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44"/>
  </p:notesMasterIdLst>
  <p:sldIdLst>
    <p:sldId id="256" r:id="rId2"/>
    <p:sldId id="287" r:id="rId3"/>
    <p:sldId id="257" r:id="rId4"/>
    <p:sldId id="258" r:id="rId5"/>
    <p:sldId id="259" r:id="rId6"/>
    <p:sldId id="292" r:id="rId7"/>
    <p:sldId id="260" r:id="rId8"/>
    <p:sldId id="304" r:id="rId9"/>
    <p:sldId id="261" r:id="rId10"/>
    <p:sldId id="262" r:id="rId11"/>
    <p:sldId id="289" r:id="rId12"/>
    <p:sldId id="263" r:id="rId13"/>
    <p:sldId id="294" r:id="rId14"/>
    <p:sldId id="306" r:id="rId15"/>
    <p:sldId id="296" r:id="rId16"/>
    <p:sldId id="267" r:id="rId17"/>
    <p:sldId id="268" r:id="rId18"/>
    <p:sldId id="301" r:id="rId19"/>
    <p:sldId id="272" r:id="rId20"/>
    <p:sldId id="273" r:id="rId21"/>
    <p:sldId id="280" r:id="rId22"/>
    <p:sldId id="274" r:id="rId23"/>
    <p:sldId id="275" r:id="rId24"/>
    <p:sldId id="276" r:id="rId25"/>
    <p:sldId id="277" r:id="rId26"/>
    <p:sldId id="278" r:id="rId27"/>
    <p:sldId id="279" r:id="rId28"/>
    <p:sldId id="281" r:id="rId29"/>
    <p:sldId id="282" r:id="rId30"/>
    <p:sldId id="284" r:id="rId31"/>
    <p:sldId id="285" r:id="rId32"/>
    <p:sldId id="307" r:id="rId33"/>
    <p:sldId id="298" r:id="rId34"/>
    <p:sldId id="290" r:id="rId35"/>
    <p:sldId id="293" r:id="rId36"/>
    <p:sldId id="265" r:id="rId37"/>
    <p:sldId id="266" r:id="rId38"/>
    <p:sldId id="303" r:id="rId39"/>
    <p:sldId id="302" r:id="rId40"/>
    <p:sldId id="271" r:id="rId41"/>
    <p:sldId id="269" r:id="rId42"/>
    <p:sldId id="270" r:id="rId4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7264"/>
    <a:srgbClr val="FF001C"/>
    <a:srgbClr val="FF6365"/>
    <a:srgbClr val="000000"/>
    <a:srgbClr val="FFEC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116"/>
    <p:restoredTop sz="71553"/>
  </p:normalViewPr>
  <p:slideViewPr>
    <p:cSldViewPr snapToGrid="0">
      <p:cViewPr varScale="1">
        <p:scale>
          <a:sx n="41" d="100"/>
          <a:sy n="41" d="100"/>
        </p:scale>
        <p:origin x="1424" y="23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p:cNvSpPr>
            <a:spLocks noGrp="1" noRot="1" noChangeAspect="1"/>
          </p:cNvSpPr>
          <p:nvPr>
            <p:ph type="sldImg"/>
          </p:nvPr>
        </p:nvSpPr>
        <p:spPr>
          <a:xfrm>
            <a:off x="381000" y="685800"/>
            <a:ext cx="6096000" cy="3429000"/>
          </a:xfrm>
          <a:prstGeom prst="rect">
            <a:avLst/>
          </a:prstGeom>
        </p:spPr>
        <p:txBody>
          <a:bodyPr/>
          <a:lstStyle/>
          <a:p>
            <a:endParaRPr/>
          </a:p>
        </p:txBody>
      </p:sp>
      <p:sp>
        <p:nvSpPr>
          <p:cNvPr id="157" name="Shape 157"/>
          <p:cNvSpPr>
            <a:spLocks noGrp="1"/>
          </p:cNvSpPr>
          <p:nvPr>
            <p:ph type="body" sz="quarter" idx="1"/>
          </p:nvPr>
        </p:nvSpPr>
        <p:spPr>
          <a:prstGeom prst="rect">
            <a:avLst/>
          </a:prstGeom>
        </p:spPr>
        <p:txBody>
          <a:bodyPr/>
          <a:lstStyle/>
          <a:p>
            <a:r>
              <a:rPr lang="en-US" dirty="0"/>
              <a:t>I’m Daniel and I’m Joe</a:t>
            </a:r>
          </a:p>
          <a:p>
            <a:endParaRPr lang="en-US" dirty="0"/>
          </a:p>
          <a:p>
            <a:r>
              <a:rPr lang="en-US" dirty="0"/>
              <a:t>[Daniel] We will be presenting our work: </a:t>
            </a:r>
            <a:r>
              <a:rPr lang="en-US" dirty="0" err="1"/>
              <a:t>NightLight</a:t>
            </a:r>
            <a:r>
              <a:rPr lang="en-US" dirty="0"/>
              <a:t> Passively Mapping Nighttime Sidewalk Light Data for Improved Pedestrian Routing.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Only maps streetlight location and not ambient light from businesses or broken streetlamps.</a:t>
            </a:r>
          </a:p>
        </p:txBody>
      </p:sp>
    </p:spTree>
    <p:extLst>
      <p:ext uri="{BB962C8B-B14F-4D97-AF65-F5344CB8AC3E}">
        <p14:creationId xmlns:p14="http://schemas.microsoft.com/office/powerpoint/2010/main" val="2350432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1711E-C7E6-2EE1-4FD2-361449C665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FC3270-45AF-749A-3157-A59C28964E9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5E5E3F3-103D-4F2F-0910-567828DBA14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50304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Another way municipalities aim to measure experienced light level is through manual auditing. </a:t>
            </a:r>
          </a:p>
          <a:p>
            <a:endParaRPr lang="en-US" dirty="0"/>
          </a:p>
          <a:p>
            <a:r>
              <a:rPr lang="en-US" dirty="0"/>
              <a:t>using handheld light sensors making spot estimates. </a:t>
            </a:r>
          </a:p>
        </p:txBody>
      </p:sp>
    </p:spTree>
    <p:extLst>
      <p:ext uri="{BB962C8B-B14F-4D97-AF65-F5344CB8AC3E}">
        <p14:creationId xmlns:p14="http://schemas.microsoft.com/office/powerpoint/2010/main" val="858526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solidFill>
                  <a:srgbClr val="000000"/>
                </a:solidFill>
              </a:rPr>
              <a:t>The same sensors that are in these purpose built devices are in smartphones making them ubiquitous in sidewalk environments </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solidFill>
                <a:srgbClr val="000000"/>
              </a:solidFill>
            </a:endParaRPr>
          </a:p>
          <a:p>
            <a:pPr marL="0" marR="0" lvl="0" indent="0" defTabSz="457200" eaLnBrk="1" fontAlgn="auto" latinLnBrk="0" hangingPunct="1">
              <a:lnSpc>
                <a:spcPct val="117999"/>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918639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C060E-8E79-6856-2C97-98A25E3E93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40BA17-26C8-7C76-96AE-8DA5F97F041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657E44C-41E6-0CE0-F3E3-B780A240AD52}"/>
              </a:ext>
            </a:extLst>
          </p:cNvPr>
          <p:cNvSpPr>
            <a:spLocks noGrp="1"/>
          </p:cNvSpPr>
          <p:nvPr>
            <p:ph type="body" idx="1"/>
          </p:nvPr>
        </p:nvSpPr>
        <p:spPr/>
        <p:txBody>
          <a:bodyPr/>
          <a:lstStyle/>
          <a:p>
            <a:r>
              <a:rPr lang="en-US" dirty="0"/>
              <a:t>DANIEL TALKS THIS SLIDE </a:t>
            </a:r>
          </a:p>
          <a:p>
            <a:endParaRPr lang="en-US" dirty="0"/>
          </a:p>
          <a:p>
            <a:r>
              <a:rPr lang="en-US" dirty="0"/>
              <a:t>We see this as an opportunity to passively crowdsource lighting conditions. </a:t>
            </a:r>
          </a:p>
          <a:p>
            <a:endParaRPr lang="en-US" dirty="0"/>
          </a:p>
          <a:p>
            <a:r>
              <a:rPr lang="en-US" dirty="0"/>
              <a:t>Especially because when people use these phones to common activities like texting or following map directions, the phones are oriented in an ideal way to capture lighting conditions. </a:t>
            </a:r>
          </a:p>
          <a:p>
            <a:endParaRPr lang="en-US" dirty="0"/>
          </a:p>
          <a:p>
            <a:endParaRPr lang="en-US" dirty="0"/>
          </a:p>
          <a:p>
            <a:endParaRPr lang="en-US" dirty="0"/>
          </a:p>
        </p:txBody>
      </p:sp>
    </p:spTree>
    <p:extLst>
      <p:ext uri="{BB962C8B-B14F-4D97-AF65-F5344CB8AC3E}">
        <p14:creationId xmlns:p14="http://schemas.microsoft.com/office/powerpoint/2010/main" val="3094419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41915-5031-30C8-6A6D-FF810174A3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88C9CE-C302-EDC1-2214-668A2D4751D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065404E-5F68-98C6-2B98-357B9342663D}"/>
              </a:ext>
            </a:extLst>
          </p:cNvPr>
          <p:cNvSpPr>
            <a:spLocks noGrp="1"/>
          </p:cNvSpPr>
          <p:nvPr>
            <p:ph type="body" idx="1"/>
          </p:nvPr>
        </p:nvSpPr>
        <p:spPr/>
        <p:txBody>
          <a:bodyPr/>
          <a:lstStyle/>
          <a:p>
            <a:r>
              <a:rPr lang="en-US" dirty="0"/>
              <a:t>So we built an </a:t>
            </a:r>
            <a:r>
              <a:rPr lang="en-US" b="1" dirty="0"/>
              <a:t>android</a:t>
            </a:r>
            <a:r>
              <a:rPr lang="en-US" dirty="0"/>
              <a:t> </a:t>
            </a:r>
            <a:r>
              <a:rPr lang="en-US" b="1" dirty="0"/>
              <a:t>app</a:t>
            </a:r>
            <a:r>
              <a:rPr lang="en-US" dirty="0"/>
              <a:t> to validate two key parts of our approach: </a:t>
            </a:r>
            <a:br>
              <a:rPr lang="en-US" dirty="0"/>
            </a:br>
            <a:br>
              <a:rPr lang="en-US" dirty="0"/>
            </a:br>
            <a:r>
              <a:rPr lang="en-US" dirty="0"/>
              <a:t>First, is to demonstrate the feasibility of using smartphones to aggregate and analyze light data. So...Ask questions </a:t>
            </a:r>
          </a:p>
          <a:p>
            <a:br>
              <a:rPr lang="en-US" dirty="0"/>
            </a:br>
            <a:r>
              <a:rPr lang="en-US" dirty="0"/>
              <a:t>Second is to evaluate the utility of this information to pedestrians. </a:t>
            </a:r>
            <a:r>
              <a:rPr lang="en-US" dirty="0" err="1"/>
              <a:t>So..ask</a:t>
            </a:r>
            <a:r>
              <a:rPr lang="en-US" dirty="0"/>
              <a:t> Questions</a:t>
            </a:r>
          </a:p>
        </p:txBody>
      </p:sp>
    </p:spTree>
    <p:extLst>
      <p:ext uri="{BB962C8B-B14F-4D97-AF65-F5344CB8AC3E}">
        <p14:creationId xmlns:p14="http://schemas.microsoft.com/office/powerpoint/2010/main" val="1655560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Shape 245"/>
          <p:cNvSpPr>
            <a:spLocks noGrp="1" noRot="1" noChangeAspect="1"/>
          </p:cNvSpPr>
          <p:nvPr>
            <p:ph type="sldImg"/>
          </p:nvPr>
        </p:nvSpPr>
        <p:spPr>
          <a:xfrm>
            <a:off x="381000" y="685800"/>
            <a:ext cx="6096000" cy="3429000"/>
          </a:xfrm>
          <a:prstGeom prst="rect">
            <a:avLst/>
          </a:prstGeom>
        </p:spPr>
        <p:txBody>
          <a:bodyPr/>
          <a:lstStyle/>
          <a:p>
            <a:endParaRPr/>
          </a:p>
        </p:txBody>
      </p:sp>
      <p:sp>
        <p:nvSpPr>
          <p:cNvPr id="246" name="Shape 246"/>
          <p:cNvSpPr>
            <a:spLocks noGrp="1"/>
          </p:cNvSpPr>
          <p:nvPr>
            <p:ph type="body" sz="quarter" idx="1"/>
          </p:nvPr>
        </p:nvSpPr>
        <p:spPr>
          <a:prstGeom prst="rect">
            <a:avLst/>
          </a:prstGeom>
        </p:spPr>
        <p:txBody>
          <a:bodyPr/>
          <a:lstStyle/>
          <a:p>
            <a:r>
              <a:rPr lang="en-US" dirty="0"/>
              <a:t>We started by characterizing the ALS in different smartphones to compare them to commercial light meters. </a:t>
            </a:r>
          </a:p>
          <a:p>
            <a:endParaRPr lang="en-US" dirty="0"/>
          </a:p>
          <a:p>
            <a:r>
              <a:rPr lang="en-US" dirty="0"/>
              <a:t>We setup an experiment in a dark room with an adjustable light panel and a gimbal to do a controlled sweep of the phone to see how the readings change across phones and orientations.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Shape 251"/>
          <p:cNvSpPr>
            <a:spLocks noGrp="1" noRot="1" noChangeAspect="1"/>
          </p:cNvSpPr>
          <p:nvPr>
            <p:ph type="sldImg"/>
          </p:nvPr>
        </p:nvSpPr>
        <p:spPr>
          <a:xfrm>
            <a:off x="381000" y="685800"/>
            <a:ext cx="6096000" cy="3429000"/>
          </a:xfrm>
          <a:prstGeom prst="rect">
            <a:avLst/>
          </a:prstGeom>
        </p:spPr>
        <p:txBody>
          <a:bodyPr/>
          <a:lstStyle/>
          <a:p>
            <a:endParaRPr/>
          </a:p>
        </p:txBody>
      </p:sp>
      <p:sp>
        <p:nvSpPr>
          <p:cNvPr id="252" name="Shape 252"/>
          <p:cNvSpPr>
            <a:spLocks noGrp="1"/>
          </p:cNvSpPr>
          <p:nvPr>
            <p:ph type="body" sz="quarter" idx="1"/>
          </p:nvPr>
        </p:nvSpPr>
        <p:spPr>
          <a:prstGeom prst="rect">
            <a:avLst/>
          </a:prstGeom>
        </p:spPr>
        <p:txBody>
          <a:bodyPr/>
          <a:lstStyle/>
          <a:p>
            <a:r>
              <a:rPr lang="en-US" dirty="0"/>
              <a:t>REMAKE PLOT. </a:t>
            </a:r>
            <a:br>
              <a:rPr lang="en-US" dirty="0"/>
            </a:br>
            <a:br>
              <a:rPr lang="en-US" dirty="0"/>
            </a:br>
            <a:r>
              <a:rPr lang="en-US" dirty="0"/>
              <a:t>We demonstrate that while phones have different offsets and refresh rates, on aggregate they perform </a:t>
            </a:r>
            <a:r>
              <a:rPr lang="en-US" dirty="0" err="1"/>
              <a:t>comprably</a:t>
            </a:r>
            <a:r>
              <a:rPr lang="en-US" dirty="0"/>
              <a:t> to commercial light meters. </a:t>
            </a:r>
            <a:br>
              <a:rPr lang="en-US" dirty="0"/>
            </a:br>
            <a:br>
              <a:rPr lang="en-US" dirty="0"/>
            </a:br>
            <a:r>
              <a:rPr lang="en-US" dirty="0"/>
              <a:t>Also, we show that the orientation has an important impact on the lux readings. </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A06A5-8CD6-0D35-A727-CBB23B4D19A3}"/>
            </a:ext>
          </a:extLst>
        </p:cNvPr>
        <p:cNvGrpSpPr/>
        <p:nvPr/>
      </p:nvGrpSpPr>
      <p:grpSpPr>
        <a:xfrm>
          <a:off x="0" y="0"/>
          <a:ext cx="0" cy="0"/>
          <a:chOff x="0" y="0"/>
          <a:chExt cx="0" cy="0"/>
        </a:xfrm>
      </p:grpSpPr>
      <p:sp>
        <p:nvSpPr>
          <p:cNvPr id="373" name="Shape 373">
            <a:extLst>
              <a:ext uri="{FF2B5EF4-FFF2-40B4-BE49-F238E27FC236}">
                <a16:creationId xmlns:a16="http://schemas.microsoft.com/office/drawing/2014/main" id="{90ADE570-DF41-0766-C6F9-B45F248325E0}"/>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374" name="Shape 374">
            <a:extLst>
              <a:ext uri="{FF2B5EF4-FFF2-40B4-BE49-F238E27FC236}">
                <a16:creationId xmlns:a16="http://schemas.microsoft.com/office/drawing/2014/main" id="{A7534F98-A1EA-9D44-2F62-46A26F3D6301}"/>
              </a:ext>
            </a:extLst>
          </p:cNvPr>
          <p:cNvSpPr>
            <a:spLocks noGrp="1"/>
          </p:cNvSpPr>
          <p:nvPr>
            <p:ph type="body" sz="quarter" idx="1"/>
          </p:nvPr>
        </p:nvSpPr>
        <p:spPr>
          <a:prstGeom prst="rect">
            <a:avLst/>
          </a:prstGeom>
        </p:spPr>
        <p:txBody>
          <a:bodyPr/>
          <a:lstStyle/>
          <a:p>
            <a:r>
              <a:rPr lang="en-US" dirty="0"/>
              <a:t>JOE TALKS</a:t>
            </a:r>
          </a:p>
          <a:p>
            <a:endParaRPr lang="en-US" dirty="0"/>
          </a:p>
          <a:p>
            <a:r>
              <a:rPr lang="en-US" dirty="0"/>
              <a:t>We then take this onto real streets and show how measured light level correlates with proximity to light sources on the street. </a:t>
            </a:r>
          </a:p>
          <a:p>
            <a:endParaRPr lang="en-US" dirty="0"/>
          </a:p>
          <a:p>
            <a:r>
              <a:rPr lang="en-US" dirty="0"/>
              <a:t>As users walk across the street, lux peaks as the user passes the street lamp, aligning the field of view of the sensor with the light source. </a:t>
            </a:r>
            <a:endParaRPr dirty="0"/>
          </a:p>
        </p:txBody>
      </p:sp>
    </p:spTree>
    <p:extLst>
      <p:ext uri="{BB962C8B-B14F-4D97-AF65-F5344CB8AC3E}">
        <p14:creationId xmlns:p14="http://schemas.microsoft.com/office/powerpoint/2010/main" val="1562199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Shape 387"/>
          <p:cNvSpPr>
            <a:spLocks noGrp="1" noRot="1" noChangeAspect="1"/>
          </p:cNvSpPr>
          <p:nvPr>
            <p:ph type="sldImg"/>
          </p:nvPr>
        </p:nvSpPr>
        <p:spPr>
          <a:xfrm>
            <a:off x="381000" y="685800"/>
            <a:ext cx="6096000" cy="3429000"/>
          </a:xfrm>
          <a:prstGeom prst="rect">
            <a:avLst/>
          </a:prstGeom>
        </p:spPr>
        <p:txBody>
          <a:bodyPr/>
          <a:lstStyle/>
          <a:p>
            <a:endParaRPr/>
          </a:p>
        </p:txBody>
      </p:sp>
      <p:sp>
        <p:nvSpPr>
          <p:cNvPr id="388" name="Shape 388"/>
          <p:cNvSpPr>
            <a:spLocks noGrp="1"/>
          </p:cNvSpPr>
          <p:nvPr>
            <p:ph type="body" sz="quarter" idx="1"/>
          </p:nvPr>
        </p:nvSpPr>
        <p:spPr>
          <a:prstGeom prst="rect">
            <a:avLst/>
          </a:prstGeom>
        </p:spPr>
        <p:txBody>
          <a:bodyPr/>
          <a:lstStyle/>
          <a:p>
            <a:r>
              <a:rPr lang="en-US" dirty="0"/>
              <a:t>Having validated the feasibility of this sensing approach, we then demonstrate the utility of this signal for route planning. </a:t>
            </a:r>
          </a:p>
          <a:p>
            <a:endParaRPr lang="en-US" dirty="0"/>
          </a:p>
          <a:p>
            <a:r>
              <a:rPr lang="en-US" dirty="0"/>
              <a:t>The research team walked about 17 kilometer to collect light data across 3 different neighborhoods of Seattle with varying characteristics: including varying street alignments, lighting distributions, and zoning (i.e., </a:t>
            </a:r>
            <a:r>
              <a:rPr lang="en-US" dirty="0" err="1"/>
              <a:t>commericial</a:t>
            </a:r>
            <a:r>
              <a:rPr lang="en-US" dirty="0"/>
              <a:t> space vs residential). </a:t>
            </a:r>
          </a:p>
          <a:p>
            <a:endParaRPr lang="en-US" dirty="0"/>
          </a:p>
          <a:p>
            <a:r>
              <a:rPr lang="en-US" dirty="0"/>
              <a:t>for context, This data was collected in the summer of 2024 which means the sun sets at 9pm so we were walking around at like 10pm to 2am. </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But before I dive into the paper, I want to try a quick exercise with you all [Go through these quickly at a natural place] </a:t>
            </a:r>
          </a:p>
        </p:txBody>
      </p:sp>
    </p:spTree>
    <p:extLst>
      <p:ext uri="{BB962C8B-B14F-4D97-AF65-F5344CB8AC3E}">
        <p14:creationId xmlns:p14="http://schemas.microsoft.com/office/powerpoint/2010/main" val="24063920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Shape 395"/>
          <p:cNvSpPr>
            <a:spLocks noGrp="1" noRot="1" noChangeAspect="1"/>
          </p:cNvSpPr>
          <p:nvPr>
            <p:ph type="sldImg"/>
          </p:nvPr>
        </p:nvSpPr>
        <p:spPr>
          <a:xfrm>
            <a:off x="381000" y="685800"/>
            <a:ext cx="6096000" cy="3429000"/>
          </a:xfrm>
          <a:prstGeom prst="rect">
            <a:avLst/>
          </a:prstGeom>
        </p:spPr>
        <p:txBody>
          <a:bodyPr/>
          <a:lstStyle/>
          <a:p>
            <a:endParaRPr/>
          </a:p>
        </p:txBody>
      </p:sp>
      <p:sp>
        <p:nvSpPr>
          <p:cNvPr id="396" name="Shape 396"/>
          <p:cNvSpPr>
            <a:spLocks noGrp="1"/>
          </p:cNvSpPr>
          <p:nvPr>
            <p:ph type="body" sz="quarter" idx="1"/>
          </p:nvPr>
        </p:nvSpPr>
        <p:spPr>
          <a:prstGeom prst="rect">
            <a:avLst/>
          </a:prstGeom>
        </p:spPr>
        <p:txBody>
          <a:bodyPr/>
          <a:lstStyle/>
          <a:p>
            <a:r>
              <a:rPr lang="en-US" dirty="0"/>
              <a:t>We then incorporate this data into a two part user study consisting of:</a:t>
            </a:r>
          </a:p>
          <a:p>
            <a:endParaRPr lang="en-US" dirty="0"/>
          </a:p>
          <a:p>
            <a:r>
              <a:rPr lang="en-US" dirty="0"/>
              <a:t>1) semi-structured interviews about their experience walking at night, and 2) a think-aloud route planning task where we provided printed maps of origin-destination pairs and asked participants to draw their preferred routes and repeated this once without light data and once again with light data we collected for each neighborhood.</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prior to route planning, lighting was already a concern.</a:t>
            </a:r>
          </a:p>
        </p:txBody>
      </p:sp>
    </p:spTree>
    <p:extLst>
      <p:ext uri="{BB962C8B-B14F-4D97-AF65-F5344CB8AC3E}">
        <p14:creationId xmlns:p14="http://schemas.microsoft.com/office/powerpoint/2010/main" val="24546752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Shape 401"/>
          <p:cNvSpPr>
            <a:spLocks noGrp="1" noRot="1" noChangeAspect="1"/>
          </p:cNvSpPr>
          <p:nvPr>
            <p:ph type="sldImg"/>
          </p:nvPr>
        </p:nvSpPr>
        <p:spPr>
          <a:xfrm>
            <a:off x="381000" y="685800"/>
            <a:ext cx="6096000" cy="3429000"/>
          </a:xfrm>
          <a:prstGeom prst="rect">
            <a:avLst/>
          </a:prstGeom>
        </p:spPr>
        <p:txBody>
          <a:bodyPr/>
          <a:lstStyle/>
          <a:p>
            <a:endParaRPr/>
          </a:p>
        </p:txBody>
      </p:sp>
      <p:sp>
        <p:nvSpPr>
          <p:cNvPr id="402" name="Shape 402"/>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Shape 414"/>
          <p:cNvSpPr>
            <a:spLocks noGrp="1" noRot="1" noChangeAspect="1"/>
          </p:cNvSpPr>
          <p:nvPr>
            <p:ph type="sldImg"/>
          </p:nvPr>
        </p:nvSpPr>
        <p:spPr>
          <a:xfrm>
            <a:off x="381000" y="685800"/>
            <a:ext cx="6096000" cy="3429000"/>
          </a:xfrm>
          <a:prstGeom prst="rect">
            <a:avLst/>
          </a:prstGeom>
        </p:spPr>
        <p:txBody>
          <a:bodyPr/>
          <a:lstStyle/>
          <a:p>
            <a:endParaRPr/>
          </a:p>
        </p:txBody>
      </p:sp>
      <p:sp>
        <p:nvSpPr>
          <p:cNvPr id="415" name="Shape 415"/>
          <p:cNvSpPr>
            <a:spLocks noGrp="1"/>
          </p:cNvSpPr>
          <p:nvPr>
            <p:ph type="body" sz="quarter" idx="1"/>
          </p:nvPr>
        </p:nvSpPr>
        <p:spPr>
          <a:prstGeom prst="rect">
            <a:avLst/>
          </a:prstGeom>
        </p:spPr>
        <p:txBody>
          <a:bodyPr/>
          <a:lstStyle/>
          <a:p>
            <a:r>
              <a:t>For example, in this residential neighborhoods we see that after seeing the lighting conditions, some participants chose a walking route that was over 1.5x longer than their original because it was better light.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Shape 424"/>
          <p:cNvSpPr>
            <a:spLocks noGrp="1" noRot="1" noChangeAspect="1"/>
          </p:cNvSpPr>
          <p:nvPr>
            <p:ph type="sldImg"/>
          </p:nvPr>
        </p:nvSpPr>
        <p:spPr>
          <a:xfrm>
            <a:off x="381000" y="685800"/>
            <a:ext cx="6096000" cy="3429000"/>
          </a:xfrm>
          <a:prstGeom prst="rect">
            <a:avLst/>
          </a:prstGeom>
        </p:spPr>
        <p:txBody>
          <a:bodyPr/>
          <a:lstStyle/>
          <a:p>
            <a:endParaRPr/>
          </a:p>
        </p:txBody>
      </p:sp>
      <p:sp>
        <p:nvSpPr>
          <p:cNvPr id="425" name="Shape 425"/>
          <p:cNvSpPr>
            <a:spLocks noGrp="1"/>
          </p:cNvSpPr>
          <p:nvPr>
            <p:ph type="body" sz="quarter" idx="1"/>
          </p:nvPr>
        </p:nvSpPr>
        <p:spPr>
          <a:prstGeom prst="rect">
            <a:avLst/>
          </a:prstGeom>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Daniel SPEAKS HERE</a:t>
            </a:r>
          </a:p>
          <a:p>
            <a:endParaRPr lang="en-US" dirty="0"/>
          </a:p>
          <a:p>
            <a:r>
              <a:rPr dirty="0"/>
              <a:t>We found </a:t>
            </a:r>
            <a:r>
              <a:rPr lang="en-US" dirty="0"/>
              <a:t>this shift to be more pronounced in the </a:t>
            </a:r>
            <a:r>
              <a:rPr dirty="0"/>
              <a:t>in the gridded neighborhood where the routes all have the same distance.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dirty="0"/>
              <a:t>In the gridded neighborhood, where there is no shortest route. Most people chose the simplest route with only one turn.</a:t>
            </a:r>
          </a:p>
        </p:txBody>
      </p:sp>
    </p:spTree>
    <p:extLst>
      <p:ext uri="{BB962C8B-B14F-4D97-AF65-F5344CB8AC3E}">
        <p14:creationId xmlns:p14="http://schemas.microsoft.com/office/powerpoint/2010/main" val="5312801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However, once they are presented with the </a:t>
            </a:r>
            <a:r>
              <a:rPr lang="en-US" dirty="0" err="1"/>
              <a:t>NightLight</a:t>
            </a:r>
            <a:r>
              <a:rPr lang="en-US" dirty="0"/>
              <a:t> data, we see a convergence to the well-light street on the right. </a:t>
            </a:r>
          </a:p>
        </p:txBody>
      </p:sp>
    </p:spTree>
    <p:extLst>
      <p:ext uri="{BB962C8B-B14F-4D97-AF65-F5344CB8AC3E}">
        <p14:creationId xmlns:p14="http://schemas.microsoft.com/office/powerpoint/2010/main" val="1562396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50/72 routes changed in response to seeing light data. Some of the unchanged routes were because they were already along the most well light path. </a:t>
            </a:r>
          </a:p>
        </p:txBody>
      </p:sp>
    </p:spTree>
    <p:extLst>
      <p:ext uri="{BB962C8B-B14F-4D97-AF65-F5344CB8AC3E}">
        <p14:creationId xmlns:p14="http://schemas.microsoft.com/office/powerpoint/2010/main" val="42380758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r>
              <a:rPr lang="en-US" dirty="0"/>
              <a:t>While not all men changed their routes when presented the </a:t>
            </a:r>
            <a:r>
              <a:rPr lang="en-US"/>
              <a:t>light dat</a:t>
            </a:r>
            <a:endParaRPr lang="en-US" dirty="0"/>
          </a:p>
        </p:txBody>
      </p:sp>
    </p:spTree>
    <p:extLst>
      <p:ext uri="{BB962C8B-B14F-4D97-AF65-F5344CB8AC3E}">
        <p14:creationId xmlns:p14="http://schemas.microsoft.com/office/powerpoint/2010/main" val="19433982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DANIEL TALKS HERE</a:t>
            </a:r>
          </a:p>
          <a:p>
            <a:endParaRPr lang="en-US" dirty="0"/>
          </a:p>
          <a:p>
            <a:r>
              <a:rPr lang="en-US" dirty="0"/>
              <a:t>Okay, reflecting on our process and thinking on future directions for this work: </a:t>
            </a:r>
          </a:p>
          <a:p>
            <a:endParaRPr lang="en-US" dirty="0"/>
          </a:p>
          <a:p>
            <a:r>
              <a:rPr lang="en-US" dirty="0"/>
              <a:t>obviously, the participant pool was limited to Seattle which has unique geographic consideration. Future work could explore a large scale deployment study over longer period of times to asses how </a:t>
            </a:r>
            <a:r>
              <a:rPr lang="en-US" dirty="0" err="1"/>
              <a:t>NightLight</a:t>
            </a:r>
            <a:r>
              <a:rPr lang="en-US" dirty="0"/>
              <a:t> could be used to track how lighting conditions change over time. </a:t>
            </a:r>
          </a:p>
          <a:p>
            <a:br>
              <a:rPr lang="en-US" dirty="0"/>
            </a:br>
            <a:r>
              <a:rPr lang="en-US" dirty="0"/>
              <a:t>While we had participants draw their preferred walking routes, this may differ from the paths they take if they were actually walking the streets. (partially because we not sure sending</a:t>
            </a:r>
            <a:br>
              <a:rPr lang="en-US" dirty="0"/>
            </a:br>
            <a:r>
              <a:rPr lang="en-US" dirty="0"/>
              <a:t>Future work could build a navigation app that suggests well-light walking routes. </a:t>
            </a:r>
          </a:p>
          <a:p>
            <a:endParaRPr lang="en-US" dirty="0"/>
          </a:p>
          <a:p>
            <a:r>
              <a:rPr lang="en-US" dirty="0"/>
              <a:t>And  We also explore just one signal but future work can integrate more sensors like cameras, some phones have rear-facing ALS which can provide richer context. </a:t>
            </a:r>
          </a:p>
          <a:p>
            <a:endParaRPr lang="en-US" dirty="0"/>
          </a:p>
        </p:txBody>
      </p:sp>
    </p:spTree>
    <p:extLst>
      <p:ext uri="{BB962C8B-B14F-4D97-AF65-F5344CB8AC3E}">
        <p14:creationId xmlns:p14="http://schemas.microsoft.com/office/powerpoint/2010/main" val="1298070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noRot="1" noChangeAspect="1"/>
          </p:cNvSpPr>
          <p:nvPr>
            <p:ph type="sldImg"/>
          </p:nvPr>
        </p:nvSpPr>
        <p:spPr>
          <a:xfrm>
            <a:off x="381000" y="685800"/>
            <a:ext cx="6096000" cy="3429000"/>
          </a:xfrm>
          <a:prstGeom prst="rect">
            <a:avLst/>
          </a:prstGeom>
        </p:spPr>
        <p:txBody>
          <a:bodyPr/>
          <a:lstStyle/>
          <a:p>
            <a:endParaRPr/>
          </a:p>
        </p:txBody>
      </p:sp>
      <p:sp>
        <p:nvSpPr>
          <p:cNvPr id="165" name="Shape 165"/>
          <p:cNvSpPr>
            <a:spLocks noGrp="1"/>
          </p:cNvSpPr>
          <p:nvPr>
            <p:ph type="body" sz="quarter" idx="1"/>
          </p:nvPr>
        </p:nvSpPr>
        <p:spPr>
          <a:prstGeom prst="rect">
            <a:avLst/>
          </a:prstGeom>
        </p:spPr>
        <p:txBody>
          <a:bodyPr/>
          <a:lstStyle/>
          <a:p>
            <a:r>
              <a:rPr lang="en-US" dirty="0"/>
              <a:t>W</a:t>
            </a:r>
            <a:r>
              <a:rPr dirty="0"/>
              <a:t>hich one of these streets would you rather walk on? </a:t>
            </a:r>
            <a:r>
              <a:rPr lang="en-US" dirty="0"/>
              <a:t>Raise your hands. </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As our initial work in this direction, Nightlight indicates that we can leverage the smartphones to passively aggregate and analyze lighting </a:t>
            </a:r>
            <a:r>
              <a:rPr lang="en-US" dirty="0" err="1"/>
              <a:t>ocnditions</a:t>
            </a:r>
            <a:r>
              <a:rPr lang="en-US" dirty="0"/>
              <a:t> </a:t>
            </a:r>
          </a:p>
          <a:p>
            <a:endParaRPr lang="en-US" dirty="0"/>
          </a:p>
          <a:p>
            <a:r>
              <a:rPr lang="en-US" dirty="0"/>
              <a:t>This benefits are particularly useful for </a:t>
            </a:r>
            <a:r>
              <a:rPr lang="en-US" dirty="0" err="1"/>
              <a:t>differnet</a:t>
            </a:r>
            <a:r>
              <a:rPr lang="en-US" dirty="0"/>
              <a:t> populations like women or tourists</a:t>
            </a:r>
          </a:p>
        </p:txBody>
      </p:sp>
    </p:spTree>
    <p:extLst>
      <p:ext uri="{BB962C8B-B14F-4D97-AF65-F5344CB8AC3E}">
        <p14:creationId xmlns:p14="http://schemas.microsoft.com/office/powerpoint/2010/main" val="27958174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2E283-AEC6-1881-0946-4E0E616514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A0FC98-38F6-FD57-D9BC-8BB426EC316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B54F2B3-C41D-A5A1-D366-EE8DB986B50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908218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67B8D-11C3-3FA0-FEAA-2D10AF4A62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4A5973-7113-8CEF-C5C9-0A99F851307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A113B5E-EC67-A5FA-4A01-8F27C2DAEB04}"/>
              </a:ext>
            </a:extLst>
          </p:cNvPr>
          <p:cNvSpPr>
            <a:spLocks noGrp="1"/>
          </p:cNvSpPr>
          <p:nvPr>
            <p:ph type="body" idx="1"/>
          </p:nvPr>
        </p:nvSpPr>
        <p:spPr/>
        <p:txBody>
          <a:bodyPr/>
          <a:lstStyle/>
          <a:p>
            <a:r>
              <a:rPr lang="en-US" dirty="0"/>
              <a:t>DANIEL TALKS THIS SLIDE </a:t>
            </a:r>
          </a:p>
          <a:p>
            <a:br>
              <a:rPr lang="en-US" dirty="0"/>
            </a:br>
            <a:r>
              <a:rPr lang="en-US" dirty="0"/>
              <a:t>To summarize our considerations, we designed nightlight to focus on: </a:t>
            </a:r>
          </a:p>
          <a:p>
            <a:r>
              <a:rPr lang="en-US" dirty="0"/>
              <a:t>Pedestrian Oriented Light Data: Captures not just street light data but also other lighting sources businesses. </a:t>
            </a:r>
          </a:p>
          <a:p>
            <a:endParaRPr lang="en-US" dirty="0"/>
          </a:p>
          <a:p>
            <a:r>
              <a:rPr lang="en-US" dirty="0"/>
              <a:t>Allow for passive data collection since, the ALS sensor is already running in the background usually to automatically adjust screen brightness. </a:t>
            </a:r>
          </a:p>
          <a:p>
            <a:endParaRPr lang="en-US" dirty="0"/>
          </a:p>
          <a:p>
            <a:r>
              <a:rPr lang="en-US" dirty="0"/>
              <a:t>As we mentioned, this hardware is already included in virtually every modern smartphone. </a:t>
            </a:r>
          </a:p>
          <a:p>
            <a:endParaRPr lang="en-US" dirty="0"/>
          </a:p>
          <a:p>
            <a:r>
              <a:rPr lang="en-US" dirty="0"/>
              <a:t>And Lastly, this would allow us to cover wide areas using pedestrian. </a:t>
            </a:r>
          </a:p>
          <a:p>
            <a:endParaRPr lang="en-US" dirty="0"/>
          </a:p>
          <a:p>
            <a:endParaRPr lang="en-US" dirty="0"/>
          </a:p>
        </p:txBody>
      </p:sp>
    </p:spTree>
    <p:extLst>
      <p:ext uri="{BB962C8B-B14F-4D97-AF65-F5344CB8AC3E}">
        <p14:creationId xmlns:p14="http://schemas.microsoft.com/office/powerpoint/2010/main" val="21548355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2D855-6AB1-B32C-08BF-AEC0613EA590}"/>
            </a:ext>
          </a:extLst>
        </p:cNvPr>
        <p:cNvGrpSpPr/>
        <p:nvPr/>
      </p:nvGrpSpPr>
      <p:grpSpPr>
        <a:xfrm>
          <a:off x="0" y="0"/>
          <a:ext cx="0" cy="0"/>
          <a:chOff x="0" y="0"/>
          <a:chExt cx="0" cy="0"/>
        </a:xfrm>
      </p:grpSpPr>
      <p:sp>
        <p:nvSpPr>
          <p:cNvPr id="182" name="Shape 182">
            <a:extLst>
              <a:ext uri="{FF2B5EF4-FFF2-40B4-BE49-F238E27FC236}">
                <a16:creationId xmlns:a16="http://schemas.microsoft.com/office/drawing/2014/main" id="{792A683D-E79A-412D-B2AD-17974E532006}"/>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183" name="Shape 183">
            <a:extLst>
              <a:ext uri="{FF2B5EF4-FFF2-40B4-BE49-F238E27FC236}">
                <a16:creationId xmlns:a16="http://schemas.microsoft.com/office/drawing/2014/main" id="{6133D28B-4303-B3ED-6B6B-014DA9D6CA8D}"/>
              </a:ext>
            </a:extLst>
          </p:cNvPr>
          <p:cNvSpPr>
            <a:spLocks noGrp="1"/>
          </p:cNvSpPr>
          <p:nvPr>
            <p:ph type="body" sz="quarter" idx="1"/>
          </p:nvPr>
        </p:nvSpPr>
        <p:spPr>
          <a:prstGeom prst="rect">
            <a:avLst/>
          </a:prstGeom>
        </p:spPr>
        <p:txBody>
          <a:bodyPr/>
          <a:lstStyle/>
          <a:p>
            <a:r>
              <a:rPr lang="en-US" dirty="0"/>
              <a:t>First, we want to emphasize the benefits of walking as a mode of transportation. As a form of active mobility, it provides physical and mental health benefits and is a sustainable form of transportation. The American Heart </a:t>
            </a:r>
            <a:r>
              <a:rPr lang="en-US" dirty="0" err="1"/>
              <a:t>Associatuon</a:t>
            </a:r>
            <a:r>
              <a:rPr lang="en-US" dirty="0"/>
              <a:t> recommends 20 minutes of walking per day to precent cardiovascular disease which is a leading cause of death globally. But 80% percent of Americans fail to meet the recommendation. So It’s important to ask, what factors prevent people from choosing to walk as a mode of transportation? </a:t>
            </a:r>
            <a:br>
              <a:rPr lang="en-US" dirty="0"/>
            </a:br>
            <a:br>
              <a:rPr lang="en-US" dirty="0"/>
            </a:br>
            <a:r>
              <a:rPr lang="en-US" b="1" dirty="0"/>
              <a:t>MAKE IT MORE ABOUT THE PERCEIVED SAFETY. </a:t>
            </a:r>
            <a:endParaRPr dirty="0"/>
          </a:p>
        </p:txBody>
      </p:sp>
    </p:spTree>
    <p:extLst>
      <p:ext uri="{BB962C8B-B14F-4D97-AF65-F5344CB8AC3E}">
        <p14:creationId xmlns:p14="http://schemas.microsoft.com/office/powerpoint/2010/main" val="10765056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221C8-CCCA-0979-1053-FEEB09D872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4FDA7F-7590-1E09-7E05-71298C9617D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3800E4A-E24C-83EB-4A29-119A43335824}"/>
              </a:ext>
            </a:extLst>
          </p:cNvPr>
          <p:cNvSpPr>
            <a:spLocks noGrp="1"/>
          </p:cNvSpPr>
          <p:nvPr>
            <p:ph type="body" idx="1"/>
          </p:nvPr>
        </p:nvSpPr>
        <p:spPr/>
        <p:txBody>
          <a:bodyPr/>
          <a:lstStyle/>
          <a:p>
            <a:r>
              <a:rPr lang="en-US" dirty="0"/>
              <a:t>Add a visual here. Maybe busy intersection of sidewalk and introduce these benefits more slowly. One by one. </a:t>
            </a:r>
          </a:p>
        </p:txBody>
      </p:sp>
    </p:spTree>
    <p:extLst>
      <p:ext uri="{BB962C8B-B14F-4D97-AF65-F5344CB8AC3E}">
        <p14:creationId xmlns:p14="http://schemas.microsoft.com/office/powerpoint/2010/main" val="42866104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43176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1F718-72C1-6D7E-8DF9-7AABE87C59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888904-E07F-B69B-7E8C-6A5123EEAB1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6FE95B5-5B07-E081-7FD6-FE6F095105B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73153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995D9-8980-80AF-ED9F-B1705F05AF89}"/>
            </a:ext>
          </a:extLst>
        </p:cNvPr>
        <p:cNvGrpSpPr/>
        <p:nvPr/>
      </p:nvGrpSpPr>
      <p:grpSpPr>
        <a:xfrm>
          <a:off x="0" y="0"/>
          <a:ext cx="0" cy="0"/>
          <a:chOff x="0" y="0"/>
          <a:chExt cx="0" cy="0"/>
        </a:xfrm>
      </p:grpSpPr>
      <p:sp>
        <p:nvSpPr>
          <p:cNvPr id="245" name="Shape 245">
            <a:extLst>
              <a:ext uri="{FF2B5EF4-FFF2-40B4-BE49-F238E27FC236}">
                <a16:creationId xmlns:a16="http://schemas.microsoft.com/office/drawing/2014/main" id="{0E36F5CB-F3DA-C49A-61EE-C821402F54A9}"/>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246" name="Shape 246">
            <a:extLst>
              <a:ext uri="{FF2B5EF4-FFF2-40B4-BE49-F238E27FC236}">
                <a16:creationId xmlns:a16="http://schemas.microsoft.com/office/drawing/2014/main" id="{A019C51F-D1CA-D35A-5789-3FD953EEC656}"/>
              </a:ext>
            </a:extLst>
          </p:cNvPr>
          <p:cNvSpPr>
            <a:spLocks noGrp="1"/>
          </p:cNvSpPr>
          <p:nvPr>
            <p:ph type="body" sz="quarter" idx="1"/>
          </p:nvPr>
        </p:nvSpPr>
        <p:spPr>
          <a:prstGeom prst="rect">
            <a:avLst/>
          </a:prstGeom>
        </p:spPr>
        <p:txBody>
          <a:bodyPr/>
          <a:lstStyle/>
          <a:p>
            <a:r>
              <a:rPr dirty="0"/>
              <a:t>First, we had to evaluate the ambient light sensor in various smartphones to see if they can perform comparable to the commercial light meters for this task. We set up a lab experiment in a dark room with a dimmable light source, a motorized gimbal to control the phone position, and a commercial light meter to compare against. </a:t>
            </a:r>
          </a:p>
        </p:txBody>
      </p:sp>
    </p:spTree>
    <p:extLst>
      <p:ext uri="{BB962C8B-B14F-4D97-AF65-F5344CB8AC3E}">
        <p14:creationId xmlns:p14="http://schemas.microsoft.com/office/powerpoint/2010/main" val="35129129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hape 373"/>
          <p:cNvSpPr>
            <a:spLocks noGrp="1" noRot="1" noChangeAspect="1"/>
          </p:cNvSpPr>
          <p:nvPr>
            <p:ph type="sldImg"/>
          </p:nvPr>
        </p:nvSpPr>
        <p:spPr>
          <a:xfrm>
            <a:off x="381000" y="685800"/>
            <a:ext cx="6096000" cy="3429000"/>
          </a:xfrm>
          <a:prstGeom prst="rect">
            <a:avLst/>
          </a:prstGeom>
        </p:spPr>
        <p:txBody>
          <a:bodyPr/>
          <a:lstStyle/>
          <a:p>
            <a:endParaRPr/>
          </a:p>
        </p:txBody>
      </p:sp>
      <p:sp>
        <p:nvSpPr>
          <p:cNvPr id="374" name="Shape 374"/>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Shape 259"/>
          <p:cNvSpPr>
            <a:spLocks noGrp="1" noRot="1" noChangeAspect="1"/>
          </p:cNvSpPr>
          <p:nvPr>
            <p:ph type="sldImg"/>
          </p:nvPr>
        </p:nvSpPr>
        <p:spPr>
          <a:xfrm>
            <a:off x="381000" y="685800"/>
            <a:ext cx="6096000" cy="3429000"/>
          </a:xfrm>
          <a:prstGeom prst="rect">
            <a:avLst/>
          </a:prstGeom>
        </p:spPr>
        <p:txBody>
          <a:bodyPr/>
          <a:lstStyle/>
          <a:p>
            <a:endParaRPr/>
          </a:p>
        </p:txBody>
      </p:sp>
      <p:sp>
        <p:nvSpPr>
          <p:cNvPr id="260" name="Shape 260"/>
          <p:cNvSpPr>
            <a:spLocks noGrp="1"/>
          </p:cNvSpPr>
          <p:nvPr>
            <p:ph type="body" sz="quarter" idx="1"/>
          </p:nvPr>
        </p:nvSpPr>
        <p:spPr>
          <a:prstGeom prst="rect">
            <a:avLst/>
          </a:prstGeom>
        </p:spPr>
        <p:txBody>
          <a:bodyPr/>
          <a:lstStyle/>
          <a:p>
            <a:r>
              <a:t>While there are differences across phones, on aggregate they do perform comparably to the commercial grade light meter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a:spLocks noGrp="1" noRot="1" noChangeAspect="1"/>
          </p:cNvSpPr>
          <p:nvPr>
            <p:ph type="sldImg"/>
          </p:nvPr>
        </p:nvSpPr>
        <p:spPr>
          <a:xfrm>
            <a:off x="381000" y="685800"/>
            <a:ext cx="6096000" cy="3429000"/>
          </a:xfrm>
          <a:prstGeom prst="rect">
            <a:avLst/>
          </a:prstGeom>
        </p:spPr>
        <p:txBody>
          <a:bodyPr/>
          <a:lstStyle/>
          <a:p>
            <a:endParaRPr/>
          </a:p>
        </p:txBody>
      </p:sp>
      <p:sp>
        <p:nvSpPr>
          <p:cNvPr id="173" name="Shape 173"/>
          <p:cNvSpPr>
            <a:spLocks noGrp="1"/>
          </p:cNvSpPr>
          <p:nvPr>
            <p:ph type="body" sz="quarter" idx="1"/>
          </p:nvPr>
        </p:nvSpPr>
        <p:spPr>
          <a:prstGeom prst="rect">
            <a:avLst/>
          </a:prstGeom>
        </p:spPr>
        <p:txBody>
          <a:bodyPr/>
          <a:lstStyle/>
          <a:p>
            <a:r>
              <a:rPr lang="en-US" dirty="0"/>
              <a:t>What about these two empty streets?</a:t>
            </a:r>
          </a:p>
          <a:p>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Shape 308"/>
          <p:cNvSpPr>
            <a:spLocks noGrp="1" noRot="1" noChangeAspect="1"/>
          </p:cNvSpPr>
          <p:nvPr>
            <p:ph type="sldImg"/>
          </p:nvPr>
        </p:nvSpPr>
        <p:spPr>
          <a:xfrm>
            <a:off x="381000" y="685800"/>
            <a:ext cx="6096000" cy="3429000"/>
          </a:xfrm>
          <a:prstGeom prst="rect">
            <a:avLst/>
          </a:prstGeom>
        </p:spPr>
        <p:txBody>
          <a:bodyPr/>
          <a:lstStyle/>
          <a:p>
            <a:endParaRPr/>
          </a:p>
        </p:txBody>
      </p:sp>
      <p:sp>
        <p:nvSpPr>
          <p:cNvPr id="309" name="Shape 309"/>
          <p:cNvSpPr>
            <a:spLocks noGrp="1"/>
          </p:cNvSpPr>
          <p:nvPr>
            <p:ph type="body" sz="quarter" idx="1"/>
          </p:nvPr>
        </p:nvSpPr>
        <p:spPr>
          <a:prstGeom prst="rect">
            <a:avLst/>
          </a:prstGeom>
        </p:spPr>
        <p:txBody>
          <a:bodyPr/>
          <a:lstStyle/>
          <a:p>
            <a:r>
              <a:rPr dirty="0"/>
              <a:t>Based on the positive results from the in-lab study, we did an on-street evaluation by walking along a street and measuring the light level as we walked on. These density plots show that we read the higher light values more frequently directly under and right after we pass a light.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noRot="1" noChangeAspect="1"/>
          </p:cNvSpPr>
          <p:nvPr>
            <p:ph type="sldImg"/>
          </p:nvPr>
        </p:nvSpPr>
        <p:spPr>
          <a:xfrm>
            <a:off x="381000" y="685800"/>
            <a:ext cx="6096000" cy="3429000"/>
          </a:xfrm>
          <a:prstGeom prst="rect">
            <a:avLst/>
          </a:prstGeom>
        </p:spPr>
        <p:txBody>
          <a:bodyPr/>
          <a:lstStyle/>
          <a:p>
            <a:endParaRPr/>
          </a:p>
        </p:txBody>
      </p:sp>
      <p:sp>
        <p:nvSpPr>
          <p:cNvPr id="183" name="Shape 183"/>
          <p:cNvSpPr>
            <a:spLocks noGrp="1"/>
          </p:cNvSpPr>
          <p:nvPr>
            <p:ph type="body" sz="quarter" idx="1"/>
          </p:nvPr>
        </p:nvSpPr>
        <p:spPr>
          <a:prstGeom prst="rect">
            <a:avLst/>
          </a:prstGeom>
        </p:spPr>
        <p:txBody>
          <a:bodyPr/>
          <a:lstStyle/>
          <a:p>
            <a:r>
              <a:rPr lang="en-US" dirty="0"/>
              <a:t>Just give them an answer</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6D422-D254-242A-E958-77E522A01AFC}"/>
            </a:ext>
          </a:extLst>
        </p:cNvPr>
        <p:cNvGrpSpPr/>
        <p:nvPr/>
      </p:nvGrpSpPr>
      <p:grpSpPr>
        <a:xfrm>
          <a:off x="0" y="0"/>
          <a:ext cx="0" cy="0"/>
          <a:chOff x="0" y="0"/>
          <a:chExt cx="0" cy="0"/>
        </a:xfrm>
      </p:grpSpPr>
      <p:sp>
        <p:nvSpPr>
          <p:cNvPr id="182" name="Shape 182">
            <a:extLst>
              <a:ext uri="{FF2B5EF4-FFF2-40B4-BE49-F238E27FC236}">
                <a16:creationId xmlns:a16="http://schemas.microsoft.com/office/drawing/2014/main" id="{1297FD10-FB85-3F63-298B-405F92820793}"/>
              </a:ext>
            </a:extLst>
          </p:cNvPr>
          <p:cNvSpPr>
            <a:spLocks noGrp="1" noRot="1" noChangeAspect="1"/>
          </p:cNvSpPr>
          <p:nvPr>
            <p:ph type="sldImg"/>
          </p:nvPr>
        </p:nvSpPr>
        <p:spPr>
          <a:xfrm>
            <a:off x="381000" y="685800"/>
            <a:ext cx="6096000" cy="3429000"/>
          </a:xfrm>
          <a:prstGeom prst="rect">
            <a:avLst/>
          </a:prstGeom>
        </p:spPr>
        <p:txBody>
          <a:bodyPr/>
          <a:lstStyle/>
          <a:p>
            <a:endParaRPr/>
          </a:p>
        </p:txBody>
      </p:sp>
      <p:sp>
        <p:nvSpPr>
          <p:cNvPr id="183" name="Shape 183">
            <a:extLst>
              <a:ext uri="{FF2B5EF4-FFF2-40B4-BE49-F238E27FC236}">
                <a16:creationId xmlns:a16="http://schemas.microsoft.com/office/drawing/2014/main" id="{41AE704D-EE62-CBE6-687B-C312A2E666F3}"/>
              </a:ext>
            </a:extLst>
          </p:cNvPr>
          <p:cNvSpPr>
            <a:spLocks noGrp="1"/>
          </p:cNvSpPr>
          <p:nvPr>
            <p:ph type="body" sz="quarter" idx="1"/>
          </p:nvPr>
        </p:nvSpPr>
        <p:spPr>
          <a:prstGeom prst="rect">
            <a:avLst/>
          </a:prstGeom>
        </p:spPr>
        <p:txBody>
          <a:bodyPr/>
          <a:lstStyle/>
          <a:p>
            <a:r>
              <a:rPr dirty="0"/>
              <a:t>Now how about these? Chances are this is harder. It's missing important information that could inform your decision, especially considering that you are walking at night. </a:t>
            </a:r>
            <a:br>
              <a:rPr dirty="0"/>
            </a:br>
            <a:endParaRPr dirty="0"/>
          </a:p>
        </p:txBody>
      </p:sp>
    </p:spTree>
    <p:extLst>
      <p:ext uri="{BB962C8B-B14F-4D97-AF65-F5344CB8AC3E}">
        <p14:creationId xmlns:p14="http://schemas.microsoft.com/office/powerpoint/2010/main" val="2281150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JOE TALKS HERE</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Light is important </a:t>
            </a:r>
          </a:p>
          <a:p>
            <a:endParaRPr lang="en-US" dirty="0"/>
          </a:p>
          <a:p>
            <a:endParaRPr lang="en-US" dirty="0"/>
          </a:p>
        </p:txBody>
      </p:sp>
    </p:spTree>
    <p:extLst>
      <p:ext uri="{BB962C8B-B14F-4D97-AF65-F5344CB8AC3E}">
        <p14:creationId xmlns:p14="http://schemas.microsoft.com/office/powerpoint/2010/main" val="2261425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CAE4B-277D-47A4-F2BC-7C32C24A55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CD1776-DD5D-7923-1255-24DE1144599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F8A80D1-7520-5519-4630-86B2B6B95242}"/>
              </a:ext>
            </a:extLst>
          </p:cNvPr>
          <p:cNvSpPr>
            <a:spLocks noGrp="1"/>
          </p:cNvSpPr>
          <p:nvPr>
            <p:ph type="body" idx="1"/>
          </p:nvPr>
        </p:nvSpPr>
        <p:spPr/>
        <p:txBody>
          <a:bodyPr/>
          <a:lstStyle/>
          <a:p>
            <a:r>
              <a:rPr lang="en-US" dirty="0"/>
              <a:t>this begs the question</a:t>
            </a:r>
          </a:p>
        </p:txBody>
      </p:sp>
    </p:spTree>
    <p:extLst>
      <p:ext uri="{BB962C8B-B14F-4D97-AF65-F5344CB8AC3E}">
        <p14:creationId xmlns:p14="http://schemas.microsoft.com/office/powerpoint/2010/main" val="78413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a:spLocks noGrp="1" noRot="1" noChangeAspect="1"/>
          </p:cNvSpPr>
          <p:nvPr>
            <p:ph type="sldImg"/>
          </p:nvPr>
        </p:nvSpPr>
        <p:spPr>
          <a:xfrm>
            <a:off x="381000" y="685800"/>
            <a:ext cx="6096000" cy="3429000"/>
          </a:xfrm>
          <a:prstGeom prst="rect">
            <a:avLst/>
          </a:prstGeom>
        </p:spPr>
        <p:txBody>
          <a:bodyPr/>
          <a:lstStyle/>
          <a:p>
            <a:endParaRPr/>
          </a:p>
        </p:txBody>
      </p:sp>
      <p:sp>
        <p:nvSpPr>
          <p:cNvPr id="198" name="Shape 198"/>
          <p:cNvSpPr>
            <a:spLocks noGrp="1"/>
          </p:cNvSpPr>
          <p:nvPr>
            <p:ph type="body" sz="quarter" idx="1"/>
          </p:nvPr>
        </p:nvSpPr>
        <p:spPr>
          <a:prstGeom prst="rect">
            <a:avLst/>
          </a:prstGeom>
        </p:spPr>
        <p:txBody>
          <a:bodyPr/>
          <a:lstStyle/>
          <a:p>
            <a:r>
              <a:rPr lang="en-US" dirty="0"/>
              <a:t>Currently city-wide light is measured through satellite imagery or municipal datasets which map streetlight location. However, these  ways of measuring light don't work for pedestrian use cases and are designed for infrastructure such as mapping economic activity and </a:t>
            </a:r>
            <a:r>
              <a:rPr lang="en-US" dirty="0" err="1"/>
              <a:t>maitnanence</a:t>
            </a:r>
            <a:r>
              <a:rPr lang="en-US" dirty="0"/>
              <a:t> of light and power infrastructure.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Bowl of salad with fried rice, boiled eggs, and chopsticks"/>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Bowl with salmon cakes, salad, and hummus "/>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Bowl of pappardelle pasta with parsley butter, roasted hazelnuts, and shaved parmesan chees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ummus"/>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Bowl of pappardelle pasta with parsley butter, roasted hazelnuts, and shaved parmesan cheese"/>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rPr dirty="0"/>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rPr dirty="0"/>
              <a:t>Slide bullet text</a:t>
            </a:r>
          </a:p>
          <a:p>
            <a:pPr lvl="1"/>
            <a:endParaRPr dirty="0"/>
          </a:p>
          <a:p>
            <a:pPr lvl="2"/>
            <a:endParaRPr dirty="0"/>
          </a:p>
          <a:p>
            <a:pPr lvl="3"/>
            <a:endParaRPr dirty="0"/>
          </a:p>
          <a:p>
            <a:pPr lvl="4"/>
            <a:endParaRPr dirty="0"/>
          </a:p>
        </p:txBody>
      </p:sp>
      <p:sp>
        <p:nvSpPr>
          <p:cNvPr id="4" name="Slide Number"/>
          <p:cNvSpPr txBox="1">
            <a:spLocks noGrp="1"/>
          </p:cNvSpPr>
          <p:nvPr>
            <p:ph type="sldNum" sz="quarter" idx="2"/>
          </p:nvPr>
        </p:nvSpPr>
        <p:spPr>
          <a:xfrm>
            <a:off x="12011024" y="13076008"/>
            <a:ext cx="349455" cy="379591"/>
          </a:xfrm>
          <a:prstGeom prst="rect">
            <a:avLst/>
          </a:prstGeom>
          <a:ln w="12700">
            <a:miter lim="400000"/>
          </a:ln>
        </p:spPr>
        <p:txBody>
          <a:bodyPr wrap="none" lIns="50800" tIns="50800" rIns="50800" bIns="50800" anchor="b">
            <a:spAutoFit/>
          </a:bodyPr>
          <a:lstStyle>
            <a:lvl1pPr defTabSz="584200">
              <a:defRPr sz="1800">
                <a:solidFill>
                  <a:schemeClr val="bg1"/>
                </a:solidFill>
              </a:defRPr>
            </a:lvl1pPr>
          </a:lstStyle>
          <a:p>
            <a:fld id="{86CB4B4D-7CA3-9044-876B-883B54F8677D}"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hf hdr="0" ftr="0" dt="0"/>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chemeClr val="bg1"/>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sv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20.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3.sv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28.jpeg"/><Relationship Id="rId4" Type="http://schemas.openxmlformats.org/officeDocument/2006/relationships/image" Target="../media/image27.gif"/></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45.jpg"/><Relationship Id="rId5" Type="http://schemas.openxmlformats.org/officeDocument/2006/relationships/image" Target="../media/image44.png"/><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7.png"/><Relationship Id="rId7"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8.png"/><Relationship Id="rId10" Type="http://schemas.openxmlformats.org/officeDocument/2006/relationships/image" Target="../media/image36.png"/><Relationship Id="rId4" Type="http://schemas.openxmlformats.org/officeDocument/2006/relationships/image" Target="../media/image39.png"/><Relationship Id="rId9"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14.svg"/></Relationships>
</file>

<file path=ppt/slides/_rels/slide34.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50.sv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svg"/><Relationship Id="rId9"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6.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20.sv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59.sv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1" name="NightLight: Passively Mapping Nighttime Sidewalk Light Data for Improved Pedestrian Routing"/>
          <p:cNvSpPr txBox="1">
            <a:spLocks noGrp="1"/>
          </p:cNvSpPr>
          <p:nvPr>
            <p:ph type="ctrTitle"/>
          </p:nvPr>
        </p:nvSpPr>
        <p:spPr>
          <a:prstGeom prst="rect">
            <a:avLst/>
          </a:prstGeom>
        </p:spPr>
        <p:txBody>
          <a:bodyPr/>
          <a:lstStyle/>
          <a:p>
            <a:pPr defTabSz="2365188">
              <a:defRPr sz="11252" spc="-225">
                <a:solidFill>
                  <a:srgbClr val="D5D5D5"/>
                </a:solidFill>
              </a:defRPr>
            </a:pPr>
            <a:r>
              <a:rPr dirty="0" err="1">
                <a:solidFill>
                  <a:schemeClr val="accent4">
                    <a:hueOff val="348544"/>
                    <a:lumOff val="7139"/>
                  </a:schemeClr>
                </a:solidFill>
              </a:rPr>
              <a:t>NightL</a:t>
            </a:r>
            <a:r>
              <a:rPr lang="en-US" dirty="0" err="1">
                <a:solidFill>
                  <a:schemeClr val="accent4">
                    <a:hueOff val="348544"/>
                    <a:lumOff val="7139"/>
                  </a:schemeClr>
                </a:solidFill>
              </a:rPr>
              <a:t>i</a:t>
            </a:r>
            <a:r>
              <a:rPr dirty="0" err="1">
                <a:solidFill>
                  <a:schemeClr val="accent4">
                    <a:hueOff val="348544"/>
                    <a:lumOff val="7139"/>
                  </a:schemeClr>
                </a:solidFill>
              </a:rPr>
              <a:t>ght</a:t>
            </a:r>
            <a:r>
              <a:rPr dirty="0">
                <a:solidFill>
                  <a:schemeClr val="accent4">
                    <a:hueOff val="348544"/>
                    <a:lumOff val="7139"/>
                  </a:schemeClr>
                </a:solidFill>
              </a:rPr>
              <a:t>:</a:t>
            </a:r>
            <a:r>
              <a:rPr dirty="0"/>
              <a:t> </a:t>
            </a:r>
            <a:r>
              <a:rPr dirty="0">
                <a:solidFill>
                  <a:srgbClr val="FFFFFF"/>
                </a:solidFill>
              </a:rPr>
              <a:t>Passively Mapping Nighttime Sidewalk Light Data for Improved Pedestrian Routing</a:t>
            </a:r>
          </a:p>
        </p:txBody>
      </p:sp>
      <p:sp>
        <p:nvSpPr>
          <p:cNvPr id="152" name="Joseph Breda*, Daniel Campos Zamora*…"/>
          <p:cNvSpPr txBox="1">
            <a:spLocks noGrp="1"/>
          </p:cNvSpPr>
          <p:nvPr>
            <p:ph type="subTitle" sz="quarter" idx="1"/>
          </p:nvPr>
        </p:nvSpPr>
        <p:spPr>
          <a:prstGeom prst="rect">
            <a:avLst/>
          </a:prstGeom>
        </p:spPr>
        <p:txBody>
          <a:bodyPr/>
          <a:lstStyle/>
          <a:p>
            <a:pPr>
              <a:defRPr>
                <a:solidFill>
                  <a:srgbClr val="FFFFFF"/>
                </a:solidFill>
              </a:defRPr>
            </a:pPr>
            <a:r>
              <a:rPr dirty="0"/>
              <a:t>Joseph Breda*, Daniel Campos Zamora*</a:t>
            </a:r>
          </a:p>
          <a:p>
            <a:pPr>
              <a:defRPr>
                <a:solidFill>
                  <a:srgbClr val="FFFFFF"/>
                </a:solidFill>
              </a:defRPr>
            </a:pPr>
            <a:r>
              <a:rPr dirty="0"/>
              <a:t>Shwetak Patel, Jon Froehlich</a:t>
            </a:r>
          </a:p>
        </p:txBody>
      </p:sp>
      <p:pic>
        <p:nvPicPr>
          <p:cNvPr id="153" name="ubicomp_horizontal_wordmark_white.svg" descr="ubicomp_horizontal_wordmark_white.svg"/>
          <p:cNvPicPr>
            <a:picLocks noChangeAspect="1"/>
          </p:cNvPicPr>
          <p:nvPr/>
        </p:nvPicPr>
        <p:blipFill>
          <a:blip r:embed="rId3"/>
          <a:stretch>
            <a:fillRect/>
          </a:stretch>
        </p:blipFill>
        <p:spPr>
          <a:xfrm>
            <a:off x="16297727" y="10956903"/>
            <a:ext cx="7148260" cy="1537670"/>
          </a:xfrm>
          <a:prstGeom prst="rect">
            <a:avLst/>
          </a:prstGeom>
          <a:ln w="12700">
            <a:miter lim="400000"/>
          </a:ln>
        </p:spPr>
      </p:pic>
      <p:pic>
        <p:nvPicPr>
          <p:cNvPr id="154" name="logo_white_with_text_400x342.png" descr="logo_white_with_text_400x342.png"/>
          <p:cNvPicPr>
            <a:picLocks noChangeAspect="1"/>
          </p:cNvPicPr>
          <p:nvPr/>
        </p:nvPicPr>
        <p:blipFill>
          <a:blip r:embed="rId4"/>
          <a:stretch>
            <a:fillRect/>
          </a:stretch>
        </p:blipFill>
        <p:spPr>
          <a:xfrm>
            <a:off x="13128525" y="10700636"/>
            <a:ext cx="2397899" cy="2050204"/>
          </a:xfrm>
          <a:prstGeom prst="rect">
            <a:avLst/>
          </a:prstGeom>
          <a:ln w="12700">
            <a:miter lim="400000"/>
          </a:ln>
        </p:spPr>
      </p:pic>
      <p:pic>
        <p:nvPicPr>
          <p:cNvPr id="155" name="allen_school_logo_x100.png" descr="allen_school_logo_x100.png"/>
          <p:cNvPicPr>
            <a:picLocks noChangeAspect="1"/>
          </p:cNvPicPr>
          <p:nvPr/>
        </p:nvPicPr>
        <p:blipFill>
          <a:blip r:embed="rId5"/>
          <a:stretch>
            <a:fillRect/>
          </a:stretch>
        </p:blipFill>
        <p:spPr>
          <a:xfrm>
            <a:off x="4031332" y="11283342"/>
            <a:ext cx="8325891" cy="884792"/>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0" name="Measuring Streetlight"/>
          <p:cNvSpPr txBox="1">
            <a:spLocks noGrp="1"/>
          </p:cNvSpPr>
          <p:nvPr>
            <p:ph type="title"/>
          </p:nvPr>
        </p:nvSpPr>
        <p:spPr>
          <a:prstGeom prst="rect">
            <a:avLst/>
          </a:prstGeom>
        </p:spPr>
        <p:txBody>
          <a:bodyPr/>
          <a:lstStyle/>
          <a:p>
            <a:r>
              <a:rPr lang="en-US" dirty="0">
                <a:solidFill>
                  <a:schemeClr val="bg1"/>
                </a:solidFill>
              </a:rPr>
              <a:t>Measuring Light Level</a:t>
            </a:r>
            <a:endParaRPr dirty="0">
              <a:solidFill>
                <a:schemeClr val="bg1"/>
              </a:solidFill>
            </a:endParaRPr>
          </a:p>
        </p:txBody>
      </p:sp>
      <p:sp>
        <p:nvSpPr>
          <p:cNvPr id="201" name="Lighting conditions vary across the city"/>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a:solidFill>
                  <a:schemeClr val="bg1"/>
                </a:solidFill>
              </a:rPr>
              <a:t>Lighting conditions vary across the city</a:t>
            </a:r>
          </a:p>
        </p:txBody>
      </p:sp>
      <p:sp>
        <p:nvSpPr>
          <p:cNvPr id="202" name="Rectangle"/>
          <p:cNvSpPr/>
          <p:nvPr/>
        </p:nvSpPr>
        <p:spPr>
          <a:xfrm>
            <a:off x="32742" y="12092959"/>
            <a:ext cx="24403944" cy="1760241"/>
          </a:xfrm>
          <a:prstGeom prst="rect">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203" name="Screenshot 2025-03-11 at 2.48.41 PM.png" descr="Screenshot 2025-03-11 at 2.48.41 PM.png"/>
          <p:cNvPicPr>
            <a:picLocks noChangeAspect="1"/>
          </p:cNvPicPr>
          <p:nvPr/>
        </p:nvPicPr>
        <p:blipFill>
          <a:blip r:embed="rId3"/>
          <a:srcRect t="5146"/>
          <a:stretch>
            <a:fillRect/>
          </a:stretch>
        </p:blipFill>
        <p:spPr>
          <a:xfrm>
            <a:off x="15212163" y="-316368"/>
            <a:ext cx="9832761" cy="14348736"/>
          </a:xfrm>
          <a:prstGeom prst="rect">
            <a:avLst/>
          </a:prstGeom>
          <a:ln w="12700">
            <a:miter lim="400000"/>
          </a:ln>
        </p:spPr>
      </p:pic>
      <p:pic>
        <p:nvPicPr>
          <p:cNvPr id="204" name="night-time-satellite-image-of-seattle-panoramic-images.jpg" descr="night-time-satellite-image-of-seattle-panoramic-images.jpg"/>
          <p:cNvPicPr>
            <a:picLocks noChangeAspect="1"/>
          </p:cNvPicPr>
          <p:nvPr/>
        </p:nvPicPr>
        <p:blipFill>
          <a:blip r:embed="rId4"/>
          <a:stretch>
            <a:fillRect/>
          </a:stretch>
        </p:blipFill>
        <p:spPr>
          <a:xfrm>
            <a:off x="-1449746" y="3692502"/>
            <a:ext cx="16597090" cy="11027847"/>
          </a:xfrm>
          <a:prstGeom prst="rect">
            <a:avLst/>
          </a:prstGeom>
          <a:ln w="12700">
            <a:miter lim="400000"/>
          </a:ln>
        </p:spPr>
      </p:pic>
      <p:sp>
        <p:nvSpPr>
          <p:cNvPr id="205" name="Rectangle"/>
          <p:cNvSpPr/>
          <p:nvPr/>
        </p:nvSpPr>
        <p:spPr>
          <a:xfrm>
            <a:off x="-7144" y="11767918"/>
            <a:ext cx="24594344" cy="2085282"/>
          </a:xfrm>
          <a:prstGeom prst="rect">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06" name="Captures real conditions but is too coarse…"/>
          <p:cNvSpPr txBox="1"/>
          <p:nvPr/>
        </p:nvSpPr>
        <p:spPr>
          <a:xfrm>
            <a:off x="115392" y="11988810"/>
            <a:ext cx="14790341" cy="16434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gn="l" defTabSz="759459">
              <a:defRPr sz="5060" b="1">
                <a:solidFill>
                  <a:srgbClr val="FFEADC"/>
                </a:solidFill>
              </a:defRPr>
            </a:pPr>
            <a:r>
              <a:rPr dirty="0">
                <a:solidFill>
                  <a:schemeClr val="accent5">
                    <a:lumMod val="60000"/>
                    <a:lumOff val="40000"/>
                  </a:schemeClr>
                </a:solidFill>
              </a:rPr>
              <a:t>Captures real conditions but is too coarse</a:t>
            </a:r>
          </a:p>
        </p:txBody>
      </p:sp>
      <p:sp>
        <p:nvSpPr>
          <p:cNvPr id="207" name="Only maps streetlight…"/>
          <p:cNvSpPr txBox="1"/>
          <p:nvPr/>
        </p:nvSpPr>
        <p:spPr>
          <a:xfrm>
            <a:off x="15150853" y="11849856"/>
            <a:ext cx="13505809" cy="27366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gn="l" defTabSz="825500">
              <a:defRPr sz="5500" b="1">
                <a:solidFill>
                  <a:srgbClr val="FFEADC"/>
                </a:solidFill>
              </a:defRPr>
            </a:pPr>
            <a:r>
              <a:rPr dirty="0">
                <a:solidFill>
                  <a:schemeClr val="accent5">
                    <a:lumMod val="60000"/>
                    <a:lumOff val="40000"/>
                  </a:schemeClr>
                </a:solidFill>
              </a:rPr>
              <a:t>Only maps streetlight </a:t>
            </a:r>
          </a:p>
          <a:p>
            <a:pPr algn="l" defTabSz="825500">
              <a:defRPr sz="5500" b="1">
                <a:solidFill>
                  <a:srgbClr val="FFEADC"/>
                </a:solidFill>
              </a:defRPr>
            </a:pPr>
            <a:r>
              <a:rPr dirty="0">
                <a:solidFill>
                  <a:schemeClr val="accent5">
                    <a:lumMod val="60000"/>
                    <a:lumOff val="40000"/>
                  </a:schemeClr>
                </a:solidFill>
              </a:rPr>
              <a:t>locations</a:t>
            </a:r>
          </a:p>
        </p:txBody>
      </p:sp>
      <p:sp>
        <p:nvSpPr>
          <p:cNvPr id="3" name="Slide Number Placeholder 2">
            <a:extLst>
              <a:ext uri="{FF2B5EF4-FFF2-40B4-BE49-F238E27FC236}">
                <a16:creationId xmlns:a16="http://schemas.microsoft.com/office/drawing/2014/main" id="{2B7C2C47-2C9F-F60F-4541-BD7032429C29}"/>
              </a:ext>
            </a:extLst>
          </p:cNvPr>
          <p:cNvSpPr>
            <a:spLocks noGrp="1"/>
          </p:cNvSpPr>
          <p:nvPr>
            <p:ph type="sldNum" sz="quarter" idx="2"/>
          </p:nvPr>
        </p:nvSpPr>
        <p:spPr/>
        <p:txBody>
          <a:bodyPr/>
          <a:lstStyle/>
          <a:p>
            <a:fld id="{86CB4B4D-7CA3-9044-876B-883B54F8677D}" type="slidenum">
              <a:rPr lang="en-US" smtClean="0"/>
              <a:t>10</a:t>
            </a:fld>
            <a:endParaRPr lang="en-US"/>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243A9C5A-BD8F-FDAE-7C87-8C6C4C0F07DE}"/>
            </a:ext>
          </a:extLst>
        </p:cNvPr>
        <p:cNvGrpSpPr/>
        <p:nvPr/>
      </p:nvGrpSpPr>
      <p:grpSpPr>
        <a:xfrm>
          <a:off x="0" y="0"/>
          <a:ext cx="0" cy="0"/>
          <a:chOff x="0" y="0"/>
          <a:chExt cx="0" cy="0"/>
        </a:xfrm>
      </p:grpSpPr>
      <p:sp>
        <p:nvSpPr>
          <p:cNvPr id="200" name="Measuring Streetlight">
            <a:extLst>
              <a:ext uri="{FF2B5EF4-FFF2-40B4-BE49-F238E27FC236}">
                <a16:creationId xmlns:a16="http://schemas.microsoft.com/office/drawing/2014/main" id="{441E31B7-4DAB-3F69-45DB-0A8916D58348}"/>
              </a:ext>
            </a:extLst>
          </p:cNvPr>
          <p:cNvSpPr txBox="1">
            <a:spLocks noGrp="1"/>
          </p:cNvSpPr>
          <p:nvPr>
            <p:ph type="title"/>
          </p:nvPr>
        </p:nvSpPr>
        <p:spPr>
          <a:prstGeom prst="rect">
            <a:avLst/>
          </a:prstGeom>
        </p:spPr>
        <p:txBody>
          <a:bodyPr/>
          <a:lstStyle/>
          <a:p>
            <a:r>
              <a:rPr lang="en-US" dirty="0">
                <a:solidFill>
                  <a:schemeClr val="bg1"/>
                </a:solidFill>
              </a:rPr>
              <a:t>Measuring Light Level</a:t>
            </a:r>
            <a:endParaRPr dirty="0">
              <a:solidFill>
                <a:schemeClr val="bg1"/>
              </a:solidFill>
            </a:endParaRPr>
          </a:p>
        </p:txBody>
      </p:sp>
      <p:sp>
        <p:nvSpPr>
          <p:cNvPr id="201" name="Lighting conditions vary across the city">
            <a:extLst>
              <a:ext uri="{FF2B5EF4-FFF2-40B4-BE49-F238E27FC236}">
                <a16:creationId xmlns:a16="http://schemas.microsoft.com/office/drawing/2014/main" id="{A83D93BF-D70A-5F0E-C66E-7358952A59E3}"/>
              </a:ext>
            </a:extLst>
          </p:cNvPr>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a:solidFill>
                  <a:schemeClr val="bg1"/>
                </a:solidFill>
              </a:rPr>
              <a:t>Lighting conditions vary across the city</a:t>
            </a:r>
          </a:p>
        </p:txBody>
      </p:sp>
      <p:sp>
        <p:nvSpPr>
          <p:cNvPr id="202" name="Rectangle">
            <a:extLst>
              <a:ext uri="{FF2B5EF4-FFF2-40B4-BE49-F238E27FC236}">
                <a16:creationId xmlns:a16="http://schemas.microsoft.com/office/drawing/2014/main" id="{3D2CDCC6-4DA0-5CAB-98ED-4D7723FE37D6}"/>
              </a:ext>
            </a:extLst>
          </p:cNvPr>
          <p:cNvSpPr/>
          <p:nvPr/>
        </p:nvSpPr>
        <p:spPr>
          <a:xfrm>
            <a:off x="32742" y="12092959"/>
            <a:ext cx="24403944" cy="1760241"/>
          </a:xfrm>
          <a:prstGeom prst="rect">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203" name="Screenshot 2025-03-11 at 2.48.41 PM.png" descr="Screenshot 2025-03-11 at 2.48.41 PM.png">
            <a:extLst>
              <a:ext uri="{FF2B5EF4-FFF2-40B4-BE49-F238E27FC236}">
                <a16:creationId xmlns:a16="http://schemas.microsoft.com/office/drawing/2014/main" id="{2F932481-CBA6-1D68-FCEB-D9E3233981C7}"/>
              </a:ext>
            </a:extLst>
          </p:cNvPr>
          <p:cNvPicPr>
            <a:picLocks noChangeAspect="1"/>
          </p:cNvPicPr>
          <p:nvPr/>
        </p:nvPicPr>
        <p:blipFill>
          <a:blip r:embed="rId3"/>
          <a:srcRect t="5146"/>
          <a:stretch>
            <a:fillRect/>
          </a:stretch>
        </p:blipFill>
        <p:spPr>
          <a:xfrm>
            <a:off x="15212163" y="-316368"/>
            <a:ext cx="9832761" cy="14348736"/>
          </a:xfrm>
          <a:prstGeom prst="rect">
            <a:avLst/>
          </a:prstGeom>
          <a:ln w="12700">
            <a:miter lim="400000"/>
          </a:ln>
        </p:spPr>
      </p:pic>
      <p:pic>
        <p:nvPicPr>
          <p:cNvPr id="204" name="night-time-satellite-image-of-seattle-panoramic-images.jpg" descr="night-time-satellite-image-of-seattle-panoramic-images.jpg">
            <a:extLst>
              <a:ext uri="{FF2B5EF4-FFF2-40B4-BE49-F238E27FC236}">
                <a16:creationId xmlns:a16="http://schemas.microsoft.com/office/drawing/2014/main" id="{107D1C9B-CA17-B571-1327-BA479A678EA1}"/>
              </a:ext>
            </a:extLst>
          </p:cNvPr>
          <p:cNvPicPr>
            <a:picLocks noChangeAspect="1"/>
          </p:cNvPicPr>
          <p:nvPr/>
        </p:nvPicPr>
        <p:blipFill>
          <a:blip r:embed="rId4"/>
          <a:stretch>
            <a:fillRect/>
          </a:stretch>
        </p:blipFill>
        <p:spPr>
          <a:xfrm>
            <a:off x="-1449746" y="3692502"/>
            <a:ext cx="16597090" cy="11027847"/>
          </a:xfrm>
          <a:prstGeom prst="rect">
            <a:avLst/>
          </a:prstGeom>
          <a:ln w="12700">
            <a:miter lim="400000"/>
          </a:ln>
        </p:spPr>
      </p:pic>
      <p:sp>
        <p:nvSpPr>
          <p:cNvPr id="205" name="Rectangle">
            <a:extLst>
              <a:ext uri="{FF2B5EF4-FFF2-40B4-BE49-F238E27FC236}">
                <a16:creationId xmlns:a16="http://schemas.microsoft.com/office/drawing/2014/main" id="{90B77A62-D670-F92D-B5C4-46BDB2070463}"/>
              </a:ext>
            </a:extLst>
          </p:cNvPr>
          <p:cNvSpPr/>
          <p:nvPr/>
        </p:nvSpPr>
        <p:spPr>
          <a:xfrm>
            <a:off x="-7144" y="11767918"/>
            <a:ext cx="24594344" cy="2085282"/>
          </a:xfrm>
          <a:prstGeom prst="rect">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06" name="Captures real conditions but is too coarse…">
            <a:extLst>
              <a:ext uri="{FF2B5EF4-FFF2-40B4-BE49-F238E27FC236}">
                <a16:creationId xmlns:a16="http://schemas.microsoft.com/office/drawing/2014/main" id="{ACEE45C1-3B51-2741-D300-BA44A44BBD8A}"/>
              </a:ext>
            </a:extLst>
          </p:cNvPr>
          <p:cNvSpPr txBox="1"/>
          <p:nvPr/>
        </p:nvSpPr>
        <p:spPr>
          <a:xfrm>
            <a:off x="115392" y="11988810"/>
            <a:ext cx="14790341" cy="16434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gn="l" defTabSz="759459">
              <a:defRPr sz="5060" b="1">
                <a:solidFill>
                  <a:srgbClr val="FFEADC"/>
                </a:solidFill>
              </a:defRPr>
            </a:pPr>
            <a:r>
              <a:rPr dirty="0">
                <a:solidFill>
                  <a:schemeClr val="accent5">
                    <a:lumMod val="60000"/>
                    <a:lumOff val="40000"/>
                  </a:schemeClr>
                </a:solidFill>
              </a:rPr>
              <a:t>Captures real conditions but is too coarse </a:t>
            </a:r>
          </a:p>
          <a:p>
            <a:pPr algn="l" defTabSz="759459">
              <a:defRPr sz="5060" b="1">
                <a:solidFill>
                  <a:srgbClr val="FFEADC"/>
                </a:solidFill>
              </a:defRPr>
            </a:pPr>
            <a:r>
              <a:rPr dirty="0">
                <a:solidFill>
                  <a:schemeClr val="accent5">
                    <a:lumMod val="60000"/>
                    <a:lumOff val="40000"/>
                  </a:schemeClr>
                </a:solidFill>
              </a:rPr>
              <a:t>and hard to update</a:t>
            </a:r>
          </a:p>
        </p:txBody>
      </p:sp>
      <p:sp>
        <p:nvSpPr>
          <p:cNvPr id="207" name="Only maps streetlight…">
            <a:extLst>
              <a:ext uri="{FF2B5EF4-FFF2-40B4-BE49-F238E27FC236}">
                <a16:creationId xmlns:a16="http://schemas.microsoft.com/office/drawing/2014/main" id="{6EE5F9D8-F850-CB0F-7316-6082BC182839}"/>
              </a:ext>
            </a:extLst>
          </p:cNvPr>
          <p:cNvSpPr txBox="1"/>
          <p:nvPr/>
        </p:nvSpPr>
        <p:spPr>
          <a:xfrm>
            <a:off x="15150853" y="11849856"/>
            <a:ext cx="13505809" cy="27366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gn="l" defTabSz="825500">
              <a:defRPr sz="5500" b="1">
                <a:solidFill>
                  <a:srgbClr val="FFEADC"/>
                </a:solidFill>
              </a:defRPr>
            </a:pPr>
            <a:r>
              <a:rPr dirty="0">
                <a:solidFill>
                  <a:schemeClr val="accent5">
                    <a:lumMod val="60000"/>
                    <a:lumOff val="40000"/>
                  </a:schemeClr>
                </a:solidFill>
              </a:rPr>
              <a:t>Only maps streetlight </a:t>
            </a:r>
          </a:p>
          <a:p>
            <a:pPr algn="l" defTabSz="825500">
              <a:defRPr sz="5500" b="1">
                <a:solidFill>
                  <a:srgbClr val="FFEADC"/>
                </a:solidFill>
              </a:defRPr>
            </a:pPr>
            <a:r>
              <a:rPr dirty="0">
                <a:solidFill>
                  <a:schemeClr val="accent5">
                    <a:lumMod val="60000"/>
                    <a:lumOff val="40000"/>
                  </a:schemeClr>
                </a:solidFill>
              </a:rPr>
              <a:t>locations</a:t>
            </a:r>
          </a:p>
        </p:txBody>
      </p:sp>
      <p:sp>
        <p:nvSpPr>
          <p:cNvPr id="2" name="Rectangle">
            <a:extLst>
              <a:ext uri="{FF2B5EF4-FFF2-40B4-BE49-F238E27FC236}">
                <a16:creationId xmlns:a16="http://schemas.microsoft.com/office/drawing/2014/main" id="{D920ACBD-FF8F-6F68-98BB-D7F2A8FC12EB}"/>
              </a:ext>
            </a:extLst>
          </p:cNvPr>
          <p:cNvSpPr/>
          <p:nvPr/>
        </p:nvSpPr>
        <p:spPr>
          <a:xfrm>
            <a:off x="15168066" y="-50800"/>
            <a:ext cx="9682957" cy="14422140"/>
          </a:xfrm>
          <a:prstGeom prst="rect">
            <a:avLst/>
          </a:prstGeom>
          <a:solidFill>
            <a:srgbClr val="000000">
              <a:alpha val="80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 name="Rectangle">
            <a:extLst>
              <a:ext uri="{FF2B5EF4-FFF2-40B4-BE49-F238E27FC236}">
                <a16:creationId xmlns:a16="http://schemas.microsoft.com/office/drawing/2014/main" id="{752724B4-DEC0-FF73-B71C-86A4B4F1C57F}"/>
              </a:ext>
            </a:extLst>
          </p:cNvPr>
          <p:cNvSpPr/>
          <p:nvPr/>
        </p:nvSpPr>
        <p:spPr>
          <a:xfrm>
            <a:off x="-7017749" y="-316367"/>
            <a:ext cx="22170437" cy="18065908"/>
          </a:xfrm>
          <a:prstGeom prst="rect">
            <a:avLst/>
          </a:prstGeom>
          <a:solidFill>
            <a:srgbClr val="000000">
              <a:alpha val="80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4" name="Hard to capture the light level *as experienced* by pedestrians">
            <a:extLst>
              <a:ext uri="{FF2B5EF4-FFF2-40B4-BE49-F238E27FC236}">
                <a16:creationId xmlns:a16="http://schemas.microsoft.com/office/drawing/2014/main" id="{37DA13E6-7C4A-2B8D-D52B-313A3B642DE3}"/>
              </a:ext>
            </a:extLst>
          </p:cNvPr>
          <p:cNvSpPr/>
          <p:nvPr/>
        </p:nvSpPr>
        <p:spPr>
          <a:xfrm>
            <a:off x="659070" y="5442429"/>
            <a:ext cx="22703907" cy="4858296"/>
          </a:xfrm>
          <a:prstGeom prst="roundRect">
            <a:avLst>
              <a:gd name="adj" fmla="val 15000"/>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5100" b="1">
                <a:solidFill>
                  <a:srgbClr val="FFFFFF"/>
                </a:solidFill>
              </a:defRPr>
            </a:lvl1pPr>
          </a:lstStyle>
          <a:p>
            <a:r>
              <a:rPr lang="en-US" b="0" dirty="0"/>
              <a:t>These do not capture lighting conditions </a:t>
            </a:r>
            <a:r>
              <a:rPr i="1" dirty="0">
                <a:solidFill>
                  <a:srgbClr val="FFECAE"/>
                </a:solidFill>
              </a:rPr>
              <a:t>as experienced</a:t>
            </a:r>
            <a:r>
              <a:rPr lang="en-US" b="0" dirty="0"/>
              <a:t> </a:t>
            </a:r>
            <a:r>
              <a:rPr b="0" dirty="0"/>
              <a:t>by pedestrians</a:t>
            </a:r>
          </a:p>
        </p:txBody>
      </p:sp>
      <p:sp>
        <p:nvSpPr>
          <p:cNvPr id="6" name="Slide Number Placeholder 5">
            <a:extLst>
              <a:ext uri="{FF2B5EF4-FFF2-40B4-BE49-F238E27FC236}">
                <a16:creationId xmlns:a16="http://schemas.microsoft.com/office/drawing/2014/main" id="{0FF914E5-6ACD-62C9-D529-3ADBF826DAA3}"/>
              </a:ext>
            </a:extLst>
          </p:cNvPr>
          <p:cNvSpPr>
            <a:spLocks noGrp="1"/>
          </p:cNvSpPr>
          <p:nvPr>
            <p:ph type="sldNum" sz="quarter" idx="2"/>
          </p:nvPr>
        </p:nvSpPr>
        <p:spPr/>
        <p:txBody>
          <a:bodyPr/>
          <a:lstStyle/>
          <a:p>
            <a:fld id="{86CB4B4D-7CA3-9044-876B-883B54F8677D}" type="slidenum">
              <a:rPr lang="en-US" smtClean="0"/>
              <a:t>11</a:t>
            </a:fld>
            <a:endParaRPr lang="en-US"/>
          </a:p>
        </p:txBody>
      </p:sp>
    </p:spTree>
    <p:extLst>
      <p:ext uri="{BB962C8B-B14F-4D97-AF65-F5344CB8AC3E}">
        <p14:creationId xmlns:p14="http://schemas.microsoft.com/office/powerpoint/2010/main" val="351508812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12" name="Measuring Streetlight"/>
          <p:cNvSpPr txBox="1">
            <a:spLocks noGrp="1"/>
          </p:cNvSpPr>
          <p:nvPr>
            <p:ph type="title"/>
          </p:nvPr>
        </p:nvSpPr>
        <p:spPr>
          <a:prstGeom prst="rect">
            <a:avLst/>
          </a:prstGeom>
        </p:spPr>
        <p:txBody>
          <a:bodyPr/>
          <a:lstStyle/>
          <a:p>
            <a:r>
              <a:rPr dirty="0">
                <a:solidFill>
                  <a:schemeClr val="bg1"/>
                </a:solidFill>
              </a:rPr>
              <a:t>Measuring </a:t>
            </a:r>
            <a:r>
              <a:rPr lang="en-US" dirty="0">
                <a:solidFill>
                  <a:schemeClr val="bg1"/>
                </a:solidFill>
              </a:rPr>
              <a:t>Light Level</a:t>
            </a:r>
            <a:endParaRPr dirty="0">
              <a:solidFill>
                <a:schemeClr val="bg1"/>
              </a:solidFill>
            </a:endParaRPr>
          </a:p>
        </p:txBody>
      </p:sp>
      <p:sp>
        <p:nvSpPr>
          <p:cNvPr id="214" name="Handheld light sensors can measure streetlight conditions from the point of view of someone standing on the sidewalk.…"/>
          <p:cNvSpPr txBox="1">
            <a:spLocks noGrp="1"/>
          </p:cNvSpPr>
          <p:nvPr>
            <p:ph type="body" sz="half" idx="1"/>
          </p:nvPr>
        </p:nvSpPr>
        <p:spPr>
          <a:xfrm>
            <a:off x="1206500" y="4248504"/>
            <a:ext cx="11477113" cy="8256012"/>
          </a:xfrm>
          <a:prstGeom prst="rect">
            <a:avLst/>
          </a:prstGeom>
        </p:spPr>
        <p:txBody>
          <a:bodyPr/>
          <a:lstStyle/>
          <a:p>
            <a:r>
              <a:rPr lang="en-US" dirty="0">
                <a:solidFill>
                  <a:schemeClr val="bg1"/>
                </a:solidFill>
              </a:rPr>
              <a:t>Manual Audits</a:t>
            </a:r>
          </a:p>
          <a:p>
            <a:r>
              <a:rPr dirty="0">
                <a:solidFill>
                  <a:schemeClr val="bg1"/>
                </a:solidFill>
              </a:rPr>
              <a:t>Handheld light </a:t>
            </a:r>
            <a:r>
              <a:rPr lang="en-US" dirty="0">
                <a:solidFill>
                  <a:schemeClr val="bg1"/>
                </a:solidFill>
              </a:rPr>
              <a:t>meters</a:t>
            </a:r>
            <a:r>
              <a:rPr dirty="0">
                <a:solidFill>
                  <a:schemeClr val="bg1"/>
                </a:solidFill>
              </a:rPr>
              <a:t> </a:t>
            </a:r>
            <a:r>
              <a:rPr lang="en-US" dirty="0">
                <a:solidFill>
                  <a:schemeClr val="bg1"/>
                </a:solidFill>
              </a:rPr>
              <a:t>to</a:t>
            </a:r>
            <a:r>
              <a:rPr dirty="0">
                <a:solidFill>
                  <a:schemeClr val="bg1"/>
                </a:solidFill>
              </a:rPr>
              <a:t> measure light conditions standing on the sidewalk.</a:t>
            </a:r>
          </a:p>
          <a:p>
            <a:pPr>
              <a:defRPr>
                <a:solidFill>
                  <a:schemeClr val="accent5">
                    <a:lumOff val="-29866"/>
                  </a:schemeClr>
                </a:solidFill>
              </a:defRPr>
            </a:pPr>
            <a:r>
              <a:rPr dirty="0">
                <a:solidFill>
                  <a:schemeClr val="bg1"/>
                </a:solidFill>
              </a:rPr>
              <a:t>This is </a:t>
            </a:r>
            <a:r>
              <a:rPr b="1" dirty="0">
                <a:solidFill>
                  <a:srgbClr val="FF6365"/>
                </a:solidFill>
              </a:rPr>
              <a:t>expensive</a:t>
            </a:r>
            <a:r>
              <a:rPr lang="en-US" b="1" dirty="0">
                <a:solidFill>
                  <a:srgbClr val="FF6365"/>
                </a:solidFill>
              </a:rPr>
              <a:t> and</a:t>
            </a:r>
            <a:r>
              <a:rPr lang="en-US" b="1" dirty="0"/>
              <a:t> </a:t>
            </a:r>
            <a:r>
              <a:rPr b="1" dirty="0">
                <a:solidFill>
                  <a:srgbClr val="FF6365"/>
                </a:solidFill>
              </a:rPr>
              <a:t>time-consuming</a:t>
            </a:r>
            <a:r>
              <a:rPr dirty="0">
                <a:solidFill>
                  <a:schemeClr val="bg1"/>
                </a:solidFill>
              </a:rPr>
              <a:t> which makes it hard to scale</a:t>
            </a:r>
            <a:r>
              <a:rPr lang="en-US" dirty="0">
                <a:solidFill>
                  <a:schemeClr val="bg1"/>
                </a:solidFill>
              </a:rPr>
              <a:t> and keep up to date</a:t>
            </a:r>
            <a:r>
              <a:rPr dirty="0">
                <a:solidFill>
                  <a:schemeClr val="bg1"/>
                </a:solidFill>
              </a:rPr>
              <a:t>. </a:t>
            </a:r>
          </a:p>
        </p:txBody>
      </p:sp>
      <p:pic>
        <p:nvPicPr>
          <p:cNvPr id="10" name="Picture 9" descr="A person standing next to a lamp post&#10;&#10;AI-generated content may be incorrect.">
            <a:extLst>
              <a:ext uri="{FF2B5EF4-FFF2-40B4-BE49-F238E27FC236}">
                <a16:creationId xmlns:a16="http://schemas.microsoft.com/office/drawing/2014/main" id="{07FD76C7-8A36-14EB-05E9-77C6E7BBDA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04575" y="0"/>
            <a:ext cx="10766413" cy="14353329"/>
          </a:xfrm>
          <a:prstGeom prst="rect">
            <a:avLst/>
          </a:prstGeom>
        </p:spPr>
      </p:pic>
      <p:sp>
        <p:nvSpPr>
          <p:cNvPr id="12" name="Text Placeholder 11">
            <a:extLst>
              <a:ext uri="{FF2B5EF4-FFF2-40B4-BE49-F238E27FC236}">
                <a16:creationId xmlns:a16="http://schemas.microsoft.com/office/drawing/2014/main" id="{7F4C935B-34CA-6C84-0902-ED3DE1E680B4}"/>
              </a:ext>
            </a:extLst>
          </p:cNvPr>
          <p:cNvSpPr>
            <a:spLocks noGrp="1"/>
          </p:cNvSpPr>
          <p:nvPr>
            <p:ph type="body" sz="quarter" idx="21"/>
          </p:nvPr>
        </p:nvSpPr>
        <p:spPr/>
        <p:txBody>
          <a:bodyPr/>
          <a:lstStyle/>
          <a:p>
            <a:endParaRPr lang="en-US"/>
          </a:p>
        </p:txBody>
      </p:sp>
      <p:sp>
        <p:nvSpPr>
          <p:cNvPr id="14" name="Slide Number Placeholder 13">
            <a:extLst>
              <a:ext uri="{FF2B5EF4-FFF2-40B4-BE49-F238E27FC236}">
                <a16:creationId xmlns:a16="http://schemas.microsoft.com/office/drawing/2014/main" id="{0833CBB8-783E-A663-7A4F-673D3845B1E2}"/>
              </a:ext>
            </a:extLst>
          </p:cNvPr>
          <p:cNvSpPr>
            <a:spLocks noGrp="1"/>
          </p:cNvSpPr>
          <p:nvPr>
            <p:ph type="sldNum" sz="quarter" idx="2"/>
          </p:nvPr>
        </p:nvSpPr>
        <p:spPr/>
        <p:txBody>
          <a:bodyPr/>
          <a:lstStyle/>
          <a:p>
            <a:fld id="{86CB4B4D-7CA3-9044-876B-883B54F8677D}" type="slidenum">
              <a:rPr lang="en-US" smtClean="0"/>
              <a:t>12</a:t>
            </a:fld>
            <a:endParaRPr lang="en-US"/>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BDDAAD0-E3F8-BA9E-38A2-FEC26011D3C7}"/>
            </a:ext>
          </a:extLst>
        </p:cNvPr>
        <p:cNvGrpSpPr/>
        <p:nvPr/>
      </p:nvGrpSpPr>
      <p:grpSpPr>
        <a:xfrm>
          <a:off x="0" y="0"/>
          <a:ext cx="0" cy="0"/>
          <a:chOff x="0" y="0"/>
          <a:chExt cx="0" cy="0"/>
        </a:xfrm>
      </p:grpSpPr>
      <p:sp>
        <p:nvSpPr>
          <p:cNvPr id="217" name="Measuring Streetlight">
            <a:extLst>
              <a:ext uri="{FF2B5EF4-FFF2-40B4-BE49-F238E27FC236}">
                <a16:creationId xmlns:a16="http://schemas.microsoft.com/office/drawing/2014/main" id="{B7CD483C-FAA9-D520-FFC6-6DE7911751CF}"/>
              </a:ext>
            </a:extLst>
          </p:cNvPr>
          <p:cNvSpPr txBox="1">
            <a:spLocks noGrp="1"/>
          </p:cNvSpPr>
          <p:nvPr>
            <p:ph type="title"/>
          </p:nvPr>
        </p:nvSpPr>
        <p:spPr>
          <a:prstGeom prst="rect">
            <a:avLst/>
          </a:prstGeom>
        </p:spPr>
        <p:txBody>
          <a:bodyPr/>
          <a:lstStyle/>
          <a:p>
            <a:r>
              <a:rPr lang="en-US" dirty="0">
                <a:solidFill>
                  <a:srgbClr val="000000"/>
                </a:solidFill>
              </a:rPr>
              <a:t>Measuring Light Level</a:t>
            </a:r>
            <a:endParaRPr dirty="0">
              <a:solidFill>
                <a:srgbClr val="000000"/>
              </a:solidFill>
            </a:endParaRPr>
          </a:p>
        </p:txBody>
      </p:sp>
      <p:sp>
        <p:nvSpPr>
          <p:cNvPr id="9" name="Slide Number Placeholder 8">
            <a:extLst>
              <a:ext uri="{FF2B5EF4-FFF2-40B4-BE49-F238E27FC236}">
                <a16:creationId xmlns:a16="http://schemas.microsoft.com/office/drawing/2014/main" id="{653ECAB0-4FF1-50EF-B9C4-D45F659B841B}"/>
              </a:ext>
            </a:extLst>
          </p:cNvPr>
          <p:cNvSpPr>
            <a:spLocks noGrp="1"/>
          </p:cNvSpPr>
          <p:nvPr>
            <p:ph type="sldNum" sz="quarter" idx="2"/>
          </p:nvPr>
        </p:nvSpPr>
        <p:spPr/>
        <p:txBody>
          <a:bodyPr/>
          <a:lstStyle/>
          <a:p>
            <a:fld id="{86CB4B4D-7CA3-9044-876B-883B54F8677D}" type="slidenum">
              <a:rPr lang="en-US" smtClean="0"/>
              <a:t>13</a:t>
            </a:fld>
            <a:endParaRPr lang="en-US"/>
          </a:p>
        </p:txBody>
      </p:sp>
      <p:sp>
        <p:nvSpPr>
          <p:cNvPr id="10" name="Computer">
            <a:extLst>
              <a:ext uri="{FF2B5EF4-FFF2-40B4-BE49-F238E27FC236}">
                <a16:creationId xmlns:a16="http://schemas.microsoft.com/office/drawing/2014/main" id="{B77ECB7E-6662-8B44-0DD6-8C17F91A7FE7}"/>
              </a:ext>
            </a:extLst>
          </p:cNvPr>
          <p:cNvSpPr txBox="1"/>
          <p:nvPr/>
        </p:nvSpPr>
        <p:spPr>
          <a:xfrm>
            <a:off x="11327321" y="12195655"/>
            <a:ext cx="2545569" cy="7489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lang="en-US" sz="4200" dirty="0">
                <a:solidFill>
                  <a:srgbClr val="000000"/>
                </a:solidFill>
              </a:rPr>
              <a:t>Processor</a:t>
            </a:r>
            <a:endParaRPr sz="4200" dirty="0">
              <a:solidFill>
                <a:srgbClr val="000000"/>
              </a:solidFill>
            </a:endParaRPr>
          </a:p>
        </p:txBody>
      </p:sp>
      <p:sp>
        <p:nvSpPr>
          <p:cNvPr id="4" name="Text Placeholder 3">
            <a:extLst>
              <a:ext uri="{FF2B5EF4-FFF2-40B4-BE49-F238E27FC236}">
                <a16:creationId xmlns:a16="http://schemas.microsoft.com/office/drawing/2014/main" id="{A7F0839D-4416-5260-F57C-7A8D4F3A8E3C}"/>
              </a:ext>
            </a:extLst>
          </p:cNvPr>
          <p:cNvSpPr>
            <a:spLocks noGrp="1"/>
          </p:cNvSpPr>
          <p:nvPr>
            <p:ph type="body" sz="quarter" idx="21"/>
          </p:nvPr>
        </p:nvSpPr>
        <p:spPr/>
        <p:txBody>
          <a:bodyPr/>
          <a:lstStyle/>
          <a:p>
            <a:r>
              <a:rPr lang="en-US" dirty="0">
                <a:solidFill>
                  <a:srgbClr val="000000"/>
                </a:solidFill>
              </a:rPr>
              <a:t>Hardware</a:t>
            </a:r>
          </a:p>
        </p:txBody>
      </p:sp>
      <p:pic>
        <p:nvPicPr>
          <p:cNvPr id="5" name="Graphic 4">
            <a:extLst>
              <a:ext uri="{FF2B5EF4-FFF2-40B4-BE49-F238E27FC236}">
                <a16:creationId xmlns:a16="http://schemas.microsoft.com/office/drawing/2014/main" id="{8C6AAB5E-FF95-45FF-987A-8E36861579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265479" y="4788673"/>
            <a:ext cx="4499149" cy="8155905"/>
          </a:xfrm>
          <a:prstGeom prst="rect">
            <a:avLst/>
          </a:prstGeom>
        </p:spPr>
      </p:pic>
      <p:pic>
        <p:nvPicPr>
          <p:cNvPr id="7" name="Picture 6">
            <a:extLst>
              <a:ext uri="{FF2B5EF4-FFF2-40B4-BE49-F238E27FC236}">
                <a16:creationId xmlns:a16="http://schemas.microsoft.com/office/drawing/2014/main" id="{49364506-B274-A0BD-0D6B-764249AF7DC5}"/>
              </a:ext>
            </a:extLst>
          </p:cNvPr>
          <p:cNvPicPr>
            <a:picLocks noChangeAspect="1"/>
          </p:cNvPicPr>
          <p:nvPr/>
        </p:nvPicPr>
        <p:blipFill>
          <a:blip r:embed="rId5"/>
          <a:stretch>
            <a:fillRect/>
          </a:stretch>
        </p:blipFill>
        <p:spPr>
          <a:xfrm>
            <a:off x="10642836" y="3177871"/>
            <a:ext cx="3810000" cy="2540000"/>
          </a:xfrm>
          <a:prstGeom prst="rect">
            <a:avLst/>
          </a:prstGeom>
        </p:spPr>
      </p:pic>
      <p:pic>
        <p:nvPicPr>
          <p:cNvPr id="8" name="Picture 7">
            <a:extLst>
              <a:ext uri="{FF2B5EF4-FFF2-40B4-BE49-F238E27FC236}">
                <a16:creationId xmlns:a16="http://schemas.microsoft.com/office/drawing/2014/main" id="{BB8C307B-07C3-CE63-6441-954F89312E8D}"/>
              </a:ext>
            </a:extLst>
          </p:cNvPr>
          <p:cNvPicPr>
            <a:picLocks noChangeAspect="1"/>
          </p:cNvPicPr>
          <p:nvPr/>
        </p:nvPicPr>
        <p:blipFill>
          <a:blip r:embed="rId6"/>
          <a:stretch>
            <a:fillRect/>
          </a:stretch>
        </p:blipFill>
        <p:spPr>
          <a:xfrm>
            <a:off x="17068800" y="3312602"/>
            <a:ext cx="7772400" cy="7772400"/>
          </a:xfrm>
          <a:prstGeom prst="rect">
            <a:avLst/>
          </a:prstGeom>
        </p:spPr>
      </p:pic>
      <p:pic>
        <p:nvPicPr>
          <p:cNvPr id="12" name="Picture 11">
            <a:extLst>
              <a:ext uri="{FF2B5EF4-FFF2-40B4-BE49-F238E27FC236}">
                <a16:creationId xmlns:a16="http://schemas.microsoft.com/office/drawing/2014/main" id="{5F171428-DB16-8A84-9764-4AE178484ABA}"/>
              </a:ext>
            </a:extLst>
          </p:cNvPr>
          <p:cNvPicPr>
            <a:picLocks noChangeAspect="1"/>
          </p:cNvPicPr>
          <p:nvPr/>
        </p:nvPicPr>
        <p:blipFill>
          <a:blip r:embed="rId7"/>
          <a:stretch>
            <a:fillRect/>
          </a:stretch>
        </p:blipFill>
        <p:spPr>
          <a:xfrm>
            <a:off x="10271842" y="8554065"/>
            <a:ext cx="4551988" cy="3641590"/>
          </a:xfrm>
          <a:prstGeom prst="rect">
            <a:avLst/>
          </a:prstGeom>
        </p:spPr>
      </p:pic>
      <p:pic>
        <p:nvPicPr>
          <p:cNvPr id="14" name="Picture 13">
            <a:extLst>
              <a:ext uri="{FF2B5EF4-FFF2-40B4-BE49-F238E27FC236}">
                <a16:creationId xmlns:a16="http://schemas.microsoft.com/office/drawing/2014/main" id="{CAA8E114-75F4-82FD-C7D7-3C5FFDBE5916}"/>
              </a:ext>
            </a:extLst>
          </p:cNvPr>
          <p:cNvPicPr>
            <a:picLocks noChangeAspect="1"/>
          </p:cNvPicPr>
          <p:nvPr/>
        </p:nvPicPr>
        <p:blipFill>
          <a:blip r:embed="rId8"/>
          <a:stretch>
            <a:fillRect/>
          </a:stretch>
        </p:blipFill>
        <p:spPr>
          <a:xfrm>
            <a:off x="1382661" y="4790192"/>
            <a:ext cx="5932539" cy="4817221"/>
          </a:xfrm>
          <a:prstGeom prst="rect">
            <a:avLst/>
          </a:prstGeom>
        </p:spPr>
      </p:pic>
      <p:sp>
        <p:nvSpPr>
          <p:cNvPr id="15" name="Computer">
            <a:extLst>
              <a:ext uri="{FF2B5EF4-FFF2-40B4-BE49-F238E27FC236}">
                <a16:creationId xmlns:a16="http://schemas.microsoft.com/office/drawing/2014/main" id="{53B9E7B5-E534-5EDE-1425-8054D28B70FE}"/>
              </a:ext>
            </a:extLst>
          </p:cNvPr>
          <p:cNvSpPr txBox="1"/>
          <p:nvPr/>
        </p:nvSpPr>
        <p:spPr>
          <a:xfrm>
            <a:off x="11026760" y="5647371"/>
            <a:ext cx="3146695" cy="7489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lang="en-US" sz="4200" dirty="0">
                <a:solidFill>
                  <a:srgbClr val="000000"/>
                </a:solidFill>
              </a:rPr>
              <a:t>Light Sensor</a:t>
            </a:r>
            <a:endParaRPr sz="4200" dirty="0">
              <a:solidFill>
                <a:srgbClr val="000000"/>
              </a:solidFill>
            </a:endParaRPr>
          </a:p>
        </p:txBody>
      </p:sp>
      <p:sp>
        <p:nvSpPr>
          <p:cNvPr id="16" name="Computer">
            <a:extLst>
              <a:ext uri="{FF2B5EF4-FFF2-40B4-BE49-F238E27FC236}">
                <a16:creationId xmlns:a16="http://schemas.microsoft.com/office/drawing/2014/main" id="{29090001-F6F8-DD06-AC58-1711A1C45093}"/>
              </a:ext>
            </a:extLst>
          </p:cNvPr>
          <p:cNvSpPr txBox="1"/>
          <p:nvPr/>
        </p:nvSpPr>
        <p:spPr>
          <a:xfrm>
            <a:off x="889746" y="10455345"/>
            <a:ext cx="5900654" cy="7489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lang="en-US" sz="4200" dirty="0">
                <a:solidFill>
                  <a:srgbClr val="000000"/>
                </a:solidFill>
              </a:rPr>
              <a:t>Commercial Light Meter</a:t>
            </a:r>
            <a:endParaRPr sz="4200" dirty="0">
              <a:solidFill>
                <a:srgbClr val="000000"/>
              </a:solidFill>
            </a:endParaRPr>
          </a:p>
        </p:txBody>
      </p:sp>
      <p:sp>
        <p:nvSpPr>
          <p:cNvPr id="17" name="Computer">
            <a:extLst>
              <a:ext uri="{FF2B5EF4-FFF2-40B4-BE49-F238E27FC236}">
                <a16:creationId xmlns:a16="http://schemas.microsoft.com/office/drawing/2014/main" id="{6CA72361-416B-A9AA-D6AF-82305ACDD1C0}"/>
              </a:ext>
            </a:extLst>
          </p:cNvPr>
          <p:cNvSpPr txBox="1"/>
          <p:nvPr/>
        </p:nvSpPr>
        <p:spPr>
          <a:xfrm>
            <a:off x="19473923" y="10455345"/>
            <a:ext cx="3066545" cy="7489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lang="en-US" sz="4200" dirty="0">
                <a:solidFill>
                  <a:srgbClr val="000000"/>
                </a:solidFill>
              </a:rPr>
              <a:t>Smartphone</a:t>
            </a:r>
            <a:endParaRPr sz="4200" dirty="0">
              <a:solidFill>
                <a:srgbClr val="000000"/>
              </a:solidFill>
            </a:endParaRPr>
          </a:p>
        </p:txBody>
      </p:sp>
      <p:cxnSp>
        <p:nvCxnSpPr>
          <p:cNvPr id="19" name="Straight Arrow Connector 18">
            <a:extLst>
              <a:ext uri="{FF2B5EF4-FFF2-40B4-BE49-F238E27FC236}">
                <a16:creationId xmlns:a16="http://schemas.microsoft.com/office/drawing/2014/main" id="{1C2F2357-62D7-E921-74EC-C48FB4793EAE}"/>
              </a:ext>
            </a:extLst>
          </p:cNvPr>
          <p:cNvCxnSpPr/>
          <p:nvPr/>
        </p:nvCxnSpPr>
        <p:spPr>
          <a:xfrm flipV="1">
            <a:off x="6164826" y="5647371"/>
            <a:ext cx="4601589" cy="748923"/>
          </a:xfrm>
          <a:prstGeom prst="straightConnector1">
            <a:avLst/>
          </a:prstGeom>
          <a:noFill/>
          <a:ln w="5715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0" name="Straight Arrow Connector 19">
            <a:extLst>
              <a:ext uri="{FF2B5EF4-FFF2-40B4-BE49-F238E27FC236}">
                <a16:creationId xmlns:a16="http://schemas.microsoft.com/office/drawing/2014/main" id="{0B78F688-0576-B7E2-3EAE-BEFD1ACA8920}"/>
              </a:ext>
            </a:extLst>
          </p:cNvPr>
          <p:cNvCxnSpPr>
            <a:cxnSpLocks/>
          </p:cNvCxnSpPr>
          <p:nvPr/>
        </p:nvCxnSpPr>
        <p:spPr>
          <a:xfrm>
            <a:off x="4424517" y="8756036"/>
            <a:ext cx="6138507" cy="2328966"/>
          </a:xfrm>
          <a:prstGeom prst="straightConnector1">
            <a:avLst/>
          </a:prstGeom>
          <a:noFill/>
          <a:ln w="5715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2" name="Straight Arrow Connector 21">
            <a:extLst>
              <a:ext uri="{FF2B5EF4-FFF2-40B4-BE49-F238E27FC236}">
                <a16:creationId xmlns:a16="http://schemas.microsoft.com/office/drawing/2014/main" id="{A4E13E40-72F2-D6D3-1F14-2D1C0325E391}"/>
              </a:ext>
            </a:extLst>
          </p:cNvPr>
          <p:cNvCxnSpPr>
            <a:cxnSpLocks/>
          </p:cNvCxnSpPr>
          <p:nvPr/>
        </p:nvCxnSpPr>
        <p:spPr>
          <a:xfrm flipV="1">
            <a:off x="15279329" y="8554065"/>
            <a:ext cx="4680154" cy="2530937"/>
          </a:xfrm>
          <a:prstGeom prst="straightConnector1">
            <a:avLst/>
          </a:prstGeom>
          <a:noFill/>
          <a:ln w="5715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cxnSp>
        <p:nvCxnSpPr>
          <p:cNvPr id="25" name="Straight Arrow Connector 24">
            <a:extLst>
              <a:ext uri="{FF2B5EF4-FFF2-40B4-BE49-F238E27FC236}">
                <a16:creationId xmlns:a16="http://schemas.microsoft.com/office/drawing/2014/main" id="{4F691F54-1173-10C6-AFBB-189026EE141B}"/>
              </a:ext>
            </a:extLst>
          </p:cNvPr>
          <p:cNvCxnSpPr>
            <a:cxnSpLocks/>
          </p:cNvCxnSpPr>
          <p:nvPr/>
        </p:nvCxnSpPr>
        <p:spPr>
          <a:xfrm flipV="1">
            <a:off x="14630400" y="5161935"/>
            <a:ext cx="6804451" cy="584151"/>
          </a:xfrm>
          <a:prstGeom prst="straightConnector1">
            <a:avLst/>
          </a:prstGeom>
          <a:noFill/>
          <a:ln w="5715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61462732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348A8-8238-BCE3-8353-76DB1B6EBFD4}"/>
            </a:ext>
          </a:extLst>
        </p:cNvPr>
        <p:cNvGrpSpPr/>
        <p:nvPr/>
      </p:nvGrpSpPr>
      <p:grpSpPr>
        <a:xfrm>
          <a:off x="0" y="0"/>
          <a:ext cx="0" cy="0"/>
          <a:chOff x="0" y="0"/>
          <a:chExt cx="0" cy="0"/>
        </a:xfrm>
      </p:grpSpPr>
      <p:pic>
        <p:nvPicPr>
          <p:cNvPr id="8" name="Graphic 7">
            <a:extLst>
              <a:ext uri="{FF2B5EF4-FFF2-40B4-BE49-F238E27FC236}">
                <a16:creationId xmlns:a16="http://schemas.microsoft.com/office/drawing/2014/main" id="{4B18BA61-80D3-29E2-7F29-F9562153EA33}"/>
              </a:ext>
            </a:extLst>
          </p:cNvPr>
          <p:cNvPicPr>
            <a:picLocks noChangeAspect="1"/>
          </p:cNvPicPr>
          <p:nvPr/>
        </p:nvPicPr>
        <p:blipFill>
          <a:blip r:embed="rId3">
            <a:extLst>
              <a:ext uri="{96DAC541-7B7A-43D3-8B79-37D633B846F1}">
                <asvg:svgBlip xmlns:asvg="http://schemas.microsoft.com/office/drawing/2016/SVG/main" r:embed="rId4"/>
              </a:ext>
            </a:extLst>
          </a:blip>
          <a:srcRect l="5600" t="4840" r="1683" b="1773"/>
          <a:stretch/>
        </p:blipFill>
        <p:spPr>
          <a:xfrm>
            <a:off x="16672560" y="5948869"/>
            <a:ext cx="7711440" cy="7767131"/>
          </a:xfrm>
          <a:prstGeom prst="rect">
            <a:avLst/>
          </a:prstGeom>
        </p:spPr>
      </p:pic>
      <p:sp>
        <p:nvSpPr>
          <p:cNvPr id="3" name="Slide Number Placeholder 2">
            <a:extLst>
              <a:ext uri="{FF2B5EF4-FFF2-40B4-BE49-F238E27FC236}">
                <a16:creationId xmlns:a16="http://schemas.microsoft.com/office/drawing/2014/main" id="{5DE471C1-1BF5-67A7-DC2A-F67EE7444086}"/>
              </a:ext>
            </a:extLst>
          </p:cNvPr>
          <p:cNvSpPr>
            <a:spLocks noGrp="1"/>
          </p:cNvSpPr>
          <p:nvPr>
            <p:ph type="sldNum" sz="quarter" idx="2"/>
          </p:nvPr>
        </p:nvSpPr>
        <p:spPr/>
        <p:txBody>
          <a:bodyPr/>
          <a:lstStyle/>
          <a:p>
            <a:fld id="{86CB4B4D-7CA3-9044-876B-883B54F8677D}" type="slidenum">
              <a:rPr lang="en-US" smtClean="0"/>
              <a:t>14</a:t>
            </a:fld>
            <a:endParaRPr lang="en-US"/>
          </a:p>
        </p:txBody>
      </p:sp>
      <p:pic>
        <p:nvPicPr>
          <p:cNvPr id="10" name="Graphic 9">
            <a:extLst>
              <a:ext uri="{FF2B5EF4-FFF2-40B4-BE49-F238E27FC236}">
                <a16:creationId xmlns:a16="http://schemas.microsoft.com/office/drawing/2014/main" id="{9DCEDF95-0183-4939-F24A-FB79F4CD6C4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14639" y="10015818"/>
            <a:ext cx="2041180" cy="3700182"/>
          </a:xfrm>
          <a:prstGeom prst="rect">
            <a:avLst/>
          </a:prstGeom>
        </p:spPr>
      </p:pic>
      <p:pic>
        <p:nvPicPr>
          <p:cNvPr id="9" name="Graphic 8">
            <a:extLst>
              <a:ext uri="{FF2B5EF4-FFF2-40B4-BE49-F238E27FC236}">
                <a16:creationId xmlns:a16="http://schemas.microsoft.com/office/drawing/2014/main" id="{E4C62ECD-6B82-BB95-3716-00BFFC8164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39679" y="10015818"/>
            <a:ext cx="2041180" cy="3700182"/>
          </a:xfrm>
          <a:prstGeom prst="rect">
            <a:avLst/>
          </a:prstGeom>
        </p:spPr>
      </p:pic>
      <p:pic>
        <p:nvPicPr>
          <p:cNvPr id="11" name="Graphic 10">
            <a:extLst>
              <a:ext uri="{FF2B5EF4-FFF2-40B4-BE49-F238E27FC236}">
                <a16:creationId xmlns:a16="http://schemas.microsoft.com/office/drawing/2014/main" id="{AEB46F2B-716D-EA2E-CF31-64B90A73FFE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77039" y="10015818"/>
            <a:ext cx="2041180" cy="3700182"/>
          </a:xfrm>
          <a:prstGeom prst="rect">
            <a:avLst/>
          </a:prstGeom>
        </p:spPr>
      </p:pic>
      <p:pic>
        <p:nvPicPr>
          <p:cNvPr id="12" name="Graphic 11">
            <a:extLst>
              <a:ext uri="{FF2B5EF4-FFF2-40B4-BE49-F238E27FC236}">
                <a16:creationId xmlns:a16="http://schemas.microsoft.com/office/drawing/2014/main" id="{D9C26037-6208-787F-8B84-3BC51938DA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91439" y="10015818"/>
            <a:ext cx="2041180" cy="3700182"/>
          </a:xfrm>
          <a:prstGeom prst="rect">
            <a:avLst/>
          </a:prstGeom>
        </p:spPr>
      </p:pic>
      <p:pic>
        <p:nvPicPr>
          <p:cNvPr id="13" name="Graphic 12">
            <a:extLst>
              <a:ext uri="{FF2B5EF4-FFF2-40B4-BE49-F238E27FC236}">
                <a16:creationId xmlns:a16="http://schemas.microsoft.com/office/drawing/2014/main" id="{F4B5CF57-2503-71B4-3B49-AA61A43714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10639" y="10015818"/>
            <a:ext cx="2041180" cy="3700182"/>
          </a:xfrm>
          <a:prstGeom prst="rect">
            <a:avLst/>
          </a:prstGeom>
        </p:spPr>
      </p:pic>
      <p:pic>
        <p:nvPicPr>
          <p:cNvPr id="14" name="Graphic 13">
            <a:extLst>
              <a:ext uri="{FF2B5EF4-FFF2-40B4-BE49-F238E27FC236}">
                <a16:creationId xmlns:a16="http://schemas.microsoft.com/office/drawing/2014/main" id="{656815DC-E082-04CC-468D-3441699533A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56559" y="10015818"/>
            <a:ext cx="2041180" cy="3700182"/>
          </a:xfrm>
          <a:prstGeom prst="rect">
            <a:avLst/>
          </a:prstGeom>
        </p:spPr>
      </p:pic>
      <p:pic>
        <p:nvPicPr>
          <p:cNvPr id="15" name="Picture 14">
            <a:extLst>
              <a:ext uri="{FF2B5EF4-FFF2-40B4-BE49-F238E27FC236}">
                <a16:creationId xmlns:a16="http://schemas.microsoft.com/office/drawing/2014/main" id="{9817F812-5965-97D6-9C69-CA995D81FBC6}"/>
              </a:ext>
            </a:extLst>
          </p:cNvPr>
          <p:cNvPicPr>
            <a:picLocks noChangeAspect="1"/>
          </p:cNvPicPr>
          <p:nvPr/>
        </p:nvPicPr>
        <p:blipFill>
          <a:blip r:embed="rId7"/>
          <a:stretch>
            <a:fillRect/>
          </a:stretch>
        </p:blipFill>
        <p:spPr>
          <a:xfrm>
            <a:off x="695909" y="6858000"/>
            <a:ext cx="4934020" cy="6859938"/>
          </a:xfrm>
          <a:prstGeom prst="rect">
            <a:avLst/>
          </a:prstGeom>
        </p:spPr>
      </p:pic>
      <p:pic>
        <p:nvPicPr>
          <p:cNvPr id="16" name="Picture 15">
            <a:extLst>
              <a:ext uri="{FF2B5EF4-FFF2-40B4-BE49-F238E27FC236}">
                <a16:creationId xmlns:a16="http://schemas.microsoft.com/office/drawing/2014/main" id="{9CAAF5DA-B4D1-BCC6-D9A6-19374CE9AA13}"/>
              </a:ext>
            </a:extLst>
          </p:cNvPr>
          <p:cNvPicPr>
            <a:picLocks noChangeAspect="1"/>
          </p:cNvPicPr>
          <p:nvPr/>
        </p:nvPicPr>
        <p:blipFill>
          <a:blip r:embed="rId7"/>
          <a:stretch>
            <a:fillRect/>
          </a:stretch>
        </p:blipFill>
        <p:spPr>
          <a:xfrm>
            <a:off x="9992309" y="6858000"/>
            <a:ext cx="4934020" cy="6859938"/>
          </a:xfrm>
          <a:prstGeom prst="rect">
            <a:avLst/>
          </a:prstGeom>
        </p:spPr>
      </p:pic>
      <p:sp>
        <p:nvSpPr>
          <p:cNvPr id="19" name="NightLight">
            <a:extLst>
              <a:ext uri="{FF2B5EF4-FFF2-40B4-BE49-F238E27FC236}">
                <a16:creationId xmlns:a16="http://schemas.microsoft.com/office/drawing/2014/main" id="{5C0506C9-7982-E928-0F64-EA2159129D19}"/>
              </a:ext>
            </a:extLst>
          </p:cNvPr>
          <p:cNvSpPr txBox="1">
            <a:spLocks noGrp="1"/>
          </p:cNvSpPr>
          <p:nvPr>
            <p:ph type="title"/>
          </p:nvPr>
        </p:nvSpPr>
        <p:spPr>
          <a:xfrm>
            <a:off x="1206500" y="1079500"/>
            <a:ext cx="21971000" cy="1433163"/>
          </a:xfrm>
          <a:prstGeom prst="rect">
            <a:avLst/>
          </a:prstGeom>
        </p:spPr>
        <p:txBody>
          <a:bodyPr/>
          <a:lstStyle/>
          <a:p>
            <a:r>
              <a:rPr dirty="0" err="1">
                <a:solidFill>
                  <a:schemeClr val="bg1"/>
                </a:solidFill>
              </a:rPr>
              <a:t>NightLight</a:t>
            </a:r>
            <a:endParaRPr dirty="0">
              <a:solidFill>
                <a:schemeClr val="bg1"/>
              </a:solidFill>
            </a:endParaRPr>
          </a:p>
        </p:txBody>
      </p:sp>
      <p:sp>
        <p:nvSpPr>
          <p:cNvPr id="23" name="Text Placeholder 3">
            <a:extLst>
              <a:ext uri="{FF2B5EF4-FFF2-40B4-BE49-F238E27FC236}">
                <a16:creationId xmlns:a16="http://schemas.microsoft.com/office/drawing/2014/main" id="{510CD41B-DFDD-4563-FE7E-806EF0A711B0}"/>
              </a:ext>
            </a:extLst>
          </p:cNvPr>
          <p:cNvSpPr>
            <a:spLocks noGrp="1"/>
          </p:cNvSpPr>
          <p:nvPr>
            <p:ph type="body" sz="quarter" idx="21"/>
          </p:nvPr>
        </p:nvSpPr>
        <p:spPr>
          <a:xfrm>
            <a:off x="1206500" y="2372962"/>
            <a:ext cx="21971000" cy="934780"/>
          </a:xfrm>
        </p:spPr>
        <p:txBody>
          <a:bodyPr>
            <a:normAutofit lnSpcReduction="10000"/>
          </a:bodyPr>
          <a:lstStyle/>
          <a:p>
            <a:r>
              <a:rPr lang="en-US" sz="6000" dirty="0">
                <a:solidFill>
                  <a:schemeClr val="bg1"/>
                </a:solidFill>
              </a:rPr>
              <a:t>Passively Crowdsourcing Light Level Data </a:t>
            </a:r>
          </a:p>
          <a:p>
            <a:endParaRPr lang="en-US" dirty="0">
              <a:solidFill>
                <a:srgbClr val="000000"/>
              </a:solidFill>
            </a:endParaRPr>
          </a:p>
        </p:txBody>
      </p:sp>
      <p:sp>
        <p:nvSpPr>
          <p:cNvPr id="24" name="Handheld light sensors can measure streetlight conditions from the point of view of someone standing on the sidewalk.…">
            <a:extLst>
              <a:ext uri="{FF2B5EF4-FFF2-40B4-BE49-F238E27FC236}">
                <a16:creationId xmlns:a16="http://schemas.microsoft.com/office/drawing/2014/main" id="{6B8308CE-3D60-348F-E996-057C5C97ECAF}"/>
              </a:ext>
            </a:extLst>
          </p:cNvPr>
          <p:cNvSpPr txBox="1">
            <a:spLocks/>
          </p:cNvSpPr>
          <p:nvPr/>
        </p:nvSpPr>
        <p:spPr>
          <a:xfrm>
            <a:off x="1206500" y="4248504"/>
            <a:ext cx="11477113"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endParaRPr lang="en-US" dirty="0"/>
          </a:p>
        </p:txBody>
      </p:sp>
      <p:sp>
        <p:nvSpPr>
          <p:cNvPr id="26" name="Text Placeholder 25">
            <a:extLst>
              <a:ext uri="{FF2B5EF4-FFF2-40B4-BE49-F238E27FC236}">
                <a16:creationId xmlns:a16="http://schemas.microsoft.com/office/drawing/2014/main" id="{8E6FE6DB-8FD4-A07C-F690-B83783FDA8F4}"/>
              </a:ext>
            </a:extLst>
          </p:cNvPr>
          <p:cNvSpPr>
            <a:spLocks noGrp="1"/>
          </p:cNvSpPr>
          <p:nvPr>
            <p:ph type="body" idx="1"/>
          </p:nvPr>
        </p:nvSpPr>
        <p:spPr/>
        <p:txBody>
          <a:bodyPr/>
          <a:lstStyle/>
          <a:p>
            <a:r>
              <a:rPr lang="en-US" dirty="0"/>
              <a:t>Many devices already out there oriented in an ideal way to capture lighting </a:t>
            </a:r>
          </a:p>
        </p:txBody>
      </p:sp>
    </p:spTree>
    <p:extLst>
      <p:ext uri="{BB962C8B-B14F-4D97-AF65-F5344CB8AC3E}">
        <p14:creationId xmlns:p14="http://schemas.microsoft.com/office/powerpoint/2010/main" val="35819567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93C034F5-FBC9-0FA0-D802-13C3CC85049F}"/>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6CBF9514-1D40-0CD0-6A4B-39CB4C3AB59B}"/>
              </a:ext>
            </a:extLst>
          </p:cNvPr>
          <p:cNvSpPr/>
          <p:nvPr/>
        </p:nvSpPr>
        <p:spPr>
          <a:xfrm>
            <a:off x="-99142" y="0"/>
            <a:ext cx="12192000" cy="137160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37" name="NightLight">
            <a:extLst>
              <a:ext uri="{FF2B5EF4-FFF2-40B4-BE49-F238E27FC236}">
                <a16:creationId xmlns:a16="http://schemas.microsoft.com/office/drawing/2014/main" id="{201CC822-0601-18B6-B810-745BB3271A80}"/>
              </a:ext>
            </a:extLst>
          </p:cNvPr>
          <p:cNvSpPr txBox="1">
            <a:spLocks noGrp="1"/>
          </p:cNvSpPr>
          <p:nvPr>
            <p:ph type="title"/>
          </p:nvPr>
        </p:nvSpPr>
        <p:spPr>
          <a:prstGeom prst="rect">
            <a:avLst/>
          </a:prstGeom>
        </p:spPr>
        <p:txBody>
          <a:bodyPr/>
          <a:lstStyle/>
          <a:p>
            <a:r>
              <a:rPr lang="en-US" dirty="0" err="1">
                <a:solidFill>
                  <a:srgbClr val="000000"/>
                </a:solidFill>
              </a:rPr>
              <a:t>NightLight</a:t>
            </a:r>
            <a:r>
              <a:rPr lang="en-US" dirty="0">
                <a:solidFill>
                  <a:srgbClr val="000000"/>
                </a:solidFill>
              </a:rPr>
              <a:t> Validation</a:t>
            </a:r>
            <a:endParaRPr dirty="0">
              <a:solidFill>
                <a:srgbClr val="000000"/>
              </a:solidFill>
            </a:endParaRPr>
          </a:p>
        </p:txBody>
      </p:sp>
      <p:sp>
        <p:nvSpPr>
          <p:cNvPr id="239" name="These sensors are also already in the right orientation to measure overhead lighting conditions.…">
            <a:extLst>
              <a:ext uri="{FF2B5EF4-FFF2-40B4-BE49-F238E27FC236}">
                <a16:creationId xmlns:a16="http://schemas.microsoft.com/office/drawing/2014/main" id="{53F1266A-6BED-ECDC-A8EE-E74441203B3A}"/>
              </a:ext>
            </a:extLst>
          </p:cNvPr>
          <p:cNvSpPr txBox="1">
            <a:spLocks noGrp="1"/>
          </p:cNvSpPr>
          <p:nvPr>
            <p:ph type="body" sz="half" idx="1"/>
          </p:nvPr>
        </p:nvSpPr>
        <p:spPr>
          <a:xfrm>
            <a:off x="1069257" y="4819996"/>
            <a:ext cx="10305453" cy="8256012"/>
          </a:xfrm>
          <a:prstGeom prst="rect">
            <a:avLst/>
          </a:prstGeom>
        </p:spPr>
        <p:txBody>
          <a:bodyPr/>
          <a:lstStyle/>
          <a:p>
            <a:pPr marL="0" indent="0">
              <a:buNone/>
            </a:pPr>
            <a:r>
              <a:rPr lang="en-US" dirty="0">
                <a:solidFill>
                  <a:srgbClr val="000000"/>
                </a:solidFill>
              </a:rPr>
              <a:t>How does the ambient light sensor (ALS) in smartphones compare to commercial light meters in a lab environment? </a:t>
            </a:r>
          </a:p>
          <a:p>
            <a:pPr marL="0" indent="0">
              <a:buNone/>
            </a:pPr>
            <a:r>
              <a:rPr lang="en-US" dirty="0">
                <a:solidFill>
                  <a:srgbClr val="000000"/>
                </a:solidFill>
              </a:rPr>
              <a:t>Does this hold with real-world lighting conditions on streets? </a:t>
            </a:r>
          </a:p>
        </p:txBody>
      </p:sp>
      <p:sp>
        <p:nvSpPr>
          <p:cNvPr id="3" name="Text Placeholder 2">
            <a:extLst>
              <a:ext uri="{FF2B5EF4-FFF2-40B4-BE49-F238E27FC236}">
                <a16:creationId xmlns:a16="http://schemas.microsoft.com/office/drawing/2014/main" id="{DF058FDD-14F8-E023-2CBE-28EFC5A2C9E4}"/>
              </a:ext>
            </a:extLst>
          </p:cNvPr>
          <p:cNvSpPr>
            <a:spLocks noGrp="1"/>
          </p:cNvSpPr>
          <p:nvPr>
            <p:ph type="body" sz="quarter" idx="21"/>
          </p:nvPr>
        </p:nvSpPr>
        <p:spPr>
          <a:xfrm>
            <a:off x="1206500" y="2372962"/>
            <a:ext cx="7993745" cy="934780"/>
          </a:xfrm>
        </p:spPr>
        <p:txBody>
          <a:bodyPr/>
          <a:lstStyle/>
          <a:p>
            <a:r>
              <a:rPr lang="en-US" dirty="0">
                <a:solidFill>
                  <a:srgbClr val="000000"/>
                </a:solidFill>
              </a:rPr>
              <a:t>Feasibility:</a:t>
            </a:r>
          </a:p>
        </p:txBody>
      </p:sp>
      <p:sp>
        <p:nvSpPr>
          <p:cNvPr id="5" name="Slide Number Placeholder 4">
            <a:extLst>
              <a:ext uri="{FF2B5EF4-FFF2-40B4-BE49-F238E27FC236}">
                <a16:creationId xmlns:a16="http://schemas.microsoft.com/office/drawing/2014/main" id="{91222928-7A0E-42EC-BCEB-11244B474503}"/>
              </a:ext>
            </a:extLst>
          </p:cNvPr>
          <p:cNvSpPr>
            <a:spLocks noGrp="1"/>
          </p:cNvSpPr>
          <p:nvPr>
            <p:ph type="sldNum" sz="quarter" idx="2"/>
          </p:nvPr>
        </p:nvSpPr>
        <p:spPr>
          <a:xfrm>
            <a:off x="12006214" y="13076008"/>
            <a:ext cx="359073" cy="379591"/>
          </a:xfrm>
        </p:spPr>
        <p:txBody>
          <a:bodyPr/>
          <a:lstStyle/>
          <a:p>
            <a:r>
              <a:rPr lang="en-US" dirty="0"/>
              <a:t>1</a:t>
            </a:r>
            <a:r>
              <a:rPr lang="en-US" dirty="0">
                <a:solidFill>
                  <a:srgbClr val="000000"/>
                </a:solidFill>
              </a:rPr>
              <a:t>8</a:t>
            </a:r>
            <a:endParaRPr lang="en-US" dirty="0"/>
          </a:p>
        </p:txBody>
      </p:sp>
      <p:sp>
        <p:nvSpPr>
          <p:cNvPr id="22" name="These sensors are also already in the right orientation to measure overhead lighting conditions.…">
            <a:extLst>
              <a:ext uri="{FF2B5EF4-FFF2-40B4-BE49-F238E27FC236}">
                <a16:creationId xmlns:a16="http://schemas.microsoft.com/office/drawing/2014/main" id="{0AA069FF-1555-9775-9D8F-C7DCE3DD7925}"/>
              </a:ext>
            </a:extLst>
          </p:cNvPr>
          <p:cNvSpPr txBox="1">
            <a:spLocks/>
          </p:cNvSpPr>
          <p:nvPr/>
        </p:nvSpPr>
        <p:spPr>
          <a:xfrm>
            <a:off x="12799785" y="4819996"/>
            <a:ext cx="10514958" cy="7867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dirty="0"/>
              <a:t>Can we use </a:t>
            </a:r>
            <a:r>
              <a:rPr lang="en-US" dirty="0" err="1"/>
              <a:t>NightLight</a:t>
            </a:r>
            <a:r>
              <a:rPr lang="en-US" dirty="0"/>
              <a:t> to map lighting conditions across neighborhoods? </a:t>
            </a:r>
          </a:p>
          <a:p>
            <a:pPr hangingPunct="1"/>
            <a:r>
              <a:rPr lang="en-US" dirty="0"/>
              <a:t>How do people use </a:t>
            </a:r>
            <a:r>
              <a:rPr lang="en-US" dirty="0" err="1"/>
              <a:t>NightLight</a:t>
            </a:r>
            <a:r>
              <a:rPr lang="en-US" dirty="0"/>
              <a:t> data to plan their </a:t>
            </a:r>
            <a:r>
              <a:rPr lang="en-US" dirty="0" err="1"/>
              <a:t>nightime</a:t>
            </a:r>
            <a:r>
              <a:rPr lang="en-US" dirty="0"/>
              <a:t> walking routes?</a:t>
            </a:r>
          </a:p>
        </p:txBody>
      </p:sp>
      <p:sp>
        <p:nvSpPr>
          <p:cNvPr id="23" name="Text Placeholder 2">
            <a:extLst>
              <a:ext uri="{FF2B5EF4-FFF2-40B4-BE49-F238E27FC236}">
                <a16:creationId xmlns:a16="http://schemas.microsoft.com/office/drawing/2014/main" id="{B5088A0C-9C05-FB1F-D4A4-3426F2D04F9D}"/>
              </a:ext>
            </a:extLst>
          </p:cNvPr>
          <p:cNvSpPr txBox="1">
            <a:spLocks/>
          </p:cNvSpPr>
          <p:nvPr/>
        </p:nvSpPr>
        <p:spPr>
          <a:xfrm>
            <a:off x="12799785" y="2372962"/>
            <a:ext cx="9864271" cy="9347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5500" b="1" i="0" u="none" strike="noStrike" cap="none" spc="0" baseline="0">
                <a:solidFill>
                  <a:schemeClr val="bg1"/>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dirty="0"/>
              <a:t>Utility</a:t>
            </a:r>
          </a:p>
        </p:txBody>
      </p:sp>
    </p:spTree>
    <p:extLst>
      <p:ext uri="{BB962C8B-B14F-4D97-AF65-F5344CB8AC3E}">
        <p14:creationId xmlns:p14="http://schemas.microsoft.com/office/powerpoint/2010/main" val="1739714848"/>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2" name="Technical in-lab validation"/>
          <p:cNvSpPr txBox="1">
            <a:spLocks noGrp="1"/>
          </p:cNvSpPr>
          <p:nvPr>
            <p:ph type="title"/>
          </p:nvPr>
        </p:nvSpPr>
        <p:spPr>
          <a:prstGeom prst="rect">
            <a:avLst/>
          </a:prstGeom>
        </p:spPr>
        <p:txBody>
          <a:bodyPr/>
          <a:lstStyle/>
          <a:p>
            <a:r>
              <a:rPr lang="en-US" dirty="0">
                <a:solidFill>
                  <a:srgbClr val="000000"/>
                </a:solidFill>
              </a:rPr>
              <a:t>Feasibility</a:t>
            </a:r>
            <a:endParaRPr dirty="0">
              <a:solidFill>
                <a:srgbClr val="000000"/>
              </a:solidFill>
            </a:endParaRPr>
          </a:p>
        </p:txBody>
      </p:sp>
      <p:sp>
        <p:nvSpPr>
          <p:cNvPr id="243" name="Setup"/>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dirty="0">
                <a:solidFill>
                  <a:srgbClr val="000000"/>
                </a:solidFill>
              </a:rPr>
              <a:t>In-lab Validation</a:t>
            </a:r>
            <a:endParaRPr dirty="0">
              <a:solidFill>
                <a:srgbClr val="000000"/>
              </a:solidFill>
            </a:endParaRPr>
          </a:p>
        </p:txBody>
      </p:sp>
      <p:sp>
        <p:nvSpPr>
          <p:cNvPr id="4" name="These sensors are also already in the right orientation to measure overhead lighting conditions.…">
            <a:extLst>
              <a:ext uri="{FF2B5EF4-FFF2-40B4-BE49-F238E27FC236}">
                <a16:creationId xmlns:a16="http://schemas.microsoft.com/office/drawing/2014/main" id="{3A2054AE-EDED-7396-0F7F-8C490157FAFE}"/>
              </a:ext>
            </a:extLst>
          </p:cNvPr>
          <p:cNvSpPr txBox="1">
            <a:spLocks noGrp="1"/>
          </p:cNvSpPr>
          <p:nvPr>
            <p:ph type="body" sz="half" idx="1"/>
          </p:nvPr>
        </p:nvSpPr>
        <p:spPr>
          <a:xfrm>
            <a:off x="1206500" y="3806125"/>
            <a:ext cx="9855200" cy="2940263"/>
          </a:xfrm>
          <a:prstGeom prst="rect">
            <a:avLst/>
          </a:prstGeom>
        </p:spPr>
        <p:txBody>
          <a:bodyPr>
            <a:normAutofit/>
          </a:bodyPr>
          <a:lstStyle/>
          <a:p>
            <a:r>
              <a:rPr lang="en-US" dirty="0">
                <a:solidFill>
                  <a:srgbClr val="000000"/>
                </a:solidFill>
              </a:rPr>
              <a:t>4 Phones</a:t>
            </a:r>
          </a:p>
          <a:p>
            <a:r>
              <a:rPr lang="en-US" dirty="0">
                <a:solidFill>
                  <a:srgbClr val="000000"/>
                </a:solidFill>
              </a:rPr>
              <a:t>Controlled sweep using gimbal</a:t>
            </a:r>
          </a:p>
          <a:p>
            <a:endParaRPr lang="en-US" dirty="0">
              <a:solidFill>
                <a:srgbClr val="000000"/>
              </a:solidFill>
            </a:endParaRPr>
          </a:p>
          <a:p>
            <a:endParaRPr lang="en-US" dirty="0">
              <a:solidFill>
                <a:srgbClr val="000000"/>
              </a:solidFill>
            </a:endParaRPr>
          </a:p>
        </p:txBody>
      </p:sp>
      <p:sp>
        <p:nvSpPr>
          <p:cNvPr id="6" name="Slide Number Placeholder 5">
            <a:extLst>
              <a:ext uri="{FF2B5EF4-FFF2-40B4-BE49-F238E27FC236}">
                <a16:creationId xmlns:a16="http://schemas.microsoft.com/office/drawing/2014/main" id="{FA312E39-02D9-D987-EE02-D22C98931420}"/>
              </a:ext>
            </a:extLst>
          </p:cNvPr>
          <p:cNvSpPr>
            <a:spLocks noGrp="1"/>
          </p:cNvSpPr>
          <p:nvPr>
            <p:ph type="sldNum" sz="quarter" idx="2"/>
          </p:nvPr>
        </p:nvSpPr>
        <p:spPr>
          <a:xfrm>
            <a:off x="12006215" y="13076008"/>
            <a:ext cx="359073" cy="379591"/>
          </a:xfrm>
        </p:spPr>
        <p:txBody>
          <a:bodyPr/>
          <a:lstStyle/>
          <a:p>
            <a:fld id="{86CB4B4D-7CA3-9044-876B-883B54F8677D}" type="slidenum">
              <a:rPr lang="en-US" smtClean="0">
                <a:solidFill>
                  <a:srgbClr val="000000"/>
                </a:solidFill>
              </a:rPr>
              <a:t>16</a:t>
            </a:fld>
            <a:endParaRPr lang="en-US">
              <a:solidFill>
                <a:srgbClr val="000000"/>
              </a:solidFill>
            </a:endParaRPr>
          </a:p>
        </p:txBody>
      </p:sp>
      <p:sp>
        <p:nvSpPr>
          <p:cNvPr id="2" name="These sensors are also already in the right orientation to measure overhead lighting conditions.…">
            <a:extLst>
              <a:ext uri="{FF2B5EF4-FFF2-40B4-BE49-F238E27FC236}">
                <a16:creationId xmlns:a16="http://schemas.microsoft.com/office/drawing/2014/main" id="{32BB56FA-F229-B47E-BB67-2FD80102F1F9}"/>
              </a:ext>
            </a:extLst>
          </p:cNvPr>
          <p:cNvSpPr txBox="1">
            <a:spLocks/>
          </p:cNvSpPr>
          <p:nvPr/>
        </p:nvSpPr>
        <p:spPr>
          <a:xfrm>
            <a:off x="10220839" y="10183683"/>
            <a:ext cx="4938707" cy="16308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algn="ctr" hangingPunct="1">
              <a:buNone/>
            </a:pPr>
            <a:r>
              <a:rPr lang="en-US" sz="2500" dirty="0">
                <a:solidFill>
                  <a:srgbClr val="000000"/>
                </a:solidFill>
              </a:rPr>
              <a:t>3.8m</a:t>
            </a:r>
          </a:p>
        </p:txBody>
      </p:sp>
      <p:sp>
        <p:nvSpPr>
          <p:cNvPr id="5" name="These sensors are also already in the right orientation to measure overhead lighting conditions.…">
            <a:extLst>
              <a:ext uri="{FF2B5EF4-FFF2-40B4-BE49-F238E27FC236}">
                <a16:creationId xmlns:a16="http://schemas.microsoft.com/office/drawing/2014/main" id="{187A84DA-200B-E090-A2C5-FE1F3D9FED63}"/>
              </a:ext>
            </a:extLst>
          </p:cNvPr>
          <p:cNvSpPr txBox="1">
            <a:spLocks/>
          </p:cNvSpPr>
          <p:nvPr/>
        </p:nvSpPr>
        <p:spPr>
          <a:xfrm>
            <a:off x="13813600" y="6728066"/>
            <a:ext cx="4938707" cy="16308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algn="ctr" hangingPunct="1">
              <a:buNone/>
            </a:pPr>
            <a:r>
              <a:rPr lang="en-US" sz="2500" dirty="0">
                <a:solidFill>
                  <a:srgbClr val="000000"/>
                </a:solidFill>
              </a:rPr>
              <a:t>Light Panel</a:t>
            </a:r>
          </a:p>
        </p:txBody>
      </p:sp>
      <p:sp>
        <p:nvSpPr>
          <p:cNvPr id="7" name="These sensors are also already in the right orientation to measure overhead lighting conditions.…">
            <a:extLst>
              <a:ext uri="{FF2B5EF4-FFF2-40B4-BE49-F238E27FC236}">
                <a16:creationId xmlns:a16="http://schemas.microsoft.com/office/drawing/2014/main" id="{006E6F66-D0F9-63A7-A330-588AD234A204}"/>
              </a:ext>
            </a:extLst>
          </p:cNvPr>
          <p:cNvSpPr txBox="1">
            <a:spLocks/>
          </p:cNvSpPr>
          <p:nvPr/>
        </p:nvSpPr>
        <p:spPr>
          <a:xfrm>
            <a:off x="4919842" y="6717129"/>
            <a:ext cx="4938707" cy="16308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algn="ctr" hangingPunct="1">
              <a:buNone/>
            </a:pPr>
            <a:r>
              <a:rPr lang="en-US" sz="2500" dirty="0">
                <a:solidFill>
                  <a:srgbClr val="000000"/>
                </a:solidFill>
              </a:rPr>
              <a:t>Smartphone</a:t>
            </a:r>
          </a:p>
        </p:txBody>
      </p:sp>
      <p:sp>
        <p:nvSpPr>
          <p:cNvPr id="8" name="These sensors are also already in the right orientation to measure overhead lighting conditions.…">
            <a:extLst>
              <a:ext uri="{FF2B5EF4-FFF2-40B4-BE49-F238E27FC236}">
                <a16:creationId xmlns:a16="http://schemas.microsoft.com/office/drawing/2014/main" id="{D3507439-7530-0F09-A71F-CE036E06ABB8}"/>
              </a:ext>
            </a:extLst>
          </p:cNvPr>
          <p:cNvSpPr txBox="1">
            <a:spLocks/>
          </p:cNvSpPr>
          <p:nvPr/>
        </p:nvSpPr>
        <p:spPr>
          <a:xfrm>
            <a:off x="2772934" y="8699251"/>
            <a:ext cx="4938707" cy="16308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algn="ctr" hangingPunct="1">
              <a:buNone/>
            </a:pPr>
            <a:r>
              <a:rPr lang="en-US" sz="2500" dirty="0">
                <a:solidFill>
                  <a:srgbClr val="000000"/>
                </a:solidFill>
              </a:rPr>
              <a:t>Gimbal</a:t>
            </a:r>
          </a:p>
        </p:txBody>
      </p:sp>
      <p:sp>
        <p:nvSpPr>
          <p:cNvPr id="9" name="These sensors are also already in the right orientation to measure overhead lighting conditions.…">
            <a:extLst>
              <a:ext uri="{FF2B5EF4-FFF2-40B4-BE49-F238E27FC236}">
                <a16:creationId xmlns:a16="http://schemas.microsoft.com/office/drawing/2014/main" id="{CD8AB206-2F01-ABD3-32E7-DB1D820725E0}"/>
              </a:ext>
            </a:extLst>
          </p:cNvPr>
          <p:cNvSpPr txBox="1">
            <a:spLocks/>
          </p:cNvSpPr>
          <p:nvPr/>
        </p:nvSpPr>
        <p:spPr>
          <a:xfrm>
            <a:off x="6122993" y="8222250"/>
            <a:ext cx="4938707" cy="16308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algn="ctr" hangingPunct="1">
              <a:buNone/>
            </a:pPr>
            <a:r>
              <a:rPr lang="en-US" sz="2500" dirty="0">
                <a:solidFill>
                  <a:srgbClr val="000000"/>
                </a:solidFill>
              </a:rPr>
              <a:t>Light Meter</a:t>
            </a:r>
          </a:p>
        </p:txBody>
      </p:sp>
      <p:pic>
        <p:nvPicPr>
          <p:cNvPr id="12" name="Graphic 11">
            <a:extLst>
              <a:ext uri="{FF2B5EF4-FFF2-40B4-BE49-F238E27FC236}">
                <a16:creationId xmlns:a16="http://schemas.microsoft.com/office/drawing/2014/main" id="{555783AE-E918-4ADF-BA33-3C82C08A53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77895" y="6446294"/>
            <a:ext cx="15618075" cy="6629714"/>
          </a:xfrm>
          <a:prstGeom prst="rect">
            <a:avLst/>
          </a:prstGeom>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8" name="Technical in-lab validation"/>
          <p:cNvSpPr txBox="1">
            <a:spLocks noGrp="1"/>
          </p:cNvSpPr>
          <p:nvPr>
            <p:ph type="title"/>
          </p:nvPr>
        </p:nvSpPr>
        <p:spPr>
          <a:prstGeom prst="rect">
            <a:avLst/>
          </a:prstGeom>
        </p:spPr>
        <p:txBody>
          <a:bodyPr/>
          <a:lstStyle/>
          <a:p>
            <a:r>
              <a:rPr lang="en-US" dirty="0">
                <a:solidFill>
                  <a:srgbClr val="000000"/>
                </a:solidFill>
              </a:rPr>
              <a:t>Feasibility</a:t>
            </a:r>
            <a:endParaRPr dirty="0">
              <a:solidFill>
                <a:srgbClr val="000000"/>
              </a:solidFill>
            </a:endParaRPr>
          </a:p>
        </p:txBody>
      </p:sp>
      <p:sp>
        <p:nvSpPr>
          <p:cNvPr id="249" name="Generalizability across smartphones"/>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dirty="0">
                <a:solidFill>
                  <a:srgbClr val="000000"/>
                </a:solidFill>
              </a:rPr>
              <a:t>In-Lab Validation</a:t>
            </a:r>
            <a:endParaRPr dirty="0">
              <a:solidFill>
                <a:srgbClr val="000000"/>
              </a:solidFill>
            </a:endParaRPr>
          </a:p>
        </p:txBody>
      </p:sp>
      <p:pic>
        <p:nvPicPr>
          <p:cNvPr id="250" name="phone-heatmaps-v2.pdf" descr="phone-heatmaps-v2.pdf"/>
          <p:cNvPicPr>
            <a:picLocks noChangeAspect="1"/>
          </p:cNvPicPr>
          <p:nvPr/>
        </p:nvPicPr>
        <p:blipFill>
          <a:blip r:embed="rId3"/>
          <a:srcRect l="1139" t="77941" r="74126" b="11843"/>
          <a:stretch/>
        </p:blipFill>
        <p:spPr>
          <a:xfrm>
            <a:off x="10824121" y="4344952"/>
            <a:ext cx="10664280" cy="5388580"/>
          </a:xfrm>
          <a:prstGeom prst="rect">
            <a:avLst/>
          </a:prstGeom>
          <a:ln w="12700">
            <a:miter lim="400000"/>
          </a:ln>
        </p:spPr>
      </p:pic>
      <p:pic>
        <p:nvPicPr>
          <p:cNvPr id="2" name="smartphone-lightplot-overintensities.png" descr="smartphone-lightplot-overintensities.png">
            <a:extLst>
              <a:ext uri="{FF2B5EF4-FFF2-40B4-BE49-F238E27FC236}">
                <a16:creationId xmlns:a16="http://schemas.microsoft.com/office/drawing/2014/main" id="{1C74F33F-E1F1-DB0C-B00E-DD8521673B72}"/>
              </a:ext>
            </a:extLst>
          </p:cNvPr>
          <p:cNvPicPr>
            <a:picLocks noChangeAspect="1"/>
          </p:cNvPicPr>
          <p:nvPr/>
        </p:nvPicPr>
        <p:blipFill>
          <a:blip r:embed="rId4"/>
          <a:srcRect t="3848"/>
          <a:stretch/>
        </p:blipFill>
        <p:spPr>
          <a:xfrm>
            <a:off x="1484900" y="4441370"/>
            <a:ext cx="8844498" cy="5160097"/>
          </a:xfrm>
          <a:prstGeom prst="rect">
            <a:avLst/>
          </a:prstGeom>
          <a:ln w="12700">
            <a:miter lim="400000"/>
          </a:ln>
        </p:spPr>
      </p:pic>
      <p:sp>
        <p:nvSpPr>
          <p:cNvPr id="3" name="These sensors are also already in the right orientation to measure overhead lighting conditions.…">
            <a:extLst>
              <a:ext uri="{FF2B5EF4-FFF2-40B4-BE49-F238E27FC236}">
                <a16:creationId xmlns:a16="http://schemas.microsoft.com/office/drawing/2014/main" id="{9DCE6EEB-30F8-0138-5ACF-E4A32E50AA4A}"/>
              </a:ext>
            </a:extLst>
          </p:cNvPr>
          <p:cNvSpPr txBox="1">
            <a:spLocks noGrp="1"/>
          </p:cNvSpPr>
          <p:nvPr>
            <p:ph type="body" sz="half" idx="1"/>
          </p:nvPr>
        </p:nvSpPr>
        <p:spPr>
          <a:xfrm>
            <a:off x="474198" y="10528611"/>
            <a:ext cx="9855200" cy="2940263"/>
          </a:xfrm>
          <a:prstGeom prst="rect">
            <a:avLst/>
          </a:prstGeom>
        </p:spPr>
        <p:txBody>
          <a:bodyPr>
            <a:normAutofit/>
          </a:bodyPr>
          <a:lstStyle/>
          <a:p>
            <a:r>
              <a:rPr lang="en-US" b="1" dirty="0">
                <a:solidFill>
                  <a:srgbClr val="000000"/>
                </a:solidFill>
              </a:rPr>
              <a:t>On aggregate phones perform comparably to commercial light meter</a:t>
            </a:r>
          </a:p>
          <a:p>
            <a:endParaRPr lang="en-US" dirty="0">
              <a:solidFill>
                <a:srgbClr val="000000"/>
              </a:solidFill>
            </a:endParaRPr>
          </a:p>
          <a:p>
            <a:endParaRPr dirty="0">
              <a:solidFill>
                <a:srgbClr val="000000"/>
              </a:solidFill>
            </a:endParaRPr>
          </a:p>
        </p:txBody>
      </p:sp>
      <p:sp>
        <p:nvSpPr>
          <p:cNvPr id="4" name="These sensors are also already in the right orientation to measure overhead lighting conditions.…">
            <a:extLst>
              <a:ext uri="{FF2B5EF4-FFF2-40B4-BE49-F238E27FC236}">
                <a16:creationId xmlns:a16="http://schemas.microsoft.com/office/drawing/2014/main" id="{D82D4CC1-AF2F-32EF-1A60-4B53D1985AE2}"/>
              </a:ext>
            </a:extLst>
          </p:cNvPr>
          <p:cNvSpPr txBox="1">
            <a:spLocks/>
          </p:cNvSpPr>
          <p:nvPr/>
        </p:nvSpPr>
        <p:spPr>
          <a:xfrm>
            <a:off x="10959712" y="10528611"/>
            <a:ext cx="11313212" cy="29402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b="1" dirty="0"/>
              <a:t>Orientation impacts light readings </a:t>
            </a:r>
          </a:p>
          <a:p>
            <a:pPr hangingPunct="1"/>
            <a:endParaRPr lang="en-US" dirty="0"/>
          </a:p>
          <a:p>
            <a:pPr hangingPunct="1"/>
            <a:endParaRPr lang="en-US" dirty="0"/>
          </a:p>
        </p:txBody>
      </p:sp>
      <p:sp>
        <p:nvSpPr>
          <p:cNvPr id="6" name="Slide Number Placeholder 5">
            <a:extLst>
              <a:ext uri="{FF2B5EF4-FFF2-40B4-BE49-F238E27FC236}">
                <a16:creationId xmlns:a16="http://schemas.microsoft.com/office/drawing/2014/main" id="{E722A08D-697C-3495-2C1A-CE95110A0035}"/>
              </a:ext>
            </a:extLst>
          </p:cNvPr>
          <p:cNvSpPr>
            <a:spLocks noGrp="1"/>
          </p:cNvSpPr>
          <p:nvPr>
            <p:ph type="sldNum" sz="quarter" idx="2"/>
          </p:nvPr>
        </p:nvSpPr>
        <p:spPr/>
        <p:txBody>
          <a:bodyPr/>
          <a:lstStyle/>
          <a:p>
            <a:fld id="{86CB4B4D-7CA3-9044-876B-883B54F8677D}" type="slidenum">
              <a:rPr lang="en-US" smtClean="0"/>
              <a:t>17</a:t>
            </a:fld>
            <a:endParaRPr lang="en-US"/>
          </a:p>
        </p:txBody>
      </p:sp>
      <p:sp>
        <p:nvSpPr>
          <p:cNvPr id="7" name="Generalizability across smartphones">
            <a:extLst>
              <a:ext uri="{FF2B5EF4-FFF2-40B4-BE49-F238E27FC236}">
                <a16:creationId xmlns:a16="http://schemas.microsoft.com/office/drawing/2014/main" id="{9D68FB2D-38F3-27D8-0817-5CEE2C2076AF}"/>
              </a:ext>
            </a:extLst>
          </p:cNvPr>
          <p:cNvSpPr txBox="1">
            <a:spLocks/>
          </p:cNvSpPr>
          <p:nvPr/>
        </p:nvSpPr>
        <p:spPr>
          <a:xfrm>
            <a:off x="13161545" y="9657986"/>
            <a:ext cx="5989431" cy="10612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5500" b="1" i="0" u="none" strike="noStrike" cap="none" spc="0" baseline="0">
                <a:solidFill>
                  <a:schemeClr val="bg1"/>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lgn="ctr" hangingPunct="1"/>
            <a:r>
              <a:rPr lang="en-US" sz="3000" dirty="0">
                <a:solidFill>
                  <a:srgbClr val="000000"/>
                </a:solidFill>
              </a:rPr>
              <a:t>Google Pixel 6A</a:t>
            </a:r>
          </a:p>
        </p:txBody>
      </p:sp>
      <p:sp>
        <p:nvSpPr>
          <p:cNvPr id="8" name="Generalizability across smartphones">
            <a:extLst>
              <a:ext uri="{FF2B5EF4-FFF2-40B4-BE49-F238E27FC236}">
                <a16:creationId xmlns:a16="http://schemas.microsoft.com/office/drawing/2014/main" id="{74741EE0-47DD-B7BF-DC07-ED70EFCADD7B}"/>
              </a:ext>
            </a:extLst>
          </p:cNvPr>
          <p:cNvSpPr txBox="1">
            <a:spLocks/>
          </p:cNvSpPr>
          <p:nvPr/>
        </p:nvSpPr>
        <p:spPr>
          <a:xfrm>
            <a:off x="12958758" y="3621339"/>
            <a:ext cx="5989431" cy="10612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5500" b="1" i="0" u="none" strike="noStrike" cap="none" spc="0" baseline="0">
                <a:solidFill>
                  <a:schemeClr val="bg1"/>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lgn="ctr" hangingPunct="1"/>
            <a:r>
              <a:rPr lang="en-US" sz="3000" dirty="0">
                <a:solidFill>
                  <a:srgbClr val="000000"/>
                </a:solidFill>
              </a:rPr>
              <a:t>Heatmap of Lux Readings</a:t>
            </a:r>
          </a:p>
        </p:txBody>
      </p:sp>
      <p:pic>
        <p:nvPicPr>
          <p:cNvPr id="11" name="phone-heatmaps-v2.pdf" descr="phone-heatmaps-v2.pdf">
            <a:extLst>
              <a:ext uri="{FF2B5EF4-FFF2-40B4-BE49-F238E27FC236}">
                <a16:creationId xmlns:a16="http://schemas.microsoft.com/office/drawing/2014/main" id="{01140E84-037E-E6AF-8E1A-0902E060431A}"/>
              </a:ext>
            </a:extLst>
          </p:cNvPr>
          <p:cNvPicPr>
            <a:picLocks noChangeAspect="1"/>
          </p:cNvPicPr>
          <p:nvPr/>
        </p:nvPicPr>
        <p:blipFill>
          <a:blip r:embed="rId3"/>
          <a:srcRect l="25057" t="-826" r="13444" b="93752"/>
          <a:stretch/>
        </p:blipFill>
        <p:spPr>
          <a:xfrm rot="16200000">
            <a:off x="20428224" y="5996927"/>
            <a:ext cx="5366582" cy="1842498"/>
          </a:xfrm>
          <a:prstGeom prst="rect">
            <a:avLst/>
          </a:prstGeom>
          <a:ln w="12700">
            <a:miter lim="400000"/>
          </a:ln>
        </p:spPr>
      </p:pic>
      <p:sp>
        <p:nvSpPr>
          <p:cNvPr id="12" name="Generalizability across smartphones">
            <a:extLst>
              <a:ext uri="{FF2B5EF4-FFF2-40B4-BE49-F238E27FC236}">
                <a16:creationId xmlns:a16="http://schemas.microsoft.com/office/drawing/2014/main" id="{BB3039C0-4B16-C25E-0445-E482494B2112}"/>
              </a:ext>
            </a:extLst>
          </p:cNvPr>
          <p:cNvSpPr txBox="1">
            <a:spLocks/>
          </p:cNvSpPr>
          <p:nvPr/>
        </p:nvSpPr>
        <p:spPr>
          <a:xfrm>
            <a:off x="20116800" y="9601468"/>
            <a:ext cx="5989431" cy="10612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5500" b="1" i="0" u="none" strike="noStrike" cap="none" spc="0" baseline="0">
                <a:solidFill>
                  <a:schemeClr val="bg1"/>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lgn="ctr" hangingPunct="1"/>
            <a:r>
              <a:rPr lang="en-US" sz="3000" dirty="0">
                <a:solidFill>
                  <a:srgbClr val="000000"/>
                </a:solidFill>
              </a:rPr>
              <a:t>Lux</a:t>
            </a:r>
          </a:p>
        </p:txBody>
      </p:sp>
      <p:sp>
        <p:nvSpPr>
          <p:cNvPr id="13" name="TextBox 12">
            <a:extLst>
              <a:ext uri="{FF2B5EF4-FFF2-40B4-BE49-F238E27FC236}">
                <a16:creationId xmlns:a16="http://schemas.microsoft.com/office/drawing/2014/main" id="{02E5BA77-5E07-2291-C4D1-EE1F99EF9AAF}"/>
              </a:ext>
            </a:extLst>
          </p:cNvPr>
          <p:cNvSpPr txBox="1"/>
          <p:nvPr/>
        </p:nvSpPr>
        <p:spPr>
          <a:xfrm>
            <a:off x="21695543" y="9186062"/>
            <a:ext cx="987234"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dirty="0">
                <a:solidFill>
                  <a:srgbClr val="000000"/>
                </a:solidFill>
              </a:rPr>
              <a:t>0</a:t>
            </a:r>
            <a:endParaRPr kumimoji="0" lang="en-US" sz="2400" b="0" i="0" u="none" strike="noStrike" cap="none" spc="0" normalizeH="0" baseline="0" dirty="0">
              <a:ln>
                <a:noFill/>
              </a:ln>
              <a:solidFill>
                <a:srgbClr val="000000"/>
              </a:solidFill>
              <a:effectLst/>
              <a:uFillTx/>
              <a:latin typeface="+mn-lt"/>
              <a:ea typeface="+mn-ea"/>
              <a:cs typeface="+mn-cs"/>
              <a:sym typeface="Helvetica Neue"/>
            </a:endParaRPr>
          </a:p>
        </p:txBody>
      </p:sp>
      <p:sp>
        <p:nvSpPr>
          <p:cNvPr id="14" name="TextBox 13">
            <a:extLst>
              <a:ext uri="{FF2B5EF4-FFF2-40B4-BE49-F238E27FC236}">
                <a16:creationId xmlns:a16="http://schemas.microsoft.com/office/drawing/2014/main" id="{640E27AC-67A6-6D50-BF27-1F1F1B23A2BF}"/>
              </a:ext>
            </a:extLst>
          </p:cNvPr>
          <p:cNvSpPr txBox="1"/>
          <p:nvPr/>
        </p:nvSpPr>
        <p:spPr>
          <a:xfrm>
            <a:off x="21695543" y="4234884"/>
            <a:ext cx="987234"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mn-lt"/>
                <a:ea typeface="+mn-ea"/>
                <a:cs typeface="+mn-cs"/>
                <a:sym typeface="Helvetica Neue"/>
              </a:rPr>
              <a:t>45</a:t>
            </a:r>
          </a:p>
        </p:txBody>
      </p:sp>
      <p:sp>
        <p:nvSpPr>
          <p:cNvPr id="15" name="Generalizability across smartphones">
            <a:extLst>
              <a:ext uri="{FF2B5EF4-FFF2-40B4-BE49-F238E27FC236}">
                <a16:creationId xmlns:a16="http://schemas.microsoft.com/office/drawing/2014/main" id="{543EE75D-B7FE-61AB-D93E-7275E9E54EF0}"/>
              </a:ext>
            </a:extLst>
          </p:cNvPr>
          <p:cNvSpPr txBox="1">
            <a:spLocks/>
          </p:cNvSpPr>
          <p:nvPr/>
        </p:nvSpPr>
        <p:spPr>
          <a:xfrm>
            <a:off x="2188947" y="3621339"/>
            <a:ext cx="7412254" cy="10612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5500" b="1" i="0" u="none" strike="noStrike" cap="none" spc="0" baseline="0">
                <a:solidFill>
                  <a:schemeClr val="bg1"/>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lgn="ctr" hangingPunct="1"/>
            <a:r>
              <a:rPr lang="en-US" sz="3000" dirty="0">
                <a:solidFill>
                  <a:srgbClr val="000000"/>
                </a:solidFill>
              </a:rPr>
              <a:t>Readings Across Light Intensities</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03F19C5-619D-EAAC-6A7E-25A6026AD14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0470048-EB0C-6317-CCAA-356F7EA9410D}"/>
              </a:ext>
            </a:extLst>
          </p:cNvPr>
          <p:cNvPicPr>
            <a:picLocks noChangeAspect="1"/>
          </p:cNvPicPr>
          <p:nvPr/>
        </p:nvPicPr>
        <p:blipFill>
          <a:blip r:embed="rId3">
            <a:extLst>
              <a:ext uri="{28A0092B-C50C-407E-A947-70E740481C1C}">
                <a14:useLocalDpi xmlns:a14="http://schemas.microsoft.com/office/drawing/2010/main" val="0"/>
              </a:ext>
            </a:extLst>
          </a:blip>
          <a:srcRect l="14266" r="17986" b="48106"/>
          <a:stretch/>
        </p:blipFill>
        <p:spPr>
          <a:xfrm>
            <a:off x="9494520" y="2213377"/>
            <a:ext cx="13103405" cy="5650463"/>
          </a:xfrm>
          <a:prstGeom prst="rect">
            <a:avLst/>
          </a:prstGeom>
        </p:spPr>
      </p:pic>
      <p:pic>
        <p:nvPicPr>
          <p:cNvPr id="5" name="Picture 4">
            <a:extLst>
              <a:ext uri="{FF2B5EF4-FFF2-40B4-BE49-F238E27FC236}">
                <a16:creationId xmlns:a16="http://schemas.microsoft.com/office/drawing/2014/main" id="{1EF1E6CB-6E15-E9B3-1459-31DD34F4E664}"/>
              </a:ext>
            </a:extLst>
          </p:cNvPr>
          <p:cNvPicPr>
            <a:picLocks noChangeAspect="1"/>
          </p:cNvPicPr>
          <p:nvPr/>
        </p:nvPicPr>
        <p:blipFill>
          <a:blip r:embed="rId4">
            <a:extLst>
              <a:ext uri="{28A0092B-C50C-407E-A947-70E740481C1C}">
                <a14:useLocalDpi xmlns:a14="http://schemas.microsoft.com/office/drawing/2010/main" val="0"/>
              </a:ext>
            </a:extLst>
          </a:blip>
          <a:srcRect l="23804" t="48404" r="23307"/>
          <a:stretch/>
        </p:blipFill>
        <p:spPr>
          <a:xfrm>
            <a:off x="10840568" y="7863840"/>
            <a:ext cx="10229417" cy="5617927"/>
          </a:xfrm>
          <a:prstGeom prst="rect">
            <a:avLst/>
          </a:prstGeom>
        </p:spPr>
      </p:pic>
      <p:pic>
        <p:nvPicPr>
          <p:cNvPr id="63" name="Picture 62">
            <a:extLst>
              <a:ext uri="{FF2B5EF4-FFF2-40B4-BE49-F238E27FC236}">
                <a16:creationId xmlns:a16="http://schemas.microsoft.com/office/drawing/2014/main" id="{0D818C45-D154-7FB9-F4A2-26B7A3A33A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36941" y="4505536"/>
            <a:ext cx="9582348" cy="7186761"/>
          </a:xfrm>
          <a:prstGeom prst="rect">
            <a:avLst/>
          </a:prstGeom>
        </p:spPr>
      </p:pic>
      <p:sp>
        <p:nvSpPr>
          <p:cNvPr id="371" name="Technical validation on-street">
            <a:extLst>
              <a:ext uri="{FF2B5EF4-FFF2-40B4-BE49-F238E27FC236}">
                <a16:creationId xmlns:a16="http://schemas.microsoft.com/office/drawing/2014/main" id="{7A23C17B-ADF9-21D4-A64F-E3F1DA7E987E}"/>
              </a:ext>
            </a:extLst>
          </p:cNvPr>
          <p:cNvSpPr txBox="1">
            <a:spLocks noGrp="1"/>
          </p:cNvSpPr>
          <p:nvPr>
            <p:ph type="title"/>
          </p:nvPr>
        </p:nvSpPr>
        <p:spPr>
          <a:prstGeom prst="rect">
            <a:avLst/>
          </a:prstGeom>
        </p:spPr>
        <p:txBody>
          <a:bodyPr/>
          <a:lstStyle/>
          <a:p>
            <a:r>
              <a:rPr lang="en-US" dirty="0">
                <a:solidFill>
                  <a:srgbClr val="000000"/>
                </a:solidFill>
              </a:rPr>
              <a:t>Feasibility:</a:t>
            </a:r>
            <a:endParaRPr dirty="0">
              <a:solidFill>
                <a:srgbClr val="000000"/>
              </a:solidFill>
            </a:endParaRPr>
          </a:p>
        </p:txBody>
      </p:sp>
      <p:sp>
        <p:nvSpPr>
          <p:cNvPr id="372" name="Validating intuition">
            <a:extLst>
              <a:ext uri="{FF2B5EF4-FFF2-40B4-BE49-F238E27FC236}">
                <a16:creationId xmlns:a16="http://schemas.microsoft.com/office/drawing/2014/main" id="{71B553F4-51B0-356F-15B3-14B52E871C8E}"/>
              </a:ext>
            </a:extLst>
          </p:cNvPr>
          <p:cNvSpPr txBox="1"/>
          <p:nvPr/>
        </p:nvSpPr>
        <p:spPr>
          <a:xfrm>
            <a:off x="1206500" y="2372962"/>
            <a:ext cx="21971000" cy="9347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l" defTabSz="825500">
              <a:defRPr sz="5500" b="1">
                <a:solidFill>
                  <a:srgbClr val="000000"/>
                </a:solidFill>
              </a:defRPr>
            </a:lvl1pPr>
          </a:lstStyle>
          <a:p>
            <a:r>
              <a:rPr lang="en-US" dirty="0"/>
              <a:t>On-Street Validation</a:t>
            </a:r>
            <a:endParaRPr dirty="0"/>
          </a:p>
        </p:txBody>
      </p:sp>
      <p:sp>
        <p:nvSpPr>
          <p:cNvPr id="8" name="These sensors are also already in the right orientation to measure overhead lighting conditions.…">
            <a:extLst>
              <a:ext uri="{FF2B5EF4-FFF2-40B4-BE49-F238E27FC236}">
                <a16:creationId xmlns:a16="http://schemas.microsoft.com/office/drawing/2014/main" id="{B69E2A33-D6A2-EA64-C52E-0F5B09E9D272}"/>
              </a:ext>
            </a:extLst>
          </p:cNvPr>
          <p:cNvSpPr txBox="1">
            <a:spLocks/>
          </p:cNvSpPr>
          <p:nvPr/>
        </p:nvSpPr>
        <p:spPr>
          <a:xfrm>
            <a:off x="1634734" y="12890091"/>
            <a:ext cx="9855200" cy="29402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hangingPunct="1">
              <a:buNone/>
            </a:pPr>
            <a:r>
              <a:rPr lang="en-US" sz="3000" dirty="0">
                <a:solidFill>
                  <a:srgbClr val="000000"/>
                </a:solidFill>
              </a:rPr>
              <a:t>Sample Street</a:t>
            </a:r>
          </a:p>
        </p:txBody>
      </p:sp>
    </p:spTree>
    <p:extLst>
      <p:ext uri="{BB962C8B-B14F-4D97-AF65-F5344CB8AC3E}">
        <p14:creationId xmlns:p14="http://schemas.microsoft.com/office/powerpoint/2010/main" val="396030518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6" name="Neighborhood Scale Data Collection"/>
          <p:cNvSpPr txBox="1">
            <a:spLocks noGrp="1"/>
          </p:cNvSpPr>
          <p:nvPr>
            <p:ph type="title"/>
          </p:nvPr>
        </p:nvSpPr>
        <p:spPr>
          <a:prstGeom prst="rect">
            <a:avLst/>
          </a:prstGeom>
        </p:spPr>
        <p:txBody>
          <a:bodyPr/>
          <a:lstStyle/>
          <a:p>
            <a:r>
              <a:rPr lang="en-US" dirty="0">
                <a:solidFill>
                  <a:schemeClr val="bg1"/>
                </a:solidFill>
              </a:rPr>
              <a:t>Utility: Neighborhood Data Collection</a:t>
            </a:r>
            <a:endParaRPr dirty="0">
              <a:solidFill>
                <a:schemeClr val="bg1"/>
              </a:solidFill>
            </a:endParaRPr>
          </a:p>
        </p:txBody>
      </p:sp>
      <p:pic>
        <p:nvPicPr>
          <p:cNvPr id="377" name="Screenshot 2024-09-03 at 7.26.56 PM.png" descr="Screenshot 2024-09-03 at 7.26.56 PM.png"/>
          <p:cNvPicPr>
            <a:picLocks noChangeAspect="1"/>
          </p:cNvPicPr>
          <p:nvPr/>
        </p:nvPicPr>
        <p:blipFill>
          <a:blip r:embed="rId3"/>
          <a:stretch>
            <a:fillRect/>
          </a:stretch>
        </p:blipFill>
        <p:spPr>
          <a:xfrm>
            <a:off x="9153910" y="3435629"/>
            <a:ext cx="8130025" cy="8541898"/>
          </a:xfrm>
          <a:prstGeom prst="rect">
            <a:avLst/>
          </a:prstGeom>
          <a:ln w="12700">
            <a:miter lim="400000"/>
          </a:ln>
        </p:spPr>
      </p:pic>
      <p:pic>
        <p:nvPicPr>
          <p:cNvPr id="378" name="Screenshot 2024-09-03 at 7.28.30 PM.png" descr="Screenshot 2024-09-03 at 7.28.30 PM.png"/>
          <p:cNvPicPr>
            <a:picLocks noChangeAspect="1"/>
          </p:cNvPicPr>
          <p:nvPr/>
        </p:nvPicPr>
        <p:blipFill>
          <a:blip r:embed="rId4"/>
          <a:srcRect l="11646" r="11646"/>
          <a:stretch>
            <a:fillRect/>
          </a:stretch>
        </p:blipFill>
        <p:spPr>
          <a:xfrm>
            <a:off x="457201" y="3435534"/>
            <a:ext cx="8151088" cy="8542089"/>
          </a:xfrm>
          <a:prstGeom prst="rect">
            <a:avLst/>
          </a:prstGeom>
          <a:ln w="12700">
            <a:miter lim="400000"/>
          </a:ln>
        </p:spPr>
      </p:pic>
      <p:sp>
        <p:nvSpPr>
          <p:cNvPr id="379" name="Gridded"/>
          <p:cNvSpPr txBox="1"/>
          <p:nvPr/>
        </p:nvSpPr>
        <p:spPr>
          <a:xfrm>
            <a:off x="12287352" y="2556333"/>
            <a:ext cx="1780936" cy="656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3600">
                <a:solidFill>
                  <a:srgbClr val="000000"/>
                </a:solidFill>
              </a:defRPr>
            </a:lvl1pPr>
          </a:lstStyle>
          <a:p>
            <a:r>
              <a:rPr dirty="0">
                <a:solidFill>
                  <a:schemeClr val="bg1"/>
                </a:solidFill>
              </a:rPr>
              <a:t>Gridded</a:t>
            </a:r>
          </a:p>
        </p:txBody>
      </p:sp>
      <p:sp>
        <p:nvSpPr>
          <p:cNvPr id="380" name="Waterfront"/>
          <p:cNvSpPr txBox="1"/>
          <p:nvPr/>
        </p:nvSpPr>
        <p:spPr>
          <a:xfrm>
            <a:off x="3784655" y="2547515"/>
            <a:ext cx="2284280" cy="656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3600">
                <a:solidFill>
                  <a:srgbClr val="000000"/>
                </a:solidFill>
              </a:defRPr>
            </a:lvl1pPr>
          </a:lstStyle>
          <a:p>
            <a:r>
              <a:rPr dirty="0">
                <a:solidFill>
                  <a:schemeClr val="bg1"/>
                </a:solidFill>
              </a:rPr>
              <a:t>Waterfront</a:t>
            </a:r>
          </a:p>
        </p:txBody>
      </p:sp>
      <p:sp>
        <p:nvSpPr>
          <p:cNvPr id="381" name="Residential"/>
          <p:cNvSpPr txBox="1"/>
          <p:nvPr/>
        </p:nvSpPr>
        <p:spPr>
          <a:xfrm>
            <a:off x="19457205" y="2547515"/>
            <a:ext cx="2378856" cy="6565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3600">
                <a:solidFill>
                  <a:srgbClr val="000000"/>
                </a:solidFill>
              </a:defRPr>
            </a:lvl1pPr>
          </a:lstStyle>
          <a:p>
            <a:r>
              <a:rPr dirty="0">
                <a:solidFill>
                  <a:schemeClr val="bg1"/>
                </a:solidFill>
              </a:rPr>
              <a:t>Residential</a:t>
            </a:r>
          </a:p>
        </p:txBody>
      </p:sp>
      <p:pic>
        <p:nvPicPr>
          <p:cNvPr id="382" name="Clit.png" descr="Clit.png"/>
          <p:cNvPicPr>
            <a:picLocks noChangeAspect="1"/>
          </p:cNvPicPr>
          <p:nvPr/>
        </p:nvPicPr>
        <p:blipFill>
          <a:blip r:embed="rId5"/>
          <a:srcRect b="5035"/>
          <a:stretch>
            <a:fillRect/>
          </a:stretch>
        </p:blipFill>
        <p:spPr>
          <a:xfrm>
            <a:off x="17829555" y="3435673"/>
            <a:ext cx="5737761" cy="8541811"/>
          </a:xfrm>
          <a:prstGeom prst="rect">
            <a:avLst/>
          </a:prstGeom>
          <a:ln w="12700">
            <a:miter lim="400000"/>
          </a:ln>
        </p:spPr>
      </p:pic>
      <p:sp>
        <p:nvSpPr>
          <p:cNvPr id="383" name="Rectangle"/>
          <p:cNvSpPr/>
          <p:nvPr/>
        </p:nvSpPr>
        <p:spPr>
          <a:xfrm>
            <a:off x="6309360" y="12222951"/>
            <a:ext cx="10332719" cy="853057"/>
          </a:xfrm>
          <a:prstGeom prst="rect">
            <a:avLst/>
          </a:prstGeom>
          <a:gradFill>
            <a:gsLst>
              <a:gs pos="0">
                <a:srgbClr val="481568"/>
              </a:gs>
              <a:gs pos="25603">
                <a:srgbClr val="3B6473"/>
              </a:gs>
              <a:gs pos="42357">
                <a:srgbClr val="2DB27D"/>
              </a:gs>
              <a:gs pos="54686">
                <a:srgbClr val="96CD52"/>
              </a:gs>
              <a:gs pos="99589">
                <a:srgbClr val="FFE726"/>
              </a:gs>
            </a:gsLst>
          </a:gradFill>
          <a:ln w="12700">
            <a:miter lim="400000"/>
          </a:ln>
        </p:spPr>
        <p:txBody>
          <a:bodyPr lIns="50800" tIns="50800" rIns="50800" bIns="50800" anchor="ctr"/>
          <a:lstStyle/>
          <a:p>
            <a:pPr defTabSz="825500">
              <a:defRPr sz="3200">
                <a:solidFill>
                  <a:srgbClr val="471063"/>
                </a:solidFill>
                <a:latin typeface="Helvetica Neue Medium"/>
                <a:ea typeface="Helvetica Neue Medium"/>
                <a:cs typeface="Helvetica Neue Medium"/>
                <a:sym typeface="Helvetica Neue Medium"/>
              </a:defRPr>
            </a:pPr>
            <a:endParaRPr/>
          </a:p>
        </p:txBody>
      </p:sp>
      <p:sp>
        <p:nvSpPr>
          <p:cNvPr id="384" name="High Light"/>
          <p:cNvSpPr txBox="1"/>
          <p:nvPr/>
        </p:nvSpPr>
        <p:spPr>
          <a:xfrm>
            <a:off x="15652002" y="12257803"/>
            <a:ext cx="3805203" cy="4987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600">
                <a:solidFill>
                  <a:srgbClr val="000000"/>
                </a:solidFill>
              </a:defRPr>
            </a:lvl1pPr>
          </a:lstStyle>
          <a:p>
            <a:r>
              <a:rPr dirty="0">
                <a:solidFill>
                  <a:schemeClr val="bg1"/>
                </a:solidFill>
              </a:rPr>
              <a:t>High Light</a:t>
            </a:r>
          </a:p>
        </p:txBody>
      </p:sp>
      <p:sp>
        <p:nvSpPr>
          <p:cNvPr id="385" name="Low Light"/>
          <p:cNvSpPr txBox="1"/>
          <p:nvPr/>
        </p:nvSpPr>
        <p:spPr>
          <a:xfrm>
            <a:off x="3024193" y="12257803"/>
            <a:ext cx="3805204" cy="4987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defRPr sz="2600">
                <a:solidFill>
                  <a:srgbClr val="000000"/>
                </a:solidFill>
              </a:defRPr>
            </a:lvl1pPr>
          </a:lstStyle>
          <a:p>
            <a:r>
              <a:rPr>
                <a:solidFill>
                  <a:schemeClr val="bg1"/>
                </a:solidFill>
              </a:rPr>
              <a:t>Low Light</a:t>
            </a:r>
          </a:p>
        </p:txBody>
      </p:sp>
      <p:sp>
        <p:nvSpPr>
          <p:cNvPr id="3" name="Slide Number Placeholder 2">
            <a:extLst>
              <a:ext uri="{FF2B5EF4-FFF2-40B4-BE49-F238E27FC236}">
                <a16:creationId xmlns:a16="http://schemas.microsoft.com/office/drawing/2014/main" id="{AF63BBCC-CB79-D3BD-6616-1CBA4C0530C0}"/>
              </a:ext>
            </a:extLst>
          </p:cNvPr>
          <p:cNvSpPr>
            <a:spLocks noGrp="1"/>
          </p:cNvSpPr>
          <p:nvPr>
            <p:ph type="sldNum" sz="quarter" idx="2"/>
          </p:nvPr>
        </p:nvSpPr>
        <p:spPr/>
        <p:txBody>
          <a:bodyPr/>
          <a:lstStyle/>
          <a:p>
            <a:fld id="{86CB4B4D-7CA3-9044-876B-883B54F8677D}" type="slidenum">
              <a:rPr lang="en-US" smtClean="0"/>
              <a:t>19</a:t>
            </a:fld>
            <a:endParaRPr lang="en-US"/>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900970A-7313-EEAA-051E-14B99CDE28FC}"/>
              </a:ext>
            </a:extLst>
          </p:cNvPr>
          <p:cNvSpPr>
            <a:spLocks noGrp="1"/>
          </p:cNvSpPr>
          <p:nvPr>
            <p:ph type="pic" idx="21"/>
          </p:nvPr>
        </p:nvSpPr>
        <p:spPr>
          <a:xfrm>
            <a:off x="-1181100" y="-642257"/>
            <a:ext cx="26746200" cy="16018933"/>
          </a:xfrm>
        </p:spPr>
        <p:txBody>
          <a:bodyPr/>
          <a:lstStyle/>
          <a:p>
            <a:endParaRPr lang="en-US" dirty="0"/>
          </a:p>
        </p:txBody>
      </p:sp>
      <p:sp>
        <p:nvSpPr>
          <p:cNvPr id="3" name="Title 2">
            <a:extLst>
              <a:ext uri="{FF2B5EF4-FFF2-40B4-BE49-F238E27FC236}">
                <a16:creationId xmlns:a16="http://schemas.microsoft.com/office/drawing/2014/main" id="{BCD73FAE-8153-0B95-AFC4-187888DE214D}"/>
              </a:ext>
            </a:extLst>
          </p:cNvPr>
          <p:cNvSpPr>
            <a:spLocks noGrp="1"/>
          </p:cNvSpPr>
          <p:nvPr>
            <p:ph type="title"/>
          </p:nvPr>
        </p:nvSpPr>
        <p:spPr/>
        <p:txBody>
          <a:bodyPr/>
          <a:lstStyle/>
          <a:p>
            <a:r>
              <a:rPr lang="en-US" dirty="0">
                <a:solidFill>
                  <a:schemeClr val="bg1"/>
                </a:solidFill>
              </a:rPr>
              <a:t>Let’s try a quick exercise </a:t>
            </a:r>
          </a:p>
        </p:txBody>
      </p:sp>
      <p:sp>
        <p:nvSpPr>
          <p:cNvPr id="4" name="Text Placeholder 3">
            <a:extLst>
              <a:ext uri="{FF2B5EF4-FFF2-40B4-BE49-F238E27FC236}">
                <a16:creationId xmlns:a16="http://schemas.microsoft.com/office/drawing/2014/main" id="{D2CBACFF-1F4D-11A4-72CA-A39F3156F213}"/>
              </a:ext>
            </a:extLst>
          </p:cNvPr>
          <p:cNvSpPr>
            <a:spLocks noGrp="1"/>
          </p:cNvSpPr>
          <p:nvPr>
            <p:ph type="body" sz="quarter" idx="22"/>
          </p:nvPr>
        </p:nvSpPr>
        <p:spPr/>
        <p:txBody>
          <a:bodyPr>
            <a:normAutofit lnSpcReduction="10000"/>
          </a:bodyPr>
          <a:lstStyle/>
          <a:p>
            <a:endParaRPr lang="en-US" dirty="0">
              <a:solidFill>
                <a:schemeClr val="bg1"/>
              </a:solidFill>
            </a:endParaRPr>
          </a:p>
        </p:txBody>
      </p:sp>
      <p:sp>
        <p:nvSpPr>
          <p:cNvPr id="5" name="Text Placeholder 4">
            <a:extLst>
              <a:ext uri="{FF2B5EF4-FFF2-40B4-BE49-F238E27FC236}">
                <a16:creationId xmlns:a16="http://schemas.microsoft.com/office/drawing/2014/main" id="{EB83D40F-4872-9FBA-0688-29B72E3DCC12}"/>
              </a:ext>
            </a:extLst>
          </p:cNvPr>
          <p:cNvSpPr>
            <a:spLocks noGrp="1"/>
          </p:cNvSpPr>
          <p:nvPr>
            <p:ph type="body" sz="quarter" idx="1"/>
          </p:nvPr>
        </p:nvSpPr>
        <p:spPr/>
        <p:txBody>
          <a:bodyPr/>
          <a:lstStyle/>
          <a:p>
            <a:endParaRPr lang="en-US" dirty="0">
              <a:solidFill>
                <a:schemeClr val="bg1"/>
              </a:solidFill>
            </a:endParaRPr>
          </a:p>
        </p:txBody>
      </p:sp>
      <p:sp>
        <p:nvSpPr>
          <p:cNvPr id="7" name="Slide Number Placeholder 6">
            <a:extLst>
              <a:ext uri="{FF2B5EF4-FFF2-40B4-BE49-F238E27FC236}">
                <a16:creationId xmlns:a16="http://schemas.microsoft.com/office/drawing/2014/main" id="{E22B6FAF-9865-1906-D4DC-A2B21A7EE7CC}"/>
              </a:ext>
            </a:extLst>
          </p:cNvPr>
          <p:cNvSpPr>
            <a:spLocks noGrp="1"/>
          </p:cNvSpPr>
          <p:nvPr>
            <p:ph type="sldNum" sz="quarter" idx="2"/>
          </p:nvPr>
        </p:nvSpPr>
        <p:spPr/>
        <p:txBody>
          <a:bodyPr/>
          <a:lstStyle/>
          <a:p>
            <a:fld id="{86CB4B4D-7CA3-9044-876B-883B54F8677D}" type="slidenum">
              <a:rPr lang="en-US" smtClean="0"/>
              <a:t>2</a:t>
            </a:fld>
            <a:endParaRPr lang="en-US" dirty="0"/>
          </a:p>
        </p:txBody>
      </p:sp>
    </p:spTree>
    <p:extLst>
      <p:ext uri="{BB962C8B-B14F-4D97-AF65-F5344CB8AC3E}">
        <p14:creationId xmlns:p14="http://schemas.microsoft.com/office/powerpoint/2010/main" val="307525969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90" name="User Study"/>
          <p:cNvSpPr txBox="1">
            <a:spLocks noGrp="1"/>
          </p:cNvSpPr>
          <p:nvPr>
            <p:ph type="title"/>
          </p:nvPr>
        </p:nvSpPr>
        <p:spPr>
          <a:prstGeom prst="rect">
            <a:avLst/>
          </a:prstGeom>
        </p:spPr>
        <p:txBody>
          <a:bodyPr/>
          <a:lstStyle/>
          <a:p>
            <a:r>
              <a:rPr dirty="0">
                <a:solidFill>
                  <a:schemeClr val="bg1"/>
                </a:solidFill>
              </a:rPr>
              <a:t>User Study</a:t>
            </a:r>
          </a:p>
        </p:txBody>
      </p:sp>
      <p:pic>
        <p:nvPicPr>
          <p:cNvPr id="391" name="IMG_1586.HEIC" descr="IMG_1586.HEIC"/>
          <p:cNvPicPr>
            <a:picLocks noChangeAspect="1"/>
          </p:cNvPicPr>
          <p:nvPr/>
        </p:nvPicPr>
        <p:blipFill>
          <a:blip r:embed="rId3"/>
          <a:stretch>
            <a:fillRect/>
          </a:stretch>
        </p:blipFill>
        <p:spPr>
          <a:xfrm>
            <a:off x="13670529" y="4359060"/>
            <a:ext cx="9506971" cy="7130228"/>
          </a:xfrm>
          <a:prstGeom prst="rect">
            <a:avLst/>
          </a:prstGeom>
          <a:ln w="12700">
            <a:miter lim="400000"/>
          </a:ln>
        </p:spPr>
      </p:pic>
      <p:sp>
        <p:nvSpPr>
          <p:cNvPr id="392" name="Users draw route between two points on the map---origin, destination (O/D)---2 O/D pairs per neighborhood…"/>
          <p:cNvSpPr txBox="1">
            <a:spLocks noGrp="1"/>
          </p:cNvSpPr>
          <p:nvPr>
            <p:ph type="body" sz="half" idx="1"/>
          </p:nvPr>
        </p:nvSpPr>
        <p:spPr>
          <a:xfrm>
            <a:off x="1206500" y="4359060"/>
            <a:ext cx="12315559" cy="8256012"/>
          </a:xfrm>
          <a:prstGeom prst="rect">
            <a:avLst/>
          </a:prstGeom>
        </p:spPr>
        <p:txBody>
          <a:bodyPr/>
          <a:lstStyle/>
          <a:p>
            <a:pPr marL="0" indent="0">
              <a:buNone/>
            </a:pPr>
            <a:r>
              <a:rPr lang="en-US" dirty="0"/>
              <a:t>1. S</a:t>
            </a:r>
            <a:r>
              <a:rPr lang="en-US" dirty="0">
                <a:solidFill>
                  <a:schemeClr val="bg1"/>
                </a:solidFill>
              </a:rPr>
              <a:t>emi-structured interview, followed by;</a:t>
            </a:r>
          </a:p>
          <a:p>
            <a:pPr marL="0" indent="0">
              <a:buNone/>
            </a:pPr>
            <a:r>
              <a:rPr lang="en-US" dirty="0">
                <a:solidFill>
                  <a:schemeClr val="bg1"/>
                </a:solidFill>
              </a:rPr>
              <a:t>2. Think-aloud route planning task first without light data and then repeated with access to light data</a:t>
            </a:r>
          </a:p>
        </p:txBody>
      </p:sp>
      <p:sp>
        <p:nvSpPr>
          <p:cNvPr id="393" name="Circle"/>
          <p:cNvSpPr/>
          <p:nvPr/>
        </p:nvSpPr>
        <p:spPr>
          <a:xfrm>
            <a:off x="17400339" y="4949304"/>
            <a:ext cx="3258593" cy="3258592"/>
          </a:xfrm>
          <a:prstGeom prst="ellipse">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94" name="How light level data impacts pedestrian behavior?"/>
          <p:cNvSpPr txBox="1"/>
          <p:nvPr/>
        </p:nvSpPr>
        <p:spPr>
          <a:xfrm>
            <a:off x="1206500" y="2372962"/>
            <a:ext cx="21971000" cy="9347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l" defTabSz="825500">
              <a:defRPr sz="5500" b="1">
                <a:solidFill>
                  <a:srgbClr val="000000"/>
                </a:solidFill>
              </a:defRPr>
            </a:lvl1pPr>
          </a:lstStyle>
          <a:p>
            <a:r>
              <a:rPr lang="en-US" dirty="0">
                <a:solidFill>
                  <a:schemeClr val="bg1"/>
                </a:solidFill>
              </a:rPr>
              <a:t>Gauging effects of light data on route planning</a:t>
            </a:r>
            <a:endParaRPr dirty="0">
              <a:solidFill>
                <a:schemeClr val="bg1"/>
              </a:solidFill>
            </a:endParaRPr>
          </a:p>
        </p:txBody>
      </p:sp>
      <p:sp>
        <p:nvSpPr>
          <p:cNvPr id="9" name="Slide Number Placeholder 8">
            <a:extLst>
              <a:ext uri="{FF2B5EF4-FFF2-40B4-BE49-F238E27FC236}">
                <a16:creationId xmlns:a16="http://schemas.microsoft.com/office/drawing/2014/main" id="{F9E23468-50AF-BD4F-0B83-6A0BC232133E}"/>
              </a:ext>
            </a:extLst>
          </p:cNvPr>
          <p:cNvSpPr>
            <a:spLocks noGrp="1"/>
          </p:cNvSpPr>
          <p:nvPr>
            <p:ph type="sldNum" sz="quarter" idx="2"/>
          </p:nvPr>
        </p:nvSpPr>
        <p:spPr/>
        <p:txBody>
          <a:bodyPr/>
          <a:lstStyle/>
          <a:p>
            <a:fld id="{86CB4B4D-7CA3-9044-876B-883B54F8677D}" type="slidenum">
              <a:rPr lang="en-US" smtClean="0"/>
              <a:t>20</a:t>
            </a:fld>
            <a:endParaRPr lang="en-US"/>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40" name="“If I had to walk at night, my primary concern is whether…"/>
          <p:cNvSpPr txBox="1">
            <a:spLocks noGrp="1"/>
          </p:cNvSpPr>
          <p:nvPr>
            <p:ph type="title"/>
          </p:nvPr>
        </p:nvSpPr>
        <p:spPr>
          <a:xfrm>
            <a:off x="800100" y="4871418"/>
            <a:ext cx="21971000" cy="6998542"/>
          </a:xfrm>
          <a:prstGeom prst="rect">
            <a:avLst/>
          </a:prstGeom>
        </p:spPr>
        <p:txBody>
          <a:bodyPr/>
          <a:lstStyle/>
          <a:p>
            <a:pPr algn="ctr" defTabSz="2048204">
              <a:defRPr sz="13439" spc="-268"/>
            </a:pPr>
            <a:r>
              <a:rPr dirty="0">
                <a:solidFill>
                  <a:schemeClr val="bg1"/>
                </a:solidFill>
              </a:rPr>
              <a:t>“If I had to walk at night, my primary concern is whether</a:t>
            </a:r>
          </a:p>
          <a:p>
            <a:pPr algn="ctr" defTabSz="2048204">
              <a:defRPr sz="13439" spc="-268"/>
            </a:pPr>
            <a:r>
              <a:rPr dirty="0">
                <a:solidFill>
                  <a:schemeClr val="bg1"/>
                </a:solidFill>
              </a:rPr>
              <a:t>there is enough </a:t>
            </a:r>
            <a:r>
              <a:rPr u="sng" dirty="0">
                <a:solidFill>
                  <a:schemeClr val="bg1"/>
                </a:solidFill>
              </a:rPr>
              <a:t>light</a:t>
            </a:r>
            <a:r>
              <a:rPr dirty="0">
                <a:solidFill>
                  <a:schemeClr val="bg1"/>
                </a:solidFill>
              </a:rPr>
              <a:t>”</a:t>
            </a:r>
          </a:p>
        </p:txBody>
      </p:sp>
      <p:sp>
        <p:nvSpPr>
          <p:cNvPr id="441" name="-P11"/>
          <p:cNvSpPr txBox="1"/>
          <p:nvPr/>
        </p:nvSpPr>
        <p:spPr>
          <a:xfrm>
            <a:off x="18596852" y="10741640"/>
            <a:ext cx="3344697" cy="15799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2000" b="1" spc="-239">
                <a:solidFill>
                  <a:srgbClr val="000000"/>
                </a:solidFill>
              </a:defRPr>
            </a:lvl1pPr>
          </a:lstStyle>
          <a:p>
            <a:r>
              <a:rPr>
                <a:solidFill>
                  <a:schemeClr val="bg1"/>
                </a:solidFill>
              </a:rPr>
              <a:t>-P11</a:t>
            </a:r>
          </a:p>
        </p:txBody>
      </p:sp>
      <p:sp>
        <p:nvSpPr>
          <p:cNvPr id="3" name="Slide Number Placeholder 2">
            <a:extLst>
              <a:ext uri="{FF2B5EF4-FFF2-40B4-BE49-F238E27FC236}">
                <a16:creationId xmlns:a16="http://schemas.microsoft.com/office/drawing/2014/main" id="{ED53633E-16DD-0D43-6BCC-49494138E4EF}"/>
              </a:ext>
            </a:extLst>
          </p:cNvPr>
          <p:cNvSpPr>
            <a:spLocks noGrp="1"/>
          </p:cNvSpPr>
          <p:nvPr>
            <p:ph type="sldNum" sz="quarter" idx="2"/>
          </p:nvPr>
        </p:nvSpPr>
        <p:spPr/>
        <p:txBody>
          <a:bodyPr/>
          <a:lstStyle/>
          <a:p>
            <a:fld id="{86CB4B4D-7CA3-9044-876B-883B54F8677D}" type="slidenum">
              <a:rPr lang="en-US" smtClean="0"/>
              <a:t>21</a:t>
            </a:fld>
            <a:endParaRPr lang="en-US"/>
          </a:p>
        </p:txBody>
      </p:sp>
      <p:sp>
        <p:nvSpPr>
          <p:cNvPr id="4" name="User Study">
            <a:extLst>
              <a:ext uri="{FF2B5EF4-FFF2-40B4-BE49-F238E27FC236}">
                <a16:creationId xmlns:a16="http://schemas.microsoft.com/office/drawing/2014/main" id="{CB393989-5A1C-DB57-1801-323141A941B2}"/>
              </a:ext>
            </a:extLst>
          </p:cNvPr>
          <p:cNvSpPr txBox="1">
            <a:spLocks/>
          </p:cNvSpPr>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chemeClr val="bg1"/>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en-US" dirty="0"/>
              <a:t>User Study</a:t>
            </a:r>
          </a:p>
        </p:txBody>
      </p:sp>
      <p:sp>
        <p:nvSpPr>
          <p:cNvPr id="5" name="How light level data impacts pedestrian behavior?">
            <a:extLst>
              <a:ext uri="{FF2B5EF4-FFF2-40B4-BE49-F238E27FC236}">
                <a16:creationId xmlns:a16="http://schemas.microsoft.com/office/drawing/2014/main" id="{C53E3F51-E510-BA08-3DBF-8239F347BE1B}"/>
              </a:ext>
            </a:extLst>
          </p:cNvPr>
          <p:cNvSpPr txBox="1"/>
          <p:nvPr/>
        </p:nvSpPr>
        <p:spPr>
          <a:xfrm>
            <a:off x="1206500" y="2372962"/>
            <a:ext cx="21971000" cy="9347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l" defTabSz="825500">
              <a:defRPr sz="5500" b="1">
                <a:solidFill>
                  <a:srgbClr val="000000"/>
                </a:solidFill>
              </a:defRPr>
            </a:lvl1pPr>
          </a:lstStyle>
          <a:p>
            <a:r>
              <a:rPr lang="en-US" dirty="0">
                <a:solidFill>
                  <a:schemeClr val="bg1"/>
                </a:solidFill>
              </a:rPr>
              <a:t>Light is already a concern </a:t>
            </a:r>
            <a:endParaRPr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a14="http://schemas.microsoft.com/office/drawing/2010/main" xmlns:m="http://schemas.openxmlformats.org/officeDocument/2006/math" xmlns="">
      <p:transition spd="fast">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98" name="Artboard 10.png" descr="Artboard 10.png"/>
          <p:cNvPicPr>
            <a:picLocks noChangeAspect="1"/>
          </p:cNvPicPr>
          <p:nvPr/>
        </p:nvPicPr>
        <p:blipFill>
          <a:blip r:embed="rId3"/>
          <a:stretch>
            <a:fillRect/>
          </a:stretch>
        </p:blipFill>
        <p:spPr>
          <a:xfrm>
            <a:off x="3789385" y="2713025"/>
            <a:ext cx="6816037" cy="10698214"/>
          </a:xfrm>
          <a:prstGeom prst="rect">
            <a:avLst/>
          </a:prstGeom>
          <a:ln w="12700">
            <a:miter lim="400000"/>
          </a:ln>
        </p:spPr>
      </p:pic>
      <p:pic>
        <p:nvPicPr>
          <p:cNvPr id="399" name="Artboard 13.png" descr="Artboard 13.png"/>
          <p:cNvPicPr>
            <a:picLocks noChangeAspect="1"/>
          </p:cNvPicPr>
          <p:nvPr/>
        </p:nvPicPr>
        <p:blipFill>
          <a:blip r:embed="rId4"/>
          <a:stretch>
            <a:fillRect/>
          </a:stretch>
        </p:blipFill>
        <p:spPr>
          <a:xfrm>
            <a:off x="13039605" y="2971368"/>
            <a:ext cx="6233014" cy="10181529"/>
          </a:xfrm>
          <a:prstGeom prst="rect">
            <a:avLst/>
          </a:prstGeom>
          <a:ln w="12700">
            <a:miter lim="400000"/>
          </a:ln>
        </p:spPr>
      </p:pic>
      <p:sp>
        <p:nvSpPr>
          <p:cNvPr id="400" name="Residential Neighborhood"/>
          <p:cNvSpPr txBox="1">
            <a:spLocks noGrp="1"/>
          </p:cNvSpPr>
          <p:nvPr>
            <p:ph type="title"/>
          </p:nvPr>
        </p:nvSpPr>
        <p:spPr>
          <a:xfrm>
            <a:off x="1206500" y="444500"/>
            <a:ext cx="21971000" cy="1433163"/>
          </a:xfrm>
          <a:prstGeom prst="rect">
            <a:avLst/>
          </a:prstGeom>
        </p:spPr>
        <p:txBody>
          <a:bodyPr/>
          <a:lstStyle/>
          <a:p>
            <a:r>
              <a:rPr dirty="0">
                <a:solidFill>
                  <a:schemeClr val="bg1"/>
                </a:solidFill>
              </a:rPr>
              <a:t>Residential Neighborhood</a:t>
            </a:r>
          </a:p>
        </p:txBody>
      </p:sp>
      <p:sp>
        <p:nvSpPr>
          <p:cNvPr id="3" name="Slide Number Placeholder 2">
            <a:extLst>
              <a:ext uri="{FF2B5EF4-FFF2-40B4-BE49-F238E27FC236}">
                <a16:creationId xmlns:a16="http://schemas.microsoft.com/office/drawing/2014/main" id="{230692A0-A53B-C58D-B060-AB84BB4A0417}"/>
              </a:ext>
            </a:extLst>
          </p:cNvPr>
          <p:cNvSpPr>
            <a:spLocks noGrp="1"/>
          </p:cNvSpPr>
          <p:nvPr>
            <p:ph type="sldNum" sz="quarter" idx="2"/>
          </p:nvPr>
        </p:nvSpPr>
        <p:spPr/>
        <p:txBody>
          <a:bodyPr/>
          <a:lstStyle/>
          <a:p>
            <a:fld id="{86CB4B4D-7CA3-9044-876B-883B54F8677D}" type="slidenum">
              <a:rPr lang="en-US" smtClean="0"/>
              <a:t>22</a:t>
            </a:fld>
            <a:endParaRPr lang="en-US"/>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04" name="Artboard 10-withroutes.png" descr="Artboard 10-withroutes.png"/>
          <p:cNvPicPr>
            <a:picLocks noChangeAspect="1"/>
          </p:cNvPicPr>
          <p:nvPr/>
        </p:nvPicPr>
        <p:blipFill>
          <a:blip r:embed="rId2"/>
          <a:stretch>
            <a:fillRect/>
          </a:stretch>
        </p:blipFill>
        <p:spPr>
          <a:xfrm>
            <a:off x="3789385" y="2713025"/>
            <a:ext cx="6816037" cy="10698214"/>
          </a:xfrm>
          <a:prstGeom prst="rect">
            <a:avLst/>
          </a:prstGeom>
          <a:ln w="12700">
            <a:miter lim="400000"/>
          </a:ln>
        </p:spPr>
      </p:pic>
      <p:pic>
        <p:nvPicPr>
          <p:cNvPr id="405" name="Artboard 10.png" descr="Artboard 10.png"/>
          <p:cNvPicPr>
            <a:picLocks noChangeAspect="1"/>
          </p:cNvPicPr>
          <p:nvPr/>
        </p:nvPicPr>
        <p:blipFill>
          <a:blip r:embed="rId3">
            <a:alphaModFix amt="34779"/>
          </a:blip>
          <a:stretch>
            <a:fillRect/>
          </a:stretch>
        </p:blipFill>
        <p:spPr>
          <a:xfrm>
            <a:off x="3789385" y="2713025"/>
            <a:ext cx="6816037" cy="10698214"/>
          </a:xfrm>
          <a:prstGeom prst="rect">
            <a:avLst/>
          </a:prstGeom>
          <a:ln w="12700">
            <a:miter lim="400000"/>
          </a:ln>
        </p:spPr>
      </p:pic>
      <p:pic>
        <p:nvPicPr>
          <p:cNvPr id="406" name="Artboard 13.png" descr="Artboard 13.png"/>
          <p:cNvPicPr>
            <a:picLocks noChangeAspect="1"/>
          </p:cNvPicPr>
          <p:nvPr/>
        </p:nvPicPr>
        <p:blipFill>
          <a:blip r:embed="rId4"/>
          <a:stretch>
            <a:fillRect/>
          </a:stretch>
        </p:blipFill>
        <p:spPr>
          <a:xfrm>
            <a:off x="13039605" y="2971368"/>
            <a:ext cx="6233014" cy="10181529"/>
          </a:xfrm>
          <a:prstGeom prst="rect">
            <a:avLst/>
          </a:prstGeom>
          <a:ln w="12700">
            <a:miter lim="400000"/>
          </a:ln>
        </p:spPr>
      </p:pic>
      <p:sp>
        <p:nvSpPr>
          <p:cNvPr id="407" name="Residential Neighborhood"/>
          <p:cNvSpPr txBox="1">
            <a:spLocks noGrp="1"/>
          </p:cNvSpPr>
          <p:nvPr>
            <p:ph type="title"/>
          </p:nvPr>
        </p:nvSpPr>
        <p:spPr>
          <a:xfrm>
            <a:off x="1206500" y="444500"/>
            <a:ext cx="21971000" cy="1433163"/>
          </a:xfrm>
          <a:prstGeom prst="rect">
            <a:avLst/>
          </a:prstGeom>
        </p:spPr>
        <p:txBody>
          <a:bodyPr/>
          <a:lstStyle/>
          <a:p>
            <a:r>
              <a:rPr>
                <a:solidFill>
                  <a:schemeClr val="bg1"/>
                </a:solidFill>
              </a:rPr>
              <a:t>Residential Neighborhood</a:t>
            </a:r>
          </a:p>
        </p:txBody>
      </p:sp>
      <p:sp>
        <p:nvSpPr>
          <p:cNvPr id="3" name="Slide Number Placeholder 2">
            <a:extLst>
              <a:ext uri="{FF2B5EF4-FFF2-40B4-BE49-F238E27FC236}">
                <a16:creationId xmlns:a16="http://schemas.microsoft.com/office/drawing/2014/main" id="{7A3AD456-361E-34CC-62A0-FBD1CCFE09F9}"/>
              </a:ext>
            </a:extLst>
          </p:cNvPr>
          <p:cNvSpPr>
            <a:spLocks noGrp="1"/>
          </p:cNvSpPr>
          <p:nvPr>
            <p:ph type="sldNum" sz="quarter" idx="2"/>
          </p:nvPr>
        </p:nvSpPr>
        <p:spPr/>
        <p:txBody>
          <a:bodyPr/>
          <a:lstStyle/>
          <a:p>
            <a:fld id="{86CB4B4D-7CA3-9044-876B-883B54F8677D}" type="slidenum">
              <a:rPr lang="en-US" smtClean="0"/>
              <a:t>23</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09" name="Artboard 10-withroutes.png" descr="Artboard 10-withroutes.png"/>
          <p:cNvPicPr>
            <a:picLocks noChangeAspect="1"/>
          </p:cNvPicPr>
          <p:nvPr/>
        </p:nvPicPr>
        <p:blipFill>
          <a:blip r:embed="rId3"/>
          <a:stretch>
            <a:fillRect/>
          </a:stretch>
        </p:blipFill>
        <p:spPr>
          <a:xfrm>
            <a:off x="3789385" y="2713025"/>
            <a:ext cx="6816037" cy="10698214"/>
          </a:xfrm>
          <a:prstGeom prst="rect">
            <a:avLst/>
          </a:prstGeom>
          <a:ln w="12700">
            <a:miter lim="400000"/>
          </a:ln>
        </p:spPr>
      </p:pic>
      <p:pic>
        <p:nvPicPr>
          <p:cNvPr id="410" name="Artboard 10.png" descr="Artboard 10.png"/>
          <p:cNvPicPr>
            <a:picLocks noChangeAspect="1"/>
          </p:cNvPicPr>
          <p:nvPr/>
        </p:nvPicPr>
        <p:blipFill>
          <a:blip r:embed="rId4">
            <a:alphaModFix amt="34779"/>
          </a:blip>
          <a:stretch>
            <a:fillRect/>
          </a:stretch>
        </p:blipFill>
        <p:spPr>
          <a:xfrm>
            <a:off x="3789385" y="2713025"/>
            <a:ext cx="6816037" cy="10698214"/>
          </a:xfrm>
          <a:prstGeom prst="rect">
            <a:avLst/>
          </a:prstGeom>
          <a:ln w="12700">
            <a:miter lim="400000"/>
          </a:ln>
        </p:spPr>
      </p:pic>
      <p:pic>
        <p:nvPicPr>
          <p:cNvPr id="411" name="Artboard 13.png" descr="Artboard 13.png"/>
          <p:cNvPicPr>
            <a:picLocks noChangeAspect="1"/>
          </p:cNvPicPr>
          <p:nvPr/>
        </p:nvPicPr>
        <p:blipFill>
          <a:blip r:embed="rId5"/>
          <a:stretch>
            <a:fillRect/>
          </a:stretch>
        </p:blipFill>
        <p:spPr>
          <a:xfrm>
            <a:off x="13039605" y="2971368"/>
            <a:ext cx="6233014" cy="10181529"/>
          </a:xfrm>
          <a:prstGeom prst="rect">
            <a:avLst/>
          </a:prstGeom>
          <a:ln w="12700">
            <a:miter lim="400000"/>
          </a:ln>
        </p:spPr>
      </p:pic>
      <p:pic>
        <p:nvPicPr>
          <p:cNvPr id="412" name="Artboard 13-withroutes.png" descr="Artboard 13-withroutes.png"/>
          <p:cNvPicPr>
            <a:picLocks noChangeAspect="1"/>
          </p:cNvPicPr>
          <p:nvPr/>
        </p:nvPicPr>
        <p:blipFill>
          <a:blip r:embed="rId6"/>
          <a:stretch>
            <a:fillRect/>
          </a:stretch>
        </p:blipFill>
        <p:spPr>
          <a:xfrm>
            <a:off x="13039605" y="2934792"/>
            <a:ext cx="6233014" cy="10181529"/>
          </a:xfrm>
          <a:prstGeom prst="rect">
            <a:avLst/>
          </a:prstGeom>
          <a:ln w="12700">
            <a:miter lim="400000"/>
          </a:ln>
        </p:spPr>
      </p:pic>
      <p:sp>
        <p:nvSpPr>
          <p:cNvPr id="413" name="Residential Neighborhood"/>
          <p:cNvSpPr txBox="1">
            <a:spLocks noGrp="1"/>
          </p:cNvSpPr>
          <p:nvPr>
            <p:ph type="title"/>
          </p:nvPr>
        </p:nvSpPr>
        <p:spPr>
          <a:xfrm>
            <a:off x="1206500" y="444500"/>
            <a:ext cx="21971000" cy="1433163"/>
          </a:xfrm>
          <a:prstGeom prst="rect">
            <a:avLst/>
          </a:prstGeom>
        </p:spPr>
        <p:txBody>
          <a:bodyPr/>
          <a:lstStyle/>
          <a:p>
            <a:r>
              <a:rPr>
                <a:solidFill>
                  <a:schemeClr val="bg1"/>
                </a:solidFill>
              </a:rPr>
              <a:t>Residential Neighborhood</a:t>
            </a:r>
          </a:p>
        </p:txBody>
      </p:sp>
      <p:sp>
        <p:nvSpPr>
          <p:cNvPr id="3" name="Slide Number Placeholder 2">
            <a:extLst>
              <a:ext uri="{FF2B5EF4-FFF2-40B4-BE49-F238E27FC236}">
                <a16:creationId xmlns:a16="http://schemas.microsoft.com/office/drawing/2014/main" id="{243A8C0C-B65D-F143-900D-319E22C3E4AD}"/>
              </a:ext>
            </a:extLst>
          </p:cNvPr>
          <p:cNvSpPr>
            <a:spLocks noGrp="1"/>
          </p:cNvSpPr>
          <p:nvPr>
            <p:ph type="sldNum" sz="quarter" idx="2"/>
          </p:nvPr>
        </p:nvSpPr>
        <p:spPr/>
        <p:txBody>
          <a:bodyPr/>
          <a:lstStyle/>
          <a:p>
            <a:fld id="{86CB4B4D-7CA3-9044-876B-883B54F8677D}" type="slidenum">
              <a:rPr lang="en-US" smtClean="0"/>
              <a:t>24</a:t>
            </a:fld>
            <a:endParaRPr lang="en-US"/>
          </a:p>
        </p:txBody>
      </p:sp>
      <p:sp>
        <p:nvSpPr>
          <p:cNvPr id="2" name="TextBox 1">
            <a:extLst>
              <a:ext uri="{FF2B5EF4-FFF2-40B4-BE49-F238E27FC236}">
                <a16:creationId xmlns:a16="http://schemas.microsoft.com/office/drawing/2014/main" id="{837AC762-2B94-FA07-28AC-A04BC1951425}"/>
              </a:ext>
            </a:extLst>
          </p:cNvPr>
          <p:cNvSpPr txBox="1"/>
          <p:nvPr/>
        </p:nvSpPr>
        <p:spPr>
          <a:xfrm>
            <a:off x="13039605" y="3403523"/>
            <a:ext cx="2330631"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C97264"/>
                </a:solidFill>
                <a:effectLst/>
                <a:uFillTx/>
                <a:latin typeface="+mn-lt"/>
                <a:ea typeface="+mn-ea"/>
                <a:cs typeface="+mn-cs"/>
                <a:sym typeface="Helvetica Neue"/>
              </a:rPr>
              <a:t>Choosing a longer route</a:t>
            </a:r>
          </a:p>
        </p:txBody>
      </p:sp>
      <p:cxnSp>
        <p:nvCxnSpPr>
          <p:cNvPr id="5" name="Straight Arrow Connector 4">
            <a:extLst>
              <a:ext uri="{FF2B5EF4-FFF2-40B4-BE49-F238E27FC236}">
                <a16:creationId xmlns:a16="http://schemas.microsoft.com/office/drawing/2014/main" id="{95FBBCB7-2B9E-3A65-672C-E546E8B255E0}"/>
              </a:ext>
            </a:extLst>
          </p:cNvPr>
          <p:cNvCxnSpPr>
            <a:cxnSpLocks/>
          </p:cNvCxnSpPr>
          <p:nvPr/>
        </p:nvCxnSpPr>
        <p:spPr>
          <a:xfrm>
            <a:off x="14026243" y="4281355"/>
            <a:ext cx="489857" cy="780502"/>
          </a:xfrm>
          <a:prstGeom prst="straightConnector1">
            <a:avLst/>
          </a:prstGeom>
          <a:noFill/>
          <a:ln w="38100" cap="flat">
            <a:solidFill>
              <a:srgbClr val="C97264"/>
            </a:solidFill>
            <a:prstDash val="solid"/>
            <a:miter lim="400000"/>
            <a:tailEnd type="triangle"/>
          </a:ln>
          <a:effectLst/>
          <a:sp3d/>
        </p:spPr>
        <p:style>
          <a:lnRef idx="0">
            <a:scrgbClr r="0" g="0" b="0"/>
          </a:lnRef>
          <a:fillRef idx="0">
            <a:scrgbClr r="0" g="0" b="0"/>
          </a:fillRef>
          <a:effectRef idx="0">
            <a:scrgbClr r="0" g="0" b="0"/>
          </a:effectRef>
          <a:fontRef idx="none"/>
        </p:style>
      </p:cxnSp>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a14="http://schemas.microsoft.com/office/drawing/2010/main" xmlns:m="http://schemas.openxmlformats.org/officeDocument/2006/math"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17" name="Gridded Neighborhood"/>
          <p:cNvSpPr txBox="1">
            <a:spLocks noGrp="1"/>
          </p:cNvSpPr>
          <p:nvPr>
            <p:ph type="title"/>
          </p:nvPr>
        </p:nvSpPr>
        <p:spPr>
          <a:xfrm>
            <a:off x="1206500" y="444500"/>
            <a:ext cx="21971000" cy="1433163"/>
          </a:xfrm>
          <a:prstGeom prst="rect">
            <a:avLst/>
          </a:prstGeom>
        </p:spPr>
        <p:txBody>
          <a:bodyPr/>
          <a:lstStyle/>
          <a:p>
            <a:r>
              <a:rPr>
                <a:solidFill>
                  <a:schemeClr val="bg1"/>
                </a:solidFill>
              </a:rPr>
              <a:t>Gridded Neighborhood</a:t>
            </a:r>
          </a:p>
        </p:txBody>
      </p:sp>
      <p:grpSp>
        <p:nvGrpSpPr>
          <p:cNvPr id="420" name="Group"/>
          <p:cNvGrpSpPr/>
          <p:nvPr/>
        </p:nvGrpSpPr>
        <p:grpSpPr>
          <a:xfrm>
            <a:off x="14537487" y="3418985"/>
            <a:ext cx="7139156" cy="8159036"/>
            <a:chOff x="0" y="0"/>
            <a:chExt cx="7139154" cy="8159035"/>
          </a:xfrm>
        </p:grpSpPr>
        <p:pic>
          <p:nvPicPr>
            <p:cNvPr id="418" name="Artboard 9-withroutes.png" descr="Artboard 9-withroutes.png"/>
            <p:cNvPicPr>
              <a:picLocks noChangeAspect="1"/>
            </p:cNvPicPr>
            <p:nvPr/>
          </p:nvPicPr>
          <p:blipFill>
            <a:blip r:embed="rId3"/>
            <a:stretch>
              <a:fillRect/>
            </a:stretch>
          </p:blipFill>
          <p:spPr>
            <a:xfrm>
              <a:off x="0" y="0"/>
              <a:ext cx="7139155" cy="8159036"/>
            </a:xfrm>
            <a:prstGeom prst="rect">
              <a:avLst/>
            </a:prstGeom>
            <a:ln w="12700" cap="flat">
              <a:noFill/>
              <a:miter lim="400000"/>
            </a:ln>
            <a:effectLst/>
          </p:spPr>
        </p:pic>
        <p:pic>
          <p:nvPicPr>
            <p:cNvPr id="419" name="Artboard 9.png" descr="Artboard 9.png"/>
            <p:cNvPicPr>
              <a:picLocks noChangeAspect="1"/>
            </p:cNvPicPr>
            <p:nvPr/>
          </p:nvPicPr>
          <p:blipFill>
            <a:blip r:embed="rId4"/>
            <a:stretch>
              <a:fillRect/>
            </a:stretch>
          </p:blipFill>
          <p:spPr>
            <a:xfrm>
              <a:off x="0" y="0"/>
              <a:ext cx="7139155" cy="8159036"/>
            </a:xfrm>
            <a:prstGeom prst="rect">
              <a:avLst/>
            </a:prstGeom>
            <a:ln w="12700" cap="flat">
              <a:noFill/>
              <a:miter lim="400000"/>
            </a:ln>
            <a:effectLst/>
          </p:spPr>
        </p:pic>
      </p:grpSp>
      <p:grpSp>
        <p:nvGrpSpPr>
          <p:cNvPr id="423" name="Group"/>
          <p:cNvGrpSpPr/>
          <p:nvPr/>
        </p:nvGrpSpPr>
        <p:grpSpPr>
          <a:xfrm>
            <a:off x="3298924" y="3451423"/>
            <a:ext cx="7273351" cy="8159036"/>
            <a:chOff x="0" y="0"/>
            <a:chExt cx="7273350" cy="8159035"/>
          </a:xfrm>
        </p:grpSpPr>
        <p:pic>
          <p:nvPicPr>
            <p:cNvPr id="421" name="Artboard 7-withroutes.png" descr="Artboard 7-withroutes.png"/>
            <p:cNvPicPr>
              <a:picLocks noChangeAspect="1"/>
            </p:cNvPicPr>
            <p:nvPr/>
          </p:nvPicPr>
          <p:blipFill>
            <a:blip r:embed="rId5"/>
            <a:stretch>
              <a:fillRect/>
            </a:stretch>
          </p:blipFill>
          <p:spPr>
            <a:xfrm>
              <a:off x="0" y="0"/>
              <a:ext cx="7273351" cy="8159036"/>
            </a:xfrm>
            <a:prstGeom prst="rect">
              <a:avLst/>
            </a:prstGeom>
            <a:ln w="12700" cap="flat">
              <a:noFill/>
              <a:miter lim="400000"/>
            </a:ln>
            <a:effectLst/>
          </p:spPr>
        </p:pic>
        <p:pic>
          <p:nvPicPr>
            <p:cNvPr id="422" name="Artboard 7.png" descr="Artboard 7.png"/>
            <p:cNvPicPr>
              <a:picLocks noChangeAspect="1"/>
            </p:cNvPicPr>
            <p:nvPr/>
          </p:nvPicPr>
          <p:blipFill>
            <a:blip r:embed="rId6"/>
            <a:stretch>
              <a:fillRect/>
            </a:stretch>
          </p:blipFill>
          <p:spPr>
            <a:xfrm>
              <a:off x="0" y="0"/>
              <a:ext cx="7273351" cy="8159036"/>
            </a:xfrm>
            <a:prstGeom prst="rect">
              <a:avLst/>
            </a:prstGeom>
            <a:ln w="12700" cap="flat">
              <a:noFill/>
              <a:miter lim="400000"/>
            </a:ln>
            <a:effectLst/>
          </p:spPr>
        </p:pic>
      </p:grpSp>
      <p:sp>
        <p:nvSpPr>
          <p:cNvPr id="3" name="Slide Number Placeholder 2">
            <a:extLst>
              <a:ext uri="{FF2B5EF4-FFF2-40B4-BE49-F238E27FC236}">
                <a16:creationId xmlns:a16="http://schemas.microsoft.com/office/drawing/2014/main" id="{B0A4A8AA-857E-0E3A-5722-705E68D41ABA}"/>
              </a:ext>
            </a:extLst>
          </p:cNvPr>
          <p:cNvSpPr>
            <a:spLocks noGrp="1"/>
          </p:cNvSpPr>
          <p:nvPr>
            <p:ph type="sldNum" sz="quarter" idx="2"/>
          </p:nvPr>
        </p:nvSpPr>
        <p:spPr/>
        <p:txBody>
          <a:bodyPr/>
          <a:lstStyle/>
          <a:p>
            <a:fld id="{86CB4B4D-7CA3-9044-876B-883B54F8677D}" type="slidenum">
              <a:rPr lang="en-US" smtClean="0"/>
              <a:t>25</a:t>
            </a:fld>
            <a:endParaRPr lang="en-US"/>
          </a:p>
        </p:txBody>
      </p:sp>
      <p:sp>
        <p:nvSpPr>
          <p:cNvPr id="2" name="How light level data impacts pedestrian behavior?">
            <a:extLst>
              <a:ext uri="{FF2B5EF4-FFF2-40B4-BE49-F238E27FC236}">
                <a16:creationId xmlns:a16="http://schemas.microsoft.com/office/drawing/2014/main" id="{D9DB4F71-9348-1F20-8661-33FA64D4824A}"/>
              </a:ext>
            </a:extLst>
          </p:cNvPr>
          <p:cNvSpPr txBox="1"/>
          <p:nvPr/>
        </p:nvSpPr>
        <p:spPr>
          <a:xfrm>
            <a:off x="1206500" y="1638150"/>
            <a:ext cx="21971000" cy="9347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l" defTabSz="825500">
              <a:defRPr sz="5500" b="1">
                <a:solidFill>
                  <a:srgbClr val="000000"/>
                </a:solidFill>
              </a:defRPr>
            </a:lvl1pPr>
          </a:lstStyle>
          <a:p>
            <a:r>
              <a:rPr lang="en-US" dirty="0">
                <a:solidFill>
                  <a:schemeClr val="bg1"/>
                </a:solidFill>
              </a:rPr>
              <a:t>All routes equidistant </a:t>
            </a:r>
            <a:endParaRPr dirty="0">
              <a:solidFill>
                <a:schemeClr val="bg1"/>
              </a:solidFill>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27" name="Gridded Neighborhood"/>
          <p:cNvSpPr txBox="1">
            <a:spLocks noGrp="1"/>
          </p:cNvSpPr>
          <p:nvPr>
            <p:ph type="title"/>
          </p:nvPr>
        </p:nvSpPr>
        <p:spPr>
          <a:xfrm>
            <a:off x="1206500" y="444500"/>
            <a:ext cx="21971000" cy="1433163"/>
          </a:xfrm>
          <a:prstGeom prst="rect">
            <a:avLst/>
          </a:prstGeom>
        </p:spPr>
        <p:txBody>
          <a:bodyPr/>
          <a:lstStyle/>
          <a:p>
            <a:r>
              <a:rPr dirty="0">
                <a:solidFill>
                  <a:schemeClr val="bg1"/>
                </a:solidFill>
              </a:rPr>
              <a:t>Gridded Neighborhood</a:t>
            </a:r>
          </a:p>
        </p:txBody>
      </p:sp>
      <p:grpSp>
        <p:nvGrpSpPr>
          <p:cNvPr id="430" name="Group"/>
          <p:cNvGrpSpPr/>
          <p:nvPr/>
        </p:nvGrpSpPr>
        <p:grpSpPr>
          <a:xfrm>
            <a:off x="14537487" y="3418985"/>
            <a:ext cx="7139156" cy="8159036"/>
            <a:chOff x="0" y="0"/>
            <a:chExt cx="7139154" cy="8159035"/>
          </a:xfrm>
        </p:grpSpPr>
        <p:pic>
          <p:nvPicPr>
            <p:cNvPr id="428" name="Artboard 9-withroutes.png" descr="Artboard 9-withroutes.png"/>
            <p:cNvPicPr>
              <a:picLocks noChangeAspect="1"/>
            </p:cNvPicPr>
            <p:nvPr/>
          </p:nvPicPr>
          <p:blipFill>
            <a:blip r:embed="rId3"/>
            <a:stretch>
              <a:fillRect/>
            </a:stretch>
          </p:blipFill>
          <p:spPr>
            <a:xfrm>
              <a:off x="0" y="0"/>
              <a:ext cx="7139155" cy="8159036"/>
            </a:xfrm>
            <a:prstGeom prst="rect">
              <a:avLst/>
            </a:prstGeom>
            <a:ln w="12700" cap="flat">
              <a:noFill/>
              <a:miter lim="400000"/>
            </a:ln>
            <a:effectLst/>
          </p:spPr>
        </p:pic>
        <p:pic>
          <p:nvPicPr>
            <p:cNvPr id="429" name="Artboard 9.png" descr="Artboard 9.png"/>
            <p:cNvPicPr>
              <a:picLocks noChangeAspect="1"/>
            </p:cNvPicPr>
            <p:nvPr/>
          </p:nvPicPr>
          <p:blipFill>
            <a:blip r:embed="rId4"/>
            <a:stretch>
              <a:fillRect/>
            </a:stretch>
          </p:blipFill>
          <p:spPr>
            <a:xfrm>
              <a:off x="0" y="0"/>
              <a:ext cx="7139155" cy="8159036"/>
            </a:xfrm>
            <a:prstGeom prst="rect">
              <a:avLst/>
            </a:prstGeom>
            <a:ln w="12700" cap="flat">
              <a:noFill/>
              <a:miter lim="400000"/>
            </a:ln>
            <a:effectLst/>
          </p:spPr>
        </p:pic>
      </p:grpSp>
      <p:grpSp>
        <p:nvGrpSpPr>
          <p:cNvPr id="433" name="Group"/>
          <p:cNvGrpSpPr/>
          <p:nvPr/>
        </p:nvGrpSpPr>
        <p:grpSpPr>
          <a:xfrm>
            <a:off x="3298924" y="3451423"/>
            <a:ext cx="7273351" cy="8159036"/>
            <a:chOff x="0" y="0"/>
            <a:chExt cx="7273350" cy="8159035"/>
          </a:xfrm>
        </p:grpSpPr>
        <p:pic>
          <p:nvPicPr>
            <p:cNvPr id="431" name="Artboard 7-withroutes.png" descr="Artboard 7-withroutes.png"/>
            <p:cNvPicPr>
              <a:picLocks noChangeAspect="1"/>
            </p:cNvPicPr>
            <p:nvPr/>
          </p:nvPicPr>
          <p:blipFill>
            <a:blip r:embed="rId5"/>
            <a:stretch>
              <a:fillRect/>
            </a:stretch>
          </p:blipFill>
          <p:spPr>
            <a:xfrm>
              <a:off x="0" y="0"/>
              <a:ext cx="7273351" cy="8159036"/>
            </a:xfrm>
            <a:prstGeom prst="rect">
              <a:avLst/>
            </a:prstGeom>
            <a:ln w="12700" cap="flat">
              <a:noFill/>
              <a:miter lim="400000"/>
            </a:ln>
            <a:effectLst/>
          </p:spPr>
        </p:pic>
        <p:pic>
          <p:nvPicPr>
            <p:cNvPr id="432" name="Artboard 7.png" descr="Artboard 7.png"/>
            <p:cNvPicPr>
              <a:picLocks noChangeAspect="1"/>
            </p:cNvPicPr>
            <p:nvPr/>
          </p:nvPicPr>
          <p:blipFill>
            <a:blip r:embed="rId6"/>
            <a:stretch>
              <a:fillRect/>
            </a:stretch>
          </p:blipFill>
          <p:spPr>
            <a:xfrm>
              <a:off x="0" y="0"/>
              <a:ext cx="7273351" cy="8159036"/>
            </a:xfrm>
            <a:prstGeom prst="rect">
              <a:avLst/>
            </a:prstGeom>
            <a:ln w="12700" cap="flat">
              <a:noFill/>
              <a:miter lim="400000"/>
            </a:ln>
            <a:effectLst/>
          </p:spPr>
        </p:pic>
      </p:grpSp>
      <p:pic>
        <p:nvPicPr>
          <p:cNvPr id="434" name="Artboard 7-withroutes.png" descr="Artboard 7-withroutes.png"/>
          <p:cNvPicPr>
            <a:picLocks noChangeAspect="1"/>
          </p:cNvPicPr>
          <p:nvPr/>
        </p:nvPicPr>
        <p:blipFill>
          <a:blip r:embed="rId5"/>
          <a:stretch>
            <a:fillRect/>
          </a:stretch>
        </p:blipFill>
        <p:spPr>
          <a:xfrm>
            <a:off x="3298924" y="3451423"/>
            <a:ext cx="7273351" cy="8159036"/>
          </a:xfrm>
          <a:prstGeom prst="rect">
            <a:avLst/>
          </a:prstGeom>
          <a:ln w="12700">
            <a:miter lim="400000"/>
          </a:ln>
        </p:spPr>
      </p:pic>
      <p:sp>
        <p:nvSpPr>
          <p:cNvPr id="3" name="Slide Number Placeholder 2">
            <a:extLst>
              <a:ext uri="{FF2B5EF4-FFF2-40B4-BE49-F238E27FC236}">
                <a16:creationId xmlns:a16="http://schemas.microsoft.com/office/drawing/2014/main" id="{E728C162-7F85-F639-7E03-E2619A9FED59}"/>
              </a:ext>
            </a:extLst>
          </p:cNvPr>
          <p:cNvSpPr>
            <a:spLocks noGrp="1"/>
          </p:cNvSpPr>
          <p:nvPr>
            <p:ph type="sldNum" sz="quarter" idx="2"/>
          </p:nvPr>
        </p:nvSpPr>
        <p:spPr/>
        <p:txBody>
          <a:bodyPr/>
          <a:lstStyle/>
          <a:p>
            <a:fld id="{86CB4B4D-7CA3-9044-876B-883B54F8677D}" type="slidenum">
              <a:rPr lang="en-US" smtClean="0"/>
              <a:t>26</a:t>
            </a:fld>
            <a:endParaRPr lang="en-US"/>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a14="http://schemas.microsoft.com/office/drawing/2010/main" xmlns:m="http://schemas.openxmlformats.org/officeDocument/2006/math" xmlns="">
      <p:transition spd="fast">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36" name="Gridded Neighborhood"/>
          <p:cNvSpPr txBox="1">
            <a:spLocks noGrp="1"/>
          </p:cNvSpPr>
          <p:nvPr>
            <p:ph type="title"/>
          </p:nvPr>
        </p:nvSpPr>
        <p:spPr>
          <a:xfrm>
            <a:off x="1206500" y="444500"/>
            <a:ext cx="21971000" cy="1433163"/>
          </a:xfrm>
          <a:prstGeom prst="rect">
            <a:avLst/>
          </a:prstGeom>
        </p:spPr>
        <p:txBody>
          <a:bodyPr/>
          <a:lstStyle/>
          <a:p>
            <a:r>
              <a:rPr dirty="0">
                <a:solidFill>
                  <a:schemeClr val="bg1"/>
                </a:solidFill>
              </a:rPr>
              <a:t>Gridded Neighborhood</a:t>
            </a:r>
          </a:p>
        </p:txBody>
      </p:sp>
      <p:pic>
        <p:nvPicPr>
          <p:cNvPr id="437" name="Artboard 9-withroutes.png" descr="Artboard 9-withroutes.png"/>
          <p:cNvPicPr>
            <a:picLocks noChangeAspect="1"/>
          </p:cNvPicPr>
          <p:nvPr/>
        </p:nvPicPr>
        <p:blipFill>
          <a:blip r:embed="rId3"/>
          <a:stretch>
            <a:fillRect/>
          </a:stretch>
        </p:blipFill>
        <p:spPr>
          <a:xfrm>
            <a:off x="14537487" y="3418985"/>
            <a:ext cx="7139156" cy="8159036"/>
          </a:xfrm>
          <a:prstGeom prst="rect">
            <a:avLst/>
          </a:prstGeom>
          <a:ln w="12700">
            <a:miter lim="400000"/>
          </a:ln>
        </p:spPr>
      </p:pic>
      <p:pic>
        <p:nvPicPr>
          <p:cNvPr id="438" name="Artboard 7-withroutes.png" descr="Artboard 7-withroutes.png"/>
          <p:cNvPicPr>
            <a:picLocks noChangeAspect="1"/>
          </p:cNvPicPr>
          <p:nvPr/>
        </p:nvPicPr>
        <p:blipFill>
          <a:blip r:embed="rId4"/>
          <a:stretch>
            <a:fillRect/>
          </a:stretch>
        </p:blipFill>
        <p:spPr>
          <a:xfrm>
            <a:off x="3298924" y="3451423"/>
            <a:ext cx="7273351" cy="8159036"/>
          </a:xfrm>
          <a:prstGeom prst="rect">
            <a:avLst/>
          </a:prstGeom>
          <a:ln w="12700">
            <a:miter lim="400000"/>
          </a:ln>
        </p:spPr>
      </p:pic>
      <p:sp>
        <p:nvSpPr>
          <p:cNvPr id="3" name="Slide Number Placeholder 2">
            <a:extLst>
              <a:ext uri="{FF2B5EF4-FFF2-40B4-BE49-F238E27FC236}">
                <a16:creationId xmlns:a16="http://schemas.microsoft.com/office/drawing/2014/main" id="{49050684-6C24-2EF7-997D-B39172FD0500}"/>
              </a:ext>
            </a:extLst>
          </p:cNvPr>
          <p:cNvSpPr>
            <a:spLocks noGrp="1"/>
          </p:cNvSpPr>
          <p:nvPr>
            <p:ph type="sldNum" sz="quarter" idx="2"/>
          </p:nvPr>
        </p:nvSpPr>
        <p:spPr/>
        <p:txBody>
          <a:bodyPr/>
          <a:lstStyle/>
          <a:p>
            <a:fld id="{86CB4B4D-7CA3-9044-876B-883B54F8677D}" type="slidenum">
              <a:rPr lang="en-US" smtClean="0"/>
              <a:t>27</a:t>
            </a:fld>
            <a:endParaRPr lang="en-US"/>
          </a:p>
        </p:txBody>
      </p:sp>
    </p:spTree>
  </p:cSld>
  <p:clrMapOvr>
    <a:masterClrMapping/>
  </p:clrMapOvr>
  <mc:AlternateContent xmlns:mc="http://schemas.openxmlformats.org/markup-compatibility/2006" xmlns:p14="http://schemas.microsoft.com/office/powerpoint/2010/main">
    <mc:Choice Requires="p14">
      <p:transition spd="med">
        <p:fade/>
      </p:transition>
    </mc:Choice>
    <mc:Fallback xmlns:a14="http://schemas.microsoft.com/office/drawing/2010/main" xmlns:m="http://schemas.openxmlformats.org/officeDocument/2006/math" xmlns="">
      <p:transition spd="fast">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43" name="routes-v6.pdf" descr="routes-v6.pdf"/>
          <p:cNvPicPr>
            <a:picLocks noChangeAspect="1"/>
          </p:cNvPicPr>
          <p:nvPr/>
        </p:nvPicPr>
        <p:blipFill>
          <a:blip r:embed="rId3"/>
          <a:stretch>
            <a:fillRect/>
          </a:stretch>
        </p:blipFill>
        <p:spPr>
          <a:xfrm>
            <a:off x="112621" y="3827410"/>
            <a:ext cx="24158758" cy="9098199"/>
          </a:xfrm>
          <a:prstGeom prst="rect">
            <a:avLst/>
          </a:prstGeom>
          <a:ln w="12700">
            <a:miter lim="400000"/>
          </a:ln>
        </p:spPr>
      </p:pic>
      <p:sp>
        <p:nvSpPr>
          <p:cNvPr id="444" name="Impact of light maps on route choice"/>
          <p:cNvSpPr txBox="1">
            <a:spLocks noGrp="1"/>
          </p:cNvSpPr>
          <p:nvPr>
            <p:ph type="title"/>
          </p:nvPr>
        </p:nvSpPr>
        <p:spPr>
          <a:prstGeom prst="rect">
            <a:avLst/>
          </a:prstGeom>
        </p:spPr>
        <p:txBody>
          <a:bodyPr/>
          <a:lstStyle/>
          <a:p>
            <a:r>
              <a:rPr>
                <a:solidFill>
                  <a:schemeClr val="bg1"/>
                </a:solidFill>
              </a:rPr>
              <a:t>Impact of light maps on route choice</a:t>
            </a:r>
          </a:p>
        </p:txBody>
      </p:sp>
      <p:sp>
        <p:nvSpPr>
          <p:cNvPr id="445" name="Rectangle"/>
          <p:cNvSpPr txBox="1"/>
          <p:nvPr/>
        </p:nvSpPr>
        <p:spPr>
          <a:xfrm>
            <a:off x="1206500" y="2372962"/>
            <a:ext cx="21971000" cy="934780"/>
          </a:xfrm>
          <a:prstGeom prst="rect">
            <a:avLst/>
          </a:prstGeom>
          <a:ln w="12700">
            <a:miter lim="400000"/>
          </a:ln>
        </p:spPr>
        <p:txBody>
          <a:bodyPr lIns="45719" rIns="45719">
            <a:normAutofit/>
          </a:bodyPr>
          <a:lstStyle/>
          <a:p>
            <a:pPr algn="l" defTabSz="825500">
              <a:defRPr sz="5500" b="1">
                <a:solidFill>
                  <a:srgbClr val="000000"/>
                </a:solidFill>
              </a:defRPr>
            </a:pPr>
            <a:endParaRPr/>
          </a:p>
        </p:txBody>
      </p:sp>
      <p:sp>
        <p:nvSpPr>
          <p:cNvPr id="446" name="Rectangle"/>
          <p:cNvSpPr/>
          <p:nvPr/>
        </p:nvSpPr>
        <p:spPr>
          <a:xfrm>
            <a:off x="0" y="3175000"/>
            <a:ext cx="24462582" cy="10632083"/>
          </a:xfrm>
          <a:prstGeom prst="rect">
            <a:avLst/>
          </a:prstGeom>
          <a:solidFill>
            <a:srgbClr val="000000">
              <a:alpha val="80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447" name="50/72 (70%) Routes Changed"/>
          <p:cNvSpPr txBox="1"/>
          <p:nvPr/>
        </p:nvSpPr>
        <p:spPr>
          <a:xfrm>
            <a:off x="1904826" y="6804640"/>
            <a:ext cx="20574350" cy="15799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ct val="80000"/>
              </a:lnSpc>
              <a:defRPr sz="12000" b="1" spc="-239">
                <a:solidFill>
                  <a:srgbClr val="000000"/>
                </a:solidFill>
              </a:defRPr>
            </a:lvl1pPr>
          </a:lstStyle>
          <a:p>
            <a:r>
              <a:rPr dirty="0">
                <a:solidFill>
                  <a:schemeClr val="bg1"/>
                </a:solidFill>
              </a:rPr>
              <a:t>50/72 (70%) Routes Changed</a:t>
            </a:r>
          </a:p>
        </p:txBody>
      </p:sp>
      <p:sp>
        <p:nvSpPr>
          <p:cNvPr id="3" name="Slide Number Placeholder 2">
            <a:extLst>
              <a:ext uri="{FF2B5EF4-FFF2-40B4-BE49-F238E27FC236}">
                <a16:creationId xmlns:a16="http://schemas.microsoft.com/office/drawing/2014/main" id="{FA049323-54A0-6DDB-391E-875F25DDEAAA}"/>
              </a:ext>
            </a:extLst>
          </p:cNvPr>
          <p:cNvSpPr>
            <a:spLocks noGrp="1"/>
          </p:cNvSpPr>
          <p:nvPr>
            <p:ph type="sldNum" sz="quarter" idx="2"/>
          </p:nvPr>
        </p:nvSpPr>
        <p:spPr/>
        <p:txBody>
          <a:bodyPr/>
          <a:lstStyle/>
          <a:p>
            <a:fld id="{86CB4B4D-7CA3-9044-876B-883B54F8677D}" type="slidenum">
              <a:rPr lang="en-US" smtClean="0"/>
              <a:t>28</a:t>
            </a:fld>
            <a:endParaRPr lang="en-US"/>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49" name="routes-v6.pdf" descr="routes-v6.pdf"/>
          <p:cNvPicPr>
            <a:picLocks noChangeAspect="1"/>
          </p:cNvPicPr>
          <p:nvPr/>
        </p:nvPicPr>
        <p:blipFill>
          <a:blip r:embed="rId3"/>
          <a:stretch>
            <a:fillRect/>
          </a:stretch>
        </p:blipFill>
        <p:spPr>
          <a:xfrm>
            <a:off x="112621" y="3827410"/>
            <a:ext cx="24158758" cy="9098199"/>
          </a:xfrm>
          <a:prstGeom prst="rect">
            <a:avLst/>
          </a:prstGeom>
          <a:ln w="12700">
            <a:miter lim="400000"/>
          </a:ln>
        </p:spPr>
      </p:pic>
      <p:sp>
        <p:nvSpPr>
          <p:cNvPr id="450" name="Impact of light maps on route choice"/>
          <p:cNvSpPr txBox="1">
            <a:spLocks noGrp="1"/>
          </p:cNvSpPr>
          <p:nvPr>
            <p:ph type="title"/>
          </p:nvPr>
        </p:nvSpPr>
        <p:spPr>
          <a:prstGeom prst="rect">
            <a:avLst/>
          </a:prstGeom>
        </p:spPr>
        <p:txBody>
          <a:bodyPr/>
          <a:lstStyle/>
          <a:p>
            <a:r>
              <a:rPr dirty="0">
                <a:solidFill>
                  <a:schemeClr val="bg1"/>
                </a:solidFill>
              </a:rPr>
              <a:t>Impact of light maps on route choice</a:t>
            </a:r>
          </a:p>
        </p:txBody>
      </p:sp>
      <p:sp>
        <p:nvSpPr>
          <p:cNvPr id="451" name="Rectangle"/>
          <p:cNvSpPr/>
          <p:nvPr/>
        </p:nvSpPr>
        <p:spPr>
          <a:xfrm>
            <a:off x="0" y="3175000"/>
            <a:ext cx="24462582" cy="10632083"/>
          </a:xfrm>
          <a:prstGeom prst="rect">
            <a:avLst/>
          </a:prstGeom>
          <a:solidFill>
            <a:srgbClr val="000000">
              <a:alpha val="85000"/>
            </a:srgbClr>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3" name="Slide Number Placeholder 2">
            <a:extLst>
              <a:ext uri="{FF2B5EF4-FFF2-40B4-BE49-F238E27FC236}">
                <a16:creationId xmlns:a16="http://schemas.microsoft.com/office/drawing/2014/main" id="{8E8DBC21-8E5E-D87E-D817-07E0D20CFEF7}"/>
              </a:ext>
            </a:extLst>
          </p:cNvPr>
          <p:cNvSpPr>
            <a:spLocks noGrp="1"/>
          </p:cNvSpPr>
          <p:nvPr>
            <p:ph type="sldNum" sz="quarter" idx="2"/>
          </p:nvPr>
        </p:nvSpPr>
        <p:spPr/>
        <p:txBody>
          <a:bodyPr/>
          <a:lstStyle/>
          <a:p>
            <a:fld id="{86CB4B4D-7CA3-9044-876B-883B54F8677D}" type="slidenum">
              <a:rPr lang="en-US" smtClean="0"/>
              <a:t>29</a:t>
            </a:fld>
            <a:endParaRPr lang="en-US"/>
          </a:p>
        </p:txBody>
      </p:sp>
      <p:sp>
        <p:nvSpPr>
          <p:cNvPr id="4" name="TextBox 3">
            <a:extLst>
              <a:ext uri="{FF2B5EF4-FFF2-40B4-BE49-F238E27FC236}">
                <a16:creationId xmlns:a16="http://schemas.microsoft.com/office/drawing/2014/main" id="{3BC6C577-51A3-4939-27B9-71E50B4BA1BD}"/>
              </a:ext>
            </a:extLst>
          </p:cNvPr>
          <p:cNvSpPr txBox="1"/>
          <p:nvPr/>
        </p:nvSpPr>
        <p:spPr>
          <a:xfrm>
            <a:off x="6115050" y="6672888"/>
            <a:ext cx="12230100" cy="40164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8500" dirty="0">
                <a:solidFill>
                  <a:schemeClr val="bg1"/>
                </a:solidFill>
              </a:rPr>
              <a:t>All women changed at least one of their routes to a more well-lit route</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59" name="alp-duran-S_-iO3gVYY4-unsplash.jpg" descr="alp-duran-S_-iO3gVYY4-unsplash.jpg"/>
          <p:cNvPicPr>
            <a:picLocks noChangeAspect="1"/>
          </p:cNvPicPr>
          <p:nvPr/>
        </p:nvPicPr>
        <p:blipFill>
          <a:blip r:embed="rId3"/>
          <a:stretch>
            <a:fillRect/>
          </a:stretch>
        </p:blipFill>
        <p:spPr>
          <a:xfrm>
            <a:off x="15056257" y="0"/>
            <a:ext cx="10974473" cy="13716001"/>
          </a:xfrm>
          <a:prstGeom prst="rect">
            <a:avLst/>
          </a:prstGeom>
          <a:ln w="12700">
            <a:miter lim="400000"/>
          </a:ln>
        </p:spPr>
      </p:pic>
      <p:pic>
        <p:nvPicPr>
          <p:cNvPr id="160" name="perry-merrity-ii-KGIZE4TsV-Y-unsplash.jpg" descr="perry-merrity-ii-KGIZE4TsV-Y-unsplash.jpg"/>
          <p:cNvPicPr>
            <a:picLocks noChangeAspect="1"/>
          </p:cNvPicPr>
          <p:nvPr/>
        </p:nvPicPr>
        <p:blipFill>
          <a:blip r:embed="rId4"/>
          <a:stretch>
            <a:fillRect/>
          </a:stretch>
        </p:blipFill>
        <p:spPr>
          <a:xfrm>
            <a:off x="-32633" y="0"/>
            <a:ext cx="9144001" cy="13716001"/>
          </a:xfrm>
          <a:prstGeom prst="rect">
            <a:avLst/>
          </a:prstGeom>
          <a:ln w="12700">
            <a:miter lim="400000"/>
          </a:ln>
        </p:spPr>
      </p:pic>
      <p:sp>
        <p:nvSpPr>
          <p:cNvPr id="161" name="Where would you rather walk?"/>
          <p:cNvSpPr txBox="1">
            <a:spLocks noGrp="1"/>
          </p:cNvSpPr>
          <p:nvPr>
            <p:ph type="title"/>
          </p:nvPr>
        </p:nvSpPr>
        <p:spPr>
          <a:xfrm>
            <a:off x="9440427" y="574867"/>
            <a:ext cx="5503147" cy="1433164"/>
          </a:xfrm>
          <a:prstGeom prst="rect">
            <a:avLst/>
          </a:prstGeom>
        </p:spPr>
        <p:txBody>
          <a:bodyPr/>
          <a:lstStyle>
            <a:lvl1pPr algn="ctr" defTabSz="1365469">
              <a:defRPr sz="4760" spc="-95"/>
            </a:lvl1pPr>
          </a:lstStyle>
          <a:p>
            <a:r>
              <a:rPr dirty="0">
                <a:solidFill>
                  <a:schemeClr val="bg1"/>
                </a:solidFill>
              </a:rPr>
              <a:t>Where would you rather walk?</a:t>
            </a:r>
          </a:p>
        </p:txBody>
      </p:sp>
      <p:sp>
        <p:nvSpPr>
          <p:cNvPr id="162" name="A"/>
          <p:cNvSpPr/>
          <p:nvPr/>
        </p:nvSpPr>
        <p:spPr>
          <a:xfrm>
            <a:off x="7254244" y="11846776"/>
            <a:ext cx="1270001" cy="1270001"/>
          </a:xfrm>
          <a:prstGeom prst="roundRect">
            <a:avLst>
              <a:gd name="adj" fmla="val 15000"/>
            </a:avLst>
          </a:prstGeom>
          <a:solidFill>
            <a:srgbClr val="FFECA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4000">
                <a:solidFill>
                  <a:srgbClr val="000000"/>
                </a:solidFill>
                <a:latin typeface="Helvetica Neue Medium"/>
                <a:ea typeface="Helvetica Neue Medium"/>
                <a:cs typeface="Helvetica Neue Medium"/>
                <a:sym typeface="Helvetica Neue Medium"/>
              </a:defRPr>
            </a:lvl1pPr>
          </a:lstStyle>
          <a:p>
            <a:r>
              <a:t>A</a:t>
            </a:r>
          </a:p>
        </p:txBody>
      </p:sp>
      <p:sp>
        <p:nvSpPr>
          <p:cNvPr id="163" name="B"/>
          <p:cNvSpPr/>
          <p:nvPr/>
        </p:nvSpPr>
        <p:spPr>
          <a:xfrm>
            <a:off x="15647063" y="11846776"/>
            <a:ext cx="1270001" cy="1270001"/>
          </a:xfrm>
          <a:prstGeom prst="roundRect">
            <a:avLst>
              <a:gd name="adj" fmla="val 15000"/>
            </a:avLst>
          </a:prstGeom>
          <a:solidFill>
            <a:srgbClr val="FFECA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4000">
                <a:solidFill>
                  <a:srgbClr val="000000"/>
                </a:solidFill>
                <a:latin typeface="Helvetica Neue Medium"/>
                <a:ea typeface="Helvetica Neue Medium"/>
                <a:cs typeface="Helvetica Neue Medium"/>
                <a:sym typeface="Helvetica Neue Medium"/>
              </a:defRPr>
            </a:lvl1pPr>
          </a:lstStyle>
          <a:p>
            <a:r>
              <a:t>B</a:t>
            </a:r>
          </a:p>
        </p:txBody>
      </p:sp>
      <p:sp>
        <p:nvSpPr>
          <p:cNvPr id="4" name="Slide Number Placeholder 3">
            <a:extLst>
              <a:ext uri="{FF2B5EF4-FFF2-40B4-BE49-F238E27FC236}">
                <a16:creationId xmlns:a16="http://schemas.microsoft.com/office/drawing/2014/main" id="{E70F5C8A-F697-8912-1BBD-F944DE1E47BA}"/>
              </a:ext>
            </a:extLst>
          </p:cNvPr>
          <p:cNvSpPr>
            <a:spLocks noGrp="1"/>
          </p:cNvSpPr>
          <p:nvPr>
            <p:ph type="sldNum" sz="quarter" idx="2"/>
          </p:nvPr>
        </p:nvSpPr>
        <p:spPr/>
        <p:txBody>
          <a:bodyPr/>
          <a:lstStyle/>
          <a:p>
            <a:fld id="{86CB4B4D-7CA3-9044-876B-883B54F8677D}" type="slidenum">
              <a:rPr lang="en-US" smtClean="0"/>
              <a:t>3</a:t>
            </a:fld>
            <a:endParaRPr lang="en-US"/>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62" name="Limitations"/>
          <p:cNvSpPr txBox="1">
            <a:spLocks noGrp="1"/>
          </p:cNvSpPr>
          <p:nvPr>
            <p:ph type="title"/>
          </p:nvPr>
        </p:nvSpPr>
        <p:spPr>
          <a:xfrm>
            <a:off x="1485900" y="1079500"/>
            <a:ext cx="21971000" cy="1433163"/>
          </a:xfrm>
          <a:prstGeom prst="rect">
            <a:avLst/>
          </a:prstGeom>
        </p:spPr>
        <p:txBody>
          <a:bodyPr/>
          <a:lstStyle/>
          <a:p>
            <a:r>
              <a:rPr dirty="0">
                <a:solidFill>
                  <a:schemeClr val="bg1"/>
                </a:solidFill>
              </a:rPr>
              <a:t>Limitations</a:t>
            </a:r>
          </a:p>
        </p:txBody>
      </p:sp>
      <p:sp>
        <p:nvSpPr>
          <p:cNvPr id="463" name="Limited Test Pool (geographic and users)…"/>
          <p:cNvSpPr txBox="1">
            <a:spLocks noGrp="1"/>
          </p:cNvSpPr>
          <p:nvPr>
            <p:ph type="body" sz="half" idx="1"/>
          </p:nvPr>
        </p:nvSpPr>
        <p:spPr>
          <a:xfrm>
            <a:off x="1206500" y="4248504"/>
            <a:ext cx="10838161" cy="2003449"/>
          </a:xfrm>
          <a:prstGeom prst="rect">
            <a:avLst/>
          </a:prstGeom>
        </p:spPr>
        <p:txBody>
          <a:bodyPr/>
          <a:lstStyle/>
          <a:p>
            <a:pPr>
              <a:defRPr sz="5000"/>
            </a:pPr>
            <a:r>
              <a:rPr dirty="0">
                <a:solidFill>
                  <a:schemeClr val="bg1"/>
                </a:solidFill>
              </a:rPr>
              <a:t>Limited </a:t>
            </a:r>
            <a:r>
              <a:rPr lang="en-US" dirty="0">
                <a:solidFill>
                  <a:schemeClr val="bg1"/>
                </a:solidFill>
              </a:rPr>
              <a:t>t</a:t>
            </a:r>
            <a:r>
              <a:rPr dirty="0">
                <a:solidFill>
                  <a:schemeClr val="bg1"/>
                </a:solidFill>
              </a:rPr>
              <a:t>est </a:t>
            </a:r>
            <a:r>
              <a:rPr lang="en-US" dirty="0"/>
              <a:t>p</a:t>
            </a:r>
            <a:r>
              <a:rPr dirty="0">
                <a:solidFill>
                  <a:schemeClr val="bg1"/>
                </a:solidFill>
              </a:rPr>
              <a:t>ool (geographic and users)</a:t>
            </a:r>
            <a:endParaRPr lang="en-US" dirty="0">
              <a:solidFill>
                <a:schemeClr val="bg1"/>
              </a:solidFill>
            </a:endParaRPr>
          </a:p>
        </p:txBody>
      </p:sp>
      <p:sp>
        <p:nvSpPr>
          <p:cNvPr id="464" name="Large Scale Deployment Study over time…"/>
          <p:cNvSpPr txBox="1"/>
          <p:nvPr/>
        </p:nvSpPr>
        <p:spPr>
          <a:xfrm>
            <a:off x="12611100" y="4248504"/>
            <a:ext cx="10838161" cy="20034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marL="609600" indent="-609600" algn="l">
              <a:lnSpc>
                <a:spcPct val="90000"/>
              </a:lnSpc>
              <a:spcBef>
                <a:spcPts val="4500"/>
              </a:spcBef>
              <a:buSzPct val="123000"/>
              <a:buChar char="•"/>
              <a:defRPr sz="5000">
                <a:solidFill>
                  <a:srgbClr val="000000"/>
                </a:solidFill>
              </a:defRPr>
            </a:pPr>
            <a:r>
              <a:rPr dirty="0">
                <a:solidFill>
                  <a:schemeClr val="bg1"/>
                </a:solidFill>
              </a:rPr>
              <a:t>Large </a:t>
            </a:r>
            <a:r>
              <a:rPr lang="en-US" dirty="0">
                <a:solidFill>
                  <a:schemeClr val="bg1"/>
                </a:solidFill>
              </a:rPr>
              <a:t>s</a:t>
            </a:r>
            <a:r>
              <a:rPr dirty="0">
                <a:solidFill>
                  <a:schemeClr val="bg1"/>
                </a:solidFill>
              </a:rPr>
              <a:t>cale </a:t>
            </a:r>
            <a:r>
              <a:rPr lang="en-US" dirty="0">
                <a:solidFill>
                  <a:schemeClr val="bg1"/>
                </a:solidFill>
              </a:rPr>
              <a:t>d</a:t>
            </a:r>
            <a:r>
              <a:rPr dirty="0">
                <a:solidFill>
                  <a:schemeClr val="bg1"/>
                </a:solidFill>
              </a:rPr>
              <a:t>eployment </a:t>
            </a:r>
            <a:r>
              <a:rPr lang="en-US" dirty="0">
                <a:solidFill>
                  <a:schemeClr val="bg1"/>
                </a:solidFill>
              </a:rPr>
              <a:t>s</a:t>
            </a:r>
            <a:r>
              <a:rPr dirty="0">
                <a:solidFill>
                  <a:schemeClr val="bg1"/>
                </a:solidFill>
              </a:rPr>
              <a:t>tudy over time </a:t>
            </a:r>
          </a:p>
        </p:txBody>
      </p:sp>
      <p:sp>
        <p:nvSpPr>
          <p:cNvPr id="465" name="Future Work"/>
          <p:cNvSpPr txBox="1"/>
          <p:nvPr/>
        </p:nvSpPr>
        <p:spPr>
          <a:xfrm>
            <a:off x="13068300" y="1079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lnSpc>
                <a:spcPct val="80000"/>
              </a:lnSpc>
              <a:defRPr sz="8500" b="1" spc="-170">
                <a:solidFill>
                  <a:srgbClr val="000000"/>
                </a:solidFill>
              </a:defRPr>
            </a:lvl1pPr>
          </a:lstStyle>
          <a:p>
            <a:r>
              <a:rPr dirty="0">
                <a:solidFill>
                  <a:schemeClr val="bg1"/>
                </a:solidFill>
              </a:rPr>
              <a:t>Future Work</a:t>
            </a:r>
          </a:p>
        </p:txBody>
      </p:sp>
      <p:sp>
        <p:nvSpPr>
          <p:cNvPr id="3" name="Slide Number Placeholder 2">
            <a:extLst>
              <a:ext uri="{FF2B5EF4-FFF2-40B4-BE49-F238E27FC236}">
                <a16:creationId xmlns:a16="http://schemas.microsoft.com/office/drawing/2014/main" id="{EF20171A-2BDC-7D7F-017B-761E70CA1346}"/>
              </a:ext>
            </a:extLst>
          </p:cNvPr>
          <p:cNvSpPr>
            <a:spLocks noGrp="1"/>
          </p:cNvSpPr>
          <p:nvPr>
            <p:ph type="sldNum" sz="quarter" idx="2"/>
          </p:nvPr>
        </p:nvSpPr>
        <p:spPr/>
        <p:txBody>
          <a:bodyPr/>
          <a:lstStyle/>
          <a:p>
            <a:fld id="{86CB4B4D-7CA3-9044-876B-883B54F8677D}" type="slidenum">
              <a:rPr lang="en-US" smtClean="0"/>
              <a:t>30</a:t>
            </a:fld>
            <a:endParaRPr lang="en-US"/>
          </a:p>
        </p:txBody>
      </p:sp>
      <p:sp>
        <p:nvSpPr>
          <p:cNvPr id="6" name="Large Scale Deployment Study over time…">
            <a:extLst>
              <a:ext uri="{FF2B5EF4-FFF2-40B4-BE49-F238E27FC236}">
                <a16:creationId xmlns:a16="http://schemas.microsoft.com/office/drawing/2014/main" id="{2392371D-D02C-2B32-2949-772928A20751}"/>
              </a:ext>
            </a:extLst>
          </p:cNvPr>
          <p:cNvSpPr txBox="1"/>
          <p:nvPr/>
        </p:nvSpPr>
        <p:spPr>
          <a:xfrm>
            <a:off x="12611100" y="6251953"/>
            <a:ext cx="10838161" cy="16459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marL="609600" indent="-609600" algn="l">
              <a:lnSpc>
                <a:spcPct val="90000"/>
              </a:lnSpc>
              <a:spcBef>
                <a:spcPts val="4500"/>
              </a:spcBef>
              <a:buSzPct val="123000"/>
              <a:buChar char="•"/>
              <a:defRPr sz="5000">
                <a:solidFill>
                  <a:srgbClr val="000000"/>
                </a:solidFill>
              </a:defRPr>
            </a:pPr>
            <a:r>
              <a:rPr lang="en-US" dirty="0">
                <a:solidFill>
                  <a:schemeClr val="bg1"/>
                </a:solidFill>
              </a:rPr>
              <a:t>Build routing app that integrates light level for suggestions </a:t>
            </a:r>
          </a:p>
        </p:txBody>
      </p:sp>
      <p:sp>
        <p:nvSpPr>
          <p:cNvPr id="9" name="Large Scale Deployment Study over time…">
            <a:extLst>
              <a:ext uri="{FF2B5EF4-FFF2-40B4-BE49-F238E27FC236}">
                <a16:creationId xmlns:a16="http://schemas.microsoft.com/office/drawing/2014/main" id="{43B8F458-61AE-92A0-E2EF-35DA0D7A7D37}"/>
              </a:ext>
            </a:extLst>
          </p:cNvPr>
          <p:cNvSpPr txBox="1"/>
          <p:nvPr/>
        </p:nvSpPr>
        <p:spPr>
          <a:xfrm>
            <a:off x="12611100" y="7987794"/>
            <a:ext cx="10838161"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marL="609600" indent="-609600" algn="l">
              <a:lnSpc>
                <a:spcPct val="90000"/>
              </a:lnSpc>
              <a:spcBef>
                <a:spcPts val="4500"/>
              </a:spcBef>
              <a:buSzPct val="123000"/>
              <a:buChar char="•"/>
              <a:defRPr sz="5000">
                <a:solidFill>
                  <a:srgbClr val="000000"/>
                </a:solidFill>
              </a:defRPr>
            </a:pPr>
            <a:r>
              <a:rPr lang="en-US" dirty="0">
                <a:solidFill>
                  <a:schemeClr val="bg1"/>
                </a:solidFill>
              </a:rPr>
              <a:t>Integrate more sensor data (i.e., cameras, rear-facing ALS, </a:t>
            </a:r>
            <a:r>
              <a:rPr lang="en-US" dirty="0" err="1">
                <a:solidFill>
                  <a:schemeClr val="bg1"/>
                </a:solidFill>
              </a:rPr>
              <a:t>etc</a:t>
            </a:r>
            <a:r>
              <a:rPr lang="en-US" dirty="0">
                <a:solidFill>
                  <a:schemeClr val="bg1"/>
                </a:solidFill>
              </a:rPr>
              <a:t>) to improve data quality </a:t>
            </a:r>
          </a:p>
        </p:txBody>
      </p:sp>
      <p:sp>
        <p:nvSpPr>
          <p:cNvPr id="11" name="Limited Test Pool (geographic and users)…">
            <a:extLst>
              <a:ext uri="{FF2B5EF4-FFF2-40B4-BE49-F238E27FC236}">
                <a16:creationId xmlns:a16="http://schemas.microsoft.com/office/drawing/2014/main" id="{B37F6FB4-85D6-D07B-78D0-5E7BEFD0EE0B}"/>
              </a:ext>
            </a:extLst>
          </p:cNvPr>
          <p:cNvSpPr txBox="1">
            <a:spLocks/>
          </p:cNvSpPr>
          <p:nvPr/>
        </p:nvSpPr>
        <p:spPr>
          <a:xfrm>
            <a:off x="1206500" y="6214464"/>
            <a:ext cx="10838161" cy="16459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defRPr sz="5000"/>
            </a:pPr>
            <a:r>
              <a:rPr lang="en-US" dirty="0"/>
              <a:t>Actual routes may differ than planned routes</a:t>
            </a:r>
            <a:endParaRPr lang="en-US" dirty="0">
              <a:solidFill>
                <a:schemeClr val="bg1"/>
              </a:solidFill>
            </a:endParaRPr>
          </a:p>
        </p:txBody>
      </p:sp>
      <p:sp>
        <p:nvSpPr>
          <p:cNvPr id="12" name="Limited Test Pool (geographic and users)…">
            <a:extLst>
              <a:ext uri="{FF2B5EF4-FFF2-40B4-BE49-F238E27FC236}">
                <a16:creationId xmlns:a16="http://schemas.microsoft.com/office/drawing/2014/main" id="{920F3DD7-FADB-B40D-D21F-D911C1728DC2}"/>
              </a:ext>
            </a:extLst>
          </p:cNvPr>
          <p:cNvSpPr txBox="1">
            <a:spLocks/>
          </p:cNvSpPr>
          <p:nvPr/>
        </p:nvSpPr>
        <p:spPr>
          <a:xfrm>
            <a:off x="1206500" y="7860384"/>
            <a:ext cx="10838161"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defRPr sz="5000"/>
            </a:pPr>
            <a:r>
              <a:rPr lang="en-US" dirty="0">
                <a:solidFill>
                  <a:schemeClr val="bg1"/>
                </a:solidFill>
              </a:rPr>
              <a:t>Phone operating system only allows us to get lux value</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dissolve">
                                      <p:cBhvr>
                                        <p:cTn id="15" dur="500"/>
                                        <p:tgtEl>
                                          <p:spTgt spid="12"/>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67" name="NightLight: Passively Mapping Nighttime Sidewalk Light Data for Improved Pedestrian Routing"/>
          <p:cNvSpPr txBox="1">
            <a:spLocks noGrp="1"/>
          </p:cNvSpPr>
          <p:nvPr>
            <p:ph type="title"/>
          </p:nvPr>
        </p:nvSpPr>
        <p:spPr>
          <a:xfrm>
            <a:off x="1206498" y="-530159"/>
            <a:ext cx="21971004" cy="2903121"/>
          </a:xfrm>
          <a:prstGeom prst="rect">
            <a:avLst/>
          </a:prstGeom>
        </p:spPr>
        <p:txBody>
          <a:bodyPr anchor="b">
            <a:normAutofit/>
          </a:bodyPr>
          <a:lstStyle/>
          <a:p>
            <a:r>
              <a:rPr sz="11000" dirty="0" err="1">
                <a:solidFill>
                  <a:schemeClr val="bg1"/>
                </a:solidFill>
              </a:rPr>
              <a:t>NightLight</a:t>
            </a:r>
            <a:endParaRPr sz="11000" dirty="0">
              <a:solidFill>
                <a:schemeClr val="bg1"/>
              </a:solidFill>
            </a:endParaRPr>
          </a:p>
        </p:txBody>
      </p:sp>
      <p:sp>
        <p:nvSpPr>
          <p:cNvPr id="468" name="Thank you!"/>
          <p:cNvSpPr txBox="1"/>
          <p:nvPr/>
        </p:nvSpPr>
        <p:spPr>
          <a:xfrm>
            <a:off x="1374979" y="12107304"/>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lnSpc>
                <a:spcPct val="80000"/>
              </a:lnSpc>
              <a:defRPr sz="8500" b="1" spc="-170">
                <a:solidFill>
                  <a:srgbClr val="000000"/>
                </a:solidFill>
              </a:defRPr>
            </a:lvl1pPr>
          </a:lstStyle>
          <a:p>
            <a:r>
              <a:rPr dirty="0">
                <a:solidFill>
                  <a:schemeClr val="bg1"/>
                </a:solidFill>
              </a:rPr>
              <a:t>Thank yo</a:t>
            </a:r>
            <a:r>
              <a:rPr lang="en-US" dirty="0">
                <a:solidFill>
                  <a:schemeClr val="bg1"/>
                </a:solidFill>
              </a:rPr>
              <a:t>u</a:t>
            </a:r>
            <a:r>
              <a:rPr dirty="0">
                <a:solidFill>
                  <a:schemeClr val="bg1"/>
                </a:solidFill>
              </a:rPr>
              <a:t>!</a:t>
            </a:r>
          </a:p>
        </p:txBody>
      </p:sp>
      <p:sp>
        <p:nvSpPr>
          <p:cNvPr id="3" name="Slide Number Placeholder 2">
            <a:extLst>
              <a:ext uri="{FF2B5EF4-FFF2-40B4-BE49-F238E27FC236}">
                <a16:creationId xmlns:a16="http://schemas.microsoft.com/office/drawing/2014/main" id="{F5B1D7D4-B4F9-EEFC-793B-0219BF50D417}"/>
              </a:ext>
            </a:extLst>
          </p:cNvPr>
          <p:cNvSpPr>
            <a:spLocks noGrp="1"/>
          </p:cNvSpPr>
          <p:nvPr>
            <p:ph type="sldNum" sz="quarter" idx="2"/>
          </p:nvPr>
        </p:nvSpPr>
        <p:spPr/>
        <p:txBody>
          <a:bodyPr/>
          <a:lstStyle/>
          <a:p>
            <a:fld id="{86CB4B4D-7CA3-9044-876B-883B54F8677D}" type="slidenum">
              <a:rPr lang="en-US" smtClean="0"/>
              <a:t>31</a:t>
            </a:fld>
            <a:endParaRPr lang="en-US"/>
          </a:p>
        </p:txBody>
      </p:sp>
      <p:pic>
        <p:nvPicPr>
          <p:cNvPr id="4" name="Picture 3">
            <a:extLst>
              <a:ext uri="{FF2B5EF4-FFF2-40B4-BE49-F238E27FC236}">
                <a16:creationId xmlns:a16="http://schemas.microsoft.com/office/drawing/2014/main" id="{BD8C584D-A8AA-2F73-FB32-43A92ED4C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1877" y="1053937"/>
            <a:ext cx="4258752" cy="4258752"/>
          </a:xfrm>
          <a:prstGeom prst="rect">
            <a:avLst/>
          </a:prstGeom>
        </p:spPr>
      </p:pic>
      <p:sp>
        <p:nvSpPr>
          <p:cNvPr id="5" name="Thank you!">
            <a:extLst>
              <a:ext uri="{FF2B5EF4-FFF2-40B4-BE49-F238E27FC236}">
                <a16:creationId xmlns:a16="http://schemas.microsoft.com/office/drawing/2014/main" id="{69F9B045-2A0A-7CC8-07D2-CF8F64FF751F}"/>
              </a:ext>
            </a:extLst>
          </p:cNvPr>
          <p:cNvSpPr txBox="1"/>
          <p:nvPr/>
        </p:nvSpPr>
        <p:spPr>
          <a:xfrm>
            <a:off x="17601123" y="5588051"/>
            <a:ext cx="462026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algn="l">
              <a:lnSpc>
                <a:spcPct val="80000"/>
              </a:lnSpc>
              <a:defRPr sz="8500" b="1" spc="-170">
                <a:solidFill>
                  <a:srgbClr val="000000"/>
                </a:solidFill>
              </a:defRPr>
            </a:lvl1pPr>
          </a:lstStyle>
          <a:p>
            <a:pPr algn="ctr"/>
            <a:r>
              <a:rPr lang="en-US" dirty="0">
                <a:solidFill>
                  <a:schemeClr val="bg1"/>
                </a:solidFill>
              </a:rPr>
              <a:t>Paper</a:t>
            </a:r>
            <a:endParaRPr dirty="0">
              <a:solidFill>
                <a:schemeClr val="bg1"/>
              </a:solidFill>
            </a:endParaRPr>
          </a:p>
        </p:txBody>
      </p:sp>
      <p:sp>
        <p:nvSpPr>
          <p:cNvPr id="6" name="How light level data impacts pedestrian behavior?">
            <a:extLst>
              <a:ext uri="{FF2B5EF4-FFF2-40B4-BE49-F238E27FC236}">
                <a16:creationId xmlns:a16="http://schemas.microsoft.com/office/drawing/2014/main" id="{D8CF62F7-B155-F25C-A439-B5F1A1B4030D}"/>
              </a:ext>
            </a:extLst>
          </p:cNvPr>
          <p:cNvSpPr txBox="1"/>
          <p:nvPr/>
        </p:nvSpPr>
        <p:spPr>
          <a:xfrm>
            <a:off x="1206500" y="2372962"/>
            <a:ext cx="21971000" cy="9347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l" defTabSz="825500">
              <a:defRPr sz="5500" b="1">
                <a:solidFill>
                  <a:srgbClr val="000000"/>
                </a:solidFill>
              </a:defRPr>
            </a:lvl1pPr>
          </a:lstStyle>
          <a:p>
            <a:r>
              <a:rPr lang="en-US" dirty="0">
                <a:solidFill>
                  <a:schemeClr val="bg1"/>
                </a:solidFill>
              </a:rPr>
              <a:t>Conclusion</a:t>
            </a:r>
            <a:endParaRPr dirty="0">
              <a:solidFill>
                <a:schemeClr val="bg1"/>
              </a:solidFill>
            </a:endParaRPr>
          </a:p>
        </p:txBody>
      </p:sp>
      <p:sp>
        <p:nvSpPr>
          <p:cNvPr id="7" name="Limited Test Pool (geographic and users)…">
            <a:extLst>
              <a:ext uri="{FF2B5EF4-FFF2-40B4-BE49-F238E27FC236}">
                <a16:creationId xmlns:a16="http://schemas.microsoft.com/office/drawing/2014/main" id="{58497CF0-9E77-26FB-5C23-17D1306D2694}"/>
              </a:ext>
            </a:extLst>
          </p:cNvPr>
          <p:cNvSpPr txBox="1">
            <a:spLocks/>
          </p:cNvSpPr>
          <p:nvPr/>
        </p:nvSpPr>
        <p:spPr>
          <a:xfrm>
            <a:off x="1206500" y="4248504"/>
            <a:ext cx="1354582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defRPr sz="5000"/>
            </a:pPr>
            <a:r>
              <a:rPr lang="en-US" sz="5000" dirty="0"/>
              <a:t>We can leverage smartphones to passively aggregate and analyze lighting conditions </a:t>
            </a:r>
          </a:p>
          <a:p>
            <a:pPr hangingPunct="1">
              <a:defRPr sz="5000"/>
            </a:pPr>
            <a:r>
              <a:rPr lang="en-US" sz="5000" dirty="0"/>
              <a:t>This might have differential benefits for various populations (tourists, women, vulnerable populations)</a:t>
            </a:r>
          </a:p>
          <a:p>
            <a:pPr hangingPunct="1">
              <a:defRPr sz="5000"/>
            </a:pPr>
            <a:r>
              <a:rPr lang="en-US" sz="5000" dirty="0"/>
              <a:t>We can and should provide this data to help inform pedestrians on possible route choices</a:t>
            </a:r>
          </a:p>
        </p:txBody>
      </p:sp>
      <p:pic>
        <p:nvPicPr>
          <p:cNvPr id="11" name="Picture 10" descr="A person wearing glasses and a black jacket&#10;&#10;Description automatically generated">
            <a:extLst>
              <a:ext uri="{FF2B5EF4-FFF2-40B4-BE49-F238E27FC236}">
                <a16:creationId xmlns:a16="http://schemas.microsoft.com/office/drawing/2014/main" id="{31DE812F-4A4F-B265-085D-C6A6E6C31606}"/>
              </a:ext>
            </a:extLst>
          </p:cNvPr>
          <p:cNvPicPr>
            <a:picLocks noChangeAspect="1"/>
          </p:cNvPicPr>
          <p:nvPr/>
        </p:nvPicPr>
        <p:blipFill rotWithShape="1">
          <a:blip r:embed="rId4"/>
          <a:srcRect l="3034" t="3700" r="11686" b="16611"/>
          <a:stretch/>
        </p:blipFill>
        <p:spPr>
          <a:xfrm>
            <a:off x="21186653" y="7322793"/>
            <a:ext cx="1751102" cy="1641768"/>
          </a:xfrm>
          <a:prstGeom prst="ellipse">
            <a:avLst/>
          </a:prstGeom>
        </p:spPr>
      </p:pic>
      <p:pic>
        <p:nvPicPr>
          <p:cNvPr id="12" name="Picture 11">
            <a:extLst>
              <a:ext uri="{FF2B5EF4-FFF2-40B4-BE49-F238E27FC236}">
                <a16:creationId xmlns:a16="http://schemas.microsoft.com/office/drawing/2014/main" id="{E96C164E-6187-B9FE-D272-EF2BD058A46F}"/>
              </a:ext>
            </a:extLst>
          </p:cNvPr>
          <p:cNvPicPr>
            <a:picLocks noChangeAspect="1"/>
          </p:cNvPicPr>
          <p:nvPr/>
        </p:nvPicPr>
        <p:blipFill>
          <a:blip r:embed="rId5"/>
          <a:srcRect l="239" r="239"/>
          <a:stretch/>
        </p:blipFill>
        <p:spPr>
          <a:xfrm>
            <a:off x="21257511" y="10865193"/>
            <a:ext cx="1609386" cy="1516896"/>
          </a:xfrm>
          <a:prstGeom prst="ellipse">
            <a:avLst/>
          </a:prstGeom>
        </p:spPr>
      </p:pic>
      <p:pic>
        <p:nvPicPr>
          <p:cNvPr id="14" name="Picture 13" descr="A person in a blue shirt&#10;&#10;AI-generated content may be incorrect.">
            <a:extLst>
              <a:ext uri="{FF2B5EF4-FFF2-40B4-BE49-F238E27FC236}">
                <a16:creationId xmlns:a16="http://schemas.microsoft.com/office/drawing/2014/main" id="{91F1DC0D-E5B1-5AB5-8D76-AA78E794B4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489628" y="10811433"/>
            <a:ext cx="1550016" cy="1624416"/>
          </a:xfrm>
          <a:prstGeom prst="ellipse">
            <a:avLst/>
          </a:prstGeom>
        </p:spPr>
      </p:pic>
      <p:pic>
        <p:nvPicPr>
          <p:cNvPr id="16" name="Picture 15" descr="A person with glasses and a white shirt&#10;&#10;AI-generated content may be incorrect.">
            <a:extLst>
              <a:ext uri="{FF2B5EF4-FFF2-40B4-BE49-F238E27FC236}">
                <a16:creationId xmlns:a16="http://schemas.microsoft.com/office/drawing/2014/main" id="{72BFA16B-13E5-F494-9029-9745779F694D}"/>
              </a:ext>
            </a:extLst>
          </p:cNvPr>
          <p:cNvPicPr>
            <a:picLocks noChangeAspect="1"/>
          </p:cNvPicPr>
          <p:nvPr/>
        </p:nvPicPr>
        <p:blipFill rotWithShape="1">
          <a:blip r:embed="rId7">
            <a:extLst>
              <a:ext uri="{28A0092B-C50C-407E-A947-70E740481C1C}">
                <a14:useLocalDpi xmlns:a14="http://schemas.microsoft.com/office/drawing/2010/main" val="0"/>
              </a:ext>
            </a:extLst>
          </a:blip>
          <a:srcRect t="168" b="36532"/>
          <a:stretch/>
        </p:blipFill>
        <p:spPr>
          <a:xfrm>
            <a:off x="17452428" y="7331469"/>
            <a:ext cx="1624416" cy="1624416"/>
          </a:xfrm>
          <a:prstGeom prst="ellipse">
            <a:avLst/>
          </a:prstGeom>
        </p:spPr>
      </p:pic>
      <p:sp>
        <p:nvSpPr>
          <p:cNvPr id="17" name="TextBox 16">
            <a:extLst>
              <a:ext uri="{FF2B5EF4-FFF2-40B4-BE49-F238E27FC236}">
                <a16:creationId xmlns:a16="http://schemas.microsoft.com/office/drawing/2014/main" id="{761B5BED-8C62-1F4B-7FFA-CBA72FE89913}"/>
              </a:ext>
            </a:extLst>
          </p:cNvPr>
          <p:cNvSpPr txBox="1"/>
          <p:nvPr/>
        </p:nvSpPr>
        <p:spPr>
          <a:xfrm>
            <a:off x="16788262" y="9019285"/>
            <a:ext cx="2950166"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chemeClr val="bg1"/>
                </a:solidFill>
                <a:effectLst/>
                <a:uFillTx/>
                <a:latin typeface="+mn-lt"/>
                <a:ea typeface="+mn-ea"/>
                <a:cs typeface="+mn-cs"/>
                <a:sym typeface="Helvetica Neue"/>
              </a:rPr>
              <a:t>Joseph Breda*</a:t>
            </a:r>
          </a:p>
          <a:p>
            <a:pPr marL="0" marR="0" indent="0" algn="ctr" defTabSz="2438338" rtl="0" fontAlgn="auto" latinLnBrk="0" hangingPunct="0">
              <a:lnSpc>
                <a:spcPct val="100000"/>
              </a:lnSpc>
              <a:spcBef>
                <a:spcPts val="0"/>
              </a:spcBef>
              <a:spcAft>
                <a:spcPts val="0"/>
              </a:spcAft>
              <a:buClrTx/>
              <a:buSzTx/>
              <a:buFontTx/>
              <a:buNone/>
              <a:tabLst/>
            </a:pPr>
            <a:r>
              <a:rPr lang="en-US" b="1" dirty="0" err="1">
                <a:solidFill>
                  <a:schemeClr val="bg1"/>
                </a:solidFill>
              </a:rPr>
              <a:t>joebreda.github.io</a:t>
            </a:r>
            <a:endParaRPr kumimoji="0" lang="en-US" sz="2400" b="1" i="0" u="none" strike="noStrike" cap="none" spc="0" normalizeH="0" baseline="0" dirty="0">
              <a:ln>
                <a:noFill/>
              </a:ln>
              <a:solidFill>
                <a:schemeClr val="bg1"/>
              </a:solidFill>
              <a:effectLst/>
              <a:uFillTx/>
              <a:latin typeface="+mn-lt"/>
              <a:ea typeface="+mn-ea"/>
              <a:cs typeface="+mn-cs"/>
              <a:sym typeface="Helvetica Neue"/>
            </a:endParaRPr>
          </a:p>
        </p:txBody>
      </p:sp>
      <p:sp>
        <p:nvSpPr>
          <p:cNvPr id="20" name="TextBox 19">
            <a:extLst>
              <a:ext uri="{FF2B5EF4-FFF2-40B4-BE49-F238E27FC236}">
                <a16:creationId xmlns:a16="http://schemas.microsoft.com/office/drawing/2014/main" id="{61BF143B-D63D-CF42-28F9-9EE56E268B12}"/>
              </a:ext>
            </a:extLst>
          </p:cNvPr>
          <p:cNvSpPr txBox="1"/>
          <p:nvPr/>
        </p:nvSpPr>
        <p:spPr>
          <a:xfrm>
            <a:off x="20164097" y="9019285"/>
            <a:ext cx="392360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chemeClr val="bg1"/>
                </a:solidFill>
                <a:effectLst/>
                <a:uFillTx/>
                <a:latin typeface="+mn-lt"/>
                <a:ea typeface="+mn-ea"/>
                <a:cs typeface="+mn-cs"/>
                <a:sym typeface="Helvetica Neue"/>
              </a:rPr>
              <a:t>Daniel Campos Zamora*</a:t>
            </a:r>
          </a:p>
          <a:p>
            <a:pPr marL="0" marR="0" indent="0" algn="ctr" defTabSz="2438338"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err="1">
                <a:ln>
                  <a:noFill/>
                </a:ln>
                <a:solidFill>
                  <a:schemeClr val="bg1"/>
                </a:solidFill>
                <a:effectLst/>
                <a:uFillTx/>
                <a:latin typeface="+mn-lt"/>
                <a:ea typeface="+mn-ea"/>
                <a:cs typeface="+mn-cs"/>
                <a:sym typeface="Helvetica Neue"/>
              </a:rPr>
              <a:t>danielcz.xyz</a:t>
            </a:r>
            <a:endParaRPr kumimoji="0" lang="en-US" sz="2400" b="1" i="0" u="none" strike="noStrike" cap="none" spc="0" normalizeH="0" baseline="0" dirty="0">
              <a:ln>
                <a:noFill/>
              </a:ln>
              <a:solidFill>
                <a:schemeClr val="bg1"/>
              </a:solidFill>
              <a:effectLst/>
              <a:uFillTx/>
              <a:latin typeface="+mn-lt"/>
              <a:ea typeface="+mn-ea"/>
              <a:cs typeface="+mn-cs"/>
              <a:sym typeface="Helvetica Neue"/>
            </a:endParaRPr>
          </a:p>
        </p:txBody>
      </p:sp>
      <p:sp>
        <p:nvSpPr>
          <p:cNvPr id="21" name="TextBox 20">
            <a:extLst>
              <a:ext uri="{FF2B5EF4-FFF2-40B4-BE49-F238E27FC236}">
                <a16:creationId xmlns:a16="http://schemas.microsoft.com/office/drawing/2014/main" id="{2826B154-2C51-E8AA-203B-11734D241148}"/>
              </a:ext>
            </a:extLst>
          </p:cNvPr>
          <p:cNvSpPr txBox="1"/>
          <p:nvPr/>
        </p:nvSpPr>
        <p:spPr>
          <a:xfrm>
            <a:off x="16788262" y="12507688"/>
            <a:ext cx="2950166"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mn-lt"/>
                <a:ea typeface="+mn-ea"/>
                <a:cs typeface="+mn-cs"/>
                <a:sym typeface="Helvetica Neue"/>
              </a:rPr>
              <a:t>Shwetak Patel</a:t>
            </a:r>
          </a:p>
        </p:txBody>
      </p:sp>
      <p:sp>
        <p:nvSpPr>
          <p:cNvPr id="22" name="TextBox 21">
            <a:extLst>
              <a:ext uri="{FF2B5EF4-FFF2-40B4-BE49-F238E27FC236}">
                <a16:creationId xmlns:a16="http://schemas.microsoft.com/office/drawing/2014/main" id="{B99D908A-6866-C7B7-8DBD-9F71BD3560D9}"/>
              </a:ext>
            </a:extLst>
          </p:cNvPr>
          <p:cNvSpPr txBox="1"/>
          <p:nvPr/>
        </p:nvSpPr>
        <p:spPr>
          <a:xfrm>
            <a:off x="20461628" y="12507688"/>
            <a:ext cx="2950166"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mn-lt"/>
                <a:ea typeface="+mn-ea"/>
                <a:cs typeface="+mn-cs"/>
                <a:sym typeface="Helvetica Neue"/>
              </a:rPr>
              <a:t>Jon Froelich</a:t>
            </a:r>
          </a:p>
        </p:txBody>
      </p:sp>
      <p:sp>
        <p:nvSpPr>
          <p:cNvPr id="23" name="TextBox 22">
            <a:extLst>
              <a:ext uri="{FF2B5EF4-FFF2-40B4-BE49-F238E27FC236}">
                <a16:creationId xmlns:a16="http://schemas.microsoft.com/office/drawing/2014/main" id="{B3791A3B-E2F9-3140-195A-6258ECBEA2ED}"/>
              </a:ext>
            </a:extLst>
          </p:cNvPr>
          <p:cNvSpPr txBox="1"/>
          <p:nvPr/>
        </p:nvSpPr>
        <p:spPr>
          <a:xfrm>
            <a:off x="16788262" y="9839092"/>
            <a:ext cx="2950166"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accent5">
                    <a:lumMod val="60000"/>
                    <a:lumOff val="40000"/>
                  </a:schemeClr>
                </a:solidFill>
                <a:effectLst/>
                <a:uFillTx/>
                <a:latin typeface="+mn-lt"/>
                <a:ea typeface="+mn-ea"/>
                <a:cs typeface="+mn-cs"/>
                <a:sym typeface="Helvetica Neue"/>
              </a:rPr>
              <a:t>On the job </a:t>
            </a:r>
            <a:r>
              <a:rPr kumimoji="0" lang="en-US" sz="2400" b="0" i="0" u="none" strike="noStrike" cap="none" spc="0" normalizeH="0" baseline="0">
                <a:ln>
                  <a:noFill/>
                </a:ln>
                <a:solidFill>
                  <a:schemeClr val="accent5">
                    <a:lumMod val="60000"/>
                    <a:lumOff val="40000"/>
                  </a:schemeClr>
                </a:solidFill>
                <a:effectLst/>
                <a:uFillTx/>
                <a:latin typeface="+mn-lt"/>
                <a:ea typeface="+mn-ea"/>
                <a:cs typeface="+mn-cs"/>
                <a:sym typeface="Helvetica Neue"/>
              </a:rPr>
              <a:t>market soon!</a:t>
            </a:r>
            <a:endParaRPr kumimoji="0" lang="en-US" sz="2400" b="0" i="0" u="none" strike="noStrike" cap="none" spc="0" normalizeH="0" baseline="0" dirty="0">
              <a:ln>
                <a:noFill/>
              </a:ln>
              <a:solidFill>
                <a:schemeClr val="accent5">
                  <a:lumMod val="60000"/>
                  <a:lumOff val="40000"/>
                </a:schemeClr>
              </a:solidFill>
              <a:effectLst/>
              <a:uFillTx/>
              <a:latin typeface="+mn-lt"/>
              <a:ea typeface="+mn-ea"/>
              <a:cs typeface="+mn-cs"/>
              <a:sym typeface="Helvetica Neue"/>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53DA247-CD35-555B-D736-1884786CC164}"/>
            </a:ext>
          </a:extLst>
        </p:cNvPr>
        <p:cNvGrpSpPr/>
        <p:nvPr/>
      </p:nvGrpSpPr>
      <p:grpSpPr>
        <a:xfrm>
          <a:off x="0" y="0"/>
          <a:ext cx="0" cy="0"/>
          <a:chOff x="0" y="0"/>
          <a:chExt cx="0" cy="0"/>
        </a:xfrm>
      </p:grpSpPr>
      <p:sp>
        <p:nvSpPr>
          <p:cNvPr id="436" name="Gridded Neighborhood">
            <a:extLst>
              <a:ext uri="{FF2B5EF4-FFF2-40B4-BE49-F238E27FC236}">
                <a16:creationId xmlns:a16="http://schemas.microsoft.com/office/drawing/2014/main" id="{D4A70B79-3E6F-47DA-2F72-04B0344DA447}"/>
              </a:ext>
            </a:extLst>
          </p:cNvPr>
          <p:cNvSpPr txBox="1">
            <a:spLocks noGrp="1"/>
          </p:cNvSpPr>
          <p:nvPr>
            <p:ph type="title"/>
          </p:nvPr>
        </p:nvSpPr>
        <p:spPr>
          <a:xfrm>
            <a:off x="1206500" y="444500"/>
            <a:ext cx="21971000" cy="1433163"/>
          </a:xfrm>
          <a:prstGeom prst="rect">
            <a:avLst/>
          </a:prstGeom>
        </p:spPr>
        <p:txBody>
          <a:bodyPr/>
          <a:lstStyle/>
          <a:p>
            <a:r>
              <a:rPr dirty="0">
                <a:solidFill>
                  <a:schemeClr val="bg1"/>
                </a:solidFill>
              </a:rPr>
              <a:t>Gridded Neighborhood</a:t>
            </a:r>
          </a:p>
        </p:txBody>
      </p:sp>
      <p:pic>
        <p:nvPicPr>
          <p:cNvPr id="437" name="Artboard 9-withroutes.png" descr="Artboard 9-withroutes.png">
            <a:extLst>
              <a:ext uri="{FF2B5EF4-FFF2-40B4-BE49-F238E27FC236}">
                <a16:creationId xmlns:a16="http://schemas.microsoft.com/office/drawing/2014/main" id="{389765FF-51AE-E553-012E-ABB4739C03D3}"/>
              </a:ext>
            </a:extLst>
          </p:cNvPr>
          <p:cNvPicPr>
            <a:picLocks noChangeAspect="1"/>
          </p:cNvPicPr>
          <p:nvPr/>
        </p:nvPicPr>
        <p:blipFill>
          <a:blip r:embed="rId3"/>
          <a:stretch>
            <a:fillRect/>
          </a:stretch>
        </p:blipFill>
        <p:spPr>
          <a:xfrm>
            <a:off x="5423780" y="7764011"/>
            <a:ext cx="4556738" cy="5207701"/>
          </a:xfrm>
          <a:prstGeom prst="rect">
            <a:avLst/>
          </a:prstGeom>
          <a:ln w="12700">
            <a:miter lim="400000"/>
          </a:ln>
        </p:spPr>
      </p:pic>
      <p:pic>
        <p:nvPicPr>
          <p:cNvPr id="438" name="Artboard 7-withroutes.png" descr="Artboard 7-withroutes.png">
            <a:extLst>
              <a:ext uri="{FF2B5EF4-FFF2-40B4-BE49-F238E27FC236}">
                <a16:creationId xmlns:a16="http://schemas.microsoft.com/office/drawing/2014/main" id="{9D61CADA-47A2-AA42-23AD-D054459D784E}"/>
              </a:ext>
            </a:extLst>
          </p:cNvPr>
          <p:cNvPicPr>
            <a:picLocks noChangeAspect="1"/>
          </p:cNvPicPr>
          <p:nvPr/>
        </p:nvPicPr>
        <p:blipFill>
          <a:blip r:embed="rId4"/>
          <a:stretch>
            <a:fillRect/>
          </a:stretch>
        </p:blipFill>
        <p:spPr>
          <a:xfrm>
            <a:off x="585967" y="7764011"/>
            <a:ext cx="4642391" cy="5207701"/>
          </a:xfrm>
          <a:prstGeom prst="rect">
            <a:avLst/>
          </a:prstGeom>
          <a:ln w="12700">
            <a:miter lim="400000"/>
          </a:ln>
        </p:spPr>
      </p:pic>
      <p:sp>
        <p:nvSpPr>
          <p:cNvPr id="3" name="Slide Number Placeholder 2">
            <a:extLst>
              <a:ext uri="{FF2B5EF4-FFF2-40B4-BE49-F238E27FC236}">
                <a16:creationId xmlns:a16="http://schemas.microsoft.com/office/drawing/2014/main" id="{595ED158-72CF-3E9F-4516-3DC1E289CB14}"/>
              </a:ext>
            </a:extLst>
          </p:cNvPr>
          <p:cNvSpPr>
            <a:spLocks noGrp="1"/>
          </p:cNvSpPr>
          <p:nvPr>
            <p:ph type="sldNum" sz="quarter" idx="2"/>
          </p:nvPr>
        </p:nvSpPr>
        <p:spPr/>
        <p:txBody>
          <a:bodyPr/>
          <a:lstStyle/>
          <a:p>
            <a:fld id="{86CB4B4D-7CA3-9044-876B-883B54F8677D}" type="slidenum">
              <a:rPr lang="en-US" smtClean="0"/>
              <a:t>32</a:t>
            </a:fld>
            <a:endParaRPr lang="en-US"/>
          </a:p>
        </p:txBody>
      </p:sp>
      <p:grpSp>
        <p:nvGrpSpPr>
          <p:cNvPr id="13" name="Group">
            <a:extLst>
              <a:ext uri="{FF2B5EF4-FFF2-40B4-BE49-F238E27FC236}">
                <a16:creationId xmlns:a16="http://schemas.microsoft.com/office/drawing/2014/main" id="{96297B57-1893-811F-17F7-520C0CB22523}"/>
              </a:ext>
            </a:extLst>
          </p:cNvPr>
          <p:cNvGrpSpPr/>
          <p:nvPr/>
        </p:nvGrpSpPr>
        <p:grpSpPr>
          <a:xfrm>
            <a:off x="5423780" y="2269134"/>
            <a:ext cx="4556738" cy="5207701"/>
            <a:chOff x="0" y="0"/>
            <a:chExt cx="7139154" cy="8159035"/>
          </a:xfrm>
        </p:grpSpPr>
        <p:pic>
          <p:nvPicPr>
            <p:cNvPr id="14" name="Artboard 9-withroutes.png" descr="Artboard 9-withroutes.png">
              <a:extLst>
                <a:ext uri="{FF2B5EF4-FFF2-40B4-BE49-F238E27FC236}">
                  <a16:creationId xmlns:a16="http://schemas.microsoft.com/office/drawing/2014/main" id="{46AB9F77-3FD7-CD20-EAD7-989C586DE462}"/>
                </a:ext>
              </a:extLst>
            </p:cNvPr>
            <p:cNvPicPr>
              <a:picLocks noChangeAspect="1"/>
            </p:cNvPicPr>
            <p:nvPr/>
          </p:nvPicPr>
          <p:blipFill>
            <a:blip r:embed="rId3"/>
            <a:stretch>
              <a:fillRect/>
            </a:stretch>
          </p:blipFill>
          <p:spPr>
            <a:xfrm>
              <a:off x="0" y="0"/>
              <a:ext cx="7139155" cy="8159036"/>
            </a:xfrm>
            <a:prstGeom prst="rect">
              <a:avLst/>
            </a:prstGeom>
            <a:ln w="12700" cap="flat">
              <a:noFill/>
              <a:miter lim="400000"/>
            </a:ln>
            <a:effectLst/>
          </p:spPr>
        </p:pic>
        <p:pic>
          <p:nvPicPr>
            <p:cNvPr id="15" name="Artboard 9.png" descr="Artboard 9.png">
              <a:extLst>
                <a:ext uri="{FF2B5EF4-FFF2-40B4-BE49-F238E27FC236}">
                  <a16:creationId xmlns:a16="http://schemas.microsoft.com/office/drawing/2014/main" id="{7ADC6247-ED3B-C4A0-0857-1A649DF7F163}"/>
                </a:ext>
              </a:extLst>
            </p:cNvPr>
            <p:cNvPicPr>
              <a:picLocks noChangeAspect="1"/>
            </p:cNvPicPr>
            <p:nvPr/>
          </p:nvPicPr>
          <p:blipFill>
            <a:blip r:embed="rId5"/>
            <a:stretch>
              <a:fillRect/>
            </a:stretch>
          </p:blipFill>
          <p:spPr>
            <a:xfrm>
              <a:off x="0" y="0"/>
              <a:ext cx="7139155" cy="8159036"/>
            </a:xfrm>
            <a:prstGeom prst="rect">
              <a:avLst/>
            </a:prstGeom>
            <a:ln w="12700" cap="flat">
              <a:noFill/>
              <a:miter lim="400000"/>
            </a:ln>
            <a:effectLst/>
          </p:spPr>
        </p:pic>
      </p:grpSp>
      <p:grpSp>
        <p:nvGrpSpPr>
          <p:cNvPr id="16" name="Group">
            <a:extLst>
              <a:ext uri="{FF2B5EF4-FFF2-40B4-BE49-F238E27FC236}">
                <a16:creationId xmlns:a16="http://schemas.microsoft.com/office/drawing/2014/main" id="{6F79CBBD-74A4-843B-4D2F-8C8298BA8CA8}"/>
              </a:ext>
            </a:extLst>
          </p:cNvPr>
          <p:cNvGrpSpPr/>
          <p:nvPr/>
        </p:nvGrpSpPr>
        <p:grpSpPr>
          <a:xfrm>
            <a:off x="585967" y="2269134"/>
            <a:ext cx="4642391" cy="5207701"/>
            <a:chOff x="0" y="0"/>
            <a:chExt cx="7273350" cy="8159035"/>
          </a:xfrm>
        </p:grpSpPr>
        <p:pic>
          <p:nvPicPr>
            <p:cNvPr id="17" name="Artboard 7-withroutes.png" descr="Artboard 7-withroutes.png">
              <a:extLst>
                <a:ext uri="{FF2B5EF4-FFF2-40B4-BE49-F238E27FC236}">
                  <a16:creationId xmlns:a16="http://schemas.microsoft.com/office/drawing/2014/main" id="{3E99164E-8C35-7A43-78C2-28033A54C231}"/>
                </a:ext>
              </a:extLst>
            </p:cNvPr>
            <p:cNvPicPr>
              <a:picLocks noChangeAspect="1"/>
            </p:cNvPicPr>
            <p:nvPr/>
          </p:nvPicPr>
          <p:blipFill>
            <a:blip r:embed="rId4"/>
            <a:stretch>
              <a:fillRect/>
            </a:stretch>
          </p:blipFill>
          <p:spPr>
            <a:xfrm>
              <a:off x="0" y="0"/>
              <a:ext cx="7273351" cy="8159036"/>
            </a:xfrm>
            <a:prstGeom prst="rect">
              <a:avLst/>
            </a:prstGeom>
            <a:ln w="12700" cap="flat">
              <a:noFill/>
              <a:miter lim="400000"/>
            </a:ln>
            <a:effectLst/>
          </p:spPr>
        </p:pic>
        <p:pic>
          <p:nvPicPr>
            <p:cNvPr id="18" name="Artboard 7.png" descr="Artboard 7.png">
              <a:extLst>
                <a:ext uri="{FF2B5EF4-FFF2-40B4-BE49-F238E27FC236}">
                  <a16:creationId xmlns:a16="http://schemas.microsoft.com/office/drawing/2014/main" id="{7E2CD19E-FC2E-6F8C-DA6F-B38B7B658BC1}"/>
                </a:ext>
              </a:extLst>
            </p:cNvPr>
            <p:cNvPicPr>
              <a:picLocks noChangeAspect="1"/>
            </p:cNvPicPr>
            <p:nvPr/>
          </p:nvPicPr>
          <p:blipFill>
            <a:blip r:embed="rId6"/>
            <a:stretch>
              <a:fillRect/>
            </a:stretch>
          </p:blipFill>
          <p:spPr>
            <a:xfrm>
              <a:off x="0" y="0"/>
              <a:ext cx="7273351" cy="8159036"/>
            </a:xfrm>
            <a:prstGeom prst="rect">
              <a:avLst/>
            </a:prstGeom>
            <a:ln w="12700" cap="flat">
              <a:noFill/>
              <a:miter lim="400000"/>
            </a:ln>
            <a:effectLst/>
          </p:spPr>
        </p:pic>
      </p:grpSp>
      <p:pic>
        <p:nvPicPr>
          <p:cNvPr id="21" name="Artboard 10.png" descr="Artboard 10.png">
            <a:extLst>
              <a:ext uri="{FF2B5EF4-FFF2-40B4-BE49-F238E27FC236}">
                <a16:creationId xmlns:a16="http://schemas.microsoft.com/office/drawing/2014/main" id="{353F8B98-329A-0FF3-6A99-BF048090BE80}"/>
              </a:ext>
            </a:extLst>
          </p:cNvPr>
          <p:cNvPicPr>
            <a:picLocks noChangeAspect="1"/>
          </p:cNvPicPr>
          <p:nvPr/>
        </p:nvPicPr>
        <p:blipFill>
          <a:blip r:embed="rId7"/>
          <a:stretch>
            <a:fillRect/>
          </a:stretch>
        </p:blipFill>
        <p:spPr>
          <a:xfrm>
            <a:off x="10175939" y="2234891"/>
            <a:ext cx="3317927" cy="5207702"/>
          </a:xfrm>
          <a:prstGeom prst="rect">
            <a:avLst/>
          </a:prstGeom>
          <a:ln w="12700">
            <a:miter lim="400000"/>
          </a:ln>
        </p:spPr>
      </p:pic>
      <p:grpSp>
        <p:nvGrpSpPr>
          <p:cNvPr id="34" name="Group 33">
            <a:extLst>
              <a:ext uri="{FF2B5EF4-FFF2-40B4-BE49-F238E27FC236}">
                <a16:creationId xmlns:a16="http://schemas.microsoft.com/office/drawing/2014/main" id="{703C7434-A1E3-B78C-9D54-457AF58457BF}"/>
              </a:ext>
            </a:extLst>
          </p:cNvPr>
          <p:cNvGrpSpPr/>
          <p:nvPr/>
        </p:nvGrpSpPr>
        <p:grpSpPr>
          <a:xfrm>
            <a:off x="10175939" y="7799522"/>
            <a:ext cx="3317927" cy="5207702"/>
            <a:chOff x="11359718" y="7799521"/>
            <a:chExt cx="3486303" cy="5471979"/>
          </a:xfrm>
        </p:grpSpPr>
        <p:pic>
          <p:nvPicPr>
            <p:cNvPr id="30" name="Artboard 10-withroutes.png" descr="Artboard 10-withroutes.png">
              <a:extLst>
                <a:ext uri="{FF2B5EF4-FFF2-40B4-BE49-F238E27FC236}">
                  <a16:creationId xmlns:a16="http://schemas.microsoft.com/office/drawing/2014/main" id="{CAFF1102-D93D-8D98-713C-31CB132F39DE}"/>
                </a:ext>
              </a:extLst>
            </p:cNvPr>
            <p:cNvPicPr>
              <a:picLocks noChangeAspect="1"/>
            </p:cNvPicPr>
            <p:nvPr/>
          </p:nvPicPr>
          <p:blipFill>
            <a:blip r:embed="rId8"/>
            <a:stretch>
              <a:fillRect/>
            </a:stretch>
          </p:blipFill>
          <p:spPr>
            <a:xfrm>
              <a:off x="11359718" y="7799521"/>
              <a:ext cx="3486303" cy="5471979"/>
            </a:xfrm>
            <a:prstGeom prst="rect">
              <a:avLst/>
            </a:prstGeom>
            <a:ln w="12700">
              <a:miter lim="400000"/>
            </a:ln>
          </p:spPr>
        </p:pic>
        <p:pic>
          <p:nvPicPr>
            <p:cNvPr id="31" name="Artboard 10.png" descr="Artboard 10.png">
              <a:extLst>
                <a:ext uri="{FF2B5EF4-FFF2-40B4-BE49-F238E27FC236}">
                  <a16:creationId xmlns:a16="http://schemas.microsoft.com/office/drawing/2014/main" id="{2DCAE180-B05D-1191-8108-2D9DD12056C7}"/>
                </a:ext>
              </a:extLst>
            </p:cNvPr>
            <p:cNvPicPr>
              <a:picLocks noChangeAspect="1"/>
            </p:cNvPicPr>
            <p:nvPr/>
          </p:nvPicPr>
          <p:blipFill>
            <a:blip r:embed="rId7">
              <a:alphaModFix amt="34779"/>
            </a:blip>
            <a:stretch>
              <a:fillRect/>
            </a:stretch>
          </p:blipFill>
          <p:spPr>
            <a:xfrm>
              <a:off x="11359718" y="7799521"/>
              <a:ext cx="3486303" cy="5471979"/>
            </a:xfrm>
            <a:prstGeom prst="rect">
              <a:avLst/>
            </a:prstGeom>
            <a:ln w="12700">
              <a:miter lim="400000"/>
            </a:ln>
          </p:spPr>
        </p:pic>
      </p:grpSp>
      <p:pic>
        <p:nvPicPr>
          <p:cNvPr id="32" name="Artboard 13.png" descr="Artboard 13.png">
            <a:extLst>
              <a:ext uri="{FF2B5EF4-FFF2-40B4-BE49-F238E27FC236}">
                <a16:creationId xmlns:a16="http://schemas.microsoft.com/office/drawing/2014/main" id="{17648072-D4DE-1FDB-A578-047723FCDAD4}"/>
              </a:ext>
            </a:extLst>
          </p:cNvPr>
          <p:cNvPicPr>
            <a:picLocks noChangeAspect="1"/>
          </p:cNvPicPr>
          <p:nvPr/>
        </p:nvPicPr>
        <p:blipFill>
          <a:blip r:embed="rId9"/>
          <a:stretch>
            <a:fillRect/>
          </a:stretch>
        </p:blipFill>
        <p:spPr>
          <a:xfrm>
            <a:off x="13771250" y="2234890"/>
            <a:ext cx="3188095" cy="5207703"/>
          </a:xfrm>
          <a:prstGeom prst="rect">
            <a:avLst/>
          </a:prstGeom>
          <a:ln w="12700">
            <a:miter lim="400000"/>
          </a:ln>
        </p:spPr>
      </p:pic>
      <p:pic>
        <p:nvPicPr>
          <p:cNvPr id="33" name="Artboard 13-withroutes.png" descr="Artboard 13-withroutes.png">
            <a:extLst>
              <a:ext uri="{FF2B5EF4-FFF2-40B4-BE49-F238E27FC236}">
                <a16:creationId xmlns:a16="http://schemas.microsoft.com/office/drawing/2014/main" id="{A397916B-A532-6FA2-C391-75221543AA2A}"/>
              </a:ext>
            </a:extLst>
          </p:cNvPr>
          <p:cNvPicPr>
            <a:picLocks noChangeAspect="1"/>
          </p:cNvPicPr>
          <p:nvPr/>
        </p:nvPicPr>
        <p:blipFill>
          <a:blip r:embed="rId10"/>
          <a:stretch>
            <a:fillRect/>
          </a:stretch>
        </p:blipFill>
        <p:spPr>
          <a:xfrm>
            <a:off x="13771250" y="7799521"/>
            <a:ext cx="3188095" cy="5207703"/>
          </a:xfrm>
          <a:prstGeom prst="rect">
            <a:avLst/>
          </a:prstGeom>
          <a:ln w="12700">
            <a:miter lim="400000"/>
          </a:ln>
        </p:spPr>
      </p:pic>
    </p:spTree>
    <p:extLst>
      <p:ext uri="{BB962C8B-B14F-4D97-AF65-F5344CB8AC3E}">
        <p14:creationId xmlns:p14="http://schemas.microsoft.com/office/powerpoint/2010/main" val="2707909547"/>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BD16996-DC13-EEC0-D3A8-5C592C9760B6}"/>
            </a:ext>
          </a:extLst>
        </p:cNvPr>
        <p:cNvGrpSpPr/>
        <p:nvPr/>
      </p:nvGrpSpPr>
      <p:grpSpPr>
        <a:xfrm>
          <a:off x="0" y="0"/>
          <a:ext cx="0" cy="0"/>
          <a:chOff x="0" y="0"/>
          <a:chExt cx="0" cy="0"/>
        </a:xfrm>
      </p:grpSpPr>
      <p:sp>
        <p:nvSpPr>
          <p:cNvPr id="237" name="NightLight">
            <a:extLst>
              <a:ext uri="{FF2B5EF4-FFF2-40B4-BE49-F238E27FC236}">
                <a16:creationId xmlns:a16="http://schemas.microsoft.com/office/drawing/2014/main" id="{6590285A-7387-B39F-32D3-F320DE5F2B3E}"/>
              </a:ext>
            </a:extLst>
          </p:cNvPr>
          <p:cNvSpPr txBox="1">
            <a:spLocks noGrp="1"/>
          </p:cNvSpPr>
          <p:nvPr>
            <p:ph type="title"/>
          </p:nvPr>
        </p:nvSpPr>
        <p:spPr>
          <a:prstGeom prst="rect">
            <a:avLst/>
          </a:prstGeom>
        </p:spPr>
        <p:txBody>
          <a:bodyPr/>
          <a:lstStyle/>
          <a:p>
            <a:r>
              <a:rPr dirty="0" err="1">
                <a:solidFill>
                  <a:schemeClr val="bg1"/>
                </a:solidFill>
              </a:rPr>
              <a:t>NightLight</a:t>
            </a:r>
            <a:endParaRPr dirty="0">
              <a:solidFill>
                <a:schemeClr val="bg1"/>
              </a:solidFill>
            </a:endParaRPr>
          </a:p>
        </p:txBody>
      </p:sp>
      <p:sp>
        <p:nvSpPr>
          <p:cNvPr id="238" name="Opportunity for passively crowdsourcing light levels">
            <a:extLst>
              <a:ext uri="{FF2B5EF4-FFF2-40B4-BE49-F238E27FC236}">
                <a16:creationId xmlns:a16="http://schemas.microsoft.com/office/drawing/2014/main" id="{9848A4A1-7738-7F1D-E495-223CD0ECC04F}"/>
              </a:ext>
            </a:extLst>
          </p:cNvPr>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US" dirty="0">
                <a:solidFill>
                  <a:schemeClr val="bg1"/>
                </a:solidFill>
              </a:rPr>
              <a:t>Design Considerations</a:t>
            </a:r>
            <a:endParaRPr dirty="0">
              <a:solidFill>
                <a:schemeClr val="bg1"/>
              </a:solidFill>
            </a:endParaRPr>
          </a:p>
        </p:txBody>
      </p:sp>
      <p:sp>
        <p:nvSpPr>
          <p:cNvPr id="239" name="These sensors are also already in the right orientation to measure overhead lighting conditions.…">
            <a:extLst>
              <a:ext uri="{FF2B5EF4-FFF2-40B4-BE49-F238E27FC236}">
                <a16:creationId xmlns:a16="http://schemas.microsoft.com/office/drawing/2014/main" id="{0DDEAC1A-3D6F-E1BD-1116-B4A2E0C93331}"/>
              </a:ext>
            </a:extLst>
          </p:cNvPr>
          <p:cNvSpPr txBox="1">
            <a:spLocks noGrp="1"/>
          </p:cNvSpPr>
          <p:nvPr>
            <p:ph type="body" sz="half" idx="1"/>
          </p:nvPr>
        </p:nvSpPr>
        <p:spPr>
          <a:xfrm>
            <a:off x="1206499" y="10012680"/>
            <a:ext cx="5378223" cy="2491836"/>
          </a:xfrm>
          <a:prstGeom prst="rect">
            <a:avLst/>
          </a:prstGeom>
        </p:spPr>
        <p:txBody>
          <a:bodyPr/>
          <a:lstStyle/>
          <a:p>
            <a:pPr marL="0" indent="0" algn="ctr">
              <a:buNone/>
            </a:pPr>
            <a:r>
              <a:rPr lang="en-US" dirty="0">
                <a:solidFill>
                  <a:schemeClr val="bg1"/>
                </a:solidFill>
              </a:rPr>
              <a:t>Pedestrian-Oriented Data</a:t>
            </a:r>
          </a:p>
        </p:txBody>
      </p:sp>
      <p:sp>
        <p:nvSpPr>
          <p:cNvPr id="3" name="Slide Number Placeholder 2">
            <a:extLst>
              <a:ext uri="{FF2B5EF4-FFF2-40B4-BE49-F238E27FC236}">
                <a16:creationId xmlns:a16="http://schemas.microsoft.com/office/drawing/2014/main" id="{75DAF997-57CA-A1BC-9394-648F86023C09}"/>
              </a:ext>
            </a:extLst>
          </p:cNvPr>
          <p:cNvSpPr>
            <a:spLocks noGrp="1"/>
          </p:cNvSpPr>
          <p:nvPr>
            <p:ph type="sldNum" sz="quarter" idx="2"/>
          </p:nvPr>
        </p:nvSpPr>
        <p:spPr/>
        <p:txBody>
          <a:bodyPr/>
          <a:lstStyle/>
          <a:p>
            <a:fld id="{86CB4B4D-7CA3-9044-876B-883B54F8677D}" type="slidenum">
              <a:rPr lang="en-US" smtClean="0"/>
              <a:t>33</a:t>
            </a:fld>
            <a:endParaRPr lang="en-US"/>
          </a:p>
        </p:txBody>
      </p:sp>
      <p:sp>
        <p:nvSpPr>
          <p:cNvPr id="4" name="These sensors are also already in the right orientation to measure overhead lighting conditions.…">
            <a:extLst>
              <a:ext uri="{FF2B5EF4-FFF2-40B4-BE49-F238E27FC236}">
                <a16:creationId xmlns:a16="http://schemas.microsoft.com/office/drawing/2014/main" id="{53690C64-2DA0-7A4E-873B-4C472793E38D}"/>
              </a:ext>
            </a:extLst>
          </p:cNvPr>
          <p:cNvSpPr txBox="1">
            <a:spLocks/>
          </p:cNvSpPr>
          <p:nvPr/>
        </p:nvSpPr>
        <p:spPr>
          <a:xfrm>
            <a:off x="6799579" y="10012680"/>
            <a:ext cx="5378223" cy="24918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algn="ctr" hangingPunct="1">
              <a:buNone/>
            </a:pPr>
            <a:r>
              <a:rPr lang="en-US" dirty="0"/>
              <a:t>Passive Data Collection</a:t>
            </a:r>
          </a:p>
        </p:txBody>
      </p:sp>
      <p:sp>
        <p:nvSpPr>
          <p:cNvPr id="5" name="These sensors are also already in the right orientation to measure overhead lighting conditions.…">
            <a:extLst>
              <a:ext uri="{FF2B5EF4-FFF2-40B4-BE49-F238E27FC236}">
                <a16:creationId xmlns:a16="http://schemas.microsoft.com/office/drawing/2014/main" id="{025924CD-FE0E-4010-9187-602F5CBEF6D1}"/>
              </a:ext>
            </a:extLst>
          </p:cNvPr>
          <p:cNvSpPr txBox="1">
            <a:spLocks/>
          </p:cNvSpPr>
          <p:nvPr/>
        </p:nvSpPr>
        <p:spPr>
          <a:xfrm>
            <a:off x="12392659" y="10012680"/>
            <a:ext cx="5378223" cy="24918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algn="ctr" hangingPunct="1">
              <a:buNone/>
            </a:pPr>
            <a:r>
              <a:rPr lang="en-US" dirty="0"/>
              <a:t>Leverage Existing Hardware</a:t>
            </a:r>
          </a:p>
        </p:txBody>
      </p:sp>
      <p:sp>
        <p:nvSpPr>
          <p:cNvPr id="6" name="These sensors are also already in the right orientation to measure overhead lighting conditions.…">
            <a:extLst>
              <a:ext uri="{FF2B5EF4-FFF2-40B4-BE49-F238E27FC236}">
                <a16:creationId xmlns:a16="http://schemas.microsoft.com/office/drawing/2014/main" id="{1D404595-6D36-1B88-C34D-51AB6EE92428}"/>
              </a:ext>
            </a:extLst>
          </p:cNvPr>
          <p:cNvSpPr txBox="1">
            <a:spLocks/>
          </p:cNvSpPr>
          <p:nvPr/>
        </p:nvSpPr>
        <p:spPr>
          <a:xfrm>
            <a:off x="17985739" y="10012680"/>
            <a:ext cx="5378223" cy="24918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algn="ctr" hangingPunct="1">
              <a:buNone/>
            </a:pPr>
            <a:r>
              <a:rPr lang="en-US" dirty="0"/>
              <a:t>Data Coverage </a:t>
            </a:r>
          </a:p>
        </p:txBody>
      </p:sp>
      <p:pic>
        <p:nvPicPr>
          <p:cNvPr id="10" name="Graphic 9">
            <a:extLst>
              <a:ext uri="{FF2B5EF4-FFF2-40B4-BE49-F238E27FC236}">
                <a16:creationId xmlns:a16="http://schemas.microsoft.com/office/drawing/2014/main" id="{7DC07AC0-C324-B471-0E5C-4A96BBF441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97395" y="5862918"/>
            <a:ext cx="2041180" cy="3700182"/>
          </a:xfrm>
          <a:prstGeom prst="rect">
            <a:avLst/>
          </a:prstGeom>
        </p:spPr>
      </p:pic>
    </p:spTree>
    <p:extLst>
      <p:ext uri="{BB962C8B-B14F-4D97-AF65-F5344CB8AC3E}">
        <p14:creationId xmlns:p14="http://schemas.microsoft.com/office/powerpoint/2010/main" val="791935727"/>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a:extLst>
            <a:ext uri="{FF2B5EF4-FFF2-40B4-BE49-F238E27FC236}">
              <a16:creationId xmlns:a16="http://schemas.microsoft.com/office/drawing/2014/main" id="{0344164F-A054-C172-CE31-45180E35627C}"/>
            </a:ext>
          </a:extLst>
        </p:cNvPr>
        <p:cNvGrpSpPr/>
        <p:nvPr/>
      </p:nvGrpSpPr>
      <p:grpSpPr>
        <a:xfrm>
          <a:off x="0" y="0"/>
          <a:ext cx="0" cy="0"/>
          <a:chOff x="0" y="0"/>
          <a:chExt cx="0" cy="0"/>
        </a:xfrm>
      </p:grpSpPr>
      <p:sp>
        <p:nvSpPr>
          <p:cNvPr id="175" name="How about these?">
            <a:extLst>
              <a:ext uri="{FF2B5EF4-FFF2-40B4-BE49-F238E27FC236}">
                <a16:creationId xmlns:a16="http://schemas.microsoft.com/office/drawing/2014/main" id="{5386502C-732D-8BA1-0B00-E4A260B77A45}"/>
              </a:ext>
            </a:extLst>
          </p:cNvPr>
          <p:cNvSpPr txBox="1">
            <a:spLocks noGrp="1"/>
          </p:cNvSpPr>
          <p:nvPr>
            <p:ph type="title"/>
          </p:nvPr>
        </p:nvSpPr>
        <p:spPr>
          <a:xfrm>
            <a:off x="727453" y="1079500"/>
            <a:ext cx="21971000" cy="1433163"/>
          </a:xfrm>
          <a:prstGeom prst="rect">
            <a:avLst/>
          </a:prstGeom>
          <a:noFill/>
        </p:spPr>
        <p:txBody>
          <a:bodyPr/>
          <a:lstStyle/>
          <a:p>
            <a:r>
              <a:rPr lang="en-US" dirty="0">
                <a:solidFill>
                  <a:schemeClr val="bg1"/>
                </a:solidFill>
              </a:rPr>
              <a:t>Motivation</a:t>
            </a:r>
            <a:endParaRPr dirty="0">
              <a:solidFill>
                <a:schemeClr val="bg1"/>
              </a:solidFill>
            </a:endParaRPr>
          </a:p>
        </p:txBody>
      </p:sp>
      <p:sp>
        <p:nvSpPr>
          <p:cNvPr id="4" name="Chances are this is a harder question.…">
            <a:extLst>
              <a:ext uri="{FF2B5EF4-FFF2-40B4-BE49-F238E27FC236}">
                <a16:creationId xmlns:a16="http://schemas.microsoft.com/office/drawing/2014/main" id="{6B6D1AA2-C858-7E98-C392-3DB5DCC14D33}"/>
              </a:ext>
            </a:extLst>
          </p:cNvPr>
          <p:cNvSpPr txBox="1">
            <a:spLocks/>
          </p:cNvSpPr>
          <p:nvPr/>
        </p:nvSpPr>
        <p:spPr>
          <a:xfrm>
            <a:off x="1206500" y="4248504"/>
            <a:ext cx="14191996"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dirty="0">
                <a:solidFill>
                  <a:schemeClr val="bg1"/>
                </a:solidFill>
              </a:rPr>
              <a:t>Active mobility is good for </a:t>
            </a:r>
            <a:r>
              <a:rPr lang="en-US" b="1" dirty="0">
                <a:solidFill>
                  <a:schemeClr val="bg1"/>
                </a:solidFill>
              </a:rPr>
              <a:t>physical and mental health </a:t>
            </a:r>
            <a:r>
              <a:rPr lang="en-US" dirty="0">
                <a:solidFill>
                  <a:schemeClr val="bg1"/>
                </a:solidFill>
              </a:rPr>
              <a:t>and is a sustainable form of transportation. </a:t>
            </a:r>
          </a:p>
          <a:p>
            <a:pPr hangingPunct="1"/>
            <a:r>
              <a:rPr lang="en-US" dirty="0">
                <a:solidFill>
                  <a:schemeClr val="bg1"/>
                </a:solidFill>
              </a:rPr>
              <a:t>But walking at night brings different consideration such as safety or comfort</a:t>
            </a:r>
          </a:p>
          <a:p>
            <a:pPr hangingPunct="1"/>
            <a:r>
              <a:rPr lang="en-US" dirty="0">
                <a:solidFill>
                  <a:schemeClr val="bg1"/>
                </a:solidFill>
              </a:rPr>
              <a:t>These considerations vary across populations (i.e., women consider safety more often)</a:t>
            </a:r>
          </a:p>
        </p:txBody>
      </p:sp>
      <p:pic>
        <p:nvPicPr>
          <p:cNvPr id="6" name="Graphic 5">
            <a:extLst>
              <a:ext uri="{FF2B5EF4-FFF2-40B4-BE49-F238E27FC236}">
                <a16:creationId xmlns:a16="http://schemas.microsoft.com/office/drawing/2014/main" id="{090EBDB7-3D2B-91CD-3502-192A604D60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939611" y="3182112"/>
            <a:ext cx="3237889" cy="3054096"/>
          </a:xfrm>
          <a:prstGeom prst="rect">
            <a:avLst/>
          </a:prstGeom>
        </p:spPr>
      </p:pic>
      <p:pic>
        <p:nvPicPr>
          <p:cNvPr id="8" name="Graphic 7">
            <a:extLst>
              <a:ext uri="{FF2B5EF4-FFF2-40B4-BE49-F238E27FC236}">
                <a16:creationId xmlns:a16="http://schemas.microsoft.com/office/drawing/2014/main" id="{E7C0B3D0-F06B-9561-D1D2-0DFC52DFB26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939611" y="7042129"/>
            <a:ext cx="3686788" cy="3491759"/>
          </a:xfrm>
          <a:prstGeom prst="rect">
            <a:avLst/>
          </a:prstGeom>
        </p:spPr>
      </p:pic>
      <p:pic>
        <p:nvPicPr>
          <p:cNvPr id="10" name="Graphic 9">
            <a:extLst>
              <a:ext uri="{FF2B5EF4-FFF2-40B4-BE49-F238E27FC236}">
                <a16:creationId xmlns:a16="http://schemas.microsoft.com/office/drawing/2014/main" id="{71504176-0D20-51E7-5237-541EC49F9DA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981197" y="4248504"/>
            <a:ext cx="4509515" cy="8603408"/>
          </a:xfrm>
          <a:prstGeom prst="rect">
            <a:avLst/>
          </a:prstGeom>
        </p:spPr>
      </p:pic>
      <p:pic>
        <p:nvPicPr>
          <p:cNvPr id="12" name="Graphic 11">
            <a:extLst>
              <a:ext uri="{FF2B5EF4-FFF2-40B4-BE49-F238E27FC236}">
                <a16:creationId xmlns:a16="http://schemas.microsoft.com/office/drawing/2014/main" id="{0A007E06-97DC-B267-D05A-ADD7655865D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236595" y="2130523"/>
            <a:ext cx="1372616" cy="2500122"/>
          </a:xfrm>
          <a:prstGeom prst="rect">
            <a:avLst/>
          </a:prstGeom>
        </p:spPr>
      </p:pic>
      <p:pic>
        <p:nvPicPr>
          <p:cNvPr id="13" name="Graphic 12">
            <a:extLst>
              <a:ext uri="{FF2B5EF4-FFF2-40B4-BE49-F238E27FC236}">
                <a16:creationId xmlns:a16="http://schemas.microsoft.com/office/drawing/2014/main" id="{75C4835D-84A9-974E-E030-D2DA045F681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236595" y="6556219"/>
            <a:ext cx="1372616" cy="2500122"/>
          </a:xfrm>
          <a:prstGeom prst="rect">
            <a:avLst/>
          </a:prstGeom>
        </p:spPr>
      </p:pic>
      <p:sp>
        <p:nvSpPr>
          <p:cNvPr id="15" name="Slide Number Placeholder 14">
            <a:extLst>
              <a:ext uri="{FF2B5EF4-FFF2-40B4-BE49-F238E27FC236}">
                <a16:creationId xmlns:a16="http://schemas.microsoft.com/office/drawing/2014/main" id="{2D372B8C-0BAE-206D-68CC-254A14AE07B7}"/>
              </a:ext>
            </a:extLst>
          </p:cNvPr>
          <p:cNvSpPr>
            <a:spLocks noGrp="1"/>
          </p:cNvSpPr>
          <p:nvPr>
            <p:ph type="sldNum" sz="quarter" idx="2"/>
          </p:nvPr>
        </p:nvSpPr>
        <p:spPr/>
        <p:txBody>
          <a:bodyPr/>
          <a:lstStyle/>
          <a:p>
            <a:fld id="{86CB4B4D-7CA3-9044-876B-883B54F8677D}" type="slidenum">
              <a:rPr lang="en-US" smtClean="0"/>
              <a:t>34</a:t>
            </a:fld>
            <a:endParaRPr lang="en-US"/>
          </a:p>
        </p:txBody>
      </p:sp>
    </p:spTree>
    <p:extLst>
      <p:ext uri="{BB962C8B-B14F-4D97-AF65-F5344CB8AC3E}">
        <p14:creationId xmlns:p14="http://schemas.microsoft.com/office/powerpoint/2010/main" val="769501092"/>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a:extLst>
            <a:ext uri="{FF2B5EF4-FFF2-40B4-BE49-F238E27FC236}">
              <a16:creationId xmlns:a16="http://schemas.microsoft.com/office/drawing/2014/main" id="{99656FB8-15A1-7119-59F7-6A42D0358BB6}"/>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8DADE58-AF29-F9C7-02FA-65ED4FC99D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 y="263225"/>
            <a:ext cx="24384000" cy="13452775"/>
          </a:xfrm>
          <a:prstGeom prst="rect">
            <a:avLst/>
          </a:prstGeom>
        </p:spPr>
      </p:pic>
      <p:sp>
        <p:nvSpPr>
          <p:cNvPr id="185" name="Motivation">
            <a:extLst>
              <a:ext uri="{FF2B5EF4-FFF2-40B4-BE49-F238E27FC236}">
                <a16:creationId xmlns:a16="http://schemas.microsoft.com/office/drawing/2014/main" id="{4FEADAE3-051C-405E-DDF1-38F14ABEC911}"/>
              </a:ext>
            </a:extLst>
          </p:cNvPr>
          <p:cNvSpPr txBox="1">
            <a:spLocks noGrp="1"/>
          </p:cNvSpPr>
          <p:nvPr>
            <p:ph type="title"/>
          </p:nvPr>
        </p:nvSpPr>
        <p:spPr>
          <a:prstGeom prst="rect">
            <a:avLst/>
          </a:prstGeom>
        </p:spPr>
        <p:txBody>
          <a:bodyPr>
            <a:normAutofit/>
          </a:bodyPr>
          <a:lstStyle/>
          <a:p>
            <a:r>
              <a:rPr lang="en-US" dirty="0">
                <a:solidFill>
                  <a:schemeClr val="bg1"/>
                </a:solidFill>
              </a:rPr>
              <a:t>But how do we measure light?</a:t>
            </a:r>
            <a:endParaRPr dirty="0">
              <a:solidFill>
                <a:schemeClr val="bg1"/>
              </a:solidFill>
            </a:endParaRPr>
          </a:p>
        </p:txBody>
      </p:sp>
      <p:sp>
        <p:nvSpPr>
          <p:cNvPr id="187" name="Walking can provide numerous physical, mental, social, and environmental benefits.…">
            <a:extLst>
              <a:ext uri="{FF2B5EF4-FFF2-40B4-BE49-F238E27FC236}">
                <a16:creationId xmlns:a16="http://schemas.microsoft.com/office/drawing/2014/main" id="{E252A442-EA90-BBF0-67E4-6DF040BE12E9}"/>
              </a:ext>
            </a:extLst>
          </p:cNvPr>
          <p:cNvSpPr txBox="1">
            <a:spLocks noGrp="1"/>
          </p:cNvSpPr>
          <p:nvPr>
            <p:ph type="body" idx="1"/>
          </p:nvPr>
        </p:nvSpPr>
        <p:spPr>
          <a:xfrm>
            <a:off x="1206500" y="4248504"/>
            <a:ext cx="10985500" cy="8256012"/>
          </a:xfrm>
          <a:prstGeom prst="rect">
            <a:avLst/>
          </a:prstGeom>
        </p:spPr>
        <p:txBody>
          <a:bodyPr>
            <a:normAutofit/>
          </a:bodyPr>
          <a:lstStyle/>
          <a:p>
            <a:endParaRPr dirty="0">
              <a:solidFill>
                <a:schemeClr val="bg1"/>
              </a:solidFill>
            </a:endParaRPr>
          </a:p>
        </p:txBody>
      </p:sp>
      <p:sp>
        <p:nvSpPr>
          <p:cNvPr id="3" name="Slide Number Placeholder 2">
            <a:extLst>
              <a:ext uri="{FF2B5EF4-FFF2-40B4-BE49-F238E27FC236}">
                <a16:creationId xmlns:a16="http://schemas.microsoft.com/office/drawing/2014/main" id="{34A57543-1DBC-5FDE-6588-E54218D81D62}"/>
              </a:ext>
            </a:extLst>
          </p:cNvPr>
          <p:cNvSpPr>
            <a:spLocks noGrp="1"/>
          </p:cNvSpPr>
          <p:nvPr>
            <p:ph type="sldNum" sz="quarter" idx="2"/>
          </p:nvPr>
        </p:nvSpPr>
        <p:spPr/>
        <p:txBody>
          <a:bodyPr/>
          <a:lstStyle/>
          <a:p>
            <a:fld id="{86CB4B4D-7CA3-9044-876B-883B54F8677D}" type="slidenum">
              <a:rPr lang="en-US" smtClean="0"/>
              <a:t>35</a:t>
            </a:fld>
            <a:endParaRPr lang="en-US"/>
          </a:p>
        </p:txBody>
      </p:sp>
    </p:spTree>
    <p:extLst>
      <p:ext uri="{BB962C8B-B14F-4D97-AF65-F5344CB8AC3E}">
        <p14:creationId xmlns:p14="http://schemas.microsoft.com/office/powerpoint/2010/main" val="3836403154"/>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sp>
        <p:nvSpPr>
          <p:cNvPr id="231" name="NightLight"/>
          <p:cNvSpPr txBox="1">
            <a:spLocks noGrp="1"/>
          </p:cNvSpPr>
          <p:nvPr>
            <p:ph type="title"/>
          </p:nvPr>
        </p:nvSpPr>
        <p:spPr>
          <a:prstGeom prst="rect">
            <a:avLst/>
          </a:prstGeom>
        </p:spPr>
        <p:txBody>
          <a:bodyPr/>
          <a:lstStyle/>
          <a:p>
            <a:r>
              <a:t>NightLight</a:t>
            </a:r>
          </a:p>
        </p:txBody>
      </p:sp>
      <p:sp>
        <p:nvSpPr>
          <p:cNvPr id="232" name="Opportunity for passively Crowdsourcing light levels"/>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Opportunity for passively Crowdsourcing light levels</a:t>
            </a:r>
          </a:p>
        </p:txBody>
      </p:sp>
      <p:sp>
        <p:nvSpPr>
          <p:cNvPr id="233" name="[Animation]"/>
          <p:cNvSpPr txBox="1">
            <a:spLocks noGrp="1"/>
          </p:cNvSpPr>
          <p:nvPr>
            <p:ph type="body" sz="half" idx="1"/>
          </p:nvPr>
        </p:nvSpPr>
        <p:spPr>
          <a:xfrm>
            <a:off x="1206500" y="4248504"/>
            <a:ext cx="14041784" cy="8256012"/>
          </a:xfrm>
          <a:prstGeom prst="rect">
            <a:avLst/>
          </a:prstGeom>
        </p:spPr>
        <p:txBody>
          <a:bodyPr/>
          <a:lstStyle/>
          <a:p>
            <a:r>
              <a:t>[Animation]</a:t>
            </a:r>
          </a:p>
        </p:txBody>
      </p:sp>
      <p:pic>
        <p:nvPicPr>
          <p:cNvPr id="234" name="teaser.pdf" descr="teaser.pdf"/>
          <p:cNvPicPr>
            <a:picLocks noChangeAspect="1"/>
          </p:cNvPicPr>
          <p:nvPr/>
        </p:nvPicPr>
        <p:blipFill>
          <a:blip r:embed="rId4"/>
          <a:srcRect l="36" r="66607"/>
          <a:stretch>
            <a:fillRect/>
          </a:stretch>
        </p:blipFill>
        <p:spPr>
          <a:xfrm>
            <a:off x="15846660" y="4315090"/>
            <a:ext cx="8133539" cy="8122647"/>
          </a:xfrm>
          <a:prstGeom prst="rect">
            <a:avLst/>
          </a:prstGeom>
          <a:ln w="12700">
            <a:miter lim="400000"/>
          </a:ln>
        </p:spPr>
      </p:pic>
      <p:pic>
        <p:nvPicPr>
          <p:cNvPr id="235" name="phone-light-animation.mp4" descr="phone-light-animation.mp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0" y="-12700"/>
            <a:ext cx="24384000" cy="13716000"/>
          </a:xfrm>
          <a:prstGeom prst="rect">
            <a:avLst/>
          </a:prstGeom>
          <a:ln w="12700">
            <a:miter lim="400000"/>
          </a:ln>
        </p:spPr>
      </p:pic>
      <p:sp>
        <p:nvSpPr>
          <p:cNvPr id="3" name="Slide Number Placeholder 2">
            <a:extLst>
              <a:ext uri="{FF2B5EF4-FFF2-40B4-BE49-F238E27FC236}">
                <a16:creationId xmlns:a16="http://schemas.microsoft.com/office/drawing/2014/main" id="{00D1D92A-A660-0429-4517-4E0F37898783}"/>
              </a:ext>
            </a:extLst>
          </p:cNvPr>
          <p:cNvSpPr>
            <a:spLocks noGrp="1"/>
          </p:cNvSpPr>
          <p:nvPr>
            <p:ph type="sldNum" sz="quarter" idx="2"/>
          </p:nvPr>
        </p:nvSpPr>
        <p:spPr/>
        <p:txBody>
          <a:bodyPr/>
          <a:lstStyle/>
          <a:p>
            <a:fld id="{86CB4B4D-7CA3-9044-876B-883B54F8677D}" type="slidenum">
              <a:rPr lang="en-US" smtClean="0"/>
              <a:t>36</a:t>
            </a:fld>
            <a:endParaRPr lang="en-US"/>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35" fill="hold"/>
                                        <p:tgtEl>
                                          <p:spTgt spid="23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235"/>
                </p:tgtEl>
              </p:cMediaNode>
            </p:video>
            <p:seq concurrent="1" prevAc="none" nextAc="seek">
              <p:cTn id="8" restart="whenNotActive" fill="hold" evtFilter="cancelBubble" nodeType="interactiveSeq">
                <p:stCondLst>
                  <p:cond evt="onClick" delay="0">
                    <p:tgtEl>
                      <p:spTgt spid="23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35"/>
                                        </p:tgtEl>
                                      </p:cBhvr>
                                    </p:cmd>
                                  </p:childTnLst>
                                </p:cTn>
                              </p:par>
                            </p:childTnLst>
                          </p:cTn>
                        </p:par>
                      </p:childTnLst>
                    </p:cTn>
                  </p:par>
                </p:childTnLst>
              </p:cTn>
              <p:nextCondLst>
                <p:cond evt="onClick" delay="0">
                  <p:tgtEl>
                    <p:spTgt spid="235"/>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7721878D-FA8C-ABA3-B92D-301483183724}"/>
              </a:ext>
            </a:extLst>
          </p:cNvPr>
          <p:cNvPicPr>
            <a:picLocks noChangeAspect="1"/>
          </p:cNvPicPr>
          <p:nvPr/>
        </p:nvPicPr>
        <p:blipFill>
          <a:blip r:embed="rId3">
            <a:extLst>
              <a:ext uri="{96DAC541-7B7A-43D3-8B79-37D633B846F1}">
                <asvg:svgBlip xmlns:asvg="http://schemas.microsoft.com/office/drawing/2016/SVG/main" r:embed="rId4"/>
              </a:ext>
            </a:extLst>
          </a:blip>
          <a:srcRect l="5600" t="4840" r="1683" b="1773"/>
          <a:stretch/>
        </p:blipFill>
        <p:spPr>
          <a:xfrm>
            <a:off x="13519526" y="4248504"/>
            <a:ext cx="10864474" cy="10942936"/>
          </a:xfrm>
          <a:prstGeom prst="rect">
            <a:avLst/>
          </a:prstGeom>
        </p:spPr>
      </p:pic>
      <p:sp>
        <p:nvSpPr>
          <p:cNvPr id="237" name="NightLight"/>
          <p:cNvSpPr txBox="1">
            <a:spLocks noGrp="1"/>
          </p:cNvSpPr>
          <p:nvPr>
            <p:ph type="title"/>
          </p:nvPr>
        </p:nvSpPr>
        <p:spPr>
          <a:prstGeom prst="rect">
            <a:avLst/>
          </a:prstGeom>
        </p:spPr>
        <p:txBody>
          <a:bodyPr/>
          <a:lstStyle/>
          <a:p>
            <a:r>
              <a:rPr dirty="0" err="1">
                <a:solidFill>
                  <a:schemeClr val="bg1"/>
                </a:solidFill>
              </a:rPr>
              <a:t>NightLight</a:t>
            </a:r>
            <a:endParaRPr dirty="0">
              <a:solidFill>
                <a:schemeClr val="bg1"/>
              </a:solidFill>
            </a:endParaRPr>
          </a:p>
        </p:txBody>
      </p:sp>
      <p:sp>
        <p:nvSpPr>
          <p:cNvPr id="238" name="Opportunity for passively crowdsourcing light levels"/>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dirty="0">
                <a:solidFill>
                  <a:schemeClr val="bg1"/>
                </a:solidFill>
              </a:rPr>
              <a:t>Opportunity for passively crowdsourcing light levels</a:t>
            </a:r>
          </a:p>
        </p:txBody>
      </p:sp>
      <p:sp>
        <p:nvSpPr>
          <p:cNvPr id="239" name="These sensors are also already in the right orientation to measure overhead lighting conditions.…"/>
          <p:cNvSpPr txBox="1">
            <a:spLocks noGrp="1"/>
          </p:cNvSpPr>
          <p:nvPr>
            <p:ph type="body" sz="half" idx="1"/>
          </p:nvPr>
        </p:nvSpPr>
        <p:spPr>
          <a:xfrm>
            <a:off x="2365547" y="4248504"/>
            <a:ext cx="9855200" cy="8256012"/>
          </a:xfrm>
          <a:prstGeom prst="rect">
            <a:avLst/>
          </a:prstGeom>
        </p:spPr>
        <p:txBody>
          <a:bodyPr/>
          <a:lstStyle/>
          <a:p>
            <a:r>
              <a:rPr lang="en-US" dirty="0">
                <a:solidFill>
                  <a:schemeClr val="bg1"/>
                </a:solidFill>
              </a:rPr>
              <a:t>With additional sensor data (IMU, GPS) we can map light level. </a:t>
            </a:r>
          </a:p>
          <a:p>
            <a:r>
              <a:rPr lang="en-US" dirty="0">
                <a:solidFill>
                  <a:schemeClr val="bg1"/>
                </a:solidFill>
              </a:rPr>
              <a:t>How can we then leverage the ubiquity of these sensors across the built environment to aggregate and analyze light at scale?</a:t>
            </a:r>
          </a:p>
        </p:txBody>
      </p:sp>
      <p:sp>
        <p:nvSpPr>
          <p:cNvPr id="3" name="Slide Number Placeholder 2">
            <a:extLst>
              <a:ext uri="{FF2B5EF4-FFF2-40B4-BE49-F238E27FC236}">
                <a16:creationId xmlns:a16="http://schemas.microsoft.com/office/drawing/2014/main" id="{F1D6B8E5-316F-79CC-07A1-ED308644CEAB}"/>
              </a:ext>
            </a:extLst>
          </p:cNvPr>
          <p:cNvSpPr>
            <a:spLocks noGrp="1"/>
          </p:cNvSpPr>
          <p:nvPr>
            <p:ph type="sldNum" sz="quarter" idx="2"/>
          </p:nvPr>
        </p:nvSpPr>
        <p:spPr/>
        <p:txBody>
          <a:bodyPr/>
          <a:lstStyle/>
          <a:p>
            <a:fld id="{86CB4B4D-7CA3-9044-876B-883B54F8677D}" type="slidenum">
              <a:rPr lang="en-US" smtClean="0"/>
              <a:t>37</a:t>
            </a:fld>
            <a:endParaRPr lang="en-US"/>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5610C20-94A1-E317-4DCE-8BE4CABB93D3}"/>
            </a:ext>
          </a:extLst>
        </p:cNvPr>
        <p:cNvGrpSpPr/>
        <p:nvPr/>
      </p:nvGrpSpPr>
      <p:grpSpPr>
        <a:xfrm>
          <a:off x="0" y="0"/>
          <a:ext cx="0" cy="0"/>
          <a:chOff x="0" y="0"/>
          <a:chExt cx="0" cy="0"/>
        </a:xfrm>
      </p:grpSpPr>
      <p:sp>
        <p:nvSpPr>
          <p:cNvPr id="237" name="NightLight">
            <a:extLst>
              <a:ext uri="{FF2B5EF4-FFF2-40B4-BE49-F238E27FC236}">
                <a16:creationId xmlns:a16="http://schemas.microsoft.com/office/drawing/2014/main" id="{BC1735B2-8669-F1B7-6725-93034F04DA09}"/>
              </a:ext>
            </a:extLst>
          </p:cNvPr>
          <p:cNvSpPr txBox="1">
            <a:spLocks noGrp="1"/>
          </p:cNvSpPr>
          <p:nvPr>
            <p:ph type="title"/>
          </p:nvPr>
        </p:nvSpPr>
        <p:spPr>
          <a:prstGeom prst="rect">
            <a:avLst/>
          </a:prstGeom>
        </p:spPr>
        <p:txBody>
          <a:bodyPr/>
          <a:lstStyle/>
          <a:p>
            <a:r>
              <a:rPr lang="en-US" dirty="0">
                <a:solidFill>
                  <a:schemeClr val="bg1"/>
                </a:solidFill>
              </a:rPr>
              <a:t>Validation</a:t>
            </a:r>
            <a:endParaRPr dirty="0">
              <a:solidFill>
                <a:schemeClr val="bg1"/>
              </a:solidFill>
            </a:endParaRPr>
          </a:p>
        </p:txBody>
      </p:sp>
      <p:sp>
        <p:nvSpPr>
          <p:cNvPr id="239" name="These sensors are also already in the right orientation to measure overhead lighting conditions.…">
            <a:extLst>
              <a:ext uri="{FF2B5EF4-FFF2-40B4-BE49-F238E27FC236}">
                <a16:creationId xmlns:a16="http://schemas.microsoft.com/office/drawing/2014/main" id="{7B789161-97FE-3040-F662-9A94E1E82EA8}"/>
              </a:ext>
            </a:extLst>
          </p:cNvPr>
          <p:cNvSpPr txBox="1">
            <a:spLocks noGrp="1"/>
          </p:cNvSpPr>
          <p:nvPr>
            <p:ph type="body" sz="half" idx="1"/>
          </p:nvPr>
        </p:nvSpPr>
        <p:spPr>
          <a:xfrm>
            <a:off x="1206500" y="4248504"/>
            <a:ext cx="9855200" cy="8256012"/>
          </a:xfrm>
          <a:prstGeom prst="rect">
            <a:avLst/>
          </a:prstGeom>
        </p:spPr>
        <p:txBody>
          <a:bodyPr/>
          <a:lstStyle/>
          <a:p>
            <a:r>
              <a:rPr lang="en-US" dirty="0">
                <a:solidFill>
                  <a:schemeClr val="bg1"/>
                </a:solidFill>
              </a:rPr>
              <a:t>In-Lab: Sensor validation and variation across phones</a:t>
            </a:r>
          </a:p>
          <a:p>
            <a:r>
              <a:rPr lang="en-US" dirty="0">
                <a:solidFill>
                  <a:schemeClr val="bg1"/>
                </a:solidFill>
              </a:rPr>
              <a:t>On-Street: Robustness to real-world conditions </a:t>
            </a:r>
          </a:p>
        </p:txBody>
      </p:sp>
      <p:sp>
        <p:nvSpPr>
          <p:cNvPr id="3" name="Text Placeholder 2">
            <a:extLst>
              <a:ext uri="{FF2B5EF4-FFF2-40B4-BE49-F238E27FC236}">
                <a16:creationId xmlns:a16="http://schemas.microsoft.com/office/drawing/2014/main" id="{8E0F8CC0-26F2-6CF4-CB28-D9463AC28CE1}"/>
              </a:ext>
            </a:extLst>
          </p:cNvPr>
          <p:cNvSpPr>
            <a:spLocks noGrp="1"/>
          </p:cNvSpPr>
          <p:nvPr>
            <p:ph type="body" sz="quarter" idx="21"/>
          </p:nvPr>
        </p:nvSpPr>
        <p:spPr>
          <a:xfrm>
            <a:off x="1206500" y="2372962"/>
            <a:ext cx="7993745" cy="934780"/>
          </a:xfrm>
        </p:spPr>
        <p:txBody>
          <a:bodyPr/>
          <a:lstStyle/>
          <a:p>
            <a:r>
              <a:rPr lang="en-US" dirty="0"/>
              <a:t>Feasibility</a:t>
            </a:r>
          </a:p>
        </p:txBody>
      </p:sp>
      <p:sp>
        <p:nvSpPr>
          <p:cNvPr id="5" name="Slide Number Placeholder 4">
            <a:extLst>
              <a:ext uri="{FF2B5EF4-FFF2-40B4-BE49-F238E27FC236}">
                <a16:creationId xmlns:a16="http://schemas.microsoft.com/office/drawing/2014/main" id="{C049DB6A-9087-1F14-9F29-7AA772E26E69}"/>
              </a:ext>
            </a:extLst>
          </p:cNvPr>
          <p:cNvSpPr>
            <a:spLocks noGrp="1"/>
          </p:cNvSpPr>
          <p:nvPr>
            <p:ph type="sldNum" sz="quarter" idx="2"/>
          </p:nvPr>
        </p:nvSpPr>
        <p:spPr>
          <a:xfrm>
            <a:off x="12006214" y="13076008"/>
            <a:ext cx="359073" cy="379591"/>
          </a:xfrm>
        </p:spPr>
        <p:txBody>
          <a:bodyPr/>
          <a:lstStyle/>
          <a:p>
            <a:r>
              <a:rPr lang="en-US" dirty="0"/>
              <a:t>1</a:t>
            </a:r>
            <a:r>
              <a:rPr lang="en-US" dirty="0">
                <a:solidFill>
                  <a:srgbClr val="000000"/>
                </a:solidFill>
              </a:rPr>
              <a:t>8</a:t>
            </a:r>
            <a:endParaRPr lang="en-US" dirty="0"/>
          </a:p>
        </p:txBody>
      </p:sp>
      <p:sp>
        <p:nvSpPr>
          <p:cNvPr id="23" name="Text Placeholder 2">
            <a:extLst>
              <a:ext uri="{FF2B5EF4-FFF2-40B4-BE49-F238E27FC236}">
                <a16:creationId xmlns:a16="http://schemas.microsoft.com/office/drawing/2014/main" id="{A72FAC90-28CA-9FD8-8B37-E67DDF813097}"/>
              </a:ext>
            </a:extLst>
          </p:cNvPr>
          <p:cNvSpPr txBox="1">
            <a:spLocks/>
          </p:cNvSpPr>
          <p:nvPr/>
        </p:nvSpPr>
        <p:spPr>
          <a:xfrm>
            <a:off x="12799785" y="2372962"/>
            <a:ext cx="9864271" cy="9347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normAutofit/>
          </a:bodyPr>
          <a:lstStyle>
            <a:lvl1pPr marL="0" marR="0" indent="0" algn="l" defTabSz="825500" rtl="0" latinLnBrk="0">
              <a:lnSpc>
                <a:spcPct val="100000"/>
              </a:lnSpc>
              <a:spcBef>
                <a:spcPts val="0"/>
              </a:spcBef>
              <a:spcAft>
                <a:spcPts val="0"/>
              </a:spcAft>
              <a:buClrTx/>
              <a:buSzTx/>
              <a:buFontTx/>
              <a:buNone/>
              <a:tabLst/>
              <a:defRPr sz="5500" b="1" i="0" u="none" strike="noStrike" cap="none" spc="0" baseline="0">
                <a:solidFill>
                  <a:schemeClr val="bg1"/>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dirty="0">
                <a:solidFill>
                  <a:srgbClr val="000000"/>
                </a:solidFill>
              </a:rPr>
              <a:t>Utility</a:t>
            </a:r>
          </a:p>
        </p:txBody>
      </p:sp>
    </p:spTree>
    <p:extLst>
      <p:ext uri="{BB962C8B-B14F-4D97-AF65-F5344CB8AC3E}">
        <p14:creationId xmlns:p14="http://schemas.microsoft.com/office/powerpoint/2010/main" val="1738027272"/>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CE7B37C-1109-08A2-3AF2-8000C7872557}"/>
            </a:ext>
          </a:extLst>
        </p:cNvPr>
        <p:cNvGrpSpPr/>
        <p:nvPr/>
      </p:nvGrpSpPr>
      <p:grpSpPr>
        <a:xfrm>
          <a:off x="0" y="0"/>
          <a:ext cx="0" cy="0"/>
          <a:chOff x="0" y="0"/>
          <a:chExt cx="0" cy="0"/>
        </a:xfrm>
      </p:grpSpPr>
      <p:sp>
        <p:nvSpPr>
          <p:cNvPr id="242" name="Technical in-lab validation">
            <a:extLst>
              <a:ext uri="{FF2B5EF4-FFF2-40B4-BE49-F238E27FC236}">
                <a16:creationId xmlns:a16="http://schemas.microsoft.com/office/drawing/2014/main" id="{CB9475BB-F5EF-F6ED-62CE-8A16948B5094}"/>
              </a:ext>
            </a:extLst>
          </p:cNvPr>
          <p:cNvSpPr txBox="1">
            <a:spLocks noGrp="1"/>
          </p:cNvSpPr>
          <p:nvPr>
            <p:ph type="title"/>
          </p:nvPr>
        </p:nvSpPr>
        <p:spPr>
          <a:prstGeom prst="rect">
            <a:avLst/>
          </a:prstGeom>
        </p:spPr>
        <p:txBody>
          <a:bodyPr/>
          <a:lstStyle/>
          <a:p>
            <a:r>
              <a:rPr lang="en-US" dirty="0">
                <a:solidFill>
                  <a:schemeClr val="bg1"/>
                </a:solidFill>
              </a:rPr>
              <a:t>I</a:t>
            </a:r>
            <a:r>
              <a:rPr dirty="0">
                <a:solidFill>
                  <a:schemeClr val="bg1"/>
                </a:solidFill>
              </a:rPr>
              <a:t>n-lab </a:t>
            </a:r>
            <a:r>
              <a:rPr lang="en-US" dirty="0"/>
              <a:t>V</a:t>
            </a:r>
            <a:r>
              <a:rPr dirty="0">
                <a:solidFill>
                  <a:schemeClr val="bg1"/>
                </a:solidFill>
              </a:rPr>
              <a:t>alidation</a:t>
            </a:r>
          </a:p>
        </p:txBody>
      </p:sp>
      <p:sp>
        <p:nvSpPr>
          <p:cNvPr id="243" name="Setup">
            <a:extLst>
              <a:ext uri="{FF2B5EF4-FFF2-40B4-BE49-F238E27FC236}">
                <a16:creationId xmlns:a16="http://schemas.microsoft.com/office/drawing/2014/main" id="{D0B10687-F343-A524-F595-0DF5A11C2B6D}"/>
              </a:ext>
            </a:extLst>
          </p:cNvPr>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a:solidFill>
                  <a:schemeClr val="bg1"/>
                </a:solidFill>
              </a:rPr>
              <a:t>Setup</a:t>
            </a:r>
          </a:p>
        </p:txBody>
      </p:sp>
      <p:pic>
        <p:nvPicPr>
          <p:cNvPr id="244" name="inlab_setup_cropped_and_annotated.png" descr="inlab_setup_cropped_and_annotated.png">
            <a:extLst>
              <a:ext uri="{FF2B5EF4-FFF2-40B4-BE49-F238E27FC236}">
                <a16:creationId xmlns:a16="http://schemas.microsoft.com/office/drawing/2014/main" id="{7E6B6F6F-5C8E-534A-009C-F228D71781EE}"/>
              </a:ext>
            </a:extLst>
          </p:cNvPr>
          <p:cNvPicPr>
            <a:picLocks noChangeAspect="1"/>
          </p:cNvPicPr>
          <p:nvPr/>
        </p:nvPicPr>
        <p:blipFill>
          <a:blip r:embed="rId3"/>
          <a:srcRect l="11427" r="45852"/>
          <a:stretch/>
        </p:blipFill>
        <p:spPr>
          <a:xfrm>
            <a:off x="13911942" y="4160520"/>
            <a:ext cx="10472057" cy="9555481"/>
          </a:xfrm>
          <a:prstGeom prst="rect">
            <a:avLst/>
          </a:prstGeom>
          <a:ln w="12700">
            <a:miter lim="400000"/>
          </a:ln>
        </p:spPr>
      </p:pic>
      <p:pic>
        <p:nvPicPr>
          <p:cNvPr id="3" name="Graphic 2">
            <a:extLst>
              <a:ext uri="{FF2B5EF4-FFF2-40B4-BE49-F238E27FC236}">
                <a16:creationId xmlns:a16="http://schemas.microsoft.com/office/drawing/2014/main" id="{2F162679-D282-940E-34A4-0873D4B848F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8184" y="7541467"/>
            <a:ext cx="12217051" cy="5323633"/>
          </a:xfrm>
          <a:prstGeom prst="rect">
            <a:avLst/>
          </a:prstGeom>
        </p:spPr>
      </p:pic>
      <p:sp>
        <p:nvSpPr>
          <p:cNvPr id="4" name="These sensors are also already in the right orientation to measure overhead lighting conditions.…">
            <a:extLst>
              <a:ext uri="{FF2B5EF4-FFF2-40B4-BE49-F238E27FC236}">
                <a16:creationId xmlns:a16="http://schemas.microsoft.com/office/drawing/2014/main" id="{6326F2DF-2041-7097-1936-780167226860}"/>
              </a:ext>
            </a:extLst>
          </p:cNvPr>
          <p:cNvSpPr txBox="1">
            <a:spLocks noGrp="1"/>
          </p:cNvSpPr>
          <p:nvPr>
            <p:ph type="body" sz="half" idx="1"/>
          </p:nvPr>
        </p:nvSpPr>
        <p:spPr>
          <a:xfrm>
            <a:off x="1206500" y="3806125"/>
            <a:ext cx="9855200" cy="2940263"/>
          </a:xfrm>
          <a:prstGeom prst="rect">
            <a:avLst/>
          </a:prstGeom>
        </p:spPr>
        <p:txBody>
          <a:bodyPr>
            <a:normAutofit/>
          </a:bodyPr>
          <a:lstStyle/>
          <a:p>
            <a:r>
              <a:rPr lang="en-US" dirty="0">
                <a:solidFill>
                  <a:schemeClr val="bg1"/>
                </a:solidFill>
              </a:rPr>
              <a:t>4 Phones</a:t>
            </a:r>
          </a:p>
          <a:p>
            <a:r>
              <a:rPr lang="en-US" dirty="0">
                <a:solidFill>
                  <a:schemeClr val="bg1"/>
                </a:solidFill>
              </a:rPr>
              <a:t>Controlled sweep using gimbal</a:t>
            </a:r>
          </a:p>
          <a:p>
            <a:endParaRPr lang="en-US" dirty="0">
              <a:solidFill>
                <a:schemeClr val="bg1"/>
              </a:solidFill>
            </a:endParaRPr>
          </a:p>
          <a:p>
            <a:endParaRPr lang="en-US" dirty="0">
              <a:solidFill>
                <a:schemeClr val="bg1"/>
              </a:solidFill>
            </a:endParaRPr>
          </a:p>
        </p:txBody>
      </p:sp>
      <p:sp>
        <p:nvSpPr>
          <p:cNvPr id="6" name="Slide Number Placeholder 5">
            <a:extLst>
              <a:ext uri="{FF2B5EF4-FFF2-40B4-BE49-F238E27FC236}">
                <a16:creationId xmlns:a16="http://schemas.microsoft.com/office/drawing/2014/main" id="{7E780C3C-29F2-0550-FFD8-627D0529DD4C}"/>
              </a:ext>
            </a:extLst>
          </p:cNvPr>
          <p:cNvSpPr>
            <a:spLocks noGrp="1"/>
          </p:cNvSpPr>
          <p:nvPr>
            <p:ph type="sldNum" sz="quarter" idx="2"/>
          </p:nvPr>
        </p:nvSpPr>
        <p:spPr/>
        <p:txBody>
          <a:bodyPr/>
          <a:lstStyle/>
          <a:p>
            <a:fld id="{86CB4B4D-7CA3-9044-876B-883B54F8677D}" type="slidenum">
              <a:rPr lang="en-US" smtClean="0"/>
              <a:t>39</a:t>
            </a:fld>
            <a:endParaRPr lang="en-US"/>
          </a:p>
        </p:txBody>
      </p:sp>
      <p:sp>
        <p:nvSpPr>
          <p:cNvPr id="2" name="These sensors are also already in the right orientation to measure overhead lighting conditions.…">
            <a:extLst>
              <a:ext uri="{FF2B5EF4-FFF2-40B4-BE49-F238E27FC236}">
                <a16:creationId xmlns:a16="http://schemas.microsoft.com/office/drawing/2014/main" id="{E98739AD-54DE-4BE5-AEC4-67D2836ACFF5}"/>
              </a:ext>
            </a:extLst>
          </p:cNvPr>
          <p:cNvSpPr txBox="1">
            <a:spLocks/>
          </p:cNvSpPr>
          <p:nvPr/>
        </p:nvSpPr>
        <p:spPr>
          <a:xfrm>
            <a:off x="5673969" y="10203283"/>
            <a:ext cx="3957515" cy="13068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algn="ctr" hangingPunct="1">
              <a:buNone/>
            </a:pPr>
            <a:r>
              <a:rPr lang="en-US" sz="2500" dirty="0"/>
              <a:t>3.8m</a:t>
            </a:r>
          </a:p>
        </p:txBody>
      </p:sp>
      <p:sp>
        <p:nvSpPr>
          <p:cNvPr id="5" name="These sensors are also already in the right orientation to measure overhead lighting conditions.…">
            <a:extLst>
              <a:ext uri="{FF2B5EF4-FFF2-40B4-BE49-F238E27FC236}">
                <a16:creationId xmlns:a16="http://schemas.microsoft.com/office/drawing/2014/main" id="{76C7632A-29CE-94B3-14F7-70BA6CB1A9AC}"/>
              </a:ext>
            </a:extLst>
          </p:cNvPr>
          <p:cNvSpPr txBox="1">
            <a:spLocks/>
          </p:cNvSpPr>
          <p:nvPr/>
        </p:nvSpPr>
        <p:spPr>
          <a:xfrm>
            <a:off x="8529306" y="7035441"/>
            <a:ext cx="3957515" cy="13068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algn="ctr" hangingPunct="1">
              <a:buNone/>
            </a:pPr>
            <a:r>
              <a:rPr lang="en-US" sz="2500" dirty="0"/>
              <a:t>Light Panel</a:t>
            </a:r>
          </a:p>
        </p:txBody>
      </p:sp>
      <p:sp>
        <p:nvSpPr>
          <p:cNvPr id="7" name="These sensors are also already in the right orientation to measure overhead lighting conditions.…">
            <a:extLst>
              <a:ext uri="{FF2B5EF4-FFF2-40B4-BE49-F238E27FC236}">
                <a16:creationId xmlns:a16="http://schemas.microsoft.com/office/drawing/2014/main" id="{17163B39-1012-8E3B-A59E-321DC96092E1}"/>
              </a:ext>
            </a:extLst>
          </p:cNvPr>
          <p:cNvSpPr txBox="1">
            <a:spLocks/>
          </p:cNvSpPr>
          <p:nvPr/>
        </p:nvSpPr>
        <p:spPr>
          <a:xfrm>
            <a:off x="1716454" y="7137942"/>
            <a:ext cx="3957515" cy="13068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algn="ctr" hangingPunct="1">
              <a:buNone/>
            </a:pPr>
            <a:r>
              <a:rPr lang="en-US" sz="2500" dirty="0"/>
              <a:t>Smartphone</a:t>
            </a:r>
          </a:p>
        </p:txBody>
      </p:sp>
      <p:sp>
        <p:nvSpPr>
          <p:cNvPr id="8" name="These sensors are also already in the right orientation to measure overhead lighting conditions.…">
            <a:extLst>
              <a:ext uri="{FF2B5EF4-FFF2-40B4-BE49-F238E27FC236}">
                <a16:creationId xmlns:a16="http://schemas.microsoft.com/office/drawing/2014/main" id="{C1CB8C84-9F4A-2E82-2F44-A5E27063E559}"/>
              </a:ext>
            </a:extLst>
          </p:cNvPr>
          <p:cNvSpPr txBox="1">
            <a:spLocks/>
          </p:cNvSpPr>
          <p:nvPr/>
        </p:nvSpPr>
        <p:spPr>
          <a:xfrm>
            <a:off x="-698500" y="9107419"/>
            <a:ext cx="3957515" cy="13068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algn="ctr" hangingPunct="1">
              <a:buNone/>
            </a:pPr>
            <a:r>
              <a:rPr lang="en-US" sz="2500" dirty="0"/>
              <a:t>Gimbal</a:t>
            </a:r>
          </a:p>
        </p:txBody>
      </p:sp>
      <p:sp>
        <p:nvSpPr>
          <p:cNvPr id="9" name="These sensors are also already in the right orientation to measure overhead lighting conditions.…">
            <a:extLst>
              <a:ext uri="{FF2B5EF4-FFF2-40B4-BE49-F238E27FC236}">
                <a16:creationId xmlns:a16="http://schemas.microsoft.com/office/drawing/2014/main" id="{7CB7048A-70AD-CBD4-618F-EA383C788811}"/>
              </a:ext>
            </a:extLst>
          </p:cNvPr>
          <p:cNvSpPr txBox="1">
            <a:spLocks/>
          </p:cNvSpPr>
          <p:nvPr/>
        </p:nvSpPr>
        <p:spPr>
          <a:xfrm>
            <a:off x="2490177" y="8943295"/>
            <a:ext cx="3957515" cy="13068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chemeClr val="bg1"/>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indent="0" algn="ctr" hangingPunct="1">
              <a:buNone/>
            </a:pPr>
            <a:r>
              <a:rPr lang="en-US" sz="2500" dirty="0"/>
              <a:t>Light Meter</a:t>
            </a:r>
          </a:p>
        </p:txBody>
      </p:sp>
    </p:spTree>
    <p:extLst>
      <p:ext uri="{BB962C8B-B14F-4D97-AF65-F5344CB8AC3E}">
        <p14:creationId xmlns:p14="http://schemas.microsoft.com/office/powerpoint/2010/main" val="217140291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67" name="9qkuy6vghs3b1.jpg" descr="9qkuy6vghs3b1.jpg"/>
          <p:cNvPicPr>
            <a:picLocks noChangeAspect="1"/>
          </p:cNvPicPr>
          <p:nvPr/>
        </p:nvPicPr>
        <p:blipFill>
          <a:blip r:embed="rId3"/>
          <a:stretch>
            <a:fillRect/>
          </a:stretch>
        </p:blipFill>
        <p:spPr>
          <a:xfrm>
            <a:off x="-31742" y="-1048808"/>
            <a:ext cx="8890714" cy="15813616"/>
          </a:xfrm>
          <a:prstGeom prst="rect">
            <a:avLst/>
          </a:prstGeom>
          <a:ln w="12700">
            <a:miter lim="400000"/>
          </a:ln>
        </p:spPr>
      </p:pic>
      <p:pic>
        <p:nvPicPr>
          <p:cNvPr id="168" name="justin-ziadeh-2y0RxQ6yYTg-unsplash-scaled.jpg" descr="justin-ziadeh-2y0RxQ6yYTg-unsplash-scaled.jpg"/>
          <p:cNvPicPr>
            <a:picLocks noChangeAspect="1"/>
          </p:cNvPicPr>
          <p:nvPr/>
        </p:nvPicPr>
        <p:blipFill>
          <a:blip r:embed="rId4"/>
          <a:srcRect l="44865"/>
          <a:stretch>
            <a:fillRect/>
          </a:stretch>
        </p:blipFill>
        <p:spPr>
          <a:xfrm>
            <a:off x="15525029" y="0"/>
            <a:ext cx="10069929" cy="13716001"/>
          </a:xfrm>
          <a:prstGeom prst="rect">
            <a:avLst/>
          </a:prstGeom>
          <a:ln w="12700">
            <a:miter lim="400000"/>
          </a:ln>
        </p:spPr>
      </p:pic>
      <p:sp>
        <p:nvSpPr>
          <p:cNvPr id="169" name="How about between these two?"/>
          <p:cNvSpPr txBox="1">
            <a:spLocks noGrp="1"/>
          </p:cNvSpPr>
          <p:nvPr>
            <p:ph type="title"/>
          </p:nvPr>
        </p:nvSpPr>
        <p:spPr>
          <a:xfrm>
            <a:off x="9440427" y="574867"/>
            <a:ext cx="5503147" cy="1433164"/>
          </a:xfrm>
          <a:prstGeom prst="rect">
            <a:avLst/>
          </a:prstGeom>
        </p:spPr>
        <p:txBody>
          <a:bodyPr/>
          <a:lstStyle>
            <a:lvl1pPr algn="ctr" defTabSz="1316703">
              <a:defRPr sz="4590" spc="-91"/>
            </a:lvl1pPr>
          </a:lstStyle>
          <a:p>
            <a:r>
              <a:rPr dirty="0">
                <a:solidFill>
                  <a:schemeClr val="bg1"/>
                </a:solidFill>
              </a:rPr>
              <a:t>How about between these two?</a:t>
            </a:r>
          </a:p>
        </p:txBody>
      </p:sp>
      <p:sp>
        <p:nvSpPr>
          <p:cNvPr id="170" name="A"/>
          <p:cNvSpPr/>
          <p:nvPr/>
        </p:nvSpPr>
        <p:spPr>
          <a:xfrm>
            <a:off x="7254244" y="11846776"/>
            <a:ext cx="1270001" cy="1270001"/>
          </a:xfrm>
          <a:prstGeom prst="roundRect">
            <a:avLst>
              <a:gd name="adj" fmla="val 15000"/>
            </a:avLst>
          </a:prstGeom>
          <a:solidFill>
            <a:srgbClr val="FFECA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4000">
                <a:solidFill>
                  <a:srgbClr val="000000"/>
                </a:solidFill>
                <a:latin typeface="Helvetica Neue Medium"/>
                <a:ea typeface="Helvetica Neue Medium"/>
                <a:cs typeface="Helvetica Neue Medium"/>
                <a:sym typeface="Helvetica Neue Medium"/>
              </a:defRPr>
            </a:lvl1pPr>
          </a:lstStyle>
          <a:p>
            <a:r>
              <a:t>A</a:t>
            </a:r>
          </a:p>
        </p:txBody>
      </p:sp>
      <p:sp>
        <p:nvSpPr>
          <p:cNvPr id="171" name="B"/>
          <p:cNvSpPr/>
          <p:nvPr/>
        </p:nvSpPr>
        <p:spPr>
          <a:xfrm>
            <a:off x="16175471" y="11846776"/>
            <a:ext cx="1270001" cy="1270001"/>
          </a:xfrm>
          <a:prstGeom prst="roundRect">
            <a:avLst>
              <a:gd name="adj" fmla="val 15000"/>
            </a:avLst>
          </a:prstGeom>
          <a:solidFill>
            <a:srgbClr val="FFECA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4000">
                <a:solidFill>
                  <a:srgbClr val="000000"/>
                </a:solidFill>
                <a:latin typeface="Helvetica Neue Medium"/>
                <a:ea typeface="Helvetica Neue Medium"/>
                <a:cs typeface="Helvetica Neue Medium"/>
                <a:sym typeface="Helvetica Neue Medium"/>
              </a:defRPr>
            </a:lvl1pPr>
          </a:lstStyle>
          <a:p>
            <a:r>
              <a:t>B</a:t>
            </a:r>
          </a:p>
        </p:txBody>
      </p:sp>
      <p:sp>
        <p:nvSpPr>
          <p:cNvPr id="3" name="Slide Number Placeholder 2">
            <a:extLst>
              <a:ext uri="{FF2B5EF4-FFF2-40B4-BE49-F238E27FC236}">
                <a16:creationId xmlns:a16="http://schemas.microsoft.com/office/drawing/2014/main" id="{0CDDF70B-8A36-B5E0-E5E1-A0D86699BD2C}"/>
              </a:ext>
            </a:extLst>
          </p:cNvPr>
          <p:cNvSpPr>
            <a:spLocks noGrp="1"/>
          </p:cNvSpPr>
          <p:nvPr>
            <p:ph type="sldNum" sz="quarter" idx="2"/>
          </p:nvPr>
        </p:nvSpPr>
        <p:spPr/>
        <p:txBody>
          <a:bodyPr/>
          <a:lstStyle/>
          <a:p>
            <a:fld id="{86CB4B4D-7CA3-9044-876B-883B54F8677D}" type="slidenum">
              <a:rPr lang="en-US" smtClean="0"/>
              <a:t>4</a:t>
            </a:fld>
            <a:endParaRPr lang="en-US"/>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63" name="Picture 62">
            <a:extLst>
              <a:ext uri="{FF2B5EF4-FFF2-40B4-BE49-F238E27FC236}">
                <a16:creationId xmlns:a16="http://schemas.microsoft.com/office/drawing/2014/main" id="{D242A169-34EC-89DA-0985-D245A5D413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752" y="4568065"/>
            <a:ext cx="10082585" cy="7561939"/>
          </a:xfrm>
          <a:prstGeom prst="rect">
            <a:avLst/>
          </a:prstGeom>
        </p:spPr>
      </p:pic>
      <p:sp>
        <p:nvSpPr>
          <p:cNvPr id="311" name="Shape"/>
          <p:cNvSpPr/>
          <p:nvPr/>
        </p:nvSpPr>
        <p:spPr>
          <a:xfrm>
            <a:off x="17228797" y="7917874"/>
            <a:ext cx="3270952" cy="1803678"/>
          </a:xfrm>
          <a:custGeom>
            <a:avLst/>
            <a:gdLst/>
            <a:ahLst/>
            <a:cxnLst>
              <a:cxn ang="0">
                <a:pos x="wd2" y="hd2"/>
              </a:cxn>
              <a:cxn ang="5400000">
                <a:pos x="wd2" y="hd2"/>
              </a:cxn>
              <a:cxn ang="10800000">
                <a:pos x="wd2" y="hd2"/>
              </a:cxn>
              <a:cxn ang="16200000">
                <a:pos x="wd2" y="hd2"/>
              </a:cxn>
            </a:cxnLst>
            <a:rect l="0" t="0" r="r" b="b"/>
            <a:pathLst>
              <a:path w="21600" h="21600" extrusionOk="0">
                <a:moveTo>
                  <a:pt x="7991" y="52"/>
                </a:moveTo>
                <a:lnTo>
                  <a:pt x="12234" y="0"/>
                </a:lnTo>
                <a:lnTo>
                  <a:pt x="21600" y="21600"/>
                </a:lnTo>
                <a:lnTo>
                  <a:pt x="0" y="21486"/>
                </a:lnTo>
                <a:lnTo>
                  <a:pt x="7991" y="52"/>
                </a:lnTo>
                <a:close/>
              </a:path>
            </a:pathLst>
          </a:custGeom>
          <a:gradFill flip="none" rotWithShape="1">
            <a:gsLst>
              <a:gs pos="0">
                <a:srgbClr val="FFFFFF">
                  <a:alpha val="0"/>
                </a:srgbClr>
              </a:gs>
              <a:gs pos="100000">
                <a:srgbClr val="FFF372"/>
              </a:gs>
            </a:gsLst>
            <a:lin ang="16200000" scaled="0"/>
          </a:gradFill>
          <a:ln w="12700" cap="flat">
            <a:noFill/>
            <a:miter lim="400000"/>
          </a:ln>
          <a:effectLst/>
        </p:spPr>
        <p:txBody>
          <a:bodyPr wrap="square" lIns="50800" tIns="50800" rIns="50800" bIns="50800" numCol="1" anchor="ctr">
            <a:noAutofit/>
          </a:bodyPr>
          <a:lstStyle/>
          <a:p>
            <a:endParaRPr/>
          </a:p>
        </p:txBody>
      </p:sp>
      <p:grpSp>
        <p:nvGrpSpPr>
          <p:cNvPr id="317" name="Group"/>
          <p:cNvGrpSpPr/>
          <p:nvPr/>
        </p:nvGrpSpPr>
        <p:grpSpPr>
          <a:xfrm>
            <a:off x="17121425" y="7606389"/>
            <a:ext cx="2086543" cy="4725629"/>
            <a:chOff x="0" y="0"/>
            <a:chExt cx="2086541" cy="4725626"/>
          </a:xfrm>
        </p:grpSpPr>
        <p:sp>
          <p:nvSpPr>
            <p:cNvPr id="312" name="Rounded Rectangle"/>
            <p:cNvSpPr/>
            <p:nvPr/>
          </p:nvSpPr>
          <p:spPr>
            <a:xfrm>
              <a:off x="1291994" y="104037"/>
              <a:ext cx="725732" cy="210976"/>
            </a:xfrm>
            <a:prstGeom prst="roundRect">
              <a:avLst>
                <a:gd name="adj" fmla="val 50000"/>
              </a:avLst>
            </a:prstGeom>
            <a:solidFill>
              <a:srgbClr val="F1D700"/>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13" name="Rounded Rectangle"/>
            <p:cNvSpPr/>
            <p:nvPr/>
          </p:nvSpPr>
          <p:spPr>
            <a:xfrm>
              <a:off x="0" y="4514032"/>
              <a:ext cx="1634525" cy="210976"/>
            </a:xfrm>
            <a:prstGeom prst="roundRect">
              <a:avLst>
                <a:gd name="adj" fmla="val 50000"/>
              </a:avLst>
            </a:prstGeom>
            <a:solidFill>
              <a:srgbClr val="818181"/>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14" name="Rounded Rectangle"/>
            <p:cNvSpPr/>
            <p:nvPr/>
          </p:nvSpPr>
          <p:spPr>
            <a:xfrm>
              <a:off x="377669" y="4384844"/>
              <a:ext cx="879188" cy="340783"/>
            </a:xfrm>
            <a:prstGeom prst="roundRect">
              <a:avLst>
                <a:gd name="adj" fmla="val 50000"/>
              </a:avLst>
            </a:prstGeom>
            <a:solidFill>
              <a:srgbClr val="818181"/>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15" name="Rounded Rectangle"/>
            <p:cNvSpPr/>
            <p:nvPr/>
          </p:nvSpPr>
          <p:spPr>
            <a:xfrm>
              <a:off x="680221" y="3033"/>
              <a:ext cx="274083" cy="4489556"/>
            </a:xfrm>
            <a:prstGeom prst="roundRect">
              <a:avLst>
                <a:gd name="adj" fmla="val 50000"/>
              </a:avLst>
            </a:prstGeom>
            <a:solidFill>
              <a:srgbClr val="818181"/>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16" name="Rounded Rectangle"/>
            <p:cNvSpPr/>
            <p:nvPr/>
          </p:nvSpPr>
          <p:spPr>
            <a:xfrm>
              <a:off x="688852" y="0"/>
              <a:ext cx="1397690" cy="210976"/>
            </a:xfrm>
            <a:prstGeom prst="roundRect">
              <a:avLst>
                <a:gd name="adj" fmla="val 50000"/>
              </a:avLst>
            </a:prstGeom>
            <a:solidFill>
              <a:srgbClr val="818181"/>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sp>
        <p:nvSpPr>
          <p:cNvPr id="318" name="Rectangle"/>
          <p:cNvSpPr/>
          <p:nvPr/>
        </p:nvSpPr>
        <p:spPr>
          <a:xfrm>
            <a:off x="14985414" y="10389801"/>
            <a:ext cx="683115" cy="1919289"/>
          </a:xfrm>
          <a:prstGeom prst="rect">
            <a:avLst/>
          </a:prstGeom>
          <a:solidFill>
            <a:srgbClr val="0500FF">
              <a:alpha val="49434"/>
            </a:srgb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19" name="Rectangle"/>
          <p:cNvSpPr/>
          <p:nvPr/>
        </p:nvSpPr>
        <p:spPr>
          <a:xfrm>
            <a:off x="15744280" y="7865129"/>
            <a:ext cx="683115" cy="4443960"/>
          </a:xfrm>
          <a:prstGeom prst="rect">
            <a:avLst/>
          </a:prstGeom>
          <a:solidFill>
            <a:srgbClr val="0500FF">
              <a:alpha val="49434"/>
            </a:srgb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20" name="Rectangle"/>
          <p:cNvSpPr/>
          <p:nvPr/>
        </p:nvSpPr>
        <p:spPr>
          <a:xfrm>
            <a:off x="16482954" y="8471074"/>
            <a:ext cx="683115" cy="3838014"/>
          </a:xfrm>
          <a:prstGeom prst="rect">
            <a:avLst/>
          </a:prstGeom>
          <a:solidFill>
            <a:srgbClr val="0500FF">
              <a:alpha val="49434"/>
            </a:srgb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21" name="Rectangle"/>
          <p:cNvSpPr/>
          <p:nvPr/>
        </p:nvSpPr>
        <p:spPr>
          <a:xfrm>
            <a:off x="17229541" y="9158461"/>
            <a:ext cx="683115" cy="3150629"/>
          </a:xfrm>
          <a:prstGeom prst="rect">
            <a:avLst/>
          </a:prstGeom>
          <a:solidFill>
            <a:srgbClr val="0500FF">
              <a:alpha val="49434"/>
            </a:srgb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22" name="Rectangle"/>
          <p:cNvSpPr/>
          <p:nvPr/>
        </p:nvSpPr>
        <p:spPr>
          <a:xfrm>
            <a:off x="17968214" y="9378333"/>
            <a:ext cx="683115" cy="2930757"/>
          </a:xfrm>
          <a:prstGeom prst="rect">
            <a:avLst/>
          </a:prstGeom>
          <a:solidFill>
            <a:srgbClr val="0500FF">
              <a:alpha val="49434"/>
            </a:srgb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23" name="Rectangle"/>
          <p:cNvSpPr/>
          <p:nvPr/>
        </p:nvSpPr>
        <p:spPr>
          <a:xfrm>
            <a:off x="18706886" y="10890513"/>
            <a:ext cx="683115" cy="1418576"/>
          </a:xfrm>
          <a:prstGeom prst="rect">
            <a:avLst/>
          </a:prstGeom>
          <a:solidFill>
            <a:srgbClr val="0500FF">
              <a:alpha val="49434"/>
            </a:srgb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24" name="Rectangle"/>
          <p:cNvSpPr/>
          <p:nvPr/>
        </p:nvSpPr>
        <p:spPr>
          <a:xfrm>
            <a:off x="19453475" y="11341923"/>
            <a:ext cx="683115" cy="967166"/>
          </a:xfrm>
          <a:prstGeom prst="rect">
            <a:avLst/>
          </a:prstGeom>
          <a:solidFill>
            <a:srgbClr val="0500FF">
              <a:alpha val="49434"/>
            </a:srgb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25" name="Rectangle"/>
          <p:cNvSpPr/>
          <p:nvPr/>
        </p:nvSpPr>
        <p:spPr>
          <a:xfrm>
            <a:off x="20192148" y="11684272"/>
            <a:ext cx="683115" cy="624817"/>
          </a:xfrm>
          <a:prstGeom prst="rect">
            <a:avLst/>
          </a:prstGeom>
          <a:solidFill>
            <a:srgbClr val="0500FF">
              <a:alpha val="49434"/>
            </a:srgb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26" name="Rectangle"/>
          <p:cNvSpPr/>
          <p:nvPr/>
        </p:nvSpPr>
        <p:spPr>
          <a:xfrm>
            <a:off x="20934778" y="12145165"/>
            <a:ext cx="683115" cy="163925"/>
          </a:xfrm>
          <a:prstGeom prst="rect">
            <a:avLst/>
          </a:prstGeom>
          <a:solidFill>
            <a:srgbClr val="0500FF">
              <a:alpha val="49434"/>
            </a:srgb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27" name="Rectangle"/>
          <p:cNvSpPr/>
          <p:nvPr/>
        </p:nvSpPr>
        <p:spPr>
          <a:xfrm>
            <a:off x="21677409" y="12044308"/>
            <a:ext cx="683115" cy="264783"/>
          </a:xfrm>
          <a:prstGeom prst="rect">
            <a:avLst/>
          </a:prstGeom>
          <a:solidFill>
            <a:srgbClr val="0500FF">
              <a:alpha val="49434"/>
            </a:srgb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nvGrpSpPr>
          <p:cNvPr id="330" name="Group"/>
          <p:cNvGrpSpPr/>
          <p:nvPr/>
        </p:nvGrpSpPr>
        <p:grpSpPr>
          <a:xfrm flipH="1">
            <a:off x="13417433" y="9880802"/>
            <a:ext cx="1398309" cy="2463523"/>
            <a:chOff x="0" y="0"/>
            <a:chExt cx="1398307" cy="2463520"/>
          </a:xfrm>
        </p:grpSpPr>
        <p:pic>
          <p:nvPicPr>
            <p:cNvPr id="328" name="Screenshot 2024-09-11 at 10.47.15 PM.png" descr="Screenshot 2024-09-11 at 10.47.15 PM.png"/>
            <p:cNvPicPr>
              <a:picLocks noChangeAspect="1"/>
            </p:cNvPicPr>
            <p:nvPr/>
          </p:nvPicPr>
          <p:blipFill>
            <a:blip r:embed="rId4"/>
            <a:stretch>
              <a:fillRect/>
            </a:stretch>
          </p:blipFill>
          <p:spPr>
            <a:xfrm>
              <a:off x="0" y="0"/>
              <a:ext cx="1398308" cy="2463521"/>
            </a:xfrm>
            <a:prstGeom prst="rect">
              <a:avLst/>
            </a:prstGeom>
            <a:ln w="12700" cap="flat">
              <a:noFill/>
              <a:miter lim="400000"/>
            </a:ln>
            <a:effectLst/>
          </p:spPr>
        </p:pic>
        <p:sp>
          <p:nvSpPr>
            <p:cNvPr id="329" name="Cone 2"/>
            <p:cNvSpPr/>
            <p:nvPr/>
          </p:nvSpPr>
          <p:spPr>
            <a:xfrm rot="9354588">
              <a:off x="960868" y="751724"/>
              <a:ext cx="263690" cy="39249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0756" y="0"/>
                    <a:pt x="10712" y="15"/>
                    <a:pt x="10692" y="47"/>
                  </a:cubicBezTo>
                  <a:lnTo>
                    <a:pt x="1264" y="15519"/>
                  </a:lnTo>
                  <a:cubicBezTo>
                    <a:pt x="1219" y="15592"/>
                    <a:pt x="1345" y="15659"/>
                    <a:pt x="1439" y="15612"/>
                  </a:cubicBezTo>
                  <a:cubicBezTo>
                    <a:pt x="5951" y="13347"/>
                    <a:pt x="15677" y="13362"/>
                    <a:pt x="20161" y="15612"/>
                  </a:cubicBezTo>
                  <a:cubicBezTo>
                    <a:pt x="20255" y="15659"/>
                    <a:pt x="20381" y="15592"/>
                    <a:pt x="20336" y="15519"/>
                  </a:cubicBezTo>
                  <a:lnTo>
                    <a:pt x="10908" y="47"/>
                  </a:lnTo>
                  <a:cubicBezTo>
                    <a:pt x="10888" y="15"/>
                    <a:pt x="10844" y="0"/>
                    <a:pt x="10800" y="0"/>
                  </a:cubicBezTo>
                  <a:close/>
                  <a:moveTo>
                    <a:pt x="10800" y="14353"/>
                  </a:moveTo>
                  <a:cubicBezTo>
                    <a:pt x="4836" y="14353"/>
                    <a:pt x="0" y="15976"/>
                    <a:pt x="0" y="17980"/>
                  </a:cubicBezTo>
                  <a:cubicBezTo>
                    <a:pt x="0" y="19983"/>
                    <a:pt x="4836" y="21600"/>
                    <a:pt x="10800" y="21600"/>
                  </a:cubicBezTo>
                  <a:cubicBezTo>
                    <a:pt x="16764" y="21600"/>
                    <a:pt x="21600" y="19983"/>
                    <a:pt x="21600" y="17980"/>
                  </a:cubicBezTo>
                  <a:cubicBezTo>
                    <a:pt x="21600" y="15976"/>
                    <a:pt x="16764" y="14353"/>
                    <a:pt x="10800" y="14353"/>
                  </a:cubicBezTo>
                  <a:close/>
                </a:path>
              </a:pathLst>
            </a:custGeom>
            <a:solidFill>
              <a:srgbClr val="ACFFA9"/>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sp>
        <p:nvSpPr>
          <p:cNvPr id="331" name="Arrow"/>
          <p:cNvSpPr/>
          <p:nvPr/>
        </p:nvSpPr>
        <p:spPr>
          <a:xfrm flipH="1">
            <a:off x="12088315" y="10899666"/>
            <a:ext cx="1304300" cy="624818"/>
          </a:xfrm>
          <a:prstGeom prst="rightArrow">
            <a:avLst>
              <a:gd name="adj1" fmla="val 32000"/>
              <a:gd name="adj2" fmla="val 130086"/>
            </a:avLst>
          </a:prstGeom>
          <a:solidFill>
            <a:srgbClr val="8381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32" name="Distance Relative to Streetlamp (meters)"/>
          <p:cNvSpPr txBox="1"/>
          <p:nvPr/>
        </p:nvSpPr>
        <p:spPr>
          <a:xfrm>
            <a:off x="15291315" y="12876954"/>
            <a:ext cx="6036909" cy="4719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1">
                <a:solidFill>
                  <a:srgbClr val="000000"/>
                </a:solidFill>
              </a:defRPr>
            </a:lvl1pPr>
          </a:lstStyle>
          <a:p>
            <a:r>
              <a:rPr>
                <a:solidFill>
                  <a:schemeClr val="bg1"/>
                </a:solidFill>
              </a:rPr>
              <a:t>Distance Relative to Streetlamp (meters)</a:t>
            </a:r>
          </a:p>
        </p:txBody>
      </p:sp>
      <p:sp>
        <p:nvSpPr>
          <p:cNvPr id="333" name="0"/>
          <p:cNvSpPr txBox="1"/>
          <p:nvPr/>
        </p:nvSpPr>
        <p:spPr>
          <a:xfrm>
            <a:off x="17858103" y="12379608"/>
            <a:ext cx="274113" cy="4719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1">
                <a:solidFill>
                  <a:srgbClr val="000000"/>
                </a:solidFill>
              </a:defRPr>
            </a:lvl1pPr>
          </a:lstStyle>
          <a:p>
            <a:r>
              <a:rPr>
                <a:solidFill>
                  <a:schemeClr val="bg1"/>
                </a:solidFill>
              </a:rPr>
              <a:t>0</a:t>
            </a:r>
          </a:p>
        </p:txBody>
      </p:sp>
      <p:sp>
        <p:nvSpPr>
          <p:cNvPr id="334" name="-5"/>
          <p:cNvSpPr txBox="1"/>
          <p:nvPr/>
        </p:nvSpPr>
        <p:spPr>
          <a:xfrm>
            <a:off x="16663195" y="12379608"/>
            <a:ext cx="399147" cy="4719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1">
                <a:solidFill>
                  <a:srgbClr val="000000"/>
                </a:solidFill>
              </a:defRPr>
            </a:lvl1pPr>
          </a:lstStyle>
          <a:p>
            <a:r>
              <a:rPr>
                <a:solidFill>
                  <a:schemeClr val="bg1"/>
                </a:solidFill>
              </a:rPr>
              <a:t>-5</a:t>
            </a:r>
          </a:p>
        </p:txBody>
      </p:sp>
      <p:sp>
        <p:nvSpPr>
          <p:cNvPr id="335" name="-10"/>
          <p:cNvSpPr txBox="1"/>
          <p:nvPr/>
        </p:nvSpPr>
        <p:spPr>
          <a:xfrm>
            <a:off x="15092172" y="12379608"/>
            <a:ext cx="570669" cy="4719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1">
                <a:solidFill>
                  <a:srgbClr val="000000"/>
                </a:solidFill>
              </a:defRPr>
            </a:lvl1pPr>
          </a:lstStyle>
          <a:p>
            <a:r>
              <a:rPr dirty="0">
                <a:solidFill>
                  <a:schemeClr val="bg1"/>
                </a:solidFill>
              </a:rPr>
              <a:t>-10</a:t>
            </a:r>
          </a:p>
        </p:txBody>
      </p:sp>
      <p:sp>
        <p:nvSpPr>
          <p:cNvPr id="336" name="5"/>
          <p:cNvSpPr txBox="1"/>
          <p:nvPr/>
        </p:nvSpPr>
        <p:spPr>
          <a:xfrm>
            <a:off x="18932149" y="12384037"/>
            <a:ext cx="274113" cy="4719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1">
                <a:solidFill>
                  <a:srgbClr val="000000"/>
                </a:solidFill>
              </a:defRPr>
            </a:lvl1pPr>
          </a:lstStyle>
          <a:p>
            <a:r>
              <a:rPr>
                <a:solidFill>
                  <a:schemeClr val="bg1"/>
                </a:solidFill>
              </a:rPr>
              <a:t>5</a:t>
            </a:r>
          </a:p>
        </p:txBody>
      </p:sp>
      <p:sp>
        <p:nvSpPr>
          <p:cNvPr id="337" name="10"/>
          <p:cNvSpPr txBox="1"/>
          <p:nvPr/>
        </p:nvSpPr>
        <p:spPr>
          <a:xfrm>
            <a:off x="20345188" y="12384037"/>
            <a:ext cx="445635" cy="4719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1">
                <a:solidFill>
                  <a:srgbClr val="000000"/>
                </a:solidFill>
              </a:defRPr>
            </a:lvl1pPr>
          </a:lstStyle>
          <a:p>
            <a:r>
              <a:rPr>
                <a:solidFill>
                  <a:schemeClr val="bg1"/>
                </a:solidFill>
              </a:rPr>
              <a:t>10</a:t>
            </a:r>
          </a:p>
        </p:txBody>
      </p:sp>
      <p:grpSp>
        <p:nvGrpSpPr>
          <p:cNvPr id="368" name="Group"/>
          <p:cNvGrpSpPr/>
          <p:nvPr/>
        </p:nvGrpSpPr>
        <p:grpSpPr>
          <a:xfrm>
            <a:off x="13234507" y="767176"/>
            <a:ext cx="12333600" cy="6484235"/>
            <a:chOff x="-5432" y="-22802"/>
            <a:chExt cx="12333597" cy="6484231"/>
          </a:xfrm>
        </p:grpSpPr>
        <p:sp>
          <p:nvSpPr>
            <p:cNvPr id="338" name="Shape"/>
            <p:cNvSpPr/>
            <p:nvPr/>
          </p:nvSpPr>
          <p:spPr>
            <a:xfrm>
              <a:off x="3668861" y="1047160"/>
              <a:ext cx="3270953" cy="1803677"/>
            </a:xfrm>
            <a:custGeom>
              <a:avLst/>
              <a:gdLst/>
              <a:ahLst/>
              <a:cxnLst>
                <a:cxn ang="0">
                  <a:pos x="wd2" y="hd2"/>
                </a:cxn>
                <a:cxn ang="5400000">
                  <a:pos x="wd2" y="hd2"/>
                </a:cxn>
                <a:cxn ang="10800000">
                  <a:pos x="wd2" y="hd2"/>
                </a:cxn>
                <a:cxn ang="16200000">
                  <a:pos x="wd2" y="hd2"/>
                </a:cxn>
              </a:cxnLst>
              <a:rect l="0" t="0" r="r" b="b"/>
              <a:pathLst>
                <a:path w="21600" h="21600" extrusionOk="0">
                  <a:moveTo>
                    <a:pt x="7991" y="52"/>
                  </a:moveTo>
                  <a:lnTo>
                    <a:pt x="12234" y="0"/>
                  </a:lnTo>
                  <a:lnTo>
                    <a:pt x="21600" y="21600"/>
                  </a:lnTo>
                  <a:lnTo>
                    <a:pt x="0" y="21486"/>
                  </a:lnTo>
                  <a:lnTo>
                    <a:pt x="7991" y="52"/>
                  </a:lnTo>
                  <a:close/>
                </a:path>
              </a:pathLst>
            </a:custGeom>
            <a:gradFill flip="none" rotWithShape="1">
              <a:gsLst>
                <a:gs pos="0">
                  <a:srgbClr val="FFFFFF">
                    <a:alpha val="0"/>
                  </a:srgbClr>
                </a:gs>
                <a:gs pos="100000">
                  <a:srgbClr val="FFF372"/>
                </a:gs>
              </a:gsLst>
              <a:lin ang="16200000" scaled="0"/>
            </a:gradFill>
            <a:ln w="12700" cap="flat">
              <a:noFill/>
              <a:miter lim="400000"/>
            </a:ln>
            <a:effectLst/>
          </p:spPr>
          <p:txBody>
            <a:bodyPr wrap="square" lIns="50800" tIns="50800" rIns="50800" bIns="50800" numCol="1" anchor="ctr">
              <a:noAutofit/>
            </a:bodyPr>
            <a:lstStyle/>
            <a:p>
              <a:endParaRPr/>
            </a:p>
          </p:txBody>
        </p:sp>
        <p:grpSp>
          <p:nvGrpSpPr>
            <p:cNvPr id="344" name="Group"/>
            <p:cNvGrpSpPr/>
            <p:nvPr/>
          </p:nvGrpSpPr>
          <p:grpSpPr>
            <a:xfrm>
              <a:off x="3548460" y="735675"/>
              <a:ext cx="2086542" cy="4725628"/>
              <a:chOff x="0" y="0"/>
              <a:chExt cx="2086541" cy="4725626"/>
            </a:xfrm>
          </p:grpSpPr>
          <p:sp>
            <p:nvSpPr>
              <p:cNvPr id="339" name="Rounded Rectangle"/>
              <p:cNvSpPr/>
              <p:nvPr/>
            </p:nvSpPr>
            <p:spPr>
              <a:xfrm>
                <a:off x="1291994" y="104037"/>
                <a:ext cx="725732" cy="210976"/>
              </a:xfrm>
              <a:prstGeom prst="roundRect">
                <a:avLst>
                  <a:gd name="adj" fmla="val 50000"/>
                </a:avLst>
              </a:prstGeom>
              <a:solidFill>
                <a:srgbClr val="F1D700"/>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40" name="Rounded Rectangle"/>
              <p:cNvSpPr/>
              <p:nvPr/>
            </p:nvSpPr>
            <p:spPr>
              <a:xfrm>
                <a:off x="0" y="4514032"/>
                <a:ext cx="1634525" cy="210976"/>
              </a:xfrm>
              <a:prstGeom prst="roundRect">
                <a:avLst>
                  <a:gd name="adj" fmla="val 50000"/>
                </a:avLst>
              </a:prstGeom>
              <a:solidFill>
                <a:srgbClr val="818181"/>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41" name="Rounded Rectangle"/>
              <p:cNvSpPr/>
              <p:nvPr/>
            </p:nvSpPr>
            <p:spPr>
              <a:xfrm>
                <a:off x="377669" y="4384844"/>
                <a:ext cx="879188" cy="340783"/>
              </a:xfrm>
              <a:prstGeom prst="roundRect">
                <a:avLst>
                  <a:gd name="adj" fmla="val 50000"/>
                </a:avLst>
              </a:prstGeom>
              <a:solidFill>
                <a:srgbClr val="818181"/>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42" name="Rounded Rectangle"/>
              <p:cNvSpPr/>
              <p:nvPr/>
            </p:nvSpPr>
            <p:spPr>
              <a:xfrm>
                <a:off x="680221" y="3033"/>
                <a:ext cx="274083" cy="4489556"/>
              </a:xfrm>
              <a:prstGeom prst="roundRect">
                <a:avLst>
                  <a:gd name="adj" fmla="val 50000"/>
                </a:avLst>
              </a:prstGeom>
              <a:solidFill>
                <a:srgbClr val="818181"/>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43" name="Rounded Rectangle"/>
              <p:cNvSpPr/>
              <p:nvPr/>
            </p:nvSpPr>
            <p:spPr>
              <a:xfrm>
                <a:off x="688852" y="0"/>
                <a:ext cx="1397690" cy="210976"/>
              </a:xfrm>
              <a:prstGeom prst="roundRect">
                <a:avLst>
                  <a:gd name="adj" fmla="val 50000"/>
                </a:avLst>
              </a:prstGeom>
              <a:solidFill>
                <a:srgbClr val="818181"/>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sp>
          <p:nvSpPr>
            <p:cNvPr id="345" name="Rectangle"/>
            <p:cNvSpPr/>
            <p:nvPr/>
          </p:nvSpPr>
          <p:spPr>
            <a:xfrm>
              <a:off x="641986" y="4832057"/>
              <a:ext cx="683115" cy="624818"/>
            </a:xfrm>
            <a:prstGeom prst="rect">
              <a:avLst/>
            </a:prstGeom>
            <a:solidFill>
              <a:srgbClr val="FF8200">
                <a:alpha val="51137"/>
              </a:srgb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46" name="Rectangle"/>
            <p:cNvSpPr/>
            <p:nvPr/>
          </p:nvSpPr>
          <p:spPr>
            <a:xfrm>
              <a:off x="1400851" y="4723920"/>
              <a:ext cx="683115" cy="732955"/>
            </a:xfrm>
            <a:prstGeom prst="rect">
              <a:avLst/>
            </a:prstGeom>
            <a:solidFill>
              <a:srgbClr val="FF8200">
                <a:alpha val="51137"/>
              </a:srgb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47" name="Rectangle"/>
            <p:cNvSpPr/>
            <p:nvPr/>
          </p:nvSpPr>
          <p:spPr>
            <a:xfrm>
              <a:off x="2139525" y="3537587"/>
              <a:ext cx="683116" cy="1919288"/>
            </a:xfrm>
            <a:prstGeom prst="rect">
              <a:avLst/>
            </a:prstGeom>
            <a:solidFill>
              <a:srgbClr val="FF8200">
                <a:alpha val="51137"/>
              </a:srgb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48" name="Rectangle"/>
            <p:cNvSpPr/>
            <p:nvPr/>
          </p:nvSpPr>
          <p:spPr>
            <a:xfrm>
              <a:off x="2886112" y="4525529"/>
              <a:ext cx="683116" cy="931346"/>
            </a:xfrm>
            <a:prstGeom prst="rect">
              <a:avLst/>
            </a:prstGeom>
            <a:solidFill>
              <a:srgbClr val="FF8200">
                <a:alpha val="51137"/>
              </a:srgb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49" name="Rectangle"/>
            <p:cNvSpPr/>
            <p:nvPr/>
          </p:nvSpPr>
          <p:spPr>
            <a:xfrm>
              <a:off x="3624785" y="3192378"/>
              <a:ext cx="683115" cy="2264497"/>
            </a:xfrm>
            <a:prstGeom prst="rect">
              <a:avLst/>
            </a:prstGeom>
            <a:solidFill>
              <a:srgbClr val="FF8200">
                <a:alpha val="51137"/>
              </a:srgb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50" name="Rectangle"/>
            <p:cNvSpPr/>
            <p:nvPr/>
          </p:nvSpPr>
          <p:spPr>
            <a:xfrm>
              <a:off x="4363458" y="2993354"/>
              <a:ext cx="683115" cy="2463521"/>
            </a:xfrm>
            <a:prstGeom prst="rect">
              <a:avLst/>
            </a:prstGeom>
            <a:solidFill>
              <a:srgbClr val="FF8200">
                <a:alpha val="51137"/>
              </a:srgb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dirty="0"/>
            </a:p>
          </p:txBody>
        </p:sp>
        <p:sp>
          <p:nvSpPr>
            <p:cNvPr id="351" name="Rectangle"/>
            <p:cNvSpPr/>
            <p:nvPr/>
          </p:nvSpPr>
          <p:spPr>
            <a:xfrm>
              <a:off x="5110047" y="1968561"/>
              <a:ext cx="683115" cy="3488314"/>
            </a:xfrm>
            <a:prstGeom prst="rect">
              <a:avLst/>
            </a:prstGeom>
            <a:solidFill>
              <a:srgbClr val="FF8200">
                <a:alpha val="51137"/>
              </a:srgb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52" name="Rectangle"/>
            <p:cNvSpPr/>
            <p:nvPr/>
          </p:nvSpPr>
          <p:spPr>
            <a:xfrm>
              <a:off x="5848719" y="3192378"/>
              <a:ext cx="683115" cy="2264497"/>
            </a:xfrm>
            <a:prstGeom prst="rect">
              <a:avLst/>
            </a:prstGeom>
            <a:solidFill>
              <a:srgbClr val="FF8200">
                <a:alpha val="51137"/>
              </a:srgb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53" name="Rectangle"/>
            <p:cNvSpPr/>
            <p:nvPr/>
          </p:nvSpPr>
          <p:spPr>
            <a:xfrm>
              <a:off x="6591350" y="4237321"/>
              <a:ext cx="683115" cy="1219554"/>
            </a:xfrm>
            <a:prstGeom prst="rect">
              <a:avLst/>
            </a:prstGeom>
            <a:solidFill>
              <a:srgbClr val="FF8200">
                <a:alpha val="51137"/>
              </a:srgb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54" name="Rectangle"/>
            <p:cNvSpPr/>
            <p:nvPr/>
          </p:nvSpPr>
          <p:spPr>
            <a:xfrm>
              <a:off x="7333981" y="4832057"/>
              <a:ext cx="683115" cy="624818"/>
            </a:xfrm>
            <a:prstGeom prst="rect">
              <a:avLst/>
            </a:prstGeom>
            <a:solidFill>
              <a:srgbClr val="FF8200">
                <a:alpha val="51137"/>
              </a:srgbClr>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nvGrpSpPr>
            <p:cNvPr id="357" name="Group"/>
            <p:cNvGrpSpPr/>
            <p:nvPr/>
          </p:nvGrpSpPr>
          <p:grpSpPr>
            <a:xfrm>
              <a:off x="8132561" y="2993353"/>
              <a:ext cx="1398309" cy="2463522"/>
              <a:chOff x="0" y="0"/>
              <a:chExt cx="1398307" cy="2463520"/>
            </a:xfrm>
          </p:grpSpPr>
          <p:pic>
            <p:nvPicPr>
              <p:cNvPr id="355" name="Screenshot 2024-09-11 at 10.47.15 PM.png" descr="Screenshot 2024-09-11 at 10.47.15 PM.png"/>
              <p:cNvPicPr>
                <a:picLocks noChangeAspect="1"/>
              </p:cNvPicPr>
              <p:nvPr/>
            </p:nvPicPr>
            <p:blipFill>
              <a:blip r:embed="rId4">
                <a:alphaModFix/>
              </a:blip>
              <a:stretch>
                <a:fillRect/>
              </a:stretch>
            </p:blipFill>
            <p:spPr>
              <a:xfrm>
                <a:off x="0" y="0"/>
                <a:ext cx="1398308" cy="2463521"/>
              </a:xfrm>
              <a:prstGeom prst="rect">
                <a:avLst/>
              </a:prstGeom>
              <a:ln w="12700" cap="flat">
                <a:noFill/>
                <a:miter lim="400000"/>
              </a:ln>
              <a:effectLst/>
            </p:spPr>
          </p:pic>
          <p:sp>
            <p:nvSpPr>
              <p:cNvPr id="356" name="Cone 2"/>
              <p:cNvSpPr/>
              <p:nvPr/>
            </p:nvSpPr>
            <p:spPr>
              <a:xfrm rot="9354588">
                <a:off x="960868" y="751724"/>
                <a:ext cx="263690" cy="39249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0756" y="0"/>
                      <a:pt x="10712" y="15"/>
                      <a:pt x="10692" y="47"/>
                    </a:cubicBezTo>
                    <a:lnTo>
                      <a:pt x="1264" y="15519"/>
                    </a:lnTo>
                    <a:cubicBezTo>
                      <a:pt x="1219" y="15592"/>
                      <a:pt x="1345" y="15659"/>
                      <a:pt x="1439" y="15612"/>
                    </a:cubicBezTo>
                    <a:cubicBezTo>
                      <a:pt x="5951" y="13347"/>
                      <a:pt x="15677" y="13362"/>
                      <a:pt x="20161" y="15612"/>
                    </a:cubicBezTo>
                    <a:cubicBezTo>
                      <a:pt x="20255" y="15659"/>
                      <a:pt x="20381" y="15592"/>
                      <a:pt x="20336" y="15519"/>
                    </a:cubicBezTo>
                    <a:lnTo>
                      <a:pt x="10908" y="47"/>
                    </a:lnTo>
                    <a:cubicBezTo>
                      <a:pt x="10888" y="15"/>
                      <a:pt x="10844" y="0"/>
                      <a:pt x="10800" y="0"/>
                    </a:cubicBezTo>
                    <a:close/>
                    <a:moveTo>
                      <a:pt x="10800" y="14353"/>
                    </a:moveTo>
                    <a:cubicBezTo>
                      <a:pt x="4836" y="14353"/>
                      <a:pt x="0" y="15976"/>
                      <a:pt x="0" y="17980"/>
                    </a:cubicBezTo>
                    <a:cubicBezTo>
                      <a:pt x="0" y="19983"/>
                      <a:pt x="4836" y="21600"/>
                      <a:pt x="10800" y="21600"/>
                    </a:cubicBezTo>
                    <a:cubicBezTo>
                      <a:pt x="16764" y="21600"/>
                      <a:pt x="21600" y="19983"/>
                      <a:pt x="21600" y="17980"/>
                    </a:cubicBezTo>
                    <a:cubicBezTo>
                      <a:pt x="21600" y="15976"/>
                      <a:pt x="16764" y="14353"/>
                      <a:pt x="10800" y="14353"/>
                    </a:cubicBezTo>
                    <a:close/>
                  </a:path>
                </a:pathLst>
              </a:custGeom>
              <a:solidFill>
                <a:srgbClr val="ACFFA9"/>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sp>
          <p:nvSpPr>
            <p:cNvPr id="358" name="Arrow"/>
            <p:cNvSpPr/>
            <p:nvPr/>
          </p:nvSpPr>
          <p:spPr>
            <a:xfrm>
              <a:off x="9563894" y="4012217"/>
              <a:ext cx="1304300" cy="624818"/>
            </a:xfrm>
            <a:prstGeom prst="rightArrow">
              <a:avLst>
                <a:gd name="adj1" fmla="val 32000"/>
                <a:gd name="adj2" fmla="val 130086"/>
              </a:avLst>
            </a:prstGeom>
            <a:solidFill>
              <a:srgbClr val="FFBF7D"/>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59" name="Distance Relative to Streetlamp (meters)"/>
            <p:cNvSpPr txBox="1"/>
            <p:nvPr/>
          </p:nvSpPr>
          <p:spPr>
            <a:xfrm>
              <a:off x="1312435" y="5989505"/>
              <a:ext cx="6036908" cy="4719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1">
                  <a:solidFill>
                    <a:srgbClr val="000000"/>
                  </a:solidFill>
                </a:defRPr>
              </a:lvl1pPr>
            </a:lstStyle>
            <a:p>
              <a:r>
                <a:rPr dirty="0">
                  <a:solidFill>
                    <a:schemeClr val="bg1"/>
                  </a:solidFill>
                </a:rPr>
                <a:t>Distance Relative to Streetlamp (meters)</a:t>
              </a:r>
            </a:p>
          </p:txBody>
        </p:sp>
        <p:sp>
          <p:nvSpPr>
            <p:cNvPr id="360" name="Normalized Average Lux at Distances"/>
            <p:cNvSpPr txBox="1"/>
            <p:nvPr/>
          </p:nvSpPr>
          <p:spPr>
            <a:xfrm rot="16200000">
              <a:off x="-2569915" y="2541681"/>
              <a:ext cx="5600889" cy="4719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1">
                  <a:solidFill>
                    <a:srgbClr val="000000"/>
                  </a:solidFill>
                </a:defRPr>
              </a:lvl1pPr>
            </a:lstStyle>
            <a:p>
              <a:r>
                <a:rPr dirty="0">
                  <a:solidFill>
                    <a:schemeClr val="bg1"/>
                  </a:solidFill>
                </a:rPr>
                <a:t>Normalized Average Lux at Distances</a:t>
              </a:r>
            </a:p>
          </p:txBody>
        </p:sp>
        <p:sp>
          <p:nvSpPr>
            <p:cNvPr id="361" name="0"/>
            <p:cNvSpPr txBox="1"/>
            <p:nvPr/>
          </p:nvSpPr>
          <p:spPr>
            <a:xfrm>
              <a:off x="4193832" y="5489944"/>
              <a:ext cx="274113" cy="4719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1">
                  <a:solidFill>
                    <a:srgbClr val="000000"/>
                  </a:solidFill>
                </a:defRPr>
              </a:lvl1pPr>
            </a:lstStyle>
            <a:p>
              <a:r>
                <a:rPr>
                  <a:solidFill>
                    <a:schemeClr val="bg1"/>
                  </a:solidFill>
                </a:rPr>
                <a:t>0</a:t>
              </a:r>
            </a:p>
          </p:txBody>
        </p:sp>
        <p:sp>
          <p:nvSpPr>
            <p:cNvPr id="362" name="-5"/>
            <p:cNvSpPr txBox="1"/>
            <p:nvPr/>
          </p:nvSpPr>
          <p:spPr>
            <a:xfrm>
              <a:off x="3028096" y="5489944"/>
              <a:ext cx="399147" cy="4719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1">
                  <a:solidFill>
                    <a:srgbClr val="000000"/>
                  </a:solidFill>
                </a:defRPr>
              </a:lvl1pPr>
            </a:lstStyle>
            <a:p>
              <a:r>
                <a:rPr>
                  <a:solidFill>
                    <a:schemeClr val="bg1"/>
                  </a:solidFill>
                </a:rPr>
                <a:t>-5</a:t>
              </a:r>
            </a:p>
          </p:txBody>
        </p:sp>
        <p:sp>
          <p:nvSpPr>
            <p:cNvPr id="363" name="-10"/>
            <p:cNvSpPr txBox="1"/>
            <p:nvPr/>
          </p:nvSpPr>
          <p:spPr>
            <a:xfrm>
              <a:off x="1457074" y="5489944"/>
              <a:ext cx="570669" cy="4719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1">
                  <a:solidFill>
                    <a:srgbClr val="000000"/>
                  </a:solidFill>
                </a:defRPr>
              </a:lvl1pPr>
            </a:lstStyle>
            <a:p>
              <a:r>
                <a:rPr>
                  <a:solidFill>
                    <a:schemeClr val="bg1"/>
                  </a:solidFill>
                </a:rPr>
                <a:t>-10</a:t>
              </a:r>
            </a:p>
          </p:txBody>
        </p:sp>
        <p:sp>
          <p:nvSpPr>
            <p:cNvPr id="364" name="5"/>
            <p:cNvSpPr txBox="1"/>
            <p:nvPr/>
          </p:nvSpPr>
          <p:spPr>
            <a:xfrm>
              <a:off x="5297051" y="5494372"/>
              <a:ext cx="274113" cy="4719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1">
                  <a:solidFill>
                    <a:srgbClr val="000000"/>
                  </a:solidFill>
                </a:defRPr>
              </a:lvl1pPr>
            </a:lstStyle>
            <a:p>
              <a:r>
                <a:rPr>
                  <a:solidFill>
                    <a:schemeClr val="bg1"/>
                  </a:solidFill>
                </a:rPr>
                <a:t>5</a:t>
              </a:r>
            </a:p>
          </p:txBody>
        </p:sp>
        <p:sp>
          <p:nvSpPr>
            <p:cNvPr id="365" name="10"/>
            <p:cNvSpPr txBox="1"/>
            <p:nvPr/>
          </p:nvSpPr>
          <p:spPr>
            <a:xfrm>
              <a:off x="6710090" y="5494372"/>
              <a:ext cx="445635" cy="4719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1">
                  <a:solidFill>
                    <a:srgbClr val="000000"/>
                  </a:solidFill>
                </a:defRPr>
              </a:lvl1pPr>
            </a:lstStyle>
            <a:p>
              <a:r>
                <a:rPr dirty="0">
                  <a:solidFill>
                    <a:schemeClr val="bg1"/>
                  </a:solidFill>
                </a:rPr>
                <a:t>10</a:t>
              </a:r>
            </a:p>
          </p:txBody>
        </p:sp>
        <p:sp>
          <p:nvSpPr>
            <p:cNvPr id="366" name="Direction of Travel"/>
            <p:cNvSpPr txBox="1"/>
            <p:nvPr/>
          </p:nvSpPr>
          <p:spPr>
            <a:xfrm>
              <a:off x="9524513" y="4702095"/>
              <a:ext cx="2803652" cy="4719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1">
                  <a:solidFill>
                    <a:srgbClr val="000000"/>
                  </a:solidFill>
                </a:defRPr>
              </a:lvl1pPr>
            </a:lstStyle>
            <a:p>
              <a:r>
                <a:rPr>
                  <a:solidFill>
                    <a:schemeClr val="bg1"/>
                  </a:solidFill>
                </a:rPr>
                <a:t>Direction of Travel</a:t>
              </a:r>
            </a:p>
          </p:txBody>
        </p:sp>
        <p:sp>
          <p:nvSpPr>
            <p:cNvPr id="367" name="East"/>
            <p:cNvSpPr txBox="1"/>
            <p:nvPr/>
          </p:nvSpPr>
          <p:spPr>
            <a:xfrm>
              <a:off x="8455810" y="2862528"/>
              <a:ext cx="751809" cy="4719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1">
                  <a:solidFill>
                    <a:srgbClr val="000000"/>
                  </a:solidFill>
                </a:defRPr>
              </a:lvl1pPr>
            </a:lstStyle>
            <a:p>
              <a:r>
                <a:rPr>
                  <a:solidFill>
                    <a:schemeClr val="bg1"/>
                  </a:solidFill>
                </a:rPr>
                <a:t>East</a:t>
              </a:r>
            </a:p>
          </p:txBody>
        </p:sp>
      </p:grpSp>
      <p:sp>
        <p:nvSpPr>
          <p:cNvPr id="369" name="West"/>
          <p:cNvSpPr txBox="1"/>
          <p:nvPr/>
        </p:nvSpPr>
        <p:spPr>
          <a:xfrm>
            <a:off x="13694997" y="9749976"/>
            <a:ext cx="843181" cy="4719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b="1">
                <a:solidFill>
                  <a:srgbClr val="000000"/>
                </a:solidFill>
              </a:defRPr>
            </a:lvl1pPr>
          </a:lstStyle>
          <a:p>
            <a:r>
              <a:rPr>
                <a:solidFill>
                  <a:schemeClr val="bg1"/>
                </a:solidFill>
              </a:rPr>
              <a:t>West</a:t>
            </a:r>
          </a:p>
        </p:txBody>
      </p:sp>
      <p:sp>
        <p:nvSpPr>
          <p:cNvPr id="371" name="Technical validation on-street"/>
          <p:cNvSpPr txBox="1">
            <a:spLocks noGrp="1"/>
          </p:cNvSpPr>
          <p:nvPr>
            <p:ph type="title"/>
          </p:nvPr>
        </p:nvSpPr>
        <p:spPr>
          <a:prstGeom prst="rect">
            <a:avLst/>
          </a:prstGeom>
        </p:spPr>
        <p:txBody>
          <a:bodyPr/>
          <a:lstStyle/>
          <a:p>
            <a:r>
              <a:rPr lang="en-US" dirty="0">
                <a:solidFill>
                  <a:srgbClr val="000000"/>
                </a:solidFill>
              </a:rPr>
              <a:t>O</a:t>
            </a:r>
            <a:r>
              <a:rPr dirty="0">
                <a:solidFill>
                  <a:srgbClr val="000000"/>
                </a:solidFill>
              </a:rPr>
              <a:t>n-street</a:t>
            </a:r>
            <a:r>
              <a:rPr lang="en-US" dirty="0">
                <a:solidFill>
                  <a:srgbClr val="000000"/>
                </a:solidFill>
              </a:rPr>
              <a:t> Validation</a:t>
            </a:r>
            <a:endParaRPr dirty="0">
              <a:solidFill>
                <a:srgbClr val="000000"/>
              </a:solidFill>
            </a:endParaRPr>
          </a:p>
        </p:txBody>
      </p:sp>
      <p:sp>
        <p:nvSpPr>
          <p:cNvPr id="372" name="Validating intuition"/>
          <p:cNvSpPr txBox="1"/>
          <p:nvPr/>
        </p:nvSpPr>
        <p:spPr>
          <a:xfrm>
            <a:off x="1206500" y="2372962"/>
            <a:ext cx="21971000" cy="9347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lvl1pPr algn="l" defTabSz="825500">
              <a:defRPr sz="5500" b="1">
                <a:solidFill>
                  <a:srgbClr val="000000"/>
                </a:solidFill>
              </a:defRPr>
            </a:lvl1pPr>
          </a:lstStyle>
          <a:p>
            <a:r>
              <a:rPr lang="en-US" dirty="0"/>
              <a:t>Real World Setting</a:t>
            </a:r>
            <a:endParaRPr dirty="0"/>
          </a:p>
        </p:txBody>
      </p:sp>
      <p:sp>
        <p:nvSpPr>
          <p:cNvPr id="257" name="Slide Number Placeholder 256">
            <a:extLst>
              <a:ext uri="{FF2B5EF4-FFF2-40B4-BE49-F238E27FC236}">
                <a16:creationId xmlns:a16="http://schemas.microsoft.com/office/drawing/2014/main" id="{D50E30D0-2DB5-CC37-47EC-6994CC641CA4}"/>
              </a:ext>
            </a:extLst>
          </p:cNvPr>
          <p:cNvSpPr>
            <a:spLocks noGrp="1"/>
          </p:cNvSpPr>
          <p:nvPr>
            <p:ph type="sldNum" sz="quarter" idx="2"/>
          </p:nvPr>
        </p:nvSpPr>
        <p:spPr/>
        <p:txBody>
          <a:bodyPr/>
          <a:lstStyle/>
          <a:p>
            <a:fld id="{86CB4B4D-7CA3-9044-876B-883B54F8677D}" type="slidenum">
              <a:rPr lang="en-US" smtClean="0"/>
              <a:t>40</a:t>
            </a:fld>
            <a:endParaRPr lang="en-US"/>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sp>
        <p:nvSpPr>
          <p:cNvPr id="254" name="Technical in-lab validation"/>
          <p:cNvSpPr txBox="1">
            <a:spLocks noGrp="1"/>
          </p:cNvSpPr>
          <p:nvPr>
            <p:ph type="title"/>
          </p:nvPr>
        </p:nvSpPr>
        <p:spPr>
          <a:prstGeom prst="rect">
            <a:avLst/>
          </a:prstGeom>
        </p:spPr>
        <p:txBody>
          <a:bodyPr/>
          <a:lstStyle/>
          <a:p>
            <a:r>
              <a:rPr>
                <a:solidFill>
                  <a:schemeClr val="bg1"/>
                </a:solidFill>
              </a:rPr>
              <a:t>Technical in-lab validation</a:t>
            </a:r>
          </a:p>
        </p:txBody>
      </p:sp>
      <p:sp>
        <p:nvSpPr>
          <p:cNvPr id="255" name="Generalizability across smartphones"/>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a:solidFill>
                  <a:schemeClr val="bg1"/>
                </a:solidFill>
              </a:rPr>
              <a:t>Generalizability across smartphones</a:t>
            </a:r>
          </a:p>
        </p:txBody>
      </p:sp>
      <p:pic>
        <p:nvPicPr>
          <p:cNvPr id="256" name="smartphone-lightplot-3-average.png" descr="smartphone-lightplot-3-average.png"/>
          <p:cNvPicPr>
            <a:picLocks noChangeAspect="1"/>
          </p:cNvPicPr>
          <p:nvPr/>
        </p:nvPicPr>
        <p:blipFill>
          <a:blip r:embed="rId3"/>
          <a:stretch>
            <a:fillRect/>
          </a:stretch>
        </p:blipFill>
        <p:spPr>
          <a:xfrm>
            <a:off x="14872301" y="2372575"/>
            <a:ext cx="8944305" cy="5366584"/>
          </a:xfrm>
          <a:prstGeom prst="rect">
            <a:avLst/>
          </a:prstGeom>
          <a:ln w="12700">
            <a:miter lim="400000"/>
          </a:ln>
        </p:spPr>
      </p:pic>
      <p:pic>
        <p:nvPicPr>
          <p:cNvPr id="257" name="smartphone-lightplot-overintensities.png" descr="smartphone-lightplot-overintensities.png"/>
          <p:cNvPicPr>
            <a:picLocks noChangeAspect="1"/>
          </p:cNvPicPr>
          <p:nvPr/>
        </p:nvPicPr>
        <p:blipFill>
          <a:blip r:embed="rId4"/>
          <a:stretch>
            <a:fillRect/>
          </a:stretch>
        </p:blipFill>
        <p:spPr>
          <a:xfrm>
            <a:off x="14922205" y="7806211"/>
            <a:ext cx="8844498" cy="5366583"/>
          </a:xfrm>
          <a:prstGeom prst="rect">
            <a:avLst/>
          </a:prstGeom>
          <a:ln w="12700">
            <a:miter lim="400000"/>
          </a:ln>
        </p:spPr>
      </p:pic>
      <p:sp>
        <p:nvSpPr>
          <p:cNvPr id="258" name="While there are differences across phones, on aggregate they do perform comparably to the commercial grade light meter"/>
          <p:cNvSpPr txBox="1">
            <a:spLocks noGrp="1"/>
          </p:cNvSpPr>
          <p:nvPr>
            <p:ph type="body" sz="half" idx="1"/>
          </p:nvPr>
        </p:nvSpPr>
        <p:spPr>
          <a:xfrm>
            <a:off x="1206500" y="4248504"/>
            <a:ext cx="9855200" cy="8256012"/>
          </a:xfrm>
          <a:prstGeom prst="rect">
            <a:avLst/>
          </a:prstGeom>
        </p:spPr>
        <p:txBody>
          <a:bodyPr/>
          <a:lstStyle/>
          <a:p>
            <a:r>
              <a:rPr>
                <a:solidFill>
                  <a:schemeClr val="bg1"/>
                </a:solidFill>
              </a:rPr>
              <a:t>While there are differences across phones, on aggregate they do perform comparably to the commercial grade light meter </a:t>
            </a:r>
          </a:p>
        </p:txBody>
      </p:sp>
      <p:sp>
        <p:nvSpPr>
          <p:cNvPr id="3" name="Slide Number Placeholder 2">
            <a:extLst>
              <a:ext uri="{FF2B5EF4-FFF2-40B4-BE49-F238E27FC236}">
                <a16:creationId xmlns:a16="http://schemas.microsoft.com/office/drawing/2014/main" id="{C428015A-9034-A752-DDBF-2CD46211E43D}"/>
              </a:ext>
            </a:extLst>
          </p:cNvPr>
          <p:cNvSpPr>
            <a:spLocks noGrp="1"/>
          </p:cNvSpPr>
          <p:nvPr>
            <p:ph type="sldNum" sz="quarter" idx="2"/>
          </p:nvPr>
        </p:nvSpPr>
        <p:spPr/>
        <p:txBody>
          <a:bodyPr/>
          <a:lstStyle/>
          <a:p>
            <a:fld id="{86CB4B4D-7CA3-9044-876B-883B54F8677D}" type="slidenum">
              <a:rPr lang="en-US" smtClean="0"/>
              <a:t>41</a:t>
            </a:fld>
            <a:endParaRPr lang="en-US"/>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sp>
        <p:nvSpPr>
          <p:cNvPr id="262" name="Technical validation on-street"/>
          <p:cNvSpPr txBox="1">
            <a:spLocks noGrp="1"/>
          </p:cNvSpPr>
          <p:nvPr>
            <p:ph type="title"/>
          </p:nvPr>
        </p:nvSpPr>
        <p:spPr>
          <a:prstGeom prst="rect">
            <a:avLst/>
          </a:prstGeom>
        </p:spPr>
        <p:txBody>
          <a:bodyPr/>
          <a:lstStyle/>
          <a:p>
            <a:r>
              <a:rPr lang="en-US" dirty="0">
                <a:solidFill>
                  <a:schemeClr val="bg1"/>
                </a:solidFill>
              </a:rPr>
              <a:t>On-Street Validation</a:t>
            </a:r>
            <a:endParaRPr dirty="0">
              <a:solidFill>
                <a:schemeClr val="bg1"/>
              </a:solidFill>
            </a:endParaRPr>
          </a:p>
        </p:txBody>
      </p:sp>
      <p:sp>
        <p:nvSpPr>
          <p:cNvPr id="263" name="Validating intuition"/>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a:solidFill>
                  <a:schemeClr val="bg1"/>
                </a:solidFill>
              </a:rPr>
              <a:t>Validating intuition</a:t>
            </a:r>
          </a:p>
        </p:txBody>
      </p:sp>
      <p:sp>
        <p:nvSpPr>
          <p:cNvPr id="264" name="Line"/>
          <p:cNvSpPr/>
          <p:nvPr/>
        </p:nvSpPr>
        <p:spPr>
          <a:xfrm>
            <a:off x="11792544" y="4093568"/>
            <a:ext cx="634815" cy="1"/>
          </a:xfrm>
          <a:prstGeom prst="line">
            <a:avLst/>
          </a:prstGeom>
          <a:ln w="63500">
            <a:solidFill>
              <a:srgbClr val="75ACD1"/>
            </a:solidFill>
            <a:miter lim="400000"/>
          </a:ln>
        </p:spPr>
        <p:txBody>
          <a:bodyPr lIns="50800" tIns="50800" rIns="50800" bIns="50800" anchor="ctr"/>
          <a:lstStyle/>
          <a:p>
            <a:endParaRPr/>
          </a:p>
        </p:txBody>
      </p:sp>
      <p:sp>
        <p:nvSpPr>
          <p:cNvPr id="265" name="Line"/>
          <p:cNvSpPr/>
          <p:nvPr/>
        </p:nvSpPr>
        <p:spPr>
          <a:xfrm>
            <a:off x="11792544" y="4531806"/>
            <a:ext cx="634815" cy="1"/>
          </a:xfrm>
          <a:prstGeom prst="line">
            <a:avLst/>
          </a:prstGeom>
          <a:ln w="63500">
            <a:solidFill>
              <a:srgbClr val="FFAF68"/>
            </a:solidFill>
            <a:miter lim="400000"/>
          </a:ln>
        </p:spPr>
        <p:txBody>
          <a:bodyPr lIns="50800" tIns="50800" rIns="50800" bIns="50800" anchor="ctr"/>
          <a:lstStyle/>
          <a:p>
            <a:endParaRPr/>
          </a:p>
        </p:txBody>
      </p:sp>
      <p:sp>
        <p:nvSpPr>
          <p:cNvPr id="266" name="Low Lux"/>
          <p:cNvSpPr txBox="1"/>
          <p:nvPr/>
        </p:nvSpPr>
        <p:spPr>
          <a:xfrm>
            <a:off x="12500147" y="3907894"/>
            <a:ext cx="1023275" cy="3713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1800"/>
            </a:lvl1pPr>
          </a:lstStyle>
          <a:p>
            <a:r>
              <a:t>Low Lux</a:t>
            </a:r>
          </a:p>
        </p:txBody>
      </p:sp>
      <p:sp>
        <p:nvSpPr>
          <p:cNvPr id="267" name="High Lux"/>
          <p:cNvSpPr txBox="1"/>
          <p:nvPr/>
        </p:nvSpPr>
        <p:spPr>
          <a:xfrm>
            <a:off x="12477331" y="4346132"/>
            <a:ext cx="1068907" cy="371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1800"/>
            </a:lvl1pPr>
          </a:lstStyle>
          <a:p>
            <a:r>
              <a:t>High Lux</a:t>
            </a:r>
          </a:p>
        </p:txBody>
      </p:sp>
      <p:sp>
        <p:nvSpPr>
          <p:cNvPr id="268" name="Pitch"/>
          <p:cNvSpPr txBox="1"/>
          <p:nvPr/>
        </p:nvSpPr>
        <p:spPr>
          <a:xfrm>
            <a:off x="10409793" y="3495696"/>
            <a:ext cx="650863" cy="371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1800"/>
            </a:lvl1pPr>
          </a:lstStyle>
          <a:p>
            <a:r>
              <a:t>Pitch</a:t>
            </a:r>
          </a:p>
        </p:txBody>
      </p:sp>
      <p:sp>
        <p:nvSpPr>
          <p:cNvPr id="269" name="Line"/>
          <p:cNvSpPr/>
          <p:nvPr/>
        </p:nvSpPr>
        <p:spPr>
          <a:xfrm flipV="1">
            <a:off x="10735224" y="3926486"/>
            <a:ext cx="1" cy="1022212"/>
          </a:xfrm>
          <a:prstGeom prst="line">
            <a:avLst/>
          </a:prstGeom>
          <a:ln w="25400">
            <a:solidFill>
              <a:srgbClr val="ADADAD"/>
            </a:solidFill>
            <a:miter lim="400000"/>
            <a:tailEnd type="triangle"/>
          </a:ln>
        </p:spPr>
        <p:txBody>
          <a:bodyPr lIns="50800" tIns="50800" rIns="50800" bIns="50800" anchor="ctr"/>
          <a:lstStyle/>
          <a:p>
            <a:endParaRPr/>
          </a:p>
        </p:txBody>
      </p:sp>
      <p:sp>
        <p:nvSpPr>
          <p:cNvPr id="270" name="Line"/>
          <p:cNvSpPr/>
          <p:nvPr/>
        </p:nvSpPr>
        <p:spPr>
          <a:xfrm>
            <a:off x="10730531" y="4944004"/>
            <a:ext cx="1023275" cy="1"/>
          </a:xfrm>
          <a:prstGeom prst="line">
            <a:avLst/>
          </a:prstGeom>
          <a:ln w="25400">
            <a:solidFill>
              <a:srgbClr val="ADADAD"/>
            </a:solidFill>
            <a:miter lim="400000"/>
            <a:tailEnd type="triangle"/>
          </a:ln>
        </p:spPr>
        <p:txBody>
          <a:bodyPr lIns="50800" tIns="50800" rIns="50800" bIns="50800" anchor="ctr"/>
          <a:lstStyle/>
          <a:p>
            <a:endParaRPr/>
          </a:p>
        </p:txBody>
      </p:sp>
      <p:sp>
        <p:nvSpPr>
          <p:cNvPr id="271" name="Yaw"/>
          <p:cNvSpPr txBox="1"/>
          <p:nvPr/>
        </p:nvSpPr>
        <p:spPr>
          <a:xfrm>
            <a:off x="11814308" y="4758330"/>
            <a:ext cx="546107" cy="371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1800"/>
            </a:lvl1pPr>
          </a:lstStyle>
          <a:p>
            <a:r>
              <a:t>Yaw</a:t>
            </a:r>
          </a:p>
        </p:txBody>
      </p:sp>
      <p:pic>
        <p:nvPicPr>
          <p:cNvPr id="272" name="Screenshot 2024-09-12 at 2.36.30 PM.png" descr="Screenshot 2024-09-12 at 2.36.30 PM.png"/>
          <p:cNvPicPr>
            <a:picLocks noChangeAspect="1"/>
          </p:cNvPicPr>
          <p:nvPr/>
        </p:nvPicPr>
        <p:blipFill>
          <a:blip r:embed="rId3"/>
          <a:srcRect l="93" r="92"/>
          <a:stretch>
            <a:fillRect/>
          </a:stretch>
        </p:blipFill>
        <p:spPr>
          <a:xfrm>
            <a:off x="3917802" y="3837195"/>
            <a:ext cx="6546058" cy="9284092"/>
          </a:xfrm>
          <a:custGeom>
            <a:avLst/>
            <a:gdLst/>
            <a:ahLst/>
            <a:cxnLst>
              <a:cxn ang="0">
                <a:pos x="wd2" y="hd2"/>
              </a:cxn>
              <a:cxn ang="5400000">
                <a:pos x="wd2" y="hd2"/>
              </a:cxn>
              <a:cxn ang="10800000">
                <a:pos x="wd2" y="hd2"/>
              </a:cxn>
              <a:cxn ang="16200000">
                <a:pos x="wd2" y="hd2"/>
              </a:cxn>
            </a:cxnLst>
            <a:rect l="0" t="0" r="r" b="b"/>
            <a:pathLst>
              <a:path w="21600" h="21600" extrusionOk="0">
                <a:moveTo>
                  <a:pt x="6786" y="0"/>
                </a:moveTo>
                <a:cubicBezTo>
                  <a:pt x="4795" y="0"/>
                  <a:pt x="3600" y="0"/>
                  <a:pt x="2804" y="235"/>
                </a:cubicBezTo>
                <a:cubicBezTo>
                  <a:pt x="1656" y="529"/>
                  <a:pt x="751" y="1167"/>
                  <a:pt x="333" y="1977"/>
                </a:cubicBezTo>
                <a:cubicBezTo>
                  <a:pt x="0" y="2539"/>
                  <a:pt x="0" y="3381"/>
                  <a:pt x="0" y="4785"/>
                </a:cubicBezTo>
                <a:lnTo>
                  <a:pt x="0" y="16815"/>
                </a:lnTo>
                <a:cubicBezTo>
                  <a:pt x="0" y="18219"/>
                  <a:pt x="0" y="19061"/>
                  <a:pt x="333" y="19623"/>
                </a:cubicBezTo>
                <a:cubicBezTo>
                  <a:pt x="751" y="20433"/>
                  <a:pt x="1656" y="21071"/>
                  <a:pt x="2804" y="21365"/>
                </a:cubicBezTo>
                <a:cubicBezTo>
                  <a:pt x="3600" y="21600"/>
                  <a:pt x="4795" y="21600"/>
                  <a:pt x="6786" y="21600"/>
                </a:cubicBezTo>
                <a:lnTo>
                  <a:pt x="14814" y="21600"/>
                </a:lnTo>
                <a:cubicBezTo>
                  <a:pt x="16805" y="21600"/>
                  <a:pt x="18000" y="21600"/>
                  <a:pt x="18796" y="21365"/>
                </a:cubicBezTo>
                <a:cubicBezTo>
                  <a:pt x="19944" y="21071"/>
                  <a:pt x="20849" y="20433"/>
                  <a:pt x="21267" y="19623"/>
                </a:cubicBezTo>
                <a:cubicBezTo>
                  <a:pt x="21600" y="19061"/>
                  <a:pt x="21600" y="18219"/>
                  <a:pt x="21600" y="16815"/>
                </a:cubicBezTo>
                <a:lnTo>
                  <a:pt x="21600" y="4785"/>
                </a:lnTo>
                <a:cubicBezTo>
                  <a:pt x="21600" y="3381"/>
                  <a:pt x="21600" y="2539"/>
                  <a:pt x="21267" y="1977"/>
                </a:cubicBezTo>
                <a:cubicBezTo>
                  <a:pt x="20849" y="1167"/>
                  <a:pt x="19944" y="529"/>
                  <a:pt x="18796" y="235"/>
                </a:cubicBezTo>
                <a:cubicBezTo>
                  <a:pt x="18000" y="0"/>
                  <a:pt x="16805" y="0"/>
                  <a:pt x="14814" y="0"/>
                </a:cubicBezTo>
                <a:lnTo>
                  <a:pt x="6786" y="0"/>
                </a:lnTo>
                <a:close/>
              </a:path>
            </a:pathLst>
          </a:custGeom>
          <a:ln w="12700">
            <a:miter lim="400000"/>
          </a:ln>
        </p:spPr>
      </p:pic>
      <p:grpSp>
        <p:nvGrpSpPr>
          <p:cNvPr id="302" name="Group"/>
          <p:cNvGrpSpPr/>
          <p:nvPr/>
        </p:nvGrpSpPr>
        <p:grpSpPr>
          <a:xfrm>
            <a:off x="13727022" y="3737548"/>
            <a:ext cx="6739176" cy="9697358"/>
            <a:chOff x="0" y="0"/>
            <a:chExt cx="6739174" cy="9697357"/>
          </a:xfrm>
        </p:grpSpPr>
        <p:pic>
          <p:nvPicPr>
            <p:cNvPr id="273" name="very_bright_far_behind.png" descr="very_bright_far_behind.png"/>
            <p:cNvPicPr>
              <a:picLocks noChangeAspect="1"/>
            </p:cNvPicPr>
            <p:nvPr/>
          </p:nvPicPr>
          <p:blipFill>
            <a:blip r:embed="rId4"/>
            <a:stretch>
              <a:fillRect/>
            </a:stretch>
          </p:blipFill>
          <p:spPr>
            <a:xfrm>
              <a:off x="0" y="6461121"/>
              <a:ext cx="3214768" cy="3214768"/>
            </a:xfrm>
            <a:prstGeom prst="rect">
              <a:avLst/>
            </a:prstGeom>
            <a:ln w="12700" cap="flat">
              <a:noFill/>
              <a:miter lim="400000"/>
            </a:ln>
            <a:effectLst/>
          </p:spPr>
        </p:pic>
        <p:pic>
          <p:nvPicPr>
            <p:cNvPr id="274" name="very_bright_far.png" descr="very_bright_far.png"/>
            <p:cNvPicPr>
              <a:picLocks noChangeAspect="1"/>
            </p:cNvPicPr>
            <p:nvPr/>
          </p:nvPicPr>
          <p:blipFill>
            <a:blip r:embed="rId5"/>
            <a:stretch>
              <a:fillRect/>
            </a:stretch>
          </p:blipFill>
          <p:spPr>
            <a:xfrm>
              <a:off x="0" y="88525"/>
              <a:ext cx="3214768" cy="3214768"/>
            </a:xfrm>
            <a:prstGeom prst="rect">
              <a:avLst/>
            </a:prstGeom>
            <a:ln w="12700" cap="flat">
              <a:noFill/>
              <a:miter lim="400000"/>
            </a:ln>
            <a:effectLst/>
          </p:spPr>
        </p:pic>
        <p:pic>
          <p:nvPicPr>
            <p:cNvPr id="275" name="past.png" descr="past.png"/>
            <p:cNvPicPr>
              <a:picLocks noChangeAspect="1"/>
            </p:cNvPicPr>
            <p:nvPr/>
          </p:nvPicPr>
          <p:blipFill>
            <a:blip r:embed="rId6"/>
            <a:stretch>
              <a:fillRect/>
            </a:stretch>
          </p:blipFill>
          <p:spPr>
            <a:xfrm>
              <a:off x="3396348" y="6485139"/>
              <a:ext cx="3212219" cy="3212219"/>
            </a:xfrm>
            <a:prstGeom prst="rect">
              <a:avLst/>
            </a:prstGeom>
            <a:ln w="12700" cap="flat">
              <a:noFill/>
              <a:miter lim="400000"/>
            </a:ln>
            <a:effectLst/>
          </p:spPr>
        </p:pic>
        <p:pic>
          <p:nvPicPr>
            <p:cNvPr id="276" name="near_bright.png" descr="near_bright.png"/>
            <p:cNvPicPr>
              <a:picLocks noChangeAspect="1"/>
            </p:cNvPicPr>
            <p:nvPr/>
          </p:nvPicPr>
          <p:blipFill>
            <a:blip r:embed="rId7"/>
            <a:stretch>
              <a:fillRect/>
            </a:stretch>
          </p:blipFill>
          <p:spPr>
            <a:xfrm>
              <a:off x="0" y="3241294"/>
              <a:ext cx="3214768" cy="3214769"/>
            </a:xfrm>
            <a:prstGeom prst="rect">
              <a:avLst/>
            </a:prstGeom>
            <a:ln w="12700" cap="flat">
              <a:noFill/>
              <a:miter lim="400000"/>
            </a:ln>
            <a:effectLst/>
          </p:spPr>
        </p:pic>
        <p:pic>
          <p:nvPicPr>
            <p:cNvPr id="277" name="nearDim.png" descr="nearDim.png"/>
            <p:cNvPicPr>
              <a:picLocks noChangeAspect="1"/>
            </p:cNvPicPr>
            <p:nvPr/>
          </p:nvPicPr>
          <p:blipFill>
            <a:blip r:embed="rId8"/>
            <a:stretch>
              <a:fillRect/>
            </a:stretch>
          </p:blipFill>
          <p:spPr>
            <a:xfrm>
              <a:off x="3474940" y="3264038"/>
              <a:ext cx="3214769" cy="3214768"/>
            </a:xfrm>
            <a:prstGeom prst="rect">
              <a:avLst/>
            </a:prstGeom>
            <a:ln w="12700" cap="flat">
              <a:noFill/>
              <a:miter lim="400000"/>
            </a:ln>
            <a:effectLst/>
          </p:spPr>
        </p:pic>
        <p:pic>
          <p:nvPicPr>
            <p:cNvPr id="278" name="2.png" descr="2.png"/>
            <p:cNvPicPr>
              <a:picLocks noChangeAspect="1"/>
            </p:cNvPicPr>
            <p:nvPr/>
          </p:nvPicPr>
          <p:blipFill>
            <a:blip r:embed="rId9"/>
            <a:stretch>
              <a:fillRect/>
            </a:stretch>
          </p:blipFill>
          <p:spPr>
            <a:xfrm>
              <a:off x="3474940" y="0"/>
              <a:ext cx="3214769" cy="3214768"/>
            </a:xfrm>
            <a:prstGeom prst="rect">
              <a:avLst/>
            </a:prstGeom>
            <a:ln w="12700" cap="flat">
              <a:noFill/>
              <a:miter lim="400000"/>
            </a:ln>
            <a:effectLst/>
          </p:spPr>
        </p:pic>
        <p:sp>
          <p:nvSpPr>
            <p:cNvPr id="279" name="Rectangle"/>
            <p:cNvSpPr/>
            <p:nvPr/>
          </p:nvSpPr>
          <p:spPr>
            <a:xfrm>
              <a:off x="46500" y="592162"/>
              <a:ext cx="263107" cy="2468837"/>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80" name="Rectangle"/>
            <p:cNvSpPr/>
            <p:nvPr/>
          </p:nvSpPr>
          <p:spPr>
            <a:xfrm>
              <a:off x="46500" y="3885455"/>
              <a:ext cx="263107" cy="2468837"/>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81" name="Rectangle"/>
            <p:cNvSpPr/>
            <p:nvPr/>
          </p:nvSpPr>
          <p:spPr>
            <a:xfrm>
              <a:off x="46500" y="6936454"/>
              <a:ext cx="263107" cy="2468836"/>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82" name="Rectangle"/>
            <p:cNvSpPr/>
            <p:nvPr/>
          </p:nvSpPr>
          <p:spPr>
            <a:xfrm>
              <a:off x="3451028" y="6936454"/>
              <a:ext cx="263108" cy="2468836"/>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83" name="Rectangle"/>
            <p:cNvSpPr/>
            <p:nvPr/>
          </p:nvSpPr>
          <p:spPr>
            <a:xfrm>
              <a:off x="3512825" y="3741020"/>
              <a:ext cx="284544" cy="2468837"/>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84" name="Rectangle"/>
            <p:cNvSpPr/>
            <p:nvPr/>
          </p:nvSpPr>
          <p:spPr>
            <a:xfrm>
              <a:off x="3495734" y="461490"/>
              <a:ext cx="290917" cy="2468837"/>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85" name="Rectangle"/>
            <p:cNvSpPr/>
            <p:nvPr/>
          </p:nvSpPr>
          <p:spPr>
            <a:xfrm rot="16200000">
              <a:off x="4711695" y="8314028"/>
              <a:ext cx="263108" cy="2468836"/>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86" name="Rectangle"/>
            <p:cNvSpPr/>
            <p:nvPr/>
          </p:nvSpPr>
          <p:spPr>
            <a:xfrm rot="16200000">
              <a:off x="1318509" y="8282621"/>
              <a:ext cx="263108" cy="2468837"/>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87" name="Rectangle"/>
            <p:cNvSpPr/>
            <p:nvPr/>
          </p:nvSpPr>
          <p:spPr>
            <a:xfrm rot="16200000">
              <a:off x="4939837" y="5106234"/>
              <a:ext cx="263108" cy="2468836"/>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88" name="Rectangle"/>
            <p:cNvSpPr/>
            <p:nvPr/>
          </p:nvSpPr>
          <p:spPr>
            <a:xfrm rot="16200000">
              <a:off x="4939837" y="1843332"/>
              <a:ext cx="263108" cy="2468836"/>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89" name="Rectangle"/>
            <p:cNvSpPr/>
            <p:nvPr/>
          </p:nvSpPr>
          <p:spPr>
            <a:xfrm rot="16200000">
              <a:off x="5595992" y="533630"/>
              <a:ext cx="473597" cy="524341"/>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90" name="Rectangle"/>
            <p:cNvSpPr/>
            <p:nvPr/>
          </p:nvSpPr>
          <p:spPr>
            <a:xfrm rot="16200000">
              <a:off x="2205290" y="695201"/>
              <a:ext cx="444541" cy="411617"/>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91" name="Square"/>
            <p:cNvSpPr/>
            <p:nvPr/>
          </p:nvSpPr>
          <p:spPr>
            <a:xfrm rot="16200000">
              <a:off x="2137109" y="648954"/>
              <a:ext cx="407146" cy="411618"/>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92" name="Rectangle"/>
            <p:cNvSpPr/>
            <p:nvPr/>
          </p:nvSpPr>
          <p:spPr>
            <a:xfrm rot="16200000">
              <a:off x="2245895" y="3888068"/>
              <a:ext cx="457078" cy="338602"/>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93" name="Rectangle"/>
            <p:cNvSpPr/>
            <p:nvPr/>
          </p:nvSpPr>
          <p:spPr>
            <a:xfrm rot="16200000">
              <a:off x="2044409" y="3833150"/>
              <a:ext cx="410805" cy="338602"/>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94" name="Rectangle"/>
            <p:cNvSpPr/>
            <p:nvPr/>
          </p:nvSpPr>
          <p:spPr>
            <a:xfrm rot="16200000">
              <a:off x="5671742" y="3776438"/>
              <a:ext cx="394609" cy="518476"/>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95" name="Rectangle"/>
            <p:cNvSpPr/>
            <p:nvPr/>
          </p:nvSpPr>
          <p:spPr>
            <a:xfrm rot="16200000">
              <a:off x="2171553" y="6970524"/>
              <a:ext cx="423773" cy="550760"/>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96" name="Rectangle"/>
            <p:cNvSpPr/>
            <p:nvPr/>
          </p:nvSpPr>
          <p:spPr>
            <a:xfrm rot="16200000">
              <a:off x="5543388" y="7014726"/>
              <a:ext cx="457079" cy="550760"/>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97" name="Rectangle"/>
            <p:cNvSpPr/>
            <p:nvPr/>
          </p:nvSpPr>
          <p:spPr>
            <a:xfrm rot="16200000">
              <a:off x="1492019" y="5074453"/>
              <a:ext cx="263108" cy="2468836"/>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98" name="Rectangle"/>
            <p:cNvSpPr/>
            <p:nvPr/>
          </p:nvSpPr>
          <p:spPr>
            <a:xfrm rot="16200000">
              <a:off x="1446463" y="1902122"/>
              <a:ext cx="263108" cy="2468837"/>
            </a:xfrm>
            <a:prstGeom prst="rect">
              <a:avLst/>
            </a:prstGeom>
            <a:solidFill>
              <a:srgbClr val="FFFFF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99" name="Rounded Rectangle"/>
            <p:cNvSpPr/>
            <p:nvPr/>
          </p:nvSpPr>
          <p:spPr>
            <a:xfrm>
              <a:off x="68609" y="46005"/>
              <a:ext cx="6670566" cy="3168763"/>
            </a:xfrm>
            <a:prstGeom prst="roundRect">
              <a:avLst>
                <a:gd name="adj" fmla="val 15000"/>
              </a:avLst>
            </a:prstGeom>
            <a:noFill/>
            <a:ln w="25400" cap="flat">
              <a:solidFill>
                <a:srgbClr val="ADADAD"/>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00" name="Rounded Rectangle"/>
            <p:cNvSpPr/>
            <p:nvPr/>
          </p:nvSpPr>
          <p:spPr>
            <a:xfrm>
              <a:off x="68609" y="6470340"/>
              <a:ext cx="6670566" cy="3168763"/>
            </a:xfrm>
            <a:prstGeom prst="roundRect">
              <a:avLst>
                <a:gd name="adj" fmla="val 15000"/>
              </a:avLst>
            </a:prstGeom>
            <a:noFill/>
            <a:ln w="25400" cap="flat">
              <a:solidFill>
                <a:srgbClr val="ADADAD"/>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01" name="Rounded Rectangle"/>
            <p:cNvSpPr/>
            <p:nvPr/>
          </p:nvSpPr>
          <p:spPr>
            <a:xfrm>
              <a:off x="68609" y="3270181"/>
              <a:ext cx="6670566" cy="3168763"/>
            </a:xfrm>
            <a:prstGeom prst="roundRect">
              <a:avLst>
                <a:gd name="adj" fmla="val 15000"/>
              </a:avLst>
            </a:prstGeom>
            <a:noFill/>
            <a:ln w="25400" cap="flat">
              <a:solidFill>
                <a:srgbClr val="ADADAD"/>
              </a:solidFill>
              <a:prstDash val="solid"/>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sp>
        <p:nvSpPr>
          <p:cNvPr id="303" name="Bright Light Source"/>
          <p:cNvSpPr txBox="1"/>
          <p:nvPr/>
        </p:nvSpPr>
        <p:spPr>
          <a:xfrm>
            <a:off x="14208666" y="3318114"/>
            <a:ext cx="2209449" cy="371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1800"/>
            </a:lvl1pPr>
          </a:lstStyle>
          <a:p>
            <a:r>
              <a:t>Bright Light Source</a:t>
            </a:r>
          </a:p>
        </p:txBody>
      </p:sp>
      <p:sp>
        <p:nvSpPr>
          <p:cNvPr id="304" name="Dim Light Source"/>
          <p:cNvSpPr txBox="1"/>
          <p:nvPr/>
        </p:nvSpPr>
        <p:spPr>
          <a:xfrm>
            <a:off x="17766920" y="3318114"/>
            <a:ext cx="1987179" cy="3713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defRPr sz="1800"/>
            </a:lvl1pPr>
          </a:lstStyle>
          <a:p>
            <a:r>
              <a:t>Dim Light Source</a:t>
            </a:r>
          </a:p>
        </p:txBody>
      </p:sp>
      <p:sp>
        <p:nvSpPr>
          <p:cNvPr id="305" name="Line"/>
          <p:cNvSpPr/>
          <p:nvPr/>
        </p:nvSpPr>
        <p:spPr>
          <a:xfrm flipH="1" flipV="1">
            <a:off x="8631849" y="5545085"/>
            <a:ext cx="5174663" cy="1"/>
          </a:xfrm>
          <a:prstGeom prst="line">
            <a:avLst/>
          </a:prstGeom>
          <a:ln w="88900">
            <a:solidFill>
              <a:srgbClr val="B1B8FF"/>
            </a:solidFill>
            <a:miter lim="400000"/>
            <a:tailEnd type="triangle"/>
          </a:ln>
        </p:spPr>
        <p:txBody>
          <a:bodyPr lIns="50800" tIns="50800" rIns="50800" bIns="50800" anchor="ctr"/>
          <a:lstStyle/>
          <a:p>
            <a:endParaRPr/>
          </a:p>
        </p:txBody>
      </p:sp>
      <p:sp>
        <p:nvSpPr>
          <p:cNvPr id="306" name="Line"/>
          <p:cNvSpPr/>
          <p:nvPr/>
        </p:nvSpPr>
        <p:spPr>
          <a:xfrm flipH="1">
            <a:off x="8631849" y="11909443"/>
            <a:ext cx="5174663" cy="1"/>
          </a:xfrm>
          <a:prstGeom prst="line">
            <a:avLst/>
          </a:prstGeom>
          <a:ln w="88900">
            <a:solidFill>
              <a:srgbClr val="B1B8FF"/>
            </a:solidFill>
            <a:miter lim="400000"/>
            <a:tailEnd type="triangle"/>
          </a:ln>
        </p:spPr>
        <p:txBody>
          <a:bodyPr lIns="50800" tIns="50800" rIns="50800" bIns="50800" anchor="ctr"/>
          <a:lstStyle/>
          <a:p>
            <a:endParaRPr/>
          </a:p>
        </p:txBody>
      </p:sp>
      <p:sp>
        <p:nvSpPr>
          <p:cNvPr id="307" name="Line"/>
          <p:cNvSpPr/>
          <p:nvPr/>
        </p:nvSpPr>
        <p:spPr>
          <a:xfrm flipH="1">
            <a:off x="8963571" y="8682040"/>
            <a:ext cx="4843066" cy="1"/>
          </a:xfrm>
          <a:prstGeom prst="line">
            <a:avLst/>
          </a:prstGeom>
          <a:ln w="88900">
            <a:solidFill>
              <a:srgbClr val="B1B8FF"/>
            </a:solidFill>
            <a:miter lim="400000"/>
            <a:tailEnd type="triangle"/>
          </a:ln>
        </p:spPr>
        <p:txBody>
          <a:bodyPr lIns="50800" tIns="50800" rIns="50800" bIns="50800" anchor="ctr"/>
          <a:lstStyle/>
          <a:p>
            <a:endParaRPr/>
          </a:p>
        </p:txBody>
      </p:sp>
      <p:sp>
        <p:nvSpPr>
          <p:cNvPr id="3" name="Slide Number Placeholder 2">
            <a:extLst>
              <a:ext uri="{FF2B5EF4-FFF2-40B4-BE49-F238E27FC236}">
                <a16:creationId xmlns:a16="http://schemas.microsoft.com/office/drawing/2014/main" id="{D51C99F2-FA70-5F86-3A65-9B69EE5C7658}"/>
              </a:ext>
            </a:extLst>
          </p:cNvPr>
          <p:cNvSpPr>
            <a:spLocks noGrp="1"/>
          </p:cNvSpPr>
          <p:nvPr>
            <p:ph type="sldNum" sz="quarter" idx="2"/>
          </p:nvPr>
        </p:nvSpPr>
        <p:spPr/>
        <p:txBody>
          <a:bodyPr/>
          <a:lstStyle/>
          <a:p>
            <a:fld id="{86CB4B4D-7CA3-9044-876B-883B54F8677D}" type="slidenum">
              <a:rPr lang="en-US" smtClean="0"/>
              <a:t>42</a:t>
            </a:fld>
            <a:endParaRPr lang="en-US"/>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5" name="How about these?"/>
          <p:cNvSpPr txBox="1">
            <a:spLocks noGrp="1"/>
          </p:cNvSpPr>
          <p:nvPr>
            <p:ph type="title"/>
          </p:nvPr>
        </p:nvSpPr>
        <p:spPr>
          <a:xfrm>
            <a:off x="727453" y="1079500"/>
            <a:ext cx="21971000" cy="1433163"/>
          </a:xfrm>
          <a:prstGeom prst="rect">
            <a:avLst/>
          </a:prstGeom>
        </p:spPr>
        <p:txBody>
          <a:bodyPr/>
          <a:lstStyle/>
          <a:p>
            <a:r>
              <a:rPr lang="en-US" dirty="0">
                <a:solidFill>
                  <a:schemeClr val="bg1"/>
                </a:solidFill>
              </a:rPr>
              <a:t>Now just using a map</a:t>
            </a:r>
            <a:endParaRPr dirty="0">
              <a:solidFill>
                <a:schemeClr val="bg1"/>
              </a:solidFill>
            </a:endParaRPr>
          </a:p>
        </p:txBody>
      </p:sp>
      <p:pic>
        <p:nvPicPr>
          <p:cNvPr id="177" name="B1.png" descr="B1.png"/>
          <p:cNvPicPr>
            <a:picLocks noChangeAspect="1"/>
          </p:cNvPicPr>
          <p:nvPr/>
        </p:nvPicPr>
        <p:blipFill>
          <a:blip r:embed="rId3"/>
          <a:stretch>
            <a:fillRect/>
          </a:stretch>
        </p:blipFill>
        <p:spPr>
          <a:xfrm>
            <a:off x="12597550" y="0"/>
            <a:ext cx="12206654" cy="13716000"/>
          </a:xfrm>
          <a:prstGeom prst="rect">
            <a:avLst/>
          </a:prstGeom>
          <a:ln w="12700">
            <a:miter lim="400000"/>
          </a:ln>
        </p:spPr>
      </p:pic>
      <p:sp>
        <p:nvSpPr>
          <p:cNvPr id="178" name="Rounded Rectangle"/>
          <p:cNvSpPr/>
          <p:nvPr/>
        </p:nvSpPr>
        <p:spPr>
          <a:xfrm>
            <a:off x="16086216" y="1161081"/>
            <a:ext cx="1270001" cy="8058812"/>
          </a:xfrm>
          <a:prstGeom prst="roundRect">
            <a:avLst>
              <a:gd name="adj" fmla="val 15000"/>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79" name="Rounded Rectangle"/>
          <p:cNvSpPr/>
          <p:nvPr/>
        </p:nvSpPr>
        <p:spPr>
          <a:xfrm>
            <a:off x="20666946" y="1161081"/>
            <a:ext cx="1270001" cy="8058812"/>
          </a:xfrm>
          <a:prstGeom prst="roundRect">
            <a:avLst>
              <a:gd name="adj" fmla="val 15000"/>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80" name="A"/>
          <p:cNvSpPr/>
          <p:nvPr/>
        </p:nvSpPr>
        <p:spPr>
          <a:xfrm>
            <a:off x="17633697" y="8940529"/>
            <a:ext cx="1270001" cy="1270001"/>
          </a:xfrm>
          <a:prstGeom prst="roundRect">
            <a:avLst>
              <a:gd name="adj" fmla="val 15000"/>
            </a:avLst>
          </a:prstGeom>
          <a:solidFill>
            <a:srgbClr val="FFECA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4000">
                <a:solidFill>
                  <a:srgbClr val="000000"/>
                </a:solidFill>
                <a:latin typeface="Helvetica Neue Medium"/>
                <a:ea typeface="Helvetica Neue Medium"/>
                <a:cs typeface="Helvetica Neue Medium"/>
                <a:sym typeface="Helvetica Neue Medium"/>
              </a:defRPr>
            </a:lvl1pPr>
          </a:lstStyle>
          <a:p>
            <a:r>
              <a:rPr dirty="0"/>
              <a:t>A</a:t>
            </a:r>
          </a:p>
        </p:txBody>
      </p:sp>
      <p:sp>
        <p:nvSpPr>
          <p:cNvPr id="181" name="B"/>
          <p:cNvSpPr/>
          <p:nvPr/>
        </p:nvSpPr>
        <p:spPr>
          <a:xfrm>
            <a:off x="22063453" y="8751811"/>
            <a:ext cx="1270001" cy="1270001"/>
          </a:xfrm>
          <a:prstGeom prst="roundRect">
            <a:avLst>
              <a:gd name="adj" fmla="val 15000"/>
            </a:avLst>
          </a:prstGeom>
          <a:solidFill>
            <a:srgbClr val="FFECA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4000">
                <a:solidFill>
                  <a:srgbClr val="000000"/>
                </a:solidFill>
                <a:latin typeface="Helvetica Neue Medium"/>
                <a:ea typeface="Helvetica Neue Medium"/>
                <a:cs typeface="Helvetica Neue Medium"/>
                <a:sym typeface="Helvetica Neue Medium"/>
              </a:defRPr>
            </a:lvl1pPr>
          </a:lstStyle>
          <a:p>
            <a:r>
              <a:t>B</a:t>
            </a:r>
          </a:p>
        </p:txBody>
      </p:sp>
      <p:sp>
        <p:nvSpPr>
          <p:cNvPr id="3" name="Text Placeholder 2">
            <a:extLst>
              <a:ext uri="{FF2B5EF4-FFF2-40B4-BE49-F238E27FC236}">
                <a16:creationId xmlns:a16="http://schemas.microsoft.com/office/drawing/2014/main" id="{0690C97D-9396-0362-EE62-5D19B162FBF8}"/>
              </a:ext>
            </a:extLst>
          </p:cNvPr>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F52DAC67-2F6E-DBE1-8453-C45B500D26D4}"/>
              </a:ext>
            </a:extLst>
          </p:cNvPr>
          <p:cNvSpPr>
            <a:spLocks noGrp="1"/>
          </p:cNvSpPr>
          <p:nvPr>
            <p:ph type="sldNum" sz="quarter" idx="2"/>
          </p:nvPr>
        </p:nvSpPr>
        <p:spPr/>
        <p:txBody>
          <a:bodyPr/>
          <a:lstStyle/>
          <a:p>
            <a:fld id="{86CB4B4D-7CA3-9044-876B-883B54F8677D}" type="slidenum">
              <a:rPr lang="en-US" smtClean="0"/>
              <a:t>5</a:t>
            </a:fld>
            <a:endParaRPr lang="en-US"/>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2A9B244B-34A9-8A4D-75BC-552073772F81}"/>
            </a:ext>
          </a:extLst>
        </p:cNvPr>
        <p:cNvGrpSpPr/>
        <p:nvPr/>
      </p:nvGrpSpPr>
      <p:grpSpPr>
        <a:xfrm>
          <a:off x="0" y="0"/>
          <a:ext cx="0" cy="0"/>
          <a:chOff x="0" y="0"/>
          <a:chExt cx="0" cy="0"/>
        </a:xfrm>
      </p:grpSpPr>
      <p:sp>
        <p:nvSpPr>
          <p:cNvPr id="175" name="How about these?">
            <a:extLst>
              <a:ext uri="{FF2B5EF4-FFF2-40B4-BE49-F238E27FC236}">
                <a16:creationId xmlns:a16="http://schemas.microsoft.com/office/drawing/2014/main" id="{F107D3A2-692F-8C7D-37F6-635608BA0D24}"/>
              </a:ext>
            </a:extLst>
          </p:cNvPr>
          <p:cNvSpPr txBox="1">
            <a:spLocks noGrp="1"/>
          </p:cNvSpPr>
          <p:nvPr>
            <p:ph type="title"/>
          </p:nvPr>
        </p:nvSpPr>
        <p:spPr>
          <a:xfrm>
            <a:off x="727453" y="1079500"/>
            <a:ext cx="21971000" cy="1433163"/>
          </a:xfrm>
          <a:prstGeom prst="rect">
            <a:avLst/>
          </a:prstGeom>
        </p:spPr>
        <p:txBody>
          <a:bodyPr/>
          <a:lstStyle/>
          <a:p>
            <a:r>
              <a:rPr lang="en-US" dirty="0">
                <a:solidFill>
                  <a:schemeClr val="bg1"/>
                </a:solidFill>
              </a:rPr>
              <a:t>Now just using a map</a:t>
            </a:r>
            <a:endParaRPr dirty="0">
              <a:solidFill>
                <a:schemeClr val="bg1"/>
              </a:solidFill>
            </a:endParaRPr>
          </a:p>
        </p:txBody>
      </p:sp>
      <p:sp>
        <p:nvSpPr>
          <p:cNvPr id="176" name="Chances are this is a harder question.…">
            <a:extLst>
              <a:ext uri="{FF2B5EF4-FFF2-40B4-BE49-F238E27FC236}">
                <a16:creationId xmlns:a16="http://schemas.microsoft.com/office/drawing/2014/main" id="{5A95B89C-D149-82D9-3FF9-E904DF86CA80}"/>
              </a:ext>
            </a:extLst>
          </p:cNvPr>
          <p:cNvSpPr txBox="1">
            <a:spLocks noGrp="1"/>
          </p:cNvSpPr>
          <p:nvPr>
            <p:ph type="body" sz="half" idx="1"/>
          </p:nvPr>
        </p:nvSpPr>
        <p:spPr>
          <a:xfrm>
            <a:off x="1206500" y="4248504"/>
            <a:ext cx="10536352" cy="8256012"/>
          </a:xfrm>
          <a:prstGeom prst="rect">
            <a:avLst/>
          </a:prstGeom>
        </p:spPr>
        <p:txBody>
          <a:bodyPr/>
          <a:lstStyle/>
          <a:p>
            <a:r>
              <a:rPr dirty="0">
                <a:solidFill>
                  <a:schemeClr val="bg1"/>
                </a:solidFill>
              </a:rPr>
              <a:t>Chances are this is a harder question. </a:t>
            </a:r>
          </a:p>
          <a:p>
            <a:r>
              <a:rPr dirty="0">
                <a:solidFill>
                  <a:schemeClr val="bg1"/>
                </a:solidFill>
              </a:rPr>
              <a:t>Information is missing from this map that could inform your route planning. </a:t>
            </a:r>
          </a:p>
          <a:p>
            <a:r>
              <a:rPr dirty="0">
                <a:solidFill>
                  <a:schemeClr val="bg1"/>
                </a:solidFill>
              </a:rPr>
              <a:t>One of these signals that</a:t>
            </a:r>
            <a:r>
              <a:rPr lang="en-US" dirty="0">
                <a:solidFill>
                  <a:schemeClr val="bg1"/>
                </a:solidFill>
              </a:rPr>
              <a:t>'</a:t>
            </a:r>
            <a:r>
              <a:rPr dirty="0">
                <a:solidFill>
                  <a:schemeClr val="bg1"/>
                </a:solidFill>
              </a:rPr>
              <a:t>s missing is lighting conditions. </a:t>
            </a:r>
          </a:p>
        </p:txBody>
      </p:sp>
      <p:pic>
        <p:nvPicPr>
          <p:cNvPr id="177" name="B1.png" descr="B1.png">
            <a:extLst>
              <a:ext uri="{FF2B5EF4-FFF2-40B4-BE49-F238E27FC236}">
                <a16:creationId xmlns:a16="http://schemas.microsoft.com/office/drawing/2014/main" id="{98AA7DEB-6774-F01F-3B18-CF8C1EF3E464}"/>
              </a:ext>
            </a:extLst>
          </p:cNvPr>
          <p:cNvPicPr>
            <a:picLocks noChangeAspect="1"/>
          </p:cNvPicPr>
          <p:nvPr/>
        </p:nvPicPr>
        <p:blipFill>
          <a:blip r:embed="rId3"/>
          <a:stretch>
            <a:fillRect/>
          </a:stretch>
        </p:blipFill>
        <p:spPr>
          <a:xfrm>
            <a:off x="12597550" y="0"/>
            <a:ext cx="12206654" cy="13716000"/>
          </a:xfrm>
          <a:prstGeom prst="rect">
            <a:avLst/>
          </a:prstGeom>
          <a:ln w="12700">
            <a:miter lim="400000"/>
          </a:ln>
        </p:spPr>
      </p:pic>
      <p:sp>
        <p:nvSpPr>
          <p:cNvPr id="178" name="Rounded Rectangle">
            <a:extLst>
              <a:ext uri="{FF2B5EF4-FFF2-40B4-BE49-F238E27FC236}">
                <a16:creationId xmlns:a16="http://schemas.microsoft.com/office/drawing/2014/main" id="{66826A73-2481-0977-BFD0-9D5DC5122592}"/>
              </a:ext>
            </a:extLst>
          </p:cNvPr>
          <p:cNvSpPr/>
          <p:nvPr/>
        </p:nvSpPr>
        <p:spPr>
          <a:xfrm>
            <a:off x="16086216" y="1161081"/>
            <a:ext cx="1270001" cy="8058812"/>
          </a:xfrm>
          <a:prstGeom prst="roundRect">
            <a:avLst>
              <a:gd name="adj" fmla="val 15000"/>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79" name="Rounded Rectangle">
            <a:extLst>
              <a:ext uri="{FF2B5EF4-FFF2-40B4-BE49-F238E27FC236}">
                <a16:creationId xmlns:a16="http://schemas.microsoft.com/office/drawing/2014/main" id="{4A79B48F-4F4F-C7EC-80C7-0338719048DE}"/>
              </a:ext>
            </a:extLst>
          </p:cNvPr>
          <p:cNvSpPr/>
          <p:nvPr/>
        </p:nvSpPr>
        <p:spPr>
          <a:xfrm>
            <a:off x="20666946" y="1161081"/>
            <a:ext cx="1270001" cy="8058812"/>
          </a:xfrm>
          <a:prstGeom prst="roundRect">
            <a:avLst>
              <a:gd name="adj" fmla="val 15000"/>
            </a:avLst>
          </a:prstGeom>
          <a:ln w="63500">
            <a:solidFill>
              <a:srgbClr val="000000"/>
            </a:solidFill>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80" name="A">
            <a:extLst>
              <a:ext uri="{FF2B5EF4-FFF2-40B4-BE49-F238E27FC236}">
                <a16:creationId xmlns:a16="http://schemas.microsoft.com/office/drawing/2014/main" id="{0B706DEA-576A-95B4-4FCE-CB2A77BA96B8}"/>
              </a:ext>
            </a:extLst>
          </p:cNvPr>
          <p:cNvSpPr/>
          <p:nvPr/>
        </p:nvSpPr>
        <p:spPr>
          <a:xfrm>
            <a:off x="17633697" y="8940529"/>
            <a:ext cx="1270001" cy="1270001"/>
          </a:xfrm>
          <a:prstGeom prst="roundRect">
            <a:avLst>
              <a:gd name="adj" fmla="val 15000"/>
            </a:avLst>
          </a:prstGeom>
          <a:solidFill>
            <a:srgbClr val="FFECA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4000">
                <a:solidFill>
                  <a:srgbClr val="000000"/>
                </a:solidFill>
                <a:latin typeface="Helvetica Neue Medium"/>
                <a:ea typeface="Helvetica Neue Medium"/>
                <a:cs typeface="Helvetica Neue Medium"/>
                <a:sym typeface="Helvetica Neue Medium"/>
              </a:defRPr>
            </a:lvl1pPr>
          </a:lstStyle>
          <a:p>
            <a:r>
              <a:rPr dirty="0"/>
              <a:t>A</a:t>
            </a:r>
          </a:p>
        </p:txBody>
      </p:sp>
      <p:sp>
        <p:nvSpPr>
          <p:cNvPr id="181" name="B">
            <a:extLst>
              <a:ext uri="{FF2B5EF4-FFF2-40B4-BE49-F238E27FC236}">
                <a16:creationId xmlns:a16="http://schemas.microsoft.com/office/drawing/2014/main" id="{29A3A23D-DEA4-7F76-FE3B-D3B2FEB41CB8}"/>
              </a:ext>
            </a:extLst>
          </p:cNvPr>
          <p:cNvSpPr/>
          <p:nvPr/>
        </p:nvSpPr>
        <p:spPr>
          <a:xfrm>
            <a:off x="22063453" y="8751811"/>
            <a:ext cx="1270001" cy="1270001"/>
          </a:xfrm>
          <a:prstGeom prst="roundRect">
            <a:avLst>
              <a:gd name="adj" fmla="val 15000"/>
            </a:avLst>
          </a:prstGeom>
          <a:solidFill>
            <a:srgbClr val="FFECA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825500">
              <a:defRPr sz="4000">
                <a:solidFill>
                  <a:srgbClr val="000000"/>
                </a:solidFill>
                <a:latin typeface="Helvetica Neue Medium"/>
                <a:ea typeface="Helvetica Neue Medium"/>
                <a:cs typeface="Helvetica Neue Medium"/>
                <a:sym typeface="Helvetica Neue Medium"/>
              </a:defRPr>
            </a:lvl1pPr>
          </a:lstStyle>
          <a:p>
            <a:r>
              <a:t>B</a:t>
            </a:r>
          </a:p>
        </p:txBody>
      </p:sp>
      <p:sp>
        <p:nvSpPr>
          <p:cNvPr id="3" name="Slide Number Placeholder 2">
            <a:extLst>
              <a:ext uri="{FF2B5EF4-FFF2-40B4-BE49-F238E27FC236}">
                <a16:creationId xmlns:a16="http://schemas.microsoft.com/office/drawing/2014/main" id="{CF928C77-3FAF-E5A1-4B1B-C7F5FC9E2490}"/>
              </a:ext>
            </a:extLst>
          </p:cNvPr>
          <p:cNvSpPr>
            <a:spLocks noGrp="1"/>
          </p:cNvSpPr>
          <p:nvPr>
            <p:ph type="sldNum" sz="quarter" idx="2"/>
          </p:nvPr>
        </p:nvSpPr>
        <p:spPr/>
        <p:txBody>
          <a:bodyPr/>
          <a:lstStyle/>
          <a:p>
            <a:fld id="{86CB4B4D-7CA3-9044-876B-883B54F8677D}" type="slidenum">
              <a:rPr lang="en-US" smtClean="0"/>
              <a:t>6</a:t>
            </a:fld>
            <a:endParaRPr lang="en-US"/>
          </a:p>
        </p:txBody>
      </p:sp>
    </p:spTree>
    <p:extLst>
      <p:ext uri="{BB962C8B-B14F-4D97-AF65-F5344CB8AC3E}">
        <p14:creationId xmlns:p14="http://schemas.microsoft.com/office/powerpoint/2010/main" val="305750284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89AE8E-3147-641C-82AD-963F5955DE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1613"/>
            <a:ext cx="24384000" cy="13452775"/>
          </a:xfrm>
          <a:prstGeom prst="rect">
            <a:avLst/>
          </a:prstGeom>
        </p:spPr>
      </p:pic>
      <p:sp>
        <p:nvSpPr>
          <p:cNvPr id="185" name="Motivation"/>
          <p:cNvSpPr txBox="1">
            <a:spLocks noGrp="1"/>
          </p:cNvSpPr>
          <p:nvPr>
            <p:ph type="title"/>
          </p:nvPr>
        </p:nvSpPr>
        <p:spPr>
          <a:prstGeom prst="rect">
            <a:avLst/>
          </a:prstGeom>
        </p:spPr>
        <p:txBody>
          <a:bodyPr>
            <a:normAutofit/>
          </a:bodyPr>
          <a:lstStyle/>
          <a:p>
            <a:r>
              <a:rPr lang="en-US" dirty="0">
                <a:solidFill>
                  <a:schemeClr val="bg1"/>
                </a:solidFill>
              </a:rPr>
              <a:t>Walking at Nighttime</a:t>
            </a:r>
            <a:endParaRPr dirty="0">
              <a:solidFill>
                <a:schemeClr val="bg1"/>
              </a:solidFill>
            </a:endParaRPr>
          </a:p>
        </p:txBody>
      </p:sp>
      <p:sp>
        <p:nvSpPr>
          <p:cNvPr id="187" name="Walking can provide numerous physical, mental, social, and environmental benefits.…"/>
          <p:cNvSpPr txBox="1">
            <a:spLocks noGrp="1"/>
          </p:cNvSpPr>
          <p:nvPr>
            <p:ph type="body" idx="1"/>
          </p:nvPr>
        </p:nvSpPr>
        <p:spPr>
          <a:xfrm>
            <a:off x="-14778570" y="1796081"/>
            <a:ext cx="10985500" cy="8256012"/>
          </a:xfrm>
          <a:prstGeom prst="rect">
            <a:avLst/>
          </a:prstGeom>
        </p:spPr>
        <p:txBody>
          <a:bodyPr>
            <a:normAutofit/>
          </a:bodyPr>
          <a:lstStyle/>
          <a:p>
            <a:r>
              <a:rPr lang="en-US" dirty="0">
                <a:solidFill>
                  <a:schemeClr val="bg1"/>
                </a:solidFill>
              </a:rPr>
              <a:t>Intuitively, people prefer walking on well-light routes</a:t>
            </a:r>
            <a:r>
              <a:rPr dirty="0">
                <a:solidFill>
                  <a:schemeClr val="bg1"/>
                </a:solidFill>
              </a:rPr>
              <a:t>.</a:t>
            </a:r>
          </a:p>
          <a:p>
            <a:r>
              <a:rPr dirty="0">
                <a:solidFill>
                  <a:schemeClr val="bg1"/>
                </a:solidFill>
              </a:rPr>
              <a:t>Without lighting </a:t>
            </a:r>
            <a:r>
              <a:rPr lang="en-US" dirty="0">
                <a:solidFill>
                  <a:schemeClr val="bg1"/>
                </a:solidFill>
              </a:rPr>
              <a:t>information when planning a route</a:t>
            </a:r>
            <a:r>
              <a:rPr dirty="0">
                <a:solidFill>
                  <a:schemeClr val="bg1"/>
                </a:solidFill>
              </a:rPr>
              <a:t>, people can</a:t>
            </a:r>
            <a:r>
              <a:rPr lang="en-US" dirty="0">
                <a:solidFill>
                  <a:schemeClr val="bg1"/>
                </a:solidFill>
              </a:rPr>
              <a:t> </a:t>
            </a:r>
            <a:r>
              <a:rPr dirty="0">
                <a:solidFill>
                  <a:schemeClr val="bg1"/>
                </a:solidFill>
              </a:rPr>
              <a:t>end up in uncomfortable walking environments or simply choose to avoid walking at night altogether.</a:t>
            </a:r>
          </a:p>
          <a:p>
            <a:r>
              <a:rPr lang="en-US" dirty="0">
                <a:solidFill>
                  <a:schemeClr val="bg1"/>
                </a:solidFill>
              </a:rPr>
              <a:t>Unequal and differential impact on  various populations</a:t>
            </a:r>
            <a:r>
              <a:rPr dirty="0">
                <a:solidFill>
                  <a:schemeClr val="bg1"/>
                </a:solidFill>
              </a:rPr>
              <a:t>.</a:t>
            </a:r>
          </a:p>
        </p:txBody>
      </p:sp>
      <p:sp>
        <p:nvSpPr>
          <p:cNvPr id="9" name="Slide Number Placeholder 8">
            <a:extLst>
              <a:ext uri="{FF2B5EF4-FFF2-40B4-BE49-F238E27FC236}">
                <a16:creationId xmlns:a16="http://schemas.microsoft.com/office/drawing/2014/main" id="{57E0453A-D644-7F17-1E3B-FD1ECFCD95BD}"/>
              </a:ext>
            </a:extLst>
          </p:cNvPr>
          <p:cNvSpPr>
            <a:spLocks noGrp="1"/>
          </p:cNvSpPr>
          <p:nvPr>
            <p:ph type="sldNum" sz="quarter" idx="2"/>
          </p:nvPr>
        </p:nvSpPr>
        <p:spPr/>
        <p:txBody>
          <a:bodyPr/>
          <a:lstStyle/>
          <a:p>
            <a:fld id="{86CB4B4D-7CA3-9044-876B-883B54F8677D}" type="slidenum">
              <a:rPr lang="en-US" smtClean="0"/>
              <a:t>7</a:t>
            </a:fld>
            <a:endParaRPr lang="en-US"/>
          </a:p>
        </p:txBody>
      </p:sp>
      <p:sp>
        <p:nvSpPr>
          <p:cNvPr id="2" name="TextBox 1">
            <a:extLst>
              <a:ext uri="{FF2B5EF4-FFF2-40B4-BE49-F238E27FC236}">
                <a16:creationId xmlns:a16="http://schemas.microsoft.com/office/drawing/2014/main" id="{2358244A-D62A-44E4-B631-E23DAD64E6EE}"/>
              </a:ext>
            </a:extLst>
          </p:cNvPr>
          <p:cNvSpPr txBox="1"/>
          <p:nvPr/>
        </p:nvSpPr>
        <p:spPr>
          <a:xfrm>
            <a:off x="5354954" y="12725754"/>
            <a:ext cx="26289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J</a:t>
            </a:r>
          </a:p>
        </p:txBody>
      </p:sp>
      <p:sp>
        <p:nvSpPr>
          <p:cNvPr id="5" name="Chances are this is a harder question.…">
            <a:extLst>
              <a:ext uri="{FF2B5EF4-FFF2-40B4-BE49-F238E27FC236}">
                <a16:creationId xmlns:a16="http://schemas.microsoft.com/office/drawing/2014/main" id="{BB9F9DBB-3E38-9741-492A-063234A54758}"/>
              </a:ext>
            </a:extLst>
          </p:cNvPr>
          <p:cNvSpPr txBox="1">
            <a:spLocks/>
          </p:cNvSpPr>
          <p:nvPr/>
        </p:nvSpPr>
        <p:spPr>
          <a:xfrm>
            <a:off x="1206500" y="4248504"/>
            <a:ext cx="10052048"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dirty="0">
                <a:solidFill>
                  <a:schemeClr val="bg1"/>
                </a:solidFill>
              </a:rPr>
              <a:t>But </a:t>
            </a:r>
            <a:r>
              <a:rPr lang="en-US" b="1" dirty="0">
                <a:solidFill>
                  <a:schemeClr val="bg1"/>
                </a:solidFill>
              </a:rPr>
              <a:t>walking at night </a:t>
            </a:r>
            <a:r>
              <a:rPr lang="en-US" dirty="0">
                <a:solidFill>
                  <a:schemeClr val="bg1"/>
                </a:solidFill>
              </a:rPr>
              <a:t>brings different consideration for different populations (i.e., women consider light and safety more).</a:t>
            </a:r>
          </a:p>
          <a:p>
            <a:pPr hangingPunct="1"/>
            <a:r>
              <a:rPr lang="en-US" dirty="0">
                <a:solidFill>
                  <a:schemeClr val="bg1"/>
                </a:solidFill>
              </a:rPr>
              <a:t>Without prior knowledge, route planning becomes a challenge.</a:t>
            </a:r>
          </a:p>
          <a:p>
            <a:pPr hangingPunct="1"/>
            <a:r>
              <a:rPr lang="en-US" dirty="0">
                <a:solidFill>
                  <a:schemeClr val="bg1"/>
                </a:solidFill>
              </a:rPr>
              <a:t>Walking is good for </a:t>
            </a:r>
            <a:r>
              <a:rPr lang="en-US" b="1" dirty="0">
                <a:solidFill>
                  <a:schemeClr val="bg1"/>
                </a:solidFill>
              </a:rPr>
              <a:t>physical and mental health </a:t>
            </a:r>
            <a:r>
              <a:rPr lang="en-US" dirty="0">
                <a:solidFill>
                  <a:schemeClr val="bg1"/>
                </a:solidFill>
              </a:rPr>
              <a:t>and </a:t>
            </a:r>
            <a:r>
              <a:rPr lang="en-US" b="1" dirty="0">
                <a:solidFill>
                  <a:schemeClr val="bg1"/>
                </a:solidFill>
              </a:rPr>
              <a:t>sustainability</a:t>
            </a:r>
            <a:r>
              <a:rPr lang="en-US" dirty="0">
                <a:solidFill>
                  <a:schemeClr val="bg1"/>
                </a:solidFill>
              </a:rPr>
              <a:t>. </a:t>
            </a:r>
          </a:p>
          <a:p>
            <a:pPr hangingPunct="1"/>
            <a:endParaRPr lang="en-US" dirty="0">
              <a:solidFill>
                <a:schemeClr val="bg1"/>
              </a:solidFill>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D69AB-13AA-64DA-C844-2C1907866D49}"/>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4CAB33A-4B35-E7B4-27C7-A357DD4DBD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1613"/>
            <a:ext cx="24384000" cy="13452775"/>
          </a:xfrm>
          <a:prstGeom prst="rect">
            <a:avLst/>
          </a:prstGeom>
        </p:spPr>
      </p:pic>
      <p:sp>
        <p:nvSpPr>
          <p:cNvPr id="185" name="Motivation">
            <a:extLst>
              <a:ext uri="{FF2B5EF4-FFF2-40B4-BE49-F238E27FC236}">
                <a16:creationId xmlns:a16="http://schemas.microsoft.com/office/drawing/2014/main" id="{6EE96600-10DD-F635-1A45-AC6EDA32A973}"/>
              </a:ext>
            </a:extLst>
          </p:cNvPr>
          <p:cNvSpPr txBox="1">
            <a:spLocks noGrp="1"/>
          </p:cNvSpPr>
          <p:nvPr>
            <p:ph type="title"/>
          </p:nvPr>
        </p:nvSpPr>
        <p:spPr>
          <a:prstGeom prst="rect">
            <a:avLst/>
          </a:prstGeom>
        </p:spPr>
        <p:txBody>
          <a:bodyPr>
            <a:normAutofit/>
          </a:bodyPr>
          <a:lstStyle/>
          <a:p>
            <a:r>
              <a:rPr lang="en-US" dirty="0">
                <a:solidFill>
                  <a:schemeClr val="bg1"/>
                </a:solidFill>
              </a:rPr>
              <a:t>How is light measured?</a:t>
            </a:r>
            <a:endParaRPr dirty="0">
              <a:solidFill>
                <a:schemeClr val="bg1"/>
              </a:solidFill>
            </a:endParaRPr>
          </a:p>
        </p:txBody>
      </p:sp>
      <p:sp>
        <p:nvSpPr>
          <p:cNvPr id="187" name="Walking can provide numerous physical, mental, social, and environmental benefits.…">
            <a:extLst>
              <a:ext uri="{FF2B5EF4-FFF2-40B4-BE49-F238E27FC236}">
                <a16:creationId xmlns:a16="http://schemas.microsoft.com/office/drawing/2014/main" id="{D1898F11-2F32-4A84-126D-3D05ED104F20}"/>
              </a:ext>
            </a:extLst>
          </p:cNvPr>
          <p:cNvSpPr txBox="1">
            <a:spLocks noGrp="1"/>
          </p:cNvSpPr>
          <p:nvPr>
            <p:ph type="body" idx="1"/>
          </p:nvPr>
        </p:nvSpPr>
        <p:spPr>
          <a:xfrm>
            <a:off x="-14778570" y="1796081"/>
            <a:ext cx="10985500" cy="8256012"/>
          </a:xfrm>
          <a:prstGeom prst="rect">
            <a:avLst/>
          </a:prstGeom>
        </p:spPr>
        <p:txBody>
          <a:bodyPr>
            <a:normAutofit/>
          </a:bodyPr>
          <a:lstStyle/>
          <a:p>
            <a:r>
              <a:rPr lang="en-US" dirty="0">
                <a:solidFill>
                  <a:schemeClr val="bg1"/>
                </a:solidFill>
              </a:rPr>
              <a:t>Intuitively, people prefer walking on well-light routes</a:t>
            </a:r>
            <a:r>
              <a:rPr dirty="0">
                <a:solidFill>
                  <a:schemeClr val="bg1"/>
                </a:solidFill>
              </a:rPr>
              <a:t>.</a:t>
            </a:r>
          </a:p>
          <a:p>
            <a:r>
              <a:rPr dirty="0">
                <a:solidFill>
                  <a:schemeClr val="bg1"/>
                </a:solidFill>
              </a:rPr>
              <a:t>Without lighting </a:t>
            </a:r>
            <a:r>
              <a:rPr lang="en-US" dirty="0">
                <a:solidFill>
                  <a:schemeClr val="bg1"/>
                </a:solidFill>
              </a:rPr>
              <a:t>information when planning a route</a:t>
            </a:r>
            <a:r>
              <a:rPr dirty="0">
                <a:solidFill>
                  <a:schemeClr val="bg1"/>
                </a:solidFill>
              </a:rPr>
              <a:t>, people can</a:t>
            </a:r>
            <a:r>
              <a:rPr lang="en-US" dirty="0">
                <a:solidFill>
                  <a:schemeClr val="bg1"/>
                </a:solidFill>
              </a:rPr>
              <a:t> </a:t>
            </a:r>
            <a:r>
              <a:rPr dirty="0">
                <a:solidFill>
                  <a:schemeClr val="bg1"/>
                </a:solidFill>
              </a:rPr>
              <a:t>end up in uncomfortable walking environments or simply choose to avoid walking at night altogether.</a:t>
            </a:r>
          </a:p>
          <a:p>
            <a:r>
              <a:rPr lang="en-US" dirty="0">
                <a:solidFill>
                  <a:schemeClr val="bg1"/>
                </a:solidFill>
              </a:rPr>
              <a:t>Unequal and differential impact on  various populations</a:t>
            </a:r>
            <a:r>
              <a:rPr dirty="0">
                <a:solidFill>
                  <a:schemeClr val="bg1"/>
                </a:solidFill>
              </a:rPr>
              <a:t>.</a:t>
            </a:r>
          </a:p>
        </p:txBody>
      </p:sp>
      <p:sp>
        <p:nvSpPr>
          <p:cNvPr id="9" name="Slide Number Placeholder 8">
            <a:extLst>
              <a:ext uri="{FF2B5EF4-FFF2-40B4-BE49-F238E27FC236}">
                <a16:creationId xmlns:a16="http://schemas.microsoft.com/office/drawing/2014/main" id="{99A41497-B735-2057-7141-927AFB3770AE}"/>
              </a:ext>
            </a:extLst>
          </p:cNvPr>
          <p:cNvSpPr>
            <a:spLocks noGrp="1"/>
          </p:cNvSpPr>
          <p:nvPr>
            <p:ph type="sldNum" sz="quarter" idx="2"/>
          </p:nvPr>
        </p:nvSpPr>
        <p:spPr/>
        <p:txBody>
          <a:bodyPr/>
          <a:lstStyle/>
          <a:p>
            <a:fld id="{86CB4B4D-7CA3-9044-876B-883B54F8677D}" type="slidenum">
              <a:rPr lang="en-US" smtClean="0"/>
              <a:t>8</a:t>
            </a:fld>
            <a:endParaRPr lang="en-US"/>
          </a:p>
        </p:txBody>
      </p:sp>
      <p:sp>
        <p:nvSpPr>
          <p:cNvPr id="2" name="TextBox 1">
            <a:extLst>
              <a:ext uri="{FF2B5EF4-FFF2-40B4-BE49-F238E27FC236}">
                <a16:creationId xmlns:a16="http://schemas.microsoft.com/office/drawing/2014/main" id="{E0BDC41C-774E-64C2-0275-F07FACCC3735}"/>
              </a:ext>
            </a:extLst>
          </p:cNvPr>
          <p:cNvSpPr txBox="1"/>
          <p:nvPr/>
        </p:nvSpPr>
        <p:spPr>
          <a:xfrm>
            <a:off x="5354954" y="12725754"/>
            <a:ext cx="26289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5E5E5E"/>
                </a:solidFill>
                <a:effectLst/>
                <a:uFillTx/>
                <a:latin typeface="+mn-lt"/>
                <a:ea typeface="+mn-ea"/>
                <a:cs typeface="+mn-cs"/>
                <a:sym typeface="Helvetica Neue"/>
              </a:rPr>
              <a:t>J</a:t>
            </a:r>
          </a:p>
        </p:txBody>
      </p:sp>
    </p:spTree>
    <p:extLst>
      <p:ext uri="{BB962C8B-B14F-4D97-AF65-F5344CB8AC3E}">
        <p14:creationId xmlns:p14="http://schemas.microsoft.com/office/powerpoint/2010/main" val="156738871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89" name="Measuring Light Level"/>
          <p:cNvSpPr txBox="1">
            <a:spLocks noGrp="1"/>
          </p:cNvSpPr>
          <p:nvPr>
            <p:ph type="title"/>
          </p:nvPr>
        </p:nvSpPr>
        <p:spPr>
          <a:prstGeom prst="rect">
            <a:avLst/>
          </a:prstGeom>
        </p:spPr>
        <p:txBody>
          <a:bodyPr/>
          <a:lstStyle/>
          <a:p>
            <a:r>
              <a:rPr dirty="0">
                <a:solidFill>
                  <a:schemeClr val="bg1"/>
                </a:solidFill>
              </a:rPr>
              <a:t>Measuring Light Level</a:t>
            </a:r>
          </a:p>
        </p:txBody>
      </p:sp>
      <p:sp>
        <p:nvSpPr>
          <p:cNvPr id="190" name="Lighting conditions vary across the city"/>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dirty="0">
                <a:solidFill>
                  <a:schemeClr val="bg1"/>
                </a:solidFill>
              </a:rPr>
              <a:t>Lighting conditions vary across the city</a:t>
            </a:r>
          </a:p>
        </p:txBody>
      </p:sp>
      <p:sp>
        <p:nvSpPr>
          <p:cNvPr id="191" name="Rectangle"/>
          <p:cNvSpPr/>
          <p:nvPr/>
        </p:nvSpPr>
        <p:spPr>
          <a:xfrm>
            <a:off x="32742" y="12092959"/>
            <a:ext cx="24403944" cy="1760241"/>
          </a:xfrm>
          <a:prstGeom prst="rect">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pic>
        <p:nvPicPr>
          <p:cNvPr id="192" name="Screenshot 2025-03-11 at 2.48.41 PM.png" descr="Screenshot 2025-03-11 at 2.48.41 PM.png"/>
          <p:cNvPicPr>
            <a:picLocks noChangeAspect="1"/>
          </p:cNvPicPr>
          <p:nvPr/>
        </p:nvPicPr>
        <p:blipFill>
          <a:blip r:embed="rId3"/>
          <a:srcRect t="5146"/>
          <a:stretch>
            <a:fillRect/>
          </a:stretch>
        </p:blipFill>
        <p:spPr>
          <a:xfrm>
            <a:off x="15212163" y="-316368"/>
            <a:ext cx="9832761" cy="14348736"/>
          </a:xfrm>
          <a:prstGeom prst="rect">
            <a:avLst/>
          </a:prstGeom>
          <a:ln w="12700">
            <a:miter lim="400000"/>
          </a:ln>
        </p:spPr>
      </p:pic>
      <p:pic>
        <p:nvPicPr>
          <p:cNvPr id="193" name="night-time-satellite-image-of-seattle-panoramic-images.jpg" descr="night-time-satellite-image-of-seattle-panoramic-images.jpg"/>
          <p:cNvPicPr>
            <a:picLocks noChangeAspect="1"/>
          </p:cNvPicPr>
          <p:nvPr/>
        </p:nvPicPr>
        <p:blipFill>
          <a:blip r:embed="rId4"/>
          <a:stretch>
            <a:fillRect/>
          </a:stretch>
        </p:blipFill>
        <p:spPr>
          <a:xfrm>
            <a:off x="-1449746" y="3692502"/>
            <a:ext cx="16597090" cy="11027847"/>
          </a:xfrm>
          <a:prstGeom prst="rect">
            <a:avLst/>
          </a:prstGeom>
          <a:ln w="12700">
            <a:miter lim="400000"/>
          </a:ln>
        </p:spPr>
      </p:pic>
      <p:sp>
        <p:nvSpPr>
          <p:cNvPr id="194" name="Rectangle"/>
          <p:cNvSpPr/>
          <p:nvPr/>
        </p:nvSpPr>
        <p:spPr>
          <a:xfrm>
            <a:off x="-7144" y="11767918"/>
            <a:ext cx="24594344" cy="2085282"/>
          </a:xfrm>
          <a:prstGeom prst="rect">
            <a:avLst/>
          </a:prstGeom>
          <a:solidFill>
            <a:srgbClr val="0000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95" name="Captures real conditions but is too coarse…"/>
          <p:cNvSpPr txBox="1"/>
          <p:nvPr/>
        </p:nvSpPr>
        <p:spPr>
          <a:xfrm>
            <a:off x="115392" y="11988810"/>
            <a:ext cx="14790341" cy="16434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gn="l" defTabSz="759459">
              <a:defRPr sz="5060" b="1">
                <a:solidFill>
                  <a:srgbClr val="FFEADC"/>
                </a:solidFill>
              </a:defRPr>
            </a:pPr>
            <a:r>
              <a:rPr lang="en-US" dirty="0">
                <a:solidFill>
                  <a:srgbClr val="FFECAE"/>
                </a:solidFill>
              </a:rPr>
              <a:t>Satellite Imagery</a:t>
            </a:r>
            <a:endParaRPr dirty="0">
              <a:solidFill>
                <a:srgbClr val="FFECAE"/>
              </a:solidFill>
            </a:endParaRPr>
          </a:p>
        </p:txBody>
      </p:sp>
      <p:sp>
        <p:nvSpPr>
          <p:cNvPr id="196" name="Only maps streetlight…"/>
          <p:cNvSpPr txBox="1"/>
          <p:nvPr/>
        </p:nvSpPr>
        <p:spPr>
          <a:xfrm>
            <a:off x="15150853" y="11849856"/>
            <a:ext cx="13505809" cy="27366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algn="l" defTabSz="825500">
              <a:defRPr sz="5500" b="1">
                <a:solidFill>
                  <a:srgbClr val="FFEADC"/>
                </a:solidFill>
              </a:defRPr>
            </a:pPr>
            <a:r>
              <a:rPr lang="en-US" dirty="0">
                <a:solidFill>
                  <a:srgbClr val="FFECAE"/>
                </a:solidFill>
              </a:rPr>
              <a:t>Municipal Databases</a:t>
            </a:r>
            <a:endParaRPr dirty="0">
              <a:solidFill>
                <a:srgbClr val="FFECAE"/>
              </a:solidFill>
            </a:endParaRPr>
          </a:p>
        </p:txBody>
      </p:sp>
      <p:sp>
        <p:nvSpPr>
          <p:cNvPr id="3" name="Slide Number Placeholder 2">
            <a:extLst>
              <a:ext uri="{FF2B5EF4-FFF2-40B4-BE49-F238E27FC236}">
                <a16:creationId xmlns:a16="http://schemas.microsoft.com/office/drawing/2014/main" id="{5DA59C7D-9181-473F-52D6-4DF27034D34B}"/>
              </a:ext>
            </a:extLst>
          </p:cNvPr>
          <p:cNvSpPr>
            <a:spLocks noGrp="1"/>
          </p:cNvSpPr>
          <p:nvPr>
            <p:ph type="sldNum" sz="quarter" idx="2"/>
          </p:nvPr>
        </p:nvSpPr>
        <p:spPr/>
        <p:txBody>
          <a:bodyPr/>
          <a:lstStyle/>
          <a:p>
            <a:fld id="{86CB4B4D-7CA3-9044-876B-883B54F8677D}" type="slidenum">
              <a:rPr lang="en-US" smtClean="0"/>
              <a:t>9</a:t>
            </a:fld>
            <a:endParaRPr lang="en-US"/>
          </a:p>
        </p:txBody>
      </p:sp>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2596</TotalTime>
  <Words>2347</Words>
  <Application>Microsoft Macintosh PowerPoint</Application>
  <PresentationFormat>Custom</PresentationFormat>
  <Paragraphs>320</Paragraphs>
  <Slides>42</Slides>
  <Notes>40</Notes>
  <HiddenSlides>11</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42</vt:i4>
      </vt:variant>
    </vt:vector>
  </HeadingPairs>
  <TitlesOfParts>
    <vt:vector size="45" baseType="lpstr">
      <vt:lpstr>Helvetica Neue</vt:lpstr>
      <vt:lpstr>Helvetica Neue Medium</vt:lpstr>
      <vt:lpstr>21_BasicWhite</vt:lpstr>
      <vt:lpstr>NightLight: Passively Mapping Nighttime Sidewalk Light Data for Improved Pedestrian Routing</vt:lpstr>
      <vt:lpstr>Let’s try a quick exercise </vt:lpstr>
      <vt:lpstr>Where would you rather walk?</vt:lpstr>
      <vt:lpstr>How about between these two?</vt:lpstr>
      <vt:lpstr>Now just using a map</vt:lpstr>
      <vt:lpstr>Now just using a map</vt:lpstr>
      <vt:lpstr>Walking at Nighttime</vt:lpstr>
      <vt:lpstr>How is light measured?</vt:lpstr>
      <vt:lpstr>Measuring Light Level</vt:lpstr>
      <vt:lpstr>Measuring Light Level</vt:lpstr>
      <vt:lpstr>Measuring Light Level</vt:lpstr>
      <vt:lpstr>Measuring Light Level</vt:lpstr>
      <vt:lpstr>Measuring Light Level</vt:lpstr>
      <vt:lpstr>NightLight</vt:lpstr>
      <vt:lpstr>NightLight Validation</vt:lpstr>
      <vt:lpstr>Feasibility</vt:lpstr>
      <vt:lpstr>Feasibility</vt:lpstr>
      <vt:lpstr>Feasibility:</vt:lpstr>
      <vt:lpstr>Utility: Neighborhood Data Collection</vt:lpstr>
      <vt:lpstr>User Study</vt:lpstr>
      <vt:lpstr>“If I had to walk at night, my primary concern is whether there is enough light”</vt:lpstr>
      <vt:lpstr>Residential Neighborhood</vt:lpstr>
      <vt:lpstr>Residential Neighborhood</vt:lpstr>
      <vt:lpstr>Residential Neighborhood</vt:lpstr>
      <vt:lpstr>Gridded Neighborhood</vt:lpstr>
      <vt:lpstr>Gridded Neighborhood</vt:lpstr>
      <vt:lpstr>Gridded Neighborhood</vt:lpstr>
      <vt:lpstr>Impact of light maps on route choice</vt:lpstr>
      <vt:lpstr>Impact of light maps on route choice</vt:lpstr>
      <vt:lpstr>Limitations</vt:lpstr>
      <vt:lpstr>NightLight</vt:lpstr>
      <vt:lpstr>Gridded Neighborhood</vt:lpstr>
      <vt:lpstr>NightLight</vt:lpstr>
      <vt:lpstr>Motivation</vt:lpstr>
      <vt:lpstr>But how do we measure light?</vt:lpstr>
      <vt:lpstr>NightLight</vt:lpstr>
      <vt:lpstr>NightLight</vt:lpstr>
      <vt:lpstr>Validation</vt:lpstr>
      <vt:lpstr>In-lab Validation</vt:lpstr>
      <vt:lpstr>On-street Validation</vt:lpstr>
      <vt:lpstr>Technical in-lab validation</vt:lpstr>
      <vt:lpstr>On-Street Validation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Daniel Campos Zamora</cp:lastModifiedBy>
  <cp:revision>25</cp:revision>
  <dcterms:modified xsi:type="dcterms:W3CDTF">2025-05-15T18:46:11Z</dcterms:modified>
</cp:coreProperties>
</file>