
<file path=[Content_Types].xml><?xml version="1.0" encoding="utf-8"?>
<Types xmlns="http://schemas.openxmlformats.org/package/2006/content-types">
  <Default Extension="fntdata" ContentType="application/x-fontdata"/>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comment1.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comments/comment2.xml" ContentType="application/vnd.openxmlformats-officedocument.presentationml.comments+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8" r:id="rId73"/>
    <p:sldId id="345"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Lst>
  <p:sldSz cx="9144000" cy="5143500" type="screen16x9"/>
  <p:notesSz cx="6858000" cy="9144000"/>
  <p:embeddedFontLst>
    <p:embeddedFont>
      <p:font typeface="Roboto" panose="020B0604020202020204" charset="0"/>
      <p:regular r:id="rId92"/>
      <p:bold r:id="rId93"/>
      <p:italic r:id="rId94"/>
      <p:boldItalic r:id="rId95"/>
    </p:embeddedFont>
    <p:embeddedFont>
      <p:font typeface="Roboto Light" panose="020B0604020202020204" charset="0"/>
      <p:regular r:id="rId96"/>
      <p:bold r:id="rId97"/>
      <p:italic r:id="rId98"/>
      <p:boldItalic r:id="rId9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len Weld"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B52A68E-3522-4A84-9F17-32F550E69068}">
  <a:tblStyle styleId="{FB52A68E-3522-4A84-9F17-32F550E6906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5" d="100"/>
          <a:sy n="65" d="100"/>
        </p:scale>
        <p:origin x="1649" y="140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10-25T17:21:37.859" idx="2">
    <p:pos x="6000" y="0"/>
    <p:text>add example and description</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9-10-25T17:28:57.795" idx="3">
    <p:pos x="6000" y="0"/>
    <p:text>use this/scaffold to introduce p/r graph</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9-10-28T17:54:19.865" idx="4">
    <p:pos x="6000" y="0"/>
    <p:text>rotate to north</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ogle.com/maps/@47.6121401,-122.3386379,3a,75y,151.28h,58.63t/data=!3m6!1e1!3m4!1ssxCRHuCWzKbitv0-Dhk9xw!2e0!7i13312!8i6656?hl=e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google.com/maps/@47.6121401,-122.3386379,3a,75y,151.28h,58.63t/data=!3m6!1e1!3m4!1ssxCRHuCWzKbitv0-Dhk9xw!2e0!7i13312!8i6656?hl=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651fc232a2_0_1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651fc232a2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The problem is a lack of comprehensive information on the sidewalk accessibility, despite the need for this information to plan trips, construct infrastructure, and ensure accountability and equity.</a:t>
            </a:r>
            <a:endParaRPr sz="1200"/>
          </a:p>
          <a:p>
            <a:pPr marL="0" lvl="0" indent="0" algn="l" rtl="0">
              <a:lnSpc>
                <a:spcPct val="115000"/>
              </a:lnSpc>
              <a:spcBef>
                <a:spcPts val="0"/>
              </a:spcBef>
              <a:spcAft>
                <a:spcPts val="0"/>
              </a:spcAft>
              <a:buNone/>
            </a:pPr>
            <a:endParaRPr sz="1200"/>
          </a:p>
          <a:p>
            <a:pPr marL="0" lvl="0" indent="0" algn="l" rtl="0">
              <a:lnSpc>
                <a:spcPct val="115000"/>
              </a:lnSpc>
              <a:spcBef>
                <a:spcPts val="0"/>
              </a:spcBef>
              <a:spcAft>
                <a:spcPts val="0"/>
              </a:spcAft>
              <a:buNone/>
            </a:pPr>
            <a:r>
              <a:rPr lang="en" sz="1200"/>
              <a:t>National Council on Disability. (2007). The impact of the Americans with Disabilities Act: Assessing the progress toward achieving the goals of the ADA. </a:t>
            </a:r>
            <a:endParaRPr sz="1200"/>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651fc232a2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651fc232a2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Traditional methods for gathering sidewalk accessibility information are time-consuming, laborious, and expensive.</a:t>
            </a:r>
            <a:endParaRPr sz="1200"/>
          </a:p>
          <a:p>
            <a:pPr marL="0" lvl="0" indent="0" algn="l" rtl="0">
              <a:spcBef>
                <a:spcPts val="0"/>
              </a:spcBef>
              <a:spcAft>
                <a:spcPts val="0"/>
              </a:spcAft>
              <a:buNone/>
            </a:pPr>
            <a:r>
              <a:rPr lang="en" sz="1200"/>
              <a:t>As one example, the Seattle Department of Transportation recently completed their first ever</a:t>
            </a:r>
            <a:endParaRPr sz="1200"/>
          </a:p>
          <a:p>
            <a:pPr marL="0" lvl="0" indent="0" algn="l" rtl="0">
              <a:spcBef>
                <a:spcPts val="0"/>
              </a:spcBef>
              <a:spcAft>
                <a:spcPts val="0"/>
              </a:spcAft>
              <a:buNone/>
            </a:pPr>
            <a:r>
              <a:rPr lang="en" sz="1200"/>
              <a:t>sidewalk assessment in 2016, which took 14 interns nearly a year to complete.</a:t>
            </a:r>
            <a:endParaRP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651fc232a2_0_1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651fc232a2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Earlier work has attempted to automate the process using Google Street View and/or satellite imagery....</a:t>
            </a:r>
            <a:endParaRP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651fc232a2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651fc232a2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Like Tohme, published in 2014, which included fully-automatic system to detect curb ramps. This model, however, achieved only 26% precision with 67% recall.</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651fc232a2_0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651fc232a2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In this paper, published in 2017, used the same dataset as Tohme to automatically detect missing curb ramps specifically, with 27% recall.</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6f7c9732d5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6f7c9732d5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In general, existing automated systems have had underwhelming accuracy and focus specific to just one type of problem.</a:t>
            </a:r>
            <a:endParaRPr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653200d9b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653200d9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Tools for crowdsourcing accessibility information from Street View imagery offer good performance and are much less time consuming than in-person surveys, but are still slow and expensive.</a:t>
            </a:r>
            <a:endParaRPr/>
          </a:p>
          <a:p>
            <a:pPr marL="0" lvl="0" indent="0" algn="l" rtl="0">
              <a:spcBef>
                <a:spcPts val="0"/>
              </a:spcBef>
              <a:spcAft>
                <a:spcPts val="0"/>
              </a:spcAft>
              <a:buNone/>
            </a:pPr>
            <a:r>
              <a:rPr lang="en"/>
              <a:t>Here, we see a demo of Project Sidewalk, in which users virtually walk along a street and label problems.</a:t>
            </a:r>
            <a:endParaRPr/>
          </a:p>
          <a:p>
            <a:pPr marL="0" lvl="0" indent="0" algn="l" rtl="0">
              <a:spcBef>
                <a:spcPts val="0"/>
              </a:spcBef>
              <a:spcAft>
                <a:spcPts val="0"/>
              </a:spcAft>
              <a:buNone/>
            </a:pPr>
            <a:r>
              <a:rPr lang="en"/>
              <a:t>In this work, we used Project Sidewalk to collect labels to train our automated system.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653200d9b3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653200d9b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the Project Sidewalk dataset, we gathered 52.4k labeled panoramas from the Washington DC area. These panoramas contained...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653200d9b3_1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653200d9b3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653200d9b3_1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653200d9b3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651fc232a2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651fc232a2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According to the most recent Census (2010), roughly 30 million adults have physical disabilities that impact their mobility.</a:t>
            </a:r>
            <a:endParaRPr sz="1200"/>
          </a:p>
          <a:p>
            <a:pPr marL="0" lvl="0" indent="0" algn="l" rtl="0">
              <a:lnSpc>
                <a:spcPct val="115000"/>
              </a:lnSpc>
              <a:spcBef>
                <a:spcPts val="0"/>
              </a:spcBef>
              <a:spcAft>
                <a:spcPts val="0"/>
              </a:spcAft>
              <a:buNone/>
            </a:pPr>
            <a:r>
              <a:rPr lang="en" sz="1200"/>
              <a:t>-----</a:t>
            </a:r>
            <a:endParaRPr sz="1200"/>
          </a:p>
          <a:p>
            <a:pPr marL="0" lvl="0" indent="0" algn="l" rtl="0">
              <a:lnSpc>
                <a:spcPct val="115000"/>
              </a:lnSpc>
              <a:spcBef>
                <a:spcPts val="0"/>
              </a:spcBef>
              <a:spcAft>
                <a:spcPts val="0"/>
              </a:spcAft>
              <a:buNone/>
            </a:pPr>
            <a:r>
              <a:rPr lang="en" sz="1200"/>
              <a:t>Flickr: 3627562740_c74f7bfb82_o.jpg</a:t>
            </a:r>
            <a:endParaRPr sz="1200"/>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53200d9b3_1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53200d9b3_1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653200d9b3_1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653200d9b3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These are the five classes we focused on: curb ramps, missing curb ramps, obstructions, and surface problems.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653200d9b3_1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653200d9b3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f7c9732d5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f7c9732d5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wanted to evaluate our system on two related yet distinct tasks: validation, and labeling.</a:t>
            </a:r>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6f7c9732d5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6f7c9732d5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validation, the idea is that we use the automatic system to check human-placed labels. Is this an obstruction? Yes!</a:t>
            </a:r>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6f7c9732d5_0_1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6f7c9732d5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Many times, human labels are correct, like this missing curb ramp.</a:t>
            </a:r>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6f7c9732d5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6f7c9732d5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Some times, they’re obviously wrong, like this incorrect curb ramp label. If they are wrong, can we tell if they should have a different label? Or are they just labels placed on nothing useful?</a:t>
            </a:r>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6f7c9732d5_0_1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6f7c9732d5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answer isn’t always obvious, even to people -  like this dog lying on the side of the road!</a:t>
            </a: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653200d9b3_1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653200d9b3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labeling, we try to do everything automatically. We take an entire panorama of a street, and try and label </a:t>
            </a:r>
            <a:r>
              <a:rPr lang="en" i="1"/>
              <a:t>all </a:t>
            </a:r>
            <a:r>
              <a:rPr lang="en"/>
              <a:t>the problems on that street. Let’s blow this panorama up a bit, so we can see it better.</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653200d9b3_1_1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653200d9b3_1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Here we have an entire Google Streetview panorama, covering 360 degrees horizontally by 180 degrees vertically.</a:t>
            </a:r>
            <a:endParaRPr/>
          </a:p>
          <a:p>
            <a:pPr marL="0" lvl="0" indent="0" algn="l" rtl="0">
              <a:spcBef>
                <a:spcPts val="0"/>
              </a:spcBef>
              <a:spcAft>
                <a:spcPts val="0"/>
              </a:spcAft>
              <a:buNone/>
            </a:pPr>
            <a:endParaRPr/>
          </a:p>
          <a:p>
            <a:pPr marL="0" lvl="0" indent="0" algn="l" rtl="0">
              <a:spcBef>
                <a:spcPts val="0"/>
              </a:spcBef>
              <a:spcAft>
                <a:spcPts val="0"/>
              </a:spcAft>
              <a:buNone/>
            </a:pPr>
            <a:r>
              <a:rPr lang="en"/>
              <a:t>What problems can we see?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651fc232a2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651fc232a2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Of these, nearly half report using an assistive aid such as a wheelchair (3.6 million), cane, or walker (11.6 million)</a:t>
            </a:r>
            <a:endParaRPr sz="1200"/>
          </a:p>
          <a:p>
            <a:pPr marL="0" lvl="0" indent="0" algn="l" rtl="0">
              <a:lnSpc>
                <a:spcPct val="115000"/>
              </a:lnSpc>
              <a:spcBef>
                <a:spcPts val="0"/>
              </a:spcBef>
              <a:spcAft>
                <a:spcPts val="0"/>
              </a:spcAft>
              <a:buNone/>
            </a:pPr>
            <a:r>
              <a:rPr lang="en" sz="1200"/>
              <a:t>These numbers are only expected to rise with our growing and aging population</a:t>
            </a:r>
            <a:endParaRPr sz="1200"/>
          </a:p>
          <a:p>
            <a:pPr marL="0" lvl="0" indent="0" algn="l" rtl="0">
              <a:lnSpc>
                <a:spcPct val="115000"/>
              </a:lnSpc>
              <a:spcBef>
                <a:spcPts val="0"/>
              </a:spcBef>
              <a:spcAft>
                <a:spcPts val="0"/>
              </a:spcAft>
              <a:buNone/>
            </a:pPr>
            <a:r>
              <a:rPr lang="en" sz="1200"/>
              <a:t>----</a:t>
            </a:r>
            <a:endParaRPr sz="1200"/>
          </a:p>
          <a:p>
            <a:pPr marL="0" lvl="0" indent="0" algn="l" rtl="0">
              <a:lnSpc>
                <a:spcPct val="115000"/>
              </a:lnSpc>
              <a:spcBef>
                <a:spcPts val="0"/>
              </a:spcBef>
              <a:spcAft>
                <a:spcPts val="0"/>
              </a:spcAft>
              <a:buNone/>
            </a:pPr>
            <a:r>
              <a:rPr lang="en" sz="1200"/>
              <a:t>Flickr: 14816521847_5c3c7af348_o.jpg</a:t>
            </a:r>
            <a:endParaRPr sz="1200"/>
          </a:p>
          <a:p>
            <a:pPr marL="0" lvl="0" indent="0" algn="l" rtl="0">
              <a:spcBef>
                <a:spcPts val="0"/>
              </a:spcBef>
              <a:spcAft>
                <a:spcPts val="0"/>
              </a:spcAft>
              <a:buNone/>
            </a:pPr>
            <a:endParaRPr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653200d9b3_1_1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653200d9b3_1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Well, for starters, I see a missing curb ramp at the end of the crosswalk over here, so let’s mark that.</a:t>
            </a:r>
            <a:endParaRPr/>
          </a:p>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653200d9b3_1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653200d9b3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there are actually three other missing curb ramps over here, let’s mark those too.</a:t>
            </a:r>
            <a:endParaRPr/>
          </a:p>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653200d9b3_1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653200d9b3_1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 look carefully, there’s actually a chunk of missing pavement in the sidewalk in the middle, so let’s mark that as a surface problem.</a:t>
            </a:r>
            <a:endParaRPr/>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653200d9b3_1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653200d9b3_1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they’re not sidewalk “problems” persay, but it’s important to keep track of them, too, so we’re gonna mark these two nice new curb ramps in the middle here.</a:t>
            </a:r>
            <a:endParaRPr/>
          </a:p>
          <a:p>
            <a:pPr marL="0" lvl="0" indent="0" algn="l" rtl="0">
              <a:spcBef>
                <a:spcPts val="0"/>
              </a:spcBef>
              <a:spcAft>
                <a:spcPts val="0"/>
              </a:spcAft>
              <a:buNone/>
            </a:pPr>
            <a:endParaRPr/>
          </a:p>
          <a:p>
            <a:pPr marL="0" lvl="0" indent="0" algn="l" rtl="0">
              <a:spcBef>
                <a:spcPts val="0"/>
              </a:spcBef>
              <a:spcAft>
                <a:spcPts val="0"/>
              </a:spcAft>
              <a:buNone/>
            </a:pPr>
            <a:r>
              <a:rPr lang="en"/>
              <a:t>That’s labeling - identify all the problems (and curb ramps) in a panorama.</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6523af6df8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6523af6df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how do we automate these tasks? Here’s an overview of our methods:</a:t>
            </a:r>
            <a:endParaRPr/>
          </a:p>
          <a:p>
            <a:pPr marL="0" lvl="0" indent="0" algn="l" rtl="0">
              <a:spcBef>
                <a:spcPts val="0"/>
              </a:spcBef>
              <a:spcAft>
                <a:spcPts val="0"/>
              </a:spcAft>
              <a:buNone/>
            </a:pPr>
            <a:endParaRPr/>
          </a:p>
          <a:p>
            <a:pPr marL="0" lvl="0" indent="0" algn="l" rtl="0">
              <a:spcBef>
                <a:spcPts val="0"/>
              </a:spcBef>
              <a:spcAft>
                <a:spcPts val="0"/>
              </a:spcAft>
              <a:buNone/>
            </a:pPr>
            <a:r>
              <a:rPr lang="en"/>
              <a:t>We start with our dataset of 180 thousand plus human-placed labels from Project Sidewalk. We randomly partition these into train and val sets using an 80:20 split.</a:t>
            </a:r>
            <a:endParaRPr/>
          </a:p>
          <a:p>
            <a:pPr marL="0" lvl="0" indent="0" algn="l" rtl="0">
              <a:spcBef>
                <a:spcPts val="0"/>
              </a:spcBef>
              <a:spcAft>
                <a:spcPts val="0"/>
              </a:spcAft>
              <a:buNone/>
            </a:pPr>
            <a:endParaRPr/>
          </a:p>
          <a:p>
            <a:pPr marL="0" lvl="0" indent="0" algn="l" rtl="0">
              <a:spcBef>
                <a:spcPts val="0"/>
              </a:spcBef>
              <a:spcAft>
                <a:spcPts val="0"/>
              </a:spcAft>
              <a:buNone/>
            </a:pPr>
            <a:r>
              <a:rPr lang="en"/>
              <a:t>We then compute three different types of features for each label in the dataset.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6f7c9732d5_0_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6f7c9732d5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are these 3 types of features? They help us describe the </a:t>
            </a:r>
            <a:r>
              <a:rPr lang="en" i="1"/>
              <a:t>position</a:t>
            </a:r>
            <a:r>
              <a:rPr lang="en"/>
              <a:t> and </a:t>
            </a:r>
            <a:r>
              <a:rPr lang="en" i="1"/>
              <a:t>appearance</a:t>
            </a:r>
            <a:r>
              <a:rPr lang="en"/>
              <a:t> of a label within a city, incorporating additional context around the label.</a:t>
            </a:r>
            <a:endParaRPr/>
          </a:p>
          <a:p>
            <a:pPr marL="0" lvl="0" indent="0" algn="l" rtl="0">
              <a:spcBef>
                <a:spcPts val="0"/>
              </a:spcBef>
              <a:spcAft>
                <a:spcPts val="0"/>
              </a:spcAft>
              <a:buNone/>
            </a:pPr>
            <a:endParaRPr/>
          </a:p>
          <a:p>
            <a:pPr marL="0" lvl="0" indent="0" algn="l" rtl="0">
              <a:spcBef>
                <a:spcPts val="0"/>
              </a:spcBef>
              <a:spcAft>
                <a:spcPts val="0"/>
              </a:spcAft>
              <a:buNone/>
            </a:pPr>
            <a:r>
              <a:rPr lang="en"/>
              <a:t>We categorize them as image features, positional features, and geographic features.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3de2412f1a7233e3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3de2412f1a7233e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start with image features.</a:t>
            </a:r>
            <a:endParaRPr/>
          </a:p>
          <a:p>
            <a:pPr marL="0" lvl="0" indent="0" algn="l" rtl="0">
              <a:spcBef>
                <a:spcPts val="0"/>
              </a:spcBef>
              <a:spcAft>
                <a:spcPts val="0"/>
              </a:spcAft>
              <a:buNone/>
            </a:pPr>
            <a:r>
              <a:rPr lang="en"/>
              <a:t>Image features are the simplest, and they describe the appearance of the object</a:t>
            </a:r>
            <a:endParaRPr/>
          </a:p>
          <a:p>
            <a:pPr marL="0" lvl="0" indent="0" algn="l" rtl="0">
              <a:spcBef>
                <a:spcPts val="0"/>
              </a:spcBef>
              <a:spcAft>
                <a:spcPts val="0"/>
              </a:spcAft>
              <a:buNone/>
            </a:pPr>
            <a:endParaRPr/>
          </a:p>
          <a:p>
            <a:pPr marL="0" lvl="0" indent="0" algn="l" rtl="0">
              <a:spcBef>
                <a:spcPts val="0"/>
              </a:spcBef>
              <a:spcAft>
                <a:spcPts val="0"/>
              </a:spcAft>
              <a:buNone/>
            </a:pPr>
            <a:r>
              <a:rPr lang="en"/>
              <a:t>from the streetview panorama, we make a square crop around the label, using depth data to size the crop.</a:t>
            </a:r>
            <a:endParaRPr/>
          </a:p>
          <a:p>
            <a:pPr marL="0" lvl="0" indent="0" algn="l" rtl="0">
              <a:spcBef>
                <a:spcPts val="0"/>
              </a:spcBef>
              <a:spcAft>
                <a:spcPts val="0"/>
              </a:spcAft>
              <a:buNone/>
            </a:pPr>
            <a:r>
              <a:rPr lang="en"/>
              <a:t>The further away the label is, the smaller the crop should be.</a:t>
            </a:r>
            <a:endParaRPr/>
          </a:p>
          <a:p>
            <a:pPr marL="0" lvl="0" indent="0" algn="l" rtl="0">
              <a:spcBef>
                <a:spcPts val="0"/>
              </a:spcBef>
              <a:spcAft>
                <a:spcPts val="0"/>
              </a:spcAft>
              <a:buNone/>
            </a:pPr>
            <a:endParaRPr/>
          </a:p>
          <a:p>
            <a:pPr marL="0" lvl="0" indent="0" algn="l" rtl="0">
              <a:spcBef>
                <a:spcPts val="0"/>
              </a:spcBef>
              <a:spcAft>
                <a:spcPts val="0"/>
              </a:spcAft>
              <a:buNone/>
            </a:pPr>
            <a:r>
              <a:rPr lang="en"/>
              <a:t>We then resize it to 224x224 pixels, each with R, G, and B values.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6523af6df8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6523af6df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Positional features describe where within a single panorama a label is located.</a:t>
            </a:r>
            <a:endParaRPr/>
          </a:p>
          <a:p>
            <a:pPr marL="0" lvl="0" indent="0" algn="l" rtl="0">
              <a:spcBef>
                <a:spcPts val="0"/>
              </a:spcBef>
              <a:spcAft>
                <a:spcPts val="0"/>
              </a:spcAft>
              <a:buNone/>
            </a:pPr>
            <a:endParaRPr/>
          </a:p>
          <a:p>
            <a:pPr marL="0" lvl="0" indent="0" algn="l" rtl="0">
              <a:spcBef>
                <a:spcPts val="0"/>
              </a:spcBef>
              <a:spcAft>
                <a:spcPts val="0"/>
              </a:spcAft>
              <a:buNone/>
            </a:pPr>
            <a:r>
              <a:rPr lang="en"/>
              <a:t>You can see the black circle marks our curb ramp from the previous slide.</a:t>
            </a:r>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653200d9b3_1_2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653200d9b3_1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our positional features, we include the distance from the streetview vehicle to the label, based on depth data, and the angle from the street-axis to the label, as well as the angle above or below the horizon. These make a 7 by 1 vector.</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6523af6df8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6523af6df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Geographic features, on the other hand, describe where the panorama is located within the city.</a:t>
            </a:r>
            <a:endParaRPr/>
          </a:p>
          <a:p>
            <a:pPr marL="0" lvl="0" indent="0" algn="l" rtl="0">
              <a:spcBef>
                <a:spcPts val="0"/>
              </a:spcBef>
              <a:spcAft>
                <a:spcPts val="0"/>
              </a:spcAft>
              <a:buNone/>
            </a:pPr>
            <a:endParaRPr/>
          </a:p>
          <a:p>
            <a:pPr marL="0" lvl="0" indent="0" algn="l" rtl="0">
              <a:spcBef>
                <a:spcPts val="0"/>
              </a:spcBef>
              <a:spcAft>
                <a:spcPts val="0"/>
              </a:spcAft>
              <a:buNone/>
            </a:pPr>
            <a:r>
              <a:rPr lang="en"/>
              <a:t>They include the bearing and distance from the panorama to the city center,</a:t>
            </a:r>
            <a:endParaRPr/>
          </a:p>
          <a:p>
            <a:pPr marL="0" lvl="0" indent="0" algn="l" rtl="0">
              <a:spcBef>
                <a:spcPts val="0"/>
              </a:spcBef>
              <a:spcAft>
                <a:spcPts val="0"/>
              </a:spcAft>
              <a:buNone/>
            </a:pPr>
            <a:endParaRPr/>
          </a:p>
          <a:p>
            <a:pPr marL="0" lvl="0" indent="0" algn="l" rtl="0">
              <a:spcBef>
                <a:spcPts val="0"/>
              </a:spcBef>
              <a:spcAft>
                <a:spcPts val="0"/>
              </a:spcAft>
              <a:buNone/>
            </a:pPr>
            <a:r>
              <a:rPr lang="en"/>
              <a:t>The heading of the street-axis, and the absolute and relative position of the pano along the block.</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651fc232a2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651fc232a2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Pedestrian infrastructure (click)</a:t>
            </a:r>
            <a:endParaRPr sz="1200"/>
          </a:p>
          <a:p>
            <a:pPr marL="0" lvl="0" indent="0" algn="l" rtl="0">
              <a:lnSpc>
                <a:spcPct val="115000"/>
              </a:lnSpc>
              <a:spcBef>
                <a:spcPts val="0"/>
              </a:spcBef>
              <a:spcAft>
                <a:spcPts val="0"/>
              </a:spcAft>
              <a:buNone/>
            </a:pPr>
            <a:r>
              <a:rPr lang="en" sz="1200"/>
              <a:t>----</a:t>
            </a:r>
            <a:endParaRPr sz="1200"/>
          </a:p>
          <a:p>
            <a:pPr marL="0" lvl="0" indent="0" algn="l" rtl="0">
              <a:spcBef>
                <a:spcPts val="0"/>
              </a:spcBef>
              <a:spcAft>
                <a:spcPts val="0"/>
              </a:spcAft>
              <a:buNone/>
            </a:pPr>
            <a:r>
              <a:rPr lang="en" u="sng">
                <a:solidFill>
                  <a:schemeClr val="hlink"/>
                </a:solidFill>
                <a:hlinkClick r:id="rId3"/>
              </a:rPr>
              <a:t>https://www.google.com/maps/@47.6121401,-122.3386379,3a,75y,151.28h,58.63t/data=!3m6!1e1!3m4!1ssxCRHuCWzKbitv0-Dhk9xw!2e0!7i13312!8i6656?hl=en</a:t>
            </a:r>
            <a:endParaRPr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652ba2768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652ba276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Alright, that was our three types of features. Let’s return to our overview of the process.</a:t>
            </a:r>
            <a:endParaRPr/>
          </a:p>
          <a:p>
            <a:pPr marL="0" lvl="0" indent="0" algn="l" rtl="0">
              <a:spcBef>
                <a:spcPts val="0"/>
              </a:spcBef>
              <a:spcAft>
                <a:spcPts val="0"/>
              </a:spcAft>
              <a:buNone/>
            </a:pPr>
            <a:endParaRPr/>
          </a:p>
          <a:p>
            <a:pPr marL="0" lvl="0" indent="0" algn="l" rtl="0">
              <a:spcBef>
                <a:spcPts val="0"/>
              </a:spcBef>
              <a:spcAft>
                <a:spcPts val="0"/>
              </a:spcAft>
              <a:buNone/>
            </a:pPr>
            <a:r>
              <a:rPr lang="en"/>
              <a:t>Once we’ve processed our training data, we train two different neural networks, one for the validation task, and one for labeling.</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652ba2768a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652ba2768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architecture of our network is the same for the two models, the only difference is the data we train the network on - I’ll get to that in a second.</a:t>
            </a:r>
            <a:endParaRPr/>
          </a:p>
          <a:p>
            <a:pPr marL="0" lvl="0" indent="0" algn="l" rtl="0">
              <a:spcBef>
                <a:spcPts val="0"/>
              </a:spcBef>
              <a:spcAft>
                <a:spcPts val="0"/>
              </a:spcAft>
              <a:buNone/>
            </a:pPr>
            <a:endParaRPr/>
          </a:p>
          <a:p>
            <a:pPr marL="0" lvl="0" indent="0" algn="l" rtl="0">
              <a:spcBef>
                <a:spcPts val="0"/>
              </a:spcBef>
              <a:spcAft>
                <a:spcPts val="0"/>
              </a:spcAft>
              <a:buNone/>
            </a:pPr>
            <a:r>
              <a:rPr lang="en"/>
              <a:t>Our network is derived from ResNet-18, a common neural network architecture for computer vision that achieves state of the art results on image classification tasks.</a:t>
            </a:r>
            <a:endParaRPr/>
          </a:p>
          <a:p>
            <a:pPr marL="0" lvl="0" indent="0" algn="l" rtl="0">
              <a:spcBef>
                <a:spcPts val="0"/>
              </a:spcBef>
              <a:spcAft>
                <a:spcPts val="0"/>
              </a:spcAft>
              <a:buNone/>
            </a:pPr>
            <a:endParaRPr/>
          </a:p>
          <a:p>
            <a:pPr marL="0" lvl="0" indent="0" algn="l" rtl="0">
              <a:spcBef>
                <a:spcPts val="0"/>
              </a:spcBef>
              <a:spcAft>
                <a:spcPts val="0"/>
              </a:spcAft>
              <a:buNone/>
            </a:pPr>
            <a:r>
              <a:rPr lang="en"/>
              <a:t>We modified the architecture to incorporate our positional and geographic features by adding a final fully-connected layer, after the ResNet blocks, into which we input the extra features.</a:t>
            </a:r>
            <a:endParaRPr/>
          </a:p>
          <a:p>
            <a:pPr marL="0" lvl="0" indent="0" algn="l" rtl="0">
              <a:spcBef>
                <a:spcPts val="0"/>
              </a:spcBef>
              <a:spcAft>
                <a:spcPts val="0"/>
              </a:spcAft>
              <a:buNone/>
            </a:pPr>
            <a:endParaRPr/>
          </a:p>
          <a:p>
            <a:pPr marL="0" lvl="0" indent="0" algn="l" rtl="0">
              <a:spcBef>
                <a:spcPts val="0"/>
              </a:spcBef>
              <a:spcAft>
                <a:spcPts val="0"/>
              </a:spcAft>
              <a:buNone/>
            </a:pPr>
            <a:r>
              <a:rPr lang="en"/>
              <a:t>The final output of the model is a 5x1 vector with values corresponding to the confidence of the prediction for each of our 5 feature types: curb ramp, missing curb ramp, obstruction, surface problem, and “null”.</a:t>
            </a:r>
            <a:endParaRPr/>
          </a:p>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707746a98c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707746a98c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architecture of our network is the same for the two models, the only difference is the data we train the network on - I’ll get to that in a second.</a:t>
            </a:r>
            <a:endParaRPr/>
          </a:p>
          <a:p>
            <a:pPr marL="0" lvl="0" indent="0" algn="l" rtl="0">
              <a:spcBef>
                <a:spcPts val="0"/>
              </a:spcBef>
              <a:spcAft>
                <a:spcPts val="0"/>
              </a:spcAft>
              <a:buNone/>
            </a:pPr>
            <a:endParaRPr/>
          </a:p>
          <a:p>
            <a:pPr marL="0" lvl="0" indent="0" algn="l" rtl="0">
              <a:spcBef>
                <a:spcPts val="0"/>
              </a:spcBef>
              <a:spcAft>
                <a:spcPts val="0"/>
              </a:spcAft>
              <a:buNone/>
            </a:pPr>
            <a:r>
              <a:rPr lang="en"/>
              <a:t>Our network is derived from ResNet-18, a common neural network architecture for computer vision that achieves state of the art results on image classification tasks.</a:t>
            </a:r>
            <a:endParaRPr/>
          </a:p>
          <a:p>
            <a:pPr marL="0" lvl="0" indent="0" algn="l" rtl="0">
              <a:spcBef>
                <a:spcPts val="0"/>
              </a:spcBef>
              <a:spcAft>
                <a:spcPts val="0"/>
              </a:spcAft>
              <a:buNone/>
            </a:pPr>
            <a:endParaRPr/>
          </a:p>
          <a:p>
            <a:pPr marL="0" lvl="0" indent="0" algn="l" rtl="0">
              <a:spcBef>
                <a:spcPts val="0"/>
              </a:spcBef>
              <a:spcAft>
                <a:spcPts val="0"/>
              </a:spcAft>
              <a:buNone/>
            </a:pPr>
            <a:r>
              <a:rPr lang="en"/>
              <a:t>We modified the architecture to incorporate our positional and geographic features by adding a final fully-connected layer, after the ResNet blocks, into which we input the extra features.</a:t>
            </a:r>
            <a:endParaRPr/>
          </a:p>
          <a:p>
            <a:pPr marL="0" lvl="0" indent="0" algn="l" rtl="0">
              <a:spcBef>
                <a:spcPts val="0"/>
              </a:spcBef>
              <a:spcAft>
                <a:spcPts val="0"/>
              </a:spcAft>
              <a:buNone/>
            </a:pPr>
            <a:endParaRPr/>
          </a:p>
          <a:p>
            <a:pPr marL="0" lvl="0" indent="0" algn="l" rtl="0">
              <a:spcBef>
                <a:spcPts val="0"/>
              </a:spcBef>
              <a:spcAft>
                <a:spcPts val="0"/>
              </a:spcAft>
              <a:buNone/>
            </a:pPr>
            <a:r>
              <a:rPr lang="en"/>
              <a:t>The final output of the model is a 5x1 vector with values corresponding to the confidence of the prediction for each of our 5 feature types: curb ramp, missing curb ramp, obstruction, surface problem, and “null”.</a:t>
            </a:r>
            <a:endParaRPr/>
          </a:p>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652ba2768a_1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652ba2768a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we’ve seen how to get a prediction for a single point in a panorama.</a:t>
            </a:r>
            <a:endParaRPr/>
          </a:p>
          <a:p>
            <a:pPr marL="0" lvl="0" indent="0" algn="l" rtl="0">
              <a:spcBef>
                <a:spcPts val="0"/>
              </a:spcBef>
              <a:spcAft>
                <a:spcPts val="0"/>
              </a:spcAft>
              <a:buNone/>
            </a:pPr>
            <a:endParaRPr/>
          </a:p>
          <a:p>
            <a:pPr marL="0" lvl="0" indent="0" algn="l" rtl="0">
              <a:spcBef>
                <a:spcPts val="0"/>
              </a:spcBef>
              <a:spcAft>
                <a:spcPts val="0"/>
              </a:spcAft>
              <a:buNone/>
            </a:pPr>
            <a:r>
              <a:rPr lang="en"/>
              <a:t>For labeling, how do we attempt to locate </a:t>
            </a:r>
            <a:r>
              <a:rPr lang="en" i="1"/>
              <a:t>all</a:t>
            </a:r>
            <a:r>
              <a:rPr lang="en"/>
              <a:t> the problems in a panorama?</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652ba2768a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652ba2768a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answer is to use a sliding window, a standard computer vision technique.</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6f7c9732d5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6f7c9732d5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divide the image up into overlapping crops, and get predictions for each one.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6f7c9732d5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6f7c9732d5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divide the image up into overlapping crops, and get predictions for each one.</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6f7c9732d5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6f7c9732d5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divide the image up into overlapping crops, and get predictions for each one.</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6f7c9732d5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6f7c9732d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divide the image up into overlapping crops, and get predictions for each one.</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6f7c9732d5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6f7c9732d5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divide the image up into overlapping crops, and get predictions for each one.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651fc232a2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651fc232a2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Pedestrian infrastructure, such as these curb ramps, is critical to mobility to everyone.</a:t>
            </a:r>
            <a:endParaRPr sz="1200"/>
          </a:p>
          <a:p>
            <a:pPr marL="0" lvl="0" indent="0" algn="l" rtl="0">
              <a:lnSpc>
                <a:spcPct val="115000"/>
              </a:lnSpc>
              <a:spcBef>
                <a:spcPts val="0"/>
              </a:spcBef>
              <a:spcAft>
                <a:spcPts val="0"/>
              </a:spcAft>
              <a:buNone/>
            </a:pPr>
            <a:r>
              <a:rPr lang="en" sz="1200"/>
              <a:t>----</a:t>
            </a:r>
            <a:endParaRPr sz="1200"/>
          </a:p>
          <a:p>
            <a:pPr marL="0" lvl="0" indent="0" algn="l" rtl="0">
              <a:spcBef>
                <a:spcPts val="0"/>
              </a:spcBef>
              <a:spcAft>
                <a:spcPts val="0"/>
              </a:spcAft>
              <a:buNone/>
            </a:pPr>
            <a:r>
              <a:rPr lang="en" u="sng">
                <a:solidFill>
                  <a:schemeClr val="hlink"/>
                </a:solidFill>
                <a:hlinkClick r:id="rId3"/>
              </a:rPr>
              <a:t>https://www.google.com/maps/@47.6121401,-122.3386379,3a,75y,151.28h,58.63t/data=!3m6!1e1!3m4!1ssxCRHuCWzKbitv0-Dhk9xw!2e0!7i13312!8i6656?hl=en</a:t>
            </a:r>
            <a:endParaRPr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6f7c9732d5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6f7c9732d5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Then, we re-assemble all the predictions onto the original image.</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652ba2768a_1_3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652ba2768a_1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We’ve covered most of the pipeline, now we just need to evaluate our results on the test dataset.</a:t>
            </a:r>
            <a:endParaRPr/>
          </a:p>
          <a:p>
            <a:pPr marL="0" lvl="0" indent="0" algn="l" rtl="0">
              <a:spcBef>
                <a:spcPts val="0"/>
              </a:spcBef>
              <a:spcAft>
                <a:spcPts val="0"/>
              </a:spcAft>
              <a:buNone/>
            </a:pPr>
            <a:endParaRPr/>
          </a:p>
          <a:p>
            <a:pPr marL="0" lvl="0" indent="0" algn="l" rtl="0">
              <a:spcBef>
                <a:spcPts val="0"/>
              </a:spcBef>
              <a:spcAft>
                <a:spcPts val="0"/>
              </a:spcAft>
              <a:buNone/>
            </a:pPr>
            <a:r>
              <a:rPr lang="en"/>
              <a:t>This dataset was created by two authors of the paper, who labeled 224 randomly sampled panoramas from the Washington, D.C. area.</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707746a98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707746a9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First, let’s look at how our system performs on the validation task.</a:t>
            </a:r>
            <a:endParaRPr/>
          </a:p>
          <a:p>
            <a:pPr marL="0" lvl="0" indent="0" algn="l" rtl="0">
              <a:spcBef>
                <a:spcPts val="0"/>
              </a:spcBef>
              <a:spcAft>
                <a:spcPts val="0"/>
              </a:spcAft>
              <a:buNone/>
            </a:pPr>
            <a:endParaRPr/>
          </a:p>
          <a:p>
            <a:pPr marL="0" lvl="0" indent="0" algn="l" rtl="0">
              <a:spcBef>
                <a:spcPts val="0"/>
              </a:spcBef>
              <a:spcAft>
                <a:spcPts val="0"/>
              </a:spcAft>
              <a:buNone/>
            </a:pPr>
            <a:r>
              <a:rPr lang="en"/>
              <a:t>The x-axis is percent, so higher is better. For each class, we’ll look at precision and recall. Precision is the percentage of our predictions that were correct, and recall is the percentage of actual items that we were able to detect. Ideally, both would be high.</a:t>
            </a:r>
            <a:endParaRPr/>
          </a:p>
          <a:p>
            <a:pPr marL="0" lvl="0" indent="0" algn="l" rtl="0">
              <a:spcBef>
                <a:spcPts val="0"/>
              </a:spcBef>
              <a:spcAft>
                <a:spcPts val="0"/>
              </a:spcAft>
              <a:buNone/>
            </a:pPr>
            <a:endParaRPr/>
          </a:p>
          <a:p>
            <a:pPr marL="0" lvl="0" indent="0" algn="l" rtl="0">
              <a:spcBef>
                <a:spcPts val="0"/>
              </a:spcBef>
              <a:spcAft>
                <a:spcPts val="0"/>
              </a:spcAft>
              <a:buNone/>
            </a:pPr>
            <a:r>
              <a:rPr lang="en"/>
              <a:t>Here, you can see both our precision and recall for curb ramps is good.</a:t>
            </a:r>
            <a:endParaRPr/>
          </a:p>
          <a:p>
            <a:pPr marL="0" lvl="0" indent="0" algn="l" rtl="0">
              <a:spcBef>
                <a:spcPts val="0"/>
              </a:spcBef>
              <a:spcAft>
                <a:spcPts val="0"/>
              </a:spcAft>
              <a:buNone/>
            </a:pPr>
            <a:endParaRPr/>
          </a:p>
          <a:p>
            <a:pPr marL="0" lvl="0" indent="0" algn="l" rtl="0">
              <a:spcBef>
                <a:spcPts val="0"/>
              </a:spcBef>
              <a:spcAft>
                <a:spcPts val="0"/>
              </a:spcAft>
              <a:buNone/>
            </a:pPr>
            <a:r>
              <a:rPr lang="en"/>
              <a:t>What about the other classes?</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652ba2768a_1_3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652ba2768a_1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Missing curb ramps and surface problems were the most challenging to identify correctly.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652ba2768a_1_3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652ba2768a_1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look at a precision-recall curve for our labeling performance. Again, precision is the percentage of predictions that are correct, and recall is the percentage of actual labels that are detected, but here we look at both of them on the same graph. Precision is on the vertical axis, and recall is on the horizontal access.</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707746a98c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707746a98c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make this plot, we needed to be able to tune our system to trade-off precision versus recall. We did this by setting a confidence threshold for our predictions, where we only used predictions with a confidence higher than that threshold. The higher the threshold, the more likely our predictions were to be correct, but we are also more likely to miss something.</a:t>
            </a:r>
            <a:endParaRPr/>
          </a:p>
          <a:p>
            <a:pPr marL="0" lvl="0" indent="0" algn="l" rtl="0">
              <a:spcBef>
                <a:spcPts val="0"/>
              </a:spcBef>
              <a:spcAft>
                <a:spcPts val="0"/>
              </a:spcAft>
              <a:buNone/>
            </a:pPr>
            <a:endParaRPr/>
          </a:p>
          <a:p>
            <a:pPr marL="0" lvl="0" indent="0" algn="l" rtl="0">
              <a:spcBef>
                <a:spcPts val="0"/>
              </a:spcBef>
              <a:spcAft>
                <a:spcPts val="0"/>
              </a:spcAft>
              <a:buNone/>
            </a:pPr>
            <a:r>
              <a:rPr lang="en"/>
              <a:t>Our overall performance is decent, but we do much better on some classes than others.</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707746a98c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707746a98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Again, our curb ramp performance was best: 89%  precision and 49% recall. Note that depending on the desired application, one can achieve much higher recall with moderate precision by tuning the system differently.</a:t>
            </a:r>
            <a:endParaRPr/>
          </a:p>
          <a:p>
            <a:pPr marL="0" lvl="0" indent="0" algn="l" rtl="0">
              <a:spcBef>
                <a:spcPts val="0"/>
              </a:spcBef>
              <a:spcAft>
                <a:spcPts val="0"/>
              </a:spcAft>
              <a:buNone/>
            </a:pPr>
            <a:endParaRPr/>
          </a:p>
          <a:p>
            <a:pPr marL="0" lvl="0" indent="0" algn="l" rtl="0">
              <a:spcBef>
                <a:spcPts val="0"/>
              </a:spcBef>
              <a:spcAft>
                <a:spcPts val="0"/>
              </a:spcAft>
              <a:buNone/>
            </a:pPr>
            <a:r>
              <a:rPr lang="en"/>
              <a:t>We wanted to better understand what made these classes difficult. What types of errors was the system making?</a:t>
            </a:r>
            <a:endParaRPr/>
          </a:p>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705d98dfe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705d98df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do so, we randomly sampled 100 false positives and 100 false negatives for each class from the validation set, and categorized them.</a:t>
            </a:r>
            <a:endParaRPr/>
          </a:p>
          <a:p>
            <a:pPr marL="0" lvl="0" indent="0" algn="l" rtl="0">
              <a:spcBef>
                <a:spcPts val="0"/>
              </a:spcBef>
              <a:spcAft>
                <a:spcPts val="0"/>
              </a:spcAft>
              <a:buNone/>
            </a:pPr>
            <a:endParaRPr/>
          </a:p>
          <a:p>
            <a:pPr marL="0" lvl="0" indent="0" algn="l" rtl="0">
              <a:spcBef>
                <a:spcPts val="0"/>
              </a:spcBef>
              <a:spcAft>
                <a:spcPts val="0"/>
              </a:spcAft>
              <a:buNone/>
            </a:pPr>
            <a:r>
              <a:rPr lang="en"/>
              <a:t>Two factors were present in almost all categories of error, both which are imagery limitations: low-resolution crops, which occur when the problem is far away from the camera, and poor lighting, mostly caused by deep or uneven shadows.</a:t>
            </a:r>
            <a:endParaRPr/>
          </a:p>
          <a:p>
            <a:pPr marL="0" lvl="0" indent="0" algn="l" rtl="0">
              <a:spcBef>
                <a:spcPts val="0"/>
              </a:spcBef>
              <a:spcAft>
                <a:spcPts val="0"/>
              </a:spcAft>
              <a:buNone/>
            </a:pPr>
            <a:endParaRPr/>
          </a:p>
          <a:p>
            <a:pPr marL="0" lvl="0" indent="0" algn="l" rtl="0">
              <a:spcBef>
                <a:spcPts val="0"/>
              </a:spcBef>
              <a:spcAft>
                <a:spcPts val="0"/>
              </a:spcAft>
              <a:buNone/>
            </a:pPr>
            <a:r>
              <a:rPr lang="en"/>
              <a:t>Brightening shadows in the imagery before processing them is one possible solution, and Google is already starting to photograph scenes in higher resolution.</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705d98dfe9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9" name="Google Shape;599;g705d98dfe9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about the specific errors present in false positives? What causes our system to think that a problem is present when there is none?</a:t>
            </a:r>
            <a:endParaRPr/>
          </a:p>
          <a:p>
            <a:pPr marL="0" lvl="0" indent="0" algn="l" rtl="0">
              <a:spcBef>
                <a:spcPts val="0"/>
              </a:spcBef>
              <a:spcAft>
                <a:spcPts val="0"/>
              </a:spcAft>
              <a:buNone/>
            </a:pPr>
            <a:endParaRPr/>
          </a:p>
          <a:p>
            <a:pPr marL="0" lvl="0" indent="0" algn="l" rtl="0">
              <a:spcBef>
                <a:spcPts val="0"/>
              </a:spcBef>
              <a:spcAft>
                <a:spcPts val="0"/>
              </a:spcAft>
              <a:buNone/>
            </a:pPr>
            <a:r>
              <a:rPr lang="en"/>
              <a:t>27% of false-positive curb ramps had visible crosswalk markings nearby, again suggesting that the system is using the presence of sidewalks to learn where curb ramps are and aren’t.</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705d98dfe9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705d98dfe9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86% of false-positive missing curb ramps contained a stretch of curb. This is another area where contextual features might help a lot - if the system could know where there’s likely not to be any pedestrian crossing, it might be less prone to thinking curbs are missing curb ramps.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651fc232a2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651fc232a2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But despite the significant need for it, infrastructure can lack basic accessibility features.</a:t>
            </a:r>
            <a:endParaRPr sz="1200"/>
          </a:p>
          <a:p>
            <a:pPr marL="0" lvl="0" indent="0" algn="l" rtl="0">
              <a:lnSpc>
                <a:spcPct val="115000"/>
              </a:lnSpc>
              <a:spcBef>
                <a:spcPts val="0"/>
              </a:spcBef>
              <a:spcAft>
                <a:spcPts val="0"/>
              </a:spcAft>
              <a:buNone/>
            </a:pPr>
            <a:r>
              <a:rPr lang="en" sz="1200"/>
              <a:t>----</a:t>
            </a:r>
            <a:endParaRPr sz="1200"/>
          </a:p>
          <a:p>
            <a:pPr marL="0" lvl="0" indent="0" algn="l" rtl="0">
              <a:lnSpc>
                <a:spcPct val="115000"/>
              </a:lnSpc>
              <a:spcBef>
                <a:spcPts val="0"/>
              </a:spcBef>
              <a:spcAft>
                <a:spcPts val="0"/>
              </a:spcAft>
              <a:buNone/>
            </a:pPr>
            <a:r>
              <a:rPr lang="en" sz="1200"/>
              <a:t>http://maps.google.com/maps?q=91+Wooster+Street,+New+York,+NY&amp;hl=en&amp;ll=40.724226,-74.00131&amp;spn=0.011375,0.023378&amp;sll=40.724129,-74.001218&amp;layer=c&amp;cbp=13,82.1,,0,21.72&amp;cbll=40.724156,-74.001173&amp;hnear=91+Wooster+St,+New+York,+10012&amp;t=h&amp;z=17&amp;panoid=2Mb1_pWtkIFPRAeW-tPA5A</a:t>
            </a:r>
            <a:endParaRPr sz="1200"/>
          </a:p>
          <a:p>
            <a:pPr marL="0" lvl="0" indent="0" algn="l" rtl="0">
              <a:spcBef>
                <a:spcPts val="0"/>
              </a:spcBef>
              <a:spcAft>
                <a:spcPts val="0"/>
              </a:spcAft>
              <a:buNone/>
            </a:pPr>
            <a:endParaRPr sz="120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705d98dfe9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705d98dfe9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58% of false-positive obstructions were objects that could obstruct a sidewalk, but were located off the pedestrian path. Again, same story with contextual features.</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707746a98c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707746a98c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Comparisons with other systems are always difficulty due to the number of confounding factors, especially the different test datasets used for evaluation.</a:t>
            </a:r>
            <a:endParaRPr/>
          </a:p>
          <a:p>
            <a:pPr marL="0" lvl="0" indent="0" algn="l" rtl="0">
              <a:spcBef>
                <a:spcPts val="0"/>
              </a:spcBef>
              <a:spcAft>
                <a:spcPts val="0"/>
              </a:spcAft>
              <a:buNone/>
            </a:pPr>
            <a:endParaRPr/>
          </a:p>
          <a:p>
            <a:pPr marL="0" lvl="0" indent="0" algn="l" rtl="0">
              <a:spcBef>
                <a:spcPts val="0"/>
              </a:spcBef>
              <a:spcAft>
                <a:spcPts val="0"/>
              </a:spcAft>
              <a:buNone/>
            </a:pPr>
            <a:r>
              <a:rPr lang="en"/>
              <a:t>In order to approximate a fair comparison, we tuned our system (using gamma) to emulate as similar of a precision-recall balance as possible.</a:t>
            </a:r>
            <a:endParaRPr/>
          </a:p>
          <a:p>
            <a:pPr marL="0" lvl="0" indent="0" algn="l" rtl="0">
              <a:spcBef>
                <a:spcPts val="0"/>
              </a:spcBef>
              <a:spcAft>
                <a:spcPts val="0"/>
              </a:spcAft>
              <a:buNone/>
            </a:pPr>
            <a:endParaRPr/>
          </a:p>
          <a:p>
            <a:pPr marL="0" lvl="0" indent="0" algn="l" rtl="0">
              <a:spcBef>
                <a:spcPts val="0"/>
              </a:spcBef>
              <a:spcAft>
                <a:spcPts val="0"/>
              </a:spcAft>
              <a:buNone/>
            </a:pPr>
            <a:r>
              <a:rPr lang="en"/>
              <a:t>With gamma=2, we improved upon Tohme’s curb-ramp detection with a 30% increase in precision and a 17% increase in recall, while also improving upon Sun et al.’s missing curb ramp detection system with a 117% improvement in recall.</a:t>
            </a:r>
            <a:endParaRPr/>
          </a:p>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707746a98c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707746a98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Similarly, comparisons with human labeling performance are especially difficulty.</a:t>
            </a:r>
            <a:endParaRPr/>
          </a:p>
          <a:p>
            <a:pPr marL="0" lvl="0" indent="0" algn="l" rtl="0">
              <a:spcBef>
                <a:spcPts val="0"/>
              </a:spcBef>
              <a:spcAft>
                <a:spcPts val="0"/>
              </a:spcAft>
              <a:buNone/>
            </a:pPr>
            <a:endParaRPr/>
          </a:p>
          <a:p>
            <a:pPr marL="0" lvl="0" indent="0" algn="l" rtl="0">
              <a:spcBef>
                <a:spcPts val="0"/>
              </a:spcBef>
              <a:spcAft>
                <a:spcPts val="0"/>
              </a:spcAft>
              <a:buNone/>
            </a:pPr>
            <a:r>
              <a:rPr lang="en"/>
              <a:t>However, based on Hara et al.’s 2013 CHI paper, in which a majority vote was taken from 5 crowd workers’ independent labels, we find that our system performs comparably overall, with 39% precision and 50% recall compared to 37% precision and 46% recall of the majority vote system.</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de2412f1a7233e3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3de2412f1a7233e3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critical question for us was how well our system performs in other cities.</a:t>
            </a:r>
            <a:endParaRPr/>
          </a:p>
          <a:p>
            <a:pPr marL="0" lvl="0" indent="0" algn="l" rtl="0">
              <a:spcBef>
                <a:spcPts val="0"/>
              </a:spcBef>
              <a:spcAft>
                <a:spcPts val="0"/>
              </a:spcAft>
              <a:buNone/>
            </a:pPr>
            <a:endParaRPr/>
          </a:p>
          <a:p>
            <a:pPr marL="0" lvl="0" indent="0" algn="l" rtl="0">
              <a:spcBef>
                <a:spcPts val="0"/>
              </a:spcBef>
              <a:spcAft>
                <a:spcPts val="0"/>
              </a:spcAft>
              <a:buNone/>
            </a:pPr>
            <a:r>
              <a:rPr lang="en"/>
              <a:t>To study this, we took advantage of recent Project Sidewalk deployments to two new cities: Seattle, Washington, and Newberg, Oregon, a small city about half an hour outside of Portland.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65495c6851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65495c685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the time of our study, we had about 4 and a half thousand labels for Newberg, and 7 thousand in Seattle - significantly fewer than we had for Washington, D.C.</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652ba2768a_1_3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652ba2768a_1_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a baseline, we simply applied our D.C. model to the new cities’ test sets.</a:t>
            </a:r>
            <a:endParaRPr/>
          </a:p>
          <a:p>
            <a:pPr marL="0" lvl="0" indent="0" algn="l" rtl="0">
              <a:spcBef>
                <a:spcPts val="0"/>
              </a:spcBef>
              <a:spcAft>
                <a:spcPts val="0"/>
              </a:spcAft>
              <a:buNone/>
            </a:pPr>
            <a:endParaRPr/>
          </a:p>
          <a:p>
            <a:pPr marL="0" lvl="0" indent="0" algn="l" rtl="0">
              <a:spcBef>
                <a:spcPts val="0"/>
              </a:spcBef>
              <a:spcAft>
                <a:spcPts val="0"/>
              </a:spcAft>
              <a:buNone/>
            </a:pPr>
            <a:r>
              <a:rPr lang="en"/>
              <a:t>To improve upon this, we tried three experiments - training on a larger dataset by taking the union of the new cities’ labels plus D.C.’s labels, training on only the data from the new city, and training with the new cities’s data but initializing the model with the D.C. weights - effectively using the larger D.C. dataset for “pretraining.”</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707746a98c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707746a98c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found that this last approach offered the best performance for both Newberg and Seattle… [click]</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707746a98c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707746a98c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...allowing us to get performance almost as good as we achieved in D.C. with just a couple thousand labels for each new city.</a:t>
            </a:r>
            <a:endParaRPr/>
          </a:p>
          <a:p>
            <a:pPr marL="0" lvl="0" indent="0" algn="l" rtl="0">
              <a:spcBef>
                <a:spcPts val="0"/>
              </a:spcBef>
              <a:spcAft>
                <a:spcPts val="0"/>
              </a:spcAft>
              <a:buNone/>
            </a:pPr>
            <a:endParaRPr/>
          </a:p>
          <a:p>
            <a:pPr marL="0" lvl="0" indent="0" algn="l" rtl="0">
              <a:spcBef>
                <a:spcPts val="0"/>
              </a:spcBef>
              <a:spcAft>
                <a:spcPts val="0"/>
              </a:spcAft>
              <a:buNone/>
            </a:pPr>
            <a:r>
              <a:rPr lang="en"/>
              <a:t>These results suggest that our approach generalizes well, and that our D.C. model is an excellent starting point for city-specific models.</a:t>
            </a:r>
            <a:endParaRPr/>
          </a:p>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652ba2768a_1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652ba2768a_1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It’s exciting to see this neural network approach perform so well compared to past systems, but there’s still room for improvement.</a:t>
            </a:r>
            <a:endParaRPr/>
          </a:p>
          <a:p>
            <a:pPr marL="0" lvl="0" indent="0" algn="l"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707746a98c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707746a98c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particular, improving our use of contextual features, for position and geography, should help reduce some of the common types of errors we saw.</a:t>
            </a:r>
            <a:endParaRPr/>
          </a:p>
          <a:p>
            <a:pPr marL="0" lvl="0" indent="0" algn="l" rtl="0">
              <a:spcBef>
                <a:spcPts val="0"/>
              </a:spcBef>
              <a:spcAft>
                <a:spcPts val="0"/>
              </a:spcAft>
              <a:buNone/>
            </a:pPr>
            <a:endParaRPr/>
          </a:p>
          <a:p>
            <a:pPr marL="0" lvl="0" indent="0" algn="l" rtl="0">
              <a:spcBef>
                <a:spcPts val="0"/>
              </a:spcBef>
              <a:spcAft>
                <a:spcPts val="0"/>
              </a:spcAft>
              <a:buNone/>
            </a:pPr>
            <a:r>
              <a:rPr lang="en"/>
              <a:t>We would like to experiment with richer encodings of depth data, geography, and the cityscape more broadly.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651fc232a2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651fc232a2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Or include barriers such as physical obstacles,</a:t>
            </a:r>
            <a:endParaRPr sz="1200"/>
          </a:p>
          <a:p>
            <a:pPr marL="0" lvl="0" indent="0" algn="l" rtl="0">
              <a:lnSpc>
                <a:spcPct val="115000"/>
              </a:lnSpc>
              <a:spcBef>
                <a:spcPts val="0"/>
              </a:spcBef>
              <a:spcAft>
                <a:spcPts val="0"/>
              </a:spcAft>
              <a:buNone/>
            </a:pPr>
            <a:r>
              <a:rPr lang="en" sz="1200"/>
              <a:t>---</a:t>
            </a:r>
            <a:endParaRPr sz="1200"/>
          </a:p>
          <a:p>
            <a:pPr marL="0" lvl="0" indent="0" algn="l" rtl="0">
              <a:lnSpc>
                <a:spcPct val="115000"/>
              </a:lnSpc>
              <a:spcBef>
                <a:spcPts val="0"/>
              </a:spcBef>
              <a:spcAft>
                <a:spcPts val="0"/>
              </a:spcAft>
              <a:buNone/>
            </a:pPr>
            <a:r>
              <a:rPr lang="en" sz="1200"/>
              <a:t>Image source:</a:t>
            </a:r>
            <a:endParaRPr sz="1200"/>
          </a:p>
          <a:p>
            <a:pPr marL="0" lvl="0" indent="0" algn="l" rtl="0">
              <a:lnSpc>
                <a:spcPct val="115000"/>
              </a:lnSpc>
              <a:spcBef>
                <a:spcPts val="0"/>
              </a:spcBef>
              <a:spcAft>
                <a:spcPts val="0"/>
              </a:spcAft>
              <a:buNone/>
            </a:pPr>
            <a:r>
              <a:rPr lang="en" sz="1200"/>
              <a:t>http://seeclickfix.com/files/issue_images/0000/6975/img_0048.jpg</a:t>
            </a:r>
            <a:endParaRPr sz="1200"/>
          </a:p>
          <a:p>
            <a:pPr marL="0" lvl="0" indent="0" algn="l" rtl="0">
              <a:spcBef>
                <a:spcPts val="0"/>
              </a:spcBef>
              <a:spcAft>
                <a:spcPts val="0"/>
              </a:spcAft>
              <a:buNone/>
            </a:pPr>
            <a:endParaRPr sz="120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707746a98c_0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707746a98c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Lastly, I’m excited to see the impact that this work can have in other projects, as well. We’re already working on a system to track how sidewalks evolve over time, and we’re incorporating some computer vision into that system, but this just barely scratches the surface of possibilities.</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6f7c9732d5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6f7c9732d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vision is to map the accessibility of all sidewalks in the world. This is an ambitious goal, but we believe that this work is a small step in that direction.</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707746a98c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707746a98c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 would like to thank the NSF and the Sloan Foundation for their support of this work, and Project Sidewalk for their dataset.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707746a98c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707746a98c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most importantly, my many wonderful co-authors.</a:t>
            </a:r>
            <a:endParaRPr/>
          </a:p>
        </p:txBody>
      </p:sp>
    </p:spTree>
    <p:extLst>
      <p:ext uri="{BB962C8B-B14F-4D97-AF65-F5344CB8AC3E}">
        <p14:creationId xmlns:p14="http://schemas.microsoft.com/office/powerpoint/2010/main" val="21945414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652ba2768a_1_3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652ba2768a_1_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And lastly, thank you! I would love to answer any questions you have.</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652ba2768a_1_3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652ba2768a_1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652ba2768a_1_3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652ba2768a_1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about some more specific factors? Let’s start with false negatives - the problems that we missed.</a:t>
            </a:r>
            <a:endParaRPr/>
          </a:p>
          <a:p>
            <a:pPr marL="0" lvl="0" indent="0" algn="l" rtl="0">
              <a:spcBef>
                <a:spcPts val="0"/>
              </a:spcBef>
              <a:spcAft>
                <a:spcPts val="0"/>
              </a:spcAft>
              <a:buNone/>
            </a:pPr>
            <a:endParaRPr/>
          </a:p>
          <a:p>
            <a:pPr marL="0" lvl="0" indent="0" algn="l" rtl="0">
              <a:spcBef>
                <a:spcPts val="0"/>
              </a:spcBef>
              <a:spcAft>
                <a:spcPts val="0"/>
              </a:spcAft>
              <a:buNone/>
            </a:pPr>
            <a:r>
              <a:rPr lang="en"/>
              <a:t>41% of missed curb ramps had poor delineation between the ramp and the street or sidewalk. This is a tricky issue, as it primarily results from certain angles. Using a closer panorama that’s facing the ramp might help.</a:t>
            </a:r>
            <a:endParaRPr/>
          </a:p>
          <a:p>
            <a:pPr marL="0" lvl="0" indent="0" algn="l"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705d98dfe9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705d98dfe9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30% of missed missing curb ramps didn’t have an adjacent marked crosswalk, suggesting that the system was using crosswalk markings to help with detection.</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705d98dfe9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705d98dfe9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Surface problems were tricky to detect when they were mostly grass on the sidewalk, perhaps because they appear similar to lawns. 48% of missed surface problems contained grass. </a:t>
            </a:r>
            <a:endParaRPr/>
          </a:p>
          <a:p>
            <a:pPr marL="0" lvl="0" indent="0" algn="l" rtl="0">
              <a:spcBef>
                <a:spcPts val="0"/>
              </a:spcBef>
              <a:spcAft>
                <a:spcPts val="0"/>
              </a:spcAft>
              <a:buNone/>
            </a:pPr>
            <a:endParaRPr/>
          </a:p>
          <a:p>
            <a:pPr marL="0" lvl="0" indent="0" algn="l" rtl="0">
              <a:spcBef>
                <a:spcPts val="0"/>
              </a:spcBef>
              <a:spcAft>
                <a:spcPts val="0"/>
              </a:spcAft>
              <a:buNone/>
            </a:pPr>
            <a:r>
              <a:rPr lang="en"/>
              <a:t>This seems like an area where contextual features might help a lot - if the system can know where sidewalks ought to be, it may be able to better differentiate between sidewalks covered in grass, and lawns.</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652ba2768a_1_2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652ba2768a_1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example is simplified somewhat, but in the real system, the grid is spaced more closely together, and the crops overlap more.</a:t>
            </a:r>
            <a:endParaRPr/>
          </a:p>
          <a:p>
            <a:pPr marL="0" lvl="0" indent="0" algn="l" rtl="0">
              <a:spcBef>
                <a:spcPts val="0"/>
              </a:spcBef>
              <a:spcAft>
                <a:spcPts val="0"/>
              </a:spcAft>
              <a:buNone/>
            </a:pPr>
            <a:endParaRPr/>
          </a:p>
          <a:p>
            <a:pPr marL="0" lvl="0" indent="0" algn="l" rtl="0">
              <a:spcBef>
                <a:spcPts val="0"/>
              </a:spcBef>
              <a:spcAft>
                <a:spcPts val="0"/>
              </a:spcAft>
              <a:buNone/>
            </a:pPr>
            <a:r>
              <a:rPr lang="en"/>
              <a:t>What do we do if we get multiple overlapping predictions?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651fc232a2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651fc232a2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Or surface problems due to weathering or natural growth</a:t>
            </a:r>
            <a:endParaRPr sz="1200"/>
          </a:p>
          <a:p>
            <a:pPr marL="0" lvl="0" indent="0" algn="l" rtl="0">
              <a:lnSpc>
                <a:spcPct val="115000"/>
              </a:lnSpc>
              <a:spcBef>
                <a:spcPts val="0"/>
              </a:spcBef>
              <a:spcAft>
                <a:spcPts val="0"/>
              </a:spcAft>
              <a:buNone/>
            </a:pPr>
            <a:r>
              <a:rPr lang="en" sz="1200"/>
              <a:t>---</a:t>
            </a:r>
            <a:endParaRPr sz="1200"/>
          </a:p>
          <a:p>
            <a:pPr marL="0" lvl="0" indent="0" algn="l" rtl="0">
              <a:lnSpc>
                <a:spcPct val="115000"/>
              </a:lnSpc>
              <a:spcBef>
                <a:spcPts val="0"/>
              </a:spcBef>
              <a:spcAft>
                <a:spcPts val="0"/>
              </a:spcAft>
              <a:buNone/>
            </a:pPr>
            <a:r>
              <a:rPr lang="en" sz="1200"/>
              <a:t>Source:</a:t>
            </a:r>
            <a:endParaRPr sz="1200"/>
          </a:p>
          <a:p>
            <a:pPr marL="0" lvl="0" indent="0" algn="l" rtl="0">
              <a:lnSpc>
                <a:spcPct val="115000"/>
              </a:lnSpc>
              <a:spcBef>
                <a:spcPts val="0"/>
              </a:spcBef>
              <a:spcAft>
                <a:spcPts val="0"/>
              </a:spcAft>
              <a:buNone/>
            </a:pPr>
            <a:r>
              <a:rPr lang="en" sz="1200"/>
              <a:t>https://cdn0.vox-cdn.com/thumbor/M83612e3TfRBFb-KHtzOETs1Jv0=/0x0:800x600/1200x800/filters:focal(0x0:800x600)/cdn0.vox-cdn.com/uploads/chorus_image/image/48004761/3751846301_8969f60248_o.0.jpg</a:t>
            </a:r>
            <a:endParaRPr sz="1200"/>
          </a:p>
          <a:p>
            <a:pPr marL="0" lvl="0" indent="0" algn="l" rtl="0">
              <a:spcBef>
                <a:spcPts val="0"/>
              </a:spcBef>
              <a:spcAft>
                <a:spcPts val="0"/>
              </a:spcAft>
              <a:buNone/>
            </a:pPr>
            <a:endParaRPr sz="120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652ba2768a_1_2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652ba2768a_1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keep only the one with the highest confidence.</a:t>
            </a:r>
            <a:endParaRPr/>
          </a:p>
          <a:p>
            <a:pPr marL="0" lvl="0" indent="0" algn="l" rtl="0">
              <a:spcBef>
                <a:spcPts val="0"/>
              </a:spcBef>
              <a:spcAft>
                <a:spcPts val="0"/>
              </a:spcAft>
              <a:buNone/>
            </a:pPr>
            <a:r>
              <a:rPr lang="en"/>
              <a:t>This process is called non-maximum suppression.</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652ba2768a_1_2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652ba2768a_1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the end, we output all our labels and their associated confidences. </a:t>
            </a:r>
            <a:endParaRPr/>
          </a:p>
          <a:p>
            <a:pPr marL="0" lvl="0" indent="0" algn="l" rtl="0">
              <a:spcBef>
                <a:spcPts val="0"/>
              </a:spcBef>
              <a:spcAft>
                <a:spcPts val="0"/>
              </a:spcAft>
              <a:buNone/>
            </a:pPr>
            <a:endParaRPr/>
          </a:p>
          <a:p>
            <a:pPr marL="0" lvl="0" indent="0" algn="l" rtl="0">
              <a:spcBef>
                <a:spcPts val="0"/>
              </a:spcBef>
              <a:spcAft>
                <a:spcPts val="0"/>
              </a:spcAft>
              <a:buNone/>
            </a:pPr>
            <a:r>
              <a:rPr lang="en"/>
              <a:t>See that curb ramp prediction at the left there?</a:t>
            </a:r>
            <a:endParaRPr/>
          </a:p>
          <a:p>
            <a:pPr marL="0" lvl="0" indent="0" algn="l" rtl="0">
              <a:spcBef>
                <a:spcPts val="0"/>
              </a:spcBef>
              <a:spcAft>
                <a:spcPts val="0"/>
              </a:spcAft>
              <a:buNone/>
            </a:pPr>
            <a:r>
              <a:rPr lang="en"/>
              <a:t>We can tune the system to be less prone to false-positives (at the cost of additional false-negatives) using a clipping-value which we call gamma.</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652ba2768a_1_3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652ba2768a_1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simply ignore all the predictions with a confidence less than gamma. In this case, a gamma of 2 removes that erroneous prediction.</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652ba2768a_1_3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9" name="Google Shape;849;g652ba2768a_1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were interested in evaluating how much of an impact our extra positional and geographic features had when compared to an image-only baseline.</a:t>
            </a:r>
            <a:endParaRPr/>
          </a:p>
          <a:p>
            <a:pPr marL="0" lvl="0" indent="0" algn="l" rtl="0">
              <a:spcBef>
                <a:spcPts val="0"/>
              </a:spcBef>
              <a:spcAft>
                <a:spcPts val="0"/>
              </a:spcAft>
              <a:buNone/>
            </a:pPr>
            <a:endParaRPr/>
          </a:p>
          <a:p>
            <a:pPr marL="0" lvl="0" indent="0" algn="l" rtl="0">
              <a:spcBef>
                <a:spcPts val="0"/>
              </a:spcBef>
              <a:spcAft>
                <a:spcPts val="0"/>
              </a:spcAft>
              <a:buNone/>
            </a:pPr>
            <a:r>
              <a:rPr lang="en"/>
              <a:t>We found their impact was overall quite small, with little overall decrease or increase in either precision or recall.</a:t>
            </a:r>
            <a:endParaRPr/>
          </a:p>
          <a:p>
            <a:pPr marL="0" lvl="0" indent="0" algn="l" rtl="0">
              <a:spcBef>
                <a:spcPts val="0"/>
              </a:spcBef>
              <a:spcAft>
                <a:spcPts val="0"/>
              </a:spcAft>
              <a:buNone/>
            </a:pPr>
            <a:endParaRPr/>
          </a:p>
          <a:p>
            <a:pPr marL="0" lvl="0" indent="0" algn="l" rtl="0">
              <a:spcBef>
                <a:spcPts val="0"/>
              </a:spcBef>
              <a:spcAft>
                <a:spcPts val="0"/>
              </a:spcAft>
              <a:buNone/>
            </a:pPr>
            <a:r>
              <a:rPr lang="en"/>
              <a:t>They had the most beneficial impact on the recall of curb ramps, improving it almost 3 percentage points.</a:t>
            </a:r>
            <a:endParaRPr/>
          </a:p>
          <a:p>
            <a:pPr marL="0" lvl="0" indent="0" algn="l" rtl="0">
              <a:spcBef>
                <a:spcPts val="0"/>
              </a:spcBef>
              <a:spcAft>
                <a:spcPts val="0"/>
              </a:spcAft>
              <a:buNone/>
            </a:pPr>
            <a:endParaRPr/>
          </a:p>
          <a:p>
            <a:pPr marL="0" lvl="0" indent="0" algn="l" rtl="0">
              <a:spcBef>
                <a:spcPts val="0"/>
              </a:spcBef>
              <a:spcAft>
                <a:spcPts val="0"/>
              </a:spcAft>
              <a:buNone/>
            </a:pPr>
            <a:r>
              <a:rPr lang="en"/>
              <a:t>However, we only scratched the surface of these contextual features, and strongly believe that with further improvements of how they’re encoded and incorporated into the model, they have the potential to significantly improve performance.</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652ba2768a_1_3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652ba2768a_1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did our system fair on the labeling task? Here are 3 example panoramas from our ground truth dataset.</a:t>
            </a:r>
            <a:endParaRPr/>
          </a:p>
          <a:p>
            <a:pPr marL="0" lvl="0" indent="0" algn="l" rtl="0">
              <a:spcBef>
                <a:spcPts val="0"/>
              </a:spcBef>
              <a:spcAft>
                <a:spcPts val="0"/>
              </a:spcAft>
              <a:buNone/>
            </a:pPr>
            <a:endParaRPr/>
          </a:p>
          <a:p>
            <a:pPr marL="0" lvl="0" indent="0" algn="l" rtl="0">
              <a:spcBef>
                <a:spcPts val="0"/>
              </a:spcBef>
              <a:spcAft>
                <a:spcPts val="0"/>
              </a:spcAft>
              <a:buNone/>
            </a:pPr>
            <a:r>
              <a:rPr lang="en"/>
              <a:t>The top one demonstrates perfect performance, detecting all 6 curb ramps.</a:t>
            </a:r>
            <a:endParaRPr/>
          </a:p>
          <a:p>
            <a:pPr marL="0" lvl="0" indent="0" algn="l" rtl="0">
              <a:spcBef>
                <a:spcPts val="0"/>
              </a:spcBef>
              <a:spcAft>
                <a:spcPts val="0"/>
              </a:spcAft>
              <a:buNone/>
            </a:pPr>
            <a:endParaRPr/>
          </a:p>
          <a:p>
            <a:pPr marL="0" lvl="0" indent="0" algn="l" rtl="0">
              <a:spcBef>
                <a:spcPts val="0"/>
              </a:spcBef>
              <a:spcAft>
                <a:spcPts val="0"/>
              </a:spcAft>
              <a:buNone/>
            </a:pPr>
            <a:r>
              <a:rPr lang="en"/>
              <a:t>The middle one demonstrates mixed performance, with the system correctly detecting 2 curb ramps, but missing 2 other problems, and adding 3 false positives.</a:t>
            </a:r>
            <a:endParaRPr/>
          </a:p>
          <a:p>
            <a:pPr marL="0" lvl="0" indent="0" algn="l" rtl="0">
              <a:spcBef>
                <a:spcPts val="0"/>
              </a:spcBef>
              <a:spcAft>
                <a:spcPts val="0"/>
              </a:spcAft>
              <a:buNone/>
            </a:pPr>
            <a:endParaRPr/>
          </a:p>
          <a:p>
            <a:pPr marL="0" lvl="0" indent="0" algn="l" rtl="0">
              <a:spcBef>
                <a:spcPts val="0"/>
              </a:spcBef>
              <a:spcAft>
                <a:spcPts val="0"/>
              </a:spcAft>
              <a:buNone/>
            </a:pPr>
            <a:r>
              <a:rPr lang="en"/>
              <a:t>The bottom panorama shows poor performance, with the system completely missing a stretch of bad pavement on the left, and adding a false-positive surface problem on the right, in addition to a correctly detected surface problem.</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g707746a98c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1" name="Google Shape;861;g707746a98c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a baseline, we simply applied our D.C. model to the new cities’ test sets.</a:t>
            </a:r>
            <a:endParaRPr/>
          </a:p>
          <a:p>
            <a:pPr marL="0" lvl="0" indent="0" algn="l" rtl="0">
              <a:spcBef>
                <a:spcPts val="0"/>
              </a:spcBef>
              <a:spcAft>
                <a:spcPts val="0"/>
              </a:spcAft>
              <a:buNone/>
            </a:pPr>
            <a:endParaRPr/>
          </a:p>
          <a:p>
            <a:pPr marL="0" lvl="0" indent="0" algn="l" rtl="0">
              <a:spcBef>
                <a:spcPts val="0"/>
              </a:spcBef>
              <a:spcAft>
                <a:spcPts val="0"/>
              </a:spcAft>
              <a:buNone/>
            </a:pPr>
            <a:r>
              <a:rPr lang="en"/>
              <a:t>To improve upon this, we tried three experiments - training on a larger dataset by taking the union of the new cities’ labels plus D.C.’s labels, training on only the data from the new city, and training with the new cities’s data but initializing the model with the D.C. weights - effectively using the larger D.C. dataset for “pretraining.”</a:t>
            </a:r>
            <a:endParaRPr/>
          </a:p>
          <a:p>
            <a:pPr marL="0" lvl="0" indent="0" algn="l" rtl="0">
              <a:spcBef>
                <a:spcPts val="0"/>
              </a:spcBef>
              <a:spcAft>
                <a:spcPts val="0"/>
              </a:spcAft>
              <a:buNone/>
            </a:pPr>
            <a:endParaRPr/>
          </a:p>
          <a:p>
            <a:pPr marL="0" lvl="0" indent="0" algn="l" rtl="0">
              <a:spcBef>
                <a:spcPts val="0"/>
              </a:spcBef>
              <a:spcAft>
                <a:spcPts val="0"/>
              </a:spcAft>
              <a:buNone/>
            </a:pPr>
            <a:r>
              <a:rPr lang="en"/>
              <a:t>We found that this last approach offered the best performance for both Newberg and Seattle, allowing us to get performance almost as good as we achieved in D.C. with just a relatively small amount of data from each new city.</a:t>
            </a:r>
            <a:endParaRPr/>
          </a:p>
          <a:p>
            <a:pPr marL="0" lvl="0" indent="0" algn="l" rtl="0">
              <a:spcBef>
                <a:spcPts val="0"/>
              </a:spcBef>
              <a:spcAft>
                <a:spcPts val="0"/>
              </a:spcAft>
              <a:buNone/>
            </a:pPr>
            <a:endParaRPr/>
          </a:p>
          <a:p>
            <a:pPr marL="0" lvl="0" indent="0" algn="l" rtl="0">
              <a:spcBef>
                <a:spcPts val="0"/>
              </a:spcBef>
              <a:spcAft>
                <a:spcPts val="0"/>
              </a:spcAft>
              <a:buNone/>
            </a:pPr>
            <a:r>
              <a:rPr lang="en"/>
              <a:t>These results suggest that our approach generalizes well, and is able to achieve good performance with only a small amount of additional data.</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6523af6df8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8" name="Google Shape;868;g6523af6df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are these 3 types of features? They help us describe the </a:t>
            </a:r>
            <a:r>
              <a:rPr lang="en" i="1"/>
              <a:t>position</a:t>
            </a:r>
            <a:r>
              <a:rPr lang="en"/>
              <a:t> and </a:t>
            </a:r>
            <a:r>
              <a:rPr lang="en" i="1"/>
              <a:t>appearance</a:t>
            </a:r>
            <a:r>
              <a:rPr lang="en"/>
              <a:t> of a label within a city, incorporating additional context around the label.</a:t>
            </a:r>
            <a:endParaRPr/>
          </a:p>
          <a:p>
            <a:pPr marL="0" lvl="0" indent="0" algn="l" rtl="0">
              <a:spcBef>
                <a:spcPts val="0"/>
              </a:spcBef>
              <a:spcAft>
                <a:spcPts val="0"/>
              </a:spcAft>
              <a:buNone/>
            </a:pPr>
            <a:endParaRPr/>
          </a:p>
          <a:p>
            <a:pPr marL="0" lvl="0" indent="0" algn="l" rtl="0">
              <a:spcBef>
                <a:spcPts val="0"/>
              </a:spcBef>
              <a:spcAft>
                <a:spcPts val="0"/>
              </a:spcAft>
              <a:buNone/>
            </a:pPr>
            <a:r>
              <a:rPr lang="en"/>
              <a:t>Image features describe the appearance of the object, as a 224x224 pixel image.</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6f7c9732d5_0_2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4" name="Google Shape;874;g6f7c9732d5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Geographic features describe where an object is located within a panorama, using depth distance from the street-view vehicle to the object, the distance above or below the horizon, and position relative to the axis of the street.</a:t>
            </a:r>
            <a:endParaRPr/>
          </a:p>
          <a:p>
            <a:pPr marL="0" lvl="0" indent="0" algn="l" rtl="0">
              <a:spcBef>
                <a:spcPts val="0"/>
              </a:spcBef>
              <a:spcAft>
                <a:spcPts val="0"/>
              </a:spcAft>
              <a:buNone/>
            </a:pP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6f7c9732d5_0_2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 name="Google Shape;880;g6f7c9732d5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Positional features, on the other hand, encode where the panorama is located within the broader context of the city, using the position relative to the city center, and the position in the street block.</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g652ba2768a_1_3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6" name="Google Shape;886;g652ba2768a_1_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critical question for us was how well our system performs in other cities.</a:t>
            </a:r>
            <a:endParaRPr/>
          </a:p>
          <a:p>
            <a:pPr marL="0" lvl="0" indent="0" algn="l" rtl="0">
              <a:spcBef>
                <a:spcPts val="0"/>
              </a:spcBef>
              <a:spcAft>
                <a:spcPts val="0"/>
              </a:spcAft>
              <a:buNone/>
            </a:pPr>
            <a:endParaRPr/>
          </a:p>
          <a:p>
            <a:pPr marL="0" lvl="0" indent="0" algn="l" rtl="0">
              <a:spcBef>
                <a:spcPts val="0"/>
              </a:spcBef>
              <a:spcAft>
                <a:spcPts val="0"/>
              </a:spcAft>
              <a:buNone/>
            </a:pPr>
            <a:r>
              <a:rPr lang="en"/>
              <a:t>To study this, we took advantage of recent Project Sidewalk deployments to two new cities: Seattle, Washington, and Newberg, Oregon, a small city about half an hour outside of Portland.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651fc232a2_0_1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651fc232a2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t>And, in the worst case, sidewalks can look like this, with many problems appearing together.</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0.pn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png"/><Relationship Id="rId7"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25.jp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comments" Target="../comments/comment1.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8" Type="http://schemas.openxmlformats.org/officeDocument/2006/relationships/image" Target="../media/image46.jpg"/><Relationship Id="rId13" Type="http://schemas.openxmlformats.org/officeDocument/2006/relationships/image" Target="../media/image51.jpg"/><Relationship Id="rId3" Type="http://schemas.openxmlformats.org/officeDocument/2006/relationships/image" Target="../media/image41.jpg"/><Relationship Id="rId7" Type="http://schemas.openxmlformats.org/officeDocument/2006/relationships/image" Target="../media/image45.jpg"/><Relationship Id="rId12" Type="http://schemas.openxmlformats.org/officeDocument/2006/relationships/image" Target="../media/image50.jp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44.jpg"/><Relationship Id="rId11" Type="http://schemas.openxmlformats.org/officeDocument/2006/relationships/image" Target="../media/image49.jpg"/><Relationship Id="rId5" Type="http://schemas.openxmlformats.org/officeDocument/2006/relationships/image" Target="../media/image43.jpg"/><Relationship Id="rId10" Type="http://schemas.openxmlformats.org/officeDocument/2006/relationships/image" Target="../media/image48.jpg"/><Relationship Id="rId4" Type="http://schemas.openxmlformats.org/officeDocument/2006/relationships/image" Target="../media/image42.jpg"/><Relationship Id="rId9" Type="http://schemas.openxmlformats.org/officeDocument/2006/relationships/image" Target="../media/image47.jpg"/><Relationship Id="rId14" Type="http://schemas.openxmlformats.org/officeDocument/2006/relationships/image" Target="../media/image52.jpg"/></Relationships>
</file>

<file path=ppt/slides/_rels/slide5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54.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55.jpg"/><Relationship Id="rId4" Type="http://schemas.openxmlformats.org/officeDocument/2006/relationships/image" Target="../media/image54.jp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2.xml"/><Relationship Id="rId1" Type="http://schemas.openxmlformats.org/officeDocument/2006/relationships/slideLayout" Target="../slideLayouts/slideLayout1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3.xml"/><Relationship Id="rId1" Type="http://schemas.openxmlformats.org/officeDocument/2006/relationships/slideLayout" Target="../slideLayouts/slideLayout1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63.jpg"/></Relationships>
</file>

<file path=ppt/slides/_rels/slide7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image" Target="../media/image64.jpg"/><Relationship Id="rId4" Type="http://schemas.openxmlformats.org/officeDocument/2006/relationships/image" Target="../media/image63.jpg"/></Relationships>
</file>

<file path=ppt/slides/_rels/slide7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4.xml"/><Relationship Id="rId1" Type="http://schemas.openxmlformats.org/officeDocument/2006/relationships/slideLayout" Target="../slideLayouts/slideLayout3.xml"/><Relationship Id="rId4" Type="http://schemas.openxmlformats.org/officeDocument/2006/relationships/comments" Target="../comments/comment2.xml"/></Relationships>
</file>

<file path=ppt/slides/_rels/slide8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5.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9.xml"/><Relationship Id="rId1" Type="http://schemas.openxmlformats.org/officeDocument/2006/relationships/slideLayout" Target="../slideLayouts/slideLayout3.xml"/><Relationship Id="rId4" Type="http://schemas.openxmlformats.org/officeDocument/2006/relationships/comments" Target="../comments/commen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4">
            <a:alphaModFix/>
          </a:blip>
          <a:srcRect l="13794" r="13794" b="18533"/>
          <a:stretch/>
        </p:blipFill>
        <p:spPr>
          <a:xfrm>
            <a:off x="0" y="0"/>
            <a:ext cx="9144003" cy="5143501"/>
          </a:xfrm>
          <a:prstGeom prst="rect">
            <a:avLst/>
          </a:prstGeom>
          <a:noFill/>
          <a:ln>
            <a:noFill/>
          </a:ln>
        </p:spPr>
      </p:pic>
      <p:sp>
        <p:nvSpPr>
          <p:cNvPr id="55" name="Google Shape;55;p13"/>
          <p:cNvSpPr txBox="1">
            <a:spLocks noGrp="1"/>
          </p:cNvSpPr>
          <p:nvPr>
            <p:ph type="ctrTitle"/>
          </p:nvPr>
        </p:nvSpPr>
        <p:spPr>
          <a:xfrm>
            <a:off x="311708" y="-677750"/>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solidFill>
                  <a:schemeClr val="accent4"/>
                </a:solidFill>
                <a:latin typeface="Roboto"/>
                <a:ea typeface="Roboto"/>
                <a:cs typeface="Roboto"/>
                <a:sym typeface="Roboto"/>
              </a:rPr>
              <a:t>Deep Learning for Automatically Detecting Sidewalk Accessibility Problems Using Streetscape Imagery</a:t>
            </a:r>
            <a:endParaRPr sz="2400" dirty="0">
              <a:solidFill>
                <a:schemeClr val="accent4"/>
              </a:solidFill>
              <a:latin typeface="Roboto"/>
              <a:ea typeface="Roboto"/>
              <a:cs typeface="Roboto"/>
              <a:sym typeface="Roboto"/>
            </a:endParaRPr>
          </a:p>
        </p:txBody>
      </p:sp>
      <p:sp>
        <p:nvSpPr>
          <p:cNvPr id="56" name="Google Shape;56;p13"/>
          <p:cNvSpPr txBox="1">
            <a:spLocks noGrp="1"/>
          </p:cNvSpPr>
          <p:nvPr>
            <p:ph type="subTitle" idx="1"/>
          </p:nvPr>
        </p:nvSpPr>
        <p:spPr>
          <a:xfrm>
            <a:off x="311700" y="137485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400" b="1">
                <a:latin typeface="Roboto"/>
                <a:ea typeface="Roboto"/>
                <a:cs typeface="Roboto"/>
                <a:sym typeface="Roboto"/>
              </a:rPr>
              <a:t>Galen Weld</a:t>
            </a:r>
            <a:r>
              <a:rPr lang="en" sz="1400">
                <a:latin typeface="Roboto Light"/>
                <a:ea typeface="Roboto Light"/>
                <a:cs typeface="Roboto Light"/>
                <a:sym typeface="Roboto Light"/>
              </a:rPr>
              <a:t>, Esther Jang, Anthony Li, Aileen Zeng, Kurtis Heimerl, Jon Froehlich</a:t>
            </a:r>
            <a:endParaRPr sz="1400">
              <a:latin typeface="Roboto Light"/>
              <a:ea typeface="Roboto Light"/>
              <a:cs typeface="Roboto Light"/>
              <a:sym typeface="Roboto Light"/>
            </a:endParaRPr>
          </a:p>
        </p:txBody>
      </p:sp>
      <p:pic>
        <p:nvPicPr>
          <p:cNvPr id="57" name="Google Shape;57;p13"/>
          <p:cNvPicPr preferRelativeResize="0"/>
          <p:nvPr/>
        </p:nvPicPr>
        <p:blipFill>
          <a:blip r:embed="rId5">
            <a:alphaModFix/>
          </a:blip>
          <a:stretch>
            <a:fillRect/>
          </a:stretch>
        </p:blipFill>
        <p:spPr>
          <a:xfrm>
            <a:off x="5344400" y="4736701"/>
            <a:ext cx="3704299" cy="291150"/>
          </a:xfrm>
          <a:prstGeom prst="rect">
            <a:avLst/>
          </a:prstGeom>
          <a:noFill/>
          <a:ln>
            <a:noFill/>
          </a:ln>
        </p:spPr>
      </p:pic>
      <p:pic>
        <p:nvPicPr>
          <p:cNvPr id="58" name="Google Shape;58;p13"/>
          <p:cNvPicPr preferRelativeResize="0"/>
          <p:nvPr/>
        </p:nvPicPr>
        <p:blipFill>
          <a:blip r:embed="rId6">
            <a:alphaModFix/>
          </a:blip>
          <a:stretch>
            <a:fillRect/>
          </a:stretch>
        </p:blipFill>
        <p:spPr>
          <a:xfrm>
            <a:off x="1683281" y="4736700"/>
            <a:ext cx="2760544" cy="291150"/>
          </a:xfrm>
          <a:prstGeom prst="rect">
            <a:avLst/>
          </a:prstGeom>
          <a:noFill/>
          <a:ln>
            <a:noFill/>
          </a:ln>
        </p:spPr>
      </p:pic>
      <p:pic>
        <p:nvPicPr>
          <p:cNvPr id="59" name="Google Shape;59;p13"/>
          <p:cNvPicPr preferRelativeResize="0"/>
          <p:nvPr/>
        </p:nvPicPr>
        <p:blipFill>
          <a:blip r:embed="rId7">
            <a:alphaModFix/>
          </a:blip>
          <a:stretch>
            <a:fillRect/>
          </a:stretch>
        </p:blipFill>
        <p:spPr>
          <a:xfrm>
            <a:off x="138607" y="4725433"/>
            <a:ext cx="384600" cy="339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22"/>
          <p:cNvPicPr preferRelativeResize="0"/>
          <p:nvPr/>
        </p:nvPicPr>
        <p:blipFill>
          <a:blip r:embed="rId3">
            <a:alphaModFix/>
          </a:blip>
          <a:stretch>
            <a:fillRect/>
          </a:stretch>
        </p:blipFill>
        <p:spPr>
          <a:xfrm>
            <a:off x="0" y="0"/>
            <a:ext cx="9144003" cy="5143501"/>
          </a:xfrm>
          <a:prstGeom prst="rect">
            <a:avLst/>
          </a:prstGeom>
          <a:noFill/>
          <a:ln>
            <a:noFill/>
          </a:ln>
        </p:spPr>
      </p:pic>
      <p:sp>
        <p:nvSpPr>
          <p:cNvPr id="125" name="Google Shape;125;p22"/>
          <p:cNvSpPr txBox="1">
            <a:spLocks noGrp="1"/>
          </p:cNvSpPr>
          <p:nvPr>
            <p:ph type="title"/>
          </p:nvPr>
        </p:nvSpPr>
        <p:spPr>
          <a:xfrm>
            <a:off x="490250" y="450150"/>
            <a:ext cx="66357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b="1">
                <a:latin typeface="Roboto"/>
                <a:ea typeface="Roboto"/>
                <a:cs typeface="Roboto"/>
                <a:sym typeface="Roboto"/>
              </a:rPr>
              <a:t>Problem:</a:t>
            </a:r>
            <a:r>
              <a:rPr lang="en" sz="3600">
                <a:latin typeface="Roboto"/>
                <a:ea typeface="Roboto"/>
                <a:cs typeface="Roboto"/>
                <a:sym typeface="Roboto"/>
              </a:rPr>
              <a:t> there is </a:t>
            </a:r>
            <a:r>
              <a:rPr lang="en" sz="3600">
                <a:solidFill>
                  <a:schemeClr val="accent4"/>
                </a:solidFill>
                <a:latin typeface="Roboto"/>
                <a:ea typeface="Roboto"/>
                <a:cs typeface="Roboto"/>
                <a:sym typeface="Roboto"/>
              </a:rPr>
              <a:t>no comprehensive information</a:t>
            </a:r>
            <a:r>
              <a:rPr lang="en" sz="3600">
                <a:latin typeface="Roboto"/>
                <a:ea typeface="Roboto"/>
                <a:cs typeface="Roboto"/>
                <a:sym typeface="Roboto"/>
              </a:rPr>
              <a:t> on “the degree to which sidewalks are accessible” in cities.</a:t>
            </a:r>
            <a:endParaRPr sz="3600">
              <a:latin typeface="Roboto"/>
              <a:ea typeface="Roboto"/>
              <a:cs typeface="Roboto"/>
              <a:sym typeface="Roboto"/>
            </a:endParaRPr>
          </a:p>
        </p:txBody>
      </p:sp>
      <p:sp>
        <p:nvSpPr>
          <p:cNvPr id="126" name="Google Shape;126;p22"/>
          <p:cNvSpPr txBox="1"/>
          <p:nvPr/>
        </p:nvSpPr>
        <p:spPr>
          <a:xfrm>
            <a:off x="4521875" y="3531275"/>
            <a:ext cx="3694500" cy="433800"/>
          </a:xfrm>
          <a:prstGeom prst="rect">
            <a:avLst/>
          </a:prstGeom>
          <a:noFill/>
          <a:ln>
            <a:noFill/>
          </a:ln>
        </p:spPr>
        <p:txBody>
          <a:bodyPr spcFirstLastPara="1" wrap="square" lIns="91425" tIns="91425" rIns="91425" bIns="91425" anchor="t" anchorCtr="0">
            <a:noAutofit/>
          </a:bodyPr>
          <a:lstStyle/>
          <a:p>
            <a:pPr marL="457200" lvl="0" indent="0" algn="l" rtl="0">
              <a:spcBef>
                <a:spcPts val="0"/>
              </a:spcBef>
              <a:spcAft>
                <a:spcPts val="0"/>
              </a:spcAft>
              <a:buNone/>
            </a:pPr>
            <a:r>
              <a:rPr lang="en">
                <a:solidFill>
                  <a:srgbClr val="FFFFFF"/>
                </a:solidFill>
                <a:latin typeface="Roboto"/>
                <a:ea typeface="Roboto"/>
                <a:cs typeface="Roboto"/>
                <a:sym typeface="Roboto"/>
              </a:rPr>
              <a:t>- National Council on Disability, 2007</a:t>
            </a:r>
            <a:endParaRPr>
              <a:solidFill>
                <a:srgbClr val="FFFFFF"/>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3"/>
          <p:cNvSpPr txBox="1">
            <a:spLocks noGrp="1"/>
          </p:cNvSpPr>
          <p:nvPr>
            <p:ph type="title"/>
          </p:nvPr>
        </p:nvSpPr>
        <p:spPr>
          <a:xfrm>
            <a:off x="486450" y="526350"/>
            <a:ext cx="4272900" cy="4090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latin typeface="Roboto"/>
                <a:ea typeface="Roboto"/>
                <a:cs typeface="Roboto"/>
                <a:sym typeface="Roboto"/>
              </a:rPr>
              <a:t>Traditional methods for gathering this information are </a:t>
            </a:r>
            <a:r>
              <a:rPr lang="en" sz="3600">
                <a:solidFill>
                  <a:schemeClr val="accent4"/>
                </a:solidFill>
                <a:latin typeface="Roboto"/>
                <a:ea typeface="Roboto"/>
                <a:cs typeface="Roboto"/>
                <a:sym typeface="Roboto"/>
              </a:rPr>
              <a:t>time-consuming</a:t>
            </a:r>
            <a:r>
              <a:rPr lang="en" sz="3600">
                <a:latin typeface="Roboto"/>
                <a:ea typeface="Roboto"/>
                <a:cs typeface="Roboto"/>
                <a:sym typeface="Roboto"/>
              </a:rPr>
              <a:t>, </a:t>
            </a:r>
            <a:r>
              <a:rPr lang="en" sz="3600">
                <a:solidFill>
                  <a:schemeClr val="accent4"/>
                </a:solidFill>
                <a:latin typeface="Roboto"/>
                <a:ea typeface="Roboto"/>
                <a:cs typeface="Roboto"/>
                <a:sym typeface="Roboto"/>
              </a:rPr>
              <a:t>laborious</a:t>
            </a:r>
            <a:r>
              <a:rPr lang="en" sz="3600">
                <a:latin typeface="Roboto"/>
                <a:ea typeface="Roboto"/>
                <a:cs typeface="Roboto"/>
                <a:sym typeface="Roboto"/>
              </a:rPr>
              <a:t>, and </a:t>
            </a:r>
            <a:r>
              <a:rPr lang="en" sz="3600">
                <a:solidFill>
                  <a:schemeClr val="accent4"/>
                </a:solidFill>
                <a:latin typeface="Roboto"/>
                <a:ea typeface="Roboto"/>
                <a:cs typeface="Roboto"/>
                <a:sym typeface="Roboto"/>
              </a:rPr>
              <a:t>expensive</a:t>
            </a:r>
            <a:r>
              <a:rPr lang="en" sz="3600">
                <a:latin typeface="Roboto"/>
                <a:ea typeface="Roboto"/>
                <a:cs typeface="Roboto"/>
                <a:sym typeface="Roboto"/>
              </a:rPr>
              <a:t>.</a:t>
            </a:r>
            <a:endParaRPr sz="3600">
              <a:latin typeface="Roboto"/>
              <a:ea typeface="Roboto"/>
              <a:cs typeface="Roboto"/>
              <a:sym typeface="Roboto"/>
            </a:endParaRPr>
          </a:p>
        </p:txBody>
      </p:sp>
      <p:pic>
        <p:nvPicPr>
          <p:cNvPr id="132" name="Google Shape;132;p23"/>
          <p:cNvPicPr preferRelativeResize="0"/>
          <p:nvPr/>
        </p:nvPicPr>
        <p:blipFill rotWithShape="1">
          <a:blip r:embed="rId3">
            <a:alphaModFix/>
          </a:blip>
          <a:srcRect l="6227" r="15432"/>
          <a:stretch/>
        </p:blipFill>
        <p:spPr>
          <a:xfrm>
            <a:off x="4862400" y="674613"/>
            <a:ext cx="3963249" cy="3794273"/>
          </a:xfrm>
          <a:prstGeom prst="rect">
            <a:avLst/>
          </a:prstGeom>
          <a:noFill/>
          <a:ln>
            <a:noFill/>
          </a:ln>
        </p:spPr>
      </p:pic>
      <p:sp>
        <p:nvSpPr>
          <p:cNvPr id="133" name="Google Shape;133;p23"/>
          <p:cNvSpPr txBox="1"/>
          <p:nvPr/>
        </p:nvSpPr>
        <p:spPr>
          <a:xfrm>
            <a:off x="169800" y="4700975"/>
            <a:ext cx="4692600" cy="29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https://sdotblog.seattle.gov/2017/08/28/seattle-sidewalk-survey-update/</a:t>
            </a:r>
            <a:endParaRPr sz="1000">
              <a:solidFill>
                <a:srgbClr val="FFFFFF"/>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4"/>
          <p:cNvSpPr txBox="1">
            <a:spLocks noGrp="1"/>
          </p:cNvSpPr>
          <p:nvPr>
            <p:ph type="title"/>
          </p:nvPr>
        </p:nvSpPr>
        <p:spPr>
          <a:xfrm>
            <a:off x="486450" y="526350"/>
            <a:ext cx="4812000" cy="40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a:ea typeface="Roboto"/>
                <a:cs typeface="Roboto"/>
                <a:sym typeface="Roboto"/>
              </a:rPr>
              <a:t>Some </a:t>
            </a:r>
            <a:r>
              <a:rPr lang="en" sz="3000">
                <a:solidFill>
                  <a:schemeClr val="accent4"/>
                </a:solidFill>
                <a:latin typeface="Roboto"/>
                <a:ea typeface="Roboto"/>
                <a:cs typeface="Roboto"/>
                <a:sym typeface="Roboto"/>
              </a:rPr>
              <a:t>automated methods</a:t>
            </a:r>
            <a:r>
              <a:rPr lang="en" sz="3000">
                <a:latin typeface="Roboto"/>
                <a:ea typeface="Roboto"/>
                <a:cs typeface="Roboto"/>
                <a:sym typeface="Roboto"/>
              </a:rPr>
              <a:t> have been attempted…</a:t>
            </a:r>
            <a:endParaRPr sz="3000">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486450" y="526350"/>
            <a:ext cx="4812000" cy="40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a:ea typeface="Roboto"/>
                <a:cs typeface="Roboto"/>
                <a:sym typeface="Roboto"/>
              </a:rPr>
              <a:t>Some </a:t>
            </a:r>
            <a:r>
              <a:rPr lang="en" sz="3000">
                <a:solidFill>
                  <a:schemeClr val="accent4"/>
                </a:solidFill>
                <a:latin typeface="Roboto"/>
                <a:ea typeface="Roboto"/>
                <a:cs typeface="Roboto"/>
                <a:sym typeface="Roboto"/>
              </a:rPr>
              <a:t>automated methods</a:t>
            </a:r>
            <a:r>
              <a:rPr lang="en" sz="3000">
                <a:latin typeface="Roboto"/>
                <a:ea typeface="Roboto"/>
                <a:cs typeface="Roboto"/>
                <a:sym typeface="Roboto"/>
              </a:rPr>
              <a:t> have been attempted… </a:t>
            </a:r>
            <a:endParaRPr sz="3000">
              <a:latin typeface="Roboto"/>
              <a:ea typeface="Roboto"/>
              <a:cs typeface="Roboto"/>
              <a:sym typeface="Roboto"/>
            </a:endParaRPr>
          </a:p>
        </p:txBody>
      </p:sp>
      <p:pic>
        <p:nvPicPr>
          <p:cNvPr id="144" name="Google Shape;144;p25"/>
          <p:cNvPicPr preferRelativeResize="0"/>
          <p:nvPr/>
        </p:nvPicPr>
        <p:blipFill>
          <a:blip r:embed="rId3">
            <a:alphaModFix/>
          </a:blip>
          <a:stretch>
            <a:fillRect/>
          </a:stretch>
        </p:blipFill>
        <p:spPr>
          <a:xfrm rot="659812">
            <a:off x="4662274" y="1611800"/>
            <a:ext cx="3540753" cy="3946258"/>
          </a:xfrm>
          <a:prstGeom prst="rect">
            <a:avLst/>
          </a:prstGeom>
          <a:noFill/>
          <a:ln>
            <a:noFill/>
          </a:ln>
          <a:effectLst>
            <a:outerShdw blurRad="57150" dist="19050" dir="5400000" algn="bl" rotWithShape="0">
              <a:srgbClr val="000000">
                <a:alpha val="50000"/>
              </a:srgbClr>
            </a:outerShdw>
          </a:effectLst>
        </p:spPr>
      </p:pic>
      <p:sp>
        <p:nvSpPr>
          <p:cNvPr id="145" name="Google Shape;145;p25"/>
          <p:cNvSpPr txBox="1"/>
          <p:nvPr/>
        </p:nvSpPr>
        <p:spPr>
          <a:xfrm>
            <a:off x="149750" y="4326475"/>
            <a:ext cx="41184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Kotaro Hara, Jin Sun, Robert Moore, David Jacobs, and Jon Froehlich. 2014. Tohme. In Proceedings of the 27th annual ACM  Symposium on User interface software and technology - UIST ’14.</a:t>
            </a:r>
            <a:endParaRPr sz="1000">
              <a:solidFill>
                <a:srgbClr val="FFFFFF"/>
              </a:solidFill>
              <a:latin typeface="Roboto"/>
              <a:ea typeface="Roboto"/>
              <a:cs typeface="Roboto"/>
              <a:sym typeface="Roboto"/>
            </a:endParaRPr>
          </a:p>
        </p:txBody>
      </p:sp>
      <p:sp>
        <p:nvSpPr>
          <p:cNvPr id="146" name="Google Shape;146;p25"/>
          <p:cNvSpPr txBox="1"/>
          <p:nvPr/>
        </p:nvSpPr>
        <p:spPr>
          <a:xfrm>
            <a:off x="486450" y="1992125"/>
            <a:ext cx="2686800" cy="138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5"/>
                </a:solidFill>
                <a:latin typeface="Roboto"/>
                <a:ea typeface="Roboto"/>
                <a:cs typeface="Roboto"/>
                <a:sym typeface="Roboto"/>
              </a:rPr>
              <a:t>26% precision</a:t>
            </a:r>
            <a:endParaRPr sz="2400">
              <a:solidFill>
                <a:schemeClr val="accent5"/>
              </a:solidFill>
              <a:latin typeface="Roboto"/>
              <a:ea typeface="Roboto"/>
              <a:cs typeface="Roboto"/>
              <a:sym typeface="Roboto"/>
            </a:endParaRPr>
          </a:p>
          <a:p>
            <a:pPr marL="0" lvl="0" indent="0" algn="l" rtl="0">
              <a:spcBef>
                <a:spcPts val="0"/>
              </a:spcBef>
              <a:spcAft>
                <a:spcPts val="0"/>
              </a:spcAft>
              <a:buNone/>
            </a:pPr>
            <a:r>
              <a:rPr lang="en" sz="2400">
                <a:solidFill>
                  <a:schemeClr val="accent5"/>
                </a:solidFill>
                <a:latin typeface="Roboto"/>
                <a:ea typeface="Roboto"/>
                <a:cs typeface="Roboto"/>
                <a:sym typeface="Roboto"/>
              </a:rPr>
              <a:t>67% recall</a:t>
            </a:r>
            <a:endParaRPr sz="2400">
              <a:solidFill>
                <a:schemeClr val="accent5"/>
              </a:solidFill>
              <a:latin typeface="Roboto"/>
              <a:ea typeface="Roboto"/>
              <a:cs typeface="Roboto"/>
              <a:sym typeface="Roboto"/>
            </a:endParaRPr>
          </a:p>
          <a:p>
            <a:pPr marL="0" lvl="0" indent="0" algn="l" rtl="0">
              <a:spcBef>
                <a:spcPts val="0"/>
              </a:spcBef>
              <a:spcAft>
                <a:spcPts val="0"/>
              </a:spcAft>
              <a:buNone/>
            </a:pPr>
            <a:r>
              <a:rPr lang="en" sz="2400">
                <a:solidFill>
                  <a:schemeClr val="accent5"/>
                </a:solidFill>
                <a:latin typeface="Roboto"/>
                <a:ea typeface="Roboto"/>
                <a:cs typeface="Roboto"/>
                <a:sym typeface="Roboto"/>
              </a:rPr>
              <a:t>for curb ramps</a:t>
            </a:r>
            <a:endParaRPr sz="2400">
              <a:solidFill>
                <a:schemeClr val="accent5"/>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486450" y="526350"/>
            <a:ext cx="4812000" cy="40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a:ea typeface="Roboto"/>
                <a:cs typeface="Roboto"/>
                <a:sym typeface="Roboto"/>
              </a:rPr>
              <a:t>Some </a:t>
            </a:r>
            <a:r>
              <a:rPr lang="en" sz="3000">
                <a:solidFill>
                  <a:schemeClr val="accent4"/>
                </a:solidFill>
                <a:latin typeface="Roboto"/>
                <a:ea typeface="Roboto"/>
                <a:cs typeface="Roboto"/>
                <a:sym typeface="Roboto"/>
              </a:rPr>
              <a:t>automated methods</a:t>
            </a:r>
            <a:r>
              <a:rPr lang="en" sz="3000">
                <a:latin typeface="Roboto"/>
                <a:ea typeface="Roboto"/>
                <a:cs typeface="Roboto"/>
                <a:sym typeface="Roboto"/>
              </a:rPr>
              <a:t> have been attempted… </a:t>
            </a:r>
            <a:endParaRPr sz="3000">
              <a:latin typeface="Roboto"/>
              <a:ea typeface="Roboto"/>
              <a:cs typeface="Roboto"/>
              <a:sym typeface="Roboto"/>
            </a:endParaRPr>
          </a:p>
        </p:txBody>
      </p:sp>
      <p:pic>
        <p:nvPicPr>
          <p:cNvPr id="152" name="Google Shape;152;p26"/>
          <p:cNvPicPr preferRelativeResize="0"/>
          <p:nvPr/>
        </p:nvPicPr>
        <p:blipFill>
          <a:blip r:embed="rId3">
            <a:alphaModFix/>
          </a:blip>
          <a:stretch>
            <a:fillRect/>
          </a:stretch>
        </p:blipFill>
        <p:spPr>
          <a:xfrm rot="659812">
            <a:off x="4662274" y="1611800"/>
            <a:ext cx="3540753" cy="3946258"/>
          </a:xfrm>
          <a:prstGeom prst="rect">
            <a:avLst/>
          </a:prstGeom>
          <a:noFill/>
          <a:ln>
            <a:noFill/>
          </a:ln>
          <a:effectLst>
            <a:outerShdw blurRad="57150" dist="19050" dir="5400000" algn="bl" rotWithShape="0">
              <a:srgbClr val="000000">
                <a:alpha val="50000"/>
              </a:srgbClr>
            </a:outerShdw>
          </a:effectLst>
        </p:spPr>
      </p:pic>
      <p:pic>
        <p:nvPicPr>
          <p:cNvPr id="153" name="Google Shape;153;p26"/>
          <p:cNvPicPr preferRelativeResize="0"/>
          <p:nvPr/>
        </p:nvPicPr>
        <p:blipFill rotWithShape="1">
          <a:blip r:embed="rId4">
            <a:alphaModFix/>
          </a:blip>
          <a:srcRect l="596"/>
          <a:stretch/>
        </p:blipFill>
        <p:spPr>
          <a:xfrm rot="1358327">
            <a:off x="4663800" y="1880598"/>
            <a:ext cx="3754198" cy="4176727"/>
          </a:xfrm>
          <a:prstGeom prst="rect">
            <a:avLst/>
          </a:prstGeom>
          <a:noFill/>
          <a:ln>
            <a:noFill/>
          </a:ln>
          <a:effectLst>
            <a:outerShdw blurRad="57150" dist="19050" dir="5400000" algn="bl" rotWithShape="0">
              <a:srgbClr val="000000">
                <a:alpha val="50000"/>
              </a:srgbClr>
            </a:outerShdw>
          </a:effectLst>
        </p:spPr>
      </p:pic>
      <p:sp>
        <p:nvSpPr>
          <p:cNvPr id="154" name="Google Shape;154;p26"/>
          <p:cNvSpPr txBox="1"/>
          <p:nvPr/>
        </p:nvSpPr>
        <p:spPr>
          <a:xfrm>
            <a:off x="149750" y="4326475"/>
            <a:ext cx="40188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Jin Sun and David W. Jacobs. 2017. Seeing What is Not There: Learning Context to Determine Where Objects are Missing. In 2017 IEEE Conference on Computer Vision and Pattern Recognition (CVPR). IEEE, 1234–1242.</a:t>
            </a:r>
            <a:endParaRPr sz="1000">
              <a:solidFill>
                <a:srgbClr val="FFFFFF"/>
              </a:solidFill>
              <a:latin typeface="Roboto"/>
              <a:ea typeface="Roboto"/>
              <a:cs typeface="Roboto"/>
              <a:sym typeface="Roboto"/>
            </a:endParaRPr>
          </a:p>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155" name="Google Shape;155;p26"/>
          <p:cNvSpPr txBox="1"/>
          <p:nvPr/>
        </p:nvSpPr>
        <p:spPr>
          <a:xfrm>
            <a:off x="486450" y="1992125"/>
            <a:ext cx="3518100" cy="138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5"/>
                </a:solidFill>
                <a:latin typeface="Roboto"/>
                <a:ea typeface="Roboto"/>
                <a:cs typeface="Roboto"/>
                <a:sym typeface="Roboto"/>
              </a:rPr>
              <a:t>27% recall</a:t>
            </a:r>
            <a:endParaRPr sz="2400">
              <a:solidFill>
                <a:schemeClr val="accent5"/>
              </a:solidFill>
              <a:latin typeface="Roboto"/>
              <a:ea typeface="Roboto"/>
              <a:cs typeface="Roboto"/>
              <a:sym typeface="Roboto"/>
            </a:endParaRPr>
          </a:p>
          <a:p>
            <a:pPr marL="0" lvl="0" indent="0" algn="l" rtl="0">
              <a:spcBef>
                <a:spcPts val="0"/>
              </a:spcBef>
              <a:spcAft>
                <a:spcPts val="0"/>
              </a:spcAft>
              <a:buNone/>
            </a:pPr>
            <a:r>
              <a:rPr lang="en" sz="2400">
                <a:solidFill>
                  <a:schemeClr val="accent5"/>
                </a:solidFill>
                <a:latin typeface="Roboto"/>
                <a:ea typeface="Roboto"/>
                <a:cs typeface="Roboto"/>
                <a:sym typeface="Roboto"/>
              </a:rPr>
              <a:t>for missing curb ramps</a:t>
            </a:r>
            <a:endParaRPr sz="2400">
              <a:solidFill>
                <a:schemeClr val="accent5"/>
              </a:solidFill>
              <a:latin typeface="Roboto"/>
              <a:ea typeface="Roboto"/>
              <a:cs typeface="Roboto"/>
              <a:sym typeface="Robo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7"/>
          <p:cNvSpPr txBox="1">
            <a:spLocks noGrp="1"/>
          </p:cNvSpPr>
          <p:nvPr>
            <p:ph type="title"/>
          </p:nvPr>
        </p:nvSpPr>
        <p:spPr>
          <a:xfrm>
            <a:off x="486450" y="526350"/>
            <a:ext cx="4812000" cy="40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Roboto"/>
                <a:ea typeface="Roboto"/>
                <a:cs typeface="Roboto"/>
                <a:sym typeface="Roboto"/>
              </a:rPr>
              <a:t>Some </a:t>
            </a:r>
            <a:r>
              <a:rPr lang="en" sz="3000">
                <a:solidFill>
                  <a:schemeClr val="accent4"/>
                </a:solidFill>
                <a:latin typeface="Roboto"/>
                <a:ea typeface="Roboto"/>
                <a:cs typeface="Roboto"/>
                <a:sym typeface="Roboto"/>
              </a:rPr>
              <a:t>automated methods</a:t>
            </a:r>
            <a:r>
              <a:rPr lang="en" sz="3000">
                <a:latin typeface="Roboto"/>
                <a:ea typeface="Roboto"/>
                <a:cs typeface="Roboto"/>
                <a:sym typeface="Roboto"/>
              </a:rPr>
              <a:t> have been attempted… however these have had </a:t>
            </a:r>
            <a:r>
              <a:rPr lang="en" sz="3000">
                <a:solidFill>
                  <a:schemeClr val="accent4"/>
                </a:solidFill>
                <a:latin typeface="Roboto"/>
                <a:ea typeface="Roboto"/>
                <a:cs typeface="Roboto"/>
                <a:sym typeface="Roboto"/>
              </a:rPr>
              <a:t>moderate performance</a:t>
            </a:r>
            <a:r>
              <a:rPr lang="en" sz="3000">
                <a:latin typeface="Roboto"/>
                <a:ea typeface="Roboto"/>
                <a:cs typeface="Roboto"/>
                <a:sym typeface="Roboto"/>
              </a:rPr>
              <a:t>, and </a:t>
            </a:r>
            <a:r>
              <a:rPr lang="en" sz="3000">
                <a:solidFill>
                  <a:schemeClr val="accent4"/>
                </a:solidFill>
                <a:latin typeface="Roboto"/>
                <a:ea typeface="Roboto"/>
                <a:cs typeface="Roboto"/>
                <a:sym typeface="Roboto"/>
              </a:rPr>
              <a:t>narrow focus</a:t>
            </a:r>
            <a:r>
              <a:rPr lang="en" sz="3000">
                <a:latin typeface="Roboto"/>
                <a:ea typeface="Roboto"/>
                <a:cs typeface="Roboto"/>
                <a:sym typeface="Roboto"/>
              </a:rPr>
              <a:t>.</a:t>
            </a:r>
            <a:endParaRPr sz="3000">
              <a:latin typeface="Roboto"/>
              <a:ea typeface="Roboto"/>
              <a:cs typeface="Roboto"/>
              <a:sym typeface="Roboto"/>
            </a:endParaRPr>
          </a:p>
        </p:txBody>
      </p:sp>
      <p:pic>
        <p:nvPicPr>
          <p:cNvPr id="161" name="Google Shape;161;p27"/>
          <p:cNvPicPr preferRelativeResize="0"/>
          <p:nvPr/>
        </p:nvPicPr>
        <p:blipFill>
          <a:blip r:embed="rId3">
            <a:alphaModFix/>
          </a:blip>
          <a:stretch>
            <a:fillRect/>
          </a:stretch>
        </p:blipFill>
        <p:spPr>
          <a:xfrm rot="659812">
            <a:off x="4662274" y="1611800"/>
            <a:ext cx="3540753" cy="3946258"/>
          </a:xfrm>
          <a:prstGeom prst="rect">
            <a:avLst/>
          </a:prstGeom>
          <a:noFill/>
          <a:ln>
            <a:noFill/>
          </a:ln>
          <a:effectLst>
            <a:outerShdw blurRad="57150" dist="19050" dir="5400000" algn="bl" rotWithShape="0">
              <a:srgbClr val="000000">
                <a:alpha val="50000"/>
              </a:srgbClr>
            </a:outerShdw>
          </a:effectLst>
        </p:spPr>
      </p:pic>
      <p:pic>
        <p:nvPicPr>
          <p:cNvPr id="162" name="Google Shape;162;p27"/>
          <p:cNvPicPr preferRelativeResize="0"/>
          <p:nvPr/>
        </p:nvPicPr>
        <p:blipFill rotWithShape="1">
          <a:blip r:embed="rId4">
            <a:alphaModFix/>
          </a:blip>
          <a:srcRect l="596"/>
          <a:stretch/>
        </p:blipFill>
        <p:spPr>
          <a:xfrm rot="1358327">
            <a:off x="4663800" y="1880598"/>
            <a:ext cx="3754198" cy="4176727"/>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6"/>
        <p:cNvGrpSpPr/>
        <p:nvPr/>
      </p:nvGrpSpPr>
      <p:grpSpPr>
        <a:xfrm>
          <a:off x="0" y="0"/>
          <a:ext cx="0" cy="0"/>
          <a:chOff x="0" y="0"/>
          <a:chExt cx="0" cy="0"/>
        </a:xfrm>
      </p:grpSpPr>
      <p:pic>
        <p:nvPicPr>
          <p:cNvPr id="4" name="JonTenureTalk_ProjectSidewalk_Shortened75Quality">
            <a:hlinkClick r:id="" action="ppaction://media"/>
            <a:extLst>
              <a:ext uri="{FF2B5EF4-FFF2-40B4-BE49-F238E27FC236}">
                <a16:creationId xmlns:a16="http://schemas.microsoft.com/office/drawing/2014/main" id="{2A8F0CB8-37B0-4475-8EC6-2167F07FD14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21971" y="343679"/>
            <a:ext cx="7922029" cy="4456141"/>
          </a:xfrm>
          <a:prstGeom prst="rect">
            <a:avLst/>
          </a:prstGeom>
        </p:spPr>
      </p:pic>
      <p:sp>
        <p:nvSpPr>
          <p:cNvPr id="168" name="Google Shape;168;p28"/>
          <p:cNvSpPr txBox="1"/>
          <p:nvPr/>
        </p:nvSpPr>
        <p:spPr>
          <a:xfrm>
            <a:off x="199875" y="1170075"/>
            <a:ext cx="1750200" cy="19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Roboto"/>
                <a:ea typeface="Roboto"/>
                <a:cs typeface="Roboto"/>
                <a:sym typeface="Roboto"/>
              </a:rPr>
              <a:t>Crowdsourcing tools offer better performance, but are still slow and expensive.</a:t>
            </a:r>
            <a:endParaRPr dirty="0">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2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29"/>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174" name="Google Shape;174;p29"/>
          <p:cNvSpPr txBox="1">
            <a:spLocks noGrp="1"/>
          </p:cNvSpPr>
          <p:nvPr>
            <p:ph type="title" idx="4294967295"/>
          </p:nvPr>
        </p:nvSpPr>
        <p:spPr>
          <a:xfrm>
            <a:off x="-8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52.4k</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labeled panoramas</a:t>
            </a:r>
            <a:endParaRPr sz="1400">
              <a:solidFill>
                <a:schemeClr val="accent4"/>
              </a:solidFill>
              <a:latin typeface="Roboto"/>
              <a:ea typeface="Roboto"/>
              <a:cs typeface="Roboto"/>
              <a:sym typeface="Roboto"/>
            </a:endParaRPr>
          </a:p>
        </p:txBody>
      </p:sp>
      <p:pic>
        <p:nvPicPr>
          <p:cNvPr id="175" name="Google Shape;175;p29"/>
          <p:cNvPicPr preferRelativeResize="0"/>
          <p:nvPr/>
        </p:nvPicPr>
        <p:blipFill>
          <a:blip r:embed="rId4">
            <a:alphaModFix/>
          </a:blip>
          <a:stretch>
            <a:fillRect/>
          </a:stretch>
        </p:blipFill>
        <p:spPr>
          <a:xfrm>
            <a:off x="75375" y="3090975"/>
            <a:ext cx="1582751" cy="7913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30"/>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181" name="Google Shape;181;p30"/>
          <p:cNvSpPr txBox="1">
            <a:spLocks noGrp="1"/>
          </p:cNvSpPr>
          <p:nvPr>
            <p:ph type="title" idx="4294967295"/>
          </p:nvPr>
        </p:nvSpPr>
        <p:spPr>
          <a:xfrm>
            <a:off x="-8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52.4k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labeled panoramas</a:t>
            </a:r>
            <a:endParaRPr sz="1400">
              <a:latin typeface="Roboto"/>
              <a:ea typeface="Roboto"/>
              <a:cs typeface="Roboto"/>
              <a:sym typeface="Roboto"/>
            </a:endParaRPr>
          </a:p>
        </p:txBody>
      </p:sp>
      <p:sp>
        <p:nvSpPr>
          <p:cNvPr id="182" name="Google Shape;182;p30"/>
          <p:cNvSpPr txBox="1">
            <a:spLocks noGrp="1"/>
          </p:cNvSpPr>
          <p:nvPr>
            <p:ph type="title" idx="4294967295"/>
          </p:nvPr>
        </p:nvSpPr>
        <p:spPr>
          <a:xfrm>
            <a:off x="1851800" y="4114650"/>
            <a:ext cx="2481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135k</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curb ramps</a:t>
            </a:r>
            <a:endParaRPr sz="1400">
              <a:solidFill>
                <a:schemeClr val="accent4"/>
              </a:solidFill>
              <a:latin typeface="Roboto"/>
              <a:ea typeface="Roboto"/>
              <a:cs typeface="Roboto"/>
              <a:sym typeface="Roboto"/>
            </a:endParaRPr>
          </a:p>
        </p:txBody>
      </p:sp>
      <p:pic>
        <p:nvPicPr>
          <p:cNvPr id="183" name="Google Shape;183;p30"/>
          <p:cNvPicPr preferRelativeResize="0"/>
          <p:nvPr/>
        </p:nvPicPr>
        <p:blipFill>
          <a:blip r:embed="rId4">
            <a:alphaModFix/>
          </a:blip>
          <a:stretch>
            <a:fillRect/>
          </a:stretch>
        </p:blipFill>
        <p:spPr>
          <a:xfrm>
            <a:off x="75375" y="3090975"/>
            <a:ext cx="1582751" cy="791375"/>
          </a:xfrm>
          <a:prstGeom prst="rect">
            <a:avLst/>
          </a:prstGeom>
          <a:noFill/>
          <a:ln>
            <a:noFill/>
          </a:ln>
        </p:spPr>
      </p:pic>
      <p:pic>
        <p:nvPicPr>
          <p:cNvPr id="184" name="Google Shape;184;p30"/>
          <p:cNvPicPr preferRelativeResize="0"/>
          <p:nvPr/>
        </p:nvPicPr>
        <p:blipFill>
          <a:blip r:embed="rId5">
            <a:alphaModFix/>
          </a:blip>
          <a:stretch>
            <a:fillRect/>
          </a:stretch>
        </p:blipFill>
        <p:spPr>
          <a:xfrm>
            <a:off x="1928000" y="3090975"/>
            <a:ext cx="1582750" cy="7913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31"/>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190" name="Google Shape;190;p31"/>
          <p:cNvSpPr txBox="1">
            <a:spLocks noGrp="1"/>
          </p:cNvSpPr>
          <p:nvPr>
            <p:ph type="title" idx="4294967295"/>
          </p:nvPr>
        </p:nvSpPr>
        <p:spPr>
          <a:xfrm>
            <a:off x="-8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52.4k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labeled panoramas</a:t>
            </a:r>
            <a:endParaRPr sz="1400">
              <a:latin typeface="Roboto"/>
              <a:ea typeface="Roboto"/>
              <a:cs typeface="Roboto"/>
              <a:sym typeface="Roboto"/>
            </a:endParaRPr>
          </a:p>
        </p:txBody>
      </p:sp>
      <p:sp>
        <p:nvSpPr>
          <p:cNvPr id="191" name="Google Shape;191;p31"/>
          <p:cNvSpPr txBox="1">
            <a:spLocks noGrp="1"/>
          </p:cNvSpPr>
          <p:nvPr>
            <p:ph type="title" idx="4294967295"/>
          </p:nvPr>
        </p:nvSpPr>
        <p:spPr>
          <a:xfrm>
            <a:off x="1851800" y="4114650"/>
            <a:ext cx="2481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135k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curb ramps</a:t>
            </a:r>
            <a:endParaRPr sz="1400">
              <a:latin typeface="Roboto"/>
              <a:ea typeface="Roboto"/>
              <a:cs typeface="Roboto"/>
              <a:sym typeface="Roboto"/>
            </a:endParaRPr>
          </a:p>
        </p:txBody>
      </p:sp>
      <p:sp>
        <p:nvSpPr>
          <p:cNvPr id="192" name="Google Shape;192;p31"/>
          <p:cNvSpPr txBox="1">
            <a:spLocks noGrp="1"/>
          </p:cNvSpPr>
          <p:nvPr>
            <p:ph type="title" idx="4294967295"/>
          </p:nvPr>
        </p:nvSpPr>
        <p:spPr>
          <a:xfrm>
            <a:off x="37044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17.7k</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missing curb ramps</a:t>
            </a:r>
            <a:endParaRPr sz="1400">
              <a:solidFill>
                <a:schemeClr val="accent4"/>
              </a:solidFill>
              <a:latin typeface="Roboto"/>
              <a:ea typeface="Roboto"/>
              <a:cs typeface="Roboto"/>
              <a:sym typeface="Roboto"/>
            </a:endParaRPr>
          </a:p>
        </p:txBody>
      </p:sp>
      <p:pic>
        <p:nvPicPr>
          <p:cNvPr id="193" name="Google Shape;193;p31"/>
          <p:cNvPicPr preferRelativeResize="0"/>
          <p:nvPr/>
        </p:nvPicPr>
        <p:blipFill>
          <a:blip r:embed="rId4">
            <a:alphaModFix/>
          </a:blip>
          <a:stretch>
            <a:fillRect/>
          </a:stretch>
        </p:blipFill>
        <p:spPr>
          <a:xfrm>
            <a:off x="3780625" y="3090975"/>
            <a:ext cx="1582750" cy="791375"/>
          </a:xfrm>
          <a:prstGeom prst="rect">
            <a:avLst/>
          </a:prstGeom>
          <a:noFill/>
          <a:ln>
            <a:noFill/>
          </a:ln>
        </p:spPr>
      </p:pic>
      <p:pic>
        <p:nvPicPr>
          <p:cNvPr id="194" name="Google Shape;194;p31"/>
          <p:cNvPicPr preferRelativeResize="0"/>
          <p:nvPr/>
        </p:nvPicPr>
        <p:blipFill>
          <a:blip r:embed="rId5">
            <a:alphaModFix/>
          </a:blip>
          <a:stretch>
            <a:fillRect/>
          </a:stretch>
        </p:blipFill>
        <p:spPr>
          <a:xfrm>
            <a:off x="75375" y="3090975"/>
            <a:ext cx="1582751" cy="791375"/>
          </a:xfrm>
          <a:prstGeom prst="rect">
            <a:avLst/>
          </a:prstGeom>
          <a:noFill/>
          <a:ln>
            <a:noFill/>
          </a:ln>
        </p:spPr>
      </p:pic>
      <p:pic>
        <p:nvPicPr>
          <p:cNvPr id="195" name="Google Shape;195;p31"/>
          <p:cNvPicPr preferRelativeResize="0"/>
          <p:nvPr/>
        </p:nvPicPr>
        <p:blipFill>
          <a:blip r:embed="rId6">
            <a:alphaModFix/>
          </a:blip>
          <a:stretch>
            <a:fillRect/>
          </a:stretch>
        </p:blipFill>
        <p:spPr>
          <a:xfrm>
            <a:off x="1928000" y="3090975"/>
            <a:ext cx="1582750" cy="7913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4"/>
          <p:cNvPicPr preferRelativeResize="0"/>
          <p:nvPr/>
        </p:nvPicPr>
        <p:blipFill rotWithShape="1">
          <a:blip r:embed="rId3">
            <a:alphaModFix/>
          </a:blip>
          <a:srcRect t="2771" b="12718"/>
          <a:stretch/>
        </p:blipFill>
        <p:spPr>
          <a:xfrm>
            <a:off x="0" y="2025"/>
            <a:ext cx="9144000" cy="5143501"/>
          </a:xfrm>
          <a:prstGeom prst="rect">
            <a:avLst/>
          </a:prstGeom>
          <a:noFill/>
          <a:ln>
            <a:noFill/>
          </a:ln>
        </p:spPr>
      </p:pic>
      <p:sp>
        <p:nvSpPr>
          <p:cNvPr id="65" name="Google Shape;65;p14"/>
          <p:cNvSpPr txBox="1">
            <a:spLocks noGrp="1"/>
          </p:cNvSpPr>
          <p:nvPr>
            <p:ph type="title"/>
          </p:nvPr>
        </p:nvSpPr>
        <p:spPr>
          <a:xfrm>
            <a:off x="1902550" y="2025"/>
            <a:ext cx="2742300" cy="2243700"/>
          </a:xfrm>
          <a:prstGeom prst="rect">
            <a:avLst/>
          </a:prstGeom>
        </p:spPr>
        <p:txBody>
          <a:bodyPr spcFirstLastPara="1" wrap="square" lIns="91425" tIns="91425" rIns="91425" bIns="91425" anchor="b" anchorCtr="0">
            <a:noAutofit/>
          </a:bodyPr>
          <a:lstStyle/>
          <a:p>
            <a:pPr marL="0" lvl="0" indent="0" algn="l" rtl="0">
              <a:lnSpc>
                <a:spcPct val="50000"/>
              </a:lnSpc>
              <a:spcBef>
                <a:spcPts val="0"/>
              </a:spcBef>
              <a:spcAft>
                <a:spcPts val="0"/>
              </a:spcAft>
              <a:buNone/>
            </a:pPr>
            <a:r>
              <a:rPr lang="en" sz="9600">
                <a:latin typeface="Roboto"/>
                <a:ea typeface="Roboto"/>
                <a:cs typeface="Roboto"/>
                <a:sym typeface="Roboto"/>
              </a:rPr>
              <a:t>30.6</a:t>
            </a:r>
            <a:endParaRPr sz="96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million U.S. adults</a:t>
            </a:r>
            <a:endParaRPr sz="14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have a mobility impairment</a:t>
            </a:r>
            <a:endParaRPr sz="1400">
              <a:latin typeface="Roboto"/>
              <a:ea typeface="Roboto"/>
              <a:cs typeface="Roboto"/>
              <a:sym typeface="Roboto"/>
            </a:endParaRPr>
          </a:p>
        </p:txBody>
      </p:sp>
      <p:sp>
        <p:nvSpPr>
          <p:cNvPr id="66" name="Google Shape;66;p14"/>
          <p:cNvSpPr txBox="1">
            <a:spLocks noGrp="1"/>
          </p:cNvSpPr>
          <p:nvPr>
            <p:ph type="title"/>
          </p:nvPr>
        </p:nvSpPr>
        <p:spPr>
          <a:xfrm>
            <a:off x="266925" y="4464750"/>
            <a:ext cx="2892300" cy="49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000">
                <a:latin typeface="Roboto"/>
                <a:ea typeface="Roboto"/>
                <a:cs typeface="Roboto"/>
                <a:sym typeface="Roboto"/>
              </a:rPr>
              <a:t>Source: 2010 U.S. Census</a:t>
            </a:r>
            <a:endParaRPr sz="1000">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32"/>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201" name="Google Shape;201;p32"/>
          <p:cNvSpPr txBox="1">
            <a:spLocks noGrp="1"/>
          </p:cNvSpPr>
          <p:nvPr>
            <p:ph type="title" idx="4294967295"/>
          </p:nvPr>
        </p:nvSpPr>
        <p:spPr>
          <a:xfrm>
            <a:off x="-8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52.4k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labeled panoramas</a:t>
            </a:r>
            <a:endParaRPr sz="1400">
              <a:latin typeface="Roboto"/>
              <a:ea typeface="Roboto"/>
              <a:cs typeface="Roboto"/>
              <a:sym typeface="Roboto"/>
            </a:endParaRPr>
          </a:p>
        </p:txBody>
      </p:sp>
      <p:sp>
        <p:nvSpPr>
          <p:cNvPr id="202" name="Google Shape;202;p32"/>
          <p:cNvSpPr txBox="1">
            <a:spLocks noGrp="1"/>
          </p:cNvSpPr>
          <p:nvPr>
            <p:ph type="title" idx="4294967295"/>
          </p:nvPr>
        </p:nvSpPr>
        <p:spPr>
          <a:xfrm>
            <a:off x="1851800" y="4114650"/>
            <a:ext cx="2481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135k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curb ramps</a:t>
            </a:r>
            <a:endParaRPr sz="1400">
              <a:latin typeface="Roboto"/>
              <a:ea typeface="Roboto"/>
              <a:cs typeface="Roboto"/>
              <a:sym typeface="Roboto"/>
            </a:endParaRPr>
          </a:p>
        </p:txBody>
      </p:sp>
      <p:sp>
        <p:nvSpPr>
          <p:cNvPr id="203" name="Google Shape;203;p32"/>
          <p:cNvSpPr txBox="1">
            <a:spLocks noGrp="1"/>
          </p:cNvSpPr>
          <p:nvPr>
            <p:ph type="title" idx="4294967295"/>
          </p:nvPr>
        </p:nvSpPr>
        <p:spPr>
          <a:xfrm>
            <a:off x="37044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17.7k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missing curb ramps</a:t>
            </a:r>
            <a:endParaRPr sz="1400">
              <a:latin typeface="Roboto"/>
              <a:ea typeface="Roboto"/>
              <a:cs typeface="Roboto"/>
              <a:sym typeface="Roboto"/>
            </a:endParaRPr>
          </a:p>
        </p:txBody>
      </p:sp>
      <p:sp>
        <p:nvSpPr>
          <p:cNvPr id="204" name="Google Shape;204;p32"/>
          <p:cNvSpPr txBox="1">
            <a:spLocks noGrp="1"/>
          </p:cNvSpPr>
          <p:nvPr>
            <p:ph type="title" idx="4294967295"/>
          </p:nvPr>
        </p:nvSpPr>
        <p:spPr>
          <a:xfrm>
            <a:off x="5557050" y="4114650"/>
            <a:ext cx="1689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20.0k</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obstructions</a:t>
            </a:r>
            <a:endParaRPr sz="1400">
              <a:solidFill>
                <a:schemeClr val="accent4"/>
              </a:solidFill>
              <a:latin typeface="Roboto"/>
              <a:ea typeface="Roboto"/>
              <a:cs typeface="Roboto"/>
              <a:sym typeface="Roboto"/>
            </a:endParaRPr>
          </a:p>
        </p:txBody>
      </p:sp>
      <p:pic>
        <p:nvPicPr>
          <p:cNvPr id="205" name="Google Shape;205;p32"/>
          <p:cNvPicPr preferRelativeResize="0"/>
          <p:nvPr/>
        </p:nvPicPr>
        <p:blipFill>
          <a:blip r:embed="rId4">
            <a:alphaModFix/>
          </a:blip>
          <a:stretch>
            <a:fillRect/>
          </a:stretch>
        </p:blipFill>
        <p:spPr>
          <a:xfrm>
            <a:off x="3780625" y="3090975"/>
            <a:ext cx="1582750" cy="791375"/>
          </a:xfrm>
          <a:prstGeom prst="rect">
            <a:avLst/>
          </a:prstGeom>
          <a:noFill/>
          <a:ln>
            <a:noFill/>
          </a:ln>
        </p:spPr>
      </p:pic>
      <p:pic>
        <p:nvPicPr>
          <p:cNvPr id="206" name="Google Shape;206;p32"/>
          <p:cNvPicPr preferRelativeResize="0"/>
          <p:nvPr/>
        </p:nvPicPr>
        <p:blipFill>
          <a:blip r:embed="rId5">
            <a:alphaModFix/>
          </a:blip>
          <a:stretch>
            <a:fillRect/>
          </a:stretch>
        </p:blipFill>
        <p:spPr>
          <a:xfrm>
            <a:off x="75375" y="3090975"/>
            <a:ext cx="1582751" cy="791375"/>
          </a:xfrm>
          <a:prstGeom prst="rect">
            <a:avLst/>
          </a:prstGeom>
          <a:noFill/>
          <a:ln>
            <a:noFill/>
          </a:ln>
        </p:spPr>
      </p:pic>
      <p:pic>
        <p:nvPicPr>
          <p:cNvPr id="207" name="Google Shape;207;p32"/>
          <p:cNvPicPr preferRelativeResize="0"/>
          <p:nvPr/>
        </p:nvPicPr>
        <p:blipFill>
          <a:blip r:embed="rId6">
            <a:alphaModFix/>
          </a:blip>
          <a:stretch>
            <a:fillRect/>
          </a:stretch>
        </p:blipFill>
        <p:spPr>
          <a:xfrm>
            <a:off x="1928000" y="3090975"/>
            <a:ext cx="1582750" cy="791375"/>
          </a:xfrm>
          <a:prstGeom prst="rect">
            <a:avLst/>
          </a:prstGeom>
          <a:noFill/>
          <a:ln>
            <a:noFill/>
          </a:ln>
        </p:spPr>
      </p:pic>
      <p:pic>
        <p:nvPicPr>
          <p:cNvPr id="208" name="Google Shape;208;p32"/>
          <p:cNvPicPr preferRelativeResize="0"/>
          <p:nvPr/>
        </p:nvPicPr>
        <p:blipFill rotWithShape="1">
          <a:blip r:embed="rId7">
            <a:alphaModFix/>
          </a:blip>
          <a:srcRect t="44020" b="18479"/>
          <a:stretch/>
        </p:blipFill>
        <p:spPr>
          <a:xfrm>
            <a:off x="5633250" y="3090975"/>
            <a:ext cx="1582748" cy="79137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33"/>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214" name="Google Shape;214;p33"/>
          <p:cNvSpPr txBox="1">
            <a:spLocks noGrp="1"/>
          </p:cNvSpPr>
          <p:nvPr>
            <p:ph type="title" idx="4294967295"/>
          </p:nvPr>
        </p:nvSpPr>
        <p:spPr>
          <a:xfrm>
            <a:off x="-8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52.4k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labeled panoramas</a:t>
            </a:r>
            <a:endParaRPr sz="1400">
              <a:latin typeface="Roboto"/>
              <a:ea typeface="Roboto"/>
              <a:cs typeface="Roboto"/>
              <a:sym typeface="Roboto"/>
            </a:endParaRPr>
          </a:p>
        </p:txBody>
      </p:sp>
      <p:sp>
        <p:nvSpPr>
          <p:cNvPr id="215" name="Google Shape;215;p33"/>
          <p:cNvSpPr txBox="1">
            <a:spLocks noGrp="1"/>
          </p:cNvSpPr>
          <p:nvPr>
            <p:ph type="title" idx="4294967295"/>
          </p:nvPr>
        </p:nvSpPr>
        <p:spPr>
          <a:xfrm>
            <a:off x="1851800" y="4114650"/>
            <a:ext cx="2481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135k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curb ramps</a:t>
            </a:r>
            <a:endParaRPr sz="1400">
              <a:latin typeface="Roboto"/>
              <a:ea typeface="Roboto"/>
              <a:cs typeface="Roboto"/>
              <a:sym typeface="Roboto"/>
            </a:endParaRPr>
          </a:p>
        </p:txBody>
      </p:sp>
      <p:sp>
        <p:nvSpPr>
          <p:cNvPr id="216" name="Google Shape;216;p33"/>
          <p:cNvSpPr txBox="1">
            <a:spLocks noGrp="1"/>
          </p:cNvSpPr>
          <p:nvPr>
            <p:ph type="title" idx="4294967295"/>
          </p:nvPr>
        </p:nvSpPr>
        <p:spPr>
          <a:xfrm>
            <a:off x="3704425" y="4114650"/>
            <a:ext cx="21000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17.7k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missing curb ramps</a:t>
            </a:r>
            <a:endParaRPr sz="1400">
              <a:latin typeface="Roboto"/>
              <a:ea typeface="Roboto"/>
              <a:cs typeface="Roboto"/>
              <a:sym typeface="Roboto"/>
            </a:endParaRPr>
          </a:p>
        </p:txBody>
      </p:sp>
      <p:sp>
        <p:nvSpPr>
          <p:cNvPr id="217" name="Google Shape;217;p33"/>
          <p:cNvSpPr txBox="1">
            <a:spLocks noGrp="1"/>
          </p:cNvSpPr>
          <p:nvPr>
            <p:ph type="title" idx="4294967295"/>
          </p:nvPr>
        </p:nvSpPr>
        <p:spPr>
          <a:xfrm>
            <a:off x="5557050" y="4114650"/>
            <a:ext cx="1689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20.0k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obstructions</a:t>
            </a:r>
            <a:endParaRPr sz="1400">
              <a:latin typeface="Roboto"/>
              <a:ea typeface="Roboto"/>
              <a:cs typeface="Roboto"/>
              <a:sym typeface="Roboto"/>
            </a:endParaRPr>
          </a:p>
        </p:txBody>
      </p:sp>
      <p:sp>
        <p:nvSpPr>
          <p:cNvPr id="218" name="Google Shape;218;p33"/>
          <p:cNvSpPr txBox="1">
            <a:spLocks noGrp="1"/>
          </p:cNvSpPr>
          <p:nvPr>
            <p:ph type="title" idx="4294967295"/>
          </p:nvPr>
        </p:nvSpPr>
        <p:spPr>
          <a:xfrm>
            <a:off x="7427100" y="4114650"/>
            <a:ext cx="16407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8.1k</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surface problems</a:t>
            </a:r>
            <a:endParaRPr sz="1400">
              <a:solidFill>
                <a:schemeClr val="accent4"/>
              </a:solidFill>
              <a:latin typeface="Roboto"/>
              <a:ea typeface="Roboto"/>
              <a:cs typeface="Roboto"/>
              <a:sym typeface="Roboto"/>
            </a:endParaRPr>
          </a:p>
        </p:txBody>
      </p:sp>
      <p:pic>
        <p:nvPicPr>
          <p:cNvPr id="219" name="Google Shape;219;p33"/>
          <p:cNvPicPr preferRelativeResize="0"/>
          <p:nvPr/>
        </p:nvPicPr>
        <p:blipFill>
          <a:blip r:embed="rId4">
            <a:alphaModFix/>
          </a:blip>
          <a:stretch>
            <a:fillRect/>
          </a:stretch>
        </p:blipFill>
        <p:spPr>
          <a:xfrm>
            <a:off x="3780625" y="3090975"/>
            <a:ext cx="1582750" cy="791375"/>
          </a:xfrm>
          <a:prstGeom prst="rect">
            <a:avLst/>
          </a:prstGeom>
          <a:noFill/>
          <a:ln>
            <a:noFill/>
          </a:ln>
        </p:spPr>
      </p:pic>
      <p:pic>
        <p:nvPicPr>
          <p:cNvPr id="220" name="Google Shape;220;p33"/>
          <p:cNvPicPr preferRelativeResize="0"/>
          <p:nvPr/>
        </p:nvPicPr>
        <p:blipFill>
          <a:blip r:embed="rId5">
            <a:alphaModFix/>
          </a:blip>
          <a:stretch>
            <a:fillRect/>
          </a:stretch>
        </p:blipFill>
        <p:spPr>
          <a:xfrm>
            <a:off x="75375" y="3090975"/>
            <a:ext cx="1582751" cy="791375"/>
          </a:xfrm>
          <a:prstGeom prst="rect">
            <a:avLst/>
          </a:prstGeom>
          <a:noFill/>
          <a:ln>
            <a:noFill/>
          </a:ln>
        </p:spPr>
      </p:pic>
      <p:pic>
        <p:nvPicPr>
          <p:cNvPr id="221" name="Google Shape;221;p33"/>
          <p:cNvPicPr preferRelativeResize="0"/>
          <p:nvPr/>
        </p:nvPicPr>
        <p:blipFill>
          <a:blip r:embed="rId6">
            <a:alphaModFix/>
          </a:blip>
          <a:stretch>
            <a:fillRect/>
          </a:stretch>
        </p:blipFill>
        <p:spPr>
          <a:xfrm>
            <a:off x="1928000" y="3090975"/>
            <a:ext cx="1582750" cy="791375"/>
          </a:xfrm>
          <a:prstGeom prst="rect">
            <a:avLst/>
          </a:prstGeom>
          <a:noFill/>
          <a:ln>
            <a:noFill/>
          </a:ln>
        </p:spPr>
      </p:pic>
      <p:pic>
        <p:nvPicPr>
          <p:cNvPr id="222" name="Google Shape;222;p33"/>
          <p:cNvPicPr preferRelativeResize="0"/>
          <p:nvPr/>
        </p:nvPicPr>
        <p:blipFill rotWithShape="1">
          <a:blip r:embed="rId7">
            <a:alphaModFix/>
          </a:blip>
          <a:srcRect t="44020" b="18479"/>
          <a:stretch/>
        </p:blipFill>
        <p:spPr>
          <a:xfrm>
            <a:off x="5633250" y="3090975"/>
            <a:ext cx="1582748" cy="791373"/>
          </a:xfrm>
          <a:prstGeom prst="rect">
            <a:avLst/>
          </a:prstGeom>
          <a:noFill/>
          <a:ln>
            <a:noFill/>
          </a:ln>
        </p:spPr>
      </p:pic>
      <p:pic>
        <p:nvPicPr>
          <p:cNvPr id="223" name="Google Shape;223;p33"/>
          <p:cNvPicPr preferRelativeResize="0"/>
          <p:nvPr/>
        </p:nvPicPr>
        <p:blipFill rotWithShape="1">
          <a:blip r:embed="rId8">
            <a:alphaModFix/>
          </a:blip>
          <a:srcRect t="23068" b="10318"/>
          <a:stretch/>
        </p:blipFill>
        <p:spPr>
          <a:xfrm>
            <a:off x="7485875" y="3090975"/>
            <a:ext cx="1582750" cy="7913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34"/>
          <p:cNvPicPr preferRelativeResize="0"/>
          <p:nvPr/>
        </p:nvPicPr>
        <p:blipFill rotWithShape="1">
          <a:blip r:embed="rId3">
            <a:alphaModFix/>
          </a:blip>
          <a:srcRect l="5929" r="5173"/>
          <a:stretch/>
        </p:blipFill>
        <p:spPr>
          <a:xfrm>
            <a:off x="1" y="0"/>
            <a:ext cx="9144003" cy="5143501"/>
          </a:xfrm>
          <a:prstGeom prst="rect">
            <a:avLst/>
          </a:prstGeom>
          <a:noFill/>
          <a:ln>
            <a:noFill/>
          </a:ln>
        </p:spPr>
      </p:pic>
      <p:sp>
        <p:nvSpPr>
          <p:cNvPr id="229" name="Google Shape;229;p34"/>
          <p:cNvSpPr txBox="1">
            <a:spLocks noGrp="1"/>
          </p:cNvSpPr>
          <p:nvPr>
            <p:ph type="title"/>
          </p:nvPr>
        </p:nvSpPr>
        <p:spPr>
          <a:xfrm>
            <a:off x="2549400" y="-76200"/>
            <a:ext cx="4045200" cy="148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Our Goal</a:t>
            </a:r>
            <a:endParaRPr>
              <a:solidFill>
                <a:schemeClr val="accent4"/>
              </a:solidFill>
              <a:latin typeface="Roboto"/>
              <a:ea typeface="Roboto"/>
              <a:cs typeface="Roboto"/>
              <a:sym typeface="Roboto"/>
            </a:endParaRPr>
          </a:p>
        </p:txBody>
      </p:sp>
      <p:sp>
        <p:nvSpPr>
          <p:cNvPr id="230" name="Google Shape;230;p34"/>
          <p:cNvSpPr txBox="1">
            <a:spLocks noGrp="1"/>
          </p:cNvSpPr>
          <p:nvPr>
            <p:ph type="body" idx="2"/>
          </p:nvPr>
        </p:nvSpPr>
        <p:spPr>
          <a:xfrm>
            <a:off x="1735350" y="1448400"/>
            <a:ext cx="5673300" cy="369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a:latin typeface="Roboto"/>
                <a:ea typeface="Roboto"/>
                <a:cs typeface="Roboto"/>
                <a:sym typeface="Roboto"/>
              </a:rPr>
              <a:t>Develop a system to </a:t>
            </a:r>
            <a:r>
              <a:rPr lang="en" sz="2400" dirty="0">
                <a:solidFill>
                  <a:schemeClr val="accent4"/>
                </a:solidFill>
                <a:latin typeface="Roboto"/>
                <a:ea typeface="Roboto"/>
                <a:cs typeface="Roboto"/>
                <a:sym typeface="Roboto"/>
              </a:rPr>
              <a:t>automatically </a:t>
            </a:r>
            <a:r>
              <a:rPr lang="en" sz="2400" dirty="0">
                <a:latin typeface="Roboto"/>
                <a:ea typeface="Roboto"/>
                <a:cs typeface="Roboto"/>
                <a:sym typeface="Roboto"/>
              </a:rPr>
              <a:t>detect </a:t>
            </a:r>
            <a:r>
              <a:rPr lang="en" sz="2400" dirty="0">
                <a:solidFill>
                  <a:schemeClr val="accent4"/>
                </a:solidFill>
                <a:latin typeface="Roboto"/>
                <a:ea typeface="Roboto"/>
                <a:cs typeface="Roboto"/>
                <a:sym typeface="Roboto"/>
              </a:rPr>
              <a:t>different types</a:t>
            </a:r>
            <a:r>
              <a:rPr lang="en" sz="2400" dirty="0">
                <a:latin typeface="Roboto"/>
                <a:ea typeface="Roboto"/>
                <a:cs typeface="Roboto"/>
                <a:sym typeface="Roboto"/>
              </a:rPr>
              <a:t> of sidewalk problems using streetscape imagery.</a:t>
            </a:r>
            <a:endParaRPr sz="2400" dirty="0">
              <a:latin typeface="Roboto"/>
              <a:ea typeface="Roboto"/>
              <a:cs typeface="Roboto"/>
              <a:sym typeface="Roboto"/>
            </a:endParaRPr>
          </a:p>
          <a:p>
            <a:pPr marL="0" lvl="0" indent="0" algn="l" rtl="0">
              <a:spcBef>
                <a:spcPts val="1600"/>
              </a:spcBef>
              <a:spcAft>
                <a:spcPts val="1600"/>
              </a:spcAft>
              <a:buNone/>
            </a:pPr>
            <a:r>
              <a:rPr lang="en" sz="2400" dirty="0">
                <a:latin typeface="Roboto"/>
                <a:ea typeface="Roboto"/>
                <a:cs typeface="Roboto"/>
                <a:sym typeface="Roboto"/>
              </a:rPr>
              <a:t>This system should be </a:t>
            </a:r>
            <a:r>
              <a:rPr lang="en" sz="2400" dirty="0">
                <a:solidFill>
                  <a:schemeClr val="accent4"/>
                </a:solidFill>
                <a:latin typeface="Roboto"/>
                <a:ea typeface="Roboto"/>
                <a:cs typeface="Roboto"/>
                <a:sym typeface="Roboto"/>
              </a:rPr>
              <a:t>accurate</a:t>
            </a:r>
            <a:r>
              <a:rPr lang="en" sz="2400" dirty="0">
                <a:latin typeface="Roboto"/>
                <a:ea typeface="Roboto"/>
                <a:cs typeface="Roboto"/>
                <a:sym typeface="Roboto"/>
              </a:rPr>
              <a:t>, and </a:t>
            </a:r>
            <a:r>
              <a:rPr lang="en" sz="2400" dirty="0">
                <a:solidFill>
                  <a:schemeClr val="accent4"/>
                </a:solidFill>
                <a:latin typeface="Roboto"/>
                <a:ea typeface="Roboto"/>
                <a:cs typeface="Roboto"/>
                <a:sym typeface="Roboto"/>
              </a:rPr>
              <a:t>generalizable </a:t>
            </a:r>
            <a:r>
              <a:rPr lang="en" sz="2400" dirty="0">
                <a:latin typeface="Roboto"/>
                <a:ea typeface="Roboto"/>
                <a:cs typeface="Roboto"/>
                <a:sym typeface="Roboto"/>
              </a:rPr>
              <a:t>to any city.</a:t>
            </a:r>
            <a:endParaRPr sz="2400" dirty="0">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latin typeface="Roboto"/>
                <a:ea typeface="Roboto"/>
                <a:cs typeface="Roboto"/>
                <a:sym typeface="Roboto"/>
              </a:rPr>
              <a:t>Validation</a:t>
            </a:r>
            <a:endParaRPr sz="2400">
              <a:latin typeface="Roboto"/>
              <a:ea typeface="Roboto"/>
              <a:cs typeface="Roboto"/>
              <a:sym typeface="Roboto"/>
            </a:endParaRPr>
          </a:p>
        </p:txBody>
      </p:sp>
      <p:sp>
        <p:nvSpPr>
          <p:cNvPr id="236" name="Google Shape;236;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p:txBody>
      </p:sp>
      <p:sp>
        <p:nvSpPr>
          <p:cNvPr id="237" name="Google Shape;237;p3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solidFill>
                  <a:srgbClr val="666666"/>
                </a:solidFill>
                <a:latin typeface="Roboto"/>
                <a:ea typeface="Roboto"/>
                <a:cs typeface="Roboto"/>
                <a:sym typeface="Roboto"/>
              </a:rPr>
              <a:t>Labeling</a:t>
            </a:r>
            <a:endParaRPr sz="2400">
              <a:solidFill>
                <a:srgbClr val="666666"/>
              </a:solidFill>
              <a:latin typeface="Roboto"/>
              <a:ea typeface="Roboto"/>
              <a:cs typeface="Roboto"/>
              <a:sym typeface="Roboto"/>
            </a:endParaRPr>
          </a:p>
        </p:txBody>
      </p:sp>
      <p:sp>
        <p:nvSpPr>
          <p:cNvPr id="238" name="Google Shape;238;p35"/>
          <p:cNvSpPr txBox="1"/>
          <p:nvPr/>
        </p:nvSpPr>
        <p:spPr>
          <a:xfrm>
            <a:off x="1142700" y="3476675"/>
            <a:ext cx="2337900" cy="33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1"/>
                </a:solidFill>
                <a:latin typeface="Roboto"/>
                <a:ea typeface="Roboto"/>
                <a:cs typeface="Roboto"/>
                <a:sym typeface="Roboto"/>
              </a:rPr>
              <a:t>Is this a</a:t>
            </a:r>
            <a:r>
              <a:rPr lang="en-US" dirty="0">
                <a:solidFill>
                  <a:schemeClr val="dk1"/>
                </a:solidFill>
                <a:latin typeface="Roboto"/>
                <a:ea typeface="Roboto"/>
                <a:cs typeface="Roboto"/>
                <a:sym typeface="Roboto"/>
              </a:rPr>
              <a:t>n</a:t>
            </a:r>
            <a:r>
              <a:rPr lang="en" dirty="0">
                <a:solidFill>
                  <a:schemeClr val="dk1"/>
                </a:solidFill>
                <a:latin typeface="Roboto"/>
                <a:ea typeface="Roboto"/>
                <a:cs typeface="Roboto"/>
                <a:sym typeface="Roboto"/>
              </a:rPr>
              <a:t> </a:t>
            </a:r>
            <a:r>
              <a:rPr lang="en-US" b="1" dirty="0">
                <a:solidFill>
                  <a:schemeClr val="dk1"/>
                </a:solidFill>
                <a:latin typeface="Roboto"/>
                <a:ea typeface="Roboto"/>
                <a:cs typeface="Roboto"/>
                <a:sym typeface="Roboto"/>
              </a:rPr>
              <a:t>obstruction</a:t>
            </a:r>
            <a:r>
              <a:rPr lang="en" dirty="0">
                <a:solidFill>
                  <a:schemeClr val="dk1"/>
                </a:solidFill>
                <a:latin typeface="Roboto"/>
                <a:ea typeface="Roboto"/>
                <a:cs typeface="Roboto"/>
                <a:sym typeface="Roboto"/>
              </a:rPr>
              <a:t>?</a:t>
            </a:r>
            <a:endParaRPr dirty="0">
              <a:solidFill>
                <a:schemeClr val="dk1"/>
              </a:solidFill>
              <a:latin typeface="Roboto"/>
              <a:ea typeface="Roboto"/>
              <a:cs typeface="Roboto"/>
              <a:sym typeface="Roboto"/>
            </a:endParaRPr>
          </a:p>
        </p:txBody>
      </p:sp>
      <p:sp>
        <p:nvSpPr>
          <p:cNvPr id="239" name="Google Shape;239;p35"/>
          <p:cNvSpPr txBox="1"/>
          <p:nvPr/>
        </p:nvSpPr>
        <p:spPr>
          <a:xfrm>
            <a:off x="5371625" y="3476675"/>
            <a:ext cx="2921400" cy="33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B7B7B7"/>
                </a:solidFill>
                <a:latin typeface="Roboto"/>
                <a:ea typeface="Roboto"/>
                <a:cs typeface="Roboto"/>
                <a:sym typeface="Roboto"/>
              </a:rPr>
              <a:t>What problems are in this pano?</a:t>
            </a:r>
            <a:endParaRPr>
              <a:solidFill>
                <a:srgbClr val="B7B7B7"/>
              </a:solidFill>
              <a:latin typeface="Roboto"/>
              <a:ea typeface="Roboto"/>
              <a:cs typeface="Roboto"/>
              <a:sym typeface="Roboto"/>
            </a:endParaRPr>
          </a:p>
        </p:txBody>
      </p:sp>
      <p:pic>
        <p:nvPicPr>
          <p:cNvPr id="240" name="Google Shape;240;p35"/>
          <p:cNvPicPr preferRelativeResize="0"/>
          <p:nvPr/>
        </p:nvPicPr>
        <p:blipFill rotWithShape="1">
          <a:blip r:embed="rId3">
            <a:alphaModFix/>
          </a:blip>
          <a:srcRect/>
          <a:stretch/>
        </p:blipFill>
        <p:spPr>
          <a:xfrm>
            <a:off x="5078851" y="1771200"/>
            <a:ext cx="3507000" cy="1753500"/>
          </a:xfrm>
          <a:prstGeom prst="rect">
            <a:avLst/>
          </a:prstGeom>
          <a:noFill/>
          <a:ln>
            <a:noFill/>
          </a:ln>
        </p:spPr>
      </p:pic>
      <p:pic>
        <p:nvPicPr>
          <p:cNvPr id="241" name="Google Shape;241;p35"/>
          <p:cNvPicPr preferRelativeResize="0"/>
          <p:nvPr/>
        </p:nvPicPr>
        <p:blipFill rotWithShape="1">
          <a:blip r:embed="rId4">
            <a:alphaModFix/>
          </a:blip>
          <a:srcRect l="19945" t="31227" r="54561" b="29193"/>
          <a:stretch/>
        </p:blipFill>
        <p:spPr>
          <a:xfrm>
            <a:off x="1326563" y="1771200"/>
            <a:ext cx="1970174" cy="17535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6"/>
          <p:cNvSpPr txBox="1">
            <a:spLocks noGrp="1"/>
          </p:cNvSpPr>
          <p:nvPr>
            <p:ph type="body" idx="1"/>
          </p:nvPr>
        </p:nvSpPr>
        <p:spPr>
          <a:xfrm>
            <a:off x="311700" y="1152475"/>
            <a:ext cx="3999900" cy="104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latin typeface="Roboto"/>
                <a:ea typeface="Roboto"/>
                <a:cs typeface="Roboto"/>
                <a:sym typeface="Roboto"/>
              </a:rPr>
              <a:t>Validation</a:t>
            </a:r>
            <a:endParaRPr sz="2400">
              <a:latin typeface="Roboto"/>
              <a:ea typeface="Roboto"/>
              <a:cs typeface="Roboto"/>
              <a:sym typeface="Roboto"/>
            </a:endParaRPr>
          </a:p>
        </p:txBody>
      </p:sp>
      <p:sp>
        <p:nvSpPr>
          <p:cNvPr id="247" name="Google Shape;247;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p:txBody>
      </p:sp>
      <p:pic>
        <p:nvPicPr>
          <p:cNvPr id="248" name="Google Shape;248;p36"/>
          <p:cNvPicPr preferRelativeResize="0"/>
          <p:nvPr/>
        </p:nvPicPr>
        <p:blipFill rotWithShape="1">
          <a:blip r:embed="rId3">
            <a:alphaModFix/>
          </a:blip>
          <a:srcRect l="19945" t="31227" r="54561" b="29193"/>
          <a:stretch/>
        </p:blipFill>
        <p:spPr>
          <a:xfrm>
            <a:off x="145950" y="1740125"/>
            <a:ext cx="1970174" cy="1753501"/>
          </a:xfrm>
          <a:prstGeom prst="rect">
            <a:avLst/>
          </a:prstGeom>
          <a:noFill/>
          <a:ln>
            <a:noFill/>
          </a:ln>
        </p:spPr>
      </p:pic>
      <p:sp>
        <p:nvSpPr>
          <p:cNvPr id="249" name="Google Shape;249;p36"/>
          <p:cNvSpPr txBox="1"/>
          <p:nvPr/>
        </p:nvSpPr>
        <p:spPr>
          <a:xfrm>
            <a:off x="145988"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an</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obstruction</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7"/>
          <p:cNvSpPr txBox="1">
            <a:spLocks noGrp="1"/>
          </p:cNvSpPr>
          <p:nvPr>
            <p:ph type="body" idx="1"/>
          </p:nvPr>
        </p:nvSpPr>
        <p:spPr>
          <a:xfrm>
            <a:off x="311700" y="1152475"/>
            <a:ext cx="3999900" cy="104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latin typeface="Roboto"/>
                <a:ea typeface="Roboto"/>
                <a:cs typeface="Roboto"/>
                <a:sym typeface="Roboto"/>
              </a:rPr>
              <a:t>Validation</a:t>
            </a:r>
            <a:endParaRPr sz="2400">
              <a:latin typeface="Roboto"/>
              <a:ea typeface="Roboto"/>
              <a:cs typeface="Roboto"/>
              <a:sym typeface="Roboto"/>
            </a:endParaRPr>
          </a:p>
        </p:txBody>
      </p:sp>
      <p:sp>
        <p:nvSpPr>
          <p:cNvPr id="255" name="Google Shape;255;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p:txBody>
      </p:sp>
      <p:pic>
        <p:nvPicPr>
          <p:cNvPr id="256" name="Google Shape;256;p37"/>
          <p:cNvPicPr preferRelativeResize="0"/>
          <p:nvPr/>
        </p:nvPicPr>
        <p:blipFill rotWithShape="1">
          <a:blip r:embed="rId3">
            <a:alphaModFix/>
          </a:blip>
          <a:srcRect l="19945" t="31227" r="54561" b="29193"/>
          <a:stretch/>
        </p:blipFill>
        <p:spPr>
          <a:xfrm>
            <a:off x="145950" y="1740125"/>
            <a:ext cx="1970174" cy="1753501"/>
          </a:xfrm>
          <a:prstGeom prst="rect">
            <a:avLst/>
          </a:prstGeom>
          <a:noFill/>
          <a:ln>
            <a:noFill/>
          </a:ln>
        </p:spPr>
      </p:pic>
      <p:pic>
        <p:nvPicPr>
          <p:cNvPr id="257" name="Google Shape;257;p37"/>
          <p:cNvPicPr preferRelativeResize="0"/>
          <p:nvPr/>
        </p:nvPicPr>
        <p:blipFill rotWithShape="1">
          <a:blip r:embed="rId4">
            <a:alphaModFix/>
          </a:blip>
          <a:srcRect l="34727" t="37404" r="42958" b="28503"/>
          <a:stretch/>
        </p:blipFill>
        <p:spPr>
          <a:xfrm>
            <a:off x="2394350" y="1740125"/>
            <a:ext cx="1970175" cy="1753501"/>
          </a:xfrm>
          <a:prstGeom prst="rect">
            <a:avLst/>
          </a:prstGeom>
          <a:noFill/>
          <a:ln>
            <a:noFill/>
          </a:ln>
        </p:spPr>
      </p:pic>
      <p:sp>
        <p:nvSpPr>
          <p:cNvPr id="258" name="Google Shape;258;p37"/>
          <p:cNvSpPr txBox="1"/>
          <p:nvPr/>
        </p:nvSpPr>
        <p:spPr>
          <a:xfrm>
            <a:off x="145988"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an</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obstruction</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
        <p:nvSpPr>
          <p:cNvPr id="259" name="Google Shape;259;p37"/>
          <p:cNvSpPr txBox="1"/>
          <p:nvPr/>
        </p:nvSpPr>
        <p:spPr>
          <a:xfrm>
            <a:off x="2394375"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missing curb ramp</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8"/>
          <p:cNvSpPr txBox="1">
            <a:spLocks noGrp="1"/>
          </p:cNvSpPr>
          <p:nvPr>
            <p:ph type="body" idx="1"/>
          </p:nvPr>
        </p:nvSpPr>
        <p:spPr>
          <a:xfrm>
            <a:off x="311700" y="1152475"/>
            <a:ext cx="3999900" cy="104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latin typeface="Roboto"/>
                <a:ea typeface="Roboto"/>
                <a:cs typeface="Roboto"/>
                <a:sym typeface="Roboto"/>
              </a:rPr>
              <a:t>Validation</a:t>
            </a:r>
            <a:endParaRPr sz="2400">
              <a:latin typeface="Roboto"/>
              <a:ea typeface="Roboto"/>
              <a:cs typeface="Roboto"/>
              <a:sym typeface="Roboto"/>
            </a:endParaRPr>
          </a:p>
        </p:txBody>
      </p:sp>
      <p:sp>
        <p:nvSpPr>
          <p:cNvPr id="265" name="Google Shape;265;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p:txBody>
      </p:sp>
      <p:pic>
        <p:nvPicPr>
          <p:cNvPr id="266" name="Google Shape;266;p38"/>
          <p:cNvPicPr preferRelativeResize="0"/>
          <p:nvPr/>
        </p:nvPicPr>
        <p:blipFill rotWithShape="1">
          <a:blip r:embed="rId3">
            <a:alphaModFix/>
          </a:blip>
          <a:srcRect l="19945" t="31227" r="54561" b="29193"/>
          <a:stretch/>
        </p:blipFill>
        <p:spPr>
          <a:xfrm>
            <a:off x="145950" y="1740125"/>
            <a:ext cx="1970174" cy="1753501"/>
          </a:xfrm>
          <a:prstGeom prst="rect">
            <a:avLst/>
          </a:prstGeom>
          <a:noFill/>
          <a:ln>
            <a:noFill/>
          </a:ln>
        </p:spPr>
      </p:pic>
      <p:pic>
        <p:nvPicPr>
          <p:cNvPr id="267" name="Google Shape;267;p38"/>
          <p:cNvPicPr preferRelativeResize="0"/>
          <p:nvPr/>
        </p:nvPicPr>
        <p:blipFill rotWithShape="1">
          <a:blip r:embed="rId4">
            <a:alphaModFix/>
          </a:blip>
          <a:srcRect l="34727" t="37404" r="42958" b="28503"/>
          <a:stretch/>
        </p:blipFill>
        <p:spPr>
          <a:xfrm>
            <a:off x="2394350" y="1740125"/>
            <a:ext cx="1970175" cy="1753501"/>
          </a:xfrm>
          <a:prstGeom prst="rect">
            <a:avLst/>
          </a:prstGeom>
          <a:noFill/>
          <a:ln>
            <a:noFill/>
          </a:ln>
        </p:spPr>
      </p:pic>
      <p:pic>
        <p:nvPicPr>
          <p:cNvPr id="268" name="Google Shape;268;p38"/>
          <p:cNvPicPr preferRelativeResize="0"/>
          <p:nvPr/>
        </p:nvPicPr>
        <p:blipFill rotWithShape="1">
          <a:blip r:embed="rId5">
            <a:alphaModFix/>
          </a:blip>
          <a:srcRect l="34964" t="32799" r="40220" b="28612"/>
          <a:stretch/>
        </p:blipFill>
        <p:spPr>
          <a:xfrm>
            <a:off x="4736763" y="1695000"/>
            <a:ext cx="1970176" cy="1753501"/>
          </a:xfrm>
          <a:prstGeom prst="rect">
            <a:avLst/>
          </a:prstGeom>
          <a:noFill/>
          <a:ln>
            <a:noFill/>
          </a:ln>
        </p:spPr>
      </p:pic>
      <p:sp>
        <p:nvSpPr>
          <p:cNvPr id="269" name="Google Shape;269;p38"/>
          <p:cNvSpPr txBox="1"/>
          <p:nvPr/>
        </p:nvSpPr>
        <p:spPr>
          <a:xfrm>
            <a:off x="145988"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an</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obstruction</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
        <p:nvSpPr>
          <p:cNvPr id="270" name="Google Shape;270;p38"/>
          <p:cNvSpPr txBox="1"/>
          <p:nvPr/>
        </p:nvSpPr>
        <p:spPr>
          <a:xfrm>
            <a:off x="2394375"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missing curb ramp</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
        <p:nvSpPr>
          <p:cNvPr id="271" name="Google Shape;271;p38"/>
          <p:cNvSpPr txBox="1"/>
          <p:nvPr/>
        </p:nvSpPr>
        <p:spPr>
          <a:xfrm>
            <a:off x="4736775" y="3448500"/>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curb ramp</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txBox="1">
            <a:spLocks noGrp="1"/>
          </p:cNvSpPr>
          <p:nvPr>
            <p:ph type="body" idx="1"/>
          </p:nvPr>
        </p:nvSpPr>
        <p:spPr>
          <a:xfrm>
            <a:off x="311700" y="1152475"/>
            <a:ext cx="3999900" cy="1043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latin typeface="Roboto"/>
                <a:ea typeface="Roboto"/>
                <a:cs typeface="Roboto"/>
                <a:sym typeface="Roboto"/>
              </a:rPr>
              <a:t>Validation</a:t>
            </a:r>
            <a:endParaRPr sz="2400">
              <a:latin typeface="Roboto"/>
              <a:ea typeface="Roboto"/>
              <a:cs typeface="Roboto"/>
              <a:sym typeface="Roboto"/>
            </a:endParaRPr>
          </a:p>
        </p:txBody>
      </p:sp>
      <p:sp>
        <p:nvSpPr>
          <p:cNvPr id="277" name="Google Shape;277;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p:txBody>
      </p:sp>
      <p:pic>
        <p:nvPicPr>
          <p:cNvPr id="278" name="Google Shape;278;p39"/>
          <p:cNvPicPr preferRelativeResize="0"/>
          <p:nvPr/>
        </p:nvPicPr>
        <p:blipFill rotWithShape="1">
          <a:blip r:embed="rId3">
            <a:alphaModFix/>
          </a:blip>
          <a:srcRect l="38072" t="32956" r="38070" b="32952"/>
          <a:stretch/>
        </p:blipFill>
        <p:spPr>
          <a:xfrm>
            <a:off x="7079187" y="1695000"/>
            <a:ext cx="1970174" cy="1753501"/>
          </a:xfrm>
          <a:prstGeom prst="rect">
            <a:avLst/>
          </a:prstGeom>
          <a:noFill/>
          <a:ln>
            <a:noFill/>
          </a:ln>
        </p:spPr>
      </p:pic>
      <p:pic>
        <p:nvPicPr>
          <p:cNvPr id="279" name="Google Shape;279;p39"/>
          <p:cNvPicPr preferRelativeResize="0"/>
          <p:nvPr/>
        </p:nvPicPr>
        <p:blipFill rotWithShape="1">
          <a:blip r:embed="rId4">
            <a:alphaModFix/>
          </a:blip>
          <a:srcRect l="19945" t="31227" r="54561" b="29193"/>
          <a:stretch/>
        </p:blipFill>
        <p:spPr>
          <a:xfrm>
            <a:off x="145950" y="1740125"/>
            <a:ext cx="1970174" cy="1753501"/>
          </a:xfrm>
          <a:prstGeom prst="rect">
            <a:avLst/>
          </a:prstGeom>
          <a:noFill/>
          <a:ln>
            <a:noFill/>
          </a:ln>
        </p:spPr>
      </p:pic>
      <p:pic>
        <p:nvPicPr>
          <p:cNvPr id="280" name="Google Shape;280;p39"/>
          <p:cNvPicPr preferRelativeResize="0"/>
          <p:nvPr/>
        </p:nvPicPr>
        <p:blipFill rotWithShape="1">
          <a:blip r:embed="rId5">
            <a:alphaModFix/>
          </a:blip>
          <a:srcRect l="34727" t="37404" r="42958" b="28503"/>
          <a:stretch/>
        </p:blipFill>
        <p:spPr>
          <a:xfrm>
            <a:off x="2394350" y="1740125"/>
            <a:ext cx="1970175" cy="1753501"/>
          </a:xfrm>
          <a:prstGeom prst="rect">
            <a:avLst/>
          </a:prstGeom>
          <a:noFill/>
          <a:ln>
            <a:noFill/>
          </a:ln>
        </p:spPr>
      </p:pic>
      <p:pic>
        <p:nvPicPr>
          <p:cNvPr id="281" name="Google Shape;281;p39"/>
          <p:cNvPicPr preferRelativeResize="0"/>
          <p:nvPr/>
        </p:nvPicPr>
        <p:blipFill rotWithShape="1">
          <a:blip r:embed="rId6">
            <a:alphaModFix/>
          </a:blip>
          <a:srcRect l="34964" t="32799" r="40220" b="28612"/>
          <a:stretch/>
        </p:blipFill>
        <p:spPr>
          <a:xfrm>
            <a:off x="4736763" y="1695000"/>
            <a:ext cx="1970176" cy="1753501"/>
          </a:xfrm>
          <a:prstGeom prst="rect">
            <a:avLst/>
          </a:prstGeom>
          <a:noFill/>
          <a:ln>
            <a:noFill/>
          </a:ln>
        </p:spPr>
      </p:pic>
      <p:sp>
        <p:nvSpPr>
          <p:cNvPr id="282" name="Google Shape;282;p39"/>
          <p:cNvSpPr txBox="1"/>
          <p:nvPr/>
        </p:nvSpPr>
        <p:spPr>
          <a:xfrm>
            <a:off x="145988"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an</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obstruction</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
        <p:nvSpPr>
          <p:cNvPr id="283" name="Google Shape;283;p39"/>
          <p:cNvSpPr txBox="1"/>
          <p:nvPr/>
        </p:nvSpPr>
        <p:spPr>
          <a:xfrm>
            <a:off x="2394375" y="3493625"/>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missing curb ramp</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
        <p:nvSpPr>
          <p:cNvPr id="284" name="Google Shape;284;p39"/>
          <p:cNvSpPr txBox="1"/>
          <p:nvPr/>
        </p:nvSpPr>
        <p:spPr>
          <a:xfrm>
            <a:off x="4736775" y="3448500"/>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curb ramp</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
        <p:nvSpPr>
          <p:cNvPr id="285" name="Google Shape;285;p39"/>
          <p:cNvSpPr txBox="1"/>
          <p:nvPr/>
        </p:nvSpPr>
        <p:spPr>
          <a:xfrm>
            <a:off x="7079175" y="3448500"/>
            <a:ext cx="1970100" cy="646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Is this an</a:t>
            </a:r>
            <a:endParaRPr>
              <a:solidFill>
                <a:srgbClr val="FFFFFF"/>
              </a:solidFill>
              <a:latin typeface="Roboto"/>
              <a:ea typeface="Roboto"/>
              <a:cs typeface="Roboto"/>
              <a:sym typeface="Roboto"/>
            </a:endParaRPr>
          </a:p>
          <a:p>
            <a:pPr marL="0" lvl="0" indent="0" algn="ctr" rtl="0">
              <a:spcBef>
                <a:spcPts val="0"/>
              </a:spcBef>
              <a:spcAft>
                <a:spcPts val="0"/>
              </a:spcAft>
              <a:buNone/>
            </a:pPr>
            <a:r>
              <a:rPr lang="en" b="1">
                <a:solidFill>
                  <a:srgbClr val="FFFFFF"/>
                </a:solidFill>
                <a:latin typeface="Roboto"/>
                <a:ea typeface="Roboto"/>
                <a:cs typeface="Roboto"/>
                <a:sym typeface="Roboto"/>
              </a:rPr>
              <a:t>obstruction</a:t>
            </a:r>
            <a:r>
              <a:rPr lang="en">
                <a:solidFill>
                  <a:srgbClr val="FFFFFF"/>
                </a:solidFill>
                <a:latin typeface="Roboto"/>
                <a:ea typeface="Roboto"/>
                <a:cs typeface="Roboto"/>
                <a:sym typeface="Roboto"/>
              </a:rPr>
              <a:t>?</a:t>
            </a:r>
            <a:endParaRPr>
              <a:solidFill>
                <a:srgbClr val="FFFFFF"/>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0"/>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solidFill>
                  <a:srgbClr val="666666"/>
                </a:solidFill>
                <a:latin typeface="Roboto"/>
                <a:ea typeface="Roboto"/>
                <a:cs typeface="Roboto"/>
                <a:sym typeface="Roboto"/>
              </a:rPr>
              <a:t>Validation</a:t>
            </a:r>
            <a:endParaRPr sz="2400">
              <a:solidFill>
                <a:srgbClr val="666666"/>
              </a:solidFill>
              <a:latin typeface="Roboto"/>
              <a:ea typeface="Roboto"/>
              <a:cs typeface="Roboto"/>
              <a:sym typeface="Roboto"/>
            </a:endParaRPr>
          </a:p>
        </p:txBody>
      </p:sp>
      <p:sp>
        <p:nvSpPr>
          <p:cNvPr id="291" name="Google Shape;291;p4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p:txBody>
      </p:sp>
      <p:sp>
        <p:nvSpPr>
          <p:cNvPr id="292" name="Google Shape;292;p40"/>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400">
                <a:latin typeface="Roboto"/>
                <a:ea typeface="Roboto"/>
                <a:cs typeface="Roboto"/>
                <a:sym typeface="Roboto"/>
              </a:rPr>
              <a:t>Labeling</a:t>
            </a:r>
            <a:endParaRPr sz="2400">
              <a:latin typeface="Roboto"/>
              <a:ea typeface="Roboto"/>
              <a:cs typeface="Roboto"/>
              <a:sym typeface="Roboto"/>
            </a:endParaRPr>
          </a:p>
        </p:txBody>
      </p:sp>
      <p:sp>
        <p:nvSpPr>
          <p:cNvPr id="293" name="Google Shape;293;p40"/>
          <p:cNvSpPr txBox="1"/>
          <p:nvPr/>
        </p:nvSpPr>
        <p:spPr>
          <a:xfrm>
            <a:off x="1142700" y="3476675"/>
            <a:ext cx="2337900" cy="33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B7B7B7"/>
                </a:solidFill>
                <a:latin typeface="Roboto"/>
                <a:ea typeface="Roboto"/>
                <a:cs typeface="Roboto"/>
                <a:sym typeface="Roboto"/>
              </a:rPr>
              <a:t>Is this an </a:t>
            </a:r>
            <a:r>
              <a:rPr lang="en" b="1">
                <a:solidFill>
                  <a:srgbClr val="B7B7B7"/>
                </a:solidFill>
                <a:latin typeface="Roboto"/>
                <a:ea typeface="Roboto"/>
                <a:cs typeface="Roboto"/>
                <a:sym typeface="Roboto"/>
              </a:rPr>
              <a:t>obstacle</a:t>
            </a:r>
            <a:r>
              <a:rPr lang="en">
                <a:solidFill>
                  <a:srgbClr val="B7B7B7"/>
                </a:solidFill>
                <a:latin typeface="Roboto"/>
                <a:ea typeface="Roboto"/>
                <a:cs typeface="Roboto"/>
                <a:sym typeface="Roboto"/>
              </a:rPr>
              <a:t>?</a:t>
            </a:r>
            <a:endParaRPr>
              <a:solidFill>
                <a:srgbClr val="B7B7B7"/>
              </a:solidFill>
              <a:latin typeface="Roboto"/>
              <a:ea typeface="Roboto"/>
              <a:cs typeface="Roboto"/>
              <a:sym typeface="Roboto"/>
            </a:endParaRPr>
          </a:p>
        </p:txBody>
      </p:sp>
      <p:sp>
        <p:nvSpPr>
          <p:cNvPr id="294" name="Google Shape;294;p40"/>
          <p:cNvSpPr txBox="1"/>
          <p:nvPr/>
        </p:nvSpPr>
        <p:spPr>
          <a:xfrm>
            <a:off x="5371625" y="3476675"/>
            <a:ext cx="2921400" cy="33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dk1"/>
                </a:solidFill>
                <a:latin typeface="Roboto"/>
                <a:ea typeface="Roboto"/>
                <a:cs typeface="Roboto"/>
                <a:sym typeface="Roboto"/>
              </a:rPr>
              <a:t>What problems are in this pano?</a:t>
            </a:r>
            <a:endParaRPr>
              <a:solidFill>
                <a:schemeClr val="dk1"/>
              </a:solidFill>
              <a:latin typeface="Roboto"/>
              <a:ea typeface="Roboto"/>
              <a:cs typeface="Roboto"/>
              <a:sym typeface="Roboto"/>
            </a:endParaRPr>
          </a:p>
        </p:txBody>
      </p:sp>
      <p:pic>
        <p:nvPicPr>
          <p:cNvPr id="295" name="Google Shape;295;p40"/>
          <p:cNvPicPr preferRelativeResize="0"/>
          <p:nvPr/>
        </p:nvPicPr>
        <p:blipFill rotWithShape="1">
          <a:blip r:embed="rId3">
            <a:alphaModFix/>
          </a:blip>
          <a:srcRect/>
          <a:stretch/>
        </p:blipFill>
        <p:spPr>
          <a:xfrm>
            <a:off x="5078851" y="1771200"/>
            <a:ext cx="3507000" cy="1753500"/>
          </a:xfrm>
          <a:prstGeom prst="rect">
            <a:avLst/>
          </a:prstGeom>
          <a:noFill/>
          <a:ln>
            <a:noFill/>
          </a:ln>
        </p:spPr>
      </p:pic>
      <p:pic>
        <p:nvPicPr>
          <p:cNvPr id="296" name="Google Shape;296;p40"/>
          <p:cNvPicPr preferRelativeResize="0"/>
          <p:nvPr/>
        </p:nvPicPr>
        <p:blipFill rotWithShape="1">
          <a:blip r:embed="rId4">
            <a:alphaModFix/>
          </a:blip>
          <a:srcRect l="38072" t="32956" r="38070" b="32952"/>
          <a:stretch/>
        </p:blipFill>
        <p:spPr>
          <a:xfrm>
            <a:off x="1326562" y="1723175"/>
            <a:ext cx="1970174" cy="175350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pic>
        <p:nvPicPr>
          <p:cNvPr id="302" name="Google Shape;302;p41"/>
          <p:cNvPicPr preferRelativeResize="0"/>
          <p:nvPr/>
        </p:nvPicPr>
        <p:blipFill rotWithShape="1">
          <a:blip r:embed="rId3">
            <a:alphaModFix/>
          </a:blip>
          <a:srcRect/>
          <a:stretch/>
        </p:blipFill>
        <p:spPr>
          <a:xfrm>
            <a:off x="368400" y="757500"/>
            <a:ext cx="8407199" cy="42035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3">
            <a:alphaModFix/>
          </a:blip>
          <a:srcRect l="11616" r="11608"/>
          <a:stretch/>
        </p:blipFill>
        <p:spPr>
          <a:xfrm>
            <a:off x="0" y="2025"/>
            <a:ext cx="9143999" cy="5143500"/>
          </a:xfrm>
          <a:prstGeom prst="rect">
            <a:avLst/>
          </a:prstGeom>
          <a:noFill/>
          <a:ln>
            <a:noFill/>
          </a:ln>
        </p:spPr>
      </p:pic>
      <p:sp>
        <p:nvSpPr>
          <p:cNvPr id="72" name="Google Shape;72;p15"/>
          <p:cNvSpPr txBox="1">
            <a:spLocks noGrp="1"/>
          </p:cNvSpPr>
          <p:nvPr>
            <p:ph type="title"/>
          </p:nvPr>
        </p:nvSpPr>
        <p:spPr>
          <a:xfrm>
            <a:off x="870475" y="244050"/>
            <a:ext cx="2742300" cy="2243700"/>
          </a:xfrm>
          <a:prstGeom prst="rect">
            <a:avLst/>
          </a:prstGeom>
        </p:spPr>
        <p:txBody>
          <a:bodyPr spcFirstLastPara="1" wrap="square" lIns="91425" tIns="91425" rIns="91425" bIns="91425" anchor="b" anchorCtr="0">
            <a:noAutofit/>
          </a:bodyPr>
          <a:lstStyle/>
          <a:p>
            <a:pPr marL="0" lvl="0" indent="0" algn="l" rtl="0">
              <a:lnSpc>
                <a:spcPct val="50000"/>
              </a:lnSpc>
              <a:spcBef>
                <a:spcPts val="0"/>
              </a:spcBef>
              <a:spcAft>
                <a:spcPts val="0"/>
              </a:spcAft>
              <a:buNone/>
            </a:pPr>
            <a:r>
              <a:rPr lang="en" sz="9600">
                <a:latin typeface="Roboto"/>
                <a:ea typeface="Roboto"/>
                <a:cs typeface="Roboto"/>
                <a:sym typeface="Roboto"/>
              </a:rPr>
              <a:t>15.2</a:t>
            </a:r>
            <a:endParaRPr sz="96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    million use an assistive aid</a:t>
            </a:r>
            <a:endParaRPr sz="1400">
              <a:latin typeface="Roboto"/>
              <a:ea typeface="Roboto"/>
              <a:cs typeface="Roboto"/>
              <a:sym typeface="Roboto"/>
            </a:endParaRPr>
          </a:p>
        </p:txBody>
      </p:sp>
      <p:sp>
        <p:nvSpPr>
          <p:cNvPr id="73" name="Google Shape;73;p15"/>
          <p:cNvSpPr txBox="1">
            <a:spLocks noGrp="1"/>
          </p:cNvSpPr>
          <p:nvPr>
            <p:ph type="title"/>
          </p:nvPr>
        </p:nvSpPr>
        <p:spPr>
          <a:xfrm>
            <a:off x="266925" y="4464750"/>
            <a:ext cx="2892300" cy="49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000">
                <a:latin typeface="Roboto"/>
                <a:ea typeface="Roboto"/>
                <a:cs typeface="Roboto"/>
                <a:sym typeface="Roboto"/>
              </a:rPr>
              <a:t>Source: 2010 U.S. Census</a:t>
            </a:r>
            <a:endParaRPr sz="1000">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pic>
        <p:nvPicPr>
          <p:cNvPr id="308" name="Google Shape;308;p42"/>
          <p:cNvPicPr preferRelativeResize="0"/>
          <p:nvPr/>
        </p:nvPicPr>
        <p:blipFill rotWithShape="1">
          <a:blip r:embed="rId3">
            <a:alphaModFix/>
          </a:blip>
          <a:srcRect/>
          <a:stretch/>
        </p:blipFill>
        <p:spPr>
          <a:xfrm>
            <a:off x="368400" y="757500"/>
            <a:ext cx="8407199" cy="4203599"/>
          </a:xfrm>
          <a:prstGeom prst="rect">
            <a:avLst/>
          </a:prstGeom>
          <a:noFill/>
          <a:ln>
            <a:noFill/>
          </a:ln>
        </p:spPr>
      </p:pic>
      <p:sp>
        <p:nvSpPr>
          <p:cNvPr id="309" name="Google Shape;309;p42"/>
          <p:cNvSpPr/>
          <p:nvPr/>
        </p:nvSpPr>
        <p:spPr>
          <a:xfrm rot="370659">
            <a:off x="6484614" y="2953670"/>
            <a:ext cx="432109" cy="30386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2"/>
          <p:cNvSpPr txBox="1"/>
          <p:nvPr/>
        </p:nvSpPr>
        <p:spPr>
          <a:xfrm>
            <a:off x="6157550" y="2571750"/>
            <a:ext cx="18429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Missing Curb Ramp</a:t>
            </a:r>
            <a:endParaRPr>
              <a:highlight>
                <a:schemeClr val="dk1"/>
              </a:highlight>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pic>
        <p:nvPicPr>
          <p:cNvPr id="316" name="Google Shape;316;p43"/>
          <p:cNvPicPr preferRelativeResize="0"/>
          <p:nvPr/>
        </p:nvPicPr>
        <p:blipFill rotWithShape="1">
          <a:blip r:embed="rId3">
            <a:alphaModFix/>
          </a:blip>
          <a:srcRect/>
          <a:stretch/>
        </p:blipFill>
        <p:spPr>
          <a:xfrm>
            <a:off x="368400" y="757500"/>
            <a:ext cx="8407199" cy="4203599"/>
          </a:xfrm>
          <a:prstGeom prst="rect">
            <a:avLst/>
          </a:prstGeom>
          <a:noFill/>
          <a:ln>
            <a:noFill/>
          </a:ln>
        </p:spPr>
      </p:pic>
      <p:sp>
        <p:nvSpPr>
          <p:cNvPr id="317" name="Google Shape;317;p43"/>
          <p:cNvSpPr/>
          <p:nvPr/>
        </p:nvSpPr>
        <p:spPr>
          <a:xfrm rot="370659">
            <a:off x="6484614" y="2953670"/>
            <a:ext cx="432109" cy="30386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3"/>
          <p:cNvSpPr/>
          <p:nvPr/>
        </p:nvSpPr>
        <p:spPr>
          <a:xfrm rot="-522710">
            <a:off x="8064901" y="3059887"/>
            <a:ext cx="342653" cy="25130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3"/>
          <p:cNvSpPr/>
          <p:nvPr/>
        </p:nvSpPr>
        <p:spPr>
          <a:xfrm rot="-331419">
            <a:off x="8482587" y="3115604"/>
            <a:ext cx="283617" cy="208869"/>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3"/>
          <p:cNvSpPr/>
          <p:nvPr/>
        </p:nvSpPr>
        <p:spPr>
          <a:xfrm rot="-164714">
            <a:off x="7056374" y="2953611"/>
            <a:ext cx="432196" cy="303956"/>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43"/>
          <p:cNvSpPr txBox="1"/>
          <p:nvPr/>
        </p:nvSpPr>
        <p:spPr>
          <a:xfrm>
            <a:off x="6157550" y="2571750"/>
            <a:ext cx="18429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Missing Curb Ramp</a:t>
            </a:r>
            <a:endParaRPr>
              <a:highlight>
                <a:schemeClr val="dk1"/>
              </a:highlight>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pic>
        <p:nvPicPr>
          <p:cNvPr id="327" name="Google Shape;327;p44"/>
          <p:cNvPicPr preferRelativeResize="0"/>
          <p:nvPr/>
        </p:nvPicPr>
        <p:blipFill rotWithShape="1">
          <a:blip r:embed="rId3">
            <a:alphaModFix/>
          </a:blip>
          <a:srcRect/>
          <a:stretch/>
        </p:blipFill>
        <p:spPr>
          <a:xfrm>
            <a:off x="368400" y="757500"/>
            <a:ext cx="8407199" cy="4203599"/>
          </a:xfrm>
          <a:prstGeom prst="rect">
            <a:avLst/>
          </a:prstGeom>
          <a:noFill/>
          <a:ln>
            <a:noFill/>
          </a:ln>
        </p:spPr>
      </p:pic>
      <p:sp>
        <p:nvSpPr>
          <p:cNvPr id="328" name="Google Shape;328;p44"/>
          <p:cNvSpPr/>
          <p:nvPr/>
        </p:nvSpPr>
        <p:spPr>
          <a:xfrm rot="5363">
            <a:off x="4457736" y="3035700"/>
            <a:ext cx="384600" cy="2727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4"/>
          <p:cNvSpPr/>
          <p:nvPr/>
        </p:nvSpPr>
        <p:spPr>
          <a:xfrm rot="370659">
            <a:off x="6484614" y="2953670"/>
            <a:ext cx="432109" cy="30386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4"/>
          <p:cNvSpPr/>
          <p:nvPr/>
        </p:nvSpPr>
        <p:spPr>
          <a:xfrm rot="-522710">
            <a:off x="8064901" y="3059887"/>
            <a:ext cx="342653" cy="25130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4"/>
          <p:cNvSpPr/>
          <p:nvPr/>
        </p:nvSpPr>
        <p:spPr>
          <a:xfrm rot="-331419">
            <a:off x="8482587" y="3115604"/>
            <a:ext cx="283617" cy="208869"/>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4"/>
          <p:cNvSpPr/>
          <p:nvPr/>
        </p:nvSpPr>
        <p:spPr>
          <a:xfrm rot="-164714">
            <a:off x="7056374" y="2953611"/>
            <a:ext cx="432196" cy="303956"/>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4"/>
          <p:cNvSpPr txBox="1"/>
          <p:nvPr/>
        </p:nvSpPr>
        <p:spPr>
          <a:xfrm>
            <a:off x="6157550" y="2571750"/>
            <a:ext cx="18429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Missing Curb Ramp</a:t>
            </a:r>
            <a:endParaRPr>
              <a:highlight>
                <a:schemeClr val="dk1"/>
              </a:highlight>
              <a:latin typeface="Roboto"/>
              <a:ea typeface="Roboto"/>
              <a:cs typeface="Roboto"/>
              <a:sym typeface="Roboto"/>
            </a:endParaRPr>
          </a:p>
        </p:txBody>
      </p:sp>
      <p:sp>
        <p:nvSpPr>
          <p:cNvPr id="334" name="Google Shape;334;p44"/>
          <p:cNvSpPr txBox="1"/>
          <p:nvPr/>
        </p:nvSpPr>
        <p:spPr>
          <a:xfrm>
            <a:off x="3863275" y="2654550"/>
            <a:ext cx="15735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Surface Problem</a:t>
            </a:r>
            <a:endParaRPr>
              <a:highlight>
                <a:schemeClr val="dk1"/>
              </a:highlight>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Two Automated Tasks</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pic>
        <p:nvPicPr>
          <p:cNvPr id="340" name="Google Shape;340;p45"/>
          <p:cNvPicPr preferRelativeResize="0"/>
          <p:nvPr/>
        </p:nvPicPr>
        <p:blipFill rotWithShape="1">
          <a:blip r:embed="rId3">
            <a:alphaModFix/>
          </a:blip>
          <a:srcRect/>
          <a:stretch/>
        </p:blipFill>
        <p:spPr>
          <a:xfrm>
            <a:off x="368400" y="757500"/>
            <a:ext cx="8407199" cy="4203599"/>
          </a:xfrm>
          <a:prstGeom prst="rect">
            <a:avLst/>
          </a:prstGeom>
          <a:noFill/>
          <a:ln>
            <a:noFill/>
          </a:ln>
        </p:spPr>
      </p:pic>
      <p:sp>
        <p:nvSpPr>
          <p:cNvPr id="341" name="Google Shape;341;p45"/>
          <p:cNvSpPr/>
          <p:nvPr/>
        </p:nvSpPr>
        <p:spPr>
          <a:xfrm rot="5363">
            <a:off x="4457736" y="3035700"/>
            <a:ext cx="384600" cy="272700"/>
          </a:xfrm>
          <a:prstGeom prst="ellipse">
            <a:avLst/>
          </a:pr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5"/>
          <p:cNvSpPr/>
          <p:nvPr/>
        </p:nvSpPr>
        <p:spPr>
          <a:xfrm rot="-311027">
            <a:off x="4893968" y="3131477"/>
            <a:ext cx="584390" cy="251535"/>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5"/>
          <p:cNvSpPr/>
          <p:nvPr/>
        </p:nvSpPr>
        <p:spPr>
          <a:xfrm rot="370659">
            <a:off x="6484614" y="2953670"/>
            <a:ext cx="432109" cy="30386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5"/>
          <p:cNvSpPr/>
          <p:nvPr/>
        </p:nvSpPr>
        <p:spPr>
          <a:xfrm rot="-522710">
            <a:off x="8064901" y="3059887"/>
            <a:ext cx="342653" cy="251305"/>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5"/>
          <p:cNvSpPr/>
          <p:nvPr/>
        </p:nvSpPr>
        <p:spPr>
          <a:xfrm rot="-331419">
            <a:off x="8482587" y="3115604"/>
            <a:ext cx="283617" cy="208869"/>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5"/>
          <p:cNvSpPr/>
          <p:nvPr/>
        </p:nvSpPr>
        <p:spPr>
          <a:xfrm rot="-164714">
            <a:off x="7056374" y="2953611"/>
            <a:ext cx="432196" cy="303956"/>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5"/>
          <p:cNvSpPr/>
          <p:nvPr/>
        </p:nvSpPr>
        <p:spPr>
          <a:xfrm rot="492119">
            <a:off x="1961329" y="3266418"/>
            <a:ext cx="845347" cy="394948"/>
          </a:xfrm>
          <a:prstGeom prst="ellipse">
            <a:avLst/>
          </a:prstGeom>
          <a:noFill/>
          <a:ln w="38100"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5"/>
          <p:cNvSpPr txBox="1"/>
          <p:nvPr/>
        </p:nvSpPr>
        <p:spPr>
          <a:xfrm>
            <a:off x="6157550" y="2571750"/>
            <a:ext cx="18429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Missing Curb Ramp</a:t>
            </a:r>
            <a:endParaRPr>
              <a:highlight>
                <a:schemeClr val="dk1"/>
              </a:highlight>
              <a:latin typeface="Roboto"/>
              <a:ea typeface="Roboto"/>
              <a:cs typeface="Roboto"/>
              <a:sym typeface="Roboto"/>
            </a:endParaRPr>
          </a:p>
        </p:txBody>
      </p:sp>
      <p:sp>
        <p:nvSpPr>
          <p:cNvPr id="349" name="Google Shape;349;p45"/>
          <p:cNvSpPr txBox="1"/>
          <p:nvPr/>
        </p:nvSpPr>
        <p:spPr>
          <a:xfrm>
            <a:off x="3863275" y="2654550"/>
            <a:ext cx="15735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Surface Problem</a:t>
            </a:r>
            <a:endParaRPr>
              <a:highlight>
                <a:schemeClr val="dk1"/>
              </a:highlight>
              <a:latin typeface="Roboto"/>
              <a:ea typeface="Roboto"/>
              <a:cs typeface="Roboto"/>
              <a:sym typeface="Roboto"/>
            </a:endParaRPr>
          </a:p>
        </p:txBody>
      </p:sp>
      <p:sp>
        <p:nvSpPr>
          <p:cNvPr id="350" name="Google Shape;350;p45"/>
          <p:cNvSpPr txBox="1"/>
          <p:nvPr/>
        </p:nvSpPr>
        <p:spPr>
          <a:xfrm>
            <a:off x="1820150" y="3643450"/>
            <a:ext cx="11277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Curb Ramp</a:t>
            </a:r>
            <a:endParaRPr>
              <a:highlight>
                <a:schemeClr val="dk1"/>
              </a:highlight>
              <a:latin typeface="Roboto"/>
              <a:ea typeface="Roboto"/>
              <a:cs typeface="Roboto"/>
              <a:sym typeface="Roboto"/>
            </a:endParaRPr>
          </a:p>
        </p:txBody>
      </p:sp>
      <p:sp>
        <p:nvSpPr>
          <p:cNvPr id="351" name="Google Shape;351;p45"/>
          <p:cNvSpPr txBox="1"/>
          <p:nvPr/>
        </p:nvSpPr>
        <p:spPr>
          <a:xfrm>
            <a:off x="4655600" y="3337650"/>
            <a:ext cx="11277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highlight>
                  <a:schemeClr val="dk1"/>
                </a:highlight>
                <a:latin typeface="Roboto"/>
                <a:ea typeface="Roboto"/>
                <a:cs typeface="Roboto"/>
                <a:sym typeface="Roboto"/>
              </a:rPr>
              <a:t>Curb Ramp</a:t>
            </a:r>
            <a:endParaRPr>
              <a:highlight>
                <a:schemeClr val="dk1"/>
              </a:highlight>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46"/>
          <p:cNvPicPr preferRelativeResize="0"/>
          <p:nvPr/>
        </p:nvPicPr>
        <p:blipFill rotWithShape="1">
          <a:blip r:embed="rId3">
            <a:alphaModFix/>
          </a:blip>
          <a:srcRect l="5555" r="5555"/>
          <a:stretch/>
        </p:blipFill>
        <p:spPr>
          <a:xfrm flipH="1">
            <a:off x="0" y="0"/>
            <a:ext cx="9143997" cy="5143501"/>
          </a:xfrm>
          <a:prstGeom prst="rect">
            <a:avLst/>
          </a:prstGeom>
          <a:noFill/>
          <a:ln>
            <a:noFill/>
          </a:ln>
        </p:spPr>
      </p:pic>
      <p:sp>
        <p:nvSpPr>
          <p:cNvPr id="357" name="Google Shape;357;p4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How do we automate these tasks?</a:t>
            </a:r>
            <a:endParaRPr>
              <a:solidFill>
                <a:schemeClr val="accent4"/>
              </a:solidFill>
              <a:latin typeface="Roboto"/>
              <a:ea typeface="Roboto"/>
              <a:cs typeface="Roboto"/>
              <a:sym typeface="Roboto"/>
            </a:endParaRPr>
          </a:p>
        </p:txBody>
      </p:sp>
      <p:sp>
        <p:nvSpPr>
          <p:cNvPr id="358" name="Google Shape;358;p4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Start with 181k labeled problems from Project Sidewalk dataset.</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Compute </a:t>
            </a:r>
            <a:r>
              <a:rPr lang="en">
                <a:solidFill>
                  <a:schemeClr val="accent4"/>
                </a:solidFill>
                <a:latin typeface="Roboto"/>
                <a:ea typeface="Roboto"/>
                <a:cs typeface="Roboto"/>
                <a:sym typeface="Roboto"/>
              </a:rPr>
              <a:t>3 types of features</a:t>
            </a:r>
            <a:r>
              <a:rPr lang="en">
                <a:solidFill>
                  <a:schemeClr val="dk1"/>
                </a:solidFill>
                <a:latin typeface="Roboto"/>
                <a:ea typeface="Roboto"/>
                <a:cs typeface="Roboto"/>
                <a:sym typeface="Roboto"/>
              </a:rPr>
              <a:t> for each human-placed label.</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Train</a:t>
            </a:r>
            <a:r>
              <a:rPr lang="en">
                <a:solidFill>
                  <a:schemeClr val="accent4"/>
                </a:solidFill>
                <a:latin typeface="Roboto"/>
                <a:ea typeface="Roboto"/>
                <a:cs typeface="Roboto"/>
                <a:sym typeface="Roboto"/>
              </a:rPr>
              <a:t> two different neural networks</a:t>
            </a:r>
            <a:r>
              <a:rPr lang="en">
                <a:solidFill>
                  <a:schemeClr val="dk1"/>
                </a:solidFill>
                <a:latin typeface="Roboto"/>
                <a:ea typeface="Roboto"/>
                <a:cs typeface="Roboto"/>
                <a:sym typeface="Roboto"/>
              </a:rPr>
              <a:t>, one for validation, one for labeling.</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Use a </a:t>
            </a:r>
            <a:r>
              <a:rPr lang="en">
                <a:solidFill>
                  <a:schemeClr val="accent4"/>
                </a:solidFill>
                <a:latin typeface="Roboto"/>
                <a:ea typeface="Roboto"/>
                <a:cs typeface="Roboto"/>
                <a:sym typeface="Roboto"/>
              </a:rPr>
              <a:t>sliding window</a:t>
            </a:r>
            <a:r>
              <a:rPr lang="en">
                <a:solidFill>
                  <a:schemeClr val="dk1"/>
                </a:solidFill>
                <a:latin typeface="Roboto"/>
                <a:ea typeface="Roboto"/>
                <a:cs typeface="Roboto"/>
                <a:sym typeface="Roboto"/>
              </a:rPr>
              <a:t> to label panoramas.</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Evaluate on a researcher-created ground-truth test dataset.</a:t>
            </a:r>
            <a:endParaRPr>
              <a:solidFill>
                <a:schemeClr val="dk1"/>
              </a:solidFill>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364" name="Google Shape;364;p47"/>
          <p:cNvSpPr txBox="1">
            <a:spLocks noGrp="1"/>
          </p:cNvSpPr>
          <p:nvPr>
            <p:ph type="body" idx="1"/>
          </p:nvPr>
        </p:nvSpPr>
        <p:spPr>
          <a:xfrm>
            <a:off x="311725" y="1017725"/>
            <a:ext cx="1875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rgbClr val="FFFFFF"/>
                </a:solidFill>
                <a:latin typeface="Roboto"/>
                <a:ea typeface="Roboto"/>
                <a:cs typeface="Roboto"/>
                <a:sym typeface="Roboto"/>
              </a:rPr>
              <a:t>image features</a:t>
            </a:r>
            <a:endParaRPr>
              <a:solidFill>
                <a:srgbClr val="FFFFFF"/>
              </a:solidFill>
              <a:latin typeface="Roboto"/>
              <a:ea typeface="Roboto"/>
              <a:cs typeface="Roboto"/>
              <a:sym typeface="Roboto"/>
            </a:endParaRPr>
          </a:p>
        </p:txBody>
      </p:sp>
      <p:sp>
        <p:nvSpPr>
          <p:cNvPr id="365" name="Google Shape;365;p47"/>
          <p:cNvSpPr txBox="1">
            <a:spLocks noGrp="1"/>
          </p:cNvSpPr>
          <p:nvPr>
            <p:ph type="body" idx="1"/>
          </p:nvPr>
        </p:nvSpPr>
        <p:spPr>
          <a:xfrm>
            <a:off x="3275263" y="1017725"/>
            <a:ext cx="21645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positional features</a:t>
            </a:r>
            <a:endParaRPr>
              <a:solidFill>
                <a:schemeClr val="dk1"/>
              </a:solidFill>
              <a:latin typeface="Roboto"/>
              <a:ea typeface="Roboto"/>
              <a:cs typeface="Roboto"/>
              <a:sym typeface="Roboto"/>
            </a:endParaRPr>
          </a:p>
        </p:txBody>
      </p:sp>
      <p:sp>
        <p:nvSpPr>
          <p:cNvPr id="366" name="Google Shape;366;p47"/>
          <p:cNvSpPr txBox="1">
            <a:spLocks noGrp="1"/>
          </p:cNvSpPr>
          <p:nvPr>
            <p:ph type="body" idx="1"/>
          </p:nvPr>
        </p:nvSpPr>
        <p:spPr>
          <a:xfrm>
            <a:off x="6528025" y="1017725"/>
            <a:ext cx="2304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geographic features</a:t>
            </a:r>
            <a:endParaRPr>
              <a:solidFill>
                <a:schemeClr val="dk1"/>
              </a:solidFill>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48"/>
          <p:cNvPicPr preferRelativeResize="0"/>
          <p:nvPr/>
        </p:nvPicPr>
        <p:blipFill rotWithShape="1">
          <a:blip r:embed="rId3">
            <a:alphaModFix/>
          </a:blip>
          <a:srcRect/>
          <a:stretch/>
        </p:blipFill>
        <p:spPr>
          <a:xfrm>
            <a:off x="1334475" y="1773573"/>
            <a:ext cx="2777175" cy="2773550"/>
          </a:xfrm>
          <a:prstGeom prst="rect">
            <a:avLst/>
          </a:prstGeom>
          <a:noFill/>
          <a:ln>
            <a:noFill/>
          </a:ln>
        </p:spPr>
      </p:pic>
      <p:sp>
        <p:nvSpPr>
          <p:cNvPr id="372" name="Google Shape;372;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373" name="Google Shape;373;p48"/>
          <p:cNvSpPr txBox="1">
            <a:spLocks noGrp="1"/>
          </p:cNvSpPr>
          <p:nvPr>
            <p:ph type="body" idx="1"/>
          </p:nvPr>
        </p:nvSpPr>
        <p:spPr>
          <a:xfrm>
            <a:off x="311725" y="1017725"/>
            <a:ext cx="1875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image features</a:t>
            </a:r>
            <a:endParaRPr>
              <a:solidFill>
                <a:schemeClr val="accent4"/>
              </a:solidFill>
              <a:latin typeface="Roboto"/>
              <a:ea typeface="Roboto"/>
              <a:cs typeface="Roboto"/>
              <a:sym typeface="Roboto"/>
            </a:endParaRPr>
          </a:p>
        </p:txBody>
      </p:sp>
      <p:sp>
        <p:nvSpPr>
          <p:cNvPr id="374" name="Google Shape;374;p48"/>
          <p:cNvSpPr txBox="1">
            <a:spLocks noGrp="1"/>
          </p:cNvSpPr>
          <p:nvPr>
            <p:ph type="body" idx="1"/>
          </p:nvPr>
        </p:nvSpPr>
        <p:spPr>
          <a:xfrm>
            <a:off x="3275263" y="1017725"/>
            <a:ext cx="21645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positional features</a:t>
            </a:r>
            <a:endParaRPr>
              <a:solidFill>
                <a:schemeClr val="dk1"/>
              </a:solidFill>
              <a:latin typeface="Roboto"/>
              <a:ea typeface="Roboto"/>
              <a:cs typeface="Roboto"/>
              <a:sym typeface="Roboto"/>
            </a:endParaRPr>
          </a:p>
        </p:txBody>
      </p:sp>
      <p:sp>
        <p:nvSpPr>
          <p:cNvPr id="375" name="Google Shape;375;p48"/>
          <p:cNvSpPr txBox="1">
            <a:spLocks noGrp="1"/>
          </p:cNvSpPr>
          <p:nvPr>
            <p:ph type="body" idx="1"/>
          </p:nvPr>
        </p:nvSpPr>
        <p:spPr>
          <a:xfrm>
            <a:off x="6528025" y="1017725"/>
            <a:ext cx="2304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geographic features</a:t>
            </a:r>
            <a:endParaRPr>
              <a:solidFill>
                <a:schemeClr val="dk1"/>
              </a:solidFill>
              <a:latin typeface="Roboto"/>
              <a:ea typeface="Roboto"/>
              <a:cs typeface="Roboto"/>
              <a:sym typeface="Roboto"/>
            </a:endParaRPr>
          </a:p>
        </p:txBody>
      </p:sp>
      <p:sp>
        <p:nvSpPr>
          <p:cNvPr id="376" name="Google Shape;376;p48"/>
          <p:cNvSpPr/>
          <p:nvPr/>
        </p:nvSpPr>
        <p:spPr>
          <a:xfrm>
            <a:off x="4440425" y="2692200"/>
            <a:ext cx="1157100" cy="936300"/>
          </a:xfrm>
          <a:prstGeom prst="rightArrow">
            <a:avLst>
              <a:gd name="adj1" fmla="val 50000"/>
              <a:gd name="adj2" fmla="val 50000"/>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7" name="Google Shape;377;p48"/>
          <p:cNvPicPr preferRelativeResize="0"/>
          <p:nvPr/>
        </p:nvPicPr>
        <p:blipFill>
          <a:blip r:embed="rId4">
            <a:alphaModFix/>
          </a:blip>
          <a:stretch>
            <a:fillRect/>
          </a:stretch>
        </p:blipFill>
        <p:spPr>
          <a:xfrm>
            <a:off x="6049825" y="2197400"/>
            <a:ext cx="1773221" cy="1737645"/>
          </a:xfrm>
          <a:prstGeom prst="rect">
            <a:avLst/>
          </a:prstGeom>
          <a:noFill/>
          <a:ln>
            <a:noFill/>
          </a:ln>
        </p:spPr>
      </p:pic>
      <p:sp>
        <p:nvSpPr>
          <p:cNvPr id="378" name="Google Shape;378;p48"/>
          <p:cNvSpPr/>
          <p:nvPr/>
        </p:nvSpPr>
        <p:spPr>
          <a:xfrm>
            <a:off x="6049825" y="2197400"/>
            <a:ext cx="1773300" cy="1737600"/>
          </a:xfrm>
          <a:prstGeom prst="rect">
            <a:avLst/>
          </a:prstGeom>
          <a:solidFill>
            <a:srgbClr val="0055FF">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9" name="Google Shape;379;p48"/>
          <p:cNvPicPr preferRelativeResize="0"/>
          <p:nvPr/>
        </p:nvPicPr>
        <p:blipFill>
          <a:blip r:embed="rId4">
            <a:alphaModFix/>
          </a:blip>
          <a:stretch>
            <a:fillRect/>
          </a:stretch>
        </p:blipFill>
        <p:spPr>
          <a:xfrm>
            <a:off x="6361951" y="2503439"/>
            <a:ext cx="1773221" cy="1737645"/>
          </a:xfrm>
          <a:prstGeom prst="rect">
            <a:avLst/>
          </a:prstGeom>
          <a:noFill/>
          <a:ln>
            <a:noFill/>
          </a:ln>
        </p:spPr>
      </p:pic>
      <p:sp>
        <p:nvSpPr>
          <p:cNvPr id="380" name="Google Shape;380;p48"/>
          <p:cNvSpPr/>
          <p:nvPr/>
        </p:nvSpPr>
        <p:spPr>
          <a:xfrm>
            <a:off x="6361951" y="2503439"/>
            <a:ext cx="1773300" cy="1737600"/>
          </a:xfrm>
          <a:prstGeom prst="rect">
            <a:avLst/>
          </a:prstGeom>
          <a:solidFill>
            <a:srgbClr val="25FF00">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1" name="Google Shape;381;p48"/>
          <p:cNvPicPr preferRelativeResize="0"/>
          <p:nvPr/>
        </p:nvPicPr>
        <p:blipFill>
          <a:blip r:embed="rId4">
            <a:alphaModFix/>
          </a:blip>
          <a:stretch>
            <a:fillRect/>
          </a:stretch>
        </p:blipFill>
        <p:spPr>
          <a:xfrm>
            <a:off x="6674078" y="2809477"/>
            <a:ext cx="1773221" cy="1737645"/>
          </a:xfrm>
          <a:prstGeom prst="rect">
            <a:avLst/>
          </a:prstGeom>
          <a:noFill/>
          <a:ln>
            <a:noFill/>
          </a:ln>
        </p:spPr>
      </p:pic>
      <p:sp>
        <p:nvSpPr>
          <p:cNvPr id="382" name="Google Shape;382;p48"/>
          <p:cNvSpPr/>
          <p:nvPr/>
        </p:nvSpPr>
        <p:spPr>
          <a:xfrm>
            <a:off x="6674078" y="2809477"/>
            <a:ext cx="1773300" cy="1737600"/>
          </a:xfrm>
          <a:prstGeom prst="rect">
            <a:avLst/>
          </a:prstGeom>
          <a:solidFill>
            <a:srgbClr val="FF0000">
              <a:alpha val="33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8"/>
          <p:cNvSpPr txBox="1">
            <a:spLocks noGrp="1"/>
          </p:cNvSpPr>
          <p:nvPr>
            <p:ph type="body" idx="1"/>
          </p:nvPr>
        </p:nvSpPr>
        <p:spPr>
          <a:xfrm rot="-5400000">
            <a:off x="5218013" y="2595324"/>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 224 </a:t>
            </a:r>
            <a:r>
              <a:rPr lang="en" sz="1200">
                <a:solidFill>
                  <a:schemeClr val="dk1"/>
                </a:solidFill>
                <a:latin typeface="Roboto"/>
                <a:ea typeface="Roboto"/>
                <a:cs typeface="Roboto"/>
                <a:sym typeface="Roboto"/>
              </a:rPr>
              <a:t>px</a:t>
            </a:r>
            <a:endParaRPr sz="1200">
              <a:solidFill>
                <a:schemeClr val="dk1"/>
              </a:solidFill>
              <a:latin typeface="Roboto"/>
              <a:ea typeface="Roboto"/>
              <a:cs typeface="Roboto"/>
              <a:sym typeface="Roboto"/>
            </a:endParaRPr>
          </a:p>
        </p:txBody>
      </p:sp>
      <p:sp>
        <p:nvSpPr>
          <p:cNvPr id="384" name="Google Shape;384;p48"/>
          <p:cNvSpPr txBox="1">
            <a:spLocks noGrp="1"/>
          </p:cNvSpPr>
          <p:nvPr>
            <p:ph type="body" idx="1"/>
          </p:nvPr>
        </p:nvSpPr>
        <p:spPr>
          <a:xfrm rot="2700000">
            <a:off x="7817286" y="2203772"/>
            <a:ext cx="1324977" cy="494268"/>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3 </a:t>
            </a:r>
            <a:r>
              <a:rPr lang="en" sz="1200">
                <a:solidFill>
                  <a:schemeClr val="dk1"/>
                </a:solidFill>
                <a:latin typeface="Roboto"/>
                <a:ea typeface="Roboto"/>
                <a:cs typeface="Roboto"/>
                <a:sym typeface="Roboto"/>
              </a:rPr>
              <a:t>channels</a:t>
            </a:r>
            <a:endParaRPr sz="1200">
              <a:solidFill>
                <a:schemeClr val="dk1"/>
              </a:solidFill>
              <a:latin typeface="Roboto"/>
              <a:ea typeface="Roboto"/>
              <a:cs typeface="Roboto"/>
              <a:sym typeface="Roboto"/>
            </a:endParaRPr>
          </a:p>
        </p:txBody>
      </p:sp>
      <p:sp>
        <p:nvSpPr>
          <p:cNvPr id="385" name="Google Shape;385;p48"/>
          <p:cNvSpPr/>
          <p:nvPr/>
        </p:nvSpPr>
        <p:spPr>
          <a:xfrm rot="6726199">
            <a:off x="1829240" y="2137549"/>
            <a:ext cx="243171" cy="1534012"/>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8"/>
          <p:cNvSpPr/>
          <p:nvPr/>
        </p:nvSpPr>
        <p:spPr>
          <a:xfrm>
            <a:off x="2602211" y="3121853"/>
            <a:ext cx="142500" cy="142500"/>
          </a:xfrm>
          <a:prstGeom prst="ellipse">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8"/>
          <p:cNvSpPr/>
          <p:nvPr/>
        </p:nvSpPr>
        <p:spPr>
          <a:xfrm rot="6726199">
            <a:off x="2449343" y="3058476"/>
            <a:ext cx="243171" cy="195539"/>
          </a:xfrm>
          <a:prstGeom prst="triangle">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8"/>
          <p:cNvSpPr txBox="1">
            <a:spLocks noGrp="1"/>
          </p:cNvSpPr>
          <p:nvPr>
            <p:ph type="body" idx="1"/>
          </p:nvPr>
        </p:nvSpPr>
        <p:spPr>
          <a:xfrm>
            <a:off x="173790" y="2297976"/>
            <a:ext cx="12864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4.2 </a:t>
            </a:r>
            <a:r>
              <a:rPr lang="en" sz="1200">
                <a:solidFill>
                  <a:schemeClr val="dk1"/>
                </a:solidFill>
                <a:latin typeface="Roboto"/>
                <a:ea typeface="Roboto"/>
                <a:cs typeface="Roboto"/>
                <a:sym typeface="Roboto"/>
              </a:rPr>
              <a:t>meters</a:t>
            </a:r>
            <a:endParaRPr sz="1200">
              <a:solidFill>
                <a:schemeClr val="dk1"/>
              </a:solidFill>
              <a:latin typeface="Roboto"/>
              <a:ea typeface="Roboto"/>
              <a:cs typeface="Roboto"/>
              <a:sym typeface="Roboto"/>
            </a:endParaRPr>
          </a:p>
        </p:txBody>
      </p:sp>
      <p:sp>
        <p:nvSpPr>
          <p:cNvPr id="389" name="Google Shape;389;p48"/>
          <p:cNvSpPr/>
          <p:nvPr/>
        </p:nvSpPr>
        <p:spPr>
          <a:xfrm>
            <a:off x="5875013" y="2197400"/>
            <a:ext cx="190200" cy="1737600"/>
          </a:xfrm>
          <a:prstGeom prst="lef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8"/>
          <p:cNvSpPr txBox="1">
            <a:spLocks noGrp="1"/>
          </p:cNvSpPr>
          <p:nvPr>
            <p:ph type="body" idx="1"/>
          </p:nvPr>
        </p:nvSpPr>
        <p:spPr>
          <a:xfrm>
            <a:off x="6609439" y="1656125"/>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 224 </a:t>
            </a:r>
            <a:r>
              <a:rPr lang="en" sz="1200">
                <a:solidFill>
                  <a:schemeClr val="dk1"/>
                </a:solidFill>
                <a:latin typeface="Roboto"/>
                <a:ea typeface="Roboto"/>
                <a:cs typeface="Roboto"/>
                <a:sym typeface="Roboto"/>
              </a:rPr>
              <a:t>px</a:t>
            </a:r>
            <a:endParaRPr sz="1200">
              <a:solidFill>
                <a:schemeClr val="dk1"/>
              </a:solidFill>
              <a:latin typeface="Roboto"/>
              <a:ea typeface="Roboto"/>
              <a:cs typeface="Roboto"/>
              <a:sym typeface="Roboto"/>
            </a:endParaRPr>
          </a:p>
        </p:txBody>
      </p:sp>
      <p:sp>
        <p:nvSpPr>
          <p:cNvPr id="391" name="Google Shape;391;p48"/>
          <p:cNvSpPr/>
          <p:nvPr/>
        </p:nvSpPr>
        <p:spPr>
          <a:xfrm rot="5400000">
            <a:off x="6841163" y="1236125"/>
            <a:ext cx="190200" cy="1737600"/>
          </a:xfrm>
          <a:prstGeom prst="lef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8"/>
          <p:cNvSpPr/>
          <p:nvPr/>
        </p:nvSpPr>
        <p:spPr>
          <a:xfrm rot="8100000">
            <a:off x="8105839" y="2041281"/>
            <a:ext cx="190070" cy="830709"/>
          </a:xfrm>
          <a:prstGeom prst="leftBrace">
            <a:avLst>
              <a:gd name="adj1" fmla="val 8333"/>
              <a:gd name="adj2" fmla="val 86279"/>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398" name="Google Shape;398;p49"/>
          <p:cNvSpPr txBox="1">
            <a:spLocks noGrp="1"/>
          </p:cNvSpPr>
          <p:nvPr>
            <p:ph type="body" idx="1"/>
          </p:nvPr>
        </p:nvSpPr>
        <p:spPr>
          <a:xfrm>
            <a:off x="311725" y="1017725"/>
            <a:ext cx="1875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image features</a:t>
            </a:r>
            <a:endParaRPr>
              <a:solidFill>
                <a:schemeClr val="dk1"/>
              </a:solidFill>
              <a:latin typeface="Roboto"/>
              <a:ea typeface="Roboto"/>
              <a:cs typeface="Roboto"/>
              <a:sym typeface="Roboto"/>
            </a:endParaRPr>
          </a:p>
        </p:txBody>
      </p:sp>
      <p:sp>
        <p:nvSpPr>
          <p:cNvPr id="399" name="Google Shape;399;p49"/>
          <p:cNvSpPr txBox="1">
            <a:spLocks noGrp="1"/>
          </p:cNvSpPr>
          <p:nvPr>
            <p:ph type="body" idx="1"/>
          </p:nvPr>
        </p:nvSpPr>
        <p:spPr>
          <a:xfrm>
            <a:off x="3275263" y="1017725"/>
            <a:ext cx="21645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positional features</a:t>
            </a:r>
            <a:endParaRPr>
              <a:solidFill>
                <a:schemeClr val="accent4"/>
              </a:solidFill>
              <a:latin typeface="Roboto"/>
              <a:ea typeface="Roboto"/>
              <a:cs typeface="Roboto"/>
              <a:sym typeface="Roboto"/>
            </a:endParaRPr>
          </a:p>
        </p:txBody>
      </p:sp>
      <p:sp>
        <p:nvSpPr>
          <p:cNvPr id="400" name="Google Shape;400;p49"/>
          <p:cNvSpPr txBox="1">
            <a:spLocks noGrp="1"/>
          </p:cNvSpPr>
          <p:nvPr>
            <p:ph type="body" idx="1"/>
          </p:nvPr>
        </p:nvSpPr>
        <p:spPr>
          <a:xfrm>
            <a:off x="6528025" y="1017725"/>
            <a:ext cx="2304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geographic features</a:t>
            </a:r>
            <a:endParaRPr>
              <a:solidFill>
                <a:schemeClr val="dk1"/>
              </a:solidFill>
              <a:latin typeface="Roboto"/>
              <a:ea typeface="Roboto"/>
              <a:cs typeface="Roboto"/>
              <a:sym typeface="Roboto"/>
            </a:endParaRPr>
          </a:p>
        </p:txBody>
      </p:sp>
      <p:pic>
        <p:nvPicPr>
          <p:cNvPr id="401" name="Google Shape;401;p49"/>
          <p:cNvPicPr preferRelativeResize="0"/>
          <p:nvPr/>
        </p:nvPicPr>
        <p:blipFill rotWithShape="1">
          <a:blip r:embed="rId3">
            <a:alphaModFix/>
          </a:blip>
          <a:srcRect t="6736" b="14652"/>
          <a:stretch/>
        </p:blipFill>
        <p:spPr>
          <a:xfrm>
            <a:off x="162575" y="1512125"/>
            <a:ext cx="8818852" cy="3466376"/>
          </a:xfrm>
          <a:prstGeom prst="rect">
            <a:avLst/>
          </a:prstGeom>
          <a:noFill/>
          <a:ln>
            <a:noFill/>
          </a:ln>
        </p:spPr>
      </p:pic>
      <p:sp>
        <p:nvSpPr>
          <p:cNvPr id="402" name="Google Shape;402;p49"/>
          <p:cNvSpPr/>
          <p:nvPr/>
        </p:nvSpPr>
        <p:spPr>
          <a:xfrm>
            <a:off x="5166191" y="3779052"/>
            <a:ext cx="153900" cy="153900"/>
          </a:xfrm>
          <a:prstGeom prst="ellipse">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408" name="Google Shape;408;p50"/>
          <p:cNvSpPr txBox="1">
            <a:spLocks noGrp="1"/>
          </p:cNvSpPr>
          <p:nvPr>
            <p:ph type="body" idx="1"/>
          </p:nvPr>
        </p:nvSpPr>
        <p:spPr>
          <a:xfrm>
            <a:off x="311725" y="1017725"/>
            <a:ext cx="1875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image features</a:t>
            </a:r>
            <a:endParaRPr>
              <a:solidFill>
                <a:schemeClr val="dk1"/>
              </a:solidFill>
              <a:latin typeface="Roboto"/>
              <a:ea typeface="Roboto"/>
              <a:cs typeface="Roboto"/>
              <a:sym typeface="Roboto"/>
            </a:endParaRPr>
          </a:p>
        </p:txBody>
      </p:sp>
      <p:sp>
        <p:nvSpPr>
          <p:cNvPr id="409" name="Google Shape;409;p50"/>
          <p:cNvSpPr txBox="1">
            <a:spLocks noGrp="1"/>
          </p:cNvSpPr>
          <p:nvPr>
            <p:ph type="body" idx="1"/>
          </p:nvPr>
        </p:nvSpPr>
        <p:spPr>
          <a:xfrm>
            <a:off x="3275263" y="1017725"/>
            <a:ext cx="21645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positional features</a:t>
            </a:r>
            <a:endParaRPr>
              <a:solidFill>
                <a:schemeClr val="accent4"/>
              </a:solidFill>
              <a:latin typeface="Roboto"/>
              <a:ea typeface="Roboto"/>
              <a:cs typeface="Roboto"/>
              <a:sym typeface="Roboto"/>
            </a:endParaRPr>
          </a:p>
        </p:txBody>
      </p:sp>
      <p:sp>
        <p:nvSpPr>
          <p:cNvPr id="410" name="Google Shape;410;p50"/>
          <p:cNvSpPr txBox="1">
            <a:spLocks noGrp="1"/>
          </p:cNvSpPr>
          <p:nvPr>
            <p:ph type="body" idx="1"/>
          </p:nvPr>
        </p:nvSpPr>
        <p:spPr>
          <a:xfrm>
            <a:off x="6528025" y="1017725"/>
            <a:ext cx="2304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geographic features</a:t>
            </a:r>
            <a:endParaRPr>
              <a:solidFill>
                <a:schemeClr val="dk1"/>
              </a:solidFill>
              <a:latin typeface="Roboto"/>
              <a:ea typeface="Roboto"/>
              <a:cs typeface="Roboto"/>
              <a:sym typeface="Roboto"/>
            </a:endParaRPr>
          </a:p>
        </p:txBody>
      </p:sp>
      <p:pic>
        <p:nvPicPr>
          <p:cNvPr id="411" name="Google Shape;411;p50"/>
          <p:cNvPicPr preferRelativeResize="0"/>
          <p:nvPr/>
        </p:nvPicPr>
        <p:blipFill rotWithShape="1">
          <a:blip r:embed="rId3">
            <a:alphaModFix/>
          </a:blip>
          <a:srcRect t="6736" b="14652"/>
          <a:stretch/>
        </p:blipFill>
        <p:spPr>
          <a:xfrm>
            <a:off x="162575" y="1512125"/>
            <a:ext cx="8818852" cy="3466376"/>
          </a:xfrm>
          <a:prstGeom prst="rect">
            <a:avLst/>
          </a:prstGeom>
          <a:noFill/>
          <a:ln>
            <a:noFill/>
          </a:ln>
        </p:spPr>
      </p:pic>
      <p:sp>
        <p:nvSpPr>
          <p:cNvPr id="412" name="Google Shape;412;p50"/>
          <p:cNvSpPr/>
          <p:nvPr/>
        </p:nvSpPr>
        <p:spPr>
          <a:xfrm>
            <a:off x="5166191" y="3779052"/>
            <a:ext cx="153900" cy="153900"/>
          </a:xfrm>
          <a:prstGeom prst="ellipse">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3" name="Google Shape;413;p50"/>
          <p:cNvCxnSpPr/>
          <p:nvPr/>
        </p:nvCxnSpPr>
        <p:spPr>
          <a:xfrm>
            <a:off x="4019582" y="1518300"/>
            <a:ext cx="0" cy="3458100"/>
          </a:xfrm>
          <a:prstGeom prst="straightConnector1">
            <a:avLst/>
          </a:prstGeom>
          <a:noFill/>
          <a:ln w="9525" cap="flat" cmpd="sng">
            <a:solidFill>
              <a:srgbClr val="FFFFFF"/>
            </a:solidFill>
            <a:prstDash val="solid"/>
            <a:round/>
            <a:headEnd type="none" w="med" len="med"/>
            <a:tailEnd type="none" w="med" len="med"/>
          </a:ln>
        </p:spPr>
      </p:cxnSp>
      <p:cxnSp>
        <p:nvCxnSpPr>
          <p:cNvPr id="414" name="Google Shape;414;p50"/>
          <p:cNvCxnSpPr/>
          <p:nvPr/>
        </p:nvCxnSpPr>
        <p:spPr>
          <a:xfrm>
            <a:off x="173900" y="3471275"/>
            <a:ext cx="8808900" cy="0"/>
          </a:xfrm>
          <a:prstGeom prst="straightConnector1">
            <a:avLst/>
          </a:prstGeom>
          <a:noFill/>
          <a:ln w="9525" cap="flat" cmpd="sng">
            <a:solidFill>
              <a:srgbClr val="FFFFFF"/>
            </a:solidFill>
            <a:prstDash val="solid"/>
            <a:round/>
            <a:headEnd type="none" w="med" len="med"/>
            <a:tailEnd type="none" w="med" len="med"/>
          </a:ln>
        </p:spPr>
      </p:cxnSp>
      <p:sp>
        <p:nvSpPr>
          <p:cNvPr id="415" name="Google Shape;415;p50"/>
          <p:cNvSpPr txBox="1">
            <a:spLocks noGrp="1"/>
          </p:cNvSpPr>
          <p:nvPr>
            <p:ph type="body" idx="1"/>
          </p:nvPr>
        </p:nvSpPr>
        <p:spPr>
          <a:xfrm>
            <a:off x="78793" y="3103125"/>
            <a:ext cx="1011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2"/>
                </a:solidFill>
                <a:highlight>
                  <a:srgbClr val="FFFFFF"/>
                </a:highlight>
                <a:latin typeface="Roboto Light"/>
                <a:ea typeface="Roboto Light"/>
                <a:cs typeface="Roboto Light"/>
                <a:sym typeface="Roboto Light"/>
              </a:rPr>
              <a:t>horizon</a:t>
            </a:r>
            <a:endParaRPr>
              <a:solidFill>
                <a:schemeClr val="dk2"/>
              </a:solidFill>
              <a:highlight>
                <a:srgbClr val="FFFFFF"/>
              </a:highlight>
              <a:latin typeface="Roboto Light"/>
              <a:ea typeface="Roboto Light"/>
              <a:cs typeface="Roboto Light"/>
              <a:sym typeface="Roboto Light"/>
            </a:endParaRPr>
          </a:p>
        </p:txBody>
      </p:sp>
      <p:sp>
        <p:nvSpPr>
          <p:cNvPr id="416" name="Google Shape;416;p50"/>
          <p:cNvSpPr txBox="1">
            <a:spLocks noGrp="1"/>
          </p:cNvSpPr>
          <p:nvPr>
            <p:ph type="body" idx="1"/>
          </p:nvPr>
        </p:nvSpPr>
        <p:spPr>
          <a:xfrm rot="-5400000">
            <a:off x="3221320" y="1712364"/>
            <a:ext cx="13731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2"/>
                </a:solidFill>
                <a:highlight>
                  <a:srgbClr val="FFFFFF"/>
                </a:highlight>
                <a:latin typeface="Roboto Light"/>
                <a:ea typeface="Roboto Light"/>
                <a:cs typeface="Roboto Light"/>
                <a:sym typeface="Roboto Light"/>
              </a:rPr>
              <a:t>street-axis</a:t>
            </a:r>
            <a:endParaRPr>
              <a:solidFill>
                <a:schemeClr val="dk2"/>
              </a:solidFill>
              <a:highlight>
                <a:srgbClr val="FFFFFF"/>
              </a:highlight>
              <a:latin typeface="Roboto Light"/>
              <a:ea typeface="Roboto Light"/>
              <a:cs typeface="Roboto Light"/>
              <a:sym typeface="Roboto Light"/>
            </a:endParaRPr>
          </a:p>
        </p:txBody>
      </p:sp>
      <p:sp>
        <p:nvSpPr>
          <p:cNvPr id="417" name="Google Shape;417;p50"/>
          <p:cNvSpPr/>
          <p:nvPr/>
        </p:nvSpPr>
        <p:spPr>
          <a:xfrm>
            <a:off x="5253820" y="3490750"/>
            <a:ext cx="102300" cy="238800"/>
          </a:xfrm>
          <a:prstGeom prst="rightBrace">
            <a:avLst>
              <a:gd name="adj1" fmla="val 8333"/>
              <a:gd name="adj2" fmla="val 5000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50"/>
          <p:cNvSpPr/>
          <p:nvPr/>
        </p:nvSpPr>
        <p:spPr>
          <a:xfrm rot="5400000">
            <a:off x="4541400" y="3382225"/>
            <a:ext cx="102300" cy="1062900"/>
          </a:xfrm>
          <a:prstGeom prst="rightBrace">
            <a:avLst>
              <a:gd name="adj1" fmla="val 8333"/>
              <a:gd name="adj2" fmla="val 4393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50"/>
          <p:cNvSpPr txBox="1">
            <a:spLocks noGrp="1"/>
          </p:cNvSpPr>
          <p:nvPr>
            <p:ph type="body" idx="1"/>
          </p:nvPr>
        </p:nvSpPr>
        <p:spPr>
          <a:xfrm>
            <a:off x="5309660" y="3367826"/>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-22.8°</a:t>
            </a:r>
            <a:endParaRPr sz="1200">
              <a:solidFill>
                <a:schemeClr val="accent4"/>
              </a:solidFill>
              <a:latin typeface="Roboto"/>
              <a:ea typeface="Roboto"/>
              <a:cs typeface="Roboto"/>
              <a:sym typeface="Roboto"/>
            </a:endParaRPr>
          </a:p>
        </p:txBody>
      </p:sp>
      <p:sp>
        <p:nvSpPr>
          <p:cNvPr id="420" name="Google Shape;420;p50"/>
          <p:cNvSpPr txBox="1">
            <a:spLocks noGrp="1"/>
          </p:cNvSpPr>
          <p:nvPr>
            <p:ph type="body" idx="1"/>
          </p:nvPr>
        </p:nvSpPr>
        <p:spPr>
          <a:xfrm>
            <a:off x="4315387" y="3893826"/>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34.5°</a:t>
            </a:r>
            <a:endParaRPr sz="1200">
              <a:solidFill>
                <a:schemeClr val="accent4"/>
              </a:solidFill>
              <a:latin typeface="Roboto"/>
              <a:ea typeface="Roboto"/>
              <a:cs typeface="Roboto"/>
              <a:sym typeface="Roboto"/>
            </a:endParaRPr>
          </a:p>
        </p:txBody>
      </p:sp>
      <p:sp>
        <p:nvSpPr>
          <p:cNvPr id="421" name="Google Shape;421;p50"/>
          <p:cNvSpPr/>
          <p:nvPr/>
        </p:nvSpPr>
        <p:spPr>
          <a:xfrm rot="-2700000">
            <a:off x="5547000" y="3641300"/>
            <a:ext cx="463296" cy="1500198"/>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50"/>
          <p:cNvSpPr/>
          <p:nvPr/>
        </p:nvSpPr>
        <p:spPr>
          <a:xfrm rot="-2700000">
            <a:off x="5200676" y="3835286"/>
            <a:ext cx="219345" cy="175645"/>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50"/>
          <p:cNvSpPr/>
          <p:nvPr/>
        </p:nvSpPr>
        <p:spPr>
          <a:xfrm rot="-3131223">
            <a:off x="5963057" y="3598304"/>
            <a:ext cx="145820" cy="1283461"/>
          </a:xfrm>
          <a:prstGeom prst="rightBrace">
            <a:avLst>
              <a:gd name="adj1" fmla="val 16905"/>
              <a:gd name="adj2" fmla="val 5000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50"/>
          <p:cNvSpPr txBox="1">
            <a:spLocks noGrp="1"/>
          </p:cNvSpPr>
          <p:nvPr>
            <p:ph type="body" idx="1"/>
          </p:nvPr>
        </p:nvSpPr>
        <p:spPr>
          <a:xfrm>
            <a:off x="5987338" y="3847330"/>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4.2 </a:t>
            </a:r>
            <a:r>
              <a:rPr lang="en" sz="1200">
                <a:solidFill>
                  <a:schemeClr val="accent4"/>
                </a:solidFill>
                <a:latin typeface="Roboto"/>
                <a:ea typeface="Roboto"/>
                <a:cs typeface="Roboto"/>
                <a:sym typeface="Roboto"/>
              </a:rPr>
              <a:t>meters</a:t>
            </a:r>
            <a:endParaRPr sz="1200">
              <a:solidFill>
                <a:schemeClr val="accent4"/>
              </a:solidFill>
              <a:latin typeface="Roboto"/>
              <a:ea typeface="Roboto"/>
              <a:cs typeface="Roboto"/>
              <a:sym typeface="Robot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51"/>
          <p:cNvPicPr preferRelativeResize="0"/>
          <p:nvPr/>
        </p:nvPicPr>
        <p:blipFill rotWithShape="1">
          <a:blip r:embed="rId3">
            <a:alphaModFix/>
          </a:blip>
          <a:srcRect l="16393" t="9955" r="29698" b="22912"/>
          <a:stretch/>
        </p:blipFill>
        <p:spPr>
          <a:xfrm>
            <a:off x="4928975" y="1662425"/>
            <a:ext cx="3832050" cy="3139801"/>
          </a:xfrm>
          <a:prstGeom prst="rect">
            <a:avLst/>
          </a:prstGeom>
          <a:noFill/>
          <a:ln>
            <a:noFill/>
          </a:ln>
        </p:spPr>
      </p:pic>
      <p:sp>
        <p:nvSpPr>
          <p:cNvPr id="430" name="Google Shape;430;p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431" name="Google Shape;431;p51"/>
          <p:cNvSpPr txBox="1">
            <a:spLocks noGrp="1"/>
          </p:cNvSpPr>
          <p:nvPr>
            <p:ph type="body" idx="1"/>
          </p:nvPr>
        </p:nvSpPr>
        <p:spPr>
          <a:xfrm>
            <a:off x="311725" y="1017725"/>
            <a:ext cx="1875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image features</a:t>
            </a:r>
            <a:endParaRPr>
              <a:solidFill>
                <a:schemeClr val="dk1"/>
              </a:solidFill>
              <a:latin typeface="Roboto"/>
              <a:ea typeface="Roboto"/>
              <a:cs typeface="Roboto"/>
              <a:sym typeface="Roboto"/>
            </a:endParaRPr>
          </a:p>
        </p:txBody>
      </p:sp>
      <p:sp>
        <p:nvSpPr>
          <p:cNvPr id="432" name="Google Shape;432;p51"/>
          <p:cNvSpPr txBox="1">
            <a:spLocks noGrp="1"/>
          </p:cNvSpPr>
          <p:nvPr>
            <p:ph type="body" idx="1"/>
          </p:nvPr>
        </p:nvSpPr>
        <p:spPr>
          <a:xfrm>
            <a:off x="3275263" y="1017725"/>
            <a:ext cx="21645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1"/>
                </a:solidFill>
                <a:latin typeface="Roboto"/>
                <a:ea typeface="Roboto"/>
                <a:cs typeface="Roboto"/>
                <a:sym typeface="Roboto"/>
              </a:rPr>
              <a:t>positional features</a:t>
            </a:r>
            <a:endParaRPr>
              <a:solidFill>
                <a:schemeClr val="dk1"/>
              </a:solidFill>
              <a:latin typeface="Roboto"/>
              <a:ea typeface="Roboto"/>
              <a:cs typeface="Roboto"/>
              <a:sym typeface="Roboto"/>
            </a:endParaRPr>
          </a:p>
        </p:txBody>
      </p:sp>
      <p:sp>
        <p:nvSpPr>
          <p:cNvPr id="433" name="Google Shape;433;p51"/>
          <p:cNvSpPr txBox="1">
            <a:spLocks noGrp="1"/>
          </p:cNvSpPr>
          <p:nvPr>
            <p:ph type="body" idx="1"/>
          </p:nvPr>
        </p:nvSpPr>
        <p:spPr>
          <a:xfrm>
            <a:off x="6528025" y="1017725"/>
            <a:ext cx="2304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geographic features</a:t>
            </a:r>
            <a:endParaRPr>
              <a:solidFill>
                <a:schemeClr val="accent4"/>
              </a:solidFill>
              <a:latin typeface="Roboto"/>
              <a:ea typeface="Roboto"/>
              <a:cs typeface="Roboto"/>
              <a:sym typeface="Roboto"/>
            </a:endParaRPr>
          </a:p>
        </p:txBody>
      </p:sp>
      <p:pic>
        <p:nvPicPr>
          <p:cNvPr id="434" name="Google Shape;434;p51"/>
          <p:cNvPicPr preferRelativeResize="0"/>
          <p:nvPr/>
        </p:nvPicPr>
        <p:blipFill rotWithShape="1">
          <a:blip r:embed="rId4">
            <a:alphaModFix/>
          </a:blip>
          <a:srcRect l="14797" t="9659" r="34700" b="14930"/>
          <a:stretch/>
        </p:blipFill>
        <p:spPr>
          <a:xfrm>
            <a:off x="419275" y="1663275"/>
            <a:ext cx="4041676" cy="3129225"/>
          </a:xfrm>
          <a:prstGeom prst="rect">
            <a:avLst/>
          </a:prstGeom>
          <a:noFill/>
          <a:ln>
            <a:noFill/>
          </a:ln>
        </p:spPr>
      </p:pic>
      <p:sp>
        <p:nvSpPr>
          <p:cNvPr id="435" name="Google Shape;435;p51"/>
          <p:cNvSpPr/>
          <p:nvPr/>
        </p:nvSpPr>
        <p:spPr>
          <a:xfrm>
            <a:off x="2081800" y="1739375"/>
            <a:ext cx="309300" cy="836100"/>
          </a:xfrm>
          <a:prstGeom prst="rightBrace">
            <a:avLst>
              <a:gd name="adj1" fmla="val 49542"/>
              <a:gd name="adj2" fmla="val 38305"/>
            </a:avLst>
          </a:prstGeom>
          <a:solidFill>
            <a:schemeClr val="dk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6" name="Google Shape;436;p51"/>
          <p:cNvPicPr preferRelativeResize="0"/>
          <p:nvPr/>
        </p:nvPicPr>
        <p:blipFill>
          <a:blip r:embed="rId5">
            <a:alphaModFix/>
          </a:blip>
          <a:stretch>
            <a:fillRect/>
          </a:stretch>
        </p:blipFill>
        <p:spPr>
          <a:xfrm>
            <a:off x="504355" y="1745396"/>
            <a:ext cx="1577452" cy="830100"/>
          </a:xfrm>
          <a:prstGeom prst="rect">
            <a:avLst/>
          </a:prstGeom>
          <a:noFill/>
          <a:ln w="19050" cap="flat" cmpd="sng">
            <a:solidFill>
              <a:schemeClr val="dk2"/>
            </a:solidFill>
            <a:prstDash val="solid"/>
            <a:round/>
            <a:headEnd type="none" w="sm" len="sm"/>
            <a:tailEnd type="none" w="sm" len="sm"/>
          </a:ln>
        </p:spPr>
      </p:pic>
      <p:sp>
        <p:nvSpPr>
          <p:cNvPr id="437" name="Google Shape;437;p51"/>
          <p:cNvSpPr/>
          <p:nvPr/>
        </p:nvSpPr>
        <p:spPr>
          <a:xfrm rot="-503805">
            <a:off x="2667719" y="2019687"/>
            <a:ext cx="145864" cy="2175680"/>
          </a:xfrm>
          <a:prstGeom prst="rightBrace">
            <a:avLst>
              <a:gd name="adj1" fmla="val 16905"/>
              <a:gd name="adj2" fmla="val 29458"/>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51"/>
          <p:cNvSpPr txBox="1">
            <a:spLocks noGrp="1"/>
          </p:cNvSpPr>
          <p:nvPr>
            <p:ph type="body" idx="1"/>
          </p:nvPr>
        </p:nvSpPr>
        <p:spPr>
          <a:xfrm>
            <a:off x="2723188" y="2424630"/>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highlight>
                  <a:schemeClr val="dk2"/>
                </a:highlight>
                <a:latin typeface="Roboto"/>
                <a:ea typeface="Roboto"/>
                <a:cs typeface="Roboto"/>
                <a:sym typeface="Roboto"/>
              </a:rPr>
              <a:t>9.7 </a:t>
            </a:r>
            <a:r>
              <a:rPr lang="en" sz="1200">
                <a:solidFill>
                  <a:schemeClr val="accent4"/>
                </a:solidFill>
                <a:highlight>
                  <a:schemeClr val="dk2"/>
                </a:highlight>
                <a:latin typeface="Roboto"/>
                <a:ea typeface="Roboto"/>
                <a:cs typeface="Roboto"/>
                <a:sym typeface="Roboto"/>
              </a:rPr>
              <a:t>km</a:t>
            </a:r>
            <a:endParaRPr sz="1200">
              <a:solidFill>
                <a:schemeClr val="accent4"/>
              </a:solidFill>
              <a:highlight>
                <a:schemeClr val="dk2"/>
              </a:highlight>
              <a:latin typeface="Roboto"/>
              <a:ea typeface="Roboto"/>
              <a:cs typeface="Roboto"/>
              <a:sym typeface="Roboto"/>
            </a:endParaRPr>
          </a:p>
        </p:txBody>
      </p:sp>
      <p:sp>
        <p:nvSpPr>
          <p:cNvPr id="439" name="Google Shape;439;p51"/>
          <p:cNvSpPr/>
          <p:nvPr/>
        </p:nvSpPr>
        <p:spPr>
          <a:xfrm>
            <a:off x="2612550" y="3931375"/>
            <a:ext cx="494400" cy="494400"/>
          </a:xfrm>
          <a:prstGeom prst="arc">
            <a:avLst>
              <a:gd name="adj1" fmla="val 16220753"/>
              <a:gd name="adj2" fmla="val 15585316"/>
            </a:avLst>
          </a:prstGeom>
          <a:noFill/>
          <a:ln w="19050" cap="flat" cmpd="sng">
            <a:solidFill>
              <a:schemeClr val="accent4"/>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1"/>
          <p:cNvSpPr txBox="1">
            <a:spLocks noGrp="1"/>
          </p:cNvSpPr>
          <p:nvPr>
            <p:ph type="body" idx="1"/>
          </p:nvPr>
        </p:nvSpPr>
        <p:spPr>
          <a:xfrm>
            <a:off x="2004453" y="3752450"/>
            <a:ext cx="7842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highlight>
                  <a:schemeClr val="dk2"/>
                </a:highlight>
                <a:latin typeface="Roboto"/>
                <a:ea typeface="Roboto"/>
                <a:cs typeface="Roboto"/>
                <a:sym typeface="Roboto"/>
              </a:rPr>
              <a:t>357°</a:t>
            </a:r>
            <a:endParaRPr sz="1200">
              <a:solidFill>
                <a:schemeClr val="accent4"/>
              </a:solidFill>
              <a:highlight>
                <a:schemeClr val="dk2"/>
              </a:highlight>
              <a:latin typeface="Roboto"/>
              <a:ea typeface="Roboto"/>
              <a:cs typeface="Roboto"/>
              <a:sym typeface="Roboto"/>
            </a:endParaRPr>
          </a:p>
        </p:txBody>
      </p:sp>
      <p:cxnSp>
        <p:nvCxnSpPr>
          <p:cNvPr id="441" name="Google Shape;441;p51"/>
          <p:cNvCxnSpPr/>
          <p:nvPr/>
        </p:nvCxnSpPr>
        <p:spPr>
          <a:xfrm rot="10800000" flipH="1">
            <a:off x="5328775" y="1662425"/>
            <a:ext cx="3135000" cy="3139800"/>
          </a:xfrm>
          <a:prstGeom prst="straightConnector1">
            <a:avLst/>
          </a:prstGeom>
          <a:noFill/>
          <a:ln w="114300" cap="flat" cmpd="sng">
            <a:solidFill>
              <a:srgbClr val="FFFFFF"/>
            </a:solidFill>
            <a:prstDash val="solid"/>
            <a:round/>
            <a:headEnd type="none" w="med" len="med"/>
            <a:tailEnd type="none" w="med" len="med"/>
          </a:ln>
        </p:spPr>
      </p:cxnSp>
      <p:sp>
        <p:nvSpPr>
          <p:cNvPr id="442" name="Google Shape;442;p51"/>
          <p:cNvSpPr/>
          <p:nvPr/>
        </p:nvSpPr>
        <p:spPr>
          <a:xfrm>
            <a:off x="7737200" y="2393800"/>
            <a:ext cx="1023825" cy="1984275"/>
          </a:xfrm>
          <a:custGeom>
            <a:avLst/>
            <a:gdLst/>
            <a:ahLst/>
            <a:cxnLst/>
            <a:rect l="l" t="t" r="r" b="b"/>
            <a:pathLst>
              <a:path w="40953" h="79371" extrusionOk="0">
                <a:moveTo>
                  <a:pt x="0" y="0"/>
                </a:moveTo>
                <a:cubicBezTo>
                  <a:pt x="4160" y="6468"/>
                  <a:pt x="18136" y="25580"/>
                  <a:pt x="24961" y="38808"/>
                </a:cubicBezTo>
                <a:cubicBezTo>
                  <a:pt x="31787" y="52037"/>
                  <a:pt x="38288" y="72611"/>
                  <a:pt x="40953" y="79371"/>
                </a:cubicBezTo>
              </a:path>
            </a:pathLst>
          </a:custGeom>
          <a:noFill/>
          <a:ln w="114300" cap="flat" cmpd="sng">
            <a:solidFill>
              <a:srgbClr val="FFFFFF"/>
            </a:solidFill>
            <a:prstDash val="solid"/>
            <a:round/>
            <a:headEnd type="none" w="med" len="med"/>
            <a:tailEnd type="none" w="med" len="med"/>
          </a:ln>
        </p:spPr>
      </p:sp>
      <p:sp>
        <p:nvSpPr>
          <p:cNvPr id="443" name="Google Shape;443;p51"/>
          <p:cNvSpPr/>
          <p:nvPr/>
        </p:nvSpPr>
        <p:spPr>
          <a:xfrm>
            <a:off x="4928975" y="3125100"/>
            <a:ext cx="1418750" cy="1672250"/>
          </a:xfrm>
          <a:custGeom>
            <a:avLst/>
            <a:gdLst/>
            <a:ahLst/>
            <a:cxnLst/>
            <a:rect l="l" t="t" r="r" b="b"/>
            <a:pathLst>
              <a:path w="56750" h="66890" extrusionOk="0">
                <a:moveTo>
                  <a:pt x="56750" y="66890"/>
                </a:moveTo>
                <a:cubicBezTo>
                  <a:pt x="56002" y="65460"/>
                  <a:pt x="54507" y="61917"/>
                  <a:pt x="52264" y="58309"/>
                </a:cubicBezTo>
                <a:cubicBezTo>
                  <a:pt x="50021" y="54701"/>
                  <a:pt x="50705" y="53791"/>
                  <a:pt x="43294" y="45243"/>
                </a:cubicBezTo>
                <a:cubicBezTo>
                  <a:pt x="35884" y="36695"/>
                  <a:pt x="15017" y="14562"/>
                  <a:pt x="7801" y="7021"/>
                </a:cubicBezTo>
                <a:cubicBezTo>
                  <a:pt x="585" y="-519"/>
                  <a:pt x="1300" y="1170"/>
                  <a:pt x="0" y="0"/>
                </a:cubicBezTo>
              </a:path>
            </a:pathLst>
          </a:custGeom>
          <a:noFill/>
          <a:ln w="114300" cap="flat" cmpd="sng">
            <a:solidFill>
              <a:srgbClr val="FFFFFF"/>
            </a:solidFill>
            <a:prstDash val="solid"/>
            <a:round/>
            <a:headEnd type="none" w="med" len="med"/>
            <a:tailEnd type="none" w="med" len="med"/>
          </a:ln>
        </p:spPr>
      </p:sp>
      <p:sp>
        <p:nvSpPr>
          <p:cNvPr id="444" name="Google Shape;444;p51"/>
          <p:cNvSpPr/>
          <p:nvPr/>
        </p:nvSpPr>
        <p:spPr>
          <a:xfrm>
            <a:off x="7737200" y="1805425"/>
            <a:ext cx="619200" cy="619200"/>
          </a:xfrm>
          <a:prstGeom prst="arc">
            <a:avLst>
              <a:gd name="adj1" fmla="val 16200000"/>
              <a:gd name="adj2" fmla="val 18321755"/>
            </a:avLst>
          </a:prstGeom>
          <a:noFill/>
          <a:ln w="19050" cap="flat" cmpd="sng">
            <a:solidFill>
              <a:schemeClr val="accent4"/>
            </a:solidFill>
            <a:prstDash val="solid"/>
            <a:round/>
            <a:headEnd type="none" w="sm" len="sm"/>
            <a:tailEnd type="triangl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51"/>
          <p:cNvSpPr txBox="1">
            <a:spLocks noGrp="1"/>
          </p:cNvSpPr>
          <p:nvPr>
            <p:ph type="body" idx="1"/>
          </p:nvPr>
        </p:nvSpPr>
        <p:spPr>
          <a:xfrm>
            <a:off x="7388655" y="1606576"/>
            <a:ext cx="7842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44.2°</a:t>
            </a:r>
            <a:endParaRPr sz="1200">
              <a:solidFill>
                <a:schemeClr val="accent4"/>
              </a:solidFill>
              <a:latin typeface="Roboto"/>
              <a:ea typeface="Roboto"/>
              <a:cs typeface="Roboto"/>
              <a:sym typeface="Roboto"/>
            </a:endParaRPr>
          </a:p>
        </p:txBody>
      </p:sp>
      <p:sp>
        <p:nvSpPr>
          <p:cNvPr id="446" name="Google Shape;446;p51"/>
          <p:cNvSpPr/>
          <p:nvPr/>
        </p:nvSpPr>
        <p:spPr>
          <a:xfrm rot="2700000">
            <a:off x="6673761" y="1965128"/>
            <a:ext cx="199828" cy="2511643"/>
          </a:xfrm>
          <a:prstGeom prst="leftBrace">
            <a:avLst>
              <a:gd name="adj1" fmla="val 8333"/>
              <a:gd name="adj2" fmla="val 37058"/>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51"/>
          <p:cNvSpPr/>
          <p:nvPr/>
        </p:nvSpPr>
        <p:spPr>
          <a:xfrm rot="2827806">
            <a:off x="6080620" y="3887370"/>
            <a:ext cx="199754" cy="431762"/>
          </a:xfrm>
          <a:prstGeom prst="rightBrace">
            <a:avLst>
              <a:gd name="adj1" fmla="val 8333"/>
              <a:gd name="adj2" fmla="val 5000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51"/>
          <p:cNvSpPr txBox="1">
            <a:spLocks noGrp="1"/>
          </p:cNvSpPr>
          <p:nvPr>
            <p:ph type="body" idx="1"/>
          </p:nvPr>
        </p:nvSpPr>
        <p:spPr>
          <a:xfrm>
            <a:off x="5599974" y="2554500"/>
            <a:ext cx="17295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a:solidFill>
                  <a:schemeClr val="accent4"/>
                </a:solidFill>
                <a:latin typeface="Roboto"/>
                <a:ea typeface="Roboto"/>
                <a:cs typeface="Roboto"/>
                <a:sym typeface="Roboto"/>
              </a:rPr>
              <a:t>block length </a:t>
            </a:r>
            <a:r>
              <a:rPr lang="en">
                <a:solidFill>
                  <a:schemeClr val="accent4"/>
                </a:solidFill>
                <a:latin typeface="Roboto"/>
                <a:ea typeface="Roboto"/>
                <a:cs typeface="Roboto"/>
                <a:sym typeface="Roboto"/>
              </a:rPr>
              <a:t>98</a:t>
            </a:r>
            <a:r>
              <a:rPr lang="en" sz="1200">
                <a:solidFill>
                  <a:schemeClr val="accent4"/>
                </a:solidFill>
                <a:latin typeface="Roboto"/>
                <a:ea typeface="Roboto"/>
                <a:cs typeface="Roboto"/>
                <a:sym typeface="Roboto"/>
              </a:rPr>
              <a:t>m</a:t>
            </a:r>
            <a:endParaRPr sz="1200">
              <a:solidFill>
                <a:schemeClr val="accent4"/>
              </a:solidFill>
              <a:latin typeface="Roboto"/>
              <a:ea typeface="Roboto"/>
              <a:cs typeface="Roboto"/>
              <a:sym typeface="Roboto"/>
            </a:endParaRPr>
          </a:p>
        </p:txBody>
      </p:sp>
      <p:sp>
        <p:nvSpPr>
          <p:cNvPr id="449" name="Google Shape;449;p51"/>
          <p:cNvSpPr txBox="1">
            <a:spLocks noGrp="1"/>
          </p:cNvSpPr>
          <p:nvPr>
            <p:ph type="body" idx="1"/>
          </p:nvPr>
        </p:nvSpPr>
        <p:spPr>
          <a:xfrm>
            <a:off x="6261225" y="3892225"/>
            <a:ext cx="1917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200">
                <a:solidFill>
                  <a:schemeClr val="accent4"/>
                </a:solidFill>
                <a:latin typeface="Roboto"/>
                <a:ea typeface="Roboto"/>
                <a:cs typeface="Roboto"/>
                <a:sym typeface="Roboto"/>
              </a:rPr>
              <a:t>distance to intersection </a:t>
            </a:r>
            <a:r>
              <a:rPr lang="en">
                <a:solidFill>
                  <a:schemeClr val="accent4"/>
                </a:solidFill>
                <a:latin typeface="Roboto"/>
                <a:ea typeface="Roboto"/>
                <a:cs typeface="Roboto"/>
                <a:sym typeface="Roboto"/>
              </a:rPr>
              <a:t>3.8</a:t>
            </a:r>
            <a:r>
              <a:rPr lang="en" sz="1200">
                <a:solidFill>
                  <a:schemeClr val="accent4"/>
                </a:solidFill>
                <a:latin typeface="Roboto"/>
                <a:ea typeface="Roboto"/>
                <a:cs typeface="Roboto"/>
                <a:sym typeface="Roboto"/>
              </a:rPr>
              <a:t>m </a:t>
            </a:r>
            <a:r>
              <a:rPr lang="en">
                <a:solidFill>
                  <a:schemeClr val="accent4"/>
                </a:solidFill>
                <a:latin typeface="Roboto"/>
                <a:ea typeface="Roboto"/>
                <a:cs typeface="Roboto"/>
                <a:sym typeface="Roboto"/>
              </a:rPr>
              <a:t>/ 3.9</a:t>
            </a:r>
            <a:r>
              <a:rPr lang="en" sz="1200">
                <a:solidFill>
                  <a:schemeClr val="accent4"/>
                </a:solidFill>
                <a:latin typeface="Roboto"/>
                <a:ea typeface="Roboto"/>
                <a:cs typeface="Roboto"/>
                <a:sym typeface="Roboto"/>
              </a:rPr>
              <a:t>% of block</a:t>
            </a:r>
            <a:endParaRPr sz="1200">
              <a:solidFill>
                <a:schemeClr val="accent4"/>
              </a:solidFill>
              <a:latin typeface="Roboto"/>
              <a:ea typeface="Roboto"/>
              <a:cs typeface="Roboto"/>
              <a:sym typeface="Roboto"/>
            </a:endParaRPr>
          </a:p>
        </p:txBody>
      </p:sp>
      <p:sp>
        <p:nvSpPr>
          <p:cNvPr id="450" name="Google Shape;450;p51"/>
          <p:cNvSpPr/>
          <p:nvPr/>
        </p:nvSpPr>
        <p:spPr>
          <a:xfrm>
            <a:off x="5390595" y="3087427"/>
            <a:ext cx="1023900" cy="619200"/>
          </a:xfrm>
          <a:prstGeom prst="wedgeRoundRectCallout">
            <a:avLst>
              <a:gd name="adj1" fmla="val 35294"/>
              <a:gd name="adj2" fmla="val 74051"/>
              <a:gd name="adj3" fmla="val 0"/>
            </a:avLst>
          </a:prstGeom>
          <a:solidFill>
            <a:srgbClr val="674EA7"/>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1" name="Google Shape;451;p51"/>
          <p:cNvPicPr preferRelativeResize="0"/>
          <p:nvPr/>
        </p:nvPicPr>
        <p:blipFill>
          <a:blip r:embed="rId5">
            <a:alphaModFix/>
          </a:blip>
          <a:stretch>
            <a:fillRect/>
          </a:stretch>
        </p:blipFill>
        <p:spPr>
          <a:xfrm>
            <a:off x="5467321" y="3167993"/>
            <a:ext cx="870451" cy="45806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16"/>
          <p:cNvPicPr preferRelativeResize="0"/>
          <p:nvPr/>
        </p:nvPicPr>
        <p:blipFill>
          <a:blip r:embed="rId3">
            <a:alphaModFix/>
          </a:blip>
          <a:stretch>
            <a:fillRect/>
          </a:stretch>
        </p:blipFill>
        <p:spPr>
          <a:xfrm>
            <a:off x="4" y="-129346"/>
            <a:ext cx="9144002" cy="600132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pic>
        <p:nvPicPr>
          <p:cNvPr id="456" name="Google Shape;456;p52"/>
          <p:cNvPicPr preferRelativeResize="0"/>
          <p:nvPr/>
        </p:nvPicPr>
        <p:blipFill rotWithShape="1">
          <a:blip r:embed="rId3">
            <a:alphaModFix/>
          </a:blip>
          <a:srcRect l="5555" r="5555"/>
          <a:stretch/>
        </p:blipFill>
        <p:spPr>
          <a:xfrm flipH="1">
            <a:off x="0" y="0"/>
            <a:ext cx="9143997" cy="5143501"/>
          </a:xfrm>
          <a:prstGeom prst="rect">
            <a:avLst/>
          </a:prstGeom>
          <a:noFill/>
          <a:ln>
            <a:noFill/>
          </a:ln>
        </p:spPr>
      </p:pic>
      <p:sp>
        <p:nvSpPr>
          <p:cNvPr id="457" name="Google Shape;457;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How do we automate these tasks?</a:t>
            </a:r>
            <a:endParaRPr>
              <a:solidFill>
                <a:schemeClr val="accent4"/>
              </a:solidFill>
              <a:latin typeface="Roboto"/>
              <a:ea typeface="Roboto"/>
              <a:cs typeface="Roboto"/>
              <a:sym typeface="Roboto"/>
            </a:endParaRPr>
          </a:p>
        </p:txBody>
      </p:sp>
      <p:sp>
        <p:nvSpPr>
          <p:cNvPr id="458" name="Google Shape;458;p5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Start with 181k labeled problems from Project Sidewalk dataset.</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Compute </a:t>
            </a:r>
            <a:r>
              <a:rPr lang="en">
                <a:solidFill>
                  <a:schemeClr val="accent4"/>
                </a:solidFill>
                <a:latin typeface="Roboto"/>
                <a:ea typeface="Roboto"/>
                <a:cs typeface="Roboto"/>
                <a:sym typeface="Roboto"/>
              </a:rPr>
              <a:t>3 types of features</a:t>
            </a:r>
            <a:r>
              <a:rPr lang="en">
                <a:solidFill>
                  <a:schemeClr val="dk1"/>
                </a:solidFill>
                <a:latin typeface="Roboto"/>
                <a:ea typeface="Roboto"/>
                <a:cs typeface="Roboto"/>
                <a:sym typeface="Roboto"/>
              </a:rPr>
              <a:t> for each human-placed label.</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Train</a:t>
            </a:r>
            <a:r>
              <a:rPr lang="en">
                <a:solidFill>
                  <a:schemeClr val="accent4"/>
                </a:solidFill>
                <a:latin typeface="Roboto"/>
                <a:ea typeface="Roboto"/>
                <a:cs typeface="Roboto"/>
                <a:sym typeface="Roboto"/>
              </a:rPr>
              <a:t> two different neural networks</a:t>
            </a:r>
            <a:r>
              <a:rPr lang="en">
                <a:solidFill>
                  <a:schemeClr val="dk1"/>
                </a:solidFill>
                <a:latin typeface="Roboto"/>
                <a:ea typeface="Roboto"/>
                <a:cs typeface="Roboto"/>
                <a:sym typeface="Roboto"/>
              </a:rPr>
              <a:t>, one for validation, one for labeling.</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Use a </a:t>
            </a:r>
            <a:r>
              <a:rPr lang="en">
                <a:solidFill>
                  <a:schemeClr val="accent4"/>
                </a:solidFill>
                <a:latin typeface="Roboto"/>
                <a:ea typeface="Roboto"/>
                <a:cs typeface="Roboto"/>
                <a:sym typeface="Roboto"/>
              </a:rPr>
              <a:t>sliding window</a:t>
            </a:r>
            <a:r>
              <a:rPr lang="en">
                <a:solidFill>
                  <a:schemeClr val="dk1"/>
                </a:solidFill>
                <a:latin typeface="Roboto"/>
                <a:ea typeface="Roboto"/>
                <a:cs typeface="Roboto"/>
                <a:sym typeface="Roboto"/>
              </a:rPr>
              <a:t> to label panoramas.</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Evaluate on a researcher-created ground-truth test dataset.</a:t>
            </a:r>
            <a:endParaRPr>
              <a:solidFill>
                <a:schemeClr val="dk1"/>
              </a:solidFill>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62"/>
        <p:cNvGrpSpPr/>
        <p:nvPr/>
      </p:nvGrpSpPr>
      <p:grpSpPr>
        <a:xfrm>
          <a:off x="0" y="0"/>
          <a:ext cx="0" cy="0"/>
          <a:chOff x="0" y="0"/>
          <a:chExt cx="0" cy="0"/>
        </a:xfrm>
      </p:grpSpPr>
      <p:sp>
        <p:nvSpPr>
          <p:cNvPr id="463" name="Google Shape;463;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highlight>
                  <a:srgbClr val="666666"/>
                </a:highlight>
                <a:latin typeface="Roboto"/>
                <a:ea typeface="Roboto"/>
                <a:cs typeface="Roboto"/>
                <a:sym typeface="Roboto"/>
              </a:rPr>
              <a:t>Neural Network Architecture</a:t>
            </a:r>
            <a:endParaRPr>
              <a:solidFill>
                <a:schemeClr val="accent4"/>
              </a:solidFill>
              <a:highlight>
                <a:srgbClr val="666666"/>
              </a:highlight>
              <a:latin typeface="Roboto"/>
              <a:ea typeface="Roboto"/>
              <a:cs typeface="Roboto"/>
              <a:sym typeface="Roboto"/>
            </a:endParaRPr>
          </a:p>
        </p:txBody>
      </p:sp>
      <p:pic>
        <p:nvPicPr>
          <p:cNvPr id="464" name="Google Shape;464;p53"/>
          <p:cNvPicPr preferRelativeResize="0"/>
          <p:nvPr/>
        </p:nvPicPr>
        <p:blipFill>
          <a:blip r:embed="rId3">
            <a:alphaModFix/>
          </a:blip>
          <a:stretch>
            <a:fillRect/>
          </a:stretch>
        </p:blipFill>
        <p:spPr>
          <a:xfrm>
            <a:off x="408721" y="1374975"/>
            <a:ext cx="8281175" cy="3093300"/>
          </a:xfrm>
          <a:prstGeom prst="rect">
            <a:avLst/>
          </a:prstGeom>
          <a:noFill/>
          <a:ln>
            <a:noFill/>
          </a:ln>
        </p:spPr>
      </p:pic>
      <p:sp>
        <p:nvSpPr>
          <p:cNvPr id="465" name="Google Shape;465;p53"/>
          <p:cNvSpPr/>
          <p:nvPr/>
        </p:nvSpPr>
        <p:spPr>
          <a:xfrm>
            <a:off x="316075" y="2471175"/>
            <a:ext cx="2327400" cy="208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53"/>
          <p:cNvSpPr/>
          <p:nvPr/>
        </p:nvSpPr>
        <p:spPr>
          <a:xfrm>
            <a:off x="1675325" y="3227000"/>
            <a:ext cx="2327400" cy="1916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3"/>
          <p:cNvSpPr/>
          <p:nvPr/>
        </p:nvSpPr>
        <p:spPr>
          <a:xfrm>
            <a:off x="6202575" y="1264250"/>
            <a:ext cx="2629800" cy="3390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3"/>
          <p:cNvSpPr/>
          <p:nvPr/>
        </p:nvSpPr>
        <p:spPr>
          <a:xfrm>
            <a:off x="3646750" y="3754425"/>
            <a:ext cx="2629800" cy="1389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72"/>
        <p:cNvGrpSpPr/>
        <p:nvPr/>
      </p:nvGrpSpPr>
      <p:grpSpPr>
        <a:xfrm>
          <a:off x="0" y="0"/>
          <a:ext cx="0" cy="0"/>
          <a:chOff x="0" y="0"/>
          <a:chExt cx="0" cy="0"/>
        </a:xfrm>
      </p:grpSpPr>
      <p:sp>
        <p:nvSpPr>
          <p:cNvPr id="473" name="Google Shape;473;p5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highlight>
                  <a:srgbClr val="666666"/>
                </a:highlight>
                <a:latin typeface="Roboto"/>
                <a:ea typeface="Roboto"/>
                <a:cs typeface="Roboto"/>
                <a:sym typeface="Roboto"/>
              </a:rPr>
              <a:t>Neural Network Architecture</a:t>
            </a:r>
            <a:endParaRPr>
              <a:solidFill>
                <a:schemeClr val="accent4"/>
              </a:solidFill>
              <a:highlight>
                <a:srgbClr val="666666"/>
              </a:highlight>
              <a:latin typeface="Roboto"/>
              <a:ea typeface="Roboto"/>
              <a:cs typeface="Roboto"/>
              <a:sym typeface="Roboto"/>
            </a:endParaRPr>
          </a:p>
        </p:txBody>
      </p:sp>
      <p:pic>
        <p:nvPicPr>
          <p:cNvPr id="474" name="Google Shape;474;p54"/>
          <p:cNvPicPr preferRelativeResize="0"/>
          <p:nvPr/>
        </p:nvPicPr>
        <p:blipFill>
          <a:blip r:embed="rId3">
            <a:alphaModFix/>
          </a:blip>
          <a:stretch>
            <a:fillRect/>
          </a:stretch>
        </p:blipFill>
        <p:spPr>
          <a:xfrm>
            <a:off x="408721" y="1374975"/>
            <a:ext cx="8281175" cy="30933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pic>
        <p:nvPicPr>
          <p:cNvPr id="479" name="Google Shape;479;p55"/>
          <p:cNvPicPr preferRelativeResize="0"/>
          <p:nvPr/>
        </p:nvPicPr>
        <p:blipFill rotWithShape="1">
          <a:blip r:embed="rId3">
            <a:alphaModFix/>
          </a:blip>
          <a:srcRect l="5555" r="5555"/>
          <a:stretch/>
        </p:blipFill>
        <p:spPr>
          <a:xfrm flipH="1">
            <a:off x="0" y="0"/>
            <a:ext cx="9143997" cy="5143501"/>
          </a:xfrm>
          <a:prstGeom prst="rect">
            <a:avLst/>
          </a:prstGeom>
          <a:noFill/>
          <a:ln>
            <a:noFill/>
          </a:ln>
        </p:spPr>
      </p:pic>
      <p:sp>
        <p:nvSpPr>
          <p:cNvPr id="480" name="Google Shape;480;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How do we automate these tasks?</a:t>
            </a:r>
            <a:endParaRPr>
              <a:solidFill>
                <a:schemeClr val="accent4"/>
              </a:solidFill>
              <a:latin typeface="Roboto"/>
              <a:ea typeface="Roboto"/>
              <a:cs typeface="Roboto"/>
              <a:sym typeface="Roboto"/>
            </a:endParaRPr>
          </a:p>
        </p:txBody>
      </p:sp>
      <p:sp>
        <p:nvSpPr>
          <p:cNvPr id="481" name="Google Shape;481;p5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Start with 181k labeled problems from Project Sidewalk dataset.</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Compute </a:t>
            </a:r>
            <a:r>
              <a:rPr lang="en">
                <a:solidFill>
                  <a:schemeClr val="accent4"/>
                </a:solidFill>
                <a:latin typeface="Roboto"/>
                <a:ea typeface="Roboto"/>
                <a:cs typeface="Roboto"/>
                <a:sym typeface="Roboto"/>
              </a:rPr>
              <a:t>3 types of features</a:t>
            </a:r>
            <a:r>
              <a:rPr lang="en">
                <a:solidFill>
                  <a:schemeClr val="dk1"/>
                </a:solidFill>
                <a:latin typeface="Roboto"/>
                <a:ea typeface="Roboto"/>
                <a:cs typeface="Roboto"/>
                <a:sym typeface="Roboto"/>
              </a:rPr>
              <a:t> for each human-placed label.</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Train</a:t>
            </a:r>
            <a:r>
              <a:rPr lang="en">
                <a:solidFill>
                  <a:schemeClr val="accent4"/>
                </a:solidFill>
                <a:latin typeface="Roboto"/>
                <a:ea typeface="Roboto"/>
                <a:cs typeface="Roboto"/>
                <a:sym typeface="Roboto"/>
              </a:rPr>
              <a:t> two different neural networks</a:t>
            </a:r>
            <a:r>
              <a:rPr lang="en">
                <a:solidFill>
                  <a:schemeClr val="dk1"/>
                </a:solidFill>
                <a:latin typeface="Roboto"/>
                <a:ea typeface="Roboto"/>
                <a:cs typeface="Roboto"/>
                <a:sym typeface="Roboto"/>
              </a:rPr>
              <a:t>, one for validation, one for labeling.</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Use a </a:t>
            </a:r>
            <a:r>
              <a:rPr lang="en">
                <a:solidFill>
                  <a:schemeClr val="accent4"/>
                </a:solidFill>
                <a:latin typeface="Roboto"/>
                <a:ea typeface="Roboto"/>
                <a:cs typeface="Roboto"/>
                <a:sym typeface="Roboto"/>
              </a:rPr>
              <a:t>sliding window</a:t>
            </a:r>
            <a:r>
              <a:rPr lang="en">
                <a:solidFill>
                  <a:schemeClr val="dk1"/>
                </a:solidFill>
                <a:latin typeface="Roboto"/>
                <a:ea typeface="Roboto"/>
                <a:cs typeface="Roboto"/>
                <a:sym typeface="Roboto"/>
              </a:rPr>
              <a:t> to label panoramas.</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Evaluate on a researcher-created ground-truth test dataset.</a:t>
            </a:r>
            <a:endParaRPr>
              <a:solidFill>
                <a:schemeClr val="dk1"/>
              </a:solidFill>
              <a:latin typeface="Roboto"/>
              <a:ea typeface="Roboto"/>
              <a:cs typeface="Roboto"/>
              <a:sym typeface="Roboto"/>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56"/>
          <p:cNvPicPr preferRelativeResize="0"/>
          <p:nvPr/>
        </p:nvPicPr>
        <p:blipFill rotWithShape="1">
          <a:blip r:embed="rId3">
            <a:alphaModFix/>
          </a:blip>
          <a:srcRect t="9130" b="9350"/>
          <a:stretch/>
        </p:blipFill>
        <p:spPr>
          <a:xfrm>
            <a:off x="0" y="0"/>
            <a:ext cx="9144000" cy="5143502"/>
          </a:xfrm>
          <a:prstGeom prst="rect">
            <a:avLst/>
          </a:prstGeom>
          <a:noFill/>
          <a:ln>
            <a:noFill/>
          </a:ln>
        </p:spPr>
      </p:pic>
      <p:sp>
        <p:nvSpPr>
          <p:cNvPr id="487" name="Google Shape;487;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highlight>
                  <a:schemeClr val="dk2"/>
                </a:highlight>
                <a:latin typeface="Roboto"/>
                <a:ea typeface="Roboto"/>
                <a:cs typeface="Roboto"/>
                <a:sym typeface="Roboto"/>
              </a:rPr>
              <a:t>Sliding Window</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pic>
        <p:nvPicPr>
          <p:cNvPr id="492" name="Google Shape;492;p57"/>
          <p:cNvPicPr preferRelativeResize="0"/>
          <p:nvPr/>
        </p:nvPicPr>
        <p:blipFill rotWithShape="1">
          <a:blip r:embed="rId3">
            <a:alphaModFix/>
          </a:blip>
          <a:srcRect t="51213" r="77250" b="15818"/>
          <a:stretch/>
        </p:blipFill>
        <p:spPr>
          <a:xfrm>
            <a:off x="0" y="2655350"/>
            <a:ext cx="2080203" cy="2080149"/>
          </a:xfrm>
          <a:prstGeom prst="rect">
            <a:avLst/>
          </a:prstGeom>
          <a:noFill/>
          <a:ln>
            <a:noFill/>
          </a:ln>
        </p:spPr>
      </p:pic>
      <p:sp>
        <p:nvSpPr>
          <p:cNvPr id="493" name="Google Shape;493;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Sliding Window</a:t>
            </a:r>
            <a:endParaRPr>
              <a:solidFill>
                <a:schemeClr val="accent4"/>
              </a:solidFill>
              <a:latin typeface="Roboto"/>
              <a:ea typeface="Roboto"/>
              <a:cs typeface="Roboto"/>
              <a:sym typeface="Roboto"/>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498" name="Google Shape;498;p58"/>
          <p:cNvPicPr preferRelativeResize="0"/>
          <p:nvPr/>
        </p:nvPicPr>
        <p:blipFill rotWithShape="1">
          <a:blip r:embed="rId3">
            <a:alphaModFix/>
          </a:blip>
          <a:srcRect l="19416" t="51213" r="57833" b="15818"/>
          <a:stretch/>
        </p:blipFill>
        <p:spPr>
          <a:xfrm>
            <a:off x="1775400" y="2655350"/>
            <a:ext cx="2080203" cy="2080149"/>
          </a:xfrm>
          <a:prstGeom prst="rect">
            <a:avLst/>
          </a:prstGeom>
          <a:noFill/>
          <a:ln>
            <a:noFill/>
          </a:ln>
        </p:spPr>
      </p:pic>
      <p:sp>
        <p:nvSpPr>
          <p:cNvPr id="499" name="Google Shape;499;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Sliding Window</a:t>
            </a:r>
            <a:endParaRPr>
              <a:solidFill>
                <a:schemeClr val="accent4"/>
              </a:solidFill>
              <a:latin typeface="Roboto"/>
              <a:ea typeface="Roboto"/>
              <a:cs typeface="Roboto"/>
              <a:sym typeface="Roboto"/>
            </a:endParaRPr>
          </a:p>
        </p:txBody>
      </p:sp>
      <p:sp>
        <p:nvSpPr>
          <p:cNvPr id="500" name="Google Shape;500;p58"/>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501" name="Google Shape;501;p58"/>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p59"/>
          <p:cNvPicPr preferRelativeResize="0"/>
          <p:nvPr/>
        </p:nvPicPr>
        <p:blipFill rotWithShape="1">
          <a:blip r:embed="rId3">
            <a:alphaModFix/>
          </a:blip>
          <a:srcRect l="38832" t="51213" r="38418" b="15818"/>
          <a:stretch/>
        </p:blipFill>
        <p:spPr>
          <a:xfrm>
            <a:off x="3550799" y="2655350"/>
            <a:ext cx="2080203" cy="2080149"/>
          </a:xfrm>
          <a:prstGeom prst="rect">
            <a:avLst/>
          </a:prstGeom>
          <a:noFill/>
          <a:ln>
            <a:noFill/>
          </a:ln>
        </p:spPr>
      </p:pic>
      <p:sp>
        <p:nvSpPr>
          <p:cNvPr id="507" name="Google Shape;507;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Sliding Window</a:t>
            </a:r>
            <a:endParaRPr>
              <a:solidFill>
                <a:schemeClr val="accent4"/>
              </a:solidFill>
              <a:latin typeface="Roboto"/>
              <a:ea typeface="Roboto"/>
              <a:cs typeface="Roboto"/>
              <a:sym typeface="Roboto"/>
            </a:endParaRPr>
          </a:p>
        </p:txBody>
      </p:sp>
      <p:sp>
        <p:nvSpPr>
          <p:cNvPr id="508" name="Google Shape;508;p59"/>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509" name="Google Shape;509;p59"/>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14" name="Google Shape;514;p60"/>
          <p:cNvPicPr preferRelativeResize="0"/>
          <p:nvPr/>
        </p:nvPicPr>
        <p:blipFill rotWithShape="1">
          <a:blip r:embed="rId3">
            <a:alphaModFix/>
          </a:blip>
          <a:srcRect l="58247" t="51213" r="19004" b="15818"/>
          <a:stretch/>
        </p:blipFill>
        <p:spPr>
          <a:xfrm>
            <a:off x="5326201" y="2655350"/>
            <a:ext cx="2080203" cy="2080149"/>
          </a:xfrm>
          <a:prstGeom prst="rect">
            <a:avLst/>
          </a:prstGeom>
          <a:noFill/>
          <a:ln>
            <a:noFill/>
          </a:ln>
        </p:spPr>
      </p:pic>
      <p:sp>
        <p:nvSpPr>
          <p:cNvPr id="515" name="Google Shape;515;p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Sliding Window</a:t>
            </a:r>
            <a:endParaRPr>
              <a:solidFill>
                <a:schemeClr val="accent4"/>
              </a:solidFill>
              <a:latin typeface="Roboto"/>
              <a:ea typeface="Roboto"/>
              <a:cs typeface="Roboto"/>
              <a:sym typeface="Roboto"/>
            </a:endParaRPr>
          </a:p>
        </p:txBody>
      </p:sp>
      <p:sp>
        <p:nvSpPr>
          <p:cNvPr id="516" name="Google Shape;516;p60"/>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517" name="Google Shape;517;p60"/>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Google Shape;522;p61"/>
          <p:cNvPicPr preferRelativeResize="0"/>
          <p:nvPr/>
        </p:nvPicPr>
        <p:blipFill rotWithShape="1">
          <a:blip r:embed="rId3">
            <a:alphaModFix/>
          </a:blip>
          <a:srcRect l="77663" t="51213" b="15818"/>
          <a:stretch/>
        </p:blipFill>
        <p:spPr>
          <a:xfrm>
            <a:off x="7101599" y="2655350"/>
            <a:ext cx="2042601" cy="2080149"/>
          </a:xfrm>
          <a:prstGeom prst="rect">
            <a:avLst/>
          </a:prstGeom>
          <a:noFill/>
          <a:ln>
            <a:noFill/>
          </a:ln>
        </p:spPr>
      </p:pic>
      <p:sp>
        <p:nvSpPr>
          <p:cNvPr id="523" name="Google Shape;523;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Sliding Window</a:t>
            </a:r>
            <a:endParaRPr>
              <a:solidFill>
                <a:schemeClr val="accent4"/>
              </a:solidFill>
              <a:latin typeface="Roboto"/>
              <a:ea typeface="Roboto"/>
              <a:cs typeface="Roboto"/>
              <a:sym typeface="Roboto"/>
            </a:endParaRPr>
          </a:p>
        </p:txBody>
      </p:sp>
      <p:sp>
        <p:nvSpPr>
          <p:cNvPr id="524" name="Google Shape;524;p61"/>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525" name="Google Shape;525;p61"/>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526" name="Google Shape;526;p61"/>
          <p:cNvSpPr/>
          <p:nvPr/>
        </p:nvSpPr>
        <p:spPr>
          <a:xfrm>
            <a:off x="8072700"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527" name="Google Shape;527;p61"/>
          <p:cNvSpPr txBox="1"/>
          <p:nvPr/>
        </p:nvSpPr>
        <p:spPr>
          <a:xfrm>
            <a:off x="7748399"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4" y="-129346"/>
            <a:ext cx="9144002" cy="6001320"/>
          </a:xfrm>
          <a:prstGeom prst="rect">
            <a:avLst/>
          </a:prstGeom>
          <a:noFill/>
          <a:ln>
            <a:noFill/>
          </a:ln>
        </p:spPr>
      </p:pic>
      <p:sp>
        <p:nvSpPr>
          <p:cNvPr id="84" name="Google Shape;84;p17"/>
          <p:cNvSpPr/>
          <p:nvPr/>
        </p:nvSpPr>
        <p:spPr>
          <a:xfrm>
            <a:off x="2609775" y="3473600"/>
            <a:ext cx="15513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CURB RAMPS</a:t>
            </a:r>
            <a:endParaRPr b="1">
              <a:latin typeface="Roboto"/>
              <a:ea typeface="Roboto"/>
              <a:cs typeface="Roboto"/>
              <a:sym typeface="Roboto"/>
            </a:endParaRPr>
          </a:p>
        </p:txBody>
      </p:sp>
      <p:cxnSp>
        <p:nvCxnSpPr>
          <p:cNvPr id="85" name="Google Shape;85;p17"/>
          <p:cNvCxnSpPr/>
          <p:nvPr/>
        </p:nvCxnSpPr>
        <p:spPr>
          <a:xfrm rot="10800000">
            <a:off x="2681975" y="2339925"/>
            <a:ext cx="249900" cy="1275600"/>
          </a:xfrm>
          <a:prstGeom prst="straightConnector1">
            <a:avLst/>
          </a:prstGeom>
          <a:noFill/>
          <a:ln w="28575" cap="flat" cmpd="sng">
            <a:solidFill>
              <a:schemeClr val="dk1"/>
            </a:solidFill>
            <a:prstDash val="solid"/>
            <a:round/>
            <a:headEnd type="none" w="med" len="med"/>
            <a:tailEnd type="oval" w="med" len="med"/>
          </a:ln>
        </p:spPr>
      </p:cxnSp>
      <p:cxnSp>
        <p:nvCxnSpPr>
          <p:cNvPr id="86" name="Google Shape;86;p17"/>
          <p:cNvCxnSpPr/>
          <p:nvPr/>
        </p:nvCxnSpPr>
        <p:spPr>
          <a:xfrm rot="10800000" flipH="1">
            <a:off x="3931075" y="2917100"/>
            <a:ext cx="867900" cy="632700"/>
          </a:xfrm>
          <a:prstGeom prst="straightConnector1">
            <a:avLst/>
          </a:prstGeom>
          <a:noFill/>
          <a:ln w="28575" cap="flat" cmpd="sng">
            <a:solidFill>
              <a:schemeClr val="dk1"/>
            </a:solidFill>
            <a:prstDash val="solid"/>
            <a:round/>
            <a:headEnd type="none" w="med" len="med"/>
            <a:tailEnd type="oval" w="med" len="med"/>
          </a:ln>
        </p:spPr>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pic>
        <p:nvPicPr>
          <p:cNvPr id="532" name="Google Shape;532;p62"/>
          <p:cNvPicPr preferRelativeResize="0"/>
          <p:nvPr/>
        </p:nvPicPr>
        <p:blipFill rotWithShape="1">
          <a:blip r:embed="rId3">
            <a:alphaModFix/>
          </a:blip>
          <a:srcRect l="9" t="9130" b="9350"/>
          <a:stretch/>
        </p:blipFill>
        <p:spPr>
          <a:xfrm>
            <a:off x="200" y="0"/>
            <a:ext cx="9144000" cy="5143502"/>
          </a:xfrm>
          <a:prstGeom prst="rect">
            <a:avLst/>
          </a:prstGeom>
          <a:noFill/>
          <a:ln>
            <a:noFill/>
          </a:ln>
        </p:spPr>
      </p:pic>
      <p:sp>
        <p:nvSpPr>
          <p:cNvPr id="533" name="Google Shape;533;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highlight>
                  <a:schemeClr val="dk2"/>
                </a:highlight>
                <a:latin typeface="Roboto"/>
                <a:ea typeface="Roboto"/>
                <a:cs typeface="Roboto"/>
                <a:sym typeface="Roboto"/>
              </a:rPr>
              <a:t>Sliding Window</a:t>
            </a:r>
            <a:endParaRPr>
              <a:solidFill>
                <a:schemeClr val="accent4"/>
              </a:solidFill>
              <a:highlight>
                <a:schemeClr val="dk2"/>
              </a:highlight>
              <a:latin typeface="Roboto"/>
              <a:ea typeface="Roboto"/>
              <a:cs typeface="Roboto"/>
              <a:sym typeface="Roboto"/>
            </a:endParaRPr>
          </a:p>
        </p:txBody>
      </p:sp>
      <p:sp>
        <p:nvSpPr>
          <p:cNvPr id="534" name="Google Shape;534;p62"/>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535" name="Google Shape;535;p62"/>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536" name="Google Shape;536;p62"/>
          <p:cNvSpPr/>
          <p:nvPr/>
        </p:nvSpPr>
        <p:spPr>
          <a:xfrm>
            <a:off x="8072700"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537" name="Google Shape;537;p62"/>
          <p:cNvSpPr txBox="1"/>
          <p:nvPr/>
        </p:nvSpPr>
        <p:spPr>
          <a:xfrm>
            <a:off x="7748399"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p63"/>
          <p:cNvPicPr preferRelativeResize="0"/>
          <p:nvPr/>
        </p:nvPicPr>
        <p:blipFill rotWithShape="1">
          <a:blip r:embed="rId3">
            <a:alphaModFix/>
          </a:blip>
          <a:srcRect l="5555" r="5555"/>
          <a:stretch/>
        </p:blipFill>
        <p:spPr>
          <a:xfrm flipH="1">
            <a:off x="0" y="0"/>
            <a:ext cx="9143997" cy="5143501"/>
          </a:xfrm>
          <a:prstGeom prst="rect">
            <a:avLst/>
          </a:prstGeom>
          <a:noFill/>
          <a:ln>
            <a:noFill/>
          </a:ln>
        </p:spPr>
      </p:pic>
      <p:sp>
        <p:nvSpPr>
          <p:cNvPr id="543" name="Google Shape;543;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How do we automate these tasks?</a:t>
            </a:r>
            <a:endParaRPr>
              <a:solidFill>
                <a:schemeClr val="accent4"/>
              </a:solidFill>
              <a:latin typeface="Roboto"/>
              <a:ea typeface="Roboto"/>
              <a:cs typeface="Roboto"/>
              <a:sym typeface="Roboto"/>
            </a:endParaRPr>
          </a:p>
        </p:txBody>
      </p:sp>
      <p:sp>
        <p:nvSpPr>
          <p:cNvPr id="544" name="Google Shape;544;p6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Start with 181k labeled problems from Project Sidewalk dataset.</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Compute </a:t>
            </a:r>
            <a:r>
              <a:rPr lang="en">
                <a:solidFill>
                  <a:schemeClr val="accent4"/>
                </a:solidFill>
                <a:latin typeface="Roboto"/>
                <a:ea typeface="Roboto"/>
                <a:cs typeface="Roboto"/>
                <a:sym typeface="Roboto"/>
              </a:rPr>
              <a:t>3 types of features</a:t>
            </a:r>
            <a:r>
              <a:rPr lang="en">
                <a:solidFill>
                  <a:schemeClr val="dk1"/>
                </a:solidFill>
                <a:latin typeface="Roboto"/>
                <a:ea typeface="Roboto"/>
                <a:cs typeface="Roboto"/>
                <a:sym typeface="Roboto"/>
              </a:rPr>
              <a:t> for each human-placed label.</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Train</a:t>
            </a:r>
            <a:r>
              <a:rPr lang="en">
                <a:solidFill>
                  <a:schemeClr val="accent4"/>
                </a:solidFill>
                <a:latin typeface="Roboto"/>
                <a:ea typeface="Roboto"/>
                <a:cs typeface="Roboto"/>
                <a:sym typeface="Roboto"/>
              </a:rPr>
              <a:t> two different neural networks</a:t>
            </a:r>
            <a:r>
              <a:rPr lang="en">
                <a:solidFill>
                  <a:schemeClr val="dk1"/>
                </a:solidFill>
                <a:latin typeface="Roboto"/>
                <a:ea typeface="Roboto"/>
                <a:cs typeface="Roboto"/>
                <a:sym typeface="Roboto"/>
              </a:rPr>
              <a:t>, one for validation, one for labeling.</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Use a </a:t>
            </a:r>
            <a:r>
              <a:rPr lang="en">
                <a:solidFill>
                  <a:schemeClr val="accent4"/>
                </a:solidFill>
                <a:latin typeface="Roboto"/>
                <a:ea typeface="Roboto"/>
                <a:cs typeface="Roboto"/>
                <a:sym typeface="Roboto"/>
              </a:rPr>
              <a:t>sliding window</a:t>
            </a:r>
            <a:r>
              <a:rPr lang="en">
                <a:solidFill>
                  <a:schemeClr val="dk1"/>
                </a:solidFill>
                <a:latin typeface="Roboto"/>
                <a:ea typeface="Roboto"/>
                <a:cs typeface="Roboto"/>
                <a:sym typeface="Roboto"/>
              </a:rPr>
              <a:t> to label panoramas.</a:t>
            </a:r>
            <a:endParaRPr>
              <a:solidFill>
                <a:schemeClr val="dk1"/>
              </a:solidFill>
              <a:latin typeface="Roboto"/>
              <a:ea typeface="Roboto"/>
              <a:cs typeface="Roboto"/>
              <a:sym typeface="Roboto"/>
            </a:endParaRPr>
          </a:p>
          <a:p>
            <a:pPr marL="457200" lvl="0" indent="-342900" algn="l" rtl="0">
              <a:spcBef>
                <a:spcPts val="0"/>
              </a:spcBef>
              <a:spcAft>
                <a:spcPts val="0"/>
              </a:spcAft>
              <a:buClr>
                <a:schemeClr val="dk1"/>
              </a:buClr>
              <a:buSzPts val="1800"/>
              <a:buFont typeface="Roboto"/>
              <a:buAutoNum type="arabicPeriod"/>
            </a:pPr>
            <a:r>
              <a:rPr lang="en">
                <a:solidFill>
                  <a:schemeClr val="dk1"/>
                </a:solidFill>
                <a:latin typeface="Roboto"/>
                <a:ea typeface="Roboto"/>
                <a:cs typeface="Roboto"/>
                <a:sym typeface="Roboto"/>
              </a:rPr>
              <a:t>Evaluate on a researcher-created ground-truth test dataset.</a:t>
            </a:r>
            <a:endParaRPr>
              <a:solidFill>
                <a:schemeClr val="dk1"/>
              </a:solidFill>
              <a:latin typeface="Roboto"/>
              <a:ea typeface="Roboto"/>
              <a:cs typeface="Roboto"/>
              <a:sym typeface="Roboto"/>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48"/>
        <p:cNvGrpSpPr/>
        <p:nvPr/>
      </p:nvGrpSpPr>
      <p:grpSpPr>
        <a:xfrm>
          <a:off x="0" y="0"/>
          <a:ext cx="0" cy="0"/>
          <a:chOff x="0" y="0"/>
          <a:chExt cx="0" cy="0"/>
        </a:xfrm>
      </p:grpSpPr>
      <p:pic>
        <p:nvPicPr>
          <p:cNvPr id="549" name="Google Shape;549;p64"/>
          <p:cNvPicPr preferRelativeResize="0"/>
          <p:nvPr/>
        </p:nvPicPr>
        <p:blipFill>
          <a:blip r:embed="rId3">
            <a:alphaModFix/>
          </a:blip>
          <a:stretch>
            <a:fillRect/>
          </a:stretch>
        </p:blipFill>
        <p:spPr>
          <a:xfrm>
            <a:off x="1489925" y="520375"/>
            <a:ext cx="6164176" cy="4623126"/>
          </a:xfrm>
          <a:prstGeom prst="rect">
            <a:avLst/>
          </a:prstGeom>
          <a:noFill/>
          <a:ln>
            <a:noFill/>
          </a:ln>
        </p:spPr>
      </p:pic>
      <p:sp>
        <p:nvSpPr>
          <p:cNvPr id="550" name="Google Shape;550;p64"/>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Performance</a:t>
            </a:r>
            <a:endParaRPr>
              <a:solidFill>
                <a:schemeClr val="accent4"/>
              </a:solidFill>
              <a:latin typeface="Roboto"/>
              <a:ea typeface="Roboto"/>
              <a:cs typeface="Roboto"/>
              <a:sym typeface="Roboto"/>
            </a:endParaRPr>
          </a:p>
        </p:txBody>
      </p:sp>
      <p:sp>
        <p:nvSpPr>
          <p:cNvPr id="551" name="Google Shape;551;p64"/>
          <p:cNvSpPr/>
          <p:nvPr/>
        </p:nvSpPr>
        <p:spPr>
          <a:xfrm>
            <a:off x="3357650" y="1290902"/>
            <a:ext cx="3531600" cy="3270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5"/>
        <p:cNvGrpSpPr/>
        <p:nvPr/>
      </p:nvGrpSpPr>
      <p:grpSpPr>
        <a:xfrm>
          <a:off x="0" y="0"/>
          <a:ext cx="0" cy="0"/>
          <a:chOff x="0" y="0"/>
          <a:chExt cx="0" cy="0"/>
        </a:xfrm>
      </p:grpSpPr>
      <p:pic>
        <p:nvPicPr>
          <p:cNvPr id="556" name="Google Shape;556;p65"/>
          <p:cNvPicPr preferRelativeResize="0"/>
          <p:nvPr/>
        </p:nvPicPr>
        <p:blipFill>
          <a:blip r:embed="rId3">
            <a:alphaModFix/>
          </a:blip>
          <a:stretch>
            <a:fillRect/>
          </a:stretch>
        </p:blipFill>
        <p:spPr>
          <a:xfrm>
            <a:off x="1489925" y="520375"/>
            <a:ext cx="6164176" cy="4623126"/>
          </a:xfrm>
          <a:prstGeom prst="rect">
            <a:avLst/>
          </a:prstGeom>
          <a:noFill/>
          <a:ln>
            <a:noFill/>
          </a:ln>
        </p:spPr>
      </p:pic>
      <p:sp>
        <p:nvSpPr>
          <p:cNvPr id="557" name="Google Shape;557;p65"/>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Performance</a:t>
            </a:r>
            <a:endParaRPr>
              <a:solidFill>
                <a:schemeClr val="accent4"/>
              </a:solidFill>
              <a:latin typeface="Roboto"/>
              <a:ea typeface="Roboto"/>
              <a:cs typeface="Roboto"/>
              <a:sym typeface="Roboto"/>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1"/>
        <p:cNvGrpSpPr/>
        <p:nvPr/>
      </p:nvGrpSpPr>
      <p:grpSpPr>
        <a:xfrm>
          <a:off x="0" y="0"/>
          <a:ext cx="0" cy="0"/>
          <a:chOff x="0" y="0"/>
          <a:chExt cx="0" cy="0"/>
        </a:xfrm>
      </p:grpSpPr>
      <p:sp>
        <p:nvSpPr>
          <p:cNvPr id="562" name="Google Shape;562;p66"/>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Labeling Performance</a:t>
            </a:r>
            <a:endParaRPr>
              <a:solidFill>
                <a:schemeClr val="accent4"/>
              </a:solidFill>
              <a:latin typeface="Roboto"/>
              <a:ea typeface="Roboto"/>
              <a:cs typeface="Roboto"/>
              <a:sym typeface="Roboto"/>
            </a:endParaRPr>
          </a:p>
        </p:txBody>
      </p:sp>
      <p:pic>
        <p:nvPicPr>
          <p:cNvPr id="563" name="Google Shape;563;p66"/>
          <p:cNvPicPr preferRelativeResize="0"/>
          <p:nvPr/>
        </p:nvPicPr>
        <p:blipFill rotWithShape="1">
          <a:blip r:embed="rId3">
            <a:alphaModFix/>
          </a:blip>
          <a:srcRect/>
          <a:stretch/>
        </p:blipFill>
        <p:spPr>
          <a:xfrm>
            <a:off x="152400" y="902575"/>
            <a:ext cx="5957353" cy="40885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7"/>
        <p:cNvGrpSpPr/>
        <p:nvPr/>
      </p:nvGrpSpPr>
      <p:grpSpPr>
        <a:xfrm>
          <a:off x="0" y="0"/>
          <a:ext cx="0" cy="0"/>
          <a:chOff x="0" y="0"/>
          <a:chExt cx="0" cy="0"/>
        </a:xfrm>
      </p:grpSpPr>
      <p:sp>
        <p:nvSpPr>
          <p:cNvPr id="568" name="Google Shape;568;p67"/>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Labeling Performance</a:t>
            </a:r>
            <a:endParaRPr>
              <a:solidFill>
                <a:schemeClr val="accent4"/>
              </a:solidFill>
              <a:latin typeface="Roboto"/>
              <a:ea typeface="Roboto"/>
              <a:cs typeface="Roboto"/>
              <a:sym typeface="Roboto"/>
            </a:endParaRPr>
          </a:p>
        </p:txBody>
      </p:sp>
      <p:pic>
        <p:nvPicPr>
          <p:cNvPr id="569" name="Google Shape;569;p67"/>
          <p:cNvPicPr preferRelativeResize="0"/>
          <p:nvPr/>
        </p:nvPicPr>
        <p:blipFill rotWithShape="1">
          <a:blip r:embed="rId3">
            <a:alphaModFix/>
          </a:blip>
          <a:srcRect/>
          <a:stretch/>
        </p:blipFill>
        <p:spPr>
          <a:xfrm>
            <a:off x="152400" y="902575"/>
            <a:ext cx="5957353" cy="40885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3"/>
        <p:cNvGrpSpPr/>
        <p:nvPr/>
      </p:nvGrpSpPr>
      <p:grpSpPr>
        <a:xfrm>
          <a:off x="0" y="0"/>
          <a:ext cx="0" cy="0"/>
          <a:chOff x="0" y="0"/>
          <a:chExt cx="0" cy="0"/>
        </a:xfrm>
      </p:grpSpPr>
      <p:sp>
        <p:nvSpPr>
          <p:cNvPr id="574" name="Google Shape;574;p68"/>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Labeling Performance</a:t>
            </a:r>
            <a:endParaRPr>
              <a:solidFill>
                <a:schemeClr val="accent4"/>
              </a:solidFill>
              <a:latin typeface="Roboto"/>
              <a:ea typeface="Roboto"/>
              <a:cs typeface="Roboto"/>
              <a:sym typeface="Roboto"/>
            </a:endParaRPr>
          </a:p>
        </p:txBody>
      </p:sp>
      <p:pic>
        <p:nvPicPr>
          <p:cNvPr id="575" name="Google Shape;575;p68"/>
          <p:cNvPicPr preferRelativeResize="0"/>
          <p:nvPr/>
        </p:nvPicPr>
        <p:blipFill>
          <a:blip r:embed="rId3">
            <a:alphaModFix/>
          </a:blip>
          <a:stretch>
            <a:fillRect/>
          </a:stretch>
        </p:blipFill>
        <p:spPr>
          <a:xfrm>
            <a:off x="152400" y="902575"/>
            <a:ext cx="5957353" cy="40885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9"/>
        <p:cNvGrpSpPr/>
        <p:nvPr/>
      </p:nvGrpSpPr>
      <p:grpSpPr>
        <a:xfrm>
          <a:off x="0" y="0"/>
          <a:ext cx="0" cy="0"/>
          <a:chOff x="0" y="0"/>
          <a:chExt cx="0" cy="0"/>
        </a:xfrm>
      </p:grpSpPr>
      <p:sp>
        <p:nvSpPr>
          <p:cNvPr id="580" name="Google Shape;580;p69"/>
          <p:cNvSpPr/>
          <p:nvPr/>
        </p:nvSpPr>
        <p:spPr>
          <a:xfrm>
            <a:off x="93900" y="901150"/>
            <a:ext cx="8956200" cy="1992000"/>
          </a:xfrm>
          <a:prstGeom prst="roundRect">
            <a:avLst>
              <a:gd name="adj" fmla="val 895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69"/>
          <p:cNvSpPr/>
          <p:nvPr/>
        </p:nvSpPr>
        <p:spPr>
          <a:xfrm>
            <a:off x="93900" y="3034750"/>
            <a:ext cx="8956200" cy="1992000"/>
          </a:xfrm>
          <a:prstGeom prst="roundRect">
            <a:avLst>
              <a:gd name="adj" fmla="val 8958"/>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69"/>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Common Factors</a:t>
            </a:r>
            <a:endParaRPr>
              <a:solidFill>
                <a:schemeClr val="accent4"/>
              </a:solidFill>
              <a:latin typeface="Roboto"/>
              <a:ea typeface="Roboto"/>
              <a:cs typeface="Roboto"/>
              <a:sym typeface="Roboto"/>
            </a:endParaRPr>
          </a:p>
        </p:txBody>
      </p:sp>
      <p:pic>
        <p:nvPicPr>
          <p:cNvPr id="583" name="Google Shape;583;p69"/>
          <p:cNvPicPr preferRelativeResize="0"/>
          <p:nvPr/>
        </p:nvPicPr>
        <p:blipFill>
          <a:blip r:embed="rId3">
            <a:alphaModFix/>
          </a:blip>
          <a:stretch>
            <a:fillRect/>
          </a:stretch>
        </p:blipFill>
        <p:spPr>
          <a:xfrm>
            <a:off x="209513" y="1415850"/>
            <a:ext cx="1360225" cy="1360225"/>
          </a:xfrm>
          <a:prstGeom prst="rect">
            <a:avLst/>
          </a:prstGeom>
          <a:noFill/>
          <a:ln>
            <a:noFill/>
          </a:ln>
        </p:spPr>
      </p:pic>
      <p:pic>
        <p:nvPicPr>
          <p:cNvPr id="584" name="Google Shape;584;p69"/>
          <p:cNvPicPr preferRelativeResize="0"/>
          <p:nvPr/>
        </p:nvPicPr>
        <p:blipFill>
          <a:blip r:embed="rId4">
            <a:alphaModFix/>
          </a:blip>
          <a:stretch>
            <a:fillRect/>
          </a:stretch>
        </p:blipFill>
        <p:spPr>
          <a:xfrm>
            <a:off x="1682463" y="1415850"/>
            <a:ext cx="1360225" cy="1360225"/>
          </a:xfrm>
          <a:prstGeom prst="rect">
            <a:avLst/>
          </a:prstGeom>
          <a:noFill/>
          <a:ln>
            <a:noFill/>
          </a:ln>
        </p:spPr>
      </p:pic>
      <p:pic>
        <p:nvPicPr>
          <p:cNvPr id="585" name="Google Shape;585;p69"/>
          <p:cNvPicPr preferRelativeResize="0"/>
          <p:nvPr/>
        </p:nvPicPr>
        <p:blipFill>
          <a:blip r:embed="rId5">
            <a:alphaModFix/>
          </a:blip>
          <a:stretch>
            <a:fillRect/>
          </a:stretch>
        </p:blipFill>
        <p:spPr>
          <a:xfrm>
            <a:off x="3155413" y="1415850"/>
            <a:ext cx="1360225" cy="1360225"/>
          </a:xfrm>
          <a:prstGeom prst="rect">
            <a:avLst/>
          </a:prstGeom>
          <a:noFill/>
          <a:ln>
            <a:noFill/>
          </a:ln>
        </p:spPr>
      </p:pic>
      <p:pic>
        <p:nvPicPr>
          <p:cNvPr id="586" name="Google Shape;586;p69"/>
          <p:cNvPicPr preferRelativeResize="0"/>
          <p:nvPr/>
        </p:nvPicPr>
        <p:blipFill>
          <a:blip r:embed="rId6">
            <a:alphaModFix/>
          </a:blip>
          <a:stretch>
            <a:fillRect/>
          </a:stretch>
        </p:blipFill>
        <p:spPr>
          <a:xfrm>
            <a:off x="209525" y="3551250"/>
            <a:ext cx="1360224" cy="1362743"/>
          </a:xfrm>
          <a:prstGeom prst="rect">
            <a:avLst/>
          </a:prstGeom>
          <a:noFill/>
          <a:ln>
            <a:noFill/>
          </a:ln>
        </p:spPr>
      </p:pic>
      <p:pic>
        <p:nvPicPr>
          <p:cNvPr id="587" name="Google Shape;587;p69"/>
          <p:cNvPicPr preferRelativeResize="0"/>
          <p:nvPr/>
        </p:nvPicPr>
        <p:blipFill>
          <a:blip r:embed="rId7">
            <a:alphaModFix/>
          </a:blip>
          <a:stretch>
            <a:fillRect/>
          </a:stretch>
        </p:blipFill>
        <p:spPr>
          <a:xfrm>
            <a:off x="4628371" y="3551250"/>
            <a:ext cx="1360225" cy="1360225"/>
          </a:xfrm>
          <a:prstGeom prst="rect">
            <a:avLst/>
          </a:prstGeom>
          <a:noFill/>
          <a:ln>
            <a:noFill/>
          </a:ln>
        </p:spPr>
      </p:pic>
      <p:pic>
        <p:nvPicPr>
          <p:cNvPr id="588" name="Google Shape;588;p69"/>
          <p:cNvPicPr preferRelativeResize="0"/>
          <p:nvPr/>
        </p:nvPicPr>
        <p:blipFill>
          <a:blip r:embed="rId8">
            <a:alphaModFix/>
          </a:blip>
          <a:stretch>
            <a:fillRect/>
          </a:stretch>
        </p:blipFill>
        <p:spPr>
          <a:xfrm>
            <a:off x="7574270" y="3551250"/>
            <a:ext cx="1360200" cy="1360200"/>
          </a:xfrm>
          <a:prstGeom prst="rect">
            <a:avLst/>
          </a:prstGeom>
          <a:noFill/>
          <a:ln>
            <a:noFill/>
          </a:ln>
        </p:spPr>
      </p:pic>
      <p:pic>
        <p:nvPicPr>
          <p:cNvPr id="589" name="Google Shape;589;p69"/>
          <p:cNvPicPr preferRelativeResize="0"/>
          <p:nvPr/>
        </p:nvPicPr>
        <p:blipFill>
          <a:blip r:embed="rId9">
            <a:alphaModFix/>
          </a:blip>
          <a:stretch>
            <a:fillRect/>
          </a:stretch>
        </p:blipFill>
        <p:spPr>
          <a:xfrm>
            <a:off x="7574257" y="1415850"/>
            <a:ext cx="1360225" cy="1360225"/>
          </a:xfrm>
          <a:prstGeom prst="rect">
            <a:avLst/>
          </a:prstGeom>
          <a:noFill/>
          <a:ln>
            <a:noFill/>
          </a:ln>
        </p:spPr>
      </p:pic>
      <p:pic>
        <p:nvPicPr>
          <p:cNvPr id="590" name="Google Shape;590;p69"/>
          <p:cNvPicPr preferRelativeResize="0"/>
          <p:nvPr/>
        </p:nvPicPr>
        <p:blipFill>
          <a:blip r:embed="rId10">
            <a:alphaModFix/>
          </a:blip>
          <a:stretch>
            <a:fillRect/>
          </a:stretch>
        </p:blipFill>
        <p:spPr>
          <a:xfrm>
            <a:off x="6101313" y="1415850"/>
            <a:ext cx="1360225" cy="1360225"/>
          </a:xfrm>
          <a:prstGeom prst="rect">
            <a:avLst/>
          </a:prstGeom>
          <a:noFill/>
          <a:ln>
            <a:noFill/>
          </a:ln>
        </p:spPr>
      </p:pic>
      <p:pic>
        <p:nvPicPr>
          <p:cNvPr id="591" name="Google Shape;591;p69"/>
          <p:cNvPicPr preferRelativeResize="0"/>
          <p:nvPr/>
        </p:nvPicPr>
        <p:blipFill>
          <a:blip r:embed="rId11">
            <a:alphaModFix/>
          </a:blip>
          <a:stretch>
            <a:fillRect/>
          </a:stretch>
        </p:blipFill>
        <p:spPr>
          <a:xfrm>
            <a:off x="4628365" y="1415850"/>
            <a:ext cx="1360225" cy="1360225"/>
          </a:xfrm>
          <a:prstGeom prst="rect">
            <a:avLst/>
          </a:prstGeom>
          <a:noFill/>
          <a:ln>
            <a:noFill/>
          </a:ln>
        </p:spPr>
      </p:pic>
      <p:pic>
        <p:nvPicPr>
          <p:cNvPr id="592" name="Google Shape;592;p69"/>
          <p:cNvPicPr preferRelativeResize="0"/>
          <p:nvPr/>
        </p:nvPicPr>
        <p:blipFill>
          <a:blip r:embed="rId12">
            <a:alphaModFix/>
          </a:blip>
          <a:stretch>
            <a:fillRect/>
          </a:stretch>
        </p:blipFill>
        <p:spPr>
          <a:xfrm>
            <a:off x="3155400" y="3551250"/>
            <a:ext cx="1360225" cy="1360225"/>
          </a:xfrm>
          <a:prstGeom prst="rect">
            <a:avLst/>
          </a:prstGeom>
          <a:noFill/>
          <a:ln>
            <a:noFill/>
          </a:ln>
        </p:spPr>
      </p:pic>
      <p:pic>
        <p:nvPicPr>
          <p:cNvPr id="593" name="Google Shape;593;p69"/>
          <p:cNvPicPr preferRelativeResize="0"/>
          <p:nvPr/>
        </p:nvPicPr>
        <p:blipFill>
          <a:blip r:embed="rId13">
            <a:alphaModFix/>
          </a:blip>
          <a:stretch>
            <a:fillRect/>
          </a:stretch>
        </p:blipFill>
        <p:spPr>
          <a:xfrm>
            <a:off x="1682475" y="3551250"/>
            <a:ext cx="1360200" cy="1360200"/>
          </a:xfrm>
          <a:prstGeom prst="rect">
            <a:avLst/>
          </a:prstGeom>
          <a:noFill/>
          <a:ln>
            <a:noFill/>
          </a:ln>
        </p:spPr>
      </p:pic>
      <p:pic>
        <p:nvPicPr>
          <p:cNvPr id="594" name="Google Shape;594;p69"/>
          <p:cNvPicPr preferRelativeResize="0"/>
          <p:nvPr/>
        </p:nvPicPr>
        <p:blipFill>
          <a:blip r:embed="rId14">
            <a:alphaModFix/>
          </a:blip>
          <a:stretch>
            <a:fillRect/>
          </a:stretch>
        </p:blipFill>
        <p:spPr>
          <a:xfrm>
            <a:off x="6101325" y="3551255"/>
            <a:ext cx="1360224" cy="1362763"/>
          </a:xfrm>
          <a:prstGeom prst="rect">
            <a:avLst/>
          </a:prstGeom>
          <a:noFill/>
          <a:ln>
            <a:noFill/>
          </a:ln>
        </p:spPr>
      </p:pic>
      <p:sp>
        <p:nvSpPr>
          <p:cNvPr id="595" name="Google Shape;595;p69"/>
          <p:cNvSpPr txBox="1"/>
          <p:nvPr/>
        </p:nvSpPr>
        <p:spPr>
          <a:xfrm>
            <a:off x="311700" y="908324"/>
            <a:ext cx="2673000" cy="18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Roboto"/>
                <a:ea typeface="Roboto"/>
                <a:cs typeface="Roboto"/>
                <a:sym typeface="Roboto"/>
              </a:rPr>
              <a:t>low resolution imagery</a:t>
            </a:r>
            <a:endParaRPr sz="1800">
              <a:solidFill>
                <a:srgbClr val="FFFFFF"/>
              </a:solidFill>
              <a:latin typeface="Roboto"/>
              <a:ea typeface="Roboto"/>
              <a:cs typeface="Roboto"/>
              <a:sym typeface="Roboto"/>
            </a:endParaRPr>
          </a:p>
        </p:txBody>
      </p:sp>
      <p:sp>
        <p:nvSpPr>
          <p:cNvPr id="596" name="Google Shape;596;p69"/>
          <p:cNvSpPr txBox="1"/>
          <p:nvPr/>
        </p:nvSpPr>
        <p:spPr>
          <a:xfrm>
            <a:off x="311700" y="3041924"/>
            <a:ext cx="2673000" cy="18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FFFF"/>
                </a:solidFill>
                <a:latin typeface="Roboto"/>
                <a:ea typeface="Roboto"/>
                <a:cs typeface="Roboto"/>
                <a:sym typeface="Roboto"/>
              </a:rPr>
              <a:t>difficult lighting</a:t>
            </a:r>
            <a:endParaRPr sz="1800">
              <a:solidFill>
                <a:srgbClr val="FFFFFF"/>
              </a:solidFill>
              <a:latin typeface="Roboto"/>
              <a:ea typeface="Roboto"/>
              <a:cs typeface="Roboto"/>
              <a:sym typeface="Roboto"/>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0"/>
        <p:cNvGrpSpPr/>
        <p:nvPr/>
      </p:nvGrpSpPr>
      <p:grpSpPr>
        <a:xfrm>
          <a:off x="0" y="0"/>
          <a:ext cx="0" cy="0"/>
          <a:chOff x="0" y="0"/>
          <a:chExt cx="0" cy="0"/>
        </a:xfrm>
      </p:grpSpPr>
      <p:sp>
        <p:nvSpPr>
          <p:cNvPr id="602" name="Google Shape;602;p70"/>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False Positives</a:t>
            </a:r>
            <a:endParaRPr>
              <a:solidFill>
                <a:schemeClr val="accent4"/>
              </a:solidFill>
              <a:latin typeface="Roboto"/>
              <a:ea typeface="Roboto"/>
              <a:cs typeface="Roboto"/>
              <a:sym typeface="Roboto"/>
            </a:endParaRPr>
          </a:p>
        </p:txBody>
      </p:sp>
      <p:sp>
        <p:nvSpPr>
          <p:cNvPr id="3" name="Title 2">
            <a:extLst>
              <a:ext uri="{FF2B5EF4-FFF2-40B4-BE49-F238E27FC236}">
                <a16:creationId xmlns:a16="http://schemas.microsoft.com/office/drawing/2014/main" id="{383FCC43-BC36-4B9D-84D7-EE2A9502ED65}"/>
              </a:ext>
            </a:extLst>
          </p:cNvPr>
          <p:cNvSpPr>
            <a:spLocks noGrp="1"/>
          </p:cNvSpPr>
          <p:nvPr>
            <p:ph type="title"/>
          </p:nvPr>
        </p:nvSpPr>
        <p:spPr/>
        <p:txBody>
          <a:bodyPr/>
          <a:lstStyle/>
          <a:p>
            <a:endParaRPr lang="en-US"/>
          </a:p>
        </p:txBody>
      </p:sp>
      <p:sp>
        <p:nvSpPr>
          <p:cNvPr id="8" name="Google Shape;620;p72">
            <a:extLst>
              <a:ext uri="{FF2B5EF4-FFF2-40B4-BE49-F238E27FC236}">
                <a16:creationId xmlns:a16="http://schemas.microsoft.com/office/drawing/2014/main" id="{624C5FC9-9590-4B0C-9DDC-78148157D9FD}"/>
              </a:ext>
            </a:extLst>
          </p:cNvPr>
          <p:cNvSpPr/>
          <p:nvPr/>
        </p:nvSpPr>
        <p:spPr>
          <a:xfrm>
            <a:off x="134888"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24;p72">
            <a:extLst>
              <a:ext uri="{FF2B5EF4-FFF2-40B4-BE49-F238E27FC236}">
                <a16:creationId xmlns:a16="http://schemas.microsoft.com/office/drawing/2014/main" id="{9A73A58B-D0D1-43EC-AFF0-4E1D753BE933}"/>
              </a:ext>
            </a:extLst>
          </p:cNvPr>
          <p:cNvSpPr txBox="1">
            <a:spLocks/>
          </p:cNvSpPr>
          <p:nvPr/>
        </p:nvSpPr>
        <p:spPr>
          <a:xfrm>
            <a:off x="678363" y="3027440"/>
            <a:ext cx="1683600" cy="1264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200000"/>
              </a:lnSpc>
              <a:spcAft>
                <a:spcPts val="1200"/>
              </a:spcAft>
            </a:pPr>
            <a:r>
              <a:rPr lang="en-US" sz="1400">
                <a:solidFill>
                  <a:schemeClr val="accent4"/>
                </a:solidFill>
                <a:latin typeface="Roboto"/>
                <a:ea typeface="Roboto"/>
                <a:cs typeface="Roboto"/>
                <a:sym typeface="Roboto"/>
              </a:rPr>
              <a:t>curb ramp</a:t>
            </a:r>
            <a:endParaRPr lang="en-US" sz="4800">
              <a:solidFill>
                <a:schemeClr val="accent4"/>
              </a:solidFill>
              <a:latin typeface="Roboto"/>
              <a:ea typeface="Roboto"/>
              <a:cs typeface="Roboto"/>
              <a:sym typeface="Roboto"/>
            </a:endParaRPr>
          </a:p>
          <a:p>
            <a:pPr>
              <a:lnSpc>
                <a:spcPct val="50000"/>
              </a:lnSpc>
            </a:pPr>
            <a:r>
              <a:rPr lang="en-US" sz="4800">
                <a:solidFill>
                  <a:schemeClr val="accent4"/>
                </a:solidFill>
                <a:latin typeface="Roboto"/>
                <a:ea typeface="Roboto"/>
                <a:cs typeface="Roboto"/>
                <a:sym typeface="Roboto"/>
              </a:rPr>
              <a:t>27%</a:t>
            </a:r>
          </a:p>
          <a:p>
            <a:r>
              <a:rPr lang="en-US" sz="1400">
                <a:solidFill>
                  <a:schemeClr val="accent4"/>
                </a:solidFill>
                <a:latin typeface="Roboto"/>
                <a:ea typeface="Roboto"/>
                <a:cs typeface="Roboto"/>
                <a:sym typeface="Roboto"/>
              </a:rPr>
              <a:t>crosswalk</a:t>
            </a:r>
            <a:endParaRPr lang="en-US" sz="1400" dirty="0">
              <a:solidFill>
                <a:schemeClr val="accent4"/>
              </a:solidFill>
              <a:latin typeface="Roboto"/>
              <a:ea typeface="Roboto"/>
              <a:cs typeface="Roboto"/>
              <a:sym typeface="Roboto"/>
            </a:endParaRPr>
          </a:p>
        </p:txBody>
      </p:sp>
      <p:pic>
        <p:nvPicPr>
          <p:cNvPr id="12" name="Google Shape;627;p72">
            <a:extLst>
              <a:ext uri="{FF2B5EF4-FFF2-40B4-BE49-F238E27FC236}">
                <a16:creationId xmlns:a16="http://schemas.microsoft.com/office/drawing/2014/main" id="{9DD6F5B7-10FA-459B-A30D-573A6AA3A85B}"/>
              </a:ext>
            </a:extLst>
          </p:cNvPr>
          <p:cNvPicPr preferRelativeResize="0"/>
          <p:nvPr/>
        </p:nvPicPr>
        <p:blipFill>
          <a:blip r:embed="rId3">
            <a:alphaModFix/>
          </a:blip>
          <a:stretch>
            <a:fillRect/>
          </a:stretch>
        </p:blipFill>
        <p:spPr>
          <a:xfrm>
            <a:off x="461413" y="1165074"/>
            <a:ext cx="2062125" cy="207863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08"/>
        <p:cNvGrpSpPr/>
        <p:nvPr/>
      </p:nvGrpSpPr>
      <p:grpSpPr>
        <a:xfrm>
          <a:off x="0" y="0"/>
          <a:ext cx="0" cy="0"/>
          <a:chOff x="0" y="0"/>
          <a:chExt cx="0" cy="0"/>
        </a:xfrm>
      </p:grpSpPr>
      <p:sp>
        <p:nvSpPr>
          <p:cNvPr id="611" name="Google Shape;611;p71"/>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False Positives</a:t>
            </a:r>
            <a:endParaRPr>
              <a:solidFill>
                <a:schemeClr val="accent4"/>
              </a:solidFill>
              <a:latin typeface="Roboto"/>
              <a:ea typeface="Roboto"/>
              <a:cs typeface="Roboto"/>
              <a:sym typeface="Roboto"/>
            </a:endParaRPr>
          </a:p>
        </p:txBody>
      </p:sp>
      <p:sp>
        <p:nvSpPr>
          <p:cNvPr id="3" name="Title 2">
            <a:extLst>
              <a:ext uri="{FF2B5EF4-FFF2-40B4-BE49-F238E27FC236}">
                <a16:creationId xmlns:a16="http://schemas.microsoft.com/office/drawing/2014/main" id="{73D73A4E-C218-41D3-A4CF-7B529824846A}"/>
              </a:ext>
            </a:extLst>
          </p:cNvPr>
          <p:cNvSpPr>
            <a:spLocks noGrp="1"/>
          </p:cNvSpPr>
          <p:nvPr>
            <p:ph type="title"/>
          </p:nvPr>
        </p:nvSpPr>
        <p:spPr/>
        <p:txBody>
          <a:bodyPr/>
          <a:lstStyle/>
          <a:p>
            <a:endParaRPr lang="en-US"/>
          </a:p>
        </p:txBody>
      </p:sp>
      <p:sp>
        <p:nvSpPr>
          <p:cNvPr id="5" name="Title 4">
            <a:extLst>
              <a:ext uri="{FF2B5EF4-FFF2-40B4-BE49-F238E27FC236}">
                <a16:creationId xmlns:a16="http://schemas.microsoft.com/office/drawing/2014/main" id="{B51A3BC6-6CA4-41AF-9B7B-6EA70EC78721}"/>
              </a:ext>
            </a:extLst>
          </p:cNvPr>
          <p:cNvSpPr>
            <a:spLocks noGrp="1"/>
          </p:cNvSpPr>
          <p:nvPr>
            <p:ph type="title"/>
          </p:nvPr>
        </p:nvSpPr>
        <p:spPr/>
        <p:txBody>
          <a:bodyPr/>
          <a:lstStyle/>
          <a:p>
            <a:endParaRPr lang="en-US"/>
          </a:p>
        </p:txBody>
      </p:sp>
      <p:sp>
        <p:nvSpPr>
          <p:cNvPr id="13" name="Google Shape;620;p72">
            <a:extLst>
              <a:ext uri="{FF2B5EF4-FFF2-40B4-BE49-F238E27FC236}">
                <a16:creationId xmlns:a16="http://schemas.microsoft.com/office/drawing/2014/main" id="{53E63919-B3B5-4FDB-800D-3CDA5E1F889D}"/>
              </a:ext>
            </a:extLst>
          </p:cNvPr>
          <p:cNvSpPr/>
          <p:nvPr/>
        </p:nvSpPr>
        <p:spPr>
          <a:xfrm>
            <a:off x="134888"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22;p72">
            <a:extLst>
              <a:ext uri="{FF2B5EF4-FFF2-40B4-BE49-F238E27FC236}">
                <a16:creationId xmlns:a16="http://schemas.microsoft.com/office/drawing/2014/main" id="{C876302F-630C-4FE9-9468-400025A0FF33}"/>
              </a:ext>
            </a:extLst>
          </p:cNvPr>
          <p:cNvSpPr/>
          <p:nvPr/>
        </p:nvSpPr>
        <p:spPr>
          <a:xfrm>
            <a:off x="3193763"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4;p72">
            <a:extLst>
              <a:ext uri="{FF2B5EF4-FFF2-40B4-BE49-F238E27FC236}">
                <a16:creationId xmlns:a16="http://schemas.microsoft.com/office/drawing/2014/main" id="{6444378A-C69F-41C5-BBC4-46C1ABED83E7}"/>
              </a:ext>
            </a:extLst>
          </p:cNvPr>
          <p:cNvSpPr txBox="1">
            <a:spLocks/>
          </p:cNvSpPr>
          <p:nvPr/>
        </p:nvSpPr>
        <p:spPr>
          <a:xfrm>
            <a:off x="678363" y="3027440"/>
            <a:ext cx="1683600" cy="1264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200000"/>
              </a:lnSpc>
              <a:spcAft>
                <a:spcPts val="1200"/>
              </a:spcAft>
            </a:pPr>
            <a:r>
              <a:rPr lang="en-US" sz="1400">
                <a:solidFill>
                  <a:schemeClr val="accent4"/>
                </a:solidFill>
                <a:latin typeface="Roboto"/>
                <a:ea typeface="Roboto"/>
                <a:cs typeface="Roboto"/>
                <a:sym typeface="Roboto"/>
              </a:rPr>
              <a:t>curb ramp</a:t>
            </a:r>
            <a:endParaRPr lang="en-US" sz="4800">
              <a:solidFill>
                <a:schemeClr val="accent4"/>
              </a:solidFill>
              <a:latin typeface="Roboto"/>
              <a:ea typeface="Roboto"/>
              <a:cs typeface="Roboto"/>
              <a:sym typeface="Roboto"/>
            </a:endParaRPr>
          </a:p>
          <a:p>
            <a:pPr>
              <a:lnSpc>
                <a:spcPct val="50000"/>
              </a:lnSpc>
            </a:pPr>
            <a:r>
              <a:rPr lang="en-US" sz="4800">
                <a:solidFill>
                  <a:schemeClr val="accent4"/>
                </a:solidFill>
                <a:latin typeface="Roboto"/>
                <a:ea typeface="Roboto"/>
                <a:cs typeface="Roboto"/>
                <a:sym typeface="Roboto"/>
              </a:rPr>
              <a:t>27%</a:t>
            </a:r>
          </a:p>
          <a:p>
            <a:r>
              <a:rPr lang="en-US" sz="1400">
                <a:solidFill>
                  <a:schemeClr val="accent4"/>
                </a:solidFill>
                <a:latin typeface="Roboto"/>
                <a:ea typeface="Roboto"/>
                <a:cs typeface="Roboto"/>
                <a:sym typeface="Roboto"/>
              </a:rPr>
              <a:t>crosswalk</a:t>
            </a:r>
            <a:endParaRPr lang="en-US" sz="1400" dirty="0">
              <a:solidFill>
                <a:schemeClr val="accent4"/>
              </a:solidFill>
              <a:latin typeface="Roboto"/>
              <a:ea typeface="Roboto"/>
              <a:cs typeface="Roboto"/>
              <a:sym typeface="Roboto"/>
            </a:endParaRPr>
          </a:p>
        </p:txBody>
      </p:sp>
      <p:pic>
        <p:nvPicPr>
          <p:cNvPr id="17" name="Google Shape;627;p72">
            <a:extLst>
              <a:ext uri="{FF2B5EF4-FFF2-40B4-BE49-F238E27FC236}">
                <a16:creationId xmlns:a16="http://schemas.microsoft.com/office/drawing/2014/main" id="{4736F512-A4A3-448E-8E17-DDFEF2C5A90C}"/>
              </a:ext>
            </a:extLst>
          </p:cNvPr>
          <p:cNvPicPr preferRelativeResize="0"/>
          <p:nvPr/>
        </p:nvPicPr>
        <p:blipFill>
          <a:blip r:embed="rId3">
            <a:alphaModFix/>
          </a:blip>
          <a:stretch>
            <a:fillRect/>
          </a:stretch>
        </p:blipFill>
        <p:spPr>
          <a:xfrm>
            <a:off x="461413" y="1165074"/>
            <a:ext cx="2062125" cy="2078635"/>
          </a:xfrm>
          <a:prstGeom prst="rect">
            <a:avLst/>
          </a:prstGeom>
          <a:noFill/>
          <a:ln>
            <a:noFill/>
          </a:ln>
        </p:spPr>
      </p:pic>
      <p:pic>
        <p:nvPicPr>
          <p:cNvPr id="18" name="Google Shape;628;p72">
            <a:extLst>
              <a:ext uri="{FF2B5EF4-FFF2-40B4-BE49-F238E27FC236}">
                <a16:creationId xmlns:a16="http://schemas.microsoft.com/office/drawing/2014/main" id="{58A32CB7-C183-4F1D-BD46-0D27FF2D293C}"/>
              </a:ext>
            </a:extLst>
          </p:cNvPr>
          <p:cNvPicPr preferRelativeResize="0"/>
          <p:nvPr/>
        </p:nvPicPr>
        <p:blipFill>
          <a:blip r:embed="rId4">
            <a:alphaModFix/>
          </a:blip>
          <a:stretch>
            <a:fillRect/>
          </a:stretch>
        </p:blipFill>
        <p:spPr>
          <a:xfrm>
            <a:off x="3540938" y="1173325"/>
            <a:ext cx="2062125" cy="2062125"/>
          </a:xfrm>
          <a:prstGeom prst="rect">
            <a:avLst/>
          </a:prstGeom>
          <a:noFill/>
          <a:ln>
            <a:noFill/>
          </a:ln>
        </p:spPr>
      </p:pic>
      <p:sp>
        <p:nvSpPr>
          <p:cNvPr id="20" name="Google Shape;624;p72">
            <a:extLst>
              <a:ext uri="{FF2B5EF4-FFF2-40B4-BE49-F238E27FC236}">
                <a16:creationId xmlns:a16="http://schemas.microsoft.com/office/drawing/2014/main" id="{64C18723-DC1B-43AF-A0D3-B714ADBE8494}"/>
              </a:ext>
            </a:extLst>
          </p:cNvPr>
          <p:cNvSpPr txBox="1">
            <a:spLocks/>
          </p:cNvSpPr>
          <p:nvPr/>
        </p:nvSpPr>
        <p:spPr>
          <a:xfrm>
            <a:off x="3697913" y="3027440"/>
            <a:ext cx="1683600" cy="1264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200000"/>
              </a:lnSpc>
              <a:spcAft>
                <a:spcPts val="1200"/>
              </a:spcAft>
            </a:pPr>
            <a:r>
              <a:rPr lang="en-US" sz="1400" dirty="0">
                <a:solidFill>
                  <a:schemeClr val="accent4"/>
                </a:solidFill>
                <a:latin typeface="Roboto"/>
                <a:ea typeface="Roboto"/>
                <a:cs typeface="Roboto"/>
                <a:sym typeface="Roboto"/>
              </a:rPr>
              <a:t>missing curb ramp</a:t>
            </a:r>
            <a:endParaRPr lang="en-US" sz="4800" dirty="0">
              <a:solidFill>
                <a:schemeClr val="accent4"/>
              </a:solidFill>
              <a:latin typeface="Roboto"/>
              <a:ea typeface="Roboto"/>
              <a:cs typeface="Roboto"/>
              <a:sym typeface="Roboto"/>
            </a:endParaRPr>
          </a:p>
          <a:p>
            <a:pPr>
              <a:lnSpc>
                <a:spcPct val="50000"/>
              </a:lnSpc>
            </a:pPr>
            <a:r>
              <a:rPr lang="en-US" sz="4800" dirty="0">
                <a:solidFill>
                  <a:schemeClr val="accent4"/>
                </a:solidFill>
                <a:latin typeface="Roboto"/>
                <a:ea typeface="Roboto"/>
                <a:cs typeface="Roboto"/>
                <a:sym typeface="Roboto"/>
              </a:rPr>
              <a:t>86%</a:t>
            </a:r>
          </a:p>
          <a:p>
            <a:r>
              <a:rPr lang="en-US" sz="1400" dirty="0">
                <a:solidFill>
                  <a:schemeClr val="accent4"/>
                </a:solidFill>
                <a:latin typeface="Roboto"/>
                <a:ea typeface="Roboto"/>
                <a:cs typeface="Roboto"/>
                <a:sym typeface="Roboto"/>
              </a:rPr>
              <a:t>curb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8"/>
          <p:cNvPicPr preferRelativeResize="0"/>
          <p:nvPr/>
        </p:nvPicPr>
        <p:blipFill>
          <a:blip r:embed="rId3">
            <a:alphaModFix/>
          </a:blip>
          <a:stretch>
            <a:fillRect/>
          </a:stretch>
        </p:blipFill>
        <p:spPr>
          <a:xfrm>
            <a:off x="-1182050" y="-808300"/>
            <a:ext cx="10340099" cy="6304176"/>
          </a:xfrm>
          <a:prstGeom prst="rect">
            <a:avLst/>
          </a:prstGeom>
          <a:noFill/>
          <a:ln>
            <a:noFill/>
          </a:ln>
        </p:spPr>
      </p:pic>
      <p:sp>
        <p:nvSpPr>
          <p:cNvPr id="92" name="Google Shape;92;p18"/>
          <p:cNvSpPr/>
          <p:nvPr/>
        </p:nvSpPr>
        <p:spPr>
          <a:xfrm>
            <a:off x="3293425" y="1411450"/>
            <a:ext cx="22023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MISSING CURB RAMPS</a:t>
            </a:r>
            <a:endParaRPr b="1">
              <a:latin typeface="Roboto"/>
              <a:ea typeface="Roboto"/>
              <a:cs typeface="Roboto"/>
              <a:sym typeface="Roboto"/>
            </a:endParaRPr>
          </a:p>
        </p:txBody>
      </p:sp>
      <p:cxnSp>
        <p:nvCxnSpPr>
          <p:cNvPr id="93" name="Google Shape;93;p18"/>
          <p:cNvCxnSpPr/>
          <p:nvPr/>
        </p:nvCxnSpPr>
        <p:spPr>
          <a:xfrm flipH="1">
            <a:off x="3648475" y="1838750"/>
            <a:ext cx="203700" cy="552300"/>
          </a:xfrm>
          <a:prstGeom prst="straightConnector1">
            <a:avLst/>
          </a:prstGeom>
          <a:noFill/>
          <a:ln w="28575" cap="flat" cmpd="sng">
            <a:solidFill>
              <a:schemeClr val="dk1"/>
            </a:solidFill>
            <a:prstDash val="solid"/>
            <a:round/>
            <a:headEnd type="none" w="med" len="med"/>
            <a:tailEnd type="oval" w="med" len="med"/>
          </a:ln>
        </p:spPr>
      </p:cxnSp>
      <p:cxnSp>
        <p:nvCxnSpPr>
          <p:cNvPr id="94" name="Google Shape;94;p18"/>
          <p:cNvCxnSpPr/>
          <p:nvPr/>
        </p:nvCxnSpPr>
        <p:spPr>
          <a:xfrm>
            <a:off x="4844800" y="1865050"/>
            <a:ext cx="466800" cy="499500"/>
          </a:xfrm>
          <a:prstGeom prst="straightConnector1">
            <a:avLst/>
          </a:prstGeom>
          <a:noFill/>
          <a:ln w="28575" cap="flat" cmpd="sng">
            <a:solidFill>
              <a:schemeClr val="dk1"/>
            </a:solidFill>
            <a:prstDash val="solid"/>
            <a:round/>
            <a:headEnd type="none" w="med" len="med"/>
            <a:tailEnd type="oval" w="med" len="med"/>
          </a:ln>
        </p:spPr>
      </p:cxn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19"/>
        <p:cNvGrpSpPr/>
        <p:nvPr/>
      </p:nvGrpSpPr>
      <p:grpSpPr>
        <a:xfrm>
          <a:off x="0" y="0"/>
          <a:ext cx="0" cy="0"/>
          <a:chOff x="0" y="0"/>
          <a:chExt cx="0" cy="0"/>
        </a:xfrm>
      </p:grpSpPr>
      <p:sp>
        <p:nvSpPr>
          <p:cNvPr id="620" name="Google Shape;620;p72"/>
          <p:cNvSpPr/>
          <p:nvPr/>
        </p:nvSpPr>
        <p:spPr>
          <a:xfrm>
            <a:off x="134888"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72"/>
          <p:cNvSpPr/>
          <p:nvPr/>
        </p:nvSpPr>
        <p:spPr>
          <a:xfrm>
            <a:off x="6317200"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72"/>
          <p:cNvSpPr/>
          <p:nvPr/>
        </p:nvSpPr>
        <p:spPr>
          <a:xfrm>
            <a:off x="3193763"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72"/>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False Positives</a:t>
            </a:r>
            <a:endParaRPr>
              <a:solidFill>
                <a:schemeClr val="accent4"/>
              </a:solidFill>
              <a:latin typeface="Roboto"/>
              <a:ea typeface="Roboto"/>
              <a:cs typeface="Roboto"/>
              <a:sym typeface="Roboto"/>
            </a:endParaRPr>
          </a:p>
        </p:txBody>
      </p:sp>
      <p:sp>
        <p:nvSpPr>
          <p:cNvPr id="624" name="Google Shape;624;p72"/>
          <p:cNvSpPr txBox="1">
            <a:spLocks noGrp="1"/>
          </p:cNvSpPr>
          <p:nvPr>
            <p:ph type="title"/>
          </p:nvPr>
        </p:nvSpPr>
        <p:spPr>
          <a:xfrm>
            <a:off x="678363" y="3027440"/>
            <a:ext cx="1683600" cy="1264544"/>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1200"/>
              </a:spcAft>
              <a:buNone/>
            </a:pPr>
            <a:r>
              <a:rPr lang="en" sz="1400" dirty="0">
                <a:solidFill>
                  <a:schemeClr val="accent4"/>
                </a:solidFill>
                <a:latin typeface="Roboto"/>
                <a:ea typeface="Roboto"/>
                <a:cs typeface="Roboto"/>
                <a:sym typeface="Roboto"/>
              </a:rPr>
              <a:t>curb ramp</a:t>
            </a:r>
            <a:endParaRPr sz="4800" dirty="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dirty="0">
                <a:solidFill>
                  <a:schemeClr val="accent4"/>
                </a:solidFill>
                <a:latin typeface="Roboto"/>
                <a:ea typeface="Roboto"/>
                <a:cs typeface="Roboto"/>
                <a:sym typeface="Roboto"/>
              </a:rPr>
              <a:t>27%</a:t>
            </a:r>
            <a:endParaRPr sz="4800" dirty="0">
              <a:solidFill>
                <a:schemeClr val="accent4"/>
              </a:solidFill>
              <a:latin typeface="Roboto"/>
              <a:ea typeface="Roboto"/>
              <a:cs typeface="Roboto"/>
              <a:sym typeface="Roboto"/>
            </a:endParaRPr>
          </a:p>
          <a:p>
            <a:pPr marL="0" lvl="0" indent="0" algn="l" rtl="0">
              <a:spcBef>
                <a:spcPts val="0"/>
              </a:spcBef>
              <a:spcAft>
                <a:spcPts val="0"/>
              </a:spcAft>
              <a:buNone/>
            </a:pPr>
            <a:r>
              <a:rPr lang="en" sz="1400" dirty="0">
                <a:solidFill>
                  <a:schemeClr val="accent4"/>
                </a:solidFill>
                <a:latin typeface="Roboto"/>
                <a:ea typeface="Roboto"/>
                <a:cs typeface="Roboto"/>
                <a:sym typeface="Roboto"/>
              </a:rPr>
              <a:t>crosswalk</a:t>
            </a:r>
            <a:endParaRPr sz="1400" dirty="0">
              <a:solidFill>
                <a:schemeClr val="accent4"/>
              </a:solidFill>
              <a:latin typeface="Roboto"/>
              <a:ea typeface="Roboto"/>
              <a:cs typeface="Roboto"/>
              <a:sym typeface="Roboto"/>
            </a:endParaRPr>
          </a:p>
        </p:txBody>
      </p:sp>
      <p:pic>
        <p:nvPicPr>
          <p:cNvPr id="627" name="Google Shape;627;p72"/>
          <p:cNvPicPr preferRelativeResize="0"/>
          <p:nvPr/>
        </p:nvPicPr>
        <p:blipFill>
          <a:blip r:embed="rId3">
            <a:alphaModFix/>
          </a:blip>
          <a:stretch>
            <a:fillRect/>
          </a:stretch>
        </p:blipFill>
        <p:spPr>
          <a:xfrm>
            <a:off x="461413" y="1165074"/>
            <a:ext cx="2062125" cy="2078635"/>
          </a:xfrm>
          <a:prstGeom prst="rect">
            <a:avLst/>
          </a:prstGeom>
          <a:noFill/>
          <a:ln>
            <a:noFill/>
          </a:ln>
        </p:spPr>
      </p:pic>
      <p:pic>
        <p:nvPicPr>
          <p:cNvPr id="628" name="Google Shape;628;p72"/>
          <p:cNvPicPr preferRelativeResize="0"/>
          <p:nvPr/>
        </p:nvPicPr>
        <p:blipFill>
          <a:blip r:embed="rId4">
            <a:alphaModFix/>
          </a:blip>
          <a:stretch>
            <a:fillRect/>
          </a:stretch>
        </p:blipFill>
        <p:spPr>
          <a:xfrm>
            <a:off x="3540938" y="1173325"/>
            <a:ext cx="2062125" cy="2062125"/>
          </a:xfrm>
          <a:prstGeom prst="rect">
            <a:avLst/>
          </a:prstGeom>
          <a:noFill/>
          <a:ln>
            <a:noFill/>
          </a:ln>
        </p:spPr>
      </p:pic>
      <p:pic>
        <p:nvPicPr>
          <p:cNvPr id="629" name="Google Shape;629;p72"/>
          <p:cNvPicPr preferRelativeResize="0"/>
          <p:nvPr/>
        </p:nvPicPr>
        <p:blipFill>
          <a:blip r:embed="rId5">
            <a:alphaModFix/>
          </a:blip>
          <a:stretch>
            <a:fillRect/>
          </a:stretch>
        </p:blipFill>
        <p:spPr>
          <a:xfrm>
            <a:off x="6675374" y="1171413"/>
            <a:ext cx="2062125" cy="2065941"/>
          </a:xfrm>
          <a:prstGeom prst="rect">
            <a:avLst/>
          </a:prstGeom>
          <a:noFill/>
          <a:ln>
            <a:noFill/>
          </a:ln>
        </p:spPr>
      </p:pic>
      <p:sp>
        <p:nvSpPr>
          <p:cNvPr id="12" name="Google Shape;624;p72">
            <a:extLst>
              <a:ext uri="{FF2B5EF4-FFF2-40B4-BE49-F238E27FC236}">
                <a16:creationId xmlns:a16="http://schemas.microsoft.com/office/drawing/2014/main" id="{F6370961-55D4-4073-9C38-10BDAAE0FC33}"/>
              </a:ext>
            </a:extLst>
          </p:cNvPr>
          <p:cNvSpPr txBox="1">
            <a:spLocks/>
          </p:cNvSpPr>
          <p:nvPr/>
        </p:nvSpPr>
        <p:spPr>
          <a:xfrm>
            <a:off x="3697913" y="3027440"/>
            <a:ext cx="1683600" cy="1264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200000"/>
              </a:lnSpc>
              <a:spcAft>
                <a:spcPts val="1200"/>
              </a:spcAft>
            </a:pPr>
            <a:r>
              <a:rPr lang="en-US" sz="1400" dirty="0">
                <a:solidFill>
                  <a:schemeClr val="accent4"/>
                </a:solidFill>
                <a:latin typeface="Roboto"/>
                <a:ea typeface="Roboto"/>
                <a:cs typeface="Roboto"/>
                <a:sym typeface="Roboto"/>
              </a:rPr>
              <a:t>missing curb ramp</a:t>
            </a:r>
            <a:endParaRPr lang="en-US" sz="4800" dirty="0">
              <a:solidFill>
                <a:schemeClr val="accent4"/>
              </a:solidFill>
              <a:latin typeface="Roboto"/>
              <a:ea typeface="Roboto"/>
              <a:cs typeface="Roboto"/>
              <a:sym typeface="Roboto"/>
            </a:endParaRPr>
          </a:p>
          <a:p>
            <a:pPr>
              <a:lnSpc>
                <a:spcPct val="50000"/>
              </a:lnSpc>
            </a:pPr>
            <a:r>
              <a:rPr lang="en-US" sz="4800" dirty="0">
                <a:solidFill>
                  <a:schemeClr val="accent4"/>
                </a:solidFill>
                <a:latin typeface="Roboto"/>
                <a:ea typeface="Roboto"/>
                <a:cs typeface="Roboto"/>
                <a:sym typeface="Roboto"/>
              </a:rPr>
              <a:t>86%</a:t>
            </a:r>
          </a:p>
          <a:p>
            <a:r>
              <a:rPr lang="en-US" sz="1400" dirty="0">
                <a:solidFill>
                  <a:schemeClr val="accent4"/>
                </a:solidFill>
                <a:latin typeface="Roboto"/>
                <a:ea typeface="Roboto"/>
                <a:cs typeface="Roboto"/>
                <a:sym typeface="Roboto"/>
              </a:rPr>
              <a:t>curb</a:t>
            </a:r>
          </a:p>
        </p:txBody>
      </p:sp>
      <p:sp>
        <p:nvSpPr>
          <p:cNvPr id="3" name="Title 2">
            <a:extLst>
              <a:ext uri="{FF2B5EF4-FFF2-40B4-BE49-F238E27FC236}">
                <a16:creationId xmlns:a16="http://schemas.microsoft.com/office/drawing/2014/main" id="{93BBA5CF-2705-481F-B2F5-C14BEE75A5AD}"/>
              </a:ext>
            </a:extLst>
          </p:cNvPr>
          <p:cNvSpPr>
            <a:spLocks noGrp="1"/>
          </p:cNvSpPr>
          <p:nvPr>
            <p:ph type="title"/>
          </p:nvPr>
        </p:nvSpPr>
        <p:spPr/>
        <p:txBody>
          <a:bodyPr/>
          <a:lstStyle/>
          <a:p>
            <a:endParaRPr lang="en-US"/>
          </a:p>
        </p:txBody>
      </p:sp>
      <p:sp>
        <p:nvSpPr>
          <p:cNvPr id="15" name="Google Shape;624;p72">
            <a:extLst>
              <a:ext uri="{FF2B5EF4-FFF2-40B4-BE49-F238E27FC236}">
                <a16:creationId xmlns:a16="http://schemas.microsoft.com/office/drawing/2014/main" id="{981763B9-B0C2-4638-BDDE-FAD9DBE5AFFB}"/>
              </a:ext>
            </a:extLst>
          </p:cNvPr>
          <p:cNvSpPr txBox="1">
            <a:spLocks/>
          </p:cNvSpPr>
          <p:nvPr/>
        </p:nvSpPr>
        <p:spPr>
          <a:xfrm>
            <a:off x="6864636" y="3027440"/>
            <a:ext cx="1683600" cy="1264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200000"/>
              </a:lnSpc>
              <a:spcAft>
                <a:spcPts val="1200"/>
              </a:spcAft>
            </a:pPr>
            <a:r>
              <a:rPr lang="en-US" sz="1400" dirty="0">
                <a:solidFill>
                  <a:schemeClr val="accent4"/>
                </a:solidFill>
                <a:latin typeface="Roboto"/>
                <a:ea typeface="Roboto"/>
                <a:cs typeface="Roboto"/>
                <a:sym typeface="Roboto"/>
              </a:rPr>
              <a:t>obstruction</a:t>
            </a:r>
            <a:endParaRPr lang="en-US" sz="4800" dirty="0">
              <a:solidFill>
                <a:schemeClr val="accent4"/>
              </a:solidFill>
              <a:latin typeface="Roboto"/>
              <a:ea typeface="Roboto"/>
              <a:cs typeface="Roboto"/>
              <a:sym typeface="Roboto"/>
            </a:endParaRPr>
          </a:p>
          <a:p>
            <a:pPr>
              <a:lnSpc>
                <a:spcPct val="50000"/>
              </a:lnSpc>
            </a:pPr>
            <a:r>
              <a:rPr lang="en-US" sz="4800" dirty="0">
                <a:solidFill>
                  <a:schemeClr val="accent4"/>
                </a:solidFill>
                <a:latin typeface="Roboto"/>
                <a:ea typeface="Roboto"/>
                <a:cs typeface="Roboto"/>
                <a:sym typeface="Roboto"/>
              </a:rPr>
              <a:t>58%</a:t>
            </a:r>
          </a:p>
          <a:p>
            <a:r>
              <a:rPr lang="en-US" sz="1400" dirty="0">
                <a:solidFill>
                  <a:schemeClr val="accent4"/>
                </a:solidFill>
                <a:latin typeface="Roboto"/>
                <a:ea typeface="Roboto"/>
                <a:cs typeface="Roboto"/>
                <a:sym typeface="Roboto"/>
              </a:rPr>
              <a:t>not on path</a:t>
            </a:r>
          </a:p>
        </p:txBody>
      </p:sp>
      <p:sp>
        <p:nvSpPr>
          <p:cNvPr id="5" name="Title 4">
            <a:extLst>
              <a:ext uri="{FF2B5EF4-FFF2-40B4-BE49-F238E27FC236}">
                <a16:creationId xmlns:a16="http://schemas.microsoft.com/office/drawing/2014/main" id="{12DD3563-1252-4E01-8485-F48D2F575A2C}"/>
              </a:ext>
            </a:extLst>
          </p:cNvPr>
          <p:cNvSpPr>
            <a:spLocks noGrp="1"/>
          </p:cNvSpPr>
          <p:nvPr>
            <p:ph type="title"/>
          </p:nvPr>
        </p:nvSpPr>
        <p:spPr/>
        <p:txBody>
          <a:bodyPr/>
          <a:lstStyle/>
          <a:p>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3"/>
        <p:cNvGrpSpPr/>
        <p:nvPr/>
      </p:nvGrpSpPr>
      <p:grpSpPr>
        <a:xfrm>
          <a:off x="0" y="0"/>
          <a:ext cx="0" cy="0"/>
          <a:chOff x="0" y="0"/>
          <a:chExt cx="0" cy="0"/>
        </a:xfrm>
      </p:grpSpPr>
      <p:sp>
        <p:nvSpPr>
          <p:cNvPr id="634" name="Google Shape;634;p73"/>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Comparison with Automated Systems</a:t>
            </a:r>
            <a:endParaRPr>
              <a:solidFill>
                <a:schemeClr val="accent4"/>
              </a:solidFill>
              <a:latin typeface="Roboto"/>
              <a:ea typeface="Roboto"/>
              <a:cs typeface="Roboto"/>
              <a:sym typeface="Roboto"/>
            </a:endParaRPr>
          </a:p>
        </p:txBody>
      </p:sp>
      <p:graphicFrame>
        <p:nvGraphicFramePr>
          <p:cNvPr id="635" name="Google Shape;635;p73"/>
          <p:cNvGraphicFramePr/>
          <p:nvPr/>
        </p:nvGraphicFramePr>
        <p:xfrm>
          <a:off x="2578575" y="1054975"/>
          <a:ext cx="5948925" cy="2773470"/>
        </p:xfrm>
        <a:graphic>
          <a:graphicData uri="http://schemas.openxmlformats.org/drawingml/2006/table">
            <a:tbl>
              <a:tblPr>
                <a:noFill/>
                <a:tableStyleId>{FB52A68E-3522-4A84-9F17-32F550E69068}</a:tableStyleId>
              </a:tblPr>
              <a:tblGrid>
                <a:gridCol w="1330525">
                  <a:extLst>
                    <a:ext uri="{9D8B030D-6E8A-4147-A177-3AD203B41FA5}">
                      <a16:colId xmlns:a16="http://schemas.microsoft.com/office/drawing/2014/main" val="20000"/>
                    </a:ext>
                  </a:extLst>
                </a:gridCol>
                <a:gridCol w="928425">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794375">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Tohme [1]</a:t>
                      </a:r>
                      <a:endParaRPr b="1">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Our Model</a:t>
                      </a: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Change</a:t>
                      </a:r>
                      <a:endParaRPr b="1">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381000">
                <a:tc rowSpan="2">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Curb Ramp</a:t>
                      </a:r>
                      <a:endParaRPr b="1">
                        <a:solidFill>
                          <a:srgbClr val="FFFFFF"/>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r" rtl="0">
                        <a:spcBef>
                          <a:spcPts val="0"/>
                        </a:spcBef>
                        <a:spcAft>
                          <a:spcPts val="0"/>
                        </a:spcAft>
                        <a:buNone/>
                      </a:pPr>
                      <a:r>
                        <a:rPr lang="en" i="1">
                          <a:solidFill>
                            <a:srgbClr val="FFFFFF"/>
                          </a:solidFill>
                          <a:latin typeface="Roboto"/>
                          <a:ea typeface="Roboto"/>
                          <a:cs typeface="Roboto"/>
                          <a:sym typeface="Roboto"/>
                        </a:rPr>
                        <a:t>precision</a:t>
                      </a:r>
                      <a:endParaRPr i="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26%</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33.7%</a:t>
                      </a: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4"/>
                          </a:solidFill>
                          <a:latin typeface="Roboto"/>
                          <a:ea typeface="Roboto"/>
                          <a:cs typeface="Roboto"/>
                          <a:sym typeface="Roboto"/>
                        </a:rPr>
                        <a:t>+30%</a:t>
                      </a:r>
                      <a:endParaRPr>
                        <a:solidFill>
                          <a:schemeClr val="accent4"/>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vMerge="1">
                  <a:txBody>
                    <a:bodyPr/>
                    <a:lstStyle/>
                    <a:p>
                      <a:endParaRPr lang="en-US"/>
                    </a:p>
                  </a:txBody>
                  <a:tcPr/>
                </a:tc>
                <a:tc>
                  <a:txBody>
                    <a:bodyPr/>
                    <a:lstStyle/>
                    <a:p>
                      <a:pPr marL="0" lvl="0" indent="0" algn="r" rtl="0">
                        <a:spcBef>
                          <a:spcPts val="0"/>
                        </a:spcBef>
                        <a:spcAft>
                          <a:spcPts val="0"/>
                        </a:spcAft>
                        <a:buNone/>
                      </a:pPr>
                      <a:r>
                        <a:rPr lang="en" i="1">
                          <a:solidFill>
                            <a:srgbClr val="FFFFFF"/>
                          </a:solidFill>
                          <a:latin typeface="Roboto"/>
                          <a:ea typeface="Roboto"/>
                          <a:cs typeface="Roboto"/>
                          <a:sym typeface="Roboto"/>
                        </a:rPr>
                        <a:t>recall</a:t>
                      </a:r>
                      <a:endParaRPr i="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67%</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78.7%</a:t>
                      </a: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4"/>
                          </a:solidFill>
                          <a:latin typeface="Roboto"/>
                          <a:ea typeface="Roboto"/>
                          <a:cs typeface="Roboto"/>
                          <a:sym typeface="Roboto"/>
                        </a:rPr>
                        <a:t>+17%</a:t>
                      </a:r>
                      <a:endParaRPr>
                        <a:solidFill>
                          <a:schemeClr val="accent4"/>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FFFFFF">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FFFFFF">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Sun </a:t>
                      </a:r>
                      <a:r>
                        <a:rPr lang="en" b="1" i="1">
                          <a:solidFill>
                            <a:srgbClr val="FFFFFF"/>
                          </a:solidFill>
                          <a:latin typeface="Roboto"/>
                          <a:ea typeface="Roboto"/>
                          <a:cs typeface="Roboto"/>
                          <a:sym typeface="Roboto"/>
                        </a:rPr>
                        <a:t>et al. </a:t>
                      </a:r>
                      <a:r>
                        <a:rPr lang="en" b="1">
                          <a:solidFill>
                            <a:srgbClr val="FFFFFF"/>
                          </a:solidFill>
                          <a:latin typeface="Roboto"/>
                          <a:ea typeface="Roboto"/>
                          <a:cs typeface="Roboto"/>
                          <a:sym typeface="Roboto"/>
                        </a:rPr>
                        <a:t>[2]</a:t>
                      </a:r>
                      <a:endParaRPr b="1">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Our Model</a:t>
                      </a: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Change</a:t>
                      </a:r>
                      <a:endParaRPr b="1">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4"/>
                  </a:ext>
                </a:extLst>
              </a:tr>
              <a:tr h="381000">
                <a:tc rowSpan="2">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Missing Ramp</a:t>
                      </a:r>
                      <a:endParaRPr b="1">
                        <a:solidFill>
                          <a:srgbClr val="FFFFFF"/>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r" rtl="0">
                        <a:spcBef>
                          <a:spcPts val="0"/>
                        </a:spcBef>
                        <a:spcAft>
                          <a:spcPts val="0"/>
                        </a:spcAft>
                        <a:buNone/>
                      </a:pPr>
                      <a:r>
                        <a:rPr lang="en" i="1">
                          <a:solidFill>
                            <a:srgbClr val="FFFFFF"/>
                          </a:solidFill>
                          <a:latin typeface="Roboto"/>
                          <a:ea typeface="Roboto"/>
                          <a:cs typeface="Roboto"/>
                          <a:sym typeface="Roboto"/>
                        </a:rPr>
                        <a:t>precision</a:t>
                      </a:r>
                      <a:endParaRPr i="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not reported</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12.0%</a:t>
                      </a: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N/A</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r h="381000">
                <a:tc vMerge="1">
                  <a:txBody>
                    <a:bodyPr/>
                    <a:lstStyle/>
                    <a:p>
                      <a:endParaRPr lang="en-US"/>
                    </a:p>
                  </a:txBody>
                  <a:tcPr/>
                </a:tc>
                <a:tc>
                  <a:txBody>
                    <a:bodyPr/>
                    <a:lstStyle/>
                    <a:p>
                      <a:pPr marL="0" lvl="0" indent="0" algn="r" rtl="0">
                        <a:spcBef>
                          <a:spcPts val="0"/>
                        </a:spcBef>
                        <a:spcAft>
                          <a:spcPts val="0"/>
                        </a:spcAft>
                        <a:buNone/>
                      </a:pPr>
                      <a:r>
                        <a:rPr lang="en" i="1">
                          <a:solidFill>
                            <a:srgbClr val="FFFFFF"/>
                          </a:solidFill>
                          <a:latin typeface="Roboto"/>
                          <a:ea typeface="Roboto"/>
                          <a:cs typeface="Roboto"/>
                          <a:sym typeface="Roboto"/>
                        </a:rPr>
                        <a:t>recall</a:t>
                      </a:r>
                      <a:endParaRPr i="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27%</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58.6%</a:t>
                      </a: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4"/>
                          </a:solidFill>
                          <a:latin typeface="Roboto"/>
                          <a:ea typeface="Roboto"/>
                          <a:cs typeface="Roboto"/>
                          <a:sym typeface="Roboto"/>
                        </a:rPr>
                        <a:t>+117%</a:t>
                      </a:r>
                      <a:endParaRPr>
                        <a:solidFill>
                          <a:schemeClr val="accent4"/>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636" name="Google Shape;636;p73"/>
          <p:cNvSpPr/>
          <p:nvPr/>
        </p:nvSpPr>
        <p:spPr>
          <a:xfrm>
            <a:off x="2224250" y="1054975"/>
            <a:ext cx="278100" cy="2758500"/>
          </a:xfrm>
          <a:prstGeom prst="leftBrace">
            <a:avLst>
              <a:gd name="adj1" fmla="val 53820"/>
              <a:gd name="adj2" fmla="val 30498"/>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73"/>
          <p:cNvSpPr txBox="1"/>
          <p:nvPr/>
        </p:nvSpPr>
        <p:spPr>
          <a:xfrm>
            <a:off x="714475" y="1685725"/>
            <a:ext cx="1507800" cy="71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Fully Automated Systems</a:t>
            </a:r>
            <a:endParaRPr>
              <a:solidFill>
                <a:schemeClr val="accent4"/>
              </a:solidFill>
              <a:latin typeface="Roboto"/>
              <a:ea typeface="Roboto"/>
              <a:cs typeface="Roboto"/>
              <a:sym typeface="Roboto"/>
            </a:endParaRPr>
          </a:p>
        </p:txBody>
      </p:sp>
      <p:sp>
        <p:nvSpPr>
          <p:cNvPr id="638" name="Google Shape;638;p73"/>
          <p:cNvSpPr txBox="1"/>
          <p:nvPr/>
        </p:nvSpPr>
        <p:spPr>
          <a:xfrm>
            <a:off x="454550" y="4046350"/>
            <a:ext cx="83286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Kotaro Hara, Jin Sun, Robert Moore, David Jacobs, and Jon Froehlich. 2014. </a:t>
            </a:r>
            <a:r>
              <a:rPr lang="en" sz="1000" i="1">
                <a:solidFill>
                  <a:srgbClr val="FFFFFF"/>
                </a:solidFill>
                <a:latin typeface="Roboto"/>
                <a:ea typeface="Roboto"/>
                <a:cs typeface="Roboto"/>
                <a:sym typeface="Roboto"/>
              </a:rPr>
              <a:t>Tohme</a:t>
            </a:r>
            <a:r>
              <a:rPr lang="en" sz="1000">
                <a:solidFill>
                  <a:srgbClr val="FFFFFF"/>
                </a:solidFill>
                <a:latin typeface="Roboto"/>
                <a:ea typeface="Roboto"/>
                <a:cs typeface="Roboto"/>
                <a:sym typeface="Roboto"/>
              </a:rPr>
              <a:t>. In Proceedings of the 27th annual ACM  Symposium on User interface software and technology - UIST ’14.</a:t>
            </a:r>
            <a:endParaRPr sz="1000">
              <a:solidFill>
                <a:srgbClr val="FFFFFF"/>
              </a:solidFill>
              <a:latin typeface="Roboto"/>
              <a:ea typeface="Roboto"/>
              <a:cs typeface="Roboto"/>
              <a:sym typeface="Roboto"/>
            </a:endParaRPr>
          </a:p>
        </p:txBody>
      </p:sp>
      <p:sp>
        <p:nvSpPr>
          <p:cNvPr id="639" name="Google Shape;639;p73"/>
          <p:cNvSpPr txBox="1"/>
          <p:nvPr/>
        </p:nvSpPr>
        <p:spPr>
          <a:xfrm>
            <a:off x="454550" y="4478875"/>
            <a:ext cx="83286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Jin Sun and David W. Jacobs. 2017. </a:t>
            </a:r>
            <a:r>
              <a:rPr lang="en" sz="1000" i="1">
                <a:solidFill>
                  <a:srgbClr val="FFFFFF"/>
                </a:solidFill>
                <a:latin typeface="Roboto"/>
                <a:ea typeface="Roboto"/>
                <a:cs typeface="Roboto"/>
                <a:sym typeface="Roboto"/>
              </a:rPr>
              <a:t>Seeing What is Not There: Learning Context to Determine Where Objects are Missing</a:t>
            </a:r>
            <a:r>
              <a:rPr lang="en" sz="1000">
                <a:solidFill>
                  <a:srgbClr val="FFFFFF"/>
                </a:solidFill>
                <a:latin typeface="Roboto"/>
                <a:ea typeface="Roboto"/>
                <a:cs typeface="Roboto"/>
                <a:sym typeface="Roboto"/>
              </a:rPr>
              <a:t>. In 2017 IEEE Conference on Computer Vision and Pattern Recognition (CVPR). IEEE, 1234–1242.</a:t>
            </a:r>
            <a:endParaRPr sz="1000">
              <a:solidFill>
                <a:srgbClr val="FFFFFF"/>
              </a:solidFill>
              <a:latin typeface="Roboto"/>
              <a:ea typeface="Roboto"/>
              <a:cs typeface="Roboto"/>
              <a:sym typeface="Roboto"/>
            </a:endParaRPr>
          </a:p>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640" name="Google Shape;640;p73"/>
          <p:cNvSpPr txBox="1"/>
          <p:nvPr/>
        </p:nvSpPr>
        <p:spPr>
          <a:xfrm>
            <a:off x="14750" y="4046350"/>
            <a:ext cx="439800" cy="39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FFFFFF"/>
                </a:solidFill>
                <a:latin typeface="Roboto"/>
                <a:ea typeface="Roboto"/>
                <a:cs typeface="Roboto"/>
                <a:sym typeface="Roboto"/>
              </a:rPr>
              <a:t>[1]</a:t>
            </a:r>
            <a:endParaRPr>
              <a:solidFill>
                <a:srgbClr val="FFFFFF"/>
              </a:solidFill>
              <a:latin typeface="Roboto"/>
              <a:ea typeface="Roboto"/>
              <a:cs typeface="Roboto"/>
              <a:sym typeface="Roboto"/>
            </a:endParaRPr>
          </a:p>
        </p:txBody>
      </p:sp>
      <p:sp>
        <p:nvSpPr>
          <p:cNvPr id="641" name="Google Shape;641;p73"/>
          <p:cNvSpPr txBox="1"/>
          <p:nvPr/>
        </p:nvSpPr>
        <p:spPr>
          <a:xfrm>
            <a:off x="14750" y="4537150"/>
            <a:ext cx="439800" cy="39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FFFFFF"/>
                </a:solidFill>
                <a:latin typeface="Roboto"/>
                <a:ea typeface="Roboto"/>
                <a:cs typeface="Roboto"/>
                <a:sym typeface="Roboto"/>
              </a:rPr>
              <a:t>[2]</a:t>
            </a:r>
            <a:endParaRPr>
              <a:solidFill>
                <a:srgbClr val="FFFFFF"/>
              </a:solidFill>
              <a:latin typeface="Roboto"/>
              <a:ea typeface="Roboto"/>
              <a:cs typeface="Roboto"/>
              <a:sym typeface="Roboto"/>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5"/>
        <p:cNvGrpSpPr/>
        <p:nvPr/>
      </p:nvGrpSpPr>
      <p:grpSpPr>
        <a:xfrm>
          <a:off x="0" y="0"/>
          <a:ext cx="0" cy="0"/>
          <a:chOff x="0" y="0"/>
          <a:chExt cx="0" cy="0"/>
        </a:xfrm>
      </p:grpSpPr>
      <p:sp>
        <p:nvSpPr>
          <p:cNvPr id="646" name="Google Shape;646;p74"/>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Comparison with Human Systems</a:t>
            </a:r>
            <a:endParaRPr>
              <a:solidFill>
                <a:schemeClr val="accent4"/>
              </a:solidFill>
              <a:latin typeface="Roboto"/>
              <a:ea typeface="Roboto"/>
              <a:cs typeface="Roboto"/>
              <a:sym typeface="Roboto"/>
            </a:endParaRPr>
          </a:p>
        </p:txBody>
      </p:sp>
      <p:graphicFrame>
        <p:nvGraphicFramePr>
          <p:cNvPr id="647" name="Google Shape;647;p74"/>
          <p:cNvGraphicFramePr/>
          <p:nvPr/>
        </p:nvGraphicFramePr>
        <p:xfrm>
          <a:off x="2578575" y="1131175"/>
          <a:ext cx="5948925" cy="1584840"/>
        </p:xfrm>
        <a:graphic>
          <a:graphicData uri="http://schemas.openxmlformats.org/drawingml/2006/table">
            <a:tbl>
              <a:tblPr>
                <a:noFill/>
                <a:tableStyleId>{FB52A68E-3522-4A84-9F17-32F550E69068}</a:tableStyleId>
              </a:tblPr>
              <a:tblGrid>
                <a:gridCol w="1330525">
                  <a:extLst>
                    <a:ext uri="{9D8B030D-6E8A-4147-A177-3AD203B41FA5}">
                      <a16:colId xmlns:a16="http://schemas.microsoft.com/office/drawing/2014/main" val="20000"/>
                    </a:ext>
                  </a:extLst>
                </a:gridCol>
                <a:gridCol w="928425">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794375">
                  <a:extLst>
                    <a:ext uri="{9D8B030D-6E8A-4147-A177-3AD203B41FA5}">
                      <a16:colId xmlns:a16="http://schemas.microsoft.com/office/drawing/2014/main" val="20004"/>
                    </a:ext>
                  </a:extLst>
                </a:gridCol>
              </a:tblGrid>
              <a:tr h="381000">
                <a:tc>
                  <a:txBody>
                    <a:bodyPr/>
                    <a:lstStyle/>
                    <a:p>
                      <a:pPr marL="0" lvl="0" indent="0" algn="l" rtl="0">
                        <a:spcBef>
                          <a:spcPts val="0"/>
                        </a:spcBef>
                        <a:spcAft>
                          <a:spcPts val="0"/>
                        </a:spcAft>
                        <a:buNone/>
                      </a:pP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FFFFFF">
                          <a:alpha val="0"/>
                        </a:srgbClr>
                      </a:solidFill>
                      <a:prstDash val="solid"/>
                      <a:round/>
                      <a:headEnd type="none" w="sm" len="sm"/>
                      <a:tailEnd type="none" w="sm" len="sm"/>
                    </a:lnL>
                    <a:lnR w="9525" cap="flat" cmpd="sng">
                      <a:solidFill>
                        <a:srgbClr val="FFFFFF">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FFFFFF">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Hara </a:t>
                      </a:r>
                      <a:r>
                        <a:rPr lang="en" b="1" i="1">
                          <a:solidFill>
                            <a:srgbClr val="FFFFFF"/>
                          </a:solidFill>
                          <a:latin typeface="Roboto"/>
                          <a:ea typeface="Roboto"/>
                          <a:cs typeface="Roboto"/>
                          <a:sym typeface="Roboto"/>
                        </a:rPr>
                        <a:t>et al. </a:t>
                      </a:r>
                      <a:r>
                        <a:rPr lang="en" b="1">
                          <a:solidFill>
                            <a:srgbClr val="FFFFFF"/>
                          </a:solidFill>
                          <a:latin typeface="Roboto"/>
                          <a:ea typeface="Roboto"/>
                          <a:cs typeface="Roboto"/>
                          <a:sym typeface="Roboto"/>
                        </a:rPr>
                        <a:t>[3]</a:t>
                      </a:r>
                      <a:endParaRPr b="1">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Our Model</a:t>
                      </a:r>
                      <a:endParaRPr b="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Change</a:t>
                      </a:r>
                      <a:endParaRPr b="1">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1"/>
                  </a:ext>
                </a:extLst>
              </a:tr>
              <a:tr h="381000">
                <a:tc rowSpan="2">
                  <a:txBody>
                    <a:bodyPr/>
                    <a:lstStyle/>
                    <a:p>
                      <a:pPr marL="0" lvl="0" indent="0" algn="l" rtl="0">
                        <a:spcBef>
                          <a:spcPts val="0"/>
                        </a:spcBef>
                        <a:spcAft>
                          <a:spcPts val="0"/>
                        </a:spcAft>
                        <a:buNone/>
                      </a:pPr>
                      <a:r>
                        <a:rPr lang="en" b="1">
                          <a:solidFill>
                            <a:srgbClr val="FFFFFF"/>
                          </a:solidFill>
                          <a:latin typeface="Roboto"/>
                          <a:ea typeface="Roboto"/>
                          <a:cs typeface="Roboto"/>
                          <a:sym typeface="Roboto"/>
                        </a:rPr>
                        <a:t>Overall</a:t>
                      </a:r>
                      <a:endParaRPr b="1">
                        <a:solidFill>
                          <a:srgbClr val="FFFFFF"/>
                        </a:solidFill>
                        <a:latin typeface="Roboto"/>
                        <a:ea typeface="Roboto"/>
                        <a:cs typeface="Roboto"/>
                        <a:sym typeface="Roboto"/>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r" rtl="0">
                        <a:spcBef>
                          <a:spcPts val="0"/>
                        </a:spcBef>
                        <a:spcAft>
                          <a:spcPts val="0"/>
                        </a:spcAft>
                        <a:buNone/>
                      </a:pPr>
                      <a:r>
                        <a:rPr lang="en" i="1">
                          <a:solidFill>
                            <a:srgbClr val="FFFFFF"/>
                          </a:solidFill>
                          <a:latin typeface="Roboto"/>
                          <a:ea typeface="Roboto"/>
                          <a:cs typeface="Roboto"/>
                          <a:sym typeface="Roboto"/>
                        </a:rPr>
                        <a:t>precision</a:t>
                      </a:r>
                      <a:endParaRPr i="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37%</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39%</a:t>
                      </a: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4"/>
                          </a:solidFill>
                          <a:latin typeface="Roboto"/>
                          <a:ea typeface="Roboto"/>
                          <a:cs typeface="Roboto"/>
                          <a:sym typeface="Roboto"/>
                        </a:rPr>
                        <a:t>+5%</a:t>
                      </a:r>
                      <a:endParaRPr>
                        <a:solidFill>
                          <a:schemeClr val="accent4"/>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vMerge="1">
                  <a:txBody>
                    <a:bodyPr/>
                    <a:lstStyle/>
                    <a:p>
                      <a:endParaRPr lang="en-US"/>
                    </a:p>
                  </a:txBody>
                  <a:tcPr/>
                </a:tc>
                <a:tc>
                  <a:txBody>
                    <a:bodyPr/>
                    <a:lstStyle/>
                    <a:p>
                      <a:pPr marL="0" lvl="0" indent="0" algn="r" rtl="0">
                        <a:spcBef>
                          <a:spcPts val="0"/>
                        </a:spcBef>
                        <a:spcAft>
                          <a:spcPts val="0"/>
                        </a:spcAft>
                        <a:buNone/>
                      </a:pPr>
                      <a:r>
                        <a:rPr lang="en" i="1">
                          <a:solidFill>
                            <a:srgbClr val="FFFFFF"/>
                          </a:solidFill>
                          <a:latin typeface="Roboto"/>
                          <a:ea typeface="Roboto"/>
                          <a:cs typeface="Roboto"/>
                          <a:sym typeface="Roboto"/>
                        </a:rPr>
                        <a:t>recall</a:t>
                      </a:r>
                      <a:endParaRPr i="1">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46%</a:t>
                      </a:r>
                      <a:endParaRPr>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rgbClr val="FFFFFF"/>
                          </a:solidFill>
                          <a:latin typeface="Roboto"/>
                          <a:ea typeface="Roboto"/>
                          <a:cs typeface="Roboto"/>
                          <a:sym typeface="Roboto"/>
                        </a:rPr>
                        <a:t>50%</a:t>
                      </a:r>
                      <a:endParaRPr>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a:solidFill>
                            <a:schemeClr val="accent4"/>
                          </a:solidFill>
                          <a:latin typeface="Roboto"/>
                          <a:ea typeface="Roboto"/>
                          <a:cs typeface="Roboto"/>
                          <a:sym typeface="Roboto"/>
                        </a:rPr>
                        <a:t>+9%</a:t>
                      </a:r>
                      <a:endParaRPr>
                        <a:solidFill>
                          <a:schemeClr val="accent4"/>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648" name="Google Shape;648;p74"/>
          <p:cNvSpPr/>
          <p:nvPr/>
        </p:nvSpPr>
        <p:spPr>
          <a:xfrm>
            <a:off x="2224250" y="1527375"/>
            <a:ext cx="278100" cy="1181100"/>
          </a:xfrm>
          <a:prstGeom prst="leftBrace">
            <a:avLst>
              <a:gd name="adj1" fmla="val 53820"/>
              <a:gd name="adj2" fmla="val 38207"/>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74"/>
          <p:cNvSpPr txBox="1"/>
          <p:nvPr/>
        </p:nvSpPr>
        <p:spPr>
          <a:xfrm>
            <a:off x="714475" y="1761825"/>
            <a:ext cx="1507800" cy="71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Majority Vote of 5 Crowdworkers</a:t>
            </a:r>
            <a:endParaRPr>
              <a:solidFill>
                <a:schemeClr val="accent4"/>
              </a:solidFill>
              <a:latin typeface="Roboto"/>
              <a:ea typeface="Roboto"/>
              <a:cs typeface="Roboto"/>
              <a:sym typeface="Roboto"/>
            </a:endParaRPr>
          </a:p>
        </p:txBody>
      </p:sp>
      <p:sp>
        <p:nvSpPr>
          <p:cNvPr id="650" name="Google Shape;650;p74"/>
          <p:cNvSpPr txBox="1"/>
          <p:nvPr/>
        </p:nvSpPr>
        <p:spPr>
          <a:xfrm>
            <a:off x="530750" y="4351150"/>
            <a:ext cx="8328600" cy="4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Kotaro Hara, Vicki Le, and Jon Froehlich. 2013. </a:t>
            </a:r>
            <a:r>
              <a:rPr lang="en" sz="1000" i="1">
                <a:solidFill>
                  <a:srgbClr val="FFFFFF"/>
                </a:solidFill>
                <a:latin typeface="Roboto"/>
                <a:ea typeface="Roboto"/>
                <a:cs typeface="Roboto"/>
                <a:sym typeface="Roboto"/>
              </a:rPr>
              <a:t>Combining crowdsourcing and google street view to identify street-level accessibility problems</a:t>
            </a:r>
            <a:r>
              <a:rPr lang="en" sz="1000">
                <a:solidFill>
                  <a:srgbClr val="FFFFFF"/>
                </a:solidFill>
                <a:latin typeface="Roboto"/>
                <a:ea typeface="Roboto"/>
                <a:cs typeface="Roboto"/>
                <a:sym typeface="Roboto"/>
              </a:rPr>
              <a:t>. In Proceedings of the SIGCHI Conference on Human Factors in Computing Systems - CHI ’13.</a:t>
            </a:r>
            <a:endParaRPr sz="1000">
              <a:solidFill>
                <a:srgbClr val="FFFFFF"/>
              </a:solidFill>
              <a:latin typeface="Roboto"/>
              <a:ea typeface="Roboto"/>
              <a:cs typeface="Roboto"/>
              <a:sym typeface="Roboto"/>
            </a:endParaRPr>
          </a:p>
        </p:txBody>
      </p:sp>
      <p:sp>
        <p:nvSpPr>
          <p:cNvPr id="651" name="Google Shape;651;p74"/>
          <p:cNvSpPr txBox="1"/>
          <p:nvPr/>
        </p:nvSpPr>
        <p:spPr>
          <a:xfrm>
            <a:off x="90950" y="4351150"/>
            <a:ext cx="439800" cy="3912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FFFFFF"/>
                </a:solidFill>
                <a:latin typeface="Roboto"/>
                <a:ea typeface="Roboto"/>
                <a:cs typeface="Roboto"/>
                <a:sym typeface="Roboto"/>
              </a:rPr>
              <a:t>[3]</a:t>
            </a:r>
            <a:endParaRPr>
              <a:solidFill>
                <a:srgbClr val="FFFFFF"/>
              </a:solidFill>
              <a:latin typeface="Roboto"/>
              <a:ea typeface="Roboto"/>
              <a:cs typeface="Roboto"/>
              <a:sym typeface="Roboto"/>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55"/>
        <p:cNvGrpSpPr/>
        <p:nvPr/>
      </p:nvGrpSpPr>
      <p:grpSpPr>
        <a:xfrm>
          <a:off x="0" y="0"/>
          <a:ext cx="0" cy="0"/>
          <a:chOff x="0" y="0"/>
          <a:chExt cx="0" cy="0"/>
        </a:xfrm>
      </p:grpSpPr>
      <p:pic>
        <p:nvPicPr>
          <p:cNvPr id="656" name="Google Shape;656;p75"/>
          <p:cNvPicPr preferRelativeResize="0"/>
          <p:nvPr/>
        </p:nvPicPr>
        <p:blipFill rotWithShape="1">
          <a:blip r:embed="rId3">
            <a:alphaModFix/>
          </a:blip>
          <a:srcRect r="2808"/>
          <a:stretch/>
        </p:blipFill>
        <p:spPr>
          <a:xfrm>
            <a:off x="0" y="0"/>
            <a:ext cx="9143999" cy="5143501"/>
          </a:xfrm>
          <a:prstGeom prst="rect">
            <a:avLst/>
          </a:prstGeom>
          <a:noFill/>
          <a:ln>
            <a:noFill/>
          </a:ln>
        </p:spPr>
      </p:pic>
      <p:sp>
        <p:nvSpPr>
          <p:cNvPr id="657" name="Google Shape;657;p75"/>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Cross-City Generalizability</a:t>
            </a:r>
            <a:endParaRPr>
              <a:solidFill>
                <a:schemeClr val="accent4"/>
              </a:solidFill>
              <a:highlight>
                <a:schemeClr val="dk2"/>
              </a:highlight>
              <a:latin typeface="Roboto"/>
              <a:ea typeface="Roboto"/>
              <a:cs typeface="Roboto"/>
              <a:sym typeface="Roboto"/>
            </a:endParaRPr>
          </a:p>
        </p:txBody>
      </p:sp>
      <p:sp>
        <p:nvSpPr>
          <p:cNvPr id="658" name="Google Shape;658;p75"/>
          <p:cNvSpPr/>
          <p:nvPr/>
        </p:nvSpPr>
        <p:spPr>
          <a:xfrm>
            <a:off x="2794125" y="3064400"/>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Newberg, OR</a:t>
            </a:r>
            <a:endParaRPr>
              <a:solidFill>
                <a:srgbClr val="FFFFFF"/>
              </a:solidFill>
              <a:latin typeface="Roboto"/>
              <a:ea typeface="Roboto"/>
              <a:cs typeface="Roboto"/>
              <a:sym typeface="Roboto"/>
            </a:endParaRPr>
          </a:p>
        </p:txBody>
      </p:sp>
      <p:sp>
        <p:nvSpPr>
          <p:cNvPr id="659" name="Google Shape;659;p75"/>
          <p:cNvSpPr/>
          <p:nvPr/>
        </p:nvSpPr>
        <p:spPr>
          <a:xfrm>
            <a:off x="3360875" y="964850"/>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Seattle, WA</a:t>
            </a:r>
            <a:endParaRPr>
              <a:solidFill>
                <a:srgbClr val="FFFFFF"/>
              </a:solidFill>
              <a:latin typeface="Roboto"/>
              <a:ea typeface="Roboto"/>
              <a:cs typeface="Roboto"/>
              <a:sym typeface="Roboto"/>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3"/>
        <p:cNvGrpSpPr/>
        <p:nvPr/>
      </p:nvGrpSpPr>
      <p:grpSpPr>
        <a:xfrm>
          <a:off x="0" y="0"/>
          <a:ext cx="0" cy="0"/>
          <a:chOff x="0" y="0"/>
          <a:chExt cx="0" cy="0"/>
        </a:xfrm>
      </p:grpSpPr>
      <p:pic>
        <p:nvPicPr>
          <p:cNvPr id="664" name="Google Shape;664;p76"/>
          <p:cNvPicPr preferRelativeResize="0"/>
          <p:nvPr/>
        </p:nvPicPr>
        <p:blipFill>
          <a:blip r:embed="rId3">
            <a:alphaModFix/>
          </a:blip>
          <a:stretch>
            <a:fillRect/>
          </a:stretch>
        </p:blipFill>
        <p:spPr>
          <a:xfrm>
            <a:off x="0" y="0"/>
            <a:ext cx="9144003" cy="5143501"/>
          </a:xfrm>
          <a:prstGeom prst="rect">
            <a:avLst/>
          </a:prstGeom>
          <a:noFill/>
          <a:ln>
            <a:noFill/>
          </a:ln>
        </p:spPr>
      </p:pic>
      <p:sp>
        <p:nvSpPr>
          <p:cNvPr id="665" name="Google Shape;665;p76"/>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Cross-City Generalizability</a:t>
            </a:r>
            <a:endParaRPr>
              <a:solidFill>
                <a:schemeClr val="accent4"/>
              </a:solidFill>
              <a:latin typeface="Roboto"/>
              <a:ea typeface="Roboto"/>
              <a:cs typeface="Roboto"/>
              <a:sym typeface="Roboto"/>
            </a:endParaRPr>
          </a:p>
        </p:txBody>
      </p:sp>
      <p:sp>
        <p:nvSpPr>
          <p:cNvPr id="666" name="Google Shape;666;p76"/>
          <p:cNvSpPr/>
          <p:nvPr/>
        </p:nvSpPr>
        <p:spPr>
          <a:xfrm>
            <a:off x="1256263" y="1283675"/>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Newberg, OR</a:t>
            </a:r>
            <a:endParaRPr>
              <a:solidFill>
                <a:srgbClr val="FFFFFF"/>
              </a:solidFill>
              <a:latin typeface="Roboto"/>
              <a:ea typeface="Roboto"/>
              <a:cs typeface="Roboto"/>
              <a:sym typeface="Roboto"/>
            </a:endParaRPr>
          </a:p>
        </p:txBody>
      </p:sp>
      <p:sp>
        <p:nvSpPr>
          <p:cNvPr id="667" name="Google Shape;667;p76"/>
          <p:cNvSpPr/>
          <p:nvPr/>
        </p:nvSpPr>
        <p:spPr>
          <a:xfrm>
            <a:off x="6599538" y="1283675"/>
            <a:ext cx="1288200" cy="423300"/>
          </a:xfrm>
          <a:prstGeom prst="wedgeRoundRectCallout">
            <a:avLst>
              <a:gd name="adj1" fmla="val -20550"/>
              <a:gd name="adj2" fmla="val 127156"/>
              <a:gd name="adj3" fmla="val 0"/>
            </a:avLst>
          </a:prstGeom>
          <a:solidFill>
            <a:srgbClr val="99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D.C.</a:t>
            </a:r>
            <a:endParaRPr>
              <a:solidFill>
                <a:srgbClr val="FFFFFF"/>
              </a:solidFill>
              <a:latin typeface="Roboto"/>
              <a:ea typeface="Roboto"/>
              <a:cs typeface="Roboto"/>
              <a:sym typeface="Roboto"/>
            </a:endParaRPr>
          </a:p>
        </p:txBody>
      </p:sp>
      <p:sp>
        <p:nvSpPr>
          <p:cNvPr id="668" name="Google Shape;668;p76"/>
          <p:cNvSpPr txBox="1">
            <a:spLocks noGrp="1"/>
          </p:cNvSpPr>
          <p:nvPr>
            <p:ph type="title"/>
          </p:nvPr>
        </p:nvSpPr>
        <p:spPr>
          <a:xfrm>
            <a:off x="6599550" y="2262625"/>
            <a:ext cx="20922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181k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labels</a:t>
            </a:r>
            <a:endParaRPr sz="1400">
              <a:latin typeface="Roboto"/>
              <a:ea typeface="Roboto"/>
              <a:cs typeface="Roboto"/>
              <a:sym typeface="Roboto"/>
            </a:endParaRPr>
          </a:p>
        </p:txBody>
      </p:sp>
      <p:sp>
        <p:nvSpPr>
          <p:cNvPr id="669" name="Google Shape;669;p76"/>
          <p:cNvSpPr txBox="1">
            <a:spLocks noGrp="1"/>
          </p:cNvSpPr>
          <p:nvPr>
            <p:ph type="title"/>
          </p:nvPr>
        </p:nvSpPr>
        <p:spPr>
          <a:xfrm>
            <a:off x="1287175" y="2240475"/>
            <a:ext cx="16836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4.4k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labels</a:t>
            </a:r>
            <a:endParaRPr sz="1400">
              <a:latin typeface="Roboto"/>
              <a:ea typeface="Roboto"/>
              <a:cs typeface="Roboto"/>
              <a:sym typeface="Roboto"/>
            </a:endParaRPr>
          </a:p>
        </p:txBody>
      </p:sp>
      <p:sp>
        <p:nvSpPr>
          <p:cNvPr id="670" name="Google Shape;670;p76"/>
          <p:cNvSpPr/>
          <p:nvPr/>
        </p:nvSpPr>
        <p:spPr>
          <a:xfrm>
            <a:off x="3830700" y="1261525"/>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Seattle, WA</a:t>
            </a:r>
            <a:endParaRPr>
              <a:solidFill>
                <a:srgbClr val="FFFFFF"/>
              </a:solidFill>
              <a:latin typeface="Roboto"/>
              <a:ea typeface="Roboto"/>
              <a:cs typeface="Roboto"/>
              <a:sym typeface="Roboto"/>
            </a:endParaRPr>
          </a:p>
        </p:txBody>
      </p:sp>
      <p:sp>
        <p:nvSpPr>
          <p:cNvPr id="671" name="Google Shape;671;p76"/>
          <p:cNvSpPr txBox="1">
            <a:spLocks noGrp="1"/>
          </p:cNvSpPr>
          <p:nvPr>
            <p:ph type="title"/>
          </p:nvPr>
        </p:nvSpPr>
        <p:spPr>
          <a:xfrm>
            <a:off x="3830713" y="2240475"/>
            <a:ext cx="20922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7.1k</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labels</a:t>
            </a:r>
            <a:endParaRPr sz="1400">
              <a:latin typeface="Roboto"/>
              <a:ea typeface="Roboto"/>
              <a:cs typeface="Roboto"/>
              <a:sym typeface="Roboto"/>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5"/>
        <p:cNvGrpSpPr/>
        <p:nvPr/>
      </p:nvGrpSpPr>
      <p:grpSpPr>
        <a:xfrm>
          <a:off x="0" y="0"/>
          <a:ext cx="0" cy="0"/>
          <a:chOff x="0" y="0"/>
          <a:chExt cx="0" cy="0"/>
        </a:xfrm>
      </p:grpSpPr>
      <p:sp>
        <p:nvSpPr>
          <p:cNvPr id="676" name="Google Shape;676;p7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Cross-City Generalizability</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graphicFrame>
        <p:nvGraphicFramePr>
          <p:cNvPr id="677" name="Google Shape;677;p77"/>
          <p:cNvGraphicFramePr/>
          <p:nvPr/>
        </p:nvGraphicFramePr>
        <p:xfrm>
          <a:off x="952500" y="1809750"/>
          <a:ext cx="7239000" cy="2194440"/>
        </p:xfrm>
        <a:graphic>
          <a:graphicData uri="http://schemas.openxmlformats.org/drawingml/2006/table">
            <a:tbl>
              <a:tblPr>
                <a:noFill/>
                <a:tableStyleId>{FB52A68E-3522-4A84-9F17-32F550E69068}</a:tableStyleId>
              </a:tblPr>
              <a:tblGrid>
                <a:gridCol w="2781800">
                  <a:extLst>
                    <a:ext uri="{9D8B030D-6E8A-4147-A177-3AD203B41FA5}">
                      <a16:colId xmlns:a16="http://schemas.microsoft.com/office/drawing/2014/main" val="20000"/>
                    </a:ext>
                  </a:extLst>
                </a:gridCol>
                <a:gridCol w="4457200">
                  <a:extLst>
                    <a:ext uri="{9D8B030D-6E8A-4147-A177-3AD203B41FA5}">
                      <a16:colId xmlns:a16="http://schemas.microsoft.com/office/drawing/2014/main" val="20001"/>
                    </a:ext>
                  </a:extLst>
                </a:gridCol>
              </a:tblGrid>
              <a:tr h="381000">
                <a:tc>
                  <a:txBody>
                    <a:bodyPr/>
                    <a:lstStyle/>
                    <a:p>
                      <a:pPr marL="0" lvl="0" indent="0" algn="r" rtl="0">
                        <a:spcBef>
                          <a:spcPts val="0"/>
                        </a:spcBef>
                        <a:spcAft>
                          <a:spcPts val="0"/>
                        </a:spcAft>
                        <a:buNone/>
                      </a:pPr>
                      <a:r>
                        <a:rPr lang="en" sz="2400">
                          <a:solidFill>
                            <a:srgbClr val="FFFFFF"/>
                          </a:solidFill>
                          <a:latin typeface="Roboto"/>
                          <a:ea typeface="Roboto"/>
                          <a:cs typeface="Roboto"/>
                          <a:sym typeface="Roboto"/>
                        </a:rPr>
                        <a:t>baseline</a:t>
                      </a:r>
                      <a:endParaRPr sz="2400">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D.C. model</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381000">
                <a:tc rowSpan="3">
                  <a:txBody>
                    <a:bodyPr/>
                    <a:lstStyle/>
                    <a:p>
                      <a:pPr marL="0" lvl="0" indent="0" algn="r" rtl="0">
                        <a:spcBef>
                          <a:spcPts val="0"/>
                        </a:spcBef>
                        <a:spcAft>
                          <a:spcPts val="0"/>
                        </a:spcAft>
                        <a:buNone/>
                      </a:pPr>
                      <a:r>
                        <a:rPr lang="en" sz="2400">
                          <a:solidFill>
                            <a:srgbClr val="FFFFFF"/>
                          </a:solidFill>
                          <a:latin typeface="Roboto"/>
                          <a:ea typeface="Roboto"/>
                          <a:cs typeface="Roboto"/>
                          <a:sym typeface="Roboto"/>
                        </a:rPr>
                        <a:t>three experiments</a:t>
                      </a:r>
                      <a:endParaRPr sz="2400">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D.C. + new city</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vMerge="1">
                  <a:txBody>
                    <a:bodyPr/>
                    <a:lstStyle/>
                    <a:p>
                      <a:endParaRPr lang="en-US"/>
                    </a:p>
                  </a:txBody>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new city only</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vMerge="1">
                  <a:txBody>
                    <a:bodyPr/>
                    <a:lstStyle/>
                    <a:p>
                      <a:endParaRPr lang="en-US"/>
                    </a:p>
                  </a:txBody>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new city, </a:t>
                      </a:r>
                      <a:r>
                        <a:rPr lang="en" sz="2400" i="1">
                          <a:solidFill>
                            <a:srgbClr val="FFFFFF"/>
                          </a:solidFill>
                          <a:latin typeface="Roboto"/>
                          <a:ea typeface="Roboto"/>
                          <a:cs typeface="Roboto"/>
                          <a:sym typeface="Roboto"/>
                        </a:rPr>
                        <a:t>pretrained</a:t>
                      </a:r>
                      <a:r>
                        <a:rPr lang="en" sz="2400">
                          <a:solidFill>
                            <a:srgbClr val="FFFFFF"/>
                          </a:solidFill>
                          <a:latin typeface="Roboto"/>
                          <a:ea typeface="Roboto"/>
                          <a:cs typeface="Roboto"/>
                          <a:sym typeface="Roboto"/>
                        </a:rPr>
                        <a:t> with D.C.</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1"/>
        <p:cNvGrpSpPr/>
        <p:nvPr/>
      </p:nvGrpSpPr>
      <p:grpSpPr>
        <a:xfrm>
          <a:off x="0" y="0"/>
          <a:ext cx="0" cy="0"/>
          <a:chOff x="0" y="0"/>
          <a:chExt cx="0" cy="0"/>
        </a:xfrm>
      </p:grpSpPr>
      <p:sp>
        <p:nvSpPr>
          <p:cNvPr id="682" name="Google Shape;682;p7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Cross-City Generalizability</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graphicFrame>
        <p:nvGraphicFramePr>
          <p:cNvPr id="683" name="Google Shape;683;p78"/>
          <p:cNvGraphicFramePr/>
          <p:nvPr/>
        </p:nvGraphicFramePr>
        <p:xfrm>
          <a:off x="952500" y="1809750"/>
          <a:ext cx="7239000" cy="2194440"/>
        </p:xfrm>
        <a:graphic>
          <a:graphicData uri="http://schemas.openxmlformats.org/drawingml/2006/table">
            <a:tbl>
              <a:tblPr>
                <a:noFill/>
                <a:tableStyleId>{FB52A68E-3522-4A84-9F17-32F550E69068}</a:tableStyleId>
              </a:tblPr>
              <a:tblGrid>
                <a:gridCol w="2781800">
                  <a:extLst>
                    <a:ext uri="{9D8B030D-6E8A-4147-A177-3AD203B41FA5}">
                      <a16:colId xmlns:a16="http://schemas.microsoft.com/office/drawing/2014/main" val="20000"/>
                    </a:ext>
                  </a:extLst>
                </a:gridCol>
                <a:gridCol w="4457200">
                  <a:extLst>
                    <a:ext uri="{9D8B030D-6E8A-4147-A177-3AD203B41FA5}">
                      <a16:colId xmlns:a16="http://schemas.microsoft.com/office/drawing/2014/main" val="20001"/>
                    </a:ext>
                  </a:extLst>
                </a:gridCol>
              </a:tblGrid>
              <a:tr h="381000">
                <a:tc>
                  <a:txBody>
                    <a:bodyPr/>
                    <a:lstStyle/>
                    <a:p>
                      <a:pPr marL="0" lvl="0" indent="0" algn="r" rtl="0">
                        <a:spcBef>
                          <a:spcPts val="0"/>
                        </a:spcBef>
                        <a:spcAft>
                          <a:spcPts val="0"/>
                        </a:spcAft>
                        <a:buNone/>
                      </a:pPr>
                      <a:r>
                        <a:rPr lang="en" sz="2400">
                          <a:solidFill>
                            <a:srgbClr val="FFFFFF"/>
                          </a:solidFill>
                          <a:latin typeface="Roboto"/>
                          <a:ea typeface="Roboto"/>
                          <a:cs typeface="Roboto"/>
                          <a:sym typeface="Roboto"/>
                        </a:rPr>
                        <a:t>baseline</a:t>
                      </a:r>
                      <a:endParaRPr sz="2400">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D.C. model</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381000">
                <a:tc rowSpan="3">
                  <a:txBody>
                    <a:bodyPr/>
                    <a:lstStyle/>
                    <a:p>
                      <a:pPr marL="0" lvl="0" indent="0" algn="r" rtl="0">
                        <a:spcBef>
                          <a:spcPts val="0"/>
                        </a:spcBef>
                        <a:spcAft>
                          <a:spcPts val="0"/>
                        </a:spcAft>
                        <a:buNone/>
                      </a:pPr>
                      <a:r>
                        <a:rPr lang="en" sz="2400">
                          <a:solidFill>
                            <a:srgbClr val="FFFFFF"/>
                          </a:solidFill>
                          <a:latin typeface="Roboto"/>
                          <a:ea typeface="Roboto"/>
                          <a:cs typeface="Roboto"/>
                          <a:sym typeface="Roboto"/>
                        </a:rPr>
                        <a:t>three experiments</a:t>
                      </a:r>
                      <a:endParaRPr sz="2400">
                        <a:solidFill>
                          <a:srgbClr val="FFFFFF"/>
                        </a:solidFill>
                        <a:latin typeface="Roboto"/>
                        <a:ea typeface="Roboto"/>
                        <a:cs typeface="Roboto"/>
                        <a:sym typeface="Roboto"/>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D.C. + new city</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81000">
                <a:tc vMerge="1">
                  <a:txBody>
                    <a:bodyPr/>
                    <a:lstStyle/>
                    <a:p>
                      <a:endParaRPr lang="en-US"/>
                    </a:p>
                  </a:txBody>
                  <a:tcPr/>
                </a:tc>
                <a:tc>
                  <a:txBody>
                    <a:bodyPr/>
                    <a:lstStyle/>
                    <a:p>
                      <a:pPr marL="0" lvl="0" indent="0" algn="l" rtl="0">
                        <a:spcBef>
                          <a:spcPts val="0"/>
                        </a:spcBef>
                        <a:spcAft>
                          <a:spcPts val="0"/>
                        </a:spcAft>
                        <a:buNone/>
                      </a:pPr>
                      <a:r>
                        <a:rPr lang="en" sz="2400">
                          <a:solidFill>
                            <a:srgbClr val="FFFFFF"/>
                          </a:solidFill>
                          <a:latin typeface="Roboto"/>
                          <a:ea typeface="Roboto"/>
                          <a:cs typeface="Roboto"/>
                          <a:sym typeface="Roboto"/>
                        </a:rPr>
                        <a:t>new city only</a:t>
                      </a:r>
                      <a:endParaRPr sz="2400">
                        <a:solidFill>
                          <a:srgbClr val="FFFFFF"/>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81000">
                <a:tc vMerge="1">
                  <a:txBody>
                    <a:bodyPr/>
                    <a:lstStyle/>
                    <a:p>
                      <a:endParaRPr lang="en-US"/>
                    </a:p>
                  </a:txBody>
                  <a:tcPr/>
                </a:tc>
                <a:tc>
                  <a:txBody>
                    <a:bodyPr/>
                    <a:lstStyle/>
                    <a:p>
                      <a:pPr marL="0" lvl="0" indent="0" algn="l" rtl="0">
                        <a:spcBef>
                          <a:spcPts val="0"/>
                        </a:spcBef>
                        <a:spcAft>
                          <a:spcPts val="0"/>
                        </a:spcAft>
                        <a:buNone/>
                      </a:pPr>
                      <a:r>
                        <a:rPr lang="en" sz="2400">
                          <a:solidFill>
                            <a:schemeClr val="accent4"/>
                          </a:solidFill>
                          <a:latin typeface="Roboto"/>
                          <a:ea typeface="Roboto"/>
                          <a:cs typeface="Roboto"/>
                          <a:sym typeface="Roboto"/>
                        </a:rPr>
                        <a:t>new city, </a:t>
                      </a:r>
                      <a:r>
                        <a:rPr lang="en" sz="2400" i="1">
                          <a:solidFill>
                            <a:schemeClr val="accent4"/>
                          </a:solidFill>
                          <a:latin typeface="Roboto"/>
                          <a:ea typeface="Roboto"/>
                          <a:cs typeface="Roboto"/>
                          <a:sym typeface="Roboto"/>
                        </a:rPr>
                        <a:t>pretrained</a:t>
                      </a:r>
                      <a:r>
                        <a:rPr lang="en" sz="2400">
                          <a:solidFill>
                            <a:schemeClr val="accent4"/>
                          </a:solidFill>
                          <a:latin typeface="Roboto"/>
                          <a:ea typeface="Roboto"/>
                          <a:cs typeface="Roboto"/>
                          <a:sym typeface="Roboto"/>
                        </a:rPr>
                        <a:t> with D.C.</a:t>
                      </a:r>
                      <a:endParaRPr sz="2400">
                        <a:solidFill>
                          <a:schemeClr val="accent4"/>
                        </a:solidFill>
                        <a:latin typeface="Roboto"/>
                        <a:ea typeface="Roboto"/>
                        <a:cs typeface="Roboto"/>
                        <a:sym typeface="Roboto"/>
                      </a:endParaRPr>
                    </a:p>
                  </a:txBody>
                  <a:tcPr marL="91425" marR="91425" marT="91425" marB="91425">
                    <a:lnL w="9525" cap="flat" cmpd="sng">
                      <a:solidFill>
                        <a:srgbClr val="FFFFFF"/>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87"/>
        <p:cNvGrpSpPr/>
        <p:nvPr/>
      </p:nvGrpSpPr>
      <p:grpSpPr>
        <a:xfrm>
          <a:off x="0" y="0"/>
          <a:ext cx="0" cy="0"/>
          <a:chOff x="0" y="0"/>
          <a:chExt cx="0" cy="0"/>
        </a:xfrm>
      </p:grpSpPr>
      <p:pic>
        <p:nvPicPr>
          <p:cNvPr id="688" name="Google Shape;688;p79"/>
          <p:cNvPicPr preferRelativeResize="0"/>
          <p:nvPr/>
        </p:nvPicPr>
        <p:blipFill>
          <a:blip r:embed="rId3">
            <a:alphaModFix/>
          </a:blip>
          <a:stretch>
            <a:fillRect/>
          </a:stretch>
        </p:blipFill>
        <p:spPr>
          <a:xfrm>
            <a:off x="0" y="0"/>
            <a:ext cx="9144003" cy="5143501"/>
          </a:xfrm>
          <a:prstGeom prst="rect">
            <a:avLst/>
          </a:prstGeom>
          <a:noFill/>
          <a:ln>
            <a:noFill/>
          </a:ln>
        </p:spPr>
      </p:pic>
      <p:sp>
        <p:nvSpPr>
          <p:cNvPr id="689" name="Google Shape;689;p79"/>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Cross-City Generalizability</a:t>
            </a:r>
            <a:endParaRPr>
              <a:solidFill>
                <a:schemeClr val="accent4"/>
              </a:solidFill>
              <a:latin typeface="Roboto"/>
              <a:ea typeface="Roboto"/>
              <a:cs typeface="Roboto"/>
              <a:sym typeface="Roboto"/>
            </a:endParaRPr>
          </a:p>
        </p:txBody>
      </p:sp>
      <p:sp>
        <p:nvSpPr>
          <p:cNvPr id="690" name="Google Shape;690;p79"/>
          <p:cNvSpPr/>
          <p:nvPr/>
        </p:nvSpPr>
        <p:spPr>
          <a:xfrm>
            <a:off x="1256263" y="1283675"/>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Newberg, OR</a:t>
            </a:r>
            <a:endParaRPr>
              <a:solidFill>
                <a:srgbClr val="FFFFFF"/>
              </a:solidFill>
              <a:latin typeface="Roboto"/>
              <a:ea typeface="Roboto"/>
              <a:cs typeface="Roboto"/>
              <a:sym typeface="Roboto"/>
            </a:endParaRPr>
          </a:p>
        </p:txBody>
      </p:sp>
      <p:sp>
        <p:nvSpPr>
          <p:cNvPr id="691" name="Google Shape;691;p79"/>
          <p:cNvSpPr/>
          <p:nvPr/>
        </p:nvSpPr>
        <p:spPr>
          <a:xfrm>
            <a:off x="6599538" y="1283675"/>
            <a:ext cx="1288200" cy="423300"/>
          </a:xfrm>
          <a:prstGeom prst="wedgeRoundRectCallout">
            <a:avLst>
              <a:gd name="adj1" fmla="val -20550"/>
              <a:gd name="adj2" fmla="val 127156"/>
              <a:gd name="adj3" fmla="val 0"/>
            </a:avLst>
          </a:prstGeom>
          <a:solidFill>
            <a:srgbClr val="99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D.C.</a:t>
            </a:r>
            <a:endParaRPr>
              <a:solidFill>
                <a:srgbClr val="FFFFFF"/>
              </a:solidFill>
              <a:latin typeface="Roboto"/>
              <a:ea typeface="Roboto"/>
              <a:cs typeface="Roboto"/>
              <a:sym typeface="Roboto"/>
            </a:endParaRPr>
          </a:p>
        </p:txBody>
      </p:sp>
      <p:sp>
        <p:nvSpPr>
          <p:cNvPr id="692" name="Google Shape;692;p79"/>
          <p:cNvSpPr txBox="1">
            <a:spLocks noGrp="1"/>
          </p:cNvSpPr>
          <p:nvPr>
            <p:ph type="title"/>
          </p:nvPr>
        </p:nvSpPr>
        <p:spPr>
          <a:xfrm>
            <a:off x="6599550" y="2262625"/>
            <a:ext cx="20922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89.9%</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overall recall</a:t>
            </a:r>
            <a:endParaRPr sz="1400">
              <a:latin typeface="Roboto"/>
              <a:ea typeface="Roboto"/>
              <a:cs typeface="Roboto"/>
              <a:sym typeface="Roboto"/>
            </a:endParaRPr>
          </a:p>
        </p:txBody>
      </p:sp>
      <p:sp>
        <p:nvSpPr>
          <p:cNvPr id="693" name="Google Shape;693;p79"/>
          <p:cNvSpPr txBox="1">
            <a:spLocks noGrp="1"/>
          </p:cNvSpPr>
          <p:nvPr>
            <p:ph type="title"/>
          </p:nvPr>
        </p:nvSpPr>
        <p:spPr>
          <a:xfrm>
            <a:off x="1287175" y="2240475"/>
            <a:ext cx="18669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90.2%</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overall recall</a:t>
            </a:r>
            <a:endParaRPr sz="1400">
              <a:latin typeface="Roboto"/>
              <a:ea typeface="Roboto"/>
              <a:cs typeface="Roboto"/>
              <a:sym typeface="Roboto"/>
            </a:endParaRPr>
          </a:p>
        </p:txBody>
      </p:sp>
      <p:sp>
        <p:nvSpPr>
          <p:cNvPr id="694" name="Google Shape;694;p79"/>
          <p:cNvSpPr/>
          <p:nvPr/>
        </p:nvSpPr>
        <p:spPr>
          <a:xfrm>
            <a:off x="3830700" y="1261525"/>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Seattle, WA</a:t>
            </a:r>
            <a:endParaRPr>
              <a:solidFill>
                <a:srgbClr val="FFFFFF"/>
              </a:solidFill>
              <a:latin typeface="Roboto"/>
              <a:ea typeface="Roboto"/>
              <a:cs typeface="Roboto"/>
              <a:sym typeface="Roboto"/>
            </a:endParaRPr>
          </a:p>
        </p:txBody>
      </p:sp>
      <p:sp>
        <p:nvSpPr>
          <p:cNvPr id="695" name="Google Shape;695;p79"/>
          <p:cNvSpPr txBox="1">
            <a:spLocks noGrp="1"/>
          </p:cNvSpPr>
          <p:nvPr>
            <p:ph type="title"/>
          </p:nvPr>
        </p:nvSpPr>
        <p:spPr>
          <a:xfrm>
            <a:off x="3830713" y="2240475"/>
            <a:ext cx="2092200"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 sz="4800">
                <a:latin typeface="Roboto"/>
                <a:ea typeface="Roboto"/>
                <a:cs typeface="Roboto"/>
                <a:sym typeface="Roboto"/>
              </a:rPr>
              <a:t>82.8%</a:t>
            </a:r>
            <a:endParaRPr sz="4800">
              <a:latin typeface="Roboto"/>
              <a:ea typeface="Roboto"/>
              <a:cs typeface="Roboto"/>
              <a:sym typeface="Roboto"/>
            </a:endParaRPr>
          </a:p>
          <a:p>
            <a:pPr marL="0" lvl="0" indent="0" algn="l" rtl="0">
              <a:spcBef>
                <a:spcPts val="0"/>
              </a:spcBef>
              <a:spcAft>
                <a:spcPts val="0"/>
              </a:spcAft>
              <a:buNone/>
            </a:pPr>
            <a:r>
              <a:rPr lang="en" sz="1400">
                <a:latin typeface="Roboto"/>
                <a:ea typeface="Roboto"/>
                <a:cs typeface="Roboto"/>
                <a:sym typeface="Roboto"/>
              </a:rPr>
              <a:t>overall recall</a:t>
            </a:r>
            <a:endParaRPr sz="1400">
              <a:latin typeface="Roboto"/>
              <a:ea typeface="Roboto"/>
              <a:cs typeface="Roboto"/>
              <a:sym typeface="Roboto"/>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pic>
        <p:nvPicPr>
          <p:cNvPr id="700" name="Google Shape;700;p80"/>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701" name="Google Shape;701;p80"/>
          <p:cNvSpPr txBox="1">
            <a:spLocks noGrp="1"/>
          </p:cNvSpPr>
          <p:nvPr>
            <p:ph type="title" idx="4294967295"/>
          </p:nvPr>
        </p:nvSpPr>
        <p:spPr>
          <a:xfrm>
            <a:off x="2600587" y="3206700"/>
            <a:ext cx="3942826" cy="863700"/>
          </a:xfrm>
          <a:prstGeom prst="rect">
            <a:avLst/>
          </a:prstGeom>
        </p:spPr>
        <p:txBody>
          <a:bodyPr spcFirstLastPara="1" wrap="square" lIns="91425" tIns="91425" rIns="91425" bIns="91425" anchor="t" anchorCtr="0">
            <a:noAutofit/>
          </a:bodyPr>
          <a:lstStyle/>
          <a:p>
            <a:pPr marL="0" lvl="0" indent="0" algn="l" rtl="0">
              <a:lnSpc>
                <a:spcPct val="50000"/>
              </a:lnSpc>
              <a:spcBef>
                <a:spcPts val="0"/>
              </a:spcBef>
              <a:spcAft>
                <a:spcPts val="0"/>
              </a:spcAft>
              <a:buNone/>
            </a:pPr>
            <a:r>
              <a:rPr lang="en-US" sz="4800" dirty="0">
                <a:solidFill>
                  <a:schemeClr val="accent4"/>
                </a:solidFill>
                <a:latin typeface="Roboto"/>
                <a:ea typeface="Roboto"/>
                <a:cs typeface="Roboto"/>
                <a:sym typeface="Roboto"/>
              </a:rPr>
              <a:t>what’s next?</a:t>
            </a:r>
            <a:endParaRPr sz="1400" dirty="0">
              <a:solidFill>
                <a:schemeClr val="accent4"/>
              </a:solidFill>
              <a:latin typeface="Roboto"/>
              <a:ea typeface="Roboto"/>
              <a:cs typeface="Roboto"/>
              <a:sym typeface="Roboto"/>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81"/>
          <p:cNvSpPr txBox="1">
            <a:spLocks noGrp="1"/>
          </p:cNvSpPr>
          <p:nvPr>
            <p:ph type="title" idx="4294967295"/>
          </p:nvPr>
        </p:nvSpPr>
        <p:spPr>
          <a:xfrm>
            <a:off x="708325" y="409325"/>
            <a:ext cx="7727400" cy="863700"/>
          </a:xfrm>
          <a:prstGeom prst="rect">
            <a:avLst/>
          </a:prstGeom>
        </p:spPr>
        <p:txBody>
          <a:bodyPr spcFirstLastPara="1" wrap="square" lIns="91425" tIns="91425" rIns="91425" bIns="91425" anchor="t" anchorCtr="0">
            <a:noAutofit/>
          </a:bodyPr>
          <a:lstStyle/>
          <a:p>
            <a:pPr marL="0" lvl="0" indent="0" algn="ctr" rtl="0">
              <a:lnSpc>
                <a:spcPct val="50000"/>
              </a:lnSpc>
              <a:spcBef>
                <a:spcPts val="0"/>
              </a:spcBef>
              <a:spcAft>
                <a:spcPts val="0"/>
              </a:spcAft>
              <a:buNone/>
            </a:pPr>
            <a:r>
              <a:rPr lang="en" sz="4800">
                <a:solidFill>
                  <a:schemeClr val="accent4"/>
                </a:solidFill>
                <a:latin typeface="Roboto"/>
                <a:ea typeface="Roboto"/>
                <a:cs typeface="Roboto"/>
                <a:sym typeface="Roboto"/>
              </a:rPr>
              <a:t>richer contextual features</a:t>
            </a:r>
            <a:endParaRPr sz="1400">
              <a:solidFill>
                <a:schemeClr val="accent4"/>
              </a:solidFill>
              <a:latin typeface="Roboto"/>
              <a:ea typeface="Roboto"/>
              <a:cs typeface="Roboto"/>
              <a:sym typeface="Roboto"/>
            </a:endParaRPr>
          </a:p>
        </p:txBody>
      </p:sp>
      <p:pic>
        <p:nvPicPr>
          <p:cNvPr id="707" name="Google Shape;707;p81"/>
          <p:cNvPicPr preferRelativeResize="0"/>
          <p:nvPr/>
        </p:nvPicPr>
        <p:blipFill rotWithShape="1">
          <a:blip r:embed="rId3">
            <a:alphaModFix/>
          </a:blip>
          <a:srcRect t="6736" b="14652"/>
          <a:stretch/>
        </p:blipFill>
        <p:spPr>
          <a:xfrm>
            <a:off x="162575" y="1207325"/>
            <a:ext cx="8818852" cy="3466376"/>
          </a:xfrm>
          <a:prstGeom prst="rect">
            <a:avLst/>
          </a:prstGeom>
          <a:noFill/>
          <a:ln>
            <a:noFill/>
          </a:ln>
        </p:spPr>
      </p:pic>
      <p:sp>
        <p:nvSpPr>
          <p:cNvPr id="708" name="Google Shape;708;p81"/>
          <p:cNvSpPr/>
          <p:nvPr/>
        </p:nvSpPr>
        <p:spPr>
          <a:xfrm>
            <a:off x="5166191" y="3474252"/>
            <a:ext cx="153900" cy="153900"/>
          </a:xfrm>
          <a:prstGeom prst="ellipse">
            <a:avLst/>
          </a:prstGeom>
          <a:noFill/>
          <a:ln w="381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09" name="Google Shape;709;p81"/>
          <p:cNvCxnSpPr/>
          <p:nvPr/>
        </p:nvCxnSpPr>
        <p:spPr>
          <a:xfrm>
            <a:off x="4019582" y="1213500"/>
            <a:ext cx="0" cy="3458100"/>
          </a:xfrm>
          <a:prstGeom prst="straightConnector1">
            <a:avLst/>
          </a:prstGeom>
          <a:noFill/>
          <a:ln w="9525" cap="flat" cmpd="sng">
            <a:solidFill>
              <a:srgbClr val="FFFFFF"/>
            </a:solidFill>
            <a:prstDash val="solid"/>
            <a:round/>
            <a:headEnd type="none" w="med" len="med"/>
            <a:tailEnd type="none" w="med" len="med"/>
          </a:ln>
        </p:spPr>
      </p:cxnSp>
      <p:cxnSp>
        <p:nvCxnSpPr>
          <p:cNvPr id="710" name="Google Shape;710;p81"/>
          <p:cNvCxnSpPr/>
          <p:nvPr/>
        </p:nvCxnSpPr>
        <p:spPr>
          <a:xfrm>
            <a:off x="173900" y="3166475"/>
            <a:ext cx="8808900" cy="0"/>
          </a:xfrm>
          <a:prstGeom prst="straightConnector1">
            <a:avLst/>
          </a:prstGeom>
          <a:noFill/>
          <a:ln w="9525" cap="flat" cmpd="sng">
            <a:solidFill>
              <a:srgbClr val="FFFFFF"/>
            </a:solidFill>
            <a:prstDash val="solid"/>
            <a:round/>
            <a:headEnd type="none" w="med" len="med"/>
            <a:tailEnd type="none" w="med" len="med"/>
          </a:ln>
        </p:spPr>
      </p:cxnSp>
      <p:sp>
        <p:nvSpPr>
          <p:cNvPr id="711" name="Google Shape;711;p81"/>
          <p:cNvSpPr txBox="1">
            <a:spLocks noGrp="1"/>
          </p:cNvSpPr>
          <p:nvPr>
            <p:ph type="body" idx="4294967295"/>
          </p:nvPr>
        </p:nvSpPr>
        <p:spPr>
          <a:xfrm>
            <a:off x="78793" y="2798325"/>
            <a:ext cx="10113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2"/>
                </a:solidFill>
                <a:highlight>
                  <a:srgbClr val="FFFFFF"/>
                </a:highlight>
                <a:latin typeface="Roboto Light"/>
                <a:ea typeface="Roboto Light"/>
                <a:cs typeface="Roboto Light"/>
                <a:sym typeface="Roboto Light"/>
              </a:rPr>
              <a:t>horizon</a:t>
            </a:r>
            <a:endParaRPr>
              <a:solidFill>
                <a:schemeClr val="dk2"/>
              </a:solidFill>
              <a:highlight>
                <a:srgbClr val="FFFFFF"/>
              </a:highlight>
              <a:latin typeface="Roboto Light"/>
              <a:ea typeface="Roboto Light"/>
              <a:cs typeface="Roboto Light"/>
              <a:sym typeface="Roboto Light"/>
            </a:endParaRPr>
          </a:p>
        </p:txBody>
      </p:sp>
      <p:sp>
        <p:nvSpPr>
          <p:cNvPr id="712" name="Google Shape;712;p81"/>
          <p:cNvSpPr txBox="1">
            <a:spLocks noGrp="1"/>
          </p:cNvSpPr>
          <p:nvPr>
            <p:ph type="body" idx="4294967295"/>
          </p:nvPr>
        </p:nvSpPr>
        <p:spPr>
          <a:xfrm rot="-5400000">
            <a:off x="3221320" y="1407564"/>
            <a:ext cx="13731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dk2"/>
                </a:solidFill>
                <a:highlight>
                  <a:srgbClr val="FFFFFF"/>
                </a:highlight>
                <a:latin typeface="Roboto Light"/>
                <a:ea typeface="Roboto Light"/>
                <a:cs typeface="Roboto Light"/>
                <a:sym typeface="Roboto Light"/>
              </a:rPr>
              <a:t>street-axis</a:t>
            </a:r>
            <a:endParaRPr>
              <a:solidFill>
                <a:schemeClr val="dk2"/>
              </a:solidFill>
              <a:highlight>
                <a:srgbClr val="FFFFFF"/>
              </a:highlight>
              <a:latin typeface="Roboto Light"/>
              <a:ea typeface="Roboto Light"/>
              <a:cs typeface="Roboto Light"/>
              <a:sym typeface="Roboto Light"/>
            </a:endParaRPr>
          </a:p>
        </p:txBody>
      </p:sp>
      <p:sp>
        <p:nvSpPr>
          <p:cNvPr id="713" name="Google Shape;713;p81"/>
          <p:cNvSpPr/>
          <p:nvPr/>
        </p:nvSpPr>
        <p:spPr>
          <a:xfrm>
            <a:off x="5253820" y="3185950"/>
            <a:ext cx="102300" cy="238800"/>
          </a:xfrm>
          <a:prstGeom prst="rightBrace">
            <a:avLst>
              <a:gd name="adj1" fmla="val 8333"/>
              <a:gd name="adj2" fmla="val 5000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81"/>
          <p:cNvSpPr/>
          <p:nvPr/>
        </p:nvSpPr>
        <p:spPr>
          <a:xfrm rot="5400000">
            <a:off x="4541400" y="3077425"/>
            <a:ext cx="102300" cy="1062900"/>
          </a:xfrm>
          <a:prstGeom prst="rightBrace">
            <a:avLst>
              <a:gd name="adj1" fmla="val 8333"/>
              <a:gd name="adj2" fmla="val 4393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81"/>
          <p:cNvSpPr txBox="1">
            <a:spLocks noGrp="1"/>
          </p:cNvSpPr>
          <p:nvPr>
            <p:ph type="body" idx="4294967295"/>
          </p:nvPr>
        </p:nvSpPr>
        <p:spPr>
          <a:xfrm>
            <a:off x="5309660" y="3063026"/>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-22.8°</a:t>
            </a:r>
            <a:endParaRPr sz="1200">
              <a:solidFill>
                <a:schemeClr val="accent4"/>
              </a:solidFill>
              <a:latin typeface="Roboto"/>
              <a:ea typeface="Roboto"/>
              <a:cs typeface="Roboto"/>
              <a:sym typeface="Roboto"/>
            </a:endParaRPr>
          </a:p>
        </p:txBody>
      </p:sp>
      <p:sp>
        <p:nvSpPr>
          <p:cNvPr id="716" name="Google Shape;716;p81"/>
          <p:cNvSpPr txBox="1">
            <a:spLocks noGrp="1"/>
          </p:cNvSpPr>
          <p:nvPr>
            <p:ph type="body" idx="4294967295"/>
          </p:nvPr>
        </p:nvSpPr>
        <p:spPr>
          <a:xfrm>
            <a:off x="4315387" y="3589026"/>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34.5°</a:t>
            </a:r>
            <a:endParaRPr sz="1200">
              <a:solidFill>
                <a:schemeClr val="accent4"/>
              </a:solidFill>
              <a:latin typeface="Roboto"/>
              <a:ea typeface="Roboto"/>
              <a:cs typeface="Roboto"/>
              <a:sym typeface="Roboto"/>
            </a:endParaRPr>
          </a:p>
        </p:txBody>
      </p:sp>
      <p:sp>
        <p:nvSpPr>
          <p:cNvPr id="717" name="Google Shape;717;p81"/>
          <p:cNvSpPr/>
          <p:nvPr/>
        </p:nvSpPr>
        <p:spPr>
          <a:xfrm rot="-2700000">
            <a:off x="5547000" y="3336500"/>
            <a:ext cx="463296" cy="1500198"/>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81"/>
          <p:cNvSpPr/>
          <p:nvPr/>
        </p:nvSpPr>
        <p:spPr>
          <a:xfrm rot="-2700000">
            <a:off x="5200676" y="3530486"/>
            <a:ext cx="219345" cy="175645"/>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81"/>
          <p:cNvSpPr/>
          <p:nvPr/>
        </p:nvSpPr>
        <p:spPr>
          <a:xfrm rot="-3131223">
            <a:off x="5963057" y="3293504"/>
            <a:ext cx="145820" cy="1283461"/>
          </a:xfrm>
          <a:prstGeom prst="rightBrace">
            <a:avLst>
              <a:gd name="adj1" fmla="val 16905"/>
              <a:gd name="adj2" fmla="val 50000"/>
            </a:avLst>
          </a:prstGeom>
          <a:no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81"/>
          <p:cNvSpPr txBox="1">
            <a:spLocks noGrp="1"/>
          </p:cNvSpPr>
          <p:nvPr>
            <p:ph type="body" idx="4294967295"/>
          </p:nvPr>
        </p:nvSpPr>
        <p:spPr>
          <a:xfrm>
            <a:off x="5987338" y="3542530"/>
            <a:ext cx="1101000" cy="494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chemeClr val="accent4"/>
                </a:solidFill>
                <a:latin typeface="Roboto"/>
                <a:ea typeface="Roboto"/>
                <a:cs typeface="Roboto"/>
                <a:sym typeface="Roboto"/>
              </a:rPr>
              <a:t>4.2 </a:t>
            </a:r>
            <a:r>
              <a:rPr lang="en" sz="1200">
                <a:solidFill>
                  <a:schemeClr val="accent4"/>
                </a:solidFill>
                <a:latin typeface="Roboto"/>
                <a:ea typeface="Roboto"/>
                <a:cs typeface="Roboto"/>
                <a:sym typeface="Roboto"/>
              </a:rPr>
              <a:t>meters</a:t>
            </a:r>
            <a:endParaRPr sz="1200">
              <a:solidFill>
                <a:schemeClr val="accent4"/>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9"/>
          <p:cNvPicPr preferRelativeResize="0"/>
          <p:nvPr/>
        </p:nvPicPr>
        <p:blipFill>
          <a:blip r:embed="rId3">
            <a:alphaModFix/>
          </a:blip>
          <a:stretch>
            <a:fillRect/>
          </a:stretch>
        </p:blipFill>
        <p:spPr>
          <a:xfrm>
            <a:off x="0" y="-1709917"/>
            <a:ext cx="9144000" cy="6853398"/>
          </a:xfrm>
          <a:prstGeom prst="rect">
            <a:avLst/>
          </a:prstGeom>
          <a:noFill/>
          <a:ln>
            <a:noFill/>
          </a:ln>
        </p:spPr>
      </p:pic>
      <p:sp>
        <p:nvSpPr>
          <p:cNvPr id="100" name="Google Shape;100;p19"/>
          <p:cNvSpPr/>
          <p:nvPr/>
        </p:nvSpPr>
        <p:spPr>
          <a:xfrm>
            <a:off x="2777575" y="1698000"/>
            <a:ext cx="14721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OBSTACLES</a:t>
            </a:r>
            <a:endParaRPr b="1">
              <a:latin typeface="Roboto"/>
              <a:ea typeface="Roboto"/>
              <a:cs typeface="Roboto"/>
              <a:sym typeface="Roboto"/>
            </a:endParaRPr>
          </a:p>
        </p:txBody>
      </p:sp>
      <p:cxnSp>
        <p:nvCxnSpPr>
          <p:cNvPr id="101" name="Google Shape;101;p19"/>
          <p:cNvCxnSpPr/>
          <p:nvPr/>
        </p:nvCxnSpPr>
        <p:spPr>
          <a:xfrm>
            <a:off x="3888800" y="2064075"/>
            <a:ext cx="620700" cy="618000"/>
          </a:xfrm>
          <a:prstGeom prst="straightConnector1">
            <a:avLst/>
          </a:prstGeom>
          <a:noFill/>
          <a:ln w="28575" cap="flat" cmpd="sng">
            <a:solidFill>
              <a:schemeClr val="dk1"/>
            </a:solidFill>
            <a:prstDash val="solid"/>
            <a:round/>
            <a:headEnd type="none" w="med" len="med"/>
            <a:tailEnd type="oval" w="med" len="med"/>
          </a:ln>
        </p:spPr>
      </p:cxn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24"/>
        <p:cNvGrpSpPr/>
        <p:nvPr/>
      </p:nvGrpSpPr>
      <p:grpSpPr>
        <a:xfrm>
          <a:off x="0" y="0"/>
          <a:ext cx="0" cy="0"/>
          <a:chOff x="0" y="0"/>
          <a:chExt cx="0" cy="0"/>
        </a:xfrm>
      </p:grpSpPr>
      <p:pic>
        <p:nvPicPr>
          <p:cNvPr id="725" name="Google Shape;725;p82"/>
          <p:cNvPicPr preferRelativeResize="0"/>
          <p:nvPr/>
        </p:nvPicPr>
        <p:blipFill rotWithShape="1">
          <a:blip r:embed="rId3">
            <a:alphaModFix/>
          </a:blip>
          <a:srcRect r="921"/>
          <a:stretch/>
        </p:blipFill>
        <p:spPr>
          <a:xfrm>
            <a:off x="2263875" y="0"/>
            <a:ext cx="6774927" cy="5143498"/>
          </a:xfrm>
          <a:prstGeom prst="rect">
            <a:avLst/>
          </a:prstGeom>
          <a:noFill/>
          <a:ln>
            <a:noFill/>
          </a:ln>
        </p:spPr>
      </p:pic>
      <p:sp>
        <p:nvSpPr>
          <p:cNvPr id="726" name="Google Shape;726;p82"/>
          <p:cNvSpPr txBox="1"/>
          <p:nvPr/>
        </p:nvSpPr>
        <p:spPr>
          <a:xfrm>
            <a:off x="293199" y="596367"/>
            <a:ext cx="1826100" cy="28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4"/>
                </a:solidFill>
                <a:latin typeface="Roboto"/>
                <a:ea typeface="Roboto"/>
                <a:cs typeface="Roboto"/>
                <a:sym typeface="Roboto"/>
              </a:rPr>
              <a:t>What new work can we enable?</a:t>
            </a:r>
            <a:endParaRPr sz="2400">
              <a:solidFill>
                <a:schemeClr val="accent4"/>
              </a:solidFill>
              <a:latin typeface="Roboto"/>
              <a:ea typeface="Roboto"/>
              <a:cs typeface="Roboto"/>
              <a:sym typeface="Roboto"/>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pic>
        <p:nvPicPr>
          <p:cNvPr id="731" name="Google Shape;731;p83"/>
          <p:cNvPicPr preferRelativeResize="0"/>
          <p:nvPr/>
        </p:nvPicPr>
        <p:blipFill rotWithShape="1">
          <a:blip r:embed="rId3">
            <a:alphaModFix/>
          </a:blip>
          <a:srcRect l="16849" t="21946" r="16842" b="7"/>
          <a:stretch/>
        </p:blipFill>
        <p:spPr>
          <a:xfrm>
            <a:off x="0" y="0"/>
            <a:ext cx="9144003" cy="5143501"/>
          </a:xfrm>
          <a:prstGeom prst="rect">
            <a:avLst/>
          </a:prstGeom>
          <a:noFill/>
          <a:ln>
            <a:noFill/>
          </a:ln>
        </p:spPr>
      </p:pic>
      <p:sp>
        <p:nvSpPr>
          <p:cNvPr id="732" name="Google Shape;732;p83"/>
          <p:cNvSpPr txBox="1">
            <a:spLocks noGrp="1"/>
          </p:cNvSpPr>
          <p:nvPr>
            <p:ph type="title" idx="4294967295"/>
          </p:nvPr>
        </p:nvSpPr>
        <p:spPr>
          <a:xfrm>
            <a:off x="968050" y="3085100"/>
            <a:ext cx="7275000" cy="16395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4800">
                <a:solidFill>
                  <a:schemeClr val="accent4"/>
                </a:solidFill>
                <a:latin typeface="Roboto"/>
                <a:ea typeface="Roboto"/>
                <a:cs typeface="Roboto"/>
                <a:sym typeface="Roboto"/>
              </a:rPr>
              <a:t>map the accessibility of all sidewalks in the world</a:t>
            </a:r>
            <a:endParaRPr sz="1400">
              <a:solidFill>
                <a:schemeClr val="accent4"/>
              </a:solidFill>
              <a:latin typeface="Roboto"/>
              <a:ea typeface="Roboto"/>
              <a:cs typeface="Roboto"/>
              <a:sym typeface="Roboto"/>
            </a:endParaRPr>
          </a:p>
        </p:txBody>
      </p:sp>
      <p:sp>
        <p:nvSpPr>
          <p:cNvPr id="733" name="Google Shape;733;p83"/>
          <p:cNvSpPr txBox="1"/>
          <p:nvPr/>
        </p:nvSpPr>
        <p:spPr>
          <a:xfrm>
            <a:off x="549200" y="2773525"/>
            <a:ext cx="1402800" cy="56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our vision is to</a:t>
            </a:r>
            <a:endParaRPr>
              <a:solidFill>
                <a:srgbClr val="FFFFFF"/>
              </a:solidFill>
              <a:latin typeface="Roboto"/>
              <a:ea typeface="Roboto"/>
              <a:cs typeface="Roboto"/>
              <a:sym typeface="Roboto"/>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746" name="Google Shape;746;p85"/>
          <p:cNvPicPr preferRelativeResize="0"/>
          <p:nvPr/>
        </p:nvPicPr>
        <p:blipFill>
          <a:blip r:embed="rId3">
            <a:alphaModFix/>
          </a:blip>
          <a:stretch>
            <a:fillRect/>
          </a:stretch>
        </p:blipFill>
        <p:spPr>
          <a:xfrm>
            <a:off x="-609601" y="0"/>
            <a:ext cx="10287002" cy="5143501"/>
          </a:xfrm>
          <a:prstGeom prst="rect">
            <a:avLst/>
          </a:prstGeom>
          <a:noFill/>
          <a:ln>
            <a:noFill/>
          </a:ln>
        </p:spPr>
      </p:pic>
      <p:sp>
        <p:nvSpPr>
          <p:cNvPr id="747" name="Google Shape;747;p85"/>
          <p:cNvSpPr txBox="1">
            <a:spLocks noGrp="1"/>
          </p:cNvSpPr>
          <p:nvPr>
            <p:ph type="title" idx="4294967295"/>
          </p:nvPr>
        </p:nvSpPr>
        <p:spPr>
          <a:xfrm>
            <a:off x="1291650" y="441675"/>
            <a:ext cx="6560700" cy="863700"/>
          </a:xfrm>
          <a:prstGeom prst="rect">
            <a:avLst/>
          </a:prstGeom>
        </p:spPr>
        <p:txBody>
          <a:bodyPr spcFirstLastPara="1" wrap="square" lIns="91425" tIns="91425" rIns="91425" bIns="91425" anchor="t" anchorCtr="0">
            <a:noAutofit/>
          </a:bodyPr>
          <a:lstStyle/>
          <a:p>
            <a:pPr marL="0" lvl="0" indent="0" algn="ctr" rtl="0">
              <a:lnSpc>
                <a:spcPct val="50000"/>
              </a:lnSpc>
              <a:spcBef>
                <a:spcPts val="0"/>
              </a:spcBef>
              <a:spcAft>
                <a:spcPts val="0"/>
              </a:spcAft>
              <a:buNone/>
            </a:pPr>
            <a:r>
              <a:rPr lang="en" sz="4800">
                <a:solidFill>
                  <a:schemeClr val="accent4"/>
                </a:solidFill>
                <a:latin typeface="Roboto"/>
                <a:ea typeface="Roboto"/>
                <a:cs typeface="Roboto"/>
                <a:sym typeface="Roboto"/>
              </a:rPr>
              <a:t>acknowledgements</a:t>
            </a:r>
            <a:endParaRPr sz="1400">
              <a:solidFill>
                <a:schemeClr val="accent4"/>
              </a:solidFill>
              <a:latin typeface="Roboto"/>
              <a:ea typeface="Roboto"/>
              <a:cs typeface="Roboto"/>
              <a:sym typeface="Roboto"/>
            </a:endParaRPr>
          </a:p>
        </p:txBody>
      </p:sp>
      <p:pic>
        <p:nvPicPr>
          <p:cNvPr id="748" name="Google Shape;748;p85"/>
          <p:cNvPicPr preferRelativeResize="0"/>
          <p:nvPr/>
        </p:nvPicPr>
        <p:blipFill>
          <a:blip r:embed="rId4">
            <a:alphaModFix/>
          </a:blip>
          <a:stretch>
            <a:fillRect/>
          </a:stretch>
        </p:blipFill>
        <p:spPr>
          <a:xfrm>
            <a:off x="2174996" y="1117703"/>
            <a:ext cx="4334177" cy="1231700"/>
          </a:xfrm>
          <a:prstGeom prst="rect">
            <a:avLst/>
          </a:prstGeom>
          <a:noFill/>
          <a:ln>
            <a:noFill/>
          </a:ln>
        </p:spPr>
      </p:pic>
      <p:pic>
        <p:nvPicPr>
          <p:cNvPr id="749" name="Google Shape;749;p85"/>
          <p:cNvPicPr preferRelativeResize="0"/>
          <p:nvPr/>
        </p:nvPicPr>
        <p:blipFill>
          <a:blip r:embed="rId5">
            <a:alphaModFix/>
          </a:blip>
          <a:stretch>
            <a:fillRect/>
          </a:stretch>
        </p:blipFill>
        <p:spPr>
          <a:xfrm>
            <a:off x="-153243" y="979648"/>
            <a:ext cx="1499974" cy="1507826"/>
          </a:xfrm>
          <a:prstGeom prst="rect">
            <a:avLst/>
          </a:prstGeom>
          <a:noFill/>
          <a:ln>
            <a:noFill/>
          </a:ln>
        </p:spPr>
      </p:pic>
      <p:pic>
        <p:nvPicPr>
          <p:cNvPr id="8" name="Picture 7" descr="A picture containing clock&#10;&#10;Description automatically generated">
            <a:extLst>
              <a:ext uri="{FF2B5EF4-FFF2-40B4-BE49-F238E27FC236}">
                <a16:creationId xmlns:a16="http://schemas.microsoft.com/office/drawing/2014/main" id="{1F3EBB54-20D0-4CA9-BE22-FA57024EBAE9}"/>
              </a:ext>
            </a:extLst>
          </p:cNvPr>
          <p:cNvPicPr>
            <a:picLocks noChangeAspect="1"/>
          </p:cNvPicPr>
          <p:nvPr/>
        </p:nvPicPr>
        <p:blipFill>
          <a:blip r:embed="rId6"/>
          <a:stretch>
            <a:fillRect/>
          </a:stretch>
        </p:blipFill>
        <p:spPr>
          <a:xfrm>
            <a:off x="7536777" y="1117703"/>
            <a:ext cx="1346112" cy="1346112"/>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746" name="Google Shape;746;p85"/>
          <p:cNvPicPr preferRelativeResize="0"/>
          <p:nvPr/>
        </p:nvPicPr>
        <p:blipFill>
          <a:blip r:embed="rId3">
            <a:alphaModFix/>
          </a:blip>
          <a:stretch>
            <a:fillRect/>
          </a:stretch>
        </p:blipFill>
        <p:spPr>
          <a:xfrm>
            <a:off x="-609601" y="0"/>
            <a:ext cx="10287002" cy="5143501"/>
          </a:xfrm>
          <a:prstGeom prst="rect">
            <a:avLst/>
          </a:prstGeom>
          <a:noFill/>
          <a:ln>
            <a:noFill/>
          </a:ln>
        </p:spPr>
      </p:pic>
      <p:sp>
        <p:nvSpPr>
          <p:cNvPr id="747" name="Google Shape;747;p85"/>
          <p:cNvSpPr txBox="1">
            <a:spLocks noGrp="1"/>
          </p:cNvSpPr>
          <p:nvPr>
            <p:ph type="title" idx="4294967295"/>
          </p:nvPr>
        </p:nvSpPr>
        <p:spPr>
          <a:xfrm>
            <a:off x="1291650" y="441675"/>
            <a:ext cx="6560700" cy="863700"/>
          </a:xfrm>
          <a:prstGeom prst="rect">
            <a:avLst/>
          </a:prstGeom>
        </p:spPr>
        <p:txBody>
          <a:bodyPr spcFirstLastPara="1" wrap="square" lIns="91425" tIns="91425" rIns="91425" bIns="91425" anchor="t" anchorCtr="0">
            <a:noAutofit/>
          </a:bodyPr>
          <a:lstStyle/>
          <a:p>
            <a:pPr marL="0" lvl="0" indent="0" algn="ctr" rtl="0">
              <a:lnSpc>
                <a:spcPct val="50000"/>
              </a:lnSpc>
              <a:spcBef>
                <a:spcPts val="0"/>
              </a:spcBef>
              <a:spcAft>
                <a:spcPts val="0"/>
              </a:spcAft>
              <a:buNone/>
            </a:pPr>
            <a:r>
              <a:rPr lang="en" sz="4800">
                <a:solidFill>
                  <a:schemeClr val="accent4"/>
                </a:solidFill>
                <a:latin typeface="Roboto"/>
                <a:ea typeface="Roboto"/>
                <a:cs typeface="Roboto"/>
                <a:sym typeface="Roboto"/>
              </a:rPr>
              <a:t>acknowledgements</a:t>
            </a:r>
            <a:endParaRPr sz="1400">
              <a:solidFill>
                <a:schemeClr val="accent4"/>
              </a:solidFill>
              <a:latin typeface="Roboto"/>
              <a:ea typeface="Roboto"/>
              <a:cs typeface="Roboto"/>
              <a:sym typeface="Roboto"/>
            </a:endParaRPr>
          </a:p>
        </p:txBody>
      </p:sp>
      <p:pic>
        <p:nvPicPr>
          <p:cNvPr id="748" name="Google Shape;748;p85"/>
          <p:cNvPicPr preferRelativeResize="0"/>
          <p:nvPr/>
        </p:nvPicPr>
        <p:blipFill>
          <a:blip r:embed="rId4">
            <a:alphaModFix/>
          </a:blip>
          <a:stretch>
            <a:fillRect/>
          </a:stretch>
        </p:blipFill>
        <p:spPr>
          <a:xfrm>
            <a:off x="2174996" y="1117703"/>
            <a:ext cx="4334177" cy="1231700"/>
          </a:xfrm>
          <a:prstGeom prst="rect">
            <a:avLst/>
          </a:prstGeom>
          <a:noFill/>
          <a:ln>
            <a:noFill/>
          </a:ln>
        </p:spPr>
      </p:pic>
      <p:pic>
        <p:nvPicPr>
          <p:cNvPr id="749" name="Google Shape;749;p85"/>
          <p:cNvPicPr preferRelativeResize="0"/>
          <p:nvPr/>
        </p:nvPicPr>
        <p:blipFill>
          <a:blip r:embed="rId5">
            <a:alphaModFix/>
          </a:blip>
          <a:stretch>
            <a:fillRect/>
          </a:stretch>
        </p:blipFill>
        <p:spPr>
          <a:xfrm>
            <a:off x="-153243" y="979648"/>
            <a:ext cx="1499974" cy="1507826"/>
          </a:xfrm>
          <a:prstGeom prst="rect">
            <a:avLst/>
          </a:prstGeom>
          <a:noFill/>
          <a:ln>
            <a:noFill/>
          </a:ln>
        </p:spPr>
      </p:pic>
      <p:sp>
        <p:nvSpPr>
          <p:cNvPr id="750" name="Google Shape;750;p85"/>
          <p:cNvSpPr txBox="1">
            <a:spLocks noGrp="1"/>
          </p:cNvSpPr>
          <p:nvPr>
            <p:ph type="title" idx="4294967295"/>
          </p:nvPr>
        </p:nvSpPr>
        <p:spPr>
          <a:xfrm>
            <a:off x="1291650" y="2651475"/>
            <a:ext cx="6560700" cy="863700"/>
          </a:xfrm>
          <a:prstGeom prst="rect">
            <a:avLst/>
          </a:prstGeom>
        </p:spPr>
        <p:txBody>
          <a:bodyPr spcFirstLastPara="1" wrap="square" lIns="91425" tIns="91425" rIns="91425" bIns="91425" anchor="t" anchorCtr="0">
            <a:noAutofit/>
          </a:bodyPr>
          <a:lstStyle/>
          <a:p>
            <a:pPr marL="0" lvl="0" indent="0" algn="ctr" rtl="0">
              <a:lnSpc>
                <a:spcPct val="50000"/>
              </a:lnSpc>
              <a:spcBef>
                <a:spcPts val="0"/>
              </a:spcBef>
              <a:spcAft>
                <a:spcPts val="0"/>
              </a:spcAft>
              <a:buNone/>
            </a:pPr>
            <a:r>
              <a:rPr lang="en" sz="4800">
                <a:solidFill>
                  <a:schemeClr val="accent4"/>
                </a:solidFill>
                <a:latin typeface="Roboto"/>
                <a:ea typeface="Roboto"/>
                <a:cs typeface="Roboto"/>
                <a:sym typeface="Roboto"/>
              </a:rPr>
              <a:t>and thanks...</a:t>
            </a:r>
            <a:endParaRPr sz="1400">
              <a:solidFill>
                <a:schemeClr val="accent4"/>
              </a:solidFill>
              <a:latin typeface="Roboto"/>
              <a:ea typeface="Roboto"/>
              <a:cs typeface="Roboto"/>
              <a:sym typeface="Roboto"/>
            </a:endParaRPr>
          </a:p>
        </p:txBody>
      </p:sp>
      <p:sp>
        <p:nvSpPr>
          <p:cNvPr id="751" name="Google Shape;751;p85"/>
          <p:cNvSpPr txBox="1">
            <a:spLocks noGrp="1"/>
          </p:cNvSpPr>
          <p:nvPr>
            <p:ph type="subTitle" idx="4294967295"/>
          </p:nvPr>
        </p:nvSpPr>
        <p:spPr>
          <a:xfrm>
            <a:off x="311700" y="3279850"/>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3600">
                <a:solidFill>
                  <a:srgbClr val="FFFFFF"/>
                </a:solidFill>
                <a:latin typeface="Roboto Light"/>
                <a:ea typeface="Roboto Light"/>
                <a:cs typeface="Roboto Light"/>
                <a:sym typeface="Roboto Light"/>
              </a:rPr>
              <a:t>Esther Jang, Anthony Li, Aileen Zeng, Kurtis Heimerl, and Jon Froehlich</a:t>
            </a:r>
            <a:endParaRPr sz="3600">
              <a:solidFill>
                <a:srgbClr val="FFFFFF"/>
              </a:solidFill>
              <a:latin typeface="Roboto Light"/>
              <a:ea typeface="Roboto Light"/>
              <a:cs typeface="Roboto Light"/>
              <a:sym typeface="Roboto Light"/>
            </a:endParaRPr>
          </a:p>
        </p:txBody>
      </p:sp>
      <p:pic>
        <p:nvPicPr>
          <p:cNvPr id="8" name="Picture 7" descr="A picture containing clock&#10;&#10;Description automatically generated">
            <a:extLst>
              <a:ext uri="{FF2B5EF4-FFF2-40B4-BE49-F238E27FC236}">
                <a16:creationId xmlns:a16="http://schemas.microsoft.com/office/drawing/2014/main" id="{1F3EBB54-20D0-4CA9-BE22-FA57024EBAE9}"/>
              </a:ext>
            </a:extLst>
          </p:cNvPr>
          <p:cNvPicPr>
            <a:picLocks noChangeAspect="1"/>
          </p:cNvPicPr>
          <p:nvPr/>
        </p:nvPicPr>
        <p:blipFill>
          <a:blip r:embed="rId6"/>
          <a:stretch>
            <a:fillRect/>
          </a:stretch>
        </p:blipFill>
        <p:spPr>
          <a:xfrm>
            <a:off x="7536777" y="1117703"/>
            <a:ext cx="1346112" cy="1346112"/>
          </a:xfrm>
          <a:prstGeom prst="rect">
            <a:avLst/>
          </a:prstGeom>
        </p:spPr>
      </p:pic>
    </p:spTree>
    <p:extLst>
      <p:ext uri="{BB962C8B-B14F-4D97-AF65-F5344CB8AC3E}">
        <p14:creationId xmlns:p14="http://schemas.microsoft.com/office/powerpoint/2010/main" val="30404749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p86"/>
          <p:cNvPicPr preferRelativeResize="0"/>
          <p:nvPr/>
        </p:nvPicPr>
        <p:blipFill>
          <a:blip r:embed="rId3">
            <a:alphaModFix/>
          </a:blip>
          <a:stretch>
            <a:fillRect/>
          </a:stretch>
        </p:blipFill>
        <p:spPr>
          <a:xfrm>
            <a:off x="0" y="0"/>
            <a:ext cx="9144003" cy="5143501"/>
          </a:xfrm>
          <a:prstGeom prst="rect">
            <a:avLst/>
          </a:prstGeom>
          <a:noFill/>
          <a:ln>
            <a:noFill/>
          </a:ln>
        </p:spPr>
      </p:pic>
      <p:sp>
        <p:nvSpPr>
          <p:cNvPr id="757" name="Google Shape;757;p86"/>
          <p:cNvSpPr txBox="1">
            <a:spLocks noGrp="1"/>
          </p:cNvSpPr>
          <p:nvPr>
            <p:ph type="title"/>
          </p:nvPr>
        </p:nvSpPr>
        <p:spPr>
          <a:xfrm>
            <a:off x="434750" y="1974150"/>
            <a:ext cx="8274600" cy="409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000">
                <a:latin typeface="Roboto"/>
                <a:ea typeface="Roboto"/>
                <a:cs typeface="Roboto"/>
                <a:sym typeface="Roboto"/>
              </a:rPr>
              <a:t>Thank You. </a:t>
            </a:r>
            <a:r>
              <a:rPr lang="en" sz="6000">
                <a:solidFill>
                  <a:schemeClr val="accent4"/>
                </a:solidFill>
                <a:latin typeface="Roboto"/>
                <a:ea typeface="Roboto"/>
                <a:cs typeface="Roboto"/>
                <a:sym typeface="Roboto"/>
              </a:rPr>
              <a:t>Questions?</a:t>
            </a:r>
            <a:endParaRPr sz="6000">
              <a:solidFill>
                <a:schemeClr val="accent4"/>
              </a:solidFill>
              <a:latin typeface="Roboto"/>
              <a:ea typeface="Roboto"/>
              <a:cs typeface="Roboto"/>
              <a:sym typeface="Roboto"/>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Shape 761"/>
        <p:cNvGrpSpPr/>
        <p:nvPr/>
      </p:nvGrpSpPr>
      <p:grpSpPr>
        <a:xfrm>
          <a:off x="0" y="0"/>
          <a:ext cx="0" cy="0"/>
          <a:chOff x="0" y="0"/>
          <a:chExt cx="0" cy="0"/>
        </a:xfrm>
      </p:grpSpPr>
      <p:sp>
        <p:nvSpPr>
          <p:cNvPr id="762" name="Google Shape;762;p8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Possibilities to include (that I haven’t already)</a:t>
            </a:r>
            <a:endParaRPr>
              <a:solidFill>
                <a:schemeClr val="accent4"/>
              </a:solidFill>
              <a:latin typeface="Roboto"/>
              <a:ea typeface="Roboto"/>
              <a:cs typeface="Roboto"/>
              <a:sym typeface="Roboto"/>
            </a:endParaRPr>
          </a:p>
        </p:txBody>
      </p:sp>
      <p:sp>
        <p:nvSpPr>
          <p:cNvPr id="763" name="Google Shape;763;p8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Roboto"/>
                <a:ea typeface="Roboto"/>
                <a:cs typeface="Roboto"/>
                <a:sym typeface="Roboto"/>
              </a:rPr>
              <a:t>How do we generate null-crops?</a:t>
            </a:r>
            <a:endParaRPr>
              <a:latin typeface="Roboto"/>
              <a:ea typeface="Roboto"/>
              <a:cs typeface="Roboto"/>
              <a:sym typeface="Roboto"/>
            </a:endParaRPr>
          </a:p>
          <a:p>
            <a:pPr marL="0" lvl="0" indent="0" algn="l" rtl="0">
              <a:spcBef>
                <a:spcPts val="1600"/>
              </a:spcBef>
              <a:spcAft>
                <a:spcPts val="0"/>
              </a:spcAft>
              <a:buNone/>
            </a:pPr>
            <a:endParaRPr>
              <a:latin typeface="Roboto"/>
              <a:ea typeface="Roboto"/>
              <a:cs typeface="Roboto"/>
              <a:sym typeface="Roboto"/>
            </a:endParaRPr>
          </a:p>
          <a:p>
            <a:pPr marL="0" lvl="0" indent="0" algn="l" rtl="0">
              <a:spcBef>
                <a:spcPts val="1600"/>
              </a:spcBef>
              <a:spcAft>
                <a:spcPts val="1600"/>
              </a:spcAft>
              <a:buNone/>
            </a:pPr>
            <a:r>
              <a:rPr lang="en">
                <a:latin typeface="Roboto"/>
                <a:ea typeface="Roboto"/>
                <a:cs typeface="Roboto"/>
                <a:sym typeface="Roboto"/>
              </a:rPr>
              <a:t>Differences between the sliding-window training set and the centered-crop training set.</a:t>
            </a:r>
            <a:endParaRPr>
              <a:latin typeface="Roboto"/>
              <a:ea typeface="Roboto"/>
              <a:cs typeface="Roboto"/>
              <a:sym typeface="Roboto"/>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67"/>
        <p:cNvGrpSpPr/>
        <p:nvPr/>
      </p:nvGrpSpPr>
      <p:grpSpPr>
        <a:xfrm>
          <a:off x="0" y="0"/>
          <a:ext cx="0" cy="0"/>
          <a:chOff x="0" y="0"/>
          <a:chExt cx="0" cy="0"/>
        </a:xfrm>
      </p:grpSpPr>
      <p:sp>
        <p:nvSpPr>
          <p:cNvPr id="768" name="Google Shape;768;p88"/>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False Negatives</a:t>
            </a:r>
            <a:endParaRPr>
              <a:solidFill>
                <a:schemeClr val="accent4"/>
              </a:solidFill>
              <a:latin typeface="Roboto"/>
              <a:ea typeface="Roboto"/>
              <a:cs typeface="Roboto"/>
              <a:sym typeface="Roboto"/>
            </a:endParaRPr>
          </a:p>
        </p:txBody>
      </p:sp>
      <p:pic>
        <p:nvPicPr>
          <p:cNvPr id="769" name="Google Shape;769;p88"/>
          <p:cNvPicPr preferRelativeResize="0"/>
          <p:nvPr/>
        </p:nvPicPr>
        <p:blipFill>
          <a:blip r:embed="rId3">
            <a:alphaModFix/>
          </a:blip>
          <a:stretch>
            <a:fillRect/>
          </a:stretch>
        </p:blipFill>
        <p:spPr>
          <a:xfrm>
            <a:off x="449775" y="1173325"/>
            <a:ext cx="2062125" cy="2055922"/>
          </a:xfrm>
          <a:prstGeom prst="rect">
            <a:avLst/>
          </a:prstGeom>
          <a:noFill/>
          <a:ln>
            <a:noFill/>
          </a:ln>
        </p:spPr>
      </p:pic>
      <p:sp>
        <p:nvSpPr>
          <p:cNvPr id="770" name="Google Shape;770;p88"/>
          <p:cNvSpPr txBox="1">
            <a:spLocks noGrp="1"/>
          </p:cNvSpPr>
          <p:nvPr>
            <p:ph type="title"/>
          </p:nvPr>
        </p:nvSpPr>
        <p:spPr>
          <a:xfrm>
            <a:off x="678363" y="3235450"/>
            <a:ext cx="1683600" cy="8637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400">
                <a:solidFill>
                  <a:schemeClr val="accent4"/>
                </a:solidFill>
                <a:latin typeface="Roboto"/>
                <a:ea typeface="Roboto"/>
                <a:cs typeface="Roboto"/>
                <a:sym typeface="Roboto"/>
              </a:rPr>
              <a:t>curb ramp</a:t>
            </a:r>
            <a:endParaRPr sz="480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41%</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bad delineation</a:t>
            </a:r>
            <a:endParaRPr sz="1400">
              <a:solidFill>
                <a:schemeClr val="accent4"/>
              </a:solidFill>
              <a:latin typeface="Roboto"/>
              <a:ea typeface="Roboto"/>
              <a:cs typeface="Roboto"/>
              <a:sym typeface="Roboto"/>
            </a:endParaRPr>
          </a:p>
        </p:txBody>
      </p:sp>
      <p:sp>
        <p:nvSpPr>
          <p:cNvPr id="771" name="Google Shape;771;p88"/>
          <p:cNvSpPr/>
          <p:nvPr/>
        </p:nvSpPr>
        <p:spPr>
          <a:xfrm>
            <a:off x="134888"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75"/>
        <p:cNvGrpSpPr/>
        <p:nvPr/>
      </p:nvGrpSpPr>
      <p:grpSpPr>
        <a:xfrm>
          <a:off x="0" y="0"/>
          <a:ext cx="0" cy="0"/>
          <a:chOff x="0" y="0"/>
          <a:chExt cx="0" cy="0"/>
        </a:xfrm>
      </p:grpSpPr>
      <p:sp>
        <p:nvSpPr>
          <p:cNvPr id="776" name="Google Shape;776;p89"/>
          <p:cNvSpPr/>
          <p:nvPr/>
        </p:nvSpPr>
        <p:spPr>
          <a:xfrm>
            <a:off x="3193763"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89"/>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False Negatives</a:t>
            </a:r>
            <a:endParaRPr>
              <a:solidFill>
                <a:schemeClr val="accent4"/>
              </a:solidFill>
              <a:latin typeface="Roboto"/>
              <a:ea typeface="Roboto"/>
              <a:cs typeface="Roboto"/>
              <a:sym typeface="Roboto"/>
            </a:endParaRPr>
          </a:p>
        </p:txBody>
      </p:sp>
      <p:pic>
        <p:nvPicPr>
          <p:cNvPr id="778" name="Google Shape;778;p89"/>
          <p:cNvPicPr preferRelativeResize="0"/>
          <p:nvPr/>
        </p:nvPicPr>
        <p:blipFill>
          <a:blip r:embed="rId3">
            <a:alphaModFix/>
          </a:blip>
          <a:stretch>
            <a:fillRect/>
          </a:stretch>
        </p:blipFill>
        <p:spPr>
          <a:xfrm>
            <a:off x="449775" y="1173325"/>
            <a:ext cx="2062125" cy="2055922"/>
          </a:xfrm>
          <a:prstGeom prst="rect">
            <a:avLst/>
          </a:prstGeom>
          <a:noFill/>
          <a:ln>
            <a:noFill/>
          </a:ln>
        </p:spPr>
      </p:pic>
      <p:pic>
        <p:nvPicPr>
          <p:cNvPr id="779" name="Google Shape;779;p89"/>
          <p:cNvPicPr preferRelativeResize="0"/>
          <p:nvPr/>
        </p:nvPicPr>
        <p:blipFill>
          <a:blip r:embed="rId4">
            <a:alphaModFix/>
          </a:blip>
          <a:stretch>
            <a:fillRect/>
          </a:stretch>
        </p:blipFill>
        <p:spPr>
          <a:xfrm>
            <a:off x="3469332" y="1173325"/>
            <a:ext cx="2062124" cy="2062125"/>
          </a:xfrm>
          <a:prstGeom prst="rect">
            <a:avLst/>
          </a:prstGeom>
          <a:noFill/>
          <a:ln>
            <a:noFill/>
          </a:ln>
        </p:spPr>
      </p:pic>
      <p:sp>
        <p:nvSpPr>
          <p:cNvPr id="780" name="Google Shape;780;p89"/>
          <p:cNvSpPr txBox="1">
            <a:spLocks noGrp="1"/>
          </p:cNvSpPr>
          <p:nvPr>
            <p:ph type="title"/>
          </p:nvPr>
        </p:nvSpPr>
        <p:spPr>
          <a:xfrm>
            <a:off x="678363" y="3235450"/>
            <a:ext cx="1683600" cy="8637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400">
                <a:solidFill>
                  <a:schemeClr val="accent4"/>
                </a:solidFill>
                <a:latin typeface="Roboto"/>
                <a:ea typeface="Roboto"/>
                <a:cs typeface="Roboto"/>
                <a:sym typeface="Roboto"/>
              </a:rPr>
              <a:t>curb ramp</a:t>
            </a:r>
            <a:endParaRPr sz="480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41%</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bad delineation</a:t>
            </a:r>
            <a:endParaRPr sz="1400">
              <a:solidFill>
                <a:schemeClr val="accent4"/>
              </a:solidFill>
              <a:latin typeface="Roboto"/>
              <a:ea typeface="Roboto"/>
              <a:cs typeface="Roboto"/>
              <a:sym typeface="Roboto"/>
            </a:endParaRPr>
          </a:p>
        </p:txBody>
      </p:sp>
      <p:sp>
        <p:nvSpPr>
          <p:cNvPr id="781" name="Google Shape;781;p89"/>
          <p:cNvSpPr txBox="1">
            <a:spLocks noGrp="1"/>
          </p:cNvSpPr>
          <p:nvPr>
            <p:ph type="title"/>
          </p:nvPr>
        </p:nvSpPr>
        <p:spPr>
          <a:xfrm>
            <a:off x="3697913" y="3235450"/>
            <a:ext cx="1683600" cy="8637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400">
                <a:solidFill>
                  <a:schemeClr val="accent4"/>
                </a:solidFill>
                <a:latin typeface="Roboto"/>
                <a:ea typeface="Roboto"/>
                <a:cs typeface="Roboto"/>
                <a:sym typeface="Roboto"/>
              </a:rPr>
              <a:t>missing curb ramp</a:t>
            </a:r>
            <a:endParaRPr sz="480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30%</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no crosswalk</a:t>
            </a:r>
            <a:endParaRPr sz="1400">
              <a:solidFill>
                <a:schemeClr val="accent4"/>
              </a:solidFill>
              <a:latin typeface="Roboto"/>
              <a:ea typeface="Roboto"/>
              <a:cs typeface="Roboto"/>
              <a:sym typeface="Roboto"/>
            </a:endParaRPr>
          </a:p>
        </p:txBody>
      </p:sp>
      <p:sp>
        <p:nvSpPr>
          <p:cNvPr id="782" name="Google Shape;782;p89"/>
          <p:cNvSpPr/>
          <p:nvPr/>
        </p:nvSpPr>
        <p:spPr>
          <a:xfrm>
            <a:off x="134888"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86"/>
        <p:cNvGrpSpPr/>
        <p:nvPr/>
      </p:nvGrpSpPr>
      <p:grpSpPr>
        <a:xfrm>
          <a:off x="0" y="0"/>
          <a:ext cx="0" cy="0"/>
          <a:chOff x="0" y="0"/>
          <a:chExt cx="0" cy="0"/>
        </a:xfrm>
      </p:grpSpPr>
      <p:sp>
        <p:nvSpPr>
          <p:cNvPr id="787" name="Google Shape;787;p90"/>
          <p:cNvSpPr/>
          <p:nvPr/>
        </p:nvSpPr>
        <p:spPr>
          <a:xfrm>
            <a:off x="6317200"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90"/>
          <p:cNvSpPr/>
          <p:nvPr/>
        </p:nvSpPr>
        <p:spPr>
          <a:xfrm>
            <a:off x="3193763"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90"/>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Validation Errors - False Negatives</a:t>
            </a:r>
            <a:endParaRPr>
              <a:solidFill>
                <a:schemeClr val="accent4"/>
              </a:solidFill>
              <a:latin typeface="Roboto"/>
              <a:ea typeface="Roboto"/>
              <a:cs typeface="Roboto"/>
              <a:sym typeface="Roboto"/>
            </a:endParaRPr>
          </a:p>
        </p:txBody>
      </p:sp>
      <p:pic>
        <p:nvPicPr>
          <p:cNvPr id="790" name="Google Shape;790;p90"/>
          <p:cNvPicPr preferRelativeResize="0"/>
          <p:nvPr/>
        </p:nvPicPr>
        <p:blipFill>
          <a:blip r:embed="rId3">
            <a:alphaModFix/>
          </a:blip>
          <a:stretch>
            <a:fillRect/>
          </a:stretch>
        </p:blipFill>
        <p:spPr>
          <a:xfrm>
            <a:off x="449775" y="1173325"/>
            <a:ext cx="2062125" cy="2055922"/>
          </a:xfrm>
          <a:prstGeom prst="rect">
            <a:avLst/>
          </a:prstGeom>
          <a:noFill/>
          <a:ln>
            <a:noFill/>
          </a:ln>
        </p:spPr>
      </p:pic>
      <p:pic>
        <p:nvPicPr>
          <p:cNvPr id="791" name="Google Shape;791;p90"/>
          <p:cNvPicPr preferRelativeResize="0"/>
          <p:nvPr/>
        </p:nvPicPr>
        <p:blipFill>
          <a:blip r:embed="rId4">
            <a:alphaModFix/>
          </a:blip>
          <a:stretch>
            <a:fillRect/>
          </a:stretch>
        </p:blipFill>
        <p:spPr>
          <a:xfrm>
            <a:off x="3469332" y="1173325"/>
            <a:ext cx="2062124" cy="2062125"/>
          </a:xfrm>
          <a:prstGeom prst="rect">
            <a:avLst/>
          </a:prstGeom>
          <a:noFill/>
          <a:ln>
            <a:noFill/>
          </a:ln>
        </p:spPr>
      </p:pic>
      <p:pic>
        <p:nvPicPr>
          <p:cNvPr id="792" name="Google Shape;792;p90"/>
          <p:cNvPicPr preferRelativeResize="0"/>
          <p:nvPr/>
        </p:nvPicPr>
        <p:blipFill>
          <a:blip r:embed="rId5">
            <a:alphaModFix/>
          </a:blip>
          <a:stretch>
            <a:fillRect/>
          </a:stretch>
        </p:blipFill>
        <p:spPr>
          <a:xfrm>
            <a:off x="6632100" y="1173325"/>
            <a:ext cx="2062124" cy="2062125"/>
          </a:xfrm>
          <a:prstGeom prst="rect">
            <a:avLst/>
          </a:prstGeom>
          <a:noFill/>
          <a:ln>
            <a:noFill/>
          </a:ln>
        </p:spPr>
      </p:pic>
      <p:sp>
        <p:nvSpPr>
          <p:cNvPr id="793" name="Google Shape;793;p90"/>
          <p:cNvSpPr txBox="1">
            <a:spLocks noGrp="1"/>
          </p:cNvSpPr>
          <p:nvPr>
            <p:ph type="title"/>
          </p:nvPr>
        </p:nvSpPr>
        <p:spPr>
          <a:xfrm>
            <a:off x="678363" y="3235450"/>
            <a:ext cx="1683600" cy="8637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400">
                <a:solidFill>
                  <a:schemeClr val="accent4"/>
                </a:solidFill>
                <a:latin typeface="Roboto"/>
                <a:ea typeface="Roboto"/>
                <a:cs typeface="Roboto"/>
                <a:sym typeface="Roboto"/>
              </a:rPr>
              <a:t>curb ramp</a:t>
            </a:r>
            <a:endParaRPr sz="480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41%</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bad delineation</a:t>
            </a:r>
            <a:endParaRPr sz="1400">
              <a:solidFill>
                <a:schemeClr val="accent4"/>
              </a:solidFill>
              <a:latin typeface="Roboto"/>
              <a:ea typeface="Roboto"/>
              <a:cs typeface="Roboto"/>
              <a:sym typeface="Roboto"/>
            </a:endParaRPr>
          </a:p>
        </p:txBody>
      </p:sp>
      <p:sp>
        <p:nvSpPr>
          <p:cNvPr id="794" name="Google Shape;794;p90"/>
          <p:cNvSpPr txBox="1">
            <a:spLocks noGrp="1"/>
          </p:cNvSpPr>
          <p:nvPr>
            <p:ph type="title"/>
          </p:nvPr>
        </p:nvSpPr>
        <p:spPr>
          <a:xfrm>
            <a:off x="3697913" y="3235450"/>
            <a:ext cx="1683600" cy="8637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400">
                <a:solidFill>
                  <a:schemeClr val="accent4"/>
                </a:solidFill>
                <a:latin typeface="Roboto"/>
                <a:ea typeface="Roboto"/>
                <a:cs typeface="Roboto"/>
                <a:sym typeface="Roboto"/>
              </a:rPr>
              <a:t>missing curb ramp</a:t>
            </a:r>
            <a:endParaRPr sz="480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30%</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no crosswalk</a:t>
            </a:r>
            <a:endParaRPr sz="1400">
              <a:solidFill>
                <a:schemeClr val="accent4"/>
              </a:solidFill>
              <a:latin typeface="Roboto"/>
              <a:ea typeface="Roboto"/>
              <a:cs typeface="Roboto"/>
              <a:sym typeface="Roboto"/>
            </a:endParaRPr>
          </a:p>
        </p:txBody>
      </p:sp>
      <p:sp>
        <p:nvSpPr>
          <p:cNvPr id="795" name="Google Shape;795;p90"/>
          <p:cNvSpPr txBox="1">
            <a:spLocks noGrp="1"/>
          </p:cNvSpPr>
          <p:nvPr>
            <p:ph type="title"/>
          </p:nvPr>
        </p:nvSpPr>
        <p:spPr>
          <a:xfrm>
            <a:off x="6860688" y="3235450"/>
            <a:ext cx="1683600" cy="8637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400">
                <a:solidFill>
                  <a:schemeClr val="accent4"/>
                </a:solidFill>
                <a:latin typeface="Roboto"/>
                <a:ea typeface="Roboto"/>
                <a:cs typeface="Roboto"/>
                <a:sym typeface="Roboto"/>
              </a:rPr>
              <a:t>surface problem</a:t>
            </a:r>
            <a:endParaRPr sz="4800">
              <a:solidFill>
                <a:schemeClr val="accent4"/>
              </a:solidFill>
              <a:latin typeface="Roboto"/>
              <a:ea typeface="Roboto"/>
              <a:cs typeface="Roboto"/>
              <a:sym typeface="Roboto"/>
            </a:endParaRPr>
          </a:p>
          <a:p>
            <a:pPr marL="0" lvl="0" indent="0" algn="l" rtl="0">
              <a:lnSpc>
                <a:spcPct val="50000"/>
              </a:lnSpc>
              <a:spcBef>
                <a:spcPts val="0"/>
              </a:spcBef>
              <a:spcAft>
                <a:spcPts val="0"/>
              </a:spcAft>
              <a:buNone/>
            </a:pPr>
            <a:r>
              <a:rPr lang="en" sz="4800">
                <a:solidFill>
                  <a:schemeClr val="accent4"/>
                </a:solidFill>
                <a:latin typeface="Roboto"/>
                <a:ea typeface="Roboto"/>
                <a:cs typeface="Roboto"/>
                <a:sym typeface="Roboto"/>
              </a:rPr>
              <a:t>48%</a:t>
            </a:r>
            <a:endParaRPr sz="4800">
              <a:solidFill>
                <a:schemeClr val="accent4"/>
              </a:solidFill>
              <a:latin typeface="Roboto"/>
              <a:ea typeface="Roboto"/>
              <a:cs typeface="Roboto"/>
              <a:sym typeface="Roboto"/>
            </a:endParaRPr>
          </a:p>
          <a:p>
            <a:pPr marL="0" lvl="0" indent="0" algn="l" rtl="0">
              <a:spcBef>
                <a:spcPts val="0"/>
              </a:spcBef>
              <a:spcAft>
                <a:spcPts val="0"/>
              </a:spcAft>
              <a:buNone/>
            </a:pPr>
            <a:r>
              <a:rPr lang="en" sz="1400">
                <a:solidFill>
                  <a:schemeClr val="accent4"/>
                </a:solidFill>
                <a:latin typeface="Roboto"/>
                <a:ea typeface="Roboto"/>
                <a:cs typeface="Roboto"/>
                <a:sym typeface="Roboto"/>
              </a:rPr>
              <a:t>grass</a:t>
            </a:r>
            <a:endParaRPr sz="1400">
              <a:solidFill>
                <a:schemeClr val="accent4"/>
              </a:solidFill>
              <a:latin typeface="Roboto"/>
              <a:ea typeface="Roboto"/>
              <a:cs typeface="Roboto"/>
              <a:sym typeface="Roboto"/>
            </a:endParaRPr>
          </a:p>
        </p:txBody>
      </p:sp>
      <p:sp>
        <p:nvSpPr>
          <p:cNvPr id="796" name="Google Shape;796;p90"/>
          <p:cNvSpPr/>
          <p:nvPr/>
        </p:nvSpPr>
        <p:spPr>
          <a:xfrm>
            <a:off x="134888" y="966425"/>
            <a:ext cx="2691900" cy="3501600"/>
          </a:xfrm>
          <a:prstGeom prst="roundRect">
            <a:avLst>
              <a:gd name="adj" fmla="val 3737"/>
            </a:avLst>
          </a:prstGeom>
          <a:no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pic>
        <p:nvPicPr>
          <p:cNvPr id="801" name="Google Shape;801;p91"/>
          <p:cNvPicPr preferRelativeResize="0"/>
          <p:nvPr/>
        </p:nvPicPr>
        <p:blipFill rotWithShape="1">
          <a:blip r:embed="rId3">
            <a:alphaModFix/>
          </a:blip>
          <a:srcRect t="9130" b="9350"/>
          <a:stretch/>
        </p:blipFill>
        <p:spPr>
          <a:xfrm>
            <a:off x="-1" y="0"/>
            <a:ext cx="9144000" cy="5143502"/>
          </a:xfrm>
          <a:prstGeom prst="rect">
            <a:avLst/>
          </a:prstGeom>
          <a:noFill/>
          <a:ln>
            <a:noFill/>
          </a:ln>
        </p:spPr>
      </p:pic>
      <p:sp>
        <p:nvSpPr>
          <p:cNvPr id="802" name="Google Shape;802;p91"/>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803" name="Google Shape;803;p91"/>
          <p:cNvSpPr txBox="1"/>
          <p:nvPr/>
        </p:nvSpPr>
        <p:spPr>
          <a:xfrm>
            <a:off x="3777875" y="3603800"/>
            <a:ext cx="1029900" cy="38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804" name="Google Shape;804;p91"/>
          <p:cNvSpPr/>
          <p:nvPr/>
        </p:nvSpPr>
        <p:spPr>
          <a:xfrm>
            <a:off x="2615825" y="29942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805" name="Google Shape;805;p91"/>
          <p:cNvSpPr/>
          <p:nvPr/>
        </p:nvSpPr>
        <p:spPr>
          <a:xfrm>
            <a:off x="2615825" y="42134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806" name="Google Shape;806;p91"/>
          <p:cNvSpPr/>
          <p:nvPr/>
        </p:nvSpPr>
        <p:spPr>
          <a:xfrm>
            <a:off x="20062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2</a:t>
            </a:r>
            <a:endParaRPr sz="1000">
              <a:solidFill>
                <a:srgbClr val="FFFFFF"/>
              </a:solidFill>
              <a:latin typeface="Roboto"/>
              <a:ea typeface="Roboto"/>
              <a:cs typeface="Roboto"/>
              <a:sym typeface="Roboto"/>
            </a:endParaRPr>
          </a:p>
        </p:txBody>
      </p:sp>
      <p:sp>
        <p:nvSpPr>
          <p:cNvPr id="807" name="Google Shape;807;p91"/>
          <p:cNvSpPr/>
          <p:nvPr/>
        </p:nvSpPr>
        <p:spPr>
          <a:xfrm>
            <a:off x="2006225" y="29942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1</a:t>
            </a:r>
            <a:endParaRPr sz="1000">
              <a:solidFill>
                <a:srgbClr val="FFFFFF"/>
              </a:solidFill>
              <a:latin typeface="Roboto"/>
              <a:ea typeface="Roboto"/>
              <a:cs typeface="Roboto"/>
              <a:sym typeface="Roboto"/>
            </a:endParaRPr>
          </a:p>
        </p:txBody>
      </p:sp>
      <p:sp>
        <p:nvSpPr>
          <p:cNvPr id="808" name="Google Shape;808;p91"/>
          <p:cNvSpPr/>
          <p:nvPr/>
        </p:nvSpPr>
        <p:spPr>
          <a:xfrm>
            <a:off x="2006225" y="42134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1</a:t>
            </a:r>
            <a:endParaRPr sz="1000">
              <a:solidFill>
                <a:srgbClr val="FFFFFF"/>
              </a:solidFill>
              <a:latin typeface="Roboto"/>
              <a:ea typeface="Roboto"/>
              <a:cs typeface="Roboto"/>
              <a:sym typeface="Roboto"/>
            </a:endParaRPr>
          </a:p>
        </p:txBody>
      </p:sp>
      <p:sp>
        <p:nvSpPr>
          <p:cNvPr id="809" name="Google Shape;809;p91"/>
          <p:cNvSpPr/>
          <p:nvPr/>
        </p:nvSpPr>
        <p:spPr>
          <a:xfrm>
            <a:off x="32254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2</a:t>
            </a:r>
            <a:endParaRPr sz="1000">
              <a:solidFill>
                <a:srgbClr val="FFFFFF"/>
              </a:solidFill>
              <a:latin typeface="Roboto"/>
              <a:ea typeface="Roboto"/>
              <a:cs typeface="Roboto"/>
              <a:sym typeface="Roboto"/>
            </a:endParaRPr>
          </a:p>
        </p:txBody>
      </p:sp>
      <p:sp>
        <p:nvSpPr>
          <p:cNvPr id="810" name="Google Shape;810;p91"/>
          <p:cNvSpPr/>
          <p:nvPr/>
        </p:nvSpPr>
        <p:spPr>
          <a:xfrm>
            <a:off x="3225425" y="29942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811" name="Google Shape;811;p91"/>
          <p:cNvSpPr/>
          <p:nvPr/>
        </p:nvSpPr>
        <p:spPr>
          <a:xfrm>
            <a:off x="3225425" y="42134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2</a:t>
            </a:r>
            <a:endParaRPr sz="1000">
              <a:solidFill>
                <a:srgbClr val="FFFFFF"/>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20"/>
          <p:cNvPicPr preferRelativeResize="0"/>
          <p:nvPr/>
        </p:nvPicPr>
        <p:blipFill>
          <a:blip r:embed="rId3">
            <a:alphaModFix/>
          </a:blip>
          <a:stretch>
            <a:fillRect/>
          </a:stretch>
        </p:blipFill>
        <p:spPr>
          <a:xfrm>
            <a:off x="0" y="-864040"/>
            <a:ext cx="9144000" cy="6100769"/>
          </a:xfrm>
          <a:prstGeom prst="rect">
            <a:avLst/>
          </a:prstGeom>
          <a:noFill/>
          <a:ln>
            <a:noFill/>
          </a:ln>
        </p:spPr>
      </p:pic>
      <p:sp>
        <p:nvSpPr>
          <p:cNvPr id="107" name="Google Shape;107;p20"/>
          <p:cNvSpPr/>
          <p:nvPr/>
        </p:nvSpPr>
        <p:spPr>
          <a:xfrm>
            <a:off x="1725800" y="3017350"/>
            <a:ext cx="20211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SURFACE PROBLEMS</a:t>
            </a:r>
            <a:endParaRPr b="1">
              <a:latin typeface="Roboto"/>
              <a:ea typeface="Roboto"/>
              <a:cs typeface="Roboto"/>
              <a:sym typeface="Roboto"/>
            </a:endParaRPr>
          </a:p>
        </p:txBody>
      </p:sp>
      <p:cxnSp>
        <p:nvCxnSpPr>
          <p:cNvPr id="108" name="Google Shape;108;p20"/>
          <p:cNvCxnSpPr/>
          <p:nvPr/>
        </p:nvCxnSpPr>
        <p:spPr>
          <a:xfrm rot="10800000" flipH="1">
            <a:off x="3352575" y="2497925"/>
            <a:ext cx="249900" cy="618000"/>
          </a:xfrm>
          <a:prstGeom prst="straightConnector1">
            <a:avLst/>
          </a:prstGeom>
          <a:noFill/>
          <a:ln w="28575" cap="flat" cmpd="sng">
            <a:solidFill>
              <a:schemeClr val="dk1"/>
            </a:solidFill>
            <a:prstDash val="solid"/>
            <a:round/>
            <a:headEnd type="none" w="med" len="med"/>
            <a:tailEnd type="oval" w="med" len="med"/>
          </a:ln>
        </p:spPr>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pic>
        <p:nvPicPr>
          <p:cNvPr id="816" name="Google Shape;816;p92"/>
          <p:cNvPicPr preferRelativeResize="0"/>
          <p:nvPr/>
        </p:nvPicPr>
        <p:blipFill rotWithShape="1">
          <a:blip r:embed="rId3">
            <a:alphaModFix/>
          </a:blip>
          <a:srcRect t="9130" b="9350"/>
          <a:stretch/>
        </p:blipFill>
        <p:spPr>
          <a:xfrm>
            <a:off x="-1" y="0"/>
            <a:ext cx="9144000" cy="5143502"/>
          </a:xfrm>
          <a:prstGeom prst="rect">
            <a:avLst/>
          </a:prstGeom>
          <a:noFill/>
          <a:ln>
            <a:noFill/>
          </a:ln>
        </p:spPr>
      </p:pic>
      <p:sp>
        <p:nvSpPr>
          <p:cNvPr id="817" name="Google Shape;817;p92"/>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818" name="Google Shape;818;p92"/>
          <p:cNvSpPr txBox="1"/>
          <p:nvPr/>
        </p:nvSpPr>
        <p:spPr>
          <a:xfrm>
            <a:off x="3777875" y="3603800"/>
            <a:ext cx="1029900" cy="38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819" name="Google Shape;819;p92"/>
          <p:cNvSpPr/>
          <p:nvPr/>
        </p:nvSpPr>
        <p:spPr>
          <a:xfrm>
            <a:off x="2615825" y="29942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0" name="Google Shape;820;p92"/>
          <p:cNvSpPr/>
          <p:nvPr/>
        </p:nvSpPr>
        <p:spPr>
          <a:xfrm>
            <a:off x="2615825" y="42134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1" name="Google Shape;821;p92"/>
          <p:cNvSpPr/>
          <p:nvPr/>
        </p:nvSpPr>
        <p:spPr>
          <a:xfrm>
            <a:off x="2006225" y="36038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2" name="Google Shape;822;p92"/>
          <p:cNvSpPr/>
          <p:nvPr/>
        </p:nvSpPr>
        <p:spPr>
          <a:xfrm>
            <a:off x="2006225" y="29942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3" name="Google Shape;823;p92"/>
          <p:cNvSpPr/>
          <p:nvPr/>
        </p:nvSpPr>
        <p:spPr>
          <a:xfrm>
            <a:off x="2006225" y="42134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4" name="Google Shape;824;p92"/>
          <p:cNvSpPr/>
          <p:nvPr/>
        </p:nvSpPr>
        <p:spPr>
          <a:xfrm>
            <a:off x="3225425" y="36038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5" name="Google Shape;825;p92"/>
          <p:cNvSpPr/>
          <p:nvPr/>
        </p:nvSpPr>
        <p:spPr>
          <a:xfrm>
            <a:off x="3225425" y="29942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
        <p:nvSpPr>
          <p:cNvPr id="826" name="Google Shape;826;p92"/>
          <p:cNvSpPr/>
          <p:nvPr/>
        </p:nvSpPr>
        <p:spPr>
          <a:xfrm>
            <a:off x="3225425" y="4213400"/>
            <a:ext cx="381300" cy="381300"/>
          </a:xfrm>
          <a:prstGeom prst="ellipse">
            <a:avLst/>
          </a:prstGeom>
          <a:noFill/>
          <a:ln w="9525" cap="flat" cmpd="sng">
            <a:solidFill>
              <a:schemeClr val="accent4"/>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00">
              <a:solidFill>
                <a:srgbClr val="FFFFFF"/>
              </a:solidFill>
              <a:latin typeface="Roboto"/>
              <a:ea typeface="Roboto"/>
              <a:cs typeface="Roboto"/>
              <a:sym typeface="Roboto"/>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pic>
        <p:nvPicPr>
          <p:cNvPr id="831" name="Google Shape;831;p93"/>
          <p:cNvPicPr preferRelativeResize="0"/>
          <p:nvPr/>
        </p:nvPicPr>
        <p:blipFill rotWithShape="1">
          <a:blip r:embed="rId3">
            <a:alphaModFix/>
          </a:blip>
          <a:srcRect t="9130" b="9350"/>
          <a:stretch/>
        </p:blipFill>
        <p:spPr>
          <a:xfrm>
            <a:off x="-1" y="0"/>
            <a:ext cx="9144000" cy="5143502"/>
          </a:xfrm>
          <a:prstGeom prst="rect">
            <a:avLst/>
          </a:prstGeom>
          <a:noFill/>
          <a:ln>
            <a:noFill/>
          </a:ln>
        </p:spPr>
      </p:pic>
      <p:sp>
        <p:nvSpPr>
          <p:cNvPr id="832" name="Google Shape;832;p93"/>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833" name="Google Shape;833;p93"/>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834" name="Google Shape;834;p93"/>
          <p:cNvSpPr/>
          <p:nvPr/>
        </p:nvSpPr>
        <p:spPr>
          <a:xfrm>
            <a:off x="76107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835" name="Google Shape;835;p93"/>
          <p:cNvSpPr txBox="1"/>
          <p:nvPr/>
        </p:nvSpPr>
        <p:spPr>
          <a:xfrm>
            <a:off x="72864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836" name="Google Shape;836;p93"/>
          <p:cNvSpPr/>
          <p:nvPr/>
        </p:nvSpPr>
        <p:spPr>
          <a:xfrm>
            <a:off x="1311550" y="199735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1</a:t>
            </a:r>
            <a:endParaRPr sz="1000">
              <a:solidFill>
                <a:srgbClr val="FFFFFF"/>
              </a:solidFill>
              <a:latin typeface="Roboto"/>
              <a:ea typeface="Roboto"/>
              <a:cs typeface="Roboto"/>
              <a:sym typeface="Roboto"/>
            </a:endParaRPr>
          </a:p>
        </p:txBody>
      </p:sp>
      <p:sp>
        <p:nvSpPr>
          <p:cNvPr id="837" name="Google Shape;837;p93"/>
          <p:cNvSpPr txBox="1"/>
          <p:nvPr/>
        </p:nvSpPr>
        <p:spPr>
          <a:xfrm>
            <a:off x="987249" y="234660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pic>
        <p:nvPicPr>
          <p:cNvPr id="842" name="Google Shape;842;p94"/>
          <p:cNvPicPr preferRelativeResize="0"/>
          <p:nvPr/>
        </p:nvPicPr>
        <p:blipFill rotWithShape="1">
          <a:blip r:embed="rId3">
            <a:alphaModFix/>
          </a:blip>
          <a:srcRect t="9130" b="9350"/>
          <a:stretch/>
        </p:blipFill>
        <p:spPr>
          <a:xfrm>
            <a:off x="-1" y="0"/>
            <a:ext cx="9144000" cy="5143502"/>
          </a:xfrm>
          <a:prstGeom prst="rect">
            <a:avLst/>
          </a:prstGeom>
          <a:noFill/>
          <a:ln>
            <a:noFill/>
          </a:ln>
        </p:spPr>
      </p:pic>
      <p:sp>
        <p:nvSpPr>
          <p:cNvPr id="843" name="Google Shape;843;p94"/>
          <p:cNvSpPr/>
          <p:nvPr/>
        </p:nvSpPr>
        <p:spPr>
          <a:xfrm>
            <a:off x="26158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4</a:t>
            </a:r>
            <a:endParaRPr sz="1000">
              <a:solidFill>
                <a:srgbClr val="FFFFFF"/>
              </a:solidFill>
              <a:latin typeface="Roboto"/>
              <a:ea typeface="Roboto"/>
              <a:cs typeface="Roboto"/>
              <a:sym typeface="Roboto"/>
            </a:endParaRPr>
          </a:p>
        </p:txBody>
      </p:sp>
      <p:sp>
        <p:nvSpPr>
          <p:cNvPr id="844" name="Google Shape;844;p94"/>
          <p:cNvSpPr txBox="1"/>
          <p:nvPr/>
        </p:nvSpPr>
        <p:spPr>
          <a:xfrm>
            <a:off x="22915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
        <p:nvSpPr>
          <p:cNvPr id="845" name="Google Shape;845;p94"/>
          <p:cNvSpPr/>
          <p:nvPr/>
        </p:nvSpPr>
        <p:spPr>
          <a:xfrm>
            <a:off x="7610725" y="3603800"/>
            <a:ext cx="381300" cy="381300"/>
          </a:xfrm>
          <a:prstGeom prst="ellipse">
            <a:avLst/>
          </a:prstGeom>
          <a:solidFill>
            <a:schemeClr val="dk2"/>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rgbClr val="FFFFFF"/>
                </a:solidFill>
                <a:latin typeface="Roboto"/>
                <a:ea typeface="Roboto"/>
                <a:cs typeface="Roboto"/>
                <a:sym typeface="Roboto"/>
              </a:rPr>
              <a:t>3</a:t>
            </a:r>
            <a:endParaRPr sz="1000">
              <a:solidFill>
                <a:srgbClr val="FFFFFF"/>
              </a:solidFill>
              <a:latin typeface="Roboto"/>
              <a:ea typeface="Roboto"/>
              <a:cs typeface="Roboto"/>
              <a:sym typeface="Roboto"/>
            </a:endParaRPr>
          </a:p>
        </p:txBody>
      </p:sp>
      <p:sp>
        <p:nvSpPr>
          <p:cNvPr id="846" name="Google Shape;846;p94"/>
          <p:cNvSpPr txBox="1"/>
          <p:nvPr/>
        </p:nvSpPr>
        <p:spPr>
          <a:xfrm>
            <a:off x="7286424" y="3953051"/>
            <a:ext cx="1029900" cy="38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highlight>
                  <a:schemeClr val="dk2"/>
                </a:highlight>
                <a:latin typeface="Roboto"/>
                <a:ea typeface="Roboto"/>
                <a:cs typeface="Roboto"/>
                <a:sym typeface="Roboto"/>
              </a:rPr>
              <a:t>curb ramp</a:t>
            </a:r>
            <a:endParaRPr>
              <a:solidFill>
                <a:schemeClr val="accent4"/>
              </a:solidFill>
              <a:highlight>
                <a:schemeClr val="dk2"/>
              </a:highlight>
              <a:latin typeface="Roboto"/>
              <a:ea typeface="Roboto"/>
              <a:cs typeface="Roboto"/>
              <a:sym typeface="Roboto"/>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50"/>
        <p:cNvGrpSpPr/>
        <p:nvPr/>
      </p:nvGrpSpPr>
      <p:grpSpPr>
        <a:xfrm>
          <a:off x="0" y="0"/>
          <a:ext cx="0" cy="0"/>
          <a:chOff x="0" y="0"/>
          <a:chExt cx="0" cy="0"/>
        </a:xfrm>
      </p:grpSpPr>
      <p:sp>
        <p:nvSpPr>
          <p:cNvPr id="851" name="Google Shape;851;p95"/>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Effect of Extra Input Features</a:t>
            </a:r>
            <a:endParaRPr>
              <a:solidFill>
                <a:schemeClr val="accent4"/>
              </a:solidFill>
              <a:latin typeface="Roboto"/>
              <a:ea typeface="Roboto"/>
              <a:cs typeface="Roboto"/>
              <a:sym typeface="Roboto"/>
            </a:endParaRPr>
          </a:p>
        </p:txBody>
      </p:sp>
      <p:pic>
        <p:nvPicPr>
          <p:cNvPr id="852" name="Google Shape;852;p95"/>
          <p:cNvPicPr preferRelativeResize="0"/>
          <p:nvPr/>
        </p:nvPicPr>
        <p:blipFill>
          <a:blip r:embed="rId3">
            <a:alphaModFix/>
          </a:blip>
          <a:stretch>
            <a:fillRect/>
          </a:stretch>
        </p:blipFill>
        <p:spPr>
          <a:xfrm>
            <a:off x="152400" y="902575"/>
            <a:ext cx="8839199" cy="3371517"/>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56"/>
        <p:cNvGrpSpPr/>
        <p:nvPr/>
      </p:nvGrpSpPr>
      <p:grpSpPr>
        <a:xfrm>
          <a:off x="0" y="0"/>
          <a:ext cx="0" cy="0"/>
          <a:chOff x="0" y="0"/>
          <a:chExt cx="0" cy="0"/>
        </a:xfrm>
      </p:grpSpPr>
      <p:sp>
        <p:nvSpPr>
          <p:cNvPr id="857" name="Google Shape;857;p96"/>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Labeling Performance</a:t>
            </a:r>
            <a:endParaRPr>
              <a:solidFill>
                <a:schemeClr val="accent4"/>
              </a:solidFill>
              <a:latin typeface="Roboto"/>
              <a:ea typeface="Roboto"/>
              <a:cs typeface="Roboto"/>
              <a:sym typeface="Roboto"/>
            </a:endParaRPr>
          </a:p>
        </p:txBody>
      </p:sp>
      <p:pic>
        <p:nvPicPr>
          <p:cNvPr id="858" name="Google Shape;858;p96"/>
          <p:cNvPicPr preferRelativeResize="0"/>
          <p:nvPr/>
        </p:nvPicPr>
        <p:blipFill>
          <a:blip r:embed="rId3">
            <a:alphaModFix/>
          </a:blip>
          <a:stretch>
            <a:fillRect/>
          </a:stretch>
        </p:blipFill>
        <p:spPr>
          <a:xfrm>
            <a:off x="152400" y="902575"/>
            <a:ext cx="8731284" cy="4088526"/>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62"/>
        <p:cNvGrpSpPr/>
        <p:nvPr/>
      </p:nvGrpSpPr>
      <p:grpSpPr>
        <a:xfrm>
          <a:off x="0" y="0"/>
          <a:ext cx="0" cy="0"/>
          <a:chOff x="0" y="0"/>
          <a:chExt cx="0" cy="0"/>
        </a:xfrm>
      </p:grpSpPr>
      <p:sp>
        <p:nvSpPr>
          <p:cNvPr id="863" name="Google Shape;863;p97"/>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Cross-City Generalizability</a:t>
            </a:r>
            <a:endParaRPr>
              <a:solidFill>
                <a:schemeClr val="accent4"/>
              </a:solidFill>
              <a:latin typeface="Roboto"/>
              <a:ea typeface="Roboto"/>
              <a:cs typeface="Roboto"/>
              <a:sym typeface="Roboto"/>
            </a:endParaRPr>
          </a:p>
          <a:p>
            <a:pPr marL="0" lvl="0" indent="0" algn="ctr" rtl="0">
              <a:spcBef>
                <a:spcPts val="0"/>
              </a:spcBef>
              <a:spcAft>
                <a:spcPts val="0"/>
              </a:spcAft>
              <a:buNone/>
            </a:pPr>
            <a:endParaRPr>
              <a:solidFill>
                <a:schemeClr val="accent4"/>
              </a:solidFill>
              <a:latin typeface="Roboto"/>
              <a:ea typeface="Roboto"/>
              <a:cs typeface="Roboto"/>
              <a:sym typeface="Roboto"/>
            </a:endParaRPr>
          </a:p>
        </p:txBody>
      </p:sp>
      <p:pic>
        <p:nvPicPr>
          <p:cNvPr id="864" name="Google Shape;864;p97"/>
          <p:cNvPicPr preferRelativeResize="0"/>
          <p:nvPr/>
        </p:nvPicPr>
        <p:blipFill>
          <a:blip r:embed="rId3">
            <a:alphaModFix/>
          </a:blip>
          <a:stretch>
            <a:fillRect/>
          </a:stretch>
        </p:blipFill>
        <p:spPr>
          <a:xfrm>
            <a:off x="152400" y="902575"/>
            <a:ext cx="4088525" cy="4088525"/>
          </a:xfrm>
          <a:prstGeom prst="rect">
            <a:avLst/>
          </a:prstGeom>
          <a:noFill/>
          <a:ln>
            <a:noFill/>
          </a:ln>
        </p:spPr>
      </p:pic>
      <p:pic>
        <p:nvPicPr>
          <p:cNvPr id="865" name="Google Shape;865;p97"/>
          <p:cNvPicPr preferRelativeResize="0"/>
          <p:nvPr/>
        </p:nvPicPr>
        <p:blipFill>
          <a:blip r:embed="rId4">
            <a:alphaModFix/>
          </a:blip>
          <a:stretch>
            <a:fillRect/>
          </a:stretch>
        </p:blipFill>
        <p:spPr>
          <a:xfrm>
            <a:off x="4393325" y="902575"/>
            <a:ext cx="4088525" cy="4088525"/>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9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871" name="Google Shape;871;p98"/>
          <p:cNvSpPr txBox="1">
            <a:spLocks noGrp="1"/>
          </p:cNvSpPr>
          <p:nvPr>
            <p:ph type="body" idx="1"/>
          </p:nvPr>
        </p:nvSpPr>
        <p:spPr>
          <a:xfrm>
            <a:off x="311725" y="1017725"/>
            <a:ext cx="6831000" cy="255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image features </a:t>
            </a:r>
            <a:r>
              <a:rPr lang="en">
                <a:solidFill>
                  <a:srgbClr val="FFFFFF"/>
                </a:solidFill>
                <a:latin typeface="Roboto"/>
                <a:ea typeface="Roboto"/>
                <a:cs typeface="Roboto"/>
                <a:sym typeface="Roboto"/>
              </a:rPr>
              <a:t>- describe </a:t>
            </a:r>
            <a:r>
              <a:rPr lang="en" i="1">
                <a:solidFill>
                  <a:srgbClr val="FFFFFF"/>
                </a:solidFill>
                <a:latin typeface="Roboto"/>
                <a:ea typeface="Roboto"/>
                <a:cs typeface="Roboto"/>
                <a:sym typeface="Roboto"/>
              </a:rPr>
              <a:t>appearance </a:t>
            </a:r>
            <a:r>
              <a:rPr lang="en">
                <a:solidFill>
                  <a:srgbClr val="FFFFFF"/>
                </a:solidFill>
                <a:latin typeface="Roboto"/>
                <a:ea typeface="Roboto"/>
                <a:cs typeface="Roboto"/>
                <a:sym typeface="Roboto"/>
              </a:rPr>
              <a:t>of object</a:t>
            </a:r>
            <a:endParaRPr>
              <a:solidFill>
                <a:srgbClr val="FFFFFF"/>
              </a:solidFill>
              <a:latin typeface="Roboto"/>
              <a:ea typeface="Roboto"/>
              <a:cs typeface="Roboto"/>
              <a:sym typeface="Roboto"/>
            </a:endParaRPr>
          </a:p>
          <a:p>
            <a:pPr marL="0" lvl="0" indent="0" algn="l" rtl="0">
              <a:spcBef>
                <a:spcPts val="1600"/>
              </a:spcBef>
              <a:spcAft>
                <a:spcPts val="0"/>
              </a:spcAft>
              <a:buNone/>
            </a:pPr>
            <a:endParaRPr>
              <a:solidFill>
                <a:srgbClr val="FFFFFF"/>
              </a:solidFill>
              <a:latin typeface="Roboto"/>
              <a:ea typeface="Roboto"/>
              <a:cs typeface="Roboto"/>
              <a:sym typeface="Roboto"/>
            </a:endParaRPr>
          </a:p>
          <a:p>
            <a:pPr marL="0" lvl="0" indent="0" algn="l" rtl="0">
              <a:spcBef>
                <a:spcPts val="1600"/>
              </a:spcBef>
              <a:spcAft>
                <a:spcPts val="0"/>
              </a:spcAft>
              <a:buNone/>
            </a:pPr>
            <a:r>
              <a:rPr lang="en">
                <a:solidFill>
                  <a:srgbClr val="FFFFFF"/>
                </a:solidFill>
                <a:latin typeface="Roboto"/>
                <a:ea typeface="Roboto"/>
                <a:cs typeface="Roboto"/>
                <a:sym typeface="Roboto"/>
              </a:rPr>
              <a:t>geographic features</a:t>
            </a:r>
            <a:endParaRPr>
              <a:solidFill>
                <a:srgbClr val="FFFFFF"/>
              </a:solidFill>
              <a:latin typeface="Roboto"/>
              <a:ea typeface="Roboto"/>
              <a:cs typeface="Roboto"/>
              <a:sym typeface="Roboto"/>
            </a:endParaRPr>
          </a:p>
          <a:p>
            <a:pPr marL="0" lvl="0" indent="0" algn="l" rtl="0">
              <a:spcBef>
                <a:spcPts val="1600"/>
              </a:spcBef>
              <a:spcAft>
                <a:spcPts val="0"/>
              </a:spcAft>
              <a:buNone/>
            </a:pPr>
            <a:endParaRPr>
              <a:solidFill>
                <a:srgbClr val="FFFFFF"/>
              </a:solidFill>
              <a:latin typeface="Roboto"/>
              <a:ea typeface="Roboto"/>
              <a:cs typeface="Roboto"/>
              <a:sym typeface="Roboto"/>
            </a:endParaRPr>
          </a:p>
          <a:p>
            <a:pPr marL="0" lvl="0" indent="0" algn="l" rtl="0">
              <a:spcBef>
                <a:spcPts val="1600"/>
              </a:spcBef>
              <a:spcAft>
                <a:spcPts val="1600"/>
              </a:spcAft>
              <a:buNone/>
            </a:pPr>
            <a:r>
              <a:rPr lang="en">
                <a:solidFill>
                  <a:srgbClr val="FFFFFF"/>
                </a:solidFill>
                <a:latin typeface="Roboto"/>
                <a:ea typeface="Roboto"/>
                <a:cs typeface="Roboto"/>
                <a:sym typeface="Roboto"/>
              </a:rPr>
              <a:t>positional features</a:t>
            </a:r>
            <a:endParaRPr i="1">
              <a:solidFill>
                <a:srgbClr val="FFFFFF"/>
              </a:solidFill>
              <a:latin typeface="Roboto"/>
              <a:ea typeface="Roboto"/>
              <a:cs typeface="Roboto"/>
              <a:sym typeface="Roboto"/>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9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877" name="Google Shape;877;p99"/>
          <p:cNvSpPr txBox="1">
            <a:spLocks noGrp="1"/>
          </p:cNvSpPr>
          <p:nvPr>
            <p:ph type="body" idx="1"/>
          </p:nvPr>
        </p:nvSpPr>
        <p:spPr>
          <a:xfrm>
            <a:off x="311725" y="1017725"/>
            <a:ext cx="6831000" cy="255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image features - describe </a:t>
            </a:r>
            <a:r>
              <a:rPr lang="en" i="1">
                <a:solidFill>
                  <a:srgbClr val="FFFFFF"/>
                </a:solidFill>
                <a:latin typeface="Roboto"/>
                <a:ea typeface="Roboto"/>
                <a:cs typeface="Roboto"/>
                <a:sym typeface="Roboto"/>
              </a:rPr>
              <a:t>appearance </a:t>
            </a:r>
            <a:r>
              <a:rPr lang="en">
                <a:solidFill>
                  <a:srgbClr val="FFFFFF"/>
                </a:solidFill>
                <a:latin typeface="Roboto"/>
                <a:ea typeface="Roboto"/>
                <a:cs typeface="Roboto"/>
                <a:sym typeface="Roboto"/>
              </a:rPr>
              <a:t>of object</a:t>
            </a:r>
            <a:endParaRPr>
              <a:solidFill>
                <a:srgbClr val="FFFFFF"/>
              </a:solidFill>
              <a:latin typeface="Roboto"/>
              <a:ea typeface="Roboto"/>
              <a:cs typeface="Roboto"/>
              <a:sym typeface="Roboto"/>
            </a:endParaRPr>
          </a:p>
          <a:p>
            <a:pPr marL="0" lvl="0" indent="0" algn="l" rtl="0">
              <a:spcBef>
                <a:spcPts val="1600"/>
              </a:spcBef>
              <a:spcAft>
                <a:spcPts val="0"/>
              </a:spcAft>
              <a:buNone/>
            </a:pPr>
            <a:endParaRPr>
              <a:solidFill>
                <a:schemeClr val="accent4"/>
              </a:solidFill>
              <a:latin typeface="Roboto"/>
              <a:ea typeface="Roboto"/>
              <a:cs typeface="Roboto"/>
              <a:sym typeface="Roboto"/>
            </a:endParaRPr>
          </a:p>
          <a:p>
            <a:pPr marL="0" lvl="0" indent="0" algn="l" rtl="0">
              <a:spcBef>
                <a:spcPts val="1600"/>
              </a:spcBef>
              <a:spcAft>
                <a:spcPts val="0"/>
              </a:spcAft>
              <a:buNone/>
            </a:pPr>
            <a:r>
              <a:rPr lang="en">
                <a:solidFill>
                  <a:schemeClr val="accent4"/>
                </a:solidFill>
                <a:latin typeface="Roboto"/>
                <a:ea typeface="Roboto"/>
                <a:cs typeface="Roboto"/>
                <a:sym typeface="Roboto"/>
              </a:rPr>
              <a:t>geographic features </a:t>
            </a:r>
            <a:r>
              <a:rPr lang="en">
                <a:solidFill>
                  <a:srgbClr val="FFFFFF"/>
                </a:solidFill>
                <a:latin typeface="Roboto"/>
                <a:ea typeface="Roboto"/>
                <a:cs typeface="Roboto"/>
                <a:sym typeface="Roboto"/>
              </a:rPr>
              <a:t>- where is the object </a:t>
            </a:r>
            <a:r>
              <a:rPr lang="en" i="1">
                <a:solidFill>
                  <a:srgbClr val="FFFFFF"/>
                </a:solidFill>
                <a:latin typeface="Roboto"/>
                <a:ea typeface="Roboto"/>
                <a:cs typeface="Roboto"/>
                <a:sym typeface="Roboto"/>
              </a:rPr>
              <a:t>within a panorama?</a:t>
            </a:r>
            <a:endParaRPr i="1">
              <a:solidFill>
                <a:srgbClr val="FFFFFF"/>
              </a:solidFill>
              <a:latin typeface="Roboto"/>
              <a:ea typeface="Roboto"/>
              <a:cs typeface="Roboto"/>
              <a:sym typeface="Roboto"/>
            </a:endParaRPr>
          </a:p>
          <a:p>
            <a:pPr marL="0" lvl="0" indent="0" algn="l" rtl="0">
              <a:spcBef>
                <a:spcPts val="1600"/>
              </a:spcBef>
              <a:spcAft>
                <a:spcPts val="0"/>
              </a:spcAft>
              <a:buNone/>
            </a:pPr>
            <a:endParaRPr>
              <a:solidFill>
                <a:schemeClr val="accent4"/>
              </a:solidFill>
              <a:latin typeface="Roboto"/>
              <a:ea typeface="Roboto"/>
              <a:cs typeface="Roboto"/>
              <a:sym typeface="Roboto"/>
            </a:endParaRPr>
          </a:p>
          <a:p>
            <a:pPr marL="0" lvl="0" indent="0" algn="l" rtl="0">
              <a:spcBef>
                <a:spcPts val="1600"/>
              </a:spcBef>
              <a:spcAft>
                <a:spcPts val="1600"/>
              </a:spcAft>
              <a:buNone/>
            </a:pPr>
            <a:r>
              <a:rPr lang="en">
                <a:solidFill>
                  <a:srgbClr val="FFFFFF"/>
                </a:solidFill>
                <a:latin typeface="Roboto"/>
                <a:ea typeface="Roboto"/>
                <a:cs typeface="Roboto"/>
                <a:sym typeface="Roboto"/>
              </a:rPr>
              <a:t>positional features</a:t>
            </a:r>
            <a:endParaRPr i="1">
              <a:solidFill>
                <a:srgbClr val="FFFFFF"/>
              </a:solidFill>
              <a:latin typeface="Roboto"/>
              <a:ea typeface="Roboto"/>
              <a:cs typeface="Roboto"/>
              <a:sym typeface="Roboto"/>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sp>
        <p:nvSpPr>
          <p:cNvPr id="882" name="Google Shape;882;p10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4"/>
                </a:solidFill>
                <a:latin typeface="Roboto"/>
                <a:ea typeface="Roboto"/>
                <a:cs typeface="Roboto"/>
                <a:sym typeface="Roboto"/>
              </a:rPr>
              <a:t>3 types of features</a:t>
            </a:r>
            <a:endParaRPr>
              <a:solidFill>
                <a:schemeClr val="accent4"/>
              </a:solidFill>
              <a:latin typeface="Roboto"/>
              <a:ea typeface="Roboto"/>
              <a:cs typeface="Roboto"/>
              <a:sym typeface="Roboto"/>
            </a:endParaRPr>
          </a:p>
        </p:txBody>
      </p:sp>
      <p:sp>
        <p:nvSpPr>
          <p:cNvPr id="883" name="Google Shape;883;p100"/>
          <p:cNvSpPr txBox="1">
            <a:spLocks noGrp="1"/>
          </p:cNvSpPr>
          <p:nvPr>
            <p:ph type="body" idx="1"/>
          </p:nvPr>
        </p:nvSpPr>
        <p:spPr>
          <a:xfrm>
            <a:off x="311725" y="1017725"/>
            <a:ext cx="6831000" cy="255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image features - describe </a:t>
            </a:r>
            <a:r>
              <a:rPr lang="en" i="1">
                <a:solidFill>
                  <a:srgbClr val="FFFFFF"/>
                </a:solidFill>
                <a:latin typeface="Roboto"/>
                <a:ea typeface="Roboto"/>
                <a:cs typeface="Roboto"/>
                <a:sym typeface="Roboto"/>
              </a:rPr>
              <a:t>appearance </a:t>
            </a:r>
            <a:r>
              <a:rPr lang="en">
                <a:solidFill>
                  <a:srgbClr val="FFFFFF"/>
                </a:solidFill>
                <a:latin typeface="Roboto"/>
                <a:ea typeface="Roboto"/>
                <a:cs typeface="Roboto"/>
                <a:sym typeface="Roboto"/>
              </a:rPr>
              <a:t>of object</a:t>
            </a:r>
            <a:endParaRPr>
              <a:solidFill>
                <a:srgbClr val="FFFFFF"/>
              </a:solidFill>
              <a:latin typeface="Roboto"/>
              <a:ea typeface="Roboto"/>
              <a:cs typeface="Roboto"/>
              <a:sym typeface="Roboto"/>
            </a:endParaRPr>
          </a:p>
          <a:p>
            <a:pPr marL="0" lvl="0" indent="0" algn="l" rtl="0">
              <a:spcBef>
                <a:spcPts val="1600"/>
              </a:spcBef>
              <a:spcAft>
                <a:spcPts val="0"/>
              </a:spcAft>
              <a:buNone/>
            </a:pPr>
            <a:endParaRPr>
              <a:solidFill>
                <a:srgbClr val="FFFFFF"/>
              </a:solidFill>
              <a:latin typeface="Roboto"/>
              <a:ea typeface="Roboto"/>
              <a:cs typeface="Roboto"/>
              <a:sym typeface="Roboto"/>
            </a:endParaRPr>
          </a:p>
          <a:p>
            <a:pPr marL="0" lvl="0" indent="0" algn="l" rtl="0">
              <a:spcBef>
                <a:spcPts val="1600"/>
              </a:spcBef>
              <a:spcAft>
                <a:spcPts val="0"/>
              </a:spcAft>
              <a:buNone/>
            </a:pPr>
            <a:r>
              <a:rPr lang="en">
                <a:solidFill>
                  <a:srgbClr val="FFFFFF"/>
                </a:solidFill>
                <a:latin typeface="Roboto"/>
                <a:ea typeface="Roboto"/>
                <a:cs typeface="Roboto"/>
                <a:sym typeface="Roboto"/>
              </a:rPr>
              <a:t>geographic features - where is the object </a:t>
            </a:r>
            <a:r>
              <a:rPr lang="en" i="1">
                <a:solidFill>
                  <a:srgbClr val="FFFFFF"/>
                </a:solidFill>
                <a:latin typeface="Roboto"/>
                <a:ea typeface="Roboto"/>
                <a:cs typeface="Roboto"/>
                <a:sym typeface="Roboto"/>
              </a:rPr>
              <a:t>within a panorama?</a:t>
            </a:r>
            <a:endParaRPr i="1">
              <a:solidFill>
                <a:srgbClr val="FFFFFF"/>
              </a:solidFill>
              <a:latin typeface="Roboto"/>
              <a:ea typeface="Roboto"/>
              <a:cs typeface="Roboto"/>
              <a:sym typeface="Roboto"/>
            </a:endParaRPr>
          </a:p>
          <a:p>
            <a:pPr marL="0" lvl="0" indent="0" algn="l" rtl="0">
              <a:spcBef>
                <a:spcPts val="1600"/>
              </a:spcBef>
              <a:spcAft>
                <a:spcPts val="0"/>
              </a:spcAft>
              <a:buNone/>
            </a:pPr>
            <a:endParaRPr>
              <a:solidFill>
                <a:schemeClr val="accent4"/>
              </a:solidFill>
              <a:latin typeface="Roboto"/>
              <a:ea typeface="Roboto"/>
              <a:cs typeface="Roboto"/>
              <a:sym typeface="Roboto"/>
            </a:endParaRPr>
          </a:p>
          <a:p>
            <a:pPr marL="0" lvl="0" indent="0" algn="l" rtl="0">
              <a:spcBef>
                <a:spcPts val="1600"/>
              </a:spcBef>
              <a:spcAft>
                <a:spcPts val="1600"/>
              </a:spcAft>
              <a:buNone/>
            </a:pPr>
            <a:r>
              <a:rPr lang="en">
                <a:solidFill>
                  <a:schemeClr val="accent4"/>
                </a:solidFill>
                <a:latin typeface="Roboto"/>
                <a:ea typeface="Roboto"/>
                <a:cs typeface="Roboto"/>
                <a:sym typeface="Roboto"/>
              </a:rPr>
              <a:t>positional features </a:t>
            </a:r>
            <a:r>
              <a:rPr lang="en">
                <a:solidFill>
                  <a:srgbClr val="FFFFFF"/>
                </a:solidFill>
                <a:latin typeface="Roboto"/>
                <a:ea typeface="Roboto"/>
                <a:cs typeface="Roboto"/>
                <a:sym typeface="Roboto"/>
              </a:rPr>
              <a:t>- where is the panorama </a:t>
            </a:r>
            <a:r>
              <a:rPr lang="en" i="1">
                <a:solidFill>
                  <a:srgbClr val="FFFFFF"/>
                </a:solidFill>
                <a:latin typeface="Roboto"/>
                <a:ea typeface="Roboto"/>
                <a:cs typeface="Roboto"/>
                <a:sym typeface="Roboto"/>
              </a:rPr>
              <a:t>within the city?</a:t>
            </a:r>
            <a:endParaRPr i="1">
              <a:solidFill>
                <a:srgbClr val="FFFFFF"/>
              </a:solidFill>
              <a:latin typeface="Roboto"/>
              <a:ea typeface="Roboto"/>
              <a:cs typeface="Roboto"/>
              <a:sym typeface="Roboto"/>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87"/>
        <p:cNvGrpSpPr/>
        <p:nvPr/>
      </p:nvGrpSpPr>
      <p:grpSpPr>
        <a:xfrm>
          <a:off x="0" y="0"/>
          <a:ext cx="0" cy="0"/>
          <a:chOff x="0" y="0"/>
          <a:chExt cx="0" cy="0"/>
        </a:xfrm>
      </p:grpSpPr>
      <p:pic>
        <p:nvPicPr>
          <p:cNvPr id="888" name="Google Shape;888;p101"/>
          <p:cNvPicPr preferRelativeResize="0"/>
          <p:nvPr/>
        </p:nvPicPr>
        <p:blipFill rotWithShape="1">
          <a:blip r:embed="rId3">
            <a:alphaModFix/>
          </a:blip>
          <a:srcRect t="4687" b="8013"/>
          <a:stretch/>
        </p:blipFill>
        <p:spPr>
          <a:xfrm>
            <a:off x="0" y="0"/>
            <a:ext cx="9143999" cy="5143500"/>
          </a:xfrm>
          <a:prstGeom prst="rect">
            <a:avLst/>
          </a:prstGeom>
          <a:noFill/>
          <a:ln>
            <a:noFill/>
          </a:ln>
        </p:spPr>
      </p:pic>
      <p:sp>
        <p:nvSpPr>
          <p:cNvPr id="889" name="Google Shape;889;p101"/>
          <p:cNvSpPr txBox="1">
            <a:spLocks noGrp="1"/>
          </p:cNvSpPr>
          <p:nvPr>
            <p:ph type="title"/>
          </p:nvPr>
        </p:nvSpPr>
        <p:spPr>
          <a:xfrm>
            <a:off x="311700" y="1774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accent4"/>
                </a:solidFill>
                <a:latin typeface="Roboto"/>
                <a:ea typeface="Roboto"/>
                <a:cs typeface="Roboto"/>
                <a:sym typeface="Roboto"/>
              </a:rPr>
              <a:t>Cross-City Generalizability</a:t>
            </a:r>
            <a:endParaRPr>
              <a:solidFill>
                <a:schemeClr val="accent4"/>
              </a:solidFill>
              <a:latin typeface="Roboto"/>
              <a:ea typeface="Roboto"/>
              <a:cs typeface="Roboto"/>
              <a:sym typeface="Roboto"/>
            </a:endParaRPr>
          </a:p>
        </p:txBody>
      </p:sp>
      <p:sp>
        <p:nvSpPr>
          <p:cNvPr id="890" name="Google Shape;890;p101"/>
          <p:cNvSpPr/>
          <p:nvPr/>
        </p:nvSpPr>
        <p:spPr>
          <a:xfrm>
            <a:off x="1258375" y="2430600"/>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Newberg, OR</a:t>
            </a:r>
            <a:endParaRPr>
              <a:solidFill>
                <a:srgbClr val="FFFFFF"/>
              </a:solidFill>
              <a:latin typeface="Roboto"/>
              <a:ea typeface="Roboto"/>
              <a:cs typeface="Roboto"/>
              <a:sym typeface="Roboto"/>
            </a:endParaRPr>
          </a:p>
        </p:txBody>
      </p:sp>
      <p:sp>
        <p:nvSpPr>
          <p:cNvPr id="891" name="Google Shape;891;p101"/>
          <p:cNvSpPr/>
          <p:nvPr/>
        </p:nvSpPr>
        <p:spPr>
          <a:xfrm>
            <a:off x="5936700" y="3288775"/>
            <a:ext cx="1288200" cy="423300"/>
          </a:xfrm>
          <a:prstGeom prst="wedgeRoundRectCallout">
            <a:avLst>
              <a:gd name="adj1" fmla="val -20550"/>
              <a:gd name="adj2" fmla="val 127156"/>
              <a:gd name="adj3" fmla="val 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FFFFFF"/>
                </a:solidFill>
                <a:latin typeface="Roboto"/>
                <a:ea typeface="Roboto"/>
                <a:cs typeface="Roboto"/>
                <a:sym typeface="Roboto"/>
              </a:rPr>
              <a:t>Seattle, WA</a:t>
            </a:r>
            <a:endParaRPr>
              <a:solidFill>
                <a:srgbClr val="FFFFFF"/>
              </a:solidFill>
              <a:latin typeface="Roboto"/>
              <a:ea typeface="Roboto"/>
              <a:cs typeface="Roboto"/>
              <a:sym typeface="Roboto"/>
            </a:endParaRPr>
          </a:p>
        </p:txBody>
      </p:sp>
      <p:sp>
        <p:nvSpPr>
          <p:cNvPr id="892" name="Google Shape;892;p101"/>
          <p:cNvSpPr txBox="1"/>
          <p:nvPr/>
        </p:nvSpPr>
        <p:spPr>
          <a:xfrm>
            <a:off x="8501675" y="349975"/>
            <a:ext cx="644100" cy="47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FFFF"/>
                </a:solidFill>
                <a:latin typeface="Roboto"/>
                <a:ea typeface="Roboto"/>
                <a:cs typeface="Roboto"/>
                <a:sym typeface="Roboto"/>
              </a:rPr>
              <a:t>N ➤</a:t>
            </a:r>
            <a:endParaRPr>
              <a:solidFill>
                <a:srgbClr val="FFFFFF"/>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21"/>
          <p:cNvPicPr preferRelativeResize="0"/>
          <p:nvPr/>
        </p:nvPicPr>
        <p:blipFill rotWithShape="1">
          <a:blip r:embed="rId3">
            <a:alphaModFix/>
          </a:blip>
          <a:srcRect t="33271" b="24548"/>
          <a:stretch/>
        </p:blipFill>
        <p:spPr>
          <a:xfrm>
            <a:off x="0" y="1"/>
            <a:ext cx="9144000" cy="5143498"/>
          </a:xfrm>
          <a:prstGeom prst="rect">
            <a:avLst/>
          </a:prstGeom>
          <a:noFill/>
          <a:ln>
            <a:noFill/>
          </a:ln>
        </p:spPr>
      </p:pic>
      <p:sp>
        <p:nvSpPr>
          <p:cNvPr id="114" name="Google Shape;114;p21"/>
          <p:cNvSpPr/>
          <p:nvPr/>
        </p:nvSpPr>
        <p:spPr>
          <a:xfrm>
            <a:off x="4881150" y="4049425"/>
            <a:ext cx="18288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SURFACE PROBLEM</a:t>
            </a:r>
            <a:endParaRPr b="1">
              <a:latin typeface="Roboto"/>
              <a:ea typeface="Roboto"/>
              <a:cs typeface="Roboto"/>
              <a:sym typeface="Roboto"/>
            </a:endParaRPr>
          </a:p>
        </p:txBody>
      </p:sp>
      <p:cxnSp>
        <p:nvCxnSpPr>
          <p:cNvPr id="115" name="Google Shape;115;p21"/>
          <p:cNvCxnSpPr/>
          <p:nvPr/>
        </p:nvCxnSpPr>
        <p:spPr>
          <a:xfrm rot="10800000">
            <a:off x="3836925" y="4325600"/>
            <a:ext cx="1104600" cy="105000"/>
          </a:xfrm>
          <a:prstGeom prst="straightConnector1">
            <a:avLst/>
          </a:prstGeom>
          <a:noFill/>
          <a:ln w="28575" cap="flat" cmpd="sng">
            <a:solidFill>
              <a:schemeClr val="dk1"/>
            </a:solidFill>
            <a:prstDash val="solid"/>
            <a:round/>
            <a:headEnd type="none" w="med" len="med"/>
            <a:tailEnd type="oval" w="med" len="med"/>
          </a:ln>
        </p:spPr>
      </p:cxnSp>
      <p:sp>
        <p:nvSpPr>
          <p:cNvPr id="116" name="Google Shape;116;p21"/>
          <p:cNvSpPr/>
          <p:nvPr/>
        </p:nvSpPr>
        <p:spPr>
          <a:xfrm>
            <a:off x="5988500" y="2838000"/>
            <a:ext cx="20850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MISSING CURB RAMP</a:t>
            </a:r>
            <a:endParaRPr b="1">
              <a:latin typeface="Roboto"/>
              <a:ea typeface="Roboto"/>
              <a:cs typeface="Roboto"/>
              <a:sym typeface="Roboto"/>
            </a:endParaRPr>
          </a:p>
        </p:txBody>
      </p:sp>
      <p:cxnSp>
        <p:nvCxnSpPr>
          <p:cNvPr id="117" name="Google Shape;117;p21"/>
          <p:cNvCxnSpPr/>
          <p:nvPr/>
        </p:nvCxnSpPr>
        <p:spPr>
          <a:xfrm rot="10800000">
            <a:off x="5041250" y="2906800"/>
            <a:ext cx="1070400" cy="353700"/>
          </a:xfrm>
          <a:prstGeom prst="straightConnector1">
            <a:avLst/>
          </a:prstGeom>
          <a:noFill/>
          <a:ln w="28575" cap="flat" cmpd="sng">
            <a:solidFill>
              <a:schemeClr val="dk1"/>
            </a:solidFill>
            <a:prstDash val="solid"/>
            <a:round/>
            <a:headEnd type="none" w="med" len="med"/>
            <a:tailEnd type="oval" w="med" len="med"/>
          </a:ln>
        </p:spPr>
      </p:cxnSp>
      <p:sp>
        <p:nvSpPr>
          <p:cNvPr id="118" name="Google Shape;118;p21"/>
          <p:cNvSpPr/>
          <p:nvPr/>
        </p:nvSpPr>
        <p:spPr>
          <a:xfrm>
            <a:off x="5972700" y="1293525"/>
            <a:ext cx="1193400" cy="5193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OBSTACLE</a:t>
            </a:r>
            <a:endParaRPr b="1">
              <a:latin typeface="Roboto"/>
              <a:ea typeface="Roboto"/>
              <a:cs typeface="Roboto"/>
              <a:sym typeface="Roboto"/>
            </a:endParaRPr>
          </a:p>
        </p:txBody>
      </p:sp>
      <p:cxnSp>
        <p:nvCxnSpPr>
          <p:cNvPr id="119" name="Google Shape;119;p21"/>
          <p:cNvCxnSpPr>
            <a:stCxn id="118" idx="1"/>
          </p:cNvCxnSpPr>
          <p:nvPr/>
        </p:nvCxnSpPr>
        <p:spPr>
          <a:xfrm flipH="1">
            <a:off x="4839000" y="1553175"/>
            <a:ext cx="1133700" cy="149400"/>
          </a:xfrm>
          <a:prstGeom prst="straightConnector1">
            <a:avLst/>
          </a:prstGeom>
          <a:noFill/>
          <a:ln w="28575" cap="flat" cmpd="sng">
            <a:solidFill>
              <a:schemeClr val="dk1"/>
            </a:solidFill>
            <a:prstDash val="solid"/>
            <a:round/>
            <a:headEnd type="none" w="med" len="med"/>
            <a:tailEnd type="oval" w="med" len="med"/>
          </a:ln>
        </p:spPr>
      </p:cxn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709</TotalTime>
  <Words>5329</Words>
  <Application>Microsoft Office PowerPoint</Application>
  <PresentationFormat>On-screen Show (16:9)</PresentationFormat>
  <Paragraphs>604</Paragraphs>
  <Slides>89</Slides>
  <Notes>89</Notes>
  <HiddenSlides>1</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89</vt:i4>
      </vt:variant>
    </vt:vector>
  </HeadingPairs>
  <TitlesOfParts>
    <vt:vector size="93" baseType="lpstr">
      <vt:lpstr>Roboto Light</vt:lpstr>
      <vt:lpstr>Roboto</vt:lpstr>
      <vt:lpstr>Arial</vt:lpstr>
      <vt:lpstr>Simple Dark</vt:lpstr>
      <vt:lpstr>Deep Learning for Automatically Detecting Sidewalk Accessibility Problems Using Streetscape Imagery</vt:lpstr>
      <vt:lpstr>30.6 million U.S. adults have a mobility impairment</vt:lpstr>
      <vt:lpstr>15.2     million use an assistive aid</vt:lpstr>
      <vt:lpstr>PowerPoint Presentation</vt:lpstr>
      <vt:lpstr>PowerPoint Presentation</vt:lpstr>
      <vt:lpstr>PowerPoint Presentation</vt:lpstr>
      <vt:lpstr>PowerPoint Presentation</vt:lpstr>
      <vt:lpstr>PowerPoint Presentation</vt:lpstr>
      <vt:lpstr>PowerPoint Presentation</vt:lpstr>
      <vt:lpstr>Problem: there is no comprehensive information on “the degree to which sidewalks are accessible” in cities.</vt:lpstr>
      <vt:lpstr>Traditional methods for gathering this information are time-consuming, laborious, and expensive.</vt:lpstr>
      <vt:lpstr>Some automated methods have been attempted…</vt:lpstr>
      <vt:lpstr>Some automated methods have been attempted… </vt:lpstr>
      <vt:lpstr>Some automated methods have been attempted… </vt:lpstr>
      <vt:lpstr>Some automated methods have been attempted… however these have had moderate performance, and narrow focus.</vt:lpstr>
      <vt:lpstr>PowerPoint Presentation</vt:lpstr>
      <vt:lpstr>52.4k labeled panoramas</vt:lpstr>
      <vt:lpstr>52.4k labeled panoramas</vt:lpstr>
      <vt:lpstr>52.4k labeled panoramas</vt:lpstr>
      <vt:lpstr>52.4k labeled panoramas</vt:lpstr>
      <vt:lpstr>52.4k labeled panoramas</vt:lpstr>
      <vt:lpstr>Our Goal</vt:lpstr>
      <vt:lpstr>Two Automated Tasks</vt:lpstr>
      <vt:lpstr>Two Automated Tasks</vt:lpstr>
      <vt:lpstr>Two Automated Tasks</vt:lpstr>
      <vt:lpstr>Two Automated Tasks</vt:lpstr>
      <vt:lpstr>Two Automated Tasks</vt:lpstr>
      <vt:lpstr>Two Automated Tasks</vt:lpstr>
      <vt:lpstr>Two Automated Tasks </vt:lpstr>
      <vt:lpstr>Two Automated Tasks </vt:lpstr>
      <vt:lpstr>Two Automated Tasks </vt:lpstr>
      <vt:lpstr>Two Automated Tasks </vt:lpstr>
      <vt:lpstr>Two Automated Tasks </vt:lpstr>
      <vt:lpstr>How do we automate these tasks?</vt:lpstr>
      <vt:lpstr>3 types of features</vt:lpstr>
      <vt:lpstr>3 types of features</vt:lpstr>
      <vt:lpstr>3 types of features</vt:lpstr>
      <vt:lpstr>3 types of features</vt:lpstr>
      <vt:lpstr>3 types of features</vt:lpstr>
      <vt:lpstr>How do we automate these tasks?</vt:lpstr>
      <vt:lpstr>Neural Network Architecture</vt:lpstr>
      <vt:lpstr>Neural Network Architecture</vt:lpstr>
      <vt:lpstr>How do we automate these tasks?</vt:lpstr>
      <vt:lpstr>Sliding Window</vt:lpstr>
      <vt:lpstr>Sliding Window</vt:lpstr>
      <vt:lpstr>Sliding Window</vt:lpstr>
      <vt:lpstr>Sliding Window</vt:lpstr>
      <vt:lpstr>Sliding Window</vt:lpstr>
      <vt:lpstr>Sliding Window</vt:lpstr>
      <vt:lpstr>Sliding Window</vt:lpstr>
      <vt:lpstr>How do we automate these tasks?</vt:lpstr>
      <vt:lpstr>Validation Performance</vt:lpstr>
      <vt:lpstr>Validation Performance</vt:lpstr>
      <vt:lpstr>Labeling Performance</vt:lpstr>
      <vt:lpstr>Labeling Performance</vt:lpstr>
      <vt:lpstr>Labeling Performance</vt:lpstr>
      <vt:lpstr>Validation Errors - Common Factors</vt:lpstr>
      <vt:lpstr>Validation Errors - False Positives</vt:lpstr>
      <vt:lpstr>Validation Errors - False Positives</vt:lpstr>
      <vt:lpstr>Validation Errors - False Positives</vt:lpstr>
      <vt:lpstr>Comparison with Automated Systems</vt:lpstr>
      <vt:lpstr>Comparison with Human Systems</vt:lpstr>
      <vt:lpstr>Cross-City Generalizability</vt:lpstr>
      <vt:lpstr>Cross-City Generalizability</vt:lpstr>
      <vt:lpstr>Cross-City Generalizability </vt:lpstr>
      <vt:lpstr>Cross-City Generalizability </vt:lpstr>
      <vt:lpstr>Cross-City Generalizability</vt:lpstr>
      <vt:lpstr>what’s next?</vt:lpstr>
      <vt:lpstr>richer contextual features</vt:lpstr>
      <vt:lpstr>PowerPoint Presentation</vt:lpstr>
      <vt:lpstr>map the accessibility of all sidewalks in the world</vt:lpstr>
      <vt:lpstr>acknowledgements</vt:lpstr>
      <vt:lpstr>acknowledgements</vt:lpstr>
      <vt:lpstr>Thank You. Questions?</vt:lpstr>
      <vt:lpstr>Possibilities to include (that I haven’t already)</vt:lpstr>
      <vt:lpstr>Validation Errors - False Negatives</vt:lpstr>
      <vt:lpstr>Validation Errors - False Negatives</vt:lpstr>
      <vt:lpstr>Validation Errors - False Negatives</vt:lpstr>
      <vt:lpstr>PowerPoint Presentation</vt:lpstr>
      <vt:lpstr>PowerPoint Presentation</vt:lpstr>
      <vt:lpstr>PowerPoint Presentation</vt:lpstr>
      <vt:lpstr>PowerPoint Presentation</vt:lpstr>
      <vt:lpstr>Effect of Extra Input Features</vt:lpstr>
      <vt:lpstr>Labeling Performance</vt:lpstr>
      <vt:lpstr>Cross-City Generalizability </vt:lpstr>
      <vt:lpstr>3 types of features</vt:lpstr>
      <vt:lpstr>3 types of features</vt:lpstr>
      <vt:lpstr>3 types of features</vt:lpstr>
      <vt:lpstr>Cross-City Generalizability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Deep Learning for Automatically Detecting Sidewalk Accessibility Problems Using Streetscape Imagery</dc:title>
  <cp:lastModifiedBy>Galen Weld</cp:lastModifiedBy>
  <cp:revision>5</cp:revision>
  <dcterms:modified xsi:type="dcterms:W3CDTF">2019-10-29T13:46:48Z</dcterms:modified>
</cp:coreProperties>
</file>