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56" r:id="rId2"/>
    <p:sldId id="273" r:id="rId3"/>
    <p:sldId id="298" r:id="rId4"/>
    <p:sldId id="291" r:id="rId5"/>
    <p:sldId id="292" r:id="rId6"/>
    <p:sldId id="282" r:id="rId7"/>
    <p:sldId id="299" r:id="rId8"/>
    <p:sldId id="301" r:id="rId9"/>
    <p:sldId id="302" r:id="rId10"/>
    <p:sldId id="303" r:id="rId11"/>
    <p:sldId id="304" r:id="rId12"/>
    <p:sldId id="305" r:id="rId13"/>
    <p:sldId id="307" r:id="rId14"/>
    <p:sldId id="308" r:id="rId15"/>
    <p:sldId id="309" r:id="rId16"/>
    <p:sldId id="306" r:id="rId17"/>
    <p:sldId id="310" r:id="rId18"/>
    <p:sldId id="266" r:id="rId19"/>
    <p:sldId id="312" r:id="rId20"/>
    <p:sldId id="313" r:id="rId21"/>
    <p:sldId id="288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FBFB"/>
    <a:srgbClr val="C00000"/>
    <a:srgbClr val="FFF5EB"/>
    <a:srgbClr val="F3FFF8"/>
    <a:srgbClr val="D7CBC1"/>
    <a:srgbClr val="000000"/>
    <a:srgbClr val="595959"/>
    <a:srgbClr val="472726"/>
    <a:srgbClr val="B5D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86383" autoAdjust="0"/>
  </p:normalViewPr>
  <p:slideViewPr>
    <p:cSldViewPr snapToGrid="0">
      <p:cViewPr varScale="1">
        <p:scale>
          <a:sx n="105" d="100"/>
          <a:sy n="105" d="100"/>
        </p:scale>
        <p:origin x="984" y="184"/>
      </p:cViewPr>
      <p:guideLst/>
    </p:cSldViewPr>
  </p:slid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yu Wang" userId="98ee513b-7313-402a-9dfd-8a131a2d0ef8" providerId="ADAL" clId="{E6DF61CC-A22C-5DC3-AB76-316F20A9C6DA}"/>
    <pc:docChg chg="undo custSel delSld modSld">
      <pc:chgData name="Zeyu Wang" userId="98ee513b-7313-402a-9dfd-8a131a2d0ef8" providerId="ADAL" clId="{E6DF61CC-A22C-5DC3-AB76-316F20A9C6DA}" dt="2026-06-23T18:10:49.730" v="57" actId="2696"/>
      <pc:docMkLst>
        <pc:docMk/>
      </pc:docMkLst>
      <pc:sldChg chg="modSp mod">
        <pc:chgData name="Zeyu Wang" userId="98ee513b-7313-402a-9dfd-8a131a2d0ef8" providerId="ADAL" clId="{E6DF61CC-A22C-5DC3-AB76-316F20A9C6DA}" dt="2026-06-07T17:15:32.894" v="56" actId="14100"/>
        <pc:sldMkLst>
          <pc:docMk/>
          <pc:sldMk cId="3116087986" sldId="282"/>
        </pc:sldMkLst>
        <pc:spChg chg="mod">
          <ac:chgData name="Zeyu Wang" userId="98ee513b-7313-402a-9dfd-8a131a2d0ef8" providerId="ADAL" clId="{E6DF61CC-A22C-5DC3-AB76-316F20A9C6DA}" dt="2026-06-07T17:15:32.894" v="56" actId="14100"/>
          <ac:spMkLst>
            <pc:docMk/>
            <pc:sldMk cId="3116087986" sldId="282"/>
            <ac:spMk id="4" creationId="{3DAEA3E2-D1EA-4750-A23F-DB031E06FA28}"/>
          </ac:spMkLst>
        </pc:spChg>
        <pc:picChg chg="mod">
          <ac:chgData name="Zeyu Wang" userId="98ee513b-7313-402a-9dfd-8a131a2d0ef8" providerId="ADAL" clId="{E6DF61CC-A22C-5DC3-AB76-316F20A9C6DA}" dt="2026-06-06T17:41:16.384" v="49" actId="1076"/>
          <ac:picMkLst>
            <pc:docMk/>
            <pc:sldMk cId="3116087986" sldId="282"/>
            <ac:picMk id="5122" creationId="{487AD5E3-0EDC-DE85-6322-155C6860147F}"/>
          </ac:picMkLst>
        </pc:picChg>
      </pc:sldChg>
      <pc:sldChg chg="del">
        <pc:chgData name="Zeyu Wang" userId="98ee513b-7313-402a-9dfd-8a131a2d0ef8" providerId="ADAL" clId="{E6DF61CC-A22C-5DC3-AB76-316F20A9C6DA}" dt="2026-06-23T18:10:49.730" v="57" actId="2696"/>
        <pc:sldMkLst>
          <pc:docMk/>
          <pc:sldMk cId="3606785539" sldId="3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96AC7-C787-43DD-BB95-AFEA14D960A2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392C-AE51-45F7-87FD-71A08CEFD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9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 my name’s Zeyu, I’m a PhD student at the University of Washington. This work was done under </a:t>
            </a:r>
            <a:r>
              <a:rPr lang="en-US" dirty="0" err="1"/>
              <a:t>Makeability</a:t>
            </a:r>
            <a:r>
              <a:rPr lang="en-US" dirty="0"/>
              <a:t> lab, where we do a lot of work with accessibility, urban computing and so on. </a:t>
            </a:r>
          </a:p>
          <a:p>
            <a:endParaRPr lang="en-US" dirty="0"/>
          </a:p>
          <a:p>
            <a:r>
              <a:rPr lang="en-US" dirty="0"/>
              <a:t>Today I am really excited to talk to you about our work – Street View for Whom? Which is an initial</a:t>
            </a:r>
            <a:r>
              <a:rPr lang="en-US" sz="1200" dirty="0">
                <a:solidFill>
                  <a:srgbClr val="FFFFFF"/>
                </a:solidFill>
                <a:latin typeface="Optima" panose="02000503060000020004" pitchFamily="2" charset="0"/>
                <a:cs typeface="Urdu Typesetting" panose="03020402040406030203" pitchFamily="66" charset="-78"/>
              </a:rPr>
              <a:t> Examination of Google Street View’s Urban Coverage and Socioeconomic Indicators in the US.</a:t>
            </a:r>
          </a:p>
          <a:p>
            <a:endParaRPr lang="en-US" sz="1200" dirty="0">
              <a:solidFill>
                <a:srgbClr val="FFFFFF"/>
              </a:solidFill>
              <a:latin typeface="Optima" panose="02000503060000020004" pitchFamily="2" charset="0"/>
              <a:cs typeface="Urdu Typesetting" panose="03020402040406030203" pitchFamily="66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start by motivating our work, then I’ll discuss the technical pipelines together with some initial findings and finally I’ll conclude by stating contributions and limitations.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0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2A11C-9B85-5414-1CED-8F24930B6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80364-BB1A-BC2E-7956-61ABF5037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9557E-7296-EF06-4645-893180C84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pipeline begins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GSVTracker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Downloader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define each city’s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bounding 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OpenStreetMap and we generate sample points on the road network. At each point, we query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Street View Static 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retrieve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latest available panorama metadata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—its location and capture date.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the API returns only the most recent image, we have adopted the concept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‘staleness’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time elapsed since that capture.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B4712-3B21-7F18-6EDC-D800CCDED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66E86-B238-9BF1-BA39-7513B5D3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72C67-77C4-F5E2-4F2F-41B8D28AE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6A2FE4-6D7C-6E01-8924-1B00712FB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enrich each panorama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contextual attributes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OSMnx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add road-type data and infer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timestamp.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then join each image to its Census block group using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TIGER shapefiles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link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 ACS variables: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income, race, commuting, vehicle ownership, and housing—through the Census API.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attributes are then merged by GEOID to produce 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enriched dataset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mean staleness, season, and road type at the neighborhood level.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6E678-4932-706D-6530-9382701E6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27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D0EB-3D9A-D2AE-4C50-EFF1B721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DE09E9-2E3F-E2F2-8653-14AD2210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61410-8580-5C00-1665-292B0F4C1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 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performs the analysis and visualization.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compute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Pearson correlations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socioeconomic variables (X) and image staleness (Y), exclude invalid records, and calculate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consistency score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showing how stable each correlation is across the cities.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feed into our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dashboard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GSVantage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built with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supporting mapping, filtering, and correlation exploration.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Altogether, this open-source pipeline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a scalable, reproducible framework for assessing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digital-visibility disparities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across urban neighborhoods.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D813-AB79-FB6F-E1BE-CB01E1B41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1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1D60-0072-E38F-548D-85AA5FFE6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5287D-D3DE-CD08-D4BA-4913E9269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E9569-6D4E-87D9-4377-834177229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that the pipeline is established, we move to a demonstration.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initial analysis covers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U.S. cities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Atlanta, Chicago, Detroit, and Seattle — chosen to represent diverse urban forms and demographics.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dashboard allows us to switch easily between these cities.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52E0D-E072-C204-A5D2-637E9F5E8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62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0DDC0-7535-A0A9-0D8C-D18F8512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3D77A-1CF3-2909-A20B-2FD2419D5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74B45-5B36-8185-1BCE-516B4B5FE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you see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interface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Chicago.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map on the left shows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capture year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Google Street View imagery for each census block group.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right, we display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plots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relate image staleness to socioeconomic variables such as income, race, and housing value.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lets us observe how the recency of imagery varies spatially within a city.</a:t>
            </a:r>
          </a:p>
          <a:p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0E72F-5CC5-3530-5327-5708A871C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17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954F1-8D0E-7404-5B99-E03086B7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97654-4429-DDD7-4BEA-80A6FE483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CF37A2-E6EC-8870-0B84-46BDBAD46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dashboard also includes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filtering neighborhoods by key attributes — for example, focusing on higher-income or denser urban areas.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can explore how imagery freshness shifts when isolating these subsets.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CA0F9-942C-75A4-4DAC-BAD71331D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503E2-590A-59CB-C4C5-2C20750D7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418AF-121A-75F7-49BF-1AFFAFC08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5B3B2-3895-1B15-6EC5-BAAD3A755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adjust the sliders, the map and all plots update instantly, showing only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filtered block groups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enables intuitive exploration of how digital visibility changes across different neighborhood profiles.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B97A0-B6FF-BDFA-5077-FF6DBC2D3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6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286C3-39AB-6F5D-F0DB-EA7BE2533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58E90-BECA-B2A1-3C93-6061E2F64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15C11-4BFF-43A9-2A7C-5531DF811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the initial result when we looking at all the data from the 4 selected cities. We have gotten enough observations for each city.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all four cities, we find similar correlations: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Median income and home value are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positively correlated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image staleness — older imagery.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Population density and walk commute share are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negatively correlated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indicating fresher imagery.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Detroit exhibits slightly weaker or mixed results, but the overall trend is remarkably consistent.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0A833-ED3E-4607-0422-A7B0C1BD7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1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this exploration, we observe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 pattern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resembling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redlining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have included a visualization of the Seattle case, where you can clearly see the latest images, you can get from GSV varies greatly across neighborhood.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initial examination,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Higher-income, higher-value, suburban, single-family neighborhoods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tend to have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 imagery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denser, pedestrian-oriented, and higher-minority areas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receive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frequent updates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Interestingly, this result is controversial to similar studies that conducted in South America.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58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32E98-71C4-1C23-14F8-9C2CF36F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C604E-93E8-783A-3CDF-3E4D5493F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87434-8122-4B83-8AE7-91A078485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conclude, our work makes three key contributions.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provide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empirical evidence of spatial inequalities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one of the most widely used sources of street-level imagery—Google Street View. [CLICK]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introduce 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open-source, extensible pipeline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integrates Street View metadata with socioeconomic indicators, allowing replication across diverse cities. [CLICK]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present 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interactive visualization tool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promotes transparency and supports audits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equity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visual data coverage.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697D9-E10A-FCE9-37F5-59AB9803C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2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to motivate our work, street-level imagery has become fundamental to urban informatics, supporting a wild range of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in urban planning, infrastructure monitoring, neighborhood audits, and real estate analytics.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6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438C-35E1-6976-7C2B-E434E8A5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27B16-0B2C-0BC4-DA52-647040280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6491D-C389-1A21-9157-151C3102B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there are limitations to note.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 dependencies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imagery updates still need more explicit modeling.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sample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cities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introduce selection bias—an expanded set would strengthen generalizability.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finally, these are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correlational findings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not causal proof; our goal is to surface inequities, not to assign intent.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 forward, we aim to extend this framework to additional cities and integrate temporal modeling to better understand how visual data refresh cycles evolve over time.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45950-581E-00D0-A504-A1647928C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97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34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18BD4-8322-7444-0690-B8F3E4487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16078-5915-7418-79C5-C676B9F5F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0A3D85-C975-05BB-E06F-E9C6D6AA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there! My name’s Zeyu, I’m a PhD student at the University of Washington. This work was done under </a:t>
            </a:r>
            <a:r>
              <a:rPr lang="en-US" dirty="0" err="1"/>
              <a:t>Makeability</a:t>
            </a:r>
            <a:r>
              <a:rPr lang="en-US" dirty="0"/>
              <a:t> lab, where we do a lot of work with accessibility, urban computing and so on. </a:t>
            </a:r>
          </a:p>
          <a:p>
            <a:endParaRPr lang="en-US" dirty="0"/>
          </a:p>
          <a:p>
            <a:r>
              <a:rPr lang="en-US" dirty="0"/>
              <a:t>Today I am really excited to talk to you about our work – Street View for Whom? Which is an initial</a:t>
            </a:r>
            <a:r>
              <a:rPr lang="en-US" sz="1200" dirty="0">
                <a:solidFill>
                  <a:srgbClr val="FFFFFF"/>
                </a:solidFill>
                <a:latin typeface="Optima" panose="02000503060000020004" pitchFamily="2" charset="0"/>
                <a:cs typeface="Urdu Typesetting" panose="03020402040406030203" pitchFamily="66" charset="-78"/>
              </a:rPr>
              <a:t> Examination of Google Street View’s Urban Coverage and Socioeconomic Indicators in the US.</a:t>
            </a:r>
          </a:p>
          <a:p>
            <a:endParaRPr lang="en-US" sz="1200" dirty="0">
              <a:solidFill>
                <a:srgbClr val="FFFFFF"/>
              </a:solidFill>
              <a:latin typeface="Optima" panose="02000503060000020004" pitchFamily="2" charset="0"/>
              <a:cs typeface="Urdu Typesetting" panose="03020402040406030203" pitchFamily="66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start by motivating our work, then I’ll discuss the technical pipelines together with some initial findings and finally I’ll conclude by stating contributions and limitations.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31398-2664-2B05-CB72-89765130A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5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FDA1-73B6-65C3-AB54-A671A9A0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176B4-25F8-727A-89A6-F6C4DDD86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9D72C-CD5E-EA28-E336-0BBF279EF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0" dirty="0">
                <a:effectLst/>
              </a:rPr>
              <a:t>These are the major street-level imagery providers across the globe, we have apple </a:t>
            </a:r>
            <a:r>
              <a:rPr lang="en-US" b="0" dirty="0" err="1">
                <a:effectLst/>
              </a:rPr>
              <a:t>lookaround</a:t>
            </a:r>
            <a:r>
              <a:rPr lang="en-US" b="0" dirty="0">
                <a:effectLst/>
              </a:rPr>
              <a:t>, Meta </a:t>
            </a:r>
            <a:r>
              <a:rPr lang="en-US" b="0" dirty="0" err="1">
                <a:effectLst/>
              </a:rPr>
              <a:t>Mapillary</a:t>
            </a:r>
            <a:r>
              <a:rPr lang="en-US" b="0" dirty="0">
                <a:effectLst/>
              </a:rPr>
              <a:t> and Google Street View, we also have the provider like Baidu Maps, </a:t>
            </a:r>
            <a:r>
              <a:rPr lang="en-US" b="0" dirty="0" err="1">
                <a:effectLst/>
              </a:rPr>
              <a:t>Kartaview</a:t>
            </a:r>
            <a:r>
              <a:rPr lang="en-US" b="0" dirty="0">
                <a:effectLst/>
              </a:rPr>
              <a:t> and </a:t>
            </a:r>
            <a:r>
              <a:rPr lang="en-US" b="0" dirty="0" err="1">
                <a:effectLst/>
              </a:rPr>
              <a:t>Grabmaps</a:t>
            </a:r>
            <a:r>
              <a:rPr lang="en-US" b="0" dirty="0">
                <a:effectLst/>
              </a:rPr>
              <a:t> that provide quality regional services.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932C6-17D1-DD64-0B9C-9C6CED4A3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4436-88A3-A4D2-728D-88709FF8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BAEE3-2435-F648-BFE0-24EFABEF3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6FD5A-47EF-5E82-D5F5-EFA3C9A7F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all the major street-level imagery providers we just saw, </a:t>
            </a:r>
            <a:r>
              <a:rPr lang="en-US" b="1" dirty="0"/>
              <a:t>Google Street View</a:t>
            </a:r>
            <a:r>
              <a:rPr lang="en-US" dirty="0"/>
              <a:t> stands out as particularly influential.</a:t>
            </a:r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b="1" dirty="0"/>
              <a:t>over 220 billion images collected across more than 100 countries</a:t>
            </a:r>
            <a:r>
              <a:rPr lang="en-US" dirty="0"/>
              <a:t>, Google Street View offers an incredibly rich and consistent visual record of the world’s built environments. 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E39E-AC48-73DA-33A2-37D057ABD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0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8E836-857F-6469-30A7-E6567806D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ADA89-91EA-EF93-107C-0D89DF9EF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E8F4BB-A641-2C27-677E-278D8DF76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its vast geographic coverage and visual richness, </a:t>
            </a:r>
            <a:r>
              <a:rPr lang="en-US" b="1" dirty="0"/>
              <a:t>GSV has become a key data source for urban research.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Today, researchers across geography, computer science, and urban planning use GSV to </a:t>
            </a:r>
            <a:r>
              <a:rPr lang="en-US" b="1" dirty="0"/>
              <a:t>sense cities in new ways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— measuring how people </a:t>
            </a:r>
            <a:r>
              <a:rPr lang="en-US" b="1" dirty="0"/>
              <a:t>see and experience</a:t>
            </a:r>
            <a:r>
              <a:rPr lang="en-US" dirty="0"/>
              <a:t> urban spaces, </a:t>
            </a:r>
          </a:p>
          <a:p>
            <a:r>
              <a:rPr lang="en-US" dirty="0"/>
              <a:t>; auditing </a:t>
            </a:r>
            <a:r>
              <a:rPr lang="en-US" b="1" dirty="0"/>
              <a:t>streets and infrastructure</a:t>
            </a:r>
            <a:r>
              <a:rPr lang="en-US" dirty="0"/>
              <a:t>, </a:t>
            </a:r>
          </a:p>
          <a:p>
            <a:r>
              <a:rPr lang="en-US" dirty="0"/>
              <a:t>and even uncovering </a:t>
            </a:r>
            <a:r>
              <a:rPr lang="en-US" b="1" dirty="0"/>
              <a:t>social and demographic patterns</a:t>
            </a:r>
            <a:r>
              <a:rPr lang="en-US" dirty="0"/>
              <a:t> </a:t>
            </a:r>
          </a:p>
          <a:p>
            <a:r>
              <a:rPr lang="en-US" dirty="0"/>
              <a:t>— all from imagery at a massive scale.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A708-2924-B05B-7DCD-684CAEAE4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5590C-884F-3549-448E-D2E1EBDA4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C028D-BA69-DE7F-5ECE-42B2B2C67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94791B-5A90-F814-DA2D-34DB0C908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Google Street View has been </a:t>
            </a:r>
            <a:r>
              <a:rPr lang="en-US" b="1" dirty="0"/>
              <a:t>widely adopted and proven incredibly useful</a:t>
            </a:r>
            <a:r>
              <a:rPr lang="en-US" dirty="0"/>
              <a:t> for research, it’s not without its limitations.</a:t>
            </a:r>
          </a:p>
          <a:p>
            <a:r>
              <a:rPr lang="en-US" dirty="0"/>
              <a:t>Coverage remains </a:t>
            </a:r>
            <a:r>
              <a:rPr lang="en-US" b="1" dirty="0"/>
              <a:t>uneven across the globe</a:t>
            </a:r>
            <a:r>
              <a:rPr lang="en-US" dirty="0"/>
              <a:t> — as highlighted many regions in the </a:t>
            </a:r>
            <a:r>
              <a:rPr lang="en-US" b="1" dirty="0"/>
              <a:t>Global South</a:t>
            </a:r>
            <a:r>
              <a:rPr lang="en-US" dirty="0"/>
              <a:t> have little to no imagery available.</a:t>
            </a:r>
          </a:p>
          <a:p>
            <a:r>
              <a:rPr lang="en-US" dirty="0"/>
              <a:t>So, despite its global reach, the temporal and spatial consistency of Street View data still varies a lot — and that’s an important issue for research that relies on it.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D5914-20DC-9B39-E4D2-C91A983E0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7FBFB-7EFC-6EA1-824E-259DF8E2E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39F39-1078-C511-583E-D371FDAF8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69248-025B-67BF-E0D5-8F3C8BCAA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uneven pattern becomes even clearer when we look at examples like </a:t>
            </a:r>
            <a:r>
              <a:rPr lang="en-US" b="1" dirty="0"/>
              <a:t>Singapore</a:t>
            </a:r>
            <a:r>
              <a:rPr lang="en-US" dirty="0"/>
              <a:t>, where the imagery update frequency is highly concentrated in specific areas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certain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2008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2023.</a:t>
            </a:r>
            <a:r>
              <a:rPr lang="zh-CN" altLang="en-US" dirty="0"/>
              <a:t> </a:t>
            </a:r>
            <a:endParaRPr lang="en-US" dirty="0"/>
          </a:p>
          <a:p>
            <a:r>
              <a:rPr lang="en-US" dirty="0"/>
              <a:t>Such disparities may reflect </a:t>
            </a:r>
            <a:r>
              <a:rPr lang="en-US" b="1" dirty="0"/>
              <a:t>deeper inequalities in the digital representation of urban spaces</a:t>
            </a:r>
            <a:r>
              <a:rPr lang="en-US" dirty="0"/>
              <a:t>.</a:t>
            </a:r>
          </a:p>
          <a:p>
            <a:r>
              <a:rPr lang="en-US" dirty="0"/>
              <a:t>In other words, certain neighborhoods end up being </a:t>
            </a:r>
            <a:r>
              <a:rPr lang="en-US" b="1" dirty="0"/>
              <a:t>overrepresented</a:t>
            </a:r>
            <a:r>
              <a:rPr lang="en-US" dirty="0"/>
              <a:t>, while others fade from the digital map.</a:t>
            </a:r>
          </a:p>
          <a:p>
            <a:r>
              <a:rPr lang="en-US" dirty="0"/>
              <a:t>This imbalance can </a:t>
            </a:r>
            <a:r>
              <a:rPr lang="en-US" b="1" dirty="0"/>
              <a:t>bias research outcomes</a:t>
            </a:r>
            <a:r>
              <a:rPr lang="en-US" dirty="0"/>
              <a:t> that depend on Street View data and, in turn, </a:t>
            </a:r>
            <a:r>
              <a:rPr lang="en-US" b="1" dirty="0"/>
              <a:t>influence how we interpret cities or even shape policy decisions</a:t>
            </a:r>
            <a:r>
              <a:rPr lang="en-US" dirty="0"/>
              <a:t>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050B5-5A0E-091D-53AF-732933900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3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BA9BF-8EEE-4613-09C4-8F431670C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0CB94-68EC-F283-FD83-3DE8C2205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E68A2-4C05-2BAA-BB99-077D73095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gaps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follows:</a:t>
            </a:r>
            <a:br>
              <a:rPr lang="en-US" dirty="0"/>
            </a:br>
            <a:r>
              <a:rPr lang="en-US" dirty="0"/>
              <a:t>First, we </a:t>
            </a:r>
            <a:r>
              <a:rPr lang="en-US" b="1" dirty="0"/>
              <a:t>lack scalable and reproducible frameworks</a:t>
            </a:r>
            <a:r>
              <a:rPr lang="en-US" dirty="0"/>
              <a:t> for integrating </a:t>
            </a:r>
            <a:r>
              <a:rPr lang="en-US" b="1" dirty="0"/>
              <a:t>standardized demographic data</a:t>
            </a:r>
            <a:r>
              <a:rPr lang="en-US" dirty="0"/>
              <a:t> with Street View metadata.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  <a:endParaRPr lang="en-US" dirty="0"/>
          </a:p>
          <a:p>
            <a:r>
              <a:rPr lang="en-US" dirty="0"/>
              <a:t>Second, most analyses are </a:t>
            </a:r>
            <a:r>
              <a:rPr lang="en-US" b="1" dirty="0"/>
              <a:t>limited to specific cities or regions</a:t>
            </a:r>
            <a:r>
              <a:rPr lang="en-US" dirty="0"/>
              <a:t>, which prevents broader geographic comparisons.</a:t>
            </a:r>
            <a:r>
              <a:rPr lang="zh-CN" altLang="en-US" dirty="0"/>
              <a:t> </a:t>
            </a:r>
            <a:r>
              <a:rPr lang="en-US" altLang="zh-CN" dirty="0"/>
              <a:t>[click]</a:t>
            </a:r>
            <a:endParaRPr lang="en-US" dirty="0"/>
          </a:p>
          <a:p>
            <a:r>
              <a:rPr lang="en-US" dirty="0"/>
              <a:t>And finally, we’re missing </a:t>
            </a:r>
            <a:r>
              <a:rPr lang="en-US" b="1" dirty="0"/>
              <a:t>accessible, interactive tools</a:t>
            </a:r>
            <a:r>
              <a:rPr lang="en-US" dirty="0"/>
              <a:t> that allow researchers to explore these spatial representation patterns more transparently.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9B305-1509-7571-DB44-D83FEDB9C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53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6AEEF-C5CE-FCDA-EA17-407FF1702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7D926D-7217-A564-5756-90636DC2D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74313-298E-7483-97C3-495602745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address these gaps, we developed a </a:t>
            </a:r>
            <a:r>
              <a:rPr lang="en-US" b="1" dirty="0"/>
              <a:t>scalable framework</a:t>
            </a:r>
            <a:r>
              <a:rPr lang="en-US" dirty="0"/>
              <a:t> that integrates </a:t>
            </a:r>
            <a:r>
              <a:rPr lang="en-US" b="1" dirty="0"/>
              <a:t>Google Street View metadata</a:t>
            </a:r>
            <a:r>
              <a:rPr lang="en-US" dirty="0"/>
              <a:t> with </a:t>
            </a:r>
            <a:r>
              <a:rPr lang="en-US" b="1" dirty="0"/>
              <a:t>standardized ACS data</a:t>
            </a:r>
            <a:r>
              <a:rPr lang="en-US" dirty="0"/>
              <a:t> at the </a:t>
            </a:r>
            <a:r>
              <a:rPr lang="en-US" b="1" dirty="0"/>
              <a:t>census block group</a:t>
            </a:r>
            <a:r>
              <a:rPr lang="en-US" dirty="0"/>
              <a:t> level. It allows us to </a:t>
            </a:r>
            <a:r>
              <a:rPr lang="en-US" b="1" dirty="0"/>
              <a:t>compare urban contexts</a:t>
            </a:r>
            <a:r>
              <a:rPr lang="en-US" dirty="0"/>
              <a:t> across different cities in a consistent way, helping reveal where and how spatial disparities occur. And to make this process more transparent and accessible, we also built an </a:t>
            </a:r>
            <a:r>
              <a:rPr lang="en-US" b="1" dirty="0"/>
              <a:t>interactive platform</a:t>
            </a:r>
            <a:r>
              <a:rPr lang="en-US" dirty="0"/>
              <a:t> that enables users to explore these spatial patterns and differences directly.</a:t>
            </a:r>
          </a:p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224DE-05D0-B10D-835A-DB4FA8BB4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B392C-AE51-45F7-87FD-71A08CEFD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9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1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2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4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6/23/26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2.sv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E6D8A-42BB-FA62-CB6B-ABB07396F9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076"/>
          <a:stretch>
            <a:fillRect/>
          </a:stretch>
        </p:blipFill>
        <p:spPr>
          <a:xfrm>
            <a:off x="-3" y="10894"/>
            <a:ext cx="12192001" cy="690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847254-1FB4-40ED-DD78-09369C072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/>
          <a:stretch>
            <a:fillRect/>
          </a:stretch>
        </p:blipFill>
        <p:spPr>
          <a:xfrm>
            <a:off x="3342228" y="6349910"/>
            <a:ext cx="5967746" cy="4971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29851B4-3C0F-04FB-09BC-AB1284E52D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77" y="657369"/>
            <a:ext cx="11644153" cy="538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841BB9-B0E1-6C15-DD06-2F11090A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obile device&#10;&#10;AI-generated content may be incorrect.">
            <a:extLst>
              <a:ext uri="{FF2B5EF4-FFF2-40B4-BE49-F238E27FC236}">
                <a16:creationId xmlns:a16="http://schemas.microsoft.com/office/drawing/2014/main" id="{8C41FB2D-8A24-DED7-45F0-FB5F1C9EA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3" y="1342304"/>
            <a:ext cx="17336827" cy="52404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A70FDC-3782-61C8-8B49-8BC2C9107C10}"/>
              </a:ext>
            </a:extLst>
          </p:cNvPr>
          <p:cNvSpPr/>
          <p:nvPr/>
        </p:nvSpPr>
        <p:spPr>
          <a:xfrm>
            <a:off x="5176454" y="1013207"/>
            <a:ext cx="13408565" cy="5569557"/>
          </a:xfrm>
          <a:prstGeom prst="rect">
            <a:avLst/>
          </a:prstGeom>
          <a:solidFill>
            <a:schemeClr val="tx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566706-14D4-AC28-FE69-D26667EB3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16" y="1895636"/>
            <a:ext cx="6294395" cy="38146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C0C3033-7BDB-1285-123D-9C71B96B5E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4" y="209522"/>
            <a:ext cx="4441933" cy="113278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5B3634D-3A35-2840-93B6-8A483B0E67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0069" y="1408018"/>
            <a:ext cx="5730455" cy="52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2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8B3FD-677C-92EA-96AD-21E58DF0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obile device&#10;&#10;AI-generated content may be incorrect.">
            <a:extLst>
              <a:ext uri="{FF2B5EF4-FFF2-40B4-BE49-F238E27FC236}">
                <a16:creationId xmlns:a16="http://schemas.microsoft.com/office/drawing/2014/main" id="{CB4C5EEB-5D53-1A4B-9AE5-935C363F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116" y="1354964"/>
            <a:ext cx="17336827" cy="52404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53BEFE-7B79-81F8-53BB-11B10D0D6E0D}"/>
              </a:ext>
            </a:extLst>
          </p:cNvPr>
          <p:cNvSpPr/>
          <p:nvPr/>
        </p:nvSpPr>
        <p:spPr>
          <a:xfrm>
            <a:off x="5025699" y="1013207"/>
            <a:ext cx="13408565" cy="5569557"/>
          </a:xfrm>
          <a:prstGeom prst="rect">
            <a:avLst/>
          </a:prstGeom>
          <a:solidFill>
            <a:schemeClr val="tx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5E3FC-C1CB-86D8-EA9F-651C476A9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98" y="2027998"/>
            <a:ext cx="6560102" cy="32701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9AA62D6-4705-1000-A127-A7D4C7C7B6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4" y="209522"/>
            <a:ext cx="4441933" cy="11327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618D66-A037-CD63-4042-5A6D8EF163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8836" y="1484852"/>
            <a:ext cx="5640301" cy="524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C38D4-1894-7D47-ABBC-4005E2100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obile device&#10;&#10;AI-generated content may be incorrect.">
            <a:extLst>
              <a:ext uri="{FF2B5EF4-FFF2-40B4-BE49-F238E27FC236}">
                <a16:creationId xmlns:a16="http://schemas.microsoft.com/office/drawing/2014/main" id="{3F1FDD24-AB54-C5BF-65EA-17EAC28A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9720" y="1342304"/>
            <a:ext cx="17336827" cy="52404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68DC0C8-105E-7F46-01DB-0152FD17E7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64" y="209522"/>
            <a:ext cx="4441933" cy="113278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38AD551-28A9-9346-2ECB-F147591E5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9150" y="5944673"/>
            <a:ext cx="4323373" cy="7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5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5F3C6-45EF-38E9-A0CF-8A601F71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FDF516-9C81-E2FD-AE0F-EA20D353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3580" y="1211385"/>
            <a:ext cx="4683932" cy="2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17141AA-B5B1-555C-E7E4-4074D2BC1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4488" y="1211385"/>
            <a:ext cx="4683932" cy="256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F0EB4-CBE7-6573-1DE6-34195165D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11895" r="4877" b="12430"/>
          <a:stretch>
            <a:fillRect/>
          </a:stretch>
        </p:blipFill>
        <p:spPr bwMode="auto">
          <a:xfrm>
            <a:off x="1303580" y="4030355"/>
            <a:ext cx="4683931" cy="26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Visit Seattle: Best of Seattle Tourism | Expedia Travel Guide">
            <a:extLst>
              <a:ext uri="{FF2B5EF4-FFF2-40B4-BE49-F238E27FC236}">
                <a16:creationId xmlns:a16="http://schemas.microsoft.com/office/drawing/2014/main" id="{A4667D8A-F5D1-8718-89C3-1369826B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88" y="4018732"/>
            <a:ext cx="4683932" cy="26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E3EE0-9A4A-98F9-7BED-6FE7D1CB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820" y="2718434"/>
            <a:ext cx="2466061" cy="235262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222A82F-9AC9-4707-CC95-7E3079D68B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3580" y="1204367"/>
            <a:ext cx="7376008" cy="55598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B5738C9-9824-D577-C9EA-00A1AA083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85915"/>
            <a:ext cx="5677673" cy="10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F89305-D8C2-223D-5045-5E2BF3B0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036F36-56AE-501F-B9C7-36771D17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87" y="619403"/>
            <a:ext cx="9863064" cy="605592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FD8754F-FB8F-6C0C-F5FE-4265128E34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85915"/>
            <a:ext cx="5677673" cy="10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4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28362-79C9-C858-249F-5989D453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3F54E-E769-F9FD-6891-D8B19E27C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55" y="1512699"/>
            <a:ext cx="9842290" cy="454713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F709507-66F7-EF33-A040-16B761575E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85915"/>
            <a:ext cx="5677673" cy="10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21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8E931-2D2A-E070-D3B1-A33DBE9B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371F347-106A-46DD-A48D-B173EB192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75" y="401039"/>
            <a:ext cx="9403606" cy="605592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7A0DE69-C87D-9025-D514-7B17C51CC1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85915"/>
            <a:ext cx="5677673" cy="10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312B0-A3D9-AA7E-03BB-C7822955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olorful bars&#10;&#10;AI-generated content may be incorrect.">
            <a:extLst>
              <a:ext uri="{FF2B5EF4-FFF2-40B4-BE49-F238E27FC236}">
                <a16:creationId xmlns:a16="http://schemas.microsoft.com/office/drawing/2014/main" id="{8248D652-4D0C-C636-ED4F-9B7A3A0FA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893" y="3075831"/>
            <a:ext cx="8168213" cy="343964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4B60C9D-9A46-E836-D74D-76A19BC05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42524"/>
            <a:ext cx="12192000" cy="2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2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863ED5-0C1E-952E-9562-811ECC91A559}"/>
              </a:ext>
            </a:extLst>
          </p:cNvPr>
          <p:cNvSpPr/>
          <p:nvPr/>
        </p:nvSpPr>
        <p:spPr>
          <a:xfrm>
            <a:off x="6918960" y="3078480"/>
            <a:ext cx="131064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180EF87E-9267-B2C5-0457-993914BA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64" y="-7620"/>
            <a:ext cx="5645536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50F4583-4010-E84B-979C-67A899F508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39408"/>
            <a:ext cx="6502415" cy="52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5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594E5C-F4B8-18B9-D43C-AFA89FFE6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12D6797-F2DC-E2E8-C011-F84346B745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1199" y="347881"/>
            <a:ext cx="13137932" cy="619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A6B44345-6512-D8E3-0765-4F99DDE0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AF2972A-7FE1-38F2-86F4-3F934C9CD5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540" y="2151761"/>
            <a:ext cx="10800920" cy="25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E53B8-9FBC-60E8-0533-71A06559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BBE6E51-DE42-3579-CCBC-78630FBB8E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3432" y="655639"/>
            <a:ext cx="13051139" cy="49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93EA8AB-1D8C-B99E-57F3-D5ACFDE409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0676" y="175847"/>
            <a:ext cx="12594874" cy="62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4208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ACC28-CC38-2F30-7C32-1C16E9E2C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014332-397D-D83F-D5C7-FA3C392BC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90D43F-29D3-C4B0-3110-1F6914A751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4076"/>
          <a:stretch>
            <a:fillRect/>
          </a:stretch>
        </p:blipFill>
        <p:spPr>
          <a:xfrm>
            <a:off x="-3" y="10894"/>
            <a:ext cx="12192001" cy="690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6F8C5F-0F75-81F8-2AE0-369826278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09D41-A033-E570-B420-6D32B6C7D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/>
          <a:stretch>
            <a:fillRect/>
          </a:stretch>
        </p:blipFill>
        <p:spPr>
          <a:xfrm>
            <a:off x="3342228" y="6349910"/>
            <a:ext cx="5967746" cy="49719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A297D17-4E93-DFD5-3710-0B729CB565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77" y="657369"/>
            <a:ext cx="11644153" cy="538244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2426DF8-E885-EC18-2469-B91C80BA4D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8169" y="3681046"/>
            <a:ext cx="4078949" cy="9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531544-A8EB-0A64-05CF-58292895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Mobile Apps">
            <a:extLst>
              <a:ext uri="{FF2B5EF4-FFF2-40B4-BE49-F238E27FC236}">
                <a16:creationId xmlns:a16="http://schemas.microsoft.com/office/drawing/2014/main" id="{B9C3A7CF-BEB4-5BBF-D40F-7B3369B0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222667"/>
            <a:ext cx="3567112" cy="336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ow to use street view in Apple Maps on iPhone and iPad">
            <a:extLst>
              <a:ext uri="{FF2B5EF4-FFF2-40B4-BE49-F238E27FC236}">
                <a16:creationId xmlns:a16="http://schemas.microsoft.com/office/drawing/2014/main" id="{C8A2D7FD-E5FE-B70B-2963-8153CA0F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" y="1222668"/>
            <a:ext cx="3396284" cy="336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ow to use Google Maps' historical Street View on your iPhone or Android">
            <a:extLst>
              <a:ext uri="{FF2B5EF4-FFF2-40B4-BE49-F238E27FC236}">
                <a16:creationId xmlns:a16="http://schemas.microsoft.com/office/drawing/2014/main" id="{DE45C130-F7D9-89EF-F3D9-9BC6B9FA9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5"/>
          <a:stretch>
            <a:fillRect/>
          </a:stretch>
        </p:blipFill>
        <p:spPr bwMode="auto">
          <a:xfrm>
            <a:off x="7983710" y="1222666"/>
            <a:ext cx="3932301" cy="336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Jakub Wachocki">
            <a:extLst>
              <a:ext uri="{FF2B5EF4-FFF2-40B4-BE49-F238E27FC236}">
                <a16:creationId xmlns:a16="http://schemas.microsoft.com/office/drawing/2014/main" id="{51A501AD-B624-760E-CBF2-259FA77C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7" y="6000299"/>
            <a:ext cx="1872640" cy="63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43425A8E-CC6C-88ED-CC9C-66D75C352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545" y="6049849"/>
            <a:ext cx="2618560" cy="3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Baidu Map Logo">
            <a:extLst>
              <a:ext uri="{FF2B5EF4-FFF2-40B4-BE49-F238E27FC236}">
                <a16:creationId xmlns:a16="http://schemas.microsoft.com/office/drawing/2014/main" id="{876CB0A8-A105-46C1-C80A-1BF5D2DF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86" y="5772147"/>
            <a:ext cx="879367" cy="8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7B00B5-4740-AE27-C715-7159E8072E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70" y="106505"/>
            <a:ext cx="11640022" cy="65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1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B8CE3-0D0E-1716-491A-AB3DC1DA7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and When Does Google Maps Take Pictures for Street View?">
            <a:extLst>
              <a:ext uri="{FF2B5EF4-FFF2-40B4-BE49-F238E27FC236}">
                <a16:creationId xmlns:a16="http://schemas.microsoft.com/office/drawing/2014/main" id="{80E10BFC-4360-219F-998D-A039914D7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ogle Street View vs Apple Look Around Coverage">
            <a:extLst>
              <a:ext uri="{FF2B5EF4-FFF2-40B4-BE49-F238E27FC236}">
                <a16:creationId xmlns:a16="http://schemas.microsoft.com/office/drawing/2014/main" id="{B74CFBE9-72F3-91B7-F5B8-0EFEEC7A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93" y="-2836898"/>
            <a:ext cx="6793707" cy="26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731FA-F883-3372-B6E8-7EC714C4CE8F}"/>
              </a:ext>
            </a:extLst>
          </p:cNvPr>
          <p:cNvSpPr txBox="1"/>
          <p:nvPr/>
        </p:nvSpPr>
        <p:spPr>
          <a:xfrm>
            <a:off x="5407818" y="-60551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brilliantmaps.com</a:t>
            </a:r>
            <a:r>
              <a:rPr lang="en-US" dirty="0"/>
              <a:t>/apple-look-around/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0F83BA4-C016-FCB1-93BA-4B7627376E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091" y="1008185"/>
            <a:ext cx="11199818" cy="48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5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E61892-ABEE-0D6F-E7A3-A67B955A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76B96-F073-9703-3A52-60A4A6FB9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139"/>
          <a:stretch>
            <a:fillRect/>
          </a:stretch>
        </p:blipFill>
        <p:spPr>
          <a:xfrm>
            <a:off x="160858" y="117380"/>
            <a:ext cx="4743581" cy="3283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F74D6-83BF-63E6-6FC2-5951DF976B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275"/>
          <a:stretch>
            <a:fillRect/>
          </a:stretch>
        </p:blipFill>
        <p:spPr>
          <a:xfrm>
            <a:off x="451093" y="1601769"/>
            <a:ext cx="4303388" cy="3395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A77DB-DE6B-7D64-1CA8-0136B1A76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5828"/>
          <a:stretch>
            <a:fillRect/>
          </a:stretch>
        </p:blipFill>
        <p:spPr>
          <a:xfrm>
            <a:off x="833052" y="2931335"/>
            <a:ext cx="4179838" cy="3408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A2EF8-E81F-3D19-E0BB-5B2693A57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150" y="145366"/>
            <a:ext cx="5174090" cy="4569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7FB28-E693-3256-6871-856B5019E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6251" y="1601769"/>
            <a:ext cx="5673592" cy="48951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67242C-8201-CB8F-33E1-A1A296A8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874" y="2785087"/>
            <a:ext cx="5003017" cy="4051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6CD4DD-C35E-36DE-FBAC-59162BA24C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484" b="54581"/>
          <a:stretch>
            <a:fillRect/>
          </a:stretch>
        </p:blipFill>
        <p:spPr>
          <a:xfrm>
            <a:off x="1420022" y="4327407"/>
            <a:ext cx="5044159" cy="25379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3D01FF-187D-B6AD-3BFA-04E0213C963D}"/>
              </a:ext>
            </a:extLst>
          </p:cNvPr>
          <p:cNvSpPr/>
          <p:nvPr/>
        </p:nvSpPr>
        <p:spPr>
          <a:xfrm>
            <a:off x="0" y="-68688"/>
            <a:ext cx="12192000" cy="6905169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8D417E3-2DF4-7498-D858-6F9BB47A3F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04655" y="5389988"/>
            <a:ext cx="10092991" cy="14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3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84D9-43DC-D3ED-EE06-48A9EECF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2571F7-7968-4A00-E7BE-757F04F5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1" y="271462"/>
            <a:ext cx="5720474" cy="63150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87AD5E3-0EDC-DE85-6322-155C68601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5" b="4434"/>
          <a:stretch>
            <a:fillRect/>
          </a:stretch>
        </p:blipFill>
        <p:spPr bwMode="auto">
          <a:xfrm>
            <a:off x="5887995" y="539835"/>
            <a:ext cx="6017584" cy="4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EEB31-50F4-641D-461B-01A290CC64F7}"/>
              </a:ext>
            </a:extLst>
          </p:cNvPr>
          <p:cNvSpPr txBox="1"/>
          <p:nvPr/>
        </p:nvSpPr>
        <p:spPr>
          <a:xfrm>
            <a:off x="6402008" y="6411971"/>
            <a:ext cx="55608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Source: Wang, Z., Ito, K., &amp; 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Biljecki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 (2024). Assessing the equity and evolution of urban visual perceptual quality with time series street view imagery.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Cities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145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104704.</a:t>
            </a:r>
            <a:endParaRPr lang="en-US" sz="10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EA3E2-D1EA-4750-A23F-DB031E06FA28}"/>
              </a:ext>
            </a:extLst>
          </p:cNvPr>
          <p:cNvSpPr/>
          <p:nvPr/>
        </p:nvSpPr>
        <p:spPr>
          <a:xfrm>
            <a:off x="-128788" y="-103031"/>
            <a:ext cx="12423818" cy="713844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393DE-FC41-BBE7-EB32-C9E742A64F9C}"/>
              </a:ext>
            </a:extLst>
          </p:cNvPr>
          <p:cNvSpPr txBox="1"/>
          <p:nvPr/>
        </p:nvSpPr>
        <p:spPr>
          <a:xfrm>
            <a:off x="6293314" y="116347"/>
            <a:ext cx="5334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1F1F"/>
                </a:solidFill>
                <a:latin typeface="Optima" panose="02000503060000020004" pitchFamily="2" charset="0"/>
              </a:rPr>
              <a:t>T</a:t>
            </a:r>
            <a:r>
              <a:rPr lang="en-US" b="0" i="0" dirty="0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he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spatio</a:t>
            </a:r>
            <a:r>
              <a:rPr lang="en-US" b="0" i="0" dirty="0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-temporal distribution of images retrieved from Google Street View in Singapore</a:t>
            </a:r>
            <a:endParaRPr lang="en-US" dirty="0">
              <a:latin typeface="Optima" panose="02000503060000020004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F97E3D-9D4F-FF53-94AA-51AC17FBFB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6360" y="4998427"/>
            <a:ext cx="9845640" cy="15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8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402C-EE61-57CA-A552-B8FEE9BD8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F59552-BEE4-08CF-CA33-D8E75FC651BF}"/>
              </a:ext>
            </a:extLst>
          </p:cNvPr>
          <p:cNvSpPr txBox="1"/>
          <p:nvPr/>
        </p:nvSpPr>
        <p:spPr>
          <a:xfrm>
            <a:off x="6402008" y="6411971"/>
            <a:ext cx="55608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Source: Wang, Z., Ito, K., &amp; 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Biljecki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 (2024). Assessing the equity and evolution of urban visual perceptual quality with time series street view imagery.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Cities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145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104704.</a:t>
            </a:r>
            <a:endParaRPr lang="en-US" sz="10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5B709-C253-1C9B-E235-B2DF2DA2635E}"/>
              </a:ext>
            </a:extLst>
          </p:cNvPr>
          <p:cNvSpPr/>
          <p:nvPr/>
        </p:nvSpPr>
        <p:spPr>
          <a:xfrm>
            <a:off x="1" y="0"/>
            <a:ext cx="6017584" cy="6858000"/>
          </a:xfrm>
          <a:prstGeom prst="rect">
            <a:avLst/>
          </a:prstGeom>
          <a:solidFill>
            <a:srgbClr val="00000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4FC33-39D9-8AE2-9101-78727A29B14F}"/>
              </a:ext>
            </a:extLst>
          </p:cNvPr>
          <p:cNvSpPr txBox="1"/>
          <p:nvPr/>
        </p:nvSpPr>
        <p:spPr>
          <a:xfrm>
            <a:off x="6293314" y="116347"/>
            <a:ext cx="5334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1F1F"/>
                </a:solidFill>
                <a:latin typeface="Optima" panose="02000503060000020004" pitchFamily="2" charset="0"/>
              </a:rPr>
              <a:t>T</a:t>
            </a:r>
            <a:r>
              <a:rPr lang="en-US" b="0" i="0" dirty="0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he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spatio</a:t>
            </a:r>
            <a:r>
              <a:rPr lang="en-US" b="0" i="0" dirty="0">
                <a:solidFill>
                  <a:srgbClr val="1F1F1F"/>
                </a:solidFill>
                <a:effectLst/>
                <a:latin typeface="Optima" panose="02000503060000020004" pitchFamily="2" charset="0"/>
              </a:rPr>
              <a:t>-temporal distribution of images retrieved from Google Street View in Singapore</a:t>
            </a:r>
            <a:endParaRPr lang="en-US" dirty="0">
              <a:latin typeface="Optima" panose="02000503060000020004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56ADB0-FC88-08E4-33BF-02D1E925B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5" b="4434"/>
          <a:stretch>
            <a:fillRect/>
          </a:stretch>
        </p:blipFill>
        <p:spPr bwMode="auto">
          <a:xfrm>
            <a:off x="6064182" y="1235633"/>
            <a:ext cx="6017584" cy="43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85D2C26-2D46-1B49-EEFE-A1B408E097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34" y="1117063"/>
            <a:ext cx="5835043" cy="48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0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A0618E-2F21-5CBC-04E5-F75E3FA71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01F1706-F322-C4C0-F1D4-072B7D796C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6893" y="253837"/>
            <a:ext cx="12309231" cy="61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F32A6-0A02-726D-1BC3-99A63EB89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with trees and buildings&#10;&#10;AI-generated content may be incorrect.">
            <a:extLst>
              <a:ext uri="{FF2B5EF4-FFF2-40B4-BE49-F238E27FC236}">
                <a16:creationId xmlns:a16="http://schemas.microsoft.com/office/drawing/2014/main" id="{46F36EA4-42A5-B821-51F1-F64939A2B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880F7-DEF9-C961-6655-227FF940A70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685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70ED1-8E8D-53FD-CD9A-CEDE9E75121F}"/>
              </a:ext>
            </a:extLst>
          </p:cNvPr>
          <p:cNvSpPr txBox="1"/>
          <p:nvPr/>
        </p:nvSpPr>
        <p:spPr>
          <a:xfrm>
            <a:off x="73421" y="2397947"/>
            <a:ext cx="120451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tima" panose="02000503060000020004" pitchFamily="2" charset="0"/>
              </a:rPr>
              <a:t>We developed a 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tima" panose="02000503060000020004" pitchFamily="2" charset="0"/>
              </a:rPr>
              <a:t>scalable framework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tima" panose="02000503060000020004" pitchFamily="2" charset="0"/>
              </a:rPr>
              <a:t> that integrates GSV metadata with standardized ACS data at the census block group level, enabling comparisons across urban contexts while providing an 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tima" panose="02000503060000020004" pitchFamily="2" charset="0"/>
              </a:rPr>
              <a:t>interactive platform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tima" panose="02000503060000020004" pitchFamily="2" charset="0"/>
              </a:rPr>
              <a:t> for exploration of spatial disparities.</a:t>
            </a:r>
          </a:p>
        </p:txBody>
      </p:sp>
    </p:spTree>
    <p:extLst>
      <p:ext uri="{BB962C8B-B14F-4D97-AF65-F5344CB8AC3E}">
        <p14:creationId xmlns:p14="http://schemas.microsoft.com/office/powerpoint/2010/main" val="16445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13467</TotalTime>
  <Words>1704</Words>
  <Application>Microsoft Macintosh PowerPoint</Application>
  <PresentationFormat>Widescreen</PresentationFormat>
  <Paragraphs>106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Bierstadt</vt:lpstr>
      <vt:lpstr>Optima</vt:lpstr>
      <vt:lpstr>GestaltVTI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Wang, Zeyu</dc:creator>
  <cp:keywords/>
  <dc:description/>
  <cp:lastModifiedBy>Zeyu Wang</cp:lastModifiedBy>
  <cp:revision>202</cp:revision>
  <dcterms:created xsi:type="dcterms:W3CDTF">2025-10-13T00:01:23Z</dcterms:created>
  <dcterms:modified xsi:type="dcterms:W3CDTF">2026-06-23T18:10:59Z</dcterms:modified>
  <cp:category/>
</cp:coreProperties>
</file>