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24.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5.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7.xml" ContentType="application/vnd.openxmlformats-officedocument.drawingml.chart+xml"/>
  <Override PartName="/ppt/notesSlides/notesSlide34.xml" ContentType="application/vnd.openxmlformats-officedocument.presentationml.notesSlide+xml"/>
  <Override PartName="/ppt/charts/chart28.xml" ContentType="application/vnd.openxmlformats-officedocument.drawingml.chart+xml"/>
  <Override PartName="/ppt/notesSlides/notesSlide35.xml" ContentType="application/vnd.openxmlformats-officedocument.presentationml.notesSlide+xml"/>
  <Override PartName="/ppt/charts/chart29.xml" ContentType="application/vnd.openxmlformats-officedocument.drawingml.chart+xml"/>
  <Override PartName="/ppt/notesSlides/notesSlide36.xml" ContentType="application/vnd.openxmlformats-officedocument.presentationml.notesSlide+xml"/>
  <Override PartName="/ppt/charts/chart30.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16" r:id="rId2"/>
    <p:sldMasterId id="2147483828" r:id="rId3"/>
  </p:sldMasterIdLst>
  <p:notesMasterIdLst>
    <p:notesMasterId r:id="rId119"/>
  </p:notesMasterIdLst>
  <p:sldIdLst>
    <p:sldId id="257" r:id="rId4"/>
    <p:sldId id="510" r:id="rId5"/>
    <p:sldId id="511" r:id="rId6"/>
    <p:sldId id="513" r:id="rId7"/>
    <p:sldId id="512" r:id="rId8"/>
    <p:sldId id="514" r:id="rId9"/>
    <p:sldId id="515" r:id="rId10"/>
    <p:sldId id="516" r:id="rId11"/>
    <p:sldId id="521" r:id="rId12"/>
    <p:sldId id="478" r:id="rId13"/>
    <p:sldId id="523" r:id="rId14"/>
    <p:sldId id="518" r:id="rId15"/>
    <p:sldId id="519" r:id="rId16"/>
    <p:sldId id="520" r:id="rId17"/>
    <p:sldId id="524" r:id="rId18"/>
    <p:sldId id="346" r:id="rId19"/>
    <p:sldId id="480" r:id="rId20"/>
    <p:sldId id="517" r:id="rId21"/>
    <p:sldId id="509" r:id="rId22"/>
    <p:sldId id="525" r:id="rId23"/>
    <p:sldId id="530" r:id="rId24"/>
    <p:sldId id="348" r:id="rId25"/>
    <p:sldId id="354" r:id="rId26"/>
    <p:sldId id="356" r:id="rId27"/>
    <p:sldId id="358" r:id="rId28"/>
    <p:sldId id="355" r:id="rId29"/>
    <p:sldId id="359" r:id="rId30"/>
    <p:sldId id="360" r:id="rId31"/>
    <p:sldId id="361" r:id="rId32"/>
    <p:sldId id="363" r:id="rId33"/>
    <p:sldId id="365" r:id="rId34"/>
    <p:sldId id="366" r:id="rId35"/>
    <p:sldId id="367" r:id="rId36"/>
    <p:sldId id="369" r:id="rId37"/>
    <p:sldId id="482" r:id="rId38"/>
    <p:sldId id="372" r:id="rId39"/>
    <p:sldId id="368" r:id="rId40"/>
    <p:sldId id="373" r:id="rId41"/>
    <p:sldId id="375" r:id="rId42"/>
    <p:sldId id="377" r:id="rId43"/>
    <p:sldId id="378" r:id="rId44"/>
    <p:sldId id="379" r:id="rId45"/>
    <p:sldId id="380" r:id="rId46"/>
    <p:sldId id="492" r:id="rId47"/>
    <p:sldId id="493" r:id="rId48"/>
    <p:sldId id="383" r:id="rId49"/>
    <p:sldId id="385" r:id="rId50"/>
    <p:sldId id="386" r:id="rId51"/>
    <p:sldId id="387" r:id="rId52"/>
    <p:sldId id="398" r:id="rId53"/>
    <p:sldId id="388" r:id="rId54"/>
    <p:sldId id="389" r:id="rId55"/>
    <p:sldId id="392" r:id="rId56"/>
    <p:sldId id="391" r:id="rId57"/>
    <p:sldId id="393" r:id="rId58"/>
    <p:sldId id="402" r:id="rId59"/>
    <p:sldId id="404" r:id="rId60"/>
    <p:sldId id="406" r:id="rId61"/>
    <p:sldId id="407" r:id="rId62"/>
    <p:sldId id="408" r:id="rId63"/>
    <p:sldId id="409" r:id="rId64"/>
    <p:sldId id="395" r:id="rId65"/>
    <p:sldId id="411" r:id="rId66"/>
    <p:sldId id="410" r:id="rId67"/>
    <p:sldId id="412" r:id="rId68"/>
    <p:sldId id="399" r:id="rId69"/>
    <p:sldId id="400" r:id="rId70"/>
    <p:sldId id="401" r:id="rId71"/>
    <p:sldId id="528" r:id="rId72"/>
    <p:sldId id="397" r:id="rId73"/>
    <p:sldId id="527" r:id="rId74"/>
    <p:sldId id="529" r:id="rId75"/>
    <p:sldId id="413" r:id="rId76"/>
    <p:sldId id="396" r:id="rId77"/>
    <p:sldId id="496" r:id="rId78"/>
    <p:sldId id="494" r:id="rId79"/>
    <p:sldId id="501" r:id="rId80"/>
    <p:sldId id="497" r:id="rId81"/>
    <p:sldId id="499" r:id="rId82"/>
    <p:sldId id="500" r:id="rId83"/>
    <p:sldId id="502" r:id="rId84"/>
    <p:sldId id="503" r:id="rId85"/>
    <p:sldId id="504" r:id="rId86"/>
    <p:sldId id="537" r:id="rId87"/>
    <p:sldId id="505" r:id="rId88"/>
    <p:sldId id="526" r:id="rId89"/>
    <p:sldId id="498" r:id="rId90"/>
    <p:sldId id="532" r:id="rId91"/>
    <p:sldId id="531" r:id="rId92"/>
    <p:sldId id="533" r:id="rId93"/>
    <p:sldId id="534" r:id="rId94"/>
    <p:sldId id="508" r:id="rId95"/>
    <p:sldId id="535" r:id="rId96"/>
    <p:sldId id="473" r:id="rId97"/>
    <p:sldId id="507" r:id="rId98"/>
    <p:sldId id="453" r:id="rId99"/>
    <p:sldId id="454" r:id="rId100"/>
    <p:sldId id="455" r:id="rId101"/>
    <p:sldId id="470" r:id="rId102"/>
    <p:sldId id="469" r:id="rId103"/>
    <p:sldId id="461" r:id="rId104"/>
    <p:sldId id="462" r:id="rId105"/>
    <p:sldId id="463" r:id="rId106"/>
    <p:sldId id="464" r:id="rId107"/>
    <p:sldId id="465" r:id="rId108"/>
    <p:sldId id="466" r:id="rId109"/>
    <p:sldId id="483" r:id="rId110"/>
    <p:sldId id="484" r:id="rId111"/>
    <p:sldId id="485" r:id="rId112"/>
    <p:sldId id="486" r:id="rId113"/>
    <p:sldId id="487" r:id="rId114"/>
    <p:sldId id="488" r:id="rId115"/>
    <p:sldId id="489" r:id="rId116"/>
    <p:sldId id="490" r:id="rId117"/>
    <p:sldId id="491" r:id="rId118"/>
  </p:sldIdLst>
  <p:sldSz cx="9144000" cy="6858000" type="screen4x3"/>
  <p:notesSz cx="6858000" cy="9144000"/>
  <p:embeddedFontLst>
    <p:embeddedFont>
      <p:font typeface="Segoe Condensed" pitchFamily="34" charset="0"/>
      <p:regular r:id="rId120"/>
      <p:bold r:id="rId121"/>
    </p:embeddedFont>
    <p:embeddedFont>
      <p:font typeface="Segoe WP Semibold" pitchFamily="34" charset="0"/>
      <p:bold r:id="rId122"/>
    </p:embeddedFont>
    <p:embeddedFont>
      <p:font typeface="Arial Black" pitchFamily="34" charset="0"/>
      <p:bold r:id="rId123"/>
    </p:embeddedFont>
    <p:embeddedFont>
      <p:font typeface="Franklin Gothic Demi Cond" pitchFamily="34" charset="0"/>
      <p:regular r:id="rId124"/>
    </p:embeddedFont>
    <p:embeddedFont>
      <p:font typeface="Franklin Gothic Heavy" pitchFamily="34" charset="0"/>
      <p:regular r:id="rId125"/>
      <p:italic r:id="rId126"/>
    </p:embeddedFont>
    <p:embeddedFont>
      <p:font typeface="Calibri" pitchFamily="34" charset="0"/>
      <p:regular r:id="rId127"/>
      <p:bold r:id="rId128"/>
      <p:italic r:id="rId129"/>
      <p:boldItalic r:id="rId130"/>
    </p:embeddedFont>
    <p:embeddedFont>
      <p:font typeface="Segoe UI Light" pitchFamily="34" charset="0"/>
      <p:regular r:id="rId131"/>
    </p:embeddedFont>
    <p:embeddedFont>
      <p:font typeface="Segoe UI" pitchFamily="34" charset="0"/>
      <p:regular r:id="rId132"/>
      <p:bold r:id="rId133"/>
      <p:italic r:id="rId134"/>
      <p:boldItalic r:id="rId135"/>
    </p:embeddedFont>
  </p:embeddedFontLst>
  <p:defaultText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AFE3"/>
    <a:srgbClr val="D0D35D"/>
    <a:srgbClr val="C1AC51"/>
    <a:srgbClr val="998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80600" autoAdjust="0"/>
  </p:normalViewPr>
  <p:slideViewPr>
    <p:cSldViewPr>
      <p:cViewPr>
        <p:scale>
          <a:sx n="100" d="100"/>
          <a:sy n="100" d="100"/>
        </p:scale>
        <p:origin x="-1938" y="-22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0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4.fntdata"/><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5.fntdata"/><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5.fntdata"/><Relationship Id="rId129" Type="http://schemas.openxmlformats.org/officeDocument/2006/relationships/font" Target="fonts/font10.fntdata"/><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notesMaster" Target="notesMasters/notesMaster1.xml"/><Relationship Id="rId12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3.fntdata"/><Relationship Id="rId130" Type="http://schemas.openxmlformats.org/officeDocument/2006/relationships/font" Target="fonts/font11.fntdata"/><Relationship Id="rId135"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2.fntdata"/><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7.fntdata"/></Relationships>
</file>

<file path=ppt/charts/_rels/chart1.xml.rels><?xml version="1.0" encoding="UTF-8" standalone="yes"?>
<Relationships xmlns="http://schemas.openxmlformats.org/package/2006/relationships"><Relationship Id="rId1" Type="http://schemas.openxmlformats.org/officeDocument/2006/relationships/oleObject" Target="file:///C:\research\papers\UbiComp2009-ThesisProposalForDoctoralConsortium\WaterUsagePerHousehold.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research\HydroSense\Papers\Pervasive2011\Images\IsolatedVsCompoundPressureStreams.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research\HydroSense\Papers\Pervasive2011\Images\IsolatedVsCompoundPressureStream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barChart>
        <c:barDir val="bar"/>
        <c:grouping val="clustered"/>
        <c:varyColors val="0"/>
        <c:ser>
          <c:idx val="0"/>
          <c:order val="0"/>
          <c:spPr>
            <a:solidFill>
              <a:srgbClr val="0FAFE3"/>
            </a:solidFill>
          </c:spPr>
          <c:invertIfNegative val="0"/>
          <c:dLbls>
            <c:showLegendKey val="0"/>
            <c:showVal val="1"/>
            <c:showCatName val="0"/>
            <c:showSerName val="0"/>
            <c:showPercent val="0"/>
            <c:showBubbleSize val="0"/>
            <c:showLeaderLines val="0"/>
          </c:dLbls>
          <c:cat>
            <c:strRef>
              <c:f>Sheet1!$G$2:$G$9</c:f>
              <c:strCache>
                <c:ptCount val="8"/>
                <c:pt idx="0">
                  <c:v>Dishwasher</c:v>
                </c:pt>
                <c:pt idx="1">
                  <c:v>Baths</c:v>
                </c:pt>
                <c:pt idx="2">
                  <c:v>Other Domestic</c:v>
                </c:pt>
                <c:pt idx="3">
                  <c:v>Leaks</c:v>
                </c:pt>
                <c:pt idx="4">
                  <c:v>Faucets</c:v>
                </c:pt>
                <c:pt idx="5">
                  <c:v>Showers</c:v>
                </c:pt>
                <c:pt idx="6">
                  <c:v>Clothes Washer</c:v>
                </c:pt>
                <c:pt idx="7">
                  <c:v>Toilets</c:v>
                </c:pt>
              </c:strCache>
            </c:strRef>
          </c:cat>
          <c:val>
            <c:numRef>
              <c:f>Sheet1!$H$2:$H$9</c:f>
              <c:numCache>
                <c:formatCode>0.0%</c:formatCode>
                <c:ptCount val="8"/>
                <c:pt idx="0">
                  <c:v>1.4000000000000005E-2</c:v>
                </c:pt>
                <c:pt idx="1">
                  <c:v>1.7000000000000032E-2</c:v>
                </c:pt>
                <c:pt idx="2">
                  <c:v>2.2000000000000033E-2</c:v>
                </c:pt>
                <c:pt idx="3">
                  <c:v>0.13700000000000001</c:v>
                </c:pt>
                <c:pt idx="4">
                  <c:v>0.15700000000000028</c:v>
                </c:pt>
                <c:pt idx="5">
                  <c:v>0.16800000000000026</c:v>
                </c:pt>
                <c:pt idx="6">
                  <c:v>0.21700000000000025</c:v>
                </c:pt>
                <c:pt idx="7">
                  <c:v>0.26700000000000002</c:v>
                </c:pt>
              </c:numCache>
            </c:numRef>
          </c:val>
        </c:ser>
        <c:dLbls>
          <c:showLegendKey val="0"/>
          <c:showVal val="0"/>
          <c:showCatName val="0"/>
          <c:showSerName val="0"/>
          <c:showPercent val="0"/>
          <c:showBubbleSize val="0"/>
        </c:dLbls>
        <c:gapWidth val="56"/>
        <c:overlap val="33"/>
        <c:axId val="69893120"/>
        <c:axId val="69907200"/>
      </c:barChart>
      <c:catAx>
        <c:axId val="69893120"/>
        <c:scaling>
          <c:orientation val="minMax"/>
        </c:scaling>
        <c:delete val="0"/>
        <c:axPos val="l"/>
        <c:numFmt formatCode="General" sourceLinked="1"/>
        <c:majorTickMark val="out"/>
        <c:minorTickMark val="none"/>
        <c:tickLblPos val="nextTo"/>
        <c:crossAx val="69907200"/>
        <c:crosses val="autoZero"/>
        <c:auto val="1"/>
        <c:lblAlgn val="ctr"/>
        <c:lblOffset val="100"/>
        <c:noMultiLvlLbl val="0"/>
      </c:catAx>
      <c:valAx>
        <c:axId val="69907200"/>
        <c:scaling>
          <c:orientation val="minMax"/>
        </c:scaling>
        <c:delete val="0"/>
        <c:axPos val="b"/>
        <c:majorGridlines>
          <c:spPr>
            <a:ln>
              <a:solidFill>
                <a:schemeClr val="tx1">
                  <a:lumMod val="65000"/>
                  <a:lumOff val="35000"/>
                </a:schemeClr>
              </a:solidFill>
            </a:ln>
          </c:spPr>
        </c:majorGridlines>
        <c:numFmt formatCode="0%" sourceLinked="0"/>
        <c:majorTickMark val="out"/>
        <c:minorTickMark val="none"/>
        <c:tickLblPos val="nextTo"/>
        <c:crossAx val="69893120"/>
        <c:crosses val="autoZero"/>
        <c:crossBetween val="between"/>
      </c:valAx>
    </c:plotArea>
    <c:plotVisOnly val="1"/>
    <c:dispBlanksAs val="gap"/>
    <c:showDLblsOverMax val="0"/>
  </c:chart>
  <c:txPr>
    <a:bodyPr/>
    <a:lstStyle/>
    <a:p>
      <a:pPr>
        <a:defRPr sz="1800">
          <a:solidFill>
            <a:schemeClr val="bg1">
              <a:lumMod val="95000"/>
            </a:schemeClr>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78324864"/>
        <c:axId val="78326400"/>
      </c:scatterChart>
      <c:valAx>
        <c:axId val="78324864"/>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78326400"/>
        <c:crosses val="autoZero"/>
        <c:crossBetween val="midCat"/>
        <c:majorUnit val="5"/>
        <c:minorUnit val="4"/>
      </c:valAx>
      <c:valAx>
        <c:axId val="78326400"/>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7832486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44.725000000000136</c:v>
                </c:pt>
                <c:pt idx="59">
                  <c:v>44.897000000000006</c:v>
                </c:pt>
                <c:pt idx="60">
                  <c:v>44.759</c:v>
                </c:pt>
                <c:pt idx="61">
                  <c:v>44.765000000000121</c:v>
                </c:pt>
                <c:pt idx="62">
                  <c:v>44.620000000000012</c:v>
                </c:pt>
                <c:pt idx="63">
                  <c:v>44.774000000000001</c:v>
                </c:pt>
                <c:pt idx="64">
                  <c:v>44.798000000000137</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45.268000000000121</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46.262000000000121</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46.225000000000136</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47.268000000000121</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47.692000000000121</c:v>
                </c:pt>
                <c:pt idx="237">
                  <c:v>47.572000000000003</c:v>
                </c:pt>
                <c:pt idx="238">
                  <c:v>47.628000000000121</c:v>
                </c:pt>
                <c:pt idx="239">
                  <c:v>47.742000000000012</c:v>
                </c:pt>
                <c:pt idx="240">
                  <c:v>47.516999999999996</c:v>
                </c:pt>
                <c:pt idx="241">
                  <c:v>47.375</c:v>
                </c:pt>
                <c:pt idx="242">
                  <c:v>47.438000000000002</c:v>
                </c:pt>
                <c:pt idx="243">
                  <c:v>47.52</c:v>
                </c:pt>
                <c:pt idx="244">
                  <c:v>47.365000000000002</c:v>
                </c:pt>
                <c:pt idx="245">
                  <c:v>47.262000000000121</c:v>
                </c:pt>
                <c:pt idx="246">
                  <c:v>47.273000000000003</c:v>
                </c:pt>
                <c:pt idx="247">
                  <c:v>47.222000000000136</c:v>
                </c:pt>
                <c:pt idx="248">
                  <c:v>47.047000000000004</c:v>
                </c:pt>
                <c:pt idx="249">
                  <c:v>47.073</c:v>
                </c:pt>
                <c:pt idx="250">
                  <c:v>46.908000000000001</c:v>
                </c:pt>
                <c:pt idx="251">
                  <c:v>46.832000000000001</c:v>
                </c:pt>
                <c:pt idx="252">
                  <c:v>46.817999999999998</c:v>
                </c:pt>
                <c:pt idx="253">
                  <c:v>46.833000000000006</c:v>
                </c:pt>
                <c:pt idx="254">
                  <c:v>46.728000000000137</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46.125000000000121</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46.295000000000137</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46.792000000000137</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78358784"/>
        <c:axId val="78360576"/>
      </c:scatterChart>
      <c:valAx>
        <c:axId val="78358784"/>
        <c:scaling>
          <c:orientation val="minMax"/>
          <c:max val="45"/>
          <c:min val="0"/>
        </c:scaling>
        <c:delete val="1"/>
        <c:axPos val="b"/>
        <c:numFmt formatCode="General" sourceLinked="1"/>
        <c:majorTickMark val="in"/>
        <c:minorTickMark val="none"/>
        <c:tickLblPos val="none"/>
        <c:crossAx val="78360576"/>
        <c:crosses val="autoZero"/>
        <c:crossBetween val="midCat"/>
        <c:majorUnit val="5"/>
        <c:minorUnit val="4"/>
      </c:valAx>
      <c:valAx>
        <c:axId val="78360576"/>
        <c:scaling>
          <c:orientation val="minMax"/>
          <c:max val="50"/>
          <c:min val="42"/>
        </c:scaling>
        <c:delete val="1"/>
        <c:axPos val="l"/>
        <c:numFmt formatCode="General" sourceLinked="1"/>
        <c:majorTickMark val="out"/>
        <c:minorTickMark val="none"/>
        <c:tickLblPos val="none"/>
        <c:crossAx val="78358784"/>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79459840"/>
        <c:axId val="79461376"/>
      </c:scatterChart>
      <c:valAx>
        <c:axId val="79459840"/>
        <c:scaling>
          <c:orientation val="minMax"/>
          <c:max val="45"/>
          <c:min val="0"/>
        </c:scaling>
        <c:delete val="1"/>
        <c:axPos val="b"/>
        <c:numFmt formatCode="General" sourceLinked="1"/>
        <c:majorTickMark val="none"/>
        <c:minorTickMark val="none"/>
        <c:tickLblPos val="none"/>
        <c:crossAx val="79461376"/>
        <c:crosses val="autoZero"/>
        <c:crossBetween val="midCat"/>
        <c:majorUnit val="5"/>
        <c:minorUnit val="4"/>
      </c:valAx>
      <c:valAx>
        <c:axId val="79461376"/>
        <c:scaling>
          <c:orientation val="minMax"/>
          <c:max val="4"/>
          <c:min val="-4"/>
        </c:scaling>
        <c:delete val="1"/>
        <c:axPos val="l"/>
        <c:numFmt formatCode="General" sourceLinked="1"/>
        <c:majorTickMark val="out"/>
        <c:minorTickMark val="none"/>
        <c:tickLblPos val="none"/>
        <c:crossAx val="79459840"/>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79477376"/>
        <c:axId val="79479168"/>
      </c:scatterChart>
      <c:valAx>
        <c:axId val="79477376"/>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79479168"/>
        <c:crosses val="autoZero"/>
        <c:crossBetween val="midCat"/>
        <c:majorUnit val="5"/>
        <c:minorUnit val="4"/>
      </c:valAx>
      <c:valAx>
        <c:axId val="79479168"/>
        <c:scaling>
          <c:orientation val="minMax"/>
          <c:max val="2"/>
          <c:min val="-2"/>
        </c:scaling>
        <c:delete val="0"/>
        <c:axPos val="l"/>
        <c:numFmt formatCode="General" sourceLinked="1"/>
        <c:majorTickMark val="out"/>
        <c:minorTickMark val="none"/>
        <c:tickLblPos val="nextTo"/>
        <c:crossAx val="79477376"/>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79605760"/>
        <c:axId val="79607296"/>
      </c:scatterChart>
      <c:valAx>
        <c:axId val="79605760"/>
        <c:scaling>
          <c:orientation val="minMax"/>
          <c:max val="45"/>
          <c:min val="0"/>
        </c:scaling>
        <c:delete val="1"/>
        <c:axPos val="b"/>
        <c:numFmt formatCode="General" sourceLinked="1"/>
        <c:majorTickMark val="in"/>
        <c:minorTickMark val="none"/>
        <c:tickLblPos val="none"/>
        <c:crossAx val="79607296"/>
        <c:crosses val="autoZero"/>
        <c:crossBetween val="midCat"/>
        <c:majorUnit val="5"/>
        <c:minorUnit val="4"/>
      </c:valAx>
      <c:valAx>
        <c:axId val="79607296"/>
        <c:scaling>
          <c:orientation val="minMax"/>
          <c:max val="50"/>
          <c:min val="42"/>
        </c:scaling>
        <c:delete val="1"/>
        <c:axPos val="l"/>
        <c:numFmt formatCode="General" sourceLinked="1"/>
        <c:majorTickMark val="out"/>
        <c:minorTickMark val="none"/>
        <c:tickLblPos val="none"/>
        <c:crossAx val="7960576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79721600"/>
        <c:axId val="79723136"/>
      </c:scatterChart>
      <c:valAx>
        <c:axId val="79721600"/>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79723136"/>
        <c:crosses val="autoZero"/>
        <c:crossBetween val="midCat"/>
        <c:majorUnit val="5"/>
        <c:minorUnit val="4"/>
      </c:valAx>
      <c:valAx>
        <c:axId val="79723136"/>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7972160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79751424"/>
        <c:axId val="79757312"/>
      </c:scatterChart>
      <c:valAx>
        <c:axId val="79751424"/>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79757312"/>
        <c:crosses val="autoZero"/>
        <c:crossBetween val="midCat"/>
        <c:majorUnit val="5"/>
        <c:minorUnit val="4"/>
      </c:valAx>
      <c:valAx>
        <c:axId val="79757312"/>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7975142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80717312"/>
        <c:axId val="80718848"/>
      </c:scatterChart>
      <c:valAx>
        <c:axId val="80717312"/>
        <c:scaling>
          <c:orientation val="minMax"/>
          <c:max val="45"/>
          <c:min val="0"/>
        </c:scaling>
        <c:delete val="1"/>
        <c:axPos val="b"/>
        <c:numFmt formatCode="General" sourceLinked="1"/>
        <c:majorTickMark val="none"/>
        <c:minorTickMark val="none"/>
        <c:tickLblPos val="none"/>
        <c:crossAx val="80718848"/>
        <c:crosses val="autoZero"/>
        <c:crossBetween val="midCat"/>
        <c:majorUnit val="5"/>
        <c:minorUnit val="4"/>
      </c:valAx>
      <c:valAx>
        <c:axId val="80718848"/>
        <c:scaling>
          <c:orientation val="minMax"/>
          <c:max val="4"/>
          <c:min val="-4"/>
        </c:scaling>
        <c:delete val="1"/>
        <c:axPos val="l"/>
        <c:numFmt formatCode="General" sourceLinked="1"/>
        <c:majorTickMark val="out"/>
        <c:minorTickMark val="none"/>
        <c:tickLblPos val="none"/>
        <c:crossAx val="80717312"/>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82250368"/>
        <c:axId val="82252160"/>
      </c:scatterChart>
      <c:valAx>
        <c:axId val="82250368"/>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82252160"/>
        <c:crosses val="autoZero"/>
        <c:crossBetween val="midCat"/>
        <c:majorUnit val="5"/>
        <c:minorUnit val="4"/>
      </c:valAx>
      <c:valAx>
        <c:axId val="82252160"/>
        <c:scaling>
          <c:orientation val="minMax"/>
          <c:max val="2"/>
          <c:min val="-2"/>
        </c:scaling>
        <c:delete val="0"/>
        <c:axPos val="l"/>
        <c:numFmt formatCode="General" sourceLinked="1"/>
        <c:majorTickMark val="out"/>
        <c:minorTickMark val="none"/>
        <c:tickLblPos val="nextTo"/>
        <c:crossAx val="82250368"/>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82276352"/>
        <c:axId val="82277888"/>
      </c:scatterChart>
      <c:valAx>
        <c:axId val="82276352"/>
        <c:scaling>
          <c:orientation val="minMax"/>
          <c:max val="45"/>
          <c:min val="0"/>
        </c:scaling>
        <c:delete val="1"/>
        <c:axPos val="b"/>
        <c:numFmt formatCode="General" sourceLinked="1"/>
        <c:majorTickMark val="in"/>
        <c:minorTickMark val="none"/>
        <c:tickLblPos val="none"/>
        <c:crossAx val="82277888"/>
        <c:crosses val="autoZero"/>
        <c:crossBetween val="midCat"/>
        <c:majorUnit val="5"/>
        <c:minorUnit val="4"/>
      </c:valAx>
      <c:valAx>
        <c:axId val="82277888"/>
        <c:scaling>
          <c:orientation val="minMax"/>
          <c:max val="50"/>
          <c:min val="42"/>
        </c:scaling>
        <c:delete val="1"/>
        <c:axPos val="l"/>
        <c:numFmt formatCode="General" sourceLinked="1"/>
        <c:majorTickMark val="out"/>
        <c:minorTickMark val="none"/>
        <c:tickLblPos val="none"/>
        <c:crossAx val="82276352"/>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25400">
              <a:solidFill>
                <a:srgbClr val="00B0F0"/>
              </a:solidFill>
            </a:ln>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70981888"/>
        <c:axId val="70987776"/>
      </c:lineChart>
      <c:catAx>
        <c:axId val="70981888"/>
        <c:scaling>
          <c:orientation val="minMax"/>
        </c:scaling>
        <c:delete val="1"/>
        <c:axPos val="b"/>
        <c:majorTickMark val="out"/>
        <c:minorTickMark val="none"/>
        <c:tickLblPos val="nextTo"/>
        <c:crossAx val="70987776"/>
        <c:crosses val="autoZero"/>
        <c:auto val="1"/>
        <c:lblAlgn val="ctr"/>
        <c:lblOffset val="100"/>
        <c:noMultiLvlLbl val="0"/>
      </c:catAx>
      <c:valAx>
        <c:axId val="70987776"/>
        <c:scaling>
          <c:orientation val="minMax"/>
          <c:max val="85"/>
          <c:min val="40"/>
        </c:scaling>
        <c:delete val="0"/>
        <c:axPos val="l"/>
        <c:majorGridlines>
          <c:spPr>
            <a:ln>
              <a:solidFill>
                <a:schemeClr val="tx1">
                  <a:lumMod val="75000"/>
                  <a:lumOff val="25000"/>
                </a:schemeClr>
              </a:solidFill>
            </a:ln>
          </c:spPr>
        </c:majorGridlines>
        <c:numFmt formatCode="General" sourceLinked="1"/>
        <c:majorTickMark val="out"/>
        <c:minorTickMark val="none"/>
        <c:tickLblPos val="nextTo"/>
        <c:txPr>
          <a:bodyPr/>
          <a:lstStyle/>
          <a:p>
            <a:pPr>
              <a:defRPr sz="1400">
                <a:solidFill>
                  <a:schemeClr val="bg1">
                    <a:lumMod val="85000"/>
                  </a:schemeClr>
                </a:solidFill>
              </a:defRPr>
            </a:pPr>
            <a:endParaRPr lang="en-US"/>
          </a:p>
        </c:txPr>
        <c:crossAx val="70981888"/>
        <c:crosses val="autoZero"/>
        <c:crossBetween val="between"/>
        <c:majorUnit val="10"/>
      </c:valAx>
    </c:plotArea>
    <c:legend>
      <c:legendPos val="r"/>
      <c:legendEntry>
        <c:idx val="0"/>
        <c:txPr>
          <a:bodyPr/>
          <a:lstStyle/>
          <a:p>
            <a:pPr>
              <a:defRPr sz="1400">
                <a:solidFill>
                  <a:schemeClr val="bg1">
                    <a:lumMod val="85000"/>
                  </a:schemeClr>
                </a:solidFill>
                <a:latin typeface="Segoe Condensed" pitchFamily="34" charset="0"/>
              </a:defRPr>
            </a:pPr>
            <a:endParaRPr lang="en-US"/>
          </a:p>
        </c:txPr>
      </c:legendEntry>
      <c:layout>
        <c:manualLayout>
          <c:xMode val="edge"/>
          <c:yMode val="edge"/>
          <c:x val="0.24369171463767639"/>
          <c:y val="0.85452368934652401"/>
          <c:w val="0.18121612950064872"/>
          <c:h val="8.16336900195168E-2"/>
        </c:manualLayout>
      </c:layout>
      <c:overlay val="1"/>
      <c:spPr>
        <a:noFill/>
        <a:ln>
          <a:solidFill>
            <a:schemeClr val="tx1">
              <a:lumMod val="50000"/>
              <a:lumOff val="50000"/>
            </a:schemeClr>
          </a:solidFill>
        </a:ln>
      </c:sp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82297984"/>
        <c:axId val="82299520"/>
      </c:scatterChart>
      <c:valAx>
        <c:axId val="8229798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82299520"/>
        <c:crosses val="autoZero"/>
        <c:crossBetween val="midCat"/>
        <c:majorUnit val="5"/>
        <c:minorUnit val="4"/>
      </c:valAx>
      <c:valAx>
        <c:axId val="82299520"/>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8229798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82311424"/>
        <c:axId val="82313216"/>
      </c:scatterChart>
      <c:valAx>
        <c:axId val="82311424"/>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82313216"/>
        <c:crosses val="autoZero"/>
        <c:crossBetween val="midCat"/>
        <c:majorUnit val="5"/>
        <c:minorUnit val="4"/>
      </c:valAx>
      <c:valAx>
        <c:axId val="82313216"/>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8231142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82384768"/>
        <c:axId val="82386304"/>
      </c:scatterChart>
      <c:valAx>
        <c:axId val="82384768"/>
        <c:scaling>
          <c:orientation val="minMax"/>
          <c:max val="45"/>
          <c:min val="0"/>
        </c:scaling>
        <c:delete val="1"/>
        <c:axPos val="b"/>
        <c:numFmt formatCode="General" sourceLinked="1"/>
        <c:majorTickMark val="none"/>
        <c:minorTickMark val="none"/>
        <c:tickLblPos val="none"/>
        <c:crossAx val="82386304"/>
        <c:crosses val="autoZero"/>
        <c:crossBetween val="midCat"/>
        <c:majorUnit val="5"/>
        <c:minorUnit val="4"/>
      </c:valAx>
      <c:valAx>
        <c:axId val="82386304"/>
        <c:scaling>
          <c:orientation val="minMax"/>
          <c:max val="4"/>
          <c:min val="-4"/>
        </c:scaling>
        <c:delete val="1"/>
        <c:axPos val="l"/>
        <c:numFmt formatCode="General" sourceLinked="1"/>
        <c:majorTickMark val="out"/>
        <c:minorTickMark val="none"/>
        <c:tickLblPos val="none"/>
        <c:crossAx val="82384768"/>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82435072"/>
        <c:axId val="82436864"/>
      </c:scatterChart>
      <c:valAx>
        <c:axId val="82435072"/>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82436864"/>
        <c:crosses val="autoZero"/>
        <c:crossBetween val="midCat"/>
        <c:majorUnit val="5"/>
        <c:minorUnit val="4"/>
      </c:valAx>
      <c:valAx>
        <c:axId val="82436864"/>
        <c:scaling>
          <c:orientation val="minMax"/>
          <c:max val="2"/>
          <c:min val="-2"/>
        </c:scaling>
        <c:delete val="0"/>
        <c:axPos val="l"/>
        <c:numFmt formatCode="General" sourceLinked="1"/>
        <c:majorTickMark val="out"/>
        <c:minorTickMark val="none"/>
        <c:tickLblPos val="nextTo"/>
        <c:crossAx val="82435072"/>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84025728"/>
        <c:axId val="84027264"/>
      </c:scatterChart>
      <c:valAx>
        <c:axId val="84025728"/>
        <c:scaling>
          <c:orientation val="minMax"/>
          <c:max val="45"/>
          <c:min val="0"/>
        </c:scaling>
        <c:delete val="1"/>
        <c:axPos val="b"/>
        <c:numFmt formatCode="General" sourceLinked="1"/>
        <c:majorTickMark val="in"/>
        <c:minorTickMark val="none"/>
        <c:tickLblPos val="none"/>
        <c:crossAx val="84027264"/>
        <c:crosses val="autoZero"/>
        <c:crossBetween val="midCat"/>
        <c:majorUnit val="5"/>
        <c:minorUnit val="4"/>
      </c:valAx>
      <c:valAx>
        <c:axId val="84027264"/>
        <c:scaling>
          <c:orientation val="minMax"/>
          <c:max val="50"/>
          <c:min val="42"/>
        </c:scaling>
        <c:delete val="1"/>
        <c:axPos val="l"/>
        <c:numFmt formatCode="General" sourceLinked="1"/>
        <c:majorTickMark val="out"/>
        <c:minorTickMark val="none"/>
        <c:tickLblPos val="none"/>
        <c:crossAx val="8402572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84043264"/>
        <c:axId val="84044800"/>
      </c:scatterChart>
      <c:valAx>
        <c:axId val="8404326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84044800"/>
        <c:crosses val="autoZero"/>
        <c:crossBetween val="midCat"/>
        <c:majorUnit val="5"/>
        <c:minorUnit val="4"/>
      </c:valAx>
      <c:valAx>
        <c:axId val="84044800"/>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8404326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84052608"/>
        <c:axId val="85156224"/>
      </c:scatterChart>
      <c:valAx>
        <c:axId val="84052608"/>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85156224"/>
        <c:crosses val="autoZero"/>
        <c:crossBetween val="midCat"/>
        <c:majorUnit val="5"/>
        <c:minorUnit val="4"/>
      </c:valAx>
      <c:valAx>
        <c:axId val="85156224"/>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8405260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666666666666663E-2"/>
          <c:y val="9.7193082719498766E-2"/>
          <c:w val="0.9050555555555555"/>
          <c:h val="0.69482156464312939"/>
        </c:manualLayout>
      </c:layout>
      <c:barChart>
        <c:barDir val="col"/>
        <c:grouping val="clustered"/>
        <c:varyColors val="0"/>
        <c:ser>
          <c:idx val="0"/>
          <c:order val="0"/>
          <c:tx>
            <c:v>Open Events</c:v>
          </c:tx>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a:gsLst>
                <a:gs pos="0">
                  <a:schemeClr val="accent3">
                    <a:lumMod val="75000"/>
                  </a:schemeClr>
                </a:gs>
                <a:gs pos="100000">
                  <a:schemeClr val="accent3"/>
                </a:gs>
                <a:gs pos="100000">
                  <a:schemeClr val="accent3">
                    <a:lumMod val="40000"/>
                    <a:lumOff val="60000"/>
                  </a:schemeClr>
                </a:gs>
              </a:gsLst>
              <a:lin ang="16200000" scaled="0"/>
            </a:gradFill>
          </c:spPr>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86216064"/>
        <c:axId val="86226048"/>
      </c:barChart>
      <c:catAx>
        <c:axId val="86216064"/>
        <c:scaling>
          <c:orientation val="minMax"/>
        </c:scaling>
        <c:delete val="0"/>
        <c:axPos val="b"/>
        <c:majorTickMark val="out"/>
        <c:minorTickMark val="none"/>
        <c:tickLblPos val="nextTo"/>
        <c:txPr>
          <a:bodyPr rot="-1980000" vert="horz"/>
          <a:lstStyle/>
          <a:p>
            <a:pPr>
              <a:defRPr sz="1600"/>
            </a:pPr>
            <a:endParaRPr lang="en-US"/>
          </a:p>
        </c:txPr>
        <c:crossAx val="86226048"/>
        <c:crosses val="autoZero"/>
        <c:auto val="1"/>
        <c:lblAlgn val="ctr"/>
        <c:lblOffset val="100"/>
        <c:noMultiLvlLbl val="0"/>
      </c:catAx>
      <c:valAx>
        <c:axId val="86226048"/>
        <c:scaling>
          <c:orientation val="minMax"/>
          <c:max val="1"/>
          <c:min val="0"/>
        </c:scaling>
        <c:delete val="0"/>
        <c:axPos val="l"/>
        <c:majorGridlines/>
        <c:numFmt formatCode="0%" sourceLinked="0"/>
        <c:majorTickMark val="out"/>
        <c:minorTickMark val="none"/>
        <c:tickLblPos val="nextTo"/>
        <c:crossAx val="86216064"/>
        <c:crosses val="autoZero"/>
        <c:crossBetween val="between"/>
        <c:majorUnit val="0.2"/>
      </c:valAx>
    </c:plotArea>
    <c:legend>
      <c:legendPos val="t"/>
      <c:layout/>
      <c:overlay val="0"/>
    </c:legend>
    <c:plotVisOnly val="1"/>
    <c:dispBlanksAs val="gap"/>
    <c:showDLblsOverMax val="0"/>
  </c:chart>
  <c:txPr>
    <a:bodyPr/>
    <a:lstStyle/>
    <a:p>
      <a:pPr>
        <a:defRPr sz="1800">
          <a:solidFill>
            <a:schemeClr val="bg1">
              <a:lumMod val="85000"/>
            </a:schemeClr>
          </a:solidFill>
          <a:latin typeface="Segoe Condensed"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666666666666663E-2"/>
          <c:y val="9.7193082719498766E-2"/>
          <c:w val="0.9050555555555555"/>
          <c:h val="0.69482156464312939"/>
        </c:manualLayout>
      </c:layout>
      <c:barChart>
        <c:barDir val="col"/>
        <c:grouping val="clustered"/>
        <c:varyColors val="0"/>
        <c:ser>
          <c:idx val="0"/>
          <c:order val="0"/>
          <c:tx>
            <c:v>Open Events</c:v>
          </c:tx>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a:gsLst>
                <a:gs pos="0">
                  <a:schemeClr val="accent3">
                    <a:lumMod val="75000"/>
                  </a:schemeClr>
                </a:gs>
                <a:gs pos="100000">
                  <a:schemeClr val="accent3"/>
                </a:gs>
                <a:gs pos="100000">
                  <a:schemeClr val="accent3">
                    <a:lumMod val="40000"/>
                    <a:lumOff val="60000"/>
                  </a:schemeClr>
                </a:gs>
              </a:gsLst>
              <a:lin ang="16200000" scaled="0"/>
            </a:gradFill>
          </c:spPr>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86275584"/>
        <c:axId val="86277120"/>
      </c:barChart>
      <c:catAx>
        <c:axId val="86275584"/>
        <c:scaling>
          <c:orientation val="minMax"/>
        </c:scaling>
        <c:delete val="0"/>
        <c:axPos val="b"/>
        <c:majorTickMark val="out"/>
        <c:minorTickMark val="none"/>
        <c:tickLblPos val="nextTo"/>
        <c:txPr>
          <a:bodyPr rot="-1980000" vert="horz"/>
          <a:lstStyle/>
          <a:p>
            <a:pPr>
              <a:defRPr sz="1600"/>
            </a:pPr>
            <a:endParaRPr lang="en-US"/>
          </a:p>
        </c:txPr>
        <c:crossAx val="86277120"/>
        <c:crosses val="autoZero"/>
        <c:auto val="1"/>
        <c:lblAlgn val="ctr"/>
        <c:lblOffset val="100"/>
        <c:noMultiLvlLbl val="0"/>
      </c:catAx>
      <c:valAx>
        <c:axId val="86277120"/>
        <c:scaling>
          <c:orientation val="minMax"/>
          <c:max val="1"/>
          <c:min val="0"/>
        </c:scaling>
        <c:delete val="0"/>
        <c:axPos val="l"/>
        <c:majorGridlines/>
        <c:numFmt formatCode="0%" sourceLinked="0"/>
        <c:majorTickMark val="out"/>
        <c:minorTickMark val="none"/>
        <c:tickLblPos val="nextTo"/>
        <c:crossAx val="86275584"/>
        <c:crosses val="autoZero"/>
        <c:crossBetween val="between"/>
        <c:majorUnit val="0.2"/>
      </c:valAx>
    </c:plotArea>
    <c:legend>
      <c:legendPos val="t"/>
      <c:layout/>
      <c:overlay val="0"/>
    </c:legend>
    <c:plotVisOnly val="1"/>
    <c:dispBlanksAs val="gap"/>
    <c:showDLblsOverMax val="0"/>
  </c:chart>
  <c:txPr>
    <a:bodyPr/>
    <a:lstStyle/>
    <a:p>
      <a:pPr>
        <a:defRPr sz="1800">
          <a:solidFill>
            <a:schemeClr val="bg1">
              <a:lumMod val="85000"/>
            </a:schemeClr>
          </a:solidFill>
          <a:latin typeface="Segoe Condensed" pitchFamily="34" charset="0"/>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666666666666663E-2"/>
          <c:y val="9.7193082719498766E-2"/>
          <c:w val="0.9050555555555555"/>
          <c:h val="0.69482156464312939"/>
        </c:manualLayout>
      </c:layout>
      <c:barChart>
        <c:barDir val="col"/>
        <c:grouping val="clustered"/>
        <c:varyColors val="0"/>
        <c:ser>
          <c:idx val="0"/>
          <c:order val="0"/>
          <c:tx>
            <c:v>Open Events</c:v>
          </c:tx>
          <c:invertIfNegative val="0"/>
          <c:dPt>
            <c:idx val="11"/>
            <c:invertIfNegative val="0"/>
            <c:bubble3D val="0"/>
            <c:spPr>
              <a:gradFill>
                <a:gsLst>
                  <a:gs pos="0">
                    <a:schemeClr val="accent4"/>
                  </a:gs>
                  <a:gs pos="100000">
                    <a:schemeClr val="accent4">
                      <a:lumMod val="40000"/>
                      <a:lumOff val="60000"/>
                    </a:schemeClr>
                  </a:gs>
                </a:gsLst>
                <a:lin ang="16200000" scaled="0"/>
              </a:gradFill>
            </c:spPr>
          </c:dPt>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a:gsLst>
                <a:gs pos="0">
                  <a:schemeClr val="accent3">
                    <a:lumMod val="75000"/>
                  </a:schemeClr>
                </a:gs>
                <a:gs pos="100000">
                  <a:schemeClr val="accent3"/>
                </a:gs>
                <a:gs pos="100000">
                  <a:schemeClr val="accent3">
                    <a:lumMod val="40000"/>
                    <a:lumOff val="60000"/>
                  </a:schemeClr>
                </a:gs>
              </a:gsLst>
              <a:lin ang="16200000" scaled="0"/>
            </a:gradFill>
          </c:spPr>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86499712"/>
        <c:axId val="86501248"/>
      </c:barChart>
      <c:catAx>
        <c:axId val="86499712"/>
        <c:scaling>
          <c:orientation val="minMax"/>
        </c:scaling>
        <c:delete val="0"/>
        <c:axPos val="b"/>
        <c:majorTickMark val="out"/>
        <c:minorTickMark val="none"/>
        <c:tickLblPos val="nextTo"/>
        <c:txPr>
          <a:bodyPr rot="-1980000" vert="horz"/>
          <a:lstStyle/>
          <a:p>
            <a:pPr>
              <a:defRPr sz="1600"/>
            </a:pPr>
            <a:endParaRPr lang="en-US"/>
          </a:p>
        </c:txPr>
        <c:crossAx val="86501248"/>
        <c:crosses val="autoZero"/>
        <c:auto val="1"/>
        <c:lblAlgn val="ctr"/>
        <c:lblOffset val="100"/>
        <c:noMultiLvlLbl val="0"/>
      </c:catAx>
      <c:valAx>
        <c:axId val="86501248"/>
        <c:scaling>
          <c:orientation val="minMax"/>
          <c:max val="1"/>
          <c:min val="0"/>
        </c:scaling>
        <c:delete val="0"/>
        <c:axPos val="l"/>
        <c:majorGridlines/>
        <c:numFmt formatCode="0%" sourceLinked="0"/>
        <c:majorTickMark val="out"/>
        <c:minorTickMark val="none"/>
        <c:tickLblPos val="nextTo"/>
        <c:crossAx val="86499712"/>
        <c:crosses val="autoZero"/>
        <c:crossBetween val="between"/>
        <c:majorUnit val="0.2"/>
      </c:valAx>
    </c:plotArea>
    <c:legend>
      <c:legendPos val="t"/>
      <c:layout/>
      <c:overlay val="0"/>
    </c:legend>
    <c:plotVisOnly val="1"/>
    <c:dispBlanksAs val="gap"/>
    <c:showDLblsOverMax val="0"/>
  </c:chart>
  <c:txPr>
    <a:bodyPr/>
    <a:lstStyle/>
    <a:p>
      <a:pPr>
        <a:defRPr sz="1800">
          <a:solidFill>
            <a:schemeClr val="bg1">
              <a:lumMod val="85000"/>
            </a:schemeClr>
          </a:solidFill>
          <a:latin typeface="Segoe Condensed"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25400">
              <a:solidFill>
                <a:srgbClr val="00B0F0"/>
              </a:solidFill>
            </a:ln>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71003136"/>
        <c:axId val="74744576"/>
      </c:lineChart>
      <c:catAx>
        <c:axId val="71003136"/>
        <c:scaling>
          <c:orientation val="minMax"/>
        </c:scaling>
        <c:delete val="1"/>
        <c:axPos val="b"/>
        <c:majorTickMark val="out"/>
        <c:minorTickMark val="none"/>
        <c:tickLblPos val="nextTo"/>
        <c:crossAx val="74744576"/>
        <c:crosses val="autoZero"/>
        <c:auto val="1"/>
        <c:lblAlgn val="ctr"/>
        <c:lblOffset val="100"/>
        <c:noMultiLvlLbl val="0"/>
      </c:catAx>
      <c:valAx>
        <c:axId val="74744576"/>
        <c:scaling>
          <c:orientation val="minMax"/>
          <c:max val="85"/>
          <c:min val="40"/>
        </c:scaling>
        <c:delete val="0"/>
        <c:axPos val="l"/>
        <c:majorGridlines>
          <c:spPr>
            <a:ln>
              <a:solidFill>
                <a:schemeClr val="tx1">
                  <a:lumMod val="75000"/>
                  <a:lumOff val="25000"/>
                </a:schemeClr>
              </a:solidFill>
            </a:ln>
          </c:spPr>
        </c:majorGridlines>
        <c:numFmt formatCode="General" sourceLinked="1"/>
        <c:majorTickMark val="out"/>
        <c:minorTickMark val="none"/>
        <c:tickLblPos val="nextTo"/>
        <c:txPr>
          <a:bodyPr/>
          <a:lstStyle/>
          <a:p>
            <a:pPr>
              <a:defRPr sz="1400">
                <a:solidFill>
                  <a:schemeClr val="bg1">
                    <a:lumMod val="85000"/>
                  </a:schemeClr>
                </a:solidFill>
              </a:defRPr>
            </a:pPr>
            <a:endParaRPr lang="en-US"/>
          </a:p>
        </c:txPr>
        <c:crossAx val="71003136"/>
        <c:crosses val="autoZero"/>
        <c:crossBetween val="between"/>
        <c:majorUnit val="10"/>
      </c:valAx>
    </c:plotArea>
    <c:legend>
      <c:legendPos val="r"/>
      <c:legendEntry>
        <c:idx val="0"/>
        <c:txPr>
          <a:bodyPr/>
          <a:lstStyle/>
          <a:p>
            <a:pPr>
              <a:defRPr sz="1400">
                <a:solidFill>
                  <a:schemeClr val="bg1">
                    <a:lumMod val="85000"/>
                  </a:schemeClr>
                </a:solidFill>
                <a:latin typeface="Segoe Condensed" pitchFamily="34" charset="0"/>
              </a:defRPr>
            </a:pPr>
            <a:endParaRPr lang="en-US"/>
          </a:p>
        </c:txPr>
      </c:legendEntry>
      <c:layout>
        <c:manualLayout>
          <c:xMode val="edge"/>
          <c:yMode val="edge"/>
          <c:x val="0.24369171463767639"/>
          <c:y val="0.85452368934652401"/>
          <c:w val="0.18121612950064872"/>
          <c:h val="8.16336900195168E-2"/>
        </c:manualLayout>
      </c:layout>
      <c:overlay val="1"/>
      <c:spPr>
        <a:noFill/>
        <a:ln>
          <a:solidFill>
            <a:schemeClr val="tx1">
              <a:lumMod val="50000"/>
              <a:lumOff val="50000"/>
            </a:schemeClr>
          </a:solidFill>
        </a:ln>
      </c:spPr>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Open Events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Sheet3!$B$3:$B$8</c:f>
              <c:numCache>
                <c:formatCode>0.00%</c:formatCode>
                <c:ptCount val="6"/>
                <c:pt idx="0">
                  <c:v>0.98099999999999998</c:v>
                </c:pt>
                <c:pt idx="1">
                  <c:v>0.98699999999999999</c:v>
                </c:pt>
                <c:pt idx="2">
                  <c:v>0.95500000000000063</c:v>
                </c:pt>
                <c:pt idx="3">
                  <c:v>1</c:v>
                </c:pt>
                <c:pt idx="4">
                  <c:v>1</c:v>
                </c:pt>
                <c:pt idx="5">
                  <c:v>1</c:v>
                </c:pt>
              </c:numCache>
            </c:numRef>
          </c:val>
        </c:ser>
        <c:ser>
          <c:idx val="1"/>
          <c:order val="1"/>
          <c:tx>
            <c:v>Close Events</c:v>
          </c:tx>
          <c:spPr>
            <a:gradFill rotWithShape="1">
              <a:gsLst>
                <a:gs pos="0">
                  <a:schemeClr val="accent3">
                    <a:lumMod val="75000"/>
                  </a:schemeClr>
                </a:gs>
                <a:gs pos="100000">
                  <a:schemeClr val="accent3">
                    <a:lumMod val="95000"/>
                    <a:lumOff val="5000"/>
                  </a:schemeClr>
                </a:gs>
              </a:gsLst>
              <a:lin ang="16200000" scaled="0"/>
            </a:gradFill>
            <a:ln w="9525" cap="flat" cmpd="sng" algn="ctr">
              <a:no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Sheet3!$C$3:$C$7</c:f>
              <c:numCache>
                <c:formatCode>0.00%</c:formatCode>
                <c:ptCount val="5"/>
                <c:pt idx="0">
                  <c:v>0.95100000000000062</c:v>
                </c:pt>
                <c:pt idx="1">
                  <c:v>0.97500000000000064</c:v>
                </c:pt>
                <c:pt idx="2">
                  <c:v>0.89400000000000002</c:v>
                </c:pt>
                <c:pt idx="3">
                  <c:v>1</c:v>
                </c:pt>
                <c:pt idx="4">
                  <c:v>1</c:v>
                </c:pt>
              </c:numCache>
            </c:numRef>
          </c:val>
        </c:ser>
        <c:dLbls>
          <c:showLegendKey val="0"/>
          <c:showVal val="1"/>
          <c:showCatName val="0"/>
          <c:showSerName val="0"/>
          <c:showPercent val="0"/>
          <c:showBubbleSize val="0"/>
        </c:dLbls>
        <c:gapWidth val="74"/>
        <c:overlap val="-1"/>
        <c:axId val="86793600"/>
        <c:axId val="86819968"/>
      </c:barChart>
      <c:catAx>
        <c:axId val="86793600"/>
        <c:scaling>
          <c:orientation val="minMax"/>
        </c:scaling>
        <c:delete val="0"/>
        <c:axPos val="b"/>
        <c:numFmt formatCode="General" sourceLinked="1"/>
        <c:majorTickMark val="out"/>
        <c:minorTickMark val="none"/>
        <c:tickLblPos val="nextTo"/>
        <c:txPr>
          <a:bodyPr rot="0" vert="horz"/>
          <a:lstStyle/>
          <a:p>
            <a:pPr>
              <a:defRPr sz="1800" b="1">
                <a:solidFill>
                  <a:schemeClr val="bg1">
                    <a:lumMod val="75000"/>
                  </a:schemeClr>
                </a:solidFill>
                <a:latin typeface="Segoe Condensed" pitchFamily="34" charset="0"/>
              </a:defRPr>
            </a:pPr>
            <a:endParaRPr lang="en-US"/>
          </a:p>
        </c:txPr>
        <c:crossAx val="86819968"/>
        <c:crosses val="autoZero"/>
        <c:auto val="1"/>
        <c:lblAlgn val="ctr"/>
        <c:lblOffset val="100"/>
        <c:noMultiLvlLbl val="0"/>
      </c:catAx>
      <c:valAx>
        <c:axId val="86819968"/>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b="0">
                <a:solidFill>
                  <a:schemeClr val="bg1">
                    <a:lumMod val="75000"/>
                  </a:schemeClr>
                </a:solidFill>
                <a:latin typeface="Segoe Condensed" pitchFamily="34" charset="0"/>
              </a:defRPr>
            </a:pPr>
            <a:endParaRPr lang="en-US"/>
          </a:p>
        </c:txPr>
        <c:crossAx val="86793600"/>
        <c:crosses val="autoZero"/>
        <c:crossBetween val="between"/>
        <c:majorUnit val="0.2"/>
      </c:valAx>
    </c:plotArea>
    <c:legend>
      <c:legendPos val="t"/>
      <c:layout/>
      <c:overlay val="0"/>
      <c:txPr>
        <a:bodyPr/>
        <a:lstStyle/>
        <a:p>
          <a:pPr>
            <a:defRPr sz="2000">
              <a:solidFill>
                <a:schemeClr val="bg1">
                  <a:lumMod val="75000"/>
                </a:schemeClr>
              </a:solidFill>
              <a:latin typeface="Segoe Condensed" pitchFamily="34" charset="0"/>
            </a:defRPr>
          </a:pPr>
          <a:endParaRPr lang="en-US"/>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15875"/>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103008512"/>
        <c:axId val="104407040"/>
      </c:lineChart>
      <c:catAx>
        <c:axId val="103008512"/>
        <c:scaling>
          <c:orientation val="minMax"/>
        </c:scaling>
        <c:delete val="1"/>
        <c:axPos val="b"/>
        <c:majorTickMark val="out"/>
        <c:minorTickMark val="none"/>
        <c:tickLblPos val="nextTo"/>
        <c:crossAx val="104407040"/>
        <c:crosses val="autoZero"/>
        <c:auto val="1"/>
        <c:lblAlgn val="ctr"/>
        <c:lblOffset val="100"/>
        <c:noMultiLvlLbl val="0"/>
      </c:catAx>
      <c:valAx>
        <c:axId val="104407040"/>
        <c:scaling>
          <c:orientation val="minMax"/>
          <c:max val="80"/>
          <c:min val="40"/>
        </c:scaling>
        <c:delete val="0"/>
        <c:axPos val="l"/>
        <c:majorGridlines>
          <c:spPr>
            <a:ln>
              <a:solidFill>
                <a:schemeClr val="bg1">
                  <a:lumMod val="85000"/>
                </a:schemeClr>
              </a:solidFill>
            </a:ln>
          </c:spPr>
        </c:majorGridlines>
        <c:numFmt formatCode="General" sourceLinked="1"/>
        <c:majorTickMark val="out"/>
        <c:minorTickMark val="none"/>
        <c:tickLblPos val="nextTo"/>
        <c:crossAx val="103008512"/>
        <c:crosses val="autoZero"/>
        <c:crossBetween val="between"/>
      </c:valAx>
    </c:plotArea>
    <c:legend>
      <c:legendPos val="r"/>
      <c:layout>
        <c:manualLayout>
          <c:xMode val="edge"/>
          <c:yMode val="edge"/>
          <c:x val="0.58562981250126311"/>
          <c:y val="4.5197677645625309E-2"/>
          <c:w val="0.39903501287008214"/>
          <c:h val="0.15133412278344924"/>
        </c:manualLayout>
      </c:layout>
      <c:overlay val="0"/>
      <c:spPr>
        <a:solidFill>
          <a:schemeClr val="bg1"/>
        </a:solidFill>
        <a:ln>
          <a:solidFill>
            <a:schemeClr val="bg1">
              <a:lumMod val="65000"/>
            </a:schemeClr>
          </a:solidFill>
        </a:ln>
      </c:spPr>
      <c:txPr>
        <a:bodyPr/>
        <a:lstStyle/>
        <a:p>
          <a:pPr>
            <a:defRPr sz="800"/>
          </a:pPr>
          <a:endParaRPr lang="en-US"/>
        </a:p>
      </c:txPr>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884164479440072E-2"/>
          <c:y val="2.8537783787127621E-2"/>
          <c:w val="0.94848223972003498"/>
          <c:h val="0.94099716912490317"/>
        </c:manualLayout>
      </c:layout>
      <c:lineChart>
        <c:grouping val="standard"/>
        <c:varyColors val="0"/>
        <c:ser>
          <c:idx val="0"/>
          <c:order val="0"/>
          <c:tx>
            <c:strRef>
              <c:f>'Compound Bathroom Sink'!$D$1</c:f>
              <c:strCache>
                <c:ptCount val="1"/>
                <c:pt idx="0">
                  <c:v>Cold Line Pressure
(Hose Spigot)</c:v>
                </c:pt>
              </c:strCache>
            </c:strRef>
          </c:tx>
          <c:spPr>
            <a:ln w="15875"/>
          </c:spPr>
          <c:marker>
            <c:symbol val="none"/>
          </c:marker>
          <c:val>
            <c:numRef>
              <c:f>'Compound Bathroom Sink'!$D$2:$D$5553</c:f>
              <c:numCache>
                <c:formatCode>General</c:formatCode>
                <c:ptCount val="5552"/>
                <c:pt idx="0">
                  <c:v>47.176317998016323</c:v>
                </c:pt>
                <c:pt idx="1">
                  <c:v>47.171740291447321</c:v>
                </c:pt>
                <c:pt idx="2">
                  <c:v>47.170595864805065</c:v>
                </c:pt>
                <c:pt idx="3">
                  <c:v>47.178034637979714</c:v>
                </c:pt>
                <c:pt idx="4">
                  <c:v>47.186236362249197</c:v>
                </c:pt>
                <c:pt idx="5">
                  <c:v>47.176508735790051</c:v>
                </c:pt>
                <c:pt idx="6">
                  <c:v>47.154383154039841</c:v>
                </c:pt>
                <c:pt idx="7">
                  <c:v>47.156099794003225</c:v>
                </c:pt>
                <c:pt idx="8">
                  <c:v>47.159342336156278</c:v>
                </c:pt>
                <c:pt idx="9">
                  <c:v>47.215228503852913</c:v>
                </c:pt>
                <c:pt idx="10">
                  <c:v>46.996452277409034</c:v>
                </c:pt>
                <c:pt idx="11">
                  <c:v>46.977950713359292</c:v>
                </c:pt>
                <c:pt idx="12">
                  <c:v>46.982909895475728</c:v>
                </c:pt>
                <c:pt idx="13">
                  <c:v>46.97909514000154</c:v>
                </c:pt>
                <c:pt idx="14">
                  <c:v>46.988632028686972</c:v>
                </c:pt>
                <c:pt idx="15">
                  <c:v>46.985580224307633</c:v>
                </c:pt>
                <c:pt idx="16">
                  <c:v>46.993972686350808</c:v>
                </c:pt>
                <c:pt idx="17">
                  <c:v>46.998550392919825</c:v>
                </c:pt>
                <c:pt idx="18">
                  <c:v>46.978904402227819</c:v>
                </c:pt>
                <c:pt idx="19">
                  <c:v>46.930075532158398</c:v>
                </c:pt>
                <c:pt idx="20">
                  <c:v>47.141412985427635</c:v>
                </c:pt>
                <c:pt idx="21">
                  <c:v>47.14942397192339</c:v>
                </c:pt>
                <c:pt idx="22">
                  <c:v>47.139505607690538</c:v>
                </c:pt>
                <c:pt idx="23">
                  <c:v>47.114518959334696</c:v>
                </c:pt>
                <c:pt idx="24">
                  <c:v>47.101739528496225</c:v>
                </c:pt>
                <c:pt idx="25">
                  <c:v>47.106317235065227</c:v>
                </c:pt>
                <c:pt idx="26">
                  <c:v>47.12672617685206</c:v>
                </c:pt>
                <c:pt idx="27">
                  <c:v>47.112802319371319</c:v>
                </c:pt>
                <c:pt idx="28">
                  <c:v>47.119859616998532</c:v>
                </c:pt>
                <c:pt idx="29">
                  <c:v>47.107652399481182</c:v>
                </c:pt>
                <c:pt idx="30">
                  <c:v>47.139887083237952</c:v>
                </c:pt>
                <c:pt idx="31">
                  <c:v>47.127679865720594</c:v>
                </c:pt>
                <c:pt idx="32">
                  <c:v>47.146753643091472</c:v>
                </c:pt>
                <c:pt idx="33">
                  <c:v>47.152666514076436</c:v>
                </c:pt>
                <c:pt idx="34">
                  <c:v>47.165255207141207</c:v>
                </c:pt>
                <c:pt idx="35">
                  <c:v>47.161440451667026</c:v>
                </c:pt>
                <c:pt idx="36">
                  <c:v>47.168497749294247</c:v>
                </c:pt>
                <c:pt idx="37">
                  <c:v>47.176890211337437</c:v>
                </c:pt>
                <c:pt idx="38">
                  <c:v>47.172312504768421</c:v>
                </c:pt>
                <c:pt idx="39">
                  <c:v>47.219806210421879</c:v>
                </c:pt>
                <c:pt idx="40">
                  <c:v>47.191004806591863</c:v>
                </c:pt>
                <c:pt idx="41">
                  <c:v>47.205882352941146</c:v>
                </c:pt>
                <c:pt idx="42">
                  <c:v>47.208934157320485</c:v>
                </c:pt>
                <c:pt idx="43">
                  <c:v>47.224574654764609</c:v>
                </c:pt>
                <c:pt idx="44">
                  <c:v>47.225337605859451</c:v>
                </c:pt>
                <c:pt idx="45">
                  <c:v>47.226863508049128</c:v>
                </c:pt>
                <c:pt idx="46">
                  <c:v>47.21084153505759</c:v>
                </c:pt>
                <c:pt idx="47">
                  <c:v>47.221904325932698</c:v>
                </c:pt>
                <c:pt idx="48">
                  <c:v>47.229533836881039</c:v>
                </c:pt>
                <c:pt idx="49">
                  <c:v>47.19214923323414</c:v>
                </c:pt>
                <c:pt idx="50">
                  <c:v>47.199588006408781</c:v>
                </c:pt>
                <c:pt idx="51">
                  <c:v>47.23983367666132</c:v>
                </c:pt>
                <c:pt idx="52">
                  <c:v>47.262531471732657</c:v>
                </c:pt>
                <c:pt idx="53">
                  <c:v>47.262149996185244</c:v>
                </c:pt>
                <c:pt idx="54">
                  <c:v>47.246890974288547</c:v>
                </c:pt>
                <c:pt idx="55">
                  <c:v>47.243839169909201</c:v>
                </c:pt>
                <c:pt idx="56">
                  <c:v>47.258907454032183</c:v>
                </c:pt>
                <c:pt idx="57">
                  <c:v>47.252040894178677</c:v>
                </c:pt>
                <c:pt idx="58">
                  <c:v>47.272068360418103</c:v>
                </c:pt>
                <c:pt idx="59">
                  <c:v>47.265583276112004</c:v>
                </c:pt>
                <c:pt idx="60">
                  <c:v>47.264248111696041</c:v>
                </c:pt>
                <c:pt idx="61">
                  <c:v>47.232394903486693</c:v>
                </c:pt>
                <c:pt idx="62">
                  <c:v>47.209124895094234</c:v>
                </c:pt>
                <c:pt idx="63">
                  <c:v>47.203021286335549</c:v>
                </c:pt>
                <c:pt idx="64">
                  <c:v>47.218089570458538</c:v>
                </c:pt>
                <c:pt idx="65">
                  <c:v>47.223048752574968</c:v>
                </c:pt>
                <c:pt idx="66">
                  <c:v>47.212367437247288</c:v>
                </c:pt>
                <c:pt idx="67">
                  <c:v>47.222858014801254</c:v>
                </c:pt>
                <c:pt idx="68">
                  <c:v>47.213511863889529</c:v>
                </c:pt>
                <c:pt idx="69">
                  <c:v>47.241168841077283</c:v>
                </c:pt>
                <c:pt idx="70">
                  <c:v>47.20340276188297</c:v>
                </c:pt>
                <c:pt idx="71">
                  <c:v>47.20550087739376</c:v>
                </c:pt>
                <c:pt idx="72">
                  <c:v>47.203784237430376</c:v>
                </c:pt>
                <c:pt idx="73">
                  <c:v>47.216182192721448</c:v>
                </c:pt>
                <c:pt idx="74">
                  <c:v>47.20054169527733</c:v>
                </c:pt>
                <c:pt idx="75">
                  <c:v>47.198634317540247</c:v>
                </c:pt>
                <c:pt idx="76">
                  <c:v>47.19481956206608</c:v>
                </c:pt>
                <c:pt idx="77">
                  <c:v>47.180323491264218</c:v>
                </c:pt>
                <c:pt idx="78">
                  <c:v>47.166590371557184</c:v>
                </c:pt>
                <c:pt idx="79">
                  <c:v>47.147516594186314</c:v>
                </c:pt>
                <c:pt idx="80">
                  <c:v>47.192530708781568</c:v>
                </c:pt>
                <c:pt idx="81">
                  <c:v>47.180895704585339</c:v>
                </c:pt>
                <c:pt idx="82">
                  <c:v>47.167734798199447</c:v>
                </c:pt>
                <c:pt idx="83">
                  <c:v>47.154573891813541</c:v>
                </c:pt>
                <c:pt idx="84">
                  <c:v>47.151331349660488</c:v>
                </c:pt>
                <c:pt idx="85">
                  <c:v>47.13149462119479</c:v>
                </c:pt>
                <c:pt idx="86">
                  <c:v>47.141412985427635</c:v>
                </c:pt>
                <c:pt idx="87">
                  <c:v>47.163538567177845</c:v>
                </c:pt>
                <c:pt idx="88">
                  <c:v>47.166781109330898</c:v>
                </c:pt>
                <c:pt idx="89">
                  <c:v>47.163729304951559</c:v>
                </c:pt>
                <c:pt idx="90">
                  <c:v>47.162775616083017</c:v>
                </c:pt>
                <c:pt idx="91">
                  <c:v>47.168688487067989</c:v>
                </c:pt>
                <c:pt idx="92">
                  <c:v>47.175364309147781</c:v>
                </c:pt>
                <c:pt idx="93">
                  <c:v>47.194438086518652</c:v>
                </c:pt>
                <c:pt idx="94">
                  <c:v>47.199969481956202</c:v>
                </c:pt>
                <c:pt idx="95">
                  <c:v>47.221522850385284</c:v>
                </c:pt>
                <c:pt idx="96">
                  <c:v>47.21560997940032</c:v>
                </c:pt>
                <c:pt idx="97">
                  <c:v>47.19081406881817</c:v>
                </c:pt>
                <c:pt idx="98">
                  <c:v>47.181658655680152</c:v>
                </c:pt>
                <c:pt idx="99">
                  <c:v>47.184519722285792</c:v>
                </c:pt>
                <c:pt idx="100">
                  <c:v>47.178797589074534</c:v>
                </c:pt>
                <c:pt idx="101">
                  <c:v>47.19367513542381</c:v>
                </c:pt>
                <c:pt idx="102">
                  <c:v>47.192339971007847</c:v>
                </c:pt>
                <c:pt idx="103">
                  <c:v>47.171168078126172</c:v>
                </c:pt>
                <c:pt idx="104">
                  <c:v>47.164873731593786</c:v>
                </c:pt>
                <c:pt idx="105">
                  <c:v>47.138742656595696</c:v>
                </c:pt>
                <c:pt idx="106">
                  <c:v>47.125581750209804</c:v>
                </c:pt>
                <c:pt idx="107">
                  <c:v>47.122720683604165</c:v>
                </c:pt>
                <c:pt idx="108">
                  <c:v>47.139314869916831</c:v>
                </c:pt>
                <c:pt idx="109">
                  <c:v>47.132448310063317</c:v>
                </c:pt>
                <c:pt idx="110">
                  <c:v>47.129205767910271</c:v>
                </c:pt>
                <c:pt idx="111">
                  <c:v>47.097543297474623</c:v>
                </c:pt>
                <c:pt idx="112">
                  <c:v>47.100213626306541</c:v>
                </c:pt>
                <c:pt idx="113">
                  <c:v>47.106126497291513</c:v>
                </c:pt>
                <c:pt idx="114">
                  <c:v>47.128061341268015</c:v>
                </c:pt>
                <c:pt idx="115">
                  <c:v>47.153620202944978</c:v>
                </c:pt>
                <c:pt idx="116">
                  <c:v>47.165827420462321</c:v>
                </c:pt>
                <c:pt idx="117">
                  <c:v>47.157816433966566</c:v>
                </c:pt>
                <c:pt idx="118">
                  <c:v>47.154764629587227</c:v>
                </c:pt>
                <c:pt idx="119">
                  <c:v>47.16163118944074</c:v>
                </c:pt>
                <c:pt idx="120">
                  <c:v>47.154001678492385</c:v>
                </c:pt>
                <c:pt idx="121">
                  <c:v>47.155527580682062</c:v>
                </c:pt>
                <c:pt idx="122">
                  <c:v>47.145227740901788</c:v>
                </c:pt>
                <c:pt idx="123">
                  <c:v>47.142175936522449</c:v>
                </c:pt>
                <c:pt idx="124">
                  <c:v>47.116044861524365</c:v>
                </c:pt>
                <c:pt idx="125">
                  <c:v>47.114900434882117</c:v>
                </c:pt>
                <c:pt idx="126">
                  <c:v>47.113565270466161</c:v>
                </c:pt>
                <c:pt idx="127">
                  <c:v>47.123865110246427</c:v>
                </c:pt>
                <c:pt idx="128">
                  <c:v>47.115472648203244</c:v>
                </c:pt>
                <c:pt idx="129">
                  <c:v>47.110894941634243</c:v>
                </c:pt>
                <c:pt idx="130">
                  <c:v>47.111085679407942</c:v>
                </c:pt>
                <c:pt idx="131">
                  <c:v>47.108606088349738</c:v>
                </c:pt>
                <c:pt idx="132">
                  <c:v>47.102693217364774</c:v>
                </c:pt>
                <c:pt idx="133">
                  <c:v>47.103646906233323</c:v>
                </c:pt>
                <c:pt idx="134">
                  <c:v>47.121766994735651</c:v>
                </c:pt>
                <c:pt idx="135">
                  <c:v>47.124437323567577</c:v>
                </c:pt>
                <c:pt idx="136">
                  <c:v>47.117570763714049</c:v>
                </c:pt>
                <c:pt idx="137">
                  <c:v>47.138361181048303</c:v>
                </c:pt>
                <c:pt idx="138">
                  <c:v>47.153047989623865</c:v>
                </c:pt>
                <c:pt idx="139">
                  <c:v>47.150186923018239</c:v>
                </c:pt>
                <c:pt idx="140">
                  <c:v>47.156099794003218</c:v>
                </c:pt>
                <c:pt idx="141">
                  <c:v>47.172121766994735</c:v>
                </c:pt>
                <c:pt idx="142">
                  <c:v>47.187571526665145</c:v>
                </c:pt>
                <c:pt idx="143">
                  <c:v>47.185091935606934</c:v>
                </c:pt>
                <c:pt idx="144">
                  <c:v>47.168879224841689</c:v>
                </c:pt>
                <c:pt idx="145">
                  <c:v>47.166399633783485</c:v>
                </c:pt>
                <c:pt idx="146">
                  <c:v>47.162012664988183</c:v>
                </c:pt>
                <c:pt idx="147">
                  <c:v>47.105554283970399</c:v>
                </c:pt>
                <c:pt idx="148">
                  <c:v>47.093347066453042</c:v>
                </c:pt>
                <c:pt idx="149">
                  <c:v>47.087052719920656</c:v>
                </c:pt>
                <c:pt idx="150">
                  <c:v>47.080949111161978</c:v>
                </c:pt>
                <c:pt idx="151">
                  <c:v>47.072175173571374</c:v>
                </c:pt>
                <c:pt idx="152">
                  <c:v>47.061303120469972</c:v>
                </c:pt>
                <c:pt idx="153">
                  <c:v>47.065880827038981</c:v>
                </c:pt>
                <c:pt idx="154">
                  <c:v>47.08419165331501</c:v>
                </c:pt>
                <c:pt idx="155">
                  <c:v>47.084000915541296</c:v>
                </c:pt>
                <c:pt idx="156">
                  <c:v>47.090676737621109</c:v>
                </c:pt>
                <c:pt idx="157">
                  <c:v>47.145227740901802</c:v>
                </c:pt>
                <c:pt idx="158">
                  <c:v>47.144274052033253</c:v>
                </c:pt>
                <c:pt idx="159">
                  <c:v>47.144464789806968</c:v>
                </c:pt>
                <c:pt idx="160">
                  <c:v>47.159723811703671</c:v>
                </c:pt>
                <c:pt idx="161">
                  <c:v>47.179560540169376</c:v>
                </c:pt>
                <c:pt idx="162">
                  <c:v>47.19176775768674</c:v>
                </c:pt>
                <c:pt idx="163">
                  <c:v>47.192912184328989</c:v>
                </c:pt>
                <c:pt idx="164">
                  <c:v>47.190051117723357</c:v>
                </c:pt>
                <c:pt idx="165">
                  <c:v>47.173647669184412</c:v>
                </c:pt>
                <c:pt idx="166">
                  <c:v>47.174219882505533</c:v>
                </c:pt>
                <c:pt idx="167">
                  <c:v>47.15953307392995</c:v>
                </c:pt>
                <c:pt idx="168">
                  <c:v>47.170214389257637</c:v>
                </c:pt>
                <c:pt idx="169">
                  <c:v>47.191004806591877</c:v>
                </c:pt>
                <c:pt idx="170">
                  <c:v>47.181086442359025</c:v>
                </c:pt>
                <c:pt idx="171">
                  <c:v>47.159723811703643</c:v>
                </c:pt>
                <c:pt idx="172">
                  <c:v>47.164492256046366</c:v>
                </c:pt>
                <c:pt idx="173">
                  <c:v>47.154383154039806</c:v>
                </c:pt>
                <c:pt idx="174">
                  <c:v>47.157244220645438</c:v>
                </c:pt>
                <c:pt idx="175">
                  <c:v>47.176317998016309</c:v>
                </c:pt>
                <c:pt idx="176">
                  <c:v>47.160677500572206</c:v>
                </c:pt>
                <c:pt idx="177">
                  <c:v>47.161440451667033</c:v>
                </c:pt>
                <c:pt idx="178">
                  <c:v>47.156099794003197</c:v>
                </c:pt>
                <c:pt idx="179">
                  <c:v>47.143511100938426</c:v>
                </c:pt>
                <c:pt idx="180">
                  <c:v>47.152094300755309</c:v>
                </c:pt>
                <c:pt idx="181">
                  <c:v>47.152475776302722</c:v>
                </c:pt>
                <c:pt idx="182">
                  <c:v>47.154001678492392</c:v>
                </c:pt>
                <c:pt idx="183">
                  <c:v>47.171740291447307</c:v>
                </c:pt>
                <c:pt idx="184">
                  <c:v>47.169832913710231</c:v>
                </c:pt>
                <c:pt idx="185">
                  <c:v>47.174982833600367</c:v>
                </c:pt>
                <c:pt idx="186">
                  <c:v>47.213511863889536</c:v>
                </c:pt>
                <c:pt idx="187">
                  <c:v>47.204928664072639</c:v>
                </c:pt>
                <c:pt idx="188">
                  <c:v>47.090485999847417</c:v>
                </c:pt>
                <c:pt idx="189">
                  <c:v>47.108415350576038</c:v>
                </c:pt>
                <c:pt idx="190">
                  <c:v>47.104982070649285</c:v>
                </c:pt>
                <c:pt idx="191">
                  <c:v>47.107652399481196</c:v>
                </c:pt>
                <c:pt idx="192">
                  <c:v>47.093347066453042</c:v>
                </c:pt>
                <c:pt idx="193">
                  <c:v>47.102502479591053</c:v>
                </c:pt>
                <c:pt idx="194">
                  <c:v>47.093537804226756</c:v>
                </c:pt>
                <c:pt idx="195">
                  <c:v>47.09086747539483</c:v>
                </c:pt>
                <c:pt idx="196">
                  <c:v>47.077134355687789</c:v>
                </c:pt>
                <c:pt idx="197">
                  <c:v>47.077897306782646</c:v>
                </c:pt>
                <c:pt idx="198">
                  <c:v>47.192339971007861</c:v>
                </c:pt>
                <c:pt idx="199">
                  <c:v>47.189097428854815</c:v>
                </c:pt>
                <c:pt idx="200">
                  <c:v>47.199397268635082</c:v>
                </c:pt>
                <c:pt idx="201">
                  <c:v>47.225146868085758</c:v>
                </c:pt>
                <c:pt idx="202">
                  <c:v>47.234111543450069</c:v>
                </c:pt>
                <c:pt idx="203">
                  <c:v>47.22743572137027</c:v>
                </c:pt>
                <c:pt idx="204">
                  <c:v>47.259861142900753</c:v>
                </c:pt>
                <c:pt idx="205">
                  <c:v>47.259288929579618</c:v>
                </c:pt>
                <c:pt idx="206">
                  <c:v>47.245746547646299</c:v>
                </c:pt>
                <c:pt idx="207">
                  <c:v>47.24975204089418</c:v>
                </c:pt>
                <c:pt idx="208">
                  <c:v>47.252994583047233</c:v>
                </c:pt>
                <c:pt idx="209">
                  <c:v>47.257763027389942</c:v>
                </c:pt>
                <c:pt idx="210">
                  <c:v>47.250705729762721</c:v>
                </c:pt>
                <c:pt idx="211">
                  <c:v>47.252422369726112</c:v>
                </c:pt>
                <c:pt idx="212">
                  <c:v>47.253566796368361</c:v>
                </c:pt>
                <c:pt idx="213">
                  <c:v>47.249942778667901</c:v>
                </c:pt>
                <c:pt idx="214">
                  <c:v>47.218471046005959</c:v>
                </c:pt>
                <c:pt idx="215">
                  <c:v>47.215419241626613</c:v>
                </c:pt>
                <c:pt idx="216">
                  <c:v>47.225146868085766</c:v>
                </c:pt>
                <c:pt idx="217">
                  <c:v>47.212748912794694</c:v>
                </c:pt>
                <c:pt idx="218">
                  <c:v>47.209506370641648</c:v>
                </c:pt>
                <c:pt idx="219">
                  <c:v>47.194628824292366</c:v>
                </c:pt>
                <c:pt idx="220">
                  <c:v>47.199206530861375</c:v>
                </c:pt>
                <c:pt idx="221">
                  <c:v>47.202639810788135</c:v>
                </c:pt>
                <c:pt idx="222">
                  <c:v>47.209887846189062</c:v>
                </c:pt>
                <c:pt idx="223">
                  <c:v>47.207789730678257</c:v>
                </c:pt>
                <c:pt idx="224">
                  <c:v>47.204928664072625</c:v>
                </c:pt>
                <c:pt idx="225">
                  <c:v>47.220187685969329</c:v>
                </c:pt>
                <c:pt idx="226">
                  <c:v>47.232013427939265</c:v>
                </c:pt>
                <c:pt idx="227">
                  <c:v>47.254711223010609</c:v>
                </c:pt>
                <c:pt idx="228">
                  <c:v>47.219615472648215</c:v>
                </c:pt>
                <c:pt idx="229">
                  <c:v>47.219806210421922</c:v>
                </c:pt>
                <c:pt idx="230">
                  <c:v>47.216754406042583</c:v>
                </c:pt>
                <c:pt idx="231">
                  <c:v>47.191386282139327</c:v>
                </c:pt>
                <c:pt idx="232">
                  <c:v>47.188715953307394</c:v>
                </c:pt>
                <c:pt idx="233">
                  <c:v>47.197108415350584</c:v>
                </c:pt>
                <c:pt idx="234">
                  <c:v>47.23449301899749</c:v>
                </c:pt>
                <c:pt idx="235">
                  <c:v>47.21541924162662</c:v>
                </c:pt>
                <c:pt idx="236">
                  <c:v>47.197489890898005</c:v>
                </c:pt>
                <c:pt idx="237">
                  <c:v>47.188906691081108</c:v>
                </c:pt>
                <c:pt idx="238">
                  <c:v>47.212939650568401</c:v>
                </c:pt>
                <c:pt idx="239">
                  <c:v>47.226863508049135</c:v>
                </c:pt>
                <c:pt idx="240">
                  <c:v>47.216945143816289</c:v>
                </c:pt>
                <c:pt idx="241">
                  <c:v>47.226291294728014</c:v>
                </c:pt>
                <c:pt idx="242">
                  <c:v>47.254329747463196</c:v>
                </c:pt>
                <c:pt idx="243">
                  <c:v>47.252613107499812</c:v>
                </c:pt>
                <c:pt idx="244">
                  <c:v>47.220569161516742</c:v>
                </c:pt>
                <c:pt idx="245">
                  <c:v>47.221522850385284</c:v>
                </c:pt>
                <c:pt idx="246">
                  <c:v>47.215419241626606</c:v>
                </c:pt>
                <c:pt idx="247">
                  <c:v>47.221332112611584</c:v>
                </c:pt>
                <c:pt idx="248">
                  <c:v>47.230106050202174</c:v>
                </c:pt>
                <c:pt idx="249">
                  <c:v>47.213702601663229</c:v>
                </c:pt>
                <c:pt idx="250">
                  <c:v>47.228389410238798</c:v>
                </c:pt>
                <c:pt idx="251">
                  <c:v>47.223620965896075</c:v>
                </c:pt>
                <c:pt idx="252">
                  <c:v>47.187571526665138</c:v>
                </c:pt>
                <c:pt idx="253">
                  <c:v>47.158197909514001</c:v>
                </c:pt>
                <c:pt idx="254">
                  <c:v>47.226672770275428</c:v>
                </c:pt>
                <c:pt idx="255">
                  <c:v>47.167162584878312</c:v>
                </c:pt>
                <c:pt idx="256">
                  <c:v>47.177271686884872</c:v>
                </c:pt>
                <c:pt idx="257">
                  <c:v>47.179369802395662</c:v>
                </c:pt>
                <c:pt idx="258">
                  <c:v>47.186999313344003</c:v>
                </c:pt>
                <c:pt idx="259">
                  <c:v>47.179560540169376</c:v>
                </c:pt>
                <c:pt idx="260">
                  <c:v>47.169260700389103</c:v>
                </c:pt>
                <c:pt idx="261">
                  <c:v>47.159151598382536</c:v>
                </c:pt>
                <c:pt idx="262">
                  <c:v>47.184710460059499</c:v>
                </c:pt>
                <c:pt idx="263">
                  <c:v>47.205691615167467</c:v>
                </c:pt>
                <c:pt idx="264">
                  <c:v>47.138742656595703</c:v>
                </c:pt>
                <c:pt idx="265">
                  <c:v>47.20035095750363</c:v>
                </c:pt>
                <c:pt idx="266">
                  <c:v>47.212367437247273</c:v>
                </c:pt>
                <c:pt idx="267">
                  <c:v>47.159723811703671</c:v>
                </c:pt>
                <c:pt idx="268">
                  <c:v>47.158960860608843</c:v>
                </c:pt>
                <c:pt idx="269">
                  <c:v>47.16792553597314</c:v>
                </c:pt>
                <c:pt idx="270">
                  <c:v>47.174982833600367</c:v>
                </c:pt>
                <c:pt idx="271">
                  <c:v>47.167925535973147</c:v>
                </c:pt>
                <c:pt idx="272">
                  <c:v>47.144274052033282</c:v>
                </c:pt>
                <c:pt idx="273">
                  <c:v>47.143511100938433</c:v>
                </c:pt>
                <c:pt idx="274">
                  <c:v>47.158388647287715</c:v>
                </c:pt>
                <c:pt idx="275">
                  <c:v>47.082856488899061</c:v>
                </c:pt>
                <c:pt idx="276">
                  <c:v>47.056916151674677</c:v>
                </c:pt>
                <c:pt idx="277">
                  <c:v>47.090485999847402</c:v>
                </c:pt>
                <c:pt idx="278">
                  <c:v>47.072175173571367</c:v>
                </c:pt>
                <c:pt idx="279">
                  <c:v>47.067597467002358</c:v>
                </c:pt>
                <c:pt idx="280">
                  <c:v>47.064164187075598</c:v>
                </c:pt>
                <c:pt idx="281">
                  <c:v>47.082284275577933</c:v>
                </c:pt>
                <c:pt idx="282">
                  <c:v>47.060158693827717</c:v>
                </c:pt>
                <c:pt idx="283">
                  <c:v>47.056153200579843</c:v>
                </c:pt>
                <c:pt idx="284">
                  <c:v>47.049286640726329</c:v>
                </c:pt>
                <c:pt idx="285">
                  <c:v>47.127870603494316</c:v>
                </c:pt>
                <c:pt idx="286">
                  <c:v>47.141603723201349</c:v>
                </c:pt>
                <c:pt idx="287">
                  <c:v>47.138170443274603</c:v>
                </c:pt>
                <c:pt idx="288">
                  <c:v>47.155718318455804</c:v>
                </c:pt>
                <c:pt idx="289">
                  <c:v>47.165064469367522</c:v>
                </c:pt>
                <c:pt idx="290">
                  <c:v>47.15915159838255</c:v>
                </c:pt>
                <c:pt idx="291">
                  <c:v>47.158579385061415</c:v>
                </c:pt>
                <c:pt idx="292">
                  <c:v>47.186617837796589</c:v>
                </c:pt>
                <c:pt idx="293">
                  <c:v>46.992256046387425</c:v>
                </c:pt>
                <c:pt idx="294">
                  <c:v>46.997405966277555</c:v>
                </c:pt>
                <c:pt idx="295">
                  <c:v>46.99359121080338</c:v>
                </c:pt>
                <c:pt idx="296">
                  <c:v>47.003509575036233</c:v>
                </c:pt>
                <c:pt idx="297">
                  <c:v>47.023155565728224</c:v>
                </c:pt>
                <c:pt idx="298">
                  <c:v>47.015144579232455</c:v>
                </c:pt>
                <c:pt idx="299">
                  <c:v>47.02277409018081</c:v>
                </c:pt>
                <c:pt idx="300">
                  <c:v>47.061303120469972</c:v>
                </c:pt>
                <c:pt idx="301">
                  <c:v>47.047570000762938</c:v>
                </c:pt>
                <c:pt idx="302">
                  <c:v>47.038605325398635</c:v>
                </c:pt>
                <c:pt idx="303">
                  <c:v>47.238498512245343</c:v>
                </c:pt>
                <c:pt idx="304">
                  <c:v>47.248035400930789</c:v>
                </c:pt>
                <c:pt idx="305">
                  <c:v>47.249179827573037</c:v>
                </c:pt>
                <c:pt idx="306">
                  <c:v>47.237735561150515</c:v>
                </c:pt>
                <c:pt idx="307">
                  <c:v>47.243839169909201</c:v>
                </c:pt>
                <c:pt idx="308">
                  <c:v>47.257000076295107</c:v>
                </c:pt>
                <c:pt idx="309">
                  <c:v>47.249179827573045</c:v>
                </c:pt>
                <c:pt idx="310">
                  <c:v>47.221904325932698</c:v>
                </c:pt>
                <c:pt idx="311">
                  <c:v>47.238879987792778</c:v>
                </c:pt>
                <c:pt idx="312">
                  <c:v>47.2503242542153</c:v>
                </c:pt>
                <c:pt idx="313">
                  <c:v>47.258144502937355</c:v>
                </c:pt>
                <c:pt idx="314">
                  <c:v>47.27111467154954</c:v>
                </c:pt>
                <c:pt idx="315">
                  <c:v>47.282368200198363</c:v>
                </c:pt>
                <c:pt idx="316">
                  <c:v>47.277027542534526</c:v>
                </c:pt>
                <c:pt idx="317">
                  <c:v>47.294575417715727</c:v>
                </c:pt>
                <c:pt idx="318">
                  <c:v>47.281605249103535</c:v>
                </c:pt>
                <c:pt idx="319">
                  <c:v>47.27874418249791</c:v>
                </c:pt>
                <c:pt idx="320">
                  <c:v>47.261577782864123</c:v>
                </c:pt>
                <c:pt idx="321">
                  <c:v>47.248416876478224</c:v>
                </c:pt>
                <c:pt idx="322">
                  <c:v>47.241550316624718</c:v>
                </c:pt>
                <c:pt idx="323">
                  <c:v>47.238307774471664</c:v>
                </c:pt>
                <c:pt idx="324">
                  <c:v>47.206645304036023</c:v>
                </c:pt>
                <c:pt idx="325">
                  <c:v>47.197871366445426</c:v>
                </c:pt>
                <c:pt idx="326">
                  <c:v>47.203212024109256</c:v>
                </c:pt>
                <c:pt idx="327">
                  <c:v>47.176890211337458</c:v>
                </c:pt>
                <c:pt idx="328">
                  <c:v>47.173456931410698</c:v>
                </c:pt>
                <c:pt idx="329">
                  <c:v>47.225337605859472</c:v>
                </c:pt>
                <c:pt idx="330">
                  <c:v>47.245555809872606</c:v>
                </c:pt>
                <c:pt idx="331">
                  <c:v>47.242504005493259</c:v>
                </c:pt>
                <c:pt idx="332">
                  <c:v>47.245174334325178</c:v>
                </c:pt>
                <c:pt idx="333">
                  <c:v>47.247081712062268</c:v>
                </c:pt>
                <c:pt idx="334">
                  <c:v>47.244411383230336</c:v>
                </c:pt>
                <c:pt idx="335">
                  <c:v>47.246890974288547</c:v>
                </c:pt>
                <c:pt idx="336">
                  <c:v>47.252994583047233</c:v>
                </c:pt>
                <c:pt idx="337">
                  <c:v>47.256237125200279</c:v>
                </c:pt>
                <c:pt idx="338">
                  <c:v>47.269779507133606</c:v>
                </c:pt>
                <c:pt idx="339">
                  <c:v>47.217517357137417</c:v>
                </c:pt>
                <c:pt idx="340">
                  <c:v>46.972991531242862</c:v>
                </c:pt>
                <c:pt idx="341">
                  <c:v>46.976997024490743</c:v>
                </c:pt>
                <c:pt idx="342">
                  <c:v>46.977759975585577</c:v>
                </c:pt>
                <c:pt idx="343">
                  <c:v>46.982909895475707</c:v>
                </c:pt>
                <c:pt idx="344">
                  <c:v>46.990730144197769</c:v>
                </c:pt>
                <c:pt idx="345">
                  <c:v>46.989204242008093</c:v>
                </c:pt>
                <c:pt idx="346">
                  <c:v>46.992446784161146</c:v>
                </c:pt>
                <c:pt idx="347">
                  <c:v>46.988632028686979</c:v>
                </c:pt>
                <c:pt idx="348">
                  <c:v>46.97718776226445</c:v>
                </c:pt>
                <c:pt idx="349">
                  <c:v>46.983100633249414</c:v>
                </c:pt>
                <c:pt idx="350">
                  <c:v>47.220187685969336</c:v>
                </c:pt>
                <c:pt idx="351">
                  <c:v>47.229915312428489</c:v>
                </c:pt>
                <c:pt idx="352">
                  <c:v>47.260433356221881</c:v>
                </c:pt>
                <c:pt idx="353">
                  <c:v>47.253948271915789</c:v>
                </c:pt>
                <c:pt idx="354">
                  <c:v>47.255474174105458</c:v>
                </c:pt>
                <c:pt idx="355">
                  <c:v>47.250896467536457</c:v>
                </c:pt>
                <c:pt idx="356">
                  <c:v>47.246890974288576</c:v>
                </c:pt>
                <c:pt idx="357">
                  <c:v>47.253948271915796</c:v>
                </c:pt>
                <c:pt idx="358">
                  <c:v>47.258525978484805</c:v>
                </c:pt>
                <c:pt idx="359">
                  <c:v>47.269779507133606</c:v>
                </c:pt>
                <c:pt idx="360">
                  <c:v>47.273785000381494</c:v>
                </c:pt>
                <c:pt idx="361">
                  <c:v>47.284466315709167</c:v>
                </c:pt>
                <c:pt idx="362">
                  <c:v>47.248226138704517</c:v>
                </c:pt>
                <c:pt idx="363">
                  <c:v>47.255855649652858</c:v>
                </c:pt>
                <c:pt idx="364">
                  <c:v>47.264438849469755</c:v>
                </c:pt>
                <c:pt idx="365">
                  <c:v>47.246890974288547</c:v>
                </c:pt>
                <c:pt idx="366">
                  <c:v>47.25337605859464</c:v>
                </c:pt>
                <c:pt idx="367">
                  <c:v>47.246700236514826</c:v>
                </c:pt>
                <c:pt idx="368">
                  <c:v>47.242504005493224</c:v>
                </c:pt>
                <c:pt idx="369">
                  <c:v>47.109559777218266</c:v>
                </c:pt>
                <c:pt idx="370">
                  <c:v>47.075989929045527</c:v>
                </c:pt>
                <c:pt idx="371">
                  <c:v>47.071984435797653</c:v>
                </c:pt>
                <c:pt idx="372">
                  <c:v>47.06569008926526</c:v>
                </c:pt>
                <c:pt idx="373">
                  <c:v>47.038986800946041</c:v>
                </c:pt>
                <c:pt idx="374">
                  <c:v>47.03421835660334</c:v>
                </c:pt>
                <c:pt idx="375">
                  <c:v>47.052147707331969</c:v>
                </c:pt>
                <c:pt idx="376">
                  <c:v>47.048142214084081</c:v>
                </c:pt>
                <c:pt idx="377">
                  <c:v>47.031738765545128</c:v>
                </c:pt>
                <c:pt idx="378">
                  <c:v>47.035362783245603</c:v>
                </c:pt>
                <c:pt idx="379">
                  <c:v>47.20340276188297</c:v>
                </c:pt>
                <c:pt idx="380">
                  <c:v>47.238307774471664</c:v>
                </c:pt>
                <c:pt idx="381">
                  <c:v>47.204165712977805</c:v>
                </c:pt>
                <c:pt idx="382">
                  <c:v>47.232013427939272</c:v>
                </c:pt>
                <c:pt idx="383">
                  <c:v>47.228198672465098</c:v>
                </c:pt>
                <c:pt idx="384">
                  <c:v>47.217326619363689</c:v>
                </c:pt>
                <c:pt idx="385">
                  <c:v>47.225337605859451</c:v>
                </c:pt>
                <c:pt idx="386">
                  <c:v>47.210078583962748</c:v>
                </c:pt>
                <c:pt idx="387">
                  <c:v>47.229915312428453</c:v>
                </c:pt>
                <c:pt idx="388">
                  <c:v>47.240405889982441</c:v>
                </c:pt>
                <c:pt idx="389">
                  <c:v>47.195963988708314</c:v>
                </c:pt>
                <c:pt idx="390">
                  <c:v>47.198062104219112</c:v>
                </c:pt>
                <c:pt idx="391">
                  <c:v>47.223430228122375</c:v>
                </c:pt>
                <c:pt idx="392">
                  <c:v>47.198062104219119</c:v>
                </c:pt>
                <c:pt idx="393">
                  <c:v>47.21751735713741</c:v>
                </c:pt>
                <c:pt idx="394">
                  <c:v>47.213893339436943</c:v>
                </c:pt>
                <c:pt idx="395">
                  <c:v>47.216945143816282</c:v>
                </c:pt>
                <c:pt idx="396">
                  <c:v>47.210841535057597</c:v>
                </c:pt>
                <c:pt idx="397">
                  <c:v>47.15438315403982</c:v>
                </c:pt>
                <c:pt idx="398">
                  <c:v>47.148279545281142</c:v>
                </c:pt>
                <c:pt idx="399">
                  <c:v>47.185664148928048</c:v>
                </c:pt>
                <c:pt idx="400">
                  <c:v>47.17650873579003</c:v>
                </c:pt>
                <c:pt idx="401">
                  <c:v>47.182040131227573</c:v>
                </c:pt>
                <c:pt idx="402">
                  <c:v>47.181467917906453</c:v>
                </c:pt>
                <c:pt idx="403">
                  <c:v>47.18528267338062</c:v>
                </c:pt>
                <c:pt idx="404">
                  <c:v>47.199969481956188</c:v>
                </c:pt>
                <c:pt idx="405">
                  <c:v>47.194819562066058</c:v>
                </c:pt>
                <c:pt idx="406">
                  <c:v>47.219424734874494</c:v>
                </c:pt>
                <c:pt idx="407">
                  <c:v>47.264057373922334</c:v>
                </c:pt>
                <c:pt idx="408">
                  <c:v>47.271686884870675</c:v>
                </c:pt>
                <c:pt idx="409">
                  <c:v>47.264820325017169</c:v>
                </c:pt>
                <c:pt idx="410">
                  <c:v>47.267109178301666</c:v>
                </c:pt>
                <c:pt idx="411">
                  <c:v>47.244602121004036</c:v>
                </c:pt>
                <c:pt idx="412">
                  <c:v>47.250514991989007</c:v>
                </c:pt>
                <c:pt idx="413">
                  <c:v>47.242504005493245</c:v>
                </c:pt>
                <c:pt idx="414">
                  <c:v>47.266918440527967</c:v>
                </c:pt>
                <c:pt idx="415">
                  <c:v>47.272640573739224</c:v>
                </c:pt>
                <c:pt idx="416">
                  <c:v>47.251087205310135</c:v>
                </c:pt>
                <c:pt idx="417">
                  <c:v>47.259861142900739</c:v>
                </c:pt>
                <c:pt idx="418">
                  <c:v>47.246318760967412</c:v>
                </c:pt>
                <c:pt idx="419">
                  <c:v>47.215037766079192</c:v>
                </c:pt>
                <c:pt idx="420">
                  <c:v>47.201686121919579</c:v>
                </c:pt>
                <c:pt idx="421">
                  <c:v>47.220759899290464</c:v>
                </c:pt>
                <c:pt idx="422">
                  <c:v>47.225528343633179</c:v>
                </c:pt>
                <c:pt idx="423">
                  <c:v>47.220378423743043</c:v>
                </c:pt>
                <c:pt idx="424">
                  <c:v>47.201113908598458</c:v>
                </c:pt>
                <c:pt idx="425">
                  <c:v>47.197680628671698</c:v>
                </c:pt>
                <c:pt idx="426">
                  <c:v>47.217708094911117</c:v>
                </c:pt>
                <c:pt idx="427">
                  <c:v>47.218471046005959</c:v>
                </c:pt>
                <c:pt idx="428">
                  <c:v>47.231441214618151</c:v>
                </c:pt>
                <c:pt idx="429">
                  <c:v>47.281223773556114</c:v>
                </c:pt>
                <c:pt idx="430">
                  <c:v>47.148470283054863</c:v>
                </c:pt>
                <c:pt idx="431">
                  <c:v>47.147325856412593</c:v>
                </c:pt>
                <c:pt idx="432">
                  <c:v>47.153238727397564</c:v>
                </c:pt>
                <c:pt idx="433">
                  <c:v>47.158388647287708</c:v>
                </c:pt>
                <c:pt idx="434">
                  <c:v>47.162584878309289</c:v>
                </c:pt>
                <c:pt idx="435">
                  <c:v>47.154001678492406</c:v>
                </c:pt>
                <c:pt idx="436">
                  <c:v>47.133783474479273</c:v>
                </c:pt>
                <c:pt idx="437">
                  <c:v>47.138361181048275</c:v>
                </c:pt>
                <c:pt idx="438">
                  <c:v>47.120813305867088</c:v>
                </c:pt>
                <c:pt idx="439">
                  <c:v>47.120622568093374</c:v>
                </c:pt>
                <c:pt idx="440">
                  <c:v>47.264248111696034</c:v>
                </c:pt>
                <c:pt idx="441">
                  <c:v>47.255664911879137</c:v>
                </c:pt>
                <c:pt idx="442">
                  <c:v>47.240787365529862</c:v>
                </c:pt>
                <c:pt idx="443">
                  <c:v>47.236018921187146</c:v>
                </c:pt>
                <c:pt idx="444">
                  <c:v>47.222858014801247</c:v>
                </c:pt>
                <c:pt idx="445">
                  <c:v>47.231822690165551</c:v>
                </c:pt>
                <c:pt idx="446">
                  <c:v>47.239452201113906</c:v>
                </c:pt>
                <c:pt idx="447">
                  <c:v>47.223430228122375</c:v>
                </c:pt>
                <c:pt idx="448">
                  <c:v>47.220569161516742</c:v>
                </c:pt>
                <c:pt idx="449">
                  <c:v>47.172503242542142</c:v>
                </c:pt>
                <c:pt idx="450">
                  <c:v>47.175555046921488</c:v>
                </c:pt>
                <c:pt idx="451">
                  <c:v>47.196536202029449</c:v>
                </c:pt>
                <c:pt idx="452">
                  <c:v>47.195201037613487</c:v>
                </c:pt>
                <c:pt idx="453">
                  <c:v>47.187953002212559</c:v>
                </c:pt>
                <c:pt idx="454">
                  <c:v>47.206263828488602</c:v>
                </c:pt>
                <c:pt idx="455">
                  <c:v>47.2018768596933</c:v>
                </c:pt>
                <c:pt idx="456">
                  <c:v>47.18833447775998</c:v>
                </c:pt>
                <c:pt idx="457">
                  <c:v>47.200541695277344</c:v>
                </c:pt>
                <c:pt idx="458">
                  <c:v>47.230869001297023</c:v>
                </c:pt>
                <c:pt idx="459">
                  <c:v>47.239261463340199</c:v>
                </c:pt>
                <c:pt idx="460">
                  <c:v>47.240024414435027</c:v>
                </c:pt>
                <c:pt idx="461">
                  <c:v>47.212176699473552</c:v>
                </c:pt>
                <c:pt idx="462">
                  <c:v>47.211985961699845</c:v>
                </c:pt>
                <c:pt idx="463">
                  <c:v>47.239642938887599</c:v>
                </c:pt>
                <c:pt idx="464">
                  <c:v>47.216372930495133</c:v>
                </c:pt>
                <c:pt idx="465">
                  <c:v>47.212939650568373</c:v>
                </c:pt>
                <c:pt idx="466">
                  <c:v>47.220378423743021</c:v>
                </c:pt>
                <c:pt idx="467">
                  <c:v>47.210269321736462</c:v>
                </c:pt>
                <c:pt idx="468">
                  <c:v>47.187190051117703</c:v>
                </c:pt>
                <c:pt idx="469">
                  <c:v>47.132257572289596</c:v>
                </c:pt>
                <c:pt idx="470">
                  <c:v>47.12539101243609</c:v>
                </c:pt>
                <c:pt idx="471">
                  <c:v>47.134546425574115</c:v>
                </c:pt>
                <c:pt idx="472">
                  <c:v>47.133401998931859</c:v>
                </c:pt>
                <c:pt idx="473">
                  <c:v>47.134737163347822</c:v>
                </c:pt>
                <c:pt idx="474">
                  <c:v>47.134927901121536</c:v>
                </c:pt>
                <c:pt idx="475">
                  <c:v>47.150186923018239</c:v>
                </c:pt>
                <c:pt idx="476">
                  <c:v>47.144464789806975</c:v>
                </c:pt>
                <c:pt idx="477">
                  <c:v>47.098496986343179</c:v>
                </c:pt>
                <c:pt idx="478">
                  <c:v>47.088197146562898</c:v>
                </c:pt>
                <c:pt idx="479">
                  <c:v>47.135500114442664</c:v>
                </c:pt>
                <c:pt idx="480">
                  <c:v>47.143701838712133</c:v>
                </c:pt>
                <c:pt idx="481">
                  <c:v>47.152475776302722</c:v>
                </c:pt>
                <c:pt idx="482">
                  <c:v>47.151331349660474</c:v>
                </c:pt>
                <c:pt idx="483">
                  <c:v>47.141794460975049</c:v>
                </c:pt>
                <c:pt idx="484">
                  <c:v>47.146753643091465</c:v>
                </c:pt>
                <c:pt idx="485">
                  <c:v>47.134927901121522</c:v>
                </c:pt>
                <c:pt idx="486">
                  <c:v>47.153620202944992</c:v>
                </c:pt>
                <c:pt idx="487">
                  <c:v>47.213511863889515</c:v>
                </c:pt>
                <c:pt idx="488">
                  <c:v>47.233348592355227</c:v>
                </c:pt>
                <c:pt idx="489">
                  <c:v>47.05329213397421</c:v>
                </c:pt>
                <c:pt idx="490">
                  <c:v>46.873998626688021</c:v>
                </c:pt>
                <c:pt idx="491">
                  <c:v>46.869611657892733</c:v>
                </c:pt>
                <c:pt idx="492">
                  <c:v>46.87495231555657</c:v>
                </c:pt>
                <c:pt idx="493">
                  <c:v>46.868467231250477</c:v>
                </c:pt>
                <c:pt idx="494">
                  <c:v>46.851873044937818</c:v>
                </c:pt>
                <c:pt idx="495">
                  <c:v>46.851682307164104</c:v>
                </c:pt>
                <c:pt idx="496">
                  <c:v>46.827458609903097</c:v>
                </c:pt>
                <c:pt idx="497">
                  <c:v>46.832417792019527</c:v>
                </c:pt>
                <c:pt idx="498">
                  <c:v>46.740482185091921</c:v>
                </c:pt>
                <c:pt idx="499">
                  <c:v>46.931410696574346</c:v>
                </c:pt>
                <c:pt idx="500">
                  <c:v>47.095254444190125</c:v>
                </c:pt>
                <c:pt idx="501">
                  <c:v>47.099259937438006</c:v>
                </c:pt>
                <c:pt idx="502">
                  <c:v>47.121004043640802</c:v>
                </c:pt>
                <c:pt idx="503">
                  <c:v>47.119096665903712</c:v>
                </c:pt>
                <c:pt idx="504">
                  <c:v>47.139696345464245</c:v>
                </c:pt>
                <c:pt idx="505">
                  <c:v>47.148279545281142</c:v>
                </c:pt>
                <c:pt idx="506">
                  <c:v>47.152666514076444</c:v>
                </c:pt>
                <c:pt idx="507">
                  <c:v>47.151522087434202</c:v>
                </c:pt>
                <c:pt idx="508">
                  <c:v>47.24307621881438</c:v>
                </c:pt>
                <c:pt idx="509">
                  <c:v>47.215419241626613</c:v>
                </c:pt>
                <c:pt idx="510">
                  <c:v>47.224574654764631</c:v>
                </c:pt>
                <c:pt idx="511">
                  <c:v>47.192530708781568</c:v>
                </c:pt>
                <c:pt idx="512">
                  <c:v>47.171549553673614</c:v>
                </c:pt>
                <c:pt idx="513">
                  <c:v>47.17975127794309</c:v>
                </c:pt>
                <c:pt idx="514">
                  <c:v>47.159914549477392</c:v>
                </c:pt>
                <c:pt idx="515">
                  <c:v>47.162966353856731</c:v>
                </c:pt>
                <c:pt idx="516">
                  <c:v>47.171168078126215</c:v>
                </c:pt>
                <c:pt idx="517">
                  <c:v>47.160105287251106</c:v>
                </c:pt>
                <c:pt idx="518">
                  <c:v>47.167734798199447</c:v>
                </c:pt>
                <c:pt idx="519">
                  <c:v>47.175555046921502</c:v>
                </c:pt>
                <c:pt idx="520">
                  <c:v>47.176890211337458</c:v>
                </c:pt>
                <c:pt idx="521">
                  <c:v>47.223239490348668</c:v>
                </c:pt>
                <c:pt idx="522">
                  <c:v>47.225146868085758</c:v>
                </c:pt>
                <c:pt idx="523">
                  <c:v>47.214656290531778</c:v>
                </c:pt>
                <c:pt idx="524">
                  <c:v>47.236018921187146</c:v>
                </c:pt>
                <c:pt idx="525">
                  <c:v>47.224193179217202</c:v>
                </c:pt>
                <c:pt idx="526">
                  <c:v>47.220569161516735</c:v>
                </c:pt>
                <c:pt idx="527">
                  <c:v>47.209315632867927</c:v>
                </c:pt>
                <c:pt idx="528">
                  <c:v>47.187190051117717</c:v>
                </c:pt>
                <c:pt idx="529">
                  <c:v>47.19691767757687</c:v>
                </c:pt>
                <c:pt idx="530">
                  <c:v>47.194438086518659</c:v>
                </c:pt>
                <c:pt idx="531">
                  <c:v>47.16926070038911</c:v>
                </c:pt>
                <c:pt idx="532">
                  <c:v>47.168497749294289</c:v>
                </c:pt>
                <c:pt idx="533">
                  <c:v>47.157434958419167</c:v>
                </c:pt>
                <c:pt idx="534">
                  <c:v>47.180323491264218</c:v>
                </c:pt>
                <c:pt idx="535">
                  <c:v>47.172312504768463</c:v>
                </c:pt>
                <c:pt idx="536">
                  <c:v>47.169260700389124</c:v>
                </c:pt>
                <c:pt idx="537">
                  <c:v>47.206836041809737</c:v>
                </c:pt>
                <c:pt idx="538">
                  <c:v>47.21904325932708</c:v>
                </c:pt>
                <c:pt idx="539">
                  <c:v>47.207789730678272</c:v>
                </c:pt>
                <c:pt idx="540">
                  <c:v>47.201876859693286</c:v>
                </c:pt>
                <c:pt idx="541">
                  <c:v>47.195773250934607</c:v>
                </c:pt>
                <c:pt idx="542">
                  <c:v>47.195201037613472</c:v>
                </c:pt>
                <c:pt idx="543">
                  <c:v>47.200541695277323</c:v>
                </c:pt>
                <c:pt idx="544">
                  <c:v>47.157244220645438</c:v>
                </c:pt>
                <c:pt idx="545">
                  <c:v>47.120622568093367</c:v>
                </c:pt>
                <c:pt idx="546">
                  <c:v>47.122148470283037</c:v>
                </c:pt>
                <c:pt idx="547">
                  <c:v>47.089913786526267</c:v>
                </c:pt>
                <c:pt idx="548">
                  <c:v>47.094491493095276</c:v>
                </c:pt>
                <c:pt idx="549">
                  <c:v>47.10822461280231</c:v>
                </c:pt>
                <c:pt idx="550">
                  <c:v>47.126916914625781</c:v>
                </c:pt>
                <c:pt idx="551">
                  <c:v>47.129205767910285</c:v>
                </c:pt>
                <c:pt idx="552">
                  <c:v>47.089341573205161</c:v>
                </c:pt>
                <c:pt idx="553">
                  <c:v>47.095826657511253</c:v>
                </c:pt>
                <c:pt idx="554">
                  <c:v>47.08915083543144</c:v>
                </c:pt>
                <c:pt idx="555">
                  <c:v>47.118715190356291</c:v>
                </c:pt>
                <c:pt idx="556">
                  <c:v>47.113374532692447</c:v>
                </c:pt>
                <c:pt idx="557">
                  <c:v>47.119096665903712</c:v>
                </c:pt>
                <c:pt idx="558">
                  <c:v>47.112230106050205</c:v>
                </c:pt>
                <c:pt idx="559">
                  <c:v>47.08190280003052</c:v>
                </c:pt>
                <c:pt idx="560">
                  <c:v>47.067025253681244</c:v>
                </c:pt>
                <c:pt idx="561">
                  <c:v>47.060158693827717</c:v>
                </c:pt>
                <c:pt idx="562">
                  <c:v>47.091439688715944</c:v>
                </c:pt>
                <c:pt idx="563">
                  <c:v>47.083428702220189</c:v>
                </c:pt>
                <c:pt idx="564">
                  <c:v>47.10440985732815</c:v>
                </c:pt>
                <c:pt idx="565">
                  <c:v>47.113946746013582</c:v>
                </c:pt>
                <c:pt idx="566">
                  <c:v>47.147516594186314</c:v>
                </c:pt>
                <c:pt idx="567">
                  <c:v>47.147516594186314</c:v>
                </c:pt>
                <c:pt idx="568">
                  <c:v>47.135690852216371</c:v>
                </c:pt>
                <c:pt idx="569">
                  <c:v>47.166971847104591</c:v>
                </c:pt>
                <c:pt idx="570">
                  <c:v>47.157816433966573</c:v>
                </c:pt>
                <c:pt idx="571">
                  <c:v>47.162394140535582</c:v>
                </c:pt>
                <c:pt idx="572">
                  <c:v>47.165445944914921</c:v>
                </c:pt>
                <c:pt idx="573">
                  <c:v>47.175364309147774</c:v>
                </c:pt>
                <c:pt idx="574">
                  <c:v>47.1715495536736</c:v>
                </c:pt>
                <c:pt idx="575">
                  <c:v>47.1715495536736</c:v>
                </c:pt>
                <c:pt idx="576">
                  <c:v>47.159723811703657</c:v>
                </c:pt>
                <c:pt idx="577">
                  <c:v>47.159342336156243</c:v>
                </c:pt>
                <c:pt idx="578">
                  <c:v>47.160868238345913</c:v>
                </c:pt>
                <c:pt idx="579">
                  <c:v>47.142938887617305</c:v>
                </c:pt>
                <c:pt idx="580">
                  <c:v>47.15724422064546</c:v>
                </c:pt>
                <c:pt idx="581">
                  <c:v>47.188143739986266</c:v>
                </c:pt>
                <c:pt idx="582">
                  <c:v>47.043945983062486</c:v>
                </c:pt>
                <c:pt idx="583">
                  <c:v>47.043945983062486</c:v>
                </c:pt>
                <c:pt idx="584">
                  <c:v>47.068932631418328</c:v>
                </c:pt>
                <c:pt idx="585">
                  <c:v>46.998550392919817</c:v>
                </c:pt>
                <c:pt idx="586">
                  <c:v>46.993972686350808</c:v>
                </c:pt>
                <c:pt idx="587">
                  <c:v>46.997215228503862</c:v>
                </c:pt>
                <c:pt idx="588">
                  <c:v>46.99835965514611</c:v>
                </c:pt>
                <c:pt idx="589">
                  <c:v>47.022774090180818</c:v>
                </c:pt>
                <c:pt idx="590">
                  <c:v>47.018387121385516</c:v>
                </c:pt>
                <c:pt idx="591">
                  <c:v>47.00846875715267</c:v>
                </c:pt>
                <c:pt idx="592">
                  <c:v>47.160486762798506</c:v>
                </c:pt>
                <c:pt idx="593">
                  <c:v>47.171931029221028</c:v>
                </c:pt>
                <c:pt idx="594">
                  <c:v>47.19501029983978</c:v>
                </c:pt>
                <c:pt idx="595">
                  <c:v>47.276836804760805</c:v>
                </c:pt>
                <c:pt idx="596">
                  <c:v>47.289234760051869</c:v>
                </c:pt>
                <c:pt idx="597">
                  <c:v>47.286373693446237</c:v>
                </c:pt>
                <c:pt idx="598">
                  <c:v>47.288853284504448</c:v>
                </c:pt>
                <c:pt idx="599">
                  <c:v>47.290379186694125</c:v>
                </c:pt>
                <c:pt idx="600">
                  <c:v>47.301441977569233</c:v>
                </c:pt>
                <c:pt idx="601">
                  <c:v>47.294384679942013</c:v>
                </c:pt>
                <c:pt idx="602">
                  <c:v>47.2875181200885</c:v>
                </c:pt>
                <c:pt idx="603">
                  <c:v>47.27588311589227</c:v>
                </c:pt>
                <c:pt idx="604">
                  <c:v>47.233920805676362</c:v>
                </c:pt>
                <c:pt idx="605">
                  <c:v>47.174982833600367</c:v>
                </c:pt>
                <c:pt idx="606">
                  <c:v>47.178225375753414</c:v>
                </c:pt>
                <c:pt idx="607">
                  <c:v>47.18490119783322</c:v>
                </c:pt>
                <c:pt idx="608">
                  <c:v>47.198062104219119</c:v>
                </c:pt>
                <c:pt idx="609">
                  <c:v>47.182993820096122</c:v>
                </c:pt>
                <c:pt idx="610">
                  <c:v>47.182612344548716</c:v>
                </c:pt>
                <c:pt idx="611">
                  <c:v>47.185473411154341</c:v>
                </c:pt>
                <c:pt idx="612">
                  <c:v>47.173647669184405</c:v>
                </c:pt>
                <c:pt idx="613">
                  <c:v>47.172503242542163</c:v>
                </c:pt>
                <c:pt idx="614">
                  <c:v>47.167162584878305</c:v>
                </c:pt>
                <c:pt idx="615">
                  <c:v>47.228198672465098</c:v>
                </c:pt>
                <c:pt idx="616">
                  <c:v>47.206454566262302</c:v>
                </c:pt>
                <c:pt idx="617">
                  <c:v>47.202449073014421</c:v>
                </c:pt>
                <c:pt idx="618">
                  <c:v>47.179179064621948</c:v>
                </c:pt>
                <c:pt idx="619">
                  <c:v>47.177843900205986</c:v>
                </c:pt>
                <c:pt idx="620">
                  <c:v>47.171549553673593</c:v>
                </c:pt>
                <c:pt idx="621">
                  <c:v>47.146944380865186</c:v>
                </c:pt>
                <c:pt idx="622">
                  <c:v>47.157053482871746</c:v>
                </c:pt>
                <c:pt idx="623">
                  <c:v>47.157053482871746</c:v>
                </c:pt>
                <c:pt idx="624">
                  <c:v>47.147325856412607</c:v>
                </c:pt>
                <c:pt idx="625">
                  <c:v>47.135500114442671</c:v>
                </c:pt>
                <c:pt idx="626">
                  <c:v>47.135690852216371</c:v>
                </c:pt>
                <c:pt idx="627">
                  <c:v>47.122720683604172</c:v>
                </c:pt>
                <c:pt idx="628">
                  <c:v>47.134737163347822</c:v>
                </c:pt>
                <c:pt idx="629">
                  <c:v>47.178797589074534</c:v>
                </c:pt>
                <c:pt idx="630">
                  <c:v>47.162203402761875</c:v>
                </c:pt>
                <c:pt idx="631">
                  <c:v>47.195391775387193</c:v>
                </c:pt>
                <c:pt idx="632">
                  <c:v>47.189097428854815</c:v>
                </c:pt>
                <c:pt idx="633">
                  <c:v>47.196726939803156</c:v>
                </c:pt>
                <c:pt idx="634">
                  <c:v>47.206645304036002</c:v>
                </c:pt>
                <c:pt idx="635">
                  <c:v>47.213702601663229</c:v>
                </c:pt>
                <c:pt idx="636">
                  <c:v>47.221522850385284</c:v>
                </c:pt>
                <c:pt idx="637">
                  <c:v>47.244602121004043</c:v>
                </c:pt>
                <c:pt idx="638">
                  <c:v>47.249370565346766</c:v>
                </c:pt>
                <c:pt idx="639">
                  <c:v>47.258335240711077</c:v>
                </c:pt>
                <c:pt idx="640">
                  <c:v>47.234302281223776</c:v>
                </c:pt>
                <c:pt idx="641">
                  <c:v>47.225719081406893</c:v>
                </c:pt>
                <c:pt idx="642">
                  <c:v>47.239070725566492</c:v>
                </c:pt>
                <c:pt idx="643">
                  <c:v>47.226482032501714</c:v>
                </c:pt>
                <c:pt idx="644">
                  <c:v>47.226863508049135</c:v>
                </c:pt>
                <c:pt idx="645">
                  <c:v>47.220759899290449</c:v>
                </c:pt>
                <c:pt idx="646">
                  <c:v>47.214847028305478</c:v>
                </c:pt>
                <c:pt idx="647">
                  <c:v>47.189288166628515</c:v>
                </c:pt>
                <c:pt idx="648">
                  <c:v>47.186045624475462</c:v>
                </c:pt>
                <c:pt idx="649">
                  <c:v>47.13244831006331</c:v>
                </c:pt>
                <c:pt idx="650">
                  <c:v>47.165445944914921</c:v>
                </c:pt>
                <c:pt idx="651">
                  <c:v>47.157053482871746</c:v>
                </c:pt>
                <c:pt idx="652">
                  <c:v>47.156481269550625</c:v>
                </c:pt>
                <c:pt idx="653">
                  <c:v>47.15552758068209</c:v>
                </c:pt>
                <c:pt idx="654">
                  <c:v>47.156481269550618</c:v>
                </c:pt>
                <c:pt idx="655">
                  <c:v>47.141222247653928</c:v>
                </c:pt>
                <c:pt idx="656">
                  <c:v>47.136453803311198</c:v>
                </c:pt>
                <c:pt idx="657">
                  <c:v>47.133211261158152</c:v>
                </c:pt>
                <c:pt idx="658">
                  <c:v>47.078469520103759</c:v>
                </c:pt>
                <c:pt idx="659">
                  <c:v>47.022201876859697</c:v>
                </c:pt>
                <c:pt idx="660">
                  <c:v>46.854924849317158</c:v>
                </c:pt>
                <c:pt idx="661">
                  <c:v>46.732661936369887</c:v>
                </c:pt>
                <c:pt idx="662">
                  <c:v>46.599145494773779</c:v>
                </c:pt>
                <c:pt idx="663">
                  <c:v>46.425764858472576</c:v>
                </c:pt>
                <c:pt idx="664">
                  <c:v>46.221293965056837</c:v>
                </c:pt>
                <c:pt idx="665">
                  <c:v>46.007858396276788</c:v>
                </c:pt>
                <c:pt idx="666">
                  <c:v>45.738918135347511</c:v>
                </c:pt>
                <c:pt idx="667">
                  <c:v>45.459678034637967</c:v>
                </c:pt>
                <c:pt idx="668">
                  <c:v>45.174334325169745</c:v>
                </c:pt>
                <c:pt idx="669">
                  <c:v>44.862668802929726</c:v>
                </c:pt>
                <c:pt idx="670">
                  <c:v>44.621766994735637</c:v>
                </c:pt>
                <c:pt idx="671">
                  <c:v>44.311245899137859</c:v>
                </c:pt>
                <c:pt idx="672">
                  <c:v>43.9898527504387</c:v>
                </c:pt>
                <c:pt idx="673">
                  <c:v>43.678187228198667</c:v>
                </c:pt>
                <c:pt idx="674">
                  <c:v>43.372243839169911</c:v>
                </c:pt>
                <c:pt idx="675">
                  <c:v>43.059815365835057</c:v>
                </c:pt>
                <c:pt idx="676">
                  <c:v>42.764362554360282</c:v>
                </c:pt>
                <c:pt idx="677">
                  <c:v>42.455176623178474</c:v>
                </c:pt>
                <c:pt idx="678">
                  <c:v>42.160677500572234</c:v>
                </c:pt>
                <c:pt idx="679">
                  <c:v>41.863508049134076</c:v>
                </c:pt>
                <c:pt idx="680">
                  <c:v>41.576638437476177</c:v>
                </c:pt>
                <c:pt idx="681">
                  <c:v>41.309033340962849</c:v>
                </c:pt>
                <c:pt idx="682">
                  <c:v>41.036469062333119</c:v>
                </c:pt>
                <c:pt idx="683">
                  <c:v>40.759327077134358</c:v>
                </c:pt>
                <c:pt idx="684">
                  <c:v>40.471694514381639</c:v>
                </c:pt>
                <c:pt idx="685">
                  <c:v>40.204470893415731</c:v>
                </c:pt>
                <c:pt idx="686">
                  <c:v>39.960135805294883</c:v>
                </c:pt>
                <c:pt idx="687">
                  <c:v>39.712939650568394</c:v>
                </c:pt>
                <c:pt idx="688">
                  <c:v>39.477950713359256</c:v>
                </c:pt>
                <c:pt idx="689">
                  <c:v>39.259937438010212</c:v>
                </c:pt>
                <c:pt idx="690">
                  <c:v>39.072251468680847</c:v>
                </c:pt>
                <c:pt idx="691">
                  <c:v>38.863584344243534</c:v>
                </c:pt>
                <c:pt idx="692">
                  <c:v>38.691920347905693</c:v>
                </c:pt>
                <c:pt idx="693">
                  <c:v>38.555542839703968</c:v>
                </c:pt>
                <c:pt idx="694">
                  <c:v>38.445677882047768</c:v>
                </c:pt>
                <c:pt idx="695">
                  <c:v>38.199816891737235</c:v>
                </c:pt>
                <c:pt idx="696">
                  <c:v>38.113603418020901</c:v>
                </c:pt>
                <c:pt idx="697">
                  <c:v>38.059815365835057</c:v>
                </c:pt>
                <c:pt idx="698">
                  <c:v>38.027962157625701</c:v>
                </c:pt>
                <c:pt idx="699">
                  <c:v>38.01861600671397</c:v>
                </c:pt>
                <c:pt idx="700">
                  <c:v>38.033302815289538</c:v>
                </c:pt>
                <c:pt idx="701">
                  <c:v>38.090142671854728</c:v>
                </c:pt>
                <c:pt idx="702">
                  <c:v>37.917715724422052</c:v>
                </c:pt>
                <c:pt idx="703">
                  <c:v>37.993438620584406</c:v>
                </c:pt>
                <c:pt idx="704">
                  <c:v>38.093385214007768</c:v>
                </c:pt>
                <c:pt idx="705">
                  <c:v>38.361943999389624</c:v>
                </c:pt>
                <c:pt idx="706">
                  <c:v>38.509956511787593</c:v>
                </c:pt>
                <c:pt idx="707">
                  <c:v>38.681048294804299</c:v>
                </c:pt>
                <c:pt idx="708">
                  <c:v>38.865491721980625</c:v>
                </c:pt>
                <c:pt idx="709">
                  <c:v>39.079308766308081</c:v>
                </c:pt>
                <c:pt idx="710">
                  <c:v>39.30819409475852</c:v>
                </c:pt>
                <c:pt idx="711">
                  <c:v>39.573891813534757</c:v>
                </c:pt>
                <c:pt idx="712">
                  <c:v>40.06675822079805</c:v>
                </c:pt>
                <c:pt idx="713">
                  <c:v>40.370412756542329</c:v>
                </c:pt>
                <c:pt idx="714">
                  <c:v>40.705539024948507</c:v>
                </c:pt>
                <c:pt idx="715">
                  <c:v>41.047341115434506</c:v>
                </c:pt>
                <c:pt idx="716">
                  <c:v>41.410887312123307</c:v>
                </c:pt>
                <c:pt idx="717">
                  <c:v>41.774433508812102</c:v>
                </c:pt>
                <c:pt idx="718">
                  <c:v>42.183184557869836</c:v>
                </c:pt>
                <c:pt idx="719">
                  <c:v>42.592126344701306</c:v>
                </c:pt>
                <c:pt idx="720">
                  <c:v>43.009460593575959</c:v>
                </c:pt>
                <c:pt idx="721">
                  <c:v>43.416113527122917</c:v>
                </c:pt>
                <c:pt idx="722">
                  <c:v>43.845082780193799</c:v>
                </c:pt>
                <c:pt idx="723">
                  <c:v>44.262989242389565</c:v>
                </c:pt>
                <c:pt idx="724">
                  <c:v>44.670214389257659</c:v>
                </c:pt>
                <c:pt idx="725">
                  <c:v>45.086404211490056</c:v>
                </c:pt>
                <c:pt idx="726">
                  <c:v>45.474746318760978</c:v>
                </c:pt>
                <c:pt idx="727">
                  <c:v>45.886549172198087</c:v>
                </c:pt>
                <c:pt idx="728">
                  <c:v>46.260585946440855</c:v>
                </c:pt>
                <c:pt idx="729">
                  <c:v>46.609826810101488</c:v>
                </c:pt>
                <c:pt idx="730">
                  <c:v>46.940566109712378</c:v>
                </c:pt>
                <c:pt idx="731">
                  <c:v>47.232204165712986</c:v>
                </c:pt>
                <c:pt idx="732">
                  <c:v>47.524986648355856</c:v>
                </c:pt>
                <c:pt idx="733">
                  <c:v>47.79087510490578</c:v>
                </c:pt>
                <c:pt idx="734">
                  <c:v>47.995918211642639</c:v>
                </c:pt>
                <c:pt idx="735">
                  <c:v>48.192759594110022</c:v>
                </c:pt>
                <c:pt idx="736">
                  <c:v>48.403715571831832</c:v>
                </c:pt>
                <c:pt idx="737">
                  <c:v>48.525406271457982</c:v>
                </c:pt>
                <c:pt idx="738">
                  <c:v>48.603418020904861</c:v>
                </c:pt>
                <c:pt idx="739">
                  <c:v>48.672846570534823</c:v>
                </c:pt>
                <c:pt idx="740">
                  <c:v>48.714427405203324</c:v>
                </c:pt>
                <c:pt idx="741">
                  <c:v>48.730830853742276</c:v>
                </c:pt>
                <c:pt idx="742">
                  <c:v>48.686770428015564</c:v>
                </c:pt>
                <c:pt idx="743">
                  <c:v>48.599031052109559</c:v>
                </c:pt>
                <c:pt idx="744">
                  <c:v>48.548104066529326</c:v>
                </c:pt>
                <c:pt idx="745">
                  <c:v>48.255512321660184</c:v>
                </c:pt>
                <c:pt idx="746">
                  <c:v>48.028534370946815</c:v>
                </c:pt>
                <c:pt idx="747">
                  <c:v>47.824063477531091</c:v>
                </c:pt>
                <c:pt idx="748">
                  <c:v>47.618066681925676</c:v>
                </c:pt>
                <c:pt idx="749">
                  <c:v>47.351796749828331</c:v>
                </c:pt>
                <c:pt idx="750">
                  <c:v>47.05806057831694</c:v>
                </c:pt>
                <c:pt idx="751">
                  <c:v>46.752498664835585</c:v>
                </c:pt>
                <c:pt idx="752">
                  <c:v>46.43835355153734</c:v>
                </c:pt>
                <c:pt idx="753">
                  <c:v>46.10475318532081</c:v>
                </c:pt>
                <c:pt idx="754">
                  <c:v>45.709735255970074</c:v>
                </c:pt>
                <c:pt idx="755">
                  <c:v>45.477416647592875</c:v>
                </c:pt>
                <c:pt idx="756">
                  <c:v>45.09250782024872</c:v>
                </c:pt>
                <c:pt idx="757">
                  <c:v>44.69710841535057</c:v>
                </c:pt>
                <c:pt idx="758">
                  <c:v>44.288166628519114</c:v>
                </c:pt>
                <c:pt idx="759">
                  <c:v>43.901541161211568</c:v>
                </c:pt>
                <c:pt idx="760">
                  <c:v>43.491454947737857</c:v>
                </c:pt>
                <c:pt idx="761">
                  <c:v>43.075455863279174</c:v>
                </c:pt>
                <c:pt idx="762">
                  <c:v>42.644769970244909</c:v>
                </c:pt>
                <c:pt idx="763">
                  <c:v>42.241931792172139</c:v>
                </c:pt>
                <c:pt idx="764">
                  <c:v>41.857213702601683</c:v>
                </c:pt>
                <c:pt idx="765">
                  <c:v>41.467345693141077</c:v>
                </c:pt>
                <c:pt idx="766">
                  <c:v>41.111429007400631</c:v>
                </c:pt>
                <c:pt idx="767">
                  <c:v>40.722514686808573</c:v>
                </c:pt>
                <c:pt idx="768">
                  <c:v>40.334363317311364</c:v>
                </c:pt>
                <c:pt idx="769">
                  <c:v>39.944304570077051</c:v>
                </c:pt>
                <c:pt idx="770">
                  <c:v>39.572747386892487</c:v>
                </c:pt>
                <c:pt idx="771">
                  <c:v>39.21644922560462</c:v>
                </c:pt>
                <c:pt idx="772">
                  <c:v>38.885328450446309</c:v>
                </c:pt>
                <c:pt idx="773">
                  <c:v>38.538948653391301</c:v>
                </c:pt>
                <c:pt idx="774">
                  <c:v>38.226138704509019</c:v>
                </c:pt>
                <c:pt idx="775">
                  <c:v>37.919050888838015</c:v>
                </c:pt>
                <c:pt idx="776">
                  <c:v>37.581635767147318</c:v>
                </c:pt>
                <c:pt idx="777">
                  <c:v>37.269970244907299</c:v>
                </c:pt>
                <c:pt idx="778">
                  <c:v>37.017814908064395</c:v>
                </c:pt>
                <c:pt idx="779">
                  <c:v>36.790646219577326</c:v>
                </c:pt>
                <c:pt idx="780">
                  <c:v>36.573968108644245</c:v>
                </c:pt>
                <c:pt idx="781">
                  <c:v>36.34565499351492</c:v>
                </c:pt>
                <c:pt idx="782">
                  <c:v>36.146143282215611</c:v>
                </c:pt>
                <c:pt idx="783">
                  <c:v>35.983634699015788</c:v>
                </c:pt>
                <c:pt idx="784">
                  <c:v>35.788509956511781</c:v>
                </c:pt>
                <c:pt idx="785">
                  <c:v>35.647936217288461</c:v>
                </c:pt>
                <c:pt idx="786">
                  <c:v>35.541886015106414</c:v>
                </c:pt>
                <c:pt idx="787">
                  <c:v>35.458915083543125</c:v>
                </c:pt>
                <c:pt idx="788">
                  <c:v>35.360685130083134</c:v>
                </c:pt>
                <c:pt idx="789">
                  <c:v>35.256733043411899</c:v>
                </c:pt>
                <c:pt idx="790">
                  <c:v>35.190165560387562</c:v>
                </c:pt>
                <c:pt idx="791">
                  <c:v>35.151255054550987</c:v>
                </c:pt>
                <c:pt idx="792">
                  <c:v>35.132181277180116</c:v>
                </c:pt>
                <c:pt idx="793">
                  <c:v>35.098802166781105</c:v>
                </c:pt>
                <c:pt idx="794">
                  <c:v>35.086404211490041</c:v>
                </c:pt>
                <c:pt idx="795">
                  <c:v>35.057602807660032</c:v>
                </c:pt>
                <c:pt idx="796">
                  <c:v>35.094796673533224</c:v>
                </c:pt>
                <c:pt idx="797">
                  <c:v>35.145342183566036</c:v>
                </c:pt>
                <c:pt idx="798">
                  <c:v>35.200083924620444</c:v>
                </c:pt>
                <c:pt idx="799">
                  <c:v>35.274853131914242</c:v>
                </c:pt>
                <c:pt idx="800">
                  <c:v>35.357442587930123</c:v>
                </c:pt>
                <c:pt idx="801">
                  <c:v>35.474937056534678</c:v>
                </c:pt>
                <c:pt idx="802">
                  <c:v>35.576600289921416</c:v>
                </c:pt>
                <c:pt idx="803">
                  <c:v>35.697718776226452</c:v>
                </c:pt>
                <c:pt idx="804">
                  <c:v>35.821316853589693</c:v>
                </c:pt>
                <c:pt idx="805">
                  <c:v>35.983634699015795</c:v>
                </c:pt>
                <c:pt idx="806">
                  <c:v>36.135652704661638</c:v>
                </c:pt>
                <c:pt idx="807">
                  <c:v>36.070420386053264</c:v>
                </c:pt>
                <c:pt idx="808">
                  <c:v>36.224727244983598</c:v>
                </c:pt>
                <c:pt idx="809">
                  <c:v>36.401731898985282</c:v>
                </c:pt>
                <c:pt idx="810">
                  <c:v>36.573014419775689</c:v>
                </c:pt>
                <c:pt idx="811">
                  <c:v>36.734950789654377</c:v>
                </c:pt>
                <c:pt idx="812">
                  <c:v>36.904898146028835</c:v>
                </c:pt>
                <c:pt idx="813">
                  <c:v>37.102883955138466</c:v>
                </c:pt>
                <c:pt idx="814">
                  <c:v>37.331387808041498</c:v>
                </c:pt>
                <c:pt idx="815">
                  <c:v>37.527656977187746</c:v>
                </c:pt>
                <c:pt idx="816">
                  <c:v>37.702944991226047</c:v>
                </c:pt>
                <c:pt idx="817">
                  <c:v>38.117990386816189</c:v>
                </c:pt>
                <c:pt idx="818">
                  <c:v>38.316166933699542</c:v>
                </c:pt>
                <c:pt idx="819">
                  <c:v>38.504234378576335</c:v>
                </c:pt>
                <c:pt idx="820">
                  <c:v>38.635080491340503</c:v>
                </c:pt>
                <c:pt idx="821">
                  <c:v>38.813420309758143</c:v>
                </c:pt>
                <c:pt idx="822">
                  <c:v>38.992713817044319</c:v>
                </c:pt>
                <c:pt idx="823">
                  <c:v>39.155413138017849</c:v>
                </c:pt>
                <c:pt idx="824">
                  <c:v>39.309338521400775</c:v>
                </c:pt>
                <c:pt idx="825">
                  <c:v>39.466887922484162</c:v>
                </c:pt>
                <c:pt idx="826">
                  <c:v>39.6232928969253</c:v>
                </c:pt>
                <c:pt idx="827">
                  <c:v>39.774929427023721</c:v>
                </c:pt>
                <c:pt idx="828">
                  <c:v>39.928473334859227</c:v>
                </c:pt>
                <c:pt idx="829">
                  <c:v>40.094033722438375</c:v>
                </c:pt>
                <c:pt idx="830">
                  <c:v>40.275043869687948</c:v>
                </c:pt>
                <c:pt idx="831">
                  <c:v>40.376707103074686</c:v>
                </c:pt>
                <c:pt idx="832">
                  <c:v>40.482375829709319</c:v>
                </c:pt>
                <c:pt idx="833">
                  <c:v>40.57679102769513</c:v>
                </c:pt>
                <c:pt idx="834">
                  <c:v>40.655947203784237</c:v>
                </c:pt>
                <c:pt idx="835">
                  <c:v>40.731479362172891</c:v>
                </c:pt>
                <c:pt idx="836">
                  <c:v>40.785648889906163</c:v>
                </c:pt>
                <c:pt idx="837">
                  <c:v>40.621805142290391</c:v>
                </c:pt>
                <c:pt idx="838">
                  <c:v>40.620469977874436</c:v>
                </c:pt>
                <c:pt idx="839">
                  <c:v>40.602540627145814</c:v>
                </c:pt>
                <c:pt idx="840">
                  <c:v>40.610933089188983</c:v>
                </c:pt>
                <c:pt idx="841">
                  <c:v>40.608453498130771</c:v>
                </c:pt>
                <c:pt idx="842">
                  <c:v>40.576409552147702</c:v>
                </c:pt>
                <c:pt idx="843">
                  <c:v>40.523575188830399</c:v>
                </c:pt>
                <c:pt idx="844">
                  <c:v>40.286297398336771</c:v>
                </c:pt>
                <c:pt idx="845">
                  <c:v>40.213626306553763</c:v>
                </c:pt>
                <c:pt idx="846">
                  <c:v>40.138666361486237</c:v>
                </c:pt>
                <c:pt idx="847">
                  <c:v>40.114251926451516</c:v>
                </c:pt>
                <c:pt idx="848">
                  <c:v>40.022888532845045</c:v>
                </c:pt>
                <c:pt idx="849">
                  <c:v>39.906919966430152</c:v>
                </c:pt>
                <c:pt idx="850">
                  <c:v>39.758907454032212</c:v>
                </c:pt>
                <c:pt idx="851">
                  <c:v>39.617761501487763</c:v>
                </c:pt>
                <c:pt idx="852">
                  <c:v>39.48424505989167</c:v>
                </c:pt>
                <c:pt idx="853">
                  <c:v>39.353780422674909</c:v>
                </c:pt>
                <c:pt idx="854">
                  <c:v>39.352254520485253</c:v>
                </c:pt>
                <c:pt idx="855">
                  <c:v>39.170481422140853</c:v>
                </c:pt>
                <c:pt idx="856">
                  <c:v>38.96715495536737</c:v>
                </c:pt>
                <c:pt idx="857">
                  <c:v>38.906881818875419</c:v>
                </c:pt>
                <c:pt idx="858">
                  <c:v>38.719386587319761</c:v>
                </c:pt>
                <c:pt idx="859">
                  <c:v>38.530937666895554</c:v>
                </c:pt>
                <c:pt idx="860">
                  <c:v>38.364042114900435</c:v>
                </c:pt>
                <c:pt idx="861">
                  <c:v>38.183222705424583</c:v>
                </c:pt>
                <c:pt idx="862">
                  <c:v>37.981803616388191</c:v>
                </c:pt>
                <c:pt idx="863">
                  <c:v>37.795643549248496</c:v>
                </c:pt>
                <c:pt idx="864">
                  <c:v>37.61329823758296</c:v>
                </c:pt>
                <c:pt idx="865">
                  <c:v>37.442587930113675</c:v>
                </c:pt>
                <c:pt idx="866">
                  <c:v>37.295719844357976</c:v>
                </c:pt>
                <c:pt idx="867">
                  <c:v>37.116044861524379</c:v>
                </c:pt>
                <c:pt idx="868">
                  <c:v>36.938277256427867</c:v>
                </c:pt>
                <c:pt idx="869">
                  <c:v>36.76680399786374</c:v>
                </c:pt>
                <c:pt idx="870">
                  <c:v>36.577782864118404</c:v>
                </c:pt>
                <c:pt idx="871">
                  <c:v>36.407263294422826</c:v>
                </c:pt>
                <c:pt idx="872">
                  <c:v>36.242465857938512</c:v>
                </c:pt>
                <c:pt idx="873">
                  <c:v>36.062027924010081</c:v>
                </c:pt>
                <c:pt idx="874">
                  <c:v>35.922980086976438</c:v>
                </c:pt>
                <c:pt idx="875">
                  <c:v>35.759517814908079</c:v>
                </c:pt>
                <c:pt idx="876">
                  <c:v>35.585374227512034</c:v>
                </c:pt>
                <c:pt idx="877">
                  <c:v>35.45338368810561</c:v>
                </c:pt>
                <c:pt idx="878">
                  <c:v>35.326161593041903</c:v>
                </c:pt>
                <c:pt idx="879">
                  <c:v>35.184824902723747</c:v>
                </c:pt>
                <c:pt idx="880">
                  <c:v>35.082780193789588</c:v>
                </c:pt>
                <c:pt idx="881">
                  <c:v>34.953650720988797</c:v>
                </c:pt>
                <c:pt idx="882">
                  <c:v>34.843595025558869</c:v>
                </c:pt>
                <c:pt idx="883">
                  <c:v>34.758335240711077</c:v>
                </c:pt>
                <c:pt idx="884">
                  <c:v>34.669069962615396</c:v>
                </c:pt>
                <c:pt idx="885">
                  <c:v>34.5683604180972</c:v>
                </c:pt>
                <c:pt idx="886">
                  <c:v>34.493209735255974</c:v>
                </c:pt>
                <c:pt idx="887">
                  <c:v>34.436751354238183</c:v>
                </c:pt>
                <c:pt idx="888">
                  <c:v>34.395361257343403</c:v>
                </c:pt>
                <c:pt idx="889">
                  <c:v>34.362363622491799</c:v>
                </c:pt>
                <c:pt idx="890">
                  <c:v>34.318684672312507</c:v>
                </c:pt>
                <c:pt idx="891">
                  <c:v>34.309529259174482</c:v>
                </c:pt>
                <c:pt idx="892">
                  <c:v>34.291599908445868</c:v>
                </c:pt>
                <c:pt idx="893">
                  <c:v>34.275577935454336</c:v>
                </c:pt>
                <c:pt idx="894">
                  <c:v>34.258983749141684</c:v>
                </c:pt>
                <c:pt idx="895">
                  <c:v>34.300564583810186</c:v>
                </c:pt>
                <c:pt idx="896">
                  <c:v>34.311245899137887</c:v>
                </c:pt>
                <c:pt idx="897">
                  <c:v>34.317730983443987</c:v>
                </c:pt>
                <c:pt idx="898">
                  <c:v>34.305333028152916</c:v>
                </c:pt>
                <c:pt idx="899">
                  <c:v>34.315060654612054</c:v>
                </c:pt>
                <c:pt idx="900">
                  <c:v>34.348249027237358</c:v>
                </c:pt>
                <c:pt idx="901">
                  <c:v>34.370183871213861</c:v>
                </c:pt>
                <c:pt idx="902">
                  <c:v>34.395933470664538</c:v>
                </c:pt>
                <c:pt idx="903">
                  <c:v>34.422255283436336</c:v>
                </c:pt>
                <c:pt idx="904">
                  <c:v>34.481765468833444</c:v>
                </c:pt>
                <c:pt idx="905">
                  <c:v>34.539559014267184</c:v>
                </c:pt>
                <c:pt idx="906">
                  <c:v>34.603837644007015</c:v>
                </c:pt>
                <c:pt idx="907">
                  <c:v>34.677271686884872</c:v>
                </c:pt>
                <c:pt idx="908">
                  <c:v>34.756046387426565</c:v>
                </c:pt>
                <c:pt idx="909">
                  <c:v>34.848935683222706</c:v>
                </c:pt>
                <c:pt idx="910">
                  <c:v>34.929045548180369</c:v>
                </c:pt>
                <c:pt idx="911">
                  <c:v>35.004577706569016</c:v>
                </c:pt>
                <c:pt idx="912">
                  <c:v>35.116159304188606</c:v>
                </c:pt>
                <c:pt idx="913">
                  <c:v>35.222590981918067</c:v>
                </c:pt>
                <c:pt idx="914">
                  <c:v>35.324444953078519</c:v>
                </c:pt>
                <c:pt idx="915">
                  <c:v>35.371557183184571</c:v>
                </c:pt>
                <c:pt idx="916">
                  <c:v>35.487335011825749</c:v>
                </c:pt>
                <c:pt idx="917">
                  <c:v>35.584039063096057</c:v>
                </c:pt>
                <c:pt idx="918">
                  <c:v>35.673304341191731</c:v>
                </c:pt>
                <c:pt idx="919">
                  <c:v>35.770962081330595</c:v>
                </c:pt>
                <c:pt idx="920">
                  <c:v>35.858701457236592</c:v>
                </c:pt>
                <c:pt idx="921">
                  <c:v>35.980010681315321</c:v>
                </c:pt>
                <c:pt idx="922">
                  <c:v>36.070229648279543</c:v>
                </c:pt>
                <c:pt idx="923">
                  <c:v>36.162546730754549</c:v>
                </c:pt>
                <c:pt idx="924">
                  <c:v>36.26039520866712</c:v>
                </c:pt>
                <c:pt idx="925">
                  <c:v>36.392385748073536</c:v>
                </c:pt>
                <c:pt idx="926">
                  <c:v>36.479362172884713</c:v>
                </c:pt>
                <c:pt idx="927">
                  <c:v>36.555466544594474</c:v>
                </c:pt>
                <c:pt idx="928">
                  <c:v>36.647783627069501</c:v>
                </c:pt>
                <c:pt idx="929">
                  <c:v>36.726939803158601</c:v>
                </c:pt>
                <c:pt idx="930">
                  <c:v>36.798084992751953</c:v>
                </c:pt>
                <c:pt idx="931">
                  <c:v>36.862172884718092</c:v>
                </c:pt>
                <c:pt idx="932">
                  <c:v>36.877050431067367</c:v>
                </c:pt>
                <c:pt idx="933">
                  <c:v>36.943808651865425</c:v>
                </c:pt>
                <c:pt idx="934">
                  <c:v>36.961547264820332</c:v>
                </c:pt>
                <c:pt idx="935">
                  <c:v>36.99492637521935</c:v>
                </c:pt>
                <c:pt idx="936">
                  <c:v>37.01190203707943</c:v>
                </c:pt>
                <c:pt idx="937">
                  <c:v>37.058632791638075</c:v>
                </c:pt>
                <c:pt idx="938">
                  <c:v>37.08876935988404</c:v>
                </c:pt>
                <c:pt idx="939">
                  <c:v>37.116235599298093</c:v>
                </c:pt>
                <c:pt idx="940">
                  <c:v>36.89536125734341</c:v>
                </c:pt>
                <c:pt idx="941">
                  <c:v>36.896505683985666</c:v>
                </c:pt>
                <c:pt idx="942">
                  <c:v>36.955634393835361</c:v>
                </c:pt>
                <c:pt idx="943">
                  <c:v>36.948958571755554</c:v>
                </c:pt>
                <c:pt idx="944">
                  <c:v>36.968795300221259</c:v>
                </c:pt>
                <c:pt idx="945">
                  <c:v>36.96364538033113</c:v>
                </c:pt>
                <c:pt idx="946">
                  <c:v>36.969558251316087</c:v>
                </c:pt>
                <c:pt idx="947">
                  <c:v>36.937895780880439</c:v>
                </c:pt>
                <c:pt idx="948">
                  <c:v>36.882772564278625</c:v>
                </c:pt>
                <c:pt idx="949">
                  <c:v>36.833943694209196</c:v>
                </c:pt>
                <c:pt idx="950">
                  <c:v>37.036888685435258</c:v>
                </c:pt>
                <c:pt idx="951">
                  <c:v>36.986915388723574</c:v>
                </c:pt>
                <c:pt idx="952">
                  <c:v>36.919203479056982</c:v>
                </c:pt>
                <c:pt idx="953">
                  <c:v>36.855687800411992</c:v>
                </c:pt>
                <c:pt idx="954">
                  <c:v>36.780537117570766</c:v>
                </c:pt>
                <c:pt idx="955">
                  <c:v>36.712252994583039</c:v>
                </c:pt>
                <c:pt idx="956">
                  <c:v>36.610017547875167</c:v>
                </c:pt>
                <c:pt idx="957">
                  <c:v>36.529716945143797</c:v>
                </c:pt>
                <c:pt idx="958">
                  <c:v>36.47611963073166</c:v>
                </c:pt>
                <c:pt idx="959">
                  <c:v>36.373884184023801</c:v>
                </c:pt>
                <c:pt idx="960">
                  <c:v>36.192301823453121</c:v>
                </c:pt>
                <c:pt idx="961">
                  <c:v>36.098268101014732</c:v>
                </c:pt>
                <c:pt idx="962">
                  <c:v>35.972571908140694</c:v>
                </c:pt>
                <c:pt idx="963">
                  <c:v>35.887693598840322</c:v>
                </c:pt>
                <c:pt idx="964">
                  <c:v>35.79423208972306</c:v>
                </c:pt>
                <c:pt idx="965">
                  <c:v>35.691042954146653</c:v>
                </c:pt>
                <c:pt idx="966">
                  <c:v>35.599488822766475</c:v>
                </c:pt>
                <c:pt idx="967">
                  <c:v>35.501640344853897</c:v>
                </c:pt>
                <c:pt idx="968">
                  <c:v>35.402456702525377</c:v>
                </c:pt>
                <c:pt idx="969">
                  <c:v>35.343518730449375</c:v>
                </c:pt>
                <c:pt idx="970">
                  <c:v>35.290112153810938</c:v>
                </c:pt>
                <c:pt idx="971">
                  <c:v>35.186350804913403</c:v>
                </c:pt>
                <c:pt idx="972">
                  <c:v>35.144197756923781</c:v>
                </c:pt>
                <c:pt idx="973">
                  <c:v>35.051689936675061</c:v>
                </c:pt>
                <c:pt idx="974">
                  <c:v>34.958609903105206</c:v>
                </c:pt>
                <c:pt idx="975">
                  <c:v>34.875448233768211</c:v>
                </c:pt>
                <c:pt idx="976">
                  <c:v>34.806782635233084</c:v>
                </c:pt>
                <c:pt idx="977">
                  <c:v>34.7325856412604</c:v>
                </c:pt>
                <c:pt idx="978">
                  <c:v>34.659533073929971</c:v>
                </c:pt>
                <c:pt idx="979">
                  <c:v>34.558251316090647</c:v>
                </c:pt>
                <c:pt idx="980">
                  <c:v>34.52029449912262</c:v>
                </c:pt>
                <c:pt idx="981">
                  <c:v>34.484245059891677</c:v>
                </c:pt>
                <c:pt idx="982">
                  <c:v>34.418059052414762</c:v>
                </c:pt>
                <c:pt idx="983">
                  <c:v>34.347104600595117</c:v>
                </c:pt>
                <c:pt idx="984">
                  <c:v>34.289501792935084</c:v>
                </c:pt>
                <c:pt idx="985">
                  <c:v>34.233424887464729</c:v>
                </c:pt>
                <c:pt idx="986">
                  <c:v>34.176585030899531</c:v>
                </c:pt>
                <c:pt idx="987">
                  <c:v>34.09514000152592</c:v>
                </c:pt>
                <c:pt idx="988">
                  <c:v>34.041351949340068</c:v>
                </c:pt>
                <c:pt idx="989">
                  <c:v>34.009308003356992</c:v>
                </c:pt>
                <c:pt idx="990">
                  <c:v>33.98451209277485</c:v>
                </c:pt>
                <c:pt idx="991">
                  <c:v>33.933012893873496</c:v>
                </c:pt>
                <c:pt idx="992">
                  <c:v>33.906309605554284</c:v>
                </c:pt>
                <c:pt idx="993">
                  <c:v>33.891241321431295</c:v>
                </c:pt>
                <c:pt idx="994">
                  <c:v>33.8870450904097</c:v>
                </c:pt>
                <c:pt idx="995">
                  <c:v>33.884946974898902</c:v>
                </c:pt>
                <c:pt idx="996">
                  <c:v>33.87197680628671</c:v>
                </c:pt>
                <c:pt idx="997">
                  <c:v>33.881513694972142</c:v>
                </c:pt>
                <c:pt idx="998">
                  <c:v>33.869687953002199</c:v>
                </c:pt>
                <c:pt idx="999">
                  <c:v>33.882848859388098</c:v>
                </c:pt>
                <c:pt idx="1000">
                  <c:v>33.883039597161812</c:v>
                </c:pt>
                <c:pt idx="1001">
                  <c:v>33.915274280918581</c:v>
                </c:pt>
                <c:pt idx="1002">
                  <c:v>33.949797817959848</c:v>
                </c:pt>
                <c:pt idx="1003">
                  <c:v>33.961051346608663</c:v>
                </c:pt>
                <c:pt idx="1004">
                  <c:v>33.978408484016157</c:v>
                </c:pt>
                <c:pt idx="1005">
                  <c:v>33.991760128175763</c:v>
                </c:pt>
                <c:pt idx="1006">
                  <c:v>34.010070954451791</c:v>
                </c:pt>
                <c:pt idx="1007">
                  <c:v>34.049553673609502</c:v>
                </c:pt>
                <c:pt idx="1008">
                  <c:v>34.091515983825424</c:v>
                </c:pt>
                <c:pt idx="1009">
                  <c:v>34.143968871595312</c:v>
                </c:pt>
                <c:pt idx="1010">
                  <c:v>34.188410772869453</c:v>
                </c:pt>
                <c:pt idx="1011">
                  <c:v>34.207293812466602</c:v>
                </c:pt>
                <c:pt idx="1012">
                  <c:v>34.216639963378341</c:v>
                </c:pt>
                <c:pt idx="1013">
                  <c:v>34.24486915388723</c:v>
                </c:pt>
                <c:pt idx="1014">
                  <c:v>34.277103837643999</c:v>
                </c:pt>
                <c:pt idx="1015">
                  <c:v>34.332036316472106</c:v>
                </c:pt>
                <c:pt idx="1016">
                  <c:v>34.377622644388488</c:v>
                </c:pt>
                <c:pt idx="1017">
                  <c:v>34.425497825589382</c:v>
                </c:pt>
                <c:pt idx="1018">
                  <c:v>34.469558251316094</c:v>
                </c:pt>
                <c:pt idx="1019">
                  <c:v>34.48653391317616</c:v>
                </c:pt>
                <c:pt idx="1020">
                  <c:v>34.528877698939489</c:v>
                </c:pt>
                <c:pt idx="1021">
                  <c:v>34.566262302586395</c:v>
                </c:pt>
                <c:pt idx="1022">
                  <c:v>34.627107652399481</c:v>
                </c:pt>
                <c:pt idx="1023">
                  <c:v>34.672693980315863</c:v>
                </c:pt>
                <c:pt idx="1024">
                  <c:v>34.714656290531785</c:v>
                </c:pt>
                <c:pt idx="1025">
                  <c:v>34.76539253833829</c:v>
                </c:pt>
                <c:pt idx="1026">
                  <c:v>34.845311665522239</c:v>
                </c:pt>
                <c:pt idx="1027">
                  <c:v>34.886129549095898</c:v>
                </c:pt>
                <c:pt idx="1028">
                  <c:v>34.946402685587849</c:v>
                </c:pt>
                <c:pt idx="1029">
                  <c:v>34.997329671168082</c:v>
                </c:pt>
                <c:pt idx="1030">
                  <c:v>35.037193865873199</c:v>
                </c:pt>
                <c:pt idx="1031">
                  <c:v>35.089646753643088</c:v>
                </c:pt>
                <c:pt idx="1032">
                  <c:v>35.143053330281525</c:v>
                </c:pt>
                <c:pt idx="1033">
                  <c:v>35.184443427176312</c:v>
                </c:pt>
                <c:pt idx="1034">
                  <c:v>35.217441062027902</c:v>
                </c:pt>
                <c:pt idx="1035">
                  <c:v>35.251392385748055</c:v>
                </c:pt>
                <c:pt idx="1036">
                  <c:v>35.273517967498272</c:v>
                </c:pt>
                <c:pt idx="1037">
                  <c:v>35.3530556191348</c:v>
                </c:pt>
                <c:pt idx="1038">
                  <c:v>35.36850537880521</c:v>
                </c:pt>
                <c:pt idx="1039">
                  <c:v>35.403982604715026</c:v>
                </c:pt>
                <c:pt idx="1040">
                  <c:v>35.445181963836106</c:v>
                </c:pt>
                <c:pt idx="1041">
                  <c:v>35.484092469672696</c:v>
                </c:pt>
                <c:pt idx="1042">
                  <c:v>35.482375829709319</c:v>
                </c:pt>
                <c:pt idx="1043">
                  <c:v>35.522240024414437</c:v>
                </c:pt>
                <c:pt idx="1044">
                  <c:v>35.587853818570238</c:v>
                </c:pt>
                <c:pt idx="1045">
                  <c:v>35.556954299229425</c:v>
                </c:pt>
                <c:pt idx="1046">
                  <c:v>35.541695277332721</c:v>
                </c:pt>
                <c:pt idx="1047">
                  <c:v>35.50831616693371</c:v>
                </c:pt>
                <c:pt idx="1048">
                  <c:v>35.518425268940263</c:v>
                </c:pt>
                <c:pt idx="1049">
                  <c:v>35.515182726787216</c:v>
                </c:pt>
                <c:pt idx="1050">
                  <c:v>35.509079118028545</c:v>
                </c:pt>
                <c:pt idx="1051">
                  <c:v>35.513084611276433</c:v>
                </c:pt>
                <c:pt idx="1052">
                  <c:v>35.506790264744041</c:v>
                </c:pt>
                <c:pt idx="1053">
                  <c:v>35.480277714198529</c:v>
                </c:pt>
                <c:pt idx="1054">
                  <c:v>35.412184328984516</c:v>
                </c:pt>
                <c:pt idx="1055">
                  <c:v>35.427824826428633</c:v>
                </c:pt>
                <c:pt idx="1056">
                  <c:v>35.413138017853065</c:v>
                </c:pt>
                <c:pt idx="1057">
                  <c:v>35.39520866712445</c:v>
                </c:pt>
                <c:pt idx="1058">
                  <c:v>35.376325627527294</c:v>
                </c:pt>
                <c:pt idx="1059">
                  <c:v>35.366979476615555</c:v>
                </c:pt>
                <c:pt idx="1060">
                  <c:v>35.341229877164878</c:v>
                </c:pt>
                <c:pt idx="1061">
                  <c:v>35.290112153810945</c:v>
                </c:pt>
                <c:pt idx="1062">
                  <c:v>35.247005416952781</c:v>
                </c:pt>
                <c:pt idx="1063">
                  <c:v>35.228122377355625</c:v>
                </c:pt>
                <c:pt idx="1064">
                  <c:v>35.192645151445802</c:v>
                </c:pt>
                <c:pt idx="1065">
                  <c:v>35.149538414587632</c:v>
                </c:pt>
                <c:pt idx="1066">
                  <c:v>35.09746700236515</c:v>
                </c:pt>
                <c:pt idx="1067">
                  <c:v>35.048638132295721</c:v>
                </c:pt>
                <c:pt idx="1068">
                  <c:v>35.00362401770046</c:v>
                </c:pt>
                <c:pt idx="1069">
                  <c:v>34.953269245441362</c:v>
                </c:pt>
                <c:pt idx="1070">
                  <c:v>34.866292820630193</c:v>
                </c:pt>
                <c:pt idx="1071">
                  <c:v>34.854085603112829</c:v>
                </c:pt>
                <c:pt idx="1072">
                  <c:v>34.763103685053771</c:v>
                </c:pt>
                <c:pt idx="1073">
                  <c:v>34.704547188525211</c:v>
                </c:pt>
                <c:pt idx="1074">
                  <c:v>34.655718318455783</c:v>
                </c:pt>
                <c:pt idx="1075">
                  <c:v>34.605363546196678</c:v>
                </c:pt>
                <c:pt idx="1076">
                  <c:v>34.592774853131907</c:v>
                </c:pt>
                <c:pt idx="1077">
                  <c:v>34.529831387808038</c:v>
                </c:pt>
                <c:pt idx="1078">
                  <c:v>34.476043335622194</c:v>
                </c:pt>
                <c:pt idx="1079">
                  <c:v>34.413481345845739</c:v>
                </c:pt>
                <c:pt idx="1080">
                  <c:v>34.403944457160307</c:v>
                </c:pt>
                <c:pt idx="1081">
                  <c:v>34.328030823224239</c:v>
                </c:pt>
                <c:pt idx="1082">
                  <c:v>34.096093690394454</c:v>
                </c:pt>
                <c:pt idx="1083">
                  <c:v>34.033531700617992</c:v>
                </c:pt>
                <c:pt idx="1084">
                  <c:v>33.99843595025559</c:v>
                </c:pt>
                <c:pt idx="1085">
                  <c:v>33.972686350804921</c:v>
                </c:pt>
                <c:pt idx="1086">
                  <c:v>33.922331578545823</c:v>
                </c:pt>
                <c:pt idx="1087">
                  <c:v>33.895246814679183</c:v>
                </c:pt>
                <c:pt idx="1088">
                  <c:v>33.849279011215387</c:v>
                </c:pt>
                <c:pt idx="1089">
                  <c:v>33.825818265049207</c:v>
                </c:pt>
                <c:pt idx="1090">
                  <c:v>33.786335545891504</c:v>
                </c:pt>
                <c:pt idx="1091">
                  <c:v>33.750858319981674</c:v>
                </c:pt>
                <c:pt idx="1092">
                  <c:v>33.958571755550466</c:v>
                </c:pt>
                <c:pt idx="1093">
                  <c:v>33.946555275806801</c:v>
                </c:pt>
                <c:pt idx="1094">
                  <c:v>33.928053711757045</c:v>
                </c:pt>
                <c:pt idx="1095">
                  <c:v>33.88590066376743</c:v>
                </c:pt>
                <c:pt idx="1096">
                  <c:v>33.864538033112062</c:v>
                </c:pt>
                <c:pt idx="1097">
                  <c:v>33.850804913405035</c:v>
                </c:pt>
                <c:pt idx="1098">
                  <c:v>33.842984664682987</c:v>
                </c:pt>
                <c:pt idx="1099">
                  <c:v>33.804264896620111</c:v>
                </c:pt>
                <c:pt idx="1100">
                  <c:v>33.770695048447386</c:v>
                </c:pt>
                <c:pt idx="1101">
                  <c:v>33.767071030746919</c:v>
                </c:pt>
                <c:pt idx="1102">
                  <c:v>33.547150377660792</c:v>
                </c:pt>
                <c:pt idx="1103">
                  <c:v>33.52407110704204</c:v>
                </c:pt>
                <c:pt idx="1104">
                  <c:v>33.53608758678569</c:v>
                </c:pt>
                <c:pt idx="1105">
                  <c:v>33.548485542076762</c:v>
                </c:pt>
                <c:pt idx="1106">
                  <c:v>33.533226520180065</c:v>
                </c:pt>
                <c:pt idx="1107">
                  <c:v>33.537422751201653</c:v>
                </c:pt>
                <c:pt idx="1108">
                  <c:v>33.539902342259872</c:v>
                </c:pt>
                <c:pt idx="1109">
                  <c:v>33.556687266346231</c:v>
                </c:pt>
                <c:pt idx="1110">
                  <c:v>33.583390554665456</c:v>
                </c:pt>
                <c:pt idx="1111">
                  <c:v>33.599221789883273</c:v>
                </c:pt>
                <c:pt idx="1112">
                  <c:v>33.815518425268948</c:v>
                </c:pt>
                <c:pt idx="1113">
                  <c:v>33.842603189135595</c:v>
                </c:pt>
                <c:pt idx="1114">
                  <c:v>33.844129091325257</c:v>
                </c:pt>
                <c:pt idx="1115">
                  <c:v>33.86949721522852</c:v>
                </c:pt>
                <c:pt idx="1116">
                  <c:v>33.909742885481059</c:v>
                </c:pt>
                <c:pt idx="1117">
                  <c:v>33.931105516136427</c:v>
                </c:pt>
                <c:pt idx="1118">
                  <c:v>33.952086671244373</c:v>
                </c:pt>
                <c:pt idx="1119">
                  <c:v>33.993667505912875</c:v>
                </c:pt>
                <c:pt idx="1120">
                  <c:v>34.015220874341949</c:v>
                </c:pt>
                <c:pt idx="1121">
                  <c:v>34.040970473792626</c:v>
                </c:pt>
                <c:pt idx="1122">
                  <c:v>34.078164339665818</c:v>
                </c:pt>
                <c:pt idx="1123">
                  <c:v>34.107537956816962</c:v>
                </c:pt>
                <c:pt idx="1124">
                  <c:v>34.115167467765311</c:v>
                </c:pt>
                <c:pt idx="1125">
                  <c:v>34.135004196231009</c:v>
                </c:pt>
                <c:pt idx="1126">
                  <c:v>34.159037155718295</c:v>
                </c:pt>
                <c:pt idx="1127">
                  <c:v>34.172198062104194</c:v>
                </c:pt>
                <c:pt idx="1128">
                  <c:v>34.201762417029045</c:v>
                </c:pt>
                <c:pt idx="1129">
                  <c:v>34.223125047684434</c:v>
                </c:pt>
                <c:pt idx="1130">
                  <c:v>34.252498664835571</c:v>
                </c:pt>
                <c:pt idx="1131">
                  <c:v>34.27271686884869</c:v>
                </c:pt>
                <c:pt idx="1132">
                  <c:v>34.174868390936126</c:v>
                </c:pt>
                <c:pt idx="1133">
                  <c:v>34.196231021591501</c:v>
                </c:pt>
                <c:pt idx="1134">
                  <c:v>34.204623483634684</c:v>
                </c:pt>
                <c:pt idx="1135">
                  <c:v>34.21454184786753</c:v>
                </c:pt>
                <c:pt idx="1136">
                  <c:v>34.224841687647803</c:v>
                </c:pt>
                <c:pt idx="1137">
                  <c:v>34.256313420309745</c:v>
                </c:pt>
                <c:pt idx="1138">
                  <c:v>34.272907606622404</c:v>
                </c:pt>
                <c:pt idx="1139">
                  <c:v>34.273479819943532</c:v>
                </c:pt>
                <c:pt idx="1140">
                  <c:v>34.294842450598914</c:v>
                </c:pt>
                <c:pt idx="1141">
                  <c:v>34.307049668116278</c:v>
                </c:pt>
                <c:pt idx="1142">
                  <c:v>34.447432669565885</c:v>
                </c:pt>
                <c:pt idx="1143">
                  <c:v>34.484626535439091</c:v>
                </c:pt>
                <c:pt idx="1144">
                  <c:v>34.532692454413692</c:v>
                </c:pt>
                <c:pt idx="1145">
                  <c:v>34.563591973754498</c:v>
                </c:pt>
                <c:pt idx="1146">
                  <c:v>34.586861982146957</c:v>
                </c:pt>
                <c:pt idx="1147">
                  <c:v>34.60440985732815</c:v>
                </c:pt>
                <c:pt idx="1148">
                  <c:v>34.599069199664306</c:v>
                </c:pt>
                <c:pt idx="1149">
                  <c:v>34.610704203860543</c:v>
                </c:pt>
                <c:pt idx="1150">
                  <c:v>34.415579461356529</c:v>
                </c:pt>
                <c:pt idx="1151">
                  <c:v>34.416533150225078</c:v>
                </c:pt>
                <c:pt idx="1152">
                  <c:v>34.41977569237811</c:v>
                </c:pt>
                <c:pt idx="1153">
                  <c:v>34.420729381246652</c:v>
                </c:pt>
                <c:pt idx="1154">
                  <c:v>34.422064545662614</c:v>
                </c:pt>
                <c:pt idx="1155">
                  <c:v>34.414435034714273</c:v>
                </c:pt>
                <c:pt idx="1156">
                  <c:v>34.391355764095522</c:v>
                </c:pt>
                <c:pt idx="1157">
                  <c:v>34.37819485770963</c:v>
                </c:pt>
                <c:pt idx="1158">
                  <c:v>34.38906691081101</c:v>
                </c:pt>
                <c:pt idx="1159">
                  <c:v>34.374380102235449</c:v>
                </c:pt>
                <c:pt idx="1160">
                  <c:v>34.571221484702832</c:v>
                </c:pt>
                <c:pt idx="1161">
                  <c:v>34.55634393835355</c:v>
                </c:pt>
                <c:pt idx="1162">
                  <c:v>34.542420080872823</c:v>
                </c:pt>
                <c:pt idx="1163">
                  <c:v>34.517242694743274</c:v>
                </c:pt>
                <c:pt idx="1164">
                  <c:v>34.500076295109487</c:v>
                </c:pt>
                <c:pt idx="1165">
                  <c:v>34.480239566643775</c:v>
                </c:pt>
                <c:pt idx="1166">
                  <c:v>34.469558251316087</c:v>
                </c:pt>
                <c:pt idx="1167">
                  <c:v>34.460975051499183</c:v>
                </c:pt>
                <c:pt idx="1168">
                  <c:v>34.443045700770561</c:v>
                </c:pt>
                <c:pt idx="1169">
                  <c:v>34.431029221026918</c:v>
                </c:pt>
                <c:pt idx="1170">
                  <c:v>34.403562981612858</c:v>
                </c:pt>
                <c:pt idx="1171">
                  <c:v>34.377241168841053</c:v>
                </c:pt>
                <c:pt idx="1172">
                  <c:v>34.353208209353753</c:v>
                </c:pt>
                <c:pt idx="1173">
                  <c:v>34.338902876325605</c:v>
                </c:pt>
                <c:pt idx="1174">
                  <c:v>34.320782787823291</c:v>
                </c:pt>
                <c:pt idx="1175">
                  <c:v>34.312199588006401</c:v>
                </c:pt>
                <c:pt idx="1176">
                  <c:v>34.293888761730372</c:v>
                </c:pt>
                <c:pt idx="1177">
                  <c:v>34.27252613107499</c:v>
                </c:pt>
                <c:pt idx="1178">
                  <c:v>34.252307927061871</c:v>
                </c:pt>
                <c:pt idx="1179">
                  <c:v>34.223315785458134</c:v>
                </c:pt>
                <c:pt idx="1180">
                  <c:v>34.220454718852508</c:v>
                </c:pt>
                <c:pt idx="1181">
                  <c:v>34.191844052796199</c:v>
                </c:pt>
                <c:pt idx="1182">
                  <c:v>34.177920195315473</c:v>
                </c:pt>
                <c:pt idx="1183">
                  <c:v>34.157892729076067</c:v>
                </c:pt>
                <c:pt idx="1184">
                  <c:v>34.122415503166245</c:v>
                </c:pt>
                <c:pt idx="1185">
                  <c:v>34.097047379262982</c:v>
                </c:pt>
                <c:pt idx="1186">
                  <c:v>34.093614099336222</c:v>
                </c:pt>
                <c:pt idx="1187">
                  <c:v>34.052605477988848</c:v>
                </c:pt>
                <c:pt idx="1188">
                  <c:v>34.023994811932553</c:v>
                </c:pt>
                <c:pt idx="1189">
                  <c:v>33.990615701533535</c:v>
                </c:pt>
                <c:pt idx="1190">
                  <c:v>33.961814297703526</c:v>
                </c:pt>
                <c:pt idx="1191">
                  <c:v>33.959906919966429</c:v>
                </c:pt>
                <c:pt idx="1192">
                  <c:v>33.933966582742045</c:v>
                </c:pt>
                <c:pt idx="1193">
                  <c:v>33.895056076905469</c:v>
                </c:pt>
                <c:pt idx="1194">
                  <c:v>33.889715419241625</c:v>
                </c:pt>
                <c:pt idx="1195">
                  <c:v>33.856717784390028</c:v>
                </c:pt>
                <c:pt idx="1196">
                  <c:v>33.829251544975975</c:v>
                </c:pt>
                <c:pt idx="1197">
                  <c:v>33.816472114137497</c:v>
                </c:pt>
                <c:pt idx="1198">
                  <c:v>33.820477607385378</c:v>
                </c:pt>
                <c:pt idx="1199">
                  <c:v>33.811512932021074</c:v>
                </c:pt>
                <c:pt idx="1200">
                  <c:v>33.786907759212646</c:v>
                </c:pt>
                <c:pt idx="1201">
                  <c:v>33.776607919432379</c:v>
                </c:pt>
                <c:pt idx="1202">
                  <c:v>33.74284733348594</c:v>
                </c:pt>
                <c:pt idx="1203">
                  <c:v>33.73922331578548</c:v>
                </c:pt>
                <c:pt idx="1204">
                  <c:v>33.712901503013669</c:v>
                </c:pt>
                <c:pt idx="1205">
                  <c:v>33.715953307393001</c:v>
                </c:pt>
                <c:pt idx="1206">
                  <c:v>33.70050354772259</c:v>
                </c:pt>
                <c:pt idx="1207">
                  <c:v>33.706034943160141</c:v>
                </c:pt>
                <c:pt idx="1208">
                  <c:v>33.695353627832446</c:v>
                </c:pt>
                <c:pt idx="1209">
                  <c:v>33.741130693522535</c:v>
                </c:pt>
                <c:pt idx="1210">
                  <c:v>33.745708400091544</c:v>
                </c:pt>
                <c:pt idx="1211">
                  <c:v>33.735790035858692</c:v>
                </c:pt>
                <c:pt idx="1212">
                  <c:v>33.749904631113147</c:v>
                </c:pt>
                <c:pt idx="1213">
                  <c:v>33.756008239871804</c:v>
                </c:pt>
                <c:pt idx="1214">
                  <c:v>33.765545128557243</c:v>
                </c:pt>
                <c:pt idx="1215">
                  <c:v>33.76535439078355</c:v>
                </c:pt>
                <c:pt idx="1216">
                  <c:v>33.789768825818271</c:v>
                </c:pt>
                <c:pt idx="1217">
                  <c:v>33.79072251468682</c:v>
                </c:pt>
                <c:pt idx="1218">
                  <c:v>33.786335545891518</c:v>
                </c:pt>
                <c:pt idx="1219">
                  <c:v>33.767071030746948</c:v>
                </c:pt>
                <c:pt idx="1220">
                  <c:v>33.763828488593894</c:v>
                </c:pt>
                <c:pt idx="1221">
                  <c:v>33.793774319066159</c:v>
                </c:pt>
                <c:pt idx="1222">
                  <c:v>33.806172274357223</c:v>
                </c:pt>
                <c:pt idx="1223">
                  <c:v>33.813229571984451</c:v>
                </c:pt>
                <c:pt idx="1224">
                  <c:v>33.818570229648287</c:v>
                </c:pt>
                <c:pt idx="1225">
                  <c:v>33.826199740596628</c:v>
                </c:pt>
                <c:pt idx="1226">
                  <c:v>33.809224078736541</c:v>
                </c:pt>
                <c:pt idx="1227">
                  <c:v>33.821049820706484</c:v>
                </c:pt>
                <c:pt idx="1228">
                  <c:v>33.847562371252003</c:v>
                </c:pt>
                <c:pt idx="1229">
                  <c:v>33.867589837491423</c:v>
                </c:pt>
                <c:pt idx="1230">
                  <c:v>33.890669108110167</c:v>
                </c:pt>
                <c:pt idx="1231">
                  <c:v>33.886091401541158</c:v>
                </c:pt>
                <c:pt idx="1232">
                  <c:v>33.899252307927057</c:v>
                </c:pt>
                <c:pt idx="1233">
                  <c:v>33.924048218509185</c:v>
                </c:pt>
                <c:pt idx="1234">
                  <c:v>33.952468146791787</c:v>
                </c:pt>
                <c:pt idx="1235">
                  <c:v>33.970397497520409</c:v>
                </c:pt>
                <c:pt idx="1236">
                  <c:v>34.002250705729772</c:v>
                </c:pt>
                <c:pt idx="1237">
                  <c:v>34.016556038757919</c:v>
                </c:pt>
                <c:pt idx="1238">
                  <c:v>34.020370794232086</c:v>
                </c:pt>
                <c:pt idx="1239">
                  <c:v>34.015411612115656</c:v>
                </c:pt>
                <c:pt idx="1240">
                  <c:v>34.026474402990765</c:v>
                </c:pt>
                <c:pt idx="1241">
                  <c:v>34.044403753719379</c:v>
                </c:pt>
                <c:pt idx="1242">
                  <c:v>34.065003433279927</c:v>
                </c:pt>
                <c:pt idx="1243">
                  <c:v>34.062905317769129</c:v>
                </c:pt>
                <c:pt idx="1244">
                  <c:v>34.081788357366285</c:v>
                </c:pt>
                <c:pt idx="1245">
                  <c:v>34.097238117036696</c:v>
                </c:pt>
                <c:pt idx="1246">
                  <c:v>34.140917067215995</c:v>
                </c:pt>
                <c:pt idx="1247">
                  <c:v>33.948462653543899</c:v>
                </c:pt>
                <c:pt idx="1248">
                  <c:v>33.961623559929805</c:v>
                </c:pt>
                <c:pt idx="1249">
                  <c:v>33.98146028839551</c:v>
                </c:pt>
                <c:pt idx="1250">
                  <c:v>33.975547417410539</c:v>
                </c:pt>
                <c:pt idx="1251">
                  <c:v>33.974402990768297</c:v>
                </c:pt>
                <c:pt idx="1252">
                  <c:v>33.969443808651874</c:v>
                </c:pt>
                <c:pt idx="1253">
                  <c:v>33.96868085755704</c:v>
                </c:pt>
                <c:pt idx="1254">
                  <c:v>33.970206759746716</c:v>
                </c:pt>
                <c:pt idx="1255">
                  <c:v>33.978408484016185</c:v>
                </c:pt>
                <c:pt idx="1256">
                  <c:v>33.953994048981471</c:v>
                </c:pt>
                <c:pt idx="1257">
                  <c:v>34.15350576028078</c:v>
                </c:pt>
                <c:pt idx="1258">
                  <c:v>34.151407644769989</c:v>
                </c:pt>
                <c:pt idx="1259">
                  <c:v>34.143778133821641</c:v>
                </c:pt>
                <c:pt idx="1260">
                  <c:v>34.16762035553522</c:v>
                </c:pt>
                <c:pt idx="1261">
                  <c:v>34.179827573052577</c:v>
                </c:pt>
                <c:pt idx="1262">
                  <c:v>34.188410772869467</c:v>
                </c:pt>
                <c:pt idx="1263">
                  <c:v>34.19985503929199</c:v>
                </c:pt>
                <c:pt idx="1264">
                  <c:v>34.197566186007485</c:v>
                </c:pt>
                <c:pt idx="1265">
                  <c:v>34.186503395132391</c:v>
                </c:pt>
                <c:pt idx="1266">
                  <c:v>34.180781261921119</c:v>
                </c:pt>
                <c:pt idx="1267">
                  <c:v>34.192034790569927</c:v>
                </c:pt>
                <c:pt idx="1268">
                  <c:v>34.184405279621579</c:v>
                </c:pt>
                <c:pt idx="1269">
                  <c:v>34.177729457541766</c:v>
                </c:pt>
                <c:pt idx="1270">
                  <c:v>34.098191805905245</c:v>
                </c:pt>
                <c:pt idx="1271">
                  <c:v>34.094186312657349</c:v>
                </c:pt>
                <c:pt idx="1272">
                  <c:v>34.090943770504296</c:v>
                </c:pt>
                <c:pt idx="1273">
                  <c:v>34.080834668497729</c:v>
                </c:pt>
                <c:pt idx="1274">
                  <c:v>34.048027771419839</c:v>
                </c:pt>
                <c:pt idx="1275">
                  <c:v>34.031242847333466</c:v>
                </c:pt>
                <c:pt idx="1276">
                  <c:v>34.021896696421749</c:v>
                </c:pt>
                <c:pt idx="1277">
                  <c:v>34.002441443503471</c:v>
                </c:pt>
                <c:pt idx="1278">
                  <c:v>33.993667505912875</c:v>
                </c:pt>
                <c:pt idx="1279">
                  <c:v>33.995002670328837</c:v>
                </c:pt>
                <c:pt idx="1280">
                  <c:v>34.052986953536283</c:v>
                </c:pt>
                <c:pt idx="1281">
                  <c:v>34.035439078355083</c:v>
                </c:pt>
                <c:pt idx="1282">
                  <c:v>34.009117265583278</c:v>
                </c:pt>
                <c:pt idx="1283">
                  <c:v>34.003204394598306</c:v>
                </c:pt>
                <c:pt idx="1284">
                  <c:v>34.045357442587928</c:v>
                </c:pt>
                <c:pt idx="1285">
                  <c:v>34.058136873426399</c:v>
                </c:pt>
                <c:pt idx="1286">
                  <c:v>34.03086137178606</c:v>
                </c:pt>
                <c:pt idx="1287">
                  <c:v>34.022087434195456</c:v>
                </c:pt>
                <c:pt idx="1288">
                  <c:v>34.021324483100628</c:v>
                </c:pt>
                <c:pt idx="1289">
                  <c:v>33.991950865949498</c:v>
                </c:pt>
                <c:pt idx="1290">
                  <c:v>33.975738155184253</c:v>
                </c:pt>
                <c:pt idx="1291">
                  <c:v>33.948081177996492</c:v>
                </c:pt>
                <c:pt idx="1292">
                  <c:v>33.805409323262381</c:v>
                </c:pt>
                <c:pt idx="1293">
                  <c:v>33.773365377279319</c:v>
                </c:pt>
                <c:pt idx="1294">
                  <c:v>33.764019226367608</c:v>
                </c:pt>
                <c:pt idx="1295">
                  <c:v>33.73369192034793</c:v>
                </c:pt>
                <c:pt idx="1296">
                  <c:v>33.712901503013669</c:v>
                </c:pt>
                <c:pt idx="1297">
                  <c:v>33.695925841153588</c:v>
                </c:pt>
                <c:pt idx="1298">
                  <c:v>33.661211566338594</c:v>
                </c:pt>
                <c:pt idx="1299">
                  <c:v>33.661402304112315</c:v>
                </c:pt>
                <c:pt idx="1300">
                  <c:v>33.651293202105748</c:v>
                </c:pt>
                <c:pt idx="1301">
                  <c:v>33.66426337071794</c:v>
                </c:pt>
                <c:pt idx="1302">
                  <c:v>33.789387350270857</c:v>
                </c:pt>
                <c:pt idx="1303">
                  <c:v>33.780041199359133</c:v>
                </c:pt>
                <c:pt idx="1304">
                  <c:v>33.725108720531018</c:v>
                </c:pt>
                <c:pt idx="1305">
                  <c:v>33.720721751735709</c:v>
                </c:pt>
                <c:pt idx="1306">
                  <c:v>33.703936827649351</c:v>
                </c:pt>
                <c:pt idx="1307">
                  <c:v>33.692492561226828</c:v>
                </c:pt>
                <c:pt idx="1308">
                  <c:v>33.704318303196764</c:v>
                </c:pt>
                <c:pt idx="1309">
                  <c:v>33.691348134584572</c:v>
                </c:pt>
                <c:pt idx="1310">
                  <c:v>33.69325551232167</c:v>
                </c:pt>
                <c:pt idx="1311">
                  <c:v>33.663691157396826</c:v>
                </c:pt>
                <c:pt idx="1312">
                  <c:v>33.660830090791194</c:v>
                </c:pt>
                <c:pt idx="1313">
                  <c:v>33.668650339513249</c:v>
                </c:pt>
                <c:pt idx="1314">
                  <c:v>33.664835584039075</c:v>
                </c:pt>
                <c:pt idx="1315">
                  <c:v>33.650148775463506</c:v>
                </c:pt>
                <c:pt idx="1316">
                  <c:v>33.691348134584601</c:v>
                </c:pt>
                <c:pt idx="1317">
                  <c:v>33.699359121080349</c:v>
                </c:pt>
                <c:pt idx="1318">
                  <c:v>33.7046997787442</c:v>
                </c:pt>
                <c:pt idx="1319">
                  <c:v>33.691348134584587</c:v>
                </c:pt>
                <c:pt idx="1320">
                  <c:v>33.683718623636238</c:v>
                </c:pt>
                <c:pt idx="1321">
                  <c:v>33.710803387502878</c:v>
                </c:pt>
                <c:pt idx="1322">
                  <c:v>33.713855191882224</c:v>
                </c:pt>
                <c:pt idx="1323">
                  <c:v>33.715953307393008</c:v>
                </c:pt>
                <c:pt idx="1324">
                  <c:v>33.716716258487835</c:v>
                </c:pt>
                <c:pt idx="1325">
                  <c:v>33.724536507209905</c:v>
                </c:pt>
                <c:pt idx="1326">
                  <c:v>33.697451743343258</c:v>
                </c:pt>
                <c:pt idx="1327">
                  <c:v>33.721675440604272</c:v>
                </c:pt>
                <c:pt idx="1328">
                  <c:v>33.716716258487835</c:v>
                </c:pt>
                <c:pt idx="1329">
                  <c:v>33.750286106660567</c:v>
                </c:pt>
                <c:pt idx="1330">
                  <c:v>33.758106355382623</c:v>
                </c:pt>
                <c:pt idx="1331">
                  <c:v>33.740749217975129</c:v>
                </c:pt>
                <c:pt idx="1332">
                  <c:v>33.740367742427715</c:v>
                </c:pt>
                <c:pt idx="1333">
                  <c:v>33.737506675822083</c:v>
                </c:pt>
                <c:pt idx="1334">
                  <c:v>33.743610284580754</c:v>
                </c:pt>
                <c:pt idx="1335">
                  <c:v>33.755054551003283</c:v>
                </c:pt>
                <c:pt idx="1336">
                  <c:v>33.764400701915008</c:v>
                </c:pt>
                <c:pt idx="1337">
                  <c:v>33.732928969253066</c:v>
                </c:pt>
                <c:pt idx="1338">
                  <c:v>33.741130693522535</c:v>
                </c:pt>
                <c:pt idx="1339">
                  <c:v>33.714999618524459</c:v>
                </c:pt>
                <c:pt idx="1340">
                  <c:v>33.712329289692534</c:v>
                </c:pt>
                <c:pt idx="1341">
                  <c:v>33.726634622720681</c:v>
                </c:pt>
                <c:pt idx="1342">
                  <c:v>33.69363698786907</c:v>
                </c:pt>
                <c:pt idx="1343">
                  <c:v>33.699549858854041</c:v>
                </c:pt>
                <c:pt idx="1344">
                  <c:v>33.720912489509402</c:v>
                </c:pt>
                <c:pt idx="1345">
                  <c:v>33.72167544060423</c:v>
                </c:pt>
                <c:pt idx="1346">
                  <c:v>33.744563973449274</c:v>
                </c:pt>
                <c:pt idx="1347">
                  <c:v>33.761730373083068</c:v>
                </c:pt>
                <c:pt idx="1348">
                  <c:v>33.76611734187837</c:v>
                </c:pt>
                <c:pt idx="1349">
                  <c:v>33.709658960860587</c:v>
                </c:pt>
                <c:pt idx="1350">
                  <c:v>33.706797894254962</c:v>
                </c:pt>
                <c:pt idx="1351">
                  <c:v>33.715953307392979</c:v>
                </c:pt>
                <c:pt idx="1352">
                  <c:v>33.774700541695253</c:v>
                </c:pt>
                <c:pt idx="1353">
                  <c:v>33.785763332570369</c:v>
                </c:pt>
                <c:pt idx="1354">
                  <c:v>33.779850461585404</c:v>
                </c:pt>
                <c:pt idx="1355">
                  <c:v>33.787479972533745</c:v>
                </c:pt>
                <c:pt idx="1356">
                  <c:v>33.766308079652092</c:v>
                </c:pt>
                <c:pt idx="1357">
                  <c:v>33.775844968337523</c:v>
                </c:pt>
                <c:pt idx="1358">
                  <c:v>33.766689555199505</c:v>
                </c:pt>
                <c:pt idx="1359">
                  <c:v>33.849088273441666</c:v>
                </c:pt>
                <c:pt idx="1360">
                  <c:v>33.873121232928966</c:v>
                </c:pt>
                <c:pt idx="1361">
                  <c:v>33.885709925993737</c:v>
                </c:pt>
                <c:pt idx="1362">
                  <c:v>33.884946974898909</c:v>
                </c:pt>
                <c:pt idx="1363">
                  <c:v>33.895246814679183</c:v>
                </c:pt>
                <c:pt idx="1364">
                  <c:v>33.908598458838789</c:v>
                </c:pt>
                <c:pt idx="1365">
                  <c:v>33.915274280918609</c:v>
                </c:pt>
                <c:pt idx="1366">
                  <c:v>33.95170519569696</c:v>
                </c:pt>
                <c:pt idx="1367">
                  <c:v>33.956473640039682</c:v>
                </c:pt>
                <c:pt idx="1368">
                  <c:v>33.950370031280997</c:v>
                </c:pt>
                <c:pt idx="1369">
                  <c:v>33.958381017776766</c:v>
                </c:pt>
                <c:pt idx="1370">
                  <c:v>33.955901426718562</c:v>
                </c:pt>
                <c:pt idx="1371">
                  <c:v>33.962195773250947</c:v>
                </c:pt>
                <c:pt idx="1372">
                  <c:v>33.953612573434057</c:v>
                </c:pt>
                <c:pt idx="1373">
                  <c:v>33.945410849164581</c:v>
                </c:pt>
                <c:pt idx="1374">
                  <c:v>33.946555275806837</c:v>
                </c:pt>
                <c:pt idx="1375">
                  <c:v>33.889333943694211</c:v>
                </c:pt>
                <c:pt idx="1376">
                  <c:v>33.867971313038836</c:v>
                </c:pt>
                <c:pt idx="1377">
                  <c:v>33.880178530556201</c:v>
                </c:pt>
                <c:pt idx="1378">
                  <c:v>33.889333943694211</c:v>
                </c:pt>
                <c:pt idx="1379">
                  <c:v>33.883993286030361</c:v>
                </c:pt>
                <c:pt idx="1380">
                  <c:v>33.822003509575033</c:v>
                </c:pt>
                <c:pt idx="1381">
                  <c:v>33.795872434576943</c:v>
                </c:pt>
                <c:pt idx="1382">
                  <c:v>33.796826123445484</c:v>
                </c:pt>
                <c:pt idx="1383">
                  <c:v>33.795109483482108</c:v>
                </c:pt>
                <c:pt idx="1384">
                  <c:v>33.770695048447386</c:v>
                </c:pt>
                <c:pt idx="1385">
                  <c:v>33.816090638590069</c:v>
                </c:pt>
                <c:pt idx="1386">
                  <c:v>33.808651865415435</c:v>
                </c:pt>
                <c:pt idx="1387">
                  <c:v>33.778133821622042</c:v>
                </c:pt>
                <c:pt idx="1388">
                  <c:v>33.770504310673701</c:v>
                </c:pt>
                <c:pt idx="1389">
                  <c:v>33.760395208667134</c:v>
                </c:pt>
                <c:pt idx="1390">
                  <c:v>33.812657358663316</c:v>
                </c:pt>
                <c:pt idx="1391">
                  <c:v>33.834973678187218</c:v>
                </c:pt>
                <c:pt idx="1392">
                  <c:v>33.826581216144042</c:v>
                </c:pt>
                <c:pt idx="1393">
                  <c:v>33.791485465781641</c:v>
                </c:pt>
                <c:pt idx="1394">
                  <c:v>33.795490959029522</c:v>
                </c:pt>
                <c:pt idx="1395">
                  <c:v>33.779468986037998</c:v>
                </c:pt>
                <c:pt idx="1396">
                  <c:v>33.783665217059578</c:v>
                </c:pt>
                <c:pt idx="1397">
                  <c:v>33.780041199359125</c:v>
                </c:pt>
                <c:pt idx="1398">
                  <c:v>33.782139314869916</c:v>
                </c:pt>
                <c:pt idx="1399">
                  <c:v>33.782330052643623</c:v>
                </c:pt>
                <c:pt idx="1400">
                  <c:v>33.755245288776997</c:v>
                </c:pt>
                <c:pt idx="1401">
                  <c:v>33.71042191195545</c:v>
                </c:pt>
                <c:pt idx="1402">
                  <c:v>33.702792401007102</c:v>
                </c:pt>
                <c:pt idx="1403">
                  <c:v>33.751239795529109</c:v>
                </c:pt>
                <c:pt idx="1404">
                  <c:v>33.736552986953541</c:v>
                </c:pt>
                <c:pt idx="1405">
                  <c:v>33.747043564507507</c:v>
                </c:pt>
                <c:pt idx="1406">
                  <c:v>33.719958800640867</c:v>
                </c:pt>
                <c:pt idx="1407">
                  <c:v>33.723582818341328</c:v>
                </c:pt>
                <c:pt idx="1408">
                  <c:v>33.722247653925372</c:v>
                </c:pt>
                <c:pt idx="1409">
                  <c:v>33.708133058670924</c:v>
                </c:pt>
                <c:pt idx="1410">
                  <c:v>33.717288471808942</c:v>
                </c:pt>
                <c:pt idx="1411">
                  <c:v>33.710040436408008</c:v>
                </c:pt>
                <c:pt idx="1412">
                  <c:v>33.687151903562963</c:v>
                </c:pt>
                <c:pt idx="1413">
                  <c:v>33.665026321812761</c:v>
                </c:pt>
                <c:pt idx="1414">
                  <c:v>33.674181734950778</c:v>
                </c:pt>
                <c:pt idx="1415">
                  <c:v>33.655107957579915</c:v>
                </c:pt>
                <c:pt idx="1416">
                  <c:v>33.653772793163952</c:v>
                </c:pt>
                <c:pt idx="1417">
                  <c:v>33.557450217441058</c:v>
                </c:pt>
                <c:pt idx="1418">
                  <c:v>33.550965133134966</c:v>
                </c:pt>
                <c:pt idx="1419">
                  <c:v>33.570801861600671</c:v>
                </c:pt>
                <c:pt idx="1420">
                  <c:v>33.569275959411002</c:v>
                </c:pt>
                <c:pt idx="1421">
                  <c:v>33.584153505760284</c:v>
                </c:pt>
                <c:pt idx="1422">
                  <c:v>33.602464332036313</c:v>
                </c:pt>
                <c:pt idx="1423">
                  <c:v>33.583962767986563</c:v>
                </c:pt>
                <c:pt idx="1424">
                  <c:v>33.570992599374378</c:v>
                </c:pt>
                <c:pt idx="1425">
                  <c:v>33.574235141527431</c:v>
                </c:pt>
                <c:pt idx="1426">
                  <c:v>33.589303425650414</c:v>
                </c:pt>
                <c:pt idx="1427">
                  <c:v>33.525978484779124</c:v>
                </c:pt>
                <c:pt idx="1428">
                  <c:v>33.521782253757529</c:v>
                </c:pt>
                <c:pt idx="1429">
                  <c:v>33.507667658503088</c:v>
                </c:pt>
                <c:pt idx="1430">
                  <c:v>33.513199053940653</c:v>
                </c:pt>
                <c:pt idx="1431">
                  <c:v>33.517586022735955</c:v>
                </c:pt>
                <c:pt idx="1432">
                  <c:v>33.52540627145801</c:v>
                </c:pt>
                <c:pt idx="1433">
                  <c:v>33.539902342259872</c:v>
                </c:pt>
                <c:pt idx="1434">
                  <c:v>33.573472190432597</c:v>
                </c:pt>
                <c:pt idx="1435">
                  <c:v>33.581292439154666</c:v>
                </c:pt>
                <c:pt idx="1436">
                  <c:v>33.601510643167785</c:v>
                </c:pt>
                <c:pt idx="1437">
                  <c:v>33.765545128557257</c:v>
                </c:pt>
                <c:pt idx="1438">
                  <c:v>33.781757839322495</c:v>
                </c:pt>
                <c:pt idx="1439">
                  <c:v>33.771457999542228</c:v>
                </c:pt>
                <c:pt idx="1440">
                  <c:v>33.777752346074614</c:v>
                </c:pt>
                <c:pt idx="1441">
                  <c:v>33.764782177462429</c:v>
                </c:pt>
                <c:pt idx="1442">
                  <c:v>33.763828488593866</c:v>
                </c:pt>
                <c:pt idx="1443">
                  <c:v>33.755817502098104</c:v>
                </c:pt>
                <c:pt idx="1444">
                  <c:v>33.736171511406106</c:v>
                </c:pt>
                <c:pt idx="1445">
                  <c:v>33.73636224917982</c:v>
                </c:pt>
                <c:pt idx="1446">
                  <c:v>33.743991760128168</c:v>
                </c:pt>
                <c:pt idx="1447">
                  <c:v>33.745708400091551</c:v>
                </c:pt>
                <c:pt idx="1448">
                  <c:v>33.731403067063404</c:v>
                </c:pt>
                <c:pt idx="1449">
                  <c:v>33.759250782024864</c:v>
                </c:pt>
                <c:pt idx="1450">
                  <c:v>33.753528648813607</c:v>
                </c:pt>
                <c:pt idx="1451">
                  <c:v>33.76745250629434</c:v>
                </c:pt>
                <c:pt idx="1452">
                  <c:v>33.757915617608909</c:v>
                </c:pt>
                <c:pt idx="1453">
                  <c:v>33.759822995345999</c:v>
                </c:pt>
                <c:pt idx="1454">
                  <c:v>33.753528648813614</c:v>
                </c:pt>
                <c:pt idx="1455">
                  <c:v>33.763256275272752</c:v>
                </c:pt>
                <c:pt idx="1456">
                  <c:v>33.737315938048361</c:v>
                </c:pt>
                <c:pt idx="1457">
                  <c:v>33.733501182574187</c:v>
                </c:pt>
                <c:pt idx="1458">
                  <c:v>33.74494544899671</c:v>
                </c:pt>
                <c:pt idx="1459">
                  <c:v>33.718814373998612</c:v>
                </c:pt>
                <c:pt idx="1460">
                  <c:v>33.733691920347894</c:v>
                </c:pt>
                <c:pt idx="1461">
                  <c:v>33.724536507209869</c:v>
                </c:pt>
                <c:pt idx="1462">
                  <c:v>33.738841840238031</c:v>
                </c:pt>
                <c:pt idx="1463">
                  <c:v>33.761730373083076</c:v>
                </c:pt>
                <c:pt idx="1464">
                  <c:v>33.789005874723415</c:v>
                </c:pt>
                <c:pt idx="1465">
                  <c:v>33.808461127641706</c:v>
                </c:pt>
                <c:pt idx="1466">
                  <c:v>33.810749980926218</c:v>
                </c:pt>
                <c:pt idx="1467">
                  <c:v>33.816090638590062</c:v>
                </c:pt>
                <c:pt idx="1468">
                  <c:v>33.823720149538403</c:v>
                </c:pt>
                <c:pt idx="1469">
                  <c:v>33.840123598077362</c:v>
                </c:pt>
                <c:pt idx="1470">
                  <c:v>33.841458762493311</c:v>
                </c:pt>
                <c:pt idx="1471">
                  <c:v>33.869497215228499</c:v>
                </c:pt>
                <c:pt idx="1472">
                  <c:v>33.860914015411609</c:v>
                </c:pt>
                <c:pt idx="1473">
                  <c:v>33.84794384679941</c:v>
                </c:pt>
                <c:pt idx="1474">
                  <c:v>33.822003509575026</c:v>
                </c:pt>
                <c:pt idx="1475">
                  <c:v>33.799496452277403</c:v>
                </c:pt>
                <c:pt idx="1476">
                  <c:v>33.809605554283962</c:v>
                </c:pt>
                <c:pt idx="1477">
                  <c:v>33.794155794613559</c:v>
                </c:pt>
                <c:pt idx="1478">
                  <c:v>33.795300221255808</c:v>
                </c:pt>
                <c:pt idx="1479">
                  <c:v>33.80674448767833</c:v>
                </c:pt>
                <c:pt idx="1480">
                  <c:v>33.799114976729982</c:v>
                </c:pt>
                <c:pt idx="1481">
                  <c:v>33.803692683298991</c:v>
                </c:pt>
                <c:pt idx="1482">
                  <c:v>33.827534905012577</c:v>
                </c:pt>
                <c:pt idx="1483">
                  <c:v>33.838597695887692</c:v>
                </c:pt>
                <c:pt idx="1484">
                  <c:v>33.853284504463268</c:v>
                </c:pt>
                <c:pt idx="1485">
                  <c:v>33.837453269245444</c:v>
                </c:pt>
                <c:pt idx="1486">
                  <c:v>33.806935225452051</c:v>
                </c:pt>
                <c:pt idx="1487">
                  <c:v>33.80998702983139</c:v>
                </c:pt>
                <c:pt idx="1488">
                  <c:v>33.802357518883049</c:v>
                </c:pt>
                <c:pt idx="1489">
                  <c:v>33.815518425268948</c:v>
                </c:pt>
                <c:pt idx="1490">
                  <c:v>33.817807278553452</c:v>
                </c:pt>
                <c:pt idx="1491">
                  <c:v>33.782520790417344</c:v>
                </c:pt>
                <c:pt idx="1492">
                  <c:v>33.760585946440841</c:v>
                </c:pt>
                <c:pt idx="1493">
                  <c:v>33.741321431296271</c:v>
                </c:pt>
                <c:pt idx="1494">
                  <c:v>33.728923476005193</c:v>
                </c:pt>
                <c:pt idx="1495">
                  <c:v>33.507667658503102</c:v>
                </c:pt>
                <c:pt idx="1496">
                  <c:v>33.508049134050523</c:v>
                </c:pt>
                <c:pt idx="1497">
                  <c:v>33.509765774013886</c:v>
                </c:pt>
                <c:pt idx="1498">
                  <c:v>33.515297169451436</c:v>
                </c:pt>
                <c:pt idx="1499">
                  <c:v>33.485160601205465</c:v>
                </c:pt>
                <c:pt idx="1500">
                  <c:v>33.483825436789502</c:v>
                </c:pt>
                <c:pt idx="1501">
                  <c:v>33.514343480582887</c:v>
                </c:pt>
                <c:pt idx="1502">
                  <c:v>33.516632333867385</c:v>
                </c:pt>
                <c:pt idx="1503">
                  <c:v>33.518158236057062</c:v>
                </c:pt>
                <c:pt idx="1504">
                  <c:v>33.524643320363154</c:v>
                </c:pt>
                <c:pt idx="1505">
                  <c:v>33.758487830930029</c:v>
                </c:pt>
                <c:pt idx="1506">
                  <c:v>33.770313572899958</c:v>
                </c:pt>
                <c:pt idx="1507">
                  <c:v>33.803883421072705</c:v>
                </c:pt>
                <c:pt idx="1508">
                  <c:v>33.778133821622021</c:v>
                </c:pt>
                <c:pt idx="1509">
                  <c:v>33.790722514686799</c:v>
                </c:pt>
                <c:pt idx="1510">
                  <c:v>33.780613412680239</c:v>
                </c:pt>
                <c:pt idx="1511">
                  <c:v>33.753147173266186</c:v>
                </c:pt>
                <c:pt idx="1512">
                  <c:v>33.758678568703736</c:v>
                </c:pt>
                <c:pt idx="1513">
                  <c:v>33.759060044251157</c:v>
                </c:pt>
                <c:pt idx="1514">
                  <c:v>33.751430533302809</c:v>
                </c:pt>
                <c:pt idx="1515">
                  <c:v>33.752956435492479</c:v>
                </c:pt>
                <c:pt idx="1516">
                  <c:v>33.743419546807047</c:v>
                </c:pt>
                <c:pt idx="1517">
                  <c:v>33.70412756542305</c:v>
                </c:pt>
                <c:pt idx="1518">
                  <c:v>33.710231174181729</c:v>
                </c:pt>
                <c:pt idx="1519">
                  <c:v>33.690775921263437</c:v>
                </c:pt>
                <c:pt idx="1520">
                  <c:v>33.677996490424945</c:v>
                </c:pt>
                <c:pt idx="1521">
                  <c:v>33.678759441519794</c:v>
                </c:pt>
                <c:pt idx="1522">
                  <c:v>33.673990997177079</c:v>
                </c:pt>
                <c:pt idx="1523">
                  <c:v>33.671129930571446</c:v>
                </c:pt>
                <c:pt idx="1524">
                  <c:v>33.658922713054089</c:v>
                </c:pt>
                <c:pt idx="1525">
                  <c:v>33.657015335317013</c:v>
                </c:pt>
                <c:pt idx="1526">
                  <c:v>33.650530251010906</c:v>
                </c:pt>
                <c:pt idx="1527">
                  <c:v>33.652819104295418</c:v>
                </c:pt>
                <c:pt idx="1528">
                  <c:v>33.664454108491654</c:v>
                </c:pt>
                <c:pt idx="1529">
                  <c:v>33.477149614709703</c:v>
                </c:pt>
                <c:pt idx="1530">
                  <c:v>33.427176317998018</c:v>
                </c:pt>
                <c:pt idx="1531">
                  <c:v>33.44319829098955</c:v>
                </c:pt>
                <c:pt idx="1532">
                  <c:v>33.435187304493773</c:v>
                </c:pt>
                <c:pt idx="1533">
                  <c:v>33.438048371099406</c:v>
                </c:pt>
                <c:pt idx="1534">
                  <c:v>33.466468299382008</c:v>
                </c:pt>
                <c:pt idx="1535">
                  <c:v>33.458075837338825</c:v>
                </c:pt>
                <c:pt idx="1536">
                  <c:v>33.487258716716255</c:v>
                </c:pt>
                <c:pt idx="1537">
                  <c:v>33.48134584573129</c:v>
                </c:pt>
                <c:pt idx="1538">
                  <c:v>33.487067978942555</c:v>
                </c:pt>
                <c:pt idx="1539">
                  <c:v>33.672655832761123</c:v>
                </c:pt>
                <c:pt idx="1540">
                  <c:v>33.723773556115063</c:v>
                </c:pt>
                <c:pt idx="1541">
                  <c:v>33.715571831845587</c:v>
                </c:pt>
                <c:pt idx="1542">
                  <c:v>33.676279850461597</c:v>
                </c:pt>
                <c:pt idx="1543">
                  <c:v>33.670366979476611</c:v>
                </c:pt>
                <c:pt idx="1544">
                  <c:v>33.658541237506682</c:v>
                </c:pt>
                <c:pt idx="1545">
                  <c:v>33.654535744258794</c:v>
                </c:pt>
                <c:pt idx="1546">
                  <c:v>33.635271229114224</c:v>
                </c:pt>
                <c:pt idx="1547">
                  <c:v>33.627450980392162</c:v>
                </c:pt>
                <c:pt idx="1548">
                  <c:v>33.609521629663547</c:v>
                </c:pt>
                <c:pt idx="1549">
                  <c:v>33.610856794079503</c:v>
                </c:pt>
                <c:pt idx="1550">
                  <c:v>33.541428244449534</c:v>
                </c:pt>
                <c:pt idx="1551">
                  <c:v>33.546578164339671</c:v>
                </c:pt>
                <c:pt idx="1552">
                  <c:v>33.602273594262613</c:v>
                </c:pt>
                <c:pt idx="1553">
                  <c:v>33.599031052109567</c:v>
                </c:pt>
                <c:pt idx="1554">
                  <c:v>33.577477683680478</c:v>
                </c:pt>
                <c:pt idx="1555">
                  <c:v>33.591592278934925</c:v>
                </c:pt>
                <c:pt idx="1556">
                  <c:v>33.582627603570621</c:v>
                </c:pt>
                <c:pt idx="1557">
                  <c:v>33.588158999008172</c:v>
                </c:pt>
                <c:pt idx="1558">
                  <c:v>33.587586785687051</c:v>
                </c:pt>
                <c:pt idx="1559">
                  <c:v>33.605134660868245</c:v>
                </c:pt>
                <c:pt idx="1560">
                  <c:v>33.677615014877546</c:v>
                </c:pt>
                <c:pt idx="1561">
                  <c:v>33.671702143892574</c:v>
                </c:pt>
                <c:pt idx="1562">
                  <c:v>33.587777523460751</c:v>
                </c:pt>
                <c:pt idx="1563">
                  <c:v>33.58186465247578</c:v>
                </c:pt>
                <c:pt idx="1564">
                  <c:v>33.581101701380938</c:v>
                </c:pt>
                <c:pt idx="1565">
                  <c:v>33.585107194628819</c:v>
                </c:pt>
                <c:pt idx="1566">
                  <c:v>33.594834821087957</c:v>
                </c:pt>
                <c:pt idx="1567">
                  <c:v>33.60112916762035</c:v>
                </c:pt>
                <c:pt idx="1568">
                  <c:v>33.605706874189366</c:v>
                </c:pt>
                <c:pt idx="1569">
                  <c:v>33.569848172732137</c:v>
                </c:pt>
                <c:pt idx="1570">
                  <c:v>33.572137026016648</c:v>
                </c:pt>
                <c:pt idx="1571">
                  <c:v>33.557450217441072</c:v>
                </c:pt>
                <c:pt idx="1572">
                  <c:v>33.622301060502032</c:v>
                </c:pt>
                <c:pt idx="1573">
                  <c:v>33.636034180209059</c:v>
                </c:pt>
                <c:pt idx="1574">
                  <c:v>33.703173876554537</c:v>
                </c:pt>
                <c:pt idx="1575">
                  <c:v>33.683337148088825</c:v>
                </c:pt>
                <c:pt idx="1576">
                  <c:v>33.680666819256899</c:v>
                </c:pt>
                <c:pt idx="1577">
                  <c:v>33.690775921263466</c:v>
                </c:pt>
                <c:pt idx="1578">
                  <c:v>33.704127565423072</c:v>
                </c:pt>
                <c:pt idx="1579">
                  <c:v>33.70183871213856</c:v>
                </c:pt>
                <c:pt idx="1580">
                  <c:v>33.709658960860622</c:v>
                </c:pt>
                <c:pt idx="1581">
                  <c:v>33.74113069352255</c:v>
                </c:pt>
                <c:pt idx="1582">
                  <c:v>33.749904631113154</c:v>
                </c:pt>
                <c:pt idx="1583">
                  <c:v>33.761921110856804</c:v>
                </c:pt>
                <c:pt idx="1584">
                  <c:v>33.696879530022137</c:v>
                </c:pt>
                <c:pt idx="1585">
                  <c:v>33.711757076371406</c:v>
                </c:pt>
                <c:pt idx="1586">
                  <c:v>33.753719386587321</c:v>
                </c:pt>
                <c:pt idx="1587">
                  <c:v>33.755817502098125</c:v>
                </c:pt>
                <c:pt idx="1588">
                  <c:v>33.738460364690617</c:v>
                </c:pt>
                <c:pt idx="1589">
                  <c:v>33.754291599908456</c:v>
                </c:pt>
                <c:pt idx="1590">
                  <c:v>33.699168383306628</c:v>
                </c:pt>
                <c:pt idx="1591">
                  <c:v>33.684481574731059</c:v>
                </c:pt>
                <c:pt idx="1592">
                  <c:v>33.683337148088803</c:v>
                </c:pt>
                <c:pt idx="1593">
                  <c:v>33.688677805752647</c:v>
                </c:pt>
                <c:pt idx="1594">
                  <c:v>33.696498054474702</c:v>
                </c:pt>
                <c:pt idx="1595">
                  <c:v>33.704890516517885</c:v>
                </c:pt>
                <c:pt idx="1596">
                  <c:v>33.691729610131986</c:v>
                </c:pt>
                <c:pt idx="1597">
                  <c:v>33.680666819256871</c:v>
                </c:pt>
                <c:pt idx="1598">
                  <c:v>33.695544365606153</c:v>
                </c:pt>
                <c:pt idx="1599">
                  <c:v>33.702601663233381</c:v>
                </c:pt>
                <c:pt idx="1600">
                  <c:v>33.764591439688715</c:v>
                </c:pt>
                <c:pt idx="1601">
                  <c:v>33.764972915236129</c:v>
                </c:pt>
                <c:pt idx="1602">
                  <c:v>33.765926604104671</c:v>
                </c:pt>
                <c:pt idx="1603">
                  <c:v>33.746662088960093</c:v>
                </c:pt>
                <c:pt idx="1604">
                  <c:v>33.771076523994807</c:v>
                </c:pt>
                <c:pt idx="1605">
                  <c:v>33.760776684214534</c:v>
                </c:pt>
                <c:pt idx="1606">
                  <c:v>33.74341954680704</c:v>
                </c:pt>
                <c:pt idx="1607">
                  <c:v>33.75181200885023</c:v>
                </c:pt>
                <c:pt idx="1608">
                  <c:v>33.758487830930036</c:v>
                </c:pt>
                <c:pt idx="1609">
                  <c:v>33.756008239871818</c:v>
                </c:pt>
                <c:pt idx="1610">
                  <c:v>33.721484702830551</c:v>
                </c:pt>
                <c:pt idx="1611">
                  <c:v>33.736552986953527</c:v>
                </c:pt>
                <c:pt idx="1612">
                  <c:v>33.726634622720681</c:v>
                </c:pt>
                <c:pt idx="1613">
                  <c:v>33.742275120164791</c:v>
                </c:pt>
                <c:pt idx="1614">
                  <c:v>33.735408560311278</c:v>
                </c:pt>
                <c:pt idx="1615">
                  <c:v>33.742847333485926</c:v>
                </c:pt>
                <c:pt idx="1616">
                  <c:v>33.731021591515983</c:v>
                </c:pt>
                <c:pt idx="1617">
                  <c:v>33.733310444800487</c:v>
                </c:pt>
                <c:pt idx="1618">
                  <c:v>33.728923476005185</c:v>
                </c:pt>
                <c:pt idx="1619">
                  <c:v>33.739032578011745</c:v>
                </c:pt>
                <c:pt idx="1620">
                  <c:v>33.757534142061495</c:v>
                </c:pt>
                <c:pt idx="1621">
                  <c:v>33.750667582207974</c:v>
                </c:pt>
                <c:pt idx="1622">
                  <c:v>33.758297093156337</c:v>
                </c:pt>
                <c:pt idx="1623">
                  <c:v>33.761158159761962</c:v>
                </c:pt>
                <c:pt idx="1624">
                  <c:v>33.744563973449303</c:v>
                </c:pt>
                <c:pt idx="1625">
                  <c:v>33.734073395895322</c:v>
                </c:pt>
                <c:pt idx="1626">
                  <c:v>33.753910124361042</c:v>
                </c:pt>
                <c:pt idx="1627">
                  <c:v>33.756580453192953</c:v>
                </c:pt>
                <c:pt idx="1628">
                  <c:v>33.740558480201422</c:v>
                </c:pt>
                <c:pt idx="1629">
                  <c:v>33.727016098268102</c:v>
                </c:pt>
                <c:pt idx="1630">
                  <c:v>33.721675440604251</c:v>
                </c:pt>
                <c:pt idx="1631">
                  <c:v>33.717288471808956</c:v>
                </c:pt>
                <c:pt idx="1632">
                  <c:v>33.68352788586251</c:v>
                </c:pt>
                <c:pt idx="1633">
                  <c:v>33.67132066834516</c:v>
                </c:pt>
                <c:pt idx="1634">
                  <c:v>33.676279850461597</c:v>
                </c:pt>
                <c:pt idx="1635">
                  <c:v>33.673609521629665</c:v>
                </c:pt>
                <c:pt idx="1636">
                  <c:v>33.656633859769578</c:v>
                </c:pt>
                <c:pt idx="1637">
                  <c:v>33.639658197909512</c:v>
                </c:pt>
                <c:pt idx="1638">
                  <c:v>33.654154268711366</c:v>
                </c:pt>
                <c:pt idx="1639">
                  <c:v>33.653200579842817</c:v>
                </c:pt>
                <c:pt idx="1640">
                  <c:v>33.534752422369721</c:v>
                </c:pt>
                <c:pt idx="1641">
                  <c:v>33.50709544518196</c:v>
                </c:pt>
                <c:pt idx="1642">
                  <c:v>33.54962996871901</c:v>
                </c:pt>
                <c:pt idx="1643">
                  <c:v>33.531509880216674</c:v>
                </c:pt>
                <c:pt idx="1644">
                  <c:v>33.517204547188513</c:v>
                </c:pt>
                <c:pt idx="1645">
                  <c:v>33.520637827115287</c:v>
                </c:pt>
                <c:pt idx="1646">
                  <c:v>33.519493400473031</c:v>
                </c:pt>
                <c:pt idx="1647">
                  <c:v>33.516441596093685</c:v>
                </c:pt>
                <c:pt idx="1648">
                  <c:v>33.509384298466465</c:v>
                </c:pt>
                <c:pt idx="1649">
                  <c:v>33.488021667811097</c:v>
                </c:pt>
                <c:pt idx="1650">
                  <c:v>33.615053025101098</c:v>
                </c:pt>
                <c:pt idx="1651">
                  <c:v>33.637941557946149</c:v>
                </c:pt>
                <c:pt idx="1652">
                  <c:v>33.628976882581846</c:v>
                </c:pt>
                <c:pt idx="1653">
                  <c:v>33.62134737163349</c:v>
                </c:pt>
                <c:pt idx="1654">
                  <c:v>33.611810482948066</c:v>
                </c:pt>
                <c:pt idx="1655">
                  <c:v>33.607614251926471</c:v>
                </c:pt>
                <c:pt idx="1656">
                  <c:v>33.605325398641966</c:v>
                </c:pt>
                <c:pt idx="1657">
                  <c:v>33.597314412146204</c:v>
                </c:pt>
                <c:pt idx="1658">
                  <c:v>33.589494163424135</c:v>
                </c:pt>
                <c:pt idx="1659">
                  <c:v>33.602464332036334</c:v>
                </c:pt>
                <c:pt idx="1660">
                  <c:v>33.601319905394071</c:v>
                </c:pt>
                <c:pt idx="1661">
                  <c:v>33.616960402838181</c:v>
                </c:pt>
                <c:pt idx="1662">
                  <c:v>33.618295567254144</c:v>
                </c:pt>
                <c:pt idx="1663">
                  <c:v>33.641184100099188</c:v>
                </c:pt>
                <c:pt idx="1664">
                  <c:v>33.666170748455031</c:v>
                </c:pt>
                <c:pt idx="1665">
                  <c:v>33.669604028381784</c:v>
                </c:pt>
                <c:pt idx="1666">
                  <c:v>33.665217059586482</c:v>
                </c:pt>
                <c:pt idx="1667">
                  <c:v>33.6743724727245</c:v>
                </c:pt>
                <c:pt idx="1668">
                  <c:v>33.664835584039068</c:v>
                </c:pt>
                <c:pt idx="1669">
                  <c:v>33.678950179293516</c:v>
                </c:pt>
                <c:pt idx="1670">
                  <c:v>33.463035019455262</c:v>
                </c:pt>
                <c:pt idx="1671">
                  <c:v>33.423170824750159</c:v>
                </c:pt>
                <c:pt idx="1672">
                  <c:v>33.407721065079741</c:v>
                </c:pt>
                <c:pt idx="1673">
                  <c:v>33.397421225299468</c:v>
                </c:pt>
                <c:pt idx="1674">
                  <c:v>33.386930647745487</c:v>
                </c:pt>
                <c:pt idx="1675">
                  <c:v>33.356031128404666</c:v>
                </c:pt>
                <c:pt idx="1676">
                  <c:v>33.38845654993515</c:v>
                </c:pt>
                <c:pt idx="1677">
                  <c:v>33.387312123292908</c:v>
                </c:pt>
                <c:pt idx="1678">
                  <c:v>33.390173189898547</c:v>
                </c:pt>
                <c:pt idx="1679">
                  <c:v>33.374532692454423</c:v>
                </c:pt>
                <c:pt idx="1680">
                  <c:v>33.606469825284208</c:v>
                </c:pt>
                <c:pt idx="1681">
                  <c:v>33.62993057145038</c:v>
                </c:pt>
                <c:pt idx="1682">
                  <c:v>33.640993362325489</c:v>
                </c:pt>
                <c:pt idx="1683">
                  <c:v>33.630502784771508</c:v>
                </c:pt>
                <c:pt idx="1684">
                  <c:v>33.630884260318922</c:v>
                </c:pt>
                <c:pt idx="1685">
                  <c:v>33.659876401922659</c:v>
                </c:pt>
                <c:pt idx="1686">
                  <c:v>33.649385824368679</c:v>
                </c:pt>
                <c:pt idx="1687">
                  <c:v>33.650339513237221</c:v>
                </c:pt>
                <c:pt idx="1688">
                  <c:v>33.658731975280404</c:v>
                </c:pt>
                <c:pt idx="1689">
                  <c:v>33.656443121995899</c:v>
                </c:pt>
                <c:pt idx="1690">
                  <c:v>33.647287708857881</c:v>
                </c:pt>
                <c:pt idx="1691">
                  <c:v>33.628023193713304</c:v>
                </c:pt>
                <c:pt idx="1692">
                  <c:v>33.619630731670121</c:v>
                </c:pt>
                <c:pt idx="1693">
                  <c:v>33.647096971084167</c:v>
                </c:pt>
                <c:pt idx="1694">
                  <c:v>33.668650339513256</c:v>
                </c:pt>
                <c:pt idx="1695">
                  <c:v>33.680094605935771</c:v>
                </c:pt>
                <c:pt idx="1696">
                  <c:v>33.682955672541397</c:v>
                </c:pt>
                <c:pt idx="1697">
                  <c:v>33.683527885862517</c:v>
                </c:pt>
                <c:pt idx="1698">
                  <c:v>33.684481574731066</c:v>
                </c:pt>
                <c:pt idx="1699">
                  <c:v>33.708514534218352</c:v>
                </c:pt>
                <c:pt idx="1700">
                  <c:v>33.708514534218359</c:v>
                </c:pt>
                <c:pt idx="1701">
                  <c:v>33.721103227283145</c:v>
                </c:pt>
                <c:pt idx="1702">
                  <c:v>33.686770428015571</c:v>
                </c:pt>
                <c:pt idx="1703">
                  <c:v>33.676661326009011</c:v>
                </c:pt>
                <c:pt idx="1704">
                  <c:v>33.714045929655924</c:v>
                </c:pt>
                <c:pt idx="1705">
                  <c:v>33.563744563973458</c:v>
                </c:pt>
                <c:pt idx="1706">
                  <c:v>33.552872510872064</c:v>
                </c:pt>
                <c:pt idx="1707">
                  <c:v>33.547531853208213</c:v>
                </c:pt>
                <c:pt idx="1708">
                  <c:v>33.54619668879225</c:v>
                </c:pt>
                <c:pt idx="1709">
                  <c:v>33.548294804303048</c:v>
                </c:pt>
                <c:pt idx="1710">
                  <c:v>33.546768902113378</c:v>
                </c:pt>
                <c:pt idx="1711">
                  <c:v>33.535324635690856</c:v>
                </c:pt>
                <c:pt idx="1712">
                  <c:v>33.576523994811943</c:v>
                </c:pt>
                <c:pt idx="1713">
                  <c:v>33.57881284809644</c:v>
                </c:pt>
                <c:pt idx="1714">
                  <c:v>33.499275196459912</c:v>
                </c:pt>
                <c:pt idx="1715">
                  <c:v>33.658159761959254</c:v>
                </c:pt>
                <c:pt idx="1716">
                  <c:v>33.652246890974297</c:v>
                </c:pt>
                <c:pt idx="1717">
                  <c:v>33.652437628748004</c:v>
                </c:pt>
                <c:pt idx="1718">
                  <c:v>33.662546730754563</c:v>
                </c:pt>
                <c:pt idx="1719">
                  <c:v>33.644808117799656</c:v>
                </c:pt>
                <c:pt idx="1720">
                  <c:v>33.659685664148938</c:v>
                </c:pt>
                <c:pt idx="1721">
                  <c:v>33.666170748455023</c:v>
                </c:pt>
                <c:pt idx="1722">
                  <c:v>33.670748455024025</c:v>
                </c:pt>
                <c:pt idx="1723">
                  <c:v>33.674753948271913</c:v>
                </c:pt>
                <c:pt idx="1724">
                  <c:v>33.715953307393001</c:v>
                </c:pt>
                <c:pt idx="1725">
                  <c:v>33.706225680933855</c:v>
                </c:pt>
                <c:pt idx="1726">
                  <c:v>33.707751583123539</c:v>
                </c:pt>
                <c:pt idx="1727">
                  <c:v>33.708896009765773</c:v>
                </c:pt>
                <c:pt idx="1728">
                  <c:v>33.705271992065313</c:v>
                </c:pt>
                <c:pt idx="1729">
                  <c:v>33.703746089875651</c:v>
                </c:pt>
                <c:pt idx="1730">
                  <c:v>33.695162890058747</c:v>
                </c:pt>
                <c:pt idx="1731">
                  <c:v>33.697451743343258</c:v>
                </c:pt>
                <c:pt idx="1732">
                  <c:v>33.709849698634315</c:v>
                </c:pt>
                <c:pt idx="1733">
                  <c:v>33.711947814145105</c:v>
                </c:pt>
                <c:pt idx="1734">
                  <c:v>33.704318303196757</c:v>
                </c:pt>
                <c:pt idx="1735">
                  <c:v>33.552109559777207</c:v>
                </c:pt>
                <c:pt idx="1736">
                  <c:v>33.566033417257955</c:v>
                </c:pt>
                <c:pt idx="1737">
                  <c:v>33.577096208133057</c:v>
                </c:pt>
                <c:pt idx="1738">
                  <c:v>33.570229648279543</c:v>
                </c:pt>
                <c:pt idx="1739">
                  <c:v>33.581673914702058</c:v>
                </c:pt>
                <c:pt idx="1740">
                  <c:v>33.576333257038222</c:v>
                </c:pt>
                <c:pt idx="1741">
                  <c:v>33.586251621271067</c:v>
                </c:pt>
                <c:pt idx="1742">
                  <c:v>33.573472190432597</c:v>
                </c:pt>
                <c:pt idx="1743">
                  <c:v>33.575570305943387</c:v>
                </c:pt>
                <c:pt idx="1744">
                  <c:v>33.581292439154652</c:v>
                </c:pt>
                <c:pt idx="1745">
                  <c:v>33.73464560921645</c:v>
                </c:pt>
                <c:pt idx="1746">
                  <c:v>33.717479209582663</c:v>
                </c:pt>
                <c:pt idx="1747">
                  <c:v>33.628023193713283</c:v>
                </c:pt>
                <c:pt idx="1748">
                  <c:v>33.628404669260696</c:v>
                </c:pt>
                <c:pt idx="1749">
                  <c:v>33.619821469443814</c:v>
                </c:pt>
                <c:pt idx="1750">
                  <c:v>33.622682536049446</c:v>
                </c:pt>
                <c:pt idx="1751">
                  <c:v>33.6196307316701</c:v>
                </c:pt>
                <c:pt idx="1752">
                  <c:v>33.617341878385602</c:v>
                </c:pt>
                <c:pt idx="1753">
                  <c:v>33.601701380941478</c:v>
                </c:pt>
                <c:pt idx="1754">
                  <c:v>33.59597924773022</c:v>
                </c:pt>
                <c:pt idx="1755">
                  <c:v>33.55630579079881</c:v>
                </c:pt>
                <c:pt idx="1756">
                  <c:v>33.558785381857028</c:v>
                </c:pt>
                <c:pt idx="1757">
                  <c:v>33.643854428931107</c:v>
                </c:pt>
                <c:pt idx="1758">
                  <c:v>33.649958037689785</c:v>
                </c:pt>
                <c:pt idx="1759">
                  <c:v>33.663881895170526</c:v>
                </c:pt>
                <c:pt idx="1760">
                  <c:v>33.662355992980864</c:v>
                </c:pt>
                <c:pt idx="1761">
                  <c:v>33.645761806668204</c:v>
                </c:pt>
                <c:pt idx="1762">
                  <c:v>33.639467460135805</c:v>
                </c:pt>
                <c:pt idx="1763">
                  <c:v>33.643282215609986</c:v>
                </c:pt>
                <c:pt idx="1764">
                  <c:v>33.44491493095294</c:v>
                </c:pt>
                <c:pt idx="1765">
                  <c:v>33.340390630960563</c:v>
                </c:pt>
                <c:pt idx="1766">
                  <c:v>33.332379644464794</c:v>
                </c:pt>
                <c:pt idx="1767">
                  <c:v>33.32684824902725</c:v>
                </c:pt>
                <c:pt idx="1768">
                  <c:v>33.322461280231948</c:v>
                </c:pt>
                <c:pt idx="1769">
                  <c:v>33.323605706874197</c:v>
                </c:pt>
                <c:pt idx="1770">
                  <c:v>33.319218738078902</c:v>
                </c:pt>
                <c:pt idx="1771">
                  <c:v>33.3213168535897</c:v>
                </c:pt>
                <c:pt idx="1772">
                  <c:v>33.370145723659128</c:v>
                </c:pt>
                <c:pt idx="1773">
                  <c:v>33.373197528038475</c:v>
                </c:pt>
                <c:pt idx="1774">
                  <c:v>33.576333257038243</c:v>
                </c:pt>
                <c:pt idx="1775">
                  <c:v>33.701838712138567</c:v>
                </c:pt>
                <c:pt idx="1776">
                  <c:v>33.750476844434289</c:v>
                </c:pt>
                <c:pt idx="1777">
                  <c:v>33.749141680018326</c:v>
                </c:pt>
                <c:pt idx="1778">
                  <c:v>33.742084382391113</c:v>
                </c:pt>
                <c:pt idx="1779">
                  <c:v>33.727779049362958</c:v>
                </c:pt>
                <c:pt idx="1780">
                  <c:v>33.719386587319782</c:v>
                </c:pt>
                <c:pt idx="1781">
                  <c:v>33.715381094071887</c:v>
                </c:pt>
                <c:pt idx="1782">
                  <c:v>33.664644846265375</c:v>
                </c:pt>
                <c:pt idx="1783">
                  <c:v>33.664835584039075</c:v>
                </c:pt>
                <c:pt idx="1784">
                  <c:v>33.635461966887938</c:v>
                </c:pt>
                <c:pt idx="1785">
                  <c:v>33.643091477836286</c:v>
                </c:pt>
                <c:pt idx="1786">
                  <c:v>33.59197375448236</c:v>
                </c:pt>
                <c:pt idx="1787">
                  <c:v>33.59197375448236</c:v>
                </c:pt>
                <c:pt idx="1788">
                  <c:v>33.59006637674527</c:v>
                </c:pt>
                <c:pt idx="1789">
                  <c:v>33.585679407949968</c:v>
                </c:pt>
                <c:pt idx="1790">
                  <c:v>33.592545967803474</c:v>
                </c:pt>
                <c:pt idx="1791">
                  <c:v>33.606660563057929</c:v>
                </c:pt>
                <c:pt idx="1792">
                  <c:v>33.611429007400645</c:v>
                </c:pt>
                <c:pt idx="1793">
                  <c:v>33.600938429846664</c:v>
                </c:pt>
                <c:pt idx="1794">
                  <c:v>33.608186465247599</c:v>
                </c:pt>
                <c:pt idx="1795">
                  <c:v>33.610856794079517</c:v>
                </c:pt>
                <c:pt idx="1796">
                  <c:v>33.647287708857881</c:v>
                </c:pt>
                <c:pt idx="1797">
                  <c:v>33.653772793163967</c:v>
                </c:pt>
                <c:pt idx="1798">
                  <c:v>33.666170748455038</c:v>
                </c:pt>
                <c:pt idx="1799">
                  <c:v>33.662737468528277</c:v>
                </c:pt>
                <c:pt idx="1800">
                  <c:v>33.674753948271928</c:v>
                </c:pt>
                <c:pt idx="1801">
                  <c:v>33.66216525520715</c:v>
                </c:pt>
                <c:pt idx="1802">
                  <c:v>33.65358205539026</c:v>
                </c:pt>
                <c:pt idx="1803">
                  <c:v>33.660830090791187</c:v>
                </c:pt>
                <c:pt idx="1804">
                  <c:v>33.687342641336706</c:v>
                </c:pt>
                <c:pt idx="1805">
                  <c:v>33.669031815060663</c:v>
                </c:pt>
                <c:pt idx="1806">
                  <c:v>33.678950179293516</c:v>
                </c:pt>
                <c:pt idx="1807">
                  <c:v>33.670176241702912</c:v>
                </c:pt>
                <c:pt idx="1808">
                  <c:v>33.672274357213702</c:v>
                </c:pt>
                <c:pt idx="1809">
                  <c:v>33.726443884946967</c:v>
                </c:pt>
                <c:pt idx="1810">
                  <c:v>33.721103227283137</c:v>
                </c:pt>
                <c:pt idx="1811">
                  <c:v>33.722056916151679</c:v>
                </c:pt>
                <c:pt idx="1812">
                  <c:v>33.740177004654001</c:v>
                </c:pt>
                <c:pt idx="1813">
                  <c:v>33.730640115968562</c:v>
                </c:pt>
                <c:pt idx="1814">
                  <c:v>33.723010605020207</c:v>
                </c:pt>
                <c:pt idx="1815">
                  <c:v>33.735217822537571</c:v>
                </c:pt>
                <c:pt idx="1816">
                  <c:v>33.687914854657812</c:v>
                </c:pt>
                <c:pt idx="1817">
                  <c:v>33.700885023270004</c:v>
                </c:pt>
                <c:pt idx="1818">
                  <c:v>33.685244525825894</c:v>
                </c:pt>
                <c:pt idx="1819">
                  <c:v>33.641184100099181</c:v>
                </c:pt>
                <c:pt idx="1820">
                  <c:v>33.635080491340503</c:v>
                </c:pt>
                <c:pt idx="1821">
                  <c:v>33.631265735866329</c:v>
                </c:pt>
                <c:pt idx="1822">
                  <c:v>33.619821469443799</c:v>
                </c:pt>
                <c:pt idx="1823">
                  <c:v>33.626306553749899</c:v>
                </c:pt>
                <c:pt idx="1824">
                  <c:v>33.626115815976192</c:v>
                </c:pt>
                <c:pt idx="1825">
                  <c:v>33.612573434042872</c:v>
                </c:pt>
                <c:pt idx="1826">
                  <c:v>33.622110322728318</c:v>
                </c:pt>
                <c:pt idx="1827">
                  <c:v>33.616960402838188</c:v>
                </c:pt>
                <c:pt idx="1828">
                  <c:v>33.638323033493556</c:v>
                </c:pt>
                <c:pt idx="1829">
                  <c:v>33.574425879301131</c:v>
                </c:pt>
                <c:pt idx="1830">
                  <c:v>33.559929808499263</c:v>
                </c:pt>
                <c:pt idx="1831">
                  <c:v>33.584725719081405</c:v>
                </c:pt>
                <c:pt idx="1832">
                  <c:v>33.592927443350888</c:v>
                </c:pt>
                <c:pt idx="1833">
                  <c:v>33.598268101014732</c:v>
                </c:pt>
                <c:pt idx="1834">
                  <c:v>33.590638590066376</c:v>
                </c:pt>
                <c:pt idx="1835">
                  <c:v>33.599984740978108</c:v>
                </c:pt>
                <c:pt idx="1836">
                  <c:v>33.602273594262606</c:v>
                </c:pt>
                <c:pt idx="1837">
                  <c:v>33.610093842984668</c:v>
                </c:pt>
                <c:pt idx="1838">
                  <c:v>33.603036545357448</c:v>
                </c:pt>
                <c:pt idx="1839">
                  <c:v>33.694590676737633</c:v>
                </c:pt>
                <c:pt idx="1840">
                  <c:v>33.723010605020214</c:v>
                </c:pt>
                <c:pt idx="1841">
                  <c:v>33.718623636224905</c:v>
                </c:pt>
                <c:pt idx="1842">
                  <c:v>33.717669947356356</c:v>
                </c:pt>
                <c:pt idx="1843">
                  <c:v>33.705462729839006</c:v>
                </c:pt>
                <c:pt idx="1844">
                  <c:v>33.70222018768596</c:v>
                </c:pt>
                <c:pt idx="1845">
                  <c:v>33.712520027466226</c:v>
                </c:pt>
                <c:pt idx="1846">
                  <c:v>33.708705271992059</c:v>
                </c:pt>
                <c:pt idx="1847">
                  <c:v>33.697642481116951</c:v>
                </c:pt>
                <c:pt idx="1848">
                  <c:v>33.694781414511326</c:v>
                </c:pt>
                <c:pt idx="1849">
                  <c:v>33.661974517433428</c:v>
                </c:pt>
                <c:pt idx="1850">
                  <c:v>33.645952544441897</c:v>
                </c:pt>
                <c:pt idx="1851">
                  <c:v>33.646143282215611</c:v>
                </c:pt>
                <c:pt idx="1852">
                  <c:v>33.643472953383693</c:v>
                </c:pt>
                <c:pt idx="1853">
                  <c:v>33.642710002288844</c:v>
                </c:pt>
                <c:pt idx="1854">
                  <c:v>33.661020828564887</c:v>
                </c:pt>
                <c:pt idx="1855">
                  <c:v>33.665980010681309</c:v>
                </c:pt>
                <c:pt idx="1856">
                  <c:v>33.677615014877539</c:v>
                </c:pt>
                <c:pt idx="1857">
                  <c:v>33.70222018768596</c:v>
                </c:pt>
                <c:pt idx="1858">
                  <c:v>33.705271992065299</c:v>
                </c:pt>
                <c:pt idx="1859">
                  <c:v>33.70927748531318</c:v>
                </c:pt>
                <c:pt idx="1860">
                  <c:v>33.715953307392994</c:v>
                </c:pt>
                <c:pt idx="1861">
                  <c:v>33.703173876554516</c:v>
                </c:pt>
                <c:pt idx="1862">
                  <c:v>33.708514534218338</c:v>
                </c:pt>
                <c:pt idx="1863">
                  <c:v>33.716906996261528</c:v>
                </c:pt>
                <c:pt idx="1864">
                  <c:v>33.706607156481269</c:v>
                </c:pt>
                <c:pt idx="1865">
                  <c:v>33.696688792248409</c:v>
                </c:pt>
                <c:pt idx="1866">
                  <c:v>33.742847333485919</c:v>
                </c:pt>
                <c:pt idx="1867">
                  <c:v>33.723964293888756</c:v>
                </c:pt>
                <c:pt idx="1868">
                  <c:v>33.729495689326299</c:v>
                </c:pt>
                <c:pt idx="1869">
                  <c:v>33.743038071259633</c:v>
                </c:pt>
                <c:pt idx="1870">
                  <c:v>33.738841840238038</c:v>
                </c:pt>
                <c:pt idx="1871">
                  <c:v>33.75677119096666</c:v>
                </c:pt>
                <c:pt idx="1872">
                  <c:v>33.727397573815516</c:v>
                </c:pt>
                <c:pt idx="1873">
                  <c:v>33.739986266880308</c:v>
                </c:pt>
                <c:pt idx="1874">
                  <c:v>33.745326924544145</c:v>
                </c:pt>
                <c:pt idx="1875">
                  <c:v>33.731975280384532</c:v>
                </c:pt>
                <c:pt idx="1876">
                  <c:v>33.682764934767683</c:v>
                </c:pt>
                <c:pt idx="1877">
                  <c:v>33.68333714808881</c:v>
                </c:pt>
                <c:pt idx="1878">
                  <c:v>33.666742961776144</c:v>
                </c:pt>
                <c:pt idx="1879">
                  <c:v>33.674372472724492</c:v>
                </c:pt>
                <c:pt idx="1880">
                  <c:v>33.571755550469206</c:v>
                </c:pt>
                <c:pt idx="1881">
                  <c:v>33.550774395361245</c:v>
                </c:pt>
                <c:pt idx="1882">
                  <c:v>33.567177843900183</c:v>
                </c:pt>
                <c:pt idx="1883">
                  <c:v>33.554016937514284</c:v>
                </c:pt>
                <c:pt idx="1884">
                  <c:v>33.55020218204011</c:v>
                </c:pt>
                <c:pt idx="1885">
                  <c:v>33.576142519264508</c:v>
                </c:pt>
                <c:pt idx="1886">
                  <c:v>33.569657434958408</c:v>
                </c:pt>
                <c:pt idx="1887">
                  <c:v>33.564507515068264</c:v>
                </c:pt>
                <c:pt idx="1888">
                  <c:v>33.576714732585629</c:v>
                </c:pt>
                <c:pt idx="1889">
                  <c:v>33.55992980849927</c:v>
                </c:pt>
                <c:pt idx="1890">
                  <c:v>33.652246890974283</c:v>
                </c:pt>
                <c:pt idx="1891">
                  <c:v>33.658159761959254</c:v>
                </c:pt>
                <c:pt idx="1892">
                  <c:v>33.672465094987423</c:v>
                </c:pt>
                <c:pt idx="1893">
                  <c:v>33.681620508125441</c:v>
                </c:pt>
                <c:pt idx="1894">
                  <c:v>33.492408636606399</c:v>
                </c:pt>
                <c:pt idx="1895">
                  <c:v>33.473716334782935</c:v>
                </c:pt>
                <c:pt idx="1896">
                  <c:v>33.453879606317237</c:v>
                </c:pt>
                <c:pt idx="1897">
                  <c:v>33.445487144274054</c:v>
                </c:pt>
                <c:pt idx="1898">
                  <c:v>33.42946517128253</c:v>
                </c:pt>
                <c:pt idx="1899">
                  <c:v>33.411154345006494</c:v>
                </c:pt>
                <c:pt idx="1900">
                  <c:v>33.424124513618679</c:v>
                </c:pt>
                <c:pt idx="1901">
                  <c:v>33.420500495918219</c:v>
                </c:pt>
                <c:pt idx="1902">
                  <c:v>33.404669260700388</c:v>
                </c:pt>
                <c:pt idx="1903">
                  <c:v>33.383115892271306</c:v>
                </c:pt>
                <c:pt idx="1904">
                  <c:v>33.562790875104909</c:v>
                </c:pt>
                <c:pt idx="1905">
                  <c:v>33.561646448462646</c:v>
                </c:pt>
                <c:pt idx="1906">
                  <c:v>33.59731441214619</c:v>
                </c:pt>
                <c:pt idx="1907">
                  <c:v>33.602845807583734</c:v>
                </c:pt>
                <c:pt idx="1908">
                  <c:v>33.602845807583734</c:v>
                </c:pt>
                <c:pt idx="1909">
                  <c:v>33.624589913786529</c:v>
                </c:pt>
                <c:pt idx="1910">
                  <c:v>33.607042038605329</c:v>
                </c:pt>
                <c:pt idx="1911">
                  <c:v>33.621538109407183</c:v>
                </c:pt>
                <c:pt idx="1912">
                  <c:v>33.631265735866336</c:v>
                </c:pt>
                <c:pt idx="1913">
                  <c:v>33.655489433127357</c:v>
                </c:pt>
                <c:pt idx="1914">
                  <c:v>33.658159761959283</c:v>
                </c:pt>
                <c:pt idx="1915">
                  <c:v>33.671511406118896</c:v>
                </c:pt>
                <c:pt idx="1916">
                  <c:v>33.663118944075698</c:v>
                </c:pt>
                <c:pt idx="1917">
                  <c:v>33.65892271305411</c:v>
                </c:pt>
                <c:pt idx="1918">
                  <c:v>33.6739909971771</c:v>
                </c:pt>
                <c:pt idx="1919">
                  <c:v>33.662546730754563</c:v>
                </c:pt>
                <c:pt idx="1920">
                  <c:v>33.680094605935764</c:v>
                </c:pt>
                <c:pt idx="1921">
                  <c:v>33.677615014877546</c:v>
                </c:pt>
                <c:pt idx="1922">
                  <c:v>33.67132066834516</c:v>
                </c:pt>
                <c:pt idx="1923">
                  <c:v>33.677615014877546</c:v>
                </c:pt>
                <c:pt idx="1924">
                  <c:v>33.687151903562977</c:v>
                </c:pt>
                <c:pt idx="1925">
                  <c:v>33.689440756847475</c:v>
                </c:pt>
                <c:pt idx="1926">
                  <c:v>33.692492561226814</c:v>
                </c:pt>
                <c:pt idx="1927">
                  <c:v>33.699931334401455</c:v>
                </c:pt>
                <c:pt idx="1928">
                  <c:v>33.694972152285025</c:v>
                </c:pt>
                <c:pt idx="1929">
                  <c:v>33.724536507209883</c:v>
                </c:pt>
                <c:pt idx="1930">
                  <c:v>33.720721751735702</c:v>
                </c:pt>
                <c:pt idx="1931">
                  <c:v>33.728732738231471</c:v>
                </c:pt>
                <c:pt idx="1932">
                  <c:v>33.730067902647434</c:v>
                </c:pt>
                <c:pt idx="1933">
                  <c:v>33.698786907759199</c:v>
                </c:pt>
                <c:pt idx="1934">
                  <c:v>33.694781414511318</c:v>
                </c:pt>
                <c:pt idx="1935">
                  <c:v>33.690966659037151</c:v>
                </c:pt>
                <c:pt idx="1936">
                  <c:v>33.669031815060649</c:v>
                </c:pt>
                <c:pt idx="1937">
                  <c:v>33.553444724193184</c:v>
                </c:pt>
                <c:pt idx="1938">
                  <c:v>33.552491035324643</c:v>
                </c:pt>
                <c:pt idx="1939">
                  <c:v>33.531700617990388</c:v>
                </c:pt>
                <c:pt idx="1940">
                  <c:v>33.528076600289928</c:v>
                </c:pt>
                <c:pt idx="1941">
                  <c:v>33.498702983138784</c:v>
                </c:pt>
                <c:pt idx="1942">
                  <c:v>33.510337987335014</c:v>
                </c:pt>
                <c:pt idx="1943">
                  <c:v>33.529411764705891</c:v>
                </c:pt>
                <c:pt idx="1944">
                  <c:v>33.543335622186618</c:v>
                </c:pt>
                <c:pt idx="1945">
                  <c:v>33.549820706492717</c:v>
                </c:pt>
                <c:pt idx="1946">
                  <c:v>33.56660563057909</c:v>
                </c:pt>
                <c:pt idx="1947">
                  <c:v>33.682955672541404</c:v>
                </c:pt>
                <c:pt idx="1948">
                  <c:v>33.69325551232167</c:v>
                </c:pt>
                <c:pt idx="1949">
                  <c:v>33.67914091706723</c:v>
                </c:pt>
                <c:pt idx="1950">
                  <c:v>33.683146410315103</c:v>
                </c:pt>
                <c:pt idx="1951">
                  <c:v>33.684481574731066</c:v>
                </c:pt>
                <c:pt idx="1952">
                  <c:v>33.668459601739542</c:v>
                </c:pt>
                <c:pt idx="1953">
                  <c:v>33.655489433127343</c:v>
                </c:pt>
                <c:pt idx="1954">
                  <c:v>33.646715495536753</c:v>
                </c:pt>
                <c:pt idx="1955">
                  <c:v>33.644617380025956</c:v>
                </c:pt>
                <c:pt idx="1956">
                  <c:v>33.639085984588405</c:v>
                </c:pt>
                <c:pt idx="1957">
                  <c:v>33.635271229114224</c:v>
                </c:pt>
                <c:pt idx="1958">
                  <c:v>33.636415655756466</c:v>
                </c:pt>
                <c:pt idx="1959">
                  <c:v>33.662928206301977</c:v>
                </c:pt>
                <c:pt idx="1960">
                  <c:v>33.663309681849398</c:v>
                </c:pt>
                <c:pt idx="1961">
                  <c:v>33.67627985046159</c:v>
                </c:pt>
                <c:pt idx="1962">
                  <c:v>33.680476081483178</c:v>
                </c:pt>
                <c:pt idx="1963">
                  <c:v>33.678759441519801</c:v>
                </c:pt>
                <c:pt idx="1964">
                  <c:v>33.666552224002452</c:v>
                </c:pt>
                <c:pt idx="1965">
                  <c:v>33.652246890974297</c:v>
                </c:pt>
                <c:pt idx="1966">
                  <c:v>33.656252384222178</c:v>
                </c:pt>
                <c:pt idx="1967">
                  <c:v>33.655107957579929</c:v>
                </c:pt>
                <c:pt idx="1968">
                  <c:v>33.633173113603434</c:v>
                </c:pt>
                <c:pt idx="1969">
                  <c:v>33.633936064698261</c:v>
                </c:pt>
                <c:pt idx="1970">
                  <c:v>33.629358358129245</c:v>
                </c:pt>
                <c:pt idx="1971">
                  <c:v>33.632600900282299</c:v>
                </c:pt>
                <c:pt idx="1972">
                  <c:v>33.64557106889449</c:v>
                </c:pt>
                <c:pt idx="1973">
                  <c:v>33.65568017090105</c:v>
                </c:pt>
                <c:pt idx="1974">
                  <c:v>33.668650339513242</c:v>
                </c:pt>
                <c:pt idx="1975">
                  <c:v>33.667505912870993</c:v>
                </c:pt>
                <c:pt idx="1976">
                  <c:v>33.67284657053483</c:v>
                </c:pt>
                <c:pt idx="1977">
                  <c:v>33.679522392614629</c:v>
                </c:pt>
                <c:pt idx="1978">
                  <c:v>33.694399938963912</c:v>
                </c:pt>
                <c:pt idx="1979">
                  <c:v>33.653009842069117</c:v>
                </c:pt>
                <c:pt idx="1980">
                  <c:v>33.702029449912253</c:v>
                </c:pt>
                <c:pt idx="1981">
                  <c:v>33.690394445716024</c:v>
                </c:pt>
                <c:pt idx="1982">
                  <c:v>33.686961165789278</c:v>
                </c:pt>
                <c:pt idx="1983">
                  <c:v>33.700694285496311</c:v>
                </c:pt>
                <c:pt idx="1984">
                  <c:v>33.693064774547956</c:v>
                </c:pt>
                <c:pt idx="1985">
                  <c:v>33.713473716334782</c:v>
                </c:pt>
                <c:pt idx="1986">
                  <c:v>33.698023956664386</c:v>
                </c:pt>
                <c:pt idx="1987">
                  <c:v>33.688677805752668</c:v>
                </c:pt>
                <c:pt idx="1988">
                  <c:v>33.681239032578034</c:v>
                </c:pt>
                <c:pt idx="1989">
                  <c:v>33.706225680933883</c:v>
                </c:pt>
                <c:pt idx="1990">
                  <c:v>33.676279850461611</c:v>
                </c:pt>
                <c:pt idx="1991">
                  <c:v>33.685626001373336</c:v>
                </c:pt>
                <c:pt idx="1992">
                  <c:v>33.684863050278508</c:v>
                </c:pt>
                <c:pt idx="1993">
                  <c:v>33.684863050278501</c:v>
                </c:pt>
                <c:pt idx="1994">
                  <c:v>33.701647974364867</c:v>
                </c:pt>
                <c:pt idx="1995">
                  <c:v>33.709658960860622</c:v>
                </c:pt>
                <c:pt idx="1996">
                  <c:v>33.714618142977052</c:v>
                </c:pt>
                <c:pt idx="1997">
                  <c:v>33.520447089341587</c:v>
                </c:pt>
                <c:pt idx="1998">
                  <c:v>33.537994964522788</c:v>
                </c:pt>
                <c:pt idx="1999">
                  <c:v>33.543526359960346</c:v>
                </c:pt>
                <c:pt idx="2000">
                  <c:v>33.523689631494626</c:v>
                </c:pt>
                <c:pt idx="2001">
                  <c:v>33.512245365072104</c:v>
                </c:pt>
                <c:pt idx="2002">
                  <c:v>33.519874876020452</c:v>
                </c:pt>
                <c:pt idx="2003">
                  <c:v>33.512245365072104</c:v>
                </c:pt>
                <c:pt idx="2004">
                  <c:v>33.512245365072097</c:v>
                </c:pt>
                <c:pt idx="2005">
                  <c:v>33.498130769817656</c:v>
                </c:pt>
                <c:pt idx="2006">
                  <c:v>33.503471427481507</c:v>
                </c:pt>
                <c:pt idx="2007">
                  <c:v>33.706034943160155</c:v>
                </c:pt>
                <c:pt idx="2008">
                  <c:v>33.689059281300068</c:v>
                </c:pt>
                <c:pt idx="2009">
                  <c:v>33.694781414511326</c:v>
                </c:pt>
                <c:pt idx="2010">
                  <c:v>33.71385519188221</c:v>
                </c:pt>
                <c:pt idx="2011">
                  <c:v>33.727779049362951</c:v>
                </c:pt>
                <c:pt idx="2012">
                  <c:v>33.734264133669043</c:v>
                </c:pt>
                <c:pt idx="2013">
                  <c:v>33.725108720531026</c:v>
                </c:pt>
                <c:pt idx="2014">
                  <c:v>33.716334782940429</c:v>
                </c:pt>
                <c:pt idx="2015">
                  <c:v>33.718432898451212</c:v>
                </c:pt>
                <c:pt idx="2016">
                  <c:v>33.707560845349818</c:v>
                </c:pt>
                <c:pt idx="2017">
                  <c:v>33.707179369802397</c:v>
                </c:pt>
                <c:pt idx="2018">
                  <c:v>33.711184863050292</c:v>
                </c:pt>
                <c:pt idx="2019">
                  <c:v>33.71175707637142</c:v>
                </c:pt>
                <c:pt idx="2020">
                  <c:v>33.703746089875651</c:v>
                </c:pt>
                <c:pt idx="2021">
                  <c:v>33.713473716334789</c:v>
                </c:pt>
                <c:pt idx="2022">
                  <c:v>33.701647974364853</c:v>
                </c:pt>
                <c:pt idx="2023">
                  <c:v>33.718623636224919</c:v>
                </c:pt>
                <c:pt idx="2024">
                  <c:v>33.702601663233381</c:v>
                </c:pt>
                <c:pt idx="2025">
                  <c:v>33.690966659037151</c:v>
                </c:pt>
                <c:pt idx="2026">
                  <c:v>33.709277485313194</c:v>
                </c:pt>
                <c:pt idx="2027">
                  <c:v>33.727016098268095</c:v>
                </c:pt>
                <c:pt idx="2028">
                  <c:v>33.725490196078425</c:v>
                </c:pt>
                <c:pt idx="2029">
                  <c:v>33.726062409399546</c:v>
                </c:pt>
                <c:pt idx="2030">
                  <c:v>33.71576256961928</c:v>
                </c:pt>
                <c:pt idx="2031">
                  <c:v>33.704509040970471</c:v>
                </c:pt>
                <c:pt idx="2032">
                  <c:v>33.667887388418386</c:v>
                </c:pt>
                <c:pt idx="2033">
                  <c:v>33.673990997177071</c:v>
                </c:pt>
                <c:pt idx="2034">
                  <c:v>33.690966659037144</c:v>
                </c:pt>
                <c:pt idx="2035">
                  <c:v>33.690203707942324</c:v>
                </c:pt>
                <c:pt idx="2036">
                  <c:v>33.668841077286935</c:v>
                </c:pt>
                <c:pt idx="2037">
                  <c:v>33.658731975280382</c:v>
                </c:pt>
                <c:pt idx="2038">
                  <c:v>33.672655832761109</c:v>
                </c:pt>
                <c:pt idx="2039">
                  <c:v>33.669604028381769</c:v>
                </c:pt>
                <c:pt idx="2040">
                  <c:v>33.680285343709457</c:v>
                </c:pt>
                <c:pt idx="2041">
                  <c:v>33.677424277103832</c:v>
                </c:pt>
                <c:pt idx="2042">
                  <c:v>33.718623636224919</c:v>
                </c:pt>
                <c:pt idx="2043">
                  <c:v>33.693636987869077</c:v>
                </c:pt>
                <c:pt idx="2044">
                  <c:v>33.709277485313194</c:v>
                </c:pt>
                <c:pt idx="2045">
                  <c:v>33.725108720531004</c:v>
                </c:pt>
                <c:pt idx="2046">
                  <c:v>33.743801022354461</c:v>
                </c:pt>
                <c:pt idx="2047">
                  <c:v>33.742275120164791</c:v>
                </c:pt>
                <c:pt idx="2048">
                  <c:v>33.729495689326306</c:v>
                </c:pt>
                <c:pt idx="2049">
                  <c:v>33.714427405203317</c:v>
                </c:pt>
                <c:pt idx="2050">
                  <c:v>33.709849698634308</c:v>
                </c:pt>
                <c:pt idx="2051">
                  <c:v>33.720149538414582</c:v>
                </c:pt>
                <c:pt idx="2052">
                  <c:v>33.708705271992045</c:v>
                </c:pt>
                <c:pt idx="2053">
                  <c:v>33.712520027466226</c:v>
                </c:pt>
                <c:pt idx="2054">
                  <c:v>33.678187228198667</c:v>
                </c:pt>
                <c:pt idx="2055">
                  <c:v>33.665598535133896</c:v>
                </c:pt>
                <c:pt idx="2056">
                  <c:v>33.657015335317006</c:v>
                </c:pt>
                <c:pt idx="2057">
                  <c:v>33.64557106889449</c:v>
                </c:pt>
                <c:pt idx="2058">
                  <c:v>33.640611886778068</c:v>
                </c:pt>
                <c:pt idx="2059">
                  <c:v>33.653009842069132</c:v>
                </c:pt>
                <c:pt idx="2060">
                  <c:v>33.648241397726409</c:v>
                </c:pt>
                <c:pt idx="2061">
                  <c:v>33.63164721141375</c:v>
                </c:pt>
                <c:pt idx="2062">
                  <c:v>33.625734340428778</c:v>
                </c:pt>
                <c:pt idx="2063">
                  <c:v>33.646334019989318</c:v>
                </c:pt>
                <c:pt idx="2064">
                  <c:v>33.659304188601503</c:v>
                </c:pt>
                <c:pt idx="2065">
                  <c:v>33.666552224002437</c:v>
                </c:pt>
                <c:pt idx="2066">
                  <c:v>33.715381094071866</c:v>
                </c:pt>
                <c:pt idx="2067">
                  <c:v>33.724727244983598</c:v>
                </c:pt>
                <c:pt idx="2068">
                  <c:v>33.714808880750752</c:v>
                </c:pt>
                <c:pt idx="2069">
                  <c:v>33.730449378194862</c:v>
                </c:pt>
                <c:pt idx="2070">
                  <c:v>33.741321431296264</c:v>
                </c:pt>
                <c:pt idx="2071">
                  <c:v>33.757534142061502</c:v>
                </c:pt>
                <c:pt idx="2072">
                  <c:v>33.770313572899994</c:v>
                </c:pt>
                <c:pt idx="2073">
                  <c:v>33.750667582207996</c:v>
                </c:pt>
                <c:pt idx="2074">
                  <c:v>33.745517662317852</c:v>
                </c:pt>
                <c:pt idx="2075">
                  <c:v>33.742084382391091</c:v>
                </c:pt>
                <c:pt idx="2076">
                  <c:v>33.707560845349825</c:v>
                </c:pt>
                <c:pt idx="2077">
                  <c:v>33.704509040970478</c:v>
                </c:pt>
                <c:pt idx="2078">
                  <c:v>33.71385519188221</c:v>
                </c:pt>
                <c:pt idx="2079">
                  <c:v>33.687151903562999</c:v>
                </c:pt>
                <c:pt idx="2080">
                  <c:v>33.677805752651267</c:v>
                </c:pt>
                <c:pt idx="2081">
                  <c:v>33.659876401922652</c:v>
                </c:pt>
                <c:pt idx="2082">
                  <c:v>33.598840314335867</c:v>
                </c:pt>
                <c:pt idx="2083">
                  <c:v>33.596742198825062</c:v>
                </c:pt>
                <c:pt idx="2084">
                  <c:v>33.464370183871218</c:v>
                </c:pt>
                <c:pt idx="2085">
                  <c:v>33.454070344090944</c:v>
                </c:pt>
                <c:pt idx="2086">
                  <c:v>33.454070344090944</c:v>
                </c:pt>
                <c:pt idx="2087">
                  <c:v>33.451209277485319</c:v>
                </c:pt>
                <c:pt idx="2088">
                  <c:v>33.46074616617075</c:v>
                </c:pt>
                <c:pt idx="2089">
                  <c:v>33.462844281681541</c:v>
                </c:pt>
                <c:pt idx="2090">
                  <c:v>33.464179446097504</c:v>
                </c:pt>
                <c:pt idx="2091">
                  <c:v>33.470473792629896</c:v>
                </c:pt>
                <c:pt idx="2092">
                  <c:v>33.46742198825055</c:v>
                </c:pt>
                <c:pt idx="2093">
                  <c:v>33.4552147707332</c:v>
                </c:pt>
                <c:pt idx="2094">
                  <c:v>33.565079728389406</c:v>
                </c:pt>
                <c:pt idx="2095">
                  <c:v>33.568322270542453</c:v>
                </c:pt>
                <c:pt idx="2096">
                  <c:v>33.565270466163113</c:v>
                </c:pt>
                <c:pt idx="2097">
                  <c:v>33.569848172732115</c:v>
                </c:pt>
                <c:pt idx="2098">
                  <c:v>33.563363088426023</c:v>
                </c:pt>
                <c:pt idx="2099">
                  <c:v>33.560502021820398</c:v>
                </c:pt>
                <c:pt idx="2100">
                  <c:v>33.555924315251382</c:v>
                </c:pt>
                <c:pt idx="2101">
                  <c:v>33.576714732585643</c:v>
                </c:pt>
                <c:pt idx="2102">
                  <c:v>33.628404669260703</c:v>
                </c:pt>
                <c:pt idx="2103">
                  <c:v>33.655298695353622</c:v>
                </c:pt>
                <c:pt idx="2104">
                  <c:v>33.579003585870147</c:v>
                </c:pt>
                <c:pt idx="2105">
                  <c:v>33.577668421454185</c:v>
                </c:pt>
                <c:pt idx="2106">
                  <c:v>33.589303425650407</c:v>
                </c:pt>
                <c:pt idx="2107">
                  <c:v>33.590257114518955</c:v>
                </c:pt>
                <c:pt idx="2108">
                  <c:v>33.593308918898302</c:v>
                </c:pt>
                <c:pt idx="2109">
                  <c:v>33.60227359426262</c:v>
                </c:pt>
                <c:pt idx="2110">
                  <c:v>33.610475318532096</c:v>
                </c:pt>
                <c:pt idx="2111">
                  <c:v>33.598649576562153</c:v>
                </c:pt>
                <c:pt idx="2112">
                  <c:v>33.598268101014732</c:v>
                </c:pt>
                <c:pt idx="2113">
                  <c:v>33.586633096818495</c:v>
                </c:pt>
                <c:pt idx="2114">
                  <c:v>33.685816739147029</c:v>
                </c:pt>
                <c:pt idx="2115">
                  <c:v>33.70527199206532</c:v>
                </c:pt>
                <c:pt idx="2116">
                  <c:v>33.693446250095384</c:v>
                </c:pt>
                <c:pt idx="2117">
                  <c:v>33.69974059662777</c:v>
                </c:pt>
                <c:pt idx="2118">
                  <c:v>33.701457236591146</c:v>
                </c:pt>
                <c:pt idx="2119">
                  <c:v>33.703364614328237</c:v>
                </c:pt>
                <c:pt idx="2120">
                  <c:v>33.711566338597713</c:v>
                </c:pt>
                <c:pt idx="2121">
                  <c:v>33.729114213778914</c:v>
                </c:pt>
                <c:pt idx="2122">
                  <c:v>33.738841840238067</c:v>
                </c:pt>
                <c:pt idx="2123">
                  <c:v>33.752193484397672</c:v>
                </c:pt>
                <c:pt idx="2124">
                  <c:v>33.7529564354925</c:v>
                </c:pt>
                <c:pt idx="2125">
                  <c:v>33.749332417792033</c:v>
                </c:pt>
                <c:pt idx="2126">
                  <c:v>33.738269626916917</c:v>
                </c:pt>
                <c:pt idx="2127">
                  <c:v>33.746280613412679</c:v>
                </c:pt>
                <c:pt idx="2128">
                  <c:v>33.760967421988255</c:v>
                </c:pt>
                <c:pt idx="2129">
                  <c:v>33.807698176546879</c:v>
                </c:pt>
                <c:pt idx="2130">
                  <c:v>33.807507438773165</c:v>
                </c:pt>
                <c:pt idx="2131">
                  <c:v>33.787861448081173</c:v>
                </c:pt>
                <c:pt idx="2132">
                  <c:v>33.794155794613545</c:v>
                </c:pt>
                <c:pt idx="2133">
                  <c:v>33.77412832837414</c:v>
                </c:pt>
                <c:pt idx="2134">
                  <c:v>33.799496452277403</c:v>
                </c:pt>
                <c:pt idx="2135">
                  <c:v>33.794728007934673</c:v>
                </c:pt>
                <c:pt idx="2136">
                  <c:v>33.808270389867999</c:v>
                </c:pt>
                <c:pt idx="2137">
                  <c:v>33.792248416876461</c:v>
                </c:pt>
                <c:pt idx="2138">
                  <c:v>33.785000381475534</c:v>
                </c:pt>
                <c:pt idx="2139">
                  <c:v>33.746852826733786</c:v>
                </c:pt>
                <c:pt idx="2140">
                  <c:v>33.719005111772319</c:v>
                </c:pt>
                <c:pt idx="2141">
                  <c:v>33.711947814145098</c:v>
                </c:pt>
                <c:pt idx="2142">
                  <c:v>33.721103227283116</c:v>
                </c:pt>
                <c:pt idx="2143">
                  <c:v>33.741702906843663</c:v>
                </c:pt>
                <c:pt idx="2144">
                  <c:v>33.730830853742262</c:v>
                </c:pt>
                <c:pt idx="2145">
                  <c:v>33.747615777828642</c:v>
                </c:pt>
                <c:pt idx="2146">
                  <c:v>33.732928969253066</c:v>
                </c:pt>
                <c:pt idx="2147">
                  <c:v>33.730258640421141</c:v>
                </c:pt>
                <c:pt idx="2148">
                  <c:v>33.747043564507514</c:v>
                </c:pt>
                <c:pt idx="2149">
                  <c:v>33.737125200274662</c:v>
                </c:pt>
                <c:pt idx="2150">
                  <c:v>33.682001983672848</c:v>
                </c:pt>
                <c:pt idx="2151">
                  <c:v>33.68276493476769</c:v>
                </c:pt>
                <c:pt idx="2152">
                  <c:v>33.707179369802404</c:v>
                </c:pt>
                <c:pt idx="2153">
                  <c:v>33.685626001373336</c:v>
                </c:pt>
                <c:pt idx="2154">
                  <c:v>33.676852063782732</c:v>
                </c:pt>
                <c:pt idx="2155">
                  <c:v>33.650720988784641</c:v>
                </c:pt>
                <c:pt idx="2156">
                  <c:v>33.650530251010927</c:v>
                </c:pt>
                <c:pt idx="2157">
                  <c:v>33.649958037689792</c:v>
                </c:pt>
                <c:pt idx="2158">
                  <c:v>33.623254749370574</c:v>
                </c:pt>
                <c:pt idx="2159">
                  <c:v>33.628976882581838</c:v>
                </c:pt>
                <c:pt idx="2160">
                  <c:v>33.709849698634336</c:v>
                </c:pt>
                <c:pt idx="2161">
                  <c:v>33.716716258487857</c:v>
                </c:pt>
                <c:pt idx="2162">
                  <c:v>33.676279850461604</c:v>
                </c:pt>
                <c:pt idx="2163">
                  <c:v>33.70183871213856</c:v>
                </c:pt>
                <c:pt idx="2164">
                  <c:v>33.712138551918834</c:v>
                </c:pt>
                <c:pt idx="2165">
                  <c:v>33.720721751735724</c:v>
                </c:pt>
                <c:pt idx="2166">
                  <c:v>33.715190356298173</c:v>
                </c:pt>
                <c:pt idx="2167">
                  <c:v>33.721866178377987</c:v>
                </c:pt>
                <c:pt idx="2168">
                  <c:v>33.722438391699107</c:v>
                </c:pt>
                <c:pt idx="2169">
                  <c:v>33.710612649729178</c:v>
                </c:pt>
                <c:pt idx="2170">
                  <c:v>33.703746089875658</c:v>
                </c:pt>
                <c:pt idx="2171">
                  <c:v>33.745517662317859</c:v>
                </c:pt>
                <c:pt idx="2172">
                  <c:v>33.584344243534012</c:v>
                </c:pt>
                <c:pt idx="2173">
                  <c:v>33.568513008316195</c:v>
                </c:pt>
                <c:pt idx="2174">
                  <c:v>33.561837186236382</c:v>
                </c:pt>
                <c:pt idx="2175">
                  <c:v>33.56641489280539</c:v>
                </c:pt>
                <c:pt idx="2176">
                  <c:v>33.579575799191289</c:v>
                </c:pt>
                <c:pt idx="2177">
                  <c:v>33.567368581673932</c:v>
                </c:pt>
                <c:pt idx="2178">
                  <c:v>33.574998092622273</c:v>
                </c:pt>
                <c:pt idx="2179">
                  <c:v>33.588349736781893</c:v>
                </c:pt>
                <c:pt idx="2180">
                  <c:v>33.447203784237452</c:v>
                </c:pt>
                <c:pt idx="2181">
                  <c:v>33.405622949568951</c:v>
                </c:pt>
                <c:pt idx="2182">
                  <c:v>33.574425879301153</c:v>
                </c:pt>
                <c:pt idx="2183">
                  <c:v>33.579957274738703</c:v>
                </c:pt>
                <c:pt idx="2184">
                  <c:v>33.571183337148099</c:v>
                </c:pt>
                <c:pt idx="2185">
                  <c:v>33.569848172732137</c:v>
                </c:pt>
                <c:pt idx="2186">
                  <c:v>33.564698252842007</c:v>
                </c:pt>
                <c:pt idx="2187">
                  <c:v>33.564316777294593</c:v>
                </c:pt>
                <c:pt idx="2188">
                  <c:v>33.551155870908687</c:v>
                </c:pt>
                <c:pt idx="2189">
                  <c:v>33.539139391165037</c:v>
                </c:pt>
                <c:pt idx="2190">
                  <c:v>33.689059281300075</c:v>
                </c:pt>
                <c:pt idx="2191">
                  <c:v>33.67971313038835</c:v>
                </c:pt>
                <c:pt idx="2192">
                  <c:v>33.698214694438086</c:v>
                </c:pt>
                <c:pt idx="2193">
                  <c:v>33.702220187685967</c:v>
                </c:pt>
                <c:pt idx="2194">
                  <c:v>33.703364614328223</c:v>
                </c:pt>
                <c:pt idx="2195">
                  <c:v>33.694018463416491</c:v>
                </c:pt>
                <c:pt idx="2196">
                  <c:v>33.701457236591118</c:v>
                </c:pt>
                <c:pt idx="2197">
                  <c:v>33.721675440604244</c:v>
                </c:pt>
                <c:pt idx="2198">
                  <c:v>33.727206836041795</c:v>
                </c:pt>
                <c:pt idx="2199">
                  <c:v>33.737697413595768</c:v>
                </c:pt>
                <c:pt idx="2200">
                  <c:v>33.727969787136622</c:v>
                </c:pt>
                <c:pt idx="2201">
                  <c:v>33.760776684214534</c:v>
                </c:pt>
                <c:pt idx="2202">
                  <c:v>33.722438391699072</c:v>
                </c:pt>
                <c:pt idx="2203">
                  <c:v>33.711757076371399</c:v>
                </c:pt>
                <c:pt idx="2204">
                  <c:v>33.71766994735637</c:v>
                </c:pt>
                <c:pt idx="2205">
                  <c:v>33.710803387502864</c:v>
                </c:pt>
                <c:pt idx="2206">
                  <c:v>33.693827725642798</c:v>
                </c:pt>
                <c:pt idx="2207">
                  <c:v>33.602273594262627</c:v>
                </c:pt>
                <c:pt idx="2208">
                  <c:v>33.606851300831629</c:v>
                </c:pt>
                <c:pt idx="2209">
                  <c:v>33.59731441214619</c:v>
                </c:pt>
                <c:pt idx="2210">
                  <c:v>33.596932936598769</c:v>
                </c:pt>
                <c:pt idx="2211">
                  <c:v>33.565842679484248</c:v>
                </c:pt>
                <c:pt idx="2212">
                  <c:v>33.581483176928373</c:v>
                </c:pt>
                <c:pt idx="2213">
                  <c:v>33.579385061417568</c:v>
                </c:pt>
                <c:pt idx="2214">
                  <c:v>33.575951781490815</c:v>
                </c:pt>
                <c:pt idx="2215">
                  <c:v>33.555352101930268</c:v>
                </c:pt>
                <c:pt idx="2216">
                  <c:v>33.58033875028611</c:v>
                </c:pt>
                <c:pt idx="2217">
                  <c:v>33.656633859769599</c:v>
                </c:pt>
                <c:pt idx="2218">
                  <c:v>33.652628366521704</c:v>
                </c:pt>
                <c:pt idx="2219">
                  <c:v>33.664644846265347</c:v>
                </c:pt>
                <c:pt idx="2220">
                  <c:v>33.67132066834516</c:v>
                </c:pt>
                <c:pt idx="2221">
                  <c:v>33.683527885862517</c:v>
                </c:pt>
                <c:pt idx="2222">
                  <c:v>33.680476081483178</c:v>
                </c:pt>
                <c:pt idx="2223">
                  <c:v>33.694972152285033</c:v>
                </c:pt>
                <c:pt idx="2224">
                  <c:v>33.705462729839006</c:v>
                </c:pt>
                <c:pt idx="2225">
                  <c:v>33.732928969253066</c:v>
                </c:pt>
                <c:pt idx="2226">
                  <c:v>33.729114213778907</c:v>
                </c:pt>
                <c:pt idx="2227">
                  <c:v>33.73254749370566</c:v>
                </c:pt>
                <c:pt idx="2228">
                  <c:v>33.741130693522557</c:v>
                </c:pt>
                <c:pt idx="2229">
                  <c:v>33.73731593804839</c:v>
                </c:pt>
                <c:pt idx="2230">
                  <c:v>33.742656595712234</c:v>
                </c:pt>
                <c:pt idx="2231">
                  <c:v>33.732166018158253</c:v>
                </c:pt>
                <c:pt idx="2232">
                  <c:v>33.730067902647455</c:v>
                </c:pt>
                <c:pt idx="2233">
                  <c:v>33.707751583123532</c:v>
                </c:pt>
                <c:pt idx="2234">
                  <c:v>33.70832379644466</c:v>
                </c:pt>
                <c:pt idx="2235">
                  <c:v>33.718242160677512</c:v>
                </c:pt>
                <c:pt idx="2236">
                  <c:v>33.703936827649343</c:v>
                </c:pt>
                <c:pt idx="2237">
                  <c:v>33.717097734035249</c:v>
                </c:pt>
                <c:pt idx="2238">
                  <c:v>33.705844205386434</c:v>
                </c:pt>
                <c:pt idx="2239">
                  <c:v>33.69916838330662</c:v>
                </c:pt>
                <c:pt idx="2240">
                  <c:v>33.69363698786907</c:v>
                </c:pt>
                <c:pt idx="2241">
                  <c:v>33.688868543526354</c:v>
                </c:pt>
                <c:pt idx="2242">
                  <c:v>33.69001297016861</c:v>
                </c:pt>
                <c:pt idx="2243">
                  <c:v>33.706988632028683</c:v>
                </c:pt>
                <c:pt idx="2244">
                  <c:v>33.71423666742961</c:v>
                </c:pt>
                <c:pt idx="2245">
                  <c:v>33.714808880750738</c:v>
                </c:pt>
                <c:pt idx="2246">
                  <c:v>33.71404592965591</c:v>
                </c:pt>
                <c:pt idx="2247">
                  <c:v>33.711375600823985</c:v>
                </c:pt>
                <c:pt idx="2248">
                  <c:v>33.720149538414589</c:v>
                </c:pt>
                <c:pt idx="2249">
                  <c:v>33.720721751735717</c:v>
                </c:pt>
                <c:pt idx="2250">
                  <c:v>33.7224383916991</c:v>
                </c:pt>
                <c:pt idx="2251">
                  <c:v>33.724917982757304</c:v>
                </c:pt>
                <c:pt idx="2252">
                  <c:v>33.725680933852139</c:v>
                </c:pt>
                <c:pt idx="2253">
                  <c:v>33.727588311589237</c:v>
                </c:pt>
                <c:pt idx="2254">
                  <c:v>33.704318303196779</c:v>
                </c:pt>
                <c:pt idx="2255">
                  <c:v>33.701647974364853</c:v>
                </c:pt>
                <c:pt idx="2256">
                  <c:v>33.713664454108496</c:v>
                </c:pt>
                <c:pt idx="2257">
                  <c:v>33.701457236591146</c:v>
                </c:pt>
                <c:pt idx="2258">
                  <c:v>33.71671625848785</c:v>
                </c:pt>
                <c:pt idx="2259">
                  <c:v>33.721103227283152</c:v>
                </c:pt>
                <c:pt idx="2260">
                  <c:v>33.718432898451226</c:v>
                </c:pt>
                <c:pt idx="2261">
                  <c:v>33.72034027618831</c:v>
                </c:pt>
                <c:pt idx="2262">
                  <c:v>33.647478446631574</c:v>
                </c:pt>
                <c:pt idx="2263">
                  <c:v>33.645761806668204</c:v>
                </c:pt>
                <c:pt idx="2264">
                  <c:v>33.661020828564901</c:v>
                </c:pt>
                <c:pt idx="2265">
                  <c:v>33.653391317616546</c:v>
                </c:pt>
                <c:pt idx="2266">
                  <c:v>33.656443121995892</c:v>
                </c:pt>
                <c:pt idx="2267">
                  <c:v>33.654917219806222</c:v>
                </c:pt>
                <c:pt idx="2268">
                  <c:v>33.642328526741437</c:v>
                </c:pt>
                <c:pt idx="2269">
                  <c:v>33.639085984588391</c:v>
                </c:pt>
                <c:pt idx="2270">
                  <c:v>33.481536583504997</c:v>
                </c:pt>
                <c:pt idx="2271">
                  <c:v>33.48153658350499</c:v>
                </c:pt>
                <c:pt idx="2272">
                  <c:v>33.5580224307622</c:v>
                </c:pt>
                <c:pt idx="2273">
                  <c:v>33.562981612878623</c:v>
                </c:pt>
                <c:pt idx="2274">
                  <c:v>33.567559319447632</c:v>
                </c:pt>
                <c:pt idx="2275">
                  <c:v>33.579957274738689</c:v>
                </c:pt>
                <c:pt idx="2276">
                  <c:v>33.559357595178156</c:v>
                </c:pt>
                <c:pt idx="2277">
                  <c:v>33.562981612878609</c:v>
                </c:pt>
                <c:pt idx="2278">
                  <c:v>33.547531853208206</c:v>
                </c:pt>
                <c:pt idx="2279">
                  <c:v>33.360036621652547</c:v>
                </c:pt>
                <c:pt idx="2280">
                  <c:v>33.516441596093692</c:v>
                </c:pt>
                <c:pt idx="2281">
                  <c:v>33.514724956130316</c:v>
                </c:pt>
                <c:pt idx="2282">
                  <c:v>33.499275196459905</c:v>
                </c:pt>
                <c:pt idx="2283">
                  <c:v>33.477721828030816</c:v>
                </c:pt>
                <c:pt idx="2284">
                  <c:v>33.473525597009221</c:v>
                </c:pt>
                <c:pt idx="2285">
                  <c:v>33.481918059052411</c:v>
                </c:pt>
                <c:pt idx="2286">
                  <c:v>33.523689631494612</c:v>
                </c:pt>
                <c:pt idx="2287">
                  <c:v>33.516441596093685</c:v>
                </c:pt>
                <c:pt idx="2288">
                  <c:v>33.521019302662694</c:v>
                </c:pt>
                <c:pt idx="2289">
                  <c:v>33.723964293888756</c:v>
                </c:pt>
                <c:pt idx="2290">
                  <c:v>33.722247653925372</c:v>
                </c:pt>
                <c:pt idx="2291">
                  <c:v>33.723201342793921</c:v>
                </c:pt>
                <c:pt idx="2292">
                  <c:v>33.742084382391077</c:v>
                </c:pt>
                <c:pt idx="2293">
                  <c:v>33.76039520866712</c:v>
                </c:pt>
                <c:pt idx="2294">
                  <c:v>33.755626764324418</c:v>
                </c:pt>
                <c:pt idx="2295">
                  <c:v>33.752956435492486</c:v>
                </c:pt>
                <c:pt idx="2296">
                  <c:v>33.730067902647441</c:v>
                </c:pt>
                <c:pt idx="2297">
                  <c:v>33.754863813229569</c:v>
                </c:pt>
                <c:pt idx="2298">
                  <c:v>33.751430533302809</c:v>
                </c:pt>
                <c:pt idx="2299">
                  <c:v>33.739795529106587</c:v>
                </c:pt>
                <c:pt idx="2300">
                  <c:v>33.757534142061488</c:v>
                </c:pt>
                <c:pt idx="2301">
                  <c:v>33.773556115053019</c:v>
                </c:pt>
                <c:pt idx="2302">
                  <c:v>33.772793163958198</c:v>
                </c:pt>
                <c:pt idx="2303">
                  <c:v>33.756389715419246</c:v>
                </c:pt>
                <c:pt idx="2304">
                  <c:v>33.768787670710296</c:v>
                </c:pt>
                <c:pt idx="2305">
                  <c:v>33.753528648813607</c:v>
                </c:pt>
                <c:pt idx="2306">
                  <c:v>33.762684061951632</c:v>
                </c:pt>
                <c:pt idx="2307">
                  <c:v>33.746280613412679</c:v>
                </c:pt>
                <c:pt idx="2308">
                  <c:v>33.760395208667134</c:v>
                </c:pt>
                <c:pt idx="2309">
                  <c:v>33.763828488593894</c:v>
                </c:pt>
                <c:pt idx="2310">
                  <c:v>33.743991760128196</c:v>
                </c:pt>
                <c:pt idx="2311">
                  <c:v>33.74074921797515</c:v>
                </c:pt>
                <c:pt idx="2312">
                  <c:v>33.73941405355918</c:v>
                </c:pt>
                <c:pt idx="2313">
                  <c:v>33.739986266880301</c:v>
                </c:pt>
                <c:pt idx="2314">
                  <c:v>33.725490196078439</c:v>
                </c:pt>
                <c:pt idx="2315">
                  <c:v>33.735599298084999</c:v>
                </c:pt>
                <c:pt idx="2316">
                  <c:v>33.721484702830551</c:v>
                </c:pt>
                <c:pt idx="2317">
                  <c:v>33.727016098268109</c:v>
                </c:pt>
                <c:pt idx="2318">
                  <c:v>33.727779049362937</c:v>
                </c:pt>
                <c:pt idx="2319">
                  <c:v>33.730067902647441</c:v>
                </c:pt>
                <c:pt idx="2320">
                  <c:v>33.731975280384532</c:v>
                </c:pt>
                <c:pt idx="2321">
                  <c:v>33.732356755931946</c:v>
                </c:pt>
                <c:pt idx="2322">
                  <c:v>33.731975280384532</c:v>
                </c:pt>
                <c:pt idx="2323">
                  <c:v>33.750858319981702</c:v>
                </c:pt>
                <c:pt idx="2324">
                  <c:v>33.73445487144275</c:v>
                </c:pt>
                <c:pt idx="2325">
                  <c:v>33.723010605020235</c:v>
                </c:pt>
                <c:pt idx="2326">
                  <c:v>33.739032578011759</c:v>
                </c:pt>
                <c:pt idx="2327">
                  <c:v>33.736743724727248</c:v>
                </c:pt>
                <c:pt idx="2328">
                  <c:v>33.73617151140612</c:v>
                </c:pt>
                <c:pt idx="2329">
                  <c:v>33.730640115968569</c:v>
                </c:pt>
                <c:pt idx="2330">
                  <c:v>33.735408560311278</c:v>
                </c:pt>
                <c:pt idx="2331">
                  <c:v>33.723010605020207</c:v>
                </c:pt>
                <c:pt idx="2332">
                  <c:v>33.723964293888756</c:v>
                </c:pt>
                <c:pt idx="2333">
                  <c:v>33.706034943160134</c:v>
                </c:pt>
                <c:pt idx="2334">
                  <c:v>33.713282978561061</c:v>
                </c:pt>
                <c:pt idx="2335">
                  <c:v>33.724917982757283</c:v>
                </c:pt>
                <c:pt idx="2336">
                  <c:v>33.736171511406106</c:v>
                </c:pt>
                <c:pt idx="2337">
                  <c:v>33.724917982757297</c:v>
                </c:pt>
                <c:pt idx="2338">
                  <c:v>33.70202944991226</c:v>
                </c:pt>
                <c:pt idx="2339">
                  <c:v>33.717479209582663</c:v>
                </c:pt>
                <c:pt idx="2340">
                  <c:v>33.703555352101937</c:v>
                </c:pt>
                <c:pt idx="2341">
                  <c:v>33.699931334401484</c:v>
                </c:pt>
                <c:pt idx="2342">
                  <c:v>33.696688792248423</c:v>
                </c:pt>
                <c:pt idx="2343">
                  <c:v>33.708323796444652</c:v>
                </c:pt>
                <c:pt idx="2344">
                  <c:v>33.711947814145127</c:v>
                </c:pt>
                <c:pt idx="2345">
                  <c:v>33.689440756847503</c:v>
                </c:pt>
                <c:pt idx="2346">
                  <c:v>33.653772793163974</c:v>
                </c:pt>
                <c:pt idx="2347">
                  <c:v>33.67055771725034</c:v>
                </c:pt>
                <c:pt idx="2348">
                  <c:v>33.695162890058768</c:v>
                </c:pt>
                <c:pt idx="2349">
                  <c:v>33.677424277103853</c:v>
                </c:pt>
                <c:pt idx="2350">
                  <c:v>33.685053788052208</c:v>
                </c:pt>
                <c:pt idx="2351">
                  <c:v>33.686388952468164</c:v>
                </c:pt>
                <c:pt idx="2352">
                  <c:v>33.689440756847503</c:v>
                </c:pt>
                <c:pt idx="2353">
                  <c:v>33.684481574731066</c:v>
                </c:pt>
                <c:pt idx="2354">
                  <c:v>33.693446250095384</c:v>
                </c:pt>
                <c:pt idx="2355">
                  <c:v>33.710994125276578</c:v>
                </c:pt>
                <c:pt idx="2356">
                  <c:v>33.718242160677512</c:v>
                </c:pt>
                <c:pt idx="2357">
                  <c:v>33.6984054322118</c:v>
                </c:pt>
                <c:pt idx="2358">
                  <c:v>33.696498054474723</c:v>
                </c:pt>
                <c:pt idx="2359">
                  <c:v>33.690394445716038</c:v>
                </c:pt>
                <c:pt idx="2360">
                  <c:v>33.708514534218352</c:v>
                </c:pt>
                <c:pt idx="2361">
                  <c:v>33.71061264972915</c:v>
                </c:pt>
                <c:pt idx="2362">
                  <c:v>33.704699778744178</c:v>
                </c:pt>
                <c:pt idx="2363">
                  <c:v>33.703746089875636</c:v>
                </c:pt>
                <c:pt idx="2364">
                  <c:v>33.696307316700995</c:v>
                </c:pt>
                <c:pt idx="2365">
                  <c:v>33.688296330205233</c:v>
                </c:pt>
                <c:pt idx="2366">
                  <c:v>33.693064774547956</c:v>
                </c:pt>
                <c:pt idx="2367">
                  <c:v>33.462653543907841</c:v>
                </c:pt>
                <c:pt idx="2368">
                  <c:v>33.45368886854353</c:v>
                </c:pt>
                <c:pt idx="2369">
                  <c:v>33.473144121461829</c:v>
                </c:pt>
                <c:pt idx="2370">
                  <c:v>33.455405508506907</c:v>
                </c:pt>
                <c:pt idx="2371">
                  <c:v>33.462653543907841</c:v>
                </c:pt>
                <c:pt idx="2372">
                  <c:v>33.479056992446793</c:v>
                </c:pt>
                <c:pt idx="2373">
                  <c:v>33.477912565804544</c:v>
                </c:pt>
                <c:pt idx="2374">
                  <c:v>33.479438467994207</c:v>
                </c:pt>
                <c:pt idx="2375">
                  <c:v>33.481918059052418</c:v>
                </c:pt>
                <c:pt idx="2376">
                  <c:v>33.478675516899365</c:v>
                </c:pt>
                <c:pt idx="2377">
                  <c:v>33.72739757381553</c:v>
                </c:pt>
                <c:pt idx="2378">
                  <c:v>33.720340276188303</c:v>
                </c:pt>
                <c:pt idx="2379">
                  <c:v>33.711566338597699</c:v>
                </c:pt>
                <c:pt idx="2380">
                  <c:v>33.699359121080349</c:v>
                </c:pt>
                <c:pt idx="2381">
                  <c:v>33.678568703746102</c:v>
                </c:pt>
                <c:pt idx="2382">
                  <c:v>33.65892271305411</c:v>
                </c:pt>
                <c:pt idx="2383">
                  <c:v>33.640993362325489</c:v>
                </c:pt>
                <c:pt idx="2384">
                  <c:v>33.637560082398728</c:v>
                </c:pt>
                <c:pt idx="2385">
                  <c:v>33.642519264515158</c:v>
                </c:pt>
                <c:pt idx="2386">
                  <c:v>33.635080491340517</c:v>
                </c:pt>
                <c:pt idx="2387">
                  <c:v>33.619821469443814</c:v>
                </c:pt>
                <c:pt idx="2388">
                  <c:v>33.619821469443814</c:v>
                </c:pt>
                <c:pt idx="2389">
                  <c:v>33.625925078202492</c:v>
                </c:pt>
                <c:pt idx="2390">
                  <c:v>33.644998855573363</c:v>
                </c:pt>
                <c:pt idx="2391">
                  <c:v>33.662928206301984</c:v>
                </c:pt>
                <c:pt idx="2392">
                  <c:v>33.666170748455031</c:v>
                </c:pt>
                <c:pt idx="2393">
                  <c:v>33.686961165789278</c:v>
                </c:pt>
                <c:pt idx="2394">
                  <c:v>33.694399938963919</c:v>
                </c:pt>
                <c:pt idx="2395">
                  <c:v>33.698977645532914</c:v>
                </c:pt>
                <c:pt idx="2396">
                  <c:v>33.697261005569537</c:v>
                </c:pt>
                <c:pt idx="2397">
                  <c:v>33.702792401007095</c:v>
                </c:pt>
                <c:pt idx="2398">
                  <c:v>33.723010605020214</c:v>
                </c:pt>
                <c:pt idx="2399">
                  <c:v>33.734645609216457</c:v>
                </c:pt>
                <c:pt idx="2400">
                  <c:v>33.725299458304725</c:v>
                </c:pt>
                <c:pt idx="2401">
                  <c:v>33.717288471808963</c:v>
                </c:pt>
                <c:pt idx="2402">
                  <c:v>33.717288471808963</c:v>
                </c:pt>
                <c:pt idx="2403">
                  <c:v>33.724917982757312</c:v>
                </c:pt>
                <c:pt idx="2404">
                  <c:v>33.732928969253081</c:v>
                </c:pt>
                <c:pt idx="2405">
                  <c:v>33.733501182574209</c:v>
                </c:pt>
                <c:pt idx="2406">
                  <c:v>33.742656595712226</c:v>
                </c:pt>
                <c:pt idx="2407">
                  <c:v>33.743228809033361</c:v>
                </c:pt>
                <c:pt idx="2408">
                  <c:v>33.735980773632434</c:v>
                </c:pt>
                <c:pt idx="2409">
                  <c:v>33.723582818341363</c:v>
                </c:pt>
                <c:pt idx="2410">
                  <c:v>33.684100099183659</c:v>
                </c:pt>
                <c:pt idx="2411">
                  <c:v>33.693636987869091</c:v>
                </c:pt>
                <c:pt idx="2412">
                  <c:v>33.697261005569558</c:v>
                </c:pt>
                <c:pt idx="2413">
                  <c:v>33.686961165789285</c:v>
                </c:pt>
                <c:pt idx="2414">
                  <c:v>33.695353627832461</c:v>
                </c:pt>
                <c:pt idx="2415">
                  <c:v>33.685244525825894</c:v>
                </c:pt>
                <c:pt idx="2416">
                  <c:v>33.697642481116972</c:v>
                </c:pt>
                <c:pt idx="2417">
                  <c:v>33.693827725642791</c:v>
                </c:pt>
                <c:pt idx="2418">
                  <c:v>33.692111085679407</c:v>
                </c:pt>
                <c:pt idx="2419">
                  <c:v>33.47772182803083</c:v>
                </c:pt>
                <c:pt idx="2420">
                  <c:v>33.506713969634554</c:v>
                </c:pt>
                <c:pt idx="2421">
                  <c:v>33.536659800106825</c:v>
                </c:pt>
                <c:pt idx="2422">
                  <c:v>33.537613488975367</c:v>
                </c:pt>
                <c:pt idx="2423">
                  <c:v>33.551346608682387</c:v>
                </c:pt>
                <c:pt idx="2424">
                  <c:v>33.547341115434506</c:v>
                </c:pt>
                <c:pt idx="2425">
                  <c:v>33.547913328755634</c:v>
                </c:pt>
                <c:pt idx="2426">
                  <c:v>33.534752422369735</c:v>
                </c:pt>
                <c:pt idx="2427">
                  <c:v>33.540474555580985</c:v>
                </c:pt>
                <c:pt idx="2428">
                  <c:v>33.54982070649271</c:v>
                </c:pt>
                <c:pt idx="2429">
                  <c:v>33.743610284580747</c:v>
                </c:pt>
                <c:pt idx="2430">
                  <c:v>33.754291599908441</c:v>
                </c:pt>
                <c:pt idx="2431">
                  <c:v>33.735408560311285</c:v>
                </c:pt>
                <c:pt idx="2432">
                  <c:v>33.731593804837111</c:v>
                </c:pt>
                <c:pt idx="2433">
                  <c:v>33.729877164873727</c:v>
                </c:pt>
                <c:pt idx="2434">
                  <c:v>33.719768062867161</c:v>
                </c:pt>
                <c:pt idx="2435">
                  <c:v>33.733691920347887</c:v>
                </c:pt>
                <c:pt idx="2436">
                  <c:v>33.736552986953519</c:v>
                </c:pt>
                <c:pt idx="2437">
                  <c:v>33.748187991149756</c:v>
                </c:pt>
                <c:pt idx="2438">
                  <c:v>33.745517662317845</c:v>
                </c:pt>
                <c:pt idx="2439">
                  <c:v>33.758106355382623</c:v>
                </c:pt>
                <c:pt idx="2440">
                  <c:v>33.76726176852064</c:v>
                </c:pt>
                <c:pt idx="2441">
                  <c:v>33.759632257572285</c:v>
                </c:pt>
                <c:pt idx="2442">
                  <c:v>33.759060044251157</c:v>
                </c:pt>
                <c:pt idx="2443">
                  <c:v>33.751049057755395</c:v>
                </c:pt>
                <c:pt idx="2444">
                  <c:v>33.762302586404225</c:v>
                </c:pt>
                <c:pt idx="2445">
                  <c:v>33.757152666514088</c:v>
                </c:pt>
                <c:pt idx="2446">
                  <c:v>33.74437323567561</c:v>
                </c:pt>
                <c:pt idx="2447">
                  <c:v>33.735408560311299</c:v>
                </c:pt>
                <c:pt idx="2448">
                  <c:v>33.722819867246535</c:v>
                </c:pt>
                <c:pt idx="2449">
                  <c:v>33.736743724727262</c:v>
                </c:pt>
                <c:pt idx="2450">
                  <c:v>33.727779049362951</c:v>
                </c:pt>
                <c:pt idx="2451">
                  <c:v>33.722819867246521</c:v>
                </c:pt>
                <c:pt idx="2452">
                  <c:v>33.725108720531026</c:v>
                </c:pt>
                <c:pt idx="2453">
                  <c:v>33.729877164873749</c:v>
                </c:pt>
                <c:pt idx="2454">
                  <c:v>33.750476844434289</c:v>
                </c:pt>
                <c:pt idx="2455">
                  <c:v>33.750095368886875</c:v>
                </c:pt>
                <c:pt idx="2456">
                  <c:v>33.776417181658665</c:v>
                </c:pt>
                <c:pt idx="2457">
                  <c:v>33.773174639505626</c:v>
                </c:pt>
                <c:pt idx="2458">
                  <c:v>33.774128328374154</c:v>
                </c:pt>
                <c:pt idx="2459">
                  <c:v>33.775082017242696</c:v>
                </c:pt>
                <c:pt idx="2460">
                  <c:v>33.787861448081181</c:v>
                </c:pt>
                <c:pt idx="2461">
                  <c:v>33.796253910124371</c:v>
                </c:pt>
                <c:pt idx="2462">
                  <c:v>33.790341039139399</c:v>
                </c:pt>
                <c:pt idx="2463">
                  <c:v>33.798161287861447</c:v>
                </c:pt>
                <c:pt idx="2464">
                  <c:v>33.75524528877699</c:v>
                </c:pt>
                <c:pt idx="2465">
                  <c:v>33.766880292973219</c:v>
                </c:pt>
                <c:pt idx="2466">
                  <c:v>33.744182497901889</c:v>
                </c:pt>
                <c:pt idx="2467">
                  <c:v>33.753910124361028</c:v>
                </c:pt>
                <c:pt idx="2468">
                  <c:v>33.768215457389175</c:v>
                </c:pt>
                <c:pt idx="2469">
                  <c:v>33.75867856870375</c:v>
                </c:pt>
                <c:pt idx="2470">
                  <c:v>33.749523155565726</c:v>
                </c:pt>
                <c:pt idx="2471">
                  <c:v>33.738460364690617</c:v>
                </c:pt>
                <c:pt idx="2472">
                  <c:v>33.746662088960086</c:v>
                </c:pt>
                <c:pt idx="2473">
                  <c:v>33.727969787136644</c:v>
                </c:pt>
                <c:pt idx="2474">
                  <c:v>33.737506675822075</c:v>
                </c:pt>
                <c:pt idx="2475">
                  <c:v>33.719768062867161</c:v>
                </c:pt>
                <c:pt idx="2476">
                  <c:v>33.729304951552592</c:v>
                </c:pt>
                <c:pt idx="2477">
                  <c:v>33.71080338750285</c:v>
                </c:pt>
                <c:pt idx="2478">
                  <c:v>33.686388952468143</c:v>
                </c:pt>
                <c:pt idx="2479">
                  <c:v>33.675707637140455</c:v>
                </c:pt>
                <c:pt idx="2480">
                  <c:v>33.682001983672833</c:v>
                </c:pt>
                <c:pt idx="2481">
                  <c:v>33.684863050278473</c:v>
                </c:pt>
                <c:pt idx="2482">
                  <c:v>33.685626001373308</c:v>
                </c:pt>
                <c:pt idx="2483">
                  <c:v>33.675898374914176</c:v>
                </c:pt>
                <c:pt idx="2484">
                  <c:v>33.680094605935764</c:v>
                </c:pt>
                <c:pt idx="2485">
                  <c:v>33.688487067978954</c:v>
                </c:pt>
                <c:pt idx="2486">
                  <c:v>33.705081254291613</c:v>
                </c:pt>
                <c:pt idx="2487">
                  <c:v>33.722629129472814</c:v>
                </c:pt>
                <c:pt idx="2488">
                  <c:v>33.739604791332894</c:v>
                </c:pt>
                <c:pt idx="2489">
                  <c:v>33.746089875638994</c:v>
                </c:pt>
                <c:pt idx="2490">
                  <c:v>33.726062409399582</c:v>
                </c:pt>
                <c:pt idx="2491">
                  <c:v>33.729686427100049</c:v>
                </c:pt>
                <c:pt idx="2492">
                  <c:v>33.739795529106615</c:v>
                </c:pt>
                <c:pt idx="2493">
                  <c:v>33.753528648813628</c:v>
                </c:pt>
                <c:pt idx="2494">
                  <c:v>33.754291599908463</c:v>
                </c:pt>
                <c:pt idx="2495">
                  <c:v>33.743610284580782</c:v>
                </c:pt>
                <c:pt idx="2496">
                  <c:v>33.707751583123539</c:v>
                </c:pt>
                <c:pt idx="2497">
                  <c:v>33.694972152285061</c:v>
                </c:pt>
                <c:pt idx="2498">
                  <c:v>33.68257419699399</c:v>
                </c:pt>
                <c:pt idx="2499">
                  <c:v>33.681048294804313</c:v>
                </c:pt>
                <c:pt idx="2500">
                  <c:v>33.698786907759235</c:v>
                </c:pt>
                <c:pt idx="2501">
                  <c:v>33.685435263599615</c:v>
                </c:pt>
                <c:pt idx="2502">
                  <c:v>33.66903181506067</c:v>
                </c:pt>
                <c:pt idx="2503">
                  <c:v>33.649195086594965</c:v>
                </c:pt>
                <c:pt idx="2504">
                  <c:v>33.649004348821265</c:v>
                </c:pt>
                <c:pt idx="2505">
                  <c:v>33.649385824368672</c:v>
                </c:pt>
                <c:pt idx="2506">
                  <c:v>33.656443121995906</c:v>
                </c:pt>
                <c:pt idx="2507">
                  <c:v>33.663500419623119</c:v>
                </c:pt>
                <c:pt idx="2508">
                  <c:v>33.657206073090734</c:v>
                </c:pt>
                <c:pt idx="2509">
                  <c:v>33.658541237506689</c:v>
                </c:pt>
                <c:pt idx="2510">
                  <c:v>33.644808117799656</c:v>
                </c:pt>
                <c:pt idx="2511">
                  <c:v>33.653200579842839</c:v>
                </c:pt>
                <c:pt idx="2512">
                  <c:v>33.609140154116126</c:v>
                </c:pt>
                <c:pt idx="2513">
                  <c:v>33.634126802471968</c:v>
                </c:pt>
                <c:pt idx="2514">
                  <c:v>33.62287327382316</c:v>
                </c:pt>
                <c:pt idx="2515">
                  <c:v>33.631647211413757</c:v>
                </c:pt>
                <c:pt idx="2516">
                  <c:v>33.631647211413757</c:v>
                </c:pt>
                <c:pt idx="2517">
                  <c:v>33.634126802471968</c:v>
                </c:pt>
                <c:pt idx="2518">
                  <c:v>33.651483939879462</c:v>
                </c:pt>
                <c:pt idx="2519">
                  <c:v>33.644235904478535</c:v>
                </c:pt>
                <c:pt idx="2520">
                  <c:v>33.65224689097429</c:v>
                </c:pt>
                <c:pt idx="2521">
                  <c:v>33.641565575646602</c:v>
                </c:pt>
                <c:pt idx="2522">
                  <c:v>33.668841077286942</c:v>
                </c:pt>
                <c:pt idx="2523">
                  <c:v>33.648813611047522</c:v>
                </c:pt>
                <c:pt idx="2524">
                  <c:v>33.655680170901022</c:v>
                </c:pt>
                <c:pt idx="2525">
                  <c:v>33.640039673456911</c:v>
                </c:pt>
                <c:pt idx="2526">
                  <c:v>33.644045166704799</c:v>
                </c:pt>
                <c:pt idx="2527">
                  <c:v>33.568513008316145</c:v>
                </c:pt>
                <c:pt idx="2528">
                  <c:v>33.56374456397343</c:v>
                </c:pt>
                <c:pt idx="2529">
                  <c:v>33.573090714885168</c:v>
                </c:pt>
                <c:pt idx="2530">
                  <c:v>33.583009079118021</c:v>
                </c:pt>
                <c:pt idx="2531">
                  <c:v>33.59616998550392</c:v>
                </c:pt>
                <c:pt idx="2532">
                  <c:v>33.615053025101084</c:v>
                </c:pt>
                <c:pt idx="2533">
                  <c:v>33.6438544289311</c:v>
                </c:pt>
                <c:pt idx="2534">
                  <c:v>33.658541237506668</c:v>
                </c:pt>
                <c:pt idx="2535">
                  <c:v>33.666933699549851</c:v>
                </c:pt>
                <c:pt idx="2536">
                  <c:v>33.663500419623091</c:v>
                </c:pt>
                <c:pt idx="2537">
                  <c:v>33.735217822537571</c:v>
                </c:pt>
                <c:pt idx="2538">
                  <c:v>33.728160524910336</c:v>
                </c:pt>
                <c:pt idx="2539">
                  <c:v>33.715953307392994</c:v>
                </c:pt>
                <c:pt idx="2540">
                  <c:v>33.705462729839006</c:v>
                </c:pt>
                <c:pt idx="2541">
                  <c:v>33.739032578011752</c:v>
                </c:pt>
                <c:pt idx="2542">
                  <c:v>33.751049057755402</c:v>
                </c:pt>
                <c:pt idx="2543">
                  <c:v>33.755245288776983</c:v>
                </c:pt>
                <c:pt idx="2544">
                  <c:v>33.74322880903334</c:v>
                </c:pt>
                <c:pt idx="2545">
                  <c:v>33.7533379110399</c:v>
                </c:pt>
                <c:pt idx="2546">
                  <c:v>33.780613412680246</c:v>
                </c:pt>
                <c:pt idx="2547">
                  <c:v>33.77889677271687</c:v>
                </c:pt>
                <c:pt idx="2548">
                  <c:v>33.788815136949729</c:v>
                </c:pt>
                <c:pt idx="2549">
                  <c:v>33.808842603189142</c:v>
                </c:pt>
                <c:pt idx="2550">
                  <c:v>33.822957198443575</c:v>
                </c:pt>
                <c:pt idx="2551">
                  <c:v>33.837453269245437</c:v>
                </c:pt>
                <c:pt idx="2552">
                  <c:v>33.751812008850223</c:v>
                </c:pt>
                <c:pt idx="2553">
                  <c:v>33.745136186770416</c:v>
                </c:pt>
                <c:pt idx="2554">
                  <c:v>33.74475471122301</c:v>
                </c:pt>
                <c:pt idx="2555">
                  <c:v>33.727397573815523</c:v>
                </c:pt>
                <c:pt idx="2556">
                  <c:v>33.711566338597692</c:v>
                </c:pt>
                <c:pt idx="2557">
                  <c:v>33.723964293888756</c:v>
                </c:pt>
                <c:pt idx="2558">
                  <c:v>33.734645609216429</c:v>
                </c:pt>
                <c:pt idx="2559">
                  <c:v>33.703555352101908</c:v>
                </c:pt>
                <c:pt idx="2560">
                  <c:v>33.655870908674743</c:v>
                </c:pt>
                <c:pt idx="2561">
                  <c:v>33.613908598458821</c:v>
                </c:pt>
                <c:pt idx="2562">
                  <c:v>33.690203707942317</c:v>
                </c:pt>
                <c:pt idx="2563">
                  <c:v>33.690585183489738</c:v>
                </c:pt>
                <c:pt idx="2564">
                  <c:v>33.702792401007081</c:v>
                </c:pt>
                <c:pt idx="2565">
                  <c:v>33.652819104295403</c:v>
                </c:pt>
                <c:pt idx="2566">
                  <c:v>33.650530251010899</c:v>
                </c:pt>
                <c:pt idx="2567">
                  <c:v>33.645571068894476</c:v>
                </c:pt>
                <c:pt idx="2568">
                  <c:v>33.631837949187457</c:v>
                </c:pt>
                <c:pt idx="2569">
                  <c:v>33.659685664148931</c:v>
                </c:pt>
                <c:pt idx="2570">
                  <c:v>33.689059281300068</c:v>
                </c:pt>
                <c:pt idx="2571">
                  <c:v>33.684290836957352</c:v>
                </c:pt>
                <c:pt idx="2572">
                  <c:v>33.629358358129238</c:v>
                </c:pt>
                <c:pt idx="2573">
                  <c:v>33.634126802471961</c:v>
                </c:pt>
                <c:pt idx="2574">
                  <c:v>33.620393682764941</c:v>
                </c:pt>
                <c:pt idx="2575">
                  <c:v>33.589875638971549</c:v>
                </c:pt>
                <c:pt idx="2576">
                  <c:v>33.589494163424128</c:v>
                </c:pt>
                <c:pt idx="2577">
                  <c:v>33.579575799191275</c:v>
                </c:pt>
                <c:pt idx="2578">
                  <c:v>33.591210803387511</c:v>
                </c:pt>
                <c:pt idx="2579">
                  <c:v>33.591020065613797</c:v>
                </c:pt>
                <c:pt idx="2580">
                  <c:v>33.597886625467311</c:v>
                </c:pt>
                <c:pt idx="2581">
                  <c:v>33.599221789883273</c:v>
                </c:pt>
                <c:pt idx="2582">
                  <c:v>33.658922713054103</c:v>
                </c:pt>
                <c:pt idx="2583">
                  <c:v>33.65224689097429</c:v>
                </c:pt>
                <c:pt idx="2584">
                  <c:v>33.643282215609986</c:v>
                </c:pt>
                <c:pt idx="2585">
                  <c:v>33.739032578011752</c:v>
                </c:pt>
                <c:pt idx="2586">
                  <c:v>33.737888151369496</c:v>
                </c:pt>
                <c:pt idx="2587">
                  <c:v>33.722438391699093</c:v>
                </c:pt>
                <c:pt idx="2588">
                  <c:v>33.712329289692534</c:v>
                </c:pt>
                <c:pt idx="2589">
                  <c:v>33.707370107576111</c:v>
                </c:pt>
                <c:pt idx="2590">
                  <c:v>33.71557183184558</c:v>
                </c:pt>
                <c:pt idx="2591">
                  <c:v>33.712329289692534</c:v>
                </c:pt>
                <c:pt idx="2592">
                  <c:v>33.713282978561082</c:v>
                </c:pt>
                <c:pt idx="2593">
                  <c:v>33.690203707942331</c:v>
                </c:pt>
                <c:pt idx="2594">
                  <c:v>33.700885023270025</c:v>
                </c:pt>
                <c:pt idx="2595">
                  <c:v>33.690966659037166</c:v>
                </c:pt>
                <c:pt idx="2596">
                  <c:v>33.69325551232167</c:v>
                </c:pt>
                <c:pt idx="2597">
                  <c:v>33.708323796444667</c:v>
                </c:pt>
                <c:pt idx="2598">
                  <c:v>33.711375600824006</c:v>
                </c:pt>
                <c:pt idx="2599">
                  <c:v>33.700885023270018</c:v>
                </c:pt>
                <c:pt idx="2600">
                  <c:v>33.710803387502878</c:v>
                </c:pt>
                <c:pt idx="2601">
                  <c:v>33.702792401007102</c:v>
                </c:pt>
                <c:pt idx="2602">
                  <c:v>33.697070267795844</c:v>
                </c:pt>
                <c:pt idx="2603">
                  <c:v>33.702792401007109</c:v>
                </c:pt>
                <c:pt idx="2604">
                  <c:v>33.697642481116972</c:v>
                </c:pt>
                <c:pt idx="2605">
                  <c:v>33.70336461432823</c:v>
                </c:pt>
                <c:pt idx="2606">
                  <c:v>33.592736705577195</c:v>
                </c:pt>
                <c:pt idx="2607">
                  <c:v>33.588921950103014</c:v>
                </c:pt>
                <c:pt idx="2608">
                  <c:v>33.57671473258565</c:v>
                </c:pt>
                <c:pt idx="2609">
                  <c:v>33.58014801251241</c:v>
                </c:pt>
                <c:pt idx="2610">
                  <c:v>33.570038910505851</c:v>
                </c:pt>
                <c:pt idx="2611">
                  <c:v>33.585297932402547</c:v>
                </c:pt>
                <c:pt idx="2612">
                  <c:v>33.577859159227913</c:v>
                </c:pt>
                <c:pt idx="2613">
                  <c:v>33.5950255588617</c:v>
                </c:pt>
                <c:pt idx="2614">
                  <c:v>33.636797131303908</c:v>
                </c:pt>
                <c:pt idx="2615">
                  <c:v>33.600175478751829</c:v>
                </c:pt>
                <c:pt idx="2616">
                  <c:v>33.710231174181743</c:v>
                </c:pt>
                <c:pt idx="2617">
                  <c:v>33.721293965056859</c:v>
                </c:pt>
                <c:pt idx="2618">
                  <c:v>33.735599298085006</c:v>
                </c:pt>
                <c:pt idx="2619">
                  <c:v>33.748187991149777</c:v>
                </c:pt>
                <c:pt idx="2620">
                  <c:v>33.733310444800495</c:v>
                </c:pt>
                <c:pt idx="2621">
                  <c:v>33.745708400091559</c:v>
                </c:pt>
                <c:pt idx="2622">
                  <c:v>33.750286106660567</c:v>
                </c:pt>
                <c:pt idx="2623">
                  <c:v>33.74475471122301</c:v>
                </c:pt>
                <c:pt idx="2624">
                  <c:v>33.702601663233381</c:v>
                </c:pt>
                <c:pt idx="2625">
                  <c:v>33.727969787136644</c:v>
                </c:pt>
                <c:pt idx="2626">
                  <c:v>33.715571831845573</c:v>
                </c:pt>
                <c:pt idx="2627">
                  <c:v>33.616769665064467</c:v>
                </c:pt>
                <c:pt idx="2628">
                  <c:v>33.603990234225975</c:v>
                </c:pt>
                <c:pt idx="2629">
                  <c:v>33.543717097734032</c:v>
                </c:pt>
                <c:pt idx="2630">
                  <c:v>33.54486152437628</c:v>
                </c:pt>
                <c:pt idx="2631">
                  <c:v>33.523308155947198</c:v>
                </c:pt>
                <c:pt idx="2632">
                  <c:v>33.527313649195079</c:v>
                </c:pt>
                <c:pt idx="2633">
                  <c:v>33.518539711604483</c:v>
                </c:pt>
                <c:pt idx="2634">
                  <c:v>33.515869382772564</c:v>
                </c:pt>
                <c:pt idx="2635">
                  <c:v>33.530556191348133</c:v>
                </c:pt>
                <c:pt idx="2636">
                  <c:v>33.544289311055159</c:v>
                </c:pt>
                <c:pt idx="2637">
                  <c:v>33.637369344625014</c:v>
                </c:pt>
                <c:pt idx="2638">
                  <c:v>33.64213778896773</c:v>
                </c:pt>
                <c:pt idx="2639">
                  <c:v>33.68638895246815</c:v>
                </c:pt>
                <c:pt idx="2640">
                  <c:v>33.690203707942324</c:v>
                </c:pt>
                <c:pt idx="2641">
                  <c:v>33.688105592431519</c:v>
                </c:pt>
                <c:pt idx="2642">
                  <c:v>33.69001297016861</c:v>
                </c:pt>
                <c:pt idx="2643">
                  <c:v>33.711375600823992</c:v>
                </c:pt>
                <c:pt idx="2644">
                  <c:v>33.711375600823992</c:v>
                </c:pt>
                <c:pt idx="2645">
                  <c:v>33.718623636224926</c:v>
                </c:pt>
                <c:pt idx="2646">
                  <c:v>33.768215457389182</c:v>
                </c:pt>
                <c:pt idx="2647">
                  <c:v>33.785191119249248</c:v>
                </c:pt>
                <c:pt idx="2648">
                  <c:v>33.771839475089642</c:v>
                </c:pt>
                <c:pt idx="2649">
                  <c:v>33.787670710307459</c:v>
                </c:pt>
                <c:pt idx="2650">
                  <c:v>33.800450141145951</c:v>
                </c:pt>
                <c:pt idx="2651">
                  <c:v>33.817425803006032</c:v>
                </c:pt>
                <c:pt idx="2652">
                  <c:v>33.808270389868007</c:v>
                </c:pt>
                <c:pt idx="2653">
                  <c:v>33.788242923628594</c:v>
                </c:pt>
                <c:pt idx="2654">
                  <c:v>33.808651865415428</c:v>
                </c:pt>
                <c:pt idx="2655">
                  <c:v>33.808842603189134</c:v>
                </c:pt>
                <c:pt idx="2656">
                  <c:v>33.764019226367587</c:v>
                </c:pt>
                <c:pt idx="2657">
                  <c:v>33.751812008850244</c:v>
                </c:pt>
                <c:pt idx="2658">
                  <c:v>33.777370870527207</c:v>
                </c:pt>
                <c:pt idx="2659">
                  <c:v>33.757534142061502</c:v>
                </c:pt>
                <c:pt idx="2660">
                  <c:v>33.747806515602356</c:v>
                </c:pt>
                <c:pt idx="2661">
                  <c:v>33.739795529106587</c:v>
                </c:pt>
                <c:pt idx="2662">
                  <c:v>33.731784542610811</c:v>
                </c:pt>
                <c:pt idx="2663">
                  <c:v>33.728923476005185</c:v>
                </c:pt>
                <c:pt idx="2664">
                  <c:v>33.716906996261528</c:v>
                </c:pt>
                <c:pt idx="2665">
                  <c:v>33.689250019073768</c:v>
                </c:pt>
                <c:pt idx="2666">
                  <c:v>33.67532616159302</c:v>
                </c:pt>
                <c:pt idx="2667">
                  <c:v>33.677615014877532</c:v>
                </c:pt>
                <c:pt idx="2668">
                  <c:v>33.655298695353615</c:v>
                </c:pt>
                <c:pt idx="2669">
                  <c:v>33.698023956664372</c:v>
                </c:pt>
                <c:pt idx="2670">
                  <c:v>33.718814373998626</c:v>
                </c:pt>
                <c:pt idx="2671">
                  <c:v>33.716525520714121</c:v>
                </c:pt>
                <c:pt idx="2672">
                  <c:v>33.730258640421148</c:v>
                </c:pt>
                <c:pt idx="2673">
                  <c:v>33.738651102464338</c:v>
                </c:pt>
                <c:pt idx="2674">
                  <c:v>33.743991760128189</c:v>
                </c:pt>
                <c:pt idx="2675">
                  <c:v>33.753337911039914</c:v>
                </c:pt>
                <c:pt idx="2676">
                  <c:v>33.756198977645546</c:v>
                </c:pt>
                <c:pt idx="2677">
                  <c:v>33.75638971541926</c:v>
                </c:pt>
                <c:pt idx="2678">
                  <c:v>33.759632257572306</c:v>
                </c:pt>
                <c:pt idx="2679">
                  <c:v>33.735790035858706</c:v>
                </c:pt>
                <c:pt idx="2680">
                  <c:v>33.720912489509431</c:v>
                </c:pt>
                <c:pt idx="2681">
                  <c:v>33.717860685130084</c:v>
                </c:pt>
                <c:pt idx="2682">
                  <c:v>33.722056916151679</c:v>
                </c:pt>
                <c:pt idx="2683">
                  <c:v>33.709658960860608</c:v>
                </c:pt>
                <c:pt idx="2684">
                  <c:v>33.702792401007095</c:v>
                </c:pt>
                <c:pt idx="2685">
                  <c:v>33.701266498817418</c:v>
                </c:pt>
                <c:pt idx="2686">
                  <c:v>33.708896009765759</c:v>
                </c:pt>
                <c:pt idx="2687">
                  <c:v>33.696116578927281</c:v>
                </c:pt>
                <c:pt idx="2688">
                  <c:v>33.708323796444638</c:v>
                </c:pt>
                <c:pt idx="2689">
                  <c:v>33.707370107576097</c:v>
                </c:pt>
                <c:pt idx="2690">
                  <c:v>33.700503547722576</c:v>
                </c:pt>
                <c:pt idx="2691">
                  <c:v>33.699359121080327</c:v>
                </c:pt>
                <c:pt idx="2692">
                  <c:v>33.689059281300061</c:v>
                </c:pt>
                <c:pt idx="2693">
                  <c:v>33.699740596627748</c:v>
                </c:pt>
                <c:pt idx="2694">
                  <c:v>33.703936827649343</c:v>
                </c:pt>
                <c:pt idx="2695">
                  <c:v>33.718051422903791</c:v>
                </c:pt>
                <c:pt idx="2696">
                  <c:v>33.708323796444652</c:v>
                </c:pt>
                <c:pt idx="2697">
                  <c:v>33.719386587319761</c:v>
                </c:pt>
                <c:pt idx="2698">
                  <c:v>33.730640115968569</c:v>
                </c:pt>
                <c:pt idx="2699">
                  <c:v>33.730640115968569</c:v>
                </c:pt>
                <c:pt idx="2700">
                  <c:v>33.727397573815523</c:v>
                </c:pt>
                <c:pt idx="2701">
                  <c:v>33.73464560921645</c:v>
                </c:pt>
                <c:pt idx="2702">
                  <c:v>33.742847333485919</c:v>
                </c:pt>
                <c:pt idx="2703">
                  <c:v>33.737697413595782</c:v>
                </c:pt>
                <c:pt idx="2704">
                  <c:v>33.726253147173253</c:v>
                </c:pt>
                <c:pt idx="2705">
                  <c:v>33.715762569619272</c:v>
                </c:pt>
                <c:pt idx="2706">
                  <c:v>33.737697413595768</c:v>
                </c:pt>
                <c:pt idx="2707">
                  <c:v>33.727588311589209</c:v>
                </c:pt>
                <c:pt idx="2708">
                  <c:v>33.711947814145098</c:v>
                </c:pt>
                <c:pt idx="2709">
                  <c:v>33.708896009765766</c:v>
                </c:pt>
                <c:pt idx="2710">
                  <c:v>33.73483634699015</c:v>
                </c:pt>
                <c:pt idx="2711">
                  <c:v>33.769169146257717</c:v>
                </c:pt>
                <c:pt idx="2712">
                  <c:v>33.699549858854049</c:v>
                </c:pt>
                <c:pt idx="2713">
                  <c:v>33.72472724498359</c:v>
                </c:pt>
                <c:pt idx="2714">
                  <c:v>33.726634622720681</c:v>
                </c:pt>
                <c:pt idx="2715">
                  <c:v>33.744563973449303</c:v>
                </c:pt>
                <c:pt idx="2716">
                  <c:v>33.73254749370566</c:v>
                </c:pt>
                <c:pt idx="2717">
                  <c:v>33.753528648813621</c:v>
                </c:pt>
                <c:pt idx="2718">
                  <c:v>33.753910124361042</c:v>
                </c:pt>
                <c:pt idx="2719">
                  <c:v>33.767643244068061</c:v>
                </c:pt>
                <c:pt idx="2720">
                  <c:v>33.737315938048383</c:v>
                </c:pt>
                <c:pt idx="2721">
                  <c:v>33.69497215228504</c:v>
                </c:pt>
                <c:pt idx="2722">
                  <c:v>33.766117341878378</c:v>
                </c:pt>
                <c:pt idx="2723">
                  <c:v>33.730258640421148</c:v>
                </c:pt>
                <c:pt idx="2724">
                  <c:v>33.739414053559173</c:v>
                </c:pt>
                <c:pt idx="2725">
                  <c:v>33.734073395895322</c:v>
                </c:pt>
                <c:pt idx="2726">
                  <c:v>33.734264133669036</c:v>
                </c:pt>
                <c:pt idx="2727">
                  <c:v>33.661593041886015</c:v>
                </c:pt>
                <c:pt idx="2728">
                  <c:v>33.66083009079118</c:v>
                </c:pt>
                <c:pt idx="2729">
                  <c:v>33.601510643167771</c:v>
                </c:pt>
                <c:pt idx="2730">
                  <c:v>33.614099336232542</c:v>
                </c:pt>
                <c:pt idx="2731">
                  <c:v>33.615815976195918</c:v>
                </c:pt>
                <c:pt idx="2732">
                  <c:v>33.602273594262613</c:v>
                </c:pt>
                <c:pt idx="2733">
                  <c:v>33.633554589150833</c:v>
                </c:pt>
                <c:pt idx="2734">
                  <c:v>33.637560082398707</c:v>
                </c:pt>
                <c:pt idx="2735">
                  <c:v>33.626306553749885</c:v>
                </c:pt>
                <c:pt idx="2736">
                  <c:v>33.6135271229114</c:v>
                </c:pt>
                <c:pt idx="2737">
                  <c:v>33.682001983672826</c:v>
                </c:pt>
                <c:pt idx="2738">
                  <c:v>33.681239032577999</c:v>
                </c:pt>
                <c:pt idx="2739">
                  <c:v>33.735408560311271</c:v>
                </c:pt>
                <c:pt idx="2740">
                  <c:v>33.725680933852132</c:v>
                </c:pt>
                <c:pt idx="2741">
                  <c:v>33.763256275272752</c:v>
                </c:pt>
                <c:pt idx="2742">
                  <c:v>33.749332417792012</c:v>
                </c:pt>
                <c:pt idx="2743">
                  <c:v>33.747806515602342</c:v>
                </c:pt>
                <c:pt idx="2744">
                  <c:v>33.738078889143203</c:v>
                </c:pt>
                <c:pt idx="2745">
                  <c:v>33.747806515602356</c:v>
                </c:pt>
                <c:pt idx="2746">
                  <c:v>33.752002746623951</c:v>
                </c:pt>
                <c:pt idx="2747">
                  <c:v>33.743610284580768</c:v>
                </c:pt>
                <c:pt idx="2748">
                  <c:v>33.756771190966674</c:v>
                </c:pt>
                <c:pt idx="2749">
                  <c:v>33.74456397344931</c:v>
                </c:pt>
                <c:pt idx="2750">
                  <c:v>33.748950942244605</c:v>
                </c:pt>
                <c:pt idx="2751">
                  <c:v>33.702410925459681</c:v>
                </c:pt>
                <c:pt idx="2752">
                  <c:v>33.722056916151686</c:v>
                </c:pt>
                <c:pt idx="2753">
                  <c:v>33.71900511177234</c:v>
                </c:pt>
                <c:pt idx="2754">
                  <c:v>33.719577325093461</c:v>
                </c:pt>
                <c:pt idx="2755">
                  <c:v>33.708133058670946</c:v>
                </c:pt>
                <c:pt idx="2756">
                  <c:v>33.705462729839006</c:v>
                </c:pt>
                <c:pt idx="2757">
                  <c:v>33.703173876554509</c:v>
                </c:pt>
                <c:pt idx="2758">
                  <c:v>33.691538872358286</c:v>
                </c:pt>
                <c:pt idx="2759">
                  <c:v>33.70565346761272</c:v>
                </c:pt>
                <c:pt idx="2760">
                  <c:v>33.712520027466226</c:v>
                </c:pt>
                <c:pt idx="2761">
                  <c:v>33.722819867246493</c:v>
                </c:pt>
                <c:pt idx="2762">
                  <c:v>33.739795529106573</c:v>
                </c:pt>
                <c:pt idx="2763">
                  <c:v>33.729114213778885</c:v>
                </c:pt>
                <c:pt idx="2764">
                  <c:v>33.735027084763864</c:v>
                </c:pt>
                <c:pt idx="2765">
                  <c:v>33.739414053559159</c:v>
                </c:pt>
                <c:pt idx="2766">
                  <c:v>33.72777904936293</c:v>
                </c:pt>
                <c:pt idx="2767">
                  <c:v>33.723964293888749</c:v>
                </c:pt>
                <c:pt idx="2768">
                  <c:v>33.734454871442729</c:v>
                </c:pt>
                <c:pt idx="2769">
                  <c:v>33.718814373998612</c:v>
                </c:pt>
                <c:pt idx="2770">
                  <c:v>33.703936827649343</c:v>
                </c:pt>
                <c:pt idx="2771">
                  <c:v>33.71042191195545</c:v>
                </c:pt>
                <c:pt idx="2772">
                  <c:v>33.68276493476769</c:v>
                </c:pt>
                <c:pt idx="2773">
                  <c:v>33.694018463416498</c:v>
                </c:pt>
                <c:pt idx="2774">
                  <c:v>33.666170748455031</c:v>
                </c:pt>
                <c:pt idx="2775">
                  <c:v>33.662165255207142</c:v>
                </c:pt>
                <c:pt idx="2776">
                  <c:v>33.65892271305411</c:v>
                </c:pt>
                <c:pt idx="2777">
                  <c:v>33.665980010681338</c:v>
                </c:pt>
                <c:pt idx="2778">
                  <c:v>33.666933699549872</c:v>
                </c:pt>
                <c:pt idx="2779">
                  <c:v>33.659685664148945</c:v>
                </c:pt>
                <c:pt idx="2780">
                  <c:v>33.683146410315111</c:v>
                </c:pt>
                <c:pt idx="2781">
                  <c:v>33.682383459220276</c:v>
                </c:pt>
                <c:pt idx="2782">
                  <c:v>33.685626001373322</c:v>
                </c:pt>
                <c:pt idx="2783">
                  <c:v>33.684863050278487</c:v>
                </c:pt>
                <c:pt idx="2784">
                  <c:v>33.713855191882217</c:v>
                </c:pt>
                <c:pt idx="2785">
                  <c:v>33.712329289692541</c:v>
                </c:pt>
                <c:pt idx="2786">
                  <c:v>33.714618142977045</c:v>
                </c:pt>
                <c:pt idx="2787">
                  <c:v>33.694399938963919</c:v>
                </c:pt>
                <c:pt idx="2788">
                  <c:v>33.675707637140469</c:v>
                </c:pt>
                <c:pt idx="2789">
                  <c:v>33.686579690241878</c:v>
                </c:pt>
                <c:pt idx="2790">
                  <c:v>33.677805752651281</c:v>
                </c:pt>
                <c:pt idx="2791">
                  <c:v>33.719958800640903</c:v>
                </c:pt>
                <c:pt idx="2792">
                  <c:v>33.7224383916991</c:v>
                </c:pt>
                <c:pt idx="2793">
                  <c:v>33.698596169985521</c:v>
                </c:pt>
                <c:pt idx="2794">
                  <c:v>33.684863050278487</c:v>
                </c:pt>
                <c:pt idx="2795">
                  <c:v>33.683337148088825</c:v>
                </c:pt>
                <c:pt idx="2796">
                  <c:v>33.694399938963919</c:v>
                </c:pt>
                <c:pt idx="2797">
                  <c:v>33.604562447547124</c:v>
                </c:pt>
                <c:pt idx="2798">
                  <c:v>33.602655069810034</c:v>
                </c:pt>
                <c:pt idx="2799">
                  <c:v>33.605516136415666</c:v>
                </c:pt>
                <c:pt idx="2800">
                  <c:v>33.603608758678575</c:v>
                </c:pt>
                <c:pt idx="2801">
                  <c:v>33.55630579079881</c:v>
                </c:pt>
                <c:pt idx="2802">
                  <c:v>33.570611123826964</c:v>
                </c:pt>
                <c:pt idx="2803">
                  <c:v>33.593881132219423</c:v>
                </c:pt>
                <c:pt idx="2804">
                  <c:v>33.600366216525508</c:v>
                </c:pt>
                <c:pt idx="2805">
                  <c:v>33.586823834592202</c:v>
                </c:pt>
                <c:pt idx="2806">
                  <c:v>33.602273594262606</c:v>
                </c:pt>
                <c:pt idx="2807">
                  <c:v>33.720721751735724</c:v>
                </c:pt>
                <c:pt idx="2808">
                  <c:v>33.7291142137789</c:v>
                </c:pt>
                <c:pt idx="2809">
                  <c:v>33.724345769436177</c:v>
                </c:pt>
                <c:pt idx="2810">
                  <c:v>33.726253147173267</c:v>
                </c:pt>
                <c:pt idx="2811">
                  <c:v>33.753719386587321</c:v>
                </c:pt>
                <c:pt idx="2812">
                  <c:v>33.744373235675603</c:v>
                </c:pt>
                <c:pt idx="2813">
                  <c:v>33.727016098268109</c:v>
                </c:pt>
                <c:pt idx="2814">
                  <c:v>33.726634622720702</c:v>
                </c:pt>
                <c:pt idx="2815">
                  <c:v>33.76859693293661</c:v>
                </c:pt>
                <c:pt idx="2816">
                  <c:v>33.752765697718786</c:v>
                </c:pt>
                <c:pt idx="2817">
                  <c:v>33.741893644617384</c:v>
                </c:pt>
                <c:pt idx="2818">
                  <c:v>33.760395208667134</c:v>
                </c:pt>
                <c:pt idx="2819">
                  <c:v>33.765163653009857</c:v>
                </c:pt>
                <c:pt idx="2820">
                  <c:v>33.76001373311972</c:v>
                </c:pt>
                <c:pt idx="2821">
                  <c:v>33.751812008850251</c:v>
                </c:pt>
                <c:pt idx="2822">
                  <c:v>33.751239795529116</c:v>
                </c:pt>
                <c:pt idx="2823">
                  <c:v>33.77164873731595</c:v>
                </c:pt>
                <c:pt idx="2824">
                  <c:v>33.781757839322509</c:v>
                </c:pt>
                <c:pt idx="2825">
                  <c:v>33.77203021286337</c:v>
                </c:pt>
                <c:pt idx="2826">
                  <c:v>33.775844968337545</c:v>
                </c:pt>
                <c:pt idx="2827">
                  <c:v>33.753719386587335</c:v>
                </c:pt>
                <c:pt idx="2828">
                  <c:v>33.732356755931953</c:v>
                </c:pt>
                <c:pt idx="2829">
                  <c:v>33.71404592965591</c:v>
                </c:pt>
                <c:pt idx="2830">
                  <c:v>33.723964293888756</c:v>
                </c:pt>
                <c:pt idx="2831">
                  <c:v>33.74132143129625</c:v>
                </c:pt>
                <c:pt idx="2832">
                  <c:v>33.732356755931939</c:v>
                </c:pt>
                <c:pt idx="2833">
                  <c:v>33.733119707026766</c:v>
                </c:pt>
                <c:pt idx="2834">
                  <c:v>33.728732738231471</c:v>
                </c:pt>
                <c:pt idx="2835">
                  <c:v>33.725299458304711</c:v>
                </c:pt>
                <c:pt idx="2836">
                  <c:v>33.711375600823985</c:v>
                </c:pt>
                <c:pt idx="2837">
                  <c:v>33.71919584954604</c:v>
                </c:pt>
                <c:pt idx="2838">
                  <c:v>33.726062409399567</c:v>
                </c:pt>
                <c:pt idx="2839">
                  <c:v>33.738841840238038</c:v>
                </c:pt>
                <c:pt idx="2840">
                  <c:v>33.736934462500962</c:v>
                </c:pt>
                <c:pt idx="2841">
                  <c:v>33.743801022354468</c:v>
                </c:pt>
                <c:pt idx="2842">
                  <c:v>33.749523155565733</c:v>
                </c:pt>
                <c:pt idx="2843">
                  <c:v>33.749332417792033</c:v>
                </c:pt>
                <c:pt idx="2844">
                  <c:v>33.743610284580775</c:v>
                </c:pt>
                <c:pt idx="2845">
                  <c:v>33.626878767071041</c:v>
                </c:pt>
                <c:pt idx="2846">
                  <c:v>33.639276722362105</c:v>
                </c:pt>
                <c:pt idx="2847">
                  <c:v>33.645952544441897</c:v>
                </c:pt>
                <c:pt idx="2848">
                  <c:v>33.648241397726402</c:v>
                </c:pt>
                <c:pt idx="2849">
                  <c:v>33.645189593347069</c:v>
                </c:pt>
                <c:pt idx="2850">
                  <c:v>33.632028686961164</c:v>
                </c:pt>
                <c:pt idx="2851">
                  <c:v>33.590638590066376</c:v>
                </c:pt>
                <c:pt idx="2852">
                  <c:v>33.594453345540551</c:v>
                </c:pt>
                <c:pt idx="2853">
                  <c:v>33.592736705577167</c:v>
                </c:pt>
                <c:pt idx="2854">
                  <c:v>33.600175478751808</c:v>
                </c:pt>
                <c:pt idx="2855">
                  <c:v>33.70908674753948</c:v>
                </c:pt>
                <c:pt idx="2856">
                  <c:v>33.716716258487835</c:v>
                </c:pt>
                <c:pt idx="2857">
                  <c:v>33.729686427100035</c:v>
                </c:pt>
                <c:pt idx="2858">
                  <c:v>33.732547493705667</c:v>
                </c:pt>
                <c:pt idx="2859">
                  <c:v>33.738841840238052</c:v>
                </c:pt>
                <c:pt idx="2860">
                  <c:v>33.752193484397665</c:v>
                </c:pt>
                <c:pt idx="2861">
                  <c:v>33.753147173266214</c:v>
                </c:pt>
                <c:pt idx="2862">
                  <c:v>33.753147173266214</c:v>
                </c:pt>
                <c:pt idx="2863">
                  <c:v>33.741512169069978</c:v>
                </c:pt>
                <c:pt idx="2864">
                  <c:v>33.746280613412686</c:v>
                </c:pt>
                <c:pt idx="2865">
                  <c:v>33.748950942244605</c:v>
                </c:pt>
                <c:pt idx="2866">
                  <c:v>33.773174639505598</c:v>
                </c:pt>
                <c:pt idx="2867">
                  <c:v>33.64728770885786</c:v>
                </c:pt>
                <c:pt idx="2868">
                  <c:v>33.62859540703441</c:v>
                </c:pt>
                <c:pt idx="2869">
                  <c:v>33.64023041123064</c:v>
                </c:pt>
                <c:pt idx="2870">
                  <c:v>33.631456473640029</c:v>
                </c:pt>
                <c:pt idx="2871">
                  <c:v>33.624399176012808</c:v>
                </c:pt>
                <c:pt idx="2872">
                  <c:v>33.630121309224066</c:v>
                </c:pt>
                <c:pt idx="2873">
                  <c:v>33.620965896086048</c:v>
                </c:pt>
                <c:pt idx="2874">
                  <c:v>33.61524376287479</c:v>
                </c:pt>
                <c:pt idx="2875">
                  <c:v>33.621347371633469</c:v>
                </c:pt>
                <c:pt idx="2876">
                  <c:v>33.595597772182806</c:v>
                </c:pt>
                <c:pt idx="2877">
                  <c:v>33.70202944991226</c:v>
                </c:pt>
                <c:pt idx="2878">
                  <c:v>33.710803387502864</c:v>
                </c:pt>
                <c:pt idx="2879">
                  <c:v>33.652628366521711</c:v>
                </c:pt>
                <c:pt idx="2880">
                  <c:v>33.653009842069125</c:v>
                </c:pt>
                <c:pt idx="2881">
                  <c:v>33.656061646448464</c:v>
                </c:pt>
                <c:pt idx="2882">
                  <c:v>33.655298695353629</c:v>
                </c:pt>
                <c:pt idx="2883">
                  <c:v>33.660639353017473</c:v>
                </c:pt>
                <c:pt idx="2884">
                  <c:v>33.654535744258794</c:v>
                </c:pt>
                <c:pt idx="2885">
                  <c:v>33.632600900282299</c:v>
                </c:pt>
                <c:pt idx="2886">
                  <c:v>33.640611886778061</c:v>
                </c:pt>
                <c:pt idx="2887">
                  <c:v>33.646334019989318</c:v>
                </c:pt>
                <c:pt idx="2888">
                  <c:v>33.637750820172435</c:v>
                </c:pt>
                <c:pt idx="2889">
                  <c:v>33.684481574731066</c:v>
                </c:pt>
                <c:pt idx="2890">
                  <c:v>33.698786907759214</c:v>
                </c:pt>
                <c:pt idx="2891">
                  <c:v>33.703364614328201</c:v>
                </c:pt>
                <c:pt idx="2892">
                  <c:v>33.718432898451198</c:v>
                </c:pt>
                <c:pt idx="2893">
                  <c:v>33.726634622720681</c:v>
                </c:pt>
                <c:pt idx="2894">
                  <c:v>33.668268863965821</c:v>
                </c:pt>
                <c:pt idx="2895">
                  <c:v>33.688487067978954</c:v>
                </c:pt>
                <c:pt idx="2896">
                  <c:v>33.672274357213709</c:v>
                </c:pt>
                <c:pt idx="2897">
                  <c:v>33.678187228198681</c:v>
                </c:pt>
                <c:pt idx="2898">
                  <c:v>33.688868543526361</c:v>
                </c:pt>
                <c:pt idx="2899">
                  <c:v>33.695544365606168</c:v>
                </c:pt>
                <c:pt idx="2900">
                  <c:v>33.674372472724507</c:v>
                </c:pt>
                <c:pt idx="2901">
                  <c:v>33.676852063782732</c:v>
                </c:pt>
                <c:pt idx="2902">
                  <c:v>33.604943923094552</c:v>
                </c:pt>
                <c:pt idx="2903">
                  <c:v>33.600938429846664</c:v>
                </c:pt>
                <c:pt idx="2904">
                  <c:v>33.643663691157414</c:v>
                </c:pt>
                <c:pt idx="2905">
                  <c:v>33.631647211413757</c:v>
                </c:pt>
                <c:pt idx="2906">
                  <c:v>33.632600900282306</c:v>
                </c:pt>
                <c:pt idx="2907">
                  <c:v>33.630693522545201</c:v>
                </c:pt>
                <c:pt idx="2908">
                  <c:v>33.644808117799656</c:v>
                </c:pt>
                <c:pt idx="2909">
                  <c:v>33.665789272907617</c:v>
                </c:pt>
                <c:pt idx="2910">
                  <c:v>33.681048294804313</c:v>
                </c:pt>
                <c:pt idx="2911">
                  <c:v>33.685626001373322</c:v>
                </c:pt>
                <c:pt idx="2912">
                  <c:v>33.735408560311292</c:v>
                </c:pt>
                <c:pt idx="2913">
                  <c:v>33.739223315785473</c:v>
                </c:pt>
                <c:pt idx="2914">
                  <c:v>33.750667582207988</c:v>
                </c:pt>
                <c:pt idx="2915">
                  <c:v>33.759822995345999</c:v>
                </c:pt>
                <c:pt idx="2916">
                  <c:v>33.768596932936603</c:v>
                </c:pt>
                <c:pt idx="2917">
                  <c:v>33.543335622186618</c:v>
                </c:pt>
                <c:pt idx="2918">
                  <c:v>33.519684138246738</c:v>
                </c:pt>
                <c:pt idx="2919">
                  <c:v>33.530937666895554</c:v>
                </c:pt>
                <c:pt idx="2920">
                  <c:v>33.537041275654225</c:v>
                </c:pt>
                <c:pt idx="2921">
                  <c:v>33.520065613794145</c:v>
                </c:pt>
                <c:pt idx="2922">
                  <c:v>33.521591515983815</c:v>
                </c:pt>
                <c:pt idx="2923">
                  <c:v>33.52922102693217</c:v>
                </c:pt>
                <c:pt idx="2924">
                  <c:v>33.509384298466472</c:v>
                </c:pt>
                <c:pt idx="2925">
                  <c:v>33.503280689707807</c:v>
                </c:pt>
                <c:pt idx="2926">
                  <c:v>33.50137331197071</c:v>
                </c:pt>
                <c:pt idx="2927">
                  <c:v>33.72529945830474</c:v>
                </c:pt>
                <c:pt idx="2928">
                  <c:v>33.736171511406134</c:v>
                </c:pt>
                <c:pt idx="2929">
                  <c:v>33.727016098268109</c:v>
                </c:pt>
                <c:pt idx="2930">
                  <c:v>33.71728847180897</c:v>
                </c:pt>
                <c:pt idx="2931">
                  <c:v>33.721866178377979</c:v>
                </c:pt>
                <c:pt idx="2932">
                  <c:v>33.712710765239954</c:v>
                </c:pt>
                <c:pt idx="2933">
                  <c:v>33.706607156481283</c:v>
                </c:pt>
                <c:pt idx="2934">
                  <c:v>33.72739757381553</c:v>
                </c:pt>
                <c:pt idx="2935">
                  <c:v>33.7224383916991</c:v>
                </c:pt>
                <c:pt idx="2936">
                  <c:v>33.734073395895329</c:v>
                </c:pt>
                <c:pt idx="2937">
                  <c:v>33.704890516517899</c:v>
                </c:pt>
                <c:pt idx="2938">
                  <c:v>33.709086747539494</c:v>
                </c:pt>
                <c:pt idx="2939">
                  <c:v>33.667696650644707</c:v>
                </c:pt>
                <c:pt idx="2940">
                  <c:v>33.656252384222185</c:v>
                </c:pt>
                <c:pt idx="2941">
                  <c:v>33.639467460135812</c:v>
                </c:pt>
                <c:pt idx="2942">
                  <c:v>33.64557106889449</c:v>
                </c:pt>
                <c:pt idx="2943">
                  <c:v>33.623445487144281</c:v>
                </c:pt>
                <c:pt idx="2944">
                  <c:v>33.625734340428792</c:v>
                </c:pt>
                <c:pt idx="2945">
                  <c:v>33.636987869077593</c:v>
                </c:pt>
                <c:pt idx="2946">
                  <c:v>33.596742198825055</c:v>
                </c:pt>
                <c:pt idx="2947">
                  <c:v>33.620393682764949</c:v>
                </c:pt>
                <c:pt idx="2948">
                  <c:v>33.607804989700163</c:v>
                </c:pt>
                <c:pt idx="2949">
                  <c:v>33.585107194628819</c:v>
                </c:pt>
                <c:pt idx="2950">
                  <c:v>33.579003585870133</c:v>
                </c:pt>
                <c:pt idx="2951">
                  <c:v>33.610856794079496</c:v>
                </c:pt>
                <c:pt idx="2952">
                  <c:v>33.602273594262613</c:v>
                </c:pt>
                <c:pt idx="2953">
                  <c:v>33.628976882581824</c:v>
                </c:pt>
                <c:pt idx="2954">
                  <c:v>33.637941557946142</c:v>
                </c:pt>
                <c:pt idx="2955">
                  <c:v>33.618486305027865</c:v>
                </c:pt>
                <c:pt idx="2956">
                  <c:v>33.640611886778075</c:v>
                </c:pt>
                <c:pt idx="2957">
                  <c:v>33.649004348821251</c:v>
                </c:pt>
                <c:pt idx="2958">
                  <c:v>33.637369344625021</c:v>
                </c:pt>
                <c:pt idx="2959">
                  <c:v>33.672846570534844</c:v>
                </c:pt>
                <c:pt idx="2960">
                  <c:v>33.693636987869091</c:v>
                </c:pt>
                <c:pt idx="2961">
                  <c:v>33.671702143892588</c:v>
                </c:pt>
                <c:pt idx="2962">
                  <c:v>33.680285343709478</c:v>
                </c:pt>
                <c:pt idx="2963">
                  <c:v>33.670557717250333</c:v>
                </c:pt>
                <c:pt idx="2964">
                  <c:v>33.663881895170526</c:v>
                </c:pt>
                <c:pt idx="2965">
                  <c:v>33.667887388418407</c:v>
                </c:pt>
                <c:pt idx="2966">
                  <c:v>33.714618142977045</c:v>
                </c:pt>
                <c:pt idx="2967">
                  <c:v>33.72587167162586</c:v>
                </c:pt>
                <c:pt idx="2968">
                  <c:v>33.761348897535683</c:v>
                </c:pt>
                <c:pt idx="2969">
                  <c:v>33.761730373083104</c:v>
                </c:pt>
                <c:pt idx="2970">
                  <c:v>33.760204470893434</c:v>
                </c:pt>
                <c:pt idx="2971">
                  <c:v>33.76306553749906</c:v>
                </c:pt>
                <c:pt idx="2972">
                  <c:v>33.771076523994829</c:v>
                </c:pt>
                <c:pt idx="2973">
                  <c:v>33.777752346074649</c:v>
                </c:pt>
                <c:pt idx="2974">
                  <c:v>33.802738994430484</c:v>
                </c:pt>
                <c:pt idx="2975">
                  <c:v>33.825436789501808</c:v>
                </c:pt>
                <c:pt idx="2976">
                  <c:v>33.801976043335642</c:v>
                </c:pt>
                <c:pt idx="2977">
                  <c:v>33.72377355611507</c:v>
                </c:pt>
                <c:pt idx="2978">
                  <c:v>33.710994125276592</c:v>
                </c:pt>
                <c:pt idx="2979">
                  <c:v>33.722056916151701</c:v>
                </c:pt>
                <c:pt idx="2980">
                  <c:v>33.707942320897253</c:v>
                </c:pt>
                <c:pt idx="2981">
                  <c:v>33.712710765239969</c:v>
                </c:pt>
                <c:pt idx="2982">
                  <c:v>33.727588311589244</c:v>
                </c:pt>
                <c:pt idx="2983">
                  <c:v>33.719577325093482</c:v>
                </c:pt>
                <c:pt idx="2984">
                  <c:v>33.690394445716038</c:v>
                </c:pt>
                <c:pt idx="2985">
                  <c:v>33.674372472724507</c:v>
                </c:pt>
                <c:pt idx="2986">
                  <c:v>33.658731975280389</c:v>
                </c:pt>
                <c:pt idx="2987">
                  <c:v>33.731593804837111</c:v>
                </c:pt>
                <c:pt idx="2988">
                  <c:v>33.71404592965591</c:v>
                </c:pt>
                <c:pt idx="2989">
                  <c:v>33.704890516517892</c:v>
                </c:pt>
                <c:pt idx="2990">
                  <c:v>33.713282978561082</c:v>
                </c:pt>
                <c:pt idx="2991">
                  <c:v>33.696498054474709</c:v>
                </c:pt>
                <c:pt idx="2992">
                  <c:v>33.680666819256871</c:v>
                </c:pt>
                <c:pt idx="2993">
                  <c:v>33.706607156481262</c:v>
                </c:pt>
                <c:pt idx="2994">
                  <c:v>33.739604791332866</c:v>
                </c:pt>
                <c:pt idx="2995">
                  <c:v>33.756580453192946</c:v>
                </c:pt>
                <c:pt idx="2996">
                  <c:v>33.755626764324411</c:v>
                </c:pt>
                <c:pt idx="2997">
                  <c:v>33.756008239871832</c:v>
                </c:pt>
                <c:pt idx="2998">
                  <c:v>33.753910124361028</c:v>
                </c:pt>
                <c:pt idx="2999">
                  <c:v>33.75524528877699</c:v>
                </c:pt>
                <c:pt idx="3000">
                  <c:v>33.767071030746934</c:v>
                </c:pt>
                <c:pt idx="3001">
                  <c:v>33.751239795529116</c:v>
                </c:pt>
                <c:pt idx="3002">
                  <c:v>33.734073395895336</c:v>
                </c:pt>
                <c:pt idx="3003">
                  <c:v>33.728351262684079</c:v>
                </c:pt>
                <c:pt idx="3004">
                  <c:v>33.71194781414512</c:v>
                </c:pt>
                <c:pt idx="3005">
                  <c:v>33.691729610131993</c:v>
                </c:pt>
                <c:pt idx="3006">
                  <c:v>33.681239032578013</c:v>
                </c:pt>
                <c:pt idx="3007">
                  <c:v>33.665217059586482</c:v>
                </c:pt>
                <c:pt idx="3008">
                  <c:v>33.686579690241864</c:v>
                </c:pt>
                <c:pt idx="3009">
                  <c:v>33.67990386816205</c:v>
                </c:pt>
                <c:pt idx="3010">
                  <c:v>33.658922713054089</c:v>
                </c:pt>
                <c:pt idx="3011">
                  <c:v>33.724536507209883</c:v>
                </c:pt>
                <c:pt idx="3012">
                  <c:v>33.731021591515983</c:v>
                </c:pt>
                <c:pt idx="3013">
                  <c:v>33.720531013962002</c:v>
                </c:pt>
                <c:pt idx="3014">
                  <c:v>33.698214694438079</c:v>
                </c:pt>
                <c:pt idx="3015">
                  <c:v>33.699740596627755</c:v>
                </c:pt>
                <c:pt idx="3016">
                  <c:v>33.742465857938498</c:v>
                </c:pt>
                <c:pt idx="3017">
                  <c:v>33.755054551003269</c:v>
                </c:pt>
                <c:pt idx="3018">
                  <c:v>33.748187991149749</c:v>
                </c:pt>
                <c:pt idx="3019">
                  <c:v>33.742847333485905</c:v>
                </c:pt>
                <c:pt idx="3020">
                  <c:v>33.743610284580733</c:v>
                </c:pt>
                <c:pt idx="3021">
                  <c:v>33.713092240787354</c:v>
                </c:pt>
                <c:pt idx="3022">
                  <c:v>33.723392080567621</c:v>
                </c:pt>
                <c:pt idx="3023">
                  <c:v>33.71576256961928</c:v>
                </c:pt>
                <c:pt idx="3024">
                  <c:v>33.723773556115042</c:v>
                </c:pt>
                <c:pt idx="3025">
                  <c:v>33.72625314717326</c:v>
                </c:pt>
                <c:pt idx="3026">
                  <c:v>33.691538872358294</c:v>
                </c:pt>
                <c:pt idx="3027">
                  <c:v>33.484779125658058</c:v>
                </c:pt>
                <c:pt idx="3028">
                  <c:v>33.478866254673093</c:v>
                </c:pt>
                <c:pt idx="3029">
                  <c:v>33.476005188067454</c:v>
                </c:pt>
                <c:pt idx="3030">
                  <c:v>33.476005188067454</c:v>
                </c:pt>
                <c:pt idx="3031">
                  <c:v>33.49279011215382</c:v>
                </c:pt>
                <c:pt idx="3032">
                  <c:v>33.487449454489969</c:v>
                </c:pt>
                <c:pt idx="3033">
                  <c:v>33.493743801022347</c:v>
                </c:pt>
                <c:pt idx="3034">
                  <c:v>33.490882734416722</c:v>
                </c:pt>
                <c:pt idx="3035">
                  <c:v>33.440527962157617</c:v>
                </c:pt>
                <c:pt idx="3036">
                  <c:v>33.434042877851518</c:v>
                </c:pt>
                <c:pt idx="3037">
                  <c:v>33.637178606851286</c:v>
                </c:pt>
                <c:pt idx="3038">
                  <c:v>33.628595407034403</c:v>
                </c:pt>
                <c:pt idx="3039">
                  <c:v>33.644045166704799</c:v>
                </c:pt>
                <c:pt idx="3040">
                  <c:v>33.657587548638119</c:v>
                </c:pt>
                <c:pt idx="3041">
                  <c:v>33.630693522545201</c:v>
                </c:pt>
                <c:pt idx="3042">
                  <c:v>33.64023041123064</c:v>
                </c:pt>
                <c:pt idx="3043">
                  <c:v>33.63374532692454</c:v>
                </c:pt>
                <c:pt idx="3044">
                  <c:v>33.587014572365923</c:v>
                </c:pt>
                <c:pt idx="3045">
                  <c:v>33.645380331120776</c:v>
                </c:pt>
                <c:pt idx="3046">
                  <c:v>33.646143282215618</c:v>
                </c:pt>
                <c:pt idx="3047">
                  <c:v>33.632028686961164</c:v>
                </c:pt>
                <c:pt idx="3048">
                  <c:v>33.639085984588391</c:v>
                </c:pt>
                <c:pt idx="3049">
                  <c:v>33.626688029297327</c:v>
                </c:pt>
                <c:pt idx="3050">
                  <c:v>33.629358358129245</c:v>
                </c:pt>
                <c:pt idx="3051">
                  <c:v>33.640421149004354</c:v>
                </c:pt>
                <c:pt idx="3052">
                  <c:v>33.405813687342643</c:v>
                </c:pt>
                <c:pt idx="3053">
                  <c:v>33.400854505226214</c:v>
                </c:pt>
                <c:pt idx="3054">
                  <c:v>33.317883573662925</c:v>
                </c:pt>
                <c:pt idx="3055">
                  <c:v>33.302243076218815</c:v>
                </c:pt>
                <c:pt idx="3056">
                  <c:v>33.309109636072328</c:v>
                </c:pt>
                <c:pt idx="3057">
                  <c:v>33.323224231326776</c:v>
                </c:pt>
                <c:pt idx="3058">
                  <c:v>33.31864652475776</c:v>
                </c:pt>
                <c:pt idx="3059">
                  <c:v>33.319218738078881</c:v>
                </c:pt>
                <c:pt idx="3060">
                  <c:v>33.300717174029138</c:v>
                </c:pt>
                <c:pt idx="3061">
                  <c:v>33.312924391546503</c:v>
                </c:pt>
                <c:pt idx="3062">
                  <c:v>33.533417257953758</c:v>
                </c:pt>
                <c:pt idx="3063">
                  <c:v>33.526932173647666</c:v>
                </c:pt>
                <c:pt idx="3064">
                  <c:v>33.656824597543299</c:v>
                </c:pt>
                <c:pt idx="3065">
                  <c:v>33.646524757763025</c:v>
                </c:pt>
                <c:pt idx="3066">
                  <c:v>33.633745326924547</c:v>
                </c:pt>
                <c:pt idx="3067">
                  <c:v>33.628976882581824</c:v>
                </c:pt>
                <c:pt idx="3068">
                  <c:v>33.650339513237213</c:v>
                </c:pt>
                <c:pt idx="3069">
                  <c:v>33.650911726558341</c:v>
                </c:pt>
                <c:pt idx="3070">
                  <c:v>33.669604028381791</c:v>
                </c:pt>
                <c:pt idx="3071">
                  <c:v>33.640421149004361</c:v>
                </c:pt>
                <c:pt idx="3072">
                  <c:v>33.649576562142379</c:v>
                </c:pt>
                <c:pt idx="3073">
                  <c:v>33.636797131303886</c:v>
                </c:pt>
                <c:pt idx="3074">
                  <c:v>33.638704509040963</c:v>
                </c:pt>
                <c:pt idx="3075">
                  <c:v>33.640993362325467</c:v>
                </c:pt>
                <c:pt idx="3076">
                  <c:v>33.649767299916071</c:v>
                </c:pt>
                <c:pt idx="3077">
                  <c:v>33.649195086594943</c:v>
                </c:pt>
                <c:pt idx="3078">
                  <c:v>33.656061646448443</c:v>
                </c:pt>
                <c:pt idx="3079">
                  <c:v>33.66102082856488</c:v>
                </c:pt>
                <c:pt idx="3080">
                  <c:v>33.641184100099181</c:v>
                </c:pt>
                <c:pt idx="3081">
                  <c:v>33.65091172655832</c:v>
                </c:pt>
                <c:pt idx="3082">
                  <c:v>33.5891126878767</c:v>
                </c:pt>
                <c:pt idx="3083">
                  <c:v>33.61467154955367</c:v>
                </c:pt>
                <c:pt idx="3084">
                  <c:v>33.620202944991227</c:v>
                </c:pt>
                <c:pt idx="3085">
                  <c:v>33.635461966887931</c:v>
                </c:pt>
                <c:pt idx="3086">
                  <c:v>33.634889753566796</c:v>
                </c:pt>
                <c:pt idx="3087">
                  <c:v>33.635271229114224</c:v>
                </c:pt>
                <c:pt idx="3088">
                  <c:v>33.634889753566796</c:v>
                </c:pt>
                <c:pt idx="3089">
                  <c:v>33.631837949187457</c:v>
                </c:pt>
                <c:pt idx="3090">
                  <c:v>33.635080491340503</c:v>
                </c:pt>
                <c:pt idx="3091">
                  <c:v>33.664072632944219</c:v>
                </c:pt>
                <c:pt idx="3092">
                  <c:v>33.728351262684058</c:v>
                </c:pt>
                <c:pt idx="3093">
                  <c:v>33.746089875638972</c:v>
                </c:pt>
                <c:pt idx="3094">
                  <c:v>33.746089875638972</c:v>
                </c:pt>
                <c:pt idx="3095">
                  <c:v>33.749523155565733</c:v>
                </c:pt>
                <c:pt idx="3096">
                  <c:v>33.75867856870375</c:v>
                </c:pt>
                <c:pt idx="3097">
                  <c:v>33.764591439688722</c:v>
                </c:pt>
                <c:pt idx="3098">
                  <c:v>33.765354390783557</c:v>
                </c:pt>
                <c:pt idx="3099">
                  <c:v>33.773174639505612</c:v>
                </c:pt>
                <c:pt idx="3100">
                  <c:v>33.774128328374147</c:v>
                </c:pt>
                <c:pt idx="3101">
                  <c:v>33.788052185854902</c:v>
                </c:pt>
                <c:pt idx="3102">
                  <c:v>33.800259403372252</c:v>
                </c:pt>
                <c:pt idx="3103">
                  <c:v>33.777370870527193</c:v>
                </c:pt>
                <c:pt idx="3104">
                  <c:v>33.779659723811697</c:v>
                </c:pt>
                <c:pt idx="3105">
                  <c:v>33.777370870527186</c:v>
                </c:pt>
                <c:pt idx="3106">
                  <c:v>33.76897840848401</c:v>
                </c:pt>
                <c:pt idx="3107">
                  <c:v>33.767452506294333</c:v>
                </c:pt>
                <c:pt idx="3108">
                  <c:v>33.745708400091544</c:v>
                </c:pt>
                <c:pt idx="3109">
                  <c:v>33.741893644617377</c:v>
                </c:pt>
                <c:pt idx="3110">
                  <c:v>33.763447013046459</c:v>
                </c:pt>
                <c:pt idx="3111">
                  <c:v>33.733501182574187</c:v>
                </c:pt>
                <c:pt idx="3112">
                  <c:v>33.489166094453338</c:v>
                </c:pt>
                <c:pt idx="3113">
                  <c:v>33.488975356679632</c:v>
                </c:pt>
                <c:pt idx="3114">
                  <c:v>33.493171587701219</c:v>
                </c:pt>
                <c:pt idx="3115">
                  <c:v>33.491264209964143</c:v>
                </c:pt>
                <c:pt idx="3116">
                  <c:v>33.478294041351944</c:v>
                </c:pt>
                <c:pt idx="3117">
                  <c:v>33.470664530403589</c:v>
                </c:pt>
                <c:pt idx="3118">
                  <c:v>33.486305027847706</c:v>
                </c:pt>
                <c:pt idx="3119">
                  <c:v>33.493553063248626</c:v>
                </c:pt>
                <c:pt idx="3120">
                  <c:v>33.450637064164177</c:v>
                </c:pt>
                <c:pt idx="3121">
                  <c:v>33.440718699931324</c:v>
                </c:pt>
                <c:pt idx="3122">
                  <c:v>33.676089112687855</c:v>
                </c:pt>
                <c:pt idx="3123">
                  <c:v>33.681048294804292</c:v>
                </c:pt>
                <c:pt idx="3124">
                  <c:v>33.674753948271906</c:v>
                </c:pt>
                <c:pt idx="3125">
                  <c:v>33.684290836957331</c:v>
                </c:pt>
                <c:pt idx="3126">
                  <c:v>33.702029449912246</c:v>
                </c:pt>
                <c:pt idx="3127">
                  <c:v>33.679522392614601</c:v>
                </c:pt>
                <c:pt idx="3128">
                  <c:v>33.691538872358265</c:v>
                </c:pt>
                <c:pt idx="3129">
                  <c:v>33.686770428015542</c:v>
                </c:pt>
                <c:pt idx="3130">
                  <c:v>33.712710765239926</c:v>
                </c:pt>
                <c:pt idx="3131">
                  <c:v>33.705462729838999</c:v>
                </c:pt>
                <c:pt idx="3132">
                  <c:v>33.685053788052166</c:v>
                </c:pt>
                <c:pt idx="3133">
                  <c:v>33.669985503929169</c:v>
                </c:pt>
                <c:pt idx="3134">
                  <c:v>33.666742961776137</c:v>
                </c:pt>
                <c:pt idx="3135">
                  <c:v>33.656824597543292</c:v>
                </c:pt>
                <c:pt idx="3136">
                  <c:v>33.699931334401462</c:v>
                </c:pt>
                <c:pt idx="3137">
                  <c:v>33.522926680399799</c:v>
                </c:pt>
                <c:pt idx="3138">
                  <c:v>33.513199053940653</c:v>
                </c:pt>
                <c:pt idx="3139">
                  <c:v>33.51491569390403</c:v>
                </c:pt>
                <c:pt idx="3140">
                  <c:v>33.502708476386672</c:v>
                </c:pt>
                <c:pt idx="3141">
                  <c:v>33.526550698100252</c:v>
                </c:pt>
                <c:pt idx="3142">
                  <c:v>33.542000457770669</c:v>
                </c:pt>
                <c:pt idx="3143">
                  <c:v>33.548485542076769</c:v>
                </c:pt>
                <c:pt idx="3144">
                  <c:v>33.544289311055181</c:v>
                </c:pt>
                <c:pt idx="3145">
                  <c:v>33.544670786602602</c:v>
                </c:pt>
                <c:pt idx="3146">
                  <c:v>33.502708476386687</c:v>
                </c:pt>
                <c:pt idx="3147">
                  <c:v>33.719386587319775</c:v>
                </c:pt>
                <c:pt idx="3148">
                  <c:v>33.700694285496319</c:v>
                </c:pt>
                <c:pt idx="3149">
                  <c:v>33.45140001525904</c:v>
                </c:pt>
                <c:pt idx="3150">
                  <c:v>33.455977721828049</c:v>
                </c:pt>
                <c:pt idx="3151">
                  <c:v>33.4308003356985</c:v>
                </c:pt>
                <c:pt idx="3152">
                  <c:v>33.412489509422457</c:v>
                </c:pt>
                <c:pt idx="3153">
                  <c:v>33.414015411612127</c:v>
                </c:pt>
                <c:pt idx="3154">
                  <c:v>33.419356069275963</c:v>
                </c:pt>
                <c:pt idx="3155">
                  <c:v>33.422026398107896</c:v>
                </c:pt>
                <c:pt idx="3156">
                  <c:v>33.416113527122924</c:v>
                </c:pt>
                <c:pt idx="3157">
                  <c:v>33.397421225299453</c:v>
                </c:pt>
                <c:pt idx="3158">
                  <c:v>33.416113527122924</c:v>
                </c:pt>
                <c:pt idx="3159">
                  <c:v>33.648813611047544</c:v>
                </c:pt>
                <c:pt idx="3160">
                  <c:v>33.645952544441919</c:v>
                </c:pt>
                <c:pt idx="3161">
                  <c:v>33.661402304112315</c:v>
                </c:pt>
                <c:pt idx="3162">
                  <c:v>33.673037308308551</c:v>
                </c:pt>
                <c:pt idx="3163">
                  <c:v>33.684481574731066</c:v>
                </c:pt>
                <c:pt idx="3164">
                  <c:v>33.452925917448695</c:v>
                </c:pt>
                <c:pt idx="3165">
                  <c:v>33.439192797741669</c:v>
                </c:pt>
                <c:pt idx="3166">
                  <c:v>33.478484779125658</c:v>
                </c:pt>
                <c:pt idx="3167">
                  <c:v>33.476005188067447</c:v>
                </c:pt>
                <c:pt idx="3168">
                  <c:v>33.466086823834587</c:v>
                </c:pt>
                <c:pt idx="3169">
                  <c:v>33.4729533836881</c:v>
                </c:pt>
                <c:pt idx="3170">
                  <c:v>33.461318379491871</c:v>
                </c:pt>
                <c:pt idx="3171">
                  <c:v>33.431944762340734</c:v>
                </c:pt>
                <c:pt idx="3172">
                  <c:v>33.436903944457164</c:v>
                </c:pt>
                <c:pt idx="3173">
                  <c:v>33.417448691538866</c:v>
                </c:pt>
                <c:pt idx="3174">
                  <c:v>33.661783779659721</c:v>
                </c:pt>
                <c:pt idx="3175">
                  <c:v>33.66407263294424</c:v>
                </c:pt>
                <c:pt idx="3176">
                  <c:v>33.624399176012822</c:v>
                </c:pt>
                <c:pt idx="3177">
                  <c:v>33.627450980392169</c:v>
                </c:pt>
                <c:pt idx="3178">
                  <c:v>33.613145647364007</c:v>
                </c:pt>
                <c:pt idx="3179">
                  <c:v>33.615625238422226</c:v>
                </c:pt>
                <c:pt idx="3180">
                  <c:v>33.632600900282284</c:v>
                </c:pt>
                <c:pt idx="3181">
                  <c:v>33.654535744258787</c:v>
                </c:pt>
                <c:pt idx="3182">
                  <c:v>33.486877241168841</c:v>
                </c:pt>
                <c:pt idx="3183">
                  <c:v>33.48268101014726</c:v>
                </c:pt>
                <c:pt idx="3184">
                  <c:v>33.465705348287187</c:v>
                </c:pt>
                <c:pt idx="3185">
                  <c:v>33.472571908140694</c:v>
                </c:pt>
                <c:pt idx="3186">
                  <c:v>33.465323872739759</c:v>
                </c:pt>
                <c:pt idx="3187">
                  <c:v>33.474860761425191</c:v>
                </c:pt>
                <c:pt idx="3188">
                  <c:v>33.463607232776383</c:v>
                </c:pt>
                <c:pt idx="3189">
                  <c:v>33.464370183871225</c:v>
                </c:pt>
                <c:pt idx="3190">
                  <c:v>33.469710841535075</c:v>
                </c:pt>
                <c:pt idx="3191">
                  <c:v>33.387884336614043</c:v>
                </c:pt>
                <c:pt idx="3192">
                  <c:v>33.571183337148099</c:v>
                </c:pt>
                <c:pt idx="3193">
                  <c:v>33.580529488059824</c:v>
                </c:pt>
                <c:pt idx="3194">
                  <c:v>33.576905470359357</c:v>
                </c:pt>
                <c:pt idx="3195">
                  <c:v>33.573662928206311</c:v>
                </c:pt>
                <c:pt idx="3196">
                  <c:v>33.579385061417568</c:v>
                </c:pt>
                <c:pt idx="3197">
                  <c:v>33.587968261234472</c:v>
                </c:pt>
                <c:pt idx="3198">
                  <c:v>33.592545967803481</c:v>
                </c:pt>
                <c:pt idx="3199">
                  <c:v>33.589303425650435</c:v>
                </c:pt>
                <c:pt idx="3200">
                  <c:v>33.575379568169687</c:v>
                </c:pt>
                <c:pt idx="3201">
                  <c:v>33.65911345082781</c:v>
                </c:pt>
                <c:pt idx="3202">
                  <c:v>33.637369344625021</c:v>
                </c:pt>
                <c:pt idx="3203">
                  <c:v>33.653963530937681</c:v>
                </c:pt>
                <c:pt idx="3204">
                  <c:v>33.663309681849412</c:v>
                </c:pt>
                <c:pt idx="3205">
                  <c:v>33.659304188601524</c:v>
                </c:pt>
                <c:pt idx="3206">
                  <c:v>33.690394445716052</c:v>
                </c:pt>
                <c:pt idx="3207">
                  <c:v>33.670366979476626</c:v>
                </c:pt>
                <c:pt idx="3208">
                  <c:v>33.675326161593048</c:v>
                </c:pt>
                <c:pt idx="3209">
                  <c:v>33.68276493476769</c:v>
                </c:pt>
                <c:pt idx="3210">
                  <c:v>33.694399938963919</c:v>
                </c:pt>
                <c:pt idx="3211">
                  <c:v>33.693827725642798</c:v>
                </c:pt>
                <c:pt idx="3212">
                  <c:v>33.70317387655453</c:v>
                </c:pt>
                <c:pt idx="3213">
                  <c:v>33.714618142977052</c:v>
                </c:pt>
                <c:pt idx="3214">
                  <c:v>33.709277485313216</c:v>
                </c:pt>
                <c:pt idx="3215">
                  <c:v>33.722629129472821</c:v>
                </c:pt>
                <c:pt idx="3216">
                  <c:v>33.685244525825915</c:v>
                </c:pt>
                <c:pt idx="3217">
                  <c:v>33.695735103379896</c:v>
                </c:pt>
                <c:pt idx="3218">
                  <c:v>33.679903868162064</c:v>
                </c:pt>
                <c:pt idx="3219">
                  <c:v>33.681239032578027</c:v>
                </c:pt>
                <c:pt idx="3220">
                  <c:v>33.680666819256906</c:v>
                </c:pt>
                <c:pt idx="3221">
                  <c:v>33.670748455024054</c:v>
                </c:pt>
                <c:pt idx="3222">
                  <c:v>33.669794766155505</c:v>
                </c:pt>
                <c:pt idx="3223">
                  <c:v>33.64003967345694</c:v>
                </c:pt>
                <c:pt idx="3224">
                  <c:v>33.640421149004354</c:v>
                </c:pt>
                <c:pt idx="3225">
                  <c:v>33.622110322728311</c:v>
                </c:pt>
                <c:pt idx="3226">
                  <c:v>33.6196307316701</c:v>
                </c:pt>
                <c:pt idx="3227">
                  <c:v>33.62153810940719</c:v>
                </c:pt>
                <c:pt idx="3228">
                  <c:v>33.661974517433435</c:v>
                </c:pt>
                <c:pt idx="3229">
                  <c:v>33.648622873273823</c:v>
                </c:pt>
                <c:pt idx="3230">
                  <c:v>33.648241397726402</c:v>
                </c:pt>
                <c:pt idx="3231">
                  <c:v>33.648432135500109</c:v>
                </c:pt>
                <c:pt idx="3232">
                  <c:v>33.649195086594958</c:v>
                </c:pt>
                <c:pt idx="3233">
                  <c:v>33.642328526741444</c:v>
                </c:pt>
                <c:pt idx="3234">
                  <c:v>33.642328526741444</c:v>
                </c:pt>
                <c:pt idx="3235">
                  <c:v>33.650148775463492</c:v>
                </c:pt>
                <c:pt idx="3236">
                  <c:v>33.669604028381791</c:v>
                </c:pt>
                <c:pt idx="3237">
                  <c:v>33.60093842984665</c:v>
                </c:pt>
                <c:pt idx="3238">
                  <c:v>33.567177843900211</c:v>
                </c:pt>
                <c:pt idx="3239">
                  <c:v>33.591783016708632</c:v>
                </c:pt>
                <c:pt idx="3240">
                  <c:v>33.597123674372469</c:v>
                </c:pt>
                <c:pt idx="3241">
                  <c:v>33.608377203021277</c:v>
                </c:pt>
                <c:pt idx="3242">
                  <c:v>33.605325398641945</c:v>
                </c:pt>
                <c:pt idx="3243">
                  <c:v>33.632028686961164</c:v>
                </c:pt>
                <c:pt idx="3244">
                  <c:v>33.638704509040977</c:v>
                </c:pt>
                <c:pt idx="3245">
                  <c:v>33.641947051194016</c:v>
                </c:pt>
                <c:pt idx="3246">
                  <c:v>33.631074998092615</c:v>
                </c:pt>
                <c:pt idx="3247">
                  <c:v>33.704509040970478</c:v>
                </c:pt>
                <c:pt idx="3248">
                  <c:v>33.717669947356384</c:v>
                </c:pt>
                <c:pt idx="3249">
                  <c:v>33.69325551232167</c:v>
                </c:pt>
                <c:pt idx="3250">
                  <c:v>33.6741817349508</c:v>
                </c:pt>
                <c:pt idx="3251">
                  <c:v>33.65892271305411</c:v>
                </c:pt>
                <c:pt idx="3252">
                  <c:v>33.668650339513249</c:v>
                </c:pt>
                <c:pt idx="3253">
                  <c:v>33.659685664148938</c:v>
                </c:pt>
                <c:pt idx="3254">
                  <c:v>33.653391317616546</c:v>
                </c:pt>
                <c:pt idx="3255">
                  <c:v>33.650148775463499</c:v>
                </c:pt>
                <c:pt idx="3256">
                  <c:v>33.65568017090105</c:v>
                </c:pt>
                <c:pt idx="3257">
                  <c:v>33.619058518348965</c:v>
                </c:pt>
                <c:pt idx="3258">
                  <c:v>33.638132295719835</c:v>
                </c:pt>
                <c:pt idx="3259">
                  <c:v>33.680857557030592</c:v>
                </c:pt>
                <c:pt idx="3260">
                  <c:v>33.69363698786907</c:v>
                </c:pt>
                <c:pt idx="3261">
                  <c:v>33.711375600823985</c:v>
                </c:pt>
                <c:pt idx="3262">
                  <c:v>33.656061646448457</c:v>
                </c:pt>
                <c:pt idx="3263">
                  <c:v>33.654535744258787</c:v>
                </c:pt>
                <c:pt idx="3264">
                  <c:v>33.649576562142364</c:v>
                </c:pt>
                <c:pt idx="3265">
                  <c:v>33.658541237506675</c:v>
                </c:pt>
                <c:pt idx="3266">
                  <c:v>33.647478446631574</c:v>
                </c:pt>
                <c:pt idx="3267">
                  <c:v>33.678568703746095</c:v>
                </c:pt>
                <c:pt idx="3268">
                  <c:v>33.658922713054103</c:v>
                </c:pt>
                <c:pt idx="3269">
                  <c:v>33.625543602655071</c:v>
                </c:pt>
                <c:pt idx="3270">
                  <c:v>33.560883497367819</c:v>
                </c:pt>
                <c:pt idx="3271">
                  <c:v>33.563935301747158</c:v>
                </c:pt>
                <c:pt idx="3272">
                  <c:v>33.596169985503934</c:v>
                </c:pt>
                <c:pt idx="3273">
                  <c:v>33.59597924773022</c:v>
                </c:pt>
                <c:pt idx="3274">
                  <c:v>33.602082856488906</c:v>
                </c:pt>
                <c:pt idx="3275">
                  <c:v>33.605134660868245</c:v>
                </c:pt>
                <c:pt idx="3276">
                  <c:v>33.613717860685135</c:v>
                </c:pt>
                <c:pt idx="3277">
                  <c:v>33.612191958495458</c:v>
                </c:pt>
                <c:pt idx="3278">
                  <c:v>33.602655069810019</c:v>
                </c:pt>
                <c:pt idx="3279">
                  <c:v>33.599794003204394</c:v>
                </c:pt>
                <c:pt idx="3280">
                  <c:v>33.661020828564887</c:v>
                </c:pt>
                <c:pt idx="3281">
                  <c:v>33.664644846265347</c:v>
                </c:pt>
                <c:pt idx="3282">
                  <c:v>33.638513771267256</c:v>
                </c:pt>
                <c:pt idx="3283">
                  <c:v>33.617341878385588</c:v>
                </c:pt>
                <c:pt idx="3284">
                  <c:v>33.602082856488899</c:v>
                </c:pt>
                <c:pt idx="3285">
                  <c:v>33.604753185320824</c:v>
                </c:pt>
                <c:pt idx="3286">
                  <c:v>33.603799496452282</c:v>
                </c:pt>
                <c:pt idx="3287">
                  <c:v>33.567940794995046</c:v>
                </c:pt>
                <c:pt idx="3288">
                  <c:v>33.560883497367826</c:v>
                </c:pt>
                <c:pt idx="3289">
                  <c:v>33.558403906309614</c:v>
                </c:pt>
                <c:pt idx="3290">
                  <c:v>33.570420386053271</c:v>
                </c:pt>
                <c:pt idx="3291">
                  <c:v>33.544480048828888</c:v>
                </c:pt>
                <c:pt idx="3292">
                  <c:v>33.572137026016648</c:v>
                </c:pt>
                <c:pt idx="3293">
                  <c:v>33.580529488059831</c:v>
                </c:pt>
                <c:pt idx="3294">
                  <c:v>33.587777523460758</c:v>
                </c:pt>
                <c:pt idx="3295">
                  <c:v>33.580529488059831</c:v>
                </c:pt>
                <c:pt idx="3296">
                  <c:v>33.613908598458849</c:v>
                </c:pt>
                <c:pt idx="3297">
                  <c:v>33.56965743495843</c:v>
                </c:pt>
                <c:pt idx="3298">
                  <c:v>33.58167391470208</c:v>
                </c:pt>
                <c:pt idx="3299">
                  <c:v>33.573853665980025</c:v>
                </c:pt>
                <c:pt idx="3300">
                  <c:v>33.562790875104909</c:v>
                </c:pt>
                <c:pt idx="3301">
                  <c:v>33.58739604791333</c:v>
                </c:pt>
                <c:pt idx="3302">
                  <c:v>33.593499656672009</c:v>
                </c:pt>
                <c:pt idx="3303">
                  <c:v>33.600175478751822</c:v>
                </c:pt>
                <c:pt idx="3304">
                  <c:v>33.601319905394071</c:v>
                </c:pt>
                <c:pt idx="3305">
                  <c:v>33.587777523460751</c:v>
                </c:pt>
                <c:pt idx="3306">
                  <c:v>33.544861524376287</c:v>
                </c:pt>
                <c:pt idx="3307">
                  <c:v>33.628976882581831</c:v>
                </c:pt>
                <c:pt idx="3308">
                  <c:v>33.6371786068513</c:v>
                </c:pt>
                <c:pt idx="3309">
                  <c:v>33.648813611047544</c:v>
                </c:pt>
                <c:pt idx="3310">
                  <c:v>33.649195086594958</c:v>
                </c:pt>
                <c:pt idx="3311">
                  <c:v>33.645571068894498</c:v>
                </c:pt>
                <c:pt idx="3312">
                  <c:v>33.644617380025942</c:v>
                </c:pt>
                <c:pt idx="3313">
                  <c:v>33.646906233310446</c:v>
                </c:pt>
                <c:pt idx="3314">
                  <c:v>33.650339513237213</c:v>
                </c:pt>
                <c:pt idx="3315">
                  <c:v>33.647287708857867</c:v>
                </c:pt>
                <c:pt idx="3316">
                  <c:v>33.640993362325489</c:v>
                </c:pt>
                <c:pt idx="3317">
                  <c:v>33.618677042801558</c:v>
                </c:pt>
                <c:pt idx="3318">
                  <c:v>33.603990234225989</c:v>
                </c:pt>
                <c:pt idx="3319">
                  <c:v>33.601701380941478</c:v>
                </c:pt>
                <c:pt idx="3320">
                  <c:v>33.604753185320817</c:v>
                </c:pt>
                <c:pt idx="3321">
                  <c:v>33.581483176928351</c:v>
                </c:pt>
                <c:pt idx="3322">
                  <c:v>33.57690547035935</c:v>
                </c:pt>
                <c:pt idx="3323">
                  <c:v>33.571946288242927</c:v>
                </c:pt>
                <c:pt idx="3324">
                  <c:v>33.569657434958422</c:v>
                </c:pt>
                <c:pt idx="3325">
                  <c:v>33.572518501564055</c:v>
                </c:pt>
                <c:pt idx="3326">
                  <c:v>33.583009079118035</c:v>
                </c:pt>
                <c:pt idx="3327">
                  <c:v>33.535706111238277</c:v>
                </c:pt>
                <c:pt idx="3328">
                  <c:v>33.528648813611049</c:v>
                </c:pt>
                <c:pt idx="3329">
                  <c:v>33.531128404669261</c:v>
                </c:pt>
                <c:pt idx="3330">
                  <c:v>33.534561684596014</c:v>
                </c:pt>
                <c:pt idx="3331">
                  <c:v>33.543335622186625</c:v>
                </c:pt>
                <c:pt idx="3332">
                  <c:v>33.548676279850454</c:v>
                </c:pt>
                <c:pt idx="3333">
                  <c:v>33.55477988860914</c:v>
                </c:pt>
                <c:pt idx="3334">
                  <c:v>33.555161364156561</c:v>
                </c:pt>
                <c:pt idx="3335">
                  <c:v>33.565079728389414</c:v>
                </c:pt>
                <c:pt idx="3336">
                  <c:v>33.579957274738689</c:v>
                </c:pt>
                <c:pt idx="3337">
                  <c:v>33.639467460135805</c:v>
                </c:pt>
                <c:pt idx="3338">
                  <c:v>33.681429770351727</c:v>
                </c:pt>
                <c:pt idx="3339">
                  <c:v>33.686579690241857</c:v>
                </c:pt>
                <c:pt idx="3340">
                  <c:v>33.693827725642784</c:v>
                </c:pt>
                <c:pt idx="3341">
                  <c:v>33.698023956664393</c:v>
                </c:pt>
                <c:pt idx="3342">
                  <c:v>33.702029449912274</c:v>
                </c:pt>
                <c:pt idx="3343">
                  <c:v>33.687914854657826</c:v>
                </c:pt>
                <c:pt idx="3344">
                  <c:v>33.68696116578927</c:v>
                </c:pt>
                <c:pt idx="3345">
                  <c:v>33.69687953002213</c:v>
                </c:pt>
                <c:pt idx="3346">
                  <c:v>33.737888151369503</c:v>
                </c:pt>
                <c:pt idx="3347">
                  <c:v>33.714236667429624</c:v>
                </c:pt>
                <c:pt idx="3348">
                  <c:v>33.677233539330132</c:v>
                </c:pt>
                <c:pt idx="3349">
                  <c:v>33.664072632944233</c:v>
                </c:pt>
                <c:pt idx="3350">
                  <c:v>33.653772793163952</c:v>
                </c:pt>
                <c:pt idx="3351">
                  <c:v>33.665980010681309</c:v>
                </c:pt>
                <c:pt idx="3352">
                  <c:v>33.666552224002437</c:v>
                </c:pt>
                <c:pt idx="3353">
                  <c:v>33.68162050812542</c:v>
                </c:pt>
                <c:pt idx="3354">
                  <c:v>33.695925841153588</c:v>
                </c:pt>
                <c:pt idx="3355">
                  <c:v>33.696688792248423</c:v>
                </c:pt>
                <c:pt idx="3356">
                  <c:v>33.653200579842839</c:v>
                </c:pt>
                <c:pt idx="3357">
                  <c:v>33.685244525825908</c:v>
                </c:pt>
                <c:pt idx="3358">
                  <c:v>33.694972152285047</c:v>
                </c:pt>
                <c:pt idx="3359">
                  <c:v>33.641374837872895</c:v>
                </c:pt>
                <c:pt idx="3360">
                  <c:v>33.644045166704814</c:v>
                </c:pt>
                <c:pt idx="3361">
                  <c:v>33.626115815976206</c:v>
                </c:pt>
                <c:pt idx="3362">
                  <c:v>33.629167620355545</c:v>
                </c:pt>
                <c:pt idx="3363">
                  <c:v>33.639276722362112</c:v>
                </c:pt>
                <c:pt idx="3364">
                  <c:v>33.630502784771515</c:v>
                </c:pt>
                <c:pt idx="3365">
                  <c:v>33.611047531853224</c:v>
                </c:pt>
                <c:pt idx="3366">
                  <c:v>33.600175478751815</c:v>
                </c:pt>
                <c:pt idx="3367">
                  <c:v>33.49488822766461</c:v>
                </c:pt>
                <c:pt idx="3368">
                  <c:v>33.511291676203562</c:v>
                </c:pt>
                <c:pt idx="3369">
                  <c:v>33.554970626382861</c:v>
                </c:pt>
                <c:pt idx="3370">
                  <c:v>33.548867017624183</c:v>
                </c:pt>
                <c:pt idx="3371">
                  <c:v>33.570801861600685</c:v>
                </c:pt>
                <c:pt idx="3372">
                  <c:v>33.564507515068286</c:v>
                </c:pt>
                <c:pt idx="3373">
                  <c:v>33.560692759594126</c:v>
                </c:pt>
                <c:pt idx="3374">
                  <c:v>33.561837186236367</c:v>
                </c:pt>
                <c:pt idx="3375">
                  <c:v>33.591973754482353</c:v>
                </c:pt>
                <c:pt idx="3376">
                  <c:v>33.517204547188541</c:v>
                </c:pt>
                <c:pt idx="3377">
                  <c:v>33.617914091706737</c:v>
                </c:pt>
                <c:pt idx="3378">
                  <c:v>33.636987869077608</c:v>
                </c:pt>
                <c:pt idx="3379">
                  <c:v>33.678187228198695</c:v>
                </c:pt>
                <c:pt idx="3380">
                  <c:v>33.675135423819356</c:v>
                </c:pt>
                <c:pt idx="3381">
                  <c:v>33.686007476920743</c:v>
                </c:pt>
                <c:pt idx="3382">
                  <c:v>33.606851300831629</c:v>
                </c:pt>
                <c:pt idx="3383">
                  <c:v>33.585679407949961</c:v>
                </c:pt>
                <c:pt idx="3384">
                  <c:v>33.599984740978108</c:v>
                </c:pt>
                <c:pt idx="3385">
                  <c:v>33.575570305943394</c:v>
                </c:pt>
                <c:pt idx="3386">
                  <c:v>33.661211566338594</c:v>
                </c:pt>
                <c:pt idx="3387">
                  <c:v>33.670748455024025</c:v>
                </c:pt>
                <c:pt idx="3388">
                  <c:v>33.638323033493542</c:v>
                </c:pt>
                <c:pt idx="3389">
                  <c:v>33.620775158312334</c:v>
                </c:pt>
                <c:pt idx="3390">
                  <c:v>33.426985580224297</c:v>
                </c:pt>
                <c:pt idx="3391">
                  <c:v>33.431181811245892</c:v>
                </c:pt>
                <c:pt idx="3392">
                  <c:v>33.523880369268319</c:v>
                </c:pt>
                <c:pt idx="3393">
                  <c:v>33.531319142442968</c:v>
                </c:pt>
                <c:pt idx="3394">
                  <c:v>33.518730449378189</c:v>
                </c:pt>
                <c:pt idx="3395">
                  <c:v>33.524452582589461</c:v>
                </c:pt>
                <c:pt idx="3396">
                  <c:v>33.510528725108728</c:v>
                </c:pt>
                <c:pt idx="3397">
                  <c:v>33.516441596093685</c:v>
                </c:pt>
                <c:pt idx="3398">
                  <c:v>33.519493400473024</c:v>
                </c:pt>
                <c:pt idx="3399">
                  <c:v>33.514343480582895</c:v>
                </c:pt>
                <c:pt idx="3400">
                  <c:v>33.717479209582663</c:v>
                </c:pt>
                <c:pt idx="3401">
                  <c:v>33.678950179293523</c:v>
                </c:pt>
                <c:pt idx="3402">
                  <c:v>33.679903868162057</c:v>
                </c:pt>
                <c:pt idx="3403">
                  <c:v>33.668268863965821</c:v>
                </c:pt>
                <c:pt idx="3404">
                  <c:v>33.661211566338608</c:v>
                </c:pt>
                <c:pt idx="3405">
                  <c:v>33.661020828564901</c:v>
                </c:pt>
                <c:pt idx="3406">
                  <c:v>33.670176241702926</c:v>
                </c:pt>
                <c:pt idx="3407">
                  <c:v>33.653200579842846</c:v>
                </c:pt>
                <c:pt idx="3408">
                  <c:v>33.671892881666302</c:v>
                </c:pt>
                <c:pt idx="3409">
                  <c:v>33.431181811245906</c:v>
                </c:pt>
                <c:pt idx="3410">
                  <c:v>33.432707713435583</c:v>
                </c:pt>
                <c:pt idx="3411">
                  <c:v>33.45006485084307</c:v>
                </c:pt>
                <c:pt idx="3412">
                  <c:v>33.440527962157645</c:v>
                </c:pt>
                <c:pt idx="3413">
                  <c:v>33.450064850843077</c:v>
                </c:pt>
                <c:pt idx="3414">
                  <c:v>33.461890592813013</c:v>
                </c:pt>
                <c:pt idx="3415">
                  <c:v>33.469329365987647</c:v>
                </c:pt>
                <c:pt idx="3416">
                  <c:v>33.2907988097963</c:v>
                </c:pt>
                <c:pt idx="3417">
                  <c:v>33.297665369649806</c:v>
                </c:pt>
                <c:pt idx="3418">
                  <c:v>33.292706187533398</c:v>
                </c:pt>
                <c:pt idx="3419">
                  <c:v>33.37815671015489</c:v>
                </c:pt>
                <c:pt idx="3420">
                  <c:v>33.370527199206542</c:v>
                </c:pt>
                <c:pt idx="3421">
                  <c:v>33.385786221103231</c:v>
                </c:pt>
                <c:pt idx="3422">
                  <c:v>33.379682612344546</c:v>
                </c:pt>
                <c:pt idx="3423">
                  <c:v>33.393034256504151</c:v>
                </c:pt>
                <c:pt idx="3424">
                  <c:v>33.389982452124812</c:v>
                </c:pt>
                <c:pt idx="3425">
                  <c:v>33.388647287708856</c:v>
                </c:pt>
                <c:pt idx="3426">
                  <c:v>33.568703746089881</c:v>
                </c:pt>
                <c:pt idx="3427">
                  <c:v>33.565079728389421</c:v>
                </c:pt>
                <c:pt idx="3428">
                  <c:v>33.558594644083321</c:v>
                </c:pt>
                <c:pt idx="3429">
                  <c:v>33.714236667429631</c:v>
                </c:pt>
                <c:pt idx="3430">
                  <c:v>33.726443884946981</c:v>
                </c:pt>
                <c:pt idx="3431">
                  <c:v>33.756961928740381</c:v>
                </c:pt>
                <c:pt idx="3432">
                  <c:v>33.759250782024885</c:v>
                </c:pt>
                <c:pt idx="3433">
                  <c:v>33.763256275272767</c:v>
                </c:pt>
                <c:pt idx="3434">
                  <c:v>33.752384222171365</c:v>
                </c:pt>
                <c:pt idx="3435">
                  <c:v>33.752193484397665</c:v>
                </c:pt>
                <c:pt idx="3436">
                  <c:v>33.756771190966674</c:v>
                </c:pt>
                <c:pt idx="3437">
                  <c:v>33.680285343709485</c:v>
                </c:pt>
                <c:pt idx="3438">
                  <c:v>33.673609521629679</c:v>
                </c:pt>
                <c:pt idx="3439">
                  <c:v>33.65701533531702</c:v>
                </c:pt>
                <c:pt idx="3440">
                  <c:v>33.656061646448478</c:v>
                </c:pt>
                <c:pt idx="3441">
                  <c:v>33.620965896086069</c:v>
                </c:pt>
                <c:pt idx="3442">
                  <c:v>33.616006713969654</c:v>
                </c:pt>
                <c:pt idx="3443">
                  <c:v>33.5952162966354</c:v>
                </c:pt>
                <c:pt idx="3444">
                  <c:v>33.608567940795005</c:v>
                </c:pt>
                <c:pt idx="3445">
                  <c:v>33.609521629663547</c:v>
                </c:pt>
                <c:pt idx="3446">
                  <c:v>33.590257114518963</c:v>
                </c:pt>
                <c:pt idx="3447">
                  <c:v>33.67112993057146</c:v>
                </c:pt>
                <c:pt idx="3448">
                  <c:v>33.662355992980864</c:v>
                </c:pt>
                <c:pt idx="3449">
                  <c:v>33.670557717250333</c:v>
                </c:pt>
                <c:pt idx="3450">
                  <c:v>33.659876401922645</c:v>
                </c:pt>
                <c:pt idx="3451">
                  <c:v>33.639848935683226</c:v>
                </c:pt>
                <c:pt idx="3452">
                  <c:v>33.631837949187457</c:v>
                </c:pt>
                <c:pt idx="3453">
                  <c:v>33.631265735866322</c:v>
                </c:pt>
                <c:pt idx="3454">
                  <c:v>33.625734340428771</c:v>
                </c:pt>
                <c:pt idx="3455">
                  <c:v>33.614099336232549</c:v>
                </c:pt>
                <c:pt idx="3456">
                  <c:v>33.626688029297313</c:v>
                </c:pt>
                <c:pt idx="3457">
                  <c:v>33.640421149004339</c:v>
                </c:pt>
                <c:pt idx="3458">
                  <c:v>33.631265735866315</c:v>
                </c:pt>
                <c:pt idx="3459">
                  <c:v>33.651865415426855</c:v>
                </c:pt>
                <c:pt idx="3460">
                  <c:v>33.655489433127329</c:v>
                </c:pt>
                <c:pt idx="3461">
                  <c:v>33.657015335316999</c:v>
                </c:pt>
                <c:pt idx="3462">
                  <c:v>33.694972152285033</c:v>
                </c:pt>
                <c:pt idx="3463">
                  <c:v>33.695353627832453</c:v>
                </c:pt>
                <c:pt idx="3464">
                  <c:v>33.693827725642777</c:v>
                </c:pt>
                <c:pt idx="3465">
                  <c:v>33.69001297016861</c:v>
                </c:pt>
                <c:pt idx="3466">
                  <c:v>33.676852063782711</c:v>
                </c:pt>
                <c:pt idx="3467">
                  <c:v>33.657969024185554</c:v>
                </c:pt>
                <c:pt idx="3468">
                  <c:v>33.667887388418407</c:v>
                </c:pt>
                <c:pt idx="3469">
                  <c:v>33.678568703746087</c:v>
                </c:pt>
                <c:pt idx="3470">
                  <c:v>33.664263370717933</c:v>
                </c:pt>
                <c:pt idx="3471">
                  <c:v>33.681048294804313</c:v>
                </c:pt>
                <c:pt idx="3472">
                  <c:v>33.667696650644707</c:v>
                </c:pt>
                <c:pt idx="3473">
                  <c:v>33.678187228198681</c:v>
                </c:pt>
                <c:pt idx="3474">
                  <c:v>33.673609521629672</c:v>
                </c:pt>
                <c:pt idx="3475">
                  <c:v>33.669794766155491</c:v>
                </c:pt>
                <c:pt idx="3476">
                  <c:v>33.681048294804313</c:v>
                </c:pt>
                <c:pt idx="3477">
                  <c:v>33.640611886778075</c:v>
                </c:pt>
                <c:pt idx="3478">
                  <c:v>33.631647211413757</c:v>
                </c:pt>
                <c:pt idx="3479">
                  <c:v>33.624208438239123</c:v>
                </c:pt>
                <c:pt idx="3480">
                  <c:v>33.647669184405295</c:v>
                </c:pt>
                <c:pt idx="3481">
                  <c:v>33.62134737163349</c:v>
                </c:pt>
                <c:pt idx="3482">
                  <c:v>33.614099336232563</c:v>
                </c:pt>
                <c:pt idx="3483">
                  <c:v>33.613145647364014</c:v>
                </c:pt>
                <c:pt idx="3484">
                  <c:v>33.626115815976206</c:v>
                </c:pt>
                <c:pt idx="3485">
                  <c:v>33.625352864881371</c:v>
                </c:pt>
                <c:pt idx="3486">
                  <c:v>33.635652704661638</c:v>
                </c:pt>
                <c:pt idx="3487">
                  <c:v>33.679522392614636</c:v>
                </c:pt>
                <c:pt idx="3488">
                  <c:v>33.706225680933855</c:v>
                </c:pt>
                <c:pt idx="3489">
                  <c:v>33.675135423819341</c:v>
                </c:pt>
                <c:pt idx="3490">
                  <c:v>33.660067139696352</c:v>
                </c:pt>
                <c:pt idx="3491">
                  <c:v>33.698786907759214</c:v>
                </c:pt>
                <c:pt idx="3492">
                  <c:v>33.463035019455248</c:v>
                </c:pt>
                <c:pt idx="3493">
                  <c:v>33.466086823834594</c:v>
                </c:pt>
                <c:pt idx="3494">
                  <c:v>33.455214770733193</c:v>
                </c:pt>
                <c:pt idx="3495">
                  <c:v>33.479056992446772</c:v>
                </c:pt>
                <c:pt idx="3496">
                  <c:v>33.466849774929415</c:v>
                </c:pt>
                <c:pt idx="3497">
                  <c:v>33.474288548104049</c:v>
                </c:pt>
                <c:pt idx="3498">
                  <c:v>33.477912565804523</c:v>
                </c:pt>
                <c:pt idx="3499">
                  <c:v>33.533417257953758</c:v>
                </c:pt>
                <c:pt idx="3500">
                  <c:v>33.537422751201646</c:v>
                </c:pt>
                <c:pt idx="3501">
                  <c:v>33.511673151750969</c:v>
                </c:pt>
                <c:pt idx="3502">
                  <c:v>33.566605630579076</c:v>
                </c:pt>
                <c:pt idx="3503">
                  <c:v>33.551346608682387</c:v>
                </c:pt>
                <c:pt idx="3504">
                  <c:v>33.567750057221339</c:v>
                </c:pt>
                <c:pt idx="3505">
                  <c:v>33.559929808499291</c:v>
                </c:pt>
                <c:pt idx="3506">
                  <c:v>33.565079728389435</c:v>
                </c:pt>
                <c:pt idx="3507">
                  <c:v>33.553063248645785</c:v>
                </c:pt>
                <c:pt idx="3508">
                  <c:v>33.569275959411016</c:v>
                </c:pt>
                <c:pt idx="3509">
                  <c:v>33.532082093537824</c:v>
                </c:pt>
                <c:pt idx="3510">
                  <c:v>33.529602502479612</c:v>
                </c:pt>
                <c:pt idx="3511">
                  <c:v>33.559739070725584</c:v>
                </c:pt>
                <c:pt idx="3512">
                  <c:v>33.683337148088825</c:v>
                </c:pt>
                <c:pt idx="3513">
                  <c:v>33.703936827649351</c:v>
                </c:pt>
                <c:pt idx="3514">
                  <c:v>33.686007476920743</c:v>
                </c:pt>
                <c:pt idx="3515">
                  <c:v>33.700885023270011</c:v>
                </c:pt>
                <c:pt idx="3516">
                  <c:v>33.721293965056844</c:v>
                </c:pt>
                <c:pt idx="3517">
                  <c:v>33.720721751735717</c:v>
                </c:pt>
                <c:pt idx="3518">
                  <c:v>33.695162890058739</c:v>
                </c:pt>
                <c:pt idx="3519">
                  <c:v>33.699359121080342</c:v>
                </c:pt>
                <c:pt idx="3520">
                  <c:v>33.713855191882196</c:v>
                </c:pt>
                <c:pt idx="3521">
                  <c:v>33.698786907759214</c:v>
                </c:pt>
                <c:pt idx="3522">
                  <c:v>33.770504310673672</c:v>
                </c:pt>
                <c:pt idx="3523">
                  <c:v>33.7775616083009</c:v>
                </c:pt>
                <c:pt idx="3524">
                  <c:v>33.7773708705272</c:v>
                </c:pt>
                <c:pt idx="3525">
                  <c:v>33.75028610666056</c:v>
                </c:pt>
                <c:pt idx="3526">
                  <c:v>33.721484702830544</c:v>
                </c:pt>
                <c:pt idx="3527">
                  <c:v>33.731021591515983</c:v>
                </c:pt>
                <c:pt idx="3528">
                  <c:v>33.74322880903334</c:v>
                </c:pt>
                <c:pt idx="3529">
                  <c:v>33.714999618524459</c:v>
                </c:pt>
                <c:pt idx="3530">
                  <c:v>33.708133058670946</c:v>
                </c:pt>
                <c:pt idx="3531">
                  <c:v>33.688105592431533</c:v>
                </c:pt>
                <c:pt idx="3532">
                  <c:v>33.678377965972395</c:v>
                </c:pt>
                <c:pt idx="3533">
                  <c:v>33.677424277103846</c:v>
                </c:pt>
                <c:pt idx="3534">
                  <c:v>33.687724116884119</c:v>
                </c:pt>
                <c:pt idx="3535">
                  <c:v>33.689440756847503</c:v>
                </c:pt>
                <c:pt idx="3536">
                  <c:v>33.687914854657834</c:v>
                </c:pt>
                <c:pt idx="3537">
                  <c:v>33.700694285496311</c:v>
                </c:pt>
                <c:pt idx="3538">
                  <c:v>33.699740596627763</c:v>
                </c:pt>
                <c:pt idx="3539">
                  <c:v>33.724345769436191</c:v>
                </c:pt>
                <c:pt idx="3540">
                  <c:v>33.71538109407188</c:v>
                </c:pt>
                <c:pt idx="3541">
                  <c:v>33.738269626916924</c:v>
                </c:pt>
                <c:pt idx="3542">
                  <c:v>33.73445487144275</c:v>
                </c:pt>
                <c:pt idx="3543">
                  <c:v>33.735599298085006</c:v>
                </c:pt>
                <c:pt idx="3544">
                  <c:v>33.742847333485948</c:v>
                </c:pt>
                <c:pt idx="3545">
                  <c:v>33.752765697718793</c:v>
                </c:pt>
                <c:pt idx="3546">
                  <c:v>33.780994888227681</c:v>
                </c:pt>
                <c:pt idx="3547">
                  <c:v>33.755626764324418</c:v>
                </c:pt>
                <c:pt idx="3548">
                  <c:v>33.761158159761976</c:v>
                </c:pt>
                <c:pt idx="3549">
                  <c:v>33.752574959945072</c:v>
                </c:pt>
                <c:pt idx="3550">
                  <c:v>33.757724879835202</c:v>
                </c:pt>
                <c:pt idx="3551">
                  <c:v>33.751812008850223</c:v>
                </c:pt>
                <c:pt idx="3552">
                  <c:v>33.760013733119692</c:v>
                </c:pt>
                <c:pt idx="3553">
                  <c:v>33.766689555199491</c:v>
                </c:pt>
                <c:pt idx="3554">
                  <c:v>33.719768062867146</c:v>
                </c:pt>
                <c:pt idx="3555">
                  <c:v>33.724155031662448</c:v>
                </c:pt>
                <c:pt idx="3556">
                  <c:v>33.718814373998612</c:v>
                </c:pt>
                <c:pt idx="3557">
                  <c:v>33.689059281300061</c:v>
                </c:pt>
                <c:pt idx="3558">
                  <c:v>33.658731975280382</c:v>
                </c:pt>
                <c:pt idx="3559">
                  <c:v>33.656633859769592</c:v>
                </c:pt>
                <c:pt idx="3560">
                  <c:v>33.648241397726409</c:v>
                </c:pt>
                <c:pt idx="3561">
                  <c:v>33.644235904478521</c:v>
                </c:pt>
                <c:pt idx="3562">
                  <c:v>33.63221942473487</c:v>
                </c:pt>
                <c:pt idx="3563">
                  <c:v>33.59407186999313</c:v>
                </c:pt>
                <c:pt idx="3564">
                  <c:v>33.456740672922876</c:v>
                </c:pt>
                <c:pt idx="3565">
                  <c:v>33.444342717631805</c:v>
                </c:pt>
                <c:pt idx="3566">
                  <c:v>33.478675516899372</c:v>
                </c:pt>
                <c:pt idx="3567">
                  <c:v>33.507667658503095</c:v>
                </c:pt>
                <c:pt idx="3568">
                  <c:v>33.515106431677737</c:v>
                </c:pt>
                <c:pt idx="3569">
                  <c:v>33.518539711604475</c:v>
                </c:pt>
                <c:pt idx="3570">
                  <c:v>33.521591515983815</c:v>
                </c:pt>
                <c:pt idx="3571">
                  <c:v>33.501182574196989</c:v>
                </c:pt>
                <c:pt idx="3572">
                  <c:v>33.504043640802614</c:v>
                </c:pt>
                <c:pt idx="3573">
                  <c:v>33.507858396276795</c:v>
                </c:pt>
                <c:pt idx="3574">
                  <c:v>33.669604028381777</c:v>
                </c:pt>
                <c:pt idx="3575">
                  <c:v>33.671320668345146</c:v>
                </c:pt>
                <c:pt idx="3576">
                  <c:v>33.620775158312348</c:v>
                </c:pt>
                <c:pt idx="3577">
                  <c:v>33.629549095902952</c:v>
                </c:pt>
                <c:pt idx="3578">
                  <c:v>33.61810482948043</c:v>
                </c:pt>
                <c:pt idx="3579">
                  <c:v>33.633745326924547</c:v>
                </c:pt>
                <c:pt idx="3580">
                  <c:v>33.642900740062572</c:v>
                </c:pt>
                <c:pt idx="3581">
                  <c:v>33.65701533531702</c:v>
                </c:pt>
                <c:pt idx="3582">
                  <c:v>33.648622873273844</c:v>
                </c:pt>
                <c:pt idx="3583">
                  <c:v>33.674372472724514</c:v>
                </c:pt>
                <c:pt idx="3584">
                  <c:v>33.68276493476769</c:v>
                </c:pt>
                <c:pt idx="3585">
                  <c:v>33.696307316701009</c:v>
                </c:pt>
                <c:pt idx="3586">
                  <c:v>33.695735103379874</c:v>
                </c:pt>
                <c:pt idx="3587">
                  <c:v>33.686961165789285</c:v>
                </c:pt>
                <c:pt idx="3588">
                  <c:v>33.696879530022137</c:v>
                </c:pt>
                <c:pt idx="3589">
                  <c:v>33.683909361409938</c:v>
                </c:pt>
                <c:pt idx="3590">
                  <c:v>33.683146410315103</c:v>
                </c:pt>
                <c:pt idx="3591">
                  <c:v>33.683909361409931</c:v>
                </c:pt>
                <c:pt idx="3592">
                  <c:v>33.692874036774235</c:v>
                </c:pt>
                <c:pt idx="3593">
                  <c:v>33.670366979476611</c:v>
                </c:pt>
                <c:pt idx="3594">
                  <c:v>33.665598535133896</c:v>
                </c:pt>
                <c:pt idx="3595">
                  <c:v>33.659113450827803</c:v>
                </c:pt>
                <c:pt idx="3596">
                  <c:v>33.66083009079118</c:v>
                </c:pt>
                <c:pt idx="3597">
                  <c:v>33.673037308308544</c:v>
                </c:pt>
                <c:pt idx="3598">
                  <c:v>33.661783779659729</c:v>
                </c:pt>
                <c:pt idx="3599">
                  <c:v>33.65777828641184</c:v>
                </c:pt>
                <c:pt idx="3600">
                  <c:v>33.661211566338601</c:v>
                </c:pt>
                <c:pt idx="3601">
                  <c:v>33.63984893568324</c:v>
                </c:pt>
                <c:pt idx="3602">
                  <c:v>33.633363851377133</c:v>
                </c:pt>
                <c:pt idx="3603">
                  <c:v>33.64557106889449</c:v>
                </c:pt>
                <c:pt idx="3604">
                  <c:v>33.67112993057146</c:v>
                </c:pt>
                <c:pt idx="3605">
                  <c:v>33.680285343709464</c:v>
                </c:pt>
                <c:pt idx="3606">
                  <c:v>33.6984054322118</c:v>
                </c:pt>
                <c:pt idx="3607">
                  <c:v>33.696116578927288</c:v>
                </c:pt>
                <c:pt idx="3608">
                  <c:v>33.717479209582656</c:v>
                </c:pt>
                <c:pt idx="3609">
                  <c:v>33.716144045166693</c:v>
                </c:pt>
                <c:pt idx="3610">
                  <c:v>33.710421911955436</c:v>
                </c:pt>
                <c:pt idx="3611">
                  <c:v>33.722819867246493</c:v>
                </c:pt>
                <c:pt idx="3612">
                  <c:v>33.728160524910351</c:v>
                </c:pt>
                <c:pt idx="3613">
                  <c:v>33.71919584954604</c:v>
                </c:pt>
                <c:pt idx="3614">
                  <c:v>33.700694285496304</c:v>
                </c:pt>
                <c:pt idx="3615">
                  <c:v>33.682192721446555</c:v>
                </c:pt>
                <c:pt idx="3616">
                  <c:v>33.65720607309072</c:v>
                </c:pt>
                <c:pt idx="3617">
                  <c:v>33.661974517433435</c:v>
                </c:pt>
                <c:pt idx="3618">
                  <c:v>33.647669184405288</c:v>
                </c:pt>
                <c:pt idx="3619">
                  <c:v>33.653391317616553</c:v>
                </c:pt>
                <c:pt idx="3620">
                  <c:v>33.638895246814684</c:v>
                </c:pt>
                <c:pt idx="3621">
                  <c:v>33.632791638056013</c:v>
                </c:pt>
                <c:pt idx="3622">
                  <c:v>33.634508278019382</c:v>
                </c:pt>
                <c:pt idx="3623">
                  <c:v>33.627450980392169</c:v>
                </c:pt>
                <c:pt idx="3624">
                  <c:v>33.628213931486997</c:v>
                </c:pt>
                <c:pt idx="3625">
                  <c:v>33.631456473640036</c:v>
                </c:pt>
                <c:pt idx="3626">
                  <c:v>33.638895246814677</c:v>
                </c:pt>
                <c:pt idx="3627">
                  <c:v>33.632791638055998</c:v>
                </c:pt>
                <c:pt idx="3628">
                  <c:v>33.632982375829712</c:v>
                </c:pt>
                <c:pt idx="3629">
                  <c:v>33.637560082398721</c:v>
                </c:pt>
                <c:pt idx="3630">
                  <c:v>33.655870908674743</c:v>
                </c:pt>
                <c:pt idx="3631">
                  <c:v>33.66426337071794</c:v>
                </c:pt>
                <c:pt idx="3632">
                  <c:v>33.657396810864427</c:v>
                </c:pt>
                <c:pt idx="3633">
                  <c:v>33.673228046082251</c:v>
                </c:pt>
                <c:pt idx="3634">
                  <c:v>33.666170748455031</c:v>
                </c:pt>
                <c:pt idx="3635">
                  <c:v>33.669031815060656</c:v>
                </c:pt>
                <c:pt idx="3636">
                  <c:v>33.673037308308544</c:v>
                </c:pt>
                <c:pt idx="3637">
                  <c:v>33.678187228198688</c:v>
                </c:pt>
                <c:pt idx="3638">
                  <c:v>33.675135423819341</c:v>
                </c:pt>
                <c:pt idx="3639">
                  <c:v>33.67265583276113</c:v>
                </c:pt>
                <c:pt idx="3640">
                  <c:v>33.676852063782725</c:v>
                </c:pt>
                <c:pt idx="3641">
                  <c:v>33.690585183489745</c:v>
                </c:pt>
                <c:pt idx="3642">
                  <c:v>33.70355535210193</c:v>
                </c:pt>
                <c:pt idx="3643">
                  <c:v>33.716334782940422</c:v>
                </c:pt>
                <c:pt idx="3644">
                  <c:v>33.699740596627763</c:v>
                </c:pt>
                <c:pt idx="3645">
                  <c:v>33.703364614328223</c:v>
                </c:pt>
                <c:pt idx="3646">
                  <c:v>33.716906996261542</c:v>
                </c:pt>
                <c:pt idx="3647">
                  <c:v>33.70031280994889</c:v>
                </c:pt>
                <c:pt idx="3648">
                  <c:v>33.715762569619287</c:v>
                </c:pt>
                <c:pt idx="3649">
                  <c:v>33.708133058670924</c:v>
                </c:pt>
                <c:pt idx="3650">
                  <c:v>33.684863050278473</c:v>
                </c:pt>
                <c:pt idx="3651">
                  <c:v>33.697451743343251</c:v>
                </c:pt>
                <c:pt idx="3652">
                  <c:v>33.675707637140455</c:v>
                </c:pt>
                <c:pt idx="3653">
                  <c:v>33.660639353017466</c:v>
                </c:pt>
                <c:pt idx="3654">
                  <c:v>33.675898374914169</c:v>
                </c:pt>
                <c:pt idx="3655">
                  <c:v>33.678950179293508</c:v>
                </c:pt>
                <c:pt idx="3656">
                  <c:v>33.673990997177079</c:v>
                </c:pt>
                <c:pt idx="3657">
                  <c:v>33.686388952468157</c:v>
                </c:pt>
                <c:pt idx="3658">
                  <c:v>33.683909361409938</c:v>
                </c:pt>
                <c:pt idx="3659">
                  <c:v>33.702601663233395</c:v>
                </c:pt>
                <c:pt idx="3660">
                  <c:v>33.719768062867175</c:v>
                </c:pt>
                <c:pt idx="3661">
                  <c:v>33.703936827649343</c:v>
                </c:pt>
                <c:pt idx="3662">
                  <c:v>33.719386587319761</c:v>
                </c:pt>
                <c:pt idx="3663">
                  <c:v>33.73102159151599</c:v>
                </c:pt>
                <c:pt idx="3664">
                  <c:v>33.729495689326328</c:v>
                </c:pt>
                <c:pt idx="3665">
                  <c:v>33.725680933852153</c:v>
                </c:pt>
                <c:pt idx="3666">
                  <c:v>33.742465857938519</c:v>
                </c:pt>
                <c:pt idx="3667">
                  <c:v>33.738651102464331</c:v>
                </c:pt>
                <c:pt idx="3668">
                  <c:v>33.7289234760052</c:v>
                </c:pt>
                <c:pt idx="3669">
                  <c:v>33.533607995727486</c:v>
                </c:pt>
                <c:pt idx="3670">
                  <c:v>33.533035782406365</c:v>
                </c:pt>
                <c:pt idx="3671">
                  <c:v>33.517395284962248</c:v>
                </c:pt>
                <c:pt idx="3672">
                  <c:v>33.518539711604504</c:v>
                </c:pt>
                <c:pt idx="3673">
                  <c:v>33.489547570000788</c:v>
                </c:pt>
                <c:pt idx="3674">
                  <c:v>33.495269703212045</c:v>
                </c:pt>
                <c:pt idx="3675">
                  <c:v>33.501373311970717</c:v>
                </c:pt>
                <c:pt idx="3676">
                  <c:v>33.468375677119113</c:v>
                </c:pt>
                <c:pt idx="3677">
                  <c:v>33.4857328145266</c:v>
                </c:pt>
                <c:pt idx="3678">
                  <c:v>33.491836423285278</c:v>
                </c:pt>
                <c:pt idx="3679">
                  <c:v>33.494888227664617</c:v>
                </c:pt>
                <c:pt idx="3680">
                  <c:v>33.498893720912498</c:v>
                </c:pt>
                <c:pt idx="3681">
                  <c:v>33.502899214160387</c:v>
                </c:pt>
                <c:pt idx="3682">
                  <c:v>33.492027161058985</c:v>
                </c:pt>
                <c:pt idx="3683">
                  <c:v>33.520065613794159</c:v>
                </c:pt>
                <c:pt idx="3684">
                  <c:v>33.527695124742507</c:v>
                </c:pt>
                <c:pt idx="3685">
                  <c:v>33.524261844815754</c:v>
                </c:pt>
                <c:pt idx="3686">
                  <c:v>33.547150377660799</c:v>
                </c:pt>
                <c:pt idx="3687">
                  <c:v>33.538376440070195</c:v>
                </c:pt>
                <c:pt idx="3688">
                  <c:v>33.576905470359335</c:v>
                </c:pt>
                <c:pt idx="3689">
                  <c:v>33.72644388494696</c:v>
                </c:pt>
                <c:pt idx="3690">
                  <c:v>33.721484702830537</c:v>
                </c:pt>
                <c:pt idx="3691">
                  <c:v>33.7226291294728</c:v>
                </c:pt>
                <c:pt idx="3692">
                  <c:v>33.728160524910351</c:v>
                </c:pt>
                <c:pt idx="3693">
                  <c:v>33.710040436408022</c:v>
                </c:pt>
                <c:pt idx="3694">
                  <c:v>33.709277485313173</c:v>
                </c:pt>
                <c:pt idx="3695">
                  <c:v>33.699359121080334</c:v>
                </c:pt>
                <c:pt idx="3696">
                  <c:v>33.683146410315103</c:v>
                </c:pt>
                <c:pt idx="3697">
                  <c:v>33.666552224002444</c:v>
                </c:pt>
                <c:pt idx="3698">
                  <c:v>33.618104829480444</c:v>
                </c:pt>
                <c:pt idx="3699">
                  <c:v>33.660830090791187</c:v>
                </c:pt>
                <c:pt idx="3700">
                  <c:v>33.644426642252235</c:v>
                </c:pt>
                <c:pt idx="3701">
                  <c:v>33.645380331120769</c:v>
                </c:pt>
                <c:pt idx="3702">
                  <c:v>33.640993362325482</c:v>
                </c:pt>
                <c:pt idx="3703">
                  <c:v>33.648813611047544</c:v>
                </c:pt>
                <c:pt idx="3704">
                  <c:v>33.665407797360203</c:v>
                </c:pt>
                <c:pt idx="3705">
                  <c:v>33.662928206301977</c:v>
                </c:pt>
                <c:pt idx="3706">
                  <c:v>33.659876401922638</c:v>
                </c:pt>
                <c:pt idx="3707">
                  <c:v>33.670366979476611</c:v>
                </c:pt>
                <c:pt idx="3708">
                  <c:v>33.690585183489745</c:v>
                </c:pt>
                <c:pt idx="3709">
                  <c:v>33.678568703746102</c:v>
                </c:pt>
                <c:pt idx="3710">
                  <c:v>33.709849698634322</c:v>
                </c:pt>
                <c:pt idx="3711">
                  <c:v>33.721675440604258</c:v>
                </c:pt>
                <c:pt idx="3712">
                  <c:v>33.719386587319761</c:v>
                </c:pt>
                <c:pt idx="3713">
                  <c:v>33.70050354772259</c:v>
                </c:pt>
                <c:pt idx="3714">
                  <c:v>33.69001297016861</c:v>
                </c:pt>
                <c:pt idx="3715">
                  <c:v>33.697642481116958</c:v>
                </c:pt>
                <c:pt idx="3716">
                  <c:v>33.699549858854041</c:v>
                </c:pt>
                <c:pt idx="3717">
                  <c:v>33.704699778744178</c:v>
                </c:pt>
                <c:pt idx="3718">
                  <c:v>33.732166018158225</c:v>
                </c:pt>
                <c:pt idx="3719">
                  <c:v>33.748950942244591</c:v>
                </c:pt>
                <c:pt idx="3720">
                  <c:v>33.742084382391077</c:v>
                </c:pt>
                <c:pt idx="3721">
                  <c:v>33.750095368886846</c:v>
                </c:pt>
                <c:pt idx="3722">
                  <c:v>33.769359884031417</c:v>
                </c:pt>
                <c:pt idx="3723">
                  <c:v>33.785000381475541</c:v>
                </c:pt>
                <c:pt idx="3724">
                  <c:v>33.766117341878378</c:v>
                </c:pt>
                <c:pt idx="3725">
                  <c:v>33.776226443884937</c:v>
                </c:pt>
                <c:pt idx="3726">
                  <c:v>33.780231937132825</c:v>
                </c:pt>
                <c:pt idx="3727">
                  <c:v>33.773365377279319</c:v>
                </c:pt>
                <c:pt idx="3728">
                  <c:v>33.766117341878392</c:v>
                </c:pt>
                <c:pt idx="3729">
                  <c:v>33.764591439688715</c:v>
                </c:pt>
                <c:pt idx="3730">
                  <c:v>33.75810635538263</c:v>
                </c:pt>
                <c:pt idx="3731">
                  <c:v>33.746852826733814</c:v>
                </c:pt>
                <c:pt idx="3732">
                  <c:v>33.746662088960115</c:v>
                </c:pt>
                <c:pt idx="3733">
                  <c:v>33.737315938048383</c:v>
                </c:pt>
                <c:pt idx="3734">
                  <c:v>33.747043564507521</c:v>
                </c:pt>
                <c:pt idx="3735">
                  <c:v>33.737697413595797</c:v>
                </c:pt>
                <c:pt idx="3736">
                  <c:v>33.726825360494402</c:v>
                </c:pt>
                <c:pt idx="3737">
                  <c:v>33.7226291294728</c:v>
                </c:pt>
                <c:pt idx="3738">
                  <c:v>33.731403067063404</c:v>
                </c:pt>
                <c:pt idx="3739">
                  <c:v>33.731403067063397</c:v>
                </c:pt>
                <c:pt idx="3740">
                  <c:v>33.731593804837097</c:v>
                </c:pt>
                <c:pt idx="3741">
                  <c:v>33.725680933852132</c:v>
                </c:pt>
                <c:pt idx="3742">
                  <c:v>33.711184863050271</c:v>
                </c:pt>
                <c:pt idx="3743">
                  <c:v>33.704890516517878</c:v>
                </c:pt>
                <c:pt idx="3744">
                  <c:v>33.698214694438079</c:v>
                </c:pt>
                <c:pt idx="3745">
                  <c:v>33.681429770351713</c:v>
                </c:pt>
                <c:pt idx="3746">
                  <c:v>33.678377965972366</c:v>
                </c:pt>
                <c:pt idx="3747">
                  <c:v>33.697070267795837</c:v>
                </c:pt>
                <c:pt idx="3748">
                  <c:v>33.664072632944219</c:v>
                </c:pt>
                <c:pt idx="3749">
                  <c:v>33.635461966887924</c:v>
                </c:pt>
                <c:pt idx="3750">
                  <c:v>33.633363851377133</c:v>
                </c:pt>
                <c:pt idx="3751">
                  <c:v>33.629549095902966</c:v>
                </c:pt>
                <c:pt idx="3752">
                  <c:v>33.633363851377126</c:v>
                </c:pt>
                <c:pt idx="3753">
                  <c:v>33.637178606851307</c:v>
                </c:pt>
                <c:pt idx="3754">
                  <c:v>33.648813611047537</c:v>
                </c:pt>
                <c:pt idx="3755">
                  <c:v>33.645761806668204</c:v>
                </c:pt>
                <c:pt idx="3756">
                  <c:v>33.665217059586496</c:v>
                </c:pt>
                <c:pt idx="3757">
                  <c:v>33.621347371633476</c:v>
                </c:pt>
                <c:pt idx="3758">
                  <c:v>33.634889753566803</c:v>
                </c:pt>
                <c:pt idx="3759">
                  <c:v>33.661020828564894</c:v>
                </c:pt>
                <c:pt idx="3760">
                  <c:v>33.658541237506668</c:v>
                </c:pt>
                <c:pt idx="3761">
                  <c:v>33.660448615243745</c:v>
                </c:pt>
                <c:pt idx="3762">
                  <c:v>33.656633859769578</c:v>
                </c:pt>
                <c:pt idx="3763">
                  <c:v>33.676661326008983</c:v>
                </c:pt>
                <c:pt idx="3764">
                  <c:v>33.690203707942302</c:v>
                </c:pt>
                <c:pt idx="3765">
                  <c:v>33.708323796444638</c:v>
                </c:pt>
                <c:pt idx="3766">
                  <c:v>33.706988632028683</c:v>
                </c:pt>
                <c:pt idx="3767">
                  <c:v>33.736934462500948</c:v>
                </c:pt>
                <c:pt idx="3768">
                  <c:v>33.728542000457779</c:v>
                </c:pt>
                <c:pt idx="3769">
                  <c:v>33.713855191882203</c:v>
                </c:pt>
                <c:pt idx="3770">
                  <c:v>33.713282978561082</c:v>
                </c:pt>
                <c:pt idx="3771">
                  <c:v>33.720149538414596</c:v>
                </c:pt>
                <c:pt idx="3772">
                  <c:v>33.731021591515983</c:v>
                </c:pt>
                <c:pt idx="3773">
                  <c:v>33.710231174181743</c:v>
                </c:pt>
                <c:pt idx="3774">
                  <c:v>33.688868543526368</c:v>
                </c:pt>
                <c:pt idx="3775">
                  <c:v>33.685244525825894</c:v>
                </c:pt>
                <c:pt idx="3776">
                  <c:v>33.682955672541382</c:v>
                </c:pt>
                <c:pt idx="3777">
                  <c:v>33.579766536964975</c:v>
                </c:pt>
                <c:pt idx="3778">
                  <c:v>33.583581292439142</c:v>
                </c:pt>
                <c:pt idx="3779">
                  <c:v>33.581483176928337</c:v>
                </c:pt>
                <c:pt idx="3780">
                  <c:v>33.576523994811907</c:v>
                </c:pt>
                <c:pt idx="3781">
                  <c:v>33.563744563973422</c:v>
                </c:pt>
                <c:pt idx="3782">
                  <c:v>33.556687266346195</c:v>
                </c:pt>
                <c:pt idx="3783">
                  <c:v>33.572709239337726</c:v>
                </c:pt>
                <c:pt idx="3784">
                  <c:v>33.554398413061691</c:v>
                </c:pt>
                <c:pt idx="3785">
                  <c:v>33.553635461966863</c:v>
                </c:pt>
                <c:pt idx="3786">
                  <c:v>33.528267338063621</c:v>
                </c:pt>
                <c:pt idx="3787">
                  <c:v>33.601701380941471</c:v>
                </c:pt>
                <c:pt idx="3788">
                  <c:v>33.557450217441058</c:v>
                </c:pt>
                <c:pt idx="3789">
                  <c:v>33.478866254673072</c:v>
                </c:pt>
                <c:pt idx="3790">
                  <c:v>33.455596246280621</c:v>
                </c:pt>
                <c:pt idx="3791">
                  <c:v>33.415922789349203</c:v>
                </c:pt>
                <c:pt idx="3792">
                  <c:v>33.363469901579307</c:v>
                </c:pt>
                <c:pt idx="3793">
                  <c:v>33.314068818188765</c:v>
                </c:pt>
                <c:pt idx="3794">
                  <c:v>33.280117494468612</c:v>
                </c:pt>
                <c:pt idx="3795">
                  <c:v>33.243495841916541</c:v>
                </c:pt>
                <c:pt idx="3796">
                  <c:v>33.255703059433884</c:v>
                </c:pt>
                <c:pt idx="3797">
                  <c:v>33.297665369649806</c:v>
                </c:pt>
                <c:pt idx="3798">
                  <c:v>33.396276798657212</c:v>
                </c:pt>
                <c:pt idx="3799">
                  <c:v>33.594644083314257</c:v>
                </c:pt>
                <c:pt idx="3800">
                  <c:v>33.801403830014493</c:v>
                </c:pt>
                <c:pt idx="3801">
                  <c:v>34.104486152437637</c:v>
                </c:pt>
                <c:pt idx="3802">
                  <c:v>34.473563744563975</c:v>
                </c:pt>
                <c:pt idx="3803">
                  <c:v>34.947928587777525</c:v>
                </c:pt>
                <c:pt idx="3804">
                  <c:v>35.517853055619142</c:v>
                </c:pt>
                <c:pt idx="3805">
                  <c:v>36.135652704661631</c:v>
                </c:pt>
                <c:pt idx="3806">
                  <c:v>36.801709010452434</c:v>
                </c:pt>
                <c:pt idx="3807">
                  <c:v>37.491226062409396</c:v>
                </c:pt>
                <c:pt idx="3808">
                  <c:v>38.121232928969263</c:v>
                </c:pt>
                <c:pt idx="3809">
                  <c:v>38.711184863050292</c:v>
                </c:pt>
                <c:pt idx="3810">
                  <c:v>39.233234149691</c:v>
                </c:pt>
                <c:pt idx="3811">
                  <c:v>39.680514229037911</c:v>
                </c:pt>
                <c:pt idx="3812">
                  <c:v>39.86820019836729</c:v>
                </c:pt>
                <c:pt idx="3813">
                  <c:v>40.13847562371253</c:v>
                </c:pt>
                <c:pt idx="3814">
                  <c:v>40.300411993591219</c:v>
                </c:pt>
                <c:pt idx="3815">
                  <c:v>40.401312275883129</c:v>
                </c:pt>
                <c:pt idx="3816">
                  <c:v>40.429732204165731</c:v>
                </c:pt>
                <c:pt idx="3817">
                  <c:v>40.432021057450228</c:v>
                </c:pt>
                <c:pt idx="3818">
                  <c:v>40.476272220950655</c:v>
                </c:pt>
                <c:pt idx="3819">
                  <c:v>40.347142748149835</c:v>
                </c:pt>
                <c:pt idx="3820">
                  <c:v>40.449187457084008</c:v>
                </c:pt>
                <c:pt idx="3821">
                  <c:v>40.580796520943025</c:v>
                </c:pt>
                <c:pt idx="3822">
                  <c:v>40.95006485084307</c:v>
                </c:pt>
                <c:pt idx="3823">
                  <c:v>41.175898374914169</c:v>
                </c:pt>
                <c:pt idx="3824">
                  <c:v>41.449034866865041</c:v>
                </c:pt>
                <c:pt idx="3825">
                  <c:v>41.729419394216841</c:v>
                </c:pt>
                <c:pt idx="3826">
                  <c:v>42.012855725947972</c:v>
                </c:pt>
                <c:pt idx="3827">
                  <c:v>42.26176852063783</c:v>
                </c:pt>
                <c:pt idx="3828">
                  <c:v>42.492179751277931</c:v>
                </c:pt>
                <c:pt idx="3829">
                  <c:v>42.846189059281301</c:v>
                </c:pt>
                <c:pt idx="3830">
                  <c:v>42.934309910734719</c:v>
                </c:pt>
                <c:pt idx="3831">
                  <c:v>42.936217288471802</c:v>
                </c:pt>
                <c:pt idx="3832">
                  <c:v>42.782864118410004</c:v>
                </c:pt>
                <c:pt idx="3833">
                  <c:v>42.624170290684368</c:v>
                </c:pt>
                <c:pt idx="3834">
                  <c:v>42.406729228656431</c:v>
                </c:pt>
                <c:pt idx="3835">
                  <c:v>42.149423971923376</c:v>
                </c:pt>
                <c:pt idx="3836">
                  <c:v>41.889066910810996</c:v>
                </c:pt>
                <c:pt idx="3837">
                  <c:v>41.627565423056367</c:v>
                </c:pt>
                <c:pt idx="3838">
                  <c:v>41.322575722896147</c:v>
                </c:pt>
                <c:pt idx="3839">
                  <c:v>41.052109559777193</c:v>
                </c:pt>
                <c:pt idx="3840">
                  <c:v>40.842107270923918</c:v>
                </c:pt>
                <c:pt idx="3841">
                  <c:v>40.678263523308154</c:v>
                </c:pt>
                <c:pt idx="3842">
                  <c:v>40.642404821850917</c:v>
                </c:pt>
                <c:pt idx="3843">
                  <c:v>40.539597161821931</c:v>
                </c:pt>
                <c:pt idx="3844">
                  <c:v>40.448424505989166</c:v>
                </c:pt>
                <c:pt idx="3845">
                  <c:v>40.375753414206159</c:v>
                </c:pt>
                <c:pt idx="3846">
                  <c:v>40.306706340123604</c:v>
                </c:pt>
                <c:pt idx="3847">
                  <c:v>40.163653009842079</c:v>
                </c:pt>
                <c:pt idx="3848">
                  <c:v>40.053788052185865</c:v>
                </c:pt>
                <c:pt idx="3849">
                  <c:v>39.867627985046184</c:v>
                </c:pt>
                <c:pt idx="3850">
                  <c:v>39.622529945830493</c:v>
                </c:pt>
                <c:pt idx="3851">
                  <c:v>39.337949187457106</c:v>
                </c:pt>
                <c:pt idx="3852">
                  <c:v>38.995574883649972</c:v>
                </c:pt>
                <c:pt idx="3853">
                  <c:v>38.665026321812782</c:v>
                </c:pt>
                <c:pt idx="3854">
                  <c:v>38.298046845197234</c:v>
                </c:pt>
                <c:pt idx="3855">
                  <c:v>37.942893110551623</c:v>
                </c:pt>
                <c:pt idx="3856">
                  <c:v>37.549210345616849</c:v>
                </c:pt>
                <c:pt idx="3857">
                  <c:v>37.215037766079199</c:v>
                </c:pt>
                <c:pt idx="3858">
                  <c:v>36.876668955519946</c:v>
                </c:pt>
                <c:pt idx="3859">
                  <c:v>36.63519493400473</c:v>
                </c:pt>
                <c:pt idx="3860">
                  <c:v>36.435492484931721</c:v>
                </c:pt>
                <c:pt idx="3861">
                  <c:v>36.29644464789807</c:v>
                </c:pt>
                <c:pt idx="3862">
                  <c:v>36.19344625009537</c:v>
                </c:pt>
                <c:pt idx="3863">
                  <c:v>36.10799572747387</c:v>
                </c:pt>
                <c:pt idx="3864">
                  <c:v>36.061837186236367</c:v>
                </c:pt>
                <c:pt idx="3865">
                  <c:v>36.005760280766012</c:v>
                </c:pt>
                <c:pt idx="3866">
                  <c:v>35.973907072556663</c:v>
                </c:pt>
                <c:pt idx="3867">
                  <c:v>35.95712214847029</c:v>
                </c:pt>
                <c:pt idx="3868">
                  <c:v>35.926031891355784</c:v>
                </c:pt>
                <c:pt idx="3869">
                  <c:v>35.842488746471368</c:v>
                </c:pt>
                <c:pt idx="3870">
                  <c:v>35.764095521477088</c:v>
                </c:pt>
                <c:pt idx="3871">
                  <c:v>35.658236057068756</c:v>
                </c:pt>
                <c:pt idx="3872">
                  <c:v>35.56973373006791</c:v>
                </c:pt>
                <c:pt idx="3873">
                  <c:v>35.438315403982614</c:v>
                </c:pt>
                <c:pt idx="3874">
                  <c:v>35.318150606546126</c:v>
                </c:pt>
                <c:pt idx="3875">
                  <c:v>35.230411230640115</c:v>
                </c:pt>
                <c:pt idx="3876">
                  <c:v>35.140192263675885</c:v>
                </c:pt>
                <c:pt idx="3877">
                  <c:v>35.09098191805905</c:v>
                </c:pt>
                <c:pt idx="3878">
                  <c:v>35.064087891966118</c:v>
                </c:pt>
                <c:pt idx="3879">
                  <c:v>35.084306095979251</c:v>
                </c:pt>
                <c:pt idx="3880">
                  <c:v>35.149729152361331</c:v>
                </c:pt>
                <c:pt idx="3881">
                  <c:v>35.228122377355611</c:v>
                </c:pt>
                <c:pt idx="3882">
                  <c:v>35.322728313115128</c:v>
                </c:pt>
                <c:pt idx="3883">
                  <c:v>35.46730754558633</c:v>
                </c:pt>
                <c:pt idx="3884">
                  <c:v>35.643167772945759</c:v>
                </c:pt>
                <c:pt idx="3885">
                  <c:v>35.820553902494858</c:v>
                </c:pt>
                <c:pt idx="3886">
                  <c:v>36.039902342259865</c:v>
                </c:pt>
                <c:pt idx="3887">
                  <c:v>36.224917982757304</c:v>
                </c:pt>
                <c:pt idx="3888">
                  <c:v>36.414129854276339</c:v>
                </c:pt>
                <c:pt idx="3889">
                  <c:v>36.595712214847026</c:v>
                </c:pt>
                <c:pt idx="3890">
                  <c:v>36.735523002975512</c:v>
                </c:pt>
                <c:pt idx="3891">
                  <c:v>36.890783550774394</c:v>
                </c:pt>
                <c:pt idx="3892">
                  <c:v>37.048523689631487</c:v>
                </c:pt>
                <c:pt idx="3893">
                  <c:v>37.201304646372151</c:v>
                </c:pt>
                <c:pt idx="3894">
                  <c:v>37.370679789425495</c:v>
                </c:pt>
                <c:pt idx="3895">
                  <c:v>37.542725261310736</c:v>
                </c:pt>
                <c:pt idx="3896">
                  <c:v>37.697413595788497</c:v>
                </c:pt>
                <c:pt idx="3897">
                  <c:v>37.911039902342246</c:v>
                </c:pt>
                <c:pt idx="3898">
                  <c:v>38.121614404516663</c:v>
                </c:pt>
                <c:pt idx="3899">
                  <c:v>38.388265812161443</c:v>
                </c:pt>
                <c:pt idx="3900">
                  <c:v>38.675707637140462</c:v>
                </c:pt>
                <c:pt idx="3901">
                  <c:v>38.985275043869692</c:v>
                </c:pt>
                <c:pt idx="3902">
                  <c:v>39.293316548409244</c:v>
                </c:pt>
                <c:pt idx="3903">
                  <c:v>39.649805447470825</c:v>
                </c:pt>
                <c:pt idx="3904">
                  <c:v>39.832532234683768</c:v>
                </c:pt>
                <c:pt idx="3905">
                  <c:v>40.15545128557261</c:v>
                </c:pt>
                <c:pt idx="3906">
                  <c:v>40.503929198138415</c:v>
                </c:pt>
                <c:pt idx="3907">
                  <c:v>40.804722667277048</c:v>
                </c:pt>
                <c:pt idx="3908">
                  <c:v>41.117151140611909</c:v>
                </c:pt>
                <c:pt idx="3909">
                  <c:v>41.38151369497217</c:v>
                </c:pt>
                <c:pt idx="3910">
                  <c:v>41.648355840390636</c:v>
                </c:pt>
                <c:pt idx="3911">
                  <c:v>41.881437399862683</c:v>
                </c:pt>
                <c:pt idx="3912">
                  <c:v>42.108415350576045</c:v>
                </c:pt>
                <c:pt idx="3913">
                  <c:v>42.306973373006798</c:v>
                </c:pt>
                <c:pt idx="3914">
                  <c:v>42.653734645609219</c:v>
                </c:pt>
                <c:pt idx="3915">
                  <c:v>42.864309147783629</c:v>
                </c:pt>
                <c:pt idx="3916">
                  <c:v>43.069733730067895</c:v>
                </c:pt>
                <c:pt idx="3917">
                  <c:v>43.27401388570992</c:v>
                </c:pt>
                <c:pt idx="3918">
                  <c:v>43.492027161058971</c:v>
                </c:pt>
                <c:pt idx="3919">
                  <c:v>43.700312809948883</c:v>
                </c:pt>
                <c:pt idx="3920">
                  <c:v>43.902685587853817</c:v>
                </c:pt>
                <c:pt idx="3921">
                  <c:v>44.14225223163195</c:v>
                </c:pt>
                <c:pt idx="3922">
                  <c:v>44.353398947127481</c:v>
                </c:pt>
                <c:pt idx="3923">
                  <c:v>44.541657129777967</c:v>
                </c:pt>
                <c:pt idx="3924">
                  <c:v>44.696536202029435</c:v>
                </c:pt>
                <c:pt idx="3925">
                  <c:v>44.858854047455551</c:v>
                </c:pt>
                <c:pt idx="3926">
                  <c:v>44.982070649271378</c:v>
                </c:pt>
                <c:pt idx="3927">
                  <c:v>45.100709544518196</c:v>
                </c:pt>
                <c:pt idx="3928">
                  <c:v>45.161936369878696</c:v>
                </c:pt>
                <c:pt idx="3929">
                  <c:v>45.213817044327456</c:v>
                </c:pt>
                <c:pt idx="3930">
                  <c:v>45.234988937209124</c:v>
                </c:pt>
                <c:pt idx="3931">
                  <c:v>45.206378271152822</c:v>
                </c:pt>
                <c:pt idx="3932">
                  <c:v>45.172045471885269</c:v>
                </c:pt>
                <c:pt idx="3933">
                  <c:v>45.116731517509734</c:v>
                </c:pt>
                <c:pt idx="3934">
                  <c:v>45.1157778286412</c:v>
                </c:pt>
                <c:pt idx="3935">
                  <c:v>45.058175020981167</c:v>
                </c:pt>
                <c:pt idx="3936">
                  <c:v>44.992561226825366</c:v>
                </c:pt>
                <c:pt idx="3937">
                  <c:v>44.922369726100555</c:v>
                </c:pt>
                <c:pt idx="3938">
                  <c:v>44.847600518806743</c:v>
                </c:pt>
                <c:pt idx="3939">
                  <c:v>44.78580148012513</c:v>
                </c:pt>
                <c:pt idx="3940">
                  <c:v>44.714084077210643</c:v>
                </c:pt>
                <c:pt idx="3941">
                  <c:v>44.662394140535589</c:v>
                </c:pt>
                <c:pt idx="3942">
                  <c:v>44.37857633325703</c:v>
                </c:pt>
                <c:pt idx="3943">
                  <c:v>44.329175249866481</c:v>
                </c:pt>
                <c:pt idx="3944">
                  <c:v>44.116884107728687</c:v>
                </c:pt>
                <c:pt idx="3945">
                  <c:v>43.987945372701596</c:v>
                </c:pt>
                <c:pt idx="3946">
                  <c:v>43.838788433661385</c:v>
                </c:pt>
                <c:pt idx="3947">
                  <c:v>43.682764934767668</c:v>
                </c:pt>
                <c:pt idx="3948">
                  <c:v>43.504043640802607</c:v>
                </c:pt>
                <c:pt idx="3949">
                  <c:v>43.316357671473249</c:v>
                </c:pt>
                <c:pt idx="3950">
                  <c:v>43.109979400320427</c:v>
                </c:pt>
                <c:pt idx="3951">
                  <c:v>42.899977111467152</c:v>
                </c:pt>
                <c:pt idx="3952">
                  <c:v>42.904554818036161</c:v>
                </c:pt>
                <c:pt idx="3953">
                  <c:v>42.665941863126562</c:v>
                </c:pt>
                <c:pt idx="3954">
                  <c:v>42.551499198901347</c:v>
                </c:pt>
                <c:pt idx="3955">
                  <c:v>42.348172732127871</c:v>
                </c:pt>
                <c:pt idx="3956">
                  <c:v>42.181658655680167</c:v>
                </c:pt>
                <c:pt idx="3957">
                  <c:v>42.0134279392691</c:v>
                </c:pt>
                <c:pt idx="3958">
                  <c:v>41.877622644388488</c:v>
                </c:pt>
                <c:pt idx="3959">
                  <c:v>41.733615625238428</c:v>
                </c:pt>
                <c:pt idx="3960">
                  <c:v>41.628137636377517</c:v>
                </c:pt>
                <c:pt idx="3961">
                  <c:v>41.505493247882804</c:v>
                </c:pt>
                <c:pt idx="3962">
                  <c:v>41.390669108110167</c:v>
                </c:pt>
                <c:pt idx="3963">
                  <c:v>41.302929732204156</c:v>
                </c:pt>
                <c:pt idx="3964">
                  <c:v>41.188296330205233</c:v>
                </c:pt>
                <c:pt idx="3965">
                  <c:v>41.099221789883266</c:v>
                </c:pt>
                <c:pt idx="3966">
                  <c:v>40.966468299382008</c:v>
                </c:pt>
                <c:pt idx="3967">
                  <c:v>40.846303501945535</c:v>
                </c:pt>
                <c:pt idx="3968">
                  <c:v>40.761234454871456</c:v>
                </c:pt>
                <c:pt idx="3969">
                  <c:v>40.661669336995502</c:v>
                </c:pt>
                <c:pt idx="3970">
                  <c:v>40.552567330434123</c:v>
                </c:pt>
                <c:pt idx="3971">
                  <c:v>40.439459830624855</c:v>
                </c:pt>
                <c:pt idx="3972">
                  <c:v>40.35610742351416</c:v>
                </c:pt>
                <c:pt idx="3973">
                  <c:v>40.286488136110492</c:v>
                </c:pt>
                <c:pt idx="3974">
                  <c:v>40.248722056916151</c:v>
                </c:pt>
                <c:pt idx="3975">
                  <c:v>40.210002288853289</c:v>
                </c:pt>
                <c:pt idx="3976">
                  <c:v>40.267032883192208</c:v>
                </c:pt>
                <c:pt idx="3977">
                  <c:v>40.270275425345254</c:v>
                </c:pt>
                <c:pt idx="3978">
                  <c:v>40.287441824979034</c:v>
                </c:pt>
                <c:pt idx="3979">
                  <c:v>40.312428473334876</c:v>
                </c:pt>
                <c:pt idx="3980">
                  <c:v>40.360303654535763</c:v>
                </c:pt>
                <c:pt idx="3981">
                  <c:v>40.430495155260559</c:v>
                </c:pt>
                <c:pt idx="3982">
                  <c:v>40.500686655985355</c:v>
                </c:pt>
                <c:pt idx="3983">
                  <c:v>40.584802014190899</c:v>
                </c:pt>
                <c:pt idx="3984">
                  <c:v>40.63496604867629</c:v>
                </c:pt>
                <c:pt idx="3985">
                  <c:v>40.700770580605798</c:v>
                </c:pt>
                <c:pt idx="3986">
                  <c:v>40.591859311818126</c:v>
                </c:pt>
                <c:pt idx="3987">
                  <c:v>40.642786297398338</c:v>
                </c:pt>
                <c:pt idx="3988">
                  <c:v>40.704394598306251</c:v>
                </c:pt>
                <c:pt idx="3989">
                  <c:v>40.813305867093923</c:v>
                </c:pt>
                <c:pt idx="3990">
                  <c:v>40.934996566720073</c:v>
                </c:pt>
                <c:pt idx="3991">
                  <c:v>41.056115053025103</c:v>
                </c:pt>
                <c:pt idx="3992">
                  <c:v>41.175135423819334</c:v>
                </c:pt>
                <c:pt idx="3993">
                  <c:v>41.280231937132825</c:v>
                </c:pt>
                <c:pt idx="3994">
                  <c:v>41.387808041504528</c:v>
                </c:pt>
                <c:pt idx="3995">
                  <c:v>41.565766384374754</c:v>
                </c:pt>
                <c:pt idx="3996">
                  <c:v>41.880292973220406</c:v>
                </c:pt>
                <c:pt idx="3997">
                  <c:v>42.110322728313108</c:v>
                </c:pt>
                <c:pt idx="3998">
                  <c:v>42.322041657129773</c:v>
                </c:pt>
                <c:pt idx="3999">
                  <c:v>42.507438773174634</c:v>
                </c:pt>
                <c:pt idx="4000">
                  <c:v>42.681200885023273</c:v>
                </c:pt>
                <c:pt idx="4001">
                  <c:v>42.862401770046539</c:v>
                </c:pt>
                <c:pt idx="4002">
                  <c:v>43.051613641565581</c:v>
                </c:pt>
                <c:pt idx="4003">
                  <c:v>43.288319218738089</c:v>
                </c:pt>
                <c:pt idx="4004">
                  <c:v>43.522354467078671</c:v>
                </c:pt>
                <c:pt idx="4005">
                  <c:v>43.691920347905707</c:v>
                </c:pt>
                <c:pt idx="4006">
                  <c:v>43.859960326543082</c:v>
                </c:pt>
                <c:pt idx="4007">
                  <c:v>44.022468909742898</c:v>
                </c:pt>
                <c:pt idx="4008">
                  <c:v>44.169909208819732</c:v>
                </c:pt>
                <c:pt idx="4009">
                  <c:v>44.339665827420482</c:v>
                </c:pt>
                <c:pt idx="4010">
                  <c:v>44.506752117189315</c:v>
                </c:pt>
                <c:pt idx="4011">
                  <c:v>44.674410620279261</c:v>
                </c:pt>
                <c:pt idx="4012">
                  <c:v>44.838254367895047</c:v>
                </c:pt>
                <c:pt idx="4013">
                  <c:v>44.937628747997273</c:v>
                </c:pt>
                <c:pt idx="4014">
                  <c:v>45.092507820248741</c:v>
                </c:pt>
                <c:pt idx="4015">
                  <c:v>45.23746852826735</c:v>
                </c:pt>
                <c:pt idx="4016">
                  <c:v>45.365644312199592</c:v>
                </c:pt>
                <c:pt idx="4017">
                  <c:v>45.368314641031517</c:v>
                </c:pt>
                <c:pt idx="4018">
                  <c:v>45.502975509269859</c:v>
                </c:pt>
                <c:pt idx="4019">
                  <c:v>45.623712520027468</c:v>
                </c:pt>
                <c:pt idx="4020">
                  <c:v>45.718890669108113</c:v>
                </c:pt>
                <c:pt idx="4021">
                  <c:v>45.824940871290153</c:v>
                </c:pt>
                <c:pt idx="4022">
                  <c:v>45.920119020370791</c:v>
                </c:pt>
                <c:pt idx="4023">
                  <c:v>45.994888227664603</c:v>
                </c:pt>
                <c:pt idx="4024">
                  <c:v>46.067750057221325</c:v>
                </c:pt>
                <c:pt idx="4025">
                  <c:v>46.119630731670092</c:v>
                </c:pt>
                <c:pt idx="4026">
                  <c:v>46.185435263599594</c:v>
                </c:pt>
                <c:pt idx="4027">
                  <c:v>46.355382619974058</c:v>
                </c:pt>
                <c:pt idx="4028">
                  <c:v>46.392767223620965</c:v>
                </c:pt>
                <c:pt idx="4029">
                  <c:v>46.390669108110174</c:v>
                </c:pt>
                <c:pt idx="4030">
                  <c:v>46.403639276722373</c:v>
                </c:pt>
                <c:pt idx="4031">
                  <c:v>46.446173800259409</c:v>
                </c:pt>
                <c:pt idx="4032">
                  <c:v>46.435873960479142</c:v>
                </c:pt>
                <c:pt idx="4033">
                  <c:v>46.43949797817961</c:v>
                </c:pt>
                <c:pt idx="4034">
                  <c:v>46.40745403219654</c:v>
                </c:pt>
                <c:pt idx="4035">
                  <c:v>46.369115739681092</c:v>
                </c:pt>
                <c:pt idx="4036">
                  <c:v>46.322384985122454</c:v>
                </c:pt>
                <c:pt idx="4037">
                  <c:v>46.274509803921561</c:v>
                </c:pt>
                <c:pt idx="4038">
                  <c:v>46.182192721446548</c:v>
                </c:pt>
                <c:pt idx="4039">
                  <c:v>46.11161974517433</c:v>
                </c:pt>
                <c:pt idx="4040">
                  <c:v>46.04467078660258</c:v>
                </c:pt>
                <c:pt idx="4041">
                  <c:v>45.908484016174569</c:v>
                </c:pt>
                <c:pt idx="4042">
                  <c:v>45.796711680781257</c:v>
                </c:pt>
                <c:pt idx="4043">
                  <c:v>45.691233691920353</c:v>
                </c:pt>
                <c:pt idx="4044">
                  <c:v>45.578698405432213</c:v>
                </c:pt>
                <c:pt idx="4045">
                  <c:v>45.461585412375072</c:v>
                </c:pt>
                <c:pt idx="4046">
                  <c:v>45.330357824063483</c:v>
                </c:pt>
                <c:pt idx="4047">
                  <c:v>45.200274662394136</c:v>
                </c:pt>
                <c:pt idx="4048">
                  <c:v>45.090218966964223</c:v>
                </c:pt>
                <c:pt idx="4049">
                  <c:v>44.975585564965279</c:v>
                </c:pt>
                <c:pt idx="4050">
                  <c:v>44.85484855420767</c:v>
                </c:pt>
                <c:pt idx="4051">
                  <c:v>44.728389410238798</c:v>
                </c:pt>
                <c:pt idx="4052">
                  <c:v>44.617380025940335</c:v>
                </c:pt>
                <c:pt idx="4053">
                  <c:v>44.49874113069351</c:v>
                </c:pt>
                <c:pt idx="4054">
                  <c:v>44.383726253147159</c:v>
                </c:pt>
                <c:pt idx="4055">
                  <c:v>44.276531624322871</c:v>
                </c:pt>
                <c:pt idx="4056">
                  <c:v>44.178110933089172</c:v>
                </c:pt>
                <c:pt idx="4057">
                  <c:v>44.07892729076066</c:v>
                </c:pt>
                <c:pt idx="4058">
                  <c:v>43.977645532921336</c:v>
                </c:pt>
                <c:pt idx="4059">
                  <c:v>43.87979705500878</c:v>
                </c:pt>
                <c:pt idx="4060">
                  <c:v>43.770122835126266</c:v>
                </c:pt>
                <c:pt idx="4061">
                  <c:v>43.686579690241857</c:v>
                </c:pt>
                <c:pt idx="4062">
                  <c:v>43.612764171816593</c:v>
                </c:pt>
                <c:pt idx="4063">
                  <c:v>43.519493400473024</c:v>
                </c:pt>
                <c:pt idx="4064">
                  <c:v>43.447394522011145</c:v>
                </c:pt>
                <c:pt idx="4065">
                  <c:v>43.377584496833762</c:v>
                </c:pt>
                <c:pt idx="4066">
                  <c:v>43.300526436255439</c:v>
                </c:pt>
                <c:pt idx="4067">
                  <c:v>43.235675593194472</c:v>
                </c:pt>
                <c:pt idx="4068">
                  <c:v>43.187609674219885</c:v>
                </c:pt>
                <c:pt idx="4069">
                  <c:v>43.155184252689409</c:v>
                </c:pt>
                <c:pt idx="4070">
                  <c:v>43.138017853055622</c:v>
                </c:pt>
                <c:pt idx="4071">
                  <c:v>43.104448004882897</c:v>
                </c:pt>
                <c:pt idx="4072">
                  <c:v>43.095864805066014</c:v>
                </c:pt>
                <c:pt idx="4073">
                  <c:v>43.094720378423759</c:v>
                </c:pt>
                <c:pt idx="4074">
                  <c:v>43.101968413824693</c:v>
                </c:pt>
                <c:pt idx="4075">
                  <c:v>43.140115968566427</c:v>
                </c:pt>
                <c:pt idx="4076">
                  <c:v>43.164911879148562</c:v>
                </c:pt>
                <c:pt idx="4077">
                  <c:v>43.200770580605806</c:v>
                </c:pt>
                <c:pt idx="4078">
                  <c:v>43.25665674830244</c:v>
                </c:pt>
                <c:pt idx="4079">
                  <c:v>43.050850690470753</c:v>
                </c:pt>
                <c:pt idx="4080">
                  <c:v>43.097009231708249</c:v>
                </c:pt>
                <c:pt idx="4081">
                  <c:v>43.142595559624624</c:v>
                </c:pt>
                <c:pt idx="4082">
                  <c:v>43.078316929884799</c:v>
                </c:pt>
                <c:pt idx="4083">
                  <c:v>43.138971541924171</c:v>
                </c:pt>
                <c:pt idx="4084">
                  <c:v>43.203631647211424</c:v>
                </c:pt>
                <c:pt idx="4085">
                  <c:v>43.266384374761586</c:v>
                </c:pt>
                <c:pt idx="4086">
                  <c:v>43.358701457236592</c:v>
                </c:pt>
                <c:pt idx="4087">
                  <c:v>43.4487296864271</c:v>
                </c:pt>
                <c:pt idx="4088">
                  <c:v>43.505760280766005</c:v>
                </c:pt>
                <c:pt idx="4089">
                  <c:v>43.840314335851069</c:v>
                </c:pt>
                <c:pt idx="4090">
                  <c:v>43.927290760662245</c:v>
                </c:pt>
                <c:pt idx="4091">
                  <c:v>44.049172198062102</c:v>
                </c:pt>
                <c:pt idx="4092">
                  <c:v>44.293507286182958</c:v>
                </c:pt>
                <c:pt idx="4093">
                  <c:v>44.417296101319906</c:v>
                </c:pt>
                <c:pt idx="4094">
                  <c:v>44.475471122301052</c:v>
                </c:pt>
                <c:pt idx="4095">
                  <c:v>44.584573128862431</c:v>
                </c:pt>
                <c:pt idx="4096">
                  <c:v>44.703021286335542</c:v>
                </c:pt>
                <c:pt idx="4097">
                  <c:v>44.810406652933537</c:v>
                </c:pt>
                <c:pt idx="4098">
                  <c:v>44.9454489967193</c:v>
                </c:pt>
                <c:pt idx="4099">
                  <c:v>45.07057297627221</c:v>
                </c:pt>
                <c:pt idx="4100">
                  <c:v>45.201228351262678</c:v>
                </c:pt>
                <c:pt idx="4101">
                  <c:v>45.322728313115128</c:v>
                </c:pt>
                <c:pt idx="4102">
                  <c:v>45.224879835202557</c:v>
                </c:pt>
                <c:pt idx="4103">
                  <c:v>45.331692988479432</c:v>
                </c:pt>
                <c:pt idx="4104">
                  <c:v>45.497634851606009</c:v>
                </c:pt>
                <c:pt idx="4105">
                  <c:v>45.631532768749523</c:v>
                </c:pt>
                <c:pt idx="4106">
                  <c:v>45.73472190432593</c:v>
                </c:pt>
                <c:pt idx="4107">
                  <c:v>45.836385137712668</c:v>
                </c:pt>
                <c:pt idx="4108">
                  <c:v>45.941100175478752</c:v>
                </c:pt>
                <c:pt idx="4109">
                  <c:v>46.067559319447625</c:v>
                </c:pt>
                <c:pt idx="4110">
                  <c:v>46.145952544441897</c:v>
                </c:pt>
                <c:pt idx="4111">
                  <c:v>46.209277485313187</c:v>
                </c:pt>
                <c:pt idx="4112">
                  <c:v>46.462577248798347</c:v>
                </c:pt>
                <c:pt idx="4113">
                  <c:v>46.543259327077131</c:v>
                </c:pt>
                <c:pt idx="4114">
                  <c:v>46.621461814297703</c:v>
                </c:pt>
                <c:pt idx="4115">
                  <c:v>46.655222400244142</c:v>
                </c:pt>
                <c:pt idx="4116">
                  <c:v>46.717212176699476</c:v>
                </c:pt>
                <c:pt idx="4117">
                  <c:v>46.786259250782017</c:v>
                </c:pt>
                <c:pt idx="4118">
                  <c:v>46.816777294575409</c:v>
                </c:pt>
                <c:pt idx="4119">
                  <c:v>46.831845578698385</c:v>
                </c:pt>
                <c:pt idx="4120">
                  <c:v>46.867513542381914</c:v>
                </c:pt>
                <c:pt idx="4121">
                  <c:v>46.911192492561199</c:v>
                </c:pt>
                <c:pt idx="4122">
                  <c:v>46.941710536354606</c:v>
                </c:pt>
                <c:pt idx="4123">
                  <c:v>46.953154802777128</c:v>
                </c:pt>
                <c:pt idx="4124">
                  <c:v>46.944571602960238</c:v>
                </c:pt>
                <c:pt idx="4125">
                  <c:v>46.93179217212176</c:v>
                </c:pt>
                <c:pt idx="4126">
                  <c:v>46.913862821393153</c:v>
                </c:pt>
                <c:pt idx="4127">
                  <c:v>46.89040207522698</c:v>
                </c:pt>
                <c:pt idx="4128">
                  <c:v>46.914053559166859</c:v>
                </c:pt>
                <c:pt idx="4129">
                  <c:v>46.911192492561227</c:v>
                </c:pt>
                <c:pt idx="4130">
                  <c:v>46.889257648584724</c:v>
                </c:pt>
                <c:pt idx="4131">
                  <c:v>46.835851071946287</c:v>
                </c:pt>
                <c:pt idx="4132">
                  <c:v>46.787022201876866</c:v>
                </c:pt>
                <c:pt idx="4133">
                  <c:v>46.726367589837487</c:v>
                </c:pt>
                <c:pt idx="4134">
                  <c:v>46.690127412832823</c:v>
                </c:pt>
                <c:pt idx="4135">
                  <c:v>46.645876249332403</c:v>
                </c:pt>
                <c:pt idx="4136">
                  <c:v>46.585412375066745</c:v>
                </c:pt>
                <c:pt idx="4137">
                  <c:v>46.516365300984191</c:v>
                </c:pt>
                <c:pt idx="4138">
                  <c:v>46.400396734569306</c:v>
                </c:pt>
                <c:pt idx="4139">
                  <c:v>46.295109483482108</c:v>
                </c:pt>
                <c:pt idx="4140">
                  <c:v>46.221675440604258</c:v>
                </c:pt>
                <c:pt idx="4141">
                  <c:v>46.15072098878462</c:v>
                </c:pt>
                <c:pt idx="4142">
                  <c:v>46.077477683680492</c:v>
                </c:pt>
                <c:pt idx="4143">
                  <c:v>46.008621347371637</c:v>
                </c:pt>
                <c:pt idx="4144">
                  <c:v>45.914396887159533</c:v>
                </c:pt>
                <c:pt idx="4145">
                  <c:v>45.834477759975584</c:v>
                </c:pt>
                <c:pt idx="4146">
                  <c:v>45.749790188448912</c:v>
                </c:pt>
                <c:pt idx="4147">
                  <c:v>45.677691309987026</c:v>
                </c:pt>
                <c:pt idx="4148">
                  <c:v>45.603494316014334</c:v>
                </c:pt>
                <c:pt idx="4149">
                  <c:v>45.521095597772181</c:v>
                </c:pt>
                <c:pt idx="4150">
                  <c:v>45.43526359960326</c:v>
                </c:pt>
                <c:pt idx="4151">
                  <c:v>45.367933165484096</c:v>
                </c:pt>
                <c:pt idx="4152">
                  <c:v>45.306324864576176</c:v>
                </c:pt>
                <c:pt idx="4153">
                  <c:v>45.255779354543357</c:v>
                </c:pt>
                <c:pt idx="4154">
                  <c:v>45.208667124437312</c:v>
                </c:pt>
                <c:pt idx="4155">
                  <c:v>45.163462272068351</c:v>
                </c:pt>
                <c:pt idx="4156">
                  <c:v>45.1031891355764</c:v>
                </c:pt>
                <c:pt idx="4157">
                  <c:v>44.840543221179516</c:v>
                </c:pt>
                <c:pt idx="4158">
                  <c:v>44.799534599832143</c:v>
                </c:pt>
                <c:pt idx="4159">
                  <c:v>44.750133516441586</c:v>
                </c:pt>
                <c:pt idx="4160">
                  <c:v>44.722285801480119</c:v>
                </c:pt>
                <c:pt idx="4161">
                  <c:v>44.69195849546044</c:v>
                </c:pt>
                <c:pt idx="4162">
                  <c:v>44.653429465171271</c:v>
                </c:pt>
                <c:pt idx="4163">
                  <c:v>44.591630426489658</c:v>
                </c:pt>
                <c:pt idx="4164">
                  <c:v>44.54280155642023</c:v>
                </c:pt>
                <c:pt idx="4165">
                  <c:v>44.512855725947951</c:v>
                </c:pt>
                <c:pt idx="4166">
                  <c:v>44.50389105058364</c:v>
                </c:pt>
                <c:pt idx="4167">
                  <c:v>44.699588006408774</c:v>
                </c:pt>
                <c:pt idx="4168">
                  <c:v>44.707026779583416</c:v>
                </c:pt>
                <c:pt idx="4169">
                  <c:v>44.748798352025638</c:v>
                </c:pt>
                <c:pt idx="4170">
                  <c:v>44.75337605859464</c:v>
                </c:pt>
                <c:pt idx="4171">
                  <c:v>44.760814831769281</c:v>
                </c:pt>
                <c:pt idx="4172">
                  <c:v>44.771114671549554</c:v>
                </c:pt>
                <c:pt idx="4173">
                  <c:v>44.827000839246196</c:v>
                </c:pt>
                <c:pt idx="4174">
                  <c:v>44.864576180666816</c:v>
                </c:pt>
                <c:pt idx="4175">
                  <c:v>44.890516517891207</c:v>
                </c:pt>
                <c:pt idx="4176">
                  <c:v>44.942587930113689</c:v>
                </c:pt>
                <c:pt idx="4177">
                  <c:v>44.98779278248265</c:v>
                </c:pt>
                <c:pt idx="4178">
                  <c:v>45.043297474631892</c:v>
                </c:pt>
                <c:pt idx="4179">
                  <c:v>45.043106736858178</c:v>
                </c:pt>
                <c:pt idx="4180">
                  <c:v>45.094605935759532</c:v>
                </c:pt>
                <c:pt idx="4181">
                  <c:v>45.160791943236454</c:v>
                </c:pt>
                <c:pt idx="4182">
                  <c:v>45.233463035019469</c:v>
                </c:pt>
                <c:pt idx="4183">
                  <c:v>45.275806820782812</c:v>
                </c:pt>
                <c:pt idx="4184">
                  <c:v>45.346570534828743</c:v>
                </c:pt>
                <c:pt idx="4185">
                  <c:v>45.409132524605191</c:v>
                </c:pt>
                <c:pt idx="4186">
                  <c:v>45.498016327153437</c:v>
                </c:pt>
                <c:pt idx="4187">
                  <c:v>45.559243152513922</c:v>
                </c:pt>
                <c:pt idx="4188">
                  <c:v>45.607499809262222</c:v>
                </c:pt>
                <c:pt idx="4189">
                  <c:v>45.696574349584196</c:v>
                </c:pt>
                <c:pt idx="4190">
                  <c:v>45.758754863813238</c:v>
                </c:pt>
                <c:pt idx="4191">
                  <c:v>45.826466773479829</c:v>
                </c:pt>
                <c:pt idx="4192">
                  <c:v>45.894369420920128</c:v>
                </c:pt>
                <c:pt idx="4193">
                  <c:v>45.981536583504997</c:v>
                </c:pt>
                <c:pt idx="4194">
                  <c:v>46.05134660868238</c:v>
                </c:pt>
                <c:pt idx="4195">
                  <c:v>46.135652704661631</c:v>
                </c:pt>
                <c:pt idx="4196">
                  <c:v>46.227206836041809</c:v>
                </c:pt>
                <c:pt idx="4197">
                  <c:v>46.307316700999465</c:v>
                </c:pt>
                <c:pt idx="4198">
                  <c:v>46.389333943694211</c:v>
                </c:pt>
                <c:pt idx="4199">
                  <c:v>46.471923399710072</c:v>
                </c:pt>
                <c:pt idx="4200">
                  <c:v>46.54993514915693</c:v>
                </c:pt>
                <c:pt idx="4201">
                  <c:v>46.594567788204763</c:v>
                </c:pt>
                <c:pt idx="4202">
                  <c:v>46.668764782177448</c:v>
                </c:pt>
                <c:pt idx="4203">
                  <c:v>46.709582665751114</c:v>
                </c:pt>
                <c:pt idx="4204">
                  <c:v>46.778820477607383</c:v>
                </c:pt>
                <c:pt idx="4205">
                  <c:v>46.834897383077745</c:v>
                </c:pt>
                <c:pt idx="4206">
                  <c:v>46.878576333257037</c:v>
                </c:pt>
                <c:pt idx="4207">
                  <c:v>46.691653315022506</c:v>
                </c:pt>
                <c:pt idx="4208">
                  <c:v>46.742771038376439</c:v>
                </c:pt>
                <c:pt idx="4209">
                  <c:v>46.763752193484393</c:v>
                </c:pt>
                <c:pt idx="4210">
                  <c:v>46.790646219577333</c:v>
                </c:pt>
                <c:pt idx="4211">
                  <c:v>46.850156404974442</c:v>
                </c:pt>
                <c:pt idx="4212">
                  <c:v>46.868085755703063</c:v>
                </c:pt>
                <c:pt idx="4213">
                  <c:v>46.89917601281757</c:v>
                </c:pt>
                <c:pt idx="4214">
                  <c:v>46.909666590371558</c:v>
                </c:pt>
                <c:pt idx="4215">
                  <c:v>46.913672083619439</c:v>
                </c:pt>
                <c:pt idx="4216">
                  <c:v>46.925116350041961</c:v>
                </c:pt>
                <c:pt idx="4217">
                  <c:v>47.166208896009763</c:v>
                </c:pt>
                <c:pt idx="4218">
                  <c:v>47.160677500572206</c:v>
                </c:pt>
                <c:pt idx="4219">
                  <c:v>47.15724422064546</c:v>
                </c:pt>
                <c:pt idx="4220">
                  <c:v>47.164492256046387</c:v>
                </c:pt>
                <c:pt idx="4221">
                  <c:v>47.143129625391012</c:v>
                </c:pt>
                <c:pt idx="4222">
                  <c:v>47.122148470283058</c:v>
                </c:pt>
                <c:pt idx="4223">
                  <c:v>47.101739528496225</c:v>
                </c:pt>
                <c:pt idx="4224">
                  <c:v>47.08533607995728</c:v>
                </c:pt>
                <c:pt idx="4225">
                  <c:v>47.060349431601438</c:v>
                </c:pt>
                <c:pt idx="4226">
                  <c:v>46.981002517738617</c:v>
                </c:pt>
                <c:pt idx="4227">
                  <c:v>46.818493934538807</c:v>
                </c:pt>
                <c:pt idx="4228">
                  <c:v>46.76661326009004</c:v>
                </c:pt>
                <c:pt idx="4229">
                  <c:v>46.743533989471281</c:v>
                </c:pt>
                <c:pt idx="4230">
                  <c:v>46.691081101701386</c:v>
                </c:pt>
                <c:pt idx="4231">
                  <c:v>46.64072632944228</c:v>
                </c:pt>
                <c:pt idx="4232">
                  <c:v>46.596475165941861</c:v>
                </c:pt>
                <c:pt idx="4233">
                  <c:v>46.575112535286493</c:v>
                </c:pt>
                <c:pt idx="4234">
                  <c:v>46.532196536202029</c:v>
                </c:pt>
                <c:pt idx="4235">
                  <c:v>46.489471274891272</c:v>
                </c:pt>
                <c:pt idx="4236">
                  <c:v>46.45742732890821</c:v>
                </c:pt>
                <c:pt idx="4237">
                  <c:v>46.513313496604859</c:v>
                </c:pt>
                <c:pt idx="4238">
                  <c:v>46.4658197909514</c:v>
                </c:pt>
                <c:pt idx="4239">
                  <c:v>46.41260395208667</c:v>
                </c:pt>
                <c:pt idx="4240">
                  <c:v>46.363012130922407</c:v>
                </c:pt>
                <c:pt idx="4241">
                  <c:v>46.259250782024864</c:v>
                </c:pt>
                <c:pt idx="4242">
                  <c:v>46.219577325093461</c:v>
                </c:pt>
                <c:pt idx="4243">
                  <c:v>46.149576562142357</c:v>
                </c:pt>
                <c:pt idx="4244">
                  <c:v>46.093690394445716</c:v>
                </c:pt>
                <c:pt idx="4245">
                  <c:v>46.050774395361252</c:v>
                </c:pt>
                <c:pt idx="4246">
                  <c:v>46.002708476386665</c:v>
                </c:pt>
                <c:pt idx="4247">
                  <c:v>45.97600518806744</c:v>
                </c:pt>
                <c:pt idx="4248">
                  <c:v>45.926985580224297</c:v>
                </c:pt>
                <c:pt idx="4249">
                  <c:v>45.879301136797132</c:v>
                </c:pt>
                <c:pt idx="4250">
                  <c:v>45.843823910887309</c:v>
                </c:pt>
                <c:pt idx="4251">
                  <c:v>45.875104905775537</c:v>
                </c:pt>
                <c:pt idx="4252">
                  <c:v>45.718127718013264</c:v>
                </c:pt>
                <c:pt idx="4253">
                  <c:v>45.694094758525978</c:v>
                </c:pt>
                <c:pt idx="4254">
                  <c:v>45.670443274586098</c:v>
                </c:pt>
                <c:pt idx="4255">
                  <c:v>45.659952697032118</c:v>
                </c:pt>
                <c:pt idx="4256">
                  <c:v>45.655947203784237</c:v>
                </c:pt>
                <c:pt idx="4257">
                  <c:v>45.646028839551391</c:v>
                </c:pt>
                <c:pt idx="4258">
                  <c:v>45.646219577325098</c:v>
                </c:pt>
                <c:pt idx="4259">
                  <c:v>45.646791790646219</c:v>
                </c:pt>
                <c:pt idx="4260">
                  <c:v>45.646982528419926</c:v>
                </c:pt>
                <c:pt idx="4261">
                  <c:v>45.644693675135429</c:v>
                </c:pt>
                <c:pt idx="4262">
                  <c:v>45.765621423666751</c:v>
                </c:pt>
                <c:pt idx="4263">
                  <c:v>45.764858472571909</c:v>
                </c:pt>
                <c:pt idx="4264">
                  <c:v>45.74654764629588</c:v>
                </c:pt>
                <c:pt idx="4265">
                  <c:v>45.743495841916541</c:v>
                </c:pt>
                <c:pt idx="4266">
                  <c:v>45.778019378957808</c:v>
                </c:pt>
                <c:pt idx="4267">
                  <c:v>45.79461356527046</c:v>
                </c:pt>
                <c:pt idx="4268">
                  <c:v>45.809491111619735</c:v>
                </c:pt>
                <c:pt idx="4269">
                  <c:v>45.829137102311741</c:v>
                </c:pt>
                <c:pt idx="4270">
                  <c:v>45.85126268406195</c:v>
                </c:pt>
                <c:pt idx="4271">
                  <c:v>45.870336461432814</c:v>
                </c:pt>
                <c:pt idx="4272">
                  <c:v>45.899900816357665</c:v>
                </c:pt>
                <c:pt idx="4273">
                  <c:v>45.930800335698478</c:v>
                </c:pt>
                <c:pt idx="4274">
                  <c:v>45.9794384679942</c:v>
                </c:pt>
                <c:pt idx="4275">
                  <c:v>46.020065613794159</c:v>
                </c:pt>
                <c:pt idx="4276">
                  <c:v>46.038185702296488</c:v>
                </c:pt>
                <c:pt idx="4277">
                  <c:v>46.088921950103007</c:v>
                </c:pt>
                <c:pt idx="4278">
                  <c:v>46.142900740062565</c:v>
                </c:pt>
                <c:pt idx="4279">
                  <c:v>46.188677805752654</c:v>
                </c:pt>
                <c:pt idx="4280">
                  <c:v>46.23254749370566</c:v>
                </c:pt>
                <c:pt idx="4281">
                  <c:v>46.276989394979779</c:v>
                </c:pt>
                <c:pt idx="4282">
                  <c:v>46.312657358663316</c:v>
                </c:pt>
                <c:pt idx="4283">
                  <c:v>46.360151064316781</c:v>
                </c:pt>
                <c:pt idx="4284">
                  <c:v>46.402685587853817</c:v>
                </c:pt>
                <c:pt idx="4285">
                  <c:v>46.437018387121391</c:v>
                </c:pt>
                <c:pt idx="4286">
                  <c:v>46.454184786755164</c:v>
                </c:pt>
                <c:pt idx="4287">
                  <c:v>46.482795452811466</c:v>
                </c:pt>
                <c:pt idx="4288">
                  <c:v>46.541733424887454</c:v>
                </c:pt>
                <c:pt idx="4289">
                  <c:v>46.595330739299605</c:v>
                </c:pt>
                <c:pt idx="4290">
                  <c:v>46.616693369954987</c:v>
                </c:pt>
                <c:pt idx="4291">
                  <c:v>46.663805600061039</c:v>
                </c:pt>
                <c:pt idx="4292">
                  <c:v>46.732471198596166</c:v>
                </c:pt>
                <c:pt idx="4293">
                  <c:v>46.792172121766988</c:v>
                </c:pt>
                <c:pt idx="4294">
                  <c:v>46.846913862821388</c:v>
                </c:pt>
                <c:pt idx="4295">
                  <c:v>46.884107728694588</c:v>
                </c:pt>
                <c:pt idx="4296">
                  <c:v>46.9831006332494</c:v>
                </c:pt>
                <c:pt idx="4297">
                  <c:v>47.01056687266346</c:v>
                </c:pt>
                <c:pt idx="4298">
                  <c:v>47.043755245288779</c:v>
                </c:pt>
                <c:pt idx="4299">
                  <c:v>47.085717555504679</c:v>
                </c:pt>
                <c:pt idx="4300">
                  <c:v>47.123483634699006</c:v>
                </c:pt>
                <c:pt idx="4301">
                  <c:v>47.1410315098802</c:v>
                </c:pt>
                <c:pt idx="4302">
                  <c:v>47.133020523384445</c:v>
                </c:pt>
                <c:pt idx="4303">
                  <c:v>47.129587243457692</c:v>
                </c:pt>
                <c:pt idx="4304">
                  <c:v>47.151522087434195</c:v>
                </c:pt>
                <c:pt idx="4305">
                  <c:v>47.153810940718706</c:v>
                </c:pt>
                <c:pt idx="4306">
                  <c:v>47.112039368276491</c:v>
                </c:pt>
                <c:pt idx="4307">
                  <c:v>47.136072327763785</c:v>
                </c:pt>
                <c:pt idx="4308">
                  <c:v>47.119668879224847</c:v>
                </c:pt>
                <c:pt idx="4309">
                  <c:v>47.101930266269925</c:v>
                </c:pt>
                <c:pt idx="4310">
                  <c:v>47.111848630502777</c:v>
                </c:pt>
                <c:pt idx="4311">
                  <c:v>47.108987563897152</c:v>
                </c:pt>
                <c:pt idx="4312">
                  <c:v>47.115472648203237</c:v>
                </c:pt>
                <c:pt idx="4313">
                  <c:v>47.113565270466147</c:v>
                </c:pt>
                <c:pt idx="4314">
                  <c:v>47.092202639810772</c:v>
                </c:pt>
                <c:pt idx="4315">
                  <c:v>47.100976577401369</c:v>
                </c:pt>
                <c:pt idx="4316">
                  <c:v>47.081902800030498</c:v>
                </c:pt>
                <c:pt idx="4317">
                  <c:v>47.06721599145493</c:v>
                </c:pt>
                <c:pt idx="4318">
                  <c:v>47.036316472114123</c:v>
                </c:pt>
                <c:pt idx="4319">
                  <c:v>47.013046463721665</c:v>
                </c:pt>
                <c:pt idx="4320">
                  <c:v>46.997596704051269</c:v>
                </c:pt>
                <c:pt idx="4321">
                  <c:v>46.97928587777524</c:v>
                </c:pt>
                <c:pt idx="4322">
                  <c:v>46.9522011139086</c:v>
                </c:pt>
                <c:pt idx="4323">
                  <c:v>46.951056687266359</c:v>
                </c:pt>
                <c:pt idx="4324">
                  <c:v>46.933127336537737</c:v>
                </c:pt>
                <c:pt idx="4325">
                  <c:v>46.91939421683071</c:v>
                </c:pt>
                <c:pt idx="4326">
                  <c:v>46.897840848401628</c:v>
                </c:pt>
                <c:pt idx="4327">
                  <c:v>46.873617151140621</c:v>
                </c:pt>
                <c:pt idx="4328">
                  <c:v>46.860456244754729</c:v>
                </c:pt>
                <c:pt idx="4329">
                  <c:v>46.817158770122845</c:v>
                </c:pt>
                <c:pt idx="4330">
                  <c:v>46.769665064469379</c:v>
                </c:pt>
                <c:pt idx="4331">
                  <c:v>46.731517509727638</c:v>
                </c:pt>
                <c:pt idx="4332">
                  <c:v>46.710727092393384</c:v>
                </c:pt>
                <c:pt idx="4333">
                  <c:v>46.649881742580313</c:v>
                </c:pt>
                <c:pt idx="4334">
                  <c:v>46.616884107728694</c:v>
                </c:pt>
                <c:pt idx="4335">
                  <c:v>46.573395895323117</c:v>
                </c:pt>
                <c:pt idx="4336">
                  <c:v>46.545357442587942</c:v>
                </c:pt>
                <c:pt idx="4337">
                  <c:v>46.51483939879455</c:v>
                </c:pt>
                <c:pt idx="4338">
                  <c:v>46.470206759746709</c:v>
                </c:pt>
                <c:pt idx="4339">
                  <c:v>46.460479133287571</c:v>
                </c:pt>
                <c:pt idx="4340">
                  <c:v>46.455138475623727</c:v>
                </c:pt>
                <c:pt idx="4341">
                  <c:v>46.470397497520416</c:v>
                </c:pt>
                <c:pt idx="4342">
                  <c:v>46.450942244602132</c:v>
                </c:pt>
                <c:pt idx="4343">
                  <c:v>46.431105516136434</c:v>
                </c:pt>
                <c:pt idx="4344">
                  <c:v>46.40726329442284</c:v>
                </c:pt>
                <c:pt idx="4345">
                  <c:v>46.40230411230641</c:v>
                </c:pt>
                <c:pt idx="4346">
                  <c:v>46.36453803311209</c:v>
                </c:pt>
                <c:pt idx="4347">
                  <c:v>46.342030975814467</c:v>
                </c:pt>
                <c:pt idx="4348">
                  <c:v>46.332684824902728</c:v>
                </c:pt>
                <c:pt idx="4349">
                  <c:v>46.310559243152518</c:v>
                </c:pt>
                <c:pt idx="4350">
                  <c:v>46.290341039139392</c:v>
                </c:pt>
                <c:pt idx="4351">
                  <c:v>46.238460364690624</c:v>
                </c:pt>
                <c:pt idx="4352">
                  <c:v>46.235599298084992</c:v>
                </c:pt>
                <c:pt idx="4353">
                  <c:v>46.28595407034409</c:v>
                </c:pt>
                <c:pt idx="4354">
                  <c:v>46.092164492256046</c:v>
                </c:pt>
                <c:pt idx="4355">
                  <c:v>46.07385366598001</c:v>
                </c:pt>
                <c:pt idx="4356">
                  <c:v>46.106279087510494</c:v>
                </c:pt>
                <c:pt idx="4357">
                  <c:v>46.110093842984661</c:v>
                </c:pt>
                <c:pt idx="4358">
                  <c:v>46.117914091706723</c:v>
                </c:pt>
                <c:pt idx="4359">
                  <c:v>46.136224917982744</c:v>
                </c:pt>
                <c:pt idx="4360">
                  <c:v>46.146143282215611</c:v>
                </c:pt>
                <c:pt idx="4361">
                  <c:v>46.17799649042496</c:v>
                </c:pt>
                <c:pt idx="4362">
                  <c:v>46.189059281300068</c:v>
                </c:pt>
                <c:pt idx="4363">
                  <c:v>46.160448615243766</c:v>
                </c:pt>
                <c:pt idx="4364">
                  <c:v>46.368543526359971</c:v>
                </c:pt>
                <c:pt idx="4365">
                  <c:v>46.412985427634098</c:v>
                </c:pt>
                <c:pt idx="4366">
                  <c:v>46.425764858472583</c:v>
                </c:pt>
                <c:pt idx="4367">
                  <c:v>46.440451667048151</c:v>
                </c:pt>
                <c:pt idx="4368">
                  <c:v>46.462005035477233</c:v>
                </c:pt>
                <c:pt idx="4369">
                  <c:v>46.466582742046242</c:v>
                </c:pt>
                <c:pt idx="4370">
                  <c:v>46.491950865949491</c:v>
                </c:pt>
                <c:pt idx="4371">
                  <c:v>46.525139238574802</c:v>
                </c:pt>
                <c:pt idx="4372">
                  <c:v>46.548409246967267</c:v>
                </c:pt>
                <c:pt idx="4373">
                  <c:v>46.592278934920259</c:v>
                </c:pt>
                <c:pt idx="4374">
                  <c:v>46.621461814297689</c:v>
                </c:pt>
                <c:pt idx="4375">
                  <c:v>46.651407644769961</c:v>
                </c:pt>
                <c:pt idx="4376">
                  <c:v>46.68707560845349</c:v>
                </c:pt>
                <c:pt idx="4377">
                  <c:v>46.747348744945434</c:v>
                </c:pt>
                <c:pt idx="4378">
                  <c:v>46.796177615014869</c:v>
                </c:pt>
                <c:pt idx="4379">
                  <c:v>46.84424353398947</c:v>
                </c:pt>
                <c:pt idx="4380">
                  <c:v>46.886396581979099</c:v>
                </c:pt>
                <c:pt idx="4381">
                  <c:v>46.906805523765932</c:v>
                </c:pt>
                <c:pt idx="4382">
                  <c:v>46.947432669565885</c:v>
                </c:pt>
                <c:pt idx="4383">
                  <c:v>46.999504081788366</c:v>
                </c:pt>
                <c:pt idx="4384">
                  <c:v>47.035362783245596</c:v>
                </c:pt>
                <c:pt idx="4385">
                  <c:v>47.051766231784555</c:v>
                </c:pt>
                <c:pt idx="4386">
                  <c:v>47.063591973754491</c:v>
                </c:pt>
                <c:pt idx="4387">
                  <c:v>47.065499351491582</c:v>
                </c:pt>
                <c:pt idx="4388">
                  <c:v>47.067406729228672</c:v>
                </c:pt>
                <c:pt idx="4389">
                  <c:v>47.093347066453056</c:v>
                </c:pt>
                <c:pt idx="4390">
                  <c:v>47.099832150759148</c:v>
                </c:pt>
                <c:pt idx="4391">
                  <c:v>47.129396505683999</c:v>
                </c:pt>
                <c:pt idx="4392">
                  <c:v>47.128252079041751</c:v>
                </c:pt>
                <c:pt idx="4393">
                  <c:v>47.12653543907836</c:v>
                </c:pt>
                <c:pt idx="4394">
                  <c:v>47.149423971923412</c:v>
                </c:pt>
                <c:pt idx="4395">
                  <c:v>47.164682993820101</c:v>
                </c:pt>
                <c:pt idx="4396">
                  <c:v>47.183375295643557</c:v>
                </c:pt>
                <c:pt idx="4397">
                  <c:v>47.191577019913026</c:v>
                </c:pt>
                <c:pt idx="4398">
                  <c:v>47.210269321736476</c:v>
                </c:pt>
                <c:pt idx="4399">
                  <c:v>47.211604486152432</c:v>
                </c:pt>
                <c:pt idx="4400">
                  <c:v>47.219424734874494</c:v>
                </c:pt>
                <c:pt idx="4401">
                  <c:v>47.216945143816268</c:v>
                </c:pt>
                <c:pt idx="4402">
                  <c:v>47.23144121461813</c:v>
                </c:pt>
                <c:pt idx="4403">
                  <c:v>47.214084077210643</c:v>
                </c:pt>
                <c:pt idx="4404">
                  <c:v>47.193675135423817</c:v>
                </c:pt>
                <c:pt idx="4405">
                  <c:v>47.186808575570304</c:v>
                </c:pt>
                <c:pt idx="4406">
                  <c:v>47.179369802395669</c:v>
                </c:pt>
                <c:pt idx="4407">
                  <c:v>47.187380788891438</c:v>
                </c:pt>
                <c:pt idx="4408">
                  <c:v>47.170214389257652</c:v>
                </c:pt>
                <c:pt idx="4409">
                  <c:v>47.175364309147788</c:v>
                </c:pt>
                <c:pt idx="4410">
                  <c:v>47.155336842908376</c:v>
                </c:pt>
                <c:pt idx="4411">
                  <c:v>47.119668879224847</c:v>
                </c:pt>
                <c:pt idx="4412">
                  <c:v>47.090485999847417</c:v>
                </c:pt>
                <c:pt idx="4413">
                  <c:v>47.101548790722525</c:v>
                </c:pt>
                <c:pt idx="4414">
                  <c:v>47.121766994735637</c:v>
                </c:pt>
                <c:pt idx="4415">
                  <c:v>47.09391927977417</c:v>
                </c:pt>
                <c:pt idx="4416">
                  <c:v>47.091058213168544</c:v>
                </c:pt>
                <c:pt idx="4417">
                  <c:v>47.052910658426804</c:v>
                </c:pt>
                <c:pt idx="4418">
                  <c:v>47.045471885252169</c:v>
                </c:pt>
                <c:pt idx="4419">
                  <c:v>46.99416342412453</c:v>
                </c:pt>
                <c:pt idx="4420">
                  <c:v>46.974326695658824</c:v>
                </c:pt>
                <c:pt idx="4421">
                  <c:v>46.993781948577109</c:v>
                </c:pt>
                <c:pt idx="4422">
                  <c:v>46.972610055695434</c:v>
                </c:pt>
                <c:pt idx="4423">
                  <c:v>46.915007248035401</c:v>
                </c:pt>
                <c:pt idx="4424">
                  <c:v>46.849965667200728</c:v>
                </c:pt>
                <c:pt idx="4425">
                  <c:v>46.824597543297472</c:v>
                </c:pt>
                <c:pt idx="4426">
                  <c:v>46.767757686732281</c:v>
                </c:pt>
                <c:pt idx="4427">
                  <c:v>46.74982833600366</c:v>
                </c:pt>
                <c:pt idx="4428">
                  <c:v>46.735332265201791</c:v>
                </c:pt>
                <c:pt idx="4429">
                  <c:v>46.725032425421531</c:v>
                </c:pt>
                <c:pt idx="4430">
                  <c:v>46.691462577248799</c:v>
                </c:pt>
                <c:pt idx="4431">
                  <c:v>46.67124437323568</c:v>
                </c:pt>
                <c:pt idx="4432">
                  <c:v>46.650835431448854</c:v>
                </c:pt>
                <c:pt idx="4433">
                  <c:v>46.644731822690161</c:v>
                </c:pt>
                <c:pt idx="4434">
                  <c:v>46.628328374151224</c:v>
                </c:pt>
                <c:pt idx="4435">
                  <c:v>46.615358205539032</c:v>
                </c:pt>
                <c:pt idx="4436">
                  <c:v>46.622796978713673</c:v>
                </c:pt>
                <c:pt idx="4437">
                  <c:v>46.606965743495849</c:v>
                </c:pt>
                <c:pt idx="4438">
                  <c:v>46.600099183642328</c:v>
                </c:pt>
                <c:pt idx="4439">
                  <c:v>46.594377050431056</c:v>
                </c:pt>
                <c:pt idx="4440">
                  <c:v>46.602006561379412</c:v>
                </c:pt>
                <c:pt idx="4441">
                  <c:v>46.58064393072403</c:v>
                </c:pt>
                <c:pt idx="4442">
                  <c:v>46.575875486381314</c:v>
                </c:pt>
                <c:pt idx="4443">
                  <c:v>46.552414740215141</c:v>
                </c:pt>
                <c:pt idx="4444">
                  <c:v>46.551842526894021</c:v>
                </c:pt>
                <c:pt idx="4445">
                  <c:v>46.575875486381321</c:v>
                </c:pt>
                <c:pt idx="4446">
                  <c:v>46.571488517586012</c:v>
                </c:pt>
                <c:pt idx="4447">
                  <c:v>46.57339589532311</c:v>
                </c:pt>
                <c:pt idx="4448">
                  <c:v>46.556420233463037</c:v>
                </c:pt>
                <c:pt idx="4449">
                  <c:v>46.561570153353181</c:v>
                </c:pt>
                <c:pt idx="4450">
                  <c:v>46.56805523765928</c:v>
                </c:pt>
                <c:pt idx="4451">
                  <c:v>46.559662775616097</c:v>
                </c:pt>
                <c:pt idx="4452">
                  <c:v>46.575112535286493</c:v>
                </c:pt>
                <c:pt idx="4453">
                  <c:v>46.615167467765332</c:v>
                </c:pt>
                <c:pt idx="4454">
                  <c:v>46.425764858472576</c:v>
                </c:pt>
                <c:pt idx="4455">
                  <c:v>46.40230411230641</c:v>
                </c:pt>
                <c:pt idx="4456">
                  <c:v>46.422903791866943</c:v>
                </c:pt>
                <c:pt idx="4457">
                  <c:v>46.43587396047915</c:v>
                </c:pt>
                <c:pt idx="4458">
                  <c:v>46.440451667048151</c:v>
                </c:pt>
                <c:pt idx="4459">
                  <c:v>46.449988555733576</c:v>
                </c:pt>
                <c:pt idx="4460">
                  <c:v>46.488326848249031</c:v>
                </c:pt>
                <c:pt idx="4461">
                  <c:v>46.472304875257507</c:v>
                </c:pt>
                <c:pt idx="4462">
                  <c:v>46.486991683833068</c:v>
                </c:pt>
                <c:pt idx="4463">
                  <c:v>46.49996185244526</c:v>
                </c:pt>
                <c:pt idx="4464">
                  <c:v>46.733615625238428</c:v>
                </c:pt>
                <c:pt idx="4465">
                  <c:v>46.771953917753883</c:v>
                </c:pt>
                <c:pt idx="4466">
                  <c:v>46.76680399786374</c:v>
                </c:pt>
                <c:pt idx="4467">
                  <c:v>46.792935072861823</c:v>
                </c:pt>
                <c:pt idx="4468">
                  <c:v>46.819638361181049</c:v>
                </c:pt>
                <c:pt idx="4469">
                  <c:v>46.838521400778212</c:v>
                </c:pt>
                <c:pt idx="4470">
                  <c:v>46.82192721446556</c:v>
                </c:pt>
                <c:pt idx="4471">
                  <c:v>46.880674448767856</c:v>
                </c:pt>
                <c:pt idx="4472">
                  <c:v>46.906996261539653</c:v>
                </c:pt>
                <c:pt idx="4473">
                  <c:v>46.90012970168614</c:v>
                </c:pt>
                <c:pt idx="4474">
                  <c:v>46.910048065918993</c:v>
                </c:pt>
                <c:pt idx="4475">
                  <c:v>46.909666590371572</c:v>
                </c:pt>
                <c:pt idx="4476">
                  <c:v>46.983863584344263</c:v>
                </c:pt>
                <c:pt idx="4477">
                  <c:v>47.009231708247526</c:v>
                </c:pt>
                <c:pt idx="4478">
                  <c:v>47.051384756237141</c:v>
                </c:pt>
                <c:pt idx="4479">
                  <c:v>47.081712062256827</c:v>
                </c:pt>
                <c:pt idx="4480">
                  <c:v>47.106889448386362</c:v>
                </c:pt>
                <c:pt idx="4481">
                  <c:v>47.118333714808884</c:v>
                </c:pt>
                <c:pt idx="4482">
                  <c:v>47.136835278858619</c:v>
                </c:pt>
                <c:pt idx="4483">
                  <c:v>47.152857251850151</c:v>
                </c:pt>
                <c:pt idx="4484">
                  <c:v>47.160296025024799</c:v>
                </c:pt>
                <c:pt idx="4485">
                  <c:v>47.194056610971231</c:v>
                </c:pt>
                <c:pt idx="4486">
                  <c:v>47.202067597466986</c:v>
                </c:pt>
                <c:pt idx="4487">
                  <c:v>47.093156328679314</c:v>
                </c:pt>
                <c:pt idx="4488">
                  <c:v>47.084573128862431</c:v>
                </c:pt>
                <c:pt idx="4489">
                  <c:v>47.075417715724413</c:v>
                </c:pt>
                <c:pt idx="4490">
                  <c:v>47.090867475394823</c:v>
                </c:pt>
                <c:pt idx="4491">
                  <c:v>47.096398870832381</c:v>
                </c:pt>
                <c:pt idx="4492">
                  <c:v>47.08190280003052</c:v>
                </c:pt>
                <c:pt idx="4493">
                  <c:v>47.085717555504687</c:v>
                </c:pt>
                <c:pt idx="4494">
                  <c:v>47.087052719920642</c:v>
                </c:pt>
                <c:pt idx="4495">
                  <c:v>47.073510337987329</c:v>
                </c:pt>
                <c:pt idx="4496">
                  <c:v>47.027351796749834</c:v>
                </c:pt>
                <c:pt idx="4497">
                  <c:v>47.129587243457692</c:v>
                </c:pt>
                <c:pt idx="4498">
                  <c:v>47.114328221560996</c:v>
                </c:pt>
                <c:pt idx="4499">
                  <c:v>47.123483634699014</c:v>
                </c:pt>
                <c:pt idx="4500">
                  <c:v>47.109559777218273</c:v>
                </c:pt>
                <c:pt idx="4501">
                  <c:v>47.111657892729063</c:v>
                </c:pt>
                <c:pt idx="4502">
                  <c:v>47.108415350576024</c:v>
                </c:pt>
                <c:pt idx="4503">
                  <c:v>47.102502479591067</c:v>
                </c:pt>
                <c:pt idx="4504">
                  <c:v>47.092011902037086</c:v>
                </c:pt>
                <c:pt idx="4505">
                  <c:v>47.088006408789205</c:v>
                </c:pt>
                <c:pt idx="4506">
                  <c:v>47.104028381780729</c:v>
                </c:pt>
                <c:pt idx="4507">
                  <c:v>47.096398870832374</c:v>
                </c:pt>
                <c:pt idx="4508">
                  <c:v>47.077134355687804</c:v>
                </c:pt>
                <c:pt idx="4509">
                  <c:v>47.05329213397421</c:v>
                </c:pt>
                <c:pt idx="4510">
                  <c:v>47.039749752040898</c:v>
                </c:pt>
                <c:pt idx="4511">
                  <c:v>46.996452277409034</c:v>
                </c:pt>
                <c:pt idx="4512">
                  <c:v>46.973563744563975</c:v>
                </c:pt>
                <c:pt idx="4513">
                  <c:v>46.951438162813766</c:v>
                </c:pt>
                <c:pt idx="4514">
                  <c:v>46.940566109712364</c:v>
                </c:pt>
                <c:pt idx="4515">
                  <c:v>46.910048065918971</c:v>
                </c:pt>
                <c:pt idx="4516">
                  <c:v>46.865224689097424</c:v>
                </c:pt>
                <c:pt idx="4517">
                  <c:v>46.844625009536891</c:v>
                </c:pt>
                <c:pt idx="4518">
                  <c:v>46.893644617380026</c:v>
                </c:pt>
                <c:pt idx="4519">
                  <c:v>46.902418554970623</c:v>
                </c:pt>
                <c:pt idx="4520">
                  <c:v>46.894216830701154</c:v>
                </c:pt>
                <c:pt idx="4521">
                  <c:v>46.918631265735861</c:v>
                </c:pt>
                <c:pt idx="4522">
                  <c:v>46.913672083619431</c:v>
                </c:pt>
                <c:pt idx="4523">
                  <c:v>46.923590447852284</c:v>
                </c:pt>
                <c:pt idx="4524">
                  <c:v>46.901655603875781</c:v>
                </c:pt>
                <c:pt idx="4525">
                  <c:v>46.891737239642922</c:v>
                </c:pt>
                <c:pt idx="4526">
                  <c:v>46.888876173037289</c:v>
                </c:pt>
                <c:pt idx="4527">
                  <c:v>46.887731746395033</c:v>
                </c:pt>
                <c:pt idx="4528">
                  <c:v>46.840428778515275</c:v>
                </c:pt>
                <c:pt idx="4529">
                  <c:v>46.80399786373691</c:v>
                </c:pt>
                <c:pt idx="4530">
                  <c:v>46.807431143663685</c:v>
                </c:pt>
                <c:pt idx="4531">
                  <c:v>46.779011215381068</c:v>
                </c:pt>
                <c:pt idx="4532">
                  <c:v>46.786640726329431</c:v>
                </c:pt>
                <c:pt idx="4533">
                  <c:v>46.787975890745393</c:v>
                </c:pt>
                <c:pt idx="4534">
                  <c:v>46.789311055161349</c:v>
                </c:pt>
                <c:pt idx="4535">
                  <c:v>46.798084992751953</c:v>
                </c:pt>
                <c:pt idx="4536">
                  <c:v>46.830319676508722</c:v>
                </c:pt>
                <c:pt idx="4537">
                  <c:v>46.609445334554039</c:v>
                </c:pt>
                <c:pt idx="4538">
                  <c:v>46.592469672693966</c:v>
                </c:pt>
                <c:pt idx="4539">
                  <c:v>46.598764019226365</c:v>
                </c:pt>
                <c:pt idx="4540">
                  <c:v>46.594949263752177</c:v>
                </c:pt>
                <c:pt idx="4541">
                  <c:v>46.602578774700532</c:v>
                </c:pt>
                <c:pt idx="4542">
                  <c:v>46.590562294956875</c:v>
                </c:pt>
                <c:pt idx="4543">
                  <c:v>46.570344090943756</c:v>
                </c:pt>
                <c:pt idx="4544">
                  <c:v>46.57892729076066</c:v>
                </c:pt>
                <c:pt idx="4545">
                  <c:v>46.580834668497751</c:v>
                </c:pt>
                <c:pt idx="4546">
                  <c:v>46.551461051346614</c:v>
                </c:pt>
                <c:pt idx="4547">
                  <c:v>46.762226291294738</c:v>
                </c:pt>
                <c:pt idx="4548">
                  <c:v>46.788166628519107</c:v>
                </c:pt>
                <c:pt idx="4549">
                  <c:v>46.805905241474015</c:v>
                </c:pt>
                <c:pt idx="4550">
                  <c:v>46.816968032349131</c:v>
                </c:pt>
                <c:pt idx="4551">
                  <c:v>46.816968032349124</c:v>
                </c:pt>
                <c:pt idx="4552">
                  <c:v>46.829938200961323</c:v>
                </c:pt>
                <c:pt idx="4553">
                  <c:v>46.84405279621577</c:v>
                </c:pt>
                <c:pt idx="4554">
                  <c:v>46.858548867017632</c:v>
                </c:pt>
                <c:pt idx="4555">
                  <c:v>46.879911497673007</c:v>
                </c:pt>
                <c:pt idx="4556">
                  <c:v>46.88467994201573</c:v>
                </c:pt>
                <c:pt idx="4557">
                  <c:v>46.910620279240121</c:v>
                </c:pt>
                <c:pt idx="4558">
                  <c:v>46.896696421759387</c:v>
                </c:pt>
                <c:pt idx="4559">
                  <c:v>46.878385595483351</c:v>
                </c:pt>
                <c:pt idx="4560">
                  <c:v>46.88658731975282</c:v>
                </c:pt>
                <c:pt idx="4561">
                  <c:v>46.903181506065479</c:v>
                </c:pt>
                <c:pt idx="4562">
                  <c:v>46.922064545662629</c:v>
                </c:pt>
                <c:pt idx="4563">
                  <c:v>46.912336919203497</c:v>
                </c:pt>
                <c:pt idx="4564">
                  <c:v>46.923208972304877</c:v>
                </c:pt>
                <c:pt idx="4565">
                  <c:v>46.917868314641034</c:v>
                </c:pt>
                <c:pt idx="4566">
                  <c:v>46.933318074311444</c:v>
                </c:pt>
                <c:pt idx="4567">
                  <c:v>46.935225452048527</c:v>
                </c:pt>
                <c:pt idx="4568">
                  <c:v>46.962119478141453</c:v>
                </c:pt>
                <c:pt idx="4569">
                  <c:v>46.995307850766771</c:v>
                </c:pt>
                <c:pt idx="4570">
                  <c:v>46.995117112993071</c:v>
                </c:pt>
                <c:pt idx="4571">
                  <c:v>46.986533913176174</c:v>
                </c:pt>
                <c:pt idx="4572">
                  <c:v>47.000267032883194</c:v>
                </c:pt>
                <c:pt idx="4573">
                  <c:v>47.023918516823066</c:v>
                </c:pt>
                <c:pt idx="4574">
                  <c:v>47.027542534523533</c:v>
                </c:pt>
                <c:pt idx="4575">
                  <c:v>47.051956969558255</c:v>
                </c:pt>
                <c:pt idx="4576">
                  <c:v>47.0618753337911</c:v>
                </c:pt>
                <c:pt idx="4577">
                  <c:v>47.079804684519722</c:v>
                </c:pt>
                <c:pt idx="4578">
                  <c:v>47.082856488899075</c:v>
                </c:pt>
                <c:pt idx="4579">
                  <c:v>47.09391927977417</c:v>
                </c:pt>
                <c:pt idx="4580">
                  <c:v>47.106889448386376</c:v>
                </c:pt>
                <c:pt idx="4581">
                  <c:v>47.149996185244525</c:v>
                </c:pt>
                <c:pt idx="4582">
                  <c:v>47.130159456778834</c:v>
                </c:pt>
                <c:pt idx="4583">
                  <c:v>47.130159456778827</c:v>
                </c:pt>
                <c:pt idx="4584">
                  <c:v>47.136263065537506</c:v>
                </c:pt>
                <c:pt idx="4585">
                  <c:v>47.130731670099948</c:v>
                </c:pt>
                <c:pt idx="4586">
                  <c:v>47.134355687800408</c:v>
                </c:pt>
                <c:pt idx="4587">
                  <c:v>47.141222247653914</c:v>
                </c:pt>
                <c:pt idx="4588">
                  <c:v>47.191767757686733</c:v>
                </c:pt>
                <c:pt idx="4589">
                  <c:v>47.178034637979707</c:v>
                </c:pt>
                <c:pt idx="4590">
                  <c:v>47.16659037155717</c:v>
                </c:pt>
                <c:pt idx="4591">
                  <c:v>47.140077821011666</c:v>
                </c:pt>
                <c:pt idx="4592">
                  <c:v>47.135690852216364</c:v>
                </c:pt>
                <c:pt idx="4593">
                  <c:v>47.153047989623857</c:v>
                </c:pt>
                <c:pt idx="4594">
                  <c:v>47.146753643091458</c:v>
                </c:pt>
                <c:pt idx="4595">
                  <c:v>47.152285038529016</c:v>
                </c:pt>
                <c:pt idx="4596">
                  <c:v>47.147898069733721</c:v>
                </c:pt>
                <c:pt idx="4597">
                  <c:v>47.137979705500868</c:v>
                </c:pt>
                <c:pt idx="4598">
                  <c:v>47.089723048752568</c:v>
                </c:pt>
                <c:pt idx="4599">
                  <c:v>47.083619439993903</c:v>
                </c:pt>
                <c:pt idx="4600">
                  <c:v>47.087624933241798</c:v>
                </c:pt>
                <c:pt idx="4601">
                  <c:v>47.087052719920671</c:v>
                </c:pt>
                <c:pt idx="4602">
                  <c:v>47.08171206225682</c:v>
                </c:pt>
                <c:pt idx="4603">
                  <c:v>47.045471885252155</c:v>
                </c:pt>
                <c:pt idx="4604">
                  <c:v>47.034409094377054</c:v>
                </c:pt>
                <c:pt idx="4605">
                  <c:v>47.003891050583647</c:v>
                </c:pt>
                <c:pt idx="4606">
                  <c:v>46.93656061646449</c:v>
                </c:pt>
                <c:pt idx="4607">
                  <c:v>46.890592813000687</c:v>
                </c:pt>
                <c:pt idx="4608">
                  <c:v>46.867895017929342</c:v>
                </c:pt>
                <c:pt idx="4609">
                  <c:v>46.863508049134047</c:v>
                </c:pt>
                <c:pt idx="4610">
                  <c:v>46.856450751506813</c:v>
                </c:pt>
                <c:pt idx="4611">
                  <c:v>46.841954680704958</c:v>
                </c:pt>
                <c:pt idx="4612">
                  <c:v>46.846150911726554</c:v>
                </c:pt>
                <c:pt idx="4613">
                  <c:v>46.858930342565053</c:v>
                </c:pt>
                <c:pt idx="4614">
                  <c:v>46.915388723582829</c:v>
                </c:pt>
                <c:pt idx="4615">
                  <c:v>46.901083390554668</c:v>
                </c:pt>
                <c:pt idx="4616">
                  <c:v>46.983482108796828</c:v>
                </c:pt>
                <c:pt idx="4617">
                  <c:v>47.013237201495386</c:v>
                </c:pt>
                <c:pt idx="4618">
                  <c:v>46.997215228503862</c:v>
                </c:pt>
                <c:pt idx="4619">
                  <c:v>46.979667353322654</c:v>
                </c:pt>
                <c:pt idx="4620">
                  <c:v>46.963645380331116</c:v>
                </c:pt>
                <c:pt idx="4621">
                  <c:v>46.962691691462581</c:v>
                </c:pt>
                <c:pt idx="4622">
                  <c:v>46.948958571755533</c:v>
                </c:pt>
                <c:pt idx="4623">
                  <c:v>46.932364385442874</c:v>
                </c:pt>
                <c:pt idx="4624">
                  <c:v>46.86350804913404</c:v>
                </c:pt>
                <c:pt idx="4625">
                  <c:v>46.87705043106736</c:v>
                </c:pt>
                <c:pt idx="4626">
                  <c:v>46.855878538185692</c:v>
                </c:pt>
                <c:pt idx="4627">
                  <c:v>46.842336156252372</c:v>
                </c:pt>
                <c:pt idx="4628">
                  <c:v>46.849965667200721</c:v>
                </c:pt>
                <c:pt idx="4629">
                  <c:v>46.853398947127481</c:v>
                </c:pt>
                <c:pt idx="4630">
                  <c:v>46.85130083161669</c:v>
                </c:pt>
                <c:pt idx="4631">
                  <c:v>46.839856565194168</c:v>
                </c:pt>
                <c:pt idx="4632">
                  <c:v>46.841954680704973</c:v>
                </c:pt>
                <c:pt idx="4633">
                  <c:v>46.85778591592279</c:v>
                </c:pt>
                <c:pt idx="4634">
                  <c:v>46.858167391470211</c:v>
                </c:pt>
                <c:pt idx="4635">
                  <c:v>46.858358129243918</c:v>
                </c:pt>
                <c:pt idx="4636">
                  <c:v>46.861409933623257</c:v>
                </c:pt>
                <c:pt idx="4637">
                  <c:v>46.875906004425119</c:v>
                </c:pt>
                <c:pt idx="4638">
                  <c:v>46.878957808804458</c:v>
                </c:pt>
                <c:pt idx="4639">
                  <c:v>46.854734111543465</c:v>
                </c:pt>
                <c:pt idx="4640">
                  <c:v>46.860646982528429</c:v>
                </c:pt>
                <c:pt idx="4641">
                  <c:v>46.879339284351872</c:v>
                </c:pt>
                <c:pt idx="4642">
                  <c:v>46.897077897306772</c:v>
                </c:pt>
                <c:pt idx="4643">
                  <c:v>46.894216830701154</c:v>
                </c:pt>
                <c:pt idx="4644">
                  <c:v>46.913672083619431</c:v>
                </c:pt>
                <c:pt idx="4645">
                  <c:v>46.922446021210035</c:v>
                </c:pt>
                <c:pt idx="4646">
                  <c:v>46.922255283436321</c:v>
                </c:pt>
                <c:pt idx="4647">
                  <c:v>46.928549629968707</c:v>
                </c:pt>
                <c:pt idx="4648">
                  <c:v>46.944380865186531</c:v>
                </c:pt>
                <c:pt idx="4649">
                  <c:v>46.987487602044688</c:v>
                </c:pt>
                <c:pt idx="4650">
                  <c:v>46.981002517738588</c:v>
                </c:pt>
                <c:pt idx="4651">
                  <c:v>47.000076295109459</c:v>
                </c:pt>
                <c:pt idx="4652">
                  <c:v>47.01590753032729</c:v>
                </c:pt>
                <c:pt idx="4653">
                  <c:v>47.029831387808031</c:v>
                </c:pt>
                <c:pt idx="4654">
                  <c:v>47.024490730144194</c:v>
                </c:pt>
                <c:pt idx="4655">
                  <c:v>47.037651636530086</c:v>
                </c:pt>
                <c:pt idx="4656">
                  <c:v>47.033455405508491</c:v>
                </c:pt>
                <c:pt idx="4657">
                  <c:v>47.035362783245589</c:v>
                </c:pt>
                <c:pt idx="4658">
                  <c:v>47.028877698939489</c:v>
                </c:pt>
                <c:pt idx="4659">
                  <c:v>47.036888685435258</c:v>
                </c:pt>
                <c:pt idx="4660">
                  <c:v>47.106698710612655</c:v>
                </c:pt>
                <c:pt idx="4661">
                  <c:v>47.103456168459616</c:v>
                </c:pt>
                <c:pt idx="4662">
                  <c:v>47.099832150759141</c:v>
                </c:pt>
                <c:pt idx="4663">
                  <c:v>47.116807812619207</c:v>
                </c:pt>
                <c:pt idx="4664">
                  <c:v>47.131494621194776</c:v>
                </c:pt>
                <c:pt idx="4665">
                  <c:v>47.126153963530932</c:v>
                </c:pt>
                <c:pt idx="4666">
                  <c:v>47.135690852216371</c:v>
                </c:pt>
                <c:pt idx="4667">
                  <c:v>47.135309376668957</c:v>
                </c:pt>
                <c:pt idx="4668">
                  <c:v>47.188334477759973</c:v>
                </c:pt>
                <c:pt idx="4669">
                  <c:v>47.185473411154348</c:v>
                </c:pt>
                <c:pt idx="4670">
                  <c:v>47.129396505683978</c:v>
                </c:pt>
                <c:pt idx="4671">
                  <c:v>47.127679865720594</c:v>
                </c:pt>
                <c:pt idx="4672">
                  <c:v>47.115472648203237</c:v>
                </c:pt>
                <c:pt idx="4673">
                  <c:v>47.096589608606074</c:v>
                </c:pt>
                <c:pt idx="4674">
                  <c:v>47.086861982146935</c:v>
                </c:pt>
                <c:pt idx="4675">
                  <c:v>47.095254444190132</c:v>
                </c:pt>
                <c:pt idx="4676">
                  <c:v>47.10097657740139</c:v>
                </c:pt>
                <c:pt idx="4677">
                  <c:v>47.068551155870914</c:v>
                </c:pt>
                <c:pt idx="4678">
                  <c:v>47.014763103685063</c:v>
                </c:pt>
                <c:pt idx="4679">
                  <c:v>47.018196383611823</c:v>
                </c:pt>
                <c:pt idx="4680">
                  <c:v>47.030785076676594</c:v>
                </c:pt>
                <c:pt idx="4681">
                  <c:v>47.039177538719777</c:v>
                </c:pt>
                <c:pt idx="4682">
                  <c:v>47.038033112077528</c:v>
                </c:pt>
                <c:pt idx="4683">
                  <c:v>47.041275654230574</c:v>
                </c:pt>
                <c:pt idx="4684">
                  <c:v>47.042801556420237</c:v>
                </c:pt>
                <c:pt idx="4685">
                  <c:v>47.033073929961084</c:v>
                </c:pt>
                <c:pt idx="4686">
                  <c:v>47.063019760433363</c:v>
                </c:pt>
                <c:pt idx="4687">
                  <c:v>47.106698710612662</c:v>
                </c:pt>
                <c:pt idx="4688">
                  <c:v>47.110322728313122</c:v>
                </c:pt>
                <c:pt idx="4689">
                  <c:v>47.110704203860529</c:v>
                </c:pt>
                <c:pt idx="4690">
                  <c:v>47.095445181963839</c:v>
                </c:pt>
                <c:pt idx="4691">
                  <c:v>47.077134355687818</c:v>
                </c:pt>
                <c:pt idx="4692">
                  <c:v>46.837186236362264</c:v>
                </c:pt>
                <c:pt idx="4693">
                  <c:v>46.824979018844907</c:v>
                </c:pt>
                <c:pt idx="4694">
                  <c:v>46.819638361181056</c:v>
                </c:pt>
                <c:pt idx="4695">
                  <c:v>46.821164263370733</c:v>
                </c:pt>
                <c:pt idx="4696">
                  <c:v>46.775577935454344</c:v>
                </c:pt>
                <c:pt idx="4697">
                  <c:v>46.755741206988638</c:v>
                </c:pt>
                <c:pt idx="4698">
                  <c:v>46.742580300602739</c:v>
                </c:pt>
                <c:pt idx="4699">
                  <c:v>46.730182345311661</c:v>
                </c:pt>
                <c:pt idx="4700">
                  <c:v>46.719882505531402</c:v>
                </c:pt>
                <c:pt idx="4701">
                  <c:v>46.714732585641258</c:v>
                </c:pt>
                <c:pt idx="4702">
                  <c:v>46.952010376134886</c:v>
                </c:pt>
                <c:pt idx="4703">
                  <c:v>46.953917753871977</c:v>
                </c:pt>
                <c:pt idx="4704">
                  <c:v>46.946860456244771</c:v>
                </c:pt>
                <c:pt idx="4705">
                  <c:v>46.946288242923643</c:v>
                </c:pt>
                <c:pt idx="4706">
                  <c:v>46.91748683909362</c:v>
                </c:pt>
                <c:pt idx="4707">
                  <c:v>46.906042572671097</c:v>
                </c:pt>
                <c:pt idx="4708">
                  <c:v>46.901846341649502</c:v>
                </c:pt>
                <c:pt idx="4709">
                  <c:v>46.846913862821395</c:v>
                </c:pt>
                <c:pt idx="4710">
                  <c:v>46.863698786907754</c:v>
                </c:pt>
                <c:pt idx="4711">
                  <c:v>46.856069275959413</c:v>
                </c:pt>
                <c:pt idx="4712">
                  <c:v>46.851491569390404</c:v>
                </c:pt>
                <c:pt idx="4713">
                  <c:v>46.841954680704958</c:v>
                </c:pt>
                <c:pt idx="4714">
                  <c:v>46.694514381628132</c:v>
                </c:pt>
                <c:pt idx="4715">
                  <c:v>46.676203555352096</c:v>
                </c:pt>
                <c:pt idx="4716">
                  <c:v>46.695277332722966</c:v>
                </c:pt>
                <c:pt idx="4717">
                  <c:v>46.694323643854418</c:v>
                </c:pt>
                <c:pt idx="4718">
                  <c:v>46.709773403524821</c:v>
                </c:pt>
                <c:pt idx="4719">
                  <c:v>46.754787518120068</c:v>
                </c:pt>
                <c:pt idx="4720">
                  <c:v>46.740863660639342</c:v>
                </c:pt>
                <c:pt idx="4721">
                  <c:v>46.751735713740743</c:v>
                </c:pt>
                <c:pt idx="4722">
                  <c:v>46.752307927061864</c:v>
                </c:pt>
                <c:pt idx="4723">
                  <c:v>46.76031891355764</c:v>
                </c:pt>
                <c:pt idx="4724">
                  <c:v>46.898031586175328</c:v>
                </c:pt>
                <c:pt idx="4725">
                  <c:v>46.924353398947126</c:v>
                </c:pt>
                <c:pt idx="4726">
                  <c:v>46.934271763179986</c:v>
                </c:pt>
                <c:pt idx="4727">
                  <c:v>46.941138323033506</c:v>
                </c:pt>
                <c:pt idx="4728">
                  <c:v>46.941329060807206</c:v>
                </c:pt>
                <c:pt idx="4729">
                  <c:v>46.958876935988407</c:v>
                </c:pt>
                <c:pt idx="4730">
                  <c:v>46.961928740367753</c:v>
                </c:pt>
                <c:pt idx="4731">
                  <c:v>46.959258411535828</c:v>
                </c:pt>
                <c:pt idx="4732">
                  <c:v>46.971274891279478</c:v>
                </c:pt>
                <c:pt idx="4733">
                  <c:v>46.972419317921734</c:v>
                </c:pt>
                <c:pt idx="4734">
                  <c:v>46.99645227740902</c:v>
                </c:pt>
                <c:pt idx="4735">
                  <c:v>46.990157930876634</c:v>
                </c:pt>
                <c:pt idx="4736">
                  <c:v>47.015144579232484</c:v>
                </c:pt>
                <c:pt idx="4737">
                  <c:v>47.017433432516981</c:v>
                </c:pt>
                <c:pt idx="4738">
                  <c:v>47.015335317006183</c:v>
                </c:pt>
                <c:pt idx="4739">
                  <c:v>47.009231708247519</c:v>
                </c:pt>
                <c:pt idx="4740">
                  <c:v>47.000648508430615</c:v>
                </c:pt>
                <c:pt idx="4741">
                  <c:v>47.010757610437182</c:v>
                </c:pt>
                <c:pt idx="4742">
                  <c:v>47.019150072480365</c:v>
                </c:pt>
                <c:pt idx="4743">
                  <c:v>47.012092774853144</c:v>
                </c:pt>
                <c:pt idx="4744">
                  <c:v>47.010185397116061</c:v>
                </c:pt>
                <c:pt idx="4745">
                  <c:v>47.02182040131229</c:v>
                </c:pt>
                <c:pt idx="4746">
                  <c:v>47.005989166094466</c:v>
                </c:pt>
                <c:pt idx="4747">
                  <c:v>47.0136186770428</c:v>
                </c:pt>
                <c:pt idx="4748">
                  <c:v>47.036507209887851</c:v>
                </c:pt>
                <c:pt idx="4749">
                  <c:v>46.824406805523765</c:v>
                </c:pt>
                <c:pt idx="4750">
                  <c:v>46.841000991836424</c:v>
                </c:pt>
                <c:pt idx="4751">
                  <c:v>46.849393453879607</c:v>
                </c:pt>
                <c:pt idx="4752">
                  <c:v>46.85626001373312</c:v>
                </c:pt>
                <c:pt idx="4753">
                  <c:v>46.874380102235449</c:v>
                </c:pt>
                <c:pt idx="4754">
                  <c:v>46.867132066834522</c:v>
                </c:pt>
                <c:pt idx="4755">
                  <c:v>46.876859693293667</c:v>
                </c:pt>
                <c:pt idx="4756">
                  <c:v>46.886205844205392</c:v>
                </c:pt>
                <c:pt idx="4757">
                  <c:v>46.693179217212183</c:v>
                </c:pt>
                <c:pt idx="4758">
                  <c:v>46.683070115205616</c:v>
                </c:pt>
                <c:pt idx="4759">
                  <c:v>46.924734874494547</c:v>
                </c:pt>
                <c:pt idx="4760">
                  <c:v>46.930266269932098</c:v>
                </c:pt>
                <c:pt idx="4761">
                  <c:v>46.945334554055094</c:v>
                </c:pt>
                <c:pt idx="4762">
                  <c:v>46.948004882887005</c:v>
                </c:pt>
                <c:pt idx="4763">
                  <c:v>46.948195620660712</c:v>
                </c:pt>
                <c:pt idx="4764">
                  <c:v>46.966506446936748</c:v>
                </c:pt>
                <c:pt idx="4765">
                  <c:v>46.946860456244742</c:v>
                </c:pt>
                <c:pt idx="4766">
                  <c:v>46.952773327229707</c:v>
                </c:pt>
                <c:pt idx="4767">
                  <c:v>47.16105897611962</c:v>
                </c:pt>
                <c:pt idx="4768">
                  <c:v>47.157434958419159</c:v>
                </c:pt>
                <c:pt idx="4769">
                  <c:v>47.147707331960007</c:v>
                </c:pt>
                <c:pt idx="4770">
                  <c:v>47.15247577630273</c:v>
                </c:pt>
                <c:pt idx="4771">
                  <c:v>47.144846265354388</c:v>
                </c:pt>
                <c:pt idx="4772">
                  <c:v>47.124246585793841</c:v>
                </c:pt>
                <c:pt idx="4773">
                  <c:v>47.117570763714042</c:v>
                </c:pt>
                <c:pt idx="4774">
                  <c:v>47.113374532692447</c:v>
                </c:pt>
                <c:pt idx="4775">
                  <c:v>47.120241092545974</c:v>
                </c:pt>
                <c:pt idx="4776">
                  <c:v>47.094300755321591</c:v>
                </c:pt>
                <c:pt idx="4777">
                  <c:v>47.084573128862438</c:v>
                </c:pt>
                <c:pt idx="4778">
                  <c:v>47.087815671015477</c:v>
                </c:pt>
                <c:pt idx="4779">
                  <c:v>47.077706569008917</c:v>
                </c:pt>
                <c:pt idx="4780">
                  <c:v>47.077515831235203</c:v>
                </c:pt>
                <c:pt idx="4781">
                  <c:v>47.114137483787282</c:v>
                </c:pt>
                <c:pt idx="4782">
                  <c:v>47.124818799114962</c:v>
                </c:pt>
                <c:pt idx="4783">
                  <c:v>47.145227740901795</c:v>
                </c:pt>
                <c:pt idx="4784">
                  <c:v>47.139314869916824</c:v>
                </c:pt>
                <c:pt idx="4785">
                  <c:v>47.139314869916824</c:v>
                </c:pt>
                <c:pt idx="4786">
                  <c:v>47.137026016632319</c:v>
                </c:pt>
                <c:pt idx="4787">
                  <c:v>47.127870603494301</c:v>
                </c:pt>
                <c:pt idx="4788">
                  <c:v>47.12024109254596</c:v>
                </c:pt>
                <c:pt idx="4789">
                  <c:v>47.118715190356291</c:v>
                </c:pt>
                <c:pt idx="4790">
                  <c:v>47.117189288166621</c:v>
                </c:pt>
                <c:pt idx="4791">
                  <c:v>47.074273289082157</c:v>
                </c:pt>
                <c:pt idx="4792">
                  <c:v>47.070840009155411</c:v>
                </c:pt>
                <c:pt idx="4793">
                  <c:v>47.063019760433349</c:v>
                </c:pt>
                <c:pt idx="4794">
                  <c:v>47.060158693827717</c:v>
                </c:pt>
                <c:pt idx="4795">
                  <c:v>47.036507209887837</c:v>
                </c:pt>
                <c:pt idx="4796">
                  <c:v>47.037079423208972</c:v>
                </c:pt>
                <c:pt idx="4797">
                  <c:v>47.046044098573283</c:v>
                </c:pt>
                <c:pt idx="4798">
                  <c:v>47.06569008926526</c:v>
                </c:pt>
                <c:pt idx="4799">
                  <c:v>47.059395742732875</c:v>
                </c:pt>
                <c:pt idx="4800">
                  <c:v>47.061875333791093</c:v>
                </c:pt>
                <c:pt idx="4801">
                  <c:v>47.080758373388257</c:v>
                </c:pt>
                <c:pt idx="4802">
                  <c:v>47.075226977950692</c:v>
                </c:pt>
                <c:pt idx="4803">
                  <c:v>47.052338445105661</c:v>
                </c:pt>
                <c:pt idx="4804">
                  <c:v>46.981383993286023</c:v>
                </c:pt>
                <c:pt idx="4805">
                  <c:v>46.96612497138932</c:v>
                </c:pt>
                <c:pt idx="4806">
                  <c:v>46.967269398031576</c:v>
                </c:pt>
                <c:pt idx="4807">
                  <c:v>46.970130464637194</c:v>
                </c:pt>
                <c:pt idx="4808">
                  <c:v>46.952010376134879</c:v>
                </c:pt>
                <c:pt idx="4809">
                  <c:v>46.954299229419391</c:v>
                </c:pt>
                <c:pt idx="4810">
                  <c:v>46.936560616464476</c:v>
                </c:pt>
                <c:pt idx="4811">
                  <c:v>46.911573968108641</c:v>
                </c:pt>
                <c:pt idx="4812">
                  <c:v>46.89040207522698</c:v>
                </c:pt>
                <c:pt idx="4813">
                  <c:v>46.89192797741665</c:v>
                </c:pt>
                <c:pt idx="4814">
                  <c:v>46.975852597848487</c:v>
                </c:pt>
                <c:pt idx="4815">
                  <c:v>47.001792935072871</c:v>
                </c:pt>
                <c:pt idx="4816">
                  <c:v>47.004463263904789</c:v>
                </c:pt>
                <c:pt idx="4817">
                  <c:v>47.009231708247505</c:v>
                </c:pt>
                <c:pt idx="4818">
                  <c:v>47.011520561532009</c:v>
                </c:pt>
                <c:pt idx="4819">
                  <c:v>47.011902037079416</c:v>
                </c:pt>
                <c:pt idx="4820">
                  <c:v>47.014000152590206</c:v>
                </c:pt>
                <c:pt idx="4821">
                  <c:v>47.016098268101011</c:v>
                </c:pt>
                <c:pt idx="4822">
                  <c:v>47.037270160982672</c:v>
                </c:pt>
                <c:pt idx="4823">
                  <c:v>47.042801556420223</c:v>
                </c:pt>
                <c:pt idx="4824">
                  <c:v>47.028305485618361</c:v>
                </c:pt>
                <c:pt idx="4825">
                  <c:v>47.04509040970472</c:v>
                </c:pt>
                <c:pt idx="4826">
                  <c:v>47.045471885252141</c:v>
                </c:pt>
                <c:pt idx="4827">
                  <c:v>47.043945983062471</c:v>
                </c:pt>
                <c:pt idx="4828">
                  <c:v>47.044136720836185</c:v>
                </c:pt>
                <c:pt idx="4829">
                  <c:v>47.053482871747917</c:v>
                </c:pt>
                <c:pt idx="4830">
                  <c:v>47.069695582513148</c:v>
                </c:pt>
                <c:pt idx="4831">
                  <c:v>47.059395742732882</c:v>
                </c:pt>
                <c:pt idx="4832">
                  <c:v>47.053864347295338</c:v>
                </c:pt>
                <c:pt idx="4833">
                  <c:v>47.054627298390173</c:v>
                </c:pt>
                <c:pt idx="4834">
                  <c:v>47.073319600213622</c:v>
                </c:pt>
                <c:pt idx="4835">
                  <c:v>47.083237964446468</c:v>
                </c:pt>
                <c:pt idx="4836">
                  <c:v>47.097543297474623</c:v>
                </c:pt>
                <c:pt idx="4837">
                  <c:v>47.096017395284946</c:v>
                </c:pt>
                <c:pt idx="4838">
                  <c:v>47.100976577401383</c:v>
                </c:pt>
                <c:pt idx="4839">
                  <c:v>47.103837644007015</c:v>
                </c:pt>
                <c:pt idx="4840">
                  <c:v>47.114137483787275</c:v>
                </c:pt>
                <c:pt idx="4841">
                  <c:v>47.105554283970392</c:v>
                </c:pt>
                <c:pt idx="4842">
                  <c:v>47.112420843823905</c:v>
                </c:pt>
                <c:pt idx="4843">
                  <c:v>47.12539101243609</c:v>
                </c:pt>
                <c:pt idx="4844">
                  <c:v>47.120431830319674</c:v>
                </c:pt>
                <c:pt idx="4845">
                  <c:v>47.114518959334696</c:v>
                </c:pt>
                <c:pt idx="4846">
                  <c:v>47.108606088349731</c:v>
                </c:pt>
                <c:pt idx="4847">
                  <c:v>46.881246662088962</c:v>
                </c:pt>
                <c:pt idx="4848">
                  <c:v>46.876668955519946</c:v>
                </c:pt>
                <c:pt idx="4849">
                  <c:v>46.875906004425119</c:v>
                </c:pt>
                <c:pt idx="4850">
                  <c:v>46.874761577782877</c:v>
                </c:pt>
                <c:pt idx="4851">
                  <c:v>46.892118715190357</c:v>
                </c:pt>
                <c:pt idx="4852">
                  <c:v>46.895551995117117</c:v>
                </c:pt>
                <c:pt idx="4853">
                  <c:v>46.892118715190357</c:v>
                </c:pt>
                <c:pt idx="4854">
                  <c:v>46.880865186541534</c:v>
                </c:pt>
                <c:pt idx="4855">
                  <c:v>46.876096742198825</c:v>
                </c:pt>
                <c:pt idx="4856">
                  <c:v>46.836041809719994</c:v>
                </c:pt>
                <c:pt idx="4857">
                  <c:v>47.070840009155411</c:v>
                </c:pt>
                <c:pt idx="4858">
                  <c:v>47.112420843823898</c:v>
                </c:pt>
                <c:pt idx="4859">
                  <c:v>47.105172808422971</c:v>
                </c:pt>
                <c:pt idx="4860">
                  <c:v>47.092011902037065</c:v>
                </c:pt>
                <c:pt idx="4861">
                  <c:v>47.100595101853955</c:v>
                </c:pt>
                <c:pt idx="4862">
                  <c:v>47.092584115358179</c:v>
                </c:pt>
                <c:pt idx="4863">
                  <c:v>47.087434195468056</c:v>
                </c:pt>
                <c:pt idx="4864">
                  <c:v>47.087243457694356</c:v>
                </c:pt>
                <c:pt idx="4865">
                  <c:v>47.091058213168523</c:v>
                </c:pt>
                <c:pt idx="4866">
                  <c:v>47.134546425574115</c:v>
                </c:pt>
                <c:pt idx="4867">
                  <c:v>47.124818799114976</c:v>
                </c:pt>
                <c:pt idx="4868">
                  <c:v>47.094300755321584</c:v>
                </c:pt>
                <c:pt idx="4869">
                  <c:v>47.093347066453035</c:v>
                </c:pt>
                <c:pt idx="4870">
                  <c:v>47.080567635614543</c:v>
                </c:pt>
                <c:pt idx="4871">
                  <c:v>47.081902800030505</c:v>
                </c:pt>
                <c:pt idx="4872">
                  <c:v>47.088006408789184</c:v>
                </c:pt>
                <c:pt idx="4873">
                  <c:v>47.077325093461496</c:v>
                </c:pt>
                <c:pt idx="4874">
                  <c:v>47.082284275577926</c:v>
                </c:pt>
                <c:pt idx="4875">
                  <c:v>47.070267795834276</c:v>
                </c:pt>
                <c:pt idx="4876">
                  <c:v>47.060349431601431</c:v>
                </c:pt>
                <c:pt idx="4877">
                  <c:v>47.043373769741351</c:v>
                </c:pt>
                <c:pt idx="4878">
                  <c:v>47.033836881055919</c:v>
                </c:pt>
                <c:pt idx="4879">
                  <c:v>47.02773327229724</c:v>
                </c:pt>
                <c:pt idx="4880">
                  <c:v>47.053673609521624</c:v>
                </c:pt>
                <c:pt idx="4881">
                  <c:v>47.049858854047457</c:v>
                </c:pt>
                <c:pt idx="4882">
                  <c:v>47.051575494010834</c:v>
                </c:pt>
                <c:pt idx="4883">
                  <c:v>47.064354924849312</c:v>
                </c:pt>
                <c:pt idx="4884">
                  <c:v>47.056725413900956</c:v>
                </c:pt>
                <c:pt idx="4885">
                  <c:v>47.054627298390166</c:v>
                </c:pt>
                <c:pt idx="4886">
                  <c:v>46.833371480888061</c:v>
                </c:pt>
                <c:pt idx="4887">
                  <c:v>46.845197222858005</c:v>
                </c:pt>
                <c:pt idx="4888">
                  <c:v>46.860646982528408</c:v>
                </c:pt>
                <c:pt idx="4889">
                  <c:v>46.86350804913404</c:v>
                </c:pt>
                <c:pt idx="4890">
                  <c:v>46.841763942931252</c:v>
                </c:pt>
                <c:pt idx="4891">
                  <c:v>46.841382467383838</c:v>
                </c:pt>
                <c:pt idx="4892">
                  <c:v>46.847486076142509</c:v>
                </c:pt>
                <c:pt idx="4893">
                  <c:v>46.84443427176317</c:v>
                </c:pt>
                <c:pt idx="4894">
                  <c:v>46.883916990920866</c:v>
                </c:pt>
                <c:pt idx="4895">
                  <c:v>46.88429846646828</c:v>
                </c:pt>
                <c:pt idx="4896">
                  <c:v>47.118142977035156</c:v>
                </c:pt>
                <c:pt idx="4897">
                  <c:v>47.125963225757211</c:v>
                </c:pt>
                <c:pt idx="4898">
                  <c:v>47.105935759517799</c:v>
                </c:pt>
                <c:pt idx="4899">
                  <c:v>47.114137483787275</c:v>
                </c:pt>
                <c:pt idx="4900">
                  <c:v>47.109941252765687</c:v>
                </c:pt>
                <c:pt idx="4901">
                  <c:v>47.109750514991973</c:v>
                </c:pt>
                <c:pt idx="4902">
                  <c:v>47.046997787441818</c:v>
                </c:pt>
                <c:pt idx="4903">
                  <c:v>47.040131227588304</c:v>
                </c:pt>
                <c:pt idx="4904">
                  <c:v>46.989967193102913</c:v>
                </c:pt>
                <c:pt idx="4905">
                  <c:v>46.968223086900124</c:v>
                </c:pt>
                <c:pt idx="4906">
                  <c:v>46.958686198214693</c:v>
                </c:pt>
                <c:pt idx="4907">
                  <c:v>46.948958571755547</c:v>
                </c:pt>
                <c:pt idx="4908">
                  <c:v>46.94533455405508</c:v>
                </c:pt>
                <c:pt idx="4909">
                  <c:v>46.943427176317982</c:v>
                </c:pt>
                <c:pt idx="4910">
                  <c:v>46.963645380331101</c:v>
                </c:pt>
                <c:pt idx="4911">
                  <c:v>46.959830624856934</c:v>
                </c:pt>
                <c:pt idx="4912">
                  <c:v>47.017814908064381</c:v>
                </c:pt>
                <c:pt idx="4913">
                  <c:v>47.019531548027757</c:v>
                </c:pt>
                <c:pt idx="4914">
                  <c:v>47.040512703135718</c:v>
                </c:pt>
                <c:pt idx="4915">
                  <c:v>47.065308613717846</c:v>
                </c:pt>
                <c:pt idx="4916">
                  <c:v>47.072938124666202</c:v>
                </c:pt>
                <c:pt idx="4917">
                  <c:v>47.07770656900891</c:v>
                </c:pt>
                <c:pt idx="4918">
                  <c:v>47.133211261158138</c:v>
                </c:pt>
                <c:pt idx="4919">
                  <c:v>47.129968719005085</c:v>
                </c:pt>
                <c:pt idx="4920">
                  <c:v>47.103074692912159</c:v>
                </c:pt>
                <c:pt idx="4921">
                  <c:v>47.111848630502763</c:v>
                </c:pt>
                <c:pt idx="4922">
                  <c:v>47.110322728313086</c:v>
                </c:pt>
                <c:pt idx="4923">
                  <c:v>47.121957732509323</c:v>
                </c:pt>
                <c:pt idx="4924">
                  <c:v>47.134355687800394</c:v>
                </c:pt>
                <c:pt idx="4925">
                  <c:v>47.143892576485825</c:v>
                </c:pt>
                <c:pt idx="4926">
                  <c:v>47.147898069733714</c:v>
                </c:pt>
                <c:pt idx="4927">
                  <c:v>47.155527580682062</c:v>
                </c:pt>
                <c:pt idx="4928">
                  <c:v>47.155718318455776</c:v>
                </c:pt>
                <c:pt idx="4929">
                  <c:v>47.204737926298925</c:v>
                </c:pt>
                <c:pt idx="4930">
                  <c:v>47.23811703669795</c:v>
                </c:pt>
                <c:pt idx="4931">
                  <c:v>47.239452201113906</c:v>
                </c:pt>
                <c:pt idx="4932">
                  <c:v>47.239642938887627</c:v>
                </c:pt>
                <c:pt idx="4933">
                  <c:v>47.264248111696034</c:v>
                </c:pt>
                <c:pt idx="4934">
                  <c:v>47.254329747463188</c:v>
                </c:pt>
                <c:pt idx="4935">
                  <c:v>47.247653925383382</c:v>
                </c:pt>
                <c:pt idx="4936">
                  <c:v>47.230487525749595</c:v>
                </c:pt>
                <c:pt idx="4937">
                  <c:v>47.225146868085751</c:v>
                </c:pt>
                <c:pt idx="4938">
                  <c:v>47.19710841535057</c:v>
                </c:pt>
                <c:pt idx="4939">
                  <c:v>47.154764629587234</c:v>
                </c:pt>
                <c:pt idx="4940">
                  <c:v>47.150186923018232</c:v>
                </c:pt>
                <c:pt idx="4941">
                  <c:v>47.186808575570311</c:v>
                </c:pt>
                <c:pt idx="4942">
                  <c:v>47.19710841535057</c:v>
                </c:pt>
                <c:pt idx="4943">
                  <c:v>47.181658655680181</c:v>
                </c:pt>
                <c:pt idx="4944">
                  <c:v>47.186236362249176</c:v>
                </c:pt>
                <c:pt idx="4945">
                  <c:v>47.196917677576863</c:v>
                </c:pt>
                <c:pt idx="4946">
                  <c:v>47.252994583047226</c:v>
                </c:pt>
                <c:pt idx="4947">
                  <c:v>47.254329747463181</c:v>
                </c:pt>
                <c:pt idx="4948">
                  <c:v>47.24956130312048</c:v>
                </c:pt>
                <c:pt idx="4949">
                  <c:v>47.248607614251938</c:v>
                </c:pt>
                <c:pt idx="4950">
                  <c:v>47.247844663157096</c:v>
                </c:pt>
                <c:pt idx="4951">
                  <c:v>47.206645304036009</c:v>
                </c:pt>
                <c:pt idx="4952">
                  <c:v>47.194628824292366</c:v>
                </c:pt>
                <c:pt idx="4953">
                  <c:v>47.177653162432271</c:v>
                </c:pt>
                <c:pt idx="4954">
                  <c:v>47.170595864805058</c:v>
                </c:pt>
                <c:pt idx="4955">
                  <c:v>47.164873731593801</c:v>
                </c:pt>
                <c:pt idx="4956">
                  <c:v>47.119859616998554</c:v>
                </c:pt>
                <c:pt idx="4957">
                  <c:v>47.113946746013582</c:v>
                </c:pt>
                <c:pt idx="4958">
                  <c:v>47.117380025940328</c:v>
                </c:pt>
                <c:pt idx="4959">
                  <c:v>47.078088044556331</c:v>
                </c:pt>
                <c:pt idx="4960">
                  <c:v>47.072175173571353</c:v>
                </c:pt>
                <c:pt idx="4961">
                  <c:v>47.06912336919202</c:v>
                </c:pt>
                <c:pt idx="4962">
                  <c:v>47.076752880140376</c:v>
                </c:pt>
                <c:pt idx="4963">
                  <c:v>47.075989929045534</c:v>
                </c:pt>
                <c:pt idx="4964">
                  <c:v>46.873044937819479</c:v>
                </c:pt>
                <c:pt idx="4965">
                  <c:v>46.859884031433587</c:v>
                </c:pt>
                <c:pt idx="4966">
                  <c:v>46.861982146944378</c:v>
                </c:pt>
                <c:pt idx="4967">
                  <c:v>46.861982146944371</c:v>
                </c:pt>
                <c:pt idx="4968">
                  <c:v>46.830319676508729</c:v>
                </c:pt>
                <c:pt idx="4969">
                  <c:v>46.869993133440133</c:v>
                </c:pt>
                <c:pt idx="4970">
                  <c:v>46.860074769207287</c:v>
                </c:pt>
                <c:pt idx="4971">
                  <c:v>46.854734111543458</c:v>
                </c:pt>
                <c:pt idx="4972">
                  <c:v>46.851110093842991</c:v>
                </c:pt>
                <c:pt idx="4973">
                  <c:v>46.905088883802549</c:v>
                </c:pt>
                <c:pt idx="4974">
                  <c:v>47.115663385976958</c:v>
                </c:pt>
                <c:pt idx="4975">
                  <c:v>47.11299305714504</c:v>
                </c:pt>
                <c:pt idx="4976">
                  <c:v>47.105172808422992</c:v>
                </c:pt>
                <c:pt idx="4977">
                  <c:v>47.108606088349759</c:v>
                </c:pt>
                <c:pt idx="4978">
                  <c:v>47.113565270466168</c:v>
                </c:pt>
                <c:pt idx="4979">
                  <c:v>47.102883955138488</c:v>
                </c:pt>
                <c:pt idx="4980">
                  <c:v>47.11070420386055</c:v>
                </c:pt>
                <c:pt idx="4981">
                  <c:v>47.122148470283058</c:v>
                </c:pt>
                <c:pt idx="4982">
                  <c:v>47.119859616998561</c:v>
                </c:pt>
                <c:pt idx="4983">
                  <c:v>47.065117875944161</c:v>
                </c:pt>
                <c:pt idx="4984">
                  <c:v>47.043755245288793</c:v>
                </c:pt>
                <c:pt idx="4985">
                  <c:v>47.044899671931049</c:v>
                </c:pt>
                <c:pt idx="4986">
                  <c:v>47.043564507515072</c:v>
                </c:pt>
                <c:pt idx="4987">
                  <c:v>47.03250171663997</c:v>
                </c:pt>
                <c:pt idx="4988">
                  <c:v>47.062447547112228</c:v>
                </c:pt>
                <c:pt idx="4989">
                  <c:v>47.058632791638047</c:v>
                </c:pt>
                <c:pt idx="4990">
                  <c:v>47.042992294193922</c:v>
                </c:pt>
                <c:pt idx="4991">
                  <c:v>47.030975814450287</c:v>
                </c:pt>
                <c:pt idx="4992">
                  <c:v>47.032501716639956</c:v>
                </c:pt>
                <c:pt idx="4993">
                  <c:v>47.036507209887844</c:v>
                </c:pt>
                <c:pt idx="4994">
                  <c:v>47.043755245288779</c:v>
                </c:pt>
                <c:pt idx="4995">
                  <c:v>47.034027618829626</c:v>
                </c:pt>
                <c:pt idx="4996">
                  <c:v>47.034790569924461</c:v>
                </c:pt>
                <c:pt idx="4997">
                  <c:v>47.034027618829626</c:v>
                </c:pt>
                <c:pt idx="4998">
                  <c:v>47.020485236896313</c:v>
                </c:pt>
                <c:pt idx="4999">
                  <c:v>47.024299992370501</c:v>
                </c:pt>
                <c:pt idx="5000">
                  <c:v>47.028686961165796</c:v>
                </c:pt>
                <c:pt idx="5001">
                  <c:v>46.810101472495624</c:v>
                </c:pt>
                <c:pt idx="5002">
                  <c:v>46.806858930342571</c:v>
                </c:pt>
                <c:pt idx="5003">
                  <c:v>46.809529259174496</c:v>
                </c:pt>
                <c:pt idx="5004">
                  <c:v>46.791599908445875</c:v>
                </c:pt>
                <c:pt idx="5005">
                  <c:v>46.805142290379194</c:v>
                </c:pt>
                <c:pt idx="5006">
                  <c:v>46.803616388189525</c:v>
                </c:pt>
                <c:pt idx="5007">
                  <c:v>46.830701152056157</c:v>
                </c:pt>
                <c:pt idx="5008">
                  <c:v>46.838139925230792</c:v>
                </c:pt>
                <c:pt idx="5009">
                  <c:v>46.818303196765086</c:v>
                </c:pt>
                <c:pt idx="5010">
                  <c:v>46.834706645304038</c:v>
                </c:pt>
                <c:pt idx="5011">
                  <c:v>47.055390249485001</c:v>
                </c:pt>
                <c:pt idx="5012">
                  <c:v>47.058632791638047</c:v>
                </c:pt>
                <c:pt idx="5013">
                  <c:v>47.046997787441818</c:v>
                </c:pt>
                <c:pt idx="5014">
                  <c:v>47.074273289082164</c:v>
                </c:pt>
                <c:pt idx="5015">
                  <c:v>47.056725413900963</c:v>
                </c:pt>
                <c:pt idx="5016">
                  <c:v>47.06473640039674</c:v>
                </c:pt>
                <c:pt idx="5017">
                  <c:v>47.046807049668111</c:v>
                </c:pt>
                <c:pt idx="5018">
                  <c:v>47.035744258793009</c:v>
                </c:pt>
                <c:pt idx="5019">
                  <c:v>47.065499351491567</c:v>
                </c:pt>
                <c:pt idx="5020">
                  <c:v>47.070458533608004</c:v>
                </c:pt>
                <c:pt idx="5021">
                  <c:v>47.067978942549779</c:v>
                </c:pt>
                <c:pt idx="5022">
                  <c:v>47.057869840543226</c:v>
                </c:pt>
                <c:pt idx="5023">
                  <c:v>47.069886320286869</c:v>
                </c:pt>
                <c:pt idx="5024">
                  <c:v>47.066262302586416</c:v>
                </c:pt>
                <c:pt idx="5025">
                  <c:v>47.082284275577948</c:v>
                </c:pt>
                <c:pt idx="5026">
                  <c:v>47.085145342183573</c:v>
                </c:pt>
                <c:pt idx="5027">
                  <c:v>47.059205004959196</c:v>
                </c:pt>
                <c:pt idx="5028">
                  <c:v>47.057869840543233</c:v>
                </c:pt>
                <c:pt idx="5029">
                  <c:v>47.0681696803235</c:v>
                </c:pt>
                <c:pt idx="5030">
                  <c:v>47.055390249485015</c:v>
                </c:pt>
                <c:pt idx="5031">
                  <c:v>47.061493858243693</c:v>
                </c:pt>
                <c:pt idx="5032">
                  <c:v>47.071602960250253</c:v>
                </c:pt>
                <c:pt idx="5033">
                  <c:v>47.068551155870914</c:v>
                </c:pt>
                <c:pt idx="5034">
                  <c:v>47.079423208972301</c:v>
                </c:pt>
                <c:pt idx="5035">
                  <c:v>47.091821164263372</c:v>
                </c:pt>
                <c:pt idx="5036">
                  <c:v>47.079423208972301</c:v>
                </c:pt>
                <c:pt idx="5037">
                  <c:v>47.10116731517509</c:v>
                </c:pt>
                <c:pt idx="5038">
                  <c:v>47.10669871061264</c:v>
                </c:pt>
                <c:pt idx="5039">
                  <c:v>47.069695582513148</c:v>
                </c:pt>
                <c:pt idx="5040">
                  <c:v>47.100213626306548</c:v>
                </c:pt>
                <c:pt idx="5041">
                  <c:v>47.089532310978868</c:v>
                </c:pt>
                <c:pt idx="5042">
                  <c:v>47.106126497291534</c:v>
                </c:pt>
                <c:pt idx="5043">
                  <c:v>47.107652399481211</c:v>
                </c:pt>
                <c:pt idx="5044">
                  <c:v>47.097543297474644</c:v>
                </c:pt>
                <c:pt idx="5045">
                  <c:v>47.086861982146957</c:v>
                </c:pt>
                <c:pt idx="5046">
                  <c:v>47.095445181963839</c:v>
                </c:pt>
                <c:pt idx="5047">
                  <c:v>47.097734035248351</c:v>
                </c:pt>
                <c:pt idx="5048">
                  <c:v>47.083428702220196</c:v>
                </c:pt>
                <c:pt idx="5049">
                  <c:v>47.117189288166642</c:v>
                </c:pt>
                <c:pt idx="5050">
                  <c:v>47.096017395284974</c:v>
                </c:pt>
                <c:pt idx="5051">
                  <c:v>47.115472648203252</c:v>
                </c:pt>
                <c:pt idx="5052">
                  <c:v>47.104219119554436</c:v>
                </c:pt>
                <c:pt idx="5053">
                  <c:v>47.10250247959106</c:v>
                </c:pt>
                <c:pt idx="5054">
                  <c:v>47.120813305867102</c:v>
                </c:pt>
                <c:pt idx="5055">
                  <c:v>47.129777981231413</c:v>
                </c:pt>
                <c:pt idx="5056">
                  <c:v>47.134546425574129</c:v>
                </c:pt>
                <c:pt idx="5057">
                  <c:v>47.141031509880222</c:v>
                </c:pt>
                <c:pt idx="5058">
                  <c:v>47.151140611886781</c:v>
                </c:pt>
                <c:pt idx="5059">
                  <c:v>47.147516594186314</c:v>
                </c:pt>
                <c:pt idx="5060">
                  <c:v>47.154573891813534</c:v>
                </c:pt>
                <c:pt idx="5061">
                  <c:v>46.945906767376215</c:v>
                </c:pt>
                <c:pt idx="5062">
                  <c:v>46.937323567559311</c:v>
                </c:pt>
                <c:pt idx="5063">
                  <c:v>46.929694056610963</c:v>
                </c:pt>
                <c:pt idx="5064">
                  <c:v>46.921301594567772</c:v>
                </c:pt>
                <c:pt idx="5065">
                  <c:v>46.92130159456778</c:v>
                </c:pt>
                <c:pt idx="5066">
                  <c:v>46.918822003509568</c:v>
                </c:pt>
                <c:pt idx="5067">
                  <c:v>46.9218738078889</c:v>
                </c:pt>
                <c:pt idx="5068">
                  <c:v>46.9218738078889</c:v>
                </c:pt>
                <c:pt idx="5069">
                  <c:v>46.717784390020611</c:v>
                </c:pt>
                <c:pt idx="5070">
                  <c:v>46.68841077286946</c:v>
                </c:pt>
                <c:pt idx="5071">
                  <c:v>46.895170519569703</c:v>
                </c:pt>
                <c:pt idx="5072">
                  <c:v>46.86770428015565</c:v>
                </c:pt>
                <c:pt idx="5073">
                  <c:v>46.880292973220421</c:v>
                </c:pt>
                <c:pt idx="5074">
                  <c:v>46.868467231250477</c:v>
                </c:pt>
                <c:pt idx="5075">
                  <c:v>46.861028458075836</c:v>
                </c:pt>
                <c:pt idx="5076">
                  <c:v>46.850347142748149</c:v>
                </c:pt>
                <c:pt idx="5077">
                  <c:v>46.846913862821395</c:v>
                </c:pt>
                <c:pt idx="5078">
                  <c:v>46.836232547493708</c:v>
                </c:pt>
                <c:pt idx="5079">
                  <c:v>47.03612573434043</c:v>
                </c:pt>
                <c:pt idx="5080">
                  <c:v>47.068360418097207</c:v>
                </c:pt>
                <c:pt idx="5081">
                  <c:v>47.057106889448384</c:v>
                </c:pt>
                <c:pt idx="5082">
                  <c:v>47.08247501335164</c:v>
                </c:pt>
                <c:pt idx="5083">
                  <c:v>47.077897306782624</c:v>
                </c:pt>
                <c:pt idx="5084">
                  <c:v>47.044708934157306</c:v>
                </c:pt>
                <c:pt idx="5085">
                  <c:v>47.046044098573269</c:v>
                </c:pt>
                <c:pt idx="5086">
                  <c:v>47.05348287174791</c:v>
                </c:pt>
                <c:pt idx="5087">
                  <c:v>47.05348287174791</c:v>
                </c:pt>
                <c:pt idx="5088">
                  <c:v>47.060921644922551</c:v>
                </c:pt>
                <c:pt idx="5089">
                  <c:v>47.067788204776079</c:v>
                </c:pt>
                <c:pt idx="5090">
                  <c:v>47.062447547112235</c:v>
                </c:pt>
                <c:pt idx="5091">
                  <c:v>47.073128862439923</c:v>
                </c:pt>
                <c:pt idx="5092">
                  <c:v>47.073128862439916</c:v>
                </c:pt>
                <c:pt idx="5093">
                  <c:v>47.092011902037086</c:v>
                </c:pt>
                <c:pt idx="5094">
                  <c:v>47.11795223926147</c:v>
                </c:pt>
                <c:pt idx="5095">
                  <c:v>47.116617074845507</c:v>
                </c:pt>
                <c:pt idx="5096">
                  <c:v>47.11451895933471</c:v>
                </c:pt>
                <c:pt idx="5097">
                  <c:v>47.117380025940335</c:v>
                </c:pt>
                <c:pt idx="5098">
                  <c:v>47.128633554589143</c:v>
                </c:pt>
                <c:pt idx="5099">
                  <c:v>47.113756008239868</c:v>
                </c:pt>
                <c:pt idx="5100">
                  <c:v>47.103646906233315</c:v>
                </c:pt>
                <c:pt idx="5101">
                  <c:v>47.090485999847417</c:v>
                </c:pt>
                <c:pt idx="5102">
                  <c:v>47.089723048752568</c:v>
                </c:pt>
                <c:pt idx="5103">
                  <c:v>47.075226977950699</c:v>
                </c:pt>
                <c:pt idx="5104">
                  <c:v>47.034027618829619</c:v>
                </c:pt>
                <c:pt idx="5105">
                  <c:v>47.034027618829619</c:v>
                </c:pt>
                <c:pt idx="5106">
                  <c:v>47.04146639200426</c:v>
                </c:pt>
                <c:pt idx="5107">
                  <c:v>47.038414587624914</c:v>
                </c:pt>
                <c:pt idx="5108">
                  <c:v>47.024109254596766</c:v>
                </c:pt>
                <c:pt idx="5109">
                  <c:v>47.039749752040876</c:v>
                </c:pt>
                <c:pt idx="5110">
                  <c:v>47.030022125581738</c:v>
                </c:pt>
                <c:pt idx="5111">
                  <c:v>47.014000152590206</c:v>
                </c:pt>
                <c:pt idx="5112">
                  <c:v>46.818493934538793</c:v>
                </c:pt>
                <c:pt idx="5113">
                  <c:v>46.824406805523765</c:v>
                </c:pt>
                <c:pt idx="5114">
                  <c:v>46.87190051117723</c:v>
                </c:pt>
                <c:pt idx="5115">
                  <c:v>46.891165026321815</c:v>
                </c:pt>
                <c:pt idx="5116">
                  <c:v>46.915579461356529</c:v>
                </c:pt>
                <c:pt idx="5117">
                  <c:v>46.918440527962154</c:v>
                </c:pt>
                <c:pt idx="5118">
                  <c:v>46.922064545662636</c:v>
                </c:pt>
                <c:pt idx="5119">
                  <c:v>46.925116350041975</c:v>
                </c:pt>
                <c:pt idx="5120">
                  <c:v>46.937895780880453</c:v>
                </c:pt>
                <c:pt idx="5121">
                  <c:v>46.966887922484176</c:v>
                </c:pt>
                <c:pt idx="5122">
                  <c:v>47.166018158236056</c:v>
                </c:pt>
                <c:pt idx="5123">
                  <c:v>47.166208896009763</c:v>
                </c:pt>
                <c:pt idx="5124">
                  <c:v>47.175173571374074</c:v>
                </c:pt>
                <c:pt idx="5125">
                  <c:v>47.170595864805065</c:v>
                </c:pt>
                <c:pt idx="5126">
                  <c:v>47.144846265354388</c:v>
                </c:pt>
                <c:pt idx="5127">
                  <c:v>47.102883955138466</c:v>
                </c:pt>
                <c:pt idx="5128">
                  <c:v>47.099832150759127</c:v>
                </c:pt>
                <c:pt idx="5129">
                  <c:v>46.95029373617151</c:v>
                </c:pt>
                <c:pt idx="5130">
                  <c:v>46.95410849164567</c:v>
                </c:pt>
                <c:pt idx="5131">
                  <c:v>46.951438162813758</c:v>
                </c:pt>
                <c:pt idx="5132">
                  <c:v>46.9588769359884</c:v>
                </c:pt>
                <c:pt idx="5133">
                  <c:v>46.961928740367732</c:v>
                </c:pt>
                <c:pt idx="5134">
                  <c:v>46.944380865186538</c:v>
                </c:pt>
                <c:pt idx="5135">
                  <c:v>46.949340047302968</c:v>
                </c:pt>
                <c:pt idx="5136">
                  <c:v>46.929312581063563</c:v>
                </c:pt>
                <c:pt idx="5137">
                  <c:v>46.961547264820339</c:v>
                </c:pt>
                <c:pt idx="5138">
                  <c:v>46.944762340733959</c:v>
                </c:pt>
                <c:pt idx="5139">
                  <c:v>47.097924773022058</c:v>
                </c:pt>
                <c:pt idx="5140">
                  <c:v>47.099641412985427</c:v>
                </c:pt>
                <c:pt idx="5141">
                  <c:v>47.119096665903712</c:v>
                </c:pt>
                <c:pt idx="5142">
                  <c:v>47.121766994735637</c:v>
                </c:pt>
                <c:pt idx="5143">
                  <c:v>47.130159456778827</c:v>
                </c:pt>
                <c:pt idx="5144">
                  <c:v>47.143129625391019</c:v>
                </c:pt>
                <c:pt idx="5145">
                  <c:v>47.134164950026708</c:v>
                </c:pt>
                <c:pt idx="5146">
                  <c:v>47.157053482871746</c:v>
                </c:pt>
                <c:pt idx="5147">
                  <c:v>47.173647669184405</c:v>
                </c:pt>
                <c:pt idx="5148">
                  <c:v>47.183756771190964</c:v>
                </c:pt>
                <c:pt idx="5149">
                  <c:v>47.162203402761882</c:v>
                </c:pt>
                <c:pt idx="5150">
                  <c:v>47.159151598382536</c:v>
                </c:pt>
                <c:pt idx="5151">
                  <c:v>47.137407492179747</c:v>
                </c:pt>
                <c:pt idx="5152">
                  <c:v>47.129015030136564</c:v>
                </c:pt>
                <c:pt idx="5153">
                  <c:v>47.09601739528496</c:v>
                </c:pt>
                <c:pt idx="5154">
                  <c:v>47.13588158999007</c:v>
                </c:pt>
                <c:pt idx="5155">
                  <c:v>47.111467154955378</c:v>
                </c:pt>
                <c:pt idx="5156">
                  <c:v>47.099259937438006</c:v>
                </c:pt>
                <c:pt idx="5157">
                  <c:v>47.088387884336612</c:v>
                </c:pt>
                <c:pt idx="5158">
                  <c:v>47.096589608606088</c:v>
                </c:pt>
                <c:pt idx="5159">
                  <c:v>47.098306248569472</c:v>
                </c:pt>
                <c:pt idx="5160">
                  <c:v>47.087434195468077</c:v>
                </c:pt>
                <c:pt idx="5161">
                  <c:v>47.088197146562905</c:v>
                </c:pt>
                <c:pt idx="5162">
                  <c:v>47.015526054779876</c:v>
                </c:pt>
                <c:pt idx="5163">
                  <c:v>47.046234836346983</c:v>
                </c:pt>
                <c:pt idx="5164">
                  <c:v>46.814106965743491</c:v>
                </c:pt>
                <c:pt idx="5165">
                  <c:v>46.827649347676804</c:v>
                </c:pt>
                <c:pt idx="5166">
                  <c:v>46.832227054245813</c:v>
                </c:pt>
                <c:pt idx="5167">
                  <c:v>46.841382467383831</c:v>
                </c:pt>
                <c:pt idx="5168">
                  <c:v>46.840047302967868</c:v>
                </c:pt>
                <c:pt idx="5169">
                  <c:v>46.853208209353774</c:v>
                </c:pt>
                <c:pt idx="5170">
                  <c:v>46.866941329060801</c:v>
                </c:pt>
                <c:pt idx="5171">
                  <c:v>46.877241168841067</c:v>
                </c:pt>
                <c:pt idx="5172">
                  <c:v>46.898603799496449</c:v>
                </c:pt>
                <c:pt idx="5173">
                  <c:v>46.879339284351865</c:v>
                </c:pt>
                <c:pt idx="5174">
                  <c:v>47.063401235980763</c:v>
                </c:pt>
                <c:pt idx="5175">
                  <c:v>47.060349431601423</c:v>
                </c:pt>
                <c:pt idx="5176">
                  <c:v>47.059395742732882</c:v>
                </c:pt>
                <c:pt idx="5177">
                  <c:v>47.049095902952608</c:v>
                </c:pt>
                <c:pt idx="5178">
                  <c:v>47.060921644922558</c:v>
                </c:pt>
                <c:pt idx="5179">
                  <c:v>47.055390249485001</c:v>
                </c:pt>
                <c:pt idx="5180">
                  <c:v>47.059967956054024</c:v>
                </c:pt>
                <c:pt idx="5181">
                  <c:v>47.056725413900963</c:v>
                </c:pt>
                <c:pt idx="5182">
                  <c:v>47.102883955138473</c:v>
                </c:pt>
                <c:pt idx="5183">
                  <c:v>47.099069199664299</c:v>
                </c:pt>
                <c:pt idx="5184">
                  <c:v>47.100595101853969</c:v>
                </c:pt>
                <c:pt idx="5185">
                  <c:v>47.09582665751126</c:v>
                </c:pt>
                <c:pt idx="5186">
                  <c:v>47.105172808422992</c:v>
                </c:pt>
                <c:pt idx="5187">
                  <c:v>47.116235599298093</c:v>
                </c:pt>
                <c:pt idx="5188">
                  <c:v>47.107080186160083</c:v>
                </c:pt>
                <c:pt idx="5189">
                  <c:v>47.118715190356312</c:v>
                </c:pt>
                <c:pt idx="5190">
                  <c:v>47.098878461890607</c:v>
                </c:pt>
                <c:pt idx="5191">
                  <c:v>47.087624933241798</c:v>
                </c:pt>
                <c:pt idx="5192">
                  <c:v>47.097924773022072</c:v>
                </c:pt>
                <c:pt idx="5193">
                  <c:v>47.136072327763813</c:v>
                </c:pt>
                <c:pt idx="5194">
                  <c:v>47.093919279774177</c:v>
                </c:pt>
                <c:pt idx="5195">
                  <c:v>47.123292896925321</c:v>
                </c:pt>
                <c:pt idx="5196">
                  <c:v>47.113946746013582</c:v>
                </c:pt>
                <c:pt idx="5197">
                  <c:v>47.117380025940335</c:v>
                </c:pt>
                <c:pt idx="5198">
                  <c:v>47.117570763714049</c:v>
                </c:pt>
                <c:pt idx="5199">
                  <c:v>47.110704203860536</c:v>
                </c:pt>
                <c:pt idx="5200">
                  <c:v>47.104791332875564</c:v>
                </c:pt>
                <c:pt idx="5201">
                  <c:v>47.130731670099955</c:v>
                </c:pt>
                <c:pt idx="5202">
                  <c:v>47.137788967727175</c:v>
                </c:pt>
                <c:pt idx="5203">
                  <c:v>47.145418478675523</c:v>
                </c:pt>
                <c:pt idx="5204">
                  <c:v>47.204165712977797</c:v>
                </c:pt>
                <c:pt idx="5205">
                  <c:v>47.187380788891431</c:v>
                </c:pt>
                <c:pt idx="5206">
                  <c:v>47.156290531776918</c:v>
                </c:pt>
                <c:pt idx="5207">
                  <c:v>47.154573891813541</c:v>
                </c:pt>
                <c:pt idx="5208">
                  <c:v>47.177462424658579</c:v>
                </c:pt>
                <c:pt idx="5209">
                  <c:v>47.185854886701762</c:v>
                </c:pt>
                <c:pt idx="5210">
                  <c:v>47.219233997100787</c:v>
                </c:pt>
                <c:pt idx="5211">
                  <c:v>47.184901197833227</c:v>
                </c:pt>
                <c:pt idx="5212">
                  <c:v>47.181086442359053</c:v>
                </c:pt>
                <c:pt idx="5213">
                  <c:v>47.158197909514001</c:v>
                </c:pt>
                <c:pt idx="5214">
                  <c:v>47.152475776302744</c:v>
                </c:pt>
                <c:pt idx="5215">
                  <c:v>47.166208896009771</c:v>
                </c:pt>
                <c:pt idx="5216">
                  <c:v>47.189097428854822</c:v>
                </c:pt>
                <c:pt idx="5217">
                  <c:v>47.177653162432286</c:v>
                </c:pt>
                <c:pt idx="5218">
                  <c:v>47.152666514076451</c:v>
                </c:pt>
                <c:pt idx="5219">
                  <c:v>47.133020523384445</c:v>
                </c:pt>
                <c:pt idx="5220">
                  <c:v>47.104028381780736</c:v>
                </c:pt>
                <c:pt idx="5221">
                  <c:v>47.073510337987329</c:v>
                </c:pt>
                <c:pt idx="5222">
                  <c:v>47.076752880140376</c:v>
                </c:pt>
                <c:pt idx="5223">
                  <c:v>47.070077058060583</c:v>
                </c:pt>
                <c:pt idx="5224">
                  <c:v>47.046807049668118</c:v>
                </c:pt>
                <c:pt idx="5225">
                  <c:v>47.025253681239022</c:v>
                </c:pt>
                <c:pt idx="5226">
                  <c:v>47.038605325398635</c:v>
                </c:pt>
                <c:pt idx="5227">
                  <c:v>47.030975814450287</c:v>
                </c:pt>
                <c:pt idx="5228">
                  <c:v>47.066262302586395</c:v>
                </c:pt>
                <c:pt idx="5229">
                  <c:v>47.071602960250246</c:v>
                </c:pt>
                <c:pt idx="5230">
                  <c:v>47.071793698023946</c:v>
                </c:pt>
                <c:pt idx="5231">
                  <c:v>47.104028381780708</c:v>
                </c:pt>
                <c:pt idx="5232">
                  <c:v>47.107461661707468</c:v>
                </c:pt>
                <c:pt idx="5233">
                  <c:v>47.087434195468049</c:v>
                </c:pt>
                <c:pt idx="5234">
                  <c:v>47.103646906233294</c:v>
                </c:pt>
                <c:pt idx="5235">
                  <c:v>47.10307469291218</c:v>
                </c:pt>
                <c:pt idx="5236">
                  <c:v>47.097352559700902</c:v>
                </c:pt>
                <c:pt idx="5237">
                  <c:v>47.097543297474616</c:v>
                </c:pt>
                <c:pt idx="5238">
                  <c:v>47.062829022659628</c:v>
                </c:pt>
                <c:pt idx="5239">
                  <c:v>47.073510337987308</c:v>
                </c:pt>
                <c:pt idx="5240">
                  <c:v>47.067978942549757</c:v>
                </c:pt>
                <c:pt idx="5241">
                  <c:v>47.084000915541296</c:v>
                </c:pt>
                <c:pt idx="5242">
                  <c:v>47.080758373388257</c:v>
                </c:pt>
                <c:pt idx="5243">
                  <c:v>47.092202639810793</c:v>
                </c:pt>
                <c:pt idx="5244">
                  <c:v>47.083810177767603</c:v>
                </c:pt>
                <c:pt idx="5245">
                  <c:v>47.083619439993903</c:v>
                </c:pt>
                <c:pt idx="5246">
                  <c:v>47.088197146562905</c:v>
                </c:pt>
                <c:pt idx="5247">
                  <c:v>47.085145342183566</c:v>
                </c:pt>
                <c:pt idx="5248">
                  <c:v>47.06340123598077</c:v>
                </c:pt>
                <c:pt idx="5249">
                  <c:v>47.047379262989239</c:v>
                </c:pt>
                <c:pt idx="5250">
                  <c:v>47.068741893644628</c:v>
                </c:pt>
                <c:pt idx="5251">
                  <c:v>47.061303120469987</c:v>
                </c:pt>
                <c:pt idx="5252">
                  <c:v>47.042992294193944</c:v>
                </c:pt>
                <c:pt idx="5253">
                  <c:v>47.036125734340423</c:v>
                </c:pt>
                <c:pt idx="5254">
                  <c:v>47.057488364995784</c:v>
                </c:pt>
                <c:pt idx="5255">
                  <c:v>47.067597467002351</c:v>
                </c:pt>
                <c:pt idx="5256">
                  <c:v>47.063019760433335</c:v>
                </c:pt>
                <c:pt idx="5257">
                  <c:v>47.078278782330038</c:v>
                </c:pt>
                <c:pt idx="5258">
                  <c:v>47.093919279774163</c:v>
                </c:pt>
                <c:pt idx="5259">
                  <c:v>47.102883955138473</c:v>
                </c:pt>
                <c:pt idx="5260">
                  <c:v>47.126344701304653</c:v>
                </c:pt>
                <c:pt idx="5261">
                  <c:v>46.975661860074766</c:v>
                </c:pt>
                <c:pt idx="5262">
                  <c:v>46.983482108796821</c:v>
                </c:pt>
                <c:pt idx="5263">
                  <c:v>46.977569237811849</c:v>
                </c:pt>
                <c:pt idx="5264">
                  <c:v>46.886587319752799</c:v>
                </c:pt>
                <c:pt idx="5265">
                  <c:v>46.895551995117117</c:v>
                </c:pt>
                <c:pt idx="5266">
                  <c:v>46.916914625772492</c:v>
                </c:pt>
                <c:pt idx="5267">
                  <c:v>46.918059052414741</c:v>
                </c:pt>
                <c:pt idx="5268">
                  <c:v>46.927405203326465</c:v>
                </c:pt>
                <c:pt idx="5269">
                  <c:v>46.912909132524597</c:v>
                </c:pt>
                <c:pt idx="5270">
                  <c:v>46.895551995117103</c:v>
                </c:pt>
                <c:pt idx="5271">
                  <c:v>47.045471885252155</c:v>
                </c:pt>
                <c:pt idx="5272">
                  <c:v>47.036697947661551</c:v>
                </c:pt>
                <c:pt idx="5273">
                  <c:v>47.067788204776065</c:v>
                </c:pt>
                <c:pt idx="5274">
                  <c:v>47.164110780498973</c:v>
                </c:pt>
                <c:pt idx="5275">
                  <c:v>47.158197909514001</c:v>
                </c:pt>
                <c:pt idx="5276">
                  <c:v>47.150568398565653</c:v>
                </c:pt>
                <c:pt idx="5277">
                  <c:v>47.144655527580682</c:v>
                </c:pt>
                <c:pt idx="5278">
                  <c:v>47.194438086518666</c:v>
                </c:pt>
                <c:pt idx="5279">
                  <c:v>47.016670481422153</c:v>
                </c:pt>
                <c:pt idx="5280">
                  <c:v>47.02201113908599</c:v>
                </c:pt>
                <c:pt idx="5281">
                  <c:v>47.028114747844668</c:v>
                </c:pt>
                <c:pt idx="5282">
                  <c:v>47.038605325398649</c:v>
                </c:pt>
                <c:pt idx="5283">
                  <c:v>47.014381628137649</c:v>
                </c:pt>
                <c:pt idx="5284">
                  <c:v>46.999313344014659</c:v>
                </c:pt>
                <c:pt idx="5285">
                  <c:v>46.986915388723588</c:v>
                </c:pt>
                <c:pt idx="5286">
                  <c:v>46.97775997558557</c:v>
                </c:pt>
                <c:pt idx="5287">
                  <c:v>46.983291371023128</c:v>
                </c:pt>
                <c:pt idx="5288">
                  <c:v>46.931982909895481</c:v>
                </c:pt>
                <c:pt idx="5289">
                  <c:v>47.125772487983525</c:v>
                </c:pt>
                <c:pt idx="5290">
                  <c:v>47.11108567940795</c:v>
                </c:pt>
                <c:pt idx="5291">
                  <c:v>47.077325093461511</c:v>
                </c:pt>
                <c:pt idx="5292">
                  <c:v>47.075608453498134</c:v>
                </c:pt>
                <c:pt idx="5293">
                  <c:v>47.078660257877473</c:v>
                </c:pt>
                <c:pt idx="5294">
                  <c:v>47.084573128862445</c:v>
                </c:pt>
                <c:pt idx="5295">
                  <c:v>47.085717555504701</c:v>
                </c:pt>
                <c:pt idx="5296">
                  <c:v>47.090485999847424</c:v>
                </c:pt>
                <c:pt idx="5297">
                  <c:v>47.088006408789198</c:v>
                </c:pt>
                <c:pt idx="5298">
                  <c:v>47.085908293278408</c:v>
                </c:pt>
                <c:pt idx="5299">
                  <c:v>47.001983672846585</c:v>
                </c:pt>
                <c:pt idx="5300">
                  <c:v>47.01495384145877</c:v>
                </c:pt>
                <c:pt idx="5301">
                  <c:v>47.047379262989253</c:v>
                </c:pt>
                <c:pt idx="5302">
                  <c:v>47.045090409704741</c:v>
                </c:pt>
                <c:pt idx="5303">
                  <c:v>47.042038605325402</c:v>
                </c:pt>
                <c:pt idx="5304">
                  <c:v>47.029831387808038</c:v>
                </c:pt>
                <c:pt idx="5305">
                  <c:v>47.023346303501938</c:v>
                </c:pt>
                <c:pt idx="5306">
                  <c:v>47.018005645838095</c:v>
                </c:pt>
                <c:pt idx="5307">
                  <c:v>47.033264667734798</c:v>
                </c:pt>
                <c:pt idx="5308">
                  <c:v>47.031738765545143</c:v>
                </c:pt>
                <c:pt idx="5309">
                  <c:v>47.121766994735644</c:v>
                </c:pt>
                <c:pt idx="5310">
                  <c:v>47.11432822156101</c:v>
                </c:pt>
                <c:pt idx="5311">
                  <c:v>47.111657892729077</c:v>
                </c:pt>
                <c:pt idx="5312">
                  <c:v>47.128442816815451</c:v>
                </c:pt>
                <c:pt idx="5313">
                  <c:v>47.136072327763792</c:v>
                </c:pt>
                <c:pt idx="5314">
                  <c:v>47.147707331960028</c:v>
                </c:pt>
                <c:pt idx="5315">
                  <c:v>47.165445944914936</c:v>
                </c:pt>
                <c:pt idx="5316">
                  <c:v>47.150949874113074</c:v>
                </c:pt>
                <c:pt idx="5317">
                  <c:v>47.128252079041729</c:v>
                </c:pt>
                <c:pt idx="5318">
                  <c:v>47.186236362249176</c:v>
                </c:pt>
                <c:pt idx="5319">
                  <c:v>47.180895704585339</c:v>
                </c:pt>
                <c:pt idx="5320">
                  <c:v>47.164873731593808</c:v>
                </c:pt>
                <c:pt idx="5321">
                  <c:v>47.107461661707489</c:v>
                </c:pt>
                <c:pt idx="5322">
                  <c:v>47.091248950942251</c:v>
                </c:pt>
                <c:pt idx="5323">
                  <c:v>47.08361943999391</c:v>
                </c:pt>
                <c:pt idx="5324">
                  <c:v>47.072747386892523</c:v>
                </c:pt>
                <c:pt idx="5325">
                  <c:v>47.079613946746022</c:v>
                </c:pt>
                <c:pt idx="5326">
                  <c:v>47.094872968642719</c:v>
                </c:pt>
                <c:pt idx="5327">
                  <c:v>47.110513466086843</c:v>
                </c:pt>
                <c:pt idx="5328">
                  <c:v>47.122529945830479</c:v>
                </c:pt>
                <c:pt idx="5329">
                  <c:v>47.11089494163425</c:v>
                </c:pt>
                <c:pt idx="5330">
                  <c:v>47.119287403677433</c:v>
                </c:pt>
                <c:pt idx="5331">
                  <c:v>47.185664148928062</c:v>
                </c:pt>
                <c:pt idx="5332">
                  <c:v>47.185664148928062</c:v>
                </c:pt>
                <c:pt idx="5333">
                  <c:v>47.183947508964685</c:v>
                </c:pt>
                <c:pt idx="5334">
                  <c:v>47.187953002212559</c:v>
                </c:pt>
                <c:pt idx="5335">
                  <c:v>47.18490119783322</c:v>
                </c:pt>
                <c:pt idx="5336">
                  <c:v>47.191195544365613</c:v>
                </c:pt>
                <c:pt idx="5337">
                  <c:v>47.198252841992833</c:v>
                </c:pt>
                <c:pt idx="5338">
                  <c:v>47.144083314259561</c:v>
                </c:pt>
                <c:pt idx="5339">
                  <c:v>47.046807049668118</c:v>
                </c:pt>
                <c:pt idx="5340">
                  <c:v>47.057869840543233</c:v>
                </c:pt>
                <c:pt idx="5341">
                  <c:v>47.056534676127271</c:v>
                </c:pt>
                <c:pt idx="5342">
                  <c:v>47.054055085069059</c:v>
                </c:pt>
                <c:pt idx="5343">
                  <c:v>47.083810177767624</c:v>
                </c:pt>
                <c:pt idx="5344">
                  <c:v>47.088197146562926</c:v>
                </c:pt>
                <c:pt idx="5345">
                  <c:v>47.090485999847431</c:v>
                </c:pt>
                <c:pt idx="5346">
                  <c:v>47.077515831235239</c:v>
                </c:pt>
                <c:pt idx="5347">
                  <c:v>47.069886320286898</c:v>
                </c:pt>
                <c:pt idx="5348">
                  <c:v>47.059014267185503</c:v>
                </c:pt>
                <c:pt idx="5349">
                  <c:v>47.16392004272528</c:v>
                </c:pt>
                <c:pt idx="5350">
                  <c:v>47.175745784695224</c:v>
                </c:pt>
                <c:pt idx="5351">
                  <c:v>47.166781109330906</c:v>
                </c:pt>
                <c:pt idx="5352">
                  <c:v>47.178225375753428</c:v>
                </c:pt>
                <c:pt idx="5353">
                  <c:v>47.163920042725273</c:v>
                </c:pt>
                <c:pt idx="5354">
                  <c:v>47.157434958419167</c:v>
                </c:pt>
                <c:pt idx="5355">
                  <c:v>47.152666514076444</c:v>
                </c:pt>
                <c:pt idx="5356">
                  <c:v>47.161440451667048</c:v>
                </c:pt>
                <c:pt idx="5357">
                  <c:v>47.166018158236056</c:v>
                </c:pt>
                <c:pt idx="5358">
                  <c:v>47.189097428854815</c:v>
                </c:pt>
                <c:pt idx="5359">
                  <c:v>47.203021286335556</c:v>
                </c:pt>
                <c:pt idx="5360">
                  <c:v>47.171931029221028</c:v>
                </c:pt>
                <c:pt idx="5361">
                  <c:v>47.173838406958112</c:v>
                </c:pt>
                <c:pt idx="5362">
                  <c:v>47.121576256961916</c:v>
                </c:pt>
                <c:pt idx="5363">
                  <c:v>47.129968719005106</c:v>
                </c:pt>
                <c:pt idx="5364">
                  <c:v>47.139124132143131</c:v>
                </c:pt>
                <c:pt idx="5365">
                  <c:v>47.134546425574129</c:v>
                </c:pt>
                <c:pt idx="5366">
                  <c:v>47.134927901121536</c:v>
                </c:pt>
                <c:pt idx="5367">
                  <c:v>47.11795223926147</c:v>
                </c:pt>
                <c:pt idx="5368">
                  <c:v>47.119668879224847</c:v>
                </c:pt>
                <c:pt idx="5369">
                  <c:v>47.120622568093381</c:v>
                </c:pt>
                <c:pt idx="5370">
                  <c:v>47.133592736705573</c:v>
                </c:pt>
                <c:pt idx="5371">
                  <c:v>47.133783474479273</c:v>
                </c:pt>
                <c:pt idx="5372">
                  <c:v>47.17650873579003</c:v>
                </c:pt>
                <c:pt idx="5373">
                  <c:v>47.145799954222923</c:v>
                </c:pt>
                <c:pt idx="5374">
                  <c:v>47.137788967727161</c:v>
                </c:pt>
                <c:pt idx="5375">
                  <c:v>47.125581750209804</c:v>
                </c:pt>
                <c:pt idx="5376">
                  <c:v>47.132829785610738</c:v>
                </c:pt>
                <c:pt idx="5377">
                  <c:v>47.129396505683978</c:v>
                </c:pt>
                <c:pt idx="5378">
                  <c:v>47.100404364080255</c:v>
                </c:pt>
                <c:pt idx="5379">
                  <c:v>47.081330586709377</c:v>
                </c:pt>
                <c:pt idx="5380">
                  <c:v>47.066071564812681</c:v>
                </c:pt>
                <c:pt idx="5381">
                  <c:v>47.066643778133809</c:v>
                </c:pt>
                <c:pt idx="5382">
                  <c:v>47.077134355687789</c:v>
                </c:pt>
                <c:pt idx="5383">
                  <c:v>47.091058213168537</c:v>
                </c:pt>
                <c:pt idx="5384">
                  <c:v>47.08552681773098</c:v>
                </c:pt>
                <c:pt idx="5385">
                  <c:v>47.084191653315017</c:v>
                </c:pt>
                <c:pt idx="5386">
                  <c:v>47.088387884336598</c:v>
                </c:pt>
                <c:pt idx="5387">
                  <c:v>47.090867475394816</c:v>
                </c:pt>
                <c:pt idx="5388">
                  <c:v>47.104982070649264</c:v>
                </c:pt>
                <c:pt idx="5389">
                  <c:v>47.112420843823898</c:v>
                </c:pt>
                <c:pt idx="5390">
                  <c:v>47.121004043640802</c:v>
                </c:pt>
                <c:pt idx="5391">
                  <c:v>46.943236438544275</c:v>
                </c:pt>
                <c:pt idx="5392">
                  <c:v>46.944953078507659</c:v>
                </c:pt>
                <c:pt idx="5393">
                  <c:v>46.950102998397789</c:v>
                </c:pt>
                <c:pt idx="5394">
                  <c:v>46.952582589456007</c:v>
                </c:pt>
                <c:pt idx="5395">
                  <c:v>46.949149309529261</c:v>
                </c:pt>
                <c:pt idx="5396">
                  <c:v>46.933699549858851</c:v>
                </c:pt>
                <c:pt idx="5397">
                  <c:v>46.937895780880439</c:v>
                </c:pt>
                <c:pt idx="5398">
                  <c:v>46.926451514457916</c:v>
                </c:pt>
                <c:pt idx="5399">
                  <c:v>46.933318074311444</c:v>
                </c:pt>
                <c:pt idx="5400">
                  <c:v>46.927595941100172</c:v>
                </c:pt>
                <c:pt idx="5401">
                  <c:v>47.10803387502861</c:v>
                </c:pt>
                <c:pt idx="5402">
                  <c:v>47.104028381780736</c:v>
                </c:pt>
                <c:pt idx="5403">
                  <c:v>47.103456168459608</c:v>
                </c:pt>
                <c:pt idx="5404">
                  <c:v>47.11795223926147</c:v>
                </c:pt>
                <c:pt idx="5405">
                  <c:v>47.117380025940342</c:v>
                </c:pt>
                <c:pt idx="5406">
                  <c:v>47.115663385976958</c:v>
                </c:pt>
                <c:pt idx="5407">
                  <c:v>47.112611581597619</c:v>
                </c:pt>
                <c:pt idx="5408">
                  <c:v>47.10460059510185</c:v>
                </c:pt>
                <c:pt idx="5409">
                  <c:v>47.087052719920635</c:v>
                </c:pt>
                <c:pt idx="5410">
                  <c:v>47.122339208056765</c:v>
                </c:pt>
                <c:pt idx="5411">
                  <c:v>47.115091172655831</c:v>
                </c:pt>
                <c:pt idx="5412">
                  <c:v>47.111467154955356</c:v>
                </c:pt>
                <c:pt idx="5413">
                  <c:v>47.158197909513987</c:v>
                </c:pt>
                <c:pt idx="5414">
                  <c:v>47.13893339436941</c:v>
                </c:pt>
                <c:pt idx="5415">
                  <c:v>47.151140611886767</c:v>
                </c:pt>
                <c:pt idx="5416">
                  <c:v>47.132829785610738</c:v>
                </c:pt>
                <c:pt idx="5417">
                  <c:v>47.154383154039827</c:v>
                </c:pt>
                <c:pt idx="5418">
                  <c:v>47.186045624475483</c:v>
                </c:pt>
                <c:pt idx="5419">
                  <c:v>47.183947508964685</c:v>
                </c:pt>
                <c:pt idx="5420">
                  <c:v>47.138742656595717</c:v>
                </c:pt>
                <c:pt idx="5421">
                  <c:v>47.146181429770358</c:v>
                </c:pt>
                <c:pt idx="5422">
                  <c:v>47.138933394369431</c:v>
                </c:pt>
                <c:pt idx="5423">
                  <c:v>47.088197146562926</c:v>
                </c:pt>
                <c:pt idx="5424">
                  <c:v>47.089150835431461</c:v>
                </c:pt>
                <c:pt idx="5425">
                  <c:v>47.090676737621138</c:v>
                </c:pt>
                <c:pt idx="5426">
                  <c:v>47.110322728313129</c:v>
                </c:pt>
                <c:pt idx="5427">
                  <c:v>47.079613946746029</c:v>
                </c:pt>
                <c:pt idx="5428">
                  <c:v>47.048332951857802</c:v>
                </c:pt>
                <c:pt idx="5429">
                  <c:v>47.053101396200525</c:v>
                </c:pt>
                <c:pt idx="5430">
                  <c:v>47.075226977950727</c:v>
                </c:pt>
                <c:pt idx="5431">
                  <c:v>47.062447547112242</c:v>
                </c:pt>
                <c:pt idx="5432">
                  <c:v>47.069314106965749</c:v>
                </c:pt>
                <c:pt idx="5433">
                  <c:v>47.061684596017393</c:v>
                </c:pt>
                <c:pt idx="5434">
                  <c:v>47.068932631418328</c:v>
                </c:pt>
                <c:pt idx="5435">
                  <c:v>47.065880827038995</c:v>
                </c:pt>
                <c:pt idx="5436">
                  <c:v>47.079995422293436</c:v>
                </c:pt>
                <c:pt idx="5437">
                  <c:v>47.08915083543144</c:v>
                </c:pt>
                <c:pt idx="5438">
                  <c:v>47.096398870832374</c:v>
                </c:pt>
                <c:pt idx="5439">
                  <c:v>47.055580987258701</c:v>
                </c:pt>
                <c:pt idx="5440">
                  <c:v>47.062066071564807</c:v>
                </c:pt>
                <c:pt idx="5441">
                  <c:v>47.067406729228658</c:v>
                </c:pt>
                <c:pt idx="5442">
                  <c:v>47.059967956054024</c:v>
                </c:pt>
                <c:pt idx="5443">
                  <c:v>47.051575494010827</c:v>
                </c:pt>
                <c:pt idx="5444">
                  <c:v>47.061303120469979</c:v>
                </c:pt>
                <c:pt idx="5445">
                  <c:v>47.074654764629585</c:v>
                </c:pt>
                <c:pt idx="5446">
                  <c:v>47.059967956054024</c:v>
                </c:pt>
                <c:pt idx="5447">
                  <c:v>47.067788204776079</c:v>
                </c:pt>
                <c:pt idx="5448">
                  <c:v>47.053292133974217</c:v>
                </c:pt>
                <c:pt idx="5449">
                  <c:v>47.060921644922573</c:v>
                </c:pt>
                <c:pt idx="5450">
                  <c:v>47.062066071564814</c:v>
                </c:pt>
                <c:pt idx="5451">
                  <c:v>47.05958648050661</c:v>
                </c:pt>
                <c:pt idx="5452">
                  <c:v>47.067215991454951</c:v>
                </c:pt>
                <c:pt idx="5453">
                  <c:v>47.084763866636152</c:v>
                </c:pt>
                <c:pt idx="5454">
                  <c:v>47.093919279774184</c:v>
                </c:pt>
                <c:pt idx="5455">
                  <c:v>47.090485999847417</c:v>
                </c:pt>
                <c:pt idx="5456">
                  <c:v>47.101548790722525</c:v>
                </c:pt>
                <c:pt idx="5457">
                  <c:v>47.08876935988404</c:v>
                </c:pt>
                <c:pt idx="5458">
                  <c:v>47.140459296559108</c:v>
                </c:pt>
                <c:pt idx="5459">
                  <c:v>47.024490730144215</c:v>
                </c:pt>
                <c:pt idx="5460">
                  <c:v>47.01476310368507</c:v>
                </c:pt>
                <c:pt idx="5461">
                  <c:v>47.020103761348906</c:v>
                </c:pt>
                <c:pt idx="5462">
                  <c:v>47.020103761348913</c:v>
                </c:pt>
                <c:pt idx="5463">
                  <c:v>47.035553521019317</c:v>
                </c:pt>
                <c:pt idx="5464">
                  <c:v>47.016479743648432</c:v>
                </c:pt>
                <c:pt idx="5465">
                  <c:v>47.015716792553597</c:v>
                </c:pt>
                <c:pt idx="5466">
                  <c:v>47.005798428320745</c:v>
                </c:pt>
                <c:pt idx="5467">
                  <c:v>47.013237201495386</c:v>
                </c:pt>
                <c:pt idx="5468">
                  <c:v>46.976615548943307</c:v>
                </c:pt>
                <c:pt idx="5469">
                  <c:v>47.129205767910264</c:v>
                </c:pt>
                <c:pt idx="5470">
                  <c:v>47.124818799114969</c:v>
                </c:pt>
                <c:pt idx="5471">
                  <c:v>47.081521324483091</c:v>
                </c:pt>
                <c:pt idx="5472">
                  <c:v>47.090104524299988</c:v>
                </c:pt>
                <c:pt idx="5473">
                  <c:v>47.074082551308464</c:v>
                </c:pt>
                <c:pt idx="5474">
                  <c:v>47.077706569008932</c:v>
                </c:pt>
                <c:pt idx="5475">
                  <c:v>47.074654764629585</c:v>
                </c:pt>
                <c:pt idx="5476">
                  <c:v>47.085145342183566</c:v>
                </c:pt>
                <c:pt idx="5477">
                  <c:v>47.074654764629585</c:v>
                </c:pt>
                <c:pt idx="5478">
                  <c:v>47.120241092545967</c:v>
                </c:pt>
                <c:pt idx="5479">
                  <c:v>47.089723048752575</c:v>
                </c:pt>
                <c:pt idx="5480">
                  <c:v>47.104028381780729</c:v>
                </c:pt>
                <c:pt idx="5481">
                  <c:v>47.146181429770351</c:v>
                </c:pt>
                <c:pt idx="5482">
                  <c:v>47.155527580682083</c:v>
                </c:pt>
                <c:pt idx="5483">
                  <c:v>47.155527580682076</c:v>
                </c:pt>
                <c:pt idx="5484">
                  <c:v>47.16926070038911</c:v>
                </c:pt>
                <c:pt idx="5485">
                  <c:v>47.171740291447321</c:v>
                </c:pt>
                <c:pt idx="5486">
                  <c:v>47.164110780498973</c:v>
                </c:pt>
                <c:pt idx="5487">
                  <c:v>47.185854886701755</c:v>
                </c:pt>
                <c:pt idx="5488">
                  <c:v>47.15247577630273</c:v>
                </c:pt>
                <c:pt idx="5489">
                  <c:v>47.190814068818177</c:v>
                </c:pt>
                <c:pt idx="5490">
                  <c:v>47.178225375753406</c:v>
                </c:pt>
                <c:pt idx="5491">
                  <c:v>47.186045624475462</c:v>
                </c:pt>
                <c:pt idx="5492">
                  <c:v>47.170405127031351</c:v>
                </c:pt>
                <c:pt idx="5493">
                  <c:v>47.183184557869836</c:v>
                </c:pt>
                <c:pt idx="5494">
                  <c:v>47.174029144731819</c:v>
                </c:pt>
                <c:pt idx="5495">
                  <c:v>47.165064469367508</c:v>
                </c:pt>
                <c:pt idx="5496">
                  <c:v>47.180895704585325</c:v>
                </c:pt>
                <c:pt idx="5497">
                  <c:v>47.160105287251078</c:v>
                </c:pt>
                <c:pt idx="5498">
                  <c:v>47.149996185244518</c:v>
                </c:pt>
                <c:pt idx="5499">
                  <c:v>47.155909056229483</c:v>
                </c:pt>
                <c:pt idx="5500">
                  <c:v>47.15419241626612</c:v>
                </c:pt>
                <c:pt idx="5501">
                  <c:v>47.215800717174034</c:v>
                </c:pt>
                <c:pt idx="5502">
                  <c:v>47.204737926298918</c:v>
                </c:pt>
                <c:pt idx="5503">
                  <c:v>47.204737926298918</c:v>
                </c:pt>
                <c:pt idx="5504">
                  <c:v>47.188143739986266</c:v>
                </c:pt>
                <c:pt idx="5505">
                  <c:v>47.174219882505533</c:v>
                </c:pt>
                <c:pt idx="5506">
                  <c:v>47.168879224841689</c:v>
                </c:pt>
                <c:pt idx="5507">
                  <c:v>47.17288471808957</c:v>
                </c:pt>
                <c:pt idx="5508">
                  <c:v>47.180132753490497</c:v>
                </c:pt>
                <c:pt idx="5509">
                  <c:v>47.062829022659642</c:v>
                </c:pt>
                <c:pt idx="5510">
                  <c:v>47.055580987258715</c:v>
                </c:pt>
                <c:pt idx="5511">
                  <c:v>46.986724650949867</c:v>
                </c:pt>
                <c:pt idx="5512">
                  <c:v>47.002174410620277</c:v>
                </c:pt>
                <c:pt idx="5513">
                  <c:v>46.997787441824975</c:v>
                </c:pt>
                <c:pt idx="5514">
                  <c:v>46.902800030518051</c:v>
                </c:pt>
                <c:pt idx="5515">
                  <c:v>46.910811017013813</c:v>
                </c:pt>
                <c:pt idx="5516">
                  <c:v>46.899748226138712</c:v>
                </c:pt>
                <c:pt idx="5517">
                  <c:v>46.900892652780968</c:v>
                </c:pt>
                <c:pt idx="5518">
                  <c:v>46.917296101319927</c:v>
                </c:pt>
                <c:pt idx="5519">
                  <c:v>47.028496223392082</c:v>
                </c:pt>
                <c:pt idx="5520">
                  <c:v>47.044899671931034</c:v>
                </c:pt>
                <c:pt idx="5521">
                  <c:v>47.056343938353557</c:v>
                </c:pt>
                <c:pt idx="5522">
                  <c:v>47.052529182879383</c:v>
                </c:pt>
                <c:pt idx="5523">
                  <c:v>47.053864347295345</c:v>
                </c:pt>
                <c:pt idx="5524">
                  <c:v>47.156862745098053</c:v>
                </c:pt>
                <c:pt idx="5525">
                  <c:v>47.176890211337465</c:v>
                </c:pt>
                <c:pt idx="5526">
                  <c:v>47.178225375753428</c:v>
                </c:pt>
                <c:pt idx="5527">
                  <c:v>47.176317998016337</c:v>
                </c:pt>
                <c:pt idx="5528">
                  <c:v>47.144655527580689</c:v>
                </c:pt>
                <c:pt idx="5529">
                  <c:v>47.162966353856731</c:v>
                </c:pt>
                <c:pt idx="5530">
                  <c:v>47.157434958419174</c:v>
                </c:pt>
                <c:pt idx="5531">
                  <c:v>47.141794460975049</c:v>
                </c:pt>
                <c:pt idx="5532">
                  <c:v>47.144083314259561</c:v>
                </c:pt>
                <c:pt idx="5533">
                  <c:v>47.155909056229497</c:v>
                </c:pt>
                <c:pt idx="5534">
                  <c:v>47.174219882505525</c:v>
                </c:pt>
                <c:pt idx="5535">
                  <c:v>47.164301518272666</c:v>
                </c:pt>
                <c:pt idx="5536">
                  <c:v>47.195201037613472</c:v>
                </c:pt>
                <c:pt idx="5537">
                  <c:v>47.208552681773085</c:v>
                </c:pt>
                <c:pt idx="5538">
                  <c:v>47.215800717174027</c:v>
                </c:pt>
                <c:pt idx="5539">
                  <c:v>47.189478904402229</c:v>
                </c:pt>
                <c:pt idx="5540">
                  <c:v>47.18642710002289</c:v>
                </c:pt>
                <c:pt idx="5541">
                  <c:v>47.19691767757687</c:v>
                </c:pt>
                <c:pt idx="5542">
                  <c:v>47.195412968473164</c:v>
                </c:pt>
                <c:pt idx="5543">
                  <c:v>47.190671015487908</c:v>
                </c:pt>
                <c:pt idx="5544">
                  <c:v>47.172040022234576</c:v>
                </c:pt>
                <c:pt idx="5545">
                  <c:v>47.17898832684827</c:v>
                </c:pt>
                <c:pt idx="5546">
                  <c:v>47.125009536888697</c:v>
                </c:pt>
                <c:pt idx="5547">
                  <c:v>47.107461661707504</c:v>
                </c:pt>
                <c:pt idx="5548">
                  <c:v>47.135436535184766</c:v>
                </c:pt>
                <c:pt idx="5549">
                  <c:v>47.139887083237952</c:v>
                </c:pt>
                <c:pt idx="5550">
                  <c:v>47.1780346379797</c:v>
                </c:pt>
              </c:numCache>
            </c:numRef>
          </c:val>
          <c:smooth val="0"/>
        </c:ser>
        <c:dLbls>
          <c:showLegendKey val="0"/>
          <c:showVal val="0"/>
          <c:showCatName val="0"/>
          <c:showSerName val="0"/>
          <c:showPercent val="0"/>
          <c:showBubbleSize val="0"/>
        </c:dLbls>
        <c:marker val="1"/>
        <c:smooth val="0"/>
        <c:axId val="104435072"/>
        <c:axId val="104436864"/>
      </c:lineChart>
      <c:catAx>
        <c:axId val="104435072"/>
        <c:scaling>
          <c:orientation val="minMax"/>
        </c:scaling>
        <c:delete val="1"/>
        <c:axPos val="b"/>
        <c:majorTickMark val="out"/>
        <c:minorTickMark val="none"/>
        <c:tickLblPos val="nextTo"/>
        <c:crossAx val="104436864"/>
        <c:crosses val="autoZero"/>
        <c:auto val="1"/>
        <c:lblAlgn val="ctr"/>
        <c:lblOffset val="100"/>
        <c:noMultiLvlLbl val="0"/>
      </c:catAx>
      <c:valAx>
        <c:axId val="104436864"/>
        <c:scaling>
          <c:orientation val="minMax"/>
          <c:max val="70"/>
          <c:min val="30"/>
        </c:scaling>
        <c:delete val="0"/>
        <c:axPos val="l"/>
        <c:majorGridlines>
          <c:spPr>
            <a:ln>
              <a:solidFill>
                <a:schemeClr val="bg1">
                  <a:lumMod val="85000"/>
                </a:schemeClr>
              </a:solidFill>
            </a:ln>
          </c:spPr>
        </c:majorGridlines>
        <c:numFmt formatCode="General" sourceLinked="1"/>
        <c:majorTickMark val="out"/>
        <c:minorTickMark val="none"/>
        <c:tickLblPos val="nextTo"/>
        <c:crossAx val="104435072"/>
        <c:crosses val="autoZero"/>
        <c:crossBetween val="between"/>
      </c:valAx>
    </c:plotArea>
    <c:legend>
      <c:legendPos val="r"/>
      <c:layout>
        <c:manualLayout>
          <c:xMode val="edge"/>
          <c:yMode val="edge"/>
          <c:x val="0.59845692999406253"/>
          <c:y val="4.5909665332237511E-2"/>
          <c:w val="0.39338686531090089"/>
          <c:h val="0.14908710906086231"/>
        </c:manualLayout>
      </c:layout>
      <c:overlay val="0"/>
      <c:spPr>
        <a:solidFill>
          <a:schemeClr val="bg1"/>
        </a:solidFill>
        <a:ln>
          <a:solidFill>
            <a:schemeClr val="bg1">
              <a:lumMod val="65000"/>
            </a:schemeClr>
          </a:solidFill>
        </a:ln>
      </c:spPr>
      <c:txPr>
        <a:bodyPr/>
        <a:lstStyle/>
        <a:p>
          <a:pPr>
            <a:defRPr sz="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25400">
              <a:solidFill>
                <a:srgbClr val="00B0F0"/>
              </a:solidFill>
            </a:ln>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75329920"/>
        <c:axId val="75331456"/>
      </c:lineChart>
      <c:catAx>
        <c:axId val="75329920"/>
        <c:scaling>
          <c:orientation val="minMax"/>
        </c:scaling>
        <c:delete val="1"/>
        <c:axPos val="b"/>
        <c:majorTickMark val="out"/>
        <c:minorTickMark val="none"/>
        <c:tickLblPos val="nextTo"/>
        <c:crossAx val="75331456"/>
        <c:crosses val="autoZero"/>
        <c:auto val="1"/>
        <c:lblAlgn val="ctr"/>
        <c:lblOffset val="100"/>
        <c:noMultiLvlLbl val="0"/>
      </c:catAx>
      <c:valAx>
        <c:axId val="75331456"/>
        <c:scaling>
          <c:orientation val="minMax"/>
          <c:max val="85"/>
          <c:min val="40"/>
        </c:scaling>
        <c:delete val="0"/>
        <c:axPos val="l"/>
        <c:majorGridlines>
          <c:spPr>
            <a:ln>
              <a:solidFill>
                <a:schemeClr val="tx1">
                  <a:lumMod val="75000"/>
                  <a:lumOff val="25000"/>
                </a:schemeClr>
              </a:solidFill>
            </a:ln>
          </c:spPr>
        </c:majorGridlines>
        <c:numFmt formatCode="General" sourceLinked="1"/>
        <c:majorTickMark val="out"/>
        <c:minorTickMark val="none"/>
        <c:tickLblPos val="nextTo"/>
        <c:txPr>
          <a:bodyPr/>
          <a:lstStyle/>
          <a:p>
            <a:pPr>
              <a:defRPr sz="1400">
                <a:solidFill>
                  <a:schemeClr val="bg1">
                    <a:lumMod val="85000"/>
                  </a:schemeClr>
                </a:solidFill>
              </a:defRPr>
            </a:pPr>
            <a:endParaRPr lang="en-US"/>
          </a:p>
        </c:txPr>
        <c:crossAx val="75329920"/>
        <c:crosses val="autoZero"/>
        <c:crossBetween val="between"/>
        <c:majorUnit val="10"/>
      </c:valAx>
    </c:plotArea>
    <c:legend>
      <c:legendPos val="r"/>
      <c:legendEntry>
        <c:idx val="0"/>
        <c:txPr>
          <a:bodyPr/>
          <a:lstStyle/>
          <a:p>
            <a:pPr>
              <a:defRPr sz="1400">
                <a:solidFill>
                  <a:schemeClr val="bg1">
                    <a:lumMod val="85000"/>
                  </a:schemeClr>
                </a:solidFill>
                <a:latin typeface="Segoe Condensed" pitchFamily="34" charset="0"/>
              </a:defRPr>
            </a:pPr>
            <a:endParaRPr lang="en-US"/>
          </a:p>
        </c:txPr>
      </c:legendEntry>
      <c:layout>
        <c:manualLayout>
          <c:xMode val="edge"/>
          <c:yMode val="edge"/>
          <c:x val="0.24369171463767639"/>
          <c:y val="0.85452368934652401"/>
          <c:w val="0.18121612950064872"/>
          <c:h val="8.16336900195168E-2"/>
        </c:manualLayout>
      </c:layout>
      <c:overlay val="1"/>
      <c:spPr>
        <a:noFill/>
        <a:ln>
          <a:solidFill>
            <a:schemeClr val="tx1">
              <a:lumMod val="50000"/>
              <a:lumOff val="50000"/>
            </a:schemeClr>
          </a:solidFill>
        </a:ln>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75881472"/>
        <c:axId val="75887360"/>
      </c:scatterChart>
      <c:valAx>
        <c:axId val="75881472"/>
        <c:scaling>
          <c:orientation val="minMax"/>
          <c:max val="45"/>
          <c:min val="0"/>
        </c:scaling>
        <c:delete val="1"/>
        <c:axPos val="b"/>
        <c:numFmt formatCode="General" sourceLinked="1"/>
        <c:majorTickMark val="none"/>
        <c:minorTickMark val="none"/>
        <c:tickLblPos val="none"/>
        <c:crossAx val="75887360"/>
        <c:crosses val="autoZero"/>
        <c:crossBetween val="midCat"/>
        <c:majorUnit val="5"/>
        <c:minorUnit val="4"/>
      </c:valAx>
      <c:valAx>
        <c:axId val="75887360"/>
        <c:scaling>
          <c:orientation val="minMax"/>
          <c:max val="4"/>
          <c:min val="-4"/>
        </c:scaling>
        <c:delete val="1"/>
        <c:axPos val="l"/>
        <c:numFmt formatCode="General" sourceLinked="1"/>
        <c:majorTickMark val="out"/>
        <c:minorTickMark val="none"/>
        <c:tickLblPos val="none"/>
        <c:crossAx val="75881472"/>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76038528"/>
        <c:axId val="76040064"/>
      </c:scatterChart>
      <c:valAx>
        <c:axId val="76038528"/>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76040064"/>
        <c:crosses val="autoZero"/>
        <c:crossBetween val="midCat"/>
        <c:majorUnit val="5"/>
        <c:minorUnit val="4"/>
      </c:valAx>
      <c:valAx>
        <c:axId val="76040064"/>
        <c:scaling>
          <c:orientation val="minMax"/>
          <c:max val="2"/>
          <c:min val="-2"/>
        </c:scaling>
        <c:delete val="0"/>
        <c:axPos val="l"/>
        <c:numFmt formatCode="General" sourceLinked="1"/>
        <c:majorTickMark val="out"/>
        <c:minorTickMark val="none"/>
        <c:tickLblPos val="nextTo"/>
        <c:crossAx val="76038528"/>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76060160"/>
        <c:axId val="76061696"/>
      </c:scatterChart>
      <c:valAx>
        <c:axId val="76060160"/>
        <c:scaling>
          <c:orientation val="minMax"/>
          <c:max val="45"/>
          <c:min val="0"/>
        </c:scaling>
        <c:delete val="1"/>
        <c:axPos val="b"/>
        <c:numFmt formatCode="General" sourceLinked="1"/>
        <c:majorTickMark val="in"/>
        <c:minorTickMark val="none"/>
        <c:tickLblPos val="none"/>
        <c:crossAx val="76061696"/>
        <c:crosses val="autoZero"/>
        <c:crossBetween val="midCat"/>
        <c:majorUnit val="5"/>
        <c:minorUnit val="4"/>
      </c:valAx>
      <c:valAx>
        <c:axId val="76061696"/>
        <c:scaling>
          <c:orientation val="minMax"/>
          <c:max val="50"/>
          <c:min val="42"/>
        </c:scaling>
        <c:delete val="1"/>
        <c:axPos val="l"/>
        <c:numFmt formatCode="General" sourceLinked="1"/>
        <c:majorTickMark val="out"/>
        <c:minorTickMark val="none"/>
        <c:tickLblPos val="none"/>
        <c:crossAx val="7606016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76073600"/>
        <c:axId val="77988224"/>
      </c:scatterChart>
      <c:valAx>
        <c:axId val="76073600"/>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77988224"/>
        <c:crosses val="autoZero"/>
        <c:crossBetween val="midCat"/>
        <c:majorUnit val="5"/>
        <c:minorUnit val="4"/>
      </c:valAx>
      <c:valAx>
        <c:axId val="77988224"/>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7607360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19050">
              <a:solidFill>
                <a:schemeClr val="accent3"/>
              </a:solidFill>
            </a:ln>
          </c:spPr>
          <c:marker>
            <c:symbol val="none"/>
          </c:marker>
          <c:dPt>
            <c:idx val="37"/>
            <c:bubble3D val="0"/>
            <c:spPr>
              <a:ln w="19050">
                <a:solidFill>
                  <a:schemeClr val="accent3"/>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78012416"/>
        <c:axId val="78013952"/>
      </c:scatterChart>
      <c:valAx>
        <c:axId val="78012416"/>
        <c:scaling>
          <c:orientation val="minMax"/>
          <c:max val="45"/>
          <c:min val="0"/>
        </c:scaling>
        <c:delete val="1"/>
        <c:axPos val="b"/>
        <c:numFmt formatCode="General" sourceLinked="1"/>
        <c:majorTickMark val="in"/>
        <c:minorTickMark val="none"/>
        <c:tickLblPos val="none"/>
        <c:crossAx val="78013952"/>
        <c:crosses val="autoZero"/>
        <c:crossBetween val="midCat"/>
        <c:majorUnit val="5"/>
        <c:minorUnit val="4"/>
      </c:valAx>
      <c:valAx>
        <c:axId val="78013952"/>
        <c:scaling>
          <c:orientation val="minMax"/>
          <c:max val="50"/>
          <c:min val="42"/>
        </c:scaling>
        <c:delete val="1"/>
        <c:axPos val="l"/>
        <c:numFmt formatCode="General" sourceLinked="1"/>
        <c:majorTickMark val="out"/>
        <c:minorTickMark val="none"/>
        <c:tickLblPos val="none"/>
        <c:crossAx val="78012416"/>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186F43-D035-4F7E-9DEE-C47A8F2932AD}" type="datetimeFigureOut">
              <a:rPr lang="en-US" smtClean="0"/>
              <a:pPr/>
              <a:t>11/18/2010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448B0-57E8-4D25-B756-AB4E54E8931F}" type="slidenum">
              <a:rPr lang="en-US" smtClean="0"/>
              <a:pPr/>
              <a:t>‹#›</a:t>
            </a:fld>
            <a:endParaRPr lang="en-US"/>
          </a:p>
        </p:txBody>
      </p:sp>
    </p:spTree>
    <p:extLst>
      <p:ext uri="{BB962C8B-B14F-4D97-AF65-F5344CB8AC3E}">
        <p14:creationId xmlns:p14="http://schemas.microsoft.com/office/powerpoint/2010/main" val="1325756835"/>
      </p:ext>
    </p:extLst>
  </p:cSld>
  <p:clrMap bg1="lt1" tx1="dk1" bg2="lt2" tx2="dk2" accent1="accent1" accent2="accent2" accent3="accent3" accent4="accent4" accent5="accent5" accent6="accent6" hlink="hlink" folHlink="folHlink"/>
  <p:notesStyle>
    <a:lvl1pPr marL="0" algn="l" defTabSz="913696" rtl="0" eaLnBrk="1" latinLnBrk="0" hangingPunct="1">
      <a:defRPr sz="1200" kern="1200">
        <a:solidFill>
          <a:schemeClr val="tx1"/>
        </a:solidFill>
        <a:latin typeface="+mn-lt"/>
        <a:ea typeface="+mn-ea"/>
        <a:cs typeface="+mn-cs"/>
      </a:defRPr>
    </a:lvl1pPr>
    <a:lvl2pPr marL="456846" algn="l" defTabSz="913696" rtl="0" eaLnBrk="1" latinLnBrk="0" hangingPunct="1">
      <a:defRPr sz="1200" kern="1200">
        <a:solidFill>
          <a:schemeClr val="tx1"/>
        </a:solidFill>
        <a:latin typeface="+mn-lt"/>
        <a:ea typeface="+mn-ea"/>
        <a:cs typeface="+mn-cs"/>
      </a:defRPr>
    </a:lvl2pPr>
    <a:lvl3pPr marL="913696" algn="l" defTabSz="913696" rtl="0" eaLnBrk="1" latinLnBrk="0" hangingPunct="1">
      <a:defRPr sz="1200" kern="1200">
        <a:solidFill>
          <a:schemeClr val="tx1"/>
        </a:solidFill>
        <a:latin typeface="+mn-lt"/>
        <a:ea typeface="+mn-ea"/>
        <a:cs typeface="+mn-cs"/>
      </a:defRPr>
    </a:lvl3pPr>
    <a:lvl4pPr marL="1370550" algn="l" defTabSz="913696" rtl="0" eaLnBrk="1" latinLnBrk="0" hangingPunct="1">
      <a:defRPr sz="1200" kern="1200">
        <a:solidFill>
          <a:schemeClr val="tx1"/>
        </a:solidFill>
        <a:latin typeface="+mn-lt"/>
        <a:ea typeface="+mn-ea"/>
        <a:cs typeface="+mn-cs"/>
      </a:defRPr>
    </a:lvl4pPr>
    <a:lvl5pPr marL="1827398" algn="l" defTabSz="913696" rtl="0" eaLnBrk="1" latinLnBrk="0" hangingPunct="1">
      <a:defRPr sz="1200" kern="1200">
        <a:solidFill>
          <a:schemeClr val="tx1"/>
        </a:solidFill>
        <a:latin typeface="+mn-lt"/>
        <a:ea typeface="+mn-ea"/>
        <a:cs typeface="+mn-cs"/>
      </a:defRPr>
    </a:lvl5pPr>
    <a:lvl6pPr marL="2284245" algn="l" defTabSz="913696" rtl="0" eaLnBrk="1" latinLnBrk="0" hangingPunct="1">
      <a:defRPr sz="1200" kern="1200">
        <a:solidFill>
          <a:schemeClr val="tx1"/>
        </a:solidFill>
        <a:latin typeface="+mn-lt"/>
        <a:ea typeface="+mn-ea"/>
        <a:cs typeface="+mn-cs"/>
      </a:defRPr>
    </a:lvl6pPr>
    <a:lvl7pPr marL="2741098" algn="l" defTabSz="913696" rtl="0" eaLnBrk="1" latinLnBrk="0" hangingPunct="1">
      <a:defRPr sz="1200" kern="1200">
        <a:solidFill>
          <a:schemeClr val="tx1"/>
        </a:solidFill>
        <a:latin typeface="+mn-lt"/>
        <a:ea typeface="+mn-ea"/>
        <a:cs typeface="+mn-cs"/>
      </a:defRPr>
    </a:lvl7pPr>
    <a:lvl8pPr marL="3197941" algn="l" defTabSz="913696" rtl="0" eaLnBrk="1" latinLnBrk="0" hangingPunct="1">
      <a:defRPr sz="1200" kern="1200">
        <a:solidFill>
          <a:schemeClr val="tx1"/>
        </a:solidFill>
        <a:latin typeface="+mn-lt"/>
        <a:ea typeface="+mn-ea"/>
        <a:cs typeface="+mn-cs"/>
      </a:defRPr>
    </a:lvl8pPr>
    <a:lvl9pPr marL="3654795" algn="l" defTabSz="9136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en.wikipedia.org/wiki/Strain_(physic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greenbiz.com/print/35667"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 Pressure: Transforming the Way We Think About Water in the Home</a:t>
            </a:r>
          </a:p>
          <a:p>
            <a:r>
              <a:rPr lang="en-US" dirty="0" smtClean="0"/>
              <a:t>Under Pressure is not just one of the greatest musical collaborations of all time, it also the basis for our water sensing research at the University of Washington. In this talk, I will show how with just a single screw-on pressure sensor we can track water usage at each fixture in a home. I will talk about our longitudinal deployments where we directly instrumented water fixtures with accelerometers, reed switches, and hall effect sensors (among others) to collect ground truth data in order to validate our approach. I'll discuss failures as well as successes. I'll close the talk with a discussion about the future of sensing and feedback for environmental behaviors.</a:t>
            </a:r>
          </a:p>
          <a:p>
            <a:r>
              <a:rPr lang="en-US" dirty="0" smtClean="0"/>
              <a:t> </a:t>
            </a:r>
          </a:p>
          <a:p>
            <a:r>
              <a:rPr lang="en-US" dirty="0" smtClean="0"/>
              <a:t>Jon is a Microsoft Research Graduate Fellow in Human Computer Interaction (HCI) and Ubiquitous Computing (UbiComp) at the University of Washington advised by Professors James Landay and Shwetak Patel. He was recently selected as the 2010 Student Innovator of the Year at the UW College of Engineering. He takes great inspiration from this.</a:t>
            </a:r>
          </a:p>
          <a:p>
            <a:r>
              <a:rPr lang="en-US" dirty="0" smtClean="0"/>
              <a:t>We hope to see you </a:t>
            </a:r>
            <a:r>
              <a:rPr lang="en-US" dirty="0" err="1" smtClean="0"/>
              <a:t>ther</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HydroSense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homes have a pressure regulator that stabilizes the water pressure and also reduces the incoming water pressure to a safe level for household fixtures.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From the regulator, most homes contain a combination of series plumbed and branched piping.</a:t>
            </a: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hot water tank connects the cold water pipes to the hot water pipes.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when you open a hot or cold water valve, the pressure signal is transmitted through the hot water heater thus allowing for a single-point pressure sensing solution.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Every hot water tank has a drain valve, which is of interest to us because it provides an easy potential installation point for our </a:t>
            </a:r>
            <a:r>
              <a:rPr lang="en-US" sz="1200" kern="1200" baseline="0" dirty="0" err="1" smtClean="0">
                <a:solidFill>
                  <a:schemeClr val="tx1"/>
                </a:solidFill>
                <a:latin typeface="+mn-lt"/>
                <a:ea typeface="+mn-ea"/>
                <a:cs typeface="+mn-cs"/>
              </a:rPr>
              <a:t>hydrosensor</a:t>
            </a:r>
            <a:r>
              <a:rPr lang="en-US" sz="1200" kern="1200" baseline="0" dirty="0" smtClean="0">
                <a:solidFill>
                  <a:schemeClr val="tx1"/>
                </a:solidFill>
                <a:latin typeface="+mn-lt"/>
                <a:ea typeface="+mn-ea"/>
                <a:cs typeface="+mn-cs"/>
              </a:rPr>
              <a:t>, particularly for locations like apartments which don’t have outdoor hose bibs.</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talking about the kind of water pressure that gives you the bends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7</a:t>
            </a:fld>
            <a:endParaRPr lang="en-US"/>
          </a:p>
        </p:txBody>
      </p:sp>
    </p:spTree>
    <p:extLst>
      <p:ext uri="{BB962C8B-B14F-4D97-AF65-F5344CB8AC3E}">
        <p14:creationId xmlns:p14="http://schemas.microsoft.com/office/powerpoint/2010/main" val="691140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go over this slowly and introduce axes and so on</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36</a:t>
            </a:fld>
            <a:endParaRPr lang="en-US"/>
          </a:p>
        </p:txBody>
      </p:sp>
    </p:spTree>
    <p:extLst>
      <p:ext uri="{BB962C8B-B14F-4D97-AF65-F5344CB8AC3E}">
        <p14:creationId xmlns:p14="http://schemas.microsoft.com/office/powerpoint/2010/main" val="1552180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does this work exactly?</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raw pressure signal is smoothed using a low-pass filter. We then take the derivative of this smoothed signal to check for rapid changes in pressure (i.e., pressure transients).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rapid changes in pressure (or pressure transients) are what indicate water usage.</a:t>
            </a:r>
          </a:p>
          <a:p>
            <a:endParaRPr lang="en-US" baseline="0" dirty="0" smtClean="0"/>
          </a:p>
          <a:p>
            <a:r>
              <a:rPr lang="en-US" baseline="0" dirty="0" smtClean="0"/>
              <a:t>----</a:t>
            </a:r>
          </a:p>
          <a:p>
            <a:endParaRPr lang="en-US" baseline="0" dirty="0" smtClean="0"/>
          </a:p>
          <a:p>
            <a:r>
              <a:rPr lang="en-US" baseline="0" dirty="0" smtClean="0"/>
              <a:t>The low pass filter is a </a:t>
            </a:r>
            <a:r>
              <a:rPr lang="en-US" sz="1200" kern="1200" baseline="0" dirty="0" smtClean="0">
                <a:solidFill>
                  <a:schemeClr val="tx1"/>
                </a:solidFill>
                <a:latin typeface="+mn-lt"/>
                <a:ea typeface="+mn-ea"/>
                <a:cs typeface="+mn-cs"/>
              </a:rPr>
              <a:t>low-pass linear phase finite impulse response filter. </a:t>
            </a:r>
            <a:endParaRPr lang="en-US" baseline="0" dirty="0" smtClean="0"/>
          </a:p>
          <a:p>
            <a:endParaRPr lang="en-US" baseline="0" dirty="0" smtClean="0"/>
          </a:p>
          <a:p>
            <a:r>
              <a:rPr lang="en-US" baseline="0" dirty="0" smtClean="0"/>
              <a:t>The smoothed signal is the 1 Hz envelope of the signal, calculated using a discrete </a:t>
            </a:r>
            <a:r>
              <a:rPr lang="en-US" baseline="0" dirty="0" err="1" smtClean="0"/>
              <a:t>prolate</a:t>
            </a:r>
            <a:r>
              <a:rPr lang="en-US" baseline="0" dirty="0" smtClean="0"/>
              <a:t> </a:t>
            </a:r>
            <a:r>
              <a:rPr lang="en-US" baseline="0" dirty="0" err="1" smtClean="0"/>
              <a:t>spheroidal</a:t>
            </a:r>
            <a:r>
              <a:rPr lang="en-US" baseline="0" dirty="0" smtClean="0"/>
              <a:t> window filter of length 1 second.</a:t>
            </a:r>
          </a:p>
          <a:p>
            <a:endParaRPr lang="en-US" baseline="0" dirty="0" smtClean="0"/>
          </a:p>
          <a:p>
            <a:r>
              <a:rPr lang="en-US" baseline="0" dirty="0" smtClean="0"/>
              <a:t>The </a:t>
            </a:r>
            <a:r>
              <a:rPr lang="en-US" baseline="0" dirty="0" err="1" smtClean="0"/>
              <a:t>bandpass</a:t>
            </a:r>
            <a:r>
              <a:rPr lang="en-US" baseline="0" dirty="0" smtClean="0"/>
              <a:t> derivative has a cutoff of 1Hz and a linearly increasing frequency response, it is also 1 second long. </a:t>
            </a:r>
          </a:p>
          <a:p>
            <a:endParaRPr lang="en-US" baseline="0" dirty="0" smtClean="0"/>
          </a:p>
          <a:p>
            <a:r>
              <a:rPr lang="en-US" baseline="0" dirty="0" smtClean="0"/>
              <a:t>These parameters were chosen based on the bandwidth with the highest energy concentration for all the data we collected in all homes.</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let’s see how this works in practice.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we run a 1 sec sliding window over the data, we flag the signal when the derivative exceeds a specified threshold relative to the home’s static pressure</a:t>
            </a:r>
            <a:endParaRPr lang="en-US" dirty="0" smtClean="0"/>
          </a:p>
          <a:p>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we look</a:t>
            </a:r>
            <a:r>
              <a:rPr lang="en-US" baseline="0" dirty="0" smtClean="0"/>
              <a:t> for when the “amplitude” of the derivative goes below 5% of the original magnitude</a:t>
            </a:r>
            <a:endParaRPr lang="en-US"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41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direction of stabilized pressure change</a:t>
            </a:r>
            <a:r>
              <a:rPr lang="en-US" baseline="0" dirty="0" smtClean="0"/>
              <a:t> and the sign of derivative determines whether the event is an open or close event.</a:t>
            </a:r>
          </a:p>
          <a:p>
            <a:endParaRPr lang="en-US" baseline="0" dirty="0" smtClean="0"/>
          </a:p>
          <a:p>
            <a:r>
              <a:rPr lang="en-US" baseline="0" dirty="0" smtClean="0"/>
              <a:t>In this case, it’s a valve open event.</a:t>
            </a:r>
            <a:endParaRPr lang="en-US"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42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might imagine, the pressure signatures differ across fixture</a:t>
            </a:r>
            <a:r>
              <a:rPr lang="en-US" baseline="0" dirty="0" smtClean="0"/>
              <a:t> and valve types. However, the valve’s location in the home is also a strong determinant in shaping the signal. (click) </a:t>
            </a:r>
          </a:p>
          <a:p>
            <a:endParaRPr lang="en-US" baseline="0" dirty="0" smtClean="0"/>
          </a:p>
          <a:p>
            <a:r>
              <a:rPr lang="en-US" baseline="0" dirty="0" smtClean="0"/>
              <a:t>As a result we haven’t seen a lot of cross-home similarity between fixture event signals.</a:t>
            </a:r>
            <a:endParaRPr lang="en-US" dirty="0" smtClean="0"/>
          </a:p>
          <a:p>
            <a:endParaRPr lang="en-US" dirty="0" smtClean="0"/>
          </a:p>
          <a:p>
            <a:r>
              <a:rPr lang="en-US" dirty="0" smtClean="0"/>
              <a:t>From this point forward, the vertical-axis will always refer to psi and</a:t>
            </a:r>
            <a:r>
              <a:rPr lang="en-US" baseline="0" dirty="0" smtClean="0"/>
              <a:t> the horizontal-axis will refer to time in seconds</a:t>
            </a:r>
          </a:p>
          <a:p>
            <a:endParaRPr lang="en-US" baseline="0" dirty="0" smtClean="0"/>
          </a:p>
          <a:p>
            <a:r>
              <a:rPr lang="en-US" baseline="0" dirty="0" smtClean="0"/>
              <a:t>----</a:t>
            </a:r>
          </a:p>
          <a:p>
            <a:endParaRPr lang="en-US" baseline="0" dirty="0" smtClean="0"/>
          </a:p>
          <a:p>
            <a:r>
              <a:rPr lang="en-US" baseline="0" dirty="0" smtClean="0"/>
              <a:t>First, note that the transients are unique across fixtures. (click)</a:t>
            </a:r>
          </a:p>
          <a:p>
            <a:endParaRPr lang="en-US" baseline="0" dirty="0" smtClean="0"/>
          </a:p>
          <a:p>
            <a:r>
              <a:rPr lang="en-US" baseline="0" dirty="0" smtClean="0"/>
              <a:t>---</a:t>
            </a:r>
          </a:p>
          <a:p>
            <a:endParaRPr lang="en-US" baseline="0" dirty="0" smtClean="0"/>
          </a:p>
          <a:p>
            <a:r>
              <a:rPr lang="en-US" baseline="0" dirty="0" smtClean="0"/>
              <a:t>Now, I’m showing data from three different homes. Note how the signals differ for like fixtures across homes; this is because the signal is influenced both by the valve type as well as the pipe pathway to the valve.</a:t>
            </a:r>
          </a:p>
          <a:p>
            <a:endParaRPr lang="en-US" baseline="0" dirty="0" smtClean="0"/>
          </a:p>
          <a:p>
            <a:r>
              <a:rPr lang="en-US" baseline="0" dirty="0" smtClean="0"/>
              <a:t>Therefore, while detection and distinguishing between open and close can be done with a drop-in system in any home, actual fixture classification and flow must be calibrated on a per home basis. </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43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Match filtering allows us</a:t>
            </a:r>
            <a:r>
              <a:rPr lang="en-US" baseline="0" dirty="0" smtClean="0"/>
              <a:t> to </a:t>
            </a:r>
            <a:r>
              <a:rPr lang="en-US" dirty="0" smtClean="0"/>
              <a:t>compare two signals’</a:t>
            </a:r>
            <a:r>
              <a:rPr lang="en-US" baseline="0" dirty="0" smtClean="0"/>
              <a:t> similarity using a </a:t>
            </a:r>
            <a:r>
              <a:rPr lang="en-US" baseline="0" dirty="0" err="1" smtClean="0"/>
              <a:t>pointwise</a:t>
            </a:r>
            <a:r>
              <a:rPr lang="en-US" baseline="0" dirty="0" smtClean="0"/>
              <a:t> correlation coefficient</a:t>
            </a:r>
          </a:p>
          <a:p>
            <a:endParaRPr lang="en-US" baseline="0" dirty="0" smtClean="0"/>
          </a:p>
          <a:p>
            <a:r>
              <a:rPr lang="en-US" baseline="0" dirty="0" smtClean="0"/>
              <a:t>(click) we save the maximum correlation as the degree to which the two signals are similar</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two very similar signals will have a</a:t>
            </a:r>
            <a:r>
              <a:rPr lang="en-US" baseline="0" dirty="0" smtClean="0"/>
              <a:t> higher similarity value,</a:t>
            </a:r>
          </a:p>
          <a:p>
            <a:endParaRPr lang="en-US" baseline="0" dirty="0" smtClean="0"/>
          </a:p>
          <a:p>
            <a:r>
              <a:rPr lang="en-US" baseline="0" dirty="0" smtClean="0"/>
              <a:t>We can perform matched filtering in a variety of signal subspaces. The more orthogonal the different fixture signals are in the subspace, the better. </a:t>
            </a:r>
          </a:p>
          <a:p>
            <a:endParaRPr lang="en-US" baseline="0" dirty="0" smtClean="0"/>
          </a:p>
          <a:p>
            <a:r>
              <a:rPr lang="en-US" baseline="0" dirty="0" smtClean="0"/>
              <a:t>The reason behind this is that orthogonal signals have a correlation of zero (and, thus, a matched filter comparison close to zero).</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 will</a:t>
            </a:r>
            <a:r>
              <a:rPr lang="en-US" baseline="0" dirty="0" smtClean="0"/>
              <a:t> go over our in-home data collection and experimental validation.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rather the kind that allows you to use water fixtures in your home</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8</a:t>
            </a:fld>
            <a:endParaRPr lang="en-US"/>
          </a:p>
        </p:txBody>
      </p:sp>
    </p:spTree>
    <p:extLst>
      <p:ext uri="{BB962C8B-B14F-4D97-AF65-F5344CB8AC3E}">
        <p14:creationId xmlns:p14="http://schemas.microsoft.com/office/powerpoint/2010/main" val="486403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installed </a:t>
            </a:r>
            <a:r>
              <a:rPr lang="en-US" dirty="0" err="1" smtClean="0"/>
              <a:t>HydroSense</a:t>
            </a:r>
            <a:r>
              <a:rPr lang="en-US" baseline="0" dirty="0" smtClean="0"/>
              <a:t> in a variety of locations: 8 houses, 1 apartment, and 1 cabin with a range in size from 750 sq feet to 4,000 sq ft.</a:t>
            </a:r>
          </a:p>
          <a:p>
            <a:endParaRPr lang="en-US" baseline="0" dirty="0" smtClean="0"/>
          </a:p>
          <a:p>
            <a:r>
              <a:rPr lang="en-US" baseline="0" dirty="0" smtClean="0"/>
              <a:t>We also used three different installation points: 8 hose bib, 1 water heater, and 1 utility faucet connection.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Each collection session was conducted by a pair of researchers: one would record the sensed pressure signatures to a laptop while the other activated the home’s water fixtures.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recorded five trials per valve. A sink, for example, has two valves (one hot, and one cold) and thus would receive 10 trials—5 for hot and 5 for cold.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each trial, the valve was open for ~5 seconds and then closed.</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all, we conducted experiments in 10 locations resulting in 706 trials</a:t>
            </a:r>
            <a:r>
              <a:rPr lang="en-US" baseline="0" dirty="0" smtClean="0"/>
              <a:t> with 155 flow rate trials and 84 total fixtures tested.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shows</a:t>
            </a:r>
            <a:r>
              <a:rPr lang="en-US" baseline="0" dirty="0" smtClean="0"/>
              <a:t> the same data as before but categorized by fixture. Again, nearly all fixtures are above 95% or better. </a:t>
            </a:r>
          </a:p>
          <a:p>
            <a:endParaRPr lang="en-US" baseline="0" dirty="0" smtClean="0"/>
          </a:p>
          <a:p>
            <a:r>
              <a:rPr lang="en-US" baseline="0" dirty="0" smtClean="0"/>
              <a:t>Here, the worst performer is the hot water valve in showers at 89%--although this is still pretty good, we’re not sure why this is and it warrants further investigation.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word </a:t>
            </a:r>
            <a:r>
              <a:rPr lang="en-US" sz="1200" b="0" i="1" kern="1200" dirty="0" smtClean="0">
                <a:solidFill>
                  <a:schemeClr val="tx1"/>
                </a:solidFill>
                <a:effectLst/>
                <a:latin typeface="+mn-lt"/>
                <a:ea typeface="+mn-ea"/>
                <a:cs typeface="+mn-cs"/>
              </a:rPr>
              <a:t>piezoelectricity</a:t>
            </a:r>
            <a:r>
              <a:rPr lang="en-US" sz="1200" b="0" i="0" kern="1200" dirty="0" smtClean="0">
                <a:solidFill>
                  <a:schemeClr val="tx1"/>
                </a:solidFill>
                <a:effectLst/>
                <a:latin typeface="+mn-lt"/>
                <a:ea typeface="+mn-ea"/>
                <a:cs typeface="+mn-cs"/>
              </a:rPr>
              <a:t> means electricity resulting from pressure</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Piezoelectricity</a:t>
            </a:r>
            <a:r>
              <a:rPr lang="en-US" sz="1200" b="0" i="0" kern="1200" dirty="0" smtClean="0">
                <a:solidFill>
                  <a:schemeClr val="tx1"/>
                </a:solidFill>
                <a:effectLst/>
                <a:latin typeface="+mn-lt"/>
                <a:ea typeface="+mn-ea"/>
                <a:cs typeface="+mn-cs"/>
              </a:rPr>
              <a:t> is the charge which accumulates in certain solid materials in response to applied mechanical </a:t>
            </a:r>
            <a:r>
              <a:rPr lang="en-US" sz="1200" b="0" i="0" u="none" strike="noStrike" kern="1200" dirty="0" smtClean="0">
                <a:solidFill>
                  <a:schemeClr val="tx1"/>
                </a:solidFill>
                <a:effectLst/>
                <a:latin typeface="+mn-lt"/>
                <a:ea typeface="+mn-ea"/>
                <a:cs typeface="+mn-cs"/>
                <a:hlinkClick r:id="rId3" tooltip="Strain (physics)"/>
              </a:rPr>
              <a:t>strain</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71</a:t>
            </a:fld>
            <a:endParaRPr lang="en-US"/>
          </a:p>
        </p:txBody>
      </p:sp>
    </p:spTree>
    <p:extLst>
      <p:ext uri="{BB962C8B-B14F-4D97-AF65-F5344CB8AC3E}">
        <p14:creationId xmlns:p14="http://schemas.microsoft.com/office/powerpoint/2010/main" val="3344355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about short cold opens?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72</a:t>
            </a:fld>
            <a:endParaRPr lang="en-US"/>
          </a:p>
        </p:txBody>
      </p:sp>
    </p:spTree>
    <p:extLst>
      <p:ext uri="{BB962C8B-B14F-4D97-AF65-F5344CB8AC3E}">
        <p14:creationId xmlns:p14="http://schemas.microsoft.com/office/powerpoint/2010/main" val="141712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residents</a:t>
            </a:r>
            <a:r>
              <a:rPr lang="en-US" baseline="0" dirty="0" smtClean="0"/>
              <a:t> have no idea how much water they use nor what the most water consuming activities are in the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ask yourself, what do you think the most water consuming activities are in your home?</a:t>
            </a:r>
          </a:p>
          <a:p>
            <a:endParaRPr lang="en-US" baseline="0" dirty="0" smtClean="0"/>
          </a:p>
          <a:p>
            <a:r>
              <a:rPr lang="en-US" baseline="0" dirty="0" smtClean="0"/>
              <a:t>Most people cannot accurately answer this question. We have been working with our local water utility, SPU…</a:t>
            </a:r>
          </a:p>
          <a:p>
            <a:endParaRPr lang="en-US" baseline="0" dirty="0" smtClean="0"/>
          </a:p>
          <a:p>
            <a:r>
              <a:rPr lang="en-US" baseline="0" dirty="0" smtClean="0"/>
              <a:t>M</a:t>
            </a:r>
            <a:r>
              <a:rPr lang="en-US" dirty="0" smtClean="0"/>
              <a:t>ost customers believe they use 20</a:t>
            </a:r>
            <a:r>
              <a:rPr lang="en-US" baseline="0" dirty="0" smtClean="0"/>
              <a:t> gallons a day (Al </a:t>
            </a:r>
            <a:r>
              <a:rPr lang="en-US" baseline="0" dirty="0" err="1" smtClean="0"/>
              <a:t>Dietemann</a:t>
            </a:r>
            <a:r>
              <a:rPr lang="en-US" baseline="0" dirty="0" smtClean="0"/>
              <a:t>) rather than roughly 70 and have no idea what the top water usage activities in the home. </a:t>
            </a:r>
          </a:p>
          <a:p>
            <a:endParaRPr lang="en-US" baseline="0" dirty="0" smtClean="0"/>
          </a:p>
          <a:p>
            <a:r>
              <a:rPr lang="en-US" baseline="0" dirty="0" smtClean="0"/>
              <a:t>This is a striking disconnect considering that most of us have used modern plumbing all of our lives.</a:t>
            </a:r>
          </a:p>
          <a:p>
            <a:endParaRPr lang="en-US" baseline="0" dirty="0" smtClean="0"/>
          </a:p>
          <a:p>
            <a:r>
              <a:rPr lang="en-US" baseline="0" dirty="0" smtClean="0"/>
              <a:t>To close this gap, we have been working on new sensing techniques for water usage</a:t>
            </a:r>
          </a:p>
          <a:p>
            <a:endParaRPr lang="en-US" baseline="0" dirty="0" smtClean="0"/>
          </a:p>
          <a:p>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a recent survey at</a:t>
            </a:r>
            <a:r>
              <a:rPr lang="en-US" baseline="0" dirty="0" smtClean="0"/>
              <a:t> our local water utility in Seattle</a:t>
            </a:r>
            <a:r>
              <a:rPr lang="en-US" dirty="0" smtClean="0"/>
              <a:t>,  most customers believe they use 20</a:t>
            </a:r>
            <a:r>
              <a:rPr lang="en-US" baseline="0" dirty="0" smtClean="0"/>
              <a:t> gallons a day (Al </a:t>
            </a:r>
            <a:r>
              <a:rPr lang="en-US" baseline="0" dirty="0" err="1" smtClean="0"/>
              <a:t>Dietemann</a:t>
            </a:r>
            <a:r>
              <a:rPr lang="en-US" baseline="0" dirty="0" smtClean="0"/>
              <a:t>) rather than roughly 70.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pPr/>
              <a:t>76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A6D27-67AC-4F34-85E9-AE7422F48355}"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pPr/>
              <a:t>82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pPr/>
              <a:t>83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88</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93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Although energy usage and measurement has lately received a great deal of attention in the HCI and </a:t>
            </a:r>
            <a:r>
              <a:rPr lang="en-US" sz="1200" b="0" kern="1200" baseline="0" dirty="0" err="1" smtClean="0">
                <a:solidFill>
                  <a:schemeClr val="tx1"/>
                </a:solidFill>
                <a:latin typeface="+mn-lt"/>
                <a:ea typeface="+mn-ea"/>
                <a:cs typeface="+mn-cs"/>
              </a:rPr>
              <a:t>UbiComp</a:t>
            </a:r>
            <a:r>
              <a:rPr lang="en-US" sz="1200" b="0" kern="1200" baseline="0" dirty="0" smtClean="0">
                <a:solidFill>
                  <a:schemeClr val="tx1"/>
                </a:solidFill>
                <a:latin typeface="+mn-lt"/>
                <a:ea typeface="+mn-ea"/>
                <a:cs typeface="+mn-cs"/>
              </a:rPr>
              <a:t> communities, water has not.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yet, the United Nations predicts that water will be the dominating issue over the next 20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as you can tell from this map, this is a problem that affects every continent on earth including the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By 2025, more than 2.8 billion people living in 48 countries will face water shortages.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Environmental  water  stress  </a:t>
            </a:r>
            <a:r>
              <a:rPr lang="en-US" sz="1200" kern="1200" baseline="0" dirty="0" smtClean="0">
                <a:solidFill>
                  <a:schemeClr val="tx1"/>
                </a:solidFill>
                <a:latin typeface="+mn-lt"/>
                <a:ea typeface="+mn-ea"/>
                <a:cs typeface="+mn-cs"/>
              </a:rPr>
              <a:t>is  assessed  as  the  percentage  of  available  water  resources </a:t>
            </a:r>
          </a:p>
          <a:p>
            <a:r>
              <a:rPr lang="en-US" sz="1200" kern="1200" baseline="0" dirty="0" smtClean="0">
                <a:solidFill>
                  <a:schemeClr val="tx1"/>
                </a:solidFill>
                <a:latin typeface="+mn-lt"/>
                <a:ea typeface="+mn-ea"/>
                <a:cs typeface="+mn-cs"/>
              </a:rPr>
              <a:t>currently  abstracted  compared  to  environmental  water  requirements.  Environmental  water </a:t>
            </a:r>
          </a:p>
          <a:p>
            <a:r>
              <a:rPr lang="en-US" sz="1200" kern="1200" baseline="0" dirty="0" smtClean="0">
                <a:solidFill>
                  <a:schemeClr val="tx1"/>
                </a:solidFill>
                <a:latin typeface="+mn-lt"/>
                <a:ea typeface="+mn-ea"/>
                <a:cs typeface="+mn-cs"/>
              </a:rPr>
              <a:t>requirements  are  defined  as  the  volume  of  water  needed  by  a  river  to maintain  key  ecosystem</a:t>
            </a:r>
          </a:p>
          <a:p>
            <a:r>
              <a:rPr lang="en-US" sz="1200" kern="1200" baseline="0" dirty="0" smtClean="0">
                <a:solidFill>
                  <a:schemeClr val="tx1"/>
                </a:solidFill>
                <a:latin typeface="+mn-lt"/>
                <a:ea typeface="+mn-ea"/>
                <a:cs typeface="+mn-cs"/>
              </a:rPr>
              <a:t>functions and biodiversity. This is expressed as a % of the </a:t>
            </a:r>
            <a:r>
              <a:rPr lang="en-US" sz="1200" kern="1200" baseline="0" dirty="0" err="1" smtClean="0">
                <a:solidFill>
                  <a:schemeClr val="tx1"/>
                </a:solidFill>
                <a:latin typeface="+mn-lt"/>
                <a:ea typeface="+mn-ea"/>
                <a:cs typeface="+mn-cs"/>
              </a:rPr>
              <a:t>naturalised</a:t>
            </a:r>
            <a:r>
              <a:rPr lang="en-US" sz="1200" kern="1200" baseline="0" dirty="0" smtClean="0">
                <a:solidFill>
                  <a:schemeClr val="tx1"/>
                </a:solidFill>
                <a:latin typeface="+mn-lt"/>
                <a:ea typeface="+mn-ea"/>
                <a:cs typeface="+mn-cs"/>
              </a:rPr>
              <a:t> flow of a river, and can vary </a:t>
            </a:r>
          </a:p>
          <a:p>
            <a:r>
              <a:rPr lang="en-US" sz="1200" kern="1200" baseline="0" dirty="0" smtClean="0">
                <a:solidFill>
                  <a:schemeClr val="tx1"/>
                </a:solidFill>
                <a:latin typeface="+mn-lt"/>
                <a:ea typeface="+mn-ea"/>
                <a:cs typeface="+mn-cs"/>
              </a:rPr>
              <a:t>under  different  conditions,  notably  between  arid  and  non-arid  river  systems.  In  Figure  2  the  red </a:t>
            </a:r>
          </a:p>
          <a:p>
            <a:r>
              <a:rPr lang="en-US" sz="1200" kern="1200" baseline="0" dirty="0" smtClean="0">
                <a:solidFill>
                  <a:schemeClr val="tx1"/>
                </a:solidFill>
                <a:latin typeface="+mn-lt"/>
                <a:ea typeface="+mn-ea"/>
                <a:cs typeface="+mn-cs"/>
              </a:rPr>
              <a:t>depicts the systems under the highest environmental water stress.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11E5671-4418-4830-BFD5-1931A095E609}" type="slidenum">
              <a:rPr lang="en-US" smtClean="0"/>
              <a:pPr/>
              <a:t>96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Already, cities are going to unprecedented lengths to provide their residents with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For example, in April of last year, Barcelona, Spain took the unprecedented step of importing water by ship from neighboring nations at a cost of $35 million a month (Crawford,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Nearly 23m </a:t>
            </a:r>
            <a:r>
              <a:rPr lang="en-US" sz="1200" b="0" i="0" kern="1200" dirty="0" err="1" smtClean="0">
                <a:solidFill>
                  <a:schemeClr val="tx1"/>
                </a:solidFill>
                <a:latin typeface="+mn-lt"/>
                <a:ea typeface="+mn-ea"/>
                <a:cs typeface="+mn-cs"/>
              </a:rPr>
              <a:t>litres</a:t>
            </a:r>
            <a:r>
              <a:rPr lang="en-US" sz="1200" b="0" i="0" kern="1200" dirty="0" smtClean="0">
                <a:solidFill>
                  <a:schemeClr val="tx1"/>
                </a:solidFill>
                <a:latin typeface="+mn-lt"/>
                <a:ea typeface="+mn-ea"/>
                <a:cs typeface="+mn-cs"/>
              </a:rPr>
              <a:t> of drinking water - enough for 180,000 people for a day</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97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residents</a:t>
            </a:r>
            <a:r>
              <a:rPr lang="en-US" baseline="0" dirty="0" smtClean="0"/>
              <a:t> have no idea how much water they use nor what the most water consuming activities are in the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ask yourself, what do you think the most water consuming activities are in your home?</a:t>
            </a:r>
          </a:p>
          <a:p>
            <a:endParaRPr lang="en-US" baseline="0" dirty="0" smtClean="0"/>
          </a:p>
          <a:p>
            <a:r>
              <a:rPr lang="en-US" baseline="0" dirty="0" smtClean="0"/>
              <a:t>Most people cannot accurately answer this question. We have been working with our local water utility, SPU…</a:t>
            </a:r>
          </a:p>
          <a:p>
            <a:endParaRPr lang="en-US" baseline="0" dirty="0" smtClean="0"/>
          </a:p>
          <a:p>
            <a:r>
              <a:rPr lang="en-US" baseline="0" dirty="0" smtClean="0"/>
              <a:t>M</a:t>
            </a:r>
            <a:r>
              <a:rPr lang="en-US" dirty="0" smtClean="0"/>
              <a:t>ost customers believe they use 20</a:t>
            </a:r>
            <a:r>
              <a:rPr lang="en-US" baseline="0" dirty="0" smtClean="0"/>
              <a:t> gallons a day (Al </a:t>
            </a:r>
            <a:r>
              <a:rPr lang="en-US" baseline="0" dirty="0" err="1" smtClean="0"/>
              <a:t>Dietemann</a:t>
            </a:r>
            <a:r>
              <a:rPr lang="en-US" baseline="0" dirty="0" smtClean="0"/>
              <a:t>) rather than roughly 70 and have no idea that toilets, clothes washers, and showers are the top water usage activities in the home. This is a striking disconnect considering that most of us have used modern plumbing all of our lives.</a:t>
            </a:r>
          </a:p>
          <a:p>
            <a:endParaRPr lang="en-US" baseline="0" dirty="0" smtClean="0"/>
          </a:p>
          <a:p>
            <a:r>
              <a:rPr lang="en-US" baseline="0" dirty="0" smtClean="0"/>
              <a:t>To close this gap, we have been working on new sensing techniques for water usage</a:t>
            </a:r>
          </a:p>
          <a:p>
            <a:endParaRPr lang="en-US" baseline="0" dirty="0" smtClean="0"/>
          </a:p>
          <a:p>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a recent survey at</a:t>
            </a:r>
            <a:r>
              <a:rPr lang="en-US" baseline="0" dirty="0" smtClean="0"/>
              <a:t> our local water utility in Seattle</a:t>
            </a:r>
            <a:r>
              <a:rPr lang="en-US" dirty="0" smtClean="0"/>
              <a:t>,  most customers believe they use 20</a:t>
            </a:r>
            <a:r>
              <a:rPr lang="en-US" baseline="0" dirty="0" smtClean="0"/>
              <a:t> gallons a day (Al </a:t>
            </a:r>
            <a:r>
              <a:rPr lang="en-US" baseline="0" dirty="0" err="1" smtClean="0"/>
              <a:t>Dietemann</a:t>
            </a:r>
            <a:r>
              <a:rPr lang="en-US" baseline="0" dirty="0" smtClean="0"/>
              <a:t>) rather than roughly 70.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US is not immune from such problems either. According to US government estimates, 36 states will face serious water shortages in the next five years (EPA,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Lake Mead, which supplies 90% of Las Vegas’ water, is estimated to drop below existing intake pipes by 2012 (</a:t>
            </a:r>
            <a:r>
              <a:rPr lang="en-US" sz="1200" kern="1200" baseline="0" dirty="0" err="1" smtClean="0">
                <a:solidFill>
                  <a:schemeClr val="tx1"/>
                </a:solidFill>
                <a:latin typeface="+mn-lt"/>
                <a:ea typeface="+mn-ea"/>
                <a:cs typeface="+mn-cs"/>
              </a:rPr>
              <a:t>Lippert</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Efstathiou</a:t>
            </a:r>
            <a:r>
              <a:rPr lang="en-US" sz="1200" kern="1200" baseline="0" dirty="0" smtClean="0">
                <a:solidFill>
                  <a:schemeClr val="tx1"/>
                </a:solidFill>
                <a:latin typeface="+mn-lt"/>
                <a:ea typeface="+mn-ea"/>
                <a:cs typeface="+mn-cs"/>
              </a:rPr>
              <a:t>, 2009). </a:t>
            </a:r>
            <a:endParaRPr lang="en-US" sz="1200" b="0" kern="1200" baseline="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The city of </a:t>
            </a:r>
            <a:r>
              <a:rPr lang="en-US" sz="1200" b="0" i="0" kern="1200" dirty="0" smtClean="0">
                <a:solidFill>
                  <a:schemeClr val="tx1"/>
                </a:solidFill>
                <a:latin typeface="+mn-lt"/>
                <a:ea typeface="+mn-ea"/>
                <a:cs typeface="+mn-cs"/>
              </a:rPr>
              <a:t>Las Vegas is paying people to remove</a:t>
            </a:r>
            <a:r>
              <a:rPr lang="en-US" sz="1200" b="0" i="0" kern="1200" baseline="0" dirty="0" smtClean="0">
                <a:solidFill>
                  <a:schemeClr val="tx1"/>
                </a:solidFill>
                <a:latin typeface="+mn-lt"/>
                <a:ea typeface="+mn-ea"/>
                <a:cs typeface="+mn-cs"/>
              </a:rPr>
              <a:t> their lawns at </a:t>
            </a:r>
            <a:r>
              <a:rPr lang="en-US" sz="1200" b="0" i="0" kern="1200" dirty="0" smtClean="0">
                <a:solidFill>
                  <a:schemeClr val="tx1"/>
                </a:solidFill>
                <a:latin typeface="+mn-lt"/>
                <a:ea typeface="+mn-ea"/>
                <a:cs typeface="+mn-cs"/>
              </a:rPr>
              <a:t>$1.50 per square foot of lawn replaced with desert-friendly plants for a maximum of $300,000 per year in rebates. (</a:t>
            </a:r>
            <a:r>
              <a:rPr lang="en-US" dirty="0" smtClean="0">
                <a:hlinkClick r:id="rId3"/>
              </a:rPr>
              <a:t>http://www.greenbiz.com/print/35667</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utilities invest millions of dollars into conservation programs meant to educate</a:t>
            </a:r>
            <a:r>
              <a:rPr lang="en-US" baseline="0" dirty="0" smtClean="0"/>
              <a:t> their customers about water and cost savings.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rgbClr val="FF000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98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best-established findings in psychology is the positive effect that information feedback can have on performance (Becker, 1978). </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low-level feedback</a:t>
            </a:r>
            <a:r>
              <a:rPr lang="en-US" sz="1200" kern="1200" dirty="0" smtClean="0">
                <a:solidFill>
                  <a:schemeClr val="tx1"/>
                </a:solidFill>
                <a:latin typeface="+mn-lt"/>
                <a:ea typeface="+mn-ea"/>
                <a:cs typeface="+mn-cs"/>
              </a:rPr>
              <a:t> can provide explicit detail about how to change or improve specific behavior,</a:t>
            </a:r>
            <a:r>
              <a:rPr lang="en-US" sz="1200" kern="1200" baseline="0" dirty="0" smtClean="0">
                <a:solidFill>
                  <a:schemeClr val="tx1"/>
                </a:solidFill>
                <a:latin typeface="+mn-lt"/>
                <a:ea typeface="+mn-ea"/>
                <a:cs typeface="+mn-cs"/>
              </a:rPr>
              <a:t> e.g., which answers I got wrong on a test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high-level feedback</a:t>
            </a:r>
            <a:r>
              <a:rPr lang="en-US" sz="1200" kern="1200" dirty="0" smtClean="0">
                <a:solidFill>
                  <a:schemeClr val="tx1"/>
                </a:solidFill>
                <a:latin typeface="+mn-lt"/>
                <a:ea typeface="+mn-ea"/>
                <a:cs typeface="+mn-cs"/>
              </a:rPr>
              <a:t> can help improve performance by motivating a person to try harder or persist longer at a task,</a:t>
            </a:r>
            <a:r>
              <a:rPr lang="en-US" sz="1200" kern="1200" baseline="0" dirty="0" smtClean="0">
                <a:solidFill>
                  <a:schemeClr val="tx1"/>
                </a:solidFill>
                <a:latin typeface="+mn-lt"/>
                <a:ea typeface="+mn-ea"/>
                <a:cs typeface="+mn-cs"/>
              </a:rPr>
              <a:t> e.g., my current grade in the class</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Becker, L. J. Joint Effect of Feedback and Goal Setting on Performance: A Field Study of Residential Energy Conservation. </a:t>
            </a:r>
            <a:r>
              <a:rPr lang="en-US" sz="1200" i="1" kern="1200" baseline="0" dirty="0" smtClean="0">
                <a:solidFill>
                  <a:schemeClr val="tx1"/>
                </a:solidFill>
                <a:latin typeface="+mn-lt"/>
                <a:ea typeface="+mn-ea"/>
                <a:cs typeface="+mn-cs"/>
              </a:rPr>
              <a:t>J. of Applied Psychology 63. 4(1978), 428-433. </a:t>
            </a: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99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100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best established</a:t>
            </a:r>
            <a:r>
              <a:rPr lang="en-US" baseline="0" dirty="0" smtClean="0"/>
              <a:t> findings in psychology is the role of f</a:t>
            </a:r>
            <a:r>
              <a:rPr lang="en-US" dirty="0" smtClean="0"/>
              <a:t>eedback on performance.</a:t>
            </a:r>
            <a:r>
              <a:rPr lang="en-US" baseline="0" dirty="0" smtClean="0"/>
              <a:t> </a:t>
            </a:r>
            <a:r>
              <a:rPr lang="en-US" dirty="0" smtClean="0"/>
              <a:t>Think</a:t>
            </a:r>
            <a:r>
              <a:rPr lang="en-US" baseline="0" dirty="0" smtClean="0"/>
              <a:t> about how ingrained feedback is in our environment. </a:t>
            </a:r>
          </a:p>
          <a:p>
            <a:endParaRPr lang="en-US" baseline="0" dirty="0" smtClean="0"/>
          </a:p>
          <a:p>
            <a:r>
              <a:rPr lang="en-US" baseline="0" dirty="0" smtClean="0"/>
              <a:t>For example, driving: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type of</a:t>
            </a:r>
            <a:r>
              <a:rPr lang="en-US" baseline="0" dirty="0" smtClean="0"/>
              <a:t> feedback is always available, passively given allowing us to sort of pre-attentively recognize it</a:t>
            </a:r>
            <a:endParaRPr lang="en-US" dirty="0" smtClean="0"/>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101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want to create these sorts of passive awareness systems.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102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Vehicle Activated Speed</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103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Vehicle Activated Speed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Britain, the VAS signs cost upwards of 90% less to operate annually than speed cameras while preventing more accidents</a:t>
            </a:r>
          </a:p>
          <a:p>
            <a:r>
              <a:rPr lang="en-US" sz="1200" kern="1200" baseline="0" dirty="0" smtClean="0">
                <a:solidFill>
                  <a:schemeClr val="tx1"/>
                </a:solidFill>
                <a:latin typeface="+mn-lt"/>
                <a:ea typeface="+mn-ea"/>
                <a:cs typeface="+mn-cs"/>
              </a:rPr>
              <a:t>Sutherland, 2008</a:t>
            </a:r>
          </a:p>
        </p:txBody>
      </p:sp>
      <p:sp>
        <p:nvSpPr>
          <p:cNvPr id="4" name="Slide Number Placeholder 3"/>
          <p:cNvSpPr>
            <a:spLocks noGrp="1"/>
          </p:cNvSpPr>
          <p:nvPr>
            <p:ph type="sldNum" sz="quarter" idx="10"/>
          </p:nvPr>
        </p:nvSpPr>
        <p:spPr/>
        <p:txBody>
          <a:bodyPr/>
          <a:lstStyle/>
          <a:p>
            <a:fld id="{5B0448B0-57E8-4D25-B756-AB4E54E8931F}" type="slidenum">
              <a:rPr lang="en-US" smtClean="0"/>
              <a:pPr/>
              <a:t>104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Vehicle Activated Speed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Britain, the VAS signs cost upwards of 90% less to operate annually than speed cameras while preventing more accidents</a:t>
            </a:r>
          </a:p>
          <a:p>
            <a:r>
              <a:rPr lang="en-US" sz="1200" kern="1200" baseline="0" dirty="0" smtClean="0">
                <a:solidFill>
                  <a:schemeClr val="tx1"/>
                </a:solidFill>
                <a:latin typeface="+mn-lt"/>
                <a:ea typeface="+mn-ea"/>
                <a:cs typeface="+mn-cs"/>
              </a:rPr>
              <a:t>Sutherland, 2008</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105</a:t>
            </a:fld>
            <a:endParaRPr lang="en-US"/>
          </a:p>
        </p:txBody>
      </p:sp>
    </p:spTree>
    <p:extLst>
      <p:ext uri="{BB962C8B-B14F-4D97-AF65-F5344CB8AC3E}">
        <p14:creationId xmlns:p14="http://schemas.microsoft.com/office/powerpoint/2010/main" val="1084599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that we’ve automatically detected events and classified them as open or close, we need to determine where the events came from. </a:t>
            </a:r>
          </a:p>
          <a:p>
            <a:endParaRPr lang="en-US" baseline="0" dirty="0" smtClean="0"/>
          </a:p>
          <a:p>
            <a:r>
              <a:rPr lang="en-US" baseline="0" dirty="0" smtClean="0"/>
              <a:t>To do this we use a template matching approach and, in particular, we rely on matched filtering to compare our signals, which provides a measure of correlation between signals.</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107</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chose three transformations in which to use the matched filter. (click) </a:t>
            </a:r>
          </a:p>
          <a:p>
            <a:endParaRPr lang="en-US" baseline="0" dirty="0" smtClean="0"/>
          </a:p>
          <a:p>
            <a:r>
              <a:rPr lang="en-US" baseline="0" dirty="0" smtClean="0"/>
              <a:t>1. The first transformation is the waveform with trending removed</a:t>
            </a:r>
          </a:p>
          <a:p>
            <a:endParaRPr lang="en-US" baseline="0" dirty="0" smtClean="0"/>
          </a:p>
          <a:p>
            <a:r>
              <a:rPr lang="en-US" baseline="0" dirty="0" smtClean="0"/>
              <a:t>2. The second transformation is the derivative waveform that we used in the open/close event detection step.</a:t>
            </a:r>
          </a:p>
          <a:p>
            <a:endParaRPr lang="en-US" baseline="0" dirty="0" smtClean="0"/>
          </a:p>
          <a:p>
            <a:r>
              <a:rPr lang="en-US" baseline="0" dirty="0" smtClean="0"/>
              <a:t>3. The final transformation is the </a:t>
            </a:r>
            <a:r>
              <a:rPr lang="en-US" baseline="0" dirty="0" err="1" smtClean="0"/>
              <a:t>cepstrum</a:t>
            </a:r>
            <a:r>
              <a:rPr lang="en-US" baseline="0" dirty="0" smtClean="0"/>
              <a:t> transformation, which is popular in the signal processing community and often used to separate a filter from its source.</a:t>
            </a:r>
          </a:p>
          <a:p>
            <a:endParaRPr lang="en-US" baseline="0" dirty="0" smtClean="0"/>
          </a:p>
          <a:p>
            <a:r>
              <a:rPr lang="en-US" baseline="0" dirty="0" smtClean="0"/>
              <a:t>---</a:t>
            </a:r>
          </a:p>
          <a:p>
            <a:endParaRPr lang="en-US" baseline="0" dirty="0" smtClean="0"/>
          </a:p>
          <a:p>
            <a:r>
              <a:rPr lang="en-US" baseline="0" dirty="0" smtClean="0"/>
              <a:t>The last space we chose was the </a:t>
            </a:r>
            <a:r>
              <a:rPr lang="en-US" baseline="0" dirty="0" err="1" smtClean="0"/>
              <a:t>Cepstral</a:t>
            </a:r>
            <a:r>
              <a:rPr lang="en-US" baseline="0" dirty="0" smtClean="0"/>
              <a:t> space. The real </a:t>
            </a:r>
            <a:r>
              <a:rPr lang="en-US" baseline="0" dirty="0" err="1" smtClean="0"/>
              <a:t>cepstrum</a:t>
            </a:r>
            <a:r>
              <a:rPr lang="en-US" baseline="0" dirty="0" smtClean="0"/>
              <a:t> is a transformation related to the Fourier transform and has been used in the speech recognition community for decades. It’s popular in the signal processing community to separate source from filter.</a:t>
            </a:r>
          </a:p>
          <a:p>
            <a:endParaRPr lang="en-US" baseline="0" dirty="0" smtClean="0"/>
          </a:p>
          <a:p>
            <a:r>
              <a:rPr lang="en-US" baseline="0" dirty="0" smtClean="0"/>
              <a:t>One property of the real </a:t>
            </a:r>
            <a:r>
              <a:rPr lang="en-US" baseline="0" dirty="0" err="1" smtClean="0"/>
              <a:t>cepstrum</a:t>
            </a:r>
            <a:r>
              <a:rPr lang="en-US" baseline="0" dirty="0" smtClean="0"/>
              <a:t> is that the space is highly orthogonal and thus is good fit for our application. </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108</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residents</a:t>
            </a:r>
            <a:r>
              <a:rPr lang="en-US" baseline="0" dirty="0" smtClean="0"/>
              <a:t> have no idea how much water they use nor what the most water consuming activities are in the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ask yourself, what do you think the most water consuming activities are in your home?</a:t>
            </a:r>
          </a:p>
          <a:p>
            <a:endParaRPr lang="en-US" baseline="0" dirty="0" smtClean="0"/>
          </a:p>
          <a:p>
            <a:r>
              <a:rPr lang="en-US" baseline="0" dirty="0" smtClean="0"/>
              <a:t>Most people cannot accurately answer this question. We have been working with our local water utility, SPU…</a:t>
            </a:r>
          </a:p>
          <a:p>
            <a:endParaRPr lang="en-US" baseline="0" dirty="0" smtClean="0"/>
          </a:p>
          <a:p>
            <a:r>
              <a:rPr lang="en-US" baseline="0" dirty="0" smtClean="0"/>
              <a:t>M</a:t>
            </a:r>
            <a:r>
              <a:rPr lang="en-US" dirty="0" smtClean="0"/>
              <a:t>ost customers believe they use 20</a:t>
            </a:r>
            <a:r>
              <a:rPr lang="en-US" baseline="0" dirty="0" smtClean="0"/>
              <a:t> gallons a day (Al </a:t>
            </a:r>
            <a:r>
              <a:rPr lang="en-US" baseline="0" dirty="0" err="1" smtClean="0"/>
              <a:t>Dietemann</a:t>
            </a:r>
            <a:r>
              <a:rPr lang="en-US" baseline="0" dirty="0" smtClean="0"/>
              <a:t>) rather than roughly 70 and have no idea what the top water usage activities in the home. </a:t>
            </a:r>
          </a:p>
          <a:p>
            <a:endParaRPr lang="en-US" baseline="0" dirty="0" smtClean="0"/>
          </a:p>
          <a:p>
            <a:r>
              <a:rPr lang="en-US" baseline="0" dirty="0" smtClean="0"/>
              <a:t>This is a striking disconnect considering that most of us have used modern plumbing all of our lives.</a:t>
            </a:r>
          </a:p>
          <a:p>
            <a:endParaRPr lang="en-US" baseline="0" dirty="0" smtClean="0"/>
          </a:p>
          <a:p>
            <a:r>
              <a:rPr lang="en-US" baseline="0" dirty="0" smtClean="0"/>
              <a:t>To close this gap, we have been working on new sensing techniques for water usage</a:t>
            </a:r>
          </a:p>
          <a:p>
            <a:endParaRPr lang="en-US" baseline="0" dirty="0" smtClean="0"/>
          </a:p>
          <a:p>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a recent survey at</a:t>
            </a:r>
            <a:r>
              <a:rPr lang="en-US" baseline="0" dirty="0" smtClean="0"/>
              <a:t> our local water utility in Seattle</a:t>
            </a:r>
            <a:r>
              <a:rPr lang="en-US" dirty="0" smtClean="0"/>
              <a:t>,  most customers believe they use 20</a:t>
            </a:r>
            <a:r>
              <a:rPr lang="en-US" baseline="0" dirty="0" smtClean="0"/>
              <a:t> gallons a day (Al </a:t>
            </a:r>
            <a:r>
              <a:rPr lang="en-US" baseline="0" dirty="0" err="1" smtClean="0"/>
              <a:t>Dietemann</a:t>
            </a:r>
            <a:r>
              <a:rPr lang="en-US" baseline="0" dirty="0" smtClean="0"/>
              <a:t>) rather than roughly 70.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test for similarity,  we look at the transformations for each saved event in the library.</a:t>
            </a:r>
          </a:p>
          <a:p>
            <a:endParaRPr lang="en-US" baseline="0" dirty="0" smtClean="0"/>
          </a:p>
          <a:p>
            <a:r>
              <a:rPr lang="en-US" baseline="0" dirty="0" smtClean="0"/>
              <a:t>If the similarity is above a certain threshold in each subspace, we add the event to a list of possible events. The thresholds are learned using a leave one out cross validation of all other homes in our database.</a:t>
            </a:r>
          </a:p>
          <a:p>
            <a:endParaRPr lang="en-US" baseline="0" dirty="0" smtClean="0"/>
          </a:p>
          <a:p>
            <a:r>
              <a:rPr lang="en-US" baseline="0" dirty="0" smtClean="0"/>
              <a:t>--</a:t>
            </a:r>
          </a:p>
          <a:p>
            <a:endParaRPr lang="en-US" baseline="0" dirty="0" smtClean="0"/>
          </a:p>
          <a:p>
            <a:r>
              <a:rPr lang="en-US" baseline="0" dirty="0" smtClean="0"/>
              <a:t>We also use the mean squared error of the de-trended signal. If the MSE is above a cross validation threshold, it passes the similarity test.</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repeat this process for every event in our library…</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110</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a toilet signal transform fails a similarity test and thus it is discarded from the pool of possible events.</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111</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occurs for each event in the library.</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112</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more than one possible event is in our possible event pool, we perform one additional comparison.</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113</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derivative waveform, which is the most orthogonal subspace. </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114</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perform a nearest neighbor search on all remaining possible events using the matched filter similarity score in the derivative space.</a:t>
            </a:r>
          </a:p>
          <a:p>
            <a:endParaRPr lang="en-US" baseline="0" dirty="0" smtClean="0"/>
          </a:p>
          <a:p>
            <a:r>
              <a:rPr lang="en-US" baseline="0" dirty="0" smtClean="0"/>
              <a:t>Once the event is identified, we can assign flow, in </a:t>
            </a:r>
            <a:r>
              <a:rPr lang="en-US" baseline="0" dirty="0" err="1" smtClean="0"/>
              <a:t>gpm</a:t>
            </a:r>
            <a:r>
              <a:rPr lang="en-US" baseline="0" dirty="0" smtClean="0"/>
              <a:t>, using a calibrated fluid resistance value for the specific valve.</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115</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water meters only provide aggregate</a:t>
            </a:r>
            <a:r>
              <a:rPr lang="en-US" baseline="0" dirty="0" smtClean="0"/>
              <a:t> information on water usage and require costly pipe modifications to install. (click)</a:t>
            </a:r>
          </a:p>
          <a:p>
            <a:endParaRPr lang="en-US" baseline="0" dirty="0" smtClean="0"/>
          </a:p>
          <a:p>
            <a:r>
              <a:rPr lang="en-US" baseline="0" dirty="0" smtClean="0"/>
              <a:t>In </a:t>
            </a:r>
            <a:r>
              <a:rPr lang="en-US" baseline="0" dirty="0" err="1" smtClean="0"/>
              <a:t>constrast</a:t>
            </a:r>
            <a:r>
              <a:rPr lang="en-US" baseline="0" dirty="0" smtClean="0"/>
              <a:t>, the </a:t>
            </a:r>
            <a:r>
              <a:rPr lang="en-US" baseline="0" dirty="0" err="1" smtClean="0"/>
              <a:t>HydroSensor</a:t>
            </a:r>
            <a:r>
              <a:rPr lang="en-US" baseline="0" dirty="0" smtClean="0"/>
              <a:t> can simply screws on to a hose water bib.</a:t>
            </a:r>
          </a:p>
        </p:txBody>
      </p:sp>
      <p:sp>
        <p:nvSpPr>
          <p:cNvPr id="4" name="Slide Number Placeholder 3"/>
          <p:cNvSpPr>
            <a:spLocks noGrp="1"/>
          </p:cNvSpPr>
          <p:nvPr>
            <p:ph type="sldNum" sz="quarter" idx="10"/>
          </p:nvPr>
        </p:nvSpPr>
        <p:spPr/>
        <p:txBody>
          <a:bodyPr/>
          <a:lstStyle/>
          <a:p>
            <a:fld id="{38B764D7-AFE2-482D-A449-9DE45B5E10AB}"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understand how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works, its useful to go over a brief primer of home water/pipe infrastructure.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Most households obtain water from a public water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Public water is distributed by local utilities, relying on gravity and pumping stations to push water through major distribution pipes</a:t>
            </a: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HydroSense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23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25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760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30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65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34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67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0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97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17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124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229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846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510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6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518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88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764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5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002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921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234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53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1" y="152401"/>
            <a:ext cx="8839200" cy="838200"/>
          </a:xfrm>
          <a:prstGeom prst="rect">
            <a:avLst/>
          </a:prstGeom>
        </p:spPr>
        <p:txBody>
          <a:bodyPr vert="horz" lIns="91369" tIns="45685" rIns="91369" bIns="45685"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15"/>
            <a:ext cx="8229600" cy="4754563"/>
          </a:xfrm>
          <a:prstGeom prst="rect">
            <a:avLst/>
          </a:prstGeom>
        </p:spPr>
        <p:txBody>
          <a:bodyPr vert="horz" lIns="91369" tIns="45685" rIns="91369" bIns="456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5"/>
            <a:ext cx="2133600" cy="365125"/>
          </a:xfrm>
          <a:prstGeom prst="rect">
            <a:avLst/>
          </a:prstGeom>
        </p:spPr>
        <p:txBody>
          <a:bodyPr vert="horz" lIns="91369" tIns="45685" rIns="91369" bIns="45685" rtlCol="0" anchor="ctr"/>
          <a:lstStyle>
            <a:lvl1pPr algn="l">
              <a:defRPr sz="1200">
                <a:solidFill>
                  <a:schemeClr val="tx1">
                    <a:tint val="75000"/>
                  </a:schemeClr>
                </a:solidFill>
              </a:defRPr>
            </a:lvl1pPr>
          </a:lstStyle>
          <a:p>
            <a:fld id="{1D8BD707-D9CF-40AE-B4C6-C98DA3205C09}" type="datetimeFigureOut">
              <a:rPr lang="en-US" smtClean="0"/>
              <a:pPr/>
              <a:t>11/18/2010</a:t>
            </a:fld>
            <a:endParaRPr lang="en-US"/>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lIns="91369" tIns="45685" rIns="91369" bIns="45685"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3696" rtl="0" eaLnBrk="1" latinLnBrk="0" hangingPunct="1">
        <a:spcBef>
          <a:spcPct val="0"/>
        </a:spcBef>
        <a:buNone/>
        <a:defRPr sz="4400" kern="1200">
          <a:solidFill>
            <a:schemeClr val="bg1">
              <a:lumMod val="95000"/>
            </a:schemeClr>
          </a:solidFill>
          <a:latin typeface="Segoe WP Semibold" pitchFamily="34" charset="0"/>
          <a:ea typeface="+mj-ea"/>
          <a:cs typeface="Segoe UI" pitchFamily="34" charset="0"/>
        </a:defRPr>
      </a:lvl1pPr>
    </p:titleStyle>
    <p:bodyStyle>
      <a:lvl1pPr marL="342640" indent="-342640" algn="l" defTabSz="913696"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380" indent="-285532" algn="l" defTabSz="913696"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2120" indent="-228422" algn="l" defTabSz="913696"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598970" indent="-228422" algn="l" defTabSz="913696"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5825" indent="-228422" algn="l" defTabSz="913696"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2673"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20"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72"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16"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2070042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1" y="152401"/>
            <a:ext cx="8839200" cy="838200"/>
          </a:xfrm>
          <a:prstGeom prst="rect">
            <a:avLst/>
          </a:prstGeom>
        </p:spPr>
        <p:txBody>
          <a:bodyPr vert="horz" lIns="91369" tIns="45685" rIns="91369" bIns="45685"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15"/>
            <a:ext cx="8229600" cy="4754563"/>
          </a:xfrm>
          <a:prstGeom prst="rect">
            <a:avLst/>
          </a:prstGeom>
        </p:spPr>
        <p:txBody>
          <a:bodyPr vert="horz" lIns="91369" tIns="45685" rIns="91369" bIns="456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5"/>
            <a:ext cx="2133600" cy="365125"/>
          </a:xfrm>
          <a:prstGeom prst="rect">
            <a:avLst/>
          </a:prstGeom>
        </p:spPr>
        <p:txBody>
          <a:bodyPr vert="horz" lIns="91369" tIns="45685" rIns="91369" bIns="45685"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lIns="91369" tIns="45685" rIns="91369" bIns="45685"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4416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txStyles>
    <p:titleStyle>
      <a:lvl1pPr algn="l" defTabSz="913696" rtl="0" eaLnBrk="1" latinLnBrk="0" hangingPunct="1">
        <a:spcBef>
          <a:spcPct val="0"/>
        </a:spcBef>
        <a:buNone/>
        <a:defRPr sz="4400" kern="1200">
          <a:solidFill>
            <a:schemeClr val="bg1">
              <a:lumMod val="95000"/>
            </a:schemeClr>
          </a:solidFill>
          <a:latin typeface="Segoe WP Semibold" pitchFamily="34" charset="0"/>
          <a:ea typeface="+mj-ea"/>
          <a:cs typeface="Segoe UI" pitchFamily="34" charset="0"/>
        </a:defRPr>
      </a:lvl1pPr>
    </p:titleStyle>
    <p:bodyStyle>
      <a:lvl1pPr marL="342640" indent="-342640" algn="l" defTabSz="913696"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380" indent="-285532" algn="l" defTabSz="913696"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2120" indent="-228422" algn="l" defTabSz="913696"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598970" indent="-228422" algn="l" defTabSz="913696"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5825" indent="-228422" algn="l" defTabSz="913696"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2673"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20"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72"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16"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0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image" Target="../media/image96.gif"/><Relationship Id="rId7" Type="http://schemas.openxmlformats.org/officeDocument/2006/relationships/image" Target="../media/image100.gif"/><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99.gif"/><Relationship Id="rId5" Type="http://schemas.openxmlformats.org/officeDocument/2006/relationships/image" Target="../media/image98.gif"/><Relationship Id="rId4" Type="http://schemas.openxmlformats.org/officeDocument/2006/relationships/image" Target="../media/image97.gif"/><Relationship Id="rId9" Type="http://schemas.openxmlformats.org/officeDocument/2006/relationships/image" Target="../media/image102.gif"/></Relationships>
</file>

<file path=ppt/slides/_rels/slide108.xml.rels><?xml version="1.0" encoding="UTF-8" standalone="yes"?>
<Relationships xmlns="http://schemas.openxmlformats.org/package/2006/relationships"><Relationship Id="rId8" Type="http://schemas.openxmlformats.org/officeDocument/2006/relationships/image" Target="../media/image97.gif"/><Relationship Id="rId13" Type="http://schemas.openxmlformats.org/officeDocument/2006/relationships/image" Target="../media/image107.gif"/><Relationship Id="rId3" Type="http://schemas.openxmlformats.org/officeDocument/2006/relationships/image" Target="../media/image103.gif"/><Relationship Id="rId7" Type="http://schemas.openxmlformats.org/officeDocument/2006/relationships/image" Target="../media/image96.gif"/><Relationship Id="rId12" Type="http://schemas.openxmlformats.org/officeDocument/2006/relationships/image" Target="../media/image106.gif"/><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01.gif"/><Relationship Id="rId11" Type="http://schemas.openxmlformats.org/officeDocument/2006/relationships/image" Target="../media/image100.gif"/><Relationship Id="rId5" Type="http://schemas.openxmlformats.org/officeDocument/2006/relationships/image" Target="../media/image105.gif"/><Relationship Id="rId15" Type="http://schemas.openxmlformats.org/officeDocument/2006/relationships/image" Target="../media/image102.gif"/><Relationship Id="rId10" Type="http://schemas.openxmlformats.org/officeDocument/2006/relationships/image" Target="../media/image99.gif"/><Relationship Id="rId4" Type="http://schemas.openxmlformats.org/officeDocument/2006/relationships/image" Target="../media/image104.gif"/><Relationship Id="rId9" Type="http://schemas.openxmlformats.org/officeDocument/2006/relationships/image" Target="../media/image98.gif"/><Relationship Id="rId14" Type="http://schemas.openxmlformats.org/officeDocument/2006/relationships/image" Target="../media/image108.gif"/></Relationships>
</file>

<file path=ppt/slides/_rels/slide109.xml.rels><?xml version="1.0" encoding="UTF-8" standalone="yes"?>
<Relationships xmlns="http://schemas.openxmlformats.org/package/2006/relationships"><Relationship Id="rId8" Type="http://schemas.openxmlformats.org/officeDocument/2006/relationships/image" Target="../media/image99.gif"/><Relationship Id="rId13" Type="http://schemas.openxmlformats.org/officeDocument/2006/relationships/image" Target="../media/image107.gif"/><Relationship Id="rId3" Type="http://schemas.openxmlformats.org/officeDocument/2006/relationships/image" Target="../media/image108.gif"/><Relationship Id="rId7" Type="http://schemas.openxmlformats.org/officeDocument/2006/relationships/image" Target="../media/image98.gif"/><Relationship Id="rId12" Type="http://schemas.openxmlformats.org/officeDocument/2006/relationships/image" Target="../media/image105.gif"/><Relationship Id="rId2" Type="http://schemas.openxmlformats.org/officeDocument/2006/relationships/notesSlide" Target="../notesSlides/notesSlide60.xml"/><Relationship Id="rId16" Type="http://schemas.openxmlformats.org/officeDocument/2006/relationships/image" Target="../media/image102.gif"/><Relationship Id="rId1" Type="http://schemas.openxmlformats.org/officeDocument/2006/relationships/slideLayout" Target="../slideLayouts/slideLayout6.xml"/><Relationship Id="rId6" Type="http://schemas.openxmlformats.org/officeDocument/2006/relationships/image" Target="../media/image97.gif"/><Relationship Id="rId11" Type="http://schemas.openxmlformats.org/officeDocument/2006/relationships/image" Target="../media/image104.gif"/><Relationship Id="rId5" Type="http://schemas.openxmlformats.org/officeDocument/2006/relationships/image" Target="../media/image96.gif"/><Relationship Id="rId15" Type="http://schemas.openxmlformats.org/officeDocument/2006/relationships/image" Target="../media/image109.png"/><Relationship Id="rId10" Type="http://schemas.openxmlformats.org/officeDocument/2006/relationships/image" Target="../media/image103.gif"/><Relationship Id="rId4" Type="http://schemas.openxmlformats.org/officeDocument/2006/relationships/image" Target="../media/image101.gif"/><Relationship Id="rId9" Type="http://schemas.openxmlformats.org/officeDocument/2006/relationships/image" Target="../media/image100.gif"/><Relationship Id="rId14" Type="http://schemas.openxmlformats.org/officeDocument/2006/relationships/image" Target="../media/image106.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03.gif"/><Relationship Id="rId13" Type="http://schemas.openxmlformats.org/officeDocument/2006/relationships/image" Target="../media/image112.gif"/><Relationship Id="rId3" Type="http://schemas.openxmlformats.org/officeDocument/2006/relationships/image" Target="../media/image101.gif"/><Relationship Id="rId7" Type="http://schemas.openxmlformats.org/officeDocument/2006/relationships/image" Target="../media/image99.gif"/><Relationship Id="rId12" Type="http://schemas.openxmlformats.org/officeDocument/2006/relationships/image" Target="../media/image111.gif"/><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98.gif"/><Relationship Id="rId11" Type="http://schemas.openxmlformats.org/officeDocument/2006/relationships/image" Target="../media/image110.gif"/><Relationship Id="rId5" Type="http://schemas.openxmlformats.org/officeDocument/2006/relationships/image" Target="../media/image97.gif"/><Relationship Id="rId10" Type="http://schemas.openxmlformats.org/officeDocument/2006/relationships/image" Target="../media/image105.gif"/><Relationship Id="rId4" Type="http://schemas.openxmlformats.org/officeDocument/2006/relationships/image" Target="../media/image96.gif"/><Relationship Id="rId9" Type="http://schemas.openxmlformats.org/officeDocument/2006/relationships/image" Target="../media/image104.gif"/><Relationship Id="rId14" Type="http://schemas.openxmlformats.org/officeDocument/2006/relationships/image" Target="../media/image100.gif"/></Relationships>
</file>

<file path=ppt/slides/_rels/slide111.xml.rels><?xml version="1.0" encoding="UTF-8" standalone="yes"?>
<Relationships xmlns="http://schemas.openxmlformats.org/package/2006/relationships"><Relationship Id="rId8" Type="http://schemas.openxmlformats.org/officeDocument/2006/relationships/image" Target="../media/image103.gif"/><Relationship Id="rId13" Type="http://schemas.openxmlformats.org/officeDocument/2006/relationships/image" Target="../media/image110.gif"/><Relationship Id="rId3" Type="http://schemas.openxmlformats.org/officeDocument/2006/relationships/image" Target="../media/image101.gif"/><Relationship Id="rId7" Type="http://schemas.openxmlformats.org/officeDocument/2006/relationships/image" Target="../media/image99.gif"/><Relationship Id="rId12" Type="http://schemas.openxmlformats.org/officeDocument/2006/relationships/image" Target="../media/image112.gif"/><Relationship Id="rId2" Type="http://schemas.openxmlformats.org/officeDocument/2006/relationships/notesSlide" Target="../notesSlides/notesSlide62.xml"/><Relationship Id="rId16" Type="http://schemas.openxmlformats.org/officeDocument/2006/relationships/image" Target="../media/image100.gif"/><Relationship Id="rId1" Type="http://schemas.openxmlformats.org/officeDocument/2006/relationships/slideLayout" Target="../slideLayouts/slideLayout6.xml"/><Relationship Id="rId6" Type="http://schemas.openxmlformats.org/officeDocument/2006/relationships/image" Target="../media/image98.gif"/><Relationship Id="rId11" Type="http://schemas.openxmlformats.org/officeDocument/2006/relationships/image" Target="../media/image111.gif"/><Relationship Id="rId5" Type="http://schemas.openxmlformats.org/officeDocument/2006/relationships/image" Target="../media/image97.gif"/><Relationship Id="rId15" Type="http://schemas.openxmlformats.org/officeDocument/2006/relationships/image" Target="../media/image113.png"/><Relationship Id="rId10" Type="http://schemas.openxmlformats.org/officeDocument/2006/relationships/image" Target="../media/image105.gif"/><Relationship Id="rId4" Type="http://schemas.openxmlformats.org/officeDocument/2006/relationships/image" Target="../media/image96.gif"/><Relationship Id="rId9" Type="http://schemas.openxmlformats.org/officeDocument/2006/relationships/image" Target="../media/image104.gif"/><Relationship Id="rId1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101.gif"/><Relationship Id="rId7" Type="http://schemas.openxmlformats.org/officeDocument/2006/relationships/image" Target="../media/image96.gif"/><Relationship Id="rId12" Type="http://schemas.openxmlformats.org/officeDocument/2006/relationships/image" Target="../media/image114.gif"/><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05.gif"/><Relationship Id="rId11" Type="http://schemas.openxmlformats.org/officeDocument/2006/relationships/image" Target="../media/image113.png"/><Relationship Id="rId5" Type="http://schemas.openxmlformats.org/officeDocument/2006/relationships/image" Target="../media/image104.gif"/><Relationship Id="rId10" Type="http://schemas.openxmlformats.org/officeDocument/2006/relationships/image" Target="../media/image99.gif"/><Relationship Id="rId4" Type="http://schemas.openxmlformats.org/officeDocument/2006/relationships/image" Target="../media/image103.gif"/><Relationship Id="rId9" Type="http://schemas.openxmlformats.org/officeDocument/2006/relationships/image" Target="../media/image98.gif"/></Relationships>
</file>

<file path=ppt/slides/_rels/slide113.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98.gif"/><Relationship Id="rId7" Type="http://schemas.openxmlformats.org/officeDocument/2006/relationships/image" Target="../media/image103.gif"/><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01.gif"/><Relationship Id="rId5" Type="http://schemas.openxmlformats.org/officeDocument/2006/relationships/image" Target="../media/image102.gif"/><Relationship Id="rId4" Type="http://schemas.openxmlformats.org/officeDocument/2006/relationships/image" Target="../media/image99.gif"/><Relationship Id="rId9" Type="http://schemas.openxmlformats.org/officeDocument/2006/relationships/image" Target="../media/image105.gif"/></Relationships>
</file>

<file path=ppt/slides/_rels/slide114.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98.gif"/><Relationship Id="rId7" Type="http://schemas.openxmlformats.org/officeDocument/2006/relationships/image" Target="../media/image103.gif"/><Relationship Id="rId12" Type="http://schemas.openxmlformats.org/officeDocument/2006/relationships/image" Target="../media/image115.gif"/><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01.gif"/><Relationship Id="rId11" Type="http://schemas.openxmlformats.org/officeDocument/2006/relationships/image" Target="../media/image112.gif"/><Relationship Id="rId5" Type="http://schemas.openxmlformats.org/officeDocument/2006/relationships/image" Target="../media/image102.gif"/><Relationship Id="rId10" Type="http://schemas.openxmlformats.org/officeDocument/2006/relationships/image" Target="../media/image107.gif"/><Relationship Id="rId4" Type="http://schemas.openxmlformats.org/officeDocument/2006/relationships/image" Target="../media/image99.gif"/><Relationship Id="rId9" Type="http://schemas.openxmlformats.org/officeDocument/2006/relationships/image" Target="../media/image105.gif"/></Relationships>
</file>

<file path=ppt/slides/_rels/slide115.xml.rels><?xml version="1.0" encoding="UTF-8" standalone="yes"?>
<Relationships xmlns="http://schemas.openxmlformats.org/package/2006/relationships"><Relationship Id="rId3" Type="http://schemas.openxmlformats.org/officeDocument/2006/relationships/image" Target="../media/image101.gif"/><Relationship Id="rId7" Type="http://schemas.openxmlformats.org/officeDocument/2006/relationships/image" Target="../media/image115.gif"/><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12.gif"/><Relationship Id="rId5" Type="http://schemas.openxmlformats.org/officeDocument/2006/relationships/image" Target="../media/image107.gif"/><Relationship Id="rId4" Type="http://schemas.openxmlformats.org/officeDocument/2006/relationships/image" Target="../media/image104.gif"/></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chart" Target="../charts/char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9.gif"/><Relationship Id="rId4" Type="http://schemas.openxmlformats.org/officeDocument/2006/relationships/image" Target="../media/image38.gif"/></Relationships>
</file>

<file path=ppt/slides/_rels/slide4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8.gif"/><Relationship Id="rId4" Type="http://schemas.openxmlformats.org/officeDocument/2006/relationships/image" Target="../media/image39.gif"/></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8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2.pn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79.gif"/></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research\projects\HomeSensing\Water\Pictures\2010_05_01 - Discovery News and HydroSense\IMG_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609600"/>
            <a:ext cx="16459200" cy="10972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4062" y="6248400"/>
            <a:ext cx="10463463" cy="620010"/>
            <a:chOff x="-13648" y="6237989"/>
            <a:chExt cx="10463463" cy="620010"/>
          </a:xfrm>
        </p:grpSpPr>
        <p:sp>
          <p:nvSpPr>
            <p:cNvPr id="11" name="Rectangle 10"/>
            <p:cNvSpPr/>
            <p:nvPr/>
          </p:nvSpPr>
          <p:spPr>
            <a:xfrm>
              <a:off x="-1" y="6237989"/>
              <a:ext cx="9230615" cy="62001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research\Posters\Affiliates2009-HydroSense\dub logo.png"/>
            <p:cNvPicPr>
              <a:picLocks noChangeAspect="1" noChangeArrowheads="1"/>
            </p:cNvPicPr>
            <p:nvPr/>
          </p:nvPicPr>
          <p:blipFill>
            <a:blip r:embed="rId4" cstate="print">
              <a:lum bright="90000"/>
            </a:blip>
            <a:srcRect/>
            <a:stretch>
              <a:fillRect/>
            </a:stretch>
          </p:blipFill>
          <p:spPr bwMode="auto">
            <a:xfrm>
              <a:off x="76200" y="6312276"/>
              <a:ext cx="620015" cy="317123"/>
            </a:xfrm>
            <a:prstGeom prst="rect">
              <a:avLst/>
            </a:prstGeom>
            <a:noFill/>
            <a:effectLst/>
          </p:spPr>
        </p:pic>
        <p:grpSp>
          <p:nvGrpSpPr>
            <p:cNvPr id="13" name="Group 27"/>
            <p:cNvGrpSpPr/>
            <p:nvPr/>
          </p:nvGrpSpPr>
          <p:grpSpPr>
            <a:xfrm>
              <a:off x="744477" y="6262760"/>
              <a:ext cx="779180" cy="391562"/>
              <a:chOff x="1125477" y="6020020"/>
              <a:chExt cx="779180" cy="391562"/>
            </a:xfrm>
          </p:grpSpPr>
          <p:sp>
            <p:nvSpPr>
              <p:cNvPr id="21" name="TextBox 20"/>
              <p:cNvSpPr txBox="1"/>
              <p:nvPr/>
            </p:nvSpPr>
            <p:spPr>
              <a:xfrm>
                <a:off x="1125477" y="6020020"/>
                <a:ext cx="779179" cy="140664"/>
              </a:xfrm>
              <a:prstGeom prst="rect">
                <a:avLst/>
              </a:prstGeom>
              <a:noFill/>
            </p:spPr>
            <p:txBody>
              <a:bodyPr wrap="square" lIns="0" tIns="0" rIns="0" bIns="0" rtlCol="0">
                <a:spAutoFit/>
              </a:bodyPr>
              <a:lstStyle/>
              <a:p>
                <a:r>
                  <a:rPr lang="en-US" sz="900" dirty="0">
                    <a:solidFill>
                      <a:schemeClr val="bg1">
                        <a:lumMod val="85000"/>
                      </a:schemeClr>
                    </a:solidFill>
                  </a:rPr>
                  <a:t>design:</a:t>
                </a:r>
              </a:p>
            </p:txBody>
          </p:sp>
          <p:sp>
            <p:nvSpPr>
              <p:cNvPr id="22" name="Rectangle 21"/>
              <p:cNvSpPr/>
              <p:nvPr/>
            </p:nvSpPr>
            <p:spPr>
              <a:xfrm>
                <a:off x="1125478" y="6140297"/>
                <a:ext cx="779179" cy="140664"/>
              </a:xfrm>
              <a:prstGeom prst="rect">
                <a:avLst/>
              </a:prstGeom>
            </p:spPr>
            <p:txBody>
              <a:bodyPr wrap="square" lIns="0" tIns="0" rIns="0" bIns="0">
                <a:spAutoFit/>
              </a:bodyPr>
              <a:lstStyle/>
              <a:p>
                <a:r>
                  <a:rPr lang="en-US" sz="900" dirty="0">
                    <a:solidFill>
                      <a:schemeClr val="bg1">
                        <a:lumMod val="85000"/>
                      </a:schemeClr>
                    </a:solidFill>
                  </a:rPr>
                  <a:t>use:</a:t>
                </a:r>
              </a:p>
            </p:txBody>
          </p:sp>
          <p:sp>
            <p:nvSpPr>
              <p:cNvPr id="23" name="Rectangle 22"/>
              <p:cNvSpPr/>
              <p:nvPr/>
            </p:nvSpPr>
            <p:spPr>
              <a:xfrm>
                <a:off x="1125478" y="6270918"/>
                <a:ext cx="779179" cy="140664"/>
              </a:xfrm>
              <a:prstGeom prst="rect">
                <a:avLst/>
              </a:prstGeom>
            </p:spPr>
            <p:txBody>
              <a:bodyPr wrap="square" lIns="0" tIns="0" rIns="0" bIns="0">
                <a:spAutoFit/>
              </a:bodyPr>
              <a:lstStyle/>
              <a:p>
                <a:r>
                  <a:rPr lang="en-US" sz="900" dirty="0">
                    <a:solidFill>
                      <a:schemeClr val="bg1">
                        <a:lumMod val="85000"/>
                      </a:schemeClr>
                    </a:solidFill>
                  </a:rPr>
                  <a:t>build:</a:t>
                </a:r>
              </a:p>
            </p:txBody>
          </p:sp>
        </p:grpSp>
        <p:grpSp>
          <p:nvGrpSpPr>
            <p:cNvPr id="14" name="Group 31"/>
            <p:cNvGrpSpPr/>
            <p:nvPr/>
          </p:nvGrpSpPr>
          <p:grpSpPr>
            <a:xfrm>
              <a:off x="3418243" y="6314189"/>
              <a:ext cx="2830156" cy="500166"/>
              <a:chOff x="4711899" y="6314190"/>
              <a:chExt cx="3289101" cy="500166"/>
            </a:xfrm>
          </p:grpSpPr>
          <p:sp>
            <p:nvSpPr>
              <p:cNvPr id="19" name="TextBox 18"/>
              <p:cNvSpPr txBox="1"/>
              <p:nvPr/>
            </p:nvSpPr>
            <p:spPr>
              <a:xfrm>
                <a:off x="4800599" y="6314190"/>
                <a:ext cx="3200401" cy="419668"/>
              </a:xfrm>
              <a:prstGeom prst="rect">
                <a:avLst/>
              </a:prstGeom>
              <a:noFill/>
              <a:effectLst/>
            </p:spPr>
            <p:txBody>
              <a:bodyPr wrap="square" lIns="0" tIns="0" rIns="0" bIns="0" rtlCol="0">
                <a:noAutofit/>
              </a:bodyPr>
              <a:lstStyle/>
              <a:p>
                <a:r>
                  <a:rPr lang="en-US" sz="2400" dirty="0">
                    <a:solidFill>
                      <a:schemeClr val="accent6"/>
                    </a:solidFill>
                    <a:latin typeface="Arial Black" pitchFamily="34" charset="0"/>
                  </a:rPr>
                  <a:t>ubi</a:t>
                </a:r>
                <a:r>
                  <a:rPr lang="en-US" sz="2400" dirty="0">
                    <a:solidFill>
                      <a:schemeClr val="bg1">
                        <a:lumMod val="75000"/>
                      </a:schemeClr>
                    </a:solidFill>
                    <a:latin typeface="Arial Black" pitchFamily="34" charset="0"/>
                  </a:rPr>
                  <a:t>comp </a:t>
                </a:r>
                <a:r>
                  <a:rPr lang="en-US" sz="2400" dirty="0">
                    <a:solidFill>
                      <a:schemeClr val="bg1">
                        <a:lumMod val="75000"/>
                      </a:schemeClr>
                    </a:solidFill>
                    <a:latin typeface="Arial" pitchFamily="34" charset="0"/>
                    <a:cs typeface="Arial" pitchFamily="34" charset="0"/>
                  </a:rPr>
                  <a:t>lab</a:t>
                </a:r>
              </a:p>
            </p:txBody>
          </p:sp>
          <p:sp>
            <p:nvSpPr>
              <p:cNvPr id="20" name="TextBox 19"/>
              <p:cNvSpPr txBox="1"/>
              <p:nvPr/>
            </p:nvSpPr>
            <p:spPr>
              <a:xfrm>
                <a:off x="4711899" y="6568135"/>
                <a:ext cx="3048001" cy="246221"/>
              </a:xfrm>
              <a:prstGeom prst="rect">
                <a:avLst/>
              </a:prstGeom>
              <a:noFill/>
            </p:spPr>
            <p:txBody>
              <a:bodyPr wrap="square" rtlCol="0">
                <a:spAutoFit/>
              </a:bodyPr>
              <a:lstStyle/>
              <a:p>
                <a:r>
                  <a:rPr lang="en-US" sz="1000" dirty="0">
                    <a:solidFill>
                      <a:schemeClr val="bg1">
                        <a:lumMod val="95000"/>
                      </a:schemeClr>
                    </a:solidFill>
                  </a:rPr>
                  <a:t>university of washington</a:t>
                </a:r>
              </a:p>
            </p:txBody>
          </p:sp>
        </p:grpSp>
        <p:grpSp>
          <p:nvGrpSpPr>
            <p:cNvPr id="15" name="Group 33"/>
            <p:cNvGrpSpPr/>
            <p:nvPr/>
          </p:nvGrpSpPr>
          <p:grpSpPr>
            <a:xfrm>
              <a:off x="7706615" y="6247226"/>
              <a:ext cx="2743200" cy="600363"/>
              <a:chOff x="7630415" y="6156634"/>
              <a:chExt cx="2743200" cy="600363"/>
            </a:xfrm>
          </p:grpSpPr>
          <p:pic>
            <p:nvPicPr>
              <p:cNvPr id="17" name="Picture 2" descr="C:\research\projects\Sustain\design\sustain_logo_transparent.png"/>
              <p:cNvPicPr>
                <a:picLocks noChangeAspect="1" noChangeArrowheads="1"/>
              </p:cNvPicPr>
              <p:nvPr/>
            </p:nvPicPr>
            <p:blipFill>
              <a:blip r:embed="rId5" cstate="print"/>
              <a:srcRect b="33333"/>
              <a:stretch>
                <a:fillRect/>
              </a:stretch>
            </p:blipFill>
            <p:spPr bwMode="auto">
              <a:xfrm>
                <a:off x="7717373" y="6156634"/>
                <a:ext cx="1310903" cy="371764"/>
              </a:xfrm>
              <a:prstGeom prst="rect">
                <a:avLst/>
              </a:prstGeom>
              <a:noFill/>
              <a:effectLst/>
            </p:spPr>
          </p:pic>
          <p:sp>
            <p:nvSpPr>
              <p:cNvPr id="18" name="TextBox 17"/>
              <p:cNvSpPr txBox="1"/>
              <p:nvPr/>
            </p:nvSpPr>
            <p:spPr>
              <a:xfrm>
                <a:off x="7630415" y="6495387"/>
                <a:ext cx="2743200" cy="261610"/>
              </a:xfrm>
              <a:prstGeom prst="rect">
                <a:avLst/>
              </a:prstGeom>
              <a:noFill/>
            </p:spPr>
            <p:txBody>
              <a:bodyPr wrap="square" rtlCol="0">
                <a:spAutoFit/>
              </a:bodyPr>
              <a:lstStyle/>
              <a:p>
                <a:r>
                  <a:rPr lang="en-US" sz="1100" spc="20" dirty="0">
                    <a:solidFill>
                      <a:schemeClr val="bg1">
                        <a:lumMod val="85000"/>
                      </a:schemeClr>
                    </a:solidFill>
                  </a:rPr>
                  <a:t>sustainability research</a:t>
                </a:r>
              </a:p>
            </p:txBody>
          </p:sp>
        </p:grpSp>
        <p:sp>
          <p:nvSpPr>
            <p:cNvPr id="16" name="TextBox 15"/>
            <p:cNvSpPr txBox="1"/>
            <p:nvPr/>
          </p:nvSpPr>
          <p:spPr>
            <a:xfrm>
              <a:off x="-13648" y="6614516"/>
              <a:ext cx="2622698" cy="230832"/>
            </a:xfrm>
            <a:prstGeom prst="rect">
              <a:avLst/>
            </a:prstGeom>
            <a:noFill/>
          </p:spPr>
          <p:txBody>
            <a:bodyPr wrap="square" rtlCol="0">
              <a:spAutoFit/>
            </a:bodyPr>
            <a:lstStyle/>
            <a:p>
              <a:r>
                <a:rPr lang="en-US" sz="900" dirty="0">
                  <a:solidFill>
                    <a:schemeClr val="bg1">
                      <a:lumMod val="95000"/>
                    </a:schemeClr>
                  </a:solidFill>
                </a:rPr>
                <a:t>university of washington</a:t>
              </a:r>
            </a:p>
          </p:txBody>
        </p:sp>
      </p:grpSp>
      <p:sp>
        <p:nvSpPr>
          <p:cNvPr id="2" name="Freeform 1"/>
          <p:cNvSpPr/>
          <p:nvPr/>
        </p:nvSpPr>
        <p:spPr>
          <a:xfrm>
            <a:off x="-1751128" y="-1569126"/>
            <a:ext cx="12573891" cy="7835873"/>
          </a:xfrm>
          <a:custGeom>
            <a:avLst/>
            <a:gdLst>
              <a:gd name="connsiteX0" fmla="*/ 5312980 w 12470524"/>
              <a:gd name="connsiteY0" fmla="*/ 7851227 h 7851227"/>
              <a:gd name="connsiteX1" fmla="*/ 5849007 w 12470524"/>
              <a:gd name="connsiteY1" fmla="*/ 3799489 h 7851227"/>
              <a:gd name="connsiteX2" fmla="*/ 5896304 w 12470524"/>
              <a:gd name="connsiteY2" fmla="*/ 3767958 h 7851227"/>
              <a:gd name="connsiteX3" fmla="*/ 12407462 w 12470524"/>
              <a:gd name="connsiteY3" fmla="*/ 4146331 h 7851227"/>
              <a:gd name="connsiteX4" fmla="*/ 12470524 w 12470524"/>
              <a:gd name="connsiteY4" fmla="*/ 0 h 7851227"/>
              <a:gd name="connsiteX5" fmla="*/ 0 w 12470524"/>
              <a:gd name="connsiteY5" fmla="*/ 0 h 7851227"/>
              <a:gd name="connsiteX6" fmla="*/ 0 w 12470524"/>
              <a:gd name="connsiteY6" fmla="*/ 7788165 h 7851227"/>
              <a:gd name="connsiteX7" fmla="*/ 5376042 w 12470524"/>
              <a:gd name="connsiteY7" fmla="*/ 7788165 h 7851227"/>
              <a:gd name="connsiteX0" fmla="*/ 5312980 w 12470524"/>
              <a:gd name="connsiteY0" fmla="*/ 7851227 h 7851227"/>
              <a:gd name="connsiteX1" fmla="*/ 5849007 w 12470524"/>
              <a:gd name="connsiteY1" fmla="*/ 3799489 h 7851227"/>
              <a:gd name="connsiteX2" fmla="*/ 5896304 w 12470524"/>
              <a:gd name="connsiteY2" fmla="*/ 3767958 h 7851227"/>
              <a:gd name="connsiteX3" fmla="*/ 12407462 w 12470524"/>
              <a:gd name="connsiteY3" fmla="*/ 4146331 h 7851227"/>
              <a:gd name="connsiteX4" fmla="*/ 12470524 w 12470524"/>
              <a:gd name="connsiteY4" fmla="*/ 0 h 7851227"/>
              <a:gd name="connsiteX5" fmla="*/ 0 w 12470524"/>
              <a:gd name="connsiteY5" fmla="*/ 0 h 7851227"/>
              <a:gd name="connsiteX6" fmla="*/ 0 w 12470524"/>
              <a:gd name="connsiteY6" fmla="*/ 7788165 h 7851227"/>
              <a:gd name="connsiteX7" fmla="*/ 5217016 w 12470524"/>
              <a:gd name="connsiteY7" fmla="*/ 7827922 h 7851227"/>
              <a:gd name="connsiteX0" fmla="*/ 5360687 w 12470524"/>
              <a:gd name="connsiteY0" fmla="*/ 7835324 h 7835324"/>
              <a:gd name="connsiteX1" fmla="*/ 5849007 w 12470524"/>
              <a:gd name="connsiteY1" fmla="*/ 3799489 h 7835324"/>
              <a:gd name="connsiteX2" fmla="*/ 5896304 w 12470524"/>
              <a:gd name="connsiteY2" fmla="*/ 3767958 h 7835324"/>
              <a:gd name="connsiteX3" fmla="*/ 12407462 w 12470524"/>
              <a:gd name="connsiteY3" fmla="*/ 4146331 h 7835324"/>
              <a:gd name="connsiteX4" fmla="*/ 12470524 w 12470524"/>
              <a:gd name="connsiteY4" fmla="*/ 0 h 7835324"/>
              <a:gd name="connsiteX5" fmla="*/ 0 w 12470524"/>
              <a:gd name="connsiteY5" fmla="*/ 0 h 7835324"/>
              <a:gd name="connsiteX6" fmla="*/ 0 w 12470524"/>
              <a:gd name="connsiteY6" fmla="*/ 7788165 h 7835324"/>
              <a:gd name="connsiteX7" fmla="*/ 5217016 w 12470524"/>
              <a:gd name="connsiteY7" fmla="*/ 7827922 h 7835324"/>
              <a:gd name="connsiteX0" fmla="*/ 5360687 w 12470524"/>
              <a:gd name="connsiteY0" fmla="*/ 7835324 h 7835324"/>
              <a:gd name="connsiteX1" fmla="*/ 5849007 w 12470524"/>
              <a:gd name="connsiteY1" fmla="*/ 3799489 h 7835324"/>
              <a:gd name="connsiteX2" fmla="*/ 5896304 w 12470524"/>
              <a:gd name="connsiteY2" fmla="*/ 3767958 h 7835324"/>
              <a:gd name="connsiteX3" fmla="*/ 12407462 w 12470524"/>
              <a:gd name="connsiteY3" fmla="*/ 4146331 h 7835324"/>
              <a:gd name="connsiteX4" fmla="*/ 12470524 w 12470524"/>
              <a:gd name="connsiteY4" fmla="*/ 0 h 7835324"/>
              <a:gd name="connsiteX5" fmla="*/ 0 w 12470524"/>
              <a:gd name="connsiteY5" fmla="*/ 0 h 7835324"/>
              <a:gd name="connsiteX6" fmla="*/ 0 w 12470524"/>
              <a:gd name="connsiteY6" fmla="*/ 7788165 h 7835324"/>
              <a:gd name="connsiteX7" fmla="*/ 5376042 w 12470524"/>
              <a:gd name="connsiteY7" fmla="*/ 7819971 h 7835324"/>
              <a:gd name="connsiteX0" fmla="*/ 5464054 w 12573891"/>
              <a:gd name="connsiteY0" fmla="*/ 7835324 h 7835873"/>
              <a:gd name="connsiteX1" fmla="*/ 5952374 w 12573891"/>
              <a:gd name="connsiteY1" fmla="*/ 3799489 h 7835873"/>
              <a:gd name="connsiteX2" fmla="*/ 5999671 w 12573891"/>
              <a:gd name="connsiteY2" fmla="*/ 3767958 h 7835873"/>
              <a:gd name="connsiteX3" fmla="*/ 12510829 w 12573891"/>
              <a:gd name="connsiteY3" fmla="*/ 4146331 h 7835873"/>
              <a:gd name="connsiteX4" fmla="*/ 12573891 w 12573891"/>
              <a:gd name="connsiteY4" fmla="*/ 0 h 7835873"/>
              <a:gd name="connsiteX5" fmla="*/ 103367 w 12573891"/>
              <a:gd name="connsiteY5" fmla="*/ 0 h 7835873"/>
              <a:gd name="connsiteX6" fmla="*/ 0 w 12573891"/>
              <a:gd name="connsiteY6" fmla="*/ 7835873 h 7835873"/>
              <a:gd name="connsiteX7" fmla="*/ 5479409 w 12573891"/>
              <a:gd name="connsiteY7" fmla="*/ 7819971 h 783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3891" h="7835873">
                <a:moveTo>
                  <a:pt x="5464054" y="7835324"/>
                </a:moveTo>
                <a:lnTo>
                  <a:pt x="5952374" y="3799489"/>
                </a:lnTo>
                <a:lnTo>
                  <a:pt x="5999671" y="3767958"/>
                </a:lnTo>
                <a:lnTo>
                  <a:pt x="12510829" y="4146331"/>
                </a:lnTo>
                <a:lnTo>
                  <a:pt x="12573891" y="0"/>
                </a:lnTo>
                <a:lnTo>
                  <a:pt x="103367" y="0"/>
                </a:lnTo>
                <a:lnTo>
                  <a:pt x="0" y="7835873"/>
                </a:lnTo>
                <a:lnTo>
                  <a:pt x="5479409" y="7819971"/>
                </a:lnTo>
              </a:path>
            </a:pathLst>
          </a:custGeom>
          <a:solidFill>
            <a:schemeClr val="tx1">
              <a:alpha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itle 8"/>
          <p:cNvSpPr txBox="1">
            <a:spLocks/>
          </p:cNvSpPr>
          <p:nvPr/>
        </p:nvSpPr>
        <p:spPr>
          <a:xfrm>
            <a:off x="2590801" y="76200"/>
            <a:ext cx="6172200" cy="1524000"/>
          </a:xfrm>
          <a:prstGeom prst="rect">
            <a:avLst/>
          </a:prstGeom>
        </p:spPr>
        <p:txBody>
          <a:bodyPr vert="horz" lIns="9144" tIns="0" rIns="9144" bIns="9144" rtlCol="0" anchor="t">
            <a:noAutofit/>
          </a:bodyPr>
          <a:lstStyle/>
          <a:p>
            <a:pPr>
              <a:spcBef>
                <a:spcPct val="0"/>
              </a:spcBef>
              <a:defRPr/>
            </a:pPr>
            <a:r>
              <a:rPr lang="en-US" sz="6800" b="1" dirty="0" smtClean="0">
                <a:solidFill>
                  <a:schemeClr val="bg1">
                    <a:lumMod val="95000"/>
                  </a:schemeClr>
                </a:solidFill>
                <a:effectLst/>
                <a:latin typeface="Segoe UI" pitchFamily="34" charset="0"/>
                <a:ea typeface="Segoe UI" pitchFamily="34" charset="0"/>
                <a:cs typeface="Segoe UI" pitchFamily="34" charset="0"/>
              </a:rPr>
              <a:t>under </a:t>
            </a:r>
            <a:r>
              <a:rPr lang="en-US" sz="6800" b="1" dirty="0" smtClean="0">
                <a:solidFill>
                  <a:srgbClr val="0FAFE3"/>
                </a:solidFill>
                <a:effectLst/>
                <a:latin typeface="Segoe UI" pitchFamily="34" charset="0"/>
                <a:ea typeface="Segoe UI" pitchFamily="34" charset="0"/>
                <a:cs typeface="Segoe UI" pitchFamily="34" charset="0"/>
              </a:rPr>
              <a:t>pressure</a:t>
            </a:r>
          </a:p>
        </p:txBody>
      </p:sp>
      <p:sp>
        <p:nvSpPr>
          <p:cNvPr id="3" name="Rectangle 2"/>
          <p:cNvSpPr/>
          <p:nvPr/>
        </p:nvSpPr>
        <p:spPr>
          <a:xfrm>
            <a:off x="2555093" y="841385"/>
            <a:ext cx="6469166" cy="477054"/>
          </a:xfrm>
          <a:prstGeom prst="rect">
            <a:avLst/>
          </a:prstGeom>
        </p:spPr>
        <p:txBody>
          <a:bodyPr wrap="square">
            <a:spAutoFit/>
          </a:bodyPr>
          <a:lstStyle/>
          <a:p>
            <a:pPr>
              <a:spcBef>
                <a:spcPct val="0"/>
              </a:spcBef>
              <a:defRPr/>
            </a:pPr>
            <a:r>
              <a:rPr lang="en-US" sz="2400" spc="-30" dirty="0">
                <a:solidFill>
                  <a:schemeClr val="bg1">
                    <a:lumMod val="95000"/>
                  </a:schemeClr>
                </a:solidFill>
                <a:latin typeface="Segoe Condensed" pitchFamily="34" charset="0"/>
                <a:ea typeface="Segoe UI" pitchFamily="34" charset="0"/>
                <a:cs typeface="Segoe UI" pitchFamily="34" charset="0"/>
              </a:rPr>
              <a:t>transforming the way we </a:t>
            </a:r>
            <a:r>
              <a:rPr lang="en-US" sz="2400" spc="-30" dirty="0" smtClean="0">
                <a:solidFill>
                  <a:schemeClr val="bg1">
                    <a:lumMod val="95000"/>
                  </a:schemeClr>
                </a:solidFill>
                <a:latin typeface="Segoe Condensed" pitchFamily="34" charset="0"/>
                <a:ea typeface="Segoe UI" pitchFamily="34" charset="0"/>
                <a:cs typeface="Segoe UI" pitchFamily="34" charset="0"/>
              </a:rPr>
              <a:t>   think </a:t>
            </a:r>
            <a:r>
              <a:rPr lang="en-US" sz="2400" spc="-30" dirty="0">
                <a:solidFill>
                  <a:schemeClr val="bg1">
                    <a:lumMod val="95000"/>
                  </a:schemeClr>
                </a:solidFill>
                <a:latin typeface="Segoe Condensed" pitchFamily="34" charset="0"/>
                <a:ea typeface="Segoe UI" pitchFamily="34" charset="0"/>
                <a:cs typeface="Segoe UI" pitchFamily="34" charset="0"/>
              </a:rPr>
              <a:t>about </a:t>
            </a:r>
            <a:r>
              <a:rPr lang="en-US" sz="2400" spc="-30" dirty="0">
                <a:solidFill>
                  <a:schemeClr val="bg1"/>
                </a:solidFill>
                <a:latin typeface="Segoe Condensed" pitchFamily="34" charset="0"/>
                <a:ea typeface="Segoe UI" pitchFamily="34" charset="0"/>
                <a:cs typeface="Segoe UI" pitchFamily="34" charset="0"/>
              </a:rPr>
              <a:t>water </a:t>
            </a:r>
            <a:r>
              <a:rPr lang="en-US" sz="2400" spc="-30" dirty="0">
                <a:solidFill>
                  <a:schemeClr val="bg1">
                    <a:lumMod val="95000"/>
                  </a:schemeClr>
                </a:solidFill>
                <a:latin typeface="Segoe Condensed" pitchFamily="34" charset="0"/>
                <a:ea typeface="Segoe UI" pitchFamily="34" charset="0"/>
                <a:cs typeface="Segoe UI" pitchFamily="34" charset="0"/>
              </a:rPr>
              <a:t>in the home</a:t>
            </a:r>
          </a:p>
        </p:txBody>
      </p:sp>
      <p:sp>
        <p:nvSpPr>
          <p:cNvPr id="26" name="TextBox 25"/>
          <p:cNvSpPr txBox="1"/>
          <p:nvPr/>
        </p:nvSpPr>
        <p:spPr>
          <a:xfrm>
            <a:off x="304800" y="4715541"/>
            <a:ext cx="3365500" cy="923259"/>
          </a:xfrm>
          <a:prstGeom prst="rect">
            <a:avLst/>
          </a:prstGeom>
          <a:solidFill>
            <a:schemeClr val="tx1">
              <a:alpha val="29000"/>
            </a:schemeClr>
          </a:solidFill>
          <a:ln w="19050">
            <a:solidFill>
              <a:schemeClr val="tx1"/>
            </a:solidFill>
          </a:ln>
        </p:spPr>
        <p:txBody>
          <a:bodyPr wrap="square" lIns="91369" tIns="45685" rIns="0" bIns="45685" rtlCol="0">
            <a:spAutoFit/>
          </a:bodyPr>
          <a:lstStyle/>
          <a:p>
            <a:r>
              <a:rPr lang="en-US" b="1" dirty="0" err="1" smtClean="0">
                <a:solidFill>
                  <a:schemeClr val="bg1">
                    <a:lumMod val="95000"/>
                  </a:schemeClr>
                </a:solidFill>
                <a:latin typeface="Segoe Condensed" pitchFamily="34" charset="0"/>
              </a:rPr>
              <a:t>jon</a:t>
            </a:r>
            <a:r>
              <a:rPr lang="en-US" b="1" dirty="0" smtClean="0">
                <a:solidFill>
                  <a:schemeClr val="bg1">
                    <a:lumMod val="95000"/>
                  </a:schemeClr>
                </a:solidFill>
                <a:latin typeface="Segoe Condensed" pitchFamily="34" charset="0"/>
              </a:rPr>
              <a:t> </a:t>
            </a:r>
            <a:r>
              <a:rPr lang="en-US" b="1" dirty="0" err="1" smtClean="0">
                <a:solidFill>
                  <a:schemeClr val="bg1">
                    <a:lumMod val="95000"/>
                  </a:schemeClr>
                </a:solidFill>
                <a:latin typeface="Segoe Condensed" pitchFamily="34" charset="0"/>
              </a:rPr>
              <a:t>froehlich</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eric</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larson</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shwetak</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patel</a:t>
            </a:r>
            <a:endParaRPr lang="en-US" dirty="0" smtClean="0">
              <a:solidFill>
                <a:schemeClr val="bg1">
                  <a:lumMod val="95000"/>
                </a:schemeClr>
              </a:solidFill>
              <a:latin typeface="Segoe Condensed" pitchFamily="34" charset="0"/>
            </a:endParaRPr>
          </a:p>
          <a:p>
            <a:r>
              <a:rPr lang="en-US" dirty="0" smtClean="0">
                <a:solidFill>
                  <a:schemeClr val="bg1">
                    <a:lumMod val="95000"/>
                  </a:schemeClr>
                </a:solidFill>
                <a:latin typeface="Segoe Condensed" pitchFamily="34" charset="0"/>
              </a:rPr>
              <a:t>twitter: @</a:t>
            </a:r>
            <a:r>
              <a:rPr lang="en-US" dirty="0" err="1" smtClean="0">
                <a:solidFill>
                  <a:schemeClr val="bg1">
                    <a:lumMod val="95000"/>
                  </a:schemeClr>
                </a:solidFill>
                <a:latin typeface="Segoe Condensed" pitchFamily="34" charset="0"/>
              </a:rPr>
              <a:t>jonfroehlich</a:t>
            </a:r>
            <a:endParaRPr lang="en-US" dirty="0" smtClean="0">
              <a:solidFill>
                <a:schemeClr val="bg1">
                  <a:lumMod val="95000"/>
                </a:schemeClr>
              </a:solidFill>
              <a:latin typeface="Segoe Condensed" pitchFamily="34" charset="0"/>
            </a:endParaRPr>
          </a:p>
          <a:p>
            <a:r>
              <a:rPr lang="en-US" dirty="0" err="1" smtClean="0">
                <a:solidFill>
                  <a:schemeClr val="bg1">
                    <a:lumMod val="95000"/>
                  </a:schemeClr>
                </a:solidFill>
                <a:latin typeface="Segoe Condensed" pitchFamily="34" charset="0"/>
              </a:rPr>
              <a:t>dorkbot</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seattle</a:t>
            </a:r>
            <a:r>
              <a:rPr lang="en-US" dirty="0" smtClean="0">
                <a:solidFill>
                  <a:schemeClr val="bg1">
                    <a:lumMod val="95000"/>
                  </a:schemeClr>
                </a:solidFill>
                <a:latin typeface="Segoe Condensed" pitchFamily="34" charset="0"/>
              </a:rPr>
              <a:t>, </a:t>
            </a:r>
            <a:r>
              <a:rPr lang="en-US" dirty="0" err="1" smtClean="0">
                <a:solidFill>
                  <a:schemeClr val="bg1">
                    <a:lumMod val="95000"/>
                  </a:schemeClr>
                </a:solidFill>
                <a:latin typeface="Segoe Condensed" pitchFamily="34" charset="0"/>
              </a:rPr>
              <a:t>oct</a:t>
            </a:r>
            <a:r>
              <a:rPr lang="en-US" dirty="0" smtClean="0">
                <a:solidFill>
                  <a:schemeClr val="bg1">
                    <a:lumMod val="95000"/>
                  </a:schemeClr>
                </a:solidFill>
                <a:latin typeface="Segoe Condensed" pitchFamily="34" charset="0"/>
              </a:rPr>
              <a:t> 27, 2010</a:t>
            </a:r>
            <a:endParaRPr lang="en-US" dirty="0">
              <a:solidFill>
                <a:schemeClr val="bg1">
                  <a:lumMod val="95000"/>
                </a:schemeClr>
              </a:solidFill>
              <a:latin typeface="Segoe Condensed"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3079923042"/>
              </p:ext>
            </p:extLst>
          </p:nvPr>
        </p:nvGraphicFramePr>
        <p:xfrm>
          <a:off x="304800" y="838200"/>
          <a:ext cx="86106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52400" y="6324600"/>
            <a:ext cx="2286000" cy="400110"/>
          </a:xfrm>
          <a:prstGeom prst="rect">
            <a:avLst/>
          </a:prstGeom>
          <a:noFill/>
        </p:spPr>
        <p:txBody>
          <a:bodyPr wrap="square" rtlCol="0">
            <a:spAutoFit/>
          </a:bodyPr>
          <a:lstStyle/>
          <a:p>
            <a:r>
              <a:rPr lang="en-US" sz="2000" i="1" dirty="0" smtClean="0"/>
              <a:t>Vickers, 2001</a:t>
            </a:r>
            <a:endParaRPr lang="en-US" sz="2000" i="1" dirty="0"/>
          </a:p>
        </p:txBody>
      </p:sp>
      <p:sp>
        <p:nvSpPr>
          <p:cNvPr id="4" name="Title 3"/>
          <p:cNvSpPr>
            <a:spLocks noGrp="1"/>
          </p:cNvSpPr>
          <p:nvPr>
            <p:ph type="title"/>
          </p:nvPr>
        </p:nvSpPr>
        <p:spPr>
          <a:xfrm>
            <a:off x="152400" y="0"/>
            <a:ext cx="8839200" cy="838200"/>
          </a:xfrm>
        </p:spPr>
        <p:txBody>
          <a:bodyPr/>
          <a:lstStyle/>
          <a:p>
            <a:pPr algn="ctr"/>
            <a:r>
              <a:rPr lang="en-US" sz="4000" dirty="0" smtClean="0"/>
              <a:t>top indoor water usage activities</a:t>
            </a:r>
            <a:endParaRPr lang="en-US" sz="4000" dirty="0"/>
          </a:p>
        </p:txBody>
      </p:sp>
    </p:spTree>
    <p:extLst>
      <p:ext uri="{BB962C8B-B14F-4D97-AF65-F5344CB8AC3E}">
        <p14:creationId xmlns:p14="http://schemas.microsoft.com/office/powerpoint/2010/main" val="38817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Tabitha2009-Sensing\PriusConsumption.png"/>
          <p:cNvPicPr>
            <a:picLocks noChangeAspect="1" noChangeArrowheads="1"/>
          </p:cNvPicPr>
          <p:nvPr/>
        </p:nvPicPr>
        <p:blipFill>
          <a:blip r:embed="rId3" cstate="print"/>
          <a:srcRect/>
          <a:stretch>
            <a:fillRect/>
          </a:stretch>
        </p:blipFill>
        <p:spPr bwMode="auto">
          <a:xfrm>
            <a:off x="-13643" y="-13647"/>
            <a:ext cx="9772651" cy="7334250"/>
          </a:xfrm>
          <a:prstGeom prst="rect">
            <a:avLst/>
          </a:prstGeom>
          <a:noFill/>
        </p:spPr>
      </p:pic>
      <p:sp>
        <p:nvSpPr>
          <p:cNvPr id="6" name="Right Arrow 5"/>
          <p:cNvSpPr/>
          <p:nvPr/>
        </p:nvSpPr>
        <p:spPr>
          <a:xfrm>
            <a:off x="-990600" y="296920"/>
            <a:ext cx="4800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7" name="Title 8"/>
          <p:cNvSpPr txBox="1">
            <a:spLocks/>
          </p:cNvSpPr>
          <p:nvPr/>
        </p:nvSpPr>
        <p:spPr>
          <a:xfrm>
            <a:off x="228600" y="152400"/>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err="1">
                <a:solidFill>
                  <a:schemeClr val="bg1">
                    <a:lumMod val="75000"/>
                  </a:schemeClr>
                </a:solidFill>
                <a:latin typeface="Segoe UI" pitchFamily="34" charset="0"/>
                <a:ea typeface="Segoe UI" pitchFamily="34" charset="0"/>
                <a:cs typeface="Segoe UI" pitchFamily="34" charset="0"/>
              </a:rPr>
              <a:t>toyota</a:t>
            </a:r>
            <a:r>
              <a:rPr lang="en-US" sz="4400" b="1" dirty="0">
                <a:solidFill>
                  <a:schemeClr val="bg1">
                    <a:lumMod val="75000"/>
                  </a:schemeClr>
                </a:solidFill>
                <a:latin typeface="Segoe UI" pitchFamily="34" charset="0"/>
                <a:ea typeface="Segoe UI" pitchFamily="34" charset="0"/>
                <a:cs typeface="Segoe UI" pitchFamily="34" charset="0"/>
              </a:rPr>
              <a:t> </a:t>
            </a:r>
            <a:r>
              <a:rPr lang="en-US" sz="4400" b="1" dirty="0" err="1">
                <a:solidFill>
                  <a:schemeClr val="bg1">
                    <a:lumMod val="75000"/>
                  </a:schemeClr>
                </a:solidFill>
                <a:latin typeface="Segoe UI" pitchFamily="34" charset="0"/>
                <a:ea typeface="Segoe UI" pitchFamily="34" charset="0"/>
                <a:cs typeface="Segoe UI" pitchFamily="34" charset="0"/>
              </a:rPr>
              <a:t>prius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917000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esearch\talks\MobileHealth2010-PassiveFeedback\133691390_82d07f1730_b.jpg"/>
          <p:cNvPicPr>
            <a:picLocks noChangeAspect="1" noChangeArrowheads="1"/>
          </p:cNvPicPr>
          <p:nvPr/>
        </p:nvPicPr>
        <p:blipFill>
          <a:blip r:embed="rId3" cstate="print"/>
          <a:srcRect/>
          <a:stretch>
            <a:fillRect/>
          </a:stretch>
        </p:blipFill>
        <p:spPr bwMode="auto">
          <a:xfrm>
            <a:off x="-304800" y="176218"/>
            <a:ext cx="9753600" cy="6505575"/>
          </a:xfrm>
          <a:prstGeom prst="rect">
            <a:avLst/>
          </a:prstGeom>
          <a:noFill/>
        </p:spPr>
      </p:pic>
      <p:cxnSp>
        <p:nvCxnSpPr>
          <p:cNvPr id="4" name="Straight Arrow Connector 3"/>
          <p:cNvCxnSpPr/>
          <p:nvPr/>
        </p:nvCxnSpPr>
        <p:spPr>
          <a:xfrm rot="16200000" flipH="1">
            <a:off x="1447800" y="2971800"/>
            <a:ext cx="914400" cy="4572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14400" y="2243436"/>
            <a:ext cx="1524000" cy="461665"/>
          </a:xfrm>
          <a:prstGeom prst="rect">
            <a:avLst/>
          </a:prstGeom>
          <a:solidFill>
            <a:schemeClr val="tx1">
              <a:alpha val="70000"/>
            </a:schemeClr>
          </a:solidFill>
          <a:ln>
            <a:solidFill>
              <a:schemeClr val="bg1">
                <a:lumMod val="75000"/>
              </a:schemeClr>
            </a:solidFill>
          </a:ln>
        </p:spPr>
        <p:txBody>
          <a:bodyPr wrap="square" lIns="91416" tIns="45709" rIns="91416" bIns="45709" rtlCol="0">
            <a:spAutoFit/>
          </a:bodyPr>
          <a:lstStyle/>
          <a:p>
            <a:pPr algn="ctr"/>
            <a:r>
              <a:rPr lang="en-US" sz="2400" dirty="0">
                <a:solidFill>
                  <a:schemeClr val="bg1">
                    <a:lumMod val="75000"/>
                  </a:schemeClr>
                </a:solidFill>
              </a:rPr>
              <a:t>gas gauge</a:t>
            </a:r>
          </a:p>
        </p:txBody>
      </p:sp>
      <p:cxnSp>
        <p:nvCxnSpPr>
          <p:cNvPr id="7" name="Straight Arrow Connector 6"/>
          <p:cNvCxnSpPr/>
          <p:nvPr/>
        </p:nvCxnSpPr>
        <p:spPr>
          <a:xfrm rot="16200000" flipH="1">
            <a:off x="3276600" y="2480965"/>
            <a:ext cx="914400" cy="4572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1" y="1771651"/>
            <a:ext cx="1905000" cy="461665"/>
          </a:xfrm>
          <a:prstGeom prst="rect">
            <a:avLst/>
          </a:prstGeom>
          <a:solidFill>
            <a:schemeClr val="tx1">
              <a:alpha val="70000"/>
            </a:schemeClr>
          </a:solidFill>
          <a:ln>
            <a:solidFill>
              <a:schemeClr val="bg1">
                <a:lumMod val="75000"/>
              </a:schemeClr>
            </a:solidFill>
          </a:ln>
        </p:spPr>
        <p:txBody>
          <a:bodyPr wrap="square" lIns="91416" tIns="45709" rIns="91416" bIns="45709" rtlCol="0">
            <a:spAutoFit/>
          </a:bodyPr>
          <a:lstStyle/>
          <a:p>
            <a:pPr algn="ctr"/>
            <a:r>
              <a:rPr lang="en-US" sz="2400" dirty="0">
                <a:solidFill>
                  <a:schemeClr val="bg1">
                    <a:lumMod val="75000"/>
                  </a:schemeClr>
                </a:solidFill>
              </a:rPr>
              <a:t>speedometer</a:t>
            </a:r>
          </a:p>
        </p:txBody>
      </p:sp>
    </p:spTree>
    <p:extLst>
      <p:ext uri="{BB962C8B-B14F-4D97-AF65-F5344CB8AC3E}">
        <p14:creationId xmlns:p14="http://schemas.microsoft.com/office/powerpoint/2010/main" val="38493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MobileHealth2010-PassiveFeedback\CarDashboardNoSpeedometerOrGasGauge.png"/>
          <p:cNvPicPr>
            <a:picLocks noChangeAspect="1" noChangeArrowheads="1"/>
          </p:cNvPicPr>
          <p:nvPr/>
        </p:nvPicPr>
        <p:blipFill>
          <a:blip r:embed="rId3" cstate="print"/>
          <a:srcRect/>
          <a:stretch>
            <a:fillRect/>
          </a:stretch>
        </p:blipFill>
        <p:spPr bwMode="auto">
          <a:xfrm>
            <a:off x="-304800" y="176218"/>
            <a:ext cx="9753600" cy="6505575"/>
          </a:xfrm>
          <a:prstGeom prst="rect">
            <a:avLst/>
          </a:prstGeom>
          <a:noFill/>
        </p:spPr>
      </p:pic>
    </p:spTree>
    <p:extLst>
      <p:ext uri="{BB962C8B-B14F-4D97-AF65-F5344CB8AC3E}">
        <p14:creationId xmlns:p14="http://schemas.microsoft.com/office/powerpoint/2010/main" val="26044676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talks\AnnaKarlinGuestLecture2010-MirrorsTellYouOneThing\Fast-600-9.JPG"/>
          <p:cNvPicPr>
            <a:picLocks noChangeAspect="1" noChangeArrowheads="1"/>
          </p:cNvPicPr>
          <p:nvPr/>
        </p:nvPicPr>
        <p:blipFill>
          <a:blip r:embed="rId3" cstate="print"/>
          <a:srcRect/>
          <a:stretch>
            <a:fillRect/>
          </a:stretch>
        </p:blipFill>
        <p:spPr bwMode="auto">
          <a:xfrm>
            <a:off x="309568" y="-761999"/>
            <a:ext cx="8524875" cy="8279202"/>
          </a:xfrm>
          <a:prstGeom prst="rect">
            <a:avLst/>
          </a:prstGeom>
          <a:noFill/>
        </p:spPr>
      </p:pic>
      <p:sp>
        <p:nvSpPr>
          <p:cNvPr id="5" name="Right Arrow 4"/>
          <p:cNvSpPr/>
          <p:nvPr/>
        </p:nvSpPr>
        <p:spPr>
          <a:xfrm>
            <a:off x="-857250" y="480951"/>
            <a:ext cx="3829050" cy="2667000"/>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6" name="Title 8"/>
          <p:cNvSpPr txBox="1">
            <a:spLocks/>
          </p:cNvSpPr>
          <p:nvPr/>
        </p:nvSpPr>
        <p:spPr>
          <a:xfrm>
            <a:off x="361950" y="1341438"/>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v</a:t>
            </a:r>
            <a:r>
              <a:rPr lang="en-US" sz="4400" b="1" dirty="0" err="1">
                <a:solidFill>
                  <a:schemeClr val="bg1">
                    <a:lumMod val="75000"/>
                  </a:schemeClr>
                </a:solidFill>
                <a:latin typeface="Segoe UI" pitchFamily="34" charset="0"/>
                <a:ea typeface="Segoe UI" pitchFamily="34" charset="0"/>
                <a:cs typeface="Segoe UI" pitchFamily="34" charset="0"/>
              </a:rPr>
              <a:t>ehicle</a:t>
            </a:r>
            <a:endParaRPr lang="en-US" sz="4400" b="1" dirty="0">
              <a:solidFill>
                <a:schemeClr val="bg1">
                  <a:lumMod val="75000"/>
                </a:schemeClr>
              </a:solidFill>
              <a:latin typeface="Segoe UI" pitchFamily="34" charset="0"/>
              <a:ea typeface="Segoe UI" pitchFamily="34" charset="0"/>
              <a:cs typeface="Segoe UI" pitchFamily="34" charset="0"/>
            </a:endParaRP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activated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speed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signs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098058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0134600" y="3200400"/>
            <a:ext cx="1628775" cy="1714500"/>
          </a:xfrm>
          <a:prstGeom prst="rect">
            <a:avLst/>
          </a:prstGeom>
          <a:noFill/>
          <a:ln w="9525">
            <a:noFill/>
            <a:miter lim="800000"/>
            <a:headEnd/>
            <a:tailEnd/>
          </a:ln>
        </p:spPr>
      </p:pic>
      <p:pic>
        <p:nvPicPr>
          <p:cNvPr id="18435" name="Picture 3" descr="C:\research\talks\AnnaKarlinGuestLecture2010-MirrorsTellYouOneThing\Speed_Camera_contrasted.jpg"/>
          <p:cNvPicPr>
            <a:picLocks noChangeAspect="1" noChangeArrowheads="1"/>
          </p:cNvPicPr>
          <p:nvPr/>
        </p:nvPicPr>
        <p:blipFill>
          <a:blip r:embed="rId4" cstate="print"/>
          <a:srcRect/>
          <a:stretch>
            <a:fillRect/>
          </a:stretch>
        </p:blipFill>
        <p:spPr bwMode="auto">
          <a:xfrm>
            <a:off x="-2228850" y="0"/>
            <a:ext cx="11372850" cy="8529638"/>
          </a:xfrm>
          <a:prstGeom prst="rect">
            <a:avLst/>
          </a:prstGeom>
          <a:noFill/>
        </p:spPr>
      </p:pic>
      <p:sp>
        <p:nvSpPr>
          <p:cNvPr id="6" name="Right Arrow 5"/>
          <p:cNvSpPr/>
          <p:nvPr/>
        </p:nvSpPr>
        <p:spPr>
          <a:xfrm>
            <a:off x="-857250" y="533400"/>
            <a:ext cx="581025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7" name="Title 8"/>
          <p:cNvSpPr txBox="1">
            <a:spLocks/>
          </p:cNvSpPr>
          <p:nvPr/>
        </p:nvSpPr>
        <p:spPr>
          <a:xfrm>
            <a:off x="361950" y="409902"/>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speed cameras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732546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talks\AnnaKarlinGuestLecture2010-MirrorsTellYouOneThing\Fast-600-9.JPG"/>
          <p:cNvPicPr>
            <a:picLocks noChangeAspect="1" noChangeArrowheads="1"/>
          </p:cNvPicPr>
          <p:nvPr/>
        </p:nvPicPr>
        <p:blipFill>
          <a:blip r:embed="rId3" cstate="print"/>
          <a:srcRect/>
          <a:stretch>
            <a:fillRect/>
          </a:stretch>
        </p:blipFill>
        <p:spPr bwMode="auto">
          <a:xfrm>
            <a:off x="309568" y="-761999"/>
            <a:ext cx="8524875" cy="8279202"/>
          </a:xfrm>
          <a:prstGeom prst="rect">
            <a:avLst/>
          </a:prstGeom>
          <a:noFill/>
        </p:spPr>
      </p:pic>
      <p:sp>
        <p:nvSpPr>
          <p:cNvPr id="7" name="Right Arrow 6"/>
          <p:cNvSpPr/>
          <p:nvPr/>
        </p:nvSpPr>
        <p:spPr>
          <a:xfrm>
            <a:off x="-857250" y="480951"/>
            <a:ext cx="3829050" cy="2667000"/>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8" name="Title 8"/>
          <p:cNvSpPr txBox="1">
            <a:spLocks/>
          </p:cNvSpPr>
          <p:nvPr/>
        </p:nvSpPr>
        <p:spPr>
          <a:xfrm>
            <a:off x="361950" y="1341438"/>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v</a:t>
            </a:r>
            <a:r>
              <a:rPr lang="en-US" sz="4400" b="1" dirty="0" err="1">
                <a:solidFill>
                  <a:schemeClr val="bg1">
                    <a:lumMod val="75000"/>
                  </a:schemeClr>
                </a:solidFill>
                <a:latin typeface="Segoe UI" pitchFamily="34" charset="0"/>
                <a:ea typeface="Segoe UI" pitchFamily="34" charset="0"/>
                <a:cs typeface="Segoe UI" pitchFamily="34" charset="0"/>
              </a:rPr>
              <a:t>ehicle</a:t>
            </a:r>
            <a:endParaRPr lang="en-US" sz="4400" b="1" dirty="0">
              <a:solidFill>
                <a:schemeClr val="bg1">
                  <a:lumMod val="75000"/>
                </a:schemeClr>
              </a:solidFill>
              <a:latin typeface="Segoe UI" pitchFamily="34" charset="0"/>
              <a:ea typeface="Segoe UI" pitchFamily="34" charset="0"/>
              <a:cs typeface="Segoe UI" pitchFamily="34" charset="0"/>
            </a:endParaRP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activated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speed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signs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886248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alks\AnnaKarlinGuestLecture2010-MirrorsTellYouOneThing\hospital_0.jpg"/>
          <p:cNvPicPr>
            <a:picLocks noChangeAspect="1" noChangeArrowheads="1"/>
          </p:cNvPicPr>
          <p:nvPr/>
        </p:nvPicPr>
        <p:blipFill>
          <a:blip r:embed="rId2" cstate="print"/>
          <a:srcRect/>
          <a:stretch>
            <a:fillRect/>
          </a:stretch>
        </p:blipFill>
        <p:spPr bwMode="auto">
          <a:xfrm>
            <a:off x="-2324100" y="0"/>
            <a:ext cx="11468100" cy="7620000"/>
          </a:xfrm>
          <a:prstGeom prst="rect">
            <a:avLst/>
          </a:prstGeom>
          <a:noFill/>
        </p:spPr>
      </p:pic>
      <p:sp>
        <p:nvSpPr>
          <p:cNvPr id="7" name="Right Arrow 6"/>
          <p:cNvSpPr/>
          <p:nvPr/>
        </p:nvSpPr>
        <p:spPr>
          <a:xfrm>
            <a:off x="-857250" y="533400"/>
            <a:ext cx="398145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8" name="Title 8"/>
          <p:cNvSpPr txBox="1">
            <a:spLocks/>
          </p:cNvSpPr>
          <p:nvPr/>
        </p:nvSpPr>
        <p:spPr>
          <a:xfrm>
            <a:off x="361950" y="409902"/>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vas signs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574731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7"/>
          <p:cNvGrpSpPr/>
          <p:nvPr/>
        </p:nvGrpSpPr>
        <p:grpSpPr>
          <a:xfrm>
            <a:off x="5562600" y="2561304"/>
            <a:ext cx="3581400" cy="2571750"/>
            <a:chOff x="1828800" y="3657600"/>
            <a:chExt cx="3581400" cy="2571750"/>
          </a:xfrm>
        </p:grpSpPr>
        <p:pic>
          <p:nvPicPr>
            <p:cNvPr id="1038" name="Picture 14"/>
            <p:cNvPicPr>
              <a:picLocks noChangeAspect="1" noChangeArrowheads="1"/>
            </p:cNvPicPr>
            <p:nvPr/>
          </p:nvPicPr>
          <p:blipFill>
            <a:blip r:embed="rId3"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2438400"/>
            <a:ext cx="3585865" cy="2438400"/>
            <a:chOff x="2819400" y="4419600"/>
            <a:chExt cx="3585865" cy="2438400"/>
          </a:xfrm>
        </p:grpSpPr>
        <p:pic>
          <p:nvPicPr>
            <p:cNvPr id="1037" name="Picture 13"/>
            <p:cNvPicPr>
              <a:picLocks noChangeAspect="1" noChangeArrowheads="1"/>
            </p:cNvPicPr>
            <p:nvPr/>
          </p:nvPicPr>
          <p:blipFill>
            <a:blip r:embed="rId4"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2305050"/>
            <a:ext cx="3585865" cy="2343150"/>
            <a:chOff x="3276600" y="3733800"/>
            <a:chExt cx="3585865" cy="2343150"/>
          </a:xfrm>
        </p:grpSpPr>
        <p:pic>
          <p:nvPicPr>
            <p:cNvPr id="1036" name="Picture 12"/>
            <p:cNvPicPr>
              <a:picLocks noChangeAspect="1" noChangeArrowheads="1"/>
            </p:cNvPicPr>
            <p:nvPr/>
          </p:nvPicPr>
          <p:blipFill>
            <a:blip r:embed="rId5"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2391696"/>
            <a:ext cx="3598153" cy="2008854"/>
            <a:chOff x="4038600" y="4296696"/>
            <a:chExt cx="3598153" cy="2008854"/>
          </a:xfrm>
        </p:grpSpPr>
        <p:pic>
          <p:nvPicPr>
            <p:cNvPr id="1034" name="Picture 10"/>
            <p:cNvPicPr>
              <a:picLocks noChangeAspect="1" noChangeArrowheads="1"/>
            </p:cNvPicPr>
            <p:nvPr/>
          </p:nvPicPr>
          <p:blipFill>
            <a:blip r:embed="rId6"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6" name="Group 14"/>
          <p:cNvGrpSpPr/>
          <p:nvPr/>
        </p:nvGrpSpPr>
        <p:grpSpPr>
          <a:xfrm>
            <a:off x="4576465" y="2137902"/>
            <a:ext cx="3581400" cy="2006394"/>
            <a:chOff x="4953000" y="3689556"/>
            <a:chExt cx="3581400" cy="2006394"/>
          </a:xfrm>
        </p:grpSpPr>
        <p:pic>
          <p:nvPicPr>
            <p:cNvPr id="1033" name="Picture 9"/>
            <p:cNvPicPr>
              <a:picLocks noChangeAspect="1" noChangeArrowheads="1"/>
            </p:cNvPicPr>
            <p:nvPr/>
          </p:nvPicPr>
          <p:blipFill>
            <a:blip r:embed="rId7"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pic>
        <p:nvPicPr>
          <p:cNvPr id="1029" name="Picture 5"/>
          <p:cNvPicPr>
            <a:picLocks noChangeAspect="1" noChangeArrowheads="1"/>
          </p:cNvPicPr>
          <p:nvPr/>
        </p:nvPicPr>
        <p:blipFill>
          <a:blip r:embed="rId8" cstate="print"/>
          <a:srcRect/>
          <a:stretch>
            <a:fillRect/>
          </a:stretch>
        </p:blipFill>
        <p:spPr bwMode="auto">
          <a:xfrm>
            <a:off x="123825" y="1582992"/>
            <a:ext cx="3914775" cy="2286000"/>
          </a:xfrm>
          <a:prstGeom prst="rect">
            <a:avLst/>
          </a:prstGeom>
          <a:noFill/>
          <a:ln w="9525">
            <a:noFill/>
            <a:miter lim="800000"/>
            <a:headEnd/>
            <a:tailEnd/>
          </a:ln>
          <a:effectLst/>
        </p:spPr>
      </p:pic>
      <p:grpSp>
        <p:nvGrpSpPr>
          <p:cNvPr id="7" name="Group 12"/>
          <p:cNvGrpSpPr/>
          <p:nvPr/>
        </p:nvGrpSpPr>
        <p:grpSpPr>
          <a:xfrm>
            <a:off x="4343400" y="1919748"/>
            <a:ext cx="3585866" cy="1962150"/>
            <a:chOff x="4495800" y="1524000"/>
            <a:chExt cx="3585866" cy="1962150"/>
          </a:xfrm>
        </p:grpSpPr>
        <p:pic>
          <p:nvPicPr>
            <p:cNvPr id="1032" name="Picture 8"/>
            <p:cNvPicPr>
              <a:picLocks noChangeAspect="1" noChangeArrowheads="1"/>
            </p:cNvPicPr>
            <p:nvPr/>
          </p:nvPicPr>
          <p:blipFill>
            <a:blip r:embed="rId9"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
        <p:nvSpPr>
          <p:cNvPr id="29" name="TextBox 28"/>
          <p:cNvSpPr txBox="1"/>
          <p:nvPr/>
        </p:nvSpPr>
        <p:spPr>
          <a:xfrm>
            <a:off x="336332" y="1219200"/>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67199" y="1219200"/>
            <a:ext cx="4719145"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sp>
        <p:nvSpPr>
          <p:cNvPr id="28"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defTabSz="914400">
              <a:spcBef>
                <a:spcPct val="0"/>
              </a:spcBef>
              <a:defRPr/>
            </a:pPr>
            <a:r>
              <a:rPr lang="en-US" sz="4400" dirty="0" smtClean="0">
                <a:solidFill>
                  <a:prstClr val="black">
                    <a:lumMod val="50000"/>
                    <a:lumOff val="50000"/>
                  </a:prstClr>
                </a:solidFill>
                <a:latin typeface="Franklin Gothic Heavy"/>
              </a:rPr>
              <a:t>fixture classification</a:t>
            </a:r>
            <a:endParaRPr lang="en-US" sz="4400" dirty="0">
              <a:solidFill>
                <a:prstClr val="black">
                  <a:lumMod val="50000"/>
                  <a:lumOff val="50000"/>
                </a:prstClr>
              </a:solidFill>
              <a:latin typeface="Franklin Gothic Heavy"/>
            </a:endParaRPr>
          </a:p>
        </p:txBody>
      </p:sp>
    </p:spTree>
    <p:extLst>
      <p:ext uri="{BB962C8B-B14F-4D97-AF65-F5344CB8AC3E}">
        <p14:creationId xmlns:p14="http://schemas.microsoft.com/office/powerpoint/2010/main" val="37273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p:cNvGrpSpPr/>
          <p:nvPr/>
        </p:nvGrpSpPr>
        <p:grpSpPr>
          <a:xfrm>
            <a:off x="444064" y="2743200"/>
            <a:ext cx="3591908" cy="1349266"/>
            <a:chOff x="444064" y="2743200"/>
            <a:chExt cx="3591908" cy="1349266"/>
          </a:xfrm>
        </p:grpSpPr>
        <p:pic>
          <p:nvPicPr>
            <p:cNvPr id="5127" name="Picture 7"/>
            <p:cNvPicPr>
              <a:picLocks noChangeAspect="1" noChangeArrowheads="1"/>
            </p:cNvPicPr>
            <p:nvPr/>
          </p:nvPicPr>
          <p:blipFill>
            <a:blip r:embed="rId3"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grpSp>
      <p:grpSp>
        <p:nvGrpSpPr>
          <p:cNvPr id="39" name="Group 38"/>
          <p:cNvGrpSpPr/>
          <p:nvPr/>
        </p:nvGrpSpPr>
        <p:grpSpPr>
          <a:xfrm>
            <a:off x="444064" y="3962400"/>
            <a:ext cx="3593592" cy="1334814"/>
            <a:chOff x="444064" y="3962400"/>
            <a:chExt cx="3593592" cy="1334814"/>
          </a:xfrm>
        </p:grpSpPr>
        <p:pic>
          <p:nvPicPr>
            <p:cNvPr id="5128" name="Picture 8"/>
            <p:cNvPicPr>
              <a:picLocks noChangeArrowheads="1"/>
            </p:cNvPicPr>
            <p:nvPr/>
          </p:nvPicPr>
          <p:blipFill>
            <a:blip r:embed="rId4"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grpSp>
      <p:grpSp>
        <p:nvGrpSpPr>
          <p:cNvPr id="47" name="Group 46"/>
          <p:cNvGrpSpPr/>
          <p:nvPr/>
        </p:nvGrpSpPr>
        <p:grpSpPr>
          <a:xfrm>
            <a:off x="444064" y="5312033"/>
            <a:ext cx="3593592" cy="1241167"/>
            <a:chOff x="444064" y="5312033"/>
            <a:chExt cx="3593592" cy="1241167"/>
          </a:xfrm>
        </p:grpSpPr>
        <p:pic>
          <p:nvPicPr>
            <p:cNvPr id="5129" name="Picture 9"/>
            <p:cNvPicPr>
              <a:picLocks noChangeArrowheads="1"/>
            </p:cNvPicPr>
            <p:nvPr/>
          </p:nvPicPr>
          <p:blipFill>
            <a:blip r:embed="rId5"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gr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7"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8"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9"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10"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11"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grpSp>
        <p:nvGrpSpPr>
          <p:cNvPr id="48" name="Group 47"/>
          <p:cNvGrpSpPr/>
          <p:nvPr/>
        </p:nvGrpSpPr>
        <p:grpSpPr>
          <a:xfrm>
            <a:off x="4295553" y="679656"/>
            <a:ext cx="4901610" cy="3381981"/>
            <a:chOff x="4295553" y="679656"/>
            <a:chExt cx="4901610" cy="3381981"/>
          </a:xfrm>
        </p:grpSpPr>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9" name="Group 48"/>
          <p:cNvGrpSpPr/>
          <p:nvPr/>
        </p:nvGrpSpPr>
        <p:grpSpPr>
          <a:xfrm>
            <a:off x="4724399" y="2743200"/>
            <a:ext cx="3095182" cy="1371600"/>
            <a:chOff x="4724399" y="2743200"/>
            <a:chExt cx="3095182" cy="1371600"/>
          </a:xfrm>
        </p:grpSpPr>
        <p:pic>
          <p:nvPicPr>
            <p:cNvPr id="40" name="Picture 2"/>
            <p:cNvPicPr>
              <a:picLocks noChangeAspect="1" noChangeArrowheads="1"/>
            </p:cNvPicPr>
            <p:nvPr/>
          </p:nvPicPr>
          <p:blipFill>
            <a:blip r:embed="rId12" cstate="print"/>
            <a:srcRect/>
            <a:stretch>
              <a:fillRect/>
            </a:stretch>
          </p:blipFill>
          <p:spPr bwMode="auto">
            <a:xfrm>
              <a:off x="4724399" y="2790825"/>
              <a:ext cx="3095182" cy="1323975"/>
            </a:xfrm>
            <a:prstGeom prst="rect">
              <a:avLst/>
            </a:prstGeom>
            <a:noFill/>
            <a:ln w="9525">
              <a:noFill/>
              <a:miter lim="800000"/>
              <a:headEnd/>
              <a:tailEnd/>
            </a:ln>
            <a:effectLst/>
          </p:spPr>
        </p:pic>
        <p:sp>
          <p:nvSpPr>
            <p:cNvPr id="43" name="TextBox 42"/>
            <p:cNvSpPr txBox="1"/>
            <p:nvPr/>
          </p:nvSpPr>
          <p:spPr>
            <a:xfrm>
              <a:off x="4914900" y="2743200"/>
              <a:ext cx="1981200" cy="369332"/>
            </a:xfrm>
            <a:prstGeom prst="rect">
              <a:avLst/>
            </a:prstGeom>
            <a:noFill/>
          </p:spPr>
          <p:txBody>
            <a:bodyPr wrap="square" rtlCol="0">
              <a:spAutoFit/>
            </a:bodyPr>
            <a:lstStyle/>
            <a:p>
              <a:pPr defTabSz="914400"/>
              <a:r>
                <a:rPr lang="en-US" smtClean="0">
                  <a:solidFill>
                    <a:srgbClr val="1F497D"/>
                  </a:solidFill>
                </a:rPr>
                <a:t>detrended</a:t>
              </a:r>
              <a:r>
                <a:rPr lang="en-US" baseline="-25000" smtClean="0">
                  <a:solidFill>
                    <a:srgbClr val="1F497D"/>
                  </a:solidFill>
                </a:rPr>
                <a:t>shower</a:t>
              </a:r>
              <a:r>
                <a:rPr lang="en-US" smtClean="0">
                  <a:solidFill>
                    <a:srgbClr val="1F497D"/>
                  </a:solidFill>
                </a:rPr>
                <a:t> </a:t>
              </a:r>
              <a:endParaRPr lang="en-US" dirty="0">
                <a:solidFill>
                  <a:srgbClr val="1F497D"/>
                </a:solidFill>
              </a:endParaRPr>
            </a:p>
          </p:txBody>
        </p:sp>
      </p:grpSp>
      <p:grpSp>
        <p:nvGrpSpPr>
          <p:cNvPr id="50" name="Group 49"/>
          <p:cNvGrpSpPr/>
          <p:nvPr/>
        </p:nvGrpSpPr>
        <p:grpSpPr>
          <a:xfrm>
            <a:off x="4724399" y="3962400"/>
            <a:ext cx="3099816" cy="1447800"/>
            <a:chOff x="4724399" y="3962400"/>
            <a:chExt cx="3099816" cy="1447800"/>
          </a:xfrm>
        </p:grpSpPr>
        <p:pic>
          <p:nvPicPr>
            <p:cNvPr id="41" name="Picture 3"/>
            <p:cNvPicPr>
              <a:picLocks noChangeArrowheads="1"/>
            </p:cNvPicPr>
            <p:nvPr/>
          </p:nvPicPr>
          <p:blipFill>
            <a:blip r:embed="rId13" cstate="print"/>
            <a:srcRect/>
            <a:stretch>
              <a:fillRect/>
            </a:stretch>
          </p:blipFill>
          <p:spPr bwMode="auto">
            <a:xfrm>
              <a:off x="4724399" y="4086225"/>
              <a:ext cx="3099816" cy="1323975"/>
            </a:xfrm>
            <a:prstGeom prst="rect">
              <a:avLst/>
            </a:prstGeom>
            <a:noFill/>
            <a:ln w="9525">
              <a:noFill/>
              <a:miter lim="800000"/>
              <a:headEnd/>
              <a:tailEnd/>
            </a:ln>
            <a:effectLst/>
          </p:spPr>
        </p:pic>
        <p:sp>
          <p:nvSpPr>
            <p:cNvPr id="44" name="TextBox 43"/>
            <p:cNvSpPr txBox="1"/>
            <p:nvPr/>
          </p:nvSpPr>
          <p:spPr>
            <a:xfrm>
              <a:off x="4914900" y="3962400"/>
              <a:ext cx="1981200" cy="369332"/>
            </a:xfrm>
            <a:prstGeom prst="rect">
              <a:avLst/>
            </a:prstGeom>
            <a:noFill/>
          </p:spPr>
          <p:txBody>
            <a:bodyPr wrap="square" rtlCol="0">
              <a:spAutoFit/>
            </a:bodyPr>
            <a:lstStyle/>
            <a:p>
              <a:pPr defTabSz="914400"/>
              <a:r>
                <a:rPr lang="en-US" smtClean="0">
                  <a:solidFill>
                    <a:srgbClr val="C00000"/>
                  </a:solidFill>
                </a:rPr>
                <a:t>derivative</a:t>
              </a:r>
              <a:r>
                <a:rPr lang="en-US" baseline="-25000" smtClean="0">
                  <a:solidFill>
                    <a:srgbClr val="C00000"/>
                  </a:solidFill>
                </a:rPr>
                <a:t>shower </a:t>
              </a:r>
              <a:endParaRPr lang="en-US" baseline="-25000" dirty="0">
                <a:solidFill>
                  <a:srgbClr val="C00000"/>
                </a:solidFill>
              </a:endParaRPr>
            </a:p>
          </p:txBody>
        </p:sp>
      </p:grpSp>
      <p:grpSp>
        <p:nvGrpSpPr>
          <p:cNvPr id="51" name="Group 50"/>
          <p:cNvGrpSpPr/>
          <p:nvPr/>
        </p:nvGrpSpPr>
        <p:grpSpPr>
          <a:xfrm>
            <a:off x="4724399" y="5312033"/>
            <a:ext cx="3099816" cy="1345942"/>
            <a:chOff x="4724399" y="5312033"/>
            <a:chExt cx="3099816" cy="1345942"/>
          </a:xfrm>
        </p:grpSpPr>
        <p:pic>
          <p:nvPicPr>
            <p:cNvPr id="42" name="Picture 4"/>
            <p:cNvPicPr>
              <a:picLocks noChangeArrowheads="1"/>
            </p:cNvPicPr>
            <p:nvPr/>
          </p:nvPicPr>
          <p:blipFill>
            <a:blip r:embed="rId14" cstate="print"/>
            <a:srcRect/>
            <a:stretch>
              <a:fillRect/>
            </a:stretch>
          </p:blipFill>
          <p:spPr bwMode="auto">
            <a:xfrm>
              <a:off x="4724399" y="5334000"/>
              <a:ext cx="3099816" cy="1323975"/>
            </a:xfrm>
            <a:prstGeom prst="rect">
              <a:avLst/>
            </a:prstGeom>
            <a:noFill/>
            <a:ln w="9525">
              <a:noFill/>
              <a:miter lim="800000"/>
              <a:headEnd/>
              <a:tailEnd/>
            </a:ln>
            <a:effectLst/>
          </p:spPr>
        </p:pic>
        <p:sp>
          <p:nvSpPr>
            <p:cNvPr id="45" name="TextBox 44"/>
            <p:cNvSpPr txBox="1"/>
            <p:nvPr/>
          </p:nvSpPr>
          <p:spPr>
            <a:xfrm>
              <a:off x="4914900" y="5312033"/>
              <a:ext cx="1981200" cy="369332"/>
            </a:xfrm>
            <a:prstGeom prst="rect">
              <a:avLst/>
            </a:prstGeom>
            <a:noFill/>
          </p:spPr>
          <p:txBody>
            <a:bodyPr wrap="square" rtlCol="0">
              <a:spAutoFit/>
            </a:bodyPr>
            <a:lstStyle/>
            <a:p>
              <a:pPr defTabSz="914400"/>
              <a:r>
                <a:rPr lang="en-US" smtClean="0">
                  <a:solidFill>
                    <a:srgbClr val="00B050"/>
                  </a:solidFill>
                </a:rPr>
                <a:t>cepstrum</a:t>
              </a:r>
              <a:r>
                <a:rPr lang="en-US" baseline="-25000" smtClean="0">
                  <a:solidFill>
                    <a:srgbClr val="00B050"/>
                  </a:solidFill>
                </a:rPr>
                <a:t>shower</a:t>
              </a:r>
              <a:endParaRPr lang="en-US" baseline="-25000" dirty="0">
                <a:solidFill>
                  <a:srgbClr val="00B050"/>
                </a:solidFill>
              </a:endParaRPr>
            </a:p>
          </p:txBody>
        </p:sp>
      </p:grpSp>
      <p:sp>
        <p:nvSpPr>
          <p:cNvPr id="52" name="Rectangle 51"/>
          <p:cNvSpPr/>
          <p:nvPr/>
        </p:nvSpPr>
        <p:spPr>
          <a:xfrm>
            <a:off x="4114800" y="-126124"/>
            <a:ext cx="5594131" cy="73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grpSp>
        <p:nvGrpSpPr>
          <p:cNvPr id="7" name="Group 12"/>
          <p:cNvGrpSpPr/>
          <p:nvPr/>
        </p:nvGrpSpPr>
        <p:grpSpPr>
          <a:xfrm>
            <a:off x="4343400" y="514350"/>
            <a:ext cx="3585866" cy="1962150"/>
            <a:chOff x="4495800" y="1524000"/>
            <a:chExt cx="3585866" cy="1962150"/>
          </a:xfrm>
        </p:grpSpPr>
        <p:pic>
          <p:nvPicPr>
            <p:cNvPr id="1032" name="Picture 8"/>
            <p:cNvPicPr>
              <a:picLocks noChangeAspect="1" noChangeArrowheads="1"/>
            </p:cNvPicPr>
            <p:nvPr/>
          </p:nvPicPr>
          <p:blipFill>
            <a:blip r:embed="rId1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Tree>
    <p:extLst>
      <p:ext uri="{BB962C8B-B14F-4D97-AF65-F5344CB8AC3E}">
        <p14:creationId xmlns:p14="http://schemas.microsoft.com/office/powerpoint/2010/main" val="2840647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ppt_x"/>
                                          </p:val>
                                        </p:tav>
                                        <p:tav tm="100000">
                                          <p:val>
                                            <p:strVal val="#ppt_x"/>
                                          </p:val>
                                        </p:tav>
                                      </p:tavLst>
                                    </p:anim>
                                    <p:anim calcmode="lin" valueType="num">
                                      <p:cBhvr additive="base">
                                        <p:cTn id="14"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000" fill="hold"/>
                                        <p:tgtEl>
                                          <p:spTgt spid="47"/>
                                        </p:tgtEl>
                                        <p:attrNameLst>
                                          <p:attrName>ppt_x</p:attrName>
                                        </p:attrNameLst>
                                      </p:cBhvr>
                                      <p:tavLst>
                                        <p:tav tm="0">
                                          <p:val>
                                            <p:strVal val="#ppt_x"/>
                                          </p:val>
                                        </p:tav>
                                        <p:tav tm="100000">
                                          <p:val>
                                            <p:strVal val="#ppt_x"/>
                                          </p:val>
                                        </p:tav>
                                      </p:tavLst>
                                    </p:anim>
                                    <p:anim calcmode="lin" valueType="num">
                                      <p:cBhvr additive="base">
                                        <p:cTn id="20"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Picture 4"/>
          <p:cNvPicPr>
            <a:picLocks noChangeArrowheads="1"/>
          </p:cNvPicPr>
          <p:nvPr/>
        </p:nvPicPr>
        <p:blipFill>
          <a:blip r:embed="rId3" cstate="print"/>
          <a:srcRect/>
          <a:stretch>
            <a:fillRect/>
          </a:stretch>
        </p:blipFill>
        <p:spPr bwMode="auto">
          <a:xfrm>
            <a:off x="4724399" y="5334000"/>
            <a:ext cx="3099816" cy="1323975"/>
          </a:xfrm>
          <a:prstGeom prst="rect">
            <a:avLst/>
          </a:prstGeom>
          <a:noFill/>
          <a:ln w="9525">
            <a:noFill/>
            <a:miter lim="800000"/>
            <a:headEnd/>
            <a:tailEnd/>
          </a:ln>
          <a:effectLst/>
        </p:spPr>
      </p:pic>
      <p:pic>
        <p:nvPicPr>
          <p:cNvPr id="33" name="Picture 5"/>
          <p:cNvPicPr>
            <a:picLocks noChangeAspect="1" noChangeArrowheads="1"/>
          </p:cNvPicPr>
          <p:nvPr/>
        </p:nvPicPr>
        <p:blipFill>
          <a:blip r:embed="rId4"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5"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6"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7"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8"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9"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10"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11"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2"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41" name="Picture 3"/>
          <p:cNvPicPr>
            <a:picLocks noChangeArrowheads="1"/>
          </p:cNvPicPr>
          <p:nvPr/>
        </p:nvPicPr>
        <p:blipFill>
          <a:blip r:embed="rId13" cstate="print"/>
          <a:srcRect/>
          <a:stretch>
            <a:fillRect/>
          </a:stretch>
        </p:blipFill>
        <p:spPr bwMode="auto">
          <a:xfrm>
            <a:off x="4724399" y="4086225"/>
            <a:ext cx="3099816" cy="1323975"/>
          </a:xfrm>
          <a:prstGeom prst="rect">
            <a:avLst/>
          </a:prstGeom>
          <a:noFill/>
          <a:ln w="9525">
            <a:noFill/>
            <a:miter lim="800000"/>
            <a:headEnd/>
            <a:tailEnd/>
          </a:ln>
          <a:effectLst/>
        </p:spPr>
      </p:pic>
      <p:sp>
        <p:nvSpPr>
          <p:cNvPr id="45" name="TextBox 44"/>
          <p:cNvSpPr txBox="1"/>
          <p:nvPr/>
        </p:nvSpPr>
        <p:spPr>
          <a:xfrm>
            <a:off x="4914900" y="5312033"/>
            <a:ext cx="1981200" cy="369332"/>
          </a:xfrm>
          <a:prstGeom prst="rect">
            <a:avLst/>
          </a:prstGeom>
          <a:noFill/>
        </p:spPr>
        <p:txBody>
          <a:bodyPr wrap="square" rtlCol="0">
            <a:spAutoFit/>
          </a:bodyPr>
          <a:lstStyle/>
          <a:p>
            <a:pPr defTabSz="914400"/>
            <a:r>
              <a:rPr lang="en-US" smtClean="0">
                <a:solidFill>
                  <a:srgbClr val="00B050"/>
                </a:solidFill>
              </a:rPr>
              <a:t>cepstrum</a:t>
            </a:r>
            <a:r>
              <a:rPr lang="en-US" baseline="-25000" smtClean="0">
                <a:solidFill>
                  <a:srgbClr val="00B050"/>
                </a:solidFill>
              </a:rPr>
              <a:t>shower</a:t>
            </a:r>
            <a:endParaRPr lang="en-US" baseline="-25000" dirty="0">
              <a:solidFill>
                <a:srgbClr val="00B050"/>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40" name="Picture 2"/>
          <p:cNvPicPr>
            <a:picLocks noChangeAspect="1" noChangeArrowheads="1"/>
          </p:cNvPicPr>
          <p:nvPr/>
        </p:nvPicPr>
        <p:blipFill>
          <a:blip r:embed="rId14" cstate="print"/>
          <a:srcRect/>
          <a:stretch>
            <a:fillRect/>
          </a:stretch>
        </p:blipFill>
        <p:spPr bwMode="auto">
          <a:xfrm>
            <a:off x="4724399" y="2790825"/>
            <a:ext cx="3095182" cy="1323975"/>
          </a:xfrm>
          <a:prstGeom prst="rect">
            <a:avLst/>
          </a:prstGeom>
          <a:noFill/>
          <a:ln w="9525">
            <a:noFill/>
            <a:miter lim="800000"/>
            <a:headEnd/>
            <a:tailEnd/>
          </a:ln>
          <a:effectLst/>
        </p:spPr>
      </p:pic>
      <p:sp>
        <p:nvSpPr>
          <p:cNvPr id="43" name="TextBox 42"/>
          <p:cNvSpPr txBox="1"/>
          <p:nvPr/>
        </p:nvSpPr>
        <p:spPr>
          <a:xfrm>
            <a:off x="4914900" y="2743200"/>
            <a:ext cx="1981200" cy="369332"/>
          </a:xfrm>
          <a:prstGeom prst="rect">
            <a:avLst/>
          </a:prstGeom>
          <a:noFill/>
        </p:spPr>
        <p:txBody>
          <a:bodyPr wrap="square" rtlCol="0">
            <a:spAutoFit/>
          </a:bodyPr>
          <a:lstStyle/>
          <a:p>
            <a:pPr defTabSz="914400"/>
            <a:r>
              <a:rPr lang="en-US" smtClean="0">
                <a:solidFill>
                  <a:srgbClr val="1F497D"/>
                </a:solidFill>
              </a:rPr>
              <a:t>detrended</a:t>
            </a:r>
            <a:r>
              <a:rPr lang="en-US" baseline="-25000" smtClean="0">
                <a:solidFill>
                  <a:srgbClr val="1F497D"/>
                </a:solidFill>
              </a:rPr>
              <a:t>shower</a:t>
            </a:r>
            <a:r>
              <a:rPr lang="en-US" smtClean="0">
                <a:solidFill>
                  <a:srgbClr val="1F497D"/>
                </a:solidFill>
              </a:rPr>
              <a:t> </a:t>
            </a:r>
            <a:endParaRPr lang="en-US" dirty="0">
              <a:solidFill>
                <a:srgbClr val="1F497D"/>
              </a:solidFill>
            </a:endParaRPr>
          </a:p>
        </p:txBody>
      </p:sp>
      <p:sp>
        <p:nvSpPr>
          <p:cNvPr id="44" name="TextBox 43"/>
          <p:cNvSpPr txBox="1"/>
          <p:nvPr/>
        </p:nvSpPr>
        <p:spPr>
          <a:xfrm>
            <a:off x="4914900" y="3962400"/>
            <a:ext cx="1981200" cy="369332"/>
          </a:xfrm>
          <a:prstGeom prst="rect">
            <a:avLst/>
          </a:prstGeom>
          <a:noFill/>
        </p:spPr>
        <p:txBody>
          <a:bodyPr wrap="square" rtlCol="0">
            <a:spAutoFit/>
          </a:bodyPr>
          <a:lstStyle/>
          <a:p>
            <a:pPr defTabSz="914400"/>
            <a:r>
              <a:rPr lang="en-US" smtClean="0">
                <a:solidFill>
                  <a:srgbClr val="C00000"/>
                </a:solidFill>
              </a:rPr>
              <a:t>derivative</a:t>
            </a:r>
            <a:r>
              <a:rPr lang="en-US" baseline="-25000" smtClean="0">
                <a:solidFill>
                  <a:srgbClr val="C00000"/>
                </a:solidFill>
              </a:rPr>
              <a:t>shower </a:t>
            </a:r>
            <a:endParaRPr lang="en-US" baseline="-25000" dirty="0">
              <a:solidFill>
                <a:srgbClr val="C00000"/>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grpSp>
        <p:nvGrpSpPr>
          <p:cNvPr id="93" name="Group 92"/>
          <p:cNvGrpSpPr/>
          <p:nvPr/>
        </p:nvGrpSpPr>
        <p:grpSpPr>
          <a:xfrm>
            <a:off x="3352800" y="2971800"/>
            <a:ext cx="1828800" cy="726594"/>
            <a:chOff x="3352800" y="3312006"/>
            <a:chExt cx="1828800" cy="726594"/>
          </a:xfrm>
        </p:grpSpPr>
        <p:grpSp>
          <p:nvGrpSpPr>
            <p:cNvPr id="94" name="Group 37"/>
            <p:cNvGrpSpPr/>
            <p:nvPr/>
          </p:nvGrpSpPr>
          <p:grpSpPr>
            <a:xfrm>
              <a:off x="3352800" y="3602822"/>
              <a:ext cx="1828800" cy="435778"/>
              <a:chOff x="3352800" y="3221822"/>
              <a:chExt cx="1828800" cy="435778"/>
            </a:xfrm>
          </p:grpSpPr>
          <p:sp>
            <p:nvSpPr>
              <p:cNvPr id="96" name="TextBox 95"/>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97" name="Right Arrow 96"/>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8" name="Right Arrow 97"/>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95"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99" name="Group 98"/>
          <p:cNvGrpSpPr/>
          <p:nvPr/>
        </p:nvGrpSpPr>
        <p:grpSpPr>
          <a:xfrm>
            <a:off x="3352800" y="4378806"/>
            <a:ext cx="1828800" cy="726594"/>
            <a:chOff x="3352800" y="3312006"/>
            <a:chExt cx="1828800" cy="726594"/>
          </a:xfrm>
        </p:grpSpPr>
        <p:grpSp>
          <p:nvGrpSpPr>
            <p:cNvPr id="100" name="Group 37"/>
            <p:cNvGrpSpPr/>
            <p:nvPr/>
          </p:nvGrpSpPr>
          <p:grpSpPr>
            <a:xfrm>
              <a:off x="3352800" y="3602822"/>
              <a:ext cx="1828800" cy="435778"/>
              <a:chOff x="3352800" y="3221822"/>
              <a:chExt cx="1828800" cy="435778"/>
            </a:xfrm>
          </p:grpSpPr>
          <p:sp>
            <p:nvSpPr>
              <p:cNvPr id="102" name="TextBox 101"/>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103" name="Right Arrow 102"/>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4" name="Right Arrow 103"/>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101"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105" name="Group 104"/>
          <p:cNvGrpSpPr/>
          <p:nvPr/>
        </p:nvGrpSpPr>
        <p:grpSpPr>
          <a:xfrm>
            <a:off x="3352800" y="5486400"/>
            <a:ext cx="1828800" cy="726594"/>
            <a:chOff x="3352800" y="3312006"/>
            <a:chExt cx="1828800" cy="726594"/>
          </a:xfrm>
        </p:grpSpPr>
        <p:grpSp>
          <p:nvGrpSpPr>
            <p:cNvPr id="106" name="Group 37"/>
            <p:cNvGrpSpPr/>
            <p:nvPr/>
          </p:nvGrpSpPr>
          <p:grpSpPr>
            <a:xfrm>
              <a:off x="3352800" y="3602822"/>
              <a:ext cx="1828800" cy="435778"/>
              <a:chOff x="3352800" y="3221822"/>
              <a:chExt cx="1828800" cy="435778"/>
            </a:xfrm>
          </p:grpSpPr>
          <p:sp>
            <p:nvSpPr>
              <p:cNvPr id="108" name="TextBox 107"/>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109" name="Right Arrow 108"/>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0" name="Right Arrow 109"/>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107"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7" name="Group 12"/>
          <p:cNvGrpSpPr/>
          <p:nvPr/>
        </p:nvGrpSpPr>
        <p:grpSpPr>
          <a:xfrm>
            <a:off x="4343400" y="514350"/>
            <a:ext cx="3585866" cy="1962150"/>
            <a:chOff x="4495800" y="1524000"/>
            <a:chExt cx="3585866" cy="1962150"/>
          </a:xfrm>
        </p:grpSpPr>
        <p:pic>
          <p:nvPicPr>
            <p:cNvPr id="1032" name="Picture 8"/>
            <p:cNvPicPr>
              <a:picLocks noChangeAspect="1" noChangeArrowheads="1"/>
            </p:cNvPicPr>
            <p:nvPr/>
          </p:nvPicPr>
          <p:blipFill>
            <a:blip r:embed="rId16"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smtClean="0">
                  <a:solidFill>
                    <a:prstClr val="black"/>
                  </a:solidFill>
                </a:rPr>
                <a:t>shower</a:t>
              </a:r>
              <a:endParaRPr lang="en-US" dirty="0">
                <a:solidFill>
                  <a:prstClr val="black"/>
                </a:solidFill>
              </a:endParaRPr>
            </a:p>
          </p:txBody>
        </p:sp>
      </p:grpSp>
      <p:grpSp>
        <p:nvGrpSpPr>
          <p:cNvPr id="111" name="Group 110"/>
          <p:cNvGrpSpPr/>
          <p:nvPr/>
        </p:nvGrpSpPr>
        <p:grpSpPr>
          <a:xfrm>
            <a:off x="2667000" y="1364159"/>
            <a:ext cx="3352800" cy="1151235"/>
            <a:chOff x="2667000" y="1364159"/>
            <a:chExt cx="3352800" cy="1151235"/>
          </a:xfrm>
        </p:grpSpPr>
        <p:sp>
          <p:nvSpPr>
            <p:cNvPr id="112" name="TextBox 111"/>
            <p:cNvSpPr txBox="1"/>
            <p:nvPr/>
          </p:nvSpPr>
          <p:spPr>
            <a:xfrm>
              <a:off x="2667000" y="1364159"/>
              <a:ext cx="3352800" cy="769441"/>
            </a:xfrm>
            <a:prstGeom prst="rect">
              <a:avLst/>
            </a:prstGeom>
            <a:solidFill>
              <a:schemeClr val="bg1"/>
            </a:solidFill>
          </p:spPr>
          <p:txBody>
            <a:bodyPr wrap="square" rtlCol="0">
              <a:spAutoFit/>
            </a:bodyPr>
            <a:lstStyle/>
            <a:p>
              <a:pPr algn="ctr" defTabSz="914400"/>
              <a:r>
                <a:rPr lang="en-US" sz="4400" dirty="0" smtClean="0">
                  <a:solidFill>
                    <a:prstClr val="black"/>
                  </a:solidFill>
                </a:rPr>
                <a:t>test similarity</a:t>
              </a:r>
              <a:endParaRPr lang="en-US" sz="4400" dirty="0">
                <a:solidFill>
                  <a:prstClr val="black"/>
                </a:solidFill>
              </a:endParaRPr>
            </a:p>
          </p:txBody>
        </p:sp>
        <p:cxnSp>
          <p:nvCxnSpPr>
            <p:cNvPr id="113" name="Straight Arrow Connector 112"/>
            <p:cNvCxnSpPr>
              <a:stCxn id="112" idx="2"/>
            </p:cNvCxnSpPr>
            <p:nvPr/>
          </p:nvCxnSpPr>
          <p:spPr>
            <a:xfrm rot="5400000">
              <a:off x="4152900" y="2324100"/>
              <a:ext cx="381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5119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fill="hold"/>
                                        <p:tgtEl>
                                          <p:spTgt spid="111"/>
                                        </p:tgtEl>
                                        <p:attrNameLst>
                                          <p:attrName>ppt_x</p:attrName>
                                        </p:attrNameLst>
                                      </p:cBhvr>
                                      <p:tavLst>
                                        <p:tav tm="0">
                                          <p:val>
                                            <p:strVal val="#ppt_x"/>
                                          </p:val>
                                        </p:tav>
                                        <p:tav tm="100000">
                                          <p:val>
                                            <p:strVal val="#ppt_x"/>
                                          </p:val>
                                        </p:tav>
                                      </p:tavLst>
                                    </p:anim>
                                    <p:anim calcmode="lin" valueType="num">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4" presetClass="path" presetSubtype="0" accel="50000" decel="50000" fill="hold" nodeType="clickEffect">
                                  <p:stCondLst>
                                    <p:cond delay="0"/>
                                  </p:stCondLst>
                                  <p:childTnLst>
                                    <p:animMotion origin="layout" path="M 3.05556E-6 4.44444E-6 C 0.00399 -0.01598 0.01909 -0.03195 0.0243 -0.03195 C 0.05781 -0.03195 0.09201 0.21967 0.09201 0.47129 C 0.09201 0.34421 0.10902 0.21967 0.12552 0.21967 C 0.14236 0.21967 0.15885 0.34629 0.15885 0.47129 C 0.15885 0.40856 0.16736 0.34421 0.17587 0.34421 C 0.1842 0.34421 0.19288 0.40671 0.19288 0.47129 C 0.19288 0.43888 0.19722 0.40856 0.20156 0.40856 C 0.20573 0.40856 0.21007 0.44074 0.21007 0.47129 C 0.21007 0.45486 0.21232 0.43888 0.21441 0.43888 C 0.21545 0.43888 0.21857 0.45486 0.21857 0.47129 C 0.21857 0.46296 0.21979 0.45486 0.22083 0.45486 C 0.22083 0.45694 0.22326 0.46296 0.22326 0.47129 C 0.22326 0.46689 0.22326 0.46296 0.2243 0.46296 C 0.2243 0.46504 0.22552 0.46713 0.22552 0.47129 C 0.22552 0.46898 0.22552 0.46689 0.22552 0.46504 C 0.22639 0.46504 0.22639 0.46713 0.22639 0.46944 C 0.2276 0.46944 0.2276 0.46713 0.2276 0.46504 C 0.22899 0.46504 0.22899 0.46713 0.22899 0.46944 " pathEditMode="relative" rAng="0" ptsTypes="fffffffffffffffffff">
                                      <p:cBhvr>
                                        <p:cTn id="26" dur="2000" fill="hold"/>
                                        <p:tgtEl>
                                          <p:spTgt spid="7"/>
                                        </p:tgtEl>
                                        <p:attrNameLst>
                                          <p:attrName>ppt_x</p:attrName>
                                          <p:attrName>ppt_y</p:attrName>
                                        </p:attrNameLst>
                                      </p:cBhvr>
                                      <p:rCtr x="11400" y="22000"/>
                                    </p:animMotion>
                                  </p:childTnLst>
                                </p:cTn>
                              </p:par>
                            </p:childTnLst>
                          </p:cTn>
                        </p:par>
                        <p:par>
                          <p:cTn id="27" fill="hold">
                            <p:stCondLst>
                              <p:cond delay="2000"/>
                            </p:stCondLst>
                            <p:childTnLst>
                              <p:par>
                                <p:cTn id="28" presetID="23" presetClass="exit" presetSubtype="32" fill="hold" nodeType="after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52400" y="3009900"/>
            <a:ext cx="8839200" cy="838200"/>
          </a:xfrm>
        </p:spPr>
        <p:txBody>
          <a:bodyPr/>
          <a:lstStyle/>
          <a:p>
            <a:pPr algn="ctr"/>
            <a:r>
              <a:rPr lang="en-US" sz="4000" b="1" dirty="0" smtClean="0"/>
              <a:t>one </a:t>
            </a:r>
            <a:r>
              <a:rPr lang="en-US" sz="4000" dirty="0" smtClean="0"/>
              <a:t>sensor</a:t>
            </a:r>
            <a:r>
              <a:rPr lang="en-US" sz="4000" b="1" dirty="0" smtClean="0"/>
              <a:t> </a:t>
            </a:r>
            <a:r>
              <a:rPr lang="en-US" sz="4000" dirty="0" smtClean="0"/>
              <a:t>tracks </a:t>
            </a:r>
            <a:r>
              <a:rPr lang="en-US" sz="4000" dirty="0" smtClean="0">
                <a:solidFill>
                  <a:srgbClr val="0FAFE3"/>
                </a:solidFill>
              </a:rPr>
              <a:t>water</a:t>
            </a:r>
            <a:r>
              <a:rPr lang="en-US" sz="4000" dirty="0" smtClean="0"/>
              <a:t> usage </a:t>
            </a:r>
            <a:br>
              <a:rPr lang="en-US" sz="4000" dirty="0" smtClean="0"/>
            </a:br>
            <a:r>
              <a:rPr lang="en-US" sz="4000" dirty="0" smtClean="0"/>
              <a:t>at every fixture</a:t>
            </a:r>
            <a:endParaRPr lang="en-US" sz="4000" dirty="0"/>
          </a:p>
        </p:txBody>
      </p:sp>
    </p:spTree>
    <p:extLst>
      <p:ext uri="{BB962C8B-B14F-4D97-AF65-F5344CB8AC3E}">
        <p14:creationId xmlns:p14="http://schemas.microsoft.com/office/powerpoint/2010/main" val="56221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4"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5"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6"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7"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8"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9"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0"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grpSp>
        <p:nvGrpSpPr>
          <p:cNvPr id="60" name="Group 59"/>
          <p:cNvGrpSpPr/>
          <p:nvPr/>
        </p:nvGrpSpPr>
        <p:grpSpPr>
          <a:xfrm>
            <a:off x="4727448" y="5312033"/>
            <a:ext cx="3099816" cy="1342894"/>
            <a:chOff x="4727448" y="5312033"/>
            <a:chExt cx="3099816" cy="1342894"/>
          </a:xfrm>
        </p:grpSpPr>
        <p:pic>
          <p:nvPicPr>
            <p:cNvPr id="52" name="Picture 4"/>
            <p:cNvPicPr>
              <a:picLocks noChangeArrowheads="1"/>
            </p:cNvPicPr>
            <p:nvPr/>
          </p:nvPicPr>
          <p:blipFill>
            <a:blip r:embed="rId11" cstate="print"/>
            <a:srcRect/>
            <a:stretch>
              <a:fillRect/>
            </a:stretch>
          </p:blipFill>
          <p:spPr bwMode="auto">
            <a:xfrm>
              <a:off x="4727448" y="5330952"/>
              <a:ext cx="3099816" cy="1323975"/>
            </a:xfrm>
            <a:prstGeom prst="rect">
              <a:avLst/>
            </a:prstGeom>
            <a:noFill/>
            <a:ln w="9525">
              <a:noFill/>
              <a:miter lim="800000"/>
              <a:headEnd/>
              <a:tailEnd/>
            </a:ln>
            <a:effectLst/>
          </p:spPr>
        </p:pic>
        <p:sp>
          <p:nvSpPr>
            <p:cNvPr id="53" name="TextBox 52"/>
            <p:cNvSpPr txBox="1"/>
            <p:nvPr/>
          </p:nvSpPr>
          <p:spPr>
            <a:xfrm>
              <a:off x="4914900" y="5312033"/>
              <a:ext cx="19812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toilet</a:t>
              </a:r>
              <a:endParaRPr lang="en-US" baseline="-25000" dirty="0">
                <a:solidFill>
                  <a:srgbClr val="00B050"/>
                </a:solidFill>
              </a:endParaRPr>
            </a:p>
          </p:txBody>
        </p:sp>
      </p:grpSp>
      <p:grpSp>
        <p:nvGrpSpPr>
          <p:cNvPr id="58" name="Group 57"/>
          <p:cNvGrpSpPr/>
          <p:nvPr/>
        </p:nvGrpSpPr>
        <p:grpSpPr>
          <a:xfrm>
            <a:off x="4727448" y="2743200"/>
            <a:ext cx="3099816" cy="1369695"/>
            <a:chOff x="4727448" y="2743200"/>
            <a:chExt cx="3099816" cy="1369695"/>
          </a:xfrm>
        </p:grpSpPr>
        <p:pic>
          <p:nvPicPr>
            <p:cNvPr id="50" name="Picture 2"/>
            <p:cNvPicPr>
              <a:picLocks noChangeArrowheads="1"/>
            </p:cNvPicPr>
            <p:nvPr/>
          </p:nvPicPr>
          <p:blipFill>
            <a:blip r:embed="rId12" cstate="print"/>
            <a:srcRect/>
            <a:stretch>
              <a:fillRect/>
            </a:stretch>
          </p:blipFill>
          <p:spPr bwMode="auto">
            <a:xfrm>
              <a:off x="4727448" y="2788920"/>
              <a:ext cx="3099816" cy="1323975"/>
            </a:xfrm>
            <a:prstGeom prst="rect">
              <a:avLst/>
            </a:prstGeom>
            <a:noFill/>
            <a:ln w="9525">
              <a:noFill/>
              <a:miter lim="800000"/>
              <a:headEnd/>
              <a:tailEnd/>
            </a:ln>
            <a:effectLst/>
          </p:spPr>
        </p:pic>
        <p:sp>
          <p:nvSpPr>
            <p:cNvPr id="54" name="TextBox 53"/>
            <p:cNvSpPr txBox="1"/>
            <p:nvPr/>
          </p:nvSpPr>
          <p:spPr>
            <a:xfrm>
              <a:off x="4914900" y="2743200"/>
              <a:ext cx="19812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toilet</a:t>
              </a:r>
              <a:r>
                <a:rPr lang="en-US" dirty="0" smtClean="0">
                  <a:solidFill>
                    <a:srgbClr val="1F497D"/>
                  </a:solidFill>
                </a:rPr>
                <a:t> </a:t>
              </a:r>
              <a:endParaRPr lang="en-US" dirty="0">
                <a:solidFill>
                  <a:srgbClr val="1F497D"/>
                </a:solidFill>
              </a:endParaRPr>
            </a:p>
          </p:txBody>
        </p:sp>
      </p:grpSp>
      <p:grpSp>
        <p:nvGrpSpPr>
          <p:cNvPr id="59" name="Group 58"/>
          <p:cNvGrpSpPr/>
          <p:nvPr/>
        </p:nvGrpSpPr>
        <p:grpSpPr>
          <a:xfrm>
            <a:off x="4727448" y="3962400"/>
            <a:ext cx="3099816" cy="1448943"/>
            <a:chOff x="4727448" y="3962400"/>
            <a:chExt cx="3099816" cy="1448943"/>
          </a:xfrm>
        </p:grpSpPr>
        <p:pic>
          <p:nvPicPr>
            <p:cNvPr id="51" name="Picture 3"/>
            <p:cNvPicPr>
              <a:picLocks noChangeArrowheads="1"/>
            </p:cNvPicPr>
            <p:nvPr/>
          </p:nvPicPr>
          <p:blipFill>
            <a:blip r:embed="rId13" cstate="print"/>
            <a:srcRect/>
            <a:stretch>
              <a:fillRect/>
            </a:stretch>
          </p:blipFill>
          <p:spPr bwMode="auto">
            <a:xfrm>
              <a:off x="4727448" y="4087368"/>
              <a:ext cx="3099816" cy="1323975"/>
            </a:xfrm>
            <a:prstGeom prst="rect">
              <a:avLst/>
            </a:prstGeom>
            <a:noFill/>
            <a:ln w="9525">
              <a:noFill/>
              <a:miter lim="800000"/>
              <a:headEnd/>
              <a:tailEnd/>
            </a:ln>
            <a:effectLst/>
          </p:spPr>
        </p:pic>
        <p:sp>
          <p:nvSpPr>
            <p:cNvPr id="56" name="TextBox 55"/>
            <p:cNvSpPr txBox="1"/>
            <p:nvPr/>
          </p:nvSpPr>
          <p:spPr>
            <a:xfrm>
              <a:off x="4914900" y="39624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grpSp>
      <p:sp>
        <p:nvSpPr>
          <p:cNvPr id="57" name="Rectangle 56"/>
          <p:cNvSpPr/>
          <p:nvPr/>
        </p:nvSpPr>
        <p:spPr>
          <a:xfrm>
            <a:off x="4191000" y="-126124"/>
            <a:ext cx="5594131" cy="96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14"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Tree>
    <p:extLst>
      <p:ext uri="{BB962C8B-B14F-4D97-AF65-F5344CB8AC3E}">
        <p14:creationId xmlns:p14="http://schemas.microsoft.com/office/powerpoint/2010/main" val="3215972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5.18519E-6 L -0.01667 -0.02223 " pathEditMode="relative" ptsTypes="AA">
                                      <p:cBhvr>
                                        <p:cTn id="6" dur="500" fill="hold"/>
                                        <p:tgtEl>
                                          <p:spTgt spid="6"/>
                                        </p:tgtEl>
                                        <p:attrNameLst>
                                          <p:attrName>ppt_x</p:attrName>
                                          <p:attrName>ppt_y</p:attrName>
                                        </p:attrNameLst>
                                      </p:cBhvr>
                                    </p:animMotion>
                                  </p:childTnLst>
                                </p:cTn>
                              </p:par>
                            </p:childTnLst>
                          </p:cTn>
                        </p:par>
                        <p:par>
                          <p:cTn id="7" fill="hold">
                            <p:stCondLst>
                              <p:cond delay="500"/>
                            </p:stCondLst>
                            <p:childTnLst>
                              <p:par>
                                <p:cTn id="8" presetID="2" presetClass="entr" presetSubtype="1" fill="hold" nodeType="after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additive="base">
                                        <p:cTn id="10" dur="1000" fill="hold"/>
                                        <p:tgtEl>
                                          <p:spTgt spid="58"/>
                                        </p:tgtEl>
                                        <p:attrNameLst>
                                          <p:attrName>ppt_x</p:attrName>
                                        </p:attrNameLst>
                                      </p:cBhvr>
                                      <p:tavLst>
                                        <p:tav tm="0">
                                          <p:val>
                                            <p:strVal val="#ppt_x"/>
                                          </p:val>
                                        </p:tav>
                                        <p:tav tm="100000">
                                          <p:val>
                                            <p:strVal val="#ppt_x"/>
                                          </p:val>
                                        </p:tav>
                                      </p:tavLst>
                                    </p:anim>
                                    <p:anim calcmode="lin" valueType="num">
                                      <p:cBhvr additive="base">
                                        <p:cTn id="11" dur="1000" fill="hold"/>
                                        <p:tgtEl>
                                          <p:spTgt spid="5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1000" fill="hold"/>
                                        <p:tgtEl>
                                          <p:spTgt spid="59"/>
                                        </p:tgtEl>
                                        <p:attrNameLst>
                                          <p:attrName>ppt_x</p:attrName>
                                        </p:attrNameLst>
                                      </p:cBhvr>
                                      <p:tavLst>
                                        <p:tav tm="0">
                                          <p:val>
                                            <p:strVal val="#ppt_x"/>
                                          </p:val>
                                        </p:tav>
                                        <p:tav tm="100000">
                                          <p:val>
                                            <p:strVal val="#ppt_x"/>
                                          </p:val>
                                        </p:tav>
                                      </p:tavLst>
                                    </p:anim>
                                    <p:anim calcmode="lin" valueType="num">
                                      <p:cBhvr additive="base">
                                        <p:cTn id="15" dur="1000" fill="hold"/>
                                        <p:tgtEl>
                                          <p:spTgt spid="59"/>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1000" fill="hold"/>
                                        <p:tgtEl>
                                          <p:spTgt spid="60"/>
                                        </p:tgtEl>
                                        <p:attrNameLst>
                                          <p:attrName>ppt_x</p:attrName>
                                        </p:attrNameLst>
                                      </p:cBhvr>
                                      <p:tavLst>
                                        <p:tav tm="0">
                                          <p:val>
                                            <p:strVal val="#ppt_x"/>
                                          </p:val>
                                        </p:tav>
                                        <p:tav tm="100000">
                                          <p:val>
                                            <p:strVal val="#ppt_x"/>
                                          </p:val>
                                        </p:tav>
                                      </p:tavLst>
                                    </p:anim>
                                    <p:anim calcmode="lin" valueType="num">
                                      <p:cBhvr additive="base">
                                        <p:cTn id="19"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4"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5"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6"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7"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8"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9"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0"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50" name="Picture 2"/>
          <p:cNvPicPr>
            <a:picLocks noChangeArrowheads="1"/>
          </p:cNvPicPr>
          <p:nvPr/>
        </p:nvPicPr>
        <p:blipFill>
          <a:blip r:embed="rId11" cstate="print"/>
          <a:srcRect/>
          <a:stretch>
            <a:fillRect/>
          </a:stretch>
        </p:blipFill>
        <p:spPr bwMode="auto">
          <a:xfrm>
            <a:off x="4727448" y="2788920"/>
            <a:ext cx="3099816" cy="1323975"/>
          </a:xfrm>
          <a:prstGeom prst="rect">
            <a:avLst/>
          </a:prstGeom>
          <a:noFill/>
          <a:ln w="9525">
            <a:noFill/>
            <a:miter lim="800000"/>
            <a:headEnd/>
            <a:tailEnd/>
          </a:ln>
          <a:effectLst/>
        </p:spPr>
      </p:pic>
      <p:pic>
        <p:nvPicPr>
          <p:cNvPr id="51" name="Picture 3"/>
          <p:cNvPicPr>
            <a:picLocks noChangeArrowheads="1"/>
          </p:cNvPicPr>
          <p:nvPr/>
        </p:nvPicPr>
        <p:blipFill>
          <a:blip r:embed="rId12" cstate="print"/>
          <a:srcRect/>
          <a:stretch>
            <a:fillRect/>
          </a:stretch>
        </p:blipFill>
        <p:spPr bwMode="auto">
          <a:xfrm>
            <a:off x="4727448" y="4087368"/>
            <a:ext cx="3099816" cy="1323975"/>
          </a:xfrm>
          <a:prstGeom prst="rect">
            <a:avLst/>
          </a:prstGeom>
          <a:noFill/>
          <a:ln w="9525">
            <a:noFill/>
            <a:miter lim="800000"/>
            <a:headEnd/>
            <a:tailEnd/>
          </a:ln>
          <a:effectLst/>
        </p:spPr>
      </p:pic>
      <p:pic>
        <p:nvPicPr>
          <p:cNvPr id="52" name="Picture 4"/>
          <p:cNvPicPr>
            <a:picLocks noChangeArrowheads="1"/>
          </p:cNvPicPr>
          <p:nvPr/>
        </p:nvPicPr>
        <p:blipFill>
          <a:blip r:embed="rId13" cstate="print"/>
          <a:srcRect/>
          <a:stretch>
            <a:fillRect/>
          </a:stretch>
        </p:blipFill>
        <p:spPr bwMode="auto">
          <a:xfrm>
            <a:off x="4727448" y="5330952"/>
            <a:ext cx="3099816" cy="1323975"/>
          </a:xfrm>
          <a:prstGeom prst="rect">
            <a:avLst/>
          </a:prstGeom>
          <a:noFill/>
          <a:ln w="9525">
            <a:noFill/>
            <a:miter lim="800000"/>
            <a:headEnd/>
            <a:tailEnd/>
          </a:ln>
          <a:effectLst/>
        </p:spPr>
      </p:pic>
      <p:sp>
        <p:nvSpPr>
          <p:cNvPr id="53" name="TextBox 52"/>
          <p:cNvSpPr txBox="1"/>
          <p:nvPr/>
        </p:nvSpPr>
        <p:spPr>
          <a:xfrm>
            <a:off x="4914900" y="5312033"/>
            <a:ext cx="19812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toilet</a:t>
            </a:r>
            <a:endParaRPr lang="en-US" baseline="-25000" dirty="0">
              <a:solidFill>
                <a:srgbClr val="00B050"/>
              </a:solidFill>
            </a:endParaRPr>
          </a:p>
        </p:txBody>
      </p:sp>
      <p:sp>
        <p:nvSpPr>
          <p:cNvPr id="54" name="TextBox 53"/>
          <p:cNvSpPr txBox="1"/>
          <p:nvPr/>
        </p:nvSpPr>
        <p:spPr>
          <a:xfrm>
            <a:off x="4914900" y="2743200"/>
            <a:ext cx="19812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toilet</a:t>
            </a:r>
            <a:r>
              <a:rPr lang="en-US" dirty="0" smtClean="0">
                <a:solidFill>
                  <a:srgbClr val="1F497D"/>
                </a:solidFill>
              </a:rPr>
              <a:t> </a:t>
            </a:r>
            <a:endParaRPr lang="en-US" dirty="0">
              <a:solidFill>
                <a:srgbClr val="1F497D"/>
              </a:solidFill>
            </a:endParaRPr>
          </a:p>
        </p:txBody>
      </p:sp>
      <p:sp>
        <p:nvSpPr>
          <p:cNvPr id="56" name="TextBox 55"/>
          <p:cNvSpPr txBox="1"/>
          <p:nvPr/>
        </p:nvSpPr>
        <p:spPr>
          <a:xfrm>
            <a:off x="4914900" y="39624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grpSp>
        <p:nvGrpSpPr>
          <p:cNvPr id="68" name="Group 67"/>
          <p:cNvGrpSpPr/>
          <p:nvPr/>
        </p:nvGrpSpPr>
        <p:grpSpPr>
          <a:xfrm>
            <a:off x="3352800" y="2854806"/>
            <a:ext cx="1828800" cy="726594"/>
            <a:chOff x="3352800" y="3312006"/>
            <a:chExt cx="1828800" cy="726594"/>
          </a:xfrm>
        </p:grpSpPr>
        <p:grpSp>
          <p:nvGrpSpPr>
            <p:cNvPr id="38" name="Group 37"/>
            <p:cNvGrpSpPr/>
            <p:nvPr/>
          </p:nvGrpSpPr>
          <p:grpSpPr>
            <a:xfrm>
              <a:off x="3352800" y="3602822"/>
              <a:ext cx="1828800" cy="435778"/>
              <a:chOff x="3352800" y="3221822"/>
              <a:chExt cx="1828800" cy="435778"/>
            </a:xfrm>
          </p:grpSpPr>
          <p:sp>
            <p:nvSpPr>
              <p:cNvPr id="39" name="TextBox 38"/>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40" name="Right Arrow 39"/>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1" name="Right Arrow 40"/>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64" name="Picture 1" descr="C:\research\talks\UbiComp2009-HydroSense\checkmark.png"/>
            <p:cNvPicPr>
              <a:picLocks noChangeAspect="1" noChangeArrowheads="1"/>
            </p:cNvPicPr>
            <p:nvPr/>
          </p:nvPicPr>
          <p:blipFill>
            <a:blip r:embed="rId14" cstate="print"/>
            <a:srcRect/>
            <a:stretch>
              <a:fillRect/>
            </a:stretch>
          </p:blipFill>
          <p:spPr bwMode="auto">
            <a:xfrm>
              <a:off x="4114800" y="3312006"/>
              <a:ext cx="609600" cy="421794"/>
            </a:xfrm>
            <a:prstGeom prst="rect">
              <a:avLst/>
            </a:prstGeom>
            <a:noFill/>
          </p:spPr>
        </p:pic>
      </p:grpSp>
      <p:grpSp>
        <p:nvGrpSpPr>
          <p:cNvPr id="69" name="Group 68"/>
          <p:cNvGrpSpPr/>
          <p:nvPr/>
        </p:nvGrpSpPr>
        <p:grpSpPr>
          <a:xfrm>
            <a:off x="3352800" y="4114800"/>
            <a:ext cx="1828800" cy="726594"/>
            <a:chOff x="3352800" y="3312006"/>
            <a:chExt cx="1828800" cy="726594"/>
          </a:xfrm>
        </p:grpSpPr>
        <p:grpSp>
          <p:nvGrpSpPr>
            <p:cNvPr id="70" name="Group 37"/>
            <p:cNvGrpSpPr/>
            <p:nvPr/>
          </p:nvGrpSpPr>
          <p:grpSpPr>
            <a:xfrm>
              <a:off x="3352800" y="3602822"/>
              <a:ext cx="1828800" cy="435778"/>
              <a:chOff x="3352800" y="3221822"/>
              <a:chExt cx="1828800" cy="435778"/>
            </a:xfrm>
          </p:grpSpPr>
          <p:sp>
            <p:nvSpPr>
              <p:cNvPr id="72" name="TextBox 71"/>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73" name="Right Arrow 72"/>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ight Arrow 73"/>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71" name="Picture 1" descr="C:\research\talks\UbiComp2009-HydroSense\checkmark.png"/>
            <p:cNvPicPr>
              <a:picLocks noChangeAspect="1" noChangeArrowheads="1"/>
            </p:cNvPicPr>
            <p:nvPr/>
          </p:nvPicPr>
          <p:blipFill>
            <a:blip r:embed="rId14" cstate="print"/>
            <a:srcRect/>
            <a:stretch>
              <a:fillRect/>
            </a:stretch>
          </p:blipFill>
          <p:spPr bwMode="auto">
            <a:xfrm>
              <a:off x="4114800" y="3312006"/>
              <a:ext cx="609600" cy="421794"/>
            </a:xfrm>
            <a:prstGeom prst="rect">
              <a:avLst/>
            </a:prstGeom>
            <a:noFill/>
          </p:spPr>
        </p:pic>
      </p:grpSp>
      <p:grpSp>
        <p:nvGrpSpPr>
          <p:cNvPr id="85" name="Group 84"/>
          <p:cNvGrpSpPr/>
          <p:nvPr/>
        </p:nvGrpSpPr>
        <p:grpSpPr>
          <a:xfrm>
            <a:off x="3352800" y="5635435"/>
            <a:ext cx="1828800" cy="577559"/>
            <a:chOff x="3352800" y="5635435"/>
            <a:chExt cx="1828800" cy="577559"/>
          </a:xfrm>
        </p:grpSpPr>
        <p:grpSp>
          <p:nvGrpSpPr>
            <p:cNvPr id="76" name="Group 37"/>
            <p:cNvGrpSpPr/>
            <p:nvPr/>
          </p:nvGrpSpPr>
          <p:grpSpPr>
            <a:xfrm>
              <a:off x="3352800" y="5777216"/>
              <a:ext cx="1828800" cy="435778"/>
              <a:chOff x="3352800" y="3221822"/>
              <a:chExt cx="1828800" cy="435778"/>
            </a:xfrm>
          </p:grpSpPr>
          <p:sp>
            <p:nvSpPr>
              <p:cNvPr id="78" name="TextBox 77"/>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79" name="Right Arrow 78"/>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0" name="Right Arrow 79"/>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81" name="Group 81"/>
            <p:cNvGrpSpPr>
              <a:grpSpLocks noChangeAspect="1"/>
            </p:cNvGrpSpPr>
            <p:nvPr/>
          </p:nvGrpSpPr>
          <p:grpSpPr>
            <a:xfrm>
              <a:off x="4150425" y="5635435"/>
              <a:ext cx="280035" cy="320040"/>
              <a:chOff x="3962400" y="5852652"/>
              <a:chExt cx="466725" cy="533400"/>
            </a:xfrm>
          </p:grpSpPr>
          <p:sp>
            <p:nvSpPr>
              <p:cNvPr id="83" name="Rectangle 82"/>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4" name="Picture 6" descr="http://upload.wikimedia.org/wikipedia/commons/thumb/a/a2/X_mark.svg/525px-X_mark.svg.png"/>
              <p:cNvPicPr>
                <a:picLocks noChangeAspect="1" noChangeArrowheads="1"/>
              </p:cNvPicPr>
              <p:nvPr/>
            </p:nvPicPr>
            <p:blipFill>
              <a:blip r:embed="rId15"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grpSp>
      <p:grpSp>
        <p:nvGrpSpPr>
          <p:cNvPr id="86" name="Group 14"/>
          <p:cNvGrpSpPr/>
          <p:nvPr/>
        </p:nvGrpSpPr>
        <p:grpSpPr>
          <a:xfrm>
            <a:off x="4438650" y="571500"/>
            <a:ext cx="3581400" cy="2006394"/>
            <a:chOff x="4953000" y="3689556"/>
            <a:chExt cx="3581400" cy="2006394"/>
          </a:xfrm>
        </p:grpSpPr>
        <p:pic>
          <p:nvPicPr>
            <p:cNvPr id="87" name="Picture 9"/>
            <p:cNvPicPr>
              <a:picLocks noChangeAspect="1" noChangeArrowheads="1"/>
            </p:cNvPicPr>
            <p:nvPr/>
          </p:nvPicPr>
          <p:blipFill>
            <a:blip r:embed="rId16"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8" name="TextBox 87"/>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Tree>
    <p:extLst>
      <p:ext uri="{BB962C8B-B14F-4D97-AF65-F5344CB8AC3E}">
        <p14:creationId xmlns:p14="http://schemas.microsoft.com/office/powerpoint/2010/main" val="2870183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86"/>
                                        </p:tgtEl>
                                        <p:attrNameLst>
                                          <p:attrName>ppt_w</p:attrName>
                                        </p:attrNameLst>
                                      </p:cBhvr>
                                      <p:tavLst>
                                        <p:tav tm="0">
                                          <p:val>
                                            <p:strVal val="ppt_w"/>
                                          </p:val>
                                        </p:tav>
                                        <p:tav tm="100000">
                                          <p:val>
                                            <p:fltVal val="0"/>
                                          </p:val>
                                        </p:tav>
                                      </p:tavLst>
                                    </p:anim>
                                    <p:anim calcmode="lin" valueType="num">
                                      <p:cBhvr>
                                        <p:cTn id="19" dur="1000"/>
                                        <p:tgtEl>
                                          <p:spTgt spid="86"/>
                                        </p:tgtEl>
                                        <p:attrNameLst>
                                          <p:attrName>ppt_h</p:attrName>
                                        </p:attrNameLst>
                                      </p:cBhvr>
                                      <p:tavLst>
                                        <p:tav tm="0">
                                          <p:val>
                                            <p:strVal val="ppt_h"/>
                                          </p:val>
                                        </p:tav>
                                        <p:tav tm="100000">
                                          <p:val>
                                            <p:fltVal val="0"/>
                                          </p:val>
                                        </p:tav>
                                      </p:tavLst>
                                    </p:anim>
                                    <p:anim calcmode="lin" valueType="num">
                                      <p:cBhvr>
                                        <p:cTn id="20" dur="1000"/>
                                        <p:tgtEl>
                                          <p:spTgt spid="8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8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8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69"/>
                                        </p:tgtEl>
                                      </p:cBhvr>
                                    </p:animEffect>
                                    <p:set>
                                      <p:cBhvr>
                                        <p:cTn id="46" dur="1" fill="hold">
                                          <p:stCondLst>
                                            <p:cond delay="499"/>
                                          </p:stCondLst>
                                        </p:cTn>
                                        <p:tgtEl>
                                          <p:spTgt spid="69"/>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Flowchart: Magnetic Disk 83"/>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4"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5"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6"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grpSp>
        <p:nvGrpSpPr>
          <p:cNvPr id="61" name="Group 83"/>
          <p:cNvGrpSpPr/>
          <p:nvPr/>
        </p:nvGrpSpPr>
        <p:grpSpPr>
          <a:xfrm>
            <a:off x="5308969" y="1039146"/>
            <a:ext cx="3835031" cy="2694654"/>
            <a:chOff x="5308969" y="1267746"/>
            <a:chExt cx="3835031" cy="2694654"/>
          </a:xfrm>
        </p:grpSpPr>
        <p:grpSp>
          <p:nvGrpSpPr>
            <p:cNvPr id="62" name="Group 27"/>
            <p:cNvGrpSpPr/>
            <p:nvPr/>
          </p:nvGrpSpPr>
          <p:grpSpPr>
            <a:xfrm>
              <a:off x="5562600" y="1390650"/>
              <a:ext cx="3581400" cy="2571750"/>
              <a:chOff x="1828800" y="3657600"/>
              <a:chExt cx="3581400" cy="2571750"/>
            </a:xfrm>
          </p:grpSpPr>
          <p:pic>
            <p:nvPicPr>
              <p:cNvPr id="66" name="Picture 14"/>
              <p:cNvPicPr>
                <a:picLocks noChangeAspect="1" noChangeArrowheads="1"/>
              </p:cNvPicPr>
              <p:nvPr/>
            </p:nvPicPr>
            <p:blipFill>
              <a:blip r:embed="rId7"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7" name="TextBox 6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63" name="Group 24"/>
            <p:cNvGrpSpPr/>
            <p:nvPr/>
          </p:nvGrpSpPr>
          <p:grpSpPr>
            <a:xfrm>
              <a:off x="5308969" y="1267746"/>
              <a:ext cx="3585865" cy="2438400"/>
              <a:chOff x="2819400" y="4419600"/>
              <a:chExt cx="3585865" cy="2438400"/>
            </a:xfrm>
          </p:grpSpPr>
          <p:pic>
            <p:nvPicPr>
              <p:cNvPr id="64" name="Picture 13"/>
              <p:cNvPicPr>
                <a:picLocks noChangeAspect="1" noChangeArrowheads="1"/>
              </p:cNvPicPr>
              <p:nvPr/>
            </p:nvPicPr>
            <p:blipFill>
              <a:blip r:embed="rId8"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5" name="TextBox 64"/>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grpSp>
        <p:nvGrpSpPr>
          <p:cNvPr id="68" name="Group 84"/>
          <p:cNvGrpSpPr/>
          <p:nvPr/>
        </p:nvGrpSpPr>
        <p:grpSpPr>
          <a:xfrm>
            <a:off x="4805065" y="905796"/>
            <a:ext cx="3843961" cy="2343150"/>
            <a:chOff x="4805065" y="1134396"/>
            <a:chExt cx="3843961" cy="2343150"/>
          </a:xfrm>
        </p:grpSpPr>
        <p:grpSp>
          <p:nvGrpSpPr>
            <p:cNvPr id="69" name="Group 21"/>
            <p:cNvGrpSpPr/>
            <p:nvPr/>
          </p:nvGrpSpPr>
          <p:grpSpPr>
            <a:xfrm>
              <a:off x="5063161" y="1134396"/>
              <a:ext cx="3585865" cy="2343150"/>
              <a:chOff x="3276600" y="3733800"/>
              <a:chExt cx="3585865" cy="2343150"/>
            </a:xfrm>
          </p:grpSpPr>
          <p:pic>
            <p:nvPicPr>
              <p:cNvPr id="73" name="Picture 12"/>
              <p:cNvPicPr>
                <a:picLocks noChangeAspect="1" noChangeArrowheads="1"/>
              </p:cNvPicPr>
              <p:nvPr/>
            </p:nvPicPr>
            <p:blipFill>
              <a:blip r:embed="rId9"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4" name="TextBox 73"/>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70" name="Group 17"/>
            <p:cNvGrpSpPr/>
            <p:nvPr/>
          </p:nvGrpSpPr>
          <p:grpSpPr>
            <a:xfrm>
              <a:off x="4805065" y="1221042"/>
              <a:ext cx="3598153" cy="2008854"/>
              <a:chOff x="4038600" y="4296696"/>
              <a:chExt cx="3598153" cy="2008854"/>
            </a:xfrm>
          </p:grpSpPr>
          <p:pic>
            <p:nvPicPr>
              <p:cNvPr id="71" name="Picture 10"/>
              <p:cNvPicPr>
                <a:picLocks noChangeAspect="1" noChangeArrowheads="1"/>
              </p:cNvPicPr>
              <p:nvPr/>
            </p:nvPicPr>
            <p:blipFill>
              <a:blip r:embed="rId10"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2" name="TextBox 71"/>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grpSp>
        <p:nvGrpSpPr>
          <p:cNvPr id="75" name="Group 81"/>
          <p:cNvGrpSpPr/>
          <p:nvPr/>
        </p:nvGrpSpPr>
        <p:grpSpPr>
          <a:xfrm>
            <a:off x="8805235" y="1822640"/>
            <a:ext cx="338765" cy="387160"/>
            <a:chOff x="3962400" y="5852652"/>
            <a:chExt cx="466725" cy="533400"/>
          </a:xfrm>
        </p:grpSpPr>
        <p:sp>
          <p:nvSpPr>
            <p:cNvPr id="76" name="Rectangle 75"/>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7" name="Picture 6" descr="http://upload.wikimedia.org/wikipedia/commons/thumb/a/a2/X_mark.svg/525px-X_mark.svg.png"/>
            <p:cNvPicPr>
              <a:picLocks noChangeAspect="1" noChangeArrowheads="1"/>
            </p:cNvPicPr>
            <p:nvPr/>
          </p:nvPicPr>
          <p:blipFill>
            <a:blip r:embed="rId11"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pic>
        <p:nvPicPr>
          <p:cNvPr id="78" name="Picture 2" descr="http://www.dogbehavioronline.com/members/checkmark.gif"/>
          <p:cNvPicPr>
            <a:picLocks noChangeAspect="1" noChangeArrowheads="1"/>
          </p:cNvPicPr>
          <p:nvPr/>
        </p:nvPicPr>
        <p:blipFill>
          <a:blip r:embed="rId12" cstate="print"/>
          <a:srcRect l="34286" t="21333" r="18095" b="30667"/>
          <a:stretch>
            <a:fillRect/>
          </a:stretch>
        </p:blipFill>
        <p:spPr bwMode="auto">
          <a:xfrm>
            <a:off x="8001000" y="762000"/>
            <a:ext cx="529167" cy="381000"/>
          </a:xfrm>
          <a:prstGeom prst="rect">
            <a:avLst/>
          </a:prstGeom>
          <a:noFill/>
        </p:spPr>
      </p:pic>
      <p:pic>
        <p:nvPicPr>
          <p:cNvPr id="79" name="Picture 2" descr="http://www.dogbehavioronline.com/members/checkmark.gif"/>
          <p:cNvPicPr>
            <a:picLocks noChangeAspect="1" noChangeArrowheads="1"/>
          </p:cNvPicPr>
          <p:nvPr/>
        </p:nvPicPr>
        <p:blipFill>
          <a:blip r:embed="rId12" cstate="print"/>
          <a:srcRect l="34286" t="21333" r="18095" b="30667"/>
          <a:stretch>
            <a:fillRect/>
          </a:stretch>
        </p:blipFill>
        <p:spPr bwMode="auto">
          <a:xfrm>
            <a:off x="8310033" y="1143000"/>
            <a:ext cx="529167" cy="381000"/>
          </a:xfrm>
          <a:prstGeom prst="rect">
            <a:avLst/>
          </a:prstGeom>
          <a:noFill/>
        </p:spPr>
      </p:pic>
      <p:grpSp>
        <p:nvGrpSpPr>
          <p:cNvPr id="80" name="Group 81"/>
          <p:cNvGrpSpPr/>
          <p:nvPr/>
        </p:nvGrpSpPr>
        <p:grpSpPr>
          <a:xfrm>
            <a:off x="8576635" y="1441640"/>
            <a:ext cx="338765" cy="387160"/>
            <a:chOff x="3962400" y="5852652"/>
            <a:chExt cx="466725" cy="533400"/>
          </a:xfrm>
        </p:grpSpPr>
        <p:sp>
          <p:nvSpPr>
            <p:cNvPr id="81" name="Rectangle 80"/>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3" name="Picture 6" descr="http://upload.wikimedia.org/wikipedia/commons/thumb/a/a2/X_mark.svg/525px-X_mark.svg.png"/>
            <p:cNvPicPr>
              <a:picLocks noChangeAspect="1" noChangeArrowheads="1"/>
            </p:cNvPicPr>
            <p:nvPr/>
          </p:nvPicPr>
          <p:blipFill>
            <a:blip r:embed="rId11"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sp>
        <p:nvSpPr>
          <p:cNvPr id="87" name="Rectangle 8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8" name="Freeform 87"/>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47213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7"/>
                                        </p:tgtEl>
                                      </p:cBhvr>
                                    </p:animEffect>
                                    <p:set>
                                      <p:cBhvr>
                                        <p:cTn id="7" dur="1" fill="hold">
                                          <p:stCondLst>
                                            <p:cond delay="999"/>
                                          </p:stCondLst>
                                        </p:cTn>
                                        <p:tgtEl>
                                          <p:spTgt spid="8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8"/>
                                        </p:tgtEl>
                                      </p:cBhvr>
                                    </p:animEffect>
                                    <p:set>
                                      <p:cBhvr>
                                        <p:cTn id="10" dur="1" fill="hold">
                                          <p:stCondLst>
                                            <p:cond delay="9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78"/>
                                        </p:tgtEl>
                                      </p:cBhvr>
                                    </p:animEffect>
                                    <p:set>
                                      <p:cBhvr>
                                        <p:cTn id="31" dur="1" fill="hold">
                                          <p:stCondLst>
                                            <p:cond delay="499"/>
                                          </p:stCondLst>
                                        </p:cTn>
                                        <p:tgtEl>
                                          <p:spTgt spid="78"/>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79"/>
                                        </p:tgtEl>
                                      </p:cBhvr>
                                    </p:animEffect>
                                    <p:set>
                                      <p:cBhvr>
                                        <p:cTn id="34" dur="1" fill="hold">
                                          <p:stCondLst>
                                            <p:cond delay="499"/>
                                          </p:stCondLst>
                                        </p:cTn>
                                        <p:tgtEl>
                                          <p:spTgt spid="79"/>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80"/>
                                        </p:tgtEl>
                                      </p:cBhvr>
                                    </p:animEffect>
                                    <p:set>
                                      <p:cBhvr>
                                        <p:cTn id="37" dur="1" fill="hold">
                                          <p:stCondLst>
                                            <p:cond delay="499"/>
                                          </p:stCondLst>
                                        </p:cTn>
                                        <p:tgtEl>
                                          <p:spTgt spid="80"/>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75"/>
                                        </p:tgtEl>
                                      </p:cBhvr>
                                    </p:animEffect>
                                    <p:set>
                                      <p:cBhvr>
                                        <p:cTn id="40" dur="1" fill="hold">
                                          <p:stCondLst>
                                            <p:cond delay="499"/>
                                          </p:stCondLst>
                                        </p:cTn>
                                        <p:tgtEl>
                                          <p:spTgt spid="75"/>
                                        </p:tgtEl>
                                        <p:attrNameLst>
                                          <p:attrName>style.visibility</p:attrName>
                                        </p:attrNameLst>
                                      </p:cBhvr>
                                      <p:to>
                                        <p:strVal val="hidden"/>
                                      </p:to>
                                    </p:set>
                                  </p:childTnLst>
                                </p:cTn>
                              </p:par>
                              <p:par>
                                <p:cTn id="41" presetID="15" presetClass="exit" presetSubtype="0" fill="hold" nodeType="withEffect">
                                  <p:stCondLst>
                                    <p:cond delay="0"/>
                                  </p:stCondLst>
                                  <p:childTnLst>
                                    <p:anim calcmode="lin" valueType="num">
                                      <p:cBhvr>
                                        <p:cTn id="42" dur="1000"/>
                                        <p:tgtEl>
                                          <p:spTgt spid="61"/>
                                        </p:tgtEl>
                                        <p:attrNameLst>
                                          <p:attrName>ppt_w</p:attrName>
                                        </p:attrNameLst>
                                      </p:cBhvr>
                                      <p:tavLst>
                                        <p:tav tm="0">
                                          <p:val>
                                            <p:strVal val="ppt_w"/>
                                          </p:val>
                                        </p:tav>
                                        <p:tav tm="100000">
                                          <p:val>
                                            <p:fltVal val="0"/>
                                          </p:val>
                                        </p:tav>
                                      </p:tavLst>
                                    </p:anim>
                                    <p:anim calcmode="lin" valueType="num">
                                      <p:cBhvr>
                                        <p:cTn id="43" dur="1000"/>
                                        <p:tgtEl>
                                          <p:spTgt spid="61"/>
                                        </p:tgtEl>
                                        <p:attrNameLst>
                                          <p:attrName>ppt_h</p:attrName>
                                        </p:attrNameLst>
                                      </p:cBhvr>
                                      <p:tavLst>
                                        <p:tav tm="0">
                                          <p:val>
                                            <p:strVal val="ppt_h"/>
                                          </p:val>
                                        </p:tav>
                                        <p:tav tm="100000">
                                          <p:val>
                                            <p:fltVal val="0"/>
                                          </p:val>
                                        </p:tav>
                                      </p:tavLst>
                                    </p:anim>
                                    <p:anim calcmode="lin" valueType="num">
                                      <p:cBhvr>
                                        <p:cTn id="44" dur="1000"/>
                                        <p:tgtEl>
                                          <p:spTgt spid="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5" dur="1000"/>
                                        <p:tgtEl>
                                          <p:spTgt spid="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6" dur="1" fill="hold">
                                          <p:stCondLst>
                                            <p:cond delay="999"/>
                                          </p:stCondLst>
                                        </p:cTn>
                                        <p:tgtEl>
                                          <p:spTgt spid="61"/>
                                        </p:tgtEl>
                                        <p:attrNameLst>
                                          <p:attrName>style.visibility</p:attrName>
                                        </p:attrNameLst>
                                      </p:cBhvr>
                                      <p:to>
                                        <p:strVal val="hidden"/>
                                      </p:to>
                                    </p:set>
                                  </p:childTnLst>
                                </p:cTn>
                              </p:par>
                              <p:par>
                                <p:cTn id="47" presetID="49" presetClass="path" presetSubtype="0" accel="50000" decel="50000" fill="hold" nodeType="withEffect">
                                  <p:stCondLst>
                                    <p:cond delay="0"/>
                                  </p:stCondLst>
                                  <p:childTnLst>
                                    <p:animMotion origin="layout" path="M -2.77778E-7 -2.59259E-6 L 0.17274 0.38588 " pathEditMode="relative" rAng="0" ptsTypes="AA">
                                      <p:cBhvr>
                                        <p:cTn id="48" dur="2000" fill="hold"/>
                                        <p:tgtEl>
                                          <p:spTgt spid="68"/>
                                        </p:tgtEl>
                                        <p:attrNameLst>
                                          <p:attrName>ppt_x</p:attrName>
                                          <p:attrName>ppt_y</p:attrName>
                                        </p:attrNameLst>
                                      </p:cBhvr>
                                      <p:rCtr x="8600" y="19300"/>
                                    </p:animMotion>
                                  </p:childTnLst>
                                </p:cTn>
                              </p:par>
                            </p:childTnLst>
                          </p:cTn>
                        </p:par>
                        <p:par>
                          <p:cTn id="49" fill="hold">
                            <p:stCondLst>
                              <p:cond delay="2000"/>
                            </p:stCondLst>
                            <p:childTnLst>
                              <p:par>
                                <p:cTn id="50" presetID="23" presetClass="exit" presetSubtype="32" fill="hold" nodeType="afterEffect">
                                  <p:stCondLst>
                                    <p:cond delay="0"/>
                                  </p:stCondLst>
                                  <p:childTnLst>
                                    <p:anim calcmode="lin" valueType="num">
                                      <p:cBhvr>
                                        <p:cTn id="51" dur="500"/>
                                        <p:tgtEl>
                                          <p:spTgt spid="68"/>
                                        </p:tgtEl>
                                        <p:attrNameLst>
                                          <p:attrName>ppt_w</p:attrName>
                                        </p:attrNameLst>
                                      </p:cBhvr>
                                      <p:tavLst>
                                        <p:tav tm="0">
                                          <p:val>
                                            <p:strVal val="ppt_w"/>
                                          </p:val>
                                        </p:tav>
                                        <p:tav tm="100000">
                                          <p:val>
                                            <p:fltVal val="0"/>
                                          </p:val>
                                        </p:tav>
                                      </p:tavLst>
                                    </p:anim>
                                    <p:anim calcmode="lin" valueType="num">
                                      <p:cBhvr>
                                        <p:cTn id="52" dur="500"/>
                                        <p:tgtEl>
                                          <p:spTgt spid="68"/>
                                        </p:tgtEl>
                                        <p:attrNameLst>
                                          <p:attrName>ppt_h</p:attrName>
                                        </p:attrNameLst>
                                      </p:cBhvr>
                                      <p:tavLst>
                                        <p:tav tm="0">
                                          <p:val>
                                            <p:strVal val="ppt_h"/>
                                          </p:val>
                                        </p:tav>
                                        <p:tav tm="100000">
                                          <p:val>
                                            <p:fltVal val="0"/>
                                          </p:val>
                                        </p:tav>
                                      </p:tavLst>
                                    </p:anim>
                                    <p:set>
                                      <p:cBhvr>
                                        <p:cTn id="53"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21"/>
          <p:cNvGrpSpPr/>
          <p:nvPr/>
        </p:nvGrpSpPr>
        <p:grpSpPr>
          <a:xfrm>
            <a:off x="4229100" y="4514850"/>
            <a:ext cx="3585865" cy="2343150"/>
            <a:chOff x="3276600" y="3733800"/>
            <a:chExt cx="3585865" cy="2343150"/>
          </a:xfrm>
          <a:effectLst/>
        </p:grpSpPr>
        <p:pic>
          <p:nvPicPr>
            <p:cNvPr id="38" name="Picture 12"/>
            <p:cNvPicPr>
              <a:picLocks noChangeAspect="1" noChangeArrowheads="1"/>
            </p:cNvPicPr>
            <p:nvPr/>
          </p:nvPicPr>
          <p:blipFill>
            <a:blip r:embed="rId3"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9" name="TextBox 38"/>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40" name="Group 17"/>
          <p:cNvGrpSpPr/>
          <p:nvPr/>
        </p:nvGrpSpPr>
        <p:grpSpPr>
          <a:xfrm>
            <a:off x="4250447" y="2667000"/>
            <a:ext cx="3598153" cy="2008854"/>
            <a:chOff x="4038600" y="4296696"/>
            <a:chExt cx="3598153" cy="2008854"/>
          </a:xfrm>
          <a:effectLst/>
        </p:grpSpPr>
        <p:pic>
          <p:nvPicPr>
            <p:cNvPr id="41" name="Picture 10"/>
            <p:cNvPicPr>
              <a:picLocks noChangeAspect="1" noChangeArrowheads="1"/>
            </p:cNvPicPr>
            <p:nvPr/>
          </p:nvPicPr>
          <p:blipFill>
            <a:blip r:embed="rId4"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TextBox 41"/>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43" name="Group 12"/>
          <p:cNvGrpSpPr/>
          <p:nvPr/>
        </p:nvGrpSpPr>
        <p:grpSpPr>
          <a:xfrm>
            <a:off x="4267200" y="685800"/>
            <a:ext cx="3585866" cy="1962150"/>
            <a:chOff x="4495800" y="1524000"/>
            <a:chExt cx="3585866" cy="1962150"/>
          </a:xfrm>
          <a:effectLst/>
        </p:grpSpPr>
        <p:pic>
          <p:nvPicPr>
            <p:cNvPr id="44" name="Picture 8"/>
            <p:cNvPicPr>
              <a:picLocks noChangeAspect="1" noChangeArrowheads="1"/>
            </p:cNvPicPr>
            <p:nvPr/>
          </p:nvPicPr>
          <p:blipFill>
            <a:blip r:embed="rId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
        <p:nvSpPr>
          <p:cNvPr id="53" name="Rectangle 52"/>
          <p:cNvSpPr/>
          <p:nvPr/>
        </p:nvSpPr>
        <p:spPr>
          <a:xfrm>
            <a:off x="7848600" y="3962400"/>
            <a:ext cx="19812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7"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8"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9"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spTree>
    <p:extLst>
      <p:ext uri="{BB962C8B-B14F-4D97-AF65-F5344CB8AC3E}">
        <p14:creationId xmlns:p14="http://schemas.microsoft.com/office/powerpoint/2010/main" val="1378084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1+#ppt_w/2"/>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1"/>
          <p:cNvGrpSpPr/>
          <p:nvPr/>
        </p:nvGrpSpPr>
        <p:grpSpPr>
          <a:xfrm>
            <a:off x="4229100" y="4514850"/>
            <a:ext cx="3585865" cy="2343150"/>
            <a:chOff x="3276600" y="3733800"/>
            <a:chExt cx="3585865" cy="2343150"/>
          </a:xfrm>
          <a:effectLst/>
        </p:grpSpPr>
        <p:pic>
          <p:nvPicPr>
            <p:cNvPr id="38" name="Picture 12"/>
            <p:cNvPicPr>
              <a:picLocks noChangeAspect="1" noChangeArrowheads="1"/>
            </p:cNvPicPr>
            <p:nvPr/>
          </p:nvPicPr>
          <p:blipFill>
            <a:blip r:embed="rId3"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9" name="TextBox 38"/>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3" name="Group 17"/>
          <p:cNvGrpSpPr/>
          <p:nvPr/>
        </p:nvGrpSpPr>
        <p:grpSpPr>
          <a:xfrm>
            <a:off x="4250447" y="2667000"/>
            <a:ext cx="3598153" cy="2008854"/>
            <a:chOff x="4038600" y="4296696"/>
            <a:chExt cx="3598153" cy="2008854"/>
          </a:xfrm>
        </p:grpSpPr>
        <p:pic>
          <p:nvPicPr>
            <p:cNvPr id="41" name="Picture 10"/>
            <p:cNvPicPr>
              <a:picLocks noChangeAspect="1" noChangeArrowheads="1"/>
            </p:cNvPicPr>
            <p:nvPr/>
          </p:nvPicPr>
          <p:blipFill>
            <a:blip r:embed="rId4"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TextBox 41"/>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4" name="Group 12"/>
          <p:cNvGrpSpPr/>
          <p:nvPr/>
        </p:nvGrpSpPr>
        <p:grpSpPr>
          <a:xfrm>
            <a:off x="4267200" y="685800"/>
            <a:ext cx="3585866" cy="1962150"/>
            <a:chOff x="4495800" y="1524000"/>
            <a:chExt cx="3585866" cy="1962150"/>
          </a:xfrm>
        </p:grpSpPr>
        <p:pic>
          <p:nvPicPr>
            <p:cNvPr id="44" name="Picture 8"/>
            <p:cNvPicPr>
              <a:picLocks noChangeAspect="1" noChangeArrowheads="1"/>
            </p:cNvPicPr>
            <p:nvPr/>
          </p:nvPicPr>
          <p:blipFill>
            <a:blip r:embed="rId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
        <p:nvSpPr>
          <p:cNvPr id="53" name="Rectangle 52"/>
          <p:cNvSpPr/>
          <p:nvPr/>
        </p:nvSpPr>
        <p:spPr>
          <a:xfrm>
            <a:off x="7848600" y="3962400"/>
            <a:ext cx="1295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7"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8"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9"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22" name="Picture 3"/>
          <p:cNvPicPr>
            <a:picLocks noChangeArrowheads="1"/>
          </p:cNvPicPr>
          <p:nvPr/>
        </p:nvPicPr>
        <p:blipFill>
          <a:blip r:embed="rId10" cstate="print"/>
          <a:srcRect/>
          <a:stretch>
            <a:fillRect/>
          </a:stretch>
        </p:blipFill>
        <p:spPr bwMode="auto">
          <a:xfrm>
            <a:off x="4610100" y="885825"/>
            <a:ext cx="3099816" cy="1323975"/>
          </a:xfrm>
          <a:prstGeom prst="rect">
            <a:avLst/>
          </a:prstGeom>
          <a:noFill/>
          <a:ln w="9525">
            <a:noFill/>
            <a:miter lim="800000"/>
            <a:headEnd/>
            <a:tailEnd/>
          </a:ln>
          <a:effectLst/>
        </p:spPr>
      </p:pic>
      <p:sp>
        <p:nvSpPr>
          <p:cNvPr id="23" name="TextBox 22"/>
          <p:cNvSpPr txBox="1"/>
          <p:nvPr/>
        </p:nvSpPr>
        <p:spPr>
          <a:xfrm>
            <a:off x="4759452" y="6858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shower</a:t>
            </a:r>
            <a:r>
              <a:rPr lang="en-US" baseline="-25000" dirty="0" smtClean="0">
                <a:solidFill>
                  <a:srgbClr val="C00000"/>
                </a:solidFill>
              </a:rPr>
              <a:t> </a:t>
            </a:r>
            <a:endParaRPr lang="en-US" baseline="-25000" dirty="0">
              <a:solidFill>
                <a:srgbClr val="C00000"/>
              </a:solidFill>
            </a:endParaRPr>
          </a:p>
        </p:txBody>
      </p:sp>
      <p:pic>
        <p:nvPicPr>
          <p:cNvPr id="24" name="Picture 3"/>
          <p:cNvPicPr>
            <a:picLocks noChangeArrowheads="1"/>
          </p:cNvPicPr>
          <p:nvPr/>
        </p:nvPicPr>
        <p:blipFill>
          <a:blip r:embed="rId11" cstate="print"/>
          <a:srcRect/>
          <a:stretch>
            <a:fillRect/>
          </a:stretch>
        </p:blipFill>
        <p:spPr bwMode="auto">
          <a:xfrm>
            <a:off x="4610100" y="2944368"/>
            <a:ext cx="3099816" cy="1323975"/>
          </a:xfrm>
          <a:prstGeom prst="rect">
            <a:avLst/>
          </a:prstGeom>
          <a:noFill/>
          <a:ln w="9525">
            <a:noFill/>
            <a:miter lim="800000"/>
            <a:headEnd/>
            <a:tailEnd/>
          </a:ln>
          <a:effectLst/>
        </p:spPr>
      </p:pic>
      <p:sp>
        <p:nvSpPr>
          <p:cNvPr id="25" name="TextBox 24"/>
          <p:cNvSpPr txBox="1"/>
          <p:nvPr/>
        </p:nvSpPr>
        <p:spPr>
          <a:xfrm>
            <a:off x="4759452" y="27432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pic>
        <p:nvPicPr>
          <p:cNvPr id="26" name="Picture 3"/>
          <p:cNvPicPr>
            <a:picLocks noChangeArrowheads="1"/>
          </p:cNvPicPr>
          <p:nvPr/>
        </p:nvPicPr>
        <p:blipFill>
          <a:blip r:embed="rId12" cstate="print"/>
          <a:srcRect/>
          <a:stretch>
            <a:fillRect/>
          </a:stretch>
        </p:blipFill>
        <p:spPr bwMode="auto">
          <a:xfrm>
            <a:off x="4610100" y="4953000"/>
            <a:ext cx="3099816" cy="1323975"/>
          </a:xfrm>
          <a:prstGeom prst="rect">
            <a:avLst/>
          </a:prstGeom>
          <a:noFill/>
          <a:ln w="9525">
            <a:noFill/>
            <a:miter lim="800000"/>
            <a:headEnd/>
            <a:tailEnd/>
          </a:ln>
          <a:effectLst/>
        </p:spPr>
      </p:pic>
      <p:sp>
        <p:nvSpPr>
          <p:cNvPr id="27" name="TextBox 26"/>
          <p:cNvSpPr txBox="1"/>
          <p:nvPr/>
        </p:nvSpPr>
        <p:spPr>
          <a:xfrm>
            <a:off x="7391400" y="6858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sp>
        <p:nvSpPr>
          <p:cNvPr id="28" name="TextBox 27"/>
          <p:cNvSpPr txBox="1"/>
          <p:nvPr/>
        </p:nvSpPr>
        <p:spPr>
          <a:xfrm>
            <a:off x="7391400" y="2667000"/>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sp>
        <p:nvSpPr>
          <p:cNvPr id="31" name="TextBox 30"/>
          <p:cNvSpPr txBox="1"/>
          <p:nvPr/>
        </p:nvSpPr>
        <p:spPr>
          <a:xfrm>
            <a:off x="7353300" y="451485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sp>
        <p:nvSpPr>
          <p:cNvPr id="32" name="TextBox 31"/>
          <p:cNvSpPr txBox="1"/>
          <p:nvPr/>
        </p:nvSpPr>
        <p:spPr>
          <a:xfrm>
            <a:off x="4759452" y="4800600"/>
            <a:ext cx="2327148"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kitchen</a:t>
            </a:r>
            <a:r>
              <a:rPr lang="en-US" dirty="0" smtClean="0">
                <a:solidFill>
                  <a:srgbClr val="C00000"/>
                </a:solidFill>
              </a:rPr>
              <a:t> </a:t>
            </a:r>
            <a:r>
              <a:rPr lang="en-US" baseline="-25000" dirty="0" smtClean="0">
                <a:solidFill>
                  <a:srgbClr val="C00000"/>
                </a:solidFill>
              </a:rPr>
              <a:t>faucet </a:t>
            </a:r>
            <a:endParaRPr lang="en-US" baseline="-25000" dirty="0">
              <a:solidFill>
                <a:srgbClr val="C00000"/>
              </a:solidFill>
            </a:endParaRPr>
          </a:p>
        </p:txBody>
      </p:sp>
    </p:spTree>
    <p:extLst>
      <p:ext uri="{BB962C8B-B14F-4D97-AF65-F5344CB8AC3E}">
        <p14:creationId xmlns:p14="http://schemas.microsoft.com/office/powerpoint/2010/main" val="3573796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27"/>
                                        </p:tgtEl>
                                      </p:cBhvr>
                                    </p:animEffect>
                                    <p:set>
                                      <p:cBhvr>
                                        <p:cTn id="10" dur="1" fill="hold">
                                          <p:stCondLst>
                                            <p:cond delay="499"/>
                                          </p:stCondLst>
                                        </p:cTn>
                                        <p:tgtEl>
                                          <p:spTgt spid="51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29"/>
                                        </p:tgtEl>
                                      </p:cBhvr>
                                    </p:animEffect>
                                    <p:set>
                                      <p:cBhvr>
                                        <p:cTn id="16" dur="1" fill="hold">
                                          <p:stCondLst>
                                            <p:cond delay="499"/>
                                          </p:stCondLst>
                                        </p:cTn>
                                        <p:tgtEl>
                                          <p:spTgt spid="512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9"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23" grpId="0"/>
      <p:bldP spid="25" grpId="0"/>
      <p:bldP spid="32"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p:cNvSpPr/>
          <p:nvPr/>
        </p:nvSpPr>
        <p:spPr>
          <a:xfrm>
            <a:off x="7848600" y="3962400"/>
            <a:ext cx="1295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grpSp>
        <p:nvGrpSpPr>
          <p:cNvPr id="40" name="Group 39"/>
          <p:cNvGrpSpPr/>
          <p:nvPr/>
        </p:nvGrpSpPr>
        <p:grpSpPr>
          <a:xfrm>
            <a:off x="444064" y="3962400"/>
            <a:ext cx="3593592" cy="1334814"/>
            <a:chOff x="444064" y="3962400"/>
            <a:chExt cx="3593592" cy="1334814"/>
          </a:xfrm>
        </p:grpSpPr>
        <p:pic>
          <p:nvPicPr>
            <p:cNvPr id="5128" name="Picture 8"/>
            <p:cNvPicPr>
              <a:picLocks noChangeArrowheads="1"/>
            </p:cNvPicPr>
            <p:nvPr/>
          </p:nvPicPr>
          <p:blipFill>
            <a:blip r:embed="rId4"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gr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22" name="Picture 3"/>
          <p:cNvPicPr>
            <a:picLocks noChangeArrowheads="1"/>
          </p:cNvPicPr>
          <p:nvPr/>
        </p:nvPicPr>
        <p:blipFill>
          <a:blip r:embed="rId5" cstate="print"/>
          <a:srcRect/>
          <a:stretch>
            <a:fillRect/>
          </a:stretch>
        </p:blipFill>
        <p:spPr bwMode="auto">
          <a:xfrm>
            <a:off x="4610100" y="885825"/>
            <a:ext cx="3099816" cy="1323975"/>
          </a:xfrm>
          <a:prstGeom prst="rect">
            <a:avLst/>
          </a:prstGeom>
          <a:noFill/>
          <a:ln w="9525">
            <a:noFill/>
            <a:miter lim="800000"/>
            <a:headEnd/>
            <a:tailEnd/>
          </a:ln>
          <a:effectLst/>
        </p:spPr>
      </p:pic>
      <p:sp>
        <p:nvSpPr>
          <p:cNvPr id="23" name="TextBox 22"/>
          <p:cNvSpPr txBox="1"/>
          <p:nvPr/>
        </p:nvSpPr>
        <p:spPr>
          <a:xfrm>
            <a:off x="4759452" y="6858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shower</a:t>
            </a:r>
            <a:r>
              <a:rPr lang="en-US" baseline="-25000" dirty="0" smtClean="0">
                <a:solidFill>
                  <a:srgbClr val="C00000"/>
                </a:solidFill>
              </a:rPr>
              <a:t> </a:t>
            </a:r>
            <a:endParaRPr lang="en-US" baseline="-25000" dirty="0">
              <a:solidFill>
                <a:srgbClr val="C00000"/>
              </a:solidFill>
            </a:endParaRPr>
          </a:p>
        </p:txBody>
      </p:sp>
      <p:pic>
        <p:nvPicPr>
          <p:cNvPr id="24" name="Picture 3"/>
          <p:cNvPicPr>
            <a:picLocks noChangeArrowheads="1"/>
          </p:cNvPicPr>
          <p:nvPr/>
        </p:nvPicPr>
        <p:blipFill>
          <a:blip r:embed="rId6" cstate="print"/>
          <a:srcRect/>
          <a:stretch>
            <a:fillRect/>
          </a:stretch>
        </p:blipFill>
        <p:spPr bwMode="auto">
          <a:xfrm>
            <a:off x="4610100" y="2944368"/>
            <a:ext cx="3099816" cy="1323975"/>
          </a:xfrm>
          <a:prstGeom prst="rect">
            <a:avLst/>
          </a:prstGeom>
          <a:noFill/>
          <a:ln w="9525">
            <a:noFill/>
            <a:miter lim="800000"/>
            <a:headEnd/>
            <a:tailEnd/>
          </a:ln>
          <a:effectLst/>
        </p:spPr>
      </p:pic>
      <p:sp>
        <p:nvSpPr>
          <p:cNvPr id="25" name="TextBox 24"/>
          <p:cNvSpPr txBox="1"/>
          <p:nvPr/>
        </p:nvSpPr>
        <p:spPr>
          <a:xfrm>
            <a:off x="4759452" y="27432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pic>
        <p:nvPicPr>
          <p:cNvPr id="26" name="Picture 3"/>
          <p:cNvPicPr>
            <a:picLocks noChangeArrowheads="1"/>
          </p:cNvPicPr>
          <p:nvPr/>
        </p:nvPicPr>
        <p:blipFill>
          <a:blip r:embed="rId7" cstate="print"/>
          <a:srcRect/>
          <a:stretch>
            <a:fillRect/>
          </a:stretch>
        </p:blipFill>
        <p:spPr bwMode="auto">
          <a:xfrm>
            <a:off x="4610100" y="4953000"/>
            <a:ext cx="3099816" cy="1323975"/>
          </a:xfrm>
          <a:prstGeom prst="rect">
            <a:avLst/>
          </a:prstGeom>
          <a:noFill/>
          <a:ln w="9525">
            <a:noFill/>
            <a:miter lim="800000"/>
            <a:headEnd/>
            <a:tailEnd/>
          </a:ln>
          <a:effectLst/>
        </p:spPr>
      </p:pic>
      <p:sp>
        <p:nvSpPr>
          <p:cNvPr id="27" name="TextBox 26"/>
          <p:cNvSpPr txBox="1"/>
          <p:nvPr/>
        </p:nvSpPr>
        <p:spPr>
          <a:xfrm>
            <a:off x="7391400" y="6858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sp>
        <p:nvSpPr>
          <p:cNvPr id="28" name="TextBox 27"/>
          <p:cNvSpPr txBox="1"/>
          <p:nvPr/>
        </p:nvSpPr>
        <p:spPr>
          <a:xfrm>
            <a:off x="7391400" y="2667000"/>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sp>
        <p:nvSpPr>
          <p:cNvPr id="31" name="TextBox 30"/>
          <p:cNvSpPr txBox="1"/>
          <p:nvPr/>
        </p:nvSpPr>
        <p:spPr>
          <a:xfrm>
            <a:off x="7353300" y="451485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sp>
        <p:nvSpPr>
          <p:cNvPr id="32" name="TextBox 31"/>
          <p:cNvSpPr txBox="1"/>
          <p:nvPr/>
        </p:nvSpPr>
        <p:spPr>
          <a:xfrm>
            <a:off x="4759452" y="4800600"/>
            <a:ext cx="2327148"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kitchen</a:t>
            </a:r>
            <a:r>
              <a:rPr lang="en-US" dirty="0" smtClean="0">
                <a:solidFill>
                  <a:srgbClr val="C00000"/>
                </a:solidFill>
              </a:rPr>
              <a:t> </a:t>
            </a:r>
            <a:r>
              <a:rPr lang="en-US" baseline="-25000" dirty="0" smtClean="0">
                <a:solidFill>
                  <a:srgbClr val="C00000"/>
                </a:solidFill>
              </a:rPr>
              <a:t>faucet </a:t>
            </a:r>
            <a:endParaRPr lang="en-US" baseline="-25000" dirty="0">
              <a:solidFill>
                <a:srgbClr val="C00000"/>
              </a:solidFill>
            </a:endParaRPr>
          </a:p>
        </p:txBody>
      </p:sp>
      <p:sp>
        <p:nvSpPr>
          <p:cNvPr id="37" name="TextBox 36"/>
          <p:cNvSpPr txBox="1"/>
          <p:nvPr/>
        </p:nvSpPr>
        <p:spPr>
          <a:xfrm>
            <a:off x="338328" y="2895600"/>
            <a:ext cx="3429000" cy="954107"/>
          </a:xfrm>
          <a:prstGeom prst="rect">
            <a:avLst/>
          </a:prstGeom>
          <a:noFill/>
        </p:spPr>
        <p:txBody>
          <a:bodyPr wrap="square" rtlCol="0">
            <a:spAutoFit/>
          </a:bodyPr>
          <a:lstStyle/>
          <a:p>
            <a:pPr algn="ctr" defTabSz="914400"/>
            <a:r>
              <a:rPr lang="en-US" sz="2800" b="1" dirty="0" smtClean="0">
                <a:solidFill>
                  <a:srgbClr val="FF0000"/>
                </a:solidFill>
              </a:rPr>
              <a:t>nearest neighbor match</a:t>
            </a:r>
            <a:endParaRPr lang="en-US" sz="2800" b="1" dirty="0">
              <a:solidFill>
                <a:srgbClr val="FF0000"/>
              </a:solidFill>
            </a:endParaRPr>
          </a:p>
        </p:txBody>
      </p:sp>
      <p:cxnSp>
        <p:nvCxnSpPr>
          <p:cNvPr id="21" name="Straight Arrow Connector 20"/>
          <p:cNvCxnSpPr/>
          <p:nvPr/>
        </p:nvCxnSpPr>
        <p:spPr>
          <a:xfrm rot="5400000" flipH="1" flipV="1">
            <a:off x="2514600" y="2057400"/>
            <a:ext cx="2362200" cy="1905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4" idx="1"/>
          </p:cNvCxnSpPr>
          <p:nvPr/>
        </p:nvCxnSpPr>
        <p:spPr>
          <a:xfrm flipV="1">
            <a:off x="2895600" y="3606356"/>
            <a:ext cx="1714500" cy="7370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819400" y="4851844"/>
            <a:ext cx="1981200" cy="4059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30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4.72222E-6 1.11022E-16 L 0.4467 0.14722 " pathEditMode="relative" rAng="0" ptsTypes="AA">
                                      <p:cBhvr>
                                        <p:cTn id="19" dur="2000" fill="hold"/>
                                        <p:tgtEl>
                                          <p:spTgt spid="40"/>
                                        </p:tgtEl>
                                        <p:attrNameLst>
                                          <p:attrName>ppt_x</p:attrName>
                                          <p:attrName>ppt_y</p:attrName>
                                        </p:attrNameLst>
                                      </p:cBhvr>
                                      <p:rCtr x="22300" y="7400"/>
                                    </p:animMotion>
                                  </p:childTnLst>
                                </p:cTn>
                              </p:par>
                              <p:par>
                                <p:cTn id="20" presetID="10" presetClass="exit" presetSubtype="0" fill="hold" nodeType="withEffect">
                                  <p:stCondLst>
                                    <p:cond delay="0"/>
                                  </p:stCondLst>
                                  <p:childTnLst>
                                    <p:animEffect transition="out" filter="fade">
                                      <p:cBhvr>
                                        <p:cTn id="21" dur="5000"/>
                                        <p:tgtEl>
                                          <p:spTgt spid="40"/>
                                        </p:tgtEl>
                                      </p:cBhvr>
                                    </p:animEffect>
                                    <p:set>
                                      <p:cBhvr>
                                        <p:cTn id="22" dur="1" fill="hold">
                                          <p:stCondLst>
                                            <p:cond delay="4999"/>
                                          </p:stCondLst>
                                        </p:cTn>
                                        <p:tgtEl>
                                          <p:spTgt spid="4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esearch\talks\Dorkbot2010_HydroSense2.0\Green_kitchen_finish_010.6181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8800"/>
            <a:ext cx="13166725" cy="987583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343400" y="2971800"/>
            <a:ext cx="1143000" cy="457200"/>
          </a:xfrm>
          <a:prstGeom prst="wedgeRoundRectCallout">
            <a:avLst>
              <a:gd name="adj1" fmla="val -56394"/>
              <a:gd name="adj2" fmla="val 128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kitchen sink</a:t>
            </a:r>
          </a:p>
          <a:p>
            <a:pPr algn="ctr"/>
            <a:r>
              <a:rPr lang="en-US" sz="1400" dirty="0" smtClean="0">
                <a:latin typeface="Segoe Condensed" pitchFamily="34" charset="0"/>
              </a:rPr>
              <a:t>28 gallons</a:t>
            </a:r>
            <a:endParaRPr lang="en-US" sz="1400" dirty="0">
              <a:latin typeface="Segoe Condensed" pitchFamily="34" charset="0"/>
            </a:endParaRPr>
          </a:p>
        </p:txBody>
      </p:sp>
      <p:sp>
        <p:nvSpPr>
          <p:cNvPr id="9" name="Rounded Rectangular Callout 8"/>
          <p:cNvSpPr/>
          <p:nvPr/>
        </p:nvSpPr>
        <p:spPr>
          <a:xfrm>
            <a:off x="1447800" y="2590801"/>
            <a:ext cx="11430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refrigerator</a:t>
            </a:r>
            <a:br>
              <a:rPr lang="en-US" sz="1600" dirty="0" smtClean="0">
                <a:latin typeface="Segoe Condensed" pitchFamily="34" charset="0"/>
              </a:rPr>
            </a:br>
            <a:r>
              <a:rPr lang="en-US" sz="1400" dirty="0" smtClean="0">
                <a:latin typeface="Segoe Condensed" pitchFamily="34" charset="0"/>
              </a:rPr>
              <a:t>0.3 gallons</a:t>
            </a:r>
            <a:endParaRPr lang="en-US" sz="1400" dirty="0">
              <a:latin typeface="Segoe Condensed" pitchFamily="34" charset="0"/>
            </a:endParaRPr>
          </a:p>
        </p:txBody>
      </p:sp>
      <p:sp>
        <p:nvSpPr>
          <p:cNvPr id="10" name="Rounded Rectangular Callout 9"/>
          <p:cNvSpPr/>
          <p:nvPr/>
        </p:nvSpPr>
        <p:spPr>
          <a:xfrm>
            <a:off x="2438400" y="3352800"/>
            <a:ext cx="1143000" cy="495498"/>
          </a:xfrm>
          <a:prstGeom prst="wedgeRoundRectCallout">
            <a:avLst>
              <a:gd name="adj1" fmla="val 36554"/>
              <a:gd name="adj2" fmla="val 130389"/>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egoe Condensed" pitchFamily="34" charset="0"/>
              </a:rPr>
              <a:t>d</a:t>
            </a:r>
            <a:r>
              <a:rPr lang="en-US" sz="1600" dirty="0" smtClean="0">
                <a:latin typeface="Segoe Condensed" pitchFamily="34" charset="0"/>
              </a:rPr>
              <a:t>ishwasher</a:t>
            </a:r>
          </a:p>
          <a:p>
            <a:pPr algn="ctr"/>
            <a:r>
              <a:rPr lang="en-US" sz="1400" dirty="0" smtClean="0">
                <a:latin typeface="Segoe Condensed" pitchFamily="34" charset="0"/>
              </a:rPr>
              <a:t>6.5 gallons</a:t>
            </a:r>
            <a:endParaRPr lang="en-US" sz="1400" dirty="0">
              <a:latin typeface="Segoe Condensed" pitchFamily="34" charset="0"/>
            </a:endParaRPr>
          </a:p>
        </p:txBody>
      </p:sp>
      <p:sp>
        <p:nvSpPr>
          <p:cNvPr id="11" name="Right Arrow 10"/>
          <p:cNvSpPr/>
          <p:nvPr/>
        </p:nvSpPr>
        <p:spPr>
          <a:xfrm>
            <a:off x="-976952" y="554422"/>
            <a:ext cx="4939352" cy="688842"/>
          </a:xfrm>
          <a:prstGeom prst="rightArrow">
            <a:avLst>
              <a:gd name="adj1" fmla="val 100000"/>
              <a:gd name="adj2" fmla="val 15533"/>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Segoe Condensed" pitchFamily="34" charset="0"/>
            </a:endParaRPr>
          </a:p>
        </p:txBody>
      </p:sp>
      <p:sp>
        <p:nvSpPr>
          <p:cNvPr id="12" name="Title 8"/>
          <p:cNvSpPr txBox="1">
            <a:spLocks/>
          </p:cNvSpPr>
          <p:nvPr/>
        </p:nvSpPr>
        <p:spPr>
          <a:xfrm>
            <a:off x="228600" y="40734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solidFill>
                <a:latin typeface="Segoe WP Semibold" pitchFamily="34" charset="0"/>
                <a:ea typeface="Segoe UI" pitchFamily="34" charset="0"/>
                <a:cs typeface="Segoe UI" pitchFamily="34" charset="0"/>
              </a:rPr>
              <a:t>t</a:t>
            </a:r>
            <a:r>
              <a:rPr lang="en-US" sz="4400" b="1" dirty="0" smtClean="0">
                <a:solidFill>
                  <a:schemeClr val="bg1"/>
                </a:solidFill>
                <a:latin typeface="Segoe WP Semibold" pitchFamily="34" charset="0"/>
                <a:ea typeface="Segoe UI" pitchFamily="34" charset="0"/>
                <a:cs typeface="Segoe UI" pitchFamily="34" charset="0"/>
              </a:rPr>
              <a:t>oday‘s usage</a:t>
            </a:r>
            <a:endParaRPr lang="en-US" sz="6000" dirty="0">
              <a:solidFill>
                <a:schemeClr val="bg1"/>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6150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Dorkbot2010_HydroSense2.0\iStock_000008523065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
            <a:ext cx="10311274"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49580" y="5001768"/>
            <a:ext cx="1143000" cy="457200"/>
          </a:xfrm>
          <a:prstGeom prst="wedgeRoundRectCallout">
            <a:avLst>
              <a:gd name="adj1" fmla="val -109994"/>
              <a:gd name="adj2" fmla="val 202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toilet</a:t>
            </a:r>
          </a:p>
          <a:p>
            <a:pPr algn="ctr"/>
            <a:r>
              <a:rPr lang="en-US" sz="1400" dirty="0" smtClean="0">
                <a:latin typeface="Segoe Condensed" pitchFamily="34" charset="0"/>
              </a:rPr>
              <a:t>78.4 gallons</a:t>
            </a:r>
            <a:endParaRPr lang="en-US" sz="1400" dirty="0">
              <a:latin typeface="Segoe Condensed" pitchFamily="34" charset="0"/>
            </a:endParaRPr>
          </a:p>
        </p:txBody>
      </p:sp>
      <p:sp>
        <p:nvSpPr>
          <p:cNvPr id="9" name="Rounded Rectangular Callout 8"/>
          <p:cNvSpPr/>
          <p:nvPr/>
        </p:nvSpPr>
        <p:spPr>
          <a:xfrm>
            <a:off x="914400" y="2457252"/>
            <a:ext cx="9906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shower</a:t>
            </a:r>
            <a:br>
              <a:rPr lang="en-US" sz="1600" dirty="0" smtClean="0">
                <a:latin typeface="Segoe Condensed" pitchFamily="34" charset="0"/>
              </a:rPr>
            </a:br>
            <a:r>
              <a:rPr lang="en-US" sz="1400" dirty="0" smtClean="0">
                <a:latin typeface="Segoe Condensed" pitchFamily="34" charset="0"/>
              </a:rPr>
              <a:t>62.4 gallons</a:t>
            </a:r>
            <a:endParaRPr lang="en-US" sz="1400" dirty="0">
              <a:latin typeface="Segoe Condensed" pitchFamily="34" charset="0"/>
            </a:endParaRPr>
          </a:p>
        </p:txBody>
      </p:sp>
      <p:sp>
        <p:nvSpPr>
          <p:cNvPr id="10" name="Rounded Rectangular Callout 9"/>
          <p:cNvSpPr/>
          <p:nvPr/>
        </p:nvSpPr>
        <p:spPr>
          <a:xfrm>
            <a:off x="2590800" y="3352800"/>
            <a:ext cx="914400" cy="495498"/>
          </a:xfrm>
          <a:prstGeom prst="wedgeRoundRectCallout">
            <a:avLst>
              <a:gd name="adj1" fmla="val -48521"/>
              <a:gd name="adj2" fmla="val 168586"/>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bath</a:t>
            </a:r>
          </a:p>
          <a:p>
            <a:pPr algn="ctr"/>
            <a:r>
              <a:rPr lang="en-US" sz="1400" dirty="0" smtClean="0">
                <a:latin typeface="Segoe Condensed" pitchFamily="34" charset="0"/>
              </a:rPr>
              <a:t>6.5 gallons</a:t>
            </a:r>
            <a:endParaRPr lang="en-US" sz="1400" dirty="0">
              <a:latin typeface="Segoe Condensed" pitchFamily="34" charset="0"/>
            </a:endParaRPr>
          </a:p>
        </p:txBody>
      </p:sp>
      <p:sp>
        <p:nvSpPr>
          <p:cNvPr id="11" name="Right Arrow 10"/>
          <p:cNvSpPr/>
          <p:nvPr/>
        </p:nvSpPr>
        <p:spPr>
          <a:xfrm>
            <a:off x="-976952" y="554422"/>
            <a:ext cx="4939352" cy="688842"/>
          </a:xfrm>
          <a:prstGeom prst="rightArrow">
            <a:avLst>
              <a:gd name="adj1" fmla="val 100000"/>
              <a:gd name="adj2" fmla="val 15533"/>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Segoe Condensed" pitchFamily="34" charset="0"/>
            </a:endParaRPr>
          </a:p>
        </p:txBody>
      </p:sp>
      <p:sp>
        <p:nvSpPr>
          <p:cNvPr id="12" name="Title 8"/>
          <p:cNvSpPr txBox="1">
            <a:spLocks/>
          </p:cNvSpPr>
          <p:nvPr/>
        </p:nvSpPr>
        <p:spPr>
          <a:xfrm>
            <a:off x="228600" y="40734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solidFill>
                <a:latin typeface="Segoe WP Semibold" pitchFamily="34" charset="0"/>
                <a:ea typeface="Segoe UI" pitchFamily="34" charset="0"/>
                <a:cs typeface="Segoe UI" pitchFamily="34" charset="0"/>
              </a:rPr>
              <a:t>t</a:t>
            </a:r>
            <a:r>
              <a:rPr lang="en-US" sz="4400" b="1" dirty="0" smtClean="0">
                <a:solidFill>
                  <a:schemeClr val="bg1"/>
                </a:solidFill>
                <a:latin typeface="Segoe WP Semibold" pitchFamily="34" charset="0"/>
                <a:ea typeface="Segoe UI" pitchFamily="34" charset="0"/>
                <a:cs typeface="Segoe UI" pitchFamily="34" charset="0"/>
              </a:rPr>
              <a:t>oday‘s usage</a:t>
            </a:r>
            <a:endParaRPr lang="en-US" sz="6000" dirty="0">
              <a:solidFill>
                <a:schemeClr val="bg1"/>
              </a:solidFill>
              <a:latin typeface="Segoe WP Semibold" pitchFamily="34" charset="0"/>
              <a:ea typeface="Segoe UI" pitchFamily="34" charset="0"/>
              <a:cs typeface="Segoe UI" pitchFamily="34" charset="0"/>
            </a:endParaRPr>
          </a:p>
        </p:txBody>
      </p:sp>
      <p:sp>
        <p:nvSpPr>
          <p:cNvPr id="13" name="Rounded Rectangular Callout 12"/>
          <p:cNvSpPr/>
          <p:nvPr/>
        </p:nvSpPr>
        <p:spPr>
          <a:xfrm>
            <a:off x="5029200" y="2714526"/>
            <a:ext cx="1447800" cy="533400"/>
          </a:xfrm>
          <a:prstGeom prst="wedgeRoundRectCallout">
            <a:avLst>
              <a:gd name="adj1" fmla="val 15991"/>
              <a:gd name="adj2" fmla="val 218284"/>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egoe Condensed" pitchFamily="34" charset="0"/>
              </a:rPr>
              <a:t>b</a:t>
            </a:r>
            <a:r>
              <a:rPr lang="en-US" sz="1600" dirty="0" smtClean="0">
                <a:latin typeface="Segoe Condensed" pitchFamily="34" charset="0"/>
              </a:rPr>
              <a:t>athroom sink 1</a:t>
            </a:r>
            <a:br>
              <a:rPr lang="en-US" sz="1600" dirty="0" smtClean="0">
                <a:latin typeface="Segoe Condensed" pitchFamily="34" charset="0"/>
              </a:rPr>
            </a:br>
            <a:r>
              <a:rPr lang="en-US" sz="1400" dirty="0" smtClean="0">
                <a:latin typeface="Segoe Condensed" pitchFamily="34" charset="0"/>
              </a:rPr>
              <a:t>4.2 gallons</a:t>
            </a:r>
            <a:endParaRPr lang="en-US" sz="1400" dirty="0">
              <a:latin typeface="Segoe Condensed" pitchFamily="34" charset="0"/>
            </a:endParaRPr>
          </a:p>
        </p:txBody>
      </p:sp>
      <p:sp>
        <p:nvSpPr>
          <p:cNvPr id="16" name="Rounded Rectangular Callout 15"/>
          <p:cNvSpPr/>
          <p:nvPr/>
        </p:nvSpPr>
        <p:spPr>
          <a:xfrm>
            <a:off x="7467600" y="2723670"/>
            <a:ext cx="1447800" cy="533400"/>
          </a:xfrm>
          <a:prstGeom prst="wedgeRoundRectCallout">
            <a:avLst>
              <a:gd name="adj1" fmla="val 26098"/>
              <a:gd name="adj2" fmla="val 30571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egoe Condensed" pitchFamily="34" charset="0"/>
              </a:rPr>
              <a:t>b</a:t>
            </a:r>
            <a:r>
              <a:rPr lang="en-US" sz="1600" dirty="0" smtClean="0">
                <a:latin typeface="Segoe Condensed" pitchFamily="34" charset="0"/>
              </a:rPr>
              <a:t>athroom sink 2</a:t>
            </a:r>
            <a:br>
              <a:rPr lang="en-US" sz="1600" dirty="0" smtClean="0">
                <a:latin typeface="Segoe Condensed" pitchFamily="34" charset="0"/>
              </a:rPr>
            </a:br>
            <a:r>
              <a:rPr lang="en-US" sz="1400" dirty="0" smtClean="0">
                <a:latin typeface="Segoe Condensed" pitchFamily="34" charset="0"/>
              </a:rPr>
              <a:t>0.8 gallons</a:t>
            </a:r>
            <a:endParaRPr lang="en-US" sz="1400" dirty="0">
              <a:latin typeface="Segoe Condensed" pitchFamily="34" charset="0"/>
            </a:endParaRPr>
          </a:p>
        </p:txBody>
      </p:sp>
    </p:spTree>
    <p:extLst>
      <p:ext uri="{BB962C8B-B14F-4D97-AF65-F5344CB8AC3E}">
        <p14:creationId xmlns:p14="http://schemas.microsoft.com/office/powerpoint/2010/main" val="232505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Dorkbot2010_HydroSense2.0\iStock_000008523065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
            <a:ext cx="10311274"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449580" y="5001768"/>
            <a:ext cx="1143000" cy="457200"/>
          </a:xfrm>
          <a:prstGeom prst="wedgeRoundRectCallout">
            <a:avLst>
              <a:gd name="adj1" fmla="val -109994"/>
              <a:gd name="adj2" fmla="val 202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toilet</a:t>
            </a:r>
          </a:p>
          <a:p>
            <a:pPr algn="ctr"/>
            <a:r>
              <a:rPr lang="en-US" sz="1400" dirty="0" smtClean="0">
                <a:latin typeface="Segoe Condensed" pitchFamily="34" charset="0"/>
              </a:rPr>
              <a:t>78.4 gallons</a:t>
            </a:r>
            <a:endParaRPr lang="en-US" sz="1400" dirty="0">
              <a:latin typeface="Segoe Condensed" pitchFamily="34" charset="0"/>
            </a:endParaRPr>
          </a:p>
        </p:txBody>
      </p:sp>
      <p:sp>
        <p:nvSpPr>
          <p:cNvPr id="9" name="Rounded Rectangular Callout 8"/>
          <p:cNvSpPr/>
          <p:nvPr/>
        </p:nvSpPr>
        <p:spPr>
          <a:xfrm>
            <a:off x="914400" y="2457252"/>
            <a:ext cx="9906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shower</a:t>
            </a:r>
            <a:br>
              <a:rPr lang="en-US" sz="1600" dirty="0" smtClean="0">
                <a:latin typeface="Segoe Condensed" pitchFamily="34" charset="0"/>
              </a:rPr>
            </a:br>
            <a:r>
              <a:rPr lang="en-US" sz="1400" dirty="0">
                <a:latin typeface="Segoe Condensed" pitchFamily="34" charset="0"/>
              </a:rPr>
              <a:t>1</a:t>
            </a:r>
            <a:r>
              <a:rPr lang="en-US" sz="1400" dirty="0" smtClean="0">
                <a:latin typeface="Segoe Condensed" pitchFamily="34" charset="0"/>
              </a:rPr>
              <a:t>0.4 gallons</a:t>
            </a:r>
            <a:endParaRPr lang="en-US" sz="1400" dirty="0">
              <a:latin typeface="Segoe Condensed" pitchFamily="34" charset="0"/>
            </a:endParaRPr>
          </a:p>
        </p:txBody>
      </p:sp>
      <p:sp>
        <p:nvSpPr>
          <p:cNvPr id="10" name="Rounded Rectangular Callout 9"/>
          <p:cNvSpPr/>
          <p:nvPr/>
        </p:nvSpPr>
        <p:spPr>
          <a:xfrm>
            <a:off x="2590800" y="3352800"/>
            <a:ext cx="914400" cy="495498"/>
          </a:xfrm>
          <a:prstGeom prst="wedgeRoundRectCallout">
            <a:avLst>
              <a:gd name="adj1" fmla="val -48521"/>
              <a:gd name="adj2" fmla="val 168586"/>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Segoe Condensed" pitchFamily="34" charset="0"/>
              </a:rPr>
              <a:t>bath</a:t>
            </a:r>
          </a:p>
          <a:p>
            <a:pPr algn="ctr"/>
            <a:r>
              <a:rPr lang="en-US" sz="1400" dirty="0" smtClean="0">
                <a:latin typeface="Segoe Condensed" pitchFamily="34" charset="0"/>
              </a:rPr>
              <a:t>0.0 gallons</a:t>
            </a:r>
            <a:endParaRPr lang="en-US" sz="1400" dirty="0">
              <a:latin typeface="Segoe Condensed" pitchFamily="34" charset="0"/>
            </a:endParaRPr>
          </a:p>
        </p:txBody>
      </p:sp>
      <p:sp>
        <p:nvSpPr>
          <p:cNvPr id="13" name="Rounded Rectangular Callout 12"/>
          <p:cNvSpPr/>
          <p:nvPr/>
        </p:nvSpPr>
        <p:spPr>
          <a:xfrm>
            <a:off x="5029200" y="2714526"/>
            <a:ext cx="1447800" cy="533400"/>
          </a:xfrm>
          <a:prstGeom prst="wedgeRoundRectCallout">
            <a:avLst>
              <a:gd name="adj1" fmla="val 15991"/>
              <a:gd name="adj2" fmla="val 218284"/>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egoe Condensed" pitchFamily="34" charset="0"/>
              </a:rPr>
              <a:t>b</a:t>
            </a:r>
            <a:r>
              <a:rPr lang="en-US" sz="1600" dirty="0" smtClean="0">
                <a:latin typeface="Segoe Condensed" pitchFamily="34" charset="0"/>
              </a:rPr>
              <a:t>athroom sink 1</a:t>
            </a:r>
            <a:br>
              <a:rPr lang="en-US" sz="1600" dirty="0" smtClean="0">
                <a:latin typeface="Segoe Condensed" pitchFamily="34" charset="0"/>
              </a:rPr>
            </a:br>
            <a:r>
              <a:rPr lang="en-US" sz="1400" dirty="0">
                <a:latin typeface="Segoe Condensed" pitchFamily="34" charset="0"/>
              </a:rPr>
              <a:t>1</a:t>
            </a:r>
            <a:r>
              <a:rPr lang="en-US" sz="1400" dirty="0" smtClean="0">
                <a:latin typeface="Segoe Condensed" pitchFamily="34" charset="0"/>
              </a:rPr>
              <a:t>.2 gallons</a:t>
            </a:r>
            <a:endParaRPr lang="en-US" sz="1400" dirty="0">
              <a:latin typeface="Segoe Condensed" pitchFamily="34" charset="0"/>
            </a:endParaRPr>
          </a:p>
        </p:txBody>
      </p:sp>
      <p:sp>
        <p:nvSpPr>
          <p:cNvPr id="14" name="Rounded Rectangular Callout 13"/>
          <p:cNvSpPr/>
          <p:nvPr/>
        </p:nvSpPr>
        <p:spPr>
          <a:xfrm>
            <a:off x="7467600" y="2723670"/>
            <a:ext cx="1447800" cy="533400"/>
          </a:xfrm>
          <a:prstGeom prst="wedgeRoundRectCallout">
            <a:avLst>
              <a:gd name="adj1" fmla="val 26098"/>
              <a:gd name="adj2" fmla="val 30571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egoe Condensed" pitchFamily="34" charset="0"/>
              </a:rPr>
              <a:t>b</a:t>
            </a:r>
            <a:r>
              <a:rPr lang="en-US" sz="1600" dirty="0" smtClean="0">
                <a:latin typeface="Segoe Condensed" pitchFamily="34" charset="0"/>
              </a:rPr>
              <a:t>athroom sink 2</a:t>
            </a:r>
            <a:br>
              <a:rPr lang="en-US" sz="1600" dirty="0" smtClean="0">
                <a:latin typeface="Segoe Condensed" pitchFamily="34" charset="0"/>
              </a:rPr>
            </a:br>
            <a:r>
              <a:rPr lang="en-US" sz="1400" dirty="0" smtClean="0">
                <a:latin typeface="Segoe Condensed" pitchFamily="34" charset="0"/>
              </a:rPr>
              <a:t>0.8 gallons</a:t>
            </a:r>
            <a:endParaRPr lang="en-US" sz="1400" dirty="0">
              <a:latin typeface="Segoe Condensed" pitchFamily="34" charset="0"/>
            </a:endParaRPr>
          </a:p>
        </p:txBody>
      </p:sp>
      <p:sp>
        <p:nvSpPr>
          <p:cNvPr id="15" name="Rounded Rectangular Callout 14"/>
          <p:cNvSpPr/>
          <p:nvPr/>
        </p:nvSpPr>
        <p:spPr>
          <a:xfrm>
            <a:off x="449580" y="1905000"/>
            <a:ext cx="990600" cy="514548"/>
          </a:xfrm>
          <a:prstGeom prst="wedgeRoundRectCallout">
            <a:avLst>
              <a:gd name="adj1" fmla="val -48137"/>
              <a:gd name="adj2" fmla="val 239007"/>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latin typeface="Segoe Condensed" pitchFamily="34" charset="0"/>
              </a:rPr>
              <a:t>shower</a:t>
            </a:r>
            <a:br>
              <a:rPr lang="en-US" sz="1600" dirty="0" smtClean="0">
                <a:latin typeface="Segoe Condensed" pitchFamily="34" charset="0"/>
              </a:rPr>
            </a:br>
            <a:r>
              <a:rPr lang="en-US" sz="1400" dirty="0" smtClean="0">
                <a:latin typeface="Segoe Condensed" pitchFamily="34" charset="0"/>
              </a:rPr>
              <a:t>52.4 gallons</a:t>
            </a:r>
            <a:endParaRPr lang="en-US" sz="1400" dirty="0">
              <a:latin typeface="Segoe Condensed" pitchFamily="34" charset="0"/>
            </a:endParaRPr>
          </a:p>
        </p:txBody>
      </p:sp>
      <p:sp>
        <p:nvSpPr>
          <p:cNvPr id="16" name="Rounded Rectangular Callout 15"/>
          <p:cNvSpPr/>
          <p:nvPr/>
        </p:nvSpPr>
        <p:spPr>
          <a:xfrm>
            <a:off x="1592580" y="3352800"/>
            <a:ext cx="914400" cy="495498"/>
          </a:xfrm>
          <a:prstGeom prst="wedgeRoundRectCallout">
            <a:avLst>
              <a:gd name="adj1" fmla="val 57479"/>
              <a:gd name="adj2" fmla="val 170431"/>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Segoe Condensed" pitchFamily="34" charset="0"/>
              </a:rPr>
              <a:t>bath</a:t>
            </a:r>
          </a:p>
          <a:p>
            <a:pPr algn="ctr"/>
            <a:r>
              <a:rPr lang="en-US" sz="1400" dirty="0">
                <a:latin typeface="Segoe Condensed" pitchFamily="34" charset="0"/>
              </a:rPr>
              <a:t>6.5 gallons</a:t>
            </a:r>
          </a:p>
        </p:txBody>
      </p:sp>
      <p:sp>
        <p:nvSpPr>
          <p:cNvPr id="17" name="Rounded Rectangular Callout 16"/>
          <p:cNvSpPr/>
          <p:nvPr/>
        </p:nvSpPr>
        <p:spPr>
          <a:xfrm>
            <a:off x="3520440" y="2701092"/>
            <a:ext cx="1447800" cy="533400"/>
          </a:xfrm>
          <a:prstGeom prst="wedgeRoundRectCallout">
            <a:avLst>
              <a:gd name="adj1" fmla="val 95570"/>
              <a:gd name="adj2" fmla="val 202855"/>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Segoe Condensed" pitchFamily="34" charset="0"/>
              </a:rPr>
              <a:t>bathroom sink 1</a:t>
            </a:r>
            <a:br>
              <a:rPr lang="en-US" sz="1600" dirty="0">
                <a:latin typeface="Segoe Condensed" pitchFamily="34" charset="0"/>
              </a:rPr>
            </a:br>
            <a:r>
              <a:rPr lang="en-US" sz="1400" dirty="0">
                <a:latin typeface="Segoe Condensed" pitchFamily="34" charset="0"/>
              </a:rPr>
              <a:t>3.2 gallons</a:t>
            </a:r>
          </a:p>
        </p:txBody>
      </p:sp>
      <p:sp>
        <p:nvSpPr>
          <p:cNvPr id="18" name="Rounded Rectangular Callout 17"/>
          <p:cNvSpPr/>
          <p:nvPr/>
        </p:nvSpPr>
        <p:spPr>
          <a:xfrm>
            <a:off x="6629400" y="3438144"/>
            <a:ext cx="1447800" cy="533400"/>
          </a:xfrm>
          <a:prstGeom prst="wedgeRoundRectCallout">
            <a:avLst>
              <a:gd name="adj1" fmla="val 24203"/>
              <a:gd name="adj2" fmla="val 147998"/>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Segoe Condensed" pitchFamily="34" charset="0"/>
              </a:rPr>
              <a:t>bathroom sink 2</a:t>
            </a:r>
            <a:br>
              <a:rPr lang="en-US" sz="1600" dirty="0">
                <a:latin typeface="Segoe Condensed" pitchFamily="34" charset="0"/>
              </a:rPr>
            </a:br>
            <a:r>
              <a:rPr lang="en-US" sz="1400" dirty="0">
                <a:latin typeface="Segoe Condensed" pitchFamily="34" charset="0"/>
              </a:rPr>
              <a:t>2.4 gallons</a:t>
            </a:r>
          </a:p>
        </p:txBody>
      </p:sp>
      <p:sp>
        <p:nvSpPr>
          <p:cNvPr id="19" name="Right Arrow 18"/>
          <p:cNvSpPr/>
          <p:nvPr/>
        </p:nvSpPr>
        <p:spPr>
          <a:xfrm>
            <a:off x="-976952" y="554422"/>
            <a:ext cx="8977952" cy="688842"/>
          </a:xfrm>
          <a:prstGeom prst="rightArrow">
            <a:avLst>
              <a:gd name="adj1" fmla="val 100000"/>
              <a:gd name="adj2" fmla="val 15533"/>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Segoe Condensed" pitchFamily="34" charset="0"/>
            </a:endParaRPr>
          </a:p>
        </p:txBody>
      </p:sp>
      <p:sp>
        <p:nvSpPr>
          <p:cNvPr id="20" name="Title 8"/>
          <p:cNvSpPr txBox="1">
            <a:spLocks/>
          </p:cNvSpPr>
          <p:nvPr/>
        </p:nvSpPr>
        <p:spPr>
          <a:xfrm>
            <a:off x="228600" y="426394"/>
            <a:ext cx="9372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solidFill>
                <a:latin typeface="Segoe WP Semibold" pitchFamily="34" charset="0"/>
                <a:ea typeface="Segoe UI" pitchFamily="34" charset="0"/>
                <a:cs typeface="Segoe UI" pitchFamily="34" charset="0"/>
              </a:rPr>
              <a:t>t</a:t>
            </a:r>
            <a:r>
              <a:rPr lang="en-US" sz="4400" b="1" dirty="0" smtClean="0">
                <a:solidFill>
                  <a:schemeClr val="bg1"/>
                </a:solidFill>
                <a:latin typeface="Segoe WP Semibold" pitchFamily="34" charset="0"/>
                <a:ea typeface="Segoe UI" pitchFamily="34" charset="0"/>
                <a:cs typeface="Segoe UI" pitchFamily="34" charset="0"/>
              </a:rPr>
              <a:t>oday‘s usage: </a:t>
            </a:r>
            <a:r>
              <a:rPr lang="en-US" sz="4400" b="1" dirty="0" smtClean="0">
                <a:solidFill>
                  <a:srgbClr val="FF0000"/>
                </a:solidFill>
                <a:latin typeface="Segoe WP Semibold" pitchFamily="34" charset="0"/>
                <a:ea typeface="Segoe UI" pitchFamily="34" charset="0"/>
                <a:cs typeface="Segoe UI" pitchFamily="34" charset="0"/>
              </a:rPr>
              <a:t>hot</a:t>
            </a:r>
            <a:r>
              <a:rPr lang="en-US" sz="4400" b="1" dirty="0" smtClean="0">
                <a:solidFill>
                  <a:schemeClr val="bg1"/>
                </a:solidFill>
                <a:latin typeface="Segoe WP Semibold" pitchFamily="34" charset="0"/>
                <a:ea typeface="Segoe UI" pitchFamily="34" charset="0"/>
                <a:cs typeface="Segoe UI" pitchFamily="34" charset="0"/>
              </a:rPr>
              <a:t> </a:t>
            </a:r>
            <a:r>
              <a:rPr lang="en-US" sz="4400" b="1" dirty="0" err="1" smtClean="0">
                <a:solidFill>
                  <a:schemeClr val="bg1"/>
                </a:solidFill>
                <a:latin typeface="Segoe WP Semibold" pitchFamily="34" charset="0"/>
                <a:ea typeface="Segoe UI" pitchFamily="34" charset="0"/>
                <a:cs typeface="Segoe UI" pitchFamily="34" charset="0"/>
              </a:rPr>
              <a:t>vs</a:t>
            </a:r>
            <a:r>
              <a:rPr lang="en-US" sz="4400" b="1" dirty="0" smtClean="0">
                <a:solidFill>
                  <a:schemeClr val="bg1"/>
                </a:solidFill>
                <a:latin typeface="Segoe WP Semibold" pitchFamily="34" charset="0"/>
                <a:ea typeface="Segoe UI" pitchFamily="34" charset="0"/>
                <a:cs typeface="Segoe UI" pitchFamily="34" charset="0"/>
              </a:rPr>
              <a:t> </a:t>
            </a:r>
            <a:r>
              <a:rPr lang="en-US" sz="4400" b="1" dirty="0" smtClean="0">
                <a:solidFill>
                  <a:schemeClr val="tx2"/>
                </a:solidFill>
                <a:latin typeface="Segoe WP Semibold" pitchFamily="34" charset="0"/>
                <a:ea typeface="Segoe UI" pitchFamily="34" charset="0"/>
                <a:cs typeface="Segoe UI" pitchFamily="34" charset="0"/>
              </a:rPr>
              <a:t>cold</a:t>
            </a:r>
            <a:endParaRPr lang="en-US" sz="6000" dirty="0">
              <a:solidFill>
                <a:schemeClr val="tx2"/>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56623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Pictures\2009_03_15 - Pressure Sensor at Landay's House\IMG_8979 (1024x76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p:spPr>
      </p:pic>
      <p:sp>
        <p:nvSpPr>
          <p:cNvPr id="5" name="Right Arrow 4"/>
          <p:cNvSpPr/>
          <p:nvPr/>
        </p:nvSpPr>
        <p:spPr>
          <a:xfrm>
            <a:off x="-976951" y="554422"/>
            <a:ext cx="47107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6" name="Title 8"/>
          <p:cNvSpPr txBox="1">
            <a:spLocks/>
          </p:cNvSpPr>
          <p:nvPr/>
        </p:nvSpPr>
        <p:spPr>
          <a:xfrm>
            <a:off x="228600" y="416368"/>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95000"/>
                  </a:schemeClr>
                </a:solidFill>
                <a:latin typeface="Segoe WP Semibold" pitchFamily="34" charset="0"/>
                <a:ea typeface="Segoe UI" pitchFamily="34" charset="0"/>
                <a:cs typeface="Segoe UI" pitchFamily="34" charset="0"/>
              </a:rPr>
              <a:t>w</a:t>
            </a:r>
            <a:r>
              <a:rPr lang="en-US" sz="4400" b="1" dirty="0" smtClean="0">
                <a:solidFill>
                  <a:schemeClr val="bg1">
                    <a:lumMod val="95000"/>
                  </a:schemeClr>
                </a:solidFill>
                <a:latin typeface="Segoe WP Semibold" pitchFamily="34" charset="0"/>
                <a:ea typeface="Segoe UI" pitchFamily="34" charset="0"/>
                <a:cs typeface="Segoe UI" pitchFamily="34" charset="0"/>
              </a:rPr>
              <a:t>ater meter</a:t>
            </a:r>
            <a:endParaRPr lang="en-US" sz="6000" dirty="0">
              <a:solidFill>
                <a:schemeClr val="bg1">
                  <a:lumMod val="9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2835462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www.villageoftheodore.com/images/grocery-store.jpg"/>
          <p:cNvPicPr>
            <a:picLocks noChangeAspect="1" noChangeArrowheads="1"/>
          </p:cNvPicPr>
          <p:nvPr/>
        </p:nvPicPr>
        <p:blipFill>
          <a:blip r:embed="rId2" cstate="print"/>
          <a:srcRect/>
          <a:stretch>
            <a:fillRect/>
          </a:stretch>
        </p:blipFill>
        <p:spPr bwMode="auto">
          <a:xfrm>
            <a:off x="-246806" y="0"/>
            <a:ext cx="10305206" cy="6858000"/>
          </a:xfrm>
          <a:prstGeom prst="rect">
            <a:avLst/>
          </a:prstGeom>
          <a:noFill/>
        </p:spPr>
      </p:pic>
      <p:pic>
        <p:nvPicPr>
          <p:cNvPr id="5" name="Picture 3" descr="C:\research\thesis\ThesisProposalTalk\SafeWayReceipt copy.png"/>
          <p:cNvPicPr>
            <a:picLocks noChangeAspect="1" noChangeArrowheads="1"/>
          </p:cNvPicPr>
          <p:nvPr/>
        </p:nvPicPr>
        <p:blipFill>
          <a:blip r:embed="rId3" cstate="print"/>
          <a:srcRect/>
          <a:stretch>
            <a:fillRect/>
          </a:stretch>
        </p:blipFill>
        <p:spPr bwMode="auto">
          <a:xfrm>
            <a:off x="1341115" y="228600"/>
            <a:ext cx="2773685" cy="624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rot="21240000">
            <a:off x="1243184" y="116635"/>
            <a:ext cx="2971800" cy="6446520"/>
          </a:xfrm>
          <a:prstGeom prst="rect">
            <a:avLst/>
          </a:prstGeom>
          <a:solidFill>
            <a:schemeClr val="tx1">
              <a:lumMod val="50000"/>
              <a:lumOff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pic>
        <p:nvPicPr>
          <p:cNvPr id="7" name="Picture 4" descr="C:\research\thesis\ThesisProposalTalk\SafeWayMonthReceipt.png"/>
          <p:cNvPicPr>
            <a:picLocks noChangeAspect="1" noChangeArrowheads="1"/>
          </p:cNvPicPr>
          <p:nvPr/>
        </p:nvPicPr>
        <p:blipFill>
          <a:blip r:embed="rId4" cstate="print"/>
          <a:srcRect/>
          <a:stretch>
            <a:fillRect/>
          </a:stretch>
        </p:blipFill>
        <p:spPr bwMode="auto">
          <a:xfrm rot="826864">
            <a:off x="2925566" y="2100015"/>
            <a:ext cx="3147836" cy="1911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projects\HomeSensing\Water\Pictures\2009_05_15 - Leah's Parents Pipes\IMG_9648.JPG"/>
          <p:cNvPicPr>
            <a:picLocks noChangeAspect="1" noChangeArrowheads="1"/>
          </p:cNvPicPr>
          <p:nvPr/>
        </p:nvPicPr>
        <p:blipFill>
          <a:blip r:embed="rId3" cstate="print"/>
          <a:srcRect t="44021"/>
          <a:stretch>
            <a:fillRect/>
          </a:stretch>
        </p:blipFill>
        <p:spPr bwMode="auto">
          <a:xfrm>
            <a:off x="-1" y="0"/>
            <a:ext cx="9188571" cy="6858000"/>
          </a:xfrm>
          <a:prstGeom prst="rect">
            <a:avLst/>
          </a:prstGeom>
          <a:noFill/>
        </p:spPr>
      </p:pic>
      <p:cxnSp>
        <p:nvCxnSpPr>
          <p:cNvPr id="4" name="Straight Arrow Connector 3"/>
          <p:cNvCxnSpPr/>
          <p:nvPr/>
        </p:nvCxnSpPr>
        <p:spPr>
          <a:xfrm rot="5400000">
            <a:off x="3314699" y="3848100"/>
            <a:ext cx="685800" cy="609600"/>
          </a:xfrm>
          <a:prstGeom prst="straightConnector1">
            <a:avLst/>
          </a:prstGeom>
          <a:ln w="57150">
            <a:solidFill>
              <a:schemeClr val="bg1">
                <a:lumMod val="95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0" y="4495800"/>
            <a:ext cx="3581400" cy="1569660"/>
          </a:xfrm>
          <a:prstGeom prst="rect">
            <a:avLst/>
          </a:prstGeom>
          <a:noFill/>
        </p:spPr>
        <p:txBody>
          <a:bodyPr wrap="square" rtlCol="0">
            <a:spAutoFit/>
          </a:bodyPr>
          <a:lstStyle/>
          <a:p>
            <a:pPr algn="ctr"/>
            <a:r>
              <a:rPr lang="en-US" sz="3200" dirty="0" smtClean="0">
                <a:solidFill>
                  <a:schemeClr val="bg1">
                    <a:lumMod val="95000"/>
                  </a:schemeClr>
                </a:solidFill>
              </a:rPr>
              <a:t>traditional inline </a:t>
            </a:r>
          </a:p>
          <a:p>
            <a:pPr algn="ctr"/>
            <a:r>
              <a:rPr lang="en-US" sz="3200" dirty="0" smtClean="0">
                <a:solidFill>
                  <a:schemeClr val="bg1">
                    <a:lumMod val="95000"/>
                  </a:schemeClr>
                </a:solidFill>
              </a:rPr>
              <a:t>water meter</a:t>
            </a:r>
          </a:p>
          <a:p>
            <a:pPr algn="ctr"/>
            <a:endParaRPr lang="en-US" sz="3200" dirty="0">
              <a:solidFill>
                <a:schemeClr val="bg1">
                  <a:lumMod val="95000"/>
                </a:schemeClr>
              </a:solidFill>
            </a:endParaRPr>
          </a:p>
        </p:txBody>
      </p:sp>
      <p:sp>
        <p:nvSpPr>
          <p:cNvPr id="18" name="Up-Down Arrow 17"/>
          <p:cNvSpPr/>
          <p:nvPr/>
        </p:nvSpPr>
        <p:spPr bwMode="auto">
          <a:xfrm rot="17932638">
            <a:off x="4215339" y="2017034"/>
            <a:ext cx="406130" cy="2286000"/>
          </a:xfrm>
          <a:prstGeom prst="upDownArrow">
            <a:avLst>
              <a:gd name="adj1" fmla="val 40415"/>
              <a:gd name="adj2" fmla="val 102733"/>
            </a:avLst>
          </a:prstGeom>
          <a:solidFill>
            <a:srgbClr val="0FAFE3">
              <a:alpha val="50000"/>
            </a:srgbClr>
          </a:solidFill>
          <a:ln w="15875">
            <a:solidFill>
              <a:schemeClr val="tx2"/>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06792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research\projects\HomeSensing\Water\Pictures\2009_04_14 - Jon's Home Deployment\IMG_9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332" y="-1142999"/>
            <a:ext cx="14629932" cy="109728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flipH="1">
            <a:off x="5791199" y="554422"/>
            <a:ext cx="35814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6" name="Title 8"/>
          <p:cNvSpPr txBox="1">
            <a:spLocks/>
          </p:cNvSpPr>
          <p:nvPr/>
        </p:nvSpPr>
        <p:spPr>
          <a:xfrm>
            <a:off x="6096000" y="419100"/>
            <a:ext cx="6324600" cy="868362"/>
          </a:xfrm>
          <a:prstGeom prst="rect">
            <a:avLst/>
          </a:prstGeom>
        </p:spPr>
        <p:txBody>
          <a:bodyPr vert="horz" lIns="91369" tIns="45685" rIns="91369" bIns="45685" rtlCol="0" anchor="ctr">
            <a:noAutofit/>
          </a:bodyPr>
          <a:lstStyle/>
          <a:p>
            <a:pPr>
              <a:spcBef>
                <a:spcPct val="0"/>
              </a:spcBef>
              <a:defRPr/>
            </a:pPr>
            <a:r>
              <a:rPr lang="en-US" sz="4400" b="1" dirty="0" err="1" smtClean="0">
                <a:solidFill>
                  <a:schemeClr val="bg1">
                    <a:lumMod val="95000"/>
                  </a:schemeClr>
                </a:solidFill>
                <a:latin typeface="Segoe WP Semibold" pitchFamily="34" charset="0"/>
                <a:ea typeface="Segoe UI" pitchFamily="34" charset="0"/>
                <a:cs typeface="Segoe UI" pitchFamily="34" charset="0"/>
              </a:rPr>
              <a:t>hydrosense</a:t>
            </a:r>
            <a:endParaRPr lang="en-US" sz="6000" dirty="0">
              <a:solidFill>
                <a:schemeClr val="bg1">
                  <a:lumMod val="95000"/>
                </a:schemeClr>
              </a:solidFill>
              <a:latin typeface="Segoe WP Semibold" pitchFamily="34" charset="0"/>
              <a:ea typeface="Segoe UI" pitchFamily="34" charset="0"/>
              <a:cs typeface="Segoe UI" pitchFamily="34" charset="0"/>
            </a:endParaRPr>
          </a:p>
        </p:txBody>
      </p:sp>
      <p:grpSp>
        <p:nvGrpSpPr>
          <p:cNvPr id="18" name="Group 17"/>
          <p:cNvGrpSpPr/>
          <p:nvPr/>
        </p:nvGrpSpPr>
        <p:grpSpPr>
          <a:xfrm>
            <a:off x="2662838" y="4419600"/>
            <a:ext cx="3509363" cy="915257"/>
            <a:chOff x="2662838" y="4419600"/>
            <a:chExt cx="3509363" cy="915257"/>
          </a:xfrm>
        </p:grpSpPr>
        <p:cxnSp>
          <p:nvCxnSpPr>
            <p:cNvPr id="7" name="Straight Arrow Connector 6"/>
            <p:cNvCxnSpPr/>
            <p:nvPr/>
          </p:nvCxnSpPr>
          <p:spPr>
            <a:xfrm flipH="1" flipV="1">
              <a:off x="2662838" y="4419600"/>
              <a:ext cx="79177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505201" y="4476750"/>
              <a:ext cx="2667000" cy="85810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b="1" dirty="0">
                  <a:solidFill>
                    <a:prstClr val="white"/>
                  </a:solidFill>
                  <a:latin typeface="Segoe Condensed" pitchFamily="34" charset="0"/>
                  <a:cs typeface="Arial" pitchFamily="34" charset="0"/>
                </a:rPr>
                <a:t>pressure </a:t>
              </a:r>
              <a:r>
                <a:rPr lang="en-US" sz="2400" b="1" dirty="0" smtClean="0">
                  <a:solidFill>
                    <a:prstClr val="white"/>
                  </a:solidFill>
                  <a:latin typeface="Segoe Condensed" pitchFamily="34" charset="0"/>
                  <a:cs typeface="Arial" pitchFamily="34" charset="0"/>
                </a:rPr>
                <a:t>sensor</a:t>
              </a:r>
            </a:p>
            <a:p>
              <a:pPr algn="ctr" defTabSz="914400"/>
              <a:r>
                <a:rPr lang="en-US" sz="2400" dirty="0" smtClean="0">
                  <a:solidFill>
                    <a:prstClr val="white"/>
                  </a:solidFill>
                  <a:latin typeface="Segoe Condensed" pitchFamily="34" charset="0"/>
                  <a:cs typeface="Arial" pitchFamily="34" charset="0"/>
                </a:rPr>
                <a:t>pace scientific p1600</a:t>
              </a:r>
              <a:endParaRPr lang="en-US" sz="2400" dirty="0">
                <a:solidFill>
                  <a:prstClr val="white"/>
                </a:solidFill>
                <a:latin typeface="Segoe Condensed" pitchFamily="34" charset="0"/>
                <a:cs typeface="Arial" pitchFamily="34" charset="0"/>
              </a:endParaRPr>
            </a:p>
          </p:txBody>
        </p:sp>
      </p:grpSp>
      <p:grpSp>
        <p:nvGrpSpPr>
          <p:cNvPr id="19" name="Group 18"/>
          <p:cNvGrpSpPr/>
          <p:nvPr/>
        </p:nvGrpSpPr>
        <p:grpSpPr>
          <a:xfrm>
            <a:off x="2868222" y="944562"/>
            <a:ext cx="3714750" cy="1710849"/>
            <a:chOff x="2868222" y="944562"/>
            <a:chExt cx="3714750" cy="1710849"/>
          </a:xfrm>
        </p:grpSpPr>
        <p:cxnSp>
          <p:nvCxnSpPr>
            <p:cNvPr id="11" name="Straight Arrow Connector 10"/>
            <p:cNvCxnSpPr/>
            <p:nvPr/>
          </p:nvCxnSpPr>
          <p:spPr>
            <a:xfrm flipH="1" flipV="1">
              <a:off x="2868222" y="944562"/>
              <a:ext cx="791770" cy="404019"/>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488543" y="1388681"/>
              <a:ext cx="3094429" cy="1266730"/>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b="1" dirty="0" smtClean="0">
                  <a:solidFill>
                    <a:prstClr val="white"/>
                  </a:solidFill>
                  <a:latin typeface="Segoe Condensed" pitchFamily="34" charset="0"/>
                  <a:cs typeface="Arial" pitchFamily="34" charset="0"/>
                </a:rPr>
                <a:t>3d printed enclosure </a:t>
              </a:r>
              <a:br>
                <a:rPr lang="en-US" sz="2400" b="1" dirty="0" smtClean="0">
                  <a:solidFill>
                    <a:prstClr val="white"/>
                  </a:solidFill>
                  <a:latin typeface="Segoe Condensed" pitchFamily="34" charset="0"/>
                  <a:cs typeface="Arial" pitchFamily="34" charset="0"/>
                </a:rPr>
              </a:br>
              <a:r>
                <a:rPr lang="en-US" sz="2400" dirty="0" err="1" smtClean="0">
                  <a:solidFill>
                    <a:prstClr val="white"/>
                  </a:solidFill>
                  <a:latin typeface="Segoe Condensed" pitchFamily="34" charset="0"/>
                  <a:cs typeface="Arial" pitchFamily="34" charset="0"/>
                </a:rPr>
                <a:t>adc</a:t>
              </a:r>
              <a:r>
                <a:rPr lang="en-US" sz="2400" dirty="0" smtClean="0">
                  <a:solidFill>
                    <a:prstClr val="white"/>
                  </a:solidFill>
                  <a:latin typeface="Segoe Condensed" pitchFamily="34" charset="0"/>
                  <a:cs typeface="Arial" pitchFamily="34" charset="0"/>
                </a:rPr>
                <a:t>, microcontroller &amp;</a:t>
              </a:r>
              <a:br>
                <a:rPr lang="en-US" sz="2400" dirty="0" smtClean="0">
                  <a:solidFill>
                    <a:prstClr val="white"/>
                  </a:solidFill>
                  <a:latin typeface="Segoe Condensed" pitchFamily="34" charset="0"/>
                  <a:cs typeface="Arial" pitchFamily="34" charset="0"/>
                </a:rPr>
              </a:br>
              <a:r>
                <a:rPr lang="en-US" sz="2400" dirty="0" err="1" smtClean="0">
                  <a:solidFill>
                    <a:prstClr val="white"/>
                  </a:solidFill>
                  <a:latin typeface="Segoe Condensed" pitchFamily="34" charset="0"/>
                  <a:cs typeface="Arial" pitchFamily="34" charset="0"/>
                </a:rPr>
                <a:t>bluetooth</a:t>
              </a:r>
              <a:r>
                <a:rPr lang="en-US" sz="2400" dirty="0" smtClean="0">
                  <a:solidFill>
                    <a:prstClr val="white"/>
                  </a:solidFill>
                  <a:latin typeface="Segoe Condensed" pitchFamily="34" charset="0"/>
                  <a:cs typeface="Arial" pitchFamily="34" charset="0"/>
                </a:rPr>
                <a:t> module </a:t>
              </a:r>
              <a:endParaRPr lang="en-US" sz="2400" dirty="0">
                <a:solidFill>
                  <a:prstClr val="white"/>
                </a:solidFill>
                <a:latin typeface="Segoe Condensed" pitchFamily="34" charset="0"/>
                <a:cs typeface="Arial" pitchFamily="34" charset="0"/>
              </a:endParaRPr>
            </a:p>
          </p:txBody>
        </p:sp>
      </p:grpSp>
      <p:grpSp>
        <p:nvGrpSpPr>
          <p:cNvPr id="20" name="Group 19"/>
          <p:cNvGrpSpPr/>
          <p:nvPr/>
        </p:nvGrpSpPr>
        <p:grpSpPr>
          <a:xfrm>
            <a:off x="3124202" y="3126200"/>
            <a:ext cx="2269340" cy="828485"/>
            <a:chOff x="3124202" y="3126200"/>
            <a:chExt cx="2269340" cy="828485"/>
          </a:xfrm>
        </p:grpSpPr>
        <p:cxnSp>
          <p:nvCxnSpPr>
            <p:cNvPr id="14" name="Straight Arrow Connector 13"/>
            <p:cNvCxnSpPr/>
            <p:nvPr/>
          </p:nvCxnSpPr>
          <p:spPr>
            <a:xfrm flipH="1" flipV="1">
              <a:off x="3124202" y="3126200"/>
              <a:ext cx="761999" cy="3429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183743" y="3505200"/>
              <a:ext cx="2209799" cy="449485"/>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srgbClr val="0FAFE3"/>
                  </a:solidFill>
                  <a:latin typeface="Segoe Condensed" pitchFamily="34" charset="0"/>
                  <a:cs typeface="Arial" pitchFamily="34" charset="0"/>
                </a:rPr>
                <a:t>water </a:t>
              </a:r>
              <a:r>
                <a:rPr lang="en-US" sz="2400" dirty="0" smtClean="0">
                  <a:solidFill>
                    <a:prstClr val="white"/>
                  </a:solidFill>
                  <a:latin typeface="Segoe Condensed" pitchFamily="34" charset="0"/>
                  <a:cs typeface="Arial" pitchFamily="34" charset="0"/>
                </a:rPr>
                <a:t>turned on</a:t>
              </a:r>
              <a:endParaRPr lang="en-US" sz="24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275384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research\talks\Dorkbot2010_HydroSense2.0\mlss_mario_luig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41"/>
          <a:stretch/>
        </p:blipFill>
        <p:spPr bwMode="auto">
          <a:xfrm>
            <a:off x="2611438" y="1385351"/>
            <a:ext cx="3921125" cy="45582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8"/>
          <p:cNvSpPr txBox="1">
            <a:spLocks/>
          </p:cNvSpPr>
          <p:nvPr/>
        </p:nvSpPr>
        <p:spPr>
          <a:xfrm>
            <a:off x="1409700" y="416368"/>
            <a:ext cx="6324600" cy="868362"/>
          </a:xfrm>
          <a:prstGeom prst="rect">
            <a:avLst/>
          </a:prstGeom>
        </p:spPr>
        <p:txBody>
          <a:bodyPr vert="horz" lIns="91369" tIns="45685" rIns="91369" bIns="45685" rtlCol="0" anchor="ctr">
            <a:noAutofit/>
          </a:bodyPr>
          <a:lstStyle/>
          <a:p>
            <a:pPr algn="ctr">
              <a:spcBef>
                <a:spcPct val="0"/>
              </a:spcBef>
              <a:defRPr/>
            </a:pPr>
            <a:r>
              <a:rPr lang="en-US" sz="4400" b="1" dirty="0" smtClean="0">
                <a:solidFill>
                  <a:schemeClr val="tx1">
                    <a:lumMod val="65000"/>
                    <a:lumOff val="35000"/>
                  </a:schemeClr>
                </a:solidFill>
                <a:latin typeface="Segoe WP Semibold" pitchFamily="34" charset="0"/>
                <a:ea typeface="Segoe UI" pitchFamily="34" charset="0"/>
                <a:cs typeface="Segoe UI" pitchFamily="34" charset="0"/>
              </a:rPr>
              <a:t>brief plumbing tutorial</a:t>
            </a:r>
            <a:endParaRPr lang="en-US" sz="6000" dirty="0">
              <a:solidFill>
                <a:schemeClr val="tx1">
                  <a:lumMod val="65000"/>
                  <a:lumOff val="3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4265842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172200"/>
            <a:ext cx="4716356" cy="369332"/>
          </a:xfrm>
          <a:prstGeom prst="rect">
            <a:avLst/>
          </a:prstGeom>
        </p:spPr>
        <p:txBody>
          <a:bodyPr wrap="none">
            <a:spAutoFit/>
          </a:bodyPr>
          <a:lstStyle/>
          <a:p>
            <a:r>
              <a:rPr lang="en-US" dirty="0" smtClean="0">
                <a:solidFill>
                  <a:schemeClr val="bg1">
                    <a:lumMod val="95000"/>
                  </a:schemeClr>
                </a:solidFill>
                <a:latin typeface="Segoe Condensed" pitchFamily="34" charset="0"/>
              </a:rPr>
              <a:t>sky </a:t>
            </a:r>
            <a:r>
              <a:rPr lang="en-US" dirty="0" err="1" smtClean="0">
                <a:solidFill>
                  <a:schemeClr val="bg1">
                    <a:lumMod val="95000"/>
                  </a:schemeClr>
                </a:solidFill>
                <a:latin typeface="Segoe Condensed" pitchFamily="34" charset="0"/>
              </a:rPr>
              <a:t>soleil</a:t>
            </a:r>
            <a:r>
              <a:rPr lang="en-US" dirty="0" smtClean="0">
                <a:solidFill>
                  <a:schemeClr val="bg1">
                    <a:lumMod val="95000"/>
                  </a:schemeClr>
                </a:solidFill>
                <a:latin typeface="Segoe Condensed" pitchFamily="34" charset="0"/>
              </a:rPr>
              <a:t> performing </a:t>
            </a:r>
            <a:r>
              <a:rPr lang="en-US" i="1" dirty="0" smtClean="0">
                <a:solidFill>
                  <a:schemeClr val="bg1">
                    <a:lumMod val="95000"/>
                  </a:schemeClr>
                </a:solidFill>
                <a:latin typeface="Segoe Condensed" pitchFamily="34" charset="0"/>
              </a:rPr>
              <a:t>under pressure </a:t>
            </a:r>
            <a:r>
              <a:rPr lang="en-US" dirty="0" smtClean="0">
                <a:solidFill>
                  <a:schemeClr val="bg1">
                    <a:lumMod val="95000"/>
                  </a:schemeClr>
                </a:solidFill>
                <a:latin typeface="Segoe Condensed" pitchFamily="34" charset="0"/>
              </a:rPr>
              <a:t>by queen &amp; bowie</a:t>
            </a:r>
            <a:endParaRPr lang="en-US" dirty="0"/>
          </a:p>
        </p:txBody>
      </p:sp>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411079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8"/>
          <p:cNvSpPr txBox="1">
            <a:spLocks/>
          </p:cNvSpPr>
          <p:nvPr/>
        </p:nvSpPr>
        <p:spPr>
          <a:xfrm>
            <a:off x="1409700" y="416368"/>
            <a:ext cx="6324600" cy="868362"/>
          </a:xfrm>
          <a:prstGeom prst="rect">
            <a:avLst/>
          </a:prstGeom>
        </p:spPr>
        <p:txBody>
          <a:bodyPr vert="horz" lIns="91369" tIns="45685" rIns="91369" bIns="45685" rtlCol="0" anchor="ctr">
            <a:noAutofit/>
          </a:bodyPr>
          <a:lstStyle/>
          <a:p>
            <a:pPr algn="ctr">
              <a:spcBef>
                <a:spcPct val="0"/>
              </a:spcBef>
              <a:defRPr/>
            </a:pPr>
            <a:r>
              <a:rPr lang="en-US" sz="4400" b="1" dirty="0" smtClean="0">
                <a:solidFill>
                  <a:schemeClr val="tx1">
                    <a:lumMod val="65000"/>
                    <a:lumOff val="35000"/>
                  </a:schemeClr>
                </a:solidFill>
                <a:latin typeface="Segoe WP Semibold" pitchFamily="34" charset="0"/>
                <a:ea typeface="Segoe UI" pitchFamily="34" charset="0"/>
                <a:cs typeface="Segoe UI" pitchFamily="34" charset="0"/>
              </a:rPr>
              <a:t>brief plumbing tutorial</a:t>
            </a:r>
            <a:endParaRPr lang="en-US" sz="6000" dirty="0">
              <a:solidFill>
                <a:schemeClr val="tx1">
                  <a:lumMod val="65000"/>
                  <a:lumOff val="35000"/>
                </a:schemeClr>
              </a:solidFill>
              <a:latin typeface="Segoe WP Semibold" pitchFamily="34" charset="0"/>
              <a:ea typeface="Segoe UI" pitchFamily="34" charset="0"/>
              <a:cs typeface="Segoe UI" pitchFamily="34" charset="0"/>
            </a:endParaRPr>
          </a:p>
        </p:txBody>
      </p:sp>
      <p:pic>
        <p:nvPicPr>
          <p:cNvPr id="2050" name="Picture 2" descr="C:\research\talks\Dorkbot2010_HydroSense2.0\Eric-for-BayPoint-Ad-005-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871" y="1534527"/>
            <a:ext cx="4138258" cy="534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3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research\talks\Dorkbot2010_HydroSense2.0\834999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987728" cy="7010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8"/>
          <p:cNvSpPr txBox="1">
            <a:spLocks/>
          </p:cNvSpPr>
          <p:nvPr/>
        </p:nvSpPr>
        <p:spPr>
          <a:xfrm>
            <a:off x="1409700" y="416368"/>
            <a:ext cx="6324600" cy="868362"/>
          </a:xfrm>
          <a:prstGeom prst="rect">
            <a:avLst/>
          </a:prstGeom>
        </p:spPr>
        <p:txBody>
          <a:bodyPr vert="horz" lIns="91369" tIns="45685" rIns="91369" bIns="45685" rtlCol="0" anchor="ctr">
            <a:noAutofit/>
          </a:bodyPr>
          <a:lstStyle/>
          <a:p>
            <a:pPr algn="ctr">
              <a:spcBef>
                <a:spcPct val="0"/>
              </a:spcBef>
              <a:defRPr/>
            </a:pPr>
            <a:r>
              <a:rPr lang="en-US" sz="4400" b="1" dirty="0" smtClean="0">
                <a:solidFill>
                  <a:schemeClr val="bg1"/>
                </a:solidFill>
                <a:effectLst>
                  <a:glow rad="101600">
                    <a:schemeClr val="tx1">
                      <a:alpha val="60000"/>
                    </a:schemeClr>
                  </a:glow>
                </a:effectLst>
                <a:latin typeface="Segoe WP Semibold" pitchFamily="34" charset="0"/>
                <a:ea typeface="Segoe UI" pitchFamily="34" charset="0"/>
                <a:cs typeface="Segoe UI" pitchFamily="34" charset="0"/>
              </a:rPr>
              <a:t>brief plumbing tutorial</a:t>
            </a:r>
            <a:endParaRPr lang="en-US" sz="6000" dirty="0">
              <a:solidFill>
                <a:schemeClr val="bg1"/>
              </a:solidFill>
              <a:effectLst>
                <a:glow rad="101600">
                  <a:schemeClr val="tx1">
                    <a:alpha val="60000"/>
                  </a:schemeClr>
                </a:glow>
              </a:effectLst>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17175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235540"/>
            <a:ext cx="3057525" cy="1364675"/>
            <a:chOff x="0" y="235525"/>
            <a:chExt cx="3057525" cy="1364675"/>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a:solidFill>
                    <a:prstClr val="black"/>
                  </a:solidFill>
                </a:rPr>
                <a:t>water tower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384631"/>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31"/>
              <a:ext cx="1219200" cy="307777"/>
            </a:xfrm>
            <a:prstGeom prst="rect">
              <a:avLst/>
            </a:prstGeom>
            <a:noFill/>
          </p:spPr>
          <p:txBody>
            <a:bodyPr wrap="square" rtlCol="0">
              <a:spAutoFit/>
            </a:bodyPr>
            <a:lstStyle/>
            <a:p>
              <a:r>
                <a:rPr lang="en-US" sz="1400" dirty="0">
                  <a:solidFill>
                    <a:schemeClr val="accent5">
                      <a:lumMod val="40000"/>
                      <a:lumOff val="60000"/>
                    </a:schemeClr>
                  </a:solidFill>
                  <a:latin typeface="Segoe Condensed" pitchFamily="34" charset="0"/>
                </a:rPr>
                <a:t>water tower</a:t>
              </a:r>
            </a:p>
          </p:txBody>
        </p:sp>
      </p:gr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smtClean="0">
                <a:solidFill>
                  <a:schemeClr val="bg1">
                    <a:lumMod val="85000"/>
                  </a:schemeClr>
                </a:solidFill>
              </a:rPr>
              <a:t>plumbing </a:t>
            </a:r>
            <a:r>
              <a:rPr lang="en-US" sz="4000" dirty="0">
                <a:solidFill>
                  <a:schemeClr val="bg1">
                    <a:lumMod val="85000"/>
                  </a:schemeClr>
                </a:solidFill>
              </a:rPr>
              <a:t>primer</a:t>
            </a:r>
          </a:p>
        </p:txBody>
      </p:sp>
    </p:spTree>
    <p:extLst>
      <p:ext uri="{BB962C8B-B14F-4D97-AF65-F5344CB8AC3E}">
        <p14:creationId xmlns:p14="http://schemas.microsoft.com/office/powerpoint/2010/main" val="40843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smtClean="0">
                <a:solidFill>
                  <a:schemeClr val="bg1">
                    <a:lumMod val="85000"/>
                  </a:schemeClr>
                </a:solidFill>
              </a:rPr>
              <a:t>plumbing </a:t>
            </a:r>
            <a:r>
              <a:rPr lang="en-US" sz="4000" dirty="0">
                <a:solidFill>
                  <a:schemeClr val="bg1">
                    <a:lumMod val="85000"/>
                  </a:schemeClr>
                </a:solidFill>
              </a:rPr>
              <a:t>primer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1"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cxnSp>
        <p:nvCxnSpPr>
          <p:cNvPr id="14" name="Straight Connector 13"/>
          <p:cNvCxnSpPr/>
          <p:nvPr/>
        </p:nvCxnSpPr>
        <p:spPr>
          <a:xfrm>
            <a:off x="-838200" y="4876800"/>
            <a:ext cx="236696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164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pressure regulator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96774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38200" y="4876800"/>
            <a:ext cx="33528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99169" y="4756569"/>
            <a:ext cx="313101" cy="190095"/>
            <a:chOff x="399154" y="4756554"/>
            <a:chExt cx="313101" cy="190095"/>
          </a:xfrm>
        </p:grpSpPr>
        <p:sp>
          <p:nvSpPr>
            <p:cNvPr id="18"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 name="Oval 1"/>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0" name="TextBox 19"/>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21" name="TextBox 20"/>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2" name="Group 112"/>
          <p:cNvGrpSpPr/>
          <p:nvPr/>
        </p:nvGrpSpPr>
        <p:grpSpPr>
          <a:xfrm>
            <a:off x="1591743" y="4668248"/>
            <a:ext cx="262231" cy="295010"/>
            <a:chOff x="3429000" y="3714750"/>
            <a:chExt cx="228600" cy="257175"/>
          </a:xfrm>
        </p:grpSpPr>
        <p:sp>
          <p:nvSpPr>
            <p:cNvPr id="23" name="Rounded Rectangle 130"/>
            <p:cNvSpPr/>
            <p:nvPr/>
          </p:nvSpPr>
          <p:spPr>
            <a:xfrm>
              <a:off x="3495675" y="3771900"/>
              <a:ext cx="91440" cy="128016"/>
            </a:xfrm>
            <a:prstGeom prst="round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5" name="Rectangle 24"/>
            <p:cNvSpPr>
              <a:spLocks noChangeAspect="1"/>
            </p:cNvSpPr>
            <p:nvPr/>
          </p:nvSpPr>
          <p:spPr>
            <a:xfrm>
              <a:off x="3524250" y="3714750"/>
              <a:ext cx="36576" cy="36576"/>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3429000" y="3857625"/>
              <a:ext cx="228600" cy="114300"/>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8"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Tree>
    <p:extLst>
      <p:ext uri="{BB962C8B-B14F-4D97-AF65-F5344CB8AC3E}">
        <p14:creationId xmlns:p14="http://schemas.microsoft.com/office/powerpoint/2010/main" val="174022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pressure regulator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96774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38200" y="4876800"/>
            <a:ext cx="33528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99169" y="4756569"/>
            <a:ext cx="313101" cy="190095"/>
            <a:chOff x="399154" y="4756554"/>
            <a:chExt cx="313101" cy="190095"/>
          </a:xfrm>
        </p:grpSpPr>
        <p:sp>
          <p:nvSpPr>
            <p:cNvPr id="18"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 name="Oval 1"/>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0" name="TextBox 19"/>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21" name="TextBox 20"/>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2" name="Group 112"/>
          <p:cNvGrpSpPr/>
          <p:nvPr/>
        </p:nvGrpSpPr>
        <p:grpSpPr>
          <a:xfrm>
            <a:off x="1591743" y="4668248"/>
            <a:ext cx="262231" cy="295010"/>
            <a:chOff x="3429000" y="3714750"/>
            <a:chExt cx="228600" cy="257175"/>
          </a:xfrm>
        </p:grpSpPr>
        <p:sp>
          <p:nvSpPr>
            <p:cNvPr id="23" name="Rounded Rectangle 130"/>
            <p:cNvSpPr/>
            <p:nvPr/>
          </p:nvSpPr>
          <p:spPr>
            <a:xfrm>
              <a:off x="3495675" y="3771900"/>
              <a:ext cx="91440" cy="128016"/>
            </a:xfrm>
            <a:prstGeom prst="round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5" name="Rectangle 24"/>
            <p:cNvSpPr>
              <a:spLocks noChangeAspect="1"/>
            </p:cNvSpPr>
            <p:nvPr/>
          </p:nvSpPr>
          <p:spPr>
            <a:xfrm>
              <a:off x="3524250" y="3714750"/>
              <a:ext cx="36576" cy="36576"/>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3429000" y="3857625"/>
              <a:ext cx="228600" cy="114300"/>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8"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pic>
        <p:nvPicPr>
          <p:cNvPr id="3074" name="Picture 2" descr="C:\research\talks\UbiComp2009-HydroSense\AnalogPressureGau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444" y="1830020"/>
            <a:ext cx="5893156" cy="4430027"/>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3322753" y="2616910"/>
            <a:ext cx="2716238" cy="3509641"/>
          </a:xfrm>
          <a:custGeom>
            <a:avLst/>
            <a:gdLst>
              <a:gd name="connsiteX0" fmla="*/ 5029200 w 7002379"/>
              <a:gd name="connsiteY0" fmla="*/ 3801979 h 9047748"/>
              <a:gd name="connsiteX1" fmla="*/ 7002379 w 7002379"/>
              <a:gd name="connsiteY1" fmla="*/ 8710864 h 9047748"/>
              <a:gd name="connsiteX2" fmla="*/ 5799221 w 7002379"/>
              <a:gd name="connsiteY2" fmla="*/ 9023685 h 9047748"/>
              <a:gd name="connsiteX3" fmla="*/ 4523873 w 7002379"/>
              <a:gd name="connsiteY3" fmla="*/ 9047748 h 9047748"/>
              <a:gd name="connsiteX4" fmla="*/ 3681663 w 7002379"/>
              <a:gd name="connsiteY4" fmla="*/ 8831179 h 9047748"/>
              <a:gd name="connsiteX5" fmla="*/ 2382252 w 7002379"/>
              <a:gd name="connsiteY5" fmla="*/ 8253664 h 9047748"/>
              <a:gd name="connsiteX6" fmla="*/ 1130968 w 7002379"/>
              <a:gd name="connsiteY6" fmla="*/ 7098632 h 9047748"/>
              <a:gd name="connsiteX7" fmla="*/ 505326 w 7002379"/>
              <a:gd name="connsiteY7" fmla="*/ 6304548 h 9047748"/>
              <a:gd name="connsiteX8" fmla="*/ 192505 w 7002379"/>
              <a:gd name="connsiteY8" fmla="*/ 5053264 h 9047748"/>
              <a:gd name="connsiteX9" fmla="*/ 0 w 7002379"/>
              <a:gd name="connsiteY9" fmla="*/ 3681664 h 9047748"/>
              <a:gd name="connsiteX10" fmla="*/ 264694 w 7002379"/>
              <a:gd name="connsiteY10" fmla="*/ 2382253 h 9047748"/>
              <a:gd name="connsiteX11" fmla="*/ 1106905 w 7002379"/>
              <a:gd name="connsiteY11" fmla="*/ 1179095 h 9047748"/>
              <a:gd name="connsiteX12" fmla="*/ 2406315 w 7002379"/>
              <a:gd name="connsiteY12" fmla="*/ 72190 h 9047748"/>
              <a:gd name="connsiteX13" fmla="*/ 2574758 w 7002379"/>
              <a:gd name="connsiteY13" fmla="*/ 0 h 9047748"/>
              <a:gd name="connsiteX14" fmla="*/ 5101389 w 7002379"/>
              <a:gd name="connsiteY14" fmla="*/ 3874169 h 904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2379" h="9047748">
                <a:moveTo>
                  <a:pt x="5029200" y="3801979"/>
                </a:moveTo>
                <a:lnTo>
                  <a:pt x="7002379" y="8710864"/>
                </a:lnTo>
                <a:lnTo>
                  <a:pt x="5799221" y="9023685"/>
                </a:lnTo>
                <a:lnTo>
                  <a:pt x="4523873" y="9047748"/>
                </a:lnTo>
                <a:lnTo>
                  <a:pt x="3681663" y="8831179"/>
                </a:lnTo>
                <a:lnTo>
                  <a:pt x="2382252" y="8253664"/>
                </a:lnTo>
                <a:lnTo>
                  <a:pt x="1130968" y="7098632"/>
                </a:lnTo>
                <a:lnTo>
                  <a:pt x="505326" y="6304548"/>
                </a:lnTo>
                <a:lnTo>
                  <a:pt x="192505" y="5053264"/>
                </a:lnTo>
                <a:lnTo>
                  <a:pt x="0" y="3681664"/>
                </a:lnTo>
                <a:lnTo>
                  <a:pt x="264694" y="2382253"/>
                </a:lnTo>
                <a:lnTo>
                  <a:pt x="1106905" y="1179095"/>
                </a:lnTo>
                <a:lnTo>
                  <a:pt x="2406315" y="72190"/>
                </a:lnTo>
                <a:lnTo>
                  <a:pt x="2574758" y="0"/>
                </a:lnTo>
                <a:lnTo>
                  <a:pt x="5101389" y="3874169"/>
                </a:lnTo>
              </a:path>
            </a:pathLst>
          </a:custGeom>
          <a:solidFill>
            <a:srgbClr val="FF0000">
              <a:alpha val="64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282925" y="3316972"/>
            <a:ext cx="1978840" cy="2669567"/>
          </a:xfrm>
          <a:custGeom>
            <a:avLst/>
            <a:gdLst>
              <a:gd name="connsiteX0" fmla="*/ 3585410 w 5101389"/>
              <a:gd name="connsiteY0" fmla="*/ 433137 h 6882063"/>
              <a:gd name="connsiteX1" fmla="*/ 0 w 5101389"/>
              <a:gd name="connsiteY1" fmla="*/ 1997242 h 6882063"/>
              <a:gd name="connsiteX2" fmla="*/ 1949116 w 5101389"/>
              <a:gd name="connsiteY2" fmla="*/ 6882063 h 6882063"/>
              <a:gd name="connsiteX3" fmla="*/ 2983831 w 5101389"/>
              <a:gd name="connsiteY3" fmla="*/ 6304548 h 6882063"/>
              <a:gd name="connsiteX4" fmla="*/ 3801979 w 5101389"/>
              <a:gd name="connsiteY4" fmla="*/ 5630779 h 6882063"/>
              <a:gd name="connsiteX5" fmla="*/ 4523874 w 5101389"/>
              <a:gd name="connsiteY5" fmla="*/ 4596063 h 6882063"/>
              <a:gd name="connsiteX6" fmla="*/ 4860758 w 5101389"/>
              <a:gd name="connsiteY6" fmla="*/ 3777916 h 6882063"/>
              <a:gd name="connsiteX7" fmla="*/ 5101389 w 5101389"/>
              <a:gd name="connsiteY7" fmla="*/ 2358190 h 6882063"/>
              <a:gd name="connsiteX8" fmla="*/ 4957010 w 5101389"/>
              <a:gd name="connsiteY8" fmla="*/ 1203158 h 6882063"/>
              <a:gd name="connsiteX9" fmla="*/ 4499810 w 5101389"/>
              <a:gd name="connsiteY9" fmla="*/ 0 h 6882063"/>
              <a:gd name="connsiteX10" fmla="*/ 0 w 5101389"/>
              <a:gd name="connsiteY10" fmla="*/ 1973179 h 688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1389" h="6882063">
                <a:moveTo>
                  <a:pt x="3585410" y="433137"/>
                </a:moveTo>
                <a:lnTo>
                  <a:pt x="0" y="1997242"/>
                </a:lnTo>
                <a:lnTo>
                  <a:pt x="1949116" y="6882063"/>
                </a:lnTo>
                <a:lnTo>
                  <a:pt x="2983831" y="6304548"/>
                </a:lnTo>
                <a:lnTo>
                  <a:pt x="3801979" y="5630779"/>
                </a:lnTo>
                <a:lnTo>
                  <a:pt x="4523874" y="4596063"/>
                </a:lnTo>
                <a:lnTo>
                  <a:pt x="4860758" y="3777916"/>
                </a:lnTo>
                <a:lnTo>
                  <a:pt x="5101389" y="2358190"/>
                </a:lnTo>
                <a:lnTo>
                  <a:pt x="4957010" y="1203158"/>
                </a:lnTo>
                <a:lnTo>
                  <a:pt x="4499810" y="0"/>
                </a:lnTo>
                <a:lnTo>
                  <a:pt x="0" y="1973179"/>
                </a:lnTo>
              </a:path>
            </a:pathLst>
          </a:custGeom>
          <a:solidFill>
            <a:srgbClr val="92D050">
              <a:alpha val="67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353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plumbing layout</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2903136" y="4119759"/>
            <a:ext cx="182880"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7" name="Freeform 16"/>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8" name="Group 159"/>
          <p:cNvGrpSpPr/>
          <p:nvPr/>
        </p:nvGrpSpPr>
        <p:grpSpPr>
          <a:xfrm>
            <a:off x="4664030" y="3909058"/>
            <a:ext cx="524462" cy="2185253"/>
            <a:chOff x="2895601" y="3505203"/>
            <a:chExt cx="457200" cy="2055628"/>
          </a:xfrm>
        </p:grpSpPr>
        <p:sp>
          <p:nvSpPr>
            <p:cNvPr id="20" name="Freeform 19"/>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21" name="Freeform 20"/>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22" name="Freeform 21"/>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23" name="Freeform 22"/>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25" name="Freeform 24"/>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27" name="Straight Connector 26"/>
          <p:cNvCxnSpPr/>
          <p:nvPr/>
        </p:nvCxnSpPr>
        <p:spPr>
          <a:xfrm rot="5400000" flipH="1" flipV="1">
            <a:off x="6823988"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9" name="Group 166"/>
          <p:cNvGrpSpPr/>
          <p:nvPr/>
        </p:nvGrpSpPr>
        <p:grpSpPr>
          <a:xfrm>
            <a:off x="5975183" y="3909041"/>
            <a:ext cx="524462" cy="1770058"/>
            <a:chOff x="4038600" y="3505201"/>
            <a:chExt cx="457200" cy="1543050"/>
          </a:xfrm>
        </p:grpSpPr>
        <p:sp>
          <p:nvSpPr>
            <p:cNvPr id="30" name="Freeform 29"/>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1" name="Freeform 30"/>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32" name="Freeform 31"/>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33" name="Freeform 32"/>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34" name="Freeform 33"/>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35" name="Straight Connector 34"/>
          <p:cNvCxnSpPr/>
          <p:nvPr/>
        </p:nvCxnSpPr>
        <p:spPr>
          <a:xfrm rot="5400000" flipH="1" flipV="1">
            <a:off x="6039949"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6" name="Group 144"/>
          <p:cNvGrpSpPr/>
          <p:nvPr/>
        </p:nvGrpSpPr>
        <p:grpSpPr>
          <a:xfrm>
            <a:off x="6716448" y="1847812"/>
            <a:ext cx="220351" cy="960120"/>
            <a:chOff x="3589337" y="2438400"/>
            <a:chExt cx="193677" cy="333375"/>
          </a:xfrm>
        </p:grpSpPr>
        <p:cxnSp>
          <p:nvCxnSpPr>
            <p:cNvPr id="37" name="Straight Connector 36"/>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40" name="Straight Connector 39"/>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24100" y="1678814"/>
            <a:ext cx="6400800" cy="480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46" name="Group 45"/>
          <p:cNvGrpSpPr/>
          <p:nvPr/>
        </p:nvGrpSpPr>
        <p:grpSpPr>
          <a:xfrm>
            <a:off x="399169" y="4756569"/>
            <a:ext cx="313101" cy="190095"/>
            <a:chOff x="399154" y="4756554"/>
            <a:chExt cx="313101" cy="190095"/>
          </a:xfrm>
        </p:grpSpPr>
        <p:sp>
          <p:nvSpPr>
            <p:cNvPr id="47"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8" name="Oval 47"/>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9" name="TextBox 48"/>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50" name="TextBox 49"/>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51" name="Group 112"/>
          <p:cNvGrpSpPr/>
          <p:nvPr/>
        </p:nvGrpSpPr>
        <p:grpSpPr>
          <a:xfrm>
            <a:off x="1591743" y="4668248"/>
            <a:ext cx="262231" cy="295010"/>
            <a:chOff x="3429000" y="3714750"/>
            <a:chExt cx="228600" cy="257175"/>
          </a:xfrm>
        </p:grpSpPr>
        <p:sp>
          <p:nvSpPr>
            <p:cNvPr id="52" name="Rounded Rectangle 130"/>
            <p:cNvSpPr/>
            <p:nvPr/>
          </p:nvSpPr>
          <p:spPr>
            <a:xfrm>
              <a:off x="3495675" y="3771900"/>
              <a:ext cx="91440" cy="128016"/>
            </a:xfrm>
            <a:prstGeom prst="round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3" name="Rectangle 52"/>
            <p:cNvSpPr>
              <a:spLocks noChangeAspect="1"/>
            </p:cNvSpPr>
            <p:nvPr/>
          </p:nvSpPr>
          <p:spPr>
            <a:xfrm>
              <a:off x="3524250" y="3714750"/>
              <a:ext cx="36576" cy="36576"/>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4" name="Rectangle 53"/>
            <p:cNvSpPr/>
            <p:nvPr/>
          </p:nvSpPr>
          <p:spPr>
            <a:xfrm>
              <a:off x="3429000" y="3857625"/>
              <a:ext cx="228600" cy="114300"/>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Tree>
    <p:extLst>
      <p:ext uri="{BB962C8B-B14F-4D97-AF65-F5344CB8AC3E}">
        <p14:creationId xmlns:p14="http://schemas.microsoft.com/office/powerpoint/2010/main" val="19697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675 -3.33333E-6 " pathEditMode="relative" rAng="0" ptsTypes="AA">
                                      <p:cBhvr>
                                        <p:cTn id="6" dur="2000" fill="hold"/>
                                        <p:tgtEl>
                                          <p:spTgt spid="42"/>
                                        </p:tgtEl>
                                        <p:attrNameLst>
                                          <p:attrName>ppt_x</p:attrName>
                                          <p:attrName>ppt_y</p:attrName>
                                        </p:attrNameLst>
                                      </p:cBhvr>
                                      <p:rCtr x="3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closed pressure system</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05" name="TextBox 104"/>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
        <p:nvSpPr>
          <p:cNvPr id="179" name="TextBox 178"/>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3564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closed pressure system</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cxnSp>
        <p:nvCxnSpPr>
          <p:cNvPr id="43" name="Straight Connector 42"/>
          <p:cNvCxnSpPr/>
          <p:nvPr/>
        </p:nvCxnSpPr>
        <p:spPr>
          <a:xfrm rot="5400000">
            <a:off x="6422707" y="3992880"/>
            <a:ext cx="4937760" cy="0"/>
          </a:xfrm>
          <a:prstGeom prst="line">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2" y="4246844"/>
            <a:ext cx="437051" cy="1822"/>
          </a:xfrm>
          <a:prstGeom prst="line">
            <a:avLst/>
          </a:prstGeom>
          <a:solidFill>
            <a:schemeClr val="tx1">
              <a:lumMod val="75000"/>
              <a:lumOff val="25000"/>
            </a:schemeClr>
          </a:solidFill>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solidFill>
            <a:schemeClr val="tx1">
              <a:lumMod val="75000"/>
              <a:lumOff val="25000"/>
            </a:schemeClr>
          </a:solidFill>
        </p:grpSpPr>
        <p:sp>
          <p:nvSpPr>
            <p:cNvPr id="52" name="Rectangle 51"/>
            <p:cNvSpPr/>
            <p:nvPr/>
          </p:nvSpPr>
          <p:spPr>
            <a:xfrm>
              <a:off x="5867400" y="3971290"/>
              <a:ext cx="990600" cy="79248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88" y="3750790"/>
            <a:ext cx="314677" cy="1822"/>
          </a:xfrm>
          <a:prstGeom prst="line">
            <a:avLst/>
          </a:prstGeom>
          <a:solidFill>
            <a:schemeClr val="tx1">
              <a:lumMod val="75000"/>
              <a:lumOff val="25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8" y="3511323"/>
            <a:ext cx="786692" cy="834768"/>
            <a:chOff x="5867400" y="2419350"/>
            <a:chExt cx="685800" cy="727710"/>
          </a:xfrm>
          <a:solidFill>
            <a:schemeClr val="tx1">
              <a:lumMod val="75000"/>
              <a:lumOff val="25000"/>
            </a:schemeClr>
          </a:solid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solidFill>
            <a:schemeClr val="tx1">
              <a:lumMod val="75000"/>
              <a:lumOff val="25000"/>
            </a:schemeClr>
          </a:solidFill>
        </p:grpSpPr>
        <p:sp>
          <p:nvSpPr>
            <p:cNvPr id="72" name="Trapezoid 71"/>
            <p:cNvSpPr/>
            <p:nvPr/>
          </p:nvSpPr>
          <p:spPr>
            <a:xfrm>
              <a:off x="6534854" y="3581400"/>
              <a:ext cx="104071" cy="261176"/>
            </a:xfrm>
            <a:prstGeom prst="trapezoid">
              <a:avLst>
                <a:gd name="adj" fmla="val 1108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40" y="4892405"/>
            <a:ext cx="786691" cy="1398564"/>
            <a:chOff x="7543800" y="1600200"/>
            <a:chExt cx="763221" cy="1447800"/>
          </a:xfrm>
          <a:solidFill>
            <a:schemeClr val="tx1">
              <a:lumMod val="75000"/>
              <a:lumOff val="25000"/>
            </a:schemeClr>
          </a:solidFill>
        </p:grpSpPr>
        <p:sp>
          <p:nvSpPr>
            <p:cNvPr id="84" name="Rectangle 83"/>
            <p:cNvSpPr/>
            <p:nvPr/>
          </p:nvSpPr>
          <p:spPr>
            <a:xfrm>
              <a:off x="7543800" y="1600200"/>
              <a:ext cx="762000" cy="14478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solidFill>
            <a:schemeClr val="tx1">
              <a:lumMod val="75000"/>
              <a:lumOff val="25000"/>
            </a:schemeClr>
          </a:solid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90" y="5257800"/>
            <a:ext cx="662025" cy="524462"/>
            <a:chOff x="3581400" y="1295400"/>
            <a:chExt cx="577121" cy="457200"/>
          </a:xfrm>
          <a:solidFill>
            <a:schemeClr val="tx1">
              <a:lumMod val="75000"/>
              <a:lumOff val="25000"/>
            </a:schemeClr>
          </a:solid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15" y="4149418"/>
            <a:ext cx="349641" cy="524462"/>
          </a:xfrm>
          <a:prstGeom prst="roundRect">
            <a:avLst>
              <a:gd name="adj" fmla="val 10466"/>
            </a:avLst>
          </a:prstGeom>
          <a:solidFill>
            <a:schemeClr val="tx1">
              <a:lumMod val="75000"/>
              <a:lumOff val="25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369" tIns="45685" rIns="91369" bIns="45685" rtlCol="0" anchor="ctr"/>
          <a:lstStyle/>
          <a:p>
            <a:pPr algn="ctr"/>
            <a:endParaRPr lang="en-US" sz="1000"/>
          </a:p>
        </p:txBody>
      </p:sp>
      <p:sp>
        <p:nvSpPr>
          <p:cNvPr id="107" name="TextBox 106"/>
          <p:cNvSpPr txBox="1"/>
          <p:nvPr/>
        </p:nvSpPr>
        <p:spPr>
          <a:xfrm>
            <a:off x="4821867" y="6087136"/>
            <a:ext cx="1015543" cy="237464"/>
          </a:xfrm>
          <a:prstGeom prst="rect">
            <a:avLst/>
          </a:prstGeom>
          <a:noFill/>
          <a:ln>
            <a:noFill/>
          </a:ln>
        </p:spPr>
        <p:txBody>
          <a:bodyPr wrap="square" lIns="91369" tIns="45685" rIns="91369" bIns="45685"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solidFill>
            <a:schemeClr val="tx1">
              <a:lumMod val="75000"/>
              <a:lumOff val="25000"/>
            </a:schemeClr>
          </a:solid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9" y="2583566"/>
            <a:ext cx="437051" cy="1822"/>
          </a:xfrm>
          <a:prstGeom prst="line">
            <a:avLst/>
          </a:prstGeom>
          <a:solidFill>
            <a:schemeClr val="tx1">
              <a:lumMod val="75000"/>
              <a:lumOff val="25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74" y="1927989"/>
            <a:ext cx="662025" cy="524462"/>
            <a:chOff x="3581400" y="1295400"/>
            <a:chExt cx="577121" cy="457200"/>
          </a:xfrm>
          <a:solidFill>
            <a:schemeClr val="tx1">
              <a:lumMod val="75000"/>
              <a:lumOff val="25000"/>
            </a:schemeClr>
          </a:solid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1"/>
            <a:ext cx="1600200"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solidFill>
            <a:schemeClr val="tx1">
              <a:lumMod val="75000"/>
              <a:lumOff val="25000"/>
            </a:schemeClr>
          </a:solid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solidFill>
            <a:schemeClr val="tx1">
              <a:lumMod val="75000"/>
              <a:lumOff val="25000"/>
            </a:schemeClr>
          </a:solid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64" name="TextBox 163"/>
          <p:cNvSpPr txBox="1"/>
          <p:nvPr/>
        </p:nvSpPr>
        <p:spPr>
          <a:xfrm>
            <a:off x="7162800" y="5833646"/>
            <a:ext cx="1600200"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6600"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17" y="4088242"/>
            <a:ext cx="882501" cy="246221"/>
          </a:xfrm>
          <a:prstGeom prst="rect">
            <a:avLst/>
          </a:prstGeom>
          <a:noFill/>
          <a:ln>
            <a:noFill/>
          </a:ln>
        </p:spPr>
        <p:txBody>
          <a:bodyPr wrap="square" lIns="91369" tIns="45685" rIns="91369" bIns="45685"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69" y="4756569"/>
            <a:ext cx="313101" cy="190095"/>
            <a:chOff x="399154" y="4756554"/>
            <a:chExt cx="313101" cy="190095"/>
          </a:xfrm>
          <a:solidFill>
            <a:schemeClr val="tx1">
              <a:lumMod val="75000"/>
              <a:lumOff val="25000"/>
            </a:schemeClr>
          </a:solidFill>
        </p:grpSpPr>
        <p:sp>
          <p:nvSpPr>
            <p:cNvPr id="169" name="Rounded Rectangle 130"/>
            <p:cNvSpPr/>
            <p:nvPr/>
          </p:nvSpPr>
          <p:spPr>
            <a:xfrm>
              <a:off x="399154" y="4800248"/>
              <a:ext cx="313101" cy="146401"/>
            </a:xfrm>
            <a:prstGeom prst="roundRect">
              <a:avLst>
                <a:gd name="adj" fmla="val 5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43" y="4668248"/>
            <a:ext cx="262231" cy="295010"/>
            <a:chOff x="3429000" y="3714750"/>
            <a:chExt cx="228600" cy="257175"/>
          </a:xfrm>
          <a:solidFill>
            <a:schemeClr val="tx1">
              <a:lumMod val="75000"/>
              <a:lumOff val="25000"/>
            </a:schemeClr>
          </a:solidFill>
        </p:grpSpPr>
        <p:sp>
          <p:nvSpPr>
            <p:cNvPr id="174" name="Rounded Rectangle 130"/>
            <p:cNvSpPr/>
            <p:nvPr/>
          </p:nvSpPr>
          <p:spPr>
            <a:xfrm>
              <a:off x="3495675" y="3771900"/>
              <a:ext cx="91440" cy="128016"/>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80" name="Group 179"/>
          <p:cNvGrpSpPr/>
          <p:nvPr/>
        </p:nvGrpSpPr>
        <p:grpSpPr>
          <a:xfrm>
            <a:off x="3452792" y="4404364"/>
            <a:ext cx="1223744" cy="1856806"/>
            <a:chOff x="3452792" y="4404364"/>
            <a:chExt cx="1223744" cy="1856806"/>
          </a:xfrm>
        </p:grpSpPr>
        <p:grpSp>
          <p:nvGrpSpPr>
            <p:cNvPr id="181" name="Group 166"/>
            <p:cNvGrpSpPr/>
            <p:nvPr/>
          </p:nvGrpSpPr>
          <p:grpSpPr>
            <a:xfrm>
              <a:off x="3462138" y="5926260"/>
              <a:ext cx="218526" cy="238391"/>
              <a:chOff x="4182648" y="6006664"/>
              <a:chExt cx="190500" cy="207818"/>
            </a:xfrm>
            <a:solidFill>
              <a:schemeClr val="tx1">
                <a:lumMod val="75000"/>
                <a:lumOff val="25000"/>
              </a:schemeClr>
            </a:solidFill>
          </p:grpSpPr>
          <p:sp>
            <p:nvSpPr>
              <p:cNvPr id="187" name="Freeform 186"/>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88" name="Group 212"/>
              <p:cNvGrpSpPr/>
              <p:nvPr/>
            </p:nvGrpSpPr>
            <p:grpSpPr>
              <a:xfrm flipH="1">
                <a:off x="4182648" y="6160794"/>
                <a:ext cx="69482" cy="53688"/>
                <a:chOff x="7331104" y="2438400"/>
                <a:chExt cx="317384" cy="152400"/>
              </a:xfrm>
              <a:grpFill/>
            </p:grpSpPr>
            <p:sp>
              <p:nvSpPr>
                <p:cNvPr id="192" name="Rectangle 191"/>
                <p:cNvSpPr/>
                <p:nvPr/>
              </p:nvSpPr>
              <p:spPr>
                <a:xfrm>
                  <a:off x="7335296" y="2438400"/>
                  <a:ext cx="3048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93" name="Straight Connector 192"/>
                <p:cNvCxnSpPr/>
                <p:nvPr/>
              </p:nvCxnSpPr>
              <p:spPr>
                <a:xfrm rot="10800000" flipH="1">
                  <a:off x="7335296" y="25067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10800000" flipH="1">
                  <a:off x="7331104" y="25424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10800000" flipH="1">
                  <a:off x="7343688" y="2474184"/>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9" name="Group 211"/>
              <p:cNvGrpSpPr/>
              <p:nvPr/>
            </p:nvGrpSpPr>
            <p:grpSpPr>
              <a:xfrm flipH="1">
                <a:off x="4193995" y="6006664"/>
                <a:ext cx="111709" cy="68070"/>
                <a:chOff x="6781800" y="1676400"/>
                <a:chExt cx="838200" cy="457200"/>
              </a:xfrm>
              <a:grpFill/>
            </p:grpSpPr>
            <p:sp>
              <p:nvSpPr>
                <p:cNvPr id="190" name="Rectangle 189"/>
                <p:cNvSpPr/>
                <p:nvPr/>
              </p:nvSpPr>
              <p:spPr>
                <a:xfrm>
                  <a:off x="7086600" y="1905000"/>
                  <a:ext cx="2286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91" name="Rectangle 190"/>
                <p:cNvSpPr/>
                <p:nvPr/>
              </p:nvSpPr>
              <p:spPr>
                <a:xfrm>
                  <a:off x="6781800" y="1676400"/>
                  <a:ext cx="8382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82" name="Freeform 181"/>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solidFill>
              <a:schemeClr val="tx1">
                <a:lumMod val="75000"/>
                <a:lumOff val="25000"/>
              </a:schemeClr>
            </a:solid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83" name="Rounded Rectangle 8"/>
            <p:cNvSpPr/>
            <p:nvPr/>
          </p:nvSpPr>
          <p:spPr>
            <a:xfrm>
              <a:off x="3647885" y="4433501"/>
              <a:ext cx="786692" cy="1827669"/>
            </a:xfrm>
            <a:prstGeom prst="roundRect">
              <a:avLst>
                <a:gd name="adj" fmla="val 8712"/>
              </a:avLst>
            </a:prstGeom>
            <a:solidFill>
              <a:schemeClr val="tx1">
                <a:lumMod val="75000"/>
                <a:lumOff val="2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84" name="TextBox 183"/>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cxnSp>
          <p:nvCxnSpPr>
            <p:cNvPr id="185" name="Straight Connector 184"/>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
        <p:nvSpPr>
          <p:cNvPr id="196" name="TextBox 195"/>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
        <p:nvSpPr>
          <p:cNvPr id="179" name="Rectangle 178"/>
          <p:cNvSpPr/>
          <p:nvPr/>
        </p:nvSpPr>
        <p:spPr>
          <a:xfrm>
            <a:off x="0" y="0"/>
            <a:ext cx="9220200" cy="6934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grpSp>
        <p:nvGrpSpPr>
          <p:cNvPr id="3" name="Group 2"/>
          <p:cNvGrpSpPr/>
          <p:nvPr/>
        </p:nvGrpSpPr>
        <p:grpSpPr>
          <a:xfrm>
            <a:off x="3452792" y="4433516"/>
            <a:ext cx="1223744" cy="1827669"/>
            <a:chOff x="3452792" y="4433501"/>
            <a:chExt cx="1223744" cy="1827669"/>
          </a:xfrm>
        </p:grpSpPr>
        <p:grpSp>
          <p:nvGrpSpPr>
            <p:cNvPr id="147" name="Group 166"/>
            <p:cNvGrpSpPr/>
            <p:nvPr/>
          </p:nvGrpSpPr>
          <p:grpSpPr>
            <a:xfrm>
              <a:off x="3462138" y="5926260"/>
              <a:ext cx="218526" cy="238391"/>
              <a:chOff x="4182648" y="6006664"/>
              <a:chExt cx="190500" cy="207818"/>
            </a:xfrm>
            <a:solidFill>
              <a:schemeClr val="tx1">
                <a:lumMod val="75000"/>
                <a:lumOff val="25000"/>
              </a:schemeClr>
            </a:solid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solidFill>
              <a:schemeClr val="tx1">
                <a:lumMod val="75000"/>
                <a:lumOff val="25000"/>
              </a:schemeClr>
            </a:solid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cxnSp>
          <p:nvCxnSpPr>
            <p:cNvPr id="161" name="Straight Connector 160"/>
            <p:cNvCxnSpPr/>
            <p:nvPr/>
          </p:nvCxnSpPr>
          <p:spPr>
            <a:xfrm rot="5400000" flipH="1" flipV="1">
              <a:off x="3185219" y="5094420"/>
              <a:ext cx="1298648" cy="1822"/>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6" y="4572131"/>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8961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sp>
        <p:nvSpPr>
          <p:cNvPr id="182" name="Oval 181"/>
          <p:cNvSpPr/>
          <p:nvPr/>
        </p:nvSpPr>
        <p:spPr>
          <a:xfrm>
            <a:off x="6189163" y="2436184"/>
            <a:ext cx="152400" cy="152400"/>
          </a:xfrm>
          <a:prstGeom prst="ellipse">
            <a:avLst/>
          </a:prstGeom>
          <a:ln/>
        </p:spPr>
        <p:style>
          <a:lnRef idx="1">
            <a:schemeClr val="accent5"/>
          </a:lnRef>
          <a:fillRef idx="2">
            <a:schemeClr val="accent5"/>
          </a:fillRef>
          <a:effectRef idx="1">
            <a:schemeClr val="accent5"/>
          </a:effectRef>
          <a:fontRef idx="minor">
            <a:schemeClr val="dk1"/>
          </a:fontRef>
        </p:style>
        <p:txBody>
          <a:bodyPr lIns="91369" tIns="45685" rIns="91369" bIns="45685" rtlCol="0" anchor="ctr"/>
          <a:lstStyle/>
          <a:p>
            <a:pPr algn="ctr"/>
            <a:endParaRPr lang="en-US"/>
          </a:p>
        </p:txBody>
      </p:sp>
      <p:sp>
        <p:nvSpPr>
          <p:cNvPr id="7" name="Rounded Rectangular Callout 6"/>
          <p:cNvSpPr/>
          <p:nvPr/>
        </p:nvSpPr>
        <p:spPr>
          <a:xfrm>
            <a:off x="4766560" y="1160802"/>
            <a:ext cx="1455557" cy="340341"/>
          </a:xfrm>
          <a:prstGeom prst="wedgeRoundRectCallout">
            <a:avLst>
              <a:gd name="adj1" fmla="val 41869"/>
              <a:gd name="adj2" fmla="val 1675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toilet flushed</a:t>
            </a:r>
            <a:endParaRPr lang="en-US" dirty="0">
              <a:solidFill>
                <a:schemeClr val="bg1">
                  <a:lumMod val="95000"/>
                </a:schemeClr>
              </a:solidFill>
              <a:latin typeface="Segoe Condensed" pitchFamily="34" charset="0"/>
            </a:endParaRPr>
          </a:p>
        </p:txBody>
      </p:sp>
      <p:grpSp>
        <p:nvGrpSpPr>
          <p:cNvPr id="8" name="Group 7"/>
          <p:cNvGrpSpPr/>
          <p:nvPr/>
        </p:nvGrpSpPr>
        <p:grpSpPr>
          <a:xfrm>
            <a:off x="2325990" y="1896065"/>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toilet</a:t>
              </a:r>
            </a:p>
          </p:txBody>
        </p:sp>
      </p:grpSp>
      <p:sp>
        <p:nvSpPr>
          <p:cNvPr id="188" name="TextBox 187"/>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4297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childTnLst>
                                    <p:set>
                                      <p:cBhvr>
                                        <p:cTn id="13" dur="1" fill="hold">
                                          <p:stCondLst>
                                            <p:cond delay="0"/>
                                          </p:stCondLst>
                                        </p:cTn>
                                        <p:tgtEl>
                                          <p:spTgt spid="1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 0 L 0 0.04628 L -0.14896 0.04628 L -0.14896 0.20315 L -0.2231 0.20315 L -0.2231 0.01551 L -0.28438 0.01551 " pathEditMode="relative" ptsTypes="AAAAAAA">
                                      <p:cBhvr>
                                        <p:cTn id="17" dur="2000" fill="hold"/>
                                        <p:tgtEl>
                                          <p:spTgt spid="182"/>
                                        </p:tgtEl>
                                        <p:attrNameLst>
                                          <p:attrName>ppt_x</p:attrName>
                                          <p:attrName>ppt_y</p:attrName>
                                        </p:attrNameLst>
                                      </p:cBhvr>
                                    </p:animMotion>
                                  </p:childTnLst>
                                </p:cTn>
                              </p:par>
                            </p:childTnLst>
                          </p:cTn>
                        </p:par>
                        <p:par>
                          <p:cTn id="18" fill="hold">
                            <p:stCondLst>
                              <p:cond delay="2000"/>
                            </p:stCondLst>
                            <p:childTnLst>
                              <p:par>
                                <p:cTn id="19" presetID="1" presetClass="exit" presetSubtype="0" fill="hold" grpId="2" nodeType="afterEffect">
                                  <p:stCondLst>
                                    <p:cond delay="0"/>
                                  </p:stCondLst>
                                  <p:childTnLst>
                                    <p:set>
                                      <p:cBhvr>
                                        <p:cTn id="20" dur="1" fill="hold">
                                          <p:stCondLst>
                                            <p:cond delay="0"/>
                                          </p:stCondLst>
                                        </p:cTn>
                                        <p:tgtEl>
                                          <p:spTgt spid="182"/>
                                        </p:tgtEl>
                                        <p:attrNameLst>
                                          <p:attrName>style.visibility</p:attrName>
                                        </p:attrNameLst>
                                      </p:cBhvr>
                                      <p:to>
                                        <p:strVal val="hidden"/>
                                      </p:to>
                                    </p:se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Effect transition="in" filter="fade">
                                      <p:cBhvr>
                                        <p:cTn id="26" dur="1000"/>
                                        <p:tgtEl>
                                          <p:spTgt spid="8"/>
                                        </p:tgtEl>
                                      </p:cBhvr>
                                    </p:animEffect>
                                  </p:childTnLst>
                                </p:cTn>
                              </p:par>
                              <p:par>
                                <p:cTn id="27" presetID="0" presetClass="path" presetSubtype="0" accel="50000" decel="50000" fill="hold" nodeType="withEffect">
                                  <p:stCondLst>
                                    <p:cond delay="0"/>
                                  </p:stCondLst>
                                  <p:childTnLst>
                                    <p:animMotion origin="layout" path="M 0.00417 0.02269 L -0.24253 -0.21435 " pathEditMode="relative" rAng="0" ptsTypes="AA">
                                      <p:cBhvr>
                                        <p:cTn id="28" dur="2000" fill="hold"/>
                                        <p:tgtEl>
                                          <p:spTgt spid="8"/>
                                        </p:tgtEl>
                                        <p:attrNameLst>
                                          <p:attrName>ppt_x</p:attrName>
                                          <p:attrName>ppt_y</p:attrName>
                                        </p:attrNameLst>
                                      </p:cBhvr>
                                      <p:rCtr x="-12344"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2" grpId="1" animBg="1"/>
      <p:bldP spid="182" grpId="2"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talks\Dorkbot2010_HydroSense2.0\Coal_close_up_000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0"/>
            <a:ext cx="10680700" cy="711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11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grpSp>
        <p:nvGrpSpPr>
          <p:cNvPr id="8" name="Group 7"/>
          <p:cNvGrpSpPr/>
          <p:nvPr/>
        </p:nvGrpSpPr>
        <p:grpSpPr>
          <a:xfrm>
            <a:off x="102483" y="425648"/>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toilet</a:t>
              </a:r>
            </a:p>
          </p:txBody>
        </p:sp>
      </p:grpSp>
      <p:sp>
        <p:nvSpPr>
          <p:cNvPr id="183" name="Oval 182"/>
          <p:cNvSpPr/>
          <p:nvPr/>
        </p:nvSpPr>
        <p:spPr>
          <a:xfrm>
            <a:off x="6908931" y="3684779"/>
            <a:ext cx="152400" cy="152400"/>
          </a:xfrm>
          <a:prstGeom prst="ellipse">
            <a:avLst/>
          </a:prstGeom>
          <a:ln/>
        </p:spPr>
        <p:style>
          <a:lnRef idx="1">
            <a:schemeClr val="accent5"/>
          </a:lnRef>
          <a:fillRef idx="2">
            <a:schemeClr val="accent5"/>
          </a:fillRef>
          <a:effectRef idx="1">
            <a:schemeClr val="accent5"/>
          </a:effectRef>
          <a:fontRef idx="minor">
            <a:schemeClr val="dk1"/>
          </a:fontRef>
        </p:style>
        <p:txBody>
          <a:bodyPr lIns="91369" tIns="45685" rIns="91369" bIns="45685" rtlCol="0" anchor="ctr"/>
          <a:lstStyle/>
          <a:p>
            <a:pPr algn="ctr"/>
            <a:endParaRPr lang="en-US"/>
          </a:p>
        </p:txBody>
      </p:sp>
      <p:sp>
        <p:nvSpPr>
          <p:cNvPr id="185" name="Rounded Rectangular Callout 184"/>
          <p:cNvSpPr/>
          <p:nvPr/>
        </p:nvSpPr>
        <p:spPr>
          <a:xfrm>
            <a:off x="7002644" y="2089689"/>
            <a:ext cx="1339068" cy="612867"/>
          </a:xfrm>
          <a:prstGeom prst="wedgeRoundRectCallout">
            <a:avLst>
              <a:gd name="adj1" fmla="val -47726"/>
              <a:gd name="adj2" fmla="val 1527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kitchen sink cold open</a:t>
            </a:r>
            <a:endParaRPr lang="en-US" dirty="0">
              <a:solidFill>
                <a:schemeClr val="bg1">
                  <a:lumMod val="95000"/>
                </a:schemeClr>
              </a:solidFill>
              <a:latin typeface="Segoe Condensed" pitchFamily="34" charset="0"/>
            </a:endParaRPr>
          </a:p>
        </p:txBody>
      </p:sp>
      <p:grpSp>
        <p:nvGrpSpPr>
          <p:cNvPr id="3" name="Group 2"/>
          <p:cNvGrpSpPr/>
          <p:nvPr/>
        </p:nvGrpSpPr>
        <p:grpSpPr>
          <a:xfrm>
            <a:off x="2198488" y="2044636"/>
            <a:ext cx="2623379" cy="1127219"/>
            <a:chOff x="9524" y="1786221"/>
            <a:chExt cx="2623379" cy="1127219"/>
          </a:xfrm>
        </p:grpSpPr>
        <p:pic>
          <p:nvPicPr>
            <p:cNvPr id="188" name="Picture 8"/>
            <p:cNvPicPr>
              <a:picLocks noChangeAspect="1" noChangeArrowheads="1"/>
            </p:cNvPicPr>
            <p:nvPr/>
          </p:nvPicPr>
          <p:blipFill rotWithShape="1">
            <a:blip r:embed="rId6" cstate="print"/>
            <a:srcRect l="13963" t="11194" r="5202" b="34476"/>
            <a:stretch/>
          </p:blipFill>
          <p:spPr bwMode="auto">
            <a:xfrm>
              <a:off x="75137" y="1880110"/>
              <a:ext cx="2557766" cy="1033330"/>
            </a:xfrm>
            <a:prstGeom prst="rect">
              <a:avLst/>
            </a:prstGeom>
            <a:solidFill>
              <a:srgbClr val="FFFFFF">
                <a:shade val="85000"/>
              </a:srgbClr>
            </a:solidFill>
            <a:ln w="38100" cap="sq">
              <a:solidFill>
                <a:schemeClr val="bg1">
                  <a:lumMod val="65000"/>
                </a:schemeClr>
              </a:solidFill>
              <a:miter lim="800000"/>
            </a:ln>
            <a:effectLst/>
          </p:spPr>
        </p:pic>
        <p:sp>
          <p:nvSpPr>
            <p:cNvPr id="190" name="TextBox 189"/>
            <p:cNvSpPr txBox="1"/>
            <p:nvPr/>
          </p:nvSpPr>
          <p:spPr>
            <a:xfrm>
              <a:off x="9524" y="1786221"/>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cold</a:t>
              </a:r>
            </a:p>
          </p:txBody>
        </p:sp>
      </p:gr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232068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3" nodeType="clickEffect">
                                  <p:stCondLst>
                                    <p:cond delay="0"/>
                                  </p:stCondLst>
                                  <p:childTnLst>
                                    <p:animMotion origin="layout" path="M 0 0 L -0.00104 0.02222 L -0.30208 0.02222 L -0.30208 -0.16944 L -0.3625 -0.16944 " pathEditMode="relative" ptsTypes="AAAAA">
                                      <p:cBhvr>
                                        <p:cTn id="13" dur="2000" fill="hold"/>
                                        <p:tgtEl>
                                          <p:spTgt spid="183"/>
                                        </p:tgtEl>
                                        <p:attrNameLst>
                                          <p:attrName>ppt_x</p:attrName>
                                          <p:attrName>ppt_y</p:attrName>
                                        </p:attrNameLst>
                                      </p:cBhvr>
                                    </p:animMotion>
                                  </p:childTnLst>
                                </p:cTn>
                              </p:par>
                            </p:childTnLst>
                          </p:cTn>
                        </p:par>
                        <p:par>
                          <p:cTn id="14" fill="hold">
                            <p:stCondLst>
                              <p:cond delay="2000"/>
                            </p:stCondLst>
                            <p:childTnLst>
                              <p:par>
                                <p:cTn id="15" presetID="1" presetClass="exit" presetSubtype="0" fill="hold" grpId="2" nodeType="afterEffect">
                                  <p:stCondLst>
                                    <p:cond delay="0"/>
                                  </p:stCondLst>
                                  <p:childTnLst>
                                    <p:set>
                                      <p:cBhvr>
                                        <p:cTn id="16" dur="1" fill="hold">
                                          <p:stCondLst>
                                            <p:cond delay="0"/>
                                          </p:stCondLst>
                                        </p:cTn>
                                        <p:tgtEl>
                                          <p:spTgt spid="183"/>
                                        </p:tgtEl>
                                        <p:attrNameLst>
                                          <p:attrName>style.visibility</p:attrName>
                                        </p:attrNameLst>
                                      </p:cBhvr>
                                      <p:to>
                                        <p:strVal val="hidden"/>
                                      </p:to>
                                    </p:se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Effect transition="in" filter="fade">
                                      <p:cBhvr>
                                        <p:cTn id="22" dur="1000"/>
                                        <p:tgtEl>
                                          <p:spTgt spid="3"/>
                                        </p:tgtEl>
                                      </p:cBhvr>
                                    </p:animEffect>
                                  </p:childTnLst>
                                </p:cTn>
                              </p:par>
                              <p:par>
                                <p:cTn id="23" presetID="42" presetClass="path" presetSubtype="0" accel="50000" decel="50000" fill="hold" nodeType="withEffect">
                                  <p:stCondLst>
                                    <p:cond delay="0"/>
                                  </p:stCondLst>
                                  <p:childTnLst>
                                    <p:animMotion origin="layout" path="M 0.00313 0.00834 L -0.23159 -0.0706 " pathEditMode="relative" rAng="0" ptsTypes="AA">
                                      <p:cBhvr>
                                        <p:cTn id="24" dur="2000" fill="hold"/>
                                        <p:tgtEl>
                                          <p:spTgt spid="3"/>
                                        </p:tgtEl>
                                        <p:attrNameLst>
                                          <p:attrName>ppt_x</p:attrName>
                                          <p:attrName>ppt_y</p:attrName>
                                        </p:attrNameLst>
                                      </p:cBhvr>
                                      <p:rCtr x="-11736" y="-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p:bldP spid="183" grpId="2" animBg="1"/>
      <p:bldP spid="183" grpId="3" animBg="1"/>
      <p:bldP spid="18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grpSp>
        <p:nvGrpSpPr>
          <p:cNvPr id="8" name="Group 7"/>
          <p:cNvGrpSpPr/>
          <p:nvPr/>
        </p:nvGrpSpPr>
        <p:grpSpPr>
          <a:xfrm>
            <a:off x="102483" y="425648"/>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toilet</a:t>
              </a:r>
            </a:p>
          </p:txBody>
        </p:sp>
      </p:grpSp>
      <p:sp>
        <p:nvSpPr>
          <p:cNvPr id="185" name="Rounded Rectangular Callout 184"/>
          <p:cNvSpPr/>
          <p:nvPr/>
        </p:nvSpPr>
        <p:spPr>
          <a:xfrm flipH="1">
            <a:off x="5214132" y="2089689"/>
            <a:ext cx="1339068" cy="612867"/>
          </a:xfrm>
          <a:prstGeom prst="wedgeRoundRectCallout">
            <a:avLst>
              <a:gd name="adj1" fmla="val -47726"/>
              <a:gd name="adj2" fmla="val 15270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kitchen sink hot open</a:t>
            </a:r>
            <a:endParaRPr lang="en-US" dirty="0">
              <a:solidFill>
                <a:schemeClr val="bg1">
                  <a:lumMod val="95000"/>
                </a:schemeClr>
              </a:solidFill>
              <a:latin typeface="Segoe Condensed" pitchFamily="34" charset="0"/>
            </a:endParaRP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a:off x="6572250"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grpSp>
        <p:nvGrpSpPr>
          <p:cNvPr id="187" name="Group 186"/>
          <p:cNvGrpSpPr/>
          <p:nvPr/>
        </p:nvGrpSpPr>
        <p:grpSpPr>
          <a:xfrm>
            <a:off x="82550" y="1562101"/>
            <a:ext cx="2623379" cy="1127219"/>
            <a:chOff x="9524" y="1786221"/>
            <a:chExt cx="2623379" cy="1127219"/>
          </a:xfrm>
        </p:grpSpPr>
        <p:pic>
          <p:nvPicPr>
            <p:cNvPr id="189" name="Picture 8"/>
            <p:cNvPicPr>
              <a:picLocks noChangeAspect="1" noChangeArrowheads="1"/>
            </p:cNvPicPr>
            <p:nvPr/>
          </p:nvPicPr>
          <p:blipFill rotWithShape="1">
            <a:blip r:embed="rId6" cstate="print"/>
            <a:srcRect l="13963" t="11194" r="5202" b="34476"/>
            <a:stretch/>
          </p:blipFill>
          <p:spPr bwMode="auto">
            <a:xfrm>
              <a:off x="75137" y="1880110"/>
              <a:ext cx="2557766" cy="1033330"/>
            </a:xfrm>
            <a:prstGeom prst="rect">
              <a:avLst/>
            </a:prstGeom>
            <a:solidFill>
              <a:srgbClr val="FFFFFF">
                <a:shade val="85000"/>
              </a:srgbClr>
            </a:solidFill>
            <a:ln w="38100" cap="sq">
              <a:solidFill>
                <a:schemeClr val="bg1">
                  <a:lumMod val="65000"/>
                </a:schemeClr>
              </a:solidFill>
              <a:miter lim="800000"/>
            </a:ln>
            <a:effectLst/>
          </p:spPr>
        </p:pic>
        <p:sp>
          <p:nvSpPr>
            <p:cNvPr id="191" name="TextBox 190"/>
            <p:cNvSpPr txBox="1"/>
            <p:nvPr/>
          </p:nvSpPr>
          <p:spPr>
            <a:xfrm>
              <a:off x="9524" y="1786221"/>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cold</a:t>
              </a:r>
            </a:p>
          </p:txBody>
        </p:sp>
      </p:grpSp>
      <p:grpSp>
        <p:nvGrpSpPr>
          <p:cNvPr id="4" name="Group 3"/>
          <p:cNvGrpSpPr/>
          <p:nvPr/>
        </p:nvGrpSpPr>
        <p:grpSpPr>
          <a:xfrm>
            <a:off x="2057401" y="1981214"/>
            <a:ext cx="2625933" cy="1088105"/>
            <a:chOff x="82550" y="2708369"/>
            <a:chExt cx="2625933" cy="1088105"/>
          </a:xfrm>
        </p:grpSpPr>
        <p:pic>
          <p:nvPicPr>
            <p:cNvPr id="193" name="Picture 11"/>
            <p:cNvPicPr>
              <a:picLocks noChangeAspect="1" noChangeArrowheads="1"/>
            </p:cNvPicPr>
            <p:nvPr/>
          </p:nvPicPr>
          <p:blipFill rotWithShape="1">
            <a:blip r:embed="rId7" cstate="print"/>
            <a:srcRect l="13962" t="21426" r="7344" b="26417"/>
            <a:stretch/>
          </p:blipFill>
          <p:spPr bwMode="auto">
            <a:xfrm>
              <a:off x="148163" y="2776468"/>
              <a:ext cx="2560320" cy="1020006"/>
            </a:xfrm>
            <a:prstGeom prst="rect">
              <a:avLst/>
            </a:prstGeom>
            <a:solidFill>
              <a:srgbClr val="FFFFFF">
                <a:shade val="85000"/>
              </a:srgbClr>
            </a:solidFill>
            <a:ln w="38100" cap="sq">
              <a:solidFill>
                <a:schemeClr val="bg1">
                  <a:lumMod val="65000"/>
                </a:schemeClr>
              </a:solidFill>
              <a:miter lim="800000"/>
            </a:ln>
            <a:effectLst/>
          </p:spPr>
        </p:pic>
        <p:sp>
          <p:nvSpPr>
            <p:cNvPr id="195" name="TextBox 194"/>
            <p:cNvSpPr txBox="1"/>
            <p:nvPr/>
          </p:nvSpPr>
          <p:spPr>
            <a:xfrm>
              <a:off x="82550" y="2708369"/>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hot</a:t>
              </a:r>
            </a:p>
          </p:txBody>
        </p:sp>
      </p:grpSp>
      <p:sp>
        <p:nvSpPr>
          <p:cNvPr id="182" name="TextBox 181"/>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12004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00139 0.0044 L 0.0007 0.04329 L -0.26458 0.04236 L -0.26423 0.13611 L -0.28194 0.15972 L -0.26527 0.18194 L -0.27882 0.21319 L -0.26475 0.24583 L -0.2743 0.26806 L -0.26423 0.2912 L -0.27708 0.32083 L -0.30486 0.32083 L -0.29861 0.30625 L -0.30833 0.29143 L -0.30798 0.025 L -0.26319 0.025 L -0.26319 -0.16806 L -0.32569 -0.16806 " pathEditMode="relative" rAng="0" ptsTypes="AAAAAAAAAAAAAAAAAA">
                                      <p:cBhvr>
                                        <p:cTn id="13" dur="2500" fill="hold"/>
                                        <p:tgtEl>
                                          <p:spTgt spid="183"/>
                                        </p:tgtEl>
                                        <p:attrNameLst>
                                          <p:attrName>ppt_x</p:attrName>
                                          <p:attrName>ppt_y</p:attrName>
                                        </p:attrNameLst>
                                      </p:cBhvr>
                                      <p:rCtr x="-16354" y="7199"/>
                                    </p:animMotion>
                                  </p:childTnLst>
                                </p:cTn>
                              </p:par>
                            </p:childTnLst>
                          </p:cTn>
                        </p:par>
                        <p:par>
                          <p:cTn id="14" fill="hold">
                            <p:stCondLst>
                              <p:cond delay="2500"/>
                            </p:stCondLst>
                            <p:childTnLst>
                              <p:par>
                                <p:cTn id="15" presetID="1" presetClass="exit" presetSubtype="0" fill="hold" grpId="1" nodeType="afterEffect">
                                  <p:stCondLst>
                                    <p:cond delay="0"/>
                                  </p:stCondLst>
                                  <p:childTnLst>
                                    <p:set>
                                      <p:cBhvr>
                                        <p:cTn id="16" dur="1" fill="hold">
                                          <p:stCondLst>
                                            <p:cond delay="0"/>
                                          </p:stCondLst>
                                        </p:cTn>
                                        <p:tgtEl>
                                          <p:spTgt spid="183"/>
                                        </p:tgtEl>
                                        <p:attrNameLst>
                                          <p:attrName>style.visibility</p:attrName>
                                        </p:attrNameLst>
                                      </p:cBhvr>
                                      <p:to>
                                        <p:strVal val="hidden"/>
                                      </p:to>
                                    </p:se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par>
                                <p:cTn id="23" presetID="42" presetClass="path" presetSubtype="0" accel="50000" decel="50000" fill="hold" nodeType="withEffect">
                                  <p:stCondLst>
                                    <p:cond delay="0"/>
                                  </p:stCondLst>
                                  <p:childTnLst>
                                    <p:animMotion origin="layout" path="M 0.00277 -0.00186 L -0.2158 0.10787 " pathEditMode="relative" rAng="0" ptsTypes="AA">
                                      <p:cBhvr>
                                        <p:cTn id="24" dur="2000" fill="hold"/>
                                        <p:tgtEl>
                                          <p:spTgt spid="4"/>
                                        </p:tgtEl>
                                        <p:attrNameLst>
                                          <p:attrName>ppt_x</p:attrName>
                                          <p:attrName>ppt_y</p:attrName>
                                        </p:attrNameLst>
                                      </p:cBhvr>
                                      <p:rCtr x="-10938" y="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3" grpId="0" animBg="1"/>
      <p:bldP spid="183" grpId="1" animBg="1"/>
      <p:bldP spid="183"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sp>
        <p:nvSpPr>
          <p:cNvPr id="185" name="Rounded Rectangular Callout 184"/>
          <p:cNvSpPr/>
          <p:nvPr/>
        </p:nvSpPr>
        <p:spPr>
          <a:xfrm flipH="1">
            <a:off x="5214132" y="2089689"/>
            <a:ext cx="1339068" cy="612867"/>
          </a:xfrm>
          <a:prstGeom prst="wedgeRoundRectCallout">
            <a:avLst>
              <a:gd name="adj1" fmla="val -47726"/>
              <a:gd name="adj2" fmla="val 15270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kitchen sink hot open</a:t>
            </a:r>
            <a:endParaRPr lang="en-US" dirty="0">
              <a:solidFill>
                <a:schemeClr val="bg1">
                  <a:lumMod val="95000"/>
                </a:schemeClr>
              </a:solidFill>
              <a:latin typeface="Segoe Condensed" pitchFamily="34" charset="0"/>
            </a:endParaRP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a:off x="6572250"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82" name="Oval 181"/>
          <p:cNvSpPr/>
          <p:nvPr/>
        </p:nvSpPr>
        <p:spPr>
          <a:xfrm>
            <a:off x="6572250"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88" name="Oval 187"/>
          <p:cNvSpPr/>
          <p:nvPr/>
        </p:nvSpPr>
        <p:spPr>
          <a:xfrm>
            <a:off x="6578600" y="368935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0" name="Oval 189"/>
          <p:cNvSpPr/>
          <p:nvPr/>
        </p:nvSpPr>
        <p:spPr>
          <a:xfrm>
            <a:off x="6584950" y="368300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2" name="Oval 191"/>
          <p:cNvSpPr/>
          <p:nvPr/>
        </p:nvSpPr>
        <p:spPr>
          <a:xfrm>
            <a:off x="6577302" y="368042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4" name="Oval 193"/>
          <p:cNvSpPr/>
          <p:nvPr/>
        </p:nvSpPr>
        <p:spPr>
          <a:xfrm>
            <a:off x="6572021" y="3683784"/>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6" name="Oval 195"/>
          <p:cNvSpPr/>
          <p:nvPr/>
        </p:nvSpPr>
        <p:spPr>
          <a:xfrm>
            <a:off x="6576412" y="3687677"/>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7" name="Oval 196"/>
          <p:cNvSpPr/>
          <p:nvPr/>
        </p:nvSpPr>
        <p:spPr>
          <a:xfrm>
            <a:off x="6580235" y="368042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8" name="Oval 197"/>
          <p:cNvSpPr/>
          <p:nvPr/>
        </p:nvSpPr>
        <p:spPr>
          <a:xfrm>
            <a:off x="6576412" y="3688137"/>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9" name="Oval 198"/>
          <p:cNvSpPr/>
          <p:nvPr/>
        </p:nvSpPr>
        <p:spPr>
          <a:xfrm>
            <a:off x="6572343" y="368935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0" name="Oval 199"/>
          <p:cNvSpPr/>
          <p:nvPr/>
        </p:nvSpPr>
        <p:spPr>
          <a:xfrm>
            <a:off x="6576412" y="3686166"/>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1" name="Oval 200"/>
          <p:cNvSpPr/>
          <p:nvPr/>
        </p:nvSpPr>
        <p:spPr>
          <a:xfrm>
            <a:off x="6579932" y="368935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2" name="Oval 201"/>
          <p:cNvSpPr/>
          <p:nvPr/>
        </p:nvSpPr>
        <p:spPr>
          <a:xfrm>
            <a:off x="6576758" y="3675501"/>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3" name="Oval 202"/>
          <p:cNvSpPr/>
          <p:nvPr/>
        </p:nvSpPr>
        <p:spPr>
          <a:xfrm>
            <a:off x="6572343" y="368042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4" name="Oval 203"/>
          <p:cNvSpPr/>
          <p:nvPr/>
        </p:nvSpPr>
        <p:spPr>
          <a:xfrm>
            <a:off x="6575747" y="3683784"/>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5" name="Oval 204"/>
          <p:cNvSpPr/>
          <p:nvPr/>
        </p:nvSpPr>
        <p:spPr>
          <a:xfrm>
            <a:off x="6566400" y="3675501"/>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6" name="Oval 205"/>
          <p:cNvSpPr/>
          <p:nvPr/>
        </p:nvSpPr>
        <p:spPr>
          <a:xfrm>
            <a:off x="6575747"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8" name="Oval 207"/>
          <p:cNvSpPr/>
          <p:nvPr/>
        </p:nvSpPr>
        <p:spPr>
          <a:xfrm>
            <a:off x="6566493" y="3687677"/>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84" name="TextBox 183"/>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grpSp>
        <p:nvGrpSpPr>
          <p:cNvPr id="186" name="Group 185"/>
          <p:cNvGrpSpPr/>
          <p:nvPr/>
        </p:nvGrpSpPr>
        <p:grpSpPr>
          <a:xfrm>
            <a:off x="2057401" y="1981214"/>
            <a:ext cx="2625933" cy="1088105"/>
            <a:chOff x="82550" y="2708369"/>
            <a:chExt cx="2625933" cy="1088105"/>
          </a:xfrm>
        </p:grpSpPr>
        <p:pic>
          <p:nvPicPr>
            <p:cNvPr id="187" name="Picture 11"/>
            <p:cNvPicPr>
              <a:picLocks noChangeAspect="1" noChangeArrowheads="1"/>
            </p:cNvPicPr>
            <p:nvPr/>
          </p:nvPicPr>
          <p:blipFill rotWithShape="1">
            <a:blip r:embed="rId5" cstate="print"/>
            <a:srcRect l="13962" t="21426" r="7344" b="26417"/>
            <a:stretch/>
          </p:blipFill>
          <p:spPr bwMode="auto">
            <a:xfrm>
              <a:off x="148163" y="2776468"/>
              <a:ext cx="2560320" cy="1020006"/>
            </a:xfrm>
            <a:prstGeom prst="rect">
              <a:avLst/>
            </a:prstGeom>
            <a:solidFill>
              <a:srgbClr val="FFFFFF">
                <a:shade val="85000"/>
              </a:srgbClr>
            </a:solidFill>
            <a:ln w="38100" cap="sq">
              <a:solidFill>
                <a:schemeClr val="bg1">
                  <a:lumMod val="65000"/>
                </a:schemeClr>
              </a:solidFill>
              <a:miter lim="800000"/>
            </a:ln>
            <a:effectLst/>
          </p:spPr>
        </p:pic>
        <p:sp>
          <p:nvSpPr>
            <p:cNvPr id="189" name="TextBox 188"/>
            <p:cNvSpPr txBox="1"/>
            <p:nvPr/>
          </p:nvSpPr>
          <p:spPr>
            <a:xfrm>
              <a:off x="82550" y="2708369"/>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hot</a:t>
              </a:r>
            </a:p>
          </p:txBody>
        </p:sp>
      </p:grpSp>
    </p:spTree>
    <p:extLst>
      <p:ext uri="{BB962C8B-B14F-4D97-AF65-F5344CB8AC3E}">
        <p14:creationId xmlns:p14="http://schemas.microsoft.com/office/powerpoint/2010/main" val="216460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9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0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20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203"/>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205"/>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20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0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2" nodeType="clickEffect">
                                  <p:stCondLst>
                                    <p:cond delay="0"/>
                                  </p:stCondLst>
                                  <p:childTnLst>
                                    <p:animMotion origin="layout" path="M 0.00139 0.0044 L 0.0007 0.04329 L -0.26458 0.04236 L -0.26423 0.13611 L -0.28194 0.15972 L -0.26527 0.18194 L -0.27882 0.21319 L -0.26475 0.24583 L -0.2743 0.26806 L -0.26423 0.2912 L -0.27708 0.32083 L -0.30486 0.32083 L -0.29861 0.30625 L -0.30833 0.29143 L -0.30798 0.025 L -0.26319 0.025 L -0.26319 -0.16806 L -0.32569 -0.16806 " pathEditMode="relative" rAng="0" ptsTypes="AAAAAAAAAAAAAAAAAA">
                                      <p:cBhvr>
                                        <p:cTn id="57" dur="2500" fill="hold"/>
                                        <p:tgtEl>
                                          <p:spTgt spid="183"/>
                                        </p:tgtEl>
                                        <p:attrNameLst>
                                          <p:attrName>ppt_x</p:attrName>
                                          <p:attrName>ppt_y</p:attrName>
                                        </p:attrNameLst>
                                      </p:cBhvr>
                                      <p:rCtr x="-16354" y="7199"/>
                                    </p:animMotion>
                                  </p:childTnLst>
                                </p:cTn>
                              </p:par>
                              <p:par>
                                <p:cTn id="58" presetID="0" presetClass="path" presetSubtype="0" accel="50000" decel="50000" fill="hold" grpId="2" nodeType="withEffect">
                                  <p:stCondLst>
                                    <p:cond delay="0"/>
                                  </p:stCondLst>
                                  <p:childTnLst>
                                    <p:animMotion origin="layout" path="M 0 0 L 0 0.03796 L 0.07709 0.03796 " pathEditMode="relative" ptsTypes="AAA">
                                      <p:cBhvr>
                                        <p:cTn id="59" dur="750" fill="hold"/>
                                        <p:tgtEl>
                                          <p:spTgt spid="182"/>
                                        </p:tgtEl>
                                        <p:attrNameLst>
                                          <p:attrName>ppt_x</p:attrName>
                                          <p:attrName>ppt_y</p:attrName>
                                        </p:attrNameLst>
                                      </p:cBhvr>
                                    </p:animMotion>
                                  </p:childTnLst>
                                </p:cTn>
                              </p:par>
                              <p:par>
                                <p:cTn id="60" presetID="0" presetClass="path" presetSubtype="0" accel="50000" decel="50000" fill="hold" grpId="2" nodeType="withEffect">
                                  <p:stCondLst>
                                    <p:cond delay="0"/>
                                  </p:stCondLst>
                                  <p:childTnLst>
                                    <p:animMotion origin="layout" path="M 0 0 L 0 0.03796 L -0.06459 0.03796 L -0.06459 0.13056 L 0.07222 0.13056 L 0.07222 0.21482 " pathEditMode="relative" ptsTypes="AAAAAA">
                                      <p:cBhvr>
                                        <p:cTn id="61" dur="1750" fill="hold"/>
                                        <p:tgtEl>
                                          <p:spTgt spid="188"/>
                                        </p:tgtEl>
                                        <p:attrNameLst>
                                          <p:attrName>ppt_x</p:attrName>
                                          <p:attrName>ppt_y</p:attrName>
                                        </p:attrNameLst>
                                      </p:cBhvr>
                                    </p:animMotion>
                                  </p:childTnLst>
                                </p:cTn>
                              </p:par>
                              <p:par>
                                <p:cTn id="62" presetID="0" presetClass="path" presetSubtype="0" accel="50000" decel="50000" fill="hold" grpId="2" nodeType="withEffect">
                                  <p:stCondLst>
                                    <p:cond delay="0"/>
                                  </p:stCondLst>
                                  <p:childTnLst>
                                    <p:animMotion origin="layout" path="M -2.22222E-6 0.00833 L -0.00139 0.04352 L -0.06458 0.04352 L -0.06458 0.26574 L -0.0368 0.26574 " pathEditMode="relative" rAng="0" ptsTypes="AAAAA">
                                      <p:cBhvr>
                                        <p:cTn id="63" dur="1750" fill="hold"/>
                                        <p:tgtEl>
                                          <p:spTgt spid="190"/>
                                        </p:tgtEl>
                                        <p:attrNameLst>
                                          <p:attrName>ppt_x</p:attrName>
                                          <p:attrName>ppt_y</p:attrName>
                                        </p:attrNameLst>
                                      </p:cBhvr>
                                      <p:rCtr x="-3229" y="12870"/>
                                    </p:animMotion>
                                  </p:childTnLst>
                                </p:cTn>
                              </p:par>
                              <p:par>
                                <p:cTn id="64" presetID="0" presetClass="path" presetSubtype="0" accel="50000" decel="50000" fill="hold" grpId="2" nodeType="withEffect">
                                  <p:stCondLst>
                                    <p:cond delay="0"/>
                                  </p:stCondLst>
                                  <p:childTnLst>
                                    <p:animMotion origin="layout" path="M 0 0 L 0 0.04422 L -0.18246 0.04422 L -0.18246 -0.16018 L 0.00573 -0.16018 L 0.00573 -0.2537 " pathEditMode="relative" ptsTypes="AAAAAA">
                                      <p:cBhvr>
                                        <p:cTn id="65" dur="2000" fill="hold"/>
                                        <p:tgtEl>
                                          <p:spTgt spid="192"/>
                                        </p:tgtEl>
                                        <p:attrNameLst>
                                          <p:attrName>ppt_x</p:attrName>
                                          <p:attrName>ppt_y</p:attrName>
                                        </p:attrNameLst>
                                      </p:cBhvr>
                                    </p:animMotion>
                                  </p:childTnLst>
                                </p:cTn>
                              </p:par>
                              <p:par>
                                <p:cTn id="66" presetID="0" presetClass="path" presetSubtype="0" accel="50000" decel="50000" fill="hold" grpId="2" nodeType="withEffect">
                                  <p:stCondLst>
                                    <p:cond delay="0"/>
                                  </p:stCondLst>
                                  <p:childTnLst>
                                    <p:animMotion origin="layout" path="M 0 0 L 0 0.04144 L -0.2066 0.04144 L -0.2066 0.32547 L -0.18646 0.32547 " pathEditMode="relative" ptsTypes="AAAAA">
                                      <p:cBhvr>
                                        <p:cTn id="67" dur="2000" fill="hold"/>
                                        <p:tgtEl>
                                          <p:spTgt spid="194"/>
                                        </p:tgtEl>
                                        <p:attrNameLst>
                                          <p:attrName>ppt_x</p:attrName>
                                          <p:attrName>ppt_y</p:attrName>
                                        </p:attrNameLst>
                                      </p:cBhvr>
                                    </p:animMotion>
                                  </p:childTnLst>
                                </p:cTn>
                              </p:par>
                              <p:par>
                                <p:cTn id="68" presetID="0" presetClass="path" presetSubtype="0" accel="50000" decel="50000" fill="hold" grpId="2" nodeType="withEffect">
                                  <p:stCondLst>
                                    <p:cond delay="0"/>
                                  </p:stCondLst>
                                  <p:childTnLst>
                                    <p:animMotion origin="layout" path="M 0 0 L 0 0.04421 L -0.18177 0.04421 L -0.18177 -0.15672 L 0.07934 -0.15672 L 0.07934 -0.21551 " pathEditMode="relative" ptsTypes="AAAAAA">
                                      <p:cBhvr>
                                        <p:cTn id="69" dur="2000" fill="hold"/>
                                        <p:tgtEl>
                                          <p:spTgt spid="196"/>
                                        </p:tgtEl>
                                        <p:attrNameLst>
                                          <p:attrName>ppt_x</p:attrName>
                                          <p:attrName>ppt_y</p:attrName>
                                        </p:attrNameLst>
                                      </p:cBhvr>
                                    </p:animMotion>
                                  </p:childTnLst>
                                </p:cTn>
                              </p:par>
                              <p:par>
                                <p:cTn id="70" presetID="0" presetClass="path" presetSubtype="0" accel="50000" decel="50000" fill="hold" grpId="2" nodeType="withEffect">
                                  <p:stCondLst>
                                    <p:cond delay="0"/>
                                  </p:stCondLst>
                                  <p:childTnLst>
                                    <p:animMotion origin="layout" path="M -1.38889E-6 4.81481E-6 L -1.38889E-6 0.04421 L -0.18177 0.04421 L -0.18177 -0.15672 L 0.07934 -0.15672 L 0.15 -0.15556 " pathEditMode="relative" rAng="0" ptsTypes="AAAAAA">
                                      <p:cBhvr>
                                        <p:cTn id="71" dur="2000" fill="hold"/>
                                        <p:tgtEl>
                                          <p:spTgt spid="197"/>
                                        </p:tgtEl>
                                        <p:attrNameLst>
                                          <p:attrName>ppt_x</p:attrName>
                                          <p:attrName>ppt_y</p:attrName>
                                        </p:attrNameLst>
                                      </p:cBhvr>
                                      <p:rCtr x="-1597" y="-5625"/>
                                    </p:animMotion>
                                  </p:childTnLst>
                                </p:cTn>
                              </p:par>
                              <p:par>
                                <p:cTn id="72" presetID="0" presetClass="path" presetSubtype="0" accel="50000" decel="50000" fill="hold" grpId="2" nodeType="withEffect">
                                  <p:stCondLst>
                                    <p:cond delay="0"/>
                                  </p:stCondLst>
                                  <p:childTnLst>
                                    <p:animMotion origin="layout" path="M 0.00139 0.00116 L 0.0007 0.04003 L -0.26458 0.0391 L -0.26423 0.13281 L -0.28194 0.15641 L -0.26527 0.17862 L -0.27882 0.20986 L -0.26475 0.24248 L -0.2743 0.26469 L -0.26423 0.28783 L -0.27708 0.31744 L -0.30486 0.31744 L -0.29861 0.30287 L -0.30833 0.28806 L -0.30798 0.02175 L -0.21805 0.02221 L -0.21736 0.33896 L -0.1875 0.33989 " pathEditMode="relative" rAng="0" ptsTypes="AAAAAAAAAAAAAAAAAA">
                                      <p:cBhvr>
                                        <p:cTn id="73" dur="2500" fill="hold"/>
                                        <p:tgtEl>
                                          <p:spTgt spid="198"/>
                                        </p:tgtEl>
                                        <p:attrNameLst>
                                          <p:attrName>ppt_x</p:attrName>
                                          <p:attrName>ppt_y</p:attrName>
                                        </p:attrNameLst>
                                      </p:cBhvr>
                                      <p:rCtr x="-15486" y="16937"/>
                                    </p:animMotion>
                                  </p:childTnLst>
                                </p:cTn>
                              </p:par>
                              <p:par>
                                <p:cTn id="74" presetID="0" presetClass="path" presetSubtype="0" accel="50000" decel="50000" fill="hold" grpId="2" nodeType="withEffect">
                                  <p:stCondLst>
                                    <p:cond delay="0"/>
                                  </p:stCondLst>
                                  <p:childTnLst>
                                    <p:animMotion origin="layout" path="M 0.00139 0.00116 L 0.0007 0.04003 L -0.26458 0.0391 L -0.26423 0.13281 L -0.28194 0.15641 L -0.26527 0.17862 L -0.27882 0.20986 L -0.26475 0.24248 L -0.2743 0.26469 L -0.26423 0.28783 L -0.27708 0.31745 L -0.30486 0.31745 L -0.29861 0.30287 L -0.30833 0.28806 L -0.30798 0.02175 L -0.21805 0.02221 L -0.19027 0.01967 L -0.19027 -0.13813 L 0.03143 -0.13998 L 0.03282 -0.25243 " pathEditMode="relative" rAng="0" ptsTypes="AAAAAAAAAAAAAAAAAAAA">
                                      <p:cBhvr>
                                        <p:cTn id="75" dur="2750" fill="hold"/>
                                        <p:tgtEl>
                                          <p:spTgt spid="199"/>
                                        </p:tgtEl>
                                        <p:attrNameLst>
                                          <p:attrName>ppt_x</p:attrName>
                                          <p:attrName>ppt_y</p:attrName>
                                        </p:attrNameLst>
                                      </p:cBhvr>
                                      <p:rCtr x="-13924" y="3124"/>
                                    </p:animMotion>
                                  </p:childTnLst>
                                </p:cTn>
                              </p:par>
                              <p:par>
                                <p:cTn id="76" presetID="0" presetClass="path" presetSubtype="0" accel="50000" decel="50000" fill="hold" grpId="2" nodeType="withEffect">
                                  <p:stCondLst>
                                    <p:cond delay="0"/>
                                  </p:stCondLst>
                                  <p:childTnLst>
                                    <p:animMotion origin="layout" path="M 0.00139 0.00115 L 0.0007 0.04003 L -0.26458 0.0391 L -0.26423 0.13281 L -0.28194 0.15641 L -0.26527 0.17862 L -0.27882 0.20985 L -0.26475 0.24248 L -0.2743 0.26469 L -0.26423 0.28783 L -0.27708 0.31744 L -0.30486 0.31744 L -0.29861 0.30287 L -0.30833 0.28806 L -0.30798 0.02175 L -0.21805 0.02221 L -0.19027 0.01966 L -0.19027 -0.13813 L 0.08872 -0.13767 L 0.08872 -0.19922 " pathEditMode="relative" rAng="0" ptsTypes="AAAAAAAAAAAAAAAAAAAA">
                                      <p:cBhvr>
                                        <p:cTn id="77" dur="2750" fill="hold"/>
                                        <p:tgtEl>
                                          <p:spTgt spid="200"/>
                                        </p:tgtEl>
                                        <p:attrNameLst>
                                          <p:attrName>ppt_x</p:attrName>
                                          <p:attrName>ppt_y</p:attrName>
                                        </p:attrNameLst>
                                      </p:cBhvr>
                                      <p:rCtr x="-11128" y="5784"/>
                                    </p:animMotion>
                                  </p:childTnLst>
                                </p:cTn>
                              </p:par>
                              <p:par>
                                <p:cTn id="78" presetID="0" presetClass="path" presetSubtype="0" accel="50000" decel="50000" fill="hold" grpId="2" nodeType="withEffect">
                                  <p:stCondLst>
                                    <p:cond delay="0"/>
                                  </p:stCondLst>
                                  <p:childTnLst>
                                    <p:animMotion origin="layout" path="M 0.00139 0.00116 L 0.0007 0.04003 L -0.26458 0.0391 L -0.26423 0.13281 L -0.28194 0.15641 L -0.26528 0.17862 L -0.27882 0.20986 L -0.26476 0.24248 L -0.2743 0.26469 L -0.26423 0.28783 L -0.27708 0.31745 L -0.30486 0.31745 L -0.29861 0.30287 L -0.30833 0.28806 L -0.30798 0.02175 L -0.21805 0.02221 L -0.19028 0.01967 L -0.19028 -0.13813 L 0.08872 -0.13767 L 0.11146 -0.13813 " pathEditMode="relative" rAng="0" ptsTypes="AAAAAAAAAAAAAAAAAAAA">
                                      <p:cBhvr>
                                        <p:cTn id="79" dur="2750" fill="hold"/>
                                        <p:tgtEl>
                                          <p:spTgt spid="201"/>
                                        </p:tgtEl>
                                        <p:attrNameLst>
                                          <p:attrName>ppt_x</p:attrName>
                                          <p:attrName>ppt_y</p:attrName>
                                        </p:attrNameLst>
                                      </p:cBhvr>
                                      <p:rCtr x="-9983" y="8839"/>
                                    </p:animMotion>
                                  </p:childTnLst>
                                </p:cTn>
                              </p:par>
                              <p:par>
                                <p:cTn id="80" presetID="0" presetClass="path" presetSubtype="0" accel="50000" decel="50000" fill="hold" grpId="2" nodeType="withEffect">
                                  <p:stCondLst>
                                    <p:cond delay="0"/>
                                  </p:stCondLst>
                                  <p:childTnLst>
                                    <p:animMotion origin="layout" path="M 0.00139 0.00115 L 0.0007 0.04003 L -0.26458 0.0391 L -0.26423 0.13281 L -0.28194 0.15641 L -0.26527 0.17862 L -0.27882 0.20985 L -0.26475 0.24248 L -0.2743 0.26469 L -0.26423 0.28783 L -0.27708 0.31744 L -0.30486 0.31744 L -0.29861 0.30287 L -0.30833 0.28806 L -0.30798 0.02175 L -0.21805 0.02221 L -0.19027 0.01966 L -0.07326 0.02267 L -0.07378 0.12239 L 0.16493 0.12425 L 0.16563 0.21564 " pathEditMode="relative" rAng="0" ptsTypes="AAAAAAAAAAAAAAAAAAAAA">
                                      <p:cBhvr>
                                        <p:cTn id="81" dur="2750" fill="hold"/>
                                        <p:tgtEl>
                                          <p:spTgt spid="202"/>
                                        </p:tgtEl>
                                        <p:attrNameLst>
                                          <p:attrName>ppt_x</p:attrName>
                                          <p:attrName>ppt_y</p:attrName>
                                        </p:attrNameLst>
                                      </p:cBhvr>
                                      <p:rCtr x="-7274" y="15803"/>
                                    </p:animMotion>
                                  </p:childTnLst>
                                </p:cTn>
                              </p:par>
                              <p:par>
                                <p:cTn id="82" presetID="0" presetClass="path" presetSubtype="0" accel="50000" decel="50000" fill="hold" grpId="2" nodeType="withEffect">
                                  <p:stCondLst>
                                    <p:cond delay="0"/>
                                  </p:stCondLst>
                                  <p:childTnLst>
                                    <p:animMotion origin="layout" path="M 0.00139 0.00116 L 0.0007 0.04003 L -0.26458 0.0391 L -0.26423 0.13281 L -0.28194 0.15641 L -0.26527 0.17862 L -0.27882 0.20986 L -0.26475 0.24248 L -0.2743 0.26469 L -0.26423 0.28783 L -0.27708 0.31745 L -0.30486 0.31745 L -0.29861 0.30287 L -0.30833 0.28806 L -0.30798 0.02175 L -0.21805 0.02221 L -0.19027 0.01967 L -0.07326 0.02268 L -0.07378 0.1224 L 0.11164 0.12448 L 0.11164 0.2168 " pathEditMode="relative" rAng="0" ptsTypes="AAAAAAAAAAAAAAAAAAAAA">
                                      <p:cBhvr>
                                        <p:cTn id="83" dur="2750" fill="hold"/>
                                        <p:tgtEl>
                                          <p:spTgt spid="203"/>
                                        </p:tgtEl>
                                        <p:attrNameLst>
                                          <p:attrName>ppt_x</p:attrName>
                                          <p:attrName>ppt_y</p:attrName>
                                        </p:attrNameLst>
                                      </p:cBhvr>
                                      <p:rCtr x="-9983" y="15803"/>
                                    </p:animMotion>
                                  </p:childTnLst>
                                </p:cTn>
                              </p:par>
                              <p:par>
                                <p:cTn id="84" presetID="0" presetClass="path" presetSubtype="0" accel="50000" decel="50000" fill="hold" grpId="2" nodeType="withEffect">
                                  <p:stCondLst>
                                    <p:cond delay="0"/>
                                  </p:stCondLst>
                                  <p:childTnLst>
                                    <p:animMotion origin="layout" path="M 0.00139 0.00116 L 0.0007 0.04003 L -0.26458 0.03911 L -0.26424 0.13281 L -0.28194 0.15641 L -0.26528 0.17863 L -0.27882 0.20986 L -0.26476 0.24248 L -0.2743 0.2647 L -0.26424 0.28783 L -0.27708 0.31745 L -0.30486 0.31745 L -0.29861 0.30287 L -0.30833 0.28807 L -0.30799 0.02175 L -0.21805 0.02222 L -0.19028 0.01967 L -0.07326 0.02268 L -0.07378 0.1224 L -0.07361 0.27974 L -0.03628 0.27974 " pathEditMode="relative" rAng="0" ptsTypes="AAAAAAAAAAAAAAAAAAAAA">
                                      <p:cBhvr>
                                        <p:cTn id="85" dur="2750" fill="hold"/>
                                        <p:tgtEl>
                                          <p:spTgt spid="204"/>
                                        </p:tgtEl>
                                        <p:attrNameLst>
                                          <p:attrName>ppt_x</p:attrName>
                                          <p:attrName>ppt_y</p:attrName>
                                        </p:attrNameLst>
                                      </p:cBhvr>
                                      <p:rCtr x="-15486" y="15803"/>
                                    </p:animMotion>
                                  </p:childTnLst>
                                </p:cTn>
                              </p:par>
                              <p:par>
                                <p:cTn id="86" presetID="0" presetClass="path" presetSubtype="0" accel="50000" decel="50000" fill="hold" grpId="2" nodeType="withEffect">
                                  <p:stCondLst>
                                    <p:cond delay="0"/>
                                  </p:stCondLst>
                                  <p:childTnLst>
                                    <p:animMotion origin="layout" path="M 0.00139 0.00115 L 0.00069 0.04003 L -0.26458 0.0391 L -0.26424 0.13281 L -0.28195 0.15641 L -0.26528 0.17862 L -0.27882 0.20985 L -0.26476 0.24248 L -0.27431 0.26469 L -0.26424 0.28783 L -0.27708 0.31744 L -0.30486 0.31744 L -0.29861 0.30287 L -0.30833 0.28806 L -0.30799 0.02175 L -0.21806 0.02221 L -0.19028 0.01966 L -0.07326 0.02267 L 0.0368 0.0236 L 0.0368 -0.00278 " pathEditMode="relative" rAng="0" ptsTypes="AAAAAAAAAAAAAAAAAAAA">
                                      <p:cBhvr>
                                        <p:cTn id="87" dur="2500" fill="hold"/>
                                        <p:tgtEl>
                                          <p:spTgt spid="205"/>
                                        </p:tgtEl>
                                        <p:attrNameLst>
                                          <p:attrName>ppt_x</p:attrName>
                                          <p:attrName>ppt_y</p:attrName>
                                        </p:attrNameLst>
                                      </p:cBhvr>
                                      <p:rCtr x="-13715" y="15618"/>
                                    </p:animMotion>
                                  </p:childTnLst>
                                </p:cTn>
                              </p:par>
                              <p:par>
                                <p:cTn id="88" presetID="0" presetClass="path" presetSubtype="0" accel="50000" decel="50000" fill="hold" grpId="2" nodeType="withEffect">
                                  <p:stCondLst>
                                    <p:cond delay="0"/>
                                  </p:stCondLst>
                                  <p:childTnLst>
                                    <p:animMotion origin="layout" path="M 0.00139 0.00115 L 0.0007 0.04002 L -0.26458 0.0391 L -0.26424 0.1328 L -0.28194 0.1564 L -0.26528 0.17862 L -0.27882 0.20985 L -0.26476 0.24248 L -0.2743 0.26469 L -0.26424 0.28783 L -0.27708 0.31744 L -0.30486 0.31744 L -0.29861 0.30286 L -0.30833 0.28806 L -0.30799 0.02175 L -0.21805 0.02221 L -0.19028 0.01966 L -0.07326 0.02267 L 0.05486 0.02128 " pathEditMode="relative" rAng="0" ptsTypes="AAAAAAAAAAAAAAAAAAA">
                                      <p:cBhvr>
                                        <p:cTn id="89" dur="2500" fill="hold"/>
                                        <p:tgtEl>
                                          <p:spTgt spid="206"/>
                                        </p:tgtEl>
                                        <p:attrNameLst>
                                          <p:attrName>ppt_x</p:attrName>
                                          <p:attrName>ppt_y</p:attrName>
                                        </p:attrNameLst>
                                      </p:cBhvr>
                                      <p:rCtr x="-12812" y="15803"/>
                                    </p:animMotion>
                                  </p:childTnLst>
                                </p:cTn>
                              </p:par>
                              <p:par>
                                <p:cTn id="90" presetID="0" presetClass="path" presetSubtype="0" accel="50000" decel="50000" fill="hold" grpId="2" nodeType="withEffect">
                                  <p:stCondLst>
                                    <p:cond delay="0"/>
                                  </p:stCondLst>
                                  <p:childTnLst>
                                    <p:animMotion origin="layout" path="M 0.00139 0.00439 L 0.00069 0.04327 L -0.26458 0.04234 L -0.26424 0.13605 L -0.28195 0.15965 L -0.26528 0.18186 L -0.27882 0.21309 L -0.26476 0.24572 L -0.27431 0.26816 L -0.26424 0.2913 L -0.27708 0.32091 L -0.30486 0.32091 L -0.29861 0.30634 L -0.30833 0.29153 L -0.30799 0.02499 L -0.2632 0.02499 L -0.3059 0.02175 L -0.30729 0.04165 L -0.37136 0.04165 L -0.39844 0.04165 L -0.39844 0.07242 L -0.38351 0.07427 L -0.38629 0.09972 L -0.40938 0.11777 L -0.39583 0.09324 L -0.40191 0.08607 L -0.41146 0.07149 L -0.39913 0.06432 L -0.39844 0.04165 L -0.45903 0.04072 L -0.45972 0.16312 L -0.52222 0.16312 " pathEditMode="relative" rAng="0" ptsTypes="AAAAAAAAAAAAAAAAAAAAAAAAAAAAAAAA">
                                      <p:cBhvr>
                                        <p:cTn id="91" dur="3000" fill="hold"/>
                                        <p:tgtEl>
                                          <p:spTgt spid="208"/>
                                        </p:tgtEl>
                                        <p:attrNameLst>
                                          <p:attrName>ppt_x</p:attrName>
                                          <p:attrName>ppt_y</p:attrName>
                                        </p:attrNameLst>
                                      </p:cBhvr>
                                      <p:rCtr x="-26181" y="15826"/>
                                    </p:animMotion>
                                  </p:childTnLst>
                                </p:cTn>
                              </p:par>
                              <p:par>
                                <p:cTn id="92" presetID="1" presetClass="exit" presetSubtype="0" fill="hold" grpId="1" nodeType="withEffect">
                                  <p:stCondLst>
                                    <p:cond delay="750"/>
                                  </p:stCondLst>
                                  <p:childTnLst>
                                    <p:set>
                                      <p:cBhvr>
                                        <p:cTn id="93" dur="1" fill="hold">
                                          <p:stCondLst>
                                            <p:cond delay="0"/>
                                          </p:stCondLst>
                                        </p:cTn>
                                        <p:tgtEl>
                                          <p:spTgt spid="182"/>
                                        </p:tgtEl>
                                        <p:attrNameLst>
                                          <p:attrName>style.visibility</p:attrName>
                                        </p:attrNameLst>
                                      </p:cBhvr>
                                      <p:to>
                                        <p:strVal val="hidden"/>
                                      </p:to>
                                    </p:set>
                                  </p:childTnLst>
                                </p:cTn>
                              </p:par>
                              <p:par>
                                <p:cTn id="94" presetID="1" presetClass="exit" presetSubtype="0" fill="hold" grpId="1" nodeType="withEffect">
                                  <p:stCondLst>
                                    <p:cond delay="2500"/>
                                  </p:stCondLst>
                                  <p:childTnLst>
                                    <p:set>
                                      <p:cBhvr>
                                        <p:cTn id="95" dur="1" fill="hold">
                                          <p:stCondLst>
                                            <p:cond delay="0"/>
                                          </p:stCondLst>
                                        </p:cTn>
                                        <p:tgtEl>
                                          <p:spTgt spid="183"/>
                                        </p:tgtEl>
                                        <p:attrNameLst>
                                          <p:attrName>style.visibility</p:attrName>
                                        </p:attrNameLst>
                                      </p:cBhvr>
                                      <p:to>
                                        <p:strVal val="hidden"/>
                                      </p:to>
                                    </p:set>
                                  </p:childTnLst>
                                </p:cTn>
                              </p:par>
                              <p:par>
                                <p:cTn id="96" presetID="1" presetClass="exit" presetSubtype="0" fill="hold" grpId="1" nodeType="withEffect">
                                  <p:stCondLst>
                                    <p:cond delay="1750"/>
                                  </p:stCondLst>
                                  <p:childTnLst>
                                    <p:set>
                                      <p:cBhvr>
                                        <p:cTn id="97" dur="1" fill="hold">
                                          <p:stCondLst>
                                            <p:cond delay="0"/>
                                          </p:stCondLst>
                                        </p:cTn>
                                        <p:tgtEl>
                                          <p:spTgt spid="188"/>
                                        </p:tgtEl>
                                        <p:attrNameLst>
                                          <p:attrName>style.visibility</p:attrName>
                                        </p:attrNameLst>
                                      </p:cBhvr>
                                      <p:to>
                                        <p:strVal val="hidden"/>
                                      </p:to>
                                    </p:set>
                                  </p:childTnLst>
                                </p:cTn>
                              </p:par>
                              <p:par>
                                <p:cTn id="98" presetID="1" presetClass="exit" presetSubtype="0" fill="hold" grpId="1" nodeType="withEffect">
                                  <p:stCondLst>
                                    <p:cond delay="1750"/>
                                  </p:stCondLst>
                                  <p:childTnLst>
                                    <p:set>
                                      <p:cBhvr>
                                        <p:cTn id="99" dur="1" fill="hold">
                                          <p:stCondLst>
                                            <p:cond delay="0"/>
                                          </p:stCondLst>
                                        </p:cTn>
                                        <p:tgtEl>
                                          <p:spTgt spid="190"/>
                                        </p:tgtEl>
                                        <p:attrNameLst>
                                          <p:attrName>style.visibility</p:attrName>
                                        </p:attrNameLst>
                                      </p:cBhvr>
                                      <p:to>
                                        <p:strVal val="hidden"/>
                                      </p:to>
                                    </p:set>
                                  </p:childTnLst>
                                </p:cTn>
                              </p:par>
                              <p:par>
                                <p:cTn id="100" presetID="1" presetClass="exit" presetSubtype="0" fill="hold" grpId="1" nodeType="withEffect">
                                  <p:stCondLst>
                                    <p:cond delay="2000"/>
                                  </p:stCondLst>
                                  <p:childTnLst>
                                    <p:set>
                                      <p:cBhvr>
                                        <p:cTn id="101" dur="1" fill="hold">
                                          <p:stCondLst>
                                            <p:cond delay="0"/>
                                          </p:stCondLst>
                                        </p:cTn>
                                        <p:tgtEl>
                                          <p:spTgt spid="192"/>
                                        </p:tgtEl>
                                        <p:attrNameLst>
                                          <p:attrName>style.visibility</p:attrName>
                                        </p:attrNameLst>
                                      </p:cBhvr>
                                      <p:to>
                                        <p:strVal val="hidden"/>
                                      </p:to>
                                    </p:set>
                                  </p:childTnLst>
                                </p:cTn>
                              </p:par>
                              <p:par>
                                <p:cTn id="102" presetID="1" presetClass="exit" presetSubtype="0" fill="hold" grpId="1" nodeType="withEffect">
                                  <p:stCondLst>
                                    <p:cond delay="2000"/>
                                  </p:stCondLst>
                                  <p:childTnLst>
                                    <p:set>
                                      <p:cBhvr>
                                        <p:cTn id="103" dur="1" fill="hold">
                                          <p:stCondLst>
                                            <p:cond delay="0"/>
                                          </p:stCondLst>
                                        </p:cTn>
                                        <p:tgtEl>
                                          <p:spTgt spid="194"/>
                                        </p:tgtEl>
                                        <p:attrNameLst>
                                          <p:attrName>style.visibility</p:attrName>
                                        </p:attrNameLst>
                                      </p:cBhvr>
                                      <p:to>
                                        <p:strVal val="hidden"/>
                                      </p:to>
                                    </p:set>
                                  </p:childTnLst>
                                </p:cTn>
                              </p:par>
                              <p:par>
                                <p:cTn id="104" presetID="1" presetClass="exit" presetSubtype="0" fill="hold" grpId="1" nodeType="withEffect">
                                  <p:stCondLst>
                                    <p:cond delay="2000"/>
                                  </p:stCondLst>
                                  <p:childTnLst>
                                    <p:set>
                                      <p:cBhvr>
                                        <p:cTn id="105" dur="1" fill="hold">
                                          <p:stCondLst>
                                            <p:cond delay="0"/>
                                          </p:stCondLst>
                                        </p:cTn>
                                        <p:tgtEl>
                                          <p:spTgt spid="196"/>
                                        </p:tgtEl>
                                        <p:attrNameLst>
                                          <p:attrName>style.visibility</p:attrName>
                                        </p:attrNameLst>
                                      </p:cBhvr>
                                      <p:to>
                                        <p:strVal val="hidden"/>
                                      </p:to>
                                    </p:set>
                                  </p:childTnLst>
                                </p:cTn>
                              </p:par>
                              <p:par>
                                <p:cTn id="106" presetID="1" presetClass="exit" presetSubtype="0" fill="hold" grpId="1" nodeType="withEffect">
                                  <p:stCondLst>
                                    <p:cond delay="2000"/>
                                  </p:stCondLst>
                                  <p:childTnLst>
                                    <p:set>
                                      <p:cBhvr>
                                        <p:cTn id="107" dur="1" fill="hold">
                                          <p:stCondLst>
                                            <p:cond delay="0"/>
                                          </p:stCondLst>
                                        </p:cTn>
                                        <p:tgtEl>
                                          <p:spTgt spid="197"/>
                                        </p:tgtEl>
                                        <p:attrNameLst>
                                          <p:attrName>style.visibility</p:attrName>
                                        </p:attrNameLst>
                                      </p:cBhvr>
                                      <p:to>
                                        <p:strVal val="hidden"/>
                                      </p:to>
                                    </p:set>
                                  </p:childTnLst>
                                </p:cTn>
                              </p:par>
                              <p:par>
                                <p:cTn id="108" presetID="1" presetClass="exit" presetSubtype="0" fill="hold" grpId="1" nodeType="withEffect">
                                  <p:stCondLst>
                                    <p:cond delay="2500"/>
                                  </p:stCondLst>
                                  <p:childTnLst>
                                    <p:set>
                                      <p:cBhvr>
                                        <p:cTn id="109" dur="1" fill="hold">
                                          <p:stCondLst>
                                            <p:cond delay="0"/>
                                          </p:stCondLst>
                                        </p:cTn>
                                        <p:tgtEl>
                                          <p:spTgt spid="198"/>
                                        </p:tgtEl>
                                        <p:attrNameLst>
                                          <p:attrName>style.visibility</p:attrName>
                                        </p:attrNameLst>
                                      </p:cBhvr>
                                      <p:to>
                                        <p:strVal val="hidden"/>
                                      </p:to>
                                    </p:set>
                                  </p:childTnLst>
                                </p:cTn>
                              </p:par>
                              <p:par>
                                <p:cTn id="110" presetID="1" presetClass="exit" presetSubtype="0" fill="hold" grpId="1" nodeType="withEffect">
                                  <p:stCondLst>
                                    <p:cond delay="2750"/>
                                  </p:stCondLst>
                                  <p:childTnLst>
                                    <p:set>
                                      <p:cBhvr>
                                        <p:cTn id="111" dur="1" fill="hold">
                                          <p:stCondLst>
                                            <p:cond delay="0"/>
                                          </p:stCondLst>
                                        </p:cTn>
                                        <p:tgtEl>
                                          <p:spTgt spid="199"/>
                                        </p:tgtEl>
                                        <p:attrNameLst>
                                          <p:attrName>style.visibility</p:attrName>
                                        </p:attrNameLst>
                                      </p:cBhvr>
                                      <p:to>
                                        <p:strVal val="hidden"/>
                                      </p:to>
                                    </p:set>
                                  </p:childTnLst>
                                </p:cTn>
                              </p:par>
                              <p:par>
                                <p:cTn id="112" presetID="1" presetClass="exit" presetSubtype="0" fill="hold" grpId="1" nodeType="withEffect">
                                  <p:stCondLst>
                                    <p:cond delay="2750"/>
                                  </p:stCondLst>
                                  <p:childTnLst>
                                    <p:set>
                                      <p:cBhvr>
                                        <p:cTn id="113" dur="1" fill="hold">
                                          <p:stCondLst>
                                            <p:cond delay="0"/>
                                          </p:stCondLst>
                                        </p:cTn>
                                        <p:tgtEl>
                                          <p:spTgt spid="200"/>
                                        </p:tgtEl>
                                        <p:attrNameLst>
                                          <p:attrName>style.visibility</p:attrName>
                                        </p:attrNameLst>
                                      </p:cBhvr>
                                      <p:to>
                                        <p:strVal val="hidden"/>
                                      </p:to>
                                    </p:set>
                                  </p:childTnLst>
                                </p:cTn>
                              </p:par>
                              <p:par>
                                <p:cTn id="114" presetID="1" presetClass="exit" presetSubtype="0" fill="hold" grpId="1" nodeType="withEffect">
                                  <p:stCondLst>
                                    <p:cond delay="2750"/>
                                  </p:stCondLst>
                                  <p:childTnLst>
                                    <p:set>
                                      <p:cBhvr>
                                        <p:cTn id="115" dur="1" fill="hold">
                                          <p:stCondLst>
                                            <p:cond delay="0"/>
                                          </p:stCondLst>
                                        </p:cTn>
                                        <p:tgtEl>
                                          <p:spTgt spid="201"/>
                                        </p:tgtEl>
                                        <p:attrNameLst>
                                          <p:attrName>style.visibility</p:attrName>
                                        </p:attrNameLst>
                                      </p:cBhvr>
                                      <p:to>
                                        <p:strVal val="hidden"/>
                                      </p:to>
                                    </p:set>
                                  </p:childTnLst>
                                </p:cTn>
                              </p:par>
                              <p:par>
                                <p:cTn id="116" presetID="1" presetClass="exit" presetSubtype="0" fill="hold" grpId="1" nodeType="withEffect">
                                  <p:stCondLst>
                                    <p:cond delay="2750"/>
                                  </p:stCondLst>
                                  <p:childTnLst>
                                    <p:set>
                                      <p:cBhvr>
                                        <p:cTn id="117" dur="1" fill="hold">
                                          <p:stCondLst>
                                            <p:cond delay="0"/>
                                          </p:stCondLst>
                                        </p:cTn>
                                        <p:tgtEl>
                                          <p:spTgt spid="202"/>
                                        </p:tgtEl>
                                        <p:attrNameLst>
                                          <p:attrName>style.visibility</p:attrName>
                                        </p:attrNameLst>
                                      </p:cBhvr>
                                      <p:to>
                                        <p:strVal val="hidden"/>
                                      </p:to>
                                    </p:set>
                                  </p:childTnLst>
                                </p:cTn>
                              </p:par>
                              <p:par>
                                <p:cTn id="118" presetID="1" presetClass="exit" presetSubtype="0" fill="hold" grpId="1" nodeType="withEffect">
                                  <p:stCondLst>
                                    <p:cond delay="2750"/>
                                  </p:stCondLst>
                                  <p:childTnLst>
                                    <p:set>
                                      <p:cBhvr>
                                        <p:cTn id="119" dur="1" fill="hold">
                                          <p:stCondLst>
                                            <p:cond delay="0"/>
                                          </p:stCondLst>
                                        </p:cTn>
                                        <p:tgtEl>
                                          <p:spTgt spid="203"/>
                                        </p:tgtEl>
                                        <p:attrNameLst>
                                          <p:attrName>style.visibility</p:attrName>
                                        </p:attrNameLst>
                                      </p:cBhvr>
                                      <p:to>
                                        <p:strVal val="hidden"/>
                                      </p:to>
                                    </p:set>
                                  </p:childTnLst>
                                </p:cTn>
                              </p:par>
                              <p:par>
                                <p:cTn id="120" presetID="1" presetClass="exit" presetSubtype="0" fill="hold" grpId="1" nodeType="withEffect">
                                  <p:stCondLst>
                                    <p:cond delay="2750"/>
                                  </p:stCondLst>
                                  <p:childTnLst>
                                    <p:set>
                                      <p:cBhvr>
                                        <p:cTn id="121" dur="1" fill="hold">
                                          <p:stCondLst>
                                            <p:cond delay="0"/>
                                          </p:stCondLst>
                                        </p:cTn>
                                        <p:tgtEl>
                                          <p:spTgt spid="204"/>
                                        </p:tgtEl>
                                        <p:attrNameLst>
                                          <p:attrName>style.visibility</p:attrName>
                                        </p:attrNameLst>
                                      </p:cBhvr>
                                      <p:to>
                                        <p:strVal val="hidden"/>
                                      </p:to>
                                    </p:set>
                                  </p:childTnLst>
                                </p:cTn>
                              </p:par>
                              <p:par>
                                <p:cTn id="122" presetID="1" presetClass="exit" presetSubtype="0" fill="hold" grpId="1" nodeType="withEffect">
                                  <p:stCondLst>
                                    <p:cond delay="2500"/>
                                  </p:stCondLst>
                                  <p:childTnLst>
                                    <p:set>
                                      <p:cBhvr>
                                        <p:cTn id="123" dur="1" fill="hold">
                                          <p:stCondLst>
                                            <p:cond delay="0"/>
                                          </p:stCondLst>
                                        </p:cTn>
                                        <p:tgtEl>
                                          <p:spTgt spid="205"/>
                                        </p:tgtEl>
                                        <p:attrNameLst>
                                          <p:attrName>style.visibility</p:attrName>
                                        </p:attrNameLst>
                                      </p:cBhvr>
                                      <p:to>
                                        <p:strVal val="hidden"/>
                                      </p:to>
                                    </p:set>
                                  </p:childTnLst>
                                </p:cTn>
                              </p:par>
                              <p:par>
                                <p:cTn id="124" presetID="1" presetClass="exit" presetSubtype="0" fill="hold" grpId="1" nodeType="withEffect">
                                  <p:stCondLst>
                                    <p:cond delay="2500"/>
                                  </p:stCondLst>
                                  <p:childTnLst>
                                    <p:set>
                                      <p:cBhvr>
                                        <p:cTn id="125" dur="1" fill="hold">
                                          <p:stCondLst>
                                            <p:cond delay="0"/>
                                          </p:stCondLst>
                                        </p:cTn>
                                        <p:tgtEl>
                                          <p:spTgt spid="206"/>
                                        </p:tgtEl>
                                        <p:attrNameLst>
                                          <p:attrName>style.visibility</p:attrName>
                                        </p:attrNameLst>
                                      </p:cBhvr>
                                      <p:to>
                                        <p:strVal val="hidden"/>
                                      </p:to>
                                    </p:set>
                                  </p:childTnLst>
                                </p:cTn>
                              </p:par>
                              <p:par>
                                <p:cTn id="126" presetID="1" presetClass="exit" presetSubtype="0" fill="hold" grpId="1" nodeType="withEffect">
                                  <p:stCondLst>
                                    <p:cond delay="3000"/>
                                  </p:stCondLst>
                                  <p:childTnLst>
                                    <p:set>
                                      <p:cBhvr>
                                        <p:cTn id="127" dur="1" fill="hold">
                                          <p:stCondLst>
                                            <p:cond delay="0"/>
                                          </p:stCondLst>
                                        </p:cTn>
                                        <p:tgtEl>
                                          <p:spTgt spid="208"/>
                                        </p:tgtEl>
                                        <p:attrNameLst>
                                          <p:attrName>style.visibility</p:attrName>
                                        </p:attrNameLst>
                                      </p:cBhvr>
                                      <p:to>
                                        <p:strVal val="hidden"/>
                                      </p:to>
                                    </p:set>
                                  </p:childTnLst>
                                </p:cTn>
                              </p:par>
                              <p:par>
                                <p:cTn id="128" presetID="53" presetClass="entr" presetSubtype="16" fill="hold" nodeType="withEffect">
                                  <p:stCondLst>
                                    <p:cond delay="2250"/>
                                  </p:stCondLst>
                                  <p:childTnLst>
                                    <p:set>
                                      <p:cBhvr>
                                        <p:cTn id="129" dur="1" fill="hold">
                                          <p:stCondLst>
                                            <p:cond delay="0"/>
                                          </p:stCondLst>
                                        </p:cTn>
                                        <p:tgtEl>
                                          <p:spTgt spid="186"/>
                                        </p:tgtEl>
                                        <p:attrNameLst>
                                          <p:attrName>style.visibility</p:attrName>
                                        </p:attrNameLst>
                                      </p:cBhvr>
                                      <p:to>
                                        <p:strVal val="visible"/>
                                      </p:to>
                                    </p:set>
                                    <p:anim calcmode="lin" valueType="num">
                                      <p:cBhvr>
                                        <p:cTn id="130" dur="1000" fill="hold"/>
                                        <p:tgtEl>
                                          <p:spTgt spid="186"/>
                                        </p:tgtEl>
                                        <p:attrNameLst>
                                          <p:attrName>ppt_w</p:attrName>
                                        </p:attrNameLst>
                                      </p:cBhvr>
                                      <p:tavLst>
                                        <p:tav tm="0">
                                          <p:val>
                                            <p:fltVal val="0"/>
                                          </p:val>
                                        </p:tav>
                                        <p:tav tm="100000">
                                          <p:val>
                                            <p:strVal val="#ppt_w"/>
                                          </p:val>
                                        </p:tav>
                                      </p:tavLst>
                                    </p:anim>
                                    <p:anim calcmode="lin" valueType="num">
                                      <p:cBhvr>
                                        <p:cTn id="131" dur="1000" fill="hold"/>
                                        <p:tgtEl>
                                          <p:spTgt spid="186"/>
                                        </p:tgtEl>
                                        <p:attrNameLst>
                                          <p:attrName>ppt_h</p:attrName>
                                        </p:attrNameLst>
                                      </p:cBhvr>
                                      <p:tavLst>
                                        <p:tav tm="0">
                                          <p:val>
                                            <p:fltVal val="0"/>
                                          </p:val>
                                        </p:tav>
                                        <p:tav tm="100000">
                                          <p:val>
                                            <p:strVal val="#ppt_h"/>
                                          </p:val>
                                        </p:tav>
                                      </p:tavLst>
                                    </p:anim>
                                    <p:animEffect transition="in" filter="fade">
                                      <p:cBhvr>
                                        <p:cTn id="132" dur="1000"/>
                                        <p:tgtEl>
                                          <p:spTgt spid="186"/>
                                        </p:tgtEl>
                                      </p:cBhvr>
                                    </p:animEffect>
                                  </p:childTnLst>
                                </p:cTn>
                              </p:par>
                              <p:par>
                                <p:cTn id="133" presetID="42" presetClass="path" presetSubtype="0" accel="50000" decel="50000" fill="hold" nodeType="withEffect">
                                  <p:stCondLst>
                                    <p:cond delay="2250"/>
                                  </p:stCondLst>
                                  <p:childTnLst>
                                    <p:animMotion origin="layout" path="M -4.16667E-6 -3.7037E-6 L -0.21302 -0.13287 " pathEditMode="relative" rAng="0" ptsTypes="AA">
                                      <p:cBhvr>
                                        <p:cTn id="134" dur="2000" fill="hold"/>
                                        <p:tgtEl>
                                          <p:spTgt spid="186"/>
                                        </p:tgtEl>
                                        <p:attrNameLst>
                                          <p:attrName>ppt_x</p:attrName>
                                          <p:attrName>ppt_y</p:attrName>
                                        </p:attrNameLst>
                                      </p:cBhvr>
                                      <p:rCtr x="-1066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3" grpId="0" animBg="1"/>
      <p:bldP spid="183" grpId="1" animBg="1"/>
      <p:bldP spid="183" grpId="2" animBg="1"/>
      <p:bldP spid="182" grpId="0" animBg="1"/>
      <p:bldP spid="182" grpId="1" animBg="1"/>
      <p:bldP spid="182" grpId="2" animBg="1"/>
      <p:bldP spid="188" grpId="0" animBg="1"/>
      <p:bldP spid="188" grpId="1" animBg="1"/>
      <p:bldP spid="188" grpId="2" animBg="1"/>
      <p:bldP spid="190" grpId="0" animBg="1"/>
      <p:bldP spid="190" grpId="1" animBg="1"/>
      <p:bldP spid="190" grpId="2" animBg="1"/>
      <p:bldP spid="192" grpId="0" animBg="1"/>
      <p:bldP spid="192" grpId="1" animBg="1"/>
      <p:bldP spid="192" grpId="2" animBg="1"/>
      <p:bldP spid="194" grpId="0" animBg="1"/>
      <p:bldP spid="194" grpId="1" animBg="1"/>
      <p:bldP spid="194"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8" grpId="0" animBg="1"/>
      <p:bldP spid="208" grpId="1" animBg="1"/>
      <p:bldP spid="208"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182" name="Group 181"/>
          <p:cNvGrpSpPr/>
          <p:nvPr/>
        </p:nvGrpSpPr>
        <p:grpSpPr>
          <a:xfrm>
            <a:off x="1524000" y="4189863"/>
            <a:ext cx="1956179" cy="2366518"/>
            <a:chOff x="1524000" y="4189863"/>
            <a:chExt cx="1956179" cy="2366518"/>
          </a:xfrm>
        </p:grpSpPr>
        <p:sp>
          <p:nvSpPr>
            <p:cNvPr id="187" name="Freeform 186"/>
            <p:cNvSpPr/>
            <p:nvPr/>
          </p:nvSpPr>
          <p:spPr>
            <a:xfrm>
              <a:off x="3070746" y="4189863"/>
              <a:ext cx="409433" cy="2361062"/>
            </a:xfrm>
            <a:custGeom>
              <a:avLst/>
              <a:gdLst>
                <a:gd name="connsiteX0" fmla="*/ 122830 w 409433"/>
                <a:gd name="connsiteY0" fmla="*/ 0 h 2361062"/>
                <a:gd name="connsiteX1" fmla="*/ 409433 w 409433"/>
                <a:gd name="connsiteY1" fmla="*/ 1746913 h 2361062"/>
                <a:gd name="connsiteX2" fmla="*/ 395785 w 409433"/>
                <a:gd name="connsiteY2" fmla="*/ 1992573 h 2361062"/>
                <a:gd name="connsiteX3" fmla="*/ 122830 w 409433"/>
                <a:gd name="connsiteY3" fmla="*/ 2361062 h 2361062"/>
                <a:gd name="connsiteX4" fmla="*/ 0 w 409433"/>
                <a:gd name="connsiteY4" fmla="*/ 0 h 2361062"/>
                <a:gd name="connsiteX5" fmla="*/ 122830 w 409433"/>
                <a:gd name="connsiteY5" fmla="*/ 0 h 23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433" h="2361062">
                  <a:moveTo>
                    <a:pt x="122830" y="0"/>
                  </a:moveTo>
                  <a:lnTo>
                    <a:pt x="409433" y="1746913"/>
                  </a:lnTo>
                  <a:lnTo>
                    <a:pt x="395785" y="1992573"/>
                  </a:lnTo>
                  <a:lnTo>
                    <a:pt x="122830" y="2361062"/>
                  </a:lnTo>
                  <a:lnTo>
                    <a:pt x="0" y="0"/>
                  </a:lnTo>
                  <a:lnTo>
                    <a:pt x="12283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9" name="Picture 188" descr="C:\research\projects\HomeSensing\Water\Pictures\2009_04_14 - Jon's Home Deployment\IMG_9308 (768x1024).jpg"/>
            <p:cNvPicPr>
              <a:picLocks noChangeAspect="1" noChangeArrowheads="1"/>
            </p:cNvPicPr>
            <p:nvPr/>
          </p:nvPicPr>
          <p:blipFill>
            <a:blip r:embed="rId5" cstate="print"/>
            <a:srcRect t="15101" r="27662" b="8854"/>
            <a:stretch>
              <a:fillRect/>
            </a:stretch>
          </p:blipFill>
          <p:spPr bwMode="auto">
            <a:xfrm>
              <a:off x="1524000" y="4191000"/>
              <a:ext cx="1687545" cy="2365381"/>
            </a:xfrm>
            <a:prstGeom prst="rect">
              <a:avLst/>
            </a:prstGeom>
            <a:solidFill>
              <a:srgbClr val="FFFFFF">
                <a:shade val="85000"/>
              </a:srgbClr>
            </a:solidFill>
            <a:ln>
              <a:noFill/>
            </a:ln>
            <a:effectLst/>
          </p:spPr>
        </p:pic>
      </p:grpSp>
      <p:grpSp>
        <p:nvGrpSpPr>
          <p:cNvPr id="191" name="Group 190"/>
          <p:cNvGrpSpPr/>
          <p:nvPr/>
        </p:nvGrpSpPr>
        <p:grpSpPr>
          <a:xfrm>
            <a:off x="3733800" y="685815"/>
            <a:ext cx="2967251" cy="1634319"/>
            <a:chOff x="3733800" y="685800"/>
            <a:chExt cx="2967251" cy="1634319"/>
          </a:xfrm>
        </p:grpSpPr>
        <p:sp>
          <p:nvSpPr>
            <p:cNvPr id="192" name="Freeform 191"/>
            <p:cNvSpPr/>
            <p:nvPr/>
          </p:nvSpPr>
          <p:spPr>
            <a:xfrm>
              <a:off x="3766782" y="696036"/>
              <a:ext cx="2934269" cy="1624083"/>
            </a:xfrm>
            <a:custGeom>
              <a:avLst/>
              <a:gdLst>
                <a:gd name="connsiteX0" fmla="*/ 2538484 w 2934269"/>
                <a:gd name="connsiteY0" fmla="*/ 0 h 1624083"/>
                <a:gd name="connsiteX1" fmla="*/ 2934269 w 2934269"/>
                <a:gd name="connsiteY1" fmla="*/ 1514901 h 1624083"/>
                <a:gd name="connsiteX2" fmla="*/ 2934269 w 2934269"/>
                <a:gd name="connsiteY2" fmla="*/ 1624083 h 1624083"/>
                <a:gd name="connsiteX3" fmla="*/ 0 w 2934269"/>
                <a:gd name="connsiteY3" fmla="*/ 1228298 h 1624083"/>
                <a:gd name="connsiteX4" fmla="*/ 2483893 w 2934269"/>
                <a:gd name="connsiteY4" fmla="*/ 54591 h 162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269" h="1624083">
                  <a:moveTo>
                    <a:pt x="2538484" y="0"/>
                  </a:moveTo>
                  <a:lnTo>
                    <a:pt x="2934269" y="1514901"/>
                  </a:lnTo>
                  <a:lnTo>
                    <a:pt x="2934269" y="1624083"/>
                  </a:lnTo>
                  <a:lnTo>
                    <a:pt x="0" y="1228298"/>
                  </a:lnTo>
                  <a:lnTo>
                    <a:pt x="2483893" y="54591"/>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3" name="Picture 2" descr="C:\research\projects\HomeSensing\Water\Pictures\2009_05_31 - Jon's Apartment Installation\IMG_9819 (1280x960).jpg"/>
            <p:cNvPicPr>
              <a:picLocks noChangeAspect="1" noChangeArrowheads="1"/>
            </p:cNvPicPr>
            <p:nvPr/>
          </p:nvPicPr>
          <p:blipFill>
            <a:blip r:embed="rId6" cstate="print"/>
            <a:srcRect t="16016" b="21484"/>
            <a:stretch>
              <a:fillRect/>
            </a:stretch>
          </p:blipFill>
          <p:spPr bwMode="auto">
            <a:xfrm flipH="1">
              <a:off x="3733800" y="685800"/>
              <a:ext cx="2600959" cy="1219200"/>
            </a:xfrm>
            <a:prstGeom prst="rect">
              <a:avLst/>
            </a:prstGeom>
            <a:noFill/>
          </p:spPr>
        </p:pic>
      </p:grpSp>
      <p:grpSp>
        <p:nvGrpSpPr>
          <p:cNvPr id="194" name="Group 193"/>
          <p:cNvGrpSpPr/>
          <p:nvPr/>
        </p:nvGrpSpPr>
        <p:grpSpPr>
          <a:xfrm>
            <a:off x="5681534" y="3810000"/>
            <a:ext cx="1805131" cy="2514600"/>
            <a:chOff x="5681519" y="3810000"/>
            <a:chExt cx="1805131" cy="2514600"/>
          </a:xfrm>
        </p:grpSpPr>
        <p:sp>
          <p:nvSpPr>
            <p:cNvPr id="195" name="Freeform 194"/>
            <p:cNvSpPr/>
            <p:nvPr/>
          </p:nvSpPr>
          <p:spPr>
            <a:xfrm>
              <a:off x="5695950" y="3810000"/>
              <a:ext cx="1790700" cy="1028700"/>
            </a:xfrm>
            <a:custGeom>
              <a:avLst/>
              <a:gdLst>
                <a:gd name="connsiteX0" fmla="*/ 1238250 w 1790700"/>
                <a:gd name="connsiteY0" fmla="*/ 0 h 1028700"/>
                <a:gd name="connsiteX1" fmla="*/ 0 w 1790700"/>
                <a:gd name="connsiteY1" fmla="*/ 571500 h 1028700"/>
                <a:gd name="connsiteX2" fmla="*/ 914400 w 1790700"/>
                <a:gd name="connsiteY2" fmla="*/ 1028700 h 1028700"/>
                <a:gd name="connsiteX3" fmla="*/ 1790700 w 1790700"/>
                <a:gd name="connsiteY3" fmla="*/ 552450 h 1028700"/>
                <a:gd name="connsiteX4" fmla="*/ 1352550 w 1790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0" h="1028700">
                  <a:moveTo>
                    <a:pt x="1238250" y="0"/>
                  </a:moveTo>
                  <a:lnTo>
                    <a:pt x="0" y="571500"/>
                  </a:lnTo>
                  <a:lnTo>
                    <a:pt x="914400" y="1028700"/>
                  </a:lnTo>
                  <a:lnTo>
                    <a:pt x="1790700" y="552450"/>
                  </a:lnTo>
                  <a:lnTo>
                    <a:pt x="1352550" y="0"/>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6" name="Picture 3" descr="C:\research\talks\UbiComp2009-HydroSense\HydroSenseBelowSink.png"/>
            <p:cNvPicPr>
              <a:picLocks noChangeAspect="1" noChangeArrowheads="1"/>
            </p:cNvPicPr>
            <p:nvPr/>
          </p:nvPicPr>
          <p:blipFill>
            <a:blip r:embed="rId7" cstate="print"/>
            <a:srcRect l="33116" r="29706" b="45000"/>
            <a:stretch>
              <a:fillRect/>
            </a:stretch>
          </p:blipFill>
          <p:spPr bwMode="auto">
            <a:xfrm flipH="1">
              <a:off x="5681519" y="4343400"/>
              <a:ext cx="1786081" cy="1981200"/>
            </a:xfrm>
            <a:prstGeom prst="rect">
              <a:avLst/>
            </a:prstGeom>
            <a:noFill/>
          </p:spPr>
        </p:pic>
      </p:grpSp>
    </p:spTree>
    <p:extLst>
      <p:ext uri="{BB962C8B-B14F-4D97-AF65-F5344CB8AC3E}">
        <p14:creationId xmlns:p14="http://schemas.microsoft.com/office/powerpoint/2010/main" val="125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3150954797"/>
              </p:ext>
            </p:extLst>
          </p:nvPr>
        </p:nvGraphicFramePr>
        <p:xfrm>
          <a:off x="438151" y="304800"/>
          <a:ext cx="853988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47700" y="6096015"/>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0</a:t>
            </a:r>
          </a:p>
        </p:txBody>
      </p:sp>
      <p:sp>
        <p:nvSpPr>
          <p:cNvPr id="4" name="TextBox 3"/>
          <p:cNvSpPr txBox="1"/>
          <p:nvPr/>
        </p:nvSpPr>
        <p:spPr>
          <a:xfrm>
            <a:off x="8734417" y="6164766"/>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9</a:t>
            </a:r>
          </a:p>
        </p:txBody>
      </p:sp>
      <p:sp>
        <p:nvSpPr>
          <p:cNvPr id="5" name="TextBox 4"/>
          <p:cNvSpPr txBox="1"/>
          <p:nvPr/>
        </p:nvSpPr>
        <p:spPr>
          <a:xfrm>
            <a:off x="4580325" y="6154203"/>
            <a:ext cx="563176"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4.5</a:t>
            </a:r>
          </a:p>
        </p:txBody>
      </p:sp>
      <p:sp>
        <p:nvSpPr>
          <p:cNvPr id="6" name="TextBox 5"/>
          <p:cNvSpPr txBox="1"/>
          <p:nvPr/>
        </p:nvSpPr>
        <p:spPr>
          <a:xfrm>
            <a:off x="4248151" y="6417904"/>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time (s)</a:t>
            </a:r>
          </a:p>
        </p:txBody>
      </p:sp>
      <p:grpSp>
        <p:nvGrpSpPr>
          <p:cNvPr id="7" name="Group 6"/>
          <p:cNvGrpSpPr/>
          <p:nvPr/>
        </p:nvGrpSpPr>
        <p:grpSpPr>
          <a:xfrm>
            <a:off x="781065" y="6071800"/>
            <a:ext cx="8210549" cy="62300"/>
            <a:chOff x="792831" y="4691380"/>
            <a:chExt cx="3574382" cy="46136"/>
          </a:xfrm>
        </p:grpSpPr>
        <p:cxnSp>
          <p:nvCxnSpPr>
            <p:cNvPr id="8" name="Straight Connector 7"/>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rot="16200000">
            <a:off x="-409543" y="2847945"/>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psi</a:t>
            </a:r>
          </a:p>
        </p:txBody>
      </p:sp>
      <p:grpSp>
        <p:nvGrpSpPr>
          <p:cNvPr id="20" name="Group 19"/>
          <p:cNvGrpSpPr/>
          <p:nvPr/>
        </p:nvGrpSpPr>
        <p:grpSpPr>
          <a:xfrm>
            <a:off x="1143000" y="1085145"/>
            <a:ext cx="1143000" cy="5001330"/>
            <a:chOff x="1143000" y="1085145"/>
            <a:chExt cx="1143000" cy="5001330"/>
          </a:xfrm>
        </p:grpSpPr>
        <p:sp>
          <p:nvSpPr>
            <p:cNvPr id="15" name="Rectangle 14"/>
            <p:cNvSpPr/>
            <p:nvPr/>
          </p:nvSpPr>
          <p:spPr>
            <a:xfrm>
              <a:off x="1143000" y="1085145"/>
              <a:ext cx="1143000"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5610135"/>
              <a:ext cx="805386" cy="461665"/>
            </a:xfrm>
            <a:prstGeom prst="rect">
              <a:avLst/>
            </a:prstGeom>
            <a:noFill/>
          </p:spPr>
          <p:txBody>
            <a:bodyPr wrap="square" rtlCol="0">
              <a:spAutoFit/>
            </a:bodyPr>
            <a:lstStyle/>
            <a:p>
              <a:pPr algn="ctr"/>
              <a:r>
                <a:rPr lang="en-US" sz="2400" dirty="0">
                  <a:latin typeface="Segoe Condensed" pitchFamily="34" charset="0"/>
                </a:rPr>
                <a:t>open</a:t>
              </a:r>
            </a:p>
          </p:txBody>
        </p:sp>
      </p:grpSp>
      <p:grpSp>
        <p:nvGrpSpPr>
          <p:cNvPr id="21" name="Group 20"/>
          <p:cNvGrpSpPr/>
          <p:nvPr/>
        </p:nvGrpSpPr>
        <p:grpSpPr>
          <a:xfrm>
            <a:off x="4580325" y="1085145"/>
            <a:ext cx="3192076" cy="5001330"/>
            <a:chOff x="4580324" y="1085145"/>
            <a:chExt cx="3192076" cy="5001330"/>
          </a:xfrm>
        </p:grpSpPr>
        <p:sp>
          <p:nvSpPr>
            <p:cNvPr id="18" name="Rectangle 17"/>
            <p:cNvSpPr/>
            <p:nvPr/>
          </p:nvSpPr>
          <p:spPr>
            <a:xfrm>
              <a:off x="4580324" y="1085145"/>
              <a:ext cx="3192076"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80324" y="5610135"/>
              <a:ext cx="3192076" cy="461665"/>
            </a:xfrm>
            <a:prstGeom prst="rect">
              <a:avLst/>
            </a:prstGeom>
            <a:noFill/>
          </p:spPr>
          <p:txBody>
            <a:bodyPr wrap="square" rtlCol="0">
              <a:spAutoFit/>
            </a:bodyPr>
            <a:lstStyle/>
            <a:p>
              <a:pPr algn="ctr"/>
              <a:r>
                <a:rPr lang="en-US" sz="2400" dirty="0">
                  <a:latin typeface="Segoe Condensed" pitchFamily="34" charset="0"/>
                </a:rPr>
                <a:t>close</a:t>
              </a:r>
            </a:p>
          </p:txBody>
        </p:sp>
      </p:grpSp>
      <p:sp>
        <p:nvSpPr>
          <p:cNvPr id="23" name="Rectangle 22"/>
          <p:cNvSpPr/>
          <p:nvPr/>
        </p:nvSpPr>
        <p:spPr>
          <a:xfrm>
            <a:off x="800104" y="228600"/>
            <a:ext cx="8343896"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3" name="Title 1"/>
          <p:cNvSpPr txBox="1">
            <a:spLocks/>
          </p:cNvSpPr>
          <p:nvPr/>
        </p:nvSpPr>
        <p:spPr>
          <a:xfrm>
            <a:off x="838200" y="381001"/>
            <a:ext cx="8839200" cy="838200"/>
          </a:xfrm>
          <a:prstGeom prst="rect">
            <a:avLst/>
          </a:prstGeom>
        </p:spPr>
        <p:txBody>
          <a:bodyPr lIns="91369" tIns="45685" rIns="91369" bIns="45685"/>
          <a:lstStyle>
            <a:lvl1pPr algn="l" defTabSz="914400"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a:lstStyle>
          <a:p>
            <a:r>
              <a:rPr lang="en-US" dirty="0" smtClean="0"/>
              <a:t>bathroom sink pressure signal</a:t>
            </a:r>
            <a:endParaRPr lang="en-US" dirty="0"/>
          </a:p>
        </p:txBody>
      </p:sp>
      <p:sp>
        <p:nvSpPr>
          <p:cNvPr id="25" name="Rectangle 24"/>
          <p:cNvSpPr/>
          <p:nvPr/>
        </p:nvSpPr>
        <p:spPr>
          <a:xfrm>
            <a:off x="2286001" y="4953000"/>
            <a:ext cx="2294324"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Tree>
    <p:extLst>
      <p:ext uri="{BB962C8B-B14F-4D97-AF65-F5344CB8AC3E}">
        <p14:creationId xmlns:p14="http://schemas.microsoft.com/office/powerpoint/2010/main" val="123961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1.89639E-6 L 0.96458 -1.89639E-6 " pathEditMode="relative" rAng="0" ptsTypes="AA">
                                      <p:cBhvr>
                                        <p:cTn id="6" dur="2000" fill="hold"/>
                                        <p:tgtEl>
                                          <p:spTgt spid="23"/>
                                        </p:tgtEl>
                                        <p:attrNameLst>
                                          <p:attrName>ppt_x</p:attrName>
                                          <p:attrName>ppt_y</p:attrName>
                                        </p:attrNameLst>
                                      </p:cBhvr>
                                      <p:rCtr x="48229" y="0"/>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006769" y="3311856"/>
            <a:ext cx="3810000" cy="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8752" y="2590815"/>
            <a:ext cx="933450" cy="1401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24" name="Chart 23"/>
          <p:cNvGraphicFramePr>
            <a:graphicFrameLocks/>
          </p:cNvGraphicFramePr>
          <p:nvPr>
            <p:extLst>
              <p:ext uri="{D42A27DB-BD31-4B8C-83A1-F6EECF244321}">
                <p14:modId xmlns:p14="http://schemas.microsoft.com/office/powerpoint/2010/main" val="4258060288"/>
              </p:ext>
            </p:extLst>
          </p:nvPr>
        </p:nvGraphicFramePr>
        <p:xfrm>
          <a:off x="438151" y="304800"/>
          <a:ext cx="853988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47700" y="6096015"/>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0</a:t>
            </a:r>
          </a:p>
        </p:txBody>
      </p:sp>
      <p:sp>
        <p:nvSpPr>
          <p:cNvPr id="4" name="TextBox 3"/>
          <p:cNvSpPr txBox="1"/>
          <p:nvPr/>
        </p:nvSpPr>
        <p:spPr>
          <a:xfrm>
            <a:off x="8734417" y="6164766"/>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9</a:t>
            </a:r>
          </a:p>
        </p:txBody>
      </p:sp>
      <p:sp>
        <p:nvSpPr>
          <p:cNvPr id="5" name="TextBox 4"/>
          <p:cNvSpPr txBox="1"/>
          <p:nvPr/>
        </p:nvSpPr>
        <p:spPr>
          <a:xfrm>
            <a:off x="4580325" y="6154203"/>
            <a:ext cx="563176"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4.5</a:t>
            </a:r>
          </a:p>
        </p:txBody>
      </p:sp>
      <p:sp>
        <p:nvSpPr>
          <p:cNvPr id="6" name="TextBox 5"/>
          <p:cNvSpPr txBox="1"/>
          <p:nvPr/>
        </p:nvSpPr>
        <p:spPr>
          <a:xfrm>
            <a:off x="4248151" y="6417904"/>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time (s)</a:t>
            </a:r>
          </a:p>
        </p:txBody>
      </p:sp>
      <p:grpSp>
        <p:nvGrpSpPr>
          <p:cNvPr id="7" name="Group 6"/>
          <p:cNvGrpSpPr/>
          <p:nvPr/>
        </p:nvGrpSpPr>
        <p:grpSpPr>
          <a:xfrm>
            <a:off x="781065" y="6071800"/>
            <a:ext cx="8210549" cy="62300"/>
            <a:chOff x="792831" y="4691380"/>
            <a:chExt cx="3574382" cy="46136"/>
          </a:xfrm>
        </p:grpSpPr>
        <p:cxnSp>
          <p:nvCxnSpPr>
            <p:cNvPr id="8" name="Straight Connector 7"/>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rot="16200000">
            <a:off x="-409543" y="2847945"/>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psi</a:t>
            </a:r>
          </a:p>
        </p:txBody>
      </p:sp>
      <p:grpSp>
        <p:nvGrpSpPr>
          <p:cNvPr id="20" name="Group 19"/>
          <p:cNvGrpSpPr/>
          <p:nvPr/>
        </p:nvGrpSpPr>
        <p:grpSpPr>
          <a:xfrm>
            <a:off x="1143000" y="1085145"/>
            <a:ext cx="1143000" cy="5001330"/>
            <a:chOff x="1143000" y="1085145"/>
            <a:chExt cx="1143000" cy="5001330"/>
          </a:xfrm>
        </p:grpSpPr>
        <p:sp>
          <p:nvSpPr>
            <p:cNvPr id="15" name="Rectangle 14"/>
            <p:cNvSpPr/>
            <p:nvPr/>
          </p:nvSpPr>
          <p:spPr>
            <a:xfrm>
              <a:off x="1143000" y="1085145"/>
              <a:ext cx="1143000"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5610135"/>
              <a:ext cx="805386" cy="461665"/>
            </a:xfrm>
            <a:prstGeom prst="rect">
              <a:avLst/>
            </a:prstGeom>
            <a:noFill/>
          </p:spPr>
          <p:txBody>
            <a:bodyPr wrap="square" rtlCol="0">
              <a:spAutoFit/>
            </a:bodyPr>
            <a:lstStyle/>
            <a:p>
              <a:pPr algn="ctr"/>
              <a:r>
                <a:rPr lang="en-US" sz="2400" dirty="0">
                  <a:latin typeface="Segoe Condensed" pitchFamily="34" charset="0"/>
                </a:rPr>
                <a:t>open</a:t>
              </a:r>
            </a:p>
          </p:txBody>
        </p:sp>
      </p:grpSp>
      <p:grpSp>
        <p:nvGrpSpPr>
          <p:cNvPr id="21" name="Group 20"/>
          <p:cNvGrpSpPr/>
          <p:nvPr/>
        </p:nvGrpSpPr>
        <p:grpSpPr>
          <a:xfrm>
            <a:off x="4580325" y="1085145"/>
            <a:ext cx="3192076" cy="5001330"/>
            <a:chOff x="4580324" y="1085145"/>
            <a:chExt cx="3192076" cy="5001330"/>
          </a:xfrm>
        </p:grpSpPr>
        <p:sp>
          <p:nvSpPr>
            <p:cNvPr id="18" name="Rectangle 17"/>
            <p:cNvSpPr/>
            <p:nvPr/>
          </p:nvSpPr>
          <p:spPr>
            <a:xfrm>
              <a:off x="4580324" y="1085145"/>
              <a:ext cx="3192076"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80324" y="5610135"/>
              <a:ext cx="3192076" cy="461665"/>
            </a:xfrm>
            <a:prstGeom prst="rect">
              <a:avLst/>
            </a:prstGeom>
            <a:noFill/>
          </p:spPr>
          <p:txBody>
            <a:bodyPr wrap="square" rtlCol="0">
              <a:spAutoFit/>
            </a:bodyPr>
            <a:lstStyle/>
            <a:p>
              <a:pPr algn="ctr"/>
              <a:r>
                <a:rPr lang="en-US" sz="2400" dirty="0">
                  <a:latin typeface="Segoe Condensed" pitchFamily="34" charset="0"/>
                </a:rPr>
                <a:t>close</a:t>
              </a:r>
            </a:p>
          </p:txBody>
        </p:sp>
      </p:grpSp>
      <p:sp>
        <p:nvSpPr>
          <p:cNvPr id="13" name="Title 1"/>
          <p:cNvSpPr txBox="1">
            <a:spLocks/>
          </p:cNvSpPr>
          <p:nvPr/>
        </p:nvSpPr>
        <p:spPr>
          <a:xfrm>
            <a:off x="838200" y="381001"/>
            <a:ext cx="8839200" cy="838200"/>
          </a:xfrm>
          <a:prstGeom prst="rect">
            <a:avLst/>
          </a:prstGeom>
        </p:spPr>
        <p:txBody>
          <a:bodyPr lIns="91369" tIns="45685" rIns="91369" bIns="45685"/>
          <a:lstStyle>
            <a:lvl1pPr algn="l" defTabSz="914400"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a:lstStyle>
          <a:p>
            <a:r>
              <a:rPr lang="en-US" dirty="0" smtClean="0"/>
              <a:t>bathroom sink pressure signal</a:t>
            </a:r>
            <a:endParaRPr lang="en-US" dirty="0"/>
          </a:p>
        </p:txBody>
      </p:sp>
      <p:sp>
        <p:nvSpPr>
          <p:cNvPr id="27" name="Rectangle 26"/>
          <p:cNvSpPr/>
          <p:nvPr/>
        </p:nvSpPr>
        <p:spPr>
          <a:xfrm>
            <a:off x="1295400" y="3311856"/>
            <a:ext cx="3429000" cy="81204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sz="2400" dirty="0">
                <a:solidFill>
                  <a:schemeClr val="bg1">
                    <a:lumMod val="85000"/>
                  </a:schemeClr>
                </a:solidFill>
                <a:latin typeface="Segoe Condensed" pitchFamily="34" charset="0"/>
              </a:rPr>
              <a:t>flow volume</a:t>
            </a:r>
          </a:p>
        </p:txBody>
      </p:sp>
    </p:spTree>
    <p:extLst>
      <p:ext uri="{BB962C8B-B14F-4D97-AF65-F5344CB8AC3E}">
        <p14:creationId xmlns:p14="http://schemas.microsoft.com/office/powerpoint/2010/main" val="1134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1666 -3.68178E-6 L 0.425 -3.68178E-6 " pathEditMode="relative" rAng="0" ptsTypes="AA">
                                      <p:cBhvr>
                                        <p:cTn id="6" dur="2000" fill="hold"/>
                                        <p:tgtEl>
                                          <p:spTgt spid="22"/>
                                        </p:tgtEl>
                                        <p:attrNameLst>
                                          <p:attrName>ppt_x</p:attrName>
                                          <p:attrName>ppt_y</p:attrName>
                                        </p:attrNameLst>
                                      </p:cBhvr>
                                      <p:rCtr x="20417" y="0"/>
                                    </p:animMotion>
                                  </p:child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006769" y="3311856"/>
            <a:ext cx="3810000" cy="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38752" y="2590815"/>
            <a:ext cx="933450" cy="1401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2" name="Chart 1"/>
          <p:cNvGraphicFramePr>
            <a:graphicFrameLocks/>
          </p:cNvGraphicFramePr>
          <p:nvPr>
            <p:extLst>
              <p:ext uri="{D42A27DB-BD31-4B8C-83A1-F6EECF244321}">
                <p14:modId xmlns:p14="http://schemas.microsoft.com/office/powerpoint/2010/main" val="148460316"/>
              </p:ext>
            </p:extLst>
          </p:nvPr>
        </p:nvGraphicFramePr>
        <p:xfrm>
          <a:off x="438151" y="304800"/>
          <a:ext cx="853988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47700" y="6096015"/>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0</a:t>
            </a:r>
          </a:p>
        </p:txBody>
      </p:sp>
      <p:sp>
        <p:nvSpPr>
          <p:cNvPr id="4" name="TextBox 3"/>
          <p:cNvSpPr txBox="1"/>
          <p:nvPr/>
        </p:nvSpPr>
        <p:spPr>
          <a:xfrm>
            <a:off x="8734417" y="6164766"/>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9</a:t>
            </a:r>
          </a:p>
        </p:txBody>
      </p:sp>
      <p:sp>
        <p:nvSpPr>
          <p:cNvPr id="5" name="TextBox 4"/>
          <p:cNvSpPr txBox="1"/>
          <p:nvPr/>
        </p:nvSpPr>
        <p:spPr>
          <a:xfrm>
            <a:off x="4580325" y="6154203"/>
            <a:ext cx="563176"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4.5</a:t>
            </a:r>
          </a:p>
        </p:txBody>
      </p:sp>
      <p:sp>
        <p:nvSpPr>
          <p:cNvPr id="6" name="TextBox 5"/>
          <p:cNvSpPr txBox="1"/>
          <p:nvPr/>
        </p:nvSpPr>
        <p:spPr>
          <a:xfrm>
            <a:off x="4248151" y="6417904"/>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time (s)</a:t>
            </a:r>
          </a:p>
        </p:txBody>
      </p:sp>
      <p:grpSp>
        <p:nvGrpSpPr>
          <p:cNvPr id="7" name="Group 6"/>
          <p:cNvGrpSpPr/>
          <p:nvPr/>
        </p:nvGrpSpPr>
        <p:grpSpPr>
          <a:xfrm>
            <a:off x="781065" y="6071800"/>
            <a:ext cx="8210549" cy="62300"/>
            <a:chOff x="792831" y="4691380"/>
            <a:chExt cx="3574382" cy="46136"/>
          </a:xfrm>
        </p:grpSpPr>
        <p:cxnSp>
          <p:nvCxnSpPr>
            <p:cNvPr id="8" name="Straight Connector 7"/>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rot="16200000">
            <a:off x="-409543" y="2847945"/>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psi</a:t>
            </a:r>
          </a:p>
        </p:txBody>
      </p:sp>
      <p:grpSp>
        <p:nvGrpSpPr>
          <p:cNvPr id="20" name="Group 19"/>
          <p:cNvGrpSpPr/>
          <p:nvPr/>
        </p:nvGrpSpPr>
        <p:grpSpPr>
          <a:xfrm>
            <a:off x="1143000" y="1085145"/>
            <a:ext cx="1143000" cy="5001330"/>
            <a:chOff x="1143000" y="1085145"/>
            <a:chExt cx="1143000" cy="5001330"/>
          </a:xfrm>
        </p:grpSpPr>
        <p:sp>
          <p:nvSpPr>
            <p:cNvPr id="15" name="Rectangle 14"/>
            <p:cNvSpPr/>
            <p:nvPr/>
          </p:nvSpPr>
          <p:spPr>
            <a:xfrm>
              <a:off x="1143000" y="1085145"/>
              <a:ext cx="1143000"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5610135"/>
              <a:ext cx="805386" cy="461665"/>
            </a:xfrm>
            <a:prstGeom prst="rect">
              <a:avLst/>
            </a:prstGeom>
            <a:noFill/>
          </p:spPr>
          <p:txBody>
            <a:bodyPr wrap="square" rtlCol="0">
              <a:spAutoFit/>
            </a:bodyPr>
            <a:lstStyle/>
            <a:p>
              <a:pPr algn="ctr"/>
              <a:r>
                <a:rPr lang="en-US" sz="2400" dirty="0">
                  <a:latin typeface="Segoe Condensed" pitchFamily="34" charset="0"/>
                </a:rPr>
                <a:t>open</a:t>
              </a:r>
            </a:p>
          </p:txBody>
        </p:sp>
      </p:grpSp>
      <p:grpSp>
        <p:nvGrpSpPr>
          <p:cNvPr id="21" name="Group 20"/>
          <p:cNvGrpSpPr/>
          <p:nvPr/>
        </p:nvGrpSpPr>
        <p:grpSpPr>
          <a:xfrm>
            <a:off x="4580325" y="1085145"/>
            <a:ext cx="3192076" cy="5001330"/>
            <a:chOff x="4580324" y="1085145"/>
            <a:chExt cx="3192076" cy="5001330"/>
          </a:xfrm>
        </p:grpSpPr>
        <p:sp>
          <p:nvSpPr>
            <p:cNvPr id="18" name="Rectangle 17"/>
            <p:cNvSpPr/>
            <p:nvPr/>
          </p:nvSpPr>
          <p:spPr>
            <a:xfrm>
              <a:off x="4580324" y="1085145"/>
              <a:ext cx="3192076"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80324" y="5610135"/>
              <a:ext cx="3192076" cy="461665"/>
            </a:xfrm>
            <a:prstGeom prst="rect">
              <a:avLst/>
            </a:prstGeom>
            <a:noFill/>
          </p:spPr>
          <p:txBody>
            <a:bodyPr wrap="square" rtlCol="0">
              <a:spAutoFit/>
            </a:bodyPr>
            <a:lstStyle/>
            <a:p>
              <a:pPr algn="ctr"/>
              <a:r>
                <a:rPr lang="en-US" sz="2400" dirty="0">
                  <a:latin typeface="Segoe Condensed" pitchFamily="34" charset="0"/>
                </a:rPr>
                <a:t>close</a:t>
              </a:r>
            </a:p>
          </p:txBody>
        </p:sp>
      </p:grpSp>
      <p:sp>
        <p:nvSpPr>
          <p:cNvPr id="13" name="Title 1"/>
          <p:cNvSpPr txBox="1">
            <a:spLocks/>
          </p:cNvSpPr>
          <p:nvPr/>
        </p:nvSpPr>
        <p:spPr>
          <a:xfrm>
            <a:off x="838200" y="381001"/>
            <a:ext cx="8839200" cy="838200"/>
          </a:xfrm>
          <a:prstGeom prst="rect">
            <a:avLst/>
          </a:prstGeom>
        </p:spPr>
        <p:txBody>
          <a:bodyPr lIns="91369" tIns="45685" rIns="91369" bIns="45685"/>
          <a:lstStyle>
            <a:lvl1pPr algn="l" defTabSz="914400"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a:lstStyle>
          <a:p>
            <a:r>
              <a:rPr lang="en-US" dirty="0" smtClean="0"/>
              <a:t>bathroom sink pressure signal</a:t>
            </a:r>
            <a:endParaRPr lang="en-US" dirty="0"/>
          </a:p>
        </p:txBody>
      </p:sp>
      <p:sp>
        <p:nvSpPr>
          <p:cNvPr id="14" name="Rectangle 13"/>
          <p:cNvSpPr/>
          <p:nvPr/>
        </p:nvSpPr>
        <p:spPr>
          <a:xfrm>
            <a:off x="1295400" y="3311856"/>
            <a:ext cx="3429000" cy="81204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sz="2400" dirty="0">
                <a:solidFill>
                  <a:schemeClr val="bg1">
                    <a:lumMod val="85000"/>
                  </a:schemeClr>
                </a:solidFill>
                <a:latin typeface="Segoe Condensed" pitchFamily="34" charset="0"/>
              </a:rPr>
              <a:t>flow volume</a:t>
            </a:r>
          </a:p>
        </p:txBody>
      </p:sp>
    </p:spTree>
    <p:extLst>
      <p:ext uri="{BB962C8B-B14F-4D97-AF65-F5344CB8AC3E}">
        <p14:creationId xmlns:p14="http://schemas.microsoft.com/office/powerpoint/2010/main" val="28303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1666 -3.68178E-6 L 0.425 -3.68178E-6 " pathEditMode="relative" rAng="0" ptsTypes="AA">
                                      <p:cBhvr>
                                        <p:cTn id="6" dur="2000" fill="hold"/>
                                        <p:tgtEl>
                                          <p:spTgt spid="22"/>
                                        </p:tgtEl>
                                        <p:attrNameLst>
                                          <p:attrName>ppt_x</p:attrName>
                                          <p:attrName>ppt_y</p:attrName>
                                        </p:attrNameLst>
                                      </p:cBhvr>
                                      <p:rCtr x="20417" y="0"/>
                                    </p:animMotion>
                                  </p:child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205234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research\projects\HomeSensing\Water\Pictures\2009_04_14 - Tim and Conor Uncle Deployment\IMG_4953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ight Arrow 6"/>
          <p:cNvSpPr/>
          <p:nvPr/>
        </p:nvSpPr>
        <p:spPr>
          <a:xfrm>
            <a:off x="-976952" y="554422"/>
            <a:ext cx="4800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228600" y="46449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how it works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2" name="Rounded Rectangle 1"/>
          <p:cNvSpPr/>
          <p:nvPr/>
        </p:nvSpPr>
        <p:spPr>
          <a:xfrm>
            <a:off x="381000" y="1694597"/>
            <a:ext cx="7924801" cy="2039203"/>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marL="341053" indent="-341053">
              <a:spcBef>
                <a:spcPct val="0"/>
              </a:spcBef>
              <a:buFont typeface="+mj-lt"/>
              <a:buAutoNum type="arabicPeriod"/>
            </a:pPr>
            <a:r>
              <a:rPr lang="en-US" sz="2800" dirty="0">
                <a:solidFill>
                  <a:schemeClr val="bg1">
                    <a:lumMod val="95000"/>
                  </a:schemeClr>
                </a:solidFill>
                <a:latin typeface="Segoe UI Light" pitchFamily="34" charset="0"/>
              </a:rPr>
              <a:t>detect that a water event has occurred</a:t>
            </a:r>
          </a:p>
          <a:p>
            <a:pPr marL="341053" indent="-341053">
              <a:spcBef>
                <a:spcPct val="0"/>
              </a:spcBef>
              <a:buFont typeface="+mj-lt"/>
              <a:buAutoNum type="arabicPeriod"/>
            </a:pPr>
            <a:r>
              <a:rPr lang="en-US" sz="2800" dirty="0">
                <a:solidFill>
                  <a:schemeClr val="bg1">
                    <a:lumMod val="95000"/>
                  </a:schemeClr>
                </a:solidFill>
                <a:latin typeface="Segoe UI Light" pitchFamily="34" charset="0"/>
              </a:rPr>
              <a:t>classify event as “open” or “close”</a:t>
            </a:r>
          </a:p>
          <a:p>
            <a:pPr marL="341053" indent="-341053">
              <a:spcBef>
                <a:spcPct val="0"/>
              </a:spcBef>
              <a:buFont typeface="+mj-lt"/>
              <a:buAutoNum type="arabicPeriod"/>
            </a:pPr>
            <a:r>
              <a:rPr lang="en-US" sz="2800" dirty="0">
                <a:solidFill>
                  <a:schemeClr val="bg1">
                    <a:lumMod val="95000"/>
                  </a:schemeClr>
                </a:solidFill>
                <a:latin typeface="Segoe UI Light" pitchFamily="34" charset="0"/>
              </a:rPr>
              <a:t>determine source of event (</a:t>
            </a:r>
            <a:r>
              <a:rPr lang="en-US" sz="2800" i="1" dirty="0">
                <a:solidFill>
                  <a:schemeClr val="bg1">
                    <a:lumMod val="95000"/>
                  </a:schemeClr>
                </a:solidFill>
                <a:latin typeface="Segoe UI Light" pitchFamily="34" charset="0"/>
              </a:rPr>
              <a:t>e.g., </a:t>
            </a:r>
            <a:r>
              <a:rPr lang="en-US" sz="2800" dirty="0">
                <a:solidFill>
                  <a:schemeClr val="bg1">
                    <a:lumMod val="95000"/>
                  </a:schemeClr>
                </a:solidFill>
                <a:latin typeface="Segoe UI Light" pitchFamily="34" charset="0"/>
              </a:rPr>
              <a:t>toilet, shower).</a:t>
            </a:r>
          </a:p>
          <a:p>
            <a:pPr marL="341053" indent="-341053">
              <a:spcBef>
                <a:spcPct val="0"/>
              </a:spcBef>
              <a:buFont typeface="+mj-lt"/>
              <a:buAutoNum type="arabicPeriod"/>
            </a:pPr>
            <a:r>
              <a:rPr lang="en-US" sz="2800" dirty="0">
                <a:solidFill>
                  <a:schemeClr val="bg1">
                    <a:lumMod val="95000"/>
                  </a:schemeClr>
                </a:solidFill>
                <a:latin typeface="Segoe UI Light" pitchFamily="34" charset="0"/>
              </a:rPr>
              <a:t>provide flow estimate</a:t>
            </a:r>
          </a:p>
        </p:txBody>
      </p:sp>
    </p:spTree>
    <p:extLst>
      <p:ext uri="{BB962C8B-B14F-4D97-AF65-F5344CB8AC3E}">
        <p14:creationId xmlns:p14="http://schemas.microsoft.com/office/powerpoint/2010/main" val="27764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3116846884"/>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1401105073"/>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p:cNvSpPr/>
          <p:nvPr/>
        </p:nvSpPr>
        <p:spPr>
          <a:xfrm>
            <a:off x="1822322" y="4903827"/>
            <a:ext cx="6858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graphicFrame>
        <p:nvGraphicFramePr>
          <p:cNvPr id="33" name="Chart 32"/>
          <p:cNvGraphicFramePr>
            <a:graphicFrameLocks/>
          </p:cNvGraphicFramePr>
          <p:nvPr>
            <p:extLst>
              <p:ext uri="{D42A27DB-BD31-4B8C-83A1-F6EECF244321}">
                <p14:modId xmlns:p14="http://schemas.microsoft.com/office/powerpoint/2010/main" val="2039908509"/>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1439963999"/>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p:cNvGraphicFramePr>
            <a:graphicFrameLocks/>
          </p:cNvGraphicFramePr>
          <p:nvPr>
            <p:extLst>
              <p:ext uri="{D42A27DB-BD31-4B8C-83A1-F6EECF244321}">
                <p14:modId xmlns:p14="http://schemas.microsoft.com/office/powerpoint/2010/main" val="3413806292"/>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7" name="Rectangle 16"/>
          <p:cNvSpPr/>
          <p:nvPr/>
        </p:nvSpPr>
        <p:spPr>
          <a:xfrm>
            <a:off x="1822322" y="2998827"/>
            <a:ext cx="6858000" cy="15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graphicFrame>
        <p:nvGraphicFramePr>
          <p:cNvPr id="20" name="Chart 19"/>
          <p:cNvGraphicFramePr>
            <a:graphicFrameLocks/>
          </p:cNvGraphicFramePr>
          <p:nvPr>
            <p:extLst>
              <p:ext uri="{D42A27DB-BD31-4B8C-83A1-F6EECF244321}">
                <p14:modId xmlns:p14="http://schemas.microsoft.com/office/powerpoint/2010/main" val="1205136705"/>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a:graphicFrameLocks/>
          </p:cNvGraphicFramePr>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16" name="Rectangle 15"/>
          <p:cNvSpPr/>
          <p:nvPr/>
        </p:nvSpPr>
        <p:spPr>
          <a:xfrm>
            <a:off x="1822323" y="1055727"/>
            <a:ext cx="63246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19" name="Rectangle 18"/>
          <p:cNvSpPr/>
          <p:nvPr/>
        </p:nvSpPr>
        <p:spPr>
          <a:xfrm>
            <a:off x="-6478" y="3379827"/>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21" name="Rectangle 20"/>
          <p:cNvSpPr/>
          <p:nvPr/>
        </p:nvSpPr>
        <p:spPr>
          <a:xfrm>
            <a:off x="-6478" y="4903827"/>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9717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5.55112E-17 L 1.0875 5.55112E-17 " pathEditMode="relative" rAng="0" ptsTypes="AA">
                                      <p:cBhvr>
                                        <p:cTn id="6" dur="1000" fill="hold"/>
                                        <p:tgtEl>
                                          <p:spTgt spid="16"/>
                                        </p:tgtEl>
                                        <p:attrNameLst>
                                          <p:attrName>ppt_x</p:attrName>
                                          <p:attrName>ppt_y</p:attrName>
                                        </p:attrNameLst>
                                      </p:cBhvr>
                                      <p:rCtr x="544"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grpId="0" nodeType="afterEffect">
                                  <p:stCondLst>
                                    <p:cond delay="0"/>
                                  </p:stCondLst>
                                  <p:childTnLst>
                                    <p:animMotion origin="layout" path="M -8.33333E-7 -0.00555 L -8.33333E-7 0.30556 " pathEditMode="relative" rAng="0" ptsTypes="AA">
                                      <p:cBhvr>
                                        <p:cTn id="15" dur="1000" fill="hold"/>
                                        <p:tgtEl>
                                          <p:spTgt spid="31"/>
                                        </p:tgtEl>
                                        <p:attrNameLst>
                                          <p:attrName>ppt_x</p:attrName>
                                          <p:attrName>ppt_y</p:attrName>
                                        </p:attrNameLst>
                                      </p:cBhvr>
                                      <p:rCtr x="0" y="156"/>
                                    </p:animMotion>
                                  </p:childTnLst>
                                </p:cTn>
                              </p:par>
                            </p:childTnLst>
                          </p:cTn>
                        </p:par>
                        <p:par>
                          <p:cTn id="16" fill="hold">
                            <p:stCondLst>
                              <p:cond delay="1000"/>
                            </p:stCondLst>
                            <p:childTnLst>
                              <p:par>
                                <p:cTn id="17" presetID="63" presetClass="path" presetSubtype="0" accel="50000" decel="50000" fill="hold" grpId="0" nodeType="afterEffect">
                                  <p:stCondLst>
                                    <p:cond delay="0"/>
                                  </p:stCondLst>
                                  <p:childTnLst>
                                    <p:animMotion origin="layout" path="M 0 0.02223 L 1.11667 0.02223 " pathEditMode="relative" rAng="0" ptsTypes="AA">
                                      <p:cBhvr>
                                        <p:cTn id="18" dur="1000" fill="hold"/>
                                        <p:tgtEl>
                                          <p:spTgt spid="17"/>
                                        </p:tgtEl>
                                        <p:attrNameLst>
                                          <p:attrName>ppt_x</p:attrName>
                                          <p:attrName>ppt_y</p:attrName>
                                        </p:attrNameLst>
                                      </p:cBhvr>
                                      <p:rCtr x="558" y="0"/>
                                    </p:animMotion>
                                  </p:childTnLst>
                                </p:cTn>
                              </p:par>
                            </p:childTnLst>
                          </p:cTn>
                        </p:par>
                        <p:par>
                          <p:cTn id="19" fill="hold">
                            <p:stCondLst>
                              <p:cond delay="2000"/>
                            </p:stCondLst>
                            <p:childTnLst>
                              <p:par>
                                <p:cTn id="20" presetID="1" presetClass="exit" presetSubtype="0" fill="hold" grpId="1" nodeType="afterEffect">
                                  <p:stCondLst>
                                    <p:cond delay="0"/>
                                  </p:stCondLst>
                                  <p:childTnLst>
                                    <p:set>
                                      <p:cBhvr>
                                        <p:cTn id="21" dur="1" fill="hold">
                                          <p:stCondLst>
                                            <p:cond delay="0"/>
                                          </p:stCondLst>
                                        </p:cTn>
                                        <p:tgtEl>
                                          <p:spTgt spid="3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2000"/>
                            </p:stCondLst>
                            <p:childTnLst>
                              <p:par>
                                <p:cTn id="27" presetID="42" presetClass="path" presetSubtype="0" accel="50000" decel="50000" fill="hold" grpId="0" nodeType="afterEffect">
                                  <p:stCondLst>
                                    <p:cond delay="0"/>
                                  </p:stCondLst>
                                  <p:childTnLst>
                                    <p:animMotion origin="layout" path="M -8.33333E-7 -1.11111E-6 L -8.33333E-7 0.22222 " pathEditMode="relative" rAng="0" ptsTypes="AA">
                                      <p:cBhvr>
                                        <p:cTn id="28" dur="1000" fill="hold"/>
                                        <p:tgtEl>
                                          <p:spTgt spid="22"/>
                                        </p:tgtEl>
                                        <p:attrNameLst>
                                          <p:attrName>ppt_x</p:attrName>
                                          <p:attrName>ppt_y</p:attrName>
                                        </p:attrNameLst>
                                      </p:cBhvr>
                                      <p:rCtr x="0" y="111"/>
                                    </p:animMotion>
                                  </p:childTnLst>
                                </p:cTn>
                              </p:par>
                            </p:childTnLst>
                          </p:cTn>
                        </p:par>
                        <p:par>
                          <p:cTn id="29" fill="hold">
                            <p:stCondLst>
                              <p:cond delay="3000"/>
                            </p:stCondLst>
                            <p:childTnLst>
                              <p:par>
                                <p:cTn id="30" presetID="63" presetClass="path" presetSubtype="0" accel="50000" decel="50000" fill="hold" grpId="0" nodeType="afterEffect">
                                  <p:stCondLst>
                                    <p:cond delay="0"/>
                                  </p:stCondLst>
                                  <p:childTnLst>
                                    <p:animMotion origin="layout" path="M -3.61111E-6 -3.33333E-6 L 1.12483 -3.33333E-6 " pathEditMode="relative" rAng="0" ptsTypes="AA">
                                      <p:cBhvr>
                                        <p:cTn id="31" dur="1000" fill="hold"/>
                                        <p:tgtEl>
                                          <p:spTgt spid="30"/>
                                        </p:tgtEl>
                                        <p:attrNameLst>
                                          <p:attrName>ppt_x</p:attrName>
                                          <p:attrName>ppt_y</p:attrName>
                                        </p:attrNameLst>
                                      </p:cBhvr>
                                      <p:rCtr x="562" y="0"/>
                                    </p:animMotion>
                                  </p:childTnLst>
                                </p:cTn>
                              </p:par>
                            </p:childTnLst>
                          </p:cTn>
                        </p:par>
                        <p:par>
                          <p:cTn id="32" fill="hold">
                            <p:stCondLst>
                              <p:cond delay="4000"/>
                            </p:stCondLst>
                            <p:childTnLst>
                              <p:par>
                                <p:cTn id="33" presetID="1" presetClass="exit" presetSubtype="0" fill="hold" grpId="1" nodeType="after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Graphic spid="22" grpId="0">
        <p:bldAsOne/>
      </p:bldGraphic>
      <p:bldGraphic spid="22" grpId="1">
        <p:bldAsOne/>
      </p:bldGraphic>
      <p:bldP spid="17" grpId="0" animBg="1"/>
      <p:bldGraphic spid="31" grpId="0">
        <p:bldAsOne/>
      </p:bldGraphic>
      <p:bldGraphic spid="31" grpId="1">
        <p:bldAsOne/>
      </p:bldGraphic>
      <p:bldP spid="16" grpId="0" animBg="1"/>
      <p:bldP spid="13" grpId="0"/>
      <p:bldP spid="19"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earch\talks\Dorkbot2010_HydroSense2.0\stress at 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40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2737587225"/>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423048524"/>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402543368"/>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2196837853"/>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extLst>
              <p:ext uri="{D42A27DB-BD31-4B8C-83A1-F6EECF244321}">
                <p14:modId xmlns:p14="http://schemas.microsoft.com/office/powerpoint/2010/main" val="2872544285"/>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grpSp>
        <p:nvGrpSpPr>
          <p:cNvPr id="27" name="Group 17"/>
          <p:cNvGrpSpPr/>
          <p:nvPr/>
        </p:nvGrpSpPr>
        <p:grpSpPr>
          <a:xfrm>
            <a:off x="1828800" y="914400"/>
            <a:ext cx="6477000" cy="5486400"/>
            <a:chOff x="2057400" y="1013345"/>
            <a:chExt cx="6324600" cy="5158855"/>
          </a:xfrm>
          <a:solidFill>
            <a:schemeClr val="bg1"/>
          </a:solidFill>
        </p:grpSpPr>
        <p:sp>
          <p:nvSpPr>
            <p:cNvPr id="29" name="Rectangle 28"/>
            <p:cNvSpPr/>
            <p:nvPr/>
          </p:nvSpPr>
          <p:spPr>
            <a:xfrm>
              <a:off x="2057400" y="1013345"/>
              <a:ext cx="6324600" cy="1757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57400" y="3505200"/>
              <a:ext cx="63246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2148840" y="59531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37" name="Group 25"/>
          <p:cNvGrpSpPr/>
          <p:nvPr/>
        </p:nvGrpSpPr>
        <p:grpSpPr>
          <a:xfrm>
            <a:off x="2343152" y="4724415"/>
            <a:ext cx="4248148" cy="1238249"/>
            <a:chOff x="2343152" y="4724400"/>
            <a:chExt cx="4248148" cy="1238249"/>
          </a:xfrm>
        </p:grpSpPr>
        <p:sp>
          <p:nvSpPr>
            <p:cNvPr id="38" name="TextBox 37"/>
            <p:cNvSpPr txBox="1"/>
            <p:nvPr/>
          </p:nvSpPr>
          <p:spPr>
            <a:xfrm>
              <a:off x="3619500" y="4724400"/>
              <a:ext cx="2971800" cy="400110"/>
            </a:xfrm>
            <a:prstGeom prst="rect">
              <a:avLst/>
            </a:prstGeom>
            <a:noFill/>
          </p:spPr>
          <p:txBody>
            <a:bodyPr wrap="square" rtlCol="0">
              <a:spAutoFit/>
            </a:bodyPr>
            <a:lstStyle/>
            <a:p>
              <a:r>
                <a:rPr lang="en-US" sz="2000" b="1" dirty="0">
                  <a:solidFill>
                    <a:srgbClr val="FF0000"/>
                  </a:solidFill>
                  <a:latin typeface="Segoe Condensed" pitchFamily="34" charset="0"/>
                </a:rPr>
                <a:t>critical change in pressure</a:t>
              </a:r>
            </a:p>
          </p:txBody>
        </p:sp>
        <p:cxnSp>
          <p:nvCxnSpPr>
            <p:cNvPr id="39" name="Straight Arrow Connector 38"/>
            <p:cNvCxnSpPr>
              <a:stCxn id="38" idx="1"/>
            </p:cNvCxnSpPr>
            <p:nvPr/>
          </p:nvCxnSpPr>
          <p:spPr>
            <a:xfrm flipH="1">
              <a:off x="2343152" y="4924455"/>
              <a:ext cx="1276348" cy="103819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6080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11667 0 " pathEditMode="relative" rAng="0" ptsTypes="AA">
                                      <p:cBhvr>
                                        <p:cTn id="6" dur="2000" fill="hold"/>
                                        <p:tgtEl>
                                          <p:spTgt spid="27"/>
                                        </p:tgtEl>
                                        <p:attrNameLst>
                                          <p:attrName>ppt_x</p:attrName>
                                          <p:attrName>ppt_y</p:attrName>
                                        </p:attrNameLst>
                                      </p:cBhvr>
                                      <p:rCtr x="58"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1419274628"/>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3177872626"/>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688236374"/>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1918844714"/>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extLst>
              <p:ext uri="{D42A27DB-BD31-4B8C-83A1-F6EECF244321}">
                <p14:modId xmlns:p14="http://schemas.microsoft.com/office/powerpoint/2010/main" val="515425277"/>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35" name="Oval 34"/>
          <p:cNvSpPr/>
          <p:nvPr/>
        </p:nvSpPr>
        <p:spPr>
          <a:xfrm>
            <a:off x="2148840" y="59531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19" name="Group 17"/>
          <p:cNvGrpSpPr/>
          <p:nvPr/>
        </p:nvGrpSpPr>
        <p:grpSpPr>
          <a:xfrm>
            <a:off x="2895600" y="990601"/>
            <a:ext cx="5257800" cy="5105400"/>
            <a:chOff x="2057400" y="1066800"/>
            <a:chExt cx="6324600" cy="5105400"/>
          </a:xfrm>
          <a:solidFill>
            <a:schemeClr val="bg1"/>
          </a:solidFill>
        </p:grpSpPr>
        <p:sp>
          <p:nvSpPr>
            <p:cNvPr id="21" name="Rectangle 20"/>
            <p:cNvSpPr/>
            <p:nvPr/>
          </p:nvSpPr>
          <p:spPr>
            <a:xfrm>
              <a:off x="2057400" y="1066800"/>
              <a:ext cx="63246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057400" y="3581400"/>
              <a:ext cx="6324600" cy="2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4304763" y="550164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36" name="Group 28"/>
          <p:cNvGrpSpPr/>
          <p:nvPr/>
        </p:nvGrpSpPr>
        <p:grpSpPr>
          <a:xfrm>
            <a:off x="4476766" y="4515874"/>
            <a:ext cx="3809999" cy="990599"/>
            <a:chOff x="2819402" y="4724400"/>
            <a:chExt cx="3809998" cy="990599"/>
          </a:xfrm>
        </p:grpSpPr>
        <p:sp>
          <p:nvSpPr>
            <p:cNvPr id="40" name="TextBox 39"/>
            <p:cNvSpPr txBox="1"/>
            <p:nvPr/>
          </p:nvSpPr>
          <p:spPr>
            <a:xfrm>
              <a:off x="3657600" y="4724400"/>
              <a:ext cx="2971800" cy="400110"/>
            </a:xfrm>
            <a:prstGeom prst="rect">
              <a:avLst/>
            </a:prstGeom>
            <a:noFill/>
          </p:spPr>
          <p:txBody>
            <a:bodyPr wrap="square" rtlCol="0">
              <a:spAutoFit/>
            </a:bodyPr>
            <a:lstStyle/>
            <a:p>
              <a:r>
                <a:rPr lang="en-US" sz="2000" b="1" dirty="0">
                  <a:solidFill>
                    <a:srgbClr val="FF0000"/>
                  </a:solidFill>
                  <a:latin typeface="Segoe Condensed" pitchFamily="34" charset="0"/>
                </a:rPr>
                <a:t>critical stabilization point</a:t>
              </a:r>
            </a:p>
          </p:txBody>
        </p:sp>
        <p:cxnSp>
          <p:nvCxnSpPr>
            <p:cNvPr id="41" name="Straight Arrow Connector 40"/>
            <p:cNvCxnSpPr>
              <a:stCxn id="40" idx="1"/>
            </p:cNvCxnSpPr>
            <p:nvPr/>
          </p:nvCxnSpPr>
          <p:spPr>
            <a:xfrm flipH="1">
              <a:off x="2819402" y="4924455"/>
              <a:ext cx="838198" cy="79054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797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0 L 0.17916 0 " pathEditMode="relative" rAng="0" ptsTypes="AA">
                                      <p:cBhvr>
                                        <p:cTn id="6" dur="2000" fill="hold"/>
                                        <p:tgtEl>
                                          <p:spTgt spid="19"/>
                                        </p:tgtEl>
                                        <p:attrNameLst>
                                          <p:attrName>ppt_x</p:attrName>
                                          <p:attrName>ppt_y</p:attrName>
                                        </p:attrNameLst>
                                      </p:cBhvr>
                                      <p:rCtr x="90"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p:cNvCxnSpPr/>
          <p:nvPr/>
        </p:nvCxnSpPr>
        <p:spPr>
          <a:xfrm>
            <a:off x="-2045738" y="3911980"/>
            <a:ext cx="3810000" cy="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02637" y="3209989"/>
            <a:ext cx="1902863" cy="1401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23" name="Chart 22"/>
          <p:cNvGraphicFramePr>
            <a:graphicFrameLocks/>
          </p:cNvGraphicFramePr>
          <p:nvPr>
            <p:extLst>
              <p:ext uri="{D42A27DB-BD31-4B8C-83A1-F6EECF244321}">
                <p14:modId xmlns:p14="http://schemas.microsoft.com/office/powerpoint/2010/main" val="1350759966"/>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1240730897"/>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1641974207"/>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4083549083"/>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extLst>
              <p:ext uri="{D42A27DB-BD31-4B8C-83A1-F6EECF244321}">
                <p14:modId xmlns:p14="http://schemas.microsoft.com/office/powerpoint/2010/main" val="2042570965"/>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35" name="Oval 34"/>
          <p:cNvSpPr/>
          <p:nvPr/>
        </p:nvSpPr>
        <p:spPr>
          <a:xfrm>
            <a:off x="2148840" y="59531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sp>
        <p:nvSpPr>
          <p:cNvPr id="31" name="Oval 30"/>
          <p:cNvSpPr/>
          <p:nvPr/>
        </p:nvSpPr>
        <p:spPr>
          <a:xfrm>
            <a:off x="4304763" y="550164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29" name="Group 17"/>
          <p:cNvGrpSpPr/>
          <p:nvPr/>
        </p:nvGrpSpPr>
        <p:grpSpPr>
          <a:xfrm>
            <a:off x="4572000" y="971550"/>
            <a:ext cx="4114800" cy="5048250"/>
            <a:chOff x="2057400" y="1123950"/>
            <a:chExt cx="6324600" cy="5048250"/>
          </a:xfrm>
          <a:solidFill>
            <a:schemeClr val="tx1"/>
          </a:solidFill>
        </p:grpSpPr>
        <p:sp>
          <p:nvSpPr>
            <p:cNvPr id="30" name="Rectangle 29"/>
            <p:cNvSpPr/>
            <p:nvPr/>
          </p:nvSpPr>
          <p:spPr>
            <a:xfrm>
              <a:off x="2057400" y="1123950"/>
              <a:ext cx="63246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57400" y="3733800"/>
              <a:ext cx="6324600" cy="243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5029200" y="4953000"/>
            <a:ext cx="3657600" cy="584775"/>
          </a:xfrm>
          <a:prstGeom prst="rect">
            <a:avLst/>
          </a:prstGeom>
          <a:noFill/>
        </p:spPr>
        <p:txBody>
          <a:bodyPr wrap="square" lIns="91369" tIns="45685" rIns="91369" bIns="45685" rtlCol="0">
            <a:spAutoFit/>
          </a:bodyPr>
          <a:lstStyle/>
          <a:p>
            <a:pPr algn="ctr"/>
            <a:r>
              <a:rPr lang="en-US" sz="3200" b="1" dirty="0">
                <a:solidFill>
                  <a:srgbClr val="FF0000"/>
                </a:solidFill>
                <a:latin typeface="Segoe Condensed" pitchFamily="34" charset="0"/>
              </a:rPr>
              <a:t>=  valve open event</a:t>
            </a:r>
          </a:p>
        </p:txBody>
      </p:sp>
      <p:sp>
        <p:nvSpPr>
          <p:cNvPr id="38" name="Oval 37"/>
          <p:cNvSpPr/>
          <p:nvPr/>
        </p:nvSpPr>
        <p:spPr>
          <a:xfrm>
            <a:off x="2133600" y="386245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b="1"/>
          </a:p>
        </p:txBody>
      </p:sp>
      <p:sp>
        <p:nvSpPr>
          <p:cNvPr id="39" name="Oval 38"/>
          <p:cNvSpPr/>
          <p:nvPr/>
        </p:nvSpPr>
        <p:spPr>
          <a:xfrm>
            <a:off x="4495800" y="41276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b="1"/>
          </a:p>
        </p:txBody>
      </p:sp>
      <p:sp>
        <p:nvSpPr>
          <p:cNvPr id="43" name="TextBox 42"/>
          <p:cNvSpPr txBox="1"/>
          <p:nvPr/>
        </p:nvSpPr>
        <p:spPr>
          <a:xfrm>
            <a:off x="4585335" y="3805614"/>
            <a:ext cx="2971800" cy="400110"/>
          </a:xfrm>
          <a:prstGeom prst="rect">
            <a:avLst/>
          </a:prstGeom>
          <a:noFill/>
        </p:spPr>
        <p:txBody>
          <a:bodyPr wrap="square" lIns="91369" tIns="45685" rIns="91369" bIns="45685" rtlCol="0">
            <a:spAutoFit/>
          </a:bodyPr>
          <a:lstStyle/>
          <a:p>
            <a:r>
              <a:rPr lang="en-US" sz="2000" b="1" dirty="0">
                <a:solidFill>
                  <a:srgbClr val="FF0000"/>
                </a:solidFill>
                <a:latin typeface="Segoe Condensed" pitchFamily="34" charset="0"/>
              </a:rPr>
              <a:t>pressure decrease</a:t>
            </a:r>
          </a:p>
        </p:txBody>
      </p:sp>
      <p:sp>
        <p:nvSpPr>
          <p:cNvPr id="44" name="TextBox 43"/>
          <p:cNvSpPr txBox="1"/>
          <p:nvPr/>
        </p:nvSpPr>
        <p:spPr>
          <a:xfrm>
            <a:off x="4572000" y="4114801"/>
            <a:ext cx="1905000" cy="1015663"/>
          </a:xfrm>
          <a:prstGeom prst="rect">
            <a:avLst/>
          </a:prstGeom>
          <a:noFill/>
        </p:spPr>
        <p:txBody>
          <a:bodyPr wrap="square" lIns="91369" tIns="45685" rIns="91369" bIns="45685" rtlCol="0">
            <a:spAutoFit/>
          </a:bodyPr>
          <a:lstStyle/>
          <a:p>
            <a:pPr algn="ctr"/>
            <a:r>
              <a:rPr lang="en-US" sz="2000" b="1" dirty="0">
                <a:solidFill>
                  <a:srgbClr val="FF0000"/>
                </a:solidFill>
                <a:latin typeface="Segoe Condensed" pitchFamily="34" charset="0"/>
              </a:rPr>
              <a:t>and </a:t>
            </a:r>
          </a:p>
          <a:p>
            <a:pPr algn="ctr"/>
            <a:r>
              <a:rPr lang="en-US" sz="2000" b="1" dirty="0">
                <a:solidFill>
                  <a:srgbClr val="FF0000"/>
                </a:solidFill>
                <a:latin typeface="Segoe Condensed" pitchFamily="34" charset="0"/>
              </a:rPr>
              <a:t>negative initial</a:t>
            </a:r>
          </a:p>
          <a:p>
            <a:pPr algn="ctr"/>
            <a:r>
              <a:rPr lang="en-US" sz="2000" b="1" dirty="0">
                <a:solidFill>
                  <a:srgbClr val="FF0000"/>
                </a:solidFill>
                <a:latin typeface="Segoe Condensed" pitchFamily="34" charset="0"/>
              </a:rPr>
              <a:t> derivative </a:t>
            </a:r>
          </a:p>
        </p:txBody>
      </p:sp>
      <p:cxnSp>
        <p:nvCxnSpPr>
          <p:cNvPr id="45" name="Straight Arrow Connector 44"/>
          <p:cNvCxnSpPr>
            <a:stCxn id="32" idx="1"/>
          </p:cNvCxnSpPr>
          <p:nvPr/>
        </p:nvCxnSpPr>
        <p:spPr>
          <a:xfrm flipH="1">
            <a:off x="2286000" y="4800615"/>
            <a:ext cx="2286000" cy="11525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133600" y="894910"/>
            <a:ext cx="2438400" cy="2011680"/>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b="1" dirty="0"/>
          </a:p>
        </p:txBody>
      </p:sp>
      <p:sp>
        <p:nvSpPr>
          <p:cNvPr id="47" name="TextBox 46"/>
          <p:cNvSpPr txBox="1"/>
          <p:nvPr/>
        </p:nvSpPr>
        <p:spPr>
          <a:xfrm>
            <a:off x="2133600" y="901011"/>
            <a:ext cx="2438400" cy="707886"/>
          </a:xfrm>
          <a:prstGeom prst="rect">
            <a:avLst/>
          </a:prstGeom>
          <a:noFill/>
        </p:spPr>
        <p:txBody>
          <a:bodyPr wrap="square" lIns="91369" tIns="45685" rIns="91369" bIns="45685" rtlCol="0">
            <a:spAutoFit/>
          </a:bodyPr>
          <a:lstStyle/>
          <a:p>
            <a:pPr algn="ctr"/>
            <a:r>
              <a:rPr lang="en-US" sz="2000" b="1" dirty="0">
                <a:solidFill>
                  <a:schemeClr val="accent1">
                    <a:lumMod val="60000"/>
                    <a:lumOff val="40000"/>
                  </a:schemeClr>
                </a:solidFill>
                <a:latin typeface="Segoe Condensed" pitchFamily="34" charset="0"/>
              </a:rPr>
              <a:t>automatically </a:t>
            </a:r>
            <a:br>
              <a:rPr lang="en-US" sz="2000" b="1" dirty="0">
                <a:solidFill>
                  <a:schemeClr val="accent1">
                    <a:lumMod val="60000"/>
                    <a:lumOff val="40000"/>
                  </a:schemeClr>
                </a:solidFill>
                <a:latin typeface="Segoe Condensed" pitchFamily="34" charset="0"/>
              </a:rPr>
            </a:br>
            <a:r>
              <a:rPr lang="en-US" sz="2000" b="1" dirty="0">
                <a:solidFill>
                  <a:schemeClr val="accent1">
                    <a:lumMod val="60000"/>
                    <a:lumOff val="40000"/>
                  </a:schemeClr>
                </a:solidFill>
                <a:latin typeface="Segoe Condensed" pitchFamily="34" charset="0"/>
              </a:rPr>
              <a:t>detected event</a:t>
            </a:r>
          </a:p>
        </p:txBody>
      </p:sp>
      <p:sp>
        <p:nvSpPr>
          <p:cNvPr id="49" name="TextBox 48"/>
          <p:cNvSpPr txBox="1"/>
          <p:nvPr/>
        </p:nvSpPr>
        <p:spPr>
          <a:xfrm>
            <a:off x="2133600" y="901011"/>
            <a:ext cx="2438400" cy="400110"/>
          </a:xfrm>
          <a:prstGeom prst="rect">
            <a:avLst/>
          </a:prstGeom>
          <a:noFill/>
        </p:spPr>
        <p:txBody>
          <a:bodyPr wrap="square" lIns="91369" tIns="45685" rIns="91369" bIns="45685" rtlCol="0">
            <a:spAutoFit/>
          </a:bodyPr>
          <a:lstStyle/>
          <a:p>
            <a:pPr algn="ctr"/>
            <a:r>
              <a:rPr lang="en-US" sz="2000" b="1" dirty="0">
                <a:solidFill>
                  <a:schemeClr val="accent1">
                    <a:lumMod val="60000"/>
                    <a:lumOff val="40000"/>
                  </a:schemeClr>
                </a:solidFill>
                <a:latin typeface="Segoe Condensed" pitchFamily="34" charset="0"/>
              </a:rPr>
              <a:t>valve open event</a:t>
            </a:r>
          </a:p>
        </p:txBody>
      </p:sp>
      <p:sp>
        <p:nvSpPr>
          <p:cNvPr id="52" name="Rectangle 51"/>
          <p:cNvSpPr/>
          <p:nvPr/>
        </p:nvSpPr>
        <p:spPr>
          <a:xfrm>
            <a:off x="2190750" y="3912358"/>
            <a:ext cx="2381250" cy="25959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400" dirty="0">
              <a:solidFill>
                <a:schemeClr val="bg1">
                  <a:lumMod val="85000"/>
                </a:schemeClr>
              </a:solidFill>
              <a:latin typeface="Segoe Condensed" pitchFamily="34" charset="0"/>
            </a:endParaRPr>
          </a:p>
        </p:txBody>
      </p:sp>
    </p:spTree>
    <p:extLst>
      <p:ext uri="{BB962C8B-B14F-4D97-AF65-F5344CB8AC3E}">
        <p14:creationId xmlns:p14="http://schemas.microsoft.com/office/powerpoint/2010/main" val="111379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00833 -3.7037E-7 L 0.30712 -3.7037E-7 " pathEditMode="relative" rAng="0" ptsTypes="AA">
                                      <p:cBhvr>
                                        <p:cTn id="14" dur="2000" fill="hold"/>
                                        <p:tgtEl>
                                          <p:spTgt spid="50"/>
                                        </p:tgtEl>
                                        <p:attrNameLst>
                                          <p:attrName>ppt_x</p:attrName>
                                          <p:attrName>ppt_y</p:attrName>
                                        </p:attrNameLst>
                                      </p:cBhvr>
                                      <p:rCtr x="14931" y="0"/>
                                    </p:animMotion>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p:bldP spid="44" grpId="0"/>
      <p:bldP spid="46" grpId="0" animBg="1"/>
      <p:bldP spid="47" grpId="0"/>
      <p:bldP spid="47" grpId="1"/>
      <p:bldP spid="49" grpId="0"/>
      <p:bldP spid="5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762000" y="1524000"/>
            <a:ext cx="2743200" cy="1648960"/>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3581400" y="1524000"/>
            <a:ext cx="2743200" cy="164896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print"/>
          <a:srcRect/>
          <a:stretch>
            <a:fillRect/>
          </a:stretch>
        </p:blipFill>
        <p:spPr bwMode="auto">
          <a:xfrm>
            <a:off x="6248400" y="1524001"/>
            <a:ext cx="2743200" cy="164516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print"/>
          <a:srcRect/>
          <a:stretch>
            <a:fillRect/>
          </a:stretch>
        </p:blipFill>
        <p:spPr bwMode="auto">
          <a:xfrm>
            <a:off x="762000" y="3276600"/>
            <a:ext cx="2743200" cy="1648960"/>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cstate="print"/>
          <a:srcRect/>
          <a:stretch>
            <a:fillRect/>
          </a:stretch>
        </p:blipFill>
        <p:spPr bwMode="auto">
          <a:xfrm>
            <a:off x="3581400" y="3276600"/>
            <a:ext cx="2743200" cy="164896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8" cstate="print"/>
          <a:srcRect/>
          <a:stretch>
            <a:fillRect/>
          </a:stretch>
        </p:blipFill>
        <p:spPr bwMode="auto">
          <a:xfrm>
            <a:off x="6248400" y="3276600"/>
            <a:ext cx="2743200" cy="1647442"/>
          </a:xfrm>
          <a:prstGeom prst="rect">
            <a:avLst/>
          </a:prstGeom>
          <a:noFill/>
          <a:ln w="9525">
            <a:noFill/>
            <a:miter lim="800000"/>
            <a:headEnd/>
            <a:tailEnd/>
          </a:ln>
          <a:effectLst/>
        </p:spPr>
      </p:pic>
      <p:pic>
        <p:nvPicPr>
          <p:cNvPr id="2059" name="Picture 11"/>
          <p:cNvPicPr>
            <a:picLocks noChangeAspect="1" noChangeArrowheads="1"/>
          </p:cNvPicPr>
          <p:nvPr/>
        </p:nvPicPr>
        <p:blipFill>
          <a:blip r:embed="rId9" cstate="print"/>
          <a:srcRect/>
          <a:stretch>
            <a:fillRect/>
          </a:stretch>
        </p:blipFill>
        <p:spPr bwMode="auto">
          <a:xfrm>
            <a:off x="762000" y="5029200"/>
            <a:ext cx="2743200" cy="164896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0" cstate="print"/>
          <a:srcRect/>
          <a:stretch>
            <a:fillRect/>
          </a:stretch>
        </p:blipFill>
        <p:spPr bwMode="auto">
          <a:xfrm>
            <a:off x="3581400" y="5029200"/>
            <a:ext cx="2743200" cy="164896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1" cstate="print"/>
          <a:srcRect/>
          <a:stretch>
            <a:fillRect/>
          </a:stretch>
        </p:blipFill>
        <p:spPr bwMode="auto">
          <a:xfrm>
            <a:off x="6248400" y="5029201"/>
            <a:ext cx="2743200" cy="1651247"/>
          </a:xfrm>
          <a:prstGeom prst="rect">
            <a:avLst/>
          </a:prstGeom>
          <a:noFill/>
          <a:ln w="9525">
            <a:noFill/>
            <a:miter lim="800000"/>
            <a:headEnd/>
            <a:tailEnd/>
          </a:ln>
          <a:effectLst/>
        </p:spPr>
      </p:pic>
      <p:sp>
        <p:nvSpPr>
          <p:cNvPr id="16" name="TextBox 15"/>
          <p:cNvSpPr txBox="1"/>
          <p:nvPr/>
        </p:nvSpPr>
        <p:spPr>
          <a:xfrm>
            <a:off x="1447800" y="1230869"/>
            <a:ext cx="1600200" cy="373659"/>
          </a:xfrm>
          <a:prstGeom prst="rect">
            <a:avLst/>
          </a:prstGeom>
          <a:noFill/>
        </p:spPr>
        <p:txBody>
          <a:bodyPr wrap="square" lIns="91369" tIns="45685" rIns="91369" bIns="45685" rtlCol="0">
            <a:spAutoFit/>
          </a:bodyPr>
          <a:lstStyle/>
          <a:p>
            <a:pPr algn="ctr"/>
            <a:r>
              <a:rPr lang="en-US" dirty="0" smtClean="0">
                <a:solidFill>
                  <a:schemeClr val="bg1">
                    <a:lumMod val="75000"/>
                  </a:schemeClr>
                </a:solidFill>
                <a:latin typeface="Segoe Condensed" pitchFamily="34" charset="0"/>
              </a:rPr>
              <a:t>home 1</a:t>
            </a:r>
            <a:endParaRPr lang="en-US" dirty="0">
              <a:solidFill>
                <a:schemeClr val="bg1">
                  <a:lumMod val="75000"/>
                </a:schemeClr>
              </a:solidFill>
              <a:latin typeface="Segoe Condensed" pitchFamily="34" charset="0"/>
            </a:endParaRPr>
          </a:p>
        </p:txBody>
      </p:sp>
      <p:sp>
        <p:nvSpPr>
          <p:cNvPr id="17" name="TextBox 16"/>
          <p:cNvSpPr txBox="1"/>
          <p:nvPr/>
        </p:nvSpPr>
        <p:spPr>
          <a:xfrm>
            <a:off x="4152900" y="1230869"/>
            <a:ext cx="1600200" cy="373659"/>
          </a:xfrm>
          <a:prstGeom prst="rect">
            <a:avLst/>
          </a:prstGeom>
          <a:noFill/>
        </p:spPr>
        <p:txBody>
          <a:bodyPr wrap="square" lIns="91369" tIns="45685" rIns="91369" bIns="45685" rtlCol="0">
            <a:spAutoFit/>
          </a:bodyPr>
          <a:lstStyle/>
          <a:p>
            <a:pPr algn="ctr"/>
            <a:r>
              <a:rPr lang="en-US" dirty="0" smtClean="0">
                <a:solidFill>
                  <a:schemeClr val="bg1">
                    <a:lumMod val="75000"/>
                  </a:schemeClr>
                </a:solidFill>
                <a:latin typeface="Segoe Condensed" pitchFamily="34" charset="0"/>
              </a:rPr>
              <a:t>home 2</a:t>
            </a:r>
            <a:endParaRPr lang="en-US" dirty="0">
              <a:solidFill>
                <a:schemeClr val="bg1">
                  <a:lumMod val="75000"/>
                </a:schemeClr>
              </a:solidFill>
              <a:latin typeface="Segoe Condensed" pitchFamily="34" charset="0"/>
            </a:endParaRPr>
          </a:p>
        </p:txBody>
      </p:sp>
      <p:sp>
        <p:nvSpPr>
          <p:cNvPr id="18" name="TextBox 17"/>
          <p:cNvSpPr txBox="1"/>
          <p:nvPr/>
        </p:nvSpPr>
        <p:spPr>
          <a:xfrm>
            <a:off x="6858000" y="1230869"/>
            <a:ext cx="1600200" cy="373659"/>
          </a:xfrm>
          <a:prstGeom prst="rect">
            <a:avLst/>
          </a:prstGeom>
          <a:noFill/>
        </p:spPr>
        <p:txBody>
          <a:bodyPr wrap="square" lIns="91369" tIns="45685" rIns="91369" bIns="45685" rtlCol="0">
            <a:spAutoFit/>
          </a:bodyPr>
          <a:lstStyle/>
          <a:p>
            <a:pPr algn="ctr"/>
            <a:r>
              <a:rPr lang="en-US" dirty="0" smtClean="0">
                <a:solidFill>
                  <a:schemeClr val="bg1">
                    <a:lumMod val="75000"/>
                  </a:schemeClr>
                </a:solidFill>
                <a:latin typeface="Segoe Condensed" pitchFamily="34" charset="0"/>
              </a:rPr>
              <a:t>home 3</a:t>
            </a:r>
            <a:endParaRPr lang="en-US" dirty="0">
              <a:solidFill>
                <a:schemeClr val="bg1">
                  <a:lumMod val="75000"/>
                </a:schemeClr>
              </a:solidFill>
              <a:latin typeface="Segoe Condensed" pitchFamily="34" charset="0"/>
            </a:endParaRPr>
          </a:p>
        </p:txBody>
      </p:sp>
      <p:sp>
        <p:nvSpPr>
          <p:cNvPr id="19" name="TextBox 18"/>
          <p:cNvSpPr txBox="1"/>
          <p:nvPr/>
        </p:nvSpPr>
        <p:spPr>
          <a:xfrm>
            <a:off x="221654" y="2057400"/>
            <a:ext cx="461521" cy="685800"/>
          </a:xfrm>
          <a:prstGeom prst="rect">
            <a:avLst/>
          </a:prstGeom>
          <a:noFill/>
        </p:spPr>
        <p:txBody>
          <a:bodyPr vert="vert270" wrap="square" lIns="91369" tIns="45685" rIns="91369" bIns="45685" rtlCol="0">
            <a:spAutoFit/>
          </a:bodyPr>
          <a:lstStyle/>
          <a:p>
            <a:pPr algn="ctr"/>
            <a:r>
              <a:rPr lang="en-US" dirty="0" smtClean="0">
                <a:solidFill>
                  <a:schemeClr val="bg1">
                    <a:lumMod val="75000"/>
                  </a:schemeClr>
                </a:solidFill>
                <a:latin typeface="Segoe Condensed" pitchFamily="34" charset="0"/>
              </a:rPr>
              <a:t>toilet</a:t>
            </a:r>
            <a:endParaRPr lang="en-US" dirty="0">
              <a:solidFill>
                <a:schemeClr val="bg1">
                  <a:lumMod val="75000"/>
                </a:schemeClr>
              </a:solidFill>
              <a:latin typeface="Segoe Condensed" pitchFamily="34" charset="0"/>
            </a:endParaRPr>
          </a:p>
        </p:txBody>
      </p:sp>
      <p:sp>
        <p:nvSpPr>
          <p:cNvPr id="20" name="TextBox 19"/>
          <p:cNvSpPr txBox="1"/>
          <p:nvPr/>
        </p:nvSpPr>
        <p:spPr>
          <a:xfrm>
            <a:off x="221654" y="3733801"/>
            <a:ext cx="461521" cy="762000"/>
          </a:xfrm>
          <a:prstGeom prst="rect">
            <a:avLst/>
          </a:prstGeom>
          <a:noFill/>
        </p:spPr>
        <p:txBody>
          <a:bodyPr vert="vert270" wrap="square" lIns="91369" tIns="45685" rIns="91369" bIns="45685" rtlCol="0">
            <a:spAutoFit/>
          </a:bodyPr>
          <a:lstStyle/>
          <a:p>
            <a:pPr algn="ctr"/>
            <a:r>
              <a:rPr lang="en-US" dirty="0" smtClean="0">
                <a:solidFill>
                  <a:schemeClr val="bg1">
                    <a:lumMod val="75000"/>
                  </a:schemeClr>
                </a:solidFill>
                <a:latin typeface="Segoe Condensed" pitchFamily="34" charset="0"/>
              </a:rPr>
              <a:t>faucet</a:t>
            </a:r>
            <a:endParaRPr lang="en-US" dirty="0">
              <a:solidFill>
                <a:schemeClr val="bg1">
                  <a:lumMod val="75000"/>
                </a:schemeClr>
              </a:solidFill>
              <a:latin typeface="Segoe Condensed" pitchFamily="34" charset="0"/>
            </a:endParaRPr>
          </a:p>
        </p:txBody>
      </p:sp>
      <p:sp>
        <p:nvSpPr>
          <p:cNvPr id="21" name="TextBox 20"/>
          <p:cNvSpPr txBox="1"/>
          <p:nvPr/>
        </p:nvSpPr>
        <p:spPr>
          <a:xfrm>
            <a:off x="221654" y="5257800"/>
            <a:ext cx="461521" cy="838200"/>
          </a:xfrm>
          <a:prstGeom prst="rect">
            <a:avLst/>
          </a:prstGeom>
          <a:noFill/>
        </p:spPr>
        <p:txBody>
          <a:bodyPr vert="vert270" wrap="square" lIns="91369" tIns="45685" rIns="91369" bIns="45685" rtlCol="0">
            <a:spAutoFit/>
          </a:bodyPr>
          <a:lstStyle/>
          <a:p>
            <a:pPr algn="ctr"/>
            <a:r>
              <a:rPr lang="en-US" dirty="0" smtClean="0">
                <a:solidFill>
                  <a:schemeClr val="bg1">
                    <a:lumMod val="75000"/>
                  </a:schemeClr>
                </a:solidFill>
                <a:latin typeface="Segoe Condensed" pitchFamily="34" charset="0"/>
              </a:rPr>
              <a:t>shower</a:t>
            </a:r>
            <a:endParaRPr lang="en-US" dirty="0">
              <a:solidFill>
                <a:schemeClr val="bg1">
                  <a:lumMod val="75000"/>
                </a:schemeClr>
              </a:solidFill>
              <a:latin typeface="Segoe Condensed" pitchFamily="34" charset="0"/>
            </a:endParaRPr>
          </a:p>
        </p:txBody>
      </p:sp>
      <p:cxnSp>
        <p:nvCxnSpPr>
          <p:cNvPr id="24" name="Straight Connector 23"/>
          <p:cNvCxnSpPr/>
          <p:nvPr/>
        </p:nvCxnSpPr>
        <p:spPr>
          <a:xfrm rot="5400000">
            <a:off x="876300" y="3924300"/>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3582731" y="3923506"/>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3219450"/>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4800" y="4981575"/>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942306" y="3923506"/>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8600" y="1520109"/>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itle 12"/>
          <p:cNvSpPr txBox="1">
            <a:spLocks/>
          </p:cNvSpPr>
          <p:nvPr/>
        </p:nvSpPr>
        <p:spPr>
          <a:xfrm>
            <a:off x="304800" y="198438"/>
            <a:ext cx="8229600" cy="792162"/>
          </a:xfrm>
          <a:prstGeom prst="rect">
            <a:avLst/>
          </a:prstGeom>
        </p:spPr>
        <p:txBody>
          <a:bodyPr vert="horz" lIns="91369" tIns="45685" rIns="91369" bIns="45685" rtlCol="0" anchor="ctr">
            <a:normAutofit/>
          </a:bodyPr>
          <a:lstStyle/>
          <a:p>
            <a:pPr>
              <a:spcBef>
                <a:spcPct val="0"/>
              </a:spcBef>
              <a:defRPr/>
            </a:pPr>
            <a:r>
              <a:rPr lang="en-US" sz="4400" dirty="0">
                <a:solidFill>
                  <a:schemeClr val="bg1">
                    <a:lumMod val="75000"/>
                  </a:schemeClr>
                </a:solidFill>
                <a:latin typeface="Segoe WP Semibold" pitchFamily="34" charset="0"/>
                <a:ea typeface="+mj-ea"/>
                <a:cs typeface="+mj-cs"/>
              </a:rPr>
              <a:t>example open events</a:t>
            </a:r>
          </a:p>
        </p:txBody>
      </p:sp>
      <p:sp>
        <p:nvSpPr>
          <p:cNvPr id="27" name="Rectangle 26"/>
          <p:cNvSpPr/>
          <p:nvPr/>
        </p:nvSpPr>
        <p:spPr>
          <a:xfrm>
            <a:off x="3581400" y="1143000"/>
            <a:ext cx="55626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33" name="TextBox 32"/>
          <p:cNvSpPr txBox="1"/>
          <p:nvPr/>
        </p:nvSpPr>
        <p:spPr>
          <a:xfrm>
            <a:off x="3962400" y="1981201"/>
            <a:ext cx="4800600" cy="1981200"/>
          </a:xfrm>
          <a:prstGeom prst="rect">
            <a:avLst/>
          </a:prstGeom>
          <a:noFill/>
        </p:spPr>
        <p:txBody>
          <a:bodyPr vert="horz" lIns="91369" tIns="45685" rIns="91369" bIns="45685" rtlCol="0" anchor="t">
            <a:noAutofit/>
          </a:bodyPr>
          <a:lstStyle/>
          <a:p>
            <a:pPr>
              <a:spcBef>
                <a:spcPct val="0"/>
              </a:spcBef>
            </a:pPr>
            <a:r>
              <a:rPr lang="en-US" sz="2800" dirty="0">
                <a:solidFill>
                  <a:schemeClr val="bg1">
                    <a:lumMod val="85000"/>
                  </a:schemeClr>
                </a:solidFill>
                <a:latin typeface="Segoe UI Light" pitchFamily="34" charset="0"/>
                <a:ea typeface="+mj-ea"/>
                <a:cs typeface="+mj-cs"/>
              </a:rPr>
              <a:t>signature dependent on:</a:t>
            </a:r>
          </a:p>
          <a:p>
            <a:pPr lvl="1">
              <a:spcBef>
                <a:spcPct val="0"/>
              </a:spcBef>
              <a:buFontTx/>
              <a:buChar char="-"/>
            </a:pPr>
            <a:r>
              <a:rPr lang="en-US" sz="2800" dirty="0">
                <a:solidFill>
                  <a:schemeClr val="bg1">
                    <a:lumMod val="85000"/>
                  </a:schemeClr>
                </a:solidFill>
                <a:latin typeface="Segoe UI Light" pitchFamily="34" charset="0"/>
                <a:ea typeface="+mj-ea"/>
                <a:cs typeface="+mj-cs"/>
              </a:rPr>
              <a:t> fixture type</a:t>
            </a:r>
          </a:p>
          <a:p>
            <a:pPr lvl="1">
              <a:spcBef>
                <a:spcPct val="0"/>
              </a:spcBef>
              <a:buFontTx/>
              <a:buChar char="-"/>
            </a:pPr>
            <a:r>
              <a:rPr lang="en-US" sz="2800" dirty="0">
                <a:solidFill>
                  <a:schemeClr val="bg1">
                    <a:lumMod val="85000"/>
                  </a:schemeClr>
                </a:solidFill>
                <a:latin typeface="Segoe UI Light" pitchFamily="34" charset="0"/>
                <a:ea typeface="+mj-ea"/>
                <a:cs typeface="+mj-cs"/>
              </a:rPr>
              <a:t> valve type</a:t>
            </a:r>
          </a:p>
          <a:p>
            <a:pPr lvl="1">
              <a:spcBef>
                <a:spcPct val="0"/>
              </a:spcBef>
              <a:buFontTx/>
              <a:buChar char="-"/>
            </a:pPr>
            <a:r>
              <a:rPr lang="en-US" sz="2800" dirty="0">
                <a:solidFill>
                  <a:schemeClr val="bg1">
                    <a:lumMod val="85000"/>
                  </a:schemeClr>
                </a:solidFill>
                <a:latin typeface="Segoe UI Light" pitchFamily="34" charset="0"/>
                <a:ea typeface="+mj-ea"/>
                <a:cs typeface="+mj-cs"/>
              </a:rPr>
              <a:t> valve location in home</a:t>
            </a:r>
          </a:p>
          <a:p>
            <a:pPr>
              <a:spcBef>
                <a:spcPct val="0"/>
              </a:spcBef>
            </a:pPr>
            <a:endParaRPr lang="en-US" sz="2800" dirty="0">
              <a:solidFill>
                <a:schemeClr val="bg1">
                  <a:lumMod val="85000"/>
                </a:schemeClr>
              </a:solidFill>
              <a:latin typeface="Segoe UI Light" pitchFamily="34" charset="0"/>
              <a:ea typeface="+mj-ea"/>
              <a:cs typeface="+mj-cs"/>
            </a:endParaRPr>
          </a:p>
        </p:txBody>
      </p:sp>
    </p:spTree>
    <p:extLst>
      <p:ext uri="{BB962C8B-B14F-4D97-AF65-F5344CB8AC3E}">
        <p14:creationId xmlns:p14="http://schemas.microsoft.com/office/powerpoint/2010/main" val="36435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85681E-6 L 0.62084 3.85681E-6 " pathEditMode="relative" rAng="0" ptsTypes="AA">
                                      <p:cBhvr>
                                        <p:cTn id="6" dur="2000" fill="hold"/>
                                        <p:tgtEl>
                                          <p:spTgt spid="27"/>
                                        </p:tgtEl>
                                        <p:attrNameLst>
                                          <p:attrName>ppt_x</p:attrName>
                                          <p:attrName>ppt_y</p:attrName>
                                        </p:attrNameLst>
                                      </p:cBhvr>
                                      <p:rCtr x="310" y="0"/>
                                    </p:animMotion>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1">
                    <a:lumMod val="75000"/>
                    <a:lumOff val="25000"/>
                  </a:schemeClr>
                </a:solidFill>
              </a:rPr>
              <a:t>matched filtering</a:t>
            </a:r>
            <a:endParaRPr lang="en-US" dirty="0">
              <a:solidFill>
                <a:schemeClr val="tx1">
                  <a:lumMod val="75000"/>
                  <a:lumOff val="25000"/>
                </a:schemeClr>
              </a:solidFill>
            </a:endParaRPr>
          </a:p>
        </p:txBody>
      </p:sp>
      <p:pic>
        <p:nvPicPr>
          <p:cNvPr id="2050" name="Picture 2"/>
          <p:cNvPicPr>
            <a:picLocks noChangeAspect="1" noChangeArrowheads="1"/>
          </p:cNvPicPr>
          <p:nvPr/>
        </p:nvPicPr>
        <p:blipFill>
          <a:blip r:embed="rId3" cstate="print"/>
          <a:srcRect/>
          <a:stretch>
            <a:fillRect/>
          </a:stretch>
        </p:blipFill>
        <p:spPr bwMode="auto">
          <a:xfrm>
            <a:off x="4419600" y="2057400"/>
            <a:ext cx="3495675" cy="19621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a:stretch>
            <a:fillRect/>
          </a:stretch>
        </p:blipFill>
        <p:spPr bwMode="auto">
          <a:xfrm>
            <a:off x="808704" y="4210050"/>
            <a:ext cx="7553325" cy="1962150"/>
          </a:xfrm>
          <a:prstGeom prst="rect">
            <a:avLst/>
          </a:prstGeom>
          <a:noFill/>
          <a:ln w="9525">
            <a:noFill/>
            <a:miter lim="800000"/>
            <a:headEnd/>
            <a:tailEnd/>
          </a:ln>
          <a:effectLst/>
        </p:spPr>
      </p:pic>
      <p:grpSp>
        <p:nvGrpSpPr>
          <p:cNvPr id="3" name="Group 7"/>
          <p:cNvGrpSpPr/>
          <p:nvPr/>
        </p:nvGrpSpPr>
        <p:grpSpPr>
          <a:xfrm>
            <a:off x="838200" y="2046954"/>
            <a:ext cx="8028036" cy="4506246"/>
            <a:chOff x="1115964" y="2046954"/>
            <a:chExt cx="8028036" cy="4506246"/>
          </a:xfrm>
        </p:grpSpPr>
        <p:pic>
          <p:nvPicPr>
            <p:cNvPr id="2051" name="Picture 3"/>
            <p:cNvPicPr>
              <a:picLocks noChangeAspect="1" noChangeArrowheads="1"/>
            </p:cNvPicPr>
            <p:nvPr/>
          </p:nvPicPr>
          <p:blipFill>
            <a:blip r:embed="rId5" cstate="print"/>
            <a:srcRect/>
            <a:stretch>
              <a:fillRect/>
            </a:stretch>
          </p:blipFill>
          <p:spPr bwMode="auto">
            <a:xfrm>
              <a:off x="1115964" y="2046954"/>
              <a:ext cx="3495675" cy="1962150"/>
            </a:xfrm>
            <a:prstGeom prst="rect">
              <a:avLst/>
            </a:prstGeom>
            <a:noFill/>
            <a:ln w="9525">
              <a:noFill/>
              <a:miter lim="800000"/>
              <a:headEnd/>
              <a:tailEnd/>
            </a:ln>
            <a:effectLst/>
          </p:spPr>
        </p:pic>
        <p:sp>
          <p:nvSpPr>
            <p:cNvPr id="7" name="Rectangle 6"/>
            <p:cNvSpPr/>
            <p:nvPr/>
          </p:nvSpPr>
          <p:spPr>
            <a:xfrm>
              <a:off x="1219200" y="3962400"/>
              <a:ext cx="7924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 name="Group 11"/>
          <p:cNvGrpSpPr/>
          <p:nvPr/>
        </p:nvGrpSpPr>
        <p:grpSpPr>
          <a:xfrm>
            <a:off x="4648200" y="4178300"/>
            <a:ext cx="2895600" cy="1384995"/>
            <a:chOff x="4648200" y="4178300"/>
            <a:chExt cx="2895600" cy="1384995"/>
          </a:xfrm>
        </p:grpSpPr>
        <p:sp>
          <p:nvSpPr>
            <p:cNvPr id="9" name="TextBox 8"/>
            <p:cNvSpPr txBox="1"/>
            <p:nvPr/>
          </p:nvSpPr>
          <p:spPr>
            <a:xfrm>
              <a:off x="5867400" y="4178300"/>
              <a:ext cx="1676400" cy="1384995"/>
            </a:xfrm>
            <a:prstGeom prst="rect">
              <a:avLst/>
            </a:prstGeom>
            <a:noFill/>
          </p:spPr>
          <p:txBody>
            <a:bodyPr wrap="square" rtlCol="0">
              <a:spAutoFit/>
            </a:bodyPr>
            <a:lstStyle/>
            <a:p>
              <a:pPr algn="ctr" defTabSz="914400"/>
              <a:r>
                <a:rPr lang="en-US" sz="2800" dirty="0" smtClean="0">
                  <a:solidFill>
                    <a:schemeClr val="tx1">
                      <a:lumMod val="75000"/>
                      <a:lumOff val="25000"/>
                    </a:schemeClr>
                  </a:solidFill>
                  <a:latin typeface="Segoe Condensed" pitchFamily="34" charset="0"/>
                </a:rPr>
                <a:t>save maximum</a:t>
              </a:r>
            </a:p>
            <a:p>
              <a:pPr algn="ctr" defTabSz="914400"/>
              <a:r>
                <a:rPr lang="en-US" sz="2800" dirty="0" smtClean="0">
                  <a:solidFill>
                    <a:schemeClr val="tx1">
                      <a:lumMod val="75000"/>
                      <a:lumOff val="25000"/>
                    </a:schemeClr>
                  </a:solidFill>
                  <a:latin typeface="Segoe Condensed" pitchFamily="34" charset="0"/>
                </a:rPr>
                <a:t>similarity</a:t>
              </a:r>
              <a:endParaRPr lang="en-US" sz="2800" dirty="0">
                <a:solidFill>
                  <a:schemeClr val="tx1">
                    <a:lumMod val="75000"/>
                    <a:lumOff val="25000"/>
                  </a:schemeClr>
                </a:solidFill>
                <a:latin typeface="Segoe Condensed" pitchFamily="34" charset="0"/>
              </a:endParaRPr>
            </a:p>
          </p:txBody>
        </p:sp>
        <p:cxnSp>
          <p:nvCxnSpPr>
            <p:cNvPr id="11" name="Straight Arrow Connector 10"/>
            <p:cNvCxnSpPr/>
            <p:nvPr/>
          </p:nvCxnSpPr>
          <p:spPr>
            <a:xfrm rot="10800000" flipV="1">
              <a:off x="4648200" y="4876800"/>
              <a:ext cx="13716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789036" y="5746956"/>
            <a:ext cx="76962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386834" y="4958834"/>
            <a:ext cx="1752600" cy="369332"/>
          </a:xfrm>
          <a:prstGeom prst="rect">
            <a:avLst/>
          </a:prstGeom>
          <a:noFill/>
        </p:spPr>
        <p:txBody>
          <a:bodyPr wrap="square" rtlCol="0">
            <a:spAutoFit/>
          </a:bodyPr>
          <a:lstStyle/>
          <a:p>
            <a:pPr algn="ctr" defTabSz="914400"/>
            <a:r>
              <a:rPr lang="en-US" b="1" dirty="0" smtClean="0">
                <a:solidFill>
                  <a:prstClr val="black"/>
                </a:solidFill>
              </a:rPr>
              <a:t>similarity</a:t>
            </a:r>
            <a:endParaRPr lang="en-US" b="1" dirty="0">
              <a:solidFill>
                <a:prstClr val="black"/>
              </a:solidFill>
            </a:endParaRPr>
          </a:p>
        </p:txBody>
      </p:sp>
      <p:cxnSp>
        <p:nvCxnSpPr>
          <p:cNvPr id="14" name="Straight Connector 13"/>
          <p:cNvCxnSpPr/>
          <p:nvPr/>
        </p:nvCxnSpPr>
        <p:spPr>
          <a:xfrm rot="5400000">
            <a:off x="98534" y="5219700"/>
            <a:ext cx="17526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760961" y="3594100"/>
            <a:ext cx="3011439" cy="369332"/>
          </a:xfrm>
          <a:prstGeom prst="rect">
            <a:avLst/>
          </a:prstGeom>
          <a:noFill/>
        </p:spPr>
        <p:txBody>
          <a:bodyPr wrap="square" rtlCol="0">
            <a:spAutoFit/>
          </a:bodyPr>
          <a:lstStyle/>
          <a:p>
            <a:pPr algn="ctr"/>
            <a:r>
              <a:rPr lang="en-US" dirty="0">
                <a:solidFill>
                  <a:schemeClr val="tx1">
                    <a:lumMod val="75000"/>
                    <a:lumOff val="25000"/>
                  </a:schemeClr>
                </a:solidFill>
                <a:latin typeface="Segoe Condensed" pitchFamily="34" charset="0"/>
              </a:rPr>
              <a:t>b</a:t>
            </a:r>
            <a:r>
              <a:rPr lang="en-US" dirty="0" smtClean="0">
                <a:solidFill>
                  <a:schemeClr val="tx1">
                    <a:lumMod val="75000"/>
                    <a:lumOff val="25000"/>
                  </a:schemeClr>
                </a:solidFill>
                <a:latin typeface="Segoe Condensed" pitchFamily="34" charset="0"/>
              </a:rPr>
              <a:t>athroom sink close template</a:t>
            </a:r>
          </a:p>
        </p:txBody>
      </p:sp>
      <p:sp>
        <p:nvSpPr>
          <p:cNvPr id="16" name="TextBox 15"/>
          <p:cNvSpPr txBox="1"/>
          <p:nvPr/>
        </p:nvSpPr>
        <p:spPr>
          <a:xfrm>
            <a:off x="1080317" y="3594100"/>
            <a:ext cx="3011439"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Segoe Condensed" pitchFamily="34" charset="0"/>
              </a:rPr>
              <a:t>kitchen sink close</a:t>
            </a:r>
          </a:p>
        </p:txBody>
      </p:sp>
    </p:spTree>
    <p:extLst>
      <p:ext uri="{BB962C8B-B14F-4D97-AF65-F5344CB8AC3E}">
        <p14:creationId xmlns:p14="http://schemas.microsoft.com/office/powerpoint/2010/main" val="252139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85185E-6 L 0.61667 -1.85185E-6 " pathEditMode="relative" rAng="0" ptsTypes="AA">
                                      <p:cBhvr>
                                        <p:cTn id="6" dur="5000" fill="hold"/>
                                        <p:tgtEl>
                                          <p:spTgt spid="3"/>
                                        </p:tgtEl>
                                        <p:attrNameLst>
                                          <p:attrName>ppt_x</p:attrName>
                                          <p:attrName>ppt_y</p:attrName>
                                        </p:attrNameLst>
                                      </p:cBhvr>
                                      <p:rCtr x="308" y="0"/>
                                    </p:animMotion>
                                  </p:childTnLst>
                                </p:cTn>
                              </p:par>
                              <p:par>
                                <p:cTn id="7" presetID="63" presetClass="path" presetSubtype="0" accel="50000" decel="50000" fill="hold" grpId="0" nodeType="withEffect">
                                  <p:stCondLst>
                                    <p:cond delay="0"/>
                                  </p:stCondLst>
                                  <p:childTnLst>
                                    <p:animMotion origin="layout" path="M 0 -1.85185E-6 L 0.61667 -1.85185E-6 " pathEditMode="relative" rAng="0" ptsTypes="AA">
                                      <p:cBhvr>
                                        <p:cTn id="8" dur="5000" fill="hold"/>
                                        <p:tgtEl>
                                          <p:spTgt spid="16"/>
                                        </p:tgtEl>
                                        <p:attrNameLst>
                                          <p:attrName>ppt_x</p:attrName>
                                          <p:attrName>ppt_y</p:attrName>
                                        </p:attrNameLst>
                                      </p:cBhvr>
                                      <p:rCtr x="308" y="0"/>
                                    </p:animMotion>
                                  </p:childTnLst>
                                </p:cTn>
                              </p:par>
                            </p:childTnLst>
                          </p:cTn>
                        </p:par>
                        <p:par>
                          <p:cTn id="9" fill="hold">
                            <p:stCondLst>
                              <p:cond delay="5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795338" y="4210050"/>
            <a:ext cx="7553325" cy="19621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smtClean="0">
                <a:solidFill>
                  <a:schemeClr val="tx1">
                    <a:lumMod val="75000"/>
                    <a:lumOff val="25000"/>
                  </a:schemeClr>
                </a:solidFill>
              </a:rPr>
              <a:t>matched filtering</a:t>
            </a:r>
            <a:endParaRPr lang="en-US" dirty="0">
              <a:solidFill>
                <a:schemeClr val="tx1">
                  <a:lumMod val="75000"/>
                  <a:lumOff val="25000"/>
                </a:schemeClr>
              </a:solidFill>
            </a:endParaRPr>
          </a:p>
        </p:txBody>
      </p:sp>
      <p:grpSp>
        <p:nvGrpSpPr>
          <p:cNvPr id="3" name="Group 7"/>
          <p:cNvGrpSpPr/>
          <p:nvPr/>
        </p:nvGrpSpPr>
        <p:grpSpPr>
          <a:xfrm>
            <a:off x="838200" y="2046954"/>
            <a:ext cx="7924800" cy="4506246"/>
            <a:chOff x="1039764" y="2046954"/>
            <a:chExt cx="7924800" cy="4506246"/>
          </a:xfrm>
        </p:grpSpPr>
        <p:pic>
          <p:nvPicPr>
            <p:cNvPr id="2051" name="Picture 3"/>
            <p:cNvPicPr>
              <a:picLocks noChangeAspect="1" noChangeArrowheads="1"/>
            </p:cNvPicPr>
            <p:nvPr/>
          </p:nvPicPr>
          <p:blipFill>
            <a:blip r:embed="rId4" cstate="print"/>
            <a:srcRect/>
            <a:stretch>
              <a:fillRect/>
            </a:stretch>
          </p:blipFill>
          <p:spPr bwMode="auto">
            <a:xfrm>
              <a:off x="1115964" y="2046954"/>
              <a:ext cx="3495675" cy="1962150"/>
            </a:xfrm>
            <a:prstGeom prst="rect">
              <a:avLst/>
            </a:prstGeom>
            <a:noFill/>
            <a:ln w="9525">
              <a:noFill/>
              <a:miter lim="800000"/>
              <a:headEnd/>
              <a:tailEnd/>
            </a:ln>
            <a:effectLst/>
          </p:spPr>
        </p:pic>
        <p:sp>
          <p:nvSpPr>
            <p:cNvPr id="7" name="Rectangle 6"/>
            <p:cNvSpPr/>
            <p:nvPr/>
          </p:nvSpPr>
          <p:spPr>
            <a:xfrm>
              <a:off x="1039764" y="3962400"/>
              <a:ext cx="7924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 name="Group 11"/>
          <p:cNvGrpSpPr/>
          <p:nvPr/>
        </p:nvGrpSpPr>
        <p:grpSpPr>
          <a:xfrm>
            <a:off x="4800600" y="3810000"/>
            <a:ext cx="3276600" cy="1384995"/>
            <a:chOff x="4648200" y="4687907"/>
            <a:chExt cx="3276600" cy="1384995"/>
          </a:xfrm>
        </p:grpSpPr>
        <p:sp>
          <p:nvSpPr>
            <p:cNvPr id="9" name="TextBox 8"/>
            <p:cNvSpPr txBox="1"/>
            <p:nvPr/>
          </p:nvSpPr>
          <p:spPr>
            <a:xfrm>
              <a:off x="6248400" y="4687907"/>
              <a:ext cx="1676400" cy="1384995"/>
            </a:xfrm>
            <a:prstGeom prst="rect">
              <a:avLst/>
            </a:prstGeom>
            <a:noFill/>
          </p:spPr>
          <p:txBody>
            <a:bodyPr wrap="square" rtlCol="0">
              <a:spAutoFit/>
            </a:bodyPr>
            <a:lstStyle/>
            <a:p>
              <a:pPr algn="ctr" defTabSz="914400"/>
              <a:r>
                <a:rPr lang="en-US" sz="2800" dirty="0" smtClean="0">
                  <a:solidFill>
                    <a:prstClr val="black"/>
                  </a:solidFill>
                </a:rPr>
                <a:t>new maximum</a:t>
              </a:r>
            </a:p>
            <a:p>
              <a:pPr algn="ctr" defTabSz="914400"/>
              <a:r>
                <a:rPr lang="en-US" sz="2800" dirty="0" smtClean="0">
                  <a:solidFill>
                    <a:prstClr val="black"/>
                  </a:solidFill>
                </a:rPr>
                <a:t>similarity</a:t>
              </a:r>
              <a:endParaRPr lang="en-US" sz="2800" dirty="0">
                <a:solidFill>
                  <a:prstClr val="black"/>
                </a:solidFill>
              </a:endParaRPr>
            </a:p>
          </p:txBody>
        </p:sp>
        <p:cxnSp>
          <p:nvCxnSpPr>
            <p:cNvPr id="11" name="Straight Arrow Connector 10"/>
            <p:cNvCxnSpPr/>
            <p:nvPr/>
          </p:nvCxnSpPr>
          <p:spPr>
            <a:xfrm rot="10800000">
              <a:off x="4648200" y="5105401"/>
              <a:ext cx="1524000" cy="1921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4" name="Picture 5"/>
          <p:cNvPicPr>
            <a:picLocks noChangeAspect="1" noChangeArrowheads="1"/>
          </p:cNvPicPr>
          <p:nvPr/>
        </p:nvPicPr>
        <p:blipFill>
          <a:blip r:embed="rId5" cstate="print">
            <a:lum bright="57000" contrast="-100000"/>
          </a:blip>
          <a:srcRect/>
          <a:stretch>
            <a:fillRect/>
          </a:stretch>
        </p:blipFill>
        <p:spPr bwMode="auto">
          <a:xfrm>
            <a:off x="808704" y="4210050"/>
            <a:ext cx="7553325" cy="1962150"/>
          </a:xfrm>
          <a:prstGeom prst="rect">
            <a:avLst/>
          </a:prstGeom>
          <a:noFill/>
          <a:ln w="9525">
            <a:noFill/>
            <a:miter lim="800000"/>
            <a:headEnd/>
            <a:tailEnd/>
          </a:ln>
          <a:effectLst/>
        </p:spPr>
      </p:pic>
      <p:cxnSp>
        <p:nvCxnSpPr>
          <p:cNvPr id="15" name="Straight Connector 14"/>
          <p:cNvCxnSpPr/>
          <p:nvPr/>
        </p:nvCxnSpPr>
        <p:spPr>
          <a:xfrm>
            <a:off x="789036" y="5746956"/>
            <a:ext cx="769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695700" y="5219700"/>
            <a:ext cx="175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4" cstate="print">
            <a:grayscl/>
          </a:blip>
          <a:srcRect/>
          <a:stretch>
            <a:fillRect/>
          </a:stretch>
        </p:blipFill>
        <p:spPr bwMode="auto">
          <a:xfrm>
            <a:off x="4419600" y="2057400"/>
            <a:ext cx="3495675" cy="1962150"/>
          </a:xfrm>
          <a:prstGeom prst="rect">
            <a:avLst/>
          </a:prstGeom>
          <a:noFill/>
          <a:ln w="9525">
            <a:noFill/>
            <a:miter lim="800000"/>
            <a:headEnd/>
            <a:tailEnd/>
          </a:ln>
          <a:effectLst/>
        </p:spPr>
      </p:pic>
      <p:sp>
        <p:nvSpPr>
          <p:cNvPr id="18" name="TextBox 17"/>
          <p:cNvSpPr txBox="1"/>
          <p:nvPr/>
        </p:nvSpPr>
        <p:spPr>
          <a:xfrm rot="16200000">
            <a:off x="-386834" y="4958834"/>
            <a:ext cx="1752600" cy="369332"/>
          </a:xfrm>
          <a:prstGeom prst="rect">
            <a:avLst/>
          </a:prstGeom>
          <a:noFill/>
        </p:spPr>
        <p:txBody>
          <a:bodyPr wrap="square" rtlCol="0">
            <a:spAutoFit/>
          </a:bodyPr>
          <a:lstStyle/>
          <a:p>
            <a:pPr algn="ctr" defTabSz="914400"/>
            <a:r>
              <a:rPr lang="en-US" b="1" dirty="0" smtClean="0">
                <a:solidFill>
                  <a:prstClr val="black"/>
                </a:solidFill>
              </a:rPr>
              <a:t>similarity</a:t>
            </a:r>
            <a:endParaRPr lang="en-US" b="1" dirty="0">
              <a:solidFill>
                <a:prstClr val="black"/>
              </a:solidFill>
            </a:endParaRPr>
          </a:p>
        </p:txBody>
      </p:sp>
      <p:cxnSp>
        <p:nvCxnSpPr>
          <p:cNvPr id="19" name="Straight Connector 18"/>
          <p:cNvCxnSpPr/>
          <p:nvPr/>
        </p:nvCxnSpPr>
        <p:spPr>
          <a:xfrm rot="5400000">
            <a:off x="98534" y="5219700"/>
            <a:ext cx="17526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60961" y="3594100"/>
            <a:ext cx="3011439"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Segoe Condensed" pitchFamily="34" charset="0"/>
              </a:rPr>
              <a:t>kitchen sink close template</a:t>
            </a:r>
          </a:p>
        </p:txBody>
      </p:sp>
      <p:sp>
        <p:nvSpPr>
          <p:cNvPr id="20" name="TextBox 19"/>
          <p:cNvSpPr txBox="1"/>
          <p:nvPr/>
        </p:nvSpPr>
        <p:spPr>
          <a:xfrm>
            <a:off x="1080317" y="3594100"/>
            <a:ext cx="3011439" cy="369332"/>
          </a:xfrm>
          <a:prstGeom prst="rect">
            <a:avLst/>
          </a:prstGeom>
          <a:noFill/>
        </p:spPr>
        <p:txBody>
          <a:bodyPr wrap="square" rtlCol="0">
            <a:spAutoFit/>
          </a:bodyPr>
          <a:lstStyle/>
          <a:p>
            <a:pPr algn="ctr"/>
            <a:r>
              <a:rPr lang="en-US" dirty="0" smtClean="0">
                <a:solidFill>
                  <a:schemeClr val="tx1">
                    <a:lumMod val="75000"/>
                    <a:lumOff val="25000"/>
                  </a:schemeClr>
                </a:solidFill>
                <a:latin typeface="Segoe Condensed" pitchFamily="34" charset="0"/>
              </a:rPr>
              <a:t>kitchen sink close</a:t>
            </a:r>
          </a:p>
        </p:txBody>
      </p:sp>
    </p:spTree>
    <p:extLst>
      <p:ext uri="{BB962C8B-B14F-4D97-AF65-F5344CB8AC3E}">
        <p14:creationId xmlns:p14="http://schemas.microsoft.com/office/powerpoint/2010/main" val="98741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85185E-6 L 0.61667 -1.85185E-6 " pathEditMode="relative" rAng="0" ptsTypes="AA">
                                      <p:cBhvr>
                                        <p:cTn id="6" dur="5000" fill="hold"/>
                                        <p:tgtEl>
                                          <p:spTgt spid="3"/>
                                        </p:tgtEl>
                                        <p:attrNameLst>
                                          <p:attrName>ppt_x</p:attrName>
                                          <p:attrName>ppt_y</p:attrName>
                                        </p:attrNameLst>
                                      </p:cBhvr>
                                      <p:rCtr x="308" y="0"/>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3" presetClass="path" presetSubtype="0" accel="50000" decel="50000" fill="hold" grpId="0" nodeType="withEffect">
                                  <p:stCondLst>
                                    <p:cond delay="0"/>
                                  </p:stCondLst>
                                  <p:childTnLst>
                                    <p:animMotion origin="layout" path="M 0 -1.85185E-6 L 0.61667 -1.85185E-6 " pathEditMode="relative" rAng="0" ptsTypes="AA">
                                      <p:cBhvr>
                                        <p:cTn id="11" dur="5000" fill="hold"/>
                                        <p:tgtEl>
                                          <p:spTgt spid="20"/>
                                        </p:tgtEl>
                                        <p:attrNameLst>
                                          <p:attrName>ppt_x</p:attrName>
                                          <p:attrName>ppt_y</p:attrName>
                                        </p:attrNameLst>
                                      </p:cBhvr>
                                      <p:rCtr x="3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research\projects\HomeSensing\Water\Pictures\2009_04_14 - Jon's Home Deployment\IMG_9274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ight Arrow 4"/>
          <p:cNvSpPr/>
          <p:nvPr/>
        </p:nvSpPr>
        <p:spPr>
          <a:xfrm>
            <a:off x="-976952" y="554422"/>
            <a:ext cx="41773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evaluation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9955571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Pictures\2009_06_12 - HydroSense in Minnesota, Well Water\IMG_0996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ight Arrow 4"/>
          <p:cNvSpPr/>
          <p:nvPr/>
        </p:nvSpPr>
        <p:spPr>
          <a:xfrm>
            <a:off x="-976952" y="554422"/>
            <a:ext cx="56251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228600" y="46449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home profiles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9" name="Rounded Rectangle 8"/>
          <p:cNvSpPr/>
          <p:nvPr/>
        </p:nvSpPr>
        <p:spPr>
          <a:xfrm>
            <a:off x="4495800" y="1371600"/>
            <a:ext cx="4419599" cy="34290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a:solidFill>
                  <a:schemeClr val="bg1">
                    <a:lumMod val="95000"/>
                  </a:schemeClr>
                </a:solidFill>
                <a:latin typeface="Segoe UI Light" pitchFamily="34" charset="0"/>
              </a:rPr>
              <a:t>ten test locations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8 houses / 1 apt / 1 cabin</a:t>
            </a:r>
          </a:p>
          <a:p>
            <a:pPr marL="456846" indent="-220495">
              <a:spcBef>
                <a:spcPct val="0"/>
              </a:spcBef>
              <a:buFont typeface="Arial" pitchFamily="34" charset="0"/>
              <a:buChar char="•"/>
            </a:pPr>
            <a:r>
              <a:rPr lang="en-US" sz="2400" dirty="0" err="1">
                <a:solidFill>
                  <a:schemeClr val="bg1">
                    <a:lumMod val="95000"/>
                  </a:schemeClr>
                </a:solidFill>
                <a:latin typeface="Segoe UI Light" pitchFamily="34" charset="0"/>
              </a:rPr>
              <a:t>avg</a:t>
            </a:r>
            <a:r>
              <a:rPr lang="en-US" sz="2400" dirty="0">
                <a:solidFill>
                  <a:schemeClr val="bg1">
                    <a:lumMod val="95000"/>
                  </a:schemeClr>
                </a:solidFill>
                <a:latin typeface="Segoe UI Light" pitchFamily="34" charset="0"/>
              </a:rPr>
              <a:t> size: 2,300 </a:t>
            </a:r>
            <a:r>
              <a:rPr lang="en-US" sz="2400" dirty="0" err="1">
                <a:solidFill>
                  <a:schemeClr val="bg1">
                    <a:lumMod val="95000"/>
                  </a:schemeClr>
                </a:solidFill>
                <a:latin typeface="Segoe UI Light" pitchFamily="34" charset="0"/>
              </a:rPr>
              <a:t>sq</a:t>
            </a:r>
            <a:r>
              <a:rPr lang="en-US" sz="2400" dirty="0">
                <a:solidFill>
                  <a:schemeClr val="bg1">
                    <a:lumMod val="95000"/>
                  </a:schemeClr>
                </a:solidFill>
                <a:latin typeface="Segoe UI Light" pitchFamily="34" charset="0"/>
              </a:rPr>
              <a:t> </a:t>
            </a:r>
            <a:r>
              <a:rPr lang="en-US" sz="2400" dirty="0" err="1">
                <a:solidFill>
                  <a:schemeClr val="bg1">
                    <a:lumMod val="95000"/>
                  </a:schemeClr>
                </a:solidFill>
                <a:latin typeface="Segoe UI Light" pitchFamily="34" charset="0"/>
              </a:rPr>
              <a:t>ft</a:t>
            </a:r>
            <a:endParaRPr lang="en-US" sz="2400" dirty="0">
              <a:solidFill>
                <a:schemeClr val="bg1">
                  <a:lumMod val="95000"/>
                </a:schemeClr>
              </a:solidFill>
              <a:latin typeface="Segoe UI Light" pitchFamily="34" charset="0"/>
            </a:endParaRP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1920s – 2000s</a:t>
            </a:r>
          </a:p>
          <a:p>
            <a:pPr>
              <a:spcBef>
                <a:spcPct val="0"/>
              </a:spcBef>
            </a:pPr>
            <a:r>
              <a:rPr lang="en-US" sz="2800" b="1" dirty="0">
                <a:solidFill>
                  <a:schemeClr val="bg1">
                    <a:lumMod val="95000"/>
                  </a:schemeClr>
                </a:solidFill>
                <a:latin typeface="Segoe UI Light" pitchFamily="34" charset="0"/>
              </a:rPr>
              <a:t>installation points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8 outdoor hose bibs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 water heater</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 utility faucet</a:t>
            </a:r>
          </a:p>
        </p:txBody>
      </p:sp>
      <p:sp>
        <p:nvSpPr>
          <p:cNvPr id="11" name="Freeform 10"/>
          <p:cNvSpPr/>
          <p:nvPr/>
        </p:nvSpPr>
        <p:spPr>
          <a:xfrm>
            <a:off x="2362200" y="2905617"/>
            <a:ext cx="201378" cy="3268723"/>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 name="connsiteX0" fmla="*/ 0 w 544915"/>
              <a:gd name="connsiteY0" fmla="*/ 0 h 2047876"/>
              <a:gd name="connsiteX1" fmla="*/ 494273 w 544915"/>
              <a:gd name="connsiteY1" fmla="*/ 751572 h 2047876"/>
              <a:gd name="connsiteX2" fmla="*/ 544915 w 544915"/>
              <a:gd name="connsiteY2" fmla="*/ 1348428 h 2047876"/>
              <a:gd name="connsiteX3" fmla="*/ 28575 w 544915"/>
              <a:gd name="connsiteY3" fmla="*/ 2047876 h 2047876"/>
              <a:gd name="connsiteX4" fmla="*/ 0 w 544915"/>
              <a:gd name="connsiteY4" fmla="*/ 0 h 2047876"/>
              <a:gd name="connsiteX0" fmla="*/ 0 w 566345"/>
              <a:gd name="connsiteY0" fmla="*/ 0 h 2047876"/>
              <a:gd name="connsiteX1" fmla="*/ 494273 w 566345"/>
              <a:gd name="connsiteY1" fmla="*/ 751572 h 2047876"/>
              <a:gd name="connsiteX2" fmla="*/ 566345 w 566345"/>
              <a:gd name="connsiteY2" fmla="*/ 813742 h 2047876"/>
              <a:gd name="connsiteX3" fmla="*/ 28575 w 566345"/>
              <a:gd name="connsiteY3" fmla="*/ 2047876 h 2047876"/>
              <a:gd name="connsiteX4" fmla="*/ 0 w 566345"/>
              <a:gd name="connsiteY4" fmla="*/ 0 h 2047876"/>
              <a:gd name="connsiteX0" fmla="*/ 0 w 566345"/>
              <a:gd name="connsiteY0" fmla="*/ 0 h 2047876"/>
              <a:gd name="connsiteX1" fmla="*/ 537133 w 566345"/>
              <a:gd name="connsiteY1" fmla="*/ 718154 h 2047876"/>
              <a:gd name="connsiteX2" fmla="*/ 566345 w 566345"/>
              <a:gd name="connsiteY2" fmla="*/ 813742 h 2047876"/>
              <a:gd name="connsiteX3" fmla="*/ 28575 w 566345"/>
              <a:gd name="connsiteY3" fmla="*/ 2047876 h 2047876"/>
              <a:gd name="connsiteX4" fmla="*/ 0 w 566345"/>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345" h="2047876">
                <a:moveTo>
                  <a:pt x="0" y="0"/>
                </a:moveTo>
                <a:lnTo>
                  <a:pt x="537133" y="718154"/>
                </a:lnTo>
                <a:lnTo>
                  <a:pt x="566345" y="813742"/>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pic>
        <p:nvPicPr>
          <p:cNvPr id="10" name="Picture 2" descr="C:\research\projects\HomeSensing\Water\Pictures\2009_06_12 - HydroSense in Minnesota, Well Water\IMG_0998 (960x1280).jpg"/>
          <p:cNvPicPr>
            <a:picLocks noChangeAspect="1" noChangeArrowheads="1"/>
          </p:cNvPicPr>
          <p:nvPr/>
        </p:nvPicPr>
        <p:blipFill rotWithShape="1">
          <a:blip r:embed="rId4">
            <a:extLst>
              <a:ext uri="{28A0092B-C50C-407E-A947-70E740481C1C}">
                <a14:useLocalDpi xmlns:a14="http://schemas.microsoft.com/office/drawing/2010/main" val="0"/>
              </a:ext>
            </a:extLst>
          </a:blip>
          <a:srcRect l="40181" t="42931" r="10812"/>
          <a:stretch/>
        </p:blipFill>
        <p:spPr bwMode="auto">
          <a:xfrm>
            <a:off x="1264920" y="2667000"/>
            <a:ext cx="2209800" cy="3431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42" presetClass="path" presetSubtype="0" accel="50000" decel="50000" fill="hold" nodeType="withEffect">
                                  <p:stCondLst>
                                    <p:cond delay="0"/>
                                  </p:stCondLst>
                                  <p:childTnLst>
                                    <p:animMotion origin="layout" path="M -1.38889E-6 1.11111E-6 L -0.12587 0.03889 " pathEditMode="relative" rAng="0" ptsTypes="AA">
                                      <p:cBhvr>
                                        <p:cTn id="38" dur="500" fill="hold"/>
                                        <p:tgtEl>
                                          <p:spTgt spid="10"/>
                                        </p:tgtEl>
                                        <p:attrNameLst>
                                          <p:attrName>ppt_x</p:attrName>
                                          <p:attrName>ppt_y</p:attrName>
                                        </p:attrNameLst>
                                      </p:cBhvr>
                                      <p:rCtr x="-6302" y="1944"/>
                                    </p:animMotion>
                                  </p:childTnLst>
                                </p:cTn>
                              </p:par>
                              <p:par>
                                <p:cTn id="39" presetID="22"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research\projects\HomeSensing\Water\Pictures\2009_06_12 - HydroSense in Minnesota, Well Water\IMG_1271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ight Arrow 5"/>
          <p:cNvSpPr/>
          <p:nvPr/>
        </p:nvSpPr>
        <p:spPr>
          <a:xfrm>
            <a:off x="-976951" y="554422"/>
            <a:ext cx="7368227"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experimental protocol </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8" name="Rounded Rectangle 7"/>
          <p:cNvSpPr/>
          <p:nvPr/>
        </p:nvSpPr>
        <p:spPr>
          <a:xfrm>
            <a:off x="4648201" y="1371600"/>
            <a:ext cx="4191000" cy="38100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a:solidFill>
                  <a:schemeClr val="bg1">
                    <a:lumMod val="95000"/>
                  </a:schemeClr>
                </a:solidFill>
                <a:latin typeface="Segoe UI Light" pitchFamily="34" charset="0"/>
              </a:rPr>
              <a:t>controlled experiments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2 researchers per site</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5 trials per valve</a:t>
            </a:r>
          </a:p>
          <a:p>
            <a:pPr>
              <a:spcBef>
                <a:spcPct val="0"/>
              </a:spcBef>
            </a:pPr>
            <a:endParaRPr lang="en-US" sz="2800" b="1" dirty="0">
              <a:solidFill>
                <a:schemeClr val="bg1">
                  <a:lumMod val="95000"/>
                </a:schemeClr>
              </a:solidFill>
              <a:latin typeface="Segoe UI Light" pitchFamily="34" charset="0"/>
            </a:endParaRPr>
          </a:p>
          <a:p>
            <a:pPr>
              <a:spcBef>
                <a:spcPct val="0"/>
              </a:spcBef>
            </a:pPr>
            <a:r>
              <a:rPr lang="en-US" sz="2800" b="1" dirty="0">
                <a:solidFill>
                  <a:schemeClr val="bg1">
                    <a:lumMod val="95000"/>
                  </a:schemeClr>
                </a:solidFill>
                <a:latin typeface="Segoe UI Light" pitchFamily="34" charset="0"/>
              </a:rPr>
              <a:t>experimental script</a:t>
            </a:r>
            <a:br>
              <a:rPr lang="en-US" sz="2800" b="1" dirty="0">
                <a:solidFill>
                  <a:schemeClr val="bg1">
                    <a:lumMod val="95000"/>
                  </a:schemeClr>
                </a:solidFill>
                <a:latin typeface="Segoe UI Light" pitchFamily="34" charset="0"/>
              </a:rPr>
            </a:br>
            <a:r>
              <a:rPr lang="en-US" sz="2400" dirty="0">
                <a:solidFill>
                  <a:schemeClr val="bg1">
                    <a:lumMod val="95000"/>
                  </a:schemeClr>
                </a:solidFill>
                <a:latin typeface="Segoe UI Light" pitchFamily="34" charset="0"/>
              </a:rPr>
              <a:t>for each trial:</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valve opened full stop</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pause for ~5 seconds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valve closed</a:t>
            </a:r>
          </a:p>
          <a:p>
            <a:pPr>
              <a:spcBef>
                <a:spcPct val="0"/>
              </a:spcBef>
            </a:pPr>
            <a:endParaRPr lang="en-US" sz="2400" dirty="0">
              <a:solidFill>
                <a:schemeClr val="bg1">
                  <a:lumMod val="95000"/>
                </a:schemeClr>
              </a:solidFill>
              <a:latin typeface="Segoe UI Light" pitchFamily="34" charset="0"/>
            </a:endParaRPr>
          </a:p>
        </p:txBody>
      </p:sp>
    </p:spTree>
    <p:extLst>
      <p:ext uri="{BB962C8B-B14F-4D97-AF65-F5344CB8AC3E}">
        <p14:creationId xmlns:p14="http://schemas.microsoft.com/office/powerpoint/2010/main" val="700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976951" y="554422"/>
            <a:ext cx="50917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9"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example trial</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6" name="TextBox 5"/>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3109650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search\talks\Dorkbot2010_HydroSense2.0\2010 September 18 11 21 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0"/>
            <a:ext cx="12192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48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search\projects\HomeSensing\Water\Screenshots\BathStagedExperiments.png"/>
          <p:cNvPicPr>
            <a:picLocks noChangeAspect="1" noChangeArrowheads="1"/>
          </p:cNvPicPr>
          <p:nvPr/>
        </p:nvPicPr>
        <p:blipFill rotWithShape="1">
          <a:blip r:embed="rId2">
            <a:extLst>
              <a:ext uri="{28A0092B-C50C-407E-A947-70E740481C1C}">
                <a14:useLocalDpi xmlns:a14="http://schemas.microsoft.com/office/drawing/2010/main" val="0"/>
              </a:ext>
            </a:extLst>
          </a:blip>
          <a:srcRect t="283" b="60404"/>
          <a:stretch/>
        </p:blipFill>
        <p:spPr bwMode="auto">
          <a:xfrm>
            <a:off x="136466" y="2197101"/>
            <a:ext cx="8931349"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8"/>
          <p:cNvSpPr txBox="1">
            <a:spLocks/>
          </p:cNvSpPr>
          <p:nvPr/>
        </p:nvSpPr>
        <p:spPr>
          <a:xfrm>
            <a:off x="228600" y="464494"/>
            <a:ext cx="90678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5 manually annotated bath trials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2496522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research\projects\HomeSensing\Water\Pictures\2009_05_31 - Jon's Apartment Installation\IMG_9854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ight Arrow 5"/>
          <p:cNvSpPr/>
          <p:nvPr/>
        </p:nvSpPr>
        <p:spPr>
          <a:xfrm>
            <a:off x="-976951" y="554422"/>
            <a:ext cx="66919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data collection stats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8" name="Rounded Rectangle 7"/>
          <p:cNvSpPr/>
          <p:nvPr/>
        </p:nvSpPr>
        <p:spPr>
          <a:xfrm>
            <a:off x="3867151" y="1676401"/>
            <a:ext cx="3695700" cy="19050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a:solidFill>
                  <a:schemeClr val="bg1">
                    <a:lumMod val="95000"/>
                  </a:schemeClr>
                </a:solidFill>
                <a:latin typeface="Segoe UI Light" pitchFamily="34" charset="0"/>
              </a:rPr>
              <a:t>ten test sites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706 trials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155 flow trials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84 total fixtures tested</a:t>
            </a:r>
          </a:p>
          <a:p>
            <a:pPr>
              <a:spcBef>
                <a:spcPct val="0"/>
              </a:spcBef>
            </a:pPr>
            <a:endParaRPr lang="en-US" sz="2800" b="1" dirty="0">
              <a:solidFill>
                <a:schemeClr val="bg1">
                  <a:lumMod val="95000"/>
                </a:schemeClr>
              </a:solidFill>
              <a:latin typeface="Segoe UI Light" pitchFamily="34" charset="0"/>
            </a:endParaRPr>
          </a:p>
          <a:p>
            <a:pPr>
              <a:spcBef>
                <a:spcPct val="0"/>
              </a:spcBef>
            </a:pPr>
            <a:endParaRPr lang="en-US" sz="2400" dirty="0">
              <a:solidFill>
                <a:schemeClr val="bg1">
                  <a:lumMod val="95000"/>
                </a:schemeClr>
              </a:solidFill>
              <a:latin typeface="Segoe UI Light" pitchFamily="34" charset="0"/>
            </a:endParaRPr>
          </a:p>
        </p:txBody>
      </p:sp>
    </p:spTree>
    <p:extLst>
      <p:ext uri="{BB962C8B-B14F-4D97-AF65-F5344CB8AC3E}">
        <p14:creationId xmlns:p14="http://schemas.microsoft.com/office/powerpoint/2010/main" val="15311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4" name="Chart 3"/>
          <p:cNvGraphicFramePr/>
          <p:nvPr>
            <p:extLst>
              <p:ext uri="{D42A27DB-BD31-4B8C-83A1-F6EECF244321}">
                <p14:modId xmlns:p14="http://schemas.microsoft.com/office/powerpoint/2010/main" val="4106877459"/>
              </p:ext>
            </p:extLst>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Freeform 13"/>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8" name="Rectangle 17"/>
          <p:cNvSpPr/>
          <p:nvPr/>
        </p:nvSpPr>
        <p:spPr>
          <a:xfrm>
            <a:off x="754912" y="1676401"/>
            <a:ext cx="6850468"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9"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2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home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7134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4" name="Chart 3"/>
          <p:cNvGraphicFramePr/>
          <p:nvPr>
            <p:extLst>
              <p:ext uri="{D42A27DB-BD31-4B8C-83A1-F6EECF244321}">
                <p14:modId xmlns:p14="http://schemas.microsoft.com/office/powerpoint/2010/main" val="1950588286"/>
              </p:ext>
            </p:extLst>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Freeform 13"/>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5" name="TextBox 14"/>
          <p:cNvSpPr txBox="1"/>
          <p:nvPr/>
        </p:nvSpPr>
        <p:spPr>
          <a:xfrm rot="18454864">
            <a:off x="7528775"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98.9%</a:t>
            </a:r>
          </a:p>
        </p:txBody>
      </p:sp>
      <p:sp>
        <p:nvSpPr>
          <p:cNvPr id="16" name="TextBox 15"/>
          <p:cNvSpPr txBox="1"/>
          <p:nvPr/>
        </p:nvSpPr>
        <p:spPr>
          <a:xfrm rot="18454864">
            <a:off x="7814527"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96.8%</a:t>
            </a:r>
          </a:p>
        </p:txBody>
      </p:sp>
      <p:sp>
        <p:nvSpPr>
          <p:cNvPr id="9"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1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home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44973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88889E-6 0 L 0.07674 0 " pathEditMode="relative" rAng="0" ptsTypes="AA">
                                      <p:cBhvr>
                                        <p:cTn id="6" dur="1000" fill="hold"/>
                                        <p:tgtEl>
                                          <p:spTgt spid="14"/>
                                        </p:tgtEl>
                                        <p:attrNameLst>
                                          <p:attrName>ppt_x</p:attrName>
                                          <p:attrName>ppt_y</p:attrName>
                                        </p:attrNameLst>
                                      </p:cBhvr>
                                      <p:rCtr x="3837" y="0"/>
                                    </p:animMotion>
                                  </p:childTnLst>
                                </p:cTn>
                              </p:par>
                            </p:childTnLst>
                          </p:cTn>
                        </p:par>
                        <p:par>
                          <p:cTn id="7" fill="hold">
                            <p:stCondLst>
                              <p:cond delay="1000"/>
                            </p:stCondLst>
                            <p:childTnLst>
                              <p:par>
                                <p:cTn id="8" presetID="2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4" name="Chart 3"/>
          <p:cNvGraphicFramePr/>
          <p:nvPr>
            <p:extLst>
              <p:ext uri="{D42A27DB-BD31-4B8C-83A1-F6EECF244321}">
                <p14:modId xmlns:p14="http://schemas.microsoft.com/office/powerpoint/2010/main" val="1073991515"/>
              </p:ext>
            </p:extLst>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15" name="TextBox 14"/>
          <p:cNvSpPr txBox="1"/>
          <p:nvPr/>
        </p:nvSpPr>
        <p:spPr>
          <a:xfrm rot="18454864">
            <a:off x="7528775"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98.9%</a:t>
            </a:r>
          </a:p>
        </p:txBody>
      </p:sp>
      <p:sp>
        <p:nvSpPr>
          <p:cNvPr id="17" name="TextBox 16"/>
          <p:cNvSpPr txBox="1"/>
          <p:nvPr/>
        </p:nvSpPr>
        <p:spPr>
          <a:xfrm rot="18454864">
            <a:off x="8245623"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97.9%</a:t>
            </a:r>
          </a:p>
        </p:txBody>
      </p:sp>
      <p:sp>
        <p:nvSpPr>
          <p:cNvPr id="16" name="TextBox 15"/>
          <p:cNvSpPr txBox="1"/>
          <p:nvPr/>
        </p:nvSpPr>
        <p:spPr>
          <a:xfrm rot="18454864">
            <a:off x="7814527"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96.8%</a:t>
            </a:r>
          </a:p>
        </p:txBody>
      </p:sp>
      <p:sp>
        <p:nvSpPr>
          <p:cNvPr id="14" name="Freeform 13"/>
          <p:cNvSpPr/>
          <p:nvPr/>
        </p:nvSpPr>
        <p:spPr>
          <a:xfrm>
            <a:off x="7761768"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home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767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88889E-6 0 L 0.07674 0 " pathEditMode="relative" rAng="0" ptsTypes="AA">
                                      <p:cBhvr>
                                        <p:cTn id="6" dur="1000" fill="hold"/>
                                        <p:tgtEl>
                                          <p:spTgt spid="14"/>
                                        </p:tgtEl>
                                        <p:attrNameLst>
                                          <p:attrName>ppt_x</p:attrName>
                                          <p:attrName>ppt_y</p:attrName>
                                        </p:attrNameLst>
                                      </p:cBhvr>
                                      <p:rCtr x="38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501656769"/>
              </p:ext>
            </p:extLst>
          </p:nvPr>
        </p:nvGraphicFramePr>
        <p:xfrm>
          <a:off x="381000" y="1219200"/>
          <a:ext cx="8305800" cy="40386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48"/>
          <p:cNvGrpSpPr/>
          <p:nvPr/>
        </p:nvGrpSpPr>
        <p:grpSpPr>
          <a:xfrm>
            <a:off x="6324600" y="5298100"/>
            <a:ext cx="782778" cy="874101"/>
            <a:chOff x="5867400" y="3657600"/>
            <a:chExt cx="990600" cy="1106170"/>
          </a:xfrm>
          <a:solidFill>
            <a:schemeClr val="tx1"/>
          </a:solidFill>
        </p:grpSpPr>
        <p:sp>
          <p:nvSpPr>
            <p:cNvPr id="7" name="Rectangle 6"/>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8" name="Rectangle 7"/>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 name="Rounded Rectangle 9"/>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grpSp>
        <p:nvGrpSpPr>
          <p:cNvPr id="15" name="Group 126"/>
          <p:cNvGrpSpPr/>
          <p:nvPr/>
        </p:nvGrpSpPr>
        <p:grpSpPr>
          <a:xfrm>
            <a:off x="7519108" y="5105400"/>
            <a:ext cx="786692" cy="834768"/>
            <a:chOff x="5867400" y="2419350"/>
            <a:chExt cx="685800" cy="727710"/>
          </a:xfrm>
          <a:solidFill>
            <a:schemeClr val="tx1"/>
          </a:solidFill>
        </p:grpSpPr>
        <p:grpSp>
          <p:nvGrpSpPr>
            <p:cNvPr id="16" name="Group 45"/>
            <p:cNvGrpSpPr/>
            <p:nvPr/>
          </p:nvGrpSpPr>
          <p:grpSpPr>
            <a:xfrm>
              <a:off x="5867400" y="2419350"/>
              <a:ext cx="685800" cy="727710"/>
              <a:chOff x="5867400" y="2419350"/>
              <a:chExt cx="685800" cy="727710"/>
            </a:xfrm>
            <a:grpFill/>
          </p:grpSpPr>
          <p:sp>
            <p:nvSpPr>
              <p:cNvPr id="18"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19" name="Group 36"/>
              <p:cNvGrpSpPr/>
              <p:nvPr/>
            </p:nvGrpSpPr>
            <p:grpSpPr>
              <a:xfrm>
                <a:off x="5867400" y="2419350"/>
                <a:ext cx="685800" cy="182880"/>
                <a:chOff x="5867400" y="2362200"/>
                <a:chExt cx="1143000" cy="304800"/>
              </a:xfrm>
              <a:grpFill/>
            </p:grpSpPr>
            <p:sp>
              <p:nvSpPr>
                <p:cNvPr id="20" name="Rectangle 19"/>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1"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2" name="Oval 21"/>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3" name="Rounded Rectangle 22"/>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7" name="Rectangle 16"/>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25" name="Group 70"/>
          <p:cNvGrpSpPr/>
          <p:nvPr/>
        </p:nvGrpSpPr>
        <p:grpSpPr>
          <a:xfrm>
            <a:off x="1219200" y="4938353"/>
            <a:ext cx="979166" cy="437080"/>
            <a:chOff x="6248400" y="3581400"/>
            <a:chExt cx="685800" cy="474904"/>
          </a:xfrm>
          <a:solidFill>
            <a:schemeClr val="tx1"/>
          </a:solidFill>
        </p:grpSpPr>
        <p:sp>
          <p:nvSpPr>
            <p:cNvPr id="26" name="Trapezoid 25"/>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28" name="Group 64"/>
            <p:cNvGrpSpPr/>
            <p:nvPr/>
          </p:nvGrpSpPr>
          <p:grpSpPr>
            <a:xfrm>
              <a:off x="6248400" y="3868367"/>
              <a:ext cx="685800" cy="187937"/>
              <a:chOff x="4876800" y="4215063"/>
              <a:chExt cx="1219200" cy="280737"/>
            </a:xfrm>
            <a:grpFill/>
          </p:grpSpPr>
          <p:sp>
            <p:nvSpPr>
              <p:cNvPr id="31" name="Rectangle 30"/>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2"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3" name="Rectangle 32"/>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Rectangle 28"/>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0" name="Rectangle 29"/>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37" name="Group 125"/>
          <p:cNvGrpSpPr/>
          <p:nvPr/>
        </p:nvGrpSpPr>
        <p:grpSpPr>
          <a:xfrm flipH="1">
            <a:off x="3886201" y="4953001"/>
            <a:ext cx="728661" cy="1295400"/>
            <a:chOff x="7543800" y="1600200"/>
            <a:chExt cx="763221" cy="1447800"/>
          </a:xfrm>
          <a:solidFill>
            <a:schemeClr val="tx1"/>
          </a:solidFill>
        </p:grpSpPr>
        <p:sp>
          <p:nvSpPr>
            <p:cNvPr id="38" name="Rectangle 37"/>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9" name="Chord 38"/>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0"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1" name="Rectangle 40"/>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44" name="Group 152"/>
          <p:cNvGrpSpPr/>
          <p:nvPr/>
        </p:nvGrpSpPr>
        <p:grpSpPr>
          <a:xfrm>
            <a:off x="1434094" y="5604034"/>
            <a:ext cx="611872" cy="568167"/>
            <a:chOff x="4572000" y="2819400"/>
            <a:chExt cx="1066800" cy="990600"/>
          </a:xfrm>
          <a:solidFill>
            <a:schemeClr val="tx1"/>
          </a:solidFill>
        </p:grpSpPr>
        <p:sp>
          <p:nvSpPr>
            <p:cNvPr id="45" name="Chord 44"/>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6" name="Rectangle 45"/>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7" name="Trapezoid 46"/>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8" name="Rectangle 47"/>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9" name="Rectangle 4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0" name="Rectangle 49"/>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52" name="Group 145"/>
          <p:cNvGrpSpPr/>
          <p:nvPr/>
        </p:nvGrpSpPr>
        <p:grpSpPr>
          <a:xfrm flipH="1">
            <a:off x="2743215" y="5038138"/>
            <a:ext cx="662025" cy="524462"/>
            <a:chOff x="3581400" y="1295400"/>
            <a:chExt cx="577121" cy="457200"/>
          </a:xfrm>
          <a:solidFill>
            <a:schemeClr val="tx1"/>
          </a:solidFill>
        </p:grpSpPr>
        <p:grpSp>
          <p:nvGrpSpPr>
            <p:cNvPr id="53" name="Group 127"/>
            <p:cNvGrpSpPr/>
            <p:nvPr/>
          </p:nvGrpSpPr>
          <p:grpSpPr>
            <a:xfrm>
              <a:off x="3581400" y="1295400"/>
              <a:ext cx="577121" cy="457200"/>
              <a:chOff x="3581400" y="1295400"/>
              <a:chExt cx="577121" cy="457200"/>
            </a:xfrm>
            <a:grpFill/>
          </p:grpSpPr>
          <p:sp>
            <p:nvSpPr>
              <p:cNvPr id="55"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6"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7" name="Chord 56"/>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8" name="Chord 57"/>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4" name="Rectangle 53"/>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68" name="Group 218"/>
          <p:cNvGrpSpPr/>
          <p:nvPr/>
        </p:nvGrpSpPr>
        <p:grpSpPr>
          <a:xfrm>
            <a:off x="4876800" y="4953000"/>
            <a:ext cx="1230923" cy="762000"/>
            <a:chOff x="5124450" y="2111829"/>
            <a:chExt cx="1143000" cy="707571"/>
          </a:xfrm>
          <a:solidFill>
            <a:schemeClr val="tx1"/>
          </a:solidFill>
        </p:grpSpPr>
        <p:sp>
          <p:nvSpPr>
            <p:cNvPr id="69"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70"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71" name="Block Arc 70"/>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72"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9"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6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fixture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821439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3543300" y="2400300"/>
            <a:ext cx="2057400" cy="2057400"/>
          </a:xfrm>
          <a:prstGeom prst="star5">
            <a:avLst/>
          </a:prstGeom>
          <a:gradFill>
            <a:gsLst>
              <a:gs pos="0">
                <a:srgbClr val="C1AC51"/>
              </a:gs>
              <a:gs pos="100000">
                <a:srgbClr val="FFFF00"/>
              </a:gs>
            </a:gsLst>
            <a:lin ang="16200000" scaled="0"/>
          </a:gradFill>
          <a:ln>
            <a:solidFill>
              <a:srgbClr val="998637"/>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4" name="Title 8"/>
          <p:cNvSpPr txBox="1">
            <a:spLocks/>
          </p:cNvSpPr>
          <p:nvPr/>
        </p:nvSpPr>
        <p:spPr>
          <a:xfrm>
            <a:off x="114315" y="464494"/>
            <a:ext cx="8915401" cy="1211906"/>
          </a:xfrm>
          <a:prstGeom prst="rect">
            <a:avLst/>
          </a:prstGeom>
        </p:spPr>
        <p:txBody>
          <a:bodyPr vert="horz" lIns="91369" tIns="45685" rIns="91369" bIns="45685" rtlCol="0" anchor="ctr">
            <a:noAutofit/>
          </a:bodyPr>
          <a:lstStyle/>
          <a:p>
            <a:pPr algn="ctr">
              <a:spcBef>
                <a:spcPct val="0"/>
              </a:spcBef>
              <a:defRPr/>
            </a:pPr>
            <a:r>
              <a:rPr lang="en-US" sz="4000" b="1" dirty="0">
                <a:solidFill>
                  <a:srgbClr val="D0D35D"/>
                </a:solidFill>
                <a:latin typeface="Segoe WP Semibold" pitchFamily="34" charset="0"/>
                <a:ea typeface="Segoe UI" pitchFamily="34" charset="0"/>
                <a:cs typeface="Segoe UI" pitchFamily="34" charset="0"/>
              </a:rPr>
              <a:t>first to show: </a:t>
            </a:r>
            <a:r>
              <a:rPr lang="en-US" sz="4000" b="1" dirty="0">
                <a:solidFill>
                  <a:schemeClr val="bg1">
                    <a:lumMod val="75000"/>
                  </a:schemeClr>
                </a:solidFill>
                <a:latin typeface="Segoe WP Semibold" pitchFamily="34" charset="0"/>
                <a:ea typeface="Segoe UI" pitchFamily="34" charset="0"/>
                <a:cs typeface="Segoe UI" pitchFamily="34" charset="0"/>
              </a:rPr>
              <a:t>pressure can be used to </a:t>
            </a:r>
            <a:r>
              <a:rPr lang="en-US" sz="4000" b="1" dirty="0" err="1">
                <a:solidFill>
                  <a:schemeClr val="bg1">
                    <a:lumMod val="75000"/>
                  </a:schemeClr>
                </a:solidFill>
                <a:latin typeface="Segoe WP Semibold" pitchFamily="34" charset="0"/>
                <a:ea typeface="Segoe UI" pitchFamily="34" charset="0"/>
                <a:cs typeface="Segoe UI" pitchFamily="34" charset="0"/>
              </a:rPr>
              <a:t>dissaggregate</a:t>
            </a:r>
            <a:r>
              <a:rPr lang="en-US" sz="4000" b="1" dirty="0">
                <a:solidFill>
                  <a:schemeClr val="bg1">
                    <a:lumMod val="75000"/>
                  </a:schemeClr>
                </a:solidFill>
                <a:latin typeface="Segoe WP Semibold" pitchFamily="34" charset="0"/>
                <a:ea typeface="Segoe UI" pitchFamily="34" charset="0"/>
                <a:cs typeface="Segoe UI" pitchFamily="34" charset="0"/>
              </a:rPr>
              <a:t> water usage</a:t>
            </a:r>
            <a:endParaRPr lang="en-US" sz="5400" dirty="0">
              <a:solidFill>
                <a:schemeClr val="bg1">
                  <a:lumMod val="75000"/>
                </a:schemeClr>
              </a:solidFill>
              <a:latin typeface="Segoe WP Semibold" pitchFamily="34" charset="0"/>
              <a:ea typeface="Segoe UI" pitchFamily="34" charset="0"/>
              <a:cs typeface="Segoe UI" pitchFamily="34" charset="0"/>
            </a:endParaRPr>
          </a:p>
        </p:txBody>
      </p:sp>
      <p:sp>
        <p:nvSpPr>
          <p:cNvPr id="5" name="TextBox 4"/>
          <p:cNvSpPr txBox="1"/>
          <p:nvPr/>
        </p:nvSpPr>
        <p:spPr>
          <a:xfrm>
            <a:off x="5613400" y="4457701"/>
            <a:ext cx="2552700" cy="1323439"/>
          </a:xfrm>
          <a:prstGeom prst="rect">
            <a:avLst/>
          </a:prstGeom>
          <a:noFill/>
        </p:spPr>
        <p:txBody>
          <a:bodyPr wrap="square" lIns="91369" tIns="45685" rIns="91369" bIns="45685" rtlCol="0">
            <a:spAutoFit/>
          </a:bodyPr>
          <a:lstStyle/>
          <a:p>
            <a:r>
              <a:rPr lang="en-US" sz="8000" dirty="0">
                <a:solidFill>
                  <a:srgbClr val="D0D35D"/>
                </a:solidFill>
                <a:latin typeface="Segoe Condensed" pitchFamily="34" charset="0"/>
              </a:rPr>
              <a:t>but….</a:t>
            </a:r>
          </a:p>
        </p:txBody>
      </p:sp>
    </p:spTree>
    <p:extLst>
      <p:ext uri="{BB962C8B-B14F-4D97-AF65-F5344CB8AC3E}">
        <p14:creationId xmlns:p14="http://schemas.microsoft.com/office/powerpoint/2010/main" val="422911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45" presetClass="entr"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ppt_w</p:attrName>
                                        </p:attrNameLst>
                                      </p:cBhvr>
                                      <p:tavLst>
                                        <p:tav tm="0" fmla="#ppt_w*sin(2.5*pi*$)">
                                          <p:val>
                                            <p:fltVal val="0"/>
                                          </p:val>
                                        </p:tav>
                                        <p:tav tm="100000">
                                          <p:val>
                                            <p:fltVal val="1"/>
                                          </p:val>
                                        </p:tav>
                                      </p:tavLst>
                                    </p:anim>
                                    <p:anim calcmode="lin" valueType="num">
                                      <p:cBhvr>
                                        <p:cTn id="15" dur="125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par>
                                <p:cTn id="24" presetID="45" presetClass="entr"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250"/>
                                        <p:tgtEl>
                                          <p:spTgt spid="5"/>
                                        </p:tgtEl>
                                      </p:cBhvr>
                                    </p:animEffect>
                                    <p:anim calcmode="lin" valueType="num">
                                      <p:cBhvr>
                                        <p:cTn id="27" dur="1250" fill="hold"/>
                                        <p:tgtEl>
                                          <p:spTgt spid="5"/>
                                        </p:tgtEl>
                                        <p:attrNameLst>
                                          <p:attrName>ppt_w</p:attrName>
                                        </p:attrNameLst>
                                      </p:cBhvr>
                                      <p:tavLst>
                                        <p:tav tm="0" fmla="#ppt_w*sin(2.5*pi*$)">
                                          <p:val>
                                            <p:fltVal val="0"/>
                                          </p:val>
                                        </p:tav>
                                        <p:tav tm="100000">
                                          <p:val>
                                            <p:fltVal val="1"/>
                                          </p:val>
                                        </p:tav>
                                      </p:tavLst>
                                    </p:anim>
                                    <p:anim calcmode="lin" valueType="num">
                                      <p:cBhvr>
                                        <p:cTn id="28" dur="12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research\talks\Affiliates2010_ActionAndEffect\2017047610072810695rOvgUU_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571499"/>
            <a:ext cx="10404476" cy="7802563"/>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976951" y="554422"/>
            <a:ext cx="53203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95000"/>
                  </a:schemeClr>
                </a:solidFill>
                <a:latin typeface="Segoe WP Semibold" pitchFamily="34" charset="0"/>
                <a:ea typeface="Segoe UI" pitchFamily="34" charset="0"/>
                <a:cs typeface="Segoe UI" pitchFamily="34" charset="0"/>
              </a:rPr>
              <a:t>brushing teeth</a:t>
            </a:r>
            <a:endParaRPr lang="en-US" sz="6000" dirty="0">
              <a:solidFill>
                <a:schemeClr val="bg1">
                  <a:lumMod val="9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42372959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research\talks\Affiliates2010_ActionAndEffect\everymor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29000"/>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1066800" y="1736166"/>
            <a:ext cx="2743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12" name="Title 8"/>
          <p:cNvSpPr txBox="1">
            <a:spLocks/>
          </p:cNvSpPr>
          <p:nvPr/>
        </p:nvSpPr>
        <p:spPr>
          <a:xfrm>
            <a:off x="1371600" y="1646238"/>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shaving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5242607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research\talks\Affiliates2010_ActionAndEffect\SinkTu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9515475" cy="76962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976936" y="554422"/>
            <a:ext cx="35677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bathing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065879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1" y="3009900"/>
            <a:ext cx="8839200" cy="838200"/>
          </a:xfrm>
        </p:spPr>
        <p:txBody>
          <a:bodyPr/>
          <a:lstStyle/>
          <a:p>
            <a:pPr algn="ctr"/>
            <a:r>
              <a:rPr lang="en-US" dirty="0" smtClean="0">
                <a:solidFill>
                  <a:srgbClr val="0FAFE3"/>
                </a:solidFill>
              </a:rPr>
              <a:t>water</a:t>
            </a:r>
            <a:r>
              <a:rPr lang="en-US" dirty="0" smtClean="0"/>
              <a:t> </a:t>
            </a:r>
            <a:r>
              <a:rPr lang="en-US" dirty="0" smtClean="0">
                <a:solidFill>
                  <a:schemeClr val="bg1">
                    <a:lumMod val="95000"/>
                  </a:schemeClr>
                </a:solidFill>
              </a:rPr>
              <a:t>pressure</a:t>
            </a:r>
            <a:endParaRPr lang="en-US" dirty="0">
              <a:solidFill>
                <a:schemeClr val="bg1">
                  <a:lumMod val="95000"/>
                </a:schemeClr>
              </a:solidFill>
            </a:endParaRPr>
          </a:p>
        </p:txBody>
      </p:sp>
    </p:spTree>
    <p:extLst>
      <p:ext uri="{BB962C8B-B14F-4D97-AF65-F5344CB8AC3E}">
        <p14:creationId xmlns:p14="http://schemas.microsoft.com/office/powerpoint/2010/main" val="2643012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esearch\talks\Affiliates2010_ActionAndEffect\Picture 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8" y="-36080"/>
            <a:ext cx="9119937" cy="683995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976951" y="554422"/>
            <a:ext cx="47869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paw washing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867149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05" name="TextBox 104"/>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
        <p:nvSpPr>
          <p:cNvPr id="179" name="TextBox 178"/>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sp>
        <p:nvSpPr>
          <p:cNvPr id="182" name="Rectangle 181"/>
          <p:cNvSpPr/>
          <p:nvPr/>
        </p:nvSpPr>
        <p:spPr>
          <a:xfrm>
            <a:off x="0" y="0"/>
            <a:ext cx="9220200" cy="6934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pic>
        <p:nvPicPr>
          <p:cNvPr id="166" name="Picture 2" descr="C:\research\talks\Affiliates2010_ActionAndEffect\SinkTu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28" t="20816" r="17114" b="7368"/>
          <a:stretch/>
        </p:blipFill>
        <p:spPr bwMode="auto">
          <a:xfrm>
            <a:off x="5833942" y="2680084"/>
            <a:ext cx="1723381" cy="15316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0" name="Picture 3" descr="C:\research\talks\Affiliates2010_ActionAndEffect\2017047610072810695rOvgUU_f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91" t="28906" r="28935" b="20857"/>
          <a:stretch/>
        </p:blipFill>
        <p:spPr bwMode="auto">
          <a:xfrm>
            <a:off x="5625716" y="894257"/>
            <a:ext cx="2163168" cy="16674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1" name="Picture 2" descr="C:\research\talks\Affiliates2010_ActionAndEffect\Picture 0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971" t="15485" r="12048" b="9344"/>
          <a:stretch/>
        </p:blipFill>
        <p:spPr bwMode="auto">
          <a:xfrm>
            <a:off x="6186468" y="4096107"/>
            <a:ext cx="2046977" cy="20614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2415" y="342915"/>
            <a:ext cx="3509389" cy="5786081"/>
            <a:chOff x="326066" y="500419"/>
            <a:chExt cx="3509389" cy="5786081"/>
          </a:xfrm>
        </p:grpSpPr>
        <p:sp>
          <p:nvSpPr>
            <p:cNvPr id="3" name="Left Brace 2"/>
            <p:cNvSpPr/>
            <p:nvPr/>
          </p:nvSpPr>
          <p:spPr>
            <a:xfrm>
              <a:off x="2995488" y="500419"/>
              <a:ext cx="839967" cy="5786081"/>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26066" y="2717456"/>
              <a:ext cx="2493334" cy="1446550"/>
            </a:xfrm>
            <a:prstGeom prst="rect">
              <a:avLst/>
            </a:prstGeom>
            <a:noFill/>
          </p:spPr>
          <p:txBody>
            <a:bodyPr wrap="square" rtlCol="0">
              <a:spAutoFit/>
            </a:bodyPr>
            <a:lstStyle/>
            <a:p>
              <a:pPr algn="ctr"/>
              <a:r>
                <a:rPr lang="en-US" sz="4400" b="1" dirty="0">
                  <a:solidFill>
                    <a:srgbClr val="00B0F0"/>
                  </a:solidFill>
                  <a:latin typeface="Segoe Condensed" pitchFamily="34" charset="0"/>
                </a:rPr>
                <a:t>compound events</a:t>
              </a:r>
            </a:p>
          </p:txBody>
        </p:sp>
      </p:grpSp>
    </p:spTree>
    <p:extLst>
      <p:ext uri="{BB962C8B-B14F-4D97-AF65-F5344CB8AC3E}">
        <p14:creationId xmlns:p14="http://schemas.microsoft.com/office/powerpoint/2010/main" val="421423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750" fill="hold"/>
                                        <p:tgtEl>
                                          <p:spTgt spid="180"/>
                                        </p:tgtEl>
                                        <p:attrNameLst>
                                          <p:attrName>ppt_w</p:attrName>
                                        </p:attrNameLst>
                                      </p:cBhvr>
                                      <p:tavLst>
                                        <p:tav tm="0">
                                          <p:val>
                                            <p:fltVal val="0"/>
                                          </p:val>
                                        </p:tav>
                                        <p:tav tm="100000">
                                          <p:val>
                                            <p:strVal val="#ppt_w"/>
                                          </p:val>
                                        </p:tav>
                                      </p:tavLst>
                                    </p:anim>
                                    <p:anim calcmode="lin" valueType="num">
                                      <p:cBhvr>
                                        <p:cTn id="8" dur="750" fill="hold"/>
                                        <p:tgtEl>
                                          <p:spTgt spid="180"/>
                                        </p:tgtEl>
                                        <p:attrNameLst>
                                          <p:attrName>ppt_h</p:attrName>
                                        </p:attrNameLst>
                                      </p:cBhvr>
                                      <p:tavLst>
                                        <p:tav tm="0">
                                          <p:val>
                                            <p:fltVal val="0"/>
                                          </p:val>
                                        </p:tav>
                                        <p:tav tm="100000">
                                          <p:val>
                                            <p:strVal val="#ppt_h"/>
                                          </p:val>
                                        </p:tav>
                                      </p:tavLst>
                                    </p:anim>
                                    <p:animEffect transition="in" filter="fade">
                                      <p:cBhvr>
                                        <p:cTn id="9" dur="750"/>
                                        <p:tgtEl>
                                          <p:spTgt spid="180"/>
                                        </p:tgtEl>
                                      </p:cBhvr>
                                    </p:animEffect>
                                  </p:childTnLst>
                                </p:cTn>
                              </p:par>
                              <p:par>
                                <p:cTn id="10" presetID="42" presetClass="path" presetSubtype="0" accel="50000" decel="50000" fill="hold" nodeType="withEffect">
                                  <p:stCondLst>
                                    <p:cond delay="0"/>
                                  </p:stCondLst>
                                  <p:childTnLst>
                                    <p:animMotion origin="layout" path="M 3.05556E-6 -1.85185E-6 L -0.19184 -0.08518 " pathEditMode="relative" rAng="0" ptsTypes="AA">
                                      <p:cBhvr>
                                        <p:cTn id="11" dur="750" fill="hold"/>
                                        <p:tgtEl>
                                          <p:spTgt spid="180"/>
                                        </p:tgtEl>
                                        <p:attrNameLst>
                                          <p:attrName>ppt_x</p:attrName>
                                          <p:attrName>ppt_y</p:attrName>
                                        </p:attrNameLst>
                                      </p:cBhvr>
                                      <p:rCtr x="-9601" y="-4259"/>
                                    </p:animMotion>
                                  </p:childTnLst>
                                </p:cTn>
                              </p:par>
                            </p:childTnLst>
                          </p:cTn>
                        </p:par>
                        <p:par>
                          <p:cTn id="12" fill="hold">
                            <p:stCondLst>
                              <p:cond delay="750"/>
                            </p:stCondLst>
                            <p:childTnLst>
                              <p:par>
                                <p:cTn id="13" presetID="53" presetClass="entr" presetSubtype="16" fill="hold" nodeType="afterEffect">
                                  <p:stCondLst>
                                    <p:cond delay="0"/>
                                  </p:stCondLst>
                                  <p:childTnLst>
                                    <p:set>
                                      <p:cBhvr>
                                        <p:cTn id="14" dur="1" fill="hold">
                                          <p:stCondLst>
                                            <p:cond delay="0"/>
                                          </p:stCondLst>
                                        </p:cTn>
                                        <p:tgtEl>
                                          <p:spTgt spid="166"/>
                                        </p:tgtEl>
                                        <p:attrNameLst>
                                          <p:attrName>style.visibility</p:attrName>
                                        </p:attrNameLst>
                                      </p:cBhvr>
                                      <p:to>
                                        <p:strVal val="visible"/>
                                      </p:to>
                                    </p:set>
                                    <p:anim calcmode="lin" valueType="num">
                                      <p:cBhvr>
                                        <p:cTn id="15" dur="750" fill="hold"/>
                                        <p:tgtEl>
                                          <p:spTgt spid="166"/>
                                        </p:tgtEl>
                                        <p:attrNameLst>
                                          <p:attrName>ppt_w</p:attrName>
                                        </p:attrNameLst>
                                      </p:cBhvr>
                                      <p:tavLst>
                                        <p:tav tm="0">
                                          <p:val>
                                            <p:fltVal val="0"/>
                                          </p:val>
                                        </p:tav>
                                        <p:tav tm="100000">
                                          <p:val>
                                            <p:strVal val="#ppt_w"/>
                                          </p:val>
                                        </p:tav>
                                      </p:tavLst>
                                    </p:anim>
                                    <p:anim calcmode="lin" valueType="num">
                                      <p:cBhvr>
                                        <p:cTn id="16" dur="750" fill="hold"/>
                                        <p:tgtEl>
                                          <p:spTgt spid="166"/>
                                        </p:tgtEl>
                                        <p:attrNameLst>
                                          <p:attrName>ppt_h</p:attrName>
                                        </p:attrNameLst>
                                      </p:cBhvr>
                                      <p:tavLst>
                                        <p:tav tm="0">
                                          <p:val>
                                            <p:fltVal val="0"/>
                                          </p:val>
                                        </p:tav>
                                        <p:tav tm="100000">
                                          <p:val>
                                            <p:strVal val="#ppt_h"/>
                                          </p:val>
                                        </p:tav>
                                      </p:tavLst>
                                    </p:anim>
                                    <p:animEffect transition="in" filter="fade">
                                      <p:cBhvr>
                                        <p:cTn id="17" dur="750"/>
                                        <p:tgtEl>
                                          <p:spTgt spid="166"/>
                                        </p:tgtEl>
                                      </p:cBhvr>
                                    </p:animEffect>
                                  </p:childTnLst>
                                </p:cTn>
                              </p:par>
                              <p:par>
                                <p:cTn id="18" presetID="42" presetClass="path" presetSubtype="0" accel="50000" decel="50000" fill="hold" nodeType="withEffect">
                                  <p:stCondLst>
                                    <p:cond delay="0"/>
                                  </p:stCondLst>
                                  <p:childTnLst>
                                    <p:animMotion origin="layout" path="M -1.66667E-6 -4.81481E-6 L -0.19062 -0.05787 " pathEditMode="relative" rAng="0" ptsTypes="AA">
                                      <p:cBhvr>
                                        <p:cTn id="19" dur="750" fill="hold"/>
                                        <p:tgtEl>
                                          <p:spTgt spid="166"/>
                                        </p:tgtEl>
                                        <p:attrNameLst>
                                          <p:attrName>ppt_x</p:attrName>
                                          <p:attrName>ppt_y</p:attrName>
                                        </p:attrNameLst>
                                      </p:cBhvr>
                                      <p:rCtr x="-9531" y="-2894"/>
                                    </p:animMotion>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81"/>
                                        </p:tgtEl>
                                        <p:attrNameLst>
                                          <p:attrName>style.visibility</p:attrName>
                                        </p:attrNameLst>
                                      </p:cBhvr>
                                      <p:to>
                                        <p:strVal val="visible"/>
                                      </p:to>
                                    </p:set>
                                    <p:anim calcmode="lin" valueType="num">
                                      <p:cBhvr>
                                        <p:cTn id="23" dur="750" fill="hold"/>
                                        <p:tgtEl>
                                          <p:spTgt spid="181"/>
                                        </p:tgtEl>
                                        <p:attrNameLst>
                                          <p:attrName>ppt_w</p:attrName>
                                        </p:attrNameLst>
                                      </p:cBhvr>
                                      <p:tavLst>
                                        <p:tav tm="0">
                                          <p:val>
                                            <p:fltVal val="0"/>
                                          </p:val>
                                        </p:tav>
                                        <p:tav tm="100000">
                                          <p:val>
                                            <p:strVal val="#ppt_w"/>
                                          </p:val>
                                        </p:tav>
                                      </p:tavLst>
                                    </p:anim>
                                    <p:anim calcmode="lin" valueType="num">
                                      <p:cBhvr>
                                        <p:cTn id="24" dur="750" fill="hold"/>
                                        <p:tgtEl>
                                          <p:spTgt spid="181"/>
                                        </p:tgtEl>
                                        <p:attrNameLst>
                                          <p:attrName>ppt_h</p:attrName>
                                        </p:attrNameLst>
                                      </p:cBhvr>
                                      <p:tavLst>
                                        <p:tav tm="0">
                                          <p:val>
                                            <p:fltVal val="0"/>
                                          </p:val>
                                        </p:tav>
                                        <p:tav tm="100000">
                                          <p:val>
                                            <p:strVal val="#ppt_h"/>
                                          </p:val>
                                        </p:tav>
                                      </p:tavLst>
                                    </p:anim>
                                    <p:animEffect transition="in" filter="fade">
                                      <p:cBhvr>
                                        <p:cTn id="25" dur="750"/>
                                        <p:tgtEl>
                                          <p:spTgt spid="181"/>
                                        </p:tgtEl>
                                      </p:cBhvr>
                                    </p:animEffect>
                                  </p:childTnLst>
                                </p:cTn>
                              </p:par>
                              <p:par>
                                <p:cTn id="26" presetID="42" presetClass="path" presetSubtype="0" accel="50000" decel="50000" fill="hold" nodeType="withEffect">
                                  <p:stCondLst>
                                    <p:cond delay="0"/>
                                  </p:stCondLst>
                                  <p:childTnLst>
                                    <p:animMotion origin="layout" path="M 1.94444E-6 -3.7037E-6 L -0.20504 -0.00301 " pathEditMode="relative" rAng="0" ptsTypes="AA">
                                      <p:cBhvr>
                                        <p:cTn id="27" dur="750" fill="hold"/>
                                        <p:tgtEl>
                                          <p:spTgt spid="181"/>
                                        </p:tgtEl>
                                        <p:attrNameLst>
                                          <p:attrName>ppt_x</p:attrName>
                                          <p:attrName>ppt_y</p:attrName>
                                        </p:attrNameLst>
                                      </p:cBhvr>
                                      <p:rCtr x="-10260" y="-162"/>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2"/>
                                        </p:tgtEl>
                                        <p:attrNameLst>
                                          <p:attrName>style.visibility</p:attrName>
                                        </p:attrNameLst>
                                      </p:cBhvr>
                                      <p:to>
                                        <p:strVal val="visible"/>
                                      </p:to>
                                    </p:set>
                                    <p:animEffect transition="in" filter="fade">
                                      <p:cBhvr>
                                        <p:cTn id="32" dur="250"/>
                                        <p:tgtEl>
                                          <p:spTgt spid="182"/>
                                        </p:tgtEl>
                                      </p:cBhvr>
                                    </p:animEffect>
                                  </p:childTnLst>
                                </p:cTn>
                              </p:par>
                            </p:childTnLst>
                          </p:cTn>
                        </p:par>
                        <p:par>
                          <p:cTn id="33" fill="hold">
                            <p:stCondLst>
                              <p:cond delay="250"/>
                            </p:stCondLst>
                            <p:childTnLst>
                              <p:par>
                                <p:cTn id="34" presetID="2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right)">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3009901"/>
            <a:ext cx="8839200" cy="838200"/>
          </a:xfrm>
        </p:spPr>
        <p:txBody>
          <a:bodyPr/>
          <a:lstStyle/>
          <a:p>
            <a:pPr algn="ctr"/>
            <a:r>
              <a:rPr lang="en-US" dirty="0" smtClean="0"/>
              <a:t>how can we study naturalistic uses of </a:t>
            </a:r>
            <a:r>
              <a:rPr lang="en-US" dirty="0" smtClean="0">
                <a:solidFill>
                  <a:srgbClr val="00B0F0"/>
                </a:solidFill>
              </a:rPr>
              <a:t>water?</a:t>
            </a:r>
            <a:endParaRPr lang="en-US" dirty="0">
              <a:solidFill>
                <a:srgbClr val="00B0F0"/>
              </a:solidFill>
            </a:endParaRPr>
          </a:p>
        </p:txBody>
      </p:sp>
    </p:spTree>
    <p:extLst>
      <p:ext uri="{BB962C8B-B14F-4D97-AF65-F5344CB8AC3E}">
        <p14:creationId xmlns:p14="http://schemas.microsoft.com/office/powerpoint/2010/main" val="28605250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9955021">
            <a:off x="2057400" y="1905000"/>
            <a:ext cx="5638800" cy="2646878"/>
          </a:xfrm>
          <a:prstGeom prst="rect">
            <a:avLst/>
          </a:prstGeom>
          <a:noFill/>
          <a:ln>
            <a:solidFill>
              <a:srgbClr val="FF0000"/>
            </a:solidFill>
          </a:ln>
        </p:spPr>
        <p:txBody>
          <a:bodyPr wrap="square" rtlCol="0">
            <a:spAutoFit/>
          </a:bodyPr>
          <a:lstStyle/>
          <a:p>
            <a:pPr algn="ctr"/>
            <a:r>
              <a:rPr lang="en-US" sz="16600" b="1" dirty="0" smtClean="0">
                <a:solidFill>
                  <a:srgbClr val="FF0000"/>
                </a:solidFill>
                <a:latin typeface="Arial Black" pitchFamily="34" charset="0"/>
              </a:rPr>
              <a:t>FAIL</a:t>
            </a:r>
          </a:p>
        </p:txBody>
      </p:sp>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71185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3009901"/>
            <a:ext cx="8839200" cy="838200"/>
          </a:xfrm>
        </p:spPr>
        <p:txBody>
          <a:bodyPr/>
          <a:lstStyle/>
          <a:p>
            <a:pPr algn="ctr"/>
            <a:r>
              <a:rPr lang="en-US" dirty="0" smtClean="0"/>
              <a:t>how can we collect </a:t>
            </a:r>
            <a:br>
              <a:rPr lang="en-US" dirty="0" smtClean="0"/>
            </a:br>
            <a:r>
              <a:rPr lang="en-US" dirty="0" smtClean="0"/>
              <a:t>“ground truth labels”?</a:t>
            </a:r>
            <a:endParaRPr lang="en-US" dirty="0">
              <a:solidFill>
                <a:srgbClr val="00B0F0"/>
              </a:solidFill>
            </a:endParaRPr>
          </a:p>
        </p:txBody>
      </p:sp>
    </p:spTree>
    <p:extLst>
      <p:ext uri="{BB962C8B-B14F-4D97-AF65-F5344CB8AC3E}">
        <p14:creationId xmlns:p14="http://schemas.microsoft.com/office/powerpoint/2010/main" val="12582934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howstuffworks.com/gif/bungled-personal-flight-attem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5857"/>
            <a:ext cx="9118600" cy="708971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36" y="554422"/>
            <a:ext cx="65395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our failed attempts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262416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earch\papers\UbiComp2009-ThesisProposalForDoctoralConsortium\X10WaterLabe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862" y="0"/>
            <a:ext cx="6418277" cy="8198346"/>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57215" y="554422"/>
            <a:ext cx="46345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685800" y="439094"/>
            <a:ext cx="63246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bg1">
                    <a:lumMod val="75000"/>
                  </a:schemeClr>
                </a:solidFill>
                <a:latin typeface="Segoe WP Semibold" pitchFamily="34" charset="0"/>
                <a:ea typeface="Segoe UI" pitchFamily="34" charset="0"/>
                <a:cs typeface="Segoe UI" pitchFamily="34" charset="0"/>
              </a:rPr>
              <a:t>wireless </a:t>
            </a:r>
            <a:r>
              <a:rPr lang="en-US" sz="4400" b="1" dirty="0">
                <a:solidFill>
                  <a:schemeClr val="bg1">
                    <a:lumMod val="75000"/>
                  </a:schemeClr>
                </a:solidFill>
                <a:latin typeface="Segoe WP Semibold" pitchFamily="34" charset="0"/>
                <a:ea typeface="Segoe UI" pitchFamily="34" charset="0"/>
                <a:cs typeface="Segoe UI" pitchFamily="34" charset="0"/>
              </a:rPr>
              <a:t>buttons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1254310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133601" y="4572000"/>
            <a:ext cx="3276600" cy="914400"/>
          </a:xfrm>
          <a:prstGeom prst="wedgeRoundRectCallout">
            <a:avLst>
              <a:gd name="adj1" fmla="val -57107"/>
              <a:gd name="adj2" fmla="val 112500"/>
              <a:gd name="adj3" fmla="val 16667"/>
            </a:avLst>
          </a:prstGeom>
          <a:solidFill>
            <a:schemeClr val="tx1">
              <a:alpha val="6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r>
              <a:rPr lang="en-US" sz="2200" dirty="0">
                <a:solidFill>
                  <a:schemeClr val="bg1">
                    <a:lumMod val="75000"/>
                  </a:schemeClr>
                </a:solidFill>
                <a:latin typeface="Segoe Condensed" pitchFamily="34" charset="0"/>
              </a:rPr>
              <a:t>tracks the number of times </a:t>
            </a:r>
            <a:r>
              <a:rPr lang="en-US" sz="2200" dirty="0">
                <a:solidFill>
                  <a:srgbClr val="FF0000"/>
                </a:solidFill>
                <a:latin typeface="Segoe Condensed" pitchFamily="34" charset="0"/>
              </a:rPr>
              <a:t>hot</a:t>
            </a:r>
            <a:r>
              <a:rPr lang="en-US" sz="2200" dirty="0">
                <a:solidFill>
                  <a:schemeClr val="bg1">
                    <a:lumMod val="75000"/>
                  </a:schemeClr>
                </a:solidFill>
                <a:latin typeface="Segoe Condensed" pitchFamily="34" charset="0"/>
              </a:rPr>
              <a:t> and </a:t>
            </a:r>
            <a:r>
              <a:rPr lang="en-US" sz="2200" dirty="0">
                <a:solidFill>
                  <a:schemeClr val="tx2">
                    <a:lumMod val="60000"/>
                    <a:lumOff val="40000"/>
                  </a:schemeClr>
                </a:solidFill>
                <a:latin typeface="Segoe Condensed" pitchFamily="34" charset="0"/>
              </a:rPr>
              <a:t>cold </a:t>
            </a:r>
            <a:r>
              <a:rPr lang="en-US" sz="2200" dirty="0">
                <a:solidFill>
                  <a:schemeClr val="bg1">
                    <a:lumMod val="75000"/>
                  </a:schemeClr>
                </a:solidFill>
                <a:latin typeface="Segoe Condensed" pitchFamily="34" charset="0"/>
              </a:rPr>
              <a:t>are turned on/off</a:t>
            </a:r>
          </a:p>
        </p:txBody>
      </p:sp>
      <p:grpSp>
        <p:nvGrpSpPr>
          <p:cNvPr id="8" name="Group 7"/>
          <p:cNvGrpSpPr/>
          <p:nvPr/>
        </p:nvGrpSpPr>
        <p:grpSpPr>
          <a:xfrm>
            <a:off x="228600" y="529022"/>
            <a:ext cx="6553200" cy="3407978"/>
            <a:chOff x="228600" y="529022"/>
            <a:chExt cx="6553200" cy="3407978"/>
          </a:xfrm>
        </p:grpSpPr>
        <p:sp>
          <p:nvSpPr>
            <p:cNvPr id="6" name="Right Arrow 5"/>
            <p:cNvSpPr/>
            <p:nvPr/>
          </p:nvSpPr>
          <p:spPr>
            <a:xfrm>
              <a:off x="228600" y="529022"/>
              <a:ext cx="6324600" cy="3407978"/>
            </a:xfrm>
            <a:prstGeom prst="rightArrow">
              <a:avLst>
                <a:gd name="adj1" fmla="val 100000"/>
                <a:gd name="adj2" fmla="val 8825"/>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457200" y="616894"/>
              <a:ext cx="6324600" cy="3193106"/>
            </a:xfrm>
            <a:prstGeom prst="rect">
              <a:avLst/>
            </a:prstGeom>
          </p:spPr>
          <p:txBody>
            <a:bodyPr vert="horz" lIns="91440" tIns="45720" rIns="91440" bIns="45720"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how many times will the </a:t>
              </a:r>
              <a:r>
                <a:rPr lang="en-US" sz="4400" b="1" dirty="0">
                  <a:solidFill>
                    <a:srgbClr val="FF0000"/>
                  </a:solidFill>
                  <a:latin typeface="Segoe WP Semibold" pitchFamily="34" charset="0"/>
                  <a:ea typeface="Segoe UI" pitchFamily="34" charset="0"/>
                  <a:cs typeface="Segoe UI" pitchFamily="34" charset="0"/>
                </a:rPr>
                <a:t>hot</a:t>
              </a:r>
              <a:r>
                <a:rPr lang="en-US" sz="4400" b="1" dirty="0">
                  <a:solidFill>
                    <a:schemeClr val="bg1">
                      <a:lumMod val="75000"/>
                    </a:schemeClr>
                  </a:solidFill>
                  <a:latin typeface="Segoe WP Semibold" pitchFamily="34" charset="0"/>
                  <a:ea typeface="Segoe UI" pitchFamily="34" charset="0"/>
                  <a:cs typeface="Segoe UI" pitchFamily="34" charset="0"/>
                </a:rPr>
                <a:t> and </a:t>
              </a:r>
              <a:r>
                <a:rPr lang="en-US" sz="4400" b="1" dirty="0">
                  <a:solidFill>
                    <a:schemeClr val="tx2">
                      <a:lumMod val="60000"/>
                      <a:lumOff val="40000"/>
                    </a:schemeClr>
                  </a:solidFill>
                  <a:latin typeface="Segoe WP Semibold" pitchFamily="34" charset="0"/>
                  <a:ea typeface="Segoe UI" pitchFamily="34" charset="0"/>
                  <a:cs typeface="Segoe UI" pitchFamily="34" charset="0"/>
                </a:rPr>
                <a:t>cold</a:t>
              </a:r>
              <a:r>
                <a:rPr lang="en-US" sz="4400" b="1" dirty="0">
                  <a:solidFill>
                    <a:schemeClr val="bg1">
                      <a:lumMod val="75000"/>
                    </a:schemeClr>
                  </a:solidFill>
                  <a:latin typeface="Segoe WP Semibold" pitchFamily="34" charset="0"/>
                  <a:ea typeface="Segoe UI" pitchFamily="34" charset="0"/>
                  <a:cs typeface="Segoe UI" pitchFamily="34" charset="0"/>
                </a:rPr>
                <a:t> water valves be opened and closed while washing these dishes?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grpSp>
      <p:sp>
        <p:nvSpPr>
          <p:cNvPr id="9" name="Rectangle 8"/>
          <p:cNvSpPr/>
          <p:nvPr/>
        </p:nvSpPr>
        <p:spPr>
          <a:xfrm>
            <a:off x="152400" y="5638800"/>
            <a:ext cx="870585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0" name="TextBox 9"/>
          <p:cNvSpPr txBox="1"/>
          <p:nvPr/>
        </p:nvSpPr>
        <p:spPr>
          <a:xfrm>
            <a:off x="685800" y="3946525"/>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8450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14463121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earch\papers\UbiComp2009-ThesisProposalForDoctoralConsortium\X10WaterLabe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862" y="0"/>
            <a:ext cx="6418277" cy="81983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9955021">
            <a:off x="1446250" y="2497976"/>
            <a:ext cx="6251501" cy="1862048"/>
          </a:xfrm>
          <a:prstGeom prst="rect">
            <a:avLst/>
          </a:prstGeom>
          <a:noFill/>
          <a:ln>
            <a:solidFill>
              <a:srgbClr val="FF0000"/>
            </a:solidFill>
          </a:ln>
        </p:spPr>
        <p:txBody>
          <a:bodyPr wrap="square" rtlCol="0">
            <a:spAutoFit/>
          </a:bodyPr>
          <a:lstStyle/>
          <a:p>
            <a:pPr algn="ctr"/>
            <a:r>
              <a:rPr lang="en-US" sz="11500" b="1" dirty="0" smtClean="0">
                <a:solidFill>
                  <a:srgbClr val="FF0000"/>
                </a:solidFill>
                <a:latin typeface="Arial Black" pitchFamily="34" charset="0"/>
              </a:rPr>
              <a:t>FAIL #1</a:t>
            </a:r>
          </a:p>
        </p:txBody>
      </p:sp>
      <p:sp>
        <p:nvSpPr>
          <p:cNvPr id="7" name="Right Arrow 6"/>
          <p:cNvSpPr/>
          <p:nvPr/>
        </p:nvSpPr>
        <p:spPr>
          <a:xfrm>
            <a:off x="457215" y="554422"/>
            <a:ext cx="46345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685800" y="439094"/>
            <a:ext cx="63246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bg1">
                    <a:lumMod val="75000"/>
                  </a:schemeClr>
                </a:solidFill>
                <a:latin typeface="Segoe WP Semibold" pitchFamily="34" charset="0"/>
                <a:ea typeface="Segoe UI" pitchFamily="34" charset="0"/>
                <a:cs typeface="Segoe UI" pitchFamily="34" charset="0"/>
              </a:rPr>
              <a:t>wireless </a:t>
            </a:r>
            <a:r>
              <a:rPr lang="en-US" sz="4400" b="1" dirty="0">
                <a:solidFill>
                  <a:schemeClr val="bg1">
                    <a:lumMod val="75000"/>
                  </a:schemeClr>
                </a:solidFill>
                <a:latin typeface="Segoe WP Semibold" pitchFamily="34" charset="0"/>
                <a:ea typeface="Segoe UI" pitchFamily="34" charset="0"/>
                <a:cs typeface="Segoe UI" pitchFamily="34" charset="0"/>
              </a:rPr>
              <a:t>buttons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4252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talks\Dorkbot2010_HydroSense2.0\scuba-diving-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487" y="-36286"/>
            <a:ext cx="10889344" cy="816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458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projects\HomeSensing\Water\Pictures\2009_09_22 - Tim and Jon at Shwetaks Setting up Shake Sensors\IMG_1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389" y="-605587"/>
            <a:ext cx="11704795" cy="877887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41" y="554422"/>
            <a:ext cx="753014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dirty="0" err="1">
                <a:solidFill>
                  <a:srgbClr val="0FAFE3"/>
                </a:solidFill>
                <a:latin typeface="Segoe WP Semibold" pitchFamily="34" charset="0"/>
                <a:ea typeface="Segoe UI" pitchFamily="34" charset="0"/>
                <a:cs typeface="Segoe UI" pitchFamily="34" charset="0"/>
              </a:rPr>
              <a:t>intel</a:t>
            </a:r>
            <a:r>
              <a:rPr lang="en-US" sz="4400" dirty="0">
                <a:solidFill>
                  <a:srgbClr val="0FAFE3"/>
                </a:solidFill>
                <a:latin typeface="Segoe WP Semibold" pitchFamily="34" charset="0"/>
                <a:ea typeface="Segoe UI" pitchFamily="34" charset="0"/>
                <a:cs typeface="Segoe UI" pitchFamily="34" charset="0"/>
              </a:rPr>
              <a:t> </a:t>
            </a:r>
            <a:r>
              <a:rPr lang="en-US" sz="4400" dirty="0" smtClean="0">
                <a:solidFill>
                  <a:schemeClr val="bg1">
                    <a:lumMod val="95000"/>
                  </a:schemeClr>
                </a:solidFill>
                <a:latin typeface="Segoe WP Semibold" pitchFamily="34" charset="0"/>
                <a:ea typeface="Segoe UI" pitchFamily="34" charset="0"/>
                <a:cs typeface="Segoe UI" pitchFamily="34" charset="0"/>
              </a:rPr>
              <a:t>labs shake sensors</a:t>
            </a:r>
            <a:endParaRPr lang="en-US" sz="6000" dirty="0">
              <a:solidFill>
                <a:schemeClr val="bg1">
                  <a:lumMod val="95000"/>
                </a:schemeClr>
              </a:solidFill>
              <a:latin typeface="Segoe UI Light" pitchFamily="34" charset="0"/>
              <a:ea typeface="Segoe UI" pitchFamily="34" charset="0"/>
              <a:cs typeface="Segoe UI" pitchFamily="34" charset="0"/>
            </a:endParaRPr>
          </a:p>
        </p:txBody>
      </p:sp>
      <p:sp>
        <p:nvSpPr>
          <p:cNvPr id="7" name="TextBox 6"/>
          <p:cNvSpPr txBox="1"/>
          <p:nvPr/>
        </p:nvSpPr>
        <p:spPr>
          <a:xfrm rot="19955021">
            <a:off x="1446250" y="2497976"/>
            <a:ext cx="6251501" cy="1862048"/>
          </a:xfrm>
          <a:prstGeom prst="rect">
            <a:avLst/>
          </a:prstGeom>
          <a:noFill/>
          <a:ln>
            <a:solidFill>
              <a:srgbClr val="FF0000"/>
            </a:solidFill>
          </a:ln>
        </p:spPr>
        <p:txBody>
          <a:bodyPr wrap="square" rtlCol="0">
            <a:spAutoFit/>
          </a:bodyPr>
          <a:lstStyle/>
          <a:p>
            <a:pPr algn="ctr"/>
            <a:r>
              <a:rPr lang="en-US" sz="11500" b="1" dirty="0" smtClean="0">
                <a:solidFill>
                  <a:srgbClr val="FF0000"/>
                </a:solidFill>
                <a:latin typeface="Arial Black" pitchFamily="34" charset="0"/>
              </a:rPr>
              <a:t>FAIL #2</a:t>
            </a:r>
          </a:p>
        </p:txBody>
      </p:sp>
    </p:spTree>
    <p:extLst>
      <p:ext uri="{BB962C8B-B14F-4D97-AF65-F5344CB8AC3E}">
        <p14:creationId xmlns:p14="http://schemas.microsoft.com/office/powerpoint/2010/main" val="373339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76941" y="554422"/>
            <a:ext cx="585374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4648200" cy="868362"/>
          </a:xfrm>
          <a:prstGeom prst="rect">
            <a:avLst/>
          </a:prstGeom>
        </p:spPr>
        <p:txBody>
          <a:bodyPr vert="horz" lIns="91369" tIns="45685" rIns="91369" bIns="45685" rtlCol="0" anchor="ctr">
            <a:noAutofit/>
          </a:bodyPr>
          <a:lstStyle/>
          <a:p>
            <a:pPr>
              <a:spcBef>
                <a:spcPct val="0"/>
              </a:spcBef>
              <a:defRPr/>
            </a:pPr>
            <a:r>
              <a:rPr lang="en-US" sz="4400" dirty="0" err="1" smtClean="0">
                <a:solidFill>
                  <a:schemeClr val="bg1">
                    <a:lumMod val="95000"/>
                  </a:schemeClr>
                </a:solidFill>
                <a:latin typeface="Segoe WP Semibold" pitchFamily="34" charset="0"/>
                <a:ea typeface="Segoe UI" pitchFamily="34" charset="0"/>
                <a:cs typeface="Segoe UI" pitchFamily="34" charset="0"/>
              </a:rPr>
              <a:t>nike</a:t>
            </a:r>
            <a:r>
              <a:rPr lang="en-US" sz="4400" dirty="0" smtClean="0">
                <a:solidFill>
                  <a:schemeClr val="bg1">
                    <a:lumMod val="95000"/>
                  </a:schemeClr>
                </a:solidFill>
                <a:latin typeface="Segoe WP Semibold" pitchFamily="34" charset="0"/>
                <a:ea typeface="Segoe UI" pitchFamily="34" charset="0"/>
                <a:cs typeface="Segoe UI" pitchFamily="34" charset="0"/>
              </a:rPr>
              <a:t>+ </a:t>
            </a:r>
            <a:r>
              <a:rPr lang="en-US" sz="4400" dirty="0" err="1" smtClean="0">
                <a:solidFill>
                  <a:schemeClr val="bg1">
                    <a:lumMod val="95000"/>
                  </a:schemeClr>
                </a:solidFill>
                <a:latin typeface="Segoe WP Semibold" pitchFamily="34" charset="0"/>
                <a:ea typeface="Segoe UI" pitchFamily="34" charset="0"/>
                <a:cs typeface="Segoe UI" pitchFamily="34" charset="0"/>
              </a:rPr>
              <a:t>ipod</a:t>
            </a:r>
            <a:r>
              <a:rPr lang="en-US" sz="4400" dirty="0" smtClean="0">
                <a:solidFill>
                  <a:schemeClr val="bg1">
                    <a:lumMod val="95000"/>
                  </a:schemeClr>
                </a:solidFill>
                <a:latin typeface="Segoe WP Semibold" pitchFamily="34" charset="0"/>
                <a:ea typeface="Segoe UI" pitchFamily="34" charset="0"/>
                <a:cs typeface="Segoe UI" pitchFamily="34" charset="0"/>
              </a:rPr>
              <a:t> </a:t>
            </a:r>
            <a:r>
              <a:rPr lang="en-US" sz="4400" dirty="0" err="1" smtClean="0">
                <a:solidFill>
                  <a:schemeClr val="bg1">
                    <a:lumMod val="95000"/>
                  </a:schemeClr>
                </a:solidFill>
                <a:latin typeface="Segoe WP Semibold" pitchFamily="34" charset="0"/>
                <a:ea typeface="Segoe UI" pitchFamily="34" charset="0"/>
                <a:cs typeface="Segoe UI" pitchFamily="34" charset="0"/>
              </a:rPr>
              <a:t>piezo</a:t>
            </a:r>
            <a:endParaRPr lang="en-US" sz="6000" dirty="0">
              <a:solidFill>
                <a:schemeClr val="bg1">
                  <a:lumMod val="95000"/>
                </a:schemeClr>
              </a:solidFill>
              <a:latin typeface="Segoe UI Light" pitchFamily="34" charset="0"/>
              <a:ea typeface="Segoe UI" pitchFamily="34" charset="0"/>
              <a:cs typeface="Segoe UI" pitchFamily="34" charset="0"/>
            </a:endParaRPr>
          </a:p>
        </p:txBody>
      </p:sp>
      <p:sp>
        <p:nvSpPr>
          <p:cNvPr id="7" name="TextBox 6"/>
          <p:cNvSpPr txBox="1"/>
          <p:nvPr/>
        </p:nvSpPr>
        <p:spPr>
          <a:xfrm rot="19955021">
            <a:off x="1446250" y="2497976"/>
            <a:ext cx="6251501" cy="1862048"/>
          </a:xfrm>
          <a:prstGeom prst="rect">
            <a:avLst/>
          </a:prstGeom>
          <a:noFill/>
          <a:ln>
            <a:solidFill>
              <a:srgbClr val="FF0000"/>
            </a:solidFill>
          </a:ln>
        </p:spPr>
        <p:txBody>
          <a:bodyPr wrap="square" rtlCol="0">
            <a:spAutoFit/>
          </a:bodyPr>
          <a:lstStyle/>
          <a:p>
            <a:pPr algn="ctr"/>
            <a:r>
              <a:rPr lang="en-US" sz="11500" b="1" dirty="0" smtClean="0">
                <a:solidFill>
                  <a:srgbClr val="FF0000"/>
                </a:solidFill>
                <a:latin typeface="Arial Black" pitchFamily="34" charset="0"/>
              </a:rPr>
              <a:t>FAIL #3</a:t>
            </a:r>
          </a:p>
        </p:txBody>
      </p:sp>
      <p:sp>
        <p:nvSpPr>
          <p:cNvPr id="6" name="TextBox 5"/>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28333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76941" y="554422"/>
            <a:ext cx="425354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4648200" cy="868362"/>
          </a:xfrm>
          <a:prstGeom prst="rect">
            <a:avLst/>
          </a:prstGeom>
        </p:spPr>
        <p:txBody>
          <a:bodyPr vert="horz" lIns="91369" tIns="45685" rIns="91369" bIns="45685" rtlCol="0" anchor="ctr">
            <a:noAutofit/>
          </a:bodyPr>
          <a:lstStyle/>
          <a:p>
            <a:pPr>
              <a:spcBef>
                <a:spcPct val="0"/>
              </a:spcBef>
              <a:defRPr/>
            </a:pPr>
            <a:r>
              <a:rPr lang="en-US" sz="4400" dirty="0" smtClean="0">
                <a:solidFill>
                  <a:schemeClr val="bg1">
                    <a:lumMod val="95000"/>
                  </a:schemeClr>
                </a:solidFill>
                <a:latin typeface="Segoe WP Semibold" pitchFamily="34" charset="0"/>
                <a:ea typeface="Segoe UI" pitchFamily="34" charset="0"/>
                <a:cs typeface="Segoe UI" pitchFamily="34" charset="0"/>
              </a:rPr>
              <a:t>thermistor</a:t>
            </a:r>
            <a:endParaRPr lang="en-US" sz="6000" dirty="0">
              <a:solidFill>
                <a:schemeClr val="bg1">
                  <a:lumMod val="95000"/>
                </a:schemeClr>
              </a:solidFill>
              <a:latin typeface="Segoe UI Light" pitchFamily="34" charset="0"/>
              <a:ea typeface="Segoe UI" pitchFamily="34" charset="0"/>
              <a:cs typeface="Segoe UI" pitchFamily="34" charset="0"/>
            </a:endParaRPr>
          </a:p>
        </p:txBody>
      </p:sp>
      <p:sp>
        <p:nvSpPr>
          <p:cNvPr id="6" name="TextBox 5"/>
          <p:cNvSpPr txBox="1"/>
          <p:nvPr/>
        </p:nvSpPr>
        <p:spPr>
          <a:xfrm rot="19955021">
            <a:off x="979702" y="2497976"/>
            <a:ext cx="7184596" cy="1862048"/>
          </a:xfrm>
          <a:prstGeom prst="rect">
            <a:avLst/>
          </a:prstGeom>
          <a:noFill/>
          <a:ln>
            <a:solidFill>
              <a:srgbClr val="FF0000"/>
            </a:solidFill>
          </a:ln>
        </p:spPr>
        <p:txBody>
          <a:bodyPr wrap="square" rtlCol="0">
            <a:spAutoFit/>
          </a:bodyPr>
          <a:lstStyle/>
          <a:p>
            <a:pPr algn="ctr"/>
            <a:r>
              <a:rPr lang="en-US" sz="11500" b="1" dirty="0" smtClean="0">
                <a:solidFill>
                  <a:srgbClr val="FF0000"/>
                </a:solidFill>
                <a:latin typeface="Arial Black" pitchFamily="34" charset="0"/>
              </a:rPr>
              <a:t>FAIL #88</a:t>
            </a:r>
          </a:p>
        </p:txBody>
      </p:sp>
      <p:sp>
        <p:nvSpPr>
          <p:cNvPr id="7" name="TextBox 6"/>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140631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howstuffworks.com/gif/bungled-personal-flight-attem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5857"/>
            <a:ext cx="9118600" cy="708971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36" y="554422"/>
            <a:ext cx="47107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our solution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4578767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projects\HomeSensing\Water\Pictures\2009_08_24 - Tim and Eric at HUB\IMG_0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
            <a:ext cx="51435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36" y="554422"/>
            <a:ext cx="7301536"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91440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bg1">
                    <a:lumMod val="75000"/>
                  </a:schemeClr>
                </a:solidFill>
                <a:latin typeface="Segoe WP Semibold" pitchFamily="34" charset="0"/>
                <a:ea typeface="Segoe UI" pitchFamily="34" charset="0"/>
                <a:cs typeface="Segoe UI" pitchFamily="34" charset="0"/>
              </a:rPr>
              <a:t>custom direct sensors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6" name="Rounded Rectangle 5"/>
          <p:cNvSpPr/>
          <p:nvPr/>
        </p:nvSpPr>
        <p:spPr>
          <a:xfrm>
            <a:off x="233474" y="1828800"/>
            <a:ext cx="5024326" cy="25146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smtClean="0">
                <a:solidFill>
                  <a:schemeClr val="bg1">
                    <a:lumMod val="95000"/>
                  </a:schemeClr>
                </a:solidFill>
                <a:latin typeface="Segoe UI Light" pitchFamily="34" charset="0"/>
              </a:rPr>
              <a:t>design goals</a:t>
            </a:r>
            <a:endParaRPr lang="en-US" sz="2800" b="1" dirty="0">
              <a:solidFill>
                <a:schemeClr val="bg1">
                  <a:lumMod val="95000"/>
                </a:schemeClr>
              </a:solidFill>
              <a:latin typeface="Segoe UI Light" pitchFamily="34" charset="0"/>
            </a:endParaRP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wireless</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low-power</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water resistant</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detect fixture opens/closes</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track hot only, cold only, mixed</a:t>
            </a:r>
          </a:p>
          <a:p>
            <a:pPr marL="456846" indent="-220495">
              <a:spcBef>
                <a:spcPct val="0"/>
              </a:spcBef>
              <a:buFont typeface="Arial" pitchFamily="34" charset="0"/>
              <a:buChar char="•"/>
            </a:pPr>
            <a:endParaRPr lang="en-US" sz="2400" dirty="0">
              <a:solidFill>
                <a:schemeClr val="bg1">
                  <a:lumMod val="95000"/>
                </a:schemeClr>
              </a:solidFill>
              <a:latin typeface="Segoe UI Light" pitchFamily="34" charset="0"/>
            </a:endParaRPr>
          </a:p>
          <a:p>
            <a:pPr>
              <a:spcBef>
                <a:spcPct val="0"/>
              </a:spcBef>
            </a:pPr>
            <a:endParaRPr lang="en-US" sz="2800" b="1" dirty="0">
              <a:solidFill>
                <a:schemeClr val="bg1">
                  <a:lumMod val="95000"/>
                </a:schemeClr>
              </a:solidFill>
              <a:latin typeface="Segoe UI Light" pitchFamily="34" charset="0"/>
            </a:endParaRPr>
          </a:p>
          <a:p>
            <a:pPr>
              <a:spcBef>
                <a:spcPct val="0"/>
              </a:spcBef>
            </a:pPr>
            <a:endParaRPr lang="en-US" sz="2400" dirty="0">
              <a:solidFill>
                <a:schemeClr val="bg1">
                  <a:lumMod val="95000"/>
                </a:schemeClr>
              </a:solidFill>
              <a:latin typeface="Segoe UI Light" pitchFamily="34" charset="0"/>
            </a:endParaRPr>
          </a:p>
        </p:txBody>
      </p:sp>
    </p:spTree>
    <p:extLst>
      <p:ext uri="{BB962C8B-B14F-4D97-AF65-F5344CB8AC3E}">
        <p14:creationId xmlns:p14="http://schemas.microsoft.com/office/powerpoint/2010/main" val="283290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061096" y="2057400"/>
            <a:ext cx="2825104" cy="2604882"/>
            <a:chOff x="962036" y="1738518"/>
            <a:chExt cx="2825104" cy="2604882"/>
          </a:xfrm>
        </p:grpSpPr>
        <p:pic>
          <p:nvPicPr>
            <p:cNvPr id="7" name="Picture 2" descr="C:\research\projects\HomeSensing\Water\Papers\Pervasive2011\Images\MOE2599_l.jpg"/>
            <p:cNvPicPr>
              <a:picLocks noChangeAspect="1" noChangeArrowheads="1"/>
            </p:cNvPicPr>
            <p:nvPr/>
          </p:nvPicPr>
          <p:blipFill rotWithShape="1">
            <a:blip r:embed="rId2">
              <a:extLst>
                <a:ext uri="{28A0092B-C50C-407E-A947-70E740481C1C}">
                  <a14:useLocalDpi xmlns:a14="http://schemas.microsoft.com/office/drawing/2010/main" val="0"/>
                </a:ext>
              </a:extLst>
            </a:blip>
            <a:srcRect l="2165" t="3132" r="3106" b="14476"/>
            <a:stretch/>
          </p:blipFill>
          <p:spPr bwMode="auto">
            <a:xfrm>
              <a:off x="962036" y="1952501"/>
              <a:ext cx="2748904" cy="2390899"/>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2930059" y="2514600"/>
              <a:ext cx="232241" cy="501787"/>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01340" y="2545110"/>
              <a:ext cx="685800" cy="523220"/>
            </a:xfrm>
            <a:prstGeom prst="rect">
              <a:avLst/>
            </a:prstGeom>
            <a:noFill/>
          </p:spPr>
          <p:txBody>
            <a:bodyPr wrap="square" rtlCol="0">
              <a:spAutoFit/>
            </a:bodyPr>
            <a:lstStyle/>
            <a:p>
              <a:r>
                <a:rPr lang="en-US" sz="1400" dirty="0" smtClean="0">
                  <a:latin typeface="Segoe Condensed" pitchFamily="34" charset="0"/>
                </a:rPr>
                <a:t>flow </a:t>
              </a:r>
            </a:p>
            <a:p>
              <a:r>
                <a:rPr lang="en-US" sz="1400" dirty="0" smtClean="0">
                  <a:latin typeface="Segoe Condensed" pitchFamily="34" charset="0"/>
                </a:rPr>
                <a:t>control</a:t>
              </a:r>
              <a:endParaRPr lang="en-US" sz="1400" dirty="0">
                <a:latin typeface="Segoe Condensed" pitchFamily="34" charset="0"/>
              </a:endParaRPr>
            </a:p>
          </p:txBody>
        </p:sp>
        <p:sp>
          <p:nvSpPr>
            <p:cNvPr id="11" name="Freeform 10"/>
            <p:cNvSpPr/>
            <p:nvPr/>
          </p:nvSpPr>
          <p:spPr>
            <a:xfrm>
              <a:off x="1905000" y="2000128"/>
              <a:ext cx="1031764" cy="636392"/>
            </a:xfrm>
            <a:custGeom>
              <a:avLst/>
              <a:gdLst>
                <a:gd name="connsiteX0" fmla="*/ 1033688 w 1033688"/>
                <a:gd name="connsiteY0" fmla="*/ 264278 h 634266"/>
                <a:gd name="connsiteX1" fmla="*/ 695413 w 1033688"/>
                <a:gd name="connsiteY1" fmla="*/ 63427 h 634266"/>
                <a:gd name="connsiteX2" fmla="*/ 357137 w 1033688"/>
                <a:gd name="connsiteY2" fmla="*/ 0 h 634266"/>
                <a:gd name="connsiteX3" fmla="*/ 151001 w 1033688"/>
                <a:gd name="connsiteY3" fmla="*/ 63427 h 634266"/>
                <a:gd name="connsiteX4" fmla="*/ 8291 w 1033688"/>
                <a:gd name="connsiteY4" fmla="*/ 258992 h 634266"/>
                <a:gd name="connsiteX5" fmla="*/ 29433 w 1033688"/>
                <a:gd name="connsiteY5" fmla="*/ 634266 h 634266"/>
                <a:gd name="connsiteX0" fmla="*/ 1031764 w 1031764"/>
                <a:gd name="connsiteY0" fmla="*/ 265383 h 635371"/>
                <a:gd name="connsiteX1" fmla="*/ 693489 w 1031764"/>
                <a:gd name="connsiteY1" fmla="*/ 64532 h 635371"/>
                <a:gd name="connsiteX2" fmla="*/ 355213 w 1031764"/>
                <a:gd name="connsiteY2" fmla="*/ 1105 h 635371"/>
                <a:gd name="connsiteX3" fmla="*/ 122649 w 1031764"/>
                <a:gd name="connsiteY3" fmla="*/ 43390 h 635371"/>
                <a:gd name="connsiteX4" fmla="*/ 6367 w 1031764"/>
                <a:gd name="connsiteY4" fmla="*/ 260097 h 635371"/>
                <a:gd name="connsiteX5" fmla="*/ 27509 w 1031764"/>
                <a:gd name="connsiteY5" fmla="*/ 635371 h 635371"/>
                <a:gd name="connsiteX0" fmla="*/ 1031764 w 1031764"/>
                <a:gd name="connsiteY0" fmla="*/ 266404 h 636392"/>
                <a:gd name="connsiteX1" fmla="*/ 698775 w 1031764"/>
                <a:gd name="connsiteY1" fmla="*/ 81410 h 636392"/>
                <a:gd name="connsiteX2" fmla="*/ 355213 w 1031764"/>
                <a:gd name="connsiteY2" fmla="*/ 2126 h 636392"/>
                <a:gd name="connsiteX3" fmla="*/ 122649 w 1031764"/>
                <a:gd name="connsiteY3" fmla="*/ 44411 h 636392"/>
                <a:gd name="connsiteX4" fmla="*/ 6367 w 1031764"/>
                <a:gd name="connsiteY4" fmla="*/ 261118 h 636392"/>
                <a:gd name="connsiteX5" fmla="*/ 27509 w 1031764"/>
                <a:gd name="connsiteY5" fmla="*/ 636392 h 6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764" h="636392">
                  <a:moveTo>
                    <a:pt x="1031764" y="266404"/>
                  </a:moveTo>
                  <a:cubicBezTo>
                    <a:pt x="919005" y="188001"/>
                    <a:pt x="811533" y="125456"/>
                    <a:pt x="698775" y="81410"/>
                  </a:cubicBezTo>
                  <a:cubicBezTo>
                    <a:pt x="586016" y="37364"/>
                    <a:pt x="451234" y="8292"/>
                    <a:pt x="355213" y="2126"/>
                  </a:cubicBezTo>
                  <a:cubicBezTo>
                    <a:pt x="259192" y="-4040"/>
                    <a:pt x="180790" y="1246"/>
                    <a:pt x="122649" y="44411"/>
                  </a:cubicBezTo>
                  <a:cubicBezTo>
                    <a:pt x="64508" y="87576"/>
                    <a:pt x="22224" y="162455"/>
                    <a:pt x="6367" y="261118"/>
                  </a:cubicBezTo>
                  <a:cubicBezTo>
                    <a:pt x="-9490" y="359781"/>
                    <a:pt x="6807" y="496325"/>
                    <a:pt x="27509" y="636392"/>
                  </a:cubicBezTo>
                </a:path>
              </a:pathLst>
            </a:cu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173480" y="1738518"/>
              <a:ext cx="990600" cy="523220"/>
            </a:xfrm>
            <a:prstGeom prst="rect">
              <a:avLst/>
            </a:prstGeom>
            <a:noFill/>
          </p:spPr>
          <p:txBody>
            <a:bodyPr wrap="square" rtlCol="0">
              <a:spAutoFit/>
            </a:bodyPr>
            <a:lstStyle/>
            <a:p>
              <a:r>
                <a:rPr lang="en-US" sz="1400" dirty="0" smtClean="0">
                  <a:latin typeface="Segoe Condensed" pitchFamily="34" charset="0"/>
                </a:rPr>
                <a:t>temperature</a:t>
              </a:r>
              <a:br>
                <a:rPr lang="en-US" sz="1400" dirty="0" smtClean="0">
                  <a:latin typeface="Segoe Condensed" pitchFamily="34" charset="0"/>
                </a:rPr>
              </a:br>
              <a:r>
                <a:rPr lang="en-US" sz="1400" dirty="0" smtClean="0">
                  <a:latin typeface="Segoe Condensed" pitchFamily="34" charset="0"/>
                </a:rPr>
                <a:t>control</a:t>
              </a:r>
              <a:endParaRPr lang="en-US" sz="1400" dirty="0">
                <a:latin typeface="Segoe Condensed" pitchFamily="34" charset="0"/>
              </a:endParaRPr>
            </a:p>
          </p:txBody>
        </p:sp>
      </p:grpSp>
      <p:grpSp>
        <p:nvGrpSpPr>
          <p:cNvPr id="2" name="Group 1"/>
          <p:cNvGrpSpPr/>
          <p:nvPr/>
        </p:nvGrpSpPr>
        <p:grpSpPr>
          <a:xfrm>
            <a:off x="4572000" y="2236517"/>
            <a:ext cx="3368444" cy="2335483"/>
            <a:chOff x="4419600" y="2007917"/>
            <a:chExt cx="3368444" cy="2335483"/>
          </a:xfrm>
        </p:grpSpPr>
        <p:pic>
          <p:nvPicPr>
            <p:cNvPr id="2050" name="Picture 2" descr="C:\research\projects\HomeSensing\Water\Papers\Pervasive2011\Images\Price-Pfister-Chrome-Double-Handle-Bathroom-Faucet-Model-WL2230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144" y="2413000"/>
              <a:ext cx="3136900" cy="19304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4727344" y="2590800"/>
              <a:ext cx="676345" cy="221261"/>
            </a:xfrm>
            <a:custGeom>
              <a:avLst/>
              <a:gdLst>
                <a:gd name="connsiteX0" fmla="*/ 317298 w 689087"/>
                <a:gd name="connsiteY0" fmla="*/ 0 h 221261"/>
                <a:gd name="connsiteX1" fmla="*/ 15847 w 689087"/>
                <a:gd name="connsiteY1" fmla="*/ 65315 h 221261"/>
                <a:gd name="connsiteX2" fmla="*/ 81161 w 689087"/>
                <a:gd name="connsiteY2" fmla="*/ 175847 h 221261"/>
                <a:gd name="connsiteX3" fmla="*/ 412757 w 689087"/>
                <a:gd name="connsiteY3" fmla="*/ 221064 h 221261"/>
                <a:gd name="connsiteX4" fmla="*/ 689087 w 689087"/>
                <a:gd name="connsiteY4" fmla="*/ 160774 h 221261"/>
                <a:gd name="connsiteX0" fmla="*/ 304556 w 676345"/>
                <a:gd name="connsiteY0" fmla="*/ 0 h 221261"/>
                <a:gd name="connsiteX1" fmla="*/ 123685 w 676345"/>
                <a:gd name="connsiteY1" fmla="*/ 30145 h 221261"/>
                <a:gd name="connsiteX2" fmla="*/ 3105 w 676345"/>
                <a:gd name="connsiteY2" fmla="*/ 65315 h 221261"/>
                <a:gd name="connsiteX3" fmla="*/ 68419 w 676345"/>
                <a:gd name="connsiteY3" fmla="*/ 175847 h 221261"/>
                <a:gd name="connsiteX4" fmla="*/ 400015 w 676345"/>
                <a:gd name="connsiteY4" fmla="*/ 221064 h 221261"/>
                <a:gd name="connsiteX5" fmla="*/ 676345 w 676345"/>
                <a:gd name="connsiteY5" fmla="*/ 160774 h 221261"/>
                <a:gd name="connsiteX0" fmla="*/ 304556 w 676345"/>
                <a:gd name="connsiteY0" fmla="*/ 0 h 221261"/>
                <a:gd name="connsiteX1" fmla="*/ 123685 w 676345"/>
                <a:gd name="connsiteY1" fmla="*/ 10049 h 221261"/>
                <a:gd name="connsiteX2" fmla="*/ 3105 w 676345"/>
                <a:gd name="connsiteY2" fmla="*/ 65315 h 221261"/>
                <a:gd name="connsiteX3" fmla="*/ 68419 w 676345"/>
                <a:gd name="connsiteY3" fmla="*/ 175847 h 221261"/>
                <a:gd name="connsiteX4" fmla="*/ 400015 w 676345"/>
                <a:gd name="connsiteY4" fmla="*/ 221064 h 221261"/>
                <a:gd name="connsiteX5" fmla="*/ 676345 w 676345"/>
                <a:gd name="connsiteY5" fmla="*/ 160774 h 22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345" h="221261">
                  <a:moveTo>
                    <a:pt x="304556" y="0"/>
                  </a:moveTo>
                  <a:cubicBezTo>
                    <a:pt x="274411" y="5024"/>
                    <a:pt x="173927" y="-837"/>
                    <a:pt x="123685" y="10049"/>
                  </a:cubicBezTo>
                  <a:cubicBezTo>
                    <a:pt x="73443" y="20935"/>
                    <a:pt x="12316" y="37682"/>
                    <a:pt x="3105" y="65315"/>
                  </a:cubicBezTo>
                  <a:cubicBezTo>
                    <a:pt x="-6106" y="92948"/>
                    <a:pt x="2267" y="149889"/>
                    <a:pt x="68419" y="175847"/>
                  </a:cubicBezTo>
                  <a:cubicBezTo>
                    <a:pt x="134571" y="201805"/>
                    <a:pt x="298694" y="223576"/>
                    <a:pt x="400015" y="221064"/>
                  </a:cubicBezTo>
                  <a:cubicBezTo>
                    <a:pt x="501336" y="218552"/>
                    <a:pt x="588840" y="189663"/>
                    <a:pt x="676345" y="160774"/>
                  </a:cubicBezTo>
                </a:path>
              </a:pathLst>
            </a:cu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rot="19826195">
              <a:off x="6475849" y="2215027"/>
              <a:ext cx="556080" cy="334833"/>
            </a:xfrm>
            <a:custGeom>
              <a:avLst/>
              <a:gdLst>
                <a:gd name="connsiteX0" fmla="*/ 0 w 571116"/>
                <a:gd name="connsiteY0" fmla="*/ 20873 h 238466"/>
                <a:gd name="connsiteX1" fmla="*/ 346668 w 571116"/>
                <a:gd name="connsiteY1" fmla="*/ 5800 h 238466"/>
                <a:gd name="connsiteX2" fmla="*/ 557683 w 571116"/>
                <a:gd name="connsiteY2" fmla="*/ 106284 h 238466"/>
                <a:gd name="connsiteX3" fmla="*/ 522514 w 571116"/>
                <a:gd name="connsiteY3" fmla="*/ 226864 h 238466"/>
                <a:gd name="connsiteX4" fmla="*/ 301451 w 571116"/>
                <a:gd name="connsiteY4" fmla="*/ 226864 h 238466"/>
                <a:gd name="connsiteX0" fmla="*/ 0 w 565315"/>
                <a:gd name="connsiteY0" fmla="*/ 20873 h 287193"/>
                <a:gd name="connsiteX1" fmla="*/ 346668 w 565315"/>
                <a:gd name="connsiteY1" fmla="*/ 5800 h 287193"/>
                <a:gd name="connsiteX2" fmla="*/ 557683 w 565315"/>
                <a:gd name="connsiteY2" fmla="*/ 106284 h 287193"/>
                <a:gd name="connsiteX3" fmla="*/ 498239 w 565315"/>
                <a:gd name="connsiteY3" fmla="*/ 283438 h 287193"/>
                <a:gd name="connsiteX4" fmla="*/ 301451 w 565315"/>
                <a:gd name="connsiteY4" fmla="*/ 226864 h 287193"/>
                <a:gd name="connsiteX0" fmla="*/ 0 w 553228"/>
                <a:gd name="connsiteY0" fmla="*/ 27195 h 290200"/>
                <a:gd name="connsiteX1" fmla="*/ 346668 w 553228"/>
                <a:gd name="connsiteY1" fmla="*/ 12122 h 290200"/>
                <a:gd name="connsiteX2" fmla="*/ 544041 w 553228"/>
                <a:gd name="connsiteY2" fmla="*/ 198661 h 290200"/>
                <a:gd name="connsiteX3" fmla="*/ 498239 w 553228"/>
                <a:gd name="connsiteY3" fmla="*/ 289760 h 290200"/>
                <a:gd name="connsiteX4" fmla="*/ 301451 w 553228"/>
                <a:gd name="connsiteY4" fmla="*/ 233186 h 290200"/>
                <a:gd name="connsiteX0" fmla="*/ 0 w 556053"/>
                <a:gd name="connsiteY0" fmla="*/ 2216 h 265221"/>
                <a:gd name="connsiteX1" fmla="*/ 306901 w 556053"/>
                <a:gd name="connsiteY1" fmla="*/ 77920 h 265221"/>
                <a:gd name="connsiteX2" fmla="*/ 544041 w 556053"/>
                <a:gd name="connsiteY2" fmla="*/ 173682 h 265221"/>
                <a:gd name="connsiteX3" fmla="*/ 498239 w 556053"/>
                <a:gd name="connsiteY3" fmla="*/ 264781 h 265221"/>
                <a:gd name="connsiteX4" fmla="*/ 301451 w 556053"/>
                <a:gd name="connsiteY4" fmla="*/ 208207 h 265221"/>
                <a:gd name="connsiteX0" fmla="*/ 0 w 583721"/>
                <a:gd name="connsiteY0" fmla="*/ 2647 h 272134"/>
                <a:gd name="connsiteX1" fmla="*/ 306901 w 583721"/>
                <a:gd name="connsiteY1" fmla="*/ 78351 h 272134"/>
                <a:gd name="connsiteX2" fmla="*/ 575061 w 583721"/>
                <a:gd name="connsiteY2" fmla="*/ 250330 h 272134"/>
                <a:gd name="connsiteX3" fmla="*/ 498239 w 583721"/>
                <a:gd name="connsiteY3" fmla="*/ 265212 h 272134"/>
                <a:gd name="connsiteX4" fmla="*/ 301451 w 583721"/>
                <a:gd name="connsiteY4" fmla="*/ 208638 h 272134"/>
                <a:gd name="connsiteX0" fmla="*/ 0 w 591448"/>
                <a:gd name="connsiteY0" fmla="*/ 2647 h 313739"/>
                <a:gd name="connsiteX1" fmla="*/ 306901 w 591448"/>
                <a:gd name="connsiteY1" fmla="*/ 78351 h 313739"/>
                <a:gd name="connsiteX2" fmla="*/ 575061 w 591448"/>
                <a:gd name="connsiteY2" fmla="*/ 250330 h 313739"/>
                <a:gd name="connsiteX3" fmla="*/ 533808 w 591448"/>
                <a:gd name="connsiteY3" fmla="*/ 312743 h 313739"/>
                <a:gd name="connsiteX4" fmla="*/ 301451 w 591448"/>
                <a:gd name="connsiteY4" fmla="*/ 208638 h 313739"/>
                <a:gd name="connsiteX0" fmla="*/ 0 w 591448"/>
                <a:gd name="connsiteY0" fmla="*/ 2647 h 313739"/>
                <a:gd name="connsiteX1" fmla="*/ 306901 w 591448"/>
                <a:gd name="connsiteY1" fmla="*/ 78351 h 313739"/>
                <a:gd name="connsiteX2" fmla="*/ 575061 w 591448"/>
                <a:gd name="connsiteY2" fmla="*/ 250330 h 313739"/>
                <a:gd name="connsiteX3" fmla="*/ 533808 w 591448"/>
                <a:gd name="connsiteY3" fmla="*/ 312743 h 313739"/>
                <a:gd name="connsiteX4" fmla="*/ 301451 w 591448"/>
                <a:gd name="connsiteY4" fmla="*/ 208638 h 313739"/>
                <a:gd name="connsiteX0" fmla="*/ 0 w 591448"/>
                <a:gd name="connsiteY0" fmla="*/ 0 h 311092"/>
                <a:gd name="connsiteX1" fmla="*/ 306901 w 591448"/>
                <a:gd name="connsiteY1" fmla="*/ 75704 h 311092"/>
                <a:gd name="connsiteX2" fmla="*/ 575061 w 591448"/>
                <a:gd name="connsiteY2" fmla="*/ 247683 h 311092"/>
                <a:gd name="connsiteX3" fmla="*/ 533808 w 591448"/>
                <a:gd name="connsiteY3" fmla="*/ 310096 h 311092"/>
                <a:gd name="connsiteX4" fmla="*/ 301451 w 591448"/>
                <a:gd name="connsiteY4" fmla="*/ 205991 h 311092"/>
                <a:gd name="connsiteX0" fmla="*/ 0 w 556080"/>
                <a:gd name="connsiteY0" fmla="*/ 0 h 334833"/>
                <a:gd name="connsiteX1" fmla="*/ 271533 w 556080"/>
                <a:gd name="connsiteY1" fmla="*/ 99445 h 334833"/>
                <a:gd name="connsiteX2" fmla="*/ 539693 w 556080"/>
                <a:gd name="connsiteY2" fmla="*/ 271424 h 334833"/>
                <a:gd name="connsiteX3" fmla="*/ 498440 w 556080"/>
                <a:gd name="connsiteY3" fmla="*/ 333837 h 334833"/>
                <a:gd name="connsiteX4" fmla="*/ 266083 w 556080"/>
                <a:gd name="connsiteY4" fmla="*/ 229732 h 334833"/>
                <a:gd name="connsiteX0" fmla="*/ 0 w 556080"/>
                <a:gd name="connsiteY0" fmla="*/ 0 h 334833"/>
                <a:gd name="connsiteX1" fmla="*/ 271533 w 556080"/>
                <a:gd name="connsiteY1" fmla="*/ 99445 h 334833"/>
                <a:gd name="connsiteX2" fmla="*/ 539693 w 556080"/>
                <a:gd name="connsiteY2" fmla="*/ 271424 h 334833"/>
                <a:gd name="connsiteX3" fmla="*/ 498440 w 556080"/>
                <a:gd name="connsiteY3" fmla="*/ 333837 h 334833"/>
                <a:gd name="connsiteX4" fmla="*/ 266083 w 556080"/>
                <a:gd name="connsiteY4" fmla="*/ 229732 h 33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80" h="334833">
                  <a:moveTo>
                    <a:pt x="0" y="0"/>
                  </a:moveTo>
                  <a:cubicBezTo>
                    <a:pt x="140177" y="33573"/>
                    <a:pt x="181584" y="54208"/>
                    <a:pt x="271533" y="99445"/>
                  </a:cubicBezTo>
                  <a:cubicBezTo>
                    <a:pt x="361482" y="144682"/>
                    <a:pt x="501875" y="232359"/>
                    <a:pt x="539693" y="271424"/>
                  </a:cubicBezTo>
                  <a:cubicBezTo>
                    <a:pt x="577511" y="310489"/>
                    <a:pt x="544042" y="340786"/>
                    <a:pt x="498440" y="333837"/>
                  </a:cubicBezTo>
                  <a:cubicBezTo>
                    <a:pt x="452838" y="326888"/>
                    <a:pt x="345296" y="290445"/>
                    <a:pt x="266083" y="229732"/>
                  </a:cubicBezTo>
                </a:path>
              </a:pathLst>
            </a:cu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4419600" y="2274617"/>
              <a:ext cx="1184044" cy="307777"/>
            </a:xfrm>
            <a:prstGeom prst="rect">
              <a:avLst/>
            </a:prstGeom>
            <a:noFill/>
          </p:spPr>
          <p:txBody>
            <a:bodyPr wrap="square" rtlCol="0">
              <a:spAutoFit/>
            </a:bodyPr>
            <a:lstStyle/>
            <a:p>
              <a:r>
                <a:rPr lang="en-US" sz="1400" dirty="0" smtClean="0">
                  <a:latin typeface="Segoe Condensed" pitchFamily="34" charset="0"/>
                </a:rPr>
                <a:t>hot flow control</a:t>
              </a:r>
              <a:endParaRPr lang="en-US" sz="1400" dirty="0">
                <a:latin typeface="Segoe Condensed" pitchFamily="34" charset="0"/>
              </a:endParaRPr>
            </a:p>
          </p:txBody>
        </p:sp>
        <p:sp>
          <p:nvSpPr>
            <p:cNvPr id="13" name="TextBox 12"/>
            <p:cNvSpPr txBox="1"/>
            <p:nvPr/>
          </p:nvSpPr>
          <p:spPr>
            <a:xfrm>
              <a:off x="6242454" y="2007917"/>
              <a:ext cx="1250950" cy="307777"/>
            </a:xfrm>
            <a:prstGeom prst="rect">
              <a:avLst/>
            </a:prstGeom>
            <a:noFill/>
          </p:spPr>
          <p:txBody>
            <a:bodyPr wrap="square" rtlCol="0">
              <a:spAutoFit/>
            </a:bodyPr>
            <a:lstStyle/>
            <a:p>
              <a:r>
                <a:rPr lang="en-US" sz="1400" dirty="0" smtClean="0">
                  <a:latin typeface="Segoe Condensed" pitchFamily="34" charset="0"/>
                </a:rPr>
                <a:t>cold flow control</a:t>
              </a:r>
              <a:endParaRPr lang="en-US" sz="1400" dirty="0">
                <a:latin typeface="Segoe Condensed" pitchFamily="34" charset="0"/>
              </a:endParaRPr>
            </a:p>
          </p:txBody>
        </p:sp>
      </p:grpSp>
      <p:sp>
        <p:nvSpPr>
          <p:cNvPr id="15" name="Title 8"/>
          <p:cNvSpPr txBox="1">
            <a:spLocks/>
          </p:cNvSpPr>
          <p:nvPr/>
        </p:nvSpPr>
        <p:spPr>
          <a:xfrm>
            <a:off x="228600" y="464494"/>
            <a:ext cx="91440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tx1">
                    <a:lumMod val="75000"/>
                    <a:lumOff val="25000"/>
                  </a:schemeClr>
                </a:solidFill>
                <a:latin typeface="Segoe WP Semibold" pitchFamily="34" charset="0"/>
                <a:ea typeface="Segoe UI" pitchFamily="34" charset="0"/>
                <a:cs typeface="Segoe UI" pitchFamily="34" charset="0"/>
              </a:rPr>
              <a:t>challenge: </a:t>
            </a:r>
            <a:r>
              <a:rPr lang="en-US" sz="4400" b="1" dirty="0" smtClean="0">
                <a:solidFill>
                  <a:schemeClr val="tx1">
                    <a:lumMod val="75000"/>
                    <a:lumOff val="25000"/>
                  </a:schemeClr>
                </a:solidFill>
                <a:latin typeface="Segoe UI Light" pitchFamily="34" charset="0"/>
                <a:ea typeface="Segoe UI" pitchFamily="34" charset="0"/>
                <a:cs typeface="Segoe UI" pitchFamily="34" charset="0"/>
              </a:rPr>
              <a:t>fixture diversity</a:t>
            </a:r>
            <a:r>
              <a:rPr lang="en-US" sz="4400" b="1" dirty="0" smtClean="0">
                <a:solidFill>
                  <a:schemeClr val="tx1">
                    <a:lumMod val="75000"/>
                    <a:lumOff val="25000"/>
                  </a:schemeClr>
                </a:solidFill>
                <a:latin typeface="Segoe WP Semibold" pitchFamily="34" charset="0"/>
                <a:ea typeface="Segoe UI" pitchFamily="34" charset="0"/>
                <a:cs typeface="Segoe UI" pitchFamily="34" charset="0"/>
              </a:rPr>
              <a:t> </a:t>
            </a:r>
            <a:endParaRPr lang="en-US" sz="6000" dirty="0">
              <a:solidFill>
                <a:schemeClr val="tx1">
                  <a:lumMod val="75000"/>
                  <a:lumOff val="25000"/>
                </a:schemeClr>
              </a:solidFill>
              <a:latin typeface="Segoe WP Semibold" pitchFamily="34" charset="0"/>
              <a:ea typeface="Segoe UI" pitchFamily="34" charset="0"/>
              <a:cs typeface="Segoe UI" pitchFamily="34" charset="0"/>
            </a:endParaRPr>
          </a:p>
        </p:txBody>
      </p:sp>
      <p:sp>
        <p:nvSpPr>
          <p:cNvPr id="4" name="TextBox 3"/>
          <p:cNvSpPr txBox="1"/>
          <p:nvPr/>
        </p:nvSpPr>
        <p:spPr>
          <a:xfrm>
            <a:off x="838200" y="5029200"/>
            <a:ext cx="2825104" cy="369332"/>
          </a:xfrm>
          <a:prstGeom prst="rect">
            <a:avLst/>
          </a:prstGeom>
          <a:noFill/>
        </p:spPr>
        <p:txBody>
          <a:bodyPr wrap="square" rtlCol="0">
            <a:spAutoFit/>
          </a:bodyPr>
          <a:lstStyle/>
          <a:p>
            <a:pPr algn="ctr"/>
            <a:r>
              <a:rPr lang="en-US" dirty="0" smtClean="0">
                <a:solidFill>
                  <a:schemeClr val="bg1">
                    <a:lumMod val="50000"/>
                  </a:schemeClr>
                </a:solidFill>
                <a:latin typeface="Segoe Condensed" pitchFamily="34" charset="0"/>
              </a:rPr>
              <a:t>single handle faucet</a:t>
            </a:r>
          </a:p>
        </p:txBody>
      </p:sp>
      <p:sp>
        <p:nvSpPr>
          <p:cNvPr id="17" name="TextBox 16"/>
          <p:cNvSpPr txBox="1"/>
          <p:nvPr/>
        </p:nvSpPr>
        <p:spPr>
          <a:xfrm>
            <a:off x="4855644" y="5029200"/>
            <a:ext cx="2825104" cy="369332"/>
          </a:xfrm>
          <a:prstGeom prst="rect">
            <a:avLst/>
          </a:prstGeom>
          <a:noFill/>
        </p:spPr>
        <p:txBody>
          <a:bodyPr wrap="square" rtlCol="0">
            <a:spAutoFit/>
          </a:bodyPr>
          <a:lstStyle/>
          <a:p>
            <a:pPr algn="ctr"/>
            <a:r>
              <a:rPr lang="en-US" dirty="0" smtClean="0">
                <a:solidFill>
                  <a:schemeClr val="bg1">
                    <a:lumMod val="50000"/>
                  </a:schemeClr>
                </a:solidFill>
                <a:latin typeface="Segoe Condensed" pitchFamily="34" charset="0"/>
              </a:rPr>
              <a:t>dual handle faucet</a:t>
            </a:r>
          </a:p>
        </p:txBody>
      </p:sp>
    </p:spTree>
    <p:extLst>
      <p:ext uri="{BB962C8B-B14F-4D97-AF65-F5344CB8AC3E}">
        <p14:creationId xmlns:p14="http://schemas.microsoft.com/office/powerpoint/2010/main" val="69100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52400" y="0"/>
            <a:ext cx="9835116" cy="6858000"/>
            <a:chOff x="0" y="0"/>
            <a:chExt cx="9835116" cy="6858000"/>
          </a:xfrm>
        </p:grpSpPr>
        <p:pic>
          <p:nvPicPr>
            <p:cNvPr id="12291" name="Picture 3" descr="C:\research\HomeSensing\Water\Pictures\2010_03_08 - HydroSense 2.0 Ground Truth Sensors\IMG_2296.JPG"/>
            <p:cNvPicPr>
              <a:picLocks noChangeAspect="1" noChangeArrowheads="1"/>
            </p:cNvPicPr>
            <p:nvPr/>
          </p:nvPicPr>
          <p:blipFill rotWithShape="1">
            <a:blip r:embed="rId3" cstate="print"/>
            <a:srcRect l="-4717" t="-5032" r="-17047" b="-8177"/>
            <a:stretch/>
          </p:blipFill>
          <p:spPr bwMode="auto">
            <a:xfrm>
              <a:off x="0" y="0"/>
              <a:ext cx="9835116" cy="6858000"/>
            </a:xfrm>
            <a:prstGeom prst="rect">
              <a:avLst/>
            </a:prstGeom>
            <a:noFill/>
          </p:spPr>
        </p:pic>
        <p:sp>
          <p:nvSpPr>
            <p:cNvPr id="11" name="TextBox 10"/>
            <p:cNvSpPr txBox="1"/>
            <p:nvPr/>
          </p:nvSpPr>
          <p:spPr>
            <a:xfrm>
              <a:off x="2456201" y="5334000"/>
              <a:ext cx="919397"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reed switch</a:t>
              </a:r>
            </a:p>
          </p:txBody>
        </p:sp>
        <p:sp>
          <p:nvSpPr>
            <p:cNvPr id="12" name="TextBox 11"/>
            <p:cNvSpPr txBox="1"/>
            <p:nvPr/>
          </p:nvSpPr>
          <p:spPr>
            <a:xfrm>
              <a:off x="3621999" y="53340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3-axis accelerometer</a:t>
              </a:r>
            </a:p>
          </p:txBody>
        </p:sp>
        <p:sp>
          <p:nvSpPr>
            <p:cNvPr id="13" name="TextBox 12"/>
            <p:cNvSpPr txBox="1"/>
            <p:nvPr/>
          </p:nvSpPr>
          <p:spPr>
            <a:xfrm>
              <a:off x="1295400" y="5334000"/>
              <a:ext cx="914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hall </a:t>
              </a:r>
            </a:p>
            <a:p>
              <a:pPr algn="ctr"/>
              <a:r>
                <a:rPr lang="en-US" sz="1400" dirty="0" smtClean="0">
                  <a:solidFill>
                    <a:schemeClr val="bg1"/>
                  </a:solidFill>
                  <a:latin typeface="Arial" pitchFamily="34" charset="0"/>
                  <a:cs typeface="Arial" pitchFamily="34" charset="0"/>
                </a:rPr>
                <a:t>effect</a:t>
              </a:r>
            </a:p>
          </p:txBody>
        </p:sp>
        <p:sp>
          <p:nvSpPr>
            <p:cNvPr id="14" name="TextBox 13"/>
            <p:cNvSpPr txBox="1"/>
            <p:nvPr/>
          </p:nvSpPr>
          <p:spPr>
            <a:xfrm>
              <a:off x="5163800" y="53340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unidirectional ball switch</a:t>
              </a:r>
            </a:p>
          </p:txBody>
        </p:sp>
        <p:sp>
          <p:nvSpPr>
            <p:cNvPr id="15" name="TextBox 14"/>
            <p:cNvSpPr txBox="1"/>
            <p:nvPr/>
          </p:nvSpPr>
          <p:spPr>
            <a:xfrm>
              <a:off x="6629400" y="53340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err="1" smtClean="0">
                  <a:solidFill>
                    <a:schemeClr val="bg1"/>
                  </a:solidFill>
                  <a:latin typeface="Arial" pitchFamily="34" charset="0"/>
                  <a:cs typeface="Arial" pitchFamily="34" charset="0"/>
                </a:rPr>
                <a:t>omnidirectional</a:t>
              </a:r>
              <a:r>
                <a:rPr lang="en-US" sz="1400" dirty="0" smtClean="0">
                  <a:solidFill>
                    <a:schemeClr val="bg1"/>
                  </a:solidFill>
                  <a:latin typeface="Arial" pitchFamily="34" charset="0"/>
                  <a:cs typeface="Arial" pitchFamily="34" charset="0"/>
                </a:rPr>
                <a:t> ball switch</a:t>
              </a:r>
            </a:p>
          </p:txBody>
        </p:sp>
        <p:sp>
          <p:nvSpPr>
            <p:cNvPr id="16" name="TextBox 15"/>
            <p:cNvSpPr txBox="1"/>
            <p:nvPr/>
          </p:nvSpPr>
          <p:spPr>
            <a:xfrm>
              <a:off x="2209800" y="3200400"/>
              <a:ext cx="12192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xbee wireless modem</a:t>
              </a:r>
            </a:p>
          </p:txBody>
        </p:sp>
        <p:sp>
          <p:nvSpPr>
            <p:cNvPr id="17" name="TextBox 16"/>
            <p:cNvSpPr txBox="1"/>
            <p:nvPr/>
          </p:nvSpPr>
          <p:spPr>
            <a:xfrm>
              <a:off x="4083570" y="3276558"/>
              <a:ext cx="2362200" cy="252377"/>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fixture usage sensor board</a:t>
              </a:r>
            </a:p>
          </p:txBody>
        </p:sp>
      </p:grpSp>
      <p:pic>
        <p:nvPicPr>
          <p:cNvPr id="12292" name="Picture 4" descr="C:\research\HomeSensing\Water\Pictures\2010_03_08 - HydroSense 2.0 Ground Truth Sensors\IMG_2304.JPG"/>
          <p:cNvPicPr>
            <a:picLocks noChangeAspect="1" noChangeArrowheads="1"/>
          </p:cNvPicPr>
          <p:nvPr/>
        </p:nvPicPr>
        <p:blipFill>
          <a:blip r:embed="rId4" cstate="print"/>
          <a:srcRect l="14035" r="6462" b="12701"/>
          <a:stretch>
            <a:fillRect/>
          </a:stretch>
        </p:blipFill>
        <p:spPr bwMode="auto">
          <a:xfrm>
            <a:off x="9532660" y="1219200"/>
            <a:ext cx="2035506" cy="1676400"/>
          </a:xfrm>
          <a:prstGeom prst="rect">
            <a:avLst/>
          </a:prstGeom>
          <a:noFill/>
        </p:spPr>
      </p:pic>
      <p:sp>
        <p:nvSpPr>
          <p:cNvPr id="22" name="TextBox 21"/>
          <p:cNvSpPr txBox="1"/>
          <p:nvPr/>
        </p:nvSpPr>
        <p:spPr>
          <a:xfrm>
            <a:off x="9989860" y="1752600"/>
            <a:ext cx="1219200" cy="560153"/>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placeholder</a:t>
            </a:r>
            <a:br>
              <a:rPr lang="en-US" sz="1400" dirty="0" smtClean="0">
                <a:solidFill>
                  <a:schemeClr val="bg1"/>
                </a:solidFill>
                <a:latin typeface="Arial" pitchFamily="34" charset="0"/>
                <a:cs typeface="Arial" pitchFamily="34" charset="0"/>
              </a:rPr>
            </a:br>
            <a:r>
              <a:rPr lang="en-US" sz="1000" dirty="0" smtClean="0">
                <a:solidFill>
                  <a:schemeClr val="bg1"/>
                </a:solidFill>
                <a:latin typeface="Arial" pitchFamily="34" charset="0"/>
                <a:cs typeface="Arial" pitchFamily="34" charset="0"/>
              </a:rPr>
              <a:t>(I want a </a:t>
            </a:r>
            <a:r>
              <a:rPr lang="en-US" sz="1000" dirty="0" err="1" smtClean="0">
                <a:solidFill>
                  <a:schemeClr val="bg1"/>
                </a:solidFill>
                <a:latin typeface="Arial" pitchFamily="34" charset="0"/>
                <a:cs typeface="Arial" pitchFamily="34" charset="0"/>
              </a:rPr>
              <a:t>pic</a:t>
            </a:r>
            <a:r>
              <a:rPr lang="en-US" sz="1000" dirty="0" smtClean="0">
                <a:solidFill>
                  <a:schemeClr val="bg1"/>
                </a:solidFill>
                <a:latin typeface="Arial" pitchFamily="34" charset="0"/>
                <a:cs typeface="Arial" pitchFamily="34" charset="0"/>
              </a:rPr>
              <a:t> showing power supply)</a:t>
            </a:r>
            <a:endParaRPr lang="en-US" sz="1400" dirty="0" smtClean="0">
              <a:solidFill>
                <a:schemeClr val="bg1"/>
              </a:solidFill>
              <a:latin typeface="Arial" pitchFamily="34" charset="0"/>
              <a:cs typeface="Arial" pitchFamily="34" charset="0"/>
            </a:endParaRPr>
          </a:p>
        </p:txBody>
      </p:sp>
      <p:sp>
        <p:nvSpPr>
          <p:cNvPr id="18" name="Right Arrow 17"/>
          <p:cNvSpPr/>
          <p:nvPr/>
        </p:nvSpPr>
        <p:spPr>
          <a:xfrm>
            <a:off x="-976936" y="405560"/>
            <a:ext cx="9587536"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20" name="Title 8"/>
          <p:cNvSpPr txBox="1">
            <a:spLocks/>
          </p:cNvSpPr>
          <p:nvPr/>
        </p:nvSpPr>
        <p:spPr>
          <a:xfrm>
            <a:off x="609600" y="278176"/>
            <a:ext cx="9525000" cy="868362"/>
          </a:xfrm>
          <a:prstGeom prst="rect">
            <a:avLst/>
          </a:prstGeom>
        </p:spPr>
        <p:txBody>
          <a:bodyPr vert="horz" lIns="91369" tIns="45685" rIns="91369" bIns="45685" rtlCol="0" anchor="ctr">
            <a:noAutofit/>
          </a:bodyPr>
          <a:lstStyle/>
          <a:p>
            <a:pPr>
              <a:spcBef>
                <a:spcPct val="0"/>
              </a:spcBef>
              <a:defRPr/>
            </a:pPr>
            <a:r>
              <a:rPr lang="en-US" sz="3600" b="1" dirty="0" smtClean="0">
                <a:solidFill>
                  <a:schemeClr val="bg1">
                    <a:lumMod val="75000"/>
                  </a:schemeClr>
                </a:solidFill>
                <a:latin typeface="Segoe Condensed" pitchFamily="34" charset="0"/>
                <a:ea typeface="Segoe UI" pitchFamily="34" charset="0"/>
                <a:cs typeface="Segoe UI" pitchFamily="34" charset="0"/>
              </a:rPr>
              <a:t>custom ground truth data collection system</a:t>
            </a:r>
            <a:endParaRPr lang="en-US" sz="4800" dirty="0">
              <a:solidFill>
                <a:schemeClr val="bg1">
                  <a:lumMod val="75000"/>
                </a:schemeClr>
              </a:solidFill>
              <a:latin typeface="Segoe Condensed" pitchFamily="34" charset="0"/>
              <a:ea typeface="Segoe UI" pitchFamily="34" charset="0"/>
              <a:cs typeface="Segoe UI" pitchFamily="34" charset="0"/>
            </a:endParaRPr>
          </a:p>
        </p:txBody>
      </p:sp>
      <p:grpSp>
        <p:nvGrpSpPr>
          <p:cNvPr id="21" name="Group 20"/>
          <p:cNvGrpSpPr/>
          <p:nvPr/>
        </p:nvGrpSpPr>
        <p:grpSpPr>
          <a:xfrm rot="21078185">
            <a:off x="1598897" y="1489835"/>
            <a:ext cx="4876800" cy="4419600"/>
            <a:chOff x="1600200" y="762000"/>
            <a:chExt cx="4876800" cy="4419600"/>
          </a:xfrm>
        </p:grpSpPr>
        <p:pic>
          <p:nvPicPr>
            <p:cNvPr id="23" name="Picture 2" descr="C:\research\HomeSensing\Water\Pictures\2010_03_08 - HydroSense 2.0 Ground Truth Sensors\IMG_2270.JPG"/>
            <p:cNvPicPr>
              <a:picLocks noChangeAspect="1" noChangeArrowheads="1"/>
            </p:cNvPicPr>
            <p:nvPr/>
          </p:nvPicPr>
          <p:blipFill>
            <a:blip r:embed="rId5" cstate="print"/>
            <a:srcRect l="9052" r="8190"/>
            <a:stretch>
              <a:fillRect/>
            </a:stretch>
          </p:blipFill>
          <p:spPr bwMode="auto">
            <a:xfrm>
              <a:off x="1600200" y="762000"/>
              <a:ext cx="48768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4" name="Straight Arrow Connector 23"/>
            <p:cNvCxnSpPr/>
            <p:nvPr/>
          </p:nvCxnSpPr>
          <p:spPr>
            <a:xfrm>
              <a:off x="2552075" y="1271665"/>
              <a:ext cx="22860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9800" y="799475"/>
              <a:ext cx="799475" cy="430887"/>
            </a:xfrm>
            <a:prstGeom prst="rect">
              <a:avLst/>
            </a:prstGeom>
            <a:solidFill>
              <a:schemeClr val="tx1">
                <a:alpha val="75000"/>
              </a:schemeClr>
            </a:solidFill>
            <a:ln>
              <a:solidFill>
                <a:schemeClr val="tx1"/>
              </a:solidFill>
            </a:ln>
          </p:spPr>
          <p:txBody>
            <a:bodyPr wrap="square" lIns="18288" tIns="0" rIns="18288" bIns="0" rtlCol="0">
              <a:spAutoFit/>
            </a:bodyPr>
            <a:lstStyle/>
            <a:p>
              <a:pPr algn="ctr"/>
              <a:r>
                <a:rPr lang="en-US" sz="1400" dirty="0" smtClean="0">
                  <a:solidFill>
                    <a:schemeClr val="bg1"/>
                  </a:solidFill>
                  <a:latin typeface="Arial" pitchFamily="34" charset="0"/>
                  <a:cs typeface="Arial" pitchFamily="34" charset="0"/>
                </a:rPr>
                <a:t>push button</a:t>
              </a:r>
            </a:p>
          </p:txBody>
        </p:sp>
        <p:sp>
          <p:nvSpPr>
            <p:cNvPr id="26" name="TextBox 25"/>
            <p:cNvSpPr txBox="1"/>
            <p:nvPr/>
          </p:nvSpPr>
          <p:spPr>
            <a:xfrm>
              <a:off x="4343400" y="914400"/>
              <a:ext cx="914400" cy="683264"/>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xbee wireless transmitter</a:t>
              </a:r>
            </a:p>
          </p:txBody>
        </p:sp>
        <p:cxnSp>
          <p:nvCxnSpPr>
            <p:cNvPr id="27" name="Straight Arrow Connector 26"/>
            <p:cNvCxnSpPr/>
            <p:nvPr/>
          </p:nvCxnSpPr>
          <p:spPr>
            <a:xfrm rot="10800000" flipV="1">
              <a:off x="4038600" y="1371600"/>
              <a:ext cx="228599"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7200" y="22098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fixture usage sensor board</a:t>
              </a:r>
            </a:p>
          </p:txBody>
        </p:sp>
        <p:cxnSp>
          <p:nvCxnSpPr>
            <p:cNvPr id="29" name="Straight Arrow Connector 28"/>
            <p:cNvCxnSpPr/>
            <p:nvPr/>
          </p:nvCxnSpPr>
          <p:spPr>
            <a:xfrm rot="10800000">
              <a:off x="3886200" y="2133600"/>
              <a:ext cx="30480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81600" y="4191000"/>
              <a:ext cx="914400" cy="252377"/>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thermistor</a:t>
              </a:r>
            </a:p>
          </p:txBody>
        </p:sp>
        <p:sp>
          <p:nvSpPr>
            <p:cNvPr id="31" name="TextBox 30"/>
            <p:cNvSpPr txBox="1"/>
            <p:nvPr/>
          </p:nvSpPr>
          <p:spPr>
            <a:xfrm>
              <a:off x="4092315" y="3886200"/>
              <a:ext cx="8382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modified kill-a-watt</a:t>
              </a:r>
            </a:p>
          </p:txBody>
        </p:sp>
      </p:grpSp>
      <p:cxnSp>
        <p:nvCxnSpPr>
          <p:cNvPr id="32" name="Straight Arrow Connector 31"/>
          <p:cNvCxnSpPr/>
          <p:nvPr/>
        </p:nvCxnSpPr>
        <p:spPr>
          <a:xfrm rot="10800000">
            <a:off x="3192905" y="3932420"/>
            <a:ext cx="228600" cy="1143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0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52400" y="0"/>
            <a:ext cx="8839200" cy="6858000"/>
            <a:chOff x="446567" y="685800"/>
            <a:chExt cx="5847907" cy="4449726"/>
          </a:xfrm>
        </p:grpSpPr>
        <p:pic>
          <p:nvPicPr>
            <p:cNvPr id="2050" name="Picture 2" descr="C:\research\HomeSensing\Water\Pictures\2010_01_14 - Instrumenting Jon's Apartment - Bathroom Shower\IMG_1875.JPG"/>
            <p:cNvPicPr>
              <a:picLocks noChangeAspect="1" noChangeArrowheads="1"/>
            </p:cNvPicPr>
            <p:nvPr/>
          </p:nvPicPr>
          <p:blipFill rotWithShape="1">
            <a:blip r:embed="rId3" cstate="print"/>
            <a:srcRect l="1093" t="-1" r="1347" b="1025"/>
            <a:stretch/>
          </p:blipFill>
          <p:spPr bwMode="auto">
            <a:xfrm>
              <a:off x="446567" y="685800"/>
              <a:ext cx="5847907" cy="4449726"/>
            </a:xfrm>
            <a:prstGeom prst="rect">
              <a:avLst/>
            </a:prstGeom>
            <a:noFill/>
          </p:spPr>
        </p:pic>
        <p:cxnSp>
          <p:nvCxnSpPr>
            <p:cNvPr id="7" name="Straight Arrow Connector 6"/>
            <p:cNvCxnSpPr/>
            <p:nvPr/>
          </p:nvCxnSpPr>
          <p:spPr>
            <a:xfrm rot="16200000" flipH="1">
              <a:off x="1083209" y="2302409"/>
              <a:ext cx="608806" cy="120376"/>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073400" y="3371938"/>
              <a:ext cx="609600" cy="29582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2308485" y="1730115"/>
              <a:ext cx="380206" cy="120376"/>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324860" y="3698238"/>
              <a:ext cx="762000" cy="29164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prstClr val="white"/>
                  </a:solidFill>
                  <a:latin typeface="Segoe Condensed" pitchFamily="34" charset="0"/>
                  <a:cs typeface="Arial" pitchFamily="34" charset="0"/>
                </a:rPr>
                <a:t>magnet</a:t>
              </a:r>
              <a:endParaRPr lang="en-US" sz="2400" dirty="0">
                <a:solidFill>
                  <a:prstClr val="white"/>
                </a:solidFill>
                <a:latin typeface="Segoe Condensed" pitchFamily="34" charset="0"/>
                <a:cs typeface="Arial" pitchFamily="34" charset="0"/>
              </a:endParaRPr>
            </a:p>
          </p:txBody>
        </p:sp>
        <p:sp>
          <p:nvSpPr>
            <p:cNvPr id="12" name="Rounded Rectangle 11"/>
            <p:cNvSpPr/>
            <p:nvPr/>
          </p:nvSpPr>
          <p:spPr>
            <a:xfrm>
              <a:off x="1981200" y="1244775"/>
              <a:ext cx="977899" cy="29164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prstClr val="white"/>
                  </a:solidFill>
                  <a:latin typeface="Segoe Condensed" pitchFamily="34" charset="0"/>
                  <a:cs typeface="Arial" pitchFamily="34" charset="0"/>
                </a:rPr>
                <a:t>ball switch</a:t>
              </a:r>
              <a:endParaRPr lang="en-US" sz="2400" dirty="0">
                <a:solidFill>
                  <a:prstClr val="white"/>
                </a:solidFill>
                <a:latin typeface="Segoe Condensed" pitchFamily="34" charset="0"/>
                <a:cs typeface="Arial" pitchFamily="34" charset="0"/>
              </a:endParaRPr>
            </a:p>
          </p:txBody>
        </p:sp>
        <p:sp>
          <p:nvSpPr>
            <p:cNvPr id="13" name="Rounded Rectangle 12"/>
            <p:cNvSpPr/>
            <p:nvPr/>
          </p:nvSpPr>
          <p:spPr>
            <a:xfrm>
              <a:off x="838200" y="1701975"/>
              <a:ext cx="990600" cy="29164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prstClr val="white"/>
                  </a:solidFill>
                  <a:latin typeface="Segoe Condensed" pitchFamily="34" charset="0"/>
                  <a:cs typeface="Arial" pitchFamily="34" charset="0"/>
                </a:rPr>
                <a:t>reed switch</a:t>
              </a:r>
              <a:endParaRPr lang="en-US" sz="2400" dirty="0">
                <a:solidFill>
                  <a:prstClr val="white"/>
                </a:solidFill>
                <a:latin typeface="Segoe Condensed" pitchFamily="34" charset="0"/>
                <a:cs typeface="Arial" pitchFamily="34" charset="0"/>
              </a:endParaRPr>
            </a:p>
          </p:txBody>
        </p:sp>
        <p:sp>
          <p:nvSpPr>
            <p:cNvPr id="18" name="TextBox 17"/>
            <p:cNvSpPr txBox="1"/>
            <p:nvPr/>
          </p:nvSpPr>
          <p:spPr>
            <a:xfrm>
              <a:off x="1219200" y="3439180"/>
              <a:ext cx="838029" cy="459303"/>
            </a:xfrm>
            <a:prstGeom prst="rect">
              <a:avLst/>
            </a:prstGeom>
            <a:noFill/>
          </p:spPr>
          <p:txBody>
            <a:bodyPr wrap="none" rtlCol="0">
              <a:spAutoFit/>
            </a:bodyPr>
            <a:lstStyle/>
            <a:p>
              <a:pPr defTabSz="914400"/>
              <a:r>
                <a:rPr lang="en-US" sz="2000" b="1" dirty="0" smtClean="0">
                  <a:solidFill>
                    <a:srgbClr val="FF0000"/>
                  </a:solidFill>
                  <a:latin typeface="Segoe Condensed" pitchFamily="34" charset="0"/>
                </a:rPr>
                <a:t>hot handle </a:t>
              </a:r>
              <a:br>
                <a:rPr lang="en-US" sz="2000" b="1" dirty="0" smtClean="0">
                  <a:solidFill>
                    <a:srgbClr val="FF0000"/>
                  </a:solidFill>
                  <a:latin typeface="Segoe Condensed" pitchFamily="34" charset="0"/>
                </a:rPr>
              </a:br>
              <a:r>
                <a:rPr lang="en-US" sz="2000" b="1" dirty="0" smtClean="0">
                  <a:solidFill>
                    <a:srgbClr val="FF0000"/>
                  </a:solidFill>
                  <a:latin typeface="Segoe Condensed" pitchFamily="34" charset="0"/>
                </a:rPr>
                <a:t>movement</a:t>
              </a:r>
              <a:endParaRPr lang="en-US" sz="2000" b="1" dirty="0">
                <a:solidFill>
                  <a:srgbClr val="FF0000"/>
                </a:solidFill>
                <a:latin typeface="Segoe Condensed" pitchFamily="34" charset="0"/>
              </a:endParaRPr>
            </a:p>
          </p:txBody>
        </p:sp>
        <p:sp>
          <p:nvSpPr>
            <p:cNvPr id="16" name="Freeform 15"/>
            <p:cNvSpPr/>
            <p:nvPr/>
          </p:nvSpPr>
          <p:spPr>
            <a:xfrm>
              <a:off x="1524000" y="2971800"/>
              <a:ext cx="1244600" cy="548707"/>
            </a:xfrm>
            <a:custGeom>
              <a:avLst/>
              <a:gdLst>
                <a:gd name="connsiteX0" fmla="*/ 0 w 1333500"/>
                <a:gd name="connsiteY0" fmla="*/ 0 h 596683"/>
                <a:gd name="connsiteX1" fmla="*/ 584200 w 1333500"/>
                <a:gd name="connsiteY1" fmla="*/ 584200 h 596683"/>
                <a:gd name="connsiteX2" fmla="*/ 1333500 w 1333500"/>
                <a:gd name="connsiteY2" fmla="*/ 342900 h 596683"/>
                <a:gd name="connsiteX0" fmla="*/ 0 w 1333500"/>
                <a:gd name="connsiteY0" fmla="*/ 0 h 481449"/>
                <a:gd name="connsiteX1" fmla="*/ 584200 w 1333500"/>
                <a:gd name="connsiteY1" fmla="*/ 450850 h 481449"/>
                <a:gd name="connsiteX2" fmla="*/ 1333500 w 1333500"/>
                <a:gd name="connsiteY2" fmla="*/ 342900 h 481449"/>
                <a:gd name="connsiteX0" fmla="*/ 0 w 1333500"/>
                <a:gd name="connsiteY0" fmla="*/ 0 h 463180"/>
                <a:gd name="connsiteX1" fmla="*/ 584200 w 1333500"/>
                <a:gd name="connsiteY1" fmla="*/ 424049 h 463180"/>
                <a:gd name="connsiteX2" fmla="*/ 1333500 w 1333500"/>
                <a:gd name="connsiteY2" fmla="*/ 342900 h 463180"/>
              </a:gdLst>
              <a:ahLst/>
              <a:cxnLst>
                <a:cxn ang="0">
                  <a:pos x="connsiteX0" y="connsiteY0"/>
                </a:cxn>
                <a:cxn ang="0">
                  <a:pos x="connsiteX1" y="connsiteY1"/>
                </a:cxn>
                <a:cxn ang="0">
                  <a:pos x="connsiteX2" y="connsiteY2"/>
                </a:cxn>
              </a:cxnLst>
              <a:rect l="l" t="t" r="r" b="b"/>
              <a:pathLst>
                <a:path w="1333500" h="463180">
                  <a:moveTo>
                    <a:pt x="0" y="0"/>
                  </a:moveTo>
                  <a:cubicBezTo>
                    <a:pt x="180975" y="263525"/>
                    <a:pt x="361950" y="366899"/>
                    <a:pt x="584200" y="424049"/>
                  </a:cubicBezTo>
                  <a:cubicBezTo>
                    <a:pt x="806450" y="481199"/>
                    <a:pt x="1069975" y="492125"/>
                    <a:pt x="1333500" y="342900"/>
                  </a:cubicBezTo>
                </a:path>
              </a:pathLst>
            </a:custGeom>
            <a:ln w="28575">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9" name="Rounded Rectangle 18"/>
            <p:cNvSpPr/>
            <p:nvPr/>
          </p:nvSpPr>
          <p:spPr>
            <a:xfrm>
              <a:off x="3996688" y="1736026"/>
              <a:ext cx="726441" cy="181172"/>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400" dirty="0" smtClean="0">
                  <a:solidFill>
                    <a:prstClr val="white"/>
                  </a:solidFill>
                  <a:latin typeface="Segoe Condensed" pitchFamily="34" charset="0"/>
                  <a:cs typeface="Arial" pitchFamily="34" charset="0"/>
                </a:rPr>
                <a:t>ball switch</a:t>
              </a:r>
              <a:endParaRPr lang="en-US" sz="1400" dirty="0">
                <a:solidFill>
                  <a:prstClr val="white"/>
                </a:solidFill>
                <a:latin typeface="Segoe Condensed" pitchFamily="34" charset="0"/>
                <a:cs typeface="Arial" pitchFamily="34" charset="0"/>
              </a:endParaRPr>
            </a:p>
          </p:txBody>
        </p:sp>
        <p:cxnSp>
          <p:nvCxnSpPr>
            <p:cNvPr id="23" name="Straight Arrow Connector 22"/>
            <p:cNvCxnSpPr/>
            <p:nvPr/>
          </p:nvCxnSpPr>
          <p:spPr>
            <a:xfrm flipH="1">
              <a:off x="4254499" y="1348335"/>
              <a:ext cx="210821" cy="69807"/>
            </a:xfrm>
            <a:prstGeom prst="straightConnector1">
              <a:avLst/>
            </a:prstGeom>
            <a:ln w="19050"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95800" y="1236678"/>
              <a:ext cx="523241" cy="181172"/>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400" dirty="0" smtClean="0">
                  <a:solidFill>
                    <a:prstClr val="white"/>
                  </a:solidFill>
                  <a:latin typeface="Segoe Condensed" pitchFamily="34" charset="0"/>
                  <a:cs typeface="Arial" pitchFamily="34" charset="0"/>
                </a:rPr>
                <a:t>magnet</a:t>
              </a:r>
              <a:endParaRPr lang="en-US" sz="1400" dirty="0">
                <a:solidFill>
                  <a:prstClr val="white"/>
                </a:solidFill>
                <a:latin typeface="Segoe Condensed" pitchFamily="34" charset="0"/>
                <a:cs typeface="Arial" pitchFamily="34" charset="0"/>
              </a:endParaRPr>
            </a:p>
          </p:txBody>
        </p:sp>
        <p:cxnSp>
          <p:nvCxnSpPr>
            <p:cNvPr id="24" name="Straight Arrow Connector 23"/>
            <p:cNvCxnSpPr/>
            <p:nvPr/>
          </p:nvCxnSpPr>
          <p:spPr>
            <a:xfrm flipH="1" flipV="1">
              <a:off x="3909695" y="1495985"/>
              <a:ext cx="301625" cy="205990"/>
            </a:xfrm>
            <a:prstGeom prst="straightConnector1">
              <a:avLst/>
            </a:prstGeom>
            <a:ln w="19050"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563937" y="1016662"/>
              <a:ext cx="327662" cy="139614"/>
            </a:xfrm>
            <a:prstGeom prst="straightConnector1">
              <a:avLst/>
            </a:prstGeom>
            <a:ln w="19050"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789680" y="739140"/>
              <a:ext cx="843280" cy="302690"/>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400" dirty="0" smtClean="0">
                  <a:solidFill>
                    <a:prstClr val="white"/>
                  </a:solidFill>
                  <a:latin typeface="Segoe Condensed" pitchFamily="34" charset="0"/>
                  <a:cs typeface="Arial" pitchFamily="34" charset="0"/>
                </a:rPr>
                <a:t>reed switch</a:t>
              </a:r>
            </a:p>
            <a:p>
              <a:pPr algn="ctr" defTabSz="914400"/>
              <a:r>
                <a:rPr lang="en-US" sz="1100" dirty="0" smtClean="0">
                  <a:solidFill>
                    <a:prstClr val="white"/>
                  </a:solidFill>
                  <a:latin typeface="Segoe Condensed" pitchFamily="34" charset="0"/>
                  <a:cs typeface="Arial" pitchFamily="34" charset="0"/>
                </a:rPr>
                <a:t>(hidden)</a:t>
              </a:r>
              <a:endParaRPr lang="en-US" sz="11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31840240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304800"/>
            <a:ext cx="9448800" cy="6248400"/>
            <a:chOff x="685800" y="914400"/>
            <a:chExt cx="8458200" cy="5334000"/>
          </a:xfrm>
        </p:grpSpPr>
        <p:pic>
          <p:nvPicPr>
            <p:cNvPr id="4098" name="Picture 2" descr="C:\research\HydroSense\Pictures\2010_01_25 - Instrumenting Shwetak's House\IMG_196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74" r="1783" b="27738"/>
            <a:stretch/>
          </p:blipFill>
          <p:spPr bwMode="auto">
            <a:xfrm>
              <a:off x="685800" y="914400"/>
              <a:ext cx="8458200"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216650" y="3981450"/>
              <a:ext cx="1066800" cy="499981"/>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accelerometer &amp; ball switch</a:t>
              </a:r>
              <a:endParaRPr lang="en-US" sz="1100" dirty="0">
                <a:solidFill>
                  <a:schemeClr val="bg1"/>
                </a:solidFill>
                <a:latin typeface="Segoe Condensed" pitchFamily="34" charset="0"/>
                <a:cs typeface="Arial" pitchFamily="34" charset="0"/>
              </a:endParaRPr>
            </a:p>
          </p:txBody>
        </p:sp>
        <p:cxnSp>
          <p:nvCxnSpPr>
            <p:cNvPr id="6" name="Straight Arrow Connector 5"/>
            <p:cNvCxnSpPr/>
            <p:nvPr/>
          </p:nvCxnSpPr>
          <p:spPr>
            <a:xfrm flipH="1">
              <a:off x="5791200" y="4236160"/>
              <a:ext cx="381001" cy="33584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715000" y="3285856"/>
              <a:ext cx="1066799" cy="499981"/>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parent sensor board</a:t>
              </a:r>
              <a:endParaRPr lang="en-US" sz="1100" dirty="0">
                <a:solidFill>
                  <a:schemeClr val="bg1"/>
                </a:solidFill>
                <a:latin typeface="Segoe Condensed" pitchFamily="34" charset="0"/>
                <a:cs typeface="Arial" pitchFamily="34" charset="0"/>
              </a:endParaRPr>
            </a:p>
          </p:txBody>
        </p:sp>
        <p:cxnSp>
          <p:nvCxnSpPr>
            <p:cNvPr id="12" name="Straight Arrow Connector 11"/>
            <p:cNvCxnSpPr/>
            <p:nvPr/>
          </p:nvCxnSpPr>
          <p:spPr>
            <a:xfrm>
              <a:off x="6858000" y="3510597"/>
              <a:ext cx="425450" cy="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80846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544"/>
            <a:ext cx="9144000" cy="6854456"/>
            <a:chOff x="381000" y="914399"/>
            <a:chExt cx="7315200" cy="5486575"/>
          </a:xfrm>
        </p:grpSpPr>
        <p:pic>
          <p:nvPicPr>
            <p:cNvPr id="1026" name="Picture 2" descr="C:\research\HydroSense\Pictures\2010_01_25 - Instrumenting Shwetak's House\IMG_19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399"/>
              <a:ext cx="7315200" cy="5486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4191000" y="3896872"/>
              <a:ext cx="685800" cy="411078"/>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22820" y="4412105"/>
              <a:ext cx="182380" cy="159895"/>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272537" y="3048000"/>
              <a:ext cx="251462" cy="349262"/>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196344" y="3874421"/>
              <a:ext cx="358134" cy="134747"/>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590800" y="3954905"/>
              <a:ext cx="884420" cy="441554"/>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smtClean="0">
                  <a:solidFill>
                    <a:prstClr val="white"/>
                  </a:solidFill>
                  <a:latin typeface="Segoe Condensed" pitchFamily="34" charset="0"/>
                  <a:cs typeface="Arial" pitchFamily="34" charset="0"/>
                </a:rPr>
                <a:t>reed switch</a:t>
              </a:r>
              <a:br>
                <a:rPr lang="en-US" dirty="0" smtClean="0">
                  <a:solidFill>
                    <a:prstClr val="white"/>
                  </a:solidFill>
                  <a:latin typeface="Segoe Condensed" pitchFamily="34" charset="0"/>
                  <a:cs typeface="Arial" pitchFamily="34" charset="0"/>
                </a:rPr>
              </a:br>
              <a:r>
                <a:rPr lang="en-US" sz="1200" dirty="0" smtClean="0">
                  <a:solidFill>
                    <a:prstClr val="white"/>
                  </a:solidFill>
                  <a:latin typeface="Segoe Condensed" pitchFamily="34" charset="0"/>
                  <a:cs typeface="Arial" pitchFamily="34" charset="0"/>
                </a:rPr>
                <a:t>(hot handle)</a:t>
              </a:r>
              <a:endParaRPr lang="en-US" sz="1200" dirty="0">
                <a:solidFill>
                  <a:prstClr val="white"/>
                </a:solidFill>
                <a:latin typeface="Segoe Condensed" pitchFamily="34" charset="0"/>
                <a:cs typeface="Arial" pitchFamily="34" charset="0"/>
              </a:endParaRPr>
            </a:p>
          </p:txBody>
        </p:sp>
        <p:sp>
          <p:nvSpPr>
            <p:cNvPr id="10" name="Rounded Rectangle 9"/>
            <p:cNvSpPr/>
            <p:nvPr/>
          </p:nvSpPr>
          <p:spPr>
            <a:xfrm>
              <a:off x="1621155" y="3629599"/>
              <a:ext cx="762000" cy="332529"/>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200" dirty="0" smtClean="0">
                  <a:solidFill>
                    <a:prstClr val="white"/>
                  </a:solidFill>
                  <a:latin typeface="Segoe Condensed" pitchFamily="34" charset="0"/>
                  <a:cs typeface="Arial" pitchFamily="34" charset="0"/>
                </a:rPr>
                <a:t>reed switch</a:t>
              </a:r>
              <a:br>
                <a:rPr lang="en-US" sz="1200" dirty="0" smtClean="0">
                  <a:solidFill>
                    <a:prstClr val="white"/>
                  </a:solidFill>
                  <a:latin typeface="Segoe Condensed" pitchFamily="34" charset="0"/>
                  <a:cs typeface="Arial" pitchFamily="34" charset="0"/>
                </a:rPr>
              </a:br>
              <a:r>
                <a:rPr lang="en-US" sz="1000" dirty="0" smtClean="0">
                  <a:solidFill>
                    <a:prstClr val="white"/>
                  </a:solidFill>
                  <a:latin typeface="Segoe Condensed" pitchFamily="34" charset="0"/>
                  <a:cs typeface="Arial" pitchFamily="34" charset="0"/>
                </a:rPr>
                <a:t>(cold handle)</a:t>
              </a:r>
              <a:endParaRPr lang="en-US" sz="1000" dirty="0">
                <a:solidFill>
                  <a:prstClr val="white"/>
                </a:solidFill>
                <a:latin typeface="Segoe Condensed" pitchFamily="34" charset="0"/>
                <a:cs typeface="Arial" pitchFamily="34" charset="0"/>
              </a:endParaRPr>
            </a:p>
          </p:txBody>
        </p:sp>
        <p:sp>
          <p:nvSpPr>
            <p:cNvPr id="12" name="Rounded Rectangle 11"/>
            <p:cNvSpPr/>
            <p:nvPr/>
          </p:nvSpPr>
          <p:spPr>
            <a:xfrm>
              <a:off x="1554478" y="2743200"/>
              <a:ext cx="731522" cy="359785"/>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200" dirty="0">
                  <a:solidFill>
                    <a:prstClr val="white"/>
                  </a:solidFill>
                  <a:latin typeface="Segoe Condensed" pitchFamily="34" charset="0"/>
                  <a:cs typeface="Arial" pitchFamily="34" charset="0"/>
                </a:rPr>
                <a:t>m</a:t>
              </a:r>
              <a:r>
                <a:rPr lang="en-US" sz="1200" dirty="0" smtClean="0">
                  <a:solidFill>
                    <a:prstClr val="white"/>
                  </a:solidFill>
                  <a:latin typeface="Segoe Condensed" pitchFamily="34" charset="0"/>
                  <a:cs typeface="Arial" pitchFamily="34" charset="0"/>
                </a:rPr>
                <a:t>agnet &amp; ball switch</a:t>
              </a:r>
              <a:endParaRPr lang="en-US" sz="1000" dirty="0">
                <a:solidFill>
                  <a:prstClr val="white"/>
                </a:solidFill>
                <a:latin typeface="Segoe Condensed" pitchFamily="34" charset="0"/>
                <a:cs typeface="Arial" pitchFamily="34" charset="0"/>
              </a:endParaRPr>
            </a:p>
          </p:txBody>
        </p:sp>
        <p:sp>
          <p:nvSpPr>
            <p:cNvPr id="26" name="Rounded Rectangle 25"/>
            <p:cNvSpPr/>
            <p:nvPr/>
          </p:nvSpPr>
          <p:spPr>
            <a:xfrm>
              <a:off x="3406390" y="3382022"/>
              <a:ext cx="838202" cy="523324"/>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a:solidFill>
                    <a:prstClr val="white"/>
                  </a:solidFill>
                  <a:latin typeface="Segoe Condensed" pitchFamily="34" charset="0"/>
                  <a:cs typeface="Arial" pitchFamily="34" charset="0"/>
                </a:rPr>
                <a:t>m</a:t>
              </a:r>
              <a:r>
                <a:rPr lang="en-US" dirty="0" smtClean="0">
                  <a:solidFill>
                    <a:prstClr val="white"/>
                  </a:solidFill>
                  <a:latin typeface="Segoe Condensed" pitchFamily="34" charset="0"/>
                  <a:cs typeface="Arial" pitchFamily="34" charset="0"/>
                </a:rPr>
                <a:t>agnet &amp; ball switch</a:t>
              </a:r>
              <a:endParaRPr lang="en-US" sz="12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4215212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research\talks\Dorkbot2010_HydroSense2.0\WOS-H100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777727" cy="962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23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
            <a:ext cx="9156562" cy="6858001"/>
            <a:chOff x="-1" y="-1"/>
            <a:chExt cx="7751135" cy="5805377"/>
          </a:xfrm>
        </p:grpSpPr>
        <p:grpSp>
          <p:nvGrpSpPr>
            <p:cNvPr id="16" name="Group 15"/>
            <p:cNvGrpSpPr/>
            <p:nvPr/>
          </p:nvGrpSpPr>
          <p:grpSpPr>
            <a:xfrm>
              <a:off x="-1" y="-1"/>
              <a:ext cx="7751135" cy="5805377"/>
              <a:chOff x="-1" y="-1"/>
              <a:chExt cx="7751135" cy="5805377"/>
            </a:xfrm>
          </p:grpSpPr>
          <p:pic>
            <p:nvPicPr>
              <p:cNvPr id="8194" name="Picture 2" descr="C:\research\HomeSensing\Water\Pictures\2010_01_14 - Instrumenting Jon's Apartment - Bathroom Shower\IMG_1872.JPG"/>
              <p:cNvPicPr>
                <a:picLocks noChangeAspect="1" noChangeArrowheads="1"/>
              </p:cNvPicPr>
              <p:nvPr/>
            </p:nvPicPr>
            <p:blipFill rotWithShape="1">
              <a:blip r:embed="rId3" cstate="print"/>
              <a:srcRect t="-1" r="273" b="413"/>
              <a:stretch/>
            </p:blipFill>
            <p:spPr bwMode="auto">
              <a:xfrm>
                <a:off x="-1" y="-1"/>
                <a:ext cx="7751135" cy="5805377"/>
              </a:xfrm>
              <a:prstGeom prst="rect">
                <a:avLst/>
              </a:prstGeom>
              <a:noFill/>
            </p:spPr>
          </p:pic>
          <p:cxnSp>
            <p:nvCxnSpPr>
              <p:cNvPr id="6" name="Straight Arrow Connector 5"/>
              <p:cNvCxnSpPr/>
              <p:nvPr/>
            </p:nvCxnSpPr>
            <p:spPr>
              <a:xfrm rot="10800000" flipV="1">
                <a:off x="3810000" y="2538377"/>
                <a:ext cx="5334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4267200" y="4419600"/>
                <a:ext cx="5334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2781300" y="3086100"/>
                <a:ext cx="457200" cy="3810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grpSp>
        <p:sp>
          <p:nvSpPr>
            <p:cNvPr id="10" name="Rounded Rectangle 9"/>
            <p:cNvSpPr/>
            <p:nvPr/>
          </p:nvSpPr>
          <p:spPr>
            <a:xfrm>
              <a:off x="2385060" y="2393882"/>
              <a:ext cx="635001" cy="55344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a:solidFill>
                    <a:prstClr val="white"/>
                  </a:solidFill>
                  <a:latin typeface="Segoe Condensed" pitchFamily="34" charset="0"/>
                  <a:cs typeface="Arial" pitchFamily="34" charset="0"/>
                </a:rPr>
                <a:t>r</a:t>
              </a:r>
              <a:r>
                <a:rPr lang="en-US" dirty="0" smtClean="0">
                  <a:solidFill>
                    <a:prstClr val="white"/>
                  </a:solidFill>
                  <a:latin typeface="Segoe Condensed" pitchFamily="34" charset="0"/>
                  <a:cs typeface="Arial" pitchFamily="34" charset="0"/>
                </a:rPr>
                <a:t>eed</a:t>
              </a:r>
            </a:p>
            <a:p>
              <a:pPr algn="ctr" defTabSz="914400"/>
              <a:r>
                <a:rPr lang="en-US" dirty="0" smtClean="0">
                  <a:solidFill>
                    <a:prstClr val="white"/>
                  </a:solidFill>
                  <a:latin typeface="Segoe Condensed" pitchFamily="34" charset="0"/>
                  <a:cs typeface="Arial" pitchFamily="34" charset="0"/>
                </a:rPr>
                <a:t>switch</a:t>
              </a:r>
              <a:endParaRPr lang="en-US" dirty="0">
                <a:solidFill>
                  <a:prstClr val="white"/>
                </a:solidFill>
                <a:latin typeface="Segoe Condensed" pitchFamily="34" charset="0"/>
                <a:cs typeface="Arial" pitchFamily="34" charset="0"/>
              </a:endParaRPr>
            </a:p>
          </p:txBody>
        </p:sp>
        <p:sp>
          <p:nvSpPr>
            <p:cNvPr id="13" name="Rounded Rectangle 12"/>
            <p:cNvSpPr/>
            <p:nvPr/>
          </p:nvSpPr>
          <p:spPr>
            <a:xfrm>
              <a:off x="4267200" y="2150958"/>
              <a:ext cx="762000" cy="294018"/>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smtClean="0">
                  <a:solidFill>
                    <a:prstClr val="white"/>
                  </a:solidFill>
                  <a:latin typeface="Segoe Condensed" pitchFamily="34" charset="0"/>
                  <a:cs typeface="Arial" pitchFamily="34" charset="0"/>
                </a:rPr>
                <a:t>magnet</a:t>
              </a:r>
              <a:endParaRPr lang="en-US" dirty="0">
                <a:solidFill>
                  <a:prstClr val="white"/>
                </a:solidFill>
                <a:latin typeface="Segoe Condensed" pitchFamily="34" charset="0"/>
                <a:cs typeface="Arial" pitchFamily="34" charset="0"/>
              </a:endParaRPr>
            </a:p>
          </p:txBody>
        </p:sp>
        <p:sp>
          <p:nvSpPr>
            <p:cNvPr id="17" name="Rounded Rectangle 16"/>
            <p:cNvSpPr/>
            <p:nvPr/>
          </p:nvSpPr>
          <p:spPr>
            <a:xfrm>
              <a:off x="4914900" y="4508588"/>
              <a:ext cx="1409700" cy="55344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err="1">
                  <a:solidFill>
                    <a:prstClr val="white"/>
                  </a:solidFill>
                  <a:latin typeface="Segoe Condensed" pitchFamily="34" charset="0"/>
                  <a:cs typeface="Arial" pitchFamily="34" charset="0"/>
                </a:rPr>
                <a:t>omni</a:t>
              </a:r>
              <a:r>
                <a:rPr lang="en-US" dirty="0">
                  <a:solidFill>
                    <a:prstClr val="white"/>
                  </a:solidFill>
                  <a:latin typeface="Segoe Condensed" pitchFamily="34" charset="0"/>
                  <a:cs typeface="Arial" pitchFamily="34" charset="0"/>
                </a:rPr>
                <a:t>-directional ball switch</a:t>
              </a:r>
            </a:p>
          </p:txBody>
        </p:sp>
      </p:grpSp>
    </p:spTree>
    <p:extLst>
      <p:ext uri="{BB962C8B-B14F-4D97-AF65-F5344CB8AC3E}">
        <p14:creationId xmlns:p14="http://schemas.microsoft.com/office/powerpoint/2010/main" val="31334741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961264" y="-17843"/>
            <a:ext cx="5221472" cy="6893686"/>
            <a:chOff x="838200" y="685800"/>
            <a:chExt cx="3584944" cy="4733048"/>
          </a:xfrm>
        </p:grpSpPr>
        <p:grpSp>
          <p:nvGrpSpPr>
            <p:cNvPr id="18" name="Group 17"/>
            <p:cNvGrpSpPr/>
            <p:nvPr/>
          </p:nvGrpSpPr>
          <p:grpSpPr>
            <a:xfrm>
              <a:off x="838200" y="685800"/>
              <a:ext cx="3584944" cy="4733048"/>
              <a:chOff x="838200" y="685800"/>
              <a:chExt cx="3584944" cy="4733048"/>
            </a:xfrm>
          </p:grpSpPr>
          <p:pic>
            <p:nvPicPr>
              <p:cNvPr id="9218" name="Picture 2" descr="C:\research\HomeSensing\Water\Pictures\2010_01_25 - Instrumenting Shwetak's House\IMG_2013.JPG"/>
              <p:cNvPicPr>
                <a:picLocks noChangeAspect="1" noChangeArrowheads="1"/>
              </p:cNvPicPr>
              <p:nvPr/>
            </p:nvPicPr>
            <p:blipFill rotWithShape="1">
              <a:blip r:embed="rId3" cstate="print"/>
              <a:srcRect r="6515" b="7429"/>
              <a:stretch/>
            </p:blipFill>
            <p:spPr bwMode="auto">
              <a:xfrm>
                <a:off x="838200" y="685800"/>
                <a:ext cx="3584944" cy="4733048"/>
              </a:xfrm>
              <a:prstGeom prst="rect">
                <a:avLst/>
              </a:prstGeom>
              <a:noFill/>
            </p:spPr>
          </p:pic>
          <p:cxnSp>
            <p:nvCxnSpPr>
              <p:cNvPr id="9" name="Straight Arrow Connector 8"/>
              <p:cNvCxnSpPr/>
              <p:nvPr/>
            </p:nvCxnSpPr>
            <p:spPr>
              <a:xfrm>
                <a:off x="2514600" y="4191000"/>
                <a:ext cx="381000" cy="3048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14600" y="1143000"/>
                <a:ext cx="533400" cy="1588"/>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grpSp>
        <p:sp>
          <p:nvSpPr>
            <p:cNvPr id="10" name="Rounded Rectangle 9"/>
            <p:cNvSpPr/>
            <p:nvPr/>
          </p:nvSpPr>
          <p:spPr>
            <a:xfrm>
              <a:off x="990600" y="890451"/>
              <a:ext cx="1523999" cy="495640"/>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000" dirty="0" err="1" smtClean="0">
                  <a:solidFill>
                    <a:prstClr val="white"/>
                  </a:solidFill>
                  <a:latin typeface="Segoe Condensed" pitchFamily="34" charset="0"/>
                  <a:cs typeface="Arial" pitchFamily="34" charset="0"/>
                </a:rPr>
                <a:t>omni</a:t>
              </a:r>
              <a:r>
                <a:rPr lang="en-US" sz="2000" dirty="0" smtClean="0">
                  <a:solidFill>
                    <a:prstClr val="white"/>
                  </a:solidFill>
                  <a:latin typeface="Segoe Condensed" pitchFamily="34" charset="0"/>
                  <a:cs typeface="Arial" pitchFamily="34" charset="0"/>
                </a:rPr>
                <a:t>-directional </a:t>
              </a:r>
              <a:br>
                <a:rPr lang="en-US" sz="2000" dirty="0" smtClean="0">
                  <a:solidFill>
                    <a:prstClr val="white"/>
                  </a:solidFill>
                  <a:latin typeface="Segoe Condensed" pitchFamily="34" charset="0"/>
                  <a:cs typeface="Arial" pitchFamily="34" charset="0"/>
                </a:rPr>
              </a:br>
              <a:r>
                <a:rPr lang="en-US" sz="2000" dirty="0" smtClean="0">
                  <a:solidFill>
                    <a:prstClr val="white"/>
                  </a:solidFill>
                  <a:latin typeface="Segoe Condensed" pitchFamily="34" charset="0"/>
                  <a:cs typeface="Arial" pitchFamily="34" charset="0"/>
                </a:rPr>
                <a:t>ball switch</a:t>
              </a:r>
              <a:endParaRPr lang="en-US" sz="2000" dirty="0">
                <a:solidFill>
                  <a:prstClr val="white"/>
                </a:solidFill>
                <a:latin typeface="Segoe Condensed" pitchFamily="34" charset="0"/>
                <a:cs typeface="Arial" pitchFamily="34" charset="0"/>
              </a:endParaRPr>
            </a:p>
          </p:txBody>
        </p:sp>
        <p:sp>
          <p:nvSpPr>
            <p:cNvPr id="11" name="Rounded Rectangle 10"/>
            <p:cNvSpPr/>
            <p:nvPr/>
          </p:nvSpPr>
          <p:spPr>
            <a:xfrm>
              <a:off x="1600200" y="3886200"/>
              <a:ext cx="1295399" cy="261848"/>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000" dirty="0" smtClean="0">
                  <a:solidFill>
                    <a:prstClr val="white"/>
                  </a:solidFill>
                  <a:latin typeface="Segoe Condensed" pitchFamily="34" charset="0"/>
                  <a:cs typeface="Arial" pitchFamily="34" charset="0"/>
                </a:rPr>
                <a:t>accelerometer</a:t>
              </a:r>
              <a:endParaRPr lang="en-US" sz="20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11351728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66700" y="-1"/>
            <a:ext cx="8610600" cy="6889709"/>
            <a:chOff x="797443" y="797443"/>
            <a:chExt cx="4557894" cy="3646966"/>
          </a:xfrm>
        </p:grpSpPr>
        <p:pic>
          <p:nvPicPr>
            <p:cNvPr id="4" name="Picture 2" descr="C:\research\HomeSensing\Water\Pictures\2010_01_14 - Instrumenting Jon's Apartment - Bathroom Shower\IMG_1868.JPG"/>
            <p:cNvPicPr>
              <a:picLocks noChangeAspect="1" noChangeArrowheads="1"/>
            </p:cNvPicPr>
            <p:nvPr/>
          </p:nvPicPr>
          <p:blipFill rotWithShape="1">
            <a:blip r:embed="rId3" cstate="print"/>
            <a:srcRect l="8372" t="950" b="1296"/>
            <a:stretch/>
          </p:blipFill>
          <p:spPr bwMode="auto">
            <a:xfrm>
              <a:off x="797443" y="797443"/>
              <a:ext cx="4557894" cy="3646966"/>
            </a:xfrm>
            <a:prstGeom prst="rect">
              <a:avLst/>
            </a:prstGeom>
            <a:noFill/>
          </p:spPr>
        </p:pic>
        <p:cxnSp>
          <p:nvCxnSpPr>
            <p:cNvPr id="5" name="Straight Arrow Connector 4"/>
            <p:cNvCxnSpPr/>
            <p:nvPr/>
          </p:nvCxnSpPr>
          <p:spPr>
            <a:xfrm flipV="1">
              <a:off x="1934980" y="1988695"/>
              <a:ext cx="3048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05000" y="1600200"/>
              <a:ext cx="182380" cy="159895"/>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790638" y="2312858"/>
              <a:ext cx="221105" cy="18238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429000" y="1680147"/>
              <a:ext cx="312295" cy="271073"/>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4628838" y="2305362"/>
              <a:ext cx="221105" cy="18238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4572001" y="1905002"/>
              <a:ext cx="152398" cy="152397"/>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081791" y="1143000"/>
              <a:ext cx="975609" cy="38212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2400" dirty="0" smtClean="0">
                  <a:solidFill>
                    <a:schemeClr val="bg1"/>
                  </a:solidFill>
                  <a:latin typeface="Segoe Condensed" pitchFamily="34" charset="0"/>
                  <a:cs typeface="Arial" pitchFamily="34" charset="0"/>
                </a:rPr>
                <a:t>reed switch</a:t>
              </a:r>
              <a:br>
                <a:rPr lang="en-US" sz="2400" dirty="0" smtClean="0">
                  <a:solidFill>
                    <a:schemeClr val="bg1"/>
                  </a:solidFill>
                  <a:latin typeface="Segoe Condensed" pitchFamily="34" charset="0"/>
                  <a:cs typeface="Arial" pitchFamily="34" charset="0"/>
                </a:rPr>
              </a:br>
              <a:r>
                <a:rPr lang="en-US" sz="1600" dirty="0" smtClean="0">
                  <a:solidFill>
                    <a:schemeClr val="bg1"/>
                  </a:solidFill>
                  <a:latin typeface="Segoe Condensed" pitchFamily="34" charset="0"/>
                  <a:cs typeface="Arial" pitchFamily="34" charset="0"/>
                </a:rPr>
                <a:t>(hot handle)</a:t>
              </a:r>
              <a:endParaRPr lang="en-US" sz="1600" dirty="0">
                <a:solidFill>
                  <a:schemeClr val="bg1"/>
                </a:solidFill>
                <a:latin typeface="Segoe Condensed" pitchFamily="34" charset="0"/>
                <a:cs typeface="Arial" pitchFamily="34" charset="0"/>
              </a:endParaRPr>
            </a:p>
          </p:txBody>
        </p:sp>
        <p:sp>
          <p:nvSpPr>
            <p:cNvPr id="19" name="Rounded Rectangle 18"/>
            <p:cNvSpPr/>
            <p:nvPr/>
          </p:nvSpPr>
          <p:spPr>
            <a:xfrm>
              <a:off x="2743200" y="1295400"/>
              <a:ext cx="1059304" cy="29200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dirty="0" smtClean="0">
                  <a:solidFill>
                    <a:schemeClr val="bg1"/>
                  </a:solidFill>
                  <a:latin typeface="Segoe Condensed" pitchFamily="34" charset="0"/>
                  <a:cs typeface="Arial" pitchFamily="34" charset="0"/>
                </a:rPr>
                <a:t>reed switch</a:t>
              </a:r>
              <a:br>
                <a:rPr lang="en-US" dirty="0" smtClean="0">
                  <a:solidFill>
                    <a:schemeClr val="bg1"/>
                  </a:solidFill>
                  <a:latin typeface="Segoe Condensed" pitchFamily="34" charset="0"/>
                  <a:cs typeface="Arial" pitchFamily="34" charset="0"/>
                </a:rPr>
              </a:br>
              <a:r>
                <a:rPr lang="en-US" sz="1200" dirty="0" smtClean="0">
                  <a:solidFill>
                    <a:schemeClr val="bg1"/>
                  </a:solidFill>
                  <a:latin typeface="Segoe Condensed" pitchFamily="34" charset="0"/>
                  <a:cs typeface="Arial" pitchFamily="34" charset="0"/>
                </a:rPr>
                <a:t>(tub/shower diverter)</a:t>
              </a:r>
              <a:endParaRPr lang="en-US" sz="1200" dirty="0">
                <a:solidFill>
                  <a:schemeClr val="bg1"/>
                </a:solidFill>
                <a:latin typeface="Segoe Condensed" pitchFamily="34" charset="0"/>
                <a:cs typeface="Arial" pitchFamily="34" charset="0"/>
              </a:endParaRPr>
            </a:p>
          </p:txBody>
        </p:sp>
        <p:sp>
          <p:nvSpPr>
            <p:cNvPr id="24" name="Rounded Rectangle 23"/>
            <p:cNvSpPr/>
            <p:nvPr/>
          </p:nvSpPr>
          <p:spPr>
            <a:xfrm>
              <a:off x="4165927" y="1529286"/>
              <a:ext cx="761998" cy="26496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reed switch</a:t>
              </a:r>
              <a:br>
                <a:rPr lang="en-US" sz="1600" dirty="0" smtClean="0">
                  <a:solidFill>
                    <a:schemeClr val="bg1"/>
                  </a:solidFill>
                  <a:latin typeface="Segoe Condensed" pitchFamily="34" charset="0"/>
                  <a:cs typeface="Arial" pitchFamily="34" charset="0"/>
                </a:rPr>
              </a:br>
              <a:r>
                <a:rPr lang="en-US" sz="1100" dirty="0" smtClean="0">
                  <a:solidFill>
                    <a:schemeClr val="bg1"/>
                  </a:solidFill>
                  <a:latin typeface="Segoe Condensed" pitchFamily="34" charset="0"/>
                  <a:cs typeface="Arial" pitchFamily="34" charset="0"/>
                </a:rPr>
                <a:t>(cold handle)</a:t>
              </a:r>
              <a:endParaRPr lang="en-US" sz="1100" dirty="0">
                <a:solidFill>
                  <a:schemeClr val="bg1"/>
                </a:solidFill>
                <a:latin typeface="Segoe Condensed" pitchFamily="34" charset="0"/>
                <a:cs typeface="Arial" pitchFamily="34" charset="0"/>
              </a:endParaRPr>
            </a:p>
          </p:txBody>
        </p:sp>
        <p:sp>
          <p:nvSpPr>
            <p:cNvPr id="25" name="Rounded Rectangle 24"/>
            <p:cNvSpPr/>
            <p:nvPr/>
          </p:nvSpPr>
          <p:spPr>
            <a:xfrm>
              <a:off x="1524000" y="2284835"/>
              <a:ext cx="678777" cy="237928"/>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2400" dirty="0" smtClean="0">
                  <a:solidFill>
                    <a:schemeClr val="bg1"/>
                  </a:solidFill>
                  <a:latin typeface="Segoe Condensed" pitchFamily="34" charset="0"/>
                  <a:cs typeface="Arial" pitchFamily="34" charset="0"/>
                </a:rPr>
                <a:t>magnet</a:t>
              </a:r>
              <a:endParaRPr lang="en-US" sz="1600" dirty="0">
                <a:solidFill>
                  <a:schemeClr val="bg1"/>
                </a:solidFill>
                <a:latin typeface="Segoe Condensed" pitchFamily="34" charset="0"/>
                <a:cs typeface="Arial" pitchFamily="34" charset="0"/>
              </a:endParaRPr>
            </a:p>
          </p:txBody>
        </p:sp>
        <p:sp>
          <p:nvSpPr>
            <p:cNvPr id="27" name="Rounded Rectangle 26"/>
            <p:cNvSpPr/>
            <p:nvPr/>
          </p:nvSpPr>
          <p:spPr>
            <a:xfrm>
              <a:off x="3505200" y="2542129"/>
              <a:ext cx="533400" cy="18385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dirty="0" smtClean="0">
                  <a:solidFill>
                    <a:schemeClr val="bg1"/>
                  </a:solidFill>
                  <a:latin typeface="Segoe Condensed" pitchFamily="34" charset="0"/>
                  <a:cs typeface="Arial" pitchFamily="34" charset="0"/>
                </a:rPr>
                <a:t>magnet</a:t>
              </a:r>
              <a:endParaRPr lang="en-US" sz="1200" dirty="0">
                <a:solidFill>
                  <a:schemeClr val="bg1"/>
                </a:solidFill>
                <a:latin typeface="Segoe Condensed" pitchFamily="34" charset="0"/>
                <a:cs typeface="Arial" pitchFamily="34" charset="0"/>
              </a:endParaRPr>
            </a:p>
          </p:txBody>
        </p:sp>
        <p:sp>
          <p:nvSpPr>
            <p:cNvPr id="28" name="Rounded Rectangle 27"/>
            <p:cNvSpPr/>
            <p:nvPr/>
          </p:nvSpPr>
          <p:spPr>
            <a:xfrm>
              <a:off x="4343400" y="2535744"/>
              <a:ext cx="533400" cy="18385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dirty="0" smtClean="0">
                  <a:solidFill>
                    <a:schemeClr val="bg1"/>
                  </a:solidFill>
                  <a:latin typeface="Segoe Condensed" pitchFamily="34" charset="0"/>
                  <a:cs typeface="Arial" pitchFamily="34" charset="0"/>
                </a:rPr>
                <a:t>magnet</a:t>
              </a:r>
              <a:endParaRPr lang="en-US" sz="1200" dirty="0">
                <a:solidFill>
                  <a:schemeClr val="bg1"/>
                </a:solidFill>
                <a:latin typeface="Segoe Condensed" pitchFamily="34" charset="0"/>
                <a:cs typeface="Arial" pitchFamily="34" charset="0"/>
              </a:endParaRPr>
            </a:p>
          </p:txBody>
        </p:sp>
      </p:grpSp>
    </p:spTree>
    <p:extLst>
      <p:ext uri="{BB962C8B-B14F-4D97-AF65-F5344CB8AC3E}">
        <p14:creationId xmlns:p14="http://schemas.microsoft.com/office/powerpoint/2010/main" val="28915898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65814" y="44301"/>
            <a:ext cx="8612373" cy="6858000"/>
            <a:chOff x="-1509823" y="0"/>
            <a:chExt cx="8612373" cy="6858000"/>
          </a:xfrm>
        </p:grpSpPr>
        <p:pic>
          <p:nvPicPr>
            <p:cNvPr id="4" name="Picture 4" descr="C:\research\HomeSensing\Water\Pictures\2010_01_30 - Instrumenting Fogarty's House\IMG_2082.JPG"/>
            <p:cNvPicPr>
              <a:picLocks noChangeAspect="1" noChangeArrowheads="1"/>
            </p:cNvPicPr>
            <p:nvPr/>
          </p:nvPicPr>
          <p:blipFill rotWithShape="1">
            <a:blip r:embed="rId3" cstate="print"/>
            <a:srcRect l="1779" t="4115" r="6707" b="-1274"/>
            <a:stretch/>
          </p:blipFill>
          <p:spPr bwMode="auto">
            <a:xfrm>
              <a:off x="-1509823" y="0"/>
              <a:ext cx="8612373" cy="6858000"/>
            </a:xfrm>
            <a:prstGeom prst="rect">
              <a:avLst/>
            </a:prstGeom>
            <a:noFill/>
          </p:spPr>
        </p:pic>
        <p:cxnSp>
          <p:nvCxnSpPr>
            <p:cNvPr id="5" name="Straight Arrow Connector 4"/>
            <p:cNvCxnSpPr/>
            <p:nvPr/>
          </p:nvCxnSpPr>
          <p:spPr>
            <a:xfrm>
              <a:off x="685624" y="1219200"/>
              <a:ext cx="304800" cy="762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39903" y="1905000"/>
              <a:ext cx="48006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2110740" y="914400"/>
              <a:ext cx="381000" cy="1588"/>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959943" y="2628900"/>
              <a:ext cx="4572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499360" y="536424"/>
              <a:ext cx="982980" cy="85810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err="1" smtClean="0">
                  <a:solidFill>
                    <a:schemeClr val="bg1"/>
                  </a:solidFill>
                  <a:latin typeface="Segoe Condensed" pitchFamily="34" charset="0"/>
                  <a:cs typeface="Arial" pitchFamily="34" charset="0"/>
                </a:rPr>
                <a:t>xbee</a:t>
              </a:r>
              <a:r>
                <a:rPr lang="en-US" sz="1600" dirty="0" smtClean="0">
                  <a:solidFill>
                    <a:schemeClr val="bg1"/>
                  </a:solidFill>
                  <a:latin typeface="Segoe Condensed" pitchFamily="34" charset="0"/>
                  <a:cs typeface="Arial" pitchFamily="34" charset="0"/>
                </a:rPr>
                <a:t> wireless transmitter</a:t>
              </a:r>
              <a:endParaRPr lang="en-US" sz="1600" dirty="0">
                <a:solidFill>
                  <a:schemeClr val="bg1"/>
                </a:solidFill>
                <a:latin typeface="Segoe Condensed" pitchFamily="34" charset="0"/>
                <a:cs typeface="Arial" pitchFamily="34" charset="0"/>
              </a:endParaRPr>
            </a:p>
          </p:txBody>
        </p:sp>
        <p:sp>
          <p:nvSpPr>
            <p:cNvPr id="13" name="Rounded Rectangle 12"/>
            <p:cNvSpPr/>
            <p:nvPr/>
          </p:nvSpPr>
          <p:spPr>
            <a:xfrm>
              <a:off x="53163" y="835193"/>
              <a:ext cx="685801" cy="835604"/>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parent sensor board</a:t>
              </a:r>
              <a:endParaRPr lang="en-US" sz="1600" dirty="0">
                <a:solidFill>
                  <a:schemeClr val="bg1"/>
                </a:solidFill>
                <a:latin typeface="Segoe Condensed" pitchFamily="34" charset="0"/>
                <a:cs typeface="Arial" pitchFamily="34" charset="0"/>
              </a:endParaRPr>
            </a:p>
          </p:txBody>
        </p:sp>
        <p:sp>
          <p:nvSpPr>
            <p:cNvPr id="17" name="Rounded Rectangle 16"/>
            <p:cNvSpPr/>
            <p:nvPr/>
          </p:nvSpPr>
          <p:spPr>
            <a:xfrm>
              <a:off x="91263" y="2087880"/>
              <a:ext cx="982980" cy="585692"/>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modified kill-a-watt</a:t>
              </a:r>
              <a:endParaRPr lang="en-US" sz="1600" dirty="0">
                <a:solidFill>
                  <a:schemeClr val="bg1"/>
                </a:solidFill>
                <a:latin typeface="Segoe Condensed" pitchFamily="34" charset="0"/>
                <a:cs typeface="Arial" pitchFamily="34" charset="0"/>
              </a:endParaRPr>
            </a:p>
          </p:txBody>
        </p:sp>
        <p:sp>
          <p:nvSpPr>
            <p:cNvPr id="20" name="Rounded Rectangle 19"/>
            <p:cNvSpPr/>
            <p:nvPr/>
          </p:nvSpPr>
          <p:spPr>
            <a:xfrm>
              <a:off x="357963" y="3009900"/>
              <a:ext cx="1341120" cy="94323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washing machine plug</a:t>
              </a:r>
            </a:p>
            <a:p>
              <a:pPr algn="ctr"/>
              <a:r>
                <a:rPr lang="en-US" sz="1050" dirty="0" smtClean="0">
                  <a:solidFill>
                    <a:schemeClr val="bg1"/>
                  </a:solidFill>
                  <a:latin typeface="Segoe Condensed" pitchFamily="34" charset="0"/>
                  <a:cs typeface="Arial" pitchFamily="34" charset="0"/>
                </a:rPr>
                <a:t>(connects to </a:t>
              </a:r>
              <a:br>
                <a:rPr lang="en-US" sz="1050" dirty="0" smtClean="0">
                  <a:solidFill>
                    <a:schemeClr val="bg1"/>
                  </a:solidFill>
                  <a:latin typeface="Segoe Condensed" pitchFamily="34" charset="0"/>
                  <a:cs typeface="Arial" pitchFamily="34" charset="0"/>
                </a:rPr>
              </a:br>
              <a:r>
                <a:rPr lang="en-US" sz="1050" dirty="0" smtClean="0">
                  <a:solidFill>
                    <a:schemeClr val="bg1"/>
                  </a:solidFill>
                  <a:latin typeface="Segoe Condensed" pitchFamily="34" charset="0"/>
                  <a:cs typeface="Arial" pitchFamily="34" charset="0"/>
                </a:rPr>
                <a:t>kill-a-watt outlet)</a:t>
              </a:r>
              <a:endParaRPr lang="en-US" sz="1050" dirty="0">
                <a:solidFill>
                  <a:schemeClr val="bg1"/>
                </a:solidFill>
                <a:latin typeface="Segoe Condensed" pitchFamily="34" charset="0"/>
                <a:cs typeface="Arial" pitchFamily="34" charset="0"/>
              </a:endParaRPr>
            </a:p>
          </p:txBody>
        </p:sp>
        <p:cxnSp>
          <p:nvCxnSpPr>
            <p:cNvPr id="21" name="Straight Arrow Connector 20"/>
            <p:cNvCxnSpPr/>
            <p:nvPr/>
          </p:nvCxnSpPr>
          <p:spPr>
            <a:xfrm flipH="1">
              <a:off x="2567763" y="2759859"/>
              <a:ext cx="529590" cy="449009"/>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150693" y="2241699"/>
              <a:ext cx="971550" cy="102781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thermistor cable for drain pipe</a:t>
              </a:r>
              <a:br>
                <a:rPr lang="en-US" sz="1600" dirty="0" smtClean="0">
                  <a:solidFill>
                    <a:schemeClr val="bg1"/>
                  </a:solidFill>
                  <a:latin typeface="Segoe Condensed" pitchFamily="34" charset="0"/>
                  <a:cs typeface="Arial" pitchFamily="34" charset="0"/>
                </a:rPr>
              </a:br>
              <a:r>
                <a:rPr lang="en-US" sz="1050" dirty="0" smtClean="0">
                  <a:solidFill>
                    <a:schemeClr val="bg1"/>
                  </a:solidFill>
                  <a:latin typeface="Segoe Condensed" pitchFamily="34" charset="0"/>
                  <a:cs typeface="Arial" pitchFamily="34" charset="0"/>
                </a:rPr>
                <a:t>(in red)</a:t>
              </a:r>
              <a:endParaRPr lang="en-US" sz="1050" dirty="0">
                <a:solidFill>
                  <a:schemeClr val="bg1"/>
                </a:solidFill>
                <a:latin typeface="Segoe Condensed" pitchFamily="34" charset="0"/>
                <a:cs typeface="Arial" pitchFamily="34" charset="0"/>
              </a:endParaRPr>
            </a:p>
          </p:txBody>
        </p:sp>
      </p:grpSp>
    </p:spTree>
    <p:extLst>
      <p:ext uri="{BB962C8B-B14F-4D97-AF65-F5344CB8AC3E}">
        <p14:creationId xmlns:p14="http://schemas.microsoft.com/office/powerpoint/2010/main" val="40026856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3009901"/>
            <a:ext cx="8839200" cy="838200"/>
          </a:xfrm>
        </p:spPr>
        <p:txBody>
          <a:bodyPr/>
          <a:lstStyle/>
          <a:p>
            <a:pPr algn="ctr"/>
            <a:r>
              <a:rPr lang="en-US" dirty="0" smtClean="0"/>
              <a:t>how did we do the installations?</a:t>
            </a:r>
            <a:endParaRPr lang="en-US" dirty="0">
              <a:solidFill>
                <a:srgbClr val="00B0F0"/>
              </a:solidFill>
            </a:endParaRPr>
          </a:p>
        </p:txBody>
      </p:sp>
    </p:spTree>
    <p:extLst>
      <p:ext uri="{BB962C8B-B14F-4D97-AF65-F5344CB8AC3E}">
        <p14:creationId xmlns:p14="http://schemas.microsoft.com/office/powerpoint/2010/main" val="2443415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27804938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ight Arrow 5"/>
          <p:cNvSpPr/>
          <p:nvPr/>
        </p:nvSpPr>
        <p:spPr>
          <a:xfrm>
            <a:off x="-976936" y="89928"/>
            <a:ext cx="65395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0"/>
            <a:ext cx="83058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bg1">
                    <a:lumMod val="75000"/>
                  </a:schemeClr>
                </a:solidFill>
                <a:latin typeface="Segoe WP Semibold" pitchFamily="34" charset="0"/>
                <a:ea typeface="Segoe UI" pitchFamily="34" charset="0"/>
                <a:cs typeface="Segoe UI" pitchFamily="34" charset="0"/>
              </a:rPr>
              <a:t>ground truth sensors example</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8" name="TextBox 7"/>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25409171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2">
            <a:lum bright="-2000" contrast="2000"/>
            <a:extLst>
              <a:ext uri="{28A0092B-C50C-407E-A947-70E740481C1C}">
                <a14:useLocalDpi xmlns:a14="http://schemas.microsoft.com/office/drawing/2010/main" val="0"/>
              </a:ext>
            </a:extLst>
          </a:blip>
          <a:srcRect/>
          <a:stretch>
            <a:fillRect/>
          </a:stretch>
        </p:blipFill>
        <p:spPr bwMode="auto">
          <a:xfrm>
            <a:off x="-423032" y="0"/>
            <a:ext cx="12617649" cy="690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 name="Rectangle 2"/>
          <p:cNvSpPr>
            <a:spLocks/>
          </p:cNvSpPr>
          <p:nvPr/>
        </p:nvSpPr>
        <p:spPr bwMode="auto">
          <a:xfrm>
            <a:off x="0" y="375047"/>
            <a:ext cx="6477000" cy="2402086"/>
          </a:xfrm>
          <a:prstGeom prst="rect">
            <a:avLst/>
          </a:prstGeom>
          <a:solidFill>
            <a:srgbClr val="343434">
              <a:alpha val="79999"/>
            </a:srgbClr>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71391" tIns="71391" rIns="71391" bIns="71391" anchor="t"/>
          <a:lstStyle/>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chemeClr val="bg1">
                    <a:lumMod val="85000"/>
                  </a:schemeClr>
                </a:solidFill>
                <a:effectLst/>
                <a:uLnTx/>
                <a:uFillTx/>
                <a:latin typeface="Helvetica Neue" charset="0"/>
                <a:ea typeface="Helvetica Neue" charset="0"/>
                <a:cs typeface="Helvetica Neue" charset="0"/>
                <a:sym typeface="Helvetica Neue" charset="0"/>
              </a:rPr>
              <a:t>five week deployment</a:t>
            </a:r>
            <a: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t/>
            </a:r>
            <a:b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b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2</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apartments &amp; </a:t>
            </a: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3</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houses</a:t>
            </a:r>
          </a:p>
          <a:p>
            <a:pPr marL="172930" lvl="0" defTabSz="914400"/>
            <a:r>
              <a:rPr lang="en-US" sz="3400" kern="0" dirty="0">
                <a:solidFill>
                  <a:srgbClr val="0FAFE3"/>
                </a:solidFill>
                <a:latin typeface="Segoe UI Light" pitchFamily="34" charset="0"/>
                <a:ea typeface="Helvetica Neue" charset="0"/>
                <a:cs typeface="Helvetica Neue" charset="0"/>
                <a:sym typeface="Helvetica Neue" charset="0"/>
              </a:rPr>
              <a:t>103</a:t>
            </a:r>
            <a:r>
              <a:rPr lang="en-US" sz="3400" kern="0" dirty="0">
                <a:solidFill>
                  <a:schemeClr val="bg1">
                    <a:lumMod val="85000"/>
                  </a:schemeClr>
                </a:solidFill>
                <a:latin typeface="Segoe UI Light" pitchFamily="34" charset="0"/>
                <a:ea typeface="Helvetica Neue" charset="0"/>
                <a:cs typeface="Helvetica Neue" charset="0"/>
                <a:sym typeface="Helvetica Neue" charset="0"/>
              </a:rPr>
              <a:t> water valves</a:t>
            </a: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a total of </a:t>
            </a:r>
            <a:r>
              <a:rPr kumimoji="0" lang="en-US" sz="3400" b="0"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14,960</a:t>
            </a: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water events</a:t>
            </a:r>
          </a:p>
          <a:p>
            <a:pPr marL="172930" marR="0" lvl="0" indent="0" defTabSz="914400" eaLnBrk="1" fontAlgn="auto" latinLnBrk="0" hangingPunct="1">
              <a:lnSpc>
                <a:spcPct val="100000"/>
              </a:lnSpc>
              <a:spcBef>
                <a:spcPts val="0"/>
              </a:spcBef>
              <a:spcAft>
                <a:spcPts val="0"/>
              </a:spcAft>
              <a:buClrTx/>
              <a:buSzTx/>
              <a:buFontTx/>
              <a:buNone/>
              <a:tabLst/>
              <a:defRPr/>
            </a:pP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p:txBody>
      </p:sp>
    </p:spTree>
    <p:extLst>
      <p:ext uri="{BB962C8B-B14F-4D97-AF65-F5344CB8AC3E}">
        <p14:creationId xmlns:p14="http://schemas.microsoft.com/office/powerpoint/2010/main" val="12637408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05" name="TextBox 104"/>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
        <p:nvSpPr>
          <p:cNvPr id="179" name="TextBox 178"/>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sp>
        <p:nvSpPr>
          <p:cNvPr id="182" name="Rectangle 181"/>
          <p:cNvSpPr/>
          <p:nvPr/>
        </p:nvSpPr>
        <p:spPr>
          <a:xfrm>
            <a:off x="0" y="0"/>
            <a:ext cx="9220200" cy="6934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pic>
        <p:nvPicPr>
          <p:cNvPr id="166" name="Picture 2" descr="C:\research\talks\Affiliates2010_ActionAndEffect\SinkTu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28" t="20816" r="17114" b="7368"/>
          <a:stretch/>
        </p:blipFill>
        <p:spPr bwMode="auto">
          <a:xfrm>
            <a:off x="5833942" y="2680084"/>
            <a:ext cx="1723381" cy="15316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0" name="Picture 3" descr="C:\research\talks\Affiliates2010_ActionAndEffect\2017047610072810695rOvgUU_f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91" t="28906" r="28935" b="20857"/>
          <a:stretch/>
        </p:blipFill>
        <p:spPr bwMode="auto">
          <a:xfrm>
            <a:off x="5625716" y="894257"/>
            <a:ext cx="2163168" cy="16674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1" name="Picture 2" descr="C:\research\talks\Affiliates2010_ActionAndEffect\Picture 0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971" t="15485" r="12048" b="9344"/>
          <a:stretch/>
        </p:blipFill>
        <p:spPr bwMode="auto">
          <a:xfrm>
            <a:off x="6186468" y="4096107"/>
            <a:ext cx="2046977" cy="20614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2415" y="342915"/>
            <a:ext cx="3509389" cy="5786081"/>
            <a:chOff x="326066" y="500419"/>
            <a:chExt cx="3509389" cy="5786081"/>
          </a:xfrm>
        </p:grpSpPr>
        <p:sp>
          <p:nvSpPr>
            <p:cNvPr id="3" name="Left Brace 2"/>
            <p:cNvSpPr/>
            <p:nvPr/>
          </p:nvSpPr>
          <p:spPr>
            <a:xfrm>
              <a:off x="2995488" y="500419"/>
              <a:ext cx="839967" cy="5786081"/>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26066" y="2717456"/>
              <a:ext cx="2493334" cy="1446550"/>
            </a:xfrm>
            <a:prstGeom prst="rect">
              <a:avLst/>
            </a:prstGeom>
            <a:noFill/>
          </p:spPr>
          <p:txBody>
            <a:bodyPr wrap="square" rtlCol="0">
              <a:spAutoFit/>
            </a:bodyPr>
            <a:lstStyle/>
            <a:p>
              <a:pPr algn="ctr"/>
              <a:r>
                <a:rPr lang="en-US" sz="4400" b="1" dirty="0">
                  <a:solidFill>
                    <a:srgbClr val="00B0F0"/>
                  </a:solidFill>
                  <a:latin typeface="Segoe Condensed" pitchFamily="34" charset="0"/>
                </a:rPr>
                <a:t>compound events</a:t>
              </a:r>
            </a:p>
          </p:txBody>
        </p:sp>
      </p:grpSp>
    </p:spTree>
    <p:extLst>
      <p:ext uri="{BB962C8B-B14F-4D97-AF65-F5344CB8AC3E}">
        <p14:creationId xmlns:p14="http://schemas.microsoft.com/office/powerpoint/2010/main" val="20993679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105400" y="2139423"/>
            <a:ext cx="533400" cy="2572455"/>
          </a:xfrm>
          <a:prstGeom prst="rect">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24920" y="2130930"/>
            <a:ext cx="799880" cy="2572455"/>
          </a:xfrm>
          <a:prstGeom prst="rect">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38400" y="2130930"/>
            <a:ext cx="1295400" cy="2572455"/>
          </a:xfrm>
          <a:prstGeom prst="rect">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2133599"/>
            <a:ext cx="533400" cy="2572455"/>
          </a:xfrm>
          <a:prstGeom prst="rect">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a:graphicFrameLocks/>
          </p:cNvGraphicFramePr>
          <p:nvPr>
            <p:extLst>
              <p:ext uri="{D42A27DB-BD31-4B8C-83A1-F6EECF244321}">
                <p14:modId xmlns:p14="http://schemas.microsoft.com/office/powerpoint/2010/main" val="1052065754"/>
              </p:ext>
            </p:extLst>
          </p:nvPr>
        </p:nvGraphicFramePr>
        <p:xfrm>
          <a:off x="533400" y="2057400"/>
          <a:ext cx="3809999" cy="27132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1952318505"/>
              </p:ext>
            </p:extLst>
          </p:nvPr>
        </p:nvGraphicFramePr>
        <p:xfrm>
          <a:off x="4495800" y="2057400"/>
          <a:ext cx="3813048" cy="271576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792831" y="1803466"/>
            <a:ext cx="3526765" cy="338554"/>
          </a:xfrm>
          <a:prstGeom prst="rect">
            <a:avLst/>
          </a:prstGeom>
          <a:noFill/>
        </p:spPr>
        <p:txBody>
          <a:bodyPr wrap="square" rtlCol="0">
            <a:spAutoFit/>
          </a:bodyPr>
          <a:lstStyle/>
          <a:p>
            <a:pPr algn="ctr"/>
            <a:r>
              <a:rPr lang="en-US" sz="1600" b="1" dirty="0" smtClean="0">
                <a:solidFill>
                  <a:schemeClr val="tx1">
                    <a:lumMod val="65000"/>
                    <a:lumOff val="35000"/>
                  </a:schemeClr>
                </a:solidFill>
                <a:latin typeface="Segoe Condensed" pitchFamily="34" charset="0"/>
              </a:rPr>
              <a:t>Home 1: Bathroom </a:t>
            </a:r>
            <a:r>
              <a:rPr lang="en-US" sz="1600" b="1" dirty="0">
                <a:solidFill>
                  <a:schemeClr val="tx1">
                    <a:lumMod val="65000"/>
                    <a:lumOff val="35000"/>
                  </a:schemeClr>
                </a:solidFill>
                <a:latin typeface="Segoe Condensed" pitchFamily="34" charset="0"/>
              </a:rPr>
              <a:t>S</a:t>
            </a:r>
            <a:r>
              <a:rPr lang="en-US" sz="1600" b="1" dirty="0" smtClean="0">
                <a:solidFill>
                  <a:schemeClr val="tx1">
                    <a:lumMod val="65000"/>
                    <a:lumOff val="35000"/>
                  </a:schemeClr>
                </a:solidFill>
                <a:latin typeface="Segoe Condensed" pitchFamily="34" charset="0"/>
              </a:rPr>
              <a:t>ink – Isolated</a:t>
            </a:r>
          </a:p>
        </p:txBody>
      </p:sp>
      <p:sp>
        <p:nvSpPr>
          <p:cNvPr id="11" name="TextBox 10"/>
          <p:cNvSpPr txBox="1"/>
          <p:nvPr/>
        </p:nvSpPr>
        <p:spPr>
          <a:xfrm>
            <a:off x="647686" y="4706055"/>
            <a:ext cx="304808" cy="246221"/>
          </a:xfrm>
          <a:prstGeom prst="rect">
            <a:avLst/>
          </a:prstGeom>
          <a:noFill/>
        </p:spPr>
        <p:txBody>
          <a:bodyPr wrap="square" rtlCol="0">
            <a:spAutoFit/>
          </a:bodyPr>
          <a:lstStyle/>
          <a:p>
            <a:pPr algn="ctr"/>
            <a:r>
              <a:rPr lang="en-US" sz="1000" dirty="0" smtClean="0"/>
              <a:t>0</a:t>
            </a:r>
            <a:endParaRPr lang="en-US" sz="1000" dirty="0"/>
          </a:p>
        </p:txBody>
      </p:sp>
      <p:sp>
        <p:nvSpPr>
          <p:cNvPr id="12" name="TextBox 11"/>
          <p:cNvSpPr txBox="1"/>
          <p:nvPr/>
        </p:nvSpPr>
        <p:spPr>
          <a:xfrm>
            <a:off x="4167193" y="4706055"/>
            <a:ext cx="304808" cy="246221"/>
          </a:xfrm>
          <a:prstGeom prst="rect">
            <a:avLst/>
          </a:prstGeom>
          <a:noFill/>
        </p:spPr>
        <p:txBody>
          <a:bodyPr wrap="square" rtlCol="0">
            <a:spAutoFit/>
          </a:bodyPr>
          <a:lstStyle/>
          <a:p>
            <a:pPr algn="ctr"/>
            <a:r>
              <a:rPr lang="en-US" sz="1000" dirty="0"/>
              <a:t>9</a:t>
            </a:r>
          </a:p>
        </p:txBody>
      </p:sp>
      <p:sp>
        <p:nvSpPr>
          <p:cNvPr id="13" name="TextBox 12"/>
          <p:cNvSpPr txBox="1"/>
          <p:nvPr/>
        </p:nvSpPr>
        <p:spPr>
          <a:xfrm>
            <a:off x="4616450" y="4682244"/>
            <a:ext cx="304808" cy="246221"/>
          </a:xfrm>
          <a:prstGeom prst="rect">
            <a:avLst/>
          </a:prstGeom>
          <a:noFill/>
        </p:spPr>
        <p:txBody>
          <a:bodyPr wrap="square" rtlCol="0">
            <a:spAutoFit/>
          </a:bodyPr>
          <a:lstStyle/>
          <a:p>
            <a:pPr algn="ctr"/>
            <a:r>
              <a:rPr lang="en-US" sz="1000" dirty="0" smtClean="0"/>
              <a:t>0</a:t>
            </a:r>
            <a:endParaRPr lang="en-US" sz="1000" dirty="0"/>
          </a:p>
        </p:txBody>
      </p:sp>
      <p:sp>
        <p:nvSpPr>
          <p:cNvPr id="14" name="TextBox 13"/>
          <p:cNvSpPr txBox="1"/>
          <p:nvPr/>
        </p:nvSpPr>
        <p:spPr>
          <a:xfrm>
            <a:off x="8127497" y="4706055"/>
            <a:ext cx="304808" cy="246221"/>
          </a:xfrm>
          <a:prstGeom prst="rect">
            <a:avLst/>
          </a:prstGeom>
          <a:noFill/>
        </p:spPr>
        <p:txBody>
          <a:bodyPr wrap="square" rtlCol="0">
            <a:spAutoFit/>
          </a:bodyPr>
          <a:lstStyle/>
          <a:p>
            <a:pPr algn="ctr"/>
            <a:r>
              <a:rPr lang="en-US" sz="1000" dirty="0"/>
              <a:t>8</a:t>
            </a:r>
          </a:p>
        </p:txBody>
      </p:sp>
      <p:sp>
        <p:nvSpPr>
          <p:cNvPr id="15" name="TextBox 14"/>
          <p:cNvSpPr txBox="1"/>
          <p:nvPr/>
        </p:nvSpPr>
        <p:spPr>
          <a:xfrm>
            <a:off x="2375292" y="4706055"/>
            <a:ext cx="397675" cy="246221"/>
          </a:xfrm>
          <a:prstGeom prst="rect">
            <a:avLst/>
          </a:prstGeom>
          <a:noFill/>
        </p:spPr>
        <p:txBody>
          <a:bodyPr wrap="square" rtlCol="0">
            <a:spAutoFit/>
          </a:bodyPr>
          <a:lstStyle/>
          <a:p>
            <a:pPr algn="ctr"/>
            <a:r>
              <a:rPr lang="en-US" sz="1000" dirty="0" smtClean="0"/>
              <a:t>4.5</a:t>
            </a:r>
            <a:endParaRPr lang="en-US" sz="1000" dirty="0"/>
          </a:p>
        </p:txBody>
      </p:sp>
      <p:sp>
        <p:nvSpPr>
          <p:cNvPr id="16" name="TextBox 15"/>
          <p:cNvSpPr txBox="1"/>
          <p:nvPr/>
        </p:nvSpPr>
        <p:spPr>
          <a:xfrm>
            <a:off x="6367753" y="4706054"/>
            <a:ext cx="304808" cy="246221"/>
          </a:xfrm>
          <a:prstGeom prst="rect">
            <a:avLst/>
          </a:prstGeom>
          <a:noFill/>
        </p:spPr>
        <p:txBody>
          <a:bodyPr wrap="square" rtlCol="0">
            <a:spAutoFit/>
          </a:bodyPr>
          <a:lstStyle/>
          <a:p>
            <a:pPr algn="ctr"/>
            <a:r>
              <a:rPr lang="en-US" sz="1000" dirty="0"/>
              <a:t>4</a:t>
            </a:r>
          </a:p>
        </p:txBody>
      </p:sp>
      <p:sp>
        <p:nvSpPr>
          <p:cNvPr id="17" name="TextBox 16"/>
          <p:cNvSpPr txBox="1"/>
          <p:nvPr/>
        </p:nvSpPr>
        <p:spPr>
          <a:xfrm>
            <a:off x="1981200" y="4923698"/>
            <a:ext cx="1219200" cy="276999"/>
          </a:xfrm>
          <a:prstGeom prst="rect">
            <a:avLst/>
          </a:prstGeom>
          <a:noFill/>
        </p:spPr>
        <p:txBody>
          <a:bodyPr wrap="square" rtlCol="0">
            <a:spAutoFit/>
          </a:bodyPr>
          <a:lstStyle/>
          <a:p>
            <a:pPr algn="ctr"/>
            <a:r>
              <a:rPr lang="en-US" sz="1200" dirty="0">
                <a:latin typeface="Arial" pitchFamily="34" charset="0"/>
                <a:ea typeface="Segoe UI" pitchFamily="34" charset="0"/>
                <a:cs typeface="Arial" pitchFamily="34" charset="0"/>
              </a:rPr>
              <a:t>t</a:t>
            </a:r>
            <a:r>
              <a:rPr lang="en-US" sz="1200" dirty="0" smtClean="0">
                <a:latin typeface="Arial" pitchFamily="34" charset="0"/>
                <a:ea typeface="Segoe UI" pitchFamily="34" charset="0"/>
                <a:cs typeface="Arial" pitchFamily="34" charset="0"/>
              </a:rPr>
              <a:t>ime (s)</a:t>
            </a:r>
            <a:endParaRPr lang="en-US" sz="1200" dirty="0">
              <a:latin typeface="Arial" pitchFamily="34" charset="0"/>
              <a:ea typeface="Segoe UI" pitchFamily="34" charset="0"/>
              <a:cs typeface="Arial" pitchFamily="34" charset="0"/>
            </a:endParaRPr>
          </a:p>
        </p:txBody>
      </p:sp>
      <p:sp>
        <p:nvSpPr>
          <p:cNvPr id="18" name="TextBox 17"/>
          <p:cNvSpPr txBox="1"/>
          <p:nvPr/>
        </p:nvSpPr>
        <p:spPr>
          <a:xfrm rot="16200000">
            <a:off x="-212091" y="3061901"/>
            <a:ext cx="1219200" cy="276999"/>
          </a:xfrm>
          <a:prstGeom prst="rect">
            <a:avLst/>
          </a:prstGeom>
          <a:noFill/>
        </p:spPr>
        <p:txBody>
          <a:bodyPr wrap="square" rtlCol="0">
            <a:spAutoFit/>
          </a:bodyPr>
          <a:lstStyle/>
          <a:p>
            <a:pPr algn="ctr"/>
            <a:r>
              <a:rPr lang="en-US" sz="1200" dirty="0" smtClean="0">
                <a:latin typeface="Arial" pitchFamily="34" charset="0"/>
                <a:ea typeface="Segoe UI" pitchFamily="34" charset="0"/>
                <a:cs typeface="Arial" pitchFamily="34" charset="0"/>
              </a:rPr>
              <a:t>psi</a:t>
            </a:r>
            <a:endParaRPr lang="en-US" sz="1200" dirty="0">
              <a:latin typeface="Arial" pitchFamily="34" charset="0"/>
              <a:ea typeface="Segoe UI" pitchFamily="34" charset="0"/>
              <a:cs typeface="Arial" pitchFamily="34" charset="0"/>
            </a:endParaRPr>
          </a:p>
        </p:txBody>
      </p:sp>
      <p:sp>
        <p:nvSpPr>
          <p:cNvPr id="19" name="TextBox 18"/>
          <p:cNvSpPr txBox="1"/>
          <p:nvPr/>
        </p:nvSpPr>
        <p:spPr>
          <a:xfrm>
            <a:off x="5950749" y="4923698"/>
            <a:ext cx="1219200" cy="276999"/>
          </a:xfrm>
          <a:prstGeom prst="rect">
            <a:avLst/>
          </a:prstGeom>
          <a:noFill/>
        </p:spPr>
        <p:txBody>
          <a:bodyPr wrap="square" rtlCol="0">
            <a:spAutoFit/>
          </a:bodyPr>
          <a:lstStyle/>
          <a:p>
            <a:pPr algn="ctr"/>
            <a:r>
              <a:rPr lang="en-US" sz="1200" dirty="0">
                <a:latin typeface="Arial" pitchFamily="34" charset="0"/>
                <a:ea typeface="Segoe UI" pitchFamily="34" charset="0"/>
                <a:cs typeface="Arial" pitchFamily="34" charset="0"/>
              </a:rPr>
              <a:t>t</a:t>
            </a:r>
            <a:r>
              <a:rPr lang="en-US" sz="1200" dirty="0" smtClean="0">
                <a:latin typeface="Arial" pitchFamily="34" charset="0"/>
                <a:ea typeface="Segoe UI" pitchFamily="34" charset="0"/>
                <a:cs typeface="Arial" pitchFamily="34" charset="0"/>
              </a:rPr>
              <a:t>ime (s)</a:t>
            </a:r>
            <a:endParaRPr lang="en-US" sz="1200" dirty="0">
              <a:latin typeface="Arial" pitchFamily="34" charset="0"/>
              <a:ea typeface="Segoe UI" pitchFamily="34" charset="0"/>
              <a:cs typeface="Arial" pitchFamily="34" charset="0"/>
            </a:endParaRPr>
          </a:p>
        </p:txBody>
      </p:sp>
      <p:sp>
        <p:nvSpPr>
          <p:cNvPr id="20" name="TextBox 19"/>
          <p:cNvSpPr txBox="1"/>
          <p:nvPr/>
        </p:nvSpPr>
        <p:spPr>
          <a:xfrm>
            <a:off x="909114" y="4431943"/>
            <a:ext cx="533400" cy="307777"/>
          </a:xfrm>
          <a:prstGeom prst="rect">
            <a:avLst/>
          </a:prstGeom>
          <a:noFill/>
        </p:spPr>
        <p:txBody>
          <a:bodyPr wrap="square" rtlCol="0">
            <a:spAutoFit/>
          </a:bodyPr>
          <a:lstStyle/>
          <a:p>
            <a:pPr algn="ctr"/>
            <a:r>
              <a:rPr lang="en-US" sz="1400" dirty="0" smtClean="0">
                <a:latin typeface="Segoe Condensed" pitchFamily="34" charset="0"/>
              </a:rPr>
              <a:t>open</a:t>
            </a:r>
            <a:endParaRPr lang="en-US" sz="1400" dirty="0">
              <a:latin typeface="Segoe Condensed" pitchFamily="34" charset="0"/>
            </a:endParaRPr>
          </a:p>
        </p:txBody>
      </p:sp>
      <p:sp>
        <p:nvSpPr>
          <p:cNvPr id="21" name="TextBox 20"/>
          <p:cNvSpPr txBox="1"/>
          <p:nvPr/>
        </p:nvSpPr>
        <p:spPr>
          <a:xfrm>
            <a:off x="2430472" y="4431943"/>
            <a:ext cx="1303328" cy="307777"/>
          </a:xfrm>
          <a:prstGeom prst="rect">
            <a:avLst/>
          </a:prstGeom>
          <a:noFill/>
        </p:spPr>
        <p:txBody>
          <a:bodyPr wrap="square" rtlCol="0">
            <a:spAutoFit/>
          </a:bodyPr>
          <a:lstStyle/>
          <a:p>
            <a:pPr algn="ctr"/>
            <a:r>
              <a:rPr lang="en-US" sz="1400" dirty="0" smtClean="0">
                <a:latin typeface="Segoe Condensed" pitchFamily="34" charset="0"/>
              </a:rPr>
              <a:t>close</a:t>
            </a:r>
            <a:endParaRPr lang="en-US" sz="1400" dirty="0">
              <a:latin typeface="Segoe Condensed" pitchFamily="34" charset="0"/>
            </a:endParaRPr>
          </a:p>
        </p:txBody>
      </p:sp>
      <p:sp>
        <p:nvSpPr>
          <p:cNvPr id="22" name="TextBox 21"/>
          <p:cNvSpPr txBox="1"/>
          <p:nvPr/>
        </p:nvSpPr>
        <p:spPr>
          <a:xfrm>
            <a:off x="7093345" y="4431943"/>
            <a:ext cx="831455" cy="307777"/>
          </a:xfrm>
          <a:prstGeom prst="rect">
            <a:avLst/>
          </a:prstGeom>
          <a:noFill/>
        </p:spPr>
        <p:txBody>
          <a:bodyPr wrap="square" rtlCol="0">
            <a:spAutoFit/>
          </a:bodyPr>
          <a:lstStyle/>
          <a:p>
            <a:pPr algn="ctr"/>
            <a:r>
              <a:rPr lang="en-US" sz="1400" dirty="0" smtClean="0">
                <a:latin typeface="Segoe Condensed" pitchFamily="34" charset="0"/>
              </a:rPr>
              <a:t>close</a:t>
            </a:r>
            <a:endParaRPr lang="en-US" sz="1400" dirty="0">
              <a:latin typeface="Segoe Condensed" pitchFamily="34" charset="0"/>
            </a:endParaRPr>
          </a:p>
        </p:txBody>
      </p:sp>
      <p:sp>
        <p:nvSpPr>
          <p:cNvPr id="23" name="TextBox 22"/>
          <p:cNvSpPr txBox="1"/>
          <p:nvPr/>
        </p:nvSpPr>
        <p:spPr>
          <a:xfrm>
            <a:off x="5100114" y="4437767"/>
            <a:ext cx="533400" cy="307777"/>
          </a:xfrm>
          <a:prstGeom prst="rect">
            <a:avLst/>
          </a:prstGeom>
          <a:noFill/>
        </p:spPr>
        <p:txBody>
          <a:bodyPr wrap="square" rtlCol="0">
            <a:spAutoFit/>
          </a:bodyPr>
          <a:lstStyle/>
          <a:p>
            <a:pPr algn="ctr"/>
            <a:r>
              <a:rPr lang="en-US" sz="1400" dirty="0" smtClean="0">
                <a:latin typeface="Segoe Condensed" pitchFamily="34" charset="0"/>
              </a:rPr>
              <a:t>open</a:t>
            </a:r>
            <a:endParaRPr lang="en-US" sz="1400" dirty="0">
              <a:latin typeface="Segoe Condensed" pitchFamily="34" charset="0"/>
            </a:endParaRPr>
          </a:p>
        </p:txBody>
      </p:sp>
      <p:sp>
        <p:nvSpPr>
          <p:cNvPr id="24" name="TextBox 23"/>
          <p:cNvSpPr txBox="1"/>
          <p:nvPr/>
        </p:nvSpPr>
        <p:spPr>
          <a:xfrm>
            <a:off x="4767566" y="1803466"/>
            <a:ext cx="3552528" cy="338554"/>
          </a:xfrm>
          <a:prstGeom prst="rect">
            <a:avLst/>
          </a:prstGeom>
          <a:noFill/>
        </p:spPr>
        <p:txBody>
          <a:bodyPr wrap="square" rtlCol="0">
            <a:spAutoFit/>
          </a:bodyPr>
          <a:lstStyle/>
          <a:p>
            <a:pPr algn="ctr"/>
            <a:r>
              <a:rPr lang="en-US" sz="1600" b="1" dirty="0" smtClean="0">
                <a:solidFill>
                  <a:schemeClr val="tx1">
                    <a:lumMod val="65000"/>
                    <a:lumOff val="35000"/>
                  </a:schemeClr>
                </a:solidFill>
                <a:latin typeface="Segoe Condensed" pitchFamily="34" charset="0"/>
              </a:rPr>
              <a:t>Home 1: Bathroom </a:t>
            </a:r>
            <a:r>
              <a:rPr lang="en-US" sz="1600" b="1" dirty="0">
                <a:solidFill>
                  <a:schemeClr val="tx1">
                    <a:lumMod val="65000"/>
                    <a:lumOff val="35000"/>
                  </a:schemeClr>
                </a:solidFill>
                <a:latin typeface="Segoe Condensed" pitchFamily="34" charset="0"/>
              </a:rPr>
              <a:t>S</a:t>
            </a:r>
            <a:r>
              <a:rPr lang="en-US" sz="1600" b="1" dirty="0" smtClean="0">
                <a:solidFill>
                  <a:schemeClr val="tx1">
                    <a:lumMod val="65000"/>
                    <a:lumOff val="35000"/>
                  </a:schemeClr>
                </a:solidFill>
                <a:latin typeface="Segoe Condensed" pitchFamily="34" charset="0"/>
              </a:rPr>
              <a:t>ink – In Compound</a:t>
            </a:r>
          </a:p>
        </p:txBody>
      </p:sp>
      <p:grpSp>
        <p:nvGrpSpPr>
          <p:cNvPr id="25" name="Group 24"/>
          <p:cNvGrpSpPr/>
          <p:nvPr/>
        </p:nvGrpSpPr>
        <p:grpSpPr>
          <a:xfrm>
            <a:off x="792831" y="4691380"/>
            <a:ext cx="3574382" cy="46136"/>
            <a:chOff x="792831" y="4691380"/>
            <a:chExt cx="3574382" cy="46136"/>
          </a:xfrm>
        </p:grpSpPr>
        <p:cxnSp>
          <p:nvCxnSpPr>
            <p:cNvPr id="26" name="Straight Connector 25"/>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751877" y="4687147"/>
            <a:ext cx="3574382" cy="46136"/>
            <a:chOff x="792831" y="4691380"/>
            <a:chExt cx="3574382" cy="46136"/>
          </a:xfrm>
        </p:grpSpPr>
        <p:cxnSp>
          <p:nvCxnSpPr>
            <p:cNvPr id="31" name="Straight Connector 30"/>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5" name="Title 8"/>
          <p:cNvSpPr txBox="1">
            <a:spLocks/>
          </p:cNvSpPr>
          <p:nvPr/>
        </p:nvSpPr>
        <p:spPr>
          <a:xfrm>
            <a:off x="228600" y="464494"/>
            <a:ext cx="91440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tx1">
                    <a:lumMod val="75000"/>
                    <a:lumOff val="25000"/>
                  </a:schemeClr>
                </a:solidFill>
                <a:latin typeface="Segoe WP Semibold" pitchFamily="34" charset="0"/>
                <a:ea typeface="Segoe UI" pitchFamily="34" charset="0"/>
                <a:cs typeface="Segoe UI" pitchFamily="34" charset="0"/>
              </a:rPr>
              <a:t>c</a:t>
            </a:r>
            <a:r>
              <a:rPr lang="en-US" sz="4400" b="1" dirty="0" smtClean="0">
                <a:solidFill>
                  <a:schemeClr val="tx1">
                    <a:lumMod val="75000"/>
                    <a:lumOff val="25000"/>
                  </a:schemeClr>
                </a:solidFill>
                <a:latin typeface="Segoe WP Semibold" pitchFamily="34" charset="0"/>
                <a:ea typeface="Segoe UI" pitchFamily="34" charset="0"/>
                <a:cs typeface="Segoe UI" pitchFamily="34" charset="0"/>
              </a:rPr>
              <a:t>ompound event effect</a:t>
            </a:r>
            <a:endParaRPr lang="en-US" sz="6000" dirty="0">
              <a:solidFill>
                <a:schemeClr val="tx1">
                  <a:lumMod val="75000"/>
                  <a:lumOff val="2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26232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Graphic spid="9" grpId="0">
        <p:bldAsOne/>
      </p:bldGraphic>
      <p:bldP spid="13" grpId="0"/>
      <p:bldP spid="14" grpId="0"/>
      <p:bldP spid="16" grpId="0"/>
      <p:bldP spid="19"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52401" y="3009900"/>
            <a:ext cx="8839200" cy="838200"/>
          </a:xfrm>
        </p:spPr>
        <p:txBody>
          <a:bodyPr/>
          <a:lstStyle/>
          <a:p>
            <a:pPr algn="ctr"/>
            <a:r>
              <a:rPr lang="en-US" sz="4000" dirty="0" smtClean="0">
                <a:solidFill>
                  <a:schemeClr val="bg1">
                    <a:lumMod val="95000"/>
                  </a:schemeClr>
                </a:solidFill>
              </a:rPr>
              <a:t>what are the most </a:t>
            </a:r>
            <a:r>
              <a:rPr lang="en-US" sz="4000" dirty="0" smtClean="0">
                <a:solidFill>
                  <a:srgbClr val="0FAFE3"/>
                </a:solidFill>
              </a:rPr>
              <a:t>water</a:t>
            </a:r>
            <a:r>
              <a:rPr lang="en-US" sz="4000" dirty="0" smtClean="0">
                <a:solidFill>
                  <a:schemeClr val="bg1">
                    <a:lumMod val="95000"/>
                  </a:schemeClr>
                </a:solidFill>
              </a:rPr>
              <a:t> consuming activities in your home?</a:t>
            </a:r>
            <a:endParaRPr lang="en-US" sz="4000" dirty="0">
              <a:solidFill>
                <a:schemeClr val="bg1">
                  <a:lumMod val="95000"/>
                </a:schemeClr>
              </a:solidFill>
            </a:endParaRPr>
          </a:p>
        </p:txBody>
      </p:sp>
    </p:spTree>
    <p:extLst>
      <p:ext uri="{BB962C8B-B14F-4D97-AF65-F5344CB8AC3E}">
        <p14:creationId xmlns:p14="http://schemas.microsoft.com/office/powerpoint/2010/main" val="114616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696200" cy="482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 name="Rectangle 7167"/>
          <p:cNvSpPr/>
          <p:nvPr/>
        </p:nvSpPr>
        <p:spPr>
          <a:xfrm>
            <a:off x="-76200" y="3340830"/>
            <a:ext cx="9372600" cy="3974370"/>
          </a:xfrm>
          <a:custGeom>
            <a:avLst/>
            <a:gdLst>
              <a:gd name="connsiteX0" fmla="*/ 0 w 9372600"/>
              <a:gd name="connsiteY0" fmla="*/ 0 h 3532410"/>
              <a:gd name="connsiteX1" fmla="*/ 9372600 w 9372600"/>
              <a:gd name="connsiteY1" fmla="*/ 0 h 3532410"/>
              <a:gd name="connsiteX2" fmla="*/ 9372600 w 9372600"/>
              <a:gd name="connsiteY2" fmla="*/ 3532410 h 3532410"/>
              <a:gd name="connsiteX3" fmla="*/ 0 w 9372600"/>
              <a:gd name="connsiteY3" fmla="*/ 3532410 h 3532410"/>
              <a:gd name="connsiteX4" fmla="*/ 0 w 9372600"/>
              <a:gd name="connsiteY4" fmla="*/ 0 h 3532410"/>
              <a:gd name="connsiteX0" fmla="*/ 0 w 9372600"/>
              <a:gd name="connsiteY0" fmla="*/ 3270 h 3535680"/>
              <a:gd name="connsiteX1" fmla="*/ 4861560 w 9372600"/>
              <a:gd name="connsiteY1" fmla="*/ 0 h 3535680"/>
              <a:gd name="connsiteX2" fmla="*/ 9372600 w 9372600"/>
              <a:gd name="connsiteY2" fmla="*/ 3270 h 3535680"/>
              <a:gd name="connsiteX3" fmla="*/ 9372600 w 9372600"/>
              <a:gd name="connsiteY3" fmla="*/ 3535680 h 3535680"/>
              <a:gd name="connsiteX4" fmla="*/ 0 w 9372600"/>
              <a:gd name="connsiteY4" fmla="*/ 3535680 h 3535680"/>
              <a:gd name="connsiteX5" fmla="*/ 0 w 9372600"/>
              <a:gd name="connsiteY5" fmla="*/ 3270 h 3535680"/>
              <a:gd name="connsiteX0" fmla="*/ 0 w 9372600"/>
              <a:gd name="connsiteY0" fmla="*/ 193770 h 3726180"/>
              <a:gd name="connsiteX1" fmla="*/ 4648200 w 9372600"/>
              <a:gd name="connsiteY1" fmla="*/ 0 h 3726180"/>
              <a:gd name="connsiteX2" fmla="*/ 9372600 w 9372600"/>
              <a:gd name="connsiteY2" fmla="*/ 193770 h 3726180"/>
              <a:gd name="connsiteX3" fmla="*/ 9372600 w 9372600"/>
              <a:gd name="connsiteY3" fmla="*/ 3726180 h 3726180"/>
              <a:gd name="connsiteX4" fmla="*/ 0 w 9372600"/>
              <a:gd name="connsiteY4" fmla="*/ 3726180 h 3726180"/>
              <a:gd name="connsiteX5" fmla="*/ 0 w 9372600"/>
              <a:gd name="connsiteY5" fmla="*/ 193770 h 3726180"/>
              <a:gd name="connsiteX0" fmla="*/ 0 w 9372600"/>
              <a:gd name="connsiteY0" fmla="*/ 193770 h 3726180"/>
              <a:gd name="connsiteX1" fmla="*/ 4648200 w 9372600"/>
              <a:gd name="connsiteY1" fmla="*/ 0 h 3726180"/>
              <a:gd name="connsiteX2" fmla="*/ 4785360 w 9372600"/>
              <a:gd name="connsiteY2" fmla="*/ 15240 h 3726180"/>
              <a:gd name="connsiteX3" fmla="*/ 9372600 w 9372600"/>
              <a:gd name="connsiteY3" fmla="*/ 193770 h 3726180"/>
              <a:gd name="connsiteX4" fmla="*/ 9372600 w 9372600"/>
              <a:gd name="connsiteY4" fmla="*/ 3726180 h 3726180"/>
              <a:gd name="connsiteX5" fmla="*/ 0 w 9372600"/>
              <a:gd name="connsiteY5" fmla="*/ 3726180 h 3726180"/>
              <a:gd name="connsiteX6" fmla="*/ 0 w 9372600"/>
              <a:gd name="connsiteY6" fmla="*/ 193770 h 3726180"/>
              <a:gd name="connsiteX0" fmla="*/ 0 w 9372600"/>
              <a:gd name="connsiteY0" fmla="*/ 391890 h 3924300"/>
              <a:gd name="connsiteX1" fmla="*/ 4648200 w 9372600"/>
              <a:gd name="connsiteY1" fmla="*/ 198120 h 3924300"/>
              <a:gd name="connsiteX2" fmla="*/ 5029200 w 9372600"/>
              <a:gd name="connsiteY2" fmla="*/ 0 h 3924300"/>
              <a:gd name="connsiteX3" fmla="*/ 9372600 w 9372600"/>
              <a:gd name="connsiteY3" fmla="*/ 391890 h 3924300"/>
              <a:gd name="connsiteX4" fmla="*/ 9372600 w 9372600"/>
              <a:gd name="connsiteY4" fmla="*/ 3924300 h 3924300"/>
              <a:gd name="connsiteX5" fmla="*/ 0 w 9372600"/>
              <a:gd name="connsiteY5" fmla="*/ 3924300 h 3924300"/>
              <a:gd name="connsiteX6" fmla="*/ 0 w 9372600"/>
              <a:gd name="connsiteY6" fmla="*/ 391890 h 3924300"/>
              <a:gd name="connsiteX0" fmla="*/ 0 w 9372600"/>
              <a:gd name="connsiteY0" fmla="*/ 391890 h 3924300"/>
              <a:gd name="connsiteX1" fmla="*/ 4434840 w 9372600"/>
              <a:gd name="connsiteY1" fmla="*/ 144780 h 3924300"/>
              <a:gd name="connsiteX2" fmla="*/ 5029200 w 9372600"/>
              <a:gd name="connsiteY2" fmla="*/ 0 h 3924300"/>
              <a:gd name="connsiteX3" fmla="*/ 9372600 w 9372600"/>
              <a:gd name="connsiteY3" fmla="*/ 391890 h 3924300"/>
              <a:gd name="connsiteX4" fmla="*/ 9372600 w 9372600"/>
              <a:gd name="connsiteY4" fmla="*/ 3924300 h 3924300"/>
              <a:gd name="connsiteX5" fmla="*/ 0 w 9372600"/>
              <a:gd name="connsiteY5" fmla="*/ 3924300 h 3924300"/>
              <a:gd name="connsiteX6" fmla="*/ 0 w 9372600"/>
              <a:gd name="connsiteY6" fmla="*/ 391890 h 3924300"/>
              <a:gd name="connsiteX0" fmla="*/ 0 w 9372600"/>
              <a:gd name="connsiteY0" fmla="*/ 441960 h 3974370"/>
              <a:gd name="connsiteX1" fmla="*/ 4434840 w 9372600"/>
              <a:gd name="connsiteY1" fmla="*/ 194850 h 3974370"/>
              <a:gd name="connsiteX2" fmla="*/ 5029200 w 9372600"/>
              <a:gd name="connsiteY2" fmla="*/ 50070 h 3974370"/>
              <a:gd name="connsiteX3" fmla="*/ 9319260 w 9372600"/>
              <a:gd name="connsiteY3" fmla="*/ 0 h 3974370"/>
              <a:gd name="connsiteX4" fmla="*/ 9372600 w 9372600"/>
              <a:gd name="connsiteY4" fmla="*/ 3974370 h 3974370"/>
              <a:gd name="connsiteX5" fmla="*/ 0 w 9372600"/>
              <a:gd name="connsiteY5" fmla="*/ 3974370 h 3974370"/>
              <a:gd name="connsiteX6" fmla="*/ 0 w 9372600"/>
              <a:gd name="connsiteY6" fmla="*/ 441960 h 39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2600" h="3974370">
                <a:moveTo>
                  <a:pt x="0" y="441960"/>
                </a:moveTo>
                <a:lnTo>
                  <a:pt x="4434840" y="194850"/>
                </a:lnTo>
                <a:lnTo>
                  <a:pt x="5029200" y="50070"/>
                </a:lnTo>
                <a:lnTo>
                  <a:pt x="9319260" y="0"/>
                </a:lnTo>
                <a:lnTo>
                  <a:pt x="9372600" y="3974370"/>
                </a:lnTo>
                <a:lnTo>
                  <a:pt x="0" y="3974370"/>
                </a:lnTo>
                <a:lnTo>
                  <a:pt x="0" y="441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8"/>
          <p:cNvSpPr txBox="1">
            <a:spLocks/>
          </p:cNvSpPr>
          <p:nvPr/>
        </p:nvSpPr>
        <p:spPr>
          <a:xfrm>
            <a:off x="228600" y="304800"/>
            <a:ext cx="91440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tx1">
                    <a:lumMod val="75000"/>
                    <a:lumOff val="25000"/>
                  </a:schemeClr>
                </a:solidFill>
                <a:latin typeface="Segoe WP Semibold" pitchFamily="34" charset="0"/>
                <a:ea typeface="Segoe UI" pitchFamily="34" charset="0"/>
                <a:cs typeface="Segoe UI" pitchFamily="34" charset="0"/>
              </a:rPr>
              <a:t>collisions</a:t>
            </a:r>
            <a:endParaRPr lang="en-US" sz="6000" dirty="0">
              <a:solidFill>
                <a:schemeClr val="tx1">
                  <a:lumMod val="75000"/>
                  <a:lumOff val="2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19564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168"/>
                                        </p:tgtEl>
                                        <p:attrNameLst>
                                          <p:attrName>ppt_x</p:attrName>
                                        </p:attrNameLst>
                                      </p:cBhvr>
                                      <p:tavLst>
                                        <p:tav tm="0">
                                          <p:val>
                                            <p:strVal val="ppt_x"/>
                                          </p:val>
                                        </p:tav>
                                        <p:tav tm="100000">
                                          <p:val>
                                            <p:strVal val="ppt_x"/>
                                          </p:val>
                                        </p:tav>
                                      </p:tavLst>
                                    </p:anim>
                                    <p:anim calcmode="lin" valueType="num">
                                      <p:cBhvr additive="base">
                                        <p:cTn id="7" dur="500"/>
                                        <p:tgtEl>
                                          <p:spTgt spid="7168"/>
                                        </p:tgtEl>
                                        <p:attrNameLst>
                                          <p:attrName>ppt_y</p:attrName>
                                        </p:attrNameLst>
                                      </p:cBhvr>
                                      <p:tavLst>
                                        <p:tav tm="0">
                                          <p:val>
                                            <p:strVal val="ppt_y"/>
                                          </p:val>
                                        </p:tav>
                                        <p:tav tm="100000">
                                          <p:val>
                                            <p:strVal val="1+ppt_h/2"/>
                                          </p:val>
                                        </p:tav>
                                      </p:tavLst>
                                    </p:anim>
                                    <p:set>
                                      <p:cBhvr>
                                        <p:cTn id="8" dur="1" fill="hold">
                                          <p:stCondLst>
                                            <p:cond delay="499"/>
                                          </p:stCondLst>
                                        </p:cTn>
                                        <p:tgtEl>
                                          <p:spTgt spid="7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5" y="3657600"/>
            <a:ext cx="8839200" cy="838200"/>
          </a:xfrm>
        </p:spPr>
        <p:txBody>
          <a:bodyPr/>
          <a:lstStyle/>
          <a:p>
            <a:r>
              <a:rPr lang="en-US" dirty="0" smtClean="0"/>
              <a:t>of all </a:t>
            </a:r>
            <a:r>
              <a:rPr lang="en-US" dirty="0" smtClean="0">
                <a:solidFill>
                  <a:srgbClr val="0FAFE3"/>
                </a:solidFill>
              </a:rPr>
              <a:t>water</a:t>
            </a:r>
            <a:r>
              <a:rPr lang="en-US" dirty="0" smtClean="0"/>
              <a:t> events were either compound or collisions</a:t>
            </a:r>
            <a:endParaRPr lang="en-US" dirty="0">
              <a:solidFill>
                <a:srgbClr val="00B0F0"/>
              </a:solidFill>
            </a:endParaRPr>
          </a:p>
        </p:txBody>
      </p:sp>
      <p:sp>
        <p:nvSpPr>
          <p:cNvPr id="2" name="Rectangle 1"/>
          <p:cNvSpPr/>
          <p:nvPr/>
        </p:nvSpPr>
        <p:spPr>
          <a:xfrm>
            <a:off x="663430" y="1028699"/>
            <a:ext cx="4921540" cy="2646878"/>
          </a:xfrm>
          <a:prstGeom prst="rect">
            <a:avLst/>
          </a:prstGeom>
        </p:spPr>
        <p:txBody>
          <a:bodyPr wrap="none">
            <a:spAutoFit/>
          </a:bodyPr>
          <a:lstStyle/>
          <a:p>
            <a:r>
              <a:rPr lang="en-US" sz="16600" dirty="0">
                <a:solidFill>
                  <a:schemeClr val="bg1">
                    <a:lumMod val="95000"/>
                  </a:schemeClr>
                </a:solidFill>
                <a:latin typeface="Segoe WP Semibold" pitchFamily="34" charset="0"/>
              </a:rPr>
              <a:t>22% </a:t>
            </a:r>
            <a:endParaRPr lang="en-US" sz="2800" dirty="0">
              <a:solidFill>
                <a:schemeClr val="bg1">
                  <a:lumMod val="95000"/>
                </a:schemeClr>
              </a:solidFill>
              <a:latin typeface="Segoe WP Semibold" pitchFamily="34" charset="0"/>
            </a:endParaRPr>
          </a:p>
        </p:txBody>
      </p:sp>
    </p:spTree>
    <p:extLst>
      <p:ext uri="{BB962C8B-B14F-4D97-AF65-F5344CB8AC3E}">
        <p14:creationId xmlns:p14="http://schemas.microsoft.com/office/powerpoint/2010/main" val="18285609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2">
            <a:lum bright="-2000" contrast="2000"/>
            <a:extLst>
              <a:ext uri="{28A0092B-C50C-407E-A947-70E740481C1C}">
                <a14:useLocalDpi xmlns:a14="http://schemas.microsoft.com/office/drawing/2010/main" val="0"/>
              </a:ext>
            </a:extLst>
          </a:blip>
          <a:srcRect/>
          <a:stretch>
            <a:fillRect/>
          </a:stretch>
        </p:blipFill>
        <p:spPr bwMode="auto">
          <a:xfrm>
            <a:off x="-423032" y="0"/>
            <a:ext cx="12617649" cy="690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 name="Rectangle 2"/>
          <p:cNvSpPr>
            <a:spLocks/>
          </p:cNvSpPr>
          <p:nvPr/>
        </p:nvSpPr>
        <p:spPr bwMode="auto">
          <a:xfrm>
            <a:off x="0" y="375047"/>
            <a:ext cx="6477000" cy="2402086"/>
          </a:xfrm>
          <a:prstGeom prst="rect">
            <a:avLst/>
          </a:prstGeom>
          <a:solidFill>
            <a:srgbClr val="343434">
              <a:alpha val="79999"/>
            </a:srgbClr>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71391" tIns="71391" rIns="71391" bIns="71391" anchor="t"/>
          <a:lstStyle/>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chemeClr val="bg1">
                    <a:lumMod val="85000"/>
                  </a:schemeClr>
                </a:solidFill>
                <a:effectLst/>
                <a:uLnTx/>
                <a:uFillTx/>
                <a:latin typeface="Helvetica Neue" charset="0"/>
                <a:ea typeface="Helvetica Neue" charset="0"/>
                <a:cs typeface="Helvetica Neue" charset="0"/>
                <a:sym typeface="Helvetica Neue" charset="0"/>
              </a:rPr>
              <a:t>five week deployment</a:t>
            </a:r>
            <a: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t/>
            </a:r>
            <a:b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b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2</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apartments &amp; </a:t>
            </a: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3</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houses</a:t>
            </a:r>
          </a:p>
          <a:p>
            <a:pPr marL="172930" lvl="0" defTabSz="914400"/>
            <a:r>
              <a:rPr lang="en-US" sz="3400" kern="0" dirty="0">
                <a:solidFill>
                  <a:srgbClr val="0FAFE3"/>
                </a:solidFill>
                <a:latin typeface="Segoe UI Light" pitchFamily="34" charset="0"/>
                <a:ea typeface="Helvetica Neue" charset="0"/>
                <a:cs typeface="Helvetica Neue" charset="0"/>
                <a:sym typeface="Helvetica Neue" charset="0"/>
              </a:rPr>
              <a:t>103</a:t>
            </a:r>
            <a:r>
              <a:rPr lang="en-US" sz="3400" kern="0" dirty="0">
                <a:solidFill>
                  <a:schemeClr val="bg1">
                    <a:lumMod val="85000"/>
                  </a:schemeClr>
                </a:solidFill>
                <a:latin typeface="Segoe UI Light" pitchFamily="34" charset="0"/>
                <a:ea typeface="Helvetica Neue" charset="0"/>
                <a:cs typeface="Helvetica Neue" charset="0"/>
                <a:sym typeface="Helvetica Neue" charset="0"/>
              </a:rPr>
              <a:t> water valves</a:t>
            </a: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a total of </a:t>
            </a:r>
            <a:r>
              <a:rPr kumimoji="0" lang="en-US" sz="3400" b="0"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14,960</a:t>
            </a: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water events</a:t>
            </a:r>
          </a:p>
          <a:p>
            <a:pPr marL="172930" marR="0" lvl="0" indent="0" defTabSz="914400" eaLnBrk="1" fontAlgn="auto" latinLnBrk="0" hangingPunct="1">
              <a:lnSpc>
                <a:spcPct val="100000"/>
              </a:lnSpc>
              <a:spcBef>
                <a:spcPts val="0"/>
              </a:spcBef>
              <a:spcAft>
                <a:spcPts val="0"/>
              </a:spcAft>
              <a:buClrTx/>
              <a:buSzTx/>
              <a:buFontTx/>
              <a:buNone/>
              <a:tabLst/>
              <a:defRPr/>
            </a:pP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p:txBody>
      </p:sp>
      <p:sp>
        <p:nvSpPr>
          <p:cNvPr id="2" name="TextBox 1"/>
          <p:cNvSpPr txBox="1"/>
          <p:nvPr/>
        </p:nvSpPr>
        <p:spPr>
          <a:xfrm>
            <a:off x="2095500" y="2971800"/>
            <a:ext cx="4953000"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dirty="0" smtClean="0">
                <a:solidFill>
                  <a:schemeClr val="bg1"/>
                </a:solidFill>
                <a:effectLst>
                  <a:glow rad="228600">
                    <a:schemeClr val="accent1">
                      <a:satMod val="175000"/>
                      <a:alpha val="40000"/>
                    </a:schemeClr>
                  </a:glow>
                </a:effectLst>
                <a:latin typeface="Segoe Condensed" pitchFamily="34" charset="0"/>
              </a:rPr>
              <a:t>75.5% </a:t>
            </a:r>
            <a:r>
              <a:rPr lang="en-US" sz="6000" dirty="0" smtClean="0">
                <a:solidFill>
                  <a:schemeClr val="bg1"/>
                </a:solidFill>
                <a:effectLst>
                  <a:glow rad="228600">
                    <a:schemeClr val="accent1">
                      <a:satMod val="175000"/>
                      <a:alpha val="40000"/>
                    </a:schemeClr>
                  </a:glow>
                </a:effectLst>
                <a:latin typeface="Segoe Condensed" pitchFamily="34" charset="0"/>
              </a:rPr>
              <a:t>valve</a:t>
            </a:r>
          </a:p>
        </p:txBody>
      </p:sp>
      <p:sp>
        <p:nvSpPr>
          <p:cNvPr id="6" name="TextBox 5"/>
          <p:cNvSpPr txBox="1"/>
          <p:nvPr/>
        </p:nvSpPr>
        <p:spPr>
          <a:xfrm>
            <a:off x="2095500" y="4295239"/>
            <a:ext cx="4953000"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dirty="0" smtClean="0">
                <a:solidFill>
                  <a:schemeClr val="bg1"/>
                </a:solidFill>
                <a:effectLst>
                  <a:glow rad="228600">
                    <a:schemeClr val="accent4">
                      <a:satMod val="175000"/>
                      <a:alpha val="40000"/>
                    </a:schemeClr>
                  </a:glow>
                </a:effectLst>
                <a:latin typeface="Segoe Condensed" pitchFamily="34" charset="0"/>
              </a:rPr>
              <a:t>89.5% </a:t>
            </a:r>
            <a:r>
              <a:rPr lang="en-US" sz="6000" dirty="0" smtClean="0">
                <a:solidFill>
                  <a:schemeClr val="bg1"/>
                </a:solidFill>
                <a:effectLst>
                  <a:glow rad="228600">
                    <a:schemeClr val="accent4">
                      <a:satMod val="175000"/>
                      <a:alpha val="40000"/>
                    </a:schemeClr>
                  </a:glow>
                </a:effectLst>
                <a:latin typeface="Segoe Condensed" pitchFamily="34" charset="0"/>
              </a:rPr>
              <a:t>fixture</a:t>
            </a:r>
          </a:p>
        </p:txBody>
      </p:sp>
      <p:sp>
        <p:nvSpPr>
          <p:cNvPr id="7" name="TextBox 6"/>
          <p:cNvSpPr txBox="1"/>
          <p:nvPr/>
        </p:nvSpPr>
        <p:spPr>
          <a:xfrm>
            <a:off x="740107" y="5534561"/>
            <a:ext cx="7663787"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dirty="0" smtClean="0">
                <a:solidFill>
                  <a:schemeClr val="bg1"/>
                </a:solidFill>
                <a:effectLst>
                  <a:glow rad="228600">
                    <a:schemeClr val="accent6">
                      <a:satMod val="175000"/>
                      <a:alpha val="40000"/>
                    </a:schemeClr>
                  </a:glow>
                </a:effectLst>
                <a:latin typeface="Segoe Condensed" pitchFamily="34" charset="0"/>
              </a:rPr>
              <a:t>95.9% </a:t>
            </a:r>
            <a:r>
              <a:rPr lang="en-US" sz="6000" dirty="0" smtClean="0">
                <a:solidFill>
                  <a:schemeClr val="bg1"/>
                </a:solidFill>
                <a:effectLst>
                  <a:glow rad="228600">
                    <a:schemeClr val="accent6">
                      <a:satMod val="175000"/>
                      <a:alpha val="40000"/>
                    </a:schemeClr>
                  </a:glow>
                </a:effectLst>
                <a:latin typeface="Segoe Condensed" pitchFamily="34" charset="0"/>
              </a:rPr>
              <a:t>fixture category</a:t>
            </a:r>
          </a:p>
        </p:txBody>
      </p:sp>
    </p:spTree>
    <p:extLst>
      <p:ext uri="{BB962C8B-B14F-4D97-AF65-F5344CB8AC3E}">
        <p14:creationId xmlns:p14="http://schemas.microsoft.com/office/powerpoint/2010/main" val="35556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Feedback\RefrigeratorPanel.png"/>
          <p:cNvPicPr/>
          <p:nvPr/>
        </p:nvPicPr>
        <p:blipFill>
          <a:blip r:embed="rId3" cstate="print"/>
          <a:srcRect/>
          <a:stretch>
            <a:fillRect/>
          </a:stretch>
        </p:blipFill>
        <p:spPr bwMode="auto">
          <a:xfrm>
            <a:off x="0" y="0"/>
            <a:ext cx="10009048" cy="6858000"/>
          </a:xfrm>
          <a:prstGeom prst="rect">
            <a:avLst/>
          </a:prstGeom>
          <a:noFill/>
          <a:ln w="9525">
            <a:noFill/>
            <a:miter lim="800000"/>
            <a:headEnd/>
            <a:tailEnd/>
          </a:ln>
        </p:spPr>
      </p:pic>
      <p:sp>
        <p:nvSpPr>
          <p:cNvPr id="11" name="Rectangle 10"/>
          <p:cNvSpPr/>
          <p:nvPr/>
        </p:nvSpPr>
        <p:spPr>
          <a:xfrm>
            <a:off x="3124200" y="1371600"/>
            <a:ext cx="5715000" cy="529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research\papers\UbiComp2009-ThesisProposalForDoctoralConsortium\TodaysWaterUsage copy.png"/>
          <p:cNvPicPr/>
          <p:nvPr/>
        </p:nvPicPr>
        <p:blipFill>
          <a:blip r:embed="rId4" cstate="print"/>
          <a:srcRect l="2176" t="8021" b="6250"/>
          <a:stretch>
            <a:fillRect/>
          </a:stretch>
        </p:blipFill>
        <p:spPr bwMode="auto">
          <a:xfrm>
            <a:off x="3250754" y="1447800"/>
            <a:ext cx="5487679" cy="2932478"/>
          </a:xfrm>
          <a:prstGeom prst="rect">
            <a:avLst/>
          </a:prstGeom>
          <a:noFill/>
          <a:ln w="9525">
            <a:noFill/>
            <a:miter lim="800000"/>
            <a:headEnd/>
            <a:tailEnd/>
          </a:ln>
        </p:spPr>
      </p:pic>
      <p:pic>
        <p:nvPicPr>
          <p:cNvPr id="10" name="Picture 9" descr="C:\research\projects\HomeSensing\Water\Feedback\appliance_weekly_red.jpg"/>
          <p:cNvPicPr/>
          <p:nvPr/>
        </p:nvPicPr>
        <p:blipFill>
          <a:blip r:embed="rId5" cstate="print"/>
          <a:srcRect l="6608" t="10558" r="35083" b="51169"/>
          <a:stretch>
            <a:fillRect/>
          </a:stretch>
        </p:blipFill>
        <p:spPr bwMode="auto">
          <a:xfrm>
            <a:off x="3421142" y="4648200"/>
            <a:ext cx="5138710" cy="1932769"/>
          </a:xfrm>
          <a:prstGeom prst="rect">
            <a:avLst/>
          </a:prstGeom>
          <a:noFill/>
          <a:ln w="9525">
            <a:noFill/>
            <a:miter lim="800000"/>
            <a:headEnd/>
            <a:tailEnd/>
          </a:ln>
        </p:spPr>
      </p:pic>
      <p:sp>
        <p:nvSpPr>
          <p:cNvPr id="7" name="Right Arrow 6"/>
          <p:cNvSpPr/>
          <p:nvPr/>
        </p:nvSpPr>
        <p:spPr>
          <a:xfrm>
            <a:off x="-976936" y="554422"/>
            <a:ext cx="7606336"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12"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000" b="1" dirty="0" smtClean="0">
                <a:solidFill>
                  <a:schemeClr val="bg1">
                    <a:lumMod val="75000"/>
                  </a:schemeClr>
                </a:solidFill>
                <a:latin typeface="Segoe WP Semibold" pitchFamily="34" charset="0"/>
                <a:ea typeface="Segoe UI" pitchFamily="34" charset="0"/>
                <a:cs typeface="Segoe UI" pitchFamily="34" charset="0"/>
              </a:rPr>
              <a:t>real-time water feedback</a:t>
            </a:r>
            <a:endParaRPr lang="en-US" sz="54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27484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descr="C:\research\projects\HomeSensing\Water\Pictures\2010_05_01 - Discovery News and HydroSense\IMG_0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609600"/>
            <a:ext cx="16459200" cy="10972800"/>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4"/>
          <p:cNvSpPr/>
          <p:nvPr/>
        </p:nvSpPr>
        <p:spPr>
          <a:xfrm>
            <a:off x="-1751128" y="-1569126"/>
            <a:ext cx="12573891" cy="7835873"/>
          </a:xfrm>
          <a:custGeom>
            <a:avLst/>
            <a:gdLst>
              <a:gd name="connsiteX0" fmla="*/ 5312980 w 12470524"/>
              <a:gd name="connsiteY0" fmla="*/ 7851227 h 7851227"/>
              <a:gd name="connsiteX1" fmla="*/ 5849007 w 12470524"/>
              <a:gd name="connsiteY1" fmla="*/ 3799489 h 7851227"/>
              <a:gd name="connsiteX2" fmla="*/ 5896304 w 12470524"/>
              <a:gd name="connsiteY2" fmla="*/ 3767958 h 7851227"/>
              <a:gd name="connsiteX3" fmla="*/ 12407462 w 12470524"/>
              <a:gd name="connsiteY3" fmla="*/ 4146331 h 7851227"/>
              <a:gd name="connsiteX4" fmla="*/ 12470524 w 12470524"/>
              <a:gd name="connsiteY4" fmla="*/ 0 h 7851227"/>
              <a:gd name="connsiteX5" fmla="*/ 0 w 12470524"/>
              <a:gd name="connsiteY5" fmla="*/ 0 h 7851227"/>
              <a:gd name="connsiteX6" fmla="*/ 0 w 12470524"/>
              <a:gd name="connsiteY6" fmla="*/ 7788165 h 7851227"/>
              <a:gd name="connsiteX7" fmla="*/ 5376042 w 12470524"/>
              <a:gd name="connsiteY7" fmla="*/ 7788165 h 7851227"/>
              <a:gd name="connsiteX0" fmla="*/ 5312980 w 12470524"/>
              <a:gd name="connsiteY0" fmla="*/ 7851227 h 7851227"/>
              <a:gd name="connsiteX1" fmla="*/ 5849007 w 12470524"/>
              <a:gd name="connsiteY1" fmla="*/ 3799489 h 7851227"/>
              <a:gd name="connsiteX2" fmla="*/ 5896304 w 12470524"/>
              <a:gd name="connsiteY2" fmla="*/ 3767958 h 7851227"/>
              <a:gd name="connsiteX3" fmla="*/ 12407462 w 12470524"/>
              <a:gd name="connsiteY3" fmla="*/ 4146331 h 7851227"/>
              <a:gd name="connsiteX4" fmla="*/ 12470524 w 12470524"/>
              <a:gd name="connsiteY4" fmla="*/ 0 h 7851227"/>
              <a:gd name="connsiteX5" fmla="*/ 0 w 12470524"/>
              <a:gd name="connsiteY5" fmla="*/ 0 h 7851227"/>
              <a:gd name="connsiteX6" fmla="*/ 0 w 12470524"/>
              <a:gd name="connsiteY6" fmla="*/ 7788165 h 7851227"/>
              <a:gd name="connsiteX7" fmla="*/ 5217016 w 12470524"/>
              <a:gd name="connsiteY7" fmla="*/ 7827922 h 7851227"/>
              <a:gd name="connsiteX0" fmla="*/ 5360687 w 12470524"/>
              <a:gd name="connsiteY0" fmla="*/ 7835324 h 7835324"/>
              <a:gd name="connsiteX1" fmla="*/ 5849007 w 12470524"/>
              <a:gd name="connsiteY1" fmla="*/ 3799489 h 7835324"/>
              <a:gd name="connsiteX2" fmla="*/ 5896304 w 12470524"/>
              <a:gd name="connsiteY2" fmla="*/ 3767958 h 7835324"/>
              <a:gd name="connsiteX3" fmla="*/ 12407462 w 12470524"/>
              <a:gd name="connsiteY3" fmla="*/ 4146331 h 7835324"/>
              <a:gd name="connsiteX4" fmla="*/ 12470524 w 12470524"/>
              <a:gd name="connsiteY4" fmla="*/ 0 h 7835324"/>
              <a:gd name="connsiteX5" fmla="*/ 0 w 12470524"/>
              <a:gd name="connsiteY5" fmla="*/ 0 h 7835324"/>
              <a:gd name="connsiteX6" fmla="*/ 0 w 12470524"/>
              <a:gd name="connsiteY6" fmla="*/ 7788165 h 7835324"/>
              <a:gd name="connsiteX7" fmla="*/ 5217016 w 12470524"/>
              <a:gd name="connsiteY7" fmla="*/ 7827922 h 7835324"/>
              <a:gd name="connsiteX0" fmla="*/ 5360687 w 12470524"/>
              <a:gd name="connsiteY0" fmla="*/ 7835324 h 7835324"/>
              <a:gd name="connsiteX1" fmla="*/ 5849007 w 12470524"/>
              <a:gd name="connsiteY1" fmla="*/ 3799489 h 7835324"/>
              <a:gd name="connsiteX2" fmla="*/ 5896304 w 12470524"/>
              <a:gd name="connsiteY2" fmla="*/ 3767958 h 7835324"/>
              <a:gd name="connsiteX3" fmla="*/ 12407462 w 12470524"/>
              <a:gd name="connsiteY3" fmla="*/ 4146331 h 7835324"/>
              <a:gd name="connsiteX4" fmla="*/ 12470524 w 12470524"/>
              <a:gd name="connsiteY4" fmla="*/ 0 h 7835324"/>
              <a:gd name="connsiteX5" fmla="*/ 0 w 12470524"/>
              <a:gd name="connsiteY5" fmla="*/ 0 h 7835324"/>
              <a:gd name="connsiteX6" fmla="*/ 0 w 12470524"/>
              <a:gd name="connsiteY6" fmla="*/ 7788165 h 7835324"/>
              <a:gd name="connsiteX7" fmla="*/ 5376042 w 12470524"/>
              <a:gd name="connsiteY7" fmla="*/ 7819971 h 7835324"/>
              <a:gd name="connsiteX0" fmla="*/ 5464054 w 12573891"/>
              <a:gd name="connsiteY0" fmla="*/ 7835324 h 7835873"/>
              <a:gd name="connsiteX1" fmla="*/ 5952374 w 12573891"/>
              <a:gd name="connsiteY1" fmla="*/ 3799489 h 7835873"/>
              <a:gd name="connsiteX2" fmla="*/ 5999671 w 12573891"/>
              <a:gd name="connsiteY2" fmla="*/ 3767958 h 7835873"/>
              <a:gd name="connsiteX3" fmla="*/ 12510829 w 12573891"/>
              <a:gd name="connsiteY3" fmla="*/ 4146331 h 7835873"/>
              <a:gd name="connsiteX4" fmla="*/ 12573891 w 12573891"/>
              <a:gd name="connsiteY4" fmla="*/ 0 h 7835873"/>
              <a:gd name="connsiteX5" fmla="*/ 103367 w 12573891"/>
              <a:gd name="connsiteY5" fmla="*/ 0 h 7835873"/>
              <a:gd name="connsiteX6" fmla="*/ 0 w 12573891"/>
              <a:gd name="connsiteY6" fmla="*/ 7835873 h 7835873"/>
              <a:gd name="connsiteX7" fmla="*/ 5479409 w 12573891"/>
              <a:gd name="connsiteY7" fmla="*/ 7819971 h 783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3891" h="7835873">
                <a:moveTo>
                  <a:pt x="5464054" y="7835324"/>
                </a:moveTo>
                <a:lnTo>
                  <a:pt x="5952374" y="3799489"/>
                </a:lnTo>
                <a:lnTo>
                  <a:pt x="5999671" y="3767958"/>
                </a:lnTo>
                <a:lnTo>
                  <a:pt x="12510829" y="4146331"/>
                </a:lnTo>
                <a:lnTo>
                  <a:pt x="12573891" y="0"/>
                </a:lnTo>
                <a:lnTo>
                  <a:pt x="103367" y="0"/>
                </a:lnTo>
                <a:lnTo>
                  <a:pt x="0" y="7835873"/>
                </a:lnTo>
                <a:lnTo>
                  <a:pt x="5479409" y="7819971"/>
                </a:lnTo>
              </a:path>
            </a:pathLst>
          </a:custGeom>
          <a:solidFill>
            <a:schemeClr val="tx1">
              <a:alpha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Rectangle 28"/>
          <p:cNvSpPr/>
          <p:nvPr/>
        </p:nvSpPr>
        <p:spPr>
          <a:xfrm>
            <a:off x="0" y="6096000"/>
            <a:ext cx="9144000" cy="762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5" name="TextBox 4"/>
          <p:cNvSpPr txBox="1"/>
          <p:nvPr/>
        </p:nvSpPr>
        <p:spPr>
          <a:xfrm>
            <a:off x="152401" y="200566"/>
            <a:ext cx="8610600" cy="1384995"/>
          </a:xfrm>
          <a:prstGeom prst="rect">
            <a:avLst/>
          </a:prstGeom>
          <a:noFill/>
        </p:spPr>
        <p:txBody>
          <a:bodyPr wrap="square" lIns="91416" tIns="45709" rIns="91416" bIns="45709" rtlCol="0">
            <a:spAutoFit/>
          </a:bodyPr>
          <a:lstStyle/>
          <a:p>
            <a:r>
              <a:rPr lang="en-US" sz="4400" b="1" dirty="0" smtClean="0">
                <a:solidFill>
                  <a:schemeClr val="bg1">
                    <a:lumMod val="95000"/>
                  </a:schemeClr>
                </a:solidFill>
                <a:latin typeface="Arial Black" pitchFamily="34" charset="0"/>
              </a:rPr>
              <a:t>thank you</a:t>
            </a:r>
            <a:r>
              <a:rPr lang="en-US" sz="4400" b="1" dirty="0">
                <a:solidFill>
                  <a:schemeClr val="bg1">
                    <a:lumMod val="95000"/>
                  </a:schemeClr>
                </a:solidFill>
                <a:latin typeface="Arial Black" pitchFamily="34" charset="0"/>
              </a:rPr>
              <a:t>!</a:t>
            </a:r>
          </a:p>
          <a:p>
            <a:r>
              <a:rPr lang="en-US" sz="2000" dirty="0">
                <a:solidFill>
                  <a:schemeClr val="bg1">
                    <a:lumMod val="95000"/>
                  </a:schemeClr>
                </a:solidFill>
                <a:latin typeface="Segoe UI" pitchFamily="34" charset="0"/>
                <a:ea typeface="Segoe UI" pitchFamily="34" charset="0"/>
                <a:cs typeface="Segoe UI" pitchFamily="34" charset="0"/>
              </a:rPr>
              <a:t>jonfroehlich@gmail.com</a:t>
            </a:r>
          </a:p>
          <a:p>
            <a:r>
              <a:rPr lang="en-US" sz="2000" dirty="0">
                <a:solidFill>
                  <a:schemeClr val="bg1">
                    <a:lumMod val="95000"/>
                  </a:schemeClr>
                </a:solidFill>
                <a:latin typeface="Segoe UI" pitchFamily="34" charset="0"/>
                <a:ea typeface="Segoe UI" pitchFamily="34" charset="0"/>
                <a:cs typeface="Segoe UI" pitchFamily="34" charset="0"/>
              </a:rPr>
              <a:t>twitter @</a:t>
            </a:r>
            <a:r>
              <a:rPr lang="en-US" sz="2000" dirty="0" err="1">
                <a:solidFill>
                  <a:schemeClr val="bg1">
                    <a:lumMod val="95000"/>
                  </a:schemeClr>
                </a:solidFill>
                <a:latin typeface="Segoe UI" pitchFamily="34" charset="0"/>
                <a:ea typeface="Segoe UI" pitchFamily="34" charset="0"/>
                <a:cs typeface="Segoe UI" pitchFamily="34" charset="0"/>
              </a:rPr>
              <a:t>jonfroehlich</a:t>
            </a:r>
            <a:endParaRPr lang="en-US" sz="2000" dirty="0">
              <a:solidFill>
                <a:schemeClr val="bg1">
                  <a:lumMod val="95000"/>
                </a:schemeClr>
              </a:solidFill>
              <a:latin typeface="Segoe UI" pitchFamily="34" charset="0"/>
              <a:ea typeface="Segoe UI" pitchFamily="34" charset="0"/>
              <a:cs typeface="Segoe UI" pitchFamily="34" charset="0"/>
            </a:endParaRPr>
          </a:p>
        </p:txBody>
      </p:sp>
      <p:pic>
        <p:nvPicPr>
          <p:cNvPr id="11" name="Picture 4" descr="C:\research\Posters\Affiliates2009-HydroSense\dub logo.png"/>
          <p:cNvPicPr>
            <a:picLocks noChangeAspect="1" noChangeArrowheads="1"/>
          </p:cNvPicPr>
          <p:nvPr/>
        </p:nvPicPr>
        <p:blipFill>
          <a:blip r:embed="rId3" cstate="print">
            <a:lum bright="90000"/>
          </a:blip>
          <a:srcRect/>
          <a:stretch>
            <a:fillRect/>
          </a:stretch>
        </p:blipFill>
        <p:spPr bwMode="auto">
          <a:xfrm>
            <a:off x="76201" y="6122732"/>
            <a:ext cx="990600" cy="506669"/>
          </a:xfrm>
          <a:prstGeom prst="rect">
            <a:avLst/>
          </a:prstGeom>
          <a:noFill/>
          <a:effectLst/>
        </p:spPr>
      </p:pic>
      <p:grpSp>
        <p:nvGrpSpPr>
          <p:cNvPr id="3" name="Group 27"/>
          <p:cNvGrpSpPr/>
          <p:nvPr/>
        </p:nvGrpSpPr>
        <p:grpSpPr>
          <a:xfrm>
            <a:off x="1125820" y="6096000"/>
            <a:ext cx="779180" cy="561680"/>
            <a:chOff x="1506820" y="5853260"/>
            <a:chExt cx="779180" cy="561680"/>
          </a:xfrm>
        </p:grpSpPr>
        <p:sp>
          <p:nvSpPr>
            <p:cNvPr id="12" name="TextBox 11"/>
            <p:cNvSpPr txBox="1"/>
            <p:nvPr/>
          </p:nvSpPr>
          <p:spPr>
            <a:xfrm>
              <a:off x="1506820" y="5853260"/>
              <a:ext cx="779179" cy="215444"/>
            </a:xfrm>
            <a:prstGeom prst="rect">
              <a:avLst/>
            </a:prstGeom>
            <a:noFill/>
          </p:spPr>
          <p:txBody>
            <a:bodyPr wrap="square" lIns="0" tIns="0" rIns="0" bIns="0" rtlCol="0">
              <a:spAutoFit/>
            </a:bodyPr>
            <a:lstStyle/>
            <a:p>
              <a:r>
                <a:rPr lang="en-US" sz="1400" b="1" dirty="0">
                  <a:solidFill>
                    <a:schemeClr val="bg1">
                      <a:lumMod val="85000"/>
                    </a:schemeClr>
                  </a:solidFill>
                </a:rPr>
                <a:t>design:</a:t>
              </a:r>
            </a:p>
          </p:txBody>
        </p:sp>
        <p:sp>
          <p:nvSpPr>
            <p:cNvPr id="13" name="Rectangle 12"/>
            <p:cNvSpPr/>
            <p:nvPr/>
          </p:nvSpPr>
          <p:spPr>
            <a:xfrm>
              <a:off x="1506821" y="6015827"/>
              <a:ext cx="779179" cy="215444"/>
            </a:xfrm>
            <a:prstGeom prst="rect">
              <a:avLst/>
            </a:prstGeom>
          </p:spPr>
          <p:txBody>
            <a:bodyPr wrap="square" lIns="0" tIns="0" rIns="0" bIns="0">
              <a:spAutoFit/>
            </a:bodyPr>
            <a:lstStyle/>
            <a:p>
              <a:r>
                <a:rPr lang="en-US" sz="1400" b="1" dirty="0">
                  <a:solidFill>
                    <a:schemeClr val="bg1">
                      <a:lumMod val="85000"/>
                    </a:schemeClr>
                  </a:solidFill>
                </a:rPr>
                <a:t>use:</a:t>
              </a:r>
            </a:p>
          </p:txBody>
        </p:sp>
        <p:sp>
          <p:nvSpPr>
            <p:cNvPr id="14" name="Rectangle 13"/>
            <p:cNvSpPr/>
            <p:nvPr/>
          </p:nvSpPr>
          <p:spPr>
            <a:xfrm>
              <a:off x="1506821" y="6199496"/>
              <a:ext cx="779179" cy="215444"/>
            </a:xfrm>
            <a:prstGeom prst="rect">
              <a:avLst/>
            </a:prstGeom>
          </p:spPr>
          <p:txBody>
            <a:bodyPr wrap="square" lIns="0" tIns="0" rIns="0" bIns="0">
              <a:spAutoFit/>
            </a:bodyPr>
            <a:lstStyle/>
            <a:p>
              <a:r>
                <a:rPr lang="en-US" sz="1400" b="1" dirty="0">
                  <a:solidFill>
                    <a:schemeClr val="bg1">
                      <a:lumMod val="85000"/>
                    </a:schemeClr>
                  </a:solidFill>
                </a:rPr>
                <a:t>build:</a:t>
              </a:r>
            </a:p>
          </p:txBody>
        </p:sp>
      </p:grpSp>
      <p:grpSp>
        <p:nvGrpSpPr>
          <p:cNvPr id="10" name="Group 31"/>
          <p:cNvGrpSpPr/>
          <p:nvPr/>
        </p:nvGrpSpPr>
        <p:grpSpPr>
          <a:xfrm>
            <a:off x="3429000" y="6172209"/>
            <a:ext cx="2819400" cy="630171"/>
            <a:chOff x="4724400" y="6172201"/>
            <a:chExt cx="3276600" cy="630171"/>
          </a:xfrm>
        </p:grpSpPr>
        <p:sp>
          <p:nvSpPr>
            <p:cNvPr id="30" name="TextBox 29"/>
            <p:cNvSpPr txBox="1"/>
            <p:nvPr/>
          </p:nvSpPr>
          <p:spPr>
            <a:xfrm>
              <a:off x="4800600" y="6172201"/>
              <a:ext cx="3200400" cy="419668"/>
            </a:xfrm>
            <a:prstGeom prst="rect">
              <a:avLst/>
            </a:prstGeom>
            <a:noFill/>
            <a:effectLst/>
          </p:spPr>
          <p:txBody>
            <a:bodyPr wrap="square" lIns="0" tIns="0" rIns="0" bIns="0" rtlCol="0">
              <a:noAutofit/>
            </a:bodyPr>
            <a:lstStyle/>
            <a:p>
              <a:r>
                <a:rPr lang="en-US" sz="3200" dirty="0">
                  <a:solidFill>
                    <a:schemeClr val="accent6"/>
                  </a:solidFill>
                  <a:latin typeface="Arial Black" pitchFamily="34" charset="0"/>
                </a:rPr>
                <a:t>ubi</a:t>
              </a:r>
              <a:r>
                <a:rPr lang="en-US" sz="3200" dirty="0">
                  <a:solidFill>
                    <a:schemeClr val="bg1">
                      <a:lumMod val="75000"/>
                    </a:schemeClr>
                  </a:solidFill>
                  <a:latin typeface="Arial Black" pitchFamily="34" charset="0"/>
                </a:rPr>
                <a:t>comp </a:t>
              </a:r>
              <a:r>
                <a:rPr lang="en-US" sz="3200" dirty="0">
                  <a:solidFill>
                    <a:schemeClr val="bg1">
                      <a:lumMod val="75000"/>
                    </a:schemeClr>
                  </a:solidFill>
                  <a:latin typeface="Arial" pitchFamily="34" charset="0"/>
                  <a:cs typeface="Arial" pitchFamily="34" charset="0"/>
                </a:rPr>
                <a:t>lab</a:t>
              </a:r>
            </a:p>
          </p:txBody>
        </p:sp>
        <p:sp>
          <p:nvSpPr>
            <p:cNvPr id="31" name="TextBox 30"/>
            <p:cNvSpPr txBox="1"/>
            <p:nvPr/>
          </p:nvSpPr>
          <p:spPr>
            <a:xfrm>
              <a:off x="4724400" y="6509984"/>
              <a:ext cx="3048000" cy="292388"/>
            </a:xfrm>
            <a:prstGeom prst="rect">
              <a:avLst/>
            </a:prstGeom>
            <a:noFill/>
          </p:spPr>
          <p:txBody>
            <a:bodyPr wrap="square" rtlCol="0">
              <a:spAutoFit/>
            </a:bodyPr>
            <a:lstStyle/>
            <a:p>
              <a:r>
                <a:rPr lang="en-US" sz="1300" dirty="0">
                  <a:solidFill>
                    <a:schemeClr val="bg1">
                      <a:lumMod val="95000"/>
                    </a:schemeClr>
                  </a:solidFill>
                </a:rPr>
                <a:t>university of washington</a:t>
              </a:r>
            </a:p>
          </p:txBody>
        </p:sp>
      </p:grpSp>
      <p:grpSp>
        <p:nvGrpSpPr>
          <p:cNvPr id="16" name="Group 33"/>
          <p:cNvGrpSpPr/>
          <p:nvPr/>
        </p:nvGrpSpPr>
        <p:grpSpPr>
          <a:xfrm>
            <a:off x="7467600" y="6110397"/>
            <a:ext cx="2743200" cy="671408"/>
            <a:chOff x="7391400" y="6019800"/>
            <a:chExt cx="2743200" cy="671408"/>
          </a:xfrm>
        </p:grpSpPr>
        <p:pic>
          <p:nvPicPr>
            <p:cNvPr id="15" name="Picture 2" descr="C:\research\projects\Sustain\design\sustain_logo_transparent.png"/>
            <p:cNvPicPr>
              <a:picLocks noChangeAspect="1" noChangeArrowheads="1"/>
            </p:cNvPicPr>
            <p:nvPr/>
          </p:nvPicPr>
          <p:blipFill>
            <a:blip r:embed="rId4" cstate="print"/>
            <a:srcRect b="33333"/>
            <a:stretch>
              <a:fillRect/>
            </a:stretch>
          </p:blipFill>
          <p:spPr bwMode="auto">
            <a:xfrm>
              <a:off x="7467600" y="6019800"/>
              <a:ext cx="1524000" cy="432197"/>
            </a:xfrm>
            <a:prstGeom prst="rect">
              <a:avLst/>
            </a:prstGeom>
            <a:noFill/>
            <a:effectLst/>
          </p:spPr>
        </p:pic>
        <p:sp>
          <p:nvSpPr>
            <p:cNvPr id="33" name="TextBox 32"/>
            <p:cNvSpPr txBox="1"/>
            <p:nvPr/>
          </p:nvSpPr>
          <p:spPr>
            <a:xfrm>
              <a:off x="7391400" y="6398820"/>
              <a:ext cx="2743200" cy="292388"/>
            </a:xfrm>
            <a:prstGeom prst="rect">
              <a:avLst/>
            </a:prstGeom>
            <a:noFill/>
          </p:spPr>
          <p:txBody>
            <a:bodyPr wrap="square" rtlCol="0">
              <a:spAutoFit/>
            </a:bodyPr>
            <a:lstStyle/>
            <a:p>
              <a:r>
                <a:rPr lang="en-US" sz="1300" spc="20" dirty="0">
                  <a:solidFill>
                    <a:schemeClr val="bg1">
                      <a:lumMod val="85000"/>
                    </a:schemeClr>
                  </a:solidFill>
                </a:rPr>
                <a:t>sustainability research</a:t>
              </a:r>
            </a:p>
          </p:txBody>
        </p:sp>
      </p:grpSp>
      <p:sp>
        <p:nvSpPr>
          <p:cNvPr id="38" name="TextBox 37"/>
          <p:cNvSpPr txBox="1"/>
          <p:nvPr/>
        </p:nvSpPr>
        <p:spPr>
          <a:xfrm>
            <a:off x="-13647" y="6614516"/>
            <a:ext cx="2622698" cy="276999"/>
          </a:xfrm>
          <a:prstGeom prst="rect">
            <a:avLst/>
          </a:prstGeom>
          <a:noFill/>
        </p:spPr>
        <p:txBody>
          <a:bodyPr wrap="square" lIns="91416" tIns="45709" rIns="91416" bIns="45709" rtlCol="0">
            <a:spAutoFit/>
          </a:bodyPr>
          <a:lstStyle/>
          <a:p>
            <a:r>
              <a:rPr lang="en-US" sz="1200" dirty="0">
                <a:solidFill>
                  <a:schemeClr val="bg1">
                    <a:lumMod val="95000"/>
                  </a:schemeClr>
                </a:solidFill>
              </a:rPr>
              <a:t>university of washington</a:t>
            </a:r>
          </a:p>
        </p:txBody>
      </p:sp>
      <p:cxnSp>
        <p:nvCxnSpPr>
          <p:cNvPr id="49" name="Straight Connector 48"/>
          <p:cNvCxnSpPr/>
          <p:nvPr/>
        </p:nvCxnSpPr>
        <p:spPr>
          <a:xfrm rot="5400000">
            <a:off x="3133276" y="880363"/>
            <a:ext cx="12954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831776" y="514290"/>
            <a:ext cx="5791200" cy="400110"/>
          </a:xfrm>
          <a:prstGeom prst="rect">
            <a:avLst/>
          </a:prstGeom>
          <a:noFill/>
        </p:spPr>
        <p:txBody>
          <a:bodyPr wrap="square" lIns="91416" tIns="45709" rIns="91416" bIns="45709" rtlCol="0">
            <a:spAutoFit/>
          </a:bodyPr>
          <a:lstStyle/>
          <a:p>
            <a:r>
              <a:rPr lang="en-US" sz="2000" b="1" dirty="0">
                <a:solidFill>
                  <a:schemeClr val="bg1"/>
                </a:solidFill>
                <a:latin typeface="Segoe UI" pitchFamily="34" charset="0"/>
                <a:ea typeface="Segoe UI" pitchFamily="34" charset="0"/>
                <a:cs typeface="Segoe UI" pitchFamily="34" charset="0"/>
              </a:rPr>
              <a:t>http://</a:t>
            </a:r>
            <a:r>
              <a:rPr lang="en-US" sz="2000" b="1" dirty="0">
                <a:solidFill>
                  <a:schemeClr val="accent6"/>
                </a:solidFill>
                <a:latin typeface="Segoe UI" pitchFamily="34" charset="0"/>
                <a:ea typeface="Segoe UI" pitchFamily="34" charset="0"/>
                <a:cs typeface="Segoe UI" pitchFamily="34" charset="0"/>
              </a:rPr>
              <a:t>ubi</a:t>
            </a:r>
            <a:r>
              <a:rPr lang="en-US" sz="2000" b="1" dirty="0">
                <a:solidFill>
                  <a:schemeClr val="bg1"/>
                </a:solidFill>
                <a:latin typeface="Segoe UI" pitchFamily="34" charset="0"/>
                <a:ea typeface="Segoe UI" pitchFamily="34" charset="0"/>
                <a:cs typeface="Segoe UI" pitchFamily="34" charset="0"/>
              </a:rPr>
              <a:t>complab.cs.washington.edu</a:t>
            </a:r>
          </a:p>
        </p:txBody>
      </p:sp>
      <p:sp>
        <p:nvSpPr>
          <p:cNvPr id="51" name="TextBox 50"/>
          <p:cNvSpPr txBox="1"/>
          <p:nvPr/>
        </p:nvSpPr>
        <p:spPr>
          <a:xfrm>
            <a:off x="3831776" y="819090"/>
            <a:ext cx="5791200" cy="400110"/>
          </a:xfrm>
          <a:prstGeom prst="rect">
            <a:avLst/>
          </a:prstGeom>
          <a:noFill/>
        </p:spPr>
        <p:txBody>
          <a:bodyPr wrap="square" lIns="91416" tIns="45709" rIns="91416" bIns="45709" rtlCol="0">
            <a:spAutoFit/>
          </a:bodyPr>
          <a:lstStyle/>
          <a:p>
            <a:r>
              <a:rPr lang="en-US" sz="2000" b="1" dirty="0">
                <a:solidFill>
                  <a:schemeClr val="bg1">
                    <a:lumMod val="95000"/>
                  </a:schemeClr>
                </a:solidFill>
                <a:latin typeface="Segoe UI" pitchFamily="34" charset="0"/>
                <a:ea typeface="Segoe UI" pitchFamily="34" charset="0"/>
                <a:cs typeface="Segoe UI" pitchFamily="34" charset="0"/>
              </a:rPr>
              <a:t>http://dub.washington.edu/</a:t>
            </a:r>
          </a:p>
        </p:txBody>
      </p:sp>
      <p:grpSp>
        <p:nvGrpSpPr>
          <p:cNvPr id="2" name="Group 1"/>
          <p:cNvGrpSpPr/>
          <p:nvPr/>
        </p:nvGrpSpPr>
        <p:grpSpPr>
          <a:xfrm>
            <a:off x="1" y="1066800"/>
            <a:ext cx="3926989" cy="3352800"/>
            <a:chOff x="1" y="1066800"/>
            <a:chExt cx="3926989" cy="3352800"/>
          </a:xfrm>
        </p:grpSpPr>
        <p:pic>
          <p:nvPicPr>
            <p:cNvPr id="20482" name="Picture 2" descr="http://ubicomplab.cs.washington.edu/mw/uploads/thumb/7/72/Shwetak_head_tn.png/70px-Shwetak_head_tn.png"/>
            <p:cNvPicPr>
              <a:picLocks noChangeAspect="1" noChangeArrowheads="1"/>
            </p:cNvPicPr>
            <p:nvPr/>
          </p:nvPicPr>
          <p:blipFill>
            <a:blip r:embed="rId5" cstate="print"/>
            <a:srcRect/>
            <a:stretch>
              <a:fillRect/>
            </a:stretch>
          </p:blipFill>
          <p:spPr bwMode="auto">
            <a:xfrm>
              <a:off x="400051" y="3310762"/>
              <a:ext cx="666750" cy="857251"/>
            </a:xfrm>
            <a:prstGeom prst="rect">
              <a:avLst/>
            </a:prstGeom>
            <a:noFill/>
          </p:spPr>
        </p:pic>
        <p:pic>
          <p:nvPicPr>
            <p:cNvPr id="20488" name="Picture 8" descr="http://ubicomplab.cs.washington.edu/mw/uploads/thumb/5/58/Eric_head_tn.png/70px-Eric_head_tn.png"/>
            <p:cNvPicPr>
              <a:picLocks noChangeAspect="1" noChangeArrowheads="1"/>
            </p:cNvPicPr>
            <p:nvPr/>
          </p:nvPicPr>
          <p:blipFill>
            <a:blip r:embed="rId6" cstate="print"/>
            <a:srcRect/>
            <a:stretch>
              <a:fillRect/>
            </a:stretch>
          </p:blipFill>
          <p:spPr bwMode="auto">
            <a:xfrm>
              <a:off x="1295393" y="2179031"/>
              <a:ext cx="666750" cy="857251"/>
            </a:xfrm>
            <a:prstGeom prst="rect">
              <a:avLst/>
            </a:prstGeom>
            <a:noFill/>
          </p:spPr>
        </p:pic>
        <p:pic>
          <p:nvPicPr>
            <p:cNvPr id="20492" name="Picture 12" descr="http://ubicomplab.cs.washington.edu/mw/uploads/thumb/6/65/Tim_head_tn.png/70px-Tim_head_tn.png"/>
            <p:cNvPicPr>
              <a:picLocks noChangeAspect="1" noChangeArrowheads="1"/>
            </p:cNvPicPr>
            <p:nvPr/>
          </p:nvPicPr>
          <p:blipFill>
            <a:blip r:embed="rId7" cstate="print"/>
            <a:srcRect/>
            <a:stretch>
              <a:fillRect/>
            </a:stretch>
          </p:blipFill>
          <p:spPr bwMode="auto">
            <a:xfrm>
              <a:off x="2152912" y="2183801"/>
              <a:ext cx="666750" cy="857251"/>
            </a:xfrm>
            <a:prstGeom prst="rect">
              <a:avLst/>
            </a:prstGeom>
            <a:noFill/>
          </p:spPr>
        </p:pic>
        <p:pic>
          <p:nvPicPr>
            <p:cNvPr id="20494" name="Picture 14" descr="http://www.cs.washington.edu/homes/jfogarty/images/jfogarty-gasworks.jpg"/>
            <p:cNvPicPr>
              <a:picLocks noChangeAspect="1" noChangeArrowheads="1"/>
            </p:cNvPicPr>
            <p:nvPr/>
          </p:nvPicPr>
          <p:blipFill>
            <a:blip r:embed="rId8" cstate="print"/>
            <a:srcRect l="35870" t="2400" r="28261" b="36000"/>
            <a:stretch>
              <a:fillRect/>
            </a:stretch>
          </p:blipFill>
          <p:spPr bwMode="auto">
            <a:xfrm>
              <a:off x="1269246" y="3310762"/>
              <a:ext cx="667512" cy="859757"/>
            </a:xfrm>
            <a:prstGeom prst="rect">
              <a:avLst/>
            </a:prstGeom>
            <a:noFill/>
          </p:spPr>
        </p:pic>
        <p:pic>
          <p:nvPicPr>
            <p:cNvPr id="20496" name="Picture 16" descr="[picture of Professor Landay]"/>
            <p:cNvPicPr>
              <a:picLocks noChangeAspect="1" noChangeArrowheads="1"/>
            </p:cNvPicPr>
            <p:nvPr/>
          </p:nvPicPr>
          <p:blipFill>
            <a:blip r:embed="rId9" cstate="print"/>
            <a:srcRect l="15000" r="11625"/>
            <a:stretch>
              <a:fillRect/>
            </a:stretch>
          </p:blipFill>
          <p:spPr bwMode="auto">
            <a:xfrm>
              <a:off x="2165149" y="3310762"/>
              <a:ext cx="669944" cy="859536"/>
            </a:xfrm>
            <a:prstGeom prst="rect">
              <a:avLst/>
            </a:prstGeom>
            <a:noFill/>
          </p:spPr>
        </p:pic>
        <p:sp>
          <p:nvSpPr>
            <p:cNvPr id="40" name="TextBox 39"/>
            <p:cNvSpPr txBox="1"/>
            <p:nvPr/>
          </p:nvSpPr>
          <p:spPr>
            <a:xfrm rot="16200000">
              <a:off x="-854104" y="2947076"/>
              <a:ext cx="2133600" cy="400110"/>
            </a:xfrm>
            <a:prstGeom prst="rect">
              <a:avLst/>
            </a:prstGeom>
            <a:noFill/>
          </p:spPr>
          <p:txBody>
            <a:bodyPr wrap="square" lIns="91416" tIns="45709" rIns="91416" bIns="45709" rtlCol="0">
              <a:spAutoFit/>
            </a:bodyPr>
            <a:lstStyle/>
            <a:p>
              <a:r>
                <a:rPr lang="en-US" sz="2000" dirty="0">
                  <a:solidFill>
                    <a:schemeClr val="bg1"/>
                  </a:solidFill>
                </a:rPr>
                <a:t>faculty</a:t>
              </a:r>
            </a:p>
          </p:txBody>
        </p:sp>
        <p:sp>
          <p:nvSpPr>
            <p:cNvPr id="41" name="TextBox 40"/>
            <p:cNvSpPr txBox="1"/>
            <p:nvPr/>
          </p:nvSpPr>
          <p:spPr>
            <a:xfrm rot="16200000">
              <a:off x="-866744" y="1933545"/>
              <a:ext cx="2133600" cy="400110"/>
            </a:xfrm>
            <a:prstGeom prst="rect">
              <a:avLst/>
            </a:prstGeom>
            <a:noFill/>
          </p:spPr>
          <p:txBody>
            <a:bodyPr wrap="square" lIns="91416" tIns="45709" rIns="91416" bIns="45709" rtlCol="0">
              <a:spAutoFit/>
            </a:bodyPr>
            <a:lstStyle/>
            <a:p>
              <a:r>
                <a:rPr lang="en-US" sz="2000" dirty="0">
                  <a:solidFill>
                    <a:schemeClr val="bg1"/>
                  </a:solidFill>
                </a:rPr>
                <a:t>students</a:t>
              </a:r>
            </a:p>
          </p:txBody>
        </p:sp>
        <p:pic>
          <p:nvPicPr>
            <p:cNvPr id="20502" name="Picture 22" descr="http://ubicomplab.cs.washington.edu/mw/uploads/thumb/b/ba/Froehlich_head_tn.png/70px-Froehlich_head_tn.png"/>
            <p:cNvPicPr>
              <a:picLocks noChangeAspect="1" noChangeArrowheads="1"/>
            </p:cNvPicPr>
            <p:nvPr/>
          </p:nvPicPr>
          <p:blipFill>
            <a:blip r:embed="rId10" cstate="print"/>
            <a:srcRect/>
            <a:stretch>
              <a:fillRect/>
            </a:stretch>
          </p:blipFill>
          <p:spPr bwMode="auto">
            <a:xfrm>
              <a:off x="410022" y="2173985"/>
              <a:ext cx="666750" cy="857251"/>
            </a:xfrm>
            <a:prstGeom prst="rect">
              <a:avLst/>
            </a:prstGeom>
            <a:noFill/>
          </p:spPr>
        </p:pic>
        <p:sp>
          <p:nvSpPr>
            <p:cNvPr id="46" name="TextBox 45"/>
            <p:cNvSpPr txBox="1"/>
            <p:nvPr/>
          </p:nvSpPr>
          <p:spPr>
            <a:xfrm>
              <a:off x="228600" y="3008385"/>
              <a:ext cx="1030770" cy="276977"/>
            </a:xfrm>
            <a:prstGeom prst="rect">
              <a:avLst/>
            </a:prstGeom>
            <a:noFill/>
          </p:spPr>
          <p:txBody>
            <a:bodyPr wrap="square" lIns="91416" tIns="45709" rIns="91416" bIns="45709" rtlCol="0">
              <a:spAutoFit/>
            </a:bodyPr>
            <a:lstStyle/>
            <a:p>
              <a:r>
                <a:rPr lang="en-US" sz="1200" dirty="0">
                  <a:solidFill>
                    <a:schemeClr val="bg1"/>
                  </a:solidFill>
                  <a:latin typeface="Segoe Condensed" pitchFamily="34" charset="0"/>
                </a:rPr>
                <a:t>  </a:t>
              </a:r>
              <a:r>
                <a:rPr lang="en-US" sz="1200" dirty="0" smtClean="0">
                  <a:solidFill>
                    <a:schemeClr val="bg1"/>
                  </a:solidFill>
                  <a:latin typeface="Segoe Condensed" pitchFamily="34" charset="0"/>
                </a:rPr>
                <a:t>Jon Froehlich</a:t>
              </a:r>
              <a:endParaRPr lang="en-US" sz="1200" dirty="0">
                <a:solidFill>
                  <a:schemeClr val="bg1"/>
                </a:solidFill>
                <a:latin typeface="Segoe Condensed" pitchFamily="34" charset="0"/>
              </a:endParaRPr>
            </a:p>
          </p:txBody>
        </p:sp>
        <p:sp>
          <p:nvSpPr>
            <p:cNvPr id="47" name="TextBox 46"/>
            <p:cNvSpPr txBox="1"/>
            <p:nvPr/>
          </p:nvSpPr>
          <p:spPr>
            <a:xfrm>
              <a:off x="260243" y="4142623"/>
              <a:ext cx="3641650" cy="276977"/>
            </a:xfrm>
            <a:prstGeom prst="rect">
              <a:avLst/>
            </a:prstGeom>
            <a:noFill/>
          </p:spPr>
          <p:txBody>
            <a:bodyPr wrap="square" lIns="91416" tIns="45709" rIns="91416" bIns="45709" rtlCol="0">
              <a:spAutoFit/>
            </a:bodyPr>
            <a:lstStyle/>
            <a:p>
              <a:r>
                <a:rPr lang="en-US" sz="1200" dirty="0">
                  <a:solidFill>
                    <a:schemeClr val="bg1"/>
                  </a:solidFill>
                  <a:latin typeface="Segoe Condensed" pitchFamily="34" charset="0"/>
                </a:rPr>
                <a:t>Shwetak Patel  </a:t>
              </a:r>
              <a:r>
                <a:rPr lang="en-US" sz="1200" dirty="0" smtClean="0">
                  <a:solidFill>
                    <a:schemeClr val="bg1"/>
                  </a:solidFill>
                  <a:latin typeface="Segoe Condensed" pitchFamily="34" charset="0"/>
                </a:rPr>
                <a:t>  </a:t>
              </a:r>
              <a:r>
                <a:rPr lang="en-US" sz="1200" dirty="0">
                  <a:solidFill>
                    <a:schemeClr val="bg1"/>
                  </a:solidFill>
                  <a:latin typeface="Segoe Condensed" pitchFamily="34" charset="0"/>
                </a:rPr>
                <a:t>James Fogarty   James </a:t>
              </a:r>
              <a:r>
                <a:rPr lang="en-US" sz="1200" dirty="0" smtClean="0">
                  <a:solidFill>
                    <a:schemeClr val="bg1"/>
                  </a:solidFill>
                  <a:latin typeface="Segoe Condensed" pitchFamily="34" charset="0"/>
                </a:rPr>
                <a:t>Landay       Les Atlas </a:t>
              </a:r>
              <a:endParaRPr lang="en-US" sz="1200" dirty="0">
                <a:solidFill>
                  <a:schemeClr val="bg1"/>
                </a:solidFill>
                <a:latin typeface="Segoe Condensed" pitchFamily="34" charset="0"/>
              </a:endParaRPr>
            </a:p>
          </p:txBody>
        </p:sp>
        <p:pic>
          <p:nvPicPr>
            <p:cNvPr id="4098" name="Picture 2" descr="C:\research\talks\Dorkbot2010_HydroSense2.0\150284_10150092452478993_506708992_7036310_2849246_n.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33" b="23518"/>
            <a:stretch/>
          </p:blipFill>
          <p:spPr bwMode="auto">
            <a:xfrm>
              <a:off x="2982140" y="2183801"/>
              <a:ext cx="694341" cy="85953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259369" y="3008385"/>
              <a:ext cx="830043" cy="276977"/>
            </a:xfrm>
            <a:prstGeom prst="rect">
              <a:avLst/>
            </a:prstGeom>
            <a:noFill/>
          </p:spPr>
          <p:txBody>
            <a:bodyPr wrap="square" lIns="91416" tIns="45709" rIns="91416" bIns="45709" rtlCol="0">
              <a:spAutoFit/>
            </a:bodyPr>
            <a:lstStyle/>
            <a:p>
              <a:r>
                <a:rPr lang="en-US" sz="1200" dirty="0" smtClean="0">
                  <a:solidFill>
                    <a:schemeClr val="bg1"/>
                  </a:solidFill>
                  <a:latin typeface="Segoe Condensed" pitchFamily="34" charset="0"/>
                </a:rPr>
                <a:t>Eric Larson</a:t>
              </a:r>
              <a:endParaRPr lang="en-US" sz="1200" dirty="0">
                <a:solidFill>
                  <a:schemeClr val="bg1"/>
                </a:solidFill>
                <a:latin typeface="Segoe Condensed" pitchFamily="34" charset="0"/>
              </a:endParaRPr>
            </a:p>
          </p:txBody>
        </p:sp>
        <p:sp>
          <p:nvSpPr>
            <p:cNvPr id="39" name="TextBox 38"/>
            <p:cNvSpPr txBox="1"/>
            <p:nvPr/>
          </p:nvSpPr>
          <p:spPr>
            <a:xfrm>
              <a:off x="2057116" y="3008385"/>
              <a:ext cx="999953" cy="276977"/>
            </a:xfrm>
            <a:prstGeom prst="rect">
              <a:avLst/>
            </a:prstGeom>
            <a:noFill/>
          </p:spPr>
          <p:txBody>
            <a:bodyPr wrap="square" lIns="91416" tIns="45709" rIns="91416" bIns="45709" rtlCol="0">
              <a:spAutoFit/>
            </a:bodyPr>
            <a:lstStyle/>
            <a:p>
              <a:r>
                <a:rPr lang="en-US" sz="1200" dirty="0" smtClean="0">
                  <a:solidFill>
                    <a:schemeClr val="bg1"/>
                  </a:solidFill>
                  <a:latin typeface="Segoe Condensed" pitchFamily="34" charset="0"/>
                </a:rPr>
                <a:t>Tim Campbell</a:t>
              </a:r>
              <a:endParaRPr lang="en-US" sz="1200" dirty="0">
                <a:solidFill>
                  <a:schemeClr val="bg1"/>
                </a:solidFill>
                <a:latin typeface="Segoe Condensed" pitchFamily="34" charset="0"/>
              </a:endParaRPr>
            </a:p>
          </p:txBody>
        </p:sp>
        <p:sp>
          <p:nvSpPr>
            <p:cNvPr id="42" name="TextBox 41"/>
            <p:cNvSpPr txBox="1"/>
            <p:nvPr/>
          </p:nvSpPr>
          <p:spPr>
            <a:xfrm>
              <a:off x="2927037" y="3008385"/>
              <a:ext cx="999953" cy="276977"/>
            </a:xfrm>
            <a:prstGeom prst="rect">
              <a:avLst/>
            </a:prstGeom>
            <a:noFill/>
          </p:spPr>
          <p:txBody>
            <a:bodyPr wrap="square" lIns="91416" tIns="45709" rIns="91416" bIns="45709" rtlCol="0">
              <a:spAutoFit/>
            </a:bodyPr>
            <a:lstStyle/>
            <a:p>
              <a:r>
                <a:rPr lang="en-US" sz="1200" dirty="0" smtClean="0">
                  <a:solidFill>
                    <a:schemeClr val="bg1"/>
                  </a:solidFill>
                  <a:latin typeface="Segoe Condensed" pitchFamily="34" charset="0"/>
                </a:rPr>
                <a:t>Elliot Saba</a:t>
              </a:r>
              <a:endParaRPr lang="en-US" sz="1200" dirty="0">
                <a:solidFill>
                  <a:schemeClr val="bg1"/>
                </a:solidFill>
                <a:latin typeface="Segoe Condensed" pitchFamily="34" charset="0"/>
              </a:endParaRPr>
            </a:p>
          </p:txBody>
        </p:sp>
        <p:pic>
          <p:nvPicPr>
            <p:cNvPr id="4099" name="Picture 3" descr="C:\research\talks\Dorkbot2010_HydroSense2.0\atlas_les98.jpg"/>
            <p:cNvPicPr>
              <a:picLocks noChangeAspect="1" noChangeArrowheads="1"/>
            </p:cNvPicPr>
            <p:nvPr/>
          </p:nvPicPr>
          <p:blipFill rotWithShape="1">
            <a:blip r:embed="rId12">
              <a:extLst>
                <a:ext uri="{28A0092B-C50C-407E-A947-70E740481C1C}">
                  <a14:useLocalDpi xmlns:a14="http://schemas.microsoft.com/office/drawing/2010/main" val="0"/>
                </a:ext>
              </a:extLst>
            </a:blip>
            <a:srcRect l="14362" t="7677" r="14355" b="24011"/>
            <a:stretch/>
          </p:blipFill>
          <p:spPr bwMode="auto">
            <a:xfrm>
              <a:off x="3000193" y="3310762"/>
              <a:ext cx="685800" cy="859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336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20" y="1828800"/>
            <a:ext cx="8364361"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solidFill>
                  <a:schemeClr val="tx1">
                    <a:lumMod val="65000"/>
                    <a:lumOff val="35000"/>
                  </a:schemeClr>
                </a:solidFill>
              </a:rPr>
              <a:t>two pressure sensors per home</a:t>
            </a:r>
            <a:endParaRPr lang="en-US" dirty="0">
              <a:solidFill>
                <a:schemeClr val="tx1">
                  <a:lumMod val="65000"/>
                  <a:lumOff val="35000"/>
                </a:schemeClr>
              </a:solidFill>
            </a:endParaRPr>
          </a:p>
        </p:txBody>
      </p:sp>
    </p:spTree>
    <p:extLst>
      <p:ext uri="{BB962C8B-B14F-4D97-AF65-F5344CB8AC3E}">
        <p14:creationId xmlns:p14="http://schemas.microsoft.com/office/powerpoint/2010/main" val="38748300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C:\research\projects\HomeSensing\Water\BPC\BusinessPlan\water-scarcity-index.jpg"/>
          <p:cNvPicPr>
            <a:picLocks noChangeAspect="1" noChangeArrowheads="1"/>
          </p:cNvPicPr>
          <p:nvPr/>
        </p:nvPicPr>
        <p:blipFill>
          <a:blip r:embed="rId3" cstate="print"/>
          <a:srcRect l="3448" r="6034"/>
          <a:stretch>
            <a:fillRect/>
          </a:stretch>
        </p:blipFill>
        <p:spPr bwMode="auto">
          <a:xfrm>
            <a:off x="0" y="914405"/>
            <a:ext cx="9182100" cy="5474667"/>
          </a:xfrm>
          <a:prstGeom prst="rect">
            <a:avLst/>
          </a:prstGeom>
          <a:noFill/>
        </p:spPr>
      </p:pic>
      <p:sp>
        <p:nvSpPr>
          <p:cNvPr id="13" name="Title 12"/>
          <p:cNvSpPr>
            <a:spLocks noGrp="1"/>
          </p:cNvSpPr>
          <p:nvPr>
            <p:ph type="title"/>
          </p:nvPr>
        </p:nvSpPr>
        <p:spPr>
          <a:xfrm>
            <a:off x="304800" y="198438"/>
            <a:ext cx="8229600" cy="792162"/>
          </a:xfrm>
        </p:spPr>
        <p:txBody>
          <a:bodyPr/>
          <a:lstStyle/>
          <a:p>
            <a:pPr algn="l"/>
            <a:r>
              <a:rPr lang="en-US" dirty="0" smtClean="0">
                <a:solidFill>
                  <a:schemeClr val="tx1">
                    <a:lumMod val="65000"/>
                  </a:schemeClr>
                </a:solidFill>
                <a:latin typeface="Segoe WP Semibold" pitchFamily="34" charset="0"/>
              </a:rPr>
              <a:t>water scarcity</a:t>
            </a:r>
            <a:endParaRPr lang="en-US" dirty="0">
              <a:solidFill>
                <a:schemeClr val="tx1">
                  <a:lumMod val="65000"/>
                </a:schemeClr>
              </a:solidFill>
              <a:latin typeface="Segoe WP Semibold" pitchFamily="34" charset="0"/>
            </a:endParaRPr>
          </a:p>
        </p:txBody>
      </p:sp>
    </p:spTree>
    <p:extLst>
      <p:ext uri="{BB962C8B-B14F-4D97-AF65-F5344CB8AC3E}">
        <p14:creationId xmlns:p14="http://schemas.microsoft.com/office/powerpoint/2010/main" val="107299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research\thesis\ThesisProposalTalk\111171662_541123ba3f_b.jpg"/>
          <p:cNvPicPr>
            <a:picLocks noChangeAspect="1" noChangeArrowheads="1"/>
          </p:cNvPicPr>
          <p:nvPr/>
        </p:nvPicPr>
        <p:blipFill>
          <a:blip r:embed="rId3" cstate="print"/>
          <a:srcRect/>
          <a:stretch>
            <a:fillRect/>
          </a:stretch>
        </p:blipFill>
        <p:spPr bwMode="auto">
          <a:xfrm>
            <a:off x="-76200" y="-381000"/>
            <a:ext cx="9753601" cy="7315200"/>
          </a:xfrm>
          <a:prstGeom prst="rect">
            <a:avLst/>
          </a:prstGeom>
          <a:noFill/>
        </p:spPr>
      </p:pic>
      <p:sp>
        <p:nvSpPr>
          <p:cNvPr id="8" name="Right Arrow 7"/>
          <p:cNvSpPr/>
          <p:nvPr/>
        </p:nvSpPr>
        <p:spPr>
          <a:xfrm>
            <a:off x="-976952" y="554422"/>
            <a:ext cx="5777552" cy="688842"/>
          </a:xfrm>
          <a:prstGeom prst="rightArrow">
            <a:avLst>
              <a:gd name="adj1" fmla="val 100000"/>
              <a:gd name="adj2" fmla="val 15533"/>
            </a:avLst>
          </a:prstGeom>
          <a:solidFill>
            <a:sysClr val="windowText" lastClr="000000">
              <a:alpha val="70000"/>
            </a:sysClr>
          </a:solidFill>
          <a:ln w="25400" cap="flat" cmpd="sng" algn="ctr">
            <a:noFill/>
            <a:prstDash val="solid"/>
          </a:ln>
          <a:effectLst/>
        </p:spPr>
        <p:txBody>
          <a:bodyPr lIns="91369" tIns="45685" rIns="91369" bIns="45685" rtlCol="0" anchor="ctr"/>
          <a:lstStyle/>
          <a:p>
            <a:pPr algn="ctr" defTabSz="914165"/>
            <a:endParaRPr lang="en-US" kern="0" dirty="0">
              <a:solidFill>
                <a:sysClr val="window" lastClr="FFFFFF"/>
              </a:solidFill>
              <a:latin typeface="Calibri"/>
            </a:endParaRPr>
          </a:p>
        </p:txBody>
      </p:sp>
      <p:sp>
        <p:nvSpPr>
          <p:cNvPr id="9" name="Title 8"/>
          <p:cNvSpPr txBox="1">
            <a:spLocks/>
          </p:cNvSpPr>
          <p:nvPr/>
        </p:nvSpPr>
        <p:spPr>
          <a:xfrm>
            <a:off x="228600" y="464494"/>
            <a:ext cx="4572000" cy="868362"/>
          </a:xfrm>
          <a:prstGeom prst="rect">
            <a:avLst/>
          </a:prstGeom>
        </p:spPr>
        <p:txBody>
          <a:bodyPr vert="horz" lIns="91369" tIns="45685" rIns="91369" bIns="45685" rtlCol="0" anchor="ctr">
            <a:noAutofit/>
          </a:bodyPr>
          <a:lstStyle/>
          <a:p>
            <a:pPr defTabSz="914165">
              <a:spcBef>
                <a:spcPct val="0"/>
              </a:spcBef>
              <a:defRPr/>
            </a:pPr>
            <a:r>
              <a:rPr lang="en-US" sz="4400" b="1" kern="0" dirty="0" err="1">
                <a:solidFill>
                  <a:sysClr val="window" lastClr="FFFFFF">
                    <a:lumMod val="75000"/>
                  </a:sysClr>
                </a:solidFill>
                <a:latin typeface="Segoe WP Semibold" pitchFamily="34" charset="0"/>
                <a:ea typeface="Segoe UI" pitchFamily="34" charset="0"/>
                <a:cs typeface="Segoe UI" pitchFamily="34" charset="0"/>
              </a:rPr>
              <a:t>barcelona</a:t>
            </a:r>
            <a:r>
              <a:rPr lang="en-US" sz="4400" b="1" kern="0" dirty="0">
                <a:solidFill>
                  <a:sysClr val="window" lastClr="FFFFFF">
                    <a:lumMod val="75000"/>
                  </a:sysClr>
                </a:solidFill>
                <a:latin typeface="Segoe WP Semibold" pitchFamily="34" charset="0"/>
                <a:ea typeface="Segoe UI" pitchFamily="34" charset="0"/>
                <a:cs typeface="Segoe UI" pitchFamily="34" charset="0"/>
              </a:rPr>
              <a:t>, </a:t>
            </a:r>
            <a:r>
              <a:rPr lang="en-US" sz="4400" b="1" kern="0" dirty="0" err="1">
                <a:solidFill>
                  <a:sysClr val="window" lastClr="FFFFFF">
                    <a:lumMod val="75000"/>
                  </a:sysClr>
                </a:solidFill>
                <a:latin typeface="Segoe WP Semibold" pitchFamily="34" charset="0"/>
                <a:ea typeface="Segoe UI" pitchFamily="34" charset="0"/>
                <a:cs typeface="Segoe UI" pitchFamily="34" charset="0"/>
              </a:rPr>
              <a:t>spain</a:t>
            </a:r>
            <a:endParaRPr lang="en-US" sz="6000" kern="0" dirty="0">
              <a:solidFill>
                <a:sysClr val="window" lastClr="FFFFFF">
                  <a:lumMod val="75000"/>
                </a:sys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97756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hesis\ThesisProposalTalk\3729032802_dd519811c7_b.jpg"/>
          <p:cNvPicPr>
            <a:picLocks noChangeAspect="1" noChangeArrowheads="1"/>
          </p:cNvPicPr>
          <p:nvPr/>
        </p:nvPicPr>
        <p:blipFill>
          <a:blip r:embed="rId3" cstate="print"/>
          <a:srcRect/>
          <a:stretch>
            <a:fillRect/>
          </a:stretch>
        </p:blipFill>
        <p:spPr bwMode="auto">
          <a:xfrm>
            <a:off x="-184793" y="-230652"/>
            <a:ext cx="10624194" cy="7107048"/>
          </a:xfrm>
          <a:prstGeom prst="rect">
            <a:avLst/>
          </a:prstGeom>
          <a:noFill/>
        </p:spPr>
      </p:pic>
      <p:sp>
        <p:nvSpPr>
          <p:cNvPr id="4" name="Right Arrow 3"/>
          <p:cNvSpPr/>
          <p:nvPr/>
        </p:nvSpPr>
        <p:spPr>
          <a:xfrm flipH="1">
            <a:off x="3657600" y="554422"/>
            <a:ext cx="6781800" cy="688842"/>
          </a:xfrm>
          <a:prstGeom prst="rightArrow">
            <a:avLst>
              <a:gd name="adj1" fmla="val 100000"/>
              <a:gd name="adj2" fmla="val 15533"/>
            </a:avLst>
          </a:prstGeom>
          <a:solidFill>
            <a:sysClr val="windowText" lastClr="000000">
              <a:alpha val="70000"/>
            </a:sysClr>
          </a:solidFill>
          <a:ln w="25400" cap="flat" cmpd="sng" algn="ctr">
            <a:noFill/>
            <a:prstDash val="solid"/>
          </a:ln>
          <a:effectLst/>
        </p:spPr>
        <p:txBody>
          <a:bodyPr lIns="91369" tIns="45685" rIns="91369" bIns="45685" rtlCol="0" anchor="ctr"/>
          <a:lstStyle/>
          <a:p>
            <a:pPr algn="ctr" defTabSz="914165"/>
            <a:endParaRPr lang="en-US" kern="0" dirty="0">
              <a:solidFill>
                <a:sysClr val="window" lastClr="FFFFFF"/>
              </a:solidFill>
              <a:latin typeface="Calibri"/>
            </a:endParaRPr>
          </a:p>
        </p:txBody>
      </p:sp>
      <p:sp>
        <p:nvSpPr>
          <p:cNvPr id="6" name="Title 8"/>
          <p:cNvSpPr txBox="1">
            <a:spLocks/>
          </p:cNvSpPr>
          <p:nvPr/>
        </p:nvSpPr>
        <p:spPr>
          <a:xfrm>
            <a:off x="3810000" y="464494"/>
            <a:ext cx="6248400" cy="868362"/>
          </a:xfrm>
          <a:prstGeom prst="rect">
            <a:avLst/>
          </a:prstGeom>
        </p:spPr>
        <p:txBody>
          <a:bodyPr vert="horz" lIns="91369" tIns="45685" rIns="91369" bIns="45685" rtlCol="0" anchor="ctr">
            <a:noAutofit/>
          </a:bodyPr>
          <a:lstStyle/>
          <a:p>
            <a:pPr defTabSz="914165">
              <a:spcBef>
                <a:spcPct val="0"/>
              </a:spcBef>
              <a:defRPr/>
            </a:pPr>
            <a:r>
              <a:rPr lang="en-US" sz="4400" b="1" kern="0" dirty="0">
                <a:solidFill>
                  <a:sysClr val="window" lastClr="FFFFFF">
                    <a:lumMod val="75000"/>
                  </a:sysClr>
                </a:solidFill>
                <a:latin typeface="Segoe WP Semibold" pitchFamily="34" charset="0"/>
                <a:ea typeface="Segoe UI" pitchFamily="34" charset="0"/>
                <a:cs typeface="Segoe UI" pitchFamily="34" charset="0"/>
              </a:rPr>
              <a:t>lake mead, </a:t>
            </a:r>
            <a:r>
              <a:rPr lang="en-US" sz="4400" b="1" kern="0" dirty="0" err="1">
                <a:solidFill>
                  <a:sysClr val="window" lastClr="FFFFFF">
                    <a:lumMod val="75000"/>
                  </a:sysClr>
                </a:solidFill>
                <a:latin typeface="Segoe WP Semibold" pitchFamily="34" charset="0"/>
                <a:ea typeface="Segoe UI" pitchFamily="34" charset="0"/>
                <a:cs typeface="Segoe UI" pitchFamily="34" charset="0"/>
              </a:rPr>
              <a:t>nevada</a:t>
            </a:r>
            <a:endParaRPr lang="en-US" sz="6000" kern="0" dirty="0">
              <a:solidFill>
                <a:sysClr val="window" lastClr="FFFFFF">
                  <a:lumMod val="75000"/>
                </a:sys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460577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thesis\ThesisProposalTalk\2216765708_98661fe50f_b.jpg"/>
          <p:cNvPicPr>
            <a:picLocks noChangeAspect="1" noChangeArrowheads="1"/>
          </p:cNvPicPr>
          <p:nvPr/>
        </p:nvPicPr>
        <p:blipFill>
          <a:blip r:embed="rId3" cstate="print"/>
          <a:srcRect/>
          <a:stretch>
            <a:fillRect/>
          </a:stretch>
        </p:blipFill>
        <p:spPr bwMode="auto">
          <a:xfrm>
            <a:off x="685801" y="1828800"/>
            <a:ext cx="3514659" cy="4572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3"/>
          <p:cNvGrpSpPr/>
          <p:nvPr/>
        </p:nvGrpSpPr>
        <p:grpSpPr>
          <a:xfrm>
            <a:off x="4298146" y="1271092"/>
            <a:ext cx="3910954" cy="4913543"/>
            <a:chOff x="4298146" y="1271091"/>
            <a:chExt cx="3910954" cy="4913543"/>
          </a:xfrm>
        </p:grpSpPr>
        <p:pic>
          <p:nvPicPr>
            <p:cNvPr id="10242" name="Picture 2" descr="C:\research\talks\UbiComp2009-DC\MilliganFlossie report card.jpg"/>
            <p:cNvPicPr>
              <a:picLocks noChangeAspect="1" noChangeArrowheads="1"/>
            </p:cNvPicPr>
            <p:nvPr/>
          </p:nvPicPr>
          <p:blipFill>
            <a:blip r:embed="rId4" cstate="print"/>
            <a:srcRect l="2871" b="40204"/>
            <a:stretch>
              <a:fillRect/>
            </a:stretch>
          </p:blipFill>
          <p:spPr bwMode="auto">
            <a:xfrm rot="616786">
              <a:off x="4298146" y="2070036"/>
              <a:ext cx="3910954" cy="4114598"/>
            </a:xfrm>
            <a:prstGeom prst="rect">
              <a:avLst/>
            </a:prstGeom>
            <a:solidFill>
              <a:srgbClr val="FFFFFF">
                <a:shade val="85000"/>
              </a:srgbClr>
            </a:solidFill>
            <a:ln w="76200" cap="sq">
              <a:solidFill>
                <a:srgbClr val="FFFFFF"/>
              </a:solidFill>
              <a:miter lim="800000"/>
            </a:ln>
            <a:effectLst>
              <a:outerShdw blurRad="50800" dist="38100" dir="8100000" algn="t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6"/>
            <p:cNvSpPr txBox="1">
              <a:spLocks/>
            </p:cNvSpPr>
            <p:nvPr/>
          </p:nvSpPr>
          <p:spPr>
            <a:xfrm rot="258974">
              <a:off x="4447901" y="1271091"/>
              <a:ext cx="3086100" cy="868362"/>
            </a:xfrm>
            <a:prstGeom prst="rect">
              <a:avLst/>
            </a:prstGeom>
          </p:spPr>
          <p:txBody>
            <a:bodyPr vert="horz" lIns="91440" tIns="45720" rIns="91440" bIns="45720" rtlCol="0" anchor="ctr">
              <a:noAutofit/>
            </a:bodyPr>
            <a:lstStyle/>
            <a:p>
              <a:pPr defTabSz="914165">
                <a:spcBef>
                  <a:spcPct val="0"/>
                </a:spcBef>
                <a:defRPr/>
              </a:pPr>
              <a:r>
                <a:rPr lang="en-US" sz="4000" dirty="0">
                  <a:solidFill>
                    <a:schemeClr val="bg1">
                      <a:lumMod val="75000"/>
                    </a:schemeClr>
                  </a:solidFill>
                  <a:latin typeface="Arial" pitchFamily="34" charset="0"/>
                  <a:ea typeface="Segoe UI" pitchFamily="34" charset="0"/>
                  <a:cs typeface="Arial" pitchFamily="34" charset="0"/>
                </a:rPr>
                <a:t>high-level</a:t>
              </a:r>
            </a:p>
          </p:txBody>
        </p:sp>
      </p:grpSp>
      <p:sp>
        <p:nvSpPr>
          <p:cNvPr id="10" name="Title 6"/>
          <p:cNvSpPr txBox="1">
            <a:spLocks/>
          </p:cNvSpPr>
          <p:nvPr/>
        </p:nvSpPr>
        <p:spPr>
          <a:xfrm rot="21247534">
            <a:off x="330248" y="1076932"/>
            <a:ext cx="3086100" cy="868362"/>
          </a:xfrm>
          <a:prstGeom prst="rect">
            <a:avLst/>
          </a:prstGeom>
        </p:spPr>
        <p:txBody>
          <a:bodyPr vert="horz" lIns="91416" tIns="45709" rIns="91416" bIns="45709" rtlCol="0" anchor="ctr">
            <a:noAutofit/>
          </a:bodyPr>
          <a:lstStyle/>
          <a:p>
            <a:pPr defTabSz="914165">
              <a:spcBef>
                <a:spcPct val="0"/>
              </a:spcBef>
              <a:defRPr/>
            </a:pPr>
            <a:r>
              <a:rPr lang="en-US" sz="4000" dirty="0">
                <a:solidFill>
                  <a:schemeClr val="bg1">
                    <a:lumMod val="75000"/>
                  </a:schemeClr>
                </a:solidFill>
                <a:latin typeface="Arial" pitchFamily="34" charset="0"/>
                <a:ea typeface="Segoe UI" pitchFamily="34" charset="0"/>
                <a:cs typeface="Arial" pitchFamily="34" charset="0"/>
              </a:rPr>
              <a:t>low-level</a:t>
            </a:r>
          </a:p>
        </p:txBody>
      </p:sp>
      <p:sp>
        <p:nvSpPr>
          <p:cNvPr id="12" name="Title 11"/>
          <p:cNvSpPr>
            <a:spLocks noGrp="1"/>
          </p:cNvSpPr>
          <p:nvPr>
            <p:ph type="title"/>
          </p:nvPr>
        </p:nvSpPr>
        <p:spPr>
          <a:xfrm>
            <a:off x="152401" y="381001"/>
            <a:ext cx="8839200" cy="838200"/>
          </a:xfrm>
        </p:spPr>
        <p:txBody>
          <a:bodyPr/>
          <a:lstStyle/>
          <a:p>
            <a:pPr>
              <a:lnSpc>
                <a:spcPts val="4000"/>
              </a:lnSpc>
            </a:pPr>
            <a:r>
              <a:rPr lang="en-US" dirty="0" smtClean="0"/>
              <a:t>feedback improves performance</a:t>
            </a:r>
            <a:endParaRPr lang="en-US" dirty="0"/>
          </a:p>
        </p:txBody>
      </p:sp>
      <p:sp>
        <p:nvSpPr>
          <p:cNvPr id="13" name="TextBox 12"/>
          <p:cNvSpPr txBox="1"/>
          <p:nvPr/>
        </p:nvSpPr>
        <p:spPr>
          <a:xfrm>
            <a:off x="2057400" y="6305491"/>
            <a:ext cx="6934200" cy="373659"/>
          </a:xfrm>
          <a:prstGeom prst="rect">
            <a:avLst/>
          </a:prstGeom>
          <a:noFill/>
        </p:spPr>
        <p:txBody>
          <a:bodyPr wrap="square" lIns="91416" tIns="45709" rIns="91416" bIns="45709" rtlCol="0">
            <a:spAutoFit/>
          </a:bodyPr>
          <a:lstStyle/>
          <a:p>
            <a:pPr algn="r"/>
            <a:r>
              <a:rPr lang="en-US" dirty="0" smtClean="0">
                <a:solidFill>
                  <a:schemeClr val="bg1">
                    <a:lumMod val="75000"/>
                  </a:schemeClr>
                </a:solidFill>
                <a:latin typeface="Arial" pitchFamily="34" charset="0"/>
                <a:cs typeface="Arial" pitchFamily="34" charset="0"/>
              </a:rPr>
              <a:t>Becker, </a:t>
            </a:r>
            <a:r>
              <a:rPr lang="en-US" i="1" dirty="0" smtClean="0">
                <a:solidFill>
                  <a:schemeClr val="bg1">
                    <a:lumMod val="75000"/>
                  </a:schemeClr>
                </a:solidFill>
                <a:latin typeface="Arial" pitchFamily="34" charset="0"/>
                <a:cs typeface="Arial" pitchFamily="34" charset="0"/>
              </a:rPr>
              <a:t>J. of Applied Psychology 1978</a:t>
            </a:r>
            <a:endParaRPr lang="en-US" i="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95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85000"/>
              </a:schemeClr>
            </a:solidFill>
            <a:latin typeface="Segoe Condensed" pitchFamily="34" charset="0"/>
          </a:defRPr>
        </a:defPPr>
      </a:lstStyle>
    </a:txDef>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85000"/>
              </a:schemeClr>
            </a:solidFill>
            <a:latin typeface="Segoe Condensed"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2656</TotalTime>
  <Words>4972</Words>
  <Application>Microsoft Office PowerPoint</Application>
  <PresentationFormat>On-screen Show (4:3)</PresentationFormat>
  <Paragraphs>1024</Paragraphs>
  <Slides>115</Slides>
  <Notes>66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115</vt:i4>
      </vt:variant>
    </vt:vector>
  </HeadingPairs>
  <TitlesOfParts>
    <vt:vector size="130" baseType="lpstr">
      <vt:lpstr>Arial</vt:lpstr>
      <vt:lpstr>Segoe Condensed</vt:lpstr>
      <vt:lpstr>ヒラギノ角ゴ ProN W3</vt:lpstr>
      <vt:lpstr>Segoe WP Semibold</vt:lpstr>
      <vt:lpstr>Arial Black</vt:lpstr>
      <vt:lpstr>Franklin Gothic Demi Cond</vt:lpstr>
      <vt:lpstr>Franklin Gothic Heavy</vt:lpstr>
      <vt:lpstr>Gill Sans</vt:lpstr>
      <vt:lpstr>Calibri</vt:lpstr>
      <vt:lpstr>Helvetica Neue</vt:lpstr>
      <vt:lpstr>Segoe UI Light</vt:lpstr>
      <vt:lpstr>Segoe UI</vt:lpstr>
      <vt:lpstr>Office Theme</vt:lpstr>
      <vt:lpstr>7_Office Theme</vt:lpstr>
      <vt:lpstr>1_Office Theme</vt:lpstr>
      <vt:lpstr>PowerPoint Presentation</vt:lpstr>
      <vt:lpstr>PowerPoint Presentation</vt:lpstr>
      <vt:lpstr>PowerPoint Presentation</vt:lpstr>
      <vt:lpstr>PowerPoint Presentation</vt:lpstr>
      <vt:lpstr>PowerPoint Presentation</vt:lpstr>
      <vt:lpstr>water pressure</vt:lpstr>
      <vt:lpstr>PowerPoint Presentation</vt:lpstr>
      <vt:lpstr>PowerPoint Presentation</vt:lpstr>
      <vt:lpstr>what are the most water consuming activities in your home?</vt:lpstr>
      <vt:lpstr>top indoor water usage activities</vt:lpstr>
      <vt:lpstr>one sensor tracks water usage  at every fixture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plumbing primer</vt:lpstr>
      <vt:lpstr>plumbing primer</vt:lpstr>
      <vt:lpstr>pressure regulator</vt:lpstr>
      <vt:lpstr>pressure regulator</vt:lpstr>
      <vt:lpstr>plumbing layout</vt:lpstr>
      <vt:lpstr>closed pressure system</vt:lpstr>
      <vt:lpstr>closed pressure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matched filtering</vt:lpstr>
      <vt:lpstr>matched filtering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study naturalistic uses of water?</vt:lpstr>
      <vt:lpstr>PowerPoint Presentation</vt:lpstr>
      <vt:lpstr>how can we collect  “ground truth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we do the installations?</vt:lpstr>
      <vt:lpstr>PowerPoint Presentation</vt:lpstr>
      <vt:lpstr>PowerPoint Presentation</vt:lpstr>
      <vt:lpstr>PowerPoint Presentation</vt:lpstr>
      <vt:lpstr>PowerPoint Presentation</vt:lpstr>
      <vt:lpstr>PowerPoint Presentation</vt:lpstr>
      <vt:lpstr>PowerPoint Presentation</vt:lpstr>
      <vt:lpstr>of all water events were either compound or collisions</vt:lpstr>
      <vt:lpstr>PowerPoint Presentation</vt:lpstr>
      <vt:lpstr>PowerPoint Presentation</vt:lpstr>
      <vt:lpstr>PowerPoint Presentation</vt:lpstr>
      <vt:lpstr>two pressure sensors per home</vt:lpstr>
      <vt:lpstr>water scarcity</vt:lpstr>
      <vt:lpstr>PowerPoint Presentation</vt:lpstr>
      <vt:lpstr>PowerPoint Presentation</vt:lpstr>
      <vt:lpstr>feedback improves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367</cp:revision>
  <dcterms:created xsi:type="dcterms:W3CDTF">2006-08-16T00:00:00Z</dcterms:created>
  <dcterms:modified xsi:type="dcterms:W3CDTF">2010-11-19T05:10:44Z</dcterms:modified>
</cp:coreProperties>
</file>