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2.xml" ContentType="application/vnd.openxmlformats-officedocument.drawingml.chart+xml"/>
  <Override PartName="/ppt/notesSlides/notesSlide52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50" r:id="rId2"/>
    <p:sldId id="356" r:id="rId3"/>
    <p:sldId id="357" r:id="rId4"/>
    <p:sldId id="354" r:id="rId5"/>
    <p:sldId id="355" r:id="rId6"/>
    <p:sldId id="358" r:id="rId7"/>
    <p:sldId id="359" r:id="rId8"/>
    <p:sldId id="360" r:id="rId9"/>
    <p:sldId id="361" r:id="rId10"/>
    <p:sldId id="364" r:id="rId11"/>
    <p:sldId id="365" r:id="rId12"/>
    <p:sldId id="366" r:id="rId13"/>
    <p:sldId id="367" r:id="rId14"/>
    <p:sldId id="369" r:id="rId15"/>
    <p:sldId id="368" r:id="rId16"/>
    <p:sldId id="323" r:id="rId17"/>
    <p:sldId id="351" r:id="rId18"/>
    <p:sldId id="352" r:id="rId19"/>
    <p:sldId id="324" r:id="rId20"/>
    <p:sldId id="297" r:id="rId21"/>
    <p:sldId id="353" r:id="rId22"/>
    <p:sldId id="298" r:id="rId23"/>
    <p:sldId id="344" r:id="rId24"/>
    <p:sldId id="315" r:id="rId25"/>
    <p:sldId id="294" r:id="rId26"/>
    <p:sldId id="295" r:id="rId27"/>
    <p:sldId id="305" r:id="rId28"/>
    <p:sldId id="317" r:id="rId29"/>
    <p:sldId id="314" r:id="rId30"/>
    <p:sldId id="340" r:id="rId31"/>
    <p:sldId id="339" r:id="rId32"/>
    <p:sldId id="341" r:id="rId33"/>
    <p:sldId id="303" r:id="rId34"/>
    <p:sldId id="287" r:id="rId35"/>
    <p:sldId id="288" r:id="rId36"/>
    <p:sldId id="321" r:id="rId37"/>
    <p:sldId id="289" r:id="rId38"/>
    <p:sldId id="290" r:id="rId39"/>
    <p:sldId id="291" r:id="rId40"/>
    <p:sldId id="311" r:id="rId41"/>
    <p:sldId id="312" r:id="rId42"/>
    <p:sldId id="333" r:id="rId43"/>
    <p:sldId id="322" r:id="rId44"/>
    <p:sldId id="331" r:id="rId45"/>
    <p:sldId id="346" r:id="rId46"/>
    <p:sldId id="345" r:id="rId47"/>
    <p:sldId id="262" r:id="rId48"/>
    <p:sldId id="266" r:id="rId49"/>
    <p:sldId id="267" r:id="rId50"/>
    <p:sldId id="268" r:id="rId51"/>
    <p:sldId id="269" r:id="rId52"/>
    <p:sldId id="272" r:id="rId53"/>
    <p:sldId id="265" r:id="rId54"/>
    <p:sldId id="320" r:id="rId55"/>
    <p:sldId id="273" r:id="rId56"/>
    <p:sldId id="277" r:id="rId57"/>
    <p:sldId id="275" r:id="rId58"/>
    <p:sldId id="293" r:id="rId59"/>
    <p:sldId id="319" r:id="rId60"/>
    <p:sldId id="336" r:id="rId61"/>
    <p:sldId id="337" r:id="rId62"/>
    <p:sldId id="280" r:id="rId63"/>
    <p:sldId id="282" r:id="rId64"/>
    <p:sldId id="284" r:id="rId65"/>
    <p:sldId id="285" r:id="rId66"/>
    <p:sldId id="307" r:id="rId67"/>
    <p:sldId id="279" r:id="rId68"/>
    <p:sldId id="281" r:id="rId69"/>
    <p:sldId id="370" r:id="rId70"/>
    <p:sldId id="371" r:id="rId71"/>
    <p:sldId id="343" r:id="rId72"/>
    <p:sldId id="349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698" autoAdjust="0"/>
  </p:normalViewPr>
  <p:slideViewPr>
    <p:cSldViewPr>
      <p:cViewPr>
        <p:scale>
          <a:sx n="70" d="100"/>
          <a:sy n="70" d="100"/>
        </p:scale>
        <p:origin x="-2142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jfroehli\My%20Documents\My%20Talks\Cornell2007-MyExperience\ESM%20Data%20Analysis%20-%20Updated%20For%20Tal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on%20Froehlich\My%20Documents\My%20Talks\Cornell2007-MyExperience\ESM%20Data%20Analysis%20-%20Updated%20For%20Talk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jfroehli\My%20Documents\My%20Talks\Cornell2007-MyExperience\ESM%20Data%20Analysis%20-%20Updated%20For%20Tal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Correlating Visit Frequency to Preference </a:t>
            </a:r>
            <a:b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Public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Places (N = 536)</a:t>
            </a:r>
          </a:p>
        </c:rich>
      </c:tx>
      <c:layout>
        <c:manualLayout>
          <c:xMode val="edge"/>
          <c:yMode val="edge"/>
          <c:x val="0.1069446631671041"/>
          <c:y val="5.81677074848402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55818022747158"/>
          <c:y val="6.613648293963259E-2"/>
          <c:w val="0.88308727034120749"/>
          <c:h val="0.78628725575969649"/>
        </c:manualLayout>
      </c:layout>
      <c:lineChart>
        <c:grouping val="standard"/>
        <c:varyColors val="0"/>
        <c:ser>
          <c:idx val="0"/>
          <c:order val="0"/>
          <c:tx>
            <c:strRef>
              <c:f>VisitFrequency!$K$1168</c:f>
              <c:strCache>
                <c:ptCount val="1"/>
                <c:pt idx="0">
                  <c:v>Just Bars, Cafes, Restaurants, Stores (N = 380)</c:v>
                </c:pt>
              </c:strCache>
            </c:strRef>
          </c:tx>
          <c:spPr>
            <a:ln w="79375"/>
          </c:spPr>
          <c:cat>
            <c:strRef>
              <c:f>VisitFrequency!$J$1169:$J$1172</c:f>
              <c:strCache>
                <c:ptCount val="4"/>
                <c:pt idx="0">
                  <c:v>Less than once a year</c:v>
                </c:pt>
                <c:pt idx="1">
                  <c:v>Once a year</c:v>
                </c:pt>
                <c:pt idx="2">
                  <c:v>Monthly</c:v>
                </c:pt>
                <c:pt idx="3">
                  <c:v>More than once a month</c:v>
                </c:pt>
              </c:strCache>
            </c:strRef>
          </c:cat>
          <c:val>
            <c:numRef>
              <c:f>VisitFrequency!$K$1169:$K$1172</c:f>
              <c:numCache>
                <c:formatCode>General</c:formatCode>
                <c:ptCount val="4"/>
                <c:pt idx="0">
                  <c:v>3.2903225806451619</c:v>
                </c:pt>
                <c:pt idx="1">
                  <c:v>3.7622950819672134</c:v>
                </c:pt>
                <c:pt idx="2">
                  <c:v>3.7534246575342474</c:v>
                </c:pt>
                <c:pt idx="3">
                  <c:v>3.8697183098591537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3116160"/>
        <c:axId val="353118080"/>
      </c:lineChart>
      <c:catAx>
        <c:axId val="353116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Self-Reported Visit Frequency</a:t>
                </a:r>
              </a:p>
            </c:rich>
          </c:tx>
          <c:layout>
            <c:manualLayout>
              <c:xMode val="edge"/>
              <c:yMode val="edge"/>
              <c:x val="0.31802985564304487"/>
              <c:y val="0.938424905220180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53118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3118080"/>
        <c:scaling>
          <c:orientation val="minMax"/>
          <c:max val="5"/>
          <c:min val="2"/>
        </c:scaling>
        <c:delete val="0"/>
        <c:axPos val="l"/>
        <c:majorGridlines>
          <c:spPr>
            <a:ln>
              <a:solidFill>
                <a:prstClr val="white">
                  <a:lumMod val="75000"/>
                  <a:alpha val="33000"/>
                </a:prst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Average Place Rating</a:t>
                </a:r>
              </a:p>
            </c:rich>
          </c:tx>
          <c:layout>
            <c:manualLayout>
              <c:xMode val="edge"/>
              <c:yMode val="edge"/>
              <c:x val="1.38888888888889E-3"/>
              <c:y val="0.2777862350539517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353116160"/>
        <c:crosses val="autoZero"/>
        <c:crossBetween val="between"/>
        <c:majorUnit val="0.5"/>
      </c:valAx>
      <c:spPr>
        <a:solidFill>
          <a:schemeClr val="tx1">
            <a:lumMod val="75000"/>
            <a:lumOff val="2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 algn="l">
              <a:defRPr b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defRPr>
            </a:pPr>
            <a:r>
              <a:rPr lang="en-US" sz="2800" b="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sensor  vs. time </a:t>
            </a:r>
            <a:br>
              <a:rPr lang="en-US" sz="2800" b="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</a:br>
            <a:r>
              <a:rPr lang="en-US" sz="2800" b="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    triggered</a:t>
            </a:r>
            <a:r>
              <a:rPr lang="en-US" sz="2800" b="0" baseline="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 surveys</a:t>
            </a:r>
            <a:endParaRPr lang="en-US" sz="2800" b="0" dirty="0">
              <a:solidFill>
                <a:schemeClr val="bg1">
                  <a:lumMod val="85000"/>
                </a:schemeClr>
              </a:solidFill>
              <a:latin typeface="Arial Black" pitchFamily="34" charset="0"/>
            </a:endParaRPr>
          </a:p>
        </c:rich>
      </c:tx>
      <c:layout>
        <c:manualLayout>
          <c:xMode val="edge"/>
          <c:yMode val="edge"/>
          <c:x val="0.11617683727034124"/>
          <c:y val="3.49437153689122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92497812773406"/>
          <c:y val="4.5249635462233866E-2"/>
          <c:w val="0.85800765529308964"/>
          <c:h val="0.81087037037037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'Context Triggers'!$T$39</c:f>
              <c:strCache>
                <c:ptCount val="1"/>
                <c:pt idx="0">
                  <c:v>Frequency</c:v>
                </c:pt>
              </c:strCache>
            </c:strRef>
          </c:tx>
          <c:invertIfNegative val="0"/>
          <c:cat>
            <c:strRef>
              <c:f>'Context Triggers'!$S$40:$S$48</c:f>
              <c:strCache>
                <c:ptCount val="9"/>
                <c:pt idx="0">
                  <c:v>Store</c:v>
                </c:pt>
                <c:pt idx="1">
                  <c:v>Other Public </c:v>
                </c:pt>
                <c:pt idx="2">
                  <c:v>Restaurant</c:v>
                </c:pt>
                <c:pt idx="3">
                  <c:v>Café</c:v>
                </c:pt>
                <c:pt idx="4">
                  <c:v>In Transit</c:v>
                </c:pt>
                <c:pt idx="5">
                  <c:v>Bar</c:v>
                </c:pt>
                <c:pt idx="6">
                  <c:v>Work</c:v>
                </c:pt>
                <c:pt idx="7">
                  <c:v>Personal</c:v>
                </c:pt>
                <c:pt idx="8">
                  <c:v>Home</c:v>
                </c:pt>
              </c:strCache>
            </c:strRef>
          </c:cat>
          <c:val>
            <c:numRef>
              <c:f>'Context Triggers'!$T$40:$T$48</c:f>
            </c:numRef>
          </c:val>
        </c:ser>
        <c:ser>
          <c:idx val="1"/>
          <c:order val="1"/>
          <c:tx>
            <c:strRef>
              <c:f>'Context Triggers'!$U$39</c:f>
              <c:strCache>
                <c:ptCount val="1"/>
                <c:pt idx="0">
                  <c:v>PlaceBased Frequency</c:v>
                </c:pt>
              </c:strCache>
            </c:strRef>
          </c:tx>
          <c:invertIfNegative val="0"/>
          <c:cat>
            <c:strRef>
              <c:f>'Context Triggers'!$S$40:$S$48</c:f>
              <c:strCache>
                <c:ptCount val="9"/>
                <c:pt idx="0">
                  <c:v>Store</c:v>
                </c:pt>
                <c:pt idx="1">
                  <c:v>Other Public </c:v>
                </c:pt>
                <c:pt idx="2">
                  <c:v>Restaurant</c:v>
                </c:pt>
                <c:pt idx="3">
                  <c:v>Café</c:v>
                </c:pt>
                <c:pt idx="4">
                  <c:v>In Transit</c:v>
                </c:pt>
                <c:pt idx="5">
                  <c:v>Bar</c:v>
                </c:pt>
                <c:pt idx="6">
                  <c:v>Work</c:v>
                </c:pt>
                <c:pt idx="7">
                  <c:v>Personal</c:v>
                </c:pt>
                <c:pt idx="8">
                  <c:v>Home</c:v>
                </c:pt>
              </c:strCache>
            </c:strRef>
          </c:cat>
          <c:val>
            <c:numRef>
              <c:f>'Context Triggers'!$U$40:$U$48</c:f>
            </c:numRef>
          </c:val>
        </c:ser>
        <c:ser>
          <c:idx val="2"/>
          <c:order val="2"/>
          <c:tx>
            <c:strRef>
              <c:f>'Context Triggers'!$V$39</c:f>
              <c:strCache>
                <c:ptCount val="1"/>
                <c:pt idx="0">
                  <c:v>TimerBased Frequency</c:v>
                </c:pt>
              </c:strCache>
            </c:strRef>
          </c:tx>
          <c:invertIfNegative val="0"/>
          <c:cat>
            <c:strRef>
              <c:f>'Context Triggers'!$S$40:$S$48</c:f>
              <c:strCache>
                <c:ptCount val="9"/>
                <c:pt idx="0">
                  <c:v>Store</c:v>
                </c:pt>
                <c:pt idx="1">
                  <c:v>Other Public </c:v>
                </c:pt>
                <c:pt idx="2">
                  <c:v>Restaurant</c:v>
                </c:pt>
                <c:pt idx="3">
                  <c:v>Café</c:v>
                </c:pt>
                <c:pt idx="4">
                  <c:v>In Transit</c:v>
                </c:pt>
                <c:pt idx="5">
                  <c:v>Bar</c:v>
                </c:pt>
                <c:pt idx="6">
                  <c:v>Work</c:v>
                </c:pt>
                <c:pt idx="7">
                  <c:v>Personal</c:v>
                </c:pt>
                <c:pt idx="8">
                  <c:v>Home</c:v>
                </c:pt>
              </c:strCache>
            </c:strRef>
          </c:cat>
          <c:val>
            <c:numRef>
              <c:f>'Context Triggers'!$V$40:$V$48</c:f>
            </c:numRef>
          </c:val>
        </c:ser>
        <c:ser>
          <c:idx val="3"/>
          <c:order val="3"/>
          <c:tx>
            <c:strRef>
              <c:f>'Context Triggers'!$W$39</c:f>
              <c:strCache>
                <c:ptCount val="1"/>
                <c:pt idx="0">
                  <c:v>Sensor Triggered</c:v>
                </c:pt>
              </c:strCache>
            </c:strRef>
          </c:tx>
          <c:invertIfNegative val="0"/>
          <c:cat>
            <c:strRef>
              <c:f>'Context Triggers'!$S$40:$S$48</c:f>
              <c:strCache>
                <c:ptCount val="9"/>
                <c:pt idx="0">
                  <c:v>Store</c:v>
                </c:pt>
                <c:pt idx="1">
                  <c:v>Other Public </c:v>
                </c:pt>
                <c:pt idx="2">
                  <c:v>Restaurant</c:v>
                </c:pt>
                <c:pt idx="3">
                  <c:v>Café</c:v>
                </c:pt>
                <c:pt idx="4">
                  <c:v>In Transit</c:v>
                </c:pt>
                <c:pt idx="5">
                  <c:v>Bar</c:v>
                </c:pt>
                <c:pt idx="6">
                  <c:v>Work</c:v>
                </c:pt>
                <c:pt idx="7">
                  <c:v>Personal</c:v>
                </c:pt>
                <c:pt idx="8">
                  <c:v>Home</c:v>
                </c:pt>
              </c:strCache>
            </c:strRef>
          </c:cat>
          <c:val>
            <c:numRef>
              <c:f>'Context Triggers'!$W$40:$W$48</c:f>
              <c:numCache>
                <c:formatCode>0.00%</c:formatCode>
                <c:ptCount val="9"/>
                <c:pt idx="0">
                  <c:v>0.83743842364532062</c:v>
                </c:pt>
                <c:pt idx="1">
                  <c:v>0.72389791183294649</c:v>
                </c:pt>
                <c:pt idx="2">
                  <c:v>0.69565217391304379</c:v>
                </c:pt>
                <c:pt idx="3">
                  <c:v>0.66666666666666663</c:v>
                </c:pt>
                <c:pt idx="4">
                  <c:v>0.62561576354679893</c:v>
                </c:pt>
                <c:pt idx="5">
                  <c:v>0.59259259259259289</c:v>
                </c:pt>
                <c:pt idx="6">
                  <c:v>0.4226932668329178</c:v>
                </c:pt>
                <c:pt idx="7">
                  <c:v>0.38235294117647123</c:v>
                </c:pt>
                <c:pt idx="8">
                  <c:v>0.35656836461126046</c:v>
                </c:pt>
              </c:numCache>
            </c:numRef>
          </c:val>
        </c:ser>
        <c:ser>
          <c:idx val="4"/>
          <c:order val="4"/>
          <c:tx>
            <c:strRef>
              <c:f>'Context Triggers'!$X$39</c:f>
              <c:strCache>
                <c:ptCount val="1"/>
                <c:pt idx="0">
                  <c:v>Time Triggered</c:v>
                </c:pt>
              </c:strCache>
            </c:strRef>
          </c:tx>
          <c:invertIfNegative val="0"/>
          <c:cat>
            <c:strRef>
              <c:f>'Context Triggers'!$S$40:$S$48</c:f>
              <c:strCache>
                <c:ptCount val="9"/>
                <c:pt idx="0">
                  <c:v>Store</c:v>
                </c:pt>
                <c:pt idx="1">
                  <c:v>Other Public </c:v>
                </c:pt>
                <c:pt idx="2">
                  <c:v>Restaurant</c:v>
                </c:pt>
                <c:pt idx="3">
                  <c:v>Café</c:v>
                </c:pt>
                <c:pt idx="4">
                  <c:v>In Transit</c:v>
                </c:pt>
                <c:pt idx="5">
                  <c:v>Bar</c:v>
                </c:pt>
                <c:pt idx="6">
                  <c:v>Work</c:v>
                </c:pt>
                <c:pt idx="7">
                  <c:v>Personal</c:v>
                </c:pt>
                <c:pt idx="8">
                  <c:v>Home</c:v>
                </c:pt>
              </c:strCache>
            </c:strRef>
          </c:cat>
          <c:val>
            <c:numRef>
              <c:f>'Context Triggers'!$X$40:$X$48</c:f>
              <c:numCache>
                <c:formatCode>0.00%</c:formatCode>
                <c:ptCount val="9"/>
                <c:pt idx="0">
                  <c:v>0.16256157635467966</c:v>
                </c:pt>
                <c:pt idx="1">
                  <c:v>0.27146171693735532</c:v>
                </c:pt>
                <c:pt idx="2">
                  <c:v>0.29710144927536231</c:v>
                </c:pt>
                <c:pt idx="3">
                  <c:v>0.31746031746031778</c:v>
                </c:pt>
                <c:pt idx="4">
                  <c:v>0.35467980295566554</c:v>
                </c:pt>
                <c:pt idx="5">
                  <c:v>0.40740740740740738</c:v>
                </c:pt>
                <c:pt idx="6">
                  <c:v>0.57356608478802906</c:v>
                </c:pt>
                <c:pt idx="7">
                  <c:v>0.6111111111111116</c:v>
                </c:pt>
                <c:pt idx="8">
                  <c:v>0.64075067024128785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4369536"/>
        <c:axId val="354371456"/>
      </c:barChart>
      <c:catAx>
        <c:axId val="354369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Place Category</a:t>
                </a:r>
              </a:p>
            </c:rich>
          </c:tx>
          <c:layout>
            <c:manualLayout>
              <c:xMode val="edge"/>
              <c:yMode val="edge"/>
              <c:x val="0.43308880139982625"/>
              <c:y val="0.923350393700787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3543714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4371456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% Completed</a:t>
                </a:r>
              </a:p>
            </c:rich>
          </c:tx>
          <c:layout>
            <c:manualLayout>
              <c:xMode val="edge"/>
              <c:yMode val="edge"/>
              <c:x val="5.5555555555555558E-3"/>
              <c:y val="0.3260873432487611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354369536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3251716972878356"/>
          <c:y val="5.6843977836103919E-2"/>
          <c:w val="0.22352963692038488"/>
          <c:h val="8.7037182852143513E-2"/>
        </c:manualLayout>
      </c:layout>
      <c:overlay val="0"/>
      <c:spPr>
        <a:ln>
          <a:noFill/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31858407079649"/>
          <c:y val="0.15569860017497814"/>
          <c:w val="0.84616524496937884"/>
          <c:h val="0.68950160396617111"/>
        </c:manualLayout>
      </c:layout>
      <c:lineChart>
        <c:grouping val="standard"/>
        <c:varyColors val="0"/>
        <c:ser>
          <c:idx val="0"/>
          <c:order val="0"/>
          <c:tx>
            <c:strRef>
              <c:f>'Context Triggers'!$D$200</c:f>
              <c:strCache>
                <c:ptCount val="1"/>
                <c:pt idx="0">
                  <c:v>Phase 1</c:v>
                </c:pt>
              </c:strCache>
            </c:strRef>
          </c:tx>
          <c:cat>
            <c:strRef>
              <c:f>'Context Triggers'!$A$201:$A$216</c:f>
              <c:strCache>
                <c:ptCount val="16"/>
                <c:pt idx="0">
                  <c:v>ID08</c:v>
                </c:pt>
                <c:pt idx="1">
                  <c:v>ID07</c:v>
                </c:pt>
                <c:pt idx="2">
                  <c:v>ID01</c:v>
                </c:pt>
                <c:pt idx="3">
                  <c:v>ID03</c:v>
                </c:pt>
                <c:pt idx="4">
                  <c:v>ID02</c:v>
                </c:pt>
                <c:pt idx="5">
                  <c:v>ID11</c:v>
                </c:pt>
                <c:pt idx="6">
                  <c:v>ID14</c:v>
                </c:pt>
                <c:pt idx="7">
                  <c:v>ID04</c:v>
                </c:pt>
                <c:pt idx="8">
                  <c:v>ID15</c:v>
                </c:pt>
                <c:pt idx="9">
                  <c:v>ID16</c:v>
                </c:pt>
                <c:pt idx="10">
                  <c:v>ID10</c:v>
                </c:pt>
                <c:pt idx="11">
                  <c:v>ID09</c:v>
                </c:pt>
                <c:pt idx="12">
                  <c:v>ID05</c:v>
                </c:pt>
                <c:pt idx="13">
                  <c:v>ID06</c:v>
                </c:pt>
                <c:pt idx="14">
                  <c:v>ID12</c:v>
                </c:pt>
                <c:pt idx="15">
                  <c:v>ID13</c:v>
                </c:pt>
              </c:strCache>
            </c:strRef>
          </c:cat>
          <c:val>
            <c:numRef>
              <c:f>'Context Triggers'!$D$201:$D$216</c:f>
              <c:numCache>
                <c:formatCode>0.00%</c:formatCode>
                <c:ptCount val="16"/>
                <c:pt idx="0">
                  <c:v>0.8500000000000002</c:v>
                </c:pt>
                <c:pt idx="1">
                  <c:v>0.78625954198473258</c:v>
                </c:pt>
                <c:pt idx="2">
                  <c:v>1</c:v>
                </c:pt>
                <c:pt idx="3">
                  <c:v>0.85217391304347867</c:v>
                </c:pt>
                <c:pt idx="4">
                  <c:v>0.76041666666666652</c:v>
                </c:pt>
                <c:pt idx="5">
                  <c:v>0.79646017699115046</c:v>
                </c:pt>
                <c:pt idx="6">
                  <c:v>0.96575342465753444</c:v>
                </c:pt>
                <c:pt idx="7">
                  <c:v>0.77586206896551724</c:v>
                </c:pt>
                <c:pt idx="8">
                  <c:v>0.90666666666666651</c:v>
                </c:pt>
                <c:pt idx="9">
                  <c:v>0.85869565217391375</c:v>
                </c:pt>
                <c:pt idx="10">
                  <c:v>0.63120567375886572</c:v>
                </c:pt>
                <c:pt idx="11">
                  <c:v>0.72727272727272729</c:v>
                </c:pt>
                <c:pt idx="12">
                  <c:v>0.93650793650793651</c:v>
                </c:pt>
                <c:pt idx="13">
                  <c:v>0.84444444444444466</c:v>
                </c:pt>
                <c:pt idx="14">
                  <c:v>0.85714285714285732</c:v>
                </c:pt>
                <c:pt idx="15">
                  <c:v>0.78350515463917558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'Context Triggers'!$E$200</c:f>
              <c:strCache>
                <c:ptCount val="1"/>
                <c:pt idx="0">
                  <c:v>Phase 2</c:v>
                </c:pt>
              </c:strCache>
            </c:strRef>
          </c:tx>
          <c:cat>
            <c:strRef>
              <c:f>'Context Triggers'!$A$201:$A$216</c:f>
              <c:strCache>
                <c:ptCount val="16"/>
                <c:pt idx="0">
                  <c:v>ID08</c:v>
                </c:pt>
                <c:pt idx="1">
                  <c:v>ID07</c:v>
                </c:pt>
                <c:pt idx="2">
                  <c:v>ID01</c:v>
                </c:pt>
                <c:pt idx="3">
                  <c:v>ID03</c:v>
                </c:pt>
                <c:pt idx="4">
                  <c:v>ID02</c:v>
                </c:pt>
                <c:pt idx="5">
                  <c:v>ID11</c:v>
                </c:pt>
                <c:pt idx="6">
                  <c:v>ID14</c:v>
                </c:pt>
                <c:pt idx="7">
                  <c:v>ID04</c:v>
                </c:pt>
                <c:pt idx="8">
                  <c:v>ID15</c:v>
                </c:pt>
                <c:pt idx="9">
                  <c:v>ID16</c:v>
                </c:pt>
                <c:pt idx="10">
                  <c:v>ID10</c:v>
                </c:pt>
                <c:pt idx="11">
                  <c:v>ID09</c:v>
                </c:pt>
                <c:pt idx="12">
                  <c:v>ID05</c:v>
                </c:pt>
                <c:pt idx="13">
                  <c:v>ID06</c:v>
                </c:pt>
                <c:pt idx="14">
                  <c:v>ID12</c:v>
                </c:pt>
                <c:pt idx="15">
                  <c:v>ID13</c:v>
                </c:pt>
              </c:strCache>
            </c:strRef>
          </c:cat>
          <c:val>
            <c:numRef>
              <c:f>'Context Triggers'!$E$201:$E$216</c:f>
              <c:numCache>
                <c:formatCode>0.00%</c:formatCode>
                <c:ptCount val="16"/>
                <c:pt idx="0">
                  <c:v>0.60693641618497152</c:v>
                </c:pt>
                <c:pt idx="1">
                  <c:v>0.59562841530054667</c:v>
                </c:pt>
                <c:pt idx="2">
                  <c:v>0.82882882882882902</c:v>
                </c:pt>
                <c:pt idx="3">
                  <c:v>0.71014492753623193</c:v>
                </c:pt>
                <c:pt idx="4">
                  <c:v>0.65957446808510656</c:v>
                </c:pt>
                <c:pt idx="5">
                  <c:v>0.71523178807947041</c:v>
                </c:pt>
                <c:pt idx="6">
                  <c:v>0.92805755395683454</c:v>
                </c:pt>
                <c:pt idx="7">
                  <c:v>0.75428571428571456</c:v>
                </c:pt>
                <c:pt idx="8">
                  <c:v>0.89005235602094246</c:v>
                </c:pt>
                <c:pt idx="9">
                  <c:v>0.84415584415584433</c:v>
                </c:pt>
                <c:pt idx="10">
                  <c:v>0.63076923076923075</c:v>
                </c:pt>
                <c:pt idx="11">
                  <c:v>0.73248407643312141</c:v>
                </c:pt>
                <c:pt idx="12">
                  <c:v>0.94827586206896564</c:v>
                </c:pt>
                <c:pt idx="13">
                  <c:v>0.87209302325581428</c:v>
                </c:pt>
                <c:pt idx="14">
                  <c:v>0.96568627450980415</c:v>
                </c:pt>
                <c:pt idx="15">
                  <c:v>0.90797546012269958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4459648"/>
        <c:axId val="354461568"/>
      </c:lineChart>
      <c:catAx>
        <c:axId val="354459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Participants</a:t>
                </a:r>
              </a:p>
            </c:rich>
          </c:tx>
          <c:layout>
            <c:manualLayout>
              <c:xMode val="edge"/>
              <c:yMode val="edge"/>
              <c:x val="0.46789577865266863"/>
              <c:y val="0.939990959463400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600"/>
            </a:pPr>
            <a:endParaRPr lang="en-US"/>
          </a:p>
        </c:txPr>
        <c:crossAx val="354461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446156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prstClr val="white">
                  <a:lumMod val="65000"/>
                  <a:alpha val="16000"/>
                </a:prst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Completion Rate</a:t>
                </a:r>
              </a:p>
            </c:rich>
          </c:tx>
          <c:layout>
            <c:manualLayout>
              <c:xMode val="edge"/>
              <c:yMode val="edge"/>
              <c:x val="0"/>
              <c:y val="0.29159638378536046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 rot="0" vert="horz"/>
          <a:lstStyle/>
          <a:p>
            <a:pPr>
              <a:defRPr sz="1600"/>
            </a:pPr>
            <a:endParaRPr lang="en-US"/>
          </a:p>
        </c:txPr>
        <c:crossAx val="354459648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13230085301837272"/>
          <c:y val="0.73439472149314688"/>
          <c:w val="0.29986143919510072"/>
          <c:h val="7.6716389617964426E-2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0.76667</cdr:x>
      <cdr:y>0.3908</cdr:y>
    </cdr:from>
    <cdr:to>
      <cdr:x>0.90833</cdr:x>
      <cdr:y>0.44867</cdr:y>
    </cdr:to>
    <cdr:sp macro="" textlink="">
      <cdr:nvSpPr>
        <cdr:cNvPr id="2" name="Text Box 2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010400" y="2590800"/>
          <a:ext cx="1295400" cy="3836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pitchFamily="34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pitchFamily="34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pitchFamily="34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pitchFamily="34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en-US" sz="2000" b="1" dirty="0">
              <a:solidFill>
                <a:schemeClr val="bg1"/>
              </a:solidFill>
            </a:rPr>
            <a:t>ρ = 0.14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0.14167</cdr:x>
      <cdr:y>0.03333</cdr:y>
    </cdr:from>
    <cdr:to>
      <cdr:x>1</cdr:x>
      <cdr:y>0.12222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5430" y="228600"/>
          <a:ext cx="7848570" cy="6096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sz="3200" b="1" dirty="0" smtClean="0">
              <a:solidFill>
                <a:schemeClr val="bg1">
                  <a:lumMod val="85000"/>
                </a:schemeClr>
              </a:solidFill>
            </a:rPr>
            <a:t>Survey Completion Rates  For Phase I and II</a:t>
          </a:r>
          <a:endParaRPr lang="en-US" sz="3200" b="1" dirty="0">
            <a:solidFill>
              <a:schemeClr val="bg1">
                <a:lumMod val="8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C815EBC-AA06-422D-B7A3-F04922E33F4B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68393E2-AF21-46BE-A780-63A5EAAFD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74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ste_(sociology)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tionary.org/wiki/user" TargetMode="External"/><Relationship Id="rId5" Type="http://schemas.openxmlformats.org/officeDocument/2006/relationships/hyperlink" Target="http://en.wikipedia.org/wiki/Music" TargetMode="External"/><Relationship Id="rId4" Type="http://schemas.openxmlformats.org/officeDocument/2006/relationships/hyperlink" Target="http://en.wikipedia.org/wiki/Recommendation_system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0A8733-96F9-478C-AB46-05826F8715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Nokia N95</a:t>
            </a:r>
          </a:p>
          <a:p>
            <a:pPr>
              <a:spcBef>
                <a:spcPct val="0"/>
              </a:spcBef>
            </a:pPr>
            <a:r>
              <a:rPr lang="en-US" smtClean="0"/>
              <a:t>Flagship smartphone includes GPS, Accelerometer, light sensor, WiFi, media player, two cameras. Back camera is five megapixels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Apple iPhone</a:t>
            </a:r>
          </a:p>
          <a:p>
            <a:pPr>
              <a:spcBef>
                <a:spcPct val="0"/>
              </a:spcBef>
            </a:pPr>
            <a:r>
              <a:rPr lang="en-US" smtClean="0"/>
              <a:t>Needs no introduction. Multitouch screen, WiFi, ipod functionality, proximity sensor, ambient light sensor, 3-axis accelerometer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B887D7-4E64-496F-8C07-A7529EC488B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Why mobile phone as a data collection platform:</a:t>
            </a:r>
          </a:p>
          <a:p>
            <a:pPr>
              <a:spcBef>
                <a:spcPct val="0"/>
              </a:spcBef>
            </a:pPr>
            <a:r>
              <a:rPr lang="en-US" smtClean="0"/>
              <a:t>Inexpensive and pervasive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8387D6-801A-4D27-BA90-32393B7818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Why mobile phone as a data collection platform:</a:t>
            </a:r>
          </a:p>
          <a:p>
            <a:pPr>
              <a:spcBef>
                <a:spcPct val="0"/>
              </a:spcBef>
            </a:pPr>
            <a:r>
              <a:rPr lang="en-US" smtClean="0"/>
              <a:t>Inexpensive and pervasive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8387D6-801A-4D27-BA90-32393B7818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Year	World Population   Mobile Phone Subscribers Worldwide    PC Users Worldwide</a:t>
            </a:r>
          </a:p>
          <a:p>
            <a:pPr>
              <a:spcBef>
                <a:spcPct val="0"/>
              </a:spcBef>
            </a:pPr>
            <a:r>
              <a:rPr lang="en-US" smtClean="0"/>
              <a:t>1995	5.7		0.095			0.1</a:t>
            </a:r>
          </a:p>
          <a:p>
            <a:pPr>
              <a:spcBef>
                <a:spcPct val="0"/>
              </a:spcBef>
            </a:pPr>
            <a:r>
              <a:rPr lang="en-US" smtClean="0"/>
              <a:t>2006	6.4		2.6			0.67</a:t>
            </a:r>
          </a:p>
          <a:p>
            <a:pPr>
              <a:spcBef>
                <a:spcPct val="0"/>
              </a:spcBef>
            </a:pPr>
            <a:r>
              <a:rPr lang="en-US" smtClean="0"/>
              <a:t>2010	6.8		3.5			1.3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A5E6BC-E609-46D2-BA85-6DD291602D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F8D945-7280-4842-8D48-7914B88E0A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Applications to healthcare, elderly care, rural computing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Vision: massive data collection</a:t>
            </a:r>
          </a:p>
          <a:p>
            <a:pPr>
              <a:spcBef>
                <a:spcPct val="0"/>
              </a:spcBef>
            </a:pPr>
            <a:r>
              <a:rPr lang="en-US" smtClean="0"/>
              <a:t>--things needed for vision:</a:t>
            </a:r>
          </a:p>
          <a:p>
            <a:pPr>
              <a:spcBef>
                <a:spcPct val="0"/>
              </a:spcBef>
            </a:pPr>
            <a:r>
              <a:rPr lang="en-US" smtClean="0"/>
              <a:t>   * alternative transports for data beyond GPRS</a:t>
            </a:r>
          </a:p>
          <a:p>
            <a:pPr>
              <a:spcBef>
                <a:spcPct val="0"/>
              </a:spcBef>
            </a:pPr>
            <a:r>
              <a:rPr lang="en-US" smtClean="0"/>
              <a:t>   * servers to aggregate data</a:t>
            </a:r>
          </a:p>
          <a:p>
            <a:pPr>
              <a:spcBef>
                <a:spcPct val="0"/>
              </a:spcBef>
            </a:pPr>
            <a:r>
              <a:rPr lang="en-US" smtClean="0"/>
              <a:t>   * battery usage optimization</a:t>
            </a:r>
          </a:p>
          <a:p>
            <a:pPr>
              <a:spcBef>
                <a:spcPct val="0"/>
              </a:spcBef>
            </a:pPr>
            <a:r>
              <a:rPr lang="en-US" smtClean="0"/>
              <a:t>   * active learning techniques</a:t>
            </a:r>
          </a:p>
          <a:p>
            <a:pPr>
              <a:spcBef>
                <a:spcPct val="0"/>
              </a:spcBef>
            </a:pPr>
            <a:r>
              <a:rPr lang="en-US" smtClean="0"/>
              <a:t>   * incentives?</a:t>
            </a:r>
          </a:p>
          <a:p>
            <a:pPr>
              <a:spcBef>
                <a:spcPct val="0"/>
              </a:spcBef>
            </a:pPr>
            <a:r>
              <a:rPr lang="en-US" smtClean="0"/>
              <a:t>Current: tool for field studies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C7F9DB-E3CC-46B4-9C2D-83E7DB60626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4376A6-AC17-48C5-8192-2F200EED419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Sensor states are logged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A2C649-8D93-48F9-8CC2-318F6736CC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sensors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51C993-5E97-4AC4-BBCD-E51AC41B4B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Sensors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7050C0-57BE-4DD1-AD49-22DDC59AF6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</a:t>
            </a:r>
            <a:r>
              <a:rPr lang="en-US" baseline="0" dirty="0" smtClean="0"/>
              <a:t> one to make measurements and validate claims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8393E2-AF21-46BE-A780-63A5EAAFD40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40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DFE1F1-6D61-46C1-B00E-0BB4145D72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7FC0AA-A288-4B42-A3BA-B4860526595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Studying eating habits: trigger survey based on location or time</a:t>
            </a:r>
          </a:p>
          <a:p>
            <a:pPr>
              <a:spcBef>
                <a:spcPct val="0"/>
              </a:spcBef>
            </a:pPr>
            <a:r>
              <a:rPr lang="en-US" smtClean="0"/>
              <a:t>Studying pain therapy: could be a random time trigger or based on some physiological sensor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84AB1-B3E4-4A50-988C-93B1282E75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F5E274-5C23-46A3-84BA-4ACEA64A2B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359297-E718-4A07-89F9-C92041B989D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A318FD-A07F-4D4D-B6DA-1BD346B82C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47C8A6-E7A0-488D-961E-DE1E97D13E2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30F34-88BA-478D-900E-05D849B4D38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408BC5-1D6C-442F-B332-80539172F4A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Helsinki Institute for I</a:t>
            </a: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2C54C4-D5AD-4B4B-92D6-7008824CC0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lab is nice because it</a:t>
            </a:r>
            <a:r>
              <a:rPr lang="en-US" baseline="0" dirty="0" smtClean="0"/>
              <a:t> is a constrained environment; allows you to setup highly controlled experiments but how many people’s living rooms have two way 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8393E2-AF21-46BE-A780-63A5EAAFD40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18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FE3944-6A18-4F48-8C4B-248B03B545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6D121D-2A24-4EFD-899B-549F3D55940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9C3880-54BF-4F12-8295-A821394F26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62B773-4A16-4199-946E-C6AE0D84B8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66A393-C5BB-4293-B5A9-A39155603B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BC89D-FAB3-44F3-83DF-6465E9A1E44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75FE1B-9D67-4320-9715-5995F26BE4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860381-18DA-4726-86DE-4B714B1522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CA3F57-D65B-4E61-A065-EB6EE248EC1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E8AC52-84A1-43D8-BF6A-9972EDE097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Introduce concepts of implicit and explicit indicators.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Might even put those words up on the screen.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b="1" smtClean="0"/>
              <a:t>Collaborative filtering (CF)</a:t>
            </a:r>
            <a:r>
              <a:rPr lang="en-US" smtClean="0"/>
              <a:t> is the method of making automatic predictions (filtering) about the interests of a user by collecting </a:t>
            </a:r>
            <a:r>
              <a:rPr lang="en-US" smtClean="0">
                <a:hlinkClick r:id="rId3" tooltip="Taste (sociology)"/>
              </a:rPr>
              <a:t>taste</a:t>
            </a:r>
            <a:r>
              <a:rPr lang="en-US" smtClean="0"/>
              <a:t> information from many users (collaborating). The underlying assumption of CF approach is that: Those who agreed in the past tend to agree again in the future. For example, a collaborative filtering or </a:t>
            </a:r>
            <a:r>
              <a:rPr lang="en-US" smtClean="0">
                <a:hlinkClick r:id="rId4" tooltip="Recommendation system"/>
              </a:rPr>
              <a:t>recommendation system</a:t>
            </a:r>
            <a:r>
              <a:rPr lang="en-US" smtClean="0"/>
              <a:t> for </a:t>
            </a:r>
            <a:r>
              <a:rPr lang="en-US" smtClean="0">
                <a:hlinkClick r:id="rId5" tooltip="Music"/>
              </a:rPr>
              <a:t>music</a:t>
            </a:r>
            <a:r>
              <a:rPr lang="en-US" smtClean="0"/>
              <a:t> tastes could make predictions about which music a </a:t>
            </a:r>
            <a:r>
              <a:rPr lang="en-US" smtClean="0">
                <a:hlinkClick r:id="rId6" tooltip="wiktionary:user"/>
              </a:rPr>
              <a:t>user</a:t>
            </a:r>
            <a:r>
              <a:rPr lang="en-US" smtClean="0"/>
              <a:t> should like given a partial list of that user's tastes (likes or dislikes).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D979B-6D6B-4659-B513-4B7D308DEFE3}" type="slidenum">
              <a:rPr lang="en-US"/>
              <a:pPr/>
              <a:t>12</a:t>
            </a:fld>
            <a:endParaRPr lang="en-US"/>
          </a:p>
        </p:txBody>
      </p:sp>
      <p:sp>
        <p:nvSpPr>
          <p:cNvPr id="337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B64975-B494-4958-A37C-2DF7537C33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A571E2-C0D6-4B9D-A518-374B8E29DA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 Does a visit to Pagliacci’s pizza indicate that I like Pagliaccis?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Can this be generalized to pizza?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Multiple visits to Italian restaurants…</a:t>
            </a:r>
          </a:p>
          <a:p>
            <a:pPr lvl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5E232C-D5AD-4270-BA08-F380D2D181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A7FAD-7DF6-4168-9CB9-50922D41C2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Both online web and phone experience converge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201EBB-9651-4255-A5AE-EE49A6CB190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 smtClean="0"/>
              <a:t>Mobility Sensor</a:t>
            </a:r>
          </a:p>
          <a:p>
            <a:pPr lvl="1">
              <a:spcBef>
                <a:spcPct val="0"/>
              </a:spcBef>
            </a:pPr>
            <a:r>
              <a:rPr lang="en-US" sz="1800" smtClean="0"/>
              <a:t>Similar to Sohn et. al UbiComp 2006</a:t>
            </a:r>
          </a:p>
          <a:p>
            <a:pPr lvl="1">
              <a:spcBef>
                <a:spcPct val="0"/>
              </a:spcBef>
            </a:pPr>
            <a:r>
              <a:rPr lang="en-US" sz="1800" smtClean="0"/>
              <a:t>GSM signal variation to detect movement</a:t>
            </a:r>
          </a:p>
          <a:p>
            <a:pPr lvl="1">
              <a:spcBef>
                <a:spcPct val="0"/>
              </a:spcBef>
            </a:pPr>
            <a:r>
              <a:rPr lang="en-US" sz="1800" smtClean="0"/>
              <a:t>No external sensors required</a:t>
            </a:r>
          </a:p>
          <a:p>
            <a:pPr lvl="1">
              <a:spcBef>
                <a:spcPct val="0"/>
              </a:spcBef>
            </a:pPr>
            <a:r>
              <a:rPr lang="en-US" sz="1800" smtClean="0"/>
              <a:t>Stationary for 10 minutes </a:t>
            </a:r>
            <a:r>
              <a:rPr lang="en-US" sz="1800" smtClean="0">
                <a:sym typeface="Wingdings" pitchFamily="2" charset="2"/>
              </a:rPr>
              <a:t> trigger survey</a:t>
            </a:r>
            <a:endParaRPr lang="en-US" sz="1800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74638D-9621-4C41-BE97-B59B53B638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4C41E4-71C1-405C-B586-C5F0AFEA803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ED704F-44DF-4B3F-BB94-84B963F0FD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99992-A0E5-45EB-BFDF-A148E4977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44E990-E3A3-41AD-B74F-176286D7CB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DBE979-A4B1-4E2C-BC74-AC46C6AC9839}" type="slidenum">
              <a:rPr lang="en-US"/>
              <a:pPr/>
              <a:t>13</a:t>
            </a:fld>
            <a:endParaRPr lang="en-US"/>
          </a:p>
        </p:txBody>
      </p:sp>
      <p:sp>
        <p:nvSpPr>
          <p:cNvPr id="241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Comparison of retrospective emotion reports with ESM reports for men and women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83E783-9385-4158-969A-E34FBDEED2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FC9C0-4751-447E-90BA-4CEC1FF521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4.64% drop in completion between the first two weeks and the latter two weeks of study.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Talk about active learning.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31E597-8317-4AC4-8D8E-7960E11111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400" smtClean="0"/>
              <a:t>overweight &amp; obesity are a global epidemic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smtClean="0"/>
              <a:t>over 1 billion affected worldwide ($100+ billion cost in US alone)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E9E495-8212-4FF9-9345-B3AD5D103C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- Raw data collected from sensors on the MSB</a:t>
            </a:r>
          </a:p>
          <a:p>
            <a:pPr>
              <a:spcBef>
                <a:spcPct val="0"/>
              </a:spcBef>
            </a:pPr>
            <a:r>
              <a:rPr lang="en-US" smtClean="0"/>
              <a:t>- msb-server feeds data from the MSB to other apps on the imote2</a:t>
            </a:r>
          </a:p>
          <a:p>
            <a:pPr>
              <a:spcBef>
                <a:spcPct val="0"/>
              </a:spcBef>
            </a:pPr>
            <a:r>
              <a:rPr lang="en-US" smtClean="0"/>
              <a:t>- margin, the classifier, does a little magic, and sends the scores over a window to bt-listener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smtClean="0"/>
              <a:t>bt-listener maintains a bluetooth connection with the phone and send the scores that does it for the imote.  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On the phone side:</a:t>
            </a:r>
          </a:p>
          <a:p>
            <a:pPr>
              <a:spcBef>
                <a:spcPct val="0"/>
              </a:spcBef>
            </a:pPr>
            <a:r>
              <a:rPr lang="en-US" smtClean="0"/>
              <a:t>- A MyExperience sensor maintains the bluetooth connection to the imote using our IMoteLib, which in turn uses InTheHand.Bluetooth.Net.</a:t>
            </a:r>
          </a:p>
          <a:p>
            <a:pPr>
              <a:spcBef>
                <a:spcPct val="0"/>
              </a:spcBef>
            </a:pPr>
            <a:r>
              <a:rPr lang="en-US" smtClean="0"/>
              <a:t>- A descendant of that sensor attempts to glob the readings into "human scale activities"</a:t>
            </a:r>
          </a:p>
          <a:p>
            <a:pPr>
              <a:spcBef>
                <a:spcPct val="0"/>
              </a:spcBef>
            </a:pPr>
            <a:r>
              <a:rPr lang="en-US" smtClean="0"/>
              <a:t>- A further descendant take the output activities and makes a choice: </a:t>
            </a:r>
          </a:p>
          <a:p>
            <a:pPr>
              <a:spcBef>
                <a:spcPct val="0"/>
              </a:spcBef>
            </a:pPr>
            <a:r>
              <a:rPr lang="en-US" smtClean="0"/>
              <a:t>either write the activity to the database, or trigger a survey asking the user for clarification</a:t>
            </a:r>
          </a:p>
          <a:p>
            <a:pPr>
              <a:spcBef>
                <a:spcPct val="0"/>
              </a:spcBef>
            </a:pPr>
            <a:r>
              <a:rPr lang="en-US" smtClean="0"/>
              <a:t>- An activity appears in the main and ambient displays.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nothing really runs on the msb.. the msb collects sensor data, but the software world kind of starts with msb-server, which runs on the imote. msb-server, margin, and bt-listener all communicate on the imote over IPC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CD9353-8CCE-41DF-90DC-ED1D598221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800" smtClean="0"/>
              <a:t>Six activities are automatically detected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Bicycling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Elliptical trainer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Running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Sedentary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Stairmaster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Walking</a:t>
            </a: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0A2E43-A580-4301-9A97-DECD4892B8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F095E5-A23F-43B6-9ECB-956BAB3CE8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39B1C4-FE6F-495A-9EF7-49B72C219E1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938F08-275C-4796-80AE-042F44AF7B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03419B-F6D4-4825-8FA1-2AFBF9003B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DBE979-A4B1-4E2C-BC74-AC46C6AC9839}" type="slidenum">
              <a:rPr lang="en-US"/>
              <a:pPr/>
              <a:t>14</a:t>
            </a:fld>
            <a:endParaRPr lang="en-US"/>
          </a:p>
        </p:txBody>
      </p:sp>
      <p:sp>
        <p:nvSpPr>
          <p:cNvPr id="241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Comparison of retrospective emotion reports with ESM reports for men and women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FFB616-FBC8-4510-8EC1-5215D5D329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0F1D6C-72F4-4C28-B3F9-C6B93BBB34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orgins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traced to Malinowski's fieldwork among Trobriand Islanders in 1914 (P15). "He was the first to use participant observation to generate specific anthropological knowledge."</a:t>
            </a:r>
            <a:endParaRPr lang="en-US" dirty="0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0AD406-A537-44C7-BF9B-57DACA3A34F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68CDFC-9723-45E7-9DFB-24F1EE43AE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134A07-CEF4-4447-A73C-2A2E3BC049CA}" type="slidenum">
              <a:rPr lang="en-US"/>
              <a:pPr/>
              <a:t>15</a:t>
            </a:fld>
            <a:endParaRPr lang="en-US"/>
          </a:p>
        </p:txBody>
      </p:sp>
      <p:sp>
        <p:nvSpPr>
          <p:cNvPr id="247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1 </a:t>
            </a:r>
            <a:r>
              <a:rPr lang="en-US" dirty="0" err="1" smtClean="0"/>
              <a:t>hr</a:t>
            </a:r>
            <a:r>
              <a:rPr lang="en-US" dirty="0" smtClean="0"/>
              <a:t> talk time on </a:t>
            </a:r>
            <a:r>
              <a:rPr lang="en-US" dirty="0" err="1" smtClean="0"/>
              <a:t>dynatac</a:t>
            </a:r>
            <a:r>
              <a:rPr lang="en-US" dirty="0" smtClean="0"/>
              <a:t>, 30 phone numbers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Phone had one application: voice communication.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1EE828-9DA2-43A9-A9F3-6EC8D065EF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Nokia launched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Mobira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Talkman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1984 and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one of the world's first transportable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8393E2-AF21-46BE-A780-63A5EAAFD40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1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0C9B-BC15-4DA4-8C28-D757945B04B9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D0000-34CA-49A0-8F3F-18BCDBB3D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6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A872-DEC0-4E56-AB2B-B7C9F47ED8B0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D688B-9E8B-4655-AE7F-841A5625E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6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93DEE-2FCD-410A-B124-DE8F20A5089B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8096E-3E0B-43C2-9160-4B85F9EB2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0744-E239-4748-B603-F4D53035BB0F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F2F47-4ADB-41FA-AB0F-F17D19F04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2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CC8E7-A141-4165-AB0B-B2BB4B3916FE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563E7-D9B7-4AE5-A799-2E502C4CD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7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6DB07-A891-43CB-A156-FA113941E068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702B9-7FD3-4C62-A82A-D16BA273D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7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22248-6A23-4DCD-A1C0-423D7600B359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7098-A107-41FC-B300-7BC69F395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6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623EB-5671-4822-8ACD-DC3B68A1FC39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E2552-5959-4DA9-9996-0CC158F91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0C5E6-5E04-4D62-9801-0ED7FAF2A4FB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DDA45-BEAB-48D4-8810-46D284F31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4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F0C4B-A45F-4073-85C0-A8B659E7DAE8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2F2DC-A5E8-4B5A-BFF3-AC05F62F1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2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E991-46E3-40FD-9E0A-9EC3E2282435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90B0E-A06B-4022-9FD3-800DFEC50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4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5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EEE813-43A8-4E1D-827E-A9DDB9DA6E38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817373-5648-4421-A2C6-18AA713DD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rgbClr val="D9D9D9"/>
          </a:solidFill>
          <a:latin typeface="Arial Black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D9D9D9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D9D9D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D9D9D9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D9D9D9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D9D9D9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D9D9D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9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7.png"/><Relationship Id="rId4" Type="http://schemas.openxmlformats.org/officeDocument/2006/relationships/image" Target="../media/image123.jpeg"/><Relationship Id="rId9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18" Type="http://schemas.openxmlformats.org/officeDocument/2006/relationships/image" Target="../media/image124.pn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17" Type="http://schemas.openxmlformats.org/officeDocument/2006/relationships/image" Target="../media/image142.jpe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openxmlformats.org/officeDocument/2006/relationships/image" Target="../media/image136.png"/><Relationship Id="rId5" Type="http://schemas.openxmlformats.org/officeDocument/2006/relationships/image" Target="../media/image130.jpeg"/><Relationship Id="rId15" Type="http://schemas.openxmlformats.org/officeDocument/2006/relationships/image" Target="../media/image140.jpeg"/><Relationship Id="rId10" Type="http://schemas.openxmlformats.org/officeDocument/2006/relationships/image" Target="../media/image135.jpeg"/><Relationship Id="rId19" Type="http://schemas.openxmlformats.org/officeDocument/2006/relationships/image" Target="../media/image125.pn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Relationship Id="rId14" Type="http://schemas.openxmlformats.org/officeDocument/2006/relationships/image" Target="../media/image139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4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7.png"/><Relationship Id="rId3" Type="http://schemas.openxmlformats.org/officeDocument/2006/relationships/image" Target="../media/image163.png"/><Relationship Id="rId7" Type="http://schemas.openxmlformats.org/officeDocument/2006/relationships/image" Target="../media/image159.pn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5.png"/><Relationship Id="rId5" Type="http://schemas.openxmlformats.org/officeDocument/2006/relationships/image" Target="../media/image157.png"/><Relationship Id="rId10" Type="http://schemas.openxmlformats.org/officeDocument/2006/relationships/image" Target="../media/image164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research\talks\INFO470_2010_JakeWobbrock_MobileDataCollection\mobile-phone-cellphone-cam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524" y="-76200"/>
            <a:ext cx="1058504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41332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Mobile Phone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as 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 Window into 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Human Behavior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95475" y="5059362"/>
            <a:ext cx="5353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itchFamily="34" charset="0"/>
              </a:rPr>
              <a:t>Jon Froehlich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itchFamily="34" charset="0"/>
              </a:rPr>
              <a:t>@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itchFamily="34" charset="0"/>
              </a:rPr>
              <a:t>jonfroehlich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 Light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itchFamily="34" charset="0"/>
              </a:rPr>
              <a:t>PhD Candidate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Segoe UI Light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itchFamily="34" charset="0"/>
              </a:rPr>
              <a:t>Computer Science and Engineering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itchFamily="34" charset="0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3200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-990600" y="296920"/>
            <a:ext cx="9296400" cy="688842"/>
          </a:xfrm>
          <a:prstGeom prst="rightArrow">
            <a:avLst>
              <a:gd name="adj1" fmla="val 100000"/>
              <a:gd name="adj2" fmla="val 15533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228600" y="183931"/>
            <a:ext cx="9372600" cy="8683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 defTabSz="914165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</a:t>
            </a: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xperience-sampling method</a:t>
            </a:r>
            <a:endParaRPr lang="en-US" sz="6000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866900"/>
            <a:ext cx="3352800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781300"/>
            <a:ext cx="31432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bee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486">
            <a:off x="5486400" y="2971800"/>
            <a:ext cx="24003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 rot="206526">
            <a:off x="5715000" y="25288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(Random Beeps)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357688" y="2819400"/>
            <a:ext cx="1371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600" dirty="0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82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research\talks\INFO470_2010_JakeWobbrock_MobileDataCollection\P101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-990600" y="296920"/>
            <a:ext cx="9296400" cy="688842"/>
          </a:xfrm>
          <a:prstGeom prst="rightArrow">
            <a:avLst>
              <a:gd name="adj1" fmla="val 100000"/>
              <a:gd name="adj2" fmla="val 15533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228600" y="183931"/>
            <a:ext cx="9372600" cy="8683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 defTabSz="914165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</a:t>
            </a: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xperience-sampling method</a:t>
            </a:r>
            <a:endParaRPr lang="en-US" sz="6000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9394F-06FC-4DF6-B616-0991D580AFB3}" type="slidenum">
              <a:rPr lang="en-US"/>
              <a:pPr/>
              <a:t>12</a:t>
            </a:fld>
            <a:endParaRPr lang="en-US"/>
          </a:p>
        </p:txBody>
      </p:sp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86800" cy="685800"/>
          </a:xfrm>
        </p:spPr>
        <p:txBody>
          <a:bodyPr/>
          <a:lstStyle/>
          <a:p>
            <a:r>
              <a:rPr lang="en-US" sz="5400" dirty="0" smtClean="0"/>
              <a:t>other ESM </a:t>
            </a:r>
            <a:br>
              <a:rPr lang="en-US" sz="5400" dirty="0" smtClean="0"/>
            </a:br>
            <a:r>
              <a:rPr lang="en-US" sz="5400" dirty="0" smtClean="0"/>
              <a:t>sampling techniques</a:t>
            </a:r>
            <a:endParaRPr lang="en-US" sz="5400" dirty="0"/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3916363"/>
          </a:xfrm>
        </p:spPr>
        <p:txBody>
          <a:bodyPr/>
          <a:lstStyle/>
          <a:p>
            <a:r>
              <a:rPr lang="en-US" sz="2800" dirty="0"/>
              <a:t>Interval-contingent sampling</a:t>
            </a:r>
          </a:p>
          <a:p>
            <a:pPr lvl="1"/>
            <a:r>
              <a:rPr lang="en-US" sz="2400" dirty="0"/>
              <a:t>Sample on experiences at fixed times</a:t>
            </a:r>
          </a:p>
          <a:p>
            <a:pPr lvl="1"/>
            <a:r>
              <a:rPr lang="en-US" sz="2400" dirty="0"/>
              <a:t>Good for time series data</a:t>
            </a:r>
          </a:p>
          <a:p>
            <a:pPr lvl="1"/>
            <a:r>
              <a:rPr lang="en-US" sz="2400" dirty="0"/>
              <a:t>Typically less burdensome to subjects</a:t>
            </a:r>
          </a:p>
          <a:p>
            <a:pPr lvl="2"/>
            <a:r>
              <a:rPr lang="en-US" sz="2000" dirty="0"/>
              <a:t>They begin to expect prompts</a:t>
            </a:r>
          </a:p>
          <a:p>
            <a:r>
              <a:rPr lang="en-US" sz="2800" dirty="0"/>
              <a:t>Event-Contingent sampling</a:t>
            </a:r>
          </a:p>
          <a:p>
            <a:pPr lvl="1"/>
            <a:r>
              <a:rPr lang="en-US" sz="2400" dirty="0"/>
              <a:t>Report on experiences based on event of interest</a:t>
            </a:r>
          </a:p>
          <a:p>
            <a:pPr lvl="1"/>
            <a:r>
              <a:rPr lang="en-US" sz="2400" dirty="0"/>
              <a:t>Subject must be “cognitively-engaged” into own actions</a:t>
            </a:r>
          </a:p>
        </p:txBody>
      </p:sp>
    </p:spTree>
    <p:extLst>
      <p:ext uri="{BB962C8B-B14F-4D97-AF65-F5344CB8AC3E}">
        <p14:creationId xmlns:p14="http://schemas.microsoft.com/office/powerpoint/2010/main" val="1532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2171700" y="3581400"/>
            <a:ext cx="33909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immediacy</a:t>
            </a:r>
            <a:endParaRPr lang="en-US" sz="5400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Reduce recall memory bias</a:t>
            </a:r>
          </a:p>
          <a:p>
            <a:pPr lvl="1"/>
            <a:r>
              <a:rPr lang="en-US"/>
              <a:t>Important for qualitative data [Barrett 1998]</a:t>
            </a:r>
          </a:p>
          <a:p>
            <a:pPr lvl="2"/>
            <a:r>
              <a:rPr lang="en-US"/>
              <a:t>Difficult to remember mood, feeling, thoughts of particular events retrospectively</a:t>
            </a:r>
          </a:p>
        </p:txBody>
      </p:sp>
      <p:pic>
        <p:nvPicPr>
          <p:cNvPr id="2406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4"/>
          <a:stretch/>
        </p:blipFill>
        <p:spPr bwMode="auto">
          <a:xfrm>
            <a:off x="3429000" y="3733800"/>
            <a:ext cx="1868214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48175"/>
            <a:ext cx="1143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8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2171700" y="3581400"/>
            <a:ext cx="48006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immediacy</a:t>
            </a:r>
            <a:endParaRPr lang="en-US" sz="5400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Reduce recall memory bias</a:t>
            </a:r>
          </a:p>
          <a:p>
            <a:pPr lvl="1"/>
            <a:r>
              <a:rPr lang="en-US"/>
              <a:t>Important for qualitative data [Barrett 1998]</a:t>
            </a:r>
          </a:p>
          <a:p>
            <a:pPr lvl="2"/>
            <a:r>
              <a:rPr lang="en-US"/>
              <a:t>Difficult to remember mood, feeling, thoughts of particular events retrospectively</a:t>
            </a:r>
          </a:p>
        </p:txBody>
      </p:sp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314325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48175"/>
            <a:ext cx="1143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CEFE8-9F5C-4D98-A6CC-191F558BCB3B}" type="slidenum">
              <a:rPr lang="en-US"/>
              <a:pPr/>
              <a:t>15</a:t>
            </a:fld>
            <a:endParaRPr lang="en-US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multiple assessments</a:t>
            </a:r>
            <a:endParaRPr lang="en-US" sz="5400" dirty="0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Multiple assessments over time allows for studying within-person processes [Conner 2004]</a:t>
            </a:r>
          </a:p>
          <a:p>
            <a:pPr lvl="1"/>
            <a:r>
              <a:rPr lang="en-US"/>
              <a:t>Time-series data</a:t>
            </a:r>
          </a:p>
          <a:p>
            <a:pPr lvl="1"/>
            <a:r>
              <a:rPr lang="en-US"/>
              <a:t>Observe patterns</a:t>
            </a:r>
          </a:p>
          <a:p>
            <a:pPr lvl="1"/>
            <a:r>
              <a:rPr lang="en-US"/>
              <a:t>Look for correlations between elements</a:t>
            </a:r>
          </a:p>
          <a:p>
            <a:pPr lvl="2"/>
            <a:r>
              <a:rPr lang="en-US"/>
              <a:t>Medication taken</a:t>
            </a:r>
          </a:p>
          <a:p>
            <a:pPr lvl="2"/>
            <a:r>
              <a:rPr lang="en-US"/>
              <a:t>Perceived pain</a:t>
            </a:r>
          </a:p>
          <a:p>
            <a:pPr lvl="1"/>
            <a:r>
              <a:rPr lang="en-US"/>
              <a:t>Calibrate responses per subject</a:t>
            </a:r>
          </a:p>
        </p:txBody>
      </p:sp>
    </p:spTree>
    <p:extLst>
      <p:ext uri="{BB962C8B-B14F-4D97-AF65-F5344CB8AC3E}">
        <p14:creationId xmlns:p14="http://schemas.microsoft.com/office/powerpoint/2010/main" val="4093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"/>
          <p:cNvGrpSpPr>
            <a:grpSpLocks/>
          </p:cNvGrpSpPr>
          <p:nvPr/>
        </p:nvGrpSpPr>
        <p:grpSpPr bwMode="auto">
          <a:xfrm>
            <a:off x="-228600" y="330200"/>
            <a:ext cx="9296400" cy="6146800"/>
            <a:chOff x="-228600" y="330761"/>
            <a:chExt cx="9296400" cy="6146239"/>
          </a:xfrm>
        </p:grpSpPr>
        <p:pic>
          <p:nvPicPr>
            <p:cNvPr id="7172" name="Picture 2" descr="C:\Documents and Settings\jfroehli\My Documents\My Talks\Cornell2007-MyExperience\towering phon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0" y="330761"/>
              <a:ext cx="9296400" cy="614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Box 4"/>
            <p:cNvSpPr txBox="1">
              <a:spLocks noChangeArrowheads="1"/>
            </p:cNvSpPr>
            <p:nvPr/>
          </p:nvSpPr>
          <p:spPr bwMode="auto">
            <a:xfrm>
              <a:off x="7162800" y="5619750"/>
              <a:ext cx="1371600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 b="1">
                  <a:latin typeface="Arial" charset="0"/>
                  <a:cs typeface="Arial" charset="0"/>
                </a:rPr>
                <a:t>DynaTAC</a:t>
              </a:r>
            </a:p>
            <a:p>
              <a:r>
                <a:rPr lang="en-US" sz="1200">
                  <a:latin typeface="Arial" charset="0"/>
                  <a:cs typeface="Arial" charset="0"/>
                </a:rPr>
                <a:t>Motorola, 1983</a:t>
              </a:r>
            </a:p>
            <a:p>
              <a:r>
                <a:rPr lang="en-US" sz="1200">
                  <a:latin typeface="Arial" charset="0"/>
                  <a:cs typeface="Arial" charset="0"/>
                </a:rPr>
                <a:t>2 lbs, $3995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research\talks\INFO470_2010_JakeWobbrock_MobileDataCollection\article-1210159-063CF50E000005DC-828_468x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57" y="1"/>
            <a:ext cx="754648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research\talks\INFO470_2010_JakeWobbrock_MobileDataCollection\Mobira Talkm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8" y="-7883"/>
            <a:ext cx="10196856" cy="68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9" name="Picture 7" descr="C:\Documents and Settings\jfroehli\My Documents\My Talks\Cornell2007-MyExperience\img_5357_open_gps cop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42925"/>
            <a:ext cx="2107858" cy="50196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25961" name="Picture 9" descr="C:\Documents and Settings\jfroehli\My Documents\My Talks\Cornell2007-MyExperience\iphone_home cop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533400"/>
            <a:ext cx="2605284" cy="49530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25962" name="Picture 10" descr="C:\Documents and Settings\jfroehli\My Documents\My Talks\Cornell2007-MyExperience\HTC Elf_Touch copy 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609600"/>
            <a:ext cx="2886392" cy="487680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75057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data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 is fundamental to any science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8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froehli\My Documents\My Talks\MobiSys2007-MyExperience\ea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52400"/>
            <a:ext cx="1676399" cy="171924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pic>
        <p:nvPicPr>
          <p:cNvPr id="5" name="Picture 3" descr="C:\Documents and Settings\jfroehli\My Documents\My Talks\MobiSys2007-MyExperience\eart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4320" y="1067031"/>
            <a:ext cx="5218113" cy="535146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3124200" y="681038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</a:rPr>
              <a:t>1.7</a:t>
            </a:r>
            <a:r>
              <a:rPr lang="en-US" sz="24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066800" y="71438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2400">
                <a:solidFill>
                  <a:schemeClr val="bg1"/>
                </a:solidFill>
                <a:latin typeface="Arial Black" pitchFamily="34" charset="0"/>
              </a:rPr>
              <a:t>Mobile Phone Subscribers Worldwide 1995</a:t>
            </a:r>
          </a:p>
        </p:txBody>
      </p:sp>
      <p:pic>
        <p:nvPicPr>
          <p:cNvPr id="9222" name="Picture 2" descr="C:\Documents and Settings\jfroehli\My Documents\My Talks\MobiSys2007-MyExperience\earth1.67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1052513"/>
            <a:ext cx="52736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3575050" y="1163638"/>
            <a:ext cx="747713" cy="692150"/>
          </a:xfrm>
          <a:custGeom>
            <a:avLst/>
            <a:gdLst>
              <a:gd name="connsiteX0" fmla="*/ 0 w 748145"/>
              <a:gd name="connsiteY0" fmla="*/ 0 h 692727"/>
              <a:gd name="connsiteX1" fmla="*/ 277091 w 748145"/>
              <a:gd name="connsiteY1" fmla="*/ 609600 h 692727"/>
              <a:gd name="connsiteX2" fmla="*/ 748145 w 748145"/>
              <a:gd name="connsiteY2" fmla="*/ 692727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8145" h="692727">
                <a:moveTo>
                  <a:pt x="0" y="0"/>
                </a:moveTo>
                <a:lnTo>
                  <a:pt x="277091" y="609600"/>
                </a:lnTo>
                <a:lnTo>
                  <a:pt x="748145" y="692727"/>
                </a:lnTo>
              </a:path>
            </a:pathLst>
          </a:custGeom>
          <a:ln w="38100">
            <a:solidFill>
              <a:schemeClr val="bg1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froehli\My Documents\My Talks\MobiSys2007-MyExperience\ear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52400"/>
            <a:ext cx="1676399" cy="171924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066800" y="71438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2400" dirty="0">
                <a:solidFill>
                  <a:schemeClr val="bg1"/>
                </a:solidFill>
                <a:latin typeface="Arial Black" pitchFamily="34" charset="0"/>
              </a:rPr>
              <a:t>Mobile Phone Subscribers Worldwide </a:t>
            </a:r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2010</a:t>
            </a: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222" name="Picture 2" descr="C:\Documents and Settings\jfroehli\My Documents\My Talks\MobiSys2007-MyExperience\earth1.67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1052513"/>
            <a:ext cx="52736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935163" y="1052513"/>
            <a:ext cx="5276088" cy="5367528"/>
            <a:chOff x="1962150" y="742950"/>
            <a:chExt cx="5272088" cy="5364162"/>
          </a:xfrm>
        </p:grpSpPr>
        <p:pic>
          <p:nvPicPr>
            <p:cNvPr id="10" name="Picture 2" descr="eart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2944" y="753269"/>
              <a:ext cx="5218113" cy="535146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1" name="Picture 2" descr="C:\Documents and Settings\jfroehli\My Documents\My Talks\MobiSys2007-MyExperience\earth51.47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50" y="742950"/>
              <a:ext cx="5272088" cy="536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3124200" y="681038"/>
            <a:ext cx="121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</a:rPr>
              <a:t>51.5%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8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/>
          <p:cNvGrpSpPr>
            <a:grpSpLocks/>
          </p:cNvGrpSpPr>
          <p:nvPr/>
        </p:nvGrpSpPr>
        <p:grpSpPr bwMode="auto">
          <a:xfrm>
            <a:off x="571500" y="1679575"/>
            <a:ext cx="3738563" cy="3803650"/>
            <a:chOff x="1962150" y="742950"/>
            <a:chExt cx="5272088" cy="5364162"/>
          </a:xfrm>
        </p:grpSpPr>
        <p:pic>
          <p:nvPicPr>
            <p:cNvPr id="9" name="Picture 2" descr="eart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2944" y="753269"/>
              <a:ext cx="5218113" cy="535146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251" name="Picture 2" descr="C:\Documents and Settings\jfroehli\My Documents\My Talks\MobiSys2007-MyExperience\earth51.47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50" y="742950"/>
              <a:ext cx="5272088" cy="536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700088" y="1162050"/>
            <a:ext cx="3298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51.5%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Mobile Phone Subscribers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830763" y="1149350"/>
            <a:ext cx="3741737" cy="4337050"/>
            <a:chOff x="4831011" y="1149930"/>
            <a:chExt cx="3741490" cy="4336470"/>
          </a:xfrm>
        </p:grpSpPr>
        <p:grpSp>
          <p:nvGrpSpPr>
            <p:cNvPr id="10246" name="Group 8"/>
            <p:cNvGrpSpPr>
              <a:grpSpLocks noChangeAspect="1"/>
            </p:cNvGrpSpPr>
            <p:nvPr/>
          </p:nvGrpSpPr>
          <p:grpSpPr bwMode="auto">
            <a:xfrm>
              <a:off x="4831011" y="1680029"/>
              <a:ext cx="3741490" cy="3806371"/>
              <a:chOff x="5029200" y="1276675"/>
              <a:chExt cx="3089352" cy="3142924"/>
            </a:xfrm>
          </p:grpSpPr>
          <p:pic>
            <p:nvPicPr>
              <p:cNvPr id="7" name="Picture 2" descr="earth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29665" y="1282531"/>
                <a:ext cx="3057724" cy="3135864"/>
              </a:xfrm>
              <a:prstGeom prst="rect">
                <a:avLst/>
              </a:prstGeom>
              <a:noFill/>
              <a:effectLst>
                <a:reflection blurRad="6350" stA="52000" endA="300" endPos="35000" dir="5400000" sy="-100000" algn="bl" rotWithShape="0"/>
              </a:effectLst>
            </p:spPr>
          </p:pic>
          <p:pic>
            <p:nvPicPr>
              <p:cNvPr id="10249" name="Picture 2" descr="C:\Documents and Settings\jfroehli\My Documents\My Talks\MobiSys2007-MyExperience\earth51.4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1276675"/>
                <a:ext cx="3089352" cy="3142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47" name="Rectangle 11"/>
            <p:cNvSpPr>
              <a:spLocks noChangeArrowheads="1"/>
            </p:cNvSpPr>
            <p:nvPr/>
          </p:nvSpPr>
          <p:spPr bwMode="auto">
            <a:xfrm>
              <a:off x="5777345" y="1149930"/>
              <a:ext cx="1760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itchFamily="34" charset="0"/>
                </a:rPr>
                <a:t>19.12% PC Users</a:t>
              </a:r>
            </a:p>
          </p:txBody>
        </p:sp>
      </p:grpSp>
      <p:sp>
        <p:nvSpPr>
          <p:cNvPr id="10245" name="TextBox 12"/>
          <p:cNvSpPr txBox="1">
            <a:spLocks noChangeArrowheads="1"/>
          </p:cNvSpPr>
          <p:nvPr/>
        </p:nvSpPr>
        <p:spPr bwMode="auto">
          <a:xfrm>
            <a:off x="3810000" y="47625"/>
            <a:ext cx="522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2400">
                <a:solidFill>
                  <a:schemeClr val="bg1"/>
                </a:solidFill>
                <a:latin typeface="Arial Black" pitchFamily="34" charset="0"/>
              </a:rPr>
              <a:t>2010 Worldwide Projections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151063"/>
            <a:ext cx="7848600" cy="2555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 mobile phone is positioned to revolutionize the way we can collect data about people, their behavior and the environment.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009650" y="1166813"/>
            <a:ext cx="7124700" cy="4525962"/>
          </a:xfrm>
        </p:spPr>
        <p:txBody>
          <a:bodyPr/>
          <a:lstStyle/>
          <a:p>
            <a:r>
              <a:rPr lang="en-US" sz="3600" smtClean="0"/>
              <a:t>How do we collect the data?</a:t>
            </a:r>
          </a:p>
          <a:p>
            <a:r>
              <a:rPr lang="en-US" sz="3600" smtClean="0"/>
              <a:t>How do we incentivize people to contribute data?</a:t>
            </a:r>
          </a:p>
          <a:p>
            <a:r>
              <a:rPr lang="en-US" sz="3600" smtClean="0"/>
              <a:t>How can we sustain participation over time?</a:t>
            </a:r>
          </a:p>
          <a:p>
            <a:r>
              <a:rPr lang="en-US" sz="3600" smtClean="0"/>
              <a:t>How do we handle privacy issues?</a:t>
            </a:r>
          </a:p>
          <a:p>
            <a:r>
              <a:rPr lang="en-US" sz="3600" smtClean="0"/>
              <a:t>How do we analyze/filter the data?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3" descr="C:\dev\Research\MyExperience\Trunk\Website\images\screenshot_camerawidg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4126">
            <a:off x="5381625" y="1911350"/>
            <a:ext cx="156845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0" descr="C:\dev\Research\MyExperience\Trunk\Website\images\screenshot_imagem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895475"/>
            <a:ext cx="1549400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9" descr="C:\dev\Research\MyExperience\Trunk\Website\images\screenshot_audiorecord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008">
            <a:off x="7264400" y="1933575"/>
            <a:ext cx="1565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4"/>
          <p:cNvGrpSpPr>
            <a:grpSpLocks/>
          </p:cNvGrpSpPr>
          <p:nvPr/>
        </p:nvGrpSpPr>
        <p:grpSpPr bwMode="auto">
          <a:xfrm>
            <a:off x="152400" y="2546350"/>
            <a:ext cx="2228850" cy="1863725"/>
            <a:chOff x="600794" y="2479768"/>
            <a:chExt cx="2229447" cy="1863632"/>
          </a:xfrm>
        </p:grpSpPr>
        <p:pic>
          <p:nvPicPr>
            <p:cNvPr id="13332" name="Picture 3" descr="C:\Documents and Settings\jfroehli\My Documents\My Talks\MobiSys2007-MyExperience\sensor cop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90800"/>
              <a:ext cx="1143000" cy="950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1415">
              <a:off x="1792105" y="2479768"/>
              <a:ext cx="685800" cy="6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4" name="Picture 5" descr="C:\Documents and Settings\jfroehli\My Documents\My Talks\MobiSys2007-MyExperience\GPS_Sensor_Modul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50639">
              <a:off x="600794" y="3351400"/>
              <a:ext cx="685800" cy="69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6" descr="C:\Documents and Settings\jfroehli\My Documents\My Talks\MobiSys2007-MyExperience\acceleromet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20046">
              <a:off x="1693542" y="3104247"/>
              <a:ext cx="1136699" cy="74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7" descr="C:\Documents and Settings\jfroehli\My Documents\My Talks\MobiSys2007-MyExperience\motio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350" y="3538456"/>
              <a:ext cx="1009650" cy="80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1"/>
          <a:srcRect l="23314" r="21943"/>
          <a:stretch>
            <a:fillRect/>
          </a:stretch>
        </p:blipFill>
        <p:spPr bwMode="auto">
          <a:xfrm>
            <a:off x="2904406" y="2526164"/>
            <a:ext cx="1981200" cy="173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2371725" y="2886075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b="1">
                <a:solidFill>
                  <a:srgbClr val="DBDBDB"/>
                </a:solidFill>
              </a:rPr>
              <a:t>+</a:t>
            </a:r>
          </a:p>
        </p:txBody>
      </p:sp>
      <p:sp>
        <p:nvSpPr>
          <p:cNvPr id="13320" name="TextBox 12"/>
          <p:cNvSpPr txBox="1">
            <a:spLocks noChangeArrowheads="1"/>
          </p:cNvSpPr>
          <p:nvPr/>
        </p:nvSpPr>
        <p:spPr bwMode="auto">
          <a:xfrm>
            <a:off x="4862513" y="2886075"/>
            <a:ext cx="60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b="1">
                <a:solidFill>
                  <a:srgbClr val="DBDBDB"/>
                </a:solidFill>
              </a:rPr>
              <a:t>=</a:t>
            </a:r>
          </a:p>
        </p:txBody>
      </p:sp>
      <p:sp>
        <p:nvSpPr>
          <p:cNvPr id="13321" name="TextBox 13"/>
          <p:cNvSpPr txBox="1">
            <a:spLocks noChangeArrowheads="1"/>
          </p:cNvSpPr>
          <p:nvPr/>
        </p:nvSpPr>
        <p:spPr bwMode="auto">
          <a:xfrm>
            <a:off x="614363" y="2065338"/>
            <a:ext cx="1068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DBDBDB"/>
                </a:solidFill>
              </a:rPr>
              <a:t>sensors</a:t>
            </a:r>
          </a:p>
        </p:txBody>
      </p:sp>
      <p:sp>
        <p:nvSpPr>
          <p:cNvPr id="13322" name="TextBox 14"/>
          <p:cNvSpPr txBox="1">
            <a:spLocks noChangeArrowheads="1"/>
          </p:cNvSpPr>
          <p:nvPr/>
        </p:nvSpPr>
        <p:spPr bwMode="auto">
          <a:xfrm>
            <a:off x="3509963" y="2065338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DBDBDB"/>
                </a:solidFill>
              </a:rPr>
              <a:t>user</a:t>
            </a:r>
          </a:p>
        </p:txBody>
      </p:sp>
      <p:sp>
        <p:nvSpPr>
          <p:cNvPr id="27" name="Title 3"/>
          <p:cNvSpPr>
            <a:spLocks noGrp="1"/>
          </p:cNvSpPr>
          <p:nvPr>
            <p:ph type="title"/>
          </p:nvPr>
        </p:nvSpPr>
        <p:spPr>
          <a:xfrm>
            <a:off x="914400" y="46038"/>
            <a:ext cx="8229600" cy="639762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my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experience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tool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175125"/>
            <a:ext cx="9144000" cy="268287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30000">
                <a:schemeClr val="tx1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172200" y="5176838"/>
            <a:ext cx="2057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myexperience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5176838"/>
            <a:ext cx="1600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context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0" y="5176838"/>
            <a:ext cx="1676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self-report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3" name="Rectangular Callout 22"/>
          <p:cNvSpPr/>
          <p:nvPr/>
        </p:nvSpPr>
        <p:spPr bwMode="auto">
          <a:xfrm>
            <a:off x="2590800" y="1066800"/>
            <a:ext cx="3886200" cy="2514600"/>
          </a:xfrm>
          <a:prstGeom prst="wedgeRectCallout">
            <a:avLst>
              <a:gd name="adj1" fmla="val -65337"/>
              <a:gd name="adj2" fmla="val 5310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2000" dirty="0"/>
              <a:t>Device usage and environment states (</a:t>
            </a:r>
            <a:r>
              <a:rPr lang="en-US" sz="2000" i="1" dirty="0"/>
              <a:t>e.g., </a:t>
            </a:r>
            <a:r>
              <a:rPr lang="en-US" sz="2000" dirty="0"/>
              <a:t>GPS) can be automatically sensed and logged. </a:t>
            </a:r>
          </a:p>
          <a:p>
            <a:pPr eaLnBrk="0" hangingPunct="0">
              <a:defRPr/>
            </a:pPr>
            <a:endParaRPr lang="en-US" sz="2000" dirty="0"/>
          </a:p>
          <a:p>
            <a:pPr eaLnBrk="0" hangingPunct="0">
              <a:defRPr/>
            </a:pPr>
            <a:r>
              <a:rPr lang="en-US" sz="2000" dirty="0"/>
              <a:t>+ Technique scales well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bg1"/>
                </a:solidFill>
              </a:rPr>
              <a:t>– Cannot capture user intention,   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bg1"/>
                </a:solidFill>
              </a:rPr>
              <a:t>   perception, reasoning, or feelings</a:t>
            </a:r>
          </a:p>
        </p:txBody>
      </p:sp>
      <p:sp>
        <p:nvSpPr>
          <p:cNvPr id="25" name="Rectangular Callout 24"/>
          <p:cNvSpPr/>
          <p:nvPr/>
        </p:nvSpPr>
        <p:spPr bwMode="auto">
          <a:xfrm>
            <a:off x="4572000" y="1077913"/>
            <a:ext cx="4114800" cy="2503487"/>
          </a:xfrm>
          <a:prstGeom prst="wedgeRectCallout">
            <a:avLst>
              <a:gd name="adj1" fmla="val -66540"/>
              <a:gd name="adj2" fmla="val 54613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2000" dirty="0">
                <a:solidFill>
                  <a:schemeClr val="bg1"/>
                </a:solidFill>
              </a:rPr>
              <a:t>Users respond to short context-triggered surveys on their mobile device.</a:t>
            </a:r>
          </a:p>
          <a:p>
            <a:pPr eaLnBrk="0" hangingPunct="0"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+ Can gather otherwise imperceptible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   data (both qual. and quant.)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bg1"/>
                </a:solidFill>
              </a:rPr>
              <a:t>– Lower sampling rate than sensors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bg1"/>
                </a:solidFill>
              </a:rPr>
              <a:t>   (increased user burden)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800" y="6211888"/>
            <a:ext cx="7924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MyExperience is open source software under the BSD license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48400" y="501650"/>
            <a:ext cx="293528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http://myexperience.sourceforge.net 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6"/>
          <p:cNvGrpSpPr>
            <a:grpSpLocks/>
          </p:cNvGrpSpPr>
          <p:nvPr/>
        </p:nvGrpSpPr>
        <p:grpSpPr bwMode="auto">
          <a:xfrm>
            <a:off x="385763" y="2411413"/>
            <a:ext cx="2228850" cy="1863725"/>
            <a:chOff x="600794" y="2479768"/>
            <a:chExt cx="2229447" cy="1863632"/>
          </a:xfrm>
        </p:grpSpPr>
        <p:pic>
          <p:nvPicPr>
            <p:cNvPr id="14379" name="Picture 3" descr="C:\Documents and Settings\jfroehli\My Documents\My Talks\MobiSys2007-MyExperience\sensor cop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90800"/>
              <a:ext cx="1143000" cy="950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1415">
              <a:off x="1792105" y="2479768"/>
              <a:ext cx="685800" cy="6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1" name="Picture 5" descr="C:\Documents and Settings\jfroehli\My Documents\My Talks\MobiSys2007-MyExperience\GPS_Sensor_Modu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50639">
              <a:off x="600794" y="3351400"/>
              <a:ext cx="685800" cy="69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2" name="Picture 6" descr="C:\Documents and Settings\jfroehli\My Documents\My Talks\MobiSys2007-MyExperience\acceleromete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20046">
              <a:off x="1693542" y="3104247"/>
              <a:ext cx="1136699" cy="74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83" name="Picture 7" descr="C:\Documents and Settings\jfroehli\My Documents\My Talks\MobiSys2007-MyExperience\moti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350" y="3538456"/>
              <a:ext cx="1009650" cy="80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9" name="TextBox 38"/>
          <p:cNvSpPr txBox="1">
            <a:spLocks noChangeArrowheads="1"/>
          </p:cNvSpPr>
          <p:nvPr/>
        </p:nvSpPr>
        <p:spPr bwMode="auto">
          <a:xfrm>
            <a:off x="433388" y="12192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>
                <a:solidFill>
                  <a:schemeClr val="bg1"/>
                </a:solidFill>
              </a:rPr>
              <a:t>Sensors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467100" y="1222375"/>
            <a:ext cx="2432050" cy="2962275"/>
            <a:chOff x="3466344" y="1323990"/>
            <a:chExt cx="2432685" cy="2506089"/>
          </a:xfrm>
        </p:grpSpPr>
        <p:grpSp>
          <p:nvGrpSpPr>
            <p:cNvPr id="14366" name="Group 41"/>
            <p:cNvGrpSpPr>
              <a:grpSpLocks/>
            </p:cNvGrpSpPr>
            <p:nvPr/>
          </p:nvGrpSpPr>
          <p:grpSpPr bwMode="auto">
            <a:xfrm>
              <a:off x="3466344" y="1323990"/>
              <a:ext cx="2432685" cy="2506089"/>
              <a:chOff x="3466344" y="1323985"/>
              <a:chExt cx="2432685" cy="2505859"/>
            </a:xfrm>
          </p:grpSpPr>
          <p:grpSp>
            <p:nvGrpSpPr>
              <p:cNvPr id="14369" name="Group 27"/>
              <p:cNvGrpSpPr>
                <a:grpSpLocks/>
              </p:cNvGrpSpPr>
              <p:nvPr/>
            </p:nvGrpSpPr>
            <p:grpSpPr bwMode="auto">
              <a:xfrm>
                <a:off x="3466344" y="2133600"/>
                <a:ext cx="2280285" cy="1696244"/>
                <a:chOff x="3429000" y="2266950"/>
                <a:chExt cx="2280285" cy="1696244"/>
              </a:xfrm>
            </p:grpSpPr>
            <p:cxnSp>
              <p:nvCxnSpPr>
                <p:cNvPr id="14371" name="Straight Connector 46"/>
                <p:cNvCxnSpPr>
                  <a:cxnSpLocks noChangeShapeType="1"/>
                </p:cNvCxnSpPr>
                <p:nvPr/>
              </p:nvCxnSpPr>
              <p:spPr bwMode="auto">
                <a:xfrm>
                  <a:off x="3743325" y="2590800"/>
                  <a:ext cx="1965960" cy="1588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4372" name="Straight Connector 47"/>
                <p:cNvCxnSpPr>
                  <a:cxnSpLocks noChangeShapeType="1"/>
                </p:cNvCxnSpPr>
                <p:nvPr/>
              </p:nvCxnSpPr>
              <p:spPr bwMode="auto">
                <a:xfrm>
                  <a:off x="3771900" y="3381375"/>
                  <a:ext cx="1920240" cy="1588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4373" name="Freeform 15"/>
                <p:cNvSpPr>
                  <a:spLocks noChangeArrowheads="1"/>
                </p:cNvSpPr>
                <p:nvPr/>
              </p:nvSpPr>
              <p:spPr bwMode="auto">
                <a:xfrm>
                  <a:off x="3810001" y="2990850"/>
                  <a:ext cx="1600199" cy="809625"/>
                </a:xfrm>
                <a:custGeom>
                  <a:avLst/>
                  <a:gdLst>
                    <a:gd name="T0" fmla="*/ 0 w 3114675"/>
                    <a:gd name="T1" fmla="*/ 297020 h 1390650"/>
                    <a:gd name="T2" fmla="*/ 42740 w 3114675"/>
                    <a:gd name="T3" fmla="*/ 0 h 1390650"/>
                    <a:gd name="T4" fmla="*/ 60339 w 3114675"/>
                    <a:gd name="T5" fmla="*/ 458443 h 1390650"/>
                    <a:gd name="T6" fmla="*/ 105593 w 3114675"/>
                    <a:gd name="T7" fmla="*/ 174337 h 1390650"/>
                    <a:gd name="T8" fmla="*/ 181018 w 3114675"/>
                    <a:gd name="T9" fmla="*/ 274420 h 1390650"/>
                    <a:gd name="T10" fmla="*/ 196102 w 3114675"/>
                    <a:gd name="T11" fmla="*/ 187252 h 1390650"/>
                    <a:gd name="T12" fmla="*/ 198617 w 3114675"/>
                    <a:gd name="T13" fmla="*/ 271192 h 1390650"/>
                    <a:gd name="T14" fmla="*/ 213701 w 3114675"/>
                    <a:gd name="T15" fmla="*/ 167881 h 1390650"/>
                    <a:gd name="T16" fmla="*/ 231300 w 3114675"/>
                    <a:gd name="T17" fmla="*/ 280877 h 1390650"/>
                    <a:gd name="T18" fmla="*/ 261470 w 3114675"/>
                    <a:gd name="T19" fmla="*/ 132367 h 1390650"/>
                    <a:gd name="T20" fmla="*/ 289125 w 3114675"/>
                    <a:gd name="T21" fmla="*/ 374503 h 1390650"/>
                    <a:gd name="T22" fmla="*/ 326837 w 3114675"/>
                    <a:gd name="T23" fmla="*/ 3228 h 1390650"/>
                    <a:gd name="T24" fmla="*/ 357007 w 3114675"/>
                    <a:gd name="T25" fmla="*/ 471357 h 1390650"/>
                    <a:gd name="T26" fmla="*/ 424888 w 3114675"/>
                    <a:gd name="T27" fmla="*/ 219536 h 1390650"/>
                    <a:gd name="T28" fmla="*/ 445001 w 3114675"/>
                    <a:gd name="T29" fmla="*/ 374503 h 1390650"/>
                    <a:gd name="T30" fmla="*/ 500312 w 3114675"/>
                    <a:gd name="T31" fmla="*/ 154967 h 1390650"/>
                    <a:gd name="T32" fmla="*/ 543052 w 3114675"/>
                    <a:gd name="T33" fmla="*/ 400331 h 1390650"/>
                    <a:gd name="T34" fmla="*/ 588307 w 3114675"/>
                    <a:gd name="T35" fmla="*/ 203394 h 1390650"/>
                    <a:gd name="T36" fmla="*/ 714013 w 3114675"/>
                    <a:gd name="T37" fmla="*/ 274420 h 1390650"/>
                    <a:gd name="T38" fmla="*/ 822120 w 3114675"/>
                    <a:gd name="T39" fmla="*/ 255049 h 139065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114675"/>
                    <a:gd name="T61" fmla="*/ 0 h 1390650"/>
                    <a:gd name="T62" fmla="*/ 3114675 w 3114675"/>
                    <a:gd name="T63" fmla="*/ 1390650 h 139065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114675" h="1390650">
                      <a:moveTo>
                        <a:pt x="0" y="876300"/>
                      </a:moveTo>
                      <a:lnTo>
                        <a:pt x="161925" y="0"/>
                      </a:lnTo>
                      <a:lnTo>
                        <a:pt x="228600" y="1352550"/>
                      </a:lnTo>
                      <a:lnTo>
                        <a:pt x="400050" y="514350"/>
                      </a:lnTo>
                      <a:lnTo>
                        <a:pt x="685800" y="809625"/>
                      </a:lnTo>
                      <a:lnTo>
                        <a:pt x="742950" y="552450"/>
                      </a:lnTo>
                      <a:lnTo>
                        <a:pt x="752475" y="800100"/>
                      </a:lnTo>
                      <a:lnTo>
                        <a:pt x="809625" y="495300"/>
                      </a:lnTo>
                      <a:lnTo>
                        <a:pt x="876300" y="828675"/>
                      </a:lnTo>
                      <a:lnTo>
                        <a:pt x="990600" y="390525"/>
                      </a:lnTo>
                      <a:lnTo>
                        <a:pt x="1095375" y="1104900"/>
                      </a:lnTo>
                      <a:lnTo>
                        <a:pt x="1238250" y="9525"/>
                      </a:lnTo>
                      <a:lnTo>
                        <a:pt x="1352550" y="1390650"/>
                      </a:lnTo>
                      <a:lnTo>
                        <a:pt x="1609725" y="647700"/>
                      </a:lnTo>
                      <a:cubicBezTo>
                        <a:pt x="1687592" y="1085703"/>
                        <a:pt x="1685925" y="931210"/>
                        <a:pt x="1685925" y="1104900"/>
                      </a:cubicBezTo>
                      <a:lnTo>
                        <a:pt x="1895475" y="457200"/>
                      </a:lnTo>
                      <a:lnTo>
                        <a:pt x="2057400" y="1181100"/>
                      </a:lnTo>
                      <a:lnTo>
                        <a:pt x="2228850" y="600075"/>
                      </a:lnTo>
                      <a:lnTo>
                        <a:pt x="2705100" y="809625"/>
                      </a:lnTo>
                      <a:lnTo>
                        <a:pt x="3114675" y="752475"/>
                      </a:lnTo>
                    </a:path>
                  </a:pathLst>
                </a:custGeom>
                <a:noFill/>
                <a:ln w="9525" algn="ctr">
                  <a:solidFill>
                    <a:srgbClr val="D4FCA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4374" name="Freeform 49"/>
                <p:cNvSpPr>
                  <a:spLocks noChangeArrowheads="1"/>
                </p:cNvSpPr>
                <p:nvPr/>
              </p:nvSpPr>
              <p:spPr bwMode="auto">
                <a:xfrm>
                  <a:off x="3810000" y="2809875"/>
                  <a:ext cx="1600200" cy="1152525"/>
                </a:xfrm>
                <a:custGeom>
                  <a:avLst/>
                  <a:gdLst>
                    <a:gd name="T0" fmla="*/ 0 w 3057525"/>
                    <a:gd name="T1" fmla="*/ 0 h 1152525"/>
                    <a:gd name="T2" fmla="*/ 39135 w 3057525"/>
                    <a:gd name="T3" fmla="*/ 1152525 h 1152525"/>
                    <a:gd name="T4" fmla="*/ 67834 w 3057525"/>
                    <a:gd name="T5" fmla="*/ 381000 h 1152525"/>
                    <a:gd name="T6" fmla="*/ 193066 w 3057525"/>
                    <a:gd name="T7" fmla="*/ 628650 h 1152525"/>
                    <a:gd name="T8" fmla="*/ 289599 w 3057525"/>
                    <a:gd name="T9" fmla="*/ 447675 h 1152525"/>
                    <a:gd name="T10" fmla="*/ 393959 w 3057525"/>
                    <a:gd name="T11" fmla="*/ 514350 h 1152525"/>
                    <a:gd name="T12" fmla="*/ 477447 w 3057525"/>
                    <a:gd name="T13" fmla="*/ 381000 h 1152525"/>
                    <a:gd name="T14" fmla="*/ 534845 w 3057525"/>
                    <a:gd name="T15" fmla="*/ 800100 h 1152525"/>
                    <a:gd name="T16" fmla="*/ 628768 w 3057525"/>
                    <a:gd name="T17" fmla="*/ 180975 h 1152525"/>
                    <a:gd name="T18" fmla="*/ 712256 w 3057525"/>
                    <a:gd name="T19" fmla="*/ 495300 h 1152525"/>
                    <a:gd name="T20" fmla="*/ 837488 w 3057525"/>
                    <a:gd name="T21" fmla="*/ 542925 h 115252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57525"/>
                    <a:gd name="T34" fmla="*/ 0 h 1152525"/>
                    <a:gd name="T35" fmla="*/ 3057525 w 3057525"/>
                    <a:gd name="T36" fmla="*/ 1152525 h 115252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57525" h="1152525">
                      <a:moveTo>
                        <a:pt x="0" y="0"/>
                      </a:moveTo>
                      <a:cubicBezTo>
                        <a:pt x="48413" y="384076"/>
                        <a:pt x="142875" y="765409"/>
                        <a:pt x="142875" y="1152525"/>
                      </a:cubicBezTo>
                      <a:lnTo>
                        <a:pt x="247650" y="381000"/>
                      </a:lnTo>
                      <a:cubicBezTo>
                        <a:pt x="341312" y="293688"/>
                        <a:pt x="569913" y="617538"/>
                        <a:pt x="704850" y="628650"/>
                      </a:cubicBezTo>
                      <a:cubicBezTo>
                        <a:pt x="839787" y="639762"/>
                        <a:pt x="935038" y="466725"/>
                        <a:pt x="1057275" y="447675"/>
                      </a:cubicBezTo>
                      <a:cubicBezTo>
                        <a:pt x="1179512" y="428625"/>
                        <a:pt x="1323975" y="525462"/>
                        <a:pt x="1438275" y="514350"/>
                      </a:cubicBezTo>
                      <a:cubicBezTo>
                        <a:pt x="1552575" y="503238"/>
                        <a:pt x="1657350" y="333375"/>
                        <a:pt x="1743075" y="381000"/>
                      </a:cubicBezTo>
                      <a:cubicBezTo>
                        <a:pt x="1828800" y="428625"/>
                        <a:pt x="1860550" y="833437"/>
                        <a:pt x="1952625" y="800100"/>
                      </a:cubicBezTo>
                      <a:cubicBezTo>
                        <a:pt x="2044700" y="766763"/>
                        <a:pt x="2187575" y="231775"/>
                        <a:pt x="2295525" y="180975"/>
                      </a:cubicBezTo>
                      <a:cubicBezTo>
                        <a:pt x="2403475" y="130175"/>
                        <a:pt x="2473325" y="434975"/>
                        <a:pt x="2600325" y="495300"/>
                      </a:cubicBezTo>
                      <a:cubicBezTo>
                        <a:pt x="2727325" y="555625"/>
                        <a:pt x="2905125" y="527050"/>
                        <a:pt x="3057525" y="542925"/>
                      </a:cubicBezTo>
                    </a:path>
                  </a:pathLst>
                </a:custGeom>
                <a:noFill/>
                <a:ln w="9525" algn="ctr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4375" name="Freeform 50"/>
                <p:cNvSpPr>
                  <a:spLocks noChangeArrowheads="1"/>
                </p:cNvSpPr>
                <p:nvPr/>
              </p:nvSpPr>
              <p:spPr bwMode="auto">
                <a:xfrm>
                  <a:off x="3810000" y="2266950"/>
                  <a:ext cx="1714500" cy="1665288"/>
                </a:xfrm>
                <a:custGeom>
                  <a:avLst/>
                  <a:gdLst>
                    <a:gd name="T0" fmla="*/ 0 w 1714500"/>
                    <a:gd name="T1" fmla="*/ 790575 h 1665288"/>
                    <a:gd name="T2" fmla="*/ 19050 w 1714500"/>
                    <a:gd name="T3" fmla="*/ 1371600 h 1665288"/>
                    <a:gd name="T4" fmla="*/ 114300 w 1714500"/>
                    <a:gd name="T5" fmla="*/ 866775 h 1665288"/>
                    <a:gd name="T6" fmla="*/ 161925 w 1714500"/>
                    <a:gd name="T7" fmla="*/ 1323975 h 1665288"/>
                    <a:gd name="T8" fmla="*/ 276225 w 1714500"/>
                    <a:gd name="T9" fmla="*/ 723900 h 1665288"/>
                    <a:gd name="T10" fmla="*/ 447675 w 1714500"/>
                    <a:gd name="T11" fmla="*/ 1647825 h 1665288"/>
                    <a:gd name="T12" fmla="*/ 609600 w 1714500"/>
                    <a:gd name="T13" fmla="*/ 828675 h 1665288"/>
                    <a:gd name="T14" fmla="*/ 762000 w 1714500"/>
                    <a:gd name="T15" fmla="*/ 1590675 h 1665288"/>
                    <a:gd name="T16" fmla="*/ 790575 w 1714500"/>
                    <a:gd name="T17" fmla="*/ 619125 h 1665288"/>
                    <a:gd name="T18" fmla="*/ 800100 w 1714500"/>
                    <a:gd name="T19" fmla="*/ 228600 h 1665288"/>
                    <a:gd name="T20" fmla="*/ 800100 w 1714500"/>
                    <a:gd name="T21" fmla="*/ 0 h 1665288"/>
                    <a:gd name="T22" fmla="*/ 857250 w 1714500"/>
                    <a:gd name="T23" fmla="*/ 1400175 h 1665288"/>
                    <a:gd name="T24" fmla="*/ 952500 w 1714500"/>
                    <a:gd name="T25" fmla="*/ 1047750 h 1665288"/>
                    <a:gd name="T26" fmla="*/ 1009650 w 1714500"/>
                    <a:gd name="T27" fmla="*/ 1390650 h 1665288"/>
                    <a:gd name="T28" fmla="*/ 1114425 w 1714500"/>
                    <a:gd name="T29" fmla="*/ 933450 h 1665288"/>
                    <a:gd name="T30" fmla="*/ 1219200 w 1714500"/>
                    <a:gd name="T31" fmla="*/ 1266825 h 1665288"/>
                    <a:gd name="T32" fmla="*/ 1285875 w 1714500"/>
                    <a:gd name="T33" fmla="*/ 666750 h 1665288"/>
                    <a:gd name="T34" fmla="*/ 1485900 w 1714500"/>
                    <a:gd name="T35" fmla="*/ 1381125 h 1665288"/>
                    <a:gd name="T36" fmla="*/ 1590675 w 1714500"/>
                    <a:gd name="T37" fmla="*/ 895350 h 1665288"/>
                    <a:gd name="T38" fmla="*/ 1714500 w 1714500"/>
                    <a:gd name="T39" fmla="*/ 904875 h 166528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714500"/>
                    <a:gd name="T61" fmla="*/ 0 h 1665288"/>
                    <a:gd name="T62" fmla="*/ 1714500 w 1714500"/>
                    <a:gd name="T63" fmla="*/ 1665288 h 166528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714500" h="1665288">
                      <a:moveTo>
                        <a:pt x="0" y="790575"/>
                      </a:moveTo>
                      <a:cubicBezTo>
                        <a:pt x="6350" y="984250"/>
                        <a:pt x="0" y="1358900"/>
                        <a:pt x="19050" y="1371600"/>
                      </a:cubicBezTo>
                      <a:cubicBezTo>
                        <a:pt x="38100" y="1384300"/>
                        <a:pt x="90488" y="874713"/>
                        <a:pt x="114300" y="866775"/>
                      </a:cubicBezTo>
                      <a:cubicBezTo>
                        <a:pt x="138113" y="858838"/>
                        <a:pt x="134938" y="1347787"/>
                        <a:pt x="161925" y="1323975"/>
                      </a:cubicBezTo>
                      <a:lnTo>
                        <a:pt x="276225" y="723900"/>
                      </a:lnTo>
                      <a:cubicBezTo>
                        <a:pt x="323850" y="777875"/>
                        <a:pt x="392112" y="1630362"/>
                        <a:pt x="447675" y="1647825"/>
                      </a:cubicBezTo>
                      <a:cubicBezTo>
                        <a:pt x="503238" y="1665288"/>
                        <a:pt x="557213" y="838200"/>
                        <a:pt x="609600" y="828675"/>
                      </a:cubicBezTo>
                      <a:cubicBezTo>
                        <a:pt x="661987" y="819150"/>
                        <a:pt x="731838" y="1625600"/>
                        <a:pt x="762000" y="1590675"/>
                      </a:cubicBezTo>
                      <a:cubicBezTo>
                        <a:pt x="792163" y="1555750"/>
                        <a:pt x="784225" y="846137"/>
                        <a:pt x="790575" y="619125"/>
                      </a:cubicBezTo>
                      <a:cubicBezTo>
                        <a:pt x="796925" y="392113"/>
                        <a:pt x="798513" y="331787"/>
                        <a:pt x="800100" y="228600"/>
                      </a:cubicBezTo>
                      <a:cubicBezTo>
                        <a:pt x="801687" y="125413"/>
                        <a:pt x="800100" y="76200"/>
                        <a:pt x="800100" y="0"/>
                      </a:cubicBezTo>
                      <a:cubicBezTo>
                        <a:pt x="809625" y="195263"/>
                        <a:pt x="831850" y="1225550"/>
                        <a:pt x="857250" y="1400175"/>
                      </a:cubicBezTo>
                      <a:cubicBezTo>
                        <a:pt x="882650" y="1574800"/>
                        <a:pt x="927100" y="1049338"/>
                        <a:pt x="952500" y="1047750"/>
                      </a:cubicBezTo>
                      <a:cubicBezTo>
                        <a:pt x="977900" y="1046163"/>
                        <a:pt x="982663" y="1409700"/>
                        <a:pt x="1009650" y="1390650"/>
                      </a:cubicBezTo>
                      <a:cubicBezTo>
                        <a:pt x="1036637" y="1371600"/>
                        <a:pt x="1079500" y="954088"/>
                        <a:pt x="1114425" y="933450"/>
                      </a:cubicBezTo>
                      <a:cubicBezTo>
                        <a:pt x="1149350" y="912812"/>
                        <a:pt x="1190625" y="1311275"/>
                        <a:pt x="1219200" y="1266825"/>
                      </a:cubicBezTo>
                      <a:cubicBezTo>
                        <a:pt x="1247775" y="1222375"/>
                        <a:pt x="1241425" y="647700"/>
                        <a:pt x="1285875" y="666750"/>
                      </a:cubicBezTo>
                      <a:cubicBezTo>
                        <a:pt x="1330325" y="685800"/>
                        <a:pt x="1435100" y="1343025"/>
                        <a:pt x="1485900" y="1381125"/>
                      </a:cubicBezTo>
                      <a:cubicBezTo>
                        <a:pt x="1536700" y="1419225"/>
                        <a:pt x="1552575" y="974725"/>
                        <a:pt x="1590675" y="895350"/>
                      </a:cubicBezTo>
                      <a:cubicBezTo>
                        <a:pt x="1628775" y="815975"/>
                        <a:pt x="1673225" y="901700"/>
                        <a:pt x="1714500" y="904875"/>
                      </a:cubicBezTo>
                    </a:path>
                  </a:pathLst>
                </a:custGeom>
                <a:noFill/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en-US">
                    <a:latin typeface="Calibri" pitchFamily="34" charset="0"/>
                  </a:endParaRPr>
                </a:p>
              </p:txBody>
            </p:sp>
            <p:cxnSp>
              <p:nvCxnSpPr>
                <p:cNvPr id="14376" name="Straight Connector 5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961480" y="3124200"/>
                  <a:ext cx="1676400" cy="1588"/>
                </a:xfrm>
                <a:prstGeom prst="line">
                  <a:avLst/>
                </a:prstGeom>
                <a:noFill/>
                <a:ln w="9525" algn="ctr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4377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3524250" y="3238500"/>
                  <a:ext cx="28405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sz="1400">
                      <a:solidFill>
                        <a:schemeClr val="bg1"/>
                      </a:solidFill>
                    </a:rPr>
                    <a:t>0</a:t>
                  </a:r>
                </a:p>
              </p:txBody>
            </p:sp>
            <p:sp>
              <p:nvSpPr>
                <p:cNvPr id="14378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3429000" y="2438400"/>
                  <a:ext cx="35458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sz="1200">
                      <a:solidFill>
                        <a:schemeClr val="bg1"/>
                      </a:solidFill>
                    </a:rPr>
                    <a:t>15</a:t>
                  </a:r>
                  <a:endParaRPr lang="en-US" sz="14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4370" name="TextBox 44"/>
              <p:cNvSpPr txBox="1">
                <a:spLocks noChangeArrowheads="1"/>
              </p:cNvSpPr>
              <p:nvPr/>
            </p:nvSpPr>
            <p:spPr bwMode="auto">
              <a:xfrm>
                <a:off x="3536829" y="1323985"/>
                <a:ext cx="2362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bg1"/>
                    </a:solidFill>
                  </a:rPr>
                  <a:t>Triggers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4367" name="Straight Arrow Connector 19"/>
            <p:cNvCxnSpPr>
              <a:cxnSpLocks noChangeShapeType="1"/>
            </p:cNvCxnSpPr>
            <p:nvPr/>
          </p:nvCxnSpPr>
          <p:spPr bwMode="auto">
            <a:xfrm rot="5400000">
              <a:off x="4708634" y="2117834"/>
              <a:ext cx="304800" cy="304800"/>
            </a:xfrm>
            <a:prstGeom prst="straightConnector1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14368" name="TextBox 20"/>
            <p:cNvSpPr txBox="1">
              <a:spLocks noChangeArrowheads="1"/>
            </p:cNvSpPr>
            <p:nvPr/>
          </p:nvSpPr>
          <p:spPr bwMode="auto">
            <a:xfrm>
              <a:off x="4966136" y="1860332"/>
              <a:ext cx="9012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>
                  <a:solidFill>
                    <a:schemeClr val="bg1"/>
                  </a:solidFill>
                </a:rPr>
                <a:t>trigger</a:t>
              </a:r>
            </a:p>
          </p:txBody>
        </p:sp>
      </p:grp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>
          <a:xfrm>
            <a:off x="-609600" y="-76200"/>
            <a:ext cx="8686800" cy="914400"/>
          </a:xfrm>
        </p:spPr>
        <p:txBody>
          <a:bodyPr/>
          <a:lstStyle/>
          <a:p>
            <a:r>
              <a:rPr lang="en-US" smtClean="0"/>
              <a:t>sensors, triggers, actions</a:t>
            </a:r>
          </a:p>
        </p:txBody>
      </p:sp>
      <p:grpSp>
        <p:nvGrpSpPr>
          <p:cNvPr id="7" name="Group 68"/>
          <p:cNvGrpSpPr>
            <a:grpSpLocks/>
          </p:cNvGrpSpPr>
          <p:nvPr/>
        </p:nvGrpSpPr>
        <p:grpSpPr bwMode="auto">
          <a:xfrm>
            <a:off x="6019800" y="1219200"/>
            <a:ext cx="2682875" cy="3140075"/>
            <a:chOff x="6019800" y="990600"/>
            <a:chExt cx="2682766" cy="3140026"/>
          </a:xfrm>
        </p:grpSpPr>
        <p:grpSp>
          <p:nvGrpSpPr>
            <p:cNvPr id="14347" name="Group 61"/>
            <p:cNvGrpSpPr>
              <a:grpSpLocks/>
            </p:cNvGrpSpPr>
            <p:nvPr/>
          </p:nvGrpSpPr>
          <p:grpSpPr bwMode="auto">
            <a:xfrm>
              <a:off x="6019800" y="990600"/>
              <a:ext cx="2517212" cy="2209800"/>
              <a:chOff x="6019800" y="1247775"/>
              <a:chExt cx="2517212" cy="2209488"/>
            </a:xfrm>
          </p:grpSpPr>
          <p:sp>
            <p:nvSpPr>
              <p:cNvPr id="14364" name="TextBox 57"/>
              <p:cNvSpPr txBox="1">
                <a:spLocks noChangeArrowheads="1"/>
              </p:cNvSpPr>
              <p:nvPr/>
            </p:nvSpPr>
            <p:spPr bwMode="auto">
              <a:xfrm>
                <a:off x="6742717" y="1247775"/>
                <a:ext cx="179429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sz="2400">
                    <a:solidFill>
                      <a:schemeClr val="bg1"/>
                    </a:solidFill>
                  </a:rPr>
                  <a:t>Actions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ight Arrow 16"/>
              <p:cNvSpPr/>
              <p:nvPr/>
            </p:nvSpPr>
            <p:spPr bwMode="auto">
              <a:xfrm>
                <a:off x="6019800" y="3076289"/>
                <a:ext cx="380985" cy="380940"/>
              </a:xfrm>
              <a:prstGeom prst="rightArrow">
                <a:avLst/>
              </a:prstGeom>
              <a:solidFill>
                <a:srgbClr val="DBDBDB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  <p:grpSp>
          <p:nvGrpSpPr>
            <p:cNvPr id="14348" name="Group 67"/>
            <p:cNvGrpSpPr>
              <a:grpSpLocks/>
            </p:cNvGrpSpPr>
            <p:nvPr/>
          </p:nvGrpSpPr>
          <p:grpSpPr bwMode="auto">
            <a:xfrm>
              <a:off x="6645566" y="1392085"/>
              <a:ext cx="2057000" cy="2738541"/>
              <a:chOff x="6610350" y="1996907"/>
              <a:chExt cx="2057000" cy="2738541"/>
            </a:xfrm>
          </p:grpSpPr>
          <p:pic>
            <p:nvPicPr>
              <p:cNvPr id="14349" name="Picture 66" descr="C:\dev\Research\MyExperience\Trunk\Website\images\screenshot_imagemap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1841"/>
              <a:stretch>
                <a:fillRect/>
              </a:stretch>
            </p:blipFill>
            <p:spPr bwMode="auto">
              <a:xfrm>
                <a:off x="6610350" y="1996907"/>
                <a:ext cx="2057000" cy="2738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6856087" y="2576482"/>
                <a:ext cx="1603310" cy="20637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6900535" y="2587595"/>
                <a:ext cx="1531874" cy="669914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4352" name="Group 348"/>
              <p:cNvGrpSpPr>
                <a:grpSpLocks/>
              </p:cNvGrpSpPr>
              <p:nvPr/>
            </p:nvGrpSpPr>
            <p:grpSpPr bwMode="auto">
              <a:xfrm>
                <a:off x="6805917" y="2573527"/>
                <a:ext cx="1738009" cy="2144542"/>
                <a:chOff x="14374089" y="17745691"/>
                <a:chExt cx="4672773" cy="5419057"/>
              </a:xfrm>
            </p:grpSpPr>
            <p:pic>
              <p:nvPicPr>
                <p:cNvPr id="58" name="Picture 3" descr="C:\Documents and Settings\jfroehli\My Documents\My Papers\NPUC2007-MyExperience\runnin silhouette.jp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grayscl/>
                </a:blip>
                <a:srcRect l="14400" t="12500"/>
                <a:stretch>
                  <a:fillRect/>
                </a:stretch>
              </p:blipFill>
              <p:spPr bwMode="auto">
                <a:xfrm>
                  <a:off x="15453690" y="19335001"/>
                  <a:ext cx="2253566" cy="1727691"/>
                </a:xfrm>
                <a:prstGeom prst="rect">
                  <a:avLst/>
                </a:prstGeom>
                <a:noFill/>
                <a:effectLst>
                  <a:softEdge rad="127000"/>
                </a:effectLst>
              </p:spPr>
            </p:pic>
            <p:sp>
              <p:nvSpPr>
                <p:cNvPr id="14356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14760069" y="17745691"/>
                  <a:ext cx="4286793" cy="1788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rIns="0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r>
                    <a:rPr lang="en-US" sz="1000"/>
                    <a:t>We noticed that you just finished your morning walk, how is your breathing rate?</a:t>
                  </a:r>
                </a:p>
              </p:txBody>
            </p:sp>
            <p:grpSp>
              <p:nvGrpSpPr>
                <p:cNvPr id="14357" name="Group 342"/>
                <p:cNvGrpSpPr>
                  <a:grpSpLocks/>
                </p:cNvGrpSpPr>
                <p:nvPr/>
              </p:nvGrpSpPr>
              <p:grpSpPr bwMode="auto">
                <a:xfrm>
                  <a:off x="14374089" y="20686004"/>
                  <a:ext cx="4486213" cy="2478744"/>
                  <a:chOff x="14374089" y="20666549"/>
                  <a:chExt cx="4486213" cy="2478744"/>
                </a:xfrm>
              </p:grpSpPr>
              <p:sp>
                <p:nvSpPr>
                  <p:cNvPr id="1435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5420414" y="20695467"/>
                    <a:ext cx="3439888" cy="244982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sz="900">
                        <a:latin typeface="Calibri" pitchFamily="34" charset="0"/>
                      </a:rPr>
                      <a:t>I feel out of breath</a:t>
                    </a:r>
                    <a:br>
                      <a:rPr lang="en-US" sz="900">
                        <a:latin typeface="Calibri" pitchFamily="34" charset="0"/>
                      </a:rPr>
                    </a:br>
                    <a:r>
                      <a:rPr lang="en-US" sz="700">
                        <a:solidFill>
                          <a:schemeClr val="bg1"/>
                        </a:solidFill>
                        <a:latin typeface="Calibri" pitchFamily="34" charset="0"/>
                      </a:rPr>
                      <a:t>d</a:t>
                    </a:r>
                    <a:r>
                      <a:rPr lang="en-US" sz="900">
                        <a:latin typeface="Calibri" pitchFamily="34" charset="0"/>
                      </a:rPr>
                      <a:t/>
                    </a:r>
                    <a:br>
                      <a:rPr lang="en-US" sz="900">
                        <a:latin typeface="Calibri" pitchFamily="34" charset="0"/>
                      </a:rPr>
                    </a:br>
                    <a:r>
                      <a:rPr lang="en-US" sz="900">
                        <a:latin typeface="Calibri" pitchFamily="34" charset="0"/>
                      </a:rPr>
                      <a:t>I’m breathing heavier than normal</a:t>
                    </a:r>
                    <a:br>
                      <a:rPr lang="en-US" sz="900">
                        <a:latin typeface="Calibri" pitchFamily="34" charset="0"/>
                      </a:rPr>
                    </a:br>
                    <a:r>
                      <a:rPr lang="en-US" sz="400">
                        <a:solidFill>
                          <a:schemeClr val="bg1"/>
                        </a:solidFill>
                        <a:latin typeface="Calibri" pitchFamily="34" charset="0"/>
                      </a:rPr>
                      <a:t>3</a:t>
                    </a:r>
                    <a:r>
                      <a:rPr lang="en-US" sz="900">
                        <a:latin typeface="Calibri" pitchFamily="34" charset="0"/>
                      </a:rPr>
                      <a:t/>
                    </a:r>
                    <a:br>
                      <a:rPr lang="en-US" sz="900">
                        <a:latin typeface="Calibri" pitchFamily="34" charset="0"/>
                      </a:rPr>
                    </a:br>
                    <a:r>
                      <a:rPr lang="en-US" sz="900">
                        <a:latin typeface="Calibri" pitchFamily="34" charset="0"/>
                      </a:rPr>
                      <a:t>I had to stop walking to catch my breath</a:t>
                    </a:r>
                  </a:p>
                </p:txBody>
              </p:sp>
              <p:grpSp>
                <p:nvGrpSpPr>
                  <p:cNvPr id="14359" name="Group 341"/>
                  <p:cNvGrpSpPr>
                    <a:grpSpLocks/>
                  </p:cNvGrpSpPr>
                  <p:nvPr/>
                </p:nvGrpSpPr>
                <p:grpSpPr bwMode="auto">
                  <a:xfrm>
                    <a:off x="14374089" y="20666549"/>
                    <a:ext cx="982878" cy="2138738"/>
                    <a:chOff x="14374089" y="20666549"/>
                    <a:chExt cx="982878" cy="2138738"/>
                  </a:xfrm>
                </p:grpSpPr>
                <p:sp>
                  <p:nvSpPr>
                    <p:cNvPr id="63" name="Rectangle 62"/>
                    <p:cNvSpPr/>
                    <p:nvPr/>
                  </p:nvSpPr>
                  <p:spPr>
                    <a:xfrm>
                      <a:off x="15033931" y="20858586"/>
                      <a:ext cx="303026" cy="304866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64" name="Rectangle 63"/>
                    <p:cNvSpPr/>
                    <p:nvPr/>
                  </p:nvSpPr>
                  <p:spPr>
                    <a:xfrm>
                      <a:off x="15025395" y="22310711"/>
                      <a:ext cx="303026" cy="304866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4362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74089" y="20666549"/>
                      <a:ext cx="786399" cy="21387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1100">
                          <a:latin typeface="Calibri" pitchFamily="34" charset="0"/>
                        </a:rPr>
                        <a:t>1.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100">
                          <a:latin typeface="Calibri" pitchFamily="34" charset="0"/>
                        </a:rPr>
                        <a:t>2.</a:t>
                      </a:r>
                    </a:p>
                    <a:p>
                      <a:endParaRPr lang="en-US" sz="1100">
                        <a:latin typeface="Calibri" pitchFamily="34" charset="0"/>
                      </a:endParaRPr>
                    </a:p>
                    <a:p>
                      <a:r>
                        <a:rPr lang="en-US" sz="1100">
                          <a:latin typeface="Calibri" pitchFamily="34" charset="0"/>
                        </a:rPr>
                        <a:t>3.</a:t>
                      </a:r>
                    </a:p>
                  </p:txBody>
                </p:sp>
                <p:sp>
                  <p:nvSpPr>
                    <p:cNvPr id="66" name="Freeform 65"/>
                    <p:cNvSpPr/>
                    <p:nvPr/>
                  </p:nvSpPr>
                  <p:spPr>
                    <a:xfrm>
                      <a:off x="15102218" y="20802426"/>
                      <a:ext cx="251810" cy="272775"/>
                    </a:xfrm>
                    <a:custGeom>
                      <a:avLst/>
                      <a:gdLst>
                        <a:gd name="connsiteX0" fmla="*/ 0 w 252919"/>
                        <a:gd name="connsiteY0" fmla="*/ 175097 h 272374"/>
                        <a:gd name="connsiteX1" fmla="*/ 77822 w 252919"/>
                        <a:gd name="connsiteY1" fmla="*/ 272374 h 272374"/>
                        <a:gd name="connsiteX2" fmla="*/ 252919 w 252919"/>
                        <a:gd name="connsiteY2" fmla="*/ 0 h 2723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52919" h="272374">
                          <a:moveTo>
                            <a:pt x="0" y="175097"/>
                          </a:moveTo>
                          <a:lnTo>
                            <a:pt x="77822" y="272374"/>
                          </a:lnTo>
                          <a:lnTo>
                            <a:pt x="252919" y="0"/>
                          </a:lnTo>
                        </a:path>
                      </a:pathLst>
                    </a:cu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sp>
            <p:nvSpPr>
              <p:cNvPr id="56" name="Rectangle 55"/>
              <p:cNvSpPr/>
              <p:nvPr/>
            </p:nvSpPr>
            <p:spPr>
              <a:xfrm>
                <a:off x="7052929" y="4065534"/>
                <a:ext cx="112707" cy="12064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7076740" y="4043309"/>
                <a:ext cx="95246" cy="107948"/>
              </a:xfrm>
              <a:custGeom>
                <a:avLst/>
                <a:gdLst>
                  <a:gd name="connsiteX0" fmla="*/ 0 w 252919"/>
                  <a:gd name="connsiteY0" fmla="*/ 175097 h 272374"/>
                  <a:gd name="connsiteX1" fmla="*/ 77822 w 252919"/>
                  <a:gd name="connsiteY1" fmla="*/ 272374 h 272374"/>
                  <a:gd name="connsiteX2" fmla="*/ 252919 w 252919"/>
                  <a:gd name="connsiteY2" fmla="*/ 0 h 27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2919" h="272374">
                    <a:moveTo>
                      <a:pt x="0" y="175097"/>
                    </a:moveTo>
                    <a:lnTo>
                      <a:pt x="77822" y="272374"/>
                    </a:lnTo>
                    <a:lnTo>
                      <a:pt x="252919" y="0"/>
                    </a:ln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70" name="Right Arrow 69"/>
          <p:cNvSpPr/>
          <p:nvPr/>
        </p:nvSpPr>
        <p:spPr bwMode="auto">
          <a:xfrm>
            <a:off x="2895600" y="3048000"/>
            <a:ext cx="381000" cy="381000"/>
          </a:xfrm>
          <a:prstGeom prst="rightArrow">
            <a:avLst/>
          </a:prstGeom>
          <a:solidFill>
            <a:srgbClr val="DBDBD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344" name="TextBox 39"/>
          <p:cNvSpPr txBox="1">
            <a:spLocks noChangeArrowheads="1"/>
          </p:cNvSpPr>
          <p:nvPr/>
        </p:nvSpPr>
        <p:spPr bwMode="auto">
          <a:xfrm>
            <a:off x="381000" y="4554538"/>
            <a:ext cx="29718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Example Sensor:</a:t>
            </a:r>
          </a:p>
          <a:p>
            <a:r>
              <a:rPr lang="en-US">
                <a:solidFill>
                  <a:schemeClr val="bg1"/>
                </a:solidFill>
              </a:rPr>
              <a:t>  DeviceIdleSensor</a:t>
            </a:r>
          </a:p>
          <a:p>
            <a:r>
              <a:rPr lang="en-US">
                <a:solidFill>
                  <a:schemeClr val="bg1"/>
                </a:solidFill>
              </a:rPr>
              <a:t>  PhoneCallSensor</a:t>
            </a:r>
          </a:p>
          <a:p>
            <a:r>
              <a:rPr lang="en-US">
                <a:solidFill>
                  <a:schemeClr val="bg1"/>
                </a:solidFill>
              </a:rPr>
              <a:t>  RawGpsSensor</a:t>
            </a:r>
          </a:p>
          <a:p>
            <a:r>
              <a:rPr lang="en-US">
                <a:solidFill>
                  <a:schemeClr val="bg1"/>
                </a:solidFill>
              </a:rPr>
              <a:t>  SmsSentSensor</a:t>
            </a:r>
          </a:p>
          <a:p>
            <a:r>
              <a:rPr lang="en-US">
                <a:solidFill>
                  <a:schemeClr val="bg1"/>
                </a:solidFill>
              </a:rPr>
              <a:t>  HumanScaleActivitySensor</a:t>
            </a:r>
          </a:p>
        </p:txBody>
      </p:sp>
      <p:sp>
        <p:nvSpPr>
          <p:cNvPr id="72" name="TextBox 39"/>
          <p:cNvSpPr txBox="1">
            <a:spLocks noChangeArrowheads="1"/>
          </p:cNvSpPr>
          <p:nvPr/>
        </p:nvSpPr>
        <p:spPr bwMode="auto">
          <a:xfrm>
            <a:off x="3324225" y="4554538"/>
            <a:ext cx="35052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Example Triggers:</a:t>
            </a:r>
          </a:p>
          <a:p>
            <a:r>
              <a:rPr lang="en-US">
                <a:solidFill>
                  <a:schemeClr val="bg1"/>
                </a:solidFill>
              </a:rPr>
              <a:t>  DeviceIdle &gt; 15 mins</a:t>
            </a:r>
          </a:p>
          <a:p>
            <a:r>
              <a:rPr lang="en-US">
                <a:solidFill>
                  <a:schemeClr val="bg1"/>
                </a:solidFill>
              </a:rPr>
              <a:t>  PhoneCall.Outgoing == true</a:t>
            </a:r>
          </a:p>
          <a:p>
            <a:r>
              <a:rPr lang="en-US">
                <a:solidFill>
                  <a:schemeClr val="bg1"/>
                </a:solidFill>
              </a:rPr>
              <a:t>  Gps.Longitude ==“N141.23”</a:t>
            </a:r>
          </a:p>
          <a:p>
            <a:r>
              <a:rPr lang="en-US">
                <a:solidFill>
                  <a:schemeClr val="bg1"/>
                </a:solidFill>
              </a:rPr>
              <a:t>  SmsSent == true</a:t>
            </a:r>
          </a:p>
          <a:p>
            <a:r>
              <a:rPr lang="en-US">
                <a:solidFill>
                  <a:schemeClr val="bg1"/>
                </a:solidFill>
              </a:rPr>
              <a:t>  Activity.StateExited == Walking</a:t>
            </a:r>
          </a:p>
        </p:txBody>
      </p:sp>
      <p:sp>
        <p:nvSpPr>
          <p:cNvPr id="73" name="TextBox 59"/>
          <p:cNvSpPr txBox="1">
            <a:spLocks noChangeArrowheads="1"/>
          </p:cNvSpPr>
          <p:nvPr/>
        </p:nvSpPr>
        <p:spPr bwMode="auto">
          <a:xfrm>
            <a:off x="6629400" y="4552950"/>
            <a:ext cx="27432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Example Actions:</a:t>
            </a:r>
            <a:endParaRPr lang="en-US" sz="1900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  ScreenshotAction</a:t>
            </a:r>
          </a:p>
          <a:p>
            <a:r>
              <a:rPr lang="en-US">
                <a:solidFill>
                  <a:schemeClr val="bg1"/>
                </a:solidFill>
              </a:rPr>
              <a:t>  VibrationAction</a:t>
            </a:r>
          </a:p>
          <a:p>
            <a:r>
              <a:rPr lang="en-US">
                <a:solidFill>
                  <a:schemeClr val="bg1"/>
                </a:solidFill>
              </a:rPr>
              <a:t>  SmsSendAction</a:t>
            </a:r>
          </a:p>
          <a:p>
            <a:r>
              <a:rPr lang="en-US">
                <a:solidFill>
                  <a:schemeClr val="bg1"/>
                </a:solidFill>
              </a:rPr>
              <a:t>  DatabaseSyncAction</a:t>
            </a:r>
          </a:p>
          <a:p>
            <a:r>
              <a:rPr lang="en-US">
                <a:solidFill>
                  <a:schemeClr val="bg1"/>
                </a:solidFill>
              </a:rPr>
              <a:t>  SurveyAction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34200" cy="685800"/>
          </a:xfrm>
        </p:spPr>
        <p:txBody>
          <a:bodyPr/>
          <a:lstStyle/>
          <a:p>
            <a:pPr algn="l"/>
            <a:r>
              <a:rPr lang="en-US" smtClean="0"/>
              <a:t>hardware sensors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838200"/>
            <a:ext cx="2819400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GPS Sensors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GpsLatLongSensor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GpsRecordSensor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GpsSpeedSensor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GpsSpeedWindowSensor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GpsSustainedSpeedSensor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2895600"/>
            <a:ext cx="37338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GSM Sensors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GsmCommonCellRatioSensor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GsmCellSensor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GsmMotionSensor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PhoneSignalStrengthSensor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4956175"/>
            <a:ext cx="2819400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MSP Sensors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ActivityProbabilitySensor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MspConnectionSensor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8914" name="Picture 2" descr="C:\Documents and Settings\jfroehli\My Documents\My Talks\Cornell2007-MyExperience\gsm tow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799335"/>
            <a:ext cx="705167" cy="878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Picture 2" descr="C:\Documents and Settings\jfroehli\My Documents\My Talks\Cornell2007-MyExperience\gsm tow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567" y="2951735"/>
            <a:ext cx="762000" cy="94911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Picture 2" descr="C:\Documents and Settings\jfroehli\My Documents\My Talks\Cornell2007-MyExperience\gsm tow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406305"/>
            <a:ext cx="933767" cy="116306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369" name="Picture 2" descr="C:\Documents and Settings\jfroehli\My Documents\My Talks\MobiSys2007-MyExperience\eart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14859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1752600" y="5029200"/>
            <a:ext cx="1905000" cy="1039813"/>
            <a:chOff x="1219200" y="3962400"/>
            <a:chExt cx="3273976" cy="1787525"/>
          </a:xfrm>
        </p:grpSpPr>
        <p:pic>
          <p:nvPicPr>
            <p:cNvPr id="15372" name="Picture 7" descr="MSP-side&amp;front-cropp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962400"/>
              <a:ext cx="1335087" cy="178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1" descr="MSP-top-down-cropp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962400"/>
              <a:ext cx="1749976" cy="174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1" name="Picture 4" descr="C:\Documents and Settings\jfroehli\My Documents\My Talks\Cornell2007-MyExperience\gp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24600" y="3119438"/>
            <a:ext cx="2819400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Meta-Sensors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ActionCompletedSensor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ActionStartingSensor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GlobalsSensor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MyExpStartingUpSensor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MyExpShuttingDownSensor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990600"/>
            <a:ext cx="33528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Device Usage Sensors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ButtonSensor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ActiveApplicationSensor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ForegroundWindowSensor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DeviceIdleSensor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MediaPlayerSensor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119438"/>
            <a:ext cx="25908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Communication Sensors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IncomingCallSensor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OutgoingCallSensor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SmsSentSensor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SmsReceivedSensor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1200" y="5257800"/>
            <a:ext cx="3810000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Calendar Sensors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CalAppointmentSensor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CalAppointmentLocationSensor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CalAppointmentSubjectSensor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63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34200" cy="685800"/>
          </a:xfrm>
        </p:spPr>
        <p:txBody>
          <a:bodyPr/>
          <a:lstStyle/>
          <a:p>
            <a:pPr algn="l"/>
            <a:r>
              <a:rPr lang="en-US" smtClean="0"/>
              <a:t>software sensors </a:t>
            </a:r>
          </a:p>
        </p:txBody>
      </p:sp>
      <p:pic>
        <p:nvPicPr>
          <p:cNvPr id="121858" name="Picture 2" descr="C:\Documents and Settings\jfroehli\My Documents\My Talks\Cornell2007-MyExperience\152677405_3be052d37a_b.jpg"/>
          <p:cNvPicPr>
            <a:picLocks noChangeAspect="1" noChangeArrowheads="1"/>
          </p:cNvPicPr>
          <p:nvPr/>
        </p:nvPicPr>
        <p:blipFill>
          <a:blip r:embed="rId3" cstate="print"/>
          <a:srcRect l="16875" t="21563" r="32344"/>
          <a:stretch>
            <a:fillRect/>
          </a:stretch>
        </p:blipFill>
        <p:spPr bwMode="auto">
          <a:xfrm>
            <a:off x="125059" y="914400"/>
            <a:ext cx="1856141" cy="215034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1860" name="Picture 4" descr="C:\Documents and Settings\jfroehli\My Documents\My Talks\MobiSys2007-MyExperience\451124269_c6202f8f6c_o.jpg"/>
          <p:cNvPicPr>
            <a:picLocks noChangeAspect="1" noChangeArrowheads="1"/>
          </p:cNvPicPr>
          <p:nvPr/>
        </p:nvPicPr>
        <p:blipFill>
          <a:blip r:embed="rId4" cstate="print"/>
          <a:srcRect l="16313" t="9000" r="13500" b="750"/>
          <a:stretch>
            <a:fillRect/>
          </a:stretch>
        </p:blipFill>
        <p:spPr bwMode="auto">
          <a:xfrm>
            <a:off x="228599" y="3276600"/>
            <a:ext cx="1738599" cy="1676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93" name="Picture 7" descr="C:\Documents and Settings\jfroehli\My Documents\My Talks\Cornell2007-MyExperience\calend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57800"/>
            <a:ext cx="10668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324600" y="990600"/>
            <a:ext cx="3048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Device State Sensors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StorageCardFullSensor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PhoneProfileSensor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PowerLineSensor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PhoneRoamingSensor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6395" name="Picture 8" descr="C:\Documents and Settings\jfroehli\My Documents\My Talks\MobiSys2007-MyExperience\motorola q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950913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5" descr="Smartphone+2125+hi-res with screenshot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6"/>
          <a:stretch>
            <a:fillRect/>
          </a:stretch>
        </p:blipFill>
        <p:spPr bwMode="auto">
          <a:xfrm>
            <a:off x="5029200" y="3101975"/>
            <a:ext cx="12192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261938"/>
          <a:ext cx="8686800" cy="64849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34505"/>
                <a:gridCol w="5752295"/>
              </a:tblGrid>
              <a:tr h="4907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Action Type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Summary Description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>
                    <a:solidFill>
                      <a:schemeClr val="tx2"/>
                    </a:solidFill>
                  </a:tcPr>
                </a:tc>
              </a:tr>
              <a:tr h="630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CreateProcessAction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Launches an additional process (this can be any executable that is local to the device).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KillProcessAction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Kills an existing process.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MessageAction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/>
                        <a:t>Displays a message in a dialog box to the user.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9464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NotificationAction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Displays a notification in a dialog box to the </a:t>
                      </a:r>
                      <a:r>
                        <a:rPr lang="en-US" sz="1800" dirty="0" smtClean="0"/>
                        <a:t>user</a:t>
                      </a:r>
                      <a:r>
                        <a:rPr lang="en-US" sz="1800" baseline="0" dirty="0" smtClean="0"/>
                        <a:t> with a sound and/or vibration alert. User may respond “OK” or “Dismiss.”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630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PlayerAction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Plays a sound, vibrates the device, and/or flashes the device’s LEDs.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630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RecordAudioAction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Records audio in the background using the device’s microphone. 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RestartDeviceAction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/>
                        <a:t>Restarts the device.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ScreenShotAction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Takes a screen shot of the current screen on the </a:t>
                      </a:r>
                      <a:r>
                        <a:rPr lang="en-US" sz="1800" dirty="0" smtClean="0"/>
                        <a:t>device</a:t>
                      </a:r>
                      <a:r>
                        <a:rPr lang="en-US" sz="1800" dirty="0"/>
                        <a:t>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SendSmsAction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/>
                        <a:t>Sends an SMS to a specified address.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630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SqlReplicationAction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/>
                        <a:t>If SQL Replication is setup, this action invokes a data replication with the master web server.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SurveyAction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Displays a survey to the user.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-428953"/>
            <a:ext cx="9144000" cy="52847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730108"/>
            <a:ext cx="9144000" cy="143269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75057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data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 is fundamental to any science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 rot="20477996">
            <a:off x="437147" y="2935705"/>
            <a:ext cx="1383632" cy="1078419"/>
          </a:xfrm>
          <a:custGeom>
            <a:avLst/>
            <a:gdLst>
              <a:gd name="connsiteX0" fmla="*/ 1155032 w 1636295"/>
              <a:gd name="connsiteY0" fmla="*/ 0 h 1275348"/>
              <a:gd name="connsiteX1" fmla="*/ 240632 w 1636295"/>
              <a:gd name="connsiteY1" fmla="*/ 24063 h 1275348"/>
              <a:gd name="connsiteX2" fmla="*/ 168443 w 1636295"/>
              <a:gd name="connsiteY2" fmla="*/ 48127 h 1275348"/>
              <a:gd name="connsiteX3" fmla="*/ 96253 w 1636295"/>
              <a:gd name="connsiteY3" fmla="*/ 96253 h 1275348"/>
              <a:gd name="connsiteX4" fmla="*/ 48127 w 1636295"/>
              <a:gd name="connsiteY4" fmla="*/ 240632 h 1275348"/>
              <a:gd name="connsiteX5" fmla="*/ 24064 w 1636295"/>
              <a:gd name="connsiteY5" fmla="*/ 312821 h 1275348"/>
              <a:gd name="connsiteX6" fmla="*/ 0 w 1636295"/>
              <a:gd name="connsiteY6" fmla="*/ 409074 h 1275348"/>
              <a:gd name="connsiteX7" fmla="*/ 48127 w 1636295"/>
              <a:gd name="connsiteY7" fmla="*/ 697832 h 1275348"/>
              <a:gd name="connsiteX8" fmla="*/ 96253 w 1636295"/>
              <a:gd name="connsiteY8" fmla="*/ 770021 h 1275348"/>
              <a:gd name="connsiteX9" fmla="*/ 336885 w 1636295"/>
              <a:gd name="connsiteY9" fmla="*/ 962527 h 1275348"/>
              <a:gd name="connsiteX10" fmla="*/ 409074 w 1636295"/>
              <a:gd name="connsiteY10" fmla="*/ 986590 h 1275348"/>
              <a:gd name="connsiteX11" fmla="*/ 481264 w 1636295"/>
              <a:gd name="connsiteY11" fmla="*/ 1058779 h 1275348"/>
              <a:gd name="connsiteX12" fmla="*/ 577516 w 1636295"/>
              <a:gd name="connsiteY12" fmla="*/ 1106906 h 1275348"/>
              <a:gd name="connsiteX13" fmla="*/ 794085 w 1636295"/>
              <a:gd name="connsiteY13" fmla="*/ 1203158 h 1275348"/>
              <a:gd name="connsiteX14" fmla="*/ 938464 w 1636295"/>
              <a:gd name="connsiteY14" fmla="*/ 1251284 h 1275348"/>
              <a:gd name="connsiteX15" fmla="*/ 1010653 w 1636295"/>
              <a:gd name="connsiteY15" fmla="*/ 1275348 h 1275348"/>
              <a:gd name="connsiteX16" fmla="*/ 1203158 w 1636295"/>
              <a:gd name="connsiteY16" fmla="*/ 1251284 h 1275348"/>
              <a:gd name="connsiteX17" fmla="*/ 1251285 w 1636295"/>
              <a:gd name="connsiteY17" fmla="*/ 1203158 h 1275348"/>
              <a:gd name="connsiteX18" fmla="*/ 1395664 w 1636295"/>
              <a:gd name="connsiteY18" fmla="*/ 1155032 h 1275348"/>
              <a:gd name="connsiteX19" fmla="*/ 1467853 w 1636295"/>
              <a:gd name="connsiteY19" fmla="*/ 1130969 h 1275348"/>
              <a:gd name="connsiteX20" fmla="*/ 1491916 w 1636295"/>
              <a:gd name="connsiteY20" fmla="*/ 1058779 h 1275348"/>
              <a:gd name="connsiteX21" fmla="*/ 1564106 w 1636295"/>
              <a:gd name="connsiteY21" fmla="*/ 1034716 h 1275348"/>
              <a:gd name="connsiteX22" fmla="*/ 1612232 w 1636295"/>
              <a:gd name="connsiteY22" fmla="*/ 890337 h 1275348"/>
              <a:gd name="connsiteX23" fmla="*/ 1636295 w 1636295"/>
              <a:gd name="connsiteY23" fmla="*/ 818148 h 1275348"/>
              <a:gd name="connsiteX24" fmla="*/ 1612232 w 1636295"/>
              <a:gd name="connsiteY24" fmla="*/ 505327 h 1275348"/>
              <a:gd name="connsiteX25" fmla="*/ 1515979 w 1636295"/>
              <a:gd name="connsiteY25" fmla="*/ 312821 h 1275348"/>
              <a:gd name="connsiteX26" fmla="*/ 1443790 w 1636295"/>
              <a:gd name="connsiteY26" fmla="*/ 264695 h 1275348"/>
              <a:gd name="connsiteX27" fmla="*/ 1371600 w 1636295"/>
              <a:gd name="connsiteY27" fmla="*/ 240632 h 1275348"/>
              <a:gd name="connsiteX28" fmla="*/ 1299411 w 1636295"/>
              <a:gd name="connsiteY28" fmla="*/ 192506 h 1275348"/>
              <a:gd name="connsiteX29" fmla="*/ 1251285 w 1636295"/>
              <a:gd name="connsiteY29" fmla="*/ 120316 h 1275348"/>
              <a:gd name="connsiteX30" fmla="*/ 1130969 w 1636295"/>
              <a:gd name="connsiteY30" fmla="*/ 48127 h 1275348"/>
              <a:gd name="connsiteX31" fmla="*/ 986590 w 1636295"/>
              <a:gd name="connsiteY31" fmla="*/ 48127 h 127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36295" h="1275348">
                <a:moveTo>
                  <a:pt x="1155032" y="0"/>
                </a:moveTo>
                <a:cubicBezTo>
                  <a:pt x="850232" y="8021"/>
                  <a:pt x="545175" y="9207"/>
                  <a:pt x="240632" y="24063"/>
                </a:cubicBezTo>
                <a:cubicBezTo>
                  <a:pt x="215297" y="25299"/>
                  <a:pt x="191130" y="36783"/>
                  <a:pt x="168443" y="48127"/>
                </a:cubicBezTo>
                <a:cubicBezTo>
                  <a:pt x="142576" y="61061"/>
                  <a:pt x="120316" y="80211"/>
                  <a:pt x="96253" y="96253"/>
                </a:cubicBezTo>
                <a:lnTo>
                  <a:pt x="48127" y="240632"/>
                </a:lnTo>
                <a:cubicBezTo>
                  <a:pt x="40106" y="264695"/>
                  <a:pt x="30216" y="288214"/>
                  <a:pt x="24064" y="312821"/>
                </a:cubicBezTo>
                <a:lnTo>
                  <a:pt x="0" y="409074"/>
                </a:lnTo>
                <a:cubicBezTo>
                  <a:pt x="7624" y="477689"/>
                  <a:pt x="7815" y="617207"/>
                  <a:pt x="48127" y="697832"/>
                </a:cubicBezTo>
                <a:cubicBezTo>
                  <a:pt x="61060" y="723699"/>
                  <a:pt x="77432" y="748063"/>
                  <a:pt x="96253" y="770021"/>
                </a:cubicBezTo>
                <a:cubicBezTo>
                  <a:pt x="148824" y="831354"/>
                  <a:pt x="262573" y="937756"/>
                  <a:pt x="336885" y="962527"/>
                </a:cubicBezTo>
                <a:lnTo>
                  <a:pt x="409074" y="986590"/>
                </a:lnTo>
                <a:cubicBezTo>
                  <a:pt x="433137" y="1010653"/>
                  <a:pt x="453572" y="1038999"/>
                  <a:pt x="481264" y="1058779"/>
                </a:cubicBezTo>
                <a:cubicBezTo>
                  <a:pt x="510454" y="1079629"/>
                  <a:pt x="546371" y="1089109"/>
                  <a:pt x="577516" y="1106906"/>
                </a:cubicBezTo>
                <a:cubicBezTo>
                  <a:pt x="737670" y="1198423"/>
                  <a:pt x="542013" y="1119134"/>
                  <a:pt x="794085" y="1203158"/>
                </a:cubicBezTo>
                <a:lnTo>
                  <a:pt x="938464" y="1251284"/>
                </a:lnTo>
                <a:lnTo>
                  <a:pt x="1010653" y="1275348"/>
                </a:lnTo>
                <a:cubicBezTo>
                  <a:pt x="1074821" y="1267327"/>
                  <a:pt x="1141218" y="1269866"/>
                  <a:pt x="1203158" y="1251284"/>
                </a:cubicBezTo>
                <a:cubicBezTo>
                  <a:pt x="1224888" y="1244765"/>
                  <a:pt x="1230993" y="1213304"/>
                  <a:pt x="1251285" y="1203158"/>
                </a:cubicBezTo>
                <a:cubicBezTo>
                  <a:pt x="1296659" y="1180471"/>
                  <a:pt x="1347538" y="1171074"/>
                  <a:pt x="1395664" y="1155032"/>
                </a:cubicBezTo>
                <a:lnTo>
                  <a:pt x="1467853" y="1130969"/>
                </a:lnTo>
                <a:cubicBezTo>
                  <a:pt x="1475874" y="1106906"/>
                  <a:pt x="1473980" y="1076715"/>
                  <a:pt x="1491916" y="1058779"/>
                </a:cubicBezTo>
                <a:cubicBezTo>
                  <a:pt x="1509852" y="1040843"/>
                  <a:pt x="1549363" y="1055356"/>
                  <a:pt x="1564106" y="1034716"/>
                </a:cubicBezTo>
                <a:cubicBezTo>
                  <a:pt x="1593592" y="993436"/>
                  <a:pt x="1596190" y="938463"/>
                  <a:pt x="1612232" y="890337"/>
                </a:cubicBezTo>
                <a:lnTo>
                  <a:pt x="1636295" y="818148"/>
                </a:lnTo>
                <a:cubicBezTo>
                  <a:pt x="1628274" y="713874"/>
                  <a:pt x="1628543" y="608629"/>
                  <a:pt x="1612232" y="505327"/>
                </a:cubicBezTo>
                <a:cubicBezTo>
                  <a:pt x="1597034" y="409071"/>
                  <a:pt x="1582043" y="365672"/>
                  <a:pt x="1515979" y="312821"/>
                </a:cubicBezTo>
                <a:cubicBezTo>
                  <a:pt x="1493396" y="294755"/>
                  <a:pt x="1469657" y="277628"/>
                  <a:pt x="1443790" y="264695"/>
                </a:cubicBezTo>
                <a:cubicBezTo>
                  <a:pt x="1421103" y="253352"/>
                  <a:pt x="1395663" y="248653"/>
                  <a:pt x="1371600" y="240632"/>
                </a:cubicBezTo>
                <a:cubicBezTo>
                  <a:pt x="1347537" y="224590"/>
                  <a:pt x="1319861" y="212956"/>
                  <a:pt x="1299411" y="192506"/>
                </a:cubicBezTo>
                <a:cubicBezTo>
                  <a:pt x="1278961" y="172056"/>
                  <a:pt x="1269351" y="142899"/>
                  <a:pt x="1251285" y="120316"/>
                </a:cubicBezTo>
                <a:cubicBezTo>
                  <a:pt x="1216080" y="76310"/>
                  <a:pt x="1190181" y="54706"/>
                  <a:pt x="1130969" y="48127"/>
                </a:cubicBezTo>
                <a:cubicBezTo>
                  <a:pt x="1083137" y="42812"/>
                  <a:pt x="1034716" y="48127"/>
                  <a:pt x="986590" y="4812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V="1">
            <a:off x="1209152" y="1957681"/>
            <a:ext cx="898400" cy="708906"/>
          </a:xfrm>
          <a:custGeom>
            <a:avLst/>
            <a:gdLst>
              <a:gd name="connsiteX0" fmla="*/ 1572168 w 1572168"/>
              <a:gd name="connsiteY0" fmla="*/ 893390 h 893390"/>
              <a:gd name="connsiteX1" fmla="*/ 1307474 w 1572168"/>
              <a:gd name="connsiteY1" fmla="*/ 869327 h 893390"/>
              <a:gd name="connsiteX2" fmla="*/ 1042779 w 1572168"/>
              <a:gd name="connsiteY2" fmla="*/ 724948 h 893390"/>
              <a:gd name="connsiteX3" fmla="*/ 898400 w 1572168"/>
              <a:gd name="connsiteY3" fmla="*/ 676822 h 893390"/>
              <a:gd name="connsiteX4" fmla="*/ 754021 w 1572168"/>
              <a:gd name="connsiteY4" fmla="*/ 604632 h 893390"/>
              <a:gd name="connsiteX5" fmla="*/ 609642 w 1572168"/>
              <a:gd name="connsiteY5" fmla="*/ 556506 h 893390"/>
              <a:gd name="connsiteX6" fmla="*/ 393074 w 1572168"/>
              <a:gd name="connsiteY6" fmla="*/ 436190 h 893390"/>
              <a:gd name="connsiteX7" fmla="*/ 272758 w 1572168"/>
              <a:gd name="connsiteY7" fmla="*/ 339938 h 893390"/>
              <a:gd name="connsiteX8" fmla="*/ 224632 w 1572168"/>
              <a:gd name="connsiteY8" fmla="*/ 291811 h 893390"/>
              <a:gd name="connsiteX9" fmla="*/ 200568 w 1572168"/>
              <a:gd name="connsiteY9" fmla="*/ 219622 h 893390"/>
              <a:gd name="connsiteX10" fmla="*/ 152442 w 1572168"/>
              <a:gd name="connsiteY10" fmla="*/ 171495 h 893390"/>
              <a:gd name="connsiteX11" fmla="*/ 56189 w 1572168"/>
              <a:gd name="connsiteY11" fmla="*/ 51180 h 893390"/>
              <a:gd name="connsiteX12" fmla="*/ 32126 w 1572168"/>
              <a:gd name="connsiteY12" fmla="*/ 195559 h 893390"/>
              <a:gd name="connsiteX13" fmla="*/ 80253 w 1572168"/>
              <a:gd name="connsiteY13" fmla="*/ 147432 h 893390"/>
              <a:gd name="connsiteX14" fmla="*/ 104316 w 1572168"/>
              <a:gd name="connsiteY14" fmla="*/ 27117 h 893390"/>
              <a:gd name="connsiteX15" fmla="*/ 344947 w 1572168"/>
              <a:gd name="connsiteY15" fmla="*/ 75243 h 8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72168" h="893390">
                <a:moveTo>
                  <a:pt x="1572168" y="893390"/>
                </a:moveTo>
                <a:cubicBezTo>
                  <a:pt x="1483937" y="885369"/>
                  <a:pt x="1394721" y="884723"/>
                  <a:pt x="1307474" y="869327"/>
                </a:cubicBezTo>
                <a:cubicBezTo>
                  <a:pt x="1087487" y="830506"/>
                  <a:pt x="1229925" y="827028"/>
                  <a:pt x="1042779" y="724948"/>
                </a:cubicBezTo>
                <a:cubicBezTo>
                  <a:pt x="998244" y="700656"/>
                  <a:pt x="945227" y="696333"/>
                  <a:pt x="898400" y="676822"/>
                </a:cubicBezTo>
                <a:cubicBezTo>
                  <a:pt x="848732" y="656127"/>
                  <a:pt x="803689" y="625327"/>
                  <a:pt x="754021" y="604632"/>
                </a:cubicBezTo>
                <a:cubicBezTo>
                  <a:pt x="707194" y="585121"/>
                  <a:pt x="609642" y="556506"/>
                  <a:pt x="609642" y="556506"/>
                </a:cubicBezTo>
                <a:cubicBezTo>
                  <a:pt x="444158" y="446183"/>
                  <a:pt x="520136" y="478544"/>
                  <a:pt x="393074" y="436190"/>
                </a:cubicBezTo>
                <a:cubicBezTo>
                  <a:pt x="276862" y="319980"/>
                  <a:pt x="424547" y="461370"/>
                  <a:pt x="272758" y="339938"/>
                </a:cubicBezTo>
                <a:cubicBezTo>
                  <a:pt x="255042" y="325765"/>
                  <a:pt x="240674" y="307853"/>
                  <a:pt x="224632" y="291811"/>
                </a:cubicBezTo>
                <a:cubicBezTo>
                  <a:pt x="216611" y="267748"/>
                  <a:pt x="213618" y="241372"/>
                  <a:pt x="200568" y="219622"/>
                </a:cubicBezTo>
                <a:cubicBezTo>
                  <a:pt x="188896" y="200168"/>
                  <a:pt x="166614" y="189211"/>
                  <a:pt x="152442" y="171495"/>
                </a:cubicBezTo>
                <a:cubicBezTo>
                  <a:pt x="31031" y="19730"/>
                  <a:pt x="172384" y="167372"/>
                  <a:pt x="56189" y="51180"/>
                </a:cubicBezTo>
                <a:cubicBezTo>
                  <a:pt x="49067" y="61863"/>
                  <a:pt x="-49386" y="168389"/>
                  <a:pt x="32126" y="195559"/>
                </a:cubicBezTo>
                <a:cubicBezTo>
                  <a:pt x="53649" y="202733"/>
                  <a:pt x="64211" y="163474"/>
                  <a:pt x="80253" y="147432"/>
                </a:cubicBezTo>
                <a:cubicBezTo>
                  <a:pt x="88274" y="107327"/>
                  <a:pt x="66342" y="42307"/>
                  <a:pt x="104316" y="27117"/>
                </a:cubicBezTo>
                <a:cubicBezTo>
                  <a:pt x="248978" y="-30748"/>
                  <a:pt x="282515" y="12811"/>
                  <a:pt x="344947" y="7524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9584" y="1049740"/>
            <a:ext cx="5652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collecting</a:t>
            </a:r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 data on </a:t>
            </a:r>
            <a:r>
              <a:rPr lang="en-US" sz="2800" b="1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human behavior</a:t>
            </a:r>
            <a:r>
              <a:rPr lang="en-US" sz="2800" dirty="0" smtClean="0">
                <a:solidFill>
                  <a:srgbClr val="FF0000"/>
                </a:solidFill>
                <a:latin typeface="Segoe Print" pitchFamily="2" charset="0"/>
                <a:cs typeface="Arial" pitchFamily="34" charset="0"/>
              </a:rPr>
              <a:t> is often hard and expensive</a:t>
            </a:r>
            <a:endParaRPr lang="en-US" sz="2800" dirty="0">
              <a:solidFill>
                <a:srgbClr val="FF0000"/>
              </a:solidFill>
              <a:latin typeface="Segoe Print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261938"/>
          <a:ext cx="8686800" cy="64849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34505"/>
                <a:gridCol w="5752295"/>
              </a:tblGrid>
              <a:tr h="49075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Action Type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Summary Description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>
                    <a:solidFill>
                      <a:schemeClr val="tx2"/>
                    </a:solidFill>
                  </a:tcPr>
                </a:tc>
              </a:tr>
              <a:tr h="630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CreateProcessAction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Launches an additional process (this can be any executable that is local to the device).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KillProcessAction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Kills an existing process.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MessageAction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/>
                        <a:t>Displays a message in a dialog box to the user.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9464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NotificationAction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Displays a notification in a dialog box to the </a:t>
                      </a:r>
                      <a:r>
                        <a:rPr lang="en-US" sz="1800" dirty="0" smtClean="0"/>
                        <a:t>user</a:t>
                      </a:r>
                      <a:r>
                        <a:rPr lang="en-US" sz="1800" baseline="0" dirty="0" smtClean="0"/>
                        <a:t> with a sound and/or vibration alert. User may respond “OK” or “Dismiss.”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630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PlayerAction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Plays a sound, vibrates the device, and/or flashes the device’s LEDs.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630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RecordAudioAction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Records audio in the background using the device’s microphone. 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RestartDeviceAction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/>
                        <a:t>Restarts the device.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ScreenShotAction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Takes a screen shot of the current screen on the </a:t>
                      </a:r>
                      <a:r>
                        <a:rPr lang="en-US" sz="1800" dirty="0" smtClean="0"/>
                        <a:t>device</a:t>
                      </a:r>
                      <a:r>
                        <a:rPr lang="en-US" sz="1800" dirty="0"/>
                        <a:t>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SendSmsAction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/>
                        <a:t>Sends an SMS to a specified address.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6309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SqlReplicationAction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/>
                        <a:t>If SQL Replication is setup, this action invokes a data replication with the master web server.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/>
                </a:tc>
              </a:tr>
              <a:tr h="4206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SurveyAction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/>
                        <a:t>Displays a survey to the user.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0047" marR="50047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-2876550"/>
            <a:ext cx="9144000" cy="5105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181350"/>
            <a:ext cx="9144000" cy="31432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ev\Research\MyExperience\Trunk\Website\images\screenshot_camerawidge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074" y="304797"/>
            <a:ext cx="2192126" cy="507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4" descr="C:\dev\Research\MyExperience\Trunk\Website\images\screenshot_audiorecor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9874" y="304797"/>
            <a:ext cx="2192126" cy="507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 descr="C:\dev\Research\MyExperience\Trunk\Website\images\screenshot_imagema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9674" y="304797"/>
            <a:ext cx="2192126" cy="507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 descr="C:\dev\Research\MyExperience\Trunk\Website\images\screenshot_radiolistbox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9474" y="304797"/>
            <a:ext cx="2192126" cy="507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876800" y="152400"/>
            <a:ext cx="42672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Surveys do not necessarily have to ask simple closed form questions (e.g.,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Likert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scale questions)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/>
          <p:cNvSpPr>
            <a:spLocks noGrp="1"/>
          </p:cNvSpPr>
          <p:nvPr>
            <p:ph idx="1"/>
          </p:nvPr>
        </p:nvSpPr>
        <p:spPr>
          <a:xfrm>
            <a:off x="152400" y="1371600"/>
            <a:ext cx="3886200" cy="48768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XML : Declarative</a:t>
            </a:r>
          </a:p>
          <a:p>
            <a:pPr marL="4572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Define sensors, triggers, </a:t>
            </a:r>
            <a:b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actions, and user interface</a:t>
            </a:r>
          </a:p>
          <a:p>
            <a:pPr marL="4572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Set properties</a:t>
            </a:r>
          </a:p>
          <a:p>
            <a:pPr marL="4572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Hook up events</a:t>
            </a:r>
            <a:b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</a:b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Script : Procedural</a:t>
            </a:r>
          </a:p>
          <a:p>
            <a:pPr marL="4572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Create fully dynamic behaviors between elements specified in XML</a:t>
            </a:r>
          </a:p>
          <a:p>
            <a:pPr marL="4572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Interpreted in real time</a:t>
            </a:r>
          </a:p>
          <a:p>
            <a:pPr marL="457200"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New scripts can be loaded on the fly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219825"/>
            <a:ext cx="4572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E699E6-587D-419A-9217-49B6D7E50C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457200" y="311150"/>
            <a:ext cx="8229600" cy="563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xml / scripting interface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038600" y="1760538"/>
            <a:ext cx="4999038" cy="738187"/>
          </a:xfrm>
          <a:prstGeom prst="rect">
            <a:avLst/>
          </a:prstGeom>
          <a:solidFill>
            <a:schemeClr val="bg1"/>
          </a:solidFill>
          <a:ln w="28575">
            <a:solidFill>
              <a:srgbClr val="D4FCA0"/>
            </a:solidFill>
            <a:miter lim="800000"/>
            <a:headEnd/>
            <a:tailEnd/>
          </a:ln>
        </p:spPr>
        <p:txBody>
          <a:bodyPr lIns="45720" rIns="45720" anchor="ctr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400" b="1">
                <a:solidFill>
                  <a:srgbClr val="A31515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sensor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name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“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Motion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“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type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“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GsmMotionSensor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"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</a:p>
          <a:p>
            <a:pPr eaLnBrk="0" hangingPunct="0"/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&lt;</a:t>
            </a:r>
            <a:r>
              <a:rPr lang="en-US" sz="1400" b="1">
                <a:solidFill>
                  <a:srgbClr val="A31515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prop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name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“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PollInterval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"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00:00:01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&lt;/</a:t>
            </a:r>
            <a:r>
              <a:rPr lang="en-US" sz="1400" b="1">
                <a:solidFill>
                  <a:srgbClr val="A31515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prop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endParaRPr lang="en-US" sz="1400" b="1">
              <a:latin typeface="Courier New" pitchFamily="49" charset="0"/>
              <a:cs typeface="Courier New" pitchFamily="49" charset="0"/>
            </a:endParaRPr>
          </a:p>
          <a:p>
            <a:pPr eaLnBrk="0" hangingPunct="0"/>
            <a:r>
              <a:rPr lang="en-US" sz="14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&lt;/</a:t>
            </a:r>
            <a:r>
              <a:rPr lang="en-US" sz="1400" b="1">
                <a:solidFill>
                  <a:srgbClr val="A31515"/>
                </a:solidFill>
                <a:latin typeface="Courier New" pitchFamily="49" charset="0"/>
                <a:cs typeface="Calibri" pitchFamily="34" charset="0"/>
              </a:rPr>
              <a:t>sensor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&gt;</a:t>
            </a:r>
            <a:endParaRPr lang="en-US" sz="1400" b="1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038600" y="3729038"/>
            <a:ext cx="4984750" cy="1724025"/>
          </a:xfrm>
          <a:prstGeom prst="rect">
            <a:avLst/>
          </a:prstGeom>
          <a:solidFill>
            <a:schemeClr val="bg1"/>
          </a:solidFill>
          <a:ln w="28575">
            <a:solidFill>
              <a:srgbClr val="D4FCA0"/>
            </a:solidFill>
            <a:miter lim="800000"/>
            <a:headEnd/>
            <a:tailEnd/>
          </a:ln>
        </p:spPr>
        <p:txBody>
          <a:bodyPr lIns="45720" rIns="45720" anchor="ctr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400" b="1">
                <a:solidFill>
                  <a:srgbClr val="A31515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trigger </a:t>
            </a:r>
            <a:r>
              <a:rPr lang="en-US" sz="1400" b="1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name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“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Motion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“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type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=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“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Trigger</a:t>
            </a:r>
            <a:r>
              <a:rPr lang="en-US" sz="1400" b="1">
                <a:latin typeface="Courier New" pitchFamily="49" charset="0"/>
                <a:ea typeface="Calibri" pitchFamily="34" charset="0"/>
                <a:cs typeface="Courier New" pitchFamily="49" charset="0"/>
              </a:rPr>
              <a:t>"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endParaRPr lang="en-US" sz="1400" b="1"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eaLnBrk="0" hangingPunct="0"/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&lt;</a:t>
            </a:r>
            <a:r>
              <a:rPr lang="en-US" sz="1400" b="1">
                <a:solidFill>
                  <a:srgbClr val="A31515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script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endParaRPr lang="en-US" sz="1400" b="1">
              <a:latin typeface="Courier New" pitchFamily="49" charset="0"/>
              <a:cs typeface="Courier New" pitchFamily="49" charset="0"/>
            </a:endParaRPr>
          </a:p>
          <a:p>
            <a:pPr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motionSensor = GetSensor(“Motion”);</a:t>
            </a:r>
          </a:p>
          <a:p>
            <a:pPr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if(motionSensor.StateEntered = “Stationary”){</a:t>
            </a:r>
          </a:p>
          <a:p>
            <a:pPr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  ... do some action ...</a:t>
            </a:r>
          </a:p>
          <a:p>
            <a:pPr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}</a:t>
            </a:r>
          </a:p>
          <a:p>
            <a:pPr eaLnBrk="0" hangingPunct="0"/>
            <a:r>
              <a:rPr lang="en-US" sz="14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&lt;/</a:t>
            </a:r>
            <a:r>
              <a:rPr lang="en-US" sz="1400" b="1">
                <a:solidFill>
                  <a:srgbClr val="A31515"/>
                </a:solidFill>
                <a:latin typeface="Courier New" pitchFamily="49" charset="0"/>
                <a:cs typeface="Calibri" pitchFamily="34" charset="0"/>
              </a:rPr>
              <a:t>script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&gt;</a:t>
            </a:r>
            <a:endParaRPr lang="en-US" sz="1400" b="1">
              <a:latin typeface="Courier New" pitchFamily="49" charset="0"/>
              <a:cs typeface="Courier New" pitchFamily="49" charset="0"/>
            </a:endParaRPr>
          </a:p>
          <a:p>
            <a:pPr eaLnBrk="0" hangingPunct="0"/>
            <a:r>
              <a:rPr lang="en-US" sz="14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&lt;/</a:t>
            </a:r>
            <a:r>
              <a:rPr lang="en-US" sz="1400" b="1">
                <a:solidFill>
                  <a:srgbClr val="A31515"/>
                </a:solidFill>
                <a:latin typeface="Courier New" pitchFamily="49" charset="0"/>
                <a:cs typeface="Calibri" pitchFamily="34" charset="0"/>
              </a:rPr>
              <a:t>trigger</a:t>
            </a:r>
            <a:r>
              <a:rPr lang="en-US" sz="14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&gt;</a:t>
            </a:r>
            <a:endParaRPr lang="en-US" sz="1400" b="1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00800" y="1785938"/>
            <a:ext cx="2395538" cy="23812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152900" y="2008188"/>
            <a:ext cx="4419600" cy="22066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400550" y="4187825"/>
            <a:ext cx="4229100" cy="76517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1" grpId="1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1933575" y="838200"/>
            <a:ext cx="5276850" cy="685800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mobile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  <a:latin typeface="Arial Black" pitchFamily="34" charset="0"/>
                <a:ea typeface="+mj-ea"/>
                <a:cs typeface="+mj-cs"/>
              </a:rPr>
              <a:t>phone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Arial Black" pitchFamily="34" charset="0"/>
                <a:ea typeface="+mj-ea"/>
                <a:cs typeface="+mj-cs"/>
              </a:rPr>
              <a:t>usage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8900" y="5056188"/>
            <a:ext cx="3886200" cy="46037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Jon Froehlich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Mike Y.  Chen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Sunny Consolvo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James Landay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</a:p>
        </p:txBody>
      </p:sp>
      <p:pic>
        <p:nvPicPr>
          <p:cNvPr id="52228" name="Picture 2" descr="Intel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38800"/>
            <a:ext cx="12906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" descr="C:\Documents and Settings\jfroehli\My Documents\My Talks\dub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829300"/>
            <a:ext cx="1144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0" name="Group 20"/>
          <p:cNvGrpSpPr>
            <a:grpSpLocks/>
          </p:cNvGrpSpPr>
          <p:nvPr/>
        </p:nvGrpSpPr>
        <p:grpSpPr bwMode="auto">
          <a:xfrm>
            <a:off x="1309688" y="5772150"/>
            <a:ext cx="1006475" cy="695325"/>
            <a:chOff x="1371599" y="5757063"/>
            <a:chExt cx="1005841" cy="793701"/>
          </a:xfrm>
        </p:grpSpPr>
        <p:sp>
          <p:nvSpPr>
            <p:cNvPr id="52235" name="TextBox 21"/>
            <p:cNvSpPr txBox="1">
              <a:spLocks noChangeArrowheads="1"/>
            </p:cNvSpPr>
            <p:nvPr/>
          </p:nvSpPr>
          <p:spPr bwMode="auto">
            <a:xfrm>
              <a:off x="1371599" y="5757063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</a:rPr>
                <a:t>design:</a:t>
              </a:r>
            </a:p>
          </p:txBody>
        </p:sp>
        <p:sp>
          <p:nvSpPr>
            <p:cNvPr id="52236" name="Rectangle 22"/>
            <p:cNvSpPr>
              <a:spLocks noChangeArrowheads="1"/>
            </p:cNvSpPr>
            <p:nvPr/>
          </p:nvSpPr>
          <p:spPr bwMode="auto">
            <a:xfrm>
              <a:off x="1371600" y="5976798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 pitchFamily="34" charset="0"/>
                </a:rPr>
                <a:t>use:</a:t>
              </a:r>
            </a:p>
          </p:txBody>
        </p:sp>
        <p:sp>
          <p:nvSpPr>
            <p:cNvPr id="52237" name="Rectangle 23"/>
            <p:cNvSpPr>
              <a:spLocks noChangeArrowheads="1"/>
            </p:cNvSpPr>
            <p:nvPr/>
          </p:nvSpPr>
          <p:spPr bwMode="auto">
            <a:xfrm>
              <a:off x="1371600" y="6212210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 pitchFamily="34" charset="0"/>
                </a:rPr>
                <a:t>build:</a:t>
              </a:r>
            </a:p>
          </p:txBody>
        </p:sp>
      </p:grpSp>
      <p:sp>
        <p:nvSpPr>
          <p:cNvPr id="52231" name="Rectangle 24"/>
          <p:cNvSpPr>
            <a:spLocks noChangeArrowheads="1"/>
          </p:cNvSpPr>
          <p:nvPr/>
        </p:nvSpPr>
        <p:spPr bwMode="auto">
          <a:xfrm>
            <a:off x="76200" y="645477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aseline="30000">
                <a:solidFill>
                  <a:schemeClr val="bg1"/>
                </a:solidFill>
                <a:latin typeface="Calibri" pitchFamily="34" charset="0"/>
              </a:rPr>
              <a:t>1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university of washington</a:t>
            </a:r>
            <a:endParaRPr lang="en-US" sz="1400" baseline="30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2232" name="Rectangle 25"/>
          <p:cNvSpPr>
            <a:spLocks noChangeArrowheads="1"/>
          </p:cNvSpPr>
          <p:nvPr/>
        </p:nvSpPr>
        <p:spPr bwMode="auto">
          <a:xfrm>
            <a:off x="7086600" y="64770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aseline="30000">
                <a:solidFill>
                  <a:schemeClr val="bg1"/>
                </a:solidFill>
                <a:latin typeface="Calibri" pitchFamily="34" charset="0"/>
              </a:rPr>
              <a:t>2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Intel Research, Seattle</a:t>
            </a:r>
          </a:p>
        </p:txBody>
      </p:sp>
      <p:sp>
        <p:nvSpPr>
          <p:cNvPr id="52233" name="TextBox 26"/>
          <p:cNvSpPr txBox="1">
            <a:spLocks noChangeArrowheads="1"/>
          </p:cNvSpPr>
          <p:nvPr/>
        </p:nvSpPr>
        <p:spPr bwMode="auto">
          <a:xfrm>
            <a:off x="7239000" y="0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i="1">
                <a:solidFill>
                  <a:schemeClr val="bg1"/>
                </a:solidFill>
              </a:rPr>
              <a:t>MobiSys2007, ongoing</a:t>
            </a:r>
          </a:p>
        </p:txBody>
      </p:sp>
      <p:pic>
        <p:nvPicPr>
          <p:cNvPr id="61442" name="Picture 2" descr="C:\Documents and Settings\jfroehli\My Documents\My Talks\Cornell2007-MyExperience\66622904_dc0aee090d_b.jpg"/>
          <p:cNvPicPr>
            <a:picLocks noChangeAspect="1" noChangeArrowheads="1"/>
          </p:cNvPicPr>
          <p:nvPr/>
        </p:nvPicPr>
        <p:blipFill>
          <a:blip r:embed="rId5"/>
          <a:srcRect l="11250"/>
          <a:stretch>
            <a:fillRect/>
          </a:stretch>
        </p:blipFill>
        <p:spPr bwMode="auto">
          <a:xfrm>
            <a:off x="2324100" y="1524000"/>
            <a:ext cx="4495800" cy="337876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froehli\My Documents\My Talks\MobiSys2007-MyExperience\jerusalem-cell-phone-45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909">
            <a:off x="5011738" y="117475"/>
            <a:ext cx="45720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jfroehli\My Documents\My Talks\MobiSys2007-MyExperience\37526972_a2aadf544c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133">
            <a:off x="55563" y="-26988"/>
            <a:ext cx="2628900" cy="35052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jfroehli\My Documents\My Talks\MobiSys2007-MyExperience\12868540_5b5f79cdcb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170488" cy="3352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jfroehli\My Documents\My Talks\MobiSys2007-MyExperience\jo_on_the_pho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/>
          <a:stretch>
            <a:fillRect/>
          </a:stretch>
        </p:blipFill>
        <p:spPr bwMode="auto">
          <a:xfrm rot="-196366">
            <a:off x="74613" y="3887788"/>
            <a:ext cx="2819400" cy="2800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jfroehli\My Documents\My Talks\MobiSys2007-MyExperience\pn1b_amsterdam_bicycle_ce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/>
          <a:stretch>
            <a:fillRect/>
          </a:stretch>
        </p:blipFill>
        <p:spPr bwMode="auto">
          <a:xfrm rot="459449">
            <a:off x="296863" y="2393950"/>
            <a:ext cx="2752725" cy="2457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jfroehli\My Documents\My Talks\MobiSys2007-MyExperience\23027460_8e8d0c896a_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229100" y="457200"/>
            <a:ext cx="2590800" cy="1812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uments and Settings\jfroehli\My Documents\My Talks\MobiSys2007-MyExperience\392944743_416ab889dd_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0766">
            <a:off x="5218113" y="3646488"/>
            <a:ext cx="3975100" cy="2979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jfroehli\My Documents\My Talks\MobiSys2007-MyExperience\363378865_cc195cb603_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595" flipH="1">
            <a:off x="4191000" y="4856163"/>
            <a:ext cx="3200400" cy="22875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jfroehli\My Documents\My Talks\MobiSys2007-MyExperience\41829520_655abbf42c_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"/>
          <a:stretch>
            <a:fillRect/>
          </a:stretch>
        </p:blipFill>
        <p:spPr bwMode="auto">
          <a:xfrm rot="-193908">
            <a:off x="2427288" y="3359150"/>
            <a:ext cx="2987675" cy="2619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Documents and Settings\jfroehli\My Documents\My Talks\MobiSys2007-MyExperience\483388306_82c172ac7d_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>
            <a:fillRect/>
          </a:stretch>
        </p:blipFill>
        <p:spPr bwMode="auto">
          <a:xfrm rot="-381398">
            <a:off x="1462088" y="371475"/>
            <a:ext cx="1828800" cy="1743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Documents and Settings\jfroehli\My Documents\My Talks\MobiSys2007-MyExperience\348607373_f6acce5fd8_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154">
            <a:off x="2832100" y="5111750"/>
            <a:ext cx="1700213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5" name="Picture 1" descr="C:\Documents and Settings\jfroehli\My Documents\My Talks\Cornell2007-MyExperience\246467825_96fc78743f_b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/>
          <a:stretch>
            <a:fillRect/>
          </a:stretch>
        </p:blipFill>
        <p:spPr bwMode="auto">
          <a:xfrm rot="296787">
            <a:off x="4554538" y="2819400"/>
            <a:ext cx="1608137" cy="1843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6" name="Picture 2" descr="C:\Documents and Settings\jfroehli\My Documents\My Talks\Cornell2007-MyExperience\279710012_40c4699024_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3"/>
          <a:stretch>
            <a:fillRect/>
          </a:stretch>
        </p:blipFill>
        <p:spPr bwMode="auto">
          <a:xfrm>
            <a:off x="130175" y="2133600"/>
            <a:ext cx="1622425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8" descr="C:\Documents and Settings\jfroehli\My Documents\My Talks\MobiSys2007-MyExperience\90648196_a02eb68c5b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30600" cy="129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625 -0.35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-1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63562"/>
          </a:xfrm>
        </p:spPr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our goal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011238"/>
            <a:ext cx="8382000" cy="531336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Collect data about 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real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device usage &amp; context 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in the field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 a scalable fashion</a:t>
            </a: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Data can be used to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Better understand actual device/system usage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E.g., how mobility patterns affect access to WiFi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Inform the design of future systems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E.g., optimize battery utilization algorithms based on learned charging behaviors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5300" name="Group 10"/>
          <p:cNvGrpSpPr>
            <a:grpSpLocks/>
          </p:cNvGrpSpPr>
          <p:nvPr/>
        </p:nvGrpSpPr>
        <p:grpSpPr bwMode="auto">
          <a:xfrm>
            <a:off x="733425" y="2247900"/>
            <a:ext cx="7677150" cy="1539875"/>
            <a:chOff x="892629" y="2247897"/>
            <a:chExt cx="7677190" cy="1540327"/>
          </a:xfrm>
        </p:grpSpPr>
        <p:pic>
          <p:nvPicPr>
            <p:cNvPr id="55301" name="Picture 2" descr="C:\Documents and Settings\jfroehli\My Documents\My Talks\MobiSys2007-MyExperience\126238642_3374dcfaaf_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29" y="2258781"/>
              <a:ext cx="1469571" cy="146957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2" name="Picture 3" descr="C:\Documents and Settings\jfroehli\My Documents\My Talks\MobiSys2007-MyExperience\363378865_cc195cb603_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067" y="2258781"/>
              <a:ext cx="2122714" cy="151739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3" name="Picture 4" descr="C:\Documents and Settings\jfroehli\My Documents\My Talks\MobiSys2007-MyExperience\199457887_c2edb556fe_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648" y="2258781"/>
              <a:ext cx="2299274" cy="152944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4" name="Picture 5" descr="C:\Documents and Settings\jfroehli\My Documents\My Talks\MobiSys2007-MyExperience\348607373_f6acce5fd8_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90" y="2247897"/>
              <a:ext cx="1426029" cy="15338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11"/>
          <p:cNvGrpSpPr>
            <a:grpSpLocks/>
          </p:cNvGrpSpPr>
          <p:nvPr/>
        </p:nvGrpSpPr>
        <p:grpSpPr bwMode="auto">
          <a:xfrm>
            <a:off x="228600" y="152400"/>
            <a:ext cx="5791200" cy="4002088"/>
            <a:chOff x="228600" y="152400"/>
            <a:chExt cx="5791200" cy="4002579"/>
          </a:xfrm>
        </p:grpSpPr>
        <p:pic>
          <p:nvPicPr>
            <p:cNvPr id="56331" name="Picture 2" descr="C:\Documents and Settings\Jon Froehlich\My Documents\My Talks\MobiSys2007-MyExperience\Kjeldskov-ManUsingPhoneOnTreadmil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" t="1984" r="2637" b="1984"/>
            <a:stretch>
              <a:fillRect/>
            </a:stretch>
          </p:blipFill>
          <p:spPr bwMode="auto">
            <a:xfrm>
              <a:off x="228600" y="228600"/>
              <a:ext cx="2912684" cy="3926379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2" name="TextBox 8"/>
            <p:cNvSpPr txBox="1">
              <a:spLocks noChangeArrowheads="1"/>
            </p:cNvSpPr>
            <p:nvPr/>
          </p:nvSpPr>
          <p:spPr bwMode="auto">
            <a:xfrm>
              <a:off x="3200400" y="152400"/>
              <a:ext cx="28194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</a:rPr>
                <a:t>Kjeldskov, J. and Stage, J. </a:t>
              </a:r>
              <a:r>
                <a:rPr lang="en-US" sz="1400" i="1">
                  <a:solidFill>
                    <a:schemeClr val="bg1"/>
                  </a:solidFill>
                </a:rPr>
                <a:t>New Techniques for Usability Evaluation of Mobile Systems</a:t>
              </a:r>
              <a:r>
                <a:rPr lang="en-US" sz="1400">
                  <a:solidFill>
                    <a:schemeClr val="bg1"/>
                  </a:solidFill>
                </a:rPr>
                <a:t>. IJHCS2003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076450" y="481013"/>
            <a:ext cx="7219950" cy="3984625"/>
            <a:chOff x="2076450" y="480536"/>
            <a:chExt cx="7219950" cy="3984785"/>
          </a:xfrm>
        </p:grpSpPr>
        <p:pic>
          <p:nvPicPr>
            <p:cNvPr id="5632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535434" y="1047255"/>
              <a:ext cx="3246120" cy="359001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17054" y="1278596"/>
              <a:ext cx="3242991" cy="3124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0" name="TextBox 10"/>
            <p:cNvSpPr txBox="1">
              <a:spLocks noChangeArrowheads="1"/>
            </p:cNvSpPr>
            <p:nvPr/>
          </p:nvSpPr>
          <p:spPr bwMode="auto">
            <a:xfrm>
              <a:off x="6096000" y="480536"/>
              <a:ext cx="32004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</a:rPr>
                <a:t>Schusteritsch </a:t>
              </a:r>
              <a:r>
                <a:rPr lang="en-US" sz="1400" i="1">
                  <a:solidFill>
                    <a:schemeClr val="bg1"/>
                  </a:solidFill>
                </a:rPr>
                <a:t>et al</a:t>
              </a:r>
              <a:r>
                <a:rPr lang="en-US" sz="1400">
                  <a:solidFill>
                    <a:schemeClr val="bg1"/>
                  </a:solidFill>
                </a:rPr>
                <a:t>. </a:t>
              </a:r>
              <a:r>
                <a:rPr lang="en-US" sz="1400" i="1">
                  <a:solidFill>
                    <a:schemeClr val="bg1"/>
                  </a:solidFill>
                </a:rPr>
                <a:t>Towards the Perfect Infrastructure for Usability Testing on Mobile Devices</a:t>
              </a:r>
              <a:r>
                <a:rPr lang="en-US" sz="1400">
                  <a:solidFill>
                    <a:schemeClr val="bg1"/>
                  </a:solidFill>
                </a:rPr>
                <a:t>. CHI2007.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96863" y="3505200"/>
            <a:ext cx="8618537" cy="2819400"/>
            <a:chOff x="304798" y="3352800"/>
            <a:chExt cx="8153401" cy="2667001"/>
          </a:xfrm>
        </p:grpSpPr>
        <p:pic>
          <p:nvPicPr>
            <p:cNvPr id="5632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821" y="3352800"/>
              <a:ext cx="3292378" cy="2639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6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6895" y="3170704"/>
              <a:ext cx="2662868" cy="302706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27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14893" y="3905008"/>
              <a:ext cx="2667000" cy="156258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" descr="C:\Documents and Settings\Jon Froehlich\My Documents\My Talks\MobiSys2007-MyExperience\roto_examiningmobilephoneuseinthewild_apparat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04800"/>
            <a:ext cx="2854325" cy="3429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1624" r="1303"/>
          <a:stretch>
            <a:fillRect/>
          </a:stretch>
        </p:blipFill>
        <p:spPr bwMode="auto">
          <a:xfrm rot="-666749">
            <a:off x="3781425" y="1163638"/>
            <a:ext cx="2819400" cy="2346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Documents and Settings\Jon Froehlich\My Documents\My Talks\MobiSys2007-MyExperience\roto_examiningmobilephoneuseinthewild_scre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952">
            <a:off x="6092825" y="474663"/>
            <a:ext cx="2865438" cy="236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Documents and Settings\Jon Froehlich\My Documents\My Talks\MobiSys2007-MyExperience\roto_examiningmobilephoneuseinthewil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2667000"/>
            <a:ext cx="5568950" cy="381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2142" r="1289" b="2142"/>
          <a:stretch>
            <a:fillRect/>
          </a:stretch>
        </p:blipFill>
        <p:spPr bwMode="auto">
          <a:xfrm>
            <a:off x="1295400" y="1524000"/>
            <a:ext cx="6553200" cy="3876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81400" y="188913"/>
            <a:ext cx="24003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Roto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et al. 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Examining Mobile Phone Use in the Wild with Quasi-Experimentation.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HIIT Tech Report 2004</a:t>
            </a:r>
            <a:endParaRPr lang="en-US" sz="1400" i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9" descr="C:\Documents and Settings\Jon Froehlich\My Documents\My Talks\MobiSys2007-MyExperience\LilliputHatInU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724400" cy="40703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228600"/>
            <a:ext cx="29718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Reichl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et al. 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 </a:t>
            </a:r>
            <a:r>
              <a:rPr lang="en-US" sz="1400" i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LiLiPUT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Prototype: A Wearable Lab Environment for User Tests of Mobile Telecommunication Applications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. CHI2007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" name="Picture 8" descr="C:\Documents and Settings\Jon Froehlich\My Documents\My Talks\MobiSys2007-MyExperience\LilliputH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572000" cy="3240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3916363" cy="259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research\talks\INFO470_2010_JakeWobbrock_MobileDataCollection\421_1246010512_stationair-usability-l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042"/>
            <a:ext cx="10218508" cy="68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-990600" y="296920"/>
            <a:ext cx="4343400" cy="688842"/>
          </a:xfrm>
          <a:prstGeom prst="rightArrow">
            <a:avLst>
              <a:gd name="adj1" fmla="val 100000"/>
              <a:gd name="adj2" fmla="val 15533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dirty="0"/>
          </a:p>
        </p:txBody>
      </p:sp>
      <p:sp>
        <p:nvSpPr>
          <p:cNvPr id="9" name="Title 8"/>
          <p:cNvSpPr txBox="1">
            <a:spLocks/>
          </p:cNvSpPr>
          <p:nvPr/>
        </p:nvSpPr>
        <p:spPr>
          <a:xfrm>
            <a:off x="228600" y="152400"/>
            <a:ext cx="4343400" cy="8683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 defTabSz="914165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 the lab</a:t>
            </a:r>
            <a:endParaRPr lang="en-US" sz="6000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311150"/>
            <a:ext cx="8229600" cy="563563"/>
          </a:xfrm>
        </p:spPr>
        <p:txBody>
          <a:bodyPr/>
          <a:lstStyle/>
          <a:p>
            <a:r>
              <a:rPr lang="en-US" smtClean="0"/>
              <a:t>research challenges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5263" y="1196975"/>
            <a:ext cx="5900737" cy="3298825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Coverage: </a:t>
            </a:r>
            <a:r>
              <a:rPr lang="en-US" sz="2800" smtClean="0"/>
              <a:t>collect rich information about features of interest</a:t>
            </a: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Scale: </a:t>
            </a:r>
            <a:r>
              <a:rPr lang="en-US" sz="2800" smtClean="0"/>
              <a:t>collect large amounts of data over long periods of time</a:t>
            </a: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Extensible: </a:t>
            </a:r>
            <a:r>
              <a:rPr lang="en-US" sz="2800" smtClean="0"/>
              <a:t>easily add new data collecting capabilities</a:t>
            </a: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Situated: </a:t>
            </a:r>
            <a:r>
              <a:rPr lang="en-US" sz="2800" smtClean="0"/>
              <a:t>collect </a:t>
            </a:r>
            <a:r>
              <a:rPr lang="en-US" sz="2800" i="1" smtClean="0"/>
              <a:t>real</a:t>
            </a:r>
            <a:r>
              <a:rPr lang="en-US" sz="2800" smtClean="0"/>
              <a:t> usage data in its natural setting</a:t>
            </a: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Robustness: </a:t>
            </a:r>
            <a:r>
              <a:rPr lang="en-US" sz="2800" smtClean="0"/>
              <a:t>protect or backup data collected in the field</a:t>
            </a: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</p:txBody>
      </p:sp>
      <p:pic>
        <p:nvPicPr>
          <p:cNvPr id="7" name="Picture 2" descr="C:\Documents and Settings\jfroehli\My Documents\My Talks\MobiSys2007-MyExperience\257988581_222ffc60f4_b.jpg"/>
          <p:cNvPicPr>
            <a:picLocks noChangeAspect="1" noChangeArrowheads="1"/>
          </p:cNvPicPr>
          <p:nvPr/>
        </p:nvPicPr>
        <p:blipFill>
          <a:blip r:embed="rId3"/>
          <a:srcRect l="26719" t="16853" r="15469" b="10299"/>
          <a:stretch>
            <a:fillRect/>
          </a:stretch>
        </p:blipFill>
        <p:spPr bwMode="auto">
          <a:xfrm>
            <a:off x="6172200" y="3924557"/>
            <a:ext cx="2536371" cy="240004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6801" name="Picture 1" descr="C:\Documents and Settings\jfroehli\My Documents\My Talks\MobiSys2007-MyExperience\Mobilephonedriving_1.jpg"/>
          <p:cNvPicPr>
            <a:picLocks noChangeAspect="1" noChangeArrowheads="1"/>
          </p:cNvPicPr>
          <p:nvPr/>
        </p:nvPicPr>
        <p:blipFill>
          <a:blip r:embed="rId4" cstate="print"/>
          <a:srcRect l="11719" r="5859"/>
          <a:stretch>
            <a:fillRect/>
          </a:stretch>
        </p:blipFill>
        <p:spPr bwMode="auto">
          <a:xfrm>
            <a:off x="6172200" y="1447799"/>
            <a:ext cx="2532888" cy="230478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311150"/>
            <a:ext cx="8229600" cy="563563"/>
          </a:xfrm>
        </p:spPr>
        <p:txBody>
          <a:bodyPr/>
          <a:lstStyle/>
          <a:p>
            <a:r>
              <a:rPr lang="en-US" sz="3600" smtClean="0"/>
              <a:t>case study 1: charging behavior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3352800" y="1330325"/>
            <a:ext cx="5334000" cy="5127625"/>
          </a:xfrm>
        </p:spPr>
        <p:txBody>
          <a:bodyPr rtlCol="0">
            <a:normAutofit lnSpcReduction="10000"/>
          </a:bodyPr>
          <a:lstStyle/>
          <a:p>
            <a:pPr marL="285750" indent="-2857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Battery life has long been a challenge in mobile computing</a:t>
            </a: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Dependent on usage: </a:t>
            </a:r>
          </a:p>
          <a:p>
            <a:pPr lvl="2" fontAlgn="auto">
              <a:spcAft>
                <a:spcPts val="0"/>
              </a:spcAft>
              <a:buFontTx/>
              <a:buChar char="•"/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WiFi, video, length of calls</a:t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Study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2 week pilot study with 4 people</a:t>
            </a: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Log device usage (e.g., phone calls, WiFi, active applications)</a:t>
            </a: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Actively track battery life</a:t>
            </a: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Survey at moments of charging</a:t>
            </a: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endParaRPr lang="en-US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2" descr="C:\Documents and Settings\jfroehli\My Documents\My Talks\MobiSys2007-MyExperience\300429788_f40a09043a_b.jpg"/>
          <p:cNvPicPr>
            <a:picLocks noChangeAspect="1" noChangeArrowheads="1"/>
          </p:cNvPicPr>
          <p:nvPr/>
        </p:nvPicPr>
        <p:blipFill>
          <a:blip r:embed="rId3" cstate="print"/>
          <a:srcRect b="36573"/>
          <a:stretch>
            <a:fillRect/>
          </a:stretch>
        </p:blipFill>
        <p:spPr bwMode="auto">
          <a:xfrm>
            <a:off x="304799" y="1371599"/>
            <a:ext cx="2782853" cy="23533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3" descr="C:\Documents and Settings\jfroehli\My Documents\My Talks\MobiSys2007-MyExperience\301871824_4d6a371152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038600"/>
            <a:ext cx="2784764" cy="208857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11150"/>
            <a:ext cx="8229600" cy="563563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>
                <a:latin typeface="Arial Black" pitchFamily="34" charset="0"/>
                <a:ea typeface="+mj-ea"/>
                <a:cs typeface="+mj-cs"/>
              </a:rPr>
              <a:t>battery life &amp; user response</a:t>
            </a:r>
            <a:endParaRPr lang="en-US" sz="4000" dirty="0"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61443" name="Group 10"/>
          <p:cNvGrpSpPr>
            <a:grpSpLocks/>
          </p:cNvGrpSpPr>
          <p:nvPr/>
        </p:nvGrpSpPr>
        <p:grpSpPr bwMode="auto">
          <a:xfrm>
            <a:off x="304800" y="2133600"/>
            <a:ext cx="8153400" cy="4876800"/>
            <a:chOff x="1524000" y="2117609"/>
            <a:chExt cx="6055990" cy="4130791"/>
          </a:xfrm>
        </p:grpSpPr>
        <p:pic>
          <p:nvPicPr>
            <p:cNvPr id="61450" name="Picture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117609"/>
              <a:ext cx="6055990" cy="4130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1451" name="AutoShape 23"/>
            <p:cNvCxnSpPr>
              <a:cxnSpLocks noChangeShapeType="1"/>
            </p:cNvCxnSpPr>
            <p:nvPr/>
          </p:nvCxnSpPr>
          <p:spPr bwMode="auto">
            <a:xfrm>
              <a:off x="5125377" y="2138224"/>
              <a:ext cx="0" cy="3382086"/>
            </a:xfrm>
            <a:prstGeom prst="straightConnector1">
              <a:avLst/>
            </a:prstGeom>
            <a:noFill/>
            <a:ln w="25400" cap="rnd">
              <a:solidFill>
                <a:srgbClr val="FFC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2" name="AutoShape 24"/>
            <p:cNvCxnSpPr>
              <a:cxnSpLocks noChangeShapeType="1"/>
            </p:cNvCxnSpPr>
            <p:nvPr/>
          </p:nvCxnSpPr>
          <p:spPr bwMode="auto">
            <a:xfrm>
              <a:off x="5768853" y="2138224"/>
              <a:ext cx="0" cy="3382086"/>
            </a:xfrm>
            <a:prstGeom prst="straightConnector1">
              <a:avLst/>
            </a:prstGeom>
            <a:noFill/>
            <a:ln w="25400" cap="rnd">
              <a:solidFill>
                <a:srgbClr val="FFC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453" name="Rectangle 25"/>
            <p:cNvSpPr>
              <a:spLocks noChangeArrowheads="1"/>
            </p:cNvSpPr>
            <p:nvPr/>
          </p:nvSpPr>
          <p:spPr bwMode="auto">
            <a:xfrm>
              <a:off x="5143563" y="2208146"/>
              <a:ext cx="654702" cy="3294952"/>
            </a:xfrm>
            <a:prstGeom prst="rect">
              <a:avLst/>
            </a:prstGeom>
            <a:solidFill>
              <a:srgbClr val="FFCC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454" name="Rectangle 29"/>
            <p:cNvSpPr>
              <a:spLocks noChangeArrowheads="1"/>
            </p:cNvSpPr>
            <p:nvPr/>
          </p:nvSpPr>
          <p:spPr bwMode="auto">
            <a:xfrm>
              <a:off x="3160754" y="2225358"/>
              <a:ext cx="414925" cy="3294952"/>
            </a:xfrm>
            <a:prstGeom prst="rect">
              <a:avLst/>
            </a:prstGeom>
            <a:solidFill>
              <a:srgbClr val="FFCC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1455" name="AutoShape 32"/>
            <p:cNvCxnSpPr>
              <a:cxnSpLocks noChangeShapeType="1"/>
            </p:cNvCxnSpPr>
            <p:nvPr/>
          </p:nvCxnSpPr>
          <p:spPr bwMode="auto">
            <a:xfrm>
              <a:off x="3561529" y="2140376"/>
              <a:ext cx="0" cy="3382086"/>
            </a:xfrm>
            <a:prstGeom prst="straightConnector1">
              <a:avLst/>
            </a:prstGeom>
            <a:noFill/>
            <a:ln w="25400" cap="rnd">
              <a:solidFill>
                <a:srgbClr val="FFC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6" name="AutoShape 33"/>
            <p:cNvCxnSpPr>
              <a:cxnSpLocks noChangeShapeType="1"/>
            </p:cNvCxnSpPr>
            <p:nvPr/>
          </p:nvCxnSpPr>
          <p:spPr bwMode="auto">
            <a:xfrm>
              <a:off x="3149843" y="2148981"/>
              <a:ext cx="0" cy="3382086"/>
            </a:xfrm>
            <a:prstGeom prst="straightConnector1">
              <a:avLst/>
            </a:prstGeom>
            <a:noFill/>
            <a:ln w="25400" cap="rnd">
              <a:solidFill>
                <a:srgbClr val="FFC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119688" y="1022350"/>
            <a:ext cx="2500312" cy="1220788"/>
            <a:chOff x="4844098" y="1066800"/>
            <a:chExt cx="2499991" cy="1220011"/>
          </a:xfrm>
        </p:grpSpPr>
        <p:sp>
          <p:nvSpPr>
            <p:cNvPr id="61448" name="Text Box 26"/>
            <p:cNvSpPr txBox="1">
              <a:spLocks noChangeArrowheads="1"/>
            </p:cNvSpPr>
            <p:nvPr/>
          </p:nvSpPr>
          <p:spPr bwMode="auto">
            <a:xfrm>
              <a:off x="4844098" y="1066800"/>
              <a:ext cx="2499991" cy="90895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504D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/>
                <a:t>At Work</a:t>
              </a:r>
              <a:br>
                <a:rPr lang="en-US"/>
              </a:br>
              <a:r>
                <a:rPr lang="en-US"/>
                <a:t>Needed to sync data</a:t>
              </a:r>
              <a:br>
                <a:rPr lang="en-US"/>
              </a:br>
              <a:r>
                <a:rPr lang="en-US"/>
                <a:t>Recharged using USB</a:t>
              </a:r>
            </a:p>
          </p:txBody>
        </p:sp>
        <p:cxnSp>
          <p:nvCxnSpPr>
            <p:cNvPr id="61449" name="AutoShape 27"/>
            <p:cNvCxnSpPr>
              <a:cxnSpLocks noChangeShapeType="1"/>
            </p:cNvCxnSpPr>
            <p:nvPr/>
          </p:nvCxnSpPr>
          <p:spPr bwMode="auto">
            <a:xfrm>
              <a:off x="5750798" y="1965169"/>
              <a:ext cx="1212" cy="321642"/>
            </a:xfrm>
            <a:prstGeom prst="straightConnector1">
              <a:avLst/>
            </a:prstGeom>
            <a:noFill/>
            <a:ln w="57150">
              <a:solidFill>
                <a:srgbClr val="C0504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74675" y="990600"/>
            <a:ext cx="3502025" cy="1252538"/>
            <a:chOff x="1143000" y="1066800"/>
            <a:chExt cx="3502080" cy="1252283"/>
          </a:xfrm>
        </p:grpSpPr>
        <p:sp>
          <p:nvSpPr>
            <p:cNvPr id="61446" name="Text Box 30"/>
            <p:cNvSpPr txBox="1">
              <a:spLocks noChangeArrowheads="1"/>
            </p:cNvSpPr>
            <p:nvPr/>
          </p:nvSpPr>
          <p:spPr bwMode="auto">
            <a:xfrm>
              <a:off x="1143000" y="1066800"/>
              <a:ext cx="3502080" cy="9144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504D"/>
              </a:solidFill>
              <a:prstDash val="dash"/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/>
                <a:t>At home</a:t>
              </a:r>
              <a:br>
                <a:rPr lang="en-US"/>
              </a:br>
              <a:r>
                <a:rPr lang="en-US"/>
                <a:t>Battery was getting low</a:t>
              </a:r>
            </a:p>
            <a:p>
              <a:r>
                <a:rPr lang="en-US"/>
                <a:t>Recharged using AC adapter</a:t>
              </a:r>
            </a:p>
          </p:txBody>
        </p:sp>
        <p:cxnSp>
          <p:nvCxnSpPr>
            <p:cNvPr id="61447" name="AutoShape 31"/>
            <p:cNvCxnSpPr>
              <a:cxnSpLocks noChangeShapeType="1"/>
            </p:cNvCxnSpPr>
            <p:nvPr/>
          </p:nvCxnSpPr>
          <p:spPr bwMode="auto">
            <a:xfrm>
              <a:off x="3618168" y="1965169"/>
              <a:ext cx="1212" cy="353914"/>
            </a:xfrm>
            <a:prstGeom prst="straightConnector1">
              <a:avLst/>
            </a:prstGeom>
            <a:noFill/>
            <a:ln w="57150">
              <a:solidFill>
                <a:srgbClr val="C0504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11150"/>
            <a:ext cx="8229600" cy="5635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case study 2: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sms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usage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886200" y="1143000"/>
            <a:ext cx="4800600" cy="5410200"/>
          </a:xfrm>
        </p:spPr>
        <p:txBody>
          <a:bodyPr rtlCol="0">
            <a:noAutofit/>
          </a:bodyPr>
          <a:lstStyle/>
          <a:p>
            <a:pPr marL="285750" indent="-2857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1 trillion SMS messages sent worldwide in 2005</a:t>
            </a: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Explosive growth begs research questions:</a:t>
            </a:r>
          </a:p>
          <a:p>
            <a:pPr lvl="2" fontAlgn="auto">
              <a:spcAft>
                <a:spcPts val="0"/>
              </a:spcAft>
              <a:buFontTx/>
              <a:buChar char="•"/>
              <a:defRPr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Why SMS vs. voice?</a:t>
            </a:r>
          </a:p>
          <a:p>
            <a:pPr lvl="2" fontAlgn="auto">
              <a:spcAft>
                <a:spcPts val="0"/>
              </a:spcAft>
              <a:buFontTx/>
              <a:buChar char="•"/>
              <a:defRPr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Where do people use SMS?</a:t>
            </a:r>
          </a:p>
          <a:p>
            <a:pPr marL="285750" indent="-2857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</a:rPr>
              <a:t>Study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Similar setup as before</a:t>
            </a: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Asked questions after SMS sent</a:t>
            </a:r>
          </a:p>
          <a:p>
            <a:pPr lvl="2" fontAlgn="auto">
              <a:spcAft>
                <a:spcPts val="0"/>
              </a:spcAft>
              <a:buFontTx/>
              <a:buChar char="•"/>
              <a:defRPr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User’s location</a:t>
            </a:r>
          </a:p>
          <a:p>
            <a:pPr lvl="2" fontAlgn="auto">
              <a:spcAft>
                <a:spcPts val="0"/>
              </a:spcAft>
              <a:buFontTx/>
              <a:buChar char="•"/>
              <a:defRPr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Reason for using SMS</a:t>
            </a:r>
          </a:p>
          <a:p>
            <a:pPr marL="685800" lvl="1" indent="-228600" fontAlgn="auto">
              <a:spcAft>
                <a:spcPts val="0"/>
              </a:spcAft>
              <a:buFontTx/>
              <a:buChar char="•"/>
              <a:defRPr/>
            </a:pPr>
            <a:endParaRPr lang="en-US" dirty="0" smtClean="0">
              <a:solidFill>
                <a:srgbClr val="DBDBDB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3907" name="Picture 3" descr="C:\Documents and Settings\jfroehli\My Documents\My Talks\Cornell2007-MyExperience\365755280_7ed2d083b4_o.jpg"/>
          <p:cNvPicPr>
            <a:picLocks noChangeAspect="1" noChangeArrowheads="1"/>
          </p:cNvPicPr>
          <p:nvPr/>
        </p:nvPicPr>
        <p:blipFill>
          <a:blip r:embed="rId3"/>
          <a:srcRect l="14063" t="28125" r="17578"/>
          <a:stretch>
            <a:fillRect/>
          </a:stretch>
        </p:blipFill>
        <p:spPr bwMode="auto">
          <a:xfrm>
            <a:off x="571500" y="1219201"/>
            <a:ext cx="3200400" cy="252394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C:\Documents and Settings\jfroehli\My Documents\My Talks\Cornell2007-MyExperience\92818458_ce01a2d66c_b.jpg"/>
          <p:cNvPicPr>
            <a:picLocks noChangeAspect="1" noChangeArrowheads="1"/>
          </p:cNvPicPr>
          <p:nvPr/>
        </p:nvPicPr>
        <p:blipFill>
          <a:blip r:embed="rId4" cstate="print"/>
          <a:srcRect l="12656" t="15000" r="8438"/>
          <a:stretch>
            <a:fillRect/>
          </a:stretch>
        </p:blipFill>
        <p:spPr bwMode="auto">
          <a:xfrm>
            <a:off x="609600" y="3967410"/>
            <a:ext cx="3200400" cy="25857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563562"/>
          </a:xfrm>
        </p:spPr>
        <p:txBody>
          <a:bodyPr/>
          <a:lstStyle/>
          <a:p>
            <a:r>
              <a:rPr lang="en-US" sz="3200" smtClean="0">
                <a:solidFill>
                  <a:schemeClr val="tx1"/>
                </a:solidFill>
              </a:rPr>
              <a:t>sms usage, mobility &amp; self-report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0500" y="1698625"/>
          <a:ext cx="8763000" cy="531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Microsoft Office Excel 2007 Workbook" r:id="rId4" imgW="3000375" imgH="1876425" progId="Excel.Sheet.12">
                  <p:embed/>
                </p:oleObj>
              </mc:Choice>
              <mc:Fallback>
                <p:oleObj name="Microsoft Office Excel 2007 Workbook" r:id="rId4" imgW="3000375" imgH="1876425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47" t="4874" r="3047"/>
                      <a:stretch>
                        <a:fillRect/>
                      </a:stretch>
                    </p:blipFill>
                    <p:spPr bwMode="auto">
                      <a:xfrm>
                        <a:off x="190500" y="1698625"/>
                        <a:ext cx="8763000" cy="531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609600" y="784225"/>
            <a:ext cx="3454400" cy="625475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</p:spPr>
        <p:txBody>
          <a:bodyPr lIns="45720" rIns="4572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/>
              <a:t>Location</a:t>
            </a:r>
            <a:r>
              <a:rPr lang="en-US"/>
              <a:t>: work</a:t>
            </a:r>
          </a:p>
          <a:p>
            <a:r>
              <a:rPr lang="en-US" b="1"/>
              <a:t>Reason</a:t>
            </a:r>
            <a:r>
              <a:rPr lang="en-US"/>
              <a:t>: couldn’t use voice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157663" y="784225"/>
            <a:ext cx="4452937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C0504D"/>
            </a:solidFill>
            <a:prstDash val="dash"/>
            <a:miter lim="800000"/>
            <a:headEnd/>
            <a:tailEnd/>
          </a:ln>
        </p:spPr>
        <p:txBody>
          <a:bodyPr lIns="45720" rIns="4572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/>
              <a:t>Location</a:t>
            </a:r>
            <a:r>
              <a:rPr lang="en-US"/>
              <a:t>: home</a:t>
            </a:r>
          </a:p>
          <a:p>
            <a:r>
              <a:rPr lang="en-US" b="1"/>
              <a:t>Reason</a:t>
            </a:r>
            <a:r>
              <a:rPr lang="en-US"/>
              <a:t>: did not need immediate response</a:t>
            </a:r>
          </a:p>
        </p:txBody>
      </p:sp>
      <p:grpSp>
        <p:nvGrpSpPr>
          <p:cNvPr id="2055" name="Group 22"/>
          <p:cNvGrpSpPr>
            <a:grpSpLocks/>
          </p:cNvGrpSpPr>
          <p:nvPr/>
        </p:nvGrpSpPr>
        <p:grpSpPr bwMode="auto">
          <a:xfrm>
            <a:off x="4476750" y="1879600"/>
            <a:ext cx="2057400" cy="3933825"/>
            <a:chOff x="3503" y="9749"/>
            <a:chExt cx="1072" cy="2161"/>
          </a:xfrm>
        </p:grpSpPr>
        <p:cxnSp>
          <p:nvCxnSpPr>
            <p:cNvPr id="2061" name="AutoShape 23"/>
            <p:cNvCxnSpPr>
              <a:cxnSpLocks noChangeShapeType="1"/>
            </p:cNvCxnSpPr>
            <p:nvPr/>
          </p:nvCxnSpPr>
          <p:spPr bwMode="auto">
            <a:xfrm>
              <a:off x="3503" y="9749"/>
              <a:ext cx="1" cy="2146"/>
            </a:xfrm>
            <a:prstGeom prst="straightConnector1">
              <a:avLst/>
            </a:prstGeom>
            <a:noFill/>
            <a:ln w="25400" cap="rnd">
              <a:solidFill>
                <a:srgbClr val="FFC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2" name="AutoShape 24"/>
            <p:cNvCxnSpPr>
              <a:cxnSpLocks noChangeShapeType="1"/>
            </p:cNvCxnSpPr>
            <p:nvPr/>
          </p:nvCxnSpPr>
          <p:spPr bwMode="auto">
            <a:xfrm>
              <a:off x="3967" y="9749"/>
              <a:ext cx="0" cy="2146"/>
            </a:xfrm>
            <a:prstGeom prst="straightConnector1">
              <a:avLst/>
            </a:prstGeom>
            <a:noFill/>
            <a:ln w="25400" cap="rnd">
              <a:solidFill>
                <a:srgbClr val="FFC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3" name="AutoShape 25"/>
            <p:cNvCxnSpPr>
              <a:cxnSpLocks noChangeShapeType="1"/>
            </p:cNvCxnSpPr>
            <p:nvPr/>
          </p:nvCxnSpPr>
          <p:spPr bwMode="auto">
            <a:xfrm>
              <a:off x="4298" y="9749"/>
              <a:ext cx="1" cy="2161"/>
            </a:xfrm>
            <a:prstGeom prst="straightConnector1">
              <a:avLst/>
            </a:prstGeom>
            <a:noFill/>
            <a:ln w="25400" cap="rnd">
              <a:solidFill>
                <a:srgbClr val="FFC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64" name="AutoShape 26"/>
            <p:cNvCxnSpPr>
              <a:cxnSpLocks noChangeShapeType="1"/>
            </p:cNvCxnSpPr>
            <p:nvPr/>
          </p:nvCxnSpPr>
          <p:spPr bwMode="auto">
            <a:xfrm>
              <a:off x="4574" y="9749"/>
              <a:ext cx="1" cy="2161"/>
            </a:xfrm>
            <a:prstGeom prst="straightConnector1">
              <a:avLst/>
            </a:prstGeom>
            <a:noFill/>
            <a:ln w="25400" cap="rnd">
              <a:solidFill>
                <a:srgbClr val="FFC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65" name="Rectangle 27"/>
            <p:cNvSpPr>
              <a:spLocks noChangeArrowheads="1"/>
            </p:cNvSpPr>
            <p:nvPr/>
          </p:nvSpPr>
          <p:spPr bwMode="auto">
            <a:xfrm>
              <a:off x="3503" y="9749"/>
              <a:ext cx="435" cy="2146"/>
            </a:xfrm>
            <a:prstGeom prst="rect">
              <a:avLst/>
            </a:prstGeom>
            <a:solidFill>
              <a:srgbClr val="FFCC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066" name="Rectangle 28"/>
            <p:cNvSpPr>
              <a:spLocks noChangeArrowheads="1"/>
            </p:cNvSpPr>
            <p:nvPr/>
          </p:nvSpPr>
          <p:spPr bwMode="auto">
            <a:xfrm>
              <a:off x="4313" y="9749"/>
              <a:ext cx="261" cy="2146"/>
            </a:xfrm>
            <a:prstGeom prst="rect">
              <a:avLst/>
            </a:prstGeom>
            <a:solidFill>
              <a:srgbClr val="FFCC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cxnSp>
        <p:nvCxnSpPr>
          <p:cNvPr id="15" name="AutoShape 29"/>
          <p:cNvCxnSpPr>
            <a:cxnSpLocks noChangeShapeType="1"/>
          </p:cNvCxnSpPr>
          <p:nvPr/>
        </p:nvCxnSpPr>
        <p:spPr bwMode="auto">
          <a:xfrm>
            <a:off x="3768725" y="1397000"/>
            <a:ext cx="1588" cy="423863"/>
          </a:xfrm>
          <a:prstGeom prst="straightConnector1">
            <a:avLst/>
          </a:prstGeom>
          <a:noFill/>
          <a:ln w="57150">
            <a:solidFill>
              <a:srgbClr val="C0504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30"/>
          <p:cNvCxnSpPr>
            <a:cxnSpLocks noChangeShapeType="1"/>
          </p:cNvCxnSpPr>
          <p:nvPr/>
        </p:nvCxnSpPr>
        <p:spPr bwMode="auto">
          <a:xfrm>
            <a:off x="6705600" y="1435100"/>
            <a:ext cx="1588" cy="385763"/>
          </a:xfrm>
          <a:prstGeom prst="straightConnector1">
            <a:avLst/>
          </a:prstGeom>
          <a:noFill/>
          <a:ln w="57150">
            <a:solidFill>
              <a:srgbClr val="C0504D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022600" y="3875088"/>
            <a:ext cx="1016000" cy="795337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>
                <a:shade val="50000"/>
              </a:schemeClr>
            </a:solidFill>
            <a:prstDash val="sysDot"/>
            <a:miter lim="800000"/>
            <a:headEnd/>
            <a:tailEnd/>
          </a:ln>
          <a:effectLst/>
        </p:spPr>
        <p:txBody>
          <a:bodyPr lIns="45720" tIns="18288" rIns="45720" bIns="18288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</a:rPr>
              <a:t>Estimated</a:t>
            </a:r>
            <a:br>
              <a:rPr lang="en-US" sz="1600" b="1" dirty="0">
                <a:latin typeface="+mn-lt"/>
              </a:rPr>
            </a:br>
            <a:r>
              <a:rPr lang="en-US" sz="1600" b="1" dirty="0">
                <a:latin typeface="+mn-lt"/>
              </a:rPr>
              <a:t>mobile periods</a:t>
            </a:r>
            <a:endParaRPr lang="en-US" sz="1600" dirty="0">
              <a:latin typeface="+mn-lt"/>
            </a:endParaRPr>
          </a:p>
        </p:txBody>
      </p:sp>
      <p:cxnSp>
        <p:nvCxnSpPr>
          <p:cNvPr id="2059" name="AutoShape 32"/>
          <p:cNvCxnSpPr>
            <a:cxnSpLocks noChangeShapeType="1"/>
          </p:cNvCxnSpPr>
          <p:nvPr/>
        </p:nvCxnSpPr>
        <p:spPr bwMode="auto">
          <a:xfrm flipV="1">
            <a:off x="4087813" y="4087813"/>
            <a:ext cx="514350" cy="21272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0" name="AutoShape 33"/>
          <p:cNvCxnSpPr>
            <a:cxnSpLocks noChangeShapeType="1"/>
          </p:cNvCxnSpPr>
          <p:nvPr/>
        </p:nvCxnSpPr>
        <p:spPr bwMode="auto">
          <a:xfrm flipV="1">
            <a:off x="4087813" y="4441825"/>
            <a:ext cx="1931987" cy="7143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:\Documents and Settings\Jon Froehlich\My Documents\My Papers\MicrosoftRFP2007-CellPhoneAsPlatformForHealthcare-Proposal\activity_inference_map_overl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b="381"/>
          <a:stretch>
            <a:fillRect/>
          </a:stretch>
        </p:blipFill>
        <p:spPr bwMode="auto">
          <a:xfrm>
            <a:off x="401638" y="2286000"/>
            <a:ext cx="3255962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 descr="C:\Documents and Settings\Jon Froehlich\My Documents\My Proposals\MicrosoftRFP2007-CellPhoneAsPlatformForHealthcare-Proposal\heart_rate_graph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29321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6" name="Group 5"/>
          <p:cNvGrpSpPr>
            <a:grpSpLocks/>
          </p:cNvGrpSpPr>
          <p:nvPr/>
        </p:nvGrpSpPr>
        <p:grpSpPr bwMode="auto">
          <a:xfrm>
            <a:off x="7024688" y="2286000"/>
            <a:ext cx="1925637" cy="3581400"/>
            <a:chOff x="2971800" y="609600"/>
            <a:chExt cx="3033510" cy="5638800"/>
          </a:xfrm>
        </p:grpSpPr>
        <p:pic>
          <p:nvPicPr>
            <p:cNvPr id="64519" name="Picture 6" descr="C:\Documents and Settings\jfroehli\My Documents\My Proposals\MicrosoftRFP2007-CellPhoneAsPlatformForHealthcare-Proposal\woman_analysi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609600"/>
              <a:ext cx="2219325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048000" y="3131402"/>
              <a:ext cx="2957310" cy="872252"/>
            </a:xfrm>
            <a:prstGeom prst="rect">
              <a:avLst/>
            </a:prstGeom>
            <a:solidFill>
              <a:schemeClr val="bg1"/>
            </a:solidFill>
            <a:effectLst>
              <a:softEdge rad="31750"/>
            </a:effec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 err="1" smtClean="0"/>
                <a:t>Hotmap</a:t>
              </a:r>
              <a:r>
                <a:rPr lang="en-US" sz="1000" b="1" dirty="0" smtClean="0"/>
                <a:t> showing where subject indicated experiencing pain over the course of  the study</a:t>
              </a:r>
              <a:endParaRPr lang="en-US" sz="1000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>
              <a:off x="3657028" y="2849123"/>
              <a:ext cx="382627" cy="27494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4184768" y="4033848"/>
              <a:ext cx="229951" cy="85028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17" name="Title 1"/>
          <p:cNvSpPr>
            <a:spLocks noGrp="1"/>
          </p:cNvSpPr>
          <p:nvPr>
            <p:ph type="title"/>
          </p:nvPr>
        </p:nvSpPr>
        <p:spPr>
          <a:xfrm>
            <a:off x="457200" y="311150"/>
            <a:ext cx="8229600" cy="563563"/>
          </a:xfrm>
        </p:spPr>
        <p:txBody>
          <a:bodyPr/>
          <a:lstStyle/>
          <a:p>
            <a:r>
              <a:rPr lang="en-US" smtClean="0"/>
              <a:t>analysis tools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066800"/>
            <a:ext cx="83058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How can we analyze gigabytes of sensor data per participant plus contextualized self-report data?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my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experience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studies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86000"/>
            <a:ext cx="1066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UbiFit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886200"/>
            <a:ext cx="1676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Vote with Your Feet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2971800"/>
            <a:ext cx="1828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Mobile Heart Health Study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1295400"/>
            <a:ext cx="2057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Studying Activity Recall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876800"/>
            <a:ext cx="2590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Obesity, Activities and Geography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2362200"/>
            <a:ext cx="1828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Activities and Mobile Phone Usage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4168775"/>
            <a:ext cx="20574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Pain/Fatigue Management in Multiple Sclerosis Patients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13525" y="1219200"/>
            <a:ext cx="222567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Stress, Behavior Change and Heart Monitoring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4038600"/>
            <a:ext cx="1447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UbiGreen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647950" y="838200"/>
            <a:ext cx="3848100" cy="685800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vote</a:t>
            </a:r>
            <a:r>
              <a:rPr lang="en-US" sz="3200" dirty="0" err="1">
                <a:solidFill>
                  <a:srgbClr val="BEBEBE"/>
                </a:solidFill>
                <a:latin typeface="Arial Black" pitchFamily="34" charset="0"/>
                <a:ea typeface="+mj-ea"/>
                <a:cs typeface="+mj-cs"/>
              </a:rPr>
              <a:t>with</a:t>
            </a:r>
            <a:r>
              <a:rPr lang="en-US" sz="3200" dirty="0" err="1">
                <a:solidFill>
                  <a:srgbClr val="969696"/>
                </a:solidFill>
                <a:latin typeface="Arial Black" pitchFamily="34" charset="0"/>
                <a:ea typeface="+mj-ea"/>
                <a:cs typeface="+mj-cs"/>
              </a:rPr>
              <a:t>your</a:t>
            </a:r>
            <a:r>
              <a:rPr lang="en-US" sz="3200" dirty="0" err="1">
                <a:solidFill>
                  <a:srgbClr val="808080"/>
                </a:solidFill>
                <a:latin typeface="Arial Black" pitchFamily="34" charset="0"/>
                <a:ea typeface="+mj-ea"/>
                <a:cs typeface="+mj-cs"/>
              </a:rPr>
              <a:t>feet</a:t>
            </a:r>
            <a:endParaRPr lang="en-US" sz="3200" dirty="0">
              <a:solidFill>
                <a:srgbClr val="808080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056188"/>
            <a:ext cx="5029200" cy="46037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Jon Froehlich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Mike Chen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</a:t>
            </a:r>
            <a:b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</a:b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Ian Smith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and Fred Potter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" name="Picture 2" descr="C:\Documents and Settings\jfroehli\My Documents\My Talks\MobiEval2007-MyExperienceUses\99930460_8592c99375_o.jpg"/>
          <p:cNvPicPr>
            <a:picLocks noChangeAspect="1" noChangeArrowheads="1"/>
          </p:cNvPicPr>
          <p:nvPr/>
        </p:nvPicPr>
        <p:blipFill>
          <a:blip r:embed="rId3"/>
          <a:srcRect t="34971"/>
          <a:stretch>
            <a:fillRect/>
          </a:stretch>
        </p:blipFill>
        <p:spPr bwMode="auto">
          <a:xfrm>
            <a:off x="2799835" y="1522413"/>
            <a:ext cx="3544330" cy="346950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1509" name="Picture 2" descr="Intel_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38800"/>
            <a:ext cx="12906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 descr="C:\Documents and Settings\jfroehli\My Documents\My Talks\dub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829300"/>
            <a:ext cx="1144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Group 11"/>
          <p:cNvGrpSpPr>
            <a:grpSpLocks/>
          </p:cNvGrpSpPr>
          <p:nvPr/>
        </p:nvGrpSpPr>
        <p:grpSpPr bwMode="auto">
          <a:xfrm>
            <a:off x="1309688" y="5772150"/>
            <a:ext cx="1006475" cy="695325"/>
            <a:chOff x="1371599" y="5757063"/>
            <a:chExt cx="1005841" cy="793701"/>
          </a:xfrm>
        </p:grpSpPr>
        <p:sp>
          <p:nvSpPr>
            <p:cNvPr id="21515" name="TextBox 12"/>
            <p:cNvSpPr txBox="1">
              <a:spLocks noChangeArrowheads="1"/>
            </p:cNvSpPr>
            <p:nvPr/>
          </p:nvSpPr>
          <p:spPr bwMode="auto">
            <a:xfrm>
              <a:off x="1371599" y="5757063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</a:rPr>
                <a:t>design:</a:t>
              </a:r>
            </a:p>
          </p:txBody>
        </p:sp>
        <p:sp>
          <p:nvSpPr>
            <p:cNvPr id="21516" name="Rectangle 13"/>
            <p:cNvSpPr>
              <a:spLocks noChangeArrowheads="1"/>
            </p:cNvSpPr>
            <p:nvPr/>
          </p:nvSpPr>
          <p:spPr bwMode="auto">
            <a:xfrm>
              <a:off x="1371600" y="5976798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 pitchFamily="34" charset="0"/>
                </a:rPr>
                <a:t>use:</a:t>
              </a:r>
            </a:p>
          </p:txBody>
        </p:sp>
        <p:sp>
          <p:nvSpPr>
            <p:cNvPr id="21517" name="Rectangle 14"/>
            <p:cNvSpPr>
              <a:spLocks noChangeArrowheads="1"/>
            </p:cNvSpPr>
            <p:nvPr/>
          </p:nvSpPr>
          <p:spPr bwMode="auto">
            <a:xfrm>
              <a:off x="1371600" y="6212210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 pitchFamily="34" charset="0"/>
                </a:rPr>
                <a:t>build:</a:t>
              </a:r>
            </a:p>
          </p:txBody>
        </p:sp>
      </p:grpSp>
      <p:sp>
        <p:nvSpPr>
          <p:cNvPr id="21512" name="Rectangle 15"/>
          <p:cNvSpPr>
            <a:spLocks noChangeArrowheads="1"/>
          </p:cNvSpPr>
          <p:nvPr/>
        </p:nvSpPr>
        <p:spPr bwMode="auto">
          <a:xfrm>
            <a:off x="76200" y="645477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aseline="30000">
                <a:solidFill>
                  <a:schemeClr val="bg1"/>
                </a:solidFill>
                <a:latin typeface="Calibri" pitchFamily="34" charset="0"/>
              </a:rPr>
              <a:t>1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university of washington</a:t>
            </a:r>
            <a:endParaRPr lang="en-US" sz="1400" baseline="30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513" name="Rectangle 16"/>
          <p:cNvSpPr>
            <a:spLocks noChangeArrowheads="1"/>
          </p:cNvSpPr>
          <p:nvPr/>
        </p:nvSpPr>
        <p:spPr bwMode="auto">
          <a:xfrm>
            <a:off x="7086600" y="64770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aseline="30000">
                <a:solidFill>
                  <a:schemeClr val="bg1"/>
                </a:solidFill>
                <a:latin typeface="Calibri" pitchFamily="34" charset="0"/>
              </a:rPr>
              <a:t>2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Intel Research, Seattle</a:t>
            </a:r>
          </a:p>
        </p:txBody>
      </p:sp>
      <p:sp>
        <p:nvSpPr>
          <p:cNvPr id="21514" name="TextBox 17"/>
          <p:cNvSpPr txBox="1">
            <a:spLocks noChangeArrowheads="1"/>
          </p:cNvSpPr>
          <p:nvPr/>
        </p:nvSpPr>
        <p:spPr bwMode="auto">
          <a:xfrm>
            <a:off x="7848600" y="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i="1">
                <a:solidFill>
                  <a:schemeClr val="bg1"/>
                </a:solidFill>
              </a:rPr>
              <a:t>UbiComp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F5948FAA-2167-48DC-9889-C5BBE2D3BDCD}" type="slidenum">
              <a:rPr lang="en-US"/>
              <a:pPr algn="l">
                <a:defRPr/>
              </a:pPr>
              <a:t>48</a:t>
            </a:fld>
            <a:endParaRPr lang="en-US"/>
          </a:p>
        </p:txBody>
      </p:sp>
      <p:pic>
        <p:nvPicPr>
          <p:cNvPr id="38916" name="Picture 4" descr="amaz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591675" cy="733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63588" y="-228600"/>
            <a:ext cx="6858000" cy="366236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-2209800" y="-304800"/>
            <a:ext cx="2971800" cy="762476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7620000" y="-228600"/>
            <a:ext cx="3124200" cy="747236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762000" y="3643313"/>
            <a:ext cx="6858000" cy="34290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7620000" y="3276600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Implicit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7620000" y="2933700"/>
            <a:ext cx="350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Explicit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89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-4.44444E-6 L 0.0007 -0.05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7" grpId="1" animBg="1"/>
      <p:bldP spid="38918" grpId="0" animBg="1"/>
      <p:bldP spid="38919" grpId="0" animBg="1"/>
      <p:bldP spid="389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3AEB0117-21DB-4257-805A-778BE4FBDEED}" type="slidenum">
              <a:rPr lang="en-US"/>
              <a:pPr algn="l">
                <a:defRPr/>
              </a:pPr>
              <a:t>49</a:t>
            </a:fld>
            <a:endParaRPr lang="en-US"/>
          </a:p>
        </p:txBody>
      </p:sp>
      <p:pic>
        <p:nvPicPr>
          <p:cNvPr id="23555" name="Picture 4" descr="Tivo_Sugges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tivo rem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858000"/>
            <a:ext cx="34861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3810000" y="5715000"/>
            <a:ext cx="1219200" cy="1143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5943600" y="5715000"/>
            <a:ext cx="1219200" cy="1143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1.66667E-6 -0.672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0" grpId="0" animBg="1"/>
      <p:bldP spid="37900" grpId="1" animBg="1"/>
      <p:bldP spid="37902" grpId="0" animBg="1"/>
      <p:bldP spid="3790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research\talks\INFO470_2010_JakeWobbrock_MobileDataCollection\jung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8075"/>
            <a:ext cx="10515601" cy="70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-990600" y="296920"/>
            <a:ext cx="5562600" cy="688842"/>
          </a:xfrm>
          <a:prstGeom prst="rightArrow">
            <a:avLst>
              <a:gd name="adj1" fmla="val 100000"/>
              <a:gd name="adj2" fmla="val 15533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228600" y="152400"/>
            <a:ext cx="4343400" cy="8683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 defTabSz="914165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out in the wild</a:t>
            </a:r>
            <a:endParaRPr lang="en-US" sz="6000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4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translation to physical world</a:t>
            </a:r>
            <a:endParaRPr lang="en-US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Can we view place visit behaviors as an implicit form of expressing interest?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r="9749"/>
          <a:stretch>
            <a:fillRect/>
          </a:stretch>
        </p:blipFill>
        <p:spPr bwMode="auto">
          <a:xfrm>
            <a:off x="533400" y="2462213"/>
            <a:ext cx="4191000" cy="32527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87675"/>
            <a:ext cx="457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457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8" name="Picture 12" descr="Pagliacc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5" y="3457575"/>
            <a:ext cx="20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0" name="Picture 14" descr="Pagliacc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16192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205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13" name="Rectangle 17"/>
          <p:cNvSpPr>
            <a:spLocks noChangeArrowheads="1"/>
          </p:cNvSpPr>
          <p:nvPr/>
        </p:nvSpPr>
        <p:spPr bwMode="auto">
          <a:xfrm>
            <a:off x="4953000" y="3962400"/>
            <a:ext cx="39624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Visits to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Pagliaccis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Pizza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	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 I like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Pagliaccis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 Pizza?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	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 I like Pizza?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	 I like Italian food?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Visits to more Italian restaurants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	 Make stronger claims?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6781800" y="3171825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Mamma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Mias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6419850" y="2514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+mn-lt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39098 -0.1354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7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7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7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77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77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675 -0.0710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77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77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14" grpId="0"/>
      <p:bldP spid="1577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7501"/>
          <a:stretch>
            <a:fillRect/>
          </a:stretch>
        </p:blipFill>
        <p:spPr bwMode="auto">
          <a:xfrm>
            <a:off x="457200" y="1046163"/>
            <a:ext cx="3552825" cy="26876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explicit 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vs. </a:t>
            </a: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implicit indicators</a:t>
            </a:r>
            <a:endParaRPr lang="en-US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8234" name="Rectangle 10"/>
          <p:cNvSpPr>
            <a:spLocks noChangeArrowheads="1"/>
          </p:cNvSpPr>
          <p:nvPr/>
        </p:nvSpPr>
        <p:spPr bwMode="auto">
          <a:xfrm>
            <a:off x="152400" y="4019550"/>
            <a:ext cx="4800600" cy="2533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ct val="50000"/>
              </a:spcAft>
              <a:defRPr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Explicit Indicators</a:t>
            </a:r>
          </a:p>
          <a:p>
            <a:pPr marL="342900" indent="-342900" fontAlgn="auto">
              <a:spcBef>
                <a:spcPts val="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Move about the world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/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Supply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rating “tags”</a:t>
            </a:r>
          </a:p>
          <a:p>
            <a:pPr marL="342900" indent="-342900" fontAlgn="auto">
              <a:spcBef>
                <a:spcPts val="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Requires device interaction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ct val="50000"/>
              </a:spcAft>
              <a:defRPr/>
            </a:pPr>
            <a:endParaRPr lang="en-US" sz="28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08236" name="Text Box 12"/>
          <p:cNvSpPr txBox="1">
            <a:spLocks noChangeArrowheads="1"/>
          </p:cNvSpPr>
          <p:nvPr/>
        </p:nvSpPr>
        <p:spPr bwMode="auto">
          <a:xfrm>
            <a:off x="4114800" y="1885950"/>
            <a:ext cx="1143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vs.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082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46163"/>
            <a:ext cx="3429000" cy="2686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39" name="Rectangle 15"/>
          <p:cNvSpPr>
            <a:spLocks noChangeArrowheads="1"/>
          </p:cNvSpPr>
          <p:nvPr/>
        </p:nvSpPr>
        <p:spPr bwMode="auto">
          <a:xfrm>
            <a:off x="5105400" y="3981450"/>
            <a:ext cx="3886200" cy="264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ct val="50000"/>
              </a:spcAft>
              <a:defRPr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Implicit Indicators</a:t>
            </a:r>
          </a:p>
          <a:p>
            <a:pPr marL="342900" indent="-342900" fontAlgn="auto">
              <a:spcBef>
                <a:spcPts val="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Location aware device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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/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Observe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travel patterns</a:t>
            </a:r>
          </a:p>
          <a:p>
            <a:pPr marL="342900" indent="-342900" fontAlgn="auto">
              <a:spcBef>
                <a:spcPts val="0"/>
              </a:spcBef>
              <a:spcAft>
                <a:spcPct val="50000"/>
              </a:spcAft>
              <a:buFontTx/>
              <a:buChar char="•"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No device Interaction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  <a:sym typeface="Wingdings" pitchFamily="2" charset="2"/>
            </a:endParaRPr>
          </a:p>
          <a:p>
            <a:pPr marL="342900" indent="-342900" fontAlgn="auto">
              <a:spcBef>
                <a:spcPts val="0"/>
              </a:spcBef>
              <a:spcAft>
                <a:spcPct val="50000"/>
              </a:spcAft>
              <a:defRPr/>
            </a:pPr>
            <a:endParaRPr lang="en-US" sz="28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304800" y="914400"/>
            <a:ext cx="3886200" cy="2971800"/>
            <a:chOff x="304800" y="914400"/>
            <a:chExt cx="3886200" cy="29718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08230" name="Line 6"/>
            <p:cNvSpPr>
              <a:spLocks noChangeShapeType="1"/>
            </p:cNvSpPr>
            <p:nvPr/>
          </p:nvSpPr>
          <p:spPr bwMode="auto">
            <a:xfrm>
              <a:off x="304800" y="914400"/>
              <a:ext cx="3886200" cy="2971800"/>
            </a:xfrm>
            <a:prstGeom prst="line">
              <a:avLst/>
            </a:prstGeom>
            <a:noFill/>
            <a:ln w="190500">
              <a:solidFill>
                <a:srgbClr val="FF010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08231" name="Line 7"/>
            <p:cNvSpPr>
              <a:spLocks noChangeShapeType="1"/>
            </p:cNvSpPr>
            <p:nvPr/>
          </p:nvSpPr>
          <p:spPr bwMode="auto">
            <a:xfrm flipH="1">
              <a:off x="304800" y="914400"/>
              <a:ext cx="3886200" cy="2971800"/>
            </a:xfrm>
            <a:prstGeom prst="line">
              <a:avLst/>
            </a:prstGeom>
            <a:noFill/>
            <a:ln w="190500">
              <a:solidFill>
                <a:srgbClr val="FF010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36" grpId="0"/>
      <p:bldP spid="30823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6"/>
          <p:cNvGrpSpPr>
            <a:grpSpLocks/>
          </p:cNvGrpSpPr>
          <p:nvPr/>
        </p:nvGrpSpPr>
        <p:grpSpPr bwMode="auto">
          <a:xfrm>
            <a:off x="998538" y="149225"/>
            <a:ext cx="7146925" cy="5184775"/>
            <a:chOff x="533400" y="149352"/>
            <a:chExt cx="7147768" cy="5184648"/>
          </a:xfrm>
        </p:grpSpPr>
        <p:pic>
          <p:nvPicPr>
            <p:cNvPr id="252936" name="Picture 8" descr="GooglePersonalization2"/>
            <p:cNvPicPr>
              <a:picLocks noChangeAspect="1" noChangeArrowheads="1"/>
            </p:cNvPicPr>
            <p:nvPr/>
          </p:nvPicPr>
          <p:blipFill>
            <a:blip r:embed="rId3"/>
            <a:srcRect t="4712"/>
            <a:stretch>
              <a:fillRect/>
            </a:stretch>
          </p:blipFill>
          <p:spPr bwMode="auto">
            <a:xfrm>
              <a:off x="533400" y="152400"/>
              <a:ext cx="2199333" cy="5181600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252938" name="Picture 10" descr="GoogleMapsExample2"/>
            <p:cNvPicPr>
              <a:picLocks noChangeAspect="1" noChangeArrowheads="1"/>
            </p:cNvPicPr>
            <p:nvPr/>
          </p:nvPicPr>
          <p:blipFill>
            <a:blip r:embed="rId4"/>
            <a:srcRect t="4712"/>
            <a:stretch>
              <a:fillRect/>
            </a:stretch>
          </p:blipFill>
          <p:spPr bwMode="auto">
            <a:xfrm>
              <a:off x="5480541" y="149352"/>
              <a:ext cx="2200627" cy="518464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252932" name="Picture 4" descr="myspace2"/>
            <p:cNvPicPr>
              <a:picLocks noChangeAspect="1" noChangeArrowheads="1"/>
            </p:cNvPicPr>
            <p:nvPr/>
          </p:nvPicPr>
          <p:blipFill>
            <a:blip r:embed="rId5"/>
            <a:srcRect t="4688"/>
            <a:stretch>
              <a:fillRect/>
            </a:stretch>
          </p:blipFill>
          <p:spPr bwMode="auto">
            <a:xfrm>
              <a:off x="3008795" y="149352"/>
              <a:ext cx="2195684" cy="518464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Documents and Settings\Jon Froehlich\My Documents\My Talks\Cornell2007-MyExperience\crowd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/>
          <a:stretch>
            <a:fillRect/>
          </a:stretch>
        </p:blipFill>
        <p:spPr bwMode="auto">
          <a:xfrm>
            <a:off x="838200" y="4452938"/>
            <a:ext cx="76962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/>
              <a:t>study overview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066800"/>
            <a:ext cx="8382000" cy="5181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Four week study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2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Participant profile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 Participants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Gender balanced (8 male / 8 female)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Ages: 22-56 (median 29)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Various professions </a:t>
            </a:r>
          </a:p>
          <a:p>
            <a:pPr marL="1143000" lvl="2" indent="-2286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Furniture designer, political consultant, bookseller, translator, …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Tasked with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Carrying mobile phone for four weeks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Answering 11 </a:t>
            </a:r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in situ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surveys a day about current place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Completing a minimum of 3-4 web diary entries a week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2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Compensation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$1 per survey</a:t>
            </a:r>
          </a:p>
          <a:p>
            <a:pPr marL="74295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Also compensated for interviews &amp; paper questionnaires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7653" name="Picture 5" descr="Talk Demo - Screen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450">
            <a:off x="6716713" y="1036638"/>
            <a:ext cx="89217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Talk Demo - Screen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4623">
            <a:off x="5727700" y="1016000"/>
            <a:ext cx="9001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 descr="Talk Demo - Screen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066800"/>
            <a:ext cx="87471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371600" y="1020763"/>
            <a:ext cx="7416800" cy="41608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5" name="Picture 2" descr="C:\Documents and Settings\Jon Froehlich\My Documents\My Talks\Cornell2007-MyExperience\sohngra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t="1292" r="795" b="1292"/>
          <a:stretch>
            <a:fillRect/>
          </a:stretch>
        </p:blipFill>
        <p:spPr bwMode="auto">
          <a:xfrm>
            <a:off x="373063" y="784225"/>
            <a:ext cx="8493125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81000" y="5711825"/>
            <a:ext cx="6096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Sohn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et al. 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Mobility Detection Using Everyday GSM Traces.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UbiComp2006.</a:t>
            </a:r>
            <a:endParaRPr lang="en-US" sz="1400" i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336675" y="1027113"/>
            <a:ext cx="7461250" cy="4191000"/>
            <a:chOff x="1335975" y="1219200"/>
            <a:chExt cx="7462650" cy="4191000"/>
          </a:xfrm>
        </p:grpSpPr>
        <p:grpSp>
          <p:nvGrpSpPr>
            <p:cNvPr id="28683" name="Group 36"/>
            <p:cNvGrpSpPr>
              <a:grpSpLocks/>
            </p:cNvGrpSpPr>
            <p:nvPr/>
          </p:nvGrpSpPr>
          <p:grpSpPr bwMode="auto">
            <a:xfrm>
              <a:off x="2778825" y="1219200"/>
              <a:ext cx="6019800" cy="4191000"/>
              <a:chOff x="2778825" y="1219200"/>
              <a:chExt cx="6019800" cy="41910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779284" y="1219200"/>
                <a:ext cx="6019341" cy="4191000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  <a:ln w="508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688" name="TextBox 33"/>
              <p:cNvSpPr txBox="1">
                <a:spLocks noChangeArrowheads="1"/>
              </p:cNvSpPr>
              <p:nvPr/>
            </p:nvSpPr>
            <p:spPr bwMode="auto">
              <a:xfrm>
                <a:off x="2819400" y="1259775"/>
                <a:ext cx="12954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600">
                    <a:solidFill>
                      <a:srgbClr val="92D050"/>
                    </a:solidFill>
                    <a:latin typeface="Arial Black" pitchFamily="34" charset="0"/>
                  </a:rPr>
                  <a:t>in motion</a:t>
                </a:r>
              </a:p>
            </p:txBody>
          </p:sp>
        </p:grpSp>
        <p:grpSp>
          <p:nvGrpSpPr>
            <p:cNvPr id="28684" name="Group 35"/>
            <p:cNvGrpSpPr>
              <a:grpSpLocks/>
            </p:cNvGrpSpPr>
            <p:nvPr/>
          </p:nvGrpSpPr>
          <p:grpSpPr bwMode="auto">
            <a:xfrm>
              <a:off x="1335975" y="1219200"/>
              <a:ext cx="1395349" cy="4191000"/>
              <a:chOff x="1335975" y="1219200"/>
              <a:chExt cx="1395349" cy="41910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1370907" y="1219200"/>
                <a:ext cx="1360744" cy="4191000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686" name="TextBox 34"/>
              <p:cNvSpPr txBox="1">
                <a:spLocks noChangeArrowheads="1"/>
              </p:cNvSpPr>
              <p:nvPr/>
            </p:nvSpPr>
            <p:spPr bwMode="auto">
              <a:xfrm>
                <a:off x="1335975" y="1259775"/>
                <a:ext cx="13310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600">
                    <a:solidFill>
                      <a:srgbClr val="FF0000"/>
                    </a:solidFill>
                    <a:latin typeface="Arial Black" pitchFamily="34" charset="0"/>
                  </a:rPr>
                  <a:t>stationary</a:t>
                </a:r>
              </a:p>
            </p:txBody>
          </p:sp>
        </p:grp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600200" y="1636713"/>
            <a:ext cx="2895600" cy="646112"/>
          </a:xfrm>
          <a:prstGeom prst="rect">
            <a:avLst/>
          </a:prstGeom>
          <a:solidFill>
            <a:schemeClr val="tx1">
              <a:alpha val="90195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if stationary for 10 minutes</a:t>
            </a:r>
          </a:p>
          <a:p>
            <a:r>
              <a:rPr lang="en-US">
                <a:solidFill>
                  <a:schemeClr val="bg1"/>
                </a:solidFill>
              </a:rPr>
              <a:t>  then trigger a survey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3726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3"/>
          <a:stretch>
            <a:fillRect/>
          </a:stretch>
        </p:blipFill>
        <p:spPr bwMode="auto">
          <a:xfrm>
            <a:off x="990600" y="1598613"/>
            <a:ext cx="3124200" cy="320198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/>
              <a:t>survey triggers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267200" y="2057400"/>
            <a:ext cx="4572000" cy="25146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Pseudo-Random Time Trigger</a:t>
            </a:r>
          </a:p>
          <a:p>
            <a:pPr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No movement detected for 1 hr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 trigger survey randomly within next hour</a:t>
            </a:r>
          </a:p>
          <a:p>
            <a:pPr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n-lt"/>
                <a:sym typeface="Wingdings" pitchFamily="2" charset="2"/>
              </a:rPr>
              <a:t>Ensures consistent sampling in case of sensor failure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1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lk Demo - Screen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70" y="381000"/>
            <a:ext cx="2286000" cy="522891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 descr="Talk Demo - Screen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2635" y="457200"/>
            <a:ext cx="2286012" cy="523036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 descr="Talk Demo - Screen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2212" y="457200"/>
            <a:ext cx="2286012" cy="523036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 descr="Talk Demo - Screen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1788" y="457200"/>
            <a:ext cx="2286012" cy="523036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54800" y="6356350"/>
            <a:ext cx="2133600" cy="476250"/>
          </a:xfrm>
        </p:spPr>
        <p:txBody>
          <a:bodyPr/>
          <a:lstStyle/>
          <a:p>
            <a:pPr algn="l">
              <a:defRPr/>
            </a:pPr>
            <a:fld id="{4C80E33C-B5D1-446A-8566-F5937EC5D26E}" type="slidenum">
              <a:rPr lang="en-US"/>
              <a:pPr algn="l">
                <a:defRPr/>
              </a:pPr>
              <a:t>56</a:t>
            </a:fld>
            <a:endParaRPr lang="en-US"/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-152400" y="-152400"/>
            <a:ext cx="9525000" cy="7162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0724" name="Picture 3" descr="WebPart3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-2986088"/>
            <a:ext cx="7334250" cy="1109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5" name="Group 12"/>
          <p:cNvGrpSpPr>
            <a:grpSpLocks/>
          </p:cNvGrpSpPr>
          <p:nvPr/>
        </p:nvGrpSpPr>
        <p:grpSpPr bwMode="auto">
          <a:xfrm>
            <a:off x="1266825" y="28575"/>
            <a:ext cx="6089650" cy="350838"/>
            <a:chOff x="798" y="18"/>
            <a:chExt cx="3836" cy="221"/>
          </a:xfrm>
        </p:grpSpPr>
        <p:sp>
          <p:nvSpPr>
            <p:cNvPr id="30733" name="Text Box 11"/>
            <p:cNvSpPr txBox="1">
              <a:spLocks noChangeArrowheads="1"/>
            </p:cNvSpPr>
            <p:nvPr/>
          </p:nvSpPr>
          <p:spPr bwMode="auto">
            <a:xfrm>
              <a:off x="798" y="27"/>
              <a:ext cx="121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/>
                <a:t>Fox Sports Grill</a:t>
              </a:r>
            </a:p>
          </p:txBody>
        </p:sp>
        <p:pic>
          <p:nvPicPr>
            <p:cNvPr id="30734" name="Picture 10" descr="WebPart3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1" t="27193" r="21194" b="70042"/>
            <a:stretch>
              <a:fillRect/>
            </a:stretch>
          </p:blipFill>
          <p:spPr bwMode="auto">
            <a:xfrm>
              <a:off x="1857" y="18"/>
              <a:ext cx="27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6" name="Rectangle 14"/>
          <p:cNvSpPr>
            <a:spLocks noChangeArrowheads="1"/>
          </p:cNvSpPr>
          <p:nvPr/>
        </p:nvSpPr>
        <p:spPr bwMode="auto">
          <a:xfrm>
            <a:off x="9463088" y="1828800"/>
            <a:ext cx="1023937" cy="180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727" name="Rectangle 15"/>
          <p:cNvSpPr>
            <a:spLocks noChangeArrowheads="1"/>
          </p:cNvSpPr>
          <p:nvPr/>
        </p:nvSpPr>
        <p:spPr bwMode="auto">
          <a:xfrm>
            <a:off x="9448800" y="3505200"/>
            <a:ext cx="1038225" cy="1666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-457200" y="-1295400"/>
            <a:ext cx="14173200" cy="9677400"/>
            <a:chOff x="-288" y="-816"/>
            <a:chExt cx="8928" cy="6096"/>
          </a:xfrm>
        </p:grpSpPr>
        <p:sp>
          <p:nvSpPr>
            <p:cNvPr id="30729" name="Rectangle 5"/>
            <p:cNvSpPr>
              <a:spLocks noChangeArrowheads="1"/>
            </p:cNvSpPr>
            <p:nvPr/>
          </p:nvSpPr>
          <p:spPr bwMode="auto">
            <a:xfrm>
              <a:off x="-288" y="-192"/>
              <a:ext cx="3792" cy="5472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30" name="Rectangle 6"/>
            <p:cNvSpPr>
              <a:spLocks noChangeArrowheads="1"/>
            </p:cNvSpPr>
            <p:nvPr/>
          </p:nvSpPr>
          <p:spPr bwMode="auto">
            <a:xfrm>
              <a:off x="3504" y="-816"/>
              <a:ext cx="3792" cy="1152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31" name="Rectangle 7"/>
            <p:cNvSpPr>
              <a:spLocks noChangeArrowheads="1"/>
            </p:cNvSpPr>
            <p:nvPr/>
          </p:nvSpPr>
          <p:spPr bwMode="auto">
            <a:xfrm>
              <a:off x="4848" y="336"/>
              <a:ext cx="3792" cy="4320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732" name="Rectangle 8"/>
            <p:cNvSpPr>
              <a:spLocks noChangeArrowheads="1"/>
            </p:cNvSpPr>
            <p:nvPr/>
          </p:nvSpPr>
          <p:spPr bwMode="auto">
            <a:xfrm>
              <a:off x="3504" y="4176"/>
              <a:ext cx="1344" cy="864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stage3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28956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200400" y="1066800"/>
            <a:ext cx="5562600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ESM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3,458 completed out of 4,295 (80.5%)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216 surveys completed per person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 days average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1.5 minute average completion time</a:t>
            </a:r>
            <a:b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endParaRPr lang="en-US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Web Diary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368 web diary sessions completed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Places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1,981 individual place visits logged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862 of which were public 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~2 a day per participant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1748" name="Picture 8" descr="Talk Demo - Screen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660">
            <a:off x="1982788" y="1022350"/>
            <a:ext cx="10414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/>
              <a:t>data collection stats</a:t>
            </a:r>
          </a:p>
        </p:txBody>
      </p:sp>
      <p:pic>
        <p:nvPicPr>
          <p:cNvPr id="31750" name="Picture 7" descr="Talk Demo - Screen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6515">
            <a:off x="342900" y="985838"/>
            <a:ext cx="10414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 descr="Talk Demo - Screen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10652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0"/>
          <a:ext cx="9144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 flipV="1">
            <a:off x="1295400" y="1143000"/>
            <a:ext cx="7086600" cy="4038600"/>
          </a:xfrm>
          <a:prstGeom prst="line">
            <a:avLst/>
          </a:prstGeom>
          <a:ln w="57150">
            <a:solidFill>
              <a:srgbClr val="92D050">
                <a:alpha val="5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17512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skewed distribution of ratings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4800600" y="1524000"/>
            <a:ext cx="43434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…by and large I go to places I’ve been to before and I already like.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-Participant #1</a:t>
            </a: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4724400" y="3138488"/>
            <a:ext cx="43434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Most of them get pretty good ratings, 4’s or 5’s because I scrupulously avoid places that I’ve known I don’t like and I always go back to the ones I do like.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- Participant #12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04800" y="5943600"/>
            <a:ext cx="853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Distribution of ratings indicates that people tend to go where they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C:\research\talks\INFO470_2010_JakeWobbrock_MobileDataCollection\Masai_Mara_P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512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-990600" y="296920"/>
            <a:ext cx="5562600" cy="688842"/>
          </a:xfrm>
          <a:prstGeom prst="rightArrow">
            <a:avLst>
              <a:gd name="adj1" fmla="val 100000"/>
              <a:gd name="adj2" fmla="val 15533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dirty="0"/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228600" y="152400"/>
            <a:ext cx="4343400" cy="8683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 defTabSz="914165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ethnography</a:t>
            </a:r>
            <a:endParaRPr lang="en-US" sz="6000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0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0"/>
          <a:ext cx="9144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90600" y="1066800"/>
            <a:ext cx="5105400" cy="4572000"/>
          </a:xfrm>
          <a:prstGeom prst="rect">
            <a:avLst/>
          </a:prstGeom>
          <a:noFill/>
          <a:ln w="76200">
            <a:solidFill>
              <a:srgbClr val="FF0000">
                <a:alpha val="6196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172200" y="1066800"/>
            <a:ext cx="2590800" cy="4572000"/>
          </a:xfrm>
          <a:prstGeom prst="rect">
            <a:avLst/>
          </a:prstGeom>
          <a:noFill/>
          <a:ln w="76200">
            <a:solidFill>
              <a:srgbClr val="FFFF00">
                <a:alpha val="50195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647950" y="838200"/>
            <a:ext cx="3848100" cy="685800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err="1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ubi</a:t>
            </a:r>
            <a:r>
              <a:rPr lang="en-US" sz="40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Arial Black" pitchFamily="34" charset="0"/>
                <a:ea typeface="+mj-ea"/>
                <a:cs typeface="+mj-cs"/>
              </a:rPr>
              <a:t>fit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5056188"/>
            <a:ext cx="5029200" cy="83026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Sunny Consolvo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Jon Froehlich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Beverly Harrison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Pedja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 Klasnja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Anthony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LaMarca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 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 James Landay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Louis Legrand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Ryan Libby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David McDonald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Ian Smith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Tammy Toscos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2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6868" name="Picture 2" descr="Intel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38800"/>
            <a:ext cx="12906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Documents and Settings\jfroehli\My Documents\My Talks\dub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829300"/>
            <a:ext cx="1144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0" name="Group 20"/>
          <p:cNvGrpSpPr>
            <a:grpSpLocks/>
          </p:cNvGrpSpPr>
          <p:nvPr/>
        </p:nvGrpSpPr>
        <p:grpSpPr bwMode="auto">
          <a:xfrm>
            <a:off x="1309688" y="5772150"/>
            <a:ext cx="1006475" cy="695325"/>
            <a:chOff x="1371599" y="5757063"/>
            <a:chExt cx="1005841" cy="793701"/>
          </a:xfrm>
        </p:grpSpPr>
        <p:sp>
          <p:nvSpPr>
            <p:cNvPr id="36875" name="TextBox 21"/>
            <p:cNvSpPr txBox="1">
              <a:spLocks noChangeArrowheads="1"/>
            </p:cNvSpPr>
            <p:nvPr/>
          </p:nvSpPr>
          <p:spPr bwMode="auto">
            <a:xfrm>
              <a:off x="1371599" y="5757063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</a:rPr>
                <a:t>design:</a:t>
              </a:r>
            </a:p>
          </p:txBody>
        </p:sp>
        <p:sp>
          <p:nvSpPr>
            <p:cNvPr id="36876" name="Rectangle 22"/>
            <p:cNvSpPr>
              <a:spLocks noChangeArrowheads="1"/>
            </p:cNvSpPr>
            <p:nvPr/>
          </p:nvSpPr>
          <p:spPr bwMode="auto">
            <a:xfrm>
              <a:off x="1371600" y="5976798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 pitchFamily="34" charset="0"/>
                </a:rPr>
                <a:t>use:</a:t>
              </a:r>
            </a:p>
          </p:txBody>
        </p:sp>
        <p:sp>
          <p:nvSpPr>
            <p:cNvPr id="36877" name="Rectangle 23"/>
            <p:cNvSpPr>
              <a:spLocks noChangeArrowheads="1"/>
            </p:cNvSpPr>
            <p:nvPr/>
          </p:nvSpPr>
          <p:spPr bwMode="auto">
            <a:xfrm>
              <a:off x="1371600" y="6212210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 pitchFamily="34" charset="0"/>
                </a:rPr>
                <a:t>build:</a:t>
              </a:r>
            </a:p>
          </p:txBody>
        </p:sp>
      </p:grpSp>
      <p:sp>
        <p:nvSpPr>
          <p:cNvPr id="36871" name="Rectangle 24"/>
          <p:cNvSpPr>
            <a:spLocks noChangeArrowheads="1"/>
          </p:cNvSpPr>
          <p:nvPr/>
        </p:nvSpPr>
        <p:spPr bwMode="auto">
          <a:xfrm>
            <a:off x="76200" y="645477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aseline="30000">
                <a:solidFill>
                  <a:schemeClr val="bg1"/>
                </a:solidFill>
                <a:latin typeface="Calibri" pitchFamily="34" charset="0"/>
              </a:rPr>
              <a:t>1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university of washington</a:t>
            </a:r>
            <a:endParaRPr lang="en-US" sz="1400" baseline="30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872" name="Rectangle 25"/>
          <p:cNvSpPr>
            <a:spLocks noChangeArrowheads="1"/>
          </p:cNvSpPr>
          <p:nvPr/>
        </p:nvSpPr>
        <p:spPr bwMode="auto">
          <a:xfrm>
            <a:off x="7086600" y="64770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aseline="30000">
                <a:solidFill>
                  <a:schemeClr val="bg1"/>
                </a:solidFill>
                <a:latin typeface="Calibri" pitchFamily="34" charset="0"/>
              </a:rPr>
              <a:t>2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Intel Research, Seattle</a:t>
            </a:r>
          </a:p>
        </p:txBody>
      </p:sp>
      <p:sp>
        <p:nvSpPr>
          <p:cNvPr id="36873" name="TextBox 26"/>
          <p:cNvSpPr txBox="1">
            <a:spLocks noChangeArrowheads="1"/>
          </p:cNvSpPr>
          <p:nvPr/>
        </p:nvSpPr>
        <p:spPr bwMode="auto">
          <a:xfrm>
            <a:off x="8382000" y="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i="1">
                <a:solidFill>
                  <a:schemeClr val="bg1"/>
                </a:solidFill>
              </a:rPr>
              <a:t>ongoing</a:t>
            </a:r>
          </a:p>
        </p:txBody>
      </p:sp>
      <p:pic>
        <p:nvPicPr>
          <p:cNvPr id="5122" name="Picture 2" descr="C:\Documents and Settings\Jon Froehlich\My Documents\My Talks\Cornell2007-MyExperience\257426743_97b6b0d261_o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390900" y="1524000"/>
            <a:ext cx="2362200" cy="343592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130" descr="MSP-coinPocket-male-v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078038"/>
            <a:ext cx="3124200" cy="3865562"/>
          </a:xfrm>
        </p:spPr>
      </p:pic>
      <p:sp>
        <p:nvSpPr>
          <p:cNvPr id="1028" name="Freeform 4"/>
          <p:cNvSpPr>
            <a:spLocks noChangeArrowheads="1"/>
          </p:cNvSpPr>
          <p:nvPr/>
        </p:nvSpPr>
        <p:spPr bwMode="auto">
          <a:xfrm>
            <a:off x="1174750" y="1524000"/>
            <a:ext cx="2674938" cy="2212975"/>
          </a:xfrm>
          <a:custGeom>
            <a:avLst/>
            <a:gdLst>
              <a:gd name="T0" fmla="*/ 0 w 2675467"/>
              <a:gd name="T1" fmla="*/ 2043289 h 2212622"/>
              <a:gd name="T2" fmla="*/ 1038578 w 2675467"/>
              <a:gd name="T3" fmla="*/ 0 h 2212622"/>
              <a:gd name="T4" fmla="*/ 2675467 w 2675467"/>
              <a:gd name="T5" fmla="*/ 1648178 h 2212622"/>
              <a:gd name="T6" fmla="*/ 327378 w 2675467"/>
              <a:gd name="T7" fmla="*/ 2212622 h 2212622"/>
              <a:gd name="T8" fmla="*/ 0 60000 65536"/>
              <a:gd name="T9" fmla="*/ 0 60000 65536"/>
              <a:gd name="T10" fmla="*/ 0 60000 65536"/>
              <a:gd name="T11" fmla="*/ 0 60000 65536"/>
              <a:gd name="T12" fmla="*/ 0 w 2675467"/>
              <a:gd name="T13" fmla="*/ 0 h 2212622"/>
              <a:gd name="T14" fmla="*/ 2675467 w 2675467"/>
              <a:gd name="T15" fmla="*/ 2212622 h 22126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75467" h="2212622">
                <a:moveTo>
                  <a:pt x="0" y="2043289"/>
                </a:moveTo>
                <a:lnTo>
                  <a:pt x="1038578" y="0"/>
                </a:lnTo>
                <a:lnTo>
                  <a:pt x="2675467" y="1648178"/>
                </a:lnTo>
                <a:lnTo>
                  <a:pt x="327378" y="2212622"/>
                </a:lnTo>
              </a:path>
            </a:pathLst>
          </a:custGeom>
          <a:solidFill>
            <a:srgbClr val="BBE0E3">
              <a:alpha val="45097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209800" y="1524000"/>
          <a:ext cx="1646238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Image" r:id="rId5" imgW="3291661" imgH="2468397" progId="">
                  <p:embed/>
                </p:oleObj>
              </mc:Choice>
              <mc:Fallback>
                <p:oleObj name="Image" r:id="rId5" imgW="3291661" imgH="246839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002" t="14818" r="25002" b="18523"/>
                      <a:stretch>
                        <a:fillRect/>
                      </a:stretch>
                    </p:blipFill>
                    <p:spPr bwMode="auto">
                      <a:xfrm>
                        <a:off x="2209800" y="1524000"/>
                        <a:ext cx="1646238" cy="164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/>
          <p:nvPr/>
        </p:nvGrpSpPr>
        <p:grpSpPr>
          <a:xfrm>
            <a:off x="3849510" y="1676400"/>
            <a:ext cx="1131711" cy="1284026"/>
            <a:chOff x="4038600" y="1371600"/>
            <a:chExt cx="1131711" cy="128402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" name="Arc 8"/>
            <p:cNvSpPr/>
            <p:nvPr/>
          </p:nvSpPr>
          <p:spPr bwMode="auto">
            <a:xfrm>
              <a:off x="4038600" y="1371600"/>
              <a:ext cx="457200" cy="990600"/>
            </a:xfrm>
            <a:prstGeom prst="arc">
              <a:avLst>
                <a:gd name="adj1" fmla="val 16173119"/>
                <a:gd name="adj2" fmla="val 5357538"/>
              </a:avLst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0" name="Arc 9"/>
            <p:cNvSpPr/>
            <p:nvPr/>
          </p:nvSpPr>
          <p:spPr bwMode="auto">
            <a:xfrm>
              <a:off x="4408311" y="1495779"/>
              <a:ext cx="355600" cy="770467"/>
            </a:xfrm>
            <a:prstGeom prst="arc">
              <a:avLst>
                <a:gd name="adj1" fmla="val 16173119"/>
                <a:gd name="adj2" fmla="val 5357538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4738511" y="1644884"/>
              <a:ext cx="239889" cy="519760"/>
            </a:xfrm>
            <a:prstGeom prst="arc">
              <a:avLst>
                <a:gd name="adj1" fmla="val 16173119"/>
                <a:gd name="adj2" fmla="val 5357538"/>
              </a:avLst>
            </a:prstGeom>
            <a:no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79711" y="2401710"/>
              <a:ext cx="990600" cy="2539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B0F0"/>
                  </a:solidFill>
                  <a:latin typeface="+mn-lt"/>
                </a:rPr>
                <a:t>Bluetooth</a:t>
              </a:r>
              <a:endParaRPr lang="en-US" sz="1050" dirty="0">
                <a:solidFill>
                  <a:srgbClr val="00B0F0"/>
                </a:solidFill>
                <a:latin typeface="+mn-lt"/>
              </a:endParaRPr>
            </a:p>
          </p:txBody>
        </p:sp>
      </p:grpSp>
      <p:grpSp>
        <p:nvGrpSpPr>
          <p:cNvPr id="1030" name="Group 27"/>
          <p:cNvGrpSpPr>
            <a:grpSpLocks/>
          </p:cNvGrpSpPr>
          <p:nvPr/>
        </p:nvGrpSpPr>
        <p:grpSpPr bwMode="auto">
          <a:xfrm>
            <a:off x="3621088" y="3733800"/>
            <a:ext cx="2279650" cy="1697038"/>
            <a:chOff x="3429000" y="2266950"/>
            <a:chExt cx="2280285" cy="1696244"/>
          </a:xfrm>
        </p:grpSpPr>
        <p:cxnSp>
          <p:nvCxnSpPr>
            <p:cNvPr id="1059" name="Straight Connector 13"/>
            <p:cNvCxnSpPr>
              <a:cxnSpLocks noChangeShapeType="1"/>
            </p:cNvCxnSpPr>
            <p:nvPr/>
          </p:nvCxnSpPr>
          <p:spPr bwMode="auto">
            <a:xfrm>
              <a:off x="3743325" y="2590800"/>
              <a:ext cx="1965960" cy="1588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060" name="Straight Connector 14"/>
            <p:cNvCxnSpPr>
              <a:cxnSpLocks noChangeShapeType="1"/>
            </p:cNvCxnSpPr>
            <p:nvPr/>
          </p:nvCxnSpPr>
          <p:spPr bwMode="auto">
            <a:xfrm>
              <a:off x="3771900" y="3381375"/>
              <a:ext cx="1920240" cy="1588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1061" name="Freeform 15"/>
            <p:cNvSpPr>
              <a:spLocks noChangeArrowheads="1"/>
            </p:cNvSpPr>
            <p:nvPr/>
          </p:nvSpPr>
          <p:spPr bwMode="auto">
            <a:xfrm>
              <a:off x="3810001" y="2990850"/>
              <a:ext cx="1600199" cy="809625"/>
            </a:xfrm>
            <a:custGeom>
              <a:avLst/>
              <a:gdLst>
                <a:gd name="T0" fmla="*/ 0 w 3114675"/>
                <a:gd name="T1" fmla="*/ 510175 h 1390650"/>
                <a:gd name="T2" fmla="*/ 83191 w 3114675"/>
                <a:gd name="T3" fmla="*/ 0 h 1390650"/>
                <a:gd name="T4" fmla="*/ 117446 w 3114675"/>
                <a:gd name="T5" fmla="*/ 787444 h 1390650"/>
                <a:gd name="T6" fmla="*/ 205530 w 3114675"/>
                <a:gd name="T7" fmla="*/ 299450 h 1390650"/>
                <a:gd name="T8" fmla="*/ 352338 w 3114675"/>
                <a:gd name="T9" fmla="*/ 471357 h 1390650"/>
                <a:gd name="T10" fmla="*/ 381699 w 3114675"/>
                <a:gd name="T11" fmla="*/ 321632 h 1390650"/>
                <a:gd name="T12" fmla="*/ 386593 w 3114675"/>
                <a:gd name="T13" fmla="*/ 465812 h 1390650"/>
                <a:gd name="T14" fmla="*/ 415954 w 3114675"/>
                <a:gd name="T15" fmla="*/ 288360 h 1390650"/>
                <a:gd name="T16" fmla="*/ 450209 w 3114675"/>
                <a:gd name="T17" fmla="*/ 482448 h 1390650"/>
                <a:gd name="T18" fmla="*/ 508932 w 3114675"/>
                <a:gd name="T19" fmla="*/ 227360 h 1390650"/>
                <a:gd name="T20" fmla="*/ 562761 w 3114675"/>
                <a:gd name="T21" fmla="*/ 643264 h 1390650"/>
                <a:gd name="T22" fmla="*/ 636165 w 3114675"/>
                <a:gd name="T23" fmla="*/ 5545 h 1390650"/>
                <a:gd name="T24" fmla="*/ 694888 w 3114675"/>
                <a:gd name="T25" fmla="*/ 809625 h 1390650"/>
                <a:gd name="T26" fmla="*/ 827014 w 3114675"/>
                <a:gd name="T27" fmla="*/ 377086 h 1390650"/>
                <a:gd name="T28" fmla="*/ 866163 w 3114675"/>
                <a:gd name="T29" fmla="*/ 643264 h 1390650"/>
                <a:gd name="T30" fmla="*/ 973822 w 3114675"/>
                <a:gd name="T31" fmla="*/ 266178 h 1390650"/>
                <a:gd name="T32" fmla="*/ 1057012 w 3114675"/>
                <a:gd name="T33" fmla="*/ 687627 h 1390650"/>
                <a:gd name="T34" fmla="*/ 1145097 w 3114675"/>
                <a:gd name="T35" fmla="*/ 349359 h 1390650"/>
                <a:gd name="T36" fmla="*/ 1389776 w 3114675"/>
                <a:gd name="T37" fmla="*/ 471357 h 1390650"/>
                <a:gd name="T38" fmla="*/ 1600199 w 3114675"/>
                <a:gd name="T39" fmla="*/ 438085 h 13906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14675"/>
                <a:gd name="T61" fmla="*/ 0 h 1390650"/>
                <a:gd name="T62" fmla="*/ 3114675 w 3114675"/>
                <a:gd name="T63" fmla="*/ 1390650 h 13906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14675" h="1390650">
                  <a:moveTo>
                    <a:pt x="0" y="876300"/>
                  </a:moveTo>
                  <a:lnTo>
                    <a:pt x="161925" y="0"/>
                  </a:lnTo>
                  <a:lnTo>
                    <a:pt x="228600" y="1352550"/>
                  </a:lnTo>
                  <a:lnTo>
                    <a:pt x="400050" y="514350"/>
                  </a:lnTo>
                  <a:lnTo>
                    <a:pt x="685800" y="809625"/>
                  </a:lnTo>
                  <a:lnTo>
                    <a:pt x="742950" y="552450"/>
                  </a:lnTo>
                  <a:lnTo>
                    <a:pt x="752475" y="800100"/>
                  </a:lnTo>
                  <a:lnTo>
                    <a:pt x="809625" y="495300"/>
                  </a:lnTo>
                  <a:lnTo>
                    <a:pt x="876300" y="828675"/>
                  </a:lnTo>
                  <a:lnTo>
                    <a:pt x="990600" y="390525"/>
                  </a:lnTo>
                  <a:lnTo>
                    <a:pt x="1095375" y="1104900"/>
                  </a:lnTo>
                  <a:lnTo>
                    <a:pt x="1238250" y="9525"/>
                  </a:lnTo>
                  <a:lnTo>
                    <a:pt x="1352550" y="1390650"/>
                  </a:lnTo>
                  <a:lnTo>
                    <a:pt x="1609725" y="647700"/>
                  </a:lnTo>
                  <a:cubicBezTo>
                    <a:pt x="1687592" y="1085703"/>
                    <a:pt x="1685925" y="931210"/>
                    <a:pt x="1685925" y="1104900"/>
                  </a:cubicBezTo>
                  <a:lnTo>
                    <a:pt x="1895475" y="457200"/>
                  </a:lnTo>
                  <a:lnTo>
                    <a:pt x="2057400" y="1181100"/>
                  </a:lnTo>
                  <a:lnTo>
                    <a:pt x="2228850" y="600075"/>
                  </a:lnTo>
                  <a:lnTo>
                    <a:pt x="2705100" y="809625"/>
                  </a:lnTo>
                  <a:lnTo>
                    <a:pt x="3114675" y="752475"/>
                  </a:lnTo>
                </a:path>
              </a:pathLst>
            </a:custGeom>
            <a:noFill/>
            <a:ln w="9525" algn="ctr">
              <a:solidFill>
                <a:srgbClr val="D4FC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62" name="Freeform 16"/>
            <p:cNvSpPr>
              <a:spLocks noChangeArrowheads="1"/>
            </p:cNvSpPr>
            <p:nvPr/>
          </p:nvSpPr>
          <p:spPr bwMode="auto">
            <a:xfrm>
              <a:off x="3810000" y="2809875"/>
              <a:ext cx="1600200" cy="1152525"/>
            </a:xfrm>
            <a:custGeom>
              <a:avLst/>
              <a:gdLst>
                <a:gd name="T0" fmla="*/ 0 w 3057525"/>
                <a:gd name="T1" fmla="*/ 0 h 1152525"/>
                <a:gd name="T2" fmla="*/ 74776 w 3057525"/>
                <a:gd name="T3" fmla="*/ 1152525 h 1152525"/>
                <a:gd name="T4" fmla="*/ 129611 w 3057525"/>
                <a:gd name="T5" fmla="*/ 381000 h 1152525"/>
                <a:gd name="T6" fmla="*/ 368894 w 3057525"/>
                <a:gd name="T7" fmla="*/ 628650 h 1152525"/>
                <a:gd name="T8" fmla="*/ 553340 w 3057525"/>
                <a:gd name="T9" fmla="*/ 447675 h 1152525"/>
                <a:gd name="T10" fmla="*/ 752742 w 3057525"/>
                <a:gd name="T11" fmla="*/ 514350 h 1152525"/>
                <a:gd name="T12" fmla="*/ 912264 w 3057525"/>
                <a:gd name="T13" fmla="*/ 381000 h 1152525"/>
                <a:gd name="T14" fmla="*/ 1021935 w 3057525"/>
                <a:gd name="T15" fmla="*/ 800100 h 1152525"/>
                <a:gd name="T16" fmla="*/ 1201396 w 3057525"/>
                <a:gd name="T17" fmla="*/ 180975 h 1152525"/>
                <a:gd name="T18" fmla="*/ 1360918 w 3057525"/>
                <a:gd name="T19" fmla="*/ 495300 h 1152525"/>
                <a:gd name="T20" fmla="*/ 1600200 w 3057525"/>
                <a:gd name="T21" fmla="*/ 542925 h 11525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57525"/>
                <a:gd name="T34" fmla="*/ 0 h 1152525"/>
                <a:gd name="T35" fmla="*/ 3057525 w 3057525"/>
                <a:gd name="T36" fmla="*/ 1152525 h 11525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57525" h="1152525">
                  <a:moveTo>
                    <a:pt x="0" y="0"/>
                  </a:moveTo>
                  <a:cubicBezTo>
                    <a:pt x="48413" y="384076"/>
                    <a:pt x="142875" y="765409"/>
                    <a:pt x="142875" y="1152525"/>
                  </a:cubicBezTo>
                  <a:lnTo>
                    <a:pt x="247650" y="381000"/>
                  </a:lnTo>
                  <a:cubicBezTo>
                    <a:pt x="341312" y="293688"/>
                    <a:pt x="569913" y="617538"/>
                    <a:pt x="704850" y="628650"/>
                  </a:cubicBezTo>
                  <a:cubicBezTo>
                    <a:pt x="839787" y="639762"/>
                    <a:pt x="935038" y="466725"/>
                    <a:pt x="1057275" y="447675"/>
                  </a:cubicBezTo>
                  <a:cubicBezTo>
                    <a:pt x="1179512" y="428625"/>
                    <a:pt x="1323975" y="525462"/>
                    <a:pt x="1438275" y="514350"/>
                  </a:cubicBezTo>
                  <a:cubicBezTo>
                    <a:pt x="1552575" y="503238"/>
                    <a:pt x="1657350" y="333375"/>
                    <a:pt x="1743075" y="381000"/>
                  </a:cubicBezTo>
                  <a:cubicBezTo>
                    <a:pt x="1828800" y="428625"/>
                    <a:pt x="1860550" y="833437"/>
                    <a:pt x="1952625" y="800100"/>
                  </a:cubicBezTo>
                  <a:cubicBezTo>
                    <a:pt x="2044700" y="766763"/>
                    <a:pt x="2187575" y="231775"/>
                    <a:pt x="2295525" y="180975"/>
                  </a:cubicBezTo>
                  <a:cubicBezTo>
                    <a:pt x="2403475" y="130175"/>
                    <a:pt x="2473325" y="434975"/>
                    <a:pt x="2600325" y="495300"/>
                  </a:cubicBezTo>
                  <a:cubicBezTo>
                    <a:pt x="2727325" y="555625"/>
                    <a:pt x="2905125" y="527050"/>
                    <a:pt x="3057525" y="542925"/>
                  </a:cubicBezTo>
                </a:path>
              </a:pathLst>
            </a:custGeom>
            <a:noFill/>
            <a:ln w="9525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063" name="Freeform 17"/>
            <p:cNvSpPr>
              <a:spLocks noChangeArrowheads="1"/>
            </p:cNvSpPr>
            <p:nvPr/>
          </p:nvSpPr>
          <p:spPr bwMode="auto">
            <a:xfrm>
              <a:off x="3810000" y="2266950"/>
              <a:ext cx="1714500" cy="1665288"/>
            </a:xfrm>
            <a:custGeom>
              <a:avLst/>
              <a:gdLst>
                <a:gd name="T0" fmla="*/ 0 w 1714500"/>
                <a:gd name="T1" fmla="*/ 790575 h 1665288"/>
                <a:gd name="T2" fmla="*/ 19050 w 1714500"/>
                <a:gd name="T3" fmla="*/ 1371600 h 1665288"/>
                <a:gd name="T4" fmla="*/ 114300 w 1714500"/>
                <a:gd name="T5" fmla="*/ 866775 h 1665288"/>
                <a:gd name="T6" fmla="*/ 161925 w 1714500"/>
                <a:gd name="T7" fmla="*/ 1323975 h 1665288"/>
                <a:gd name="T8" fmla="*/ 276225 w 1714500"/>
                <a:gd name="T9" fmla="*/ 723900 h 1665288"/>
                <a:gd name="T10" fmla="*/ 447675 w 1714500"/>
                <a:gd name="T11" fmla="*/ 1647825 h 1665288"/>
                <a:gd name="T12" fmla="*/ 609600 w 1714500"/>
                <a:gd name="T13" fmla="*/ 828675 h 1665288"/>
                <a:gd name="T14" fmla="*/ 762000 w 1714500"/>
                <a:gd name="T15" fmla="*/ 1590675 h 1665288"/>
                <a:gd name="T16" fmla="*/ 790575 w 1714500"/>
                <a:gd name="T17" fmla="*/ 619125 h 1665288"/>
                <a:gd name="T18" fmla="*/ 800100 w 1714500"/>
                <a:gd name="T19" fmla="*/ 228600 h 1665288"/>
                <a:gd name="T20" fmla="*/ 800100 w 1714500"/>
                <a:gd name="T21" fmla="*/ 0 h 1665288"/>
                <a:gd name="T22" fmla="*/ 857250 w 1714500"/>
                <a:gd name="T23" fmla="*/ 1400175 h 1665288"/>
                <a:gd name="T24" fmla="*/ 952500 w 1714500"/>
                <a:gd name="T25" fmla="*/ 1047750 h 1665288"/>
                <a:gd name="T26" fmla="*/ 1009650 w 1714500"/>
                <a:gd name="T27" fmla="*/ 1390650 h 1665288"/>
                <a:gd name="T28" fmla="*/ 1114425 w 1714500"/>
                <a:gd name="T29" fmla="*/ 933450 h 1665288"/>
                <a:gd name="T30" fmla="*/ 1219200 w 1714500"/>
                <a:gd name="T31" fmla="*/ 1266825 h 1665288"/>
                <a:gd name="T32" fmla="*/ 1285875 w 1714500"/>
                <a:gd name="T33" fmla="*/ 666750 h 1665288"/>
                <a:gd name="T34" fmla="*/ 1485900 w 1714500"/>
                <a:gd name="T35" fmla="*/ 1381125 h 1665288"/>
                <a:gd name="T36" fmla="*/ 1590675 w 1714500"/>
                <a:gd name="T37" fmla="*/ 895350 h 1665288"/>
                <a:gd name="T38" fmla="*/ 1714500 w 1714500"/>
                <a:gd name="T39" fmla="*/ 904875 h 1665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14500"/>
                <a:gd name="T61" fmla="*/ 0 h 1665288"/>
                <a:gd name="T62" fmla="*/ 1714500 w 1714500"/>
                <a:gd name="T63" fmla="*/ 1665288 h 16652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14500" h="1665288">
                  <a:moveTo>
                    <a:pt x="0" y="790575"/>
                  </a:moveTo>
                  <a:cubicBezTo>
                    <a:pt x="6350" y="984250"/>
                    <a:pt x="0" y="1358900"/>
                    <a:pt x="19050" y="1371600"/>
                  </a:cubicBezTo>
                  <a:cubicBezTo>
                    <a:pt x="38100" y="1384300"/>
                    <a:pt x="90488" y="874713"/>
                    <a:pt x="114300" y="866775"/>
                  </a:cubicBezTo>
                  <a:cubicBezTo>
                    <a:pt x="138113" y="858838"/>
                    <a:pt x="134938" y="1347787"/>
                    <a:pt x="161925" y="1323975"/>
                  </a:cubicBezTo>
                  <a:lnTo>
                    <a:pt x="276225" y="723900"/>
                  </a:lnTo>
                  <a:cubicBezTo>
                    <a:pt x="323850" y="777875"/>
                    <a:pt x="392112" y="1630362"/>
                    <a:pt x="447675" y="1647825"/>
                  </a:cubicBezTo>
                  <a:cubicBezTo>
                    <a:pt x="503238" y="1665288"/>
                    <a:pt x="557213" y="838200"/>
                    <a:pt x="609600" y="828675"/>
                  </a:cubicBezTo>
                  <a:cubicBezTo>
                    <a:pt x="661987" y="819150"/>
                    <a:pt x="731838" y="1625600"/>
                    <a:pt x="762000" y="1590675"/>
                  </a:cubicBezTo>
                  <a:cubicBezTo>
                    <a:pt x="792163" y="1555750"/>
                    <a:pt x="784225" y="846137"/>
                    <a:pt x="790575" y="619125"/>
                  </a:cubicBezTo>
                  <a:cubicBezTo>
                    <a:pt x="796925" y="392113"/>
                    <a:pt x="798513" y="331787"/>
                    <a:pt x="800100" y="228600"/>
                  </a:cubicBezTo>
                  <a:cubicBezTo>
                    <a:pt x="801687" y="125413"/>
                    <a:pt x="800100" y="76200"/>
                    <a:pt x="800100" y="0"/>
                  </a:cubicBezTo>
                  <a:cubicBezTo>
                    <a:pt x="809625" y="195263"/>
                    <a:pt x="831850" y="1225550"/>
                    <a:pt x="857250" y="1400175"/>
                  </a:cubicBezTo>
                  <a:cubicBezTo>
                    <a:pt x="882650" y="1574800"/>
                    <a:pt x="927100" y="1049338"/>
                    <a:pt x="952500" y="1047750"/>
                  </a:cubicBezTo>
                  <a:cubicBezTo>
                    <a:pt x="977900" y="1046163"/>
                    <a:pt x="982663" y="1409700"/>
                    <a:pt x="1009650" y="1390650"/>
                  </a:cubicBezTo>
                  <a:cubicBezTo>
                    <a:pt x="1036637" y="1371600"/>
                    <a:pt x="1079500" y="954088"/>
                    <a:pt x="1114425" y="933450"/>
                  </a:cubicBezTo>
                  <a:cubicBezTo>
                    <a:pt x="1149350" y="912812"/>
                    <a:pt x="1190625" y="1311275"/>
                    <a:pt x="1219200" y="1266825"/>
                  </a:cubicBezTo>
                  <a:cubicBezTo>
                    <a:pt x="1247775" y="1222375"/>
                    <a:pt x="1241425" y="647700"/>
                    <a:pt x="1285875" y="666750"/>
                  </a:cubicBezTo>
                  <a:cubicBezTo>
                    <a:pt x="1330325" y="685800"/>
                    <a:pt x="1435100" y="1343025"/>
                    <a:pt x="1485900" y="1381125"/>
                  </a:cubicBezTo>
                  <a:cubicBezTo>
                    <a:pt x="1536700" y="1419225"/>
                    <a:pt x="1552575" y="974725"/>
                    <a:pt x="1590675" y="895350"/>
                  </a:cubicBezTo>
                  <a:cubicBezTo>
                    <a:pt x="1628775" y="815975"/>
                    <a:pt x="1673225" y="901700"/>
                    <a:pt x="1714500" y="904875"/>
                  </a:cubicBezTo>
                </a:path>
              </a:pathLst>
            </a:cu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1064" name="Straight Connector 18"/>
            <p:cNvCxnSpPr>
              <a:cxnSpLocks noChangeShapeType="1"/>
            </p:cNvCxnSpPr>
            <p:nvPr/>
          </p:nvCxnSpPr>
          <p:spPr bwMode="auto">
            <a:xfrm rot="5400000">
              <a:off x="2961480" y="3124200"/>
              <a:ext cx="1676400" cy="1588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1065" name="TextBox 19"/>
            <p:cNvSpPr txBox="1">
              <a:spLocks noChangeArrowheads="1"/>
            </p:cNvSpPr>
            <p:nvPr/>
          </p:nvSpPr>
          <p:spPr bwMode="auto">
            <a:xfrm>
              <a:off x="3524250" y="3238500"/>
              <a:ext cx="2840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066" name="TextBox 20"/>
            <p:cNvSpPr txBox="1">
              <a:spLocks noChangeArrowheads="1"/>
            </p:cNvSpPr>
            <p:nvPr/>
          </p:nvSpPr>
          <p:spPr bwMode="auto">
            <a:xfrm>
              <a:off x="3429000" y="2438400"/>
              <a:ext cx="3545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</a:rPr>
                <a:t>15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>
            <a:off x="5983288" y="4419600"/>
            <a:ext cx="381000" cy="228600"/>
          </a:xfrm>
          <a:prstGeom prst="rightArrow">
            <a:avLst/>
          </a:prstGeom>
          <a:solidFill>
            <a:srgbClr val="99FF33"/>
          </a:solidFill>
          <a:ln>
            <a:solidFill>
              <a:srgbClr val="80808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32" name="Group 48"/>
          <p:cNvGrpSpPr>
            <a:grpSpLocks/>
          </p:cNvGrpSpPr>
          <p:nvPr/>
        </p:nvGrpSpPr>
        <p:grpSpPr bwMode="auto">
          <a:xfrm>
            <a:off x="6216650" y="3733800"/>
            <a:ext cx="2433638" cy="2133600"/>
            <a:chOff x="6405632" y="4038600"/>
            <a:chExt cx="2433568" cy="2133600"/>
          </a:xfrm>
        </p:grpSpPr>
        <p:cxnSp>
          <p:nvCxnSpPr>
            <p:cNvPr id="1044" name="Straight Connector 23"/>
            <p:cNvCxnSpPr>
              <a:cxnSpLocks noChangeShapeType="1"/>
            </p:cNvCxnSpPr>
            <p:nvPr/>
          </p:nvCxnSpPr>
          <p:spPr bwMode="auto">
            <a:xfrm>
              <a:off x="6873240" y="4342606"/>
              <a:ext cx="1965960" cy="1588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1045" name="Straight Connector 24"/>
            <p:cNvCxnSpPr>
              <a:cxnSpLocks noChangeShapeType="1"/>
            </p:cNvCxnSpPr>
            <p:nvPr/>
          </p:nvCxnSpPr>
          <p:spPr bwMode="auto">
            <a:xfrm>
              <a:off x="6901815" y="5133181"/>
              <a:ext cx="1920240" cy="1588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046" name="Straight Connector 25"/>
            <p:cNvCxnSpPr>
              <a:cxnSpLocks noChangeShapeType="1"/>
            </p:cNvCxnSpPr>
            <p:nvPr/>
          </p:nvCxnSpPr>
          <p:spPr bwMode="auto">
            <a:xfrm rot="5400000">
              <a:off x="6091395" y="4876006"/>
              <a:ext cx="1676400" cy="1588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1047" name="TextBox 26"/>
            <p:cNvSpPr txBox="1">
              <a:spLocks noChangeArrowheads="1"/>
            </p:cNvSpPr>
            <p:nvPr/>
          </p:nvSpPr>
          <p:spPr bwMode="auto">
            <a:xfrm>
              <a:off x="6593205" y="4990306"/>
              <a:ext cx="4042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</a:rPr>
                <a:t>0%</a:t>
              </a:r>
            </a:p>
          </p:txBody>
        </p:sp>
        <p:sp>
          <p:nvSpPr>
            <p:cNvPr id="1048" name="TextBox 27"/>
            <p:cNvSpPr txBox="1">
              <a:spLocks noChangeArrowheads="1"/>
            </p:cNvSpPr>
            <p:nvPr/>
          </p:nvSpPr>
          <p:spPr bwMode="auto">
            <a:xfrm>
              <a:off x="6405632" y="4190206"/>
              <a:ext cx="4523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</a:rPr>
                <a:t>50%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10453" y="4495800"/>
              <a:ext cx="228593" cy="609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15244" y="4648200"/>
              <a:ext cx="228593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20035" y="4876800"/>
              <a:ext cx="228593" cy="2286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924826" y="5029200"/>
              <a:ext cx="304791" cy="9207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305815" y="5075238"/>
              <a:ext cx="304791" cy="460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54" name="TextBox 33"/>
            <p:cNvSpPr txBox="1">
              <a:spLocks noChangeArrowheads="1"/>
            </p:cNvSpPr>
            <p:nvPr/>
          </p:nvSpPr>
          <p:spPr bwMode="auto">
            <a:xfrm rot="-5400000">
              <a:off x="6550414" y="5452610"/>
              <a:ext cx="1069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/>
              <a:r>
                <a:rPr lang="en-US">
                  <a:solidFill>
                    <a:srgbClr val="DBDBDB"/>
                  </a:solidFill>
                </a:rPr>
                <a:t>standing</a:t>
              </a:r>
            </a:p>
          </p:txBody>
        </p:sp>
        <p:sp>
          <p:nvSpPr>
            <p:cNvPr id="1055" name="TextBox 34"/>
            <p:cNvSpPr txBox="1">
              <a:spLocks noChangeArrowheads="1"/>
            </p:cNvSpPr>
            <p:nvPr/>
          </p:nvSpPr>
          <p:spPr bwMode="auto">
            <a:xfrm rot="-5400000">
              <a:off x="6852167" y="5452610"/>
              <a:ext cx="1069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/>
              <a:r>
                <a:rPr lang="en-US">
                  <a:solidFill>
                    <a:srgbClr val="DBDBDB"/>
                  </a:solidFill>
                </a:rPr>
                <a:t>sitting</a:t>
              </a:r>
            </a:p>
          </p:txBody>
        </p:sp>
        <p:sp>
          <p:nvSpPr>
            <p:cNvPr id="1056" name="TextBox 35"/>
            <p:cNvSpPr txBox="1">
              <a:spLocks noChangeArrowheads="1"/>
            </p:cNvSpPr>
            <p:nvPr/>
          </p:nvSpPr>
          <p:spPr bwMode="auto">
            <a:xfrm rot="-5400000">
              <a:off x="7166110" y="5452610"/>
              <a:ext cx="1069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/>
              <a:r>
                <a:rPr lang="en-US">
                  <a:solidFill>
                    <a:srgbClr val="DBDBDB"/>
                  </a:solidFill>
                </a:rPr>
                <a:t>walking</a:t>
              </a:r>
            </a:p>
          </p:txBody>
        </p:sp>
        <p:sp>
          <p:nvSpPr>
            <p:cNvPr id="1057" name="TextBox 36"/>
            <p:cNvSpPr txBox="1">
              <a:spLocks noChangeArrowheads="1"/>
            </p:cNvSpPr>
            <p:nvPr/>
          </p:nvSpPr>
          <p:spPr bwMode="auto">
            <a:xfrm rot="-5400000">
              <a:off x="7498342" y="5452610"/>
              <a:ext cx="1069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/>
              <a:r>
                <a:rPr lang="en-US">
                  <a:solidFill>
                    <a:srgbClr val="DBDBDB"/>
                  </a:solidFill>
                </a:rPr>
                <a:t>biking</a:t>
              </a:r>
            </a:p>
          </p:txBody>
        </p:sp>
        <p:sp>
          <p:nvSpPr>
            <p:cNvPr id="1058" name="TextBox 37"/>
            <p:cNvSpPr txBox="1">
              <a:spLocks noChangeArrowheads="1"/>
            </p:cNvSpPr>
            <p:nvPr/>
          </p:nvSpPr>
          <p:spPr bwMode="auto">
            <a:xfrm rot="-5400000">
              <a:off x="7879342" y="5452609"/>
              <a:ext cx="1069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/>
              <a:r>
                <a:rPr lang="en-US">
                  <a:solidFill>
                    <a:srgbClr val="DBDBDB"/>
                  </a:solidFill>
                </a:rPr>
                <a:t>jogging</a:t>
              </a:r>
            </a:p>
          </p:txBody>
        </p:sp>
      </p:grpSp>
      <p:sp>
        <p:nvSpPr>
          <p:cNvPr id="1033" name="TextBox 38"/>
          <p:cNvSpPr txBox="1">
            <a:spLocks noChangeArrowheads="1"/>
          </p:cNvSpPr>
          <p:nvPr/>
        </p:nvSpPr>
        <p:spPr bwMode="auto">
          <a:xfrm>
            <a:off x="4383088" y="572611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DBDBDB"/>
                </a:solidFill>
              </a:rPr>
              <a:t>raw data</a:t>
            </a:r>
          </a:p>
        </p:txBody>
      </p:sp>
      <p:sp>
        <p:nvSpPr>
          <p:cNvPr id="1034" name="TextBox 39"/>
          <p:cNvSpPr txBox="1">
            <a:spLocks noChangeArrowheads="1"/>
          </p:cNvSpPr>
          <p:nvPr/>
        </p:nvSpPr>
        <p:spPr bwMode="auto">
          <a:xfrm>
            <a:off x="6821488" y="57150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DBDBDB"/>
                </a:solidFill>
              </a:rPr>
              <a:t>inference data</a:t>
            </a:r>
          </a:p>
        </p:txBody>
      </p:sp>
      <p:grpSp>
        <p:nvGrpSpPr>
          <p:cNvPr id="1035" name="Group 49"/>
          <p:cNvGrpSpPr>
            <a:grpSpLocks/>
          </p:cNvGrpSpPr>
          <p:nvPr/>
        </p:nvGrpSpPr>
        <p:grpSpPr bwMode="auto">
          <a:xfrm rot="-272043">
            <a:off x="4930775" y="149225"/>
            <a:ext cx="1962150" cy="3352800"/>
            <a:chOff x="6858000" y="152400"/>
            <a:chExt cx="2119744" cy="3621798"/>
          </a:xfrm>
        </p:grpSpPr>
        <p:pic>
          <p:nvPicPr>
            <p:cNvPr id="1042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62"/>
            <a:stretch>
              <a:fillRect/>
            </a:stretch>
          </p:blipFill>
          <p:spPr bwMode="auto">
            <a:xfrm>
              <a:off x="6858000" y="152400"/>
              <a:ext cx="2119744" cy="3621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2" descr="C:\Documents and Settings\jfroehli\My Documents\My Talks\MobiEval2007-MyExperienceUses\01. dailyView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" t="11607" r="1453" b="984"/>
            <a:stretch>
              <a:fillRect/>
            </a:stretch>
          </p:blipFill>
          <p:spPr bwMode="auto">
            <a:xfrm>
              <a:off x="7094931" y="998848"/>
              <a:ext cx="1664093" cy="1982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Rectangle 4"/>
          <p:cNvSpPr txBox="1">
            <a:spLocks noChangeArrowheads="1"/>
          </p:cNvSpPr>
          <p:nvPr/>
        </p:nvSpPr>
        <p:spPr>
          <a:xfrm>
            <a:off x="228600" y="228600"/>
            <a:ext cx="4953000" cy="1066800"/>
          </a:xfrm>
          <a:prstGeom prst="rect">
            <a:avLst/>
          </a:prstGeom>
          <a:noFill/>
        </p:spPr>
        <p:txBody>
          <a:bodyPr lIns="0" rIns="0"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err="1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msp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 &amp;</a:t>
            </a:r>
            <a:b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    my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Arial Black" pitchFamily="34" charset="0"/>
                <a:ea typeface="+mj-ea"/>
                <a:cs typeface="+mj-cs"/>
              </a:rPr>
              <a:t>experience </a:t>
            </a:r>
            <a:endParaRPr lang="en-US" sz="4000" dirty="0">
              <a:solidFill>
                <a:schemeClr val="bg1">
                  <a:lumMod val="65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grpSp>
        <p:nvGrpSpPr>
          <p:cNvPr id="1037" name="Group 45"/>
          <p:cNvGrpSpPr>
            <a:grpSpLocks/>
          </p:cNvGrpSpPr>
          <p:nvPr/>
        </p:nvGrpSpPr>
        <p:grpSpPr bwMode="auto">
          <a:xfrm>
            <a:off x="6096000" y="177800"/>
            <a:ext cx="1905000" cy="3360738"/>
            <a:chOff x="5562600" y="0"/>
            <a:chExt cx="1905000" cy="3361400"/>
          </a:xfrm>
        </p:grpSpPr>
        <p:pic>
          <p:nvPicPr>
            <p:cNvPr id="1039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62"/>
            <a:stretch>
              <a:fillRect/>
            </a:stretch>
          </p:blipFill>
          <p:spPr bwMode="auto">
            <a:xfrm>
              <a:off x="5562600" y="0"/>
              <a:ext cx="1905000" cy="336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7" descr="journal-subtypeOfCardioActivity-scrolls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144" y="789124"/>
              <a:ext cx="1464948" cy="1829555"/>
            </a:xfrm>
            <a:prstGeom prst="rect">
              <a:avLst/>
            </a:prstGeom>
            <a:noFill/>
            <a:ln w="31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6999288" y="1219440"/>
              <a:ext cx="142875" cy="147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" descr="C:\Documents and Settings\Jon Froehlich\My Documents\My Talks\Cornell2007-MyExperience\ubifit phone ambien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5"/>
          <a:stretch>
            <a:fillRect/>
          </a:stretch>
        </p:blipFill>
        <p:spPr bwMode="auto">
          <a:xfrm rot="449808">
            <a:off x="7221538" y="279400"/>
            <a:ext cx="17716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j0182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89163"/>
            <a:ext cx="9477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j03091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75163"/>
            <a:ext cx="84455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8" descr="j03862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13163"/>
            <a:ext cx="9985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9" descr="j03995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32163"/>
            <a:ext cx="9302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0" descr="j03999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3725863"/>
            <a:ext cx="10509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1" descr="j03995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1"/>
          <a:stretch>
            <a:fillRect/>
          </a:stretch>
        </p:blipFill>
        <p:spPr bwMode="auto">
          <a:xfrm>
            <a:off x="2362200" y="3636963"/>
            <a:ext cx="9937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2" descr="j03999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22563"/>
            <a:ext cx="120808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3"/>
          <p:cNvSpPr>
            <a:spLocks/>
          </p:cNvSpPr>
          <p:nvPr/>
        </p:nvSpPr>
        <p:spPr bwMode="auto">
          <a:xfrm flipH="1">
            <a:off x="3276600" y="1981200"/>
            <a:ext cx="533400" cy="4191000"/>
          </a:xfrm>
          <a:prstGeom prst="leftBrace">
            <a:avLst>
              <a:gd name="adj1" fmla="val 65476"/>
              <a:gd name="adj2" fmla="val 50000"/>
            </a:avLst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pic>
        <p:nvPicPr>
          <p:cNvPr id="40970" name="Picture 14" descr="j040928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49726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5"/>
          <p:cNvSpPr>
            <a:spLocks/>
          </p:cNvSpPr>
          <p:nvPr/>
        </p:nvSpPr>
        <p:spPr bwMode="auto">
          <a:xfrm>
            <a:off x="5410200" y="304800"/>
            <a:ext cx="533400" cy="5943600"/>
          </a:xfrm>
          <a:prstGeom prst="leftBrace">
            <a:avLst>
              <a:gd name="adj1" fmla="val 92857"/>
              <a:gd name="adj2" fmla="val 50000"/>
            </a:avLst>
          </a:prstGeom>
          <a:noFill/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 rot="16200000">
            <a:off x="4399756" y="2605882"/>
            <a:ext cx="1108075" cy="1220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</a:rPr>
              <a:t>journal on phone</a:t>
            </a:r>
          </a:p>
        </p:txBody>
      </p:sp>
      <p:pic>
        <p:nvPicPr>
          <p:cNvPr id="40973" name="Picture 17" descr="MSP-top-down-cropp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957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9" descr="j040677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3" y="2249488"/>
            <a:ext cx="119856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21" descr="j040233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820863"/>
            <a:ext cx="912813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22" descr="j04307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1495425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24" descr="j042240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2735263"/>
            <a:ext cx="9620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25" descr="j040730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4792663"/>
            <a:ext cx="1163638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18" descr="j04117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4564063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5867400" y="381000"/>
            <a:ext cx="3124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any physical activity including those not inferred by the fitness device</a:t>
            </a: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533400" y="304800"/>
            <a:ext cx="3886200" cy="1143000"/>
          </a:xfrm>
          <a:prstGeom prst="rect">
            <a:avLst/>
          </a:prstGeom>
          <a:noFill/>
        </p:spPr>
        <p:txBody>
          <a:bodyPr lIns="0" rIns="0"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activity </a:t>
            </a:r>
            <a:b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	journaling  </a:t>
            </a:r>
            <a:endParaRPr lang="en-US" sz="4000" dirty="0">
              <a:solidFill>
                <a:schemeClr val="tx2">
                  <a:lumMod val="40000"/>
                  <a:lumOff val="60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38100" y="0"/>
            <a:ext cx="9372600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390900" y="514350"/>
            <a:ext cx="2514600" cy="5657850"/>
            <a:chOff x="3124200" y="381000"/>
            <a:chExt cx="2514600" cy="5657870"/>
          </a:xfrm>
        </p:grpSpPr>
        <p:pic>
          <p:nvPicPr>
            <p:cNvPr id="40984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81000"/>
              <a:ext cx="2514600" cy="5657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5" name="Picture 2" descr="C:\Documents and Settings\jfroehli\My Documents\My Talks\MobiEval2007-MyExperienceUses\01. dailyView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" t="11607" r="1453" b="984"/>
            <a:stretch>
              <a:fillRect/>
            </a:stretch>
          </p:blipFill>
          <p:spPr bwMode="auto">
            <a:xfrm>
              <a:off x="3405266" y="1385121"/>
              <a:ext cx="1974073" cy="235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2"/>
          <p:cNvGrpSpPr>
            <a:grpSpLocks/>
          </p:cNvGrpSpPr>
          <p:nvPr/>
        </p:nvGrpSpPr>
        <p:grpSpPr bwMode="auto">
          <a:xfrm>
            <a:off x="0" y="1260475"/>
            <a:ext cx="2998788" cy="5053013"/>
            <a:chOff x="-3429000" y="0"/>
            <a:chExt cx="2999509" cy="5053091"/>
          </a:xfrm>
        </p:grpSpPr>
        <p:pic>
          <p:nvPicPr>
            <p:cNvPr id="42003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99"/>
            <a:stretch>
              <a:fillRect/>
            </a:stretch>
          </p:blipFill>
          <p:spPr bwMode="auto">
            <a:xfrm>
              <a:off x="-3429000" y="0"/>
              <a:ext cx="2999509" cy="505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4" name="Picture 7" descr="menu-grayedOutValidate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71750" y="1219200"/>
              <a:ext cx="2309750" cy="2895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19200" y="1260475"/>
            <a:ext cx="2998788" cy="5053013"/>
            <a:chOff x="76199" y="1066799"/>
            <a:chExt cx="2999509" cy="5053091"/>
          </a:xfrm>
        </p:grpSpPr>
        <p:pic>
          <p:nvPicPr>
            <p:cNvPr id="42001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99"/>
            <a:stretch>
              <a:fillRect/>
            </a:stretch>
          </p:blipFill>
          <p:spPr bwMode="auto">
            <a:xfrm>
              <a:off x="76199" y="1066799"/>
              <a:ext cx="2999509" cy="505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2" name="Picture 3" descr="C:\Documents and Settings\jfroehli\My Documents\My Talks\MobiEval2007-MyExperienceUses\01. promptHaventJournalInAWhi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" t="11607" r="1453" b="984"/>
            <a:stretch>
              <a:fillRect/>
            </a:stretch>
          </p:blipFill>
          <p:spPr bwMode="auto">
            <a:xfrm>
              <a:off x="431784" y="2315361"/>
              <a:ext cx="2324716" cy="2906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943225" y="1260475"/>
            <a:ext cx="3000375" cy="5054600"/>
            <a:chOff x="2374854" y="1066818"/>
            <a:chExt cx="2197146" cy="3701414"/>
          </a:xfrm>
        </p:grpSpPr>
        <p:pic>
          <p:nvPicPr>
            <p:cNvPr id="41998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99"/>
            <a:stretch>
              <a:fillRect/>
            </a:stretch>
          </p:blipFill>
          <p:spPr bwMode="auto">
            <a:xfrm>
              <a:off x="2374854" y="1066818"/>
              <a:ext cx="2197146" cy="3701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5" descr="journal-dayOfActivit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902" y="1989701"/>
              <a:ext cx="1688381" cy="2113512"/>
            </a:xfrm>
            <a:prstGeom prst="rect">
              <a:avLst/>
            </a:prstGeom>
            <a:noFill/>
            <a:ln w="31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977957" y="3687103"/>
              <a:ext cx="163914" cy="169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495800" y="1260475"/>
            <a:ext cx="3000375" cy="5054600"/>
            <a:chOff x="4605836" y="1066800"/>
            <a:chExt cx="2197146" cy="3701416"/>
          </a:xfrm>
        </p:grpSpPr>
        <p:pic>
          <p:nvPicPr>
            <p:cNvPr id="41996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99"/>
            <a:stretch>
              <a:fillRect/>
            </a:stretch>
          </p:blipFill>
          <p:spPr bwMode="auto">
            <a:xfrm>
              <a:off x="4605836" y="1066800"/>
              <a:ext cx="2197146" cy="370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8" descr="journal-typeOfActivity-noChecksYet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9019" y="1993081"/>
              <a:ext cx="1689609" cy="2110131"/>
            </a:xfrm>
            <a:prstGeom prst="rect">
              <a:avLst/>
            </a:prstGeom>
            <a:noFill/>
            <a:ln w="317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6061075" y="1260475"/>
            <a:ext cx="3006725" cy="5064125"/>
            <a:chOff x="6870654" y="1066817"/>
            <a:chExt cx="2197146" cy="3701386"/>
          </a:xfrm>
        </p:grpSpPr>
        <p:pic>
          <p:nvPicPr>
            <p:cNvPr id="41992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99"/>
            <a:stretch>
              <a:fillRect/>
            </a:stretch>
          </p:blipFill>
          <p:spPr bwMode="auto">
            <a:xfrm>
              <a:off x="6870654" y="1066817"/>
              <a:ext cx="2197146" cy="370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993" name="Group 18"/>
            <p:cNvGrpSpPr>
              <a:grpSpLocks/>
            </p:cNvGrpSpPr>
            <p:nvPr/>
          </p:nvGrpSpPr>
          <p:grpSpPr bwMode="auto">
            <a:xfrm>
              <a:off x="7146934" y="1976959"/>
              <a:ext cx="1689609" cy="2110131"/>
              <a:chOff x="5867400" y="1752600"/>
              <a:chExt cx="1572768" cy="1901952"/>
            </a:xfrm>
          </p:grpSpPr>
          <p:pic>
            <p:nvPicPr>
              <p:cNvPr id="41994" name="Picture 7" descr="journal-subtypeOfCardioActivity-scrolls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752600"/>
                <a:ext cx="1572768" cy="1901952"/>
              </a:xfrm>
              <a:prstGeom prst="rect">
                <a:avLst/>
              </a:prstGeom>
              <a:noFill/>
              <a:ln w="3175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153310" y="2199804"/>
                <a:ext cx="152256" cy="1526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1991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-76200"/>
            <a:ext cx="6096000" cy="914400"/>
          </a:xfrm>
        </p:spPr>
        <p:txBody>
          <a:bodyPr/>
          <a:lstStyle/>
          <a:p>
            <a:r>
              <a:rPr lang="en-US" smtClean="0"/>
              <a:t>manual journaling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6"/>
          <p:cNvGrpSpPr>
            <a:grpSpLocks/>
          </p:cNvGrpSpPr>
          <p:nvPr/>
        </p:nvGrpSpPr>
        <p:grpSpPr bwMode="auto">
          <a:xfrm>
            <a:off x="6026150" y="1001713"/>
            <a:ext cx="2508250" cy="3703637"/>
            <a:chOff x="0" y="1981200"/>
            <a:chExt cx="2045208" cy="3019925"/>
          </a:xfrm>
        </p:grpSpPr>
        <p:pic>
          <p:nvPicPr>
            <p:cNvPr id="51209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73"/>
            <a:stretch>
              <a:fillRect/>
            </a:stretch>
          </p:blipFill>
          <p:spPr bwMode="auto">
            <a:xfrm>
              <a:off x="0" y="1981200"/>
              <a:ext cx="2045208" cy="301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0" name="Picture 5" descr="C:\Documents and Settings\jfroehli\My Documents\My Talks\MobiEval2007-MyExperienceUses\01. promptReadyToValidat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" t="11607" r="1453" b="984"/>
            <a:stretch>
              <a:fillRect/>
            </a:stretch>
          </p:blipFill>
          <p:spPr bwMode="auto">
            <a:xfrm>
              <a:off x="228600" y="2794688"/>
              <a:ext cx="1606378" cy="1919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66700" y="1116013"/>
            <a:ext cx="5791200" cy="51816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</a:rPr>
              <a:t>Journal reminder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If journal has not been used in ~2 days and it’s past 8PM, launch journal reminder</a:t>
            </a:r>
            <a:b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</a:rPr>
              <a:t>Uncertain activity occurred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If the system </a:t>
            </a:r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knows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an activity occurred but couldn’t determine the exact activity, a survey is launched</a:t>
            </a:r>
            <a:b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400" dirty="0" smtClean="0">
                <a:solidFill>
                  <a:schemeClr val="bg1">
                    <a:lumMod val="95000"/>
                  </a:schemeClr>
                </a:solidFill>
              </a:rPr>
              <a:t>MSP troubleshooter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If the MSP hasn’t been seen in ~2 hrs and it’s after 10AM, launch a troubleshooter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204" name="Title 3"/>
          <p:cNvSpPr>
            <a:spLocks noGrp="1"/>
          </p:cNvSpPr>
          <p:nvPr>
            <p:ph type="title"/>
          </p:nvPr>
        </p:nvSpPr>
        <p:spPr>
          <a:xfrm>
            <a:off x="1600200" y="46038"/>
            <a:ext cx="8229600" cy="563562"/>
          </a:xfrm>
        </p:spPr>
        <p:txBody>
          <a:bodyPr/>
          <a:lstStyle/>
          <a:p>
            <a:r>
              <a:rPr lang="en-US" smtClean="0"/>
              <a:t>subset of ubifit triggers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53400" y="4114800"/>
            <a:ext cx="152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1206" name="Group 17"/>
          <p:cNvGrpSpPr>
            <a:grpSpLocks/>
          </p:cNvGrpSpPr>
          <p:nvPr/>
        </p:nvGrpSpPr>
        <p:grpSpPr bwMode="auto">
          <a:xfrm>
            <a:off x="6629400" y="2605088"/>
            <a:ext cx="2432050" cy="3589337"/>
            <a:chOff x="6629400" y="1752600"/>
            <a:chExt cx="2045208" cy="3019925"/>
          </a:xfrm>
        </p:grpSpPr>
        <p:pic>
          <p:nvPicPr>
            <p:cNvPr id="51207" name="Picture 5" descr="Smartphone+2125+hi-res with screenshot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73"/>
            <a:stretch>
              <a:fillRect/>
            </a:stretch>
          </p:blipFill>
          <p:spPr bwMode="auto">
            <a:xfrm>
              <a:off x="6629400" y="1752600"/>
              <a:ext cx="2045208" cy="301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4" descr="C:\Documents and Settings\jfroehli\My Documents\My Talks\MobiEval2007-MyExperienceUses\01. promptFitnessDeviceWithYou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" t="11607" r="1453" b="984"/>
            <a:stretch>
              <a:fillRect/>
            </a:stretch>
          </p:blipFill>
          <p:spPr bwMode="auto">
            <a:xfrm>
              <a:off x="6858000" y="2567048"/>
              <a:ext cx="1609106" cy="192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-76200"/>
            <a:ext cx="6096000" cy="914400"/>
          </a:xfrm>
        </p:spPr>
        <p:txBody>
          <a:bodyPr/>
          <a:lstStyle/>
          <a:p>
            <a:r>
              <a:rPr lang="en-US" sz="3600" smtClean="0"/>
              <a:t>glanceable display</a:t>
            </a:r>
          </a:p>
        </p:txBody>
      </p:sp>
      <p:pic>
        <p:nvPicPr>
          <p:cNvPr id="43011" name="Picture 4" descr="empty-gar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0363"/>
            <a:ext cx="15906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empty-garden-3-prior-goals-m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30563"/>
            <a:ext cx="15779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 descr="garden-one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30363"/>
            <a:ext cx="1524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7" descr="semiActiveWeek-2priorGoalsM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30363"/>
            <a:ext cx="157321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activeWeek-goalMet-2priorGoalsM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30363"/>
            <a:ext cx="1524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 descr="active-week-cardio&amp;flexOnly-goalMet-2priorGoalsMe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30563"/>
            <a:ext cx="150971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10" descr="active-walking-we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30563"/>
            <a:ext cx="15652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04800" y="4708525"/>
            <a:ext cx="6934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at-a-glance determination of: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active or inactive week,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variety in routine,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this week’s goal met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recent goal met</a:t>
            </a:r>
          </a:p>
        </p:txBody>
      </p:sp>
      <p:pic>
        <p:nvPicPr>
          <p:cNvPr id="43019" name="Picture 13" descr="pink-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3721100"/>
            <a:ext cx="4429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4" descr="blue-flow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3244850"/>
            <a:ext cx="4857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983288" y="3294063"/>
            <a:ext cx="8969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strength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969000" y="3810000"/>
            <a:ext cx="7127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cardio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969000" y="4341813"/>
            <a:ext cx="971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flexibility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969000" y="4862513"/>
            <a:ext cx="582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walk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969000" y="5395913"/>
            <a:ext cx="19097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this week’s goal met</a:t>
            </a:r>
          </a:p>
        </p:txBody>
      </p:sp>
      <p:pic>
        <p:nvPicPr>
          <p:cNvPr id="43026" name="Picture 20" descr="ButterflyAt300dpi-cropp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5345113"/>
            <a:ext cx="3683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21" descr="prior-week-butterfl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88050"/>
            <a:ext cx="23336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22" descr="white-flower-dkOutlin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4311650"/>
            <a:ext cx="403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23" descr="sunflow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4822825"/>
            <a:ext cx="3937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989638" y="5911850"/>
            <a:ext cx="1516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recent goal met</a:t>
            </a:r>
          </a:p>
        </p:txBody>
      </p:sp>
      <p:pic>
        <p:nvPicPr>
          <p:cNvPr id="27" name="Picture 25" descr="40cardio20walk-dayView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46638"/>
            <a:ext cx="1550988" cy="14017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2781300" y="6400800"/>
            <a:ext cx="1095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day view</a:t>
            </a: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V="1">
            <a:off x="3505200" y="6248400"/>
            <a:ext cx="228600" cy="228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5851525" y="228600"/>
            <a:ext cx="2911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95000"/>
                  </a:schemeClr>
                </a:solidFill>
                <a:latin typeface="+mn-lt"/>
                <a:cs typeface="Arial" charset="0"/>
              </a:rPr>
              <a:t>runs on the background screen of mobile phones, so it’s frequently seen by the individual</a:t>
            </a:r>
          </a:p>
        </p:txBody>
      </p:sp>
      <p:sp>
        <p:nvSpPr>
          <p:cNvPr id="43035" name="Line 29"/>
          <p:cNvSpPr>
            <a:spLocks noChangeShapeType="1"/>
          </p:cNvSpPr>
          <p:nvPr/>
        </p:nvSpPr>
        <p:spPr bwMode="auto">
          <a:xfrm>
            <a:off x="7010400" y="1219200"/>
            <a:ext cx="457200" cy="6096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36" name="Picture 2" descr="C:\Documents and Settings\Jon Froehlich\My Documents\My Talks\Cornell2007-MyExperience\ubifit phone ambient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76400"/>
            <a:ext cx="150812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:\Documents and Settings\Jon Froehlich\My Documents\My Talks\Cornell2007-MyExperience\ubifit pho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914400"/>
            <a:ext cx="23241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354388" y="304800"/>
            <a:ext cx="6475412" cy="6096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the glanceable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display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 action</a:t>
            </a:r>
          </a:p>
        </p:txBody>
      </p:sp>
      <p:pic>
        <p:nvPicPr>
          <p:cNvPr id="44036" name="Picture 4" descr="pink-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2559050"/>
            <a:ext cx="4413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blue-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057525"/>
            <a:ext cx="48736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341938" y="3128963"/>
            <a:ext cx="103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strength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341938" y="2670175"/>
            <a:ext cx="803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cardio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41938" y="3579813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flexibility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41938" y="2214563"/>
            <a:ext cx="657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walk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341938" y="4060825"/>
            <a:ext cx="2243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this week’s goal met</a:t>
            </a:r>
          </a:p>
        </p:txBody>
      </p:sp>
      <p:pic>
        <p:nvPicPr>
          <p:cNvPr id="44043" name="Picture 11" descr="ButterflyAt300dpi-cropp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3987800"/>
            <a:ext cx="3683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 descr="prior-week-butterf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4546600"/>
            <a:ext cx="233362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3" descr="white-flower-dkOut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3527425"/>
            <a:ext cx="4016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14" descr="sun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124075"/>
            <a:ext cx="3937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341938" y="4492625"/>
            <a:ext cx="1754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recent goal met</a:t>
            </a:r>
          </a:p>
        </p:txBody>
      </p:sp>
      <p:pic>
        <p:nvPicPr>
          <p:cNvPr id="44048" name="Picture 17" descr="sky-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2060575"/>
            <a:ext cx="17589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 descr="ButterflyAt300dpi-cropp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41538"/>
            <a:ext cx="3683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425700" y="2451100"/>
            <a:ext cx="304800" cy="1035050"/>
            <a:chOff x="1372" y="1506"/>
            <a:chExt cx="192" cy="652"/>
          </a:xfrm>
        </p:grpSpPr>
        <p:pic>
          <p:nvPicPr>
            <p:cNvPr id="44102" name="Picture 20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" y="1632"/>
              <a:ext cx="111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103" name="Picture 21" descr="sunflow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" y="1506"/>
              <a:ext cx="19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565400" y="2162175"/>
            <a:ext cx="317500" cy="1327150"/>
            <a:chOff x="963" y="1276"/>
            <a:chExt cx="199" cy="836"/>
          </a:xfrm>
        </p:grpSpPr>
        <p:pic>
          <p:nvPicPr>
            <p:cNvPr id="44100" name="Picture 23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" y="1440"/>
              <a:ext cx="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101" name="Picture 24" descr="white-flower-dkOutlin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1276"/>
              <a:ext cx="19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578100" y="2652713"/>
            <a:ext cx="304800" cy="1065212"/>
            <a:chOff x="889" y="1537"/>
            <a:chExt cx="192" cy="671"/>
          </a:xfrm>
        </p:grpSpPr>
        <p:pic>
          <p:nvPicPr>
            <p:cNvPr id="44098" name="Picture 26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" y="1682"/>
              <a:ext cx="111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99" name="Picture 27" descr="sunflow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" y="1537"/>
              <a:ext cx="19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8"/>
          <p:cNvGrpSpPr>
            <a:grpSpLocks/>
          </p:cNvGrpSpPr>
          <p:nvPr/>
        </p:nvGrpSpPr>
        <p:grpSpPr bwMode="auto">
          <a:xfrm>
            <a:off x="3568700" y="2162175"/>
            <a:ext cx="347663" cy="1327150"/>
            <a:chOff x="2928" y="1008"/>
            <a:chExt cx="219" cy="836"/>
          </a:xfrm>
        </p:grpSpPr>
        <p:pic>
          <p:nvPicPr>
            <p:cNvPr id="44096" name="Picture 29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" y="1172"/>
              <a:ext cx="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97" name="Picture 30" descr="pink-flow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008"/>
              <a:ext cx="219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4" name="Picture 31" descr="prior-week-butterf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251075"/>
            <a:ext cx="233362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2917825" y="2346325"/>
            <a:ext cx="346075" cy="1139825"/>
            <a:chOff x="4752" y="1632"/>
            <a:chExt cx="218" cy="718"/>
          </a:xfrm>
        </p:grpSpPr>
        <p:pic>
          <p:nvPicPr>
            <p:cNvPr id="44094" name="Picture 34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1824"/>
              <a:ext cx="110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95" name="Picture 35" descr="pink-flow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632"/>
              <a:ext cx="21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36"/>
          <p:cNvGrpSpPr>
            <a:grpSpLocks/>
          </p:cNvGrpSpPr>
          <p:nvPr/>
        </p:nvGrpSpPr>
        <p:grpSpPr bwMode="auto">
          <a:xfrm>
            <a:off x="2197100" y="2651125"/>
            <a:ext cx="304800" cy="860425"/>
            <a:chOff x="1152" y="1714"/>
            <a:chExt cx="192" cy="542"/>
          </a:xfrm>
        </p:grpSpPr>
        <p:pic>
          <p:nvPicPr>
            <p:cNvPr id="44092" name="Picture 37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009" b="26996"/>
            <a:stretch>
              <a:fillRect/>
            </a:stretch>
          </p:blipFill>
          <p:spPr bwMode="auto">
            <a:xfrm>
              <a:off x="1188" y="1872"/>
              <a:ext cx="121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93" name="Picture 38" descr="sunflow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714"/>
              <a:ext cx="19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5334000" y="3962400"/>
            <a:ext cx="2286000" cy="4572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5334000" y="3505200"/>
            <a:ext cx="2286000" cy="4572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5334000" y="3048000"/>
            <a:ext cx="2286000" cy="4572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5334000" y="2590800"/>
            <a:ext cx="2286000" cy="4572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5334000" y="2133600"/>
            <a:ext cx="2286000" cy="4572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4062" name="Picture 44" descr="prior-week-butterfl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549525"/>
            <a:ext cx="23336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45"/>
          <p:cNvGrpSpPr>
            <a:grpSpLocks/>
          </p:cNvGrpSpPr>
          <p:nvPr/>
        </p:nvGrpSpPr>
        <p:grpSpPr bwMode="auto">
          <a:xfrm>
            <a:off x="3492500" y="2540000"/>
            <a:ext cx="315913" cy="1025525"/>
            <a:chOff x="1720" y="1466"/>
            <a:chExt cx="199" cy="646"/>
          </a:xfrm>
        </p:grpSpPr>
        <p:pic>
          <p:nvPicPr>
            <p:cNvPr id="44090" name="Picture 46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" y="1586"/>
              <a:ext cx="111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91" name="Picture 47" descr="white-flower-dkOutlin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" y="1466"/>
              <a:ext cx="19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48"/>
          <p:cNvGrpSpPr>
            <a:grpSpLocks/>
          </p:cNvGrpSpPr>
          <p:nvPr/>
        </p:nvGrpSpPr>
        <p:grpSpPr bwMode="auto">
          <a:xfrm>
            <a:off x="3187700" y="2622550"/>
            <a:ext cx="347663" cy="866775"/>
            <a:chOff x="1530" y="1614"/>
            <a:chExt cx="219" cy="546"/>
          </a:xfrm>
        </p:grpSpPr>
        <p:pic>
          <p:nvPicPr>
            <p:cNvPr id="44088" name="Picture 49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911" b="26996"/>
            <a:stretch>
              <a:fillRect/>
            </a:stretch>
          </p:blipFill>
          <p:spPr bwMode="auto">
            <a:xfrm>
              <a:off x="1586" y="1776"/>
              <a:ext cx="12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89" name="Picture 50" descr="pink-flow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" y="1614"/>
              <a:ext cx="219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51"/>
          <p:cNvGrpSpPr>
            <a:grpSpLocks/>
          </p:cNvGrpSpPr>
          <p:nvPr/>
        </p:nvGrpSpPr>
        <p:grpSpPr bwMode="auto">
          <a:xfrm>
            <a:off x="3568700" y="2727325"/>
            <a:ext cx="347663" cy="914400"/>
            <a:chOff x="2325" y="1728"/>
            <a:chExt cx="219" cy="576"/>
          </a:xfrm>
        </p:grpSpPr>
        <p:pic>
          <p:nvPicPr>
            <p:cNvPr id="44086" name="Picture 52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" y="1778"/>
              <a:ext cx="111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87" name="Picture 53" descr="pink-flow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" y="1728"/>
              <a:ext cx="219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54"/>
          <p:cNvGrpSpPr>
            <a:grpSpLocks/>
          </p:cNvGrpSpPr>
          <p:nvPr/>
        </p:nvGrpSpPr>
        <p:grpSpPr bwMode="auto">
          <a:xfrm>
            <a:off x="3340100" y="2895600"/>
            <a:ext cx="304800" cy="746125"/>
            <a:chOff x="1654" y="1738"/>
            <a:chExt cx="192" cy="470"/>
          </a:xfrm>
        </p:grpSpPr>
        <p:pic>
          <p:nvPicPr>
            <p:cNvPr id="44084" name="Picture 55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9820" b="36502"/>
            <a:stretch>
              <a:fillRect/>
            </a:stretch>
          </p:blipFill>
          <p:spPr bwMode="auto">
            <a:xfrm>
              <a:off x="1703" y="1874"/>
              <a:ext cx="133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85" name="Picture 56" descr="sunflowe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" y="1738"/>
              <a:ext cx="192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57"/>
          <p:cNvGrpSpPr>
            <a:grpSpLocks/>
          </p:cNvGrpSpPr>
          <p:nvPr/>
        </p:nvGrpSpPr>
        <p:grpSpPr bwMode="auto">
          <a:xfrm>
            <a:off x="2173288" y="2803525"/>
            <a:ext cx="381000" cy="746125"/>
            <a:chOff x="1332" y="1731"/>
            <a:chExt cx="240" cy="470"/>
          </a:xfrm>
        </p:grpSpPr>
        <p:pic>
          <p:nvPicPr>
            <p:cNvPr id="44082" name="Picture 58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9820" b="36502"/>
            <a:stretch>
              <a:fillRect/>
            </a:stretch>
          </p:blipFill>
          <p:spPr bwMode="auto">
            <a:xfrm>
              <a:off x="1394" y="1867"/>
              <a:ext cx="133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83" name="Picture 59" descr="blue-flow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" y="1731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60"/>
          <p:cNvGrpSpPr>
            <a:grpSpLocks/>
          </p:cNvGrpSpPr>
          <p:nvPr/>
        </p:nvGrpSpPr>
        <p:grpSpPr bwMode="auto">
          <a:xfrm>
            <a:off x="2414588" y="2968625"/>
            <a:ext cx="315912" cy="717550"/>
            <a:chOff x="1487" y="1761"/>
            <a:chExt cx="199" cy="452"/>
          </a:xfrm>
        </p:grpSpPr>
        <p:pic>
          <p:nvPicPr>
            <p:cNvPr id="44080" name="Picture 61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9820" b="36502"/>
            <a:stretch>
              <a:fillRect/>
            </a:stretch>
          </p:blipFill>
          <p:spPr bwMode="auto">
            <a:xfrm>
              <a:off x="1536" y="1879"/>
              <a:ext cx="133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81" name="Picture 62" descr="white-flower-dkOutlin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" y="1761"/>
              <a:ext cx="19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69" name="Picture 63" descr="gras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3032125"/>
            <a:ext cx="1760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64"/>
          <p:cNvGrpSpPr>
            <a:grpSpLocks/>
          </p:cNvGrpSpPr>
          <p:nvPr/>
        </p:nvGrpSpPr>
        <p:grpSpPr bwMode="auto">
          <a:xfrm>
            <a:off x="2947988" y="2803525"/>
            <a:ext cx="315912" cy="717550"/>
            <a:chOff x="1487" y="1761"/>
            <a:chExt cx="199" cy="452"/>
          </a:xfrm>
        </p:grpSpPr>
        <p:pic>
          <p:nvPicPr>
            <p:cNvPr id="44078" name="Picture 65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9820" b="36502"/>
            <a:stretch>
              <a:fillRect/>
            </a:stretch>
          </p:blipFill>
          <p:spPr bwMode="auto">
            <a:xfrm>
              <a:off x="1536" y="1879"/>
              <a:ext cx="133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9" name="Picture 66" descr="white-flower-dkOutlin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" y="1761"/>
              <a:ext cx="19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71" name="Picture 67" descr="prior-week-butterf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327275"/>
            <a:ext cx="23336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68"/>
          <p:cNvGrpSpPr>
            <a:grpSpLocks/>
          </p:cNvGrpSpPr>
          <p:nvPr/>
        </p:nvGrpSpPr>
        <p:grpSpPr bwMode="auto">
          <a:xfrm>
            <a:off x="2795588" y="2647950"/>
            <a:ext cx="315912" cy="841375"/>
            <a:chOff x="1253" y="1630"/>
            <a:chExt cx="199" cy="530"/>
          </a:xfrm>
        </p:grpSpPr>
        <p:pic>
          <p:nvPicPr>
            <p:cNvPr id="44076" name="Picture 69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911" b="26996"/>
            <a:stretch>
              <a:fillRect/>
            </a:stretch>
          </p:blipFill>
          <p:spPr bwMode="auto">
            <a:xfrm>
              <a:off x="1296" y="1776"/>
              <a:ext cx="122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7" name="Picture 70" descr="white-flower-dkOutlin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" y="1630"/>
              <a:ext cx="199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71"/>
          <p:cNvGrpSpPr>
            <a:grpSpLocks/>
          </p:cNvGrpSpPr>
          <p:nvPr/>
        </p:nvGrpSpPr>
        <p:grpSpPr bwMode="auto">
          <a:xfrm>
            <a:off x="2654300" y="2955925"/>
            <a:ext cx="381000" cy="730250"/>
            <a:chOff x="994" y="1741"/>
            <a:chExt cx="240" cy="460"/>
          </a:xfrm>
        </p:grpSpPr>
        <p:pic>
          <p:nvPicPr>
            <p:cNvPr id="44074" name="Picture 72" descr="stem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9820" b="36502"/>
            <a:stretch>
              <a:fillRect/>
            </a:stretch>
          </p:blipFill>
          <p:spPr bwMode="auto">
            <a:xfrm>
              <a:off x="1055" y="1867"/>
              <a:ext cx="133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5" name="Picture 73" descr="blue-flow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" y="1741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2" grpId="7" animBg="1"/>
      <p:bldP spid="42" grpId="8" animBg="1"/>
      <p:bldP spid="42" grpId="9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5" grpId="0" animBg="1"/>
      <p:bldP spid="45" grpId="1" animBg="1"/>
      <p:bldP spid="45" grpId="2" animBg="1"/>
      <p:bldP spid="45" grpId="3" animBg="1"/>
      <p:bldP spid="45" grpId="4" animBg="1"/>
      <p:bldP spid="45" grpId="5" animBg="1"/>
      <p:bldP spid="45" grpId="6" animBg="1"/>
      <p:bldP spid="45" grpId="7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647950" y="838200"/>
            <a:ext cx="3848100" cy="685800"/>
          </a:xfrm>
          <a:prstGeom prst="rect">
            <a:avLst/>
          </a:prstGeom>
          <a:noFill/>
        </p:spPr>
        <p:txBody>
          <a:bodyPr lIns="0" rIns="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err="1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rPr>
              <a:t>ubi</a:t>
            </a:r>
            <a:r>
              <a:rPr lang="en-US" sz="4000" dirty="0" err="1">
                <a:solidFill>
                  <a:srgbClr val="92D050"/>
                </a:solidFill>
                <a:latin typeface="Arial Black" pitchFamily="34" charset="0"/>
                <a:ea typeface="+mj-ea"/>
                <a:cs typeface="+mj-cs"/>
              </a:rPr>
              <a:t>green</a:t>
            </a:r>
            <a:endParaRPr lang="en-US" sz="4000" dirty="0">
              <a:solidFill>
                <a:srgbClr val="92D050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5056188"/>
            <a:ext cx="5029200" cy="46037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Jon Froehlich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Beverly Harrison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Pedja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 Klasnja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James Landay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1,2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,  Jen Mankoff</a:t>
            </a:r>
            <a:r>
              <a:rPr lang="en-US" sz="1200" baseline="30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3</a:t>
            </a:r>
          </a:p>
        </p:txBody>
      </p:sp>
      <p:pic>
        <p:nvPicPr>
          <p:cNvPr id="68612" name="Picture 2" descr="Intel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38800"/>
            <a:ext cx="12906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" descr="C:\Documents and Settings\jfroehli\My Documents\My Talks\dub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829300"/>
            <a:ext cx="1144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20"/>
          <p:cNvGrpSpPr>
            <a:grpSpLocks/>
          </p:cNvGrpSpPr>
          <p:nvPr/>
        </p:nvGrpSpPr>
        <p:grpSpPr bwMode="auto">
          <a:xfrm>
            <a:off x="1309688" y="5772150"/>
            <a:ext cx="1006475" cy="695325"/>
            <a:chOff x="1371599" y="5757063"/>
            <a:chExt cx="1005841" cy="793701"/>
          </a:xfrm>
        </p:grpSpPr>
        <p:sp>
          <p:nvSpPr>
            <p:cNvPr id="68619" name="TextBox 21"/>
            <p:cNvSpPr txBox="1">
              <a:spLocks noChangeArrowheads="1"/>
            </p:cNvSpPr>
            <p:nvPr/>
          </p:nvSpPr>
          <p:spPr bwMode="auto">
            <a:xfrm>
              <a:off x="1371599" y="5757063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</a:rPr>
                <a:t>design:</a:t>
              </a:r>
            </a:p>
          </p:txBody>
        </p:sp>
        <p:sp>
          <p:nvSpPr>
            <p:cNvPr id="68620" name="Rectangle 22"/>
            <p:cNvSpPr>
              <a:spLocks noChangeArrowheads="1"/>
            </p:cNvSpPr>
            <p:nvPr/>
          </p:nvSpPr>
          <p:spPr bwMode="auto">
            <a:xfrm>
              <a:off x="1371600" y="5976798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 pitchFamily="34" charset="0"/>
                </a:rPr>
                <a:t>use:</a:t>
              </a:r>
            </a:p>
          </p:txBody>
        </p:sp>
        <p:sp>
          <p:nvSpPr>
            <p:cNvPr id="68621" name="Rectangle 23"/>
            <p:cNvSpPr>
              <a:spLocks noChangeArrowheads="1"/>
            </p:cNvSpPr>
            <p:nvPr/>
          </p:nvSpPr>
          <p:spPr bwMode="auto">
            <a:xfrm>
              <a:off x="1371600" y="6212210"/>
              <a:ext cx="1005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  <a:latin typeface="Calibri" pitchFamily="34" charset="0"/>
                </a:rPr>
                <a:t>build:</a:t>
              </a:r>
            </a:p>
          </p:txBody>
        </p:sp>
      </p:grpSp>
      <p:sp>
        <p:nvSpPr>
          <p:cNvPr id="68615" name="Rectangle 24"/>
          <p:cNvSpPr>
            <a:spLocks noChangeArrowheads="1"/>
          </p:cNvSpPr>
          <p:nvPr/>
        </p:nvSpPr>
        <p:spPr bwMode="auto">
          <a:xfrm>
            <a:off x="76200" y="645477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aseline="30000">
                <a:solidFill>
                  <a:schemeClr val="bg1"/>
                </a:solidFill>
                <a:latin typeface="Calibri" pitchFamily="34" charset="0"/>
              </a:rPr>
              <a:t>1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university of washington</a:t>
            </a:r>
            <a:endParaRPr lang="en-US" sz="1400" baseline="30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8616" name="Rectangle 25"/>
          <p:cNvSpPr>
            <a:spLocks noChangeArrowheads="1"/>
          </p:cNvSpPr>
          <p:nvPr/>
        </p:nvSpPr>
        <p:spPr bwMode="auto">
          <a:xfrm>
            <a:off x="7086600" y="64770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aseline="30000">
                <a:solidFill>
                  <a:schemeClr val="bg1"/>
                </a:solidFill>
                <a:latin typeface="Calibri" pitchFamily="34" charset="0"/>
              </a:rPr>
              <a:t>2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Intel Research, Seattle</a:t>
            </a:r>
          </a:p>
        </p:txBody>
      </p:sp>
      <p:sp>
        <p:nvSpPr>
          <p:cNvPr id="68617" name="TextBox 26"/>
          <p:cNvSpPr txBox="1">
            <a:spLocks noChangeArrowheads="1"/>
          </p:cNvSpPr>
          <p:nvPr/>
        </p:nvSpPr>
        <p:spPr bwMode="auto">
          <a:xfrm>
            <a:off x="8382000" y="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 i="1">
                <a:solidFill>
                  <a:schemeClr val="bg1"/>
                </a:solidFill>
              </a:rPr>
              <a:t>ongoing</a:t>
            </a:r>
          </a:p>
        </p:txBody>
      </p:sp>
      <p:pic>
        <p:nvPicPr>
          <p:cNvPr id="60418" name="Picture 2" descr="C:\Documents and Settings\jfroehli\My Documents\My Talks\Cornell2007-MyExperience\207665366_9e0c29467c_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2159000"/>
            <a:ext cx="3810000" cy="254000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0295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 descr="C:\research\talks\INFO470_2010_JakeWobbrock_MobileDataCollection\Family_watching_TV_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972801" cy="68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-990600" y="296920"/>
            <a:ext cx="5562600" cy="688842"/>
          </a:xfrm>
          <a:prstGeom prst="rightArrow">
            <a:avLst>
              <a:gd name="adj1" fmla="val 100000"/>
              <a:gd name="adj2" fmla="val 15533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dirty="0"/>
          </a:p>
        </p:txBody>
      </p:sp>
      <p:sp>
        <p:nvSpPr>
          <p:cNvPr id="7" name="Title 8"/>
          <p:cNvSpPr txBox="1">
            <a:spLocks/>
          </p:cNvSpPr>
          <p:nvPr/>
        </p:nvSpPr>
        <p:spPr>
          <a:xfrm>
            <a:off x="228600" y="152400"/>
            <a:ext cx="4343400" cy="8683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 defTabSz="914165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ethnography</a:t>
            </a:r>
            <a:endParaRPr lang="en-US" sz="6000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 smtClean="0"/>
              <a:t>ubi</a:t>
            </a:r>
            <a:r>
              <a:rPr lang="en-US" smtClean="0">
                <a:solidFill>
                  <a:srgbClr val="92D050"/>
                </a:solidFill>
              </a:rPr>
              <a:t>green</a:t>
            </a:r>
          </a:p>
        </p:txBody>
      </p:sp>
      <p:pic>
        <p:nvPicPr>
          <p:cNvPr id="69635" name="Picture 2" descr="C:\dev\Research\MyExperience\Trunk\Docs\Examples\TransitStudy\ChangeLocation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8092">
            <a:off x="260350" y="1098550"/>
            <a:ext cx="23241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ev\Research\MyExperience\Trunk\Docs\Examples\TransitStudy\Locati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079500"/>
            <a:ext cx="22987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dev\Research\MyExperience\Trunk\Docs\Examples\TransitStudy\Transportation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095375"/>
            <a:ext cx="22923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dev\Research\MyExperience\Trunk\Docs\Examples\TransitStudy\SpendTim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2353">
            <a:off x="3722688" y="1143000"/>
            <a:ext cx="22764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dev\Research\MyExperience\Trunk\Docs\Examples\TransitStudy\TakePicture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24384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dev\Research\MyExperience\Trunk\Docs\Examples\TransitStudy\TakePicture3.pn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2438400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80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609600" y="-304800"/>
            <a:ext cx="11963400" cy="7543800"/>
            <a:chOff x="-609600" y="-304800"/>
            <a:chExt cx="11963400" cy="7543800"/>
          </a:xfrm>
        </p:grpSpPr>
        <p:sp>
          <p:nvSpPr>
            <p:cNvPr id="5" name="Rectangle 4"/>
            <p:cNvSpPr/>
            <p:nvPr/>
          </p:nvSpPr>
          <p:spPr>
            <a:xfrm>
              <a:off x="-609600" y="-304800"/>
              <a:ext cx="10210800" cy="75438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457200" y="2857500"/>
              <a:ext cx="8229600" cy="1143000"/>
            </a:xfrm>
            <a:prstGeom prst="rect">
              <a:avLst/>
            </a:prstGeom>
          </p:spPr>
          <p:txBody>
            <a:bodyPr anchor="ctr">
              <a:normAutofit fontScale="77500" lnSpcReduction="20000"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57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download my</a:t>
              </a:r>
              <a:r>
                <a:rPr lang="en-US" sz="5700" dirty="0">
                  <a:solidFill>
                    <a:schemeClr val="bg1">
                      <a:lumMod val="6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experience</a:t>
              </a:r>
              <a:r>
                <a:rPr lang="en-US" sz="57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 @ </a:t>
              </a:r>
              <a:r>
                <a:rPr lang="en-US" sz="40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http://myexperience.sourceforge.net</a:t>
              </a:r>
              <a:endParaRPr lang="en-US" sz="40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ea typeface="+mj-ea"/>
                <a:cs typeface="+mj-cs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266700" y="5429250"/>
              <a:ext cx="8229600" cy="1143000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fontAlgn="auto"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email: jonfroehlich@gmail.com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Arial Black" pitchFamily="34" charset="0"/>
                <a:ea typeface="+mj-ea"/>
                <a:cs typeface="+mj-cs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3124200" y="0"/>
              <a:ext cx="8229600" cy="1143000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4000" dirty="0" err="1">
                  <a:solidFill>
                    <a:schemeClr val="bg1">
                      <a:lumMod val="8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thank</a:t>
              </a:r>
              <a:r>
                <a:rPr lang="en-US" sz="4000" dirty="0" err="1">
                  <a:solidFill>
                    <a:schemeClr val="bg1">
                      <a:lumMod val="6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you</a:t>
              </a:r>
              <a:r>
                <a:rPr lang="en-US" sz="4000" dirty="0">
                  <a:solidFill>
                    <a:schemeClr val="bg1">
                      <a:lumMod val="6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!</a:t>
              </a:r>
              <a:r>
                <a:rPr lang="en-US" sz="4000" dirty="0">
                  <a:solidFill>
                    <a:schemeClr val="bg1">
                      <a:lumMod val="85000"/>
                    </a:schemeClr>
                  </a:solidFill>
                  <a:latin typeface="Arial Black" pitchFamily="34" charset="0"/>
                  <a:ea typeface="+mj-ea"/>
                  <a:cs typeface="+mj-cs"/>
                </a:rPr>
                <a:t> </a:t>
              </a:r>
              <a:endParaRPr lang="en-US" sz="4000" dirty="0">
                <a:solidFill>
                  <a:schemeClr val="bg1">
                    <a:lumMod val="85000"/>
                  </a:schemeClr>
                </a:solidFill>
                <a:latin typeface="Arial Black" pitchFamily="34" charset="0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28575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back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up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slides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research\talks\INFO470_2010_JakeWobbrock_MobileDataCollection\_dsc0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257" y="-76200"/>
            <a:ext cx="1046451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-990600" y="296920"/>
            <a:ext cx="4419600" cy="688842"/>
          </a:xfrm>
          <a:prstGeom prst="rightArrow">
            <a:avLst>
              <a:gd name="adj1" fmla="val 100000"/>
              <a:gd name="adj2" fmla="val 15533"/>
            </a:avLst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rtlCol="0" anchor="ctr"/>
          <a:lstStyle/>
          <a:p>
            <a:pPr algn="ctr"/>
            <a:endParaRPr lang="en-US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228600" y="183931"/>
            <a:ext cx="4343400" cy="868362"/>
          </a:xfrm>
          <a:prstGeom prst="rect">
            <a:avLst/>
          </a:prstGeom>
        </p:spPr>
        <p:txBody>
          <a:bodyPr vert="horz" lIns="91416" tIns="45709" rIns="91416" bIns="45709" rtlCol="0" anchor="ctr">
            <a:noAutofit/>
          </a:bodyPr>
          <a:lstStyle/>
          <a:p>
            <a:pPr defTabSz="914165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interviews</a:t>
            </a:r>
            <a:endParaRPr lang="en-US" sz="6000" dirty="0">
              <a:solidFill>
                <a:schemeClr val="bg1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698" name="Picture 2" descr="C:\research\talks\INFO470_2010_JakeWobbrock_MobileDataCollection\diary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1021"/>
            <a:ext cx="11577374" cy="687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8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5678</TotalTime>
  <Words>2584</Words>
  <Application>Microsoft Office PowerPoint</Application>
  <PresentationFormat>On-screen Show (4:3)</PresentationFormat>
  <Paragraphs>601</Paragraphs>
  <Slides>72</Slides>
  <Notes>63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Calibri</vt:lpstr>
      <vt:lpstr>Arial</vt:lpstr>
      <vt:lpstr>Arial Black</vt:lpstr>
      <vt:lpstr>Times New Roman</vt:lpstr>
      <vt:lpstr>Courier New</vt:lpstr>
      <vt:lpstr>Wingdings</vt:lpstr>
      <vt:lpstr>Verdana</vt:lpstr>
      <vt:lpstr>Office Theme</vt:lpstr>
      <vt:lpstr>Image</vt:lpstr>
      <vt:lpstr>Microsoft Office Excel 2007 Workbook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ESM  sampling techniques</vt:lpstr>
      <vt:lpstr>immediacy</vt:lpstr>
      <vt:lpstr>immediacy</vt:lpstr>
      <vt:lpstr>multiple assessments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the myexperience tool</vt:lpstr>
      <vt:lpstr>sensors, triggers, actions</vt:lpstr>
      <vt:lpstr>hardware sensors </vt:lpstr>
      <vt:lpstr>software sensors </vt:lpstr>
      <vt:lpstr>PowerPoint Presentation</vt:lpstr>
      <vt:lpstr>PowerPoint Presentation</vt:lpstr>
      <vt:lpstr>PowerPoint Presentation</vt:lpstr>
      <vt:lpstr>xml / scripting interface</vt:lpstr>
      <vt:lpstr>PowerPoint Presentation</vt:lpstr>
      <vt:lpstr>PowerPoint Presentation</vt:lpstr>
      <vt:lpstr>PowerPoint Presentation</vt:lpstr>
      <vt:lpstr>our goal</vt:lpstr>
      <vt:lpstr>PowerPoint Presentation</vt:lpstr>
      <vt:lpstr>PowerPoint Presentation</vt:lpstr>
      <vt:lpstr>PowerPoint Presentation</vt:lpstr>
      <vt:lpstr>research challenges</vt:lpstr>
      <vt:lpstr>case study 1: charging behavior</vt:lpstr>
      <vt:lpstr>PowerPoint Presentation</vt:lpstr>
      <vt:lpstr>case study 2: sms usage</vt:lpstr>
      <vt:lpstr>sms usage, mobility &amp; self-report</vt:lpstr>
      <vt:lpstr>analysis tools</vt:lpstr>
      <vt:lpstr>myexperience studies</vt:lpstr>
      <vt:lpstr>PowerPoint Presentation</vt:lpstr>
      <vt:lpstr>PowerPoint Presentation</vt:lpstr>
      <vt:lpstr>PowerPoint Presentation</vt:lpstr>
      <vt:lpstr>translation to physical world</vt:lpstr>
      <vt:lpstr>explicit vs. implicit indicators</vt:lpstr>
      <vt:lpstr>PowerPoint Presentation</vt:lpstr>
      <vt:lpstr>study overview</vt:lpstr>
      <vt:lpstr>survey triggers</vt:lpstr>
      <vt:lpstr>PowerPoint Presentation</vt:lpstr>
      <vt:lpstr>PowerPoint Presentation</vt:lpstr>
      <vt:lpstr>data collection stats</vt:lpstr>
      <vt:lpstr>PowerPoint Presentation</vt:lpstr>
      <vt:lpstr>skewed distribution of ratings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manual journaling</vt:lpstr>
      <vt:lpstr>subset of ubifit triggers</vt:lpstr>
      <vt:lpstr>glanceable display</vt:lpstr>
      <vt:lpstr>the glanceable           display in action</vt:lpstr>
      <vt:lpstr>PowerPoint Presentation</vt:lpstr>
      <vt:lpstr>ubigreen</vt:lpstr>
      <vt:lpstr>PowerPoint Presentation</vt:lpstr>
      <vt:lpstr>backup slides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 Froehlich</dc:creator>
  <cp:lastModifiedBy>Jon Froehlich</cp:lastModifiedBy>
  <cp:revision>271</cp:revision>
  <dcterms:created xsi:type="dcterms:W3CDTF">2006-08-16T00:00:00Z</dcterms:created>
  <dcterms:modified xsi:type="dcterms:W3CDTF">2010-11-03T16:04:39Z</dcterms:modified>
</cp:coreProperties>
</file>