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6"/>
  </p:notesMasterIdLst>
  <p:sldIdLst>
    <p:sldId id="256" r:id="rId2"/>
    <p:sldId id="257" r:id="rId3"/>
    <p:sldId id="327" r:id="rId4"/>
    <p:sldId id="258" r:id="rId5"/>
    <p:sldId id="278" r:id="rId6"/>
    <p:sldId id="279" r:id="rId7"/>
    <p:sldId id="265" r:id="rId8"/>
    <p:sldId id="267" r:id="rId9"/>
    <p:sldId id="280" r:id="rId10"/>
    <p:sldId id="259" r:id="rId11"/>
    <p:sldId id="268" r:id="rId12"/>
    <p:sldId id="281" r:id="rId13"/>
    <p:sldId id="282" r:id="rId14"/>
    <p:sldId id="260" r:id="rId15"/>
    <p:sldId id="288" r:id="rId16"/>
    <p:sldId id="270" r:id="rId17"/>
    <p:sldId id="289" r:id="rId18"/>
    <p:sldId id="309" r:id="rId19"/>
    <p:sldId id="271" r:id="rId20"/>
    <p:sldId id="297" r:id="rId21"/>
    <p:sldId id="290" r:id="rId22"/>
    <p:sldId id="291" r:id="rId23"/>
    <p:sldId id="292" r:id="rId24"/>
    <p:sldId id="326" r:id="rId25"/>
    <p:sldId id="304" r:id="rId26"/>
    <p:sldId id="306" r:id="rId27"/>
    <p:sldId id="307" r:id="rId28"/>
    <p:sldId id="308" r:id="rId29"/>
    <p:sldId id="310" r:id="rId30"/>
    <p:sldId id="301" r:id="rId31"/>
    <p:sldId id="305" r:id="rId32"/>
    <p:sldId id="299" r:id="rId33"/>
    <p:sldId id="320" r:id="rId34"/>
    <p:sldId id="300" r:id="rId35"/>
    <p:sldId id="311" r:id="rId36"/>
    <p:sldId id="312" r:id="rId37"/>
    <p:sldId id="314" r:id="rId38"/>
    <p:sldId id="313" r:id="rId39"/>
    <p:sldId id="328" r:id="rId40"/>
    <p:sldId id="315" r:id="rId41"/>
    <p:sldId id="316" r:id="rId42"/>
    <p:sldId id="318" r:id="rId43"/>
    <p:sldId id="319" r:id="rId44"/>
    <p:sldId id="317" r:id="rId45"/>
  </p:sldIdLst>
  <p:sldSz cx="12192000" cy="6858000"/>
  <p:notesSz cx="6858000" cy="9144000"/>
  <p:embeddedFontLs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Rockwell" panose="02060603020205020403" pitchFamily="18" charset="77"/>
      <p:regular r:id="rId53"/>
      <p:bold r:id="rId54"/>
      <p:italic r:id="rId55"/>
      <p:boldItalic r:id="rId56"/>
    </p:embeddedFont>
    <p:embeddedFont>
      <p:font typeface="Segoe Condensed" panose="020B0606040200020203" pitchFamily="34" charset="0"/>
      <p:regular r:id="rId57"/>
      <p:bold r:id="rId58"/>
    </p:embeddedFont>
    <p:embeddedFont>
      <p:font typeface="Segoe UI Light" panose="020B0502040204020203" pitchFamily="34" charset="0"/>
      <p:regular r:id="rId59"/>
      <p:italic r:id="rId60"/>
    </p:embeddedFont>
    <p:embeddedFont>
      <p:font typeface="Segoe UI Mono" panose="020B0502040204020203" pitchFamily="34" charset="0"/>
      <p:regular r:id="rId61"/>
      <p:bold r:id="rId62"/>
    </p:embeddedFont>
    <p:embeddedFont>
      <p:font typeface="Segoe UI Semibold" panose="020B0502040204020203" pitchFamily="34" charset="0"/>
      <p:regular r:id="rId63"/>
      <p:bold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C5FFA8E-BC5F-4CC8-9082-ABD1BEFB7C94}">
          <p14:sldIdLst>
            <p14:sldId id="256"/>
            <p14:sldId id="257"/>
            <p14:sldId id="327"/>
            <p14:sldId id="258"/>
            <p14:sldId id="278"/>
            <p14:sldId id="279"/>
            <p14:sldId id="265"/>
            <p14:sldId id="267"/>
            <p14:sldId id="280"/>
            <p14:sldId id="259"/>
          </p14:sldIdLst>
        </p14:section>
        <p14:section name="Design Goals and Dimensions" id="{03614239-1D48-4206-AB3D-02BED54D7BEB}">
          <p14:sldIdLst>
            <p14:sldId id="268"/>
            <p14:sldId id="281"/>
            <p14:sldId id="282"/>
          </p14:sldIdLst>
        </p14:section>
        <p14:section name="Co-Design Sessions" id="{3E3DBDC0-3C5A-4361-9E0A-0B584BA5C50C}">
          <p14:sldIdLst>
            <p14:sldId id="260"/>
            <p14:sldId id="288"/>
            <p14:sldId id="270"/>
            <p14:sldId id="289"/>
          </p14:sldIdLst>
        </p14:section>
        <p14:section name="Prototype 1" id="{1B1DD088-40FE-4D13-9924-4B938145B0D1}">
          <p14:sldIdLst>
            <p14:sldId id="309"/>
            <p14:sldId id="271"/>
            <p14:sldId id="297"/>
            <p14:sldId id="290"/>
            <p14:sldId id="291"/>
            <p14:sldId id="292"/>
            <p14:sldId id="326"/>
            <p14:sldId id="304"/>
            <p14:sldId id="306"/>
            <p14:sldId id="307"/>
            <p14:sldId id="308"/>
          </p14:sldIdLst>
        </p14:section>
        <p14:section name="Prototype 2" id="{26BE2B77-3898-432D-8B8E-8860C1CC4F8F}">
          <p14:sldIdLst>
            <p14:sldId id="310"/>
            <p14:sldId id="301"/>
            <p14:sldId id="305"/>
            <p14:sldId id="299"/>
            <p14:sldId id="320"/>
            <p14:sldId id="300"/>
            <p14:sldId id="311"/>
            <p14:sldId id="312"/>
            <p14:sldId id="314"/>
            <p14:sldId id="313"/>
            <p14:sldId id="328"/>
            <p14:sldId id="315"/>
            <p14:sldId id="316"/>
          </p14:sldIdLst>
        </p14:section>
        <p14:section name="Conclusion" id="{2BDBDAC6-4581-4ACF-B942-BAFA223A95DD}">
          <p14:sldIdLst>
            <p14:sldId id="318"/>
            <p14:sldId id="319"/>
            <p14:sldId id="31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6363"/>
    <a:srgbClr val="D63636"/>
    <a:srgbClr val="77C4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65" autoAdjust="0"/>
    <p:restoredTop sz="84082" autoAdjust="0"/>
  </p:normalViewPr>
  <p:slideViewPr>
    <p:cSldViewPr snapToGrid="0">
      <p:cViewPr varScale="1">
        <p:scale>
          <a:sx n="78" d="100"/>
          <a:sy n="78" d="100"/>
        </p:scale>
        <p:origin x="1416" y="1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1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4.fntdata"/><Relationship Id="rId5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D866C7-A9ED-44FA-83F8-AD44E9D30DA3}" type="datetimeFigureOut">
              <a:rPr lang="en-US" smtClean="0"/>
              <a:t>10/22/18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D4C13-E73E-4EC3-BE40-B06870385DCB}" type="slidenum">
              <a:rPr lang="en-US" smtClean="0"/>
              <a:t>‹#›</a:t>
            </a:fld>
            <a:endParaRPr lang="en-US"/>
          </a:p>
        </p:txBody>
      </p:sp>
    </p:spTree>
    <p:extLst>
      <p:ext uri="{BB962C8B-B14F-4D97-AF65-F5344CB8AC3E}">
        <p14:creationId xmlns:p14="http://schemas.microsoft.com/office/powerpoint/2010/main" val="2673488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a:t>
            </a:r>
            <a:r>
              <a:rPr lang="en-US" baseline="0" dirty="0"/>
              <a:t> My name is Lee Stearns, and today I’ll be presenting work that was completed while I was at the University of Maryland. I collaborated with Professors Jon Froehlich and Leah Findlater from the University of Washington.</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Our work is on the design of an augmented reality magnification aid for low vision users.</a:t>
            </a:r>
          </a:p>
        </p:txBody>
      </p:sp>
      <p:sp>
        <p:nvSpPr>
          <p:cNvPr id="4" name="Slide Number Placeholder 3"/>
          <p:cNvSpPr>
            <a:spLocks noGrp="1"/>
          </p:cNvSpPr>
          <p:nvPr>
            <p:ph type="sldNum" sz="quarter" idx="10"/>
          </p:nvPr>
        </p:nvSpPr>
        <p:spPr/>
        <p:txBody>
          <a:bodyPr/>
          <a:lstStyle/>
          <a:p>
            <a:fld id="{B64D4C13-E73E-4EC3-BE40-B06870385DCB}" type="slidenum">
              <a:rPr lang="en-US" smtClean="0"/>
              <a:t>1</a:t>
            </a:fld>
            <a:endParaRPr lang="en-US"/>
          </a:p>
        </p:txBody>
      </p:sp>
    </p:spTree>
    <p:extLst>
      <p:ext uri="{BB962C8B-B14F-4D97-AF65-F5344CB8AC3E}">
        <p14:creationId xmlns:p14="http://schemas.microsoft.com/office/powerpoint/2010/main" val="3384853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wanted</a:t>
            </a:r>
            <a:r>
              <a:rPr lang="en-US" baseline="0" dirty="0"/>
              <a:t> t</a:t>
            </a:r>
            <a:r>
              <a:rPr lang="en-US" dirty="0"/>
              <a:t>o investigate the new design possibilities for augmented reality magnification that this capability would enable.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To do that, we conducted a series of iterative design sessions with low-vision participants, developing and refining several prototype designs. </a:t>
            </a:r>
          </a:p>
        </p:txBody>
      </p:sp>
      <p:sp>
        <p:nvSpPr>
          <p:cNvPr id="4" name="Slide Number Placeholder 3"/>
          <p:cNvSpPr>
            <a:spLocks noGrp="1"/>
          </p:cNvSpPr>
          <p:nvPr>
            <p:ph type="sldNum" sz="quarter" idx="10"/>
          </p:nvPr>
        </p:nvSpPr>
        <p:spPr/>
        <p:txBody>
          <a:bodyPr/>
          <a:lstStyle/>
          <a:p>
            <a:fld id="{B64D4C13-E73E-4EC3-BE40-B06870385DCB}" type="slidenum">
              <a:rPr lang="en-US" smtClean="0"/>
              <a:t>10</a:t>
            </a:fld>
            <a:endParaRPr lang="en-US"/>
          </a:p>
        </p:txBody>
      </p:sp>
    </p:spTree>
    <p:extLst>
      <p:ext uri="{BB962C8B-B14F-4D97-AF65-F5344CB8AC3E}">
        <p14:creationId xmlns:p14="http://schemas.microsoft.com/office/powerpoint/2010/main" val="1170887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designing the system and interfaces</a:t>
            </a:r>
            <a:r>
              <a:rPr lang="en-US" baseline="0" dirty="0"/>
              <a:t>, we tried to follow three basic goals.</a:t>
            </a:r>
          </a:p>
          <a:p>
            <a:endParaRPr lang="en-US" baseline="0" dirty="0"/>
          </a:p>
          <a:p>
            <a:r>
              <a:rPr lang="en-US" baseline="0" dirty="0"/>
              <a:t>The first was to augment rather than replace the user’s existing vision capabilities by using a transparent display.</a:t>
            </a:r>
          </a:p>
        </p:txBody>
      </p:sp>
      <p:sp>
        <p:nvSpPr>
          <p:cNvPr id="4" name="Slide Number Placeholder 3"/>
          <p:cNvSpPr>
            <a:spLocks noGrp="1"/>
          </p:cNvSpPr>
          <p:nvPr>
            <p:ph type="sldNum" sz="quarter" idx="10"/>
          </p:nvPr>
        </p:nvSpPr>
        <p:spPr/>
        <p:txBody>
          <a:bodyPr/>
          <a:lstStyle/>
          <a:p>
            <a:fld id="{B64D4C13-E73E-4EC3-BE40-B06870385DCB}" type="slidenum">
              <a:rPr lang="en-US" smtClean="0"/>
              <a:t>11</a:t>
            </a:fld>
            <a:endParaRPr lang="en-US"/>
          </a:p>
        </p:txBody>
      </p:sp>
    </p:spTree>
    <p:extLst>
      <p:ext uri="{BB962C8B-B14F-4D97-AF65-F5344CB8AC3E}">
        <p14:creationId xmlns:p14="http://schemas.microsoft.com/office/powerpoint/2010/main" val="2257324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wanted to go beyond the static 2D displays provided by existing systems and leverage the capabilities of augmented reality to</a:t>
            </a:r>
            <a:r>
              <a:rPr lang="en-US" baseline="0" dirty="0"/>
              <a:t> overlay persistent digital content into the physical world.</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12</a:t>
            </a:fld>
            <a:endParaRPr lang="en-US"/>
          </a:p>
        </p:txBody>
      </p:sp>
    </p:spTree>
    <p:extLst>
      <p:ext uri="{BB962C8B-B14F-4D97-AF65-F5344CB8AC3E}">
        <p14:creationId xmlns:p14="http://schemas.microsoft.com/office/powerpoint/2010/main" val="2595787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third, we wanted to prioritize customization and flexibility to support a wide range of vision levels and different situations.</a:t>
            </a:r>
          </a:p>
        </p:txBody>
      </p:sp>
      <p:sp>
        <p:nvSpPr>
          <p:cNvPr id="4" name="Slide Number Placeholder 3"/>
          <p:cNvSpPr>
            <a:spLocks noGrp="1"/>
          </p:cNvSpPr>
          <p:nvPr>
            <p:ph type="sldNum" sz="quarter" idx="10"/>
          </p:nvPr>
        </p:nvSpPr>
        <p:spPr/>
        <p:txBody>
          <a:bodyPr/>
          <a:lstStyle/>
          <a:p>
            <a:fld id="{B64D4C13-E73E-4EC3-BE40-B06870385DCB}" type="slidenum">
              <a:rPr lang="en-US" smtClean="0"/>
              <a:t>13</a:t>
            </a:fld>
            <a:endParaRPr lang="en-US"/>
          </a:p>
        </p:txBody>
      </p:sp>
    </p:spTree>
    <p:extLst>
      <p:ext uri="{BB962C8B-B14F-4D97-AF65-F5344CB8AC3E}">
        <p14:creationId xmlns:p14="http://schemas.microsoft.com/office/powerpoint/2010/main" val="1938132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We conducted a series of design sessions to explore the design space.</a:t>
            </a:r>
          </a:p>
          <a:p>
            <a:pPr marL="0" indent="0">
              <a:buNone/>
            </a:pPr>
            <a:endParaRPr lang="en-US" dirty="0"/>
          </a:p>
          <a:p>
            <a:pPr marL="0" indent="0">
              <a:buNone/>
            </a:pPr>
            <a:r>
              <a:rPr lang="en-US" dirty="0"/>
              <a:t>There were</a:t>
            </a:r>
            <a:r>
              <a:rPr lang="en-US" baseline="0" dirty="0"/>
              <a:t> </a:t>
            </a:r>
            <a:r>
              <a:rPr lang="en-US" dirty="0"/>
              <a:t>a total of nine sessions</a:t>
            </a:r>
            <a:r>
              <a:rPr lang="en-US" baseline="0" dirty="0"/>
              <a:t> with seven unique participants, who had a range of vision levels but who all used some form of digital magnification aid in their daily lives.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14</a:t>
            </a:fld>
            <a:endParaRPr lang="en-US"/>
          </a:p>
        </p:txBody>
      </p:sp>
    </p:spTree>
    <p:extLst>
      <p:ext uri="{BB962C8B-B14F-4D97-AF65-F5344CB8AC3E}">
        <p14:creationId xmlns:p14="http://schemas.microsoft.com/office/powerpoint/2010/main" val="2022009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We grouped our prototypes into three basic</a:t>
            </a:r>
            <a:r>
              <a:rPr lang="en-US" baseline="0" dirty="0"/>
              <a:t> designs based on the components and interactions they used.</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15</a:t>
            </a:fld>
            <a:endParaRPr lang="en-US"/>
          </a:p>
        </p:txBody>
      </p:sp>
    </p:spTree>
    <p:extLst>
      <p:ext uri="{BB962C8B-B14F-4D97-AF65-F5344CB8AC3E}">
        <p14:creationId xmlns:p14="http://schemas.microsoft.com/office/powerpoint/2010/main" val="3507224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initial design used only the HoloLens. </a:t>
            </a:r>
          </a:p>
          <a:p>
            <a:endParaRPr lang="en-US" dirty="0"/>
          </a:p>
          <a:p>
            <a:r>
              <a:rPr lang="en-US" b="1" dirty="0"/>
              <a:t>[next] </a:t>
            </a:r>
            <a:r>
              <a:rPr lang="en-US" dirty="0"/>
              <a:t>It used the built-in camera to capture</a:t>
            </a:r>
            <a:r>
              <a:rPr lang="en-US" baseline="0" dirty="0"/>
              <a:t> images of what the user looked at </a:t>
            </a:r>
            <a:r>
              <a:rPr lang="en-US" b="1" baseline="0" dirty="0"/>
              <a:t>[next] </a:t>
            </a:r>
            <a:r>
              <a:rPr lang="en-US" baseline="0" dirty="0"/>
              <a:t>and provided two modes for displaying an enhanced version of those images. I’ll explain those modes a bit later.</a:t>
            </a:r>
          </a:p>
          <a:p>
            <a:endParaRPr lang="en-US" baseline="0" dirty="0"/>
          </a:p>
          <a:p>
            <a:r>
              <a:rPr lang="en-US" b="1" baseline="0" dirty="0"/>
              <a:t>[next] </a:t>
            </a:r>
            <a:r>
              <a:rPr lang="en-US" baseline="0" dirty="0"/>
              <a:t>Voice commands let users toggle between the display modes </a:t>
            </a:r>
            <a:r>
              <a:rPr lang="en-US" b="1" baseline="0" dirty="0"/>
              <a:t>[next] </a:t>
            </a:r>
            <a:r>
              <a:rPr lang="en-US" baseline="0" dirty="0"/>
              <a:t>or select two basic image enhancements.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16</a:t>
            </a:fld>
            <a:endParaRPr lang="en-US"/>
          </a:p>
        </p:txBody>
      </p:sp>
    </p:spTree>
    <p:extLst>
      <p:ext uri="{BB962C8B-B14F-4D97-AF65-F5344CB8AC3E}">
        <p14:creationId xmlns:p14="http://schemas.microsoft.com/office/powerpoint/2010/main" val="9149948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design was functional, but our internal tests showed that it had some problems</a:t>
            </a:r>
            <a:r>
              <a:rPr lang="en-US" baseline="0" dirty="0"/>
              <a:t>. </a:t>
            </a:r>
          </a:p>
          <a:p>
            <a:endParaRPr lang="en-US" baseline="0" dirty="0"/>
          </a:p>
          <a:p>
            <a:r>
              <a:rPr lang="en-US" b="1" baseline="0" dirty="0"/>
              <a:t>[next]</a:t>
            </a:r>
            <a:r>
              <a:rPr lang="en-US" baseline="0" dirty="0"/>
              <a:t> The camera’s resolution was too low to be useful when magnified. </a:t>
            </a:r>
            <a:r>
              <a:rPr lang="en-US" b="1" baseline="0" dirty="0"/>
              <a:t>[next] </a:t>
            </a:r>
            <a:r>
              <a:rPr lang="en-US" baseline="0" dirty="0"/>
              <a:t>Also, requiring the user to turn their head to look at the content they wanted to magnify was uncomfortable, </a:t>
            </a:r>
            <a:r>
              <a:rPr lang="en-US" b="1" baseline="0" dirty="0"/>
              <a:t>[next] </a:t>
            </a:r>
            <a:r>
              <a:rPr lang="en-US" baseline="0" dirty="0"/>
              <a:t>and the voice commands were cumbersome, imprecise, and only provided limited options for customization. </a:t>
            </a:r>
          </a:p>
          <a:p>
            <a:endParaRPr lang="en-US" baseline="0" dirty="0"/>
          </a:p>
          <a:p>
            <a:r>
              <a:rPr lang="en-US" baseline="0" dirty="0"/>
              <a:t>We used these observations to design the next iteration of our prototype, which was the first to be tested with low vision participants.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17</a:t>
            </a:fld>
            <a:endParaRPr lang="en-US"/>
          </a:p>
        </p:txBody>
      </p:sp>
    </p:spTree>
    <p:extLst>
      <p:ext uri="{BB962C8B-B14F-4D97-AF65-F5344CB8AC3E}">
        <p14:creationId xmlns:p14="http://schemas.microsoft.com/office/powerpoint/2010/main" val="2072224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[pause]</a:t>
            </a:r>
            <a:r>
              <a:rPr lang="en-US" dirty="0"/>
              <a:t> To address those issues and expand on our design, </a:t>
            </a:r>
            <a:r>
              <a:rPr lang="en-US" b="1" dirty="0"/>
              <a:t>[next]</a:t>
            </a:r>
            <a:r>
              <a:rPr lang="en-US" baseline="0" dirty="0"/>
              <a:t> </a:t>
            </a:r>
            <a:r>
              <a:rPr lang="en-US" dirty="0"/>
              <a:t>we added an external camera, implemented two additional display modes and more customization options, and replaced the voice commands with a virtual menu controlled using midair gestures.</a:t>
            </a:r>
          </a:p>
          <a:p>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18</a:t>
            </a:fld>
            <a:endParaRPr lang="en-US"/>
          </a:p>
        </p:txBody>
      </p:sp>
    </p:spTree>
    <p:extLst>
      <p:ext uri="{BB962C8B-B14F-4D97-AF65-F5344CB8AC3E}">
        <p14:creationId xmlns:p14="http://schemas.microsoft.com/office/powerpoint/2010/main" val="1687784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[pause]</a:t>
            </a:r>
            <a:r>
              <a:rPr lang="en-US" dirty="0"/>
              <a:t> To address those issues and expand on our design, </a:t>
            </a:r>
            <a:r>
              <a:rPr lang="en-US" b="1" dirty="0"/>
              <a:t>[next]</a:t>
            </a:r>
            <a:r>
              <a:rPr lang="en-US" baseline="0" dirty="0"/>
              <a:t> </a:t>
            </a:r>
            <a:r>
              <a:rPr lang="en-US" dirty="0"/>
              <a:t>we added an external camera, implemented two additional display modes and more customization options, and replaced the voice commands with a virtual menu controlled using midair gestures.</a:t>
            </a:r>
          </a:p>
        </p:txBody>
      </p:sp>
      <p:sp>
        <p:nvSpPr>
          <p:cNvPr id="4" name="Slide Number Placeholder 3"/>
          <p:cNvSpPr>
            <a:spLocks noGrp="1"/>
          </p:cNvSpPr>
          <p:nvPr>
            <p:ph type="sldNum" sz="quarter" idx="10"/>
          </p:nvPr>
        </p:nvSpPr>
        <p:spPr/>
        <p:txBody>
          <a:bodyPr/>
          <a:lstStyle/>
          <a:p>
            <a:fld id="{B64D4C13-E73E-4EC3-BE40-B06870385DCB}" type="slidenum">
              <a:rPr lang="en-US" smtClean="0"/>
              <a:t>19</a:t>
            </a:fld>
            <a:endParaRPr lang="en-US"/>
          </a:p>
        </p:txBody>
      </p:sp>
    </p:spTree>
    <p:extLst>
      <p:ext uri="{BB962C8B-B14F-4D97-AF65-F5344CB8AC3E}">
        <p14:creationId xmlns:p14="http://schemas.microsoft.com/office/powerpoint/2010/main" val="2797727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different</a:t>
            </a:r>
            <a:r>
              <a:rPr lang="en-US" baseline="0" dirty="0"/>
              <a:t> magnification aids designed for low vision users. For example, this picture shows someone reading a newspaper using a CCTV, and there are also handheld magnifiers and smartphone apps to help with reading printed materials.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2</a:t>
            </a:fld>
            <a:endParaRPr lang="en-US"/>
          </a:p>
        </p:txBody>
      </p:sp>
    </p:spTree>
    <p:extLst>
      <p:ext uri="{BB962C8B-B14F-4D97-AF65-F5344CB8AC3E}">
        <p14:creationId xmlns:p14="http://schemas.microsoft.com/office/powerpoint/2010/main" val="2707577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prototype used a small camera worn on the finger to provide a close-up view of the target content and allow the user to read without needing to frame the text within the head-worn</a:t>
            </a:r>
            <a:r>
              <a:rPr lang="en-US" baseline="0" dirty="0"/>
              <a:t> camera’s field of view.</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20</a:t>
            </a:fld>
            <a:endParaRPr lang="en-US"/>
          </a:p>
        </p:txBody>
      </p:sp>
    </p:spTree>
    <p:extLst>
      <p:ext uri="{BB962C8B-B14F-4D97-AF65-F5344CB8AC3E}">
        <p14:creationId xmlns:p14="http://schemas.microsoft.com/office/powerpoint/2010/main" val="3654139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implemented four virtual display options, shown</a:t>
            </a:r>
            <a:r>
              <a:rPr lang="en-US" baseline="0" dirty="0"/>
              <a:t> in the video that’s now playing</a:t>
            </a:r>
            <a:r>
              <a:rPr lang="en-US" dirty="0"/>
              <a:t>. First was the fixed 2D design, which acted as a heads-up display and stayed in the user's view at all times. </a:t>
            </a:r>
            <a:r>
              <a:rPr lang="en-US" b="1" dirty="0"/>
              <a:t>[pause]</a:t>
            </a:r>
          </a:p>
          <a:p>
            <a:endParaRPr lang="en-US" dirty="0"/>
          </a:p>
          <a:p>
            <a:r>
              <a:rPr lang="en-US" dirty="0"/>
              <a:t>Next was the fixed 3D design, which acted as a virtual monitor that stayed in place in the physical world. </a:t>
            </a:r>
            <a:r>
              <a:rPr lang="en-US" b="1" dirty="0"/>
              <a:t>[pause]</a:t>
            </a:r>
            <a:r>
              <a:rPr lang="en-US" baseline="0" dirty="0"/>
              <a:t> </a:t>
            </a:r>
            <a:r>
              <a:rPr lang="en-US" dirty="0"/>
              <a:t>This design had two variations: vertical and horizontal. </a:t>
            </a:r>
            <a:r>
              <a:rPr lang="en-US" b="1" dirty="0"/>
              <a:t>[pause]</a:t>
            </a:r>
            <a:endParaRPr lang="en-US" dirty="0"/>
          </a:p>
          <a:p>
            <a:endParaRPr lang="en-US" dirty="0"/>
          </a:p>
          <a:p>
            <a:r>
              <a:rPr lang="en-US" dirty="0"/>
              <a:t>And last was the finger-tracking design, which acted like a magnifying glass and followed the user's finger as they read.</a:t>
            </a:r>
          </a:p>
        </p:txBody>
      </p:sp>
      <p:sp>
        <p:nvSpPr>
          <p:cNvPr id="4" name="Slide Number Placeholder 3"/>
          <p:cNvSpPr>
            <a:spLocks noGrp="1"/>
          </p:cNvSpPr>
          <p:nvPr>
            <p:ph type="sldNum" sz="quarter" idx="10"/>
          </p:nvPr>
        </p:nvSpPr>
        <p:spPr/>
        <p:txBody>
          <a:bodyPr/>
          <a:lstStyle/>
          <a:p>
            <a:fld id="{B64D4C13-E73E-4EC3-BE40-B06870385DCB}" type="slidenum">
              <a:rPr lang="en-US" smtClean="0"/>
              <a:t>21</a:t>
            </a:fld>
            <a:endParaRPr lang="en-US"/>
          </a:p>
        </p:txBody>
      </p:sp>
    </p:spTree>
    <p:extLst>
      <p:ext uri="{BB962C8B-B14F-4D97-AF65-F5344CB8AC3E}">
        <p14:creationId xmlns:p14="http://schemas.microsoft.com/office/powerpoint/2010/main" val="2325241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design allowed users to customize the position and size of the display, using midair tap and drag gestures to adjust each setting.</a:t>
            </a:r>
          </a:p>
        </p:txBody>
      </p:sp>
      <p:sp>
        <p:nvSpPr>
          <p:cNvPr id="4" name="Slide Number Placeholder 3"/>
          <p:cNvSpPr>
            <a:spLocks noGrp="1"/>
          </p:cNvSpPr>
          <p:nvPr>
            <p:ph type="sldNum" sz="quarter" idx="10"/>
          </p:nvPr>
        </p:nvSpPr>
        <p:spPr/>
        <p:txBody>
          <a:bodyPr/>
          <a:lstStyle/>
          <a:p>
            <a:fld id="{B64D4C13-E73E-4EC3-BE40-B06870385DCB}" type="slidenum">
              <a:rPr lang="en-US" smtClean="0"/>
              <a:t>22</a:t>
            </a:fld>
            <a:endParaRPr lang="en-US"/>
          </a:p>
        </p:txBody>
      </p:sp>
    </p:spTree>
    <p:extLst>
      <p:ext uri="{BB962C8B-B14F-4D97-AF65-F5344CB8AC3E}">
        <p14:creationId xmlns:p14="http://schemas.microsoft.com/office/powerpoint/2010/main" val="4098542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participants used this</a:t>
            </a:r>
            <a:r>
              <a:rPr lang="en-US" baseline="0" dirty="0"/>
              <a:t> prototype, comparing the virtual display designs and discussing the overall idea of augmented reality vision enhancement. They used each of the four display options to read the text on a few different types of document and other objects.</a:t>
            </a:r>
          </a:p>
        </p:txBody>
      </p:sp>
      <p:sp>
        <p:nvSpPr>
          <p:cNvPr id="4" name="Slide Number Placeholder 3"/>
          <p:cNvSpPr>
            <a:spLocks noGrp="1"/>
          </p:cNvSpPr>
          <p:nvPr>
            <p:ph type="sldNum" sz="quarter" idx="10"/>
          </p:nvPr>
        </p:nvSpPr>
        <p:spPr/>
        <p:txBody>
          <a:bodyPr/>
          <a:lstStyle/>
          <a:p>
            <a:fld id="{B64D4C13-E73E-4EC3-BE40-B06870385DCB}" type="slidenum">
              <a:rPr lang="en-US" smtClean="0"/>
              <a:t>23</a:t>
            </a:fld>
            <a:endParaRPr lang="en-US"/>
          </a:p>
        </p:txBody>
      </p:sp>
    </p:spTree>
    <p:extLst>
      <p:ext uri="{BB962C8B-B14F-4D97-AF65-F5344CB8AC3E}">
        <p14:creationId xmlns:p14="http://schemas.microsoft.com/office/powerpoint/2010/main" val="3764454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using each design, they gave feedback on what they liked and disliked for that particular design. And at the end of the study we asked open-ended questions about their experience with using the system, which design they preferred, and what ideas they had for improvements or new features. </a:t>
            </a:r>
          </a:p>
        </p:txBody>
      </p:sp>
      <p:sp>
        <p:nvSpPr>
          <p:cNvPr id="4" name="Slide Number Placeholder 3"/>
          <p:cNvSpPr>
            <a:spLocks noGrp="1"/>
          </p:cNvSpPr>
          <p:nvPr>
            <p:ph type="sldNum" sz="quarter" idx="10"/>
          </p:nvPr>
        </p:nvSpPr>
        <p:spPr/>
        <p:txBody>
          <a:bodyPr/>
          <a:lstStyle/>
          <a:p>
            <a:fld id="{B64D4C13-E73E-4EC3-BE40-B06870385DCB}" type="slidenum">
              <a:rPr lang="en-US" smtClean="0"/>
              <a:t>24</a:t>
            </a:fld>
            <a:endParaRPr lang="en-US"/>
          </a:p>
        </p:txBody>
      </p:sp>
    </p:spTree>
    <p:extLst>
      <p:ext uri="{BB962C8B-B14F-4D97-AF65-F5344CB8AC3E}">
        <p14:creationId xmlns:p14="http://schemas.microsoft.com/office/powerpoint/2010/main" val="2395627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of the participants reacted positively to our</a:t>
            </a:r>
            <a:r>
              <a:rPr lang="en-US" baseline="0" dirty="0"/>
              <a:t> approach</a:t>
            </a:r>
            <a:r>
              <a:rPr lang="en-US" dirty="0"/>
              <a:t>, and commented specifically on advantages of the 3D</a:t>
            </a:r>
            <a:r>
              <a:rPr lang="en-US" baseline="0" dirty="0"/>
              <a:t> virtual display designs. </a:t>
            </a:r>
          </a:p>
          <a:p>
            <a:endParaRPr lang="en-US" b="1" baseline="0" dirty="0"/>
          </a:p>
          <a:p>
            <a:r>
              <a:rPr lang="en-US" b="1" baseline="0" dirty="0"/>
              <a:t>[next]</a:t>
            </a:r>
            <a:r>
              <a:rPr lang="en-US" baseline="0" dirty="0"/>
              <a:t> They </a:t>
            </a:r>
            <a:r>
              <a:rPr lang="en-US" dirty="0"/>
              <a:t>considered the two fixed 3D designs to be more like the reading experience with a CCTV or handheld magnifier, </a:t>
            </a:r>
            <a:r>
              <a:rPr lang="en-US" b="1" baseline="0" dirty="0"/>
              <a:t>[next] </a:t>
            </a:r>
            <a:r>
              <a:rPr lang="en-US" dirty="0"/>
              <a:t>and the finger tracking design could potentially help to quickly locate a particular location in a document when reading.</a:t>
            </a:r>
            <a:r>
              <a:rPr lang="en-US" baseline="0" dirty="0"/>
              <a:t> </a:t>
            </a:r>
            <a:r>
              <a:rPr lang="en-US" b="1" baseline="0" dirty="0"/>
              <a:t>[next] </a:t>
            </a:r>
            <a:r>
              <a:rPr lang="en-US" baseline="0" dirty="0"/>
              <a:t>One participant preferred the fixed 2D design because it was always visible and required the least concentration to use.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25</a:t>
            </a:fld>
            <a:endParaRPr lang="en-US"/>
          </a:p>
        </p:txBody>
      </p:sp>
    </p:spTree>
    <p:extLst>
      <p:ext uri="{BB962C8B-B14F-4D97-AF65-F5344CB8AC3E}">
        <p14:creationId xmlns:p14="http://schemas.microsoft.com/office/powerpoint/2010/main" val="1961438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comments</a:t>
            </a:r>
            <a:r>
              <a:rPr lang="en-US" baseline="0" dirty="0"/>
              <a:t> were about the components of the system. </a:t>
            </a:r>
          </a:p>
          <a:p>
            <a:endParaRPr lang="en-US" b="1" baseline="0" dirty="0"/>
          </a:p>
          <a:p>
            <a:r>
              <a:rPr lang="en-US" b="1" baseline="0" dirty="0"/>
              <a:t>[next]</a:t>
            </a:r>
            <a:r>
              <a:rPr lang="en-US" baseline="0" dirty="0"/>
              <a:t> The camera could be used hands-free and because it was separate from the display it allowed participants to find a comfortable reading position. </a:t>
            </a:r>
          </a:p>
          <a:p>
            <a:endParaRPr lang="en-US" b="1" baseline="0" dirty="0"/>
          </a:p>
          <a:p>
            <a:r>
              <a:rPr lang="en-US" b="1" baseline="0" dirty="0"/>
              <a:t>[next]</a:t>
            </a:r>
            <a:r>
              <a:rPr lang="en-US" baseline="0" dirty="0"/>
              <a:t> But participants disliked the need to move their finger to read and found it difficult to move from one line of text to the next. </a:t>
            </a:r>
          </a:p>
          <a:p>
            <a:endParaRPr lang="en-US" b="1" baseline="0" dirty="0"/>
          </a:p>
          <a:p>
            <a:r>
              <a:rPr lang="en-US" b="1" baseline="0" dirty="0"/>
              <a:t>[next]</a:t>
            </a:r>
            <a:r>
              <a:rPr lang="en-US" baseline="0" dirty="0"/>
              <a:t> And the camera’s position close to the page meant that it had a small field of view that could only see a few lines of text at a time.</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26</a:t>
            </a:fld>
            <a:endParaRPr lang="en-US"/>
          </a:p>
        </p:txBody>
      </p:sp>
    </p:spTree>
    <p:extLst>
      <p:ext uri="{BB962C8B-B14F-4D97-AF65-F5344CB8AC3E}">
        <p14:creationId xmlns:p14="http://schemas.microsoft.com/office/powerpoint/2010/main" val="902843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HoloLens worked reasonably well</a:t>
            </a:r>
            <a:r>
              <a:rPr lang="en-US" baseline="0" dirty="0"/>
              <a:t> for two of the participants, </a:t>
            </a:r>
            <a:r>
              <a:rPr lang="en-US" b="1" baseline="0" dirty="0"/>
              <a:t>[next]</a:t>
            </a:r>
            <a:r>
              <a:rPr lang="en-US" baseline="0" dirty="0"/>
              <a:t> but all three mentioned that the contrast of the transparent display was a bit low. </a:t>
            </a:r>
          </a:p>
          <a:p>
            <a:endParaRPr lang="en-US" b="1" baseline="0" dirty="0"/>
          </a:p>
          <a:p>
            <a:r>
              <a:rPr lang="en-US" b="1" baseline="0" dirty="0"/>
              <a:t>[next]</a:t>
            </a:r>
            <a:r>
              <a:rPr lang="en-US" baseline="0" dirty="0"/>
              <a:t> The display is also relatively narrow and located in the middle of the user’s vision, which is a problem for users with central vision loss (like one of our participants). </a:t>
            </a:r>
          </a:p>
        </p:txBody>
      </p:sp>
      <p:sp>
        <p:nvSpPr>
          <p:cNvPr id="4" name="Slide Number Placeholder 3"/>
          <p:cNvSpPr>
            <a:spLocks noGrp="1"/>
          </p:cNvSpPr>
          <p:nvPr>
            <p:ph type="sldNum" sz="quarter" idx="10"/>
          </p:nvPr>
        </p:nvSpPr>
        <p:spPr/>
        <p:txBody>
          <a:bodyPr/>
          <a:lstStyle/>
          <a:p>
            <a:fld id="{B64D4C13-E73E-4EC3-BE40-B06870385DCB}" type="slidenum">
              <a:rPr lang="en-US" smtClean="0"/>
              <a:t>27</a:t>
            </a:fld>
            <a:endParaRPr lang="en-US"/>
          </a:p>
        </p:txBody>
      </p:sp>
    </p:spTree>
    <p:extLst>
      <p:ext uri="{BB962C8B-B14F-4D97-AF65-F5344CB8AC3E}">
        <p14:creationId xmlns:p14="http://schemas.microsoft.com/office/powerpoint/2010/main" val="20134823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a:t>
            </a:r>
            <a:r>
              <a:rPr lang="en-US" baseline="0" dirty="0"/>
              <a:t> while the participants were able to use the midair gestures to adjust the display, they all found the gestures to be slow and difficult to use for quick adjustments.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28</a:t>
            </a:fld>
            <a:endParaRPr lang="en-US"/>
          </a:p>
        </p:txBody>
      </p:sp>
    </p:spTree>
    <p:extLst>
      <p:ext uri="{BB962C8B-B14F-4D97-AF65-F5344CB8AC3E}">
        <p14:creationId xmlns:p14="http://schemas.microsoft.com/office/powerpoint/2010/main" val="3786738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We redesigned several aspects of our system to address the issues with the first prototype and to implement participants’ suggestions.</a:t>
            </a:r>
          </a:p>
        </p:txBody>
      </p:sp>
      <p:sp>
        <p:nvSpPr>
          <p:cNvPr id="4" name="Slide Number Placeholder 3"/>
          <p:cNvSpPr>
            <a:spLocks noGrp="1"/>
          </p:cNvSpPr>
          <p:nvPr>
            <p:ph type="sldNum" sz="quarter" idx="10"/>
          </p:nvPr>
        </p:nvSpPr>
        <p:spPr/>
        <p:txBody>
          <a:bodyPr/>
          <a:lstStyle/>
          <a:p>
            <a:fld id="{B64D4C13-E73E-4EC3-BE40-B06870385DCB}" type="slidenum">
              <a:rPr lang="en-US" smtClean="0"/>
              <a:t>29</a:t>
            </a:fld>
            <a:endParaRPr lang="en-US"/>
          </a:p>
        </p:txBody>
      </p:sp>
    </p:spTree>
    <p:extLst>
      <p:ext uri="{BB962C8B-B14F-4D97-AF65-F5344CB8AC3E}">
        <p14:creationId xmlns:p14="http://schemas.microsoft.com/office/powerpoint/2010/main" val="352784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But recent advancements in augmented reality technology open up a whole new set of possibilities, with the potential to be more portable, allow for easier multitasking, and be better integrated into a person’s everyday life.</a:t>
            </a:r>
          </a:p>
          <a:p>
            <a:endParaRPr lang="en-US" b="1" baseline="0" dirty="0"/>
          </a:p>
          <a:p>
            <a:r>
              <a:rPr lang="en-US" b="1" baseline="0" dirty="0"/>
              <a:t>[next] </a:t>
            </a:r>
            <a:r>
              <a:rPr lang="en-US" baseline="0" dirty="0"/>
              <a:t>And for low vision users, head-worn displays that can enhance existing visual capabilities are particularly promising.</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3</a:t>
            </a:fld>
            <a:endParaRPr lang="en-US"/>
          </a:p>
        </p:txBody>
      </p:sp>
    </p:spTree>
    <p:extLst>
      <p:ext uri="{BB962C8B-B14F-4D97-AF65-F5344CB8AC3E}">
        <p14:creationId xmlns:p14="http://schemas.microsoft.com/office/powerpoint/2010/main" val="4919752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decided to experiment with using a handheld smartphone camera instead of the finger-worn camera. </a:t>
            </a:r>
          </a:p>
        </p:txBody>
      </p:sp>
      <p:sp>
        <p:nvSpPr>
          <p:cNvPr id="4" name="Slide Number Placeholder 3"/>
          <p:cNvSpPr>
            <a:spLocks noGrp="1"/>
          </p:cNvSpPr>
          <p:nvPr>
            <p:ph type="sldNum" sz="quarter" idx="10"/>
          </p:nvPr>
        </p:nvSpPr>
        <p:spPr/>
        <p:txBody>
          <a:bodyPr/>
          <a:lstStyle/>
          <a:p>
            <a:fld id="{B64D4C13-E73E-4EC3-BE40-B06870385DCB}" type="slidenum">
              <a:rPr lang="en-US" smtClean="0"/>
              <a:t>30</a:t>
            </a:fld>
            <a:endParaRPr lang="en-US"/>
          </a:p>
        </p:txBody>
      </p:sp>
    </p:spTree>
    <p:extLst>
      <p:ext uri="{BB962C8B-B14F-4D97-AF65-F5344CB8AC3E}">
        <p14:creationId xmlns:p14="http://schemas.microsoft.com/office/powerpoint/2010/main" val="1019383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smartphone app captured images using the camera and sent them wirelessly to the HoloLens to display. It used standard touchscreen gestures to zoom in and out, and provided buttons to adjust how the image appeared</a:t>
            </a:r>
            <a:r>
              <a:rPr lang="en-US" baseline="0" dirty="0"/>
              <a:t>. And along with the touchscreen controls we also used the motion sensors in the phone to allow users to more easily position the display.</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31</a:t>
            </a:fld>
            <a:endParaRPr lang="en-US"/>
          </a:p>
        </p:txBody>
      </p:sp>
    </p:spTree>
    <p:extLst>
      <p:ext uri="{BB962C8B-B14F-4D97-AF65-F5344CB8AC3E}">
        <p14:creationId xmlns:p14="http://schemas.microsoft.com/office/powerpoint/2010/main" val="16476944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updated</a:t>
            </a:r>
            <a:r>
              <a:rPr lang="en-US" baseline="0" dirty="0"/>
              <a:t> prototype </a:t>
            </a:r>
            <a:r>
              <a:rPr lang="en-US" dirty="0"/>
              <a:t>provided three virtual display designs, which differed depending on where the display was attached. This video will demonstrate how the user positioned the virtual display for each design.</a:t>
            </a:r>
          </a:p>
        </p:txBody>
      </p:sp>
      <p:sp>
        <p:nvSpPr>
          <p:cNvPr id="4" name="Slide Number Placeholder 3"/>
          <p:cNvSpPr>
            <a:spLocks noGrp="1"/>
          </p:cNvSpPr>
          <p:nvPr>
            <p:ph type="sldNum" sz="quarter" idx="10"/>
          </p:nvPr>
        </p:nvSpPr>
        <p:spPr/>
        <p:txBody>
          <a:bodyPr/>
          <a:lstStyle/>
          <a:p>
            <a:fld id="{B64D4C13-E73E-4EC3-BE40-B06870385DCB}" type="slidenum">
              <a:rPr lang="en-US" smtClean="0"/>
              <a:t>32</a:t>
            </a:fld>
            <a:endParaRPr lang="en-US"/>
          </a:p>
        </p:txBody>
      </p:sp>
    </p:spTree>
    <p:extLst>
      <p:ext uri="{BB962C8B-B14F-4D97-AF65-F5344CB8AC3E}">
        <p14:creationId xmlns:p14="http://schemas.microsoft.com/office/powerpoint/2010/main" val="4208625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design attached the display to the headset, so that it maintained a fixed position relative to the user at all times. </a:t>
            </a:r>
          </a:p>
          <a:p>
            <a:endParaRPr lang="en-US" dirty="0"/>
          </a:p>
          <a:p>
            <a:r>
              <a:rPr lang="en-US" dirty="0"/>
              <a:t>The second design attached the display to a location in the physical world, remaining stationary as the user moved. </a:t>
            </a:r>
          </a:p>
          <a:p>
            <a:endParaRPr lang="en-US" dirty="0"/>
          </a:p>
          <a:p>
            <a:r>
              <a:rPr lang="en-US" dirty="0"/>
              <a:t>And the third design attached the display to the smartphone, moving along with it like a magnifying glass.</a:t>
            </a:r>
          </a:p>
        </p:txBody>
      </p:sp>
      <p:sp>
        <p:nvSpPr>
          <p:cNvPr id="4" name="Slide Number Placeholder 3"/>
          <p:cNvSpPr>
            <a:spLocks noGrp="1"/>
          </p:cNvSpPr>
          <p:nvPr>
            <p:ph type="sldNum" sz="quarter" idx="10"/>
          </p:nvPr>
        </p:nvSpPr>
        <p:spPr/>
        <p:txBody>
          <a:bodyPr/>
          <a:lstStyle/>
          <a:p>
            <a:fld id="{B64D4C13-E73E-4EC3-BE40-B06870385DCB}" type="slidenum">
              <a:rPr lang="en-US" smtClean="0"/>
              <a:t>33</a:t>
            </a:fld>
            <a:endParaRPr lang="en-US"/>
          </a:p>
        </p:txBody>
      </p:sp>
    </p:spTree>
    <p:extLst>
      <p:ext uri="{BB962C8B-B14F-4D97-AF65-F5344CB8AC3E}">
        <p14:creationId xmlns:p14="http://schemas.microsoft.com/office/powerpoint/2010/main" val="39593844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design also included several options for customizing how the display appeared. Users could adjust the position by physically moving the phone, or adjust the size of the display and the contrast or colors using on-screen controls.</a:t>
            </a:r>
          </a:p>
        </p:txBody>
      </p:sp>
      <p:sp>
        <p:nvSpPr>
          <p:cNvPr id="4" name="Slide Number Placeholder 3"/>
          <p:cNvSpPr>
            <a:spLocks noGrp="1"/>
          </p:cNvSpPr>
          <p:nvPr>
            <p:ph type="sldNum" sz="quarter" idx="10"/>
          </p:nvPr>
        </p:nvSpPr>
        <p:spPr/>
        <p:txBody>
          <a:bodyPr/>
          <a:lstStyle/>
          <a:p>
            <a:fld id="{B64D4C13-E73E-4EC3-BE40-B06870385DCB}" type="slidenum">
              <a:rPr lang="en-US" smtClean="0"/>
              <a:t>34</a:t>
            </a:fld>
            <a:endParaRPr lang="en-US"/>
          </a:p>
        </p:txBody>
      </p:sp>
    </p:spTree>
    <p:extLst>
      <p:ext uri="{BB962C8B-B14F-4D97-AF65-F5344CB8AC3E}">
        <p14:creationId xmlns:p14="http://schemas.microsoft.com/office/powerpoint/2010/main" val="27781604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Six participants used this</a:t>
            </a:r>
            <a:r>
              <a:rPr lang="en-US" baseline="0" dirty="0"/>
              <a:t> prototype, including two who returned from the first sessions.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a:t>
            </a:r>
            <a:r>
              <a:rPr lang="en-US" baseline="0" dirty="0"/>
              <a:t> The sessions were similar to those with the first prototype, with participants reading text on documents and other objects with each of the display modes and providing feedback and suggestions.</a:t>
            </a:r>
          </a:p>
        </p:txBody>
      </p:sp>
      <p:sp>
        <p:nvSpPr>
          <p:cNvPr id="4" name="Slide Number Placeholder 3"/>
          <p:cNvSpPr>
            <a:spLocks noGrp="1"/>
          </p:cNvSpPr>
          <p:nvPr>
            <p:ph type="sldNum" sz="quarter" idx="10"/>
          </p:nvPr>
        </p:nvSpPr>
        <p:spPr/>
        <p:txBody>
          <a:bodyPr/>
          <a:lstStyle/>
          <a:p>
            <a:fld id="{B64D4C13-E73E-4EC3-BE40-B06870385DCB}" type="slidenum">
              <a:rPr lang="en-US" smtClean="0"/>
              <a:t>35</a:t>
            </a:fld>
            <a:endParaRPr lang="en-US"/>
          </a:p>
        </p:txBody>
      </p:sp>
    </p:spTree>
    <p:extLst>
      <p:ext uri="{BB962C8B-B14F-4D97-AF65-F5344CB8AC3E}">
        <p14:creationId xmlns:p14="http://schemas.microsoft.com/office/powerpoint/2010/main" val="40931454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In general participants were more successful and positive about their experience using this prototype than we observed with the previous version.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[next]</a:t>
            </a:r>
            <a:r>
              <a:rPr lang="en-US" sz="1200" b="0" i="0" u="none" strike="noStrike" kern="1200" baseline="0" dirty="0">
                <a:solidFill>
                  <a:schemeClr val="tx1"/>
                </a:solidFill>
                <a:latin typeface="+mn-lt"/>
                <a:ea typeface="+mn-ea"/>
                <a:cs typeface="+mn-cs"/>
              </a:rPr>
              <a:t> They were better able to experience the augmented reality aspects of our approach, which most participants found promising.</a:t>
            </a:r>
            <a:endParaRPr lang="en-US" baseline="0" dirty="0"/>
          </a:p>
        </p:txBody>
      </p:sp>
      <p:sp>
        <p:nvSpPr>
          <p:cNvPr id="4" name="Slide Number Placeholder 3"/>
          <p:cNvSpPr>
            <a:spLocks noGrp="1"/>
          </p:cNvSpPr>
          <p:nvPr>
            <p:ph type="sldNum" sz="quarter" idx="10"/>
          </p:nvPr>
        </p:nvSpPr>
        <p:spPr/>
        <p:txBody>
          <a:bodyPr/>
          <a:lstStyle/>
          <a:p>
            <a:fld id="{B64D4C13-E73E-4EC3-BE40-B06870385DCB}" type="slidenum">
              <a:rPr lang="en-US" smtClean="0"/>
              <a:t>36</a:t>
            </a:fld>
            <a:endParaRPr lang="en-US"/>
          </a:p>
        </p:txBody>
      </p:sp>
    </p:spTree>
    <p:extLst>
      <p:ext uri="{BB962C8B-B14F-4D97-AF65-F5344CB8AC3E}">
        <p14:creationId xmlns:p14="http://schemas.microsoft.com/office/powerpoint/2010/main" val="33118101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One participant was particularly enthusiastic, saying “That is so much better than my CCTV, you can go down the whole page and read it. Like if I want to read a book or something to my kids, Mommy doesn’t have to go line by line. I can read it and keep the flow going.” </a:t>
            </a:r>
          </a:p>
        </p:txBody>
      </p:sp>
      <p:sp>
        <p:nvSpPr>
          <p:cNvPr id="4" name="Slide Number Placeholder 3"/>
          <p:cNvSpPr>
            <a:spLocks noGrp="1"/>
          </p:cNvSpPr>
          <p:nvPr>
            <p:ph type="sldNum" sz="quarter" idx="10"/>
          </p:nvPr>
        </p:nvSpPr>
        <p:spPr/>
        <p:txBody>
          <a:bodyPr/>
          <a:lstStyle/>
          <a:p>
            <a:fld id="{B64D4C13-E73E-4EC3-BE40-B06870385DCB}" type="slidenum">
              <a:rPr lang="en-US" smtClean="0"/>
              <a:t>37</a:t>
            </a:fld>
            <a:endParaRPr lang="en-US"/>
          </a:p>
        </p:txBody>
      </p:sp>
    </p:spTree>
    <p:extLst>
      <p:ext uri="{BB962C8B-B14F-4D97-AF65-F5344CB8AC3E}">
        <p14:creationId xmlns:p14="http://schemas.microsoft.com/office/powerpoint/2010/main" val="12232696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Participants saw advantages to all three virtual display designs, and some said they liked the flexibility of having multiple options available and that they would use different versions depending on the situation.</a:t>
            </a:r>
          </a:p>
        </p:txBody>
      </p:sp>
      <p:sp>
        <p:nvSpPr>
          <p:cNvPr id="4" name="Slide Number Placeholder 3"/>
          <p:cNvSpPr>
            <a:spLocks noGrp="1"/>
          </p:cNvSpPr>
          <p:nvPr>
            <p:ph type="sldNum" sz="quarter" idx="10"/>
          </p:nvPr>
        </p:nvSpPr>
        <p:spPr/>
        <p:txBody>
          <a:bodyPr/>
          <a:lstStyle/>
          <a:p>
            <a:fld id="{B64D4C13-E73E-4EC3-BE40-B06870385DCB}" type="slidenum">
              <a:rPr lang="en-US" smtClean="0"/>
              <a:t>38</a:t>
            </a:fld>
            <a:endParaRPr lang="en-US"/>
          </a:p>
        </p:txBody>
      </p:sp>
    </p:spTree>
    <p:extLst>
      <p:ext uri="{BB962C8B-B14F-4D97-AF65-F5344CB8AC3E}">
        <p14:creationId xmlns:p14="http://schemas.microsoft.com/office/powerpoint/2010/main" val="3977654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Two participants liked the Attached to Headset design because they found it easier to focus on the text with fewer variables to consider.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 </a:t>
            </a:r>
            <a:r>
              <a:rPr lang="en-US" baseline="0" dirty="0"/>
              <a:t>In contrast, one participant found that mode to be too distracting, especially when speaking with someone or multitasking. </a:t>
            </a:r>
            <a:r>
              <a:rPr lang="en-US" b="1" baseline="0" dirty="0"/>
              <a:t>[next]</a:t>
            </a:r>
            <a:r>
              <a:rPr lang="en-US" baseline="0" dirty="0"/>
              <a:t> She preferred the Attached to World design since it provided a more natural reading experience. It was like a private, portable CCTV that stayed where you want it to stay.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a:t>
            </a:r>
            <a:r>
              <a:rPr lang="en-US" baseline="0" dirty="0"/>
              <a:t> Some participants also liked how versatile and intuitive the Attached to Phone design was, and said that it would especially be useful when away from home.</a:t>
            </a:r>
          </a:p>
        </p:txBody>
      </p:sp>
      <p:sp>
        <p:nvSpPr>
          <p:cNvPr id="4" name="Slide Number Placeholder 3"/>
          <p:cNvSpPr>
            <a:spLocks noGrp="1"/>
          </p:cNvSpPr>
          <p:nvPr>
            <p:ph type="sldNum" sz="quarter" idx="10"/>
          </p:nvPr>
        </p:nvSpPr>
        <p:spPr/>
        <p:txBody>
          <a:bodyPr/>
          <a:lstStyle/>
          <a:p>
            <a:fld id="{B64D4C13-E73E-4EC3-BE40-B06870385DCB}" type="slidenum">
              <a:rPr lang="en-US" smtClean="0"/>
              <a:t>39</a:t>
            </a:fld>
            <a:endParaRPr lang="en-US"/>
          </a:p>
        </p:txBody>
      </p:sp>
    </p:spTree>
    <p:extLst>
      <p:ext uri="{BB962C8B-B14F-4D97-AF65-F5344CB8AC3E}">
        <p14:creationId xmlns:p14="http://schemas.microsoft.com/office/powerpoint/2010/main" val="2208916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a few years ago a project called </a:t>
            </a:r>
            <a:r>
              <a:rPr lang="en-US" dirty="0" err="1"/>
              <a:t>ForeSee</a:t>
            </a:r>
            <a:r>
              <a:rPr lang="en-US" dirty="0"/>
              <a:t> added a camera to an Oculus Rift headset and used</a:t>
            </a:r>
            <a:r>
              <a:rPr lang="en-US" baseline="0" dirty="0"/>
              <a:t> it to magnify and enhance text content.</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4</a:t>
            </a:fld>
            <a:endParaRPr lang="en-US"/>
          </a:p>
        </p:txBody>
      </p:sp>
    </p:spTree>
    <p:extLst>
      <p:ext uri="{BB962C8B-B14F-4D97-AF65-F5344CB8AC3E}">
        <p14:creationId xmlns:p14="http://schemas.microsoft.com/office/powerpoint/2010/main" val="739417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Participants felt that the new version was an improvement, </a:t>
            </a:r>
            <a:r>
              <a:rPr lang="en-US" b="1" baseline="0" dirty="0"/>
              <a:t>[next]</a:t>
            </a:r>
            <a:r>
              <a:rPr lang="en-US" baseline="0" dirty="0"/>
              <a:t> with a better camera and more useable interactions. But while the previous version was lightweight and could be used hands-free, </a:t>
            </a:r>
            <a:r>
              <a:rPr lang="en-US" b="1" baseline="0" dirty="0"/>
              <a:t>[next]</a:t>
            </a:r>
            <a:r>
              <a:rPr lang="en-US" b="0" baseline="0" dirty="0"/>
              <a:t> the updated design required holding the phone steady in midair while reading. </a:t>
            </a:r>
          </a:p>
        </p:txBody>
      </p:sp>
      <p:sp>
        <p:nvSpPr>
          <p:cNvPr id="4" name="Slide Number Placeholder 3"/>
          <p:cNvSpPr>
            <a:spLocks noGrp="1"/>
          </p:cNvSpPr>
          <p:nvPr>
            <p:ph type="sldNum" sz="quarter" idx="10"/>
          </p:nvPr>
        </p:nvSpPr>
        <p:spPr/>
        <p:txBody>
          <a:bodyPr/>
          <a:lstStyle/>
          <a:p>
            <a:fld id="{B64D4C13-E73E-4EC3-BE40-B06870385DCB}" type="slidenum">
              <a:rPr lang="en-US" smtClean="0"/>
              <a:t>40</a:t>
            </a:fld>
            <a:endParaRPr lang="en-US"/>
          </a:p>
        </p:txBody>
      </p:sp>
    </p:spTree>
    <p:extLst>
      <p:ext uri="{BB962C8B-B14F-4D97-AF65-F5344CB8AC3E}">
        <p14:creationId xmlns:p14="http://schemas.microsoft.com/office/powerpoint/2010/main" val="5862381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 weren’t able to address the limitations of the HoloLens display. The narrow field of view was more of an issue for some participants than others, especially for the two participants with central vision loss. But in contrast, one participant with tunnel vision found the display perfectly sized.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a:t>
            </a:r>
            <a:r>
              <a:rPr lang="en-US" baseline="0" dirty="0"/>
              <a:t> The variations between participants emphasize the need for customizability, and maybe for a different display technology to support some users.</a:t>
            </a:r>
          </a:p>
        </p:txBody>
      </p:sp>
      <p:sp>
        <p:nvSpPr>
          <p:cNvPr id="4" name="Slide Number Placeholder 3"/>
          <p:cNvSpPr>
            <a:spLocks noGrp="1"/>
          </p:cNvSpPr>
          <p:nvPr>
            <p:ph type="sldNum" sz="quarter" idx="10"/>
          </p:nvPr>
        </p:nvSpPr>
        <p:spPr/>
        <p:txBody>
          <a:bodyPr/>
          <a:lstStyle/>
          <a:p>
            <a:fld id="{B64D4C13-E73E-4EC3-BE40-B06870385DCB}" type="slidenum">
              <a:rPr lang="en-US" smtClean="0"/>
              <a:t>41</a:t>
            </a:fld>
            <a:endParaRPr lang="en-US"/>
          </a:p>
        </p:txBody>
      </p:sp>
    </p:spTree>
    <p:extLst>
      <p:ext uri="{BB962C8B-B14F-4D97-AF65-F5344CB8AC3E}">
        <p14:creationId xmlns:p14="http://schemas.microsoft.com/office/powerpoint/2010/main" val="2912127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To summarize our high-level findings, 3D augmented reality which anchors virtual content to the physical world has both advantages and disadvantages.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a:t>
            </a:r>
            <a:r>
              <a:rPr lang="en-US" baseline="0" dirty="0"/>
              <a:t> It enables new interactions that are not possible using any other approach. </a:t>
            </a:r>
            <a:r>
              <a:rPr lang="en-US" sz="1200" b="0" i="0" u="none" strike="noStrike" kern="1200" baseline="0" dirty="0">
                <a:solidFill>
                  <a:schemeClr val="tx1"/>
                </a:solidFill>
                <a:latin typeface="+mn-lt"/>
                <a:ea typeface="+mn-ea"/>
                <a:cs typeface="+mn-cs"/>
              </a:rPr>
              <a:t>For example, participants could use the fixed 3D designs as an arbitrarily large virtual display and then read a full document by turning their head, rather than scanning line by line like with other portable reading aids.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[next] </a:t>
            </a:r>
            <a:r>
              <a:rPr lang="en-US" sz="1200" b="0" i="0" u="none" strike="noStrike" kern="1200" baseline="0" dirty="0">
                <a:solidFill>
                  <a:schemeClr val="tx1"/>
                </a:solidFill>
                <a:latin typeface="+mn-lt"/>
                <a:ea typeface="+mn-ea"/>
                <a:cs typeface="+mn-cs"/>
              </a:rPr>
              <a:t>Participants also liked how the designs allowed them to easily multitask, for example turning away from the virtual display to speak with someone, and then turning back to continue reading. </a:t>
            </a:r>
            <a:endParaRPr lang="en-US" baseline="0" dirty="0"/>
          </a:p>
        </p:txBody>
      </p:sp>
      <p:sp>
        <p:nvSpPr>
          <p:cNvPr id="4" name="Slide Number Placeholder 3"/>
          <p:cNvSpPr>
            <a:spLocks noGrp="1"/>
          </p:cNvSpPr>
          <p:nvPr>
            <p:ph type="sldNum" sz="quarter" idx="10"/>
          </p:nvPr>
        </p:nvSpPr>
        <p:spPr/>
        <p:txBody>
          <a:bodyPr/>
          <a:lstStyle/>
          <a:p>
            <a:fld id="{B64D4C13-E73E-4EC3-BE40-B06870385DCB}" type="slidenum">
              <a:rPr lang="en-US" smtClean="0"/>
              <a:t>42</a:t>
            </a:fld>
            <a:endParaRPr lang="en-US"/>
          </a:p>
        </p:txBody>
      </p:sp>
    </p:spTree>
    <p:extLst>
      <p:ext uri="{BB962C8B-B14F-4D97-AF65-F5344CB8AC3E}">
        <p14:creationId xmlns:p14="http://schemas.microsoft.com/office/powerpoint/2010/main" val="1436030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But our approach may also require more effort to use than other reading aids, and some participants preferred the simplicity of a fixed 2D display—especially when they are trying to concentrate on what they’re reading.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a:t>[next]</a:t>
            </a:r>
            <a:r>
              <a:rPr lang="en-US" baseline="0" dirty="0"/>
              <a:t> There is still a lot of room for future work in this area, and we would especially like to investigate alternative camera positions and virtual display designs in more depth.</a:t>
            </a:r>
          </a:p>
        </p:txBody>
      </p:sp>
      <p:sp>
        <p:nvSpPr>
          <p:cNvPr id="4" name="Slide Number Placeholder 3"/>
          <p:cNvSpPr>
            <a:spLocks noGrp="1"/>
          </p:cNvSpPr>
          <p:nvPr>
            <p:ph type="sldNum" sz="quarter" idx="10"/>
          </p:nvPr>
        </p:nvSpPr>
        <p:spPr/>
        <p:txBody>
          <a:bodyPr/>
          <a:lstStyle/>
          <a:p>
            <a:fld id="{B64D4C13-E73E-4EC3-BE40-B06870385DCB}" type="slidenum">
              <a:rPr lang="en-US" smtClean="0"/>
              <a:t>43</a:t>
            </a:fld>
            <a:endParaRPr lang="en-US"/>
          </a:p>
        </p:txBody>
      </p:sp>
    </p:spTree>
    <p:extLst>
      <p:ext uri="{BB962C8B-B14F-4D97-AF65-F5344CB8AC3E}">
        <p14:creationId xmlns:p14="http://schemas.microsoft.com/office/powerpoint/2010/main" val="19765379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the end of my presentation, thank you for listening.</a:t>
            </a:r>
          </a:p>
        </p:txBody>
      </p:sp>
      <p:sp>
        <p:nvSpPr>
          <p:cNvPr id="4" name="Slide Number Placeholder 3"/>
          <p:cNvSpPr>
            <a:spLocks noGrp="1"/>
          </p:cNvSpPr>
          <p:nvPr>
            <p:ph type="sldNum" sz="quarter" idx="10"/>
          </p:nvPr>
        </p:nvSpPr>
        <p:spPr/>
        <p:txBody>
          <a:bodyPr/>
          <a:lstStyle/>
          <a:p>
            <a:fld id="{B64D4C13-E73E-4EC3-BE40-B06870385DCB}" type="slidenum">
              <a:rPr lang="en-US" smtClean="0"/>
              <a:t>44</a:t>
            </a:fld>
            <a:endParaRPr lang="en-US"/>
          </a:p>
        </p:txBody>
      </p:sp>
    </p:spTree>
    <p:extLst>
      <p:ext uri="{BB962C8B-B14F-4D97-AF65-F5344CB8AC3E}">
        <p14:creationId xmlns:p14="http://schemas.microsoft.com/office/powerpoint/2010/main" val="2625026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researchers have used Google Glass to enhance edges, or to display magnified content from a smartphone screen.</a:t>
            </a:r>
          </a:p>
        </p:txBody>
      </p:sp>
      <p:sp>
        <p:nvSpPr>
          <p:cNvPr id="4" name="Slide Number Placeholder 3"/>
          <p:cNvSpPr>
            <a:spLocks noGrp="1"/>
          </p:cNvSpPr>
          <p:nvPr>
            <p:ph type="sldNum" sz="quarter" idx="10"/>
          </p:nvPr>
        </p:nvSpPr>
        <p:spPr/>
        <p:txBody>
          <a:bodyPr/>
          <a:lstStyle/>
          <a:p>
            <a:fld id="{B64D4C13-E73E-4EC3-BE40-B06870385DCB}" type="slidenum">
              <a:rPr lang="en-US" smtClean="0"/>
              <a:t>5</a:t>
            </a:fld>
            <a:endParaRPr lang="en-US"/>
          </a:p>
        </p:txBody>
      </p:sp>
    </p:spTree>
    <p:extLst>
      <p:ext uri="{BB962C8B-B14F-4D97-AF65-F5344CB8AC3E}">
        <p14:creationId xmlns:p14="http://schemas.microsoft.com/office/powerpoint/2010/main" val="224174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there are several commercial systems</a:t>
            </a:r>
            <a:r>
              <a:rPr lang="en-US" baseline="0" dirty="0"/>
              <a:t> that </a:t>
            </a:r>
            <a:r>
              <a:rPr lang="en-US" dirty="0"/>
              <a:t>display magnified video from a camera worn on the head. </a:t>
            </a:r>
            <a:r>
              <a:rPr lang="en-US" b="1" dirty="0"/>
              <a:t>[next]</a:t>
            </a:r>
          </a:p>
          <a:p>
            <a:endParaRPr lang="en-US" dirty="0"/>
          </a:p>
          <a:p>
            <a:r>
              <a:rPr lang="en-US" dirty="0"/>
              <a:t>A recent study with eSight, one of the more popular commercial systems, showed the impact</a:t>
            </a:r>
            <a:r>
              <a:rPr lang="en-US" baseline="0" dirty="0"/>
              <a:t> that a vision enhancement system can make in users’ lives.</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6</a:t>
            </a:fld>
            <a:endParaRPr lang="en-US"/>
          </a:p>
        </p:txBody>
      </p:sp>
    </p:spTree>
    <p:extLst>
      <p:ext uri="{BB962C8B-B14F-4D97-AF65-F5344CB8AC3E}">
        <p14:creationId xmlns:p14="http://schemas.microsoft.com/office/powerpoint/2010/main" val="426993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prior work has begun to explore ways to augment the user’s vision, but so far they’re limited to enhancing and magnifying the 2D image from a video camera.</a:t>
            </a:r>
          </a:p>
          <a:p>
            <a:endParaRPr lang="en-US" dirty="0"/>
          </a:p>
          <a:p>
            <a:r>
              <a:rPr lang="en-US" b="1" dirty="0"/>
              <a:t>[next]</a:t>
            </a:r>
            <a:r>
              <a:rPr lang="en-US" b="1" baseline="0" dirty="0"/>
              <a:t> </a:t>
            </a:r>
            <a:r>
              <a:rPr lang="en-US" b="0" baseline="0" dirty="0"/>
              <a:t>But a popular definition for </a:t>
            </a:r>
            <a:r>
              <a:rPr lang="en-US" dirty="0"/>
              <a:t>augmented reality combines</a:t>
            </a:r>
            <a:r>
              <a:rPr lang="en-US" baseline="0" dirty="0"/>
              <a:t> real and virtual objects that are interactive in real-time and registered in </a:t>
            </a:r>
            <a:r>
              <a:rPr lang="en-US" dirty="0"/>
              <a:t>3D. That type of system is now becoming possible to implement with off-the-shelf technology.</a:t>
            </a:r>
          </a:p>
        </p:txBody>
      </p:sp>
      <p:sp>
        <p:nvSpPr>
          <p:cNvPr id="4" name="Slide Number Placeholder 3"/>
          <p:cNvSpPr>
            <a:spLocks noGrp="1"/>
          </p:cNvSpPr>
          <p:nvPr>
            <p:ph type="sldNum" sz="quarter" idx="10"/>
          </p:nvPr>
        </p:nvSpPr>
        <p:spPr/>
        <p:txBody>
          <a:bodyPr/>
          <a:lstStyle/>
          <a:p>
            <a:fld id="{B64D4C13-E73E-4EC3-BE40-B06870385DCB}" type="slidenum">
              <a:rPr lang="en-US" smtClean="0"/>
              <a:t>7</a:t>
            </a:fld>
            <a:endParaRPr lang="en-US"/>
          </a:p>
        </p:txBody>
      </p:sp>
    </p:spTree>
    <p:extLst>
      <p:ext uri="{BB962C8B-B14F-4D97-AF65-F5344CB8AC3E}">
        <p14:creationId xmlns:p14="http://schemas.microsoft.com/office/powerpoint/2010/main" val="164465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example is the Microsoft HoloLens, which has an transparent </a:t>
            </a:r>
            <a:r>
              <a:rPr lang="en-US" baseline="0" dirty="0"/>
              <a:t>display that allows persistent digital content to be shown in 3D space on top of real-world objects.</a:t>
            </a:r>
          </a:p>
        </p:txBody>
      </p:sp>
      <p:sp>
        <p:nvSpPr>
          <p:cNvPr id="4" name="Slide Number Placeholder 3"/>
          <p:cNvSpPr>
            <a:spLocks noGrp="1"/>
          </p:cNvSpPr>
          <p:nvPr>
            <p:ph type="sldNum" sz="quarter" idx="10"/>
          </p:nvPr>
        </p:nvSpPr>
        <p:spPr/>
        <p:txBody>
          <a:bodyPr/>
          <a:lstStyle/>
          <a:p>
            <a:fld id="{B64D4C13-E73E-4EC3-BE40-B06870385DCB}" type="slidenum">
              <a:rPr lang="en-US" smtClean="0"/>
              <a:t>8</a:t>
            </a:fld>
            <a:endParaRPr lang="en-US"/>
          </a:p>
        </p:txBody>
      </p:sp>
    </p:spTree>
    <p:extLst>
      <p:ext uri="{BB962C8B-B14F-4D97-AF65-F5344CB8AC3E}">
        <p14:creationId xmlns:p14="http://schemas.microsoft.com/office/powerpoint/2010/main" val="1918787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ability to sense the physical environment in 3D and anchor virtual content on top of it allows for new types of visual enhancements that are better integrated with the user’s real-world tasks.</a:t>
            </a:r>
          </a:p>
          <a:p>
            <a:endParaRPr lang="en-US" baseline="0" dirty="0"/>
          </a:p>
          <a:p>
            <a:r>
              <a:rPr lang="en-US" baseline="0" dirty="0"/>
              <a:t>For example, a magnified view of an object can be displayed directly on top of the real object, or the magnified view can be fixed to a desk near the user’s workspace or projected on a nearby wall.</a:t>
            </a:r>
            <a:endParaRPr lang="en-US" dirty="0"/>
          </a:p>
        </p:txBody>
      </p:sp>
      <p:sp>
        <p:nvSpPr>
          <p:cNvPr id="4" name="Slide Number Placeholder 3"/>
          <p:cNvSpPr>
            <a:spLocks noGrp="1"/>
          </p:cNvSpPr>
          <p:nvPr>
            <p:ph type="sldNum" sz="quarter" idx="10"/>
          </p:nvPr>
        </p:nvSpPr>
        <p:spPr/>
        <p:txBody>
          <a:bodyPr/>
          <a:lstStyle/>
          <a:p>
            <a:fld id="{B64D4C13-E73E-4EC3-BE40-B06870385DCB}" type="slidenum">
              <a:rPr lang="en-US" smtClean="0"/>
              <a:t>9</a:t>
            </a:fld>
            <a:endParaRPr lang="en-US"/>
          </a:p>
        </p:txBody>
      </p:sp>
    </p:spTree>
    <p:extLst>
      <p:ext uri="{BB962C8B-B14F-4D97-AF65-F5344CB8AC3E}">
        <p14:creationId xmlns:p14="http://schemas.microsoft.com/office/powerpoint/2010/main" val="212459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4E073C-C47A-4E70-AFCF-534E82ABC4C9}" type="datetimeFigureOut">
              <a:rPr lang="en-US" smtClean="0"/>
              <a:t>10/22/18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288779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E073C-C47A-4E70-AFCF-534E82ABC4C9}" type="datetimeFigureOut">
              <a:rPr lang="en-US" smtClean="0"/>
              <a:t>10/22/18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421691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E073C-C47A-4E70-AFCF-534E82ABC4C9}" type="datetimeFigureOut">
              <a:rPr lang="en-US" smtClean="0"/>
              <a:t>10/22/18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85893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4E073C-C47A-4E70-AFCF-534E82ABC4C9}" type="datetimeFigureOut">
              <a:rPr lang="en-US" smtClean="0"/>
              <a:t>10/22/18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353186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64E073C-C47A-4E70-AFCF-534E82ABC4C9}" type="datetimeFigureOut">
              <a:rPr lang="en-US" smtClean="0"/>
              <a:t>10/22/18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2731795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4E073C-C47A-4E70-AFCF-534E82ABC4C9}" type="datetimeFigureOut">
              <a:rPr lang="en-US" smtClean="0"/>
              <a:t>10/22/18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1331718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4E073C-C47A-4E70-AFCF-534E82ABC4C9}" type="datetimeFigureOut">
              <a:rPr lang="en-US" smtClean="0"/>
              <a:t>10/22/18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3217091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764E073C-C47A-4E70-AFCF-534E82ABC4C9}" type="datetimeFigureOut">
              <a:rPr lang="en-US" smtClean="0"/>
              <a:t>10/22/18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74048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E073C-C47A-4E70-AFCF-534E82ABC4C9}" type="datetimeFigureOut">
              <a:rPr lang="en-US" smtClean="0"/>
              <a:t>10/22/18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4103418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4E073C-C47A-4E70-AFCF-534E82ABC4C9}" type="datetimeFigureOut">
              <a:rPr lang="en-US" smtClean="0"/>
              <a:t>10/22/18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3511253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4E073C-C47A-4E70-AFCF-534E82ABC4C9}" type="datetimeFigureOut">
              <a:rPr lang="en-US" smtClean="0"/>
              <a:t>10/22/18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08EB3D-3C68-4343-9EE0-676B8120FFDF}" type="slidenum">
              <a:rPr lang="en-US" smtClean="0"/>
              <a:t>‹#›</a:t>
            </a:fld>
            <a:endParaRPr lang="en-US"/>
          </a:p>
        </p:txBody>
      </p:sp>
    </p:spTree>
    <p:extLst>
      <p:ext uri="{BB962C8B-B14F-4D97-AF65-F5344CB8AC3E}">
        <p14:creationId xmlns:p14="http://schemas.microsoft.com/office/powerpoint/2010/main" val="3549693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E073C-C47A-4E70-AFCF-534E82ABC4C9}" type="datetimeFigureOut">
              <a:rPr lang="en-US" smtClean="0"/>
              <a:t>10/22/18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08EB3D-3C68-4343-9EE0-676B8120FFDF}" type="slidenum">
              <a:rPr lang="en-US" smtClean="0"/>
              <a:t>‹#›</a:t>
            </a:fld>
            <a:endParaRPr lang="en-US"/>
          </a:p>
        </p:txBody>
      </p:sp>
    </p:spTree>
    <p:extLst>
      <p:ext uri="{BB962C8B-B14F-4D97-AF65-F5344CB8AC3E}">
        <p14:creationId xmlns:p14="http://schemas.microsoft.com/office/powerpoint/2010/main" val="190745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34.png"/><Relationship Id="rId4" Type="http://schemas.openxmlformats.org/officeDocument/2006/relationships/image" Target="../media/image21.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38.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7.pn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38.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38.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4.png"/><Relationship Id="rId5" Type="http://schemas.openxmlformats.org/officeDocument/2006/relationships/image" Target="../media/image51.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36.png"/><Relationship Id="rId5" Type="http://schemas.openxmlformats.org/officeDocument/2006/relationships/image" Target="../media/image5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22.png"/><Relationship Id="rId9" Type="http://schemas.openxmlformats.org/officeDocument/2006/relationships/image" Target="../media/image34.png"/></Relationships>
</file>

<file path=ppt/slides/_rels/slide3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12"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57.jpeg"/><Relationship Id="rId5" Type="http://schemas.openxmlformats.org/officeDocument/2006/relationships/image" Target="../media/image54.png"/><Relationship Id="rId10" Type="http://schemas.openxmlformats.org/officeDocument/2006/relationships/image" Target="../media/image56.jpeg"/><Relationship Id="rId4" Type="http://schemas.openxmlformats.org/officeDocument/2006/relationships/image" Target="../media/image22.png"/><Relationship Id="rId9" Type="http://schemas.openxmlformats.org/officeDocument/2006/relationships/image" Target="../media/image5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54.png"/><Relationship Id="rId10"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58.jpeg"/></Relationships>
</file>

<file path=ppt/slides/_rels/slide4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3.png"/><Relationship Id="rId7"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4.png"/><Relationship Id="rId11" Type="http://schemas.microsoft.com/office/2007/relationships/hdphoto" Target="../media/hdphoto1.wdp"/><Relationship Id="rId5" Type="http://schemas.openxmlformats.org/officeDocument/2006/relationships/image" Target="../media/image54.png"/><Relationship Id="rId10" Type="http://schemas.openxmlformats.org/officeDocument/2006/relationships/image" Target="../media/image45.png"/><Relationship Id="rId4" Type="http://schemas.openxmlformats.org/officeDocument/2006/relationships/image" Target="../media/image22.png"/><Relationship Id="rId9" Type="http://schemas.openxmlformats.org/officeDocument/2006/relationships/image" Target="../media/image44.jpe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3754" b="11960"/>
          <a:stretch/>
        </p:blipFill>
        <p:spPr>
          <a:xfrm>
            <a:off x="0" y="0"/>
            <a:ext cx="12204819" cy="6858000"/>
          </a:xfrm>
          <a:prstGeom prst="rect">
            <a:avLst/>
          </a:prstGeom>
        </p:spPr>
      </p:pic>
      <p:sp>
        <p:nvSpPr>
          <p:cNvPr id="5" name="Rectangle 4"/>
          <p:cNvSpPr/>
          <p:nvPr/>
        </p:nvSpPr>
        <p:spPr>
          <a:xfrm>
            <a:off x="0" y="0"/>
            <a:ext cx="12204819" cy="6472574"/>
          </a:xfrm>
          <a:prstGeom prst="rect">
            <a:avLst/>
          </a:prstGeom>
          <a:gradFill>
            <a:gsLst>
              <a:gs pos="23000">
                <a:schemeClr val="tx1">
                  <a:alpha val="60000"/>
                </a:schemeClr>
              </a:gs>
              <a:gs pos="50000">
                <a:schemeClr val="tx1">
                  <a:alpha val="0"/>
                </a:schemeClr>
              </a:gs>
              <a:gs pos="9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6117816"/>
            <a:ext cx="12204819"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295275" y="261256"/>
            <a:ext cx="11601450" cy="1377453"/>
          </a:xfrm>
          <a:prstGeom prst="rect">
            <a:avLst/>
          </a:prstGeom>
        </p:spPr>
        <p:txBody>
          <a:bodyPr anchor="ctr" anchorCtr="0">
            <a:noAutofit/>
          </a:bodyPr>
          <a:lstStyle>
            <a:lvl1pPr algn="ctr" defTabSz="914400" rtl="0" eaLnBrk="1" latinLnBrk="0" hangingPunct="1">
              <a:lnSpc>
                <a:spcPct val="90000"/>
              </a:lnSpc>
              <a:spcBef>
                <a:spcPct val="0"/>
              </a:spcBef>
              <a:buNone/>
              <a:defRPr sz="6000" b="0" i="0" kern="1200">
                <a:solidFill>
                  <a:schemeClr val="bg1"/>
                </a:solidFill>
                <a:latin typeface="Segoe UI Light" charset="0"/>
                <a:ea typeface="Segoe UI Light" charset="0"/>
                <a:cs typeface="Segoe UI Light" charset="0"/>
              </a:defRPr>
            </a:lvl1pPr>
          </a:lstStyle>
          <a:p>
            <a:pPr algn="l" hangingPunct="0"/>
            <a:r>
              <a:rPr lang="en-US" b="1" cap="small" dirty="0">
                <a:latin typeface="Segoe Condensed" panose="020B0606040200020203" pitchFamily="34" charset="0"/>
                <a:ea typeface="Segoe Condensed" charset="0"/>
                <a:cs typeface="Segoe UI Semibold" panose="020B0702040204020203" pitchFamily="34" charset="0"/>
              </a:rPr>
              <a:t>Design of an Augmented Reality</a:t>
            </a:r>
          </a:p>
          <a:p>
            <a:pPr algn="l" hangingPunct="0"/>
            <a:r>
              <a:rPr lang="en-US" sz="4800" b="1" cap="small" dirty="0">
                <a:latin typeface="Segoe Condensed" panose="020B0606040200020203" pitchFamily="34" charset="0"/>
                <a:ea typeface="Segoe Condensed" charset="0"/>
                <a:cs typeface="Segoe UI Semibold" panose="020B0702040204020203" pitchFamily="34" charset="0"/>
              </a:rPr>
              <a:t>Magnification Aid for Low Vision Users</a:t>
            </a:r>
            <a:endParaRPr lang="en-US" sz="4400" b="1" cap="small" dirty="0">
              <a:latin typeface="Segoe Condensed" panose="020B0606040200020203" pitchFamily="34" charset="0"/>
              <a:ea typeface="Segoe Condensed" charset="0"/>
              <a:cs typeface="Segoe UI Semibold" panose="020B0702040204020203" pitchFamily="34" charset="0"/>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6041" r="65417"/>
          <a:stretch/>
        </p:blipFill>
        <p:spPr>
          <a:xfrm>
            <a:off x="1273892" y="6117810"/>
            <a:ext cx="781051" cy="740190"/>
          </a:xfrm>
          <a:prstGeom prst="rect">
            <a:avLst/>
          </a:prstGeom>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6250" r="49792"/>
          <a:stretch/>
        </p:blipFill>
        <p:spPr>
          <a:xfrm>
            <a:off x="3252726" y="6117810"/>
            <a:ext cx="1276350" cy="740190"/>
          </a:xfrm>
          <a:prstGeom prst="rect">
            <a:avLst/>
          </a:prstGeom>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74635"/>
          <a:stretch/>
        </p:blipFill>
        <p:spPr>
          <a:xfrm>
            <a:off x="9504818" y="6117810"/>
            <a:ext cx="2319337" cy="740190"/>
          </a:xfrm>
          <a:prstGeom prst="rect">
            <a:avLst/>
          </a:prstGeom>
          <a:ln>
            <a:noFill/>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4696616" y="6117810"/>
            <a:ext cx="2081213" cy="740190"/>
          </a:xfrm>
          <a:prstGeom prst="rect">
            <a:avLst/>
          </a:prstGeom>
          <a:ln>
            <a:noFill/>
          </a:ln>
        </p:spPr>
      </p:pic>
      <p:pic>
        <p:nvPicPr>
          <p:cNvPr id="13" name="Picture 12"/>
          <p:cNvPicPr>
            <a:picLocks noChangeAspect="1"/>
          </p:cNvPicPr>
          <p:nvPr/>
        </p:nvPicPr>
        <p:blipFill>
          <a:blip r:embed="rId5"/>
          <a:stretch>
            <a:fillRect/>
          </a:stretch>
        </p:blipFill>
        <p:spPr>
          <a:xfrm>
            <a:off x="266986" y="6117810"/>
            <a:ext cx="839366" cy="740190"/>
          </a:xfrm>
          <a:prstGeom prst="rect">
            <a:avLst/>
          </a:prstGeom>
        </p:spPr>
      </p:pic>
      <p:pic>
        <p:nvPicPr>
          <p:cNvPr id="14" name="Picture 13"/>
          <p:cNvPicPr>
            <a:picLocks noChangeAspect="1"/>
          </p:cNvPicPr>
          <p:nvPr/>
        </p:nvPicPr>
        <p:blipFill>
          <a:blip r:embed="rId6"/>
          <a:stretch>
            <a:fillRect/>
          </a:stretch>
        </p:blipFill>
        <p:spPr>
          <a:xfrm>
            <a:off x="2222483" y="6249953"/>
            <a:ext cx="862703" cy="475904"/>
          </a:xfrm>
          <a:prstGeom prst="rect">
            <a:avLst/>
          </a:prstGeom>
        </p:spPr>
      </p:pic>
      <p:pic>
        <p:nvPicPr>
          <p:cNvPr id="15" name="Picture 14"/>
          <p:cNvPicPr>
            <a:picLocks noChangeAspect="1"/>
          </p:cNvPicPr>
          <p:nvPr/>
        </p:nvPicPr>
        <p:blipFill>
          <a:blip r:embed="rId7"/>
          <a:stretch>
            <a:fillRect/>
          </a:stretch>
        </p:blipFill>
        <p:spPr>
          <a:xfrm>
            <a:off x="6945369" y="6240850"/>
            <a:ext cx="2391907" cy="494111"/>
          </a:xfrm>
          <a:prstGeom prst="rect">
            <a:avLst/>
          </a:prstGeom>
        </p:spPr>
      </p:pic>
      <p:sp>
        <p:nvSpPr>
          <p:cNvPr id="17" name="Subtitle 2"/>
          <p:cNvSpPr txBox="1">
            <a:spLocks/>
          </p:cNvSpPr>
          <p:nvPr/>
        </p:nvSpPr>
        <p:spPr>
          <a:xfrm>
            <a:off x="9413507" y="4667541"/>
            <a:ext cx="2497363" cy="13318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r>
              <a:rPr lang="en-US" sz="3600" b="1" dirty="0">
                <a:latin typeface="Segoe Condensed" panose="020B0606040200020203" pitchFamily="34" charset="0"/>
                <a:ea typeface="Segoe Condensed" charset="0"/>
                <a:cs typeface="Segoe UI Semibold" panose="020B0702040204020203" pitchFamily="34" charset="0"/>
              </a:rPr>
              <a:t>Jon Froehlich</a:t>
            </a:r>
            <a:endParaRPr lang="en-US" sz="3600" b="1" dirty="0">
              <a:solidFill>
                <a:schemeClr val="accent4"/>
              </a:solidFill>
              <a:latin typeface="Segoe Condensed" panose="020B0606040200020203" pitchFamily="34" charset="0"/>
              <a:ea typeface="Segoe Condensed" charset="0"/>
              <a:cs typeface="Segoe UI Semibold" panose="020B0702040204020203" pitchFamily="34" charset="0"/>
            </a:endParaRPr>
          </a:p>
          <a:p>
            <a:pPr hangingPunct="0">
              <a:spcBef>
                <a:spcPts val="0"/>
              </a:spcBef>
            </a:pPr>
            <a:r>
              <a:rPr lang="en-US" sz="3300" b="1" dirty="0">
                <a:latin typeface="Segoe Condensed" panose="020B0606040200020203" pitchFamily="34" charset="0"/>
                <a:ea typeface="Segoe Condensed" charset="0"/>
                <a:cs typeface="Segoe UI Semibold" panose="020B0702040204020203" pitchFamily="34" charset="0"/>
              </a:rPr>
              <a:t>Leah Findlater</a:t>
            </a:r>
          </a:p>
          <a:p>
            <a:pPr hangingPunct="0">
              <a:spcBef>
                <a:spcPts val="0"/>
              </a:spcBef>
            </a:pPr>
            <a:r>
              <a:rPr lang="en-US" sz="1950" dirty="0">
                <a:latin typeface="Segoe Condensed" charset="0"/>
                <a:ea typeface="Segoe Condensed" charset="0"/>
                <a:cs typeface="Segoe Condensed" charset="0"/>
              </a:rPr>
              <a:t>University of Washington</a:t>
            </a:r>
            <a:endParaRPr lang="en-US" sz="1950" dirty="0">
              <a:solidFill>
                <a:schemeClr val="accent4"/>
              </a:solidFill>
              <a:latin typeface="Segoe Condensed" charset="0"/>
              <a:ea typeface="Segoe Condensed" charset="0"/>
              <a:cs typeface="Segoe Condensed" charset="0"/>
            </a:endParaRPr>
          </a:p>
        </p:txBody>
      </p:sp>
      <p:sp>
        <p:nvSpPr>
          <p:cNvPr id="18" name="Subtitle 2"/>
          <p:cNvSpPr txBox="1">
            <a:spLocks/>
          </p:cNvSpPr>
          <p:nvPr/>
        </p:nvSpPr>
        <p:spPr>
          <a:xfrm>
            <a:off x="301165" y="4709677"/>
            <a:ext cx="2570897" cy="128699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r>
              <a:rPr lang="en-US" sz="4400" b="1" dirty="0">
                <a:solidFill>
                  <a:schemeClr val="accent4"/>
                </a:solidFill>
                <a:latin typeface="Segoe Condensed" panose="020B0606040200020203" pitchFamily="34" charset="0"/>
                <a:ea typeface="Segoe Condensed" charset="0"/>
                <a:cs typeface="Segoe UI Semibold" panose="020B0702040204020203" pitchFamily="34" charset="0"/>
              </a:rPr>
              <a:t>Lee Stearns</a:t>
            </a:r>
            <a:endParaRPr lang="en-US" sz="4400" dirty="0">
              <a:solidFill>
                <a:schemeClr val="accent4"/>
              </a:solidFill>
              <a:latin typeface="Segoe Condensed" panose="020B0606040200020203" pitchFamily="34" charset="0"/>
              <a:ea typeface="Segoe Condensed" charset="0"/>
              <a:cs typeface="Segoe UI Semibold" panose="020B0702040204020203" pitchFamily="34" charset="0"/>
            </a:endParaRPr>
          </a:p>
          <a:p>
            <a:pPr hangingPunct="0">
              <a:lnSpc>
                <a:spcPct val="40000"/>
              </a:lnSpc>
              <a:tabLst>
                <a:tab pos="6630988" algn="l"/>
              </a:tabLst>
            </a:pPr>
            <a:r>
              <a:rPr lang="en-US" sz="2334" dirty="0">
                <a:solidFill>
                  <a:schemeClr val="accent4"/>
                </a:solidFill>
                <a:latin typeface="Segoe Condensed" charset="0"/>
                <a:ea typeface="Segoe Condensed" charset="0"/>
                <a:cs typeface="Segoe Condensed" charset="0"/>
              </a:rPr>
              <a:t>University of Maryland</a:t>
            </a:r>
          </a:p>
          <a:p>
            <a:pPr hangingPunct="0">
              <a:lnSpc>
                <a:spcPct val="100000"/>
              </a:lnSpc>
              <a:spcBef>
                <a:spcPts val="0"/>
              </a:spcBef>
              <a:tabLst>
                <a:tab pos="6630988" algn="l"/>
              </a:tabLst>
            </a:pPr>
            <a:r>
              <a:rPr lang="en-US" sz="2050" dirty="0">
                <a:solidFill>
                  <a:schemeClr val="accent4"/>
                </a:solidFill>
                <a:latin typeface="Segoe Condensed" charset="0"/>
                <a:ea typeface="Segoe Condensed" charset="0"/>
                <a:cs typeface="Segoe Condensed" charset="0"/>
              </a:rPr>
              <a:t>Email: lstearns@umd.edu</a:t>
            </a:r>
          </a:p>
        </p:txBody>
      </p:sp>
    </p:spTree>
    <p:extLst>
      <p:ext uri="{BB962C8B-B14F-4D97-AF65-F5344CB8AC3E}">
        <p14:creationId xmlns:p14="http://schemas.microsoft.com/office/powerpoint/2010/main" val="268558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3754" b="11960"/>
          <a:stretch/>
        </p:blipFill>
        <p:spPr>
          <a:xfrm>
            <a:off x="0" y="0"/>
            <a:ext cx="12204819" cy="6858000"/>
          </a:xfrm>
          <a:prstGeom prst="rect">
            <a:avLst/>
          </a:prstGeom>
        </p:spPr>
      </p:pic>
      <p:sp>
        <p:nvSpPr>
          <p:cNvPr id="9" name="Rectangle 8"/>
          <p:cNvSpPr/>
          <p:nvPr/>
        </p:nvSpPr>
        <p:spPr>
          <a:xfrm>
            <a:off x="0" y="5419023"/>
            <a:ext cx="12192000" cy="1438977"/>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ubtitle 2"/>
          <p:cNvSpPr txBox="1">
            <a:spLocks/>
          </p:cNvSpPr>
          <p:nvPr/>
        </p:nvSpPr>
        <p:spPr>
          <a:xfrm>
            <a:off x="265144" y="5717754"/>
            <a:ext cx="11699174" cy="10466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lnSpc>
                <a:spcPct val="100000"/>
              </a:lnSpc>
            </a:pPr>
            <a:r>
              <a:rPr lang="en-US" sz="6000" b="1" cap="small" dirty="0">
                <a:latin typeface="Segoe Condensed" panose="020B0606040200020203" pitchFamily="34" charset="0"/>
                <a:ea typeface="Segoe Condensed" charset="0"/>
                <a:cs typeface="Segoe UI Semibold" panose="020B0702040204020203" pitchFamily="34" charset="0"/>
              </a:rPr>
              <a:t>Our Approach</a:t>
            </a:r>
            <a:endParaRPr lang="en-US" sz="3600" b="1" cap="small" dirty="0">
              <a:latin typeface="Segoe Condensed" panose="020B0606040200020203" pitchFamily="34" charset="0"/>
              <a:ea typeface="Segoe Condensed" charset="0"/>
              <a:cs typeface="Segoe UI Semibold" panose="020B0702040204020203" pitchFamily="34" charset="0"/>
            </a:endParaRPr>
          </a:p>
        </p:txBody>
      </p:sp>
    </p:spTree>
    <p:extLst>
      <p:ext uri="{BB962C8B-B14F-4D97-AF65-F5344CB8AC3E}">
        <p14:creationId xmlns:p14="http://schemas.microsoft.com/office/powerpoint/2010/main" val="327463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774825" y="2818905"/>
            <a:ext cx="10515600" cy="3011527"/>
          </a:xfrm>
        </p:spPr>
        <p:txBody>
          <a:bodyPr>
            <a:noAutofit/>
          </a:bodyPr>
          <a:lstStyle/>
          <a:p>
            <a:pPr marL="0" indent="0">
              <a:buNone/>
            </a:pPr>
            <a:r>
              <a:rPr lang="en-US" sz="3400" dirty="0">
                <a:latin typeface="Segoe UI Semibold" panose="020B0702040204020203" pitchFamily="34" charset="0"/>
                <a:cs typeface="Segoe UI Semibold" panose="020B0702040204020203" pitchFamily="34" charset="0"/>
              </a:rPr>
              <a:t>Augment</a:t>
            </a:r>
            <a:r>
              <a:rPr lang="en-US" sz="3400" dirty="0">
                <a:latin typeface="Segoe UI Light" panose="020B0502040204020203" pitchFamily="34" charset="0"/>
                <a:cs typeface="Segoe UI Light" panose="020B0502040204020203" pitchFamily="34" charset="0"/>
              </a:rPr>
              <a:t> rather than </a:t>
            </a:r>
            <a:r>
              <a:rPr lang="en-US" sz="3400" dirty="0">
                <a:latin typeface="Segoe UI Semibold" panose="020B0702040204020203" pitchFamily="34" charset="0"/>
                <a:cs typeface="Segoe UI Semibold" panose="020B0702040204020203" pitchFamily="34" charset="0"/>
              </a:rPr>
              <a:t>replace </a:t>
            </a:r>
            <a:r>
              <a:rPr lang="en-US" sz="3400" dirty="0">
                <a:latin typeface="Segoe UI Light" panose="020B0502040204020203" pitchFamily="34" charset="0"/>
                <a:cs typeface="Segoe UI Light" panose="020B0502040204020203" pitchFamily="34" charset="0"/>
              </a:rPr>
              <a:t>existing vision capabilities</a:t>
            </a:r>
          </a:p>
        </p:txBody>
      </p:sp>
      <p:sp>
        <p:nvSpPr>
          <p:cNvPr id="11"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Design Space</a:t>
            </a:r>
            <a:br>
              <a:rPr lang="en-US" sz="3800" dirty="0">
                <a:latin typeface="Segoe Condensed" panose="020B0606040200020203" pitchFamily="34" charset="0"/>
              </a:rPr>
            </a:br>
            <a:r>
              <a:rPr lang="en-US" sz="8000" b="1" cap="small" dirty="0">
                <a:latin typeface="Segoe Condensed" panose="020B0606040200020203" pitchFamily="34" charset="0"/>
              </a:rPr>
              <a:t>Goals</a:t>
            </a:r>
            <a:endParaRPr lang="en-US" b="1" cap="small" dirty="0">
              <a:latin typeface="Segoe Condensed" panose="020B0606040200020203" pitchFamily="34" charset="0"/>
            </a:endParaRPr>
          </a:p>
        </p:txBody>
      </p:sp>
    </p:spTree>
    <p:extLst>
      <p:ext uri="{BB962C8B-B14F-4D97-AF65-F5344CB8AC3E}">
        <p14:creationId xmlns:p14="http://schemas.microsoft.com/office/powerpoint/2010/main" val="57742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774825" y="2818905"/>
            <a:ext cx="10515600" cy="30115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400" dirty="0">
                <a:latin typeface="Segoe UI Semibold" panose="020B0702040204020203" pitchFamily="34" charset="0"/>
                <a:cs typeface="Segoe UI Semibold" panose="020B0702040204020203" pitchFamily="34" charset="0"/>
              </a:rPr>
              <a:t>Augment</a:t>
            </a:r>
            <a:r>
              <a:rPr lang="en-US" sz="3400" dirty="0">
                <a:latin typeface="Segoe UI Light" panose="020B0502040204020203" pitchFamily="34" charset="0"/>
                <a:cs typeface="Segoe UI Light" panose="020B0502040204020203" pitchFamily="34" charset="0"/>
              </a:rPr>
              <a:t> rather than </a:t>
            </a:r>
            <a:r>
              <a:rPr lang="en-US" sz="3400" dirty="0">
                <a:latin typeface="Segoe UI Semibold" panose="020B0702040204020203" pitchFamily="34" charset="0"/>
                <a:cs typeface="Segoe UI Semibold" panose="020B0702040204020203" pitchFamily="34" charset="0"/>
              </a:rPr>
              <a:t>replace </a:t>
            </a:r>
            <a:r>
              <a:rPr lang="en-US" sz="3400" dirty="0">
                <a:latin typeface="Segoe UI Light" panose="020B0502040204020203" pitchFamily="34" charset="0"/>
                <a:cs typeface="Segoe UI Light" panose="020B0502040204020203" pitchFamily="34" charset="0"/>
              </a:rPr>
              <a:t>existing vision capabilities</a:t>
            </a:r>
          </a:p>
          <a:p>
            <a:pPr marL="0" indent="0">
              <a:buFont typeface="Arial" panose="020B0604020202020204" pitchFamily="34" charset="0"/>
              <a:buNone/>
            </a:pPr>
            <a:endParaRPr lang="en-US" sz="3400" dirty="0">
              <a:latin typeface="Segoe UI Light" panose="020B0502040204020203" pitchFamily="34" charset="0"/>
              <a:cs typeface="Segoe UI Light" panose="020B0502040204020203" pitchFamily="34" charset="0"/>
            </a:endParaRPr>
          </a:p>
          <a:p>
            <a:pPr marL="0" indent="0">
              <a:buFont typeface="Arial" panose="020B0604020202020204" pitchFamily="34" charset="0"/>
              <a:buNone/>
            </a:pPr>
            <a:r>
              <a:rPr lang="en-US" sz="3400" dirty="0">
                <a:latin typeface="Segoe UI Light" panose="020B0502040204020203" pitchFamily="34" charset="0"/>
                <a:cs typeface="Segoe UI Light" panose="020B0502040204020203" pitchFamily="34" charset="0"/>
              </a:rPr>
              <a:t>Leverage </a:t>
            </a:r>
            <a:r>
              <a:rPr lang="en-US" sz="3400" dirty="0">
                <a:latin typeface="Segoe UI Semibold" panose="020B0702040204020203" pitchFamily="34" charset="0"/>
                <a:cs typeface="Segoe UI Semibold" panose="020B0702040204020203" pitchFamily="34" charset="0"/>
              </a:rPr>
              <a:t>augmented reality </a:t>
            </a:r>
            <a:r>
              <a:rPr lang="en-US" sz="3400" dirty="0">
                <a:latin typeface="Segoe UI Light" panose="020B0502040204020203" pitchFamily="34" charset="0"/>
                <a:cs typeface="Segoe UI Light" panose="020B0502040204020203" pitchFamily="34" charset="0"/>
              </a:rPr>
              <a:t>and persistent 3D content</a:t>
            </a:r>
          </a:p>
        </p:txBody>
      </p:sp>
      <p:sp>
        <p:nvSpPr>
          <p:cNvPr id="10"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Design Space</a:t>
            </a:r>
            <a:br>
              <a:rPr lang="en-US" sz="3800" dirty="0">
                <a:latin typeface="Segoe Condensed" panose="020B0606040200020203" pitchFamily="34" charset="0"/>
              </a:rPr>
            </a:br>
            <a:r>
              <a:rPr lang="en-US" sz="8000" b="1" cap="small" dirty="0">
                <a:latin typeface="Segoe Condensed" panose="020B0606040200020203" pitchFamily="34" charset="0"/>
              </a:rPr>
              <a:t>Goals</a:t>
            </a:r>
            <a:endParaRPr lang="en-US" b="1" cap="small" dirty="0">
              <a:latin typeface="Segoe Condensed" panose="020B0606040200020203" pitchFamily="34" charset="0"/>
            </a:endParaRPr>
          </a:p>
        </p:txBody>
      </p:sp>
    </p:spTree>
    <p:extLst>
      <p:ext uri="{BB962C8B-B14F-4D97-AF65-F5344CB8AC3E}">
        <p14:creationId xmlns:p14="http://schemas.microsoft.com/office/powerpoint/2010/main" val="234224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825" y="2818905"/>
            <a:ext cx="10515600" cy="3011527"/>
          </a:xfrm>
        </p:spPr>
        <p:txBody>
          <a:bodyPr>
            <a:noAutofit/>
          </a:bodyPr>
          <a:lstStyle/>
          <a:p>
            <a:pPr marL="0" indent="0">
              <a:buNone/>
            </a:pPr>
            <a:r>
              <a:rPr lang="en-US" sz="3400" dirty="0">
                <a:latin typeface="Segoe UI Semibold" panose="020B0702040204020203" pitchFamily="34" charset="0"/>
                <a:cs typeface="Segoe UI Semibold" panose="020B0702040204020203" pitchFamily="34" charset="0"/>
              </a:rPr>
              <a:t>Augment</a:t>
            </a:r>
            <a:r>
              <a:rPr lang="en-US" sz="3400" dirty="0">
                <a:latin typeface="Segoe UI Light" panose="020B0502040204020203" pitchFamily="34" charset="0"/>
                <a:cs typeface="Segoe UI Light" panose="020B0502040204020203" pitchFamily="34" charset="0"/>
              </a:rPr>
              <a:t> rather than </a:t>
            </a:r>
            <a:r>
              <a:rPr lang="en-US" sz="3400" dirty="0">
                <a:latin typeface="Segoe UI Semibold" panose="020B0702040204020203" pitchFamily="34" charset="0"/>
                <a:cs typeface="Segoe UI Semibold" panose="020B0702040204020203" pitchFamily="34" charset="0"/>
              </a:rPr>
              <a:t>replace </a:t>
            </a:r>
            <a:r>
              <a:rPr lang="en-US" sz="3400" dirty="0">
                <a:latin typeface="Segoe UI Light" panose="020B0502040204020203" pitchFamily="34" charset="0"/>
                <a:cs typeface="Segoe UI Light" panose="020B0502040204020203" pitchFamily="34" charset="0"/>
              </a:rPr>
              <a:t>existing vision capabilities</a:t>
            </a:r>
          </a:p>
          <a:p>
            <a:pPr marL="0" indent="0">
              <a:buNone/>
            </a:pPr>
            <a:endParaRPr lang="en-US" sz="3400" dirty="0">
              <a:latin typeface="Segoe UI Light" panose="020B0502040204020203" pitchFamily="34" charset="0"/>
              <a:cs typeface="Segoe UI Light" panose="020B0502040204020203" pitchFamily="34" charset="0"/>
            </a:endParaRPr>
          </a:p>
          <a:p>
            <a:pPr marL="0" indent="0">
              <a:buNone/>
            </a:pPr>
            <a:r>
              <a:rPr lang="en-US" sz="3400" dirty="0">
                <a:latin typeface="Segoe UI Light" panose="020B0502040204020203" pitchFamily="34" charset="0"/>
                <a:cs typeface="Segoe UI Light" panose="020B0502040204020203" pitchFamily="34" charset="0"/>
              </a:rPr>
              <a:t>Leverage </a:t>
            </a:r>
            <a:r>
              <a:rPr lang="en-US" sz="3400" dirty="0">
                <a:latin typeface="Segoe UI Semibold" panose="020B0702040204020203" pitchFamily="34" charset="0"/>
                <a:cs typeface="Segoe UI Semibold" panose="020B0702040204020203" pitchFamily="34" charset="0"/>
              </a:rPr>
              <a:t>augmented reality </a:t>
            </a:r>
            <a:r>
              <a:rPr lang="en-US" sz="3400" dirty="0">
                <a:latin typeface="Segoe UI Light" panose="020B0502040204020203" pitchFamily="34" charset="0"/>
                <a:cs typeface="Segoe UI Light" panose="020B0502040204020203" pitchFamily="34" charset="0"/>
              </a:rPr>
              <a:t>and persistent 3D content</a:t>
            </a:r>
          </a:p>
          <a:p>
            <a:pPr marL="0" indent="0">
              <a:buNone/>
            </a:pPr>
            <a:endParaRPr lang="en-US" sz="3400" dirty="0">
              <a:latin typeface="Segoe UI Light" panose="020B0502040204020203" pitchFamily="34" charset="0"/>
              <a:cs typeface="Segoe UI Light" panose="020B0502040204020203" pitchFamily="34" charset="0"/>
            </a:endParaRPr>
          </a:p>
          <a:p>
            <a:pPr marL="0" indent="0">
              <a:buNone/>
            </a:pPr>
            <a:r>
              <a:rPr lang="en-US" sz="3400" dirty="0">
                <a:latin typeface="Segoe UI Light" panose="020B0502040204020203" pitchFamily="34" charset="0"/>
                <a:cs typeface="Segoe UI Light" panose="020B0502040204020203" pitchFamily="34" charset="0"/>
              </a:rPr>
              <a:t>Prioritize </a:t>
            </a:r>
            <a:r>
              <a:rPr lang="en-US" sz="3400" dirty="0">
                <a:latin typeface="Segoe UI Semibold" panose="020B0702040204020203" pitchFamily="34" charset="0"/>
                <a:cs typeface="Segoe UI Semibold" panose="020B0702040204020203" pitchFamily="34" charset="0"/>
              </a:rPr>
              <a:t>customization</a:t>
            </a:r>
            <a:r>
              <a:rPr lang="en-US" sz="3400" dirty="0">
                <a:latin typeface="Segoe UI Light" panose="020B0502040204020203" pitchFamily="34" charset="0"/>
                <a:cs typeface="Segoe UI Light" panose="020B0502040204020203" pitchFamily="34" charset="0"/>
              </a:rPr>
              <a:t> and </a:t>
            </a:r>
            <a:r>
              <a:rPr lang="en-US" sz="3400" dirty="0">
                <a:latin typeface="Segoe UI Semibold" panose="020B0702040204020203" pitchFamily="34" charset="0"/>
                <a:cs typeface="Segoe UI Semibold" panose="020B0702040204020203" pitchFamily="34" charset="0"/>
              </a:rPr>
              <a:t>flexibility</a:t>
            </a:r>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Design Space</a:t>
            </a:r>
            <a:br>
              <a:rPr lang="en-US" sz="3800" dirty="0">
                <a:latin typeface="Segoe Condensed" panose="020B0606040200020203" pitchFamily="34" charset="0"/>
              </a:rPr>
            </a:br>
            <a:r>
              <a:rPr lang="en-US" sz="8000" b="1" cap="small" dirty="0">
                <a:latin typeface="Segoe Condensed" panose="020B0606040200020203" pitchFamily="34" charset="0"/>
              </a:rPr>
              <a:t>Goals</a:t>
            </a:r>
            <a:endParaRPr lang="en-US" b="1" cap="small" dirty="0">
              <a:latin typeface="Segoe Condensed" panose="020B0606040200020203" pitchFamily="34" charset="0"/>
            </a:endParaRPr>
          </a:p>
        </p:txBody>
      </p:sp>
    </p:spTree>
    <p:extLst>
      <p:ext uri="{BB962C8B-B14F-4D97-AF65-F5344CB8AC3E}">
        <p14:creationId xmlns:p14="http://schemas.microsoft.com/office/powerpoint/2010/main" val="29548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489"/>
          <a:stretch/>
        </p:blipFill>
        <p:spPr>
          <a:xfrm>
            <a:off x="10366218" y="3429000"/>
            <a:ext cx="1825782" cy="3429000"/>
          </a:xfrm>
          <a:prstGeom prst="rect">
            <a:avLst/>
          </a:prstGeom>
        </p:spPr>
      </p:pic>
      <p:pic>
        <p:nvPicPr>
          <p:cNvPr id="4" name="Picture 3"/>
          <p:cNvPicPr>
            <a:picLocks noChangeAspect="1"/>
          </p:cNvPicPr>
          <p:nvPr/>
        </p:nvPicPr>
        <p:blipFill rotWithShape="1">
          <a:blip r:embed="rId4"/>
          <a:srcRect l="5249" r="5249"/>
          <a:stretch/>
        </p:blipFill>
        <p:spPr>
          <a:xfrm>
            <a:off x="8540435" y="0"/>
            <a:ext cx="1825782" cy="3429000"/>
          </a:xfrm>
          <a:prstGeom prst="rect">
            <a:avLst/>
          </a:prstGeom>
        </p:spPr>
      </p:pic>
      <p:pic>
        <p:nvPicPr>
          <p:cNvPr id="5" name="Picture 4"/>
          <p:cNvPicPr>
            <a:picLocks noChangeAspect="1"/>
          </p:cNvPicPr>
          <p:nvPr/>
        </p:nvPicPr>
        <p:blipFill rotWithShape="1">
          <a:blip r:embed="rId5"/>
          <a:srcRect l="16885" r="14902"/>
          <a:stretch/>
        </p:blipFill>
        <p:spPr>
          <a:xfrm>
            <a:off x="10363200" y="0"/>
            <a:ext cx="1828800" cy="3429000"/>
          </a:xfrm>
          <a:prstGeom prst="rect">
            <a:avLst/>
          </a:prstGeom>
        </p:spPr>
      </p:pic>
      <p:pic>
        <p:nvPicPr>
          <p:cNvPr id="6" name="Picture 5"/>
          <p:cNvPicPr>
            <a:picLocks noChangeAspect="1"/>
          </p:cNvPicPr>
          <p:nvPr/>
        </p:nvPicPr>
        <p:blipFill rotWithShape="1">
          <a:blip r:embed="rId6"/>
          <a:srcRect l="14796" r="15455"/>
          <a:stretch/>
        </p:blipFill>
        <p:spPr>
          <a:xfrm>
            <a:off x="6708617" y="0"/>
            <a:ext cx="1828799" cy="3429000"/>
          </a:xfrm>
          <a:prstGeom prst="rect">
            <a:avLst/>
          </a:prstGeom>
        </p:spPr>
      </p:pic>
      <p:pic>
        <p:nvPicPr>
          <p:cNvPr id="7" name="Picture 6"/>
          <p:cNvPicPr>
            <a:picLocks noChangeAspect="1"/>
          </p:cNvPicPr>
          <p:nvPr/>
        </p:nvPicPr>
        <p:blipFill rotWithShape="1">
          <a:blip r:embed="rId7"/>
          <a:srcRect l="1845"/>
          <a:stretch/>
        </p:blipFill>
        <p:spPr>
          <a:xfrm>
            <a:off x="8538738" y="3433644"/>
            <a:ext cx="1825971" cy="3429000"/>
          </a:xfrm>
          <a:prstGeom prst="rect">
            <a:avLst/>
          </a:prstGeom>
        </p:spPr>
      </p:pic>
      <p:pic>
        <p:nvPicPr>
          <p:cNvPr id="8" name="Picture 7"/>
          <p:cNvPicPr>
            <a:picLocks noChangeAspect="1"/>
          </p:cNvPicPr>
          <p:nvPr/>
        </p:nvPicPr>
        <p:blipFill rotWithShape="1">
          <a:blip r:embed="rId8"/>
          <a:srcRect l="8626" r="6338"/>
          <a:stretch/>
        </p:blipFill>
        <p:spPr>
          <a:xfrm>
            <a:off x="6705599" y="3429000"/>
            <a:ext cx="1828800" cy="3429000"/>
          </a:xfrm>
          <a:prstGeom prst="rect">
            <a:avLst/>
          </a:prstGeom>
        </p:spPr>
      </p:pic>
      <p:sp>
        <p:nvSpPr>
          <p:cNvPr id="13"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Iterative Design</a:t>
            </a:r>
            <a:br>
              <a:rPr lang="en-US" sz="3800" dirty="0">
                <a:latin typeface="Segoe Condensed" panose="020B0606040200020203" pitchFamily="34" charset="0"/>
              </a:rPr>
            </a:br>
            <a:r>
              <a:rPr lang="en-US" sz="8000" b="1" cap="small" dirty="0">
                <a:latin typeface="Segoe Condensed" panose="020B0606040200020203" pitchFamily="34" charset="0"/>
              </a:rPr>
              <a:t>Method</a:t>
            </a:r>
            <a:endParaRPr lang="en-US" b="1" cap="small" dirty="0">
              <a:latin typeface="Segoe Condensed" panose="020B0606040200020203" pitchFamily="34" charset="0"/>
            </a:endParaRPr>
          </a:p>
        </p:txBody>
      </p:sp>
      <p:sp>
        <p:nvSpPr>
          <p:cNvPr id="15" name="Content Placeholder 2"/>
          <p:cNvSpPr txBox="1">
            <a:spLocks/>
          </p:cNvSpPr>
          <p:nvPr/>
        </p:nvSpPr>
        <p:spPr>
          <a:xfrm>
            <a:off x="838200" y="2392916"/>
            <a:ext cx="5594498" cy="369954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Segoe UI Light" panose="020B0502040204020203" pitchFamily="34" charset="0"/>
                <a:ea typeface="Segoe UI Mono" panose="020B0502040204020203" pitchFamily="34" charset="0"/>
                <a:cs typeface="Segoe UI Mono" panose="020B0502040204020203" pitchFamily="34" charset="0"/>
              </a:rPr>
              <a:t>Nine design sessions </a:t>
            </a:r>
          </a:p>
          <a:p>
            <a:pPr marL="0" indent="0">
              <a:buFont typeface="Arial" panose="020B0604020202020204" pitchFamily="34" charset="0"/>
              <a:buNone/>
            </a:pPr>
            <a:r>
              <a:rPr lang="en-US" dirty="0">
                <a:latin typeface="Segoe UI Light" panose="020B0502040204020203" pitchFamily="34" charset="0"/>
                <a:ea typeface="Segoe UI Mono" panose="020B0502040204020203" pitchFamily="34" charset="0"/>
                <a:cs typeface="Segoe UI Mono" panose="020B0502040204020203" pitchFamily="34" charset="0"/>
              </a:rPr>
              <a:t>Seven VI participants</a:t>
            </a:r>
          </a:p>
        </p:txBody>
      </p:sp>
    </p:spTree>
    <p:extLst>
      <p:ext uri="{BB962C8B-B14F-4D97-AF65-F5344CB8AC3E}">
        <p14:creationId xmlns:p14="http://schemas.microsoft.com/office/powerpoint/2010/main" val="1137888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92916"/>
            <a:ext cx="5594498" cy="3699541"/>
          </a:xfrm>
        </p:spPr>
        <p:txBody>
          <a:bodyPr>
            <a:normAutofit/>
          </a:bodyPr>
          <a:lstStyle/>
          <a:p>
            <a:pPr marL="0" indent="0">
              <a:buNone/>
            </a:pPr>
            <a:r>
              <a:rPr lang="en-US" dirty="0">
                <a:latin typeface="Segoe UI Light" panose="020B0502040204020203" pitchFamily="34" charset="0"/>
                <a:ea typeface="Segoe UI Mono" panose="020B0502040204020203" pitchFamily="34" charset="0"/>
                <a:cs typeface="Segoe UI Mono" panose="020B0502040204020203" pitchFamily="34" charset="0"/>
              </a:rPr>
              <a:t>Nine design sessions </a:t>
            </a:r>
          </a:p>
          <a:p>
            <a:pPr marL="0" indent="0">
              <a:buNone/>
            </a:pPr>
            <a:r>
              <a:rPr lang="en-US" dirty="0">
                <a:latin typeface="Segoe UI Light" panose="020B0502040204020203" pitchFamily="34" charset="0"/>
                <a:ea typeface="Segoe UI Mono" panose="020B0502040204020203" pitchFamily="34" charset="0"/>
                <a:cs typeface="Segoe UI Mono" panose="020B0502040204020203" pitchFamily="34" charset="0"/>
              </a:rPr>
              <a:t>Seven VI participants</a:t>
            </a:r>
          </a:p>
          <a:p>
            <a:pPr marL="0" indent="0">
              <a:buNone/>
            </a:pPr>
            <a:endParaRPr lang="en-US" dirty="0">
              <a:latin typeface="Segoe UI Light" panose="020B0502040204020203" pitchFamily="34" charset="0"/>
              <a:ea typeface="Segoe UI Mono" panose="020B0502040204020203" pitchFamily="34" charset="0"/>
              <a:cs typeface="Segoe UI Mono" panose="020B0502040204020203" pitchFamily="34" charset="0"/>
            </a:endParaRPr>
          </a:p>
          <a:p>
            <a:pPr marL="0" indent="0">
              <a:buNone/>
            </a:pPr>
            <a:r>
              <a:rPr lang="en-US" dirty="0">
                <a:latin typeface="Segoe UI Semibold" panose="020B0702040204020203" pitchFamily="34" charset="0"/>
                <a:ea typeface="Segoe UI Mono" panose="020B0502040204020203" pitchFamily="34" charset="0"/>
                <a:cs typeface="Segoe UI Semibold" panose="020B0702040204020203" pitchFamily="34" charset="0"/>
              </a:rPr>
              <a:t>Three basic prototype designs</a:t>
            </a:r>
          </a:p>
          <a:p>
            <a:pPr marL="0" indent="0">
              <a:buNone/>
            </a:pPr>
            <a:r>
              <a:rPr lang="en-US" dirty="0">
                <a:latin typeface="Segoe UI Light" panose="020B0502040204020203" pitchFamily="34" charset="0"/>
                <a:ea typeface="Segoe UI Mono" panose="020B0502040204020203" pitchFamily="34" charset="0"/>
                <a:cs typeface="Segoe UI Mono" panose="020B0502040204020203" pitchFamily="34" charset="0"/>
              </a:rPr>
              <a:t>HoloLens Only</a:t>
            </a:r>
          </a:p>
          <a:p>
            <a:pPr marL="0" indent="0">
              <a:buNone/>
            </a:pPr>
            <a:r>
              <a:rPr lang="en-US" dirty="0">
                <a:latin typeface="Segoe UI Light" panose="020B0502040204020203" pitchFamily="34" charset="0"/>
                <a:ea typeface="Segoe UI Mono" panose="020B0502040204020203" pitchFamily="34" charset="0"/>
                <a:cs typeface="Segoe UI Mono" panose="020B0502040204020203" pitchFamily="34" charset="0"/>
              </a:rPr>
              <a:t>HoloLens and Finger-Camera</a:t>
            </a:r>
          </a:p>
          <a:p>
            <a:pPr marL="0" indent="0">
              <a:buNone/>
            </a:pPr>
            <a:r>
              <a:rPr lang="en-US" dirty="0">
                <a:latin typeface="Segoe UI Light" panose="020B0502040204020203" pitchFamily="34" charset="0"/>
                <a:ea typeface="Segoe UI Mono" panose="020B0502040204020203" pitchFamily="34" charset="0"/>
                <a:cs typeface="Segoe UI Mono" panose="020B0502040204020203" pitchFamily="34" charset="0"/>
              </a:rPr>
              <a:t>HoloLens and Smartphone</a:t>
            </a:r>
          </a:p>
        </p:txBody>
      </p:sp>
      <p:sp>
        <p:nvSpPr>
          <p:cNvPr id="9"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Iterative Design</a:t>
            </a:r>
            <a:br>
              <a:rPr lang="en-US" sz="3800" dirty="0">
                <a:latin typeface="Segoe Condensed" panose="020B0606040200020203" pitchFamily="34" charset="0"/>
              </a:rPr>
            </a:br>
            <a:r>
              <a:rPr lang="en-US" sz="8000" b="1" cap="small" dirty="0">
                <a:latin typeface="Segoe Condensed" panose="020B0606040200020203" pitchFamily="34" charset="0"/>
              </a:rPr>
              <a:t>Method</a:t>
            </a:r>
            <a:endParaRPr lang="en-US" b="1" cap="small" dirty="0">
              <a:latin typeface="Segoe Condensed" panose="020B0606040200020203" pitchFamily="34" charset="0"/>
            </a:endParaRPr>
          </a:p>
        </p:txBody>
      </p:sp>
      <p:pic>
        <p:nvPicPr>
          <p:cNvPr id="2" name="Picture 1"/>
          <p:cNvPicPr>
            <a:picLocks noChangeAspect="1"/>
          </p:cNvPicPr>
          <p:nvPr/>
        </p:nvPicPr>
        <p:blipFill rotWithShape="1">
          <a:blip r:embed="rId3"/>
          <a:srcRect l="1489"/>
          <a:stretch/>
        </p:blipFill>
        <p:spPr>
          <a:xfrm>
            <a:off x="10366218" y="3429000"/>
            <a:ext cx="1825782" cy="3429000"/>
          </a:xfrm>
          <a:prstGeom prst="rect">
            <a:avLst/>
          </a:prstGeom>
        </p:spPr>
      </p:pic>
      <p:pic>
        <p:nvPicPr>
          <p:cNvPr id="4" name="Picture 3"/>
          <p:cNvPicPr>
            <a:picLocks noChangeAspect="1"/>
          </p:cNvPicPr>
          <p:nvPr/>
        </p:nvPicPr>
        <p:blipFill rotWithShape="1">
          <a:blip r:embed="rId4"/>
          <a:srcRect l="5249" r="5249"/>
          <a:stretch/>
        </p:blipFill>
        <p:spPr>
          <a:xfrm>
            <a:off x="8540435" y="0"/>
            <a:ext cx="1825782" cy="3429000"/>
          </a:xfrm>
          <a:prstGeom prst="rect">
            <a:avLst/>
          </a:prstGeom>
        </p:spPr>
      </p:pic>
      <p:pic>
        <p:nvPicPr>
          <p:cNvPr id="5" name="Picture 4"/>
          <p:cNvPicPr>
            <a:picLocks noChangeAspect="1"/>
          </p:cNvPicPr>
          <p:nvPr/>
        </p:nvPicPr>
        <p:blipFill rotWithShape="1">
          <a:blip r:embed="rId5"/>
          <a:srcRect l="16885" r="14902"/>
          <a:stretch/>
        </p:blipFill>
        <p:spPr>
          <a:xfrm>
            <a:off x="10363200" y="0"/>
            <a:ext cx="1828800" cy="3429000"/>
          </a:xfrm>
          <a:prstGeom prst="rect">
            <a:avLst/>
          </a:prstGeom>
        </p:spPr>
      </p:pic>
      <p:pic>
        <p:nvPicPr>
          <p:cNvPr id="6" name="Picture 5"/>
          <p:cNvPicPr>
            <a:picLocks noChangeAspect="1"/>
          </p:cNvPicPr>
          <p:nvPr/>
        </p:nvPicPr>
        <p:blipFill rotWithShape="1">
          <a:blip r:embed="rId6"/>
          <a:srcRect l="14796" r="15455"/>
          <a:stretch/>
        </p:blipFill>
        <p:spPr>
          <a:xfrm>
            <a:off x="6708617" y="0"/>
            <a:ext cx="1828799" cy="3429000"/>
          </a:xfrm>
          <a:prstGeom prst="rect">
            <a:avLst/>
          </a:prstGeom>
        </p:spPr>
      </p:pic>
      <p:pic>
        <p:nvPicPr>
          <p:cNvPr id="7" name="Picture 6"/>
          <p:cNvPicPr>
            <a:picLocks noChangeAspect="1"/>
          </p:cNvPicPr>
          <p:nvPr/>
        </p:nvPicPr>
        <p:blipFill rotWithShape="1">
          <a:blip r:embed="rId7"/>
          <a:srcRect l="1845"/>
          <a:stretch/>
        </p:blipFill>
        <p:spPr>
          <a:xfrm>
            <a:off x="8538738" y="3433644"/>
            <a:ext cx="1825971" cy="3429000"/>
          </a:xfrm>
          <a:prstGeom prst="rect">
            <a:avLst/>
          </a:prstGeom>
        </p:spPr>
      </p:pic>
      <p:pic>
        <p:nvPicPr>
          <p:cNvPr id="8" name="Picture 7"/>
          <p:cNvPicPr>
            <a:picLocks noChangeAspect="1"/>
          </p:cNvPicPr>
          <p:nvPr/>
        </p:nvPicPr>
        <p:blipFill rotWithShape="1">
          <a:blip r:embed="rId8"/>
          <a:srcRect l="8626" r="6338"/>
          <a:stretch/>
        </p:blipFill>
        <p:spPr>
          <a:xfrm>
            <a:off x="6705599" y="3429000"/>
            <a:ext cx="1828800" cy="3429000"/>
          </a:xfrm>
          <a:prstGeom prst="rect">
            <a:avLst/>
          </a:prstGeom>
        </p:spPr>
      </p:pic>
    </p:spTree>
    <p:extLst>
      <p:ext uri="{BB962C8B-B14F-4D97-AF65-F5344CB8AC3E}">
        <p14:creationId xmlns:p14="http://schemas.microsoft.com/office/powerpoint/2010/main" val="303960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4940" r="11728"/>
          <a:stretch/>
        </p:blipFill>
        <p:spPr>
          <a:xfrm>
            <a:off x="6705599" y="0"/>
            <a:ext cx="5486401" cy="6858000"/>
          </a:xfrm>
          <a:prstGeom prst="rect">
            <a:avLst/>
          </a:prstGeom>
        </p:spPr>
      </p:pic>
      <p:sp>
        <p:nvSpPr>
          <p:cNvPr id="10"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Initial Investigation: HoloLens</a:t>
            </a:r>
            <a:br>
              <a:rPr lang="en-US" sz="3800" dirty="0">
                <a:latin typeface="Segoe Condensed" panose="020B0606040200020203" pitchFamily="34" charset="0"/>
              </a:rPr>
            </a:br>
            <a:r>
              <a:rPr lang="en-US" sz="8000" b="1" cap="small" dirty="0">
                <a:latin typeface="Segoe Condensed" panose="020B0606040200020203" pitchFamily="34" charset="0"/>
              </a:rPr>
              <a:t>Design</a:t>
            </a:r>
            <a:endParaRPr lang="en-US" b="1" cap="small" dirty="0">
              <a:latin typeface="Segoe Condensed" panose="020B0606040200020203" pitchFamily="34" charset="0"/>
            </a:endParaRPr>
          </a:p>
        </p:txBody>
      </p:sp>
      <p:sp>
        <p:nvSpPr>
          <p:cNvPr id="11" name="Content Placeholder 2"/>
          <p:cNvSpPr>
            <a:spLocks noGrp="1"/>
          </p:cNvSpPr>
          <p:nvPr>
            <p:ph idx="1"/>
          </p:nvPr>
        </p:nvSpPr>
        <p:spPr>
          <a:xfrm>
            <a:off x="1727240" y="2353801"/>
            <a:ext cx="4978359" cy="3971695"/>
          </a:xfrm>
        </p:spPr>
        <p:txBody>
          <a:bodyPr>
            <a:normAutofit/>
          </a:bodyPr>
          <a:lstStyle/>
          <a:p>
            <a:pPr marL="0" indent="0">
              <a:buNone/>
            </a:pPr>
            <a:r>
              <a:rPr lang="en-US" sz="2500" dirty="0">
                <a:latin typeface="Segoe UI Semibold" panose="020B0702040204020203" pitchFamily="34" charset="0"/>
                <a:ea typeface="Segoe UI Mono" panose="020B0502040204020203" pitchFamily="34" charset="0"/>
                <a:cs typeface="Segoe UI Semibold" panose="020B0702040204020203" pitchFamily="34" charset="0"/>
              </a:rPr>
              <a:t>Built-in camera </a:t>
            </a:r>
            <a:r>
              <a:rPr lang="en-US" sz="2500" dirty="0">
                <a:latin typeface="Segoe UI Light" panose="020B0502040204020203" pitchFamily="34" charset="0"/>
                <a:ea typeface="Segoe UI Mono" panose="020B0502040204020203" pitchFamily="34" charset="0"/>
                <a:cs typeface="Segoe UI Light" panose="020B0502040204020203" pitchFamily="34" charset="0"/>
              </a:rPr>
              <a:t>to capture images</a:t>
            </a:r>
          </a:p>
          <a:p>
            <a:pPr marL="0" indent="0">
              <a:buNone/>
            </a:pPr>
            <a:endParaRPr lang="en-US" sz="1600" dirty="0">
              <a:latin typeface="Segoe UI Light" panose="020B0502040204020203" pitchFamily="34" charset="0"/>
              <a:ea typeface="Segoe UI Mono" panose="020B0502040204020203" pitchFamily="34" charset="0"/>
              <a:cs typeface="Segoe UI Mono" panose="020B0502040204020203" pitchFamily="34" charset="0"/>
            </a:endParaRPr>
          </a:p>
          <a:p>
            <a:pPr marL="0" indent="0">
              <a:buNone/>
            </a:pPr>
            <a:r>
              <a:rPr lang="en-US" sz="2500" dirty="0">
                <a:latin typeface="Segoe UI Semibold" panose="020B0702040204020203" pitchFamily="34" charset="0"/>
                <a:ea typeface="Segoe UI Mono" panose="020B0502040204020203" pitchFamily="34" charset="0"/>
                <a:cs typeface="Segoe UI Semibold" panose="020B0702040204020203" pitchFamily="34" charset="0"/>
              </a:rPr>
              <a:t>Two display modes: </a:t>
            </a:r>
          </a:p>
          <a:p>
            <a:pPr marL="0" indent="0">
              <a:buNone/>
            </a:pPr>
            <a:r>
              <a:rPr lang="en-US" sz="2500" dirty="0">
                <a:latin typeface="Segoe UI Light" panose="020B0502040204020203" pitchFamily="34" charset="0"/>
                <a:ea typeface="Segoe UI Mono" panose="020B0502040204020203" pitchFamily="34" charset="0"/>
                <a:cs typeface="Segoe UI Mono" panose="020B0502040204020203" pitchFamily="34" charset="0"/>
              </a:rPr>
              <a:t>Fixed 2D &amp; Fixed 3D</a:t>
            </a:r>
          </a:p>
          <a:p>
            <a:pPr marL="0" indent="0">
              <a:buNone/>
            </a:pPr>
            <a:endParaRPr lang="en-US" sz="1600" dirty="0">
              <a:latin typeface="Segoe UI Light" panose="020B0502040204020203" pitchFamily="34" charset="0"/>
              <a:ea typeface="Segoe UI Mono" panose="020B0502040204020203" pitchFamily="34" charset="0"/>
              <a:cs typeface="Segoe UI Mono" panose="020B0502040204020203" pitchFamily="34" charset="0"/>
            </a:endParaRPr>
          </a:p>
          <a:p>
            <a:pPr marL="0" indent="0">
              <a:buNone/>
            </a:pPr>
            <a:r>
              <a:rPr lang="en-US" sz="2500" dirty="0">
                <a:latin typeface="Segoe UI Semibold" panose="020B0702040204020203" pitchFamily="34" charset="0"/>
                <a:ea typeface="Segoe UI Mono" panose="020B0502040204020203" pitchFamily="34" charset="0"/>
                <a:cs typeface="Segoe UI Semibold" panose="020B0702040204020203" pitchFamily="34" charset="0"/>
              </a:rPr>
              <a:t>Voice Commands</a:t>
            </a:r>
            <a:r>
              <a:rPr lang="en-US" sz="2500" dirty="0">
                <a:latin typeface="Segoe UI Light" panose="020B0502040204020203" pitchFamily="34" charset="0"/>
                <a:ea typeface="Segoe UI Mono" panose="020B0502040204020203" pitchFamily="34" charset="0"/>
                <a:cs typeface="Segoe UI Light" panose="020B0502040204020203" pitchFamily="34" charset="0"/>
              </a:rPr>
              <a:t> to select mode</a:t>
            </a:r>
          </a:p>
          <a:p>
            <a:pPr marL="0" indent="0">
              <a:buNone/>
            </a:pPr>
            <a:endParaRPr lang="en-US" sz="1600" dirty="0">
              <a:latin typeface="Segoe UI Light" panose="020B0502040204020203" pitchFamily="34" charset="0"/>
              <a:ea typeface="Segoe UI Mono" panose="020B0502040204020203" pitchFamily="34" charset="0"/>
              <a:cs typeface="Segoe UI Light" panose="020B0502040204020203" pitchFamily="34" charset="0"/>
            </a:endParaRPr>
          </a:p>
          <a:p>
            <a:pPr marL="0" indent="0">
              <a:buNone/>
            </a:pPr>
            <a:r>
              <a:rPr lang="en-US" sz="2500" dirty="0">
                <a:latin typeface="Segoe UI Semibold" panose="020B0702040204020203" pitchFamily="34" charset="0"/>
                <a:ea typeface="Segoe UI Mono" panose="020B0502040204020203" pitchFamily="34" charset="0"/>
                <a:cs typeface="Segoe UI Semibold" panose="020B0702040204020203" pitchFamily="34" charset="0"/>
              </a:rPr>
              <a:t>Image Enhancements:</a:t>
            </a:r>
            <a:r>
              <a:rPr lang="en-US" sz="2500" dirty="0">
                <a:latin typeface="Segoe UI Light" panose="020B0502040204020203" pitchFamily="34" charset="0"/>
                <a:ea typeface="Segoe UI Mono" panose="020B0502040204020203" pitchFamily="34" charset="0"/>
                <a:cs typeface="Segoe UI Light" panose="020B0502040204020203" pitchFamily="34" charset="0"/>
              </a:rPr>
              <a:t> </a:t>
            </a:r>
          </a:p>
          <a:p>
            <a:pPr marL="0" indent="0">
              <a:buNone/>
            </a:pPr>
            <a:r>
              <a:rPr lang="en-US" sz="2500" dirty="0">
                <a:latin typeface="Segoe UI Light" panose="020B0502040204020203" pitchFamily="34" charset="0"/>
                <a:ea typeface="Segoe UI Mono" panose="020B0502040204020203" pitchFamily="34" charset="0"/>
                <a:cs typeface="Segoe UI Light" panose="020B0502040204020203" pitchFamily="34" charset="0"/>
              </a:rPr>
              <a:t>Binary threshold &amp; Invert colors</a:t>
            </a: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3952"/>
          <a:stretch/>
        </p:blipFill>
        <p:spPr>
          <a:xfrm>
            <a:off x="931341" y="3124822"/>
            <a:ext cx="722779" cy="839969"/>
          </a:xfrm>
          <a:prstGeom prst="rect">
            <a:avLst/>
          </a:prstGeom>
        </p:spPr>
      </p:pic>
      <p:pic>
        <p:nvPicPr>
          <p:cNvPr id="8" name="Picture 4" descr="Image result for camera"/>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819" t="14155" r="6531" b="14008"/>
          <a:stretch/>
        </p:blipFill>
        <p:spPr bwMode="auto">
          <a:xfrm>
            <a:off x="952039" y="2247798"/>
            <a:ext cx="702081" cy="5754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4543"/>
          <a:stretch/>
        </p:blipFill>
        <p:spPr>
          <a:xfrm>
            <a:off x="952039" y="4270051"/>
            <a:ext cx="702081" cy="735497"/>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16085"/>
          <a:stretch/>
        </p:blipFill>
        <p:spPr>
          <a:xfrm>
            <a:off x="860034" y="5436603"/>
            <a:ext cx="794086" cy="458587"/>
          </a:xfrm>
          <a:prstGeom prst="rect">
            <a:avLst/>
          </a:prstGeom>
        </p:spPr>
      </p:pic>
    </p:spTree>
    <p:extLst>
      <p:ext uri="{BB962C8B-B14F-4D97-AF65-F5344CB8AC3E}">
        <p14:creationId xmlns:p14="http://schemas.microsoft.com/office/powerpoint/2010/main" val="166319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xEl>
                                              <p:pRg st="3" end="3"/>
                                            </p:txEl>
                                          </p:spTgt>
                                        </p:tgtEl>
                                        <p:attrNameLst>
                                          <p:attrName>style.visibility</p:attrName>
                                        </p:attrNameLst>
                                      </p:cBhvr>
                                      <p:to>
                                        <p:strVal val="visible"/>
                                      </p:to>
                                    </p:set>
                                    <p:animEffect transition="in" filter="fade">
                                      <p:cBhvr>
                                        <p:cTn id="18" dur="500"/>
                                        <p:tgtEl>
                                          <p:spTgt spid="11">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xEl>
                                              <p:pRg st="5" end="5"/>
                                            </p:txEl>
                                          </p:spTgt>
                                        </p:tgtEl>
                                        <p:attrNameLst>
                                          <p:attrName>style.visibility</p:attrName>
                                        </p:attrNameLst>
                                      </p:cBhvr>
                                      <p:to>
                                        <p:strVal val="visible"/>
                                      </p:to>
                                    </p:set>
                                    <p:animEffect transition="in" filter="fade">
                                      <p:cBhvr>
                                        <p:cTn id="26" dur="500"/>
                                        <p:tgtEl>
                                          <p:spTgt spid="11">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7" end="7"/>
                                            </p:txEl>
                                          </p:spTgt>
                                        </p:tgtEl>
                                        <p:attrNameLst>
                                          <p:attrName>style.visibility</p:attrName>
                                        </p:attrNameLst>
                                      </p:cBhvr>
                                      <p:to>
                                        <p:strVal val="visible"/>
                                      </p:to>
                                    </p:set>
                                    <p:animEffect transition="in" filter="fade">
                                      <p:cBhvr>
                                        <p:cTn id="34" dur="500"/>
                                        <p:tgtEl>
                                          <p:spTgt spid="11">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xEl>
                                              <p:pRg st="8" end="8"/>
                                            </p:txEl>
                                          </p:spTgt>
                                        </p:tgtEl>
                                        <p:attrNameLst>
                                          <p:attrName>style.visibility</p:attrName>
                                        </p:attrNameLst>
                                      </p:cBhvr>
                                      <p:to>
                                        <p:strVal val="visible"/>
                                      </p:to>
                                    </p:set>
                                    <p:animEffect transition="in" filter="fade">
                                      <p:cBhvr>
                                        <p:cTn id="37" dur="500"/>
                                        <p:tgtEl>
                                          <p:spTgt spid="11">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4940" r="11728"/>
          <a:stretch/>
        </p:blipFill>
        <p:spPr>
          <a:xfrm>
            <a:off x="6705599" y="0"/>
            <a:ext cx="5486401" cy="6858000"/>
          </a:xfrm>
          <a:prstGeom prst="rect">
            <a:avLst/>
          </a:prstGeom>
        </p:spPr>
      </p:pic>
      <p:sp>
        <p:nvSpPr>
          <p:cNvPr id="10"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latin typeface="Segoe Condensed" panose="020B0606040200020203" pitchFamily="34" charset="0"/>
              </a:rPr>
              <a:t>Initial Investigation: HoloLens</a:t>
            </a:r>
            <a:br>
              <a:rPr lang="en-US" sz="3800" dirty="0">
                <a:latin typeface="Segoe Condensed" panose="020B0606040200020203" pitchFamily="34" charset="0"/>
              </a:rPr>
            </a:br>
            <a:r>
              <a:rPr lang="en-US" sz="8000" b="1" cap="small" dirty="0">
                <a:latin typeface="Segoe Condensed" panose="020B0606040200020203" pitchFamily="34" charset="0"/>
              </a:rPr>
              <a:t>Observations</a:t>
            </a:r>
            <a:endParaRPr lang="en-US" b="1" cap="small" dirty="0">
              <a:latin typeface="Segoe Condensed" panose="020B0606040200020203" pitchFamily="34" charset="0"/>
            </a:endParaRPr>
          </a:p>
        </p:txBody>
      </p:sp>
      <p:sp>
        <p:nvSpPr>
          <p:cNvPr id="11" name="Content Placeholder 2"/>
          <p:cNvSpPr>
            <a:spLocks noGrp="1"/>
          </p:cNvSpPr>
          <p:nvPr>
            <p:ph idx="1"/>
          </p:nvPr>
        </p:nvSpPr>
        <p:spPr>
          <a:xfrm>
            <a:off x="838200" y="2722526"/>
            <a:ext cx="5594498" cy="3050953"/>
          </a:xfrm>
        </p:spPr>
        <p:txBody>
          <a:bodyPr>
            <a:normAutofit/>
          </a:bodyPr>
          <a:lstStyle/>
          <a:p>
            <a:pPr marL="0" indent="0">
              <a:buNone/>
            </a:pPr>
            <a:r>
              <a:rPr lang="en-US" dirty="0">
                <a:latin typeface="Segoe UI Semibold" panose="020B0702040204020203" pitchFamily="34" charset="0"/>
                <a:ea typeface="Segoe UI Mono" panose="020B0502040204020203" pitchFamily="34" charset="0"/>
                <a:cs typeface="Segoe UI Semibold" panose="020B0702040204020203" pitchFamily="34" charset="0"/>
              </a:rPr>
              <a:t>Camera</a:t>
            </a:r>
            <a:r>
              <a:rPr lang="en-US" dirty="0">
                <a:latin typeface="Segoe UI Light" panose="020B0502040204020203" pitchFamily="34" charset="0"/>
                <a:ea typeface="Segoe UI Mono" panose="020B0502040204020203" pitchFamily="34" charset="0"/>
                <a:cs typeface="Segoe UI Light" panose="020B0502040204020203" pitchFamily="34" charset="0"/>
              </a:rPr>
              <a:t> </a:t>
            </a:r>
            <a:r>
              <a:rPr lang="en-US" dirty="0">
                <a:latin typeface="Segoe UI Semibold" panose="020B0702040204020203" pitchFamily="34" charset="0"/>
                <a:ea typeface="Segoe UI Mono" panose="020B0502040204020203" pitchFamily="34" charset="0"/>
                <a:cs typeface="Segoe UI Semibold" panose="020B0702040204020203" pitchFamily="34" charset="0"/>
              </a:rPr>
              <a:t>resolution</a:t>
            </a:r>
            <a:r>
              <a:rPr lang="en-US" dirty="0">
                <a:latin typeface="Segoe UI Light" panose="020B0502040204020203" pitchFamily="34" charset="0"/>
                <a:ea typeface="Segoe UI Mono" panose="020B0502040204020203" pitchFamily="34" charset="0"/>
                <a:cs typeface="Segoe UI Light" panose="020B0502040204020203" pitchFamily="34" charset="0"/>
              </a:rPr>
              <a:t> too low</a:t>
            </a:r>
          </a:p>
          <a:p>
            <a:pPr marL="0" indent="0">
              <a:buNone/>
            </a:pPr>
            <a:endParaRPr lang="en-US" sz="1500" dirty="0">
              <a:latin typeface="Segoe UI Light" panose="020B0502040204020203" pitchFamily="34" charset="0"/>
              <a:ea typeface="Segoe UI Mono" panose="020B0502040204020203" pitchFamily="34" charset="0"/>
              <a:cs typeface="Segoe UI Light" panose="020B0502040204020203" pitchFamily="34" charset="0"/>
            </a:endParaRPr>
          </a:p>
          <a:p>
            <a:pPr marL="0" indent="0">
              <a:buNone/>
            </a:pPr>
            <a:r>
              <a:rPr lang="en-US" dirty="0">
                <a:latin typeface="Segoe UI Semibold" panose="020B0702040204020203" pitchFamily="34" charset="0"/>
                <a:ea typeface="Segoe UI Mono" panose="020B0502040204020203" pitchFamily="34" charset="0"/>
                <a:cs typeface="Segoe UI Semibold" panose="020B0702040204020203" pitchFamily="34" charset="0"/>
              </a:rPr>
              <a:t>Turning head </a:t>
            </a:r>
            <a:r>
              <a:rPr lang="en-US" dirty="0">
                <a:latin typeface="Segoe UI Light" panose="020B0502040204020203" pitchFamily="34" charset="0"/>
                <a:ea typeface="Segoe UI Mono" panose="020B0502040204020203" pitchFamily="34" charset="0"/>
                <a:cs typeface="Segoe UI Light" panose="020B0502040204020203" pitchFamily="34" charset="0"/>
              </a:rPr>
              <a:t>to look at desired content was uncomfortable</a:t>
            </a:r>
          </a:p>
          <a:p>
            <a:pPr marL="0" indent="0">
              <a:buNone/>
            </a:pPr>
            <a:endParaRPr lang="en-US" sz="1400" dirty="0">
              <a:latin typeface="Segoe UI Light" panose="020B0502040204020203" pitchFamily="34" charset="0"/>
              <a:ea typeface="Segoe UI Mono" panose="020B0502040204020203" pitchFamily="34" charset="0"/>
              <a:cs typeface="Segoe UI Light" panose="020B0502040204020203" pitchFamily="34" charset="0"/>
            </a:endParaRPr>
          </a:p>
          <a:p>
            <a:pPr marL="0" indent="0">
              <a:buNone/>
            </a:pPr>
            <a:r>
              <a:rPr lang="en-US" dirty="0">
                <a:latin typeface="Segoe UI Semibold" panose="020B0702040204020203" pitchFamily="34" charset="0"/>
                <a:ea typeface="Segoe UI Mono" panose="020B0502040204020203" pitchFamily="34" charset="0"/>
                <a:cs typeface="Segoe UI Semibold" panose="020B0702040204020203" pitchFamily="34" charset="0"/>
              </a:rPr>
              <a:t>Voice commands</a:t>
            </a:r>
            <a:r>
              <a:rPr lang="en-US" dirty="0">
                <a:latin typeface="Segoe UI Light" panose="020B0502040204020203" pitchFamily="34" charset="0"/>
                <a:ea typeface="Segoe UI Mono" panose="020B0502040204020203" pitchFamily="34" charset="0"/>
                <a:cs typeface="Segoe UI Light" panose="020B0502040204020203" pitchFamily="34" charset="0"/>
              </a:rPr>
              <a:t> cumbersome, imprecise, limited customization</a:t>
            </a:r>
          </a:p>
        </p:txBody>
      </p:sp>
    </p:spTree>
    <p:extLst>
      <p:ext uri="{BB962C8B-B14F-4D97-AF65-F5344CB8AC3E}">
        <p14:creationId xmlns:p14="http://schemas.microsoft.com/office/powerpoint/2010/main" val="366780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4" end="4"/>
                                            </p:txEl>
                                          </p:spTgt>
                                        </p:tgtEl>
                                        <p:attrNameLst>
                                          <p:attrName>style.visibility</p:attrName>
                                        </p:attrNameLst>
                                      </p:cBhvr>
                                      <p:to>
                                        <p:strVal val="visible"/>
                                      </p:to>
                                    </p:set>
                                    <p:animEffect transition="in" filter="fade">
                                      <p:cBhvr>
                                        <p:cTn id="1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BEC6E7-BA6F-004B-AAB2-669FBEF2AF45}"/>
              </a:ext>
            </a:extLst>
          </p:cNvPr>
          <p:cNvSpPr>
            <a:spLocks noGrp="1"/>
          </p:cNvSpPr>
          <p:nvPr>
            <p:ph type="title"/>
          </p:nvPr>
        </p:nvSpPr>
        <p:spPr>
          <a:xfrm>
            <a:off x="2278026" y="2402162"/>
            <a:ext cx="7635949" cy="2053677"/>
          </a:xfrm>
        </p:spPr>
        <p:txBody>
          <a:bodyPr>
            <a:noAutofit/>
          </a:bodyPr>
          <a:lstStyle/>
          <a:p>
            <a:pPr algn="ctr">
              <a:lnSpc>
                <a:spcPct val="80000"/>
              </a:lnSpc>
            </a:pPr>
            <a:r>
              <a:rPr lang="en-US" sz="11500" b="1" cap="small" dirty="0">
                <a:latin typeface="Segoe Condensed" panose="020B0606040200020203" pitchFamily="34" charset="0"/>
              </a:rPr>
              <a:t>Prototype 1</a:t>
            </a:r>
            <a:br>
              <a:rPr lang="en-US" sz="7200" cap="small" dirty="0">
                <a:latin typeface="Segoe Condensed" panose="020B0606040200020203" pitchFamily="34" charset="0"/>
              </a:rPr>
            </a:br>
            <a:r>
              <a:rPr lang="en-US" sz="4800" dirty="0">
                <a:latin typeface="Segoe Condensed" panose="020B0606040200020203" pitchFamily="34" charset="0"/>
              </a:rPr>
              <a:t>HoloLens and Finger-Camera</a:t>
            </a:r>
            <a:endParaRPr lang="en-US" dirty="0">
              <a:latin typeface="Segoe Condensed" panose="020B0606040200020203" pitchFamily="34" charset="0"/>
            </a:endParaRPr>
          </a:p>
        </p:txBody>
      </p:sp>
    </p:spTree>
    <p:extLst>
      <p:ext uri="{BB962C8B-B14F-4D97-AF65-F5344CB8AC3E}">
        <p14:creationId xmlns:p14="http://schemas.microsoft.com/office/powerpoint/2010/main" val="1930153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b="15689"/>
          <a:stretch/>
        </p:blipFill>
        <p:spPr>
          <a:xfrm>
            <a:off x="0" y="-10634"/>
            <a:ext cx="12207850" cy="6868633"/>
          </a:xfrm>
          <a:prstGeom prst="rect">
            <a:avLst/>
          </a:prstGeom>
        </p:spPr>
      </p:pic>
      <p:sp>
        <p:nvSpPr>
          <p:cNvPr id="9" name="Rectangle 8"/>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Physical Design</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1: HoloLens and Finger-Camera</a:t>
            </a:r>
            <a:endParaRPr lang="en-US" b="1" cap="small" dirty="0">
              <a:solidFill>
                <a:schemeClr val="bg1"/>
              </a:solidFill>
              <a:latin typeface="Segoe Condensed" panose="020B0606040200020203" pitchFamily="34" charset="0"/>
            </a:endParaRPr>
          </a:p>
        </p:txBody>
      </p:sp>
    </p:spTree>
    <p:extLst>
      <p:ext uri="{BB962C8B-B14F-4D97-AF65-F5344CB8AC3E}">
        <p14:creationId xmlns:p14="http://schemas.microsoft.com/office/powerpoint/2010/main" val="313016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ytimg.com/vi/aMWpXG61pAo/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12819" y="0"/>
            <a:ext cx="12204819" cy="6858000"/>
          </a:xfrm>
          <a:prstGeom prst="rect">
            <a:avLst/>
          </a:prstGeom>
          <a:gradFill>
            <a:gsLst>
              <a:gs pos="0">
                <a:schemeClr val="tx1">
                  <a:alpha val="0"/>
                </a:schemeClr>
              </a:gs>
              <a:gs pos="50000">
                <a:schemeClr val="tx1">
                  <a:alpha val="85000"/>
                </a:schemeClr>
              </a:gs>
              <a:gs pos="100000">
                <a:schemeClr val="tx1">
                  <a:alpha val="50000"/>
                </a:schemeClr>
              </a:gs>
              <a:gs pos="95000">
                <a:schemeClr val="tx1">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9008115" y="6581001"/>
            <a:ext cx="3183885" cy="276999"/>
          </a:xfrm>
          <a:prstGeom prst="rect">
            <a:avLst/>
          </a:prstGeom>
          <a:noFill/>
        </p:spPr>
        <p:txBody>
          <a:bodyPr wrap="none" rtlCol="0">
            <a:spAutoFit/>
          </a:bodyPr>
          <a:lstStyle/>
          <a:p>
            <a:r>
              <a:rPr lang="en-US" sz="1200" dirty="0">
                <a:solidFill>
                  <a:schemeClr val="bg1">
                    <a:lumMod val="75000"/>
                  </a:schemeClr>
                </a:solidFill>
                <a:latin typeface="Segoe Condensed" panose="020B0606040200020203" pitchFamily="34" charset="0"/>
              </a:rPr>
              <a:t>Photo from Vision Dynamics (</a:t>
            </a:r>
            <a:r>
              <a:rPr lang="en-US" sz="1200" dirty="0" err="1">
                <a:solidFill>
                  <a:schemeClr val="bg1">
                    <a:lumMod val="75000"/>
                  </a:schemeClr>
                </a:solidFill>
                <a:latin typeface="Segoe Condensed" panose="020B0606040200020203" pitchFamily="34" charset="0"/>
              </a:rPr>
              <a:t>Opaltec</a:t>
            </a:r>
            <a:r>
              <a:rPr lang="en-US" sz="1200" dirty="0">
                <a:solidFill>
                  <a:schemeClr val="bg1">
                    <a:lumMod val="75000"/>
                  </a:schemeClr>
                </a:solidFill>
                <a:latin typeface="Segoe Condensed" panose="020B0606040200020203" pitchFamily="34" charset="0"/>
              </a:rPr>
              <a:t> Clearview C Flex)</a:t>
            </a:r>
          </a:p>
        </p:txBody>
      </p:sp>
      <p:sp>
        <p:nvSpPr>
          <p:cNvPr id="24" name="Content Placeholder 2"/>
          <p:cNvSpPr txBox="1">
            <a:spLocks/>
          </p:cNvSpPr>
          <p:nvPr/>
        </p:nvSpPr>
        <p:spPr>
          <a:xfrm>
            <a:off x="668767" y="2889852"/>
            <a:ext cx="10854466" cy="10782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80" dirty="0">
                <a:latin typeface="Segoe UI Light" panose="020B0502040204020203" pitchFamily="34" charset="0"/>
                <a:cs typeface="Segoe UI Light" panose="020B0502040204020203" pitchFamily="34" charset="0"/>
              </a:rPr>
              <a:t>Common reading aids for low vision users include closed circuit</a:t>
            </a:r>
            <a:r>
              <a:rPr lang="en-US" sz="3100" dirty="0">
                <a:latin typeface="Segoe UI Light" panose="020B0502040204020203" pitchFamily="34" charset="0"/>
                <a:cs typeface="Segoe UI Light" panose="020B0502040204020203" pitchFamily="34" charset="0"/>
              </a:rPr>
              <a:t> </a:t>
            </a:r>
            <a:r>
              <a:rPr lang="en-US" sz="3150" dirty="0">
                <a:latin typeface="Segoe UI Light" panose="020B0502040204020203" pitchFamily="34" charset="0"/>
                <a:cs typeface="Segoe UI Light" panose="020B0502040204020203" pitchFamily="34" charset="0"/>
              </a:rPr>
              <a:t>television (</a:t>
            </a:r>
            <a:r>
              <a:rPr lang="en-US" sz="3150" dirty="0">
                <a:solidFill>
                  <a:schemeClr val="accent4"/>
                </a:solidFill>
                <a:latin typeface="Segoe UI Semibold" panose="020B0702040204020203" pitchFamily="34" charset="0"/>
                <a:cs typeface="Segoe UI Semibold" panose="020B0702040204020203" pitchFamily="34" charset="0"/>
              </a:rPr>
              <a:t>CCTV</a:t>
            </a:r>
            <a:r>
              <a:rPr lang="en-US" sz="3150" dirty="0">
                <a:latin typeface="Segoe UI Light" panose="020B0502040204020203" pitchFamily="34" charset="0"/>
                <a:cs typeface="Segoe UI Light" panose="020B0502040204020203" pitchFamily="34" charset="0"/>
              </a:rPr>
              <a:t>), </a:t>
            </a:r>
            <a:r>
              <a:rPr lang="en-US" sz="3150" dirty="0">
                <a:solidFill>
                  <a:schemeClr val="accent4"/>
                </a:solidFill>
                <a:latin typeface="Segoe UI Semibold" panose="020B0702040204020203" pitchFamily="34" charset="0"/>
                <a:cs typeface="Segoe UI Semibold" panose="020B0702040204020203" pitchFamily="34" charset="0"/>
              </a:rPr>
              <a:t>handheld</a:t>
            </a:r>
            <a:r>
              <a:rPr lang="en-US" sz="3150" dirty="0">
                <a:latin typeface="Segoe UI Light" panose="020B0502040204020203" pitchFamily="34" charset="0"/>
                <a:cs typeface="Segoe UI Light" panose="020B0502040204020203" pitchFamily="34" charset="0"/>
              </a:rPr>
              <a:t> magnifiers, and </a:t>
            </a:r>
            <a:r>
              <a:rPr lang="en-US" sz="3150" dirty="0">
                <a:solidFill>
                  <a:schemeClr val="accent4"/>
                </a:solidFill>
                <a:latin typeface="Segoe UI Semibold" panose="020B0702040204020203" pitchFamily="34" charset="0"/>
                <a:cs typeface="Segoe UI Semibold" panose="020B0702040204020203" pitchFamily="34" charset="0"/>
              </a:rPr>
              <a:t>smartphone</a:t>
            </a:r>
            <a:r>
              <a:rPr lang="en-US" sz="3150" dirty="0">
                <a:latin typeface="Segoe UI Light" panose="020B0502040204020203" pitchFamily="34" charset="0"/>
                <a:cs typeface="Segoe UI Light" panose="020B0502040204020203" pitchFamily="34" charset="0"/>
              </a:rPr>
              <a:t> apps</a:t>
            </a:r>
          </a:p>
        </p:txBody>
      </p:sp>
    </p:spTree>
    <p:extLst>
      <p:ext uri="{BB962C8B-B14F-4D97-AF65-F5344CB8AC3E}">
        <p14:creationId xmlns:p14="http://schemas.microsoft.com/office/powerpoint/2010/main" val="386527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049" t="905" b="15627"/>
          <a:stretch/>
        </p:blipFill>
        <p:spPr>
          <a:xfrm>
            <a:off x="0" y="0"/>
            <a:ext cx="12192000" cy="6857999"/>
          </a:xfrm>
          <a:prstGeom prst="rect">
            <a:avLst/>
          </a:prstGeom>
        </p:spPr>
      </p:pic>
      <p:sp>
        <p:nvSpPr>
          <p:cNvPr id="9" name="Rectangle 8"/>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Physical Design</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1: HoloLens and Finger-Camera</a:t>
            </a:r>
            <a:endParaRPr lang="en-US" b="1" cap="small" dirty="0">
              <a:solidFill>
                <a:schemeClr val="bg1"/>
              </a:solidFill>
              <a:latin typeface="Segoe Condensed" panose="020B0606040200020203"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6889" y="5666448"/>
            <a:ext cx="1269514" cy="1037452"/>
          </a:xfrm>
          <a:prstGeom prst="rect">
            <a:avLst/>
          </a:prstGeom>
        </p:spPr>
      </p:pic>
    </p:spTree>
    <p:extLst>
      <p:ext uri="{BB962C8B-B14F-4D97-AF65-F5344CB8AC3E}">
        <p14:creationId xmlns:p14="http://schemas.microsoft.com/office/powerpoint/2010/main" val="427708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loLensMagnifierVideoFigure_v1">
            <a:hlinkClick r:id="" action="ppaction://media"/>
          </p:cNvPr>
          <p:cNvPicPr>
            <a:picLocks noChangeAspect="1"/>
          </p:cNvPicPr>
          <p:nvPr>
            <a:videoFile r:link="rId1"/>
            <p:extLst>
              <p:ext uri="{DAA4B4D4-6D71-4841-9C94-3DE7FCFB9230}">
                <p14:media xmlns:p14="http://schemas.microsoft.com/office/powerpoint/2010/main" r:embed="rId2">
                  <p14:trim st="17846" end="80032.3333"/>
                </p14:media>
              </p:ext>
            </p:extLst>
          </p:nvPr>
        </p:nvPicPr>
        <p:blipFill>
          <a:blip r:embed="rId5"/>
          <a:stretch>
            <a:fillRect/>
          </a:stretch>
        </p:blipFill>
        <p:spPr>
          <a:xfrm>
            <a:off x="0" y="0"/>
            <a:ext cx="12188952" cy="6856286"/>
          </a:xfrm>
          <a:prstGeom prst="rect">
            <a:avLst/>
          </a:prstGeom>
        </p:spPr>
      </p:pic>
      <p:sp>
        <p:nvSpPr>
          <p:cNvPr id="6" name="Rectangle 5"/>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Virtual Displays</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1: HoloLens and Finger-Camera</a:t>
            </a:r>
            <a:endParaRPr lang="en-US" b="1" cap="small" dirty="0">
              <a:solidFill>
                <a:schemeClr val="bg1"/>
              </a:solidFill>
              <a:latin typeface="Segoe Condensed" panose="020B0606040200020203" pitchFamily="34"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88706" y="5186082"/>
            <a:ext cx="1565798" cy="1565798"/>
          </a:xfrm>
          <a:prstGeom prst="rect">
            <a:avLst/>
          </a:prstGeom>
        </p:spPr>
      </p:pic>
    </p:spTree>
    <p:extLst>
      <p:ext uri="{BB962C8B-B14F-4D97-AF65-F5344CB8AC3E}">
        <p14:creationId xmlns:p14="http://schemas.microsoft.com/office/powerpoint/2010/main" val="1956429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6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oloLensMagnifierVideoFigure_v1">
            <a:hlinkClick r:id="" action="ppaction://media"/>
          </p:cNvPr>
          <p:cNvPicPr>
            <a:picLocks noChangeAspect="1"/>
          </p:cNvPicPr>
          <p:nvPr>
            <a:videoFile r:link="rId1"/>
            <p:extLst>
              <p:ext uri="{DAA4B4D4-6D71-4841-9C94-3DE7FCFB9230}">
                <p14:media xmlns:p14="http://schemas.microsoft.com/office/powerpoint/2010/main" r:embed="rId2">
                  <p14:trim st="55419" end="62081.3333"/>
                </p14:media>
              </p:ext>
            </p:extLst>
          </p:nvPr>
        </p:nvPicPr>
        <p:blipFill>
          <a:blip r:embed="rId5"/>
          <a:stretch>
            <a:fillRect/>
          </a:stretch>
        </p:blipFill>
        <p:spPr>
          <a:xfrm>
            <a:off x="0" y="0"/>
            <a:ext cx="12188952" cy="6856286"/>
          </a:xfrm>
          <a:prstGeom prst="rect">
            <a:avLst/>
          </a:prstGeom>
        </p:spPr>
      </p:pic>
      <p:sp>
        <p:nvSpPr>
          <p:cNvPr id="6" name="Rectangle 5"/>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User Interactions</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1: HoloLens and Finger-Camera</a:t>
            </a:r>
            <a:endParaRPr lang="en-US" b="1" cap="small" dirty="0">
              <a:solidFill>
                <a:schemeClr val="bg1"/>
              </a:solidFill>
              <a:latin typeface="Segoe Condensed" panose="020B0606040200020203" pitchFamily="34"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5837" y="5514125"/>
            <a:ext cx="1085850" cy="1085850"/>
          </a:xfrm>
          <a:prstGeom prst="rect">
            <a:avLst/>
          </a:prstGeom>
        </p:spPr>
      </p:pic>
    </p:spTree>
    <p:extLst>
      <p:ext uri="{BB962C8B-B14F-4D97-AF65-F5344CB8AC3E}">
        <p14:creationId xmlns:p14="http://schemas.microsoft.com/office/powerpoint/2010/main" val="66036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mute="1">
                <p:cTn id="1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grpSp>
        <p:nvGrpSpPr>
          <p:cNvPr id="15" name="Group 14"/>
          <p:cNvGrpSpPr/>
          <p:nvPr/>
        </p:nvGrpSpPr>
        <p:grpSpPr>
          <a:xfrm>
            <a:off x="0" y="0"/>
            <a:ext cx="12192753" cy="6858000"/>
            <a:chOff x="0" y="0"/>
            <a:chExt cx="12192753" cy="6858000"/>
          </a:xfrm>
        </p:grpSpPr>
        <p:pic>
          <p:nvPicPr>
            <p:cNvPr id="16" name="Picture 15"/>
            <p:cNvPicPr>
              <a:picLocks noChangeAspect="1"/>
            </p:cNvPicPr>
            <p:nvPr/>
          </p:nvPicPr>
          <p:blipFill rotWithShape="1">
            <a:blip r:embed="rId3"/>
            <a:srcRect l="6054" r="3037"/>
            <a:stretch/>
          </p:blipFill>
          <p:spPr>
            <a:xfrm>
              <a:off x="8128503" y="0"/>
              <a:ext cx="4064250" cy="6858000"/>
            </a:xfrm>
            <a:prstGeom prst="rect">
              <a:avLst/>
            </a:prstGeom>
          </p:spPr>
        </p:pic>
        <p:pic>
          <p:nvPicPr>
            <p:cNvPr id="17" name="Picture 16"/>
            <p:cNvPicPr>
              <a:picLocks noChangeAspect="1"/>
            </p:cNvPicPr>
            <p:nvPr/>
          </p:nvPicPr>
          <p:blipFill rotWithShape="1">
            <a:blip r:embed="rId4"/>
            <a:srcRect l="9287" r="14902"/>
            <a:stretch/>
          </p:blipFill>
          <p:spPr>
            <a:xfrm>
              <a:off x="0" y="0"/>
              <a:ext cx="4065009" cy="6858000"/>
            </a:xfrm>
            <a:prstGeom prst="rect">
              <a:avLst/>
            </a:prstGeom>
          </p:spPr>
        </p:pic>
        <p:pic>
          <p:nvPicPr>
            <p:cNvPr id="18" name="Picture 17"/>
            <p:cNvPicPr>
              <a:picLocks noChangeAspect="1"/>
            </p:cNvPicPr>
            <p:nvPr/>
          </p:nvPicPr>
          <p:blipFill rotWithShape="1">
            <a:blip r:embed="rId5"/>
            <a:srcRect l="5812" r="1743"/>
            <a:stretch/>
          </p:blipFill>
          <p:spPr>
            <a:xfrm>
              <a:off x="4063497" y="0"/>
              <a:ext cx="4065006" cy="6858000"/>
            </a:xfrm>
            <a:prstGeom prst="rect">
              <a:avLst/>
            </a:prstGeom>
          </p:spPr>
        </p:pic>
      </p:grpSp>
      <p:sp>
        <p:nvSpPr>
          <p:cNvPr id="19" name="Rectangle 18"/>
          <p:cNvSpPr/>
          <p:nvPr/>
        </p:nvSpPr>
        <p:spPr>
          <a:xfrm>
            <a:off x="0" y="0"/>
            <a:ext cx="12204819" cy="6858000"/>
          </a:xfrm>
          <a:prstGeom prst="rect">
            <a:avLst/>
          </a:prstGeom>
          <a:gradFill>
            <a:gsLst>
              <a:gs pos="0">
                <a:schemeClr val="tx1">
                  <a:alpha val="60000"/>
                </a:schemeClr>
              </a:gs>
              <a:gs pos="26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0" y="0"/>
            <a:ext cx="12204819" cy="6858000"/>
          </a:xfrm>
          <a:prstGeom prst="rect">
            <a:avLst/>
          </a:prstGeom>
          <a:gradFill>
            <a:gsLst>
              <a:gs pos="62000">
                <a:srgbClr val="000000">
                  <a:alpha val="0"/>
                </a:srgbClr>
              </a:gs>
              <a:gs pos="78000">
                <a:srgbClr val="000000">
                  <a:alpha val="59000"/>
                </a:srgbClr>
              </a:gs>
              <a:gs pos="0">
                <a:schemeClr val="tx1">
                  <a:alpha val="0"/>
                </a:schemeClr>
              </a:gs>
              <a:gs pos="100000">
                <a:schemeClr val="tx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3CBEC6E7-BA6F-004B-AAB2-669FBEF2AF45}"/>
              </a:ext>
            </a:extLst>
          </p:cNvPr>
          <p:cNvSpPr txBox="1">
            <a:spLocks/>
          </p:cNvSpPr>
          <p:nvPr/>
        </p:nvSpPr>
        <p:spPr>
          <a:xfrm>
            <a:off x="838200" y="365125"/>
            <a:ext cx="10515600" cy="17938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Method</a:t>
            </a:r>
            <a:endParaRPr lang="en-US" b="1" cap="small" dirty="0">
              <a:solidFill>
                <a:schemeClr val="bg1"/>
              </a:solidFill>
              <a:latin typeface="Segoe Condensed" panose="020B0606040200020203" pitchFamily="34" charset="0"/>
            </a:endParaRPr>
          </a:p>
        </p:txBody>
      </p:sp>
      <p:sp>
        <p:nvSpPr>
          <p:cNvPr id="22" name="Content Placeholder 2">
            <a:extLst>
              <a:ext uri="{FF2B5EF4-FFF2-40B4-BE49-F238E27FC236}">
                <a16:creationId xmlns:a16="http://schemas.microsoft.com/office/drawing/2014/main" id="{56B72610-ED8C-E545-BC12-272DB3985469}"/>
              </a:ext>
            </a:extLst>
          </p:cNvPr>
          <p:cNvSpPr txBox="1">
            <a:spLocks/>
          </p:cNvSpPr>
          <p:nvPr/>
        </p:nvSpPr>
        <p:spPr>
          <a:xfrm>
            <a:off x="838200" y="5366479"/>
            <a:ext cx="10515600" cy="13725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3310" dirty="0">
                <a:latin typeface="Segoe UI Light" panose="020B0502040204020203" pitchFamily="34" charset="0"/>
                <a:ea typeface="Segoe UI Semibold" panose="020B0502040204020203" pitchFamily="34" charset="0"/>
                <a:cs typeface="Segoe UI Semibold" panose="020B0502040204020203" pitchFamily="34" charset="0"/>
              </a:rPr>
              <a:t>3 </a:t>
            </a:r>
            <a:r>
              <a:rPr lang="en-US" sz="3310" b="1" dirty="0">
                <a:solidFill>
                  <a:schemeClr val="accent4"/>
                </a:solidFill>
                <a:latin typeface="Segoe UI Semibold" panose="020B0502040204020203" pitchFamily="34" charset="0"/>
                <a:ea typeface="Segoe UI Semibold" panose="020B0502040204020203" pitchFamily="34" charset="0"/>
                <a:cs typeface="Segoe UI Semibold" panose="020B0502040204020203" pitchFamily="34" charset="0"/>
              </a:rPr>
              <a:t>Low Vision Participants </a:t>
            </a:r>
            <a:r>
              <a:rPr lang="en-US" sz="3310" dirty="0">
                <a:latin typeface="Segoe UI Light" panose="020B0502040204020203" pitchFamily="34" charset="0"/>
                <a:ea typeface="Segoe UI Semibold" panose="020B0502040204020203" pitchFamily="34" charset="0"/>
                <a:cs typeface="Segoe UI Semibold" panose="020B0502040204020203" pitchFamily="34" charset="0"/>
              </a:rPr>
              <a:t>(</a:t>
            </a:r>
            <a:r>
              <a:rPr lang="en-US" sz="3310" dirty="0">
                <a:latin typeface="Segoe UI Light" panose="020B0502040204020203" pitchFamily="34" charset="0"/>
                <a:cs typeface="Segoe UI Semibold" panose="020B0702040204020203" pitchFamily="34" charset="0"/>
              </a:rPr>
              <a:t>1 Female, 2 Male, Ages 28-54)</a:t>
            </a:r>
            <a:endParaRPr lang="en-US" sz="3310" dirty="0">
              <a:latin typeface="Segoe UI Light" panose="020B0502040204020203" pitchFamily="34" charset="0"/>
              <a:ea typeface="Segoe UI Mono" panose="020B0502040204020203" pitchFamily="34" charset="0"/>
              <a:cs typeface="Segoe UI Light" panose="020B0502040204020203" pitchFamily="34" charset="0"/>
            </a:endParaRPr>
          </a:p>
          <a:p>
            <a:pPr marL="0" indent="0">
              <a:spcBef>
                <a:spcPts val="0"/>
              </a:spcBef>
              <a:buFont typeface="Arial" panose="020B0604020202020204" pitchFamily="34" charset="0"/>
              <a:buNone/>
            </a:pPr>
            <a:r>
              <a:rPr lang="en-US" sz="3260" dirty="0">
                <a:latin typeface="Segoe UI Light" panose="020B0502040204020203" pitchFamily="34" charset="0"/>
                <a:ea typeface="Segoe UI Mono" panose="020B0502040204020203" pitchFamily="34" charset="0"/>
                <a:cs typeface="Segoe UI Light" panose="020B0502040204020203" pitchFamily="34" charset="0"/>
              </a:rPr>
              <a:t>Each participant used </a:t>
            </a:r>
            <a:r>
              <a:rPr lang="en-US" sz="326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four virtual display designs </a:t>
            </a:r>
            <a:r>
              <a:rPr lang="en-US" sz="3260" dirty="0">
                <a:latin typeface="Segoe UI Light" panose="020B0502040204020203" pitchFamily="34" charset="0"/>
                <a:ea typeface="Segoe UI Mono" panose="020B0502040204020203" pitchFamily="34" charset="0"/>
                <a:cs typeface="Segoe UI Light" panose="020B0502040204020203" pitchFamily="34" charset="0"/>
              </a:rPr>
              <a:t>to read </a:t>
            </a:r>
            <a:r>
              <a:rPr lang="en-US" sz="319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documents and other text </a:t>
            </a:r>
            <a:r>
              <a:rPr lang="en-US" sz="3190" dirty="0">
                <a:latin typeface="Segoe UI Light" panose="020B0502040204020203" pitchFamily="34" charset="0"/>
                <a:ea typeface="Segoe UI Mono" panose="020B0502040204020203" pitchFamily="34" charset="0"/>
                <a:cs typeface="Segoe UI Light" panose="020B0502040204020203" pitchFamily="34" charset="0"/>
              </a:rPr>
              <a:t>(e.g., mail, pill bottle, cereal box)</a:t>
            </a:r>
          </a:p>
        </p:txBody>
      </p:sp>
    </p:spTree>
    <p:extLst>
      <p:ext uri="{BB962C8B-B14F-4D97-AF65-F5344CB8AC3E}">
        <p14:creationId xmlns:p14="http://schemas.microsoft.com/office/powerpoint/2010/main" val="132538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12192753" cy="6858000"/>
            <a:chOff x="0" y="0"/>
            <a:chExt cx="12192753" cy="6858000"/>
          </a:xfrm>
        </p:grpSpPr>
        <p:pic>
          <p:nvPicPr>
            <p:cNvPr id="8" name="Picture 7"/>
            <p:cNvPicPr>
              <a:picLocks noChangeAspect="1"/>
            </p:cNvPicPr>
            <p:nvPr/>
          </p:nvPicPr>
          <p:blipFill rotWithShape="1">
            <a:blip r:embed="rId3"/>
            <a:srcRect l="6054" r="3037"/>
            <a:stretch/>
          </p:blipFill>
          <p:spPr>
            <a:xfrm>
              <a:off x="8128503" y="0"/>
              <a:ext cx="4064250" cy="6858000"/>
            </a:xfrm>
            <a:prstGeom prst="rect">
              <a:avLst/>
            </a:prstGeom>
          </p:spPr>
        </p:pic>
        <p:pic>
          <p:nvPicPr>
            <p:cNvPr id="4" name="Picture 3"/>
            <p:cNvPicPr>
              <a:picLocks noChangeAspect="1"/>
            </p:cNvPicPr>
            <p:nvPr/>
          </p:nvPicPr>
          <p:blipFill rotWithShape="1">
            <a:blip r:embed="rId4"/>
            <a:srcRect l="9287" r="14902"/>
            <a:stretch/>
          </p:blipFill>
          <p:spPr>
            <a:xfrm>
              <a:off x="0" y="0"/>
              <a:ext cx="4065009" cy="6858000"/>
            </a:xfrm>
            <a:prstGeom prst="rect">
              <a:avLst/>
            </a:prstGeom>
          </p:spPr>
        </p:pic>
        <p:pic>
          <p:nvPicPr>
            <p:cNvPr id="2" name="Picture 1"/>
            <p:cNvPicPr>
              <a:picLocks noChangeAspect="1"/>
            </p:cNvPicPr>
            <p:nvPr/>
          </p:nvPicPr>
          <p:blipFill rotWithShape="1">
            <a:blip r:embed="rId5"/>
            <a:srcRect l="5812" r="1743"/>
            <a:stretch/>
          </p:blipFill>
          <p:spPr>
            <a:xfrm>
              <a:off x="4063497" y="0"/>
              <a:ext cx="4065006" cy="6858000"/>
            </a:xfrm>
            <a:prstGeom prst="rect">
              <a:avLst/>
            </a:prstGeom>
          </p:spPr>
        </p:pic>
      </p:grpSp>
      <p:sp>
        <p:nvSpPr>
          <p:cNvPr id="10" name="Rectangle 9"/>
          <p:cNvSpPr/>
          <p:nvPr/>
        </p:nvSpPr>
        <p:spPr>
          <a:xfrm>
            <a:off x="0" y="0"/>
            <a:ext cx="12204819" cy="6858000"/>
          </a:xfrm>
          <a:prstGeom prst="rect">
            <a:avLst/>
          </a:prstGeom>
          <a:gradFill>
            <a:gsLst>
              <a:gs pos="0">
                <a:schemeClr val="tx1">
                  <a:alpha val="60000"/>
                </a:schemeClr>
              </a:gs>
              <a:gs pos="26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Method</a:t>
            </a:r>
            <a:endParaRPr lang="en-US" b="1" cap="small" dirty="0">
              <a:solidFill>
                <a:schemeClr val="bg1"/>
              </a:solidFill>
              <a:latin typeface="Segoe Condensed" panose="020B0606040200020203" pitchFamily="34" charset="0"/>
            </a:endParaRPr>
          </a:p>
        </p:txBody>
      </p:sp>
      <p:sp>
        <p:nvSpPr>
          <p:cNvPr id="16" name="Rectangle 15"/>
          <p:cNvSpPr/>
          <p:nvPr/>
        </p:nvSpPr>
        <p:spPr>
          <a:xfrm>
            <a:off x="0" y="0"/>
            <a:ext cx="12204819" cy="6858000"/>
          </a:xfrm>
          <a:prstGeom prst="rect">
            <a:avLst/>
          </a:prstGeom>
          <a:gradFill>
            <a:gsLst>
              <a:gs pos="67000">
                <a:srgbClr val="000000">
                  <a:alpha val="0"/>
                </a:srgbClr>
              </a:gs>
              <a:gs pos="0">
                <a:schemeClr val="tx1">
                  <a:alpha val="0"/>
                </a:schemeClr>
              </a:gs>
              <a:gs pos="100000">
                <a:schemeClr val="tx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p:cNvSpPr>
            <a:spLocks noGrp="1"/>
          </p:cNvSpPr>
          <p:nvPr>
            <p:ph idx="1"/>
          </p:nvPr>
        </p:nvSpPr>
        <p:spPr>
          <a:xfrm>
            <a:off x="838200" y="5766100"/>
            <a:ext cx="10515600" cy="972944"/>
          </a:xfrm>
        </p:spPr>
        <p:txBody>
          <a:bodyPr>
            <a:noAutofit/>
          </a:bodyPr>
          <a:lstStyle/>
          <a:p>
            <a:pPr marL="0" indent="0">
              <a:spcBef>
                <a:spcPts val="2400"/>
              </a:spcBef>
              <a:buNone/>
            </a:pPr>
            <a:r>
              <a:rPr lang="en-US" sz="298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They provided </a:t>
            </a:r>
            <a:r>
              <a:rPr lang="en-US" sz="298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feedback and suggestions </a:t>
            </a:r>
            <a:r>
              <a:rPr lang="en-US" sz="298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on their likes, dislikes, </a:t>
            </a:r>
            <a:r>
              <a:rPr lang="en-US" sz="32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design preferences, ideas for improvements or new features</a:t>
            </a:r>
          </a:p>
        </p:txBody>
      </p:sp>
    </p:spTree>
    <p:extLst>
      <p:ext uri="{BB962C8B-B14F-4D97-AF65-F5344CB8AC3E}">
        <p14:creationId xmlns:p14="http://schemas.microsoft.com/office/powerpoint/2010/main" val="264172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12192753" cy="6858000"/>
            <a:chOff x="0" y="0"/>
            <a:chExt cx="12192753" cy="6858000"/>
          </a:xfrm>
        </p:grpSpPr>
        <p:pic>
          <p:nvPicPr>
            <p:cNvPr id="8" name="Picture 7"/>
            <p:cNvPicPr>
              <a:picLocks noChangeAspect="1"/>
            </p:cNvPicPr>
            <p:nvPr/>
          </p:nvPicPr>
          <p:blipFill rotWithShape="1">
            <a:blip r:embed="rId3"/>
            <a:srcRect l="6054" r="3037"/>
            <a:stretch/>
          </p:blipFill>
          <p:spPr>
            <a:xfrm>
              <a:off x="8128503" y="0"/>
              <a:ext cx="4064250" cy="6858000"/>
            </a:xfrm>
            <a:prstGeom prst="rect">
              <a:avLst/>
            </a:prstGeom>
          </p:spPr>
        </p:pic>
        <p:pic>
          <p:nvPicPr>
            <p:cNvPr id="4" name="Picture 3"/>
            <p:cNvPicPr>
              <a:picLocks noChangeAspect="1"/>
            </p:cNvPicPr>
            <p:nvPr/>
          </p:nvPicPr>
          <p:blipFill rotWithShape="1">
            <a:blip r:embed="rId4"/>
            <a:srcRect l="9287" r="14902"/>
            <a:stretch/>
          </p:blipFill>
          <p:spPr>
            <a:xfrm>
              <a:off x="0" y="0"/>
              <a:ext cx="4065009" cy="6858000"/>
            </a:xfrm>
            <a:prstGeom prst="rect">
              <a:avLst/>
            </a:prstGeom>
          </p:spPr>
        </p:pic>
        <p:pic>
          <p:nvPicPr>
            <p:cNvPr id="2" name="Picture 1"/>
            <p:cNvPicPr>
              <a:picLocks noChangeAspect="1"/>
            </p:cNvPicPr>
            <p:nvPr/>
          </p:nvPicPr>
          <p:blipFill rotWithShape="1">
            <a:blip r:embed="rId5"/>
            <a:srcRect l="5812" r="1743"/>
            <a:stretch/>
          </p:blipFill>
          <p:spPr>
            <a:xfrm>
              <a:off x="4063497" y="0"/>
              <a:ext cx="4065006" cy="6858000"/>
            </a:xfrm>
            <a:prstGeom prst="rect">
              <a:avLst/>
            </a:prstGeom>
          </p:spPr>
        </p:pic>
      </p:grpSp>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9957" y="2980620"/>
            <a:ext cx="2286000" cy="1285875"/>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72575" y="2980620"/>
            <a:ext cx="2286000" cy="1285875"/>
          </a:xfrm>
          <a:prstGeom prst="rect">
            <a:avLst/>
          </a:prstGeom>
        </p:spPr>
      </p:pic>
      <p:sp>
        <p:nvSpPr>
          <p:cNvPr id="16" name="Content Placeholder 2"/>
          <p:cNvSpPr txBox="1">
            <a:spLocks/>
          </p:cNvSpPr>
          <p:nvPr/>
        </p:nvSpPr>
        <p:spPr>
          <a:xfrm>
            <a:off x="6102409" y="4411216"/>
            <a:ext cx="2355551" cy="171617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lnSpc>
                <a:spcPct val="120000"/>
              </a:lnSpc>
              <a:spcBef>
                <a:spcPts val="1400"/>
              </a:spcBef>
              <a:buFont typeface="Arial" panose="020B0604020202020204" pitchFamily="34" charset="0"/>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Finger Tracking</a:t>
            </a:r>
          </a:p>
          <a:p>
            <a:pPr marL="0" indent="0" algn="ctr">
              <a:lnSpc>
                <a:spcPct val="120000"/>
              </a:lnSpc>
              <a:spcBef>
                <a:spcPts val="1400"/>
              </a:spcBef>
              <a:buFont typeface="Arial" panose="020B0604020202020204" pitchFamily="34" charset="0"/>
              <a:buNone/>
            </a:pPr>
            <a:r>
              <a:rPr lang="en-US" sz="25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Can help to quickly </a:t>
            </a:r>
            <a:r>
              <a:rPr lang="en-US" sz="24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search a document.</a:t>
            </a:r>
          </a:p>
        </p:txBody>
      </p:sp>
      <p:sp>
        <p:nvSpPr>
          <p:cNvPr id="17" name="Content Placeholder 2"/>
          <p:cNvSpPr txBox="1">
            <a:spLocks/>
          </p:cNvSpPr>
          <p:nvPr/>
        </p:nvSpPr>
        <p:spPr>
          <a:xfrm>
            <a:off x="8957555" y="4411214"/>
            <a:ext cx="2716039" cy="17161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lnSpc>
                <a:spcPct val="120000"/>
              </a:lnSpc>
              <a:spcBef>
                <a:spcPts val="1400"/>
              </a:spcBef>
              <a:buFont typeface="Arial" panose="020B0604020202020204" pitchFamily="34" charset="0"/>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Fixed 2D</a:t>
            </a:r>
          </a:p>
          <a:p>
            <a:pPr marL="0" indent="0" algn="ctr">
              <a:lnSpc>
                <a:spcPct val="120000"/>
              </a:lnSpc>
              <a:spcBef>
                <a:spcPts val="1400"/>
              </a:spcBef>
              <a:buFont typeface="Arial" panose="020B0604020202020204" pitchFamily="34" charset="0"/>
              <a:buNone/>
            </a:pPr>
            <a:r>
              <a:rPr lang="en-US" sz="22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Always visible, required </a:t>
            </a:r>
            <a:r>
              <a:rPr lang="en-US" sz="26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least concentration</a:t>
            </a:r>
            <a:r>
              <a:rPr lang="en-US" sz="24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a:t>
            </a:r>
          </a:p>
        </p:txBody>
      </p:sp>
      <p:sp>
        <p:nvSpPr>
          <p:cNvPr id="13" name="Content Placeholder 2"/>
          <p:cNvSpPr>
            <a:spLocks noGrp="1"/>
          </p:cNvSpPr>
          <p:nvPr>
            <p:ph idx="1"/>
          </p:nvPr>
        </p:nvSpPr>
        <p:spPr>
          <a:xfrm>
            <a:off x="850878" y="4411216"/>
            <a:ext cx="4547198" cy="1716177"/>
          </a:xfrm>
        </p:spPr>
        <p:txBody>
          <a:bodyPr>
            <a:noAutofit/>
          </a:bodyPr>
          <a:lstStyle/>
          <a:p>
            <a:pPr marL="457200" indent="-457200" algn="ctr">
              <a:lnSpc>
                <a:spcPct val="120000"/>
              </a:lnSpc>
              <a:spcBef>
                <a:spcPts val="1400"/>
              </a:spcBef>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Fixed 3D (Vertical or Horizontal) </a:t>
            </a:r>
          </a:p>
          <a:p>
            <a:pPr marL="0" indent="0" algn="ctr">
              <a:lnSpc>
                <a:spcPct val="120000"/>
              </a:lnSpc>
              <a:spcBef>
                <a:spcPts val="1400"/>
              </a:spcBef>
              <a:buNone/>
            </a:pPr>
            <a:r>
              <a:rPr lang="en-US" sz="25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Reading experience similar to using </a:t>
            </a:r>
          </a:p>
          <a:p>
            <a:pPr marL="0" indent="0" algn="ctr">
              <a:lnSpc>
                <a:spcPct val="120000"/>
              </a:lnSpc>
              <a:spcBef>
                <a:spcPts val="0"/>
              </a:spcBef>
              <a:buNone/>
            </a:pPr>
            <a:r>
              <a:rPr lang="en-US" sz="25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a CCTV or handheld magnifier</a:t>
            </a:r>
            <a:r>
              <a:rPr lang="en-US" sz="26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a:t>
            </a:r>
          </a:p>
        </p:txBody>
      </p:sp>
      <p:grpSp>
        <p:nvGrpSpPr>
          <p:cNvPr id="18" name="Group 17"/>
          <p:cNvGrpSpPr/>
          <p:nvPr/>
        </p:nvGrpSpPr>
        <p:grpSpPr>
          <a:xfrm>
            <a:off x="850878" y="2980619"/>
            <a:ext cx="4547197" cy="1285876"/>
            <a:chOff x="733425" y="2101881"/>
            <a:chExt cx="4547197" cy="1285876"/>
          </a:xfrm>
        </p:grpSpPr>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94622" y="2101881"/>
              <a:ext cx="2286000" cy="1285875"/>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3425" y="2101882"/>
              <a:ext cx="2286000" cy="1285875"/>
            </a:xfrm>
            <a:prstGeom prst="rect">
              <a:avLst/>
            </a:prstGeom>
          </p:spPr>
        </p:pic>
      </p:grpSp>
      <p:sp>
        <p:nvSpPr>
          <p:cNvPr id="19" name="Content Placeholder 2"/>
          <p:cNvSpPr txBox="1">
            <a:spLocks/>
          </p:cNvSpPr>
          <p:nvPr/>
        </p:nvSpPr>
        <p:spPr>
          <a:xfrm>
            <a:off x="850878" y="2008720"/>
            <a:ext cx="5873495" cy="7589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0"/>
              </a:spcBef>
              <a:spcAft>
                <a:spcPts val="1200"/>
              </a:spcAft>
              <a:buFont typeface="Arial" panose="020B0604020202020204" pitchFamily="34" charset="0"/>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Virtual Display Designs</a:t>
            </a:r>
            <a:endParaRPr lang="en-US" sz="342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endParaRPr>
          </a:p>
          <a:p>
            <a:pPr marL="457200" indent="-457200">
              <a:buFont typeface="Arial" panose="020B0604020202020204" pitchFamily="34" charset="0"/>
              <a:buNone/>
            </a:pPr>
            <a:endParaRPr lang="en-US" sz="33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endParaRPr>
          </a:p>
        </p:txBody>
      </p:sp>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57555" y="52012"/>
            <a:ext cx="2585400" cy="2585400"/>
          </a:xfrm>
          <a:prstGeom prst="rect">
            <a:avLst/>
          </a:prstGeom>
        </p:spPr>
      </p:pic>
    </p:spTree>
    <p:extLst>
      <p:ext uri="{BB962C8B-B14F-4D97-AF65-F5344CB8AC3E}">
        <p14:creationId xmlns:p14="http://schemas.microsoft.com/office/powerpoint/2010/main" val="384951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12192753" cy="6858000"/>
            <a:chOff x="0" y="0"/>
            <a:chExt cx="12192753" cy="6858000"/>
          </a:xfrm>
        </p:grpSpPr>
        <p:pic>
          <p:nvPicPr>
            <p:cNvPr id="8" name="Picture 7"/>
            <p:cNvPicPr>
              <a:picLocks noChangeAspect="1"/>
            </p:cNvPicPr>
            <p:nvPr/>
          </p:nvPicPr>
          <p:blipFill rotWithShape="1">
            <a:blip r:embed="rId3"/>
            <a:srcRect l="6054" r="3037"/>
            <a:stretch/>
          </p:blipFill>
          <p:spPr>
            <a:xfrm>
              <a:off x="8128503" y="0"/>
              <a:ext cx="4064250" cy="6858000"/>
            </a:xfrm>
            <a:prstGeom prst="rect">
              <a:avLst/>
            </a:prstGeom>
          </p:spPr>
        </p:pic>
        <p:pic>
          <p:nvPicPr>
            <p:cNvPr id="4" name="Picture 3"/>
            <p:cNvPicPr>
              <a:picLocks noChangeAspect="1"/>
            </p:cNvPicPr>
            <p:nvPr/>
          </p:nvPicPr>
          <p:blipFill rotWithShape="1">
            <a:blip r:embed="rId4"/>
            <a:srcRect l="9287" r="14902"/>
            <a:stretch/>
          </p:blipFill>
          <p:spPr>
            <a:xfrm>
              <a:off x="0" y="0"/>
              <a:ext cx="4065009" cy="6858000"/>
            </a:xfrm>
            <a:prstGeom prst="rect">
              <a:avLst/>
            </a:prstGeom>
          </p:spPr>
        </p:pic>
        <p:pic>
          <p:nvPicPr>
            <p:cNvPr id="2" name="Picture 1"/>
            <p:cNvPicPr>
              <a:picLocks noChangeAspect="1"/>
            </p:cNvPicPr>
            <p:nvPr/>
          </p:nvPicPr>
          <p:blipFill rotWithShape="1">
            <a:blip r:embed="rId5"/>
            <a:srcRect l="5812" r="1743"/>
            <a:stretch/>
          </p:blipFill>
          <p:spPr>
            <a:xfrm>
              <a:off x="4063497" y="0"/>
              <a:ext cx="4065006" cy="6858000"/>
            </a:xfrm>
            <a:prstGeom prst="rect">
              <a:avLst/>
            </a:prstGeom>
          </p:spPr>
        </p:pic>
      </p:grpSp>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sp>
        <p:nvSpPr>
          <p:cNvPr id="13" name="Content Placeholder 2"/>
          <p:cNvSpPr>
            <a:spLocks noGrp="1"/>
          </p:cNvSpPr>
          <p:nvPr>
            <p:ph idx="1"/>
          </p:nvPr>
        </p:nvSpPr>
        <p:spPr>
          <a:xfrm>
            <a:off x="838200" y="2524125"/>
            <a:ext cx="5873495" cy="3390899"/>
          </a:xfrm>
        </p:spPr>
        <p:txBody>
          <a:bodyPr>
            <a:noAutofit/>
          </a:bodyPr>
          <a:lstStyle/>
          <a:p>
            <a:pPr marL="457200" indent="-457200">
              <a:spcBef>
                <a:spcPts val="3000"/>
              </a:spcBef>
              <a:spcAft>
                <a:spcPts val="1200"/>
              </a:spcAft>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Finger-Worn Camera </a:t>
            </a:r>
          </a:p>
          <a:p>
            <a:pPr marL="0" indent="0">
              <a:lnSpc>
                <a:spcPct val="165000"/>
              </a:lnSpc>
              <a:spcBef>
                <a:spcPts val="0"/>
              </a:spcBef>
              <a:buNone/>
            </a:pPr>
            <a:r>
              <a:rPr lang="en-US" sz="310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10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31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Flexible, allows hands-free use</a:t>
            </a:r>
          </a:p>
          <a:p>
            <a:pPr marL="0" indent="0">
              <a:lnSpc>
                <a:spcPct val="165000"/>
              </a:lnSpc>
              <a:spcBef>
                <a:spcPts val="0"/>
              </a:spcBef>
              <a:buNone/>
            </a:pPr>
            <a:r>
              <a:rPr lang="en-US" sz="3400" dirty="0">
                <a:solidFill>
                  <a:schemeClr val="accent2">
                    <a:lumMod val="75000"/>
                  </a:schemeClr>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10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30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Requires moving finger to read</a:t>
            </a:r>
          </a:p>
          <a:p>
            <a:pPr marL="0" indent="0">
              <a:lnSpc>
                <a:spcPct val="165000"/>
              </a:lnSpc>
              <a:spcBef>
                <a:spcPts val="0"/>
              </a:spcBef>
              <a:buNone/>
            </a:pPr>
            <a:r>
              <a:rPr lang="en-US" sz="3400" dirty="0">
                <a:solidFill>
                  <a:schemeClr val="accent2">
                    <a:lumMod val="75000"/>
                  </a:schemeClr>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10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31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Small field of view (~3-4 lines)</a:t>
            </a: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79651" y="2572384"/>
            <a:ext cx="4474149" cy="2982766"/>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70856" y="370159"/>
            <a:ext cx="2188977" cy="1788841"/>
          </a:xfrm>
          <a:prstGeom prst="rect">
            <a:avLst/>
          </a:prstGeom>
        </p:spPr>
      </p:pic>
    </p:spTree>
    <p:extLst>
      <p:ext uri="{BB962C8B-B14F-4D97-AF65-F5344CB8AC3E}">
        <p14:creationId xmlns:p14="http://schemas.microsoft.com/office/powerpoint/2010/main" val="40520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animEffect transition="in" filter="fade">
                                      <p:cBhvr>
                                        <p:cTn id="17"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12192753" cy="6858000"/>
            <a:chOff x="0" y="0"/>
            <a:chExt cx="12192753" cy="6858000"/>
          </a:xfrm>
        </p:grpSpPr>
        <p:pic>
          <p:nvPicPr>
            <p:cNvPr id="8" name="Picture 7"/>
            <p:cNvPicPr>
              <a:picLocks noChangeAspect="1"/>
            </p:cNvPicPr>
            <p:nvPr/>
          </p:nvPicPr>
          <p:blipFill rotWithShape="1">
            <a:blip r:embed="rId3"/>
            <a:srcRect l="6054" r="3037"/>
            <a:stretch/>
          </p:blipFill>
          <p:spPr>
            <a:xfrm>
              <a:off x="8128503" y="0"/>
              <a:ext cx="4064250" cy="6858000"/>
            </a:xfrm>
            <a:prstGeom prst="rect">
              <a:avLst/>
            </a:prstGeom>
          </p:spPr>
        </p:pic>
        <p:pic>
          <p:nvPicPr>
            <p:cNvPr id="4" name="Picture 3"/>
            <p:cNvPicPr>
              <a:picLocks noChangeAspect="1"/>
            </p:cNvPicPr>
            <p:nvPr/>
          </p:nvPicPr>
          <p:blipFill rotWithShape="1">
            <a:blip r:embed="rId4"/>
            <a:srcRect l="9287" r="14902"/>
            <a:stretch/>
          </p:blipFill>
          <p:spPr>
            <a:xfrm>
              <a:off x="0" y="0"/>
              <a:ext cx="4065009" cy="6858000"/>
            </a:xfrm>
            <a:prstGeom prst="rect">
              <a:avLst/>
            </a:prstGeom>
          </p:spPr>
        </p:pic>
        <p:pic>
          <p:nvPicPr>
            <p:cNvPr id="2" name="Picture 1"/>
            <p:cNvPicPr>
              <a:picLocks noChangeAspect="1"/>
            </p:cNvPicPr>
            <p:nvPr/>
          </p:nvPicPr>
          <p:blipFill rotWithShape="1">
            <a:blip r:embed="rId5"/>
            <a:srcRect l="5812" r="1743"/>
            <a:stretch/>
          </p:blipFill>
          <p:spPr>
            <a:xfrm>
              <a:off x="4063497" y="0"/>
              <a:ext cx="4065006" cy="6858000"/>
            </a:xfrm>
            <a:prstGeom prst="rect">
              <a:avLst/>
            </a:prstGeom>
          </p:spPr>
        </p:pic>
      </p:grpSp>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35366" t="-1" r="12243" b="47610"/>
          <a:stretch/>
        </p:blipFill>
        <p:spPr>
          <a:xfrm>
            <a:off x="6867585" y="2574205"/>
            <a:ext cx="4471416" cy="2980944"/>
          </a:xfrm>
          <a:prstGeom prst="rect">
            <a:avLst/>
          </a:prstGeom>
        </p:spPr>
      </p:pic>
      <p:sp>
        <p:nvSpPr>
          <p:cNvPr id="14" name="Content Placeholder 2"/>
          <p:cNvSpPr txBox="1">
            <a:spLocks/>
          </p:cNvSpPr>
          <p:nvPr/>
        </p:nvSpPr>
        <p:spPr>
          <a:xfrm>
            <a:off x="838200" y="2842158"/>
            <a:ext cx="5873495" cy="29490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0"/>
              </a:spcBef>
              <a:spcAft>
                <a:spcPts val="1200"/>
              </a:spcAft>
              <a:buFont typeface="Arial" panose="020B0604020202020204" pitchFamily="34" charset="0"/>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HoloLens Display</a:t>
            </a:r>
          </a:p>
          <a:p>
            <a:pPr marL="0" indent="0">
              <a:lnSpc>
                <a:spcPct val="165000"/>
              </a:lnSpc>
              <a:spcBef>
                <a:spcPts val="0"/>
              </a:spcBef>
              <a:buNone/>
            </a:pPr>
            <a:r>
              <a:rPr lang="en-US" sz="290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290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29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Low contrast due to transparency</a:t>
            </a:r>
          </a:p>
          <a:p>
            <a:pPr marL="0" indent="0">
              <a:lnSpc>
                <a:spcPct val="165000"/>
              </a:lnSpc>
              <a:spcBef>
                <a:spcPts val="0"/>
              </a:spcBef>
              <a:buNone/>
            </a:pPr>
            <a:r>
              <a:rPr lang="en-US" sz="290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290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33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Narrow view, center of vision</a:t>
            </a:r>
          </a:p>
          <a:p>
            <a:pPr marL="461963" indent="0" algn="ctr">
              <a:lnSpc>
                <a:spcPct val="75000"/>
              </a:lnSpc>
              <a:spcBef>
                <a:spcPts val="0"/>
              </a:spcBef>
              <a:buNone/>
            </a:pPr>
            <a:r>
              <a:rPr lang="en-US"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(problem for one participant)</a:t>
            </a:r>
          </a:p>
        </p:txBody>
      </p:sp>
      <p:pic>
        <p:nvPicPr>
          <p:cNvPr id="13" name="Picture 2" descr="File:Okulvitro.svg"/>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924895" y="44982"/>
            <a:ext cx="2428905" cy="242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97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500"/>
                                        <p:tgtEl>
                                          <p:spTgt spid="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animEffect transition="in" filter="fade">
                                      <p:cBhvr>
                                        <p:cTn id="15"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0"/>
            <a:ext cx="12192753" cy="6858000"/>
            <a:chOff x="0" y="0"/>
            <a:chExt cx="12192753" cy="6858000"/>
          </a:xfrm>
        </p:grpSpPr>
        <p:pic>
          <p:nvPicPr>
            <p:cNvPr id="8" name="Picture 7"/>
            <p:cNvPicPr>
              <a:picLocks noChangeAspect="1"/>
            </p:cNvPicPr>
            <p:nvPr/>
          </p:nvPicPr>
          <p:blipFill rotWithShape="1">
            <a:blip r:embed="rId3"/>
            <a:srcRect l="6054" r="3037"/>
            <a:stretch/>
          </p:blipFill>
          <p:spPr>
            <a:xfrm>
              <a:off x="8128503" y="0"/>
              <a:ext cx="4064250" cy="6858000"/>
            </a:xfrm>
            <a:prstGeom prst="rect">
              <a:avLst/>
            </a:prstGeom>
          </p:spPr>
        </p:pic>
        <p:pic>
          <p:nvPicPr>
            <p:cNvPr id="4" name="Picture 3"/>
            <p:cNvPicPr>
              <a:picLocks noChangeAspect="1"/>
            </p:cNvPicPr>
            <p:nvPr/>
          </p:nvPicPr>
          <p:blipFill rotWithShape="1">
            <a:blip r:embed="rId4"/>
            <a:srcRect l="9287" r="14902"/>
            <a:stretch/>
          </p:blipFill>
          <p:spPr>
            <a:xfrm>
              <a:off x="0" y="0"/>
              <a:ext cx="4065009" cy="6858000"/>
            </a:xfrm>
            <a:prstGeom prst="rect">
              <a:avLst/>
            </a:prstGeom>
          </p:spPr>
        </p:pic>
        <p:pic>
          <p:nvPicPr>
            <p:cNvPr id="2" name="Picture 1"/>
            <p:cNvPicPr>
              <a:picLocks noChangeAspect="1"/>
            </p:cNvPicPr>
            <p:nvPr/>
          </p:nvPicPr>
          <p:blipFill rotWithShape="1">
            <a:blip r:embed="rId5"/>
            <a:srcRect l="5812" r="1743"/>
            <a:stretch/>
          </p:blipFill>
          <p:spPr>
            <a:xfrm>
              <a:off x="4063497" y="0"/>
              <a:ext cx="4065006" cy="6858000"/>
            </a:xfrm>
            <a:prstGeom prst="rect">
              <a:avLst/>
            </a:prstGeom>
          </p:spPr>
        </p:pic>
      </p:grpSp>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1: HoloLens and Finger-Camera</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7585" y="2574206"/>
            <a:ext cx="4471416" cy="2980944"/>
          </a:xfrm>
          <a:prstGeom prst="rect">
            <a:avLst/>
          </a:prstGeom>
        </p:spPr>
      </p:pic>
      <p:sp>
        <p:nvSpPr>
          <p:cNvPr id="15" name="Content Placeholder 2"/>
          <p:cNvSpPr txBox="1">
            <a:spLocks/>
          </p:cNvSpPr>
          <p:nvPr/>
        </p:nvSpPr>
        <p:spPr>
          <a:xfrm>
            <a:off x="838200" y="2865249"/>
            <a:ext cx="5873495" cy="23988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0"/>
              </a:spcBef>
              <a:spcAft>
                <a:spcPts val="1200"/>
              </a:spcAft>
              <a:buFont typeface="Arial" panose="020B0604020202020204" pitchFamily="34" charset="0"/>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User Input</a:t>
            </a:r>
          </a:p>
          <a:p>
            <a:pPr marL="0" indent="0">
              <a:lnSpc>
                <a:spcPct val="165000"/>
              </a:lnSpc>
              <a:spcBef>
                <a:spcPts val="0"/>
              </a:spcBef>
              <a:buNone/>
            </a:pPr>
            <a:r>
              <a:rPr lang="en-US" sz="285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285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326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Midair gestures difficult to use</a:t>
            </a:r>
          </a:p>
          <a:p>
            <a:pPr marL="0" indent="0">
              <a:lnSpc>
                <a:spcPct val="165000"/>
              </a:lnSpc>
              <a:spcBef>
                <a:spcPts val="0"/>
              </a:spcBef>
              <a:buNone/>
            </a:pPr>
            <a:r>
              <a:rPr lang="en-US" sz="285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285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sz="283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Unable to make quick adjustments</a:t>
            </a:r>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71125" y="450796"/>
            <a:ext cx="1667876" cy="1796473"/>
          </a:xfrm>
          <a:prstGeom prst="rect">
            <a:avLst/>
          </a:prstGeom>
        </p:spPr>
      </p:pic>
    </p:spTree>
    <p:extLst>
      <p:ext uri="{BB962C8B-B14F-4D97-AF65-F5344CB8AC3E}">
        <p14:creationId xmlns:p14="http://schemas.microsoft.com/office/powerpoint/2010/main" val="286247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BEC6E7-BA6F-004B-AAB2-669FBEF2AF45}"/>
              </a:ext>
            </a:extLst>
          </p:cNvPr>
          <p:cNvSpPr>
            <a:spLocks noGrp="1"/>
          </p:cNvSpPr>
          <p:nvPr>
            <p:ph type="title"/>
          </p:nvPr>
        </p:nvSpPr>
        <p:spPr>
          <a:xfrm>
            <a:off x="2278026" y="2402162"/>
            <a:ext cx="7635949" cy="2053677"/>
          </a:xfrm>
        </p:spPr>
        <p:txBody>
          <a:bodyPr>
            <a:noAutofit/>
          </a:bodyPr>
          <a:lstStyle/>
          <a:p>
            <a:pPr algn="ctr">
              <a:lnSpc>
                <a:spcPct val="80000"/>
              </a:lnSpc>
            </a:pPr>
            <a:r>
              <a:rPr lang="en-US" sz="11500" b="1" cap="small" dirty="0">
                <a:latin typeface="Segoe Condensed" panose="020B0606040200020203" pitchFamily="34" charset="0"/>
              </a:rPr>
              <a:t>Prototype 2</a:t>
            </a:r>
            <a:br>
              <a:rPr lang="en-US" sz="7200" cap="small" dirty="0">
                <a:latin typeface="Segoe Condensed" panose="020B0606040200020203" pitchFamily="34" charset="0"/>
              </a:rPr>
            </a:br>
            <a:r>
              <a:rPr lang="en-US" sz="5300" dirty="0">
                <a:latin typeface="Segoe Condensed" panose="020B0606040200020203" pitchFamily="34" charset="0"/>
              </a:rPr>
              <a:t>HoloLens and Smartphone</a:t>
            </a:r>
          </a:p>
        </p:txBody>
      </p:sp>
    </p:spTree>
    <p:extLst>
      <p:ext uri="{BB962C8B-B14F-4D97-AF65-F5344CB8AC3E}">
        <p14:creationId xmlns:p14="http://schemas.microsoft.com/office/powerpoint/2010/main" val="281052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artefactgroup.com/wp-content/uploads/2017/02/Michael-Magazine_psd.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386" b="235"/>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0" y="0"/>
            <a:ext cx="12204819" cy="6858000"/>
          </a:xfrm>
          <a:prstGeom prst="rect">
            <a:avLst/>
          </a:prstGeom>
          <a:gradFill>
            <a:gsLst>
              <a:gs pos="0">
                <a:schemeClr val="tx1">
                  <a:alpha val="0"/>
                </a:schemeClr>
              </a:gs>
              <a:gs pos="50000">
                <a:schemeClr val="tx1">
                  <a:alpha val="85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p:cNvSpPr txBox="1">
            <a:spLocks/>
          </p:cNvSpPr>
          <p:nvPr/>
        </p:nvSpPr>
        <p:spPr>
          <a:xfrm>
            <a:off x="609599" y="2889852"/>
            <a:ext cx="10972801" cy="10782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130" dirty="0">
                <a:latin typeface="Segoe UI Light" panose="020B0502040204020203" pitchFamily="34" charset="0"/>
              </a:rPr>
              <a:t>AR has the potential to be </a:t>
            </a:r>
            <a:r>
              <a:rPr lang="en-US" sz="3130" dirty="0">
                <a:solidFill>
                  <a:schemeClr val="accent4"/>
                </a:solidFill>
                <a:latin typeface="Segoe UI Semibold" panose="020B0702040204020203" pitchFamily="34" charset="0"/>
                <a:cs typeface="Segoe UI Semibold" panose="020B0702040204020203" pitchFamily="34" charset="0"/>
              </a:rPr>
              <a:t>more portable</a:t>
            </a:r>
            <a:r>
              <a:rPr lang="en-US" sz="3130" dirty="0">
                <a:latin typeface="Segoe UI Light" panose="020B0502040204020203" pitchFamily="34" charset="0"/>
                <a:cs typeface="Segoe UI Light" panose="020B0502040204020203" pitchFamily="34" charset="0"/>
              </a:rPr>
              <a:t>, provide easier </a:t>
            </a:r>
            <a:r>
              <a:rPr lang="en-US" sz="3130" dirty="0">
                <a:solidFill>
                  <a:schemeClr val="accent4"/>
                </a:solidFill>
                <a:latin typeface="Segoe UI Semibold" panose="020B0702040204020203" pitchFamily="34" charset="0"/>
                <a:cs typeface="Segoe UI Semibold" panose="020B0702040204020203" pitchFamily="34" charset="0"/>
              </a:rPr>
              <a:t>multi-</a:t>
            </a:r>
            <a:r>
              <a:rPr lang="en-US" sz="3160" dirty="0">
                <a:solidFill>
                  <a:schemeClr val="accent4"/>
                </a:solidFill>
                <a:latin typeface="Segoe UI Semibold" panose="020B0702040204020203" pitchFamily="34" charset="0"/>
                <a:cs typeface="Segoe UI Semibold" panose="020B0702040204020203" pitchFamily="34" charset="0"/>
              </a:rPr>
              <a:t>tasking, </a:t>
            </a:r>
            <a:r>
              <a:rPr lang="en-US" sz="3160" dirty="0">
                <a:latin typeface="Segoe UI Light" panose="020B0502040204020203" pitchFamily="34" charset="0"/>
                <a:cs typeface="Segoe UI Light" panose="020B0502040204020203" pitchFamily="34" charset="0"/>
              </a:rPr>
              <a:t>and be </a:t>
            </a:r>
            <a:r>
              <a:rPr lang="en-US" sz="3160" dirty="0">
                <a:solidFill>
                  <a:schemeClr val="accent4"/>
                </a:solidFill>
                <a:latin typeface="Segoe UI Semibold" panose="020B0702040204020203" pitchFamily="34" charset="0"/>
                <a:cs typeface="Segoe UI Semibold" panose="020B0702040204020203" pitchFamily="34" charset="0"/>
              </a:rPr>
              <a:t>better integrated </a:t>
            </a:r>
            <a:r>
              <a:rPr lang="en-US" sz="3160" dirty="0">
                <a:latin typeface="Segoe UI Light" panose="020B0502040204020203" pitchFamily="34" charset="0"/>
                <a:cs typeface="Segoe UI Light" panose="020B0502040204020203" pitchFamily="34" charset="0"/>
              </a:rPr>
              <a:t>into a person’s everyday life.</a:t>
            </a:r>
          </a:p>
        </p:txBody>
      </p:sp>
      <p:sp>
        <p:nvSpPr>
          <p:cNvPr id="9" name="Content Placeholder 2"/>
          <p:cNvSpPr txBox="1">
            <a:spLocks/>
          </p:cNvSpPr>
          <p:nvPr/>
        </p:nvSpPr>
        <p:spPr>
          <a:xfrm>
            <a:off x="609600" y="2889852"/>
            <a:ext cx="10972800" cy="10782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750" dirty="0">
                <a:latin typeface="Segoe UI Light" panose="020B0502040204020203" pitchFamily="34" charset="0"/>
              </a:rPr>
              <a:t>For </a:t>
            </a:r>
            <a:r>
              <a:rPr lang="en-US" sz="3750" dirty="0">
                <a:solidFill>
                  <a:schemeClr val="accent4"/>
                </a:solidFill>
                <a:latin typeface="Segoe UI Semibold" panose="020B0702040204020203" pitchFamily="34" charset="0"/>
                <a:cs typeface="Segoe UI Semibold" panose="020B0702040204020203" pitchFamily="34" charset="0"/>
              </a:rPr>
              <a:t>low vision users</a:t>
            </a:r>
            <a:r>
              <a:rPr lang="en-US" sz="3750" dirty="0">
                <a:latin typeface="Segoe UI Light" panose="020B0502040204020203" pitchFamily="34" charset="0"/>
              </a:rPr>
              <a:t>, head-mounted displays that </a:t>
            </a:r>
            <a:r>
              <a:rPr lang="en-US" sz="3450" dirty="0">
                <a:solidFill>
                  <a:schemeClr val="accent4"/>
                </a:solidFill>
                <a:latin typeface="Segoe UI Semibold" panose="020B0702040204020203" pitchFamily="34" charset="0"/>
                <a:cs typeface="Segoe UI Semibold" panose="020B0702040204020203" pitchFamily="34" charset="0"/>
              </a:rPr>
              <a:t>enhance visual capabilities </a:t>
            </a:r>
            <a:r>
              <a:rPr lang="en-US" sz="3450" dirty="0">
                <a:latin typeface="Segoe UI Light" panose="020B0502040204020203" pitchFamily="34" charset="0"/>
              </a:rPr>
              <a:t>are particularly promising</a:t>
            </a:r>
            <a:endParaRPr lang="en-US" sz="3450" dirty="0">
              <a:latin typeface="Segoe UI Semibold" panose="020B0702040204020203" pitchFamily="34" charset="0"/>
              <a:cs typeface="Segoe UI Semibold" panose="020B0702040204020203" pitchFamily="34" charset="0"/>
            </a:endParaRPr>
          </a:p>
        </p:txBody>
      </p:sp>
      <p:sp>
        <p:nvSpPr>
          <p:cNvPr id="6" name="TextBox 5"/>
          <p:cNvSpPr txBox="1"/>
          <p:nvPr/>
        </p:nvSpPr>
        <p:spPr>
          <a:xfrm>
            <a:off x="10000374" y="6581001"/>
            <a:ext cx="2191626" cy="276999"/>
          </a:xfrm>
          <a:prstGeom prst="rect">
            <a:avLst/>
          </a:prstGeom>
          <a:noFill/>
        </p:spPr>
        <p:txBody>
          <a:bodyPr wrap="none" rtlCol="0">
            <a:spAutoFit/>
          </a:bodyPr>
          <a:lstStyle/>
          <a:p>
            <a:r>
              <a:rPr lang="en-US" sz="1200" dirty="0">
                <a:solidFill>
                  <a:schemeClr val="bg1">
                    <a:lumMod val="75000"/>
                  </a:schemeClr>
                </a:solidFill>
                <a:latin typeface="Segoe Condensed" panose="020B0606040200020203" pitchFamily="34" charset="0"/>
              </a:rPr>
              <a:t>Photo from Artefact Group (eSight 3)</a:t>
            </a:r>
          </a:p>
        </p:txBody>
      </p:sp>
    </p:spTree>
    <p:extLst>
      <p:ext uri="{BB962C8B-B14F-4D97-AF65-F5344CB8AC3E}">
        <p14:creationId xmlns:p14="http://schemas.microsoft.com/office/powerpoint/2010/main" val="375189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15614"/>
          <a:stretch/>
        </p:blipFill>
        <p:spPr>
          <a:xfrm>
            <a:off x="0" y="0"/>
            <a:ext cx="12188952" cy="6857999"/>
          </a:xfrm>
          <a:prstGeom prst="rect">
            <a:avLst/>
          </a:prstGeom>
        </p:spPr>
      </p:pic>
      <p:sp>
        <p:nvSpPr>
          <p:cNvPr id="9" name="Rectangle 8"/>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Physical Design</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2: HoloLens and Smartphone</a:t>
            </a:r>
            <a:endParaRPr lang="en-US" b="1" cap="small" dirty="0">
              <a:solidFill>
                <a:schemeClr val="bg1"/>
              </a:solidFill>
              <a:latin typeface="Segoe Condensed" panose="020B0606040200020203" pitchFamily="34" charset="0"/>
            </a:endParaRPr>
          </a:p>
        </p:txBody>
      </p:sp>
    </p:spTree>
    <p:extLst>
      <p:ext uri="{BB962C8B-B14F-4D97-AF65-F5344CB8AC3E}">
        <p14:creationId xmlns:p14="http://schemas.microsoft.com/office/powerpoint/2010/main" val="99657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6329" b="9275"/>
          <a:stretch/>
        </p:blipFill>
        <p:spPr>
          <a:xfrm>
            <a:off x="0" y="0"/>
            <a:ext cx="12188952" cy="6857999"/>
          </a:xfrm>
          <a:prstGeom prst="rect">
            <a:avLst/>
          </a:prstGeom>
        </p:spPr>
      </p:pic>
      <p:sp>
        <p:nvSpPr>
          <p:cNvPr id="9" name="Rectangle 8"/>
          <p:cNvSpPr/>
          <p:nvPr/>
        </p:nvSpPr>
        <p:spPr>
          <a:xfrm>
            <a:off x="0" y="0"/>
            <a:ext cx="12192000" cy="2477386"/>
          </a:xfrm>
          <a:prstGeom prst="rect">
            <a:avLst/>
          </a:prstGeom>
          <a:gradFill>
            <a:gsLst>
              <a:gs pos="0">
                <a:schemeClr val="tx1">
                  <a:alpha val="6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CBEC6E7-BA6F-004B-AAB2-669FBEF2AF45}"/>
              </a:ext>
            </a:extLst>
          </p:cNvPr>
          <p:cNvSpPr>
            <a:spLocks noGrp="1"/>
          </p:cNvSpPr>
          <p:nvPr>
            <p:ph type="title"/>
          </p:nvPr>
        </p:nvSpPr>
        <p:spPr>
          <a:xfrm>
            <a:off x="295940" y="247650"/>
            <a:ext cx="7635949" cy="1362075"/>
          </a:xfrm>
        </p:spPr>
        <p:txBody>
          <a:bodyPr>
            <a:normAutofit fontScale="90000"/>
          </a:bodyPr>
          <a:lstStyle/>
          <a:p>
            <a:pPr>
              <a:lnSpc>
                <a:spcPct val="80000"/>
              </a:lnSpc>
            </a:pPr>
            <a:r>
              <a:rPr lang="en-US" sz="4200" cap="small" dirty="0">
                <a:solidFill>
                  <a:schemeClr val="bg1"/>
                </a:solidFill>
                <a:latin typeface="Segoe Condensed" panose="020B0606040200020203" pitchFamily="34" charset="0"/>
              </a:rPr>
              <a:t>Prototype 2: HoloLens and Smartphone</a:t>
            </a:r>
            <a:br>
              <a:rPr lang="en-US" sz="8000" b="1" cap="small"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Physical Design</a:t>
            </a:r>
            <a:endParaRPr lang="en-US" b="1" cap="small" dirty="0">
              <a:solidFill>
                <a:schemeClr val="bg1"/>
              </a:solidFill>
              <a:latin typeface="Segoe Condensed" panose="020B0606040200020203" pitchFamily="34" charset="0"/>
            </a:endParaRPr>
          </a:p>
        </p:txBody>
      </p:sp>
      <p:sp>
        <p:nvSpPr>
          <p:cNvPr id="6" name="Rectangle 5"/>
          <p:cNvSpPr/>
          <p:nvPr/>
        </p:nvSpPr>
        <p:spPr>
          <a:xfrm>
            <a:off x="0" y="0"/>
            <a:ext cx="12192000" cy="6858001"/>
          </a:xfrm>
          <a:prstGeom prst="rect">
            <a:avLst/>
          </a:prstGeom>
          <a:gradFill>
            <a:gsLst>
              <a:gs pos="67000">
                <a:schemeClr val="tx1">
                  <a:alpha val="0"/>
                </a:schemeClr>
              </a:gs>
              <a:gs pos="77000">
                <a:schemeClr val="tx1">
                  <a:alpha val="48000"/>
                </a:schemeClr>
              </a:gs>
              <a:gs pos="100000">
                <a:schemeClr val="tx1">
                  <a:alpha val="90000"/>
                </a:schemeClr>
              </a:gs>
            </a:gsLst>
            <a:lin ang="45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a:extLst>
              <a:ext uri="{FF2B5EF4-FFF2-40B4-BE49-F238E27FC236}">
                <a16:creationId xmlns:a16="http://schemas.microsoft.com/office/drawing/2014/main" id="{56B72610-ED8C-E545-BC12-272DB3985469}"/>
              </a:ext>
            </a:extLst>
          </p:cNvPr>
          <p:cNvSpPr txBox="1">
            <a:spLocks/>
          </p:cNvSpPr>
          <p:nvPr/>
        </p:nvSpPr>
        <p:spPr>
          <a:xfrm>
            <a:off x="7058025" y="5133975"/>
            <a:ext cx="5130927" cy="164316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900" dirty="0">
                <a:solidFill>
                  <a:schemeClr val="accent4"/>
                </a:solidFill>
                <a:latin typeface="Segoe UI Semibold" panose="020B0702040204020203" pitchFamily="34" charset="0"/>
                <a:ea typeface="Segoe UI Semibold" panose="020B0502040204020203" pitchFamily="34" charset="0"/>
                <a:cs typeface="Segoe UI Semibold" panose="020B0702040204020203" pitchFamily="34" charset="0"/>
              </a:rPr>
              <a:t>Smartphone app features:</a:t>
            </a:r>
          </a:p>
          <a:p>
            <a:pPr marL="0" indent="0">
              <a:spcBef>
                <a:spcPts val="0"/>
              </a:spcBef>
              <a:buFont typeface="Arial" panose="020B0604020202020204" pitchFamily="34" charset="0"/>
              <a:buNone/>
            </a:pPr>
            <a:r>
              <a:rPr lang="en-US" sz="2900" dirty="0">
                <a:latin typeface="Segoe UI Light" panose="020B0502040204020203" pitchFamily="34" charset="0"/>
                <a:ea typeface="Segoe UI Semibold" panose="020B0502040204020203" pitchFamily="34" charset="0"/>
                <a:cs typeface="Segoe UI Semibold" panose="020B0502040204020203" pitchFamily="34" charset="0"/>
              </a:rPr>
              <a:t>Wireless streaming to HoloLens</a:t>
            </a:r>
          </a:p>
          <a:p>
            <a:pPr marL="0" indent="0">
              <a:spcBef>
                <a:spcPts val="0"/>
              </a:spcBef>
              <a:buFont typeface="Arial" panose="020B0604020202020204" pitchFamily="34" charset="0"/>
              <a:buNone/>
            </a:pPr>
            <a:r>
              <a:rPr lang="en-US" sz="2970" dirty="0">
                <a:latin typeface="Segoe UI Light" panose="020B0502040204020203" pitchFamily="34" charset="0"/>
                <a:ea typeface="Segoe UI Mono" panose="020B0502040204020203" pitchFamily="34" charset="0"/>
                <a:cs typeface="Segoe UI Semibold" panose="020B0502040204020203" pitchFamily="34" charset="0"/>
              </a:rPr>
              <a:t>Standard touchscreen gestures</a:t>
            </a:r>
          </a:p>
          <a:p>
            <a:pPr marL="0" indent="0">
              <a:spcBef>
                <a:spcPts val="0"/>
              </a:spcBef>
              <a:buFont typeface="Arial" panose="020B0604020202020204" pitchFamily="34" charset="0"/>
              <a:buNone/>
            </a:pPr>
            <a:r>
              <a:rPr lang="en-US" sz="2770" dirty="0">
                <a:latin typeface="Segoe UI Light" panose="020B0502040204020203" pitchFamily="34" charset="0"/>
                <a:ea typeface="Segoe UI Mono" panose="020B0502040204020203" pitchFamily="34" charset="0"/>
                <a:cs typeface="Segoe UI Semibold" panose="020B0502040204020203" pitchFamily="34" charset="0"/>
              </a:rPr>
              <a:t>Motion to position virtual display</a:t>
            </a:r>
            <a:endParaRPr lang="en-US" sz="2770" dirty="0">
              <a:latin typeface="Segoe UI Light" panose="020B0502040204020203" pitchFamily="34" charset="0"/>
              <a:ea typeface="Segoe UI Mono"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40841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29" y="-297"/>
            <a:ext cx="12193057" cy="6858594"/>
          </a:xfrm>
          <a:prstGeom prst="rect">
            <a:avLst/>
          </a:prstGeom>
        </p:spPr>
      </p:pic>
      <p:sp>
        <p:nvSpPr>
          <p:cNvPr id="6" name="Rectangle 5"/>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Virtual Displays</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2: HoloLens and Smartphone</a:t>
            </a:r>
            <a:endParaRPr lang="en-US" b="1" cap="small" dirty="0">
              <a:solidFill>
                <a:schemeClr val="bg1"/>
              </a:solidFill>
              <a:latin typeface="Segoe Condensed" panose="020B0606040200020203"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88706" y="5186082"/>
            <a:ext cx="1565798" cy="1565798"/>
          </a:xfrm>
          <a:prstGeom prst="rect">
            <a:avLst/>
          </a:prstGeom>
        </p:spPr>
      </p:pic>
    </p:spTree>
    <p:extLst>
      <p:ext uri="{BB962C8B-B14F-4D97-AF65-F5344CB8AC3E}">
        <p14:creationId xmlns:p14="http://schemas.microsoft.com/office/powerpoint/2010/main" val="28241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loLensMagnifierVideoFigure_v1">
            <a:hlinkClick r:id="" action="ppaction://media"/>
          </p:cNvPr>
          <p:cNvPicPr>
            <a:picLocks noChangeAspect="1"/>
          </p:cNvPicPr>
          <p:nvPr>
            <a:videoFile r:link="rId1"/>
            <p:extLst>
              <p:ext uri="{DAA4B4D4-6D71-4841-9C94-3DE7FCFB9230}">
                <p14:media xmlns:p14="http://schemas.microsoft.com/office/powerpoint/2010/main" r:embed="rId2">
                  <p14:trim st="81725" end="30229.3333"/>
                </p14:media>
              </p:ext>
            </p:extLst>
          </p:nvPr>
        </p:nvPicPr>
        <p:blipFill>
          <a:blip r:embed="rId5"/>
          <a:stretch>
            <a:fillRect/>
          </a:stretch>
        </p:blipFill>
        <p:spPr>
          <a:xfrm>
            <a:off x="0" y="0"/>
            <a:ext cx="12188952" cy="6856286"/>
          </a:xfrm>
          <a:prstGeom prst="rect">
            <a:avLst/>
          </a:prstGeom>
        </p:spPr>
      </p:pic>
      <p:sp>
        <p:nvSpPr>
          <p:cNvPr id="6" name="Rectangle 5"/>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Virtual Displays</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2: HoloLens and Smartphone</a:t>
            </a:r>
            <a:endParaRPr lang="en-US" b="1" cap="small" dirty="0">
              <a:solidFill>
                <a:schemeClr val="bg1"/>
              </a:solidFill>
              <a:latin typeface="Segoe Condensed" panose="020B0606040200020203" pitchFamily="34"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88706" y="5186082"/>
            <a:ext cx="1565798" cy="1565798"/>
          </a:xfrm>
          <a:prstGeom prst="rect">
            <a:avLst/>
          </a:prstGeom>
        </p:spPr>
      </p:pic>
    </p:spTree>
    <p:extLst>
      <p:ext uri="{BB962C8B-B14F-4D97-AF65-F5344CB8AC3E}">
        <p14:creationId xmlns:p14="http://schemas.microsoft.com/office/powerpoint/2010/main" val="43528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oloLensMagnifierVideoFigure_v1">
            <a:hlinkClick r:id="" action="ppaction://media"/>
          </p:cNvPr>
          <p:cNvPicPr>
            <a:picLocks noChangeAspect="1"/>
          </p:cNvPicPr>
          <p:nvPr>
            <a:videoFile r:link="rId1"/>
            <p:extLst>
              <p:ext uri="{DAA4B4D4-6D71-4841-9C94-3DE7FCFB9230}">
                <p14:media xmlns:p14="http://schemas.microsoft.com/office/powerpoint/2010/main" r:embed="rId2">
                  <p14:trim st="108030" end="7898.3333"/>
                </p14:media>
              </p:ext>
            </p:extLst>
          </p:nvPr>
        </p:nvPicPr>
        <p:blipFill>
          <a:blip r:embed="rId5"/>
          <a:stretch>
            <a:fillRect/>
          </a:stretch>
        </p:blipFill>
        <p:spPr>
          <a:xfrm>
            <a:off x="0" y="0"/>
            <a:ext cx="12188952" cy="6856286"/>
          </a:xfrm>
          <a:prstGeom prst="rect">
            <a:avLst/>
          </a:prstGeom>
        </p:spPr>
      </p:pic>
      <p:sp>
        <p:nvSpPr>
          <p:cNvPr id="6" name="Rectangle 5"/>
          <p:cNvSpPr/>
          <p:nvPr/>
        </p:nvSpPr>
        <p:spPr>
          <a:xfrm>
            <a:off x="0" y="4380615"/>
            <a:ext cx="12192000" cy="2477386"/>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3CBEC6E7-BA6F-004B-AAB2-669FBEF2AF45}"/>
              </a:ext>
            </a:extLst>
          </p:cNvPr>
          <p:cNvSpPr>
            <a:spLocks noGrp="1"/>
          </p:cNvSpPr>
          <p:nvPr>
            <p:ph type="title"/>
          </p:nvPr>
        </p:nvSpPr>
        <p:spPr>
          <a:xfrm>
            <a:off x="295940" y="5256101"/>
            <a:ext cx="7635949" cy="1601898"/>
          </a:xfrm>
        </p:spPr>
        <p:txBody>
          <a:bodyPr>
            <a:normAutofit/>
          </a:bodyPr>
          <a:lstStyle/>
          <a:p>
            <a:pPr>
              <a:lnSpc>
                <a:spcPct val="80000"/>
              </a:lnSpc>
            </a:pPr>
            <a:r>
              <a:rPr lang="en-US" sz="8000" b="1" cap="small" dirty="0">
                <a:solidFill>
                  <a:schemeClr val="bg1"/>
                </a:solidFill>
                <a:latin typeface="Segoe Condensed" panose="020B0606040200020203" pitchFamily="34" charset="0"/>
              </a:rPr>
              <a:t>User Interactions</a:t>
            </a:r>
            <a:br>
              <a:rPr lang="en-US" sz="3800" cap="small" dirty="0">
                <a:solidFill>
                  <a:schemeClr val="bg1"/>
                </a:solidFill>
                <a:latin typeface="Segoe Condensed" panose="020B0606040200020203" pitchFamily="34" charset="0"/>
              </a:rPr>
            </a:br>
            <a:r>
              <a:rPr lang="en-US" sz="3800" cap="small" dirty="0">
                <a:solidFill>
                  <a:schemeClr val="bg1"/>
                </a:solidFill>
                <a:latin typeface="Segoe Condensed" panose="020B0606040200020203" pitchFamily="34" charset="0"/>
              </a:rPr>
              <a:t>Prototype 2: HoloLens and Smartphone</a:t>
            </a:r>
            <a:endParaRPr lang="en-US" b="1" cap="small" dirty="0">
              <a:solidFill>
                <a:schemeClr val="bg1"/>
              </a:solidFill>
              <a:latin typeface="Segoe Condensed" panose="020B0606040200020203" pitchFamily="34" charset="0"/>
            </a:endParaRP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45837" y="5514125"/>
            <a:ext cx="1085850" cy="1085850"/>
          </a:xfrm>
          <a:prstGeom prst="rect">
            <a:avLst/>
          </a:prstGeom>
        </p:spPr>
      </p:pic>
    </p:spTree>
    <p:extLst>
      <p:ext uri="{BB962C8B-B14F-4D97-AF65-F5344CB8AC3E}">
        <p14:creationId xmlns:p14="http://schemas.microsoft.com/office/powerpoint/2010/main" val="5564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mute="1">
                <p:cTn id="12"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24" name="Rectangle 23"/>
          <p:cNvSpPr/>
          <p:nvPr/>
        </p:nvSpPr>
        <p:spPr>
          <a:xfrm>
            <a:off x="0" y="0"/>
            <a:ext cx="12204819" cy="6858000"/>
          </a:xfrm>
          <a:prstGeom prst="rect">
            <a:avLst/>
          </a:prstGeom>
          <a:gradFill>
            <a:gsLst>
              <a:gs pos="0">
                <a:schemeClr val="tx1">
                  <a:alpha val="60000"/>
                </a:schemeClr>
              </a:gs>
              <a:gs pos="26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Method</a:t>
            </a:r>
            <a:endParaRPr lang="en-US" b="1" cap="small" dirty="0">
              <a:solidFill>
                <a:schemeClr val="bg1"/>
              </a:solidFill>
              <a:latin typeface="Segoe Condensed" panose="020B0606040200020203" pitchFamily="34" charset="0"/>
            </a:endParaRPr>
          </a:p>
        </p:txBody>
      </p:sp>
      <p:sp>
        <p:nvSpPr>
          <p:cNvPr id="23" name="Rectangle 22"/>
          <p:cNvSpPr/>
          <p:nvPr/>
        </p:nvSpPr>
        <p:spPr>
          <a:xfrm>
            <a:off x="0" y="0"/>
            <a:ext cx="12204819" cy="6858000"/>
          </a:xfrm>
          <a:prstGeom prst="rect">
            <a:avLst/>
          </a:prstGeom>
          <a:gradFill>
            <a:gsLst>
              <a:gs pos="54000">
                <a:srgbClr val="000000">
                  <a:alpha val="0"/>
                </a:srgbClr>
              </a:gs>
              <a:gs pos="0">
                <a:schemeClr val="tx1">
                  <a:alpha val="0"/>
                </a:schemeClr>
              </a:gs>
              <a:gs pos="100000">
                <a:schemeClr val="tx1">
                  <a:alpha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p:cNvSpPr>
            <a:spLocks noGrp="1"/>
          </p:cNvSpPr>
          <p:nvPr>
            <p:ph idx="1"/>
          </p:nvPr>
        </p:nvSpPr>
        <p:spPr>
          <a:xfrm>
            <a:off x="838200" y="5366479"/>
            <a:ext cx="10515600" cy="1372564"/>
          </a:xfrm>
        </p:spPr>
        <p:txBody>
          <a:bodyPr>
            <a:noAutofit/>
          </a:bodyPr>
          <a:lstStyle/>
          <a:p>
            <a:pPr marL="0" indent="0">
              <a:spcBef>
                <a:spcPts val="0"/>
              </a:spcBef>
              <a:buNone/>
            </a:pPr>
            <a:r>
              <a:rPr lang="en-US" sz="3310" dirty="0">
                <a:solidFill>
                  <a:schemeClr val="bg1"/>
                </a:solidFill>
                <a:latin typeface="Segoe UI Light" panose="020B0502040204020203" pitchFamily="34" charset="0"/>
                <a:ea typeface="Segoe UI Semibold" panose="020B0502040204020203" pitchFamily="34" charset="0"/>
                <a:cs typeface="Segoe UI Semibold" panose="020B0502040204020203" pitchFamily="34" charset="0"/>
              </a:rPr>
              <a:t>6 </a:t>
            </a:r>
            <a:r>
              <a:rPr lang="en-US" sz="3310" b="1" dirty="0">
                <a:solidFill>
                  <a:schemeClr val="accent4"/>
                </a:solidFill>
                <a:latin typeface="Segoe UI Semibold" panose="020B0502040204020203" pitchFamily="34" charset="0"/>
                <a:ea typeface="Segoe UI Semibold" panose="020B0502040204020203" pitchFamily="34" charset="0"/>
                <a:cs typeface="Segoe UI Semibold" panose="020B0502040204020203" pitchFamily="34" charset="0"/>
              </a:rPr>
              <a:t>Low Vision Participants </a:t>
            </a:r>
            <a:r>
              <a:rPr lang="en-US" sz="3310" dirty="0">
                <a:solidFill>
                  <a:schemeClr val="bg1"/>
                </a:solidFill>
                <a:latin typeface="Segoe UI Light" panose="020B0502040204020203" pitchFamily="34" charset="0"/>
                <a:ea typeface="Segoe UI Semibold" panose="020B0502040204020203" pitchFamily="34" charset="0"/>
                <a:cs typeface="Segoe UI Semibold" panose="020B0502040204020203" pitchFamily="34" charset="0"/>
              </a:rPr>
              <a:t>(</a:t>
            </a:r>
            <a:r>
              <a:rPr lang="en-US" sz="3310" dirty="0">
                <a:solidFill>
                  <a:schemeClr val="bg1"/>
                </a:solidFill>
                <a:latin typeface="Segoe UI Light" panose="020B0502040204020203" pitchFamily="34" charset="0"/>
                <a:cs typeface="Segoe UI Semibold" panose="020B0702040204020203" pitchFamily="34" charset="0"/>
              </a:rPr>
              <a:t>3 Female, 3 Male, Ages 28-68)</a:t>
            </a:r>
            <a:endParaRPr lang="en-US" sz="331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endParaRPr>
          </a:p>
          <a:p>
            <a:pPr marL="0" indent="0">
              <a:spcBef>
                <a:spcPts val="0"/>
              </a:spcBef>
              <a:buNone/>
            </a:pPr>
            <a:r>
              <a:rPr lang="en-US" sz="322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Each participant used </a:t>
            </a:r>
            <a:r>
              <a:rPr lang="en-US" sz="322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three virtual display designs </a:t>
            </a:r>
            <a:r>
              <a:rPr lang="en-US" sz="322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to read </a:t>
            </a:r>
            <a:r>
              <a:rPr lang="en-US" sz="319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documents and other text </a:t>
            </a:r>
            <a:r>
              <a:rPr lang="en-US" sz="319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(e.g., mail, pill bottle, cereal box)</a:t>
            </a:r>
          </a:p>
        </p:txBody>
      </p:sp>
    </p:spTree>
    <p:extLst>
      <p:ext uri="{BB962C8B-B14F-4D97-AF65-F5344CB8AC3E}">
        <p14:creationId xmlns:p14="http://schemas.microsoft.com/office/powerpoint/2010/main" val="129842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animEffect transition="in" filter="fade">
                                      <p:cBhvr>
                                        <p:cTn id="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sp>
        <p:nvSpPr>
          <p:cNvPr id="11" name="Content Placeholder 2"/>
          <p:cNvSpPr>
            <a:spLocks noGrp="1"/>
          </p:cNvSpPr>
          <p:nvPr>
            <p:ph idx="1"/>
          </p:nvPr>
        </p:nvSpPr>
        <p:spPr>
          <a:xfrm>
            <a:off x="838200" y="2524125"/>
            <a:ext cx="10515600" cy="3390899"/>
          </a:xfrm>
        </p:spPr>
        <p:txBody>
          <a:bodyPr>
            <a:normAutofit/>
          </a:bodyPr>
          <a:lstStyle/>
          <a:p>
            <a:pPr marL="0" indent="0">
              <a:buNone/>
            </a:pPr>
            <a:r>
              <a:rPr lang="en-US" sz="392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Participants were </a:t>
            </a:r>
            <a:r>
              <a:rPr lang="en-US" sz="392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more successful and positive </a:t>
            </a:r>
            <a:r>
              <a:rPr lang="en-US" sz="35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about their experience using this version of our system.</a:t>
            </a:r>
          </a:p>
          <a:p>
            <a:pPr marL="0" indent="0">
              <a:buNone/>
            </a:pPr>
            <a:endParaRPr lang="en-US" sz="14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endParaRPr>
          </a:p>
          <a:p>
            <a:pPr marL="0" indent="0">
              <a:buNone/>
            </a:pPr>
            <a:r>
              <a:rPr lang="en-US" sz="35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They were better able to experience the </a:t>
            </a:r>
            <a:r>
              <a:rPr lang="en-US" sz="35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AR aspects of </a:t>
            </a:r>
            <a:r>
              <a:rPr lang="en-US" sz="34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our approach</a:t>
            </a:r>
            <a:r>
              <a:rPr lang="en-US" sz="34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 which most participants found promising.</a:t>
            </a:r>
          </a:p>
        </p:txBody>
      </p:sp>
    </p:spTree>
    <p:extLst>
      <p:ext uri="{BB962C8B-B14F-4D97-AF65-F5344CB8AC3E}">
        <p14:creationId xmlns:p14="http://schemas.microsoft.com/office/powerpoint/2010/main" val="426102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animEffect transition="in" filter="fade">
                                      <p:cBhvr>
                                        <p:cTn id="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grpSp>
        <p:nvGrpSpPr>
          <p:cNvPr id="2" name="Group 1"/>
          <p:cNvGrpSpPr/>
          <p:nvPr/>
        </p:nvGrpSpPr>
        <p:grpSpPr>
          <a:xfrm>
            <a:off x="93349" y="2514144"/>
            <a:ext cx="12094978" cy="4708981"/>
            <a:chOff x="93349" y="2514144"/>
            <a:chExt cx="12094978" cy="4708981"/>
          </a:xfrm>
        </p:grpSpPr>
        <p:sp>
          <p:nvSpPr>
            <p:cNvPr id="11" name="TextBox 10"/>
            <p:cNvSpPr txBox="1"/>
            <p:nvPr/>
          </p:nvSpPr>
          <p:spPr>
            <a:xfrm>
              <a:off x="93349" y="2514144"/>
              <a:ext cx="12094978" cy="4708981"/>
            </a:xfrm>
            <a:prstGeom prst="rect">
              <a:avLst/>
            </a:prstGeom>
            <a:noFill/>
          </p:spPr>
          <p:txBody>
            <a:bodyPr wrap="none" rtlCol="0">
              <a:spAutoFit/>
            </a:bodyPr>
            <a:lstStyle/>
            <a:p>
              <a:r>
                <a:rPr lang="en-US" sz="45000" baseline="20000" dirty="0">
                  <a:solidFill>
                    <a:schemeClr val="tx1">
                      <a:lumMod val="75000"/>
                      <a:lumOff val="25000"/>
                    </a:schemeClr>
                  </a:solidFill>
                  <a:latin typeface="Rockwell" panose="02060603020205020403" pitchFamily="18" charset="0"/>
                </a:rPr>
                <a:t>“</a:t>
              </a:r>
              <a:r>
                <a:rPr lang="en-US" sz="37000" baseline="30000" dirty="0">
                  <a:solidFill>
                    <a:schemeClr val="tx1">
                      <a:lumMod val="75000"/>
                      <a:lumOff val="25000"/>
                    </a:schemeClr>
                  </a:solidFill>
                  <a:latin typeface="Rockwell" panose="02060603020205020403" pitchFamily="18" charset="0"/>
                </a:rPr>
                <a:t>          </a:t>
              </a:r>
              <a:r>
                <a:rPr lang="en-US" sz="45000" baseline="-4000" dirty="0">
                  <a:solidFill>
                    <a:schemeClr val="tx1">
                      <a:lumMod val="75000"/>
                      <a:lumOff val="25000"/>
                    </a:schemeClr>
                  </a:solidFill>
                  <a:latin typeface="Rockwell" panose="02060603020205020403" pitchFamily="18" charset="0"/>
                </a:rPr>
                <a:t>”</a:t>
              </a:r>
            </a:p>
          </p:txBody>
        </p:sp>
        <p:sp>
          <p:nvSpPr>
            <p:cNvPr id="16" name="Content Placeholder 2"/>
            <p:cNvSpPr txBox="1">
              <a:spLocks/>
            </p:cNvSpPr>
            <p:nvPr/>
          </p:nvSpPr>
          <p:spPr>
            <a:xfrm>
              <a:off x="845419" y="2819840"/>
              <a:ext cx="10501162" cy="23599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3200" dirty="0">
                  <a:latin typeface="Segoe UI Light" panose="020B0502040204020203" pitchFamily="34" charset="0"/>
                  <a:cs typeface="Segoe UI Light" panose="020B0502040204020203" pitchFamily="34" charset="0"/>
                </a:rPr>
                <a:t>That is so much better [than my CCTV], </a:t>
              </a:r>
              <a:r>
                <a:rPr lang="en-US" sz="3200" dirty="0">
                  <a:solidFill>
                    <a:schemeClr val="accent4"/>
                  </a:solidFill>
                  <a:latin typeface="Segoe UI Semibold" panose="020B0702040204020203" pitchFamily="34" charset="0"/>
                  <a:cs typeface="Segoe UI Semibold" panose="020B0702040204020203" pitchFamily="34" charset="0"/>
                </a:rPr>
                <a:t>you can go down the whole page and read it</a:t>
              </a:r>
              <a:r>
                <a:rPr lang="en-US" sz="3200" dirty="0">
                  <a:latin typeface="Segoe UI Light" panose="020B0502040204020203" pitchFamily="34" charset="0"/>
                  <a:cs typeface="Segoe UI Light" panose="020B0502040204020203" pitchFamily="34" charset="0"/>
                </a:rPr>
                <a:t>. Like if I want to read a book or something to my kids, Mommy </a:t>
              </a:r>
              <a:r>
                <a:rPr lang="en-US" sz="3200" dirty="0">
                  <a:solidFill>
                    <a:schemeClr val="accent4"/>
                  </a:solidFill>
                  <a:latin typeface="Segoe UI Semibold" panose="020B0702040204020203" pitchFamily="34" charset="0"/>
                  <a:cs typeface="Segoe UI Semibold" panose="020B0702040204020203" pitchFamily="34" charset="0"/>
                </a:rPr>
                <a:t>doesn't have to go line by line</a:t>
              </a:r>
              <a:r>
                <a:rPr lang="en-US" sz="3200" dirty="0">
                  <a:latin typeface="Segoe UI Light" panose="020B0502040204020203" pitchFamily="34" charset="0"/>
                  <a:cs typeface="Segoe UI Light" panose="020B0502040204020203" pitchFamily="34" charset="0"/>
                </a:rPr>
                <a:t>. I can read it and keep the flow going.”</a:t>
              </a:r>
            </a:p>
          </p:txBody>
        </p:sp>
        <p:sp>
          <p:nvSpPr>
            <p:cNvPr id="17" name="Content Placeholder 2"/>
            <p:cNvSpPr txBox="1">
              <a:spLocks/>
            </p:cNvSpPr>
            <p:nvPr/>
          </p:nvSpPr>
          <p:spPr>
            <a:xfrm>
              <a:off x="6034239" y="5179784"/>
              <a:ext cx="5186413" cy="9323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latin typeface="Segoe Condensed" panose="020B0606040200020203" pitchFamily="34" charset="0"/>
                </a:rPr>
                <a:t>P4</a:t>
              </a:r>
              <a:endParaRPr lang="en-US" sz="2500" dirty="0">
                <a:latin typeface="Segoe Condensed" panose="020B0606040200020203" pitchFamily="34" charset="0"/>
                <a:cs typeface="Segoe UI Semibold" panose="020B0702040204020203" pitchFamily="34" charset="0"/>
              </a:endParaRPr>
            </a:p>
          </p:txBody>
        </p:sp>
      </p:grpSp>
    </p:spTree>
    <p:extLst>
      <p:ext uri="{BB962C8B-B14F-4D97-AF65-F5344CB8AC3E}">
        <p14:creationId xmlns:p14="http://schemas.microsoft.com/office/powerpoint/2010/main" val="10922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sp>
        <p:nvSpPr>
          <p:cNvPr id="19" name="Content Placeholder 2"/>
          <p:cNvSpPr txBox="1">
            <a:spLocks/>
          </p:cNvSpPr>
          <p:nvPr/>
        </p:nvSpPr>
        <p:spPr>
          <a:xfrm>
            <a:off x="854964" y="1882157"/>
            <a:ext cx="5873495" cy="33478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0"/>
              </a:spcBef>
              <a:spcAft>
                <a:spcPts val="1200"/>
              </a:spcAft>
              <a:buFont typeface="Arial" panose="020B0604020202020204" pitchFamily="34" charset="0"/>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Virtual Display Designs</a:t>
            </a:r>
          </a:p>
        </p:txBody>
      </p:sp>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7555" y="52012"/>
            <a:ext cx="2585400" cy="2585400"/>
          </a:xfrm>
          <a:prstGeom prst="rect">
            <a:avLst/>
          </a:prstGeom>
        </p:spPr>
      </p:pic>
    </p:spTree>
    <p:extLst>
      <p:ext uri="{BB962C8B-B14F-4D97-AF65-F5344CB8AC3E}">
        <p14:creationId xmlns:p14="http://schemas.microsoft.com/office/powerpoint/2010/main" val="274660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53400" y="2771684"/>
            <a:ext cx="3200400" cy="1800225"/>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8200" y="2771685"/>
            <a:ext cx="3200400" cy="1800225"/>
          </a:xfrm>
          <a:prstGeom prst="rect">
            <a:avLst/>
          </a:prstGeom>
        </p:spPr>
      </p:pic>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95800" y="2771684"/>
            <a:ext cx="3200400" cy="1800225"/>
          </a:xfrm>
          <a:prstGeom prst="rect">
            <a:avLst/>
          </a:prstGeom>
        </p:spPr>
      </p:pic>
      <p:sp>
        <p:nvSpPr>
          <p:cNvPr id="16" name="Content Placeholder 2"/>
          <p:cNvSpPr>
            <a:spLocks noGrp="1"/>
          </p:cNvSpPr>
          <p:nvPr>
            <p:ph idx="1"/>
          </p:nvPr>
        </p:nvSpPr>
        <p:spPr>
          <a:xfrm>
            <a:off x="838200" y="4699000"/>
            <a:ext cx="3200400" cy="2005403"/>
          </a:xfrm>
        </p:spPr>
        <p:txBody>
          <a:bodyPr>
            <a:normAutofit/>
          </a:bodyPr>
          <a:lstStyle/>
          <a:p>
            <a:pPr marL="457200" indent="-457200" algn="ctr">
              <a:lnSpc>
                <a:spcPct val="120000"/>
              </a:lnSpc>
              <a:spcBef>
                <a:spcPts val="1400"/>
              </a:spcBef>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Attached to Headset</a:t>
            </a:r>
          </a:p>
          <a:p>
            <a:pPr marL="0" indent="0" algn="ctr">
              <a:lnSpc>
                <a:spcPct val="120000"/>
              </a:lnSpc>
              <a:spcBef>
                <a:spcPts val="1400"/>
              </a:spcBef>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Easier to focus on the text</a:t>
            </a:r>
            <a:endParaRPr lang="en-US" sz="27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endParaRPr>
          </a:p>
        </p:txBody>
      </p:sp>
      <p:sp>
        <p:nvSpPr>
          <p:cNvPr id="17" name="Content Placeholder 2"/>
          <p:cNvSpPr txBox="1">
            <a:spLocks/>
          </p:cNvSpPr>
          <p:nvPr/>
        </p:nvSpPr>
        <p:spPr>
          <a:xfrm>
            <a:off x="4495800" y="4699000"/>
            <a:ext cx="3200400" cy="20054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lnSpc>
                <a:spcPct val="120000"/>
              </a:lnSpc>
              <a:spcBef>
                <a:spcPts val="1400"/>
              </a:spcBef>
              <a:buFont typeface="Arial" panose="020B0604020202020204" pitchFamily="34" charset="0"/>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Attached to World</a:t>
            </a:r>
          </a:p>
          <a:p>
            <a:pPr marL="0" indent="0" algn="ctr">
              <a:lnSpc>
                <a:spcPct val="120000"/>
              </a:lnSpc>
              <a:spcBef>
                <a:spcPts val="1400"/>
              </a:spcBef>
              <a:buFont typeface="Arial" panose="020B0604020202020204" pitchFamily="34" charset="0"/>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Natural reading experience</a:t>
            </a:r>
          </a:p>
          <a:p>
            <a:pPr marL="0" indent="0" algn="ctr">
              <a:lnSpc>
                <a:spcPct val="120000"/>
              </a:lnSpc>
              <a:spcBef>
                <a:spcPts val="1400"/>
              </a:spcBef>
              <a:buFont typeface="Arial" panose="020B0604020202020204" pitchFamily="34" charset="0"/>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Easier to multitask</a:t>
            </a:r>
            <a:endParaRPr lang="en-US" sz="27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endParaRPr>
          </a:p>
        </p:txBody>
      </p:sp>
      <p:sp>
        <p:nvSpPr>
          <p:cNvPr id="18" name="Content Placeholder 2"/>
          <p:cNvSpPr txBox="1">
            <a:spLocks/>
          </p:cNvSpPr>
          <p:nvPr/>
        </p:nvSpPr>
        <p:spPr>
          <a:xfrm>
            <a:off x="8153400" y="4699000"/>
            <a:ext cx="3200400" cy="20054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ctr">
              <a:lnSpc>
                <a:spcPct val="120000"/>
              </a:lnSpc>
              <a:spcBef>
                <a:spcPts val="1400"/>
              </a:spcBef>
              <a:buFont typeface="Arial" panose="020B0604020202020204" pitchFamily="34" charset="0"/>
              <a:buNone/>
            </a:pPr>
            <a:r>
              <a:rPr lang="en-US" b="1" dirty="0">
                <a:solidFill>
                  <a:schemeClr val="accent4"/>
                </a:solidFill>
                <a:latin typeface="Segoe Condensed" panose="020B0606040200020203" pitchFamily="34" charset="0"/>
                <a:ea typeface="Segoe UI Mono" panose="020B0502040204020203" pitchFamily="34" charset="0"/>
                <a:cs typeface="Segoe UI Semibold" panose="020B0702040204020203" pitchFamily="34" charset="0"/>
              </a:rPr>
              <a:t>Attached to Phone</a:t>
            </a:r>
          </a:p>
          <a:p>
            <a:pPr marL="0" indent="0" algn="ctr">
              <a:lnSpc>
                <a:spcPct val="120000"/>
              </a:lnSpc>
              <a:spcBef>
                <a:spcPts val="1400"/>
              </a:spcBef>
              <a:buFont typeface="Arial" panose="020B0604020202020204" pitchFamily="34" charset="0"/>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Versatile</a:t>
            </a:r>
          </a:p>
          <a:p>
            <a:pPr marL="0" indent="0" algn="ctr">
              <a:lnSpc>
                <a:spcPct val="120000"/>
              </a:lnSpc>
              <a:spcBef>
                <a:spcPts val="1400"/>
              </a:spcBef>
              <a:buFont typeface="Arial" panose="020B0604020202020204" pitchFamily="34" charset="0"/>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Intuitive interactions</a:t>
            </a:r>
            <a:endParaRPr lang="en-US" sz="27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endParaRPr>
          </a:p>
        </p:txBody>
      </p:sp>
      <p:sp>
        <p:nvSpPr>
          <p:cNvPr id="19" name="Content Placeholder 2"/>
          <p:cNvSpPr txBox="1">
            <a:spLocks/>
          </p:cNvSpPr>
          <p:nvPr/>
        </p:nvSpPr>
        <p:spPr>
          <a:xfrm>
            <a:off x="854964" y="1882157"/>
            <a:ext cx="5873495" cy="33478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3000"/>
              </a:spcBef>
              <a:spcAft>
                <a:spcPts val="1200"/>
              </a:spcAft>
              <a:buFont typeface="Arial" panose="020B0604020202020204" pitchFamily="34" charset="0"/>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Virtual Display Designs</a:t>
            </a:r>
          </a:p>
        </p:txBody>
      </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57555" y="52012"/>
            <a:ext cx="2585400" cy="2585400"/>
          </a:xfrm>
          <a:prstGeom prst="rect">
            <a:avLst/>
          </a:prstGeom>
        </p:spPr>
      </p:pic>
      <p:sp>
        <p:nvSpPr>
          <p:cNvPr id="21" name="Content Placeholder 2"/>
          <p:cNvSpPr txBox="1">
            <a:spLocks/>
          </p:cNvSpPr>
          <p:nvPr/>
        </p:nvSpPr>
        <p:spPr>
          <a:xfrm>
            <a:off x="838200" y="6033392"/>
            <a:ext cx="3200400" cy="50571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1400"/>
              </a:spcBef>
              <a:buFont typeface="Arial" panose="020B0604020202020204" pitchFamily="34" charset="0"/>
              <a:buNone/>
            </a:pPr>
            <a:r>
              <a:rPr lang="en-US" sz="235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rPr>
              <a:t>Potentially distracting</a:t>
            </a:r>
            <a:endParaRPr lang="en-US" sz="2700" dirty="0">
              <a:solidFill>
                <a:schemeClr val="bg1"/>
              </a:solidFill>
              <a:latin typeface="Segoe Condensed" panose="020B0606040200020203" pitchFamily="34" charset="0"/>
              <a:ea typeface="Segoe UI Mono"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51874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1" b="90"/>
          <a:stretch/>
        </p:blipFill>
        <p:spPr>
          <a:xfrm>
            <a:off x="0" y="0"/>
            <a:ext cx="12207240" cy="6868290"/>
          </a:xfrm>
          <a:prstGeom prst="rect">
            <a:avLst/>
          </a:prstGeom>
        </p:spPr>
      </p:pic>
      <p:pic>
        <p:nvPicPr>
          <p:cNvPr id="7" name="Picture 6"/>
          <p:cNvPicPr>
            <a:picLocks noChangeAspect="1"/>
          </p:cNvPicPr>
          <p:nvPr/>
        </p:nvPicPr>
        <p:blipFill>
          <a:blip r:embed="rId4"/>
          <a:stretch>
            <a:fillRect/>
          </a:stretch>
        </p:blipFill>
        <p:spPr>
          <a:xfrm>
            <a:off x="8139289" y="234387"/>
            <a:ext cx="3726392" cy="3194613"/>
          </a:xfrm>
          <a:prstGeom prst="rect">
            <a:avLst/>
          </a:prstGeom>
          <a:ln w="57150">
            <a:solidFill>
              <a:schemeClr val="tx1"/>
            </a:solidFill>
          </a:ln>
          <a:effectLst>
            <a:outerShdw blurRad="127000" dist="190500" dir="2700000" algn="tl" rotWithShape="0">
              <a:prstClr val="black">
                <a:alpha val="40000"/>
              </a:prstClr>
            </a:outerShdw>
          </a:effectLst>
        </p:spPr>
      </p:pic>
      <p:sp>
        <p:nvSpPr>
          <p:cNvPr id="8" name="Subtitle 2"/>
          <p:cNvSpPr txBox="1">
            <a:spLocks/>
          </p:cNvSpPr>
          <p:nvPr/>
        </p:nvSpPr>
        <p:spPr>
          <a:xfrm>
            <a:off x="188025" y="5183589"/>
            <a:ext cx="3116489" cy="133183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lnSpc>
                <a:spcPct val="100000"/>
              </a:lnSpc>
            </a:pPr>
            <a:r>
              <a:rPr lang="en-US" sz="6400" b="1" cap="small" dirty="0" err="1">
                <a:latin typeface="Segoe Condensed" panose="020B0606040200020203" pitchFamily="34" charset="0"/>
                <a:ea typeface="Segoe Condensed" charset="0"/>
                <a:cs typeface="Segoe UI Semibold" panose="020B0702040204020203" pitchFamily="34" charset="0"/>
              </a:rPr>
              <a:t>ForeSee</a:t>
            </a:r>
            <a:endParaRPr lang="en-US" sz="6400" b="1" cap="small" dirty="0">
              <a:latin typeface="Segoe Condensed" panose="020B0606040200020203" pitchFamily="34" charset="0"/>
              <a:ea typeface="Segoe Condensed" charset="0"/>
              <a:cs typeface="Segoe UI Semibold" panose="020B0702040204020203" pitchFamily="34" charset="0"/>
            </a:endParaRPr>
          </a:p>
          <a:p>
            <a:pPr hangingPunct="0">
              <a:spcBef>
                <a:spcPts val="0"/>
              </a:spcBef>
            </a:pPr>
            <a:r>
              <a:rPr lang="en-US" sz="2000" dirty="0">
                <a:latin typeface="Segoe Condensed" panose="020B0606040200020203" pitchFamily="34" charset="0"/>
                <a:ea typeface="Segoe Condensed" charset="0"/>
                <a:cs typeface="Segoe UI Semibold" panose="020B0702040204020203" pitchFamily="34" charset="0"/>
              </a:rPr>
              <a:t>Zhao </a:t>
            </a:r>
            <a:r>
              <a:rPr lang="en-US" sz="2000" i="1" dirty="0">
                <a:latin typeface="Segoe Condensed" panose="020B0606040200020203" pitchFamily="34" charset="0"/>
                <a:ea typeface="Segoe Condensed" charset="0"/>
                <a:cs typeface="Segoe UI Semibold" panose="020B0702040204020203" pitchFamily="34" charset="0"/>
              </a:rPr>
              <a:t>et al.</a:t>
            </a:r>
            <a:r>
              <a:rPr lang="en-US" sz="2000" dirty="0">
                <a:latin typeface="Segoe Condensed" panose="020B0606040200020203" pitchFamily="34" charset="0"/>
                <a:ea typeface="Segoe Condensed" charset="0"/>
                <a:cs typeface="Segoe UI Semibold" panose="020B0702040204020203" pitchFamily="34" charset="0"/>
              </a:rPr>
              <a:t>, ASSETS 2015</a:t>
            </a:r>
            <a:endParaRPr lang="en-US" sz="1800" dirty="0">
              <a:latin typeface="Segoe Condensed" charset="0"/>
              <a:ea typeface="Segoe Condensed" charset="0"/>
              <a:cs typeface="Segoe Condensed" charset="0"/>
            </a:endParaRPr>
          </a:p>
        </p:txBody>
      </p:sp>
    </p:spTree>
    <p:extLst>
      <p:ext uri="{BB962C8B-B14F-4D97-AF65-F5344CB8AC3E}">
        <p14:creationId xmlns:p14="http://schemas.microsoft.com/office/powerpoint/2010/main" val="320900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77926" y="2572385"/>
            <a:ext cx="4474149" cy="2982766"/>
          </a:xfrm>
          <a:prstGeom prst="rect">
            <a:avLst/>
          </a:prstGeom>
        </p:spPr>
      </p:pic>
      <p:sp>
        <p:nvSpPr>
          <p:cNvPr id="19" name="Content Placeholder 2"/>
          <p:cNvSpPr>
            <a:spLocks noGrp="1"/>
          </p:cNvSpPr>
          <p:nvPr>
            <p:ph idx="1"/>
          </p:nvPr>
        </p:nvSpPr>
        <p:spPr>
          <a:xfrm>
            <a:off x="838200" y="2524125"/>
            <a:ext cx="5873495" cy="3347865"/>
          </a:xfrm>
        </p:spPr>
        <p:txBody>
          <a:bodyPr>
            <a:noAutofit/>
          </a:bodyPr>
          <a:lstStyle/>
          <a:p>
            <a:pPr marL="457200" indent="-457200">
              <a:spcBef>
                <a:spcPts val="3000"/>
              </a:spcBef>
              <a:spcAft>
                <a:spcPts val="1200"/>
              </a:spcAft>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Smartphone</a:t>
            </a:r>
          </a:p>
          <a:p>
            <a:pPr marL="0" indent="0">
              <a:lnSpc>
                <a:spcPct val="140000"/>
              </a:lnSpc>
              <a:spcBef>
                <a:spcPts val="0"/>
              </a:spcBef>
              <a:buNone/>
            </a:pPr>
            <a:r>
              <a:rPr lang="en-US" sz="300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2810" dirty="0">
                <a:solidFill>
                  <a:srgbClr val="77C44C"/>
                </a:solidFill>
                <a:latin typeface="Segoe UI Light" panose="020B0502040204020203" pitchFamily="34" charset="0"/>
                <a:ea typeface="Segoe UI Mono" panose="020B0502040204020203" pitchFamily="34" charset="0"/>
                <a:cs typeface="Segoe UI Light" panose="020B0502040204020203" pitchFamily="34" charset="0"/>
              </a:rPr>
              <a:t> </a:t>
            </a:r>
            <a:r>
              <a:rPr lang="en-US"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Better camera</a:t>
            </a:r>
          </a:p>
          <a:p>
            <a:pPr marL="0" indent="0">
              <a:lnSpc>
                <a:spcPct val="140000"/>
              </a:lnSpc>
              <a:spcBef>
                <a:spcPts val="0"/>
              </a:spcBef>
              <a:buNone/>
            </a:pPr>
            <a:r>
              <a:rPr lang="en-US" sz="3000" dirty="0">
                <a:solidFill>
                  <a:schemeClr val="accent6"/>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dirty="0">
                <a:solidFill>
                  <a:schemeClr val="accent6"/>
                </a:solidFill>
                <a:latin typeface="Segoe UI Light" panose="020B0502040204020203" pitchFamily="34" charset="0"/>
                <a:ea typeface="Segoe UI Mono" panose="020B0502040204020203" pitchFamily="34" charset="0"/>
                <a:cs typeface="Segoe UI Light" panose="020B0502040204020203" pitchFamily="34" charset="0"/>
              </a:rPr>
              <a:t> </a:t>
            </a:r>
            <a:r>
              <a:rPr lang="en-US"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More usable interactions</a:t>
            </a:r>
          </a:p>
          <a:p>
            <a:pPr marL="0" indent="0">
              <a:lnSpc>
                <a:spcPct val="140000"/>
              </a:lnSpc>
              <a:spcBef>
                <a:spcPts val="0"/>
              </a:spcBef>
              <a:buNone/>
            </a:pPr>
            <a:r>
              <a:rPr lang="en-US" sz="330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dirty="0">
                <a:solidFill>
                  <a:srgbClr val="D63636"/>
                </a:solidFill>
                <a:latin typeface="Segoe UI Light" panose="020B0502040204020203" pitchFamily="34" charset="0"/>
                <a:ea typeface="Segoe UI Mono" panose="020B0502040204020203" pitchFamily="34" charset="0"/>
                <a:cs typeface="Segoe UI Light" panose="020B0502040204020203" pitchFamily="34" charset="0"/>
              </a:rPr>
              <a:t> </a:t>
            </a:r>
            <a:r>
              <a:rPr lang="en-US"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No longer hands-free</a:t>
            </a:r>
          </a:p>
          <a:p>
            <a:pPr marL="0" indent="0">
              <a:lnSpc>
                <a:spcPct val="140000"/>
              </a:lnSpc>
              <a:spcBef>
                <a:spcPts val="0"/>
              </a:spcBef>
              <a:buNone/>
            </a:pPr>
            <a:r>
              <a:rPr lang="en-US" sz="330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dirty="0">
                <a:solidFill>
                  <a:srgbClr val="D63636"/>
                </a:solidFill>
                <a:latin typeface="Segoe UI Light" panose="020B0502040204020203" pitchFamily="34" charset="0"/>
                <a:ea typeface="Segoe UI Mono" panose="020B0502040204020203" pitchFamily="34" charset="0"/>
                <a:cs typeface="Segoe UI Light" panose="020B0502040204020203" pitchFamily="34" charset="0"/>
              </a:rPr>
              <a:t> </a:t>
            </a:r>
            <a:r>
              <a:rPr lang="en-US"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Too heavy for extended use</a:t>
            </a:r>
          </a:p>
          <a:p>
            <a:pPr marL="457200" indent="-457200">
              <a:buNone/>
            </a:pPr>
            <a:endParaRPr lang="en-US" sz="33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70856" y="370159"/>
            <a:ext cx="2188977" cy="1788841"/>
          </a:xfrm>
          <a:prstGeom prst="rect">
            <a:avLst/>
          </a:prstGeom>
        </p:spPr>
      </p:pic>
    </p:spTree>
    <p:extLst>
      <p:ext uri="{BB962C8B-B14F-4D97-AF65-F5344CB8AC3E}">
        <p14:creationId xmlns:p14="http://schemas.microsoft.com/office/powerpoint/2010/main" val="95772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Effect transition="in" filter="fade">
                                      <p:cBhvr>
                                        <p:cTn id="7" dur="500"/>
                                        <p:tgtEl>
                                          <p:spTgt spid="19">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xEl>
                                              <p:pRg st="2" end="2"/>
                                            </p:txEl>
                                          </p:spTgt>
                                        </p:tgtEl>
                                        <p:attrNameLst>
                                          <p:attrName>style.visibility</p:attrName>
                                        </p:attrNameLst>
                                      </p:cBhvr>
                                      <p:to>
                                        <p:strVal val="visible"/>
                                      </p:to>
                                    </p:set>
                                    <p:animEffect transition="in" filter="fade">
                                      <p:cBhvr>
                                        <p:cTn id="10" dur="500"/>
                                        <p:tgtEl>
                                          <p:spTgt spid="19">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animEffect transition="in" filter="fade">
                                      <p:cBhvr>
                                        <p:cTn id="15" dur="500"/>
                                        <p:tgtEl>
                                          <p:spTgt spid="19">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
                                            <p:txEl>
                                              <p:pRg st="4" end="4"/>
                                            </p:txEl>
                                          </p:spTgt>
                                        </p:tgtEl>
                                        <p:attrNameLst>
                                          <p:attrName>style.visibility</p:attrName>
                                        </p:attrNameLst>
                                      </p:cBhvr>
                                      <p:to>
                                        <p:strVal val="visible"/>
                                      </p:to>
                                    </p:set>
                                    <p:animEffect transition="in" filter="fade">
                                      <p:cBhvr>
                                        <p:cTn id="18"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582" t="19080" r="17497" b="18691"/>
          <a:stretch/>
        </p:blipFill>
        <p:spPr>
          <a:xfrm>
            <a:off x="6102409" y="0"/>
            <a:ext cx="3139323" cy="3431336"/>
          </a:xfrm>
          <a:prstGeom prst="rect">
            <a:avLst/>
          </a:prstGeom>
        </p:spPr>
      </p:pic>
      <p:pic>
        <p:nvPicPr>
          <p:cNvPr id="12" name="Picture 11"/>
          <p:cNvPicPr>
            <a:picLocks noChangeAspect="1"/>
          </p:cNvPicPr>
          <p:nvPr/>
        </p:nvPicPr>
        <p:blipFill rotWithShape="1">
          <a:blip r:embed="rId4"/>
          <a:srcRect l="26725" t="209" r="17200" b="230"/>
          <a:stretch/>
        </p:blipFill>
        <p:spPr>
          <a:xfrm>
            <a:off x="0" y="0"/>
            <a:ext cx="2953512" cy="6858000"/>
          </a:xfrm>
          <a:prstGeom prst="rect">
            <a:avLst/>
          </a:prstGeom>
        </p:spPr>
      </p:pic>
      <p:pic>
        <p:nvPicPr>
          <p:cNvPr id="3" name="Picture 2"/>
          <p:cNvPicPr>
            <a:picLocks noChangeAspect="1"/>
          </p:cNvPicPr>
          <p:nvPr/>
        </p:nvPicPr>
        <p:blipFill rotWithShape="1">
          <a:blip r:embed="rId5"/>
          <a:srcRect l="8275" t="20199" r="8571" b="12468"/>
          <a:stretch/>
        </p:blipFill>
        <p:spPr>
          <a:xfrm>
            <a:off x="2953512" y="0"/>
            <a:ext cx="3148897" cy="3429000"/>
          </a:xfrm>
          <a:prstGeom prst="rect">
            <a:avLst/>
          </a:prstGeom>
        </p:spPr>
      </p:pic>
      <p:pic>
        <p:nvPicPr>
          <p:cNvPr id="15" name="Picture 14"/>
          <p:cNvPicPr>
            <a:picLocks noChangeAspect="1"/>
          </p:cNvPicPr>
          <p:nvPr/>
        </p:nvPicPr>
        <p:blipFill rotWithShape="1">
          <a:blip r:embed="rId6"/>
          <a:srcRect l="277" t="21267" r="2823" b="12674"/>
          <a:stretch/>
        </p:blipFill>
        <p:spPr>
          <a:xfrm>
            <a:off x="2955796" y="3429000"/>
            <a:ext cx="3154680" cy="3429000"/>
          </a:xfrm>
          <a:prstGeom prst="rect">
            <a:avLst/>
          </a:prstGeom>
        </p:spPr>
      </p:pic>
      <p:pic>
        <p:nvPicPr>
          <p:cNvPr id="13" name="Picture 12"/>
          <p:cNvPicPr>
            <a:picLocks noChangeAspect="1"/>
          </p:cNvPicPr>
          <p:nvPr/>
        </p:nvPicPr>
        <p:blipFill rotWithShape="1">
          <a:blip r:embed="rId7"/>
          <a:srcRect l="7919" t="16402" r="7565" b="33397"/>
          <a:stretch/>
        </p:blipFill>
        <p:spPr>
          <a:xfrm>
            <a:off x="6106612" y="3429000"/>
            <a:ext cx="3131876" cy="3429000"/>
          </a:xfrm>
          <a:prstGeom prst="rect">
            <a:avLst/>
          </a:prstGeom>
        </p:spPr>
      </p:pic>
      <p:pic>
        <p:nvPicPr>
          <p:cNvPr id="9" name="Picture 8"/>
          <p:cNvPicPr>
            <a:picLocks noChangeAspect="1"/>
          </p:cNvPicPr>
          <p:nvPr/>
        </p:nvPicPr>
        <p:blipFill rotWithShape="1">
          <a:blip r:embed="rId8"/>
          <a:srcRect l="19487" r="834"/>
          <a:stretch/>
        </p:blipFill>
        <p:spPr>
          <a:xfrm>
            <a:off x="9238488" y="0"/>
            <a:ext cx="2953512" cy="6858000"/>
          </a:xfrm>
          <a:prstGeom prst="rect">
            <a:avLst/>
          </a:prstGeom>
        </p:spPr>
      </p:pic>
      <p:sp>
        <p:nvSpPr>
          <p:cNvPr id="10" name="Rectangle 9"/>
          <p:cNvSpPr/>
          <p:nvPr/>
        </p:nvSpPr>
        <p:spPr>
          <a:xfrm>
            <a:off x="0" y="0"/>
            <a:ext cx="1220481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3800" cap="small" dirty="0">
                <a:solidFill>
                  <a:schemeClr val="bg1"/>
                </a:solidFill>
                <a:latin typeface="Segoe Condensed" panose="020B0606040200020203" pitchFamily="34" charset="0"/>
              </a:rPr>
              <a:t>Prototype 2: HoloLens and Smartphone</a:t>
            </a:r>
            <a:br>
              <a:rPr lang="en-US" sz="3800" dirty="0">
                <a:solidFill>
                  <a:schemeClr val="bg1"/>
                </a:solidFill>
                <a:latin typeface="Segoe Condensed" panose="020B0606040200020203" pitchFamily="34" charset="0"/>
              </a:rPr>
            </a:br>
            <a:r>
              <a:rPr lang="en-US" sz="8000" b="1" cap="small" dirty="0">
                <a:solidFill>
                  <a:schemeClr val="bg1"/>
                </a:solidFill>
                <a:latin typeface="Segoe Condensed" panose="020B0606040200020203" pitchFamily="34" charset="0"/>
              </a:rPr>
              <a:t>Findings</a:t>
            </a:r>
            <a:endParaRPr lang="en-US" b="1" cap="small" dirty="0">
              <a:solidFill>
                <a:schemeClr val="bg1"/>
              </a:solidFill>
              <a:latin typeface="Segoe Condensed" panose="020B0606040200020203" pitchFamily="34" charset="0"/>
            </a:endParaRPr>
          </a:p>
        </p:txBody>
      </p:sp>
      <p:sp>
        <p:nvSpPr>
          <p:cNvPr id="19" name="Content Placeholder 2"/>
          <p:cNvSpPr>
            <a:spLocks noGrp="1"/>
          </p:cNvSpPr>
          <p:nvPr>
            <p:ph idx="1"/>
          </p:nvPr>
        </p:nvSpPr>
        <p:spPr>
          <a:xfrm>
            <a:off x="838200" y="2524125"/>
            <a:ext cx="5873495" cy="3347865"/>
          </a:xfrm>
        </p:spPr>
        <p:txBody>
          <a:bodyPr>
            <a:noAutofit/>
          </a:bodyPr>
          <a:lstStyle/>
          <a:p>
            <a:pPr marL="457200" indent="-457200">
              <a:spcBef>
                <a:spcPts val="3000"/>
              </a:spcBef>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HoloLens</a:t>
            </a:r>
          </a:p>
          <a:p>
            <a:pPr marL="0" indent="0">
              <a:spcBef>
                <a:spcPts val="2400"/>
              </a:spcBef>
              <a:buNone/>
            </a:pPr>
            <a:r>
              <a:rPr lang="en-US" sz="28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Issues with contrast, field of view, and </a:t>
            </a:r>
            <a:r>
              <a:rPr lang="en-US" sz="29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physical size and weight still present.</a:t>
            </a:r>
          </a:p>
          <a:p>
            <a:pPr marL="0" indent="0">
              <a:lnSpc>
                <a:spcPct val="100000"/>
              </a:lnSpc>
              <a:spcBef>
                <a:spcPts val="2400"/>
              </a:spcBef>
              <a:buNone/>
            </a:pPr>
            <a:r>
              <a:rPr lang="en-US" sz="265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Emphasizes need for customizability.</a:t>
            </a:r>
          </a:p>
        </p:txBody>
      </p:sp>
      <p:pic>
        <p:nvPicPr>
          <p:cNvPr id="16" name="Picture 15"/>
          <p:cNvPicPr>
            <a:picLocks noChangeAspect="1"/>
          </p:cNvPicPr>
          <p:nvPr/>
        </p:nvPicPr>
        <p:blipFill rotWithShape="1">
          <a:blip r:embed="rId9" cstate="print">
            <a:extLst>
              <a:ext uri="{28A0092B-C50C-407E-A947-70E740481C1C}">
                <a14:useLocalDpi xmlns:a14="http://schemas.microsoft.com/office/drawing/2010/main" val="0"/>
              </a:ext>
            </a:extLst>
          </a:blip>
          <a:srcRect l="35366" t="-1" r="12243" b="47610"/>
          <a:stretch/>
        </p:blipFill>
        <p:spPr>
          <a:xfrm>
            <a:off x="6867585" y="2574205"/>
            <a:ext cx="4471416" cy="2980944"/>
          </a:xfrm>
          <a:prstGeom prst="rect">
            <a:avLst/>
          </a:prstGeom>
        </p:spPr>
      </p:pic>
      <p:pic>
        <p:nvPicPr>
          <p:cNvPr id="17" name="Picture 2" descr="File:Okulvitro.svg"/>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924895" y="44982"/>
            <a:ext cx="2428905" cy="242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327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Effect transition="in" filter="fade">
                                      <p:cBhvr>
                                        <p:cTn id="7"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3754" b="11960"/>
          <a:stretch/>
        </p:blipFill>
        <p:spPr>
          <a:xfrm>
            <a:off x="0" y="0"/>
            <a:ext cx="12204819" cy="6858000"/>
          </a:xfrm>
          <a:prstGeom prst="rect">
            <a:avLst/>
          </a:prstGeom>
        </p:spPr>
      </p:pic>
      <p:sp>
        <p:nvSpPr>
          <p:cNvPr id="18" name="Rectangle 17"/>
          <p:cNvSpPr/>
          <p:nvPr/>
        </p:nvSpPr>
        <p:spPr>
          <a:xfrm>
            <a:off x="0" y="0"/>
            <a:ext cx="1220481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8000" b="1" cap="small" dirty="0">
                <a:solidFill>
                  <a:schemeClr val="bg1"/>
                </a:solidFill>
                <a:latin typeface="Segoe Condensed" panose="020B0606040200020203" pitchFamily="34" charset="0"/>
              </a:rPr>
              <a:t>Conclusions</a:t>
            </a:r>
            <a:endParaRPr lang="en-US" b="1" cap="small" dirty="0">
              <a:solidFill>
                <a:schemeClr val="bg1"/>
              </a:solidFill>
              <a:latin typeface="Segoe Condensed" panose="020B0606040200020203" pitchFamily="34" charset="0"/>
            </a:endParaRPr>
          </a:p>
        </p:txBody>
      </p:sp>
      <p:sp>
        <p:nvSpPr>
          <p:cNvPr id="21" name="Content Placeholder 2"/>
          <p:cNvSpPr>
            <a:spLocks noGrp="1"/>
          </p:cNvSpPr>
          <p:nvPr>
            <p:ph idx="1"/>
          </p:nvPr>
        </p:nvSpPr>
        <p:spPr>
          <a:xfrm>
            <a:off x="838200" y="2159000"/>
            <a:ext cx="10515600" cy="3347865"/>
          </a:xfrm>
        </p:spPr>
        <p:txBody>
          <a:bodyPr>
            <a:noAutofit/>
          </a:bodyPr>
          <a:lstStyle/>
          <a:p>
            <a:pPr marL="457200" indent="-457200">
              <a:spcBef>
                <a:spcPts val="1200"/>
              </a:spcBef>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Strengths and Weaknesses of 3D AR for Magnification</a:t>
            </a:r>
          </a:p>
          <a:p>
            <a:pPr marL="457200" indent="-457200">
              <a:spcBef>
                <a:spcPts val="1200"/>
              </a:spcBef>
              <a:buNone/>
            </a:pPr>
            <a:r>
              <a:rPr lang="en-US" sz="304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04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 </a:t>
            </a:r>
            <a:r>
              <a:rPr lang="en-US" sz="303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Enables new interactions not possible with other approaches</a:t>
            </a:r>
          </a:p>
          <a:p>
            <a:pPr marL="457200" indent="-457200">
              <a:spcBef>
                <a:spcPts val="1200"/>
              </a:spcBef>
              <a:buNone/>
            </a:pPr>
            <a:r>
              <a:rPr lang="en-US" sz="304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04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 Good for multitasking</a:t>
            </a:r>
          </a:p>
        </p:txBody>
      </p:sp>
    </p:spTree>
    <p:extLst>
      <p:ext uri="{BB962C8B-B14F-4D97-AF65-F5344CB8AC3E}">
        <p14:creationId xmlns:p14="http://schemas.microsoft.com/office/powerpoint/2010/main" val="14504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Effect transition="in" filter="fade">
                                      <p:cBhvr>
                                        <p:cTn id="7" dur="500"/>
                                        <p:tgtEl>
                                          <p:spTgt spid="2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xEl>
                                              <p:pRg st="2" end="2"/>
                                            </p:txEl>
                                          </p:spTgt>
                                        </p:tgtEl>
                                        <p:attrNameLst>
                                          <p:attrName>style.visibility</p:attrName>
                                        </p:attrNameLst>
                                      </p:cBhvr>
                                      <p:to>
                                        <p:strVal val="visible"/>
                                      </p:to>
                                    </p:set>
                                    <p:animEffect transition="in" filter="fade">
                                      <p:cBhvr>
                                        <p:cTn id="12" dur="500"/>
                                        <p:tgtEl>
                                          <p:spTgt spid="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3754" b="11960"/>
          <a:stretch/>
        </p:blipFill>
        <p:spPr>
          <a:xfrm>
            <a:off x="0" y="0"/>
            <a:ext cx="12204819" cy="6858000"/>
          </a:xfrm>
          <a:prstGeom prst="rect">
            <a:avLst/>
          </a:prstGeom>
        </p:spPr>
      </p:pic>
      <p:sp>
        <p:nvSpPr>
          <p:cNvPr id="18" name="Rectangle 17"/>
          <p:cNvSpPr/>
          <p:nvPr/>
        </p:nvSpPr>
        <p:spPr>
          <a:xfrm>
            <a:off x="0" y="0"/>
            <a:ext cx="1220481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3CBEC6E7-BA6F-004B-AAB2-669FBEF2AF45}"/>
              </a:ext>
            </a:extLst>
          </p:cNvPr>
          <p:cNvSpPr>
            <a:spLocks noGrp="1"/>
          </p:cNvSpPr>
          <p:nvPr>
            <p:ph type="title"/>
          </p:nvPr>
        </p:nvSpPr>
        <p:spPr>
          <a:xfrm>
            <a:off x="838200" y="365125"/>
            <a:ext cx="10515600" cy="1793875"/>
          </a:xfrm>
        </p:spPr>
        <p:txBody>
          <a:bodyPr>
            <a:normAutofit/>
          </a:bodyPr>
          <a:lstStyle/>
          <a:p>
            <a:pPr>
              <a:lnSpc>
                <a:spcPct val="80000"/>
              </a:lnSpc>
            </a:pPr>
            <a:r>
              <a:rPr lang="en-US" sz="8000" b="1" cap="small" dirty="0">
                <a:solidFill>
                  <a:schemeClr val="bg1"/>
                </a:solidFill>
                <a:latin typeface="Segoe Condensed" panose="020B0606040200020203" pitchFamily="34" charset="0"/>
              </a:rPr>
              <a:t>Conclusions</a:t>
            </a:r>
            <a:endParaRPr lang="en-US" b="1" cap="small" dirty="0">
              <a:solidFill>
                <a:schemeClr val="bg1"/>
              </a:solidFill>
              <a:latin typeface="Segoe Condensed" panose="020B0606040200020203" pitchFamily="34" charset="0"/>
            </a:endParaRPr>
          </a:p>
        </p:txBody>
      </p:sp>
      <p:sp>
        <p:nvSpPr>
          <p:cNvPr id="21" name="Content Placeholder 2"/>
          <p:cNvSpPr>
            <a:spLocks noGrp="1"/>
          </p:cNvSpPr>
          <p:nvPr>
            <p:ph idx="1"/>
          </p:nvPr>
        </p:nvSpPr>
        <p:spPr>
          <a:xfrm>
            <a:off x="838200" y="2159000"/>
            <a:ext cx="10515600" cy="3856210"/>
          </a:xfrm>
        </p:spPr>
        <p:txBody>
          <a:bodyPr>
            <a:noAutofit/>
          </a:bodyPr>
          <a:lstStyle/>
          <a:p>
            <a:pPr marL="457200" indent="-457200">
              <a:spcBef>
                <a:spcPts val="1200"/>
              </a:spcBef>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Strengths and Weaknesses of 3D AR for Magnification</a:t>
            </a:r>
          </a:p>
          <a:p>
            <a:pPr marL="457200" lvl="0" indent="-457200">
              <a:spcBef>
                <a:spcPts val="1200"/>
              </a:spcBef>
              <a:buNone/>
            </a:pPr>
            <a:r>
              <a:rPr lang="en-US" sz="304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040" dirty="0">
                <a:solidFill>
                  <a:prstClr val="white"/>
                </a:solidFill>
                <a:latin typeface="Segoe UI Light" panose="020B0502040204020203" pitchFamily="34" charset="0"/>
                <a:ea typeface="Segoe UI Mono" panose="020B0502040204020203" pitchFamily="34" charset="0"/>
                <a:cs typeface="Segoe UI Light" panose="020B0502040204020203" pitchFamily="34" charset="0"/>
              </a:rPr>
              <a:t> </a:t>
            </a:r>
            <a:r>
              <a:rPr lang="en-US" sz="3030" dirty="0">
                <a:solidFill>
                  <a:prstClr val="white"/>
                </a:solidFill>
                <a:latin typeface="Segoe UI Light" panose="020B0502040204020203" pitchFamily="34" charset="0"/>
                <a:ea typeface="Segoe UI Mono" panose="020B0502040204020203" pitchFamily="34" charset="0"/>
                <a:cs typeface="Segoe UI Light" panose="020B0502040204020203" pitchFamily="34" charset="0"/>
              </a:rPr>
              <a:t>Enables new interactions not possible with other approaches</a:t>
            </a:r>
          </a:p>
          <a:p>
            <a:pPr marL="457200" lvl="0" indent="-457200">
              <a:spcBef>
                <a:spcPts val="1200"/>
              </a:spcBef>
              <a:buNone/>
            </a:pPr>
            <a:r>
              <a:rPr lang="en-US" sz="3040" dirty="0">
                <a:solidFill>
                  <a:srgbClr val="77C44C"/>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040" dirty="0">
                <a:solidFill>
                  <a:prstClr val="white"/>
                </a:solidFill>
                <a:latin typeface="Segoe UI Light" panose="020B0502040204020203" pitchFamily="34" charset="0"/>
                <a:ea typeface="Segoe UI Mono" panose="020B0502040204020203" pitchFamily="34" charset="0"/>
                <a:cs typeface="Segoe UI Light" panose="020B0502040204020203" pitchFamily="34" charset="0"/>
              </a:rPr>
              <a:t> Good for multitasking</a:t>
            </a:r>
          </a:p>
          <a:p>
            <a:pPr marL="457200" indent="-457200">
              <a:spcBef>
                <a:spcPts val="1200"/>
              </a:spcBef>
              <a:buNone/>
            </a:pPr>
            <a:r>
              <a:rPr lang="en-US" sz="3400" dirty="0">
                <a:solidFill>
                  <a:srgbClr val="DF6363"/>
                </a:solidFill>
                <a:latin typeface="Segoe UI Semibold" panose="020B0702040204020203" pitchFamily="34" charset="0"/>
                <a:ea typeface="Segoe UI Mono" panose="020B0502040204020203" pitchFamily="34" charset="0"/>
                <a:cs typeface="Segoe UI Semibold" panose="020B0702040204020203" pitchFamily="34" charset="0"/>
              </a:rPr>
              <a:t>[–]</a:t>
            </a:r>
            <a:r>
              <a:rPr lang="en-US" sz="340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 </a:t>
            </a:r>
            <a:r>
              <a:rPr lang="en-US" sz="304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May require more effort to use than fixed 2D display</a:t>
            </a:r>
          </a:p>
          <a:p>
            <a:pPr marL="457200" indent="-457200">
              <a:spcBef>
                <a:spcPts val="2400"/>
              </a:spcBef>
              <a:buNone/>
            </a:pPr>
            <a:r>
              <a:rPr lang="en-US" sz="3300" dirty="0">
                <a:solidFill>
                  <a:schemeClr val="accent4"/>
                </a:solidFill>
                <a:latin typeface="Segoe UI Semibold" panose="020B0702040204020203" pitchFamily="34" charset="0"/>
                <a:ea typeface="Segoe UI Mono" panose="020B0502040204020203" pitchFamily="34" charset="0"/>
                <a:cs typeface="Segoe UI Semibold" panose="020B0702040204020203" pitchFamily="34" charset="0"/>
              </a:rPr>
              <a:t>Future work</a:t>
            </a:r>
          </a:p>
          <a:p>
            <a:pPr marL="457200" indent="-457200">
              <a:spcBef>
                <a:spcPts val="1200"/>
              </a:spcBef>
              <a:buNone/>
            </a:pPr>
            <a:r>
              <a:rPr lang="en-US" sz="3050" dirty="0">
                <a:solidFill>
                  <a:schemeClr val="bg1"/>
                </a:solidFill>
                <a:latin typeface="Segoe UI Light" panose="020B0502040204020203" pitchFamily="34" charset="0"/>
                <a:ea typeface="Segoe UI Mono" panose="020B0502040204020203" pitchFamily="34" charset="0"/>
                <a:cs typeface="Segoe UI Light" panose="020B0502040204020203" pitchFamily="34" charset="0"/>
              </a:rPr>
              <a:t>Alternative camera positions and virtual display designs</a:t>
            </a:r>
          </a:p>
        </p:txBody>
      </p:sp>
    </p:spTree>
    <p:extLst>
      <p:ext uri="{BB962C8B-B14F-4D97-AF65-F5344CB8AC3E}">
        <p14:creationId xmlns:p14="http://schemas.microsoft.com/office/powerpoint/2010/main" val="69835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4" end="4"/>
                                            </p:txEl>
                                          </p:spTgt>
                                        </p:tgtEl>
                                        <p:attrNameLst>
                                          <p:attrName>style.visibility</p:attrName>
                                        </p:attrNameLst>
                                      </p:cBhvr>
                                      <p:to>
                                        <p:strVal val="visible"/>
                                      </p:to>
                                    </p:set>
                                    <p:animEffect transition="in" filter="fade">
                                      <p:cBhvr>
                                        <p:cTn id="7" dur="500"/>
                                        <p:tgtEl>
                                          <p:spTgt spid="21">
                                            <p:txEl>
                                              <p:pRg st="4" end="4"/>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xEl>
                                              <p:pRg st="5" end="5"/>
                                            </p:txEl>
                                          </p:spTgt>
                                        </p:tgtEl>
                                        <p:attrNameLst>
                                          <p:attrName>style.visibility</p:attrName>
                                        </p:attrNameLst>
                                      </p:cBhvr>
                                      <p:to>
                                        <p:strVal val="visible"/>
                                      </p:to>
                                    </p:set>
                                    <p:animEffect transition="in" filter="fade">
                                      <p:cBhvr>
                                        <p:cTn id="10" dur="500"/>
                                        <p:tgtEl>
                                          <p:spTgt spid="2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3754" b="11960"/>
          <a:stretch/>
        </p:blipFill>
        <p:spPr>
          <a:xfrm>
            <a:off x="0" y="0"/>
            <a:ext cx="12204819" cy="6858000"/>
          </a:xfrm>
          <a:prstGeom prst="rect">
            <a:avLst/>
          </a:prstGeom>
        </p:spPr>
      </p:pic>
      <p:sp>
        <p:nvSpPr>
          <p:cNvPr id="5" name="Rectangle 4"/>
          <p:cNvSpPr/>
          <p:nvPr/>
        </p:nvSpPr>
        <p:spPr>
          <a:xfrm>
            <a:off x="0" y="0"/>
            <a:ext cx="12204819" cy="6472574"/>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6117816"/>
            <a:ext cx="12204819"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6041" r="65417"/>
          <a:stretch/>
        </p:blipFill>
        <p:spPr>
          <a:xfrm>
            <a:off x="1273892" y="6117810"/>
            <a:ext cx="781051" cy="740190"/>
          </a:xfrm>
          <a:prstGeom prst="rect">
            <a:avLst/>
          </a:prstGeom>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6250" r="49792"/>
          <a:stretch/>
        </p:blipFill>
        <p:spPr>
          <a:xfrm>
            <a:off x="3252726" y="6117810"/>
            <a:ext cx="1276350" cy="740190"/>
          </a:xfrm>
          <a:prstGeom prst="rect">
            <a:avLst/>
          </a:prstGeom>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74635"/>
          <a:stretch/>
        </p:blipFill>
        <p:spPr>
          <a:xfrm>
            <a:off x="9504818" y="6117810"/>
            <a:ext cx="2319337" cy="740190"/>
          </a:xfrm>
          <a:prstGeom prst="rect">
            <a:avLst/>
          </a:prstGeom>
          <a:ln>
            <a:noFill/>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4696616" y="6117810"/>
            <a:ext cx="2081213" cy="740190"/>
          </a:xfrm>
          <a:prstGeom prst="rect">
            <a:avLst/>
          </a:prstGeom>
          <a:ln>
            <a:noFill/>
          </a:ln>
        </p:spPr>
      </p:pic>
      <p:sp>
        <p:nvSpPr>
          <p:cNvPr id="12" name="Subtitle 2"/>
          <p:cNvSpPr txBox="1">
            <a:spLocks/>
          </p:cNvSpPr>
          <p:nvPr/>
        </p:nvSpPr>
        <p:spPr>
          <a:xfrm>
            <a:off x="9269823" y="4043453"/>
            <a:ext cx="2641047" cy="142391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r>
              <a:rPr lang="en-US" sz="3900" b="1" dirty="0">
                <a:latin typeface="Segoe Condensed" panose="020B0606040200020203" pitchFamily="34" charset="0"/>
                <a:ea typeface="Segoe Condensed" charset="0"/>
                <a:cs typeface="Segoe UI Semibold" panose="020B0702040204020203" pitchFamily="34" charset="0"/>
              </a:rPr>
              <a:t>Jon Froehlich</a:t>
            </a:r>
            <a:endParaRPr lang="en-US" sz="3900" b="1" dirty="0">
              <a:solidFill>
                <a:schemeClr val="accent4"/>
              </a:solidFill>
              <a:latin typeface="Segoe Condensed" panose="020B0606040200020203" pitchFamily="34" charset="0"/>
              <a:ea typeface="Segoe Condensed" charset="0"/>
              <a:cs typeface="Segoe UI Semibold" panose="020B0702040204020203" pitchFamily="34" charset="0"/>
            </a:endParaRPr>
          </a:p>
          <a:p>
            <a:pPr hangingPunct="0">
              <a:spcBef>
                <a:spcPts val="0"/>
              </a:spcBef>
            </a:pPr>
            <a:r>
              <a:rPr lang="en-US" sz="3600" b="1" dirty="0">
                <a:latin typeface="Segoe Condensed" panose="020B0606040200020203" pitchFamily="34" charset="0"/>
                <a:ea typeface="Segoe Condensed" charset="0"/>
                <a:cs typeface="Segoe UI Semibold" panose="020B0702040204020203" pitchFamily="34" charset="0"/>
              </a:rPr>
              <a:t>Leah Findlater</a:t>
            </a:r>
          </a:p>
          <a:p>
            <a:pPr hangingPunct="0">
              <a:spcBef>
                <a:spcPts val="0"/>
              </a:spcBef>
            </a:pPr>
            <a:r>
              <a:rPr lang="en-US" sz="2150" dirty="0">
                <a:latin typeface="Segoe Condensed" charset="0"/>
                <a:ea typeface="Segoe Condensed" charset="0"/>
                <a:cs typeface="Segoe Condensed" charset="0"/>
              </a:rPr>
              <a:t>University of Washington</a:t>
            </a:r>
            <a:endParaRPr lang="en-US" sz="2150" dirty="0">
              <a:solidFill>
                <a:schemeClr val="accent4"/>
              </a:solidFill>
              <a:latin typeface="Segoe Condensed" charset="0"/>
              <a:ea typeface="Segoe Condensed" charset="0"/>
              <a:cs typeface="Segoe Condensed" charset="0"/>
            </a:endParaRPr>
          </a:p>
        </p:txBody>
      </p:sp>
      <p:pic>
        <p:nvPicPr>
          <p:cNvPr id="13" name="Picture 12"/>
          <p:cNvPicPr>
            <a:picLocks noChangeAspect="1"/>
          </p:cNvPicPr>
          <p:nvPr/>
        </p:nvPicPr>
        <p:blipFill>
          <a:blip r:embed="rId5"/>
          <a:stretch>
            <a:fillRect/>
          </a:stretch>
        </p:blipFill>
        <p:spPr>
          <a:xfrm>
            <a:off x="266986" y="6117810"/>
            <a:ext cx="839366" cy="740190"/>
          </a:xfrm>
          <a:prstGeom prst="rect">
            <a:avLst/>
          </a:prstGeom>
        </p:spPr>
      </p:pic>
      <p:pic>
        <p:nvPicPr>
          <p:cNvPr id="14" name="Picture 13"/>
          <p:cNvPicPr>
            <a:picLocks noChangeAspect="1"/>
          </p:cNvPicPr>
          <p:nvPr/>
        </p:nvPicPr>
        <p:blipFill>
          <a:blip r:embed="rId6"/>
          <a:stretch>
            <a:fillRect/>
          </a:stretch>
        </p:blipFill>
        <p:spPr>
          <a:xfrm>
            <a:off x="2222483" y="6249953"/>
            <a:ext cx="862703" cy="475904"/>
          </a:xfrm>
          <a:prstGeom prst="rect">
            <a:avLst/>
          </a:prstGeom>
        </p:spPr>
      </p:pic>
      <p:pic>
        <p:nvPicPr>
          <p:cNvPr id="15" name="Picture 14"/>
          <p:cNvPicPr>
            <a:picLocks noChangeAspect="1"/>
          </p:cNvPicPr>
          <p:nvPr/>
        </p:nvPicPr>
        <p:blipFill>
          <a:blip r:embed="rId7"/>
          <a:stretch>
            <a:fillRect/>
          </a:stretch>
        </p:blipFill>
        <p:spPr>
          <a:xfrm>
            <a:off x="6945369" y="6240850"/>
            <a:ext cx="2391907" cy="494111"/>
          </a:xfrm>
          <a:prstGeom prst="rect">
            <a:avLst/>
          </a:prstGeom>
        </p:spPr>
      </p:pic>
      <p:sp>
        <p:nvSpPr>
          <p:cNvPr id="2" name="Rectangle 1"/>
          <p:cNvSpPr/>
          <p:nvPr/>
        </p:nvSpPr>
        <p:spPr>
          <a:xfrm>
            <a:off x="281131" y="5605381"/>
            <a:ext cx="11629739" cy="397032"/>
          </a:xfrm>
          <a:prstGeom prst="rect">
            <a:avLst/>
          </a:prstGeom>
        </p:spPr>
        <p:txBody>
          <a:bodyPr wrap="square">
            <a:spAutoFit/>
          </a:bodyPr>
          <a:lstStyle/>
          <a:p>
            <a:r>
              <a:rPr lang="en-US" sz="1990" dirty="0">
                <a:solidFill>
                  <a:schemeClr val="bg1"/>
                </a:solidFill>
                <a:latin typeface="Segoe Condensed" panose="020B0606040200020203" pitchFamily="34" charset="0"/>
              </a:rPr>
              <a:t>This work was supported by the Office of the Assistant Secretary of Defense for Health Affairs under Award W81XWH-14-1-0617</a:t>
            </a:r>
            <a:endParaRPr lang="en-US" sz="1990" dirty="0">
              <a:solidFill>
                <a:schemeClr val="bg1"/>
              </a:solidFill>
            </a:endParaRPr>
          </a:p>
        </p:txBody>
      </p:sp>
      <p:sp>
        <p:nvSpPr>
          <p:cNvPr id="17" name="Subtitle 2"/>
          <p:cNvSpPr txBox="1">
            <a:spLocks/>
          </p:cNvSpPr>
          <p:nvPr/>
        </p:nvSpPr>
        <p:spPr>
          <a:xfrm>
            <a:off x="295275" y="4193881"/>
            <a:ext cx="2570897" cy="12734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r>
              <a:rPr lang="en-US" sz="4400" b="1" dirty="0">
                <a:solidFill>
                  <a:schemeClr val="accent4"/>
                </a:solidFill>
                <a:latin typeface="Segoe Condensed" panose="020B0606040200020203" pitchFamily="34" charset="0"/>
                <a:ea typeface="Segoe Condensed" charset="0"/>
                <a:cs typeface="Segoe UI Semibold" panose="020B0702040204020203" pitchFamily="34" charset="0"/>
              </a:rPr>
              <a:t>Lee Stearns</a:t>
            </a:r>
            <a:endParaRPr lang="en-US" sz="4400" dirty="0">
              <a:solidFill>
                <a:schemeClr val="accent4"/>
              </a:solidFill>
              <a:latin typeface="Segoe Condensed" panose="020B0606040200020203" pitchFamily="34" charset="0"/>
              <a:ea typeface="Segoe Condensed" charset="0"/>
              <a:cs typeface="Segoe UI Semibold" panose="020B0702040204020203" pitchFamily="34" charset="0"/>
            </a:endParaRPr>
          </a:p>
          <a:p>
            <a:pPr hangingPunct="0">
              <a:lnSpc>
                <a:spcPct val="40000"/>
              </a:lnSpc>
              <a:tabLst>
                <a:tab pos="6630988" algn="l"/>
              </a:tabLst>
            </a:pPr>
            <a:r>
              <a:rPr lang="en-US" sz="2350" dirty="0">
                <a:solidFill>
                  <a:schemeClr val="accent4"/>
                </a:solidFill>
                <a:latin typeface="Segoe Condensed" charset="0"/>
                <a:ea typeface="Segoe Condensed" charset="0"/>
                <a:cs typeface="Segoe Condensed" charset="0"/>
              </a:rPr>
              <a:t>University of Maryland</a:t>
            </a:r>
          </a:p>
          <a:p>
            <a:pPr hangingPunct="0">
              <a:lnSpc>
                <a:spcPct val="50000"/>
              </a:lnSpc>
              <a:tabLst>
                <a:tab pos="6630988" algn="l"/>
              </a:tabLst>
            </a:pPr>
            <a:r>
              <a:rPr lang="en-US" sz="2050" dirty="0">
                <a:solidFill>
                  <a:schemeClr val="accent4"/>
                </a:solidFill>
                <a:latin typeface="Segoe Condensed" charset="0"/>
                <a:ea typeface="Segoe Condensed" charset="0"/>
                <a:cs typeface="Segoe Condensed" charset="0"/>
              </a:rPr>
              <a:t>Email: lstearns@umd.edu</a:t>
            </a:r>
          </a:p>
        </p:txBody>
      </p:sp>
      <p:sp>
        <p:nvSpPr>
          <p:cNvPr id="19" name="Title 1"/>
          <p:cNvSpPr txBox="1">
            <a:spLocks/>
          </p:cNvSpPr>
          <p:nvPr/>
        </p:nvSpPr>
        <p:spPr>
          <a:xfrm>
            <a:off x="295275" y="261256"/>
            <a:ext cx="11601450" cy="1377453"/>
          </a:xfrm>
          <a:prstGeom prst="rect">
            <a:avLst/>
          </a:prstGeom>
        </p:spPr>
        <p:txBody>
          <a:bodyPr anchor="ctr" anchorCtr="0">
            <a:noAutofit/>
          </a:bodyPr>
          <a:lstStyle>
            <a:lvl1pPr algn="ctr" defTabSz="914400" rtl="0" eaLnBrk="1" latinLnBrk="0" hangingPunct="1">
              <a:lnSpc>
                <a:spcPct val="90000"/>
              </a:lnSpc>
              <a:spcBef>
                <a:spcPct val="0"/>
              </a:spcBef>
              <a:buNone/>
              <a:defRPr sz="6000" b="0" i="0" kern="1200">
                <a:solidFill>
                  <a:schemeClr val="bg1"/>
                </a:solidFill>
                <a:latin typeface="Segoe UI Light" charset="0"/>
                <a:ea typeface="Segoe UI Light" charset="0"/>
                <a:cs typeface="Segoe UI Light" charset="0"/>
              </a:defRPr>
            </a:lvl1pPr>
          </a:lstStyle>
          <a:p>
            <a:pPr algn="l" hangingPunct="0"/>
            <a:r>
              <a:rPr lang="en-US" b="1" cap="small" dirty="0">
                <a:latin typeface="Segoe Condensed" panose="020B0606040200020203" pitchFamily="34" charset="0"/>
                <a:ea typeface="Segoe Condensed" charset="0"/>
                <a:cs typeface="Segoe UI Semibold" panose="020B0702040204020203" pitchFamily="34" charset="0"/>
              </a:rPr>
              <a:t>Design of an Augmented Reality</a:t>
            </a:r>
          </a:p>
          <a:p>
            <a:pPr algn="l" hangingPunct="0"/>
            <a:r>
              <a:rPr lang="en-US" sz="4800" b="1" cap="small" dirty="0">
                <a:latin typeface="Segoe Condensed" panose="020B0606040200020203" pitchFamily="34" charset="0"/>
                <a:ea typeface="Segoe Condensed" charset="0"/>
                <a:cs typeface="Segoe UI Semibold" panose="020B0702040204020203" pitchFamily="34" charset="0"/>
              </a:rPr>
              <a:t>Magnification Aid for Low Vision Users</a:t>
            </a:r>
            <a:endParaRPr lang="en-US" sz="4400" b="1" cap="small" dirty="0">
              <a:latin typeface="Segoe Condensed" panose="020B0606040200020203" pitchFamily="34" charset="0"/>
              <a:ea typeface="Segoe Condensed" charset="0"/>
              <a:cs typeface="Segoe UI Semibold" panose="020B0702040204020203" pitchFamily="34" charset="0"/>
            </a:endParaRPr>
          </a:p>
        </p:txBody>
      </p:sp>
    </p:spTree>
    <p:extLst>
      <p:ext uri="{BB962C8B-B14F-4D97-AF65-F5344CB8AC3E}">
        <p14:creationId xmlns:p14="http://schemas.microsoft.com/office/powerpoint/2010/main" val="415389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upload.wikimedia.org/wikipedia/commons/thumb/a/a8/A_Google_Glass_wearer.jpg/1280px-A_Google_Glass_wearer.jpg"/>
          <p:cNvPicPr>
            <a:picLocks noChangeAspect="1" noChangeArrowheads="1"/>
          </p:cNvPicPr>
          <p:nvPr/>
        </p:nvPicPr>
        <p:blipFill rotWithShape="1">
          <a:blip r:embed="rId3">
            <a:extLst>
              <a:ext uri="{28A0092B-C50C-407E-A947-70E740481C1C}">
                <a14:useLocalDpi xmlns:a14="http://schemas.microsoft.com/office/drawing/2010/main" val="0"/>
              </a:ext>
            </a:extLst>
          </a:blip>
          <a:srcRect l="23907" r="-68"/>
          <a:stretch/>
        </p:blipFill>
        <p:spPr bwMode="auto">
          <a:xfrm>
            <a:off x="0" y="0"/>
            <a:ext cx="7837714" cy="6858001"/>
          </a:xfrm>
          <a:prstGeom prst="rect">
            <a:avLst/>
          </a:prstGeom>
          <a:gradFill>
            <a:gsLst>
              <a:gs pos="0">
                <a:schemeClr val="tx1">
                  <a:alpha val="60000"/>
                </a:schemeClr>
              </a:gs>
              <a:gs pos="100000">
                <a:schemeClr val="tx1">
                  <a:alpha val="0"/>
                </a:schemeClr>
              </a:gs>
            </a:gsLst>
            <a:lin ang="0" scaled="0"/>
          </a:gradFill>
          <a:effectLst/>
        </p:spPr>
      </p:pic>
      <p:pic>
        <p:nvPicPr>
          <p:cNvPr id="2058" name="Picture 10" descr="An external file that holds a picture, illustration, etc.&#10;Object name is nihms598665f4.jpg"/>
          <p:cNvPicPr>
            <a:picLocks noChangeAspect="1" noChangeArrowheads="1"/>
          </p:cNvPicPr>
          <p:nvPr/>
        </p:nvPicPr>
        <p:blipFill rotWithShape="1">
          <a:blip r:embed="rId4">
            <a:extLst>
              <a:ext uri="{28A0092B-C50C-407E-A947-70E740481C1C}">
                <a14:useLocalDpi xmlns:a14="http://schemas.microsoft.com/office/drawing/2010/main" val="0"/>
              </a:ext>
            </a:extLst>
          </a:blip>
          <a:srcRect l="51491" t="57411"/>
          <a:stretch/>
        </p:blipFill>
        <p:spPr bwMode="auto">
          <a:xfrm>
            <a:off x="6170140" y="0"/>
            <a:ext cx="602186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5"/>
          <a:srcRect l="1433"/>
          <a:stretch/>
        </p:blipFill>
        <p:spPr>
          <a:xfrm>
            <a:off x="6170140" y="3429000"/>
            <a:ext cx="6021860" cy="3429000"/>
          </a:xfrm>
          <a:prstGeom prst="rect">
            <a:avLst/>
          </a:prstGeom>
          <a:ln w="38100">
            <a:noFill/>
          </a:ln>
          <a:effectLst/>
        </p:spPr>
      </p:pic>
      <p:sp>
        <p:nvSpPr>
          <p:cNvPr id="14" name="TextBox 13"/>
          <p:cNvSpPr txBox="1"/>
          <p:nvPr/>
        </p:nvSpPr>
        <p:spPr>
          <a:xfrm>
            <a:off x="0" y="6596390"/>
            <a:ext cx="1875835" cy="261610"/>
          </a:xfrm>
          <a:prstGeom prst="rect">
            <a:avLst/>
          </a:prstGeom>
          <a:noFill/>
        </p:spPr>
        <p:txBody>
          <a:bodyPr wrap="none" rtlCol="0">
            <a:spAutoFit/>
          </a:bodyPr>
          <a:lstStyle/>
          <a:p>
            <a:r>
              <a:rPr lang="en-US" sz="1100" dirty="0">
                <a:solidFill>
                  <a:schemeClr val="bg1">
                    <a:lumMod val="75000"/>
                  </a:schemeClr>
                </a:solidFill>
                <a:latin typeface="Segoe Condensed" panose="020B0606040200020203" pitchFamily="34" charset="0"/>
              </a:rPr>
              <a:t>Photo from Wikimedia Commons</a:t>
            </a:r>
          </a:p>
        </p:txBody>
      </p:sp>
      <p:sp>
        <p:nvSpPr>
          <p:cNvPr id="25" name="Rectangle 24"/>
          <p:cNvSpPr/>
          <p:nvPr/>
        </p:nvSpPr>
        <p:spPr>
          <a:xfrm>
            <a:off x="0" y="0"/>
            <a:ext cx="6170140" cy="1232034"/>
          </a:xfrm>
          <a:prstGeom prst="rect">
            <a:avLst/>
          </a:prstGeom>
          <a:gradFill>
            <a:gsLst>
              <a:gs pos="0">
                <a:schemeClr val="tx1">
                  <a:alpha val="6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153506" y="107083"/>
            <a:ext cx="6016634" cy="100944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lnSpc>
                <a:spcPct val="100000"/>
              </a:lnSpc>
            </a:pPr>
            <a:r>
              <a:rPr lang="en-US" sz="4800" b="1" cap="small" dirty="0">
                <a:latin typeface="Segoe Condensed" panose="020B0606040200020203" pitchFamily="34" charset="0"/>
                <a:ea typeface="Segoe Condensed" charset="0"/>
                <a:cs typeface="Segoe UI Semibold" panose="020B0702040204020203" pitchFamily="34" charset="0"/>
              </a:rPr>
              <a:t>Google Glass</a:t>
            </a:r>
            <a:endParaRPr lang="en-US" sz="2800" b="1" cap="small" dirty="0">
              <a:latin typeface="Segoe Condensed" panose="020B0606040200020203" pitchFamily="34" charset="0"/>
              <a:ea typeface="Segoe Condensed" charset="0"/>
              <a:cs typeface="Segoe UI Semibold" panose="020B0702040204020203" pitchFamily="34" charset="0"/>
            </a:endParaRPr>
          </a:p>
        </p:txBody>
      </p:sp>
      <p:sp>
        <p:nvSpPr>
          <p:cNvPr id="24" name="Rectangle 23"/>
          <p:cNvSpPr/>
          <p:nvPr/>
        </p:nvSpPr>
        <p:spPr>
          <a:xfrm>
            <a:off x="6170140" y="2408813"/>
            <a:ext cx="6034679" cy="1020186"/>
          </a:xfrm>
          <a:prstGeom prst="rect">
            <a:avLst/>
          </a:prstGeom>
          <a:gradFill>
            <a:gsLst>
              <a:gs pos="0">
                <a:schemeClr val="tx1">
                  <a:alpha val="0"/>
                </a:schemeClr>
              </a:gs>
              <a:gs pos="10000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txBox="1">
            <a:spLocks/>
          </p:cNvSpPr>
          <p:nvPr/>
        </p:nvSpPr>
        <p:spPr>
          <a:xfrm>
            <a:off x="6170140" y="3089709"/>
            <a:ext cx="6021860" cy="3392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spcBef>
                <a:spcPts val="0"/>
              </a:spcBef>
            </a:pPr>
            <a:r>
              <a:rPr lang="en-US" sz="1700" dirty="0">
                <a:latin typeface="Segoe Condensed" panose="020B0606040200020203" pitchFamily="34" charset="0"/>
                <a:ea typeface="Segoe Condensed" charset="0"/>
                <a:cs typeface="Segoe UI Semibold" panose="020B0702040204020203" pitchFamily="34" charset="0"/>
              </a:rPr>
              <a:t>Hwang and </a:t>
            </a:r>
            <a:r>
              <a:rPr lang="en-US" sz="1700" dirty="0" err="1">
                <a:latin typeface="Segoe Condensed" panose="020B0606040200020203" pitchFamily="34" charset="0"/>
                <a:ea typeface="Segoe Condensed" charset="0"/>
                <a:cs typeface="Segoe UI Semibold" panose="020B0702040204020203" pitchFamily="34" charset="0"/>
              </a:rPr>
              <a:t>Peli</a:t>
            </a:r>
            <a:r>
              <a:rPr lang="en-US" sz="1700" dirty="0">
                <a:latin typeface="Segoe Condensed" panose="020B0606040200020203" pitchFamily="34" charset="0"/>
                <a:ea typeface="Segoe Condensed" charset="0"/>
                <a:cs typeface="Segoe UI Semibold" panose="020B0702040204020203" pitchFamily="34" charset="0"/>
              </a:rPr>
              <a:t>, Optometry and Vision Science, Aug 2014</a:t>
            </a:r>
            <a:endParaRPr lang="en-US" sz="1700" dirty="0">
              <a:latin typeface="Segoe Condensed" charset="0"/>
              <a:ea typeface="Segoe Condensed" charset="0"/>
              <a:cs typeface="Segoe Condensed" charset="0"/>
            </a:endParaRPr>
          </a:p>
        </p:txBody>
      </p:sp>
      <p:sp>
        <p:nvSpPr>
          <p:cNvPr id="22" name="Rectangle 21"/>
          <p:cNvSpPr/>
          <p:nvPr/>
        </p:nvSpPr>
        <p:spPr>
          <a:xfrm>
            <a:off x="6157321" y="5837815"/>
            <a:ext cx="6034679" cy="1020185"/>
          </a:xfrm>
          <a:prstGeom prst="rect">
            <a:avLst/>
          </a:prstGeom>
          <a:gradFill>
            <a:gsLst>
              <a:gs pos="0">
                <a:schemeClr val="tx1">
                  <a:alpha val="0"/>
                </a:schemeClr>
              </a:gs>
              <a:gs pos="10000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2"/>
          <p:cNvSpPr txBox="1">
            <a:spLocks/>
          </p:cNvSpPr>
          <p:nvPr/>
        </p:nvSpPr>
        <p:spPr>
          <a:xfrm>
            <a:off x="6170140" y="6539071"/>
            <a:ext cx="6021860" cy="3043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spcBef>
                <a:spcPts val="0"/>
              </a:spcBef>
            </a:pPr>
            <a:r>
              <a:rPr lang="en-US" sz="1700" dirty="0" err="1">
                <a:latin typeface="Segoe Condensed" panose="020B0606040200020203" pitchFamily="34" charset="0"/>
                <a:ea typeface="Segoe Condensed" charset="0"/>
                <a:cs typeface="Segoe UI Semibold" panose="020B0702040204020203" pitchFamily="34" charset="0"/>
              </a:rPr>
              <a:t>Pundlik</a:t>
            </a:r>
            <a:r>
              <a:rPr lang="en-US" sz="1700" dirty="0">
                <a:latin typeface="Segoe Condensed" panose="020B0606040200020203" pitchFamily="34" charset="0"/>
                <a:ea typeface="Segoe Condensed" charset="0"/>
                <a:cs typeface="Segoe UI Semibold" panose="020B0702040204020203" pitchFamily="34" charset="0"/>
              </a:rPr>
              <a:t> </a:t>
            </a:r>
            <a:r>
              <a:rPr lang="en-US" sz="1700" i="1" dirty="0">
                <a:latin typeface="Segoe Condensed" panose="020B0606040200020203" pitchFamily="34" charset="0"/>
                <a:ea typeface="Segoe Condensed" charset="0"/>
                <a:cs typeface="Segoe UI Semibold" panose="020B0702040204020203" pitchFamily="34" charset="0"/>
              </a:rPr>
              <a:t>et al.</a:t>
            </a:r>
            <a:r>
              <a:rPr lang="en-US" sz="1700" dirty="0">
                <a:latin typeface="Segoe Condensed" panose="020B0606040200020203" pitchFamily="34" charset="0"/>
                <a:ea typeface="Segoe Condensed" charset="0"/>
                <a:cs typeface="Segoe UI Semibold" panose="020B0702040204020203" pitchFamily="34" charset="0"/>
              </a:rPr>
              <a:t>, IEEE Trans. Neural Systems and Rehab. Engineering, Jan 2017</a:t>
            </a:r>
            <a:endParaRPr lang="en-US" sz="1700" dirty="0">
              <a:latin typeface="Segoe Condensed" charset="0"/>
              <a:ea typeface="Segoe Condensed" charset="0"/>
              <a:cs typeface="Segoe Condensed" charset="0"/>
            </a:endParaRPr>
          </a:p>
        </p:txBody>
      </p:sp>
      <p:sp>
        <p:nvSpPr>
          <p:cNvPr id="20" name="Rectangle 19"/>
          <p:cNvSpPr/>
          <p:nvPr/>
        </p:nvSpPr>
        <p:spPr>
          <a:xfrm>
            <a:off x="6170140" y="0"/>
            <a:ext cx="6034679" cy="674971"/>
          </a:xfrm>
          <a:prstGeom prst="rect">
            <a:avLst/>
          </a:prstGeom>
          <a:gradFill>
            <a:gsLst>
              <a:gs pos="0">
                <a:schemeClr val="tx1">
                  <a:alpha val="6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Subtitle 2"/>
          <p:cNvSpPr txBox="1">
            <a:spLocks/>
          </p:cNvSpPr>
          <p:nvPr/>
        </p:nvSpPr>
        <p:spPr>
          <a:xfrm>
            <a:off x="6287655" y="107082"/>
            <a:ext cx="5811301" cy="45118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lnSpc>
                <a:spcPct val="100000"/>
              </a:lnSpc>
            </a:pPr>
            <a:r>
              <a:rPr lang="en-US" sz="2500" b="1" dirty="0">
                <a:latin typeface="Segoe Condensed" panose="020B0606040200020203" pitchFamily="34" charset="0"/>
                <a:ea typeface="Segoe Condensed" charset="0"/>
                <a:cs typeface="Segoe UI Semibold" panose="020B0702040204020203" pitchFamily="34" charset="0"/>
              </a:rPr>
              <a:t>Edge Enhancement</a:t>
            </a:r>
          </a:p>
        </p:txBody>
      </p:sp>
      <p:sp>
        <p:nvSpPr>
          <p:cNvPr id="21" name="Rectangle 20"/>
          <p:cNvSpPr/>
          <p:nvPr/>
        </p:nvSpPr>
        <p:spPr>
          <a:xfrm>
            <a:off x="6170140" y="3429000"/>
            <a:ext cx="6034679" cy="674973"/>
          </a:xfrm>
          <a:prstGeom prst="rect">
            <a:avLst/>
          </a:prstGeom>
          <a:gradFill>
            <a:gsLst>
              <a:gs pos="0">
                <a:schemeClr val="tx1">
                  <a:alpha val="6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Subtitle 2"/>
          <p:cNvSpPr txBox="1">
            <a:spLocks/>
          </p:cNvSpPr>
          <p:nvPr/>
        </p:nvSpPr>
        <p:spPr>
          <a:xfrm>
            <a:off x="6287654" y="3479535"/>
            <a:ext cx="5811301" cy="6244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lnSpc>
                <a:spcPct val="100000"/>
              </a:lnSpc>
            </a:pPr>
            <a:r>
              <a:rPr lang="en-US" sz="2500" b="1" dirty="0">
                <a:latin typeface="Segoe Condensed" panose="020B0606040200020203" pitchFamily="34" charset="0"/>
                <a:ea typeface="Segoe Condensed" charset="0"/>
                <a:cs typeface="Segoe UI Semibold" panose="020B0702040204020203" pitchFamily="34" charset="0"/>
              </a:rPr>
              <a:t>Smartphone Magnification</a:t>
            </a:r>
          </a:p>
        </p:txBody>
      </p:sp>
    </p:spTree>
    <p:extLst>
      <p:ext uri="{BB962C8B-B14F-4D97-AF65-F5344CB8AC3E}">
        <p14:creationId xmlns:p14="http://schemas.microsoft.com/office/powerpoint/2010/main" val="72918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mms.businesswire.com/media/20160503005756/en/522826/5/NuEyes_Final_Consumer_W_Child_Photo.jpg?download=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328" r="36116"/>
          <a:stretch/>
        </p:blipFill>
        <p:spPr bwMode="auto">
          <a:xfrm>
            <a:off x="4069080" y="1"/>
            <a:ext cx="406908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artefactgroup.com/wp-content/uploads/2017/02/Sofia-Communication.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079" r="42546"/>
          <a:stretch/>
        </p:blipFill>
        <p:spPr bwMode="auto">
          <a:xfrm>
            <a:off x="0" y="1"/>
            <a:ext cx="406908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i.ytimg.com/vi/ByyN6b2hBHc/maxresdefault.jpg"/>
          <p:cNvPicPr>
            <a:picLocks noChangeAspect="1" noChangeArrowheads="1"/>
          </p:cNvPicPr>
          <p:nvPr/>
        </p:nvPicPr>
        <p:blipFill rotWithShape="1">
          <a:blip r:embed="rId5">
            <a:extLst>
              <a:ext uri="{28A0092B-C50C-407E-A947-70E740481C1C}">
                <a14:useLocalDpi xmlns:a14="http://schemas.microsoft.com/office/drawing/2010/main" val="0"/>
              </a:ext>
            </a:extLst>
          </a:blip>
          <a:srcRect l="54474" r="12151"/>
          <a:stretch/>
        </p:blipFill>
        <p:spPr bwMode="auto">
          <a:xfrm>
            <a:off x="8122920" y="1"/>
            <a:ext cx="4069080"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0" y="0"/>
            <a:ext cx="12192000" cy="1597794"/>
          </a:xfrm>
          <a:prstGeom prst="rect">
            <a:avLst/>
          </a:prstGeom>
          <a:gradFill>
            <a:gsLst>
              <a:gs pos="46000">
                <a:srgbClr val="000000">
                  <a:alpha val="50000"/>
                </a:srgbClr>
              </a:gs>
              <a:gs pos="0">
                <a:schemeClr val="tx1">
                  <a:alpha val="6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ubtitle 2"/>
          <p:cNvSpPr txBox="1">
            <a:spLocks/>
          </p:cNvSpPr>
          <p:nvPr/>
        </p:nvSpPr>
        <p:spPr>
          <a:xfrm>
            <a:off x="202165" y="115503"/>
            <a:ext cx="11752412" cy="10010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lnSpc>
                <a:spcPct val="100000"/>
              </a:lnSpc>
            </a:pPr>
            <a:r>
              <a:rPr lang="en-US" sz="4800" b="1" cap="small" dirty="0">
                <a:latin typeface="Segoe Condensed" panose="020B0606040200020203" pitchFamily="34" charset="0"/>
                <a:ea typeface="Segoe Condensed" charset="0"/>
                <a:cs typeface="Segoe UI Semibold" panose="020B0702040204020203" pitchFamily="34" charset="0"/>
              </a:rPr>
              <a:t>Commercial Head-Worn Vision Enhancement Systems</a:t>
            </a:r>
          </a:p>
        </p:txBody>
      </p:sp>
      <p:sp>
        <p:nvSpPr>
          <p:cNvPr id="14" name="Rectangle 13"/>
          <p:cNvSpPr/>
          <p:nvPr/>
        </p:nvSpPr>
        <p:spPr>
          <a:xfrm>
            <a:off x="0" y="5260206"/>
            <a:ext cx="12192000" cy="1597794"/>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6409" y="0"/>
            <a:ext cx="12204819" cy="6858000"/>
            <a:chOff x="2421" y="1831205"/>
            <a:chExt cx="12204819" cy="6858000"/>
          </a:xfrm>
        </p:grpSpPr>
        <p:sp>
          <p:nvSpPr>
            <p:cNvPr id="11" name="Rectangle 10"/>
            <p:cNvSpPr/>
            <p:nvPr/>
          </p:nvSpPr>
          <p:spPr>
            <a:xfrm>
              <a:off x="2421" y="1831205"/>
              <a:ext cx="12204819" cy="6858000"/>
            </a:xfrm>
            <a:prstGeom prst="rect">
              <a:avLst/>
            </a:prstGeom>
            <a:gradFill>
              <a:gsLst>
                <a:gs pos="60000">
                  <a:srgbClr val="000000">
                    <a:alpha val="80000"/>
                  </a:srgbClr>
                </a:gs>
                <a:gs pos="0">
                  <a:schemeClr val="tx1">
                    <a:alpha val="0"/>
                  </a:schemeClr>
                </a:gs>
                <a:gs pos="40000">
                  <a:schemeClr val="tx1">
                    <a:alpha val="8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2"/>
            <p:cNvSpPr txBox="1">
              <a:spLocks/>
            </p:cNvSpPr>
            <p:nvPr/>
          </p:nvSpPr>
          <p:spPr>
            <a:xfrm>
              <a:off x="609600" y="4440833"/>
              <a:ext cx="10972800" cy="16387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800" dirty="0" err="1">
                  <a:solidFill>
                    <a:schemeClr val="accent4"/>
                  </a:solidFill>
                  <a:latin typeface="Segoe UI Semibold" panose="020B0702040204020203" pitchFamily="34" charset="0"/>
                  <a:cs typeface="Segoe UI Semibold" panose="020B0702040204020203" pitchFamily="34" charset="0"/>
                </a:rPr>
                <a:t>Zolyomi</a:t>
              </a:r>
              <a:r>
                <a:rPr lang="en-US" sz="3800" dirty="0">
                  <a:solidFill>
                    <a:schemeClr val="accent4"/>
                  </a:solidFill>
                  <a:latin typeface="Segoe UI Semibold" panose="020B0702040204020203" pitchFamily="34" charset="0"/>
                  <a:cs typeface="Segoe UI Semibold" panose="020B0702040204020203" pitchFamily="34" charset="0"/>
                </a:rPr>
                <a:t> et al., ASSETS 2017</a:t>
              </a:r>
              <a:r>
                <a:rPr lang="en-US" sz="3800" dirty="0">
                  <a:latin typeface="Segoe UI Light" panose="020B0502040204020203" pitchFamily="34" charset="0"/>
                  <a:cs typeface="Segoe UI Light" panose="020B0502040204020203" pitchFamily="34" charset="0"/>
                </a:rPr>
                <a:t>—a recent study with </a:t>
              </a:r>
              <a:r>
                <a:rPr lang="en-US" sz="3800" dirty="0">
                  <a:latin typeface="Segoe UI Light" panose="020B0502040204020203" pitchFamily="34" charset="0"/>
                </a:rPr>
                <a:t>eSight that showed the impact a head-worn vision enhancement system can make in users’ lives.</a:t>
              </a:r>
              <a:endParaRPr lang="en-US" sz="3800" dirty="0">
                <a:latin typeface="Segoe UI Semibold" panose="020B0702040204020203" pitchFamily="34" charset="0"/>
                <a:cs typeface="Segoe UI Semibold" panose="020B0702040204020203" pitchFamily="34" charset="0"/>
              </a:endParaRPr>
            </a:p>
          </p:txBody>
        </p:sp>
      </p:grpSp>
      <p:sp>
        <p:nvSpPr>
          <p:cNvPr id="15" name="Subtitle 2"/>
          <p:cNvSpPr txBox="1">
            <a:spLocks/>
          </p:cNvSpPr>
          <p:nvPr/>
        </p:nvSpPr>
        <p:spPr>
          <a:xfrm>
            <a:off x="0" y="5967663"/>
            <a:ext cx="4069080" cy="8903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lnSpc>
                <a:spcPct val="100000"/>
              </a:lnSpc>
            </a:pPr>
            <a:r>
              <a:rPr lang="en-US" sz="4800" b="1" dirty="0">
                <a:latin typeface="Segoe Condensed" panose="020B0606040200020203" pitchFamily="34" charset="0"/>
                <a:ea typeface="Segoe Condensed" charset="0"/>
                <a:cs typeface="Segoe UI Semibold" panose="020B0702040204020203" pitchFamily="34" charset="0"/>
              </a:rPr>
              <a:t>eSight</a:t>
            </a:r>
            <a:endParaRPr lang="en-US" sz="2800" b="1" dirty="0">
              <a:latin typeface="Segoe Condensed" panose="020B0606040200020203" pitchFamily="34" charset="0"/>
              <a:ea typeface="Segoe Condensed" charset="0"/>
              <a:cs typeface="Segoe UI Semibold" panose="020B0702040204020203" pitchFamily="34" charset="0"/>
            </a:endParaRPr>
          </a:p>
        </p:txBody>
      </p:sp>
      <p:sp>
        <p:nvSpPr>
          <p:cNvPr id="16" name="Subtitle 2"/>
          <p:cNvSpPr txBox="1">
            <a:spLocks/>
          </p:cNvSpPr>
          <p:nvPr/>
        </p:nvSpPr>
        <p:spPr>
          <a:xfrm>
            <a:off x="4053840" y="5967663"/>
            <a:ext cx="4069080" cy="8903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lnSpc>
                <a:spcPct val="100000"/>
              </a:lnSpc>
            </a:pPr>
            <a:r>
              <a:rPr lang="en-US" sz="4800" b="1" dirty="0" err="1">
                <a:latin typeface="Segoe Condensed" panose="020B0606040200020203" pitchFamily="34" charset="0"/>
                <a:ea typeface="Segoe Condensed" charset="0"/>
                <a:cs typeface="Segoe UI Semibold" panose="020B0702040204020203" pitchFamily="34" charset="0"/>
              </a:rPr>
              <a:t>NuEyes</a:t>
            </a:r>
            <a:endParaRPr lang="en-US" sz="2800" b="1" dirty="0">
              <a:latin typeface="Segoe Condensed" panose="020B0606040200020203" pitchFamily="34" charset="0"/>
              <a:ea typeface="Segoe Condensed" charset="0"/>
              <a:cs typeface="Segoe UI Semibold" panose="020B0702040204020203" pitchFamily="34" charset="0"/>
            </a:endParaRPr>
          </a:p>
        </p:txBody>
      </p:sp>
      <p:sp>
        <p:nvSpPr>
          <p:cNvPr id="17" name="Subtitle 2"/>
          <p:cNvSpPr txBox="1">
            <a:spLocks/>
          </p:cNvSpPr>
          <p:nvPr/>
        </p:nvSpPr>
        <p:spPr>
          <a:xfrm>
            <a:off x="8138160" y="5967663"/>
            <a:ext cx="4069080" cy="8903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hangingPunct="0">
              <a:lnSpc>
                <a:spcPct val="100000"/>
              </a:lnSpc>
            </a:pPr>
            <a:r>
              <a:rPr lang="en-US" sz="4800" b="1" dirty="0" err="1">
                <a:latin typeface="Segoe Condensed" panose="020B0606040200020203" pitchFamily="34" charset="0"/>
                <a:ea typeface="Segoe Condensed" charset="0"/>
                <a:cs typeface="Segoe UI Semibold" panose="020B0702040204020203" pitchFamily="34" charset="0"/>
              </a:rPr>
              <a:t>IrisVision</a:t>
            </a:r>
            <a:endParaRPr lang="en-US" sz="2800" b="1" dirty="0">
              <a:latin typeface="Segoe Condensed" panose="020B0606040200020203" pitchFamily="34" charset="0"/>
              <a:ea typeface="Segoe Condensed" charset="0"/>
              <a:cs typeface="Segoe UI Semibold" panose="020B0702040204020203" pitchFamily="34" charset="0"/>
            </a:endParaRPr>
          </a:p>
        </p:txBody>
      </p:sp>
    </p:spTree>
    <p:extLst>
      <p:ext uri="{BB962C8B-B14F-4D97-AF65-F5344CB8AC3E}">
        <p14:creationId xmlns:p14="http://schemas.microsoft.com/office/powerpoint/2010/main" val="267010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reSee A Customizable Head-Mounted Vision Enhancement System for People with Low Vision">
            <a:hlinkClick r:id="" action="ppaction://media"/>
          </p:cNvPr>
          <p:cNvPicPr>
            <a:picLocks noChangeAspect="1"/>
          </p:cNvPicPr>
          <p:nvPr>
            <a:videoFile r:link="rId1"/>
            <p:extLst>
              <p:ext uri="{DAA4B4D4-6D71-4841-9C94-3DE7FCFB9230}">
                <p14:media xmlns:p14="http://schemas.microsoft.com/office/powerpoint/2010/main" r:embed="rId2">
                  <p14:trim st="25744" end="72436.4222"/>
                </p14:media>
              </p:ext>
            </p:extLst>
          </p:nvPr>
        </p:nvPicPr>
        <p:blipFill>
          <a:blip r:embed="rId5"/>
          <a:stretch>
            <a:fillRect/>
          </a:stretch>
        </p:blipFill>
        <p:spPr>
          <a:xfrm>
            <a:off x="0" y="0"/>
            <a:ext cx="12192000" cy="6858000"/>
          </a:xfrm>
          <a:prstGeom prst="rect">
            <a:avLst/>
          </a:prstGeom>
        </p:spPr>
      </p:pic>
      <p:sp>
        <p:nvSpPr>
          <p:cNvPr id="8" name="Rectangle 7"/>
          <p:cNvSpPr/>
          <p:nvPr/>
        </p:nvSpPr>
        <p:spPr>
          <a:xfrm>
            <a:off x="0" y="5419023"/>
            <a:ext cx="12192000" cy="1438977"/>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0" y="6596390"/>
            <a:ext cx="1487908" cy="261610"/>
          </a:xfrm>
          <a:prstGeom prst="rect">
            <a:avLst/>
          </a:prstGeom>
          <a:noFill/>
        </p:spPr>
        <p:txBody>
          <a:bodyPr wrap="none" rtlCol="0">
            <a:spAutoFit/>
          </a:bodyPr>
          <a:lstStyle/>
          <a:p>
            <a:r>
              <a:rPr lang="en-US" sz="1100" dirty="0">
                <a:solidFill>
                  <a:schemeClr val="bg1">
                    <a:lumMod val="75000"/>
                  </a:schemeClr>
                </a:solidFill>
                <a:latin typeface="Segoe Condensed" panose="020B0606040200020203" pitchFamily="34" charset="0"/>
              </a:rPr>
              <a:t>Video by Yang </a:t>
            </a:r>
            <a:r>
              <a:rPr lang="en-US" sz="1100" i="1" dirty="0">
                <a:solidFill>
                  <a:schemeClr val="bg1">
                    <a:lumMod val="75000"/>
                  </a:schemeClr>
                </a:solidFill>
                <a:latin typeface="Segoe Condensed" panose="020B0606040200020203" pitchFamily="34" charset="0"/>
              </a:rPr>
              <a:t>et al.</a:t>
            </a:r>
            <a:r>
              <a:rPr lang="en-US" sz="1100" dirty="0">
                <a:solidFill>
                  <a:schemeClr val="bg1">
                    <a:lumMod val="75000"/>
                  </a:schemeClr>
                </a:solidFill>
                <a:latin typeface="Segoe Condensed" panose="020B0606040200020203" pitchFamily="34" charset="0"/>
              </a:rPr>
              <a:t>, 2015</a:t>
            </a:r>
          </a:p>
        </p:txBody>
      </p:sp>
      <p:grpSp>
        <p:nvGrpSpPr>
          <p:cNvPr id="15" name="Group 14"/>
          <p:cNvGrpSpPr/>
          <p:nvPr/>
        </p:nvGrpSpPr>
        <p:grpSpPr>
          <a:xfrm>
            <a:off x="0" y="0"/>
            <a:ext cx="12204819" cy="6858000"/>
            <a:chOff x="0" y="0"/>
            <a:chExt cx="12204819" cy="6858000"/>
          </a:xfrm>
        </p:grpSpPr>
        <p:sp>
          <p:nvSpPr>
            <p:cNvPr id="9" name="Rectangle 8"/>
            <p:cNvSpPr/>
            <p:nvPr/>
          </p:nvSpPr>
          <p:spPr>
            <a:xfrm>
              <a:off x="0" y="0"/>
              <a:ext cx="12204819" cy="6858000"/>
            </a:xfrm>
            <a:prstGeom prst="rect">
              <a:avLst/>
            </a:prstGeom>
            <a:gradFill>
              <a:gsLst>
                <a:gs pos="70000">
                  <a:srgbClr val="000000">
                    <a:alpha val="70000"/>
                  </a:srgbClr>
                </a:gs>
                <a:gs pos="30000">
                  <a:srgbClr val="000000">
                    <a:alpha val="70000"/>
                  </a:srgbClr>
                </a:gs>
                <a:gs pos="0">
                  <a:schemeClr val="tx1">
                    <a:alpha val="0"/>
                  </a:schemeClr>
                </a:gs>
                <a:gs pos="50000">
                  <a:schemeClr val="tx1">
                    <a:alpha val="70000"/>
                  </a:scheme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845419" y="2459706"/>
              <a:ext cx="10501162" cy="2239294"/>
              <a:chOff x="845419" y="2923674"/>
              <a:chExt cx="10501162" cy="2239294"/>
            </a:xfrm>
          </p:grpSpPr>
          <p:sp>
            <p:nvSpPr>
              <p:cNvPr id="10" name="Content Placeholder 2"/>
              <p:cNvSpPr txBox="1">
                <a:spLocks/>
              </p:cNvSpPr>
              <p:nvPr/>
            </p:nvSpPr>
            <p:spPr>
              <a:xfrm>
                <a:off x="845419" y="2923674"/>
                <a:ext cx="10501162" cy="10106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730" dirty="0">
                    <a:latin typeface="Segoe UI Light" panose="020B0502040204020203" pitchFamily="34" charset="0"/>
                  </a:rPr>
                  <a:t>AR systems combine </a:t>
                </a:r>
                <a:r>
                  <a:rPr lang="en-US" sz="3730" dirty="0">
                    <a:solidFill>
                      <a:schemeClr val="accent4"/>
                    </a:solidFill>
                    <a:latin typeface="Segoe UI Semibold" panose="020B0702040204020203" pitchFamily="34" charset="0"/>
                    <a:cs typeface="Segoe UI Semibold" panose="020B0702040204020203" pitchFamily="34" charset="0"/>
                  </a:rPr>
                  <a:t>real and virtual objects</a:t>
                </a:r>
                <a:r>
                  <a:rPr lang="en-US" sz="3730" dirty="0">
                    <a:latin typeface="Segoe UI Light" panose="020B0502040204020203" pitchFamily="34" charset="0"/>
                  </a:rPr>
                  <a:t>, are </a:t>
                </a:r>
                <a:r>
                  <a:rPr lang="en-US" sz="3650" dirty="0">
                    <a:solidFill>
                      <a:schemeClr val="accent4"/>
                    </a:solidFill>
                    <a:latin typeface="Segoe UI Semibold" panose="020B0702040204020203" pitchFamily="34" charset="0"/>
                    <a:cs typeface="Segoe UI Semibold" panose="020B0702040204020203" pitchFamily="34" charset="0"/>
                  </a:rPr>
                  <a:t>interactive in real-time</a:t>
                </a:r>
                <a:r>
                  <a:rPr lang="en-US" sz="3650" dirty="0">
                    <a:latin typeface="Segoe UI Light" panose="020B0502040204020203" pitchFamily="34" charset="0"/>
                  </a:rPr>
                  <a:t>, and are </a:t>
                </a:r>
                <a:r>
                  <a:rPr lang="en-US" sz="3650" dirty="0">
                    <a:solidFill>
                      <a:schemeClr val="accent4"/>
                    </a:solidFill>
                    <a:latin typeface="Segoe UI Semibold" panose="020B0702040204020203" pitchFamily="34" charset="0"/>
                    <a:cs typeface="Segoe UI Semibold" panose="020B0702040204020203" pitchFamily="34" charset="0"/>
                  </a:rPr>
                  <a:t>registered in 3D</a:t>
                </a:r>
              </a:p>
            </p:txBody>
          </p:sp>
          <p:sp>
            <p:nvSpPr>
              <p:cNvPr id="11" name="Content Placeholder 2"/>
              <p:cNvSpPr txBox="1">
                <a:spLocks/>
              </p:cNvSpPr>
              <p:nvPr/>
            </p:nvSpPr>
            <p:spPr>
              <a:xfrm>
                <a:off x="5967662" y="4230604"/>
                <a:ext cx="5186413" cy="9323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Segoe UI Light" charset="0"/>
                    <a:ea typeface="Segoe UI Light" charset="0"/>
                    <a:cs typeface="Segoe UI Light"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Segoe UI Light" charset="0"/>
                    <a:ea typeface="Segoe UI Light" charset="0"/>
                    <a:cs typeface="Segoe UI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Segoe UI Light" charset="0"/>
                    <a:ea typeface="Segoe UI Light" charset="0"/>
                    <a:cs typeface="Segoe UI Light"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Segoe UI Light" charset="0"/>
                    <a:ea typeface="Segoe UI Light" charset="0"/>
                    <a:cs typeface="Segoe UI Light"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latin typeface="Segoe Condensed" panose="020B0606040200020203" pitchFamily="34" charset="0"/>
                  </a:rPr>
                  <a:t>Ronald T. Azuma (paraphrased)</a:t>
                </a:r>
              </a:p>
              <a:p>
                <a:pPr marL="0" indent="0" algn="r">
                  <a:spcBef>
                    <a:spcPts val="300"/>
                  </a:spcBef>
                  <a:buFont typeface="Arial" panose="020B0604020202020204" pitchFamily="34" charset="0"/>
                  <a:buNone/>
                </a:pPr>
                <a:r>
                  <a:rPr lang="en-US" sz="2500" dirty="0">
                    <a:latin typeface="Segoe Condensed" panose="020B0606040200020203" pitchFamily="34" charset="0"/>
                    <a:cs typeface="Segoe UI Semibold" panose="020B0702040204020203" pitchFamily="34" charset="0"/>
                  </a:rPr>
                  <a:t>A Survey of Augmented Reality, 1997</a:t>
                </a:r>
              </a:p>
            </p:txBody>
          </p:sp>
        </p:grpSp>
      </p:grpSp>
    </p:spTree>
    <p:extLst>
      <p:ext uri="{BB962C8B-B14F-4D97-AF65-F5344CB8AC3E}">
        <p14:creationId xmlns:p14="http://schemas.microsoft.com/office/powerpoint/2010/main" val="838839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1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s://upload.wikimedia.org/wikipedia/commons/0/02/Ramaholole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 y="-4763"/>
            <a:ext cx="12201525" cy="68675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348226" y="6596390"/>
            <a:ext cx="1843774" cy="261610"/>
          </a:xfrm>
          <a:prstGeom prst="rect">
            <a:avLst/>
          </a:prstGeom>
          <a:noFill/>
        </p:spPr>
        <p:txBody>
          <a:bodyPr wrap="none" rtlCol="0">
            <a:spAutoFit/>
          </a:bodyPr>
          <a:lstStyle/>
          <a:p>
            <a:pPr algn="r"/>
            <a:r>
              <a:rPr lang="en-US" sz="1100" dirty="0">
                <a:solidFill>
                  <a:schemeClr val="bg1">
                    <a:lumMod val="50000"/>
                  </a:schemeClr>
                </a:solidFill>
                <a:latin typeface="Segoe Condensed" panose="020B0606040200020203" pitchFamily="34" charset="0"/>
              </a:rPr>
              <a:t>Photo from Wikimedia Commons</a:t>
            </a:r>
          </a:p>
        </p:txBody>
      </p:sp>
      <p:sp>
        <p:nvSpPr>
          <p:cNvPr id="11" name="Subtitle 2"/>
          <p:cNvSpPr txBox="1">
            <a:spLocks/>
          </p:cNvSpPr>
          <p:nvPr/>
        </p:nvSpPr>
        <p:spPr>
          <a:xfrm>
            <a:off x="265144" y="5717754"/>
            <a:ext cx="5937351" cy="10466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lnSpc>
                <a:spcPct val="100000"/>
              </a:lnSpc>
            </a:pPr>
            <a:r>
              <a:rPr lang="en-US" sz="6000" b="1" cap="small" dirty="0">
                <a:solidFill>
                  <a:schemeClr val="tx1"/>
                </a:solidFill>
                <a:latin typeface="Segoe Condensed" panose="020B0606040200020203" pitchFamily="34" charset="0"/>
                <a:ea typeface="Segoe Condensed" charset="0"/>
                <a:cs typeface="Segoe UI Semibold" panose="020B0702040204020203" pitchFamily="34" charset="0"/>
              </a:rPr>
              <a:t>Microsoft HoloLens</a:t>
            </a:r>
            <a:endParaRPr lang="en-US" sz="3600" b="1" cap="small" dirty="0">
              <a:solidFill>
                <a:schemeClr val="tx1"/>
              </a:solidFill>
              <a:latin typeface="Segoe Condensed" panose="020B0606040200020203" pitchFamily="34" charset="0"/>
              <a:ea typeface="Segoe Condensed" charset="0"/>
              <a:cs typeface="Segoe UI Semibold" panose="020B0702040204020203" pitchFamily="34" charset="0"/>
            </a:endParaRPr>
          </a:p>
        </p:txBody>
      </p:sp>
      <p:sp>
        <p:nvSpPr>
          <p:cNvPr id="5" name="Subtitle 2"/>
          <p:cNvSpPr txBox="1">
            <a:spLocks/>
          </p:cNvSpPr>
          <p:nvPr/>
        </p:nvSpPr>
        <p:spPr>
          <a:xfrm>
            <a:off x="7123129" y="4988459"/>
            <a:ext cx="4764333" cy="115098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hangingPunct="0">
              <a:lnSpc>
                <a:spcPct val="100000"/>
              </a:lnSpc>
              <a:spcBef>
                <a:spcPts val="0"/>
              </a:spcBef>
            </a:pPr>
            <a:r>
              <a:rPr lang="en-US" sz="3400" cap="small" dirty="0">
                <a:solidFill>
                  <a:schemeClr val="tx1"/>
                </a:solidFill>
                <a:latin typeface="Segoe Condensed" panose="020B0606040200020203" pitchFamily="34" charset="0"/>
                <a:ea typeface="Segoe Condensed" charset="0"/>
                <a:cs typeface="Segoe UI Light" panose="020B0502040204020203" pitchFamily="34" charset="0"/>
              </a:rPr>
              <a:t>Transparent AR Display</a:t>
            </a:r>
          </a:p>
          <a:p>
            <a:pPr algn="r" hangingPunct="0">
              <a:lnSpc>
                <a:spcPct val="100000"/>
              </a:lnSpc>
              <a:spcBef>
                <a:spcPts val="0"/>
              </a:spcBef>
            </a:pPr>
            <a:r>
              <a:rPr lang="en-US" sz="3550" cap="small" dirty="0">
                <a:solidFill>
                  <a:schemeClr val="tx1"/>
                </a:solidFill>
                <a:latin typeface="Segoe Condensed" panose="020B0606040200020203" pitchFamily="34" charset="0"/>
                <a:ea typeface="Segoe Condensed" charset="0"/>
                <a:cs typeface="Segoe UI Light" panose="020B0502040204020203" pitchFamily="34" charset="0"/>
              </a:rPr>
              <a:t>Persistent 3D Content</a:t>
            </a:r>
          </a:p>
        </p:txBody>
      </p:sp>
    </p:spTree>
    <p:extLst>
      <p:ext uri="{BB962C8B-B14F-4D97-AF65-F5344CB8AC3E}">
        <p14:creationId xmlns:p14="http://schemas.microsoft.com/office/powerpoint/2010/main" val="75582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www.windowscentral.com/sites/wpcentral.com/files/styles/xlarge/public/field/image/2016/02/microsoft-hololens-software.jpg?itok=MEMals5K"/>
          <p:cNvPicPr>
            <a:picLocks noChangeAspect="1" noChangeArrowheads="1"/>
          </p:cNvPicPr>
          <p:nvPr/>
        </p:nvPicPr>
        <p:blipFill rotWithShape="1">
          <a:blip r:embed="rId3">
            <a:extLst>
              <a:ext uri="{28A0092B-C50C-407E-A947-70E740481C1C}">
                <a14:useLocalDpi xmlns:a14="http://schemas.microsoft.com/office/drawing/2010/main" val="0"/>
              </a:ext>
            </a:extLst>
          </a:blip>
          <a:srcRect t="10542" b="14457"/>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5419023"/>
            <a:ext cx="12192000" cy="1438977"/>
          </a:xfrm>
          <a:prstGeom prst="rect">
            <a:avLst/>
          </a:prstGeom>
          <a:gradFill>
            <a:gsLst>
              <a:gs pos="0">
                <a:schemeClr val="tx1">
                  <a:alpha val="0"/>
                </a:schemeClr>
              </a:gs>
              <a:gs pos="100000">
                <a:schemeClr val="tx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ubtitle 2"/>
          <p:cNvSpPr txBox="1">
            <a:spLocks/>
          </p:cNvSpPr>
          <p:nvPr/>
        </p:nvSpPr>
        <p:spPr>
          <a:xfrm>
            <a:off x="265144" y="5717754"/>
            <a:ext cx="5937351" cy="104660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bg1"/>
                </a:solidFill>
                <a:latin typeface="Segoe UI Light" charset="0"/>
                <a:ea typeface="Segoe UI Light" charset="0"/>
                <a:cs typeface="Segoe UI Light"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bg1"/>
                </a:solidFill>
                <a:latin typeface="Segoe UI Light" charset="0"/>
                <a:ea typeface="Segoe UI Light" charset="0"/>
                <a:cs typeface="Segoe UI Light" charset="0"/>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bg1"/>
                </a:solidFill>
                <a:latin typeface="Segoe UI Light" charset="0"/>
                <a:ea typeface="Segoe UI Light" charset="0"/>
                <a:cs typeface="Segoe UI Light" charset="0"/>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bg1"/>
                </a:solidFill>
                <a:latin typeface="Segoe UI Light" charset="0"/>
                <a:ea typeface="Segoe UI Light" charset="0"/>
                <a:cs typeface="Segoe UI Light"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hangingPunct="0">
              <a:lnSpc>
                <a:spcPct val="100000"/>
              </a:lnSpc>
            </a:pPr>
            <a:r>
              <a:rPr lang="en-US" sz="6000" b="1" cap="small" dirty="0">
                <a:latin typeface="Segoe Condensed" panose="020B0606040200020203" pitchFamily="34" charset="0"/>
                <a:ea typeface="Segoe Condensed" charset="0"/>
                <a:cs typeface="Segoe UI Semibold" panose="020B0702040204020203" pitchFamily="34" charset="0"/>
              </a:rPr>
              <a:t>3D Augmented Reality</a:t>
            </a:r>
            <a:endParaRPr lang="en-US" sz="3600" b="1" cap="small" dirty="0">
              <a:latin typeface="Segoe Condensed" panose="020B0606040200020203" pitchFamily="34" charset="0"/>
              <a:ea typeface="Segoe Condensed" charset="0"/>
              <a:cs typeface="Segoe UI Semibold" panose="020B0702040204020203" pitchFamily="34" charset="0"/>
            </a:endParaRPr>
          </a:p>
        </p:txBody>
      </p:sp>
      <p:sp>
        <p:nvSpPr>
          <p:cNvPr id="10" name="TextBox 9"/>
          <p:cNvSpPr txBox="1"/>
          <p:nvPr/>
        </p:nvSpPr>
        <p:spPr>
          <a:xfrm>
            <a:off x="10564631" y="6596390"/>
            <a:ext cx="1627369" cy="261610"/>
          </a:xfrm>
          <a:prstGeom prst="rect">
            <a:avLst/>
          </a:prstGeom>
          <a:noFill/>
        </p:spPr>
        <p:txBody>
          <a:bodyPr wrap="none" rtlCol="0">
            <a:spAutoFit/>
          </a:bodyPr>
          <a:lstStyle/>
          <a:p>
            <a:r>
              <a:rPr lang="en-US" sz="1100" dirty="0">
                <a:solidFill>
                  <a:schemeClr val="bg1">
                    <a:lumMod val="75000"/>
                  </a:schemeClr>
                </a:solidFill>
                <a:latin typeface="Segoe Condensed" panose="020B0606040200020203" pitchFamily="34" charset="0"/>
              </a:rPr>
              <a:t>Photo from Windows Central</a:t>
            </a:r>
          </a:p>
        </p:txBody>
      </p:sp>
    </p:spTree>
    <p:extLst>
      <p:ext uri="{BB962C8B-B14F-4D97-AF65-F5344CB8AC3E}">
        <p14:creationId xmlns:p14="http://schemas.microsoft.com/office/powerpoint/2010/main" val="299187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15614</TotalTime>
  <Words>3334</Words>
  <Application>Microsoft Macintosh PowerPoint</Application>
  <PresentationFormat>Widescreen</PresentationFormat>
  <Paragraphs>319</Paragraphs>
  <Slides>44</Slides>
  <Notes>44</Notes>
  <HiddenSlides>0</HiddenSlides>
  <MMClips>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Calibri Light</vt:lpstr>
      <vt:lpstr>Segoe Condensed</vt:lpstr>
      <vt:lpstr>Segoe UI Semibold</vt:lpstr>
      <vt:lpstr>Segoe UI Mono</vt:lpstr>
      <vt:lpstr>Calibri</vt:lpstr>
      <vt:lpstr>Segoe UI Light</vt:lpstr>
      <vt:lpstr>Arial</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 Space Goals</vt:lpstr>
      <vt:lpstr>Design Space Goals</vt:lpstr>
      <vt:lpstr>Design Space Goals</vt:lpstr>
      <vt:lpstr>Iterative Design Method</vt:lpstr>
      <vt:lpstr>Iterative Design Method</vt:lpstr>
      <vt:lpstr>Initial Investigation: HoloLens Design</vt:lpstr>
      <vt:lpstr>Initial Investigation: HoloLens Observations</vt:lpstr>
      <vt:lpstr>Prototype 1 HoloLens and Finger-Camera</vt:lpstr>
      <vt:lpstr>Physical Design Prototype 1: HoloLens and Finger-Camera</vt:lpstr>
      <vt:lpstr>Physical Design Prototype 1: HoloLens and Finger-Camera</vt:lpstr>
      <vt:lpstr>Virtual Displays Prototype 1: HoloLens and Finger-Camera</vt:lpstr>
      <vt:lpstr>User Interactions Prototype 1: HoloLens and Finger-Camera</vt:lpstr>
      <vt:lpstr>PowerPoint Presentation</vt:lpstr>
      <vt:lpstr>Prototype 1: HoloLens and Finger-Camera Method</vt:lpstr>
      <vt:lpstr>Prototype 1: HoloLens and Finger-Camera Findings</vt:lpstr>
      <vt:lpstr>Prototype 1: HoloLens and Finger-Camera Findings</vt:lpstr>
      <vt:lpstr>Prototype 1: HoloLens and Finger-Camera Findings</vt:lpstr>
      <vt:lpstr>Prototype 1: HoloLens and Finger-Camera Findings</vt:lpstr>
      <vt:lpstr>Prototype 2 HoloLens and Smartphone</vt:lpstr>
      <vt:lpstr>Physical Design Prototype 2: HoloLens and Smartphone</vt:lpstr>
      <vt:lpstr>Prototype 2: HoloLens and Smartphone Physical Design</vt:lpstr>
      <vt:lpstr>Virtual Displays Prototype 2: HoloLens and Smartphone</vt:lpstr>
      <vt:lpstr>Virtual Displays Prototype 2: HoloLens and Smartphone</vt:lpstr>
      <vt:lpstr>User Interactions Prototype 2: HoloLens and Smartphone</vt:lpstr>
      <vt:lpstr>Prototype 2: HoloLens and Smartphone Method</vt:lpstr>
      <vt:lpstr>Prototype 2: HoloLens and Smartphone Findings</vt:lpstr>
      <vt:lpstr>Prototype 2: HoloLens and Smartphone Findings</vt:lpstr>
      <vt:lpstr>Prototype 2: HoloLens and Smartphone Findings</vt:lpstr>
      <vt:lpstr>Prototype 2: HoloLens and Smartphone Findings</vt:lpstr>
      <vt:lpstr>Prototype 2: HoloLens and Smartphone Findings</vt:lpstr>
      <vt:lpstr>Prototype 2: HoloLens and Smartphone Findings</vt:lpstr>
      <vt:lpstr>Conclusions</vt:lpstr>
      <vt:lpstr>Conclusions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Stearns</dc:creator>
  <cp:lastModifiedBy>Lee Stephan Stearns</cp:lastModifiedBy>
  <cp:revision>209</cp:revision>
  <dcterms:created xsi:type="dcterms:W3CDTF">2018-05-09T17:52:04Z</dcterms:created>
  <dcterms:modified xsi:type="dcterms:W3CDTF">2018-10-22T09:53:15Z</dcterms:modified>
</cp:coreProperties>
</file>