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3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4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4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47.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sldIdLst>
    <p:sldId id="260" r:id="rId2"/>
    <p:sldId id="282" r:id="rId3"/>
    <p:sldId id="284" r:id="rId4"/>
    <p:sldId id="285" r:id="rId5"/>
    <p:sldId id="331" r:id="rId6"/>
    <p:sldId id="333" r:id="rId7"/>
    <p:sldId id="327" r:id="rId8"/>
    <p:sldId id="328" r:id="rId9"/>
    <p:sldId id="329" r:id="rId10"/>
    <p:sldId id="386" r:id="rId11"/>
    <p:sldId id="390" r:id="rId12"/>
    <p:sldId id="267" r:id="rId13"/>
    <p:sldId id="332" r:id="rId14"/>
    <p:sldId id="347" r:id="rId15"/>
    <p:sldId id="274" r:id="rId16"/>
    <p:sldId id="351" r:id="rId17"/>
    <p:sldId id="352" r:id="rId18"/>
    <p:sldId id="353" r:id="rId19"/>
    <p:sldId id="335" r:id="rId20"/>
    <p:sldId id="355" r:id="rId21"/>
    <p:sldId id="356" r:id="rId22"/>
    <p:sldId id="338" r:id="rId23"/>
    <p:sldId id="339" r:id="rId24"/>
    <p:sldId id="340" r:id="rId25"/>
    <p:sldId id="372" r:id="rId26"/>
    <p:sldId id="373" r:id="rId27"/>
    <p:sldId id="374" r:id="rId28"/>
    <p:sldId id="375" r:id="rId29"/>
    <p:sldId id="376" r:id="rId30"/>
    <p:sldId id="342" r:id="rId31"/>
    <p:sldId id="343" r:id="rId32"/>
    <p:sldId id="310" r:id="rId33"/>
    <p:sldId id="311" r:id="rId34"/>
    <p:sldId id="312" r:id="rId35"/>
    <p:sldId id="354" r:id="rId36"/>
    <p:sldId id="359" r:id="rId37"/>
    <p:sldId id="363" r:id="rId38"/>
    <p:sldId id="362" r:id="rId39"/>
    <p:sldId id="364" r:id="rId40"/>
    <p:sldId id="366" r:id="rId41"/>
    <p:sldId id="365" r:id="rId42"/>
    <p:sldId id="384" r:id="rId43"/>
    <p:sldId id="385" r:id="rId44"/>
    <p:sldId id="377" r:id="rId45"/>
    <p:sldId id="382" r:id="rId46"/>
    <p:sldId id="383" r:id="rId47"/>
    <p:sldId id="379" r:id="rId48"/>
    <p:sldId id="380" r:id="rId49"/>
    <p:sldId id="378" r:id="rId50"/>
    <p:sldId id="316" r:id="rId51"/>
    <p:sldId id="319" r:id="rId52"/>
    <p:sldId id="323" r:id="rId53"/>
    <p:sldId id="348" r:id="rId54"/>
    <p:sldId id="370" r:id="rId55"/>
    <p:sldId id="381" r:id="rId56"/>
    <p:sldId id="387" r:id="rId57"/>
    <p:sldId id="388" r:id="rId58"/>
    <p:sldId id="389" r:id="rId59"/>
    <p:sldId id="313" r:id="rId60"/>
    <p:sldId id="371"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00"/>
    <a:srgbClr val="DA0000"/>
    <a:srgbClr val="CC6600"/>
    <a:srgbClr val="97B953"/>
    <a:srgbClr val="A5C26A"/>
    <a:srgbClr val="A800A8"/>
    <a:srgbClr val="2F25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65500" autoAdjust="0"/>
  </p:normalViewPr>
  <p:slideViewPr>
    <p:cSldViewPr>
      <p:cViewPr>
        <p:scale>
          <a:sx n="40" d="100"/>
          <a:sy n="40" d="100"/>
        </p:scale>
        <p:origin x="-5520" y="-18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research\projects\Bicing\paper\IJCAI09\AnalysisResults\WeekdaysVsWeekend.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research\projects\Bicing\paper\Pervasive09\station_analysis\results_clean2008-05-23_2008_07_02_v2cleaner\StationAnalysis_v3b.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research\projects\Bicing\paper\IJCAI09\AnalysisResults\WeekdaysVsWeekend.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research\projects\Bicing\paper\IJCAI09\AnalysisResults\WeekdaysVsWeekend.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research\projects\Bicing\paper\IJCAI09\AnalysisResults\WeekdaysVsWeekend.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research\projects\Bicing\paper\IJCAI09\AnalysisResults\WeekdaysVsWeekend.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F:\bicing\paper\IJCAI09\AnalysisResults\predictionFigures\pretty%20figure%20prediction%20-%20prediciton%20window.norm.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F:\bicing\paper\IJCAI09\AnalysisResults\predictionFigures\pretty%20figure%20prediction%20-%20cluster%20effect.wide.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F:\bicing\paper\IJCAI09\AnalysisResults\predictionFigures\pretty%20figure%20prediction%20-%20cluster%20effect.wide.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research\projects\Bicing\paper\Pervasive09\station_analysis\results_clean2008-05-23_2008_07_02_v2cleaner\StationAnalysis_v3b.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68112712326051"/>
          <c:y val="3.1505545677758519E-2"/>
          <c:w val="0.68862848511860641"/>
          <c:h val="0.86273905828472608"/>
        </c:manualLayout>
      </c:layout>
      <c:lineChart>
        <c:grouping val="standard"/>
        <c:varyColors val="0"/>
        <c:ser>
          <c:idx val="1"/>
          <c:order val="0"/>
          <c:tx>
            <c:strRef>
              <c:f>'Station37 (2)'!$N$9</c:f>
              <c:strCache>
                <c:ptCount val="1"/>
                <c:pt idx="0">
                  <c:v>Activity</c:v>
                </c:pt>
              </c:strCache>
            </c:strRef>
          </c:tx>
          <c:spPr>
            <a:ln w="38100">
              <a:solidFill>
                <a:schemeClr val="accent6"/>
              </a:solidFill>
              <a:prstDash val="solid"/>
            </a:ln>
          </c:spPr>
          <c:marker>
            <c:symbol val="none"/>
          </c:marker>
          <c:val>
            <c:numRef>
              <c:f>'Station37 (2)'!$N$10:$N$297</c:f>
              <c:numCache>
                <c:formatCode>General</c:formatCode>
                <c:ptCount val="288"/>
                <c:pt idx="0">
                  <c:v>5.1712811853568148E-3</c:v>
                </c:pt>
                <c:pt idx="1">
                  <c:v>3.7599387289416887E-3</c:v>
                </c:pt>
                <c:pt idx="2">
                  <c:v>2.7981229575567076E-3</c:v>
                </c:pt>
                <c:pt idx="3">
                  <c:v>2.3806984310413212E-3</c:v>
                </c:pt>
                <c:pt idx="4">
                  <c:v>2.1448022710296635E-3</c:v>
                </c:pt>
                <c:pt idx="5">
                  <c:v>2.0066131076157999E-3</c:v>
                </c:pt>
                <c:pt idx="6">
                  <c:v>1.9041959090794617E-3</c:v>
                </c:pt>
                <c:pt idx="7">
                  <c:v>1.8272888447761642E-3</c:v>
                </c:pt>
                <c:pt idx="8">
                  <c:v>1.7194992177642797E-3</c:v>
                </c:pt>
                <c:pt idx="9">
                  <c:v>1.5482542569279813E-3</c:v>
                </c:pt>
                <c:pt idx="10">
                  <c:v>1.3439281498340801E-3</c:v>
                </c:pt>
                <c:pt idx="11">
                  <c:v>1.1454272892102815E-3</c:v>
                </c:pt>
                <c:pt idx="12">
                  <c:v>9.5483316987556054E-4</c:v>
                </c:pt>
                <c:pt idx="13">
                  <c:v>7.2193662687854078E-4</c:v>
                </c:pt>
                <c:pt idx="14">
                  <c:v>5.8457604656768131E-4</c:v>
                </c:pt>
                <c:pt idx="15">
                  <c:v>5.0394105549302092E-4</c:v>
                </c:pt>
                <c:pt idx="16">
                  <c:v>4.4313136699780122E-4</c:v>
                </c:pt>
                <c:pt idx="17">
                  <c:v>4.1278139291213981E-4</c:v>
                </c:pt>
                <c:pt idx="18">
                  <c:v>4.4927385325274003E-4</c:v>
                </c:pt>
                <c:pt idx="19">
                  <c:v>4.8069697776864049E-4</c:v>
                </c:pt>
                <c:pt idx="20">
                  <c:v>5.0641492121154016E-4</c:v>
                </c:pt>
                <c:pt idx="21">
                  <c:v>5.4519355822792094E-4</c:v>
                </c:pt>
                <c:pt idx="22">
                  <c:v>5.6967310096430097E-4</c:v>
                </c:pt>
                <c:pt idx="23">
                  <c:v>5.9941978018108089E-4</c:v>
                </c:pt>
                <c:pt idx="24">
                  <c:v>6.5838104654352076E-4</c:v>
                </c:pt>
                <c:pt idx="25">
                  <c:v>7.2825482239016173E-4</c:v>
                </c:pt>
                <c:pt idx="26">
                  <c:v>7.8378639405444171E-4</c:v>
                </c:pt>
                <c:pt idx="27">
                  <c:v>8.1992961537582262E-4</c:v>
                </c:pt>
                <c:pt idx="28">
                  <c:v>8.5007501975802263E-4</c:v>
                </c:pt>
                <c:pt idx="29">
                  <c:v>8.7182091545494117E-4</c:v>
                </c:pt>
                <c:pt idx="30">
                  <c:v>8.9072532668784136E-4</c:v>
                </c:pt>
                <c:pt idx="31">
                  <c:v>8.9779678300568164E-4</c:v>
                </c:pt>
                <c:pt idx="32">
                  <c:v>9.2506414841632195E-4</c:v>
                </c:pt>
                <c:pt idx="33">
                  <c:v>9.4715948248436392E-4</c:v>
                </c:pt>
                <c:pt idx="34">
                  <c:v>9.4516675393786363E-4</c:v>
                </c:pt>
                <c:pt idx="35">
                  <c:v>9.1348958130976201E-4</c:v>
                </c:pt>
                <c:pt idx="36">
                  <c:v>8.8626879200506326E-4</c:v>
                </c:pt>
                <c:pt idx="37">
                  <c:v>8.5070008741470278E-4</c:v>
                </c:pt>
                <c:pt idx="38">
                  <c:v>8.4637442868474352E-4</c:v>
                </c:pt>
                <c:pt idx="39">
                  <c:v>8.7196288333918034E-4</c:v>
                </c:pt>
                <c:pt idx="40">
                  <c:v>9.2670653453290179E-4</c:v>
                </c:pt>
                <c:pt idx="41">
                  <c:v>9.8636807342402451E-4</c:v>
                </c:pt>
                <c:pt idx="42">
                  <c:v>1.0375533869779201E-3</c:v>
                </c:pt>
                <c:pt idx="43">
                  <c:v>1.0630967659318801E-3</c:v>
                </c:pt>
                <c:pt idx="44">
                  <c:v>1.0429909238990421E-3</c:v>
                </c:pt>
                <c:pt idx="45">
                  <c:v>1.0152536319617028E-3</c:v>
                </c:pt>
                <c:pt idx="46">
                  <c:v>9.7594110932618214E-4</c:v>
                </c:pt>
                <c:pt idx="47">
                  <c:v>9.5093579719004182E-4</c:v>
                </c:pt>
                <c:pt idx="48">
                  <c:v>9.8126287840364008E-4</c:v>
                </c:pt>
                <c:pt idx="49">
                  <c:v>1.0203213862010399E-3</c:v>
                </c:pt>
                <c:pt idx="50">
                  <c:v>1.0906951714212433E-3</c:v>
                </c:pt>
                <c:pt idx="51">
                  <c:v>1.2013189721708215E-3</c:v>
                </c:pt>
                <c:pt idx="52">
                  <c:v>1.3214450862306015E-3</c:v>
                </c:pt>
                <c:pt idx="53">
                  <c:v>1.44869691291462E-3</c:v>
                </c:pt>
                <c:pt idx="54">
                  <c:v>1.6914775434228443E-3</c:v>
                </c:pt>
                <c:pt idx="55">
                  <c:v>1.9462583938101628E-3</c:v>
                </c:pt>
                <c:pt idx="56">
                  <c:v>2.2092891625682602E-3</c:v>
                </c:pt>
                <c:pt idx="57">
                  <c:v>2.5112005463897402E-3</c:v>
                </c:pt>
                <c:pt idx="58">
                  <c:v>2.8232610430687821E-3</c:v>
                </c:pt>
                <c:pt idx="59">
                  <c:v>3.1904886859206202E-3</c:v>
                </c:pt>
                <c:pt idx="60">
                  <c:v>3.6649922937432035E-3</c:v>
                </c:pt>
                <c:pt idx="61">
                  <c:v>4.1289568178913931E-3</c:v>
                </c:pt>
                <c:pt idx="62">
                  <c:v>4.5701874155366102E-3</c:v>
                </c:pt>
                <c:pt idx="63">
                  <c:v>4.9289526353168064E-3</c:v>
                </c:pt>
                <c:pt idx="64">
                  <c:v>5.1387818039030034E-3</c:v>
                </c:pt>
                <c:pt idx="65">
                  <c:v>5.2659057928128132E-3</c:v>
                </c:pt>
                <c:pt idx="66">
                  <c:v>5.5232119741944084E-3</c:v>
                </c:pt>
                <c:pt idx="67">
                  <c:v>5.9061573767816072E-3</c:v>
                </c:pt>
                <c:pt idx="68">
                  <c:v>6.3392840571526122E-3</c:v>
                </c:pt>
                <c:pt idx="69">
                  <c:v>6.7734619726640176E-3</c:v>
                </c:pt>
                <c:pt idx="70">
                  <c:v>7.2444775289816068E-3</c:v>
                </c:pt>
                <c:pt idx="71">
                  <c:v>7.7887359674468038E-3</c:v>
                </c:pt>
                <c:pt idx="72">
                  <c:v>8.2721144217345992E-3</c:v>
                </c:pt>
                <c:pt idx="73">
                  <c:v>8.9161959519810183E-3</c:v>
                </c:pt>
                <c:pt idx="74">
                  <c:v>9.6756040141642418E-3</c:v>
                </c:pt>
                <c:pt idx="75">
                  <c:v>1.0605265429739399E-2</c:v>
                </c:pt>
                <c:pt idx="76">
                  <c:v>1.15148971904908E-2</c:v>
                </c:pt>
                <c:pt idx="77">
                  <c:v>1.2527396914908E-2</c:v>
                </c:pt>
                <c:pt idx="78">
                  <c:v>1.3467641325158201E-2</c:v>
                </c:pt>
                <c:pt idx="79">
                  <c:v>1.4565071598259821E-2</c:v>
                </c:pt>
                <c:pt idx="80">
                  <c:v>1.5561830294867655E-2</c:v>
                </c:pt>
                <c:pt idx="81">
                  <c:v>1.6612664632051403E-2</c:v>
                </c:pt>
                <c:pt idx="82">
                  <c:v>1.7980402422907441E-2</c:v>
                </c:pt>
                <c:pt idx="83">
                  <c:v>1.960037938587943E-2</c:v>
                </c:pt>
                <c:pt idx="84">
                  <c:v>2.12033299980816E-2</c:v>
                </c:pt>
                <c:pt idx="85">
                  <c:v>2.2775166396031797E-2</c:v>
                </c:pt>
                <c:pt idx="86">
                  <c:v>2.4155312874290045E-2</c:v>
                </c:pt>
                <c:pt idx="87">
                  <c:v>2.5153977646736044E-2</c:v>
                </c:pt>
                <c:pt idx="88">
                  <c:v>2.5889201119486026E-2</c:v>
                </c:pt>
                <c:pt idx="89">
                  <c:v>2.6448632010644058E-2</c:v>
                </c:pt>
                <c:pt idx="90">
                  <c:v>2.6903993094426048E-2</c:v>
                </c:pt>
                <c:pt idx="91">
                  <c:v>2.7311525400248012E-2</c:v>
                </c:pt>
                <c:pt idx="92">
                  <c:v>2.7682886867246025E-2</c:v>
                </c:pt>
                <c:pt idx="93">
                  <c:v>2.8082863110596001E-2</c:v>
                </c:pt>
                <c:pt idx="94">
                  <c:v>2.8598654271309986E-2</c:v>
                </c:pt>
                <c:pt idx="95">
                  <c:v>2.9284854006004002E-2</c:v>
                </c:pt>
                <c:pt idx="96">
                  <c:v>3.0021753074606024E-2</c:v>
                </c:pt>
                <c:pt idx="97">
                  <c:v>3.0824858489596044E-2</c:v>
                </c:pt>
                <c:pt idx="98">
                  <c:v>3.1745854011180005E-2</c:v>
                </c:pt>
                <c:pt idx="99">
                  <c:v>3.2575447990328056E-2</c:v>
                </c:pt>
                <c:pt idx="100">
                  <c:v>3.3293776808348011E-2</c:v>
                </c:pt>
                <c:pt idx="101">
                  <c:v>3.3872970136466042E-2</c:v>
                </c:pt>
                <c:pt idx="102">
                  <c:v>3.3940064625852001E-2</c:v>
                </c:pt>
                <c:pt idx="103">
                  <c:v>3.3503761033675999E-2</c:v>
                </c:pt>
                <c:pt idx="104">
                  <c:v>3.2796379959340011E-2</c:v>
                </c:pt>
                <c:pt idx="105">
                  <c:v>3.1794312975532042E-2</c:v>
                </c:pt>
                <c:pt idx="106">
                  <c:v>3.0670782445700054E-2</c:v>
                </c:pt>
                <c:pt idx="107">
                  <c:v>2.9724517694970025E-2</c:v>
                </c:pt>
                <c:pt idx="108">
                  <c:v>2.8899481063797982E-2</c:v>
                </c:pt>
                <c:pt idx="109">
                  <c:v>2.7995333367912045E-2</c:v>
                </c:pt>
                <c:pt idx="110">
                  <c:v>2.7126679213245998E-2</c:v>
                </c:pt>
                <c:pt idx="111">
                  <c:v>2.635535057792408E-2</c:v>
                </c:pt>
                <c:pt idx="112">
                  <c:v>2.5684351563337999E-2</c:v>
                </c:pt>
                <c:pt idx="113">
                  <c:v>2.5008084554061998E-2</c:v>
                </c:pt>
                <c:pt idx="114">
                  <c:v>2.4494200237976011E-2</c:v>
                </c:pt>
                <c:pt idx="115">
                  <c:v>2.4046168004042003E-2</c:v>
                </c:pt>
                <c:pt idx="116">
                  <c:v>2.3671795010324067E-2</c:v>
                </c:pt>
                <c:pt idx="117">
                  <c:v>2.3119762065886E-2</c:v>
                </c:pt>
                <c:pt idx="118">
                  <c:v>2.2689990382182026E-2</c:v>
                </c:pt>
                <c:pt idx="119">
                  <c:v>2.2395341674222066E-2</c:v>
                </c:pt>
                <c:pt idx="120">
                  <c:v>2.2177150350272002E-2</c:v>
                </c:pt>
                <c:pt idx="121">
                  <c:v>2.1899106399484006E-2</c:v>
                </c:pt>
                <c:pt idx="122">
                  <c:v>2.1904253489752026E-2</c:v>
                </c:pt>
                <c:pt idx="123">
                  <c:v>2.2065374587464087E-2</c:v>
                </c:pt>
                <c:pt idx="124">
                  <c:v>2.205381068924608E-2</c:v>
                </c:pt>
                <c:pt idx="125">
                  <c:v>2.2186450800313999E-2</c:v>
                </c:pt>
                <c:pt idx="126">
                  <c:v>2.250497102741203E-2</c:v>
                </c:pt>
                <c:pt idx="127">
                  <c:v>2.2990412185746031E-2</c:v>
                </c:pt>
                <c:pt idx="128">
                  <c:v>2.3203991326010025E-2</c:v>
                </c:pt>
                <c:pt idx="129">
                  <c:v>2.3594681983309988E-2</c:v>
                </c:pt>
                <c:pt idx="130">
                  <c:v>2.3941711600804026E-2</c:v>
                </c:pt>
                <c:pt idx="131">
                  <c:v>2.4234471973986E-2</c:v>
                </c:pt>
                <c:pt idx="132">
                  <c:v>2.4455120388592006E-2</c:v>
                </c:pt>
                <c:pt idx="133">
                  <c:v>2.468205226476201E-2</c:v>
                </c:pt>
                <c:pt idx="134">
                  <c:v>2.4912259708437981E-2</c:v>
                </c:pt>
                <c:pt idx="135">
                  <c:v>2.5016614058581993E-2</c:v>
                </c:pt>
                <c:pt idx="136">
                  <c:v>2.4973701242737997E-2</c:v>
                </c:pt>
                <c:pt idx="137">
                  <c:v>2.4842209629544056E-2</c:v>
                </c:pt>
                <c:pt idx="138">
                  <c:v>2.4934387969396024E-2</c:v>
                </c:pt>
                <c:pt idx="139">
                  <c:v>2.4991523270599999E-2</c:v>
                </c:pt>
                <c:pt idx="140">
                  <c:v>2.5190565124506008E-2</c:v>
                </c:pt>
                <c:pt idx="141">
                  <c:v>2.5745240064236039E-2</c:v>
                </c:pt>
                <c:pt idx="142">
                  <c:v>2.6242981768330002E-2</c:v>
                </c:pt>
                <c:pt idx="143">
                  <c:v>2.6748654537474003E-2</c:v>
                </c:pt>
                <c:pt idx="144">
                  <c:v>2.7382846190954026E-2</c:v>
                </c:pt>
                <c:pt idx="145">
                  <c:v>2.8048838201397999E-2</c:v>
                </c:pt>
                <c:pt idx="146">
                  <c:v>2.8755087676318031E-2</c:v>
                </c:pt>
                <c:pt idx="147">
                  <c:v>2.9454937911942012E-2</c:v>
                </c:pt>
                <c:pt idx="148">
                  <c:v>3.0082288882356052E-2</c:v>
                </c:pt>
                <c:pt idx="149">
                  <c:v>3.0552106316031991E-2</c:v>
                </c:pt>
                <c:pt idx="150">
                  <c:v>3.0968491717965993E-2</c:v>
                </c:pt>
                <c:pt idx="151">
                  <c:v>3.1229143704412033E-2</c:v>
                </c:pt>
                <c:pt idx="152">
                  <c:v>3.2091590253154043E-2</c:v>
                </c:pt>
                <c:pt idx="153">
                  <c:v>3.3108232451938002E-2</c:v>
                </c:pt>
                <c:pt idx="154">
                  <c:v>3.4372090249822004E-2</c:v>
                </c:pt>
                <c:pt idx="155">
                  <c:v>3.5803321533936026E-2</c:v>
                </c:pt>
                <c:pt idx="156">
                  <c:v>3.7276246085014099E-2</c:v>
                </c:pt>
                <c:pt idx="157">
                  <c:v>3.8840929080656054E-2</c:v>
                </c:pt>
                <c:pt idx="158">
                  <c:v>4.070998393038408E-2</c:v>
                </c:pt>
                <c:pt idx="159">
                  <c:v>4.2841178553626007E-2</c:v>
                </c:pt>
                <c:pt idx="160">
                  <c:v>4.4991468199724022E-2</c:v>
                </c:pt>
                <c:pt idx="161">
                  <c:v>4.6873345565979871E-2</c:v>
                </c:pt>
                <c:pt idx="162">
                  <c:v>4.8021684024462066E-2</c:v>
                </c:pt>
                <c:pt idx="163">
                  <c:v>4.912029287203612E-2</c:v>
                </c:pt>
                <c:pt idx="164">
                  <c:v>5.0045011651565996E-2</c:v>
                </c:pt>
                <c:pt idx="165">
                  <c:v>5.0657814243260012E-2</c:v>
                </c:pt>
                <c:pt idx="166">
                  <c:v>5.1326758158899997E-2</c:v>
                </c:pt>
                <c:pt idx="167">
                  <c:v>5.1758944494312002E-2</c:v>
                </c:pt>
                <c:pt idx="168">
                  <c:v>5.1532742351353987E-2</c:v>
                </c:pt>
                <c:pt idx="169">
                  <c:v>5.0845310744777959E-2</c:v>
                </c:pt>
                <c:pt idx="170">
                  <c:v>5.0094515433518061E-2</c:v>
                </c:pt>
                <c:pt idx="171">
                  <c:v>4.9549730883578051E-2</c:v>
                </c:pt>
                <c:pt idx="172">
                  <c:v>4.9266853939014081E-2</c:v>
                </c:pt>
                <c:pt idx="173">
                  <c:v>4.8910445486847996E-2</c:v>
                </c:pt>
                <c:pt idx="174">
                  <c:v>4.8377485791533996E-2</c:v>
                </c:pt>
                <c:pt idx="175">
                  <c:v>4.779605673505611E-2</c:v>
                </c:pt>
                <c:pt idx="176">
                  <c:v>4.69500490326E-2</c:v>
                </c:pt>
                <c:pt idx="177">
                  <c:v>4.6094847442704E-2</c:v>
                </c:pt>
                <c:pt idx="178">
                  <c:v>4.5462596491396112E-2</c:v>
                </c:pt>
                <c:pt idx="179">
                  <c:v>4.4964526748804051E-2</c:v>
                </c:pt>
                <c:pt idx="180">
                  <c:v>4.4705084832764121E-2</c:v>
                </c:pt>
                <c:pt idx="181">
                  <c:v>4.4395389783832034E-2</c:v>
                </c:pt>
                <c:pt idx="182">
                  <c:v>4.3849961420893986E-2</c:v>
                </c:pt>
                <c:pt idx="183">
                  <c:v>4.3121459392939959E-2</c:v>
                </c:pt>
                <c:pt idx="184">
                  <c:v>4.2402988913838147E-2</c:v>
                </c:pt>
                <c:pt idx="185">
                  <c:v>4.1606747331025991E-2</c:v>
                </c:pt>
                <c:pt idx="186">
                  <c:v>4.1059516645081985E-2</c:v>
                </c:pt>
                <c:pt idx="187">
                  <c:v>4.0798895437562002E-2</c:v>
                </c:pt>
                <c:pt idx="188">
                  <c:v>4.0695279121326082E-2</c:v>
                </c:pt>
                <c:pt idx="189">
                  <c:v>4.0575034678211996E-2</c:v>
                </c:pt>
                <c:pt idx="190">
                  <c:v>4.0161208894873998E-2</c:v>
                </c:pt>
                <c:pt idx="191">
                  <c:v>3.9455987718992051E-2</c:v>
                </c:pt>
                <c:pt idx="192">
                  <c:v>3.8713499462366012E-2</c:v>
                </c:pt>
                <c:pt idx="193">
                  <c:v>3.8035414189220081E-2</c:v>
                </c:pt>
                <c:pt idx="194">
                  <c:v>3.7517784212727986E-2</c:v>
                </c:pt>
                <c:pt idx="195">
                  <c:v>3.7295619671868063E-2</c:v>
                </c:pt>
                <c:pt idx="196">
                  <c:v>3.7118243668250055E-2</c:v>
                </c:pt>
                <c:pt idx="197">
                  <c:v>3.6770204174304065E-2</c:v>
                </c:pt>
                <c:pt idx="198">
                  <c:v>3.629715563627204E-2</c:v>
                </c:pt>
                <c:pt idx="199">
                  <c:v>3.5880599905944006E-2</c:v>
                </c:pt>
                <c:pt idx="200">
                  <c:v>3.5628224519104038E-2</c:v>
                </c:pt>
                <c:pt idx="201">
                  <c:v>3.5426503313796001E-2</c:v>
                </c:pt>
                <c:pt idx="202">
                  <c:v>3.5518388329130006E-2</c:v>
                </c:pt>
                <c:pt idx="203">
                  <c:v>3.5816179572468056E-2</c:v>
                </c:pt>
                <c:pt idx="204">
                  <c:v>3.6309950090076037E-2</c:v>
                </c:pt>
                <c:pt idx="205">
                  <c:v>3.6809347131886078E-2</c:v>
                </c:pt>
                <c:pt idx="206">
                  <c:v>3.7469286548082001E-2</c:v>
                </c:pt>
                <c:pt idx="207">
                  <c:v>3.8329717960958014E-2</c:v>
                </c:pt>
                <c:pt idx="208">
                  <c:v>3.9293563455150032E-2</c:v>
                </c:pt>
                <c:pt idx="209">
                  <c:v>4.017857278113196E-2</c:v>
                </c:pt>
                <c:pt idx="210">
                  <c:v>4.103064498263205E-2</c:v>
                </c:pt>
                <c:pt idx="211">
                  <c:v>4.1948409073785949E-2</c:v>
                </c:pt>
                <c:pt idx="212">
                  <c:v>4.2623664361537993E-2</c:v>
                </c:pt>
                <c:pt idx="213">
                  <c:v>4.3252492357353997E-2</c:v>
                </c:pt>
                <c:pt idx="214">
                  <c:v>4.3518915804912059E-2</c:v>
                </c:pt>
                <c:pt idx="215">
                  <c:v>4.3564933795319977E-2</c:v>
                </c:pt>
                <c:pt idx="216">
                  <c:v>4.3339785893606091E-2</c:v>
                </c:pt>
                <c:pt idx="217">
                  <c:v>4.3048629489073995E-2</c:v>
                </c:pt>
                <c:pt idx="218">
                  <c:v>4.2729879554793987E-2</c:v>
                </c:pt>
                <c:pt idx="219">
                  <c:v>4.2520232132550004E-2</c:v>
                </c:pt>
                <c:pt idx="220">
                  <c:v>4.2224392476313981E-2</c:v>
                </c:pt>
                <c:pt idx="221">
                  <c:v>4.2090836559080101E-2</c:v>
                </c:pt>
                <c:pt idx="222">
                  <c:v>4.2226155244081985E-2</c:v>
                </c:pt>
                <c:pt idx="223">
                  <c:v>4.2162717437786122E-2</c:v>
                </c:pt>
                <c:pt idx="224">
                  <c:v>4.206055224269805E-2</c:v>
                </c:pt>
                <c:pt idx="225">
                  <c:v>4.2077324252679994E-2</c:v>
                </c:pt>
                <c:pt idx="226">
                  <c:v>4.1961052289741986E-2</c:v>
                </c:pt>
                <c:pt idx="227">
                  <c:v>4.1553572451123996E-2</c:v>
                </c:pt>
                <c:pt idx="228">
                  <c:v>4.1061252279819958E-2</c:v>
                </c:pt>
                <c:pt idx="229">
                  <c:v>4.0692539832636175E-2</c:v>
                </c:pt>
                <c:pt idx="230">
                  <c:v>4.0222601488146117E-2</c:v>
                </c:pt>
                <c:pt idx="231">
                  <c:v>3.9575150285378051E-2</c:v>
                </c:pt>
                <c:pt idx="232">
                  <c:v>3.870703951538601E-2</c:v>
                </c:pt>
                <c:pt idx="233">
                  <c:v>3.7784089495090011E-2</c:v>
                </c:pt>
                <c:pt idx="234">
                  <c:v>3.6941024496538001E-2</c:v>
                </c:pt>
                <c:pt idx="235">
                  <c:v>3.6224652006414032E-2</c:v>
                </c:pt>
                <c:pt idx="236">
                  <c:v>3.5714703665466016E-2</c:v>
                </c:pt>
                <c:pt idx="237">
                  <c:v>3.5176553901562005E-2</c:v>
                </c:pt>
                <c:pt idx="238">
                  <c:v>3.4903898922382041E-2</c:v>
                </c:pt>
                <c:pt idx="239">
                  <c:v>3.454980636245001E-2</c:v>
                </c:pt>
                <c:pt idx="240">
                  <c:v>3.4411931747250046E-2</c:v>
                </c:pt>
                <c:pt idx="241">
                  <c:v>3.4637042824000097E-2</c:v>
                </c:pt>
                <c:pt idx="242">
                  <c:v>3.528821143585005E-2</c:v>
                </c:pt>
                <c:pt idx="243">
                  <c:v>3.6104923392619996E-2</c:v>
                </c:pt>
                <c:pt idx="244">
                  <c:v>3.6963887704042006E-2</c:v>
                </c:pt>
                <c:pt idx="245">
                  <c:v>3.7626020718136012E-2</c:v>
                </c:pt>
                <c:pt idx="246">
                  <c:v>3.799487749203205E-2</c:v>
                </c:pt>
                <c:pt idx="247">
                  <c:v>3.820413876671605E-2</c:v>
                </c:pt>
                <c:pt idx="248">
                  <c:v>3.7970143625772092E-2</c:v>
                </c:pt>
                <c:pt idx="249">
                  <c:v>3.7559764205766011E-2</c:v>
                </c:pt>
                <c:pt idx="250">
                  <c:v>3.6728656167283998E-2</c:v>
                </c:pt>
                <c:pt idx="251">
                  <c:v>3.5531339433720083E-2</c:v>
                </c:pt>
                <c:pt idx="252">
                  <c:v>3.3992690555584001E-2</c:v>
                </c:pt>
                <c:pt idx="253">
                  <c:v>3.2682941276592055E-2</c:v>
                </c:pt>
                <c:pt idx="254">
                  <c:v>3.1392845065192035E-2</c:v>
                </c:pt>
                <c:pt idx="255">
                  <c:v>3.0395303350022034E-2</c:v>
                </c:pt>
                <c:pt idx="256">
                  <c:v>2.9494852999495998E-2</c:v>
                </c:pt>
                <c:pt idx="257">
                  <c:v>2.8759185452456006E-2</c:v>
                </c:pt>
                <c:pt idx="258">
                  <c:v>2.7980789585954059E-2</c:v>
                </c:pt>
                <c:pt idx="259">
                  <c:v>2.7178661536564026E-2</c:v>
                </c:pt>
                <c:pt idx="260">
                  <c:v>2.652101776131606E-2</c:v>
                </c:pt>
                <c:pt idx="261">
                  <c:v>2.6007848512246065E-2</c:v>
                </c:pt>
                <c:pt idx="262">
                  <c:v>2.5626326536143999E-2</c:v>
                </c:pt>
                <c:pt idx="263">
                  <c:v>2.4963734039985985E-2</c:v>
                </c:pt>
                <c:pt idx="264">
                  <c:v>2.4350694843815981E-2</c:v>
                </c:pt>
                <c:pt idx="265">
                  <c:v>2.3579247806098012E-2</c:v>
                </c:pt>
                <c:pt idx="266">
                  <c:v>2.3046557046483999E-2</c:v>
                </c:pt>
                <c:pt idx="267">
                  <c:v>2.2595417686018054E-2</c:v>
                </c:pt>
                <c:pt idx="268">
                  <c:v>2.2485407939642002E-2</c:v>
                </c:pt>
                <c:pt idx="269">
                  <c:v>2.2440441754550025E-2</c:v>
                </c:pt>
                <c:pt idx="270">
                  <c:v>2.2666300160592002E-2</c:v>
                </c:pt>
                <c:pt idx="271">
                  <c:v>2.2741458819852001E-2</c:v>
                </c:pt>
                <c:pt idx="272">
                  <c:v>2.2899575541566054E-2</c:v>
                </c:pt>
                <c:pt idx="273">
                  <c:v>2.3291218470534066E-2</c:v>
                </c:pt>
                <c:pt idx="274">
                  <c:v>2.3901861280156006E-2</c:v>
                </c:pt>
                <c:pt idx="275">
                  <c:v>2.4521237730949025E-2</c:v>
                </c:pt>
                <c:pt idx="276">
                  <c:v>2.531134732731706E-2</c:v>
                </c:pt>
                <c:pt idx="277">
                  <c:v>2.6260846207785002E-2</c:v>
                </c:pt>
                <c:pt idx="278">
                  <c:v>2.730770171395306E-2</c:v>
                </c:pt>
                <c:pt idx="279">
                  <c:v>2.7807327173407854E-2</c:v>
                </c:pt>
                <c:pt idx="280">
                  <c:v>2.8342922414653814E-2</c:v>
                </c:pt>
                <c:pt idx="281">
                  <c:v>2.9254324037832825E-2</c:v>
                </c:pt>
                <c:pt idx="282">
                  <c:v>3.0141255358848342E-2</c:v>
                </c:pt>
                <c:pt idx="283">
                  <c:v>3.1053147776762085E-2</c:v>
                </c:pt>
                <c:pt idx="284">
                  <c:v>3.1769058965987501E-2</c:v>
                </c:pt>
                <c:pt idx="285">
                  <c:v>3.2755273826733419E-2</c:v>
                </c:pt>
                <c:pt idx="286">
                  <c:v>3.3221243042700035E-2</c:v>
                </c:pt>
                <c:pt idx="287">
                  <c:v>3.4013605442200043E-2</c:v>
                </c:pt>
              </c:numCache>
            </c:numRef>
          </c:val>
          <c:smooth val="0"/>
        </c:ser>
        <c:dLbls>
          <c:showLegendKey val="0"/>
          <c:showVal val="0"/>
          <c:showCatName val="0"/>
          <c:showSerName val="0"/>
          <c:showPercent val="0"/>
          <c:showBubbleSize val="0"/>
        </c:dLbls>
        <c:marker val="1"/>
        <c:smooth val="0"/>
        <c:axId val="69545984"/>
        <c:axId val="69547904"/>
      </c:lineChart>
      <c:catAx>
        <c:axId val="69545984"/>
        <c:scaling>
          <c:orientation val="minMax"/>
        </c:scaling>
        <c:delete val="1"/>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mn-lt"/>
                    <a:ea typeface="+mn-ea"/>
                    <a:cs typeface="+mn-cs"/>
                  </a:defRPr>
                </a:pPr>
                <a:r>
                  <a:rPr lang="en-US" sz="1600" b="1" i="0" baseline="0"/>
                  <a:t>time of day (hrs)</a:t>
                </a:r>
                <a:endParaRPr lang="en-US" sz="1600"/>
              </a:p>
            </c:rich>
          </c:tx>
          <c:layout>
            <c:manualLayout>
              <c:xMode val="edge"/>
              <c:yMode val="edge"/>
              <c:x val="0.39880602188877418"/>
              <c:y val="0.90662698412698417"/>
            </c:manualLayout>
          </c:layout>
          <c:overlay val="0"/>
        </c:title>
        <c:numFmt formatCode="General" sourceLinked="0"/>
        <c:majorTickMark val="out"/>
        <c:minorTickMark val="none"/>
        <c:tickLblPos val="none"/>
        <c:crossAx val="69547904"/>
        <c:crosses val="autoZero"/>
        <c:auto val="1"/>
        <c:lblAlgn val="ctr"/>
        <c:lblOffset val="100"/>
        <c:tickLblSkip val="48"/>
        <c:tickMarkSkip val="24"/>
        <c:noMultiLvlLbl val="0"/>
      </c:catAx>
      <c:valAx>
        <c:axId val="69547904"/>
        <c:scaling>
          <c:orientation val="minMax"/>
        </c:scaling>
        <c:delete val="0"/>
        <c:axPos val="l"/>
        <c:majorGridlines>
          <c:spPr>
            <a:ln>
              <a:solidFill>
                <a:schemeClr val="bg1">
                  <a:lumMod val="85000"/>
                </a:schemeClr>
              </a:solidFill>
            </a:ln>
          </c:spPr>
        </c:majorGridlines>
        <c:title>
          <c:tx>
            <c:rich>
              <a:bodyPr rot="-5400000" vert="horz"/>
              <a:lstStyle/>
              <a:p>
                <a:pPr>
                  <a:defRPr sz="1600"/>
                </a:pPr>
                <a:r>
                  <a:rPr lang="en-US" sz="1600" dirty="0" smtClean="0"/>
                  <a:t>activity score</a:t>
                </a:r>
                <a:endParaRPr lang="en-US" sz="1600" dirty="0"/>
              </a:p>
            </c:rich>
          </c:tx>
          <c:layout>
            <c:manualLayout>
              <c:xMode val="edge"/>
              <c:yMode val="edge"/>
              <c:x val="0"/>
              <c:y val="0.30251593550806188"/>
            </c:manualLayout>
          </c:layout>
          <c:overlay val="0"/>
        </c:title>
        <c:numFmt formatCode="#,##0.00" sourceLinked="0"/>
        <c:majorTickMark val="out"/>
        <c:minorTickMark val="none"/>
        <c:tickLblPos val="nextTo"/>
        <c:txPr>
          <a:bodyPr/>
          <a:lstStyle/>
          <a:p>
            <a:pPr>
              <a:defRPr sz="1400"/>
            </a:pPr>
            <a:endParaRPr lang="en-US"/>
          </a:p>
        </c:txPr>
        <c:crossAx val="69545984"/>
        <c:crosses val="autoZero"/>
        <c:crossBetween val="between"/>
      </c:valAx>
    </c:plotArea>
    <c:legend>
      <c:legendPos val="r"/>
      <c:layout>
        <c:manualLayout>
          <c:xMode val="edge"/>
          <c:yMode val="edge"/>
          <c:x val="0.54567647204476877"/>
          <c:y val="0.78409355080614929"/>
          <c:w val="0.2934105878274661"/>
          <c:h val="8.3356069241992459E-2"/>
        </c:manualLayout>
      </c:layout>
      <c:overlay val="1"/>
      <c:spPr>
        <a:solidFill>
          <a:schemeClr val="bg1"/>
        </a:solidFill>
        <a:ln>
          <a:solidFill>
            <a:schemeClr val="bg1">
              <a:lumMod val="85000"/>
            </a:schemeClr>
          </a:solidFill>
        </a:ln>
      </c:spPr>
      <c:txPr>
        <a:bodyPr/>
        <a:lstStyle/>
        <a:p>
          <a:pPr>
            <a:defRPr sz="1600" b="0"/>
          </a:pPr>
          <a:endParaRPr lang="en-US"/>
        </a:p>
      </c:txPr>
    </c:legend>
    <c:plotVisOnly val="1"/>
    <c:dispBlanksAs val="gap"/>
    <c:showDLblsOverMax val="0"/>
  </c:chart>
  <c:spPr>
    <a:solidFill>
      <a:sysClr val="window" lastClr="FFFFFF"/>
    </a:solidFill>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lang="en-US" sz="900"/>
            </a:pPr>
            <a:r>
              <a:rPr lang="en-US" sz="1600" dirty="0"/>
              <a:t> station</a:t>
            </a:r>
            <a:r>
              <a:rPr lang="en-US" sz="1600" baseline="0" dirty="0"/>
              <a:t> elevation vs. </a:t>
            </a:r>
            <a:br>
              <a:rPr lang="en-US" sz="1600" baseline="0" dirty="0"/>
            </a:br>
            <a:r>
              <a:rPr lang="en-US" sz="1600" baseline="0" dirty="0"/>
              <a:t>activity score</a:t>
            </a:r>
            <a:endParaRPr lang="en-US" sz="1600" dirty="0"/>
          </a:p>
        </c:rich>
      </c:tx>
      <c:layout>
        <c:manualLayout>
          <c:xMode val="edge"/>
          <c:yMode val="edge"/>
          <c:x val="0.49175755737758187"/>
          <c:y val="3.2283464566929425E-2"/>
        </c:manualLayout>
      </c:layout>
      <c:overlay val="0"/>
    </c:title>
    <c:autoTitleDeleted val="0"/>
    <c:plotArea>
      <c:layout>
        <c:manualLayout>
          <c:layoutTarget val="inner"/>
          <c:xMode val="edge"/>
          <c:yMode val="edge"/>
          <c:x val="0.1882543066396177"/>
          <c:y val="4.4037728499485333E-2"/>
          <c:w val="0.74139623376772223"/>
          <c:h val="0.75177491702426902"/>
        </c:manualLayout>
      </c:layout>
      <c:scatterChart>
        <c:scatterStyle val="lineMarker"/>
        <c:varyColors val="0"/>
        <c:ser>
          <c:idx val="0"/>
          <c:order val="0"/>
          <c:tx>
            <c:strRef>
              <c:f>StationAnalysis1!$CH$1</c:f>
              <c:strCache>
                <c:ptCount val="1"/>
                <c:pt idx="0">
                  <c:v> Activity All</c:v>
                </c:pt>
              </c:strCache>
            </c:strRef>
          </c:tx>
          <c:spPr>
            <a:ln w="28575">
              <a:noFill/>
            </a:ln>
          </c:spPr>
          <c:marker>
            <c:symbol val="x"/>
            <c:size val="2"/>
          </c:marker>
          <c:xVal>
            <c:numRef>
              <c:f>StationAnalysis1!$C$2:$C$369</c:f>
              <c:numCache>
                <c:formatCode>General</c:formatCode>
                <c:ptCount val="368"/>
                <c:pt idx="0">
                  <c:v>15.89</c:v>
                </c:pt>
                <c:pt idx="1">
                  <c:v>18.52</c:v>
                </c:pt>
                <c:pt idx="2">
                  <c:v>11.18</c:v>
                </c:pt>
                <c:pt idx="3">
                  <c:v>11.19</c:v>
                </c:pt>
                <c:pt idx="4">
                  <c:v>11.68</c:v>
                </c:pt>
                <c:pt idx="5">
                  <c:v>11.96</c:v>
                </c:pt>
                <c:pt idx="6">
                  <c:v>6.2</c:v>
                </c:pt>
                <c:pt idx="7">
                  <c:v>6.2</c:v>
                </c:pt>
                <c:pt idx="8">
                  <c:v>4.6199999999999966</c:v>
                </c:pt>
                <c:pt idx="9">
                  <c:v>6.4</c:v>
                </c:pt>
                <c:pt idx="10">
                  <c:v>2.46</c:v>
                </c:pt>
                <c:pt idx="11">
                  <c:v>4.6199999999999966</c:v>
                </c:pt>
                <c:pt idx="12">
                  <c:v>1.9100000000000001</c:v>
                </c:pt>
                <c:pt idx="13">
                  <c:v>4.63</c:v>
                </c:pt>
                <c:pt idx="14">
                  <c:v>25.6</c:v>
                </c:pt>
                <c:pt idx="15">
                  <c:v>6.3199999999999985</c:v>
                </c:pt>
                <c:pt idx="16">
                  <c:v>6.3199999999999985</c:v>
                </c:pt>
                <c:pt idx="17">
                  <c:v>39.49</c:v>
                </c:pt>
                <c:pt idx="18">
                  <c:v>37.51</c:v>
                </c:pt>
                <c:pt idx="19">
                  <c:v>43.41</c:v>
                </c:pt>
                <c:pt idx="20">
                  <c:v>55.92</c:v>
                </c:pt>
                <c:pt idx="21">
                  <c:v>28.459999999999987</c:v>
                </c:pt>
                <c:pt idx="22">
                  <c:v>23.23</c:v>
                </c:pt>
                <c:pt idx="23">
                  <c:v>17.3</c:v>
                </c:pt>
                <c:pt idx="24">
                  <c:v>28.779999999999987</c:v>
                </c:pt>
                <c:pt idx="25">
                  <c:v>22.18</c:v>
                </c:pt>
                <c:pt idx="26">
                  <c:v>37.64</c:v>
                </c:pt>
                <c:pt idx="27">
                  <c:v>48.730000000000011</c:v>
                </c:pt>
                <c:pt idx="28">
                  <c:v>33.349999999999994</c:v>
                </c:pt>
                <c:pt idx="29">
                  <c:v>16.66</c:v>
                </c:pt>
                <c:pt idx="30">
                  <c:v>9.0000000000000024E-2</c:v>
                </c:pt>
                <c:pt idx="31">
                  <c:v>0.93</c:v>
                </c:pt>
                <c:pt idx="32">
                  <c:v>4.6099999999999985</c:v>
                </c:pt>
                <c:pt idx="33">
                  <c:v>10.16</c:v>
                </c:pt>
                <c:pt idx="34">
                  <c:v>9.98</c:v>
                </c:pt>
                <c:pt idx="35">
                  <c:v>10.4</c:v>
                </c:pt>
                <c:pt idx="36">
                  <c:v>6.76</c:v>
                </c:pt>
                <c:pt idx="37">
                  <c:v>2.0099999999999998</c:v>
                </c:pt>
                <c:pt idx="38">
                  <c:v>2.02</c:v>
                </c:pt>
                <c:pt idx="39">
                  <c:v>3</c:v>
                </c:pt>
                <c:pt idx="40">
                  <c:v>4.6399999999999997</c:v>
                </c:pt>
                <c:pt idx="41">
                  <c:v>6.55</c:v>
                </c:pt>
                <c:pt idx="42">
                  <c:v>9.17</c:v>
                </c:pt>
                <c:pt idx="43">
                  <c:v>7.58</c:v>
                </c:pt>
                <c:pt idx="44">
                  <c:v>3.42</c:v>
                </c:pt>
                <c:pt idx="45">
                  <c:v>2.7800000000000002</c:v>
                </c:pt>
                <c:pt idx="46">
                  <c:v>3.9299999999999997</c:v>
                </c:pt>
                <c:pt idx="47">
                  <c:v>7.42</c:v>
                </c:pt>
                <c:pt idx="48">
                  <c:v>2.54</c:v>
                </c:pt>
                <c:pt idx="49">
                  <c:v>15.55</c:v>
                </c:pt>
                <c:pt idx="50">
                  <c:v>14.88</c:v>
                </c:pt>
                <c:pt idx="51">
                  <c:v>7.09</c:v>
                </c:pt>
                <c:pt idx="52">
                  <c:v>11.239999999999998</c:v>
                </c:pt>
                <c:pt idx="53">
                  <c:v>7.92</c:v>
                </c:pt>
                <c:pt idx="54">
                  <c:v>6.71</c:v>
                </c:pt>
                <c:pt idx="55">
                  <c:v>5.24</c:v>
                </c:pt>
                <c:pt idx="56">
                  <c:v>5.3</c:v>
                </c:pt>
                <c:pt idx="57">
                  <c:v>14.94</c:v>
                </c:pt>
                <c:pt idx="58">
                  <c:v>14.93</c:v>
                </c:pt>
                <c:pt idx="59">
                  <c:v>27.959999999999987</c:v>
                </c:pt>
                <c:pt idx="60">
                  <c:v>24.419999999999987</c:v>
                </c:pt>
                <c:pt idx="61">
                  <c:v>18</c:v>
                </c:pt>
                <c:pt idx="62">
                  <c:v>17.14</c:v>
                </c:pt>
                <c:pt idx="63">
                  <c:v>17.850000000000001</c:v>
                </c:pt>
                <c:pt idx="64">
                  <c:v>17.630000000000031</c:v>
                </c:pt>
                <c:pt idx="65">
                  <c:v>20.87</c:v>
                </c:pt>
                <c:pt idx="66">
                  <c:v>35.620000000000012</c:v>
                </c:pt>
                <c:pt idx="67">
                  <c:v>40</c:v>
                </c:pt>
                <c:pt idx="68">
                  <c:v>1.9100000000000001</c:v>
                </c:pt>
                <c:pt idx="69">
                  <c:v>16.25</c:v>
                </c:pt>
                <c:pt idx="70">
                  <c:v>14.49</c:v>
                </c:pt>
                <c:pt idx="71">
                  <c:v>33.9</c:v>
                </c:pt>
                <c:pt idx="72">
                  <c:v>36.220000000000013</c:v>
                </c:pt>
                <c:pt idx="73">
                  <c:v>45.13</c:v>
                </c:pt>
                <c:pt idx="74">
                  <c:v>36.5</c:v>
                </c:pt>
                <c:pt idx="75">
                  <c:v>30.51</c:v>
                </c:pt>
                <c:pt idx="76">
                  <c:v>37.17</c:v>
                </c:pt>
                <c:pt idx="77">
                  <c:v>20.37</c:v>
                </c:pt>
                <c:pt idx="78">
                  <c:v>20.38</c:v>
                </c:pt>
                <c:pt idx="79">
                  <c:v>26.27</c:v>
                </c:pt>
                <c:pt idx="80">
                  <c:v>22.8</c:v>
                </c:pt>
                <c:pt idx="81">
                  <c:v>20.82</c:v>
                </c:pt>
                <c:pt idx="82">
                  <c:v>23.43</c:v>
                </c:pt>
                <c:pt idx="83">
                  <c:v>20.23</c:v>
                </c:pt>
                <c:pt idx="84">
                  <c:v>25.55</c:v>
                </c:pt>
                <c:pt idx="85">
                  <c:v>20.399999999999999</c:v>
                </c:pt>
                <c:pt idx="86">
                  <c:v>28.23</c:v>
                </c:pt>
                <c:pt idx="87">
                  <c:v>40.03</c:v>
                </c:pt>
                <c:pt idx="88">
                  <c:v>32.449999999999996</c:v>
                </c:pt>
                <c:pt idx="89">
                  <c:v>36.47</c:v>
                </c:pt>
                <c:pt idx="90">
                  <c:v>16.8</c:v>
                </c:pt>
                <c:pt idx="91">
                  <c:v>38.61</c:v>
                </c:pt>
                <c:pt idx="92">
                  <c:v>25.610000000000031</c:v>
                </c:pt>
                <c:pt idx="93">
                  <c:v>25.59</c:v>
                </c:pt>
                <c:pt idx="94">
                  <c:v>22.279999999999987</c:v>
                </c:pt>
                <c:pt idx="95">
                  <c:v>19.979999999999986</c:v>
                </c:pt>
                <c:pt idx="96">
                  <c:v>26.630000000000031</c:v>
                </c:pt>
                <c:pt idx="97">
                  <c:v>27.16</c:v>
                </c:pt>
                <c:pt idx="98">
                  <c:v>27.32</c:v>
                </c:pt>
                <c:pt idx="99">
                  <c:v>29.77</c:v>
                </c:pt>
                <c:pt idx="100">
                  <c:v>46.120000000000012</c:v>
                </c:pt>
                <c:pt idx="101">
                  <c:v>50.01</c:v>
                </c:pt>
                <c:pt idx="102">
                  <c:v>17.489999999999789</c:v>
                </c:pt>
                <c:pt idx="103">
                  <c:v>18.989999999999789</c:v>
                </c:pt>
                <c:pt idx="104">
                  <c:v>15.49</c:v>
                </c:pt>
                <c:pt idx="105">
                  <c:v>58.74</c:v>
                </c:pt>
                <c:pt idx="106">
                  <c:v>52.67</c:v>
                </c:pt>
                <c:pt idx="107">
                  <c:v>42.53</c:v>
                </c:pt>
                <c:pt idx="108">
                  <c:v>43.42</c:v>
                </c:pt>
                <c:pt idx="109">
                  <c:v>25.130000000000031</c:v>
                </c:pt>
                <c:pt idx="110">
                  <c:v>24.58</c:v>
                </c:pt>
                <c:pt idx="111">
                  <c:v>19.130000000000031</c:v>
                </c:pt>
                <c:pt idx="112">
                  <c:v>13.370000000000006</c:v>
                </c:pt>
                <c:pt idx="113">
                  <c:v>8.18</c:v>
                </c:pt>
                <c:pt idx="114">
                  <c:v>6.1099999999999985</c:v>
                </c:pt>
                <c:pt idx="115">
                  <c:v>3.9699999999999998</c:v>
                </c:pt>
                <c:pt idx="116">
                  <c:v>2.54</c:v>
                </c:pt>
                <c:pt idx="117">
                  <c:v>6.02</c:v>
                </c:pt>
                <c:pt idx="118">
                  <c:v>13.38</c:v>
                </c:pt>
                <c:pt idx="119">
                  <c:v>33.349999999999994</c:v>
                </c:pt>
                <c:pt idx="120">
                  <c:v>32.090000000000003</c:v>
                </c:pt>
                <c:pt idx="121">
                  <c:v>48.97</c:v>
                </c:pt>
                <c:pt idx="122">
                  <c:v>33.290000000000013</c:v>
                </c:pt>
                <c:pt idx="123">
                  <c:v>4.6099999999999985</c:v>
                </c:pt>
                <c:pt idx="124">
                  <c:v>4.6099999999999985</c:v>
                </c:pt>
                <c:pt idx="125">
                  <c:v>0.86000000000000065</c:v>
                </c:pt>
                <c:pt idx="126">
                  <c:v>11.28</c:v>
                </c:pt>
                <c:pt idx="127">
                  <c:v>12.4</c:v>
                </c:pt>
                <c:pt idx="128">
                  <c:v>7.89</c:v>
                </c:pt>
                <c:pt idx="129">
                  <c:v>8.3500000000000068</c:v>
                </c:pt>
                <c:pt idx="130">
                  <c:v>10.39</c:v>
                </c:pt>
                <c:pt idx="131">
                  <c:v>9</c:v>
                </c:pt>
                <c:pt idx="132">
                  <c:v>6.38</c:v>
                </c:pt>
                <c:pt idx="133">
                  <c:v>4.38</c:v>
                </c:pt>
                <c:pt idx="134">
                  <c:v>7.06</c:v>
                </c:pt>
                <c:pt idx="135">
                  <c:v>7.21</c:v>
                </c:pt>
                <c:pt idx="136">
                  <c:v>7.23</c:v>
                </c:pt>
                <c:pt idx="137">
                  <c:v>6.79</c:v>
                </c:pt>
                <c:pt idx="138">
                  <c:v>6.57</c:v>
                </c:pt>
                <c:pt idx="139">
                  <c:v>6.78</c:v>
                </c:pt>
                <c:pt idx="140">
                  <c:v>6.06</c:v>
                </c:pt>
                <c:pt idx="141">
                  <c:v>4.3199999999999985</c:v>
                </c:pt>
                <c:pt idx="142">
                  <c:v>3.8699999999999997</c:v>
                </c:pt>
                <c:pt idx="143">
                  <c:v>3.8099999999999987</c:v>
                </c:pt>
                <c:pt idx="144">
                  <c:v>4.09</c:v>
                </c:pt>
                <c:pt idx="145">
                  <c:v>5.08</c:v>
                </c:pt>
                <c:pt idx="146">
                  <c:v>5.85</c:v>
                </c:pt>
                <c:pt idx="147">
                  <c:v>4.25</c:v>
                </c:pt>
                <c:pt idx="148">
                  <c:v>3.5</c:v>
                </c:pt>
                <c:pt idx="149">
                  <c:v>4.18</c:v>
                </c:pt>
                <c:pt idx="150">
                  <c:v>3.2600000000000002</c:v>
                </c:pt>
                <c:pt idx="151">
                  <c:v>3.3499999999999988</c:v>
                </c:pt>
                <c:pt idx="152">
                  <c:v>2.38</c:v>
                </c:pt>
                <c:pt idx="153">
                  <c:v>3.2800000000000002</c:v>
                </c:pt>
                <c:pt idx="154">
                  <c:v>3.7800000000000002</c:v>
                </c:pt>
                <c:pt idx="155">
                  <c:v>2.29</c:v>
                </c:pt>
                <c:pt idx="156">
                  <c:v>2.64</c:v>
                </c:pt>
                <c:pt idx="157">
                  <c:v>2.2400000000000002</c:v>
                </c:pt>
                <c:pt idx="158">
                  <c:v>2.68</c:v>
                </c:pt>
                <c:pt idx="159">
                  <c:v>3.57</c:v>
                </c:pt>
                <c:pt idx="160">
                  <c:v>2.92</c:v>
                </c:pt>
                <c:pt idx="161">
                  <c:v>2.73</c:v>
                </c:pt>
                <c:pt idx="162">
                  <c:v>44.83</c:v>
                </c:pt>
                <c:pt idx="163">
                  <c:v>2.34</c:v>
                </c:pt>
                <c:pt idx="164">
                  <c:v>2.54</c:v>
                </c:pt>
                <c:pt idx="165">
                  <c:v>2.0299999999999998</c:v>
                </c:pt>
                <c:pt idx="166">
                  <c:v>2.3499999999999988</c:v>
                </c:pt>
                <c:pt idx="167">
                  <c:v>4.5</c:v>
                </c:pt>
                <c:pt idx="168">
                  <c:v>4.3899999999999997</c:v>
                </c:pt>
                <c:pt idx="169">
                  <c:v>0</c:v>
                </c:pt>
                <c:pt idx="170">
                  <c:v>0</c:v>
                </c:pt>
                <c:pt idx="171">
                  <c:v>4.63</c:v>
                </c:pt>
                <c:pt idx="172">
                  <c:v>2.9499999999999997</c:v>
                </c:pt>
                <c:pt idx="173">
                  <c:v>3.2800000000000002</c:v>
                </c:pt>
                <c:pt idx="174">
                  <c:v>3.8</c:v>
                </c:pt>
                <c:pt idx="175">
                  <c:v>33.54</c:v>
                </c:pt>
                <c:pt idx="176">
                  <c:v>3.98</c:v>
                </c:pt>
                <c:pt idx="177">
                  <c:v>8.8000000000000007</c:v>
                </c:pt>
                <c:pt idx="178">
                  <c:v>11.28</c:v>
                </c:pt>
                <c:pt idx="179">
                  <c:v>12.629999999999999</c:v>
                </c:pt>
                <c:pt idx="180">
                  <c:v>31.68</c:v>
                </c:pt>
                <c:pt idx="181">
                  <c:v>18.52</c:v>
                </c:pt>
                <c:pt idx="182">
                  <c:v>11.29</c:v>
                </c:pt>
                <c:pt idx="183">
                  <c:v>14.350000000000026</c:v>
                </c:pt>
                <c:pt idx="184">
                  <c:v>21.05</c:v>
                </c:pt>
                <c:pt idx="185">
                  <c:v>25.79</c:v>
                </c:pt>
                <c:pt idx="186">
                  <c:v>31.74</c:v>
                </c:pt>
                <c:pt idx="187">
                  <c:v>40.800000000000004</c:v>
                </c:pt>
                <c:pt idx="188">
                  <c:v>38.309999999999995</c:v>
                </c:pt>
                <c:pt idx="189">
                  <c:v>33.839999999999996</c:v>
                </c:pt>
                <c:pt idx="190">
                  <c:v>37.32</c:v>
                </c:pt>
                <c:pt idx="191">
                  <c:v>43.65</c:v>
                </c:pt>
                <c:pt idx="192">
                  <c:v>43.160000000000011</c:v>
                </c:pt>
                <c:pt idx="193">
                  <c:v>41.25</c:v>
                </c:pt>
                <c:pt idx="194">
                  <c:v>40.82</c:v>
                </c:pt>
                <c:pt idx="195">
                  <c:v>52.92</c:v>
                </c:pt>
                <c:pt idx="196">
                  <c:v>48.47</c:v>
                </c:pt>
                <c:pt idx="197">
                  <c:v>57.64</c:v>
                </c:pt>
                <c:pt idx="198">
                  <c:v>60.94</c:v>
                </c:pt>
                <c:pt idx="199">
                  <c:v>49.720000000000013</c:v>
                </c:pt>
                <c:pt idx="200">
                  <c:v>57.24</c:v>
                </c:pt>
                <c:pt idx="201">
                  <c:v>53.220000000000013</c:v>
                </c:pt>
                <c:pt idx="202">
                  <c:v>53.51</c:v>
                </c:pt>
                <c:pt idx="203">
                  <c:v>19.7</c:v>
                </c:pt>
                <c:pt idx="204">
                  <c:v>23.72</c:v>
                </c:pt>
                <c:pt idx="205">
                  <c:v>8.1399999999999988</c:v>
                </c:pt>
                <c:pt idx="206">
                  <c:v>61.14</c:v>
                </c:pt>
                <c:pt idx="207">
                  <c:v>58.32</c:v>
                </c:pt>
                <c:pt idx="208">
                  <c:v>63.120000000000012</c:v>
                </c:pt>
                <c:pt idx="209">
                  <c:v>60.48</c:v>
                </c:pt>
                <c:pt idx="210">
                  <c:v>51.89</c:v>
                </c:pt>
                <c:pt idx="211">
                  <c:v>71.06</c:v>
                </c:pt>
                <c:pt idx="212">
                  <c:v>57.87</c:v>
                </c:pt>
                <c:pt idx="213">
                  <c:v>48.32</c:v>
                </c:pt>
                <c:pt idx="214">
                  <c:v>57.839999999999996</c:v>
                </c:pt>
                <c:pt idx="215">
                  <c:v>45.65</c:v>
                </c:pt>
                <c:pt idx="216">
                  <c:v>37.06</c:v>
                </c:pt>
                <c:pt idx="217">
                  <c:v>54.86</c:v>
                </c:pt>
                <c:pt idx="218">
                  <c:v>67.440000000000026</c:v>
                </c:pt>
                <c:pt idx="219">
                  <c:v>72.95</c:v>
                </c:pt>
                <c:pt idx="220">
                  <c:v>68.849999999999994</c:v>
                </c:pt>
                <c:pt idx="221">
                  <c:v>73.069999999999993</c:v>
                </c:pt>
                <c:pt idx="222">
                  <c:v>64.2</c:v>
                </c:pt>
                <c:pt idx="223">
                  <c:v>54.09</c:v>
                </c:pt>
                <c:pt idx="224">
                  <c:v>86.45</c:v>
                </c:pt>
                <c:pt idx="225">
                  <c:v>81.22</c:v>
                </c:pt>
                <c:pt idx="226">
                  <c:v>48.5</c:v>
                </c:pt>
                <c:pt idx="227">
                  <c:v>38.770000000000003</c:v>
                </c:pt>
                <c:pt idx="228">
                  <c:v>38.220000000000013</c:v>
                </c:pt>
                <c:pt idx="229">
                  <c:v>19.420000000000002</c:v>
                </c:pt>
                <c:pt idx="230">
                  <c:v>32.949999999999996</c:v>
                </c:pt>
                <c:pt idx="231">
                  <c:v>26.18</c:v>
                </c:pt>
                <c:pt idx="232">
                  <c:v>58.63</c:v>
                </c:pt>
                <c:pt idx="233">
                  <c:v>63.58</c:v>
                </c:pt>
                <c:pt idx="234">
                  <c:v>55.28</c:v>
                </c:pt>
                <c:pt idx="235">
                  <c:v>61.44</c:v>
                </c:pt>
                <c:pt idx="236">
                  <c:v>36.53</c:v>
                </c:pt>
                <c:pt idx="237">
                  <c:v>35.370000000000005</c:v>
                </c:pt>
                <c:pt idx="238">
                  <c:v>21.64</c:v>
                </c:pt>
                <c:pt idx="239">
                  <c:v>26.779999999999987</c:v>
                </c:pt>
                <c:pt idx="240">
                  <c:v>26.03</c:v>
                </c:pt>
                <c:pt idx="241">
                  <c:v>36.65</c:v>
                </c:pt>
                <c:pt idx="242">
                  <c:v>25.55</c:v>
                </c:pt>
                <c:pt idx="243">
                  <c:v>27.759999999999987</c:v>
                </c:pt>
                <c:pt idx="244">
                  <c:v>31.330000000000005</c:v>
                </c:pt>
                <c:pt idx="245">
                  <c:v>39.14</c:v>
                </c:pt>
                <c:pt idx="246">
                  <c:v>27.37</c:v>
                </c:pt>
                <c:pt idx="247">
                  <c:v>26.6</c:v>
                </c:pt>
                <c:pt idx="248">
                  <c:v>31.01</c:v>
                </c:pt>
                <c:pt idx="249">
                  <c:v>42.87</c:v>
                </c:pt>
                <c:pt idx="250">
                  <c:v>25</c:v>
                </c:pt>
                <c:pt idx="251">
                  <c:v>24.32</c:v>
                </c:pt>
                <c:pt idx="252">
                  <c:v>16.53</c:v>
                </c:pt>
                <c:pt idx="253">
                  <c:v>17.350000000000001</c:v>
                </c:pt>
                <c:pt idx="254">
                  <c:v>17.07</c:v>
                </c:pt>
                <c:pt idx="255">
                  <c:v>35.790000000000013</c:v>
                </c:pt>
                <c:pt idx="256">
                  <c:v>30.36</c:v>
                </c:pt>
                <c:pt idx="257">
                  <c:v>34.190000000000012</c:v>
                </c:pt>
                <c:pt idx="258">
                  <c:v>33.910000000000004</c:v>
                </c:pt>
                <c:pt idx="259">
                  <c:v>34.160000000000011</c:v>
                </c:pt>
                <c:pt idx="260">
                  <c:v>36.410000000000004</c:v>
                </c:pt>
                <c:pt idx="261">
                  <c:v>41.97</c:v>
                </c:pt>
                <c:pt idx="262">
                  <c:v>42.07</c:v>
                </c:pt>
                <c:pt idx="263">
                  <c:v>41.28</c:v>
                </c:pt>
                <c:pt idx="264">
                  <c:v>82.6</c:v>
                </c:pt>
                <c:pt idx="265">
                  <c:v>59.5</c:v>
                </c:pt>
                <c:pt idx="266">
                  <c:v>55.52</c:v>
                </c:pt>
                <c:pt idx="267">
                  <c:v>68.75</c:v>
                </c:pt>
                <c:pt idx="268">
                  <c:v>44.91</c:v>
                </c:pt>
                <c:pt idx="269">
                  <c:v>85.56</c:v>
                </c:pt>
                <c:pt idx="270">
                  <c:v>107.04</c:v>
                </c:pt>
                <c:pt idx="271">
                  <c:v>91.27</c:v>
                </c:pt>
                <c:pt idx="272">
                  <c:v>53.93</c:v>
                </c:pt>
                <c:pt idx="273">
                  <c:v>38.54</c:v>
                </c:pt>
                <c:pt idx="274">
                  <c:v>20.84</c:v>
                </c:pt>
                <c:pt idx="275">
                  <c:v>60.67</c:v>
                </c:pt>
                <c:pt idx="276">
                  <c:v>72.66</c:v>
                </c:pt>
                <c:pt idx="277">
                  <c:v>65.98</c:v>
                </c:pt>
                <c:pt idx="278">
                  <c:v>70.53</c:v>
                </c:pt>
                <c:pt idx="279">
                  <c:v>59.41</c:v>
                </c:pt>
                <c:pt idx="280">
                  <c:v>87.39</c:v>
                </c:pt>
                <c:pt idx="281">
                  <c:v>85.27</c:v>
                </c:pt>
                <c:pt idx="282">
                  <c:v>81.849999999999994</c:v>
                </c:pt>
                <c:pt idx="283">
                  <c:v>38.03</c:v>
                </c:pt>
                <c:pt idx="284">
                  <c:v>56.290000000000013</c:v>
                </c:pt>
                <c:pt idx="285">
                  <c:v>39.760000000000012</c:v>
                </c:pt>
                <c:pt idx="286">
                  <c:v>57</c:v>
                </c:pt>
                <c:pt idx="287">
                  <c:v>49.42</c:v>
                </c:pt>
                <c:pt idx="288">
                  <c:v>71.739999999999995</c:v>
                </c:pt>
                <c:pt idx="289">
                  <c:v>99.460000000000022</c:v>
                </c:pt>
                <c:pt idx="290">
                  <c:v>90.95</c:v>
                </c:pt>
                <c:pt idx="291">
                  <c:v>66.31</c:v>
                </c:pt>
                <c:pt idx="292">
                  <c:v>57.87</c:v>
                </c:pt>
                <c:pt idx="293">
                  <c:v>54.01</c:v>
                </c:pt>
                <c:pt idx="294">
                  <c:v>59.849999999999994</c:v>
                </c:pt>
                <c:pt idx="295">
                  <c:v>41.790000000000013</c:v>
                </c:pt>
                <c:pt idx="296">
                  <c:v>39.1</c:v>
                </c:pt>
                <c:pt idx="297">
                  <c:v>50.5</c:v>
                </c:pt>
                <c:pt idx="298">
                  <c:v>42.03</c:v>
                </c:pt>
                <c:pt idx="299">
                  <c:v>37.04</c:v>
                </c:pt>
                <c:pt idx="300">
                  <c:v>22.630000000000031</c:v>
                </c:pt>
                <c:pt idx="301">
                  <c:v>29.57</c:v>
                </c:pt>
                <c:pt idx="302">
                  <c:v>38.790000000000013</c:v>
                </c:pt>
                <c:pt idx="303">
                  <c:v>10.66</c:v>
                </c:pt>
                <c:pt idx="304">
                  <c:v>13.03</c:v>
                </c:pt>
                <c:pt idx="305">
                  <c:v>84.08</c:v>
                </c:pt>
                <c:pt idx="306">
                  <c:v>49.18</c:v>
                </c:pt>
                <c:pt idx="307">
                  <c:v>78.910000000000025</c:v>
                </c:pt>
                <c:pt idx="308">
                  <c:v>89.490000000000023</c:v>
                </c:pt>
                <c:pt idx="309">
                  <c:v>98.27</c:v>
                </c:pt>
                <c:pt idx="310">
                  <c:v>69.02</c:v>
                </c:pt>
                <c:pt idx="311">
                  <c:v>68.31</c:v>
                </c:pt>
                <c:pt idx="312">
                  <c:v>70.34</c:v>
                </c:pt>
                <c:pt idx="313">
                  <c:v>108.19</c:v>
                </c:pt>
                <c:pt idx="314">
                  <c:v>106.92</c:v>
                </c:pt>
                <c:pt idx="315">
                  <c:v>87.39</c:v>
                </c:pt>
                <c:pt idx="316">
                  <c:v>112.35</c:v>
                </c:pt>
                <c:pt idx="317">
                  <c:v>89.33</c:v>
                </c:pt>
                <c:pt idx="318">
                  <c:v>97.490000000000023</c:v>
                </c:pt>
                <c:pt idx="319">
                  <c:v>87.33</c:v>
                </c:pt>
                <c:pt idx="320">
                  <c:v>115.27</c:v>
                </c:pt>
                <c:pt idx="321">
                  <c:v>88.710000000000022</c:v>
                </c:pt>
                <c:pt idx="322">
                  <c:v>97.57</c:v>
                </c:pt>
                <c:pt idx="323">
                  <c:v>102.28</c:v>
                </c:pt>
                <c:pt idx="324">
                  <c:v>12.129999999999999</c:v>
                </c:pt>
                <c:pt idx="325">
                  <c:v>13.16</c:v>
                </c:pt>
                <c:pt idx="326">
                  <c:v>11.83</c:v>
                </c:pt>
                <c:pt idx="327">
                  <c:v>13.55</c:v>
                </c:pt>
                <c:pt idx="328">
                  <c:v>18.04</c:v>
                </c:pt>
                <c:pt idx="329">
                  <c:v>16.149999999999999</c:v>
                </c:pt>
                <c:pt idx="330">
                  <c:v>11.08</c:v>
                </c:pt>
                <c:pt idx="331">
                  <c:v>5.42</c:v>
                </c:pt>
                <c:pt idx="332">
                  <c:v>6.1099999999999985</c:v>
                </c:pt>
                <c:pt idx="333">
                  <c:v>5.7700000000000014</c:v>
                </c:pt>
                <c:pt idx="334">
                  <c:v>5.22</c:v>
                </c:pt>
                <c:pt idx="335">
                  <c:v>6.76</c:v>
                </c:pt>
                <c:pt idx="336">
                  <c:v>8.1</c:v>
                </c:pt>
                <c:pt idx="337">
                  <c:v>37.93</c:v>
                </c:pt>
                <c:pt idx="338">
                  <c:v>25.84</c:v>
                </c:pt>
                <c:pt idx="339">
                  <c:v>22.79</c:v>
                </c:pt>
                <c:pt idx="340">
                  <c:v>75.959999999999994</c:v>
                </c:pt>
                <c:pt idx="341">
                  <c:v>79.540000000000006</c:v>
                </c:pt>
                <c:pt idx="342">
                  <c:v>8.9600000000000026</c:v>
                </c:pt>
                <c:pt idx="343">
                  <c:v>10.739999999999998</c:v>
                </c:pt>
                <c:pt idx="344">
                  <c:v>21.650000000000031</c:v>
                </c:pt>
                <c:pt idx="345">
                  <c:v>28.310000000000031</c:v>
                </c:pt>
                <c:pt idx="346">
                  <c:v>14.32</c:v>
                </c:pt>
                <c:pt idx="347">
                  <c:v>31.09</c:v>
                </c:pt>
                <c:pt idx="348">
                  <c:v>36.83</c:v>
                </c:pt>
                <c:pt idx="349">
                  <c:v>49.74</c:v>
                </c:pt>
                <c:pt idx="350">
                  <c:v>20.18</c:v>
                </c:pt>
                <c:pt idx="351">
                  <c:v>20.91</c:v>
                </c:pt>
                <c:pt idx="352">
                  <c:v>34.309999999999995</c:v>
                </c:pt>
                <c:pt idx="353">
                  <c:v>24.47</c:v>
                </c:pt>
                <c:pt idx="354">
                  <c:v>11.76</c:v>
                </c:pt>
                <c:pt idx="355">
                  <c:v>21.25</c:v>
                </c:pt>
                <c:pt idx="356">
                  <c:v>37.17</c:v>
                </c:pt>
                <c:pt idx="357">
                  <c:v>0</c:v>
                </c:pt>
                <c:pt idx="358">
                  <c:v>0</c:v>
                </c:pt>
                <c:pt idx="359">
                  <c:v>0.33000000000000368</c:v>
                </c:pt>
                <c:pt idx="360">
                  <c:v>6.22</c:v>
                </c:pt>
                <c:pt idx="361">
                  <c:v>7.1099999999999985</c:v>
                </c:pt>
                <c:pt idx="362">
                  <c:v>11.92</c:v>
                </c:pt>
                <c:pt idx="363">
                  <c:v>27.69</c:v>
                </c:pt>
                <c:pt idx="364">
                  <c:v>27.56</c:v>
                </c:pt>
                <c:pt idx="365">
                  <c:v>27.91</c:v>
                </c:pt>
                <c:pt idx="366">
                  <c:v>16.64</c:v>
                </c:pt>
                <c:pt idx="367">
                  <c:v>11.62</c:v>
                </c:pt>
              </c:numCache>
            </c:numRef>
          </c:xVal>
          <c:yVal>
            <c:numRef>
              <c:f>StationAnalysis1!$CH$2:$CH$369</c:f>
              <c:numCache>
                <c:formatCode>General</c:formatCode>
                <c:ptCount val="368"/>
                <c:pt idx="0">
                  <c:v>0.91403400000000001</c:v>
                </c:pt>
                <c:pt idx="1">
                  <c:v>0.89358299999998958</c:v>
                </c:pt>
                <c:pt idx="2">
                  <c:v>0.61838099999999996</c:v>
                </c:pt>
                <c:pt idx="3">
                  <c:v>0.83746599999999949</c:v>
                </c:pt>
                <c:pt idx="4">
                  <c:v>1.2422209999999998</c:v>
                </c:pt>
                <c:pt idx="5">
                  <c:v>1.1137589999999999</c:v>
                </c:pt>
                <c:pt idx="6">
                  <c:v>0.78846199999999556</c:v>
                </c:pt>
                <c:pt idx="7">
                  <c:v>0.72912600000000005</c:v>
                </c:pt>
                <c:pt idx="8">
                  <c:v>0.67309100000001176</c:v>
                </c:pt>
                <c:pt idx="9">
                  <c:v>0.85581399999999996</c:v>
                </c:pt>
                <c:pt idx="10">
                  <c:v>0.57790399999999997</c:v>
                </c:pt>
                <c:pt idx="11">
                  <c:v>0.77260400000000906</c:v>
                </c:pt>
                <c:pt idx="12">
                  <c:v>0.70087600000000005</c:v>
                </c:pt>
                <c:pt idx="13">
                  <c:v>0.73650099999999996</c:v>
                </c:pt>
                <c:pt idx="14">
                  <c:v>0.71113099999999996</c:v>
                </c:pt>
                <c:pt idx="15">
                  <c:v>0.52880899999999997</c:v>
                </c:pt>
                <c:pt idx="16">
                  <c:v>0.45741000000000032</c:v>
                </c:pt>
                <c:pt idx="17">
                  <c:v>0.66976200000000063</c:v>
                </c:pt>
                <c:pt idx="18">
                  <c:v>0.62390600000000063</c:v>
                </c:pt>
                <c:pt idx="19">
                  <c:v>0.52889200000000003</c:v>
                </c:pt>
                <c:pt idx="20">
                  <c:v>0.46555200000000002</c:v>
                </c:pt>
                <c:pt idx="21">
                  <c:v>0.69706500000000005</c:v>
                </c:pt>
                <c:pt idx="22">
                  <c:v>0.68635500000000005</c:v>
                </c:pt>
                <c:pt idx="23">
                  <c:v>0.67535500000000792</c:v>
                </c:pt>
                <c:pt idx="24">
                  <c:v>0.6618510000000094</c:v>
                </c:pt>
                <c:pt idx="25">
                  <c:v>0.67969900000001382</c:v>
                </c:pt>
                <c:pt idx="26">
                  <c:v>0.55108999999999997</c:v>
                </c:pt>
                <c:pt idx="27">
                  <c:v>0.53099300000000005</c:v>
                </c:pt>
                <c:pt idx="28">
                  <c:v>0.6895519999999995</c:v>
                </c:pt>
                <c:pt idx="29">
                  <c:v>0.72356399999999343</c:v>
                </c:pt>
                <c:pt idx="30">
                  <c:v>0.75578400000000689</c:v>
                </c:pt>
                <c:pt idx="31">
                  <c:v>0.95111699999999388</c:v>
                </c:pt>
                <c:pt idx="32">
                  <c:v>0.66391800000000689</c:v>
                </c:pt>
                <c:pt idx="33">
                  <c:v>0.85124400000000622</c:v>
                </c:pt>
                <c:pt idx="34">
                  <c:v>0.99946799999999081</c:v>
                </c:pt>
                <c:pt idx="35">
                  <c:v>0.88862600000000003</c:v>
                </c:pt>
                <c:pt idx="36">
                  <c:v>1.0231269999999864</c:v>
                </c:pt>
                <c:pt idx="37">
                  <c:v>0.59956499999998936</c:v>
                </c:pt>
                <c:pt idx="38">
                  <c:v>0.724352</c:v>
                </c:pt>
                <c:pt idx="39">
                  <c:v>0.69162100000000792</c:v>
                </c:pt>
                <c:pt idx="40">
                  <c:v>0.68900399999999951</c:v>
                </c:pt>
                <c:pt idx="41">
                  <c:v>0.85709299999999999</c:v>
                </c:pt>
                <c:pt idx="42">
                  <c:v>0.71332300000000004</c:v>
                </c:pt>
                <c:pt idx="43">
                  <c:v>0.66862700000001019</c:v>
                </c:pt>
                <c:pt idx="44">
                  <c:v>0.748336</c:v>
                </c:pt>
                <c:pt idx="45">
                  <c:v>0.77822499999999994</c:v>
                </c:pt>
                <c:pt idx="46">
                  <c:v>0.85325600000000001</c:v>
                </c:pt>
                <c:pt idx="47">
                  <c:v>0.67232200000000064</c:v>
                </c:pt>
                <c:pt idx="48">
                  <c:v>0.74647500000000611</c:v>
                </c:pt>
                <c:pt idx="49">
                  <c:v>1.0197179999999999</c:v>
                </c:pt>
                <c:pt idx="50">
                  <c:v>0.72611899999999996</c:v>
                </c:pt>
                <c:pt idx="51">
                  <c:v>0.74291399999999996</c:v>
                </c:pt>
                <c:pt idx="52">
                  <c:v>0.96089899999999995</c:v>
                </c:pt>
                <c:pt idx="53">
                  <c:v>0.93690899999999999</c:v>
                </c:pt>
                <c:pt idx="54">
                  <c:v>1.0294219999999843</c:v>
                </c:pt>
                <c:pt idx="55">
                  <c:v>0.84868699999999997</c:v>
                </c:pt>
                <c:pt idx="56">
                  <c:v>0.87218499999999999</c:v>
                </c:pt>
                <c:pt idx="57">
                  <c:v>0.85572099999999995</c:v>
                </c:pt>
                <c:pt idx="58">
                  <c:v>0.54090199999999999</c:v>
                </c:pt>
                <c:pt idx="59">
                  <c:v>0.50784099999999999</c:v>
                </c:pt>
                <c:pt idx="60">
                  <c:v>0.63535399999999997</c:v>
                </c:pt>
                <c:pt idx="61">
                  <c:v>0.75745899999999999</c:v>
                </c:pt>
                <c:pt idx="62">
                  <c:v>1.1666810000000001</c:v>
                </c:pt>
                <c:pt idx="63">
                  <c:v>0.63804500000001074</c:v>
                </c:pt>
                <c:pt idx="64">
                  <c:v>0.79923900000000003</c:v>
                </c:pt>
                <c:pt idx="65">
                  <c:v>0.53311399999999309</c:v>
                </c:pt>
                <c:pt idx="66">
                  <c:v>0.63175400000000792</c:v>
                </c:pt>
                <c:pt idx="67">
                  <c:v>0.60428099999999996</c:v>
                </c:pt>
                <c:pt idx="68">
                  <c:v>0.98397299999999366</c:v>
                </c:pt>
                <c:pt idx="69">
                  <c:v>0.86776299999999951</c:v>
                </c:pt>
                <c:pt idx="70">
                  <c:v>0.916543</c:v>
                </c:pt>
                <c:pt idx="71">
                  <c:v>0.42521400000000031</c:v>
                </c:pt>
                <c:pt idx="72">
                  <c:v>0.61941800000000002</c:v>
                </c:pt>
                <c:pt idx="73">
                  <c:v>0.57574700000000689</c:v>
                </c:pt>
                <c:pt idx="74">
                  <c:v>0.56481499999999996</c:v>
                </c:pt>
                <c:pt idx="75">
                  <c:v>0.26105300000000004</c:v>
                </c:pt>
                <c:pt idx="76">
                  <c:v>0.7023829999999931</c:v>
                </c:pt>
                <c:pt idx="77">
                  <c:v>1.1019309999999998</c:v>
                </c:pt>
                <c:pt idx="78">
                  <c:v>0.81038900000000003</c:v>
                </c:pt>
                <c:pt idx="79">
                  <c:v>0.79482900000000689</c:v>
                </c:pt>
                <c:pt idx="80">
                  <c:v>0.74185100000000792</c:v>
                </c:pt>
                <c:pt idx="81">
                  <c:v>0.89257900000000001</c:v>
                </c:pt>
                <c:pt idx="82">
                  <c:v>0.7097510000000069</c:v>
                </c:pt>
                <c:pt idx="83">
                  <c:v>0.8444739999999995</c:v>
                </c:pt>
                <c:pt idx="84">
                  <c:v>0.83652199999999999</c:v>
                </c:pt>
                <c:pt idx="85">
                  <c:v>0.89480599999999999</c:v>
                </c:pt>
                <c:pt idx="86">
                  <c:v>0.65746099999999996</c:v>
                </c:pt>
                <c:pt idx="87">
                  <c:v>0.60959200000000002</c:v>
                </c:pt>
                <c:pt idx="88">
                  <c:v>0.59553899999999105</c:v>
                </c:pt>
                <c:pt idx="89">
                  <c:v>0.55843799999999388</c:v>
                </c:pt>
                <c:pt idx="90">
                  <c:v>0.90261400000000003</c:v>
                </c:pt>
                <c:pt idx="91">
                  <c:v>0.56295399999999951</c:v>
                </c:pt>
                <c:pt idx="92">
                  <c:v>0.61519500000000793</c:v>
                </c:pt>
                <c:pt idx="93">
                  <c:v>0.58053799999998901</c:v>
                </c:pt>
                <c:pt idx="94">
                  <c:v>0.5527790000000069</c:v>
                </c:pt>
                <c:pt idx="95">
                  <c:v>0.79023399999999389</c:v>
                </c:pt>
                <c:pt idx="96">
                  <c:v>0.48597900000000038</c:v>
                </c:pt>
                <c:pt idx="97">
                  <c:v>0.6985479999999995</c:v>
                </c:pt>
                <c:pt idx="98">
                  <c:v>0.53721199999999958</c:v>
                </c:pt>
                <c:pt idx="99">
                  <c:v>0.59987500000000005</c:v>
                </c:pt>
                <c:pt idx="100">
                  <c:v>0.61982200000000065</c:v>
                </c:pt>
                <c:pt idx="101">
                  <c:v>0.33957000000000503</c:v>
                </c:pt>
                <c:pt idx="102">
                  <c:v>0.65702799999999995</c:v>
                </c:pt>
                <c:pt idx="103">
                  <c:v>0.69907399999999997</c:v>
                </c:pt>
                <c:pt idx="104">
                  <c:v>0.84359200000000001</c:v>
                </c:pt>
                <c:pt idx="105">
                  <c:v>0.48711700000000002</c:v>
                </c:pt>
                <c:pt idx="106">
                  <c:v>0.44076400000000004</c:v>
                </c:pt>
                <c:pt idx="107">
                  <c:v>0.66761800000000793</c:v>
                </c:pt>
                <c:pt idx="108">
                  <c:v>0.59616099999999173</c:v>
                </c:pt>
                <c:pt idx="109">
                  <c:v>0.68961600000000001</c:v>
                </c:pt>
                <c:pt idx="110">
                  <c:v>0.65652600000000005</c:v>
                </c:pt>
                <c:pt idx="111">
                  <c:v>0.72392100000000792</c:v>
                </c:pt>
                <c:pt idx="112">
                  <c:v>0.72916300000000001</c:v>
                </c:pt>
                <c:pt idx="113">
                  <c:v>0.69262699999999999</c:v>
                </c:pt>
                <c:pt idx="114">
                  <c:v>0.83377000000000689</c:v>
                </c:pt>
                <c:pt idx="115">
                  <c:v>0.49178600000000305</c:v>
                </c:pt>
                <c:pt idx="116">
                  <c:v>0.6719760000000069</c:v>
                </c:pt>
                <c:pt idx="117">
                  <c:v>0.80529399999999951</c:v>
                </c:pt>
                <c:pt idx="118">
                  <c:v>0.7624339999999995</c:v>
                </c:pt>
                <c:pt idx="119">
                  <c:v>0.64133499999999999</c:v>
                </c:pt>
                <c:pt idx="120">
                  <c:v>0.5646780000000069</c:v>
                </c:pt>
                <c:pt idx="121">
                  <c:v>0.43807900000000038</c:v>
                </c:pt>
                <c:pt idx="122">
                  <c:v>0.51191199999999959</c:v>
                </c:pt>
                <c:pt idx="123">
                  <c:v>0.47529700000000003</c:v>
                </c:pt>
                <c:pt idx="124">
                  <c:v>0.49793900000000002</c:v>
                </c:pt>
                <c:pt idx="125">
                  <c:v>0.66867600000000793</c:v>
                </c:pt>
                <c:pt idx="126">
                  <c:v>0.54947000000000001</c:v>
                </c:pt>
                <c:pt idx="127">
                  <c:v>0.64255799999999996</c:v>
                </c:pt>
                <c:pt idx="128">
                  <c:v>0.40242800000000345</c:v>
                </c:pt>
                <c:pt idx="129">
                  <c:v>0.49144000000000032</c:v>
                </c:pt>
                <c:pt idx="130">
                  <c:v>0.42963200000000001</c:v>
                </c:pt>
                <c:pt idx="131">
                  <c:v>0.36529600000000001</c:v>
                </c:pt>
                <c:pt idx="132">
                  <c:v>0.53065600000000002</c:v>
                </c:pt>
                <c:pt idx="133">
                  <c:v>0.39098900000000464</c:v>
                </c:pt>
                <c:pt idx="134">
                  <c:v>0.40101300000000001</c:v>
                </c:pt>
                <c:pt idx="135">
                  <c:v>0.365591</c:v>
                </c:pt>
                <c:pt idx="136">
                  <c:v>0.33487600000000672</c:v>
                </c:pt>
                <c:pt idx="137">
                  <c:v>0.39666300000000032</c:v>
                </c:pt>
                <c:pt idx="138">
                  <c:v>0.28334100000000001</c:v>
                </c:pt>
                <c:pt idx="139">
                  <c:v>0.39005400000000345</c:v>
                </c:pt>
                <c:pt idx="140">
                  <c:v>0.39669800000000038</c:v>
                </c:pt>
                <c:pt idx="141">
                  <c:v>0.4872470000000001</c:v>
                </c:pt>
                <c:pt idx="142">
                  <c:v>0.57030599999999998</c:v>
                </c:pt>
                <c:pt idx="143">
                  <c:v>0.62494500000001063</c:v>
                </c:pt>
                <c:pt idx="144">
                  <c:v>0.30779300000000004</c:v>
                </c:pt>
                <c:pt idx="145">
                  <c:v>0.17696200000000184</c:v>
                </c:pt>
                <c:pt idx="146">
                  <c:v>0.24431600000000184</c:v>
                </c:pt>
                <c:pt idx="147">
                  <c:v>0.557118</c:v>
                </c:pt>
                <c:pt idx="148">
                  <c:v>0.53379299999999996</c:v>
                </c:pt>
                <c:pt idx="149">
                  <c:v>0.35098300000000032</c:v>
                </c:pt>
                <c:pt idx="150">
                  <c:v>0.56868399999999997</c:v>
                </c:pt>
                <c:pt idx="151">
                  <c:v>0.73371399999999998</c:v>
                </c:pt>
                <c:pt idx="152">
                  <c:v>0.65825299999999998</c:v>
                </c:pt>
                <c:pt idx="153">
                  <c:v>0.36797000000000396</c:v>
                </c:pt>
                <c:pt idx="154">
                  <c:v>0.53264800000000689</c:v>
                </c:pt>
                <c:pt idx="155">
                  <c:v>0.40880400000000305</c:v>
                </c:pt>
                <c:pt idx="156">
                  <c:v>0.33511000000000396</c:v>
                </c:pt>
                <c:pt idx="157">
                  <c:v>0.50997000000000003</c:v>
                </c:pt>
                <c:pt idx="158">
                  <c:v>0.44932300000000008</c:v>
                </c:pt>
                <c:pt idx="159">
                  <c:v>0.56392399999999998</c:v>
                </c:pt>
                <c:pt idx="160">
                  <c:v>0.49083400000000038</c:v>
                </c:pt>
                <c:pt idx="161">
                  <c:v>0.58519599999999949</c:v>
                </c:pt>
                <c:pt idx="162">
                  <c:v>0.35090800000000238</c:v>
                </c:pt>
                <c:pt idx="163">
                  <c:v>0.71327499999999999</c:v>
                </c:pt>
                <c:pt idx="164">
                  <c:v>0.56967000000000689</c:v>
                </c:pt>
                <c:pt idx="165">
                  <c:v>0.41849400000000031</c:v>
                </c:pt>
                <c:pt idx="166">
                  <c:v>0.44505300000000003</c:v>
                </c:pt>
                <c:pt idx="167">
                  <c:v>0.543767</c:v>
                </c:pt>
                <c:pt idx="168">
                  <c:v>0.49483900000000008</c:v>
                </c:pt>
                <c:pt idx="169">
                  <c:v>0.27269200000000005</c:v>
                </c:pt>
                <c:pt idx="170">
                  <c:v>0.52618900000000002</c:v>
                </c:pt>
                <c:pt idx="171">
                  <c:v>0.47250400000000031</c:v>
                </c:pt>
                <c:pt idx="172">
                  <c:v>0.27410200000000001</c:v>
                </c:pt>
                <c:pt idx="173">
                  <c:v>0.5575</c:v>
                </c:pt>
                <c:pt idx="174">
                  <c:v>0.18456100000000161</c:v>
                </c:pt>
                <c:pt idx="175">
                  <c:v>0.54405800000000004</c:v>
                </c:pt>
                <c:pt idx="176">
                  <c:v>0.31742100000000345</c:v>
                </c:pt>
                <c:pt idx="177">
                  <c:v>0.46772200000000008</c:v>
                </c:pt>
                <c:pt idx="178">
                  <c:v>0.50384099999999998</c:v>
                </c:pt>
                <c:pt idx="179">
                  <c:v>0.36496100000000031</c:v>
                </c:pt>
                <c:pt idx="180">
                  <c:v>0.61079100000001063</c:v>
                </c:pt>
                <c:pt idx="181">
                  <c:v>0.43589100000000008</c:v>
                </c:pt>
                <c:pt idx="182">
                  <c:v>0.50170700000000001</c:v>
                </c:pt>
                <c:pt idx="183">
                  <c:v>0.30140600000000345</c:v>
                </c:pt>
                <c:pt idx="184">
                  <c:v>0.57182200000000005</c:v>
                </c:pt>
                <c:pt idx="185">
                  <c:v>0.79065900000000633</c:v>
                </c:pt>
                <c:pt idx="186">
                  <c:v>0.528864</c:v>
                </c:pt>
                <c:pt idx="187">
                  <c:v>0.28408800000000345</c:v>
                </c:pt>
                <c:pt idx="188">
                  <c:v>0.32335700000000345</c:v>
                </c:pt>
                <c:pt idx="189">
                  <c:v>0.55430699999999389</c:v>
                </c:pt>
                <c:pt idx="190">
                  <c:v>0.29609000000000002</c:v>
                </c:pt>
                <c:pt idx="191">
                  <c:v>0.42801000000000305</c:v>
                </c:pt>
                <c:pt idx="192">
                  <c:v>0.29126200000000002</c:v>
                </c:pt>
                <c:pt idx="193">
                  <c:v>0.34060600000000002</c:v>
                </c:pt>
                <c:pt idx="194">
                  <c:v>0.37648200000000515</c:v>
                </c:pt>
                <c:pt idx="195">
                  <c:v>0.45249200000000001</c:v>
                </c:pt>
                <c:pt idx="196">
                  <c:v>0.31993500000000002</c:v>
                </c:pt>
                <c:pt idx="197">
                  <c:v>0.405748</c:v>
                </c:pt>
                <c:pt idx="198">
                  <c:v>0.33258200000000554</c:v>
                </c:pt>
                <c:pt idx="199">
                  <c:v>0.32054500000000002</c:v>
                </c:pt>
                <c:pt idx="200">
                  <c:v>0.47097400000000317</c:v>
                </c:pt>
                <c:pt idx="201">
                  <c:v>0.47037500000000032</c:v>
                </c:pt>
                <c:pt idx="202">
                  <c:v>0.36024400000000001</c:v>
                </c:pt>
                <c:pt idx="203">
                  <c:v>0.80678099999999997</c:v>
                </c:pt>
                <c:pt idx="204">
                  <c:v>0.36309600000000031</c:v>
                </c:pt>
                <c:pt idx="205">
                  <c:v>0.49642000000000447</c:v>
                </c:pt>
                <c:pt idx="206">
                  <c:v>0.31589200000000345</c:v>
                </c:pt>
                <c:pt idx="207">
                  <c:v>0.29815900000000001</c:v>
                </c:pt>
                <c:pt idx="208">
                  <c:v>0.30422500000000002</c:v>
                </c:pt>
                <c:pt idx="209">
                  <c:v>0.20153699999999999</c:v>
                </c:pt>
                <c:pt idx="210">
                  <c:v>0.21172299999999999</c:v>
                </c:pt>
                <c:pt idx="211">
                  <c:v>0.190855</c:v>
                </c:pt>
                <c:pt idx="212">
                  <c:v>0.20326100000000041</c:v>
                </c:pt>
                <c:pt idx="213">
                  <c:v>0.43548800000000554</c:v>
                </c:pt>
                <c:pt idx="214">
                  <c:v>0.50126599999999388</c:v>
                </c:pt>
                <c:pt idx="215">
                  <c:v>0.54542199999999996</c:v>
                </c:pt>
                <c:pt idx="216">
                  <c:v>0.55320599999999998</c:v>
                </c:pt>
                <c:pt idx="217">
                  <c:v>0.34765000000000001</c:v>
                </c:pt>
                <c:pt idx="218">
                  <c:v>0.26976500000000003</c:v>
                </c:pt>
                <c:pt idx="219">
                  <c:v>0.24508500000000041</c:v>
                </c:pt>
                <c:pt idx="220">
                  <c:v>0.34995100000000001</c:v>
                </c:pt>
                <c:pt idx="221">
                  <c:v>0.26480600000000032</c:v>
                </c:pt>
                <c:pt idx="222">
                  <c:v>0.26457800000000031</c:v>
                </c:pt>
                <c:pt idx="223">
                  <c:v>0.49956300000000031</c:v>
                </c:pt>
                <c:pt idx="224">
                  <c:v>0.46458900000000031</c:v>
                </c:pt>
                <c:pt idx="225">
                  <c:v>0.250614</c:v>
                </c:pt>
                <c:pt idx="226">
                  <c:v>0.47778300000000001</c:v>
                </c:pt>
                <c:pt idx="227">
                  <c:v>0.39178100000000032</c:v>
                </c:pt>
                <c:pt idx="228">
                  <c:v>0.22955600000000001</c:v>
                </c:pt>
                <c:pt idx="229">
                  <c:v>0.38251700000000038</c:v>
                </c:pt>
                <c:pt idx="230">
                  <c:v>0.46478800000000031</c:v>
                </c:pt>
                <c:pt idx="231">
                  <c:v>0.51278900000000005</c:v>
                </c:pt>
                <c:pt idx="232">
                  <c:v>0.40802800000000305</c:v>
                </c:pt>
                <c:pt idx="233">
                  <c:v>0.34573000000000004</c:v>
                </c:pt>
                <c:pt idx="234">
                  <c:v>0.25216099999999997</c:v>
                </c:pt>
                <c:pt idx="235">
                  <c:v>0.28775800000000001</c:v>
                </c:pt>
                <c:pt idx="236">
                  <c:v>0.446992</c:v>
                </c:pt>
                <c:pt idx="237">
                  <c:v>0.28252800000000305</c:v>
                </c:pt>
                <c:pt idx="238">
                  <c:v>0.38077500000000031</c:v>
                </c:pt>
                <c:pt idx="239">
                  <c:v>0.35721200000000031</c:v>
                </c:pt>
                <c:pt idx="240">
                  <c:v>0.34596600000000038</c:v>
                </c:pt>
                <c:pt idx="241">
                  <c:v>0.47471800000000008</c:v>
                </c:pt>
                <c:pt idx="242">
                  <c:v>0.31708600000000453</c:v>
                </c:pt>
                <c:pt idx="243">
                  <c:v>0.37802400000000436</c:v>
                </c:pt>
                <c:pt idx="244">
                  <c:v>0.32350000000000345</c:v>
                </c:pt>
                <c:pt idx="245">
                  <c:v>0.30874200000000002</c:v>
                </c:pt>
                <c:pt idx="246">
                  <c:v>0.24449400000000249</c:v>
                </c:pt>
                <c:pt idx="247">
                  <c:v>0.37879200000000002</c:v>
                </c:pt>
                <c:pt idx="248">
                  <c:v>0.279561</c:v>
                </c:pt>
                <c:pt idx="249">
                  <c:v>0.26727200000000001</c:v>
                </c:pt>
                <c:pt idx="250">
                  <c:v>0.32649600000000345</c:v>
                </c:pt>
                <c:pt idx="251">
                  <c:v>0.45815</c:v>
                </c:pt>
                <c:pt idx="252">
                  <c:v>0.28872400000000031</c:v>
                </c:pt>
                <c:pt idx="253">
                  <c:v>8.6479999999999987E-2</c:v>
                </c:pt>
                <c:pt idx="254">
                  <c:v>9.8250000000000268E-2</c:v>
                </c:pt>
                <c:pt idx="255">
                  <c:v>0.12317800000000002</c:v>
                </c:pt>
                <c:pt idx="256">
                  <c:v>0.12442599999999999</c:v>
                </c:pt>
                <c:pt idx="257">
                  <c:v>0.10426000000000098</c:v>
                </c:pt>
                <c:pt idx="258">
                  <c:v>0.115289</c:v>
                </c:pt>
                <c:pt idx="259">
                  <c:v>9.4690000000000746E-2</c:v>
                </c:pt>
                <c:pt idx="260">
                  <c:v>0.27290000000000031</c:v>
                </c:pt>
                <c:pt idx="261">
                  <c:v>0.47963</c:v>
                </c:pt>
                <c:pt idx="262">
                  <c:v>0.12871800000000044</c:v>
                </c:pt>
                <c:pt idx="263">
                  <c:v>0.37192000000000452</c:v>
                </c:pt>
                <c:pt idx="264">
                  <c:v>0.21063799999999999</c:v>
                </c:pt>
                <c:pt idx="265">
                  <c:v>0.31746600000000413</c:v>
                </c:pt>
                <c:pt idx="266">
                  <c:v>0.32613400000000031</c:v>
                </c:pt>
                <c:pt idx="267">
                  <c:v>0.20467099999999988</c:v>
                </c:pt>
                <c:pt idx="268">
                  <c:v>0.38368900000000306</c:v>
                </c:pt>
                <c:pt idx="269">
                  <c:v>0.19901500000000041</c:v>
                </c:pt>
                <c:pt idx="270">
                  <c:v>0.172872</c:v>
                </c:pt>
                <c:pt idx="271">
                  <c:v>0.17141800000000207</c:v>
                </c:pt>
                <c:pt idx="272">
                  <c:v>0.24454900000000238</c:v>
                </c:pt>
                <c:pt idx="273">
                  <c:v>0.19161900000000001</c:v>
                </c:pt>
                <c:pt idx="274">
                  <c:v>0.47299200000000002</c:v>
                </c:pt>
                <c:pt idx="275">
                  <c:v>0.33830100000000396</c:v>
                </c:pt>
                <c:pt idx="276">
                  <c:v>0.14036299999999999</c:v>
                </c:pt>
                <c:pt idx="277">
                  <c:v>0.22162299999999988</c:v>
                </c:pt>
                <c:pt idx="278">
                  <c:v>0.16648099999999999</c:v>
                </c:pt>
                <c:pt idx="279">
                  <c:v>0.33437300000000464</c:v>
                </c:pt>
                <c:pt idx="280">
                  <c:v>0.12971199999999999</c:v>
                </c:pt>
                <c:pt idx="281">
                  <c:v>0.14330699999999999</c:v>
                </c:pt>
                <c:pt idx="282">
                  <c:v>0.11284699999999998</c:v>
                </c:pt>
                <c:pt idx="283">
                  <c:v>0.34702600000000305</c:v>
                </c:pt>
                <c:pt idx="284">
                  <c:v>0.25232800000000088</c:v>
                </c:pt>
                <c:pt idx="285">
                  <c:v>0.41814100000000004</c:v>
                </c:pt>
                <c:pt idx="286">
                  <c:v>0.19933999999999999</c:v>
                </c:pt>
                <c:pt idx="287">
                  <c:v>0.25457000000000002</c:v>
                </c:pt>
                <c:pt idx="288">
                  <c:v>0.12591200000000041</c:v>
                </c:pt>
                <c:pt idx="289">
                  <c:v>0.17113600000000001</c:v>
                </c:pt>
                <c:pt idx="290">
                  <c:v>0.16561400000000001</c:v>
                </c:pt>
                <c:pt idx="291">
                  <c:v>0.22159699999999999</c:v>
                </c:pt>
                <c:pt idx="292">
                  <c:v>0.41007100000000002</c:v>
                </c:pt>
                <c:pt idx="293">
                  <c:v>0.26399800000000001</c:v>
                </c:pt>
                <c:pt idx="294">
                  <c:v>0.23190800000000161</c:v>
                </c:pt>
                <c:pt idx="295">
                  <c:v>0.18092100000000041</c:v>
                </c:pt>
                <c:pt idx="296">
                  <c:v>0.19397800000000001</c:v>
                </c:pt>
                <c:pt idx="297">
                  <c:v>0.28793000000000002</c:v>
                </c:pt>
                <c:pt idx="298">
                  <c:v>0.42072500000000002</c:v>
                </c:pt>
                <c:pt idx="299">
                  <c:v>0.40215200000000001</c:v>
                </c:pt>
                <c:pt idx="300">
                  <c:v>0.39948600000000684</c:v>
                </c:pt>
                <c:pt idx="301">
                  <c:v>0.3487030000000001</c:v>
                </c:pt>
                <c:pt idx="302">
                  <c:v>0.41766700000000001</c:v>
                </c:pt>
                <c:pt idx="303">
                  <c:v>0.28507200000000038</c:v>
                </c:pt>
                <c:pt idx="304">
                  <c:v>0.34197000000000038</c:v>
                </c:pt>
                <c:pt idx="305">
                  <c:v>0.17498400000000044</c:v>
                </c:pt>
                <c:pt idx="306">
                  <c:v>0.24146300000000209</c:v>
                </c:pt>
                <c:pt idx="307">
                  <c:v>0.16596000000000041</c:v>
                </c:pt>
                <c:pt idx="308">
                  <c:v>0.15908000000000044</c:v>
                </c:pt>
                <c:pt idx="309">
                  <c:v>0.15238900000000041</c:v>
                </c:pt>
                <c:pt idx="310">
                  <c:v>0.17498400000000044</c:v>
                </c:pt>
                <c:pt idx="311">
                  <c:v>0.14475499999999999</c:v>
                </c:pt>
                <c:pt idx="312">
                  <c:v>9.2616000000000004E-2</c:v>
                </c:pt>
                <c:pt idx="313">
                  <c:v>0.21126800000000212</c:v>
                </c:pt>
                <c:pt idx="314">
                  <c:v>0.14333499999999999</c:v>
                </c:pt>
                <c:pt idx="315">
                  <c:v>0.14994700000000277</c:v>
                </c:pt>
                <c:pt idx="316">
                  <c:v>0.16236100000000001</c:v>
                </c:pt>
                <c:pt idx="317">
                  <c:v>0.16576900000000044</c:v>
                </c:pt>
                <c:pt idx="318">
                  <c:v>0.14499200000000192</c:v>
                </c:pt>
                <c:pt idx="319">
                  <c:v>0.18194200000000249</c:v>
                </c:pt>
                <c:pt idx="320">
                  <c:v>0.14610999999999999</c:v>
                </c:pt>
                <c:pt idx="321">
                  <c:v>0.15786200000000161</c:v>
                </c:pt>
                <c:pt idx="322">
                  <c:v>0.11194699999999998</c:v>
                </c:pt>
                <c:pt idx="323">
                  <c:v>0.13387399999999997</c:v>
                </c:pt>
                <c:pt idx="324">
                  <c:v>0.161887</c:v>
                </c:pt>
                <c:pt idx="325">
                  <c:v>0.23735300000000001</c:v>
                </c:pt>
                <c:pt idx="326">
                  <c:v>0.14387900000000001</c:v>
                </c:pt>
                <c:pt idx="327">
                  <c:v>0.14710000000000001</c:v>
                </c:pt>
                <c:pt idx="328">
                  <c:v>0.26176000000000005</c:v>
                </c:pt>
                <c:pt idx="329">
                  <c:v>0.15985199999999999</c:v>
                </c:pt>
                <c:pt idx="330">
                  <c:v>0.41365500000000011</c:v>
                </c:pt>
                <c:pt idx="331">
                  <c:v>0.38422600000000345</c:v>
                </c:pt>
                <c:pt idx="332">
                  <c:v>0.17347399999999999</c:v>
                </c:pt>
                <c:pt idx="333">
                  <c:v>0.22022700000000001</c:v>
                </c:pt>
                <c:pt idx="334">
                  <c:v>0.15714400000000184</c:v>
                </c:pt>
                <c:pt idx="335">
                  <c:v>0.29045700000000002</c:v>
                </c:pt>
                <c:pt idx="336">
                  <c:v>0.36257300000000031</c:v>
                </c:pt>
                <c:pt idx="337">
                  <c:v>0.42817300000000008</c:v>
                </c:pt>
                <c:pt idx="338">
                  <c:v>0.46691700000000008</c:v>
                </c:pt>
                <c:pt idx="339">
                  <c:v>0.33629200000000031</c:v>
                </c:pt>
                <c:pt idx="340">
                  <c:v>0.12220499999999999</c:v>
                </c:pt>
                <c:pt idx="341">
                  <c:v>0.14666299999999999</c:v>
                </c:pt>
                <c:pt idx="342">
                  <c:v>0.65067500000001266</c:v>
                </c:pt>
                <c:pt idx="343">
                  <c:v>0.53571400000000002</c:v>
                </c:pt>
                <c:pt idx="344">
                  <c:v>0.4787590000000001</c:v>
                </c:pt>
                <c:pt idx="345">
                  <c:v>0.44371900000000003</c:v>
                </c:pt>
                <c:pt idx="346">
                  <c:v>0.52365099999999998</c:v>
                </c:pt>
                <c:pt idx="347">
                  <c:v>0.25277300000000003</c:v>
                </c:pt>
                <c:pt idx="348">
                  <c:v>0.32630100000000345</c:v>
                </c:pt>
                <c:pt idx="349">
                  <c:v>0.17524900000000229</c:v>
                </c:pt>
                <c:pt idx="350">
                  <c:v>0.69423900000000005</c:v>
                </c:pt>
                <c:pt idx="351">
                  <c:v>0.50187000000000004</c:v>
                </c:pt>
                <c:pt idx="352">
                  <c:v>0.48162700000000008</c:v>
                </c:pt>
                <c:pt idx="353">
                  <c:v>0.45918800000000032</c:v>
                </c:pt>
                <c:pt idx="354">
                  <c:v>0.42986400000000397</c:v>
                </c:pt>
                <c:pt idx="355">
                  <c:v>0.80571800000000005</c:v>
                </c:pt>
                <c:pt idx="356">
                  <c:v>0.21597000000000041</c:v>
                </c:pt>
                <c:pt idx="357">
                  <c:v>0.25369299999999995</c:v>
                </c:pt>
                <c:pt idx="358">
                  <c:v>0.21652199999999999</c:v>
                </c:pt>
                <c:pt idx="359">
                  <c:v>0.22834499999999999</c:v>
                </c:pt>
                <c:pt idx="360">
                  <c:v>0.52700800000000003</c:v>
                </c:pt>
                <c:pt idx="361">
                  <c:v>0.49345600000000345</c:v>
                </c:pt>
                <c:pt idx="362">
                  <c:v>0.4507850000000001</c:v>
                </c:pt>
                <c:pt idx="363">
                  <c:v>0.43017500000000031</c:v>
                </c:pt>
                <c:pt idx="364">
                  <c:v>0.40286500000000008</c:v>
                </c:pt>
                <c:pt idx="365">
                  <c:v>0.6390350000000069</c:v>
                </c:pt>
                <c:pt idx="366">
                  <c:v>0.59398699999999105</c:v>
                </c:pt>
                <c:pt idx="367">
                  <c:v>0.75453499999999996</c:v>
                </c:pt>
              </c:numCache>
            </c:numRef>
          </c:yVal>
          <c:smooth val="0"/>
        </c:ser>
        <c:dLbls>
          <c:showLegendKey val="0"/>
          <c:showVal val="0"/>
          <c:showCatName val="0"/>
          <c:showSerName val="0"/>
          <c:showPercent val="0"/>
          <c:showBubbleSize val="0"/>
        </c:dLbls>
        <c:axId val="119012352"/>
        <c:axId val="125592704"/>
      </c:scatterChart>
      <c:valAx>
        <c:axId val="119012352"/>
        <c:scaling>
          <c:orientation val="minMax"/>
          <c:max val="120"/>
          <c:min val="0"/>
        </c:scaling>
        <c:delete val="0"/>
        <c:axPos val="b"/>
        <c:title>
          <c:tx>
            <c:rich>
              <a:bodyPr/>
              <a:lstStyle/>
              <a:p>
                <a:pPr>
                  <a:defRPr lang="en-US" sz="1050"/>
                </a:pPr>
                <a:r>
                  <a:rPr lang="en-US" sz="1050" dirty="0" smtClean="0"/>
                  <a:t>Elevation (meters)</a:t>
                </a:r>
                <a:endParaRPr lang="en-US" sz="1050" dirty="0"/>
              </a:p>
            </c:rich>
          </c:tx>
          <c:overlay val="0"/>
        </c:title>
        <c:numFmt formatCode="General" sourceLinked="1"/>
        <c:majorTickMark val="out"/>
        <c:minorTickMark val="none"/>
        <c:tickLblPos val="nextTo"/>
        <c:txPr>
          <a:bodyPr/>
          <a:lstStyle/>
          <a:p>
            <a:pPr>
              <a:defRPr lang="en-US" sz="900"/>
            </a:pPr>
            <a:endParaRPr lang="en-US"/>
          </a:p>
        </c:txPr>
        <c:crossAx val="125592704"/>
        <c:crosses val="autoZero"/>
        <c:crossBetween val="midCat"/>
        <c:majorUnit val="30"/>
      </c:valAx>
      <c:valAx>
        <c:axId val="125592704"/>
        <c:scaling>
          <c:orientation val="minMax"/>
        </c:scaling>
        <c:delete val="0"/>
        <c:axPos val="l"/>
        <c:majorGridlines>
          <c:spPr>
            <a:ln>
              <a:solidFill>
                <a:schemeClr val="bg1">
                  <a:lumMod val="85000"/>
                </a:schemeClr>
              </a:solidFill>
            </a:ln>
          </c:spPr>
        </c:majorGridlines>
        <c:title>
          <c:tx>
            <c:rich>
              <a:bodyPr rot="-5400000" vert="horz"/>
              <a:lstStyle/>
              <a:p>
                <a:pPr>
                  <a:defRPr lang="en-US" sz="1050"/>
                </a:pPr>
                <a:r>
                  <a:rPr lang="en-US" sz="1050"/>
                  <a:t>activity</a:t>
                </a:r>
                <a:r>
                  <a:rPr lang="en-US" sz="1050" baseline="0"/>
                  <a:t> score</a:t>
                </a:r>
                <a:endParaRPr lang="en-US" sz="1050"/>
              </a:p>
            </c:rich>
          </c:tx>
          <c:layout>
            <c:manualLayout>
              <c:xMode val="edge"/>
              <c:yMode val="edge"/>
              <c:x val="5.9003541587869198E-4"/>
              <c:y val="0.2273186620903157"/>
            </c:manualLayout>
          </c:layout>
          <c:overlay val="0"/>
        </c:title>
        <c:numFmt formatCode="General" sourceLinked="0"/>
        <c:majorTickMark val="out"/>
        <c:minorTickMark val="none"/>
        <c:tickLblPos val="nextTo"/>
        <c:txPr>
          <a:bodyPr/>
          <a:lstStyle/>
          <a:p>
            <a:pPr>
              <a:defRPr lang="en-US" sz="900"/>
            </a:pPr>
            <a:endParaRPr lang="en-US"/>
          </a:p>
        </c:txPr>
        <c:crossAx val="119012352"/>
        <c:crosses val="autoZero"/>
        <c:crossBetween val="midCat"/>
      </c:valAx>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28063205900171"/>
          <c:y val="3.1505545677758456E-2"/>
          <c:w val="0.68866635590234349"/>
          <c:h val="0.87137730585308681"/>
        </c:manualLayout>
      </c:layout>
      <c:lineChart>
        <c:grouping val="standard"/>
        <c:varyColors val="0"/>
        <c:ser>
          <c:idx val="0"/>
          <c:order val="0"/>
          <c:tx>
            <c:strRef>
              <c:f>'Station37 (2)'!$F$9</c:f>
              <c:strCache>
                <c:ptCount val="1"/>
                <c:pt idx="0">
                  <c:v>Weekday</c:v>
                </c:pt>
              </c:strCache>
            </c:strRef>
          </c:tx>
          <c:spPr>
            <a:ln w="38100"/>
          </c:spPr>
          <c:marker>
            <c:symbol val="none"/>
          </c:marker>
          <c:cat>
            <c:numRef>
              <c:f>'Station37 (2)'!$C$10:$C$297</c:f>
              <c:numCache>
                <c:formatCode>General</c:formatCode>
                <c:ptCount val="288"/>
                <c:pt idx="0">
                  <c:v>0</c:v>
                </c:pt>
                <c:pt idx="1">
                  <c:v>0</c:v>
                </c:pt>
                <c:pt idx="2">
                  <c:v>0</c:v>
                </c:pt>
                <c:pt idx="3">
                  <c:v>0</c:v>
                </c:pt>
                <c:pt idx="4">
                  <c:v>0</c:v>
                </c:pt>
                <c:pt idx="5">
                  <c:v>0</c:v>
                </c:pt>
                <c:pt idx="6">
                  <c:v>0</c:v>
                </c:pt>
                <c:pt idx="7">
                  <c:v>0</c:v>
                </c:pt>
                <c:pt idx="8">
                  <c:v>0</c:v>
                </c:pt>
                <c:pt idx="9">
                  <c:v>0</c:v>
                </c:pt>
                <c:pt idx="10">
                  <c:v>0</c:v>
                </c:pt>
                <c:pt idx="11">
                  <c:v>1</c:v>
                </c:pt>
                <c:pt idx="12">
                  <c:v>1</c:v>
                </c:pt>
                <c:pt idx="13">
                  <c:v>1</c:v>
                </c:pt>
                <c:pt idx="14">
                  <c:v>1</c:v>
                </c:pt>
                <c:pt idx="15">
                  <c:v>1</c:v>
                </c:pt>
                <c:pt idx="16">
                  <c:v>1</c:v>
                </c:pt>
                <c:pt idx="17">
                  <c:v>1</c:v>
                </c:pt>
                <c:pt idx="18">
                  <c:v>1</c:v>
                </c:pt>
                <c:pt idx="19">
                  <c:v>1</c:v>
                </c:pt>
                <c:pt idx="20">
                  <c:v>1</c:v>
                </c:pt>
                <c:pt idx="21">
                  <c:v>1</c:v>
                </c:pt>
                <c:pt idx="22">
                  <c:v>1</c:v>
                </c:pt>
                <c:pt idx="23">
                  <c:v>2</c:v>
                </c:pt>
                <c:pt idx="24">
                  <c:v>2</c:v>
                </c:pt>
                <c:pt idx="25">
                  <c:v>2</c:v>
                </c:pt>
                <c:pt idx="26">
                  <c:v>2</c:v>
                </c:pt>
                <c:pt idx="27">
                  <c:v>2</c:v>
                </c:pt>
                <c:pt idx="28">
                  <c:v>2</c:v>
                </c:pt>
                <c:pt idx="29">
                  <c:v>2</c:v>
                </c:pt>
                <c:pt idx="30">
                  <c:v>2</c:v>
                </c:pt>
                <c:pt idx="31">
                  <c:v>2</c:v>
                </c:pt>
                <c:pt idx="32">
                  <c:v>2</c:v>
                </c:pt>
                <c:pt idx="33">
                  <c:v>2</c:v>
                </c:pt>
                <c:pt idx="34">
                  <c:v>2</c:v>
                </c:pt>
                <c:pt idx="35">
                  <c:v>3</c:v>
                </c:pt>
                <c:pt idx="36">
                  <c:v>3</c:v>
                </c:pt>
                <c:pt idx="37">
                  <c:v>3</c:v>
                </c:pt>
                <c:pt idx="38">
                  <c:v>3</c:v>
                </c:pt>
                <c:pt idx="39">
                  <c:v>3</c:v>
                </c:pt>
                <c:pt idx="40">
                  <c:v>3</c:v>
                </c:pt>
                <c:pt idx="41">
                  <c:v>3</c:v>
                </c:pt>
                <c:pt idx="42">
                  <c:v>3</c:v>
                </c:pt>
                <c:pt idx="43">
                  <c:v>3</c:v>
                </c:pt>
                <c:pt idx="44">
                  <c:v>3</c:v>
                </c:pt>
                <c:pt idx="45">
                  <c:v>3</c:v>
                </c:pt>
                <c:pt idx="46">
                  <c:v>3</c:v>
                </c:pt>
                <c:pt idx="47">
                  <c:v>4</c:v>
                </c:pt>
                <c:pt idx="48">
                  <c:v>4</c:v>
                </c:pt>
                <c:pt idx="49">
                  <c:v>4</c:v>
                </c:pt>
                <c:pt idx="50">
                  <c:v>4</c:v>
                </c:pt>
                <c:pt idx="51">
                  <c:v>4</c:v>
                </c:pt>
                <c:pt idx="52">
                  <c:v>4</c:v>
                </c:pt>
                <c:pt idx="53">
                  <c:v>4</c:v>
                </c:pt>
                <c:pt idx="54">
                  <c:v>4</c:v>
                </c:pt>
                <c:pt idx="55">
                  <c:v>4</c:v>
                </c:pt>
                <c:pt idx="56">
                  <c:v>4</c:v>
                </c:pt>
                <c:pt idx="57">
                  <c:v>4</c:v>
                </c:pt>
                <c:pt idx="58">
                  <c:v>4</c:v>
                </c:pt>
                <c:pt idx="59">
                  <c:v>5</c:v>
                </c:pt>
                <c:pt idx="60">
                  <c:v>5</c:v>
                </c:pt>
                <c:pt idx="61">
                  <c:v>5</c:v>
                </c:pt>
                <c:pt idx="62">
                  <c:v>5</c:v>
                </c:pt>
                <c:pt idx="63">
                  <c:v>5</c:v>
                </c:pt>
                <c:pt idx="64">
                  <c:v>5</c:v>
                </c:pt>
                <c:pt idx="65">
                  <c:v>5</c:v>
                </c:pt>
                <c:pt idx="66">
                  <c:v>5</c:v>
                </c:pt>
                <c:pt idx="67">
                  <c:v>5</c:v>
                </c:pt>
                <c:pt idx="68">
                  <c:v>5</c:v>
                </c:pt>
                <c:pt idx="69">
                  <c:v>5</c:v>
                </c:pt>
                <c:pt idx="70">
                  <c:v>5</c:v>
                </c:pt>
                <c:pt idx="71">
                  <c:v>6</c:v>
                </c:pt>
                <c:pt idx="72">
                  <c:v>6</c:v>
                </c:pt>
                <c:pt idx="73">
                  <c:v>6</c:v>
                </c:pt>
                <c:pt idx="74">
                  <c:v>6</c:v>
                </c:pt>
                <c:pt idx="75">
                  <c:v>6</c:v>
                </c:pt>
                <c:pt idx="76">
                  <c:v>6</c:v>
                </c:pt>
                <c:pt idx="77">
                  <c:v>6</c:v>
                </c:pt>
                <c:pt idx="78">
                  <c:v>6</c:v>
                </c:pt>
                <c:pt idx="79">
                  <c:v>6</c:v>
                </c:pt>
                <c:pt idx="80">
                  <c:v>6</c:v>
                </c:pt>
                <c:pt idx="81">
                  <c:v>6</c:v>
                </c:pt>
                <c:pt idx="82">
                  <c:v>6</c:v>
                </c:pt>
                <c:pt idx="83">
                  <c:v>7</c:v>
                </c:pt>
                <c:pt idx="84">
                  <c:v>7</c:v>
                </c:pt>
                <c:pt idx="85">
                  <c:v>7</c:v>
                </c:pt>
                <c:pt idx="86">
                  <c:v>7</c:v>
                </c:pt>
                <c:pt idx="87">
                  <c:v>7</c:v>
                </c:pt>
                <c:pt idx="88">
                  <c:v>7</c:v>
                </c:pt>
                <c:pt idx="89">
                  <c:v>7</c:v>
                </c:pt>
                <c:pt idx="90">
                  <c:v>7</c:v>
                </c:pt>
                <c:pt idx="91">
                  <c:v>7</c:v>
                </c:pt>
                <c:pt idx="92">
                  <c:v>7</c:v>
                </c:pt>
                <c:pt idx="93">
                  <c:v>7</c:v>
                </c:pt>
                <c:pt idx="94">
                  <c:v>7</c:v>
                </c:pt>
                <c:pt idx="95">
                  <c:v>8</c:v>
                </c:pt>
                <c:pt idx="96">
                  <c:v>8</c:v>
                </c:pt>
                <c:pt idx="97">
                  <c:v>8</c:v>
                </c:pt>
                <c:pt idx="98">
                  <c:v>8</c:v>
                </c:pt>
                <c:pt idx="99">
                  <c:v>8</c:v>
                </c:pt>
                <c:pt idx="100">
                  <c:v>8</c:v>
                </c:pt>
                <c:pt idx="101">
                  <c:v>8</c:v>
                </c:pt>
                <c:pt idx="102">
                  <c:v>8</c:v>
                </c:pt>
                <c:pt idx="103">
                  <c:v>8</c:v>
                </c:pt>
                <c:pt idx="104">
                  <c:v>8</c:v>
                </c:pt>
                <c:pt idx="105">
                  <c:v>8</c:v>
                </c:pt>
                <c:pt idx="106">
                  <c:v>8</c:v>
                </c:pt>
                <c:pt idx="107">
                  <c:v>9</c:v>
                </c:pt>
                <c:pt idx="108">
                  <c:v>9</c:v>
                </c:pt>
                <c:pt idx="109">
                  <c:v>9</c:v>
                </c:pt>
                <c:pt idx="110">
                  <c:v>9</c:v>
                </c:pt>
                <c:pt idx="111">
                  <c:v>9</c:v>
                </c:pt>
                <c:pt idx="112">
                  <c:v>9</c:v>
                </c:pt>
                <c:pt idx="113">
                  <c:v>9</c:v>
                </c:pt>
                <c:pt idx="114">
                  <c:v>9</c:v>
                </c:pt>
                <c:pt idx="115">
                  <c:v>9</c:v>
                </c:pt>
                <c:pt idx="116">
                  <c:v>9</c:v>
                </c:pt>
                <c:pt idx="117">
                  <c:v>9</c:v>
                </c:pt>
                <c:pt idx="118">
                  <c:v>9</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14</c:v>
                </c:pt>
                <c:pt idx="168">
                  <c:v>14</c:v>
                </c:pt>
                <c:pt idx="169">
                  <c:v>14</c:v>
                </c:pt>
                <c:pt idx="170">
                  <c:v>14</c:v>
                </c:pt>
                <c:pt idx="171">
                  <c:v>14</c:v>
                </c:pt>
                <c:pt idx="172">
                  <c:v>14</c:v>
                </c:pt>
                <c:pt idx="173">
                  <c:v>14</c:v>
                </c:pt>
                <c:pt idx="174">
                  <c:v>14</c:v>
                </c:pt>
                <c:pt idx="175">
                  <c:v>14</c:v>
                </c:pt>
                <c:pt idx="176">
                  <c:v>14</c:v>
                </c:pt>
                <c:pt idx="177">
                  <c:v>14</c:v>
                </c:pt>
                <c:pt idx="178">
                  <c:v>14</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16</c:v>
                </c:pt>
                <c:pt idx="192">
                  <c:v>16</c:v>
                </c:pt>
                <c:pt idx="193">
                  <c:v>16</c:v>
                </c:pt>
                <c:pt idx="194">
                  <c:v>16</c:v>
                </c:pt>
                <c:pt idx="195">
                  <c:v>16</c:v>
                </c:pt>
                <c:pt idx="196">
                  <c:v>16</c:v>
                </c:pt>
                <c:pt idx="197">
                  <c:v>16</c:v>
                </c:pt>
                <c:pt idx="198">
                  <c:v>16</c:v>
                </c:pt>
                <c:pt idx="199">
                  <c:v>16</c:v>
                </c:pt>
                <c:pt idx="200">
                  <c:v>16</c:v>
                </c:pt>
                <c:pt idx="201">
                  <c:v>16</c:v>
                </c:pt>
                <c:pt idx="202">
                  <c:v>16</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18</c:v>
                </c:pt>
                <c:pt idx="216">
                  <c:v>18</c:v>
                </c:pt>
                <c:pt idx="217">
                  <c:v>18</c:v>
                </c:pt>
                <c:pt idx="218">
                  <c:v>18</c:v>
                </c:pt>
                <c:pt idx="219">
                  <c:v>18</c:v>
                </c:pt>
                <c:pt idx="220">
                  <c:v>18</c:v>
                </c:pt>
                <c:pt idx="221">
                  <c:v>18</c:v>
                </c:pt>
                <c:pt idx="222">
                  <c:v>18</c:v>
                </c:pt>
                <c:pt idx="223">
                  <c:v>18</c:v>
                </c:pt>
                <c:pt idx="224">
                  <c:v>18</c:v>
                </c:pt>
                <c:pt idx="225">
                  <c:v>18</c:v>
                </c:pt>
                <c:pt idx="226">
                  <c:v>18</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20</c:v>
                </c:pt>
                <c:pt idx="240">
                  <c:v>20</c:v>
                </c:pt>
                <c:pt idx="241">
                  <c:v>20</c:v>
                </c:pt>
                <c:pt idx="242">
                  <c:v>20</c:v>
                </c:pt>
                <c:pt idx="243">
                  <c:v>20</c:v>
                </c:pt>
                <c:pt idx="244">
                  <c:v>20</c:v>
                </c:pt>
                <c:pt idx="245">
                  <c:v>20</c:v>
                </c:pt>
                <c:pt idx="246">
                  <c:v>20</c:v>
                </c:pt>
                <c:pt idx="247">
                  <c:v>20</c:v>
                </c:pt>
                <c:pt idx="248">
                  <c:v>20</c:v>
                </c:pt>
                <c:pt idx="249">
                  <c:v>20</c:v>
                </c:pt>
                <c:pt idx="250">
                  <c:v>20</c:v>
                </c:pt>
                <c:pt idx="251">
                  <c:v>21</c:v>
                </c:pt>
                <c:pt idx="252">
                  <c:v>21</c:v>
                </c:pt>
                <c:pt idx="253">
                  <c:v>21</c:v>
                </c:pt>
                <c:pt idx="254">
                  <c:v>21</c:v>
                </c:pt>
                <c:pt idx="255">
                  <c:v>21</c:v>
                </c:pt>
                <c:pt idx="256">
                  <c:v>21</c:v>
                </c:pt>
                <c:pt idx="257">
                  <c:v>21</c:v>
                </c:pt>
                <c:pt idx="258">
                  <c:v>21</c:v>
                </c:pt>
                <c:pt idx="259">
                  <c:v>21</c:v>
                </c:pt>
                <c:pt idx="260">
                  <c:v>21</c:v>
                </c:pt>
                <c:pt idx="261">
                  <c:v>21</c:v>
                </c:pt>
                <c:pt idx="262">
                  <c:v>21</c:v>
                </c:pt>
                <c:pt idx="263">
                  <c:v>22</c:v>
                </c:pt>
                <c:pt idx="264">
                  <c:v>22</c:v>
                </c:pt>
                <c:pt idx="265">
                  <c:v>22</c:v>
                </c:pt>
                <c:pt idx="266">
                  <c:v>22</c:v>
                </c:pt>
                <c:pt idx="267">
                  <c:v>22</c:v>
                </c:pt>
                <c:pt idx="268">
                  <c:v>22</c:v>
                </c:pt>
                <c:pt idx="269">
                  <c:v>22</c:v>
                </c:pt>
                <c:pt idx="270">
                  <c:v>22</c:v>
                </c:pt>
                <c:pt idx="271">
                  <c:v>22</c:v>
                </c:pt>
                <c:pt idx="272">
                  <c:v>22</c:v>
                </c:pt>
                <c:pt idx="273">
                  <c:v>22</c:v>
                </c:pt>
                <c:pt idx="274">
                  <c:v>22</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24</c:v>
                </c:pt>
              </c:numCache>
            </c:numRef>
          </c:cat>
          <c:val>
            <c:numRef>
              <c:f>'Station37 (2)'!$F$10:$F$297</c:f>
              <c:numCache>
                <c:formatCode>General</c:formatCode>
                <c:ptCount val="288"/>
                <c:pt idx="0">
                  <c:v>0.55197132616500078</c:v>
                </c:pt>
                <c:pt idx="1">
                  <c:v>0.58352849336500001</c:v>
                </c:pt>
                <c:pt idx="2">
                  <c:v>0.60439560439600104</c:v>
                </c:pt>
                <c:pt idx="3">
                  <c:v>0.63003663003699995</c:v>
                </c:pt>
                <c:pt idx="4">
                  <c:v>0.64148591373700004</c:v>
                </c:pt>
                <c:pt idx="5">
                  <c:v>0.64305071622100118</c:v>
                </c:pt>
                <c:pt idx="6">
                  <c:v>0.6437389770720009</c:v>
                </c:pt>
                <c:pt idx="7">
                  <c:v>0.65116279069799998</c:v>
                </c:pt>
                <c:pt idx="8">
                  <c:v>0.64985994397799995</c:v>
                </c:pt>
                <c:pt idx="9">
                  <c:v>0.63934426229500119</c:v>
                </c:pt>
                <c:pt idx="10">
                  <c:v>0.65161608684900063</c:v>
                </c:pt>
                <c:pt idx="11">
                  <c:v>0.65669988925800182</c:v>
                </c:pt>
                <c:pt idx="12">
                  <c:v>0.65412186379900106</c:v>
                </c:pt>
                <c:pt idx="13">
                  <c:v>0.65013774104699951</c:v>
                </c:pt>
                <c:pt idx="14">
                  <c:v>0.64298584298600103</c:v>
                </c:pt>
                <c:pt idx="15">
                  <c:v>0.63492063492100104</c:v>
                </c:pt>
                <c:pt idx="16">
                  <c:v>0.63120567375900105</c:v>
                </c:pt>
                <c:pt idx="17">
                  <c:v>0.6267399267400009</c:v>
                </c:pt>
                <c:pt idx="18">
                  <c:v>0.63435374149699997</c:v>
                </c:pt>
                <c:pt idx="19">
                  <c:v>0.62767154105700063</c:v>
                </c:pt>
                <c:pt idx="20">
                  <c:v>0.63289601554900154</c:v>
                </c:pt>
                <c:pt idx="21">
                  <c:v>0.63600288600300103</c:v>
                </c:pt>
                <c:pt idx="22">
                  <c:v>0.63508016271800005</c:v>
                </c:pt>
                <c:pt idx="23">
                  <c:v>0.6345598845600009</c:v>
                </c:pt>
                <c:pt idx="24">
                  <c:v>0.63605442176900062</c:v>
                </c:pt>
                <c:pt idx="25">
                  <c:v>0.6379440665150018</c:v>
                </c:pt>
                <c:pt idx="26">
                  <c:v>0.64021164021200005</c:v>
                </c:pt>
                <c:pt idx="27">
                  <c:v>0.63727678571399959</c:v>
                </c:pt>
                <c:pt idx="28">
                  <c:v>0.63557858376499998</c:v>
                </c:pt>
                <c:pt idx="29">
                  <c:v>0.63076341647800183</c:v>
                </c:pt>
                <c:pt idx="30">
                  <c:v>0.6220710506420013</c:v>
                </c:pt>
                <c:pt idx="31">
                  <c:v>0.6235470566180018</c:v>
                </c:pt>
                <c:pt idx="32">
                  <c:v>0.62620281273100065</c:v>
                </c:pt>
                <c:pt idx="33">
                  <c:v>0.62849584278200077</c:v>
                </c:pt>
                <c:pt idx="34">
                  <c:v>0.63113742906500003</c:v>
                </c:pt>
                <c:pt idx="35">
                  <c:v>0.62481962482000064</c:v>
                </c:pt>
                <c:pt idx="36">
                  <c:v>0.61726508785300005</c:v>
                </c:pt>
                <c:pt idx="37">
                  <c:v>0.61830357142900005</c:v>
                </c:pt>
                <c:pt idx="38">
                  <c:v>0.62177579365100155</c:v>
                </c:pt>
                <c:pt idx="39">
                  <c:v>0.62265512265500156</c:v>
                </c:pt>
                <c:pt idx="40">
                  <c:v>0.61953352769699999</c:v>
                </c:pt>
                <c:pt idx="41">
                  <c:v>0.62334407447200091</c:v>
                </c:pt>
                <c:pt idx="42">
                  <c:v>0.62246642246600004</c:v>
                </c:pt>
                <c:pt idx="43">
                  <c:v>0.61160714285700002</c:v>
                </c:pt>
                <c:pt idx="44">
                  <c:v>0.61253132832099999</c:v>
                </c:pt>
                <c:pt idx="45">
                  <c:v>0.60959939531400065</c:v>
                </c:pt>
                <c:pt idx="46">
                  <c:v>0.60587639311000063</c:v>
                </c:pt>
                <c:pt idx="47">
                  <c:v>0.61387966039100106</c:v>
                </c:pt>
                <c:pt idx="48">
                  <c:v>0.6121391561810009</c:v>
                </c:pt>
                <c:pt idx="49">
                  <c:v>0.61291486291500064</c:v>
                </c:pt>
                <c:pt idx="50">
                  <c:v>0.62105263157900104</c:v>
                </c:pt>
                <c:pt idx="51">
                  <c:v>0.61595044521900078</c:v>
                </c:pt>
                <c:pt idx="52">
                  <c:v>0.62052800394800089</c:v>
                </c:pt>
                <c:pt idx="53">
                  <c:v>0.61002886002900103</c:v>
                </c:pt>
                <c:pt idx="54">
                  <c:v>0.61127308066099995</c:v>
                </c:pt>
                <c:pt idx="55">
                  <c:v>0.61186696900999948</c:v>
                </c:pt>
                <c:pt idx="56">
                  <c:v>0.61140819964299997</c:v>
                </c:pt>
                <c:pt idx="57">
                  <c:v>0.61032351872000001</c:v>
                </c:pt>
                <c:pt idx="58">
                  <c:v>0.61065877128100077</c:v>
                </c:pt>
                <c:pt idx="59">
                  <c:v>0.61055740125500002</c:v>
                </c:pt>
                <c:pt idx="60">
                  <c:v>0.61055341055300105</c:v>
                </c:pt>
                <c:pt idx="61">
                  <c:v>0.60081845238100118</c:v>
                </c:pt>
                <c:pt idx="62">
                  <c:v>0.61144883485299995</c:v>
                </c:pt>
                <c:pt idx="63">
                  <c:v>0.59869138495099949</c:v>
                </c:pt>
                <c:pt idx="64">
                  <c:v>0.59649122806999999</c:v>
                </c:pt>
                <c:pt idx="65">
                  <c:v>0.59523809523799909</c:v>
                </c:pt>
                <c:pt idx="66">
                  <c:v>0.58834244080099896</c:v>
                </c:pt>
                <c:pt idx="67">
                  <c:v>0.58870967741900104</c:v>
                </c:pt>
                <c:pt idx="68">
                  <c:v>0.59289415248000077</c:v>
                </c:pt>
                <c:pt idx="69">
                  <c:v>0.58503401360500062</c:v>
                </c:pt>
                <c:pt idx="70">
                  <c:v>0.60410334346500005</c:v>
                </c:pt>
                <c:pt idx="71">
                  <c:v>0.60217472815900064</c:v>
                </c:pt>
                <c:pt idx="72">
                  <c:v>0.61754385964900105</c:v>
                </c:pt>
                <c:pt idx="73">
                  <c:v>0.63557654466699998</c:v>
                </c:pt>
                <c:pt idx="74">
                  <c:v>0.63819342169900106</c:v>
                </c:pt>
                <c:pt idx="75">
                  <c:v>0.6410256410260009</c:v>
                </c:pt>
                <c:pt idx="76">
                  <c:v>0.64078144078100063</c:v>
                </c:pt>
                <c:pt idx="77">
                  <c:v>0.64928193499599995</c:v>
                </c:pt>
                <c:pt idx="78">
                  <c:v>0.6503052503050013</c:v>
                </c:pt>
                <c:pt idx="79">
                  <c:v>0.64790764790800104</c:v>
                </c:pt>
                <c:pt idx="80">
                  <c:v>0.63684210526300089</c:v>
                </c:pt>
                <c:pt idx="81">
                  <c:v>0.60863095238100118</c:v>
                </c:pt>
                <c:pt idx="82">
                  <c:v>0.62155388471199957</c:v>
                </c:pt>
                <c:pt idx="83">
                  <c:v>0.63086287146400077</c:v>
                </c:pt>
                <c:pt idx="84">
                  <c:v>0.64951356886799905</c:v>
                </c:pt>
                <c:pt idx="85">
                  <c:v>0.67183462532300142</c:v>
                </c:pt>
                <c:pt idx="86">
                  <c:v>0.68888888888900002</c:v>
                </c:pt>
                <c:pt idx="87">
                  <c:v>0.70765027322400142</c:v>
                </c:pt>
                <c:pt idx="88">
                  <c:v>0.73201621074000001</c:v>
                </c:pt>
                <c:pt idx="89">
                  <c:v>0.76444929116700089</c:v>
                </c:pt>
                <c:pt idx="90">
                  <c:v>0.78953861337300091</c:v>
                </c:pt>
                <c:pt idx="91">
                  <c:v>0.78626799556999949</c:v>
                </c:pt>
                <c:pt idx="92">
                  <c:v>0.76138433515500004</c:v>
                </c:pt>
                <c:pt idx="93">
                  <c:v>0.74376417233600089</c:v>
                </c:pt>
                <c:pt idx="94">
                  <c:v>0.73645754598099922</c:v>
                </c:pt>
                <c:pt idx="95">
                  <c:v>0.71505376344100002</c:v>
                </c:pt>
                <c:pt idx="96">
                  <c:v>0.7301587301590009</c:v>
                </c:pt>
                <c:pt idx="97">
                  <c:v>0.75585789871500064</c:v>
                </c:pt>
                <c:pt idx="98">
                  <c:v>0.76336996337000063</c:v>
                </c:pt>
                <c:pt idx="99">
                  <c:v>0.77342549923200077</c:v>
                </c:pt>
                <c:pt idx="100">
                  <c:v>0.76719576719600102</c:v>
                </c:pt>
                <c:pt idx="101">
                  <c:v>0.78442229605000002</c:v>
                </c:pt>
                <c:pt idx="102">
                  <c:v>0.79584859584900003</c:v>
                </c:pt>
                <c:pt idx="103">
                  <c:v>0.79761904761900104</c:v>
                </c:pt>
                <c:pt idx="104">
                  <c:v>0.7765957446810009</c:v>
                </c:pt>
                <c:pt idx="105">
                  <c:v>0.75532326751800105</c:v>
                </c:pt>
                <c:pt idx="106">
                  <c:v>0.73353071798699998</c:v>
                </c:pt>
                <c:pt idx="107">
                  <c:v>0.75466666666700077</c:v>
                </c:pt>
                <c:pt idx="108">
                  <c:v>0.76288659793799996</c:v>
                </c:pt>
                <c:pt idx="109">
                  <c:v>0.75372023809500155</c:v>
                </c:pt>
                <c:pt idx="110">
                  <c:v>0.75143355771599996</c:v>
                </c:pt>
                <c:pt idx="111">
                  <c:v>0.74898486526400065</c:v>
                </c:pt>
                <c:pt idx="112">
                  <c:v>0.76115288220600064</c:v>
                </c:pt>
                <c:pt idx="113">
                  <c:v>0.77418154761900104</c:v>
                </c:pt>
                <c:pt idx="114">
                  <c:v>0.78366615463400002</c:v>
                </c:pt>
                <c:pt idx="115">
                  <c:v>0.7836840162420009</c:v>
                </c:pt>
                <c:pt idx="116">
                  <c:v>0.78694158075599996</c:v>
                </c:pt>
                <c:pt idx="117">
                  <c:v>0.78885197489799996</c:v>
                </c:pt>
                <c:pt idx="118">
                  <c:v>0.78234989648000131</c:v>
                </c:pt>
                <c:pt idx="119">
                  <c:v>0.79391100702600004</c:v>
                </c:pt>
                <c:pt idx="120">
                  <c:v>0.80296404276</c:v>
                </c:pt>
                <c:pt idx="121">
                  <c:v>0.80989876265500105</c:v>
                </c:pt>
                <c:pt idx="122">
                  <c:v>0.80067655477499999</c:v>
                </c:pt>
                <c:pt idx="123">
                  <c:v>0.80546327058</c:v>
                </c:pt>
                <c:pt idx="124">
                  <c:v>0.78816887579799921</c:v>
                </c:pt>
                <c:pt idx="125">
                  <c:v>0.80083144368900117</c:v>
                </c:pt>
                <c:pt idx="126">
                  <c:v>0.79742599742600062</c:v>
                </c:pt>
                <c:pt idx="127">
                  <c:v>0.80803571428600063</c:v>
                </c:pt>
                <c:pt idx="128">
                  <c:v>0.80233134920599958</c:v>
                </c:pt>
                <c:pt idx="129">
                  <c:v>0.79148629148599958</c:v>
                </c:pt>
                <c:pt idx="130">
                  <c:v>0.80357142857099995</c:v>
                </c:pt>
                <c:pt idx="131">
                  <c:v>0.80299539170500001</c:v>
                </c:pt>
                <c:pt idx="132">
                  <c:v>0.80401002506300001</c:v>
                </c:pt>
                <c:pt idx="133">
                  <c:v>0.80755608028299908</c:v>
                </c:pt>
                <c:pt idx="134">
                  <c:v>0.81428571428600005</c:v>
                </c:pt>
                <c:pt idx="135">
                  <c:v>0.81447619047599951</c:v>
                </c:pt>
                <c:pt idx="136">
                  <c:v>0.80268620268600077</c:v>
                </c:pt>
                <c:pt idx="137">
                  <c:v>0.80016280016300001</c:v>
                </c:pt>
                <c:pt idx="138">
                  <c:v>0.79451345755699998</c:v>
                </c:pt>
                <c:pt idx="139">
                  <c:v>0.77468060394900118</c:v>
                </c:pt>
                <c:pt idx="140">
                  <c:v>0.77743271221500065</c:v>
                </c:pt>
                <c:pt idx="141">
                  <c:v>0.78532396565199958</c:v>
                </c:pt>
                <c:pt idx="142">
                  <c:v>0.78168097840200002</c:v>
                </c:pt>
                <c:pt idx="143">
                  <c:v>0.77940577940600064</c:v>
                </c:pt>
                <c:pt idx="144">
                  <c:v>0.77107206519000004</c:v>
                </c:pt>
                <c:pt idx="145">
                  <c:v>0.76897321428600118</c:v>
                </c:pt>
                <c:pt idx="146">
                  <c:v>0.78164322723900104</c:v>
                </c:pt>
                <c:pt idx="147">
                  <c:v>0.77932636469200001</c:v>
                </c:pt>
                <c:pt idx="148">
                  <c:v>0.79037267080699958</c:v>
                </c:pt>
                <c:pt idx="149">
                  <c:v>0.77216117216100078</c:v>
                </c:pt>
                <c:pt idx="150">
                  <c:v>0.77853363567600065</c:v>
                </c:pt>
                <c:pt idx="151">
                  <c:v>0.76865391826000118</c:v>
                </c:pt>
                <c:pt idx="152">
                  <c:v>0.78584298584299905</c:v>
                </c:pt>
                <c:pt idx="153">
                  <c:v>0.79024943310700091</c:v>
                </c:pt>
                <c:pt idx="154">
                  <c:v>0.78929851510500004</c:v>
                </c:pt>
                <c:pt idx="155">
                  <c:v>0.79352068696300004</c:v>
                </c:pt>
                <c:pt idx="156">
                  <c:v>0.78893178893199956</c:v>
                </c:pt>
                <c:pt idx="157">
                  <c:v>0.78376268540199956</c:v>
                </c:pt>
                <c:pt idx="158">
                  <c:v>0.78597030209900065</c:v>
                </c:pt>
                <c:pt idx="159">
                  <c:v>0.74149659863900064</c:v>
                </c:pt>
                <c:pt idx="160">
                  <c:v>0.7492765061830009</c:v>
                </c:pt>
                <c:pt idx="161">
                  <c:v>0.74888392857099995</c:v>
                </c:pt>
                <c:pt idx="162">
                  <c:v>0.7482993197280009</c:v>
                </c:pt>
                <c:pt idx="163">
                  <c:v>0.74193548387099995</c:v>
                </c:pt>
                <c:pt idx="164">
                  <c:v>0.6769841269840009</c:v>
                </c:pt>
                <c:pt idx="165">
                  <c:v>0.63174603174600064</c:v>
                </c:pt>
                <c:pt idx="166">
                  <c:v>0.60344827586200001</c:v>
                </c:pt>
                <c:pt idx="167">
                  <c:v>0.5781710914450009</c:v>
                </c:pt>
                <c:pt idx="168">
                  <c:v>0.56158552806599948</c:v>
                </c:pt>
                <c:pt idx="169">
                  <c:v>0.55844155844200005</c:v>
                </c:pt>
                <c:pt idx="170">
                  <c:v>0.53916211293299909</c:v>
                </c:pt>
                <c:pt idx="171">
                  <c:v>0.5299145299149991</c:v>
                </c:pt>
                <c:pt idx="172">
                  <c:v>0.54351395730699958</c:v>
                </c:pt>
                <c:pt idx="173">
                  <c:v>0.54630671166099998</c:v>
                </c:pt>
                <c:pt idx="174">
                  <c:v>0.57117794486199958</c:v>
                </c:pt>
                <c:pt idx="175">
                  <c:v>0.52931916568299908</c:v>
                </c:pt>
                <c:pt idx="176">
                  <c:v>0.44894179894199993</c:v>
                </c:pt>
                <c:pt idx="177">
                  <c:v>0.41887905604699999</c:v>
                </c:pt>
                <c:pt idx="178">
                  <c:v>0.37500000000000039</c:v>
                </c:pt>
                <c:pt idx="179">
                  <c:v>0.3828725038400011</c:v>
                </c:pt>
                <c:pt idx="180">
                  <c:v>0.36827122153199993</c:v>
                </c:pt>
                <c:pt idx="181">
                  <c:v>0.36728778467899997</c:v>
                </c:pt>
                <c:pt idx="182">
                  <c:v>0.34296724470099993</c:v>
                </c:pt>
                <c:pt idx="183">
                  <c:v>0.32857142857100002</c:v>
                </c:pt>
                <c:pt idx="184">
                  <c:v>0.32492997198900125</c:v>
                </c:pt>
                <c:pt idx="185">
                  <c:v>0.36394557823100032</c:v>
                </c:pt>
                <c:pt idx="186">
                  <c:v>0.39833711262299998</c:v>
                </c:pt>
                <c:pt idx="187">
                  <c:v>0.40457142857099976</c:v>
                </c:pt>
                <c:pt idx="188">
                  <c:v>0.41551459293400089</c:v>
                </c:pt>
                <c:pt idx="189">
                  <c:v>0.41920374707300001</c:v>
                </c:pt>
                <c:pt idx="190">
                  <c:v>0.44066924066899948</c:v>
                </c:pt>
                <c:pt idx="191">
                  <c:v>0.45858343337300045</c:v>
                </c:pt>
                <c:pt idx="192">
                  <c:v>0.48618784530400078</c:v>
                </c:pt>
                <c:pt idx="193">
                  <c:v>0.51666666666700001</c:v>
                </c:pt>
                <c:pt idx="194">
                  <c:v>0.52895021645000107</c:v>
                </c:pt>
                <c:pt idx="195">
                  <c:v>0.52914285714300102</c:v>
                </c:pt>
                <c:pt idx="196">
                  <c:v>0.52565114443600003</c:v>
                </c:pt>
                <c:pt idx="197">
                  <c:v>0.54605776736900002</c:v>
                </c:pt>
                <c:pt idx="198">
                  <c:v>0.54997383568800118</c:v>
                </c:pt>
                <c:pt idx="199">
                  <c:v>0.52534562212000102</c:v>
                </c:pt>
                <c:pt idx="200">
                  <c:v>0.52172781681000102</c:v>
                </c:pt>
                <c:pt idx="201">
                  <c:v>0.53295238095199893</c:v>
                </c:pt>
                <c:pt idx="202">
                  <c:v>0.54749307130299996</c:v>
                </c:pt>
                <c:pt idx="203">
                  <c:v>0.54626403406900004</c:v>
                </c:pt>
                <c:pt idx="204">
                  <c:v>0.56570387717900106</c:v>
                </c:pt>
                <c:pt idx="205">
                  <c:v>0.591301087364</c:v>
                </c:pt>
                <c:pt idx="206">
                  <c:v>0.60621761658000106</c:v>
                </c:pt>
                <c:pt idx="207">
                  <c:v>0.60761904761900143</c:v>
                </c:pt>
                <c:pt idx="208">
                  <c:v>0.60435663627200065</c:v>
                </c:pt>
                <c:pt idx="209">
                  <c:v>0.63885714285700002</c:v>
                </c:pt>
                <c:pt idx="210">
                  <c:v>0.64041184041200061</c:v>
                </c:pt>
                <c:pt idx="211">
                  <c:v>0.63542857142900078</c:v>
                </c:pt>
                <c:pt idx="212">
                  <c:v>0.62685815066800143</c:v>
                </c:pt>
                <c:pt idx="213">
                  <c:v>0.65409523809500181</c:v>
                </c:pt>
                <c:pt idx="214">
                  <c:v>0.66195709052900142</c:v>
                </c:pt>
                <c:pt idx="215">
                  <c:v>0.67915690866500089</c:v>
                </c:pt>
                <c:pt idx="216">
                  <c:v>0.66743471582199998</c:v>
                </c:pt>
                <c:pt idx="217">
                  <c:v>0.67528735632200065</c:v>
                </c:pt>
                <c:pt idx="218">
                  <c:v>0.64194639604500103</c:v>
                </c:pt>
                <c:pt idx="219">
                  <c:v>0.60595238095199921</c:v>
                </c:pt>
                <c:pt idx="220">
                  <c:v>0.59382239382199908</c:v>
                </c:pt>
                <c:pt idx="221">
                  <c:v>0.59809523809500065</c:v>
                </c:pt>
                <c:pt idx="222">
                  <c:v>0.636577708006</c:v>
                </c:pt>
                <c:pt idx="223">
                  <c:v>0.63718820861700065</c:v>
                </c:pt>
                <c:pt idx="224">
                  <c:v>0.63633945198200004</c:v>
                </c:pt>
                <c:pt idx="225">
                  <c:v>0.59969028261700064</c:v>
                </c:pt>
                <c:pt idx="226">
                  <c:v>0.59657570893499956</c:v>
                </c:pt>
                <c:pt idx="227">
                  <c:v>0.61790476190499999</c:v>
                </c:pt>
                <c:pt idx="228">
                  <c:v>0.64244426094100004</c:v>
                </c:pt>
                <c:pt idx="229">
                  <c:v>0.63934426229500119</c:v>
                </c:pt>
                <c:pt idx="230">
                  <c:v>0.64086193136500103</c:v>
                </c:pt>
                <c:pt idx="231">
                  <c:v>0.63575605680900105</c:v>
                </c:pt>
                <c:pt idx="232">
                  <c:v>0.64470899470900089</c:v>
                </c:pt>
                <c:pt idx="233">
                  <c:v>0.66381766381800089</c:v>
                </c:pt>
                <c:pt idx="234">
                  <c:v>0.67380952381000103</c:v>
                </c:pt>
                <c:pt idx="235">
                  <c:v>0.69515669515699996</c:v>
                </c:pt>
                <c:pt idx="236">
                  <c:v>0.70608465608500104</c:v>
                </c:pt>
                <c:pt idx="237">
                  <c:v>0.69506334643900003</c:v>
                </c:pt>
                <c:pt idx="238">
                  <c:v>0.70955011839000004</c:v>
                </c:pt>
                <c:pt idx="239">
                  <c:v>0.71988795518199999</c:v>
                </c:pt>
                <c:pt idx="240">
                  <c:v>0.73007103393800143</c:v>
                </c:pt>
                <c:pt idx="241">
                  <c:v>0.74549819928000005</c:v>
                </c:pt>
                <c:pt idx="242">
                  <c:v>0.73276086390799999</c:v>
                </c:pt>
                <c:pt idx="243">
                  <c:v>0.74863387978100004</c:v>
                </c:pt>
                <c:pt idx="244">
                  <c:v>0.75748113453000065</c:v>
                </c:pt>
                <c:pt idx="245">
                  <c:v>0.75295075295100089</c:v>
                </c:pt>
                <c:pt idx="246">
                  <c:v>0.7608524072610009</c:v>
                </c:pt>
                <c:pt idx="247">
                  <c:v>0.74709883953600142</c:v>
                </c:pt>
                <c:pt idx="248">
                  <c:v>0.76055959106799997</c:v>
                </c:pt>
                <c:pt idx="249">
                  <c:v>0.77248677248700004</c:v>
                </c:pt>
                <c:pt idx="250">
                  <c:v>0.76404494382000065</c:v>
                </c:pt>
                <c:pt idx="251">
                  <c:v>0.72589035614200104</c:v>
                </c:pt>
                <c:pt idx="252">
                  <c:v>0.72161172161200005</c:v>
                </c:pt>
                <c:pt idx="253">
                  <c:v>0.71264367816100105</c:v>
                </c:pt>
                <c:pt idx="254">
                  <c:v>0.6674603174600009</c:v>
                </c:pt>
                <c:pt idx="255">
                  <c:v>0.64679089026900183</c:v>
                </c:pt>
                <c:pt idx="256">
                  <c:v>0.64817927170900103</c:v>
                </c:pt>
                <c:pt idx="257">
                  <c:v>0.65270935960600118</c:v>
                </c:pt>
                <c:pt idx="258">
                  <c:v>0.6553030303030013</c:v>
                </c:pt>
                <c:pt idx="259">
                  <c:v>0.6698412698410009</c:v>
                </c:pt>
                <c:pt idx="260">
                  <c:v>0.67783985102400179</c:v>
                </c:pt>
                <c:pt idx="261">
                  <c:v>0.68520859671300005</c:v>
                </c:pt>
                <c:pt idx="262">
                  <c:v>0.70413739266200004</c:v>
                </c:pt>
                <c:pt idx="263">
                  <c:v>0.70956316410899956</c:v>
                </c:pt>
                <c:pt idx="264">
                  <c:v>0.72773742265300156</c:v>
                </c:pt>
                <c:pt idx="265">
                  <c:v>0.70641821946200001</c:v>
                </c:pt>
                <c:pt idx="266">
                  <c:v>0.70424710424699999</c:v>
                </c:pt>
                <c:pt idx="267">
                  <c:v>0.70848861283599995</c:v>
                </c:pt>
                <c:pt idx="268">
                  <c:v>0.70965986394600089</c:v>
                </c:pt>
                <c:pt idx="269">
                  <c:v>0.70238095238100062</c:v>
                </c:pt>
                <c:pt idx="270">
                  <c:v>0.7098620869109995</c:v>
                </c:pt>
                <c:pt idx="271">
                  <c:v>0.71896955503500004</c:v>
                </c:pt>
                <c:pt idx="272">
                  <c:v>0.71687370600400102</c:v>
                </c:pt>
                <c:pt idx="273">
                  <c:v>0.72539682539700001</c:v>
                </c:pt>
                <c:pt idx="274">
                  <c:v>0.73758865248200089</c:v>
                </c:pt>
                <c:pt idx="275">
                  <c:v>0.72924045651300196</c:v>
                </c:pt>
                <c:pt idx="276">
                  <c:v>0.72897669706200063</c:v>
                </c:pt>
                <c:pt idx="277">
                  <c:v>0.72319008904399995</c:v>
                </c:pt>
                <c:pt idx="278">
                  <c:v>0.71505376344100002</c:v>
                </c:pt>
                <c:pt idx="279">
                  <c:v>0.70562770562800103</c:v>
                </c:pt>
                <c:pt idx="280">
                  <c:v>0.70791953144900077</c:v>
                </c:pt>
                <c:pt idx="281">
                  <c:v>0.70944940476200002</c:v>
                </c:pt>
                <c:pt idx="282">
                  <c:v>0.69346864428800004</c:v>
                </c:pt>
                <c:pt idx="283">
                  <c:v>0.70759543486800103</c:v>
                </c:pt>
                <c:pt idx="284">
                  <c:v>0.6973886328730009</c:v>
                </c:pt>
                <c:pt idx="285">
                  <c:v>0.67603434816500063</c:v>
                </c:pt>
                <c:pt idx="286">
                  <c:v>0.66068312141600005</c:v>
                </c:pt>
                <c:pt idx="287">
                  <c:v>0.62785114045600077</c:v>
                </c:pt>
              </c:numCache>
            </c:numRef>
          </c:val>
          <c:smooth val="0"/>
        </c:ser>
        <c:dLbls>
          <c:showLegendKey val="0"/>
          <c:showVal val="0"/>
          <c:showCatName val="0"/>
          <c:showSerName val="0"/>
          <c:showPercent val="0"/>
          <c:showBubbleSize val="0"/>
        </c:dLbls>
        <c:marker val="1"/>
        <c:smooth val="0"/>
        <c:axId val="75138944"/>
        <c:axId val="76767232"/>
      </c:lineChart>
      <c:catAx>
        <c:axId val="75138944"/>
        <c:scaling>
          <c:orientation val="minMax"/>
        </c:scaling>
        <c:delete val="1"/>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mn-lt"/>
                    <a:ea typeface="+mn-ea"/>
                    <a:cs typeface="+mn-cs"/>
                  </a:defRPr>
                </a:pPr>
                <a:r>
                  <a:rPr lang="en-US" sz="1600" b="1" i="0" baseline="0"/>
                  <a:t>time of day (hrs)</a:t>
                </a:r>
                <a:endParaRPr lang="en-US" sz="1600"/>
              </a:p>
            </c:rich>
          </c:tx>
          <c:layout>
            <c:manualLayout>
              <c:xMode val="edge"/>
              <c:yMode val="edge"/>
              <c:x val="0.43968648602307842"/>
              <c:y val="0.94734443917176769"/>
            </c:manualLayout>
          </c:layout>
          <c:overlay val="0"/>
        </c:title>
        <c:numFmt formatCode="General" sourceLinked="0"/>
        <c:majorTickMark val="out"/>
        <c:minorTickMark val="none"/>
        <c:tickLblPos val="none"/>
        <c:crossAx val="76767232"/>
        <c:crosses val="autoZero"/>
        <c:auto val="1"/>
        <c:lblAlgn val="ctr"/>
        <c:lblOffset val="100"/>
        <c:tickLblSkip val="48"/>
        <c:tickMarkSkip val="24"/>
        <c:noMultiLvlLbl val="0"/>
      </c:catAx>
      <c:valAx>
        <c:axId val="76767232"/>
        <c:scaling>
          <c:orientation val="minMax"/>
        </c:scaling>
        <c:delete val="0"/>
        <c:axPos val="l"/>
        <c:majorGridlines>
          <c:spPr>
            <a:ln>
              <a:solidFill>
                <a:schemeClr val="bg1">
                  <a:lumMod val="85000"/>
                </a:schemeClr>
              </a:solidFill>
            </a:ln>
          </c:spPr>
        </c:majorGridlines>
        <c:title>
          <c:tx>
            <c:rich>
              <a:bodyPr rot="-5400000" vert="horz"/>
              <a:lstStyle/>
              <a:p>
                <a:pPr>
                  <a:defRPr sz="1600"/>
                </a:pPr>
                <a:r>
                  <a:rPr lang="en-US" sz="1600"/>
                  <a:t>percentage full</a:t>
                </a:r>
              </a:p>
            </c:rich>
          </c:tx>
          <c:layout>
            <c:manualLayout>
              <c:xMode val="edge"/>
              <c:yMode val="edge"/>
              <c:x val="0"/>
              <c:y val="0.2668016497937758"/>
            </c:manualLayout>
          </c:layout>
          <c:overlay val="0"/>
        </c:title>
        <c:numFmt formatCode="0%" sourceLinked="0"/>
        <c:majorTickMark val="out"/>
        <c:minorTickMark val="none"/>
        <c:tickLblPos val="nextTo"/>
        <c:txPr>
          <a:bodyPr/>
          <a:lstStyle/>
          <a:p>
            <a:pPr>
              <a:defRPr sz="1400"/>
            </a:pPr>
            <a:endParaRPr lang="en-US"/>
          </a:p>
        </c:txPr>
        <c:crossAx val="75138944"/>
        <c:crosses val="autoZero"/>
        <c:crossBetween val="between"/>
        <c:majorUnit val="0.2"/>
      </c:valAx>
    </c:plotArea>
    <c:legend>
      <c:legendPos val="r"/>
      <c:layout>
        <c:manualLayout>
          <c:xMode val="edge"/>
          <c:yMode val="edge"/>
          <c:x val="0.56222511213247772"/>
          <c:y val="0.78353643294588171"/>
          <c:w val="0.32162969165053507"/>
          <c:h val="7.3150023646684367E-2"/>
        </c:manualLayout>
      </c:layout>
      <c:overlay val="1"/>
      <c:spPr>
        <a:solidFill>
          <a:schemeClr val="bg1"/>
        </a:solidFill>
        <a:ln>
          <a:solidFill>
            <a:schemeClr val="bg1">
              <a:lumMod val="85000"/>
            </a:schemeClr>
          </a:solidFill>
        </a:ln>
      </c:spPr>
      <c:txPr>
        <a:bodyPr/>
        <a:lstStyle/>
        <a:p>
          <a:pPr>
            <a:defRPr sz="1600" b="0"/>
          </a:pPr>
          <a:endParaRPr lang="en-US"/>
        </a:p>
      </c:txPr>
    </c:legend>
    <c:plotVisOnly val="1"/>
    <c:dispBlanksAs val="gap"/>
    <c:showDLblsOverMax val="0"/>
  </c:chart>
  <c:spPr>
    <a:solidFill>
      <a:sysClr val="window" lastClr="FFFFFF"/>
    </a:solid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602813502936438E-4"/>
          <c:y val="3.1505545677758581E-2"/>
          <c:w val="0.97063187324246614"/>
          <c:h val="0.82545010067420177"/>
        </c:manualLayout>
      </c:layout>
      <c:lineChart>
        <c:grouping val="standard"/>
        <c:varyColors val="0"/>
        <c:ser>
          <c:idx val="0"/>
          <c:order val="0"/>
          <c:tx>
            <c:strRef>
              <c:f>'Station37 (2)'!$F$9</c:f>
              <c:strCache>
                <c:ptCount val="1"/>
                <c:pt idx="0">
                  <c:v>Weekday</c:v>
                </c:pt>
              </c:strCache>
            </c:strRef>
          </c:tx>
          <c:spPr>
            <a:ln w="57150">
              <a:solidFill>
                <a:schemeClr val="accent3"/>
              </a:solidFill>
            </a:ln>
          </c:spPr>
          <c:marker>
            <c:symbol val="none"/>
          </c:marker>
          <c:cat>
            <c:numRef>
              <c:f>'Station37 (2)'!$C$10:$C$297</c:f>
              <c:numCache>
                <c:formatCode>General</c:formatCode>
                <c:ptCount val="288"/>
                <c:pt idx="0">
                  <c:v>0</c:v>
                </c:pt>
                <c:pt idx="1">
                  <c:v>0</c:v>
                </c:pt>
                <c:pt idx="2">
                  <c:v>0</c:v>
                </c:pt>
                <c:pt idx="3">
                  <c:v>0</c:v>
                </c:pt>
                <c:pt idx="4">
                  <c:v>0</c:v>
                </c:pt>
                <c:pt idx="5">
                  <c:v>0</c:v>
                </c:pt>
                <c:pt idx="6">
                  <c:v>0</c:v>
                </c:pt>
                <c:pt idx="7">
                  <c:v>0</c:v>
                </c:pt>
                <c:pt idx="8">
                  <c:v>0</c:v>
                </c:pt>
                <c:pt idx="9">
                  <c:v>0</c:v>
                </c:pt>
                <c:pt idx="10">
                  <c:v>0</c:v>
                </c:pt>
                <c:pt idx="11">
                  <c:v>1</c:v>
                </c:pt>
                <c:pt idx="12">
                  <c:v>1</c:v>
                </c:pt>
                <c:pt idx="13">
                  <c:v>1</c:v>
                </c:pt>
                <c:pt idx="14">
                  <c:v>1</c:v>
                </c:pt>
                <c:pt idx="15">
                  <c:v>1</c:v>
                </c:pt>
                <c:pt idx="16">
                  <c:v>1</c:v>
                </c:pt>
                <c:pt idx="17">
                  <c:v>1</c:v>
                </c:pt>
                <c:pt idx="18">
                  <c:v>1</c:v>
                </c:pt>
                <c:pt idx="19">
                  <c:v>1</c:v>
                </c:pt>
                <c:pt idx="20">
                  <c:v>1</c:v>
                </c:pt>
                <c:pt idx="21">
                  <c:v>1</c:v>
                </c:pt>
                <c:pt idx="22">
                  <c:v>1</c:v>
                </c:pt>
                <c:pt idx="23">
                  <c:v>2</c:v>
                </c:pt>
                <c:pt idx="24">
                  <c:v>2</c:v>
                </c:pt>
                <c:pt idx="25">
                  <c:v>2</c:v>
                </c:pt>
                <c:pt idx="26">
                  <c:v>2</c:v>
                </c:pt>
                <c:pt idx="27">
                  <c:v>2</c:v>
                </c:pt>
                <c:pt idx="28">
                  <c:v>2</c:v>
                </c:pt>
                <c:pt idx="29">
                  <c:v>2</c:v>
                </c:pt>
                <c:pt idx="30">
                  <c:v>2</c:v>
                </c:pt>
                <c:pt idx="31">
                  <c:v>2</c:v>
                </c:pt>
                <c:pt idx="32">
                  <c:v>2</c:v>
                </c:pt>
                <c:pt idx="33">
                  <c:v>2</c:v>
                </c:pt>
                <c:pt idx="34">
                  <c:v>2</c:v>
                </c:pt>
                <c:pt idx="35">
                  <c:v>3</c:v>
                </c:pt>
                <c:pt idx="36">
                  <c:v>3</c:v>
                </c:pt>
                <c:pt idx="37">
                  <c:v>3</c:v>
                </c:pt>
                <c:pt idx="38">
                  <c:v>3</c:v>
                </c:pt>
                <c:pt idx="39">
                  <c:v>3</c:v>
                </c:pt>
                <c:pt idx="40">
                  <c:v>3</c:v>
                </c:pt>
                <c:pt idx="41">
                  <c:v>3</c:v>
                </c:pt>
                <c:pt idx="42">
                  <c:v>3</c:v>
                </c:pt>
                <c:pt idx="43">
                  <c:v>3</c:v>
                </c:pt>
                <c:pt idx="44">
                  <c:v>3</c:v>
                </c:pt>
                <c:pt idx="45">
                  <c:v>3</c:v>
                </c:pt>
                <c:pt idx="46">
                  <c:v>3</c:v>
                </c:pt>
                <c:pt idx="47">
                  <c:v>4</c:v>
                </c:pt>
                <c:pt idx="48">
                  <c:v>4</c:v>
                </c:pt>
                <c:pt idx="49">
                  <c:v>4</c:v>
                </c:pt>
                <c:pt idx="50">
                  <c:v>4</c:v>
                </c:pt>
                <c:pt idx="51">
                  <c:v>4</c:v>
                </c:pt>
                <c:pt idx="52">
                  <c:v>4</c:v>
                </c:pt>
                <c:pt idx="53">
                  <c:v>4</c:v>
                </c:pt>
                <c:pt idx="54">
                  <c:v>4</c:v>
                </c:pt>
                <c:pt idx="55">
                  <c:v>4</c:v>
                </c:pt>
                <c:pt idx="56">
                  <c:v>4</c:v>
                </c:pt>
                <c:pt idx="57">
                  <c:v>4</c:v>
                </c:pt>
                <c:pt idx="58">
                  <c:v>4</c:v>
                </c:pt>
                <c:pt idx="59">
                  <c:v>5</c:v>
                </c:pt>
                <c:pt idx="60">
                  <c:v>5</c:v>
                </c:pt>
                <c:pt idx="61">
                  <c:v>5</c:v>
                </c:pt>
                <c:pt idx="62">
                  <c:v>5</c:v>
                </c:pt>
                <c:pt idx="63">
                  <c:v>5</c:v>
                </c:pt>
                <c:pt idx="64">
                  <c:v>5</c:v>
                </c:pt>
                <c:pt idx="65">
                  <c:v>5</c:v>
                </c:pt>
                <c:pt idx="66">
                  <c:v>5</c:v>
                </c:pt>
                <c:pt idx="67">
                  <c:v>5</c:v>
                </c:pt>
                <c:pt idx="68">
                  <c:v>5</c:v>
                </c:pt>
                <c:pt idx="69">
                  <c:v>5</c:v>
                </c:pt>
                <c:pt idx="70">
                  <c:v>5</c:v>
                </c:pt>
                <c:pt idx="71">
                  <c:v>6</c:v>
                </c:pt>
                <c:pt idx="72">
                  <c:v>6</c:v>
                </c:pt>
                <c:pt idx="73">
                  <c:v>6</c:v>
                </c:pt>
                <c:pt idx="74">
                  <c:v>6</c:v>
                </c:pt>
                <c:pt idx="75">
                  <c:v>6</c:v>
                </c:pt>
                <c:pt idx="76">
                  <c:v>6</c:v>
                </c:pt>
                <c:pt idx="77">
                  <c:v>6</c:v>
                </c:pt>
                <c:pt idx="78">
                  <c:v>6</c:v>
                </c:pt>
                <c:pt idx="79">
                  <c:v>6</c:v>
                </c:pt>
                <c:pt idx="80">
                  <c:v>6</c:v>
                </c:pt>
                <c:pt idx="81">
                  <c:v>6</c:v>
                </c:pt>
                <c:pt idx="82">
                  <c:v>6</c:v>
                </c:pt>
                <c:pt idx="83">
                  <c:v>7</c:v>
                </c:pt>
                <c:pt idx="84">
                  <c:v>7</c:v>
                </c:pt>
                <c:pt idx="85">
                  <c:v>7</c:v>
                </c:pt>
                <c:pt idx="86">
                  <c:v>7</c:v>
                </c:pt>
                <c:pt idx="87">
                  <c:v>7</c:v>
                </c:pt>
                <c:pt idx="88">
                  <c:v>7</c:v>
                </c:pt>
                <c:pt idx="89">
                  <c:v>7</c:v>
                </c:pt>
                <c:pt idx="90">
                  <c:v>7</c:v>
                </c:pt>
                <c:pt idx="91">
                  <c:v>7</c:v>
                </c:pt>
                <c:pt idx="92">
                  <c:v>7</c:v>
                </c:pt>
                <c:pt idx="93">
                  <c:v>7</c:v>
                </c:pt>
                <c:pt idx="94">
                  <c:v>7</c:v>
                </c:pt>
                <c:pt idx="95">
                  <c:v>8</c:v>
                </c:pt>
                <c:pt idx="96">
                  <c:v>8</c:v>
                </c:pt>
                <c:pt idx="97">
                  <c:v>8</c:v>
                </c:pt>
                <c:pt idx="98">
                  <c:v>8</c:v>
                </c:pt>
                <c:pt idx="99">
                  <c:v>8</c:v>
                </c:pt>
                <c:pt idx="100">
                  <c:v>8</c:v>
                </c:pt>
                <c:pt idx="101">
                  <c:v>8</c:v>
                </c:pt>
                <c:pt idx="102">
                  <c:v>8</c:v>
                </c:pt>
                <c:pt idx="103">
                  <c:v>8</c:v>
                </c:pt>
                <c:pt idx="104">
                  <c:v>8</c:v>
                </c:pt>
                <c:pt idx="105">
                  <c:v>8</c:v>
                </c:pt>
                <c:pt idx="106">
                  <c:v>8</c:v>
                </c:pt>
                <c:pt idx="107">
                  <c:v>9</c:v>
                </c:pt>
                <c:pt idx="108">
                  <c:v>9</c:v>
                </c:pt>
                <c:pt idx="109">
                  <c:v>9</c:v>
                </c:pt>
                <c:pt idx="110">
                  <c:v>9</c:v>
                </c:pt>
                <c:pt idx="111">
                  <c:v>9</c:v>
                </c:pt>
                <c:pt idx="112">
                  <c:v>9</c:v>
                </c:pt>
                <c:pt idx="113">
                  <c:v>9</c:v>
                </c:pt>
                <c:pt idx="114">
                  <c:v>9</c:v>
                </c:pt>
                <c:pt idx="115">
                  <c:v>9</c:v>
                </c:pt>
                <c:pt idx="116">
                  <c:v>9</c:v>
                </c:pt>
                <c:pt idx="117">
                  <c:v>9</c:v>
                </c:pt>
                <c:pt idx="118">
                  <c:v>9</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14</c:v>
                </c:pt>
                <c:pt idx="168">
                  <c:v>14</c:v>
                </c:pt>
                <c:pt idx="169">
                  <c:v>14</c:v>
                </c:pt>
                <c:pt idx="170">
                  <c:v>14</c:v>
                </c:pt>
                <c:pt idx="171">
                  <c:v>14</c:v>
                </c:pt>
                <c:pt idx="172">
                  <c:v>14</c:v>
                </c:pt>
                <c:pt idx="173">
                  <c:v>14</c:v>
                </c:pt>
                <c:pt idx="174">
                  <c:v>14</c:v>
                </c:pt>
                <c:pt idx="175">
                  <c:v>14</c:v>
                </c:pt>
                <c:pt idx="176">
                  <c:v>14</c:v>
                </c:pt>
                <c:pt idx="177">
                  <c:v>14</c:v>
                </c:pt>
                <c:pt idx="178">
                  <c:v>14</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16</c:v>
                </c:pt>
                <c:pt idx="192">
                  <c:v>16</c:v>
                </c:pt>
                <c:pt idx="193">
                  <c:v>16</c:v>
                </c:pt>
                <c:pt idx="194">
                  <c:v>16</c:v>
                </c:pt>
                <c:pt idx="195">
                  <c:v>16</c:v>
                </c:pt>
                <c:pt idx="196">
                  <c:v>16</c:v>
                </c:pt>
                <c:pt idx="197">
                  <c:v>16</c:v>
                </c:pt>
                <c:pt idx="198">
                  <c:v>16</c:v>
                </c:pt>
                <c:pt idx="199">
                  <c:v>16</c:v>
                </c:pt>
                <c:pt idx="200">
                  <c:v>16</c:v>
                </c:pt>
                <c:pt idx="201">
                  <c:v>16</c:v>
                </c:pt>
                <c:pt idx="202">
                  <c:v>16</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18</c:v>
                </c:pt>
                <c:pt idx="216">
                  <c:v>18</c:v>
                </c:pt>
                <c:pt idx="217">
                  <c:v>18</c:v>
                </c:pt>
                <c:pt idx="218">
                  <c:v>18</c:v>
                </c:pt>
                <c:pt idx="219">
                  <c:v>18</c:v>
                </c:pt>
                <c:pt idx="220">
                  <c:v>18</c:v>
                </c:pt>
                <c:pt idx="221">
                  <c:v>18</c:v>
                </c:pt>
                <c:pt idx="222">
                  <c:v>18</c:v>
                </c:pt>
                <c:pt idx="223">
                  <c:v>18</c:v>
                </c:pt>
                <c:pt idx="224">
                  <c:v>18</c:v>
                </c:pt>
                <c:pt idx="225">
                  <c:v>18</c:v>
                </c:pt>
                <c:pt idx="226">
                  <c:v>18</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20</c:v>
                </c:pt>
                <c:pt idx="240">
                  <c:v>20</c:v>
                </c:pt>
                <c:pt idx="241">
                  <c:v>20</c:v>
                </c:pt>
                <c:pt idx="242">
                  <c:v>20</c:v>
                </c:pt>
                <c:pt idx="243">
                  <c:v>20</c:v>
                </c:pt>
                <c:pt idx="244">
                  <c:v>20</c:v>
                </c:pt>
                <c:pt idx="245">
                  <c:v>20</c:v>
                </c:pt>
                <c:pt idx="246">
                  <c:v>20</c:v>
                </c:pt>
                <c:pt idx="247">
                  <c:v>20</c:v>
                </c:pt>
                <c:pt idx="248">
                  <c:v>20</c:v>
                </c:pt>
                <c:pt idx="249">
                  <c:v>20</c:v>
                </c:pt>
                <c:pt idx="250">
                  <c:v>20</c:v>
                </c:pt>
                <c:pt idx="251">
                  <c:v>21</c:v>
                </c:pt>
                <c:pt idx="252">
                  <c:v>21</c:v>
                </c:pt>
                <c:pt idx="253">
                  <c:v>21</c:v>
                </c:pt>
                <c:pt idx="254">
                  <c:v>21</c:v>
                </c:pt>
                <c:pt idx="255">
                  <c:v>21</c:v>
                </c:pt>
                <c:pt idx="256">
                  <c:v>21</c:v>
                </c:pt>
                <c:pt idx="257">
                  <c:v>21</c:v>
                </c:pt>
                <c:pt idx="258">
                  <c:v>21</c:v>
                </c:pt>
                <c:pt idx="259">
                  <c:v>21</c:v>
                </c:pt>
                <c:pt idx="260">
                  <c:v>21</c:v>
                </c:pt>
                <c:pt idx="261">
                  <c:v>21</c:v>
                </c:pt>
                <c:pt idx="262">
                  <c:v>21</c:v>
                </c:pt>
                <c:pt idx="263">
                  <c:v>22</c:v>
                </c:pt>
                <c:pt idx="264">
                  <c:v>22</c:v>
                </c:pt>
                <c:pt idx="265">
                  <c:v>22</c:v>
                </c:pt>
                <c:pt idx="266">
                  <c:v>22</c:v>
                </c:pt>
                <c:pt idx="267">
                  <c:v>22</c:v>
                </c:pt>
                <c:pt idx="268">
                  <c:v>22</c:v>
                </c:pt>
                <c:pt idx="269">
                  <c:v>22</c:v>
                </c:pt>
                <c:pt idx="270">
                  <c:v>22</c:v>
                </c:pt>
                <c:pt idx="271">
                  <c:v>22</c:v>
                </c:pt>
                <c:pt idx="272">
                  <c:v>22</c:v>
                </c:pt>
                <c:pt idx="273">
                  <c:v>22</c:v>
                </c:pt>
                <c:pt idx="274">
                  <c:v>22</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24</c:v>
                </c:pt>
              </c:numCache>
            </c:numRef>
          </c:cat>
          <c:val>
            <c:numRef>
              <c:f>'Station37 (2)'!$F$10:$F$297</c:f>
              <c:numCache>
                <c:formatCode>General</c:formatCode>
                <c:ptCount val="288"/>
                <c:pt idx="0">
                  <c:v>0.551971326165003</c:v>
                </c:pt>
                <c:pt idx="1">
                  <c:v>0.58352849336500068</c:v>
                </c:pt>
                <c:pt idx="2">
                  <c:v>0.60439560439600393</c:v>
                </c:pt>
                <c:pt idx="3">
                  <c:v>0.63003663003699995</c:v>
                </c:pt>
                <c:pt idx="4">
                  <c:v>0.64148591373700004</c:v>
                </c:pt>
                <c:pt idx="5">
                  <c:v>0.64305071622100463</c:v>
                </c:pt>
                <c:pt idx="6">
                  <c:v>0.64373897707200334</c:v>
                </c:pt>
                <c:pt idx="7">
                  <c:v>0.65116279069799998</c:v>
                </c:pt>
                <c:pt idx="8">
                  <c:v>0.64985994397799995</c:v>
                </c:pt>
                <c:pt idx="9">
                  <c:v>0.63934426229500463</c:v>
                </c:pt>
                <c:pt idx="10">
                  <c:v>0.65161608684900063</c:v>
                </c:pt>
                <c:pt idx="11">
                  <c:v>0.65669988925800682</c:v>
                </c:pt>
                <c:pt idx="12">
                  <c:v>0.6541218637990045</c:v>
                </c:pt>
                <c:pt idx="13">
                  <c:v>0.65013774104699951</c:v>
                </c:pt>
                <c:pt idx="14">
                  <c:v>0.64298584298600392</c:v>
                </c:pt>
                <c:pt idx="15">
                  <c:v>0.63492063492100392</c:v>
                </c:pt>
                <c:pt idx="16">
                  <c:v>0.63120567375900394</c:v>
                </c:pt>
                <c:pt idx="17">
                  <c:v>0.62673992674000334</c:v>
                </c:pt>
                <c:pt idx="18">
                  <c:v>0.63435374149699997</c:v>
                </c:pt>
                <c:pt idx="19">
                  <c:v>0.62767154105700063</c:v>
                </c:pt>
                <c:pt idx="20">
                  <c:v>0.63289601554900576</c:v>
                </c:pt>
                <c:pt idx="21">
                  <c:v>0.63600288600300392</c:v>
                </c:pt>
                <c:pt idx="22">
                  <c:v>0.63508016271800005</c:v>
                </c:pt>
                <c:pt idx="23">
                  <c:v>0.63455988456000334</c:v>
                </c:pt>
                <c:pt idx="24">
                  <c:v>0.63605442176900062</c:v>
                </c:pt>
                <c:pt idx="25">
                  <c:v>0.63794406651500679</c:v>
                </c:pt>
                <c:pt idx="26">
                  <c:v>0.64021164021200005</c:v>
                </c:pt>
                <c:pt idx="27">
                  <c:v>0.63727678571399959</c:v>
                </c:pt>
                <c:pt idx="28">
                  <c:v>0.63557858376499998</c:v>
                </c:pt>
                <c:pt idx="29">
                  <c:v>0.63076341647800682</c:v>
                </c:pt>
                <c:pt idx="30">
                  <c:v>0.62207105064200474</c:v>
                </c:pt>
                <c:pt idx="31">
                  <c:v>0.6235470566180068</c:v>
                </c:pt>
                <c:pt idx="32">
                  <c:v>0.62620281273100065</c:v>
                </c:pt>
                <c:pt idx="33">
                  <c:v>0.62849584278200299</c:v>
                </c:pt>
                <c:pt idx="34">
                  <c:v>0.63113742906500003</c:v>
                </c:pt>
                <c:pt idx="35">
                  <c:v>0.62481962482000064</c:v>
                </c:pt>
                <c:pt idx="36">
                  <c:v>0.61726508785300005</c:v>
                </c:pt>
                <c:pt idx="37">
                  <c:v>0.61830357142900005</c:v>
                </c:pt>
                <c:pt idx="38">
                  <c:v>0.62177579365100599</c:v>
                </c:pt>
                <c:pt idx="39">
                  <c:v>0.62265512265500655</c:v>
                </c:pt>
                <c:pt idx="40">
                  <c:v>0.61953352769699999</c:v>
                </c:pt>
                <c:pt idx="41">
                  <c:v>0.62334407447200335</c:v>
                </c:pt>
                <c:pt idx="42">
                  <c:v>0.62246642246600004</c:v>
                </c:pt>
                <c:pt idx="43">
                  <c:v>0.61160714285700002</c:v>
                </c:pt>
                <c:pt idx="44">
                  <c:v>0.61253132832099999</c:v>
                </c:pt>
                <c:pt idx="45">
                  <c:v>0.60959939531400065</c:v>
                </c:pt>
                <c:pt idx="46">
                  <c:v>0.60587639311000063</c:v>
                </c:pt>
                <c:pt idx="47">
                  <c:v>0.6138796603910045</c:v>
                </c:pt>
                <c:pt idx="48">
                  <c:v>0.61213915618100334</c:v>
                </c:pt>
                <c:pt idx="49">
                  <c:v>0.61291486291500064</c:v>
                </c:pt>
                <c:pt idx="50">
                  <c:v>0.62105263157900392</c:v>
                </c:pt>
                <c:pt idx="51">
                  <c:v>0.615950445219003</c:v>
                </c:pt>
                <c:pt idx="52">
                  <c:v>0.62052800394800334</c:v>
                </c:pt>
                <c:pt idx="53">
                  <c:v>0.61002886002900392</c:v>
                </c:pt>
                <c:pt idx="54">
                  <c:v>0.61127308066099995</c:v>
                </c:pt>
                <c:pt idx="55">
                  <c:v>0.61186696900999948</c:v>
                </c:pt>
                <c:pt idx="56">
                  <c:v>0.61140819964299997</c:v>
                </c:pt>
                <c:pt idx="57">
                  <c:v>0.61032351872000001</c:v>
                </c:pt>
                <c:pt idx="58">
                  <c:v>0.61065877128100265</c:v>
                </c:pt>
                <c:pt idx="59">
                  <c:v>0.61055740125500002</c:v>
                </c:pt>
                <c:pt idx="60">
                  <c:v>0.61055341055300394</c:v>
                </c:pt>
                <c:pt idx="61">
                  <c:v>0.60081845238100451</c:v>
                </c:pt>
                <c:pt idx="62">
                  <c:v>0.61144883485299995</c:v>
                </c:pt>
                <c:pt idx="63">
                  <c:v>0.59869138495099949</c:v>
                </c:pt>
                <c:pt idx="64">
                  <c:v>0.59649122807000043</c:v>
                </c:pt>
                <c:pt idx="65">
                  <c:v>0.59523809523799709</c:v>
                </c:pt>
                <c:pt idx="66">
                  <c:v>0.58834244080099662</c:v>
                </c:pt>
                <c:pt idx="67">
                  <c:v>0.58870967741900415</c:v>
                </c:pt>
                <c:pt idx="68">
                  <c:v>0.59289415248000343</c:v>
                </c:pt>
                <c:pt idx="69">
                  <c:v>0.58503401360500162</c:v>
                </c:pt>
                <c:pt idx="70">
                  <c:v>0.60410334346500005</c:v>
                </c:pt>
                <c:pt idx="71">
                  <c:v>0.60217472815900064</c:v>
                </c:pt>
                <c:pt idx="72">
                  <c:v>0.61754385964900393</c:v>
                </c:pt>
                <c:pt idx="73">
                  <c:v>0.63557654466699998</c:v>
                </c:pt>
                <c:pt idx="74">
                  <c:v>0.6381934216990045</c:v>
                </c:pt>
                <c:pt idx="75">
                  <c:v>0.64102564102600335</c:v>
                </c:pt>
                <c:pt idx="76">
                  <c:v>0.64078144078100063</c:v>
                </c:pt>
                <c:pt idx="77">
                  <c:v>0.64928193499599995</c:v>
                </c:pt>
                <c:pt idx="78">
                  <c:v>0.6503052503050053</c:v>
                </c:pt>
                <c:pt idx="79">
                  <c:v>0.64790764790800393</c:v>
                </c:pt>
                <c:pt idx="80">
                  <c:v>0.63684210526300333</c:v>
                </c:pt>
                <c:pt idx="81">
                  <c:v>0.60863095238100451</c:v>
                </c:pt>
                <c:pt idx="82">
                  <c:v>0.62155388471199957</c:v>
                </c:pt>
                <c:pt idx="83">
                  <c:v>0.63086287146400299</c:v>
                </c:pt>
                <c:pt idx="84">
                  <c:v>0.64951356886799561</c:v>
                </c:pt>
                <c:pt idx="85">
                  <c:v>0.67183462532300531</c:v>
                </c:pt>
                <c:pt idx="86">
                  <c:v>0.68888888888900068</c:v>
                </c:pt>
                <c:pt idx="87">
                  <c:v>0.70765027322400542</c:v>
                </c:pt>
                <c:pt idx="88">
                  <c:v>0.73201621074000001</c:v>
                </c:pt>
                <c:pt idx="89">
                  <c:v>0.76444929116700311</c:v>
                </c:pt>
                <c:pt idx="90">
                  <c:v>0.78953861337300335</c:v>
                </c:pt>
                <c:pt idx="91">
                  <c:v>0.78626799556999949</c:v>
                </c:pt>
                <c:pt idx="92">
                  <c:v>0.76138433515500004</c:v>
                </c:pt>
                <c:pt idx="93">
                  <c:v>0.74376417233600334</c:v>
                </c:pt>
                <c:pt idx="94">
                  <c:v>0.736457545980997</c:v>
                </c:pt>
                <c:pt idx="95">
                  <c:v>0.71505376344100002</c:v>
                </c:pt>
                <c:pt idx="96">
                  <c:v>0.73015873015900334</c:v>
                </c:pt>
                <c:pt idx="97">
                  <c:v>0.75585789871500064</c:v>
                </c:pt>
                <c:pt idx="98">
                  <c:v>0.76336996337000063</c:v>
                </c:pt>
                <c:pt idx="99">
                  <c:v>0.77342549923200254</c:v>
                </c:pt>
                <c:pt idx="100">
                  <c:v>0.76719576719600346</c:v>
                </c:pt>
                <c:pt idx="101">
                  <c:v>0.78442229605000002</c:v>
                </c:pt>
                <c:pt idx="102">
                  <c:v>0.79584859584900003</c:v>
                </c:pt>
                <c:pt idx="103">
                  <c:v>0.79761904761900393</c:v>
                </c:pt>
                <c:pt idx="104">
                  <c:v>0.7765957446810029</c:v>
                </c:pt>
                <c:pt idx="105">
                  <c:v>0.75532326751800394</c:v>
                </c:pt>
                <c:pt idx="106">
                  <c:v>0.73353071798699998</c:v>
                </c:pt>
                <c:pt idx="107">
                  <c:v>0.75466666666700299</c:v>
                </c:pt>
                <c:pt idx="108">
                  <c:v>0.76288659793799996</c:v>
                </c:pt>
                <c:pt idx="109">
                  <c:v>0.75372023809500599</c:v>
                </c:pt>
                <c:pt idx="110">
                  <c:v>0.75143355771599996</c:v>
                </c:pt>
                <c:pt idx="111">
                  <c:v>0.74898486526400065</c:v>
                </c:pt>
                <c:pt idx="112">
                  <c:v>0.76115288220600064</c:v>
                </c:pt>
                <c:pt idx="113">
                  <c:v>0.77418154761900349</c:v>
                </c:pt>
                <c:pt idx="114">
                  <c:v>0.78366615463400002</c:v>
                </c:pt>
                <c:pt idx="115">
                  <c:v>0.78368401624200335</c:v>
                </c:pt>
                <c:pt idx="116">
                  <c:v>0.78694158075599996</c:v>
                </c:pt>
                <c:pt idx="117">
                  <c:v>0.78885197489799996</c:v>
                </c:pt>
                <c:pt idx="118">
                  <c:v>0.7823498964800053</c:v>
                </c:pt>
                <c:pt idx="119">
                  <c:v>0.79391100702600004</c:v>
                </c:pt>
                <c:pt idx="120">
                  <c:v>0.80296404276</c:v>
                </c:pt>
                <c:pt idx="121">
                  <c:v>0.80989876265500393</c:v>
                </c:pt>
                <c:pt idx="122">
                  <c:v>0.80067655477499999</c:v>
                </c:pt>
                <c:pt idx="123">
                  <c:v>0.80546327058</c:v>
                </c:pt>
                <c:pt idx="124">
                  <c:v>0.78816887579799699</c:v>
                </c:pt>
                <c:pt idx="125">
                  <c:v>0.80083144368900405</c:v>
                </c:pt>
                <c:pt idx="126">
                  <c:v>0.79742599742600062</c:v>
                </c:pt>
                <c:pt idx="127">
                  <c:v>0.80803571428600063</c:v>
                </c:pt>
                <c:pt idx="128">
                  <c:v>0.80233134920599958</c:v>
                </c:pt>
                <c:pt idx="129">
                  <c:v>0.79148629148599958</c:v>
                </c:pt>
                <c:pt idx="130">
                  <c:v>0.80357142857099995</c:v>
                </c:pt>
                <c:pt idx="131">
                  <c:v>0.80299539170500001</c:v>
                </c:pt>
                <c:pt idx="132">
                  <c:v>0.80401002506300001</c:v>
                </c:pt>
                <c:pt idx="133">
                  <c:v>0.80755608028299652</c:v>
                </c:pt>
                <c:pt idx="134">
                  <c:v>0.81428571428600005</c:v>
                </c:pt>
                <c:pt idx="135">
                  <c:v>0.81447619047599951</c:v>
                </c:pt>
                <c:pt idx="136">
                  <c:v>0.80268620268600299</c:v>
                </c:pt>
                <c:pt idx="137">
                  <c:v>0.80016280016300001</c:v>
                </c:pt>
                <c:pt idx="138">
                  <c:v>0.79451345755699998</c:v>
                </c:pt>
                <c:pt idx="139">
                  <c:v>0.77468060394900395</c:v>
                </c:pt>
                <c:pt idx="140">
                  <c:v>0.77743271221500065</c:v>
                </c:pt>
                <c:pt idx="141">
                  <c:v>0.78532396565199958</c:v>
                </c:pt>
                <c:pt idx="142">
                  <c:v>0.78168097840200002</c:v>
                </c:pt>
                <c:pt idx="143">
                  <c:v>0.77940577940600064</c:v>
                </c:pt>
                <c:pt idx="144">
                  <c:v>0.7710720651899996</c:v>
                </c:pt>
                <c:pt idx="145">
                  <c:v>0.76897321428600462</c:v>
                </c:pt>
                <c:pt idx="146">
                  <c:v>0.78164322723900392</c:v>
                </c:pt>
                <c:pt idx="147">
                  <c:v>0.77932636469199967</c:v>
                </c:pt>
                <c:pt idx="148">
                  <c:v>0.79037267080699958</c:v>
                </c:pt>
                <c:pt idx="149">
                  <c:v>0.77216117216100255</c:v>
                </c:pt>
                <c:pt idx="150">
                  <c:v>0.77853363567600065</c:v>
                </c:pt>
                <c:pt idx="151">
                  <c:v>0.76865391826000451</c:v>
                </c:pt>
                <c:pt idx="152">
                  <c:v>0.78584298584299572</c:v>
                </c:pt>
                <c:pt idx="153">
                  <c:v>0.79024943310700335</c:v>
                </c:pt>
                <c:pt idx="154">
                  <c:v>0.78929851510500004</c:v>
                </c:pt>
                <c:pt idx="155">
                  <c:v>0.79352068696300004</c:v>
                </c:pt>
                <c:pt idx="156">
                  <c:v>0.78893178893199956</c:v>
                </c:pt>
                <c:pt idx="157">
                  <c:v>0.78376268540199956</c:v>
                </c:pt>
                <c:pt idx="158">
                  <c:v>0.78597030209900065</c:v>
                </c:pt>
                <c:pt idx="159">
                  <c:v>0.74149659863900064</c:v>
                </c:pt>
                <c:pt idx="160">
                  <c:v>0.74927650618300334</c:v>
                </c:pt>
                <c:pt idx="161">
                  <c:v>0.74888392857099995</c:v>
                </c:pt>
                <c:pt idx="162">
                  <c:v>0.74829931972800334</c:v>
                </c:pt>
                <c:pt idx="163">
                  <c:v>0.74193548387099995</c:v>
                </c:pt>
                <c:pt idx="164">
                  <c:v>0.67698412698400334</c:v>
                </c:pt>
                <c:pt idx="165">
                  <c:v>0.63174603174600064</c:v>
                </c:pt>
                <c:pt idx="166">
                  <c:v>0.60344827586200001</c:v>
                </c:pt>
                <c:pt idx="167">
                  <c:v>0.57817109144500334</c:v>
                </c:pt>
                <c:pt idx="168">
                  <c:v>0.56158552806599948</c:v>
                </c:pt>
                <c:pt idx="169">
                  <c:v>0.55844155844200005</c:v>
                </c:pt>
                <c:pt idx="170">
                  <c:v>0.53916211293299665</c:v>
                </c:pt>
                <c:pt idx="171">
                  <c:v>0.52991452991499688</c:v>
                </c:pt>
                <c:pt idx="172">
                  <c:v>0.54351395730699958</c:v>
                </c:pt>
                <c:pt idx="173">
                  <c:v>0.54630671166099998</c:v>
                </c:pt>
                <c:pt idx="174">
                  <c:v>0.57117794486199958</c:v>
                </c:pt>
                <c:pt idx="175">
                  <c:v>0.52931916568299653</c:v>
                </c:pt>
                <c:pt idx="176">
                  <c:v>0.44894179894199993</c:v>
                </c:pt>
                <c:pt idx="177">
                  <c:v>0.41887905604699999</c:v>
                </c:pt>
                <c:pt idx="178">
                  <c:v>0.3750000000000015</c:v>
                </c:pt>
                <c:pt idx="179">
                  <c:v>0.38287250384000443</c:v>
                </c:pt>
                <c:pt idx="180">
                  <c:v>0.36827122153199993</c:v>
                </c:pt>
                <c:pt idx="181">
                  <c:v>0.36728778467899997</c:v>
                </c:pt>
                <c:pt idx="182">
                  <c:v>0.34296724470099993</c:v>
                </c:pt>
                <c:pt idx="183">
                  <c:v>0.32857142857100002</c:v>
                </c:pt>
                <c:pt idx="184">
                  <c:v>0.32492997198900525</c:v>
                </c:pt>
                <c:pt idx="185">
                  <c:v>0.36394557823100032</c:v>
                </c:pt>
                <c:pt idx="186">
                  <c:v>0.39833711262299998</c:v>
                </c:pt>
                <c:pt idx="187">
                  <c:v>0.40457142857099976</c:v>
                </c:pt>
                <c:pt idx="188">
                  <c:v>0.41551459293400322</c:v>
                </c:pt>
                <c:pt idx="189">
                  <c:v>0.41920374707300001</c:v>
                </c:pt>
                <c:pt idx="190">
                  <c:v>0.44066924066899826</c:v>
                </c:pt>
                <c:pt idx="191">
                  <c:v>0.45858343337300167</c:v>
                </c:pt>
                <c:pt idx="192">
                  <c:v>0.486187845304003</c:v>
                </c:pt>
                <c:pt idx="193">
                  <c:v>0.51666666666700001</c:v>
                </c:pt>
                <c:pt idx="194">
                  <c:v>0.52895021645000451</c:v>
                </c:pt>
                <c:pt idx="195">
                  <c:v>0.52914285714300346</c:v>
                </c:pt>
                <c:pt idx="196">
                  <c:v>0.52565114443600003</c:v>
                </c:pt>
                <c:pt idx="197">
                  <c:v>0.54605776736900002</c:v>
                </c:pt>
                <c:pt idx="198">
                  <c:v>0.54997383568800451</c:v>
                </c:pt>
                <c:pt idx="199">
                  <c:v>0.52534562212000346</c:v>
                </c:pt>
                <c:pt idx="200">
                  <c:v>0.52172781681000346</c:v>
                </c:pt>
                <c:pt idx="201">
                  <c:v>0.53295238095199549</c:v>
                </c:pt>
                <c:pt idx="202">
                  <c:v>0.54749307130299996</c:v>
                </c:pt>
                <c:pt idx="203">
                  <c:v>0.54626403406900004</c:v>
                </c:pt>
                <c:pt idx="204">
                  <c:v>0.5657038771790045</c:v>
                </c:pt>
                <c:pt idx="205">
                  <c:v>0.59130108736400044</c:v>
                </c:pt>
                <c:pt idx="206">
                  <c:v>0.6062176165800045</c:v>
                </c:pt>
                <c:pt idx="207">
                  <c:v>0.60761904761900543</c:v>
                </c:pt>
                <c:pt idx="208">
                  <c:v>0.60435663627200065</c:v>
                </c:pt>
                <c:pt idx="209">
                  <c:v>0.63885714285700002</c:v>
                </c:pt>
                <c:pt idx="210">
                  <c:v>0.64041184041200061</c:v>
                </c:pt>
                <c:pt idx="211">
                  <c:v>0.635428571429003</c:v>
                </c:pt>
                <c:pt idx="212">
                  <c:v>0.62685815066800576</c:v>
                </c:pt>
                <c:pt idx="213">
                  <c:v>0.6540952380950068</c:v>
                </c:pt>
                <c:pt idx="214">
                  <c:v>0.66195709052900531</c:v>
                </c:pt>
                <c:pt idx="215">
                  <c:v>0.67915690866500333</c:v>
                </c:pt>
                <c:pt idx="216">
                  <c:v>0.66743471582199998</c:v>
                </c:pt>
                <c:pt idx="217">
                  <c:v>0.67528735632200065</c:v>
                </c:pt>
                <c:pt idx="218">
                  <c:v>0.64194639604500392</c:v>
                </c:pt>
                <c:pt idx="219">
                  <c:v>0.60595238095199699</c:v>
                </c:pt>
                <c:pt idx="220">
                  <c:v>0.59382239382199709</c:v>
                </c:pt>
                <c:pt idx="221">
                  <c:v>0.59809523809500165</c:v>
                </c:pt>
                <c:pt idx="222">
                  <c:v>0.636577708006</c:v>
                </c:pt>
                <c:pt idx="223">
                  <c:v>0.63718820861700065</c:v>
                </c:pt>
                <c:pt idx="224">
                  <c:v>0.63633945198200004</c:v>
                </c:pt>
                <c:pt idx="225">
                  <c:v>0.59969028261700164</c:v>
                </c:pt>
                <c:pt idx="226">
                  <c:v>0.59657570893499956</c:v>
                </c:pt>
                <c:pt idx="227">
                  <c:v>0.61790476190499999</c:v>
                </c:pt>
                <c:pt idx="228">
                  <c:v>0.64244426094100004</c:v>
                </c:pt>
                <c:pt idx="229">
                  <c:v>0.63934426229500463</c:v>
                </c:pt>
                <c:pt idx="230">
                  <c:v>0.64086193136500391</c:v>
                </c:pt>
                <c:pt idx="231">
                  <c:v>0.63575605680900393</c:v>
                </c:pt>
                <c:pt idx="232">
                  <c:v>0.64470899470900334</c:v>
                </c:pt>
                <c:pt idx="233">
                  <c:v>0.66381766381800333</c:v>
                </c:pt>
                <c:pt idx="234">
                  <c:v>0.67380952381000392</c:v>
                </c:pt>
                <c:pt idx="235">
                  <c:v>0.6951566951570004</c:v>
                </c:pt>
                <c:pt idx="236">
                  <c:v>0.70608465608500393</c:v>
                </c:pt>
                <c:pt idx="237">
                  <c:v>0.6950633464390007</c:v>
                </c:pt>
                <c:pt idx="238">
                  <c:v>0.70955011839000004</c:v>
                </c:pt>
                <c:pt idx="239">
                  <c:v>0.71988795518199999</c:v>
                </c:pt>
                <c:pt idx="240">
                  <c:v>0.73007103393800576</c:v>
                </c:pt>
                <c:pt idx="241">
                  <c:v>0.74549819928000005</c:v>
                </c:pt>
                <c:pt idx="242">
                  <c:v>0.73276086390799999</c:v>
                </c:pt>
                <c:pt idx="243">
                  <c:v>0.74863387978100004</c:v>
                </c:pt>
                <c:pt idx="244">
                  <c:v>0.75748113453000065</c:v>
                </c:pt>
                <c:pt idx="245">
                  <c:v>0.75295075295100333</c:v>
                </c:pt>
                <c:pt idx="246">
                  <c:v>0.76085240726100334</c:v>
                </c:pt>
                <c:pt idx="247">
                  <c:v>0.74709883953600542</c:v>
                </c:pt>
                <c:pt idx="248">
                  <c:v>0.76055959106799997</c:v>
                </c:pt>
                <c:pt idx="249">
                  <c:v>0.7724867724869996</c:v>
                </c:pt>
                <c:pt idx="250">
                  <c:v>0.76404494382000065</c:v>
                </c:pt>
                <c:pt idx="251">
                  <c:v>0.72589035614200392</c:v>
                </c:pt>
                <c:pt idx="252">
                  <c:v>0.72161172161200005</c:v>
                </c:pt>
                <c:pt idx="253">
                  <c:v>0.71264367816100394</c:v>
                </c:pt>
                <c:pt idx="254">
                  <c:v>0.66746031746000334</c:v>
                </c:pt>
                <c:pt idx="255">
                  <c:v>0.64679089026900682</c:v>
                </c:pt>
                <c:pt idx="256">
                  <c:v>0.64817927170900391</c:v>
                </c:pt>
                <c:pt idx="257">
                  <c:v>0.65270935960600462</c:v>
                </c:pt>
                <c:pt idx="258">
                  <c:v>0.65530303030300474</c:v>
                </c:pt>
                <c:pt idx="259">
                  <c:v>0.66984126984100334</c:v>
                </c:pt>
                <c:pt idx="260">
                  <c:v>0.67783985102400679</c:v>
                </c:pt>
                <c:pt idx="261">
                  <c:v>0.68520859671300094</c:v>
                </c:pt>
                <c:pt idx="262">
                  <c:v>0.70413739266200004</c:v>
                </c:pt>
                <c:pt idx="263">
                  <c:v>0.70956316410899956</c:v>
                </c:pt>
                <c:pt idx="264">
                  <c:v>0.72773742265300656</c:v>
                </c:pt>
                <c:pt idx="265">
                  <c:v>0.70641821946200001</c:v>
                </c:pt>
                <c:pt idx="266">
                  <c:v>0.70424710424699999</c:v>
                </c:pt>
                <c:pt idx="267">
                  <c:v>0.70848861283599995</c:v>
                </c:pt>
                <c:pt idx="268">
                  <c:v>0.70965986394600333</c:v>
                </c:pt>
                <c:pt idx="269">
                  <c:v>0.70238095238100062</c:v>
                </c:pt>
                <c:pt idx="270">
                  <c:v>0.7098620869109995</c:v>
                </c:pt>
                <c:pt idx="271">
                  <c:v>0.71896955503500004</c:v>
                </c:pt>
                <c:pt idx="272">
                  <c:v>0.71687370600400346</c:v>
                </c:pt>
                <c:pt idx="273">
                  <c:v>0.72539682539700001</c:v>
                </c:pt>
                <c:pt idx="274">
                  <c:v>0.73758865248200334</c:v>
                </c:pt>
                <c:pt idx="275">
                  <c:v>0.72924045651300773</c:v>
                </c:pt>
                <c:pt idx="276">
                  <c:v>0.72897669706200063</c:v>
                </c:pt>
                <c:pt idx="277">
                  <c:v>0.72319008904399995</c:v>
                </c:pt>
                <c:pt idx="278">
                  <c:v>0.71505376344100002</c:v>
                </c:pt>
                <c:pt idx="279">
                  <c:v>0.70562770562800392</c:v>
                </c:pt>
                <c:pt idx="280">
                  <c:v>0.70791953144900299</c:v>
                </c:pt>
                <c:pt idx="281">
                  <c:v>0.70944940476200002</c:v>
                </c:pt>
                <c:pt idx="282">
                  <c:v>0.69346864428800081</c:v>
                </c:pt>
                <c:pt idx="283">
                  <c:v>0.70759543486800391</c:v>
                </c:pt>
                <c:pt idx="284">
                  <c:v>0.6973886328730039</c:v>
                </c:pt>
                <c:pt idx="285">
                  <c:v>0.67603434816500063</c:v>
                </c:pt>
                <c:pt idx="286">
                  <c:v>0.66068312141600005</c:v>
                </c:pt>
                <c:pt idx="287">
                  <c:v>0.62785114045600265</c:v>
                </c:pt>
              </c:numCache>
            </c:numRef>
          </c:val>
          <c:smooth val="0"/>
        </c:ser>
        <c:dLbls>
          <c:showLegendKey val="0"/>
          <c:showVal val="0"/>
          <c:showCatName val="0"/>
          <c:showSerName val="0"/>
          <c:showPercent val="0"/>
          <c:showBubbleSize val="0"/>
        </c:dLbls>
        <c:marker val="1"/>
        <c:smooth val="0"/>
        <c:axId val="77646464"/>
        <c:axId val="77779328"/>
      </c:lineChart>
      <c:catAx>
        <c:axId val="77646464"/>
        <c:scaling>
          <c:orientation val="minMax"/>
        </c:scaling>
        <c:delete val="1"/>
        <c:axPos val="b"/>
        <c:numFmt formatCode="General" sourceLinked="0"/>
        <c:majorTickMark val="out"/>
        <c:minorTickMark val="none"/>
        <c:tickLblPos val="none"/>
        <c:crossAx val="77779328"/>
        <c:crosses val="autoZero"/>
        <c:auto val="1"/>
        <c:lblAlgn val="ctr"/>
        <c:lblOffset val="100"/>
        <c:tickLblSkip val="48"/>
        <c:tickMarkSkip val="24"/>
        <c:noMultiLvlLbl val="0"/>
      </c:catAx>
      <c:valAx>
        <c:axId val="77779328"/>
        <c:scaling>
          <c:orientation val="minMax"/>
        </c:scaling>
        <c:delete val="1"/>
        <c:axPos val="l"/>
        <c:numFmt formatCode="0%" sourceLinked="0"/>
        <c:majorTickMark val="out"/>
        <c:minorTickMark val="none"/>
        <c:tickLblPos val="none"/>
        <c:crossAx val="77646464"/>
        <c:crosses val="autoZero"/>
        <c:crossBetween val="between"/>
        <c:majorUnit val="0.2"/>
      </c:valAx>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602813502936411E-4"/>
          <c:y val="3.1505545677758491E-2"/>
          <c:w val="0.97063187324246625"/>
          <c:h val="0.82545010067420177"/>
        </c:manualLayout>
      </c:layout>
      <c:lineChart>
        <c:grouping val="standard"/>
        <c:varyColors val="0"/>
        <c:ser>
          <c:idx val="0"/>
          <c:order val="0"/>
          <c:tx>
            <c:strRef>
              <c:f>'Station37 (2)'!$F$9</c:f>
              <c:strCache>
                <c:ptCount val="1"/>
                <c:pt idx="0">
                  <c:v>Weekday</c:v>
                </c:pt>
              </c:strCache>
            </c:strRef>
          </c:tx>
          <c:spPr>
            <a:ln w="57150">
              <a:solidFill>
                <a:schemeClr val="accent3"/>
              </a:solidFill>
            </a:ln>
          </c:spPr>
          <c:marker>
            <c:symbol val="none"/>
          </c:marker>
          <c:cat>
            <c:numRef>
              <c:f>'Station37 (2)'!$C$10:$C$297</c:f>
              <c:numCache>
                <c:formatCode>General</c:formatCode>
                <c:ptCount val="288"/>
                <c:pt idx="0">
                  <c:v>0</c:v>
                </c:pt>
                <c:pt idx="1">
                  <c:v>0</c:v>
                </c:pt>
                <c:pt idx="2">
                  <c:v>0</c:v>
                </c:pt>
                <c:pt idx="3">
                  <c:v>0</c:v>
                </c:pt>
                <c:pt idx="4">
                  <c:v>0</c:v>
                </c:pt>
                <c:pt idx="5">
                  <c:v>0</c:v>
                </c:pt>
                <c:pt idx="6">
                  <c:v>0</c:v>
                </c:pt>
                <c:pt idx="7">
                  <c:v>0</c:v>
                </c:pt>
                <c:pt idx="8">
                  <c:v>0</c:v>
                </c:pt>
                <c:pt idx="9">
                  <c:v>0</c:v>
                </c:pt>
                <c:pt idx="10">
                  <c:v>0</c:v>
                </c:pt>
                <c:pt idx="11">
                  <c:v>1</c:v>
                </c:pt>
                <c:pt idx="12">
                  <c:v>1</c:v>
                </c:pt>
                <c:pt idx="13">
                  <c:v>1</c:v>
                </c:pt>
                <c:pt idx="14">
                  <c:v>1</c:v>
                </c:pt>
                <c:pt idx="15">
                  <c:v>1</c:v>
                </c:pt>
                <c:pt idx="16">
                  <c:v>1</c:v>
                </c:pt>
                <c:pt idx="17">
                  <c:v>1</c:v>
                </c:pt>
                <c:pt idx="18">
                  <c:v>1</c:v>
                </c:pt>
                <c:pt idx="19">
                  <c:v>1</c:v>
                </c:pt>
                <c:pt idx="20">
                  <c:v>1</c:v>
                </c:pt>
                <c:pt idx="21">
                  <c:v>1</c:v>
                </c:pt>
                <c:pt idx="22">
                  <c:v>1</c:v>
                </c:pt>
                <c:pt idx="23">
                  <c:v>2</c:v>
                </c:pt>
                <c:pt idx="24">
                  <c:v>2</c:v>
                </c:pt>
                <c:pt idx="25">
                  <c:v>2</c:v>
                </c:pt>
                <c:pt idx="26">
                  <c:v>2</c:v>
                </c:pt>
                <c:pt idx="27">
                  <c:v>2</c:v>
                </c:pt>
                <c:pt idx="28">
                  <c:v>2</c:v>
                </c:pt>
                <c:pt idx="29">
                  <c:v>2</c:v>
                </c:pt>
                <c:pt idx="30">
                  <c:v>2</c:v>
                </c:pt>
                <c:pt idx="31">
                  <c:v>2</c:v>
                </c:pt>
                <c:pt idx="32">
                  <c:v>2</c:v>
                </c:pt>
                <c:pt idx="33">
                  <c:v>2</c:v>
                </c:pt>
                <c:pt idx="34">
                  <c:v>2</c:v>
                </c:pt>
                <c:pt idx="35">
                  <c:v>3</c:v>
                </c:pt>
                <c:pt idx="36">
                  <c:v>3</c:v>
                </c:pt>
                <c:pt idx="37">
                  <c:v>3</c:v>
                </c:pt>
                <c:pt idx="38">
                  <c:v>3</c:v>
                </c:pt>
                <c:pt idx="39">
                  <c:v>3</c:v>
                </c:pt>
                <c:pt idx="40">
                  <c:v>3</c:v>
                </c:pt>
                <c:pt idx="41">
                  <c:v>3</c:v>
                </c:pt>
                <c:pt idx="42">
                  <c:v>3</c:v>
                </c:pt>
                <c:pt idx="43">
                  <c:v>3</c:v>
                </c:pt>
                <c:pt idx="44">
                  <c:v>3</c:v>
                </c:pt>
                <c:pt idx="45">
                  <c:v>3</c:v>
                </c:pt>
                <c:pt idx="46">
                  <c:v>3</c:v>
                </c:pt>
                <c:pt idx="47">
                  <c:v>4</c:v>
                </c:pt>
                <c:pt idx="48">
                  <c:v>4</c:v>
                </c:pt>
                <c:pt idx="49">
                  <c:v>4</c:v>
                </c:pt>
                <c:pt idx="50">
                  <c:v>4</c:v>
                </c:pt>
                <c:pt idx="51">
                  <c:v>4</c:v>
                </c:pt>
                <c:pt idx="52">
                  <c:v>4</c:v>
                </c:pt>
                <c:pt idx="53">
                  <c:v>4</c:v>
                </c:pt>
                <c:pt idx="54">
                  <c:v>4</c:v>
                </c:pt>
                <c:pt idx="55">
                  <c:v>4</c:v>
                </c:pt>
                <c:pt idx="56">
                  <c:v>4</c:v>
                </c:pt>
                <c:pt idx="57">
                  <c:v>4</c:v>
                </c:pt>
                <c:pt idx="58">
                  <c:v>4</c:v>
                </c:pt>
                <c:pt idx="59">
                  <c:v>5</c:v>
                </c:pt>
                <c:pt idx="60">
                  <c:v>5</c:v>
                </c:pt>
                <c:pt idx="61">
                  <c:v>5</c:v>
                </c:pt>
                <c:pt idx="62">
                  <c:v>5</c:v>
                </c:pt>
                <c:pt idx="63">
                  <c:v>5</c:v>
                </c:pt>
                <c:pt idx="64">
                  <c:v>5</c:v>
                </c:pt>
                <c:pt idx="65">
                  <c:v>5</c:v>
                </c:pt>
                <c:pt idx="66">
                  <c:v>5</c:v>
                </c:pt>
                <c:pt idx="67">
                  <c:v>5</c:v>
                </c:pt>
                <c:pt idx="68">
                  <c:v>5</c:v>
                </c:pt>
                <c:pt idx="69">
                  <c:v>5</c:v>
                </c:pt>
                <c:pt idx="70">
                  <c:v>5</c:v>
                </c:pt>
                <c:pt idx="71">
                  <c:v>6</c:v>
                </c:pt>
                <c:pt idx="72">
                  <c:v>6</c:v>
                </c:pt>
                <c:pt idx="73">
                  <c:v>6</c:v>
                </c:pt>
                <c:pt idx="74">
                  <c:v>6</c:v>
                </c:pt>
                <c:pt idx="75">
                  <c:v>6</c:v>
                </c:pt>
                <c:pt idx="76">
                  <c:v>6</c:v>
                </c:pt>
                <c:pt idx="77">
                  <c:v>6</c:v>
                </c:pt>
                <c:pt idx="78">
                  <c:v>6</c:v>
                </c:pt>
                <c:pt idx="79">
                  <c:v>6</c:v>
                </c:pt>
                <c:pt idx="80">
                  <c:v>6</c:v>
                </c:pt>
                <c:pt idx="81">
                  <c:v>6</c:v>
                </c:pt>
                <c:pt idx="82">
                  <c:v>6</c:v>
                </c:pt>
                <c:pt idx="83">
                  <c:v>7</c:v>
                </c:pt>
                <c:pt idx="84">
                  <c:v>7</c:v>
                </c:pt>
                <c:pt idx="85">
                  <c:v>7</c:v>
                </c:pt>
                <c:pt idx="86">
                  <c:v>7</c:v>
                </c:pt>
                <c:pt idx="87">
                  <c:v>7</c:v>
                </c:pt>
                <c:pt idx="88">
                  <c:v>7</c:v>
                </c:pt>
                <c:pt idx="89">
                  <c:v>7</c:v>
                </c:pt>
                <c:pt idx="90">
                  <c:v>7</c:v>
                </c:pt>
                <c:pt idx="91">
                  <c:v>7</c:v>
                </c:pt>
                <c:pt idx="92">
                  <c:v>7</c:v>
                </c:pt>
                <c:pt idx="93">
                  <c:v>7</c:v>
                </c:pt>
                <c:pt idx="94">
                  <c:v>7</c:v>
                </c:pt>
                <c:pt idx="95">
                  <c:v>8</c:v>
                </c:pt>
                <c:pt idx="96">
                  <c:v>8</c:v>
                </c:pt>
                <c:pt idx="97">
                  <c:v>8</c:v>
                </c:pt>
                <c:pt idx="98">
                  <c:v>8</c:v>
                </c:pt>
                <c:pt idx="99">
                  <c:v>8</c:v>
                </c:pt>
                <c:pt idx="100">
                  <c:v>8</c:v>
                </c:pt>
                <c:pt idx="101">
                  <c:v>8</c:v>
                </c:pt>
                <c:pt idx="102">
                  <c:v>8</c:v>
                </c:pt>
                <c:pt idx="103">
                  <c:v>8</c:v>
                </c:pt>
                <c:pt idx="104">
                  <c:v>8</c:v>
                </c:pt>
                <c:pt idx="105">
                  <c:v>8</c:v>
                </c:pt>
                <c:pt idx="106">
                  <c:v>8</c:v>
                </c:pt>
                <c:pt idx="107">
                  <c:v>9</c:v>
                </c:pt>
                <c:pt idx="108">
                  <c:v>9</c:v>
                </c:pt>
                <c:pt idx="109">
                  <c:v>9</c:v>
                </c:pt>
                <c:pt idx="110">
                  <c:v>9</c:v>
                </c:pt>
                <c:pt idx="111">
                  <c:v>9</c:v>
                </c:pt>
                <c:pt idx="112">
                  <c:v>9</c:v>
                </c:pt>
                <c:pt idx="113">
                  <c:v>9</c:v>
                </c:pt>
                <c:pt idx="114">
                  <c:v>9</c:v>
                </c:pt>
                <c:pt idx="115">
                  <c:v>9</c:v>
                </c:pt>
                <c:pt idx="116">
                  <c:v>9</c:v>
                </c:pt>
                <c:pt idx="117">
                  <c:v>9</c:v>
                </c:pt>
                <c:pt idx="118">
                  <c:v>9</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14</c:v>
                </c:pt>
                <c:pt idx="168">
                  <c:v>14</c:v>
                </c:pt>
                <c:pt idx="169">
                  <c:v>14</c:v>
                </c:pt>
                <c:pt idx="170">
                  <c:v>14</c:v>
                </c:pt>
                <c:pt idx="171">
                  <c:v>14</c:v>
                </c:pt>
                <c:pt idx="172">
                  <c:v>14</c:v>
                </c:pt>
                <c:pt idx="173">
                  <c:v>14</c:v>
                </c:pt>
                <c:pt idx="174">
                  <c:v>14</c:v>
                </c:pt>
                <c:pt idx="175">
                  <c:v>14</c:v>
                </c:pt>
                <c:pt idx="176">
                  <c:v>14</c:v>
                </c:pt>
                <c:pt idx="177">
                  <c:v>14</c:v>
                </c:pt>
                <c:pt idx="178">
                  <c:v>14</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16</c:v>
                </c:pt>
                <c:pt idx="192">
                  <c:v>16</c:v>
                </c:pt>
                <c:pt idx="193">
                  <c:v>16</c:v>
                </c:pt>
                <c:pt idx="194">
                  <c:v>16</c:v>
                </c:pt>
                <c:pt idx="195">
                  <c:v>16</c:v>
                </c:pt>
                <c:pt idx="196">
                  <c:v>16</c:v>
                </c:pt>
                <c:pt idx="197">
                  <c:v>16</c:v>
                </c:pt>
                <c:pt idx="198">
                  <c:v>16</c:v>
                </c:pt>
                <c:pt idx="199">
                  <c:v>16</c:v>
                </c:pt>
                <c:pt idx="200">
                  <c:v>16</c:v>
                </c:pt>
                <c:pt idx="201">
                  <c:v>16</c:v>
                </c:pt>
                <c:pt idx="202">
                  <c:v>16</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18</c:v>
                </c:pt>
                <c:pt idx="216">
                  <c:v>18</c:v>
                </c:pt>
                <c:pt idx="217">
                  <c:v>18</c:v>
                </c:pt>
                <c:pt idx="218">
                  <c:v>18</c:v>
                </c:pt>
                <c:pt idx="219">
                  <c:v>18</c:v>
                </c:pt>
                <c:pt idx="220">
                  <c:v>18</c:v>
                </c:pt>
                <c:pt idx="221">
                  <c:v>18</c:v>
                </c:pt>
                <c:pt idx="222">
                  <c:v>18</c:v>
                </c:pt>
                <c:pt idx="223">
                  <c:v>18</c:v>
                </c:pt>
                <c:pt idx="224">
                  <c:v>18</c:v>
                </c:pt>
                <c:pt idx="225">
                  <c:v>18</c:v>
                </c:pt>
                <c:pt idx="226">
                  <c:v>18</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20</c:v>
                </c:pt>
                <c:pt idx="240">
                  <c:v>20</c:v>
                </c:pt>
                <c:pt idx="241">
                  <c:v>20</c:v>
                </c:pt>
                <c:pt idx="242">
                  <c:v>20</c:v>
                </c:pt>
                <c:pt idx="243">
                  <c:v>20</c:v>
                </c:pt>
                <c:pt idx="244">
                  <c:v>20</c:v>
                </c:pt>
                <c:pt idx="245">
                  <c:v>20</c:v>
                </c:pt>
                <c:pt idx="246">
                  <c:v>20</c:v>
                </c:pt>
                <c:pt idx="247">
                  <c:v>20</c:v>
                </c:pt>
                <c:pt idx="248">
                  <c:v>20</c:v>
                </c:pt>
                <c:pt idx="249">
                  <c:v>20</c:v>
                </c:pt>
                <c:pt idx="250">
                  <c:v>20</c:v>
                </c:pt>
                <c:pt idx="251">
                  <c:v>21</c:v>
                </c:pt>
                <c:pt idx="252">
                  <c:v>21</c:v>
                </c:pt>
                <c:pt idx="253">
                  <c:v>21</c:v>
                </c:pt>
                <c:pt idx="254">
                  <c:v>21</c:v>
                </c:pt>
                <c:pt idx="255">
                  <c:v>21</c:v>
                </c:pt>
                <c:pt idx="256">
                  <c:v>21</c:v>
                </c:pt>
                <c:pt idx="257">
                  <c:v>21</c:v>
                </c:pt>
                <c:pt idx="258">
                  <c:v>21</c:v>
                </c:pt>
                <c:pt idx="259">
                  <c:v>21</c:v>
                </c:pt>
                <c:pt idx="260">
                  <c:v>21</c:v>
                </c:pt>
                <c:pt idx="261">
                  <c:v>21</c:v>
                </c:pt>
                <c:pt idx="262">
                  <c:v>21</c:v>
                </c:pt>
                <c:pt idx="263">
                  <c:v>22</c:v>
                </c:pt>
                <c:pt idx="264">
                  <c:v>22</c:v>
                </c:pt>
                <c:pt idx="265">
                  <c:v>22</c:v>
                </c:pt>
                <c:pt idx="266">
                  <c:v>22</c:v>
                </c:pt>
                <c:pt idx="267">
                  <c:v>22</c:v>
                </c:pt>
                <c:pt idx="268">
                  <c:v>22</c:v>
                </c:pt>
                <c:pt idx="269">
                  <c:v>22</c:v>
                </c:pt>
                <c:pt idx="270">
                  <c:v>22</c:v>
                </c:pt>
                <c:pt idx="271">
                  <c:v>22</c:v>
                </c:pt>
                <c:pt idx="272">
                  <c:v>22</c:v>
                </c:pt>
                <c:pt idx="273">
                  <c:v>22</c:v>
                </c:pt>
                <c:pt idx="274">
                  <c:v>22</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24</c:v>
                </c:pt>
              </c:numCache>
            </c:numRef>
          </c:cat>
          <c:val>
            <c:numRef>
              <c:f>'Station37 (2)'!$F$10:$F$297</c:f>
              <c:numCache>
                <c:formatCode>General</c:formatCode>
                <c:ptCount val="288"/>
                <c:pt idx="0">
                  <c:v>0.55197132616500277</c:v>
                </c:pt>
                <c:pt idx="1">
                  <c:v>0.58352849336500012</c:v>
                </c:pt>
                <c:pt idx="2">
                  <c:v>0.60439560439600371</c:v>
                </c:pt>
                <c:pt idx="3">
                  <c:v>0.63003663003699995</c:v>
                </c:pt>
                <c:pt idx="4">
                  <c:v>0.64148591373700004</c:v>
                </c:pt>
                <c:pt idx="5">
                  <c:v>0.64305071622100418</c:v>
                </c:pt>
                <c:pt idx="6">
                  <c:v>0.64373897707200312</c:v>
                </c:pt>
                <c:pt idx="7">
                  <c:v>0.65116279069799998</c:v>
                </c:pt>
                <c:pt idx="8">
                  <c:v>0.64985994397799995</c:v>
                </c:pt>
                <c:pt idx="9">
                  <c:v>0.63934426229500418</c:v>
                </c:pt>
                <c:pt idx="10">
                  <c:v>0.65161608684900063</c:v>
                </c:pt>
                <c:pt idx="11">
                  <c:v>0.65669988925800626</c:v>
                </c:pt>
                <c:pt idx="12">
                  <c:v>0.65412186379900406</c:v>
                </c:pt>
                <c:pt idx="13">
                  <c:v>0.65013774104699951</c:v>
                </c:pt>
                <c:pt idx="14">
                  <c:v>0.64298584298600359</c:v>
                </c:pt>
                <c:pt idx="15">
                  <c:v>0.6349206349210037</c:v>
                </c:pt>
                <c:pt idx="16">
                  <c:v>0.63120567375900372</c:v>
                </c:pt>
                <c:pt idx="17">
                  <c:v>0.62673992674000312</c:v>
                </c:pt>
                <c:pt idx="18">
                  <c:v>0.63435374149699997</c:v>
                </c:pt>
                <c:pt idx="19">
                  <c:v>0.62767154105700063</c:v>
                </c:pt>
                <c:pt idx="20">
                  <c:v>0.63289601554900543</c:v>
                </c:pt>
                <c:pt idx="21">
                  <c:v>0.63600288600300359</c:v>
                </c:pt>
                <c:pt idx="22">
                  <c:v>0.63508016271800005</c:v>
                </c:pt>
                <c:pt idx="23">
                  <c:v>0.63455988456000312</c:v>
                </c:pt>
                <c:pt idx="24">
                  <c:v>0.63605442176900062</c:v>
                </c:pt>
                <c:pt idx="25">
                  <c:v>0.63794406651500624</c:v>
                </c:pt>
                <c:pt idx="26">
                  <c:v>0.64021164021200005</c:v>
                </c:pt>
                <c:pt idx="27">
                  <c:v>0.63727678571399959</c:v>
                </c:pt>
                <c:pt idx="28">
                  <c:v>0.63557858376499998</c:v>
                </c:pt>
                <c:pt idx="29">
                  <c:v>0.63076341647800627</c:v>
                </c:pt>
                <c:pt idx="30">
                  <c:v>0.62207105064200441</c:v>
                </c:pt>
                <c:pt idx="31">
                  <c:v>0.62354705661800625</c:v>
                </c:pt>
                <c:pt idx="32">
                  <c:v>0.62620281273100065</c:v>
                </c:pt>
                <c:pt idx="33">
                  <c:v>0.62849584278200277</c:v>
                </c:pt>
                <c:pt idx="34">
                  <c:v>0.63113742906500003</c:v>
                </c:pt>
                <c:pt idx="35">
                  <c:v>0.62481962482000064</c:v>
                </c:pt>
                <c:pt idx="36">
                  <c:v>0.61726508785300005</c:v>
                </c:pt>
                <c:pt idx="37">
                  <c:v>0.61830357142900005</c:v>
                </c:pt>
                <c:pt idx="38">
                  <c:v>0.62177579365100555</c:v>
                </c:pt>
                <c:pt idx="39">
                  <c:v>0.62265512265500611</c:v>
                </c:pt>
                <c:pt idx="40">
                  <c:v>0.61953352769699999</c:v>
                </c:pt>
                <c:pt idx="41">
                  <c:v>0.62334407447200313</c:v>
                </c:pt>
                <c:pt idx="42">
                  <c:v>0.62246642246600004</c:v>
                </c:pt>
                <c:pt idx="43">
                  <c:v>0.61160714285700002</c:v>
                </c:pt>
                <c:pt idx="44">
                  <c:v>0.61253132832099999</c:v>
                </c:pt>
                <c:pt idx="45">
                  <c:v>0.60959939531400065</c:v>
                </c:pt>
                <c:pt idx="46">
                  <c:v>0.60587639311000063</c:v>
                </c:pt>
                <c:pt idx="47">
                  <c:v>0.61387966039100406</c:v>
                </c:pt>
                <c:pt idx="48">
                  <c:v>0.61213915618100312</c:v>
                </c:pt>
                <c:pt idx="49">
                  <c:v>0.61291486291500064</c:v>
                </c:pt>
                <c:pt idx="50">
                  <c:v>0.6210526315790037</c:v>
                </c:pt>
                <c:pt idx="51">
                  <c:v>0.61595044521900277</c:v>
                </c:pt>
                <c:pt idx="52">
                  <c:v>0.62052800394800312</c:v>
                </c:pt>
                <c:pt idx="53">
                  <c:v>0.61002886002900358</c:v>
                </c:pt>
                <c:pt idx="54">
                  <c:v>0.61127308066099995</c:v>
                </c:pt>
                <c:pt idx="55">
                  <c:v>0.61186696900999948</c:v>
                </c:pt>
                <c:pt idx="56">
                  <c:v>0.61140819964299997</c:v>
                </c:pt>
                <c:pt idx="57">
                  <c:v>0.61032351872000001</c:v>
                </c:pt>
                <c:pt idx="58">
                  <c:v>0.61065877128100265</c:v>
                </c:pt>
                <c:pt idx="59">
                  <c:v>0.61055740125500002</c:v>
                </c:pt>
                <c:pt idx="60">
                  <c:v>0.61055341055300372</c:v>
                </c:pt>
                <c:pt idx="61">
                  <c:v>0.60081845238100406</c:v>
                </c:pt>
                <c:pt idx="62">
                  <c:v>0.61144883485299995</c:v>
                </c:pt>
                <c:pt idx="63">
                  <c:v>0.59869138495099949</c:v>
                </c:pt>
                <c:pt idx="64">
                  <c:v>0.5964912280700001</c:v>
                </c:pt>
                <c:pt idx="65">
                  <c:v>0.59523809523799698</c:v>
                </c:pt>
                <c:pt idx="66">
                  <c:v>0.5883424408009964</c:v>
                </c:pt>
                <c:pt idx="67">
                  <c:v>0.58870967741900371</c:v>
                </c:pt>
                <c:pt idx="68">
                  <c:v>0.59289415248000288</c:v>
                </c:pt>
                <c:pt idx="69">
                  <c:v>0.58503401360500062</c:v>
                </c:pt>
                <c:pt idx="70">
                  <c:v>0.60410334346500005</c:v>
                </c:pt>
                <c:pt idx="71">
                  <c:v>0.60217472815900064</c:v>
                </c:pt>
                <c:pt idx="72">
                  <c:v>0.61754385964900371</c:v>
                </c:pt>
                <c:pt idx="73">
                  <c:v>0.63557654466699998</c:v>
                </c:pt>
                <c:pt idx="74">
                  <c:v>0.63819342169900406</c:v>
                </c:pt>
                <c:pt idx="75">
                  <c:v>0.64102564102600312</c:v>
                </c:pt>
                <c:pt idx="76">
                  <c:v>0.64078144078100063</c:v>
                </c:pt>
                <c:pt idx="77">
                  <c:v>0.64928193499599995</c:v>
                </c:pt>
                <c:pt idx="78">
                  <c:v>0.65030525030500486</c:v>
                </c:pt>
                <c:pt idx="79">
                  <c:v>0.6479076479080037</c:v>
                </c:pt>
                <c:pt idx="80">
                  <c:v>0.63684210526300311</c:v>
                </c:pt>
                <c:pt idx="81">
                  <c:v>0.60863095238100406</c:v>
                </c:pt>
                <c:pt idx="82">
                  <c:v>0.62155388471199957</c:v>
                </c:pt>
                <c:pt idx="83">
                  <c:v>0.63086287146400277</c:v>
                </c:pt>
                <c:pt idx="84">
                  <c:v>0.64951356886799605</c:v>
                </c:pt>
                <c:pt idx="85">
                  <c:v>0.67183462532300486</c:v>
                </c:pt>
                <c:pt idx="86">
                  <c:v>0.68888888888900013</c:v>
                </c:pt>
                <c:pt idx="87">
                  <c:v>0.70765027322400498</c:v>
                </c:pt>
                <c:pt idx="88">
                  <c:v>0.73201621074000001</c:v>
                </c:pt>
                <c:pt idx="89">
                  <c:v>0.76444929116700289</c:v>
                </c:pt>
                <c:pt idx="90">
                  <c:v>0.78953861337300313</c:v>
                </c:pt>
                <c:pt idx="91">
                  <c:v>0.78626799556999949</c:v>
                </c:pt>
                <c:pt idx="92">
                  <c:v>0.76138433515500004</c:v>
                </c:pt>
                <c:pt idx="93">
                  <c:v>0.74376417233600312</c:v>
                </c:pt>
                <c:pt idx="94">
                  <c:v>0.73645754598099722</c:v>
                </c:pt>
                <c:pt idx="95">
                  <c:v>0.71505376344100002</c:v>
                </c:pt>
                <c:pt idx="96">
                  <c:v>0.73015873015900312</c:v>
                </c:pt>
                <c:pt idx="97">
                  <c:v>0.75585789871500064</c:v>
                </c:pt>
                <c:pt idx="98">
                  <c:v>0.76336996337000063</c:v>
                </c:pt>
                <c:pt idx="99">
                  <c:v>0.77342549923200266</c:v>
                </c:pt>
                <c:pt idx="100">
                  <c:v>0.76719576719600324</c:v>
                </c:pt>
                <c:pt idx="101">
                  <c:v>0.78442229605000002</c:v>
                </c:pt>
                <c:pt idx="102">
                  <c:v>0.79584859584900003</c:v>
                </c:pt>
                <c:pt idx="103">
                  <c:v>0.79761904761900371</c:v>
                </c:pt>
                <c:pt idx="104">
                  <c:v>0.77659574468100301</c:v>
                </c:pt>
                <c:pt idx="105">
                  <c:v>0.75532326751800372</c:v>
                </c:pt>
                <c:pt idx="106">
                  <c:v>0.73353071798699998</c:v>
                </c:pt>
                <c:pt idx="107">
                  <c:v>0.75466666666700277</c:v>
                </c:pt>
                <c:pt idx="108">
                  <c:v>0.76288659793799996</c:v>
                </c:pt>
                <c:pt idx="109">
                  <c:v>0.75372023809500555</c:v>
                </c:pt>
                <c:pt idx="110">
                  <c:v>0.75143355771599996</c:v>
                </c:pt>
                <c:pt idx="111">
                  <c:v>0.74898486526400065</c:v>
                </c:pt>
                <c:pt idx="112">
                  <c:v>0.76115288220600064</c:v>
                </c:pt>
                <c:pt idx="113">
                  <c:v>0.77418154761900349</c:v>
                </c:pt>
                <c:pt idx="114">
                  <c:v>0.78366615463400002</c:v>
                </c:pt>
                <c:pt idx="115">
                  <c:v>0.78368401624200312</c:v>
                </c:pt>
                <c:pt idx="116">
                  <c:v>0.78694158075599996</c:v>
                </c:pt>
                <c:pt idx="117">
                  <c:v>0.78885197489799996</c:v>
                </c:pt>
                <c:pt idx="118">
                  <c:v>0.78234989648000486</c:v>
                </c:pt>
                <c:pt idx="119">
                  <c:v>0.79391100702600004</c:v>
                </c:pt>
                <c:pt idx="120">
                  <c:v>0.80296404276</c:v>
                </c:pt>
                <c:pt idx="121">
                  <c:v>0.80989876265500371</c:v>
                </c:pt>
                <c:pt idx="122">
                  <c:v>0.80067655477499999</c:v>
                </c:pt>
                <c:pt idx="123">
                  <c:v>0.80546327058</c:v>
                </c:pt>
                <c:pt idx="124">
                  <c:v>0.78816887579799721</c:v>
                </c:pt>
                <c:pt idx="125">
                  <c:v>0.80083144368900383</c:v>
                </c:pt>
                <c:pt idx="126">
                  <c:v>0.79742599742600062</c:v>
                </c:pt>
                <c:pt idx="127">
                  <c:v>0.80803571428600063</c:v>
                </c:pt>
                <c:pt idx="128">
                  <c:v>0.80233134920599958</c:v>
                </c:pt>
                <c:pt idx="129">
                  <c:v>0.79148629148599958</c:v>
                </c:pt>
                <c:pt idx="130">
                  <c:v>0.80357142857099995</c:v>
                </c:pt>
                <c:pt idx="131">
                  <c:v>0.80299539170500001</c:v>
                </c:pt>
                <c:pt idx="132">
                  <c:v>0.80401002506300001</c:v>
                </c:pt>
                <c:pt idx="133">
                  <c:v>0.80755608028299686</c:v>
                </c:pt>
                <c:pt idx="134">
                  <c:v>0.81428571428600005</c:v>
                </c:pt>
                <c:pt idx="135">
                  <c:v>0.81447619047599951</c:v>
                </c:pt>
                <c:pt idx="136">
                  <c:v>0.80268620268600277</c:v>
                </c:pt>
                <c:pt idx="137">
                  <c:v>0.80016280016300001</c:v>
                </c:pt>
                <c:pt idx="138">
                  <c:v>0.79451345755699998</c:v>
                </c:pt>
                <c:pt idx="139">
                  <c:v>0.77468060394900407</c:v>
                </c:pt>
                <c:pt idx="140">
                  <c:v>0.77743271221500065</c:v>
                </c:pt>
                <c:pt idx="141">
                  <c:v>0.78532396565199958</c:v>
                </c:pt>
                <c:pt idx="142">
                  <c:v>0.78168097840200002</c:v>
                </c:pt>
                <c:pt idx="143">
                  <c:v>0.77940577940600064</c:v>
                </c:pt>
                <c:pt idx="144">
                  <c:v>0.77107206518999993</c:v>
                </c:pt>
                <c:pt idx="145">
                  <c:v>0.76897321428600418</c:v>
                </c:pt>
                <c:pt idx="146">
                  <c:v>0.7816432272390037</c:v>
                </c:pt>
                <c:pt idx="147">
                  <c:v>0.7793263646919999</c:v>
                </c:pt>
                <c:pt idx="148">
                  <c:v>0.79037267080699958</c:v>
                </c:pt>
                <c:pt idx="149">
                  <c:v>0.77216117216100266</c:v>
                </c:pt>
                <c:pt idx="150">
                  <c:v>0.77853363567600065</c:v>
                </c:pt>
                <c:pt idx="151">
                  <c:v>0.76865391826000407</c:v>
                </c:pt>
                <c:pt idx="152">
                  <c:v>0.78584298584299606</c:v>
                </c:pt>
                <c:pt idx="153">
                  <c:v>0.79024943310700313</c:v>
                </c:pt>
                <c:pt idx="154">
                  <c:v>0.78929851510500004</c:v>
                </c:pt>
                <c:pt idx="155">
                  <c:v>0.79352068696300004</c:v>
                </c:pt>
                <c:pt idx="156">
                  <c:v>0.78893178893199956</c:v>
                </c:pt>
                <c:pt idx="157">
                  <c:v>0.78376268540199956</c:v>
                </c:pt>
                <c:pt idx="158">
                  <c:v>0.78597030209900065</c:v>
                </c:pt>
                <c:pt idx="159">
                  <c:v>0.74149659863900064</c:v>
                </c:pt>
                <c:pt idx="160">
                  <c:v>0.74927650618300312</c:v>
                </c:pt>
                <c:pt idx="161">
                  <c:v>0.74888392857099995</c:v>
                </c:pt>
                <c:pt idx="162">
                  <c:v>0.74829931972800312</c:v>
                </c:pt>
                <c:pt idx="163">
                  <c:v>0.74193548387099995</c:v>
                </c:pt>
                <c:pt idx="164">
                  <c:v>0.67698412698400312</c:v>
                </c:pt>
                <c:pt idx="165">
                  <c:v>0.63174603174600064</c:v>
                </c:pt>
                <c:pt idx="166">
                  <c:v>0.60344827586200001</c:v>
                </c:pt>
                <c:pt idx="167">
                  <c:v>0.57817109144500312</c:v>
                </c:pt>
                <c:pt idx="168">
                  <c:v>0.56158552806599948</c:v>
                </c:pt>
                <c:pt idx="169">
                  <c:v>0.55844155844200005</c:v>
                </c:pt>
                <c:pt idx="170">
                  <c:v>0.53916211293299687</c:v>
                </c:pt>
                <c:pt idx="171">
                  <c:v>0.5299145299149971</c:v>
                </c:pt>
                <c:pt idx="172">
                  <c:v>0.54351395730699958</c:v>
                </c:pt>
                <c:pt idx="173">
                  <c:v>0.54630671166099998</c:v>
                </c:pt>
                <c:pt idx="174">
                  <c:v>0.57117794486199958</c:v>
                </c:pt>
                <c:pt idx="175">
                  <c:v>0.52931916568299686</c:v>
                </c:pt>
                <c:pt idx="176">
                  <c:v>0.44894179894199993</c:v>
                </c:pt>
                <c:pt idx="177">
                  <c:v>0.41887905604699999</c:v>
                </c:pt>
                <c:pt idx="178">
                  <c:v>0.37500000000000139</c:v>
                </c:pt>
                <c:pt idx="179">
                  <c:v>0.3828725038400041</c:v>
                </c:pt>
                <c:pt idx="180">
                  <c:v>0.36827122153199993</c:v>
                </c:pt>
                <c:pt idx="181">
                  <c:v>0.36728778467899997</c:v>
                </c:pt>
                <c:pt idx="182">
                  <c:v>0.34296724470099993</c:v>
                </c:pt>
                <c:pt idx="183">
                  <c:v>0.32857142857100002</c:v>
                </c:pt>
                <c:pt idx="184">
                  <c:v>0.32492997198900486</c:v>
                </c:pt>
                <c:pt idx="185">
                  <c:v>0.36394557823100032</c:v>
                </c:pt>
                <c:pt idx="186">
                  <c:v>0.39833711262299998</c:v>
                </c:pt>
                <c:pt idx="187">
                  <c:v>0.40457142857099976</c:v>
                </c:pt>
                <c:pt idx="188">
                  <c:v>0.415514592934003</c:v>
                </c:pt>
                <c:pt idx="189">
                  <c:v>0.41920374707300001</c:v>
                </c:pt>
                <c:pt idx="190">
                  <c:v>0.44066924066899821</c:v>
                </c:pt>
                <c:pt idx="191">
                  <c:v>0.45858343337300156</c:v>
                </c:pt>
                <c:pt idx="192">
                  <c:v>0.48618784530400277</c:v>
                </c:pt>
                <c:pt idx="193">
                  <c:v>0.51666666666700001</c:v>
                </c:pt>
                <c:pt idx="194">
                  <c:v>0.52895021645000406</c:v>
                </c:pt>
                <c:pt idx="195">
                  <c:v>0.52914285714300324</c:v>
                </c:pt>
                <c:pt idx="196">
                  <c:v>0.52565114443600003</c:v>
                </c:pt>
                <c:pt idx="197">
                  <c:v>0.54605776736900002</c:v>
                </c:pt>
                <c:pt idx="198">
                  <c:v>0.54997383568800406</c:v>
                </c:pt>
                <c:pt idx="199">
                  <c:v>0.52534562212000324</c:v>
                </c:pt>
                <c:pt idx="200">
                  <c:v>0.52172781681000324</c:v>
                </c:pt>
                <c:pt idx="201">
                  <c:v>0.53295238095199593</c:v>
                </c:pt>
                <c:pt idx="202">
                  <c:v>0.54749307130299996</c:v>
                </c:pt>
                <c:pt idx="203">
                  <c:v>0.54626403406900004</c:v>
                </c:pt>
                <c:pt idx="204">
                  <c:v>0.56570387717900406</c:v>
                </c:pt>
                <c:pt idx="205">
                  <c:v>0.59130108736400011</c:v>
                </c:pt>
                <c:pt idx="206">
                  <c:v>0.60621761658000406</c:v>
                </c:pt>
                <c:pt idx="207">
                  <c:v>0.60761904761900498</c:v>
                </c:pt>
                <c:pt idx="208">
                  <c:v>0.60435663627200065</c:v>
                </c:pt>
                <c:pt idx="209">
                  <c:v>0.63885714285700002</c:v>
                </c:pt>
                <c:pt idx="210">
                  <c:v>0.64041184041200061</c:v>
                </c:pt>
                <c:pt idx="211">
                  <c:v>0.63542857142900278</c:v>
                </c:pt>
                <c:pt idx="212">
                  <c:v>0.62685815066800543</c:v>
                </c:pt>
                <c:pt idx="213">
                  <c:v>0.65409523809500625</c:v>
                </c:pt>
                <c:pt idx="214">
                  <c:v>0.66195709052900487</c:v>
                </c:pt>
                <c:pt idx="215">
                  <c:v>0.67915690866500311</c:v>
                </c:pt>
                <c:pt idx="216">
                  <c:v>0.66743471582199998</c:v>
                </c:pt>
                <c:pt idx="217">
                  <c:v>0.67528735632200065</c:v>
                </c:pt>
                <c:pt idx="218">
                  <c:v>0.64194639604500359</c:v>
                </c:pt>
                <c:pt idx="219">
                  <c:v>0.60595238095199722</c:v>
                </c:pt>
                <c:pt idx="220">
                  <c:v>0.59382239382199697</c:v>
                </c:pt>
                <c:pt idx="221">
                  <c:v>0.59809523809500065</c:v>
                </c:pt>
                <c:pt idx="222">
                  <c:v>0.636577708006</c:v>
                </c:pt>
                <c:pt idx="223">
                  <c:v>0.63718820861700065</c:v>
                </c:pt>
                <c:pt idx="224">
                  <c:v>0.63633945198200004</c:v>
                </c:pt>
                <c:pt idx="225">
                  <c:v>0.59969028261700064</c:v>
                </c:pt>
                <c:pt idx="226">
                  <c:v>0.59657570893499956</c:v>
                </c:pt>
                <c:pt idx="227">
                  <c:v>0.61790476190499999</c:v>
                </c:pt>
                <c:pt idx="228">
                  <c:v>0.64244426094100004</c:v>
                </c:pt>
                <c:pt idx="229">
                  <c:v>0.63934426229500418</c:v>
                </c:pt>
                <c:pt idx="230">
                  <c:v>0.64086193136500358</c:v>
                </c:pt>
                <c:pt idx="231">
                  <c:v>0.63575605680900371</c:v>
                </c:pt>
                <c:pt idx="232">
                  <c:v>0.64470899470900311</c:v>
                </c:pt>
                <c:pt idx="233">
                  <c:v>0.66381766381800311</c:v>
                </c:pt>
                <c:pt idx="234">
                  <c:v>0.67380952381000359</c:v>
                </c:pt>
                <c:pt idx="235">
                  <c:v>0.69515669515700007</c:v>
                </c:pt>
                <c:pt idx="236">
                  <c:v>0.7060846560850037</c:v>
                </c:pt>
                <c:pt idx="237">
                  <c:v>0.69506334643900014</c:v>
                </c:pt>
                <c:pt idx="238">
                  <c:v>0.70955011839000004</c:v>
                </c:pt>
                <c:pt idx="239">
                  <c:v>0.71988795518199999</c:v>
                </c:pt>
                <c:pt idx="240">
                  <c:v>0.73007103393800543</c:v>
                </c:pt>
                <c:pt idx="241">
                  <c:v>0.74549819928000005</c:v>
                </c:pt>
                <c:pt idx="242">
                  <c:v>0.73276086390799999</c:v>
                </c:pt>
                <c:pt idx="243">
                  <c:v>0.74863387978100004</c:v>
                </c:pt>
                <c:pt idx="244">
                  <c:v>0.75748113453000065</c:v>
                </c:pt>
                <c:pt idx="245">
                  <c:v>0.75295075295100311</c:v>
                </c:pt>
                <c:pt idx="246">
                  <c:v>0.76085240726100312</c:v>
                </c:pt>
                <c:pt idx="247">
                  <c:v>0.74709883953600498</c:v>
                </c:pt>
                <c:pt idx="248">
                  <c:v>0.76055959106799997</c:v>
                </c:pt>
                <c:pt idx="249">
                  <c:v>0.77248677248699993</c:v>
                </c:pt>
                <c:pt idx="250">
                  <c:v>0.76404494382000065</c:v>
                </c:pt>
                <c:pt idx="251">
                  <c:v>0.7258903561420037</c:v>
                </c:pt>
                <c:pt idx="252">
                  <c:v>0.72161172161200005</c:v>
                </c:pt>
                <c:pt idx="253">
                  <c:v>0.71264367816100371</c:v>
                </c:pt>
                <c:pt idx="254">
                  <c:v>0.66746031746000312</c:v>
                </c:pt>
                <c:pt idx="255">
                  <c:v>0.64679089026900627</c:v>
                </c:pt>
                <c:pt idx="256">
                  <c:v>0.64817927170900358</c:v>
                </c:pt>
                <c:pt idx="257">
                  <c:v>0.65270935960600418</c:v>
                </c:pt>
                <c:pt idx="258">
                  <c:v>0.65530303030300441</c:v>
                </c:pt>
                <c:pt idx="259">
                  <c:v>0.66984126984100312</c:v>
                </c:pt>
                <c:pt idx="260">
                  <c:v>0.67783985102400623</c:v>
                </c:pt>
                <c:pt idx="261">
                  <c:v>0.68520859671300061</c:v>
                </c:pt>
                <c:pt idx="262">
                  <c:v>0.70413739266200004</c:v>
                </c:pt>
                <c:pt idx="263">
                  <c:v>0.70956316410899956</c:v>
                </c:pt>
                <c:pt idx="264">
                  <c:v>0.72773742265300612</c:v>
                </c:pt>
                <c:pt idx="265">
                  <c:v>0.70641821946200001</c:v>
                </c:pt>
                <c:pt idx="266">
                  <c:v>0.70424710424699999</c:v>
                </c:pt>
                <c:pt idx="267">
                  <c:v>0.70848861283599995</c:v>
                </c:pt>
                <c:pt idx="268">
                  <c:v>0.70965986394600311</c:v>
                </c:pt>
                <c:pt idx="269">
                  <c:v>0.70238095238100062</c:v>
                </c:pt>
                <c:pt idx="270">
                  <c:v>0.7098620869109995</c:v>
                </c:pt>
                <c:pt idx="271">
                  <c:v>0.71896955503500004</c:v>
                </c:pt>
                <c:pt idx="272">
                  <c:v>0.71687370600400324</c:v>
                </c:pt>
                <c:pt idx="273">
                  <c:v>0.72539682539700001</c:v>
                </c:pt>
                <c:pt idx="274">
                  <c:v>0.73758865248200312</c:v>
                </c:pt>
                <c:pt idx="275">
                  <c:v>0.72924045651300706</c:v>
                </c:pt>
                <c:pt idx="276">
                  <c:v>0.72897669706200063</c:v>
                </c:pt>
                <c:pt idx="277">
                  <c:v>0.72319008904399995</c:v>
                </c:pt>
                <c:pt idx="278">
                  <c:v>0.71505376344100002</c:v>
                </c:pt>
                <c:pt idx="279">
                  <c:v>0.70562770562800359</c:v>
                </c:pt>
                <c:pt idx="280">
                  <c:v>0.70791953144900277</c:v>
                </c:pt>
                <c:pt idx="281">
                  <c:v>0.70944940476200002</c:v>
                </c:pt>
                <c:pt idx="282">
                  <c:v>0.69346864428800015</c:v>
                </c:pt>
                <c:pt idx="283">
                  <c:v>0.70759543486800358</c:v>
                </c:pt>
                <c:pt idx="284">
                  <c:v>0.69738863287300323</c:v>
                </c:pt>
                <c:pt idx="285">
                  <c:v>0.67603434816500063</c:v>
                </c:pt>
                <c:pt idx="286">
                  <c:v>0.66068312141600005</c:v>
                </c:pt>
                <c:pt idx="287">
                  <c:v>0.62785114045600265</c:v>
                </c:pt>
              </c:numCache>
            </c:numRef>
          </c:val>
          <c:smooth val="0"/>
        </c:ser>
        <c:dLbls>
          <c:showLegendKey val="0"/>
          <c:showVal val="0"/>
          <c:showCatName val="0"/>
          <c:showSerName val="0"/>
          <c:showPercent val="0"/>
          <c:showBubbleSize val="0"/>
        </c:dLbls>
        <c:marker val="1"/>
        <c:smooth val="0"/>
        <c:axId val="81494016"/>
        <c:axId val="81495552"/>
      </c:lineChart>
      <c:catAx>
        <c:axId val="81494016"/>
        <c:scaling>
          <c:orientation val="minMax"/>
        </c:scaling>
        <c:delete val="1"/>
        <c:axPos val="b"/>
        <c:numFmt formatCode="General" sourceLinked="0"/>
        <c:majorTickMark val="out"/>
        <c:minorTickMark val="none"/>
        <c:tickLblPos val="none"/>
        <c:crossAx val="81495552"/>
        <c:crosses val="autoZero"/>
        <c:auto val="1"/>
        <c:lblAlgn val="ctr"/>
        <c:lblOffset val="100"/>
        <c:tickLblSkip val="48"/>
        <c:tickMarkSkip val="24"/>
        <c:noMultiLvlLbl val="0"/>
      </c:catAx>
      <c:valAx>
        <c:axId val="81495552"/>
        <c:scaling>
          <c:orientation val="minMax"/>
        </c:scaling>
        <c:delete val="1"/>
        <c:axPos val="l"/>
        <c:numFmt formatCode="0%" sourceLinked="0"/>
        <c:majorTickMark val="out"/>
        <c:minorTickMark val="none"/>
        <c:tickLblPos val="none"/>
        <c:crossAx val="81494016"/>
        <c:crosses val="autoZero"/>
        <c:crossBetween val="between"/>
        <c:majorUnit val="0.2"/>
      </c:valAx>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602813502936427E-4"/>
          <c:y val="3.1505545677758491E-2"/>
          <c:w val="0.97063187324246658"/>
          <c:h val="0.82545010067420177"/>
        </c:manualLayout>
      </c:layout>
      <c:lineChart>
        <c:grouping val="standard"/>
        <c:varyColors val="0"/>
        <c:ser>
          <c:idx val="0"/>
          <c:order val="0"/>
          <c:tx>
            <c:strRef>
              <c:f>'Station37 (2)'!$F$9</c:f>
              <c:strCache>
                <c:ptCount val="1"/>
                <c:pt idx="0">
                  <c:v>Weekday</c:v>
                </c:pt>
              </c:strCache>
            </c:strRef>
          </c:tx>
          <c:spPr>
            <a:ln w="57150">
              <a:solidFill>
                <a:schemeClr val="accent3"/>
              </a:solidFill>
            </a:ln>
          </c:spPr>
          <c:marker>
            <c:symbol val="none"/>
          </c:marker>
          <c:cat>
            <c:numRef>
              <c:f>'Station37 (2)'!$C$10:$C$297</c:f>
              <c:numCache>
                <c:formatCode>General</c:formatCode>
                <c:ptCount val="288"/>
                <c:pt idx="0">
                  <c:v>0</c:v>
                </c:pt>
                <c:pt idx="1">
                  <c:v>0</c:v>
                </c:pt>
                <c:pt idx="2">
                  <c:v>0</c:v>
                </c:pt>
                <c:pt idx="3">
                  <c:v>0</c:v>
                </c:pt>
                <c:pt idx="4">
                  <c:v>0</c:v>
                </c:pt>
                <c:pt idx="5">
                  <c:v>0</c:v>
                </c:pt>
                <c:pt idx="6">
                  <c:v>0</c:v>
                </c:pt>
                <c:pt idx="7">
                  <c:v>0</c:v>
                </c:pt>
                <c:pt idx="8">
                  <c:v>0</c:v>
                </c:pt>
                <c:pt idx="9">
                  <c:v>0</c:v>
                </c:pt>
                <c:pt idx="10">
                  <c:v>0</c:v>
                </c:pt>
                <c:pt idx="11">
                  <c:v>1</c:v>
                </c:pt>
                <c:pt idx="12">
                  <c:v>1</c:v>
                </c:pt>
                <c:pt idx="13">
                  <c:v>1</c:v>
                </c:pt>
                <c:pt idx="14">
                  <c:v>1</c:v>
                </c:pt>
                <c:pt idx="15">
                  <c:v>1</c:v>
                </c:pt>
                <c:pt idx="16">
                  <c:v>1</c:v>
                </c:pt>
                <c:pt idx="17">
                  <c:v>1</c:v>
                </c:pt>
                <c:pt idx="18">
                  <c:v>1</c:v>
                </c:pt>
                <c:pt idx="19">
                  <c:v>1</c:v>
                </c:pt>
                <c:pt idx="20">
                  <c:v>1</c:v>
                </c:pt>
                <c:pt idx="21">
                  <c:v>1</c:v>
                </c:pt>
                <c:pt idx="22">
                  <c:v>1</c:v>
                </c:pt>
                <c:pt idx="23">
                  <c:v>2</c:v>
                </c:pt>
                <c:pt idx="24">
                  <c:v>2</c:v>
                </c:pt>
                <c:pt idx="25">
                  <c:v>2</c:v>
                </c:pt>
                <c:pt idx="26">
                  <c:v>2</c:v>
                </c:pt>
                <c:pt idx="27">
                  <c:v>2</c:v>
                </c:pt>
                <c:pt idx="28">
                  <c:v>2</c:v>
                </c:pt>
                <c:pt idx="29">
                  <c:v>2</c:v>
                </c:pt>
                <c:pt idx="30">
                  <c:v>2</c:v>
                </c:pt>
                <c:pt idx="31">
                  <c:v>2</c:v>
                </c:pt>
                <c:pt idx="32">
                  <c:v>2</c:v>
                </c:pt>
                <c:pt idx="33">
                  <c:v>2</c:v>
                </c:pt>
                <c:pt idx="34">
                  <c:v>2</c:v>
                </c:pt>
                <c:pt idx="35">
                  <c:v>3</c:v>
                </c:pt>
                <c:pt idx="36">
                  <c:v>3</c:v>
                </c:pt>
                <c:pt idx="37">
                  <c:v>3</c:v>
                </c:pt>
                <c:pt idx="38">
                  <c:v>3</c:v>
                </c:pt>
                <c:pt idx="39">
                  <c:v>3</c:v>
                </c:pt>
                <c:pt idx="40">
                  <c:v>3</c:v>
                </c:pt>
                <c:pt idx="41">
                  <c:v>3</c:v>
                </c:pt>
                <c:pt idx="42">
                  <c:v>3</c:v>
                </c:pt>
                <c:pt idx="43">
                  <c:v>3</c:v>
                </c:pt>
                <c:pt idx="44">
                  <c:v>3</c:v>
                </c:pt>
                <c:pt idx="45">
                  <c:v>3</c:v>
                </c:pt>
                <c:pt idx="46">
                  <c:v>3</c:v>
                </c:pt>
                <c:pt idx="47">
                  <c:v>4</c:v>
                </c:pt>
                <c:pt idx="48">
                  <c:v>4</c:v>
                </c:pt>
                <c:pt idx="49">
                  <c:v>4</c:v>
                </c:pt>
                <c:pt idx="50">
                  <c:v>4</c:v>
                </c:pt>
                <c:pt idx="51">
                  <c:v>4</c:v>
                </c:pt>
                <c:pt idx="52">
                  <c:v>4</c:v>
                </c:pt>
                <c:pt idx="53">
                  <c:v>4</c:v>
                </c:pt>
                <c:pt idx="54">
                  <c:v>4</c:v>
                </c:pt>
                <c:pt idx="55">
                  <c:v>4</c:v>
                </c:pt>
                <c:pt idx="56">
                  <c:v>4</c:v>
                </c:pt>
                <c:pt idx="57">
                  <c:v>4</c:v>
                </c:pt>
                <c:pt idx="58">
                  <c:v>4</c:v>
                </c:pt>
                <c:pt idx="59">
                  <c:v>5</c:v>
                </c:pt>
                <c:pt idx="60">
                  <c:v>5</c:v>
                </c:pt>
                <c:pt idx="61">
                  <c:v>5</c:v>
                </c:pt>
                <c:pt idx="62">
                  <c:v>5</c:v>
                </c:pt>
                <c:pt idx="63">
                  <c:v>5</c:v>
                </c:pt>
                <c:pt idx="64">
                  <c:v>5</c:v>
                </c:pt>
                <c:pt idx="65">
                  <c:v>5</c:v>
                </c:pt>
                <c:pt idx="66">
                  <c:v>5</c:v>
                </c:pt>
                <c:pt idx="67">
                  <c:v>5</c:v>
                </c:pt>
                <c:pt idx="68">
                  <c:v>5</c:v>
                </c:pt>
                <c:pt idx="69">
                  <c:v>5</c:v>
                </c:pt>
                <c:pt idx="70">
                  <c:v>5</c:v>
                </c:pt>
                <c:pt idx="71">
                  <c:v>6</c:v>
                </c:pt>
                <c:pt idx="72">
                  <c:v>6</c:v>
                </c:pt>
                <c:pt idx="73">
                  <c:v>6</c:v>
                </c:pt>
                <c:pt idx="74">
                  <c:v>6</c:v>
                </c:pt>
                <c:pt idx="75">
                  <c:v>6</c:v>
                </c:pt>
                <c:pt idx="76">
                  <c:v>6</c:v>
                </c:pt>
                <c:pt idx="77">
                  <c:v>6</c:v>
                </c:pt>
                <c:pt idx="78">
                  <c:v>6</c:v>
                </c:pt>
                <c:pt idx="79">
                  <c:v>6</c:v>
                </c:pt>
                <c:pt idx="80">
                  <c:v>6</c:v>
                </c:pt>
                <c:pt idx="81">
                  <c:v>6</c:v>
                </c:pt>
                <c:pt idx="82">
                  <c:v>6</c:v>
                </c:pt>
                <c:pt idx="83">
                  <c:v>7</c:v>
                </c:pt>
                <c:pt idx="84">
                  <c:v>7</c:v>
                </c:pt>
                <c:pt idx="85">
                  <c:v>7</c:v>
                </c:pt>
                <c:pt idx="86">
                  <c:v>7</c:v>
                </c:pt>
                <c:pt idx="87">
                  <c:v>7</c:v>
                </c:pt>
                <c:pt idx="88">
                  <c:v>7</c:v>
                </c:pt>
                <c:pt idx="89">
                  <c:v>7</c:v>
                </c:pt>
                <c:pt idx="90">
                  <c:v>7</c:v>
                </c:pt>
                <c:pt idx="91">
                  <c:v>7</c:v>
                </c:pt>
                <c:pt idx="92">
                  <c:v>7</c:v>
                </c:pt>
                <c:pt idx="93">
                  <c:v>7</c:v>
                </c:pt>
                <c:pt idx="94">
                  <c:v>7</c:v>
                </c:pt>
                <c:pt idx="95">
                  <c:v>8</c:v>
                </c:pt>
                <c:pt idx="96">
                  <c:v>8</c:v>
                </c:pt>
                <c:pt idx="97">
                  <c:v>8</c:v>
                </c:pt>
                <c:pt idx="98">
                  <c:v>8</c:v>
                </c:pt>
                <c:pt idx="99">
                  <c:v>8</c:v>
                </c:pt>
                <c:pt idx="100">
                  <c:v>8</c:v>
                </c:pt>
                <c:pt idx="101">
                  <c:v>8</c:v>
                </c:pt>
                <c:pt idx="102">
                  <c:v>8</c:v>
                </c:pt>
                <c:pt idx="103">
                  <c:v>8</c:v>
                </c:pt>
                <c:pt idx="104">
                  <c:v>8</c:v>
                </c:pt>
                <c:pt idx="105">
                  <c:v>8</c:v>
                </c:pt>
                <c:pt idx="106">
                  <c:v>8</c:v>
                </c:pt>
                <c:pt idx="107">
                  <c:v>9</c:v>
                </c:pt>
                <c:pt idx="108">
                  <c:v>9</c:v>
                </c:pt>
                <c:pt idx="109">
                  <c:v>9</c:v>
                </c:pt>
                <c:pt idx="110">
                  <c:v>9</c:v>
                </c:pt>
                <c:pt idx="111">
                  <c:v>9</c:v>
                </c:pt>
                <c:pt idx="112">
                  <c:v>9</c:v>
                </c:pt>
                <c:pt idx="113">
                  <c:v>9</c:v>
                </c:pt>
                <c:pt idx="114">
                  <c:v>9</c:v>
                </c:pt>
                <c:pt idx="115">
                  <c:v>9</c:v>
                </c:pt>
                <c:pt idx="116">
                  <c:v>9</c:v>
                </c:pt>
                <c:pt idx="117">
                  <c:v>9</c:v>
                </c:pt>
                <c:pt idx="118">
                  <c:v>9</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14</c:v>
                </c:pt>
                <c:pt idx="168">
                  <c:v>14</c:v>
                </c:pt>
                <c:pt idx="169">
                  <c:v>14</c:v>
                </c:pt>
                <c:pt idx="170">
                  <c:v>14</c:v>
                </c:pt>
                <c:pt idx="171">
                  <c:v>14</c:v>
                </c:pt>
                <c:pt idx="172">
                  <c:v>14</c:v>
                </c:pt>
                <c:pt idx="173">
                  <c:v>14</c:v>
                </c:pt>
                <c:pt idx="174">
                  <c:v>14</c:v>
                </c:pt>
                <c:pt idx="175">
                  <c:v>14</c:v>
                </c:pt>
                <c:pt idx="176">
                  <c:v>14</c:v>
                </c:pt>
                <c:pt idx="177">
                  <c:v>14</c:v>
                </c:pt>
                <c:pt idx="178">
                  <c:v>14</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16</c:v>
                </c:pt>
                <c:pt idx="192">
                  <c:v>16</c:v>
                </c:pt>
                <c:pt idx="193">
                  <c:v>16</c:v>
                </c:pt>
                <c:pt idx="194">
                  <c:v>16</c:v>
                </c:pt>
                <c:pt idx="195">
                  <c:v>16</c:v>
                </c:pt>
                <c:pt idx="196">
                  <c:v>16</c:v>
                </c:pt>
                <c:pt idx="197">
                  <c:v>16</c:v>
                </c:pt>
                <c:pt idx="198">
                  <c:v>16</c:v>
                </c:pt>
                <c:pt idx="199">
                  <c:v>16</c:v>
                </c:pt>
                <c:pt idx="200">
                  <c:v>16</c:v>
                </c:pt>
                <c:pt idx="201">
                  <c:v>16</c:v>
                </c:pt>
                <c:pt idx="202">
                  <c:v>16</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18</c:v>
                </c:pt>
                <c:pt idx="216">
                  <c:v>18</c:v>
                </c:pt>
                <c:pt idx="217">
                  <c:v>18</c:v>
                </c:pt>
                <c:pt idx="218">
                  <c:v>18</c:v>
                </c:pt>
                <c:pt idx="219">
                  <c:v>18</c:v>
                </c:pt>
                <c:pt idx="220">
                  <c:v>18</c:v>
                </c:pt>
                <c:pt idx="221">
                  <c:v>18</c:v>
                </c:pt>
                <c:pt idx="222">
                  <c:v>18</c:v>
                </c:pt>
                <c:pt idx="223">
                  <c:v>18</c:v>
                </c:pt>
                <c:pt idx="224">
                  <c:v>18</c:v>
                </c:pt>
                <c:pt idx="225">
                  <c:v>18</c:v>
                </c:pt>
                <c:pt idx="226">
                  <c:v>18</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20</c:v>
                </c:pt>
                <c:pt idx="240">
                  <c:v>20</c:v>
                </c:pt>
                <c:pt idx="241">
                  <c:v>20</c:v>
                </c:pt>
                <c:pt idx="242">
                  <c:v>20</c:v>
                </c:pt>
                <c:pt idx="243">
                  <c:v>20</c:v>
                </c:pt>
                <c:pt idx="244">
                  <c:v>20</c:v>
                </c:pt>
                <c:pt idx="245">
                  <c:v>20</c:v>
                </c:pt>
                <c:pt idx="246">
                  <c:v>20</c:v>
                </c:pt>
                <c:pt idx="247">
                  <c:v>20</c:v>
                </c:pt>
                <c:pt idx="248">
                  <c:v>20</c:v>
                </c:pt>
                <c:pt idx="249">
                  <c:v>20</c:v>
                </c:pt>
                <c:pt idx="250">
                  <c:v>20</c:v>
                </c:pt>
                <c:pt idx="251">
                  <c:v>21</c:v>
                </c:pt>
                <c:pt idx="252">
                  <c:v>21</c:v>
                </c:pt>
                <c:pt idx="253">
                  <c:v>21</c:v>
                </c:pt>
                <c:pt idx="254">
                  <c:v>21</c:v>
                </c:pt>
                <c:pt idx="255">
                  <c:v>21</c:v>
                </c:pt>
                <c:pt idx="256">
                  <c:v>21</c:v>
                </c:pt>
                <c:pt idx="257">
                  <c:v>21</c:v>
                </c:pt>
                <c:pt idx="258">
                  <c:v>21</c:v>
                </c:pt>
                <c:pt idx="259">
                  <c:v>21</c:v>
                </c:pt>
                <c:pt idx="260">
                  <c:v>21</c:v>
                </c:pt>
                <c:pt idx="261">
                  <c:v>21</c:v>
                </c:pt>
                <c:pt idx="262">
                  <c:v>21</c:v>
                </c:pt>
                <c:pt idx="263">
                  <c:v>22</c:v>
                </c:pt>
                <c:pt idx="264">
                  <c:v>22</c:v>
                </c:pt>
                <c:pt idx="265">
                  <c:v>22</c:v>
                </c:pt>
                <c:pt idx="266">
                  <c:v>22</c:v>
                </c:pt>
                <c:pt idx="267">
                  <c:v>22</c:v>
                </c:pt>
                <c:pt idx="268">
                  <c:v>22</c:v>
                </c:pt>
                <c:pt idx="269">
                  <c:v>22</c:v>
                </c:pt>
                <c:pt idx="270">
                  <c:v>22</c:v>
                </c:pt>
                <c:pt idx="271">
                  <c:v>22</c:v>
                </c:pt>
                <c:pt idx="272">
                  <c:v>22</c:v>
                </c:pt>
                <c:pt idx="273">
                  <c:v>22</c:v>
                </c:pt>
                <c:pt idx="274">
                  <c:v>22</c:v>
                </c:pt>
                <c:pt idx="275">
                  <c:v>23</c:v>
                </c:pt>
                <c:pt idx="276">
                  <c:v>23</c:v>
                </c:pt>
                <c:pt idx="277">
                  <c:v>23</c:v>
                </c:pt>
                <c:pt idx="278">
                  <c:v>23</c:v>
                </c:pt>
                <c:pt idx="279">
                  <c:v>23</c:v>
                </c:pt>
                <c:pt idx="280">
                  <c:v>23</c:v>
                </c:pt>
                <c:pt idx="281">
                  <c:v>23</c:v>
                </c:pt>
                <c:pt idx="282">
                  <c:v>23</c:v>
                </c:pt>
                <c:pt idx="283">
                  <c:v>23</c:v>
                </c:pt>
                <c:pt idx="284">
                  <c:v>23</c:v>
                </c:pt>
                <c:pt idx="285">
                  <c:v>23</c:v>
                </c:pt>
                <c:pt idx="286">
                  <c:v>23</c:v>
                </c:pt>
                <c:pt idx="287">
                  <c:v>24</c:v>
                </c:pt>
              </c:numCache>
            </c:numRef>
          </c:cat>
          <c:val>
            <c:numRef>
              <c:f>'Station37 (2)'!$F$10:$F$297</c:f>
              <c:numCache>
                <c:formatCode>General</c:formatCode>
                <c:ptCount val="288"/>
                <c:pt idx="0">
                  <c:v>0.551971326165003</c:v>
                </c:pt>
                <c:pt idx="1">
                  <c:v>0.58352849336500012</c:v>
                </c:pt>
                <c:pt idx="2">
                  <c:v>0.60439560439600393</c:v>
                </c:pt>
                <c:pt idx="3">
                  <c:v>0.63003663003699995</c:v>
                </c:pt>
                <c:pt idx="4">
                  <c:v>0.64148591373700004</c:v>
                </c:pt>
                <c:pt idx="5">
                  <c:v>0.64305071622100463</c:v>
                </c:pt>
                <c:pt idx="6">
                  <c:v>0.64373897707200334</c:v>
                </c:pt>
                <c:pt idx="7">
                  <c:v>0.65116279069799998</c:v>
                </c:pt>
                <c:pt idx="8">
                  <c:v>0.64985994397799995</c:v>
                </c:pt>
                <c:pt idx="9">
                  <c:v>0.63934426229500463</c:v>
                </c:pt>
                <c:pt idx="10">
                  <c:v>0.65161608684900063</c:v>
                </c:pt>
                <c:pt idx="11">
                  <c:v>0.65669988925800682</c:v>
                </c:pt>
                <c:pt idx="12">
                  <c:v>0.6541218637990045</c:v>
                </c:pt>
                <c:pt idx="13">
                  <c:v>0.65013774104699951</c:v>
                </c:pt>
                <c:pt idx="14">
                  <c:v>0.64298584298600392</c:v>
                </c:pt>
                <c:pt idx="15">
                  <c:v>0.63492063492100392</c:v>
                </c:pt>
                <c:pt idx="16">
                  <c:v>0.63120567375900394</c:v>
                </c:pt>
                <c:pt idx="17">
                  <c:v>0.62673992674000334</c:v>
                </c:pt>
                <c:pt idx="18">
                  <c:v>0.63435374149699997</c:v>
                </c:pt>
                <c:pt idx="19">
                  <c:v>0.62767154105700063</c:v>
                </c:pt>
                <c:pt idx="20">
                  <c:v>0.63289601554900576</c:v>
                </c:pt>
                <c:pt idx="21">
                  <c:v>0.63600288600300392</c:v>
                </c:pt>
                <c:pt idx="22">
                  <c:v>0.63508016271800005</c:v>
                </c:pt>
                <c:pt idx="23">
                  <c:v>0.63455988456000334</c:v>
                </c:pt>
                <c:pt idx="24">
                  <c:v>0.63605442176900062</c:v>
                </c:pt>
                <c:pt idx="25">
                  <c:v>0.63794406651500679</c:v>
                </c:pt>
                <c:pt idx="26">
                  <c:v>0.64021164021200005</c:v>
                </c:pt>
                <c:pt idx="27">
                  <c:v>0.63727678571399959</c:v>
                </c:pt>
                <c:pt idx="28">
                  <c:v>0.63557858376499998</c:v>
                </c:pt>
                <c:pt idx="29">
                  <c:v>0.63076341647800682</c:v>
                </c:pt>
                <c:pt idx="30">
                  <c:v>0.62207105064200474</c:v>
                </c:pt>
                <c:pt idx="31">
                  <c:v>0.6235470566180068</c:v>
                </c:pt>
                <c:pt idx="32">
                  <c:v>0.62620281273100065</c:v>
                </c:pt>
                <c:pt idx="33">
                  <c:v>0.62849584278200299</c:v>
                </c:pt>
                <c:pt idx="34">
                  <c:v>0.63113742906500003</c:v>
                </c:pt>
                <c:pt idx="35">
                  <c:v>0.62481962482000064</c:v>
                </c:pt>
                <c:pt idx="36">
                  <c:v>0.61726508785300005</c:v>
                </c:pt>
                <c:pt idx="37">
                  <c:v>0.61830357142900005</c:v>
                </c:pt>
                <c:pt idx="38">
                  <c:v>0.62177579365100599</c:v>
                </c:pt>
                <c:pt idx="39">
                  <c:v>0.62265512265500655</c:v>
                </c:pt>
                <c:pt idx="40">
                  <c:v>0.61953352769699999</c:v>
                </c:pt>
                <c:pt idx="41">
                  <c:v>0.62334407447200335</c:v>
                </c:pt>
                <c:pt idx="42">
                  <c:v>0.62246642246600004</c:v>
                </c:pt>
                <c:pt idx="43">
                  <c:v>0.61160714285700002</c:v>
                </c:pt>
                <c:pt idx="44">
                  <c:v>0.61253132832099999</c:v>
                </c:pt>
                <c:pt idx="45">
                  <c:v>0.60959939531400065</c:v>
                </c:pt>
                <c:pt idx="46">
                  <c:v>0.60587639311000063</c:v>
                </c:pt>
                <c:pt idx="47">
                  <c:v>0.6138796603910045</c:v>
                </c:pt>
                <c:pt idx="48">
                  <c:v>0.61213915618100334</c:v>
                </c:pt>
                <c:pt idx="49">
                  <c:v>0.61291486291500064</c:v>
                </c:pt>
                <c:pt idx="50">
                  <c:v>0.62105263157900392</c:v>
                </c:pt>
                <c:pt idx="51">
                  <c:v>0.615950445219003</c:v>
                </c:pt>
                <c:pt idx="52">
                  <c:v>0.62052800394800334</c:v>
                </c:pt>
                <c:pt idx="53">
                  <c:v>0.61002886002900392</c:v>
                </c:pt>
                <c:pt idx="54">
                  <c:v>0.61127308066099995</c:v>
                </c:pt>
                <c:pt idx="55">
                  <c:v>0.61186696900999948</c:v>
                </c:pt>
                <c:pt idx="56">
                  <c:v>0.61140819964299997</c:v>
                </c:pt>
                <c:pt idx="57">
                  <c:v>0.61032351872000001</c:v>
                </c:pt>
                <c:pt idx="58">
                  <c:v>0.61065877128100265</c:v>
                </c:pt>
                <c:pt idx="59">
                  <c:v>0.61055740125500002</c:v>
                </c:pt>
                <c:pt idx="60">
                  <c:v>0.61055341055300394</c:v>
                </c:pt>
                <c:pt idx="61">
                  <c:v>0.60081845238100451</c:v>
                </c:pt>
                <c:pt idx="62">
                  <c:v>0.61144883485299995</c:v>
                </c:pt>
                <c:pt idx="63">
                  <c:v>0.59869138495099949</c:v>
                </c:pt>
                <c:pt idx="64">
                  <c:v>0.5964912280700001</c:v>
                </c:pt>
                <c:pt idx="65">
                  <c:v>0.59523809523799676</c:v>
                </c:pt>
                <c:pt idx="66">
                  <c:v>0.58834244080099618</c:v>
                </c:pt>
                <c:pt idx="67">
                  <c:v>0.58870967741900393</c:v>
                </c:pt>
                <c:pt idx="68">
                  <c:v>0.5928941524800031</c:v>
                </c:pt>
                <c:pt idx="69">
                  <c:v>0.58503401360500062</c:v>
                </c:pt>
                <c:pt idx="70">
                  <c:v>0.60410334346500005</c:v>
                </c:pt>
                <c:pt idx="71">
                  <c:v>0.60217472815900064</c:v>
                </c:pt>
                <c:pt idx="72">
                  <c:v>0.61754385964900393</c:v>
                </c:pt>
                <c:pt idx="73">
                  <c:v>0.63557654466699998</c:v>
                </c:pt>
                <c:pt idx="74">
                  <c:v>0.6381934216990045</c:v>
                </c:pt>
                <c:pt idx="75">
                  <c:v>0.64102564102600335</c:v>
                </c:pt>
                <c:pt idx="76">
                  <c:v>0.64078144078100063</c:v>
                </c:pt>
                <c:pt idx="77">
                  <c:v>0.64928193499599995</c:v>
                </c:pt>
                <c:pt idx="78">
                  <c:v>0.6503052503050053</c:v>
                </c:pt>
                <c:pt idx="79">
                  <c:v>0.64790764790800393</c:v>
                </c:pt>
                <c:pt idx="80">
                  <c:v>0.63684210526300333</c:v>
                </c:pt>
                <c:pt idx="81">
                  <c:v>0.60863095238100451</c:v>
                </c:pt>
                <c:pt idx="82">
                  <c:v>0.62155388471199957</c:v>
                </c:pt>
                <c:pt idx="83">
                  <c:v>0.63086287146400299</c:v>
                </c:pt>
                <c:pt idx="84">
                  <c:v>0.64951356886799561</c:v>
                </c:pt>
                <c:pt idx="85">
                  <c:v>0.67183462532300531</c:v>
                </c:pt>
                <c:pt idx="86">
                  <c:v>0.68888888888900013</c:v>
                </c:pt>
                <c:pt idx="87">
                  <c:v>0.70765027322400542</c:v>
                </c:pt>
                <c:pt idx="88">
                  <c:v>0.73201621074000001</c:v>
                </c:pt>
                <c:pt idx="89">
                  <c:v>0.76444929116700311</c:v>
                </c:pt>
                <c:pt idx="90">
                  <c:v>0.78953861337300335</c:v>
                </c:pt>
                <c:pt idx="91">
                  <c:v>0.78626799556999949</c:v>
                </c:pt>
                <c:pt idx="92">
                  <c:v>0.76138433515500004</c:v>
                </c:pt>
                <c:pt idx="93">
                  <c:v>0.74376417233600334</c:v>
                </c:pt>
                <c:pt idx="94">
                  <c:v>0.736457545980997</c:v>
                </c:pt>
                <c:pt idx="95">
                  <c:v>0.71505376344100002</c:v>
                </c:pt>
                <c:pt idx="96">
                  <c:v>0.73015873015900334</c:v>
                </c:pt>
                <c:pt idx="97">
                  <c:v>0.75585789871500064</c:v>
                </c:pt>
                <c:pt idx="98">
                  <c:v>0.76336996337000063</c:v>
                </c:pt>
                <c:pt idx="99">
                  <c:v>0.77342549923200288</c:v>
                </c:pt>
                <c:pt idx="100">
                  <c:v>0.76719576719600346</c:v>
                </c:pt>
                <c:pt idx="101">
                  <c:v>0.78442229605000002</c:v>
                </c:pt>
                <c:pt idx="102">
                  <c:v>0.79584859584900003</c:v>
                </c:pt>
                <c:pt idx="103">
                  <c:v>0.79761904761900393</c:v>
                </c:pt>
                <c:pt idx="104">
                  <c:v>0.77659574468100323</c:v>
                </c:pt>
                <c:pt idx="105">
                  <c:v>0.75532326751800394</c:v>
                </c:pt>
                <c:pt idx="106">
                  <c:v>0.73353071798699998</c:v>
                </c:pt>
                <c:pt idx="107">
                  <c:v>0.75466666666700299</c:v>
                </c:pt>
                <c:pt idx="108">
                  <c:v>0.76288659793799996</c:v>
                </c:pt>
                <c:pt idx="109">
                  <c:v>0.75372023809500599</c:v>
                </c:pt>
                <c:pt idx="110">
                  <c:v>0.75143355771599996</c:v>
                </c:pt>
                <c:pt idx="111">
                  <c:v>0.74898486526400065</c:v>
                </c:pt>
                <c:pt idx="112">
                  <c:v>0.76115288220600064</c:v>
                </c:pt>
                <c:pt idx="113">
                  <c:v>0.77418154761900382</c:v>
                </c:pt>
                <c:pt idx="114">
                  <c:v>0.78366615463400002</c:v>
                </c:pt>
                <c:pt idx="115">
                  <c:v>0.78368401624200335</c:v>
                </c:pt>
                <c:pt idx="116">
                  <c:v>0.78694158075599996</c:v>
                </c:pt>
                <c:pt idx="117">
                  <c:v>0.78885197489799996</c:v>
                </c:pt>
                <c:pt idx="118">
                  <c:v>0.7823498964800053</c:v>
                </c:pt>
                <c:pt idx="119">
                  <c:v>0.79391100702600004</c:v>
                </c:pt>
                <c:pt idx="120">
                  <c:v>0.80296404276</c:v>
                </c:pt>
                <c:pt idx="121">
                  <c:v>0.80989876265500393</c:v>
                </c:pt>
                <c:pt idx="122">
                  <c:v>0.80067655477499999</c:v>
                </c:pt>
                <c:pt idx="123">
                  <c:v>0.80546327058</c:v>
                </c:pt>
                <c:pt idx="124">
                  <c:v>0.78816887579799699</c:v>
                </c:pt>
                <c:pt idx="125">
                  <c:v>0.80083144368900405</c:v>
                </c:pt>
                <c:pt idx="126">
                  <c:v>0.79742599742600062</c:v>
                </c:pt>
                <c:pt idx="127">
                  <c:v>0.80803571428600063</c:v>
                </c:pt>
                <c:pt idx="128">
                  <c:v>0.80233134920599958</c:v>
                </c:pt>
                <c:pt idx="129">
                  <c:v>0.79148629148599958</c:v>
                </c:pt>
                <c:pt idx="130">
                  <c:v>0.80357142857099995</c:v>
                </c:pt>
                <c:pt idx="131">
                  <c:v>0.80299539170500001</c:v>
                </c:pt>
                <c:pt idx="132">
                  <c:v>0.80401002506300001</c:v>
                </c:pt>
                <c:pt idx="133">
                  <c:v>0.80755608028299652</c:v>
                </c:pt>
                <c:pt idx="134">
                  <c:v>0.81428571428600005</c:v>
                </c:pt>
                <c:pt idx="135">
                  <c:v>0.81447619047599951</c:v>
                </c:pt>
                <c:pt idx="136">
                  <c:v>0.80268620268600299</c:v>
                </c:pt>
                <c:pt idx="137">
                  <c:v>0.80016280016300001</c:v>
                </c:pt>
                <c:pt idx="138">
                  <c:v>0.79451345755699998</c:v>
                </c:pt>
                <c:pt idx="139">
                  <c:v>0.77468060394900451</c:v>
                </c:pt>
                <c:pt idx="140">
                  <c:v>0.77743271221500065</c:v>
                </c:pt>
                <c:pt idx="141">
                  <c:v>0.78532396565199958</c:v>
                </c:pt>
                <c:pt idx="142">
                  <c:v>0.78168097840200002</c:v>
                </c:pt>
                <c:pt idx="143">
                  <c:v>0.77940577940600064</c:v>
                </c:pt>
                <c:pt idx="144">
                  <c:v>0.77107206518999993</c:v>
                </c:pt>
                <c:pt idx="145">
                  <c:v>0.76897321428600462</c:v>
                </c:pt>
                <c:pt idx="146">
                  <c:v>0.78164322723900392</c:v>
                </c:pt>
                <c:pt idx="147">
                  <c:v>0.7793263646919999</c:v>
                </c:pt>
                <c:pt idx="148">
                  <c:v>0.79037267080699958</c:v>
                </c:pt>
                <c:pt idx="149">
                  <c:v>0.77216117216100288</c:v>
                </c:pt>
                <c:pt idx="150">
                  <c:v>0.77853363567600065</c:v>
                </c:pt>
                <c:pt idx="151">
                  <c:v>0.76865391826000451</c:v>
                </c:pt>
                <c:pt idx="152">
                  <c:v>0.78584298584299572</c:v>
                </c:pt>
                <c:pt idx="153">
                  <c:v>0.79024943310700335</c:v>
                </c:pt>
                <c:pt idx="154">
                  <c:v>0.78929851510500004</c:v>
                </c:pt>
                <c:pt idx="155">
                  <c:v>0.79352068696300004</c:v>
                </c:pt>
                <c:pt idx="156">
                  <c:v>0.78893178893199956</c:v>
                </c:pt>
                <c:pt idx="157">
                  <c:v>0.78376268540199956</c:v>
                </c:pt>
                <c:pt idx="158">
                  <c:v>0.78597030209900065</c:v>
                </c:pt>
                <c:pt idx="159">
                  <c:v>0.74149659863900064</c:v>
                </c:pt>
                <c:pt idx="160">
                  <c:v>0.74927650618300334</c:v>
                </c:pt>
                <c:pt idx="161">
                  <c:v>0.74888392857099995</c:v>
                </c:pt>
                <c:pt idx="162">
                  <c:v>0.74829931972800334</c:v>
                </c:pt>
                <c:pt idx="163">
                  <c:v>0.74193548387099995</c:v>
                </c:pt>
                <c:pt idx="164">
                  <c:v>0.67698412698400334</c:v>
                </c:pt>
                <c:pt idx="165">
                  <c:v>0.63174603174600064</c:v>
                </c:pt>
                <c:pt idx="166">
                  <c:v>0.60344827586200001</c:v>
                </c:pt>
                <c:pt idx="167">
                  <c:v>0.57817109144500334</c:v>
                </c:pt>
                <c:pt idx="168">
                  <c:v>0.56158552806599948</c:v>
                </c:pt>
                <c:pt idx="169">
                  <c:v>0.55844155844200005</c:v>
                </c:pt>
                <c:pt idx="170">
                  <c:v>0.53916211293299665</c:v>
                </c:pt>
                <c:pt idx="171">
                  <c:v>0.52991452991499688</c:v>
                </c:pt>
                <c:pt idx="172">
                  <c:v>0.54351395730699958</c:v>
                </c:pt>
                <c:pt idx="173">
                  <c:v>0.54630671166099998</c:v>
                </c:pt>
                <c:pt idx="174">
                  <c:v>0.57117794486199958</c:v>
                </c:pt>
                <c:pt idx="175">
                  <c:v>0.52931916568299653</c:v>
                </c:pt>
                <c:pt idx="176">
                  <c:v>0.44894179894199993</c:v>
                </c:pt>
                <c:pt idx="177">
                  <c:v>0.41887905604699999</c:v>
                </c:pt>
                <c:pt idx="178">
                  <c:v>0.3750000000000015</c:v>
                </c:pt>
                <c:pt idx="179">
                  <c:v>0.38287250384000443</c:v>
                </c:pt>
                <c:pt idx="180">
                  <c:v>0.36827122153199993</c:v>
                </c:pt>
                <c:pt idx="181">
                  <c:v>0.36728778467899997</c:v>
                </c:pt>
                <c:pt idx="182">
                  <c:v>0.34296724470099993</c:v>
                </c:pt>
                <c:pt idx="183">
                  <c:v>0.32857142857100002</c:v>
                </c:pt>
                <c:pt idx="184">
                  <c:v>0.32492997198900525</c:v>
                </c:pt>
                <c:pt idx="185">
                  <c:v>0.36394557823100032</c:v>
                </c:pt>
                <c:pt idx="186">
                  <c:v>0.39833711262299998</c:v>
                </c:pt>
                <c:pt idx="187">
                  <c:v>0.40457142857099976</c:v>
                </c:pt>
                <c:pt idx="188">
                  <c:v>0.41551459293400322</c:v>
                </c:pt>
                <c:pt idx="189">
                  <c:v>0.41920374707300001</c:v>
                </c:pt>
                <c:pt idx="190">
                  <c:v>0.4406692406689981</c:v>
                </c:pt>
                <c:pt idx="191">
                  <c:v>0.45858343337300167</c:v>
                </c:pt>
                <c:pt idx="192">
                  <c:v>0.486187845304003</c:v>
                </c:pt>
                <c:pt idx="193">
                  <c:v>0.51666666666700001</c:v>
                </c:pt>
                <c:pt idx="194">
                  <c:v>0.52895021645000451</c:v>
                </c:pt>
                <c:pt idx="195">
                  <c:v>0.52914285714300346</c:v>
                </c:pt>
                <c:pt idx="196">
                  <c:v>0.52565114443600003</c:v>
                </c:pt>
                <c:pt idx="197">
                  <c:v>0.54605776736900002</c:v>
                </c:pt>
                <c:pt idx="198">
                  <c:v>0.54997383568800451</c:v>
                </c:pt>
                <c:pt idx="199">
                  <c:v>0.52534562212000346</c:v>
                </c:pt>
                <c:pt idx="200">
                  <c:v>0.52172781681000346</c:v>
                </c:pt>
                <c:pt idx="201">
                  <c:v>0.53295238095199549</c:v>
                </c:pt>
                <c:pt idx="202">
                  <c:v>0.54749307130299996</c:v>
                </c:pt>
                <c:pt idx="203">
                  <c:v>0.54626403406900004</c:v>
                </c:pt>
                <c:pt idx="204">
                  <c:v>0.5657038771790045</c:v>
                </c:pt>
                <c:pt idx="205">
                  <c:v>0.59130108736400011</c:v>
                </c:pt>
                <c:pt idx="206">
                  <c:v>0.6062176165800045</c:v>
                </c:pt>
                <c:pt idx="207">
                  <c:v>0.60761904761900543</c:v>
                </c:pt>
                <c:pt idx="208">
                  <c:v>0.60435663627200065</c:v>
                </c:pt>
                <c:pt idx="209">
                  <c:v>0.63885714285700002</c:v>
                </c:pt>
                <c:pt idx="210">
                  <c:v>0.64041184041200061</c:v>
                </c:pt>
                <c:pt idx="211">
                  <c:v>0.635428571429003</c:v>
                </c:pt>
                <c:pt idx="212">
                  <c:v>0.62685815066800576</c:v>
                </c:pt>
                <c:pt idx="213">
                  <c:v>0.6540952380950068</c:v>
                </c:pt>
                <c:pt idx="214">
                  <c:v>0.66195709052900531</c:v>
                </c:pt>
                <c:pt idx="215">
                  <c:v>0.67915690866500333</c:v>
                </c:pt>
                <c:pt idx="216">
                  <c:v>0.66743471582199998</c:v>
                </c:pt>
                <c:pt idx="217">
                  <c:v>0.67528735632200065</c:v>
                </c:pt>
                <c:pt idx="218">
                  <c:v>0.64194639604500392</c:v>
                </c:pt>
                <c:pt idx="219">
                  <c:v>0.60595238095199699</c:v>
                </c:pt>
                <c:pt idx="220">
                  <c:v>0.59382239382199675</c:v>
                </c:pt>
                <c:pt idx="221">
                  <c:v>0.59809523809500065</c:v>
                </c:pt>
                <c:pt idx="222">
                  <c:v>0.636577708006</c:v>
                </c:pt>
                <c:pt idx="223">
                  <c:v>0.63718820861700065</c:v>
                </c:pt>
                <c:pt idx="224">
                  <c:v>0.63633945198200004</c:v>
                </c:pt>
                <c:pt idx="225">
                  <c:v>0.59969028261700064</c:v>
                </c:pt>
                <c:pt idx="226">
                  <c:v>0.59657570893499956</c:v>
                </c:pt>
                <c:pt idx="227">
                  <c:v>0.61790476190499999</c:v>
                </c:pt>
                <c:pt idx="228">
                  <c:v>0.64244426094100004</c:v>
                </c:pt>
                <c:pt idx="229">
                  <c:v>0.63934426229500463</c:v>
                </c:pt>
                <c:pt idx="230">
                  <c:v>0.64086193136500391</c:v>
                </c:pt>
                <c:pt idx="231">
                  <c:v>0.63575605680900393</c:v>
                </c:pt>
                <c:pt idx="232">
                  <c:v>0.64470899470900334</c:v>
                </c:pt>
                <c:pt idx="233">
                  <c:v>0.66381766381800333</c:v>
                </c:pt>
                <c:pt idx="234">
                  <c:v>0.67380952381000392</c:v>
                </c:pt>
                <c:pt idx="235">
                  <c:v>0.69515669515700007</c:v>
                </c:pt>
                <c:pt idx="236">
                  <c:v>0.70608465608500393</c:v>
                </c:pt>
                <c:pt idx="237">
                  <c:v>0.69506334643900014</c:v>
                </c:pt>
                <c:pt idx="238">
                  <c:v>0.70955011839000004</c:v>
                </c:pt>
                <c:pt idx="239">
                  <c:v>0.71988795518199999</c:v>
                </c:pt>
                <c:pt idx="240">
                  <c:v>0.73007103393800576</c:v>
                </c:pt>
                <c:pt idx="241">
                  <c:v>0.74549819928000005</c:v>
                </c:pt>
                <c:pt idx="242">
                  <c:v>0.73276086390799999</c:v>
                </c:pt>
                <c:pt idx="243">
                  <c:v>0.74863387978100004</c:v>
                </c:pt>
                <c:pt idx="244">
                  <c:v>0.75748113453000065</c:v>
                </c:pt>
                <c:pt idx="245">
                  <c:v>0.75295075295100333</c:v>
                </c:pt>
                <c:pt idx="246">
                  <c:v>0.76085240726100334</c:v>
                </c:pt>
                <c:pt idx="247">
                  <c:v>0.74709883953600542</c:v>
                </c:pt>
                <c:pt idx="248">
                  <c:v>0.76055959106799997</c:v>
                </c:pt>
                <c:pt idx="249">
                  <c:v>0.77248677248699993</c:v>
                </c:pt>
                <c:pt idx="250">
                  <c:v>0.76404494382000065</c:v>
                </c:pt>
                <c:pt idx="251">
                  <c:v>0.72589035614200392</c:v>
                </c:pt>
                <c:pt idx="252">
                  <c:v>0.72161172161200005</c:v>
                </c:pt>
                <c:pt idx="253">
                  <c:v>0.71264367816100394</c:v>
                </c:pt>
                <c:pt idx="254">
                  <c:v>0.66746031746000334</c:v>
                </c:pt>
                <c:pt idx="255">
                  <c:v>0.64679089026900682</c:v>
                </c:pt>
                <c:pt idx="256">
                  <c:v>0.64817927170900391</c:v>
                </c:pt>
                <c:pt idx="257">
                  <c:v>0.65270935960600462</c:v>
                </c:pt>
                <c:pt idx="258">
                  <c:v>0.65530303030300474</c:v>
                </c:pt>
                <c:pt idx="259">
                  <c:v>0.66984126984100334</c:v>
                </c:pt>
                <c:pt idx="260">
                  <c:v>0.67783985102400679</c:v>
                </c:pt>
                <c:pt idx="261">
                  <c:v>0.68520859671300061</c:v>
                </c:pt>
                <c:pt idx="262">
                  <c:v>0.70413739266200004</c:v>
                </c:pt>
                <c:pt idx="263">
                  <c:v>0.70956316410899956</c:v>
                </c:pt>
                <c:pt idx="264">
                  <c:v>0.72773742265300656</c:v>
                </c:pt>
                <c:pt idx="265">
                  <c:v>0.70641821946200001</c:v>
                </c:pt>
                <c:pt idx="266">
                  <c:v>0.70424710424699999</c:v>
                </c:pt>
                <c:pt idx="267">
                  <c:v>0.70848861283599995</c:v>
                </c:pt>
                <c:pt idx="268">
                  <c:v>0.70965986394600333</c:v>
                </c:pt>
                <c:pt idx="269">
                  <c:v>0.70238095238100062</c:v>
                </c:pt>
                <c:pt idx="270">
                  <c:v>0.7098620869109995</c:v>
                </c:pt>
                <c:pt idx="271">
                  <c:v>0.71896955503500004</c:v>
                </c:pt>
                <c:pt idx="272">
                  <c:v>0.71687370600400346</c:v>
                </c:pt>
                <c:pt idx="273">
                  <c:v>0.72539682539700001</c:v>
                </c:pt>
                <c:pt idx="274">
                  <c:v>0.73758865248200334</c:v>
                </c:pt>
                <c:pt idx="275">
                  <c:v>0.72924045651300773</c:v>
                </c:pt>
                <c:pt idx="276">
                  <c:v>0.72897669706200063</c:v>
                </c:pt>
                <c:pt idx="277">
                  <c:v>0.72319008904399995</c:v>
                </c:pt>
                <c:pt idx="278">
                  <c:v>0.71505376344100002</c:v>
                </c:pt>
                <c:pt idx="279">
                  <c:v>0.70562770562800392</c:v>
                </c:pt>
                <c:pt idx="280">
                  <c:v>0.70791953144900299</c:v>
                </c:pt>
                <c:pt idx="281">
                  <c:v>0.70944940476200002</c:v>
                </c:pt>
                <c:pt idx="282">
                  <c:v>0.69346864428800015</c:v>
                </c:pt>
                <c:pt idx="283">
                  <c:v>0.70759543486800391</c:v>
                </c:pt>
                <c:pt idx="284">
                  <c:v>0.69738863287300346</c:v>
                </c:pt>
                <c:pt idx="285">
                  <c:v>0.67603434816500063</c:v>
                </c:pt>
                <c:pt idx="286">
                  <c:v>0.66068312141600005</c:v>
                </c:pt>
                <c:pt idx="287">
                  <c:v>0.62785114045600265</c:v>
                </c:pt>
              </c:numCache>
            </c:numRef>
          </c:val>
          <c:smooth val="0"/>
        </c:ser>
        <c:dLbls>
          <c:showLegendKey val="0"/>
          <c:showVal val="0"/>
          <c:showCatName val="0"/>
          <c:showSerName val="0"/>
          <c:showPercent val="0"/>
          <c:showBubbleSize val="0"/>
        </c:dLbls>
        <c:marker val="1"/>
        <c:smooth val="0"/>
        <c:axId val="81775616"/>
        <c:axId val="81810176"/>
      </c:lineChart>
      <c:catAx>
        <c:axId val="81775616"/>
        <c:scaling>
          <c:orientation val="minMax"/>
        </c:scaling>
        <c:delete val="1"/>
        <c:axPos val="b"/>
        <c:numFmt formatCode="General" sourceLinked="0"/>
        <c:majorTickMark val="out"/>
        <c:minorTickMark val="none"/>
        <c:tickLblPos val="none"/>
        <c:crossAx val="81810176"/>
        <c:crosses val="autoZero"/>
        <c:auto val="1"/>
        <c:lblAlgn val="ctr"/>
        <c:lblOffset val="100"/>
        <c:tickLblSkip val="48"/>
        <c:tickMarkSkip val="24"/>
        <c:noMultiLvlLbl val="0"/>
      </c:catAx>
      <c:valAx>
        <c:axId val="81810176"/>
        <c:scaling>
          <c:orientation val="minMax"/>
        </c:scaling>
        <c:delete val="1"/>
        <c:axPos val="l"/>
        <c:numFmt formatCode="0%" sourceLinked="0"/>
        <c:majorTickMark val="out"/>
        <c:minorTickMark val="none"/>
        <c:tickLblPos val="none"/>
        <c:crossAx val="81775616"/>
        <c:crosses val="autoZero"/>
        <c:crossBetween val="between"/>
        <c:majorUnit val="0.2"/>
      </c:valAx>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26345944561823"/>
          <c:y val="4.9678982434887935E-2"/>
          <c:w val="0.85574867165994584"/>
          <c:h val="0.83097284898642731"/>
        </c:manualLayout>
      </c:layout>
      <c:lineChart>
        <c:grouping val="standard"/>
        <c:varyColors val="0"/>
        <c:ser>
          <c:idx val="0"/>
          <c:order val="0"/>
          <c:tx>
            <c:strRef>
              <c:f>'stdandard deviation'!$A$2</c:f>
              <c:strCache>
                <c:ptCount val="1"/>
                <c:pt idx="0">
                  <c:v>LastValue</c:v>
                </c:pt>
              </c:strCache>
            </c:strRef>
          </c:tx>
          <c:spPr>
            <a:ln w="38100">
              <a:solidFill>
                <a:schemeClr val="tx2"/>
              </a:solidFill>
            </a:ln>
          </c:spPr>
          <c:marker>
            <c:symbol val="diamond"/>
            <c:size val="4"/>
            <c:spPr>
              <a:solidFill>
                <a:schemeClr val="tx2"/>
              </a:solidFill>
              <a:ln w="25400">
                <a:solidFill>
                  <a:schemeClr val="tx2"/>
                </a:solidFill>
              </a:ln>
            </c:spPr>
          </c:marker>
          <c:cat>
            <c:numRef>
              <c:f>'stdandard deviation'!$B$1:$G$1</c:f>
              <c:numCache>
                <c:formatCode>General</c:formatCode>
                <c:ptCount val="6"/>
                <c:pt idx="0">
                  <c:v>10</c:v>
                </c:pt>
                <c:pt idx="1">
                  <c:v>20</c:v>
                </c:pt>
                <c:pt idx="2">
                  <c:v>30</c:v>
                </c:pt>
                <c:pt idx="3">
                  <c:v>60</c:v>
                </c:pt>
                <c:pt idx="4">
                  <c:v>90</c:v>
                </c:pt>
                <c:pt idx="5">
                  <c:v>120</c:v>
                </c:pt>
              </c:numCache>
            </c:numRef>
          </c:cat>
          <c:val>
            <c:numRef>
              <c:f>'stdandard deviation'!$B$2:$G$2</c:f>
              <c:numCache>
                <c:formatCode>General</c:formatCode>
                <c:ptCount val="6"/>
                <c:pt idx="0">
                  <c:v>3.8300000000000001E-2</c:v>
                </c:pt>
                <c:pt idx="1">
                  <c:v>5.5100000000000003E-2</c:v>
                </c:pt>
                <c:pt idx="2">
                  <c:v>6.8199999999999997E-2</c:v>
                </c:pt>
                <c:pt idx="3">
                  <c:v>9.8300000000000026E-2</c:v>
                </c:pt>
                <c:pt idx="4">
                  <c:v>0.12110000000000012</c:v>
                </c:pt>
                <c:pt idx="5">
                  <c:v>0.1396</c:v>
                </c:pt>
              </c:numCache>
            </c:numRef>
          </c:val>
          <c:smooth val="0"/>
        </c:ser>
        <c:ser>
          <c:idx val="1"/>
          <c:order val="1"/>
          <c:tx>
            <c:strRef>
              <c:f>'stdandard deviation'!$A$8</c:f>
              <c:strCache>
                <c:ptCount val="1"/>
                <c:pt idx="0">
                  <c:v>HistoricTrend</c:v>
                </c:pt>
              </c:strCache>
            </c:strRef>
          </c:tx>
          <c:spPr>
            <a:ln w="38100">
              <a:solidFill>
                <a:srgbClr val="D55B25"/>
              </a:solidFill>
            </a:ln>
          </c:spPr>
          <c:marker>
            <c:symbol val="square"/>
            <c:size val="4"/>
            <c:spPr>
              <a:solidFill>
                <a:srgbClr val="D55B25"/>
              </a:solidFill>
              <a:ln w="25400">
                <a:solidFill>
                  <a:srgbClr val="D55B25"/>
                </a:solidFill>
              </a:ln>
            </c:spPr>
          </c:marker>
          <c:cat>
            <c:numRef>
              <c:f>'stdandard deviation'!$B$1:$G$1</c:f>
              <c:numCache>
                <c:formatCode>General</c:formatCode>
                <c:ptCount val="6"/>
                <c:pt idx="0">
                  <c:v>10</c:v>
                </c:pt>
                <c:pt idx="1">
                  <c:v>20</c:v>
                </c:pt>
                <c:pt idx="2">
                  <c:v>30</c:v>
                </c:pt>
                <c:pt idx="3">
                  <c:v>60</c:v>
                </c:pt>
                <c:pt idx="4">
                  <c:v>90</c:v>
                </c:pt>
                <c:pt idx="5">
                  <c:v>120</c:v>
                </c:pt>
              </c:numCache>
            </c:numRef>
          </c:cat>
          <c:val>
            <c:numRef>
              <c:f>'stdandard deviation'!$B$8:$G$8</c:f>
              <c:numCache>
                <c:formatCode>General</c:formatCode>
                <c:ptCount val="6"/>
                <c:pt idx="0">
                  <c:v>4.5670398536399856E-2</c:v>
                </c:pt>
                <c:pt idx="1">
                  <c:v>6.1123913877899998E-2</c:v>
                </c:pt>
                <c:pt idx="2">
                  <c:v>7.2641555644100006E-2</c:v>
                </c:pt>
                <c:pt idx="3">
                  <c:v>9.7051089081000005E-2</c:v>
                </c:pt>
                <c:pt idx="4">
                  <c:v>0.113269807959</c:v>
                </c:pt>
                <c:pt idx="5">
                  <c:v>0.12580157961599917</c:v>
                </c:pt>
              </c:numCache>
            </c:numRef>
          </c:val>
          <c:smooth val="0"/>
        </c:ser>
        <c:ser>
          <c:idx val="2"/>
          <c:order val="2"/>
          <c:tx>
            <c:strRef>
              <c:f>'stdandard deviation'!$A$4</c:f>
              <c:strCache>
                <c:ptCount val="1"/>
                <c:pt idx="0">
                  <c:v>Bayesian</c:v>
                </c:pt>
              </c:strCache>
            </c:strRef>
          </c:tx>
          <c:spPr>
            <a:ln w="38100">
              <a:solidFill>
                <a:srgbClr val="92D050"/>
              </a:solidFill>
            </a:ln>
          </c:spPr>
          <c:marker>
            <c:symbol val="triangle"/>
            <c:size val="4"/>
            <c:spPr>
              <a:solidFill>
                <a:srgbClr val="92D050"/>
              </a:solidFill>
              <a:ln w="25400">
                <a:solidFill>
                  <a:srgbClr val="92D050"/>
                </a:solidFill>
              </a:ln>
            </c:spPr>
          </c:marker>
          <c:cat>
            <c:numRef>
              <c:f>'stdandard deviation'!$B$1:$G$1</c:f>
              <c:numCache>
                <c:formatCode>General</c:formatCode>
                <c:ptCount val="6"/>
                <c:pt idx="0">
                  <c:v>10</c:v>
                </c:pt>
                <c:pt idx="1">
                  <c:v>20</c:v>
                </c:pt>
                <c:pt idx="2">
                  <c:v>30</c:v>
                </c:pt>
                <c:pt idx="3">
                  <c:v>60</c:v>
                </c:pt>
                <c:pt idx="4">
                  <c:v>90</c:v>
                </c:pt>
                <c:pt idx="5">
                  <c:v>120</c:v>
                </c:pt>
              </c:numCache>
            </c:numRef>
          </c:cat>
          <c:val>
            <c:numRef>
              <c:f>'stdandard deviation'!$B$4:$G$4</c:f>
              <c:numCache>
                <c:formatCode>General</c:formatCode>
                <c:ptCount val="6"/>
                <c:pt idx="0">
                  <c:v>4.1700000000000001E-2</c:v>
                </c:pt>
                <c:pt idx="1">
                  <c:v>5.8900000000000001E-2</c:v>
                </c:pt>
                <c:pt idx="2">
                  <c:v>7.0900000000000019E-2</c:v>
                </c:pt>
                <c:pt idx="3">
                  <c:v>9.4200000000000006E-2</c:v>
                </c:pt>
                <c:pt idx="4">
                  <c:v>0.10840000000000002</c:v>
                </c:pt>
                <c:pt idx="5">
                  <c:v>0.11840000000000002</c:v>
                </c:pt>
              </c:numCache>
            </c:numRef>
          </c:val>
          <c:smooth val="0"/>
        </c:ser>
        <c:ser>
          <c:idx val="3"/>
          <c:order val="3"/>
          <c:tx>
            <c:strRef>
              <c:f>'stdandard deviation'!$A$7</c:f>
              <c:strCache>
                <c:ptCount val="1"/>
                <c:pt idx="0">
                  <c:v>HistoricMean</c:v>
                </c:pt>
              </c:strCache>
            </c:strRef>
          </c:tx>
          <c:spPr>
            <a:ln w="38100" cmpd="sng">
              <a:solidFill>
                <a:schemeClr val="tx1"/>
              </a:solidFill>
              <a:prstDash val="sysDot"/>
            </a:ln>
          </c:spPr>
          <c:marker>
            <c:symbol val="x"/>
            <c:size val="3"/>
            <c:spPr>
              <a:ln w="50800">
                <a:solidFill>
                  <a:schemeClr val="tx1"/>
                </a:solidFill>
              </a:ln>
            </c:spPr>
          </c:marker>
          <c:cat>
            <c:numRef>
              <c:f>'stdandard deviation'!$B$1:$G$1</c:f>
              <c:numCache>
                <c:formatCode>General</c:formatCode>
                <c:ptCount val="6"/>
                <c:pt idx="0">
                  <c:v>10</c:v>
                </c:pt>
                <c:pt idx="1">
                  <c:v>20</c:v>
                </c:pt>
                <c:pt idx="2">
                  <c:v>30</c:v>
                </c:pt>
                <c:pt idx="3">
                  <c:v>60</c:v>
                </c:pt>
                <c:pt idx="4">
                  <c:v>90</c:v>
                </c:pt>
                <c:pt idx="5">
                  <c:v>120</c:v>
                </c:pt>
              </c:numCache>
            </c:numRef>
          </c:cat>
          <c:val>
            <c:numRef>
              <c:f>'stdandard deviation'!$B$7:$G$7</c:f>
              <c:numCache>
                <c:formatCode>General</c:formatCode>
                <c:ptCount val="6"/>
                <c:pt idx="0">
                  <c:v>0.170384049244</c:v>
                </c:pt>
                <c:pt idx="1">
                  <c:v>0.17042813548800445</c:v>
                </c:pt>
                <c:pt idx="2">
                  <c:v>0.17020366207599999</c:v>
                </c:pt>
                <c:pt idx="3">
                  <c:v>0.17000749734200579</c:v>
                </c:pt>
                <c:pt idx="4">
                  <c:v>0.16963888606300001</c:v>
                </c:pt>
                <c:pt idx="5">
                  <c:v>0.16922085196299999</c:v>
                </c:pt>
              </c:numCache>
            </c:numRef>
          </c:val>
          <c:smooth val="0"/>
        </c:ser>
        <c:dLbls>
          <c:showLegendKey val="0"/>
          <c:showVal val="0"/>
          <c:showCatName val="0"/>
          <c:showSerName val="0"/>
          <c:showPercent val="0"/>
          <c:showBubbleSize val="0"/>
        </c:dLbls>
        <c:marker val="1"/>
        <c:smooth val="0"/>
        <c:axId val="80859136"/>
        <c:axId val="80861440"/>
      </c:lineChart>
      <c:catAx>
        <c:axId val="80859136"/>
        <c:scaling>
          <c:orientation val="minMax"/>
        </c:scaling>
        <c:delete val="1"/>
        <c:axPos val="b"/>
        <c:title>
          <c:tx>
            <c:rich>
              <a:bodyPr/>
              <a:lstStyle/>
              <a:p>
                <a:pPr>
                  <a:defRPr sz="1400"/>
                </a:pPr>
                <a:r>
                  <a:rPr lang="en-US" sz="1400"/>
                  <a:t>prediction window (min)</a:t>
                </a:r>
              </a:p>
            </c:rich>
          </c:tx>
          <c:layout>
            <c:manualLayout>
              <c:xMode val="edge"/>
              <c:yMode val="edge"/>
              <c:x val="0.36733194565224841"/>
              <c:y val="0.95682200565974762"/>
            </c:manualLayout>
          </c:layout>
          <c:overlay val="0"/>
        </c:title>
        <c:numFmt formatCode="General" sourceLinked="1"/>
        <c:majorTickMark val="out"/>
        <c:minorTickMark val="none"/>
        <c:tickLblPos val="none"/>
        <c:crossAx val="80861440"/>
        <c:crosses val="autoZero"/>
        <c:auto val="1"/>
        <c:lblAlgn val="ctr"/>
        <c:lblOffset val="100"/>
        <c:noMultiLvlLbl val="0"/>
      </c:catAx>
      <c:valAx>
        <c:axId val="80861440"/>
        <c:scaling>
          <c:orientation val="minMax"/>
          <c:max val="0.2"/>
        </c:scaling>
        <c:delete val="0"/>
        <c:axPos val="l"/>
        <c:majorGridlines>
          <c:spPr>
            <a:ln>
              <a:solidFill>
                <a:schemeClr val="bg1">
                  <a:lumMod val="85000"/>
                </a:schemeClr>
              </a:solidFill>
            </a:ln>
          </c:spPr>
        </c:majorGridlines>
        <c:title>
          <c:tx>
            <c:rich>
              <a:bodyPr rot="-5400000" vert="horz"/>
              <a:lstStyle/>
              <a:p>
                <a:pPr>
                  <a:defRPr sz="1400"/>
                </a:pPr>
                <a:r>
                  <a:rPr lang="en-US" sz="1400"/>
                  <a:t>prediction error (nab)</a:t>
                </a:r>
              </a:p>
            </c:rich>
          </c:tx>
          <c:layout>
            <c:manualLayout>
              <c:xMode val="edge"/>
              <c:yMode val="edge"/>
              <c:x val="1.2658285330239341E-3"/>
              <c:y val="0.30581740224988746"/>
            </c:manualLayout>
          </c:layout>
          <c:overlay val="0"/>
        </c:title>
        <c:numFmt formatCode="General" sourceLinked="1"/>
        <c:majorTickMark val="out"/>
        <c:minorTickMark val="none"/>
        <c:tickLblPos val="nextTo"/>
        <c:txPr>
          <a:bodyPr/>
          <a:lstStyle/>
          <a:p>
            <a:pPr>
              <a:defRPr sz="1400"/>
            </a:pPr>
            <a:endParaRPr lang="en-US"/>
          </a:p>
        </c:txPr>
        <c:crossAx val="80859136"/>
        <c:crosses val="autoZero"/>
        <c:crossBetween val="between"/>
        <c:majorUnit val="0.1"/>
      </c:valAx>
    </c:plotArea>
    <c:plotVisOnly val="1"/>
    <c:dispBlanksAs val="gap"/>
    <c:showDLblsOverMax val="0"/>
  </c:chart>
  <c:spPr>
    <a:ln>
      <a:solidFill>
        <a:schemeClr val="bg1"/>
      </a:solid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40963684250235E-2"/>
          <c:y val="4.0389463081767302E-2"/>
          <c:w val="0.90231280081538856"/>
          <c:h val="0.74425622472866559"/>
        </c:manualLayout>
      </c:layout>
      <c:barChart>
        <c:barDir val="col"/>
        <c:grouping val="clustered"/>
        <c:varyColors val="0"/>
        <c:ser>
          <c:idx val="0"/>
          <c:order val="0"/>
          <c:tx>
            <c:strRef>
              <c:f>activityClusterMean!$C$1</c:f>
              <c:strCache>
                <c:ptCount val="1"/>
                <c:pt idx="0">
                  <c:v>LastValue</c:v>
                </c:pt>
              </c:strCache>
            </c:strRef>
          </c:tx>
          <c:spPr>
            <a:solidFill>
              <a:schemeClr val="tx2"/>
            </a:solidFill>
          </c:spPr>
          <c:invertIfNegative val="0"/>
          <c:cat>
            <c:strRef>
              <c:f>activityClusterMean!$B$2:$B$6</c:f>
              <c:strCache>
                <c:ptCount val="5"/>
                <c:pt idx="0">
                  <c:v>A5</c:v>
                </c:pt>
                <c:pt idx="1">
                  <c:v>A4</c:v>
                </c:pt>
                <c:pt idx="2">
                  <c:v>A3</c:v>
                </c:pt>
                <c:pt idx="3">
                  <c:v>A2</c:v>
                </c:pt>
                <c:pt idx="4">
                  <c:v>A1</c:v>
                </c:pt>
              </c:strCache>
            </c:strRef>
          </c:cat>
          <c:val>
            <c:numRef>
              <c:f>activityClusterMean!$C$2:$C$6</c:f>
              <c:numCache>
                <c:formatCode>0.00</c:formatCode>
                <c:ptCount val="5"/>
                <c:pt idx="0">
                  <c:v>0.25818064702400356</c:v>
                </c:pt>
                <c:pt idx="1">
                  <c:v>0.21995484534600246</c:v>
                </c:pt>
                <c:pt idx="2">
                  <c:v>0.20175527526199999</c:v>
                </c:pt>
                <c:pt idx="3">
                  <c:v>0.16839580503599999</c:v>
                </c:pt>
                <c:pt idx="4">
                  <c:v>0.10556420029500113</c:v>
                </c:pt>
              </c:numCache>
            </c:numRef>
          </c:val>
        </c:ser>
        <c:ser>
          <c:idx val="3"/>
          <c:order val="1"/>
          <c:tx>
            <c:strRef>
              <c:f>activityClusterMean!$F$1</c:f>
              <c:strCache>
                <c:ptCount val="1"/>
                <c:pt idx="0">
                  <c:v>HistMean</c:v>
                </c:pt>
              </c:strCache>
            </c:strRef>
          </c:tx>
          <c:spPr>
            <a:solidFill>
              <a:schemeClr val="bg1">
                <a:lumMod val="75000"/>
              </a:schemeClr>
            </a:solidFill>
          </c:spPr>
          <c:invertIfNegative val="0"/>
          <c:val>
            <c:numRef>
              <c:f>activityClusterMean!$F$2:$F$6</c:f>
              <c:numCache>
                <c:formatCode>0.00</c:formatCode>
                <c:ptCount val="5"/>
                <c:pt idx="0">
                  <c:v>0.19590639571400192</c:v>
                </c:pt>
                <c:pt idx="1">
                  <c:v>0.24440623821100257</c:v>
                </c:pt>
                <c:pt idx="2">
                  <c:v>0.20954107586500192</c:v>
                </c:pt>
                <c:pt idx="3">
                  <c:v>0.17909186990100001</c:v>
                </c:pt>
                <c:pt idx="4">
                  <c:v>0.14775492546999999</c:v>
                </c:pt>
              </c:numCache>
            </c:numRef>
          </c:val>
        </c:ser>
        <c:ser>
          <c:idx val="1"/>
          <c:order val="2"/>
          <c:tx>
            <c:strRef>
              <c:f>activityClusterMean!$D$1</c:f>
              <c:strCache>
                <c:ptCount val="1"/>
                <c:pt idx="0">
                  <c:v>HistTrend</c:v>
                </c:pt>
              </c:strCache>
            </c:strRef>
          </c:tx>
          <c:spPr>
            <a:solidFill>
              <a:srgbClr val="D55B25"/>
            </a:solidFill>
          </c:spPr>
          <c:invertIfNegative val="0"/>
          <c:cat>
            <c:strRef>
              <c:f>activityClusterMean!$B$2:$B$6</c:f>
              <c:strCache>
                <c:ptCount val="5"/>
                <c:pt idx="0">
                  <c:v>A5</c:v>
                </c:pt>
                <c:pt idx="1">
                  <c:v>A4</c:v>
                </c:pt>
                <c:pt idx="2">
                  <c:v>A3</c:v>
                </c:pt>
                <c:pt idx="3">
                  <c:v>A2</c:v>
                </c:pt>
                <c:pt idx="4">
                  <c:v>A1</c:v>
                </c:pt>
              </c:strCache>
            </c:strRef>
          </c:cat>
          <c:val>
            <c:numRef>
              <c:f>activityClusterMean!$D$2:$D$6</c:f>
              <c:numCache>
                <c:formatCode>0.00</c:formatCode>
                <c:ptCount val="5"/>
                <c:pt idx="0">
                  <c:v>0.206317712933</c:v>
                </c:pt>
                <c:pt idx="1">
                  <c:v>0.19035454964499987</c:v>
                </c:pt>
                <c:pt idx="2">
                  <c:v>0.17540442344600257</c:v>
                </c:pt>
                <c:pt idx="3">
                  <c:v>0.14485637946300001</c:v>
                </c:pt>
                <c:pt idx="4">
                  <c:v>9.5791524280500001E-2</c:v>
                </c:pt>
              </c:numCache>
            </c:numRef>
          </c:val>
        </c:ser>
        <c:ser>
          <c:idx val="2"/>
          <c:order val="3"/>
          <c:tx>
            <c:strRef>
              <c:f>activityClusterMean!$E$1</c:f>
              <c:strCache>
                <c:ptCount val="1"/>
                <c:pt idx="0">
                  <c:v>Bayesian</c:v>
                </c:pt>
              </c:strCache>
            </c:strRef>
          </c:tx>
          <c:spPr>
            <a:solidFill>
              <a:srgbClr val="92D050"/>
            </a:solidFill>
          </c:spPr>
          <c:invertIfNegative val="0"/>
          <c:cat>
            <c:strRef>
              <c:f>activityClusterMean!$B$2:$B$6</c:f>
              <c:strCache>
                <c:ptCount val="5"/>
                <c:pt idx="0">
                  <c:v>A5</c:v>
                </c:pt>
                <c:pt idx="1">
                  <c:v>A4</c:v>
                </c:pt>
                <c:pt idx="2">
                  <c:v>A3</c:v>
                </c:pt>
                <c:pt idx="3">
                  <c:v>A2</c:v>
                </c:pt>
                <c:pt idx="4">
                  <c:v>A1</c:v>
                </c:pt>
              </c:strCache>
            </c:strRef>
          </c:cat>
          <c:val>
            <c:numRef>
              <c:f>activityClusterMean!$E$2:$E$6</c:f>
              <c:numCache>
                <c:formatCode>0.00</c:formatCode>
                <c:ptCount val="5"/>
                <c:pt idx="0">
                  <c:v>0.15966519452200356</c:v>
                </c:pt>
                <c:pt idx="1">
                  <c:v>0.18700131677000192</c:v>
                </c:pt>
                <c:pt idx="2">
                  <c:v>0.16641588597700274</c:v>
                </c:pt>
                <c:pt idx="3">
                  <c:v>0.13524485606000144</c:v>
                </c:pt>
                <c:pt idx="4">
                  <c:v>9.4085412766500065E-2</c:v>
                </c:pt>
              </c:numCache>
            </c:numRef>
          </c:val>
        </c:ser>
        <c:dLbls>
          <c:showLegendKey val="0"/>
          <c:showVal val="0"/>
          <c:showCatName val="0"/>
          <c:showSerName val="0"/>
          <c:showPercent val="0"/>
          <c:showBubbleSize val="0"/>
        </c:dLbls>
        <c:gapWidth val="150"/>
        <c:axId val="81354752"/>
        <c:axId val="81356288"/>
      </c:barChart>
      <c:catAx>
        <c:axId val="81354752"/>
        <c:scaling>
          <c:orientation val="minMax"/>
        </c:scaling>
        <c:delete val="0"/>
        <c:axPos val="b"/>
        <c:majorTickMark val="out"/>
        <c:minorTickMark val="none"/>
        <c:tickLblPos val="nextTo"/>
        <c:txPr>
          <a:bodyPr/>
          <a:lstStyle/>
          <a:p>
            <a:pPr>
              <a:defRPr sz="1400"/>
            </a:pPr>
            <a:endParaRPr lang="en-US"/>
          </a:p>
        </c:txPr>
        <c:crossAx val="81356288"/>
        <c:crosses val="autoZero"/>
        <c:auto val="1"/>
        <c:lblAlgn val="ctr"/>
        <c:lblOffset val="100"/>
        <c:noMultiLvlLbl val="0"/>
      </c:catAx>
      <c:valAx>
        <c:axId val="81356288"/>
        <c:scaling>
          <c:orientation val="minMax"/>
          <c:max val="0.30000000000000032"/>
          <c:min val="0"/>
        </c:scaling>
        <c:delete val="0"/>
        <c:axPos val="l"/>
        <c:majorGridlines>
          <c:spPr>
            <a:ln>
              <a:solidFill>
                <a:schemeClr val="bg1">
                  <a:lumMod val="85000"/>
                </a:schemeClr>
              </a:solidFill>
            </a:ln>
          </c:spPr>
        </c:majorGridlines>
        <c:title>
          <c:tx>
            <c:rich>
              <a:bodyPr rot="-5400000" vert="horz"/>
              <a:lstStyle/>
              <a:p>
                <a:pPr>
                  <a:defRPr sz="1400"/>
                </a:pPr>
                <a:r>
                  <a:rPr lang="en-US" sz="1400" b="1"/>
                  <a:t>prediction error (nab) </a:t>
                </a:r>
              </a:p>
            </c:rich>
          </c:tx>
          <c:layout>
            <c:manualLayout>
              <c:xMode val="edge"/>
              <c:yMode val="edge"/>
              <c:x val="8.21394927943101E-5"/>
              <c:y val="0.12527717031296789"/>
            </c:manualLayout>
          </c:layout>
          <c:overlay val="0"/>
        </c:title>
        <c:numFmt formatCode="0.0" sourceLinked="0"/>
        <c:majorTickMark val="out"/>
        <c:minorTickMark val="none"/>
        <c:tickLblPos val="nextTo"/>
        <c:txPr>
          <a:bodyPr/>
          <a:lstStyle/>
          <a:p>
            <a:pPr>
              <a:defRPr sz="1400"/>
            </a:pPr>
            <a:endParaRPr lang="en-US"/>
          </a:p>
        </c:txPr>
        <c:crossAx val="81354752"/>
        <c:crosses val="autoZero"/>
        <c:crossBetween val="between"/>
        <c:majorUnit val="0.1"/>
      </c:valAx>
    </c:plotArea>
    <c:legend>
      <c:legendPos val="t"/>
      <c:layout>
        <c:manualLayout>
          <c:xMode val="edge"/>
          <c:yMode val="edge"/>
          <c:x val="0.69901690674424899"/>
          <c:y val="5.8326239625452234E-2"/>
          <c:w val="0.28799039992096587"/>
          <c:h val="0.22513562455572575"/>
        </c:manualLayout>
      </c:layout>
      <c:overlay val="0"/>
      <c:spPr>
        <a:solidFill>
          <a:schemeClr val="bg1"/>
        </a:solidFill>
        <a:ln>
          <a:solidFill>
            <a:schemeClr val="bg1">
              <a:lumMod val="65000"/>
            </a:schemeClr>
          </a:solidFill>
        </a:ln>
      </c:spPr>
      <c:txPr>
        <a:bodyPr/>
        <a:lstStyle/>
        <a:p>
          <a:pPr>
            <a:defRPr sz="1600"/>
          </a:pPr>
          <a:endParaRPr lang="en-US"/>
        </a:p>
      </c:txPr>
    </c:legend>
    <c:plotVisOnly val="1"/>
    <c:dispBlanksAs val="gap"/>
    <c:showDLblsOverMax val="0"/>
  </c:chart>
  <c:spPr>
    <a:ln>
      <a:solidFill>
        <a:schemeClr val="bg1"/>
      </a:solid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474722660463319E-2"/>
          <c:y val="4.1208336371148048E-2"/>
          <c:w val="0.9065252773395378"/>
          <c:h val="0.76467556138816073"/>
        </c:manualLayout>
      </c:layout>
      <c:barChart>
        <c:barDir val="col"/>
        <c:grouping val="clustered"/>
        <c:varyColors val="0"/>
        <c:ser>
          <c:idx val="0"/>
          <c:order val="0"/>
          <c:tx>
            <c:strRef>
              <c:f>availClusterMean!$C$1</c:f>
              <c:strCache>
                <c:ptCount val="1"/>
                <c:pt idx="0">
                  <c:v>LastValue</c:v>
                </c:pt>
              </c:strCache>
            </c:strRef>
          </c:tx>
          <c:spPr>
            <a:solidFill>
              <a:schemeClr val="tx2"/>
            </a:solidFill>
          </c:spPr>
          <c:invertIfNegative val="0"/>
          <c:cat>
            <c:strRef>
              <c:f>availClusterMean!$B$2:$B$7</c:f>
              <c:strCache>
                <c:ptCount val="6"/>
                <c:pt idx="0">
                  <c:v>B6</c:v>
                </c:pt>
                <c:pt idx="1">
                  <c:v>B5</c:v>
                </c:pt>
                <c:pt idx="2">
                  <c:v>B4</c:v>
                </c:pt>
                <c:pt idx="3">
                  <c:v>B3</c:v>
                </c:pt>
                <c:pt idx="4">
                  <c:v>B2</c:v>
                </c:pt>
                <c:pt idx="5">
                  <c:v>B1</c:v>
                </c:pt>
              </c:strCache>
            </c:strRef>
          </c:cat>
          <c:val>
            <c:numRef>
              <c:f>availClusterMean!$C$2:$C$7</c:f>
              <c:numCache>
                <c:formatCode>0.00</c:formatCode>
                <c:ptCount val="6"/>
                <c:pt idx="0">
                  <c:v>0.19042566340700001</c:v>
                </c:pt>
                <c:pt idx="1">
                  <c:v>0.15278681718200243</c:v>
                </c:pt>
                <c:pt idx="2">
                  <c:v>0.15659347159900294</c:v>
                </c:pt>
                <c:pt idx="3">
                  <c:v>0.16487208439000001</c:v>
                </c:pt>
                <c:pt idx="4">
                  <c:v>0.11917752226600105</c:v>
                </c:pt>
                <c:pt idx="5">
                  <c:v>0.11687878969799995</c:v>
                </c:pt>
              </c:numCache>
            </c:numRef>
          </c:val>
        </c:ser>
        <c:ser>
          <c:idx val="3"/>
          <c:order val="1"/>
          <c:tx>
            <c:strRef>
              <c:f>availClusterMean!$F$1</c:f>
              <c:strCache>
                <c:ptCount val="1"/>
                <c:pt idx="0">
                  <c:v>HistMean</c:v>
                </c:pt>
              </c:strCache>
            </c:strRef>
          </c:tx>
          <c:spPr>
            <a:solidFill>
              <a:schemeClr val="bg1">
                <a:lumMod val="75000"/>
              </a:schemeClr>
            </a:solidFill>
          </c:spPr>
          <c:invertIfNegative val="0"/>
          <c:val>
            <c:numRef>
              <c:f>availClusterMean!$F$2:$F$7</c:f>
              <c:numCache>
                <c:formatCode>0.00</c:formatCode>
                <c:ptCount val="6"/>
                <c:pt idx="0">
                  <c:v>0.17375789218100243</c:v>
                </c:pt>
                <c:pt idx="1">
                  <c:v>0.20714474886600204</c:v>
                </c:pt>
                <c:pt idx="2">
                  <c:v>0.18925527047000201</c:v>
                </c:pt>
                <c:pt idx="3">
                  <c:v>0.21598839725100269</c:v>
                </c:pt>
                <c:pt idx="4">
                  <c:v>0.15966752845500001</c:v>
                </c:pt>
                <c:pt idx="5">
                  <c:v>0.12911538027700178</c:v>
                </c:pt>
              </c:numCache>
            </c:numRef>
          </c:val>
        </c:ser>
        <c:ser>
          <c:idx val="1"/>
          <c:order val="2"/>
          <c:tx>
            <c:strRef>
              <c:f>availClusterMean!$D$1</c:f>
              <c:strCache>
                <c:ptCount val="1"/>
                <c:pt idx="0">
                  <c:v>HistTrend</c:v>
                </c:pt>
              </c:strCache>
            </c:strRef>
          </c:tx>
          <c:spPr>
            <a:solidFill>
              <a:srgbClr val="D55B25"/>
            </a:solidFill>
          </c:spPr>
          <c:invertIfNegative val="0"/>
          <c:cat>
            <c:strRef>
              <c:f>availClusterMean!$B$2:$B$7</c:f>
              <c:strCache>
                <c:ptCount val="6"/>
                <c:pt idx="0">
                  <c:v>B6</c:v>
                </c:pt>
                <c:pt idx="1">
                  <c:v>B5</c:v>
                </c:pt>
                <c:pt idx="2">
                  <c:v>B4</c:v>
                </c:pt>
                <c:pt idx="3">
                  <c:v>B3</c:v>
                </c:pt>
                <c:pt idx="4">
                  <c:v>B2</c:v>
                </c:pt>
                <c:pt idx="5">
                  <c:v>B1</c:v>
                </c:pt>
              </c:strCache>
            </c:strRef>
          </c:cat>
          <c:val>
            <c:numRef>
              <c:f>availClusterMean!$D$2:$D$7</c:f>
              <c:numCache>
                <c:formatCode>0.00</c:formatCode>
                <c:ptCount val="6"/>
                <c:pt idx="0">
                  <c:v>0.15251017647000178</c:v>
                </c:pt>
                <c:pt idx="1">
                  <c:v>0.137382590291</c:v>
                </c:pt>
                <c:pt idx="2">
                  <c:v>0.13255610949700156</c:v>
                </c:pt>
                <c:pt idx="3">
                  <c:v>0.14427744520600044</c:v>
                </c:pt>
                <c:pt idx="4">
                  <c:v>0.111319370467</c:v>
                </c:pt>
                <c:pt idx="5">
                  <c:v>0.107082077134</c:v>
                </c:pt>
              </c:numCache>
            </c:numRef>
          </c:val>
        </c:ser>
        <c:ser>
          <c:idx val="2"/>
          <c:order val="3"/>
          <c:tx>
            <c:strRef>
              <c:f>availClusterMean!$E$1</c:f>
              <c:strCache>
                <c:ptCount val="1"/>
                <c:pt idx="0">
                  <c:v>Bayesian</c:v>
                </c:pt>
              </c:strCache>
            </c:strRef>
          </c:tx>
          <c:spPr>
            <a:solidFill>
              <a:srgbClr val="92D050"/>
            </a:solidFill>
          </c:spPr>
          <c:invertIfNegative val="0"/>
          <c:cat>
            <c:strRef>
              <c:f>availClusterMean!$B$2:$B$7</c:f>
              <c:strCache>
                <c:ptCount val="6"/>
                <c:pt idx="0">
                  <c:v>B6</c:v>
                </c:pt>
                <c:pt idx="1">
                  <c:v>B5</c:v>
                </c:pt>
                <c:pt idx="2">
                  <c:v>B4</c:v>
                </c:pt>
                <c:pt idx="3">
                  <c:v>B3</c:v>
                </c:pt>
                <c:pt idx="4">
                  <c:v>B2</c:v>
                </c:pt>
                <c:pt idx="5">
                  <c:v>B1</c:v>
                </c:pt>
              </c:strCache>
            </c:strRef>
          </c:cat>
          <c:val>
            <c:numRef>
              <c:f>availClusterMean!$E$2:$E$7</c:f>
              <c:numCache>
                <c:formatCode>0.00</c:formatCode>
                <c:ptCount val="6"/>
                <c:pt idx="0">
                  <c:v>0.13665773435100001</c:v>
                </c:pt>
                <c:pt idx="1">
                  <c:v>0.13754123044300204</c:v>
                </c:pt>
                <c:pt idx="2">
                  <c:v>0.127923662508</c:v>
                </c:pt>
                <c:pt idx="3">
                  <c:v>0.13522521877400001</c:v>
                </c:pt>
                <c:pt idx="4">
                  <c:v>0.11098871621199999</c:v>
                </c:pt>
                <c:pt idx="5">
                  <c:v>0.100509110805</c:v>
                </c:pt>
              </c:numCache>
            </c:numRef>
          </c:val>
        </c:ser>
        <c:dLbls>
          <c:showLegendKey val="0"/>
          <c:showVal val="0"/>
          <c:showCatName val="0"/>
          <c:showSerName val="0"/>
          <c:showPercent val="0"/>
          <c:showBubbleSize val="0"/>
        </c:dLbls>
        <c:gapWidth val="150"/>
        <c:axId val="82392960"/>
        <c:axId val="82394496"/>
      </c:barChart>
      <c:catAx>
        <c:axId val="82392960"/>
        <c:scaling>
          <c:orientation val="minMax"/>
        </c:scaling>
        <c:delete val="0"/>
        <c:axPos val="b"/>
        <c:majorTickMark val="out"/>
        <c:minorTickMark val="none"/>
        <c:tickLblPos val="nextTo"/>
        <c:txPr>
          <a:bodyPr/>
          <a:lstStyle/>
          <a:p>
            <a:pPr>
              <a:defRPr sz="1400"/>
            </a:pPr>
            <a:endParaRPr lang="en-US"/>
          </a:p>
        </c:txPr>
        <c:crossAx val="82394496"/>
        <c:crosses val="autoZero"/>
        <c:auto val="1"/>
        <c:lblAlgn val="ctr"/>
        <c:lblOffset val="100"/>
        <c:noMultiLvlLbl val="0"/>
      </c:catAx>
      <c:valAx>
        <c:axId val="82394496"/>
        <c:scaling>
          <c:orientation val="minMax"/>
          <c:max val="0.30000000000000032"/>
          <c:min val="0"/>
        </c:scaling>
        <c:delete val="0"/>
        <c:axPos val="l"/>
        <c:majorGridlines>
          <c:spPr>
            <a:ln>
              <a:solidFill>
                <a:schemeClr val="bg1">
                  <a:lumMod val="85000"/>
                </a:schemeClr>
              </a:solidFill>
            </a:ln>
          </c:spPr>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400" b="1" i="0" baseline="0"/>
                  <a:t>prediction error (nab)</a:t>
                </a:r>
                <a:endParaRPr lang="en-US" sz="1400"/>
              </a:p>
            </c:rich>
          </c:tx>
          <c:layout>
            <c:manualLayout>
              <c:xMode val="edge"/>
              <c:yMode val="edge"/>
              <c:x val="2.6798675142073375E-4"/>
              <c:y val="7.0436670676582103E-2"/>
            </c:manualLayout>
          </c:layout>
          <c:overlay val="0"/>
        </c:title>
        <c:numFmt formatCode="0.0" sourceLinked="0"/>
        <c:majorTickMark val="out"/>
        <c:minorTickMark val="none"/>
        <c:tickLblPos val="nextTo"/>
        <c:txPr>
          <a:bodyPr/>
          <a:lstStyle/>
          <a:p>
            <a:pPr>
              <a:defRPr sz="1400"/>
            </a:pPr>
            <a:endParaRPr lang="en-US"/>
          </a:p>
        </c:txPr>
        <c:crossAx val="82392960"/>
        <c:crosses val="autoZero"/>
        <c:crossBetween val="between"/>
        <c:majorUnit val="0.1"/>
      </c:valAx>
    </c:plotArea>
    <c:legend>
      <c:legendPos val="t"/>
      <c:layout>
        <c:manualLayout>
          <c:xMode val="edge"/>
          <c:yMode val="edge"/>
          <c:x val="0.70934338878133041"/>
          <c:y val="5.7766112569262167E-2"/>
          <c:w val="0.26942310533715902"/>
          <c:h val="0.21676402862836591"/>
        </c:manualLayout>
      </c:layout>
      <c:overlay val="0"/>
      <c:spPr>
        <a:solidFill>
          <a:schemeClr val="bg1"/>
        </a:solidFill>
        <a:ln>
          <a:solidFill>
            <a:schemeClr val="bg1">
              <a:lumMod val="50000"/>
            </a:schemeClr>
          </a:solidFill>
        </a:ln>
      </c:spPr>
      <c:txPr>
        <a:bodyPr/>
        <a:lstStyle/>
        <a:p>
          <a:pPr>
            <a:defRPr sz="1600"/>
          </a:pPr>
          <a:endParaRPr lang="en-US"/>
        </a:p>
      </c:txPr>
    </c:legend>
    <c:plotVisOnly val="1"/>
    <c:dispBlanksAs val="gap"/>
    <c:showDLblsOverMax val="0"/>
  </c:chart>
  <c:spPr>
    <a:ln>
      <a:solidFill>
        <a:schemeClr val="bg1"/>
      </a:solid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r">
              <a:defRPr lang="en-US" sz="900">
                <a:solidFill>
                  <a:schemeClr val="tx1"/>
                </a:solidFill>
              </a:defRPr>
            </a:pPr>
            <a:r>
              <a:rPr lang="en-US" sz="1600" dirty="0">
                <a:solidFill>
                  <a:schemeClr val="tx1"/>
                </a:solidFill>
              </a:rPr>
              <a:t>station</a:t>
            </a:r>
            <a:r>
              <a:rPr lang="en-US" sz="1600" baseline="0" dirty="0">
                <a:solidFill>
                  <a:schemeClr val="tx1"/>
                </a:solidFill>
              </a:rPr>
              <a:t> elevation vs. </a:t>
            </a:r>
            <a:r>
              <a:rPr lang="en-US" sz="1600" baseline="0" dirty="0" err="1">
                <a:solidFill>
                  <a:schemeClr val="tx1"/>
                </a:solidFill>
              </a:rPr>
              <a:t>avg</a:t>
            </a:r>
            <a:r>
              <a:rPr lang="en-US" sz="1600" baseline="0" dirty="0">
                <a:solidFill>
                  <a:schemeClr val="tx1"/>
                </a:solidFill>
              </a:rPr>
              <a:t/>
            </a:r>
            <a:br>
              <a:rPr lang="en-US" sz="1600" baseline="0" dirty="0">
                <a:solidFill>
                  <a:schemeClr val="tx1"/>
                </a:solidFill>
              </a:rPr>
            </a:br>
            <a:r>
              <a:rPr lang="en-US" sz="1600" baseline="0" dirty="0">
                <a:solidFill>
                  <a:schemeClr val="tx1"/>
                </a:solidFill>
              </a:rPr>
              <a:t>% of available bicycles</a:t>
            </a:r>
            <a:endParaRPr lang="en-US" sz="1600" dirty="0">
              <a:solidFill>
                <a:schemeClr val="tx1"/>
              </a:solidFill>
            </a:endParaRPr>
          </a:p>
        </c:rich>
      </c:tx>
      <c:layout>
        <c:manualLayout>
          <c:xMode val="edge"/>
          <c:yMode val="edge"/>
          <c:x val="0.4183367687711273"/>
          <c:y val="3.3867290026246812E-2"/>
        </c:manualLayout>
      </c:layout>
      <c:overlay val="0"/>
    </c:title>
    <c:autoTitleDeleted val="0"/>
    <c:plotArea>
      <c:layout>
        <c:manualLayout>
          <c:layoutTarget val="inner"/>
          <c:xMode val="edge"/>
          <c:yMode val="edge"/>
          <c:x val="0.18466604468131748"/>
          <c:y val="4.4037728499485423E-2"/>
          <c:w val="0.74871158119898962"/>
          <c:h val="0.7543741325528116"/>
        </c:manualLayout>
      </c:layout>
      <c:scatterChart>
        <c:scatterStyle val="lineMarker"/>
        <c:varyColors val="0"/>
        <c:ser>
          <c:idx val="0"/>
          <c:order val="0"/>
          <c:tx>
            <c:strRef>
              <c:f>StationAnalysis1!$CB$1</c:f>
              <c:strCache>
                <c:ptCount val="1"/>
                <c:pt idx="0">
                  <c:v>Mean All (Fraction Inferred)</c:v>
                </c:pt>
              </c:strCache>
            </c:strRef>
          </c:tx>
          <c:spPr>
            <a:ln w="28575">
              <a:noFill/>
            </a:ln>
          </c:spPr>
          <c:marker>
            <c:symbol val="x"/>
            <c:size val="2"/>
          </c:marker>
          <c:xVal>
            <c:numRef>
              <c:f>StationAnalysis1!$C$2:$C$378</c:f>
              <c:numCache>
                <c:formatCode>General</c:formatCode>
                <c:ptCount val="377"/>
                <c:pt idx="0">
                  <c:v>15.89</c:v>
                </c:pt>
                <c:pt idx="1">
                  <c:v>18.52</c:v>
                </c:pt>
                <c:pt idx="2">
                  <c:v>11.18</c:v>
                </c:pt>
                <c:pt idx="3">
                  <c:v>11.19</c:v>
                </c:pt>
                <c:pt idx="4">
                  <c:v>11.68</c:v>
                </c:pt>
                <c:pt idx="5">
                  <c:v>11.96</c:v>
                </c:pt>
                <c:pt idx="6">
                  <c:v>6.2</c:v>
                </c:pt>
                <c:pt idx="7">
                  <c:v>6.2</c:v>
                </c:pt>
                <c:pt idx="8">
                  <c:v>4.6199999999999966</c:v>
                </c:pt>
                <c:pt idx="9">
                  <c:v>6.4</c:v>
                </c:pt>
                <c:pt idx="10">
                  <c:v>2.46</c:v>
                </c:pt>
                <c:pt idx="11">
                  <c:v>4.6199999999999966</c:v>
                </c:pt>
                <c:pt idx="12">
                  <c:v>1.9100000000000001</c:v>
                </c:pt>
                <c:pt idx="13">
                  <c:v>4.63</c:v>
                </c:pt>
                <c:pt idx="14">
                  <c:v>25.6</c:v>
                </c:pt>
                <c:pt idx="15">
                  <c:v>6.3199999999999985</c:v>
                </c:pt>
                <c:pt idx="16">
                  <c:v>6.3199999999999985</c:v>
                </c:pt>
                <c:pt idx="17">
                  <c:v>39.49</c:v>
                </c:pt>
                <c:pt idx="18">
                  <c:v>37.51</c:v>
                </c:pt>
                <c:pt idx="19">
                  <c:v>43.41</c:v>
                </c:pt>
                <c:pt idx="20">
                  <c:v>55.92</c:v>
                </c:pt>
                <c:pt idx="21">
                  <c:v>28.459999999999987</c:v>
                </c:pt>
                <c:pt idx="22">
                  <c:v>23.23</c:v>
                </c:pt>
                <c:pt idx="23">
                  <c:v>17.3</c:v>
                </c:pt>
                <c:pt idx="24">
                  <c:v>28.779999999999987</c:v>
                </c:pt>
                <c:pt idx="25">
                  <c:v>22.18</c:v>
                </c:pt>
                <c:pt idx="26">
                  <c:v>37.64</c:v>
                </c:pt>
                <c:pt idx="27">
                  <c:v>48.730000000000011</c:v>
                </c:pt>
                <c:pt idx="28">
                  <c:v>33.349999999999994</c:v>
                </c:pt>
                <c:pt idx="29">
                  <c:v>16.66</c:v>
                </c:pt>
                <c:pt idx="30">
                  <c:v>9.0000000000000066E-2</c:v>
                </c:pt>
                <c:pt idx="31">
                  <c:v>0.93</c:v>
                </c:pt>
                <c:pt idx="32">
                  <c:v>4.6099999999999985</c:v>
                </c:pt>
                <c:pt idx="33">
                  <c:v>10.16</c:v>
                </c:pt>
                <c:pt idx="34">
                  <c:v>9.98</c:v>
                </c:pt>
                <c:pt idx="35">
                  <c:v>10.4</c:v>
                </c:pt>
                <c:pt idx="36">
                  <c:v>6.76</c:v>
                </c:pt>
                <c:pt idx="37">
                  <c:v>2.0099999999999998</c:v>
                </c:pt>
                <c:pt idx="38">
                  <c:v>2.02</c:v>
                </c:pt>
                <c:pt idx="39">
                  <c:v>3</c:v>
                </c:pt>
                <c:pt idx="40">
                  <c:v>4.6399999999999997</c:v>
                </c:pt>
                <c:pt idx="41">
                  <c:v>6.55</c:v>
                </c:pt>
                <c:pt idx="42">
                  <c:v>9.17</c:v>
                </c:pt>
                <c:pt idx="43">
                  <c:v>7.58</c:v>
                </c:pt>
                <c:pt idx="44">
                  <c:v>3.42</c:v>
                </c:pt>
                <c:pt idx="45">
                  <c:v>2.7800000000000002</c:v>
                </c:pt>
                <c:pt idx="46">
                  <c:v>3.9299999999999997</c:v>
                </c:pt>
                <c:pt idx="47">
                  <c:v>7.42</c:v>
                </c:pt>
                <c:pt idx="48">
                  <c:v>2.54</c:v>
                </c:pt>
                <c:pt idx="49">
                  <c:v>15.55</c:v>
                </c:pt>
                <c:pt idx="50">
                  <c:v>14.88</c:v>
                </c:pt>
                <c:pt idx="51">
                  <c:v>7.09</c:v>
                </c:pt>
                <c:pt idx="52">
                  <c:v>11.239999999999998</c:v>
                </c:pt>
                <c:pt idx="53">
                  <c:v>7.92</c:v>
                </c:pt>
                <c:pt idx="54">
                  <c:v>6.71</c:v>
                </c:pt>
                <c:pt idx="55">
                  <c:v>5.24</c:v>
                </c:pt>
                <c:pt idx="56">
                  <c:v>5.3</c:v>
                </c:pt>
                <c:pt idx="57">
                  <c:v>14.94</c:v>
                </c:pt>
                <c:pt idx="58">
                  <c:v>14.93</c:v>
                </c:pt>
                <c:pt idx="59">
                  <c:v>27.959999999999987</c:v>
                </c:pt>
                <c:pt idx="60">
                  <c:v>24.419999999999987</c:v>
                </c:pt>
                <c:pt idx="61">
                  <c:v>18</c:v>
                </c:pt>
                <c:pt idx="62">
                  <c:v>17.14</c:v>
                </c:pt>
                <c:pt idx="63">
                  <c:v>17.850000000000001</c:v>
                </c:pt>
                <c:pt idx="64">
                  <c:v>17.630000000000031</c:v>
                </c:pt>
                <c:pt idx="65">
                  <c:v>20.87</c:v>
                </c:pt>
                <c:pt idx="66">
                  <c:v>35.620000000000012</c:v>
                </c:pt>
                <c:pt idx="67">
                  <c:v>40</c:v>
                </c:pt>
                <c:pt idx="68">
                  <c:v>1.9100000000000001</c:v>
                </c:pt>
                <c:pt idx="69">
                  <c:v>16.25</c:v>
                </c:pt>
                <c:pt idx="70">
                  <c:v>14.49</c:v>
                </c:pt>
                <c:pt idx="71">
                  <c:v>33.9</c:v>
                </c:pt>
                <c:pt idx="72">
                  <c:v>36.220000000000013</c:v>
                </c:pt>
                <c:pt idx="73">
                  <c:v>45.13</c:v>
                </c:pt>
                <c:pt idx="74">
                  <c:v>36.5</c:v>
                </c:pt>
                <c:pt idx="75">
                  <c:v>30.51</c:v>
                </c:pt>
                <c:pt idx="76">
                  <c:v>37.17</c:v>
                </c:pt>
                <c:pt idx="77">
                  <c:v>20.37</c:v>
                </c:pt>
                <c:pt idx="78">
                  <c:v>20.38</c:v>
                </c:pt>
                <c:pt idx="79">
                  <c:v>26.27</c:v>
                </c:pt>
                <c:pt idx="80">
                  <c:v>22.8</c:v>
                </c:pt>
                <c:pt idx="81">
                  <c:v>20.82</c:v>
                </c:pt>
                <c:pt idx="82">
                  <c:v>23.43</c:v>
                </c:pt>
                <c:pt idx="83">
                  <c:v>20.23</c:v>
                </c:pt>
                <c:pt idx="84">
                  <c:v>25.55</c:v>
                </c:pt>
                <c:pt idx="85">
                  <c:v>20.399999999999999</c:v>
                </c:pt>
                <c:pt idx="86">
                  <c:v>28.23</c:v>
                </c:pt>
                <c:pt idx="87">
                  <c:v>40.03</c:v>
                </c:pt>
                <c:pt idx="88">
                  <c:v>32.449999999999996</c:v>
                </c:pt>
                <c:pt idx="89">
                  <c:v>36.47</c:v>
                </c:pt>
                <c:pt idx="90">
                  <c:v>16.8</c:v>
                </c:pt>
                <c:pt idx="91">
                  <c:v>38.61</c:v>
                </c:pt>
                <c:pt idx="92">
                  <c:v>25.610000000000031</c:v>
                </c:pt>
                <c:pt idx="93">
                  <c:v>25.59</c:v>
                </c:pt>
                <c:pt idx="94">
                  <c:v>22.279999999999987</c:v>
                </c:pt>
                <c:pt idx="95">
                  <c:v>19.979999999999986</c:v>
                </c:pt>
                <c:pt idx="96">
                  <c:v>26.630000000000031</c:v>
                </c:pt>
                <c:pt idx="97">
                  <c:v>27.16</c:v>
                </c:pt>
                <c:pt idx="98">
                  <c:v>27.32</c:v>
                </c:pt>
                <c:pt idx="99">
                  <c:v>29.77</c:v>
                </c:pt>
                <c:pt idx="100">
                  <c:v>46.120000000000012</c:v>
                </c:pt>
                <c:pt idx="101">
                  <c:v>50.01</c:v>
                </c:pt>
                <c:pt idx="102">
                  <c:v>17.489999999999789</c:v>
                </c:pt>
                <c:pt idx="103">
                  <c:v>18.989999999999789</c:v>
                </c:pt>
                <c:pt idx="104">
                  <c:v>15.49</c:v>
                </c:pt>
                <c:pt idx="105">
                  <c:v>58.74</c:v>
                </c:pt>
                <c:pt idx="106">
                  <c:v>52.67</c:v>
                </c:pt>
                <c:pt idx="107">
                  <c:v>42.53</c:v>
                </c:pt>
                <c:pt idx="108">
                  <c:v>43.42</c:v>
                </c:pt>
                <c:pt idx="109">
                  <c:v>25.130000000000031</c:v>
                </c:pt>
                <c:pt idx="110">
                  <c:v>24.58</c:v>
                </c:pt>
                <c:pt idx="111">
                  <c:v>19.130000000000031</c:v>
                </c:pt>
                <c:pt idx="112">
                  <c:v>13.370000000000006</c:v>
                </c:pt>
                <c:pt idx="113">
                  <c:v>8.18</c:v>
                </c:pt>
                <c:pt idx="114">
                  <c:v>6.1099999999999985</c:v>
                </c:pt>
                <c:pt idx="115">
                  <c:v>3.9699999999999998</c:v>
                </c:pt>
                <c:pt idx="116">
                  <c:v>2.54</c:v>
                </c:pt>
                <c:pt idx="117">
                  <c:v>6.02</c:v>
                </c:pt>
                <c:pt idx="118">
                  <c:v>13.38</c:v>
                </c:pt>
                <c:pt idx="119">
                  <c:v>33.349999999999994</c:v>
                </c:pt>
                <c:pt idx="120">
                  <c:v>32.090000000000003</c:v>
                </c:pt>
                <c:pt idx="121">
                  <c:v>48.97</c:v>
                </c:pt>
                <c:pt idx="122">
                  <c:v>33.290000000000013</c:v>
                </c:pt>
                <c:pt idx="123">
                  <c:v>4.6099999999999985</c:v>
                </c:pt>
                <c:pt idx="124">
                  <c:v>4.6099999999999985</c:v>
                </c:pt>
                <c:pt idx="125">
                  <c:v>0.86000000000000065</c:v>
                </c:pt>
                <c:pt idx="126">
                  <c:v>11.28</c:v>
                </c:pt>
                <c:pt idx="127">
                  <c:v>12.4</c:v>
                </c:pt>
                <c:pt idx="128">
                  <c:v>7.89</c:v>
                </c:pt>
                <c:pt idx="129">
                  <c:v>8.3500000000000068</c:v>
                </c:pt>
                <c:pt idx="130">
                  <c:v>10.39</c:v>
                </c:pt>
                <c:pt idx="131">
                  <c:v>9</c:v>
                </c:pt>
                <c:pt idx="132">
                  <c:v>6.38</c:v>
                </c:pt>
                <c:pt idx="133">
                  <c:v>4.38</c:v>
                </c:pt>
                <c:pt idx="134">
                  <c:v>7.06</c:v>
                </c:pt>
                <c:pt idx="135">
                  <c:v>7.21</c:v>
                </c:pt>
                <c:pt idx="136">
                  <c:v>7.23</c:v>
                </c:pt>
                <c:pt idx="137">
                  <c:v>6.79</c:v>
                </c:pt>
                <c:pt idx="138">
                  <c:v>6.57</c:v>
                </c:pt>
                <c:pt idx="139">
                  <c:v>6.78</c:v>
                </c:pt>
                <c:pt idx="140">
                  <c:v>6.06</c:v>
                </c:pt>
                <c:pt idx="141">
                  <c:v>4.3199999999999985</c:v>
                </c:pt>
                <c:pt idx="142">
                  <c:v>3.8699999999999997</c:v>
                </c:pt>
                <c:pt idx="143">
                  <c:v>3.8099999999999987</c:v>
                </c:pt>
                <c:pt idx="144">
                  <c:v>4.09</c:v>
                </c:pt>
                <c:pt idx="145">
                  <c:v>5.08</c:v>
                </c:pt>
                <c:pt idx="146">
                  <c:v>5.85</c:v>
                </c:pt>
                <c:pt idx="147">
                  <c:v>4.25</c:v>
                </c:pt>
                <c:pt idx="148">
                  <c:v>3.5</c:v>
                </c:pt>
                <c:pt idx="149">
                  <c:v>4.18</c:v>
                </c:pt>
                <c:pt idx="150">
                  <c:v>3.2600000000000002</c:v>
                </c:pt>
                <c:pt idx="151">
                  <c:v>3.3499999999999988</c:v>
                </c:pt>
                <c:pt idx="152">
                  <c:v>2.38</c:v>
                </c:pt>
                <c:pt idx="153">
                  <c:v>3.2800000000000002</c:v>
                </c:pt>
                <c:pt idx="154">
                  <c:v>3.7800000000000002</c:v>
                </c:pt>
                <c:pt idx="155">
                  <c:v>2.29</c:v>
                </c:pt>
                <c:pt idx="156">
                  <c:v>2.64</c:v>
                </c:pt>
                <c:pt idx="157">
                  <c:v>2.2400000000000002</c:v>
                </c:pt>
                <c:pt idx="158">
                  <c:v>2.68</c:v>
                </c:pt>
                <c:pt idx="159">
                  <c:v>3.57</c:v>
                </c:pt>
                <c:pt idx="160">
                  <c:v>2.92</c:v>
                </c:pt>
                <c:pt idx="161">
                  <c:v>2.73</c:v>
                </c:pt>
                <c:pt idx="162">
                  <c:v>44.83</c:v>
                </c:pt>
                <c:pt idx="163">
                  <c:v>2.34</c:v>
                </c:pt>
                <c:pt idx="164">
                  <c:v>2.54</c:v>
                </c:pt>
                <c:pt idx="165">
                  <c:v>2.0299999999999998</c:v>
                </c:pt>
                <c:pt idx="166">
                  <c:v>2.3499999999999988</c:v>
                </c:pt>
                <c:pt idx="167">
                  <c:v>4.5</c:v>
                </c:pt>
                <c:pt idx="168">
                  <c:v>4.3899999999999997</c:v>
                </c:pt>
                <c:pt idx="169">
                  <c:v>0</c:v>
                </c:pt>
                <c:pt idx="170">
                  <c:v>0</c:v>
                </c:pt>
                <c:pt idx="171">
                  <c:v>4.63</c:v>
                </c:pt>
                <c:pt idx="172">
                  <c:v>2.9499999999999997</c:v>
                </c:pt>
                <c:pt idx="173">
                  <c:v>3.2800000000000002</c:v>
                </c:pt>
                <c:pt idx="174">
                  <c:v>3.8</c:v>
                </c:pt>
                <c:pt idx="175">
                  <c:v>33.54</c:v>
                </c:pt>
                <c:pt idx="176">
                  <c:v>3.98</c:v>
                </c:pt>
                <c:pt idx="177">
                  <c:v>8.8000000000000007</c:v>
                </c:pt>
                <c:pt idx="178">
                  <c:v>11.28</c:v>
                </c:pt>
                <c:pt idx="179">
                  <c:v>12.629999999999999</c:v>
                </c:pt>
                <c:pt idx="180">
                  <c:v>31.68</c:v>
                </c:pt>
                <c:pt idx="181">
                  <c:v>18.52</c:v>
                </c:pt>
                <c:pt idx="182">
                  <c:v>11.29</c:v>
                </c:pt>
                <c:pt idx="183">
                  <c:v>14.350000000000026</c:v>
                </c:pt>
                <c:pt idx="184">
                  <c:v>21.05</c:v>
                </c:pt>
                <c:pt idx="185">
                  <c:v>25.79</c:v>
                </c:pt>
                <c:pt idx="186">
                  <c:v>31.74</c:v>
                </c:pt>
                <c:pt idx="187">
                  <c:v>40.800000000000004</c:v>
                </c:pt>
                <c:pt idx="188">
                  <c:v>38.309999999999995</c:v>
                </c:pt>
                <c:pt idx="189">
                  <c:v>33.839999999999996</c:v>
                </c:pt>
                <c:pt idx="190">
                  <c:v>37.32</c:v>
                </c:pt>
                <c:pt idx="191">
                  <c:v>43.65</c:v>
                </c:pt>
                <c:pt idx="192">
                  <c:v>43.160000000000011</c:v>
                </c:pt>
                <c:pt idx="193">
                  <c:v>41.25</c:v>
                </c:pt>
                <c:pt idx="194">
                  <c:v>40.82</c:v>
                </c:pt>
                <c:pt idx="195">
                  <c:v>52.92</c:v>
                </c:pt>
                <c:pt idx="196">
                  <c:v>48.47</c:v>
                </c:pt>
                <c:pt idx="197">
                  <c:v>57.64</c:v>
                </c:pt>
                <c:pt idx="198">
                  <c:v>60.94</c:v>
                </c:pt>
                <c:pt idx="199">
                  <c:v>49.720000000000013</c:v>
                </c:pt>
                <c:pt idx="200">
                  <c:v>57.24</c:v>
                </c:pt>
                <c:pt idx="201">
                  <c:v>53.220000000000013</c:v>
                </c:pt>
                <c:pt idx="202">
                  <c:v>53.51</c:v>
                </c:pt>
                <c:pt idx="203">
                  <c:v>19.7</c:v>
                </c:pt>
                <c:pt idx="204">
                  <c:v>23.72</c:v>
                </c:pt>
                <c:pt idx="205">
                  <c:v>8.1399999999999988</c:v>
                </c:pt>
                <c:pt idx="206">
                  <c:v>61.14</c:v>
                </c:pt>
                <c:pt idx="207">
                  <c:v>58.32</c:v>
                </c:pt>
                <c:pt idx="208">
                  <c:v>63.120000000000012</c:v>
                </c:pt>
                <c:pt idx="209">
                  <c:v>60.48</c:v>
                </c:pt>
                <c:pt idx="210">
                  <c:v>51.89</c:v>
                </c:pt>
                <c:pt idx="211">
                  <c:v>71.06</c:v>
                </c:pt>
                <c:pt idx="212">
                  <c:v>57.87</c:v>
                </c:pt>
                <c:pt idx="213">
                  <c:v>48.32</c:v>
                </c:pt>
                <c:pt idx="214">
                  <c:v>57.839999999999996</c:v>
                </c:pt>
                <c:pt idx="215">
                  <c:v>45.65</c:v>
                </c:pt>
                <c:pt idx="216">
                  <c:v>37.06</c:v>
                </c:pt>
                <c:pt idx="217">
                  <c:v>54.86</c:v>
                </c:pt>
                <c:pt idx="218">
                  <c:v>67.440000000000026</c:v>
                </c:pt>
                <c:pt idx="219">
                  <c:v>72.95</c:v>
                </c:pt>
                <c:pt idx="220">
                  <c:v>68.849999999999994</c:v>
                </c:pt>
                <c:pt idx="221">
                  <c:v>73.069999999999993</c:v>
                </c:pt>
                <c:pt idx="222">
                  <c:v>64.2</c:v>
                </c:pt>
                <c:pt idx="223">
                  <c:v>54.09</c:v>
                </c:pt>
                <c:pt idx="224">
                  <c:v>86.45</c:v>
                </c:pt>
                <c:pt idx="225">
                  <c:v>81.22</c:v>
                </c:pt>
                <c:pt idx="226">
                  <c:v>48.5</c:v>
                </c:pt>
                <c:pt idx="227">
                  <c:v>38.770000000000003</c:v>
                </c:pt>
                <c:pt idx="228">
                  <c:v>38.220000000000013</c:v>
                </c:pt>
                <c:pt idx="229">
                  <c:v>19.420000000000002</c:v>
                </c:pt>
                <c:pt idx="230">
                  <c:v>32.949999999999996</c:v>
                </c:pt>
                <c:pt idx="231">
                  <c:v>26.18</c:v>
                </c:pt>
                <c:pt idx="232">
                  <c:v>58.63</c:v>
                </c:pt>
                <c:pt idx="233">
                  <c:v>63.58</c:v>
                </c:pt>
                <c:pt idx="234">
                  <c:v>55.28</c:v>
                </c:pt>
                <c:pt idx="235">
                  <c:v>61.44</c:v>
                </c:pt>
                <c:pt idx="236">
                  <c:v>36.53</c:v>
                </c:pt>
                <c:pt idx="237">
                  <c:v>35.370000000000005</c:v>
                </c:pt>
                <c:pt idx="238">
                  <c:v>21.64</c:v>
                </c:pt>
                <c:pt idx="239">
                  <c:v>26.779999999999987</c:v>
                </c:pt>
                <c:pt idx="240">
                  <c:v>26.03</c:v>
                </c:pt>
                <c:pt idx="241">
                  <c:v>36.65</c:v>
                </c:pt>
                <c:pt idx="242">
                  <c:v>25.55</c:v>
                </c:pt>
                <c:pt idx="243">
                  <c:v>27.759999999999987</c:v>
                </c:pt>
                <c:pt idx="244">
                  <c:v>31.330000000000005</c:v>
                </c:pt>
                <c:pt idx="245">
                  <c:v>39.14</c:v>
                </c:pt>
                <c:pt idx="246">
                  <c:v>27.37</c:v>
                </c:pt>
                <c:pt idx="247">
                  <c:v>26.6</c:v>
                </c:pt>
                <c:pt idx="248">
                  <c:v>31.01</c:v>
                </c:pt>
                <c:pt idx="249">
                  <c:v>42.87</c:v>
                </c:pt>
                <c:pt idx="250">
                  <c:v>25</c:v>
                </c:pt>
                <c:pt idx="251">
                  <c:v>24.32</c:v>
                </c:pt>
                <c:pt idx="252">
                  <c:v>16.53</c:v>
                </c:pt>
                <c:pt idx="253">
                  <c:v>17.350000000000001</c:v>
                </c:pt>
                <c:pt idx="254">
                  <c:v>17.07</c:v>
                </c:pt>
                <c:pt idx="255">
                  <c:v>35.790000000000013</c:v>
                </c:pt>
                <c:pt idx="256">
                  <c:v>30.36</c:v>
                </c:pt>
                <c:pt idx="257">
                  <c:v>34.190000000000012</c:v>
                </c:pt>
                <c:pt idx="258">
                  <c:v>33.910000000000004</c:v>
                </c:pt>
                <c:pt idx="259">
                  <c:v>34.160000000000011</c:v>
                </c:pt>
                <c:pt idx="260">
                  <c:v>36.410000000000004</c:v>
                </c:pt>
                <c:pt idx="261">
                  <c:v>41.97</c:v>
                </c:pt>
                <c:pt idx="262">
                  <c:v>42.07</c:v>
                </c:pt>
                <c:pt idx="263">
                  <c:v>41.28</c:v>
                </c:pt>
                <c:pt idx="264">
                  <c:v>82.6</c:v>
                </c:pt>
                <c:pt idx="265">
                  <c:v>59.5</c:v>
                </c:pt>
                <c:pt idx="266">
                  <c:v>55.52</c:v>
                </c:pt>
                <c:pt idx="267">
                  <c:v>68.75</c:v>
                </c:pt>
                <c:pt idx="268">
                  <c:v>44.91</c:v>
                </c:pt>
                <c:pt idx="269">
                  <c:v>85.56</c:v>
                </c:pt>
                <c:pt idx="270">
                  <c:v>107.04</c:v>
                </c:pt>
                <c:pt idx="271">
                  <c:v>91.27</c:v>
                </c:pt>
                <c:pt idx="272">
                  <c:v>53.93</c:v>
                </c:pt>
                <c:pt idx="273">
                  <c:v>38.54</c:v>
                </c:pt>
                <c:pt idx="274">
                  <c:v>20.84</c:v>
                </c:pt>
                <c:pt idx="275">
                  <c:v>60.67</c:v>
                </c:pt>
                <c:pt idx="276">
                  <c:v>72.66</c:v>
                </c:pt>
                <c:pt idx="277">
                  <c:v>65.98</c:v>
                </c:pt>
                <c:pt idx="278">
                  <c:v>70.53</c:v>
                </c:pt>
                <c:pt idx="279">
                  <c:v>59.41</c:v>
                </c:pt>
                <c:pt idx="280">
                  <c:v>87.39</c:v>
                </c:pt>
                <c:pt idx="281">
                  <c:v>85.27</c:v>
                </c:pt>
                <c:pt idx="282">
                  <c:v>81.849999999999994</c:v>
                </c:pt>
                <c:pt idx="283">
                  <c:v>38.03</c:v>
                </c:pt>
                <c:pt idx="284">
                  <c:v>56.290000000000013</c:v>
                </c:pt>
                <c:pt idx="285">
                  <c:v>39.760000000000012</c:v>
                </c:pt>
                <c:pt idx="286">
                  <c:v>57</c:v>
                </c:pt>
                <c:pt idx="287">
                  <c:v>49.42</c:v>
                </c:pt>
                <c:pt idx="288">
                  <c:v>71.739999999999995</c:v>
                </c:pt>
                <c:pt idx="289">
                  <c:v>99.460000000000022</c:v>
                </c:pt>
                <c:pt idx="290">
                  <c:v>90.95</c:v>
                </c:pt>
                <c:pt idx="291">
                  <c:v>66.31</c:v>
                </c:pt>
                <c:pt idx="292">
                  <c:v>57.87</c:v>
                </c:pt>
                <c:pt idx="293">
                  <c:v>54.01</c:v>
                </c:pt>
                <c:pt idx="294">
                  <c:v>59.849999999999994</c:v>
                </c:pt>
                <c:pt idx="295">
                  <c:v>41.790000000000013</c:v>
                </c:pt>
                <c:pt idx="296">
                  <c:v>39.1</c:v>
                </c:pt>
                <c:pt idx="297">
                  <c:v>50.5</c:v>
                </c:pt>
                <c:pt idx="298">
                  <c:v>42.03</c:v>
                </c:pt>
                <c:pt idx="299">
                  <c:v>37.04</c:v>
                </c:pt>
                <c:pt idx="300">
                  <c:v>22.630000000000031</c:v>
                </c:pt>
                <c:pt idx="301">
                  <c:v>29.57</c:v>
                </c:pt>
                <c:pt idx="302">
                  <c:v>38.790000000000013</c:v>
                </c:pt>
                <c:pt idx="303">
                  <c:v>10.66</c:v>
                </c:pt>
                <c:pt idx="304">
                  <c:v>13.03</c:v>
                </c:pt>
                <c:pt idx="305">
                  <c:v>84.08</c:v>
                </c:pt>
                <c:pt idx="306">
                  <c:v>49.18</c:v>
                </c:pt>
                <c:pt idx="307">
                  <c:v>78.910000000000025</c:v>
                </c:pt>
                <c:pt idx="308">
                  <c:v>89.490000000000023</c:v>
                </c:pt>
                <c:pt idx="309">
                  <c:v>98.27</c:v>
                </c:pt>
                <c:pt idx="310">
                  <c:v>69.02</c:v>
                </c:pt>
                <c:pt idx="311">
                  <c:v>68.31</c:v>
                </c:pt>
                <c:pt idx="312">
                  <c:v>70.34</c:v>
                </c:pt>
                <c:pt idx="313">
                  <c:v>108.19</c:v>
                </c:pt>
                <c:pt idx="314">
                  <c:v>106.92</c:v>
                </c:pt>
                <c:pt idx="315">
                  <c:v>87.39</c:v>
                </c:pt>
                <c:pt idx="316">
                  <c:v>112.35</c:v>
                </c:pt>
                <c:pt idx="317">
                  <c:v>89.33</c:v>
                </c:pt>
                <c:pt idx="318">
                  <c:v>97.490000000000023</c:v>
                </c:pt>
                <c:pt idx="319">
                  <c:v>87.33</c:v>
                </c:pt>
                <c:pt idx="320">
                  <c:v>115.27</c:v>
                </c:pt>
                <c:pt idx="321">
                  <c:v>88.710000000000022</c:v>
                </c:pt>
                <c:pt idx="322">
                  <c:v>97.57</c:v>
                </c:pt>
                <c:pt idx="323">
                  <c:v>102.28</c:v>
                </c:pt>
                <c:pt idx="324">
                  <c:v>12.129999999999999</c:v>
                </c:pt>
                <c:pt idx="325">
                  <c:v>13.16</c:v>
                </c:pt>
                <c:pt idx="326">
                  <c:v>11.83</c:v>
                </c:pt>
                <c:pt idx="327">
                  <c:v>13.55</c:v>
                </c:pt>
                <c:pt idx="328">
                  <c:v>18.04</c:v>
                </c:pt>
                <c:pt idx="329">
                  <c:v>16.149999999999999</c:v>
                </c:pt>
                <c:pt idx="330">
                  <c:v>11.08</c:v>
                </c:pt>
                <c:pt idx="331">
                  <c:v>5.42</c:v>
                </c:pt>
                <c:pt idx="332">
                  <c:v>6.1099999999999985</c:v>
                </c:pt>
                <c:pt idx="333">
                  <c:v>5.7700000000000014</c:v>
                </c:pt>
                <c:pt idx="334">
                  <c:v>5.22</c:v>
                </c:pt>
                <c:pt idx="335">
                  <c:v>6.76</c:v>
                </c:pt>
                <c:pt idx="336">
                  <c:v>8.1</c:v>
                </c:pt>
                <c:pt idx="337">
                  <c:v>37.93</c:v>
                </c:pt>
                <c:pt idx="338">
                  <c:v>25.84</c:v>
                </c:pt>
                <c:pt idx="339">
                  <c:v>22.79</c:v>
                </c:pt>
                <c:pt idx="340">
                  <c:v>75.959999999999994</c:v>
                </c:pt>
                <c:pt idx="341">
                  <c:v>79.540000000000006</c:v>
                </c:pt>
                <c:pt idx="342">
                  <c:v>8.9600000000000026</c:v>
                </c:pt>
                <c:pt idx="343">
                  <c:v>10.739999999999998</c:v>
                </c:pt>
                <c:pt idx="344">
                  <c:v>21.650000000000031</c:v>
                </c:pt>
                <c:pt idx="345">
                  <c:v>28.310000000000031</c:v>
                </c:pt>
                <c:pt idx="346">
                  <c:v>14.32</c:v>
                </c:pt>
                <c:pt idx="347">
                  <c:v>31.09</c:v>
                </c:pt>
                <c:pt idx="348">
                  <c:v>36.83</c:v>
                </c:pt>
                <c:pt idx="349">
                  <c:v>49.74</c:v>
                </c:pt>
                <c:pt idx="350">
                  <c:v>20.18</c:v>
                </c:pt>
                <c:pt idx="351">
                  <c:v>20.91</c:v>
                </c:pt>
                <c:pt idx="352">
                  <c:v>34.309999999999995</c:v>
                </c:pt>
                <c:pt idx="353">
                  <c:v>24.47</c:v>
                </c:pt>
                <c:pt idx="354">
                  <c:v>11.76</c:v>
                </c:pt>
                <c:pt idx="355">
                  <c:v>21.25</c:v>
                </c:pt>
                <c:pt idx="356">
                  <c:v>37.17</c:v>
                </c:pt>
                <c:pt idx="357">
                  <c:v>0</c:v>
                </c:pt>
                <c:pt idx="358">
                  <c:v>0</c:v>
                </c:pt>
                <c:pt idx="359">
                  <c:v>0.33000000000000368</c:v>
                </c:pt>
                <c:pt idx="360">
                  <c:v>6.22</c:v>
                </c:pt>
                <c:pt idx="361">
                  <c:v>7.1099999999999985</c:v>
                </c:pt>
                <c:pt idx="362">
                  <c:v>11.92</c:v>
                </c:pt>
                <c:pt idx="363">
                  <c:v>27.69</c:v>
                </c:pt>
                <c:pt idx="364">
                  <c:v>27.56</c:v>
                </c:pt>
                <c:pt idx="365">
                  <c:v>27.91</c:v>
                </c:pt>
                <c:pt idx="366">
                  <c:v>16.64</c:v>
                </c:pt>
                <c:pt idx="367">
                  <c:v>11.62</c:v>
                </c:pt>
              </c:numCache>
            </c:numRef>
          </c:xVal>
          <c:yVal>
            <c:numRef>
              <c:f>StationAnalysis1!$CB$2:$CB$378</c:f>
              <c:numCache>
                <c:formatCode>General</c:formatCode>
                <c:ptCount val="377"/>
                <c:pt idx="0">
                  <c:v>0.44708214285714537</c:v>
                </c:pt>
                <c:pt idx="1">
                  <c:v>0.30944614285714594</c:v>
                </c:pt>
                <c:pt idx="2">
                  <c:v>0.40741204761905214</c:v>
                </c:pt>
                <c:pt idx="3">
                  <c:v>0.43764690476190482</c:v>
                </c:pt>
                <c:pt idx="4">
                  <c:v>0.29244152631578951</c:v>
                </c:pt>
                <c:pt idx="5">
                  <c:v>0.35340360526316122</c:v>
                </c:pt>
                <c:pt idx="6">
                  <c:v>0.42955571428571432</c:v>
                </c:pt>
                <c:pt idx="7">
                  <c:v>0.45149095238095238</c:v>
                </c:pt>
                <c:pt idx="8">
                  <c:v>0.48480911111111108</c:v>
                </c:pt>
                <c:pt idx="9">
                  <c:v>0.42681980000000425</c:v>
                </c:pt>
                <c:pt idx="10">
                  <c:v>0.32525090476190482</c:v>
                </c:pt>
                <c:pt idx="11">
                  <c:v>0.32675146666666682</c:v>
                </c:pt>
                <c:pt idx="12">
                  <c:v>0.38352354545454997</c:v>
                </c:pt>
                <c:pt idx="13">
                  <c:v>0.45155333333333325</c:v>
                </c:pt>
                <c:pt idx="14">
                  <c:v>0.32515680000000396</c:v>
                </c:pt>
                <c:pt idx="15">
                  <c:v>0.40123142857142363</c:v>
                </c:pt>
                <c:pt idx="16">
                  <c:v>0.38176480952381414</c:v>
                </c:pt>
                <c:pt idx="17">
                  <c:v>0.30400120000000008</c:v>
                </c:pt>
                <c:pt idx="18">
                  <c:v>0.18551166666666671</c:v>
                </c:pt>
                <c:pt idx="19">
                  <c:v>0.24249771428571426</c:v>
                </c:pt>
                <c:pt idx="20">
                  <c:v>0.16708947619047856</c:v>
                </c:pt>
                <c:pt idx="21">
                  <c:v>0.35627560000000008</c:v>
                </c:pt>
                <c:pt idx="22">
                  <c:v>0.29795609523809913</c:v>
                </c:pt>
                <c:pt idx="23">
                  <c:v>0.37985935000000032</c:v>
                </c:pt>
                <c:pt idx="24">
                  <c:v>0.24824333333333676</c:v>
                </c:pt>
                <c:pt idx="25">
                  <c:v>0.43425635294117643</c:v>
                </c:pt>
                <c:pt idx="26">
                  <c:v>0.14273276190476189</c:v>
                </c:pt>
                <c:pt idx="27">
                  <c:v>0.19792561904761902</c:v>
                </c:pt>
                <c:pt idx="28">
                  <c:v>0.24576560000000044</c:v>
                </c:pt>
                <c:pt idx="29">
                  <c:v>0.41365447619048007</c:v>
                </c:pt>
                <c:pt idx="30">
                  <c:v>0.5101081904761906</c:v>
                </c:pt>
                <c:pt idx="31">
                  <c:v>0.389797</c:v>
                </c:pt>
                <c:pt idx="32">
                  <c:v>0.43573252380952382</c:v>
                </c:pt>
                <c:pt idx="33">
                  <c:v>0.35885250000000396</c:v>
                </c:pt>
                <c:pt idx="34">
                  <c:v>0.48061806896552073</c:v>
                </c:pt>
                <c:pt idx="35">
                  <c:v>0.39469047619048087</c:v>
                </c:pt>
                <c:pt idx="36">
                  <c:v>0.4584017619047685</c:v>
                </c:pt>
                <c:pt idx="37">
                  <c:v>0.42000514285714285</c:v>
                </c:pt>
                <c:pt idx="38">
                  <c:v>0.40496085714286401</c:v>
                </c:pt>
                <c:pt idx="39">
                  <c:v>0.37490976470588805</c:v>
                </c:pt>
                <c:pt idx="40">
                  <c:v>0.48021742857142824</c:v>
                </c:pt>
                <c:pt idx="41">
                  <c:v>0.33500795238095787</c:v>
                </c:pt>
                <c:pt idx="42">
                  <c:v>0.36270685714286288</c:v>
                </c:pt>
                <c:pt idx="43">
                  <c:v>0.28268957894737184</c:v>
                </c:pt>
                <c:pt idx="44">
                  <c:v>0.48148923529412158</c:v>
                </c:pt>
                <c:pt idx="45">
                  <c:v>0.41577910000000001</c:v>
                </c:pt>
                <c:pt idx="46">
                  <c:v>0.36858896551725068</c:v>
                </c:pt>
                <c:pt idx="47">
                  <c:v>0.35535147619048008</c:v>
                </c:pt>
                <c:pt idx="48">
                  <c:v>0.42652790476190588</c:v>
                </c:pt>
                <c:pt idx="49">
                  <c:v>0.49666755000000001</c:v>
                </c:pt>
                <c:pt idx="50">
                  <c:v>0.42203871428571432</c:v>
                </c:pt>
                <c:pt idx="51">
                  <c:v>0.55790576190476149</c:v>
                </c:pt>
                <c:pt idx="52">
                  <c:v>0.35343743478260881</c:v>
                </c:pt>
                <c:pt idx="53">
                  <c:v>0.45273347619047621</c:v>
                </c:pt>
                <c:pt idx="54">
                  <c:v>0.45711544999999998</c:v>
                </c:pt>
                <c:pt idx="55">
                  <c:v>0.4891356666666668</c:v>
                </c:pt>
                <c:pt idx="56">
                  <c:v>0.51686961904761908</c:v>
                </c:pt>
                <c:pt idx="57">
                  <c:v>0.39398110000000458</c:v>
                </c:pt>
                <c:pt idx="58">
                  <c:v>0.3571017142857143</c:v>
                </c:pt>
                <c:pt idx="59">
                  <c:v>0.18148780952380991</c:v>
                </c:pt>
                <c:pt idx="60">
                  <c:v>0.23627034999999999</c:v>
                </c:pt>
                <c:pt idx="61">
                  <c:v>0.35011785714286175</c:v>
                </c:pt>
                <c:pt idx="62">
                  <c:v>0.37610504761905106</c:v>
                </c:pt>
                <c:pt idx="63">
                  <c:v>0.3264892857142937</c:v>
                </c:pt>
                <c:pt idx="64">
                  <c:v>0.283218380952384</c:v>
                </c:pt>
                <c:pt idx="65">
                  <c:v>0.2101706428571429</c:v>
                </c:pt>
                <c:pt idx="66">
                  <c:v>0.22917209999999988</c:v>
                </c:pt>
                <c:pt idx="67">
                  <c:v>8.0691800000001063E-2</c:v>
                </c:pt>
                <c:pt idx="68">
                  <c:v>0.37737496969697853</c:v>
                </c:pt>
                <c:pt idx="69">
                  <c:v>0.39959076190477111</c:v>
                </c:pt>
                <c:pt idx="70">
                  <c:v>0.46971185714286068</c:v>
                </c:pt>
                <c:pt idx="71">
                  <c:v>0.21420295238095241</c:v>
                </c:pt>
                <c:pt idx="72">
                  <c:v>0.2277761000000007</c:v>
                </c:pt>
                <c:pt idx="73">
                  <c:v>0.18806728571428818</c:v>
                </c:pt>
                <c:pt idx="74">
                  <c:v>0.21470161904761903</c:v>
                </c:pt>
                <c:pt idx="75">
                  <c:v>0.11508680952380999</c:v>
                </c:pt>
                <c:pt idx="76">
                  <c:v>0.23644380952380994</c:v>
                </c:pt>
                <c:pt idx="77">
                  <c:v>0.31320514814814815</c:v>
                </c:pt>
                <c:pt idx="78">
                  <c:v>0.28899426923077465</c:v>
                </c:pt>
                <c:pt idx="79">
                  <c:v>0.25030480000000038</c:v>
                </c:pt>
                <c:pt idx="80">
                  <c:v>0.34588904761905392</c:v>
                </c:pt>
                <c:pt idx="81">
                  <c:v>0.38175976190476868</c:v>
                </c:pt>
                <c:pt idx="82">
                  <c:v>0.3010062380952383</c:v>
                </c:pt>
                <c:pt idx="83">
                  <c:v>0.34486142857142876</c:v>
                </c:pt>
                <c:pt idx="84">
                  <c:v>0.50469814285714287</c:v>
                </c:pt>
                <c:pt idx="85">
                  <c:v>0.5392555999999995</c:v>
                </c:pt>
                <c:pt idx="86">
                  <c:v>0.27214054999999998</c:v>
                </c:pt>
                <c:pt idx="87">
                  <c:v>0.16474633333333663</c:v>
                </c:pt>
                <c:pt idx="88">
                  <c:v>0.14937195238095238</c:v>
                </c:pt>
                <c:pt idx="89">
                  <c:v>0.15439695000000181</c:v>
                </c:pt>
                <c:pt idx="90">
                  <c:v>0.49634623333333538</c:v>
                </c:pt>
                <c:pt idx="91">
                  <c:v>0.16439605555555614</c:v>
                </c:pt>
                <c:pt idx="92">
                  <c:v>0.1856866111111112</c:v>
                </c:pt>
                <c:pt idx="93">
                  <c:v>0.23313056666666665</c:v>
                </c:pt>
                <c:pt idx="94">
                  <c:v>0.29888157142857535</c:v>
                </c:pt>
                <c:pt idx="95">
                  <c:v>0.25534895000000002</c:v>
                </c:pt>
                <c:pt idx="96">
                  <c:v>0.26085357142857141</c:v>
                </c:pt>
                <c:pt idx="97">
                  <c:v>0.17523479310344844</c:v>
                </c:pt>
                <c:pt idx="98">
                  <c:v>0.19706842857143236</c:v>
                </c:pt>
                <c:pt idx="99">
                  <c:v>0.23256090476190491</c:v>
                </c:pt>
                <c:pt idx="100">
                  <c:v>0.19470609523809601</c:v>
                </c:pt>
                <c:pt idx="101">
                  <c:v>0.17049228571428779</c:v>
                </c:pt>
                <c:pt idx="102">
                  <c:v>0.3672990476190478</c:v>
                </c:pt>
                <c:pt idx="103">
                  <c:v>0.35773285185185238</c:v>
                </c:pt>
                <c:pt idx="104">
                  <c:v>0.30230165000000031</c:v>
                </c:pt>
                <c:pt idx="105">
                  <c:v>7.2347190476190509E-2</c:v>
                </c:pt>
                <c:pt idx="106">
                  <c:v>8.2366000000000023E-2</c:v>
                </c:pt>
                <c:pt idx="107">
                  <c:v>0.16384490476190638</c:v>
                </c:pt>
                <c:pt idx="108">
                  <c:v>0.16690760000000104</c:v>
                </c:pt>
                <c:pt idx="109">
                  <c:v>0.28855285714286316</c:v>
                </c:pt>
                <c:pt idx="110">
                  <c:v>0.30070478947368762</c:v>
                </c:pt>
                <c:pt idx="111">
                  <c:v>0.46933076190476869</c:v>
                </c:pt>
                <c:pt idx="112">
                  <c:v>0.49939990476190482</c:v>
                </c:pt>
                <c:pt idx="113">
                  <c:v>0.56931376190475158</c:v>
                </c:pt>
                <c:pt idx="114">
                  <c:v>0.44524452380952501</c:v>
                </c:pt>
                <c:pt idx="115">
                  <c:v>0.48838809523810212</c:v>
                </c:pt>
                <c:pt idx="116">
                  <c:v>0.36753980952380982</c:v>
                </c:pt>
                <c:pt idx="117">
                  <c:v>0.48521335000000004</c:v>
                </c:pt>
                <c:pt idx="118">
                  <c:v>0.47857371428571432</c:v>
                </c:pt>
                <c:pt idx="119">
                  <c:v>0.33462861904762692</c:v>
                </c:pt>
                <c:pt idx="120">
                  <c:v>0.45301095000000002</c:v>
                </c:pt>
                <c:pt idx="121">
                  <c:v>9.6094571428571543E-2</c:v>
                </c:pt>
                <c:pt idx="122">
                  <c:v>0.18136923809524103</c:v>
                </c:pt>
                <c:pt idx="123">
                  <c:v>0.42581625000000345</c:v>
                </c:pt>
                <c:pt idx="124">
                  <c:v>0.25834214285714285</c:v>
                </c:pt>
                <c:pt idx="125">
                  <c:v>0.49398504761905304</c:v>
                </c:pt>
                <c:pt idx="126">
                  <c:v>0.39003215384615386</c:v>
                </c:pt>
                <c:pt idx="127">
                  <c:v>0.49229937037037036</c:v>
                </c:pt>
                <c:pt idx="128">
                  <c:v>0.49987607407408097</c:v>
                </c:pt>
                <c:pt idx="129">
                  <c:v>0.55364366666666665</c:v>
                </c:pt>
                <c:pt idx="130">
                  <c:v>0.49356537037037401</c:v>
                </c:pt>
                <c:pt idx="131">
                  <c:v>0.57016188461538464</c:v>
                </c:pt>
                <c:pt idx="132">
                  <c:v>0.5392033333333337</c:v>
                </c:pt>
                <c:pt idx="133">
                  <c:v>0.56011759999999389</c:v>
                </c:pt>
                <c:pt idx="134">
                  <c:v>0.52205420000000002</c:v>
                </c:pt>
                <c:pt idx="135">
                  <c:v>0.55118796296295325</c:v>
                </c:pt>
                <c:pt idx="136">
                  <c:v>0.52051085185184498</c:v>
                </c:pt>
                <c:pt idx="137">
                  <c:v>0.5235420833333333</c:v>
                </c:pt>
                <c:pt idx="138">
                  <c:v>0.53128755555555551</c:v>
                </c:pt>
                <c:pt idx="139">
                  <c:v>0.52181077777777751</c:v>
                </c:pt>
                <c:pt idx="140">
                  <c:v>0.55497419999999997</c:v>
                </c:pt>
                <c:pt idx="141">
                  <c:v>0.44980948148148381</c:v>
                </c:pt>
                <c:pt idx="142">
                  <c:v>0.5892873333333335</c:v>
                </c:pt>
                <c:pt idx="143">
                  <c:v>0.51342385185185158</c:v>
                </c:pt>
                <c:pt idx="144">
                  <c:v>0.43418159259259281</c:v>
                </c:pt>
                <c:pt idx="145">
                  <c:v>0.43650076923077608</c:v>
                </c:pt>
                <c:pt idx="146">
                  <c:v>0.41132574074074463</c:v>
                </c:pt>
                <c:pt idx="147">
                  <c:v>0.43227577777778242</c:v>
                </c:pt>
                <c:pt idx="148">
                  <c:v>0.52274859259260065</c:v>
                </c:pt>
                <c:pt idx="149">
                  <c:v>0.51444662499999949</c:v>
                </c:pt>
                <c:pt idx="150">
                  <c:v>0.46908751851851849</c:v>
                </c:pt>
                <c:pt idx="151">
                  <c:v>0.54869248000000004</c:v>
                </c:pt>
                <c:pt idx="152">
                  <c:v>0.5000675925925927</c:v>
                </c:pt>
                <c:pt idx="153">
                  <c:v>0.43442151851851851</c:v>
                </c:pt>
                <c:pt idx="154">
                  <c:v>0.485887925925932</c:v>
                </c:pt>
                <c:pt idx="155">
                  <c:v>0.46919118518518521</c:v>
                </c:pt>
                <c:pt idx="156">
                  <c:v>0.46059844444444448</c:v>
                </c:pt>
                <c:pt idx="157">
                  <c:v>0.39394465625000397</c:v>
                </c:pt>
                <c:pt idx="158">
                  <c:v>0.38640378787879337</c:v>
                </c:pt>
                <c:pt idx="159">
                  <c:v>0.40954007407407711</c:v>
                </c:pt>
                <c:pt idx="160">
                  <c:v>0.54801111111111112</c:v>
                </c:pt>
                <c:pt idx="161">
                  <c:v>0.4950035925925928</c:v>
                </c:pt>
                <c:pt idx="162">
                  <c:v>0.22047848148148483</c:v>
                </c:pt>
                <c:pt idx="163">
                  <c:v>0.57217055555555563</c:v>
                </c:pt>
                <c:pt idx="164">
                  <c:v>0.50958662962962276</c:v>
                </c:pt>
                <c:pt idx="165">
                  <c:v>0.42881388888889438</c:v>
                </c:pt>
                <c:pt idx="166">
                  <c:v>0.43071544444444448</c:v>
                </c:pt>
                <c:pt idx="167">
                  <c:v>0.34069207407407631</c:v>
                </c:pt>
                <c:pt idx="168">
                  <c:v>0.29736029629629973</c:v>
                </c:pt>
                <c:pt idx="169">
                  <c:v>0.41655481481482026</c:v>
                </c:pt>
                <c:pt idx="170">
                  <c:v>0.36139429629629632</c:v>
                </c:pt>
                <c:pt idx="171">
                  <c:v>0.43174229629629635</c:v>
                </c:pt>
                <c:pt idx="172">
                  <c:v>0.47139625925926476</c:v>
                </c:pt>
                <c:pt idx="173">
                  <c:v>0.40210995833333329</c:v>
                </c:pt>
                <c:pt idx="174">
                  <c:v>0.37416662962963504</c:v>
                </c:pt>
                <c:pt idx="175">
                  <c:v>0.4736093846153846</c:v>
                </c:pt>
                <c:pt idx="176">
                  <c:v>0.42471955555555557</c:v>
                </c:pt>
                <c:pt idx="177">
                  <c:v>0.5848548148148186</c:v>
                </c:pt>
                <c:pt idx="178">
                  <c:v>0.4956917037037038</c:v>
                </c:pt>
                <c:pt idx="179">
                  <c:v>0.54133670370370357</c:v>
                </c:pt>
                <c:pt idx="180">
                  <c:v>0.46315900000000004</c:v>
                </c:pt>
                <c:pt idx="181">
                  <c:v>0.4630996666666668</c:v>
                </c:pt>
                <c:pt idx="182">
                  <c:v>0.55360838461538464</c:v>
                </c:pt>
                <c:pt idx="183">
                  <c:v>0.50910595238095235</c:v>
                </c:pt>
                <c:pt idx="184">
                  <c:v>0.30605744000000001</c:v>
                </c:pt>
                <c:pt idx="185">
                  <c:v>0.33241115384615388</c:v>
                </c:pt>
                <c:pt idx="186">
                  <c:v>0.23058796153846342</c:v>
                </c:pt>
                <c:pt idx="187">
                  <c:v>9.0416444444444466E-2</c:v>
                </c:pt>
                <c:pt idx="188">
                  <c:v>0.12216818518518614</c:v>
                </c:pt>
                <c:pt idx="189">
                  <c:v>0.20915138461538471</c:v>
                </c:pt>
                <c:pt idx="190">
                  <c:v>0.10183477777777777</c:v>
                </c:pt>
                <c:pt idx="191">
                  <c:v>0.13645648148148495</c:v>
                </c:pt>
                <c:pt idx="192">
                  <c:v>9.0365814814814815E-2</c:v>
                </c:pt>
                <c:pt idx="193">
                  <c:v>0.13236381481481482</c:v>
                </c:pt>
                <c:pt idx="194">
                  <c:v>9.2977592592594055E-2</c:v>
                </c:pt>
                <c:pt idx="195">
                  <c:v>8.4613060606060747E-2</c:v>
                </c:pt>
                <c:pt idx="196">
                  <c:v>0.11338100000000001</c:v>
                </c:pt>
                <c:pt idx="197">
                  <c:v>0.13933312121212121</c:v>
                </c:pt>
                <c:pt idx="198">
                  <c:v>9.7585121212121179E-2</c:v>
                </c:pt>
                <c:pt idx="199">
                  <c:v>8.3588636363637267E-2</c:v>
                </c:pt>
                <c:pt idx="200">
                  <c:v>0.15725812121212346</c:v>
                </c:pt>
                <c:pt idx="201">
                  <c:v>0.16904361904761939</c:v>
                </c:pt>
                <c:pt idx="202">
                  <c:v>0.12425866666666667</c:v>
                </c:pt>
                <c:pt idx="203">
                  <c:v>0.28939880769231158</c:v>
                </c:pt>
                <c:pt idx="204">
                  <c:v>0.44377642307692422</c:v>
                </c:pt>
                <c:pt idx="205">
                  <c:v>0.53586574074074056</c:v>
                </c:pt>
                <c:pt idx="206">
                  <c:v>9.4360037037037034E-2</c:v>
                </c:pt>
                <c:pt idx="207">
                  <c:v>0.15669590909090941</c:v>
                </c:pt>
                <c:pt idx="208">
                  <c:v>0.12650475757575758</c:v>
                </c:pt>
                <c:pt idx="209">
                  <c:v>9.4351041666667745E-2</c:v>
                </c:pt>
                <c:pt idx="210">
                  <c:v>5.5860666666666912E-2</c:v>
                </c:pt>
                <c:pt idx="211">
                  <c:v>3.6220615384615816E-2</c:v>
                </c:pt>
                <c:pt idx="212">
                  <c:v>5.1782333333334124E-2</c:v>
                </c:pt>
                <c:pt idx="213">
                  <c:v>0.12228622222222395</c:v>
                </c:pt>
                <c:pt idx="214">
                  <c:v>7.7463080000001114E-2</c:v>
                </c:pt>
                <c:pt idx="215">
                  <c:v>7.5193777777777804E-2</c:v>
                </c:pt>
                <c:pt idx="216">
                  <c:v>0.14853995238095241</c:v>
                </c:pt>
                <c:pt idx="217">
                  <c:v>4.7741185185185157E-2</c:v>
                </c:pt>
                <c:pt idx="218">
                  <c:v>4.2878333333333914E-2</c:v>
                </c:pt>
                <c:pt idx="219">
                  <c:v>3.5282037037037042E-2</c:v>
                </c:pt>
                <c:pt idx="220">
                  <c:v>5.451329629629733E-2</c:v>
                </c:pt>
                <c:pt idx="221">
                  <c:v>4.3156296296296734E-2</c:v>
                </c:pt>
                <c:pt idx="222">
                  <c:v>6.1116592592592577E-2</c:v>
                </c:pt>
                <c:pt idx="223">
                  <c:v>0.53780455555555562</c:v>
                </c:pt>
                <c:pt idx="224">
                  <c:v>0.42468465384615695</c:v>
                </c:pt>
                <c:pt idx="225">
                  <c:v>0.22793103703703976</c:v>
                </c:pt>
                <c:pt idx="226">
                  <c:v>0.41967215384615386</c:v>
                </c:pt>
                <c:pt idx="227">
                  <c:v>0.31216479166667227</c:v>
                </c:pt>
                <c:pt idx="228">
                  <c:v>0.1557140400000028</c:v>
                </c:pt>
                <c:pt idx="229">
                  <c:v>0.47820174074074084</c:v>
                </c:pt>
                <c:pt idx="230">
                  <c:v>0.35497588461538482</c:v>
                </c:pt>
                <c:pt idx="231">
                  <c:v>0.40715000000000001</c:v>
                </c:pt>
                <c:pt idx="232">
                  <c:v>0.19246134615384788</c:v>
                </c:pt>
                <c:pt idx="233">
                  <c:v>8.0052703703703709E-2</c:v>
                </c:pt>
                <c:pt idx="234">
                  <c:v>0.19457326923076917</c:v>
                </c:pt>
                <c:pt idx="235">
                  <c:v>0.18127761538461537</c:v>
                </c:pt>
                <c:pt idx="236">
                  <c:v>0.20288814814814821</c:v>
                </c:pt>
                <c:pt idx="237">
                  <c:v>0.18554085185185398</c:v>
                </c:pt>
                <c:pt idx="238">
                  <c:v>0.44510088461538483</c:v>
                </c:pt>
                <c:pt idx="239">
                  <c:v>0.49222096296296985</c:v>
                </c:pt>
                <c:pt idx="240">
                  <c:v>0.49829281481481863</c:v>
                </c:pt>
                <c:pt idx="241">
                  <c:v>0.32773346153846461</c:v>
                </c:pt>
                <c:pt idx="242">
                  <c:v>0.48239918181818187</c:v>
                </c:pt>
                <c:pt idx="243">
                  <c:v>0.50155474074073159</c:v>
                </c:pt>
                <c:pt idx="244">
                  <c:v>0.54243772727272122</c:v>
                </c:pt>
                <c:pt idx="245">
                  <c:v>0.25702247826087504</c:v>
                </c:pt>
                <c:pt idx="246">
                  <c:v>0.51642450000000006</c:v>
                </c:pt>
                <c:pt idx="247">
                  <c:v>0.35062407692308034</c:v>
                </c:pt>
                <c:pt idx="248">
                  <c:v>0.34919640740740987</c:v>
                </c:pt>
                <c:pt idx="249">
                  <c:v>0.4155564814814845</c:v>
                </c:pt>
                <c:pt idx="250">
                  <c:v>0.31836811111111502</c:v>
                </c:pt>
                <c:pt idx="251">
                  <c:v>0.51900770370370353</c:v>
                </c:pt>
                <c:pt idx="252">
                  <c:v>0.3745074687500039</c:v>
                </c:pt>
                <c:pt idx="253">
                  <c:v>0.36894922222222232</c:v>
                </c:pt>
                <c:pt idx="254">
                  <c:v>0.57669148148149185</c:v>
                </c:pt>
                <c:pt idx="255">
                  <c:v>0.28783407407407802</c:v>
                </c:pt>
                <c:pt idx="256">
                  <c:v>0.30877238461538481</c:v>
                </c:pt>
                <c:pt idx="257">
                  <c:v>0.50202518518518513</c:v>
                </c:pt>
                <c:pt idx="258">
                  <c:v>0.34260481481482008</c:v>
                </c:pt>
                <c:pt idx="259">
                  <c:v>0.62700359259260063</c:v>
                </c:pt>
                <c:pt idx="260">
                  <c:v>0.21532925925925925</c:v>
                </c:pt>
                <c:pt idx="261">
                  <c:v>0.11635222857142886</c:v>
                </c:pt>
                <c:pt idx="262">
                  <c:v>5.4722828571428933E-2</c:v>
                </c:pt>
                <c:pt idx="263">
                  <c:v>0.10803953125000022</c:v>
                </c:pt>
                <c:pt idx="264">
                  <c:v>7.3584038461538492E-2</c:v>
                </c:pt>
                <c:pt idx="265">
                  <c:v>0.10764162962963029</c:v>
                </c:pt>
                <c:pt idx="266">
                  <c:v>0.18284941666666876</c:v>
                </c:pt>
                <c:pt idx="267">
                  <c:v>7.8338666666666834E-2</c:v>
                </c:pt>
                <c:pt idx="268">
                  <c:v>0.17364770370370372</c:v>
                </c:pt>
                <c:pt idx="269">
                  <c:v>7.6404925925926917E-2</c:v>
                </c:pt>
                <c:pt idx="270">
                  <c:v>7.5545111111111132E-2</c:v>
                </c:pt>
                <c:pt idx="271">
                  <c:v>7.1821037037037599E-2</c:v>
                </c:pt>
                <c:pt idx="272">
                  <c:v>0.15698740740741135</c:v>
                </c:pt>
                <c:pt idx="273">
                  <c:v>0.32086591666667114</c:v>
                </c:pt>
                <c:pt idx="274">
                  <c:v>0.23309026666666671</c:v>
                </c:pt>
                <c:pt idx="275">
                  <c:v>9.0383878787878846E-2</c:v>
                </c:pt>
                <c:pt idx="276">
                  <c:v>8.7087481481481474E-2</c:v>
                </c:pt>
                <c:pt idx="277">
                  <c:v>6.8677185185185147E-2</c:v>
                </c:pt>
                <c:pt idx="278">
                  <c:v>0.15973481481481491</c:v>
                </c:pt>
                <c:pt idx="279">
                  <c:v>0.33305359259259282</c:v>
                </c:pt>
                <c:pt idx="280">
                  <c:v>0.21279984000000249</c:v>
                </c:pt>
                <c:pt idx="281">
                  <c:v>9.3428333333334543E-2</c:v>
                </c:pt>
                <c:pt idx="282">
                  <c:v>0.13661540740740988</c:v>
                </c:pt>
                <c:pt idx="283">
                  <c:v>0.1420701212121212</c:v>
                </c:pt>
                <c:pt idx="284">
                  <c:v>0.18341975000000249</c:v>
                </c:pt>
                <c:pt idx="285">
                  <c:v>0.18279445454545795</c:v>
                </c:pt>
                <c:pt idx="286">
                  <c:v>0.16661244444444681</c:v>
                </c:pt>
                <c:pt idx="287">
                  <c:v>0.26114752380952383</c:v>
                </c:pt>
                <c:pt idx="288">
                  <c:v>0.10867959259259258</c:v>
                </c:pt>
                <c:pt idx="289">
                  <c:v>0.14802296296296324</c:v>
                </c:pt>
                <c:pt idx="290">
                  <c:v>0.10991341666666667</c:v>
                </c:pt>
                <c:pt idx="291">
                  <c:v>6.1118500000000013E-2</c:v>
                </c:pt>
                <c:pt idx="292">
                  <c:v>0.14120287500000001</c:v>
                </c:pt>
                <c:pt idx="293">
                  <c:v>0.14608003030303029</c:v>
                </c:pt>
                <c:pt idx="294">
                  <c:v>0.11446821212121269</c:v>
                </c:pt>
                <c:pt idx="295">
                  <c:v>0.20402680769230774</c:v>
                </c:pt>
                <c:pt idx="296">
                  <c:v>0.20244115384615638</c:v>
                </c:pt>
                <c:pt idx="297">
                  <c:v>0.18261422222222429</c:v>
                </c:pt>
                <c:pt idx="298">
                  <c:v>0.30238204347826542</c:v>
                </c:pt>
                <c:pt idx="299">
                  <c:v>0.1642460303030325</c:v>
                </c:pt>
                <c:pt idx="300">
                  <c:v>0.48284626923077612</c:v>
                </c:pt>
                <c:pt idx="301">
                  <c:v>0.23840780000000159</c:v>
                </c:pt>
                <c:pt idx="302">
                  <c:v>0.25086366666666682</c:v>
                </c:pt>
                <c:pt idx="303">
                  <c:v>0.515663923076917</c:v>
                </c:pt>
                <c:pt idx="304">
                  <c:v>0.50036140740740742</c:v>
                </c:pt>
                <c:pt idx="305">
                  <c:v>9.3681884615384611E-2</c:v>
                </c:pt>
                <c:pt idx="306">
                  <c:v>5.0101909090909086E-2</c:v>
                </c:pt>
                <c:pt idx="307">
                  <c:v>5.1170423076923106E-2</c:v>
                </c:pt>
                <c:pt idx="308">
                  <c:v>4.6390115384615384E-2</c:v>
                </c:pt>
                <c:pt idx="309">
                  <c:v>5.7668884615384712E-2</c:v>
                </c:pt>
                <c:pt idx="310">
                  <c:v>0.10244051851851851</c:v>
                </c:pt>
                <c:pt idx="311">
                  <c:v>9.2303653846153619E-2</c:v>
                </c:pt>
                <c:pt idx="312">
                  <c:v>5.6547625000000004E-2</c:v>
                </c:pt>
                <c:pt idx="313">
                  <c:v>5.4828161290322593E-2</c:v>
                </c:pt>
                <c:pt idx="314">
                  <c:v>7.1684185185185156E-2</c:v>
                </c:pt>
                <c:pt idx="315">
                  <c:v>7.9936444444445809E-2</c:v>
                </c:pt>
                <c:pt idx="316">
                  <c:v>9.8782666666667268E-2</c:v>
                </c:pt>
                <c:pt idx="317">
                  <c:v>7.1008333333333534E-2</c:v>
                </c:pt>
                <c:pt idx="318">
                  <c:v>0.10984862962962963</c:v>
                </c:pt>
                <c:pt idx="319">
                  <c:v>6.7501370370370378E-2</c:v>
                </c:pt>
                <c:pt idx="320">
                  <c:v>7.6485923076923132E-2</c:v>
                </c:pt>
                <c:pt idx="321">
                  <c:v>6.8900000000000031E-2</c:v>
                </c:pt>
                <c:pt idx="322">
                  <c:v>9.4441391304347824E-2</c:v>
                </c:pt>
                <c:pt idx="323">
                  <c:v>9.6271838709677565E-2</c:v>
                </c:pt>
                <c:pt idx="324">
                  <c:v>0.58967370370370353</c:v>
                </c:pt>
                <c:pt idx="325">
                  <c:v>0.6063202222222227</c:v>
                </c:pt>
                <c:pt idx="326">
                  <c:v>0.64741851851852716</c:v>
                </c:pt>
                <c:pt idx="327">
                  <c:v>0.37446148148148489</c:v>
                </c:pt>
                <c:pt idx="328">
                  <c:v>0.59260929629630466</c:v>
                </c:pt>
                <c:pt idx="329">
                  <c:v>0.27903040740740742</c:v>
                </c:pt>
                <c:pt idx="330">
                  <c:v>0.52192306250000065</c:v>
                </c:pt>
                <c:pt idx="331">
                  <c:v>0.56853915151515155</c:v>
                </c:pt>
                <c:pt idx="332">
                  <c:v>0.40784048387097327</c:v>
                </c:pt>
                <c:pt idx="333">
                  <c:v>0.34750427272727785</c:v>
                </c:pt>
                <c:pt idx="334">
                  <c:v>0.48779846875000032</c:v>
                </c:pt>
                <c:pt idx="335">
                  <c:v>0.55785974999999999</c:v>
                </c:pt>
                <c:pt idx="336">
                  <c:v>0.55594072727272725</c:v>
                </c:pt>
                <c:pt idx="337">
                  <c:v>0.39302985185185868</c:v>
                </c:pt>
                <c:pt idx="338">
                  <c:v>0.43214515384615376</c:v>
                </c:pt>
                <c:pt idx="339">
                  <c:v>0.50083133333333363</c:v>
                </c:pt>
                <c:pt idx="340">
                  <c:v>5.8499291666666932E-2</c:v>
                </c:pt>
                <c:pt idx="341">
                  <c:v>4.2866333333334457E-2</c:v>
                </c:pt>
                <c:pt idx="342">
                  <c:v>0.48316700000000007</c:v>
                </c:pt>
                <c:pt idx="343">
                  <c:v>0.14840646153846523</c:v>
                </c:pt>
                <c:pt idx="344">
                  <c:v>0.22497011111111181</c:v>
                </c:pt>
                <c:pt idx="345">
                  <c:v>0.18001651515151521</c:v>
                </c:pt>
                <c:pt idx="346">
                  <c:v>0.23461437499999999</c:v>
                </c:pt>
                <c:pt idx="347">
                  <c:v>7.1577733333333921E-2</c:v>
                </c:pt>
                <c:pt idx="348">
                  <c:v>9.6645419354838766E-2</c:v>
                </c:pt>
                <c:pt idx="349">
                  <c:v>4.1323100000000001E-2</c:v>
                </c:pt>
                <c:pt idx="350">
                  <c:v>0.36086388461538482</c:v>
                </c:pt>
                <c:pt idx="351">
                  <c:v>0.33905128000000345</c:v>
                </c:pt>
                <c:pt idx="352">
                  <c:v>0.17486140909090941</c:v>
                </c:pt>
                <c:pt idx="353">
                  <c:v>0.37704325</c:v>
                </c:pt>
                <c:pt idx="354">
                  <c:v>0.40263137499999996</c:v>
                </c:pt>
                <c:pt idx="355">
                  <c:v>0.47950784375000038</c:v>
                </c:pt>
                <c:pt idx="356">
                  <c:v>5.525940740740741E-2</c:v>
                </c:pt>
                <c:pt idx="357">
                  <c:v>0.2235040000000007</c:v>
                </c:pt>
                <c:pt idx="358">
                  <c:v>0.2480995416666685</c:v>
                </c:pt>
                <c:pt idx="359">
                  <c:v>0.16420792857143149</c:v>
                </c:pt>
                <c:pt idx="360">
                  <c:v>0.37002850000000492</c:v>
                </c:pt>
                <c:pt idx="361">
                  <c:v>0.48356555000000001</c:v>
                </c:pt>
                <c:pt idx="362">
                  <c:v>0.34840613333333531</c:v>
                </c:pt>
                <c:pt idx="363">
                  <c:v>0.23570818518518769</c:v>
                </c:pt>
                <c:pt idx="364">
                  <c:v>0.16604492592592679</c:v>
                </c:pt>
                <c:pt idx="365">
                  <c:v>0.37845534615385007</c:v>
                </c:pt>
                <c:pt idx="366">
                  <c:v>0.42496661538462444</c:v>
                </c:pt>
                <c:pt idx="367">
                  <c:v>0.45507192000000002</c:v>
                </c:pt>
              </c:numCache>
            </c:numRef>
          </c:yVal>
          <c:smooth val="0"/>
        </c:ser>
        <c:dLbls>
          <c:showLegendKey val="0"/>
          <c:showVal val="0"/>
          <c:showCatName val="0"/>
          <c:showSerName val="0"/>
          <c:showPercent val="0"/>
          <c:showBubbleSize val="0"/>
        </c:dLbls>
        <c:axId val="91686016"/>
        <c:axId val="91687936"/>
      </c:scatterChart>
      <c:valAx>
        <c:axId val="91686016"/>
        <c:scaling>
          <c:orientation val="minMax"/>
          <c:max val="120"/>
          <c:min val="0"/>
        </c:scaling>
        <c:delete val="0"/>
        <c:axPos val="b"/>
        <c:title>
          <c:tx>
            <c:rich>
              <a:bodyPr/>
              <a:lstStyle/>
              <a:p>
                <a:pPr>
                  <a:defRPr lang="en-US" sz="1050"/>
                </a:pPr>
                <a:r>
                  <a:rPr lang="en-US" sz="1050" dirty="0" smtClean="0"/>
                  <a:t>Elevation (meters)</a:t>
                </a:r>
                <a:endParaRPr lang="en-US" sz="1050" dirty="0"/>
              </a:p>
            </c:rich>
          </c:tx>
          <c:overlay val="0"/>
        </c:title>
        <c:numFmt formatCode="General" sourceLinked="1"/>
        <c:majorTickMark val="out"/>
        <c:minorTickMark val="none"/>
        <c:tickLblPos val="nextTo"/>
        <c:txPr>
          <a:bodyPr/>
          <a:lstStyle/>
          <a:p>
            <a:pPr>
              <a:defRPr lang="en-US" sz="900"/>
            </a:pPr>
            <a:endParaRPr lang="en-US"/>
          </a:p>
        </c:txPr>
        <c:crossAx val="91687936"/>
        <c:crosses val="autoZero"/>
        <c:crossBetween val="midCat"/>
        <c:majorUnit val="30"/>
      </c:valAx>
      <c:valAx>
        <c:axId val="91687936"/>
        <c:scaling>
          <c:orientation val="minMax"/>
        </c:scaling>
        <c:delete val="0"/>
        <c:axPos val="l"/>
        <c:majorGridlines>
          <c:spPr>
            <a:ln>
              <a:solidFill>
                <a:schemeClr val="bg1">
                  <a:lumMod val="85000"/>
                </a:schemeClr>
              </a:solidFill>
            </a:ln>
          </c:spPr>
        </c:majorGridlines>
        <c:title>
          <c:tx>
            <c:rich>
              <a:bodyPr rot="-5400000" vert="horz"/>
              <a:lstStyle/>
              <a:p>
                <a:pPr>
                  <a:defRPr lang="en-US" sz="1050"/>
                </a:pPr>
                <a:r>
                  <a:rPr lang="en-US" sz="1050"/>
                  <a:t>avg</a:t>
                </a:r>
                <a:r>
                  <a:rPr lang="en-US" sz="1050" baseline="0"/>
                  <a:t> % of available bicycles</a:t>
                </a:r>
                <a:endParaRPr lang="en-US" sz="1050"/>
              </a:p>
            </c:rich>
          </c:tx>
          <c:layout>
            <c:manualLayout>
              <c:xMode val="edge"/>
              <c:yMode val="edge"/>
              <c:x val="5.9009865146167112E-4"/>
              <c:y val="0.10963872971376012"/>
            </c:manualLayout>
          </c:layout>
          <c:overlay val="0"/>
        </c:title>
        <c:numFmt formatCode="0%" sourceLinked="0"/>
        <c:majorTickMark val="out"/>
        <c:minorTickMark val="none"/>
        <c:tickLblPos val="nextTo"/>
        <c:txPr>
          <a:bodyPr/>
          <a:lstStyle/>
          <a:p>
            <a:pPr>
              <a:defRPr lang="en-US" sz="900"/>
            </a:pPr>
            <a:endParaRPr lang="en-US"/>
          </a:p>
        </c:txPr>
        <c:crossAx val="91686016"/>
        <c:crosses val="autoZero"/>
        <c:crossBetween val="midCat"/>
      </c:valAx>
    </c:plotArea>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7597EE8-085A-4F87-9C25-E563D2A28EF6}" type="datetimeFigureOut">
              <a:rPr lang="en-US"/>
              <a:pPr>
                <a:defRPr/>
              </a:pPr>
              <a:t>5/2/2012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475824B-6051-41BE-8EBB-1E36FFEBC343}" type="slidenum">
              <a:rPr lang="en-US"/>
              <a:pPr>
                <a:defRPr/>
              </a:pPr>
              <a:t>‹#›</a:t>
            </a:fld>
            <a:endParaRPr lang="en-US"/>
          </a:p>
        </p:txBody>
      </p:sp>
    </p:spTree>
    <p:extLst>
      <p:ext uri="{BB962C8B-B14F-4D97-AF65-F5344CB8AC3E}">
        <p14:creationId xmlns:p14="http://schemas.microsoft.com/office/powerpoint/2010/main" val="8653307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enseable.mit.edu/"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Our focus is on utilizing </a:t>
            </a:r>
            <a:r>
              <a:rPr lang="en-US" i="1" smtClean="0"/>
              <a:t>existing urban infrastructure </a:t>
            </a:r>
            <a:r>
              <a:rPr lang="en-US" smtClean="0"/>
              <a:t>to sense data about human behavior that is *freely* available which is, in this case, shared bicycling</a:t>
            </a:r>
          </a:p>
          <a:p>
            <a:pPr>
              <a:spcBef>
                <a:spcPct val="0"/>
              </a:spcBef>
            </a:pPr>
            <a:endParaRPr lang="en-US" smtClean="0"/>
          </a:p>
          <a:p>
            <a:pPr>
              <a:spcBef>
                <a:spcPct val="0"/>
              </a:spcBef>
            </a:pPr>
            <a:r>
              <a:rPr lang="en-US" smtClean="0"/>
              <a:t>This has wide-ranging implications…</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F19D435-A04A-42A4-B27D-D3FBCBB64E59}"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8BC228-A781-4C4A-B3AB-E0B90E68D8DD}"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Gonzalez et al. studied the trajectory of 100,000 anonymized mobile phone users whose position is tracked for a</a:t>
            </a:r>
          </a:p>
          <a:p>
            <a:pPr>
              <a:spcBef>
                <a:spcPct val="0"/>
              </a:spcBef>
            </a:pPr>
            <a:r>
              <a:rPr lang="en-US" smtClean="0"/>
              <a:t>six-month period. Found that in contrast with the random trajectories predicted by the prevailing Levy flight and random walk models, human trajectories show a high degree of temporal and spatial regularity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47E2B0-48A8-448C-A008-39B3FD5CC738}"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Bicing station</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7453127-188A-4892-8DA8-B5442625F826}"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Community shared bicycling programs offer an environmentally friendly, healthy, and inexpensive alternative to automobile transportation. </a:t>
            </a:r>
          </a:p>
          <a:p>
            <a:pPr>
              <a:spcBef>
                <a:spcPct val="0"/>
              </a:spcBef>
            </a:pPr>
            <a:endParaRPr lang="en-US" smtClean="0"/>
          </a:p>
          <a:p>
            <a:pPr>
              <a:spcBef>
                <a:spcPct val="0"/>
              </a:spcBef>
            </a:pPr>
            <a:r>
              <a:rPr lang="en-US" smtClean="0"/>
              <a:t>Recent technological advances have led to a third generation shared bicycling system whose real-time usage data can be collected, archived, and analyzed. </a:t>
            </a:r>
          </a:p>
          <a:p>
            <a:pPr>
              <a:spcBef>
                <a:spcPct val="0"/>
              </a:spcBef>
            </a:pPr>
            <a:endParaRPr lang="en-US" smtClean="0"/>
          </a:p>
          <a:p>
            <a:pPr>
              <a:spcBef>
                <a:spcPct val="0"/>
              </a:spcBef>
            </a:pPr>
            <a:r>
              <a:rPr lang="en-US" smtClean="0"/>
              <a:t>Currently, there are over forty such programs in the world including Vélib’ in Paris, which has 20,000 bicycles and 1,450 stations (approximately 1 station every 300 meters) and a new program in Washington DC called SmartBikeDC.</a:t>
            </a:r>
          </a:p>
          <a:p>
            <a:pPr>
              <a:spcBef>
                <a:spcPct val="0"/>
              </a:spcBef>
            </a:pPr>
            <a:endParaRPr lang="en-US" smtClean="0"/>
          </a:p>
          <a:p>
            <a:pPr>
              <a:spcBef>
                <a:spcPct val="0"/>
              </a:spcBef>
            </a:pPr>
            <a:r>
              <a:rPr lang="en-US" smtClean="0"/>
              <a:t>One thing that makes Bicing in Barcelona unique is that it’s a subscription based system, not meant for tourists.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636A68-74EA-4166-977F-8B6C5DED68FC}"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Bicycles are checked out by swiping an RFID membership card at a Bicing station kiosk which then unlocks a bicycle and displays its rack location on an LCD screen. </a:t>
            </a:r>
          </a:p>
          <a:p>
            <a:pPr>
              <a:spcBef>
                <a:spcPct val="0"/>
              </a:spcBef>
            </a:pPr>
            <a:endParaRPr lang="en-US" smtClean="0"/>
          </a:p>
          <a:p>
            <a:pPr>
              <a:spcBef>
                <a:spcPct val="0"/>
              </a:spcBef>
            </a:pPr>
            <a:r>
              <a:rPr lang="en-US" smtClean="0"/>
              <a:t>Check-out information is uploaded to a web server that provides real-time information about the number of available bicycles and vacant slots at each station</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E95498-4FC7-4A6A-BB7B-37D983C81C51}"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511CB88-E749-445F-8A36-3BA1C6DCD1F4}"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2E3393B-E3AC-4A89-A771-55B87A6B5D05}"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data scraped from the Bicing website is noisy as a result of temporary station closures, technical issues at the stations caused by maintenance work, internet connectivity failures, server-side SQL time-outs, and broken bicycles and parking slots. We employed a three step process to detect and eliminate these faulty observations. Data cleansing was criti­cal to ensure that the data used to train our prediction models was valid.</a:t>
            </a:r>
          </a:p>
          <a:p>
            <a:pPr>
              <a:spcBef>
                <a:spcPct val="0"/>
              </a:spcBef>
            </a:pPr>
            <a:endParaRPr 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010CD88-8294-45E3-877B-2E6008B35A82}"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524022-DE94-449F-9909-78EFE4CC0478}"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 DayView</a:t>
            </a:r>
            <a:r>
              <a:rPr lang="en-US" baseline="-25000" smtClean="0"/>
              <a:t> </a:t>
            </a:r>
            <a:r>
              <a:rPr lang="en-US" smtClean="0"/>
              <a:t>is calculated by averaging station data that matches certain criteria into a 24 hour window, discretized into five-minute bins  (288 bins/day). </a:t>
            </a:r>
          </a:p>
          <a:p>
            <a:pPr>
              <a:spcBef>
                <a:spcPct val="0"/>
              </a:spcBef>
            </a:pPr>
            <a:endParaRPr lang="en-US" smtClean="0"/>
          </a:p>
          <a:p>
            <a:pPr>
              <a:spcBef>
                <a:spcPct val="0"/>
              </a:spcBef>
            </a:pPr>
            <a:r>
              <a:rPr lang="en-US" smtClean="0"/>
              <a:t>For example, a station’s “Percentage Full DayView” is created by computing the station’s average </a:t>
            </a:r>
            <a:r>
              <a:rPr lang="en-US" i="1" smtClean="0"/>
              <a:t>percentage full </a:t>
            </a:r>
            <a:r>
              <a:rPr lang="en-US" smtClean="0"/>
              <a:t>values in each of the 288 bins for each weekday over a given observation period.</a:t>
            </a:r>
          </a:p>
          <a:p>
            <a:pPr>
              <a:spcBef>
                <a:spcPct val="0"/>
              </a:spcBef>
            </a:pPr>
            <a:endParaRPr 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D87CDD9-69AF-463B-AB39-5381787FBFBE}"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for city-planners, governments, urban transit studies, traffic forecasting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07F6E7B-11E5-451A-A7EE-6269EAE488ED}"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7A44B99-1542-4301-AC39-9F27F02D8578}"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1D66EBD-74DF-4CA2-A080-CAB5D9CD8F90}"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90431DD-FC32-44EF-A243-6A221583014E}"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A4645CA-E275-4091-A54C-E1C9E2CCC0CC}"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We used a Dynamic Time Warping (DTW) based metric with a one-hour Sakoe-Chiba band (Sakoe, 1978). DTW was used in preference to a Euclidean-distance measure because we were interested in comparing overall temporal patterns and wanted to allow for up to one hour of temporal shifts in the data.</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E5F9768-C7FB-487F-BFE1-EA3F2E5D1634}"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1284089-C321-4AD3-90A3-B48E97F334ED}" type="slidenum">
              <a:rPr lang="en-US"/>
              <a:pPr fontAlgn="base">
                <a:spcBef>
                  <a:spcPct val="0"/>
                </a:spcBef>
                <a:spcAft>
                  <a:spcPct val="0"/>
                </a:spcAft>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more active clusters (A3, A4, and A5) become noticeably more active as the day advances. </a:t>
            </a:r>
          </a:p>
          <a:p>
            <a:pPr>
              <a:spcBef>
                <a:spcPct val="0"/>
              </a:spcBef>
            </a:pPr>
            <a:endParaRPr 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00D8D10-9465-49FF-8CCC-444C35AF994D}"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least active cluster, Cluster A1 (N=207), surrounds nearly the entire perimeter of Barcelona. </a:t>
            </a:r>
          </a:p>
          <a:p>
            <a:pPr>
              <a:spcBef>
                <a:spcPct val="0"/>
              </a:spcBef>
            </a:pPr>
            <a:endParaRPr lang="en-US" smtClean="0"/>
          </a:p>
          <a:p>
            <a:pPr>
              <a:spcBef>
                <a:spcPct val="0"/>
              </a:spcBef>
            </a:pPr>
            <a:r>
              <a:rPr lang="en-US" smtClean="0"/>
              <a:t>The clusters generally become more active (from A1 to A5) as one moves from the outward edges of the city into downtown. </a:t>
            </a:r>
          </a:p>
          <a:p>
            <a:pPr>
              <a:spcBef>
                <a:spcPct val="0"/>
              </a:spcBef>
            </a:pPr>
            <a:endParaRPr lang="en-US" smtClean="0"/>
          </a:p>
          <a:p>
            <a:pPr>
              <a:spcBef>
                <a:spcPct val="0"/>
              </a:spcBef>
            </a:pPr>
            <a:endParaRPr 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A50841E-9E19-4132-8F25-A302A2801AC3}"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Our algorithm identified six bicycle clusters (depicted in Figure 6) with three classes of behavior: </a:t>
            </a:r>
          </a:p>
          <a:p>
            <a:pPr>
              <a:spcBef>
                <a:spcPct val="0"/>
              </a:spcBef>
            </a:pPr>
            <a:r>
              <a:rPr lang="en-US" i="1" smtClean="0"/>
              <a:t>flat</a:t>
            </a:r>
            <a:r>
              <a:rPr lang="en-US" smtClean="0"/>
              <a:t> (Clusters B1 and B2), </a:t>
            </a:r>
            <a:r>
              <a:rPr lang="en-US" i="1" smtClean="0"/>
              <a:t>outgoing</a:t>
            </a:r>
            <a:r>
              <a:rPr lang="en-US" smtClean="0"/>
              <a:t> (Clusters B3 and B4), </a:t>
            </a:r>
            <a:r>
              <a:rPr lang="en-US" i="1" smtClean="0"/>
              <a:t>incoming</a:t>
            </a:r>
            <a:r>
              <a:rPr lang="en-US" smtClean="0"/>
              <a:t> (Clusters B5 and B6)</a:t>
            </a:r>
          </a:p>
          <a:p>
            <a:pPr>
              <a:spcBef>
                <a:spcPct val="0"/>
              </a:spcBef>
            </a:pPr>
            <a:endParaRPr lang="en-US" smtClean="0"/>
          </a:p>
          <a:p>
            <a:pPr>
              <a:spcBef>
                <a:spcPct val="0"/>
              </a:spcBef>
            </a:pPr>
            <a:r>
              <a:rPr lang="en-US" smtClean="0"/>
              <a:t>Cluster B2 tends to have a high degree of available bicycles (on average, it is 66% full) whereas cluster B1 is just the opposite (15% availability). </a:t>
            </a:r>
          </a:p>
          <a:p>
            <a:pPr>
              <a:spcBef>
                <a:spcPct val="0"/>
              </a:spcBef>
            </a:pPr>
            <a:endParaRPr lang="en-US" smtClean="0"/>
          </a:p>
          <a:p>
            <a:pPr>
              <a:spcBef>
                <a:spcPct val="0"/>
              </a:spcBef>
            </a:pPr>
            <a:r>
              <a:rPr lang="en-US" smtClean="0"/>
              <a:t>The </a:t>
            </a:r>
            <a:r>
              <a:rPr lang="en-US" i="1" smtClean="0"/>
              <a:t>outgoing</a:t>
            </a:r>
            <a:r>
              <a:rPr lang="en-US" b="1" smtClean="0"/>
              <a:t> </a:t>
            </a:r>
            <a:r>
              <a:rPr lang="en-US" smtClean="0"/>
              <a:t>clusters</a:t>
            </a:r>
            <a:r>
              <a:rPr lang="en-US" b="1" i="1" smtClean="0"/>
              <a:t> </a:t>
            </a:r>
            <a:r>
              <a:rPr lang="en-US" smtClean="0"/>
              <a:t>show a precipitous drop in available bicycles around 7-8AM as people leave for work, a slight rise at 2-3PM during lunch and a return to early morning levels by 10-11PM.</a:t>
            </a:r>
          </a:p>
          <a:p>
            <a:pPr>
              <a:spcBef>
                <a:spcPct val="0"/>
              </a:spcBef>
            </a:pPr>
            <a:endParaRPr lang="en-US" smtClean="0"/>
          </a:p>
          <a:p>
            <a:pPr>
              <a:spcBef>
                <a:spcPct val="0"/>
              </a:spcBef>
            </a:pPr>
            <a:r>
              <a:rPr lang="en-US" smtClean="0"/>
              <a:t>The incoming station shape is nearly inverse of the outgoing stations: people be­gin arriving around 7-8AM and begin leaving around 1‑2PM. Many financial businesses in Barcelona open at 9AM and close around 2:30PM, which aligns well with the tem­poral patterns of these two clusters.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4FD1511-C10F-4A7C-854A-EDA1701FCA52}"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a:t>
            </a:r>
            <a:r>
              <a:rPr lang="en-US" i="1" smtClean="0"/>
              <a:t>outgoing</a:t>
            </a:r>
            <a:r>
              <a:rPr lang="en-US" smtClean="0"/>
              <a:t> stations: edges of the downtown and midtown sections of the city. </a:t>
            </a:r>
          </a:p>
          <a:p>
            <a:pPr>
              <a:spcBef>
                <a:spcPct val="0"/>
              </a:spcBef>
            </a:pPr>
            <a:endParaRPr lang="en-US" smtClean="0"/>
          </a:p>
          <a:p>
            <a:pPr>
              <a:spcBef>
                <a:spcPct val="0"/>
              </a:spcBef>
            </a:pPr>
            <a:r>
              <a:rPr lang="en-US" smtClean="0"/>
              <a:t>The </a:t>
            </a:r>
            <a:r>
              <a:rPr lang="en-US" i="1" smtClean="0"/>
              <a:t>incoming </a:t>
            </a:r>
            <a:r>
              <a:rPr lang="en-US" smtClean="0"/>
              <a:t>stations: high density commercial areas &amp; along two major arterial routes: Rambla de Catalunya and Avinguda Diagonal</a:t>
            </a:r>
          </a:p>
          <a:p>
            <a:pPr>
              <a:spcBef>
                <a:spcPct val="0"/>
              </a:spcBef>
            </a:pPr>
            <a:endParaRPr lang="en-US" smtClean="0"/>
          </a:p>
          <a:p>
            <a:pPr>
              <a:spcBef>
                <a:spcPct val="0"/>
              </a:spcBef>
            </a:pPr>
            <a:r>
              <a:rPr lang="en-US" smtClean="0"/>
              <a:t>I mentioned before cluster B2 tends to have a high degree of bicycles and B1 is just the opposite:</a:t>
            </a:r>
          </a:p>
          <a:p>
            <a:pPr>
              <a:spcBef>
                <a:spcPct val="0"/>
              </a:spcBef>
            </a:pPr>
            <a:r>
              <a:rPr lang="en-US" smtClean="0"/>
              <a:t>one reason for this discrepancy is likely due to Barcelona’s topography: the city itself is built on a long incline. Stations located at the top of the map are between 80-110 meters above sea level versus those at the bottom, which are at 0-10 meters above sea level. </a:t>
            </a:r>
          </a:p>
          <a:p>
            <a:pPr>
              <a:spcBef>
                <a:spcPct val="0"/>
              </a:spcBef>
            </a:pPr>
            <a:endParaRPr lang="en-US" smtClean="0"/>
          </a:p>
          <a:p>
            <a:pPr>
              <a:spcBef>
                <a:spcPct val="0"/>
              </a:spcBef>
            </a:pPr>
            <a:r>
              <a:rPr lang="en-US" smtClean="0"/>
              <a:t>People tend not to bicycle up to the higher altitudes, thus leaving those stations in Cluster B1 starving for bicycles.</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24EA7C5-4A4A-4A7D-9259-65B50A1C1183}"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 for social scientists to understand the periodicity and routines in behavior</a:t>
            </a:r>
          </a:p>
          <a:p>
            <a:pPr>
              <a:spcBef>
                <a:spcPct val="0"/>
              </a:spcBef>
            </a:pPr>
            <a:r>
              <a:rPr lang="en-US" smtClean="0"/>
              <a:t>* potential to access the masses of data that are of the same order of magnitude as that of the natural sciences (latour)</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9521C9F-6F36-4199-8FC9-9EAF3C07900C}"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78D0FC-3FCD-4692-9F57-7830C5F9F66D}"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Predictive station usage models would </a:t>
            </a:r>
          </a:p>
          <a:p>
            <a:pPr marL="228600" indent="-228600" fontAlgn="auto">
              <a:spcBef>
                <a:spcPts val="0"/>
              </a:spcBef>
              <a:spcAft>
                <a:spcPts val="0"/>
              </a:spcAft>
              <a:buFontTx/>
              <a:buAutoNum type="alphaLcParenBoth"/>
              <a:defRPr/>
            </a:pPr>
            <a:r>
              <a:rPr lang="en-US" dirty="0" smtClean="0"/>
              <a:t>allow for more accurate load balancing of the stations; </a:t>
            </a:r>
          </a:p>
          <a:p>
            <a:pPr marL="228600" indent="-228600" fontAlgn="auto">
              <a:spcBef>
                <a:spcPts val="0"/>
              </a:spcBef>
              <a:spcAft>
                <a:spcPts val="0"/>
              </a:spcAft>
              <a:buFontTx/>
              <a:buAutoNum type="alphaLcParenBoth"/>
              <a:defRPr/>
            </a:pPr>
            <a:r>
              <a:rPr lang="en-US" dirty="0" smtClean="0"/>
              <a:t>assist urban planners and city officials by providing them with information about </a:t>
            </a:r>
            <a:r>
              <a:rPr lang="en-US" i="1" dirty="0" smtClean="0"/>
              <a:t>expected</a:t>
            </a:r>
            <a:r>
              <a:rPr lang="en-US" dirty="0" smtClean="0"/>
              <a:t> activity in the city; and </a:t>
            </a:r>
          </a:p>
          <a:p>
            <a:pPr marL="228600" indent="-228600" fontAlgn="auto">
              <a:spcBef>
                <a:spcPts val="0"/>
              </a:spcBef>
              <a:spcAft>
                <a:spcPts val="0"/>
              </a:spcAft>
              <a:buFontTx/>
              <a:buAutoNum type="alphaLcParenBoth"/>
              <a:defRPr/>
            </a:pPr>
            <a:r>
              <a:rPr lang="en-US" dirty="0" smtClean="0"/>
              <a:t>open the way to new mobile services for Bicing users. </a:t>
            </a:r>
            <a:endParaRPr lang="en-US" dirty="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E8ED7C2-A2A7-472A-B783-B74FFF2D37A7}"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a:p>
            <a:pPr>
              <a:spcBef>
                <a:spcPct val="0"/>
              </a:spcBef>
            </a:pPr>
            <a:r>
              <a:rPr lang="en-US" smtClean="0"/>
              <a:t>In the previously mentioned online survey, Bicing users identified </a:t>
            </a:r>
            <a:r>
              <a:rPr lang="en-US" i="1" smtClean="0"/>
              <a:t>finding an available bicycle and parking slot</a:t>
            </a:r>
            <a:r>
              <a:rPr lang="en-US" smtClean="0"/>
              <a:t> as the two most important problems in their Bicing experience (76% and 66% of respondents, respectively). </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C39C9B1-A439-46AC-B662-8647A819006B}"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8F7DAD3-D047-4DFB-B0B0-2FCCF2C251CE}"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D7105F9-98C0-447F-A8E5-4890B22AAADF}"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All models have three input parameters: </a:t>
            </a:r>
          </a:p>
          <a:p>
            <a:pPr marL="228600" indent="-228600" fontAlgn="auto">
              <a:spcBef>
                <a:spcPts val="0"/>
              </a:spcBef>
              <a:spcAft>
                <a:spcPts val="0"/>
              </a:spcAft>
              <a:buFontTx/>
              <a:buAutoNum type="arabicParenBoth"/>
              <a:defRPr/>
            </a:pPr>
            <a:r>
              <a:rPr lang="en-US" dirty="0" smtClean="0"/>
              <a:t>the current time; </a:t>
            </a:r>
          </a:p>
          <a:p>
            <a:pPr marL="228600" indent="-228600" fontAlgn="auto">
              <a:spcBef>
                <a:spcPts val="0"/>
              </a:spcBef>
              <a:spcAft>
                <a:spcPts val="0"/>
              </a:spcAft>
              <a:buFontTx/>
              <a:buAutoNum type="arabicParenBoth"/>
              <a:defRPr/>
            </a:pPr>
            <a:r>
              <a:rPr lang="en-US" dirty="0" smtClean="0"/>
              <a:t>the last known number of bicycles at time  (</a:t>
            </a:r>
            <a:r>
              <a:rPr lang="en-US" i="1" dirty="0" smtClean="0"/>
              <a:t>B</a:t>
            </a:r>
            <a:r>
              <a:rPr lang="en-US" i="1" baseline="-25000" dirty="0" smtClean="0"/>
              <a:t>t0</a:t>
            </a:r>
            <a:r>
              <a:rPr lang="en-US" dirty="0" smtClean="0"/>
              <a:t>); </a:t>
            </a:r>
          </a:p>
          <a:p>
            <a:pPr marL="228600" indent="-228600" fontAlgn="auto">
              <a:spcBef>
                <a:spcPts val="0"/>
              </a:spcBef>
              <a:spcAft>
                <a:spcPts val="0"/>
              </a:spcAft>
              <a:buFontTx/>
              <a:buAutoNum type="arabicParenBoth"/>
              <a:defRPr/>
            </a:pPr>
            <a:r>
              <a:rPr lang="en-US" dirty="0" smtClean="0"/>
              <a:t>and a prediction window (</a:t>
            </a:r>
            <a:r>
              <a:rPr lang="en-US" i="1" dirty="0" smtClean="0"/>
              <a:t>PW</a:t>
            </a:r>
            <a:r>
              <a:rPr lang="en-US" dirty="0" smtClean="0"/>
              <a:t>) that specifies how far into the future to predict. In this paper, we focus on </a:t>
            </a:r>
            <a:r>
              <a:rPr lang="en-US" i="1" dirty="0" smtClean="0"/>
              <a:t>PW</a:t>
            </a:r>
            <a:r>
              <a:rPr lang="en-US" dirty="0" smtClean="0"/>
              <a:t> values ranging from 10 min to 120 min</a:t>
            </a:r>
            <a:r>
              <a:rPr lang="en-US" u="sng" dirty="0" smtClean="0"/>
              <a:t>, as they correspond to the most common Bicing usage scenario</a:t>
            </a:r>
            <a:r>
              <a:rPr lang="en-US" dirty="0" smtClean="0"/>
              <a:t>. </a:t>
            </a:r>
            <a:endParaRPr 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5CC7517-E5E6-4324-92C7-5234E2EC566B}"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042508C-ABDF-4352-8BEE-9A9BF17131AB}"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6D21AB-A0FD-416B-A00B-AEB8DC2465B8}"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9137F8D-139D-4900-9774-554D477AD123}"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C115DA1-E889-4DA7-8941-5C9D064AA4B5}"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understand and predict the spread of biological viruses</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0FCF708-970E-4F23-9829-207051A24E21}"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FontTx/>
              <a:buAutoNum type="arabicParenBoth"/>
            </a:pPr>
            <a:r>
              <a:rPr lang="en-US" i="1" smtClean="0"/>
              <a:t>time</a:t>
            </a:r>
            <a:r>
              <a:rPr lang="en-US" smtClean="0"/>
              <a:t>, a discrete observed node with 24 possible values corresponding to each of the hours of the day; </a:t>
            </a:r>
          </a:p>
          <a:p>
            <a:pPr marL="228600" indent="-228600">
              <a:spcBef>
                <a:spcPct val="0"/>
              </a:spcBef>
              <a:buFontTx/>
              <a:buAutoNum type="arabicParenBoth"/>
            </a:pPr>
            <a:r>
              <a:rPr lang="en-US" i="1" smtClean="0"/>
              <a:t>bikes</a:t>
            </a:r>
            <a:r>
              <a:rPr lang="en-US" smtClean="0"/>
              <a:t>, the value of </a:t>
            </a:r>
            <a:r>
              <a:rPr lang="en-US" i="1" smtClean="0"/>
              <a:t>NAB</a:t>
            </a:r>
            <a:r>
              <a:rPr lang="en-US" smtClean="0"/>
              <a:t> at time </a:t>
            </a:r>
            <a:r>
              <a:rPr lang="en-US" i="1" smtClean="0"/>
              <a:t>t</a:t>
            </a:r>
            <a:r>
              <a:rPr lang="en-US" smtClean="0"/>
              <a:t>, discretized into five bins, where a value of one corresponds to 0-20% of bicycles, two corresponds to 20-40%, etc; </a:t>
            </a:r>
          </a:p>
          <a:p>
            <a:pPr marL="228600" indent="-228600">
              <a:spcBef>
                <a:spcPct val="0"/>
              </a:spcBef>
              <a:buFontTx/>
              <a:buAutoNum type="arabicParenBoth"/>
            </a:pPr>
            <a:r>
              <a:rPr lang="en-US" i="1" smtClean="0"/>
              <a:t>PW,</a:t>
            </a:r>
            <a:r>
              <a:rPr lang="en-US" smtClean="0"/>
              <a:t> the size of the prediction window, with six possible values corresponding to 10, 20, 30, 60, 90 and 120 minutes into the future; and  </a:t>
            </a:r>
          </a:p>
          <a:p>
            <a:pPr marL="228600" indent="-228600">
              <a:spcBef>
                <a:spcPct val="0"/>
              </a:spcBef>
              <a:buFontTx/>
              <a:buAutoNum type="arabicParenBoth"/>
            </a:pPr>
            <a:r>
              <a:rPr lang="en-US" i="1" smtClean="0"/>
              <a:t>delta</a:t>
            </a:r>
            <a:r>
              <a:rPr lang="en-US" smtClean="0"/>
              <a:t>, a continuous Gaussian variable that contains the change in the number of bikes at time </a:t>
            </a:r>
            <a:r>
              <a:rPr lang="en-US" i="1" smtClean="0"/>
              <a:t>t + PW</a:t>
            </a:r>
            <a:r>
              <a:rPr lang="en-US" smtClean="0"/>
              <a:t> with respect to its value at time </a:t>
            </a:r>
            <a:r>
              <a:rPr lang="en-US" i="1" smtClean="0"/>
              <a:t>t</a:t>
            </a:r>
            <a:r>
              <a:rPr lang="en-US" smtClean="0"/>
              <a:t>. Predictions in the number of bicycles are made by adding the value of the </a:t>
            </a:r>
            <a:r>
              <a:rPr lang="en-US" i="1" smtClean="0"/>
              <a:t>delta</a:t>
            </a:r>
            <a:r>
              <a:rPr lang="en-US" smtClean="0"/>
              <a:t> node to the most recent observation</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21489B7-1B00-4372-B1E1-8A00986B04C9}"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three history-based predictors used three weeks of historic data, from Nov. 2, 2008 to Nov. 23, 2008 (see Figure 10) to build their models. The HM and HT predictors used the corresponding DayViews built from the same three-week period.</a:t>
            </a:r>
          </a:p>
          <a:p>
            <a:pPr>
              <a:spcBef>
                <a:spcPct val="0"/>
              </a:spcBef>
            </a:pPr>
            <a:endParaRPr lang="en-US" smtClean="0"/>
          </a:p>
          <a:p>
            <a:pPr>
              <a:spcBef>
                <a:spcPct val="0"/>
              </a:spcBef>
            </a:pPr>
            <a:r>
              <a:rPr lang="en-US" smtClean="0"/>
              <a:t>Each BN was trained by computing a posterior over the parameters given the fully observed data from </a:t>
            </a:r>
            <a:r>
              <a:rPr lang="en-US" i="1" smtClean="0"/>
              <a:t>time</a:t>
            </a:r>
            <a:r>
              <a:rPr lang="en-US" smtClean="0"/>
              <a:t>, </a:t>
            </a:r>
            <a:r>
              <a:rPr lang="en-US" i="1" smtClean="0"/>
              <a:t>bikes</a:t>
            </a:r>
            <a:r>
              <a:rPr lang="en-US" smtClean="0"/>
              <a:t>, </a:t>
            </a:r>
            <a:r>
              <a:rPr lang="en-US" i="1" smtClean="0"/>
              <a:t>PW</a:t>
            </a:r>
            <a:r>
              <a:rPr lang="en-US" smtClean="0"/>
              <a:t> and </a:t>
            </a:r>
            <a:r>
              <a:rPr lang="en-US" i="1" smtClean="0"/>
              <a:t>delta,</a:t>
            </a:r>
            <a:r>
              <a:rPr lang="en-US" smtClean="0"/>
              <a:t> with  covering the three-week period of training data, in five minute increments.</a:t>
            </a:r>
          </a:p>
          <a:p>
            <a:pPr>
              <a:spcBef>
                <a:spcPct val="0"/>
              </a:spcBef>
            </a:pPr>
            <a:endParaRPr lang="en-US" smtClean="0"/>
          </a:p>
          <a:p>
            <a:pPr>
              <a:spcBef>
                <a:spcPct val="0"/>
              </a:spcBef>
            </a:pPr>
            <a:r>
              <a:rPr lang="en-US" smtClean="0"/>
              <a:t>Starting at midnight on Nov 24</a:t>
            </a:r>
            <a:r>
              <a:rPr lang="en-US" baseline="30000" smtClean="0"/>
              <a:t>th</a:t>
            </a:r>
            <a:r>
              <a:rPr lang="en-US" smtClean="0"/>
              <a:t>, the prediction models were fed the current time (in five minute increments), the current number of available bicycles, and each of the six previously mentioned </a:t>
            </a:r>
            <a:r>
              <a:rPr lang="en-US" i="1" smtClean="0"/>
              <a:t>PW</a:t>
            </a:r>
            <a:r>
              <a:rPr lang="en-US" smtClean="0"/>
              <a:t> values. For each </a:t>
            </a:r>
            <a:r>
              <a:rPr lang="en-US" i="1" smtClean="0"/>
              <a:t>PW, </a:t>
            </a:r>
            <a:r>
              <a:rPr lang="en-US" smtClean="0"/>
              <a:t>our models returned the predicted number of available bicycles.</a:t>
            </a:r>
          </a:p>
          <a:p>
            <a:pPr>
              <a:spcBef>
                <a:spcPct val="0"/>
              </a:spcBef>
            </a:pPr>
            <a:endParaRPr lang="en-US" smtClean="0"/>
          </a:p>
          <a:p>
            <a:pPr>
              <a:spcBef>
                <a:spcPct val="0"/>
              </a:spcBef>
            </a:pPr>
            <a:endParaRPr 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D1C367B-B9BD-4368-9578-6FB68A814AF9}"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8F88B8D-A6EC-4BD2-913E-F6822A21F9DD}"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i="1" smtClean="0"/>
              <a:t>Random predictor </a:t>
            </a:r>
            <a:r>
              <a:rPr lang="en-US" smtClean="0"/>
              <a:t>(Rand) returned a random value drawn from a uniform distribution between zero and the station’s size.</a:t>
            </a:r>
          </a:p>
          <a:p>
            <a:pPr>
              <a:spcBef>
                <a:spcPct val="0"/>
              </a:spcBef>
            </a:pPr>
            <a:endParaRPr lang="en-US" smtClean="0"/>
          </a:p>
          <a:p>
            <a:pPr>
              <a:spcBef>
                <a:spcPct val="0"/>
              </a:spcBef>
            </a:pPr>
            <a:r>
              <a:rPr lang="en-US" smtClean="0"/>
              <a:t>The HM predictor performed worst of all, implying that a station’s daily activity is quite varied when compared to its historic mean. If station usage was perfectly consistent across weekdays, this predictor would perform flawlessly.</a:t>
            </a:r>
          </a:p>
          <a:p>
            <a:pPr>
              <a:spcBef>
                <a:spcPct val="0"/>
              </a:spcBef>
            </a:pPr>
            <a:endParaRPr lang="en-US" smtClean="0"/>
          </a:p>
          <a:p>
            <a:pPr>
              <a:spcBef>
                <a:spcPct val="0"/>
              </a:spcBef>
            </a:pPr>
            <a:endParaRPr lang="en-US" smtClean="0"/>
          </a:p>
          <a:p>
            <a:pPr>
              <a:spcBef>
                <a:spcPct val="0"/>
              </a:spcBef>
            </a:pPr>
            <a:r>
              <a:rPr lang="en-US" smtClean="0"/>
              <a:t>The BN predictor had the smallest average error of 0.08 NAB. At a station with 25 slots, this corresponds to an average error of two bicycles (8%).</a:t>
            </a:r>
          </a:p>
          <a:p>
            <a:pPr>
              <a:spcBef>
                <a:spcPct val="0"/>
              </a:spcBef>
            </a:pPr>
            <a:endParaRPr lang="en-US" smtClean="0"/>
          </a:p>
          <a:p>
            <a:pPr>
              <a:spcBef>
                <a:spcPct val="0"/>
              </a:spcBef>
            </a:pPr>
            <a:endParaRPr 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4164D52-90DD-48F0-A666-153BAF9B3A60}"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BN predictor had the smallest average error of 0.08 NAB. At a station with 25 slots, this corresponds to an average error of two bicycles (8%).</a:t>
            </a:r>
          </a:p>
          <a:p>
            <a:pPr>
              <a:spcBef>
                <a:spcPct val="0"/>
              </a:spcBef>
            </a:pPr>
            <a:endParaRPr lang="en-US" smtClean="0"/>
          </a:p>
          <a:p>
            <a:pPr>
              <a:spcBef>
                <a:spcPct val="0"/>
              </a:spcBef>
            </a:pPr>
            <a:r>
              <a:rPr lang="en-US" smtClean="0"/>
              <a:t>The LV predictor did nearly as well as the best performing predictors for </a:t>
            </a:r>
            <a:r>
              <a:rPr lang="en-US" i="1" smtClean="0"/>
              <a:t>PW</a:t>
            </a:r>
            <a:r>
              <a:rPr lang="en-US" smtClean="0"/>
              <a:t> &lt;= </a:t>
            </a:r>
            <a:r>
              <a:rPr lang="en-US" i="1" smtClean="0"/>
              <a:t>60 min</a:t>
            </a:r>
            <a:r>
              <a:rPr lang="en-US" smtClean="0"/>
              <a:t>. </a:t>
            </a:r>
          </a:p>
          <a:p>
            <a:pPr>
              <a:spcBef>
                <a:spcPct val="0"/>
              </a:spcBef>
            </a:pPr>
            <a:endParaRPr lang="en-US" smtClean="0"/>
          </a:p>
          <a:p>
            <a:pPr>
              <a:spcBef>
                <a:spcPct val="0"/>
              </a:spcBef>
            </a:pPr>
            <a:r>
              <a:rPr lang="en-US" smtClean="0"/>
              <a:t>For </a:t>
            </a:r>
            <a:r>
              <a:rPr lang="en-US" i="1" smtClean="0"/>
              <a:t>PWs &gt; 60 min</a:t>
            </a:r>
            <a:r>
              <a:rPr lang="en-US" smtClean="0"/>
              <a:t>, however, the HT and BN predictors begin to perform significantly better than the rest: an unpaired t-test showed that the difference in prediction error at </a:t>
            </a:r>
            <a:r>
              <a:rPr lang="en-US" i="1" smtClean="0"/>
              <a:t>PW=</a:t>
            </a:r>
            <a:r>
              <a:rPr lang="en-US" i="1" u="sng" smtClean="0"/>
              <a:t>120min </a:t>
            </a:r>
            <a:r>
              <a:rPr lang="en-US" smtClean="0"/>
              <a:t>is significant between all four predictors</a:t>
            </a:r>
          </a:p>
          <a:p>
            <a:pPr>
              <a:spcBef>
                <a:spcPct val="0"/>
              </a:spcBef>
            </a:pPr>
            <a:endParaRPr 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7A9A67-8B9D-497E-ABFE-5F684F8EDD61}"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In general, the more active stations are more difficult to predict</a:t>
            </a:r>
          </a:p>
          <a:p>
            <a:pPr>
              <a:spcBef>
                <a:spcPct val="0"/>
              </a:spcBef>
            </a:pPr>
            <a:endParaRPr lang="en-US" smtClean="0"/>
          </a:p>
          <a:p>
            <a:pPr>
              <a:spcBef>
                <a:spcPct val="0"/>
              </a:spcBef>
            </a:pPr>
            <a:r>
              <a:rPr lang="en-US" smtClean="0"/>
              <a:t>The BN is </a:t>
            </a:r>
            <a:r>
              <a:rPr lang="en-US" i="1" smtClean="0"/>
              <a:t>significantly</a:t>
            </a:r>
            <a:r>
              <a:rPr lang="en-US" smtClean="0"/>
              <a:t>  better in the more active clusters than other predictors. </a:t>
            </a:r>
          </a:p>
          <a:p>
            <a:pPr>
              <a:spcBef>
                <a:spcPct val="0"/>
              </a:spcBef>
            </a:pPr>
            <a:endParaRPr 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99ABF50-7F0F-4847-9740-FFD9666306BF}"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a:t>
            </a:r>
            <a:r>
              <a:rPr lang="en-US" i="1" smtClean="0"/>
              <a:t>flat</a:t>
            </a:r>
            <a:r>
              <a:rPr lang="en-US" smtClean="0"/>
              <a:t> clusters (B1 and B2) result in the lowest overall prediction error as there is minimal variation in bicycle availability over time (Figure 12). </a:t>
            </a:r>
          </a:p>
          <a:p>
            <a:pPr>
              <a:spcBef>
                <a:spcPct val="0"/>
              </a:spcBef>
            </a:pPr>
            <a:endParaRPr lang="en-US" smtClean="0"/>
          </a:p>
          <a:p>
            <a:pPr>
              <a:spcBef>
                <a:spcPct val="0"/>
              </a:spcBef>
            </a:pPr>
            <a:r>
              <a:rPr lang="en-US" smtClean="0"/>
              <a:t>There are no significant differences between </a:t>
            </a:r>
            <a:r>
              <a:rPr lang="en-US" i="1" smtClean="0"/>
              <a:t>incoming </a:t>
            </a:r>
            <a:r>
              <a:rPr lang="en-US" smtClean="0"/>
              <a:t>and </a:t>
            </a:r>
            <a:r>
              <a:rPr lang="en-US" i="1" smtClean="0"/>
              <a:t>outgoing </a:t>
            </a:r>
            <a:r>
              <a:rPr lang="en-US" smtClean="0"/>
              <a:t>stations, probably due to having similar, yet reversed, dynamics in their behavior.</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719CB23-B74D-4809-A739-E76364EDAA61}"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bicing provides only one type of view into the city—some human behaviorial aspects might be skewed as a result </a:t>
            </a:r>
          </a:p>
          <a:p>
            <a:pPr>
              <a:spcBef>
                <a:spcPct val="0"/>
              </a:spcBef>
            </a:pPr>
            <a:endParaRPr lang="en-US" smtClean="0"/>
          </a:p>
          <a:p>
            <a:pPr>
              <a:spcBef>
                <a:spcPct val="0"/>
              </a:spcBef>
            </a:pPr>
            <a:r>
              <a:rPr lang="en-US" smtClean="0"/>
              <a:t>for example, a popular place in the city may not have a correspondingly popular station simply because its uphill</a:t>
            </a:r>
          </a:p>
          <a:p>
            <a:pPr>
              <a:spcBef>
                <a:spcPct val="0"/>
              </a:spcBef>
            </a:pPr>
            <a:endParaRPr lang="en-US" smtClean="0"/>
          </a:p>
          <a:p>
            <a:pPr>
              <a:spcBef>
                <a:spcPct val="0"/>
              </a:spcBef>
            </a:pPr>
            <a:r>
              <a:rPr lang="en-US" smtClean="0"/>
              <a:t>you can see with the left graph, a correlation between lack of available bicycles and station elevation</a:t>
            </a:r>
          </a:p>
          <a:p>
            <a:pPr>
              <a:spcBef>
                <a:spcPct val="0"/>
              </a:spcBef>
            </a:pPr>
            <a:endParaRPr lang="en-US" smtClean="0"/>
          </a:p>
          <a:p>
            <a:pPr>
              <a:spcBef>
                <a:spcPct val="0"/>
              </a:spcBef>
            </a:pPr>
            <a:r>
              <a:rPr lang="en-US" smtClean="0"/>
              <a:t>there is a correlation between activity and elevation as well, though not as strong</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DC34BBB-54A7-4983-B6F5-62B4B6F4D521}"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49613C9-D3E1-4B3C-8E9D-6C4D17241337}"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84E6B27-9AFF-4DA4-9B4C-B9E6F6EC88BD}"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In our paper, we introduce a new source of real-world human behavioral data from an emerging type of urban infra­structure: shared bicycling systems.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52F095F-1C4B-47FD-8C77-262CEB27E4A4}"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Can we make bicing more self-sustainable?</a:t>
            </a:r>
          </a:p>
          <a:p>
            <a:pPr>
              <a:spcBef>
                <a:spcPct val="0"/>
              </a:spcBef>
            </a:pPr>
            <a:r>
              <a:rPr lang="en-US" smtClean="0"/>
              <a:t>Increasing efficiency of trucks.</a:t>
            </a:r>
          </a:p>
          <a:p>
            <a:pPr>
              <a:spcBef>
                <a:spcPct val="0"/>
              </a:spcBef>
            </a:pPr>
            <a:r>
              <a:rPr lang="en-US" smtClean="0"/>
              <a:t>Decreasing dependency on trucks.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8060F9A-61B2-4D41-8BC2-762CD29EB61C}"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5A55770-5251-4AF8-8F72-7581FC35234C}"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3400" smtClean="0"/>
              <a:t>the digitalization of urban infrastructure can be leveraged to:</a:t>
            </a:r>
          </a:p>
          <a:p>
            <a:pPr lvl="1">
              <a:spcBef>
                <a:spcPct val="0"/>
              </a:spcBef>
            </a:pPr>
            <a:r>
              <a:rPr lang="en-US" sz="3000" smtClean="0"/>
              <a:t>further our understanding of human behavior</a:t>
            </a:r>
          </a:p>
          <a:p>
            <a:pPr lvl="1">
              <a:spcBef>
                <a:spcPct val="0"/>
              </a:spcBef>
            </a:pPr>
            <a:r>
              <a:rPr lang="en-US" sz="3000" smtClean="0"/>
              <a:t>create new services</a:t>
            </a:r>
          </a:p>
          <a:p>
            <a:pPr lvl="1">
              <a:spcBef>
                <a:spcPct val="0"/>
              </a:spcBef>
            </a:pPr>
            <a:r>
              <a:rPr lang="en-US" sz="3000" smtClean="0"/>
              <a:t>other things…</a:t>
            </a:r>
          </a:p>
          <a:p>
            <a:pPr>
              <a:spcBef>
                <a:spcPct val="0"/>
              </a:spcBef>
            </a:pPr>
            <a:r>
              <a:rPr lang="en-US" sz="3400" smtClean="0"/>
              <a:t>how can data sources be tied together?</a:t>
            </a:r>
          </a:p>
          <a:p>
            <a:pPr>
              <a:spcBef>
                <a:spcPct val="0"/>
              </a:spcBef>
            </a:pPr>
            <a:r>
              <a:rPr lang="en-US" sz="3400" smtClean="0"/>
              <a:t>what tools/viz need to be built?</a:t>
            </a:r>
          </a:p>
          <a:p>
            <a:pPr>
              <a:spcBef>
                <a:spcPct val="0"/>
              </a:spcBef>
            </a:pPr>
            <a:r>
              <a:rPr lang="en-US" sz="3400" smtClean="0"/>
              <a:t>what other sources of data await us?</a:t>
            </a:r>
          </a:p>
          <a:p>
            <a:pPr>
              <a:spcBef>
                <a:spcPct val="0"/>
              </a:spcBef>
            </a:pPr>
            <a:r>
              <a:rPr lang="en-US" sz="3400" smtClean="0"/>
              <a:t>how can we protect our own traces?</a:t>
            </a:r>
          </a:p>
          <a:p>
            <a:pPr>
              <a:spcBef>
                <a:spcPct val="0"/>
              </a:spcBef>
            </a:pPr>
            <a:endParaRPr 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2E51AA2-4DA4-453F-8B05-D8F3F8FA0162}"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Checking out a bicycle</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EDAECB9-D038-4C27-8CBB-8CD031B76BF8}"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Despite their importance for urban planning1, traffic forecasting2</a:t>
            </a:r>
          </a:p>
          <a:p>
            <a:pPr>
              <a:spcBef>
                <a:spcPct val="0"/>
              </a:spcBef>
            </a:pPr>
            <a:r>
              <a:rPr lang="en-US" smtClean="0"/>
              <a:t>and the spread of biological3–5 and mobile viruses6, our understanding</a:t>
            </a:r>
          </a:p>
          <a:p>
            <a:pPr>
              <a:spcBef>
                <a:spcPct val="0"/>
              </a:spcBef>
            </a:pPr>
            <a:r>
              <a:rPr lang="en-US" smtClean="0"/>
              <a:t>of the basic laws governing human motion remains</a:t>
            </a:r>
          </a:p>
          <a:p>
            <a:pPr>
              <a:spcBef>
                <a:spcPct val="0"/>
              </a:spcBef>
            </a:pPr>
            <a:r>
              <a:rPr lang="en-US" smtClean="0"/>
              <a:t>limited owing to the lack of tools to monitor the time-resolved</a:t>
            </a:r>
          </a:p>
          <a:p>
            <a:pPr>
              <a:spcBef>
                <a:spcPct val="0"/>
              </a:spcBef>
            </a:pPr>
            <a:r>
              <a:rPr lang="en-US" smtClean="0"/>
              <a:t>location of individuals. Here we study the trajectory of 100,000</a:t>
            </a:r>
          </a:p>
          <a:p>
            <a:pPr>
              <a:spcBef>
                <a:spcPct val="0"/>
              </a:spcBef>
            </a:pPr>
            <a:r>
              <a:rPr lang="en-US" smtClean="0"/>
              <a:t>anonymized mobile phone users whose position is tracked for a</a:t>
            </a:r>
          </a:p>
          <a:p>
            <a:pPr>
              <a:spcBef>
                <a:spcPct val="0"/>
              </a:spcBef>
            </a:pPr>
            <a:r>
              <a:rPr lang="en-US" smtClean="0"/>
              <a:t>six-month period. We find that, in contrast with the random trajectories</a:t>
            </a:r>
          </a:p>
          <a:p>
            <a:pPr>
              <a:spcBef>
                <a:spcPct val="0"/>
              </a:spcBef>
            </a:pPr>
            <a:r>
              <a:rPr lang="en-US" smtClean="0"/>
              <a:t>predicted by the prevailing Le´vy flight and random walk</a:t>
            </a:r>
          </a:p>
          <a:p>
            <a:pPr>
              <a:spcBef>
                <a:spcPct val="0"/>
              </a:spcBef>
            </a:pPr>
            <a:r>
              <a:rPr lang="en-US" smtClean="0"/>
              <a:t>models7, human trajectories show a high degree of temporal and</a:t>
            </a:r>
          </a:p>
          <a:p>
            <a:pPr>
              <a:spcBef>
                <a:spcPct val="0"/>
              </a:spcBef>
            </a:pPr>
            <a:r>
              <a:rPr lang="en-US" smtClean="0"/>
              <a:t>spatial regularity, each individual being characterized by a timeindependent</a:t>
            </a:r>
          </a:p>
          <a:p>
            <a:pPr>
              <a:spcBef>
                <a:spcPct val="0"/>
              </a:spcBef>
            </a:pPr>
            <a:r>
              <a:rPr lang="en-US" smtClean="0"/>
              <a:t>characteristic travel distance and a significant probability</a:t>
            </a:r>
          </a:p>
          <a:p>
            <a:pPr>
              <a:spcBef>
                <a:spcPct val="0"/>
              </a:spcBef>
            </a:pPr>
            <a:r>
              <a:rPr lang="en-US" smtClean="0"/>
              <a:t>to return to a few highly frequented locations. After</a:t>
            </a:r>
          </a:p>
          <a:p>
            <a:pPr>
              <a:spcBef>
                <a:spcPct val="0"/>
              </a:spcBef>
            </a:pPr>
            <a:r>
              <a:rPr lang="en-US" smtClean="0"/>
              <a:t>correcting for differences in travel distances and the inherent</a:t>
            </a:r>
          </a:p>
          <a:p>
            <a:pPr>
              <a:spcBef>
                <a:spcPct val="0"/>
              </a:spcBef>
            </a:pPr>
            <a:r>
              <a:rPr lang="en-US" smtClean="0"/>
              <a:t>anisotropy of each trajectory, the individual travel patterns collapse</a:t>
            </a:r>
          </a:p>
          <a:p>
            <a:pPr>
              <a:spcBef>
                <a:spcPct val="0"/>
              </a:spcBef>
            </a:pPr>
            <a:r>
              <a:rPr lang="en-US" smtClean="0"/>
              <a:t>into a single spatial probability distribution, indicating that,</a:t>
            </a:r>
          </a:p>
          <a:p>
            <a:pPr>
              <a:spcBef>
                <a:spcPct val="0"/>
              </a:spcBef>
            </a:pPr>
            <a:r>
              <a:rPr lang="en-US" smtClean="0"/>
              <a:t>despite the diversity of their travel history, humans follow simple</a:t>
            </a:r>
          </a:p>
          <a:p>
            <a:pPr>
              <a:spcBef>
                <a:spcPct val="0"/>
              </a:spcBef>
            </a:pPr>
            <a:r>
              <a:rPr lang="en-US" smtClean="0"/>
              <a:t>reproducible patterns. This inherent similarity in travel patterns</a:t>
            </a:r>
          </a:p>
          <a:p>
            <a:pPr>
              <a:spcBef>
                <a:spcPct val="0"/>
              </a:spcBef>
            </a:pPr>
            <a:r>
              <a:rPr lang="en-US" smtClean="0"/>
              <a:t>could impact all phenomena driven by human mobility, from</a:t>
            </a:r>
          </a:p>
          <a:p>
            <a:pPr>
              <a:spcBef>
                <a:spcPct val="0"/>
              </a:spcBef>
            </a:pPr>
            <a:r>
              <a:rPr lang="en-US" smtClean="0"/>
              <a:t>epidemic prevention to emergency response, urban planning</a:t>
            </a:r>
          </a:p>
          <a:p>
            <a:pPr>
              <a:spcBef>
                <a:spcPct val="0"/>
              </a:spcBef>
            </a:pPr>
            <a:r>
              <a:rPr lang="en-US" smtClean="0"/>
              <a:t>and agent-based modelling.</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79C8B66-BF7D-49A8-BEE2-6BC0BC049B40}"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6BB2D17-7F93-44C9-B3DF-FF63F9F5505A}"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http://www.nytimes.com/2008/07/12/business/12newpark.html</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1F2D0A9-9697-4FA6-B978-18D862288FCF}"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what does it mean when potentially every action we take can be observed and stored?</a:t>
            </a:r>
          </a:p>
          <a:p>
            <a:pPr>
              <a:spcBef>
                <a:spcPct val="0"/>
              </a:spcBef>
            </a:pPr>
            <a:endParaRPr lang="en-US" smtClean="0"/>
          </a:p>
          <a:p>
            <a:pPr>
              <a:spcBef>
                <a:spcPct val="0"/>
              </a:spcBef>
            </a:pPr>
            <a:r>
              <a:rPr lang="en-US" smtClean="0"/>
              <a:t>Picture originally from Flickr but seen in Fabien Giradin’s talk at ICING2008</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DDD6024-F076-4B23-BF95-28AEDFB7AA42}"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velib</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AA5B23-437D-438A-8EAD-A577D8A6703B}"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Real Time Rome is the MIT </a:t>
            </a:r>
            <a:r>
              <a:rPr lang="en-US" smtClean="0">
                <a:hlinkClick r:id="rId3"/>
              </a:rPr>
              <a:t>SENSEable City </a:t>
            </a:r>
            <a:r>
              <a:rPr lang="en-US" smtClean="0"/>
              <a:t>(directed by Carlo Ratti)</a:t>
            </a:r>
          </a:p>
          <a:p>
            <a:pPr>
              <a:spcBef>
                <a:spcPct val="0"/>
              </a:spcBef>
            </a:pPr>
            <a:endParaRPr lang="en-US" smtClean="0"/>
          </a:p>
          <a:p>
            <a:pPr>
              <a:spcBef>
                <a:spcPct val="0"/>
              </a:spcBef>
            </a:pPr>
            <a:r>
              <a:rPr lang="en-US" smtClean="0"/>
              <a:t>The project aggregated data from cell phones (obtained using Telecom Italia's innovative Lochness platform), buses and taxis in Rome to better understand urban dynamics in real time. By revealing the pulse of the city, the project aims to show how technology can help individuals make more informed decisions about their environment. In the long run, will it be possible to reduce the inefficiencies of present day urban systems and open the way to a more sustainable urban future?</a:t>
            </a:r>
          </a:p>
          <a:p>
            <a:pPr>
              <a:spcBef>
                <a:spcPct val="0"/>
              </a:spcBef>
            </a:pPr>
            <a:endParaRPr lang="en-US" smtClean="0"/>
          </a:p>
          <a:p>
            <a:pPr>
              <a:spcBef>
                <a:spcPct val="0"/>
              </a:spcBef>
            </a:pPr>
            <a:r>
              <a:rPr lang="en-US" smtClean="0"/>
              <a:t>http://senseable.mit.edu/realtimerome/</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D2B43C0-967B-4F06-AEA1-C138F74B0D05}"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D790EA-3830-40BC-8E8A-C444D7A8ABB8}" type="slidenum">
              <a:rPr lang="en-US"/>
              <a:pPr fontAlgn="base">
                <a:spcBef>
                  <a:spcPct val="0"/>
                </a:spcBef>
                <a:spcAft>
                  <a:spcPct val="0"/>
                </a:spcAft>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F24E44F-BCF8-4975-AAF7-85088235D59F}" type="slidenum">
              <a:rPr lang="en-US"/>
              <a:pPr fontAlgn="base">
                <a:spcBef>
                  <a:spcPct val="0"/>
                </a:spcBef>
                <a:spcAft>
                  <a:spcPct val="0"/>
                </a:spcAft>
              </a:pPr>
              <a:t>60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B12B8CC-4E53-4B73-967B-564110615BE8}"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6B7890-18B5-41FB-8594-8CB146E0E36F}"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3D1DFF5-AC29-4A6A-9857-2F9ACDBDD203}"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3">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0FB82FB-C2E8-49CA-933A-F6D5E810E47E}"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CB31B1-C7C6-4926-9EC5-B24DF5072131}" type="slidenum">
              <a:rPr lang="en-US"/>
              <a:pPr>
                <a:defRPr/>
              </a:pPr>
              <a:t>‹#›</a:t>
            </a:fld>
            <a:endParaRPr lang="en-US"/>
          </a:p>
        </p:txBody>
      </p:sp>
    </p:spTree>
    <p:extLst>
      <p:ext uri="{BB962C8B-B14F-4D97-AF65-F5344CB8AC3E}">
        <p14:creationId xmlns:p14="http://schemas.microsoft.com/office/powerpoint/2010/main" val="240386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E12BED-671E-4D55-B1CC-FF428CD271E4}"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232592-9C8E-4F5B-B909-6C306527DEAF}" type="slidenum">
              <a:rPr lang="en-US"/>
              <a:pPr>
                <a:defRPr/>
              </a:pPr>
              <a:t>‹#›</a:t>
            </a:fld>
            <a:endParaRPr lang="en-US" dirty="0"/>
          </a:p>
        </p:txBody>
      </p:sp>
    </p:spTree>
    <p:extLst>
      <p:ext uri="{BB962C8B-B14F-4D97-AF65-F5344CB8AC3E}">
        <p14:creationId xmlns:p14="http://schemas.microsoft.com/office/powerpoint/2010/main" val="368025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50A790-163A-4EA7-B3F2-9CFA0DB4AD41}"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A3FF9-0C14-4613-8696-4BE018C6C597}" type="slidenum">
              <a:rPr lang="en-US"/>
              <a:pPr>
                <a:defRPr/>
              </a:pPr>
              <a:t>‹#›</a:t>
            </a:fld>
            <a:endParaRPr lang="en-US" dirty="0"/>
          </a:p>
        </p:txBody>
      </p:sp>
    </p:spTree>
    <p:extLst>
      <p:ext uri="{BB962C8B-B14F-4D97-AF65-F5344CB8AC3E}">
        <p14:creationId xmlns:p14="http://schemas.microsoft.com/office/powerpoint/2010/main" val="49914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8"/>
            <a:ext cx="8763000" cy="715962"/>
          </a:xfrm>
        </p:spPr>
        <p:txBody>
          <a:bodyPr>
            <a:noAutofit/>
          </a:bodyPr>
          <a:lstStyle>
            <a:lvl1pPr>
              <a:defRPr sz="4800">
                <a:latin typeface="Arial Black" pitchFamily="34" charset="0"/>
              </a:defRPr>
            </a:lvl1pPr>
          </a:lstStyle>
          <a:p>
            <a:r>
              <a:rPr lang="en-US" dirty="0" smtClean="0"/>
              <a:t>Click to edit Master</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8DAF99-D33B-48A2-93AD-23100EA7B86C}"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22A753-D94D-42E8-A379-90E0452F9E6B}" type="slidenum">
              <a:rPr lang="en-US"/>
              <a:pPr>
                <a:defRPr/>
              </a:pPr>
              <a:t>‹#›</a:t>
            </a:fld>
            <a:endParaRPr lang="en-US" dirty="0"/>
          </a:p>
        </p:txBody>
      </p:sp>
    </p:spTree>
    <p:extLst>
      <p:ext uri="{BB962C8B-B14F-4D97-AF65-F5344CB8AC3E}">
        <p14:creationId xmlns:p14="http://schemas.microsoft.com/office/powerpoint/2010/main" val="35453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F51C79-5E11-4726-BB85-663657DA6701}"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85C372-0109-4AA9-A50C-B60423DB53CA}" type="slidenum">
              <a:rPr lang="en-US"/>
              <a:pPr>
                <a:defRPr/>
              </a:pPr>
              <a:t>‹#›</a:t>
            </a:fld>
            <a:endParaRPr lang="en-US" dirty="0"/>
          </a:p>
        </p:txBody>
      </p:sp>
    </p:spTree>
    <p:extLst>
      <p:ext uri="{BB962C8B-B14F-4D97-AF65-F5344CB8AC3E}">
        <p14:creationId xmlns:p14="http://schemas.microsoft.com/office/powerpoint/2010/main" val="194703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228DD6A-1709-4232-B1CD-7D9524089AE4}"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E262F5-75EB-4083-BFFA-8EE240F92B5E}" type="slidenum">
              <a:rPr lang="en-US"/>
              <a:pPr>
                <a:defRPr/>
              </a:pPr>
              <a:t>‹#›</a:t>
            </a:fld>
            <a:endParaRPr lang="en-US" dirty="0"/>
          </a:p>
        </p:txBody>
      </p:sp>
    </p:spTree>
    <p:extLst>
      <p:ext uri="{BB962C8B-B14F-4D97-AF65-F5344CB8AC3E}">
        <p14:creationId xmlns:p14="http://schemas.microsoft.com/office/powerpoint/2010/main" val="142879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DB7186D-52B5-42AF-9356-7BFD43675A42}" type="datetime1">
              <a:rPr lang="en-US"/>
              <a:pPr>
                <a:defRPr/>
              </a:pPr>
              <a:t>5/2/2012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15A92C-F38D-4451-B4B9-02FEF23ABFB0}" type="slidenum">
              <a:rPr lang="en-US"/>
              <a:pPr>
                <a:defRPr/>
              </a:pPr>
              <a:t>‹#›</a:t>
            </a:fld>
            <a:endParaRPr lang="en-US" dirty="0"/>
          </a:p>
        </p:txBody>
      </p:sp>
    </p:spTree>
    <p:extLst>
      <p:ext uri="{BB962C8B-B14F-4D97-AF65-F5344CB8AC3E}">
        <p14:creationId xmlns:p14="http://schemas.microsoft.com/office/powerpoint/2010/main" val="1175904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455577-93EE-4604-8ECC-07DE377E83DD}" type="datetime1">
              <a:rPr lang="en-US"/>
              <a:pPr>
                <a:defRPr/>
              </a:pPr>
              <a:t>5/2/2012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E650D61-A30E-42EB-9B62-2F28E95CEDDC}" type="slidenum">
              <a:rPr lang="en-US"/>
              <a:pPr>
                <a:defRPr/>
              </a:pPr>
              <a:t>‹#›</a:t>
            </a:fld>
            <a:endParaRPr lang="en-US" dirty="0"/>
          </a:p>
        </p:txBody>
      </p:sp>
    </p:spTree>
    <p:extLst>
      <p:ext uri="{BB962C8B-B14F-4D97-AF65-F5344CB8AC3E}">
        <p14:creationId xmlns:p14="http://schemas.microsoft.com/office/powerpoint/2010/main" val="166936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52EACF-08F1-49C9-AE78-CB43C9C05255}" type="datetime1">
              <a:rPr lang="en-US"/>
              <a:pPr>
                <a:defRPr/>
              </a:pPr>
              <a:t>5/2/2012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171692-95AB-4F20-A28B-F4FC86D65DF0}" type="slidenum">
              <a:rPr lang="en-US"/>
              <a:pPr>
                <a:defRPr/>
              </a:pPr>
              <a:t>‹#›</a:t>
            </a:fld>
            <a:endParaRPr lang="en-US" dirty="0"/>
          </a:p>
        </p:txBody>
      </p:sp>
    </p:spTree>
    <p:extLst>
      <p:ext uri="{BB962C8B-B14F-4D97-AF65-F5344CB8AC3E}">
        <p14:creationId xmlns:p14="http://schemas.microsoft.com/office/powerpoint/2010/main" val="140296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E58480-E0C9-4280-A62D-F4B01FB4E241}"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A16006-3F32-4DFE-B3C7-EAC1CC05791C}" type="slidenum">
              <a:rPr lang="en-US"/>
              <a:pPr>
                <a:defRPr/>
              </a:pPr>
              <a:t>‹#›</a:t>
            </a:fld>
            <a:endParaRPr lang="en-US" dirty="0"/>
          </a:p>
        </p:txBody>
      </p:sp>
    </p:spTree>
    <p:extLst>
      <p:ext uri="{BB962C8B-B14F-4D97-AF65-F5344CB8AC3E}">
        <p14:creationId xmlns:p14="http://schemas.microsoft.com/office/powerpoint/2010/main" val="384055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FB6FAC-4FC9-4284-B08B-AC340AEA0B7F}"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668B4C-4B66-4ABE-9639-7BF3BC997F05}" type="slidenum">
              <a:rPr lang="en-US"/>
              <a:pPr>
                <a:defRPr/>
              </a:pPr>
              <a:t>‹#›</a:t>
            </a:fld>
            <a:endParaRPr lang="en-US" dirty="0"/>
          </a:p>
        </p:txBody>
      </p:sp>
    </p:spTree>
    <p:extLst>
      <p:ext uri="{BB962C8B-B14F-4D97-AF65-F5344CB8AC3E}">
        <p14:creationId xmlns:p14="http://schemas.microsoft.com/office/powerpoint/2010/main" val="94847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222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AEC6641-AD13-44EC-89DA-46F68168A780}" type="datetime1">
              <a:rPr lang="en-US"/>
              <a:pPr>
                <a:defRPr/>
              </a:pPr>
              <a:t>5/2/2012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accent3">
                    <a:lumMod val="60000"/>
                    <a:lumOff val="40000"/>
                  </a:schemeClr>
                </a:solidFill>
                <a:latin typeface="+mn-lt"/>
                <a:cs typeface="+mn-cs"/>
              </a:defRPr>
            </a:lvl1pPr>
          </a:lstStyle>
          <a:p>
            <a:pPr>
              <a:defRPr/>
            </a:pPr>
            <a:fld id="{C8AB42C1-99C2-462C-BD2B-AE84AB270AF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rtl="0" fontAlgn="base">
        <a:spcBef>
          <a:spcPct val="0"/>
        </a:spcBef>
        <a:spcAft>
          <a:spcPct val="0"/>
        </a:spcAft>
        <a:defRPr sz="4000" kern="1200">
          <a:solidFill>
            <a:srgbClr val="C3D69B"/>
          </a:solidFill>
          <a:latin typeface="+mj-lt"/>
          <a:ea typeface="+mj-ea"/>
          <a:cs typeface="+mj-cs"/>
        </a:defRPr>
      </a:lvl1pPr>
      <a:lvl2pPr algn="l" rtl="0" fontAlgn="base">
        <a:spcBef>
          <a:spcPct val="0"/>
        </a:spcBef>
        <a:spcAft>
          <a:spcPct val="0"/>
        </a:spcAft>
        <a:defRPr sz="4000">
          <a:solidFill>
            <a:srgbClr val="C3D69B"/>
          </a:solidFill>
          <a:latin typeface="Calibri" pitchFamily="34" charset="0"/>
        </a:defRPr>
      </a:lvl2pPr>
      <a:lvl3pPr algn="l" rtl="0" fontAlgn="base">
        <a:spcBef>
          <a:spcPct val="0"/>
        </a:spcBef>
        <a:spcAft>
          <a:spcPct val="0"/>
        </a:spcAft>
        <a:defRPr sz="4000">
          <a:solidFill>
            <a:srgbClr val="C3D69B"/>
          </a:solidFill>
          <a:latin typeface="Calibri" pitchFamily="34" charset="0"/>
        </a:defRPr>
      </a:lvl3pPr>
      <a:lvl4pPr algn="l" rtl="0" fontAlgn="base">
        <a:spcBef>
          <a:spcPct val="0"/>
        </a:spcBef>
        <a:spcAft>
          <a:spcPct val="0"/>
        </a:spcAft>
        <a:defRPr sz="4000">
          <a:solidFill>
            <a:srgbClr val="C3D69B"/>
          </a:solidFill>
          <a:latin typeface="Calibri" pitchFamily="34" charset="0"/>
        </a:defRPr>
      </a:lvl4pPr>
      <a:lvl5pPr algn="l" rtl="0" fontAlgn="base">
        <a:spcBef>
          <a:spcPct val="0"/>
        </a:spcBef>
        <a:spcAft>
          <a:spcPct val="0"/>
        </a:spcAft>
        <a:defRPr sz="4000">
          <a:solidFill>
            <a:srgbClr val="C3D69B"/>
          </a:solidFill>
          <a:latin typeface="Calibri" pitchFamily="34" charset="0"/>
        </a:defRPr>
      </a:lvl5pPr>
      <a:lvl6pPr marL="457200" algn="l" rtl="0" fontAlgn="base">
        <a:spcBef>
          <a:spcPct val="0"/>
        </a:spcBef>
        <a:spcAft>
          <a:spcPct val="0"/>
        </a:spcAft>
        <a:defRPr sz="4000">
          <a:solidFill>
            <a:srgbClr val="C3D69B"/>
          </a:solidFill>
          <a:latin typeface="Calibri" pitchFamily="34" charset="0"/>
        </a:defRPr>
      </a:lvl6pPr>
      <a:lvl7pPr marL="914400" algn="l" rtl="0" fontAlgn="base">
        <a:spcBef>
          <a:spcPct val="0"/>
        </a:spcBef>
        <a:spcAft>
          <a:spcPct val="0"/>
        </a:spcAft>
        <a:defRPr sz="4000">
          <a:solidFill>
            <a:srgbClr val="C3D69B"/>
          </a:solidFill>
          <a:latin typeface="Calibri" pitchFamily="34" charset="0"/>
        </a:defRPr>
      </a:lvl7pPr>
      <a:lvl8pPr marL="1371600" algn="l" rtl="0" fontAlgn="base">
        <a:spcBef>
          <a:spcPct val="0"/>
        </a:spcBef>
        <a:spcAft>
          <a:spcPct val="0"/>
        </a:spcAft>
        <a:defRPr sz="4000">
          <a:solidFill>
            <a:srgbClr val="C3D69B"/>
          </a:solidFill>
          <a:latin typeface="Calibri" pitchFamily="34" charset="0"/>
        </a:defRPr>
      </a:lvl8pPr>
      <a:lvl9pPr marL="1828800" algn="l" rtl="0" fontAlgn="base">
        <a:spcBef>
          <a:spcPct val="0"/>
        </a:spcBef>
        <a:spcAft>
          <a:spcPct val="0"/>
        </a:spcAft>
        <a:defRPr sz="4000">
          <a:solidFill>
            <a:srgbClr val="C3D69B"/>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rgbClr val="C3D69B"/>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C3D69B"/>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C3D69B"/>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rgbClr val="C3D69B"/>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rgbClr val="C3D69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7.xml"/><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hart" Target="../charts/chart8.xml"/><Relationship Id="rId7"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chart" Target="../charts/chart10.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2.jpeg"/><Relationship Id="rId7"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8" descr="C:\research\projects\Bicing\images\Sky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27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0" y="0"/>
            <a:ext cx="9372600" cy="6858000"/>
          </a:xfrm>
          <a:prstGeom prst="rect">
            <a:avLst/>
          </a:prstGeom>
          <a:solidFill>
            <a:schemeClr val="tx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228600" y="228600"/>
            <a:ext cx="7239000" cy="1200150"/>
          </a:xfrm>
          <a:prstGeom prst="rect">
            <a:avLst/>
          </a:prstGeom>
          <a:noFill/>
          <a:effectLst/>
        </p:spPr>
        <p:txBody>
          <a:bodyPr>
            <a:spAutoFit/>
          </a:bodyPr>
          <a:lstStyle/>
          <a:p>
            <a:pPr fontAlgn="auto">
              <a:spcBef>
                <a:spcPts val="0"/>
              </a:spcBef>
              <a:spcAft>
                <a:spcPts val="0"/>
              </a:spcAft>
              <a:defRPr/>
            </a:pPr>
            <a:r>
              <a:rPr lang="en-US" sz="3600" b="1" dirty="0">
                <a:solidFill>
                  <a:schemeClr val="accent3">
                    <a:lumMod val="60000"/>
                    <a:lumOff val="40000"/>
                  </a:schemeClr>
                </a:solidFill>
                <a:latin typeface="Franklin Gothic Medium" pitchFamily="34" charset="0"/>
                <a:cs typeface="+mn-cs"/>
              </a:rPr>
              <a:t>Sensing and Predicting the Pulse of the City through Shared Bicycling</a:t>
            </a:r>
            <a:endParaRPr lang="en-US" sz="3600" b="1" dirty="0">
              <a:solidFill>
                <a:schemeClr val="accent3">
                  <a:lumMod val="60000"/>
                  <a:lumOff val="40000"/>
                </a:schemeClr>
              </a:solidFill>
              <a:latin typeface="Franklin Gothic Medium" pitchFamily="34" charset="0"/>
              <a:cs typeface="+mn-cs"/>
            </a:endParaRPr>
          </a:p>
        </p:txBody>
      </p:sp>
      <p:grpSp>
        <p:nvGrpSpPr>
          <p:cNvPr id="3077" name="Group 17"/>
          <p:cNvGrpSpPr>
            <a:grpSpLocks/>
          </p:cNvGrpSpPr>
          <p:nvPr/>
        </p:nvGrpSpPr>
        <p:grpSpPr bwMode="auto">
          <a:xfrm>
            <a:off x="157163" y="5559425"/>
            <a:ext cx="2239962" cy="1069975"/>
            <a:chOff x="0" y="5788773"/>
            <a:chExt cx="2239594" cy="1069227"/>
          </a:xfrm>
        </p:grpSpPr>
        <p:grpSp>
          <p:nvGrpSpPr>
            <p:cNvPr id="3085" name="Group 8"/>
            <p:cNvGrpSpPr>
              <a:grpSpLocks/>
            </p:cNvGrpSpPr>
            <p:nvPr/>
          </p:nvGrpSpPr>
          <p:grpSpPr bwMode="auto">
            <a:xfrm>
              <a:off x="0" y="5788773"/>
              <a:ext cx="2239594" cy="1021929"/>
              <a:chOff x="76200" y="5715550"/>
              <a:chExt cx="2239594" cy="1021929"/>
            </a:xfrm>
          </p:grpSpPr>
          <p:pic>
            <p:nvPicPr>
              <p:cNvPr id="3087" name="Picture 2" descr="C:\Documents and Settings\jfroehli\My Documents\My Talks\dub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42" y="5772572"/>
                <a:ext cx="1143482"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8" name="Group 20"/>
              <p:cNvGrpSpPr>
                <a:grpSpLocks/>
              </p:cNvGrpSpPr>
              <p:nvPr/>
            </p:nvGrpSpPr>
            <p:grpSpPr bwMode="auto">
              <a:xfrm>
                <a:off x="1309953" y="5715550"/>
                <a:ext cx="1005841" cy="695616"/>
                <a:chOff x="1371599" y="5757063"/>
                <a:chExt cx="1005841" cy="793701"/>
              </a:xfrm>
            </p:grpSpPr>
            <p:sp>
              <p:nvSpPr>
                <p:cNvPr id="3090" name="TextBox 12"/>
                <p:cNvSpPr txBox="1">
                  <a:spLocks noChangeArrowheads="1"/>
                </p:cNvSpPr>
                <p:nvPr/>
              </p:nvSpPr>
              <p:spPr bwMode="auto">
                <a:xfrm>
                  <a:off x="1371599" y="5757063"/>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chemeClr val="bg1"/>
                      </a:solidFill>
                    </a:rPr>
                    <a:t>design:</a:t>
                  </a:r>
                </a:p>
              </p:txBody>
            </p:sp>
            <p:sp>
              <p:nvSpPr>
                <p:cNvPr id="3091" name="Rectangle 13"/>
                <p:cNvSpPr>
                  <a:spLocks noChangeArrowheads="1"/>
                </p:cNvSpPr>
                <p:nvPr/>
              </p:nvSpPr>
              <p:spPr bwMode="auto">
                <a:xfrm>
                  <a:off x="1371600" y="5976798"/>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bg1"/>
                      </a:solidFill>
                      <a:latin typeface="Calibri" pitchFamily="34" charset="0"/>
                    </a:rPr>
                    <a:t>use:</a:t>
                  </a:r>
                </a:p>
              </p:txBody>
            </p:sp>
            <p:sp>
              <p:nvSpPr>
                <p:cNvPr id="3092" name="Rectangle 14"/>
                <p:cNvSpPr>
                  <a:spLocks noChangeArrowheads="1"/>
                </p:cNvSpPr>
                <p:nvPr/>
              </p:nvSpPr>
              <p:spPr bwMode="auto">
                <a:xfrm>
                  <a:off x="1371600" y="6212210"/>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chemeClr val="bg1"/>
                      </a:solidFill>
                      <a:latin typeface="Calibri" pitchFamily="34" charset="0"/>
                    </a:rPr>
                    <a:t>build:</a:t>
                  </a:r>
                </a:p>
              </p:txBody>
            </p:sp>
          </p:grpSp>
          <p:sp>
            <p:nvSpPr>
              <p:cNvPr id="3089" name="Rectangle 11"/>
              <p:cNvSpPr>
                <a:spLocks noChangeArrowheads="1"/>
              </p:cNvSpPr>
              <p:nvPr/>
            </p:nvSpPr>
            <p:spPr bwMode="auto">
              <a:xfrm>
                <a:off x="76200" y="6429702"/>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chemeClr val="bg1"/>
                    </a:solidFill>
                    <a:latin typeface="Calibri" pitchFamily="34" charset="0"/>
                  </a:rPr>
                  <a:t>university of washington</a:t>
                </a:r>
                <a:endParaRPr lang="en-US" sz="1400" baseline="30000">
                  <a:solidFill>
                    <a:schemeClr val="bg1"/>
                  </a:solidFill>
                  <a:latin typeface="Calibri" pitchFamily="34" charset="0"/>
                </a:endParaRPr>
              </a:p>
            </p:txBody>
          </p:sp>
        </p:grpSp>
        <p:sp>
          <p:nvSpPr>
            <p:cNvPr id="16" name="Rectangle 15"/>
            <p:cNvSpPr/>
            <p:nvPr/>
          </p:nvSpPr>
          <p:spPr>
            <a:xfrm>
              <a:off x="0" y="5791946"/>
              <a:ext cx="2133249" cy="1066054"/>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4" name="TextBox 23"/>
          <p:cNvSpPr txBox="1"/>
          <p:nvPr/>
        </p:nvSpPr>
        <p:spPr>
          <a:xfrm>
            <a:off x="4114800" y="1547813"/>
            <a:ext cx="4876800" cy="1014412"/>
          </a:xfrm>
          <a:prstGeom prst="rect">
            <a:avLst/>
          </a:prstGeom>
          <a:noFill/>
        </p:spPr>
        <p:txBody>
          <a:bodyPr>
            <a:spAutoFit/>
          </a:bodyPr>
          <a:lstStyle/>
          <a:p>
            <a:pPr algn="r" fontAlgn="auto">
              <a:spcBef>
                <a:spcPts val="0"/>
              </a:spcBef>
              <a:spcAft>
                <a:spcPts val="0"/>
              </a:spcAft>
              <a:defRPr/>
            </a:pPr>
            <a:r>
              <a:rPr lang="en-US" sz="2400" dirty="0">
                <a:solidFill>
                  <a:schemeClr val="accent3">
                    <a:lumMod val="60000"/>
                    <a:lumOff val="40000"/>
                  </a:schemeClr>
                </a:solidFill>
                <a:latin typeface="Franklin Gothic Medium" pitchFamily="34" charset="0"/>
                <a:cs typeface="+mn-cs"/>
              </a:rPr>
              <a:t>Jon Froehlich (U. of Washington)</a:t>
            </a:r>
          </a:p>
          <a:p>
            <a:pPr algn="r" fontAlgn="auto">
              <a:spcBef>
                <a:spcPts val="0"/>
              </a:spcBef>
              <a:spcAft>
                <a:spcPts val="0"/>
              </a:spcAft>
              <a:defRPr/>
            </a:pPr>
            <a:r>
              <a:rPr lang="en-US" dirty="0">
                <a:solidFill>
                  <a:schemeClr val="accent3">
                    <a:lumMod val="60000"/>
                    <a:lumOff val="40000"/>
                  </a:schemeClr>
                </a:solidFill>
                <a:latin typeface="Franklin Gothic Medium" pitchFamily="34" charset="0"/>
                <a:cs typeface="+mn-cs"/>
              </a:rPr>
              <a:t>Joachim Neumann (</a:t>
            </a:r>
            <a:r>
              <a:rPr lang="en-US" dirty="0" err="1">
                <a:solidFill>
                  <a:schemeClr val="accent3">
                    <a:lumMod val="60000"/>
                    <a:lumOff val="40000"/>
                  </a:schemeClr>
                </a:solidFill>
                <a:latin typeface="Franklin Gothic Medium" pitchFamily="34" charset="0"/>
                <a:cs typeface="+mn-cs"/>
              </a:rPr>
              <a:t>Telefonica</a:t>
            </a:r>
            <a:r>
              <a:rPr lang="en-US" dirty="0">
                <a:solidFill>
                  <a:schemeClr val="accent3">
                    <a:lumMod val="60000"/>
                    <a:lumOff val="40000"/>
                  </a:schemeClr>
                </a:solidFill>
                <a:latin typeface="Franklin Gothic Medium" pitchFamily="34" charset="0"/>
                <a:cs typeface="+mn-cs"/>
              </a:rPr>
              <a:t>) </a:t>
            </a:r>
            <a:br>
              <a:rPr lang="en-US" dirty="0">
                <a:solidFill>
                  <a:schemeClr val="accent3">
                    <a:lumMod val="60000"/>
                    <a:lumOff val="40000"/>
                  </a:schemeClr>
                </a:solidFill>
                <a:latin typeface="Franklin Gothic Medium" pitchFamily="34" charset="0"/>
                <a:cs typeface="+mn-cs"/>
              </a:rPr>
            </a:br>
            <a:r>
              <a:rPr lang="en-US" dirty="0" err="1">
                <a:solidFill>
                  <a:schemeClr val="accent3">
                    <a:lumMod val="60000"/>
                    <a:lumOff val="40000"/>
                  </a:schemeClr>
                </a:solidFill>
                <a:latin typeface="Franklin Gothic Medium" pitchFamily="34" charset="0"/>
                <a:cs typeface="+mn-cs"/>
              </a:rPr>
              <a:t>Nuria</a:t>
            </a:r>
            <a:r>
              <a:rPr lang="en-US" dirty="0">
                <a:solidFill>
                  <a:schemeClr val="accent3">
                    <a:lumMod val="60000"/>
                    <a:lumOff val="40000"/>
                  </a:schemeClr>
                </a:solidFill>
                <a:latin typeface="Franklin Gothic Medium" pitchFamily="34" charset="0"/>
                <a:cs typeface="+mn-cs"/>
              </a:rPr>
              <a:t> Oliver (</a:t>
            </a:r>
            <a:r>
              <a:rPr lang="en-US" dirty="0" err="1">
                <a:solidFill>
                  <a:schemeClr val="accent3">
                    <a:lumMod val="60000"/>
                    <a:lumOff val="40000"/>
                  </a:schemeClr>
                </a:solidFill>
                <a:latin typeface="Franklin Gothic Medium" pitchFamily="34" charset="0"/>
                <a:cs typeface="+mn-cs"/>
              </a:rPr>
              <a:t>Telefonica</a:t>
            </a:r>
            <a:r>
              <a:rPr lang="en-US" dirty="0">
                <a:solidFill>
                  <a:schemeClr val="accent3">
                    <a:lumMod val="60000"/>
                    <a:lumOff val="40000"/>
                  </a:schemeClr>
                </a:solidFill>
                <a:latin typeface="Franklin Gothic Medium" pitchFamily="34" charset="0"/>
                <a:cs typeface="+mn-cs"/>
              </a:rPr>
              <a:t>)</a:t>
            </a:r>
            <a:endParaRPr lang="en-US" dirty="0">
              <a:solidFill>
                <a:schemeClr val="accent3">
                  <a:lumMod val="60000"/>
                  <a:lumOff val="40000"/>
                </a:schemeClr>
              </a:solidFill>
              <a:latin typeface="Franklin Gothic Medium" pitchFamily="34" charset="0"/>
              <a:cs typeface="+mn-cs"/>
            </a:endParaRPr>
          </a:p>
        </p:txBody>
      </p:sp>
      <p:pic>
        <p:nvPicPr>
          <p:cNvPr id="2051" name="Picture 3" descr="C:\research\talks\UrbanSense2008-Bicing\blackbike4_best.png"/>
          <p:cNvPicPr>
            <a:picLocks noChangeAspect="1" noChangeArrowheads="1"/>
          </p:cNvPicPr>
          <p:nvPr/>
        </p:nvPicPr>
        <p:blipFill>
          <a:blip r:embed="rId5" cstate="print">
            <a:duotone>
              <a:schemeClr val="bg2">
                <a:shade val="45000"/>
                <a:satMod val="135000"/>
              </a:schemeClr>
              <a:prstClr val="white"/>
            </a:duotone>
          </a:blip>
          <a:srcRect b="2299"/>
          <a:stretch>
            <a:fillRect/>
          </a:stretch>
        </p:blipFill>
        <p:spPr bwMode="auto">
          <a:xfrm>
            <a:off x="2413507" y="2819395"/>
            <a:ext cx="4079630" cy="2590805"/>
          </a:xfrm>
          <a:prstGeom prst="rect">
            <a:avLst/>
          </a:prstGeom>
          <a:noFill/>
          <a:effectLst>
            <a:reflection blurRad="6350" stA="52000" endA="300" endPos="35000" dir="5400000" sy="-100000" algn="bl" rotWithShape="0"/>
          </a:effectLst>
        </p:spPr>
      </p:pic>
      <p:grpSp>
        <p:nvGrpSpPr>
          <p:cNvPr id="3080" name="Group 27"/>
          <p:cNvGrpSpPr>
            <a:grpSpLocks/>
          </p:cNvGrpSpPr>
          <p:nvPr/>
        </p:nvGrpSpPr>
        <p:grpSpPr bwMode="auto">
          <a:xfrm>
            <a:off x="7078663" y="5648325"/>
            <a:ext cx="1912937" cy="892175"/>
            <a:chOff x="7078717" y="5660638"/>
            <a:chExt cx="1912883" cy="892562"/>
          </a:xfrm>
        </p:grpSpPr>
        <p:cxnSp>
          <p:nvCxnSpPr>
            <p:cNvPr id="25" name="Straight Connector 24"/>
            <p:cNvCxnSpPr/>
            <p:nvPr/>
          </p:nvCxnSpPr>
          <p:spPr>
            <a:xfrm>
              <a:off x="7515267" y="6095802"/>
              <a:ext cx="11429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2" name="TextBox 19"/>
            <p:cNvSpPr txBox="1">
              <a:spLocks noChangeArrowheads="1"/>
            </p:cNvSpPr>
            <p:nvPr/>
          </p:nvSpPr>
          <p:spPr bwMode="auto">
            <a:xfrm>
              <a:off x="7439326" y="6095668"/>
              <a:ext cx="1229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chemeClr val="bg1"/>
                  </a:solidFill>
                  <a:latin typeface="Lucida Calligraphy" pitchFamily="66" charset="0"/>
                </a:rPr>
                <a:t>Research </a:t>
              </a:r>
            </a:p>
          </p:txBody>
        </p:sp>
        <p:sp>
          <p:nvSpPr>
            <p:cNvPr id="3083" name="TextBox 20"/>
            <p:cNvSpPr txBox="1">
              <a:spLocks noChangeArrowheads="1"/>
            </p:cNvSpPr>
            <p:nvPr/>
          </p:nvSpPr>
          <p:spPr bwMode="auto">
            <a:xfrm>
              <a:off x="7254766" y="5759668"/>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solidFill>
                    <a:schemeClr val="bg1"/>
                  </a:solidFill>
                  <a:latin typeface="Lucida Calligraphy" pitchFamily="66" charset="0"/>
                </a:rPr>
                <a:t>Telefonica</a:t>
              </a:r>
            </a:p>
          </p:txBody>
        </p:sp>
        <p:sp>
          <p:nvSpPr>
            <p:cNvPr id="22" name="Rectangle 21"/>
            <p:cNvSpPr/>
            <p:nvPr/>
          </p:nvSpPr>
          <p:spPr>
            <a:xfrm>
              <a:off x="7078717" y="5660638"/>
              <a:ext cx="1912883" cy="892562"/>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3.static.flickr.com/2165/2454717715_3ffacd092f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501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C:\research\talks\UrbanSense2008-Bicing\GonzalezUnderstandingHumanMobil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219200"/>
            <a:ext cx="55626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400" y="274638"/>
            <a:ext cx="8839200" cy="715962"/>
          </a:xfrm>
        </p:spPr>
        <p:txBody>
          <a:bodyPr rtlCol="0"/>
          <a:lstStyle/>
          <a:p>
            <a:pPr fontAlgn="auto">
              <a:spcAft>
                <a:spcPts val="0"/>
              </a:spcAft>
              <a:defRPr/>
            </a:pPr>
            <a:r>
              <a:rPr lang="en-US" sz="4000" dirty="0" smtClean="0">
                <a:solidFill>
                  <a:schemeClr val="tx1">
                    <a:lumMod val="65000"/>
                    <a:lumOff val="35000"/>
                  </a:schemeClr>
                </a:solidFill>
              </a:rPr>
              <a:t>understanding human mobility patterns</a:t>
            </a:r>
            <a:endParaRPr lang="en-US" sz="4000" dirty="0">
              <a:solidFill>
                <a:schemeClr val="tx1">
                  <a:lumMod val="65000"/>
                  <a:lumOff val="35000"/>
                </a:schemeClr>
              </a:solidFill>
            </a:endParaRPr>
          </a:p>
        </p:txBody>
      </p:sp>
      <p:sp>
        <p:nvSpPr>
          <p:cNvPr id="13316" name="Rectangle 6"/>
          <p:cNvSpPr>
            <a:spLocks noChangeArrowheads="1"/>
          </p:cNvSpPr>
          <p:nvPr/>
        </p:nvSpPr>
        <p:spPr bwMode="auto">
          <a:xfrm>
            <a:off x="2743200" y="609600"/>
            <a:ext cx="6075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s-ES" sz="1200"/>
              <a:t>Marta C. González, César A. Hidalgo  &amp;  Albert-László Barabási, </a:t>
            </a:r>
            <a:r>
              <a:rPr lang="es-ES" sz="1200" i="1"/>
              <a:t>Nature,</a:t>
            </a:r>
            <a:r>
              <a:rPr lang="es-ES" sz="1200"/>
              <a:t> 5 June 2008</a:t>
            </a:r>
            <a:endParaRPr lang="en-US" sz="1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6" descr="C:\research\projects\Bicing\images\allStations_all_white2.jpg"/>
          <p:cNvPicPr>
            <a:picLocks noChangeAspect="1" noChangeArrowheads="1"/>
          </p:cNvPicPr>
          <p:nvPr/>
        </p:nvPicPr>
        <p:blipFill>
          <a:blip r:embed="rId3">
            <a:extLst>
              <a:ext uri="{28A0092B-C50C-407E-A947-70E740481C1C}">
                <a14:useLocalDpi xmlns:a14="http://schemas.microsoft.com/office/drawing/2010/main" val="0"/>
              </a:ext>
            </a:extLst>
          </a:blip>
          <a:srcRect l="3906" r="3125"/>
          <a:stretch>
            <a:fillRect/>
          </a:stretch>
        </p:blipFill>
        <p:spPr bwMode="auto">
          <a:xfrm>
            <a:off x="-87313" y="82550"/>
            <a:ext cx="93392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rtlCol="0"/>
          <a:lstStyle/>
          <a:p>
            <a:pPr fontAlgn="auto">
              <a:spcAft>
                <a:spcPts val="0"/>
              </a:spcAft>
              <a:defRPr/>
            </a:pPr>
            <a:r>
              <a:rPr lang="en-US" sz="4400" dirty="0" smtClean="0">
                <a:solidFill>
                  <a:schemeClr val="bg1">
                    <a:lumMod val="95000"/>
                  </a:schemeClr>
                </a:solidFill>
              </a:rPr>
              <a:t>bicing in </a:t>
            </a:r>
            <a:r>
              <a:rPr lang="en-US" sz="4400" dirty="0" err="1" smtClean="0">
                <a:solidFill>
                  <a:schemeClr val="bg1">
                    <a:lumMod val="95000"/>
                  </a:schemeClr>
                </a:solidFill>
              </a:rPr>
              <a:t>barcelona</a:t>
            </a:r>
            <a:r>
              <a:rPr lang="en-US" sz="4400" dirty="0" smtClean="0">
                <a:solidFill>
                  <a:schemeClr val="bg1">
                    <a:lumMod val="95000"/>
                  </a:schemeClr>
                </a:solidFill>
              </a:rPr>
              <a:t>, </a:t>
            </a:r>
            <a:r>
              <a:rPr lang="en-US" sz="4400" dirty="0" err="1" smtClean="0">
                <a:solidFill>
                  <a:schemeClr val="bg1">
                    <a:lumMod val="95000"/>
                  </a:schemeClr>
                </a:solidFill>
              </a:rPr>
              <a:t>spain</a:t>
            </a:r>
            <a:endParaRPr lang="en-US" sz="4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6" descr="C:\research\projects\Bicing\images\allStations_all_white2.jpg"/>
          <p:cNvPicPr>
            <a:picLocks noChangeAspect="1" noChangeArrowheads="1"/>
          </p:cNvPicPr>
          <p:nvPr/>
        </p:nvPicPr>
        <p:blipFill>
          <a:blip r:embed="rId3">
            <a:extLst>
              <a:ext uri="{28A0092B-C50C-407E-A947-70E740481C1C}">
                <a14:useLocalDpi xmlns:a14="http://schemas.microsoft.com/office/drawing/2010/main" val="0"/>
              </a:ext>
            </a:extLst>
          </a:blip>
          <a:srcRect l="3906" r="3125"/>
          <a:stretch>
            <a:fillRect/>
          </a:stretch>
        </p:blipFill>
        <p:spPr bwMode="auto">
          <a:xfrm>
            <a:off x="-87313" y="82550"/>
            <a:ext cx="93392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0"/>
            <a:ext cx="9144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2" name="Picture 2" descr="C:\research\projects\Bicing\images\2008_05_24 - Dave Chui's Bicing Pix\IMG_5892 (1024x768).jpg"/>
          <p:cNvPicPr>
            <a:picLocks noChangeAspect="1" noChangeArrowheads="1"/>
          </p:cNvPicPr>
          <p:nvPr/>
        </p:nvPicPr>
        <p:blipFill>
          <a:blip r:embed="rId4"/>
          <a:srcRect/>
          <a:stretch>
            <a:fillRect/>
          </a:stretch>
        </p:blipFill>
        <p:spPr bwMode="auto">
          <a:xfrm>
            <a:off x="533400" y="1050925"/>
            <a:ext cx="5202238" cy="390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867400" y="1584325"/>
            <a:ext cx="3048000" cy="2308225"/>
          </a:xfrm>
          <a:prstGeom prst="rect">
            <a:avLst/>
          </a:prstGeom>
          <a:solidFill>
            <a:schemeClr val="tx1">
              <a:alpha val="70000"/>
            </a:schemeClr>
          </a:solidFill>
        </p:spPr>
        <p:txBody>
          <a:bodyPr>
            <a:spAutoFit/>
          </a:bodyPr>
          <a:lstStyle/>
          <a:p>
            <a:pPr fontAlgn="auto">
              <a:spcBef>
                <a:spcPts val="0"/>
              </a:spcBef>
              <a:spcAft>
                <a:spcPts val="0"/>
              </a:spcAft>
              <a:defRPr/>
            </a:pPr>
            <a:r>
              <a:rPr lang="en-US" sz="2400" dirty="0">
                <a:solidFill>
                  <a:schemeClr val="accent3">
                    <a:lumMod val="60000"/>
                    <a:lumOff val="40000"/>
                  </a:schemeClr>
                </a:solidFill>
                <a:latin typeface="+mn-lt"/>
                <a:cs typeface="+mn-cs"/>
              </a:rPr>
              <a:t>launched march 2007</a:t>
            </a:r>
          </a:p>
          <a:p>
            <a:pPr fontAlgn="auto">
              <a:spcBef>
                <a:spcPts val="0"/>
              </a:spcBef>
              <a:spcAft>
                <a:spcPts val="0"/>
              </a:spcAft>
              <a:defRPr/>
            </a:pPr>
            <a:endParaRPr lang="en-US" sz="2400" dirty="0">
              <a:solidFill>
                <a:schemeClr val="accent3">
                  <a:lumMod val="60000"/>
                  <a:lumOff val="40000"/>
                </a:schemeClr>
              </a:solidFill>
              <a:latin typeface="+mn-lt"/>
              <a:cs typeface="+mn-cs"/>
            </a:endParaRPr>
          </a:p>
          <a:p>
            <a:pPr fontAlgn="auto">
              <a:spcBef>
                <a:spcPts val="0"/>
              </a:spcBef>
              <a:spcAft>
                <a:spcPts val="0"/>
              </a:spcAft>
              <a:defRPr/>
            </a:pPr>
            <a:r>
              <a:rPr lang="en-US" sz="2400" dirty="0">
                <a:solidFill>
                  <a:schemeClr val="accent3">
                    <a:lumMod val="60000"/>
                    <a:lumOff val="40000"/>
                  </a:schemeClr>
                </a:solidFill>
                <a:latin typeface="+mn-lt"/>
                <a:cs typeface="+mn-cs"/>
              </a:rPr>
              <a:t>by summer 2008:</a:t>
            </a:r>
          </a:p>
          <a:p>
            <a:pPr fontAlgn="auto">
              <a:spcBef>
                <a:spcPts val="0"/>
              </a:spcBef>
              <a:spcAft>
                <a:spcPts val="0"/>
              </a:spcAft>
              <a:defRPr/>
            </a:pPr>
            <a:r>
              <a:rPr lang="en-US" sz="2400" dirty="0">
                <a:solidFill>
                  <a:schemeClr val="accent3">
                    <a:lumMod val="60000"/>
                    <a:lumOff val="40000"/>
                  </a:schemeClr>
                </a:solidFill>
                <a:latin typeface="+mn-lt"/>
                <a:cs typeface="+mn-cs"/>
              </a:rPr>
              <a:t>- 373 stations</a:t>
            </a:r>
          </a:p>
          <a:p>
            <a:pPr fontAlgn="auto">
              <a:spcBef>
                <a:spcPts val="0"/>
              </a:spcBef>
              <a:spcAft>
                <a:spcPts val="0"/>
              </a:spcAft>
              <a:defRPr/>
            </a:pPr>
            <a:r>
              <a:rPr lang="en-US" sz="2400" dirty="0">
                <a:solidFill>
                  <a:schemeClr val="accent3">
                    <a:lumMod val="60000"/>
                    <a:lumOff val="40000"/>
                  </a:schemeClr>
                </a:solidFill>
                <a:latin typeface="+mn-lt"/>
                <a:cs typeface="+mn-cs"/>
              </a:rPr>
              <a:t>- 6,000 bicycles</a:t>
            </a:r>
          </a:p>
          <a:p>
            <a:pPr fontAlgn="auto">
              <a:spcBef>
                <a:spcPts val="0"/>
              </a:spcBef>
              <a:spcAft>
                <a:spcPts val="0"/>
              </a:spcAft>
              <a:defRPr/>
            </a:pPr>
            <a:r>
              <a:rPr lang="en-US" sz="2400" dirty="0">
                <a:solidFill>
                  <a:schemeClr val="accent3">
                    <a:lumMod val="60000"/>
                    <a:lumOff val="40000"/>
                  </a:schemeClr>
                </a:solidFill>
                <a:latin typeface="+mn-lt"/>
                <a:cs typeface="+mn-cs"/>
              </a:rPr>
              <a:t>- 150,000 subscribers</a:t>
            </a:r>
            <a:endParaRPr lang="en-US" sz="2400" dirty="0">
              <a:solidFill>
                <a:schemeClr val="accent3">
                  <a:lumMod val="60000"/>
                  <a:lumOff val="40000"/>
                </a:schemeClr>
              </a:solidFill>
              <a:latin typeface="+mn-lt"/>
              <a:cs typeface="+mn-cs"/>
            </a:endParaRPr>
          </a:p>
        </p:txBody>
      </p:sp>
      <p:sp>
        <p:nvSpPr>
          <p:cNvPr id="15366" name="Title 6"/>
          <p:cNvSpPr>
            <a:spLocks noGrp="1"/>
          </p:cNvSpPr>
          <p:nvPr>
            <p:ph type="title"/>
          </p:nvPr>
        </p:nvSpPr>
        <p:spPr/>
        <p:txBody>
          <a:bodyPr/>
          <a:lstStyle/>
          <a:p>
            <a:r>
              <a:rPr lang="en-US" sz="4400" smtClean="0"/>
              <a:t>bicing in barcelona, spain</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cingOpeningVideo_v3_24sec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4191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projects\Bicing\images\website\Bicing Working 840PM Thursday Night With Popup.png"/>
          <p:cNvPicPr>
            <a:picLocks noChangeAspect="1" noChangeArrowheads="1"/>
          </p:cNvPicPr>
          <p:nvPr/>
        </p:nvPicPr>
        <p:blipFill>
          <a:blip r:embed="rId3">
            <a:extLst>
              <a:ext uri="{28A0092B-C50C-407E-A947-70E740481C1C}">
                <a14:useLocalDpi xmlns:a14="http://schemas.microsoft.com/office/drawing/2010/main" val="0"/>
              </a:ext>
            </a:extLst>
          </a:blip>
          <a:srcRect l="6648" r="10902"/>
          <a:stretch>
            <a:fillRect/>
          </a:stretch>
        </p:blipFill>
        <p:spPr bwMode="auto">
          <a:xfrm>
            <a:off x="0" y="-152400"/>
            <a:ext cx="9448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4488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title"/>
          </p:nvPr>
        </p:nvSpPr>
        <p:spPr/>
        <p:txBody>
          <a:bodyPr/>
          <a:lstStyle/>
          <a:p>
            <a:r>
              <a:rPr lang="en-US" smtClean="0"/>
              <a:t>data collection</a:t>
            </a:r>
          </a:p>
        </p:txBody>
      </p:sp>
      <p:sp>
        <p:nvSpPr>
          <p:cNvPr id="10" name="Content Placeholder 9"/>
          <p:cNvSpPr>
            <a:spLocks noGrp="1"/>
          </p:cNvSpPr>
          <p:nvPr>
            <p:ph idx="1"/>
          </p:nvPr>
        </p:nvSpPr>
        <p:spPr>
          <a:xfrm>
            <a:off x="457200" y="1143000"/>
            <a:ext cx="8686800" cy="4983163"/>
          </a:xfrm>
        </p:spPr>
        <p:txBody>
          <a:bodyPr/>
          <a:lstStyle/>
          <a:p>
            <a:r>
              <a:rPr lang="en-US" sz="4800" smtClean="0"/>
              <a:t>scrape bicing webpage </a:t>
            </a:r>
            <a:br>
              <a:rPr lang="en-US" sz="4800" smtClean="0"/>
            </a:br>
            <a:r>
              <a:rPr lang="en-US" sz="4800" smtClean="0"/>
              <a:t>every 2 minutes</a:t>
            </a:r>
          </a:p>
          <a:p>
            <a:r>
              <a:rPr lang="en-US" sz="4800" smtClean="0"/>
              <a:t>extract</a:t>
            </a:r>
          </a:p>
          <a:p>
            <a:pPr lvl="1"/>
            <a:r>
              <a:rPr lang="en-US" sz="4400" smtClean="0"/>
              <a:t> station’s geo-location</a:t>
            </a:r>
          </a:p>
          <a:p>
            <a:pPr lvl="1"/>
            <a:r>
              <a:rPr lang="en-US" sz="4400" smtClean="0"/>
              <a:t> # of available bicycles</a:t>
            </a:r>
          </a:p>
          <a:p>
            <a:pPr lvl="1"/>
            <a:r>
              <a:rPr lang="en-US" sz="4400" smtClean="0"/>
              <a:t> # of vacant parking slots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example data</a:t>
            </a:r>
            <a:endParaRPr lang="en-US" dirty="0">
              <a:solidFill>
                <a:schemeClr val="tx1">
                  <a:lumMod val="65000"/>
                  <a:lumOff val="35000"/>
                </a:schemeClr>
              </a:solidFill>
            </a:endParaRPr>
          </a:p>
        </p:txBody>
      </p:sp>
      <p:pic>
        <p:nvPicPr>
          <p:cNvPr id="18435" name="Picture 3" descr="dirty.zoom.png"/>
          <p:cNvPicPr>
            <a:picLocks noChangeAspect="1" noChangeArrowheads="1"/>
          </p:cNvPicPr>
          <p:nvPr/>
        </p:nvPicPr>
        <p:blipFill>
          <a:blip r:embed="rId3">
            <a:extLst>
              <a:ext uri="{28A0092B-C50C-407E-A947-70E740481C1C}">
                <a14:useLocalDpi xmlns:a14="http://schemas.microsoft.com/office/drawing/2010/main" val="0"/>
              </a:ext>
            </a:extLst>
          </a:blip>
          <a:srcRect l="13222" t="9937" r="8786" b="10568"/>
          <a:stretch>
            <a:fillRect/>
          </a:stretch>
        </p:blipFill>
        <p:spPr bwMode="auto">
          <a:xfrm>
            <a:off x="704850" y="1143000"/>
            <a:ext cx="868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477250" y="1066800"/>
            <a:ext cx="838200" cy="1905000"/>
          </a:xfrm>
          <a:prstGeom prst="rect">
            <a:avLst/>
          </a:prstGeom>
          <a:gradFill flip="none" rotWithShape="1">
            <a:gsLst>
              <a:gs pos="100000">
                <a:schemeClr val="bg1">
                  <a:alpha val="0"/>
                </a:schemeClr>
              </a:gs>
              <a:gs pos="46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39" name="TextBox 13"/>
          <p:cNvSpPr txBox="1">
            <a:spLocks noChangeArrowheads="1"/>
          </p:cNvSpPr>
          <p:nvPr/>
        </p:nvSpPr>
        <p:spPr bwMode="auto">
          <a:xfrm>
            <a:off x="752475" y="2782888"/>
            <a:ext cx="8867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a:t>fri	sat	    sun	         mon	             tues	                  wed	thurs 	     fri              	                </a:t>
            </a:r>
          </a:p>
        </p:txBody>
      </p:sp>
      <p:sp>
        <p:nvSpPr>
          <p:cNvPr id="18440" name="TextBox 23"/>
          <p:cNvSpPr txBox="1">
            <a:spLocks noChangeArrowheads="1"/>
          </p:cNvSpPr>
          <p:nvPr/>
        </p:nvSpPr>
        <p:spPr bwMode="auto">
          <a:xfrm>
            <a:off x="284163" y="2524125"/>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0</a:t>
            </a:r>
          </a:p>
        </p:txBody>
      </p:sp>
      <p:sp>
        <p:nvSpPr>
          <p:cNvPr id="18441" name="TextBox 24"/>
          <p:cNvSpPr txBox="1">
            <a:spLocks noChangeArrowheads="1"/>
          </p:cNvSpPr>
          <p:nvPr/>
        </p:nvSpPr>
        <p:spPr bwMode="auto">
          <a:xfrm>
            <a:off x="284163" y="1704975"/>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10</a:t>
            </a:r>
          </a:p>
        </p:txBody>
      </p:sp>
      <p:sp>
        <p:nvSpPr>
          <p:cNvPr id="18442" name="TextBox 25"/>
          <p:cNvSpPr txBox="1">
            <a:spLocks noChangeArrowheads="1"/>
          </p:cNvSpPr>
          <p:nvPr/>
        </p:nvSpPr>
        <p:spPr bwMode="auto">
          <a:xfrm>
            <a:off x="284163" y="9906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20</a:t>
            </a:r>
          </a:p>
        </p:txBody>
      </p:sp>
      <p:sp>
        <p:nvSpPr>
          <p:cNvPr id="17" name="Rectangular Callout 16"/>
          <p:cNvSpPr/>
          <p:nvPr/>
        </p:nvSpPr>
        <p:spPr>
          <a:xfrm>
            <a:off x="1771650" y="1219200"/>
            <a:ext cx="1204913" cy="685800"/>
          </a:xfrm>
          <a:prstGeom prst="wedgeRectCallout">
            <a:avLst>
              <a:gd name="adj1" fmla="val 67586"/>
              <a:gd name="adj2" fmla="val 156267"/>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dirty="0">
                <a:solidFill>
                  <a:srgbClr val="FF0000"/>
                </a:solidFill>
                <a:latin typeface="Franklin Gothic Demi Cond" pitchFamily="34" charset="0"/>
              </a:rPr>
              <a:t>random zero value</a:t>
            </a:r>
            <a:endParaRPr lang="en-US" sz="2000" dirty="0">
              <a:solidFill>
                <a:srgbClr val="FF0000"/>
              </a:solidFill>
              <a:latin typeface="Franklin Gothic Demi Cond" pitchFamily="34" charset="0"/>
            </a:endParaRPr>
          </a:p>
        </p:txBody>
      </p:sp>
      <p:sp>
        <p:nvSpPr>
          <p:cNvPr id="18" name="Rectangular Callout 17"/>
          <p:cNvSpPr/>
          <p:nvPr/>
        </p:nvSpPr>
        <p:spPr>
          <a:xfrm>
            <a:off x="6581775" y="914400"/>
            <a:ext cx="1447800" cy="609600"/>
          </a:xfrm>
          <a:prstGeom prst="wedgeRectCallout">
            <a:avLst>
              <a:gd name="adj1" fmla="val 41337"/>
              <a:gd name="adj2" fmla="val 111789"/>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dirty="0">
                <a:solidFill>
                  <a:srgbClr val="FF0000"/>
                </a:solidFill>
                <a:latin typeface="Franklin Gothic Demi Cond" pitchFamily="34" charset="0"/>
              </a:rPr>
              <a:t>erroneous oscillations</a:t>
            </a:r>
            <a:endParaRPr lang="en-US" sz="2000" dirty="0">
              <a:solidFill>
                <a:srgbClr val="FF0000"/>
              </a:solidFill>
              <a:latin typeface="Franklin Gothic Demi Cond" pitchFamily="34" charset="0"/>
            </a:endParaRPr>
          </a:p>
        </p:txBody>
      </p:sp>
      <p:sp>
        <p:nvSpPr>
          <p:cNvPr id="49" name="Title 1"/>
          <p:cNvSpPr txBox="1">
            <a:spLocks/>
          </p:cNvSpPr>
          <p:nvPr/>
        </p:nvSpPr>
        <p:spPr>
          <a:xfrm>
            <a:off x="400050" y="3475038"/>
            <a:ext cx="8763000" cy="715962"/>
          </a:xfrm>
          <a:prstGeom prst="rect">
            <a:avLst/>
          </a:prstGeom>
        </p:spPr>
        <p:txBody>
          <a:bodyPr anchor="ctr"/>
          <a:lstStyle/>
          <a:p>
            <a:pPr fontAlgn="auto">
              <a:spcAft>
                <a:spcPts val="0"/>
              </a:spcAft>
              <a:defRPr/>
            </a:pPr>
            <a:r>
              <a:rPr lang="en-US" sz="4800" dirty="0">
                <a:solidFill>
                  <a:schemeClr val="tx1">
                    <a:lumMod val="65000"/>
                    <a:lumOff val="35000"/>
                  </a:schemeClr>
                </a:solidFill>
                <a:latin typeface="Arial Black" pitchFamily="34" charset="0"/>
                <a:ea typeface="+mj-ea"/>
                <a:cs typeface="+mj-cs"/>
              </a:rPr>
              <a:t>after cleansing</a:t>
            </a:r>
            <a:endParaRPr lang="en-US" sz="4800" dirty="0">
              <a:solidFill>
                <a:schemeClr val="tx1">
                  <a:lumMod val="65000"/>
                  <a:lumOff val="35000"/>
                </a:schemeClr>
              </a:solidFill>
              <a:latin typeface="Arial Black" pitchFamily="34" charset="0"/>
              <a:ea typeface="+mj-ea"/>
              <a:cs typeface="+mj-cs"/>
            </a:endParaRPr>
          </a:p>
        </p:txBody>
      </p:sp>
      <p:sp>
        <p:nvSpPr>
          <p:cNvPr id="53" name="TextBox 52"/>
          <p:cNvSpPr txBox="1"/>
          <p:nvPr/>
        </p:nvSpPr>
        <p:spPr>
          <a:xfrm>
            <a:off x="704850" y="838200"/>
            <a:ext cx="5410200" cy="369888"/>
          </a:xfrm>
          <a:prstGeom prst="rect">
            <a:avLst/>
          </a:prstGeom>
          <a:noFill/>
        </p:spPr>
        <p:txBody>
          <a:bodyPr>
            <a:spAutoFit/>
          </a:bodyPr>
          <a:lstStyle/>
          <a:p>
            <a:pPr fontAlgn="auto">
              <a:spcBef>
                <a:spcPts val="0"/>
              </a:spcBef>
              <a:spcAft>
                <a:spcPts val="0"/>
              </a:spcAft>
              <a:defRPr/>
            </a:pPr>
            <a:r>
              <a:rPr lang="en-US" dirty="0">
                <a:solidFill>
                  <a:schemeClr val="bg1">
                    <a:lumMod val="65000"/>
                  </a:schemeClr>
                </a:solidFill>
                <a:latin typeface="Arial Black" pitchFamily="34" charset="0"/>
                <a:cs typeface="+mn-cs"/>
              </a:rPr>
              <a:t>station 15: num available bicycles</a:t>
            </a:r>
            <a:endParaRPr lang="en-US" dirty="0">
              <a:solidFill>
                <a:schemeClr val="bg1">
                  <a:lumMod val="65000"/>
                </a:schemeClr>
              </a:solidFill>
              <a:latin typeface="Arial Black" pitchFamily="34" charset="0"/>
              <a:cs typeface="+mn-cs"/>
            </a:endParaRPr>
          </a:p>
        </p:txBody>
      </p:sp>
      <p:grpSp>
        <p:nvGrpSpPr>
          <p:cNvPr id="3" name="Group 55"/>
          <p:cNvGrpSpPr>
            <a:grpSpLocks/>
          </p:cNvGrpSpPr>
          <p:nvPr/>
        </p:nvGrpSpPr>
        <p:grpSpPr bwMode="auto">
          <a:xfrm>
            <a:off x="309563" y="4114800"/>
            <a:ext cx="9310687" cy="2209800"/>
            <a:chOff x="61570" y="3810000"/>
            <a:chExt cx="9311030" cy="2209800"/>
          </a:xfrm>
        </p:grpSpPr>
        <p:grpSp>
          <p:nvGrpSpPr>
            <p:cNvPr id="18452" name="Group 50"/>
            <p:cNvGrpSpPr>
              <a:grpSpLocks/>
            </p:cNvGrpSpPr>
            <p:nvPr/>
          </p:nvGrpSpPr>
          <p:grpSpPr bwMode="auto">
            <a:xfrm>
              <a:off x="61570" y="3962400"/>
              <a:ext cx="9311030" cy="2057400"/>
              <a:chOff x="61570" y="3962400"/>
              <a:chExt cx="9311030" cy="2057400"/>
            </a:xfrm>
          </p:grpSpPr>
          <p:grpSp>
            <p:nvGrpSpPr>
              <p:cNvPr id="18454" name="Group 35"/>
              <p:cNvGrpSpPr>
                <a:grpSpLocks/>
              </p:cNvGrpSpPr>
              <p:nvPr/>
            </p:nvGrpSpPr>
            <p:grpSpPr bwMode="auto">
              <a:xfrm>
                <a:off x="61570" y="3962400"/>
                <a:ext cx="9006230" cy="1905000"/>
                <a:chOff x="61570" y="2895600"/>
                <a:chExt cx="9006230" cy="1905000"/>
              </a:xfrm>
            </p:grpSpPr>
            <p:pic>
              <p:nvPicPr>
                <p:cNvPr id="18456" name="Picture 19" descr="2sigma.8.8percent.zoom.png"/>
                <p:cNvPicPr>
                  <a:picLocks noChangeAspect="1" noChangeArrowheads="1"/>
                </p:cNvPicPr>
                <p:nvPr/>
              </p:nvPicPr>
              <p:blipFill>
                <a:blip r:embed="rId4">
                  <a:extLst>
                    <a:ext uri="{28A0092B-C50C-407E-A947-70E740481C1C}">
                      <a14:useLocalDpi xmlns:a14="http://schemas.microsoft.com/office/drawing/2010/main" val="0"/>
                    </a:ext>
                  </a:extLst>
                </a:blip>
                <a:srcRect l="12737" t="8153" r="10695" b="11845"/>
                <a:stretch>
                  <a:fillRect/>
                </a:stretch>
              </p:blipFill>
              <p:spPr bwMode="auto">
                <a:xfrm>
                  <a:off x="457200" y="3048000"/>
                  <a:ext cx="8534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8229600" y="2895600"/>
                  <a:ext cx="838200" cy="1905000"/>
                </a:xfrm>
                <a:prstGeom prst="rect">
                  <a:avLst/>
                </a:prstGeom>
                <a:gradFill flip="none" rotWithShape="1">
                  <a:gsLst>
                    <a:gs pos="100000">
                      <a:schemeClr val="bg1">
                        <a:alpha val="0"/>
                      </a:schemeClr>
                    </a:gs>
                    <a:gs pos="46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60" name="TextBox 26"/>
                <p:cNvSpPr txBox="1">
                  <a:spLocks noChangeArrowheads="1"/>
                </p:cNvSpPr>
                <p:nvPr/>
              </p:nvSpPr>
              <p:spPr bwMode="auto">
                <a:xfrm>
                  <a:off x="61570" y="44196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0</a:t>
                  </a:r>
                </a:p>
              </p:txBody>
            </p:sp>
            <p:sp>
              <p:nvSpPr>
                <p:cNvPr id="18461" name="TextBox 27"/>
                <p:cNvSpPr txBox="1">
                  <a:spLocks noChangeArrowheads="1"/>
                </p:cNvSpPr>
                <p:nvPr/>
              </p:nvSpPr>
              <p:spPr bwMode="auto">
                <a:xfrm>
                  <a:off x="61570" y="3600524"/>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10</a:t>
                  </a:r>
                </a:p>
              </p:txBody>
            </p:sp>
            <p:sp>
              <p:nvSpPr>
                <p:cNvPr id="18462" name="TextBox 28"/>
                <p:cNvSpPr txBox="1">
                  <a:spLocks noChangeArrowheads="1"/>
                </p:cNvSpPr>
                <p:nvPr/>
              </p:nvSpPr>
              <p:spPr bwMode="auto">
                <a:xfrm>
                  <a:off x="61570" y="2922039"/>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a:t>20</a:t>
                  </a:r>
                </a:p>
              </p:txBody>
            </p:sp>
          </p:grpSp>
          <p:sp>
            <p:nvSpPr>
              <p:cNvPr id="18455" name="TextBox 49"/>
              <p:cNvSpPr txBox="1">
                <a:spLocks noChangeArrowheads="1"/>
              </p:cNvSpPr>
              <p:nvPr/>
            </p:nvSpPr>
            <p:spPr bwMode="auto">
              <a:xfrm>
                <a:off x="504140" y="5712023"/>
                <a:ext cx="88684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a:t>fri	sat	    sun	         mon	             tues	                  wed	thurs 	     fri              	                </a:t>
                </a:r>
              </a:p>
            </p:txBody>
          </p:sp>
        </p:grpSp>
        <p:sp>
          <p:nvSpPr>
            <p:cNvPr id="54" name="TextBox 53"/>
            <p:cNvSpPr txBox="1"/>
            <p:nvPr/>
          </p:nvSpPr>
          <p:spPr>
            <a:xfrm>
              <a:off x="456872" y="3810000"/>
              <a:ext cx="5410399" cy="369888"/>
            </a:xfrm>
            <a:prstGeom prst="rect">
              <a:avLst/>
            </a:prstGeom>
            <a:noFill/>
          </p:spPr>
          <p:txBody>
            <a:bodyPr>
              <a:spAutoFit/>
            </a:bodyPr>
            <a:lstStyle/>
            <a:p>
              <a:pPr fontAlgn="auto">
                <a:spcBef>
                  <a:spcPts val="0"/>
                </a:spcBef>
                <a:spcAft>
                  <a:spcPts val="0"/>
                </a:spcAft>
                <a:defRPr/>
              </a:pPr>
              <a:r>
                <a:rPr lang="en-US" dirty="0">
                  <a:solidFill>
                    <a:schemeClr val="bg1">
                      <a:lumMod val="65000"/>
                    </a:schemeClr>
                  </a:solidFill>
                  <a:latin typeface="Arial Black" pitchFamily="34" charset="0"/>
                  <a:cs typeface="+mn-cs"/>
                </a:rPr>
                <a:t>station 15: num available bicycles</a:t>
              </a:r>
              <a:endParaRPr lang="en-US" dirty="0">
                <a:solidFill>
                  <a:schemeClr val="bg1">
                    <a:lumMod val="65000"/>
                  </a:schemeClr>
                </a:solidFill>
                <a:latin typeface="Arial Black" pitchFamily="34" charset="0"/>
                <a:cs typeface="+mn-cs"/>
              </a:endParaRPr>
            </a:p>
          </p:txBody>
        </p:sp>
      </p:grpSp>
      <p:sp>
        <p:nvSpPr>
          <p:cNvPr id="18448" name="TextBox 22"/>
          <p:cNvSpPr txBox="1">
            <a:spLocks noChangeArrowheads="1"/>
          </p:cNvSpPr>
          <p:nvPr/>
        </p:nvSpPr>
        <p:spPr bwMode="auto">
          <a:xfrm rot="-5400000">
            <a:off x="-707231" y="1754981"/>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 of avail bicycles</a:t>
            </a:r>
          </a:p>
        </p:txBody>
      </p:sp>
      <p:sp>
        <p:nvSpPr>
          <p:cNvPr id="30" name="TextBox 29"/>
          <p:cNvSpPr txBox="1">
            <a:spLocks noChangeArrowheads="1"/>
          </p:cNvSpPr>
          <p:nvPr/>
        </p:nvSpPr>
        <p:spPr bwMode="auto">
          <a:xfrm rot="-5400000">
            <a:off x="-707231" y="4936331"/>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 of avail bicycles</a:t>
            </a:r>
          </a:p>
        </p:txBody>
      </p:sp>
      <p:sp>
        <p:nvSpPr>
          <p:cNvPr id="31" name="TextBox 30"/>
          <p:cNvSpPr txBox="1"/>
          <p:nvPr/>
        </p:nvSpPr>
        <p:spPr>
          <a:xfrm>
            <a:off x="3752850" y="3048000"/>
            <a:ext cx="1371600" cy="400050"/>
          </a:xfrm>
          <a:prstGeom prst="rect">
            <a:avLst/>
          </a:prstGeom>
          <a:noFill/>
        </p:spPr>
        <p:txBody>
          <a:bodyPr>
            <a:spAutoFit/>
          </a:bodyPr>
          <a:lstStyle/>
          <a:p>
            <a:pPr fontAlgn="auto">
              <a:spcBef>
                <a:spcPts val="0"/>
              </a:spcBef>
              <a:spcAft>
                <a:spcPts val="0"/>
              </a:spcAft>
              <a:defRPr/>
            </a:pPr>
            <a:r>
              <a:rPr lang="en-US" sz="2000" dirty="0">
                <a:solidFill>
                  <a:schemeClr val="tx1">
                    <a:lumMod val="65000"/>
                    <a:lumOff val="35000"/>
                  </a:schemeClr>
                </a:solidFill>
                <a:latin typeface="+mn-lt"/>
                <a:cs typeface="+mn-cs"/>
              </a:rPr>
              <a:t>time</a:t>
            </a:r>
            <a:endParaRPr lang="en-US" sz="2800" baseline="-25000" dirty="0">
              <a:solidFill>
                <a:schemeClr val="tx1">
                  <a:lumMod val="65000"/>
                  <a:lumOff val="35000"/>
                </a:schemeClr>
              </a:solidFill>
              <a:latin typeface="+mn-lt"/>
              <a:cs typeface="+mn-cs"/>
            </a:endParaRPr>
          </a:p>
        </p:txBody>
      </p:sp>
      <p:cxnSp>
        <p:nvCxnSpPr>
          <p:cNvPr id="32" name="Straight Arrow Connector 31"/>
          <p:cNvCxnSpPr/>
          <p:nvPr/>
        </p:nvCxnSpPr>
        <p:spPr>
          <a:xfrm>
            <a:off x="4381500" y="3257550"/>
            <a:ext cx="838200" cy="1588"/>
          </a:xfrm>
          <a:prstGeom prst="straightConnector1">
            <a:avLst/>
          </a:prstGeom>
          <a:ln w="19050">
            <a:solidFill>
              <a:schemeClr val="tx1">
                <a:lumMod val="65000"/>
                <a:lumOff val="3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4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data cleansing example</a:t>
            </a:r>
            <a:endParaRPr lang="en-US" dirty="0">
              <a:solidFill>
                <a:schemeClr val="tx1">
                  <a:lumMod val="65000"/>
                  <a:lumOff val="35000"/>
                </a:schemeClr>
              </a:solidFill>
            </a:endParaRPr>
          </a:p>
        </p:txBody>
      </p:sp>
      <p:pic>
        <p:nvPicPr>
          <p:cNvPr id="19459" name="Picture 9" descr="glitch1.png"/>
          <p:cNvPicPr>
            <a:picLocks noChangeAspect="1"/>
          </p:cNvPicPr>
          <p:nvPr/>
        </p:nvPicPr>
        <p:blipFill>
          <a:blip r:embed="rId3">
            <a:extLst>
              <a:ext uri="{28A0092B-C50C-407E-A947-70E740481C1C}">
                <a14:useLocalDpi xmlns:a14="http://schemas.microsoft.com/office/drawing/2010/main" val="0"/>
              </a:ext>
            </a:extLst>
          </a:blip>
          <a:srcRect l="8215" r="7913" b="11031"/>
          <a:stretch>
            <a:fillRect/>
          </a:stretch>
        </p:blipFill>
        <p:spPr bwMode="auto">
          <a:xfrm>
            <a:off x="1206500" y="1482725"/>
            <a:ext cx="70612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16"/>
          <p:cNvSpPr>
            <a:spLocks/>
          </p:cNvSpPr>
          <p:nvPr/>
        </p:nvSpPr>
        <p:spPr bwMode="auto">
          <a:xfrm rot="5400000">
            <a:off x="4679950" y="2101850"/>
            <a:ext cx="279400" cy="6464300"/>
          </a:xfrm>
          <a:prstGeom prst="rightBrace">
            <a:avLst>
              <a:gd name="adj1" fmla="val 8355"/>
              <a:gd name="adj2" fmla="val 50000"/>
            </a:avLst>
          </a:prstGeom>
          <a:noFill/>
          <a:ln w="19050" algn="ctr">
            <a:solidFill>
              <a:schemeClr val="tx1">
                <a:lumMod val="65000"/>
                <a:lumOff val="35000"/>
              </a:schemeClr>
            </a:solidFill>
            <a:round/>
            <a:headEnd/>
            <a:tailEnd/>
          </a:ln>
        </p:spPr>
        <p:txBody>
          <a:bodyPr/>
          <a:lstStyle/>
          <a:p>
            <a:pPr fontAlgn="auto">
              <a:spcBef>
                <a:spcPts val="0"/>
              </a:spcBef>
              <a:spcAft>
                <a:spcPts val="0"/>
              </a:spcAft>
              <a:defRPr/>
            </a:pPr>
            <a:endParaRPr lang="en-US">
              <a:solidFill>
                <a:schemeClr val="tx1">
                  <a:lumMod val="65000"/>
                  <a:lumOff val="35000"/>
                </a:schemeClr>
              </a:solidFill>
              <a:latin typeface="+mn-lt"/>
              <a:cs typeface="+mn-cs"/>
            </a:endParaRPr>
          </a:p>
        </p:txBody>
      </p:sp>
      <p:sp>
        <p:nvSpPr>
          <p:cNvPr id="6" name="TextBox 17"/>
          <p:cNvSpPr txBox="1">
            <a:spLocks noChangeArrowheads="1"/>
          </p:cNvSpPr>
          <p:nvPr/>
        </p:nvSpPr>
        <p:spPr bwMode="auto">
          <a:xfrm>
            <a:off x="3952875" y="5486400"/>
            <a:ext cx="1774825" cy="461963"/>
          </a:xfrm>
          <a:prstGeom prst="rect">
            <a:avLst/>
          </a:prstGeom>
          <a:noFill/>
          <a:ln w="9525">
            <a:noFill/>
            <a:miter lim="800000"/>
            <a:headEnd/>
            <a:tailEnd/>
          </a:ln>
        </p:spPr>
        <p:txBody>
          <a:bodyPr>
            <a:spAutoFit/>
          </a:bodyPr>
          <a:lstStyle/>
          <a:p>
            <a:pPr algn="ctr" fontAlgn="auto">
              <a:spcBef>
                <a:spcPts val="0"/>
              </a:spcBef>
              <a:spcAft>
                <a:spcPts val="0"/>
              </a:spcAft>
              <a:defRPr/>
            </a:pPr>
            <a:r>
              <a:rPr lang="es-ES" sz="2400" dirty="0">
                <a:solidFill>
                  <a:schemeClr val="tx1">
                    <a:lumMod val="65000"/>
                    <a:lumOff val="35000"/>
                  </a:schemeClr>
                </a:solidFill>
                <a:latin typeface="+mn-lt"/>
                <a:cs typeface="+mn-cs"/>
              </a:rPr>
              <a:t>6 </a:t>
            </a:r>
            <a:r>
              <a:rPr lang="es-ES" sz="2400" dirty="0" err="1">
                <a:solidFill>
                  <a:schemeClr val="tx1">
                    <a:lumMod val="65000"/>
                    <a:lumOff val="35000"/>
                  </a:schemeClr>
                </a:solidFill>
                <a:latin typeface="+mn-lt"/>
                <a:cs typeface="+mn-cs"/>
              </a:rPr>
              <a:t>hours</a:t>
            </a:r>
            <a:endParaRPr lang="en-US" sz="2400" dirty="0">
              <a:solidFill>
                <a:schemeClr val="tx1">
                  <a:lumMod val="65000"/>
                  <a:lumOff val="35000"/>
                </a:schemeClr>
              </a:solidFill>
              <a:latin typeface="+mn-lt"/>
              <a:cs typeface="+mn-cs"/>
            </a:endParaRPr>
          </a:p>
        </p:txBody>
      </p:sp>
      <p:pic>
        <p:nvPicPr>
          <p:cNvPr id="7" name="Picture 6" descr="glitch2.png"/>
          <p:cNvPicPr>
            <a:picLocks noChangeAspect="1"/>
          </p:cNvPicPr>
          <p:nvPr/>
        </p:nvPicPr>
        <p:blipFill>
          <a:blip r:embed="rId4">
            <a:extLst>
              <a:ext uri="{28A0092B-C50C-407E-A947-70E740481C1C}">
                <a14:useLocalDpi xmlns:a14="http://schemas.microsoft.com/office/drawing/2010/main" val="0"/>
              </a:ext>
            </a:extLst>
          </a:blip>
          <a:srcRect l="8168" t="4176" r="8168" b="10612"/>
          <a:stretch>
            <a:fillRect/>
          </a:stretch>
        </p:blipFill>
        <p:spPr bwMode="auto">
          <a:xfrm>
            <a:off x="1231900" y="1473200"/>
            <a:ext cx="7010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ular Callout 12"/>
          <p:cNvSpPr/>
          <p:nvPr/>
        </p:nvSpPr>
        <p:spPr>
          <a:xfrm>
            <a:off x="2286000" y="3886200"/>
            <a:ext cx="1371600" cy="609600"/>
          </a:xfrm>
          <a:prstGeom prst="wedgeRectCallout">
            <a:avLst>
              <a:gd name="adj1" fmla="val -62387"/>
              <a:gd name="adj2" fmla="val 107407"/>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dirty="0">
                <a:solidFill>
                  <a:srgbClr val="FF0000"/>
                </a:solidFill>
                <a:latin typeface="Franklin Gothic Demi Cond" pitchFamily="34" charset="0"/>
              </a:rPr>
              <a:t>random zero value</a:t>
            </a:r>
            <a:endParaRPr lang="en-US" sz="2000" dirty="0">
              <a:solidFill>
                <a:srgbClr val="FF0000"/>
              </a:solidFill>
              <a:latin typeface="Franklin Gothic Demi Cond" pitchFamily="34" charset="0"/>
            </a:endParaRPr>
          </a:p>
        </p:txBody>
      </p:sp>
      <p:sp>
        <p:nvSpPr>
          <p:cNvPr id="15" name="Rectangular Callout 14"/>
          <p:cNvSpPr/>
          <p:nvPr/>
        </p:nvSpPr>
        <p:spPr>
          <a:xfrm>
            <a:off x="5257800" y="3886200"/>
            <a:ext cx="1052513" cy="609600"/>
          </a:xfrm>
          <a:prstGeom prst="wedgeRectCallout">
            <a:avLst>
              <a:gd name="adj1" fmla="val 47678"/>
              <a:gd name="adj2" fmla="val 107854"/>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000" dirty="0">
                <a:solidFill>
                  <a:srgbClr val="FF0000"/>
                </a:solidFill>
                <a:latin typeface="Franklin Gothic Demi Cond" pitchFamily="34" charset="0"/>
              </a:rPr>
              <a:t>and here as well</a:t>
            </a:r>
            <a:endParaRPr lang="en-US" sz="2000" dirty="0">
              <a:solidFill>
                <a:srgbClr val="FF0000"/>
              </a:solidFill>
              <a:latin typeface="Franklin Gothic Demi Cond" pitchFamily="34" charset="0"/>
            </a:endParaRPr>
          </a:p>
        </p:txBody>
      </p:sp>
      <p:sp>
        <p:nvSpPr>
          <p:cNvPr id="19465" name="TextBox 8"/>
          <p:cNvSpPr txBox="1">
            <a:spLocks noChangeArrowheads="1"/>
          </p:cNvSpPr>
          <p:nvPr/>
        </p:nvSpPr>
        <p:spPr bwMode="auto">
          <a:xfrm rot="-5400000">
            <a:off x="-706437" y="3152775"/>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a:t># of avail bicycles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dataset</a:t>
            </a:r>
            <a:endParaRPr lang="en-US" dirty="0">
              <a:solidFill>
                <a:schemeClr val="tx1">
                  <a:lumMod val="65000"/>
                  <a:lumOff val="35000"/>
                </a:schemeClr>
              </a:solidFill>
            </a:endParaRPr>
          </a:p>
        </p:txBody>
      </p:sp>
      <p:graphicFrame>
        <p:nvGraphicFramePr>
          <p:cNvPr id="5" name="Table 4"/>
          <p:cNvGraphicFramePr>
            <a:graphicFrameLocks noGrp="1"/>
          </p:cNvGraphicFramePr>
          <p:nvPr/>
        </p:nvGraphicFramePr>
        <p:xfrm>
          <a:off x="1604963" y="1295400"/>
          <a:ext cx="5934075" cy="2819400"/>
        </p:xfrm>
        <a:graphic>
          <a:graphicData uri="http://schemas.openxmlformats.org/drawingml/2006/table">
            <a:tbl>
              <a:tblPr/>
              <a:tblGrid>
                <a:gridCol w="2367100"/>
                <a:gridCol w="1730432"/>
                <a:gridCol w="1836543"/>
              </a:tblGrid>
              <a:tr h="805695">
                <a:tc>
                  <a:txBody>
                    <a:bodyPr/>
                    <a:lstStyle/>
                    <a:p>
                      <a:pPr marL="0" marR="0" algn="ctr">
                        <a:spcBef>
                          <a:spcPts val="0"/>
                        </a:spcBef>
                        <a:spcAft>
                          <a:spcPts val="0"/>
                        </a:spcAft>
                      </a:pPr>
                      <a:endParaRPr lang="en-US" sz="3000" dirty="0">
                        <a:solidFill>
                          <a:srgbClr val="000000"/>
                        </a:solidFill>
                        <a:latin typeface="Times New Roman"/>
                        <a:ea typeface="Times New Roman"/>
                        <a:cs typeface="Times New Roman"/>
                      </a:endParaRPr>
                    </a:p>
                  </a:txBody>
                  <a:tcPr marL="0" marR="76183" marT="0" marB="0">
                    <a:lnL>
                      <a:noFill/>
                    </a:lnL>
                    <a:lnR>
                      <a:noFill/>
                    </a:lnR>
                    <a:lnT>
                      <a:noFill/>
                    </a:lnT>
                    <a:lnB w="381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3000" dirty="0" smtClean="0">
                          <a:solidFill>
                            <a:srgbClr val="000000"/>
                          </a:solidFill>
                          <a:latin typeface="Times New Roman"/>
                          <a:ea typeface="Times New Roman"/>
                          <a:cs typeface="Times New Roman"/>
                        </a:rPr>
                        <a:t>raw</a:t>
                      </a:r>
                      <a:endParaRPr lang="en-US" sz="3900" dirty="0">
                        <a:solidFill>
                          <a:srgbClr val="000000"/>
                        </a:solidFill>
                        <a:latin typeface="Times New Roman"/>
                        <a:ea typeface="Times New Roman"/>
                        <a:cs typeface="Times New Roman"/>
                      </a:endParaRPr>
                    </a:p>
                    <a:p>
                      <a:pPr marL="0" marR="0" algn="ctr">
                        <a:spcBef>
                          <a:spcPts val="0"/>
                        </a:spcBef>
                        <a:spcAft>
                          <a:spcPts val="0"/>
                        </a:spcAft>
                      </a:pPr>
                      <a:r>
                        <a:rPr lang="en-US" sz="3000" dirty="0" smtClean="0">
                          <a:solidFill>
                            <a:srgbClr val="000000"/>
                          </a:solidFill>
                          <a:latin typeface="Times New Roman"/>
                          <a:ea typeface="Times New Roman"/>
                          <a:cs typeface="Times New Roman"/>
                        </a:rPr>
                        <a:t>dataset</a:t>
                      </a:r>
                      <a:endParaRPr lang="en-US" sz="3900" dirty="0">
                        <a:solidFill>
                          <a:srgbClr val="000000"/>
                        </a:solidFill>
                        <a:latin typeface="Times New Roman"/>
                        <a:ea typeface="Times New Roman"/>
                        <a:cs typeface="Times New Roman"/>
                      </a:endParaRPr>
                    </a:p>
                  </a:txBody>
                  <a:tcPr marL="0" marR="76183" marT="0" marB="0">
                    <a:lnL>
                      <a:noFill/>
                    </a:lnL>
                    <a:lnR>
                      <a:noFill/>
                    </a:lnR>
                    <a:lnT>
                      <a:noFill/>
                    </a:lnT>
                    <a:lnB w="381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3000" dirty="0" smtClean="0">
                          <a:solidFill>
                            <a:srgbClr val="000000"/>
                          </a:solidFill>
                          <a:latin typeface="Times New Roman"/>
                          <a:ea typeface="Times New Roman"/>
                          <a:cs typeface="Times New Roman"/>
                        </a:rPr>
                        <a:t>cleaned</a:t>
                      </a:r>
                      <a:endParaRPr lang="en-US" sz="3900" dirty="0">
                        <a:solidFill>
                          <a:srgbClr val="000000"/>
                        </a:solidFill>
                        <a:latin typeface="Times New Roman"/>
                        <a:ea typeface="Times New Roman"/>
                        <a:cs typeface="Times New Roman"/>
                      </a:endParaRPr>
                    </a:p>
                    <a:p>
                      <a:pPr marL="0" marR="0" algn="ctr">
                        <a:spcBef>
                          <a:spcPts val="0"/>
                        </a:spcBef>
                        <a:spcAft>
                          <a:spcPts val="0"/>
                        </a:spcAft>
                      </a:pPr>
                      <a:r>
                        <a:rPr lang="en-US" sz="3000" dirty="0" smtClean="0">
                          <a:solidFill>
                            <a:srgbClr val="000000"/>
                          </a:solidFill>
                          <a:latin typeface="Times New Roman"/>
                          <a:ea typeface="Times New Roman"/>
                          <a:cs typeface="Times New Roman"/>
                        </a:rPr>
                        <a:t>dataset</a:t>
                      </a:r>
                      <a:endParaRPr lang="en-US" sz="3900" dirty="0">
                        <a:solidFill>
                          <a:srgbClr val="000000"/>
                        </a:solidFill>
                        <a:latin typeface="Times New Roman"/>
                        <a:ea typeface="Times New Roman"/>
                        <a:cs typeface="Times New Roman"/>
                      </a:endParaRPr>
                    </a:p>
                  </a:txBody>
                  <a:tcPr marL="0" marR="76183" marT="0" marB="0">
                    <a:lnL>
                      <a:noFill/>
                    </a:lnL>
                    <a:lnR>
                      <a:noFill/>
                    </a:lnR>
                    <a:lnT>
                      <a:noFill/>
                    </a:lnT>
                    <a:lnB w="38100" cap="flat" cmpd="sng" algn="ctr">
                      <a:solidFill>
                        <a:srgbClr val="000000"/>
                      </a:solidFill>
                      <a:prstDash val="solid"/>
                      <a:round/>
                      <a:headEnd type="none" w="med" len="med"/>
                      <a:tailEnd type="none" w="med" len="med"/>
                    </a:lnB>
                    <a:solidFill>
                      <a:srgbClr val="FFFFFF"/>
                    </a:solidFill>
                  </a:tcPr>
                </a:tc>
              </a:tr>
              <a:tr h="402848">
                <a:tc>
                  <a:txBody>
                    <a:bodyPr/>
                    <a:lstStyle/>
                    <a:p>
                      <a:pPr marL="0" marR="0" algn="ctr">
                        <a:spcBef>
                          <a:spcPts val="100"/>
                        </a:spcBef>
                        <a:spcAft>
                          <a:spcPts val="100"/>
                        </a:spcAft>
                      </a:pPr>
                      <a:r>
                        <a:rPr lang="en-US" sz="3000" dirty="0" smtClean="0">
                          <a:solidFill>
                            <a:srgbClr val="000000"/>
                          </a:solidFill>
                          <a:latin typeface="Times New Roman"/>
                          <a:ea typeface="Times New Roman"/>
                          <a:cs typeface="Times New Roman"/>
                        </a:rPr>
                        <a:t>stations</a:t>
                      </a:r>
                      <a:endParaRPr lang="en-US" sz="3900" dirty="0">
                        <a:solidFill>
                          <a:srgbClr val="000000"/>
                        </a:solidFill>
                        <a:latin typeface="Times New Roman"/>
                        <a:ea typeface="Times New Roman"/>
                        <a:cs typeface="Times New Roman"/>
                      </a:endParaRPr>
                    </a:p>
                  </a:txBody>
                  <a:tcPr marL="0" marR="76183" marT="0" marB="0">
                    <a:lnL>
                      <a:noFill/>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spcBef>
                          <a:spcPts val="100"/>
                        </a:spcBef>
                        <a:spcAft>
                          <a:spcPts val="100"/>
                        </a:spcAft>
                      </a:pPr>
                      <a:r>
                        <a:rPr lang="en-US" sz="3000">
                          <a:solidFill>
                            <a:srgbClr val="000000"/>
                          </a:solidFill>
                          <a:latin typeface="Times New Roman"/>
                          <a:ea typeface="Times New Roman"/>
                          <a:cs typeface="Times New Roman"/>
                        </a:rPr>
                        <a:t>390</a:t>
                      </a:r>
                      <a:endParaRPr lang="en-US" sz="390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100"/>
                        </a:spcBef>
                        <a:spcAft>
                          <a:spcPts val="100"/>
                        </a:spcAft>
                      </a:pPr>
                      <a:r>
                        <a:rPr lang="en-US" sz="3000">
                          <a:solidFill>
                            <a:srgbClr val="000000"/>
                          </a:solidFill>
                          <a:latin typeface="Times New Roman"/>
                          <a:ea typeface="Times New Roman"/>
                          <a:cs typeface="Times New Roman"/>
                        </a:rPr>
                        <a:t>370</a:t>
                      </a:r>
                      <a:endParaRPr lang="en-US" sz="390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C0C0C0"/>
                    </a:solidFill>
                  </a:tcPr>
                </a:tc>
              </a:tr>
              <a:tr h="402848">
                <a:tc>
                  <a:txBody>
                    <a:bodyPr/>
                    <a:lstStyle/>
                    <a:p>
                      <a:pPr marL="0" marR="0" algn="ctr">
                        <a:spcBef>
                          <a:spcPts val="100"/>
                        </a:spcBef>
                        <a:spcAft>
                          <a:spcPts val="100"/>
                        </a:spcAft>
                      </a:pPr>
                      <a:r>
                        <a:rPr lang="en-US" sz="3000" dirty="0" smtClean="0">
                          <a:solidFill>
                            <a:srgbClr val="000000"/>
                          </a:solidFill>
                          <a:latin typeface="Times New Roman"/>
                          <a:ea typeface="Times New Roman"/>
                          <a:cs typeface="Times New Roman"/>
                        </a:rPr>
                        <a:t>days</a:t>
                      </a:r>
                      <a:endParaRPr lang="en-US" sz="3900" dirty="0">
                        <a:solidFill>
                          <a:srgbClr val="000000"/>
                        </a:solidFill>
                        <a:latin typeface="Times New Roman"/>
                        <a:ea typeface="Times New Roman"/>
                        <a:cs typeface="Times New Roman"/>
                      </a:endParaRPr>
                    </a:p>
                  </a:txBody>
                  <a:tcPr marL="0" marR="76183"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100"/>
                        </a:spcBef>
                        <a:spcAft>
                          <a:spcPts val="100"/>
                        </a:spcAft>
                      </a:pPr>
                      <a:r>
                        <a:rPr lang="en-US" sz="3000" dirty="0">
                          <a:solidFill>
                            <a:srgbClr val="000000"/>
                          </a:solidFill>
                          <a:latin typeface="Times New Roman"/>
                          <a:ea typeface="Times New Roman"/>
                          <a:cs typeface="Times New Roman"/>
                        </a:rPr>
                        <a:t>25K</a:t>
                      </a:r>
                      <a:endParaRPr lang="en-US" sz="3900" dirty="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100"/>
                        </a:spcBef>
                        <a:spcAft>
                          <a:spcPts val="100"/>
                        </a:spcAft>
                      </a:pPr>
                      <a:r>
                        <a:rPr lang="en-US" sz="3000">
                          <a:solidFill>
                            <a:srgbClr val="000000"/>
                          </a:solidFill>
                          <a:latin typeface="Times New Roman"/>
                          <a:ea typeface="Times New Roman"/>
                          <a:cs typeface="Times New Roman"/>
                        </a:rPr>
                        <a:t>22.7K</a:t>
                      </a:r>
                      <a:endParaRPr lang="en-US" sz="390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02848">
                <a:tc>
                  <a:txBody>
                    <a:bodyPr/>
                    <a:lstStyle/>
                    <a:p>
                      <a:pPr marL="0" marR="0" algn="ctr">
                        <a:spcBef>
                          <a:spcPts val="100"/>
                        </a:spcBef>
                        <a:spcAft>
                          <a:spcPts val="100"/>
                        </a:spcAft>
                      </a:pPr>
                      <a:r>
                        <a:rPr lang="en-US" sz="3000" dirty="0" smtClean="0">
                          <a:solidFill>
                            <a:srgbClr val="000000"/>
                          </a:solidFill>
                          <a:latin typeface="Times New Roman"/>
                          <a:ea typeface="Times New Roman"/>
                          <a:cs typeface="Times New Roman"/>
                        </a:rPr>
                        <a:t>observations</a:t>
                      </a:r>
                      <a:endParaRPr lang="en-US" sz="3900" dirty="0">
                        <a:solidFill>
                          <a:srgbClr val="000000"/>
                        </a:solidFill>
                        <a:latin typeface="Times New Roman"/>
                        <a:ea typeface="Times New Roman"/>
                        <a:cs typeface="Times New Roman"/>
                      </a:endParaRPr>
                    </a:p>
                  </a:txBody>
                  <a:tcPr marL="0" marR="76183"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100"/>
                        </a:spcBef>
                        <a:spcAft>
                          <a:spcPts val="100"/>
                        </a:spcAft>
                      </a:pPr>
                      <a:r>
                        <a:rPr lang="en-US" sz="3000">
                          <a:solidFill>
                            <a:srgbClr val="000000"/>
                          </a:solidFill>
                          <a:latin typeface="Times New Roman"/>
                          <a:ea typeface="Times New Roman"/>
                          <a:cs typeface="Times New Roman"/>
                        </a:rPr>
                        <a:t>26.1M</a:t>
                      </a:r>
                      <a:endParaRPr lang="en-US" sz="390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marL="0" marR="0" algn="ctr">
                        <a:spcBef>
                          <a:spcPts val="100"/>
                        </a:spcBef>
                        <a:spcAft>
                          <a:spcPts val="100"/>
                        </a:spcAft>
                      </a:pPr>
                      <a:r>
                        <a:rPr lang="en-US" sz="3000">
                          <a:solidFill>
                            <a:srgbClr val="000000"/>
                          </a:solidFill>
                          <a:latin typeface="Times New Roman"/>
                          <a:ea typeface="Times New Roman"/>
                          <a:cs typeface="Times New Roman"/>
                        </a:rPr>
                        <a:t>20.2M</a:t>
                      </a:r>
                      <a:endParaRPr lang="en-US" sz="390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r>
              <a:tr h="533400">
                <a:tc>
                  <a:txBody>
                    <a:bodyPr/>
                    <a:lstStyle/>
                    <a:p>
                      <a:pPr marL="0" marR="0" algn="ctr">
                        <a:spcBef>
                          <a:spcPts val="100"/>
                        </a:spcBef>
                        <a:spcAft>
                          <a:spcPts val="100"/>
                        </a:spcAft>
                      </a:pPr>
                      <a:r>
                        <a:rPr lang="en-US" sz="3000" spc="45" dirty="0" smtClean="0">
                          <a:solidFill>
                            <a:srgbClr val="000000"/>
                          </a:solidFill>
                          <a:latin typeface="Times New Roman"/>
                          <a:ea typeface="Times New Roman"/>
                          <a:cs typeface="Times New Roman"/>
                        </a:rPr>
                        <a:t>parking slot</a:t>
                      </a:r>
                      <a:r>
                        <a:rPr lang="en-US" sz="3000" spc="10" dirty="0" smtClean="0">
                          <a:solidFill>
                            <a:srgbClr val="000000"/>
                          </a:solidFill>
                          <a:latin typeface="Times New Roman"/>
                          <a:ea typeface="Times New Roman"/>
                          <a:cs typeface="Times New Roman"/>
                        </a:rPr>
                        <a:t>s</a:t>
                      </a:r>
                      <a:endParaRPr lang="en-US" sz="3900" dirty="0">
                        <a:solidFill>
                          <a:srgbClr val="000000"/>
                        </a:solidFill>
                        <a:latin typeface="Times New Roman"/>
                        <a:ea typeface="Times New Roman"/>
                        <a:cs typeface="Times New Roman"/>
                      </a:endParaRPr>
                    </a:p>
                  </a:txBody>
                  <a:tcPr marL="0" marR="76183"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100"/>
                        </a:spcBef>
                        <a:spcAft>
                          <a:spcPts val="100"/>
                        </a:spcAft>
                      </a:pPr>
                      <a:r>
                        <a:rPr lang="en-US" sz="3000" dirty="0">
                          <a:solidFill>
                            <a:srgbClr val="000000"/>
                          </a:solidFill>
                          <a:latin typeface="Times New Roman"/>
                          <a:ea typeface="Times New Roman"/>
                          <a:cs typeface="Times New Roman"/>
                        </a:rPr>
                        <a:t>9831</a:t>
                      </a:r>
                      <a:endParaRPr lang="en-US" sz="3900" dirty="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100"/>
                        </a:spcBef>
                        <a:spcAft>
                          <a:spcPts val="100"/>
                        </a:spcAft>
                      </a:pPr>
                      <a:r>
                        <a:rPr lang="en-US" sz="3000" dirty="0">
                          <a:solidFill>
                            <a:srgbClr val="000000"/>
                          </a:solidFill>
                          <a:latin typeface="Times New Roman"/>
                          <a:ea typeface="Times New Roman"/>
                          <a:cs typeface="Times New Roman"/>
                        </a:rPr>
                        <a:t>9315</a:t>
                      </a:r>
                      <a:endParaRPr lang="en-US" sz="3900" dirty="0">
                        <a:solidFill>
                          <a:srgbClr val="000000"/>
                        </a:solidFill>
                        <a:latin typeface="Times New Roman"/>
                        <a:ea typeface="Times New Roman"/>
                        <a:cs typeface="Times New Roman"/>
                      </a:endParaRPr>
                    </a:p>
                  </a:txBody>
                  <a:tcPr marL="0" marR="761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485900" y="4362450"/>
            <a:ext cx="6172200" cy="1200150"/>
          </a:xfrm>
          <a:prstGeom prst="rect">
            <a:avLst/>
          </a:prstGeom>
          <a:noFill/>
        </p:spPr>
        <p:txBody>
          <a:bodyPr>
            <a:spAutoFit/>
          </a:bodyPr>
          <a:lstStyle/>
          <a:p>
            <a:pPr algn="ctr" fontAlgn="auto">
              <a:spcBef>
                <a:spcPts val="0"/>
              </a:spcBef>
              <a:spcAft>
                <a:spcPts val="0"/>
              </a:spcAft>
              <a:defRPr/>
            </a:pPr>
            <a:r>
              <a:rPr lang="en-US" sz="3600" dirty="0">
                <a:solidFill>
                  <a:schemeClr val="tx1">
                    <a:lumMod val="65000"/>
                    <a:lumOff val="35000"/>
                  </a:schemeClr>
                </a:solidFill>
                <a:latin typeface="Franklin Gothic Demi Cond" pitchFamily="34" charset="0"/>
                <a:cs typeface="+mn-cs"/>
              </a:rPr>
              <a:t>13 weeks of observations </a:t>
            </a:r>
          </a:p>
          <a:p>
            <a:pPr algn="ctr" fontAlgn="auto">
              <a:spcBef>
                <a:spcPts val="0"/>
              </a:spcBef>
              <a:spcAft>
                <a:spcPts val="0"/>
              </a:spcAft>
              <a:defRPr/>
            </a:pPr>
            <a:r>
              <a:rPr lang="en-US" sz="3600" dirty="0">
                <a:solidFill>
                  <a:schemeClr val="tx1">
                    <a:lumMod val="65000"/>
                    <a:lumOff val="35000"/>
                  </a:schemeClr>
                </a:solidFill>
                <a:latin typeface="Franklin Gothic Demi Cond" pitchFamily="34" charset="0"/>
                <a:cs typeface="+mn-cs"/>
              </a:rPr>
              <a:t>(Aug 27 – Dec 1, 2008)</a:t>
            </a:r>
            <a:endParaRPr lang="en-US" sz="3600" dirty="0">
              <a:solidFill>
                <a:schemeClr val="tx1">
                  <a:lumMod val="65000"/>
                  <a:lumOff val="35000"/>
                </a:schemeClr>
              </a:solidFill>
              <a:latin typeface="Franklin Gothic Demi Cond" pitchFamily="34" charset="0"/>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research\talks\IJCAI2009-Bicing\StationNumbers_v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10210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0" y="0"/>
            <a:ext cx="7315200" cy="708025"/>
          </a:xfrm>
          <a:prstGeom prst="rect">
            <a:avLst/>
          </a:prstGeom>
          <a:noFill/>
        </p:spPr>
        <p:txBody>
          <a:bodyPr>
            <a:spAutoFit/>
          </a:bodyPr>
          <a:lstStyle/>
          <a:p>
            <a:pPr fontAlgn="auto">
              <a:spcBef>
                <a:spcPts val="0"/>
              </a:spcBef>
              <a:spcAft>
                <a:spcPts val="0"/>
              </a:spcAft>
              <a:defRPr/>
            </a:pPr>
            <a:r>
              <a:rPr lang="en-US" sz="4000" dirty="0">
                <a:solidFill>
                  <a:schemeClr val="bg1">
                    <a:lumMod val="85000"/>
                  </a:schemeClr>
                </a:solidFill>
                <a:latin typeface="Arial Black" pitchFamily="34" charset="0"/>
                <a:cs typeface="+mn-cs"/>
              </a:rPr>
              <a:t>introducing </a:t>
            </a:r>
            <a:r>
              <a:rPr lang="en-US" sz="4000" dirty="0" err="1">
                <a:solidFill>
                  <a:schemeClr val="bg1">
                    <a:lumMod val="85000"/>
                  </a:schemeClr>
                </a:solidFill>
                <a:latin typeface="Arial Black" pitchFamily="34" charset="0"/>
                <a:cs typeface="+mn-cs"/>
              </a:rPr>
              <a:t>DayViews</a:t>
            </a:r>
            <a:endParaRPr lang="en-US" sz="4000" dirty="0">
              <a:solidFill>
                <a:schemeClr val="bg1">
                  <a:lumMod val="85000"/>
                </a:schemeClr>
              </a:solidFill>
              <a:latin typeface="Arial Black" pitchFamily="34" charset="0"/>
              <a:cs typeface="+mn-cs"/>
            </a:endParaRPr>
          </a:p>
        </p:txBody>
      </p:sp>
      <p:pic>
        <p:nvPicPr>
          <p:cNvPr id="1028" name="Picture 4" descr="C:\research\talks\IJCAI2009-Bicing\37Highlighted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
            <a:ext cx="10210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a:grpSpLocks/>
          </p:cNvGrpSpPr>
          <p:nvPr/>
        </p:nvGrpSpPr>
        <p:grpSpPr bwMode="auto">
          <a:xfrm>
            <a:off x="279400" y="152400"/>
            <a:ext cx="5969000" cy="4200525"/>
            <a:chOff x="278922" y="152400"/>
            <a:chExt cx="5969478" cy="4200421"/>
          </a:xfrm>
        </p:grpSpPr>
        <p:sp>
          <p:nvSpPr>
            <p:cNvPr id="26" name="Freeform 25"/>
            <p:cNvSpPr/>
            <p:nvPr/>
          </p:nvSpPr>
          <p:spPr>
            <a:xfrm rot="16200000">
              <a:off x="2914419" y="1037892"/>
              <a:ext cx="681020" cy="5948838"/>
            </a:xfrm>
            <a:custGeom>
              <a:avLst/>
              <a:gdLst>
                <a:gd name="connsiteX0" fmla="*/ 0 w 533400"/>
                <a:gd name="connsiteY0" fmla="*/ 3714750 h 4095750"/>
                <a:gd name="connsiteX1" fmla="*/ 533400 w 533400"/>
                <a:gd name="connsiteY1" fmla="*/ 0 h 4095750"/>
                <a:gd name="connsiteX2" fmla="*/ 533400 w 533400"/>
                <a:gd name="connsiteY2" fmla="*/ 4095750 h 4095750"/>
                <a:gd name="connsiteX3" fmla="*/ 0 w 533400"/>
                <a:gd name="connsiteY3" fmla="*/ 3886200 h 4095750"/>
                <a:gd name="connsiteX0" fmla="*/ 0 w 641350"/>
                <a:gd name="connsiteY0" fmla="*/ 3714750 h 4121150"/>
                <a:gd name="connsiteX1" fmla="*/ 533400 w 641350"/>
                <a:gd name="connsiteY1" fmla="*/ 0 h 4121150"/>
                <a:gd name="connsiteX2" fmla="*/ 641350 w 641350"/>
                <a:gd name="connsiteY2" fmla="*/ 4121150 h 4121150"/>
                <a:gd name="connsiteX3" fmla="*/ 0 w 641350"/>
                <a:gd name="connsiteY3" fmla="*/ 3886200 h 4121150"/>
                <a:gd name="connsiteX0" fmla="*/ 0 w 590550"/>
                <a:gd name="connsiteY0" fmla="*/ 3714750 h 4121150"/>
                <a:gd name="connsiteX1" fmla="*/ 533400 w 590550"/>
                <a:gd name="connsiteY1" fmla="*/ 0 h 4121150"/>
                <a:gd name="connsiteX2" fmla="*/ 590550 w 590550"/>
                <a:gd name="connsiteY2" fmla="*/ 4121150 h 4121150"/>
                <a:gd name="connsiteX3" fmla="*/ 0 w 590550"/>
                <a:gd name="connsiteY3" fmla="*/ 3886200 h 4121150"/>
                <a:gd name="connsiteX0" fmla="*/ 0 w 546100"/>
                <a:gd name="connsiteY0" fmla="*/ 3714750 h 4127500"/>
                <a:gd name="connsiteX1" fmla="*/ 533400 w 546100"/>
                <a:gd name="connsiteY1" fmla="*/ 0 h 4127500"/>
                <a:gd name="connsiteX2" fmla="*/ 546100 w 546100"/>
                <a:gd name="connsiteY2" fmla="*/ 4127500 h 4127500"/>
                <a:gd name="connsiteX3" fmla="*/ 0 w 546100"/>
                <a:gd name="connsiteY3" fmla="*/ 3886200 h 4127500"/>
                <a:gd name="connsiteX0" fmla="*/ 0 w 537633"/>
                <a:gd name="connsiteY0" fmla="*/ 3714750 h 4248150"/>
                <a:gd name="connsiteX1" fmla="*/ 533400 w 537633"/>
                <a:gd name="connsiteY1" fmla="*/ 0 h 4248150"/>
                <a:gd name="connsiteX2" fmla="*/ 514350 w 537633"/>
                <a:gd name="connsiteY2" fmla="*/ 4248150 h 4248150"/>
                <a:gd name="connsiteX3" fmla="*/ 0 w 537633"/>
                <a:gd name="connsiteY3" fmla="*/ 3886200 h 4248150"/>
                <a:gd name="connsiteX0" fmla="*/ 0 w 545980"/>
                <a:gd name="connsiteY0" fmla="*/ 3714750 h 4278342"/>
                <a:gd name="connsiteX1" fmla="*/ 533400 w 545980"/>
                <a:gd name="connsiteY1" fmla="*/ 0 h 4278342"/>
                <a:gd name="connsiteX2" fmla="*/ 545980 w 545980"/>
                <a:gd name="connsiteY2" fmla="*/ 4278342 h 4278342"/>
                <a:gd name="connsiteX3" fmla="*/ 0 w 545980"/>
                <a:gd name="connsiteY3" fmla="*/ 3886200 h 4278342"/>
                <a:gd name="connsiteX0" fmla="*/ 0 w 558680"/>
                <a:gd name="connsiteY0" fmla="*/ 3714750 h 4259292"/>
                <a:gd name="connsiteX1" fmla="*/ 533400 w 558680"/>
                <a:gd name="connsiteY1" fmla="*/ 0 h 4259292"/>
                <a:gd name="connsiteX2" fmla="*/ 558680 w 558680"/>
                <a:gd name="connsiteY2" fmla="*/ 4259292 h 4259292"/>
                <a:gd name="connsiteX3" fmla="*/ 0 w 558680"/>
                <a:gd name="connsiteY3" fmla="*/ 3886200 h 4259292"/>
                <a:gd name="connsiteX0" fmla="*/ 0 w 558680"/>
                <a:gd name="connsiteY0" fmla="*/ 3714750 h 4233892"/>
                <a:gd name="connsiteX1" fmla="*/ 533400 w 558680"/>
                <a:gd name="connsiteY1" fmla="*/ 0 h 4233892"/>
                <a:gd name="connsiteX2" fmla="*/ 558680 w 558680"/>
                <a:gd name="connsiteY2" fmla="*/ 4233892 h 4233892"/>
                <a:gd name="connsiteX3" fmla="*/ 0 w 558680"/>
                <a:gd name="connsiteY3" fmla="*/ 3886200 h 4233892"/>
                <a:gd name="connsiteX0" fmla="*/ 0 w 542823"/>
                <a:gd name="connsiteY0" fmla="*/ 3714750 h 4233892"/>
                <a:gd name="connsiteX1" fmla="*/ 533400 w 542823"/>
                <a:gd name="connsiteY1" fmla="*/ 0 h 4233892"/>
                <a:gd name="connsiteX2" fmla="*/ 542823 w 542823"/>
                <a:gd name="connsiteY2" fmla="*/ 4233892 h 4233892"/>
                <a:gd name="connsiteX3" fmla="*/ 0 w 542823"/>
                <a:gd name="connsiteY3" fmla="*/ 3886200 h 4233892"/>
                <a:gd name="connsiteX0" fmla="*/ 0 w 670983"/>
                <a:gd name="connsiteY0" fmla="*/ 3933825 h 4452967"/>
                <a:gd name="connsiteX1" fmla="*/ 666750 w 670983"/>
                <a:gd name="connsiteY1" fmla="*/ 0 h 4452967"/>
                <a:gd name="connsiteX2" fmla="*/ 542823 w 670983"/>
                <a:gd name="connsiteY2" fmla="*/ 4452967 h 4452967"/>
                <a:gd name="connsiteX3" fmla="*/ 0 w 670983"/>
                <a:gd name="connsiteY3" fmla="*/ 4105275 h 4452967"/>
                <a:gd name="connsiteX0" fmla="*/ 0 w 685698"/>
                <a:gd name="connsiteY0" fmla="*/ 3933825 h 5948392"/>
                <a:gd name="connsiteX1" fmla="*/ 666750 w 685698"/>
                <a:gd name="connsiteY1" fmla="*/ 0 h 5948392"/>
                <a:gd name="connsiteX2" fmla="*/ 685698 w 685698"/>
                <a:gd name="connsiteY2" fmla="*/ 5948392 h 5948392"/>
                <a:gd name="connsiteX3" fmla="*/ 0 w 685698"/>
                <a:gd name="connsiteY3" fmla="*/ 4105275 h 5948392"/>
                <a:gd name="connsiteX0" fmla="*/ 0 w 699455"/>
                <a:gd name="connsiteY0" fmla="*/ 3714749 h 5729316"/>
                <a:gd name="connsiteX1" fmla="*/ 695222 w 699455"/>
                <a:gd name="connsiteY1" fmla="*/ 0 h 5729316"/>
                <a:gd name="connsiteX2" fmla="*/ 685698 w 699455"/>
                <a:gd name="connsiteY2" fmla="*/ 5729316 h 5729316"/>
                <a:gd name="connsiteX3" fmla="*/ 0 w 699455"/>
                <a:gd name="connsiteY3" fmla="*/ 3886199 h 5729316"/>
                <a:gd name="connsiteX0" fmla="*/ 0 w 699455"/>
                <a:gd name="connsiteY0" fmla="*/ 3377865 h 5392432"/>
                <a:gd name="connsiteX1" fmla="*/ 695222 w 699455"/>
                <a:gd name="connsiteY1" fmla="*/ 0 h 5392432"/>
                <a:gd name="connsiteX2" fmla="*/ 685698 w 699455"/>
                <a:gd name="connsiteY2" fmla="*/ 5392432 h 5392432"/>
                <a:gd name="connsiteX3" fmla="*/ 0 w 699455"/>
                <a:gd name="connsiteY3" fmla="*/ 3549315 h 5392432"/>
                <a:gd name="connsiteX0" fmla="*/ 0 w 733824"/>
                <a:gd name="connsiteY0" fmla="*/ 3377865 h 5825571"/>
                <a:gd name="connsiteX1" fmla="*/ 695222 w 733824"/>
                <a:gd name="connsiteY1" fmla="*/ 0 h 5825571"/>
                <a:gd name="connsiteX2" fmla="*/ 733824 w 733824"/>
                <a:gd name="connsiteY2" fmla="*/ 5825571 h 5825571"/>
                <a:gd name="connsiteX3" fmla="*/ 0 w 733824"/>
                <a:gd name="connsiteY3" fmla="*/ 3549315 h 5825571"/>
                <a:gd name="connsiteX0" fmla="*/ 0 w 733824"/>
                <a:gd name="connsiteY0" fmla="*/ 3377865 h 5873700"/>
                <a:gd name="connsiteX1" fmla="*/ 695222 w 733824"/>
                <a:gd name="connsiteY1" fmla="*/ 0 h 5873700"/>
                <a:gd name="connsiteX2" fmla="*/ 733824 w 733824"/>
                <a:gd name="connsiteY2" fmla="*/ 5873700 h 5873700"/>
                <a:gd name="connsiteX3" fmla="*/ 0 w 733824"/>
                <a:gd name="connsiteY3" fmla="*/ 3549315 h 5873700"/>
                <a:gd name="connsiteX0" fmla="*/ 0 w 699455"/>
                <a:gd name="connsiteY0" fmla="*/ 3377865 h 5892750"/>
                <a:gd name="connsiteX1" fmla="*/ 695222 w 699455"/>
                <a:gd name="connsiteY1" fmla="*/ 0 h 5892750"/>
                <a:gd name="connsiteX2" fmla="*/ 667149 w 699455"/>
                <a:gd name="connsiteY2" fmla="*/ 5892750 h 5892750"/>
                <a:gd name="connsiteX3" fmla="*/ 0 w 699455"/>
                <a:gd name="connsiteY3" fmla="*/ 3549315 h 5892750"/>
                <a:gd name="connsiteX0" fmla="*/ 0 w 680405"/>
                <a:gd name="connsiteY0" fmla="*/ 3435015 h 5949900"/>
                <a:gd name="connsiteX1" fmla="*/ 676172 w 680405"/>
                <a:gd name="connsiteY1" fmla="*/ 0 h 5949900"/>
                <a:gd name="connsiteX2" fmla="*/ 667149 w 680405"/>
                <a:gd name="connsiteY2" fmla="*/ 5949900 h 5949900"/>
                <a:gd name="connsiteX3" fmla="*/ 0 w 680405"/>
                <a:gd name="connsiteY3" fmla="*/ 3606465 h 5949900"/>
              </a:gdLst>
              <a:ahLst/>
              <a:cxnLst>
                <a:cxn ang="0">
                  <a:pos x="connsiteX0" y="connsiteY0"/>
                </a:cxn>
                <a:cxn ang="0">
                  <a:pos x="connsiteX1" y="connsiteY1"/>
                </a:cxn>
                <a:cxn ang="0">
                  <a:pos x="connsiteX2" y="connsiteY2"/>
                </a:cxn>
                <a:cxn ang="0">
                  <a:pos x="connsiteX3" y="connsiteY3"/>
                </a:cxn>
              </a:cxnLst>
              <a:rect l="l" t="t" r="r" b="b"/>
              <a:pathLst>
                <a:path w="680405" h="5949900">
                  <a:moveTo>
                    <a:pt x="0" y="3435015"/>
                  </a:moveTo>
                  <a:lnTo>
                    <a:pt x="676172" y="0"/>
                  </a:lnTo>
                  <a:cubicBezTo>
                    <a:pt x="680405" y="1375833"/>
                    <a:pt x="662916" y="4574067"/>
                    <a:pt x="667149" y="5949900"/>
                  </a:cubicBezTo>
                  <a:lnTo>
                    <a:pt x="0" y="3606465"/>
                  </a:lnTo>
                </a:path>
              </a:pathLst>
            </a:custGeom>
            <a:solidFill>
              <a:schemeClr val="bg1">
                <a:lumMod val="85000"/>
                <a:alpha val="27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21513" name="Group 24"/>
            <p:cNvGrpSpPr>
              <a:grpSpLocks/>
            </p:cNvGrpSpPr>
            <p:nvPr/>
          </p:nvGrpSpPr>
          <p:grpSpPr bwMode="auto">
            <a:xfrm>
              <a:off x="278922" y="152400"/>
              <a:ext cx="5969478" cy="3559598"/>
              <a:chOff x="278922" y="171450"/>
              <a:chExt cx="7406640" cy="4416577"/>
            </a:xfrm>
          </p:grpSpPr>
          <p:sp>
            <p:nvSpPr>
              <p:cNvPr id="24" name="Rectangle 23"/>
              <p:cNvSpPr/>
              <p:nvPr/>
            </p:nvSpPr>
            <p:spPr>
              <a:xfrm>
                <a:off x="278922" y="171450"/>
                <a:ext cx="7406640" cy="4400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1515" name="Group 11"/>
              <p:cNvGrpSpPr>
                <a:grpSpLocks/>
              </p:cNvGrpSpPr>
              <p:nvPr/>
            </p:nvGrpSpPr>
            <p:grpSpPr bwMode="auto">
              <a:xfrm>
                <a:off x="304800" y="171450"/>
                <a:ext cx="7340600" cy="4416577"/>
                <a:chOff x="609600" y="552450"/>
                <a:chExt cx="7340600" cy="4416577"/>
              </a:xfrm>
            </p:grpSpPr>
            <p:pic>
              <p:nvPicPr>
                <p:cNvPr id="215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0"/>
                  <a:ext cx="7340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3"/>
                <p:cNvPicPr>
                  <a:picLocks noChangeAspect="1" noChangeArrowheads="1"/>
                </p:cNvPicPr>
                <p:nvPr/>
              </p:nvPicPr>
              <p:blipFill>
                <a:blip r:embed="rId6">
                  <a:extLst>
                    <a:ext uri="{28A0092B-C50C-407E-A947-70E740481C1C}">
                      <a14:useLocalDpi xmlns:a14="http://schemas.microsoft.com/office/drawing/2010/main" val="0"/>
                    </a:ext>
                  </a:extLst>
                </a:blip>
                <a:srcRect t="5275"/>
                <a:stretch>
                  <a:fillRect/>
                </a:stretch>
              </p:blipFill>
              <p:spPr bwMode="auto">
                <a:xfrm>
                  <a:off x="609600" y="1981200"/>
                  <a:ext cx="7340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4"/>
                <p:cNvPicPr>
                  <a:picLocks noChangeAspect="1" noChangeArrowheads="1"/>
                </p:cNvPicPr>
                <p:nvPr/>
              </p:nvPicPr>
              <p:blipFill>
                <a:blip r:embed="rId7">
                  <a:extLst>
                    <a:ext uri="{28A0092B-C50C-407E-A947-70E740481C1C}">
                      <a14:useLocalDpi xmlns:a14="http://schemas.microsoft.com/office/drawing/2010/main" val="0"/>
                    </a:ext>
                  </a:extLst>
                </a:blip>
                <a:srcRect t="5275"/>
                <a:stretch>
                  <a:fillRect/>
                </a:stretch>
              </p:blipFill>
              <p:spPr bwMode="auto">
                <a:xfrm>
                  <a:off x="609600" y="3276600"/>
                  <a:ext cx="7340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2374317" y="552450"/>
                  <a:ext cx="1363137" cy="4388368"/>
                </a:xfrm>
                <a:prstGeom prst="rect">
                  <a:avLst/>
                </a:prstGeom>
                <a:solidFill>
                  <a:schemeClr val="bg1">
                    <a:lumMod val="85000"/>
                    <a:alpha val="25000"/>
                  </a:schemeClr>
                </a:solidFill>
                <a:ln w="31750">
                  <a:solidFill>
                    <a:schemeClr val="tx1">
                      <a:lumMod val="65000"/>
                      <a:lumOff val="35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5108471" y="552450"/>
                  <a:ext cx="1363137" cy="4388368"/>
                </a:xfrm>
                <a:prstGeom prst="rect">
                  <a:avLst/>
                </a:prstGeom>
                <a:solidFill>
                  <a:schemeClr val="bg1">
                    <a:lumMod val="85000"/>
                    <a:alpha val="25000"/>
                  </a:schemeClr>
                </a:solidFill>
                <a:ln w="31750">
                  <a:solidFill>
                    <a:schemeClr val="tx1">
                      <a:lumMod val="65000"/>
                      <a:lumOff val="35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p:nvPr/>
              </p:nvSpPr>
              <p:spPr>
                <a:xfrm>
                  <a:off x="1219985" y="4548859"/>
                  <a:ext cx="6553694" cy="419534"/>
                </a:xfrm>
                <a:prstGeom prst="rect">
                  <a:avLst/>
                </a:prstGeom>
                <a:noFill/>
              </p:spPr>
              <p:txBody>
                <a:bodyPr>
                  <a:spAutoFit/>
                </a:bodyPr>
                <a:lstStyle/>
                <a:p>
                  <a:pPr fontAlgn="auto">
                    <a:spcBef>
                      <a:spcPts val="0"/>
                    </a:spcBef>
                    <a:spcAft>
                      <a:spcPts val="0"/>
                    </a:spcAft>
                    <a:defRPr/>
                  </a:pPr>
                  <a:r>
                    <a:rPr lang="en-US" sz="1600" b="1" dirty="0">
                      <a:solidFill>
                        <a:schemeClr val="tx1">
                          <a:lumMod val="65000"/>
                          <a:lumOff val="35000"/>
                        </a:schemeClr>
                      </a:solidFill>
                      <a:latin typeface="+mn-lt"/>
                      <a:cs typeface="+mn-cs"/>
                    </a:rPr>
                    <a:t>Mon	      Tues	         Wed	             </a:t>
                  </a:r>
                  <a:r>
                    <a:rPr lang="en-US" sz="1600" b="1" dirty="0" err="1">
                      <a:solidFill>
                        <a:schemeClr val="tx1">
                          <a:lumMod val="65000"/>
                          <a:lumOff val="35000"/>
                        </a:schemeClr>
                      </a:solidFill>
                      <a:latin typeface="+mn-lt"/>
                      <a:cs typeface="+mn-cs"/>
                    </a:rPr>
                    <a:t>Thur</a:t>
                  </a:r>
                  <a:r>
                    <a:rPr lang="en-US" sz="1600" b="1" dirty="0">
                      <a:solidFill>
                        <a:schemeClr val="tx1">
                          <a:lumMod val="65000"/>
                          <a:lumOff val="35000"/>
                        </a:schemeClr>
                      </a:solidFill>
                      <a:latin typeface="+mn-lt"/>
                      <a:cs typeface="+mn-cs"/>
                    </a:rPr>
                    <a:t>	Fri</a:t>
                  </a:r>
                  <a:endParaRPr lang="en-US" sz="1600" b="1" dirty="0">
                    <a:solidFill>
                      <a:schemeClr val="tx1">
                        <a:lumMod val="65000"/>
                        <a:lumOff val="35000"/>
                      </a:schemeClr>
                    </a:solidFill>
                    <a:latin typeface="+mn-lt"/>
                    <a:cs typeface="+mn-cs"/>
                  </a:endParaRPr>
                </a:p>
              </p:txBody>
            </p:sp>
          </p:grpSp>
        </p:grpSp>
      </p:grpSp>
      <p:sp>
        <p:nvSpPr>
          <p:cNvPr id="30" name="Freeform 29"/>
          <p:cNvSpPr/>
          <p:nvPr/>
        </p:nvSpPr>
        <p:spPr>
          <a:xfrm>
            <a:off x="3886200" y="1036638"/>
            <a:ext cx="561975" cy="4168775"/>
          </a:xfrm>
          <a:custGeom>
            <a:avLst/>
            <a:gdLst>
              <a:gd name="connsiteX0" fmla="*/ 0 w 533400"/>
              <a:gd name="connsiteY0" fmla="*/ 3714750 h 4095750"/>
              <a:gd name="connsiteX1" fmla="*/ 533400 w 533400"/>
              <a:gd name="connsiteY1" fmla="*/ 0 h 4095750"/>
              <a:gd name="connsiteX2" fmla="*/ 533400 w 533400"/>
              <a:gd name="connsiteY2" fmla="*/ 4095750 h 4095750"/>
              <a:gd name="connsiteX3" fmla="*/ 0 w 533400"/>
              <a:gd name="connsiteY3" fmla="*/ 3886200 h 4095750"/>
              <a:gd name="connsiteX0" fmla="*/ 0 w 641350"/>
              <a:gd name="connsiteY0" fmla="*/ 3714750 h 4121150"/>
              <a:gd name="connsiteX1" fmla="*/ 533400 w 641350"/>
              <a:gd name="connsiteY1" fmla="*/ 0 h 4121150"/>
              <a:gd name="connsiteX2" fmla="*/ 641350 w 641350"/>
              <a:gd name="connsiteY2" fmla="*/ 4121150 h 4121150"/>
              <a:gd name="connsiteX3" fmla="*/ 0 w 641350"/>
              <a:gd name="connsiteY3" fmla="*/ 3886200 h 4121150"/>
              <a:gd name="connsiteX0" fmla="*/ 0 w 590550"/>
              <a:gd name="connsiteY0" fmla="*/ 3714750 h 4121150"/>
              <a:gd name="connsiteX1" fmla="*/ 533400 w 590550"/>
              <a:gd name="connsiteY1" fmla="*/ 0 h 4121150"/>
              <a:gd name="connsiteX2" fmla="*/ 590550 w 590550"/>
              <a:gd name="connsiteY2" fmla="*/ 4121150 h 4121150"/>
              <a:gd name="connsiteX3" fmla="*/ 0 w 590550"/>
              <a:gd name="connsiteY3" fmla="*/ 3886200 h 4121150"/>
              <a:gd name="connsiteX0" fmla="*/ 0 w 546100"/>
              <a:gd name="connsiteY0" fmla="*/ 3714750 h 4127500"/>
              <a:gd name="connsiteX1" fmla="*/ 533400 w 546100"/>
              <a:gd name="connsiteY1" fmla="*/ 0 h 4127500"/>
              <a:gd name="connsiteX2" fmla="*/ 546100 w 546100"/>
              <a:gd name="connsiteY2" fmla="*/ 4127500 h 4127500"/>
              <a:gd name="connsiteX3" fmla="*/ 0 w 546100"/>
              <a:gd name="connsiteY3" fmla="*/ 3886200 h 4127500"/>
              <a:gd name="connsiteX0" fmla="*/ 0 w 537633"/>
              <a:gd name="connsiteY0" fmla="*/ 3714750 h 4248150"/>
              <a:gd name="connsiteX1" fmla="*/ 533400 w 537633"/>
              <a:gd name="connsiteY1" fmla="*/ 0 h 4248150"/>
              <a:gd name="connsiteX2" fmla="*/ 514350 w 537633"/>
              <a:gd name="connsiteY2" fmla="*/ 4248150 h 4248150"/>
              <a:gd name="connsiteX3" fmla="*/ 0 w 537633"/>
              <a:gd name="connsiteY3" fmla="*/ 3886200 h 4248150"/>
              <a:gd name="connsiteX0" fmla="*/ 0 w 545980"/>
              <a:gd name="connsiteY0" fmla="*/ 3714750 h 4278342"/>
              <a:gd name="connsiteX1" fmla="*/ 533400 w 545980"/>
              <a:gd name="connsiteY1" fmla="*/ 0 h 4278342"/>
              <a:gd name="connsiteX2" fmla="*/ 545980 w 545980"/>
              <a:gd name="connsiteY2" fmla="*/ 4278342 h 4278342"/>
              <a:gd name="connsiteX3" fmla="*/ 0 w 545980"/>
              <a:gd name="connsiteY3" fmla="*/ 3886200 h 4278342"/>
              <a:gd name="connsiteX0" fmla="*/ 0 w 558680"/>
              <a:gd name="connsiteY0" fmla="*/ 3714750 h 4259292"/>
              <a:gd name="connsiteX1" fmla="*/ 533400 w 558680"/>
              <a:gd name="connsiteY1" fmla="*/ 0 h 4259292"/>
              <a:gd name="connsiteX2" fmla="*/ 558680 w 558680"/>
              <a:gd name="connsiteY2" fmla="*/ 4259292 h 4259292"/>
              <a:gd name="connsiteX3" fmla="*/ 0 w 558680"/>
              <a:gd name="connsiteY3" fmla="*/ 3886200 h 4259292"/>
              <a:gd name="connsiteX0" fmla="*/ 0 w 558680"/>
              <a:gd name="connsiteY0" fmla="*/ 3714750 h 4233892"/>
              <a:gd name="connsiteX1" fmla="*/ 533400 w 558680"/>
              <a:gd name="connsiteY1" fmla="*/ 0 h 4233892"/>
              <a:gd name="connsiteX2" fmla="*/ 558680 w 558680"/>
              <a:gd name="connsiteY2" fmla="*/ 4233892 h 4233892"/>
              <a:gd name="connsiteX3" fmla="*/ 0 w 558680"/>
              <a:gd name="connsiteY3" fmla="*/ 3886200 h 4233892"/>
              <a:gd name="connsiteX0" fmla="*/ 0 w 542823"/>
              <a:gd name="connsiteY0" fmla="*/ 3714750 h 4233892"/>
              <a:gd name="connsiteX1" fmla="*/ 533400 w 542823"/>
              <a:gd name="connsiteY1" fmla="*/ 0 h 4233892"/>
              <a:gd name="connsiteX2" fmla="*/ 542823 w 542823"/>
              <a:gd name="connsiteY2" fmla="*/ 4233892 h 4233892"/>
              <a:gd name="connsiteX3" fmla="*/ 0 w 542823"/>
              <a:gd name="connsiteY3" fmla="*/ 3886200 h 4233892"/>
              <a:gd name="connsiteX0" fmla="*/ 0 w 561384"/>
              <a:gd name="connsiteY0" fmla="*/ 3572246 h 4091388"/>
              <a:gd name="connsiteX1" fmla="*/ 557151 w 561384"/>
              <a:gd name="connsiteY1" fmla="*/ 0 h 4091388"/>
              <a:gd name="connsiteX2" fmla="*/ 542823 w 561384"/>
              <a:gd name="connsiteY2" fmla="*/ 4091388 h 4091388"/>
              <a:gd name="connsiteX3" fmla="*/ 0 w 561384"/>
              <a:gd name="connsiteY3" fmla="*/ 3743696 h 4091388"/>
              <a:gd name="connsiteX0" fmla="*/ 0 w 566574"/>
              <a:gd name="connsiteY0" fmla="*/ 3572246 h 4055762"/>
              <a:gd name="connsiteX1" fmla="*/ 557151 w 566574"/>
              <a:gd name="connsiteY1" fmla="*/ 0 h 4055762"/>
              <a:gd name="connsiteX2" fmla="*/ 566574 w 566574"/>
              <a:gd name="connsiteY2" fmla="*/ 4055762 h 4055762"/>
              <a:gd name="connsiteX3" fmla="*/ 0 w 566574"/>
              <a:gd name="connsiteY3" fmla="*/ 3743696 h 4055762"/>
              <a:gd name="connsiteX0" fmla="*/ 0 w 575201"/>
              <a:gd name="connsiteY0" fmla="*/ 3572246 h 4090268"/>
              <a:gd name="connsiteX1" fmla="*/ 557151 w 575201"/>
              <a:gd name="connsiteY1" fmla="*/ 0 h 4090268"/>
              <a:gd name="connsiteX2" fmla="*/ 575201 w 575201"/>
              <a:gd name="connsiteY2" fmla="*/ 4090268 h 4090268"/>
              <a:gd name="connsiteX3" fmla="*/ 0 w 575201"/>
              <a:gd name="connsiteY3" fmla="*/ 3743696 h 4090268"/>
              <a:gd name="connsiteX0" fmla="*/ 0 w 575201"/>
              <a:gd name="connsiteY0" fmla="*/ 3606752 h 4124774"/>
              <a:gd name="connsiteX1" fmla="*/ 557151 w 575201"/>
              <a:gd name="connsiteY1" fmla="*/ 0 h 4124774"/>
              <a:gd name="connsiteX2" fmla="*/ 575201 w 575201"/>
              <a:gd name="connsiteY2" fmla="*/ 4124774 h 4124774"/>
              <a:gd name="connsiteX3" fmla="*/ 0 w 575201"/>
              <a:gd name="connsiteY3" fmla="*/ 3778202 h 4124774"/>
              <a:gd name="connsiteX0" fmla="*/ 0 w 609600"/>
              <a:gd name="connsiteY0" fmla="*/ 3606752 h 4400550"/>
              <a:gd name="connsiteX1" fmla="*/ 557151 w 609600"/>
              <a:gd name="connsiteY1" fmla="*/ 0 h 4400550"/>
              <a:gd name="connsiteX2" fmla="*/ 609600 w 609600"/>
              <a:gd name="connsiteY2" fmla="*/ 4400550 h 4400550"/>
              <a:gd name="connsiteX3" fmla="*/ 0 w 609600"/>
              <a:gd name="connsiteY3" fmla="*/ 3778202 h 4400550"/>
              <a:gd name="connsiteX0" fmla="*/ 0 w 609600"/>
              <a:gd name="connsiteY0" fmla="*/ 3233635 h 4027433"/>
              <a:gd name="connsiteX1" fmla="*/ 570289 w 609600"/>
              <a:gd name="connsiteY1" fmla="*/ 0 h 4027433"/>
              <a:gd name="connsiteX2" fmla="*/ 609600 w 609600"/>
              <a:gd name="connsiteY2" fmla="*/ 4027433 h 4027433"/>
              <a:gd name="connsiteX3" fmla="*/ 0 w 609600"/>
              <a:gd name="connsiteY3" fmla="*/ 3405085 h 4027433"/>
              <a:gd name="connsiteX0" fmla="*/ 0 w 609600"/>
              <a:gd name="connsiteY0" fmla="*/ 3295258 h 4089056"/>
              <a:gd name="connsiteX1" fmla="*/ 587517 w 609600"/>
              <a:gd name="connsiteY1" fmla="*/ 0 h 4089056"/>
              <a:gd name="connsiteX2" fmla="*/ 609600 w 609600"/>
              <a:gd name="connsiteY2" fmla="*/ 4089056 h 4089056"/>
              <a:gd name="connsiteX3" fmla="*/ 0 w 609600"/>
              <a:gd name="connsiteY3" fmla="*/ 3466708 h 4089056"/>
              <a:gd name="connsiteX0" fmla="*/ 0 w 609600"/>
              <a:gd name="connsiteY0" fmla="*/ 3303209 h 4097007"/>
              <a:gd name="connsiteX1" fmla="*/ 555711 w 609600"/>
              <a:gd name="connsiteY1" fmla="*/ 0 h 4097007"/>
              <a:gd name="connsiteX2" fmla="*/ 609600 w 609600"/>
              <a:gd name="connsiteY2" fmla="*/ 4097007 h 4097007"/>
              <a:gd name="connsiteX3" fmla="*/ 0 w 609600"/>
              <a:gd name="connsiteY3" fmla="*/ 3474659 h 4097007"/>
              <a:gd name="connsiteX0" fmla="*/ 0 w 561892"/>
              <a:gd name="connsiteY0" fmla="*/ 3303209 h 4120861"/>
              <a:gd name="connsiteX1" fmla="*/ 555711 w 561892"/>
              <a:gd name="connsiteY1" fmla="*/ 0 h 4120861"/>
              <a:gd name="connsiteX2" fmla="*/ 561892 w 561892"/>
              <a:gd name="connsiteY2" fmla="*/ 4120861 h 4120861"/>
              <a:gd name="connsiteX3" fmla="*/ 0 w 561892"/>
              <a:gd name="connsiteY3" fmla="*/ 3474659 h 4120861"/>
              <a:gd name="connsiteX0" fmla="*/ 0 w 561892"/>
              <a:gd name="connsiteY0" fmla="*/ 3350916 h 4168568"/>
              <a:gd name="connsiteX1" fmla="*/ 547760 w 561892"/>
              <a:gd name="connsiteY1" fmla="*/ 0 h 4168568"/>
              <a:gd name="connsiteX2" fmla="*/ 561892 w 561892"/>
              <a:gd name="connsiteY2" fmla="*/ 4168568 h 4168568"/>
              <a:gd name="connsiteX3" fmla="*/ 0 w 561892"/>
              <a:gd name="connsiteY3" fmla="*/ 3522366 h 4168568"/>
            </a:gdLst>
            <a:ahLst/>
            <a:cxnLst>
              <a:cxn ang="0">
                <a:pos x="connsiteX0" y="connsiteY0"/>
              </a:cxn>
              <a:cxn ang="0">
                <a:pos x="connsiteX1" y="connsiteY1"/>
              </a:cxn>
              <a:cxn ang="0">
                <a:pos x="connsiteX2" y="connsiteY2"/>
              </a:cxn>
              <a:cxn ang="0">
                <a:pos x="connsiteX3" y="connsiteY3"/>
              </a:cxn>
            </a:cxnLst>
            <a:rect l="l" t="t" r="r" b="b"/>
            <a:pathLst>
              <a:path w="561892" h="4168568">
                <a:moveTo>
                  <a:pt x="0" y="3350916"/>
                </a:moveTo>
                <a:lnTo>
                  <a:pt x="547760" y="0"/>
                </a:lnTo>
                <a:cubicBezTo>
                  <a:pt x="551993" y="1375833"/>
                  <a:pt x="557659" y="2792735"/>
                  <a:pt x="561892" y="4168568"/>
                </a:cubicBezTo>
                <a:lnTo>
                  <a:pt x="0" y="3522366"/>
                </a:lnTo>
              </a:path>
            </a:pathLst>
          </a:custGeom>
          <a:solidFill>
            <a:schemeClr val="bg1">
              <a:lumMod val="85000"/>
              <a:alpha val="27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2" name="Picture 2"/>
          <p:cNvPicPr>
            <a:picLocks noChangeAspect="1" noChangeArrowheads="1"/>
          </p:cNvPicPr>
          <p:nvPr/>
        </p:nvPicPr>
        <p:blipFill>
          <a:blip r:embed="rId8" cstate="print"/>
          <a:srcRect/>
          <a:stretch>
            <a:fillRect/>
          </a:stretch>
        </p:blipFill>
        <p:spPr bwMode="auto">
          <a:xfrm>
            <a:off x="4423675" y="1066800"/>
            <a:ext cx="4479850" cy="4160520"/>
          </a:xfrm>
          <a:prstGeom prst="rect">
            <a:avLst/>
          </a:prstGeom>
          <a:noFill/>
          <a:ln w="9525">
            <a:noFill/>
            <a:miter lim="800000"/>
            <a:headEnd/>
            <a:tailEnd/>
          </a:ln>
          <a:effectLst>
            <a:outerShdw blurRad="50800" dist="38100" dir="8100000" algn="tr" rotWithShape="0">
              <a:prstClr val="black">
                <a:alpha val="40000"/>
              </a:prstClr>
            </a:outerShdw>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0"/>
                            </p:stCondLst>
                            <p:childTnLst>
                              <p:par>
                                <p:cTn id="19" presetID="6" presetClass="emph" presetSubtype="0" fill="hold" nodeType="afterEffect">
                                  <p:stCondLst>
                                    <p:cond delay="0"/>
                                  </p:stCondLst>
                                  <p:childTnLst>
                                    <p:animScale>
                                      <p:cBhvr>
                                        <p:cTn id="20" dur="1000" fill="hold"/>
                                        <p:tgtEl>
                                          <p:spTgt spid="3"/>
                                        </p:tgtEl>
                                      </p:cBhvr>
                                      <p:by x="50000" y="50000"/>
                                    </p:animScale>
                                  </p:childTnLst>
                                </p:cTn>
                              </p:par>
                              <p:par>
                                <p:cTn id="21" presetID="0" presetClass="path" presetSubtype="0" accel="50000" decel="50000" fill="hold" nodeType="withEffect">
                                  <p:stCondLst>
                                    <p:cond delay="0"/>
                                  </p:stCondLst>
                                  <p:childTnLst>
                                    <p:animMotion origin="layout" path="M 5.83333E-6 -3.59852E-6 C -0.07569 0.06175 -0.15121 0.12373 -0.09079 0.1575 C -0.03037 0.19126 0.16598 0.19681 0.36234 0.20236 " pathEditMode="relative" ptsTypes="aaA">
                                      <p:cBhvr>
                                        <p:cTn id="22" dur="2000" fill="hold"/>
                                        <p:tgtEl>
                                          <p:spTgt spid="3"/>
                                        </p:tgtEl>
                                        <p:attrNameLst>
                                          <p:attrName>ppt_x</p:attrName>
                                          <p:attrName>ppt_y</p:attrName>
                                        </p:attrNameLst>
                                      </p:cBhvr>
                                    </p:animMotion>
                                  </p:childTnLst>
                                </p:cTn>
                              </p:par>
                            </p:childTnLst>
                          </p:cTn>
                        </p:par>
                        <p:par>
                          <p:cTn id="23" fill="hold" nodeType="afterGroup">
                            <p:stCondLst>
                              <p:cond delay="2000"/>
                            </p:stCondLst>
                            <p:childTnLst>
                              <p:par>
                                <p:cTn id="24" presetID="1"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earch\talks\UrbanSense2008-Bicing\2314470590086184624ijBpdQ_f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research\talks\IJCAI2009-Bicing\37Highlighted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10210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3886200" y="1036638"/>
            <a:ext cx="561975" cy="4168775"/>
          </a:xfrm>
          <a:custGeom>
            <a:avLst/>
            <a:gdLst>
              <a:gd name="connsiteX0" fmla="*/ 0 w 533400"/>
              <a:gd name="connsiteY0" fmla="*/ 3714750 h 4095750"/>
              <a:gd name="connsiteX1" fmla="*/ 533400 w 533400"/>
              <a:gd name="connsiteY1" fmla="*/ 0 h 4095750"/>
              <a:gd name="connsiteX2" fmla="*/ 533400 w 533400"/>
              <a:gd name="connsiteY2" fmla="*/ 4095750 h 4095750"/>
              <a:gd name="connsiteX3" fmla="*/ 0 w 533400"/>
              <a:gd name="connsiteY3" fmla="*/ 3886200 h 4095750"/>
              <a:gd name="connsiteX0" fmla="*/ 0 w 641350"/>
              <a:gd name="connsiteY0" fmla="*/ 3714750 h 4121150"/>
              <a:gd name="connsiteX1" fmla="*/ 533400 w 641350"/>
              <a:gd name="connsiteY1" fmla="*/ 0 h 4121150"/>
              <a:gd name="connsiteX2" fmla="*/ 641350 w 641350"/>
              <a:gd name="connsiteY2" fmla="*/ 4121150 h 4121150"/>
              <a:gd name="connsiteX3" fmla="*/ 0 w 641350"/>
              <a:gd name="connsiteY3" fmla="*/ 3886200 h 4121150"/>
              <a:gd name="connsiteX0" fmla="*/ 0 w 590550"/>
              <a:gd name="connsiteY0" fmla="*/ 3714750 h 4121150"/>
              <a:gd name="connsiteX1" fmla="*/ 533400 w 590550"/>
              <a:gd name="connsiteY1" fmla="*/ 0 h 4121150"/>
              <a:gd name="connsiteX2" fmla="*/ 590550 w 590550"/>
              <a:gd name="connsiteY2" fmla="*/ 4121150 h 4121150"/>
              <a:gd name="connsiteX3" fmla="*/ 0 w 590550"/>
              <a:gd name="connsiteY3" fmla="*/ 3886200 h 4121150"/>
              <a:gd name="connsiteX0" fmla="*/ 0 w 546100"/>
              <a:gd name="connsiteY0" fmla="*/ 3714750 h 4127500"/>
              <a:gd name="connsiteX1" fmla="*/ 533400 w 546100"/>
              <a:gd name="connsiteY1" fmla="*/ 0 h 4127500"/>
              <a:gd name="connsiteX2" fmla="*/ 546100 w 546100"/>
              <a:gd name="connsiteY2" fmla="*/ 4127500 h 4127500"/>
              <a:gd name="connsiteX3" fmla="*/ 0 w 546100"/>
              <a:gd name="connsiteY3" fmla="*/ 3886200 h 4127500"/>
              <a:gd name="connsiteX0" fmla="*/ 0 w 537633"/>
              <a:gd name="connsiteY0" fmla="*/ 3714750 h 4248150"/>
              <a:gd name="connsiteX1" fmla="*/ 533400 w 537633"/>
              <a:gd name="connsiteY1" fmla="*/ 0 h 4248150"/>
              <a:gd name="connsiteX2" fmla="*/ 514350 w 537633"/>
              <a:gd name="connsiteY2" fmla="*/ 4248150 h 4248150"/>
              <a:gd name="connsiteX3" fmla="*/ 0 w 537633"/>
              <a:gd name="connsiteY3" fmla="*/ 3886200 h 4248150"/>
              <a:gd name="connsiteX0" fmla="*/ 0 w 545980"/>
              <a:gd name="connsiteY0" fmla="*/ 3714750 h 4278342"/>
              <a:gd name="connsiteX1" fmla="*/ 533400 w 545980"/>
              <a:gd name="connsiteY1" fmla="*/ 0 h 4278342"/>
              <a:gd name="connsiteX2" fmla="*/ 545980 w 545980"/>
              <a:gd name="connsiteY2" fmla="*/ 4278342 h 4278342"/>
              <a:gd name="connsiteX3" fmla="*/ 0 w 545980"/>
              <a:gd name="connsiteY3" fmla="*/ 3886200 h 4278342"/>
              <a:gd name="connsiteX0" fmla="*/ 0 w 558680"/>
              <a:gd name="connsiteY0" fmla="*/ 3714750 h 4259292"/>
              <a:gd name="connsiteX1" fmla="*/ 533400 w 558680"/>
              <a:gd name="connsiteY1" fmla="*/ 0 h 4259292"/>
              <a:gd name="connsiteX2" fmla="*/ 558680 w 558680"/>
              <a:gd name="connsiteY2" fmla="*/ 4259292 h 4259292"/>
              <a:gd name="connsiteX3" fmla="*/ 0 w 558680"/>
              <a:gd name="connsiteY3" fmla="*/ 3886200 h 4259292"/>
              <a:gd name="connsiteX0" fmla="*/ 0 w 558680"/>
              <a:gd name="connsiteY0" fmla="*/ 3714750 h 4233892"/>
              <a:gd name="connsiteX1" fmla="*/ 533400 w 558680"/>
              <a:gd name="connsiteY1" fmla="*/ 0 h 4233892"/>
              <a:gd name="connsiteX2" fmla="*/ 558680 w 558680"/>
              <a:gd name="connsiteY2" fmla="*/ 4233892 h 4233892"/>
              <a:gd name="connsiteX3" fmla="*/ 0 w 558680"/>
              <a:gd name="connsiteY3" fmla="*/ 3886200 h 4233892"/>
              <a:gd name="connsiteX0" fmla="*/ 0 w 542823"/>
              <a:gd name="connsiteY0" fmla="*/ 3714750 h 4233892"/>
              <a:gd name="connsiteX1" fmla="*/ 533400 w 542823"/>
              <a:gd name="connsiteY1" fmla="*/ 0 h 4233892"/>
              <a:gd name="connsiteX2" fmla="*/ 542823 w 542823"/>
              <a:gd name="connsiteY2" fmla="*/ 4233892 h 4233892"/>
              <a:gd name="connsiteX3" fmla="*/ 0 w 542823"/>
              <a:gd name="connsiteY3" fmla="*/ 3886200 h 4233892"/>
              <a:gd name="connsiteX0" fmla="*/ 0 w 561384"/>
              <a:gd name="connsiteY0" fmla="*/ 3572246 h 4091388"/>
              <a:gd name="connsiteX1" fmla="*/ 557151 w 561384"/>
              <a:gd name="connsiteY1" fmla="*/ 0 h 4091388"/>
              <a:gd name="connsiteX2" fmla="*/ 542823 w 561384"/>
              <a:gd name="connsiteY2" fmla="*/ 4091388 h 4091388"/>
              <a:gd name="connsiteX3" fmla="*/ 0 w 561384"/>
              <a:gd name="connsiteY3" fmla="*/ 3743696 h 4091388"/>
              <a:gd name="connsiteX0" fmla="*/ 0 w 566574"/>
              <a:gd name="connsiteY0" fmla="*/ 3572246 h 4055762"/>
              <a:gd name="connsiteX1" fmla="*/ 557151 w 566574"/>
              <a:gd name="connsiteY1" fmla="*/ 0 h 4055762"/>
              <a:gd name="connsiteX2" fmla="*/ 566574 w 566574"/>
              <a:gd name="connsiteY2" fmla="*/ 4055762 h 4055762"/>
              <a:gd name="connsiteX3" fmla="*/ 0 w 566574"/>
              <a:gd name="connsiteY3" fmla="*/ 3743696 h 4055762"/>
              <a:gd name="connsiteX0" fmla="*/ 0 w 575201"/>
              <a:gd name="connsiteY0" fmla="*/ 3572246 h 4090268"/>
              <a:gd name="connsiteX1" fmla="*/ 557151 w 575201"/>
              <a:gd name="connsiteY1" fmla="*/ 0 h 4090268"/>
              <a:gd name="connsiteX2" fmla="*/ 575201 w 575201"/>
              <a:gd name="connsiteY2" fmla="*/ 4090268 h 4090268"/>
              <a:gd name="connsiteX3" fmla="*/ 0 w 575201"/>
              <a:gd name="connsiteY3" fmla="*/ 3743696 h 4090268"/>
              <a:gd name="connsiteX0" fmla="*/ 0 w 575201"/>
              <a:gd name="connsiteY0" fmla="*/ 3606752 h 4124774"/>
              <a:gd name="connsiteX1" fmla="*/ 557151 w 575201"/>
              <a:gd name="connsiteY1" fmla="*/ 0 h 4124774"/>
              <a:gd name="connsiteX2" fmla="*/ 575201 w 575201"/>
              <a:gd name="connsiteY2" fmla="*/ 4124774 h 4124774"/>
              <a:gd name="connsiteX3" fmla="*/ 0 w 575201"/>
              <a:gd name="connsiteY3" fmla="*/ 3778202 h 4124774"/>
              <a:gd name="connsiteX0" fmla="*/ 0 w 609600"/>
              <a:gd name="connsiteY0" fmla="*/ 3606752 h 4400550"/>
              <a:gd name="connsiteX1" fmla="*/ 557151 w 609600"/>
              <a:gd name="connsiteY1" fmla="*/ 0 h 4400550"/>
              <a:gd name="connsiteX2" fmla="*/ 609600 w 609600"/>
              <a:gd name="connsiteY2" fmla="*/ 4400550 h 4400550"/>
              <a:gd name="connsiteX3" fmla="*/ 0 w 609600"/>
              <a:gd name="connsiteY3" fmla="*/ 3778202 h 4400550"/>
              <a:gd name="connsiteX0" fmla="*/ 0 w 609600"/>
              <a:gd name="connsiteY0" fmla="*/ 3233635 h 4027433"/>
              <a:gd name="connsiteX1" fmla="*/ 570289 w 609600"/>
              <a:gd name="connsiteY1" fmla="*/ 0 h 4027433"/>
              <a:gd name="connsiteX2" fmla="*/ 609600 w 609600"/>
              <a:gd name="connsiteY2" fmla="*/ 4027433 h 4027433"/>
              <a:gd name="connsiteX3" fmla="*/ 0 w 609600"/>
              <a:gd name="connsiteY3" fmla="*/ 3405085 h 4027433"/>
              <a:gd name="connsiteX0" fmla="*/ 0 w 609600"/>
              <a:gd name="connsiteY0" fmla="*/ 3295258 h 4089056"/>
              <a:gd name="connsiteX1" fmla="*/ 587517 w 609600"/>
              <a:gd name="connsiteY1" fmla="*/ 0 h 4089056"/>
              <a:gd name="connsiteX2" fmla="*/ 609600 w 609600"/>
              <a:gd name="connsiteY2" fmla="*/ 4089056 h 4089056"/>
              <a:gd name="connsiteX3" fmla="*/ 0 w 609600"/>
              <a:gd name="connsiteY3" fmla="*/ 3466708 h 4089056"/>
              <a:gd name="connsiteX0" fmla="*/ 0 w 609600"/>
              <a:gd name="connsiteY0" fmla="*/ 3303209 h 4097007"/>
              <a:gd name="connsiteX1" fmla="*/ 555711 w 609600"/>
              <a:gd name="connsiteY1" fmla="*/ 0 h 4097007"/>
              <a:gd name="connsiteX2" fmla="*/ 609600 w 609600"/>
              <a:gd name="connsiteY2" fmla="*/ 4097007 h 4097007"/>
              <a:gd name="connsiteX3" fmla="*/ 0 w 609600"/>
              <a:gd name="connsiteY3" fmla="*/ 3474659 h 4097007"/>
              <a:gd name="connsiteX0" fmla="*/ 0 w 561892"/>
              <a:gd name="connsiteY0" fmla="*/ 3303209 h 4120861"/>
              <a:gd name="connsiteX1" fmla="*/ 555711 w 561892"/>
              <a:gd name="connsiteY1" fmla="*/ 0 h 4120861"/>
              <a:gd name="connsiteX2" fmla="*/ 561892 w 561892"/>
              <a:gd name="connsiteY2" fmla="*/ 4120861 h 4120861"/>
              <a:gd name="connsiteX3" fmla="*/ 0 w 561892"/>
              <a:gd name="connsiteY3" fmla="*/ 3474659 h 4120861"/>
              <a:gd name="connsiteX0" fmla="*/ 0 w 561892"/>
              <a:gd name="connsiteY0" fmla="*/ 3350916 h 4168568"/>
              <a:gd name="connsiteX1" fmla="*/ 547760 w 561892"/>
              <a:gd name="connsiteY1" fmla="*/ 0 h 4168568"/>
              <a:gd name="connsiteX2" fmla="*/ 561892 w 561892"/>
              <a:gd name="connsiteY2" fmla="*/ 4168568 h 4168568"/>
              <a:gd name="connsiteX3" fmla="*/ 0 w 561892"/>
              <a:gd name="connsiteY3" fmla="*/ 3522366 h 4168568"/>
            </a:gdLst>
            <a:ahLst/>
            <a:cxnLst>
              <a:cxn ang="0">
                <a:pos x="connsiteX0" y="connsiteY0"/>
              </a:cxn>
              <a:cxn ang="0">
                <a:pos x="connsiteX1" y="connsiteY1"/>
              </a:cxn>
              <a:cxn ang="0">
                <a:pos x="connsiteX2" y="connsiteY2"/>
              </a:cxn>
              <a:cxn ang="0">
                <a:pos x="connsiteX3" y="connsiteY3"/>
              </a:cxn>
            </a:cxnLst>
            <a:rect l="l" t="t" r="r" b="b"/>
            <a:pathLst>
              <a:path w="561892" h="4168568">
                <a:moveTo>
                  <a:pt x="0" y="3350916"/>
                </a:moveTo>
                <a:lnTo>
                  <a:pt x="547760" y="0"/>
                </a:lnTo>
                <a:cubicBezTo>
                  <a:pt x="551993" y="1375833"/>
                  <a:pt x="557659" y="2792735"/>
                  <a:pt x="561892" y="4168568"/>
                </a:cubicBezTo>
                <a:lnTo>
                  <a:pt x="0" y="3522366"/>
                </a:lnTo>
              </a:path>
            </a:pathLst>
          </a:custGeom>
          <a:solidFill>
            <a:schemeClr val="bg1">
              <a:lumMod val="85000"/>
              <a:alpha val="27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19" name="Picture 2"/>
          <p:cNvPicPr>
            <a:picLocks noChangeAspect="1" noChangeArrowheads="1"/>
          </p:cNvPicPr>
          <p:nvPr/>
        </p:nvPicPr>
        <p:blipFill>
          <a:blip r:embed="rId4" cstate="print"/>
          <a:srcRect/>
          <a:stretch>
            <a:fillRect/>
          </a:stretch>
        </p:blipFill>
        <p:spPr bwMode="auto">
          <a:xfrm>
            <a:off x="4423675" y="1066800"/>
            <a:ext cx="4479850" cy="4160520"/>
          </a:xfrm>
          <a:prstGeom prst="rect">
            <a:avLst/>
          </a:prstGeom>
          <a:noFill/>
          <a:ln w="9525">
            <a:noFill/>
            <a:miter lim="800000"/>
            <a:headEnd/>
            <a:tailEnd/>
          </a:ln>
          <a:effectLst>
            <a:outerShdw blurRad="50800" dist="38100" dir="8100000" algn="tr" rotWithShape="0">
              <a:prstClr val="black">
                <a:alpha val="40000"/>
              </a:prstClr>
            </a:outerShdw>
            <a:reflection blurRad="6350" stA="52000" endA="300" endPos="35000" dir="5400000" sy="-100000" algn="bl" rotWithShape="0"/>
          </a:effectLst>
        </p:spPr>
      </p:pic>
      <p:sp>
        <p:nvSpPr>
          <p:cNvPr id="21" name="Rectangular Callout 20"/>
          <p:cNvSpPr/>
          <p:nvPr/>
        </p:nvSpPr>
        <p:spPr>
          <a:xfrm>
            <a:off x="4953000" y="2971800"/>
            <a:ext cx="1066800" cy="1066800"/>
          </a:xfrm>
          <a:prstGeom prst="wedgeRectCallout">
            <a:avLst>
              <a:gd name="adj1" fmla="val 55260"/>
              <a:gd name="adj2" fmla="val -80832"/>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morning commute starts @ 7am</a:t>
            </a:r>
            <a:endParaRPr lang="en-US" sz="1600" dirty="0">
              <a:solidFill>
                <a:schemeClr val="accent1"/>
              </a:solidFill>
              <a:latin typeface="Franklin Gothic Demi Cond" pitchFamily="34" charset="0"/>
            </a:endParaRPr>
          </a:p>
        </p:txBody>
      </p:sp>
      <p:sp>
        <p:nvSpPr>
          <p:cNvPr id="22" name="Rectangular Callout 21"/>
          <p:cNvSpPr/>
          <p:nvPr/>
        </p:nvSpPr>
        <p:spPr>
          <a:xfrm>
            <a:off x="6259513" y="2971800"/>
            <a:ext cx="903287" cy="1063625"/>
          </a:xfrm>
          <a:prstGeom prst="wedgeRectCallout">
            <a:avLst>
              <a:gd name="adj1" fmla="val 39324"/>
              <a:gd name="adj2" fmla="val -136792"/>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lunch rush begins @  1pm</a:t>
            </a:r>
            <a:endParaRPr lang="en-US" sz="1600" dirty="0">
              <a:solidFill>
                <a:schemeClr val="accent1"/>
              </a:solidFill>
              <a:latin typeface="Franklin Gothic Demi Cond" pitchFamily="34" charset="0"/>
            </a:endParaRPr>
          </a:p>
        </p:txBody>
      </p:sp>
      <p:sp>
        <p:nvSpPr>
          <p:cNvPr id="23" name="Rectangular Callout 22"/>
          <p:cNvSpPr/>
          <p:nvPr/>
        </p:nvSpPr>
        <p:spPr>
          <a:xfrm>
            <a:off x="7712075" y="3248025"/>
            <a:ext cx="1263650" cy="762000"/>
          </a:xfrm>
          <a:prstGeom prst="wedgeRectCallout">
            <a:avLst>
              <a:gd name="adj1" fmla="val -64954"/>
              <a:gd name="adj2" fmla="val -13131"/>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return from lunch/work at 3:30pm</a:t>
            </a:r>
            <a:endParaRPr lang="en-US" sz="1600" dirty="0">
              <a:solidFill>
                <a:schemeClr val="accent1"/>
              </a:solidFill>
              <a:latin typeface="Franklin Gothic Demi Cond"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363" y="1066800"/>
            <a:ext cx="4479925"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ular Callout 16"/>
          <p:cNvSpPr/>
          <p:nvPr/>
        </p:nvSpPr>
        <p:spPr>
          <a:xfrm>
            <a:off x="5715000" y="2743200"/>
            <a:ext cx="1052513" cy="762000"/>
          </a:xfrm>
          <a:prstGeom prst="wedgeRectCallout">
            <a:avLst>
              <a:gd name="adj1" fmla="val 36073"/>
              <a:gd name="adj2" fmla="val 78250"/>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rgbClr val="C00000"/>
                </a:solidFill>
                <a:latin typeface="Franklin Gothic Demi Cond" pitchFamily="34" charset="0"/>
              </a:rPr>
              <a:t>10am beach goers begin arriving</a:t>
            </a:r>
            <a:endParaRPr lang="en-US" sz="1400" dirty="0">
              <a:solidFill>
                <a:srgbClr val="C00000"/>
              </a:solidFill>
              <a:latin typeface="Franklin Gothic Demi Con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2" grpId="1" animBg="1"/>
      <p:bldP spid="23" grpId="0" animBg="1"/>
      <p:bldP spid="23" grpId="1"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research\talks\IJCAI2009-Bicing\37Highlighted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
            <a:ext cx="102108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3886200" y="1036638"/>
            <a:ext cx="561975" cy="4168775"/>
          </a:xfrm>
          <a:custGeom>
            <a:avLst/>
            <a:gdLst>
              <a:gd name="connsiteX0" fmla="*/ 0 w 533400"/>
              <a:gd name="connsiteY0" fmla="*/ 3714750 h 4095750"/>
              <a:gd name="connsiteX1" fmla="*/ 533400 w 533400"/>
              <a:gd name="connsiteY1" fmla="*/ 0 h 4095750"/>
              <a:gd name="connsiteX2" fmla="*/ 533400 w 533400"/>
              <a:gd name="connsiteY2" fmla="*/ 4095750 h 4095750"/>
              <a:gd name="connsiteX3" fmla="*/ 0 w 533400"/>
              <a:gd name="connsiteY3" fmla="*/ 3886200 h 4095750"/>
              <a:gd name="connsiteX0" fmla="*/ 0 w 641350"/>
              <a:gd name="connsiteY0" fmla="*/ 3714750 h 4121150"/>
              <a:gd name="connsiteX1" fmla="*/ 533400 w 641350"/>
              <a:gd name="connsiteY1" fmla="*/ 0 h 4121150"/>
              <a:gd name="connsiteX2" fmla="*/ 641350 w 641350"/>
              <a:gd name="connsiteY2" fmla="*/ 4121150 h 4121150"/>
              <a:gd name="connsiteX3" fmla="*/ 0 w 641350"/>
              <a:gd name="connsiteY3" fmla="*/ 3886200 h 4121150"/>
              <a:gd name="connsiteX0" fmla="*/ 0 w 590550"/>
              <a:gd name="connsiteY0" fmla="*/ 3714750 h 4121150"/>
              <a:gd name="connsiteX1" fmla="*/ 533400 w 590550"/>
              <a:gd name="connsiteY1" fmla="*/ 0 h 4121150"/>
              <a:gd name="connsiteX2" fmla="*/ 590550 w 590550"/>
              <a:gd name="connsiteY2" fmla="*/ 4121150 h 4121150"/>
              <a:gd name="connsiteX3" fmla="*/ 0 w 590550"/>
              <a:gd name="connsiteY3" fmla="*/ 3886200 h 4121150"/>
              <a:gd name="connsiteX0" fmla="*/ 0 w 546100"/>
              <a:gd name="connsiteY0" fmla="*/ 3714750 h 4127500"/>
              <a:gd name="connsiteX1" fmla="*/ 533400 w 546100"/>
              <a:gd name="connsiteY1" fmla="*/ 0 h 4127500"/>
              <a:gd name="connsiteX2" fmla="*/ 546100 w 546100"/>
              <a:gd name="connsiteY2" fmla="*/ 4127500 h 4127500"/>
              <a:gd name="connsiteX3" fmla="*/ 0 w 546100"/>
              <a:gd name="connsiteY3" fmla="*/ 3886200 h 4127500"/>
              <a:gd name="connsiteX0" fmla="*/ 0 w 537633"/>
              <a:gd name="connsiteY0" fmla="*/ 3714750 h 4248150"/>
              <a:gd name="connsiteX1" fmla="*/ 533400 w 537633"/>
              <a:gd name="connsiteY1" fmla="*/ 0 h 4248150"/>
              <a:gd name="connsiteX2" fmla="*/ 514350 w 537633"/>
              <a:gd name="connsiteY2" fmla="*/ 4248150 h 4248150"/>
              <a:gd name="connsiteX3" fmla="*/ 0 w 537633"/>
              <a:gd name="connsiteY3" fmla="*/ 3886200 h 4248150"/>
              <a:gd name="connsiteX0" fmla="*/ 0 w 545980"/>
              <a:gd name="connsiteY0" fmla="*/ 3714750 h 4278342"/>
              <a:gd name="connsiteX1" fmla="*/ 533400 w 545980"/>
              <a:gd name="connsiteY1" fmla="*/ 0 h 4278342"/>
              <a:gd name="connsiteX2" fmla="*/ 545980 w 545980"/>
              <a:gd name="connsiteY2" fmla="*/ 4278342 h 4278342"/>
              <a:gd name="connsiteX3" fmla="*/ 0 w 545980"/>
              <a:gd name="connsiteY3" fmla="*/ 3886200 h 4278342"/>
              <a:gd name="connsiteX0" fmla="*/ 0 w 558680"/>
              <a:gd name="connsiteY0" fmla="*/ 3714750 h 4259292"/>
              <a:gd name="connsiteX1" fmla="*/ 533400 w 558680"/>
              <a:gd name="connsiteY1" fmla="*/ 0 h 4259292"/>
              <a:gd name="connsiteX2" fmla="*/ 558680 w 558680"/>
              <a:gd name="connsiteY2" fmla="*/ 4259292 h 4259292"/>
              <a:gd name="connsiteX3" fmla="*/ 0 w 558680"/>
              <a:gd name="connsiteY3" fmla="*/ 3886200 h 4259292"/>
              <a:gd name="connsiteX0" fmla="*/ 0 w 558680"/>
              <a:gd name="connsiteY0" fmla="*/ 3714750 h 4233892"/>
              <a:gd name="connsiteX1" fmla="*/ 533400 w 558680"/>
              <a:gd name="connsiteY1" fmla="*/ 0 h 4233892"/>
              <a:gd name="connsiteX2" fmla="*/ 558680 w 558680"/>
              <a:gd name="connsiteY2" fmla="*/ 4233892 h 4233892"/>
              <a:gd name="connsiteX3" fmla="*/ 0 w 558680"/>
              <a:gd name="connsiteY3" fmla="*/ 3886200 h 4233892"/>
              <a:gd name="connsiteX0" fmla="*/ 0 w 542823"/>
              <a:gd name="connsiteY0" fmla="*/ 3714750 h 4233892"/>
              <a:gd name="connsiteX1" fmla="*/ 533400 w 542823"/>
              <a:gd name="connsiteY1" fmla="*/ 0 h 4233892"/>
              <a:gd name="connsiteX2" fmla="*/ 542823 w 542823"/>
              <a:gd name="connsiteY2" fmla="*/ 4233892 h 4233892"/>
              <a:gd name="connsiteX3" fmla="*/ 0 w 542823"/>
              <a:gd name="connsiteY3" fmla="*/ 3886200 h 4233892"/>
              <a:gd name="connsiteX0" fmla="*/ 0 w 561384"/>
              <a:gd name="connsiteY0" fmla="*/ 3572246 h 4091388"/>
              <a:gd name="connsiteX1" fmla="*/ 557151 w 561384"/>
              <a:gd name="connsiteY1" fmla="*/ 0 h 4091388"/>
              <a:gd name="connsiteX2" fmla="*/ 542823 w 561384"/>
              <a:gd name="connsiteY2" fmla="*/ 4091388 h 4091388"/>
              <a:gd name="connsiteX3" fmla="*/ 0 w 561384"/>
              <a:gd name="connsiteY3" fmla="*/ 3743696 h 4091388"/>
              <a:gd name="connsiteX0" fmla="*/ 0 w 566574"/>
              <a:gd name="connsiteY0" fmla="*/ 3572246 h 4055762"/>
              <a:gd name="connsiteX1" fmla="*/ 557151 w 566574"/>
              <a:gd name="connsiteY1" fmla="*/ 0 h 4055762"/>
              <a:gd name="connsiteX2" fmla="*/ 566574 w 566574"/>
              <a:gd name="connsiteY2" fmla="*/ 4055762 h 4055762"/>
              <a:gd name="connsiteX3" fmla="*/ 0 w 566574"/>
              <a:gd name="connsiteY3" fmla="*/ 3743696 h 4055762"/>
              <a:gd name="connsiteX0" fmla="*/ 0 w 575201"/>
              <a:gd name="connsiteY0" fmla="*/ 3572246 h 4090268"/>
              <a:gd name="connsiteX1" fmla="*/ 557151 w 575201"/>
              <a:gd name="connsiteY1" fmla="*/ 0 h 4090268"/>
              <a:gd name="connsiteX2" fmla="*/ 575201 w 575201"/>
              <a:gd name="connsiteY2" fmla="*/ 4090268 h 4090268"/>
              <a:gd name="connsiteX3" fmla="*/ 0 w 575201"/>
              <a:gd name="connsiteY3" fmla="*/ 3743696 h 4090268"/>
              <a:gd name="connsiteX0" fmla="*/ 0 w 575201"/>
              <a:gd name="connsiteY0" fmla="*/ 3606752 h 4124774"/>
              <a:gd name="connsiteX1" fmla="*/ 557151 w 575201"/>
              <a:gd name="connsiteY1" fmla="*/ 0 h 4124774"/>
              <a:gd name="connsiteX2" fmla="*/ 575201 w 575201"/>
              <a:gd name="connsiteY2" fmla="*/ 4124774 h 4124774"/>
              <a:gd name="connsiteX3" fmla="*/ 0 w 575201"/>
              <a:gd name="connsiteY3" fmla="*/ 3778202 h 4124774"/>
              <a:gd name="connsiteX0" fmla="*/ 0 w 609600"/>
              <a:gd name="connsiteY0" fmla="*/ 3606752 h 4400550"/>
              <a:gd name="connsiteX1" fmla="*/ 557151 w 609600"/>
              <a:gd name="connsiteY1" fmla="*/ 0 h 4400550"/>
              <a:gd name="connsiteX2" fmla="*/ 609600 w 609600"/>
              <a:gd name="connsiteY2" fmla="*/ 4400550 h 4400550"/>
              <a:gd name="connsiteX3" fmla="*/ 0 w 609600"/>
              <a:gd name="connsiteY3" fmla="*/ 3778202 h 4400550"/>
              <a:gd name="connsiteX0" fmla="*/ 0 w 609600"/>
              <a:gd name="connsiteY0" fmla="*/ 3233635 h 4027433"/>
              <a:gd name="connsiteX1" fmla="*/ 570289 w 609600"/>
              <a:gd name="connsiteY1" fmla="*/ 0 h 4027433"/>
              <a:gd name="connsiteX2" fmla="*/ 609600 w 609600"/>
              <a:gd name="connsiteY2" fmla="*/ 4027433 h 4027433"/>
              <a:gd name="connsiteX3" fmla="*/ 0 w 609600"/>
              <a:gd name="connsiteY3" fmla="*/ 3405085 h 4027433"/>
              <a:gd name="connsiteX0" fmla="*/ 0 w 609600"/>
              <a:gd name="connsiteY0" fmla="*/ 3295258 h 4089056"/>
              <a:gd name="connsiteX1" fmla="*/ 587517 w 609600"/>
              <a:gd name="connsiteY1" fmla="*/ 0 h 4089056"/>
              <a:gd name="connsiteX2" fmla="*/ 609600 w 609600"/>
              <a:gd name="connsiteY2" fmla="*/ 4089056 h 4089056"/>
              <a:gd name="connsiteX3" fmla="*/ 0 w 609600"/>
              <a:gd name="connsiteY3" fmla="*/ 3466708 h 4089056"/>
              <a:gd name="connsiteX0" fmla="*/ 0 w 609600"/>
              <a:gd name="connsiteY0" fmla="*/ 3303209 h 4097007"/>
              <a:gd name="connsiteX1" fmla="*/ 555711 w 609600"/>
              <a:gd name="connsiteY1" fmla="*/ 0 h 4097007"/>
              <a:gd name="connsiteX2" fmla="*/ 609600 w 609600"/>
              <a:gd name="connsiteY2" fmla="*/ 4097007 h 4097007"/>
              <a:gd name="connsiteX3" fmla="*/ 0 w 609600"/>
              <a:gd name="connsiteY3" fmla="*/ 3474659 h 4097007"/>
              <a:gd name="connsiteX0" fmla="*/ 0 w 561892"/>
              <a:gd name="connsiteY0" fmla="*/ 3303209 h 4120861"/>
              <a:gd name="connsiteX1" fmla="*/ 555711 w 561892"/>
              <a:gd name="connsiteY1" fmla="*/ 0 h 4120861"/>
              <a:gd name="connsiteX2" fmla="*/ 561892 w 561892"/>
              <a:gd name="connsiteY2" fmla="*/ 4120861 h 4120861"/>
              <a:gd name="connsiteX3" fmla="*/ 0 w 561892"/>
              <a:gd name="connsiteY3" fmla="*/ 3474659 h 4120861"/>
              <a:gd name="connsiteX0" fmla="*/ 0 w 561892"/>
              <a:gd name="connsiteY0" fmla="*/ 3350916 h 4168568"/>
              <a:gd name="connsiteX1" fmla="*/ 547760 w 561892"/>
              <a:gd name="connsiteY1" fmla="*/ 0 h 4168568"/>
              <a:gd name="connsiteX2" fmla="*/ 561892 w 561892"/>
              <a:gd name="connsiteY2" fmla="*/ 4168568 h 4168568"/>
              <a:gd name="connsiteX3" fmla="*/ 0 w 561892"/>
              <a:gd name="connsiteY3" fmla="*/ 3522366 h 4168568"/>
            </a:gdLst>
            <a:ahLst/>
            <a:cxnLst>
              <a:cxn ang="0">
                <a:pos x="connsiteX0" y="connsiteY0"/>
              </a:cxn>
              <a:cxn ang="0">
                <a:pos x="connsiteX1" y="connsiteY1"/>
              </a:cxn>
              <a:cxn ang="0">
                <a:pos x="connsiteX2" y="connsiteY2"/>
              </a:cxn>
              <a:cxn ang="0">
                <a:pos x="connsiteX3" y="connsiteY3"/>
              </a:cxn>
            </a:cxnLst>
            <a:rect l="l" t="t" r="r" b="b"/>
            <a:pathLst>
              <a:path w="561892" h="4168568">
                <a:moveTo>
                  <a:pt x="0" y="3350916"/>
                </a:moveTo>
                <a:lnTo>
                  <a:pt x="547760" y="0"/>
                </a:lnTo>
                <a:cubicBezTo>
                  <a:pt x="551993" y="1375833"/>
                  <a:pt x="557659" y="2792735"/>
                  <a:pt x="561892" y="4168568"/>
                </a:cubicBezTo>
                <a:lnTo>
                  <a:pt x="0" y="3522366"/>
                </a:lnTo>
              </a:path>
            </a:pathLst>
          </a:custGeom>
          <a:solidFill>
            <a:schemeClr val="bg1">
              <a:lumMod val="85000"/>
              <a:alpha val="27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3074" name="Picture 2"/>
          <p:cNvPicPr>
            <a:picLocks noChangeAspect="1" noChangeArrowheads="1"/>
          </p:cNvPicPr>
          <p:nvPr/>
        </p:nvPicPr>
        <p:blipFill>
          <a:blip r:embed="rId4" cstate="print"/>
          <a:srcRect/>
          <a:stretch>
            <a:fillRect/>
          </a:stretch>
        </p:blipFill>
        <p:spPr bwMode="auto">
          <a:xfrm>
            <a:off x="4423675" y="1066800"/>
            <a:ext cx="4479850" cy="4160520"/>
          </a:xfrm>
          <a:prstGeom prst="rect">
            <a:avLst/>
          </a:prstGeom>
          <a:noFill/>
          <a:ln w="9525">
            <a:noFill/>
            <a:miter lim="800000"/>
            <a:headEnd/>
            <a:tailEnd/>
          </a:ln>
          <a:effectLst>
            <a:outerShdw blurRad="50800" dist="38100" dir="8100000" algn="tr" rotWithShape="0">
              <a:prstClr val="black">
                <a:alpha val="40000"/>
              </a:prstClr>
            </a:outerShdw>
            <a:reflection blurRad="6350" stA="52000" endA="300" endPos="35000" dir="5400000" sy="-100000" algn="bl" rotWithShape="0"/>
          </a:effec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4363" y="1066800"/>
            <a:ext cx="4479925"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ular Callout 12"/>
          <p:cNvSpPr/>
          <p:nvPr/>
        </p:nvSpPr>
        <p:spPr>
          <a:xfrm>
            <a:off x="3581400" y="914400"/>
            <a:ext cx="1066800" cy="1066800"/>
          </a:xfrm>
          <a:prstGeom prst="wedgeRectCallout">
            <a:avLst>
              <a:gd name="adj1" fmla="val 163142"/>
              <a:gd name="adj2" fmla="val 95030"/>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morning commute starts @ 7am</a:t>
            </a:r>
            <a:endParaRPr lang="en-US" sz="1600" dirty="0">
              <a:solidFill>
                <a:schemeClr val="accent1"/>
              </a:solidFill>
              <a:latin typeface="Franklin Gothic Demi Cond" pitchFamily="34" charset="0"/>
            </a:endParaRPr>
          </a:p>
        </p:txBody>
      </p:sp>
      <p:sp>
        <p:nvSpPr>
          <p:cNvPr id="14" name="Rectangular Callout 13"/>
          <p:cNvSpPr/>
          <p:nvPr/>
        </p:nvSpPr>
        <p:spPr>
          <a:xfrm>
            <a:off x="6019800" y="0"/>
            <a:ext cx="903288" cy="1063625"/>
          </a:xfrm>
          <a:prstGeom prst="wedgeRectCallout">
            <a:avLst>
              <a:gd name="adj1" fmla="val 49805"/>
              <a:gd name="adj2" fmla="val 127016"/>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lunch rush begins @  1pm</a:t>
            </a:r>
            <a:endParaRPr lang="en-US" sz="1600" dirty="0">
              <a:solidFill>
                <a:schemeClr val="accent1"/>
              </a:solidFill>
              <a:latin typeface="Franklin Gothic Demi Cond" pitchFamily="34" charset="0"/>
            </a:endParaRPr>
          </a:p>
        </p:txBody>
      </p:sp>
      <p:sp>
        <p:nvSpPr>
          <p:cNvPr id="15" name="Rectangular Callout 14"/>
          <p:cNvSpPr/>
          <p:nvPr/>
        </p:nvSpPr>
        <p:spPr>
          <a:xfrm>
            <a:off x="7620000" y="31750"/>
            <a:ext cx="1263650" cy="762000"/>
          </a:xfrm>
          <a:prstGeom prst="wedgeRectCallout">
            <a:avLst>
              <a:gd name="adj1" fmla="val -66201"/>
              <a:gd name="adj2" fmla="val 202042"/>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600" dirty="0">
                <a:solidFill>
                  <a:schemeClr val="accent1"/>
                </a:solidFill>
                <a:latin typeface="Franklin Gothic Demi Cond" pitchFamily="34" charset="0"/>
              </a:rPr>
              <a:t>return from lunch/work at 3:30pm</a:t>
            </a:r>
            <a:endParaRPr lang="en-US" sz="1600" dirty="0">
              <a:solidFill>
                <a:schemeClr val="accent1"/>
              </a:solidFill>
              <a:latin typeface="Franklin Gothic Demi Cond" pitchFamily="34" charset="0"/>
            </a:endParaRPr>
          </a:p>
        </p:txBody>
      </p:sp>
      <p:sp>
        <p:nvSpPr>
          <p:cNvPr id="22" name="Oval 21"/>
          <p:cNvSpPr/>
          <p:nvPr/>
        </p:nvSpPr>
        <p:spPr>
          <a:xfrm>
            <a:off x="6111875" y="2559050"/>
            <a:ext cx="381000" cy="3810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6873875" y="1536700"/>
            <a:ext cx="381000" cy="3810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7467600" y="1981200"/>
            <a:ext cx="381000" cy="381000"/>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a:spLocks noChangeArrowheads="1"/>
          </p:cNvSpPr>
          <p:nvPr/>
        </p:nvSpPr>
        <p:spPr bwMode="auto">
          <a:xfrm>
            <a:off x="544513" y="2381250"/>
            <a:ext cx="3113087" cy="1200150"/>
          </a:xfrm>
          <a:prstGeom prst="rect">
            <a:avLst/>
          </a:prstGeom>
          <a:solidFill>
            <a:schemeClr val="tx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i="1">
                <a:solidFill>
                  <a:srgbClr val="FFC000"/>
                </a:solidFill>
                <a:latin typeface="Calibri" pitchFamily="34" charset="0"/>
              </a:rPr>
              <a:t>Activity Score:</a:t>
            </a:r>
          </a:p>
          <a:p>
            <a:r>
              <a:rPr lang="en-US" sz="3600" i="1">
                <a:solidFill>
                  <a:srgbClr val="FFC000"/>
                </a:solidFill>
                <a:latin typeface="Calibri" pitchFamily="34" charset="0"/>
              </a:rPr>
              <a:t>AS(t)=|B</a:t>
            </a:r>
            <a:r>
              <a:rPr lang="en-US" sz="3600" i="1" baseline="-25000">
                <a:solidFill>
                  <a:srgbClr val="FFC000"/>
                </a:solidFill>
                <a:latin typeface="Calibri" pitchFamily="34" charset="0"/>
              </a:rPr>
              <a:t>t </a:t>
            </a:r>
            <a:r>
              <a:rPr lang="en-US" sz="3600" i="1">
                <a:solidFill>
                  <a:srgbClr val="FFC000"/>
                </a:solidFill>
                <a:latin typeface="Calibri" pitchFamily="34" charset="0"/>
              </a:rPr>
              <a:t>-B</a:t>
            </a:r>
            <a:r>
              <a:rPr lang="en-US" sz="3600" i="1" baseline="-25000">
                <a:solidFill>
                  <a:srgbClr val="FFC000"/>
                </a:solidFill>
                <a:latin typeface="Calibri" pitchFamily="34" charset="0"/>
              </a:rPr>
              <a:t>t-1</a:t>
            </a:r>
            <a:r>
              <a:rPr lang="en-US" sz="3600" i="1">
                <a:solidFill>
                  <a:srgbClr val="FFC000"/>
                </a:solidFill>
                <a:latin typeface="Calibri" pitchFamily="34" charset="0"/>
              </a:rPr>
              <a:t>|</a:t>
            </a:r>
            <a:r>
              <a:rPr lang="en-US" sz="3600">
                <a:solidFill>
                  <a:srgbClr val="FFC0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92200"/>
            <a:ext cx="73152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152400" y="141288"/>
            <a:ext cx="8763000" cy="715962"/>
          </a:xfrm>
        </p:spPr>
        <p:txBody>
          <a:bodyPr rtlCol="0"/>
          <a:lstStyle/>
          <a:p>
            <a:pPr fontAlgn="auto">
              <a:spcAft>
                <a:spcPts val="0"/>
              </a:spcAft>
              <a:defRPr/>
            </a:pPr>
            <a:r>
              <a:rPr lang="en-US" sz="3600" dirty="0" smtClean="0">
                <a:solidFill>
                  <a:schemeClr val="tx1">
                    <a:lumMod val="50000"/>
                    <a:lumOff val="50000"/>
                  </a:schemeClr>
                </a:solidFill>
              </a:rPr>
              <a:t>num checked-out bicycles across all stations</a:t>
            </a:r>
            <a:endParaRPr lang="en-US" sz="3600" dirty="0">
              <a:solidFill>
                <a:schemeClr val="tx1">
                  <a:lumMod val="50000"/>
                  <a:lumOff val="50000"/>
                </a:schemeClr>
              </a:solidFill>
            </a:endParaRPr>
          </a:p>
        </p:txBody>
      </p:sp>
      <p:sp>
        <p:nvSpPr>
          <p:cNvPr id="7" name="Rectangular Callout 6"/>
          <p:cNvSpPr/>
          <p:nvPr/>
        </p:nvSpPr>
        <p:spPr>
          <a:xfrm>
            <a:off x="457200" y="2514600"/>
            <a:ext cx="1052513" cy="609600"/>
          </a:xfrm>
          <a:prstGeom prst="wedgeRectCallout">
            <a:avLst>
              <a:gd name="adj1" fmla="val 90590"/>
              <a:gd name="adj2" fmla="val 16506"/>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accent1"/>
                </a:solidFill>
                <a:latin typeface="Franklin Gothic Demi Cond" pitchFamily="34" charset="0"/>
              </a:rPr>
              <a:t>morning commute</a:t>
            </a:r>
            <a:endParaRPr lang="en-US" sz="1400" dirty="0">
              <a:solidFill>
                <a:schemeClr val="accent1"/>
              </a:solidFill>
              <a:latin typeface="Franklin Gothic Demi Cond" pitchFamily="34" charset="0"/>
            </a:endParaRPr>
          </a:p>
        </p:txBody>
      </p:sp>
      <p:sp>
        <p:nvSpPr>
          <p:cNvPr id="8" name="Rectangular Callout 7"/>
          <p:cNvSpPr/>
          <p:nvPr/>
        </p:nvSpPr>
        <p:spPr>
          <a:xfrm>
            <a:off x="457200" y="1676400"/>
            <a:ext cx="1052513" cy="609600"/>
          </a:xfrm>
          <a:prstGeom prst="wedgeRectCallout">
            <a:avLst>
              <a:gd name="adj1" fmla="val 110782"/>
              <a:gd name="adj2" fmla="val 135111"/>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accent1"/>
                </a:solidFill>
                <a:latin typeface="Franklin Gothic Demi Cond" pitchFamily="34" charset="0"/>
              </a:rPr>
              <a:t>late </a:t>
            </a:r>
            <a:r>
              <a:rPr lang="en-US" sz="1400" dirty="0" err="1">
                <a:solidFill>
                  <a:schemeClr val="accent1"/>
                </a:solidFill>
                <a:latin typeface="Franklin Gothic Demi Cond" pitchFamily="34" charset="0"/>
              </a:rPr>
              <a:t>spanish</a:t>
            </a:r>
            <a:r>
              <a:rPr lang="en-US" sz="1400" dirty="0">
                <a:solidFill>
                  <a:schemeClr val="accent1"/>
                </a:solidFill>
                <a:latin typeface="Franklin Gothic Demi Cond" pitchFamily="34" charset="0"/>
              </a:rPr>
              <a:t> lunch</a:t>
            </a:r>
            <a:endParaRPr lang="en-US" sz="1400" dirty="0">
              <a:solidFill>
                <a:schemeClr val="accent1"/>
              </a:solidFill>
              <a:latin typeface="Franklin Gothic Demi Cond" pitchFamily="34" charset="0"/>
            </a:endParaRPr>
          </a:p>
        </p:txBody>
      </p:sp>
      <p:sp>
        <p:nvSpPr>
          <p:cNvPr id="9" name="Rectangular Callout 8"/>
          <p:cNvSpPr/>
          <p:nvPr/>
        </p:nvSpPr>
        <p:spPr>
          <a:xfrm>
            <a:off x="457200" y="838200"/>
            <a:ext cx="1052513" cy="609600"/>
          </a:xfrm>
          <a:prstGeom prst="wedgeRectCallout">
            <a:avLst>
              <a:gd name="adj1" fmla="val 127945"/>
              <a:gd name="adj2" fmla="val 126390"/>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accent1"/>
                </a:solidFill>
                <a:latin typeface="Franklin Gothic Demi Cond" pitchFamily="34" charset="0"/>
              </a:rPr>
              <a:t>evening</a:t>
            </a:r>
            <a:br>
              <a:rPr lang="en-US" sz="1400" dirty="0">
                <a:solidFill>
                  <a:schemeClr val="accent1"/>
                </a:solidFill>
                <a:latin typeface="Franklin Gothic Demi Cond" pitchFamily="34" charset="0"/>
              </a:rPr>
            </a:br>
            <a:r>
              <a:rPr lang="en-US" sz="1400" dirty="0">
                <a:solidFill>
                  <a:schemeClr val="accent1"/>
                </a:solidFill>
                <a:latin typeface="Franklin Gothic Demi Cond" pitchFamily="34" charset="0"/>
              </a:rPr>
              <a:t>commute</a:t>
            </a:r>
            <a:endParaRPr lang="en-US" sz="1400" dirty="0">
              <a:solidFill>
                <a:schemeClr val="accent1"/>
              </a:solidFill>
              <a:latin typeface="Franklin Gothic Demi Cond" pitchFamily="34" charset="0"/>
            </a:endParaRPr>
          </a:p>
        </p:txBody>
      </p:sp>
      <p:sp>
        <p:nvSpPr>
          <p:cNvPr id="10" name="Rectangular Callout 9"/>
          <p:cNvSpPr/>
          <p:nvPr/>
        </p:nvSpPr>
        <p:spPr>
          <a:xfrm>
            <a:off x="6705600" y="1657350"/>
            <a:ext cx="1052513" cy="609600"/>
          </a:xfrm>
          <a:prstGeom prst="wedgeRectCallout">
            <a:avLst>
              <a:gd name="adj1" fmla="val -56811"/>
              <a:gd name="adj2" fmla="val 229297"/>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accent1"/>
                </a:solidFill>
                <a:latin typeface="Franklin Gothic Demi Cond" pitchFamily="34" charset="0"/>
              </a:rPr>
              <a:t>evening</a:t>
            </a:r>
            <a:br>
              <a:rPr lang="en-US" sz="1400" dirty="0">
                <a:solidFill>
                  <a:schemeClr val="accent1"/>
                </a:solidFill>
                <a:latin typeface="Franklin Gothic Demi Cond" pitchFamily="34" charset="0"/>
              </a:rPr>
            </a:br>
            <a:r>
              <a:rPr lang="en-US" sz="1400" dirty="0">
                <a:solidFill>
                  <a:schemeClr val="accent1"/>
                </a:solidFill>
                <a:latin typeface="Franklin Gothic Demi Cond" pitchFamily="34" charset="0"/>
              </a:rPr>
              <a:t>commute</a:t>
            </a:r>
            <a:endParaRPr lang="en-US" sz="1400" dirty="0">
              <a:solidFill>
                <a:schemeClr val="accent1"/>
              </a:solidFill>
              <a:latin typeface="Franklin Gothic Demi Cond" pitchFamily="34" charset="0"/>
            </a:endParaRPr>
          </a:p>
        </p:txBody>
      </p:sp>
      <p:sp>
        <p:nvSpPr>
          <p:cNvPr id="11" name="Rectangular Callout 10"/>
          <p:cNvSpPr/>
          <p:nvPr/>
        </p:nvSpPr>
        <p:spPr>
          <a:xfrm>
            <a:off x="6705600" y="1657350"/>
            <a:ext cx="1219200" cy="609600"/>
          </a:xfrm>
          <a:prstGeom prst="wedgeRectCallout">
            <a:avLst>
              <a:gd name="adj1" fmla="val 11137"/>
              <a:gd name="adj2" fmla="val 229480"/>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accent1"/>
                </a:solidFill>
                <a:latin typeface="Franklin Gothic Demi Cond" pitchFamily="34" charset="0"/>
              </a:rPr>
              <a:t>sleeping  in on weekends</a:t>
            </a:r>
            <a:endParaRPr lang="en-US" sz="1400" dirty="0">
              <a:solidFill>
                <a:schemeClr val="accent1"/>
              </a:solidFill>
              <a:latin typeface="Franklin Gothic Demi Cond" pitchFamily="34" charset="0"/>
            </a:endParaRPr>
          </a:p>
        </p:txBody>
      </p:sp>
      <p:sp>
        <p:nvSpPr>
          <p:cNvPr id="13" name="Oval 12"/>
          <p:cNvSpPr/>
          <p:nvPr/>
        </p:nvSpPr>
        <p:spPr>
          <a:xfrm>
            <a:off x="1839913" y="2786063"/>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2057400" y="266700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2265363" y="1751013"/>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2787650" y="277495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3689350" y="33528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4616450" y="3252788"/>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5551488" y="3408363"/>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982913" y="3081338"/>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Oval 21"/>
          <p:cNvSpPr/>
          <p:nvPr/>
        </p:nvSpPr>
        <p:spPr>
          <a:xfrm>
            <a:off x="3179763" y="2590800"/>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4114800" y="2700338"/>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5027613" y="2425700"/>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5964238" y="3276600"/>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6902450" y="3492500"/>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7804150" y="3481388"/>
            <a:ext cx="304800" cy="3048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3910013" y="3198813"/>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Oval 28"/>
          <p:cNvSpPr/>
          <p:nvPr/>
        </p:nvSpPr>
        <p:spPr>
          <a:xfrm>
            <a:off x="4833938" y="303530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Oval 29"/>
          <p:cNvSpPr/>
          <p:nvPr/>
        </p:nvSpPr>
        <p:spPr>
          <a:xfrm>
            <a:off x="5791200" y="307975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 name="Oval 30"/>
          <p:cNvSpPr/>
          <p:nvPr/>
        </p:nvSpPr>
        <p:spPr>
          <a:xfrm>
            <a:off x="6672263" y="3624263"/>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Oval 31"/>
          <p:cNvSpPr/>
          <p:nvPr/>
        </p:nvSpPr>
        <p:spPr>
          <a:xfrm>
            <a:off x="7586663" y="3416300"/>
            <a:ext cx="304800"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 name="&quot;No&quot; Symbol 32"/>
          <p:cNvSpPr/>
          <p:nvPr/>
        </p:nvSpPr>
        <p:spPr>
          <a:xfrm>
            <a:off x="6369050" y="3465513"/>
            <a:ext cx="304800" cy="304800"/>
          </a:xfrm>
          <a:prstGeom prst="noSmoking">
            <a:avLst/>
          </a:prstGeom>
          <a:solidFill>
            <a:srgbClr val="FF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4" name="&quot;No&quot; Symbol 33"/>
          <p:cNvSpPr/>
          <p:nvPr/>
        </p:nvSpPr>
        <p:spPr>
          <a:xfrm>
            <a:off x="7286625" y="3505200"/>
            <a:ext cx="304800" cy="304800"/>
          </a:xfrm>
          <a:prstGeom prst="noSmoking">
            <a:avLst/>
          </a:prstGeom>
          <a:solidFill>
            <a:srgbClr val="FF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2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nodeType="afterGroup">
                            <p:stCondLst>
                              <p:cond delay="200"/>
                            </p:stCondLst>
                            <p:childTnLst>
                              <p:par>
                                <p:cTn id="24" presetID="1" presetClass="entr" presetSubtype="0" fill="hold" grpId="0" nodeType="afterEffect">
                                  <p:stCondLst>
                                    <p:cond delay="20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nodeType="afterGroup">
                            <p:stCondLst>
                              <p:cond delay="400"/>
                            </p:stCondLst>
                            <p:childTnLst>
                              <p:par>
                                <p:cTn id="27" presetID="1" presetClass="entr" presetSubtype="0" fill="hold" grpId="0" nodeType="afterEffect">
                                  <p:stCondLst>
                                    <p:cond delay="2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nodeType="afterGroup">
                            <p:stCondLst>
                              <p:cond delay="600"/>
                            </p:stCondLst>
                            <p:childTnLst>
                              <p:par>
                                <p:cTn id="30" presetID="1" presetClass="entr" presetSubtype="0" fill="hold" grpId="0" nodeType="afterEffect">
                                  <p:stCondLst>
                                    <p:cond delay="200"/>
                                  </p:stCondLst>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nodeType="afterGroup">
                            <p:stCondLst>
                              <p:cond delay="800"/>
                            </p:stCondLst>
                            <p:childTnLst>
                              <p:par>
                                <p:cTn id="33" presetID="1" presetClass="entr" presetSubtype="0" fill="hold" grpId="0" nodeType="afterEffect">
                                  <p:stCondLst>
                                    <p:cond delay="200"/>
                                  </p:stCondLst>
                                  <p:childTnLst>
                                    <p:set>
                                      <p:cBhvr>
                                        <p:cTn id="34" dur="1" fill="hold">
                                          <p:stCondLst>
                                            <p:cond delay="0"/>
                                          </p:stCondLst>
                                        </p:cTn>
                                        <p:tgtEl>
                                          <p:spTgt spid="22"/>
                                        </p:tgtEl>
                                        <p:attrNameLst>
                                          <p:attrName>style.visibility</p:attrName>
                                        </p:attrNameLst>
                                      </p:cBhvr>
                                      <p:to>
                                        <p:strVal val="visible"/>
                                      </p:to>
                                    </p:set>
                                  </p:childTnLst>
                                </p:cTn>
                              </p:par>
                            </p:childTnLst>
                          </p:cTn>
                        </p:par>
                        <p:par>
                          <p:cTn id="35" fill="hold" nodeType="afterGroup">
                            <p:stCondLst>
                              <p:cond delay="1000"/>
                            </p:stCondLst>
                            <p:childTnLst>
                              <p:par>
                                <p:cTn id="36" presetID="1" presetClass="entr" presetSubtype="0" fill="hold" grpId="0" nodeType="afterEffect">
                                  <p:stCondLst>
                                    <p:cond delay="200"/>
                                  </p:stCondLst>
                                  <p:childTnLst>
                                    <p:set>
                                      <p:cBhvr>
                                        <p:cTn id="37" dur="1" fill="hold">
                                          <p:stCondLst>
                                            <p:cond delay="0"/>
                                          </p:stCondLst>
                                        </p:cTn>
                                        <p:tgtEl>
                                          <p:spTgt spid="17"/>
                                        </p:tgtEl>
                                        <p:attrNameLst>
                                          <p:attrName>style.visibility</p:attrName>
                                        </p:attrNameLst>
                                      </p:cBhvr>
                                      <p:to>
                                        <p:strVal val="visible"/>
                                      </p:to>
                                    </p:set>
                                  </p:childTnLst>
                                </p:cTn>
                              </p:par>
                            </p:childTnLst>
                          </p:cTn>
                        </p:par>
                        <p:par>
                          <p:cTn id="38" fill="hold" nodeType="afterGroup">
                            <p:stCondLst>
                              <p:cond delay="1200"/>
                            </p:stCondLst>
                            <p:childTnLst>
                              <p:par>
                                <p:cTn id="39" presetID="1" presetClass="entr" presetSubtype="0" fill="hold" grpId="0" nodeType="afterEffect">
                                  <p:stCondLst>
                                    <p:cond delay="20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nodeType="afterGroup">
                            <p:stCondLst>
                              <p:cond delay="1400"/>
                            </p:stCondLst>
                            <p:childTnLst>
                              <p:par>
                                <p:cTn id="42" presetID="1" presetClass="entr" presetSubtype="0" fill="hold" grpId="0" nodeType="afterEffect">
                                  <p:stCondLst>
                                    <p:cond delay="20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nodeType="afterGroup">
                            <p:stCondLst>
                              <p:cond delay="1600"/>
                            </p:stCondLst>
                            <p:childTnLst>
                              <p:par>
                                <p:cTn id="45" presetID="1" presetClass="entr" presetSubtype="0" fill="hold" grpId="0" nodeType="afterEffect">
                                  <p:stCondLst>
                                    <p:cond delay="200"/>
                                  </p:stCondLst>
                                  <p:childTnLst>
                                    <p:set>
                                      <p:cBhvr>
                                        <p:cTn id="46" dur="1" fill="hold">
                                          <p:stCondLst>
                                            <p:cond delay="0"/>
                                          </p:stCondLst>
                                        </p:cTn>
                                        <p:tgtEl>
                                          <p:spTgt spid="18"/>
                                        </p:tgtEl>
                                        <p:attrNameLst>
                                          <p:attrName>style.visibility</p:attrName>
                                        </p:attrNameLst>
                                      </p:cBhvr>
                                      <p:to>
                                        <p:strVal val="visible"/>
                                      </p:to>
                                    </p:set>
                                  </p:childTnLst>
                                </p:cTn>
                              </p:par>
                            </p:childTnLst>
                          </p:cTn>
                        </p:par>
                        <p:par>
                          <p:cTn id="47" fill="hold" nodeType="afterGroup">
                            <p:stCondLst>
                              <p:cond delay="1800"/>
                            </p:stCondLst>
                            <p:childTnLst>
                              <p:par>
                                <p:cTn id="48" presetID="1" presetClass="entr" presetSubtype="0" fill="hold" grpId="0" nodeType="afterEffect">
                                  <p:stCondLst>
                                    <p:cond delay="200"/>
                                  </p:stCondLst>
                                  <p:childTnLst>
                                    <p:set>
                                      <p:cBhvr>
                                        <p:cTn id="49" dur="1" fill="hold">
                                          <p:stCondLst>
                                            <p:cond delay="0"/>
                                          </p:stCondLst>
                                        </p:cTn>
                                        <p:tgtEl>
                                          <p:spTgt spid="29"/>
                                        </p:tgtEl>
                                        <p:attrNameLst>
                                          <p:attrName>style.visibility</p:attrName>
                                        </p:attrNameLst>
                                      </p:cBhvr>
                                      <p:to>
                                        <p:strVal val="visible"/>
                                      </p:to>
                                    </p:set>
                                  </p:childTnLst>
                                </p:cTn>
                              </p:par>
                            </p:childTnLst>
                          </p:cTn>
                        </p:par>
                        <p:par>
                          <p:cTn id="50" fill="hold" nodeType="afterGroup">
                            <p:stCondLst>
                              <p:cond delay="2000"/>
                            </p:stCondLst>
                            <p:childTnLst>
                              <p:par>
                                <p:cTn id="51" presetID="1" presetClass="entr" presetSubtype="0" fill="hold" grpId="0" nodeType="afterEffect">
                                  <p:stCondLst>
                                    <p:cond delay="20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nodeType="afterGroup">
                            <p:stCondLst>
                              <p:cond delay="2200"/>
                            </p:stCondLst>
                            <p:childTnLst>
                              <p:par>
                                <p:cTn id="54" presetID="1" presetClass="entr" presetSubtype="0" fill="hold" grpId="0" nodeType="afterEffect">
                                  <p:stCondLst>
                                    <p:cond delay="20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nodeType="afterGroup">
                            <p:stCondLst>
                              <p:cond delay="2400"/>
                            </p:stCondLst>
                            <p:childTnLst>
                              <p:par>
                                <p:cTn id="57" presetID="1" presetClass="entr" presetSubtype="0" fill="hold" grpId="0" nodeType="afterEffect">
                                  <p:stCondLst>
                                    <p:cond delay="20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nodeType="afterGroup">
                            <p:stCondLst>
                              <p:cond delay="2600"/>
                            </p:stCondLst>
                            <p:childTnLst>
                              <p:par>
                                <p:cTn id="60" presetID="1" presetClass="entr" presetSubtype="0" fill="hold" grpId="0" nodeType="afterEffect">
                                  <p:stCondLst>
                                    <p:cond delay="200"/>
                                  </p:stCondLst>
                                  <p:childTnLst>
                                    <p:set>
                                      <p:cBhvr>
                                        <p:cTn id="61" dur="1" fill="hold">
                                          <p:stCondLst>
                                            <p:cond delay="0"/>
                                          </p:stCondLst>
                                        </p:cTn>
                                        <p:tgtEl>
                                          <p:spTgt spid="25"/>
                                        </p:tgtEl>
                                        <p:attrNameLst>
                                          <p:attrName>style.visibility</p:attrName>
                                        </p:attrNameLst>
                                      </p:cBhvr>
                                      <p:to>
                                        <p:strVal val="visible"/>
                                      </p:to>
                                    </p:set>
                                  </p:childTnLst>
                                </p:cTn>
                              </p:par>
                            </p:childTnLst>
                          </p:cTn>
                        </p:par>
                        <p:par>
                          <p:cTn id="62" fill="hold" nodeType="afterGroup">
                            <p:stCondLst>
                              <p:cond delay="2800"/>
                            </p:stCondLst>
                            <p:childTnLst>
                              <p:par>
                                <p:cTn id="63" presetID="1" presetClass="entr" presetSubtype="0" fill="hold" nodeType="afterEffect">
                                  <p:stCondLst>
                                    <p:cond delay="200"/>
                                  </p:stCondLst>
                                  <p:childTnLst>
                                    <p:set>
                                      <p:cBhvr>
                                        <p:cTn id="64" dur="1" fill="hold">
                                          <p:stCondLst>
                                            <p:cond delay="0"/>
                                          </p:stCondLst>
                                        </p:cTn>
                                        <p:tgtEl>
                                          <p:spTgt spid="33"/>
                                        </p:tgtEl>
                                        <p:attrNameLst>
                                          <p:attrName>style.visibility</p:attrName>
                                        </p:attrNameLst>
                                      </p:cBhvr>
                                      <p:to>
                                        <p:strVal val="visible"/>
                                      </p:to>
                                    </p:set>
                                  </p:childTnLst>
                                </p:cTn>
                              </p:par>
                            </p:childTnLst>
                          </p:cTn>
                        </p:par>
                        <p:par>
                          <p:cTn id="65" fill="hold" nodeType="afterGroup">
                            <p:stCondLst>
                              <p:cond delay="3000"/>
                            </p:stCondLst>
                            <p:childTnLst>
                              <p:par>
                                <p:cTn id="66" presetID="1" presetClass="entr" presetSubtype="0" fill="hold" grpId="0" nodeType="afterEffect">
                                  <p:stCondLst>
                                    <p:cond delay="200"/>
                                  </p:stCondLst>
                                  <p:childTnLst>
                                    <p:set>
                                      <p:cBhvr>
                                        <p:cTn id="67" dur="1" fill="hold">
                                          <p:stCondLst>
                                            <p:cond delay="0"/>
                                          </p:stCondLst>
                                        </p:cTn>
                                        <p:tgtEl>
                                          <p:spTgt spid="31"/>
                                        </p:tgtEl>
                                        <p:attrNameLst>
                                          <p:attrName>style.visibility</p:attrName>
                                        </p:attrNameLst>
                                      </p:cBhvr>
                                      <p:to>
                                        <p:strVal val="visible"/>
                                      </p:to>
                                    </p:set>
                                  </p:childTnLst>
                                </p:cTn>
                              </p:par>
                            </p:childTnLst>
                          </p:cTn>
                        </p:par>
                        <p:par>
                          <p:cTn id="68" fill="hold" nodeType="afterGroup">
                            <p:stCondLst>
                              <p:cond delay="3200"/>
                            </p:stCondLst>
                            <p:childTnLst>
                              <p:par>
                                <p:cTn id="69" presetID="1" presetClass="entr" presetSubtype="0" fill="hold" grpId="0" nodeType="afterEffect">
                                  <p:stCondLst>
                                    <p:cond delay="200"/>
                                  </p:stCondLst>
                                  <p:childTnLst>
                                    <p:set>
                                      <p:cBhvr>
                                        <p:cTn id="70" dur="1" fill="hold">
                                          <p:stCondLst>
                                            <p:cond delay="0"/>
                                          </p:stCondLst>
                                        </p:cTn>
                                        <p:tgtEl>
                                          <p:spTgt spid="26"/>
                                        </p:tgtEl>
                                        <p:attrNameLst>
                                          <p:attrName>style.visibility</p:attrName>
                                        </p:attrNameLst>
                                      </p:cBhvr>
                                      <p:to>
                                        <p:strVal val="visible"/>
                                      </p:to>
                                    </p:set>
                                  </p:childTnLst>
                                </p:cTn>
                              </p:par>
                            </p:childTnLst>
                          </p:cTn>
                        </p:par>
                        <p:par>
                          <p:cTn id="71" fill="hold" nodeType="afterGroup">
                            <p:stCondLst>
                              <p:cond delay="3400"/>
                            </p:stCondLst>
                            <p:childTnLst>
                              <p:par>
                                <p:cTn id="72" presetID="1" presetClass="entr" presetSubtype="0" fill="hold" nodeType="afterEffect">
                                  <p:stCondLst>
                                    <p:cond delay="200"/>
                                  </p:stCondLst>
                                  <p:childTnLst>
                                    <p:set>
                                      <p:cBhvr>
                                        <p:cTn id="73" dur="1" fill="hold">
                                          <p:stCondLst>
                                            <p:cond delay="0"/>
                                          </p:stCondLst>
                                        </p:cTn>
                                        <p:tgtEl>
                                          <p:spTgt spid="34"/>
                                        </p:tgtEl>
                                        <p:attrNameLst>
                                          <p:attrName>style.visibility</p:attrName>
                                        </p:attrNameLst>
                                      </p:cBhvr>
                                      <p:to>
                                        <p:strVal val="visible"/>
                                      </p:to>
                                    </p:set>
                                  </p:childTnLst>
                                </p:cTn>
                              </p:par>
                            </p:childTnLst>
                          </p:cTn>
                        </p:par>
                        <p:par>
                          <p:cTn id="74" fill="hold" nodeType="afterGroup">
                            <p:stCondLst>
                              <p:cond delay="3600"/>
                            </p:stCondLst>
                            <p:childTnLst>
                              <p:par>
                                <p:cTn id="75" presetID="1" presetClass="entr" presetSubtype="0" fill="hold" grpId="0" nodeType="afterEffect">
                                  <p:stCondLst>
                                    <p:cond delay="200"/>
                                  </p:stCondLst>
                                  <p:childTnLst>
                                    <p:set>
                                      <p:cBhvr>
                                        <p:cTn id="76" dur="1" fill="hold">
                                          <p:stCondLst>
                                            <p:cond delay="0"/>
                                          </p:stCondLst>
                                        </p:cTn>
                                        <p:tgtEl>
                                          <p:spTgt spid="32"/>
                                        </p:tgtEl>
                                        <p:attrNameLst>
                                          <p:attrName>style.visibility</p:attrName>
                                        </p:attrNameLst>
                                      </p:cBhvr>
                                      <p:to>
                                        <p:strVal val="visible"/>
                                      </p:to>
                                    </p:set>
                                  </p:childTnLst>
                                </p:cTn>
                              </p:par>
                            </p:childTnLst>
                          </p:cTn>
                        </p:par>
                        <p:par>
                          <p:cTn id="77" fill="hold" nodeType="afterGroup">
                            <p:stCondLst>
                              <p:cond delay="3800"/>
                            </p:stCondLst>
                            <p:childTnLst>
                              <p:par>
                                <p:cTn id="78" presetID="1" presetClass="entr" presetSubtype="0" fill="hold" grpId="0" nodeType="afterEffect">
                                  <p:stCondLst>
                                    <p:cond delay="200"/>
                                  </p:stCondLst>
                                  <p:childTnLst>
                                    <p:set>
                                      <p:cBhvr>
                                        <p:cTn id="79" dur="1" fill="hold">
                                          <p:stCondLst>
                                            <p:cond delay="0"/>
                                          </p:stCondLst>
                                        </p:cTn>
                                        <p:tgtEl>
                                          <p:spTgt spid="27"/>
                                        </p:tgtEl>
                                        <p:attrNameLst>
                                          <p:attrName>style.visibility</p:attrName>
                                        </p:attrNameLst>
                                      </p:cBhvr>
                                      <p:to>
                                        <p:strVal val="visible"/>
                                      </p:to>
                                    </p:set>
                                  </p:childTnLst>
                                </p:cTn>
                              </p:par>
                            </p:childTnLst>
                          </p:cTn>
                        </p:par>
                        <p:par>
                          <p:cTn id="80" fill="hold" nodeType="afterGroup">
                            <p:stCondLst>
                              <p:cond delay="4000"/>
                            </p:stCondLst>
                            <p:childTnLst>
                              <p:par>
                                <p:cTn id="81" presetID="1"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685800"/>
            <a:ext cx="8686800" cy="5181600"/>
          </a:xfrm>
        </p:spPr>
        <p:txBody>
          <a:bodyPr/>
          <a:lstStyle/>
          <a:p>
            <a:r>
              <a:rPr lang="en-US" sz="4000" smtClean="0"/>
              <a:t>how are </a:t>
            </a:r>
            <a:br>
              <a:rPr lang="en-US" sz="4000" smtClean="0"/>
            </a:br>
            <a:r>
              <a:rPr lang="en-US" sz="4000" smtClean="0"/>
              <a:t>  </a:t>
            </a:r>
            <a:r>
              <a:rPr lang="en-US" sz="4400" smtClean="0">
                <a:solidFill>
                  <a:srgbClr val="97B953"/>
                </a:solidFill>
              </a:rPr>
              <a:t>bicing patterns shared</a:t>
            </a:r>
            <a:r>
              <a:rPr lang="en-US" sz="4400" smtClean="0"/>
              <a:t>      </a:t>
            </a:r>
            <a:r>
              <a:rPr lang="en-US" sz="4000" smtClean="0"/>
              <a:t>	across stations and 	 		    </a:t>
            </a:r>
            <a:r>
              <a:rPr lang="en-US" sz="4400" smtClean="0">
                <a:solidFill>
                  <a:srgbClr val="97B953"/>
                </a:solidFill>
              </a:rPr>
              <a:t>distributed</a:t>
            </a:r>
            <a:r>
              <a:rPr lang="en-US" sz="4400" smtClean="0"/>
              <a:t> </a:t>
            </a:r>
            <a:r>
              <a:rPr lang="en-US" sz="4000" smtClean="0"/>
              <a:t>in the </a:t>
            </a:r>
            <a:r>
              <a:rPr lang="en-US" sz="4400" smtClean="0">
                <a:solidFill>
                  <a:srgbClr val="97B953"/>
                </a:solidFill>
              </a:rPr>
              <a:t>city</a:t>
            </a:r>
            <a:r>
              <a:rPr lang="en-US" sz="4000" smtClean="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temporal clustering</a:t>
            </a:r>
            <a:endParaRPr lang="en-US" dirty="0">
              <a:solidFill>
                <a:schemeClr val="tx1">
                  <a:lumMod val="65000"/>
                  <a:lumOff val="35000"/>
                </a:schemeClr>
              </a:solidFill>
            </a:endParaRPr>
          </a:p>
        </p:txBody>
      </p:sp>
      <p:graphicFrame>
        <p:nvGraphicFramePr>
          <p:cNvPr id="4" name="Chart 3"/>
          <p:cNvGraphicFramePr/>
          <p:nvPr/>
        </p:nvGraphicFramePr>
        <p:xfrm>
          <a:off x="457200" y="1981201"/>
          <a:ext cx="40386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495800" y="1981201"/>
          <a:ext cx="4041648"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219200" y="990600"/>
            <a:ext cx="2971800" cy="954088"/>
          </a:xfrm>
          <a:prstGeom prst="rect">
            <a:avLst/>
          </a:prstGeom>
          <a:noFill/>
        </p:spPr>
        <p:txBody>
          <a:bodyPr>
            <a:spAutoFit/>
          </a:bodyPr>
          <a:lstStyle/>
          <a:p>
            <a:pPr algn="ctr" fontAlgn="auto">
              <a:spcBef>
                <a:spcPts val="0"/>
              </a:spcBef>
              <a:spcAft>
                <a:spcPts val="0"/>
              </a:spcAft>
              <a:defRPr/>
            </a:pPr>
            <a:r>
              <a:rPr lang="en-US" sz="2800" dirty="0">
                <a:solidFill>
                  <a:schemeClr val="tx1">
                    <a:lumMod val="65000"/>
                    <a:lumOff val="35000"/>
                  </a:schemeClr>
                </a:solidFill>
                <a:latin typeface="Franklin Gothic Medium" pitchFamily="34" charset="0"/>
                <a:cs typeface="+mn-cs"/>
              </a:rPr>
              <a:t>activity </a:t>
            </a:r>
            <a:br>
              <a:rPr lang="en-US" sz="2800" dirty="0">
                <a:solidFill>
                  <a:schemeClr val="tx1">
                    <a:lumMod val="65000"/>
                    <a:lumOff val="35000"/>
                  </a:schemeClr>
                </a:solidFill>
                <a:latin typeface="Franklin Gothic Medium" pitchFamily="34" charset="0"/>
                <a:cs typeface="+mn-cs"/>
              </a:rPr>
            </a:br>
            <a:r>
              <a:rPr lang="en-US" sz="2800" dirty="0">
                <a:solidFill>
                  <a:schemeClr val="tx1">
                    <a:lumMod val="65000"/>
                    <a:lumOff val="35000"/>
                  </a:schemeClr>
                </a:solidFill>
                <a:latin typeface="Franklin Gothic Medium" pitchFamily="34" charset="0"/>
                <a:cs typeface="+mn-cs"/>
              </a:rPr>
              <a:t>clusters</a:t>
            </a:r>
            <a:endParaRPr lang="en-US" sz="2800" dirty="0">
              <a:solidFill>
                <a:schemeClr val="tx1">
                  <a:lumMod val="65000"/>
                  <a:lumOff val="35000"/>
                </a:schemeClr>
              </a:solidFill>
              <a:latin typeface="Franklin Gothic Medium" pitchFamily="34" charset="0"/>
              <a:cs typeface="+mn-cs"/>
            </a:endParaRPr>
          </a:p>
        </p:txBody>
      </p:sp>
      <p:sp>
        <p:nvSpPr>
          <p:cNvPr id="7" name="TextBox 6"/>
          <p:cNvSpPr txBox="1"/>
          <p:nvPr/>
        </p:nvSpPr>
        <p:spPr>
          <a:xfrm>
            <a:off x="5410200" y="990600"/>
            <a:ext cx="2667000" cy="954088"/>
          </a:xfrm>
          <a:prstGeom prst="rect">
            <a:avLst/>
          </a:prstGeom>
          <a:noFill/>
        </p:spPr>
        <p:txBody>
          <a:bodyPr>
            <a:spAutoFit/>
          </a:bodyPr>
          <a:lstStyle/>
          <a:p>
            <a:pPr algn="ctr" fontAlgn="auto">
              <a:spcBef>
                <a:spcPts val="0"/>
              </a:spcBef>
              <a:spcAft>
                <a:spcPts val="0"/>
              </a:spcAft>
              <a:defRPr/>
            </a:pPr>
            <a:r>
              <a:rPr lang="en-US" sz="2800" dirty="0">
                <a:solidFill>
                  <a:schemeClr val="tx1">
                    <a:lumMod val="65000"/>
                    <a:lumOff val="35000"/>
                  </a:schemeClr>
                </a:solidFill>
                <a:latin typeface="Franklin Gothic Medium" pitchFamily="34" charset="0"/>
                <a:cs typeface="+mn-cs"/>
              </a:rPr>
              <a:t>available bicycle clusters</a:t>
            </a:r>
            <a:endParaRPr lang="en-US" sz="2800" dirty="0">
              <a:solidFill>
                <a:schemeClr val="tx1">
                  <a:lumMod val="65000"/>
                  <a:lumOff val="35000"/>
                </a:schemeClr>
              </a:solidFill>
              <a:latin typeface="Franklin Gothic Medium" pitchFamily="34" charset="0"/>
              <a:cs typeface="+mn-cs"/>
            </a:endParaRPr>
          </a:p>
        </p:txBody>
      </p:sp>
      <p:sp>
        <p:nvSpPr>
          <p:cNvPr id="8" name="TextBox 7"/>
          <p:cNvSpPr txBox="1"/>
          <p:nvPr/>
        </p:nvSpPr>
        <p:spPr>
          <a:xfrm>
            <a:off x="1143000" y="5486400"/>
            <a:ext cx="6553200" cy="954088"/>
          </a:xfrm>
          <a:prstGeom prst="rect">
            <a:avLst/>
          </a:prstGeom>
          <a:noFill/>
        </p:spPr>
        <p:txBody>
          <a:bodyPr>
            <a:spAutoFit/>
          </a:bodyPr>
          <a:lstStyle/>
          <a:p>
            <a:pPr algn="ctr" fontAlgn="auto">
              <a:spcBef>
                <a:spcPts val="0"/>
              </a:spcBef>
              <a:spcAft>
                <a:spcPts val="0"/>
              </a:spcAft>
              <a:defRPr/>
            </a:pPr>
            <a:r>
              <a:rPr lang="en-US" sz="2800" dirty="0">
                <a:solidFill>
                  <a:schemeClr val="tx1">
                    <a:lumMod val="50000"/>
                    <a:lumOff val="50000"/>
                  </a:schemeClr>
                </a:solidFill>
                <a:latin typeface="+mn-lt"/>
                <a:cs typeface="+mn-cs"/>
              </a:rPr>
              <a:t>applied dendrogram clustering with dynamic time warping as distance metric </a:t>
            </a:r>
            <a:endParaRPr lang="en-US" sz="2800" dirty="0">
              <a:solidFill>
                <a:schemeClr val="tx1">
                  <a:lumMod val="50000"/>
                  <a:lumOff val="50000"/>
                </a:schemeClr>
              </a:solidFill>
              <a:latin typeface="+mn-l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activity clusters</a:t>
            </a:r>
            <a:endParaRPr lang="en-US" dirty="0">
              <a:solidFill>
                <a:schemeClr val="tx1">
                  <a:lumMod val="65000"/>
                  <a:lumOff val="35000"/>
                </a:schemeClr>
              </a:solidFill>
            </a:endParaRPr>
          </a:p>
        </p:txBody>
      </p:sp>
      <p:grpSp>
        <p:nvGrpSpPr>
          <p:cNvPr id="27651" name="Group 30"/>
          <p:cNvGrpSpPr>
            <a:grpSpLocks/>
          </p:cNvGrpSpPr>
          <p:nvPr/>
        </p:nvGrpSpPr>
        <p:grpSpPr bwMode="auto">
          <a:xfrm>
            <a:off x="911225" y="1066800"/>
            <a:ext cx="7321550" cy="5302250"/>
            <a:chOff x="911225" y="1066800"/>
            <a:chExt cx="7321550" cy="5302318"/>
          </a:xfrm>
        </p:grpSpPr>
        <p:pic>
          <p:nvPicPr>
            <p:cNvPr id="276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144655"/>
              <a:ext cx="73215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3" name="Group 29"/>
            <p:cNvGrpSpPr>
              <a:grpSpLocks/>
            </p:cNvGrpSpPr>
            <p:nvPr/>
          </p:nvGrpSpPr>
          <p:grpSpPr bwMode="auto">
            <a:xfrm>
              <a:off x="1828800" y="1066800"/>
              <a:ext cx="2819400" cy="1143000"/>
              <a:chOff x="1828800" y="830240"/>
              <a:chExt cx="2819400" cy="1143000"/>
            </a:xfrm>
          </p:grpSpPr>
          <p:sp>
            <p:nvSpPr>
              <p:cNvPr id="29" name="Rectangle 28"/>
              <p:cNvSpPr/>
              <p:nvPr/>
            </p:nvSpPr>
            <p:spPr>
              <a:xfrm>
                <a:off x="1828800" y="838178"/>
                <a:ext cx="2514600" cy="1135077"/>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7655" name="Group 14"/>
              <p:cNvGrpSpPr>
                <a:grpSpLocks/>
              </p:cNvGrpSpPr>
              <p:nvPr/>
            </p:nvGrpSpPr>
            <p:grpSpPr bwMode="auto">
              <a:xfrm>
                <a:off x="1905000" y="1074478"/>
                <a:ext cx="2743200" cy="369332"/>
                <a:chOff x="1905000" y="1078468"/>
                <a:chExt cx="2743200" cy="369332"/>
              </a:xfrm>
            </p:grpSpPr>
            <p:cxnSp>
              <p:nvCxnSpPr>
                <p:cNvPr id="13" name="Straight Connector 12"/>
                <p:cNvCxnSpPr/>
                <p:nvPr/>
              </p:nvCxnSpPr>
              <p:spPr>
                <a:xfrm>
                  <a:off x="1905000" y="1261273"/>
                  <a:ext cx="533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666" name="TextBox 13"/>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chemeClr val="accent1"/>
                      </a:solidFill>
                    </a:rPr>
                    <a:t>Cluster A2 (N=76)</a:t>
                  </a:r>
                </a:p>
              </p:txBody>
            </p:sp>
          </p:grpSp>
          <p:grpSp>
            <p:nvGrpSpPr>
              <p:cNvPr id="27656" name="Group 15"/>
              <p:cNvGrpSpPr>
                <a:grpSpLocks/>
              </p:cNvGrpSpPr>
              <p:nvPr/>
            </p:nvGrpSpPr>
            <p:grpSpPr bwMode="auto">
              <a:xfrm>
                <a:off x="1905000" y="1318716"/>
                <a:ext cx="2743200" cy="369332"/>
                <a:chOff x="1905000" y="1078468"/>
                <a:chExt cx="2743200" cy="369332"/>
              </a:xfrm>
            </p:grpSpPr>
            <p:cxnSp>
              <p:nvCxnSpPr>
                <p:cNvPr id="17" name="Straight Connector 16"/>
                <p:cNvCxnSpPr/>
                <p:nvPr/>
              </p:nvCxnSpPr>
              <p:spPr>
                <a:xfrm>
                  <a:off x="1905000" y="1259925"/>
                  <a:ext cx="5334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38400" y="1078948"/>
                  <a:ext cx="2209800" cy="368305"/>
                </a:xfrm>
                <a:prstGeom prst="rect">
                  <a:avLst/>
                </a:prstGeom>
                <a:noFill/>
              </p:spPr>
              <p:txBody>
                <a:bodyPr>
                  <a:spAutoFit/>
                </a:bodyPr>
                <a:lstStyle/>
                <a:p>
                  <a:pPr fontAlgn="auto">
                    <a:spcBef>
                      <a:spcPts val="0"/>
                    </a:spcBef>
                    <a:spcAft>
                      <a:spcPts val="0"/>
                    </a:spcAft>
                    <a:defRPr/>
                  </a:pPr>
                  <a:r>
                    <a:rPr lang="en-US" dirty="0">
                      <a:solidFill>
                        <a:schemeClr val="accent3">
                          <a:lumMod val="75000"/>
                        </a:schemeClr>
                      </a:solidFill>
                      <a:latin typeface="+mn-lt"/>
                      <a:cs typeface="+mn-cs"/>
                    </a:rPr>
                    <a:t>Cluster A3 (N=74)</a:t>
                  </a:r>
                  <a:endParaRPr lang="en-US" dirty="0">
                    <a:solidFill>
                      <a:schemeClr val="accent3">
                        <a:lumMod val="75000"/>
                      </a:schemeClr>
                    </a:solidFill>
                    <a:latin typeface="+mn-lt"/>
                    <a:cs typeface="+mn-cs"/>
                  </a:endParaRPr>
                </a:p>
              </p:txBody>
            </p:sp>
          </p:grpSp>
          <p:grpSp>
            <p:nvGrpSpPr>
              <p:cNvPr id="27657" name="Group 18"/>
              <p:cNvGrpSpPr>
                <a:grpSpLocks/>
              </p:cNvGrpSpPr>
              <p:nvPr/>
            </p:nvGrpSpPr>
            <p:grpSpPr bwMode="auto">
              <a:xfrm>
                <a:off x="1905000" y="1562954"/>
                <a:ext cx="2743200" cy="369332"/>
                <a:chOff x="1905000" y="1078468"/>
                <a:chExt cx="2743200" cy="369332"/>
              </a:xfrm>
            </p:grpSpPr>
            <p:cxnSp>
              <p:nvCxnSpPr>
                <p:cNvPr id="20" name="Straight Connector 19"/>
                <p:cNvCxnSpPr/>
                <p:nvPr/>
              </p:nvCxnSpPr>
              <p:spPr>
                <a:xfrm>
                  <a:off x="1905000" y="1260166"/>
                  <a:ext cx="533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662" name="TextBox 21"/>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C000"/>
                      </a:solidFill>
                    </a:rPr>
                    <a:t>Cluster A4 (N=12)</a:t>
                  </a:r>
                </a:p>
              </p:txBody>
            </p:sp>
          </p:grpSp>
          <p:grpSp>
            <p:nvGrpSpPr>
              <p:cNvPr id="27658" name="Group 25"/>
              <p:cNvGrpSpPr>
                <a:grpSpLocks/>
              </p:cNvGrpSpPr>
              <p:nvPr/>
            </p:nvGrpSpPr>
            <p:grpSpPr bwMode="auto">
              <a:xfrm>
                <a:off x="1905000" y="830240"/>
                <a:ext cx="2743200" cy="369332"/>
                <a:chOff x="1905000" y="1078468"/>
                <a:chExt cx="2743200" cy="369332"/>
              </a:xfrm>
            </p:grpSpPr>
            <p:cxnSp>
              <p:nvCxnSpPr>
                <p:cNvPr id="27" name="Straight Connector 26"/>
                <p:cNvCxnSpPr/>
                <p:nvPr/>
              </p:nvCxnSpPr>
              <p:spPr>
                <a:xfrm>
                  <a:off x="1905000" y="1261033"/>
                  <a:ext cx="5334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38400" y="1078468"/>
                  <a:ext cx="2209800" cy="369893"/>
                </a:xfrm>
                <a:prstGeom prst="rect">
                  <a:avLst/>
                </a:prstGeom>
                <a:noFill/>
              </p:spPr>
              <p:txBody>
                <a:bodyPr>
                  <a:spAutoFit/>
                </a:bodyPr>
                <a:lstStyle/>
                <a:p>
                  <a:pPr fontAlgn="auto">
                    <a:spcBef>
                      <a:spcPts val="0"/>
                    </a:spcBef>
                    <a:spcAft>
                      <a:spcPts val="0"/>
                    </a:spcAft>
                    <a:defRPr/>
                  </a:pPr>
                  <a:r>
                    <a:rPr lang="en-US" dirty="0">
                      <a:solidFill>
                        <a:schemeClr val="accent4"/>
                      </a:solidFill>
                      <a:latin typeface="+mn-lt"/>
                      <a:cs typeface="+mn-cs"/>
                    </a:rPr>
                    <a:t>Cluster A1 (N=207)</a:t>
                  </a:r>
                  <a:endParaRPr lang="en-US" dirty="0">
                    <a:solidFill>
                      <a:schemeClr val="accent4"/>
                    </a:solidFill>
                    <a:latin typeface="+mn-lt"/>
                    <a:cs typeface="+mn-cs"/>
                  </a:endParaRPr>
                </a:p>
              </p:txBody>
            </p:sp>
          </p:grpSp>
        </p:gr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144588"/>
            <a:ext cx="732155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activity clusters</a:t>
            </a:r>
            <a:endParaRPr lang="en-US" dirty="0">
              <a:solidFill>
                <a:schemeClr val="tx1">
                  <a:lumMod val="65000"/>
                  <a:lumOff val="35000"/>
                </a:schemeClr>
              </a:solidFill>
            </a:endParaRP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 y="1144588"/>
            <a:ext cx="732155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7" name="Group 29"/>
          <p:cNvGrpSpPr>
            <a:grpSpLocks/>
          </p:cNvGrpSpPr>
          <p:nvPr/>
        </p:nvGrpSpPr>
        <p:grpSpPr bwMode="auto">
          <a:xfrm>
            <a:off x="1828800" y="1066800"/>
            <a:ext cx="2819400" cy="1379538"/>
            <a:chOff x="1828800" y="830240"/>
            <a:chExt cx="2819400" cy="1379560"/>
          </a:xfrm>
        </p:grpSpPr>
        <p:sp>
          <p:nvSpPr>
            <p:cNvPr id="29" name="Rectangle 28"/>
            <p:cNvSpPr/>
            <p:nvPr/>
          </p:nvSpPr>
          <p:spPr>
            <a:xfrm>
              <a:off x="1828800" y="838178"/>
              <a:ext cx="2514600" cy="1371622"/>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8679" name="Group 14"/>
            <p:cNvGrpSpPr>
              <a:grpSpLocks/>
            </p:cNvGrpSpPr>
            <p:nvPr/>
          </p:nvGrpSpPr>
          <p:grpSpPr bwMode="auto">
            <a:xfrm>
              <a:off x="1905000" y="1074478"/>
              <a:ext cx="2743200" cy="369332"/>
              <a:chOff x="1905000" y="1078468"/>
              <a:chExt cx="2743200" cy="369332"/>
            </a:xfrm>
          </p:grpSpPr>
          <p:cxnSp>
            <p:nvCxnSpPr>
              <p:cNvPr id="13" name="Straight Connector 12"/>
              <p:cNvCxnSpPr/>
              <p:nvPr/>
            </p:nvCxnSpPr>
            <p:spPr>
              <a:xfrm>
                <a:off x="1905000" y="1259687"/>
                <a:ext cx="533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693" name="TextBox 13"/>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chemeClr val="accent1"/>
                    </a:solidFill>
                  </a:rPr>
                  <a:t>Cluster A2 (N=76)</a:t>
                </a:r>
              </a:p>
            </p:txBody>
          </p:sp>
        </p:grpSp>
        <p:grpSp>
          <p:nvGrpSpPr>
            <p:cNvPr id="28680" name="Group 15"/>
            <p:cNvGrpSpPr>
              <a:grpSpLocks/>
            </p:cNvGrpSpPr>
            <p:nvPr/>
          </p:nvGrpSpPr>
          <p:grpSpPr bwMode="auto">
            <a:xfrm>
              <a:off x="1905000" y="1318716"/>
              <a:ext cx="2743200" cy="369332"/>
              <a:chOff x="1905000" y="1078468"/>
              <a:chExt cx="2743200" cy="369332"/>
            </a:xfrm>
          </p:grpSpPr>
          <p:cxnSp>
            <p:nvCxnSpPr>
              <p:cNvPr id="17" name="Straight Connector 16"/>
              <p:cNvCxnSpPr/>
              <p:nvPr/>
            </p:nvCxnSpPr>
            <p:spPr>
              <a:xfrm>
                <a:off x="1905000" y="1259928"/>
                <a:ext cx="5334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38400" y="1078950"/>
                <a:ext cx="2209800" cy="368306"/>
              </a:xfrm>
              <a:prstGeom prst="rect">
                <a:avLst/>
              </a:prstGeom>
              <a:noFill/>
            </p:spPr>
            <p:txBody>
              <a:bodyPr>
                <a:spAutoFit/>
              </a:bodyPr>
              <a:lstStyle/>
              <a:p>
                <a:pPr fontAlgn="auto">
                  <a:spcBef>
                    <a:spcPts val="0"/>
                  </a:spcBef>
                  <a:spcAft>
                    <a:spcPts val="0"/>
                  </a:spcAft>
                  <a:defRPr/>
                </a:pPr>
                <a:r>
                  <a:rPr lang="en-US" dirty="0">
                    <a:solidFill>
                      <a:schemeClr val="accent3">
                        <a:lumMod val="75000"/>
                      </a:schemeClr>
                    </a:solidFill>
                    <a:latin typeface="+mn-lt"/>
                    <a:cs typeface="+mn-cs"/>
                  </a:rPr>
                  <a:t>Cluster A3 (N=74)</a:t>
                </a:r>
                <a:endParaRPr lang="en-US" dirty="0">
                  <a:solidFill>
                    <a:schemeClr val="accent3">
                      <a:lumMod val="75000"/>
                    </a:schemeClr>
                  </a:solidFill>
                  <a:latin typeface="+mn-lt"/>
                  <a:cs typeface="+mn-cs"/>
                </a:endParaRPr>
              </a:p>
            </p:txBody>
          </p:sp>
        </p:grpSp>
        <p:grpSp>
          <p:nvGrpSpPr>
            <p:cNvPr id="28681" name="Group 18"/>
            <p:cNvGrpSpPr>
              <a:grpSpLocks/>
            </p:cNvGrpSpPr>
            <p:nvPr/>
          </p:nvGrpSpPr>
          <p:grpSpPr bwMode="auto">
            <a:xfrm>
              <a:off x="1905000" y="1562954"/>
              <a:ext cx="2743200" cy="369332"/>
              <a:chOff x="1905000" y="1078468"/>
              <a:chExt cx="2743200" cy="369332"/>
            </a:xfrm>
          </p:grpSpPr>
          <p:cxnSp>
            <p:nvCxnSpPr>
              <p:cNvPr id="20" name="Straight Connector 19"/>
              <p:cNvCxnSpPr/>
              <p:nvPr/>
            </p:nvCxnSpPr>
            <p:spPr>
              <a:xfrm>
                <a:off x="1905000" y="1260169"/>
                <a:ext cx="533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8689" name="TextBox 21"/>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C000"/>
                    </a:solidFill>
                  </a:rPr>
                  <a:t>Cluster A4 (N=12)</a:t>
                </a:r>
              </a:p>
            </p:txBody>
          </p:sp>
        </p:grpSp>
        <p:grpSp>
          <p:nvGrpSpPr>
            <p:cNvPr id="28682" name="Group 22"/>
            <p:cNvGrpSpPr>
              <a:grpSpLocks/>
            </p:cNvGrpSpPr>
            <p:nvPr/>
          </p:nvGrpSpPr>
          <p:grpSpPr bwMode="auto">
            <a:xfrm>
              <a:off x="1905000" y="1807192"/>
              <a:ext cx="2743200" cy="369332"/>
              <a:chOff x="1905000" y="1078468"/>
              <a:chExt cx="2743200" cy="369332"/>
            </a:xfrm>
          </p:grpSpPr>
          <p:cxnSp>
            <p:nvCxnSpPr>
              <p:cNvPr id="24" name="Straight Connector 23"/>
              <p:cNvCxnSpPr/>
              <p:nvPr/>
            </p:nvCxnSpPr>
            <p:spPr>
              <a:xfrm>
                <a:off x="1905000" y="126041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687" name="TextBox 24"/>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0000"/>
                    </a:solidFill>
                  </a:rPr>
                  <a:t>Cluster A5 (N=1)</a:t>
                </a:r>
              </a:p>
            </p:txBody>
          </p:sp>
        </p:grpSp>
        <p:grpSp>
          <p:nvGrpSpPr>
            <p:cNvPr id="28683" name="Group 25"/>
            <p:cNvGrpSpPr>
              <a:grpSpLocks/>
            </p:cNvGrpSpPr>
            <p:nvPr/>
          </p:nvGrpSpPr>
          <p:grpSpPr bwMode="auto">
            <a:xfrm>
              <a:off x="1905000" y="830240"/>
              <a:ext cx="2743200" cy="369332"/>
              <a:chOff x="1905000" y="1078468"/>
              <a:chExt cx="2743200" cy="369332"/>
            </a:xfrm>
          </p:grpSpPr>
          <p:cxnSp>
            <p:nvCxnSpPr>
              <p:cNvPr id="27" name="Straight Connector 26"/>
              <p:cNvCxnSpPr/>
              <p:nvPr/>
            </p:nvCxnSpPr>
            <p:spPr>
              <a:xfrm>
                <a:off x="1905000" y="1261034"/>
                <a:ext cx="5334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38400" y="1078468"/>
                <a:ext cx="2209800" cy="369894"/>
              </a:xfrm>
              <a:prstGeom prst="rect">
                <a:avLst/>
              </a:prstGeom>
              <a:noFill/>
            </p:spPr>
            <p:txBody>
              <a:bodyPr>
                <a:spAutoFit/>
              </a:bodyPr>
              <a:lstStyle/>
              <a:p>
                <a:pPr fontAlgn="auto">
                  <a:spcBef>
                    <a:spcPts val="0"/>
                  </a:spcBef>
                  <a:spcAft>
                    <a:spcPts val="0"/>
                  </a:spcAft>
                  <a:defRPr/>
                </a:pPr>
                <a:r>
                  <a:rPr lang="en-US" dirty="0">
                    <a:solidFill>
                      <a:schemeClr val="accent4"/>
                    </a:solidFill>
                    <a:latin typeface="+mn-lt"/>
                    <a:cs typeface="+mn-cs"/>
                  </a:rPr>
                  <a:t>Cluster A1 (N=207)</a:t>
                </a:r>
                <a:endParaRPr lang="en-US" dirty="0">
                  <a:solidFill>
                    <a:schemeClr val="accent4"/>
                  </a:solidFill>
                  <a:latin typeface="+mn-lt"/>
                  <a:cs typeface="+mn-cs"/>
                </a:endParaRPr>
              </a:p>
            </p:txBody>
          </p:sp>
        </p:gr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research\talks\IJCAI2009-Bicing\ActivityClusters_CityWithLab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research\talks\IJCAI2009-Bicing\ActivityClusters_CityAtNigh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research\talks\IJCAI2009-Bicing\ActivityClusters_CityAtNight_A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research\talks\IJCAI2009-Bicing\ActivityClusters_CityAtNight_A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research\talks\IJCAI2009-Bicing\ActivityClusters_CityAtNight_A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research\talks\IJCAI2009-Bicing\ActivityClusters_CityAtNight_A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C:\research\talks\IJCAI2009-Bicing\ActivityClusters_CityAtNight_A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 y="-66675"/>
            <a:ext cx="978217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C:\research\talks\IJCAI2009-Bicing\SmallActivityClusterGraph_Transparen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0"/>
            <a:ext cx="12954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1000"/>
                                        <p:tgtEl>
                                          <p:spTgt spid="20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Effect transition="in" filter="fade">
                                      <p:cBhvr>
                                        <p:cTn id="31" dur="1000"/>
                                        <p:tgtEl>
                                          <p:spTgt spid="20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Effect transition="in" filter="fade">
                                      <p:cBhvr>
                                        <p:cTn id="36"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avail. bicycle clusters</a:t>
            </a:r>
            <a:endParaRPr lang="en-US" dirty="0">
              <a:solidFill>
                <a:schemeClr val="tx1">
                  <a:lumMod val="65000"/>
                  <a:lumOff val="35000"/>
                </a:schemeClr>
              </a:solidFill>
            </a:endParaRP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30375"/>
            <a:ext cx="3683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24"/>
          <p:cNvGrpSpPr>
            <a:grpSpLocks/>
          </p:cNvGrpSpPr>
          <p:nvPr/>
        </p:nvGrpSpPr>
        <p:grpSpPr bwMode="auto">
          <a:xfrm>
            <a:off x="968375" y="1646238"/>
            <a:ext cx="2819400" cy="612775"/>
            <a:chOff x="1828800" y="1066800"/>
            <a:chExt cx="2819400" cy="613570"/>
          </a:xfrm>
        </p:grpSpPr>
        <p:sp>
          <p:nvSpPr>
            <p:cNvPr id="12" name="Rectangle 11"/>
            <p:cNvSpPr/>
            <p:nvPr/>
          </p:nvSpPr>
          <p:spPr>
            <a:xfrm>
              <a:off x="1828800" y="1074747"/>
              <a:ext cx="2514600" cy="60244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749" name="Group 14"/>
            <p:cNvGrpSpPr>
              <a:grpSpLocks/>
            </p:cNvGrpSpPr>
            <p:nvPr/>
          </p:nvGrpSpPr>
          <p:grpSpPr bwMode="auto">
            <a:xfrm>
              <a:off x="1905000" y="1311038"/>
              <a:ext cx="2743200" cy="369332"/>
              <a:chOff x="1905000" y="1078468"/>
              <a:chExt cx="2743200" cy="369332"/>
            </a:xfrm>
          </p:grpSpPr>
          <p:cxnSp>
            <p:nvCxnSpPr>
              <p:cNvPr id="23" name="Straight Connector 22"/>
              <p:cNvCxnSpPr/>
              <p:nvPr/>
            </p:nvCxnSpPr>
            <p:spPr>
              <a:xfrm>
                <a:off x="1905000" y="1260232"/>
                <a:ext cx="533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754" name="TextBox 23"/>
              <p:cNvSpPr txBox="1">
                <a:spLocks noChangeArrowheads="1"/>
              </p:cNvSpPr>
              <p:nvPr/>
            </p:nvSpPr>
            <p:spPr bwMode="auto">
              <a:xfrm>
                <a:off x="243840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chemeClr val="accent1"/>
                    </a:solidFill>
                  </a:rPr>
                  <a:t>Cluster B2 (N=72)</a:t>
                </a:r>
              </a:p>
            </p:txBody>
          </p:sp>
        </p:grpSp>
        <p:grpSp>
          <p:nvGrpSpPr>
            <p:cNvPr id="30750" name="Group 25"/>
            <p:cNvGrpSpPr>
              <a:grpSpLocks/>
            </p:cNvGrpSpPr>
            <p:nvPr/>
          </p:nvGrpSpPr>
          <p:grpSpPr bwMode="auto">
            <a:xfrm>
              <a:off x="1905000" y="1066800"/>
              <a:ext cx="2743200" cy="369332"/>
              <a:chOff x="1905000" y="1078468"/>
              <a:chExt cx="2743200" cy="369332"/>
            </a:xfrm>
          </p:grpSpPr>
          <p:cxnSp>
            <p:nvCxnSpPr>
              <p:cNvPr id="17" name="Straight Connector 16"/>
              <p:cNvCxnSpPr/>
              <p:nvPr/>
            </p:nvCxnSpPr>
            <p:spPr>
              <a:xfrm>
                <a:off x="1905000" y="1259678"/>
                <a:ext cx="5334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38400" y="1078468"/>
                <a:ext cx="2209800" cy="368778"/>
              </a:xfrm>
              <a:prstGeom prst="rect">
                <a:avLst/>
              </a:prstGeom>
              <a:noFill/>
            </p:spPr>
            <p:txBody>
              <a:bodyPr>
                <a:spAutoFit/>
              </a:bodyPr>
              <a:lstStyle/>
              <a:p>
                <a:pPr fontAlgn="auto">
                  <a:spcBef>
                    <a:spcPts val="0"/>
                  </a:spcBef>
                  <a:spcAft>
                    <a:spcPts val="0"/>
                  </a:spcAft>
                  <a:defRPr/>
                </a:pPr>
                <a:r>
                  <a:rPr lang="en-US" dirty="0">
                    <a:solidFill>
                      <a:schemeClr val="accent4"/>
                    </a:solidFill>
                    <a:latin typeface="+mn-lt"/>
                    <a:cs typeface="+mn-cs"/>
                  </a:rPr>
                  <a:t>Cluster B1 (N=106)</a:t>
                </a:r>
                <a:endParaRPr lang="en-US" dirty="0">
                  <a:solidFill>
                    <a:schemeClr val="accent4"/>
                  </a:solidFill>
                  <a:latin typeface="+mn-lt"/>
                  <a:cs typeface="+mn-cs"/>
                </a:endParaRPr>
              </a:p>
            </p:txBody>
          </p:sp>
        </p:grpSp>
      </p:grpSp>
      <p:sp>
        <p:nvSpPr>
          <p:cNvPr id="52" name="TextBox 51"/>
          <p:cNvSpPr txBox="1"/>
          <p:nvPr/>
        </p:nvSpPr>
        <p:spPr>
          <a:xfrm>
            <a:off x="857250" y="1066800"/>
            <a:ext cx="2743200" cy="523875"/>
          </a:xfrm>
          <a:prstGeom prst="rect">
            <a:avLst/>
          </a:prstGeom>
          <a:noFill/>
        </p:spPr>
        <p:txBody>
          <a:bodyPr>
            <a:spAutoFit/>
          </a:bodyPr>
          <a:lstStyle/>
          <a:p>
            <a:pPr algn="ctr" fontAlgn="auto">
              <a:spcBef>
                <a:spcPts val="0"/>
              </a:spcBef>
              <a:spcAft>
                <a:spcPts val="0"/>
              </a:spcAft>
              <a:defRPr/>
            </a:pPr>
            <a:r>
              <a:rPr lang="en-US" sz="2800" i="1" dirty="0">
                <a:solidFill>
                  <a:schemeClr val="bg1">
                    <a:lumMod val="65000"/>
                  </a:schemeClr>
                </a:solidFill>
                <a:latin typeface="Arial Black" pitchFamily="34" charset="0"/>
                <a:cs typeface="+mn-cs"/>
              </a:rPr>
              <a:t>flat </a:t>
            </a:r>
            <a:endParaRPr lang="en-US" sz="2800" i="1" dirty="0">
              <a:solidFill>
                <a:schemeClr val="bg1">
                  <a:lumMod val="65000"/>
                </a:schemeClr>
              </a:solidFill>
              <a:latin typeface="Arial Black" pitchFamily="34" charset="0"/>
              <a:cs typeface="+mn-cs"/>
            </a:endParaRPr>
          </a:p>
        </p:txBody>
      </p:sp>
      <p:grpSp>
        <p:nvGrpSpPr>
          <p:cNvPr id="6" name="Group 56"/>
          <p:cNvGrpSpPr>
            <a:grpSpLocks/>
          </p:cNvGrpSpPr>
          <p:nvPr/>
        </p:nvGrpSpPr>
        <p:grpSpPr bwMode="auto">
          <a:xfrm>
            <a:off x="3579813" y="1066800"/>
            <a:ext cx="2916237" cy="4943475"/>
            <a:chOff x="3637548" y="1305580"/>
            <a:chExt cx="2916071" cy="4942820"/>
          </a:xfrm>
        </p:grpSpPr>
        <p:pic>
          <p:nvPicPr>
            <p:cNvPr id="30738" name="Picture 3"/>
            <p:cNvPicPr>
              <a:picLocks noChangeAspect="1" noChangeArrowheads="1"/>
            </p:cNvPicPr>
            <p:nvPr/>
          </p:nvPicPr>
          <p:blipFill>
            <a:blip r:embed="rId4">
              <a:extLst>
                <a:ext uri="{28A0092B-C50C-407E-A947-70E740481C1C}">
                  <a14:useLocalDpi xmlns:a14="http://schemas.microsoft.com/office/drawing/2010/main" val="0"/>
                </a:ext>
              </a:extLst>
            </a:blip>
            <a:srcRect l="5461"/>
            <a:stretch>
              <a:fillRect/>
            </a:stretch>
          </p:blipFill>
          <p:spPr bwMode="auto">
            <a:xfrm>
              <a:off x="3637548" y="1974850"/>
              <a:ext cx="2916071"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9" name="Group 33"/>
            <p:cNvGrpSpPr>
              <a:grpSpLocks/>
            </p:cNvGrpSpPr>
            <p:nvPr/>
          </p:nvGrpSpPr>
          <p:grpSpPr bwMode="auto">
            <a:xfrm>
              <a:off x="3810000" y="1888330"/>
              <a:ext cx="2585850" cy="613570"/>
              <a:chOff x="1828800" y="1066800"/>
              <a:chExt cx="2585850" cy="613570"/>
            </a:xfrm>
          </p:grpSpPr>
          <p:sp>
            <p:nvSpPr>
              <p:cNvPr id="35" name="Rectangle 34"/>
              <p:cNvSpPr/>
              <p:nvPr/>
            </p:nvSpPr>
            <p:spPr>
              <a:xfrm>
                <a:off x="1829375" y="1074522"/>
                <a:ext cx="2209674" cy="60158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742" name="Group 14"/>
              <p:cNvGrpSpPr>
                <a:grpSpLocks/>
              </p:cNvGrpSpPr>
              <p:nvPr/>
            </p:nvGrpSpPr>
            <p:grpSpPr bwMode="auto">
              <a:xfrm>
                <a:off x="1905000" y="1311038"/>
                <a:ext cx="2509650" cy="369332"/>
                <a:chOff x="1905000" y="1078468"/>
                <a:chExt cx="2509650" cy="369332"/>
              </a:xfrm>
            </p:grpSpPr>
            <p:cxnSp>
              <p:nvCxnSpPr>
                <p:cNvPr id="40" name="Straight Connector 39"/>
                <p:cNvCxnSpPr/>
                <p:nvPr/>
              </p:nvCxnSpPr>
              <p:spPr>
                <a:xfrm>
                  <a:off x="1905571" y="1260997"/>
                  <a:ext cx="304783"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05592" y="1078459"/>
                  <a:ext cx="2209674" cy="369838"/>
                </a:xfrm>
                <a:prstGeom prst="rect">
                  <a:avLst/>
                </a:prstGeom>
                <a:noFill/>
              </p:spPr>
              <p:txBody>
                <a:bodyPr>
                  <a:spAutoFit/>
                </a:bodyPr>
                <a:lstStyle/>
                <a:p>
                  <a:pPr fontAlgn="auto">
                    <a:spcBef>
                      <a:spcPts val="0"/>
                    </a:spcBef>
                    <a:spcAft>
                      <a:spcPts val="0"/>
                    </a:spcAft>
                    <a:defRPr/>
                  </a:pPr>
                  <a:r>
                    <a:rPr lang="en-US" dirty="0">
                      <a:solidFill>
                        <a:schemeClr val="accent3">
                          <a:lumMod val="75000"/>
                        </a:schemeClr>
                      </a:solidFill>
                      <a:latin typeface="+mn-lt"/>
                      <a:cs typeface="+mn-cs"/>
                    </a:rPr>
                    <a:t>Cluster B4 (N=62)</a:t>
                  </a:r>
                  <a:endParaRPr lang="en-US" dirty="0">
                    <a:solidFill>
                      <a:schemeClr val="accent3">
                        <a:lumMod val="75000"/>
                      </a:schemeClr>
                    </a:solidFill>
                    <a:latin typeface="+mn-lt"/>
                    <a:cs typeface="+mn-cs"/>
                  </a:endParaRPr>
                </a:p>
              </p:txBody>
            </p:sp>
          </p:grpSp>
          <p:grpSp>
            <p:nvGrpSpPr>
              <p:cNvPr id="30743" name="Group 25"/>
              <p:cNvGrpSpPr>
                <a:grpSpLocks/>
              </p:cNvGrpSpPr>
              <p:nvPr/>
            </p:nvGrpSpPr>
            <p:grpSpPr bwMode="auto">
              <a:xfrm>
                <a:off x="1905000" y="1066800"/>
                <a:ext cx="2509650" cy="369332"/>
                <a:chOff x="1905000" y="1078468"/>
                <a:chExt cx="2509650" cy="369332"/>
              </a:xfrm>
            </p:grpSpPr>
            <p:cxnSp>
              <p:nvCxnSpPr>
                <p:cNvPr id="38" name="Straight Connector 37"/>
                <p:cNvCxnSpPr/>
                <p:nvPr/>
              </p:nvCxnSpPr>
              <p:spPr>
                <a:xfrm>
                  <a:off x="1905571" y="1260792"/>
                  <a:ext cx="3047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0745" name="TextBox 38"/>
                <p:cNvSpPr txBox="1">
                  <a:spLocks noChangeArrowheads="1"/>
                </p:cNvSpPr>
                <p:nvPr/>
              </p:nvSpPr>
              <p:spPr bwMode="auto">
                <a:xfrm>
                  <a:off x="220485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00B0F0"/>
                      </a:solidFill>
                    </a:rPr>
                    <a:t>Cluster B3 (N=42)</a:t>
                  </a:r>
                </a:p>
              </p:txBody>
            </p:sp>
          </p:grpSp>
        </p:grpSp>
        <p:sp>
          <p:nvSpPr>
            <p:cNvPr id="53" name="TextBox 52"/>
            <p:cNvSpPr txBox="1"/>
            <p:nvPr/>
          </p:nvSpPr>
          <p:spPr>
            <a:xfrm>
              <a:off x="3734379" y="1305580"/>
              <a:ext cx="2362066" cy="523806"/>
            </a:xfrm>
            <a:prstGeom prst="rect">
              <a:avLst/>
            </a:prstGeom>
            <a:noFill/>
          </p:spPr>
          <p:txBody>
            <a:bodyPr>
              <a:spAutoFit/>
            </a:bodyPr>
            <a:lstStyle/>
            <a:p>
              <a:pPr algn="ctr" fontAlgn="auto">
                <a:spcBef>
                  <a:spcPts val="0"/>
                </a:spcBef>
                <a:spcAft>
                  <a:spcPts val="0"/>
                </a:spcAft>
                <a:defRPr/>
              </a:pPr>
              <a:r>
                <a:rPr lang="en-US" sz="2800" i="1" dirty="0">
                  <a:solidFill>
                    <a:schemeClr val="bg1">
                      <a:lumMod val="65000"/>
                    </a:schemeClr>
                  </a:solidFill>
                  <a:latin typeface="Arial Black" pitchFamily="34" charset="0"/>
                  <a:cs typeface="+mn-cs"/>
                </a:rPr>
                <a:t>outgoing</a:t>
              </a:r>
              <a:endParaRPr lang="en-US" sz="2800" i="1" dirty="0">
                <a:solidFill>
                  <a:schemeClr val="bg1">
                    <a:lumMod val="65000"/>
                  </a:schemeClr>
                </a:solidFill>
                <a:latin typeface="Arial Black" pitchFamily="34" charset="0"/>
                <a:cs typeface="+mn-cs"/>
              </a:endParaRPr>
            </a:p>
          </p:txBody>
        </p:sp>
      </p:grpSp>
      <p:grpSp>
        <p:nvGrpSpPr>
          <p:cNvPr id="10" name="Group 57"/>
          <p:cNvGrpSpPr>
            <a:grpSpLocks/>
          </p:cNvGrpSpPr>
          <p:nvPr/>
        </p:nvGrpSpPr>
        <p:grpSpPr bwMode="auto">
          <a:xfrm>
            <a:off x="6007100" y="1066800"/>
            <a:ext cx="2905125" cy="4943475"/>
            <a:chOff x="6063916" y="1305580"/>
            <a:chExt cx="2904687" cy="4942820"/>
          </a:xfrm>
        </p:grpSpPr>
        <p:pic>
          <p:nvPicPr>
            <p:cNvPr id="30728" name="Picture 4"/>
            <p:cNvPicPr>
              <a:picLocks noChangeAspect="1" noChangeArrowheads="1"/>
            </p:cNvPicPr>
            <p:nvPr/>
          </p:nvPicPr>
          <p:blipFill>
            <a:blip r:embed="rId5">
              <a:extLst>
                <a:ext uri="{28A0092B-C50C-407E-A947-70E740481C1C}">
                  <a14:useLocalDpi xmlns:a14="http://schemas.microsoft.com/office/drawing/2010/main" val="0"/>
                </a:ext>
              </a:extLst>
            </a:blip>
            <a:srcRect l="5617"/>
            <a:stretch>
              <a:fillRect/>
            </a:stretch>
          </p:blipFill>
          <p:spPr bwMode="auto">
            <a:xfrm>
              <a:off x="6063916" y="1978152"/>
              <a:ext cx="2904687" cy="427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43"/>
            <p:cNvGrpSpPr>
              <a:grpSpLocks/>
            </p:cNvGrpSpPr>
            <p:nvPr/>
          </p:nvGrpSpPr>
          <p:grpSpPr bwMode="auto">
            <a:xfrm>
              <a:off x="6248400" y="1888330"/>
              <a:ext cx="2585850" cy="613570"/>
              <a:chOff x="1828800" y="1066800"/>
              <a:chExt cx="2585850" cy="613570"/>
            </a:xfrm>
          </p:grpSpPr>
          <p:sp>
            <p:nvSpPr>
              <p:cNvPr id="45" name="Rectangle 44"/>
              <p:cNvSpPr/>
              <p:nvPr/>
            </p:nvSpPr>
            <p:spPr>
              <a:xfrm>
                <a:off x="1828438" y="1074522"/>
                <a:ext cx="2209467" cy="60158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732" name="Group 14"/>
              <p:cNvGrpSpPr>
                <a:grpSpLocks/>
              </p:cNvGrpSpPr>
              <p:nvPr/>
            </p:nvGrpSpPr>
            <p:grpSpPr bwMode="auto">
              <a:xfrm>
                <a:off x="1905000" y="1311038"/>
                <a:ext cx="2509650" cy="369332"/>
                <a:chOff x="1905000" y="1078468"/>
                <a:chExt cx="2509650" cy="369332"/>
              </a:xfrm>
            </p:grpSpPr>
            <p:cxnSp>
              <p:nvCxnSpPr>
                <p:cNvPr id="50" name="Straight Connector 49"/>
                <p:cNvCxnSpPr/>
                <p:nvPr/>
              </p:nvCxnSpPr>
              <p:spPr>
                <a:xfrm>
                  <a:off x="1904627" y="1260997"/>
                  <a:ext cx="304754" cy="0"/>
                </a:xfrm>
                <a:prstGeom prst="line">
                  <a:avLst/>
                </a:prstGeom>
                <a:ln w="38100">
                  <a:solidFill>
                    <a:srgbClr val="DA0000"/>
                  </a:solidFill>
                </a:ln>
              </p:spPr>
              <p:style>
                <a:lnRef idx="1">
                  <a:schemeClr val="accent1"/>
                </a:lnRef>
                <a:fillRef idx="0">
                  <a:schemeClr val="accent1"/>
                </a:fillRef>
                <a:effectRef idx="0">
                  <a:schemeClr val="accent1"/>
                </a:effectRef>
                <a:fontRef idx="minor">
                  <a:schemeClr val="tx1"/>
                </a:fontRef>
              </p:style>
            </p:cxnSp>
            <p:sp>
              <p:nvSpPr>
                <p:cNvPr id="30737" name="TextBox 50"/>
                <p:cNvSpPr txBox="1">
                  <a:spLocks noChangeArrowheads="1"/>
                </p:cNvSpPr>
                <p:nvPr/>
              </p:nvSpPr>
              <p:spPr bwMode="auto">
                <a:xfrm>
                  <a:off x="220485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DA0000"/>
                      </a:solidFill>
                    </a:rPr>
                    <a:t>Cluster B6 (N=38)</a:t>
                  </a:r>
                </a:p>
              </p:txBody>
            </p:sp>
          </p:grpSp>
          <p:grpSp>
            <p:nvGrpSpPr>
              <p:cNvPr id="30733" name="Group 25"/>
              <p:cNvGrpSpPr>
                <a:grpSpLocks/>
              </p:cNvGrpSpPr>
              <p:nvPr/>
            </p:nvGrpSpPr>
            <p:grpSpPr bwMode="auto">
              <a:xfrm>
                <a:off x="1905000" y="1066800"/>
                <a:ext cx="2509650" cy="369332"/>
                <a:chOff x="1905000" y="1078468"/>
                <a:chExt cx="2509650" cy="369332"/>
              </a:xfrm>
            </p:grpSpPr>
            <p:cxnSp>
              <p:nvCxnSpPr>
                <p:cNvPr id="48" name="Straight Connector 47"/>
                <p:cNvCxnSpPr/>
                <p:nvPr/>
              </p:nvCxnSpPr>
              <p:spPr>
                <a:xfrm>
                  <a:off x="1904627" y="1260792"/>
                  <a:ext cx="30475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0735" name="TextBox 48"/>
                <p:cNvSpPr txBox="1">
                  <a:spLocks noChangeArrowheads="1"/>
                </p:cNvSpPr>
                <p:nvPr/>
              </p:nvSpPr>
              <p:spPr bwMode="auto">
                <a:xfrm>
                  <a:off x="2204850" y="1078468"/>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9900"/>
                      </a:solidFill>
                    </a:rPr>
                    <a:t>Cluster B5 (N=50)</a:t>
                  </a:r>
                </a:p>
              </p:txBody>
            </p:sp>
          </p:grpSp>
        </p:grpSp>
        <p:sp>
          <p:nvSpPr>
            <p:cNvPr id="54" name="TextBox 53"/>
            <p:cNvSpPr txBox="1"/>
            <p:nvPr/>
          </p:nvSpPr>
          <p:spPr>
            <a:xfrm>
              <a:off x="6095661" y="1305580"/>
              <a:ext cx="2361844" cy="523806"/>
            </a:xfrm>
            <a:prstGeom prst="rect">
              <a:avLst/>
            </a:prstGeom>
            <a:noFill/>
          </p:spPr>
          <p:txBody>
            <a:bodyPr>
              <a:spAutoFit/>
            </a:bodyPr>
            <a:lstStyle/>
            <a:p>
              <a:pPr algn="ctr" fontAlgn="auto">
                <a:spcBef>
                  <a:spcPts val="0"/>
                </a:spcBef>
                <a:spcAft>
                  <a:spcPts val="0"/>
                </a:spcAft>
                <a:defRPr/>
              </a:pPr>
              <a:r>
                <a:rPr lang="en-US" sz="2800" i="1" dirty="0">
                  <a:solidFill>
                    <a:schemeClr val="bg1">
                      <a:lumMod val="65000"/>
                    </a:schemeClr>
                  </a:solidFill>
                  <a:latin typeface="Arial Black" pitchFamily="34" charset="0"/>
                  <a:cs typeface="+mn-cs"/>
                </a:rPr>
                <a:t>incoming</a:t>
              </a:r>
              <a:endParaRPr lang="en-US" sz="2800" i="1" dirty="0">
                <a:solidFill>
                  <a:schemeClr val="bg1">
                    <a:lumMod val="65000"/>
                  </a:schemeClr>
                </a:solidFill>
                <a:latin typeface="Arial Black" pitchFamily="34"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research\talks\IJCAI2009-Bicing\AvailBicycleClusters_CityAtNight_WithLab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research\talks\IJCAI2009-Bicing\AvailBicycleClusters_CityAtNight_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research\talks\IJCAI2009-Bicing\AvailBicycleClusters_CityAtNight_A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research\talks\IJCAI2009-Bicing\AvailBicycleClusters_CityAtNight_A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research\talks\IJCAI2009-Bicing\AvailBicycleClusters_CityAtNight_A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C:\research\talks\IJCAI2009-Bicing\AvailBicycleClusters_CityAtNight_A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research\talks\IJCAI2009-Bicing\AvailBicycleClusters_CityAtNight_A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 y="-66675"/>
            <a:ext cx="9763125"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C:\research\talks\IJCAI2009-Bicing\SmallAvailClusterGraphs_v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0"/>
            <a:ext cx="44958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746500" y="1219200"/>
            <a:ext cx="2438400" cy="646113"/>
          </a:xfrm>
          <a:prstGeom prst="rect">
            <a:avLst/>
          </a:prstGeom>
          <a:noFill/>
        </p:spPr>
        <p:txBody>
          <a:bodyPr>
            <a:spAutoFit/>
          </a:bodyPr>
          <a:lstStyle/>
          <a:p>
            <a:pP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flat</a:t>
            </a:r>
            <a:endParaRPr lang="en-US" sz="3600" dirty="0">
              <a:solidFill>
                <a:schemeClr val="accent3">
                  <a:lumMod val="60000"/>
                  <a:lumOff val="40000"/>
                </a:schemeClr>
              </a:solidFill>
              <a:latin typeface="Arial Black" pitchFamily="34" charset="0"/>
              <a:cs typeface="+mn-cs"/>
            </a:endParaRPr>
          </a:p>
        </p:txBody>
      </p:sp>
      <p:sp>
        <p:nvSpPr>
          <p:cNvPr id="11" name="TextBox 10"/>
          <p:cNvSpPr txBox="1"/>
          <p:nvPr/>
        </p:nvSpPr>
        <p:spPr>
          <a:xfrm>
            <a:off x="3746500" y="1219200"/>
            <a:ext cx="2438400" cy="646113"/>
          </a:xfrm>
          <a:prstGeom prst="rect">
            <a:avLst/>
          </a:prstGeom>
          <a:noFill/>
        </p:spPr>
        <p:txBody>
          <a:bodyPr>
            <a:spAutoFit/>
          </a:bodyPr>
          <a:lstStyle/>
          <a:p>
            <a:pP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outgoing</a:t>
            </a:r>
            <a:endParaRPr lang="en-US" sz="3600" dirty="0">
              <a:solidFill>
                <a:schemeClr val="accent3">
                  <a:lumMod val="60000"/>
                  <a:lumOff val="40000"/>
                </a:schemeClr>
              </a:solidFill>
              <a:latin typeface="Arial Black" pitchFamily="34" charset="0"/>
              <a:cs typeface="+mn-cs"/>
            </a:endParaRPr>
          </a:p>
        </p:txBody>
      </p:sp>
      <p:sp>
        <p:nvSpPr>
          <p:cNvPr id="12" name="TextBox 11"/>
          <p:cNvSpPr txBox="1"/>
          <p:nvPr/>
        </p:nvSpPr>
        <p:spPr>
          <a:xfrm>
            <a:off x="3746500" y="1219200"/>
            <a:ext cx="3048000" cy="646113"/>
          </a:xfrm>
          <a:prstGeom prst="rect">
            <a:avLst/>
          </a:prstGeom>
          <a:noFill/>
        </p:spPr>
        <p:txBody>
          <a:bodyPr>
            <a:spAutoFit/>
          </a:bodyPr>
          <a:lstStyle/>
          <a:p>
            <a:pP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incoming</a:t>
            </a:r>
            <a:endParaRPr lang="en-US" sz="3600" dirty="0">
              <a:solidFill>
                <a:schemeClr val="accent3">
                  <a:lumMod val="60000"/>
                  <a:lumOff val="40000"/>
                </a:schemeClr>
              </a:solidFill>
              <a:latin typeface="Arial Black"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2000"/>
                                        <p:tgtEl>
                                          <p:spTgt spid="2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2000"/>
                                        <p:tgtEl>
                                          <p:spTgt spid="205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1000"/>
                                        <p:tgtEl>
                                          <p:spTgt spid="20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Effect transition="in" filter="fade">
                                      <p:cBhvr>
                                        <p:cTn id="37" dur="1000"/>
                                        <p:tgtEl>
                                          <p:spTgt spid="205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par>
                                <p:cTn id="43" presetID="1" presetClass="exit" presetSubtype="0" fill="hold" grpId="0"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hidden"/>
                                      </p:to>
                                    </p:se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2056"/>
                                        </p:tgtEl>
                                        <p:attrNameLst>
                                          <p:attrName>style.visibility</p:attrName>
                                        </p:attrNameLst>
                                      </p:cBhvr>
                                      <p:to>
                                        <p:strVal val="visible"/>
                                      </p:to>
                                    </p:set>
                                    <p:animEffect transition="in" filter="fade">
                                      <p:cBhvr>
                                        <p:cTn id="48" dur="1000"/>
                                        <p:tgtEl>
                                          <p:spTgt spid="205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057"/>
                                        </p:tgtEl>
                                        <p:attrNameLst>
                                          <p:attrName>style.visibility</p:attrName>
                                        </p:attrNameLst>
                                      </p:cBhvr>
                                      <p:to>
                                        <p:strVal val="visible"/>
                                      </p:to>
                                    </p:set>
                                    <p:animEffect transition="in" filter="fade">
                                      <p:cBhvr>
                                        <p:cTn id="53" dur="1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endParaRPr lang="en-US" smtClean="0"/>
          </a:p>
        </p:txBody>
      </p:sp>
      <p:pic>
        <p:nvPicPr>
          <p:cNvPr id="5124" name="Picture 2" descr="C:\research\talks\UrbanSense2008-Bicing\68318776_14443a325e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10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04950" y="685800"/>
            <a:ext cx="6134100" cy="5181600"/>
          </a:xfrm>
        </p:spPr>
        <p:txBody>
          <a:bodyPr/>
          <a:lstStyle/>
          <a:p>
            <a:r>
              <a:rPr lang="en-US" sz="4000" smtClean="0"/>
              <a:t>can </a:t>
            </a:r>
            <a:br>
              <a:rPr lang="en-US" sz="4000" smtClean="0"/>
            </a:br>
            <a:r>
              <a:rPr lang="en-US" sz="4000" smtClean="0"/>
              <a:t>   </a:t>
            </a:r>
            <a:r>
              <a:rPr lang="en-US" sz="4400" smtClean="0">
                <a:solidFill>
                  <a:srgbClr val="97B953"/>
                </a:solidFill>
              </a:rPr>
              <a:t>bicing usage </a:t>
            </a:r>
            <a:r>
              <a:rPr lang="en-US" sz="4000" smtClean="0"/>
              <a:t>be</a:t>
            </a:r>
            <a:r>
              <a:rPr lang="en-US" sz="4000" smtClean="0">
                <a:solidFill>
                  <a:srgbClr val="97B953"/>
                </a:solidFill>
              </a:rPr>
              <a:t/>
            </a:r>
            <a:br>
              <a:rPr lang="en-US" sz="4000" smtClean="0">
                <a:solidFill>
                  <a:srgbClr val="97B953"/>
                </a:solidFill>
              </a:rPr>
            </a:br>
            <a:r>
              <a:rPr lang="en-US" sz="4000" smtClean="0">
                <a:solidFill>
                  <a:srgbClr val="97B953"/>
                </a:solidFill>
              </a:rPr>
              <a:t>	          </a:t>
            </a:r>
            <a:r>
              <a:rPr lang="en-US" sz="4400" smtClean="0">
                <a:solidFill>
                  <a:srgbClr val="97B953"/>
                </a:solidFill>
              </a:rPr>
              <a:t>predicted?</a:t>
            </a:r>
            <a:endParaRPr lang="en-US" sz="40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why care?</a:t>
            </a:r>
          </a:p>
        </p:txBody>
      </p:sp>
      <p:sp>
        <p:nvSpPr>
          <p:cNvPr id="33795" name="Content Placeholder 2"/>
          <p:cNvSpPr>
            <a:spLocks noGrp="1"/>
          </p:cNvSpPr>
          <p:nvPr>
            <p:ph idx="1"/>
          </p:nvPr>
        </p:nvSpPr>
        <p:spPr/>
        <p:txBody>
          <a:bodyPr/>
          <a:lstStyle/>
          <a:p>
            <a:r>
              <a:rPr lang="en-US" sz="4400" smtClean="0"/>
              <a:t>load balancing</a:t>
            </a:r>
          </a:p>
          <a:p>
            <a:r>
              <a:rPr lang="en-US" sz="4400" smtClean="0"/>
              <a:t>assist urban planners / city officials about expected activity</a:t>
            </a:r>
          </a:p>
          <a:p>
            <a:r>
              <a:rPr lang="en-US" sz="4400" smtClean="0"/>
              <a:t>provide new web/mobile services to bicing users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C:\research\projects\Bicing\images\2008_06_18 - Bicing Placa Catalunya\IMG_4507 (768x1024).jpg"/>
          <p:cNvPicPr>
            <a:picLocks noChangeAspect="1" noChangeArrowheads="1"/>
          </p:cNvPicPr>
          <p:nvPr/>
        </p:nvPicPr>
        <p:blipFill>
          <a:blip r:embed="rId3">
            <a:extLst>
              <a:ext uri="{28A0092B-C50C-407E-A947-70E740481C1C}">
                <a14:useLocalDpi xmlns:a14="http://schemas.microsoft.com/office/drawing/2010/main" val="0"/>
              </a:ext>
            </a:extLst>
          </a:blip>
          <a:srcRect r="14075"/>
          <a:stretch>
            <a:fillRect/>
          </a:stretch>
        </p:blipFill>
        <p:spPr bwMode="auto">
          <a:xfrm>
            <a:off x="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C:\research\projects\Bicing\images\2008_08_11 - Empty Bicing Station at Night\IMG_4958 (768x1024).jpg"/>
          <p:cNvPicPr>
            <a:picLocks noChangeAspect="1" noChangeArrowheads="1"/>
          </p:cNvPicPr>
          <p:nvPr/>
        </p:nvPicPr>
        <p:blipFill>
          <a:blip r:embed="rId4">
            <a:extLst>
              <a:ext uri="{28A0092B-C50C-407E-A947-70E740481C1C}">
                <a14:useLocalDpi xmlns:a14="http://schemas.microsoft.com/office/drawing/2010/main" val="0"/>
              </a:ext>
            </a:extLst>
          </a:blip>
          <a:srcRect l="8148"/>
          <a:stretch>
            <a:fillRect/>
          </a:stretch>
        </p:blipFill>
        <p:spPr bwMode="auto">
          <a:xfrm>
            <a:off x="4419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0"/>
            <a:ext cx="4419600" cy="1077913"/>
          </a:xfrm>
          <a:prstGeom prst="rect">
            <a:avLst/>
          </a:prstGeom>
          <a:solidFill>
            <a:schemeClr val="tx1">
              <a:alpha val="50000"/>
            </a:schemeClr>
          </a:solidFill>
        </p:spPr>
        <p:txBody>
          <a:bodyPr>
            <a:spAutoFit/>
          </a:bodyPr>
          <a:lstStyle/>
          <a:p>
            <a:pPr algn="ctr" fontAlgn="auto">
              <a:spcBef>
                <a:spcPts val="0"/>
              </a:spcBef>
              <a:spcAft>
                <a:spcPts val="0"/>
              </a:spcAft>
              <a:defRPr/>
            </a:pPr>
            <a:r>
              <a:rPr lang="en-US" sz="3200" dirty="0">
                <a:solidFill>
                  <a:schemeClr val="accent3">
                    <a:lumMod val="60000"/>
                    <a:lumOff val="40000"/>
                  </a:schemeClr>
                </a:solidFill>
                <a:latin typeface="Arial Black" pitchFamily="34" charset="0"/>
                <a:cs typeface="+mn-cs"/>
              </a:rPr>
              <a:t>uphill station</a:t>
            </a:r>
          </a:p>
          <a:p>
            <a:pPr algn="ctr" fontAlgn="auto">
              <a:spcBef>
                <a:spcPts val="0"/>
              </a:spcBef>
              <a:spcAft>
                <a:spcPts val="0"/>
              </a:spcAft>
              <a:defRPr/>
            </a:pPr>
            <a:r>
              <a:rPr lang="en-US" sz="3200" dirty="0">
                <a:solidFill>
                  <a:schemeClr val="accent3">
                    <a:lumMod val="60000"/>
                    <a:lumOff val="40000"/>
                  </a:schemeClr>
                </a:solidFill>
                <a:latin typeface="Arial Black" pitchFamily="34" charset="0"/>
                <a:cs typeface="+mn-cs"/>
              </a:rPr>
              <a:t>(midday)</a:t>
            </a:r>
            <a:endParaRPr lang="en-US" sz="3200" dirty="0">
              <a:solidFill>
                <a:schemeClr val="accent3">
                  <a:lumMod val="60000"/>
                  <a:lumOff val="40000"/>
                </a:schemeClr>
              </a:solidFill>
              <a:latin typeface="Arial Black" pitchFamily="34" charset="0"/>
              <a:cs typeface="+mn-cs"/>
            </a:endParaRPr>
          </a:p>
        </p:txBody>
      </p:sp>
      <p:sp>
        <p:nvSpPr>
          <p:cNvPr id="9" name="TextBox 8"/>
          <p:cNvSpPr txBox="1"/>
          <p:nvPr/>
        </p:nvSpPr>
        <p:spPr>
          <a:xfrm>
            <a:off x="4419600" y="0"/>
            <a:ext cx="4724400" cy="1077913"/>
          </a:xfrm>
          <a:prstGeom prst="rect">
            <a:avLst/>
          </a:prstGeom>
          <a:solidFill>
            <a:schemeClr val="tx1">
              <a:alpha val="50000"/>
            </a:schemeClr>
          </a:solidFill>
        </p:spPr>
        <p:txBody>
          <a:bodyPr>
            <a:spAutoFit/>
          </a:bodyPr>
          <a:lstStyle/>
          <a:p>
            <a:pPr algn="ctr" fontAlgn="auto">
              <a:spcBef>
                <a:spcPts val="0"/>
              </a:spcBef>
              <a:spcAft>
                <a:spcPts val="0"/>
              </a:spcAft>
              <a:defRPr/>
            </a:pPr>
            <a:r>
              <a:rPr lang="en-US" sz="3200" dirty="0">
                <a:solidFill>
                  <a:schemeClr val="accent3">
                    <a:lumMod val="60000"/>
                    <a:lumOff val="40000"/>
                  </a:schemeClr>
                </a:solidFill>
                <a:latin typeface="Arial Black" pitchFamily="34" charset="0"/>
                <a:cs typeface="+mn-cs"/>
              </a:rPr>
              <a:t>downtown station</a:t>
            </a:r>
          </a:p>
          <a:p>
            <a:pPr algn="ctr" fontAlgn="auto">
              <a:spcBef>
                <a:spcPts val="0"/>
              </a:spcBef>
              <a:spcAft>
                <a:spcPts val="0"/>
              </a:spcAft>
              <a:defRPr/>
            </a:pPr>
            <a:r>
              <a:rPr lang="en-US" sz="3200" dirty="0">
                <a:solidFill>
                  <a:schemeClr val="accent3">
                    <a:lumMod val="60000"/>
                    <a:lumOff val="40000"/>
                  </a:schemeClr>
                </a:solidFill>
                <a:latin typeface="Arial Black" pitchFamily="34" charset="0"/>
                <a:cs typeface="+mn-cs"/>
              </a:rPr>
              <a:t>(night)</a:t>
            </a:r>
            <a:endParaRPr lang="en-US" sz="3200" dirty="0">
              <a:solidFill>
                <a:schemeClr val="accent3">
                  <a:lumMod val="60000"/>
                  <a:lumOff val="40000"/>
                </a:schemeClr>
              </a:solidFill>
              <a:latin typeface="Arial Black" pitchFamily="34" charset="0"/>
              <a:cs typeface="+mn-cs"/>
            </a:endParaRPr>
          </a:p>
        </p:txBody>
      </p:sp>
      <p:sp>
        <p:nvSpPr>
          <p:cNvPr id="34822" name="Content Placeholder 6"/>
          <p:cNvSpPr>
            <a:spLocks noGrp="1"/>
          </p:cNvSpPr>
          <p:nvPr>
            <p:ph idx="1"/>
          </p:nvPr>
        </p:nvSpPr>
        <p:spPr>
          <a:xfrm>
            <a:off x="0" y="6172200"/>
            <a:ext cx="9144000" cy="685800"/>
          </a:xfrm>
          <a:solidFill>
            <a:schemeClr val="tx1">
              <a:alpha val="50195"/>
            </a:schemeClr>
          </a:solidFill>
        </p:spPr>
        <p:txBody>
          <a:bodyPr/>
          <a:lstStyle/>
          <a:p>
            <a:pPr algn="ctr">
              <a:buFont typeface="Arial" charset="0"/>
              <a:buNone/>
            </a:pPr>
            <a:r>
              <a:rPr lang="en-US" smtClean="0"/>
              <a:t>76% of respondents had difficulty </a:t>
            </a:r>
            <a:r>
              <a:rPr lang="en-US" i="1" smtClean="0"/>
              <a:t>finding a bicycle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sp>
        <p:nvSpPr>
          <p:cNvPr id="35843" name="Content Placeholder 2"/>
          <p:cNvSpPr>
            <a:spLocks noGrp="1"/>
          </p:cNvSpPr>
          <p:nvPr>
            <p:ph idx="1"/>
          </p:nvPr>
        </p:nvSpPr>
        <p:spPr/>
        <p:txBody>
          <a:bodyPr/>
          <a:lstStyle/>
          <a:p>
            <a:endParaRPr lang="en-US" smtClean="0"/>
          </a:p>
        </p:txBody>
      </p:sp>
      <p:pic>
        <p:nvPicPr>
          <p:cNvPr id="35844" name="Picture 4" descr="C:\research\projects\Bicing\images\2008_09_09 - People Waiting for Bikes at Station\IMG_6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C:\research\projects\Bicing\images\2008_06_18 - Bicing Placa Catalunya\IMG_4505 (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0"/>
            <a:ext cx="9144000" cy="1200150"/>
          </a:xfrm>
          <a:prstGeom prst="rect">
            <a:avLst/>
          </a:prstGeom>
          <a:solidFill>
            <a:schemeClr val="tx1">
              <a:alpha val="50000"/>
            </a:schemeClr>
          </a:solidFill>
        </p:spPr>
        <p:txBody>
          <a:bodyPr>
            <a:spAutoFit/>
          </a:bodyPr>
          <a:lstStyle/>
          <a:p>
            <a:pPr algn="ct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downtown station</a:t>
            </a:r>
          </a:p>
          <a:p>
            <a:pPr algn="ct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(morning)</a:t>
            </a:r>
            <a:endParaRPr lang="en-US" sz="3600" dirty="0">
              <a:solidFill>
                <a:schemeClr val="accent3">
                  <a:lumMod val="60000"/>
                  <a:lumOff val="40000"/>
                </a:schemeClr>
              </a:solidFill>
              <a:latin typeface="Arial Black" pitchFamily="34" charset="0"/>
              <a:cs typeface="+mn-cs"/>
            </a:endParaRPr>
          </a:p>
        </p:txBody>
      </p:sp>
      <p:sp>
        <p:nvSpPr>
          <p:cNvPr id="8" name="Content Placeholder 6"/>
          <p:cNvSpPr txBox="1">
            <a:spLocks/>
          </p:cNvSpPr>
          <p:nvPr/>
        </p:nvSpPr>
        <p:spPr>
          <a:xfrm>
            <a:off x="0" y="6172200"/>
            <a:ext cx="9144000" cy="685800"/>
          </a:xfrm>
          <a:prstGeom prst="rect">
            <a:avLst/>
          </a:prstGeom>
          <a:solidFill>
            <a:schemeClr val="tx1">
              <a:alpha val="50000"/>
            </a:schemeClr>
          </a:solidFill>
        </p:spPr>
        <p:txBody>
          <a:bodyPr>
            <a:normAutofit fontScale="92500"/>
          </a:bodyPr>
          <a:lstStyle/>
          <a:p>
            <a:pPr marL="342900" indent="-342900" algn="ctr" fontAlgn="auto">
              <a:spcBef>
                <a:spcPct val="20000"/>
              </a:spcBef>
              <a:spcAft>
                <a:spcPts val="0"/>
              </a:spcAft>
              <a:buFont typeface="Arial" pitchFamily="34" charset="0"/>
              <a:buNone/>
              <a:defRPr/>
            </a:pPr>
            <a:r>
              <a:rPr lang="en-US" sz="3200" dirty="0">
                <a:solidFill>
                  <a:schemeClr val="accent3">
                    <a:lumMod val="60000"/>
                    <a:lumOff val="40000"/>
                  </a:schemeClr>
                </a:solidFill>
                <a:latin typeface="+mn-lt"/>
                <a:cs typeface="+mn-cs"/>
              </a:rPr>
              <a:t>66% of respondents had difficulty </a:t>
            </a:r>
            <a:r>
              <a:rPr lang="en-US" sz="3200" i="1" dirty="0">
                <a:solidFill>
                  <a:schemeClr val="accent3">
                    <a:lumMod val="60000"/>
                    <a:lumOff val="40000"/>
                  </a:schemeClr>
                </a:solidFill>
                <a:latin typeface="+mn-lt"/>
                <a:cs typeface="+mn-cs"/>
              </a:rPr>
              <a:t>finding a parking slot</a:t>
            </a:r>
            <a:endParaRPr lang="en-US" sz="3200" i="1" dirty="0">
              <a:solidFill>
                <a:schemeClr val="accent3">
                  <a:lumMod val="60000"/>
                  <a:lumOff val="40000"/>
                </a:schemeClr>
              </a:solidFill>
              <a:latin typeface="+mn-lt"/>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6867" name="Content Placeholder 2"/>
          <p:cNvSpPr>
            <a:spLocks noGrp="1"/>
          </p:cNvSpPr>
          <p:nvPr>
            <p:ph idx="1"/>
          </p:nvPr>
        </p:nvSpPr>
        <p:spPr/>
        <p:txBody>
          <a:bodyPr/>
          <a:lstStyle/>
          <a:p>
            <a:endParaRPr lang="en-US" smtClean="0"/>
          </a:p>
        </p:txBody>
      </p:sp>
      <p:pic>
        <p:nvPicPr>
          <p:cNvPr id="36868" name="Picture 4" descr="C:\research\projects\Bicing\images\2008_09_09 - People Waiting for Bikes at Station\IMG_6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9144000" cy="1200150"/>
          </a:xfrm>
          <a:prstGeom prst="rect">
            <a:avLst/>
          </a:prstGeom>
          <a:solidFill>
            <a:schemeClr val="tx1">
              <a:alpha val="50000"/>
            </a:schemeClr>
          </a:solidFill>
        </p:spPr>
        <p:txBody>
          <a:bodyPr>
            <a:spAutoFit/>
          </a:bodyPr>
          <a:lstStyle/>
          <a:p>
            <a:pPr algn="ct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beach station</a:t>
            </a:r>
          </a:p>
          <a:p>
            <a:pPr algn="ct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(evening)</a:t>
            </a:r>
            <a:endParaRPr lang="en-US" sz="3600" dirty="0">
              <a:solidFill>
                <a:schemeClr val="accent3">
                  <a:lumMod val="60000"/>
                  <a:lumOff val="40000"/>
                </a:schemeClr>
              </a:solidFill>
              <a:latin typeface="Arial Black" pitchFamily="34" charset="0"/>
              <a:cs typeface="+mn-cs"/>
            </a:endParaRPr>
          </a:p>
        </p:txBody>
      </p:sp>
      <p:sp>
        <p:nvSpPr>
          <p:cNvPr id="8" name="Content Placeholder 6"/>
          <p:cNvSpPr txBox="1">
            <a:spLocks/>
          </p:cNvSpPr>
          <p:nvPr/>
        </p:nvSpPr>
        <p:spPr>
          <a:xfrm>
            <a:off x="0" y="5867400"/>
            <a:ext cx="9144000" cy="990600"/>
          </a:xfrm>
          <a:prstGeom prst="rect">
            <a:avLst/>
          </a:prstGeom>
          <a:solidFill>
            <a:schemeClr val="tx1">
              <a:alpha val="50000"/>
            </a:schemeClr>
          </a:solidFill>
        </p:spPr>
        <p:txBody>
          <a:bodyPr>
            <a:normAutofit fontScale="92500" lnSpcReduction="10000"/>
          </a:bodyPr>
          <a:lstStyle/>
          <a:p>
            <a:pPr marL="342900" indent="-342900" algn="ctr" fontAlgn="auto">
              <a:spcBef>
                <a:spcPct val="20000"/>
              </a:spcBef>
              <a:spcAft>
                <a:spcPts val="0"/>
              </a:spcAft>
              <a:buFont typeface="Arial" pitchFamily="34" charset="0"/>
              <a:buNone/>
              <a:defRPr/>
            </a:pPr>
            <a:r>
              <a:rPr lang="en-US" sz="3200" dirty="0">
                <a:solidFill>
                  <a:schemeClr val="accent3">
                    <a:lumMod val="60000"/>
                    <a:lumOff val="40000"/>
                  </a:schemeClr>
                </a:solidFill>
                <a:latin typeface="+mn-lt"/>
                <a:cs typeface="+mn-cs"/>
              </a:rPr>
              <a:t>50% of respondents avoid Bicing when they are traveling to a place where they must be on time</a:t>
            </a:r>
            <a:endParaRPr lang="en-US" sz="3200" i="1" dirty="0">
              <a:solidFill>
                <a:schemeClr val="accent3">
                  <a:lumMod val="60000"/>
                  <a:lumOff val="40000"/>
                </a:schemeClr>
              </a:solidFill>
              <a:latin typeface="+mn-l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station models</a:t>
            </a:r>
            <a:endParaRPr lang="en-US" dirty="0">
              <a:solidFill>
                <a:schemeClr val="tx1">
                  <a:lumMod val="65000"/>
                  <a:lumOff val="35000"/>
                </a:schemeClr>
              </a:solidFill>
            </a:endParaRPr>
          </a:p>
        </p:txBody>
      </p:sp>
      <p:sp>
        <p:nvSpPr>
          <p:cNvPr id="37891" name="TextBox 7"/>
          <p:cNvSpPr txBox="1">
            <a:spLocks noChangeArrowheads="1"/>
          </p:cNvSpPr>
          <p:nvPr/>
        </p:nvSpPr>
        <p:spPr bwMode="auto">
          <a:xfrm>
            <a:off x="152400" y="5156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0</a:t>
            </a:r>
          </a:p>
        </p:txBody>
      </p:sp>
      <p:sp>
        <p:nvSpPr>
          <p:cNvPr id="37892" name="TextBox 9"/>
          <p:cNvSpPr txBox="1">
            <a:spLocks noChangeArrowheads="1"/>
          </p:cNvSpPr>
          <p:nvPr/>
        </p:nvSpPr>
        <p:spPr bwMode="auto">
          <a:xfrm>
            <a:off x="152400" y="167005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30</a:t>
            </a:r>
          </a:p>
        </p:txBody>
      </p:sp>
      <p:cxnSp>
        <p:nvCxnSpPr>
          <p:cNvPr id="12" name="Straight Connector 11"/>
          <p:cNvCxnSpPr/>
          <p:nvPr/>
        </p:nvCxnSpPr>
        <p:spPr>
          <a:xfrm flipV="1">
            <a:off x="682625" y="1778000"/>
            <a:ext cx="7927975" cy="88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5800" y="5283200"/>
            <a:ext cx="7927975" cy="88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3800" y="5395913"/>
            <a:ext cx="1371600" cy="523875"/>
          </a:xfrm>
          <a:prstGeom prst="rect">
            <a:avLst/>
          </a:prstGeom>
          <a:noFill/>
        </p:spPr>
        <p:txBody>
          <a:bodyPr>
            <a:spAutoFit/>
          </a:bodyPr>
          <a:lstStyle/>
          <a:p>
            <a:pPr fontAlgn="auto">
              <a:spcBef>
                <a:spcPts val="0"/>
              </a:spcBef>
              <a:spcAft>
                <a:spcPts val="0"/>
              </a:spcAft>
              <a:defRPr/>
            </a:pPr>
            <a:r>
              <a:rPr lang="en-US" sz="2800" dirty="0">
                <a:solidFill>
                  <a:schemeClr val="tx1">
                    <a:lumMod val="65000"/>
                    <a:lumOff val="35000"/>
                  </a:schemeClr>
                </a:solidFill>
                <a:latin typeface="+mn-lt"/>
                <a:cs typeface="+mn-cs"/>
              </a:rPr>
              <a:t>time</a:t>
            </a:r>
            <a:endParaRPr lang="en-US" sz="2800" baseline="-25000" dirty="0">
              <a:solidFill>
                <a:schemeClr val="tx1">
                  <a:lumMod val="65000"/>
                  <a:lumOff val="35000"/>
                </a:schemeClr>
              </a:solidFill>
              <a:latin typeface="+mn-lt"/>
              <a:cs typeface="+mn-cs"/>
            </a:endParaRPr>
          </a:p>
        </p:txBody>
      </p:sp>
      <p:cxnSp>
        <p:nvCxnSpPr>
          <p:cNvPr id="21" name="Straight Arrow Connector 20"/>
          <p:cNvCxnSpPr/>
          <p:nvPr/>
        </p:nvCxnSpPr>
        <p:spPr>
          <a:xfrm>
            <a:off x="3805238" y="5854700"/>
            <a:ext cx="838200" cy="1588"/>
          </a:xfrm>
          <a:prstGeom prst="straightConnector1">
            <a:avLst/>
          </a:prstGeom>
          <a:ln w="28575">
            <a:solidFill>
              <a:schemeClr val="tx1">
                <a:lumMod val="65000"/>
                <a:lumOff val="3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38"/>
          <p:cNvGrpSpPr>
            <a:grpSpLocks/>
          </p:cNvGrpSpPr>
          <p:nvPr/>
        </p:nvGrpSpPr>
        <p:grpSpPr bwMode="auto">
          <a:xfrm>
            <a:off x="2947988" y="1087438"/>
            <a:ext cx="838200" cy="4621212"/>
            <a:chOff x="2948765" y="788272"/>
            <a:chExt cx="838200" cy="4621928"/>
          </a:xfrm>
        </p:grpSpPr>
        <p:sp>
          <p:nvSpPr>
            <p:cNvPr id="18" name="TextBox 17"/>
            <p:cNvSpPr txBox="1"/>
            <p:nvPr/>
          </p:nvSpPr>
          <p:spPr>
            <a:xfrm>
              <a:off x="2948765" y="788272"/>
              <a:ext cx="838200" cy="523956"/>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t</a:t>
              </a:r>
              <a:r>
                <a:rPr lang="en-US" sz="2800" i="1" baseline="-25000" dirty="0">
                  <a:solidFill>
                    <a:schemeClr val="bg1">
                      <a:lumMod val="65000"/>
                    </a:schemeClr>
                  </a:solidFill>
                  <a:latin typeface="+mn-lt"/>
                  <a:cs typeface="+mn-cs"/>
                </a:rPr>
                <a:t>0</a:t>
              </a:r>
              <a:endParaRPr lang="en-US" sz="2800" i="1" baseline="-25000" dirty="0">
                <a:solidFill>
                  <a:schemeClr val="bg1">
                    <a:lumMod val="65000"/>
                  </a:schemeClr>
                </a:solidFill>
                <a:latin typeface="+mn-lt"/>
                <a:cs typeface="+mn-cs"/>
              </a:endParaRPr>
            </a:p>
          </p:txBody>
        </p:sp>
        <p:cxnSp>
          <p:nvCxnSpPr>
            <p:cNvPr id="17" name="Straight Connector 16"/>
            <p:cNvCxnSpPr/>
            <p:nvPr/>
          </p:nvCxnSpPr>
          <p:spPr>
            <a:xfrm rot="5400000">
              <a:off x="1118058" y="3352481"/>
              <a:ext cx="4115438"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Group 56"/>
          <p:cNvGrpSpPr>
            <a:grpSpLocks/>
          </p:cNvGrpSpPr>
          <p:nvPr/>
        </p:nvGrpSpPr>
        <p:grpSpPr bwMode="auto">
          <a:xfrm>
            <a:off x="1752600" y="1212850"/>
            <a:ext cx="1441450" cy="1084263"/>
            <a:chOff x="1752600" y="914400"/>
            <a:chExt cx="1441601" cy="1083245"/>
          </a:xfrm>
        </p:grpSpPr>
        <p:sp>
          <p:nvSpPr>
            <p:cNvPr id="23" name="TextBox 22"/>
            <p:cNvSpPr txBox="1"/>
            <p:nvPr/>
          </p:nvSpPr>
          <p:spPr>
            <a:xfrm>
              <a:off x="1752600" y="914400"/>
              <a:ext cx="1187574" cy="523383"/>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B</a:t>
              </a:r>
              <a:r>
                <a:rPr lang="en-US" sz="2800" i="1" baseline="-25000" dirty="0">
                  <a:solidFill>
                    <a:schemeClr val="bg1">
                      <a:lumMod val="65000"/>
                    </a:schemeClr>
                  </a:solidFill>
                  <a:latin typeface="+mn-lt"/>
                  <a:cs typeface="+mn-cs"/>
                </a:rPr>
                <a:t>t0 </a:t>
              </a:r>
              <a:r>
                <a:rPr lang="en-US" sz="2800" i="1" dirty="0">
                  <a:solidFill>
                    <a:schemeClr val="bg1">
                      <a:lumMod val="65000"/>
                    </a:schemeClr>
                  </a:solidFill>
                  <a:latin typeface="+mn-lt"/>
                  <a:cs typeface="+mn-cs"/>
                </a:rPr>
                <a:t>=27</a:t>
              </a:r>
              <a:r>
                <a:rPr lang="en-US" sz="2800" i="1" baseline="-25000" dirty="0">
                  <a:solidFill>
                    <a:schemeClr val="bg1">
                      <a:lumMod val="65000"/>
                    </a:schemeClr>
                  </a:solidFill>
                  <a:latin typeface="+mn-lt"/>
                  <a:cs typeface="+mn-cs"/>
                </a:rPr>
                <a:t> </a:t>
              </a:r>
              <a:r>
                <a:rPr lang="en-US" sz="2800" i="1" dirty="0">
                  <a:solidFill>
                    <a:schemeClr val="bg1">
                      <a:lumMod val="65000"/>
                    </a:schemeClr>
                  </a:solidFill>
                  <a:latin typeface="+mn-lt"/>
                  <a:cs typeface="+mn-cs"/>
                </a:rPr>
                <a:t> </a:t>
              </a:r>
              <a:endParaRPr lang="en-US" sz="2800" i="1" baseline="-25000" dirty="0">
                <a:solidFill>
                  <a:schemeClr val="bg1">
                    <a:lumMod val="65000"/>
                  </a:schemeClr>
                </a:solidFill>
                <a:latin typeface="+mn-lt"/>
                <a:cs typeface="+mn-cs"/>
              </a:endParaRPr>
            </a:p>
          </p:txBody>
        </p:sp>
        <p:cxnSp>
          <p:nvCxnSpPr>
            <p:cNvPr id="25" name="Straight Arrow Connector 24"/>
            <p:cNvCxnSpPr/>
            <p:nvPr/>
          </p:nvCxnSpPr>
          <p:spPr>
            <a:xfrm rot="16200000" flipH="1">
              <a:off x="2704605" y="1485998"/>
              <a:ext cx="382229" cy="304832"/>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1785" y="1845388"/>
              <a:ext cx="152416" cy="152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785813" y="1949450"/>
            <a:ext cx="11920537" cy="3008313"/>
          </a:xfrm>
          <a:custGeom>
            <a:avLst/>
            <a:gdLst>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3925614 w 5092262"/>
              <a:gd name="connsiteY43" fmla="*/ 1051034 h 1665890"/>
              <a:gd name="connsiteX44" fmla="*/ 4004441 w 5092262"/>
              <a:gd name="connsiteY44" fmla="*/ 1161393 h 1665890"/>
              <a:gd name="connsiteX45" fmla="*/ 4130565 w 5092262"/>
              <a:gd name="connsiteY45" fmla="*/ 1618593 h 1665890"/>
              <a:gd name="connsiteX46" fmla="*/ 4319752 w 5092262"/>
              <a:gd name="connsiteY46" fmla="*/ 1445172 h 1665890"/>
              <a:gd name="connsiteX47" fmla="*/ 4414345 w 5092262"/>
              <a:gd name="connsiteY47" fmla="*/ 1051034 h 1665890"/>
              <a:gd name="connsiteX48" fmla="*/ 4540469 w 5092262"/>
              <a:gd name="connsiteY48" fmla="*/ 987972 h 1665890"/>
              <a:gd name="connsiteX49" fmla="*/ 4682358 w 5092262"/>
              <a:gd name="connsiteY49" fmla="*/ 767255 h 1665890"/>
              <a:gd name="connsiteX50" fmla="*/ 4918841 w 5092262"/>
              <a:gd name="connsiteY50" fmla="*/ 940676 h 1665890"/>
              <a:gd name="connsiteX51" fmla="*/ 5092262 w 5092262"/>
              <a:gd name="connsiteY51"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92262" h="1665890">
                <a:moveTo>
                  <a:pt x="0" y="830317"/>
                </a:moveTo>
                <a:cubicBezTo>
                  <a:pt x="23648" y="722586"/>
                  <a:pt x="47297" y="614855"/>
                  <a:pt x="63062" y="625365"/>
                </a:cubicBezTo>
                <a:cubicBezTo>
                  <a:pt x="78828" y="635875"/>
                  <a:pt x="84083" y="909145"/>
                  <a:pt x="94593" y="893379"/>
                </a:cubicBezTo>
                <a:cubicBezTo>
                  <a:pt x="105103" y="877614"/>
                  <a:pt x="110359" y="520262"/>
                  <a:pt x="126124" y="530772"/>
                </a:cubicBezTo>
                <a:cubicBezTo>
                  <a:pt x="141890" y="541282"/>
                  <a:pt x="170793" y="945931"/>
                  <a:pt x="189186" y="956441"/>
                </a:cubicBezTo>
                <a:cubicBezTo>
                  <a:pt x="207579" y="966951"/>
                  <a:pt x="212835" y="612227"/>
                  <a:pt x="236483" y="593834"/>
                </a:cubicBezTo>
                <a:cubicBezTo>
                  <a:pt x="260131" y="575441"/>
                  <a:pt x="302173" y="832945"/>
                  <a:pt x="331076" y="846083"/>
                </a:cubicBezTo>
                <a:cubicBezTo>
                  <a:pt x="359979" y="859221"/>
                  <a:pt x="373117" y="667407"/>
                  <a:pt x="409903" y="672662"/>
                </a:cubicBezTo>
                <a:cubicBezTo>
                  <a:pt x="446689" y="677917"/>
                  <a:pt x="517634" y="882869"/>
                  <a:pt x="551793" y="877614"/>
                </a:cubicBezTo>
                <a:cubicBezTo>
                  <a:pt x="585952" y="872359"/>
                  <a:pt x="593834" y="625365"/>
                  <a:pt x="614855" y="641131"/>
                </a:cubicBezTo>
                <a:cubicBezTo>
                  <a:pt x="635876" y="656897"/>
                  <a:pt x="649014" y="1056290"/>
                  <a:pt x="677917" y="972207"/>
                </a:cubicBezTo>
                <a:cubicBezTo>
                  <a:pt x="706821" y="888124"/>
                  <a:pt x="738352" y="273269"/>
                  <a:pt x="788276" y="136634"/>
                </a:cubicBezTo>
                <a:cubicBezTo>
                  <a:pt x="838200" y="0"/>
                  <a:pt x="932793" y="149772"/>
                  <a:pt x="977462" y="152400"/>
                </a:cubicBezTo>
                <a:cubicBezTo>
                  <a:pt x="1022131" y="155028"/>
                  <a:pt x="1056289" y="152400"/>
                  <a:pt x="1056289" y="152400"/>
                </a:cubicBezTo>
                <a:lnTo>
                  <a:pt x="1198179" y="152400"/>
                </a:lnTo>
                <a:cubicBezTo>
                  <a:pt x="1232338" y="197069"/>
                  <a:pt x="1219200" y="399393"/>
                  <a:pt x="1261241" y="420414"/>
                </a:cubicBezTo>
                <a:cubicBezTo>
                  <a:pt x="1303282" y="441435"/>
                  <a:pt x="1403131" y="215462"/>
                  <a:pt x="1450427" y="278524"/>
                </a:cubicBezTo>
                <a:cubicBezTo>
                  <a:pt x="1497723" y="341586"/>
                  <a:pt x="1516116" y="683172"/>
                  <a:pt x="1545020" y="798786"/>
                </a:cubicBezTo>
                <a:cubicBezTo>
                  <a:pt x="1573924" y="914400"/>
                  <a:pt x="1581807" y="977462"/>
                  <a:pt x="1623848" y="972207"/>
                </a:cubicBezTo>
                <a:cubicBezTo>
                  <a:pt x="1665889" y="966952"/>
                  <a:pt x="1760483" y="719959"/>
                  <a:pt x="1797269" y="767255"/>
                </a:cubicBezTo>
                <a:cubicBezTo>
                  <a:pt x="1834055" y="814552"/>
                  <a:pt x="1823544" y="1292772"/>
                  <a:pt x="1844565" y="1255986"/>
                </a:cubicBezTo>
                <a:cubicBezTo>
                  <a:pt x="1865586" y="1219200"/>
                  <a:pt x="1894490" y="622738"/>
                  <a:pt x="1923393" y="546538"/>
                </a:cubicBezTo>
                <a:cubicBezTo>
                  <a:pt x="1952296" y="470338"/>
                  <a:pt x="1996965" y="809296"/>
                  <a:pt x="2017986" y="798786"/>
                </a:cubicBezTo>
                <a:cubicBezTo>
                  <a:pt x="2039007" y="788276"/>
                  <a:pt x="2036379" y="480848"/>
                  <a:pt x="2049517" y="483476"/>
                </a:cubicBezTo>
                <a:cubicBezTo>
                  <a:pt x="2062655" y="486104"/>
                  <a:pt x="2081049" y="846083"/>
                  <a:pt x="2096814" y="814552"/>
                </a:cubicBezTo>
                <a:cubicBezTo>
                  <a:pt x="2112579" y="783021"/>
                  <a:pt x="2123089" y="338958"/>
                  <a:pt x="2144110" y="294289"/>
                </a:cubicBezTo>
                <a:cubicBezTo>
                  <a:pt x="2165131" y="249620"/>
                  <a:pt x="2201917" y="465083"/>
                  <a:pt x="2222938" y="546538"/>
                </a:cubicBezTo>
                <a:cubicBezTo>
                  <a:pt x="2243959" y="627993"/>
                  <a:pt x="2246586" y="790903"/>
                  <a:pt x="2270234" y="783020"/>
                </a:cubicBezTo>
                <a:cubicBezTo>
                  <a:pt x="2293882" y="775137"/>
                  <a:pt x="2335924" y="515007"/>
                  <a:pt x="2364827" y="499241"/>
                </a:cubicBezTo>
                <a:cubicBezTo>
                  <a:pt x="2393731" y="483476"/>
                  <a:pt x="2422634" y="675289"/>
                  <a:pt x="2443655" y="688427"/>
                </a:cubicBezTo>
                <a:cubicBezTo>
                  <a:pt x="2464676" y="701565"/>
                  <a:pt x="2475187" y="522890"/>
                  <a:pt x="2490952" y="578069"/>
                </a:cubicBezTo>
                <a:cubicBezTo>
                  <a:pt x="2506717" y="633248"/>
                  <a:pt x="2506717" y="1019503"/>
                  <a:pt x="2538248" y="1019503"/>
                </a:cubicBezTo>
                <a:cubicBezTo>
                  <a:pt x="2569779" y="1019503"/>
                  <a:pt x="2648607" y="614855"/>
                  <a:pt x="2680138" y="578069"/>
                </a:cubicBezTo>
                <a:cubicBezTo>
                  <a:pt x="2711669" y="541283"/>
                  <a:pt x="2698531" y="777765"/>
                  <a:pt x="2727434" y="798786"/>
                </a:cubicBezTo>
                <a:cubicBezTo>
                  <a:pt x="2756337" y="819807"/>
                  <a:pt x="2814144" y="706821"/>
                  <a:pt x="2853558" y="704193"/>
                </a:cubicBezTo>
                <a:cubicBezTo>
                  <a:pt x="2892972" y="701565"/>
                  <a:pt x="2927131" y="790903"/>
                  <a:pt x="2963917" y="783020"/>
                </a:cubicBezTo>
                <a:cubicBezTo>
                  <a:pt x="3000703" y="775137"/>
                  <a:pt x="3037490" y="667406"/>
                  <a:pt x="3074276" y="656896"/>
                </a:cubicBezTo>
                <a:cubicBezTo>
                  <a:pt x="3111062" y="646386"/>
                  <a:pt x="3153103" y="754116"/>
                  <a:pt x="3184634" y="719958"/>
                </a:cubicBezTo>
                <a:cubicBezTo>
                  <a:pt x="3216165" y="685800"/>
                  <a:pt x="3210910" y="493986"/>
                  <a:pt x="3263462" y="451945"/>
                </a:cubicBezTo>
                <a:cubicBezTo>
                  <a:pt x="3316014" y="409904"/>
                  <a:pt x="3436883" y="480848"/>
                  <a:pt x="3499945" y="467710"/>
                </a:cubicBezTo>
                <a:cubicBezTo>
                  <a:pt x="3563007" y="454572"/>
                  <a:pt x="3599793" y="359979"/>
                  <a:pt x="3641834" y="373117"/>
                </a:cubicBezTo>
                <a:cubicBezTo>
                  <a:pt x="3683875" y="386255"/>
                  <a:pt x="3707524" y="525517"/>
                  <a:pt x="3752193" y="546538"/>
                </a:cubicBezTo>
                <a:cubicBezTo>
                  <a:pt x="3796862" y="567559"/>
                  <a:pt x="3867807" y="396765"/>
                  <a:pt x="3909848" y="499241"/>
                </a:cubicBezTo>
                <a:cubicBezTo>
                  <a:pt x="3951889" y="601717"/>
                  <a:pt x="3967655" y="974834"/>
                  <a:pt x="4004441" y="1161393"/>
                </a:cubicBezTo>
                <a:cubicBezTo>
                  <a:pt x="4041227" y="1347952"/>
                  <a:pt x="4078013" y="1571297"/>
                  <a:pt x="4130565" y="1618593"/>
                </a:cubicBezTo>
                <a:cubicBezTo>
                  <a:pt x="4183117" y="1665890"/>
                  <a:pt x="4272455" y="1539765"/>
                  <a:pt x="4319752" y="1445172"/>
                </a:cubicBezTo>
                <a:cubicBezTo>
                  <a:pt x="4367049" y="1350579"/>
                  <a:pt x="4377559" y="1127234"/>
                  <a:pt x="4414345" y="1051034"/>
                </a:cubicBezTo>
                <a:cubicBezTo>
                  <a:pt x="4451131" y="974834"/>
                  <a:pt x="4495800" y="1035268"/>
                  <a:pt x="4540469" y="987972"/>
                </a:cubicBezTo>
                <a:cubicBezTo>
                  <a:pt x="4585138" y="940676"/>
                  <a:pt x="4619296" y="775138"/>
                  <a:pt x="4682358" y="767255"/>
                </a:cubicBezTo>
                <a:cubicBezTo>
                  <a:pt x="4745420" y="759372"/>
                  <a:pt x="4850524" y="959069"/>
                  <a:pt x="4918841" y="940676"/>
                </a:cubicBezTo>
                <a:cubicBezTo>
                  <a:pt x="4987158" y="922283"/>
                  <a:pt x="5039710" y="789589"/>
                  <a:pt x="5092262" y="656896"/>
                </a:cubicBezTo>
              </a:path>
            </a:pathLst>
          </a:custGeom>
          <a:ln w="60325" cap="rnd">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 name="Rectangle 50"/>
          <p:cNvSpPr/>
          <p:nvPr/>
        </p:nvSpPr>
        <p:spPr>
          <a:xfrm>
            <a:off x="3605213" y="2279650"/>
            <a:ext cx="5767387"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200400" y="2051050"/>
            <a:ext cx="54927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0"/>
          <p:cNvGrpSpPr>
            <a:grpSpLocks/>
          </p:cNvGrpSpPr>
          <p:nvPr/>
        </p:nvGrpSpPr>
        <p:grpSpPr bwMode="auto">
          <a:xfrm>
            <a:off x="3143250" y="1612900"/>
            <a:ext cx="1603375" cy="3046413"/>
            <a:chOff x="3143515" y="1314450"/>
            <a:chExt cx="1602830" cy="3046551"/>
          </a:xfrm>
        </p:grpSpPr>
        <p:grpSp>
          <p:nvGrpSpPr>
            <p:cNvPr id="37905" name="Group 29"/>
            <p:cNvGrpSpPr>
              <a:grpSpLocks/>
            </p:cNvGrpSpPr>
            <p:nvPr/>
          </p:nvGrpSpPr>
          <p:grpSpPr bwMode="auto">
            <a:xfrm>
              <a:off x="3143515" y="3657600"/>
              <a:ext cx="1602830" cy="703401"/>
              <a:chOff x="3121570" y="3657600"/>
              <a:chExt cx="1602830" cy="703401"/>
            </a:xfrm>
          </p:grpSpPr>
          <p:sp>
            <p:nvSpPr>
              <p:cNvPr id="26" name="Left Brace 25"/>
              <p:cNvSpPr/>
              <p:nvPr/>
            </p:nvSpPr>
            <p:spPr>
              <a:xfrm rot="16200000">
                <a:off x="3232604" y="3581585"/>
                <a:ext cx="274650" cy="426893"/>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27"/>
              <p:cNvSpPr txBox="1"/>
              <p:nvPr/>
            </p:nvSpPr>
            <p:spPr>
              <a:xfrm>
                <a:off x="3121570" y="3899017"/>
                <a:ext cx="1602830" cy="461984"/>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PW=10min</a:t>
                </a:r>
                <a:endParaRPr lang="en-US" sz="2400" i="1" baseline="-25000" dirty="0">
                  <a:solidFill>
                    <a:schemeClr val="bg1">
                      <a:lumMod val="65000"/>
                    </a:schemeClr>
                  </a:solidFill>
                  <a:latin typeface="+mn-lt"/>
                  <a:cs typeface="+mn-cs"/>
                </a:endParaRPr>
              </a:p>
            </p:txBody>
          </p:sp>
        </p:grpSp>
        <p:cxnSp>
          <p:nvCxnSpPr>
            <p:cNvPr id="32" name="Straight Connector 31"/>
            <p:cNvCxnSpPr/>
            <p:nvPr/>
          </p:nvCxnSpPr>
          <p:spPr>
            <a:xfrm rot="5400000" flipH="1" flipV="1">
              <a:off x="2419406" y="2495604"/>
              <a:ext cx="236230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565150" y="1895475"/>
            <a:ext cx="5399088" cy="213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904" name="TextBox 26"/>
          <p:cNvSpPr txBox="1">
            <a:spLocks noChangeArrowheads="1"/>
          </p:cNvSpPr>
          <p:nvPr/>
        </p:nvSpPr>
        <p:spPr bwMode="auto">
          <a:xfrm rot="-5400000">
            <a:off x="-1415256" y="3396456"/>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t># of available bicycles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1" nodeType="clickEffect">
                                  <p:stCondLst>
                                    <p:cond delay="0"/>
                                  </p:stCondLst>
                                  <p:childTnLst>
                                    <p:animMotion origin="layout" path="M -4.44444E-6 2.30627E-6 L 0.26806 2.30627E-6 " pathEditMode="relative" rAng="0" ptsTypes="AA">
                                      <p:cBhvr>
                                        <p:cTn id="6" dur="2000" fill="hold"/>
                                        <p:tgtEl>
                                          <p:spTgt spid="55"/>
                                        </p:tgtEl>
                                        <p:attrNameLst>
                                          <p:attrName>ppt_x</p:attrName>
                                          <p:attrName>ppt_y</p:attrName>
                                        </p:attrNameLst>
                                      </p:cBhvr>
                                      <p:rCtr x="13400" y="0"/>
                                    </p:animMotion>
                                  </p:childTnLst>
                                </p:cTn>
                              </p:par>
                            </p:childTnLst>
                          </p:cTn>
                        </p:par>
                        <p:par>
                          <p:cTn id="7" fill="hold" nodeType="afterGroup">
                            <p:stCondLst>
                              <p:cond delay="2000"/>
                            </p:stCondLst>
                            <p:childTnLst>
                              <p:par>
                                <p:cTn id="8" presetID="1" presetClass="exit" presetSubtype="0" fill="hold" grpId="0"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last value</a:t>
            </a:r>
            <a:endParaRPr lang="en-US" dirty="0">
              <a:solidFill>
                <a:schemeClr val="tx1">
                  <a:lumMod val="65000"/>
                  <a:lumOff val="35000"/>
                </a:schemeClr>
              </a:solidFill>
            </a:endParaRPr>
          </a:p>
        </p:txBody>
      </p:sp>
      <p:sp>
        <p:nvSpPr>
          <p:cNvPr id="38915" name="TextBox 7"/>
          <p:cNvSpPr txBox="1">
            <a:spLocks noChangeArrowheads="1"/>
          </p:cNvSpPr>
          <p:nvPr/>
        </p:nvSpPr>
        <p:spPr bwMode="auto">
          <a:xfrm>
            <a:off x="152400" y="516255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0</a:t>
            </a:r>
          </a:p>
        </p:txBody>
      </p:sp>
      <p:sp>
        <p:nvSpPr>
          <p:cNvPr id="38916" name="TextBox 9"/>
          <p:cNvSpPr txBox="1">
            <a:spLocks noChangeArrowheads="1"/>
          </p:cNvSpPr>
          <p:nvPr/>
        </p:nvSpPr>
        <p:spPr bwMode="auto">
          <a:xfrm>
            <a:off x="152400" y="16764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30</a:t>
            </a:r>
          </a:p>
        </p:txBody>
      </p:sp>
      <p:cxnSp>
        <p:nvCxnSpPr>
          <p:cNvPr id="12" name="Straight Connector 11"/>
          <p:cNvCxnSpPr/>
          <p:nvPr/>
        </p:nvCxnSpPr>
        <p:spPr>
          <a:xfrm flipV="1">
            <a:off x="682625" y="17827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5800" y="52879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3800" y="5402263"/>
            <a:ext cx="1371600" cy="523875"/>
          </a:xfrm>
          <a:prstGeom prst="rect">
            <a:avLst/>
          </a:prstGeom>
          <a:noFill/>
        </p:spPr>
        <p:txBody>
          <a:bodyPr>
            <a:spAutoFit/>
          </a:bodyPr>
          <a:lstStyle/>
          <a:p>
            <a:pPr fontAlgn="auto">
              <a:spcBef>
                <a:spcPts val="0"/>
              </a:spcBef>
              <a:spcAft>
                <a:spcPts val="0"/>
              </a:spcAft>
              <a:defRPr/>
            </a:pPr>
            <a:r>
              <a:rPr lang="en-US" sz="2800" dirty="0">
                <a:solidFill>
                  <a:schemeClr val="tx1">
                    <a:lumMod val="65000"/>
                    <a:lumOff val="35000"/>
                  </a:schemeClr>
                </a:solidFill>
                <a:latin typeface="+mn-lt"/>
                <a:cs typeface="+mn-cs"/>
              </a:rPr>
              <a:t>time</a:t>
            </a:r>
            <a:endParaRPr lang="en-US" sz="2800" baseline="-25000" dirty="0">
              <a:solidFill>
                <a:schemeClr val="tx1">
                  <a:lumMod val="65000"/>
                  <a:lumOff val="35000"/>
                </a:schemeClr>
              </a:solidFill>
              <a:latin typeface="+mn-lt"/>
              <a:cs typeface="+mn-cs"/>
            </a:endParaRPr>
          </a:p>
        </p:txBody>
      </p:sp>
      <p:cxnSp>
        <p:nvCxnSpPr>
          <p:cNvPr id="21" name="Straight Arrow Connector 20"/>
          <p:cNvCxnSpPr/>
          <p:nvPr/>
        </p:nvCxnSpPr>
        <p:spPr>
          <a:xfrm>
            <a:off x="3805238" y="5861050"/>
            <a:ext cx="838200" cy="1588"/>
          </a:xfrm>
          <a:prstGeom prst="straightConnector1">
            <a:avLst/>
          </a:prstGeom>
          <a:ln w="28575">
            <a:solidFill>
              <a:schemeClr val="tx1">
                <a:lumMod val="65000"/>
                <a:lumOff val="3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8921" name="Group 38"/>
          <p:cNvGrpSpPr>
            <a:grpSpLocks/>
          </p:cNvGrpSpPr>
          <p:nvPr/>
        </p:nvGrpSpPr>
        <p:grpSpPr bwMode="auto">
          <a:xfrm>
            <a:off x="2947988" y="1093788"/>
            <a:ext cx="838200" cy="4621212"/>
            <a:chOff x="2948765" y="788272"/>
            <a:chExt cx="838200" cy="4621928"/>
          </a:xfrm>
        </p:grpSpPr>
        <p:sp>
          <p:nvSpPr>
            <p:cNvPr id="18" name="TextBox 17"/>
            <p:cNvSpPr txBox="1"/>
            <p:nvPr/>
          </p:nvSpPr>
          <p:spPr>
            <a:xfrm>
              <a:off x="2948765" y="788272"/>
              <a:ext cx="838200" cy="523956"/>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t</a:t>
              </a:r>
              <a:r>
                <a:rPr lang="en-US" sz="2800" i="1" baseline="-25000" dirty="0">
                  <a:solidFill>
                    <a:schemeClr val="bg1">
                      <a:lumMod val="65000"/>
                    </a:schemeClr>
                  </a:solidFill>
                  <a:latin typeface="+mn-lt"/>
                  <a:cs typeface="+mn-cs"/>
                </a:rPr>
                <a:t>0</a:t>
              </a:r>
              <a:endParaRPr lang="en-US" sz="2800" i="1" baseline="-25000" dirty="0">
                <a:solidFill>
                  <a:schemeClr val="bg1">
                    <a:lumMod val="65000"/>
                  </a:schemeClr>
                </a:solidFill>
                <a:latin typeface="+mn-lt"/>
                <a:cs typeface="+mn-cs"/>
              </a:endParaRPr>
            </a:p>
          </p:txBody>
        </p:sp>
        <p:cxnSp>
          <p:nvCxnSpPr>
            <p:cNvPr id="17" name="Straight Connector 16"/>
            <p:cNvCxnSpPr/>
            <p:nvPr/>
          </p:nvCxnSpPr>
          <p:spPr>
            <a:xfrm rot="5400000">
              <a:off x="1118058" y="3352481"/>
              <a:ext cx="4115438"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8922" name="Group 56"/>
          <p:cNvGrpSpPr>
            <a:grpSpLocks/>
          </p:cNvGrpSpPr>
          <p:nvPr/>
        </p:nvGrpSpPr>
        <p:grpSpPr bwMode="auto">
          <a:xfrm>
            <a:off x="1752600" y="1219200"/>
            <a:ext cx="1441450" cy="1082675"/>
            <a:chOff x="1752600" y="914400"/>
            <a:chExt cx="1441601" cy="1083245"/>
          </a:xfrm>
        </p:grpSpPr>
        <p:sp>
          <p:nvSpPr>
            <p:cNvPr id="23" name="TextBox 22"/>
            <p:cNvSpPr txBox="1"/>
            <p:nvPr/>
          </p:nvSpPr>
          <p:spPr>
            <a:xfrm>
              <a:off x="1752600" y="914400"/>
              <a:ext cx="1187574" cy="522563"/>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B</a:t>
              </a:r>
              <a:r>
                <a:rPr lang="en-US" sz="2800" i="1" baseline="-25000" dirty="0">
                  <a:solidFill>
                    <a:schemeClr val="bg1">
                      <a:lumMod val="65000"/>
                    </a:schemeClr>
                  </a:solidFill>
                  <a:latin typeface="+mn-lt"/>
                  <a:cs typeface="+mn-cs"/>
                </a:rPr>
                <a:t>t0 </a:t>
              </a:r>
              <a:r>
                <a:rPr lang="en-US" sz="2800" i="1" dirty="0">
                  <a:solidFill>
                    <a:schemeClr val="bg1">
                      <a:lumMod val="65000"/>
                    </a:schemeClr>
                  </a:solidFill>
                  <a:latin typeface="+mn-lt"/>
                  <a:cs typeface="+mn-cs"/>
                </a:rPr>
                <a:t>=27 </a:t>
              </a:r>
              <a:endParaRPr lang="en-US" sz="2800" i="1" baseline="-25000" dirty="0">
                <a:solidFill>
                  <a:schemeClr val="bg1">
                    <a:lumMod val="65000"/>
                  </a:schemeClr>
                </a:solidFill>
                <a:latin typeface="+mn-lt"/>
                <a:cs typeface="+mn-cs"/>
              </a:endParaRPr>
            </a:p>
          </p:txBody>
        </p:sp>
        <p:cxnSp>
          <p:nvCxnSpPr>
            <p:cNvPr id="25" name="Straight Arrow Connector 24"/>
            <p:cNvCxnSpPr/>
            <p:nvPr/>
          </p:nvCxnSpPr>
          <p:spPr>
            <a:xfrm rot="16200000" flipH="1">
              <a:off x="2705119" y="1486265"/>
              <a:ext cx="381201" cy="304832"/>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1785" y="1845165"/>
              <a:ext cx="152416" cy="152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785813" y="1954213"/>
            <a:ext cx="11920537" cy="3009900"/>
          </a:xfrm>
          <a:custGeom>
            <a:avLst/>
            <a:gdLst>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3925614 w 5092262"/>
              <a:gd name="connsiteY43" fmla="*/ 1051034 h 1665890"/>
              <a:gd name="connsiteX44" fmla="*/ 4004441 w 5092262"/>
              <a:gd name="connsiteY44" fmla="*/ 1161393 h 1665890"/>
              <a:gd name="connsiteX45" fmla="*/ 4130565 w 5092262"/>
              <a:gd name="connsiteY45" fmla="*/ 1618593 h 1665890"/>
              <a:gd name="connsiteX46" fmla="*/ 4319752 w 5092262"/>
              <a:gd name="connsiteY46" fmla="*/ 1445172 h 1665890"/>
              <a:gd name="connsiteX47" fmla="*/ 4414345 w 5092262"/>
              <a:gd name="connsiteY47" fmla="*/ 1051034 h 1665890"/>
              <a:gd name="connsiteX48" fmla="*/ 4540469 w 5092262"/>
              <a:gd name="connsiteY48" fmla="*/ 987972 h 1665890"/>
              <a:gd name="connsiteX49" fmla="*/ 4682358 w 5092262"/>
              <a:gd name="connsiteY49" fmla="*/ 767255 h 1665890"/>
              <a:gd name="connsiteX50" fmla="*/ 4918841 w 5092262"/>
              <a:gd name="connsiteY50" fmla="*/ 940676 h 1665890"/>
              <a:gd name="connsiteX51" fmla="*/ 5092262 w 5092262"/>
              <a:gd name="connsiteY51"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92262" h="1665890">
                <a:moveTo>
                  <a:pt x="0" y="830317"/>
                </a:moveTo>
                <a:cubicBezTo>
                  <a:pt x="23648" y="722586"/>
                  <a:pt x="47297" y="614855"/>
                  <a:pt x="63062" y="625365"/>
                </a:cubicBezTo>
                <a:cubicBezTo>
                  <a:pt x="78828" y="635875"/>
                  <a:pt x="84083" y="909145"/>
                  <a:pt x="94593" y="893379"/>
                </a:cubicBezTo>
                <a:cubicBezTo>
                  <a:pt x="105103" y="877614"/>
                  <a:pt x="110359" y="520262"/>
                  <a:pt x="126124" y="530772"/>
                </a:cubicBezTo>
                <a:cubicBezTo>
                  <a:pt x="141890" y="541282"/>
                  <a:pt x="170793" y="945931"/>
                  <a:pt x="189186" y="956441"/>
                </a:cubicBezTo>
                <a:cubicBezTo>
                  <a:pt x="207579" y="966951"/>
                  <a:pt x="212835" y="612227"/>
                  <a:pt x="236483" y="593834"/>
                </a:cubicBezTo>
                <a:cubicBezTo>
                  <a:pt x="260131" y="575441"/>
                  <a:pt x="302173" y="832945"/>
                  <a:pt x="331076" y="846083"/>
                </a:cubicBezTo>
                <a:cubicBezTo>
                  <a:pt x="359979" y="859221"/>
                  <a:pt x="373117" y="667407"/>
                  <a:pt x="409903" y="672662"/>
                </a:cubicBezTo>
                <a:cubicBezTo>
                  <a:pt x="446689" y="677917"/>
                  <a:pt x="517634" y="882869"/>
                  <a:pt x="551793" y="877614"/>
                </a:cubicBezTo>
                <a:cubicBezTo>
                  <a:pt x="585952" y="872359"/>
                  <a:pt x="593834" y="625365"/>
                  <a:pt x="614855" y="641131"/>
                </a:cubicBezTo>
                <a:cubicBezTo>
                  <a:pt x="635876" y="656897"/>
                  <a:pt x="649014" y="1056290"/>
                  <a:pt x="677917" y="972207"/>
                </a:cubicBezTo>
                <a:cubicBezTo>
                  <a:pt x="706821" y="888124"/>
                  <a:pt x="738352" y="273269"/>
                  <a:pt x="788276" y="136634"/>
                </a:cubicBezTo>
                <a:cubicBezTo>
                  <a:pt x="838200" y="0"/>
                  <a:pt x="932793" y="149772"/>
                  <a:pt x="977462" y="152400"/>
                </a:cubicBezTo>
                <a:cubicBezTo>
                  <a:pt x="1022131" y="155028"/>
                  <a:pt x="1056289" y="152400"/>
                  <a:pt x="1056289" y="152400"/>
                </a:cubicBezTo>
                <a:lnTo>
                  <a:pt x="1198179" y="152400"/>
                </a:lnTo>
                <a:cubicBezTo>
                  <a:pt x="1232338" y="197069"/>
                  <a:pt x="1219200" y="399393"/>
                  <a:pt x="1261241" y="420414"/>
                </a:cubicBezTo>
                <a:cubicBezTo>
                  <a:pt x="1303282" y="441435"/>
                  <a:pt x="1403131" y="215462"/>
                  <a:pt x="1450427" y="278524"/>
                </a:cubicBezTo>
                <a:cubicBezTo>
                  <a:pt x="1497723" y="341586"/>
                  <a:pt x="1516116" y="683172"/>
                  <a:pt x="1545020" y="798786"/>
                </a:cubicBezTo>
                <a:cubicBezTo>
                  <a:pt x="1573924" y="914400"/>
                  <a:pt x="1581807" y="977462"/>
                  <a:pt x="1623848" y="972207"/>
                </a:cubicBezTo>
                <a:cubicBezTo>
                  <a:pt x="1665889" y="966952"/>
                  <a:pt x="1760483" y="719959"/>
                  <a:pt x="1797269" y="767255"/>
                </a:cubicBezTo>
                <a:cubicBezTo>
                  <a:pt x="1834055" y="814552"/>
                  <a:pt x="1823544" y="1292772"/>
                  <a:pt x="1844565" y="1255986"/>
                </a:cubicBezTo>
                <a:cubicBezTo>
                  <a:pt x="1865586" y="1219200"/>
                  <a:pt x="1894490" y="622738"/>
                  <a:pt x="1923393" y="546538"/>
                </a:cubicBezTo>
                <a:cubicBezTo>
                  <a:pt x="1952296" y="470338"/>
                  <a:pt x="1996965" y="809296"/>
                  <a:pt x="2017986" y="798786"/>
                </a:cubicBezTo>
                <a:cubicBezTo>
                  <a:pt x="2039007" y="788276"/>
                  <a:pt x="2036379" y="480848"/>
                  <a:pt x="2049517" y="483476"/>
                </a:cubicBezTo>
                <a:cubicBezTo>
                  <a:pt x="2062655" y="486104"/>
                  <a:pt x="2081049" y="846083"/>
                  <a:pt x="2096814" y="814552"/>
                </a:cubicBezTo>
                <a:cubicBezTo>
                  <a:pt x="2112579" y="783021"/>
                  <a:pt x="2123089" y="338958"/>
                  <a:pt x="2144110" y="294289"/>
                </a:cubicBezTo>
                <a:cubicBezTo>
                  <a:pt x="2165131" y="249620"/>
                  <a:pt x="2201917" y="465083"/>
                  <a:pt x="2222938" y="546538"/>
                </a:cubicBezTo>
                <a:cubicBezTo>
                  <a:pt x="2243959" y="627993"/>
                  <a:pt x="2246586" y="790903"/>
                  <a:pt x="2270234" y="783020"/>
                </a:cubicBezTo>
                <a:cubicBezTo>
                  <a:pt x="2293882" y="775137"/>
                  <a:pt x="2335924" y="515007"/>
                  <a:pt x="2364827" y="499241"/>
                </a:cubicBezTo>
                <a:cubicBezTo>
                  <a:pt x="2393731" y="483476"/>
                  <a:pt x="2422634" y="675289"/>
                  <a:pt x="2443655" y="688427"/>
                </a:cubicBezTo>
                <a:cubicBezTo>
                  <a:pt x="2464676" y="701565"/>
                  <a:pt x="2475187" y="522890"/>
                  <a:pt x="2490952" y="578069"/>
                </a:cubicBezTo>
                <a:cubicBezTo>
                  <a:pt x="2506717" y="633248"/>
                  <a:pt x="2506717" y="1019503"/>
                  <a:pt x="2538248" y="1019503"/>
                </a:cubicBezTo>
                <a:cubicBezTo>
                  <a:pt x="2569779" y="1019503"/>
                  <a:pt x="2648607" y="614855"/>
                  <a:pt x="2680138" y="578069"/>
                </a:cubicBezTo>
                <a:cubicBezTo>
                  <a:pt x="2711669" y="541283"/>
                  <a:pt x="2698531" y="777765"/>
                  <a:pt x="2727434" y="798786"/>
                </a:cubicBezTo>
                <a:cubicBezTo>
                  <a:pt x="2756337" y="819807"/>
                  <a:pt x="2814144" y="706821"/>
                  <a:pt x="2853558" y="704193"/>
                </a:cubicBezTo>
                <a:cubicBezTo>
                  <a:pt x="2892972" y="701565"/>
                  <a:pt x="2927131" y="790903"/>
                  <a:pt x="2963917" y="783020"/>
                </a:cubicBezTo>
                <a:cubicBezTo>
                  <a:pt x="3000703" y="775137"/>
                  <a:pt x="3037490" y="667406"/>
                  <a:pt x="3074276" y="656896"/>
                </a:cubicBezTo>
                <a:cubicBezTo>
                  <a:pt x="3111062" y="646386"/>
                  <a:pt x="3153103" y="754116"/>
                  <a:pt x="3184634" y="719958"/>
                </a:cubicBezTo>
                <a:cubicBezTo>
                  <a:pt x="3216165" y="685800"/>
                  <a:pt x="3210910" y="493986"/>
                  <a:pt x="3263462" y="451945"/>
                </a:cubicBezTo>
                <a:cubicBezTo>
                  <a:pt x="3316014" y="409904"/>
                  <a:pt x="3436883" y="480848"/>
                  <a:pt x="3499945" y="467710"/>
                </a:cubicBezTo>
                <a:cubicBezTo>
                  <a:pt x="3563007" y="454572"/>
                  <a:pt x="3599793" y="359979"/>
                  <a:pt x="3641834" y="373117"/>
                </a:cubicBezTo>
                <a:cubicBezTo>
                  <a:pt x="3683875" y="386255"/>
                  <a:pt x="3707524" y="525517"/>
                  <a:pt x="3752193" y="546538"/>
                </a:cubicBezTo>
                <a:cubicBezTo>
                  <a:pt x="3796862" y="567559"/>
                  <a:pt x="3867807" y="396765"/>
                  <a:pt x="3909848" y="499241"/>
                </a:cubicBezTo>
                <a:cubicBezTo>
                  <a:pt x="3951889" y="601717"/>
                  <a:pt x="3967655" y="974834"/>
                  <a:pt x="4004441" y="1161393"/>
                </a:cubicBezTo>
                <a:cubicBezTo>
                  <a:pt x="4041227" y="1347952"/>
                  <a:pt x="4078013" y="1571297"/>
                  <a:pt x="4130565" y="1618593"/>
                </a:cubicBezTo>
                <a:cubicBezTo>
                  <a:pt x="4183117" y="1665890"/>
                  <a:pt x="4272455" y="1539765"/>
                  <a:pt x="4319752" y="1445172"/>
                </a:cubicBezTo>
                <a:cubicBezTo>
                  <a:pt x="4367049" y="1350579"/>
                  <a:pt x="4377559" y="1127234"/>
                  <a:pt x="4414345" y="1051034"/>
                </a:cubicBezTo>
                <a:cubicBezTo>
                  <a:pt x="4451131" y="974834"/>
                  <a:pt x="4495800" y="1035268"/>
                  <a:pt x="4540469" y="987972"/>
                </a:cubicBezTo>
                <a:cubicBezTo>
                  <a:pt x="4585138" y="940676"/>
                  <a:pt x="4619296" y="775138"/>
                  <a:pt x="4682358" y="767255"/>
                </a:cubicBezTo>
                <a:cubicBezTo>
                  <a:pt x="4745420" y="759372"/>
                  <a:pt x="4850524" y="959069"/>
                  <a:pt x="4918841" y="940676"/>
                </a:cubicBezTo>
                <a:cubicBezTo>
                  <a:pt x="4987158" y="922283"/>
                  <a:pt x="5039710" y="789589"/>
                  <a:pt x="5092262" y="656896"/>
                </a:cubicBezTo>
              </a:path>
            </a:pathLst>
          </a:custGeom>
          <a:ln w="60325" cap="rnd">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 name="Rectangle 50"/>
          <p:cNvSpPr/>
          <p:nvPr/>
        </p:nvSpPr>
        <p:spPr>
          <a:xfrm>
            <a:off x="3605213" y="2286000"/>
            <a:ext cx="5767387"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200400" y="2057400"/>
            <a:ext cx="54927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0"/>
          <p:cNvGrpSpPr>
            <a:grpSpLocks/>
          </p:cNvGrpSpPr>
          <p:nvPr/>
        </p:nvGrpSpPr>
        <p:grpSpPr bwMode="auto">
          <a:xfrm>
            <a:off x="3143250" y="1619250"/>
            <a:ext cx="1603375" cy="3046413"/>
            <a:chOff x="3143515" y="1314450"/>
            <a:chExt cx="1602830" cy="3046551"/>
          </a:xfrm>
        </p:grpSpPr>
        <p:grpSp>
          <p:nvGrpSpPr>
            <p:cNvPr id="38950" name="Group 29"/>
            <p:cNvGrpSpPr>
              <a:grpSpLocks/>
            </p:cNvGrpSpPr>
            <p:nvPr/>
          </p:nvGrpSpPr>
          <p:grpSpPr bwMode="auto">
            <a:xfrm>
              <a:off x="3143515" y="3657600"/>
              <a:ext cx="1602830" cy="703401"/>
              <a:chOff x="3121570" y="3657600"/>
              <a:chExt cx="1602830" cy="703401"/>
            </a:xfrm>
          </p:grpSpPr>
          <p:sp>
            <p:nvSpPr>
              <p:cNvPr id="26" name="Left Brace 25"/>
              <p:cNvSpPr/>
              <p:nvPr/>
            </p:nvSpPr>
            <p:spPr>
              <a:xfrm rot="16200000">
                <a:off x="3232604" y="3581585"/>
                <a:ext cx="274650" cy="426893"/>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27"/>
              <p:cNvSpPr txBox="1"/>
              <p:nvPr/>
            </p:nvSpPr>
            <p:spPr>
              <a:xfrm>
                <a:off x="3121570" y="3899017"/>
                <a:ext cx="1602830" cy="461984"/>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PW=10min</a:t>
                </a:r>
                <a:endParaRPr lang="en-US" sz="2400" i="1" baseline="-25000" dirty="0">
                  <a:solidFill>
                    <a:schemeClr val="bg1">
                      <a:lumMod val="65000"/>
                    </a:schemeClr>
                  </a:solidFill>
                  <a:latin typeface="+mn-lt"/>
                  <a:cs typeface="+mn-cs"/>
                </a:endParaRPr>
              </a:p>
            </p:txBody>
          </p:sp>
        </p:grpSp>
        <p:cxnSp>
          <p:nvCxnSpPr>
            <p:cNvPr id="32" name="Straight Connector 31"/>
            <p:cNvCxnSpPr/>
            <p:nvPr/>
          </p:nvCxnSpPr>
          <p:spPr>
            <a:xfrm rot="5400000" flipH="1" flipV="1">
              <a:off x="2419406" y="2495604"/>
              <a:ext cx="236230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rot="5400000" flipH="1" flipV="1">
            <a:off x="5862638" y="-365125"/>
            <a:ext cx="38100" cy="5153025"/>
          </a:xfrm>
          <a:prstGeom prst="line">
            <a:avLst/>
          </a:prstGeom>
          <a:ln w="60325" cap="rnd">
            <a:solidFill>
              <a:srgbClr val="92D050"/>
            </a:solidFill>
            <a:prstDash val="sysDot"/>
            <a:round/>
          </a:ln>
        </p:spPr>
        <p:style>
          <a:lnRef idx="1">
            <a:schemeClr val="accent1"/>
          </a:lnRef>
          <a:fillRef idx="0">
            <a:schemeClr val="accent1"/>
          </a:fillRef>
          <a:effectRef idx="0">
            <a:schemeClr val="accent1"/>
          </a:effectRef>
          <a:fontRef idx="minor">
            <a:schemeClr val="tx1"/>
          </a:fontRef>
        </p:style>
      </p:cxnSp>
      <p:grpSp>
        <p:nvGrpSpPr>
          <p:cNvPr id="9" name="Group 41"/>
          <p:cNvGrpSpPr>
            <a:grpSpLocks/>
          </p:cNvGrpSpPr>
          <p:nvPr/>
        </p:nvGrpSpPr>
        <p:grpSpPr bwMode="auto">
          <a:xfrm>
            <a:off x="3178175" y="1619250"/>
            <a:ext cx="2079625" cy="3752850"/>
            <a:chOff x="3177676" y="1314450"/>
            <a:chExt cx="2080124" cy="3752883"/>
          </a:xfrm>
        </p:grpSpPr>
        <p:sp>
          <p:nvSpPr>
            <p:cNvPr id="27" name="Left Brace 26"/>
            <p:cNvSpPr/>
            <p:nvPr/>
          </p:nvSpPr>
          <p:spPr>
            <a:xfrm rot="-5400000">
              <a:off x="3989119" y="3531984"/>
              <a:ext cx="304803" cy="1927687"/>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 name="TextBox 28"/>
            <p:cNvSpPr txBox="1"/>
            <p:nvPr/>
          </p:nvSpPr>
          <p:spPr>
            <a:xfrm>
              <a:off x="3885871" y="4605367"/>
              <a:ext cx="1371929" cy="461966"/>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PW=2hr</a:t>
              </a:r>
              <a:endParaRPr lang="en-US" sz="2400" i="1" baseline="-25000" dirty="0">
                <a:solidFill>
                  <a:schemeClr val="bg1">
                    <a:lumMod val="65000"/>
                  </a:schemeClr>
                </a:solidFill>
                <a:latin typeface="+mn-lt"/>
                <a:cs typeface="+mn-cs"/>
              </a:endParaRPr>
            </a:p>
          </p:txBody>
        </p:sp>
        <p:cxnSp>
          <p:nvCxnSpPr>
            <p:cNvPr id="36" name="Straight Connector 35"/>
            <p:cNvCxnSpPr/>
            <p:nvPr/>
          </p:nvCxnSpPr>
          <p:spPr>
            <a:xfrm rot="5400000" flipH="1" flipV="1">
              <a:off x="3581350" y="2838463"/>
              <a:ext cx="304802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3525838" y="2146300"/>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a:off x="3525838" y="21447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5029200" y="2133600"/>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5029200" y="41005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65"/>
          <p:cNvGrpSpPr>
            <a:grpSpLocks/>
          </p:cNvGrpSpPr>
          <p:nvPr/>
        </p:nvGrpSpPr>
        <p:grpSpPr bwMode="auto">
          <a:xfrm>
            <a:off x="3657600" y="1143000"/>
            <a:ext cx="1614488" cy="914400"/>
            <a:chOff x="3657600" y="838200"/>
            <a:chExt cx="1615122" cy="914400"/>
          </a:xfrm>
        </p:grpSpPr>
        <p:sp>
          <p:nvSpPr>
            <p:cNvPr id="60" name="Rectangle 59"/>
            <p:cNvSpPr/>
            <p:nvPr/>
          </p:nvSpPr>
          <p:spPr>
            <a:xfrm>
              <a:off x="3657600" y="838200"/>
              <a:ext cx="1615122" cy="523875"/>
            </a:xfrm>
            <a:prstGeom prst="rect">
              <a:avLst/>
            </a:prstGeom>
          </p:spPr>
          <p:txBody>
            <a:bodyPr wrap="none">
              <a:spAutoFit/>
            </a:bodyPr>
            <a:lstStyle/>
            <a:p>
              <a:pPr fontAlgn="auto">
                <a:spcBef>
                  <a:spcPts val="0"/>
                </a:spcBef>
                <a:spcAft>
                  <a:spcPts val="0"/>
                </a:spcAft>
                <a:defRPr/>
              </a:pPr>
              <a:r>
                <a:rPr lang="en-US" sz="2800" i="1" dirty="0">
                  <a:solidFill>
                    <a:schemeClr val="bg1">
                      <a:lumMod val="65000"/>
                    </a:schemeClr>
                  </a:solidFill>
                  <a:latin typeface="+mn-lt"/>
                  <a:cs typeface="+mn-cs"/>
                </a:rPr>
                <a:t>Pred</a:t>
              </a:r>
              <a:r>
                <a:rPr lang="en-US" sz="2800" i="1" baseline="-25000" dirty="0">
                  <a:solidFill>
                    <a:schemeClr val="bg1">
                      <a:lumMod val="65000"/>
                    </a:schemeClr>
                  </a:solidFill>
                  <a:latin typeface="+mn-lt"/>
                  <a:cs typeface="+mn-cs"/>
                </a:rPr>
                <a:t>LV</a:t>
              </a:r>
              <a:r>
                <a:rPr lang="en-US" sz="2800" i="1" dirty="0">
                  <a:solidFill>
                    <a:schemeClr val="bg1">
                      <a:lumMod val="65000"/>
                    </a:schemeClr>
                  </a:solidFill>
                  <a:latin typeface="+mn-lt"/>
                  <a:cs typeface="+mn-cs"/>
                </a:rPr>
                <a:t>=27</a:t>
              </a:r>
              <a:endParaRPr lang="en-US" sz="2800" i="1" baseline="-25000" dirty="0">
                <a:solidFill>
                  <a:schemeClr val="bg1">
                    <a:lumMod val="65000"/>
                  </a:schemeClr>
                </a:solidFill>
                <a:latin typeface="+mn-lt"/>
                <a:cs typeface="+mn-cs"/>
              </a:endParaRPr>
            </a:p>
          </p:txBody>
        </p:sp>
        <p:cxnSp>
          <p:nvCxnSpPr>
            <p:cNvPr id="63" name="Straight Arrow Connector 62"/>
            <p:cNvCxnSpPr/>
            <p:nvPr/>
          </p:nvCxnSpPr>
          <p:spPr>
            <a:xfrm rot="5400000">
              <a:off x="3581460" y="1447770"/>
              <a:ext cx="457200" cy="152460"/>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66"/>
          <p:cNvGrpSpPr>
            <a:grpSpLocks/>
          </p:cNvGrpSpPr>
          <p:nvPr/>
        </p:nvGrpSpPr>
        <p:grpSpPr bwMode="auto">
          <a:xfrm>
            <a:off x="5181600" y="1152525"/>
            <a:ext cx="1614488" cy="904875"/>
            <a:chOff x="3657600" y="848380"/>
            <a:chExt cx="1615122" cy="904220"/>
          </a:xfrm>
        </p:grpSpPr>
        <p:sp>
          <p:nvSpPr>
            <p:cNvPr id="68" name="Rectangle 67"/>
            <p:cNvSpPr/>
            <p:nvPr/>
          </p:nvSpPr>
          <p:spPr>
            <a:xfrm>
              <a:off x="3657600" y="848380"/>
              <a:ext cx="1615122" cy="523496"/>
            </a:xfrm>
            <a:prstGeom prst="rect">
              <a:avLst/>
            </a:prstGeom>
          </p:spPr>
          <p:txBody>
            <a:bodyPr wrap="none">
              <a:spAutoFit/>
            </a:bodyPr>
            <a:lstStyle/>
            <a:p>
              <a:pPr fontAlgn="auto">
                <a:spcBef>
                  <a:spcPts val="0"/>
                </a:spcBef>
                <a:spcAft>
                  <a:spcPts val="0"/>
                </a:spcAft>
                <a:defRPr/>
              </a:pPr>
              <a:r>
                <a:rPr lang="en-US" sz="2800" i="1" dirty="0">
                  <a:solidFill>
                    <a:schemeClr val="bg1">
                      <a:lumMod val="65000"/>
                    </a:schemeClr>
                  </a:solidFill>
                  <a:latin typeface="+mn-lt"/>
                  <a:cs typeface="+mn-cs"/>
                </a:rPr>
                <a:t>Pred</a:t>
              </a:r>
              <a:r>
                <a:rPr lang="en-US" sz="2800" i="1" baseline="-25000" dirty="0">
                  <a:solidFill>
                    <a:schemeClr val="bg1">
                      <a:lumMod val="65000"/>
                    </a:schemeClr>
                  </a:solidFill>
                  <a:latin typeface="+mn-lt"/>
                  <a:cs typeface="+mn-cs"/>
                </a:rPr>
                <a:t>LV</a:t>
              </a:r>
              <a:r>
                <a:rPr lang="en-US" sz="2800" i="1" dirty="0">
                  <a:solidFill>
                    <a:schemeClr val="bg1">
                      <a:lumMod val="65000"/>
                    </a:schemeClr>
                  </a:solidFill>
                  <a:latin typeface="+mn-lt"/>
                  <a:cs typeface="+mn-cs"/>
                </a:rPr>
                <a:t>=27</a:t>
              </a:r>
              <a:endParaRPr lang="en-US" sz="2800" i="1" baseline="-25000" dirty="0">
                <a:solidFill>
                  <a:schemeClr val="bg1">
                    <a:lumMod val="65000"/>
                  </a:schemeClr>
                </a:solidFill>
                <a:latin typeface="+mn-lt"/>
                <a:cs typeface="+mn-cs"/>
              </a:endParaRPr>
            </a:p>
          </p:txBody>
        </p:sp>
        <p:cxnSp>
          <p:nvCxnSpPr>
            <p:cNvPr id="69" name="Straight Arrow Connector 68"/>
            <p:cNvCxnSpPr/>
            <p:nvPr/>
          </p:nvCxnSpPr>
          <p:spPr>
            <a:xfrm rot="5400000">
              <a:off x="3581625" y="1447936"/>
              <a:ext cx="456869" cy="152460"/>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 name="Group 77"/>
          <p:cNvGrpSpPr>
            <a:grpSpLocks/>
          </p:cNvGrpSpPr>
          <p:nvPr/>
        </p:nvGrpSpPr>
        <p:grpSpPr bwMode="auto">
          <a:xfrm>
            <a:off x="5181600" y="4267200"/>
            <a:ext cx="1609725" cy="954088"/>
            <a:chOff x="3302760" y="609600"/>
            <a:chExt cx="1609826" cy="954107"/>
          </a:xfrm>
        </p:grpSpPr>
        <p:sp>
          <p:nvSpPr>
            <p:cNvPr id="38941" name="Rectangle 78"/>
            <p:cNvSpPr>
              <a:spLocks noChangeArrowheads="1"/>
            </p:cNvSpPr>
            <p:nvPr/>
          </p:nvSpPr>
          <p:spPr bwMode="auto">
            <a:xfrm>
              <a:off x="3378960" y="609600"/>
              <a:ext cx="1533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a:t>
              </a:r>
              <a:br>
                <a:rPr lang="en-US" sz="2800">
                  <a:solidFill>
                    <a:schemeClr val="accent1"/>
                  </a:solidFill>
                  <a:latin typeface="Calibri" pitchFamily="34" charset="0"/>
                </a:rPr>
              </a:br>
              <a:r>
                <a:rPr lang="en-US" sz="2800">
                  <a:solidFill>
                    <a:schemeClr val="accent1"/>
                  </a:solidFill>
                  <a:latin typeface="Calibri" pitchFamily="34" charset="0"/>
                </a:rPr>
                <a:t>Value=10</a:t>
              </a:r>
              <a:endParaRPr lang="en-US" sz="2800" baseline="-25000">
                <a:solidFill>
                  <a:schemeClr val="accent1"/>
                </a:solidFill>
                <a:latin typeface="Calibri" pitchFamily="34" charset="0"/>
              </a:endParaRPr>
            </a:p>
          </p:txBody>
        </p:sp>
        <p:cxnSp>
          <p:nvCxnSpPr>
            <p:cNvPr id="80" name="Straight Arrow Connector 79"/>
            <p:cNvCxnSpPr/>
            <p:nvPr/>
          </p:nvCxnSpPr>
          <p:spPr>
            <a:xfrm rot="10800000">
              <a:off x="3302760" y="609600"/>
              <a:ext cx="304819" cy="228605"/>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81"/>
          <p:cNvGrpSpPr>
            <a:grpSpLocks/>
          </p:cNvGrpSpPr>
          <p:nvPr/>
        </p:nvGrpSpPr>
        <p:grpSpPr bwMode="auto">
          <a:xfrm>
            <a:off x="3717925" y="2403475"/>
            <a:ext cx="1609725" cy="954088"/>
            <a:chOff x="3302760" y="609600"/>
            <a:chExt cx="1609826" cy="954107"/>
          </a:xfrm>
        </p:grpSpPr>
        <p:sp>
          <p:nvSpPr>
            <p:cNvPr id="38939" name="Rectangle 82"/>
            <p:cNvSpPr>
              <a:spLocks noChangeArrowheads="1"/>
            </p:cNvSpPr>
            <p:nvPr/>
          </p:nvSpPr>
          <p:spPr bwMode="auto">
            <a:xfrm>
              <a:off x="3378960" y="609600"/>
              <a:ext cx="1533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a:t>
              </a:r>
              <a:br>
                <a:rPr lang="en-US" sz="2800">
                  <a:solidFill>
                    <a:schemeClr val="accent1"/>
                  </a:solidFill>
                  <a:latin typeface="Calibri" pitchFamily="34" charset="0"/>
                </a:rPr>
              </a:br>
              <a:r>
                <a:rPr lang="en-US" sz="2800">
                  <a:solidFill>
                    <a:schemeClr val="accent1"/>
                  </a:solidFill>
                  <a:latin typeface="Calibri" pitchFamily="34" charset="0"/>
                </a:rPr>
                <a:t>Value=27</a:t>
              </a:r>
              <a:endParaRPr lang="en-US" sz="2800" baseline="-25000">
                <a:solidFill>
                  <a:schemeClr val="accent1"/>
                </a:solidFill>
                <a:latin typeface="Calibri" pitchFamily="34" charset="0"/>
              </a:endParaRPr>
            </a:p>
          </p:txBody>
        </p:sp>
        <p:cxnSp>
          <p:nvCxnSpPr>
            <p:cNvPr id="84" name="Straight Arrow Connector 83"/>
            <p:cNvCxnSpPr/>
            <p:nvPr/>
          </p:nvCxnSpPr>
          <p:spPr>
            <a:xfrm rot="10800000">
              <a:off x="3302760" y="609600"/>
              <a:ext cx="304819" cy="228605"/>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3451225" y="376238"/>
            <a:ext cx="2705100" cy="461962"/>
          </a:xfrm>
          <a:prstGeom prst="rect">
            <a:avLst/>
          </a:prstGeom>
        </p:spPr>
        <p:txBody>
          <a:bodyPr wrap="none">
            <a:spAutoFit/>
          </a:bodyPr>
          <a:lstStyle/>
          <a:p>
            <a:pPr fontAlgn="auto">
              <a:spcBef>
                <a:spcPts val="0"/>
              </a:spcBef>
              <a:spcAft>
                <a:spcPts val="0"/>
              </a:spcAft>
              <a:defRPr/>
            </a:pPr>
            <a:r>
              <a:rPr lang="en-US" sz="2400" i="1" dirty="0">
                <a:solidFill>
                  <a:schemeClr val="tx1">
                    <a:lumMod val="65000"/>
                    <a:lumOff val="35000"/>
                  </a:schemeClr>
                </a:solidFill>
                <a:latin typeface="Franklin Gothic Medium Cond" pitchFamily="34" charset="0"/>
                <a:cs typeface="+mn-cs"/>
              </a:rPr>
              <a:t>Pred</a:t>
            </a:r>
            <a:r>
              <a:rPr lang="en-US" sz="2400" i="1" baseline="-25000" dirty="0">
                <a:solidFill>
                  <a:schemeClr val="tx1">
                    <a:lumMod val="65000"/>
                    <a:lumOff val="35000"/>
                  </a:schemeClr>
                </a:solidFill>
                <a:latin typeface="Franklin Gothic Medium Cond" pitchFamily="34" charset="0"/>
                <a:cs typeface="+mn-cs"/>
              </a:rPr>
              <a:t>LV</a:t>
            </a:r>
            <a:r>
              <a:rPr lang="en-US" sz="2400" i="1" dirty="0">
                <a:solidFill>
                  <a:schemeClr val="tx1">
                    <a:lumMod val="65000"/>
                    <a:lumOff val="35000"/>
                  </a:schemeClr>
                </a:solidFill>
                <a:latin typeface="Franklin Gothic Medium Cond" pitchFamily="34" charset="0"/>
                <a:cs typeface="+mn-cs"/>
              </a:rPr>
              <a:t>=(t</a:t>
            </a:r>
            <a:r>
              <a:rPr lang="en-US" sz="2400" i="1" baseline="-25000" dirty="0">
                <a:solidFill>
                  <a:schemeClr val="tx1">
                    <a:lumMod val="65000"/>
                    <a:lumOff val="35000"/>
                  </a:schemeClr>
                </a:solidFill>
                <a:latin typeface="Franklin Gothic Medium Cond" pitchFamily="34" charset="0"/>
                <a:cs typeface="+mn-cs"/>
              </a:rPr>
              <a: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,PW)=B</a:t>
            </a:r>
            <a:r>
              <a:rPr lang="en-US" sz="2400" i="1" baseline="-25000" dirty="0">
                <a:solidFill>
                  <a:schemeClr val="tx1">
                    <a:lumMod val="65000"/>
                    <a:lumOff val="35000"/>
                  </a:schemeClr>
                </a:solidFill>
                <a:latin typeface="Franklin Gothic Medium Cond" pitchFamily="34" charset="0"/>
                <a:cs typeface="+mn-cs"/>
              </a:rPr>
              <a:t>t0</a:t>
            </a:r>
            <a:endParaRPr lang="en-US" sz="2400" i="1" baseline="-25000" dirty="0">
              <a:solidFill>
                <a:schemeClr val="tx1">
                  <a:lumMod val="65000"/>
                  <a:lumOff val="35000"/>
                </a:schemeClr>
              </a:solidFill>
              <a:latin typeface="Franklin Gothic Medium Cond" pitchFamily="34" charset="0"/>
              <a:cs typeface="+mn-cs"/>
            </a:endParaRPr>
          </a:p>
        </p:txBody>
      </p:sp>
      <p:sp>
        <p:nvSpPr>
          <p:cNvPr id="38938" name="TextBox 46"/>
          <p:cNvSpPr txBox="1">
            <a:spLocks noChangeArrowheads="1"/>
          </p:cNvSpPr>
          <p:nvPr/>
        </p:nvSpPr>
        <p:spPr bwMode="auto">
          <a:xfrm rot="-5400000">
            <a:off x="-1415256" y="3396456"/>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t># of available bicycles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accel="50000" decel="50000" fill="hold" grpId="0" nodeType="clickEffect">
                                  <p:stCondLst>
                                    <p:cond delay="0"/>
                                  </p:stCondLst>
                                  <p:childTnLst>
                                    <p:animMotion origin="layout" path="M -4.72222E-6 -3.33333E-6 L 0.06164 -3.33333E-6 " pathEditMode="relative" rAng="0" ptsTypes="AA">
                                      <p:cBhvr>
                                        <p:cTn id="14" dur="1000" fill="hold"/>
                                        <p:tgtEl>
                                          <p:spTgt spid="15"/>
                                        </p:tgtEl>
                                        <p:attrNameLst>
                                          <p:attrName>ppt_x</p:attrName>
                                          <p:attrName>ppt_y</p:attrName>
                                        </p:attrNameLst>
                                      </p:cBhvr>
                                      <p:rCtr x="3100" y="0"/>
                                    </p:animMotion>
                                  </p:childTnLst>
                                </p:cTn>
                              </p:par>
                            </p:childTnLst>
                          </p:cTn>
                        </p:par>
                        <p:par>
                          <p:cTn id="15" fill="hold" nodeType="afterGroup">
                            <p:stCondLst>
                              <p:cond delay="1000"/>
                            </p:stCondLst>
                            <p:childTnLst>
                              <p:par>
                                <p:cTn id="16" presetID="1" presetClass="exit" presetSubtype="0" fill="hold" grpId="1" nodeType="after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4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63" presetClass="path" presetSubtype="0" accel="50000" decel="50000" fill="hold" grpId="0" nodeType="clickEffect">
                                  <p:stCondLst>
                                    <p:cond delay="0"/>
                                  </p:stCondLst>
                                  <p:childTnLst>
                                    <p:animMotion origin="layout" path="M -2.5E-6 -3.33333E-6 L 0.16163 -3.33333E-6 " pathEditMode="relative" rAng="0" ptsTypes="AA">
                                      <p:cBhvr>
                                        <p:cTn id="47" dur="2000" fill="hold"/>
                                        <p:tgtEl>
                                          <p:spTgt spid="51"/>
                                        </p:tgtEl>
                                        <p:attrNameLst>
                                          <p:attrName>ppt_x</p:attrName>
                                          <p:attrName>ppt_y</p:attrName>
                                        </p:attrNameLst>
                                      </p:cBhvr>
                                      <p:rCtr x="8100" y="0"/>
                                    </p:animMotion>
                                  </p:childTnLst>
                                </p:cTn>
                              </p:par>
                            </p:childTnLst>
                          </p:cTn>
                        </p:par>
                        <p:par>
                          <p:cTn id="48" fill="hold" nodeType="afterGroup">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5" grpId="0" animBg="1"/>
      <p:bldP spid="15" grpId="1" animBg="1"/>
      <p:bldP spid="50" grpId="0" animBg="1"/>
      <p:bldP spid="49" grpId="0" animBg="1"/>
      <p:bldP spid="49" grpId="1" animBg="1"/>
      <p:bldP spid="52"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historic mean</a:t>
            </a:r>
            <a:endParaRPr lang="en-US" dirty="0">
              <a:solidFill>
                <a:schemeClr val="tx1">
                  <a:lumMod val="65000"/>
                  <a:lumOff val="35000"/>
                </a:schemeClr>
              </a:solidFill>
            </a:endParaRPr>
          </a:p>
        </p:txBody>
      </p:sp>
      <p:graphicFrame>
        <p:nvGraphicFramePr>
          <p:cNvPr id="46" name="Chart 45"/>
          <p:cNvGraphicFramePr/>
          <p:nvPr/>
        </p:nvGraphicFramePr>
        <p:xfrm>
          <a:off x="762000" y="1447800"/>
          <a:ext cx="62484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47" name="Rectangle 46"/>
          <p:cNvSpPr/>
          <p:nvPr/>
        </p:nvSpPr>
        <p:spPr>
          <a:xfrm>
            <a:off x="990600" y="4191000"/>
            <a:ext cx="1657350" cy="830263"/>
          </a:xfrm>
          <a:prstGeom prst="rect">
            <a:avLst/>
          </a:prstGeom>
        </p:spPr>
        <p:txBody>
          <a:bodyPr wrap="none">
            <a:spAutoFit/>
          </a:bodyPr>
          <a:lstStyle/>
          <a:p>
            <a:pPr fontAlgn="auto">
              <a:spcBef>
                <a:spcPts val="0"/>
              </a:spcBef>
              <a:spcAft>
                <a:spcPts val="0"/>
              </a:spcAft>
              <a:defRPr sz="1800" b="1" i="0" u="none" strike="noStrike" kern="1200" baseline="0">
                <a:solidFill>
                  <a:prstClr val="black"/>
                </a:solidFill>
                <a:latin typeface="+mn-lt"/>
                <a:ea typeface="+mn-ea"/>
                <a:cs typeface="+mn-cs"/>
              </a:defRPr>
            </a:pPr>
            <a:r>
              <a:rPr lang="en-US" sz="2400" b="1" dirty="0">
                <a:solidFill>
                  <a:schemeClr val="accent3"/>
                </a:solidFill>
                <a:latin typeface="Arial Black" pitchFamily="34" charset="0"/>
                <a:cs typeface="+mn-cs"/>
              </a:rPr>
              <a:t>Station’s</a:t>
            </a:r>
            <a:br>
              <a:rPr lang="en-US" sz="2400" b="1" dirty="0">
                <a:solidFill>
                  <a:schemeClr val="accent3"/>
                </a:solidFill>
                <a:latin typeface="Arial Black" pitchFamily="34" charset="0"/>
                <a:cs typeface="+mn-cs"/>
              </a:rPr>
            </a:br>
            <a:r>
              <a:rPr lang="en-US" sz="2400" b="1" dirty="0" err="1">
                <a:solidFill>
                  <a:schemeClr val="accent3"/>
                </a:solidFill>
                <a:latin typeface="Arial Black" pitchFamily="34" charset="0"/>
                <a:cs typeface="+mn-cs"/>
              </a:rPr>
              <a:t>DayView</a:t>
            </a:r>
            <a:endParaRPr lang="en-US" sz="2400" b="1" dirty="0">
              <a:solidFill>
                <a:schemeClr val="accent3"/>
              </a:solidFill>
              <a:latin typeface="Arial Black" pitchFamily="34" charset="0"/>
              <a:cs typeface="+mn-cs"/>
            </a:endParaRPr>
          </a:p>
        </p:txBody>
      </p:sp>
      <p:grpSp>
        <p:nvGrpSpPr>
          <p:cNvPr id="39941" name="Group 54"/>
          <p:cNvGrpSpPr>
            <a:grpSpLocks/>
          </p:cNvGrpSpPr>
          <p:nvPr/>
        </p:nvGrpSpPr>
        <p:grpSpPr bwMode="auto">
          <a:xfrm>
            <a:off x="4745038" y="376238"/>
            <a:ext cx="3408362" cy="461962"/>
            <a:chOff x="4745095" y="376535"/>
            <a:chExt cx="3408305" cy="461665"/>
          </a:xfrm>
        </p:grpSpPr>
        <p:sp>
          <p:nvSpPr>
            <p:cNvPr id="58" name="Rectangle 57"/>
            <p:cNvSpPr/>
            <p:nvPr/>
          </p:nvSpPr>
          <p:spPr>
            <a:xfrm>
              <a:off x="4745095" y="376535"/>
              <a:ext cx="3408305" cy="461665"/>
            </a:xfrm>
            <a:prstGeom prst="rect">
              <a:avLst/>
            </a:prstGeom>
          </p:spPr>
          <p:txBody>
            <a:bodyPr wrap="none">
              <a:spAutoFit/>
            </a:bodyPr>
            <a:lstStyle/>
            <a:p>
              <a:pPr fontAlgn="auto">
                <a:spcBef>
                  <a:spcPts val="0"/>
                </a:spcBef>
                <a:spcAft>
                  <a:spcPts val="0"/>
                </a:spcAft>
                <a:defRPr/>
              </a:pPr>
              <a:r>
                <a:rPr lang="en-US" sz="2400" i="1" dirty="0" err="1">
                  <a:solidFill>
                    <a:schemeClr val="tx1">
                      <a:lumMod val="65000"/>
                      <a:lumOff val="35000"/>
                    </a:schemeClr>
                  </a:solidFill>
                  <a:latin typeface="Franklin Gothic Medium Cond" pitchFamily="34" charset="0"/>
                  <a:cs typeface="+mn-cs"/>
                </a:rPr>
                <a:t>Pred</a:t>
              </a:r>
              <a:r>
                <a:rPr lang="en-US" sz="2400" i="1" baseline="-25000" dirty="0" err="1">
                  <a:solidFill>
                    <a:schemeClr val="tx1">
                      <a:lumMod val="65000"/>
                      <a:lumOff val="35000"/>
                    </a:schemeClr>
                  </a:solidFill>
                  <a:latin typeface="Franklin Gothic Medium Cond" pitchFamily="34" charset="0"/>
                  <a:cs typeface="+mn-cs"/>
                </a:rPr>
                <a:t>HM</a:t>
              </a:r>
              <a:r>
                <a:rPr lang="en-US" sz="2400" i="1" dirty="0">
                  <a:solidFill>
                    <a:schemeClr val="tx1">
                      <a:lumMod val="65000"/>
                      <a:lumOff val="35000"/>
                    </a:schemeClr>
                  </a:solidFill>
                  <a:latin typeface="Franklin Gothic Medium Cond" pitchFamily="34" charset="0"/>
                  <a:cs typeface="+mn-cs"/>
                </a:rPr>
                <a:t>=(t</a:t>
              </a:r>
              <a:r>
                <a:rPr lang="en-US" sz="2400" i="1" baseline="-25000" dirty="0">
                  <a:solidFill>
                    <a:schemeClr val="tx1">
                      <a:lumMod val="65000"/>
                      <a:lumOff val="35000"/>
                    </a:schemeClr>
                  </a:solidFill>
                  <a:latin typeface="Franklin Gothic Medium Cond" pitchFamily="34" charset="0"/>
                  <a:cs typeface="+mn-cs"/>
                </a:rPr>
                <a: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,PW)=B</a:t>
              </a:r>
              <a:r>
                <a:rPr lang="en-US" sz="2400" i="1" baseline="-25000" dirty="0">
                  <a:solidFill>
                    <a:schemeClr val="tx1">
                      <a:lumMod val="65000"/>
                      <a:lumOff val="35000"/>
                    </a:schemeClr>
                  </a:solidFill>
                  <a:latin typeface="Franklin Gothic Medium Cond" pitchFamily="34" charset="0"/>
                  <a:cs typeface="+mn-cs"/>
                </a:rPr>
                <a:t>TB</a:t>
              </a:r>
              <a:r>
                <a:rPr lang="en-US" sz="2400" i="1" baseline="-50000" dirty="0">
                  <a:solidFill>
                    <a:schemeClr val="tx1">
                      <a:lumMod val="65000"/>
                      <a:lumOff val="35000"/>
                    </a:schemeClr>
                  </a:solidFill>
                  <a:latin typeface="Franklin Gothic Medium Cond" pitchFamily="34" charset="0"/>
                  <a:cs typeface="+mn-cs"/>
                </a:rPr>
                <a:t>t0 + PW</a:t>
              </a:r>
              <a:endParaRPr lang="en-US" sz="2400" i="1" baseline="-50000" dirty="0">
                <a:solidFill>
                  <a:schemeClr val="tx1">
                    <a:lumMod val="65000"/>
                    <a:lumOff val="35000"/>
                  </a:schemeClr>
                </a:solidFill>
                <a:latin typeface="Franklin Gothic Medium Cond" pitchFamily="34" charset="0"/>
                <a:cs typeface="+mn-cs"/>
              </a:endParaRPr>
            </a:p>
          </p:txBody>
        </p:sp>
        <p:cxnSp>
          <p:nvCxnSpPr>
            <p:cNvPr id="53" name="Straight Connector 52"/>
            <p:cNvCxnSpPr/>
            <p:nvPr/>
          </p:nvCxnSpPr>
          <p:spPr>
            <a:xfrm>
              <a:off x="7200916" y="457445"/>
              <a:ext cx="15239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historic mean</a:t>
            </a:r>
            <a:endParaRPr lang="en-US" dirty="0">
              <a:solidFill>
                <a:schemeClr val="tx1">
                  <a:lumMod val="65000"/>
                  <a:lumOff val="35000"/>
                </a:schemeClr>
              </a:solidFill>
            </a:endParaRPr>
          </a:p>
        </p:txBody>
      </p:sp>
      <p:sp>
        <p:nvSpPr>
          <p:cNvPr id="40963" name="TextBox 7"/>
          <p:cNvSpPr txBox="1">
            <a:spLocks noChangeArrowheads="1"/>
          </p:cNvSpPr>
          <p:nvPr/>
        </p:nvSpPr>
        <p:spPr bwMode="auto">
          <a:xfrm>
            <a:off x="152400" y="516255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0</a:t>
            </a:r>
          </a:p>
        </p:txBody>
      </p:sp>
      <p:sp>
        <p:nvSpPr>
          <p:cNvPr id="40964" name="TextBox 9"/>
          <p:cNvSpPr txBox="1">
            <a:spLocks noChangeArrowheads="1"/>
          </p:cNvSpPr>
          <p:nvPr/>
        </p:nvSpPr>
        <p:spPr bwMode="auto">
          <a:xfrm>
            <a:off x="152400" y="16764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30</a:t>
            </a:r>
          </a:p>
        </p:txBody>
      </p:sp>
      <p:cxnSp>
        <p:nvCxnSpPr>
          <p:cNvPr id="12" name="Straight Connector 11"/>
          <p:cNvCxnSpPr/>
          <p:nvPr/>
        </p:nvCxnSpPr>
        <p:spPr>
          <a:xfrm flipV="1">
            <a:off x="682625" y="17827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5800" y="52879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3800" y="5402263"/>
            <a:ext cx="1371600" cy="523875"/>
          </a:xfrm>
          <a:prstGeom prst="rect">
            <a:avLst/>
          </a:prstGeom>
          <a:noFill/>
        </p:spPr>
        <p:txBody>
          <a:bodyPr>
            <a:spAutoFit/>
          </a:bodyPr>
          <a:lstStyle/>
          <a:p>
            <a:pPr fontAlgn="auto">
              <a:spcBef>
                <a:spcPts val="0"/>
              </a:spcBef>
              <a:spcAft>
                <a:spcPts val="0"/>
              </a:spcAft>
              <a:defRPr/>
            </a:pPr>
            <a:r>
              <a:rPr lang="en-US" sz="2800" dirty="0">
                <a:solidFill>
                  <a:schemeClr val="tx1">
                    <a:lumMod val="65000"/>
                    <a:lumOff val="35000"/>
                  </a:schemeClr>
                </a:solidFill>
                <a:latin typeface="+mn-lt"/>
                <a:cs typeface="+mn-cs"/>
              </a:rPr>
              <a:t>time</a:t>
            </a:r>
            <a:endParaRPr lang="en-US" sz="2800" baseline="-25000" dirty="0">
              <a:solidFill>
                <a:schemeClr val="tx1">
                  <a:lumMod val="65000"/>
                  <a:lumOff val="35000"/>
                </a:schemeClr>
              </a:solidFill>
              <a:latin typeface="+mn-lt"/>
              <a:cs typeface="+mn-cs"/>
            </a:endParaRPr>
          </a:p>
        </p:txBody>
      </p:sp>
      <p:cxnSp>
        <p:nvCxnSpPr>
          <p:cNvPr id="21" name="Straight Arrow Connector 20"/>
          <p:cNvCxnSpPr/>
          <p:nvPr/>
        </p:nvCxnSpPr>
        <p:spPr>
          <a:xfrm>
            <a:off x="3805238" y="5861050"/>
            <a:ext cx="838200" cy="1588"/>
          </a:xfrm>
          <a:prstGeom prst="straightConnector1">
            <a:avLst/>
          </a:prstGeom>
          <a:ln w="28575">
            <a:solidFill>
              <a:schemeClr val="tx1">
                <a:lumMod val="65000"/>
                <a:lumOff val="3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40969" name="Group 38"/>
          <p:cNvGrpSpPr>
            <a:grpSpLocks/>
          </p:cNvGrpSpPr>
          <p:nvPr/>
        </p:nvGrpSpPr>
        <p:grpSpPr bwMode="auto">
          <a:xfrm>
            <a:off x="2947988" y="1093788"/>
            <a:ext cx="838200" cy="4621212"/>
            <a:chOff x="2948765" y="788272"/>
            <a:chExt cx="838200" cy="4621928"/>
          </a:xfrm>
        </p:grpSpPr>
        <p:sp>
          <p:nvSpPr>
            <p:cNvPr id="18" name="TextBox 17"/>
            <p:cNvSpPr txBox="1"/>
            <p:nvPr/>
          </p:nvSpPr>
          <p:spPr>
            <a:xfrm>
              <a:off x="2948765" y="788272"/>
              <a:ext cx="838200" cy="523956"/>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t</a:t>
              </a:r>
              <a:r>
                <a:rPr lang="en-US" sz="2800" i="1" baseline="-25000" dirty="0">
                  <a:solidFill>
                    <a:schemeClr val="bg1">
                      <a:lumMod val="65000"/>
                    </a:schemeClr>
                  </a:solidFill>
                  <a:latin typeface="+mn-lt"/>
                  <a:cs typeface="+mn-cs"/>
                </a:rPr>
                <a:t>0</a:t>
              </a:r>
              <a:endParaRPr lang="en-US" sz="2800" i="1" baseline="-25000" dirty="0">
                <a:solidFill>
                  <a:schemeClr val="bg1">
                    <a:lumMod val="65000"/>
                  </a:schemeClr>
                </a:solidFill>
                <a:latin typeface="+mn-lt"/>
                <a:cs typeface="+mn-cs"/>
              </a:endParaRPr>
            </a:p>
          </p:txBody>
        </p:sp>
        <p:cxnSp>
          <p:nvCxnSpPr>
            <p:cNvPr id="17" name="Straight Connector 16"/>
            <p:cNvCxnSpPr/>
            <p:nvPr/>
          </p:nvCxnSpPr>
          <p:spPr>
            <a:xfrm rot="5400000">
              <a:off x="1118058" y="3352481"/>
              <a:ext cx="4115438"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0970" name="Group 56"/>
          <p:cNvGrpSpPr>
            <a:grpSpLocks/>
          </p:cNvGrpSpPr>
          <p:nvPr/>
        </p:nvGrpSpPr>
        <p:grpSpPr bwMode="auto">
          <a:xfrm>
            <a:off x="1752600" y="1219200"/>
            <a:ext cx="1441450" cy="1082675"/>
            <a:chOff x="1752600" y="914400"/>
            <a:chExt cx="1441601" cy="1083245"/>
          </a:xfrm>
        </p:grpSpPr>
        <p:sp>
          <p:nvSpPr>
            <p:cNvPr id="23" name="TextBox 22"/>
            <p:cNvSpPr txBox="1"/>
            <p:nvPr/>
          </p:nvSpPr>
          <p:spPr>
            <a:xfrm>
              <a:off x="1752600" y="914400"/>
              <a:ext cx="1187574" cy="522563"/>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B</a:t>
              </a:r>
              <a:r>
                <a:rPr lang="en-US" sz="2800" i="1" baseline="-25000" dirty="0">
                  <a:solidFill>
                    <a:schemeClr val="bg1">
                      <a:lumMod val="65000"/>
                    </a:schemeClr>
                  </a:solidFill>
                  <a:latin typeface="+mn-lt"/>
                  <a:cs typeface="+mn-cs"/>
                </a:rPr>
                <a:t>t0 </a:t>
              </a:r>
              <a:r>
                <a:rPr lang="en-US" sz="2800" i="1" dirty="0">
                  <a:solidFill>
                    <a:schemeClr val="bg1">
                      <a:lumMod val="65000"/>
                    </a:schemeClr>
                  </a:solidFill>
                  <a:latin typeface="+mn-lt"/>
                  <a:cs typeface="+mn-cs"/>
                </a:rPr>
                <a:t>=27 </a:t>
              </a:r>
              <a:endParaRPr lang="en-US" sz="2800" i="1" baseline="-25000" dirty="0">
                <a:solidFill>
                  <a:schemeClr val="bg1">
                    <a:lumMod val="65000"/>
                  </a:schemeClr>
                </a:solidFill>
                <a:latin typeface="+mn-lt"/>
                <a:cs typeface="+mn-cs"/>
              </a:endParaRPr>
            </a:p>
          </p:txBody>
        </p:sp>
        <p:cxnSp>
          <p:nvCxnSpPr>
            <p:cNvPr id="25" name="Straight Arrow Connector 24"/>
            <p:cNvCxnSpPr/>
            <p:nvPr/>
          </p:nvCxnSpPr>
          <p:spPr>
            <a:xfrm rot="16200000" flipH="1">
              <a:off x="2705119" y="1486265"/>
              <a:ext cx="381201" cy="304832"/>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1785" y="1845165"/>
              <a:ext cx="152416" cy="152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785813" y="1954213"/>
            <a:ext cx="11920537" cy="3009900"/>
          </a:xfrm>
          <a:custGeom>
            <a:avLst/>
            <a:gdLst>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3925614 w 5092262"/>
              <a:gd name="connsiteY43" fmla="*/ 1051034 h 1665890"/>
              <a:gd name="connsiteX44" fmla="*/ 4004441 w 5092262"/>
              <a:gd name="connsiteY44" fmla="*/ 1161393 h 1665890"/>
              <a:gd name="connsiteX45" fmla="*/ 4130565 w 5092262"/>
              <a:gd name="connsiteY45" fmla="*/ 1618593 h 1665890"/>
              <a:gd name="connsiteX46" fmla="*/ 4319752 w 5092262"/>
              <a:gd name="connsiteY46" fmla="*/ 1445172 h 1665890"/>
              <a:gd name="connsiteX47" fmla="*/ 4414345 w 5092262"/>
              <a:gd name="connsiteY47" fmla="*/ 1051034 h 1665890"/>
              <a:gd name="connsiteX48" fmla="*/ 4540469 w 5092262"/>
              <a:gd name="connsiteY48" fmla="*/ 987972 h 1665890"/>
              <a:gd name="connsiteX49" fmla="*/ 4682358 w 5092262"/>
              <a:gd name="connsiteY49" fmla="*/ 767255 h 1665890"/>
              <a:gd name="connsiteX50" fmla="*/ 4918841 w 5092262"/>
              <a:gd name="connsiteY50" fmla="*/ 940676 h 1665890"/>
              <a:gd name="connsiteX51" fmla="*/ 5092262 w 5092262"/>
              <a:gd name="connsiteY51"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92262" h="1665890">
                <a:moveTo>
                  <a:pt x="0" y="830317"/>
                </a:moveTo>
                <a:cubicBezTo>
                  <a:pt x="23648" y="722586"/>
                  <a:pt x="47297" y="614855"/>
                  <a:pt x="63062" y="625365"/>
                </a:cubicBezTo>
                <a:cubicBezTo>
                  <a:pt x="78828" y="635875"/>
                  <a:pt x="84083" y="909145"/>
                  <a:pt x="94593" y="893379"/>
                </a:cubicBezTo>
                <a:cubicBezTo>
                  <a:pt x="105103" y="877614"/>
                  <a:pt x="110359" y="520262"/>
                  <a:pt x="126124" y="530772"/>
                </a:cubicBezTo>
                <a:cubicBezTo>
                  <a:pt x="141890" y="541282"/>
                  <a:pt x="170793" y="945931"/>
                  <a:pt x="189186" y="956441"/>
                </a:cubicBezTo>
                <a:cubicBezTo>
                  <a:pt x="207579" y="966951"/>
                  <a:pt x="212835" y="612227"/>
                  <a:pt x="236483" y="593834"/>
                </a:cubicBezTo>
                <a:cubicBezTo>
                  <a:pt x="260131" y="575441"/>
                  <a:pt x="302173" y="832945"/>
                  <a:pt x="331076" y="846083"/>
                </a:cubicBezTo>
                <a:cubicBezTo>
                  <a:pt x="359979" y="859221"/>
                  <a:pt x="373117" y="667407"/>
                  <a:pt x="409903" y="672662"/>
                </a:cubicBezTo>
                <a:cubicBezTo>
                  <a:pt x="446689" y="677917"/>
                  <a:pt x="517634" y="882869"/>
                  <a:pt x="551793" y="877614"/>
                </a:cubicBezTo>
                <a:cubicBezTo>
                  <a:pt x="585952" y="872359"/>
                  <a:pt x="593834" y="625365"/>
                  <a:pt x="614855" y="641131"/>
                </a:cubicBezTo>
                <a:cubicBezTo>
                  <a:pt x="635876" y="656897"/>
                  <a:pt x="649014" y="1056290"/>
                  <a:pt x="677917" y="972207"/>
                </a:cubicBezTo>
                <a:cubicBezTo>
                  <a:pt x="706821" y="888124"/>
                  <a:pt x="738352" y="273269"/>
                  <a:pt x="788276" y="136634"/>
                </a:cubicBezTo>
                <a:cubicBezTo>
                  <a:pt x="838200" y="0"/>
                  <a:pt x="932793" y="149772"/>
                  <a:pt x="977462" y="152400"/>
                </a:cubicBezTo>
                <a:cubicBezTo>
                  <a:pt x="1022131" y="155028"/>
                  <a:pt x="1056289" y="152400"/>
                  <a:pt x="1056289" y="152400"/>
                </a:cubicBezTo>
                <a:lnTo>
                  <a:pt x="1198179" y="152400"/>
                </a:lnTo>
                <a:cubicBezTo>
                  <a:pt x="1232338" y="197069"/>
                  <a:pt x="1219200" y="399393"/>
                  <a:pt x="1261241" y="420414"/>
                </a:cubicBezTo>
                <a:cubicBezTo>
                  <a:pt x="1303282" y="441435"/>
                  <a:pt x="1403131" y="215462"/>
                  <a:pt x="1450427" y="278524"/>
                </a:cubicBezTo>
                <a:cubicBezTo>
                  <a:pt x="1497723" y="341586"/>
                  <a:pt x="1516116" y="683172"/>
                  <a:pt x="1545020" y="798786"/>
                </a:cubicBezTo>
                <a:cubicBezTo>
                  <a:pt x="1573924" y="914400"/>
                  <a:pt x="1581807" y="977462"/>
                  <a:pt x="1623848" y="972207"/>
                </a:cubicBezTo>
                <a:cubicBezTo>
                  <a:pt x="1665889" y="966952"/>
                  <a:pt x="1760483" y="719959"/>
                  <a:pt x="1797269" y="767255"/>
                </a:cubicBezTo>
                <a:cubicBezTo>
                  <a:pt x="1834055" y="814552"/>
                  <a:pt x="1823544" y="1292772"/>
                  <a:pt x="1844565" y="1255986"/>
                </a:cubicBezTo>
                <a:cubicBezTo>
                  <a:pt x="1865586" y="1219200"/>
                  <a:pt x="1894490" y="622738"/>
                  <a:pt x="1923393" y="546538"/>
                </a:cubicBezTo>
                <a:cubicBezTo>
                  <a:pt x="1952296" y="470338"/>
                  <a:pt x="1996965" y="809296"/>
                  <a:pt x="2017986" y="798786"/>
                </a:cubicBezTo>
                <a:cubicBezTo>
                  <a:pt x="2039007" y="788276"/>
                  <a:pt x="2036379" y="480848"/>
                  <a:pt x="2049517" y="483476"/>
                </a:cubicBezTo>
                <a:cubicBezTo>
                  <a:pt x="2062655" y="486104"/>
                  <a:pt x="2081049" y="846083"/>
                  <a:pt x="2096814" y="814552"/>
                </a:cubicBezTo>
                <a:cubicBezTo>
                  <a:pt x="2112579" y="783021"/>
                  <a:pt x="2123089" y="338958"/>
                  <a:pt x="2144110" y="294289"/>
                </a:cubicBezTo>
                <a:cubicBezTo>
                  <a:pt x="2165131" y="249620"/>
                  <a:pt x="2201917" y="465083"/>
                  <a:pt x="2222938" y="546538"/>
                </a:cubicBezTo>
                <a:cubicBezTo>
                  <a:pt x="2243959" y="627993"/>
                  <a:pt x="2246586" y="790903"/>
                  <a:pt x="2270234" y="783020"/>
                </a:cubicBezTo>
                <a:cubicBezTo>
                  <a:pt x="2293882" y="775137"/>
                  <a:pt x="2335924" y="515007"/>
                  <a:pt x="2364827" y="499241"/>
                </a:cubicBezTo>
                <a:cubicBezTo>
                  <a:pt x="2393731" y="483476"/>
                  <a:pt x="2422634" y="675289"/>
                  <a:pt x="2443655" y="688427"/>
                </a:cubicBezTo>
                <a:cubicBezTo>
                  <a:pt x="2464676" y="701565"/>
                  <a:pt x="2475187" y="522890"/>
                  <a:pt x="2490952" y="578069"/>
                </a:cubicBezTo>
                <a:cubicBezTo>
                  <a:pt x="2506717" y="633248"/>
                  <a:pt x="2506717" y="1019503"/>
                  <a:pt x="2538248" y="1019503"/>
                </a:cubicBezTo>
                <a:cubicBezTo>
                  <a:pt x="2569779" y="1019503"/>
                  <a:pt x="2648607" y="614855"/>
                  <a:pt x="2680138" y="578069"/>
                </a:cubicBezTo>
                <a:cubicBezTo>
                  <a:pt x="2711669" y="541283"/>
                  <a:pt x="2698531" y="777765"/>
                  <a:pt x="2727434" y="798786"/>
                </a:cubicBezTo>
                <a:cubicBezTo>
                  <a:pt x="2756337" y="819807"/>
                  <a:pt x="2814144" y="706821"/>
                  <a:pt x="2853558" y="704193"/>
                </a:cubicBezTo>
                <a:cubicBezTo>
                  <a:pt x="2892972" y="701565"/>
                  <a:pt x="2927131" y="790903"/>
                  <a:pt x="2963917" y="783020"/>
                </a:cubicBezTo>
                <a:cubicBezTo>
                  <a:pt x="3000703" y="775137"/>
                  <a:pt x="3037490" y="667406"/>
                  <a:pt x="3074276" y="656896"/>
                </a:cubicBezTo>
                <a:cubicBezTo>
                  <a:pt x="3111062" y="646386"/>
                  <a:pt x="3153103" y="754116"/>
                  <a:pt x="3184634" y="719958"/>
                </a:cubicBezTo>
                <a:cubicBezTo>
                  <a:pt x="3216165" y="685800"/>
                  <a:pt x="3210910" y="493986"/>
                  <a:pt x="3263462" y="451945"/>
                </a:cubicBezTo>
                <a:cubicBezTo>
                  <a:pt x="3316014" y="409904"/>
                  <a:pt x="3436883" y="480848"/>
                  <a:pt x="3499945" y="467710"/>
                </a:cubicBezTo>
                <a:cubicBezTo>
                  <a:pt x="3563007" y="454572"/>
                  <a:pt x="3599793" y="359979"/>
                  <a:pt x="3641834" y="373117"/>
                </a:cubicBezTo>
                <a:cubicBezTo>
                  <a:pt x="3683875" y="386255"/>
                  <a:pt x="3707524" y="525517"/>
                  <a:pt x="3752193" y="546538"/>
                </a:cubicBezTo>
                <a:cubicBezTo>
                  <a:pt x="3796862" y="567559"/>
                  <a:pt x="3867807" y="396765"/>
                  <a:pt x="3909848" y="499241"/>
                </a:cubicBezTo>
                <a:cubicBezTo>
                  <a:pt x="3951889" y="601717"/>
                  <a:pt x="3967655" y="974834"/>
                  <a:pt x="4004441" y="1161393"/>
                </a:cubicBezTo>
                <a:cubicBezTo>
                  <a:pt x="4041227" y="1347952"/>
                  <a:pt x="4078013" y="1571297"/>
                  <a:pt x="4130565" y="1618593"/>
                </a:cubicBezTo>
                <a:cubicBezTo>
                  <a:pt x="4183117" y="1665890"/>
                  <a:pt x="4272455" y="1539765"/>
                  <a:pt x="4319752" y="1445172"/>
                </a:cubicBezTo>
                <a:cubicBezTo>
                  <a:pt x="4367049" y="1350579"/>
                  <a:pt x="4377559" y="1127234"/>
                  <a:pt x="4414345" y="1051034"/>
                </a:cubicBezTo>
                <a:cubicBezTo>
                  <a:pt x="4451131" y="974834"/>
                  <a:pt x="4495800" y="1035268"/>
                  <a:pt x="4540469" y="987972"/>
                </a:cubicBezTo>
                <a:cubicBezTo>
                  <a:pt x="4585138" y="940676"/>
                  <a:pt x="4619296" y="775138"/>
                  <a:pt x="4682358" y="767255"/>
                </a:cubicBezTo>
                <a:cubicBezTo>
                  <a:pt x="4745420" y="759372"/>
                  <a:pt x="4850524" y="959069"/>
                  <a:pt x="4918841" y="940676"/>
                </a:cubicBezTo>
                <a:cubicBezTo>
                  <a:pt x="4987158" y="922283"/>
                  <a:pt x="5039710" y="789589"/>
                  <a:pt x="5092262" y="656896"/>
                </a:cubicBezTo>
              </a:path>
            </a:pathLst>
          </a:custGeom>
          <a:ln w="60325" cap="rnd">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 name="Rectangle 50"/>
          <p:cNvSpPr/>
          <p:nvPr/>
        </p:nvSpPr>
        <p:spPr>
          <a:xfrm>
            <a:off x="3605213" y="2286000"/>
            <a:ext cx="5767387"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200400" y="2057400"/>
            <a:ext cx="54927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0"/>
          <p:cNvGrpSpPr>
            <a:grpSpLocks/>
          </p:cNvGrpSpPr>
          <p:nvPr/>
        </p:nvGrpSpPr>
        <p:grpSpPr bwMode="auto">
          <a:xfrm>
            <a:off x="3143250" y="1619250"/>
            <a:ext cx="1603375" cy="3046413"/>
            <a:chOff x="3143515" y="1314450"/>
            <a:chExt cx="1602830" cy="3046551"/>
          </a:xfrm>
        </p:grpSpPr>
        <p:grpSp>
          <p:nvGrpSpPr>
            <p:cNvPr id="41001" name="Group 29"/>
            <p:cNvGrpSpPr>
              <a:grpSpLocks/>
            </p:cNvGrpSpPr>
            <p:nvPr/>
          </p:nvGrpSpPr>
          <p:grpSpPr bwMode="auto">
            <a:xfrm>
              <a:off x="3143515" y="3657600"/>
              <a:ext cx="1602830" cy="703401"/>
              <a:chOff x="3121570" y="3657600"/>
              <a:chExt cx="1602830" cy="703401"/>
            </a:xfrm>
          </p:grpSpPr>
          <p:sp>
            <p:nvSpPr>
              <p:cNvPr id="26" name="Left Brace 25"/>
              <p:cNvSpPr/>
              <p:nvPr/>
            </p:nvSpPr>
            <p:spPr>
              <a:xfrm rot="16200000">
                <a:off x="3232604" y="3581585"/>
                <a:ext cx="274650" cy="426893"/>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27"/>
              <p:cNvSpPr txBox="1"/>
              <p:nvPr/>
            </p:nvSpPr>
            <p:spPr>
              <a:xfrm>
                <a:off x="3121570" y="3899017"/>
                <a:ext cx="1602830" cy="461984"/>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PW=10min</a:t>
                </a:r>
                <a:endParaRPr lang="en-US" sz="2400" i="1" baseline="-25000" dirty="0">
                  <a:solidFill>
                    <a:schemeClr val="bg1">
                      <a:lumMod val="65000"/>
                    </a:schemeClr>
                  </a:solidFill>
                  <a:latin typeface="+mn-lt"/>
                  <a:cs typeface="+mn-cs"/>
                </a:endParaRPr>
              </a:p>
            </p:txBody>
          </p:sp>
        </p:grpSp>
        <p:cxnSp>
          <p:nvCxnSpPr>
            <p:cNvPr id="32" name="Straight Connector 31"/>
            <p:cNvCxnSpPr/>
            <p:nvPr/>
          </p:nvCxnSpPr>
          <p:spPr>
            <a:xfrm rot="5400000" flipH="1" flipV="1">
              <a:off x="2419406" y="2495604"/>
              <a:ext cx="236230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41"/>
          <p:cNvGrpSpPr>
            <a:grpSpLocks/>
          </p:cNvGrpSpPr>
          <p:nvPr/>
        </p:nvGrpSpPr>
        <p:grpSpPr bwMode="auto">
          <a:xfrm>
            <a:off x="3178175" y="1619250"/>
            <a:ext cx="2079625" cy="3752850"/>
            <a:chOff x="3177676" y="1314450"/>
            <a:chExt cx="2080124" cy="3752883"/>
          </a:xfrm>
        </p:grpSpPr>
        <p:sp>
          <p:nvSpPr>
            <p:cNvPr id="27" name="Left Brace 26"/>
            <p:cNvSpPr/>
            <p:nvPr/>
          </p:nvSpPr>
          <p:spPr>
            <a:xfrm rot="-5400000">
              <a:off x="3989119" y="3531984"/>
              <a:ext cx="304803" cy="1927687"/>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 name="TextBox 28"/>
            <p:cNvSpPr txBox="1"/>
            <p:nvPr/>
          </p:nvSpPr>
          <p:spPr>
            <a:xfrm>
              <a:off x="3885871" y="4605367"/>
              <a:ext cx="1371929" cy="461966"/>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PW=2hr</a:t>
              </a:r>
              <a:endParaRPr lang="en-US" sz="2400" i="1" baseline="-25000" dirty="0">
                <a:solidFill>
                  <a:schemeClr val="bg1">
                    <a:lumMod val="65000"/>
                  </a:schemeClr>
                </a:solidFill>
                <a:latin typeface="+mn-lt"/>
                <a:cs typeface="+mn-cs"/>
              </a:endParaRPr>
            </a:p>
          </p:txBody>
        </p:sp>
        <p:cxnSp>
          <p:nvCxnSpPr>
            <p:cNvPr id="36" name="Straight Connector 35"/>
            <p:cNvCxnSpPr/>
            <p:nvPr/>
          </p:nvCxnSpPr>
          <p:spPr>
            <a:xfrm rot="5400000" flipH="1" flipV="1">
              <a:off x="3581350" y="2838463"/>
              <a:ext cx="304802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3525838" y="2417763"/>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a:off x="3525838" y="21447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5029200" y="3352800"/>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5029200" y="41005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65"/>
          <p:cNvGrpSpPr>
            <a:grpSpLocks/>
          </p:cNvGrpSpPr>
          <p:nvPr/>
        </p:nvGrpSpPr>
        <p:grpSpPr bwMode="auto">
          <a:xfrm>
            <a:off x="3810000" y="1143000"/>
            <a:ext cx="3121025" cy="1295400"/>
            <a:chOff x="2286000" y="838200"/>
            <a:chExt cx="3120797" cy="1295400"/>
          </a:xfrm>
        </p:grpSpPr>
        <p:sp>
          <p:nvSpPr>
            <p:cNvPr id="60" name="Rectangle 59"/>
            <p:cNvSpPr/>
            <p:nvPr/>
          </p:nvSpPr>
          <p:spPr>
            <a:xfrm>
              <a:off x="3657500" y="838200"/>
              <a:ext cx="1749297" cy="523875"/>
            </a:xfrm>
            <a:prstGeom prst="rect">
              <a:avLst/>
            </a:prstGeom>
          </p:spPr>
          <p:txBody>
            <a:bodyPr wrap="none">
              <a:spAutoFit/>
            </a:bodyPr>
            <a:lstStyle/>
            <a:p>
              <a:pPr fontAlgn="auto">
                <a:spcBef>
                  <a:spcPts val="0"/>
                </a:spcBef>
                <a:spcAft>
                  <a:spcPts val="0"/>
                </a:spcAft>
                <a:defRPr/>
              </a:pPr>
              <a:r>
                <a:rPr lang="en-US" sz="2800" i="1" dirty="0" err="1">
                  <a:solidFill>
                    <a:schemeClr val="accent3"/>
                  </a:solidFill>
                  <a:latin typeface="+mn-lt"/>
                  <a:cs typeface="+mn-cs"/>
                </a:rPr>
                <a:t>Pred</a:t>
              </a:r>
              <a:r>
                <a:rPr lang="en-US" sz="2800" i="1" baseline="-25000" dirty="0" err="1">
                  <a:solidFill>
                    <a:schemeClr val="accent3"/>
                  </a:solidFill>
                  <a:latin typeface="+mn-lt"/>
                  <a:cs typeface="+mn-cs"/>
                </a:rPr>
                <a:t>HM</a:t>
              </a:r>
              <a:r>
                <a:rPr lang="en-US" sz="2800" i="1" dirty="0">
                  <a:solidFill>
                    <a:schemeClr val="accent3"/>
                  </a:solidFill>
                  <a:latin typeface="+mn-lt"/>
                  <a:cs typeface="+mn-cs"/>
                </a:rPr>
                <a:t>=23</a:t>
              </a:r>
              <a:endParaRPr lang="en-US" sz="2800" i="1" baseline="-25000" dirty="0">
                <a:solidFill>
                  <a:schemeClr val="accent3"/>
                </a:solidFill>
                <a:latin typeface="+mn-lt"/>
                <a:cs typeface="+mn-cs"/>
              </a:endParaRPr>
            </a:p>
          </p:txBody>
        </p:sp>
        <p:cxnSp>
          <p:nvCxnSpPr>
            <p:cNvPr id="63" name="Straight Arrow Connector 62"/>
            <p:cNvCxnSpPr/>
            <p:nvPr/>
          </p:nvCxnSpPr>
          <p:spPr>
            <a:xfrm rot="10800000" flipV="1">
              <a:off x="2286000" y="1295400"/>
              <a:ext cx="1600083" cy="838200"/>
            </a:xfrm>
            <a:prstGeom prst="straightConnector1">
              <a:avLst/>
            </a:prstGeom>
            <a:ln w="28575">
              <a:solidFill>
                <a:schemeClr val="accent3"/>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66"/>
          <p:cNvGrpSpPr>
            <a:grpSpLocks/>
          </p:cNvGrpSpPr>
          <p:nvPr/>
        </p:nvGrpSpPr>
        <p:grpSpPr bwMode="auto">
          <a:xfrm>
            <a:off x="5181600" y="3505200"/>
            <a:ext cx="1901825" cy="752475"/>
            <a:chOff x="3505200" y="619780"/>
            <a:chExt cx="1901597" cy="751820"/>
          </a:xfrm>
        </p:grpSpPr>
        <p:sp>
          <p:nvSpPr>
            <p:cNvPr id="68" name="Rectangle 67"/>
            <p:cNvSpPr/>
            <p:nvPr/>
          </p:nvSpPr>
          <p:spPr>
            <a:xfrm>
              <a:off x="3657582" y="848181"/>
              <a:ext cx="1749215" cy="523419"/>
            </a:xfrm>
            <a:prstGeom prst="rect">
              <a:avLst/>
            </a:prstGeom>
          </p:spPr>
          <p:txBody>
            <a:bodyPr wrap="none">
              <a:spAutoFit/>
            </a:bodyPr>
            <a:lstStyle/>
            <a:p>
              <a:pPr fontAlgn="auto">
                <a:spcBef>
                  <a:spcPts val="0"/>
                </a:spcBef>
                <a:spcAft>
                  <a:spcPts val="0"/>
                </a:spcAft>
                <a:defRPr/>
              </a:pPr>
              <a:r>
                <a:rPr lang="en-US" sz="2800" i="1" dirty="0" err="1">
                  <a:solidFill>
                    <a:schemeClr val="accent3"/>
                  </a:solidFill>
                  <a:latin typeface="+mn-lt"/>
                  <a:cs typeface="+mn-cs"/>
                </a:rPr>
                <a:t>Pred</a:t>
              </a:r>
              <a:r>
                <a:rPr lang="en-US" sz="2800" i="1" baseline="-25000" dirty="0" err="1">
                  <a:solidFill>
                    <a:schemeClr val="accent3"/>
                  </a:solidFill>
                  <a:latin typeface="+mn-lt"/>
                  <a:cs typeface="+mn-cs"/>
                </a:rPr>
                <a:t>HM</a:t>
              </a:r>
              <a:r>
                <a:rPr lang="en-US" sz="2800" i="1" dirty="0">
                  <a:solidFill>
                    <a:schemeClr val="accent3"/>
                  </a:solidFill>
                  <a:latin typeface="+mn-lt"/>
                  <a:cs typeface="+mn-cs"/>
                </a:rPr>
                <a:t>=14</a:t>
              </a:r>
              <a:endParaRPr lang="en-US" sz="2800" i="1" baseline="-25000" dirty="0">
                <a:solidFill>
                  <a:schemeClr val="accent3"/>
                </a:solidFill>
                <a:latin typeface="+mn-lt"/>
                <a:cs typeface="+mn-cs"/>
              </a:endParaRPr>
            </a:p>
          </p:txBody>
        </p:sp>
        <p:cxnSp>
          <p:nvCxnSpPr>
            <p:cNvPr id="69" name="Straight Arrow Connector 68"/>
            <p:cNvCxnSpPr/>
            <p:nvPr/>
          </p:nvCxnSpPr>
          <p:spPr>
            <a:xfrm rot="16200000" flipV="1">
              <a:off x="3471977" y="653003"/>
              <a:ext cx="295018" cy="228573"/>
            </a:xfrm>
            <a:prstGeom prst="straightConnector1">
              <a:avLst/>
            </a:prstGeom>
            <a:ln w="28575">
              <a:solidFill>
                <a:schemeClr val="accent3"/>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 name="Group 77"/>
          <p:cNvGrpSpPr>
            <a:grpSpLocks/>
          </p:cNvGrpSpPr>
          <p:nvPr/>
        </p:nvGrpSpPr>
        <p:grpSpPr bwMode="auto">
          <a:xfrm>
            <a:off x="5181600" y="4267200"/>
            <a:ext cx="1609725" cy="954088"/>
            <a:chOff x="3302760" y="609600"/>
            <a:chExt cx="1609826" cy="954107"/>
          </a:xfrm>
        </p:grpSpPr>
        <p:sp>
          <p:nvSpPr>
            <p:cNvPr id="40992" name="Rectangle 78"/>
            <p:cNvSpPr>
              <a:spLocks noChangeArrowheads="1"/>
            </p:cNvSpPr>
            <p:nvPr/>
          </p:nvSpPr>
          <p:spPr bwMode="auto">
            <a:xfrm>
              <a:off x="3378960" y="609600"/>
              <a:ext cx="1533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a:t>
              </a:r>
              <a:br>
                <a:rPr lang="en-US" sz="2800">
                  <a:solidFill>
                    <a:schemeClr val="accent1"/>
                  </a:solidFill>
                  <a:latin typeface="Calibri" pitchFamily="34" charset="0"/>
                </a:rPr>
              </a:br>
              <a:r>
                <a:rPr lang="en-US" sz="2800">
                  <a:solidFill>
                    <a:schemeClr val="accent1"/>
                  </a:solidFill>
                  <a:latin typeface="Calibri" pitchFamily="34" charset="0"/>
                </a:rPr>
                <a:t>Value=10</a:t>
              </a:r>
              <a:endParaRPr lang="en-US" sz="2800" baseline="-25000">
                <a:solidFill>
                  <a:schemeClr val="accent1"/>
                </a:solidFill>
                <a:latin typeface="Calibri" pitchFamily="34" charset="0"/>
              </a:endParaRPr>
            </a:p>
          </p:txBody>
        </p:sp>
        <p:cxnSp>
          <p:nvCxnSpPr>
            <p:cNvPr id="80" name="Straight Arrow Connector 79"/>
            <p:cNvCxnSpPr/>
            <p:nvPr/>
          </p:nvCxnSpPr>
          <p:spPr>
            <a:xfrm rot="10800000">
              <a:off x="3302760" y="609600"/>
              <a:ext cx="304819" cy="228605"/>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81"/>
          <p:cNvGrpSpPr>
            <a:grpSpLocks/>
          </p:cNvGrpSpPr>
          <p:nvPr/>
        </p:nvGrpSpPr>
        <p:grpSpPr bwMode="auto">
          <a:xfrm>
            <a:off x="3668713" y="838200"/>
            <a:ext cx="1533525" cy="1219200"/>
            <a:chOff x="3237066" y="609600"/>
            <a:chExt cx="1533626" cy="1219200"/>
          </a:xfrm>
        </p:grpSpPr>
        <p:sp>
          <p:nvSpPr>
            <p:cNvPr id="40990" name="Rectangle 52"/>
            <p:cNvSpPr>
              <a:spLocks noChangeArrowheads="1"/>
            </p:cNvSpPr>
            <p:nvPr/>
          </p:nvSpPr>
          <p:spPr bwMode="auto">
            <a:xfrm>
              <a:off x="3237066" y="609600"/>
              <a:ext cx="1533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a:t>
              </a:r>
              <a:br>
                <a:rPr lang="en-US" sz="2800">
                  <a:solidFill>
                    <a:schemeClr val="accent1"/>
                  </a:solidFill>
                  <a:latin typeface="Calibri" pitchFamily="34" charset="0"/>
                </a:rPr>
              </a:br>
              <a:r>
                <a:rPr lang="en-US" sz="2800">
                  <a:solidFill>
                    <a:schemeClr val="accent1"/>
                  </a:solidFill>
                  <a:latin typeface="Calibri" pitchFamily="34" charset="0"/>
                </a:rPr>
                <a:t>Value=27</a:t>
              </a:r>
              <a:endParaRPr lang="en-US" sz="2800" baseline="-25000">
                <a:solidFill>
                  <a:schemeClr val="accent1"/>
                </a:solidFill>
                <a:latin typeface="Calibri" pitchFamily="34" charset="0"/>
              </a:endParaRPr>
            </a:p>
          </p:txBody>
        </p:sp>
        <p:cxnSp>
          <p:nvCxnSpPr>
            <p:cNvPr id="55" name="Straight Arrow Connector 54"/>
            <p:cNvCxnSpPr/>
            <p:nvPr/>
          </p:nvCxnSpPr>
          <p:spPr>
            <a:xfrm rot="5400000">
              <a:off x="3264065" y="1562092"/>
              <a:ext cx="304800" cy="228615"/>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990600" y="4191000"/>
            <a:ext cx="1754188" cy="830263"/>
          </a:xfrm>
          <a:prstGeom prst="rect">
            <a:avLst/>
          </a:prstGeom>
        </p:spPr>
        <p:txBody>
          <a:bodyPr wrap="none">
            <a:spAutoFit/>
          </a:bodyPr>
          <a:lstStyle/>
          <a:p>
            <a:pPr fontAlgn="auto">
              <a:spcBef>
                <a:spcPts val="0"/>
              </a:spcBef>
              <a:spcAft>
                <a:spcPts val="0"/>
              </a:spcAft>
              <a:defRPr sz="1800" b="1" i="0" u="none" strike="noStrike" kern="1200" baseline="0">
                <a:solidFill>
                  <a:prstClr val="black"/>
                </a:solidFill>
                <a:latin typeface="+mn-lt"/>
                <a:ea typeface="+mn-ea"/>
                <a:cs typeface="+mn-cs"/>
              </a:defRPr>
            </a:pPr>
            <a:r>
              <a:rPr lang="en-US" sz="2400" b="1" dirty="0">
                <a:solidFill>
                  <a:schemeClr val="accent3"/>
                </a:solidFill>
                <a:latin typeface="Arial Black" pitchFamily="34" charset="0"/>
                <a:cs typeface="+mn-cs"/>
              </a:rPr>
              <a:t>Station’s </a:t>
            </a:r>
            <a:br>
              <a:rPr lang="en-US" sz="2400" b="1" dirty="0">
                <a:solidFill>
                  <a:schemeClr val="accent3"/>
                </a:solidFill>
                <a:latin typeface="Arial Black" pitchFamily="34" charset="0"/>
                <a:cs typeface="+mn-cs"/>
              </a:rPr>
            </a:br>
            <a:r>
              <a:rPr lang="en-US" sz="2400" b="1" dirty="0" err="1">
                <a:solidFill>
                  <a:schemeClr val="accent3"/>
                </a:solidFill>
                <a:latin typeface="Arial Black" pitchFamily="34" charset="0"/>
                <a:cs typeface="+mn-cs"/>
              </a:rPr>
              <a:t>DayView</a:t>
            </a:r>
            <a:endParaRPr lang="en-US" sz="2400" b="1" dirty="0">
              <a:solidFill>
                <a:schemeClr val="accent3"/>
              </a:solidFill>
              <a:latin typeface="Arial Black" pitchFamily="34" charset="0"/>
              <a:cs typeface="+mn-cs"/>
            </a:endParaRPr>
          </a:p>
        </p:txBody>
      </p:sp>
      <p:graphicFrame>
        <p:nvGraphicFramePr>
          <p:cNvPr id="46" name="Chart 45"/>
          <p:cNvGraphicFramePr/>
          <p:nvPr/>
        </p:nvGraphicFramePr>
        <p:xfrm>
          <a:off x="762000" y="1447800"/>
          <a:ext cx="6248400" cy="5410200"/>
        </p:xfrm>
        <a:graphic>
          <a:graphicData uri="http://schemas.openxmlformats.org/drawingml/2006/chart">
            <c:chart xmlns:c="http://schemas.openxmlformats.org/drawingml/2006/chart" xmlns:r="http://schemas.openxmlformats.org/officeDocument/2006/relationships" r:id="rId3"/>
          </a:graphicData>
        </a:graphic>
      </p:graphicFrame>
      <p:grpSp>
        <p:nvGrpSpPr>
          <p:cNvPr id="40986" name="Group 69"/>
          <p:cNvGrpSpPr>
            <a:grpSpLocks/>
          </p:cNvGrpSpPr>
          <p:nvPr/>
        </p:nvGrpSpPr>
        <p:grpSpPr bwMode="auto">
          <a:xfrm>
            <a:off x="4745038" y="376238"/>
            <a:ext cx="3408362" cy="639762"/>
            <a:chOff x="4745095" y="376534"/>
            <a:chExt cx="3408305" cy="640080"/>
          </a:xfrm>
        </p:grpSpPr>
        <p:sp>
          <p:nvSpPr>
            <p:cNvPr id="58" name="Rectangle 57"/>
            <p:cNvSpPr/>
            <p:nvPr/>
          </p:nvSpPr>
          <p:spPr>
            <a:xfrm>
              <a:off x="4745095" y="376534"/>
              <a:ext cx="3408305" cy="640080"/>
            </a:xfrm>
            <a:prstGeom prst="rect">
              <a:avLst/>
            </a:prstGeom>
          </p:spPr>
          <p:txBody>
            <a:bodyPr>
              <a:spAutoFit/>
            </a:bodyPr>
            <a:lstStyle/>
            <a:p>
              <a:pPr fontAlgn="auto">
                <a:spcBef>
                  <a:spcPts val="0"/>
                </a:spcBef>
                <a:spcAft>
                  <a:spcPts val="0"/>
                </a:spcAft>
                <a:defRPr/>
              </a:pPr>
              <a:r>
                <a:rPr lang="en-US" sz="2400" i="1" dirty="0" err="1">
                  <a:solidFill>
                    <a:schemeClr val="tx1">
                      <a:lumMod val="65000"/>
                      <a:lumOff val="35000"/>
                    </a:schemeClr>
                  </a:solidFill>
                  <a:latin typeface="Franklin Gothic Medium Cond" pitchFamily="34" charset="0"/>
                  <a:cs typeface="+mn-cs"/>
                </a:rPr>
                <a:t>Pred</a:t>
              </a:r>
              <a:r>
                <a:rPr lang="en-US" sz="2400" i="1" baseline="-25000" dirty="0" err="1">
                  <a:solidFill>
                    <a:schemeClr val="tx1">
                      <a:lumMod val="65000"/>
                      <a:lumOff val="35000"/>
                    </a:schemeClr>
                  </a:solidFill>
                  <a:latin typeface="Franklin Gothic Medium Cond" pitchFamily="34" charset="0"/>
                  <a:cs typeface="+mn-cs"/>
                </a:rPr>
                <a:t>HM</a:t>
              </a:r>
              <a:r>
                <a:rPr lang="en-US" sz="2400" i="1" dirty="0">
                  <a:solidFill>
                    <a:schemeClr val="tx1">
                      <a:lumMod val="65000"/>
                      <a:lumOff val="35000"/>
                    </a:schemeClr>
                  </a:solidFill>
                  <a:latin typeface="Franklin Gothic Medium Cond" pitchFamily="34" charset="0"/>
                  <a:cs typeface="+mn-cs"/>
                </a:rPr>
                <a:t>=(t</a:t>
              </a:r>
              <a:r>
                <a:rPr lang="en-US" sz="2400" i="1" baseline="-25000" dirty="0">
                  <a:solidFill>
                    <a:schemeClr val="tx1">
                      <a:lumMod val="65000"/>
                      <a:lumOff val="35000"/>
                    </a:schemeClr>
                  </a:solidFill>
                  <a:latin typeface="Franklin Gothic Medium Cond" pitchFamily="34" charset="0"/>
                  <a:cs typeface="+mn-cs"/>
                </a:rPr>
                <a: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,PW)=B</a:t>
              </a:r>
              <a:r>
                <a:rPr lang="en-US" sz="2400" i="1" baseline="-25000" dirty="0">
                  <a:solidFill>
                    <a:schemeClr val="tx1">
                      <a:lumMod val="65000"/>
                      <a:lumOff val="35000"/>
                    </a:schemeClr>
                  </a:solidFill>
                  <a:latin typeface="Franklin Gothic Medium Cond" pitchFamily="34" charset="0"/>
                  <a:cs typeface="+mn-cs"/>
                </a:rPr>
                <a:t>TB</a:t>
              </a:r>
              <a:r>
                <a:rPr lang="en-US" sz="2400" i="1" baseline="-50000" dirty="0">
                  <a:solidFill>
                    <a:schemeClr val="tx1">
                      <a:lumMod val="65000"/>
                      <a:lumOff val="35000"/>
                    </a:schemeClr>
                  </a:solidFill>
                  <a:latin typeface="Franklin Gothic Medium Cond" pitchFamily="34" charset="0"/>
                  <a:cs typeface="+mn-cs"/>
                </a:rPr>
                <a:t>t0 + PW</a:t>
              </a:r>
              <a:endParaRPr lang="en-US" sz="2400" i="1" baseline="-50000" dirty="0">
                <a:solidFill>
                  <a:schemeClr val="tx1">
                    <a:lumMod val="65000"/>
                    <a:lumOff val="35000"/>
                  </a:schemeClr>
                </a:solidFill>
                <a:latin typeface="Franklin Gothic Medium Cond" pitchFamily="34" charset="0"/>
                <a:cs typeface="+mn-cs"/>
              </a:endParaRPr>
            </a:p>
          </p:txBody>
        </p:sp>
        <p:cxnSp>
          <p:nvCxnSpPr>
            <p:cNvPr id="67" name="Straight Connector 66"/>
            <p:cNvCxnSpPr/>
            <p:nvPr/>
          </p:nvCxnSpPr>
          <p:spPr>
            <a:xfrm>
              <a:off x="7200916" y="457536"/>
              <a:ext cx="152397"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0987" name="TextBox 55"/>
          <p:cNvSpPr txBox="1">
            <a:spLocks noChangeArrowheads="1"/>
          </p:cNvSpPr>
          <p:nvPr/>
        </p:nvSpPr>
        <p:spPr bwMode="auto">
          <a:xfrm rot="-5400000">
            <a:off x="-1415256" y="3396456"/>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t># of available bicycles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3" presetClass="path" presetSubtype="0" accel="50000" decel="50000" fill="hold" grpId="0" nodeType="clickEffect">
                                  <p:stCondLst>
                                    <p:cond delay="0"/>
                                  </p:stCondLst>
                                  <p:childTnLst>
                                    <p:animMotion origin="layout" path="M -4.72222E-6 -3.33333E-6 L 0.06164 -3.33333E-6 " pathEditMode="relative" rAng="0" ptsTypes="AA">
                                      <p:cBhvr>
                                        <p:cTn id="16" dur="1000" fill="hold"/>
                                        <p:tgtEl>
                                          <p:spTgt spid="15"/>
                                        </p:tgtEl>
                                        <p:attrNameLst>
                                          <p:attrName>ppt_x</p:attrName>
                                          <p:attrName>ppt_y</p:attrName>
                                        </p:attrNameLst>
                                      </p:cBhvr>
                                      <p:rCtr x="3100" y="0"/>
                                    </p:animMotion>
                                  </p:childTnLst>
                                </p:cTn>
                              </p:par>
                            </p:childTnLst>
                          </p:cTn>
                        </p:par>
                        <p:par>
                          <p:cTn id="17" fill="hold" nodeType="afterGroup">
                            <p:stCondLst>
                              <p:cond delay="1000"/>
                            </p:stCondLst>
                            <p:childTnLst>
                              <p:par>
                                <p:cTn id="18" presetID="1" presetClass="exit" presetSubtype="0" fill="hold" grpId="1" nodeType="after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49"/>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63" presetClass="path" presetSubtype="0" accel="50000" decel="50000" fill="hold" grpId="0" nodeType="clickEffect">
                                  <p:stCondLst>
                                    <p:cond delay="0"/>
                                  </p:stCondLst>
                                  <p:childTnLst>
                                    <p:animMotion origin="layout" path="M -2.5E-6 -3.33333E-6 L 0.16163 -3.33333E-6 " pathEditMode="relative" rAng="0" ptsTypes="AA">
                                      <p:cBhvr>
                                        <p:cTn id="47" dur="2000" fill="hold"/>
                                        <p:tgtEl>
                                          <p:spTgt spid="51"/>
                                        </p:tgtEl>
                                        <p:attrNameLst>
                                          <p:attrName>ppt_x</p:attrName>
                                          <p:attrName>ppt_y</p:attrName>
                                        </p:attrNameLst>
                                      </p:cBhvr>
                                      <p:rCtr x="8100" y="0"/>
                                    </p:animMotion>
                                  </p:childTnLst>
                                </p:cTn>
                              </p:par>
                            </p:childTnLst>
                          </p:cTn>
                        </p:par>
                        <p:par>
                          <p:cTn id="48" fill="hold" nodeType="afterGroup">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5" grpId="0" animBg="1"/>
      <p:bldP spid="15" grpId="1" animBg="1"/>
      <p:bldP spid="50" grpId="0" animBg="1"/>
      <p:bldP spid="49" grpId="0" animBg="1"/>
      <p:bldP spid="49" grpId="1" animBg="1"/>
      <p:bldP spid="52" grpId="0" animBg="1"/>
      <p:bldP spid="5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sz="4400" dirty="0" smtClean="0">
                <a:solidFill>
                  <a:schemeClr val="tx1">
                    <a:lumMod val="65000"/>
                    <a:lumOff val="35000"/>
                  </a:schemeClr>
                </a:solidFill>
              </a:rPr>
              <a:t>historic trend</a:t>
            </a:r>
            <a:endParaRPr lang="en-US" sz="4400" dirty="0">
              <a:solidFill>
                <a:schemeClr val="tx1">
                  <a:lumMod val="65000"/>
                  <a:lumOff val="35000"/>
                </a:schemeClr>
              </a:solidFill>
            </a:endParaRPr>
          </a:p>
        </p:txBody>
      </p:sp>
      <p:sp>
        <p:nvSpPr>
          <p:cNvPr id="41987" name="TextBox 7"/>
          <p:cNvSpPr txBox="1">
            <a:spLocks noChangeArrowheads="1"/>
          </p:cNvSpPr>
          <p:nvPr/>
        </p:nvSpPr>
        <p:spPr bwMode="auto">
          <a:xfrm>
            <a:off x="152400" y="516255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0</a:t>
            </a:r>
          </a:p>
        </p:txBody>
      </p:sp>
      <p:sp>
        <p:nvSpPr>
          <p:cNvPr id="41988" name="TextBox 9"/>
          <p:cNvSpPr txBox="1">
            <a:spLocks noChangeArrowheads="1"/>
          </p:cNvSpPr>
          <p:nvPr/>
        </p:nvSpPr>
        <p:spPr bwMode="auto">
          <a:xfrm>
            <a:off x="152400" y="16764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t>30</a:t>
            </a:r>
          </a:p>
        </p:txBody>
      </p:sp>
      <p:cxnSp>
        <p:nvCxnSpPr>
          <p:cNvPr id="12" name="Straight Connector 11"/>
          <p:cNvCxnSpPr/>
          <p:nvPr/>
        </p:nvCxnSpPr>
        <p:spPr>
          <a:xfrm flipV="1">
            <a:off x="682625" y="17827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5800" y="5287963"/>
            <a:ext cx="7927975" cy="904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3800" y="5402263"/>
            <a:ext cx="1371600" cy="523875"/>
          </a:xfrm>
          <a:prstGeom prst="rect">
            <a:avLst/>
          </a:prstGeom>
          <a:noFill/>
        </p:spPr>
        <p:txBody>
          <a:bodyPr>
            <a:spAutoFit/>
          </a:bodyPr>
          <a:lstStyle/>
          <a:p>
            <a:pPr fontAlgn="auto">
              <a:spcBef>
                <a:spcPts val="0"/>
              </a:spcBef>
              <a:spcAft>
                <a:spcPts val="0"/>
              </a:spcAft>
              <a:defRPr/>
            </a:pPr>
            <a:r>
              <a:rPr lang="en-US" sz="2800" dirty="0">
                <a:solidFill>
                  <a:schemeClr val="tx1">
                    <a:lumMod val="65000"/>
                    <a:lumOff val="35000"/>
                  </a:schemeClr>
                </a:solidFill>
                <a:latin typeface="+mn-lt"/>
                <a:cs typeface="+mn-cs"/>
              </a:rPr>
              <a:t>time</a:t>
            </a:r>
            <a:endParaRPr lang="en-US" sz="2800" baseline="-25000" dirty="0">
              <a:solidFill>
                <a:schemeClr val="tx1">
                  <a:lumMod val="65000"/>
                  <a:lumOff val="35000"/>
                </a:schemeClr>
              </a:solidFill>
              <a:latin typeface="+mn-lt"/>
              <a:cs typeface="+mn-cs"/>
            </a:endParaRPr>
          </a:p>
        </p:txBody>
      </p:sp>
      <p:cxnSp>
        <p:nvCxnSpPr>
          <p:cNvPr id="21" name="Straight Arrow Connector 20"/>
          <p:cNvCxnSpPr/>
          <p:nvPr/>
        </p:nvCxnSpPr>
        <p:spPr>
          <a:xfrm>
            <a:off x="3805238" y="5861050"/>
            <a:ext cx="838200" cy="1588"/>
          </a:xfrm>
          <a:prstGeom prst="straightConnector1">
            <a:avLst/>
          </a:prstGeom>
          <a:ln w="28575">
            <a:solidFill>
              <a:schemeClr val="tx1">
                <a:lumMod val="65000"/>
                <a:lumOff val="3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41993" name="Group 38"/>
          <p:cNvGrpSpPr>
            <a:grpSpLocks/>
          </p:cNvGrpSpPr>
          <p:nvPr/>
        </p:nvGrpSpPr>
        <p:grpSpPr bwMode="auto">
          <a:xfrm>
            <a:off x="2947988" y="1093788"/>
            <a:ext cx="838200" cy="4621212"/>
            <a:chOff x="2948765" y="788272"/>
            <a:chExt cx="838200" cy="4621928"/>
          </a:xfrm>
        </p:grpSpPr>
        <p:sp>
          <p:nvSpPr>
            <p:cNvPr id="18" name="TextBox 17"/>
            <p:cNvSpPr txBox="1"/>
            <p:nvPr/>
          </p:nvSpPr>
          <p:spPr>
            <a:xfrm>
              <a:off x="2948765" y="788272"/>
              <a:ext cx="838200" cy="523956"/>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t</a:t>
              </a:r>
              <a:r>
                <a:rPr lang="en-US" sz="2800" i="1" baseline="-25000" dirty="0">
                  <a:solidFill>
                    <a:schemeClr val="bg1">
                      <a:lumMod val="65000"/>
                    </a:schemeClr>
                  </a:solidFill>
                  <a:latin typeface="+mn-lt"/>
                  <a:cs typeface="+mn-cs"/>
                </a:rPr>
                <a:t>0</a:t>
              </a:r>
              <a:endParaRPr lang="en-US" sz="2800" i="1" baseline="-25000" dirty="0">
                <a:solidFill>
                  <a:schemeClr val="bg1">
                    <a:lumMod val="65000"/>
                  </a:schemeClr>
                </a:solidFill>
                <a:latin typeface="+mn-lt"/>
                <a:cs typeface="+mn-cs"/>
              </a:endParaRPr>
            </a:p>
          </p:txBody>
        </p:sp>
        <p:cxnSp>
          <p:nvCxnSpPr>
            <p:cNvPr id="17" name="Straight Connector 16"/>
            <p:cNvCxnSpPr/>
            <p:nvPr/>
          </p:nvCxnSpPr>
          <p:spPr>
            <a:xfrm rot="5400000">
              <a:off x="1118058" y="3352481"/>
              <a:ext cx="4115438"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1994" name="Group 56"/>
          <p:cNvGrpSpPr>
            <a:grpSpLocks/>
          </p:cNvGrpSpPr>
          <p:nvPr/>
        </p:nvGrpSpPr>
        <p:grpSpPr bwMode="auto">
          <a:xfrm>
            <a:off x="1752600" y="1219200"/>
            <a:ext cx="1441450" cy="1082675"/>
            <a:chOff x="1752600" y="914400"/>
            <a:chExt cx="1441601" cy="1083245"/>
          </a:xfrm>
        </p:grpSpPr>
        <p:sp>
          <p:nvSpPr>
            <p:cNvPr id="23" name="TextBox 22"/>
            <p:cNvSpPr txBox="1"/>
            <p:nvPr/>
          </p:nvSpPr>
          <p:spPr>
            <a:xfrm>
              <a:off x="1752600" y="914400"/>
              <a:ext cx="1187574" cy="522563"/>
            </a:xfrm>
            <a:prstGeom prst="rect">
              <a:avLst/>
            </a:prstGeom>
            <a:noFill/>
          </p:spPr>
          <p:txBody>
            <a:bodyPr>
              <a:spAutoFit/>
            </a:bodyPr>
            <a:lstStyle/>
            <a:p>
              <a:pPr fontAlgn="auto">
                <a:spcBef>
                  <a:spcPts val="0"/>
                </a:spcBef>
                <a:spcAft>
                  <a:spcPts val="0"/>
                </a:spcAft>
                <a:defRPr/>
              </a:pPr>
              <a:r>
                <a:rPr lang="en-US" sz="2800" i="1" dirty="0">
                  <a:solidFill>
                    <a:schemeClr val="bg1">
                      <a:lumMod val="65000"/>
                    </a:schemeClr>
                  </a:solidFill>
                  <a:latin typeface="+mn-lt"/>
                  <a:cs typeface="+mn-cs"/>
                </a:rPr>
                <a:t>B</a:t>
              </a:r>
              <a:r>
                <a:rPr lang="en-US" sz="2800" i="1" baseline="-25000" dirty="0">
                  <a:solidFill>
                    <a:schemeClr val="bg1">
                      <a:lumMod val="65000"/>
                    </a:schemeClr>
                  </a:solidFill>
                  <a:latin typeface="+mn-lt"/>
                  <a:cs typeface="+mn-cs"/>
                </a:rPr>
                <a:t>t0 </a:t>
              </a:r>
              <a:r>
                <a:rPr lang="en-US" sz="2800" i="1" dirty="0">
                  <a:solidFill>
                    <a:schemeClr val="bg1">
                      <a:lumMod val="65000"/>
                    </a:schemeClr>
                  </a:solidFill>
                  <a:latin typeface="+mn-lt"/>
                  <a:cs typeface="+mn-cs"/>
                </a:rPr>
                <a:t>=27 </a:t>
              </a:r>
              <a:endParaRPr lang="en-US" sz="2800" i="1" baseline="-25000" dirty="0">
                <a:solidFill>
                  <a:schemeClr val="bg1">
                    <a:lumMod val="65000"/>
                  </a:schemeClr>
                </a:solidFill>
                <a:latin typeface="+mn-lt"/>
                <a:cs typeface="+mn-cs"/>
              </a:endParaRPr>
            </a:p>
          </p:txBody>
        </p:sp>
        <p:cxnSp>
          <p:nvCxnSpPr>
            <p:cNvPr id="25" name="Straight Arrow Connector 24"/>
            <p:cNvCxnSpPr/>
            <p:nvPr/>
          </p:nvCxnSpPr>
          <p:spPr>
            <a:xfrm rot="16200000" flipH="1">
              <a:off x="2705119" y="1486265"/>
              <a:ext cx="381201" cy="304832"/>
            </a:xfrm>
            <a:prstGeom prst="straightConnector1">
              <a:avLst/>
            </a:prstGeom>
            <a:ln w="28575">
              <a:solidFill>
                <a:schemeClr val="bg1">
                  <a:lumMod val="6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1785" y="1845165"/>
              <a:ext cx="152416" cy="152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785813" y="1954213"/>
            <a:ext cx="11920537" cy="3009900"/>
          </a:xfrm>
          <a:custGeom>
            <a:avLst/>
            <a:gdLst>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3925614 w 5092262"/>
              <a:gd name="connsiteY43" fmla="*/ 1051034 h 1665890"/>
              <a:gd name="connsiteX44" fmla="*/ 4004441 w 5092262"/>
              <a:gd name="connsiteY44" fmla="*/ 1161393 h 1665890"/>
              <a:gd name="connsiteX45" fmla="*/ 4130565 w 5092262"/>
              <a:gd name="connsiteY45" fmla="*/ 1618593 h 1665890"/>
              <a:gd name="connsiteX46" fmla="*/ 4319752 w 5092262"/>
              <a:gd name="connsiteY46" fmla="*/ 1445172 h 1665890"/>
              <a:gd name="connsiteX47" fmla="*/ 4414345 w 5092262"/>
              <a:gd name="connsiteY47" fmla="*/ 1051034 h 1665890"/>
              <a:gd name="connsiteX48" fmla="*/ 4540469 w 5092262"/>
              <a:gd name="connsiteY48" fmla="*/ 987972 h 1665890"/>
              <a:gd name="connsiteX49" fmla="*/ 4682358 w 5092262"/>
              <a:gd name="connsiteY49" fmla="*/ 767255 h 1665890"/>
              <a:gd name="connsiteX50" fmla="*/ 4918841 w 5092262"/>
              <a:gd name="connsiteY50" fmla="*/ 940676 h 1665890"/>
              <a:gd name="connsiteX51" fmla="*/ 5092262 w 5092262"/>
              <a:gd name="connsiteY51"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 name="connsiteX0" fmla="*/ 0 w 5092262"/>
              <a:gd name="connsiteY0" fmla="*/ 830317 h 1665890"/>
              <a:gd name="connsiteX1" fmla="*/ 63062 w 5092262"/>
              <a:gd name="connsiteY1" fmla="*/ 625365 h 1665890"/>
              <a:gd name="connsiteX2" fmla="*/ 94593 w 5092262"/>
              <a:gd name="connsiteY2" fmla="*/ 893379 h 1665890"/>
              <a:gd name="connsiteX3" fmla="*/ 126124 w 5092262"/>
              <a:gd name="connsiteY3" fmla="*/ 530772 h 1665890"/>
              <a:gd name="connsiteX4" fmla="*/ 189186 w 5092262"/>
              <a:gd name="connsiteY4" fmla="*/ 956441 h 1665890"/>
              <a:gd name="connsiteX5" fmla="*/ 236483 w 5092262"/>
              <a:gd name="connsiteY5" fmla="*/ 593834 h 1665890"/>
              <a:gd name="connsiteX6" fmla="*/ 331076 w 5092262"/>
              <a:gd name="connsiteY6" fmla="*/ 846083 h 1665890"/>
              <a:gd name="connsiteX7" fmla="*/ 409903 w 5092262"/>
              <a:gd name="connsiteY7" fmla="*/ 672662 h 1665890"/>
              <a:gd name="connsiteX8" fmla="*/ 551793 w 5092262"/>
              <a:gd name="connsiteY8" fmla="*/ 877614 h 1665890"/>
              <a:gd name="connsiteX9" fmla="*/ 614855 w 5092262"/>
              <a:gd name="connsiteY9" fmla="*/ 641131 h 1665890"/>
              <a:gd name="connsiteX10" fmla="*/ 677917 w 5092262"/>
              <a:gd name="connsiteY10" fmla="*/ 972207 h 1665890"/>
              <a:gd name="connsiteX11" fmla="*/ 788276 w 5092262"/>
              <a:gd name="connsiteY11" fmla="*/ 136634 h 1665890"/>
              <a:gd name="connsiteX12" fmla="*/ 977462 w 5092262"/>
              <a:gd name="connsiteY12" fmla="*/ 152400 h 1665890"/>
              <a:gd name="connsiteX13" fmla="*/ 1056289 w 5092262"/>
              <a:gd name="connsiteY13" fmla="*/ 152400 h 1665890"/>
              <a:gd name="connsiteX14" fmla="*/ 1198179 w 5092262"/>
              <a:gd name="connsiteY14" fmla="*/ 152400 h 1665890"/>
              <a:gd name="connsiteX15" fmla="*/ 1261241 w 5092262"/>
              <a:gd name="connsiteY15" fmla="*/ 420414 h 1665890"/>
              <a:gd name="connsiteX16" fmla="*/ 1450427 w 5092262"/>
              <a:gd name="connsiteY16" fmla="*/ 278524 h 1665890"/>
              <a:gd name="connsiteX17" fmla="*/ 1545020 w 5092262"/>
              <a:gd name="connsiteY17" fmla="*/ 798786 h 1665890"/>
              <a:gd name="connsiteX18" fmla="*/ 1623848 w 5092262"/>
              <a:gd name="connsiteY18" fmla="*/ 972207 h 1665890"/>
              <a:gd name="connsiteX19" fmla="*/ 1797269 w 5092262"/>
              <a:gd name="connsiteY19" fmla="*/ 767255 h 1665890"/>
              <a:gd name="connsiteX20" fmla="*/ 1844565 w 5092262"/>
              <a:gd name="connsiteY20" fmla="*/ 1255986 h 1665890"/>
              <a:gd name="connsiteX21" fmla="*/ 1923393 w 5092262"/>
              <a:gd name="connsiteY21" fmla="*/ 546538 h 1665890"/>
              <a:gd name="connsiteX22" fmla="*/ 2017986 w 5092262"/>
              <a:gd name="connsiteY22" fmla="*/ 798786 h 1665890"/>
              <a:gd name="connsiteX23" fmla="*/ 2049517 w 5092262"/>
              <a:gd name="connsiteY23" fmla="*/ 483476 h 1665890"/>
              <a:gd name="connsiteX24" fmla="*/ 2096814 w 5092262"/>
              <a:gd name="connsiteY24" fmla="*/ 814552 h 1665890"/>
              <a:gd name="connsiteX25" fmla="*/ 2144110 w 5092262"/>
              <a:gd name="connsiteY25" fmla="*/ 294289 h 1665890"/>
              <a:gd name="connsiteX26" fmla="*/ 2222938 w 5092262"/>
              <a:gd name="connsiteY26" fmla="*/ 546538 h 1665890"/>
              <a:gd name="connsiteX27" fmla="*/ 2270234 w 5092262"/>
              <a:gd name="connsiteY27" fmla="*/ 783020 h 1665890"/>
              <a:gd name="connsiteX28" fmla="*/ 2364827 w 5092262"/>
              <a:gd name="connsiteY28" fmla="*/ 499241 h 1665890"/>
              <a:gd name="connsiteX29" fmla="*/ 2443655 w 5092262"/>
              <a:gd name="connsiteY29" fmla="*/ 688427 h 1665890"/>
              <a:gd name="connsiteX30" fmla="*/ 2490952 w 5092262"/>
              <a:gd name="connsiteY30" fmla="*/ 578069 h 1665890"/>
              <a:gd name="connsiteX31" fmla="*/ 2538248 w 5092262"/>
              <a:gd name="connsiteY31" fmla="*/ 1019503 h 1665890"/>
              <a:gd name="connsiteX32" fmla="*/ 2680138 w 5092262"/>
              <a:gd name="connsiteY32" fmla="*/ 578069 h 1665890"/>
              <a:gd name="connsiteX33" fmla="*/ 2727434 w 5092262"/>
              <a:gd name="connsiteY33" fmla="*/ 798786 h 1665890"/>
              <a:gd name="connsiteX34" fmla="*/ 2853558 w 5092262"/>
              <a:gd name="connsiteY34" fmla="*/ 704193 h 1665890"/>
              <a:gd name="connsiteX35" fmla="*/ 2963917 w 5092262"/>
              <a:gd name="connsiteY35" fmla="*/ 783020 h 1665890"/>
              <a:gd name="connsiteX36" fmla="*/ 3074276 w 5092262"/>
              <a:gd name="connsiteY36" fmla="*/ 656896 h 1665890"/>
              <a:gd name="connsiteX37" fmla="*/ 3184634 w 5092262"/>
              <a:gd name="connsiteY37" fmla="*/ 719958 h 1665890"/>
              <a:gd name="connsiteX38" fmla="*/ 3263462 w 5092262"/>
              <a:gd name="connsiteY38" fmla="*/ 451945 h 1665890"/>
              <a:gd name="connsiteX39" fmla="*/ 3499945 w 5092262"/>
              <a:gd name="connsiteY39" fmla="*/ 467710 h 1665890"/>
              <a:gd name="connsiteX40" fmla="*/ 3641834 w 5092262"/>
              <a:gd name="connsiteY40" fmla="*/ 373117 h 1665890"/>
              <a:gd name="connsiteX41" fmla="*/ 3752193 w 5092262"/>
              <a:gd name="connsiteY41" fmla="*/ 546538 h 1665890"/>
              <a:gd name="connsiteX42" fmla="*/ 3909848 w 5092262"/>
              <a:gd name="connsiteY42" fmla="*/ 499241 h 1665890"/>
              <a:gd name="connsiteX43" fmla="*/ 4004441 w 5092262"/>
              <a:gd name="connsiteY43" fmla="*/ 1161393 h 1665890"/>
              <a:gd name="connsiteX44" fmla="*/ 4130565 w 5092262"/>
              <a:gd name="connsiteY44" fmla="*/ 1618593 h 1665890"/>
              <a:gd name="connsiteX45" fmla="*/ 4319752 w 5092262"/>
              <a:gd name="connsiteY45" fmla="*/ 1445172 h 1665890"/>
              <a:gd name="connsiteX46" fmla="*/ 4414345 w 5092262"/>
              <a:gd name="connsiteY46" fmla="*/ 1051034 h 1665890"/>
              <a:gd name="connsiteX47" fmla="*/ 4540469 w 5092262"/>
              <a:gd name="connsiteY47" fmla="*/ 987972 h 1665890"/>
              <a:gd name="connsiteX48" fmla="*/ 4682358 w 5092262"/>
              <a:gd name="connsiteY48" fmla="*/ 767255 h 1665890"/>
              <a:gd name="connsiteX49" fmla="*/ 4918841 w 5092262"/>
              <a:gd name="connsiteY49" fmla="*/ 940676 h 1665890"/>
              <a:gd name="connsiteX50" fmla="*/ 5092262 w 5092262"/>
              <a:gd name="connsiteY50" fmla="*/ 656896 h 16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92262" h="1665890">
                <a:moveTo>
                  <a:pt x="0" y="830317"/>
                </a:moveTo>
                <a:cubicBezTo>
                  <a:pt x="23648" y="722586"/>
                  <a:pt x="47297" y="614855"/>
                  <a:pt x="63062" y="625365"/>
                </a:cubicBezTo>
                <a:cubicBezTo>
                  <a:pt x="78828" y="635875"/>
                  <a:pt x="84083" y="909145"/>
                  <a:pt x="94593" y="893379"/>
                </a:cubicBezTo>
                <a:cubicBezTo>
                  <a:pt x="105103" y="877614"/>
                  <a:pt x="110359" y="520262"/>
                  <a:pt x="126124" y="530772"/>
                </a:cubicBezTo>
                <a:cubicBezTo>
                  <a:pt x="141890" y="541282"/>
                  <a:pt x="170793" y="945931"/>
                  <a:pt x="189186" y="956441"/>
                </a:cubicBezTo>
                <a:cubicBezTo>
                  <a:pt x="207579" y="966951"/>
                  <a:pt x="212835" y="612227"/>
                  <a:pt x="236483" y="593834"/>
                </a:cubicBezTo>
                <a:cubicBezTo>
                  <a:pt x="260131" y="575441"/>
                  <a:pt x="302173" y="832945"/>
                  <a:pt x="331076" y="846083"/>
                </a:cubicBezTo>
                <a:cubicBezTo>
                  <a:pt x="359979" y="859221"/>
                  <a:pt x="373117" y="667407"/>
                  <a:pt x="409903" y="672662"/>
                </a:cubicBezTo>
                <a:cubicBezTo>
                  <a:pt x="446689" y="677917"/>
                  <a:pt x="517634" y="882869"/>
                  <a:pt x="551793" y="877614"/>
                </a:cubicBezTo>
                <a:cubicBezTo>
                  <a:pt x="585952" y="872359"/>
                  <a:pt x="593834" y="625365"/>
                  <a:pt x="614855" y="641131"/>
                </a:cubicBezTo>
                <a:cubicBezTo>
                  <a:pt x="635876" y="656897"/>
                  <a:pt x="649014" y="1056290"/>
                  <a:pt x="677917" y="972207"/>
                </a:cubicBezTo>
                <a:cubicBezTo>
                  <a:pt x="706821" y="888124"/>
                  <a:pt x="738352" y="273269"/>
                  <a:pt x="788276" y="136634"/>
                </a:cubicBezTo>
                <a:cubicBezTo>
                  <a:pt x="838200" y="0"/>
                  <a:pt x="932793" y="149772"/>
                  <a:pt x="977462" y="152400"/>
                </a:cubicBezTo>
                <a:cubicBezTo>
                  <a:pt x="1022131" y="155028"/>
                  <a:pt x="1056289" y="152400"/>
                  <a:pt x="1056289" y="152400"/>
                </a:cubicBezTo>
                <a:lnTo>
                  <a:pt x="1198179" y="152400"/>
                </a:lnTo>
                <a:cubicBezTo>
                  <a:pt x="1232338" y="197069"/>
                  <a:pt x="1219200" y="399393"/>
                  <a:pt x="1261241" y="420414"/>
                </a:cubicBezTo>
                <a:cubicBezTo>
                  <a:pt x="1303282" y="441435"/>
                  <a:pt x="1403131" y="215462"/>
                  <a:pt x="1450427" y="278524"/>
                </a:cubicBezTo>
                <a:cubicBezTo>
                  <a:pt x="1497723" y="341586"/>
                  <a:pt x="1516116" y="683172"/>
                  <a:pt x="1545020" y="798786"/>
                </a:cubicBezTo>
                <a:cubicBezTo>
                  <a:pt x="1573924" y="914400"/>
                  <a:pt x="1581807" y="977462"/>
                  <a:pt x="1623848" y="972207"/>
                </a:cubicBezTo>
                <a:cubicBezTo>
                  <a:pt x="1665889" y="966952"/>
                  <a:pt x="1760483" y="719959"/>
                  <a:pt x="1797269" y="767255"/>
                </a:cubicBezTo>
                <a:cubicBezTo>
                  <a:pt x="1834055" y="814552"/>
                  <a:pt x="1823544" y="1292772"/>
                  <a:pt x="1844565" y="1255986"/>
                </a:cubicBezTo>
                <a:cubicBezTo>
                  <a:pt x="1865586" y="1219200"/>
                  <a:pt x="1894490" y="622738"/>
                  <a:pt x="1923393" y="546538"/>
                </a:cubicBezTo>
                <a:cubicBezTo>
                  <a:pt x="1952296" y="470338"/>
                  <a:pt x="1996965" y="809296"/>
                  <a:pt x="2017986" y="798786"/>
                </a:cubicBezTo>
                <a:cubicBezTo>
                  <a:pt x="2039007" y="788276"/>
                  <a:pt x="2036379" y="480848"/>
                  <a:pt x="2049517" y="483476"/>
                </a:cubicBezTo>
                <a:cubicBezTo>
                  <a:pt x="2062655" y="486104"/>
                  <a:pt x="2081049" y="846083"/>
                  <a:pt x="2096814" y="814552"/>
                </a:cubicBezTo>
                <a:cubicBezTo>
                  <a:pt x="2112579" y="783021"/>
                  <a:pt x="2123089" y="338958"/>
                  <a:pt x="2144110" y="294289"/>
                </a:cubicBezTo>
                <a:cubicBezTo>
                  <a:pt x="2165131" y="249620"/>
                  <a:pt x="2201917" y="465083"/>
                  <a:pt x="2222938" y="546538"/>
                </a:cubicBezTo>
                <a:cubicBezTo>
                  <a:pt x="2243959" y="627993"/>
                  <a:pt x="2246586" y="790903"/>
                  <a:pt x="2270234" y="783020"/>
                </a:cubicBezTo>
                <a:cubicBezTo>
                  <a:pt x="2293882" y="775137"/>
                  <a:pt x="2335924" y="515007"/>
                  <a:pt x="2364827" y="499241"/>
                </a:cubicBezTo>
                <a:cubicBezTo>
                  <a:pt x="2393731" y="483476"/>
                  <a:pt x="2422634" y="675289"/>
                  <a:pt x="2443655" y="688427"/>
                </a:cubicBezTo>
                <a:cubicBezTo>
                  <a:pt x="2464676" y="701565"/>
                  <a:pt x="2475187" y="522890"/>
                  <a:pt x="2490952" y="578069"/>
                </a:cubicBezTo>
                <a:cubicBezTo>
                  <a:pt x="2506717" y="633248"/>
                  <a:pt x="2506717" y="1019503"/>
                  <a:pt x="2538248" y="1019503"/>
                </a:cubicBezTo>
                <a:cubicBezTo>
                  <a:pt x="2569779" y="1019503"/>
                  <a:pt x="2648607" y="614855"/>
                  <a:pt x="2680138" y="578069"/>
                </a:cubicBezTo>
                <a:cubicBezTo>
                  <a:pt x="2711669" y="541283"/>
                  <a:pt x="2698531" y="777765"/>
                  <a:pt x="2727434" y="798786"/>
                </a:cubicBezTo>
                <a:cubicBezTo>
                  <a:pt x="2756337" y="819807"/>
                  <a:pt x="2814144" y="706821"/>
                  <a:pt x="2853558" y="704193"/>
                </a:cubicBezTo>
                <a:cubicBezTo>
                  <a:pt x="2892972" y="701565"/>
                  <a:pt x="2927131" y="790903"/>
                  <a:pt x="2963917" y="783020"/>
                </a:cubicBezTo>
                <a:cubicBezTo>
                  <a:pt x="3000703" y="775137"/>
                  <a:pt x="3037490" y="667406"/>
                  <a:pt x="3074276" y="656896"/>
                </a:cubicBezTo>
                <a:cubicBezTo>
                  <a:pt x="3111062" y="646386"/>
                  <a:pt x="3153103" y="754116"/>
                  <a:pt x="3184634" y="719958"/>
                </a:cubicBezTo>
                <a:cubicBezTo>
                  <a:pt x="3216165" y="685800"/>
                  <a:pt x="3210910" y="493986"/>
                  <a:pt x="3263462" y="451945"/>
                </a:cubicBezTo>
                <a:cubicBezTo>
                  <a:pt x="3316014" y="409904"/>
                  <a:pt x="3436883" y="480848"/>
                  <a:pt x="3499945" y="467710"/>
                </a:cubicBezTo>
                <a:cubicBezTo>
                  <a:pt x="3563007" y="454572"/>
                  <a:pt x="3599793" y="359979"/>
                  <a:pt x="3641834" y="373117"/>
                </a:cubicBezTo>
                <a:cubicBezTo>
                  <a:pt x="3683875" y="386255"/>
                  <a:pt x="3707524" y="525517"/>
                  <a:pt x="3752193" y="546538"/>
                </a:cubicBezTo>
                <a:cubicBezTo>
                  <a:pt x="3796862" y="567559"/>
                  <a:pt x="3867807" y="396765"/>
                  <a:pt x="3909848" y="499241"/>
                </a:cubicBezTo>
                <a:cubicBezTo>
                  <a:pt x="3951889" y="601717"/>
                  <a:pt x="3967655" y="974834"/>
                  <a:pt x="4004441" y="1161393"/>
                </a:cubicBezTo>
                <a:cubicBezTo>
                  <a:pt x="4041227" y="1347952"/>
                  <a:pt x="4078013" y="1571297"/>
                  <a:pt x="4130565" y="1618593"/>
                </a:cubicBezTo>
                <a:cubicBezTo>
                  <a:pt x="4183117" y="1665890"/>
                  <a:pt x="4272455" y="1539765"/>
                  <a:pt x="4319752" y="1445172"/>
                </a:cubicBezTo>
                <a:cubicBezTo>
                  <a:pt x="4367049" y="1350579"/>
                  <a:pt x="4377559" y="1127234"/>
                  <a:pt x="4414345" y="1051034"/>
                </a:cubicBezTo>
                <a:cubicBezTo>
                  <a:pt x="4451131" y="974834"/>
                  <a:pt x="4495800" y="1035268"/>
                  <a:pt x="4540469" y="987972"/>
                </a:cubicBezTo>
                <a:cubicBezTo>
                  <a:pt x="4585138" y="940676"/>
                  <a:pt x="4619296" y="775138"/>
                  <a:pt x="4682358" y="767255"/>
                </a:cubicBezTo>
                <a:cubicBezTo>
                  <a:pt x="4745420" y="759372"/>
                  <a:pt x="4850524" y="959069"/>
                  <a:pt x="4918841" y="940676"/>
                </a:cubicBezTo>
                <a:cubicBezTo>
                  <a:pt x="4987158" y="922283"/>
                  <a:pt x="5039710" y="789589"/>
                  <a:pt x="5092262" y="656896"/>
                </a:cubicBezTo>
              </a:path>
            </a:pathLst>
          </a:custGeom>
          <a:ln w="60325" cap="rnd">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 name="Rectangle 50"/>
          <p:cNvSpPr/>
          <p:nvPr/>
        </p:nvSpPr>
        <p:spPr>
          <a:xfrm>
            <a:off x="3605213" y="2286000"/>
            <a:ext cx="5767387"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200400" y="2057400"/>
            <a:ext cx="54927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40"/>
          <p:cNvGrpSpPr>
            <a:grpSpLocks/>
          </p:cNvGrpSpPr>
          <p:nvPr/>
        </p:nvGrpSpPr>
        <p:grpSpPr bwMode="auto">
          <a:xfrm>
            <a:off x="3143250" y="1619250"/>
            <a:ext cx="1603375" cy="3046413"/>
            <a:chOff x="3143515" y="1314450"/>
            <a:chExt cx="1602830" cy="3046551"/>
          </a:xfrm>
        </p:grpSpPr>
        <p:grpSp>
          <p:nvGrpSpPr>
            <p:cNvPr id="42032" name="Group 29"/>
            <p:cNvGrpSpPr>
              <a:grpSpLocks/>
            </p:cNvGrpSpPr>
            <p:nvPr/>
          </p:nvGrpSpPr>
          <p:grpSpPr bwMode="auto">
            <a:xfrm>
              <a:off x="3143515" y="3657600"/>
              <a:ext cx="1602830" cy="703401"/>
              <a:chOff x="3121570" y="3657600"/>
              <a:chExt cx="1602830" cy="703401"/>
            </a:xfrm>
          </p:grpSpPr>
          <p:sp>
            <p:nvSpPr>
              <p:cNvPr id="26" name="Left Brace 25"/>
              <p:cNvSpPr/>
              <p:nvPr/>
            </p:nvSpPr>
            <p:spPr>
              <a:xfrm rot="16200000">
                <a:off x="3232604" y="3581585"/>
                <a:ext cx="274650" cy="426893"/>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8" name="TextBox 27"/>
              <p:cNvSpPr txBox="1"/>
              <p:nvPr/>
            </p:nvSpPr>
            <p:spPr>
              <a:xfrm>
                <a:off x="3121570" y="3899017"/>
                <a:ext cx="1602830" cy="461984"/>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PW=10min</a:t>
                </a:r>
                <a:endParaRPr lang="en-US" sz="2400" i="1" baseline="-25000" dirty="0">
                  <a:solidFill>
                    <a:schemeClr val="bg1">
                      <a:lumMod val="65000"/>
                    </a:schemeClr>
                  </a:solidFill>
                  <a:latin typeface="+mn-lt"/>
                  <a:cs typeface="+mn-cs"/>
                </a:endParaRPr>
              </a:p>
            </p:txBody>
          </p:sp>
        </p:grpSp>
        <p:cxnSp>
          <p:nvCxnSpPr>
            <p:cNvPr id="32" name="Straight Connector 31"/>
            <p:cNvCxnSpPr/>
            <p:nvPr/>
          </p:nvCxnSpPr>
          <p:spPr>
            <a:xfrm rot="5400000" flipH="1" flipV="1">
              <a:off x="2419406" y="2495604"/>
              <a:ext cx="236230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41"/>
          <p:cNvGrpSpPr>
            <a:grpSpLocks/>
          </p:cNvGrpSpPr>
          <p:nvPr/>
        </p:nvGrpSpPr>
        <p:grpSpPr bwMode="auto">
          <a:xfrm>
            <a:off x="3178175" y="1619250"/>
            <a:ext cx="2079625" cy="3752850"/>
            <a:chOff x="3177676" y="1314450"/>
            <a:chExt cx="2080124" cy="3752883"/>
          </a:xfrm>
        </p:grpSpPr>
        <p:sp>
          <p:nvSpPr>
            <p:cNvPr id="27" name="Left Brace 26"/>
            <p:cNvSpPr/>
            <p:nvPr/>
          </p:nvSpPr>
          <p:spPr>
            <a:xfrm rot="-5400000">
              <a:off x="3989119" y="3531984"/>
              <a:ext cx="304803" cy="1927687"/>
            </a:xfrm>
            <a:prstGeom prst="leftBrac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9" name="TextBox 28"/>
            <p:cNvSpPr txBox="1"/>
            <p:nvPr/>
          </p:nvSpPr>
          <p:spPr>
            <a:xfrm>
              <a:off x="3885871" y="4605367"/>
              <a:ext cx="1371929" cy="461966"/>
            </a:xfrm>
            <a:prstGeom prst="rect">
              <a:avLst/>
            </a:prstGeom>
            <a:noFill/>
          </p:spPr>
          <p:txBody>
            <a:bodyPr>
              <a:spAutoFit/>
            </a:bodyPr>
            <a:lstStyle/>
            <a:p>
              <a:pPr fontAlgn="auto">
                <a:spcBef>
                  <a:spcPts val="0"/>
                </a:spcBef>
                <a:spcAft>
                  <a:spcPts val="0"/>
                </a:spcAft>
                <a:defRPr/>
              </a:pPr>
              <a:r>
                <a:rPr lang="en-US" sz="2400" i="1" dirty="0">
                  <a:solidFill>
                    <a:schemeClr val="bg1">
                      <a:lumMod val="65000"/>
                    </a:schemeClr>
                  </a:solidFill>
                  <a:latin typeface="+mn-lt"/>
                  <a:cs typeface="+mn-cs"/>
                </a:rPr>
                <a:t>PW=2hr</a:t>
              </a:r>
              <a:endParaRPr lang="en-US" sz="2400" i="1" baseline="-25000" dirty="0">
                <a:solidFill>
                  <a:schemeClr val="bg1">
                    <a:lumMod val="65000"/>
                  </a:schemeClr>
                </a:solidFill>
                <a:latin typeface="+mn-lt"/>
                <a:cs typeface="+mn-cs"/>
              </a:endParaRPr>
            </a:p>
          </p:txBody>
        </p:sp>
        <p:cxnSp>
          <p:nvCxnSpPr>
            <p:cNvPr id="36" name="Straight Connector 35"/>
            <p:cNvCxnSpPr/>
            <p:nvPr/>
          </p:nvCxnSpPr>
          <p:spPr>
            <a:xfrm rot="5400000" flipH="1" flipV="1">
              <a:off x="3581350" y="2838463"/>
              <a:ext cx="3048027"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3525838" y="1981200"/>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5029200" y="2819400"/>
            <a:ext cx="152400" cy="1524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5029200" y="41005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65"/>
          <p:cNvGrpSpPr>
            <a:grpSpLocks/>
          </p:cNvGrpSpPr>
          <p:nvPr/>
        </p:nvGrpSpPr>
        <p:grpSpPr bwMode="auto">
          <a:xfrm>
            <a:off x="3733800" y="1143000"/>
            <a:ext cx="3444875" cy="838200"/>
            <a:chOff x="3657600" y="838200"/>
            <a:chExt cx="3445174" cy="838200"/>
          </a:xfrm>
        </p:grpSpPr>
        <p:sp>
          <p:nvSpPr>
            <p:cNvPr id="60" name="Rectangle 59"/>
            <p:cNvSpPr/>
            <p:nvPr/>
          </p:nvSpPr>
          <p:spPr>
            <a:xfrm>
              <a:off x="3657600" y="838200"/>
              <a:ext cx="3445174" cy="523875"/>
            </a:xfrm>
            <a:prstGeom prst="rect">
              <a:avLst/>
            </a:prstGeom>
          </p:spPr>
          <p:txBody>
            <a:bodyPr wrap="none">
              <a:spAutoFit/>
            </a:bodyPr>
            <a:lstStyle/>
            <a:p>
              <a:pPr fontAlgn="auto">
                <a:spcBef>
                  <a:spcPts val="0"/>
                </a:spcBef>
                <a:spcAft>
                  <a:spcPts val="0"/>
                </a:spcAft>
                <a:defRPr/>
              </a:pPr>
              <a:r>
                <a:rPr lang="en-US" sz="2800" i="1" dirty="0" err="1">
                  <a:solidFill>
                    <a:schemeClr val="accent3"/>
                  </a:solidFill>
                  <a:latin typeface="+mn-lt"/>
                  <a:cs typeface="+mn-cs"/>
                </a:rPr>
                <a:t>Pred</a:t>
              </a:r>
              <a:r>
                <a:rPr lang="en-US" sz="2800" i="1" baseline="-25000" dirty="0" err="1">
                  <a:solidFill>
                    <a:schemeClr val="accent3"/>
                  </a:solidFill>
                  <a:latin typeface="+mn-lt"/>
                  <a:cs typeface="+mn-cs"/>
                </a:rPr>
                <a:t>HT</a:t>
              </a:r>
              <a:r>
                <a:rPr lang="en-US" sz="2800" i="1" dirty="0">
                  <a:solidFill>
                    <a:schemeClr val="accent3"/>
                  </a:solidFill>
                  <a:latin typeface="+mn-lt"/>
                  <a:cs typeface="+mn-cs"/>
                </a:rPr>
                <a:t>=</a:t>
              </a:r>
              <a:r>
                <a:rPr lang="en-US" sz="2800" i="1" dirty="0">
                  <a:solidFill>
                    <a:schemeClr val="bg1">
                      <a:lumMod val="65000"/>
                    </a:schemeClr>
                  </a:solidFill>
                  <a:latin typeface="+mn-lt"/>
                  <a:cs typeface="+mn-cs"/>
                </a:rPr>
                <a:t>27</a:t>
              </a:r>
              <a:r>
                <a:rPr lang="en-US" sz="2800" i="1" dirty="0">
                  <a:solidFill>
                    <a:schemeClr val="accent3"/>
                  </a:solidFill>
                  <a:latin typeface="+mn-lt"/>
                  <a:cs typeface="+mn-cs"/>
                </a:rPr>
                <a:t>+(</a:t>
              </a:r>
              <a:r>
                <a:rPr lang="en-US" sz="2800" i="1" dirty="0">
                  <a:solidFill>
                    <a:schemeClr val="accent4"/>
                  </a:solidFill>
                  <a:latin typeface="+mn-lt"/>
                  <a:cs typeface="+mn-cs"/>
                </a:rPr>
                <a:t>25</a:t>
              </a:r>
              <a:r>
                <a:rPr lang="en-US" sz="2800" i="1" dirty="0">
                  <a:solidFill>
                    <a:schemeClr val="accent3"/>
                  </a:solidFill>
                  <a:latin typeface="+mn-lt"/>
                  <a:cs typeface="+mn-cs"/>
                </a:rPr>
                <a:t>-</a:t>
              </a:r>
              <a:r>
                <a:rPr lang="en-US" sz="2800" i="1" dirty="0">
                  <a:solidFill>
                    <a:schemeClr val="accent6"/>
                  </a:solidFill>
                  <a:latin typeface="+mn-lt"/>
                  <a:cs typeface="+mn-cs"/>
                </a:rPr>
                <a:t>24</a:t>
              </a:r>
              <a:r>
                <a:rPr lang="en-US" sz="2800" i="1" dirty="0">
                  <a:solidFill>
                    <a:schemeClr val="accent3"/>
                  </a:solidFill>
                  <a:latin typeface="+mn-lt"/>
                  <a:cs typeface="+mn-cs"/>
                </a:rPr>
                <a:t>)=28</a:t>
              </a:r>
              <a:endParaRPr lang="en-US" sz="2800" i="1" baseline="-25000" dirty="0">
                <a:solidFill>
                  <a:schemeClr val="accent3"/>
                </a:solidFill>
                <a:latin typeface="+mn-lt"/>
                <a:cs typeface="+mn-cs"/>
              </a:endParaRPr>
            </a:p>
          </p:txBody>
        </p:sp>
        <p:cxnSp>
          <p:nvCxnSpPr>
            <p:cNvPr id="63" name="Straight Arrow Connector 62"/>
            <p:cNvCxnSpPr/>
            <p:nvPr/>
          </p:nvCxnSpPr>
          <p:spPr>
            <a:xfrm rot="5400000">
              <a:off x="3581410" y="1371590"/>
              <a:ext cx="381000" cy="228620"/>
            </a:xfrm>
            <a:prstGeom prst="straightConnector1">
              <a:avLst/>
            </a:prstGeom>
            <a:ln w="28575">
              <a:solidFill>
                <a:schemeClr val="accent3"/>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66"/>
          <p:cNvGrpSpPr>
            <a:grpSpLocks/>
          </p:cNvGrpSpPr>
          <p:nvPr/>
        </p:nvGrpSpPr>
        <p:grpSpPr bwMode="auto">
          <a:xfrm>
            <a:off x="5233988" y="2222500"/>
            <a:ext cx="3425825" cy="577850"/>
            <a:chOff x="3124200" y="803712"/>
            <a:chExt cx="3426283" cy="578068"/>
          </a:xfrm>
        </p:grpSpPr>
        <p:sp>
          <p:nvSpPr>
            <p:cNvPr id="68" name="Rectangle 67"/>
            <p:cNvSpPr/>
            <p:nvPr/>
          </p:nvSpPr>
          <p:spPr>
            <a:xfrm>
              <a:off x="3581461" y="803712"/>
              <a:ext cx="2969022" cy="462137"/>
            </a:xfrm>
            <a:prstGeom prst="rect">
              <a:avLst/>
            </a:prstGeom>
          </p:spPr>
          <p:txBody>
            <a:bodyPr wrap="none">
              <a:spAutoFit/>
            </a:bodyPr>
            <a:lstStyle/>
            <a:p>
              <a:pPr fontAlgn="auto">
                <a:spcBef>
                  <a:spcPts val="0"/>
                </a:spcBef>
                <a:spcAft>
                  <a:spcPts val="0"/>
                </a:spcAft>
                <a:defRPr/>
              </a:pPr>
              <a:r>
                <a:rPr lang="en-US" sz="2400" i="1" dirty="0" err="1">
                  <a:solidFill>
                    <a:schemeClr val="accent3"/>
                  </a:solidFill>
                  <a:latin typeface="+mn-lt"/>
                  <a:cs typeface="+mn-cs"/>
                </a:rPr>
                <a:t>Pred</a:t>
              </a:r>
              <a:r>
                <a:rPr lang="en-US" sz="2400" i="1" baseline="-25000" dirty="0" err="1">
                  <a:solidFill>
                    <a:schemeClr val="accent3"/>
                  </a:solidFill>
                  <a:latin typeface="+mn-lt"/>
                  <a:cs typeface="+mn-cs"/>
                </a:rPr>
                <a:t>HT</a:t>
              </a:r>
              <a:r>
                <a:rPr lang="en-US" sz="2400" i="1" dirty="0">
                  <a:solidFill>
                    <a:schemeClr val="accent3"/>
                  </a:solidFill>
                  <a:latin typeface="+mn-lt"/>
                  <a:cs typeface="+mn-cs"/>
                </a:rPr>
                <a:t>=27+(</a:t>
              </a:r>
              <a:r>
                <a:rPr lang="en-US" sz="2400" i="1" dirty="0">
                  <a:solidFill>
                    <a:schemeClr val="accent4"/>
                  </a:solidFill>
                  <a:latin typeface="+mn-lt"/>
                  <a:cs typeface="+mn-cs"/>
                </a:rPr>
                <a:t>15</a:t>
              </a:r>
              <a:r>
                <a:rPr lang="en-US" sz="2400" i="1" dirty="0">
                  <a:solidFill>
                    <a:schemeClr val="accent3"/>
                  </a:solidFill>
                  <a:latin typeface="+mn-lt"/>
                  <a:cs typeface="+mn-cs"/>
                </a:rPr>
                <a:t>-</a:t>
              </a:r>
              <a:r>
                <a:rPr lang="en-US" sz="2400" i="1" dirty="0">
                  <a:solidFill>
                    <a:schemeClr val="accent6"/>
                  </a:solidFill>
                  <a:latin typeface="+mn-lt"/>
                  <a:cs typeface="+mn-cs"/>
                </a:rPr>
                <a:t>24</a:t>
              </a:r>
              <a:r>
                <a:rPr lang="en-US" sz="2400" i="1" dirty="0">
                  <a:solidFill>
                    <a:schemeClr val="accent3"/>
                  </a:solidFill>
                  <a:latin typeface="+mn-lt"/>
                  <a:cs typeface="+mn-cs"/>
                </a:rPr>
                <a:t>)=18</a:t>
              </a:r>
              <a:endParaRPr lang="en-US" sz="2400" i="1" baseline="-25000" dirty="0">
                <a:solidFill>
                  <a:schemeClr val="accent3"/>
                </a:solidFill>
                <a:latin typeface="+mn-lt"/>
                <a:cs typeface="+mn-cs"/>
              </a:endParaRPr>
            </a:p>
          </p:txBody>
        </p:sp>
        <p:cxnSp>
          <p:nvCxnSpPr>
            <p:cNvPr id="69" name="Straight Arrow Connector 68"/>
            <p:cNvCxnSpPr/>
            <p:nvPr/>
          </p:nvCxnSpPr>
          <p:spPr>
            <a:xfrm rot="10800000" flipV="1">
              <a:off x="3124200" y="1153094"/>
              <a:ext cx="457261" cy="228686"/>
            </a:xfrm>
            <a:prstGeom prst="straightConnector1">
              <a:avLst/>
            </a:prstGeom>
            <a:ln w="28575">
              <a:solidFill>
                <a:schemeClr val="accent3"/>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 name="Group 77"/>
          <p:cNvGrpSpPr>
            <a:grpSpLocks/>
          </p:cNvGrpSpPr>
          <p:nvPr/>
        </p:nvGrpSpPr>
        <p:grpSpPr bwMode="auto">
          <a:xfrm>
            <a:off x="5181600" y="4267200"/>
            <a:ext cx="1609725" cy="954088"/>
            <a:chOff x="3302760" y="609600"/>
            <a:chExt cx="1609826" cy="954107"/>
          </a:xfrm>
        </p:grpSpPr>
        <p:sp>
          <p:nvSpPr>
            <p:cNvPr id="42023" name="Rectangle 78"/>
            <p:cNvSpPr>
              <a:spLocks noChangeArrowheads="1"/>
            </p:cNvSpPr>
            <p:nvPr/>
          </p:nvSpPr>
          <p:spPr bwMode="auto">
            <a:xfrm>
              <a:off x="3378960" y="609600"/>
              <a:ext cx="1533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a:t>
              </a:r>
              <a:br>
                <a:rPr lang="en-US" sz="2800">
                  <a:solidFill>
                    <a:schemeClr val="accent1"/>
                  </a:solidFill>
                  <a:latin typeface="Calibri" pitchFamily="34" charset="0"/>
                </a:rPr>
              </a:br>
              <a:r>
                <a:rPr lang="en-US" sz="2800">
                  <a:solidFill>
                    <a:schemeClr val="accent1"/>
                  </a:solidFill>
                  <a:latin typeface="Calibri" pitchFamily="34" charset="0"/>
                </a:rPr>
                <a:t>Value=10</a:t>
              </a:r>
              <a:endParaRPr lang="en-US" sz="2800" baseline="-25000">
                <a:solidFill>
                  <a:schemeClr val="accent1"/>
                </a:solidFill>
                <a:latin typeface="Calibri" pitchFamily="34" charset="0"/>
              </a:endParaRPr>
            </a:p>
          </p:txBody>
        </p:sp>
        <p:cxnSp>
          <p:nvCxnSpPr>
            <p:cNvPr id="80" name="Straight Arrow Connector 79"/>
            <p:cNvCxnSpPr/>
            <p:nvPr/>
          </p:nvCxnSpPr>
          <p:spPr>
            <a:xfrm rot="10800000">
              <a:off x="3302760" y="609600"/>
              <a:ext cx="304819" cy="228605"/>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0" name="Group 81"/>
          <p:cNvGrpSpPr>
            <a:grpSpLocks/>
          </p:cNvGrpSpPr>
          <p:nvPr/>
        </p:nvGrpSpPr>
        <p:grpSpPr bwMode="auto">
          <a:xfrm>
            <a:off x="3733800" y="1828800"/>
            <a:ext cx="4602163" cy="523875"/>
            <a:chOff x="990196" y="838200"/>
            <a:chExt cx="3215511" cy="523220"/>
          </a:xfrm>
        </p:grpSpPr>
        <p:sp>
          <p:nvSpPr>
            <p:cNvPr id="42021" name="Rectangle 52"/>
            <p:cNvSpPr>
              <a:spLocks noChangeArrowheads="1"/>
            </p:cNvSpPr>
            <p:nvPr/>
          </p:nvSpPr>
          <p:spPr bwMode="auto">
            <a:xfrm>
              <a:off x="2374602" y="838200"/>
              <a:ext cx="18311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accent1"/>
                  </a:solidFill>
                  <a:latin typeface="Calibri" pitchFamily="34" charset="0"/>
                </a:rPr>
                <a:t>Actual Value=27</a:t>
              </a:r>
              <a:endParaRPr lang="en-US" sz="2800" baseline="-25000">
                <a:solidFill>
                  <a:schemeClr val="accent1"/>
                </a:solidFill>
                <a:latin typeface="Calibri" pitchFamily="34" charset="0"/>
              </a:endParaRPr>
            </a:p>
          </p:txBody>
        </p:sp>
        <p:cxnSp>
          <p:nvCxnSpPr>
            <p:cNvPr id="55" name="Straight Arrow Connector 54"/>
            <p:cNvCxnSpPr/>
            <p:nvPr/>
          </p:nvCxnSpPr>
          <p:spPr>
            <a:xfrm rot="10800000" flipV="1">
              <a:off x="990196" y="1142619"/>
              <a:ext cx="1331015" cy="114157"/>
            </a:xfrm>
            <a:prstGeom prst="straightConnector1">
              <a:avLst/>
            </a:prstGeom>
            <a:ln w="28575">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990600" y="4191000"/>
            <a:ext cx="1754188" cy="830263"/>
          </a:xfrm>
          <a:prstGeom prst="rect">
            <a:avLst/>
          </a:prstGeom>
        </p:spPr>
        <p:txBody>
          <a:bodyPr wrap="none">
            <a:spAutoFit/>
          </a:bodyPr>
          <a:lstStyle/>
          <a:p>
            <a:pPr fontAlgn="auto">
              <a:spcBef>
                <a:spcPts val="0"/>
              </a:spcBef>
              <a:spcAft>
                <a:spcPts val="0"/>
              </a:spcAft>
              <a:defRPr sz="1800" b="1" i="0" u="none" strike="noStrike" kern="1200" baseline="0">
                <a:solidFill>
                  <a:prstClr val="black"/>
                </a:solidFill>
                <a:latin typeface="+mn-lt"/>
                <a:ea typeface="+mn-ea"/>
                <a:cs typeface="+mn-cs"/>
              </a:defRPr>
            </a:pPr>
            <a:r>
              <a:rPr lang="en-US" sz="2400" b="1" dirty="0">
                <a:solidFill>
                  <a:schemeClr val="accent3"/>
                </a:solidFill>
                <a:latin typeface="Arial Black" pitchFamily="34" charset="0"/>
                <a:cs typeface="+mn-cs"/>
              </a:rPr>
              <a:t>Station’s </a:t>
            </a:r>
            <a:br>
              <a:rPr lang="en-US" sz="2400" b="1" dirty="0">
                <a:solidFill>
                  <a:schemeClr val="accent3"/>
                </a:solidFill>
                <a:latin typeface="Arial Black" pitchFamily="34" charset="0"/>
                <a:cs typeface="+mn-cs"/>
              </a:rPr>
            </a:br>
            <a:r>
              <a:rPr lang="en-US" sz="2400" b="1" dirty="0" err="1">
                <a:solidFill>
                  <a:schemeClr val="accent3"/>
                </a:solidFill>
                <a:latin typeface="Arial Black" pitchFamily="34" charset="0"/>
                <a:cs typeface="+mn-cs"/>
              </a:rPr>
              <a:t>DayView</a:t>
            </a:r>
            <a:endParaRPr lang="en-US" sz="2400" b="1" dirty="0">
              <a:solidFill>
                <a:schemeClr val="accent3"/>
              </a:solidFill>
              <a:latin typeface="Arial Black" pitchFamily="34" charset="0"/>
              <a:cs typeface="+mn-cs"/>
            </a:endParaRPr>
          </a:p>
        </p:txBody>
      </p:sp>
      <p:grpSp>
        <p:nvGrpSpPr>
          <p:cNvPr id="42008" name="Group 55"/>
          <p:cNvGrpSpPr>
            <a:grpSpLocks/>
          </p:cNvGrpSpPr>
          <p:nvPr/>
        </p:nvGrpSpPr>
        <p:grpSpPr bwMode="auto">
          <a:xfrm>
            <a:off x="4343400" y="376238"/>
            <a:ext cx="4468813" cy="461962"/>
            <a:chOff x="4343400" y="376533"/>
            <a:chExt cx="4469493" cy="461665"/>
          </a:xfrm>
        </p:grpSpPr>
        <p:sp>
          <p:nvSpPr>
            <p:cNvPr id="58" name="Rectangle 57"/>
            <p:cNvSpPr/>
            <p:nvPr/>
          </p:nvSpPr>
          <p:spPr>
            <a:xfrm>
              <a:off x="4343400" y="376533"/>
              <a:ext cx="4469493" cy="461665"/>
            </a:xfrm>
            <a:prstGeom prst="rect">
              <a:avLst/>
            </a:prstGeom>
          </p:spPr>
          <p:txBody>
            <a:bodyPr wrap="none">
              <a:spAutoFit/>
            </a:bodyPr>
            <a:lstStyle/>
            <a:p>
              <a:pPr fontAlgn="auto">
                <a:spcBef>
                  <a:spcPts val="0"/>
                </a:spcBef>
                <a:spcAft>
                  <a:spcPts val="0"/>
                </a:spcAft>
                <a:defRPr/>
              </a:pPr>
              <a:r>
                <a:rPr lang="en-US" sz="2400" i="1" dirty="0" err="1">
                  <a:solidFill>
                    <a:schemeClr val="tx1">
                      <a:lumMod val="65000"/>
                      <a:lumOff val="35000"/>
                    </a:schemeClr>
                  </a:solidFill>
                  <a:latin typeface="Franklin Gothic Medium Cond" pitchFamily="34" charset="0"/>
                  <a:cs typeface="+mn-cs"/>
                </a:rPr>
                <a:t>Pred</a:t>
              </a:r>
              <a:r>
                <a:rPr lang="en-US" sz="2400" i="1" baseline="-25000" dirty="0" err="1">
                  <a:solidFill>
                    <a:schemeClr val="tx1">
                      <a:lumMod val="65000"/>
                      <a:lumOff val="35000"/>
                    </a:schemeClr>
                  </a:solidFill>
                  <a:latin typeface="Franklin Gothic Medium Cond" pitchFamily="34" charset="0"/>
                  <a:cs typeface="+mn-cs"/>
                </a:rPr>
                <a:t>HT</a:t>
              </a:r>
              <a:r>
                <a:rPr lang="en-US" sz="2400" i="1" dirty="0">
                  <a:solidFill>
                    <a:schemeClr val="tx1">
                      <a:lumMod val="65000"/>
                      <a:lumOff val="35000"/>
                    </a:schemeClr>
                  </a:solidFill>
                  <a:latin typeface="Franklin Gothic Medium Cond" pitchFamily="34" charset="0"/>
                  <a:cs typeface="+mn-cs"/>
                </a:rPr>
                <a:t>=(t</a:t>
              </a:r>
              <a:r>
                <a:rPr lang="en-US" sz="2400" i="1" baseline="-25000" dirty="0">
                  <a:solidFill>
                    <a:schemeClr val="tx1">
                      <a:lumMod val="65000"/>
                      <a:lumOff val="35000"/>
                    </a:schemeClr>
                  </a:solidFill>
                  <a:latin typeface="Franklin Gothic Medium Cond" pitchFamily="34" charset="0"/>
                  <a:cs typeface="+mn-cs"/>
                </a:rPr>
                <a: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,PW)=B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TB</a:t>
              </a:r>
              <a:r>
                <a:rPr lang="en-US" sz="2400" i="1" baseline="-50000" dirty="0">
                  <a:solidFill>
                    <a:schemeClr val="tx1">
                      <a:lumMod val="65000"/>
                      <a:lumOff val="35000"/>
                    </a:schemeClr>
                  </a:solidFill>
                  <a:latin typeface="Franklin Gothic Medium Cond" pitchFamily="34" charset="0"/>
                  <a:cs typeface="+mn-cs"/>
                </a:rPr>
                <a:t>t0 + PW</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TB</a:t>
              </a:r>
              <a:r>
                <a:rPr lang="en-US" sz="2400" i="1" baseline="-50000" dirty="0">
                  <a:solidFill>
                    <a:schemeClr val="tx1">
                      <a:lumMod val="65000"/>
                      <a:lumOff val="35000"/>
                    </a:schemeClr>
                  </a:solidFill>
                  <a:latin typeface="Franklin Gothic Medium Cond" pitchFamily="34" charset="0"/>
                  <a:cs typeface="+mn-cs"/>
                </a:rPr>
                <a:t>t0 </a:t>
              </a:r>
              <a:endParaRPr lang="en-US" sz="2400" i="1" baseline="-50000" dirty="0">
                <a:solidFill>
                  <a:schemeClr val="tx1">
                    <a:lumMod val="65000"/>
                    <a:lumOff val="35000"/>
                  </a:schemeClr>
                </a:solidFill>
                <a:latin typeface="Franklin Gothic Medium Cond" pitchFamily="34" charset="0"/>
                <a:cs typeface="+mn-cs"/>
              </a:endParaRPr>
            </a:p>
          </p:txBody>
        </p:sp>
        <p:cxnSp>
          <p:nvCxnSpPr>
            <p:cNvPr id="47" name="Straight Connector 46"/>
            <p:cNvCxnSpPr/>
            <p:nvPr/>
          </p:nvCxnSpPr>
          <p:spPr>
            <a:xfrm>
              <a:off x="7201335" y="457443"/>
              <a:ext cx="15242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192086" y="457443"/>
              <a:ext cx="15242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6" name="Chart 45"/>
          <p:cNvGraphicFramePr/>
          <p:nvPr/>
        </p:nvGraphicFramePr>
        <p:xfrm>
          <a:off x="762000" y="1447800"/>
          <a:ext cx="62484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65" name="Oval 64"/>
          <p:cNvSpPr/>
          <p:nvPr/>
        </p:nvSpPr>
        <p:spPr>
          <a:xfrm>
            <a:off x="5029200" y="3338513"/>
            <a:ext cx="152400" cy="1524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a:off x="3525838" y="2144713"/>
            <a:ext cx="152400"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3089275" y="2555875"/>
            <a:ext cx="152400" cy="1524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a:off x="3516313" y="2370138"/>
            <a:ext cx="152400" cy="1524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3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2895600"/>
            <a:ext cx="6096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2"/>
          <p:cNvPicPr>
            <a:picLocks noChangeAspect="1" noChangeArrowheads="1"/>
          </p:cNvPicPr>
          <p:nvPr/>
        </p:nvPicPr>
        <p:blipFill>
          <a:blip r:embed="rId5">
            <a:extLst>
              <a:ext uri="{28A0092B-C50C-407E-A947-70E740481C1C}">
                <a14:useLocalDpi xmlns:a14="http://schemas.microsoft.com/office/drawing/2010/main" val="0"/>
              </a:ext>
            </a:extLst>
          </a:blip>
          <a:srcRect l="2791"/>
          <a:stretch>
            <a:fillRect/>
          </a:stretch>
        </p:blipFill>
        <p:spPr bwMode="auto">
          <a:xfrm>
            <a:off x="3200400" y="2743200"/>
            <a:ext cx="815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p:cNvPicPr>
            <a:picLocks noChangeAspect="1" noChangeArrowheads="1"/>
          </p:cNvPicPr>
          <p:nvPr/>
        </p:nvPicPr>
        <p:blipFill>
          <a:blip r:embed="rId5">
            <a:extLst>
              <a:ext uri="{28A0092B-C50C-407E-A947-70E740481C1C}">
                <a14:useLocalDpi xmlns:a14="http://schemas.microsoft.com/office/drawing/2010/main" val="0"/>
              </a:ext>
            </a:extLst>
          </a:blip>
          <a:srcRect l="2791"/>
          <a:stretch>
            <a:fillRect/>
          </a:stretch>
        </p:blipFill>
        <p:spPr bwMode="auto">
          <a:xfrm>
            <a:off x="5181600" y="3505200"/>
            <a:ext cx="815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7" name="TextBox 56"/>
          <p:cNvSpPr txBox="1">
            <a:spLocks noChangeArrowheads="1"/>
          </p:cNvSpPr>
          <p:nvPr/>
        </p:nvSpPr>
        <p:spPr bwMode="auto">
          <a:xfrm rot="-5400000">
            <a:off x="-1415256" y="3396456"/>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t># of available bicycles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63" presetClass="path" presetSubtype="0" accel="50000" decel="50000" fill="hold" grpId="0" nodeType="clickEffect">
                                  <p:stCondLst>
                                    <p:cond delay="0"/>
                                  </p:stCondLst>
                                  <p:childTnLst>
                                    <p:animMotion origin="layout" path="M -4.72222E-6 -3.33333E-6 L 0.06164 -3.33333E-6 " pathEditMode="relative" rAng="0" ptsTypes="AA">
                                      <p:cBhvr>
                                        <p:cTn id="28" dur="1000" fill="hold"/>
                                        <p:tgtEl>
                                          <p:spTgt spid="15"/>
                                        </p:tgtEl>
                                        <p:attrNameLst>
                                          <p:attrName>ppt_x</p:attrName>
                                          <p:attrName>ppt_y</p:attrName>
                                        </p:attrNameLst>
                                      </p:cBhvr>
                                      <p:rCtr x="3100" y="0"/>
                                    </p:animMotion>
                                  </p:childTnLst>
                                </p:cTn>
                              </p:par>
                            </p:childTnLst>
                          </p:cTn>
                        </p:par>
                        <p:par>
                          <p:cTn id="29" fill="hold" nodeType="afterGroup">
                            <p:stCondLst>
                              <p:cond delay="1000"/>
                            </p:stCondLst>
                            <p:childTnLst>
                              <p:par>
                                <p:cTn id="30" presetID="1" presetClass="exit" presetSubtype="0" fill="hold" grpId="1" nodeType="after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par>
                          <p:cTn id="32" fill="hold" nodeType="afterGroup">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par>
                          <p:cTn id="35" fill="hold" nodeType="afterGroup">
                            <p:stCondLst>
                              <p:cond delay="1000"/>
                            </p:stCondLst>
                            <p:childTnLst>
                              <p:par>
                                <p:cTn id="36" presetID="1"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5"/>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33122"/>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63" presetClass="path" presetSubtype="0" accel="50000" decel="50000" fill="hold" grpId="0" nodeType="clickEffect">
                                  <p:stCondLst>
                                    <p:cond delay="0"/>
                                  </p:stCondLst>
                                  <p:childTnLst>
                                    <p:animMotion origin="layout" path="M -2.5E-6 -3.33333E-6 L 0.16163 -3.33333E-6 " pathEditMode="relative" rAng="0" ptsTypes="AA">
                                      <p:cBhvr>
                                        <p:cTn id="71" dur="2000" fill="hold"/>
                                        <p:tgtEl>
                                          <p:spTgt spid="51"/>
                                        </p:tgtEl>
                                        <p:attrNameLst>
                                          <p:attrName>ppt_x</p:attrName>
                                          <p:attrName>ppt_y</p:attrName>
                                        </p:attrNameLst>
                                      </p:cBhvr>
                                      <p:rCtr x="8100" y="0"/>
                                    </p:animMotion>
                                  </p:childTnLst>
                                </p:cTn>
                              </p:par>
                            </p:childTnLst>
                          </p:cTn>
                        </p:par>
                        <p:par>
                          <p:cTn id="72" fill="hold" nodeType="afterGroup">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par>
                          <p:cTn id="75" fill="hold" nodeType="afterGroup">
                            <p:stCondLst>
                              <p:cond delay="2000"/>
                            </p:stCondLst>
                            <p:childTnLst>
                              <p:par>
                                <p:cTn id="76" presetID="1" presetClass="entr" presetSubtype="0"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5" grpId="0" animBg="1"/>
      <p:bldP spid="15" grpId="1" animBg="1"/>
      <p:bldP spid="50" grpId="0" animBg="1"/>
      <p:bldP spid="52" grpId="0" animBg="1"/>
      <p:bldP spid="54" grpId="0" animBg="1"/>
      <p:bldP spid="65" grpId="0" animBg="1"/>
      <p:bldP spid="49" grpId="0" animBg="1"/>
      <p:bldP spid="49" grpId="1" animBg="1"/>
      <p:bldP spid="61" grpId="0" animBg="1"/>
      <p:bldP spid="64" grpId="0" animBg="1"/>
      <p:bldP spid="6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6147" name="Content Placeholder 2"/>
          <p:cNvSpPr>
            <a:spLocks noGrp="1"/>
          </p:cNvSpPr>
          <p:nvPr>
            <p:ph idx="1"/>
          </p:nvPr>
        </p:nvSpPr>
        <p:spPr/>
        <p:txBody>
          <a:bodyPr/>
          <a:lstStyle/>
          <a:p>
            <a:endParaRPr lang="en-US" smtClean="0"/>
          </a:p>
        </p:txBody>
      </p:sp>
      <p:pic>
        <p:nvPicPr>
          <p:cNvPr id="6148" name="Picture 2" descr="C:\research\talks\UrbanSense2008-Bicing\2127045148_182741dea2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sz="4000" dirty="0" err="1" smtClean="0">
                <a:solidFill>
                  <a:schemeClr val="tx1">
                    <a:lumMod val="65000"/>
                    <a:lumOff val="35000"/>
                  </a:schemeClr>
                </a:solidFill>
              </a:rPr>
              <a:t>bayesian</a:t>
            </a:r>
            <a:r>
              <a:rPr lang="en-US" sz="4000" dirty="0" smtClean="0">
                <a:solidFill>
                  <a:schemeClr val="tx1">
                    <a:lumMod val="65000"/>
                    <a:lumOff val="35000"/>
                  </a:schemeClr>
                </a:solidFill>
              </a:rPr>
              <a:t> network</a:t>
            </a:r>
            <a:endParaRPr lang="en-US" sz="4000" dirty="0">
              <a:solidFill>
                <a:schemeClr val="tx1">
                  <a:lumMod val="65000"/>
                  <a:lumOff val="35000"/>
                </a:schemeClr>
              </a:solidFill>
            </a:endParaRPr>
          </a:p>
        </p:txBody>
      </p:sp>
      <p:sp>
        <p:nvSpPr>
          <p:cNvPr id="58" name="Rectangle 57"/>
          <p:cNvSpPr/>
          <p:nvPr/>
        </p:nvSpPr>
        <p:spPr>
          <a:xfrm>
            <a:off x="5087938" y="376238"/>
            <a:ext cx="3598862" cy="461962"/>
          </a:xfrm>
          <a:prstGeom prst="rect">
            <a:avLst/>
          </a:prstGeom>
        </p:spPr>
        <p:txBody>
          <a:bodyPr wrap="none">
            <a:spAutoFit/>
          </a:bodyPr>
          <a:lstStyle/>
          <a:p>
            <a:pPr fontAlgn="auto">
              <a:spcBef>
                <a:spcPts val="0"/>
              </a:spcBef>
              <a:spcAft>
                <a:spcPts val="0"/>
              </a:spcAft>
              <a:defRPr/>
            </a:pPr>
            <a:r>
              <a:rPr lang="en-US" sz="2400" i="1" dirty="0" err="1">
                <a:solidFill>
                  <a:schemeClr val="tx1">
                    <a:lumMod val="65000"/>
                    <a:lumOff val="35000"/>
                  </a:schemeClr>
                </a:solidFill>
                <a:latin typeface="Franklin Gothic Medium Cond" pitchFamily="34" charset="0"/>
                <a:cs typeface="+mn-cs"/>
              </a:rPr>
              <a:t>Pred</a:t>
            </a:r>
            <a:r>
              <a:rPr lang="en-US" sz="2400" i="1" baseline="-25000" dirty="0" err="1">
                <a:solidFill>
                  <a:schemeClr val="tx1">
                    <a:lumMod val="65000"/>
                    <a:lumOff val="35000"/>
                  </a:schemeClr>
                </a:solidFill>
                <a:latin typeface="Franklin Gothic Medium Cond" pitchFamily="34" charset="0"/>
                <a:cs typeface="+mn-cs"/>
              </a:rPr>
              <a:t>BN</a:t>
            </a:r>
            <a:r>
              <a:rPr lang="en-US" sz="2400" i="1" dirty="0">
                <a:solidFill>
                  <a:schemeClr val="tx1">
                    <a:lumMod val="65000"/>
                    <a:lumOff val="35000"/>
                  </a:schemeClr>
                </a:solidFill>
                <a:latin typeface="Franklin Gothic Medium Cond" pitchFamily="34" charset="0"/>
                <a:cs typeface="+mn-cs"/>
              </a:rPr>
              <a:t>=(t</a:t>
            </a:r>
            <a:r>
              <a:rPr lang="en-US" sz="2400" i="1" baseline="-25000" dirty="0">
                <a:solidFill>
                  <a:schemeClr val="tx1">
                    <a:lumMod val="65000"/>
                    <a:lumOff val="35000"/>
                  </a:schemeClr>
                </a:solidFill>
                <a:latin typeface="Franklin Gothic Medium Cond" pitchFamily="34" charset="0"/>
                <a:cs typeface="+mn-cs"/>
              </a:rPr>
              <a:t>0</a:t>
            </a:r>
            <a:r>
              <a:rPr lang="en-US" sz="2400" i="1" dirty="0">
                <a:solidFill>
                  <a:schemeClr val="tx1">
                    <a:lumMod val="65000"/>
                    <a:lumOff val="35000"/>
                  </a:schemeClr>
                </a:solidFill>
                <a:latin typeface="Franklin Gothic Medium Cond" pitchFamily="34" charset="0"/>
                <a:cs typeface="+mn-cs"/>
              </a:rPr>
              <a:t>,B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,PW)=B</a:t>
            </a:r>
            <a:r>
              <a:rPr lang="en-US" sz="2400" i="1" baseline="-25000" dirty="0">
                <a:solidFill>
                  <a:schemeClr val="tx1">
                    <a:lumMod val="65000"/>
                    <a:lumOff val="35000"/>
                  </a:schemeClr>
                </a:solidFill>
                <a:latin typeface="Franklin Gothic Medium Cond" pitchFamily="34" charset="0"/>
                <a:cs typeface="+mn-cs"/>
              </a:rPr>
              <a:t>t0</a:t>
            </a:r>
            <a:r>
              <a:rPr lang="en-US" sz="2400" i="1" dirty="0">
                <a:solidFill>
                  <a:schemeClr val="tx1">
                    <a:lumMod val="65000"/>
                    <a:lumOff val="35000"/>
                  </a:schemeClr>
                </a:solidFill>
                <a:latin typeface="Franklin Gothic Medium Cond" pitchFamily="34" charset="0"/>
                <a:cs typeface="+mn-cs"/>
              </a:rPr>
              <a:t>+ delta</a:t>
            </a:r>
            <a:r>
              <a:rPr lang="en-US" sz="2400" i="1" baseline="-50000" dirty="0">
                <a:solidFill>
                  <a:schemeClr val="tx1">
                    <a:lumMod val="65000"/>
                    <a:lumOff val="35000"/>
                  </a:schemeClr>
                </a:solidFill>
                <a:latin typeface="Franklin Gothic Medium Cond" pitchFamily="34" charset="0"/>
                <a:cs typeface="+mn-cs"/>
              </a:rPr>
              <a:t> </a:t>
            </a:r>
            <a:endParaRPr lang="en-US" sz="2400" i="1" baseline="-50000" dirty="0">
              <a:solidFill>
                <a:schemeClr val="tx1">
                  <a:lumMod val="65000"/>
                  <a:lumOff val="35000"/>
                </a:schemeClr>
              </a:solidFill>
              <a:latin typeface="Franklin Gothic Medium Cond" pitchFamily="34" charset="0"/>
              <a:cs typeface="+mn-cs"/>
            </a:endParaRPr>
          </a:p>
        </p:txBody>
      </p:sp>
      <p:sp>
        <p:nvSpPr>
          <p:cNvPr id="62" name="Content Placeholder 5"/>
          <p:cNvSpPr>
            <a:spLocks noGrp="1"/>
          </p:cNvSpPr>
          <p:nvPr>
            <p:ph sz="half" idx="4294967295"/>
          </p:nvPr>
        </p:nvSpPr>
        <p:spPr>
          <a:xfrm>
            <a:off x="3810000" y="1295400"/>
            <a:ext cx="5118100" cy="4419600"/>
          </a:xfrm>
        </p:spPr>
        <p:txBody>
          <a:bodyPr rtlCol="0">
            <a:normAutofit/>
          </a:bodyPr>
          <a:lstStyle/>
          <a:p>
            <a:pPr fontAlgn="auto">
              <a:spcAft>
                <a:spcPts val="0"/>
              </a:spcAft>
              <a:buFont typeface="Arial" pitchFamily="34" charset="0"/>
              <a:buChar char="•"/>
              <a:defRPr/>
            </a:pPr>
            <a:r>
              <a:rPr lang="en-US" sz="2800" i="1" dirty="0" smtClean="0">
                <a:solidFill>
                  <a:schemeClr val="bg1">
                    <a:lumMod val="75000"/>
                  </a:schemeClr>
                </a:solidFill>
              </a:rPr>
              <a:t>time: </a:t>
            </a:r>
            <a:r>
              <a:rPr lang="en-US" sz="2800" dirty="0" smtClean="0">
                <a:solidFill>
                  <a:schemeClr val="bg1">
                    <a:lumMod val="75000"/>
                  </a:schemeClr>
                </a:solidFill>
              </a:rPr>
              <a:t>discrete observed node corresponding to hours in the day</a:t>
            </a:r>
          </a:p>
          <a:p>
            <a:pPr fontAlgn="auto">
              <a:spcAft>
                <a:spcPts val="0"/>
              </a:spcAft>
              <a:buFont typeface="Arial" pitchFamily="34" charset="0"/>
              <a:buChar char="•"/>
              <a:defRPr/>
            </a:pPr>
            <a:r>
              <a:rPr lang="en-US" sz="2800" i="1" dirty="0" smtClean="0">
                <a:solidFill>
                  <a:schemeClr val="bg1">
                    <a:lumMod val="75000"/>
                  </a:schemeClr>
                </a:solidFill>
              </a:rPr>
              <a:t>bikes:</a:t>
            </a:r>
            <a:r>
              <a:rPr lang="en-US" sz="2800" dirty="0" smtClean="0">
                <a:solidFill>
                  <a:schemeClr val="bg1">
                    <a:lumMod val="75000"/>
                  </a:schemeClr>
                </a:solidFill>
              </a:rPr>
              <a:t> the # of avail bikes at time </a:t>
            </a:r>
            <a:r>
              <a:rPr lang="en-US" sz="2800" i="1" dirty="0" smtClean="0">
                <a:solidFill>
                  <a:schemeClr val="bg1">
                    <a:lumMod val="75000"/>
                  </a:schemeClr>
                </a:solidFill>
              </a:rPr>
              <a:t>t</a:t>
            </a:r>
            <a:endParaRPr lang="en-US" sz="2800" dirty="0" smtClean="0">
              <a:solidFill>
                <a:schemeClr val="bg1">
                  <a:lumMod val="75000"/>
                </a:schemeClr>
              </a:solidFill>
            </a:endParaRPr>
          </a:p>
          <a:p>
            <a:pPr fontAlgn="auto">
              <a:spcAft>
                <a:spcPts val="0"/>
              </a:spcAft>
              <a:buFont typeface="Arial" pitchFamily="34" charset="0"/>
              <a:buChar char="•"/>
              <a:defRPr/>
            </a:pPr>
            <a:r>
              <a:rPr lang="en-US" sz="2800" i="1" dirty="0" smtClean="0">
                <a:solidFill>
                  <a:schemeClr val="bg1">
                    <a:lumMod val="75000"/>
                  </a:schemeClr>
                </a:solidFill>
              </a:rPr>
              <a:t>PW</a:t>
            </a:r>
            <a:r>
              <a:rPr lang="en-US" sz="2800" dirty="0" smtClean="0">
                <a:solidFill>
                  <a:schemeClr val="bg1">
                    <a:lumMod val="75000"/>
                  </a:schemeClr>
                </a:solidFill>
              </a:rPr>
              <a:t>: the prediction window</a:t>
            </a:r>
          </a:p>
          <a:p>
            <a:pPr fontAlgn="auto">
              <a:spcAft>
                <a:spcPts val="0"/>
              </a:spcAft>
              <a:buFont typeface="Arial" pitchFamily="34" charset="0"/>
              <a:buChar char="•"/>
              <a:defRPr/>
            </a:pPr>
            <a:r>
              <a:rPr lang="en-US" sz="2800" i="1" dirty="0" smtClean="0">
                <a:solidFill>
                  <a:schemeClr val="bg1">
                    <a:lumMod val="75000"/>
                  </a:schemeClr>
                </a:solidFill>
              </a:rPr>
              <a:t>delta:</a:t>
            </a:r>
            <a:r>
              <a:rPr lang="en-US" sz="2800" dirty="0" smtClean="0">
                <a:solidFill>
                  <a:schemeClr val="bg1">
                    <a:lumMod val="75000"/>
                  </a:schemeClr>
                </a:solidFill>
              </a:rPr>
              <a:t> continuous Gaussian </a:t>
            </a:r>
            <a:r>
              <a:rPr lang="en-US" sz="2800" dirty="0" err="1" smtClean="0">
                <a:solidFill>
                  <a:schemeClr val="bg1">
                    <a:lumMod val="75000"/>
                  </a:schemeClr>
                </a:solidFill>
              </a:rPr>
              <a:t>var</a:t>
            </a:r>
            <a:r>
              <a:rPr lang="en-US" sz="2800" dirty="0" smtClean="0">
                <a:solidFill>
                  <a:schemeClr val="bg1">
                    <a:lumMod val="75000"/>
                  </a:schemeClr>
                </a:solidFill>
              </a:rPr>
              <a:t> that represents change in number of bikes at time </a:t>
            </a:r>
            <a:r>
              <a:rPr lang="en-US" sz="2800" i="1" dirty="0" smtClean="0">
                <a:solidFill>
                  <a:schemeClr val="bg1">
                    <a:lumMod val="75000"/>
                  </a:schemeClr>
                </a:solidFill>
              </a:rPr>
              <a:t>t + PW</a:t>
            </a:r>
            <a:endParaRPr lang="en-US" sz="2800" i="1" dirty="0">
              <a:solidFill>
                <a:schemeClr val="bg1">
                  <a:lumMod val="75000"/>
                </a:schemeClr>
              </a:solidFill>
            </a:endParaRPr>
          </a:p>
        </p:txBody>
      </p:sp>
      <p:grpSp>
        <p:nvGrpSpPr>
          <p:cNvPr id="43013" name="Group 77"/>
          <p:cNvGrpSpPr>
            <a:grpSpLocks/>
          </p:cNvGrpSpPr>
          <p:nvPr/>
        </p:nvGrpSpPr>
        <p:grpSpPr bwMode="auto">
          <a:xfrm>
            <a:off x="274638" y="1828800"/>
            <a:ext cx="3382962" cy="2819400"/>
            <a:chOff x="274320" y="2057400"/>
            <a:chExt cx="3383280" cy="2819400"/>
          </a:xfrm>
        </p:grpSpPr>
        <p:sp>
          <p:nvSpPr>
            <p:cNvPr id="67" name="Oval 66"/>
            <p:cNvSpPr/>
            <p:nvPr/>
          </p:nvSpPr>
          <p:spPr>
            <a:xfrm>
              <a:off x="2670082" y="2479675"/>
              <a:ext cx="987518" cy="9175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GB" sz="2400" i="1" dirty="0">
                  <a:solidFill>
                    <a:schemeClr val="tx1"/>
                  </a:solidFill>
                </a:rPr>
                <a:t>PW</a:t>
              </a:r>
              <a:endParaRPr lang="en-GB" sz="2400" i="1" dirty="0">
                <a:solidFill>
                  <a:schemeClr val="tx1"/>
                </a:solidFill>
              </a:endParaRPr>
            </a:p>
          </p:txBody>
        </p:sp>
        <p:sp>
          <p:nvSpPr>
            <p:cNvPr id="70" name="Oval 69"/>
            <p:cNvSpPr/>
            <p:nvPr/>
          </p:nvSpPr>
          <p:spPr>
            <a:xfrm>
              <a:off x="274320" y="2479675"/>
              <a:ext cx="987518" cy="9175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GB" sz="2400" i="1" dirty="0">
                  <a:solidFill>
                    <a:schemeClr val="tx1"/>
                  </a:solidFill>
                </a:rPr>
                <a:t>t</a:t>
              </a:r>
              <a:r>
                <a:rPr lang="en-GB" sz="2400" i="1" dirty="0">
                  <a:solidFill>
                    <a:schemeClr val="tx1"/>
                  </a:solidFill>
                </a:rPr>
                <a:t>ime</a:t>
              </a:r>
            </a:p>
          </p:txBody>
        </p:sp>
        <p:sp>
          <p:nvSpPr>
            <p:cNvPr id="71" name="Oval 70"/>
            <p:cNvSpPr/>
            <p:nvPr/>
          </p:nvSpPr>
          <p:spPr>
            <a:xfrm>
              <a:off x="1472995" y="2057400"/>
              <a:ext cx="985931" cy="9159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GB" sz="2400" i="1" dirty="0">
                  <a:solidFill>
                    <a:schemeClr val="tx1"/>
                  </a:solidFill>
                </a:rPr>
                <a:t>bikes</a:t>
              </a:r>
              <a:endParaRPr lang="en-GB" sz="2400" i="1" dirty="0">
                <a:solidFill>
                  <a:schemeClr val="tx1"/>
                </a:solidFill>
              </a:endParaRPr>
            </a:p>
          </p:txBody>
        </p:sp>
        <p:sp>
          <p:nvSpPr>
            <p:cNvPr id="72" name="Oval 71"/>
            <p:cNvSpPr/>
            <p:nvPr/>
          </p:nvSpPr>
          <p:spPr>
            <a:xfrm>
              <a:off x="1472995" y="3960813"/>
              <a:ext cx="985931" cy="9159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GB" sz="2400" i="1" dirty="0">
                  <a:solidFill>
                    <a:schemeClr val="tx1"/>
                  </a:solidFill>
                </a:rPr>
                <a:t>delta</a:t>
              </a:r>
              <a:endParaRPr lang="en-GB" sz="2400" i="1" dirty="0">
                <a:solidFill>
                  <a:schemeClr val="tx1"/>
                </a:solidFill>
              </a:endParaRPr>
            </a:p>
          </p:txBody>
        </p:sp>
        <p:cxnSp>
          <p:nvCxnSpPr>
            <p:cNvPr id="73" name="Straight Arrow Connector 72"/>
            <p:cNvCxnSpPr/>
            <p:nvPr/>
          </p:nvCxnSpPr>
          <p:spPr>
            <a:xfrm rot="16200000" flipH="1">
              <a:off x="1085638" y="3422627"/>
              <a:ext cx="633413" cy="4937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2234304" y="3480570"/>
              <a:ext cx="660400" cy="4937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1544479" y="3467100"/>
              <a:ext cx="8445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 name="Rectangle 76"/>
          <p:cNvSpPr/>
          <p:nvPr/>
        </p:nvSpPr>
        <p:spPr>
          <a:xfrm>
            <a:off x="609600" y="5562600"/>
            <a:ext cx="7696200" cy="954088"/>
          </a:xfrm>
          <a:prstGeom prst="rect">
            <a:avLst/>
          </a:prstGeom>
        </p:spPr>
        <p:txBody>
          <a:bodyPr>
            <a:spAutoFit/>
          </a:bodyPr>
          <a:lstStyle/>
          <a:p>
            <a:pPr algn="ctr" fontAlgn="auto">
              <a:spcBef>
                <a:spcPts val="0"/>
              </a:spcBef>
              <a:spcAft>
                <a:spcPts val="0"/>
              </a:spcAft>
              <a:defRPr/>
            </a:pPr>
            <a:r>
              <a:rPr lang="en-US" sz="2800" dirty="0">
                <a:solidFill>
                  <a:schemeClr val="tx1">
                    <a:lumMod val="65000"/>
                    <a:lumOff val="35000"/>
                  </a:schemeClr>
                </a:solidFill>
                <a:latin typeface="+mn-lt"/>
                <a:cs typeface="+mn-cs"/>
              </a:rPr>
              <a:t>prediction made by adding the value of the </a:t>
            </a:r>
            <a:r>
              <a:rPr lang="en-US" sz="2800" i="1" dirty="0">
                <a:solidFill>
                  <a:schemeClr val="tx1">
                    <a:lumMod val="65000"/>
                    <a:lumOff val="35000"/>
                  </a:schemeClr>
                </a:solidFill>
                <a:latin typeface="+mn-lt"/>
                <a:cs typeface="+mn-cs"/>
              </a:rPr>
              <a:t>delta</a:t>
            </a:r>
            <a:r>
              <a:rPr lang="en-US" sz="2800" dirty="0">
                <a:solidFill>
                  <a:schemeClr val="tx1">
                    <a:lumMod val="65000"/>
                    <a:lumOff val="35000"/>
                  </a:schemeClr>
                </a:solidFill>
                <a:latin typeface="+mn-lt"/>
                <a:cs typeface="+mn-cs"/>
              </a:rPr>
              <a:t> node to the most recent observation</a:t>
            </a:r>
            <a:endParaRPr lang="en-US" sz="2800" dirty="0">
              <a:solidFill>
                <a:schemeClr val="tx1">
                  <a:lumMod val="65000"/>
                  <a:lumOff val="35000"/>
                </a:schemeClr>
              </a:solidFill>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62">
                                            <p:txEl>
                                              <p:pRg st="0" end="0"/>
                                            </p:txEl>
                                          </p:spTgt>
                                        </p:tgtEl>
                                        <p:attrNameLst>
                                          <p:attrName>style.color</p:attrName>
                                        </p:attrNameLst>
                                      </p:cBhvr>
                                      <p:to>
                                        <a:schemeClr val="tx1"/>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500" fill="hold"/>
                                        <p:tgtEl>
                                          <p:spTgt spid="62">
                                            <p:txEl>
                                              <p:pRg st="1" end="1"/>
                                            </p:txEl>
                                          </p:spTgt>
                                        </p:tgtEl>
                                        <p:attrNameLst>
                                          <p:attrName>style.color</p:attrName>
                                        </p:attrNameLst>
                                      </p:cBhvr>
                                      <p:to>
                                        <a:schemeClr val="tx1"/>
                                      </p:to>
                                    </p:animClr>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nodeType="clickEffect">
                                  <p:stCondLst>
                                    <p:cond delay="0"/>
                                  </p:stCondLst>
                                  <p:childTnLst>
                                    <p:animClr clrSpc="rgb" dir="cw">
                                      <p:cBhvr override="childStyle">
                                        <p:cTn id="14" dur="500" fill="hold"/>
                                        <p:tgtEl>
                                          <p:spTgt spid="62">
                                            <p:txEl>
                                              <p:pRg st="2" end="2"/>
                                            </p:txEl>
                                          </p:spTgt>
                                        </p:tgtEl>
                                        <p:attrNameLst>
                                          <p:attrName>style.color</p:attrName>
                                        </p:attrNameLst>
                                      </p:cBhvr>
                                      <p:to>
                                        <a:schemeClr val="tx1"/>
                                      </p:to>
                                    </p:animClr>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nodeType="clickEffect">
                                  <p:stCondLst>
                                    <p:cond delay="0"/>
                                  </p:stCondLst>
                                  <p:childTnLst>
                                    <p:animClr clrSpc="rgb" dir="cw">
                                      <p:cBhvr override="childStyle">
                                        <p:cTn id="18" dur="500" fill="hold"/>
                                        <p:tgtEl>
                                          <p:spTgt spid="62">
                                            <p:txEl>
                                              <p:pRg st="3" end="3"/>
                                            </p:txEl>
                                          </p:spTgt>
                                        </p:tgtEl>
                                        <p:attrNameLst>
                                          <p:attrName>style.color</p:attrName>
                                        </p:attrNameLst>
                                      </p:cBhvr>
                                      <p:to>
                                        <a:schemeClr val="tx1"/>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prediction evaluation</a:t>
            </a:r>
            <a:endParaRPr lang="en-US" dirty="0">
              <a:solidFill>
                <a:schemeClr val="tx1">
                  <a:lumMod val="65000"/>
                  <a:lumOff val="35000"/>
                </a:schemeClr>
              </a:solidFill>
            </a:endParaRP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t="877"/>
          <a:stretch>
            <a:fillRect/>
          </a:stretch>
        </p:blipFill>
        <p:spPr bwMode="auto">
          <a:xfrm>
            <a:off x="474663" y="1408113"/>
            <a:ext cx="8196262"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1963" y="946150"/>
            <a:ext cx="3352800" cy="522288"/>
          </a:xfrm>
          <a:prstGeom prst="rect">
            <a:avLst/>
          </a:prstGeom>
          <a:noFill/>
        </p:spPr>
        <p:txBody>
          <a:bodyPr>
            <a:spAutoFit/>
          </a:bodyPr>
          <a:lstStyle/>
          <a:p>
            <a:pPr fontAlgn="auto">
              <a:spcBef>
                <a:spcPts val="0"/>
              </a:spcBef>
              <a:spcAft>
                <a:spcPts val="0"/>
              </a:spcAft>
              <a:defRPr/>
            </a:pPr>
            <a:r>
              <a:rPr lang="en-US" sz="2800" dirty="0" err="1">
                <a:solidFill>
                  <a:schemeClr val="accent1">
                    <a:lumMod val="60000"/>
                    <a:lumOff val="40000"/>
                  </a:schemeClr>
                </a:solidFill>
                <a:latin typeface="Arial Black" pitchFamily="34" charset="0"/>
                <a:cs typeface="+mn-cs"/>
              </a:rPr>
              <a:t>november</a:t>
            </a:r>
            <a:endParaRPr lang="en-US" sz="2800" dirty="0">
              <a:solidFill>
                <a:schemeClr val="accent1">
                  <a:lumMod val="60000"/>
                  <a:lumOff val="40000"/>
                </a:schemeClr>
              </a:solidFill>
              <a:latin typeface="Arial Black" pitchFamily="34" charset="0"/>
              <a:cs typeface="+mn-cs"/>
            </a:endParaRPr>
          </a:p>
        </p:txBody>
      </p:sp>
      <p:sp>
        <p:nvSpPr>
          <p:cNvPr id="8" name="Rectangle 7"/>
          <p:cNvSpPr/>
          <p:nvPr/>
        </p:nvSpPr>
        <p:spPr>
          <a:xfrm>
            <a:off x="1670050" y="2133600"/>
            <a:ext cx="5783263" cy="1981200"/>
          </a:xfrm>
          <a:prstGeom prst="rect">
            <a:avLst/>
          </a:prstGeom>
          <a:solidFill>
            <a:schemeClr val="accent3">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3 weeks of data to build models</a:t>
            </a:r>
            <a:endParaRPr lang="en-US" sz="2800" dirty="0"/>
          </a:p>
        </p:txBody>
      </p:sp>
      <p:sp>
        <p:nvSpPr>
          <p:cNvPr id="11" name="Rectangle 10"/>
          <p:cNvSpPr/>
          <p:nvPr/>
        </p:nvSpPr>
        <p:spPr>
          <a:xfrm>
            <a:off x="1670050" y="4114800"/>
            <a:ext cx="5783263" cy="649288"/>
          </a:xfrm>
          <a:prstGeom prst="rect">
            <a:avLst/>
          </a:prstGeom>
          <a:solidFill>
            <a:srgbClr val="C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1 week of test data</a:t>
            </a:r>
            <a:endParaRPr lang="en-US" sz="2800" dirty="0"/>
          </a:p>
        </p:txBody>
      </p:sp>
      <p:sp>
        <p:nvSpPr>
          <p:cNvPr id="18" name="Bent Arrow 17"/>
          <p:cNvSpPr/>
          <p:nvPr/>
        </p:nvSpPr>
        <p:spPr>
          <a:xfrm rot="-5400000">
            <a:off x="1676400" y="4876800"/>
            <a:ext cx="457200" cy="457200"/>
          </a:xfrm>
          <a:prstGeom prst="ben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TextBox 14"/>
          <p:cNvSpPr txBox="1"/>
          <p:nvPr/>
        </p:nvSpPr>
        <p:spPr>
          <a:xfrm>
            <a:off x="1981200" y="4876800"/>
            <a:ext cx="6858000" cy="1570038"/>
          </a:xfrm>
          <a:prstGeom prst="rect">
            <a:avLst/>
          </a:prstGeom>
          <a:solidFill>
            <a:schemeClr val="bg1"/>
          </a:solidFill>
          <a:ln>
            <a:solidFill>
              <a:srgbClr val="FF0000"/>
            </a:solidFill>
          </a:ln>
        </p:spPr>
        <p:txBody>
          <a:bodyPr>
            <a:spAutoFit/>
          </a:bodyPr>
          <a:lstStyle/>
          <a:p>
            <a:pPr fontAlgn="auto">
              <a:spcBef>
                <a:spcPts val="0"/>
              </a:spcBef>
              <a:spcAft>
                <a:spcPts val="0"/>
              </a:spcAft>
              <a:defRPr/>
            </a:pPr>
            <a:r>
              <a:rPr lang="en-US" sz="2400" b="1" dirty="0">
                <a:solidFill>
                  <a:schemeClr val="bg1">
                    <a:lumMod val="50000"/>
                  </a:schemeClr>
                </a:solidFill>
                <a:latin typeface="+mn-lt"/>
                <a:cs typeface="+mn-cs"/>
              </a:rPr>
              <a:t>models were fed:</a:t>
            </a:r>
          </a:p>
          <a:p>
            <a:pPr fontAlgn="auto">
              <a:spcBef>
                <a:spcPts val="0"/>
              </a:spcBef>
              <a:spcAft>
                <a:spcPts val="0"/>
              </a:spcAft>
              <a:buFont typeface="Arial" pitchFamily="34" charset="0"/>
              <a:buChar char="•"/>
              <a:defRPr/>
            </a:pPr>
            <a:r>
              <a:rPr lang="en-US" sz="2400" b="1" dirty="0">
                <a:solidFill>
                  <a:schemeClr val="bg1">
                    <a:lumMod val="50000"/>
                  </a:schemeClr>
                </a:solidFill>
                <a:latin typeface="+mn-lt"/>
                <a:cs typeface="+mn-cs"/>
              </a:rPr>
              <a:t> the current time</a:t>
            </a:r>
          </a:p>
          <a:p>
            <a:pPr fontAlgn="auto">
              <a:spcBef>
                <a:spcPts val="0"/>
              </a:spcBef>
              <a:spcAft>
                <a:spcPts val="0"/>
              </a:spcAft>
              <a:buFont typeface="Arial" pitchFamily="34" charset="0"/>
              <a:buChar char="•"/>
              <a:defRPr/>
            </a:pPr>
            <a:r>
              <a:rPr lang="en-US" sz="2400" b="1" dirty="0">
                <a:solidFill>
                  <a:schemeClr val="bg1">
                    <a:lumMod val="50000"/>
                  </a:schemeClr>
                </a:solidFill>
                <a:latin typeface="+mn-lt"/>
                <a:cs typeface="+mn-cs"/>
              </a:rPr>
              <a:t> current # of avail bicycles</a:t>
            </a:r>
          </a:p>
          <a:p>
            <a:pPr fontAlgn="auto">
              <a:spcBef>
                <a:spcPts val="0"/>
              </a:spcBef>
              <a:spcAft>
                <a:spcPts val="0"/>
              </a:spcAft>
              <a:buFont typeface="Arial" pitchFamily="34" charset="0"/>
              <a:buChar char="•"/>
              <a:defRPr/>
            </a:pPr>
            <a:r>
              <a:rPr lang="en-US" sz="2400" b="1" dirty="0">
                <a:solidFill>
                  <a:schemeClr val="bg1">
                    <a:lumMod val="50000"/>
                  </a:schemeClr>
                </a:solidFill>
                <a:latin typeface="+mn-lt"/>
                <a:cs typeface="+mn-cs"/>
              </a:rPr>
              <a:t> each of the six pw values (10,20,30,60,90,120 </a:t>
            </a:r>
            <a:r>
              <a:rPr lang="en-US" sz="2400" b="1" dirty="0" err="1">
                <a:solidFill>
                  <a:schemeClr val="bg1">
                    <a:lumMod val="50000"/>
                  </a:schemeClr>
                </a:solidFill>
                <a:latin typeface="+mn-lt"/>
                <a:cs typeface="+mn-cs"/>
              </a:rPr>
              <a:t>mins</a:t>
            </a:r>
            <a:r>
              <a:rPr lang="en-US" sz="2400" b="1" dirty="0">
                <a:solidFill>
                  <a:schemeClr val="bg1">
                    <a:lumMod val="50000"/>
                  </a:schemeClr>
                </a:solidFill>
                <a:latin typeface="+mn-lt"/>
                <a:cs typeface="+mn-cs"/>
              </a:rPr>
              <a:t>)</a:t>
            </a:r>
            <a:endParaRPr lang="en-US" sz="2400" b="1" dirty="0">
              <a:solidFill>
                <a:schemeClr val="bg1">
                  <a:lumMod val="50000"/>
                </a:schemeClr>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prediction error metric</a:t>
            </a:r>
            <a:endParaRPr lang="en-US" dirty="0">
              <a:solidFill>
                <a:schemeClr val="tx1">
                  <a:lumMod val="65000"/>
                  <a:lumOff val="35000"/>
                </a:schemeClr>
              </a:solidFill>
            </a:endParaRP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sz="4400" dirty="0" smtClean="0">
                <a:solidFill>
                  <a:schemeClr val="bg1">
                    <a:lumMod val="50000"/>
                  </a:schemeClr>
                </a:solidFill>
              </a:rPr>
              <a:t>absolute </a:t>
            </a:r>
            <a:r>
              <a:rPr lang="en-US" sz="4400" b="1" dirty="0" smtClean="0">
                <a:solidFill>
                  <a:schemeClr val="bg1">
                    <a:lumMod val="50000"/>
                  </a:schemeClr>
                </a:solidFill>
              </a:rPr>
              <a:t>difference</a:t>
            </a:r>
            <a:r>
              <a:rPr lang="en-US" sz="4400" dirty="0" smtClean="0">
                <a:solidFill>
                  <a:schemeClr val="bg1">
                    <a:lumMod val="50000"/>
                  </a:schemeClr>
                </a:solidFill>
              </a:rPr>
              <a:t> between the </a:t>
            </a:r>
            <a:r>
              <a:rPr lang="en-US" sz="4400" b="1" dirty="0" smtClean="0">
                <a:solidFill>
                  <a:schemeClr val="bg1">
                    <a:lumMod val="50000"/>
                  </a:schemeClr>
                </a:solidFill>
              </a:rPr>
              <a:t>predicted number </a:t>
            </a:r>
            <a:r>
              <a:rPr lang="en-US" sz="4400" dirty="0" smtClean="0">
                <a:solidFill>
                  <a:schemeClr val="bg1">
                    <a:lumMod val="50000"/>
                  </a:schemeClr>
                </a:solidFill>
              </a:rPr>
              <a:t>of bicycles &amp; the </a:t>
            </a:r>
            <a:r>
              <a:rPr lang="en-US" sz="4400" b="1" dirty="0" smtClean="0">
                <a:solidFill>
                  <a:schemeClr val="bg1">
                    <a:lumMod val="50000"/>
                  </a:schemeClr>
                </a:solidFill>
              </a:rPr>
              <a:t>ground truth </a:t>
            </a:r>
            <a:r>
              <a:rPr lang="en-US" sz="4400" dirty="0" smtClean="0">
                <a:solidFill>
                  <a:schemeClr val="bg1">
                    <a:lumMod val="50000"/>
                  </a:schemeClr>
                </a:solidFill>
              </a:rPr>
              <a:t>observation at time </a:t>
            </a:r>
            <a:r>
              <a:rPr lang="en-US" sz="4400" b="1" dirty="0" smtClean="0">
                <a:solidFill>
                  <a:schemeClr val="bg1">
                    <a:lumMod val="50000"/>
                  </a:schemeClr>
                </a:solidFill>
              </a:rPr>
              <a:t>t</a:t>
            </a:r>
            <a:r>
              <a:rPr lang="en-US" sz="4400" b="1" baseline="-25000" dirty="0" smtClean="0">
                <a:solidFill>
                  <a:schemeClr val="bg1">
                    <a:lumMod val="50000"/>
                  </a:schemeClr>
                </a:solidFill>
              </a:rPr>
              <a:t>0</a:t>
            </a:r>
            <a:r>
              <a:rPr lang="en-US" sz="4400" b="1" dirty="0" smtClean="0">
                <a:solidFill>
                  <a:schemeClr val="bg1">
                    <a:lumMod val="50000"/>
                  </a:schemeClr>
                </a:solidFill>
              </a:rPr>
              <a:t> + PW</a:t>
            </a:r>
          </a:p>
          <a:p>
            <a:pPr fontAlgn="auto">
              <a:spcAft>
                <a:spcPts val="0"/>
              </a:spcAft>
              <a:buFont typeface="Arial" pitchFamily="34" charset="0"/>
              <a:buChar char="•"/>
              <a:defRPr/>
            </a:pPr>
            <a:r>
              <a:rPr lang="en-US" sz="4400" b="1" dirty="0" smtClean="0">
                <a:solidFill>
                  <a:schemeClr val="bg1">
                    <a:lumMod val="50000"/>
                  </a:schemeClr>
                </a:solidFill>
              </a:rPr>
              <a:t>error</a:t>
            </a:r>
            <a:r>
              <a:rPr lang="en-US" sz="4400" dirty="0" smtClean="0">
                <a:solidFill>
                  <a:schemeClr val="bg1">
                    <a:lumMod val="50000"/>
                  </a:schemeClr>
                </a:solidFill>
              </a:rPr>
              <a:t> is in </a:t>
            </a:r>
            <a:r>
              <a:rPr lang="en-US" sz="4400" b="1" dirty="0" smtClean="0">
                <a:solidFill>
                  <a:schemeClr val="bg1">
                    <a:lumMod val="50000"/>
                  </a:schemeClr>
                </a:solidFill>
              </a:rPr>
              <a:t>number of bicycles</a:t>
            </a:r>
          </a:p>
          <a:p>
            <a:pPr lvl="1" fontAlgn="auto">
              <a:spcAft>
                <a:spcPts val="0"/>
              </a:spcAft>
              <a:buFont typeface="Arial" pitchFamily="34" charset="0"/>
              <a:buChar char="–"/>
              <a:defRPr/>
            </a:pPr>
            <a:r>
              <a:rPr lang="en-US" sz="4000" dirty="0" smtClean="0">
                <a:solidFill>
                  <a:schemeClr val="bg1">
                    <a:lumMod val="50000"/>
                  </a:schemeClr>
                </a:solidFill>
              </a:rPr>
              <a:t> </a:t>
            </a:r>
            <a:r>
              <a:rPr lang="en-US" sz="4000" b="1" dirty="0" smtClean="0">
                <a:solidFill>
                  <a:schemeClr val="bg1">
                    <a:lumMod val="50000"/>
                  </a:schemeClr>
                </a:solidFill>
              </a:rPr>
              <a:t>normalized</a:t>
            </a:r>
            <a:r>
              <a:rPr lang="en-US" sz="4000" dirty="0" smtClean="0">
                <a:solidFill>
                  <a:schemeClr val="bg1">
                    <a:lumMod val="50000"/>
                  </a:schemeClr>
                </a:solidFill>
              </a:rPr>
              <a:t> by the station’s size</a:t>
            </a:r>
            <a:endParaRPr lang="en-US" sz="40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high level results</a:t>
            </a:r>
            <a:endParaRPr lang="en-US" dirty="0">
              <a:solidFill>
                <a:schemeClr val="tx1">
                  <a:lumMod val="65000"/>
                  <a:lumOff val="35000"/>
                </a:schemeClr>
              </a:solidFill>
            </a:endParaRPr>
          </a:p>
        </p:txBody>
      </p:sp>
      <p:graphicFrame>
        <p:nvGraphicFramePr>
          <p:cNvPr id="4" name="Table 3"/>
          <p:cNvGraphicFramePr>
            <a:graphicFrameLocks noGrp="1"/>
          </p:cNvGraphicFramePr>
          <p:nvPr/>
        </p:nvGraphicFramePr>
        <p:xfrm>
          <a:off x="727075" y="1257300"/>
          <a:ext cx="7689850" cy="4343400"/>
        </p:xfrm>
        <a:graphic>
          <a:graphicData uri="http://schemas.openxmlformats.org/drawingml/2006/table">
            <a:tbl>
              <a:tblPr/>
              <a:tblGrid>
                <a:gridCol w="3734068"/>
                <a:gridCol w="1676520"/>
                <a:gridCol w="2279262"/>
              </a:tblGrid>
              <a:tr h="1240971">
                <a:tc>
                  <a:txBody>
                    <a:bodyPr/>
                    <a:lstStyle/>
                    <a:p>
                      <a:pPr marL="0" marR="0" algn="ctr">
                        <a:spcBef>
                          <a:spcPts val="0"/>
                        </a:spcBef>
                        <a:spcAft>
                          <a:spcPts val="0"/>
                        </a:spcAft>
                      </a:pPr>
                      <a:r>
                        <a:rPr lang="en-US" sz="3200" dirty="0">
                          <a:solidFill>
                            <a:srgbClr val="000000"/>
                          </a:solidFill>
                          <a:latin typeface="Times New Roman"/>
                          <a:ea typeface="Times New Roman"/>
                          <a:cs typeface="Times New Roman"/>
                        </a:rPr>
                        <a:t>Model</a:t>
                      </a:r>
                      <a:endParaRPr lang="en-US" sz="3600" dirty="0">
                        <a:solidFill>
                          <a:srgbClr val="000000"/>
                        </a:solidFill>
                        <a:latin typeface="Times New Roman"/>
                        <a:ea typeface="Times New Roman"/>
                        <a:cs typeface="Times New Roman"/>
                      </a:endParaRPr>
                    </a:p>
                  </a:txBody>
                  <a:tcPr marL="346279" marR="346279" marT="0" marB="0" anchor="b">
                    <a:lnL>
                      <a:noFill/>
                    </a:lnL>
                    <a:lnR>
                      <a:noFill/>
                    </a:lnR>
                    <a:lnT>
                      <a:noFill/>
                    </a:lnT>
                    <a:lnB w="381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Avg</a:t>
                      </a:r>
                      <a:br>
                        <a:rPr lang="en-US" sz="3200">
                          <a:solidFill>
                            <a:srgbClr val="000000"/>
                          </a:solidFill>
                          <a:latin typeface="Times New Roman"/>
                          <a:ea typeface="Times New Roman"/>
                          <a:cs typeface="Times New Roman"/>
                        </a:rPr>
                      </a:br>
                      <a:r>
                        <a:rPr lang="en-US" sz="3200">
                          <a:solidFill>
                            <a:srgbClr val="000000"/>
                          </a:solidFill>
                          <a:latin typeface="Times New Roman"/>
                          <a:ea typeface="Times New Roman"/>
                          <a:cs typeface="Times New Roman"/>
                        </a:rPr>
                        <a:t>Error</a:t>
                      </a:r>
                      <a:endParaRPr lang="en-US" sz="3600">
                        <a:solidFill>
                          <a:srgbClr val="000000"/>
                        </a:solidFill>
                        <a:latin typeface="Times New Roman"/>
                        <a:ea typeface="Times New Roman"/>
                        <a:cs typeface="Times New Roman"/>
                      </a:endParaRPr>
                    </a:p>
                  </a:txBody>
                  <a:tcPr marL="346279" marR="346279" marT="0" marB="0" anchor="b">
                    <a:lnL>
                      <a:noFill/>
                    </a:lnL>
                    <a:lnR>
                      <a:noFill/>
                    </a:lnR>
                    <a:lnT>
                      <a:noFill/>
                    </a:lnT>
                    <a:lnB w="381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Stdev of </a:t>
                      </a:r>
                      <a:br>
                        <a:rPr lang="en-US" sz="3200">
                          <a:solidFill>
                            <a:srgbClr val="000000"/>
                          </a:solidFill>
                          <a:latin typeface="Times New Roman"/>
                          <a:ea typeface="Times New Roman"/>
                          <a:cs typeface="Times New Roman"/>
                        </a:rPr>
                      </a:br>
                      <a:r>
                        <a:rPr lang="en-US" sz="3200">
                          <a:solidFill>
                            <a:srgbClr val="000000"/>
                          </a:solidFill>
                          <a:latin typeface="Times New Roman"/>
                          <a:ea typeface="Times New Roman"/>
                          <a:cs typeface="Times New Roman"/>
                        </a:rPr>
                        <a:t>Error</a:t>
                      </a:r>
                      <a:endParaRPr lang="en-US" sz="3600">
                        <a:solidFill>
                          <a:srgbClr val="000000"/>
                        </a:solidFill>
                        <a:latin typeface="Times New Roman"/>
                        <a:ea typeface="Times New Roman"/>
                        <a:cs typeface="Times New Roman"/>
                      </a:endParaRPr>
                    </a:p>
                  </a:txBody>
                  <a:tcPr marL="346279" marR="346279" marT="0" marB="0" anchor="b">
                    <a:lnL>
                      <a:noFill/>
                    </a:lnL>
                    <a:lnR>
                      <a:noFill/>
                    </a:lnR>
                    <a:lnT>
                      <a:noFill/>
                    </a:lnT>
                    <a:lnB w="38100" cap="flat" cmpd="sng" algn="ctr">
                      <a:solidFill>
                        <a:srgbClr val="000000"/>
                      </a:solidFill>
                      <a:prstDash val="solid"/>
                      <a:round/>
                      <a:headEnd type="none" w="med" len="med"/>
                      <a:tailEnd type="none" w="med" len="med"/>
                    </a:lnB>
                    <a:solidFill>
                      <a:srgbClr val="FFFFFF"/>
                    </a:solidFill>
                  </a:tcPr>
                </a:tc>
              </a:tr>
              <a:tr h="620486">
                <a:tc>
                  <a:txBody>
                    <a:bodyPr/>
                    <a:lstStyle/>
                    <a:p>
                      <a:pPr marL="0" marR="0" algn="l">
                        <a:spcBef>
                          <a:spcPts val="0"/>
                        </a:spcBef>
                        <a:spcAft>
                          <a:spcPts val="0"/>
                        </a:spcAft>
                      </a:pPr>
                      <a:r>
                        <a:rPr lang="en-US" sz="3200" dirty="0" smtClean="0">
                          <a:solidFill>
                            <a:srgbClr val="000000"/>
                          </a:solidFill>
                          <a:latin typeface="Times New Roman"/>
                          <a:ea typeface="Times New Roman"/>
                          <a:cs typeface="Times New Roman"/>
                        </a:rPr>
                        <a:t>Random</a:t>
                      </a:r>
                      <a:endParaRPr lang="en-US" sz="3600" dirty="0">
                        <a:solidFill>
                          <a:srgbClr val="000000"/>
                        </a:solidFill>
                        <a:latin typeface="Times New Roman"/>
                        <a:ea typeface="Times New Roman"/>
                        <a:cs typeface="Times New Roman"/>
                      </a:endParaRPr>
                    </a:p>
                  </a:txBody>
                  <a:tcPr marL="346279" marR="346279" marT="0" marB="0">
                    <a:lnL>
                      <a:noFill/>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0.37</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C0C0C0"/>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0.27</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C0C0C0"/>
                    </a:solidFill>
                  </a:tcPr>
                </a:tc>
              </a:tr>
              <a:tr h="620486">
                <a:tc>
                  <a:txBody>
                    <a:bodyPr/>
                    <a:lstStyle/>
                    <a:p>
                      <a:pPr marL="0" marR="0" algn="l">
                        <a:spcBef>
                          <a:spcPts val="0"/>
                        </a:spcBef>
                        <a:spcAft>
                          <a:spcPts val="0"/>
                        </a:spcAft>
                      </a:pPr>
                      <a:r>
                        <a:rPr lang="en-US" sz="3200" dirty="0" err="1" smtClean="0">
                          <a:solidFill>
                            <a:srgbClr val="000000"/>
                          </a:solidFill>
                          <a:latin typeface="Times New Roman"/>
                          <a:ea typeface="Times New Roman"/>
                          <a:cs typeface="Times New Roman"/>
                        </a:rPr>
                        <a:t>HistoricMean</a:t>
                      </a:r>
                      <a:endParaRPr lang="en-US" sz="3600" dirty="0">
                        <a:solidFill>
                          <a:srgbClr val="000000"/>
                        </a:solidFill>
                        <a:latin typeface="Times New Roman"/>
                        <a:ea typeface="Times New Roman"/>
                        <a:cs typeface="Times New Roman"/>
                      </a:endParaRPr>
                    </a:p>
                  </a:txBody>
                  <a:tcPr marL="346279" marR="346279"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0"/>
                        </a:spcAft>
                      </a:pPr>
                      <a:r>
                        <a:rPr lang="en-US" sz="3200" dirty="0">
                          <a:solidFill>
                            <a:srgbClr val="000000"/>
                          </a:solidFill>
                          <a:latin typeface="Times New Roman"/>
                          <a:ea typeface="Times New Roman"/>
                          <a:cs typeface="Times New Roman"/>
                        </a:rPr>
                        <a:t>0.17</a:t>
                      </a:r>
                      <a:endParaRPr lang="en-US" sz="3600" dirty="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0.16</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20486">
                <a:tc>
                  <a:txBody>
                    <a:bodyPr/>
                    <a:lstStyle/>
                    <a:p>
                      <a:pPr marL="0" marR="0" algn="l">
                        <a:spcBef>
                          <a:spcPts val="0"/>
                        </a:spcBef>
                        <a:spcAft>
                          <a:spcPts val="0"/>
                        </a:spcAft>
                      </a:pPr>
                      <a:r>
                        <a:rPr lang="en-US" sz="3200" dirty="0" err="1" smtClean="0">
                          <a:solidFill>
                            <a:srgbClr val="000000"/>
                          </a:solidFill>
                          <a:latin typeface="Times New Roman"/>
                          <a:ea typeface="Times New Roman"/>
                          <a:cs typeface="Times New Roman"/>
                        </a:rPr>
                        <a:t>LastValue</a:t>
                      </a:r>
                      <a:endParaRPr lang="en-US" sz="3600" dirty="0">
                        <a:solidFill>
                          <a:srgbClr val="000000"/>
                        </a:solidFill>
                        <a:latin typeface="Times New Roman"/>
                        <a:ea typeface="Times New Roman"/>
                        <a:cs typeface="Times New Roman"/>
                      </a:endParaRPr>
                    </a:p>
                  </a:txBody>
                  <a:tcPr marL="346279" marR="346279"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0.09</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0.14</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r>
              <a:tr h="620486">
                <a:tc>
                  <a:txBody>
                    <a:bodyPr/>
                    <a:lstStyle/>
                    <a:p>
                      <a:pPr marL="0" marR="0" algn="l">
                        <a:spcBef>
                          <a:spcPts val="0"/>
                        </a:spcBef>
                        <a:spcAft>
                          <a:spcPts val="0"/>
                        </a:spcAft>
                      </a:pPr>
                      <a:r>
                        <a:rPr lang="en-US" sz="3200" dirty="0" err="1" smtClean="0">
                          <a:solidFill>
                            <a:srgbClr val="000000"/>
                          </a:solidFill>
                          <a:latin typeface="Times New Roman"/>
                          <a:ea typeface="Times New Roman"/>
                          <a:cs typeface="Times New Roman"/>
                        </a:rPr>
                        <a:t>HistoricTrend</a:t>
                      </a:r>
                      <a:endParaRPr lang="en-US" sz="3600" dirty="0">
                        <a:solidFill>
                          <a:srgbClr val="000000"/>
                        </a:solidFill>
                        <a:latin typeface="Times New Roman"/>
                        <a:ea typeface="Times New Roman"/>
                        <a:cs typeface="Times New Roman"/>
                      </a:endParaRPr>
                    </a:p>
                  </a:txBody>
                  <a:tcPr marL="346279" marR="346279"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0.09</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3200">
                          <a:solidFill>
                            <a:srgbClr val="000000"/>
                          </a:solidFill>
                          <a:latin typeface="Times New Roman"/>
                          <a:ea typeface="Times New Roman"/>
                          <a:cs typeface="Times New Roman"/>
                        </a:rPr>
                        <a:t>0.13</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20486">
                <a:tc>
                  <a:txBody>
                    <a:bodyPr/>
                    <a:lstStyle/>
                    <a:p>
                      <a:pPr marL="0" marR="0" algn="l">
                        <a:spcBef>
                          <a:spcPts val="0"/>
                        </a:spcBef>
                        <a:spcAft>
                          <a:spcPts val="0"/>
                        </a:spcAft>
                      </a:pPr>
                      <a:r>
                        <a:rPr lang="en-US" sz="3200" dirty="0" smtClean="0">
                          <a:solidFill>
                            <a:srgbClr val="000000"/>
                          </a:solidFill>
                          <a:latin typeface="Times New Roman"/>
                          <a:ea typeface="Times New Roman"/>
                          <a:cs typeface="Times New Roman"/>
                        </a:rPr>
                        <a:t>Bayesian</a:t>
                      </a:r>
                      <a:r>
                        <a:rPr lang="en-US" sz="3200" baseline="0" dirty="0" smtClean="0">
                          <a:solidFill>
                            <a:srgbClr val="000000"/>
                          </a:solidFill>
                          <a:latin typeface="Times New Roman"/>
                          <a:ea typeface="Times New Roman"/>
                          <a:cs typeface="Times New Roman"/>
                        </a:rPr>
                        <a:t> Network</a:t>
                      </a:r>
                      <a:endParaRPr lang="en-US" sz="3600" dirty="0">
                        <a:solidFill>
                          <a:srgbClr val="000000"/>
                        </a:solidFill>
                        <a:latin typeface="Times New Roman"/>
                        <a:ea typeface="Times New Roman"/>
                        <a:cs typeface="Times New Roman"/>
                      </a:endParaRPr>
                    </a:p>
                  </a:txBody>
                  <a:tcPr marL="346279" marR="346279"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0" marR="0" algn="ctr">
                        <a:spcBef>
                          <a:spcPts val="0"/>
                        </a:spcBef>
                        <a:spcAft>
                          <a:spcPts val="0"/>
                        </a:spcAft>
                      </a:pPr>
                      <a:r>
                        <a:rPr lang="en-US" sz="3200" b="1">
                          <a:solidFill>
                            <a:srgbClr val="000000"/>
                          </a:solidFill>
                          <a:latin typeface="Times New Roman"/>
                          <a:ea typeface="Times New Roman"/>
                          <a:cs typeface="Times New Roman"/>
                        </a:rPr>
                        <a:t>0.08</a:t>
                      </a:r>
                      <a:endParaRPr lang="en-US" sz="360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3200" b="1" dirty="0">
                          <a:solidFill>
                            <a:srgbClr val="000000"/>
                          </a:solidFill>
                          <a:latin typeface="Times New Roman"/>
                          <a:ea typeface="Times New Roman"/>
                          <a:cs typeface="Times New Roman"/>
                        </a:rPr>
                        <a:t>0.12</a:t>
                      </a:r>
                      <a:endParaRPr lang="en-US" sz="3600" dirty="0">
                        <a:solidFill>
                          <a:srgbClr val="000000"/>
                        </a:solidFill>
                        <a:latin typeface="Times New Roman"/>
                        <a:ea typeface="Times New Roman"/>
                        <a:cs typeface="Times New Roman"/>
                      </a:endParaRPr>
                    </a:p>
                  </a:txBody>
                  <a:tcPr marL="346279" marR="3462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5" name="Rectangle 4"/>
          <p:cNvSpPr/>
          <p:nvPr/>
        </p:nvSpPr>
        <p:spPr>
          <a:xfrm>
            <a:off x="533400" y="3086100"/>
            <a:ext cx="8077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152400" y="800100"/>
            <a:ext cx="6858000" cy="954088"/>
          </a:xfrm>
          <a:prstGeom prst="rect">
            <a:avLst/>
          </a:prstGeom>
          <a:noFill/>
        </p:spPr>
        <p:txBody>
          <a:bodyPr>
            <a:spAutoFit/>
          </a:bodyPr>
          <a:lstStyle/>
          <a:p>
            <a:pPr fontAlgn="auto">
              <a:spcBef>
                <a:spcPts val="0"/>
              </a:spcBef>
              <a:spcAft>
                <a:spcPts val="0"/>
              </a:spcAft>
              <a:defRPr/>
            </a:pPr>
            <a:r>
              <a:rPr lang="en-US" sz="2800" dirty="0">
                <a:solidFill>
                  <a:schemeClr val="bg1">
                    <a:lumMod val="65000"/>
                  </a:schemeClr>
                </a:solidFill>
                <a:latin typeface="Franklin Gothic Medium Cond" pitchFamily="34" charset="0"/>
                <a:cs typeface="+mn-cs"/>
              </a:rPr>
              <a:t>error is in normalized available bicycles (nab)</a:t>
            </a:r>
          </a:p>
          <a:p>
            <a:pPr fontAlgn="auto">
              <a:spcBef>
                <a:spcPts val="0"/>
              </a:spcBef>
              <a:spcAft>
                <a:spcPts val="0"/>
              </a:spcAft>
              <a:defRPr/>
            </a:pPr>
            <a:endParaRPr lang="en-US" sz="2800" dirty="0">
              <a:solidFill>
                <a:schemeClr val="bg1">
                  <a:lumMod val="65000"/>
                </a:schemeClr>
              </a:solidFill>
              <a:latin typeface="Franklin Gothic Medium Cond" pitchFamily="34" charset="0"/>
              <a:cs typeface="+mn-cs"/>
            </a:endParaRPr>
          </a:p>
        </p:txBody>
      </p:sp>
      <p:sp>
        <p:nvSpPr>
          <p:cNvPr id="7" name="Rectangle 6"/>
          <p:cNvSpPr/>
          <p:nvPr/>
        </p:nvSpPr>
        <p:spPr>
          <a:xfrm>
            <a:off x="533400" y="3695700"/>
            <a:ext cx="8077200" cy="232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838200" y="4800600"/>
            <a:ext cx="7620000" cy="9906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ular Callout 8"/>
          <p:cNvSpPr/>
          <p:nvPr/>
        </p:nvSpPr>
        <p:spPr>
          <a:xfrm>
            <a:off x="5638800" y="3352800"/>
            <a:ext cx="2819400" cy="990600"/>
          </a:xfrm>
          <a:prstGeom prst="wedgeRectCallout">
            <a:avLst>
              <a:gd name="adj1" fmla="val -44187"/>
              <a:gd name="adj2" fmla="val -89643"/>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tx1"/>
                </a:solidFill>
              </a:rPr>
              <a:t>0.37 corresponds  to roughly 9 bicycles</a:t>
            </a:r>
            <a:endParaRPr 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grpId="0" nodeType="clickEffect">
                                  <p:stCondLst>
                                    <p:cond delay="0"/>
                                  </p:stCondLst>
                                  <p:childTnLst>
                                    <p:animMotion origin="layout" path="M 0 0  L 0 0.33333  E" pathEditMode="relative" ptsTypes="">
                                      <p:cBhvr>
                                        <p:cTn id="10" dur="2000" fill="hold"/>
                                        <p:tgtEl>
                                          <p:spTgt spid="5"/>
                                        </p:tgtEl>
                                        <p:attrNameLst>
                                          <p:attrName>ppt_x</p:attrName>
                                          <p:attrName>ppt_y</p:attrName>
                                        </p:attrNameLst>
                                      </p:cBhvr>
                                    </p:animMotion>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par>
                          <p:cTn id="13" fill="hold" nodeType="afterGroup">
                            <p:stCondLst>
                              <p:cond delay="2000"/>
                            </p:stCondLst>
                            <p:childTnLst>
                              <p:par>
                                <p:cTn id="14" presetID="1" presetClass="exit"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decel="50000" fill="hold" grpId="0" nodeType="clickEffect">
                                  <p:stCondLst>
                                    <p:cond delay="0"/>
                                  </p:stCondLst>
                                  <p:childTnLst>
                                    <p:animMotion origin="layout" path="M 0 0  L 0 0.33333  E" pathEditMode="relative" ptsTypes="">
                                      <p:cBhvr>
                                        <p:cTn id="19" dur="2000" fill="hold"/>
                                        <p:tgtEl>
                                          <p:spTgt spid="7"/>
                                        </p:tgtEl>
                                        <p:attrNameLst>
                                          <p:attrName>ppt_x</p:attrName>
                                          <p:attrName>ppt_y</p:attrName>
                                        </p:attrNameLst>
                                      </p:cBhvr>
                                    </p:animMotion>
                                  </p:childTnLst>
                                </p:cTn>
                              </p:par>
                            </p:childTnLst>
                          </p:cTn>
                        </p:par>
                        <p:par>
                          <p:cTn id="20" fill="hold" nodeType="afterGroup">
                            <p:stCondLst>
                              <p:cond delay="2000"/>
                            </p:stCondLst>
                            <p:childTnLst>
                              <p:par>
                                <p:cTn id="21" presetID="1" presetClass="exit" presetSubtype="0" fill="hold" grpId="1" nodeType="after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0" grpId="0" animBg="1"/>
      <p:bldP spid="9" grpId="0" animBg="1"/>
      <p:bldP spid="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dirty="0" smtClean="0">
                <a:solidFill>
                  <a:schemeClr val="tx1">
                    <a:lumMod val="65000"/>
                    <a:lumOff val="35000"/>
                  </a:schemeClr>
                </a:solidFill>
              </a:rPr>
              <a:t>prediction error vs. pw</a:t>
            </a:r>
            <a:endParaRPr lang="en-US" dirty="0">
              <a:solidFill>
                <a:schemeClr val="tx1">
                  <a:lumMod val="65000"/>
                  <a:lumOff val="35000"/>
                </a:schemeClr>
              </a:solidFill>
            </a:endParaRPr>
          </a:p>
        </p:txBody>
      </p:sp>
      <p:graphicFrame>
        <p:nvGraphicFramePr>
          <p:cNvPr id="7" name="Chart 6"/>
          <p:cNvGraphicFramePr/>
          <p:nvPr/>
        </p:nvGraphicFramePr>
        <p:xfrm>
          <a:off x="1371600" y="1406102"/>
          <a:ext cx="6248400" cy="5070898"/>
        </p:xfrm>
        <a:graphic>
          <a:graphicData uri="http://schemas.openxmlformats.org/drawingml/2006/chart">
            <c:chart xmlns:c="http://schemas.openxmlformats.org/drawingml/2006/chart" xmlns:r="http://schemas.openxmlformats.org/officeDocument/2006/relationships" r:id="rId3"/>
          </a:graphicData>
        </a:graphic>
      </p:graphicFrame>
      <p:sp>
        <p:nvSpPr>
          <p:cNvPr id="47108" name="TextBox 7"/>
          <p:cNvSpPr txBox="1">
            <a:spLocks noChangeArrowheads="1"/>
          </p:cNvSpPr>
          <p:nvPr/>
        </p:nvSpPr>
        <p:spPr bwMode="auto">
          <a:xfrm>
            <a:off x="2362200" y="5902325"/>
            <a:ext cx="502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p>
        </p:txBody>
      </p:sp>
      <p:sp>
        <p:nvSpPr>
          <p:cNvPr id="47109" name="TextBox 8"/>
          <p:cNvSpPr txBox="1">
            <a:spLocks noChangeArrowheads="1"/>
          </p:cNvSpPr>
          <p:nvPr/>
        </p:nvSpPr>
        <p:spPr bwMode="auto">
          <a:xfrm>
            <a:off x="2209800" y="5902325"/>
            <a:ext cx="525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a:t>    10	     20	   30	60	90	120</a:t>
            </a:r>
          </a:p>
        </p:txBody>
      </p:sp>
      <p:pic>
        <p:nvPicPr>
          <p:cNvPr id="471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50" y="1379538"/>
            <a:ext cx="33337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86000" y="2016125"/>
            <a:ext cx="5029200" cy="5334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a:spLocks noChangeArrowheads="1"/>
          </p:cNvSpPr>
          <p:nvPr/>
        </p:nvSpPr>
        <p:spPr bwMode="auto">
          <a:xfrm>
            <a:off x="7391400" y="1939925"/>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FF0000"/>
                </a:solidFill>
              </a:rPr>
              <a:t>Historic Mean</a:t>
            </a:r>
          </a:p>
        </p:txBody>
      </p:sp>
      <p:sp>
        <p:nvSpPr>
          <p:cNvPr id="13" name="Oval 12"/>
          <p:cNvSpPr/>
          <p:nvPr/>
        </p:nvSpPr>
        <p:spPr>
          <a:xfrm rot="20150165">
            <a:off x="4451350" y="2768600"/>
            <a:ext cx="3663950" cy="12192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a:spLocks noChangeArrowheads="1"/>
          </p:cNvSpPr>
          <p:nvPr/>
        </p:nvSpPr>
        <p:spPr bwMode="auto">
          <a:xfrm>
            <a:off x="5562600" y="4302125"/>
            <a:ext cx="18288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rgbClr val="FF0000"/>
                </a:solidFill>
              </a:rPr>
              <a:t>PW &gt; 60, HT and BN significantly better</a:t>
            </a:r>
          </a:p>
        </p:txBody>
      </p:sp>
      <p:sp>
        <p:nvSpPr>
          <p:cNvPr id="15" name="TextBox 14"/>
          <p:cNvSpPr txBox="1"/>
          <p:nvPr/>
        </p:nvSpPr>
        <p:spPr>
          <a:xfrm>
            <a:off x="152400" y="762000"/>
            <a:ext cx="8001000" cy="461963"/>
          </a:xfrm>
          <a:prstGeom prst="rect">
            <a:avLst/>
          </a:prstGeom>
          <a:noFill/>
        </p:spPr>
        <p:txBody>
          <a:bodyPr>
            <a:spAutoFit/>
          </a:bodyPr>
          <a:lstStyle/>
          <a:p>
            <a:pPr fontAlgn="auto">
              <a:spcBef>
                <a:spcPts val="0"/>
              </a:spcBef>
              <a:spcAft>
                <a:spcPts val="0"/>
              </a:spcAft>
              <a:defRPr/>
            </a:pPr>
            <a:r>
              <a:rPr lang="en-US" sz="2400" dirty="0">
                <a:solidFill>
                  <a:schemeClr val="bg1">
                    <a:lumMod val="65000"/>
                  </a:schemeClr>
                </a:solidFill>
                <a:latin typeface="Franklin Gothic Medium Cond" pitchFamily="34" charset="0"/>
                <a:cs typeface="+mn-cs"/>
              </a:rPr>
              <a:t>0.1 corresponds to~2.5 bicycles at a station with 25 slots</a:t>
            </a:r>
            <a:endParaRPr lang="en-US" sz="2400" dirty="0">
              <a:solidFill>
                <a:schemeClr val="bg1">
                  <a:lumMod val="65000"/>
                </a:schemeClr>
              </a:solidFill>
              <a:latin typeface="Franklin Gothic Medium Cond"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sz="4000" dirty="0" smtClean="0">
                <a:solidFill>
                  <a:schemeClr val="tx1">
                    <a:lumMod val="65000"/>
                    <a:lumOff val="35000"/>
                  </a:schemeClr>
                </a:solidFill>
              </a:rPr>
              <a:t>prediction vs. activity cluster</a:t>
            </a:r>
            <a:endParaRPr lang="en-US" sz="4000" dirty="0">
              <a:solidFill>
                <a:schemeClr val="tx1">
                  <a:lumMod val="65000"/>
                  <a:lumOff val="35000"/>
                </a:schemeClr>
              </a:solidFill>
            </a:endParaRPr>
          </a:p>
        </p:txBody>
      </p:sp>
      <p:graphicFrame>
        <p:nvGraphicFramePr>
          <p:cNvPr id="5" name="Chart 4"/>
          <p:cNvGraphicFramePr/>
          <p:nvPr/>
        </p:nvGraphicFramePr>
        <p:xfrm>
          <a:off x="457200" y="1362456"/>
          <a:ext cx="7935768" cy="3048000"/>
        </p:xfrm>
        <a:graphic>
          <a:graphicData uri="http://schemas.openxmlformats.org/drawingml/2006/chart">
            <c:chart xmlns:c="http://schemas.openxmlformats.org/drawingml/2006/chart" xmlns:r="http://schemas.openxmlformats.org/officeDocument/2006/relationships" r:id="rId3"/>
          </a:graphicData>
        </a:graphic>
      </p:graphicFrame>
      <p:pic>
        <p:nvPicPr>
          <p:cNvPr id="481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4411663"/>
            <a:ext cx="14859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410075"/>
            <a:ext cx="14890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350" y="4410075"/>
            <a:ext cx="14890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410075"/>
            <a:ext cx="14874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410075"/>
            <a:ext cx="14874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238250" y="3876675"/>
            <a:ext cx="7239000" cy="400050"/>
          </a:xfrm>
          <a:prstGeom prst="rect">
            <a:avLst/>
          </a:prstGeom>
          <a:solidFill>
            <a:schemeClr val="bg1"/>
          </a:solidFill>
        </p:spPr>
        <p:txBody>
          <a:bodyPr>
            <a:spAutoFit/>
          </a:bodyPr>
          <a:lstStyle/>
          <a:p>
            <a:pPr fontAlgn="auto">
              <a:spcBef>
                <a:spcPts val="0"/>
              </a:spcBef>
              <a:spcAft>
                <a:spcPts val="0"/>
              </a:spcAft>
              <a:defRPr/>
            </a:pPr>
            <a:r>
              <a:rPr lang="en-US" sz="2000" b="1" dirty="0">
                <a:solidFill>
                  <a:srgbClr val="C00000"/>
                </a:solidFill>
                <a:latin typeface="+mn-lt"/>
                <a:cs typeface="+mn-cs"/>
              </a:rPr>
              <a:t>  A5 (N=1)          </a:t>
            </a:r>
            <a:r>
              <a:rPr lang="en-US" sz="2000" b="1" dirty="0">
                <a:solidFill>
                  <a:srgbClr val="FF9900"/>
                </a:solidFill>
                <a:latin typeface="+mn-lt"/>
                <a:cs typeface="+mn-cs"/>
              </a:rPr>
              <a:t>A4 (N=12)</a:t>
            </a:r>
            <a:r>
              <a:rPr lang="en-US" sz="2000" b="1" dirty="0">
                <a:solidFill>
                  <a:srgbClr val="FF0000"/>
                </a:solidFill>
                <a:latin typeface="+mn-lt"/>
                <a:cs typeface="+mn-cs"/>
              </a:rPr>
              <a:t>      </a:t>
            </a:r>
            <a:r>
              <a:rPr lang="en-US" sz="2000" b="1" dirty="0">
                <a:solidFill>
                  <a:schemeClr val="accent3"/>
                </a:solidFill>
                <a:latin typeface="+mn-lt"/>
                <a:cs typeface="+mn-cs"/>
              </a:rPr>
              <a:t>A3 (N=74)      </a:t>
            </a:r>
            <a:r>
              <a:rPr lang="en-US" sz="2000" b="1" dirty="0">
                <a:solidFill>
                  <a:schemeClr val="tx2">
                    <a:lumMod val="60000"/>
                    <a:lumOff val="40000"/>
                  </a:schemeClr>
                </a:solidFill>
                <a:latin typeface="+mn-lt"/>
                <a:cs typeface="+mn-cs"/>
              </a:rPr>
              <a:t>A2 (N=76)     </a:t>
            </a:r>
            <a:r>
              <a:rPr lang="en-US" sz="2000" b="1" dirty="0">
                <a:solidFill>
                  <a:schemeClr val="accent4"/>
                </a:solidFill>
                <a:latin typeface="+mn-lt"/>
                <a:cs typeface="+mn-cs"/>
              </a:rPr>
              <a:t>A1 (N=207)</a:t>
            </a:r>
            <a:endParaRPr lang="en-US" sz="2000" b="1" dirty="0">
              <a:solidFill>
                <a:schemeClr val="accent4"/>
              </a:solidFill>
              <a:latin typeface="+mn-lt"/>
              <a:cs typeface="+mn-cs"/>
            </a:endParaRPr>
          </a:p>
        </p:txBody>
      </p:sp>
      <p:sp>
        <p:nvSpPr>
          <p:cNvPr id="48138" name="TextBox 9"/>
          <p:cNvSpPr txBox="1">
            <a:spLocks noChangeArrowheads="1"/>
          </p:cNvSpPr>
          <p:nvPr/>
        </p:nvSpPr>
        <p:spPr bwMode="auto">
          <a:xfrm rot="-5400000">
            <a:off x="-364331" y="5155406"/>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activity scores</a:t>
            </a:r>
          </a:p>
        </p:txBody>
      </p:sp>
      <p:sp>
        <p:nvSpPr>
          <p:cNvPr id="11" name="TextBox 10"/>
          <p:cNvSpPr txBox="1"/>
          <p:nvPr/>
        </p:nvSpPr>
        <p:spPr>
          <a:xfrm>
            <a:off x="152400" y="757238"/>
            <a:ext cx="8001000" cy="461962"/>
          </a:xfrm>
          <a:prstGeom prst="rect">
            <a:avLst/>
          </a:prstGeom>
          <a:noFill/>
        </p:spPr>
        <p:txBody>
          <a:bodyPr>
            <a:spAutoFit/>
          </a:bodyPr>
          <a:lstStyle/>
          <a:p>
            <a:pPr fontAlgn="auto">
              <a:spcBef>
                <a:spcPts val="0"/>
              </a:spcBef>
              <a:spcAft>
                <a:spcPts val="0"/>
              </a:spcAft>
              <a:defRPr/>
            </a:pPr>
            <a:r>
              <a:rPr lang="en-US" sz="2400" dirty="0">
                <a:solidFill>
                  <a:schemeClr val="bg1">
                    <a:lumMod val="65000"/>
                  </a:schemeClr>
                </a:solidFill>
                <a:latin typeface="Franklin Gothic Medium Cond" pitchFamily="34" charset="0"/>
                <a:cs typeface="+mn-cs"/>
              </a:rPr>
              <a:t>0.1 corresponds to ~2.5 bicycles at a station with 25 slots</a:t>
            </a:r>
            <a:endParaRPr lang="en-US" sz="2400" dirty="0">
              <a:solidFill>
                <a:schemeClr val="bg1">
                  <a:lumMod val="65000"/>
                </a:schemeClr>
              </a:solidFill>
              <a:latin typeface="Franklin Gothic Medium Cond" pitchFamily="34" charset="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fontAlgn="auto">
              <a:spcAft>
                <a:spcPts val="0"/>
              </a:spcAft>
              <a:defRPr/>
            </a:pPr>
            <a:r>
              <a:rPr lang="en-US" sz="4000" dirty="0" smtClean="0">
                <a:solidFill>
                  <a:schemeClr val="tx1">
                    <a:lumMod val="65000"/>
                    <a:lumOff val="35000"/>
                  </a:schemeClr>
                </a:solidFill>
              </a:rPr>
              <a:t>prediction vs. bicycle cluster </a:t>
            </a:r>
            <a:endParaRPr lang="en-US" sz="4000" dirty="0">
              <a:solidFill>
                <a:schemeClr val="tx1">
                  <a:lumMod val="65000"/>
                  <a:lumOff val="35000"/>
                </a:schemeClr>
              </a:solidFill>
            </a:endParaRPr>
          </a:p>
        </p:txBody>
      </p:sp>
      <p:graphicFrame>
        <p:nvGraphicFramePr>
          <p:cNvPr id="4" name="Chart 3"/>
          <p:cNvGraphicFramePr/>
          <p:nvPr/>
        </p:nvGraphicFramePr>
        <p:xfrm>
          <a:off x="380999" y="1371600"/>
          <a:ext cx="826377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81100" y="3657600"/>
            <a:ext cx="7696200" cy="369888"/>
          </a:xfrm>
          <a:prstGeom prst="rect">
            <a:avLst/>
          </a:prstGeom>
          <a:solidFill>
            <a:schemeClr val="bg1"/>
          </a:solidFill>
        </p:spPr>
        <p:txBody>
          <a:bodyPr>
            <a:spAutoFit/>
          </a:bodyPr>
          <a:lstStyle/>
          <a:p>
            <a:pPr fontAlgn="auto">
              <a:spcBef>
                <a:spcPts val="0"/>
              </a:spcBef>
              <a:spcAft>
                <a:spcPts val="0"/>
              </a:spcAft>
              <a:defRPr/>
            </a:pPr>
            <a:r>
              <a:rPr lang="en-US" b="1" dirty="0">
                <a:solidFill>
                  <a:srgbClr val="C00000"/>
                </a:solidFill>
                <a:latin typeface="+mn-lt"/>
                <a:cs typeface="+mn-cs"/>
              </a:rPr>
              <a:t>B6 (N=38)       </a:t>
            </a:r>
            <a:r>
              <a:rPr lang="en-US" b="1" dirty="0">
                <a:solidFill>
                  <a:srgbClr val="FF9900"/>
                </a:solidFill>
                <a:latin typeface="+mn-lt"/>
                <a:cs typeface="+mn-cs"/>
              </a:rPr>
              <a:t>B5 (N=50)</a:t>
            </a:r>
            <a:r>
              <a:rPr lang="en-US" b="1" dirty="0">
                <a:solidFill>
                  <a:srgbClr val="C00000"/>
                </a:solidFill>
                <a:latin typeface="+mn-lt"/>
                <a:cs typeface="+mn-cs"/>
              </a:rPr>
              <a:t>      </a:t>
            </a:r>
            <a:r>
              <a:rPr lang="en-US" b="1" dirty="0">
                <a:solidFill>
                  <a:schemeClr val="accent3"/>
                </a:solidFill>
                <a:latin typeface="+mn-lt"/>
                <a:cs typeface="+mn-cs"/>
              </a:rPr>
              <a:t>B4 (N=62)</a:t>
            </a:r>
            <a:r>
              <a:rPr lang="en-US" b="1" dirty="0">
                <a:solidFill>
                  <a:srgbClr val="C00000"/>
                </a:solidFill>
                <a:latin typeface="+mn-lt"/>
                <a:cs typeface="+mn-cs"/>
              </a:rPr>
              <a:t>	   </a:t>
            </a:r>
            <a:r>
              <a:rPr lang="en-US" b="1" dirty="0">
                <a:solidFill>
                  <a:srgbClr val="00B0F0"/>
                </a:solidFill>
                <a:latin typeface="+mn-lt"/>
                <a:cs typeface="+mn-cs"/>
              </a:rPr>
              <a:t>B3 (N=42)</a:t>
            </a:r>
            <a:r>
              <a:rPr lang="en-US" b="1" dirty="0">
                <a:solidFill>
                  <a:srgbClr val="C00000"/>
                </a:solidFill>
                <a:latin typeface="+mn-lt"/>
                <a:cs typeface="+mn-cs"/>
              </a:rPr>
              <a:t>      </a:t>
            </a:r>
            <a:r>
              <a:rPr lang="en-US" b="1" dirty="0">
                <a:solidFill>
                  <a:schemeClr val="accent1"/>
                </a:solidFill>
                <a:latin typeface="+mn-lt"/>
                <a:cs typeface="+mn-cs"/>
              </a:rPr>
              <a:t>B2 (N=72)</a:t>
            </a:r>
            <a:r>
              <a:rPr lang="en-US" b="1" dirty="0">
                <a:solidFill>
                  <a:srgbClr val="C00000"/>
                </a:solidFill>
                <a:latin typeface="+mn-lt"/>
                <a:cs typeface="+mn-cs"/>
              </a:rPr>
              <a:t>     </a:t>
            </a:r>
            <a:r>
              <a:rPr lang="en-US" b="1" dirty="0">
                <a:solidFill>
                  <a:schemeClr val="accent4"/>
                </a:solidFill>
                <a:latin typeface="+mn-lt"/>
                <a:cs typeface="+mn-cs"/>
              </a:rPr>
              <a:t>B1 (N=106)</a:t>
            </a:r>
            <a:endParaRPr lang="en-US" b="1" dirty="0">
              <a:solidFill>
                <a:schemeClr val="accent4"/>
              </a:solidFill>
              <a:latin typeface="+mn-lt"/>
              <a:cs typeface="+mn-cs"/>
            </a:endParaRPr>
          </a:p>
        </p:txBody>
      </p:sp>
      <p:pic>
        <p:nvPicPr>
          <p:cNvPr id="491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075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3962400"/>
            <a:ext cx="13716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TextBox 19"/>
          <p:cNvSpPr txBox="1">
            <a:spLocks noChangeArrowheads="1"/>
          </p:cNvSpPr>
          <p:nvPr/>
        </p:nvSpPr>
        <p:spPr bwMode="auto">
          <a:xfrm rot="-5400000">
            <a:off x="-424656" y="4955381"/>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b="1"/>
              <a:t># of avail bicycles</a:t>
            </a:r>
          </a:p>
        </p:txBody>
      </p:sp>
      <p:sp>
        <p:nvSpPr>
          <p:cNvPr id="12" name="TextBox 11"/>
          <p:cNvSpPr txBox="1"/>
          <p:nvPr/>
        </p:nvSpPr>
        <p:spPr>
          <a:xfrm>
            <a:off x="152400" y="738188"/>
            <a:ext cx="8001000" cy="461962"/>
          </a:xfrm>
          <a:prstGeom prst="rect">
            <a:avLst/>
          </a:prstGeom>
          <a:noFill/>
        </p:spPr>
        <p:txBody>
          <a:bodyPr>
            <a:spAutoFit/>
          </a:bodyPr>
          <a:lstStyle/>
          <a:p>
            <a:pPr fontAlgn="auto">
              <a:spcBef>
                <a:spcPts val="0"/>
              </a:spcBef>
              <a:spcAft>
                <a:spcPts val="0"/>
              </a:spcAft>
              <a:defRPr/>
            </a:pPr>
            <a:r>
              <a:rPr lang="en-US" sz="2400" dirty="0">
                <a:solidFill>
                  <a:schemeClr val="bg1">
                    <a:lumMod val="65000"/>
                  </a:schemeClr>
                </a:solidFill>
                <a:latin typeface="Franklin Gothic Medium Cond" pitchFamily="34" charset="0"/>
                <a:cs typeface="+mn-cs"/>
              </a:rPr>
              <a:t>0.1 corresponds to ~2.5 bicycles at a station with 25 slots</a:t>
            </a:r>
            <a:endParaRPr lang="en-US" sz="2400" dirty="0">
              <a:solidFill>
                <a:schemeClr val="bg1">
                  <a:lumMod val="65000"/>
                </a:schemeClr>
              </a:solidFill>
              <a:latin typeface="Franklin Gothic Medium Cond" pitchFamily="34" charset="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bwMode="auto">
          <a:xfrm>
            <a:off x="1790700" y="914400"/>
            <a:ext cx="5562600" cy="3167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Chart 5"/>
          <p:cNvGraphicFramePr/>
          <p:nvPr/>
        </p:nvGraphicFramePr>
        <p:xfrm>
          <a:off x="1752600" y="4191000"/>
          <a:ext cx="2892887" cy="2438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4572000" y="4191000"/>
          <a:ext cx="2954464" cy="243840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8"/>
          <p:cNvSpPr>
            <a:spLocks noGrp="1"/>
          </p:cNvSpPr>
          <p:nvPr>
            <p:ph type="title"/>
          </p:nvPr>
        </p:nvSpPr>
        <p:spPr>
          <a:xfrm>
            <a:off x="228600" y="122238"/>
            <a:ext cx="8229600" cy="715962"/>
          </a:xfrm>
        </p:spPr>
        <p:txBody>
          <a:bodyPr rtlCol="0"/>
          <a:lstStyle/>
          <a:p>
            <a:pPr fontAlgn="auto">
              <a:spcAft>
                <a:spcPts val="0"/>
              </a:spcAft>
              <a:defRPr/>
            </a:pPr>
            <a:r>
              <a:rPr lang="en-US" sz="4400" dirty="0" smtClean="0">
                <a:solidFill>
                  <a:schemeClr val="tx1">
                    <a:lumMod val="65000"/>
                    <a:lumOff val="35000"/>
                  </a:schemeClr>
                </a:solidFill>
              </a:rPr>
              <a:t>biases of human behavior</a:t>
            </a:r>
            <a:endParaRPr lang="en-US" sz="4400" dirty="0">
              <a:solidFill>
                <a:schemeClr val="tx1">
                  <a:lumMod val="65000"/>
                  <a:lumOff val="35000"/>
                </a:schemeClr>
              </a:solidFill>
            </a:endParaRPr>
          </a:p>
        </p:txBody>
      </p:sp>
      <p:pic>
        <p:nvPicPr>
          <p:cNvPr id="50182" name="Picture 1" descr="C:\research\projects\Bicing\city\Spain.Barcelona\kml\bikeStationElevation_altitude_span=10.png"/>
          <p:cNvPicPr>
            <a:picLocks noChangeAspect="1" noChangeArrowheads="1"/>
          </p:cNvPicPr>
          <p:nvPr/>
        </p:nvPicPr>
        <p:blipFill>
          <a:blip r:embed="rId6">
            <a:extLst>
              <a:ext uri="{28A0092B-C50C-407E-A947-70E740481C1C}">
                <a14:useLocalDpi xmlns:a14="http://schemas.microsoft.com/office/drawing/2010/main" val="0"/>
              </a:ext>
            </a:extLst>
          </a:blip>
          <a:srcRect t="11517" r="51830"/>
          <a:stretch>
            <a:fillRect/>
          </a:stretch>
        </p:blipFill>
        <p:spPr bwMode="auto">
          <a:xfrm>
            <a:off x="247650" y="1123950"/>
            <a:ext cx="15049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research\talks\IJCAI2009-Bicing\1842990105_7727efa409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03997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5"/>
          <p:cNvSpPr>
            <a:spLocks noGrp="1"/>
          </p:cNvSpPr>
          <p:nvPr>
            <p:ph type="title"/>
          </p:nvPr>
        </p:nvSpPr>
        <p:spPr>
          <a:xfrm>
            <a:off x="228600" y="122238"/>
            <a:ext cx="8686800" cy="715962"/>
          </a:xfrm>
        </p:spPr>
        <p:txBody>
          <a:bodyPr/>
          <a:lstStyle/>
          <a:p>
            <a:pPr algn="r"/>
            <a:r>
              <a:rPr lang="en-US" smtClean="0"/>
              <a:t>weather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other mass transit</a:t>
            </a:r>
          </a:p>
        </p:txBody>
      </p:sp>
      <p:pic>
        <p:nvPicPr>
          <p:cNvPr id="52227" name="Picture 3" descr="C:\research\talks\UrbanSense2008-Bicing\149932009_5d910d32be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C:\research\talks\UrbanSense2008-Bicing\bus_seatt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0" y="2362200"/>
            <a:ext cx="812641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0" y="7938"/>
            <a:ext cx="9201150" cy="715962"/>
          </a:xfrm>
          <a:prstGeom prst="rect">
            <a:avLst/>
          </a:prstGeom>
          <a:solidFill>
            <a:schemeClr val="tx1">
              <a:alpha val="69000"/>
            </a:schemeClr>
          </a:solidFill>
        </p:spPr>
        <p:txBody>
          <a:bodyPr anchor="ctr"/>
          <a:lstStyle/>
          <a:p>
            <a:pPr fontAlgn="auto">
              <a:spcAft>
                <a:spcPts val="0"/>
              </a:spcAft>
              <a:defRPr/>
            </a:pPr>
            <a:r>
              <a:rPr lang="en-US" sz="4800" dirty="0">
                <a:solidFill>
                  <a:schemeClr val="accent3">
                    <a:lumMod val="60000"/>
                    <a:lumOff val="40000"/>
                  </a:schemeClr>
                </a:solidFill>
                <a:latin typeface="Arial Black" pitchFamily="34" charset="0"/>
                <a:ea typeface="+mj-ea"/>
                <a:cs typeface="+mj-cs"/>
              </a:rPr>
              <a:t>other transit sources</a:t>
            </a:r>
            <a:endParaRPr lang="en-US" sz="4800" dirty="0">
              <a:solidFill>
                <a:schemeClr val="accent3">
                  <a:lumMod val="60000"/>
                  <a:lumOff val="40000"/>
                </a:schemeClr>
              </a:solidFill>
              <a:latin typeface="Arial Black"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p>
        </p:txBody>
      </p:sp>
      <p:sp>
        <p:nvSpPr>
          <p:cNvPr id="7171" name="Content Placeholder 2"/>
          <p:cNvSpPr>
            <a:spLocks noGrp="1"/>
          </p:cNvSpPr>
          <p:nvPr>
            <p:ph idx="1"/>
          </p:nvPr>
        </p:nvSpPr>
        <p:spPr/>
        <p:txBody>
          <a:bodyPr/>
          <a:lstStyle/>
          <a:p>
            <a:endParaRPr lang="en-US" smtClean="0"/>
          </a:p>
        </p:txBody>
      </p:sp>
      <p:pic>
        <p:nvPicPr>
          <p:cNvPr id="7172" name="Picture 2" descr="C:\research\talks\IJCAI2009-Bicing\500605821_58aec7e3bf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050"/>
            <a:ext cx="97536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research\talks\IJCAI2009-Bicing\BicingTraffic co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0"/>
            <a:ext cx="97536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research\projects\Bicing\images\Flickr\2516691834_db8586c9d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C:\research\projects\Bicing\images\2008_05_24 - Dave Chui's Bicing Pix\IMG_5848 (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645025"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C:\research\projects\Bicing\images\2008_06_02 - Bicing Pictures\IMG_4186 (1024x7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3486150"/>
            <a:ext cx="4645025"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C:\research\projects\Bicing\images\2008_06_02 - Bicing Pictures\IMG_4189 (768x1024).jpg"/>
          <p:cNvPicPr>
            <a:picLocks noChangeAspect="1" noChangeArrowheads="1"/>
          </p:cNvPicPr>
          <p:nvPr/>
        </p:nvPicPr>
        <p:blipFill>
          <a:blip r:embed="rId6">
            <a:extLst>
              <a:ext uri="{28A0092B-C50C-407E-A947-70E740481C1C}">
                <a14:useLocalDpi xmlns:a14="http://schemas.microsoft.com/office/drawing/2010/main" val="0"/>
              </a:ext>
            </a:extLst>
          </a:blip>
          <a:srcRect t="29237" b="12637"/>
          <a:stretch>
            <a:fillRect/>
          </a:stretch>
        </p:blipFill>
        <p:spPr bwMode="auto">
          <a:xfrm>
            <a:off x="4572000" y="3476625"/>
            <a:ext cx="457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itle 4"/>
          <p:cNvSpPr>
            <a:spLocks noGrp="1"/>
          </p:cNvSpPr>
          <p:nvPr>
            <p:ph type="title"/>
          </p:nvPr>
        </p:nvSpPr>
        <p:spPr>
          <a:xfrm>
            <a:off x="0" y="0"/>
            <a:ext cx="9144000" cy="762000"/>
          </a:xfrm>
          <a:solidFill>
            <a:schemeClr val="tx1">
              <a:alpha val="70195"/>
            </a:schemeClr>
          </a:solidFill>
        </p:spPr>
        <p:txBody>
          <a:bodyPr/>
          <a:lstStyle/>
          <a:p>
            <a:r>
              <a:rPr lang="en-US" smtClean="0"/>
              <a:t>  self-sustainable system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research\projects\Bicing\images\2008_06_20 - Bicing with Joachim in Barcelonta\IMG_4537 (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4"/>
          <p:cNvSpPr>
            <a:spLocks noGrp="1"/>
          </p:cNvSpPr>
          <p:nvPr>
            <p:ph type="title"/>
          </p:nvPr>
        </p:nvSpPr>
        <p:spPr>
          <a:xfrm>
            <a:off x="0" y="0"/>
            <a:ext cx="9144000" cy="762000"/>
          </a:xfrm>
          <a:solidFill>
            <a:schemeClr val="tx1">
              <a:alpha val="70195"/>
            </a:schemeClr>
          </a:solidFill>
        </p:spPr>
        <p:txBody>
          <a:bodyPr/>
          <a:lstStyle/>
          <a:p>
            <a:r>
              <a:rPr lang="en-US" smtClean="0"/>
              <a:t>  promote usage</a:t>
            </a:r>
          </a:p>
        </p:txBody>
      </p:sp>
      <p:grpSp>
        <p:nvGrpSpPr>
          <p:cNvPr id="2" name="Group 5"/>
          <p:cNvGrpSpPr>
            <a:grpSpLocks/>
          </p:cNvGrpSpPr>
          <p:nvPr/>
        </p:nvGrpSpPr>
        <p:grpSpPr bwMode="auto">
          <a:xfrm>
            <a:off x="1219200" y="1295400"/>
            <a:ext cx="2514600" cy="3614738"/>
            <a:chOff x="1219200" y="1295400"/>
            <a:chExt cx="2514600" cy="3614738"/>
          </a:xfrm>
        </p:grpSpPr>
        <p:pic>
          <p:nvPicPr>
            <p:cNvPr id="4" name="Picture 2" descr="C:\research\talks\IJCAI2009-Bicing\950687_4.jpg"/>
            <p:cNvPicPr>
              <a:picLocks noChangeAspect="1" noChangeArrowheads="1"/>
            </p:cNvPicPr>
            <p:nvPr/>
          </p:nvPicPr>
          <p:blipFill>
            <a:blip r:embed="rId4" cstate="print"/>
            <a:srcRect/>
            <a:stretch>
              <a:fillRect/>
            </a:stretch>
          </p:blipFill>
          <p:spPr bwMode="auto">
            <a:xfrm>
              <a:off x="1219200" y="1295400"/>
              <a:ext cx="2514600" cy="3614738"/>
            </a:xfrm>
            <a:prstGeom prst="rect">
              <a:avLst/>
            </a:prstGeom>
            <a:noFill/>
            <a:effectLst>
              <a:reflection blurRad="6350" stA="52000" endA="300" endPos="35000" dir="5400000" sy="-100000" algn="bl" rotWithShape="0"/>
            </a:effectLst>
          </p:spPr>
        </p:pic>
        <p:sp>
          <p:nvSpPr>
            <p:cNvPr id="5" name="Rounded Rectangular Callout 4"/>
            <p:cNvSpPr/>
            <p:nvPr/>
          </p:nvSpPr>
          <p:spPr>
            <a:xfrm>
              <a:off x="1371600" y="1752600"/>
              <a:ext cx="2133600" cy="1066800"/>
            </a:xfrm>
            <a:prstGeom prst="wedgeRoundRectCallout">
              <a:avLst>
                <a:gd name="adj1" fmla="val 8770"/>
                <a:gd name="adj2" fmla="val 78472"/>
                <a:gd name="adj3" fmla="val 16667"/>
              </a:avLst>
            </a:prstGeom>
            <a:solidFill>
              <a:schemeClr val="tx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t>at current pace:</a:t>
              </a:r>
            </a:p>
            <a:p>
              <a:pPr algn="ctr" fontAlgn="auto">
                <a:spcBef>
                  <a:spcPts val="0"/>
                </a:spcBef>
                <a:spcAft>
                  <a:spcPts val="0"/>
                </a:spcAft>
                <a:defRPr/>
              </a:pPr>
              <a:r>
                <a:rPr lang="en-US" sz="1400" dirty="0"/>
                <a:t>expected arrival: 11 </a:t>
              </a:r>
              <a:r>
                <a:rPr lang="en-US" sz="1400" dirty="0" err="1"/>
                <a:t>mins</a:t>
              </a:r>
              <a:endParaRPr lang="en-US" sz="1400" dirty="0"/>
            </a:p>
            <a:p>
              <a:pPr algn="ctr" fontAlgn="auto">
                <a:spcBef>
                  <a:spcPts val="0"/>
                </a:spcBef>
                <a:spcAft>
                  <a:spcPts val="0"/>
                </a:spcAft>
                <a:defRPr/>
              </a:pPr>
              <a:r>
                <a:rPr lang="en-US" sz="1400" dirty="0"/>
                <a:t>current: 4 empty slots</a:t>
              </a:r>
            </a:p>
            <a:p>
              <a:pPr algn="ctr" fontAlgn="auto">
                <a:spcBef>
                  <a:spcPts val="0"/>
                </a:spcBef>
                <a:spcAft>
                  <a:spcPts val="0"/>
                </a:spcAft>
                <a:defRPr/>
              </a:pPr>
              <a:r>
                <a:rPr lang="en-US" sz="1400" dirty="0"/>
                <a:t>predicted: 6 (11 </a:t>
              </a:r>
              <a:r>
                <a:rPr lang="en-US" sz="1400" dirty="0" err="1"/>
                <a:t>mins</a:t>
              </a:r>
              <a:r>
                <a:rPr lang="en-US" sz="1400" dirty="0"/>
                <a:t>)</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C:\research\projects\Bicing\images\Sky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27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8"/>
          <p:cNvGrpSpPr>
            <a:grpSpLocks/>
          </p:cNvGrpSpPr>
          <p:nvPr/>
        </p:nvGrpSpPr>
        <p:grpSpPr bwMode="auto">
          <a:xfrm>
            <a:off x="0" y="5788025"/>
            <a:ext cx="2239963" cy="949325"/>
            <a:chOff x="76200" y="5715550"/>
            <a:chExt cx="2239594" cy="948912"/>
          </a:xfrm>
        </p:grpSpPr>
        <p:pic>
          <p:nvPicPr>
            <p:cNvPr id="55312" name="Picture 2" descr="C:\Documents and Settings\jfroehli\My Documents\My Talks\dub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42" y="5772572"/>
              <a:ext cx="1143482"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3" name="Group 20"/>
            <p:cNvGrpSpPr>
              <a:grpSpLocks/>
            </p:cNvGrpSpPr>
            <p:nvPr/>
          </p:nvGrpSpPr>
          <p:grpSpPr bwMode="auto">
            <a:xfrm>
              <a:off x="1309953" y="5715550"/>
              <a:ext cx="1005841" cy="695616"/>
              <a:chOff x="1371599" y="5757063"/>
              <a:chExt cx="1005841" cy="793701"/>
            </a:xfrm>
          </p:grpSpPr>
          <p:sp>
            <p:nvSpPr>
              <p:cNvPr id="55315" name="TextBox 12"/>
              <p:cNvSpPr txBox="1">
                <a:spLocks noChangeArrowheads="1"/>
              </p:cNvSpPr>
              <p:nvPr/>
            </p:nvSpPr>
            <p:spPr bwMode="auto">
              <a:xfrm>
                <a:off x="1371599" y="5757063"/>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chemeClr val="bg1"/>
                    </a:solidFill>
                  </a:rPr>
                  <a:t>design:</a:t>
                </a:r>
              </a:p>
            </p:txBody>
          </p:sp>
          <p:sp>
            <p:nvSpPr>
              <p:cNvPr id="55316" name="Rectangle 13"/>
              <p:cNvSpPr>
                <a:spLocks noChangeArrowheads="1"/>
              </p:cNvSpPr>
              <p:nvPr/>
            </p:nvSpPr>
            <p:spPr bwMode="auto">
              <a:xfrm>
                <a:off x="1371600" y="5976798"/>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bg1"/>
                    </a:solidFill>
                    <a:latin typeface="Calibri" pitchFamily="34" charset="0"/>
                  </a:rPr>
                  <a:t>use:</a:t>
                </a:r>
              </a:p>
            </p:txBody>
          </p:sp>
          <p:sp>
            <p:nvSpPr>
              <p:cNvPr id="55317" name="Rectangle 14"/>
              <p:cNvSpPr>
                <a:spLocks noChangeArrowheads="1"/>
              </p:cNvSpPr>
              <p:nvPr/>
            </p:nvSpPr>
            <p:spPr bwMode="auto">
              <a:xfrm>
                <a:off x="1371600" y="6212210"/>
                <a:ext cx="1005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chemeClr val="bg1"/>
                    </a:solidFill>
                    <a:latin typeface="Calibri" pitchFamily="34" charset="0"/>
                  </a:rPr>
                  <a:t>build:</a:t>
                </a:r>
              </a:p>
            </p:txBody>
          </p:sp>
        </p:grpSp>
        <p:sp>
          <p:nvSpPr>
            <p:cNvPr id="55314" name="Rectangle 11"/>
            <p:cNvSpPr>
              <a:spLocks noChangeArrowheads="1"/>
            </p:cNvSpPr>
            <p:nvPr/>
          </p:nvSpPr>
          <p:spPr bwMode="auto">
            <a:xfrm>
              <a:off x="76200" y="6356685"/>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chemeClr val="bg1"/>
                  </a:solidFill>
                  <a:latin typeface="Calibri" pitchFamily="34" charset="0"/>
                </a:rPr>
                <a:t>university of washington</a:t>
              </a:r>
              <a:endParaRPr lang="en-US" sz="1400" baseline="30000">
                <a:solidFill>
                  <a:schemeClr val="bg1"/>
                </a:solidFill>
                <a:latin typeface="Calibri" pitchFamily="34" charset="0"/>
              </a:endParaRPr>
            </a:p>
          </p:txBody>
        </p:sp>
      </p:grpSp>
      <p:sp>
        <p:nvSpPr>
          <p:cNvPr id="16" name="Rectangle 15"/>
          <p:cNvSpPr/>
          <p:nvPr/>
        </p:nvSpPr>
        <p:spPr>
          <a:xfrm>
            <a:off x="0" y="5791200"/>
            <a:ext cx="2133600" cy="1066800"/>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5301" name="Picture 8" descr="C:\research\projects\Bicing\images\telefonica wh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0" y="5862638"/>
            <a:ext cx="17272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9"/>
          <p:cNvSpPr txBox="1">
            <a:spLocks noChangeArrowheads="1"/>
          </p:cNvSpPr>
          <p:nvPr/>
        </p:nvSpPr>
        <p:spPr bwMode="auto">
          <a:xfrm>
            <a:off x="7658100" y="6427788"/>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b="1">
                <a:solidFill>
                  <a:schemeClr val="bg1"/>
                </a:solidFill>
                <a:latin typeface="Lucida Calligraphy" pitchFamily="66" charset="0"/>
              </a:rPr>
              <a:t>Research </a:t>
            </a:r>
          </a:p>
        </p:txBody>
      </p:sp>
      <p:sp>
        <p:nvSpPr>
          <p:cNvPr id="22" name="Rectangle 21"/>
          <p:cNvSpPr/>
          <p:nvPr/>
        </p:nvSpPr>
        <p:spPr>
          <a:xfrm>
            <a:off x="7010400" y="5862638"/>
            <a:ext cx="2133600" cy="995362"/>
          </a:xfrm>
          <a:prstGeom prst="rect">
            <a:avLst/>
          </a:prstGeom>
          <a:solidFill>
            <a:schemeClr val="tx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1" name="Picture 3" descr="C:\research\talks\UrbanSense2008-Bicing\blackbike4_best.png"/>
          <p:cNvPicPr>
            <a:picLocks noChangeAspect="1" noChangeArrowheads="1"/>
          </p:cNvPicPr>
          <p:nvPr/>
        </p:nvPicPr>
        <p:blipFill>
          <a:blip r:embed="rId6" cstate="print">
            <a:duotone>
              <a:schemeClr val="bg2">
                <a:shade val="45000"/>
                <a:satMod val="135000"/>
              </a:schemeClr>
              <a:prstClr val="white"/>
            </a:duotone>
          </a:blip>
          <a:srcRect b="2299"/>
          <a:stretch>
            <a:fillRect/>
          </a:stretch>
        </p:blipFill>
        <p:spPr bwMode="auto">
          <a:xfrm>
            <a:off x="2413507" y="2819395"/>
            <a:ext cx="4079630" cy="2590805"/>
          </a:xfrm>
          <a:prstGeom prst="rect">
            <a:avLst/>
          </a:prstGeom>
          <a:noFill/>
          <a:effectLst>
            <a:reflection blurRad="6350" stA="52000" endA="300" endPos="35000" dir="5400000" sy="-100000" algn="bl" rotWithShape="0"/>
          </a:effectLst>
        </p:spPr>
      </p:pic>
      <p:pic>
        <p:nvPicPr>
          <p:cNvPr id="11266" name="Picture 2" descr="Joachim Neumann"/>
          <p:cNvPicPr>
            <a:picLocks noChangeAspect="1" noChangeArrowheads="1"/>
          </p:cNvPicPr>
          <p:nvPr/>
        </p:nvPicPr>
        <p:blipFill>
          <a:blip r:embed="rId7" cstate="print"/>
          <a:srcRect r="19200"/>
          <a:stretch>
            <a:fillRect/>
          </a:stretch>
        </p:blipFill>
        <p:spPr bwMode="auto">
          <a:xfrm>
            <a:off x="5506452" y="228600"/>
            <a:ext cx="1573960" cy="1295400"/>
          </a:xfrm>
          <a:prstGeom prst="rect">
            <a:avLst/>
          </a:prstGeom>
          <a:noFill/>
          <a:effectLst>
            <a:reflection blurRad="6350" stA="52000" endA="300" endPos="35000" dir="5400000" sy="-100000" algn="bl" rotWithShape="0"/>
          </a:effectLst>
        </p:spPr>
      </p:pic>
      <p:pic>
        <p:nvPicPr>
          <p:cNvPr id="11268" name="Picture 4" descr="Nuria Oliver"/>
          <p:cNvPicPr>
            <a:picLocks noChangeAspect="1" noChangeArrowheads="1"/>
          </p:cNvPicPr>
          <p:nvPr/>
        </p:nvPicPr>
        <p:blipFill>
          <a:blip r:embed="rId8" cstate="print"/>
          <a:srcRect b="27541"/>
          <a:stretch>
            <a:fillRect/>
          </a:stretch>
        </p:blipFill>
        <p:spPr bwMode="auto">
          <a:xfrm>
            <a:off x="7411452" y="228600"/>
            <a:ext cx="1520593" cy="1344168"/>
          </a:xfrm>
          <a:prstGeom prst="rect">
            <a:avLst/>
          </a:prstGeom>
          <a:noFill/>
          <a:effectLst>
            <a:reflection blurRad="6350" stA="52000" endA="300" endPos="35000" dir="5400000" sy="-100000" algn="bl" rotWithShape="0"/>
          </a:effectLst>
        </p:spPr>
      </p:pic>
      <p:pic>
        <p:nvPicPr>
          <p:cNvPr id="11270" name="Picture 6" descr="http://photos-b.ak.fbcdn.net/photos-ak-sf2p/v130/95/53/10741250/n10741250_36150601_3514.jpg"/>
          <p:cNvPicPr>
            <a:picLocks noChangeAspect="1" noChangeArrowheads="1"/>
          </p:cNvPicPr>
          <p:nvPr/>
        </p:nvPicPr>
        <p:blipFill>
          <a:blip r:embed="rId9" cstate="print"/>
          <a:srcRect l="12362" t="10596" r="9934" b="32450"/>
          <a:stretch>
            <a:fillRect/>
          </a:stretch>
        </p:blipFill>
        <p:spPr bwMode="auto">
          <a:xfrm>
            <a:off x="248652" y="228600"/>
            <a:ext cx="1371600" cy="1340427"/>
          </a:xfrm>
          <a:prstGeom prst="rect">
            <a:avLst/>
          </a:prstGeom>
          <a:noFill/>
          <a:effectLst>
            <a:reflection blurRad="6350" stA="52000" endA="300" endPos="35000" dir="5400000" sy="-100000" algn="bl" rotWithShape="0"/>
          </a:effectLst>
        </p:spPr>
      </p:pic>
      <p:sp>
        <p:nvSpPr>
          <p:cNvPr id="21" name="TextBox 20"/>
          <p:cNvSpPr txBox="1"/>
          <p:nvPr/>
        </p:nvSpPr>
        <p:spPr>
          <a:xfrm>
            <a:off x="152400" y="1566863"/>
            <a:ext cx="3124200" cy="647700"/>
          </a:xfrm>
          <a:prstGeom prst="rect">
            <a:avLst/>
          </a:prstGeom>
          <a:noFill/>
        </p:spPr>
        <p:txBody>
          <a:bodyPr>
            <a:spAutoFit/>
          </a:bodyPr>
          <a:lstStyle/>
          <a:p>
            <a:pPr fontAlgn="auto">
              <a:spcBef>
                <a:spcPts val="0"/>
              </a:spcBef>
              <a:spcAft>
                <a:spcPts val="0"/>
              </a:spcAft>
              <a:defRPr/>
            </a:pPr>
            <a:r>
              <a:rPr lang="en-US" dirty="0">
                <a:solidFill>
                  <a:schemeClr val="accent3">
                    <a:lumMod val="60000"/>
                    <a:lumOff val="40000"/>
                  </a:schemeClr>
                </a:solidFill>
                <a:latin typeface="+mn-lt"/>
                <a:cs typeface="+mn-cs"/>
              </a:rPr>
              <a:t>Jon Froehlich</a:t>
            </a:r>
          </a:p>
          <a:p>
            <a:pPr fontAlgn="auto">
              <a:spcBef>
                <a:spcPts val="0"/>
              </a:spcBef>
              <a:spcAft>
                <a:spcPts val="0"/>
              </a:spcAft>
              <a:defRPr/>
            </a:pPr>
            <a:r>
              <a:rPr lang="en-US" dirty="0">
                <a:solidFill>
                  <a:schemeClr val="accent3">
                    <a:lumMod val="60000"/>
                    <a:lumOff val="40000"/>
                  </a:schemeClr>
                </a:solidFill>
                <a:latin typeface="+mn-lt"/>
                <a:cs typeface="+mn-cs"/>
              </a:rPr>
              <a:t>jfroehli@cs.washington.edu</a:t>
            </a:r>
            <a:endParaRPr lang="en-US" dirty="0">
              <a:solidFill>
                <a:schemeClr val="accent3">
                  <a:lumMod val="60000"/>
                  <a:lumOff val="40000"/>
                </a:schemeClr>
              </a:solidFill>
              <a:latin typeface="+mn-lt"/>
              <a:cs typeface="+mn-cs"/>
            </a:endParaRPr>
          </a:p>
        </p:txBody>
      </p:sp>
      <p:sp>
        <p:nvSpPr>
          <p:cNvPr id="23" name="TextBox 22"/>
          <p:cNvSpPr txBox="1"/>
          <p:nvPr/>
        </p:nvSpPr>
        <p:spPr>
          <a:xfrm>
            <a:off x="5386388" y="1566863"/>
            <a:ext cx="2133600" cy="647700"/>
          </a:xfrm>
          <a:prstGeom prst="rect">
            <a:avLst/>
          </a:prstGeom>
          <a:noFill/>
        </p:spPr>
        <p:txBody>
          <a:bodyPr>
            <a:spAutoFit/>
          </a:bodyPr>
          <a:lstStyle/>
          <a:p>
            <a:pPr fontAlgn="auto">
              <a:spcBef>
                <a:spcPts val="0"/>
              </a:spcBef>
              <a:spcAft>
                <a:spcPts val="0"/>
              </a:spcAft>
              <a:defRPr/>
            </a:pPr>
            <a:r>
              <a:rPr lang="en-US" dirty="0">
                <a:solidFill>
                  <a:schemeClr val="accent3">
                    <a:lumMod val="60000"/>
                    <a:lumOff val="40000"/>
                  </a:schemeClr>
                </a:solidFill>
                <a:latin typeface="+mn-lt"/>
                <a:cs typeface="+mn-cs"/>
              </a:rPr>
              <a:t>Joachim Neumann</a:t>
            </a:r>
          </a:p>
          <a:p>
            <a:pPr fontAlgn="auto">
              <a:spcBef>
                <a:spcPts val="0"/>
              </a:spcBef>
              <a:spcAft>
                <a:spcPts val="0"/>
              </a:spcAft>
              <a:defRPr/>
            </a:pPr>
            <a:r>
              <a:rPr lang="en-US" dirty="0">
                <a:solidFill>
                  <a:schemeClr val="accent3">
                    <a:lumMod val="60000"/>
                    <a:lumOff val="40000"/>
                  </a:schemeClr>
                </a:solidFill>
                <a:latin typeface="+mn-lt"/>
                <a:cs typeface="+mn-cs"/>
              </a:rPr>
              <a:t>joachim@tid.es</a:t>
            </a:r>
            <a:endParaRPr lang="en-US" dirty="0">
              <a:solidFill>
                <a:schemeClr val="accent3">
                  <a:lumMod val="60000"/>
                  <a:lumOff val="40000"/>
                </a:schemeClr>
              </a:solidFill>
              <a:latin typeface="+mn-lt"/>
              <a:cs typeface="+mn-cs"/>
            </a:endParaRPr>
          </a:p>
        </p:txBody>
      </p:sp>
      <p:sp>
        <p:nvSpPr>
          <p:cNvPr id="24" name="TextBox 23"/>
          <p:cNvSpPr txBox="1"/>
          <p:nvPr/>
        </p:nvSpPr>
        <p:spPr>
          <a:xfrm>
            <a:off x="7291388" y="1566863"/>
            <a:ext cx="2133600" cy="923925"/>
          </a:xfrm>
          <a:prstGeom prst="rect">
            <a:avLst/>
          </a:prstGeom>
          <a:noFill/>
        </p:spPr>
        <p:txBody>
          <a:bodyPr>
            <a:spAutoFit/>
          </a:bodyPr>
          <a:lstStyle/>
          <a:p>
            <a:pPr fontAlgn="auto">
              <a:spcBef>
                <a:spcPts val="0"/>
              </a:spcBef>
              <a:spcAft>
                <a:spcPts val="0"/>
              </a:spcAft>
              <a:defRPr/>
            </a:pPr>
            <a:r>
              <a:rPr lang="en-US" dirty="0" err="1">
                <a:solidFill>
                  <a:schemeClr val="accent3">
                    <a:lumMod val="60000"/>
                    <a:lumOff val="40000"/>
                  </a:schemeClr>
                </a:solidFill>
                <a:latin typeface="+mn-lt"/>
                <a:cs typeface="+mn-cs"/>
              </a:rPr>
              <a:t>Nuria</a:t>
            </a:r>
            <a:r>
              <a:rPr lang="en-US" dirty="0">
                <a:solidFill>
                  <a:schemeClr val="accent3">
                    <a:lumMod val="60000"/>
                    <a:lumOff val="40000"/>
                  </a:schemeClr>
                </a:solidFill>
                <a:latin typeface="+mn-lt"/>
                <a:cs typeface="+mn-cs"/>
              </a:rPr>
              <a:t> Oliver</a:t>
            </a:r>
          </a:p>
          <a:p>
            <a:pPr fontAlgn="auto">
              <a:spcBef>
                <a:spcPts val="0"/>
              </a:spcBef>
              <a:spcAft>
                <a:spcPts val="0"/>
              </a:spcAft>
              <a:defRPr/>
            </a:pPr>
            <a:r>
              <a:rPr lang="en-US" dirty="0">
                <a:solidFill>
                  <a:schemeClr val="accent3">
                    <a:lumMod val="60000"/>
                    <a:lumOff val="40000"/>
                  </a:schemeClr>
                </a:solidFill>
                <a:latin typeface="+mn-lt"/>
                <a:cs typeface="+mn-cs"/>
              </a:rPr>
              <a:t>nuriao@tid.es</a:t>
            </a:r>
          </a:p>
          <a:p>
            <a:pPr fontAlgn="auto">
              <a:spcBef>
                <a:spcPts val="0"/>
              </a:spcBef>
              <a:spcAft>
                <a:spcPts val="0"/>
              </a:spcAft>
              <a:defRPr/>
            </a:pPr>
            <a:endParaRPr lang="en-US" dirty="0">
              <a:solidFill>
                <a:schemeClr val="accent3">
                  <a:lumMod val="60000"/>
                  <a:lumOff val="40000"/>
                </a:schemeClr>
              </a:solidFill>
              <a:latin typeface="+mn-lt"/>
              <a:cs typeface="+mn-cs"/>
            </a:endParaRPr>
          </a:p>
        </p:txBody>
      </p:sp>
      <p:sp>
        <p:nvSpPr>
          <p:cNvPr id="25" name="TextBox 24"/>
          <p:cNvSpPr txBox="1"/>
          <p:nvPr/>
        </p:nvSpPr>
        <p:spPr>
          <a:xfrm>
            <a:off x="1857375" y="533400"/>
            <a:ext cx="3200400" cy="646113"/>
          </a:xfrm>
          <a:prstGeom prst="rect">
            <a:avLst/>
          </a:prstGeom>
          <a:noFill/>
        </p:spPr>
        <p:txBody>
          <a:bodyPr>
            <a:spAutoFit/>
          </a:bodyPr>
          <a:lstStyle/>
          <a:p>
            <a:pPr algn="ctr" fontAlgn="auto">
              <a:spcBef>
                <a:spcPts val="0"/>
              </a:spcBef>
              <a:spcAft>
                <a:spcPts val="0"/>
              </a:spcAft>
              <a:defRPr/>
            </a:pPr>
            <a:r>
              <a:rPr lang="en-US" sz="3600" dirty="0">
                <a:solidFill>
                  <a:schemeClr val="accent3">
                    <a:lumMod val="60000"/>
                    <a:lumOff val="40000"/>
                  </a:schemeClr>
                </a:solidFill>
                <a:latin typeface="Arial Black" pitchFamily="34" charset="0"/>
                <a:cs typeface="+mn-cs"/>
              </a:rPr>
              <a:t>thank you!</a:t>
            </a:r>
            <a:endParaRPr lang="en-US" sz="3600" dirty="0">
              <a:solidFill>
                <a:schemeClr val="accent3">
                  <a:lumMod val="60000"/>
                  <a:lumOff val="40000"/>
                </a:schemeClr>
              </a:solidFill>
              <a:latin typeface="Arial Black"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2000"/>
                                        <p:tgtEl>
                                          <p:spTgt spid="112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C:\research\projects\Bicing\images\2008_05_24 - Dave Chui's Bicing Pix\IMG_5891 (768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C:\research\projects\Bicing\images\2008_06_02 - Bicing Pictures\IMG_4154 (768x1024).jpg"/>
          <p:cNvPicPr>
            <a:picLocks noChangeAspect="1" noChangeArrowheads="1"/>
          </p:cNvPicPr>
          <p:nvPr/>
        </p:nvPicPr>
        <p:blipFill>
          <a:blip r:embed="rId4">
            <a:extLst>
              <a:ext uri="{28A0092B-C50C-407E-A947-70E740481C1C}">
                <a14:useLocalDpi xmlns:a14="http://schemas.microsoft.com/office/drawing/2010/main" val="0"/>
              </a:ext>
            </a:extLst>
          </a:blip>
          <a:srcRect r="22963"/>
          <a:stretch>
            <a:fillRect/>
          </a:stretch>
        </p:blipFill>
        <p:spPr bwMode="auto">
          <a:xfrm>
            <a:off x="213360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602288" y="-263525"/>
            <a:ext cx="3798887" cy="7273925"/>
            <a:chOff x="5650345" y="-263387"/>
            <a:chExt cx="3798455" cy="7273787"/>
          </a:xfrm>
        </p:grpSpPr>
        <p:pic>
          <p:nvPicPr>
            <p:cNvPr id="56325" name="Picture 3" descr="C:\research\projects\Bicing\images\2008_05_24 - Dave Chui's Bicing Pix\IMG_5854 (768x1024) cropped.jpg"/>
            <p:cNvPicPr>
              <a:picLocks noChangeAspect="1" noChangeArrowheads="1"/>
            </p:cNvPicPr>
            <p:nvPr/>
          </p:nvPicPr>
          <p:blipFill>
            <a:blip r:embed="rId5">
              <a:extLst>
                <a:ext uri="{28A0092B-C50C-407E-A947-70E740481C1C}">
                  <a14:useLocalDpi xmlns:a14="http://schemas.microsoft.com/office/drawing/2010/main" val="0"/>
                </a:ext>
              </a:extLst>
            </a:blip>
            <a:srcRect t="5333" b="20000"/>
            <a:stretch>
              <a:fillRect/>
            </a:stretch>
          </p:blipFill>
          <p:spPr bwMode="auto">
            <a:xfrm>
              <a:off x="5650345" y="1143000"/>
              <a:ext cx="354777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descr="C:\research\projects\Bicing\images\2008_06_02 - Bicing Pictures\IMG_4131 (1024x768).jpg"/>
            <p:cNvPicPr>
              <a:picLocks noChangeAspect="1" noChangeArrowheads="1"/>
            </p:cNvPicPr>
            <p:nvPr/>
          </p:nvPicPr>
          <p:blipFill>
            <a:blip r:embed="rId6">
              <a:extLst>
                <a:ext uri="{28A0092B-C50C-407E-A947-70E740481C1C}">
                  <a14:useLocalDpi xmlns:a14="http://schemas.microsoft.com/office/drawing/2010/main" val="0"/>
                </a:ext>
              </a:extLst>
            </a:blip>
            <a:srcRect t="20290" b="18842"/>
            <a:stretch>
              <a:fillRect/>
            </a:stretch>
          </p:blipFill>
          <p:spPr bwMode="auto">
            <a:xfrm>
              <a:off x="5650345" y="-263387"/>
              <a:ext cx="3581400" cy="16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8" descr="C:\bicing\images\2008_05_24 - Dave Chui's Bicing Pix\IMG_5850 (1024x768).jpg"/>
            <p:cNvPicPr>
              <a:picLocks noChangeAspect="1" noChangeArrowheads="1"/>
            </p:cNvPicPr>
            <p:nvPr/>
          </p:nvPicPr>
          <p:blipFill>
            <a:blip r:embed="rId7">
              <a:extLst>
                <a:ext uri="{28A0092B-C50C-407E-A947-70E740481C1C}">
                  <a14:useLocalDpi xmlns:a14="http://schemas.microsoft.com/office/drawing/2010/main" val="0"/>
                </a:ext>
              </a:extLst>
            </a:blip>
            <a:srcRect l="8199" r="-4526" b="9821"/>
            <a:stretch>
              <a:fillRect/>
            </a:stretch>
          </p:blipFill>
          <p:spPr bwMode="auto">
            <a:xfrm>
              <a:off x="5650345" y="4343400"/>
              <a:ext cx="379845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C:\research\talks\UrbanSense2008-Bicing\GonzalezUnderstandingHumanMobil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219200"/>
            <a:ext cx="55626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400" y="274638"/>
            <a:ext cx="8839200" cy="715962"/>
          </a:xfrm>
        </p:spPr>
        <p:txBody>
          <a:bodyPr rtlCol="0"/>
          <a:lstStyle/>
          <a:p>
            <a:pPr fontAlgn="auto">
              <a:spcAft>
                <a:spcPts val="0"/>
              </a:spcAft>
              <a:defRPr/>
            </a:pPr>
            <a:r>
              <a:rPr lang="en-US" sz="4000" dirty="0" smtClean="0">
                <a:solidFill>
                  <a:schemeClr val="tx1">
                    <a:lumMod val="65000"/>
                    <a:lumOff val="35000"/>
                  </a:schemeClr>
                </a:solidFill>
              </a:rPr>
              <a:t>understanding human mobility patterns</a:t>
            </a:r>
            <a:endParaRPr lang="en-US" sz="4000" dirty="0">
              <a:solidFill>
                <a:schemeClr val="tx1">
                  <a:lumMod val="65000"/>
                  <a:lumOff val="35000"/>
                </a:schemeClr>
              </a:solidFill>
            </a:endParaRPr>
          </a:p>
        </p:txBody>
      </p:sp>
      <p:sp>
        <p:nvSpPr>
          <p:cNvPr id="57348" name="Rectangle 6"/>
          <p:cNvSpPr>
            <a:spLocks noChangeArrowheads="1"/>
          </p:cNvSpPr>
          <p:nvPr/>
        </p:nvSpPr>
        <p:spPr bwMode="auto">
          <a:xfrm>
            <a:off x="2743200" y="609600"/>
            <a:ext cx="6075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s-ES" sz="1200"/>
              <a:t>Marta C. González, César A. Hidalgo  &amp;  Albert-László Barabási, </a:t>
            </a:r>
            <a:r>
              <a:rPr lang="es-ES" sz="1200" i="1"/>
              <a:t>Nature,</a:t>
            </a:r>
            <a:r>
              <a:rPr lang="es-ES" sz="1200"/>
              <a:t> 5 June 2008</a:t>
            </a:r>
            <a:endParaRPr lang="en-US" sz="12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457200" y="933450"/>
            <a:ext cx="8229600" cy="4983163"/>
          </a:xfrm>
        </p:spPr>
        <p:txBody>
          <a:bodyPr/>
          <a:lstStyle/>
          <a:p>
            <a:endParaRPr lang="en-US" smtClean="0"/>
          </a:p>
        </p:txBody>
      </p:sp>
      <p:grpSp>
        <p:nvGrpSpPr>
          <p:cNvPr id="58371" name="Group 32"/>
          <p:cNvGrpSpPr>
            <a:grpSpLocks/>
          </p:cNvGrpSpPr>
          <p:nvPr/>
        </p:nvGrpSpPr>
        <p:grpSpPr bwMode="auto">
          <a:xfrm>
            <a:off x="-685800" y="457200"/>
            <a:ext cx="10515600" cy="6572250"/>
            <a:chOff x="-685800" y="514350"/>
            <a:chExt cx="10515600" cy="6572250"/>
          </a:xfrm>
        </p:grpSpPr>
        <p:pic>
          <p:nvPicPr>
            <p:cNvPr id="58380" name="Picture 18" descr="C:\research\projects\Pulgar\analysis\PythonQueries\selectDateTime_YAxis=800\selectDateTime_2008-03-03_1600x1000_dpi=1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14350"/>
              <a:ext cx="105156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628650" y="1177925"/>
              <a:ext cx="2438400" cy="5254625"/>
            </a:xfrm>
            <a:prstGeom prst="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5845175" y="1181100"/>
              <a:ext cx="2927350" cy="5254625"/>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20" name="Straight Connector 19"/>
          <p:cNvCxnSpPr/>
          <p:nvPr/>
        </p:nvCxnSpPr>
        <p:spPr>
          <a:xfrm>
            <a:off x="3074988" y="1390650"/>
            <a:ext cx="2743200" cy="1588"/>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373" name="TextBox 21"/>
          <p:cNvSpPr txBox="1">
            <a:spLocks noChangeArrowheads="1"/>
          </p:cNvSpPr>
          <p:nvPr/>
        </p:nvSpPr>
        <p:spPr bwMode="auto">
          <a:xfrm>
            <a:off x="2743200" y="140176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7AM</a:t>
            </a:r>
          </a:p>
        </p:txBody>
      </p:sp>
      <p:sp>
        <p:nvSpPr>
          <p:cNvPr id="58374" name="TextBox 22"/>
          <p:cNvSpPr txBox="1">
            <a:spLocks noChangeArrowheads="1"/>
          </p:cNvSpPr>
          <p:nvPr/>
        </p:nvSpPr>
        <p:spPr bwMode="auto">
          <a:xfrm>
            <a:off x="5562600" y="140176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4PM</a:t>
            </a:r>
          </a:p>
        </p:txBody>
      </p:sp>
      <p:cxnSp>
        <p:nvCxnSpPr>
          <p:cNvPr id="24" name="Straight Connector 23"/>
          <p:cNvCxnSpPr/>
          <p:nvPr/>
        </p:nvCxnSpPr>
        <p:spPr>
          <a:xfrm>
            <a:off x="647700" y="1390650"/>
            <a:ext cx="2422525" cy="1588"/>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376" name="TextBox 24"/>
          <p:cNvSpPr txBox="1">
            <a:spLocks noChangeArrowheads="1"/>
          </p:cNvSpPr>
          <p:nvPr/>
        </p:nvSpPr>
        <p:spPr bwMode="auto">
          <a:xfrm>
            <a:off x="568325" y="1401763"/>
            <a:ext cx="95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12AM</a:t>
            </a:r>
          </a:p>
        </p:txBody>
      </p:sp>
      <p:cxnSp>
        <p:nvCxnSpPr>
          <p:cNvPr id="28" name="Straight Connector 27"/>
          <p:cNvCxnSpPr/>
          <p:nvPr/>
        </p:nvCxnSpPr>
        <p:spPr>
          <a:xfrm>
            <a:off x="5832475" y="1390650"/>
            <a:ext cx="2930525" cy="1588"/>
          </a:xfrm>
          <a:prstGeom prst="line">
            <a:avLst/>
          </a:prstGeom>
          <a:ln w="28575">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378" name="TextBox 29"/>
          <p:cNvSpPr txBox="1">
            <a:spLocks noChangeArrowheads="1"/>
          </p:cNvSpPr>
          <p:nvPr/>
        </p:nvSpPr>
        <p:spPr bwMode="auto">
          <a:xfrm>
            <a:off x="8035925" y="1401763"/>
            <a:ext cx="955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12AM</a:t>
            </a:r>
          </a:p>
        </p:txBody>
      </p:sp>
      <p:sp>
        <p:nvSpPr>
          <p:cNvPr id="2" name="Title 1"/>
          <p:cNvSpPr>
            <a:spLocks noGrp="1"/>
          </p:cNvSpPr>
          <p:nvPr>
            <p:ph type="title"/>
          </p:nvPr>
        </p:nvSpPr>
        <p:spPr/>
        <p:txBody>
          <a:bodyPr rtlCol="0"/>
          <a:lstStyle/>
          <a:p>
            <a:pPr fontAlgn="auto">
              <a:spcAft>
                <a:spcPts val="0"/>
              </a:spcAft>
              <a:defRPr/>
            </a:pPr>
            <a:r>
              <a:rPr lang="en-US" sz="4400" dirty="0" err="1" smtClean="0">
                <a:solidFill>
                  <a:schemeClr val="tx1">
                    <a:lumMod val="65000"/>
                    <a:lumOff val="35000"/>
                  </a:schemeClr>
                </a:solidFill>
              </a:rPr>
              <a:t>barcelona</a:t>
            </a:r>
            <a:r>
              <a:rPr lang="en-US" sz="4400" dirty="0" smtClean="0">
                <a:solidFill>
                  <a:schemeClr val="tx1">
                    <a:lumMod val="65000"/>
                    <a:lumOff val="35000"/>
                  </a:schemeClr>
                </a:solidFill>
              </a:rPr>
              <a:t> cellular network</a:t>
            </a:r>
            <a:endParaRPr lang="en-US" sz="4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8"/>
          <p:cNvSpPr>
            <a:spLocks noGrp="1"/>
          </p:cNvSpPr>
          <p:nvPr>
            <p:ph type="title"/>
          </p:nvPr>
        </p:nvSpPr>
        <p:spPr/>
        <p:txBody>
          <a:bodyPr/>
          <a:lstStyle/>
          <a:p>
            <a:r>
              <a:rPr lang="en-US" smtClean="0"/>
              <a:t>streetline: sfpark</a:t>
            </a:r>
          </a:p>
        </p:txBody>
      </p:sp>
      <p:pic>
        <p:nvPicPr>
          <p:cNvPr id="6146" name="Picture 2" descr="C:\research\talks\UrbanSense2008-Bicing\13park_650.jpg"/>
          <p:cNvPicPr>
            <a:picLocks noChangeAspect="1" noChangeArrowheads="1"/>
          </p:cNvPicPr>
          <p:nvPr/>
        </p:nvPicPr>
        <p:blipFill>
          <a:blip r:embed="rId3" cstate="print"/>
          <a:srcRect/>
          <a:stretch>
            <a:fillRect/>
          </a:stretch>
        </p:blipFill>
        <p:spPr bwMode="auto">
          <a:xfrm>
            <a:off x="476250" y="1034143"/>
            <a:ext cx="6191250" cy="428625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sp>
        <p:nvSpPr>
          <p:cNvPr id="7" name="Freeform 6"/>
          <p:cNvSpPr/>
          <p:nvPr/>
        </p:nvSpPr>
        <p:spPr>
          <a:xfrm>
            <a:off x="4754563" y="3463925"/>
            <a:ext cx="2149475" cy="2697163"/>
          </a:xfrm>
          <a:custGeom>
            <a:avLst/>
            <a:gdLst>
              <a:gd name="connsiteX0" fmla="*/ 130629 w 3930733"/>
              <a:gd name="connsiteY0" fmla="*/ 9737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9737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130629 w 3930733"/>
              <a:gd name="connsiteY0" fmla="*/ 11261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30733"/>
              <a:gd name="connsiteY0" fmla="*/ 1202377 h 2707574"/>
              <a:gd name="connsiteX1" fmla="*/ 2149434 w 3930733"/>
              <a:gd name="connsiteY1" fmla="*/ 0 h 2707574"/>
              <a:gd name="connsiteX2" fmla="*/ 3918857 w 3930733"/>
              <a:gd name="connsiteY2" fmla="*/ 0 h 2707574"/>
              <a:gd name="connsiteX3" fmla="*/ 3930733 w 3930733"/>
              <a:gd name="connsiteY3" fmla="*/ 2707574 h 2707574"/>
              <a:gd name="connsiteX4" fmla="*/ 2137559 w 3930733"/>
              <a:gd name="connsiteY4" fmla="*/ 2695699 h 2707574"/>
              <a:gd name="connsiteX5" fmla="*/ 0 w 3930733"/>
              <a:gd name="connsiteY5" fmla="*/ 1294411 h 2707574"/>
              <a:gd name="connsiteX0" fmla="*/ 206829 w 3918857"/>
              <a:gd name="connsiteY0" fmla="*/ 1202377 h 2695699"/>
              <a:gd name="connsiteX1" fmla="*/ 2149434 w 3918857"/>
              <a:gd name="connsiteY1" fmla="*/ 0 h 2695699"/>
              <a:gd name="connsiteX2" fmla="*/ 3918857 w 3918857"/>
              <a:gd name="connsiteY2" fmla="*/ 0 h 2695699"/>
              <a:gd name="connsiteX3" fmla="*/ 2137559 w 3918857"/>
              <a:gd name="connsiteY3" fmla="*/ 2695699 h 2695699"/>
              <a:gd name="connsiteX4" fmla="*/ 0 w 3918857"/>
              <a:gd name="connsiteY4" fmla="*/ 1294411 h 2695699"/>
              <a:gd name="connsiteX0" fmla="*/ 206829 w 2149434"/>
              <a:gd name="connsiteY0" fmla="*/ 1202377 h 2695699"/>
              <a:gd name="connsiteX1" fmla="*/ 2149434 w 2149434"/>
              <a:gd name="connsiteY1" fmla="*/ 0 h 2695699"/>
              <a:gd name="connsiteX2" fmla="*/ 2137559 w 2149434"/>
              <a:gd name="connsiteY2" fmla="*/ 2695699 h 2695699"/>
              <a:gd name="connsiteX3" fmla="*/ 0 w 2149434"/>
              <a:gd name="connsiteY3" fmla="*/ 1294411 h 2695699"/>
            </a:gdLst>
            <a:ahLst/>
            <a:cxnLst>
              <a:cxn ang="0">
                <a:pos x="connsiteX0" y="connsiteY0"/>
              </a:cxn>
              <a:cxn ang="0">
                <a:pos x="connsiteX1" y="connsiteY1"/>
              </a:cxn>
              <a:cxn ang="0">
                <a:pos x="connsiteX2" y="connsiteY2"/>
              </a:cxn>
              <a:cxn ang="0">
                <a:pos x="connsiteX3" y="connsiteY3"/>
              </a:cxn>
            </a:cxnLst>
            <a:rect l="l" t="t" r="r" b="b"/>
            <a:pathLst>
              <a:path w="2149434" h="2695699">
                <a:moveTo>
                  <a:pt x="206829" y="1202377"/>
                </a:moveTo>
                <a:lnTo>
                  <a:pt x="2149434" y="0"/>
                </a:lnTo>
                <a:cubicBezTo>
                  <a:pt x="2145476" y="898566"/>
                  <a:pt x="2141517" y="1797133"/>
                  <a:pt x="2137559" y="2695699"/>
                </a:cubicBezTo>
                <a:lnTo>
                  <a:pt x="0" y="1294411"/>
                </a:lnTo>
              </a:path>
            </a:pathLst>
          </a:custGeom>
          <a:solidFill>
            <a:schemeClr val="accent1">
              <a:lumMod val="40000"/>
              <a:lumOff val="60000"/>
              <a:alpha val="68000"/>
            </a:scheme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59397" name="Picture 3" descr="C:\research\talks\UrbanSense2008-Bicing\park1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863" y="3470275"/>
            <a:ext cx="18097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esearch\talks\UrbanSense2008-Bicing\2235291196_d0cb3071c9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6705600" y="62484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a:t>from Fabien Giradin’s ICING 2008  talk entitled </a:t>
            </a:r>
            <a:r>
              <a:rPr lang="en-US" sz="1200" i="1"/>
              <a:t>Sentient to Responsive Cities</a:t>
            </a:r>
            <a:endParaRPr lang="en-US" sz="12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research\projects\Bicing\images\Velib\887339707_c8d8ac3172_o.jpg"/>
          <p:cNvPicPr>
            <a:picLocks noChangeAspect="1" noChangeArrowheads="1"/>
          </p:cNvPicPr>
          <p:nvPr/>
        </p:nvPicPr>
        <p:blipFill>
          <a:blip r:embed="rId3">
            <a:extLst>
              <a:ext uri="{28A0092B-C50C-407E-A947-70E740481C1C}">
                <a14:useLocalDpi xmlns:a14="http://schemas.microsoft.com/office/drawing/2010/main" val="0"/>
              </a:ext>
            </a:extLst>
          </a:blip>
          <a:srcRect r="8148"/>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C:\research\projects\Bicing\images\Velib\2862124536_3d6372e768_o.jpg"/>
          <p:cNvPicPr>
            <a:picLocks noChangeAspect="1" noChangeArrowheads="1"/>
          </p:cNvPicPr>
          <p:nvPr/>
        </p:nvPicPr>
        <p:blipFill>
          <a:blip r:embed="rId4">
            <a:extLst>
              <a:ext uri="{28A0092B-C50C-407E-A947-70E740481C1C}">
                <a14:useLocalDpi xmlns:a14="http://schemas.microsoft.com/office/drawing/2010/main" val="0"/>
              </a:ext>
            </a:extLst>
          </a:blip>
          <a:srcRect l="3943" t="2667" r="3943" b="2667"/>
          <a:stretch>
            <a:fillRect/>
          </a:stretch>
        </p:blipFill>
        <p:spPr bwMode="auto">
          <a:xfrm>
            <a:off x="4724400" y="0"/>
            <a:ext cx="451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F250E"/>
        </a:solidFill>
        <a:effectLst/>
      </p:bgPr>
    </p:bg>
    <p:spTree>
      <p:nvGrpSpPr>
        <p:cNvPr id="1" name=""/>
        <p:cNvGrpSpPr/>
        <p:nvPr/>
      </p:nvGrpSpPr>
      <p:grpSpPr>
        <a:xfrm>
          <a:off x="0" y="0"/>
          <a:ext cx="0" cy="0"/>
          <a:chOff x="0" y="0"/>
          <a:chExt cx="0" cy="0"/>
        </a:xfrm>
      </p:grpSpPr>
      <p:sp>
        <p:nvSpPr>
          <p:cNvPr id="62466" name="Title 5"/>
          <p:cNvSpPr>
            <a:spLocks noGrp="1"/>
          </p:cNvSpPr>
          <p:nvPr>
            <p:ph type="title"/>
          </p:nvPr>
        </p:nvSpPr>
        <p:spPr>
          <a:xfrm>
            <a:off x="228600" y="122238"/>
            <a:ext cx="8686800" cy="715962"/>
          </a:xfrm>
        </p:spPr>
        <p:txBody>
          <a:bodyPr/>
          <a:lstStyle/>
          <a:p>
            <a:r>
              <a:rPr lang="en-US" smtClean="0"/>
              <a:t>cellular network data</a:t>
            </a:r>
          </a:p>
        </p:txBody>
      </p:sp>
      <p:pic>
        <p:nvPicPr>
          <p:cNvPr id="62467" name="Picture 4" descr="C:\research\talks\UrbanSense2008-Bicing\ImagesRealTimeRome\madonna-colo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esearch\talks\IJCAI2009-Bicing\2358316314_54ee2bff57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 y="-76200"/>
            <a:ext cx="9367838" cy="693420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6" name="Title 6"/>
          <p:cNvSpPr>
            <a:spLocks noGrp="1"/>
          </p:cNvSpPr>
          <p:nvPr>
            <p:ph type="title"/>
          </p:nvPr>
        </p:nvSpPr>
        <p:spPr/>
        <p:txBody>
          <a:bodyPr/>
          <a:lstStyle/>
          <a:p>
            <a:r>
              <a:rPr lang="en-US" smtClean="0"/>
              <a:t>contributions</a:t>
            </a:r>
          </a:p>
        </p:txBody>
      </p:sp>
      <p:sp>
        <p:nvSpPr>
          <p:cNvPr id="9" name="Content Placeholder 8"/>
          <p:cNvSpPr>
            <a:spLocks noGrp="1"/>
          </p:cNvSpPr>
          <p:nvPr>
            <p:ph idx="1"/>
          </p:nvPr>
        </p:nvSpPr>
        <p:spPr>
          <a:xfrm>
            <a:off x="457200" y="1143000"/>
            <a:ext cx="8458200" cy="4983163"/>
          </a:xfrm>
        </p:spPr>
        <p:txBody>
          <a:bodyPr/>
          <a:lstStyle/>
          <a:p>
            <a:pPr marL="514350" indent="-514350">
              <a:buFont typeface="Calibri" pitchFamily="34" charset="0"/>
              <a:buAutoNum type="arabicPeriod"/>
            </a:pPr>
            <a:r>
              <a:rPr lang="en-US" sz="4400" smtClean="0"/>
              <a:t>introduce potential of shared bicycling as a data source</a:t>
            </a:r>
          </a:p>
          <a:p>
            <a:pPr marL="514350" indent="-514350">
              <a:buFont typeface="Calibri" pitchFamily="34" charset="0"/>
              <a:buAutoNum type="arabicPeriod"/>
            </a:pPr>
            <a:r>
              <a:rPr lang="en-US" sz="4400" smtClean="0"/>
              <a:t>highlight spatiotemporal patterns and their relation to the city </a:t>
            </a:r>
          </a:p>
          <a:p>
            <a:pPr marL="514350" indent="-514350">
              <a:buFont typeface="Calibri" pitchFamily="34" charset="0"/>
              <a:buAutoNum type="arabicPeriod"/>
            </a:pPr>
            <a:r>
              <a:rPr lang="en-US" sz="4400" smtClean="0"/>
              <a:t>prediction of usage patterns and an analysis of influential factors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 y="1447800"/>
            <a:ext cx="728345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a:spLocks noGrp="1"/>
          </p:cNvSpPr>
          <p:nvPr>
            <p:ph type="title"/>
          </p:nvPr>
        </p:nvSpPr>
        <p:spPr>
          <a:xfrm>
            <a:off x="228600" y="503238"/>
            <a:ext cx="8229600" cy="715962"/>
          </a:xfrm>
        </p:spPr>
        <p:txBody>
          <a:bodyPr rtlCol="0"/>
          <a:lstStyle/>
          <a:p>
            <a:pPr fontAlgn="auto">
              <a:spcAft>
                <a:spcPts val="0"/>
              </a:spcAft>
              <a:defRPr/>
            </a:pPr>
            <a:r>
              <a:rPr lang="en-US" sz="3600" dirty="0" smtClean="0">
                <a:solidFill>
                  <a:schemeClr val="tx1">
                    <a:lumMod val="65000"/>
                    <a:lumOff val="35000"/>
                  </a:schemeClr>
                </a:solidFill>
              </a:rPr>
              <a:t>digital </a:t>
            </a:r>
            <a:r>
              <a:rPr lang="en-US" sz="3600" dirty="0" err="1" smtClean="0">
                <a:solidFill>
                  <a:schemeClr val="tx1">
                    <a:lumMod val="65000"/>
                    <a:lumOff val="35000"/>
                  </a:schemeClr>
                </a:solidFill>
              </a:rPr>
              <a:t>footprinting</a:t>
            </a:r>
            <a:r>
              <a:rPr lang="en-US" sz="3600" dirty="0" smtClean="0">
                <a:solidFill>
                  <a:schemeClr val="tx1">
                    <a:lumMod val="65000"/>
                    <a:lumOff val="35000"/>
                  </a:schemeClr>
                </a:solidFill>
              </a:rPr>
              <a:t>: uncovering tourists with user-generated content</a:t>
            </a:r>
            <a:endParaRPr lang="en-US" sz="3600" dirty="0">
              <a:solidFill>
                <a:schemeClr val="tx1">
                  <a:lumMod val="65000"/>
                  <a:lumOff val="35000"/>
                </a:schemeClr>
              </a:solidFill>
            </a:endParaRPr>
          </a:p>
        </p:txBody>
      </p:sp>
      <p:sp>
        <p:nvSpPr>
          <p:cNvPr id="63492" name="Rectangle 7"/>
          <p:cNvSpPr>
            <a:spLocks noChangeArrowheads="1"/>
          </p:cNvSpPr>
          <p:nvPr/>
        </p:nvSpPr>
        <p:spPr bwMode="auto">
          <a:xfrm>
            <a:off x="2438400" y="1143000"/>
            <a:ext cx="62944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it-IT" sz="1100"/>
              <a:t>Girardin, F., Calabrese, F., Dal Fiore, F. , Ratti, C., and Blat, J. (2008). </a:t>
            </a:r>
            <a:r>
              <a:rPr lang="it-IT" sz="1100" i="1"/>
              <a:t>IEEE Pervasive Computing</a:t>
            </a:r>
            <a:endParaRPr lang="en-US" sz="1100" i="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IJCAI2009-Bicing\OldNYCSubwayToken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292100"/>
            <a:ext cx="60833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sp>
        <p:nvSpPr>
          <p:cNvPr id="10243" name="Content Placeholder 2"/>
          <p:cNvSpPr>
            <a:spLocks noGrp="1"/>
          </p:cNvSpPr>
          <p:nvPr>
            <p:ph idx="1"/>
          </p:nvPr>
        </p:nvSpPr>
        <p:spPr/>
        <p:txBody>
          <a:bodyPr/>
          <a:lstStyle/>
          <a:p>
            <a:endParaRPr lang="en-US" smtClean="0"/>
          </a:p>
        </p:txBody>
      </p:sp>
      <p:pic>
        <p:nvPicPr>
          <p:cNvPr id="10244" name="Picture 2" descr="C:\research\talks\UrbanSense2008-Bicing\mobile070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research\talks\UrbanSense2008-Bicing\parking_meters_portland.png"/>
          <p:cNvPicPr>
            <a:picLocks noChangeAspect="1" noChangeArrowheads="1"/>
          </p:cNvPicPr>
          <p:nvPr/>
        </p:nvPicPr>
        <p:blipFill>
          <a:blip r:embed="rId3">
            <a:extLst>
              <a:ext uri="{28A0092B-C50C-407E-A947-70E740481C1C}">
                <a14:useLocalDpi xmlns:a14="http://schemas.microsoft.com/office/drawing/2010/main" val="0"/>
              </a:ext>
            </a:extLst>
          </a:blip>
          <a:srcRect l="494" b="2203"/>
          <a:stretch>
            <a:fillRect/>
          </a:stretch>
        </p:blipFill>
        <p:spPr bwMode="auto">
          <a:xfrm>
            <a:off x="-9906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research\talks\UrbanSense2008-Bicing\SeattleDigitalParkingMeters.jpg"/>
          <p:cNvPicPr>
            <a:picLocks noChangeAspect="1" noChangeArrowheads="1"/>
          </p:cNvPicPr>
          <p:nvPr/>
        </p:nvPicPr>
        <p:blipFill>
          <a:blip r:embed="rId4">
            <a:extLst>
              <a:ext uri="{28A0092B-C50C-407E-A947-70E740481C1C}">
                <a14:useLocalDpi xmlns:a14="http://schemas.microsoft.com/office/drawing/2010/main" val="0"/>
              </a:ext>
            </a:extLst>
          </a:blip>
          <a:srcRect r="1189" b="676"/>
          <a:stretch>
            <a:fillRect/>
          </a:stretch>
        </p:blipFill>
        <p:spPr bwMode="auto">
          <a:xfrm>
            <a:off x="4267200"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
</p:tagLst>
</file>

<file path=ppt/tags/tag2.xml><?xml version="1.0" encoding="utf-8"?>
<p:tagLst xmlns:a="http://schemas.openxmlformats.org/drawingml/2006/main" xmlns:r="http://schemas.openxmlformats.org/officeDocument/2006/relationships" xmlns:p="http://schemas.openxmlformats.org/presentationml/2006/main">
  <p:tag name="TIMING" val="|7.5|1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6686</TotalTime>
  <Words>3036</Words>
  <Application>Microsoft Office PowerPoint</Application>
  <PresentationFormat>On-screen Show (4:3)</PresentationFormat>
  <Paragraphs>483</Paragraphs>
  <Slides>60</Slides>
  <Notes>60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Calibri</vt:lpstr>
      <vt:lpstr>Arial</vt:lpstr>
      <vt:lpstr>Franklin Gothic Medium</vt:lpstr>
      <vt:lpstr>Lucida Calligraphy</vt:lpstr>
      <vt:lpstr>Arial Black</vt:lpstr>
      <vt:lpstr>Franklin Gothic Demi Cond</vt:lpstr>
      <vt:lpstr>Times New Roman</vt:lpstr>
      <vt:lpstr>Franklin Gothic Medium Cond</vt:lpstr>
      <vt:lpstr>Office Theme</vt:lpstr>
      <vt:lpstr>PowerPoint Presentation</vt:lpstr>
      <vt:lpstr>PowerPoint Presentation</vt:lpstr>
      <vt:lpstr>PowerPoint Presentation</vt:lpstr>
      <vt:lpstr>PowerPoint Presentation</vt:lpstr>
      <vt:lpstr>PowerPoint Presentation</vt:lpstr>
      <vt:lpstr>contributions</vt:lpstr>
      <vt:lpstr>PowerPoint Presentation</vt:lpstr>
      <vt:lpstr>PowerPoint Presentation</vt:lpstr>
      <vt:lpstr>PowerPoint Presentation</vt:lpstr>
      <vt:lpstr>PowerPoint Presentation</vt:lpstr>
      <vt:lpstr>understanding human mobility patterns</vt:lpstr>
      <vt:lpstr>bicing in barcelona, spain</vt:lpstr>
      <vt:lpstr>bicing in barcelona, spain</vt:lpstr>
      <vt:lpstr>PowerPoint Presentation</vt:lpstr>
      <vt:lpstr>data collection</vt:lpstr>
      <vt:lpstr>example data</vt:lpstr>
      <vt:lpstr>data cleansing example</vt:lpstr>
      <vt:lpstr>dataset</vt:lpstr>
      <vt:lpstr>PowerPoint Presentation</vt:lpstr>
      <vt:lpstr>PowerPoint Presentation</vt:lpstr>
      <vt:lpstr>PowerPoint Presentation</vt:lpstr>
      <vt:lpstr>num checked-out bicycles across all stations</vt:lpstr>
      <vt:lpstr>how are    bicing patterns shared       across stations and         distributed in the city?</vt:lpstr>
      <vt:lpstr>temporal clustering</vt:lpstr>
      <vt:lpstr>activity clusters</vt:lpstr>
      <vt:lpstr>activity clusters</vt:lpstr>
      <vt:lpstr>PowerPoint Presentation</vt:lpstr>
      <vt:lpstr>avail. bicycle clusters</vt:lpstr>
      <vt:lpstr>PowerPoint Presentation</vt:lpstr>
      <vt:lpstr>can     bicing usage be            predicted?</vt:lpstr>
      <vt:lpstr>why care?</vt:lpstr>
      <vt:lpstr>PowerPoint Presentation</vt:lpstr>
      <vt:lpstr>PowerPoint Presentation</vt:lpstr>
      <vt:lpstr>PowerPoint Presentation</vt:lpstr>
      <vt:lpstr>station models</vt:lpstr>
      <vt:lpstr>last value</vt:lpstr>
      <vt:lpstr>historic mean</vt:lpstr>
      <vt:lpstr>historic mean</vt:lpstr>
      <vt:lpstr>historic trend</vt:lpstr>
      <vt:lpstr>bayesian network</vt:lpstr>
      <vt:lpstr>prediction evaluation</vt:lpstr>
      <vt:lpstr>prediction error metric</vt:lpstr>
      <vt:lpstr>high level results</vt:lpstr>
      <vt:lpstr>prediction error vs. pw</vt:lpstr>
      <vt:lpstr>prediction vs. activity cluster</vt:lpstr>
      <vt:lpstr>prediction vs. bicycle cluster </vt:lpstr>
      <vt:lpstr>biases of human behavior</vt:lpstr>
      <vt:lpstr>weather</vt:lpstr>
      <vt:lpstr>other mass transit</vt:lpstr>
      <vt:lpstr>  self-sustainable system</vt:lpstr>
      <vt:lpstr>  promote usage</vt:lpstr>
      <vt:lpstr>PowerPoint Presentation</vt:lpstr>
      <vt:lpstr>PowerPoint Presentation</vt:lpstr>
      <vt:lpstr>understanding human mobility patterns</vt:lpstr>
      <vt:lpstr>barcelona cellular network</vt:lpstr>
      <vt:lpstr>streetline: sfpark</vt:lpstr>
      <vt:lpstr>PowerPoint Presentation</vt:lpstr>
      <vt:lpstr>PowerPoint Presentation</vt:lpstr>
      <vt:lpstr>cellular network data</vt:lpstr>
      <vt:lpstr>digital footprinting: uncovering tourists with user-generated content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E. Froehlich</cp:lastModifiedBy>
  <cp:revision>189</cp:revision>
  <dcterms:created xsi:type="dcterms:W3CDTF">2006-08-16T00:00:00Z</dcterms:created>
  <dcterms:modified xsi:type="dcterms:W3CDTF">2012-05-02T21:55:18Z</dcterms:modified>
</cp:coreProperties>
</file>