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3.xml" ContentType="application/vnd.openxmlformats-officedocument.themeOverride+xml"/>
  <Override PartName="/ppt/notesSlides/notesSlide13.xml" ContentType="application/vnd.openxmlformats-officedocument.presentationml.notesSlide+xml"/>
  <Override PartName="/ppt/theme/themeOverride4.xml" ContentType="application/vnd.openxmlformats-officedocument.themeOverride+xml"/>
  <Override PartName="/ppt/tags/tag1.xml" ContentType="application/vnd.openxmlformats-officedocument.presentationml.tags+xml"/>
  <Override PartName="/ppt/notesSlides/notesSlide14.xml" ContentType="application/vnd.openxmlformats-officedocument.presentationml.notesSlide+xml"/>
  <Override PartName="/ppt/theme/themeOverride5.xml" ContentType="application/vnd.openxmlformats-officedocument.themeOverride+xml"/>
  <Override PartName="/ppt/notesSlides/notesSlide15.xml" ContentType="application/vnd.openxmlformats-officedocument.presentationml.notesSlide+xml"/>
  <Override PartName="/ppt/theme/themeOverride6.xml" ContentType="application/vnd.openxmlformats-officedocument.themeOverride+xml"/>
  <Override PartName="/ppt/notesSlides/notesSlide16.xml" ContentType="application/vnd.openxmlformats-officedocument.presentationml.notesSlide+xml"/>
  <Override PartName="/ppt/theme/themeOverride7.xml" ContentType="application/vnd.openxmlformats-officedocument.themeOverr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heme/themeOverride8.xml" ContentType="application/vnd.openxmlformats-officedocument.themeOverr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heme/themeOverride9.xml" ContentType="application/vnd.openxmlformats-officedocument.themeOverride+xml"/>
  <Override PartName="/ppt/notesSlides/notesSlide25.xml" ContentType="application/vnd.openxmlformats-officedocument.presentationml.notesSlide+xml"/>
  <Override PartName="/ppt/theme/themeOverride10.xml" ContentType="application/vnd.openxmlformats-officedocument.themeOverride+xml"/>
  <Override PartName="/ppt/notesSlides/notesSlide26.xml" ContentType="application/vnd.openxmlformats-officedocument.presentationml.notesSlide+xml"/>
  <Override PartName="/ppt/theme/themeOverride11.xml" ContentType="application/vnd.openxmlformats-officedocument.themeOverride+xml"/>
  <Override PartName="/ppt/notesSlides/notesSlide27.xml" ContentType="application/vnd.openxmlformats-officedocument.presentationml.notesSlide+xml"/>
  <Override PartName="/ppt/theme/themeOverride12.xml" ContentType="application/vnd.openxmlformats-officedocument.themeOverride+xml"/>
  <Override PartName="/ppt/notesSlides/notesSlide28.xml" ContentType="application/vnd.openxmlformats-officedocument.presentationml.notesSlide+xml"/>
  <Override PartName="/ppt/theme/themeOverride13.xml" ContentType="application/vnd.openxmlformats-officedocument.themeOverride+xml"/>
  <Override PartName="/ppt/notesSlides/notesSlide29.xml" ContentType="application/vnd.openxmlformats-officedocument.presentationml.notesSlide+xml"/>
  <Override PartName="/ppt/theme/themeOverride14.xml" ContentType="application/vnd.openxmlformats-officedocument.themeOverr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1" r:id="rId2"/>
  </p:sldMasterIdLst>
  <p:notesMasterIdLst>
    <p:notesMasterId r:id="rId76"/>
  </p:notesMasterIdLst>
  <p:sldIdLst>
    <p:sldId id="1535" r:id="rId3"/>
    <p:sldId id="3313" r:id="rId4"/>
    <p:sldId id="3256" r:id="rId5"/>
    <p:sldId id="3259" r:id="rId6"/>
    <p:sldId id="4047" r:id="rId7"/>
    <p:sldId id="4048" r:id="rId8"/>
    <p:sldId id="984" r:id="rId9"/>
    <p:sldId id="3286" r:id="rId10"/>
    <p:sldId id="4049" r:id="rId11"/>
    <p:sldId id="3287" r:id="rId12"/>
    <p:sldId id="3288" r:id="rId13"/>
    <p:sldId id="3289" r:id="rId14"/>
    <p:sldId id="3253" r:id="rId15"/>
    <p:sldId id="3242" r:id="rId16"/>
    <p:sldId id="3230" r:id="rId17"/>
    <p:sldId id="4050" r:id="rId18"/>
    <p:sldId id="4051" r:id="rId19"/>
    <p:sldId id="3262" r:id="rId20"/>
    <p:sldId id="3146" r:id="rId21"/>
    <p:sldId id="3307" r:id="rId22"/>
    <p:sldId id="3263" r:id="rId23"/>
    <p:sldId id="3264" r:id="rId24"/>
    <p:sldId id="3279" r:id="rId25"/>
    <p:sldId id="3278" r:id="rId26"/>
    <p:sldId id="3283" r:id="rId27"/>
    <p:sldId id="3312" r:id="rId28"/>
    <p:sldId id="3310" r:id="rId29"/>
    <p:sldId id="3281" r:id="rId30"/>
    <p:sldId id="3309" r:id="rId31"/>
    <p:sldId id="3284" r:id="rId32"/>
    <p:sldId id="3285" r:id="rId33"/>
    <p:sldId id="4052" r:id="rId34"/>
    <p:sldId id="3826" r:id="rId35"/>
    <p:sldId id="3867" r:id="rId36"/>
    <p:sldId id="3864" r:id="rId37"/>
    <p:sldId id="4039" r:id="rId38"/>
    <p:sldId id="3368" r:id="rId39"/>
    <p:sldId id="4038" r:id="rId40"/>
    <p:sldId id="4040" r:id="rId41"/>
    <p:sldId id="3311" r:id="rId42"/>
    <p:sldId id="3295" r:id="rId43"/>
    <p:sldId id="3298" r:id="rId44"/>
    <p:sldId id="4054" r:id="rId45"/>
    <p:sldId id="4053" r:id="rId46"/>
    <p:sldId id="4055" r:id="rId47"/>
    <p:sldId id="3300" r:id="rId48"/>
    <p:sldId id="4057" r:id="rId49"/>
    <p:sldId id="4056" r:id="rId50"/>
    <p:sldId id="3301" r:id="rId51"/>
    <p:sldId id="4059" r:id="rId52"/>
    <p:sldId id="4058" r:id="rId53"/>
    <p:sldId id="4060" r:id="rId54"/>
    <p:sldId id="4043" r:id="rId55"/>
    <p:sldId id="3299" r:id="rId56"/>
    <p:sldId id="4042" r:id="rId57"/>
    <p:sldId id="4041" r:id="rId58"/>
    <p:sldId id="3290" r:id="rId59"/>
    <p:sldId id="3302" r:id="rId60"/>
    <p:sldId id="3303" r:id="rId61"/>
    <p:sldId id="3305" r:id="rId62"/>
    <p:sldId id="3306" r:id="rId63"/>
    <p:sldId id="3308" r:id="rId64"/>
    <p:sldId id="3291" r:id="rId65"/>
    <p:sldId id="4045" r:id="rId66"/>
    <p:sldId id="4046" r:id="rId67"/>
    <p:sldId id="3292" r:id="rId68"/>
    <p:sldId id="3296" r:id="rId69"/>
    <p:sldId id="3293" r:id="rId70"/>
    <p:sldId id="4044" r:id="rId71"/>
    <p:sldId id="2996" r:id="rId72"/>
    <p:sldId id="4037" r:id="rId73"/>
    <p:sldId id="1673" r:id="rId74"/>
    <p:sldId id="566"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88A1E320-5016-C94A-930D-045B4E15FA8D}">
          <p14:sldIdLst>
            <p14:sldId id="1535"/>
            <p14:sldId id="3313"/>
            <p14:sldId id="3256"/>
            <p14:sldId id="3259"/>
            <p14:sldId id="4047"/>
            <p14:sldId id="4048"/>
            <p14:sldId id="984"/>
            <p14:sldId id="3286"/>
            <p14:sldId id="4049"/>
            <p14:sldId id="3287"/>
            <p14:sldId id="3288"/>
            <p14:sldId id="3289"/>
            <p14:sldId id="3253"/>
            <p14:sldId id="3242"/>
            <p14:sldId id="3230"/>
            <p14:sldId id="4050"/>
            <p14:sldId id="4051"/>
            <p14:sldId id="3262"/>
            <p14:sldId id="3146"/>
            <p14:sldId id="3307"/>
            <p14:sldId id="3263"/>
            <p14:sldId id="3264"/>
            <p14:sldId id="3279"/>
            <p14:sldId id="3278"/>
            <p14:sldId id="3283"/>
            <p14:sldId id="3312"/>
            <p14:sldId id="3310"/>
            <p14:sldId id="3281"/>
            <p14:sldId id="3309"/>
            <p14:sldId id="3284"/>
            <p14:sldId id="3285"/>
            <p14:sldId id="4052"/>
            <p14:sldId id="3826"/>
            <p14:sldId id="3867"/>
            <p14:sldId id="3864"/>
            <p14:sldId id="4039"/>
            <p14:sldId id="3368"/>
            <p14:sldId id="4038"/>
            <p14:sldId id="4040"/>
            <p14:sldId id="3311"/>
            <p14:sldId id="3295"/>
            <p14:sldId id="3298"/>
            <p14:sldId id="4054"/>
            <p14:sldId id="4053"/>
            <p14:sldId id="4055"/>
            <p14:sldId id="3300"/>
            <p14:sldId id="4057"/>
            <p14:sldId id="4056"/>
            <p14:sldId id="3301"/>
            <p14:sldId id="4059"/>
            <p14:sldId id="4058"/>
            <p14:sldId id="4060"/>
            <p14:sldId id="4043"/>
            <p14:sldId id="3299"/>
            <p14:sldId id="4042"/>
            <p14:sldId id="4041"/>
            <p14:sldId id="3290"/>
            <p14:sldId id="3302"/>
            <p14:sldId id="3303"/>
            <p14:sldId id="3305"/>
            <p14:sldId id="3306"/>
            <p14:sldId id="3308"/>
            <p14:sldId id="3291"/>
            <p14:sldId id="4045"/>
            <p14:sldId id="4046"/>
            <p14:sldId id="3292"/>
            <p14:sldId id="3296"/>
            <p14:sldId id="3293"/>
            <p14:sldId id="4044"/>
            <p14:sldId id="2996"/>
            <p14:sldId id="4037"/>
            <p14:sldId id="1673"/>
          </p14:sldIdLst>
        </p14:section>
        <p14:section name="Backup" id="{7A2D4763-A9E2-214F-AC03-8F2DADDCCA8A}">
          <p14:sldIdLst>
            <p14:sldId id="5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BB0"/>
    <a:srgbClr val="000000"/>
    <a:srgbClr val="EAE7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36"/>
    <p:restoredTop sz="79884"/>
  </p:normalViewPr>
  <p:slideViewPr>
    <p:cSldViewPr snapToGrid="0" snapToObjects="1">
      <p:cViewPr varScale="1">
        <p:scale>
          <a:sx n="117" d="100"/>
          <a:sy n="117" d="100"/>
        </p:scale>
        <p:origin x="184" y="224"/>
      </p:cViewPr>
      <p:guideLst/>
    </p:cSldViewPr>
  </p:slideViewPr>
  <p:notesTextViewPr>
    <p:cViewPr>
      <p:scale>
        <a:sx n="95" d="100"/>
        <a:sy n="95" d="100"/>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notesMaster" Target="notesMasters/notesMaster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8D36C8-BE00-CA45-8CE6-98B699A5EA0A}" type="datetimeFigureOut">
              <a:rPr lang="en-US" smtClean="0"/>
              <a:t>5/3/22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755F4D-C195-CF4C-8863-2AE5747BBBCF}" type="slidenum">
              <a:rPr lang="en-US" smtClean="0"/>
              <a:t>‹#›</a:t>
            </a:fld>
            <a:endParaRPr lang="en-US"/>
          </a:p>
        </p:txBody>
      </p:sp>
    </p:spTree>
    <p:extLst>
      <p:ext uri="{BB962C8B-B14F-4D97-AF65-F5344CB8AC3E}">
        <p14:creationId xmlns:p14="http://schemas.microsoft.com/office/powerpoint/2010/main" val="1930963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americanhistory.si.edu/ar/blog/smashing-barriers-access-disability-activism-and-curb-cut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mericanhistory.si.edu/ar/blog/smashing-barriers-access-disability-activism-and-curb-cut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uxdesign.cc/how-to-get-the-most-out-of-user-interviews-c5d0cd4499b5"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uxdesign.cc/how-to-get-the-most-out-of-user-interviews-c5d0cd4499b5"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uxdesign.cc/how-to-get-the-most-out-of-user-interviews-c5d0cd4499b5"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afternoon, everyone!</a:t>
            </a:r>
            <a:r>
              <a:rPr lang="en-US" sz="1200" kern="1200" dirty="0">
                <a:solidFill>
                  <a:schemeClr val="tx1"/>
                </a:solidFill>
                <a:effectLst/>
                <a:latin typeface="+mn-lt"/>
                <a:ea typeface="+mn-ea"/>
                <a:cs typeface="+mn-cs"/>
              </a:rPr>
              <a:t> I am Manaswi, a [soon-to-graduate] Computer Science PhD candidate at University of Washington. Hence, the industry job market badge up there. </a:t>
            </a:r>
            <a:r>
              <a:rPr lang="en-US" sz="1200" kern="1200" dirty="0">
                <a:solidFill>
                  <a:schemeClr val="tx1"/>
                </a:solidFill>
                <a:effectLst/>
                <a:latin typeface="+mn-lt"/>
                <a:ea typeface="+mn-ea"/>
                <a:cs typeface="+mn-cs"/>
                <a:sym typeface="Wingdings" pitchFamily="2" charset="2"/>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sym typeface="Wingdings"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Today, I will present our work on visualizing urban accessibility with the goal to understand how to design interactive visualization tools for diverse stakeholders' decision-making needs such as for urban planning, advocacy, policymaking, and daily living. This work was with Jon Froehlich, Jeff </a:t>
            </a:r>
            <a:r>
              <a:rPr lang="en-US" sz="1200" kern="1200" dirty="0" err="1">
                <a:solidFill>
                  <a:schemeClr val="tx1"/>
                </a:solidFill>
                <a:effectLst/>
                <a:latin typeface="+mn-lt"/>
                <a:ea typeface="+mn-ea"/>
                <a:cs typeface="+mn-cs"/>
              </a:rPr>
              <a:t>Heer</a:t>
            </a:r>
            <a:r>
              <a:rPr lang="en-US" sz="1200" kern="1200" dirty="0">
                <a:solidFill>
                  <a:schemeClr val="tx1"/>
                </a:solidFill>
                <a:effectLst/>
                <a:latin typeface="+mn-lt"/>
                <a:ea typeface="+mn-ea"/>
                <a:cs typeface="+mn-cs"/>
              </a:rPr>
              <a:t>, and a group of excellent HCI students.</a:t>
            </a:r>
            <a:endParaRPr lang="en-US" baseline="0"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Co-authors: Siddhant Patil, Emily Cho, Evie Yu-Yen Cheng, Chris </a:t>
            </a:r>
            <a:r>
              <a:rPr lang="en-US" sz="1200" kern="1200" dirty="0" err="1">
                <a:solidFill>
                  <a:schemeClr val="tx1"/>
                </a:solidFill>
                <a:effectLst/>
                <a:latin typeface="+mn-lt"/>
                <a:ea typeface="+mn-ea"/>
                <a:cs typeface="+mn-cs"/>
              </a:rPr>
              <a:t>Horng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Devanshi</a:t>
            </a:r>
            <a:r>
              <a:rPr lang="en-US" sz="1200" kern="1200" dirty="0">
                <a:solidFill>
                  <a:schemeClr val="tx1"/>
                </a:solidFill>
                <a:effectLst/>
                <a:latin typeface="+mn-lt"/>
                <a:ea typeface="+mn-ea"/>
                <a:cs typeface="+mn-cs"/>
              </a:rPr>
              <a:t> Chauhan, Rachel Kangas, Richard McGovern, Anthony Li, Jeffrey </a:t>
            </a:r>
            <a:r>
              <a:rPr lang="en-US" sz="1200" kern="1200" dirty="0" err="1">
                <a:solidFill>
                  <a:schemeClr val="tx1"/>
                </a:solidFill>
                <a:effectLst/>
                <a:latin typeface="+mn-lt"/>
                <a:ea typeface="+mn-ea"/>
                <a:cs typeface="+mn-cs"/>
              </a:rPr>
              <a:t>Heer</a:t>
            </a:r>
            <a:r>
              <a:rPr lang="en-US" sz="1200" kern="1200" dirty="0">
                <a:solidFill>
                  <a:schemeClr val="tx1"/>
                </a:solidFill>
                <a:effectLst/>
                <a:latin typeface="+mn-lt"/>
                <a:ea typeface="+mn-ea"/>
                <a:cs typeface="+mn-cs"/>
              </a:rPr>
              <a:t>, Jon E. Froehlich</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Image Courtesy: </a:t>
            </a:r>
            <a:r>
              <a:rPr lang="en-US" dirty="0">
                <a:hlinkClick r:id="rId3"/>
              </a:rPr>
              <a:t>https://americanhistory.si.edu/ar/blog/smashing-barriers-access-disability-activism-and-curb-cuts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1</a:t>
            </a:fld>
            <a:endParaRPr lang="en-US"/>
          </a:p>
        </p:txBody>
      </p:sp>
    </p:spTree>
    <p:extLst>
      <p:ext uri="{BB962C8B-B14F-4D97-AF65-F5344CB8AC3E}">
        <p14:creationId xmlns:p14="http://schemas.microsoft.com/office/powerpoint/2010/main" val="2250395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Hello everyone!</a:t>
            </a:r>
            <a:r>
              <a:rPr lang="en-US" sz="1200" kern="1200" dirty="0">
                <a:solidFill>
                  <a:schemeClr val="tx1"/>
                </a:solidFill>
                <a:effectLst/>
                <a:latin typeface="+mn-lt"/>
                <a:ea typeface="+mn-ea"/>
                <a:cs typeface="+mn-cs"/>
              </a:rPr>
              <a:t> I am Manaswi Saha, a [soon-to-graduate] Computer Science PhD candidate at University of Washington. I will present our work on visualizing urban accessibility with the goal to understand how to design interactive visualization tools for diverse stakeholders</a:t>
            </a:r>
            <a:r>
              <a:rPr lang="en-US" sz="1200" kern="1200">
                <a:solidFill>
                  <a:schemeClr val="tx1"/>
                </a:solidFill>
                <a:effectLst/>
                <a:latin typeface="+mn-lt"/>
                <a:ea typeface="+mn-ea"/>
                <a:cs typeface="+mn-cs"/>
              </a:rPr>
              <a:t>' decision making </a:t>
            </a:r>
            <a:r>
              <a:rPr lang="en-US" sz="1200" kern="1200" dirty="0">
                <a:solidFill>
                  <a:schemeClr val="tx1"/>
                </a:solidFill>
                <a:effectLst/>
                <a:latin typeface="+mn-lt"/>
                <a:ea typeface="+mn-ea"/>
                <a:cs typeface="+mn-cs"/>
              </a:rPr>
              <a:t>needs across urban planning, advocacy, policymaking, and daily living. This work was with Jon Froehlich, Jeff </a:t>
            </a:r>
            <a:r>
              <a:rPr lang="en-US" sz="1200" kern="1200" dirty="0" err="1">
                <a:solidFill>
                  <a:schemeClr val="tx1"/>
                </a:solidFill>
                <a:effectLst/>
                <a:latin typeface="+mn-lt"/>
                <a:ea typeface="+mn-ea"/>
                <a:cs typeface="+mn-cs"/>
              </a:rPr>
              <a:t>Heer</a:t>
            </a:r>
            <a:r>
              <a:rPr lang="en-US" sz="1200" kern="1200" dirty="0">
                <a:solidFill>
                  <a:schemeClr val="tx1"/>
                </a:solidFill>
                <a:effectLst/>
                <a:latin typeface="+mn-lt"/>
                <a:ea typeface="+mn-ea"/>
                <a:cs typeface="+mn-cs"/>
              </a:rPr>
              <a:t>, and a group of excellent HCI students.</a:t>
            </a:r>
            <a:endParaRPr lang="en-US" baseline="0"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Co-authors: Siddhant Patil, Emily Cho, Evie Yu-Yen Cheng, Chris </a:t>
            </a:r>
            <a:r>
              <a:rPr lang="en-US" sz="1200" kern="1200" dirty="0" err="1">
                <a:solidFill>
                  <a:schemeClr val="tx1"/>
                </a:solidFill>
                <a:effectLst/>
                <a:latin typeface="+mn-lt"/>
                <a:ea typeface="+mn-ea"/>
                <a:cs typeface="+mn-cs"/>
              </a:rPr>
              <a:t>Horng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Devanshi</a:t>
            </a:r>
            <a:r>
              <a:rPr lang="en-US" sz="1200" kern="1200" dirty="0">
                <a:solidFill>
                  <a:schemeClr val="tx1"/>
                </a:solidFill>
                <a:effectLst/>
                <a:latin typeface="+mn-lt"/>
                <a:ea typeface="+mn-ea"/>
                <a:cs typeface="+mn-cs"/>
              </a:rPr>
              <a:t> Chauhan, Rachel Kangas, Richard McGovern, Anthony Li, Jeffrey </a:t>
            </a:r>
            <a:r>
              <a:rPr lang="en-US" sz="1200" kern="1200" dirty="0" err="1">
                <a:solidFill>
                  <a:schemeClr val="tx1"/>
                </a:solidFill>
                <a:effectLst/>
                <a:latin typeface="+mn-lt"/>
                <a:ea typeface="+mn-ea"/>
                <a:cs typeface="+mn-cs"/>
              </a:rPr>
              <a:t>Heer</a:t>
            </a:r>
            <a:r>
              <a:rPr lang="en-US" sz="1200" kern="1200" dirty="0">
                <a:solidFill>
                  <a:schemeClr val="tx1"/>
                </a:solidFill>
                <a:effectLst/>
                <a:latin typeface="+mn-lt"/>
                <a:ea typeface="+mn-ea"/>
                <a:cs typeface="+mn-cs"/>
              </a:rPr>
              <a:t>, Jon E. Froehlich</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Image Courtesy: </a:t>
            </a:r>
            <a:r>
              <a:rPr lang="en-US" dirty="0">
                <a:hlinkClick r:id="rId3"/>
              </a:rPr>
              <a:t>https://americanhistory.si.edu/ar/blog/smashing-barriers-access-disability-activism-and-curb-cuts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2</a:t>
            </a:fld>
            <a:endParaRPr lang="en-US"/>
          </a:p>
        </p:txBody>
      </p:sp>
    </p:spTree>
    <p:extLst>
      <p:ext uri="{BB962C8B-B14F-4D97-AF65-F5344CB8AC3E}">
        <p14:creationId xmlns:p14="http://schemas.microsoft.com/office/powerpoint/2010/main" val="1134413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set some context: Broadly, urban accessibility is the ease of getting to destinations and activities [click] using city infrastructure, including buildings, transit, and pedestrian infrastructure. </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3</a:t>
            </a:fld>
            <a:endParaRPr lang="en-US"/>
          </a:p>
        </p:txBody>
      </p:sp>
    </p:spTree>
    <p:extLst>
      <p:ext uri="{BB962C8B-B14F-4D97-AF65-F5344CB8AC3E}">
        <p14:creationId xmlns:p14="http://schemas.microsoft.com/office/powerpoint/2010/main" val="4188681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panose="020B0503020202020204" pitchFamily="34" charset="0"/>
              </a:rPr>
              <a:t>We focused on pedestrian infrastructure of sidewalks and associated problems such as missing curb ramps, obstacles in path and surface problems. [click]</a:t>
            </a:r>
          </a:p>
        </p:txBody>
      </p:sp>
      <p:sp>
        <p:nvSpPr>
          <p:cNvPr id="4" name="Slide Number Placeholder 3"/>
          <p:cNvSpPr>
            <a:spLocks noGrp="1"/>
          </p:cNvSpPr>
          <p:nvPr>
            <p:ph type="sldNum" sz="quarter" idx="5"/>
          </p:nvPr>
        </p:nvSpPr>
        <p:spPr/>
        <p:txBody>
          <a:bodyPr/>
          <a:lstStyle/>
          <a:p>
            <a:fld id="{86CEBA8C-C941-674C-ABA3-D3CC7F1C7354}" type="slidenum">
              <a:rPr lang="en-US" smtClean="0"/>
              <a:t>4</a:t>
            </a:fld>
            <a:endParaRPr lang="en-US"/>
          </a:p>
        </p:txBody>
      </p:sp>
    </p:spTree>
    <p:extLst>
      <p:ext uri="{BB962C8B-B14F-4D97-AF65-F5344CB8AC3E}">
        <p14:creationId xmlns:p14="http://schemas.microsoft.com/office/powerpoint/2010/main" val="2487109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panose="020B0503020202020204" pitchFamily="34" charset="0"/>
              </a:rPr>
              <a:t>We took a multi-stakeholder approach to understand the visualization needs of five stakeholder groups, including policymakers, department officials such as DOTs, accessibility advocates, people with disabilities and caregivers [click]</a:t>
            </a:r>
          </a:p>
        </p:txBody>
      </p:sp>
      <p:sp>
        <p:nvSpPr>
          <p:cNvPr id="4" name="Slide Number Placeholder 3"/>
          <p:cNvSpPr>
            <a:spLocks noGrp="1"/>
          </p:cNvSpPr>
          <p:nvPr>
            <p:ph type="sldNum" sz="quarter" idx="5"/>
          </p:nvPr>
        </p:nvSpPr>
        <p:spPr/>
        <p:txBody>
          <a:bodyPr/>
          <a:lstStyle/>
          <a:p>
            <a:fld id="{86CEBA8C-C941-674C-ABA3-D3CC7F1C7354}" type="slidenum">
              <a:rPr lang="en-US" smtClean="0"/>
              <a:t>5</a:t>
            </a:fld>
            <a:endParaRPr lang="en-US"/>
          </a:p>
        </p:txBody>
      </p:sp>
    </p:spTree>
    <p:extLst>
      <p:ext uri="{BB962C8B-B14F-4D97-AF65-F5344CB8AC3E}">
        <p14:creationId xmlns:p14="http://schemas.microsoft.com/office/powerpoint/2010/main" val="1908447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panose="020B0503020202020204" pitchFamily="34" charset="0"/>
              </a:rPr>
              <a:t>We specifically focused on [directly affected community being] people with mobility disabilities, who we define as individuals using some form of mobility aid such as a wheelchair, cane, walker, or a stroller</a:t>
            </a:r>
          </a:p>
        </p:txBody>
      </p:sp>
      <p:sp>
        <p:nvSpPr>
          <p:cNvPr id="4" name="Slide Number Placeholder 3"/>
          <p:cNvSpPr>
            <a:spLocks noGrp="1"/>
          </p:cNvSpPr>
          <p:nvPr>
            <p:ph type="sldNum" sz="quarter" idx="5"/>
          </p:nvPr>
        </p:nvSpPr>
        <p:spPr/>
        <p:txBody>
          <a:bodyPr/>
          <a:lstStyle/>
          <a:p>
            <a:fld id="{86CEBA8C-C941-674C-ABA3-D3CC7F1C7354}" type="slidenum">
              <a:rPr lang="en-US" smtClean="0"/>
              <a:t>6</a:t>
            </a:fld>
            <a:endParaRPr lang="en-US"/>
          </a:p>
        </p:txBody>
      </p:sp>
    </p:spTree>
    <p:extLst>
      <p:ext uri="{BB962C8B-B14F-4D97-AF65-F5344CB8AC3E}">
        <p14:creationId xmlns:p14="http://schemas.microsoft.com/office/powerpoint/2010/main" val="1095206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question we ask is h</a:t>
            </a:r>
            <a:r>
              <a:rPr lang="en-US" sz="1200" dirty="0">
                <a:solidFill>
                  <a:prstClr val="white"/>
                </a:solidFill>
                <a:latin typeface="Avenir Next" panose="020B0503020202020204" pitchFamily="34" charset="0"/>
                <a:ea typeface="Segoe UI Light" charset="0"/>
                <a:cs typeface="Segoe UI Light" charset="0"/>
              </a:rPr>
              <a:t>ow might we utilize interactive visualizations to support communication and decision-making needs for urban accessibility?</a:t>
            </a:r>
          </a:p>
        </p:txBody>
      </p:sp>
      <p:sp>
        <p:nvSpPr>
          <p:cNvPr id="4" name="Slide Number Placeholder 3"/>
          <p:cNvSpPr>
            <a:spLocks noGrp="1"/>
          </p:cNvSpPr>
          <p:nvPr>
            <p:ph type="sldNum" sz="quarter" idx="10"/>
          </p:nvPr>
        </p:nvSpPr>
        <p:spPr/>
        <p:txBody>
          <a:bodyPr/>
          <a:lstStyle/>
          <a:p>
            <a:fld id="{DE5101C5-9EBF-4472-8C81-B4CEFD190130}"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1230949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Accessibility visualizations help us see patterns. For example, in these point maps, urban core of DC has more obstacles while the periphery has more no sidewalk issues.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this is just one way of visualizing this data. Other representations are needed to answer questions such as </a:t>
            </a:r>
          </a:p>
          <a:p>
            <a:endParaRPr lang="en-US" dirty="0"/>
          </a:p>
          <a:p>
            <a:r>
              <a:rPr lang="en-US" dirty="0"/>
              <a:t>[click] read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8</a:t>
            </a:fld>
            <a:endParaRPr lang="en-US"/>
          </a:p>
        </p:txBody>
      </p:sp>
    </p:spTree>
    <p:extLst>
      <p:ext uri="{BB962C8B-B14F-4D97-AF65-F5344CB8AC3E}">
        <p14:creationId xmlns:p14="http://schemas.microsoft.com/office/powerpoint/2010/main" val="3567333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read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9</a:t>
            </a:fld>
            <a:endParaRPr lang="en-US"/>
          </a:p>
        </p:txBody>
      </p:sp>
    </p:spTree>
    <p:extLst>
      <p:ext uri="{BB962C8B-B14F-4D97-AF65-F5344CB8AC3E}">
        <p14:creationId xmlns:p14="http://schemas.microsoft.com/office/powerpoint/2010/main" val="3778884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UNSKIP for PDF generation</a:t>
            </a:r>
          </a:p>
        </p:txBody>
      </p:sp>
      <p:sp>
        <p:nvSpPr>
          <p:cNvPr id="4" name="Slide Number Placeholder 3"/>
          <p:cNvSpPr>
            <a:spLocks noGrp="1"/>
          </p:cNvSpPr>
          <p:nvPr>
            <p:ph type="sldNum" sz="quarter" idx="5"/>
          </p:nvPr>
        </p:nvSpPr>
        <p:spPr/>
        <p:txBody>
          <a:bodyPr/>
          <a:lstStyle/>
          <a:p>
            <a:fld id="{0A755F4D-C195-CF4C-8863-2AE5747BBBCF}" type="slidenum">
              <a:rPr lang="en-US" smtClean="0"/>
              <a:t>10</a:t>
            </a:fld>
            <a:endParaRPr lang="en-US"/>
          </a:p>
        </p:txBody>
      </p:sp>
    </p:spTree>
    <p:extLst>
      <p:ext uri="{BB962C8B-B14F-4D97-AF65-F5344CB8AC3E}">
        <p14:creationId xmlns:p14="http://schemas.microsoft.com/office/powerpoint/2010/main" val="1180035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UNSKIP for PDF generation</a:t>
            </a:r>
          </a:p>
          <a:p>
            <a:endParaRPr lang="en-US" dirty="0"/>
          </a:p>
        </p:txBody>
      </p:sp>
      <p:sp>
        <p:nvSpPr>
          <p:cNvPr id="4" name="Slide Number Placeholder 3"/>
          <p:cNvSpPr>
            <a:spLocks noGrp="1"/>
          </p:cNvSpPr>
          <p:nvPr>
            <p:ph type="sldNum" sz="quarter" idx="5"/>
          </p:nvPr>
        </p:nvSpPr>
        <p:spPr/>
        <p:txBody>
          <a:bodyPr/>
          <a:lstStyle/>
          <a:p>
            <a:fld id="{0A755F4D-C195-CF4C-8863-2AE5747BBBCF}" type="slidenum">
              <a:rPr lang="en-US" smtClean="0"/>
              <a:t>11</a:t>
            </a:fld>
            <a:endParaRPr lang="en-US"/>
          </a:p>
        </p:txBody>
      </p:sp>
    </p:spTree>
    <p:extLst>
      <p:ext uri="{BB962C8B-B14F-4D97-AF65-F5344CB8AC3E}">
        <p14:creationId xmlns:p14="http://schemas.microsoft.com/office/powerpoint/2010/main" val="3450625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[SKIP] for 8-minute video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have been many tools that visualize different accessibility datasets. However, little work exist to characterize how best to visualize the datasets across different stakeholders. [click]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A755F4D-C195-CF4C-8863-2AE5747BBBCF}" type="slidenum">
              <a:rPr lang="en-US" smtClean="0"/>
              <a:t>12</a:t>
            </a:fld>
            <a:endParaRPr lang="en-US"/>
          </a:p>
        </p:txBody>
      </p:sp>
    </p:spTree>
    <p:extLst>
      <p:ext uri="{BB962C8B-B14F-4D97-AF65-F5344CB8AC3E}">
        <p14:creationId xmlns:p14="http://schemas.microsoft.com/office/powerpoint/2010/main" val="751073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Thus, the key problem we wanted to understand was </a:t>
            </a:r>
            <a:r>
              <a:rPr lang="en-US" b="1" dirty="0"/>
              <a:t>how</a:t>
            </a:r>
            <a:r>
              <a:rPr lang="en-US" dirty="0"/>
              <a:t> stakeholders want to visualize and analyze accessibility datasets and what does it mean for future interactive visualization tools in this space </a:t>
            </a:r>
            <a:r>
              <a:rPr lang="en-US" sz="1200" kern="1200" dirty="0">
                <a:solidFill>
                  <a:schemeClr val="tx1"/>
                </a:solidFill>
                <a:effectLst/>
                <a:latin typeface="+mn-lt"/>
                <a:ea typeface="+mn-ea"/>
                <a:cs typeface="+mn-cs"/>
              </a:rPr>
              <a:t>[click]</a:t>
            </a:r>
          </a:p>
          <a:p>
            <a:endParaRPr lang="en-US" dirty="0"/>
          </a:p>
        </p:txBody>
      </p:sp>
      <p:sp>
        <p:nvSpPr>
          <p:cNvPr id="4" name="Slide Number Placeholder 3"/>
          <p:cNvSpPr>
            <a:spLocks noGrp="1"/>
          </p:cNvSpPr>
          <p:nvPr>
            <p:ph type="sldNum" sz="quarter" idx="5"/>
          </p:nvPr>
        </p:nvSpPr>
        <p:spPr/>
        <p:txBody>
          <a:bodyPr/>
          <a:lstStyle/>
          <a:p>
            <a:fld id="{0A755F4D-C195-CF4C-8863-2AE5747BBBCF}" type="slidenum">
              <a:rPr lang="en-US" smtClean="0"/>
              <a:t>13</a:t>
            </a:fld>
            <a:endParaRPr lang="en-US"/>
          </a:p>
        </p:txBody>
      </p:sp>
    </p:spTree>
    <p:extLst>
      <p:ext uri="{BB962C8B-B14F-4D97-AF65-F5344CB8AC3E}">
        <p14:creationId xmlns:p14="http://schemas.microsoft.com/office/powerpoint/2010/main" val="432809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To do this, we ask two primary research questions..[read]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dirty="0">
                <a:solidFill>
                  <a:schemeClr val="tx1">
                    <a:lumMod val="65000"/>
                    <a:lumOff val="35000"/>
                  </a:schemeClr>
                </a:solidFill>
                <a:latin typeface="Avenir Next" panose="020B0503020202020204" pitchFamily="34" charset="0"/>
              </a:rPr>
              <a:t>What are the </a:t>
            </a:r>
            <a:r>
              <a:rPr lang="en-US" sz="1200" dirty="0">
                <a:solidFill>
                  <a:srgbClr val="00BAAF"/>
                </a:solidFill>
                <a:latin typeface="Avenir Next Medium" panose="020B0503020202020204" pitchFamily="34" charset="0"/>
                <a:ea typeface="Segoe UI" panose="020B0502040204020203" pitchFamily="34" charset="0"/>
                <a:cs typeface="Segoe UI" panose="020B0502040204020203" pitchFamily="34" charset="0"/>
              </a:rPr>
              <a:t>key visual analytic tasks and data needs </a:t>
            </a:r>
            <a:r>
              <a:rPr lang="en-US" sz="12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for urban</a:t>
            </a:r>
            <a:r>
              <a:rPr lang="en-US" sz="1200" dirty="0">
                <a:solidFill>
                  <a:schemeClr val="tx1">
                    <a:lumMod val="65000"/>
                    <a:lumOff val="35000"/>
                  </a:schemeClr>
                </a:solidFill>
                <a:latin typeface="Avenir Next" panose="020B0503020202020204" pitchFamily="34" charset="0"/>
              </a:rPr>
              <a:t> accessibility</a:t>
            </a:r>
            <a:r>
              <a:rPr lang="en-US" sz="12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How might </a:t>
            </a:r>
            <a:r>
              <a:rPr lang="en-US" sz="1200" dirty="0">
                <a:solidFill>
                  <a:srgbClr val="00BAAF"/>
                </a:solidFill>
                <a:latin typeface="Avenir Next Medium" panose="020B0503020202020204" pitchFamily="34" charset="0"/>
                <a:ea typeface="Segoe UI" panose="020B0502040204020203" pitchFamily="34" charset="0"/>
                <a:cs typeface="Segoe UI" panose="020B0502040204020203" pitchFamily="34" charset="0"/>
              </a:rPr>
              <a:t>key stakeholders’ sensemaking practices differ</a:t>
            </a:r>
            <a:r>
              <a:rPr lang="en-US" sz="12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US" sz="12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US" sz="1200" dirty="0">
              <a:solidFill>
                <a:schemeClr val="tx1">
                  <a:lumMod val="65000"/>
                  <a:lumOff val="35000"/>
                </a:schemeClr>
              </a:solidFill>
              <a:latin typeface="Avenir Next" panose="020B0503020202020204" pitchFamily="34" charset="0"/>
            </a:endParaRPr>
          </a:p>
        </p:txBody>
      </p:sp>
    </p:spTree>
    <p:extLst>
      <p:ext uri="{BB962C8B-B14F-4D97-AF65-F5344CB8AC3E}">
        <p14:creationId xmlns:p14="http://schemas.microsoft.com/office/powerpoint/2010/main" val="1665183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recruited 25 participants across three cities of DC, Seattle, and NYC [click]</a:t>
            </a:r>
          </a:p>
          <a:p>
            <a:r>
              <a:rPr lang="en-US" dirty="0"/>
              <a:t>And the five stakeholder groups to do a multi-stakeholder analysis via a [click]</a:t>
            </a:r>
          </a:p>
          <a:p>
            <a:r>
              <a:rPr lang="en-US" dirty="0"/>
              <a:t>Three-part probe-based interview study to understand the sensemaking practices, needs, and approaches to answer their decision-making questions using visualizations</a:t>
            </a:r>
          </a:p>
          <a:p>
            <a:endParaRPr lang="en-US" dirty="0"/>
          </a:p>
          <a:p>
            <a:r>
              <a:rPr lang="en-US" dirty="0"/>
              <a:t>------</a:t>
            </a:r>
          </a:p>
          <a:p>
            <a:r>
              <a:rPr lang="en-US" dirty="0"/>
              <a:t>Image courtesy: </a:t>
            </a:r>
            <a:r>
              <a:rPr lang="en-US" dirty="0">
                <a:hlinkClick r:id="rId3"/>
              </a:rPr>
              <a:t>https://uxdesign.cc/how-to-get-the-most-out-of-user-interviews-c5d0cd4499b5</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15</a:t>
            </a:fld>
            <a:endParaRPr lang="en-US"/>
          </a:p>
        </p:txBody>
      </p:sp>
    </p:spTree>
    <p:extLst>
      <p:ext uri="{BB962C8B-B14F-4D97-AF65-F5344CB8AC3E}">
        <p14:creationId xmlns:p14="http://schemas.microsoft.com/office/powerpoint/2010/main" val="41434195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recruited 25 participants across three cities of DC, Seattle, and NYC [click]</a:t>
            </a:r>
          </a:p>
          <a:p>
            <a:r>
              <a:rPr lang="en-US" dirty="0"/>
              <a:t>And the five stakeholder groups to do a multi-stakeholder analysis via a [click]</a:t>
            </a:r>
          </a:p>
          <a:p>
            <a:r>
              <a:rPr lang="en-US" dirty="0"/>
              <a:t>Three-part probe-based interview study to understand the sensemaking practices, needs, and approaches to answer their decision-making questions using visualizations</a:t>
            </a:r>
          </a:p>
          <a:p>
            <a:endParaRPr lang="en-US" dirty="0"/>
          </a:p>
          <a:p>
            <a:r>
              <a:rPr lang="en-US" dirty="0"/>
              <a:t>------</a:t>
            </a:r>
          </a:p>
          <a:p>
            <a:r>
              <a:rPr lang="en-US" dirty="0"/>
              <a:t>Image courtesy: </a:t>
            </a:r>
            <a:r>
              <a:rPr lang="en-US" dirty="0">
                <a:hlinkClick r:id="rId3"/>
              </a:rPr>
              <a:t>https://uxdesign.cc/how-to-get-the-most-out-of-user-interviews-c5d0cd4499b5</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16</a:t>
            </a:fld>
            <a:endParaRPr lang="en-US"/>
          </a:p>
        </p:txBody>
      </p:sp>
    </p:spTree>
    <p:extLst>
      <p:ext uri="{BB962C8B-B14F-4D97-AF65-F5344CB8AC3E}">
        <p14:creationId xmlns:p14="http://schemas.microsoft.com/office/powerpoint/2010/main" val="3904561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recruited 25 participants across three cities of DC, Seattle, and NYC [click]</a:t>
            </a:r>
          </a:p>
          <a:p>
            <a:r>
              <a:rPr lang="en-US" dirty="0"/>
              <a:t>And the five stakeholder groups to do a multi-stakeholder analysis via a [click]</a:t>
            </a:r>
          </a:p>
          <a:p>
            <a:r>
              <a:rPr lang="en-US" dirty="0"/>
              <a:t>Three-part probe-based interview study to understand the sensemaking practices, needs, and approaches to answer their decision-making questions using visualizations</a:t>
            </a:r>
          </a:p>
          <a:p>
            <a:endParaRPr lang="en-US" dirty="0"/>
          </a:p>
          <a:p>
            <a:r>
              <a:rPr lang="en-US" dirty="0"/>
              <a:t>------</a:t>
            </a:r>
          </a:p>
          <a:p>
            <a:r>
              <a:rPr lang="en-US" dirty="0"/>
              <a:t>Image courtesy: </a:t>
            </a:r>
            <a:r>
              <a:rPr lang="en-US" dirty="0">
                <a:hlinkClick r:id="rId3"/>
              </a:rPr>
              <a:t>https://uxdesign.cc/how-to-get-the-most-out-of-user-interviews-c5d0cd4499b5</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17</a:t>
            </a:fld>
            <a:endParaRPr lang="en-US"/>
          </a:p>
        </p:txBody>
      </p:sp>
    </p:spTree>
    <p:extLst>
      <p:ext uri="{BB962C8B-B14F-4D97-AF65-F5344CB8AC3E}">
        <p14:creationId xmlns:p14="http://schemas.microsoft.com/office/powerpoint/2010/main" val="4215496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used maps as the main visual construct for the design probes</a:t>
            </a:r>
          </a:p>
        </p:txBody>
      </p:sp>
      <p:sp>
        <p:nvSpPr>
          <p:cNvPr id="4" name="Slide Number Placeholder 3"/>
          <p:cNvSpPr>
            <a:spLocks noGrp="1"/>
          </p:cNvSpPr>
          <p:nvPr>
            <p:ph type="sldNum" sz="quarter" idx="5"/>
          </p:nvPr>
        </p:nvSpPr>
        <p:spPr/>
        <p:txBody>
          <a:bodyPr/>
          <a:lstStyle/>
          <a:p>
            <a:fld id="{86CEBA8C-C941-674C-ABA3-D3CC7F1C7354}" type="slidenum">
              <a:rPr lang="en-US" smtClean="0"/>
              <a:t>18</a:t>
            </a:fld>
            <a:endParaRPr lang="en-US"/>
          </a:p>
        </p:txBody>
      </p:sp>
    </p:spTree>
    <p:extLst>
      <p:ext uri="{BB962C8B-B14F-4D97-AF65-F5344CB8AC3E}">
        <p14:creationId xmlns:p14="http://schemas.microsoft.com/office/powerpoint/2010/main" val="3793263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created 24 prototypes across 7 map types, including point maps, grid maps, heatmaps, choropleth, street vis, and isochrones</a:t>
            </a:r>
          </a:p>
        </p:txBody>
      </p:sp>
      <p:sp>
        <p:nvSpPr>
          <p:cNvPr id="4" name="Slide Number Placeholder 3"/>
          <p:cNvSpPr>
            <a:spLocks noGrp="1"/>
          </p:cNvSpPr>
          <p:nvPr>
            <p:ph type="sldNum" sz="quarter" idx="5"/>
          </p:nvPr>
        </p:nvSpPr>
        <p:spPr/>
        <p:txBody>
          <a:bodyPr/>
          <a:lstStyle/>
          <a:p>
            <a:fld id="{86CEBA8C-C941-674C-ABA3-D3CC7F1C7354}" type="slidenum">
              <a:rPr lang="en-US" smtClean="0"/>
              <a:t>19</a:t>
            </a:fld>
            <a:endParaRPr lang="en-US"/>
          </a:p>
        </p:txBody>
      </p:sp>
    </p:spTree>
    <p:extLst>
      <p:ext uri="{BB962C8B-B14F-4D97-AF65-F5344CB8AC3E}">
        <p14:creationId xmlns:p14="http://schemas.microsoft.com/office/powerpoint/2010/main" val="3793263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maps were designed keeping in mind four design dimensions: zoom level, analysis unit, color codes and scales, and other encodings such as opacity and encoding size.</a:t>
            </a:r>
          </a:p>
        </p:txBody>
      </p:sp>
      <p:sp>
        <p:nvSpPr>
          <p:cNvPr id="4" name="Slide Number Placeholder 3"/>
          <p:cNvSpPr>
            <a:spLocks noGrp="1"/>
          </p:cNvSpPr>
          <p:nvPr>
            <p:ph type="sldNum" sz="quarter" idx="5"/>
          </p:nvPr>
        </p:nvSpPr>
        <p:spPr/>
        <p:txBody>
          <a:bodyPr/>
          <a:lstStyle/>
          <a:p>
            <a:fld id="{86CEBA8C-C941-674C-ABA3-D3CC7F1C7354}" type="slidenum">
              <a:rPr lang="en-US" smtClean="0"/>
              <a:t>20</a:t>
            </a:fld>
            <a:endParaRPr lang="en-US"/>
          </a:p>
        </p:txBody>
      </p:sp>
    </p:spTree>
    <p:extLst>
      <p:ext uri="{BB962C8B-B14F-4D97-AF65-F5344CB8AC3E}">
        <p14:creationId xmlns:p14="http://schemas.microsoft.com/office/powerpoint/2010/main" val="7863830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[SKIP for 8-minute video]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Some of the maps used AccessScore, a simple personalizable model we made to give a score to an area based on significance of sidewalk issues, user needs, and preferences</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21</a:t>
            </a:fld>
            <a:endParaRPr lang="en-US"/>
          </a:p>
        </p:txBody>
      </p:sp>
    </p:spTree>
    <p:extLst>
      <p:ext uri="{BB962C8B-B14F-4D97-AF65-F5344CB8AC3E}">
        <p14:creationId xmlns:p14="http://schemas.microsoft.com/office/powerpoint/2010/main" val="24410377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printed the digitally created maps on paper to conduct the three-part interview study, which included</a:t>
            </a:r>
          </a:p>
          <a:p>
            <a:pPr marL="228600" indent="-228600">
              <a:buFont typeface="+mj-lt"/>
              <a:buAutoNum type="arabicPeriod"/>
            </a:pPr>
            <a:r>
              <a:rPr lang="en-US" dirty="0"/>
              <a:t>An initial exploration of the map types</a:t>
            </a:r>
          </a:p>
          <a:p>
            <a:pPr marL="228600" indent="-228600">
              <a:buAutoNum type="arabicPeriod"/>
            </a:pPr>
            <a:r>
              <a:rPr lang="en-US" dirty="0"/>
              <a:t>Performing three sensemaking tasks using them</a:t>
            </a:r>
          </a:p>
          <a:p>
            <a:pPr marL="228600" indent="-228600">
              <a:buAutoNum type="arabicPeriod"/>
            </a:pPr>
            <a:r>
              <a:rPr lang="en-US" dirty="0"/>
              <a:t>And debrief interview to reflect on their experience and critique the utility and preference of the map types based on their personal needs</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22</a:t>
            </a:fld>
            <a:endParaRPr lang="en-US"/>
          </a:p>
        </p:txBody>
      </p:sp>
    </p:spTree>
    <p:extLst>
      <p:ext uri="{BB962C8B-B14F-4D97-AF65-F5344CB8AC3E}">
        <p14:creationId xmlns:p14="http://schemas.microsoft.com/office/powerpoint/2010/main" val="17641895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[SKIP for 8-minute video]</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23</a:t>
            </a:fld>
            <a:endParaRPr lang="en-US"/>
          </a:p>
        </p:txBody>
      </p:sp>
    </p:spTree>
    <p:extLst>
      <p:ext uri="{BB962C8B-B14F-4D97-AF65-F5344CB8AC3E}">
        <p14:creationId xmlns:p14="http://schemas.microsoft.com/office/powerpoint/2010/main" val="24048969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[SKIP for 8-minute video]</a:t>
            </a:r>
          </a:p>
        </p:txBody>
      </p:sp>
      <p:sp>
        <p:nvSpPr>
          <p:cNvPr id="4" name="Slide Number Placeholder 3"/>
          <p:cNvSpPr>
            <a:spLocks noGrp="1"/>
          </p:cNvSpPr>
          <p:nvPr>
            <p:ph type="sldNum" sz="quarter" idx="5"/>
          </p:nvPr>
        </p:nvSpPr>
        <p:spPr/>
        <p:txBody>
          <a:bodyPr/>
          <a:lstStyle/>
          <a:p>
            <a:fld id="{86CEBA8C-C941-674C-ABA3-D3CC7F1C7354}" type="slidenum">
              <a:rPr lang="en-US" smtClean="0"/>
              <a:t>24</a:t>
            </a:fld>
            <a:endParaRPr lang="en-US"/>
          </a:p>
        </p:txBody>
      </p:sp>
    </p:spTree>
    <p:extLst>
      <p:ext uri="{BB962C8B-B14F-4D97-AF65-F5344CB8AC3E}">
        <p14:creationId xmlns:p14="http://schemas.microsoft.com/office/powerpoint/2010/main" val="26146518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tasks were across finding accessible and inaccessible areas to comparing accessibility between neighborhoods and between people with varied abilities</a:t>
            </a:r>
          </a:p>
        </p:txBody>
      </p:sp>
      <p:sp>
        <p:nvSpPr>
          <p:cNvPr id="4" name="Slide Number Placeholder 3"/>
          <p:cNvSpPr>
            <a:spLocks noGrp="1"/>
          </p:cNvSpPr>
          <p:nvPr>
            <p:ph type="sldNum" sz="quarter" idx="5"/>
          </p:nvPr>
        </p:nvSpPr>
        <p:spPr/>
        <p:txBody>
          <a:bodyPr/>
          <a:lstStyle/>
          <a:p>
            <a:fld id="{86CEBA8C-C941-674C-ABA3-D3CC7F1C7354}" type="slidenum">
              <a:rPr lang="en-US" smtClean="0"/>
              <a:t>25</a:t>
            </a:fld>
            <a:endParaRPr lang="en-US"/>
          </a:p>
        </p:txBody>
      </p:sp>
    </p:spTree>
    <p:extLst>
      <p:ext uri="{BB962C8B-B14F-4D97-AF65-F5344CB8AC3E}">
        <p14:creationId xmlns:p14="http://schemas.microsoft.com/office/powerpoint/2010/main" val="26317343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[SKIP]</a:t>
            </a:r>
          </a:p>
          <a:p>
            <a:r>
              <a:rPr lang="en-US" dirty="0"/>
              <a:t>The tasks included finding three accessible and inaccessible areas in the city</a:t>
            </a:r>
          </a:p>
        </p:txBody>
      </p:sp>
      <p:sp>
        <p:nvSpPr>
          <p:cNvPr id="4" name="Slide Number Placeholder 3"/>
          <p:cNvSpPr>
            <a:spLocks noGrp="1"/>
          </p:cNvSpPr>
          <p:nvPr>
            <p:ph type="sldNum" sz="quarter" idx="5"/>
          </p:nvPr>
        </p:nvSpPr>
        <p:spPr/>
        <p:txBody>
          <a:bodyPr/>
          <a:lstStyle/>
          <a:p>
            <a:fld id="{86CEBA8C-C941-674C-ABA3-D3CC7F1C7354}" type="slidenum">
              <a:rPr lang="en-US" smtClean="0"/>
              <a:t>26</a:t>
            </a:fld>
            <a:endParaRPr lang="en-US"/>
          </a:p>
        </p:txBody>
      </p:sp>
    </p:spTree>
    <p:extLst>
      <p:ext uri="{BB962C8B-B14F-4D97-AF65-F5344CB8AC3E}">
        <p14:creationId xmlns:p14="http://schemas.microsoft.com/office/powerpoint/2010/main" val="41607310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[SKIP for 8-minute video]</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27</a:t>
            </a:fld>
            <a:endParaRPr lang="en-US"/>
          </a:p>
        </p:txBody>
      </p:sp>
    </p:spTree>
    <p:extLst>
      <p:ext uri="{BB962C8B-B14F-4D97-AF65-F5344CB8AC3E}">
        <p14:creationId xmlns:p14="http://schemas.microsoft.com/office/powerpoint/2010/main" val="29786464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Comparing neighborhood accessibility of a manual wheelchair user and a person without a disability</a:t>
            </a:r>
          </a:p>
        </p:txBody>
      </p:sp>
      <p:sp>
        <p:nvSpPr>
          <p:cNvPr id="4" name="Slide Number Placeholder 3"/>
          <p:cNvSpPr>
            <a:spLocks noGrp="1"/>
          </p:cNvSpPr>
          <p:nvPr>
            <p:ph type="sldNum" sz="quarter" idx="5"/>
          </p:nvPr>
        </p:nvSpPr>
        <p:spPr/>
        <p:txBody>
          <a:bodyPr/>
          <a:lstStyle/>
          <a:p>
            <a:fld id="{86CEBA8C-C941-674C-ABA3-D3CC7F1C7354}" type="slidenum">
              <a:rPr lang="en-US" smtClean="0"/>
              <a:t>28</a:t>
            </a:fld>
            <a:endParaRPr lang="en-US"/>
          </a:p>
        </p:txBody>
      </p:sp>
    </p:spTree>
    <p:extLst>
      <p:ext uri="{BB962C8B-B14F-4D97-AF65-F5344CB8AC3E}">
        <p14:creationId xmlns:p14="http://schemas.microsoft.com/office/powerpoint/2010/main" val="1594841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[SKIP for 8-minute video]</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29</a:t>
            </a:fld>
            <a:endParaRPr lang="en-US"/>
          </a:p>
        </p:txBody>
      </p:sp>
    </p:spTree>
    <p:extLst>
      <p:ext uri="{BB962C8B-B14F-4D97-AF65-F5344CB8AC3E}">
        <p14:creationId xmlns:p14="http://schemas.microsoft.com/office/powerpoint/2010/main" val="27010900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finally, finding an accessible neighborhood to live </a:t>
            </a:r>
            <a:r>
              <a:rPr lang="en-US" sz="1200" b="1" dirty="0">
                <a:solidFill>
                  <a:srgbClr val="BE384A"/>
                </a:solidFill>
                <a:latin typeface="Avenir Next Demi Bold" panose="020B0503020202020204" pitchFamily="34" charset="0"/>
              </a:rPr>
              <a:t>by </a:t>
            </a:r>
            <a:r>
              <a:rPr lang="en-US" sz="1200" b="1" dirty="0">
                <a:solidFill>
                  <a:srgbClr val="BE384A"/>
                </a:solidFill>
                <a:latin typeface="Avenir Next" panose="020B0503020202020204" pitchFamily="34" charset="0"/>
              </a:rPr>
              <a:t>comparing</a:t>
            </a:r>
            <a:r>
              <a:rPr lang="en-US" sz="1200" b="1" dirty="0">
                <a:solidFill>
                  <a:srgbClr val="BE384A"/>
                </a:solidFill>
                <a:latin typeface="Avenir Next Demi Bold" panose="020B0503020202020204" pitchFamily="34" charset="0"/>
              </a:rPr>
              <a:t> three neighborhoods [SKIP: </a:t>
            </a:r>
            <a:r>
              <a:rPr lang="en-US" sz="1200" b="0" dirty="0">
                <a:solidFill>
                  <a:srgbClr val="BE384A"/>
                </a:solidFill>
                <a:latin typeface="Avenir Next Demi Bold" panose="020B0503020202020204" pitchFamily="34" charset="0"/>
              </a:rPr>
              <a:t>using the isochrones]</a:t>
            </a:r>
            <a:endParaRPr lang="en-US" b="0" dirty="0"/>
          </a:p>
        </p:txBody>
      </p:sp>
      <p:sp>
        <p:nvSpPr>
          <p:cNvPr id="4" name="Slide Number Placeholder 3"/>
          <p:cNvSpPr>
            <a:spLocks noGrp="1"/>
          </p:cNvSpPr>
          <p:nvPr>
            <p:ph type="sldNum" sz="quarter" idx="5"/>
          </p:nvPr>
        </p:nvSpPr>
        <p:spPr/>
        <p:txBody>
          <a:bodyPr/>
          <a:lstStyle/>
          <a:p>
            <a:fld id="{86CEBA8C-C941-674C-ABA3-D3CC7F1C7354}" type="slidenum">
              <a:rPr lang="en-US" smtClean="0"/>
              <a:t>30</a:t>
            </a:fld>
            <a:endParaRPr lang="en-US"/>
          </a:p>
        </p:txBody>
      </p:sp>
    </p:spTree>
    <p:extLst>
      <p:ext uri="{BB962C8B-B14F-4D97-AF65-F5344CB8AC3E}">
        <p14:creationId xmlns:p14="http://schemas.microsoft.com/office/powerpoint/2010/main" val="39855258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Overall, we find that </a:t>
            </a:r>
            <a:r>
              <a:rPr lang="en-US" dirty="0">
                <a:latin typeface="Avenir Next" panose="020B0503020202020204" pitchFamily="34" charset="0"/>
              </a:rPr>
              <a:t>One-size-fits-all won’t work because design </a:t>
            </a:r>
            <a:r>
              <a:rPr lang="en-US" sz="1200" dirty="0"/>
              <a:t>needs for each stakeholder group are inherently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Our findings demonstrate how these needs are different</a:t>
            </a:r>
            <a:r>
              <a:rPr lang="en-US" sz="1200" dirty="0"/>
              <a:t> through an analysis of how maps satisfied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BAAF"/>
                </a:solidFill>
              </a:rPr>
              <a:t>data and information granularity and prioritization </a:t>
            </a:r>
            <a:r>
              <a:rPr lang="en-US" sz="1200" dirty="0"/>
              <a:t>needs for acquiring actionable insights</a:t>
            </a:r>
            <a:endParaRPr lang="en-US" dirty="0">
              <a:latin typeface="Avenir Next" panose="020B0503020202020204" pitchFamily="34" charset="0"/>
            </a:endParaRPr>
          </a:p>
          <a:p>
            <a:endParaRPr lang="en-US" sz="1200" dirty="0">
              <a:latin typeface="Avenir Next" panose="020B0503020202020204" pitchFamily="34" charset="0"/>
            </a:endParaRPr>
          </a:p>
          <a:p>
            <a:r>
              <a:rPr lang="en-US" sz="1200" dirty="0">
                <a:latin typeface="Avenir Next" panose="020B0503020202020204" pitchFamily="34" charset="0"/>
              </a:rPr>
              <a:t>We categorize these findings across the two research questions we asked before. </a:t>
            </a:r>
            <a:endParaRPr lang="en-US" sz="1200" dirty="0"/>
          </a:p>
        </p:txBody>
      </p:sp>
      <p:sp>
        <p:nvSpPr>
          <p:cNvPr id="4" name="Slide Number Placeholder 3"/>
          <p:cNvSpPr>
            <a:spLocks noGrp="1"/>
          </p:cNvSpPr>
          <p:nvPr>
            <p:ph type="sldNum" sz="quarter" idx="5"/>
          </p:nvPr>
        </p:nvSpPr>
        <p:spPr/>
        <p:txBody>
          <a:bodyPr/>
          <a:lstStyle/>
          <a:p>
            <a:fld id="{86CEBA8C-C941-674C-ABA3-D3CC7F1C7354}" type="slidenum">
              <a:rPr lang="en-US" smtClean="0"/>
              <a:t>31</a:t>
            </a:fld>
            <a:endParaRPr lang="en-US"/>
          </a:p>
        </p:txBody>
      </p:sp>
    </p:spTree>
    <p:extLst>
      <p:ext uri="{BB962C8B-B14F-4D97-AF65-F5344CB8AC3E}">
        <p14:creationId xmlns:p14="http://schemas.microsoft.com/office/powerpoint/2010/main" val="9499131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Across the three tasks, we analyzed how maps satisfied each stakeholders’ data needs and supported their sensemaking practices</a:t>
            </a:r>
          </a:p>
          <a:p>
            <a:endParaRPr lang="en-US" dirty="0"/>
          </a:p>
          <a:p>
            <a:r>
              <a:rPr lang="en-US" dirty="0"/>
              <a:t>For example, [click]</a:t>
            </a:r>
          </a:p>
          <a:p>
            <a:r>
              <a:rPr lang="en-US" dirty="0"/>
              <a:t>participants identified patterns such as density clusters easily. However, that was always followed by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80920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Across the three tasks, we analyzed how maps satisfied each stakeholders’ data needs and supported their sensemaking practices</a:t>
            </a:r>
          </a:p>
          <a:p>
            <a:endParaRPr lang="en-US" dirty="0"/>
          </a:p>
          <a:p>
            <a:r>
              <a:rPr lang="en-US" dirty="0"/>
              <a:t>For example, [click]</a:t>
            </a:r>
          </a:p>
          <a:p>
            <a:r>
              <a:rPr lang="en-US" dirty="0"/>
              <a:t>participants identified patterns such as density clusters easily. However, that was always followed by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01061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“why are we seeing this”? What are the causes?</a:t>
            </a:r>
          </a:p>
          <a:p>
            <a:endParaRPr lang="en-US" dirty="0"/>
          </a:p>
          <a:p>
            <a:r>
              <a:rPr lang="en-US" sz="1200" dirty="0">
                <a:solidFill>
                  <a:srgbClr val="00BAAF"/>
                </a:solidFill>
              </a:rPr>
              <a:t>That is, contextualizing patterns was</a:t>
            </a:r>
            <a:r>
              <a:rPr lang="en-US" sz="1200" dirty="0"/>
              <a:t> a core sub-task.</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36177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example, an advocate who was interested in assessing racial inequities said: “</a:t>
            </a:r>
            <a:r>
              <a:rPr lang="en-US" i="1" dirty="0">
                <a:solidFill>
                  <a:schemeClr val="bg1"/>
                </a:solidFill>
                <a:latin typeface="Avenir Next" panose="020B0503020202020204" pitchFamily="34" charset="0"/>
              </a:rPr>
              <a:t>There is a lot of problems highlighted in this area. It makes me wonder if that area has a lot of people of color who are disabled.</a:t>
            </a:r>
            <a:r>
              <a:rPr lang="en-US"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12060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Participants were interested in contextualized understanding by augmenting accessibility data with socio-economic, historic factors, and temporal factors.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63834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example, here are two historic neighborhoods of Georgetown and Anacostia with vastly different demographics and socio-economic status: Georgetown being largely white and affluent and Anacostia being largely Black and low-income. The supporting images show contrasts in poor accessibility due to vastly different reasons such as historic infrastructure like cobblestone pathways and preservation policies in Georgetown opposed to major obstacles like utility poles blocking ramps in Anacostia.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Jon’s slide 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Anacostia, a lower socio-economic area that is 92% Black and our findings suggest, has poor pedestrian accessibility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But another bright spot corresponds to Georgetown, a highly affluent area that is 82% white but has historic infrastructure like cobblestone pathways and preservation policies that, perhaps, negatively impact accessibility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42066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categorized these needs and practices across the two research questions</a:t>
            </a:r>
          </a:p>
        </p:txBody>
      </p:sp>
      <p:sp>
        <p:nvSpPr>
          <p:cNvPr id="4" name="Slide Number Placeholder 3"/>
          <p:cNvSpPr>
            <a:spLocks noGrp="1"/>
          </p:cNvSpPr>
          <p:nvPr>
            <p:ph type="sldNum" sz="quarter" idx="5"/>
          </p:nvPr>
        </p:nvSpPr>
        <p:spPr/>
        <p:txBody>
          <a:bodyPr/>
          <a:lstStyle/>
          <a:p>
            <a:fld id="{0A755F4D-C195-CF4C-8863-2AE5747BBBCF}" type="slidenum">
              <a:rPr lang="en-US" smtClean="0"/>
              <a:t>38</a:t>
            </a:fld>
            <a:endParaRPr lang="en-US"/>
          </a:p>
        </p:txBody>
      </p:sp>
    </p:spTree>
    <p:extLst>
      <p:ext uri="{BB962C8B-B14F-4D97-AF65-F5344CB8AC3E}">
        <p14:creationId xmlns:p14="http://schemas.microsoft.com/office/powerpoint/2010/main" val="24434119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 the first one: </a:t>
            </a:r>
            <a:r>
              <a:rPr lang="en-US" sz="1200" dirty="0">
                <a:solidFill>
                  <a:schemeClr val="tx1">
                    <a:lumMod val="65000"/>
                    <a:lumOff val="35000"/>
                  </a:schemeClr>
                </a:solidFill>
                <a:latin typeface="Bebas Neue" panose="020B0606020202050201" pitchFamily="34" charset="77"/>
              </a:rPr>
              <a:t>key visual analytic tasks and data needs</a:t>
            </a:r>
            <a:endParaRPr lang="en-US" dirty="0"/>
          </a:p>
        </p:txBody>
      </p:sp>
      <p:sp>
        <p:nvSpPr>
          <p:cNvPr id="4" name="Slide Number Placeholder 3"/>
          <p:cNvSpPr>
            <a:spLocks noGrp="1"/>
          </p:cNvSpPr>
          <p:nvPr>
            <p:ph type="sldNum" sz="quarter" idx="5"/>
          </p:nvPr>
        </p:nvSpPr>
        <p:spPr/>
        <p:txBody>
          <a:bodyPr/>
          <a:lstStyle/>
          <a:p>
            <a:fld id="{0A755F4D-C195-CF4C-8863-2AE5747BBBCF}" type="slidenum">
              <a:rPr lang="en-US" smtClean="0"/>
              <a:t>39</a:t>
            </a:fld>
            <a:endParaRPr lang="en-US"/>
          </a:p>
        </p:txBody>
      </p:sp>
    </p:spTree>
    <p:extLst>
      <p:ext uri="{BB962C8B-B14F-4D97-AF65-F5344CB8AC3E}">
        <p14:creationId xmlns:p14="http://schemas.microsoft.com/office/powerpoint/2010/main" val="251741848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Overall, we find that </a:t>
            </a:r>
            <a:r>
              <a:rPr lang="en-US" dirty="0">
                <a:latin typeface="Avenir Next" panose="020B0503020202020204" pitchFamily="34" charset="0"/>
              </a:rPr>
              <a:t>One-size-fits-all won’t work because design </a:t>
            </a:r>
            <a:r>
              <a:rPr lang="en-US" sz="1200" dirty="0"/>
              <a:t>needs for each stakeholder group are inherently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Our findings demonstrate how these needs are different</a:t>
            </a:r>
            <a:r>
              <a:rPr lang="en-US" sz="1200" dirty="0"/>
              <a:t> through an analysis of how maps satisfied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BAAF"/>
                </a:solidFill>
              </a:rPr>
              <a:t>data and information granularity needs and prioritization </a:t>
            </a:r>
            <a:r>
              <a:rPr lang="en-US" sz="1200" dirty="0"/>
              <a:t>needs for acquiring actionable insights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Avenir Next" panose="020B0503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venir Next" panose="020B0503020202020204" pitchFamily="34" charset="0"/>
              </a:rPr>
              <a:t>[SKIP </a:t>
            </a:r>
            <a:r>
              <a:rPr lang="en-US">
                <a:latin typeface="Avenir Next" panose="020B0503020202020204" pitchFamily="34" charset="0"/>
              </a:rPr>
              <a:t>emerging themes for 8-minute video]</a:t>
            </a:r>
            <a:endParaRPr lang="en-US" dirty="0">
              <a:latin typeface="Avenir Next" panose="020B0503020202020204" pitchFamily="34" charset="0"/>
            </a:endParaRPr>
          </a:p>
          <a:p>
            <a:r>
              <a:rPr lang="en-US" dirty="0">
                <a:latin typeface="Avenir Next" panose="020B0503020202020204" pitchFamily="34" charset="0"/>
              </a:rPr>
              <a:t>Our analysis generated themes across, [read only the italics]…</a:t>
            </a:r>
          </a:p>
          <a:p>
            <a:pPr marL="1257300" lvl="1" indent="-571500">
              <a:buFont typeface="+mj-lt"/>
              <a:buAutoNum type="arabicPeriod"/>
            </a:pPr>
            <a:r>
              <a:rPr lang="en-US" i="1" dirty="0">
                <a:solidFill>
                  <a:srgbClr val="00BAAF"/>
                </a:solidFill>
                <a:latin typeface="Avenir Next" panose="020B0503020202020204" pitchFamily="34" charset="0"/>
              </a:rPr>
              <a:t>envisioned usages</a:t>
            </a:r>
            <a:r>
              <a:rPr lang="en-US" dirty="0">
                <a:solidFill>
                  <a:srgbClr val="00BAAF"/>
                </a:solidFill>
                <a:latin typeface="Avenir Next" panose="020B0503020202020204" pitchFamily="34" charset="0"/>
              </a:rPr>
              <a:t> </a:t>
            </a:r>
            <a:r>
              <a:rPr lang="en-US" dirty="0">
                <a:latin typeface="Avenir Next" panose="020B0503020202020204" pitchFamily="34" charset="0"/>
              </a:rPr>
              <a:t>of map visualizations for decision-making include city planning, advocacy, and daily living, </a:t>
            </a:r>
          </a:p>
          <a:p>
            <a:pPr marL="1257300" lvl="1" indent="-571500">
              <a:buFont typeface="+mj-lt"/>
              <a:buAutoNum type="arabicPeriod"/>
            </a:pPr>
            <a:r>
              <a:rPr lang="en-US" i="1" dirty="0">
                <a:solidFill>
                  <a:srgbClr val="00BAAF"/>
                </a:solidFill>
                <a:latin typeface="Avenir Next" panose="020B0503020202020204" pitchFamily="34" charset="0"/>
              </a:rPr>
              <a:t>map characteristics</a:t>
            </a:r>
            <a:r>
              <a:rPr lang="en-US" dirty="0">
                <a:solidFill>
                  <a:srgbClr val="00BAAF"/>
                </a:solidFill>
                <a:latin typeface="Avenir Next" panose="020B0503020202020204" pitchFamily="34" charset="0"/>
              </a:rPr>
              <a:t> </a:t>
            </a:r>
            <a:r>
              <a:rPr lang="en-US" dirty="0">
                <a:latin typeface="Avenir Next" panose="020B0503020202020204" pitchFamily="34" charset="0"/>
              </a:rPr>
              <a:t>that advance and/or impede map interpretation (</a:t>
            </a:r>
            <a:r>
              <a:rPr lang="en-US" i="1" dirty="0">
                <a:latin typeface="Avenir Next" panose="020B0503020202020204" pitchFamily="34" charset="0"/>
              </a:rPr>
              <a:t>e.g</a:t>
            </a:r>
            <a:r>
              <a:rPr lang="en-US" dirty="0">
                <a:latin typeface="Avenir Next" panose="020B0503020202020204" pitchFamily="34" charset="0"/>
              </a:rPr>
              <a:t>., aggregation functions used, map zoom level, color and scales used),</a:t>
            </a:r>
          </a:p>
          <a:p>
            <a:pPr marL="1257300" lvl="1" indent="-571500">
              <a:buFont typeface="+mj-lt"/>
              <a:buAutoNum type="arabicPeriod"/>
            </a:pPr>
            <a:r>
              <a:rPr lang="en-US" i="1" dirty="0">
                <a:solidFill>
                  <a:srgbClr val="00BAAF"/>
                </a:solidFill>
                <a:latin typeface="Avenir Next" panose="020B0503020202020204" pitchFamily="34" charset="0"/>
              </a:rPr>
              <a:t>missing data</a:t>
            </a:r>
            <a:r>
              <a:rPr lang="en-US" dirty="0">
                <a:latin typeface="Avenir Next" panose="020B0503020202020204" pitchFamily="34" charset="0"/>
              </a:rPr>
              <a:t>(</a:t>
            </a:r>
            <a:r>
              <a:rPr lang="en-US" i="1" dirty="0">
                <a:latin typeface="Avenir Next" panose="020B0503020202020204" pitchFamily="34" charset="0"/>
              </a:rPr>
              <a:t>e.g.</a:t>
            </a:r>
            <a:r>
              <a:rPr lang="en-US" dirty="0">
                <a:latin typeface="Avenir Next" panose="020B0503020202020204" pitchFamily="34" charset="0"/>
              </a:rPr>
              <a:t>, demographic data, label details, quantitative data), </a:t>
            </a:r>
          </a:p>
          <a:p>
            <a:pPr marL="1257300" lvl="1" indent="-571500">
              <a:buFont typeface="+mj-lt"/>
              <a:buAutoNum type="arabicPeriod"/>
            </a:pPr>
            <a:r>
              <a:rPr lang="en-US" dirty="0">
                <a:latin typeface="Avenir Next" panose="020B0503020202020204" pitchFamily="34" charset="0"/>
              </a:rPr>
              <a:t>causes for </a:t>
            </a:r>
            <a:r>
              <a:rPr lang="en-US" i="1" dirty="0">
                <a:solidFill>
                  <a:srgbClr val="00BAAF"/>
                </a:solidFill>
                <a:latin typeface="Avenir Next" panose="020B0503020202020204" pitchFamily="34" charset="0"/>
              </a:rPr>
              <a:t>confusions</a:t>
            </a:r>
            <a:r>
              <a:rPr lang="en-US" dirty="0">
                <a:latin typeface="Avenir Next" panose="020B0503020202020204" pitchFamily="34" charset="0"/>
              </a:rPr>
              <a:t> in the map interpretation process (</a:t>
            </a:r>
            <a:r>
              <a:rPr lang="en-US" i="1" dirty="0">
                <a:latin typeface="Avenir Next" panose="020B0503020202020204" pitchFamily="34" charset="0"/>
              </a:rPr>
              <a:t>e.g</a:t>
            </a:r>
            <a:r>
              <a:rPr lang="en-US" dirty="0">
                <a:latin typeface="Avenir Next" panose="020B0503020202020204" pitchFamily="34" charset="0"/>
              </a:rPr>
              <a:t>., misaligned values or expectations between map and map user),</a:t>
            </a:r>
          </a:p>
          <a:p>
            <a:pPr marL="1257300" lvl="1" indent="-571500">
              <a:buFont typeface="+mj-lt"/>
              <a:buAutoNum type="arabicPeriod"/>
            </a:pPr>
            <a:r>
              <a:rPr lang="en-US" i="1" dirty="0">
                <a:solidFill>
                  <a:srgbClr val="00BAAF"/>
                </a:solidFill>
                <a:latin typeface="Avenir Next" panose="020B0503020202020204" pitchFamily="34" charset="0"/>
              </a:rPr>
              <a:t>new analysis questions</a:t>
            </a:r>
            <a:r>
              <a:rPr lang="en-US" dirty="0">
                <a:solidFill>
                  <a:srgbClr val="00BAAF"/>
                </a:solidFill>
                <a:latin typeface="Avenir Next" panose="020B0503020202020204" pitchFamily="34" charset="0"/>
              </a:rPr>
              <a:t> </a:t>
            </a:r>
            <a:r>
              <a:rPr lang="en-US" dirty="0">
                <a:latin typeface="Avenir Next" panose="020B0503020202020204" pitchFamily="34" charset="0"/>
              </a:rPr>
              <a:t>(</a:t>
            </a:r>
            <a:r>
              <a:rPr lang="en-US" i="1" dirty="0">
                <a:latin typeface="Avenir Next" panose="020B0503020202020204" pitchFamily="34" charset="0"/>
              </a:rPr>
              <a:t>e.g</a:t>
            </a:r>
            <a:r>
              <a:rPr lang="en-US" dirty="0">
                <a:latin typeface="Avenir Next" panose="020B0503020202020204" pitchFamily="34" charset="0"/>
              </a:rPr>
              <a:t>., relation between accessibility and race), and </a:t>
            </a:r>
          </a:p>
          <a:p>
            <a:pPr marL="1257300" lvl="1" indent="-571500">
              <a:buFont typeface="+mj-lt"/>
              <a:buAutoNum type="arabicPeriod"/>
            </a:pPr>
            <a:r>
              <a:rPr lang="en-US" i="1" dirty="0">
                <a:solidFill>
                  <a:srgbClr val="00BAAF"/>
                </a:solidFill>
                <a:latin typeface="Avenir Next" panose="020B0503020202020204" pitchFamily="34" charset="0"/>
              </a:rPr>
              <a:t>desired features</a:t>
            </a:r>
            <a:r>
              <a:rPr lang="en-US" dirty="0">
                <a:solidFill>
                  <a:srgbClr val="00BAAF"/>
                </a:solidFill>
                <a:latin typeface="Avenir Next" panose="020B0503020202020204" pitchFamily="34" charset="0"/>
              </a:rPr>
              <a:t> </a:t>
            </a:r>
            <a:r>
              <a:rPr lang="en-US" dirty="0">
                <a:latin typeface="Avenir Next" panose="020B0503020202020204" pitchFamily="34" charset="0"/>
              </a:rPr>
              <a:t>for future interactive visualization tools (</a:t>
            </a:r>
            <a:r>
              <a:rPr lang="en-US" i="1" dirty="0">
                <a:latin typeface="Avenir Next" panose="020B0503020202020204" pitchFamily="34" charset="0"/>
              </a:rPr>
              <a:t>e.g.</a:t>
            </a:r>
            <a:r>
              <a:rPr lang="en-US" dirty="0">
                <a:latin typeface="Avenir Next" panose="020B0503020202020204" pitchFamily="34" charset="0"/>
              </a:rPr>
              <a:t>, supporting personalization, storytelling, filtering). </a:t>
            </a:r>
          </a:p>
          <a:p>
            <a:endParaRPr lang="en-US" dirty="0">
              <a:latin typeface="Avenir Next" panose="020B0503020202020204" pitchFamily="34" charset="0"/>
            </a:endParaRPr>
          </a:p>
          <a:p>
            <a:endParaRPr lang="en-US" sz="1200" dirty="0">
              <a:latin typeface="Avenir Next" panose="020B0503020202020204" pitchFamily="34" charset="0"/>
            </a:endParaRPr>
          </a:p>
          <a:p>
            <a:r>
              <a:rPr lang="en-US" sz="1200" dirty="0">
                <a:latin typeface="Avenir Next" panose="020B0503020202020204" pitchFamily="34" charset="0"/>
              </a:rPr>
              <a:t>We categorize these findings across the two research questions we asked before. </a:t>
            </a:r>
            <a:endParaRPr lang="en-US" sz="1200" dirty="0"/>
          </a:p>
        </p:txBody>
      </p:sp>
      <p:sp>
        <p:nvSpPr>
          <p:cNvPr id="4" name="Slide Number Placeholder 3"/>
          <p:cNvSpPr>
            <a:spLocks noGrp="1"/>
          </p:cNvSpPr>
          <p:nvPr>
            <p:ph type="sldNum" sz="quarter" idx="5"/>
          </p:nvPr>
        </p:nvSpPr>
        <p:spPr/>
        <p:txBody>
          <a:bodyPr/>
          <a:lstStyle/>
          <a:p>
            <a:fld id="{86CEBA8C-C941-674C-ABA3-D3CC7F1C7354}" type="slidenum">
              <a:rPr lang="en-US" smtClean="0"/>
              <a:t>40</a:t>
            </a:fld>
            <a:endParaRPr lang="en-US"/>
          </a:p>
        </p:txBody>
      </p:sp>
    </p:spTree>
    <p:extLst>
      <p:ext uri="{BB962C8B-B14F-4D97-AF65-F5344CB8AC3E}">
        <p14:creationId xmlns:p14="http://schemas.microsoft.com/office/powerpoint/2010/main" val="37019464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Mapped goals, metrics, data, users, and tasks into this task model for urban accessibility</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41</a:t>
            </a:fld>
            <a:endParaRPr lang="en-US"/>
          </a:p>
        </p:txBody>
      </p:sp>
    </p:spTree>
    <p:extLst>
      <p:ext uri="{BB962C8B-B14F-4D97-AF65-F5344CB8AC3E}">
        <p14:creationId xmlns:p14="http://schemas.microsoft.com/office/powerpoint/2010/main" val="6315374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We found diverse set of analysis tasks across [click]stakeholder groups.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For example, from </a:t>
            </a:r>
            <a:r>
              <a:rPr lang="en-US" b="1" dirty="0">
                <a:solidFill>
                  <a:srgbClr val="222222"/>
                </a:solidFill>
                <a:latin typeface="Arial" panose="020B0604020202020204" pitchFamily="34" charset="0"/>
              </a:rPr>
              <a:t>low-level</a:t>
            </a:r>
            <a:r>
              <a:rPr lang="en-US" dirty="0">
                <a:solidFill>
                  <a:srgbClr val="222222"/>
                </a:solidFill>
                <a:latin typeface="Arial" panose="020B0604020202020204" pitchFamily="34" charset="0"/>
              </a:rPr>
              <a:t> tasks such as finding sidewalk accessibility of a street or neighborhood to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22222"/>
                </a:solidFill>
                <a:latin typeface="Arial" panose="020B0604020202020204" pitchFamily="34" charset="0"/>
              </a:rPr>
              <a:t>high-level </a:t>
            </a:r>
            <a:r>
              <a:rPr lang="en-US" dirty="0">
                <a:solidFill>
                  <a:srgbClr val="222222"/>
                </a:solidFill>
                <a:latin typeface="Arial" panose="020B0604020202020204" pitchFamily="34" charset="0"/>
              </a:rPr>
              <a:t>task of assessing impact of sidewalk accessibility on healthcare access.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42</a:t>
            </a:fld>
            <a:endParaRPr lang="en-US"/>
          </a:p>
        </p:txBody>
      </p:sp>
    </p:spTree>
    <p:extLst>
      <p:ext uri="{BB962C8B-B14F-4D97-AF65-F5344CB8AC3E}">
        <p14:creationId xmlns:p14="http://schemas.microsoft.com/office/powerpoint/2010/main" val="42722816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We found diverse set of analysis tasks across [click]stakeholder groups.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For example, from </a:t>
            </a:r>
            <a:r>
              <a:rPr lang="en-US" b="1" dirty="0">
                <a:solidFill>
                  <a:srgbClr val="222222"/>
                </a:solidFill>
                <a:latin typeface="Arial" panose="020B0604020202020204" pitchFamily="34" charset="0"/>
              </a:rPr>
              <a:t>low-level</a:t>
            </a:r>
            <a:r>
              <a:rPr lang="en-US" dirty="0">
                <a:solidFill>
                  <a:srgbClr val="222222"/>
                </a:solidFill>
                <a:latin typeface="Arial" panose="020B0604020202020204" pitchFamily="34" charset="0"/>
              </a:rPr>
              <a:t> tasks such as finding sidewalk accessibility of a street or neighborhood to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22222"/>
                </a:solidFill>
                <a:latin typeface="Arial" panose="020B0604020202020204" pitchFamily="34" charset="0"/>
              </a:rPr>
              <a:t>high-level </a:t>
            </a:r>
            <a:r>
              <a:rPr lang="en-US" dirty="0">
                <a:solidFill>
                  <a:srgbClr val="222222"/>
                </a:solidFill>
                <a:latin typeface="Arial" panose="020B0604020202020204" pitchFamily="34" charset="0"/>
              </a:rPr>
              <a:t>task of assessing impact of sidewalk accessibility on healthcare access.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43</a:t>
            </a:fld>
            <a:endParaRPr lang="en-US"/>
          </a:p>
        </p:txBody>
      </p:sp>
    </p:spTree>
    <p:extLst>
      <p:ext uri="{BB962C8B-B14F-4D97-AF65-F5344CB8AC3E}">
        <p14:creationId xmlns:p14="http://schemas.microsoft.com/office/powerpoint/2010/main" val="293949625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We found diverse set of analysis tasks across [click]stakeholder groups.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For example, from </a:t>
            </a:r>
            <a:r>
              <a:rPr lang="en-US" b="1" dirty="0">
                <a:solidFill>
                  <a:srgbClr val="222222"/>
                </a:solidFill>
                <a:latin typeface="Arial" panose="020B0604020202020204" pitchFamily="34" charset="0"/>
              </a:rPr>
              <a:t>low-level</a:t>
            </a:r>
            <a:r>
              <a:rPr lang="en-US" dirty="0">
                <a:solidFill>
                  <a:srgbClr val="222222"/>
                </a:solidFill>
                <a:latin typeface="Arial" panose="020B0604020202020204" pitchFamily="34" charset="0"/>
              </a:rPr>
              <a:t> tasks such as finding sidewalk accessibility of a street or neighborhood to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22222"/>
                </a:solidFill>
                <a:latin typeface="Arial" panose="020B0604020202020204" pitchFamily="34" charset="0"/>
              </a:rPr>
              <a:t>high-level </a:t>
            </a:r>
            <a:r>
              <a:rPr lang="en-US" dirty="0">
                <a:solidFill>
                  <a:srgbClr val="222222"/>
                </a:solidFill>
                <a:latin typeface="Arial" panose="020B0604020202020204" pitchFamily="34" charset="0"/>
              </a:rPr>
              <a:t>task of assessing impact of sidewalk accessibility on healthcare access.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44</a:t>
            </a:fld>
            <a:endParaRPr lang="en-US"/>
          </a:p>
        </p:txBody>
      </p:sp>
    </p:spTree>
    <p:extLst>
      <p:ext uri="{BB962C8B-B14F-4D97-AF65-F5344CB8AC3E}">
        <p14:creationId xmlns:p14="http://schemas.microsoft.com/office/powerpoint/2010/main" val="9182821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We found diverse set of analysis tasks across [click]stakeholder groups.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For example, from </a:t>
            </a:r>
            <a:r>
              <a:rPr lang="en-US" b="1" dirty="0">
                <a:solidFill>
                  <a:srgbClr val="222222"/>
                </a:solidFill>
                <a:latin typeface="Arial" panose="020B0604020202020204" pitchFamily="34" charset="0"/>
              </a:rPr>
              <a:t>low-level</a:t>
            </a:r>
            <a:r>
              <a:rPr lang="en-US" dirty="0">
                <a:solidFill>
                  <a:srgbClr val="222222"/>
                </a:solidFill>
                <a:latin typeface="Arial" panose="020B0604020202020204" pitchFamily="34" charset="0"/>
              </a:rPr>
              <a:t> tasks such as finding sidewalk accessibility of a street or neighborhood to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22222"/>
                </a:solidFill>
                <a:latin typeface="Arial" panose="020B0604020202020204" pitchFamily="34" charset="0"/>
              </a:rPr>
              <a:t>high-level </a:t>
            </a:r>
            <a:r>
              <a:rPr lang="en-US" dirty="0">
                <a:solidFill>
                  <a:srgbClr val="222222"/>
                </a:solidFill>
                <a:latin typeface="Arial" panose="020B0604020202020204" pitchFamily="34" charset="0"/>
              </a:rPr>
              <a:t>task of assessing impact of sidewalk accessibility on healthcare access.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45</a:t>
            </a:fld>
            <a:endParaRPr lang="en-US"/>
          </a:p>
        </p:txBody>
      </p:sp>
    </p:spTree>
    <p:extLst>
      <p:ext uri="{BB962C8B-B14F-4D97-AF65-F5344CB8AC3E}">
        <p14:creationId xmlns:p14="http://schemas.microsoft.com/office/powerpoint/2010/main" val="17274973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These tasks can be laid onto a spectrum from micro to macro level where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stakeholders operate at certain primary levels with some shared tasks across groups.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For example, policymakers, department officials, and advocates asked about a mid-level task of assessing sidewalk network connectivity for making investment decisions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46</a:t>
            </a:fld>
            <a:endParaRPr lang="en-US"/>
          </a:p>
        </p:txBody>
      </p:sp>
    </p:spTree>
    <p:extLst>
      <p:ext uri="{BB962C8B-B14F-4D97-AF65-F5344CB8AC3E}">
        <p14:creationId xmlns:p14="http://schemas.microsoft.com/office/powerpoint/2010/main" val="418204081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These tasks can be laid onto a spectrum from micro to macro level where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stakeholders operate at certain primary levels with some shared tasks across groups.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For example, policymakers, department officials, and advocates asked about a mid-level task of assessing sidewalk network connectivity for making investment decisions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47</a:t>
            </a:fld>
            <a:endParaRPr lang="en-US"/>
          </a:p>
        </p:txBody>
      </p:sp>
    </p:spTree>
    <p:extLst>
      <p:ext uri="{BB962C8B-B14F-4D97-AF65-F5344CB8AC3E}">
        <p14:creationId xmlns:p14="http://schemas.microsoft.com/office/powerpoint/2010/main" val="396645846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These tasks can be laid onto a spectrum from micro to macro level where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stakeholders operate at certain primary levels with some shared tasks across groups.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For example, policymakers, department officials, and advocates asked about a mid-level task of assessing sidewalk network connectivity for making investment decisions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48</a:t>
            </a:fld>
            <a:endParaRPr lang="en-US"/>
          </a:p>
        </p:txBody>
      </p:sp>
    </p:spTree>
    <p:extLst>
      <p:ext uri="{BB962C8B-B14F-4D97-AF65-F5344CB8AC3E}">
        <p14:creationId xmlns:p14="http://schemas.microsoft.com/office/powerpoint/2010/main" val="1626217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To support these tasks across the diverse [decision-making] contexts,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different assessment factors and metrics need to be prioritized: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From primary accessibility datasets such as sidewalk and building accessibility data to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complementary datasets such as demographics, income, population density and others.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49</a:t>
            </a:fld>
            <a:endParaRPr lang="en-US"/>
          </a:p>
        </p:txBody>
      </p:sp>
    </p:spTree>
    <p:extLst>
      <p:ext uri="{BB962C8B-B14F-4D97-AF65-F5344CB8AC3E}">
        <p14:creationId xmlns:p14="http://schemas.microsoft.com/office/powerpoint/2010/main" val="26207030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To support these tasks across the diverse [decision-making] contexts,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different assessment factors and metrics need to be prioritized: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From primary accessibility datasets such as sidewalk and building accessibility data to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complementary datasets such as demographics, income, population density and others.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50</a:t>
            </a:fld>
            <a:endParaRPr lang="en-US"/>
          </a:p>
        </p:txBody>
      </p:sp>
    </p:spTree>
    <p:extLst>
      <p:ext uri="{BB962C8B-B14F-4D97-AF65-F5344CB8AC3E}">
        <p14:creationId xmlns:p14="http://schemas.microsoft.com/office/powerpoint/2010/main" val="125783517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To support these tasks across the diverse [decision-making] contexts,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different assessment factors and metrics need to be prioritized: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From primary accessibility datasets such as sidewalk and building accessibility data to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complementary datasets such as demographics, income, population density and others.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51</a:t>
            </a:fld>
            <a:endParaRPr lang="en-US"/>
          </a:p>
        </p:txBody>
      </p:sp>
    </p:spTree>
    <p:extLst>
      <p:ext uri="{BB962C8B-B14F-4D97-AF65-F5344CB8AC3E}">
        <p14:creationId xmlns:p14="http://schemas.microsoft.com/office/powerpoint/2010/main" val="211984007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To support these tasks across the diverse [decision-making] contexts,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different assessment factors and metrics need to be prioritized: [click]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From primary accessibility datasets such as sidewalk and building accessibility data to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complementary datasets such as demographics, income, population density and others.</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52</a:t>
            </a:fld>
            <a:endParaRPr lang="en-US"/>
          </a:p>
        </p:txBody>
      </p:sp>
    </p:spTree>
    <p:extLst>
      <p:ext uri="{BB962C8B-B14F-4D97-AF65-F5344CB8AC3E}">
        <p14:creationId xmlns:p14="http://schemas.microsoft.com/office/powerpoint/2010/main" val="315440611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We mapped these diverse needs and multi-level tasks across different stakeholders into this multi-layered model of urban accessibility – our first contribution of this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53</a:t>
            </a:fld>
            <a:endParaRPr lang="en-US"/>
          </a:p>
        </p:txBody>
      </p:sp>
    </p:spTree>
    <p:extLst>
      <p:ext uri="{BB962C8B-B14F-4D97-AF65-F5344CB8AC3E}">
        <p14:creationId xmlns:p14="http://schemas.microsoft.com/office/powerpoint/2010/main" val="56241926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222222"/>
                </a:solidFill>
                <a:latin typeface="Arial" panose="020B0604020202020204" pitchFamily="34" charset="0"/>
              </a:rPr>
              <a:t>These tasks and data needs across different stakeholders are mapped into this task model for urban accessibility</a:t>
            </a:r>
            <a:endParaRPr lang="en-US" dirty="0"/>
          </a:p>
          <a:p>
            <a:endParaRPr lang="en-US" dirty="0"/>
          </a:p>
          <a:p>
            <a:r>
              <a:rPr lang="en-US" dirty="0"/>
              <a:t>---</a:t>
            </a:r>
          </a:p>
          <a:p>
            <a:r>
              <a:rPr lang="en-US" dirty="0"/>
              <a:t>Image Courtesy:</a:t>
            </a:r>
          </a:p>
          <a:p>
            <a:r>
              <a:rPr lang="en-US" dirty="0"/>
              <a:t>ADV: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thenounproject.com</a:t>
            </a:r>
            <a:r>
              <a:rPr lang="en-US" sz="1200" kern="1200" dirty="0">
                <a:solidFill>
                  <a:schemeClr val="tx1"/>
                </a:solidFill>
                <a:effectLst/>
                <a:latin typeface="+mn-lt"/>
                <a:ea typeface="+mn-ea"/>
                <a:cs typeface="+mn-cs"/>
              </a:rPr>
              <a:t>/icon/people-50800/</a:t>
            </a:r>
          </a:p>
          <a:p>
            <a:r>
              <a:rPr lang="en-US" dirty="0"/>
              <a:t>DEPT: https://</a:t>
            </a:r>
            <a:r>
              <a:rPr lang="en-US" dirty="0" err="1"/>
              <a:t>thenounproject.com</a:t>
            </a:r>
            <a:r>
              <a:rPr lang="en-US" dirty="0"/>
              <a:t>/icon/worker-215115/</a:t>
            </a:r>
          </a:p>
          <a:p>
            <a:r>
              <a:rPr lang="en-US" dirty="0"/>
              <a:t>PM: https://</a:t>
            </a:r>
            <a:r>
              <a:rPr lang="en-US" dirty="0" err="1"/>
              <a:t>thenounproject.com</a:t>
            </a:r>
            <a:r>
              <a:rPr lang="en-US" dirty="0"/>
              <a:t>/icon/business-decision-1055414/</a:t>
            </a:r>
          </a:p>
          <a:p>
            <a:r>
              <a:rPr lang="en-US" dirty="0"/>
              <a:t>CVG: https://</a:t>
            </a:r>
            <a:r>
              <a:rPr lang="en-US" dirty="0" err="1"/>
              <a:t>thenounproject.com</a:t>
            </a:r>
            <a:r>
              <a:rPr lang="en-US" dirty="0"/>
              <a:t>/icon/wheelchair-aide-190311/</a:t>
            </a:r>
          </a:p>
          <a:p>
            <a:r>
              <a:rPr lang="en-US" dirty="0"/>
              <a:t>MI: https://</a:t>
            </a:r>
            <a:r>
              <a:rPr lang="en-US" dirty="0" err="1"/>
              <a:t>thenounproject.com</a:t>
            </a:r>
            <a:r>
              <a:rPr lang="en-US" dirty="0"/>
              <a:t>/icon/wheelchair-1258532/</a:t>
            </a: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54</a:t>
            </a:fld>
            <a:endParaRPr lang="en-US"/>
          </a:p>
        </p:txBody>
      </p:sp>
    </p:spTree>
    <p:extLst>
      <p:ext uri="{BB962C8B-B14F-4D97-AF65-F5344CB8AC3E}">
        <p14:creationId xmlns:p14="http://schemas.microsoft.com/office/powerpoint/2010/main" val="338336330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 the second contribution of understanding [click]</a:t>
            </a:r>
          </a:p>
        </p:txBody>
      </p:sp>
      <p:sp>
        <p:nvSpPr>
          <p:cNvPr id="4" name="Slide Number Placeholder 3"/>
          <p:cNvSpPr>
            <a:spLocks noGrp="1"/>
          </p:cNvSpPr>
          <p:nvPr>
            <p:ph type="sldNum" sz="quarter" idx="5"/>
          </p:nvPr>
        </p:nvSpPr>
        <p:spPr/>
        <p:txBody>
          <a:bodyPr/>
          <a:lstStyle/>
          <a:p>
            <a:fld id="{0A755F4D-C195-CF4C-8863-2AE5747BBBCF}" type="slidenum">
              <a:rPr lang="en-US" smtClean="0"/>
              <a:t>55</a:t>
            </a:fld>
            <a:endParaRPr lang="en-US"/>
          </a:p>
        </p:txBody>
      </p:sp>
    </p:spTree>
    <p:extLst>
      <p:ext uri="{BB962C8B-B14F-4D97-AF65-F5344CB8AC3E}">
        <p14:creationId xmlns:p14="http://schemas.microsoft.com/office/powerpoint/2010/main" val="360363565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sensemaking practices of the key stakeholders and how they differed</a:t>
            </a:r>
          </a:p>
        </p:txBody>
      </p:sp>
      <p:sp>
        <p:nvSpPr>
          <p:cNvPr id="4" name="Slide Number Placeholder 3"/>
          <p:cNvSpPr>
            <a:spLocks noGrp="1"/>
          </p:cNvSpPr>
          <p:nvPr>
            <p:ph type="sldNum" sz="quarter" idx="5"/>
          </p:nvPr>
        </p:nvSpPr>
        <p:spPr/>
        <p:txBody>
          <a:bodyPr/>
          <a:lstStyle/>
          <a:p>
            <a:fld id="{0A755F4D-C195-CF4C-8863-2AE5747BBBCF}" type="slidenum">
              <a:rPr lang="en-US" smtClean="0"/>
              <a:t>56</a:t>
            </a:fld>
            <a:endParaRPr lang="en-US"/>
          </a:p>
        </p:txBody>
      </p:sp>
    </p:spTree>
    <p:extLst>
      <p:ext uri="{BB962C8B-B14F-4D97-AF65-F5344CB8AC3E}">
        <p14:creationId xmlns:p14="http://schemas.microsoft.com/office/powerpoint/2010/main" val="284025876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found that to support the diverse needs, maps need to align with existing mental models and sensemaking processes. Several factors influenced those processes, including [click]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solidFill>
                  <a:srgbClr val="00BAAF"/>
                </a:solidFill>
              </a:rPr>
              <a:t>Personal experiences</a:t>
            </a:r>
            <a:r>
              <a:rPr lang="en-US" sz="1200" dirty="0"/>
              <a:t> driving their [sensemaking] process</a:t>
            </a:r>
          </a:p>
          <a:p>
            <a:pPr marL="171450" indent="-171450">
              <a:buFont typeface="Arial" panose="020B0604020202020204" pitchFamily="34" charset="0"/>
              <a:buChar char="•"/>
            </a:pPr>
            <a:r>
              <a:rPr lang="en-US" sz="1200" dirty="0">
                <a:solidFill>
                  <a:srgbClr val="00BAAF"/>
                </a:solidFill>
              </a:rPr>
              <a:t>Contextualizing patterns being</a:t>
            </a:r>
            <a:r>
              <a:rPr lang="en-US" sz="1200" dirty="0"/>
              <a:t> a core sub-task, as we saw earlier</a:t>
            </a:r>
          </a:p>
          <a:p>
            <a:pPr marL="171450" indent="-171450">
              <a:buFont typeface="Arial" panose="020B0604020202020204" pitchFamily="34" charset="0"/>
              <a:buChar char="•"/>
            </a:pPr>
            <a:r>
              <a:rPr lang="en-US" sz="1200" dirty="0">
                <a:solidFill>
                  <a:srgbClr val="00BAAF"/>
                </a:solidFill>
              </a:rPr>
              <a:t>Personally relevant assessment factors </a:t>
            </a:r>
            <a:r>
              <a:rPr lang="en-US" sz="1200" dirty="0"/>
              <a:t>influenced metrics used and others</a:t>
            </a:r>
          </a:p>
          <a:p>
            <a:pPr marL="171450" indent="-171450">
              <a:buFont typeface="Arial" panose="020B0604020202020204" pitchFamily="34" charset="0"/>
              <a:buChar char="•"/>
            </a:pPr>
            <a:endParaRPr lang="en-US" sz="1200" dirty="0"/>
          </a:p>
          <a:p>
            <a:pPr marL="0" indent="0">
              <a:buFont typeface="Arial" panose="020B0604020202020204" pitchFamily="34" charset="0"/>
              <a:buNone/>
            </a:pPr>
            <a:r>
              <a:rPr lang="en-US" sz="1200" dirty="0"/>
              <a:t>[SKIP for 8-minute video]</a:t>
            </a:r>
          </a:p>
          <a:p>
            <a:pPr marL="171450" indent="-171450">
              <a:buFont typeface="Arial" panose="020B0604020202020204" pitchFamily="34" charset="0"/>
              <a:buChar char="•"/>
            </a:pPr>
            <a:r>
              <a:rPr lang="en-US" sz="1200" dirty="0"/>
              <a:t>Supporting </a:t>
            </a:r>
            <a:r>
              <a:rPr lang="en-US" sz="1200" dirty="0">
                <a:solidFill>
                  <a:srgbClr val="00BAAF"/>
                </a:solidFill>
              </a:rPr>
              <a:t>diverse accessibility needs </a:t>
            </a:r>
            <a:r>
              <a:rPr lang="en-US" sz="1200" dirty="0"/>
              <a:t>is key</a:t>
            </a:r>
          </a:p>
          <a:p>
            <a:pPr marL="171450" indent="-171450">
              <a:buFont typeface="Arial" panose="020B0604020202020204" pitchFamily="34" charset="0"/>
              <a:buChar char="•"/>
            </a:pPr>
            <a:r>
              <a:rPr lang="en-US" sz="1200" dirty="0"/>
              <a:t>Stakeholders’ decision context influenced map choices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57</a:t>
            </a:fld>
            <a:endParaRPr lang="en-US"/>
          </a:p>
        </p:txBody>
      </p:sp>
    </p:spTree>
    <p:extLst>
      <p:ext uri="{BB962C8B-B14F-4D97-AF65-F5344CB8AC3E}">
        <p14:creationId xmlns:p14="http://schemas.microsoft.com/office/powerpoint/2010/main" val="3472851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this talk, we will focus on the first one of how personal experiences drove sensemaking</a:t>
            </a:r>
            <a:endParaRPr lang="en-US" sz="1200" dirty="0"/>
          </a:p>
        </p:txBody>
      </p:sp>
      <p:sp>
        <p:nvSpPr>
          <p:cNvPr id="4" name="Slide Number Placeholder 3"/>
          <p:cNvSpPr>
            <a:spLocks noGrp="1"/>
          </p:cNvSpPr>
          <p:nvPr>
            <p:ph type="sldNum" sz="quarter" idx="5"/>
          </p:nvPr>
        </p:nvSpPr>
        <p:spPr/>
        <p:txBody>
          <a:bodyPr/>
          <a:lstStyle/>
          <a:p>
            <a:fld id="{86CEBA8C-C941-674C-ABA3-D3CC7F1C7354}" type="slidenum">
              <a:rPr lang="en-US" smtClean="0"/>
              <a:t>58</a:t>
            </a:fld>
            <a:endParaRPr lang="en-US"/>
          </a:p>
        </p:txBody>
      </p:sp>
    </p:spTree>
    <p:extLst>
      <p:ext uri="{BB962C8B-B14F-4D97-AF65-F5344CB8AC3E}">
        <p14:creationId xmlns:p14="http://schemas.microsoft.com/office/powerpoint/2010/main" val="422224085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found that an individual’s relation to accessibility through lived or professional experience, familiarity with the location being visualized, and familiarity with map-based analysis influenced their sensemaking process as well as the insights gained. For example, [click]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59</a:t>
            </a:fld>
            <a:endParaRPr lang="en-US"/>
          </a:p>
        </p:txBody>
      </p:sp>
    </p:spTree>
    <p:extLst>
      <p:ext uri="{BB962C8B-B14F-4D97-AF65-F5344CB8AC3E}">
        <p14:creationId xmlns:p14="http://schemas.microsoft.com/office/powerpoint/2010/main" val="34473563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Those familiar with map-based analysis immediately started identifying patterns and searched for specific insights relevant to their context. For example, an advocate while analyzing connectivity using </a:t>
            </a:r>
            <a:r>
              <a:rPr lang="en-US" sz="1200" dirty="0" err="1"/>
              <a:t>StreetVis</a:t>
            </a:r>
            <a:r>
              <a:rPr lang="en-US" sz="1200" dirty="0"/>
              <a:t> said: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latin typeface="Avenir Next" panose="020B0503020202020204" pitchFamily="34" charset="0"/>
              </a:rPr>
              <a:t>What I'm looking for here [</a:t>
            </a:r>
            <a:r>
              <a:rPr lang="en-US" i="1" dirty="0" err="1">
                <a:latin typeface="Avenir Next" panose="020B0503020202020204" pitchFamily="34" charset="0"/>
              </a:rPr>
              <a:t>StreetVis</a:t>
            </a:r>
            <a:r>
              <a:rPr lang="en-US" i="1" dirty="0">
                <a:latin typeface="Avenir Next" panose="020B0503020202020204" pitchFamily="34" charset="0"/>
              </a:rPr>
              <a:t>] is not just redness, but the distribution of redness across a particular area as it connects to other red markings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60</a:t>
            </a:fld>
            <a:endParaRPr lang="en-US"/>
          </a:p>
        </p:txBody>
      </p:sp>
    </p:spTree>
    <p:extLst>
      <p:ext uri="{BB962C8B-B14F-4D97-AF65-F5344CB8AC3E}">
        <p14:creationId xmlns:p14="http://schemas.microsoft.com/office/powerpoint/2010/main" val="267836966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These familiarities in turn influence how they assessed the map’s utility based on the alignment with their mental models.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For example, department officials preferred </a:t>
            </a:r>
            <a:r>
              <a:rPr lang="en-US" sz="1200" dirty="0" err="1"/>
              <a:t>StreetVis</a:t>
            </a:r>
            <a:r>
              <a:rPr lang="en-US" sz="1200" dirty="0"/>
              <a:t> as they use street as an analysis unit for analyzing accessibility while, </a:t>
            </a:r>
            <a:r>
              <a:rPr lang="en-US" dirty="0"/>
              <a:t>[click]</a:t>
            </a:r>
          </a:p>
        </p:txBody>
      </p:sp>
      <p:sp>
        <p:nvSpPr>
          <p:cNvPr id="4" name="Slide Number Placeholder 3"/>
          <p:cNvSpPr>
            <a:spLocks noGrp="1"/>
          </p:cNvSpPr>
          <p:nvPr>
            <p:ph type="sldNum" sz="quarter" idx="5"/>
          </p:nvPr>
        </p:nvSpPr>
        <p:spPr/>
        <p:txBody>
          <a:bodyPr/>
          <a:lstStyle/>
          <a:p>
            <a:fld id="{86CEBA8C-C941-674C-ABA3-D3CC7F1C7354}" type="slidenum">
              <a:rPr lang="en-US" smtClean="0"/>
              <a:t>61</a:t>
            </a:fld>
            <a:endParaRPr lang="en-US"/>
          </a:p>
        </p:txBody>
      </p:sp>
    </p:spTree>
    <p:extLst>
      <p:ext uri="{BB962C8B-B14F-4D97-AF65-F5344CB8AC3E}">
        <p14:creationId xmlns:p14="http://schemas.microsoft.com/office/powerpoint/2010/main" val="310916414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MI individuals and caregivers preferred Isochrones for its localized views of data that conveyed the experiential context with data scale closest to their daily living needs.</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62</a:t>
            </a:fld>
            <a:endParaRPr lang="en-US"/>
          </a:p>
        </p:txBody>
      </p:sp>
    </p:spTree>
    <p:extLst>
      <p:ext uri="{BB962C8B-B14F-4D97-AF65-F5344CB8AC3E}">
        <p14:creationId xmlns:p14="http://schemas.microsoft.com/office/powerpoint/2010/main" val="47489307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endParaRPr lang="en-US" dirty="0">
              <a:latin typeface="Avenir Next" panose="020B0503020202020204" pitchFamily="34" charset="0"/>
            </a:endParaRPr>
          </a:p>
          <a:p>
            <a:r>
              <a:rPr lang="en-US" dirty="0">
                <a:latin typeface="Avenir Next" panose="020B0503020202020204" pitchFamily="34" charset="0"/>
              </a:rPr>
              <a:t> </a:t>
            </a:r>
          </a:p>
          <a:p>
            <a:r>
              <a:rPr lang="en-US" dirty="0">
                <a:latin typeface="Avenir Next" panose="020B0503020202020204" pitchFamily="34" charset="0"/>
              </a:rPr>
              <a:t>Using these initial findings, ..[read]</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63</a:t>
            </a:fld>
            <a:endParaRPr lang="en-US"/>
          </a:p>
        </p:txBody>
      </p:sp>
    </p:spTree>
    <p:extLst>
      <p:ext uri="{BB962C8B-B14F-4D97-AF65-F5344CB8AC3E}">
        <p14:creationId xmlns:p14="http://schemas.microsoft.com/office/powerpoint/2010/main" val="409151240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Across the two RQs, we discuss the implications for future visualization tools that cater to the </a:t>
            </a:r>
          </a:p>
          <a:p>
            <a:r>
              <a:rPr lang="en-US" dirty="0"/>
              <a:t> - *diverse [decision-making] contexts with varied [assessment] factors and priorities*, and</a:t>
            </a:r>
          </a:p>
          <a:p>
            <a:r>
              <a:rPr lang="en-US" dirty="0"/>
              <a:t> - *stakeholder differences during sensemaking* [click]…</a:t>
            </a:r>
          </a:p>
          <a:p>
            <a:endParaRPr lang="en-US" dirty="0"/>
          </a:p>
        </p:txBody>
      </p:sp>
      <p:sp>
        <p:nvSpPr>
          <p:cNvPr id="4" name="Slide Number Placeholder 3"/>
          <p:cNvSpPr>
            <a:spLocks noGrp="1"/>
          </p:cNvSpPr>
          <p:nvPr>
            <p:ph type="sldNum" sz="quarter" idx="5"/>
          </p:nvPr>
        </p:nvSpPr>
        <p:spPr/>
        <p:txBody>
          <a:bodyPr/>
          <a:lstStyle/>
          <a:p>
            <a:fld id="{0A755F4D-C195-CF4C-8863-2AE5747BBBCF}" type="slidenum">
              <a:rPr lang="en-US" smtClean="0"/>
              <a:t>64</a:t>
            </a:fld>
            <a:endParaRPr lang="en-US"/>
          </a:p>
        </p:txBody>
      </p:sp>
    </p:spTree>
    <p:extLst>
      <p:ext uri="{BB962C8B-B14F-4D97-AF65-F5344CB8AC3E}">
        <p14:creationId xmlns:p14="http://schemas.microsoft.com/office/powerpoint/2010/main" val="168764428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Specifically, </a:t>
            </a:r>
            <a:r>
              <a:rPr lang="en-US" dirty="0">
                <a:latin typeface="Avenir Next" panose="020B0503020202020204" pitchFamily="34" charset="0"/>
              </a:rPr>
              <a:t>we answer the overarching question introduced before: how </a:t>
            </a:r>
            <a:r>
              <a:rPr lang="en-US" sz="1200" dirty="0"/>
              <a:t>might we </a:t>
            </a:r>
            <a:r>
              <a:rPr lang="en-US" dirty="0">
                <a:latin typeface="Avenir Next" panose="020B0503020202020204" pitchFamily="34" charset="0"/>
              </a:rPr>
              <a:t>utilize interactive visualization tools to support the identified needs [communication and decision-making needs?] [click]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0A755F4D-C195-CF4C-8863-2AE5747BBBCF}" type="slidenum">
              <a:rPr lang="en-US" smtClean="0"/>
              <a:t>65</a:t>
            </a:fld>
            <a:endParaRPr lang="en-US"/>
          </a:p>
        </p:txBody>
      </p:sp>
    </p:spTree>
    <p:extLst>
      <p:ext uri="{BB962C8B-B14F-4D97-AF65-F5344CB8AC3E}">
        <p14:creationId xmlns:p14="http://schemas.microsoft.com/office/powerpoint/2010/main" val="314771534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Given these findings, in the paper, we discuss the implications for future visualization tools that cater to the *diverse [decision-making] contexts with varied [assessment] factors and priorities*, and *stakeholder differences*. [click]</a:t>
            </a:r>
          </a:p>
        </p:txBody>
      </p:sp>
      <p:sp>
        <p:nvSpPr>
          <p:cNvPr id="4" name="Slide Number Placeholder 3"/>
          <p:cNvSpPr>
            <a:spLocks noGrp="1"/>
          </p:cNvSpPr>
          <p:nvPr>
            <p:ph type="sldNum" sz="quarter" idx="5"/>
          </p:nvPr>
        </p:nvSpPr>
        <p:spPr/>
        <p:txBody>
          <a:bodyPr/>
          <a:lstStyle/>
          <a:p>
            <a:fld id="{86CEBA8C-C941-674C-ABA3-D3CC7F1C7354}" type="slidenum">
              <a:rPr lang="en-US" smtClean="0"/>
              <a:t>66</a:t>
            </a:fld>
            <a:endParaRPr lang="en-US"/>
          </a:p>
        </p:txBody>
      </p:sp>
    </p:spTree>
    <p:extLst>
      <p:ext uri="{BB962C8B-B14F-4D97-AF65-F5344CB8AC3E}">
        <p14:creationId xmlns:p14="http://schemas.microsoft.com/office/powerpoint/2010/main" val="174579292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venir Next" panose="020B0503020202020204" pitchFamily="34" charset="0"/>
              </a:rPr>
              <a:t>We created a set of design considerations to answer the overarching question we asked in the beginning: how </a:t>
            </a:r>
            <a:r>
              <a:rPr lang="en-US" sz="1200" dirty="0"/>
              <a:t>might we </a:t>
            </a:r>
            <a:r>
              <a:rPr lang="en-US" dirty="0">
                <a:latin typeface="Avenir Next" panose="020B0503020202020204" pitchFamily="34" charset="0"/>
              </a:rPr>
              <a:t>utilize interactive visualization tools to support the identified needs [communication and decision-making needs?]</a:t>
            </a:r>
          </a:p>
        </p:txBody>
      </p:sp>
      <p:sp>
        <p:nvSpPr>
          <p:cNvPr id="4" name="Slide Number Placeholder 3"/>
          <p:cNvSpPr>
            <a:spLocks noGrp="1"/>
          </p:cNvSpPr>
          <p:nvPr>
            <p:ph type="sldNum" sz="quarter" idx="5"/>
          </p:nvPr>
        </p:nvSpPr>
        <p:spPr/>
        <p:txBody>
          <a:bodyPr/>
          <a:lstStyle/>
          <a:p>
            <a:fld id="{86CEBA8C-C941-674C-ABA3-D3CC7F1C7354}" type="slidenum">
              <a:rPr lang="en-US" smtClean="0"/>
              <a:t>67</a:t>
            </a:fld>
            <a:endParaRPr lang="en-US"/>
          </a:p>
        </p:txBody>
      </p:sp>
    </p:spTree>
    <p:extLst>
      <p:ext uri="{BB962C8B-B14F-4D97-AF65-F5344CB8AC3E}">
        <p14:creationId xmlns:p14="http://schemas.microsoft.com/office/powerpoint/2010/main" val="358014697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By proposing a set of </a:t>
            </a:r>
            <a:r>
              <a:rPr lang="en-US" dirty="0">
                <a:latin typeface="Avenir Next" panose="020B0503020202020204" pitchFamily="34" charset="0"/>
              </a:rPr>
              <a:t>10 design considerations across five categories: [click]</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Avenir Next" panose="020B0503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Avenir Next" panose="020B0503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venir Next" panose="020B0503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venir Next" panose="020B0503020202020204" pitchFamily="34" charset="0"/>
              </a:rPr>
              <a:t>The highlighted design considerations for `Supporting Shared Stakeholder Tasks' play a central role across other design considerations.</a:t>
            </a:r>
          </a:p>
        </p:txBody>
      </p:sp>
      <p:sp>
        <p:nvSpPr>
          <p:cNvPr id="4" name="Slide Number Placeholder 3"/>
          <p:cNvSpPr>
            <a:spLocks noGrp="1"/>
          </p:cNvSpPr>
          <p:nvPr>
            <p:ph type="sldNum" sz="quarter" idx="5"/>
          </p:nvPr>
        </p:nvSpPr>
        <p:spPr/>
        <p:txBody>
          <a:bodyPr/>
          <a:lstStyle/>
          <a:p>
            <a:fld id="{86CEBA8C-C941-674C-ABA3-D3CC7F1C7354}" type="slidenum">
              <a:rPr lang="en-US" smtClean="0"/>
              <a:t>68</a:t>
            </a:fld>
            <a:endParaRPr lang="en-US"/>
          </a:p>
        </p:txBody>
      </p:sp>
    </p:spTree>
    <p:extLst>
      <p:ext uri="{BB962C8B-B14F-4D97-AF65-F5344CB8AC3E}">
        <p14:creationId xmlns:p14="http://schemas.microsoft.com/office/powerpoint/2010/main" val="29781947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venir Next" panose="020B0503020202020204" pitchFamily="34" charset="0"/>
              </a:rPr>
              <a:t>establishing data trust,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venir Next" panose="020B0503020202020204" pitchFamily="34" charset="0"/>
              </a:rPr>
              <a:t>handling diverse assessment factors,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venir Next" panose="020B0503020202020204" pitchFamily="34" charset="0"/>
              </a:rPr>
              <a:t>supporting shared stakeholder tasks,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venir Next" panose="020B0503020202020204" pitchFamily="34" charset="0"/>
              </a:rPr>
              <a:t>supporting comparisons, and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venir Next" panose="020B0503020202020204" pitchFamily="34" charset="0"/>
              </a:rPr>
              <a:t>building persuasive stories.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latin typeface="Avenir Next" panose="020B0503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latin typeface="Avenir Next" panose="020B0503020202020204" pitchFamily="34" charset="0"/>
              </a:rPr>
              <a:t>Each of these present interesting future directions for interactive visualizations in this space.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latin typeface="Avenir Next" panose="020B0503020202020204" pitchFamily="34" charset="0"/>
              </a:rPr>
              <a:t>For example, to account for handling diverse factors and priorities, more work is needed for visualizing multivariate patterns for non-expert users such as our stakeholders.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latin typeface="Avenir Next" panose="020B0503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latin typeface="Avenir Next" panose="020B0503020202020204" pitchFamily="34" charset="0"/>
              </a:rPr>
              <a:t>Please refer to the paper for more.</a:t>
            </a:r>
          </a:p>
        </p:txBody>
      </p:sp>
      <p:sp>
        <p:nvSpPr>
          <p:cNvPr id="4" name="Slide Number Placeholder 3"/>
          <p:cNvSpPr>
            <a:spLocks noGrp="1"/>
          </p:cNvSpPr>
          <p:nvPr>
            <p:ph type="sldNum" sz="quarter" idx="5"/>
          </p:nvPr>
        </p:nvSpPr>
        <p:spPr/>
        <p:txBody>
          <a:bodyPr/>
          <a:lstStyle/>
          <a:p>
            <a:fld id="{0A755F4D-C195-CF4C-8863-2AE5747BBBCF}" type="slidenum">
              <a:rPr lang="en-US" smtClean="0"/>
              <a:t>69</a:t>
            </a:fld>
            <a:endParaRPr lang="en-US"/>
          </a:p>
        </p:txBody>
      </p:sp>
    </p:spTree>
    <p:extLst>
      <p:ext uri="{BB962C8B-B14F-4D97-AF65-F5344CB8AC3E}">
        <p14:creationId xmlns:p14="http://schemas.microsoft.com/office/powerpoint/2010/main" val="176502879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With this, I would like to acknowledge all our brilliant team members and my advisors without whom none of this would have been possible!</a:t>
            </a:r>
          </a:p>
        </p:txBody>
      </p:sp>
      <p:sp>
        <p:nvSpPr>
          <p:cNvPr id="4" name="Slide Number Placeholder 3"/>
          <p:cNvSpPr>
            <a:spLocks noGrp="1"/>
          </p:cNvSpPr>
          <p:nvPr>
            <p:ph type="sldNum" sz="quarter" idx="5"/>
          </p:nvPr>
        </p:nvSpPr>
        <p:spPr/>
        <p:txBody>
          <a:bodyPr/>
          <a:lstStyle/>
          <a:p>
            <a:fld id="{86CEBA8C-C941-674C-ABA3-D3CC7F1C7354}" type="slidenum">
              <a:rPr lang="en-US" smtClean="0"/>
              <a:t>70</a:t>
            </a:fld>
            <a:endParaRPr lang="en-US"/>
          </a:p>
        </p:txBody>
      </p:sp>
    </p:spTree>
    <p:extLst>
      <p:ext uri="{BB962C8B-B14F-4D97-AF65-F5344CB8AC3E}">
        <p14:creationId xmlns:p14="http://schemas.microsoft.com/office/powerpoint/2010/main" val="12184235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our funding sources, including NSF, Google, UW CREATE, and the Pacific Northwest Transportation Consortium.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970104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a:t>
            </a:r>
            <a:r>
              <a:rPr lang="en-US" baseline="0" dirty="0"/>
              <a:t> you and Happy to take questions!</a:t>
            </a:r>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72</a:t>
            </a:fld>
            <a:endParaRPr lang="en-US"/>
          </a:p>
        </p:txBody>
      </p:sp>
    </p:spTree>
    <p:extLst>
      <p:ext uri="{BB962C8B-B14F-4D97-AF65-F5344CB8AC3E}">
        <p14:creationId xmlns:p14="http://schemas.microsoft.com/office/powerpoint/2010/main" val="163835779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71D83E-5936-BA4B-891F-982F8A0073A1}" type="slidenum">
              <a:rPr lang="en-US" smtClean="0"/>
              <a:t>73</a:t>
            </a:fld>
            <a:endParaRPr lang="en-US"/>
          </a:p>
        </p:txBody>
      </p:sp>
    </p:spTree>
    <p:extLst>
      <p:ext uri="{BB962C8B-B14F-4D97-AF65-F5344CB8AC3E}">
        <p14:creationId xmlns:p14="http://schemas.microsoft.com/office/powerpoint/2010/main" val="2946840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18E0D-D800-EB46-BE30-B9E734C75F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B6D5A6D-B014-F545-82FB-490BCC88CA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454DF26-6F61-FA48-99D1-F35A495C0AB6}"/>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a:extLst>
              <a:ext uri="{FF2B5EF4-FFF2-40B4-BE49-F238E27FC236}">
                <a16:creationId xmlns:a16="http://schemas.microsoft.com/office/drawing/2014/main" id="{31F1050F-DF01-AF42-A46E-74957B1AAF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784CF9-369F-ED45-9DD3-7BF9A60FC69B}"/>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448181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42994-8408-F144-A7DC-CC2C9218D5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7BAF87-00D4-8944-94F3-70E7BC8A0D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68CB87-1E7F-A949-84CA-A71A258B0A8F}"/>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a:extLst>
              <a:ext uri="{FF2B5EF4-FFF2-40B4-BE49-F238E27FC236}">
                <a16:creationId xmlns:a16="http://schemas.microsoft.com/office/drawing/2014/main" id="{BD99C04A-6E45-0E4F-ADD9-3834D3863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66130F-5A16-3442-8FBE-D3B13D348E56}"/>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257131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F5B2-AB6C-EC49-9CF9-9693F60014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6A46509-F1D7-8E43-BB3C-4F8446D8B0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7D0895-34FD-2147-93B1-02DA8D82D523}"/>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a:extLst>
              <a:ext uri="{FF2B5EF4-FFF2-40B4-BE49-F238E27FC236}">
                <a16:creationId xmlns:a16="http://schemas.microsoft.com/office/drawing/2014/main" id="{C3269EF0-5070-8442-84E1-2A7889F588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88398-4569-A842-A311-6B15FDBC4A8D}"/>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992524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95860-2313-8E43-AA58-87F7915981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160A247-7F28-7149-AF55-CC6D3D06C6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DC66EB-02CC-FA46-B35F-D5F8B59DCD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8BE3DF1-8930-7945-8836-82C6E808FFE8}"/>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6" name="Footer Placeholder 5">
            <a:extLst>
              <a:ext uri="{FF2B5EF4-FFF2-40B4-BE49-F238E27FC236}">
                <a16:creationId xmlns:a16="http://schemas.microsoft.com/office/drawing/2014/main" id="{1AAFFF2E-7AAC-C64D-87DF-118E234C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C6C76A-BFBE-AF42-ACAA-22A26FCA02E1}"/>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709770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1954B-EE42-5447-9EDA-71F9663DC92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1614CFD-CC99-9C44-BF17-1C3402B174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90675D-3048-CC4C-9A12-89A5D777E3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370D908-FC9B-8A46-855D-40BFEBF457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08F7BE-6FF0-CA4B-BA17-BFAC8EA259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7CE46B-C4C2-6A4A-A57B-B3D345315323}"/>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8" name="Footer Placeholder 7">
            <a:extLst>
              <a:ext uri="{FF2B5EF4-FFF2-40B4-BE49-F238E27FC236}">
                <a16:creationId xmlns:a16="http://schemas.microsoft.com/office/drawing/2014/main" id="{7303BF0E-215B-F640-B892-F77DF5B4650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BDFC3D-6DBF-8240-A054-A2728CD4A97C}"/>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60319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04E31-DFA8-8648-9B6A-F43D4ACCC02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1919E0-CEF9-814C-9641-F877F326E8BC}"/>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4" name="Footer Placeholder 3">
            <a:extLst>
              <a:ext uri="{FF2B5EF4-FFF2-40B4-BE49-F238E27FC236}">
                <a16:creationId xmlns:a16="http://schemas.microsoft.com/office/drawing/2014/main" id="{B7D6B406-6095-0040-8E0D-496D4C9075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7EA1ED-BEEB-D44E-BBB9-459AE7757AC2}"/>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894699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3195E7-3F62-DF43-9E8E-F44002C3479B}"/>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3" name="Footer Placeholder 2">
            <a:extLst>
              <a:ext uri="{FF2B5EF4-FFF2-40B4-BE49-F238E27FC236}">
                <a16:creationId xmlns:a16="http://schemas.microsoft.com/office/drawing/2014/main" id="{34906393-D3BB-4E45-A6D8-342E318AEB2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F0C457-F621-034E-A319-5FDB4269664A}"/>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611017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CFDD-99CC-9042-89FD-F7B5D6D7D5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9391C8A-7166-F24B-9293-D24DFB46C3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873FD9B-616D-804E-978A-D04B8488E0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EF0DB4-AD22-6F4B-9C0B-BC3F8B936636}"/>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6" name="Footer Placeholder 5">
            <a:extLst>
              <a:ext uri="{FF2B5EF4-FFF2-40B4-BE49-F238E27FC236}">
                <a16:creationId xmlns:a16="http://schemas.microsoft.com/office/drawing/2014/main" id="{C674AE39-2AB9-7146-90EF-6CC86FC4EF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5F52CF-204A-1E4C-96FE-421F91ADC08F}"/>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4279171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BC6A6-A404-7942-AE5C-27631B586F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46B8B0F-8BA4-584B-B635-4A58F36FD6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CC3C6F2-CDAA-0548-B0AB-0CDBEB9907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15999C-2CB2-AE49-8FB2-2AC5B4F7E767}"/>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6" name="Footer Placeholder 5">
            <a:extLst>
              <a:ext uri="{FF2B5EF4-FFF2-40B4-BE49-F238E27FC236}">
                <a16:creationId xmlns:a16="http://schemas.microsoft.com/office/drawing/2014/main" id="{861CEEBA-3D9A-E24D-AF21-7D8A1B6E9C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300BEA-AC5D-6148-ADD6-4F89E6807268}"/>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625614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98E63-EE30-D044-B1BB-CC32646A36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2EED4F5-065D-C24C-BB50-98FD9F6213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0B00F4-3220-8F40-8C8E-1CA369C243C1}"/>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a:extLst>
              <a:ext uri="{FF2B5EF4-FFF2-40B4-BE49-F238E27FC236}">
                <a16:creationId xmlns:a16="http://schemas.microsoft.com/office/drawing/2014/main" id="{EC52ECF5-1175-7546-8043-D304E1ADDF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5EF3CB-1DCB-CE42-8974-94976877C32C}"/>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563676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F83C93-132B-504E-9D17-8D0ED70DC4B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92DEA7C-3B7D-9743-AE25-1A799C98BA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A25E14-AF94-9245-8A53-DA0ECAA4DAD1}"/>
              </a:ext>
            </a:extLst>
          </p:cNvPr>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a:extLst>
              <a:ext uri="{FF2B5EF4-FFF2-40B4-BE49-F238E27FC236}">
                <a16:creationId xmlns:a16="http://schemas.microsoft.com/office/drawing/2014/main" id="{73DD5DC1-26EB-E84C-876A-8FBABC6279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38F0E0-FF4F-F044-8DF5-8B1B8B4C9C04}"/>
              </a:ext>
            </a:extLst>
          </p:cNvPr>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3142172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pic>
        <p:nvPicPr>
          <p:cNvPr id="7" name="Picture 6" hidden="1"/>
          <p:cNvPicPr>
            <a:picLocks noChangeAspect="1"/>
          </p:cNvPicPr>
          <p:nvPr userDrawn="1"/>
        </p:nvPicPr>
        <p:blipFill>
          <a:blip r:embed="rId2"/>
          <a:stretch>
            <a:fillRect/>
          </a:stretch>
        </p:blipFill>
        <p:spPr>
          <a:xfrm>
            <a:off x="0" y="1169"/>
            <a:ext cx="12192000" cy="6855661"/>
          </a:xfrm>
          <a:prstGeom prst="rect">
            <a:avLst/>
          </a:prstGeom>
        </p:spPr>
      </p:pic>
      <p:sp>
        <p:nvSpPr>
          <p:cNvPr id="2" name="Title 1"/>
          <p:cNvSpPr>
            <a:spLocks noGrp="1"/>
          </p:cNvSpPr>
          <p:nvPr>
            <p:ph type="title"/>
          </p:nvPr>
        </p:nvSpPr>
        <p:spPr>
          <a:xfrm>
            <a:off x="211822" y="492641"/>
            <a:ext cx="10833714" cy="708436"/>
          </a:xfrm>
        </p:spPr>
        <p:txBody>
          <a:bodyPr lIns="0">
            <a:noAutofit/>
          </a:bodyPr>
          <a:lstStyle>
            <a:lvl1pPr>
              <a:defRPr lang="en-US" sz="5000" b="1" kern="1200" dirty="0">
                <a:solidFill>
                  <a:schemeClr val="tx1">
                    <a:lumMod val="75000"/>
                    <a:lumOff val="25000"/>
                  </a:schemeClr>
                </a:solidFill>
                <a:latin typeface="Bebas Neue" panose="020B0606020202050201" pitchFamily="34" charset="0"/>
                <a:ea typeface="+mn-ea"/>
                <a:cs typeface="+mn-cs"/>
              </a:defRPr>
            </a:lvl1pPr>
          </a:lstStyle>
          <a:p>
            <a:endParaRPr lang="en-US" dirty="0"/>
          </a:p>
        </p:txBody>
      </p:sp>
      <p:sp>
        <p:nvSpPr>
          <p:cNvPr id="3" name="Content Placeholder 2"/>
          <p:cNvSpPr>
            <a:spLocks noGrp="1"/>
          </p:cNvSpPr>
          <p:nvPr>
            <p:ph idx="1"/>
          </p:nvPr>
        </p:nvSpPr>
        <p:spPr>
          <a:xfrm>
            <a:off x="211821" y="1566350"/>
            <a:ext cx="10833713" cy="5063050"/>
          </a:xfrm>
        </p:spPr>
        <p:txBody>
          <a:bodyPr lIns="0">
            <a:normAutofit/>
          </a:bodyPr>
          <a:lstStyle>
            <a:lvl1pPr marL="0" indent="0">
              <a:lnSpc>
                <a:spcPct val="108000"/>
              </a:lnSpc>
              <a:spcBef>
                <a:spcPts val="0"/>
              </a:spcBef>
              <a:spcAft>
                <a:spcPts val="2100"/>
              </a:spcAft>
              <a:buNone/>
              <a:defRPr lang="en-US" sz="3200" b="0" i="0" kern="1200" dirty="0" smtClean="0">
                <a:solidFill>
                  <a:prstClr val="black">
                    <a:lumMod val="75000"/>
                    <a:lumOff val="25000"/>
                  </a:prstClr>
                </a:solidFill>
                <a:latin typeface="Avenir Next" panose="020B0503020202020204" pitchFamily="34" charset="0"/>
                <a:ea typeface="+mn-ea"/>
                <a:cs typeface="Avenir Next" panose="020B0503020202020204" pitchFamily="34" charset="0"/>
              </a:defRPr>
            </a:lvl1pPr>
            <a:lvl2pPr>
              <a:defRPr lang="en-US" sz="2800" kern="1200" dirty="0" smtClean="0">
                <a:solidFill>
                  <a:prstClr val="black">
                    <a:lumMod val="75000"/>
                    <a:lumOff val="25000"/>
                  </a:prstClr>
                </a:solidFill>
                <a:latin typeface="Museo Sans 100" panose="02000000000000000000" pitchFamily="50" charset="0"/>
                <a:ea typeface="+mn-ea"/>
                <a:cs typeface="+mn-cs"/>
              </a:defRPr>
            </a:lvl2pPr>
            <a:lvl3pPr>
              <a:defRPr lang="en-US" sz="2800" kern="1200" dirty="0" smtClean="0">
                <a:solidFill>
                  <a:prstClr val="black">
                    <a:lumMod val="75000"/>
                    <a:lumOff val="25000"/>
                  </a:prstClr>
                </a:solidFill>
                <a:latin typeface="Museo Sans 100" panose="02000000000000000000" pitchFamily="50" charset="0"/>
                <a:ea typeface="+mn-ea"/>
                <a:cs typeface="+mn-cs"/>
              </a:defRPr>
            </a:lvl3pPr>
            <a:lvl4pPr>
              <a:defRPr lang="en-US" sz="2800" kern="1200" dirty="0" smtClean="0">
                <a:solidFill>
                  <a:prstClr val="black">
                    <a:lumMod val="75000"/>
                    <a:lumOff val="25000"/>
                  </a:prstClr>
                </a:solidFill>
                <a:latin typeface="Museo Sans 100" panose="02000000000000000000" pitchFamily="50" charset="0"/>
                <a:ea typeface="+mn-ea"/>
                <a:cs typeface="+mn-cs"/>
              </a:defRPr>
            </a:lvl4pPr>
            <a:lvl5pPr>
              <a:defRPr lang="en-US" sz="2800" kern="1200" dirty="0">
                <a:solidFill>
                  <a:prstClr val="black">
                    <a:lumMod val="75000"/>
                    <a:lumOff val="25000"/>
                  </a:prstClr>
                </a:solidFill>
                <a:latin typeface="Museo Sans 100" panose="02000000000000000000" pitchFamily="50" charset="0"/>
                <a:ea typeface="+mn-ea"/>
                <a:cs typeface="+mn-cs"/>
              </a:defRPr>
            </a:lvl5pPr>
          </a:lstStyle>
          <a:p>
            <a:pPr lvl="0"/>
            <a:r>
              <a:rPr lang="en-US" dirty="0"/>
              <a:t>Edit Master text styles</a:t>
            </a:r>
          </a:p>
        </p:txBody>
      </p:sp>
      <p:sp>
        <p:nvSpPr>
          <p:cNvPr id="12" name="Content Placeholder 11"/>
          <p:cNvSpPr>
            <a:spLocks noGrp="1"/>
          </p:cNvSpPr>
          <p:nvPr>
            <p:ph sz="quarter" idx="13" hasCustomPrompt="1"/>
          </p:nvPr>
        </p:nvSpPr>
        <p:spPr>
          <a:xfrm>
            <a:off x="228600" y="197601"/>
            <a:ext cx="4724401" cy="411367"/>
          </a:xfrm>
        </p:spPr>
        <p:txBody>
          <a:bodyPr lIns="0">
            <a:noAutofit/>
          </a:bodyPr>
          <a:lstStyle>
            <a:lvl1pPr marL="0" inden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stStyle>
          <a:p>
            <a:pPr lvl="0"/>
            <a:r>
              <a:rPr lang="en-US" dirty="0"/>
              <a:t>Short sub-title</a:t>
            </a:r>
          </a:p>
        </p:txBody>
      </p:sp>
    </p:spTree>
    <p:extLst>
      <p:ext uri="{BB962C8B-B14F-4D97-AF65-F5344CB8AC3E}">
        <p14:creationId xmlns:p14="http://schemas.microsoft.com/office/powerpoint/2010/main" val="1745601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8600" y="467474"/>
            <a:ext cx="6324599" cy="708436"/>
          </a:xfrm>
        </p:spPr>
        <p:txBody>
          <a:bodyPr>
            <a:noAutofit/>
          </a:bodyPr>
          <a:lstStyle>
            <a:lvl1pPr>
              <a:defRPr lang="en-US" sz="4000" kern="1200" dirty="0">
                <a:solidFill>
                  <a:schemeClr val="tx1">
                    <a:lumMod val="75000"/>
                    <a:lumOff val="25000"/>
                  </a:schemeClr>
                </a:solidFill>
                <a:latin typeface="Museo Slab 1000" panose="02000000000000000000" pitchFamily="50" charset="0"/>
                <a:ea typeface="+mn-ea"/>
                <a:cs typeface="+mn-cs"/>
              </a:defRPr>
            </a:lvl1pPr>
          </a:lstStyle>
          <a:p>
            <a:r>
              <a:rPr lang="en-US" dirty="0"/>
              <a:t>Master title</a:t>
            </a:r>
          </a:p>
        </p:txBody>
      </p:sp>
      <p:sp>
        <p:nvSpPr>
          <p:cNvPr id="3" name="Content Placeholder 2"/>
          <p:cNvSpPr>
            <a:spLocks noGrp="1"/>
          </p:cNvSpPr>
          <p:nvPr>
            <p:ph idx="1"/>
          </p:nvPr>
        </p:nvSpPr>
        <p:spPr>
          <a:xfrm>
            <a:off x="228600" y="1566350"/>
            <a:ext cx="6324600" cy="5063050"/>
          </a:xfrm>
        </p:spPr>
        <p:txBody>
          <a:bodyPr>
            <a:normAutofit/>
          </a:bodyPr>
          <a:lstStyle>
            <a:lvl1pPr marL="0" indent="0">
              <a:spcBef>
                <a:spcPts val="0"/>
              </a:spcBef>
              <a:spcAft>
                <a:spcPts val="1000"/>
              </a:spcAft>
              <a:buNone/>
              <a:defRPr lang="en-US" sz="2800" b="0" i="0" kern="1200" dirty="0" smtClean="0">
                <a:solidFill>
                  <a:prstClr val="black">
                    <a:lumMod val="75000"/>
                    <a:lumOff val="25000"/>
                  </a:prstClr>
                </a:solidFill>
                <a:latin typeface="Avenir Next" panose="020B0503020202020204" pitchFamily="34" charset="0"/>
                <a:ea typeface="+mn-ea"/>
                <a:cs typeface="+mn-cs"/>
              </a:defRPr>
            </a:lvl1pPr>
            <a:lvl2pPr>
              <a:defRPr lang="en-US" sz="2800" kern="1200" dirty="0" smtClean="0">
                <a:solidFill>
                  <a:prstClr val="black">
                    <a:lumMod val="75000"/>
                    <a:lumOff val="25000"/>
                  </a:prstClr>
                </a:solidFill>
                <a:latin typeface="Museo Sans 100" panose="02000000000000000000" pitchFamily="50" charset="0"/>
                <a:ea typeface="+mn-ea"/>
                <a:cs typeface="+mn-cs"/>
              </a:defRPr>
            </a:lvl2pPr>
            <a:lvl3pPr>
              <a:defRPr lang="en-US" sz="2800" kern="1200" dirty="0" smtClean="0">
                <a:solidFill>
                  <a:prstClr val="black">
                    <a:lumMod val="75000"/>
                    <a:lumOff val="25000"/>
                  </a:prstClr>
                </a:solidFill>
                <a:latin typeface="Museo Sans 100" panose="02000000000000000000" pitchFamily="50" charset="0"/>
                <a:ea typeface="+mn-ea"/>
                <a:cs typeface="+mn-cs"/>
              </a:defRPr>
            </a:lvl3pPr>
            <a:lvl4pPr>
              <a:defRPr lang="en-US" sz="2800" kern="1200" dirty="0" smtClean="0">
                <a:solidFill>
                  <a:prstClr val="black">
                    <a:lumMod val="75000"/>
                    <a:lumOff val="25000"/>
                  </a:prstClr>
                </a:solidFill>
                <a:latin typeface="Museo Sans 100" panose="02000000000000000000" pitchFamily="50" charset="0"/>
                <a:ea typeface="+mn-ea"/>
                <a:cs typeface="+mn-cs"/>
              </a:defRPr>
            </a:lvl4pPr>
            <a:lvl5pPr>
              <a:defRPr lang="en-US" sz="2800" kern="1200" dirty="0">
                <a:solidFill>
                  <a:prstClr val="black">
                    <a:lumMod val="75000"/>
                    <a:lumOff val="25000"/>
                  </a:prstClr>
                </a:solidFill>
                <a:latin typeface="Museo Sans 100" panose="02000000000000000000" pitchFamily="50" charset="0"/>
                <a:ea typeface="+mn-ea"/>
                <a:cs typeface="+mn-cs"/>
              </a:defRPr>
            </a:lvl5pPr>
          </a:lstStyle>
          <a:p>
            <a:pPr lvl="0"/>
            <a:r>
              <a:rPr lang="en-US" dirty="0"/>
              <a:t>Edit Master text styles</a:t>
            </a:r>
          </a:p>
        </p:txBody>
      </p:sp>
      <p:sp>
        <p:nvSpPr>
          <p:cNvPr id="12" name="Content Placeholder 11"/>
          <p:cNvSpPr>
            <a:spLocks noGrp="1"/>
          </p:cNvSpPr>
          <p:nvPr>
            <p:ph sz="quarter" idx="13" hasCustomPrompt="1"/>
          </p:nvPr>
        </p:nvSpPr>
        <p:spPr>
          <a:xfrm>
            <a:off x="228600" y="197601"/>
            <a:ext cx="4724401" cy="411367"/>
          </a:xfrm>
        </p:spPr>
        <p:txBody>
          <a:bodyPr>
            <a:noAutofit/>
          </a:bodyPr>
          <a:lstStyle>
            <a:lvl1pPr marL="0" indent="0">
              <a:buNone/>
              <a:defRPr lang="en-US" sz="1800" kern="1200" cap="small" dirty="0">
                <a:solidFill>
                  <a:schemeClr val="tx1">
                    <a:lumMod val="65000"/>
                    <a:lumOff val="35000"/>
                  </a:schemeClr>
                </a:solidFill>
                <a:latin typeface="Museo Slab 100" panose="02000000000000000000" pitchFamily="50" charset="0"/>
                <a:ea typeface="+mn-ea"/>
                <a:cs typeface="+mn-cs"/>
              </a:defRPr>
            </a:lvl1pPr>
          </a:lstStyle>
          <a:p>
            <a:pPr lvl="0"/>
            <a:r>
              <a:rPr lang="en-US" dirty="0"/>
              <a:t>Short sub-title</a:t>
            </a:r>
          </a:p>
        </p:txBody>
      </p:sp>
    </p:spTree>
    <p:extLst>
      <p:ext uri="{BB962C8B-B14F-4D97-AF65-F5344CB8AC3E}">
        <p14:creationId xmlns:p14="http://schemas.microsoft.com/office/powerpoint/2010/main" val="1162058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pic>
        <p:nvPicPr>
          <p:cNvPr id="7" name="Picture 6" hidden="1"/>
          <p:cNvPicPr>
            <a:picLocks noChangeAspect="1"/>
          </p:cNvPicPr>
          <p:nvPr/>
        </p:nvPicPr>
        <p:blipFill>
          <a:blip r:embed="rId2"/>
          <a:stretch>
            <a:fillRect/>
          </a:stretch>
        </p:blipFill>
        <p:spPr>
          <a:xfrm>
            <a:off x="0" y="1169"/>
            <a:ext cx="12192000" cy="6855661"/>
          </a:xfrm>
          <a:prstGeom prst="rect">
            <a:avLst/>
          </a:prstGeom>
        </p:spPr>
      </p:pic>
      <p:sp>
        <p:nvSpPr>
          <p:cNvPr id="2" name="Title 1"/>
          <p:cNvSpPr>
            <a:spLocks noGrp="1"/>
          </p:cNvSpPr>
          <p:nvPr>
            <p:ph type="title"/>
          </p:nvPr>
        </p:nvSpPr>
        <p:spPr>
          <a:xfrm>
            <a:off x="211822" y="492641"/>
            <a:ext cx="10833714" cy="708436"/>
          </a:xfrm>
        </p:spPr>
        <p:txBody>
          <a:bodyPr lIns="0">
            <a:noAutofit/>
          </a:bodyPr>
          <a:lstStyle>
            <a:lvl1pPr>
              <a:defRPr lang="en-US" sz="5000" b="1" kern="1200" dirty="0">
                <a:solidFill>
                  <a:schemeClr val="tx1">
                    <a:lumMod val="75000"/>
                    <a:lumOff val="25000"/>
                  </a:schemeClr>
                </a:solidFill>
                <a:latin typeface="Bebas Neue" panose="020B0606020202050201" pitchFamily="34" charset="0"/>
                <a:ea typeface="+mn-ea"/>
                <a:cs typeface="+mn-cs"/>
              </a:defRPr>
            </a:lvl1pPr>
          </a:lstStyle>
          <a:p>
            <a:endParaRPr lang="en-US" dirty="0"/>
          </a:p>
        </p:txBody>
      </p:sp>
      <p:sp>
        <p:nvSpPr>
          <p:cNvPr id="3" name="Content Placeholder 2"/>
          <p:cNvSpPr>
            <a:spLocks noGrp="1"/>
          </p:cNvSpPr>
          <p:nvPr>
            <p:ph idx="1"/>
          </p:nvPr>
        </p:nvSpPr>
        <p:spPr>
          <a:xfrm>
            <a:off x="211821" y="1566350"/>
            <a:ext cx="10833713" cy="5063050"/>
          </a:xfrm>
        </p:spPr>
        <p:txBody>
          <a:bodyPr lIns="0">
            <a:normAutofit/>
          </a:bodyPr>
          <a:lstStyle>
            <a:lvl1pPr marL="0" indent="0">
              <a:lnSpc>
                <a:spcPct val="108000"/>
              </a:lnSpc>
              <a:spcBef>
                <a:spcPts val="0"/>
              </a:spcBef>
              <a:spcAft>
                <a:spcPts val="2100"/>
              </a:spcAft>
              <a:buNone/>
              <a:defRPr lang="en-US" sz="3200" b="0" i="0" kern="1200" dirty="0" smtClean="0">
                <a:solidFill>
                  <a:prstClr val="black">
                    <a:lumMod val="75000"/>
                    <a:lumOff val="25000"/>
                  </a:prstClr>
                </a:solidFill>
                <a:latin typeface="Avenir Next" panose="020B0503020202020204" pitchFamily="34" charset="0"/>
                <a:ea typeface="+mn-ea"/>
                <a:cs typeface="Avenir Next" panose="020B0503020202020204" pitchFamily="34" charset="0"/>
              </a:defRPr>
            </a:lvl1pPr>
            <a:lvl2pPr>
              <a:defRPr lang="en-US" sz="2800" kern="1200" dirty="0" smtClean="0">
                <a:solidFill>
                  <a:prstClr val="black">
                    <a:lumMod val="75000"/>
                    <a:lumOff val="25000"/>
                  </a:prstClr>
                </a:solidFill>
                <a:latin typeface="Museo Sans 100" panose="02000000000000000000" pitchFamily="50" charset="0"/>
                <a:ea typeface="+mn-ea"/>
                <a:cs typeface="+mn-cs"/>
              </a:defRPr>
            </a:lvl2pPr>
            <a:lvl3pPr>
              <a:defRPr lang="en-US" sz="2800" kern="1200" dirty="0" smtClean="0">
                <a:solidFill>
                  <a:prstClr val="black">
                    <a:lumMod val="75000"/>
                    <a:lumOff val="25000"/>
                  </a:prstClr>
                </a:solidFill>
                <a:latin typeface="Museo Sans 100" panose="02000000000000000000" pitchFamily="50" charset="0"/>
                <a:ea typeface="+mn-ea"/>
                <a:cs typeface="+mn-cs"/>
              </a:defRPr>
            </a:lvl3pPr>
            <a:lvl4pPr>
              <a:defRPr lang="en-US" sz="2800" kern="1200" dirty="0" smtClean="0">
                <a:solidFill>
                  <a:prstClr val="black">
                    <a:lumMod val="75000"/>
                    <a:lumOff val="25000"/>
                  </a:prstClr>
                </a:solidFill>
                <a:latin typeface="Museo Sans 100" panose="02000000000000000000" pitchFamily="50" charset="0"/>
                <a:ea typeface="+mn-ea"/>
                <a:cs typeface="+mn-cs"/>
              </a:defRPr>
            </a:lvl4pPr>
            <a:lvl5pPr>
              <a:defRPr lang="en-US" sz="2800" kern="1200" dirty="0">
                <a:solidFill>
                  <a:prstClr val="black">
                    <a:lumMod val="75000"/>
                    <a:lumOff val="25000"/>
                  </a:prstClr>
                </a:solidFill>
                <a:latin typeface="Museo Sans 100" panose="02000000000000000000" pitchFamily="50" charset="0"/>
                <a:ea typeface="+mn-ea"/>
                <a:cs typeface="+mn-cs"/>
              </a:defRPr>
            </a:lvl5pPr>
          </a:lstStyle>
          <a:p>
            <a:pPr lvl="0"/>
            <a:r>
              <a:rPr lang="en-US" dirty="0"/>
              <a:t>Edit Master text styles</a:t>
            </a:r>
          </a:p>
        </p:txBody>
      </p:sp>
      <p:sp>
        <p:nvSpPr>
          <p:cNvPr id="12" name="Content Placeholder 11"/>
          <p:cNvSpPr>
            <a:spLocks noGrp="1"/>
          </p:cNvSpPr>
          <p:nvPr>
            <p:ph sz="quarter" idx="13" hasCustomPrompt="1"/>
          </p:nvPr>
        </p:nvSpPr>
        <p:spPr>
          <a:xfrm>
            <a:off x="228600" y="197601"/>
            <a:ext cx="4724401" cy="411367"/>
          </a:xfrm>
        </p:spPr>
        <p:txBody>
          <a:bodyPr lIns="0">
            <a:noAutofit/>
          </a:bodyPr>
          <a:lstStyle>
            <a:lvl1pPr marL="0" inden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stStyle>
          <a:p>
            <a:pPr lvl="0"/>
            <a:r>
              <a:rPr lang="en-US" dirty="0"/>
              <a:t>Short sub-title</a:t>
            </a:r>
          </a:p>
        </p:txBody>
      </p:sp>
      <p:pic>
        <p:nvPicPr>
          <p:cNvPr id="6" name="Picture 5" hidden="1">
            <a:extLst>
              <a:ext uri="{FF2B5EF4-FFF2-40B4-BE49-F238E27FC236}">
                <a16:creationId xmlns:a16="http://schemas.microsoft.com/office/drawing/2014/main" id="{2B31E5EC-CF40-4742-A9C2-7E3C4EAF108B}"/>
              </a:ext>
            </a:extLst>
          </p:cNvPr>
          <p:cNvPicPr>
            <a:picLocks noChangeAspect="1"/>
          </p:cNvPicPr>
          <p:nvPr userDrawn="1"/>
        </p:nvPicPr>
        <p:blipFill>
          <a:blip r:embed="rId2"/>
          <a:stretch>
            <a:fillRect/>
          </a:stretch>
        </p:blipFill>
        <p:spPr>
          <a:xfrm>
            <a:off x="0" y="1169"/>
            <a:ext cx="12192000" cy="6855661"/>
          </a:xfrm>
          <a:prstGeom prst="rect">
            <a:avLst/>
          </a:prstGeom>
        </p:spPr>
      </p:pic>
    </p:spTree>
    <p:extLst>
      <p:ext uri="{BB962C8B-B14F-4D97-AF65-F5344CB8AC3E}">
        <p14:creationId xmlns:p14="http://schemas.microsoft.com/office/powerpoint/2010/main" val="2008246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atin typeface="Avenir Next" panose="020B0503020202020204" pitchFamily="34" charset="0"/>
              </a:defRPr>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atin typeface="Avenir Next" panose="020B0503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21870455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5063767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0915392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60F06CC-E443-E844-813B-423E9635010C}" type="datetimeFigureOut">
              <a:rPr lang="en-US" smtClean="0"/>
              <a:t>5/3/22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9964980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0F06CC-E443-E844-813B-423E9635010C}" type="datetimeFigureOut">
              <a:rPr lang="en-US" smtClean="0"/>
              <a:t>5/3/22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1398297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0F06CC-E443-E844-813B-423E9635010C}" type="datetimeFigureOut">
              <a:rPr lang="en-US" smtClean="0"/>
              <a:t>5/3/22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6550097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F06CC-E443-E844-813B-423E9635010C}" type="datetimeFigureOut">
              <a:rPr lang="en-US" smtClean="0"/>
              <a:t>5/3/22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9803867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0F06CC-E443-E844-813B-423E9635010C}" type="datetimeFigureOut">
              <a:rPr lang="en-US" smtClean="0"/>
              <a:t>5/3/22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8511013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0F06CC-E443-E844-813B-423E9635010C}" type="datetimeFigureOut">
              <a:rPr lang="en-US" smtClean="0"/>
              <a:t>5/3/22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40733000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509073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0F06CC-E443-E844-813B-423E9635010C}" type="datetimeFigureOut">
              <a:rPr lang="en-US" smtClean="0"/>
              <a:t>5/3/22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ACD8B0-EEBB-F645-AA52-5F09A3B9C56D}" type="slidenum">
              <a:rPr lang="en-US" smtClean="0"/>
              <a:t>‹#›</a:t>
            </a:fld>
            <a:endParaRPr lang="en-US"/>
          </a:p>
        </p:txBody>
      </p:sp>
    </p:spTree>
    <p:extLst>
      <p:ext uri="{BB962C8B-B14F-4D97-AF65-F5344CB8AC3E}">
        <p14:creationId xmlns:p14="http://schemas.microsoft.com/office/powerpoint/2010/main" val="1301211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C5267A-BFA8-6E44-A4AF-69C7A499B2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F22663D-EA06-A347-AFF3-1DCB393FA5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73D7C1-55A3-1047-BE1D-29443565E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0F06CC-E443-E844-813B-423E9635010C}" type="datetimeFigureOut">
              <a:rPr lang="en-US" smtClean="0"/>
              <a:t>5/3/22</a:t>
            </a:fld>
            <a:endParaRPr lang="en-US"/>
          </a:p>
        </p:txBody>
      </p:sp>
      <p:sp>
        <p:nvSpPr>
          <p:cNvPr id="5" name="Footer Placeholder 4">
            <a:extLst>
              <a:ext uri="{FF2B5EF4-FFF2-40B4-BE49-F238E27FC236}">
                <a16:creationId xmlns:a16="http://schemas.microsoft.com/office/drawing/2014/main" id="{0B2748D2-7687-ED4A-A91B-60867182F2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58C621F-72D2-6D43-907F-D5244F3B23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ACD8B0-EEBB-F645-AA52-5F09A3B9C56D}" type="slidenum">
              <a:rPr lang="en-US" smtClean="0"/>
              <a:t>‹#›</a:t>
            </a:fld>
            <a:endParaRPr lang="en-US"/>
          </a:p>
        </p:txBody>
      </p:sp>
    </p:spTree>
    <p:extLst>
      <p:ext uri="{BB962C8B-B14F-4D97-AF65-F5344CB8AC3E}">
        <p14:creationId xmlns:p14="http://schemas.microsoft.com/office/powerpoint/2010/main" val="1301273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0F06CC-E443-E844-813B-423E9635010C}" type="datetimeFigureOut">
              <a:rPr lang="en-US" smtClean="0"/>
              <a:t>5/3/22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ACD8B0-EEBB-F645-AA52-5F09A3B9C56D}" type="slidenum">
              <a:rPr lang="en-US" smtClean="0"/>
              <a:t>‹#›</a:t>
            </a:fld>
            <a:endParaRPr lang="en-US"/>
          </a:p>
        </p:txBody>
      </p:sp>
    </p:spTree>
    <p:extLst>
      <p:ext uri="{BB962C8B-B14F-4D97-AF65-F5344CB8AC3E}">
        <p14:creationId xmlns:p14="http://schemas.microsoft.com/office/powerpoint/2010/main" val="240991622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Bebas Neue" panose="020B0606020202050201"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venir Next" panose="020B0503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venir Next" panose="020B0503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venir Next" panose="020B0503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venir Next" panose="020B0503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venir Next" panose="020B05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14.xml"/><Relationship Id="rId1" Type="http://schemas.openxmlformats.org/officeDocument/2006/relationships/themeOverride" Target="../theme/themeOverride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notesSlide" Target="../notesSlides/notesSlide2.xml"/><Relationship Id="rId7" Type="http://schemas.openxmlformats.org/officeDocument/2006/relationships/image" Target="../media/image5.png"/><Relationship Id="rId2" Type="http://schemas.openxmlformats.org/officeDocument/2006/relationships/slideLayout" Target="../slideLayouts/slideLayout14.xml"/><Relationship Id="rId1" Type="http://schemas.openxmlformats.org/officeDocument/2006/relationships/themeOverride" Target="../theme/themeOverride2.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2.tiff"/><Relationship Id="rId5" Type="http://schemas.openxmlformats.org/officeDocument/2006/relationships/image" Target="../media/image11.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2.tiff"/><Relationship Id="rId11" Type="http://schemas.openxmlformats.org/officeDocument/2006/relationships/image" Target="../media/image17.png"/><Relationship Id="rId5" Type="http://schemas.openxmlformats.org/officeDocument/2006/relationships/image" Target="../media/image11.jpeg"/><Relationship Id="rId10" Type="http://schemas.openxmlformats.org/officeDocument/2006/relationships/image" Target="../media/image16.png"/><Relationship Id="rId4" Type="http://schemas.openxmlformats.org/officeDocument/2006/relationships/image" Target="../media/image10.jpe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13.png"/><Relationship Id="rId18" Type="http://schemas.openxmlformats.org/officeDocument/2006/relationships/image" Target="../media/image18.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12.tiff"/><Relationship Id="rId17" Type="http://schemas.openxmlformats.org/officeDocument/2006/relationships/image" Target="../media/image17.png"/><Relationship Id="rId2" Type="http://schemas.openxmlformats.org/officeDocument/2006/relationships/notesSlide" Target="../notesSlides/notesSlide6.xml"/><Relationship Id="rId16" Type="http://schemas.openxmlformats.org/officeDocument/2006/relationships/image" Target="../media/image16.png"/><Relationship Id="rId1" Type="http://schemas.openxmlformats.org/officeDocument/2006/relationships/slideLayout" Target="../slideLayouts/slideLayout12.xml"/><Relationship Id="rId6" Type="http://schemas.openxmlformats.org/officeDocument/2006/relationships/image" Target="../media/image22.svg"/><Relationship Id="rId11" Type="http://schemas.openxmlformats.org/officeDocument/2006/relationships/image" Target="../media/image11.jpeg"/><Relationship Id="rId5" Type="http://schemas.openxmlformats.org/officeDocument/2006/relationships/image" Target="../media/image21.png"/><Relationship Id="rId15" Type="http://schemas.openxmlformats.org/officeDocument/2006/relationships/image" Target="../media/image15.png"/><Relationship Id="rId10" Type="http://schemas.openxmlformats.org/officeDocument/2006/relationships/image" Target="../media/image10.jpeg"/><Relationship Id="rId4" Type="http://schemas.openxmlformats.org/officeDocument/2006/relationships/image" Target="../media/image20.svg"/><Relationship Id="rId9" Type="http://schemas.openxmlformats.org/officeDocument/2006/relationships/image" Target="../media/image9.png"/><Relationship Id="rId1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28.png"/><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4.xml"/><Relationship Id="rId1" Type="http://schemas.openxmlformats.org/officeDocument/2006/relationships/themeOverride" Target="../theme/themeOverride3.xm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tags" Target="../tags/tag1.xml"/><Relationship Id="rId1" Type="http://schemas.openxmlformats.org/officeDocument/2006/relationships/themeOverride" Target="../theme/themeOverride4.xml"/><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4.xml"/><Relationship Id="rId1" Type="http://schemas.openxmlformats.org/officeDocument/2006/relationships/themeOverride" Target="../theme/themeOverride5.xml"/><Relationship Id="rId4" Type="http://schemas.openxmlformats.org/officeDocument/2006/relationships/image" Target="../media/image33.tif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4.xml"/><Relationship Id="rId1" Type="http://schemas.openxmlformats.org/officeDocument/2006/relationships/themeOverride" Target="../theme/themeOverride6.xml"/><Relationship Id="rId4" Type="http://schemas.openxmlformats.org/officeDocument/2006/relationships/image" Target="../media/image33.tiff"/></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4.xml"/><Relationship Id="rId1" Type="http://schemas.openxmlformats.org/officeDocument/2006/relationships/themeOverride" Target="../theme/themeOverride7.xml"/><Relationship Id="rId4" Type="http://schemas.openxmlformats.org/officeDocument/2006/relationships/image" Target="../media/image33.tiff"/></Relationships>
</file>

<file path=ppt/slides/_rels/slide18.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18" Type="http://schemas.openxmlformats.org/officeDocument/2006/relationships/image" Target="../media/image49.png"/><Relationship Id="rId26" Type="http://schemas.openxmlformats.org/officeDocument/2006/relationships/image" Target="../media/image57.png"/><Relationship Id="rId3" Type="http://schemas.openxmlformats.org/officeDocument/2006/relationships/image" Target="../media/image34.png"/><Relationship Id="rId21" Type="http://schemas.openxmlformats.org/officeDocument/2006/relationships/image" Target="../media/image52.png"/><Relationship Id="rId7" Type="http://schemas.openxmlformats.org/officeDocument/2006/relationships/image" Target="../media/image38.png"/><Relationship Id="rId12" Type="http://schemas.openxmlformats.org/officeDocument/2006/relationships/image" Target="../media/image43.png"/><Relationship Id="rId17" Type="http://schemas.openxmlformats.org/officeDocument/2006/relationships/image" Target="../media/image48.png"/><Relationship Id="rId25" Type="http://schemas.openxmlformats.org/officeDocument/2006/relationships/image" Target="../media/image56.png"/><Relationship Id="rId2" Type="http://schemas.openxmlformats.org/officeDocument/2006/relationships/notesSlide" Target="../notesSlides/notesSlide18.xml"/><Relationship Id="rId16" Type="http://schemas.openxmlformats.org/officeDocument/2006/relationships/image" Target="../media/image47.png"/><Relationship Id="rId20"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37.png"/><Relationship Id="rId11" Type="http://schemas.openxmlformats.org/officeDocument/2006/relationships/image" Target="../media/image42.png"/><Relationship Id="rId24" Type="http://schemas.openxmlformats.org/officeDocument/2006/relationships/image" Target="../media/image55.png"/><Relationship Id="rId5" Type="http://schemas.openxmlformats.org/officeDocument/2006/relationships/image" Target="../media/image36.png"/><Relationship Id="rId15" Type="http://schemas.openxmlformats.org/officeDocument/2006/relationships/image" Target="../media/image46.png"/><Relationship Id="rId23" Type="http://schemas.openxmlformats.org/officeDocument/2006/relationships/image" Target="../media/image54.png"/><Relationship Id="rId10" Type="http://schemas.openxmlformats.org/officeDocument/2006/relationships/image" Target="../media/image41.png"/><Relationship Id="rId19" Type="http://schemas.openxmlformats.org/officeDocument/2006/relationships/image" Target="../media/image50.png"/><Relationship Id="rId4" Type="http://schemas.openxmlformats.org/officeDocument/2006/relationships/image" Target="../media/image35.png"/><Relationship Id="rId9" Type="http://schemas.openxmlformats.org/officeDocument/2006/relationships/image" Target="../media/image40.png"/><Relationship Id="rId14" Type="http://schemas.openxmlformats.org/officeDocument/2006/relationships/image" Target="../media/image45.png"/><Relationship Id="rId22" Type="http://schemas.openxmlformats.org/officeDocument/2006/relationships/image" Target="../media/image53.png"/></Relationships>
</file>

<file path=ppt/slides/_rels/slide19.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18" Type="http://schemas.openxmlformats.org/officeDocument/2006/relationships/image" Target="../media/image49.png"/><Relationship Id="rId26" Type="http://schemas.openxmlformats.org/officeDocument/2006/relationships/image" Target="../media/image57.png"/><Relationship Id="rId3" Type="http://schemas.openxmlformats.org/officeDocument/2006/relationships/image" Target="../media/image34.png"/><Relationship Id="rId21" Type="http://schemas.openxmlformats.org/officeDocument/2006/relationships/image" Target="../media/image52.png"/><Relationship Id="rId7" Type="http://schemas.openxmlformats.org/officeDocument/2006/relationships/image" Target="../media/image38.png"/><Relationship Id="rId12" Type="http://schemas.openxmlformats.org/officeDocument/2006/relationships/image" Target="../media/image43.png"/><Relationship Id="rId17" Type="http://schemas.openxmlformats.org/officeDocument/2006/relationships/image" Target="../media/image48.png"/><Relationship Id="rId25" Type="http://schemas.openxmlformats.org/officeDocument/2006/relationships/image" Target="../media/image56.png"/><Relationship Id="rId2" Type="http://schemas.openxmlformats.org/officeDocument/2006/relationships/notesSlide" Target="../notesSlides/notesSlide19.xml"/><Relationship Id="rId16" Type="http://schemas.openxmlformats.org/officeDocument/2006/relationships/image" Target="../media/image47.png"/><Relationship Id="rId20"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37.png"/><Relationship Id="rId11" Type="http://schemas.openxmlformats.org/officeDocument/2006/relationships/image" Target="../media/image42.png"/><Relationship Id="rId24" Type="http://schemas.openxmlformats.org/officeDocument/2006/relationships/image" Target="../media/image55.png"/><Relationship Id="rId5" Type="http://schemas.openxmlformats.org/officeDocument/2006/relationships/image" Target="../media/image36.png"/><Relationship Id="rId15" Type="http://schemas.openxmlformats.org/officeDocument/2006/relationships/image" Target="../media/image46.png"/><Relationship Id="rId23" Type="http://schemas.openxmlformats.org/officeDocument/2006/relationships/image" Target="../media/image54.png"/><Relationship Id="rId10" Type="http://schemas.openxmlformats.org/officeDocument/2006/relationships/image" Target="../media/image41.png"/><Relationship Id="rId19" Type="http://schemas.openxmlformats.org/officeDocument/2006/relationships/image" Target="../media/image50.png"/><Relationship Id="rId4" Type="http://schemas.openxmlformats.org/officeDocument/2006/relationships/image" Target="../media/image35.png"/><Relationship Id="rId9" Type="http://schemas.openxmlformats.org/officeDocument/2006/relationships/image" Target="../media/image40.png"/><Relationship Id="rId14" Type="http://schemas.openxmlformats.org/officeDocument/2006/relationships/image" Target="../media/image45.png"/><Relationship Id="rId22" Type="http://schemas.openxmlformats.org/officeDocument/2006/relationships/image" Target="../media/image53.png"/></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60.png"/></Relationships>
</file>

<file path=ppt/slides/_rels/slide2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64.jpg"/><Relationship Id="rId5" Type="http://schemas.openxmlformats.org/officeDocument/2006/relationships/image" Target="../media/image63.png"/><Relationship Id="rId4" Type="http://schemas.openxmlformats.org/officeDocument/2006/relationships/image" Target="../media/image62.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4.xml"/><Relationship Id="rId1" Type="http://schemas.openxmlformats.org/officeDocument/2006/relationships/themeOverride" Target="../theme/themeOverride8.xml"/><Relationship Id="rId5" Type="http://schemas.openxmlformats.org/officeDocument/2006/relationships/image" Target="../media/image62.png"/><Relationship Id="rId4" Type="http://schemas.openxmlformats.org/officeDocument/2006/relationships/image" Target="../media/image65.jpe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66.jpeg"/><Relationship Id="rId5" Type="http://schemas.openxmlformats.org/officeDocument/2006/relationships/image" Target="../media/image61.png"/><Relationship Id="rId4" Type="http://schemas.openxmlformats.org/officeDocument/2006/relationships/image" Target="../media/image64.jp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4.xml"/><Relationship Id="rId1" Type="http://schemas.openxmlformats.org/officeDocument/2006/relationships/themeOverride" Target="../theme/themeOverride9.xml"/><Relationship Id="rId5" Type="http://schemas.openxmlformats.org/officeDocument/2006/relationships/image" Target="../media/image66.jpeg"/><Relationship Id="rId4" Type="http://schemas.openxmlformats.org/officeDocument/2006/relationships/image" Target="../media/image6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4.xml"/><Relationship Id="rId1" Type="http://schemas.openxmlformats.org/officeDocument/2006/relationships/themeOverride" Target="../theme/themeOverride10.xml"/><Relationship Id="rId5" Type="http://schemas.openxmlformats.org/officeDocument/2006/relationships/image" Target="../media/image66.jpeg"/><Relationship Id="rId4" Type="http://schemas.openxmlformats.org/officeDocument/2006/relationships/image" Target="../media/image67.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4.xml"/><Relationship Id="rId1" Type="http://schemas.openxmlformats.org/officeDocument/2006/relationships/themeOverride" Target="../theme/themeOverride11.xml"/><Relationship Id="rId5" Type="http://schemas.openxmlformats.org/officeDocument/2006/relationships/image" Target="../media/image66.jpeg"/><Relationship Id="rId4" Type="http://schemas.openxmlformats.org/officeDocument/2006/relationships/image" Target="../media/image67.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4.xml"/><Relationship Id="rId1" Type="http://schemas.openxmlformats.org/officeDocument/2006/relationships/themeOverride" Target="../theme/themeOverride1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4.xml"/><Relationship Id="rId1" Type="http://schemas.openxmlformats.org/officeDocument/2006/relationships/themeOverride" Target="../theme/themeOverride13.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jpe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4.xml"/><Relationship Id="rId1" Type="http://schemas.openxmlformats.org/officeDocument/2006/relationships/themeOverride" Target="../theme/themeOverride14.xml"/><Relationship Id="rId4" Type="http://schemas.openxmlformats.org/officeDocument/2006/relationships/image" Target="../media/image68.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2.xml"/><Relationship Id="rId1" Type="http://schemas.openxmlformats.org/officeDocument/2006/relationships/slideLayout" Target="../slideLayouts/slideLayout1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3.xml"/><Relationship Id="rId1" Type="http://schemas.openxmlformats.org/officeDocument/2006/relationships/slideLayout" Target="../slideLayouts/slideLayout1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3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4.xml"/><Relationship Id="rId1" Type="http://schemas.openxmlformats.org/officeDocument/2006/relationships/slideLayout" Target="../slideLayouts/slideLayout1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3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7.xml"/><Relationship Id="rId1" Type="http://schemas.openxmlformats.org/officeDocument/2006/relationships/slideLayout" Target="../slideLayouts/slideLayout12.xml"/><Relationship Id="rId5" Type="http://schemas.openxmlformats.org/officeDocument/2006/relationships/image" Target="../media/image77.jpeg"/><Relationship Id="rId4" Type="http://schemas.openxmlformats.org/officeDocument/2006/relationships/image" Target="../media/image76.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3.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4.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5.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6.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4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7.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8.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9.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50.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1.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51.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52.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53.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54.xml"/><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60.xml"/><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6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1.xml"/><Relationship Id="rId1" Type="http://schemas.openxmlformats.org/officeDocument/2006/relationships/slideLayout" Target="../slideLayouts/slideLayout12.xml"/><Relationship Id="rId4" Type="http://schemas.openxmlformats.org/officeDocument/2006/relationships/image" Target="../media/image78.png"/></Relationships>
</file>

<file path=ppt/slides/_rels/slide62.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image" Target="../media/image17.png"/><Relationship Id="rId7" Type="http://schemas.openxmlformats.org/officeDocument/2006/relationships/image" Target="../media/image81.png"/><Relationship Id="rId2" Type="http://schemas.openxmlformats.org/officeDocument/2006/relationships/notesSlide" Target="../notesSlides/notesSlide62.xml"/><Relationship Id="rId1" Type="http://schemas.openxmlformats.org/officeDocument/2006/relationships/slideLayout" Target="../slideLayouts/slideLayout12.xml"/><Relationship Id="rId6" Type="http://schemas.openxmlformats.org/officeDocument/2006/relationships/image" Target="../media/image80.png"/><Relationship Id="rId5" Type="http://schemas.openxmlformats.org/officeDocument/2006/relationships/image" Target="../media/image79.png"/><Relationship Id="rId10" Type="http://schemas.openxmlformats.org/officeDocument/2006/relationships/image" Target="../media/image84.png"/><Relationship Id="rId4" Type="http://schemas.openxmlformats.org/officeDocument/2006/relationships/image" Target="../media/image18.png"/><Relationship Id="rId9" Type="http://schemas.openxmlformats.org/officeDocument/2006/relationships/image" Target="../media/image83.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5.png"/><Relationship Id="rId7" Type="http://schemas.openxmlformats.org/officeDocument/2006/relationships/image" Target="../media/image88.png"/><Relationship Id="rId2" Type="http://schemas.openxmlformats.org/officeDocument/2006/relationships/notesSlide" Target="../notesSlides/notesSlide70.xml"/><Relationship Id="rId1" Type="http://schemas.openxmlformats.org/officeDocument/2006/relationships/slideLayout" Target="../slideLayouts/slideLayout12.xml"/><Relationship Id="rId6" Type="http://schemas.openxmlformats.org/officeDocument/2006/relationships/image" Target="../media/image87.png"/><Relationship Id="rId5" Type="http://schemas.openxmlformats.org/officeDocument/2006/relationships/hyperlink" Target="https://makeabilitylab.cs.washington.edu/people/" TargetMode="External"/><Relationship Id="rId10" Type="http://schemas.openxmlformats.org/officeDocument/2006/relationships/image" Target="../media/image91.png"/><Relationship Id="rId4" Type="http://schemas.openxmlformats.org/officeDocument/2006/relationships/image" Target="../media/image86.png"/><Relationship Id="rId9" Type="http://schemas.openxmlformats.org/officeDocument/2006/relationships/image" Target="../media/image90.png"/></Relationships>
</file>

<file path=ppt/slides/_rels/slide7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71.xml"/><Relationship Id="rId1" Type="http://schemas.openxmlformats.org/officeDocument/2006/relationships/slideLayout" Target="../slideLayouts/slideLayout12.xml"/><Relationship Id="rId6" Type="http://schemas.openxmlformats.org/officeDocument/2006/relationships/image" Target="../media/image95.png"/><Relationship Id="rId5" Type="http://schemas.openxmlformats.org/officeDocument/2006/relationships/image" Target="../media/image94.tiff"/><Relationship Id="rId4" Type="http://schemas.openxmlformats.org/officeDocument/2006/relationships/image" Target="../media/image93.png"/></Relationships>
</file>

<file path=ppt/slides/_rels/slide72.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99.png"/><Relationship Id="rId3" Type="http://schemas.openxmlformats.org/officeDocument/2006/relationships/image" Target="../media/image96.png"/><Relationship Id="rId7" Type="http://schemas.openxmlformats.org/officeDocument/2006/relationships/image" Target="../media/image6.png"/><Relationship Id="rId12" Type="http://schemas.openxmlformats.org/officeDocument/2006/relationships/hyperlink" Target="https://twitter.com/manaswisaha" TargetMode="External"/><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hyperlink" Target="mailto:manaswi@cs.uw.edu" TargetMode="External"/><Relationship Id="rId5" Type="http://schemas.openxmlformats.org/officeDocument/2006/relationships/image" Target="../media/image4.png"/><Relationship Id="rId10" Type="http://schemas.openxmlformats.org/officeDocument/2006/relationships/image" Target="../media/image98.tiff"/><Relationship Id="rId4" Type="http://schemas.openxmlformats.org/officeDocument/2006/relationships/image" Target="../media/image3.png"/><Relationship Id="rId9" Type="http://schemas.openxmlformats.org/officeDocument/2006/relationships/image" Target="../media/image97.tiff"/><Relationship Id="rId14" Type="http://schemas.openxmlformats.org/officeDocument/2006/relationships/image" Target="../media/image7.png"/></Relationships>
</file>

<file path=ppt/slides/_rels/slide7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2000" r="-2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E1796B1-E37B-5045-9789-2D8B539FA6BC}"/>
              </a:ext>
            </a:extLst>
          </p:cNvPr>
          <p:cNvSpPr/>
          <p:nvPr/>
        </p:nvSpPr>
        <p:spPr>
          <a:xfrm>
            <a:off x="81428" y="443771"/>
            <a:ext cx="12029143" cy="6261830"/>
          </a:xfrm>
          <a:prstGeom prst="rect">
            <a:avLst/>
          </a:prstGeom>
          <a:solidFill>
            <a:schemeClr val="tx1">
              <a:alpha val="8236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dirty="0"/>
          </a:p>
        </p:txBody>
      </p:sp>
      <p:sp>
        <p:nvSpPr>
          <p:cNvPr id="12" name="TextBox 11"/>
          <p:cNvSpPr txBox="1"/>
          <p:nvPr/>
        </p:nvSpPr>
        <p:spPr>
          <a:xfrm>
            <a:off x="487016" y="533865"/>
            <a:ext cx="9254751" cy="2431435"/>
          </a:xfrm>
          <a:prstGeom prst="rect">
            <a:avLst/>
          </a:prstGeom>
          <a:noFill/>
        </p:spPr>
        <p:txBody>
          <a:bodyPr wrap="square" lIns="0" rIns="0" rtlCol="0">
            <a:spAutoFit/>
          </a:bodyPr>
          <a:lstStyle/>
          <a:p>
            <a:r>
              <a:rPr lang="en-US" sz="4400" b="1" dirty="0">
                <a:solidFill>
                  <a:srgbClr val="FFC000"/>
                </a:solidFill>
                <a:latin typeface="Avenir Next" panose="020B0503020202020204" pitchFamily="34" charset="0"/>
                <a:ea typeface="Segoe UI" panose="020B0502040204020203" pitchFamily="34" charset="0"/>
                <a:cs typeface="Segoe UI" panose="020B0502040204020203" pitchFamily="34" charset="0"/>
              </a:rPr>
              <a:t>Visualizing Urban Accessibility </a:t>
            </a:r>
          </a:p>
          <a:p>
            <a:r>
              <a:rPr lang="en-US" sz="3200" dirty="0">
                <a:solidFill>
                  <a:schemeClr val="bg1"/>
                </a:solidFill>
                <a:latin typeface="Avenir Next" panose="020B0503020202020204" pitchFamily="34" charset="0"/>
                <a:ea typeface="Segoe UI" panose="020B0502040204020203" pitchFamily="34" charset="0"/>
                <a:cs typeface="Segoe UI" panose="020B0502040204020203" pitchFamily="34" charset="0"/>
              </a:rPr>
              <a:t>Investigating Multi-Stakeholder Perspectives through a Map-based Design Probe Study</a:t>
            </a:r>
            <a:endParaRPr lang="en-US" sz="4400" dirty="0">
              <a:solidFill>
                <a:schemeClr val="bg1"/>
              </a:solidFill>
              <a:latin typeface="Avenir Next" panose="020B0503020202020204" pitchFamily="34" charset="0"/>
              <a:ea typeface="Segoe UI" panose="020B0502040204020203" pitchFamily="34" charset="0"/>
              <a:cs typeface="Segoe UI" panose="020B0502040204020203" pitchFamily="34" charset="0"/>
            </a:endParaRPr>
          </a:p>
          <a:p>
            <a:endParaRPr lang="en-US" sz="4400" dirty="0">
              <a:solidFill>
                <a:schemeClr val="bg1"/>
              </a:solidFill>
              <a:latin typeface="Avenir Next" panose="020B0503020202020204" pitchFamily="34" charset="0"/>
              <a:ea typeface="Segoe UI" panose="020B0502040204020203" pitchFamily="34" charset="0"/>
              <a:cs typeface="Segoe UI" panose="020B0502040204020203" pitchFamily="34" charset="0"/>
            </a:endParaRPr>
          </a:p>
        </p:txBody>
      </p:sp>
      <p:grpSp>
        <p:nvGrpSpPr>
          <p:cNvPr id="2" name="Group 1">
            <a:extLst>
              <a:ext uri="{FF2B5EF4-FFF2-40B4-BE49-F238E27FC236}">
                <a16:creationId xmlns:a16="http://schemas.microsoft.com/office/drawing/2014/main" id="{AF3D8944-15AA-6F41-B70D-FF596C9BA9E1}"/>
              </a:ext>
            </a:extLst>
          </p:cNvPr>
          <p:cNvGrpSpPr/>
          <p:nvPr/>
        </p:nvGrpSpPr>
        <p:grpSpPr>
          <a:xfrm>
            <a:off x="372823" y="2482617"/>
            <a:ext cx="7787329" cy="872816"/>
            <a:chOff x="285739" y="2735131"/>
            <a:chExt cx="7787329" cy="872816"/>
          </a:xfrm>
        </p:grpSpPr>
        <p:sp>
          <p:nvSpPr>
            <p:cNvPr id="17" name="TextBox 16"/>
            <p:cNvSpPr txBox="1"/>
            <p:nvPr/>
          </p:nvSpPr>
          <p:spPr>
            <a:xfrm>
              <a:off x="285739" y="3238615"/>
              <a:ext cx="7787329"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PhD Candidate | Computer Science &amp; Engg. | University of Washington</a:t>
              </a:r>
            </a:p>
          </p:txBody>
        </p:sp>
        <p:sp>
          <p:nvSpPr>
            <p:cNvPr id="32" name="Rectangle 31">
              <a:extLst>
                <a:ext uri="{FF2B5EF4-FFF2-40B4-BE49-F238E27FC236}">
                  <a16:creationId xmlns:a16="http://schemas.microsoft.com/office/drawing/2014/main" id="{68F33BD5-B614-2A4A-BF81-FEC0C30AA6DE}"/>
                </a:ext>
              </a:extLst>
            </p:cNvPr>
            <p:cNvSpPr/>
            <p:nvPr/>
          </p:nvSpPr>
          <p:spPr>
            <a:xfrm>
              <a:off x="285740" y="2735131"/>
              <a:ext cx="3132589" cy="584775"/>
            </a:xfrm>
            <a:prstGeom prst="rect">
              <a:avLst/>
            </a:prstGeom>
          </p:spPr>
          <p:txBody>
            <a:bodyPr wrap="none">
              <a:spAutoFit/>
            </a:bodyPr>
            <a:lstStyle/>
            <a:p>
              <a:r>
                <a:rPr lang="en-US" sz="3200" b="1" dirty="0">
                  <a:solidFill>
                    <a:schemeClr val="bg1"/>
                  </a:solidFill>
                  <a:latin typeface="Avenir Next" panose="020B0503020202020204" pitchFamily="34" charset="0"/>
                  <a:cs typeface="Segoe UI Light" panose="020B0502040204020203" pitchFamily="34" charset="0"/>
                </a:rPr>
                <a:t>Manaswi Saha </a:t>
              </a:r>
              <a:endParaRPr lang="en-US" sz="3200" b="1" dirty="0">
                <a:latin typeface="Avenir Next" panose="020B0503020202020204" pitchFamily="34" charset="0"/>
              </a:endParaRPr>
            </a:p>
          </p:txBody>
        </p:sp>
      </p:grpSp>
      <p:grpSp>
        <p:nvGrpSpPr>
          <p:cNvPr id="37" name="Group 36">
            <a:extLst>
              <a:ext uri="{FF2B5EF4-FFF2-40B4-BE49-F238E27FC236}">
                <a16:creationId xmlns:a16="http://schemas.microsoft.com/office/drawing/2014/main" id="{53367928-8B6F-4F49-87A3-E3673CDA04FE}"/>
              </a:ext>
            </a:extLst>
          </p:cNvPr>
          <p:cNvGrpSpPr/>
          <p:nvPr/>
        </p:nvGrpSpPr>
        <p:grpSpPr>
          <a:xfrm>
            <a:off x="1127224" y="5843156"/>
            <a:ext cx="9937551" cy="684947"/>
            <a:chOff x="436481" y="5991892"/>
            <a:chExt cx="9937551" cy="684947"/>
          </a:xfrm>
        </p:grpSpPr>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6481" y="5991892"/>
              <a:ext cx="772423" cy="684947"/>
            </a:xfrm>
            <a:prstGeom prst="rect">
              <a:avLst/>
            </a:prstGeom>
          </p:spPr>
        </p:pic>
        <p:pic>
          <p:nvPicPr>
            <p:cNvPr id="19" name="Picture 18">
              <a:extLst>
                <a:ext uri="{FF2B5EF4-FFF2-40B4-BE49-F238E27FC236}">
                  <a16:creationId xmlns:a16="http://schemas.microsoft.com/office/drawing/2014/main" id="{ECD98A37-F061-4128-AE5B-D095C5AA61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47233" y="6014325"/>
              <a:ext cx="1187166" cy="640080"/>
            </a:xfrm>
            <a:prstGeom prst="rect">
              <a:avLst/>
            </a:prstGeom>
          </p:spPr>
        </p:pic>
        <p:pic>
          <p:nvPicPr>
            <p:cNvPr id="20" name="Picture 19">
              <a:extLst>
                <a:ext uri="{FF2B5EF4-FFF2-40B4-BE49-F238E27FC236}">
                  <a16:creationId xmlns:a16="http://schemas.microsoft.com/office/drawing/2014/main" id="{0385D232-6B4D-429A-94BC-EE49A7C04D1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45028"/>
            <a:stretch/>
          </p:blipFill>
          <p:spPr>
            <a:xfrm>
              <a:off x="8345308" y="6060045"/>
              <a:ext cx="2028724" cy="548640"/>
            </a:xfrm>
            <a:prstGeom prst="rect">
              <a:avLst/>
            </a:prstGeom>
          </p:spPr>
        </p:pic>
        <p:pic>
          <p:nvPicPr>
            <p:cNvPr id="21" name="Picture 20" descr="A picture containing object&#10;&#10;Description generated with very high confidence">
              <a:extLst>
                <a:ext uri="{FF2B5EF4-FFF2-40B4-BE49-F238E27FC236}">
                  <a16:creationId xmlns:a16="http://schemas.microsoft.com/office/drawing/2014/main" id="{7C6DA9EF-B643-4A91-9513-39ACDD1D3325}"/>
                </a:ext>
              </a:extLst>
            </p:cNvPr>
            <p:cNvPicPr>
              <a:picLocks noChangeAspect="1"/>
            </p:cNvPicPr>
            <p:nvPr/>
          </p:nvPicPr>
          <p:blipFill>
            <a:blip r:embed="rId8" cstate="print">
              <a:extLst>
                <a:ext uri="{BEBA8EAE-BF5A-486C-A8C5-ECC9F3942E4B}">
                  <a14:imgProps xmlns:a14="http://schemas.microsoft.com/office/drawing/2010/main">
                    <a14:imgLayer r:embed="rId9">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3514344" y="6105765"/>
              <a:ext cx="4300220" cy="457200"/>
            </a:xfrm>
            <a:prstGeom prst="rect">
              <a:avLst/>
            </a:prstGeom>
          </p:spPr>
        </p:pic>
      </p:grpSp>
      <p:sp>
        <p:nvSpPr>
          <p:cNvPr id="34" name="Rectangle 33">
            <a:extLst>
              <a:ext uri="{FF2B5EF4-FFF2-40B4-BE49-F238E27FC236}">
                <a16:creationId xmlns:a16="http://schemas.microsoft.com/office/drawing/2014/main" id="{72EC6A62-8B36-9D46-BDC3-326B27C77A71}"/>
              </a:ext>
            </a:extLst>
          </p:cNvPr>
          <p:cNvSpPr/>
          <p:nvPr/>
        </p:nvSpPr>
        <p:spPr>
          <a:xfrm>
            <a:off x="372823" y="4734998"/>
            <a:ext cx="1770036" cy="954107"/>
          </a:xfrm>
          <a:prstGeom prst="rect">
            <a:avLst/>
          </a:prstGeom>
        </p:spPr>
        <p:txBody>
          <a:bodyPr wrap="none">
            <a:spAutoFit/>
          </a:bodyPr>
          <a:lstStyle/>
          <a:p>
            <a:r>
              <a:rPr lang="en-US" sz="2800" b="1" dirty="0">
                <a:solidFill>
                  <a:schemeClr val="bg1"/>
                </a:solidFill>
                <a:latin typeface="Avenir Next Demi Bold" panose="020B0503020202020204" pitchFamily="34" charset="0"/>
                <a:cs typeface="Segoe UI Light" panose="020B0502040204020203" pitchFamily="34" charset="0"/>
              </a:rPr>
              <a:t>CHI 2022</a:t>
            </a:r>
          </a:p>
          <a:p>
            <a:r>
              <a:rPr lang="en-US" sz="2000" dirty="0">
                <a:solidFill>
                  <a:schemeClr val="bg1"/>
                </a:solidFill>
                <a:latin typeface="Avenir Next" panose="020B0503020202020204" pitchFamily="34" charset="0"/>
                <a:cs typeface="Segoe UI Light" panose="020B0502040204020203" pitchFamily="34" charset="0"/>
              </a:rPr>
              <a:t>May 3, 2022</a:t>
            </a:r>
            <a:r>
              <a:rPr lang="en-US" sz="2800" b="1" dirty="0">
                <a:solidFill>
                  <a:schemeClr val="bg1"/>
                </a:solidFill>
                <a:latin typeface="Avenir Next" panose="020B0503020202020204" pitchFamily="34" charset="0"/>
                <a:cs typeface="Segoe UI Light" panose="020B0502040204020203" pitchFamily="34" charset="0"/>
              </a:rPr>
              <a:t> </a:t>
            </a:r>
          </a:p>
        </p:txBody>
      </p:sp>
      <p:sp>
        <p:nvSpPr>
          <p:cNvPr id="15" name="Google Shape;63;p13">
            <a:extLst>
              <a:ext uri="{FF2B5EF4-FFF2-40B4-BE49-F238E27FC236}">
                <a16:creationId xmlns:a16="http://schemas.microsoft.com/office/drawing/2014/main" id="{0FF708EE-EF4F-F245-82F0-E99E0B238D9B}"/>
              </a:ext>
            </a:extLst>
          </p:cNvPr>
          <p:cNvSpPr txBox="1"/>
          <p:nvPr/>
        </p:nvSpPr>
        <p:spPr>
          <a:xfrm>
            <a:off x="9999468" y="2028406"/>
            <a:ext cx="1886320" cy="677068"/>
          </a:xfrm>
          <a:prstGeom prst="rect">
            <a:avLst/>
          </a:prstGeom>
          <a:solidFill>
            <a:srgbClr val="C00000"/>
          </a:solidFill>
          <a:ln>
            <a:noFill/>
          </a:ln>
        </p:spPr>
        <p:txBody>
          <a:bodyPr spcFirstLastPara="1" wrap="square" lIns="121900" tIns="121900" rIns="121900" bIns="121900" anchor="t" anchorCtr="0">
            <a:spAutoFit/>
          </a:bodyPr>
          <a:lstStyle/>
          <a:p>
            <a:pPr algn="ctr"/>
            <a:r>
              <a:rPr lang="en-US" sz="1400" b="1" dirty="0">
                <a:solidFill>
                  <a:srgbClr val="FFFFFF"/>
                </a:solidFill>
                <a:latin typeface="Avenir Next" panose="020B0503020202020204" pitchFamily="34" charset="0"/>
                <a:ea typeface="Montserrat ExtraBold"/>
                <a:cs typeface="Montserrat ExtraBold"/>
                <a:sym typeface="Montserrat ExtraBold"/>
              </a:rPr>
              <a:t>On the job market! Industry research</a:t>
            </a:r>
            <a:endParaRPr lang="en-US" sz="1400" b="1" dirty="0">
              <a:solidFill>
                <a:srgbClr val="000000"/>
              </a:solidFill>
              <a:latin typeface="Avenir Next" panose="020B0503020202020204" pitchFamily="34" charset="0"/>
            </a:endParaRPr>
          </a:p>
        </p:txBody>
      </p:sp>
      <p:grpSp>
        <p:nvGrpSpPr>
          <p:cNvPr id="16" name="Group 15">
            <a:extLst>
              <a:ext uri="{FF2B5EF4-FFF2-40B4-BE49-F238E27FC236}">
                <a16:creationId xmlns:a16="http://schemas.microsoft.com/office/drawing/2014/main" id="{09F3CD12-AA63-F040-B34C-AE3293177A00}"/>
              </a:ext>
            </a:extLst>
          </p:cNvPr>
          <p:cNvGrpSpPr/>
          <p:nvPr/>
        </p:nvGrpSpPr>
        <p:grpSpPr>
          <a:xfrm>
            <a:off x="372823" y="3514458"/>
            <a:ext cx="11737748" cy="728936"/>
            <a:chOff x="-60388" y="5012067"/>
            <a:chExt cx="10494187" cy="728936"/>
          </a:xfrm>
        </p:grpSpPr>
        <p:sp>
          <p:nvSpPr>
            <p:cNvPr id="23" name="TextBox 22">
              <a:extLst>
                <a:ext uri="{FF2B5EF4-FFF2-40B4-BE49-F238E27FC236}">
                  <a16:creationId xmlns:a16="http://schemas.microsoft.com/office/drawing/2014/main" id="{FD30C1FE-EC00-964F-A762-E4941937FE04}"/>
                </a:ext>
              </a:extLst>
            </p:cNvPr>
            <p:cNvSpPr txBox="1"/>
            <p:nvPr/>
          </p:nvSpPr>
          <p:spPr>
            <a:xfrm>
              <a:off x="-60388" y="5012067"/>
              <a:ext cx="1867530"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Siddhant Patil</a:t>
              </a:r>
            </a:p>
          </p:txBody>
        </p:sp>
        <p:sp>
          <p:nvSpPr>
            <p:cNvPr id="24" name="TextBox 23">
              <a:extLst>
                <a:ext uri="{FF2B5EF4-FFF2-40B4-BE49-F238E27FC236}">
                  <a16:creationId xmlns:a16="http://schemas.microsoft.com/office/drawing/2014/main" id="{5EB45C66-08FD-6041-B5A4-0E3AFDBA26B1}"/>
                </a:ext>
              </a:extLst>
            </p:cNvPr>
            <p:cNvSpPr txBox="1"/>
            <p:nvPr/>
          </p:nvSpPr>
          <p:spPr>
            <a:xfrm>
              <a:off x="2030343" y="5012067"/>
              <a:ext cx="2415402"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Emily Cho</a:t>
              </a:r>
            </a:p>
          </p:txBody>
        </p:sp>
        <p:sp>
          <p:nvSpPr>
            <p:cNvPr id="25" name="TextBox 24">
              <a:extLst>
                <a:ext uri="{FF2B5EF4-FFF2-40B4-BE49-F238E27FC236}">
                  <a16:creationId xmlns:a16="http://schemas.microsoft.com/office/drawing/2014/main" id="{817E2BA6-180A-0949-B18F-D727A4750134}"/>
                </a:ext>
              </a:extLst>
            </p:cNvPr>
            <p:cNvSpPr txBox="1"/>
            <p:nvPr/>
          </p:nvSpPr>
          <p:spPr>
            <a:xfrm>
              <a:off x="4353516" y="5012067"/>
              <a:ext cx="1953309"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Evie Yu-Yen Cheng</a:t>
              </a:r>
            </a:p>
          </p:txBody>
        </p:sp>
        <p:sp>
          <p:nvSpPr>
            <p:cNvPr id="26" name="TextBox 25">
              <a:extLst>
                <a:ext uri="{FF2B5EF4-FFF2-40B4-BE49-F238E27FC236}">
                  <a16:creationId xmlns:a16="http://schemas.microsoft.com/office/drawing/2014/main" id="{03E33F8C-49C8-6F47-AE1E-FFA881CF7E50}"/>
                </a:ext>
              </a:extLst>
            </p:cNvPr>
            <p:cNvSpPr txBox="1"/>
            <p:nvPr/>
          </p:nvSpPr>
          <p:spPr>
            <a:xfrm>
              <a:off x="6824113" y="5022627"/>
              <a:ext cx="1867530"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Chris </a:t>
              </a:r>
              <a:r>
                <a:rPr lang="en-US" dirty="0" err="1">
                  <a:solidFill>
                    <a:schemeClr val="bg1"/>
                  </a:solidFill>
                  <a:latin typeface="Avenir Next" panose="020B0503020202020204" pitchFamily="34" charset="0"/>
                  <a:cs typeface="Segoe UI Light" panose="020B0502040204020203" pitchFamily="34" charset="0"/>
                </a:rPr>
                <a:t>Horng</a:t>
              </a:r>
              <a:r>
                <a:rPr lang="en-US" dirty="0">
                  <a:solidFill>
                    <a:schemeClr val="bg1"/>
                  </a:solidFill>
                  <a:latin typeface="Avenir Next" panose="020B0503020202020204" pitchFamily="34" charset="0"/>
                  <a:cs typeface="Segoe UI Light" panose="020B0502040204020203" pitchFamily="34" charset="0"/>
                </a:rPr>
                <a:t> </a:t>
              </a:r>
            </a:p>
          </p:txBody>
        </p:sp>
        <p:sp>
          <p:nvSpPr>
            <p:cNvPr id="27" name="TextBox 26">
              <a:extLst>
                <a:ext uri="{FF2B5EF4-FFF2-40B4-BE49-F238E27FC236}">
                  <a16:creationId xmlns:a16="http://schemas.microsoft.com/office/drawing/2014/main" id="{0635BA7E-829B-D741-B8CC-7BFFA7DA10C1}"/>
                </a:ext>
              </a:extLst>
            </p:cNvPr>
            <p:cNvSpPr txBox="1"/>
            <p:nvPr/>
          </p:nvSpPr>
          <p:spPr>
            <a:xfrm>
              <a:off x="8479005" y="5012067"/>
              <a:ext cx="1954794" cy="369332"/>
            </a:xfrm>
            <a:prstGeom prst="rect">
              <a:avLst/>
            </a:prstGeom>
            <a:noFill/>
          </p:spPr>
          <p:txBody>
            <a:bodyPr wrap="square" tIns="45720" bIns="45720" rtlCol="0">
              <a:spAutoFit/>
            </a:bodyPr>
            <a:lstStyle/>
            <a:p>
              <a:r>
                <a:rPr lang="en-US" dirty="0" err="1">
                  <a:solidFill>
                    <a:schemeClr val="bg1"/>
                  </a:solidFill>
                  <a:latin typeface="Avenir Next" panose="020B0503020202020204" pitchFamily="34" charset="0"/>
                  <a:cs typeface="Segoe UI Light" panose="020B0502040204020203" pitchFamily="34" charset="0"/>
                </a:rPr>
                <a:t>Devanshi</a:t>
              </a:r>
              <a:r>
                <a:rPr lang="en-US" dirty="0">
                  <a:solidFill>
                    <a:schemeClr val="bg1"/>
                  </a:solidFill>
                  <a:latin typeface="Avenir Next" panose="020B0503020202020204" pitchFamily="34" charset="0"/>
                  <a:cs typeface="Segoe UI Light" panose="020B0502040204020203" pitchFamily="34" charset="0"/>
                </a:rPr>
                <a:t> Chauhan</a:t>
              </a:r>
            </a:p>
          </p:txBody>
        </p:sp>
        <p:sp>
          <p:nvSpPr>
            <p:cNvPr id="28" name="TextBox 27">
              <a:extLst>
                <a:ext uri="{FF2B5EF4-FFF2-40B4-BE49-F238E27FC236}">
                  <a16:creationId xmlns:a16="http://schemas.microsoft.com/office/drawing/2014/main" id="{ECD02423-D7E4-C549-B739-78DA70481AD5}"/>
                </a:ext>
              </a:extLst>
            </p:cNvPr>
            <p:cNvSpPr txBox="1"/>
            <p:nvPr/>
          </p:nvSpPr>
          <p:spPr>
            <a:xfrm>
              <a:off x="-60388" y="5371671"/>
              <a:ext cx="1867530"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Rachel Kangas</a:t>
              </a:r>
            </a:p>
          </p:txBody>
        </p:sp>
        <p:sp>
          <p:nvSpPr>
            <p:cNvPr id="29" name="Rectangle 28">
              <a:extLst>
                <a:ext uri="{FF2B5EF4-FFF2-40B4-BE49-F238E27FC236}">
                  <a16:creationId xmlns:a16="http://schemas.microsoft.com/office/drawing/2014/main" id="{66039E6F-2FF7-0740-A12F-8BC8D716DD0C}"/>
                </a:ext>
              </a:extLst>
            </p:cNvPr>
            <p:cNvSpPr/>
            <p:nvPr/>
          </p:nvSpPr>
          <p:spPr>
            <a:xfrm>
              <a:off x="2030343" y="5371671"/>
              <a:ext cx="1914144" cy="369332"/>
            </a:xfrm>
            <a:prstGeom prst="rect">
              <a:avLst/>
            </a:prstGeom>
          </p:spPr>
          <p:txBody>
            <a:bodyPr wrap="none">
              <a:spAutoFit/>
            </a:bodyPr>
            <a:lstStyle/>
            <a:p>
              <a:r>
                <a:rPr lang="en-US" dirty="0">
                  <a:solidFill>
                    <a:schemeClr val="bg1"/>
                  </a:solidFill>
                  <a:latin typeface="Avenir Next" panose="020B0503020202020204" pitchFamily="34" charset="0"/>
                  <a:cs typeface="Segoe UI Light" panose="020B0502040204020203" pitchFamily="34" charset="0"/>
                </a:rPr>
                <a:t>Richard McGovern</a:t>
              </a:r>
              <a:endParaRPr lang="en-US" dirty="0">
                <a:latin typeface="Avenir Next" panose="020B0503020202020204" pitchFamily="34" charset="0"/>
              </a:endParaRPr>
            </a:p>
          </p:txBody>
        </p:sp>
        <p:sp>
          <p:nvSpPr>
            <p:cNvPr id="31" name="Rectangle 30">
              <a:extLst>
                <a:ext uri="{FF2B5EF4-FFF2-40B4-BE49-F238E27FC236}">
                  <a16:creationId xmlns:a16="http://schemas.microsoft.com/office/drawing/2014/main" id="{5A2619D0-C59A-034F-A303-7DB625CC5A02}"/>
                </a:ext>
              </a:extLst>
            </p:cNvPr>
            <p:cNvSpPr/>
            <p:nvPr/>
          </p:nvSpPr>
          <p:spPr>
            <a:xfrm>
              <a:off x="4353516" y="5371671"/>
              <a:ext cx="1171188" cy="369332"/>
            </a:xfrm>
            <a:prstGeom prst="rect">
              <a:avLst/>
            </a:prstGeom>
          </p:spPr>
          <p:txBody>
            <a:bodyPr wrap="none">
              <a:spAutoFit/>
            </a:bodyPr>
            <a:lstStyle/>
            <a:p>
              <a:r>
                <a:rPr lang="en-US" dirty="0">
                  <a:solidFill>
                    <a:schemeClr val="bg1"/>
                  </a:solidFill>
                  <a:latin typeface="Avenir Next" panose="020B0503020202020204" pitchFamily="34" charset="0"/>
                  <a:cs typeface="Segoe UI Light" panose="020B0502040204020203" pitchFamily="34" charset="0"/>
                </a:rPr>
                <a:t>Anthony Li</a:t>
              </a:r>
              <a:endParaRPr lang="en-US" dirty="0">
                <a:latin typeface="Avenir Next" panose="020B0503020202020204" pitchFamily="34" charset="0"/>
              </a:endParaRPr>
            </a:p>
          </p:txBody>
        </p:sp>
        <p:sp>
          <p:nvSpPr>
            <p:cNvPr id="33" name="Rectangle 32">
              <a:extLst>
                <a:ext uri="{FF2B5EF4-FFF2-40B4-BE49-F238E27FC236}">
                  <a16:creationId xmlns:a16="http://schemas.microsoft.com/office/drawing/2014/main" id="{DA9AA5D6-D0A2-DE4D-8797-538E66E950B9}"/>
                </a:ext>
              </a:extLst>
            </p:cNvPr>
            <p:cNvSpPr/>
            <p:nvPr/>
          </p:nvSpPr>
          <p:spPr>
            <a:xfrm>
              <a:off x="6824113" y="5371671"/>
              <a:ext cx="1298454" cy="369332"/>
            </a:xfrm>
            <a:prstGeom prst="rect">
              <a:avLst/>
            </a:prstGeom>
          </p:spPr>
          <p:txBody>
            <a:bodyPr wrap="none">
              <a:spAutoFit/>
            </a:bodyPr>
            <a:lstStyle/>
            <a:p>
              <a:r>
                <a:rPr lang="en-US" dirty="0">
                  <a:solidFill>
                    <a:schemeClr val="bg1"/>
                  </a:solidFill>
                  <a:latin typeface="Avenir Next" panose="020B0503020202020204" pitchFamily="34" charset="0"/>
                  <a:cs typeface="Segoe UI Light" panose="020B0502040204020203" pitchFamily="34" charset="0"/>
                </a:rPr>
                <a:t>Jeffrey </a:t>
              </a:r>
              <a:r>
                <a:rPr lang="en-US" dirty="0" err="1">
                  <a:solidFill>
                    <a:schemeClr val="bg1"/>
                  </a:solidFill>
                  <a:latin typeface="Avenir Next" panose="020B0503020202020204" pitchFamily="34" charset="0"/>
                  <a:cs typeface="Segoe UI Light" panose="020B0502040204020203" pitchFamily="34" charset="0"/>
                </a:rPr>
                <a:t>Heer</a:t>
              </a:r>
              <a:endParaRPr lang="en-US" dirty="0">
                <a:latin typeface="Avenir Next" panose="020B0503020202020204" pitchFamily="34" charset="0"/>
              </a:endParaRPr>
            </a:p>
          </p:txBody>
        </p:sp>
        <p:sp>
          <p:nvSpPr>
            <p:cNvPr id="35" name="Rectangle 34">
              <a:extLst>
                <a:ext uri="{FF2B5EF4-FFF2-40B4-BE49-F238E27FC236}">
                  <a16:creationId xmlns:a16="http://schemas.microsoft.com/office/drawing/2014/main" id="{2591F9A4-D88D-1749-A963-C9F9930C5E49}"/>
                </a:ext>
              </a:extLst>
            </p:cNvPr>
            <p:cNvSpPr/>
            <p:nvPr/>
          </p:nvSpPr>
          <p:spPr>
            <a:xfrm>
              <a:off x="8434661" y="5371671"/>
              <a:ext cx="1768772" cy="369332"/>
            </a:xfrm>
            <a:prstGeom prst="rect">
              <a:avLst/>
            </a:prstGeom>
          </p:spPr>
          <p:txBody>
            <a:bodyPr wrap="square">
              <a:spAutoFit/>
            </a:bodyPr>
            <a:lstStyle/>
            <a:p>
              <a:r>
                <a:rPr lang="en-US" dirty="0">
                  <a:solidFill>
                    <a:schemeClr val="bg1"/>
                  </a:solidFill>
                  <a:latin typeface="Avenir Next" panose="020B0503020202020204" pitchFamily="34" charset="0"/>
                  <a:cs typeface="Segoe UI Light" panose="020B0502040204020203" pitchFamily="34" charset="0"/>
                </a:rPr>
                <a:t> Jon E. Froehlich</a:t>
              </a:r>
              <a:endParaRPr lang="en-US" dirty="0">
                <a:latin typeface="Avenir Next" panose="020B0503020202020204" pitchFamily="34" charset="0"/>
              </a:endParaRPr>
            </a:p>
          </p:txBody>
        </p:sp>
      </p:grpSp>
      <p:pic>
        <p:nvPicPr>
          <p:cNvPr id="4" name="Picture 3" descr="A person smiling for the camera&#10;&#10;Description automatically generated with low confidence">
            <a:extLst>
              <a:ext uri="{FF2B5EF4-FFF2-40B4-BE49-F238E27FC236}">
                <a16:creationId xmlns:a16="http://schemas.microsoft.com/office/drawing/2014/main" id="{1AA3A3C9-C3C5-A444-AA59-6990E4F532FB}"/>
              </a:ext>
            </a:extLst>
          </p:cNvPr>
          <p:cNvPicPr>
            <a:picLocks noChangeAspect="1"/>
          </p:cNvPicPr>
          <p:nvPr/>
        </p:nvPicPr>
        <p:blipFill>
          <a:blip r:embed="rId10"/>
          <a:stretch>
            <a:fillRect/>
          </a:stretch>
        </p:blipFill>
        <p:spPr>
          <a:xfrm>
            <a:off x="10037121" y="259546"/>
            <a:ext cx="1848667" cy="1865784"/>
          </a:xfrm>
          <a:prstGeom prst="rect">
            <a:avLst/>
          </a:prstGeom>
        </p:spPr>
      </p:pic>
    </p:spTree>
    <p:extLst>
      <p:ext uri="{BB962C8B-B14F-4D97-AF65-F5344CB8AC3E}">
        <p14:creationId xmlns:p14="http://schemas.microsoft.com/office/powerpoint/2010/main" val="11967300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0">
  <p:cSld>
    <p:bg>
      <p:bgPr>
        <a:blipFill dpi="0" rotWithShape="1">
          <a:blip r:embed="rId4">
            <a:lum/>
          </a:blip>
          <a:srcRect/>
          <a:stretch>
            <a:fillRect l="-2000" r="-2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E1796B1-E37B-5045-9789-2D8B539FA6BC}"/>
              </a:ext>
            </a:extLst>
          </p:cNvPr>
          <p:cNvSpPr/>
          <p:nvPr/>
        </p:nvSpPr>
        <p:spPr>
          <a:xfrm>
            <a:off x="81428" y="259546"/>
            <a:ext cx="12029143" cy="6446055"/>
          </a:xfrm>
          <a:prstGeom prst="rect">
            <a:avLst/>
          </a:prstGeom>
          <a:solidFill>
            <a:schemeClr val="tx1">
              <a:alpha val="8236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dirty="0"/>
          </a:p>
        </p:txBody>
      </p:sp>
      <p:sp>
        <p:nvSpPr>
          <p:cNvPr id="12" name="TextBox 11"/>
          <p:cNvSpPr txBox="1"/>
          <p:nvPr/>
        </p:nvSpPr>
        <p:spPr>
          <a:xfrm>
            <a:off x="487016" y="533865"/>
            <a:ext cx="9437118" cy="2431435"/>
          </a:xfrm>
          <a:prstGeom prst="rect">
            <a:avLst/>
          </a:prstGeom>
          <a:noFill/>
        </p:spPr>
        <p:txBody>
          <a:bodyPr wrap="square" lIns="0" rIns="0" rtlCol="0">
            <a:spAutoFit/>
          </a:bodyPr>
          <a:lstStyle/>
          <a:p>
            <a:r>
              <a:rPr lang="en-US" sz="4400" b="1" dirty="0">
                <a:solidFill>
                  <a:srgbClr val="FFC000"/>
                </a:solidFill>
                <a:latin typeface="Avenir Next" panose="020B0503020202020204" pitchFamily="34" charset="0"/>
                <a:ea typeface="Segoe UI" panose="020B0502040204020203" pitchFamily="34" charset="0"/>
                <a:cs typeface="Segoe UI" panose="020B0502040204020203" pitchFamily="34" charset="0"/>
              </a:rPr>
              <a:t>Visualizing Urban Accessibility </a:t>
            </a:r>
          </a:p>
          <a:p>
            <a:r>
              <a:rPr lang="en-US" sz="3200" dirty="0">
                <a:solidFill>
                  <a:schemeClr val="bg1"/>
                </a:solidFill>
                <a:latin typeface="Avenir Next" panose="020B0503020202020204" pitchFamily="34" charset="0"/>
                <a:ea typeface="Segoe UI" panose="020B0502040204020203" pitchFamily="34" charset="0"/>
                <a:cs typeface="Segoe UI" panose="020B0502040204020203" pitchFamily="34" charset="0"/>
              </a:rPr>
              <a:t>Investigating Multi-Stakeholder Perspectives through a Map-based Design Probe Study</a:t>
            </a:r>
            <a:endParaRPr lang="en-US" sz="4400" dirty="0">
              <a:solidFill>
                <a:schemeClr val="bg1"/>
              </a:solidFill>
              <a:latin typeface="Avenir Next" panose="020B0503020202020204" pitchFamily="34" charset="0"/>
              <a:ea typeface="Segoe UI" panose="020B0502040204020203" pitchFamily="34" charset="0"/>
              <a:cs typeface="Segoe UI" panose="020B0502040204020203" pitchFamily="34" charset="0"/>
            </a:endParaRPr>
          </a:p>
          <a:p>
            <a:endParaRPr lang="en-US" sz="4400" dirty="0">
              <a:solidFill>
                <a:schemeClr val="bg1"/>
              </a:solidFill>
              <a:latin typeface="Avenir Next" panose="020B0503020202020204" pitchFamily="34" charset="0"/>
              <a:ea typeface="Segoe UI" panose="020B0502040204020203" pitchFamily="34" charset="0"/>
              <a:cs typeface="Segoe UI" panose="020B0502040204020203" pitchFamily="34" charset="0"/>
            </a:endParaRPr>
          </a:p>
        </p:txBody>
      </p:sp>
      <p:grpSp>
        <p:nvGrpSpPr>
          <p:cNvPr id="2" name="Group 1">
            <a:extLst>
              <a:ext uri="{FF2B5EF4-FFF2-40B4-BE49-F238E27FC236}">
                <a16:creationId xmlns:a16="http://schemas.microsoft.com/office/drawing/2014/main" id="{AF3D8944-15AA-6F41-B70D-FF596C9BA9E1}"/>
              </a:ext>
            </a:extLst>
          </p:cNvPr>
          <p:cNvGrpSpPr/>
          <p:nvPr/>
        </p:nvGrpSpPr>
        <p:grpSpPr>
          <a:xfrm>
            <a:off x="372823" y="2482617"/>
            <a:ext cx="7787329" cy="872816"/>
            <a:chOff x="285739" y="2735131"/>
            <a:chExt cx="7787329" cy="872816"/>
          </a:xfrm>
        </p:grpSpPr>
        <p:sp>
          <p:nvSpPr>
            <p:cNvPr id="17" name="TextBox 16"/>
            <p:cNvSpPr txBox="1"/>
            <p:nvPr/>
          </p:nvSpPr>
          <p:spPr>
            <a:xfrm>
              <a:off x="285739" y="3238615"/>
              <a:ext cx="7787329"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PhD Candidate | Computer Science &amp; Engg. | University of Washington</a:t>
              </a:r>
            </a:p>
          </p:txBody>
        </p:sp>
        <p:sp>
          <p:nvSpPr>
            <p:cNvPr id="32" name="Rectangle 31">
              <a:extLst>
                <a:ext uri="{FF2B5EF4-FFF2-40B4-BE49-F238E27FC236}">
                  <a16:creationId xmlns:a16="http://schemas.microsoft.com/office/drawing/2014/main" id="{68F33BD5-B614-2A4A-BF81-FEC0C30AA6DE}"/>
                </a:ext>
              </a:extLst>
            </p:cNvPr>
            <p:cNvSpPr/>
            <p:nvPr/>
          </p:nvSpPr>
          <p:spPr>
            <a:xfrm>
              <a:off x="285740" y="2735131"/>
              <a:ext cx="3132589" cy="584775"/>
            </a:xfrm>
            <a:prstGeom prst="rect">
              <a:avLst/>
            </a:prstGeom>
          </p:spPr>
          <p:txBody>
            <a:bodyPr wrap="none">
              <a:spAutoFit/>
            </a:bodyPr>
            <a:lstStyle/>
            <a:p>
              <a:r>
                <a:rPr lang="en-US" sz="3200" b="1" dirty="0">
                  <a:solidFill>
                    <a:schemeClr val="bg1"/>
                  </a:solidFill>
                  <a:latin typeface="Avenir Next" panose="020B0503020202020204" pitchFamily="34" charset="0"/>
                  <a:cs typeface="Segoe UI Light" panose="020B0502040204020203" pitchFamily="34" charset="0"/>
                </a:rPr>
                <a:t>Manaswi Saha </a:t>
              </a:r>
              <a:endParaRPr lang="en-US" sz="3200" b="1" dirty="0">
                <a:latin typeface="Avenir Next" panose="020B0503020202020204" pitchFamily="34" charset="0"/>
              </a:endParaRPr>
            </a:p>
          </p:txBody>
        </p:sp>
      </p:grpSp>
      <p:grpSp>
        <p:nvGrpSpPr>
          <p:cNvPr id="37" name="Group 36">
            <a:extLst>
              <a:ext uri="{FF2B5EF4-FFF2-40B4-BE49-F238E27FC236}">
                <a16:creationId xmlns:a16="http://schemas.microsoft.com/office/drawing/2014/main" id="{53367928-8B6F-4F49-87A3-E3673CDA04FE}"/>
              </a:ext>
            </a:extLst>
          </p:cNvPr>
          <p:cNvGrpSpPr/>
          <p:nvPr/>
        </p:nvGrpSpPr>
        <p:grpSpPr>
          <a:xfrm>
            <a:off x="1127224" y="5843156"/>
            <a:ext cx="9937551" cy="684947"/>
            <a:chOff x="436481" y="5991892"/>
            <a:chExt cx="9937551" cy="684947"/>
          </a:xfrm>
        </p:grpSpPr>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6481" y="5991892"/>
              <a:ext cx="772423" cy="684947"/>
            </a:xfrm>
            <a:prstGeom prst="rect">
              <a:avLst/>
            </a:prstGeom>
          </p:spPr>
        </p:pic>
        <p:pic>
          <p:nvPicPr>
            <p:cNvPr id="19" name="Picture 18">
              <a:extLst>
                <a:ext uri="{FF2B5EF4-FFF2-40B4-BE49-F238E27FC236}">
                  <a16:creationId xmlns:a16="http://schemas.microsoft.com/office/drawing/2014/main" id="{ECD98A37-F061-4128-AE5B-D095C5AA61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47233" y="6014325"/>
              <a:ext cx="1187166" cy="640080"/>
            </a:xfrm>
            <a:prstGeom prst="rect">
              <a:avLst/>
            </a:prstGeom>
          </p:spPr>
        </p:pic>
        <p:pic>
          <p:nvPicPr>
            <p:cNvPr id="20" name="Picture 19">
              <a:extLst>
                <a:ext uri="{FF2B5EF4-FFF2-40B4-BE49-F238E27FC236}">
                  <a16:creationId xmlns:a16="http://schemas.microsoft.com/office/drawing/2014/main" id="{0385D232-6B4D-429A-94BC-EE49A7C04D1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45028"/>
            <a:stretch/>
          </p:blipFill>
          <p:spPr>
            <a:xfrm>
              <a:off x="8345308" y="6060045"/>
              <a:ext cx="2028724" cy="548640"/>
            </a:xfrm>
            <a:prstGeom prst="rect">
              <a:avLst/>
            </a:prstGeom>
          </p:spPr>
        </p:pic>
        <p:pic>
          <p:nvPicPr>
            <p:cNvPr id="21" name="Picture 20" descr="A picture containing object&#10;&#10;Description generated with very high confidence">
              <a:extLst>
                <a:ext uri="{FF2B5EF4-FFF2-40B4-BE49-F238E27FC236}">
                  <a16:creationId xmlns:a16="http://schemas.microsoft.com/office/drawing/2014/main" id="{7C6DA9EF-B643-4A91-9513-39ACDD1D3325}"/>
                </a:ext>
              </a:extLst>
            </p:cNvPr>
            <p:cNvPicPr>
              <a:picLocks noChangeAspect="1"/>
            </p:cNvPicPr>
            <p:nvPr/>
          </p:nvPicPr>
          <p:blipFill>
            <a:blip r:embed="rId8" cstate="print">
              <a:extLst>
                <a:ext uri="{BEBA8EAE-BF5A-486C-A8C5-ECC9F3942E4B}">
                  <a14:imgProps xmlns:a14="http://schemas.microsoft.com/office/drawing/2010/main">
                    <a14:imgLayer r:embed="rId9">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3514344" y="6105765"/>
              <a:ext cx="4300220" cy="457200"/>
            </a:xfrm>
            <a:prstGeom prst="rect">
              <a:avLst/>
            </a:prstGeom>
          </p:spPr>
        </p:pic>
      </p:grpSp>
      <p:sp>
        <p:nvSpPr>
          <p:cNvPr id="34" name="Rectangle 33">
            <a:extLst>
              <a:ext uri="{FF2B5EF4-FFF2-40B4-BE49-F238E27FC236}">
                <a16:creationId xmlns:a16="http://schemas.microsoft.com/office/drawing/2014/main" id="{72EC6A62-8B36-9D46-BDC3-326B27C77A71}"/>
              </a:ext>
            </a:extLst>
          </p:cNvPr>
          <p:cNvSpPr/>
          <p:nvPr/>
        </p:nvSpPr>
        <p:spPr>
          <a:xfrm>
            <a:off x="372823" y="4734998"/>
            <a:ext cx="1770036" cy="954107"/>
          </a:xfrm>
          <a:prstGeom prst="rect">
            <a:avLst/>
          </a:prstGeom>
        </p:spPr>
        <p:txBody>
          <a:bodyPr wrap="none">
            <a:spAutoFit/>
          </a:bodyPr>
          <a:lstStyle/>
          <a:p>
            <a:r>
              <a:rPr lang="en-US" sz="2800" b="1" dirty="0">
                <a:solidFill>
                  <a:schemeClr val="bg1"/>
                </a:solidFill>
                <a:latin typeface="Avenir Next Demi Bold" panose="020B0503020202020204" pitchFamily="34" charset="0"/>
                <a:cs typeface="Segoe UI Light" panose="020B0502040204020203" pitchFamily="34" charset="0"/>
              </a:rPr>
              <a:t>CHI 2022</a:t>
            </a:r>
          </a:p>
          <a:p>
            <a:r>
              <a:rPr lang="en-US" sz="2000" dirty="0">
                <a:solidFill>
                  <a:schemeClr val="bg1"/>
                </a:solidFill>
                <a:latin typeface="Avenir Next" panose="020B0503020202020204" pitchFamily="34" charset="0"/>
                <a:cs typeface="Segoe UI Light" panose="020B0502040204020203" pitchFamily="34" charset="0"/>
              </a:rPr>
              <a:t>May 3, 2022</a:t>
            </a:r>
            <a:r>
              <a:rPr lang="en-US" sz="2800" b="1" dirty="0">
                <a:solidFill>
                  <a:schemeClr val="bg1"/>
                </a:solidFill>
                <a:latin typeface="Avenir Next" panose="020B0503020202020204" pitchFamily="34" charset="0"/>
                <a:cs typeface="Segoe UI Light" panose="020B0502040204020203" pitchFamily="34" charset="0"/>
              </a:rPr>
              <a:t> </a:t>
            </a:r>
          </a:p>
        </p:txBody>
      </p:sp>
      <p:grpSp>
        <p:nvGrpSpPr>
          <p:cNvPr id="16" name="Group 15">
            <a:extLst>
              <a:ext uri="{FF2B5EF4-FFF2-40B4-BE49-F238E27FC236}">
                <a16:creationId xmlns:a16="http://schemas.microsoft.com/office/drawing/2014/main" id="{09F3CD12-AA63-F040-B34C-AE3293177A00}"/>
              </a:ext>
            </a:extLst>
          </p:cNvPr>
          <p:cNvGrpSpPr/>
          <p:nvPr/>
        </p:nvGrpSpPr>
        <p:grpSpPr>
          <a:xfrm>
            <a:off x="372823" y="3514458"/>
            <a:ext cx="11737748" cy="728936"/>
            <a:chOff x="-60388" y="5012067"/>
            <a:chExt cx="10494187" cy="728936"/>
          </a:xfrm>
        </p:grpSpPr>
        <p:sp>
          <p:nvSpPr>
            <p:cNvPr id="23" name="TextBox 22">
              <a:extLst>
                <a:ext uri="{FF2B5EF4-FFF2-40B4-BE49-F238E27FC236}">
                  <a16:creationId xmlns:a16="http://schemas.microsoft.com/office/drawing/2014/main" id="{FD30C1FE-EC00-964F-A762-E4941937FE04}"/>
                </a:ext>
              </a:extLst>
            </p:cNvPr>
            <p:cNvSpPr txBox="1"/>
            <p:nvPr/>
          </p:nvSpPr>
          <p:spPr>
            <a:xfrm>
              <a:off x="-60388" y="5012067"/>
              <a:ext cx="1867530"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Siddhant Patil</a:t>
              </a:r>
            </a:p>
          </p:txBody>
        </p:sp>
        <p:sp>
          <p:nvSpPr>
            <p:cNvPr id="24" name="TextBox 23">
              <a:extLst>
                <a:ext uri="{FF2B5EF4-FFF2-40B4-BE49-F238E27FC236}">
                  <a16:creationId xmlns:a16="http://schemas.microsoft.com/office/drawing/2014/main" id="{5EB45C66-08FD-6041-B5A4-0E3AFDBA26B1}"/>
                </a:ext>
              </a:extLst>
            </p:cNvPr>
            <p:cNvSpPr txBox="1"/>
            <p:nvPr/>
          </p:nvSpPr>
          <p:spPr>
            <a:xfrm>
              <a:off x="2030343" y="5012067"/>
              <a:ext cx="2415402"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Emily Cho</a:t>
              </a:r>
            </a:p>
          </p:txBody>
        </p:sp>
        <p:sp>
          <p:nvSpPr>
            <p:cNvPr id="25" name="TextBox 24">
              <a:extLst>
                <a:ext uri="{FF2B5EF4-FFF2-40B4-BE49-F238E27FC236}">
                  <a16:creationId xmlns:a16="http://schemas.microsoft.com/office/drawing/2014/main" id="{817E2BA6-180A-0949-B18F-D727A4750134}"/>
                </a:ext>
              </a:extLst>
            </p:cNvPr>
            <p:cNvSpPr txBox="1"/>
            <p:nvPr/>
          </p:nvSpPr>
          <p:spPr>
            <a:xfrm>
              <a:off x="4353516" y="5012067"/>
              <a:ext cx="1953309"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Evie Yu-Yen Cheng</a:t>
              </a:r>
            </a:p>
          </p:txBody>
        </p:sp>
        <p:sp>
          <p:nvSpPr>
            <p:cNvPr id="26" name="TextBox 25">
              <a:extLst>
                <a:ext uri="{FF2B5EF4-FFF2-40B4-BE49-F238E27FC236}">
                  <a16:creationId xmlns:a16="http://schemas.microsoft.com/office/drawing/2014/main" id="{03E33F8C-49C8-6F47-AE1E-FFA881CF7E50}"/>
                </a:ext>
              </a:extLst>
            </p:cNvPr>
            <p:cNvSpPr txBox="1"/>
            <p:nvPr/>
          </p:nvSpPr>
          <p:spPr>
            <a:xfrm>
              <a:off x="6824113" y="5022627"/>
              <a:ext cx="1867530"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Chris </a:t>
              </a:r>
              <a:r>
                <a:rPr lang="en-US" dirty="0" err="1">
                  <a:solidFill>
                    <a:schemeClr val="bg1"/>
                  </a:solidFill>
                  <a:latin typeface="Avenir Next" panose="020B0503020202020204" pitchFamily="34" charset="0"/>
                  <a:cs typeface="Segoe UI Light" panose="020B0502040204020203" pitchFamily="34" charset="0"/>
                </a:rPr>
                <a:t>Horng</a:t>
              </a:r>
              <a:r>
                <a:rPr lang="en-US" dirty="0">
                  <a:solidFill>
                    <a:schemeClr val="bg1"/>
                  </a:solidFill>
                  <a:latin typeface="Avenir Next" panose="020B0503020202020204" pitchFamily="34" charset="0"/>
                  <a:cs typeface="Segoe UI Light" panose="020B0502040204020203" pitchFamily="34" charset="0"/>
                </a:rPr>
                <a:t> </a:t>
              </a:r>
            </a:p>
          </p:txBody>
        </p:sp>
        <p:sp>
          <p:nvSpPr>
            <p:cNvPr id="27" name="TextBox 26">
              <a:extLst>
                <a:ext uri="{FF2B5EF4-FFF2-40B4-BE49-F238E27FC236}">
                  <a16:creationId xmlns:a16="http://schemas.microsoft.com/office/drawing/2014/main" id="{0635BA7E-829B-D741-B8CC-7BFFA7DA10C1}"/>
                </a:ext>
              </a:extLst>
            </p:cNvPr>
            <p:cNvSpPr txBox="1"/>
            <p:nvPr/>
          </p:nvSpPr>
          <p:spPr>
            <a:xfrm>
              <a:off x="8479005" y="5012067"/>
              <a:ext cx="1954794" cy="369332"/>
            </a:xfrm>
            <a:prstGeom prst="rect">
              <a:avLst/>
            </a:prstGeom>
            <a:noFill/>
          </p:spPr>
          <p:txBody>
            <a:bodyPr wrap="square" tIns="45720" bIns="45720" rtlCol="0">
              <a:spAutoFit/>
            </a:bodyPr>
            <a:lstStyle/>
            <a:p>
              <a:r>
                <a:rPr lang="en-US" dirty="0" err="1">
                  <a:solidFill>
                    <a:schemeClr val="bg1"/>
                  </a:solidFill>
                  <a:latin typeface="Avenir Next" panose="020B0503020202020204" pitchFamily="34" charset="0"/>
                  <a:cs typeface="Segoe UI Light" panose="020B0502040204020203" pitchFamily="34" charset="0"/>
                </a:rPr>
                <a:t>Devanshi</a:t>
              </a:r>
              <a:r>
                <a:rPr lang="en-US" dirty="0">
                  <a:solidFill>
                    <a:schemeClr val="bg1"/>
                  </a:solidFill>
                  <a:latin typeface="Avenir Next" panose="020B0503020202020204" pitchFamily="34" charset="0"/>
                  <a:cs typeface="Segoe UI Light" panose="020B0502040204020203" pitchFamily="34" charset="0"/>
                </a:rPr>
                <a:t> Chauhan</a:t>
              </a:r>
            </a:p>
          </p:txBody>
        </p:sp>
        <p:sp>
          <p:nvSpPr>
            <p:cNvPr id="28" name="TextBox 27">
              <a:extLst>
                <a:ext uri="{FF2B5EF4-FFF2-40B4-BE49-F238E27FC236}">
                  <a16:creationId xmlns:a16="http://schemas.microsoft.com/office/drawing/2014/main" id="{ECD02423-D7E4-C549-B739-78DA70481AD5}"/>
                </a:ext>
              </a:extLst>
            </p:cNvPr>
            <p:cNvSpPr txBox="1"/>
            <p:nvPr/>
          </p:nvSpPr>
          <p:spPr>
            <a:xfrm>
              <a:off x="-60388" y="5371671"/>
              <a:ext cx="1867530" cy="369332"/>
            </a:xfrm>
            <a:prstGeom prst="rect">
              <a:avLst/>
            </a:prstGeom>
            <a:noFill/>
          </p:spPr>
          <p:txBody>
            <a:bodyPr wrap="square" tIns="45720" bIns="45720" rtlCol="0">
              <a:spAutoFit/>
            </a:bodyPr>
            <a:lstStyle/>
            <a:p>
              <a:r>
                <a:rPr lang="en-US" dirty="0">
                  <a:solidFill>
                    <a:schemeClr val="bg1"/>
                  </a:solidFill>
                  <a:latin typeface="Avenir Next" panose="020B0503020202020204" pitchFamily="34" charset="0"/>
                  <a:cs typeface="Segoe UI Light" panose="020B0502040204020203" pitchFamily="34" charset="0"/>
                </a:rPr>
                <a:t>Rachel Kangas</a:t>
              </a:r>
            </a:p>
          </p:txBody>
        </p:sp>
        <p:sp>
          <p:nvSpPr>
            <p:cNvPr id="29" name="Rectangle 28">
              <a:extLst>
                <a:ext uri="{FF2B5EF4-FFF2-40B4-BE49-F238E27FC236}">
                  <a16:creationId xmlns:a16="http://schemas.microsoft.com/office/drawing/2014/main" id="{66039E6F-2FF7-0740-A12F-8BC8D716DD0C}"/>
                </a:ext>
              </a:extLst>
            </p:cNvPr>
            <p:cNvSpPr/>
            <p:nvPr/>
          </p:nvSpPr>
          <p:spPr>
            <a:xfrm>
              <a:off x="2030343" y="5371671"/>
              <a:ext cx="1914144" cy="369332"/>
            </a:xfrm>
            <a:prstGeom prst="rect">
              <a:avLst/>
            </a:prstGeom>
          </p:spPr>
          <p:txBody>
            <a:bodyPr wrap="none">
              <a:spAutoFit/>
            </a:bodyPr>
            <a:lstStyle/>
            <a:p>
              <a:r>
                <a:rPr lang="en-US" dirty="0">
                  <a:solidFill>
                    <a:schemeClr val="bg1"/>
                  </a:solidFill>
                  <a:latin typeface="Avenir Next" panose="020B0503020202020204" pitchFamily="34" charset="0"/>
                  <a:cs typeface="Segoe UI Light" panose="020B0502040204020203" pitchFamily="34" charset="0"/>
                </a:rPr>
                <a:t>Richard McGovern</a:t>
              </a:r>
              <a:endParaRPr lang="en-US" dirty="0">
                <a:latin typeface="Avenir Next" panose="020B0503020202020204" pitchFamily="34" charset="0"/>
              </a:endParaRPr>
            </a:p>
          </p:txBody>
        </p:sp>
        <p:sp>
          <p:nvSpPr>
            <p:cNvPr id="31" name="Rectangle 30">
              <a:extLst>
                <a:ext uri="{FF2B5EF4-FFF2-40B4-BE49-F238E27FC236}">
                  <a16:creationId xmlns:a16="http://schemas.microsoft.com/office/drawing/2014/main" id="{5A2619D0-C59A-034F-A303-7DB625CC5A02}"/>
                </a:ext>
              </a:extLst>
            </p:cNvPr>
            <p:cNvSpPr/>
            <p:nvPr/>
          </p:nvSpPr>
          <p:spPr>
            <a:xfrm>
              <a:off x="4353516" y="5371671"/>
              <a:ext cx="1171188" cy="369332"/>
            </a:xfrm>
            <a:prstGeom prst="rect">
              <a:avLst/>
            </a:prstGeom>
          </p:spPr>
          <p:txBody>
            <a:bodyPr wrap="none">
              <a:spAutoFit/>
            </a:bodyPr>
            <a:lstStyle/>
            <a:p>
              <a:r>
                <a:rPr lang="en-US" dirty="0">
                  <a:solidFill>
                    <a:schemeClr val="bg1"/>
                  </a:solidFill>
                  <a:latin typeface="Avenir Next" panose="020B0503020202020204" pitchFamily="34" charset="0"/>
                  <a:cs typeface="Segoe UI Light" panose="020B0502040204020203" pitchFamily="34" charset="0"/>
                </a:rPr>
                <a:t>Anthony Li</a:t>
              </a:r>
              <a:endParaRPr lang="en-US" dirty="0">
                <a:latin typeface="Avenir Next" panose="020B0503020202020204" pitchFamily="34" charset="0"/>
              </a:endParaRPr>
            </a:p>
          </p:txBody>
        </p:sp>
        <p:sp>
          <p:nvSpPr>
            <p:cNvPr id="33" name="Rectangle 32">
              <a:extLst>
                <a:ext uri="{FF2B5EF4-FFF2-40B4-BE49-F238E27FC236}">
                  <a16:creationId xmlns:a16="http://schemas.microsoft.com/office/drawing/2014/main" id="{DA9AA5D6-D0A2-DE4D-8797-538E66E950B9}"/>
                </a:ext>
              </a:extLst>
            </p:cNvPr>
            <p:cNvSpPr/>
            <p:nvPr/>
          </p:nvSpPr>
          <p:spPr>
            <a:xfrm>
              <a:off x="6824113" y="5371671"/>
              <a:ext cx="1298454" cy="369332"/>
            </a:xfrm>
            <a:prstGeom prst="rect">
              <a:avLst/>
            </a:prstGeom>
          </p:spPr>
          <p:txBody>
            <a:bodyPr wrap="none">
              <a:spAutoFit/>
            </a:bodyPr>
            <a:lstStyle/>
            <a:p>
              <a:r>
                <a:rPr lang="en-US" dirty="0">
                  <a:solidFill>
                    <a:schemeClr val="bg1"/>
                  </a:solidFill>
                  <a:latin typeface="Avenir Next" panose="020B0503020202020204" pitchFamily="34" charset="0"/>
                  <a:cs typeface="Segoe UI Light" panose="020B0502040204020203" pitchFamily="34" charset="0"/>
                </a:rPr>
                <a:t>Jeffrey </a:t>
              </a:r>
              <a:r>
                <a:rPr lang="en-US" dirty="0" err="1">
                  <a:solidFill>
                    <a:schemeClr val="bg1"/>
                  </a:solidFill>
                  <a:latin typeface="Avenir Next" panose="020B0503020202020204" pitchFamily="34" charset="0"/>
                  <a:cs typeface="Segoe UI Light" panose="020B0502040204020203" pitchFamily="34" charset="0"/>
                </a:rPr>
                <a:t>Heer</a:t>
              </a:r>
              <a:endParaRPr lang="en-US" dirty="0">
                <a:latin typeface="Avenir Next" panose="020B0503020202020204" pitchFamily="34" charset="0"/>
              </a:endParaRPr>
            </a:p>
          </p:txBody>
        </p:sp>
        <p:sp>
          <p:nvSpPr>
            <p:cNvPr id="35" name="Rectangle 34">
              <a:extLst>
                <a:ext uri="{FF2B5EF4-FFF2-40B4-BE49-F238E27FC236}">
                  <a16:creationId xmlns:a16="http://schemas.microsoft.com/office/drawing/2014/main" id="{2591F9A4-D88D-1749-A963-C9F9930C5E49}"/>
                </a:ext>
              </a:extLst>
            </p:cNvPr>
            <p:cNvSpPr/>
            <p:nvPr/>
          </p:nvSpPr>
          <p:spPr>
            <a:xfrm>
              <a:off x="8434661" y="5371671"/>
              <a:ext cx="1768772" cy="369332"/>
            </a:xfrm>
            <a:prstGeom prst="rect">
              <a:avLst/>
            </a:prstGeom>
          </p:spPr>
          <p:txBody>
            <a:bodyPr wrap="square">
              <a:spAutoFit/>
            </a:bodyPr>
            <a:lstStyle/>
            <a:p>
              <a:r>
                <a:rPr lang="en-US" dirty="0">
                  <a:solidFill>
                    <a:schemeClr val="bg1"/>
                  </a:solidFill>
                  <a:latin typeface="Avenir Next" panose="020B0503020202020204" pitchFamily="34" charset="0"/>
                  <a:cs typeface="Segoe UI Light" panose="020B0502040204020203" pitchFamily="34" charset="0"/>
                </a:rPr>
                <a:t> Jon E. Froehlich</a:t>
              </a:r>
              <a:endParaRPr lang="en-US" dirty="0">
                <a:latin typeface="Avenir Next" panose="020B0503020202020204" pitchFamily="34" charset="0"/>
              </a:endParaRPr>
            </a:p>
          </p:txBody>
        </p:sp>
      </p:grpSp>
      <p:pic>
        <p:nvPicPr>
          <p:cNvPr id="4" name="Picture 3" descr="A person smiling for the camera&#10;&#10;Description automatically generated with low confidence">
            <a:extLst>
              <a:ext uri="{FF2B5EF4-FFF2-40B4-BE49-F238E27FC236}">
                <a16:creationId xmlns:a16="http://schemas.microsoft.com/office/drawing/2014/main" id="{1AA3A3C9-C3C5-A444-AA59-6990E4F532FB}"/>
              </a:ext>
            </a:extLst>
          </p:cNvPr>
          <p:cNvPicPr>
            <a:picLocks noChangeAspect="1"/>
          </p:cNvPicPr>
          <p:nvPr/>
        </p:nvPicPr>
        <p:blipFill>
          <a:blip r:embed="rId10"/>
          <a:stretch>
            <a:fillRect/>
          </a:stretch>
        </p:blipFill>
        <p:spPr>
          <a:xfrm>
            <a:off x="9405388" y="398051"/>
            <a:ext cx="1848667" cy="1865784"/>
          </a:xfrm>
          <a:prstGeom prst="rect">
            <a:avLst/>
          </a:prstGeom>
        </p:spPr>
      </p:pic>
    </p:spTree>
    <p:extLst>
      <p:ext uri="{BB962C8B-B14F-4D97-AF65-F5344CB8AC3E}">
        <p14:creationId xmlns:p14="http://schemas.microsoft.com/office/powerpoint/2010/main" val="401885081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descr="A train on the railway tracks&#10;&#10;Description automatically generated with low confidence">
            <a:extLst>
              <a:ext uri="{FF2B5EF4-FFF2-40B4-BE49-F238E27FC236}">
                <a16:creationId xmlns:a16="http://schemas.microsoft.com/office/drawing/2014/main" id="{9603DC01-9F73-4744-8DDC-3D69E2484CC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BF98E58B-2180-544D-B852-10B0D00E3372}"/>
              </a:ext>
            </a:extLst>
          </p:cNvPr>
          <p:cNvSpPr/>
          <p:nvPr/>
        </p:nvSpPr>
        <p:spPr>
          <a:xfrm>
            <a:off x="-3047" y="0"/>
            <a:ext cx="12195047" cy="6858000"/>
          </a:xfrm>
          <a:prstGeom prst="rect">
            <a:avLst/>
          </a:prstGeom>
          <a:solidFill>
            <a:schemeClr val="tx1">
              <a:alpha val="4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C90CE29-5A1C-DD42-8A93-4DD7C6C086B5}"/>
              </a:ext>
            </a:extLst>
          </p:cNvPr>
          <p:cNvSpPr>
            <a:spLocks noGrp="1"/>
          </p:cNvSpPr>
          <p:nvPr>
            <p:ph type="title"/>
          </p:nvPr>
        </p:nvSpPr>
        <p:spPr>
          <a:xfrm>
            <a:off x="464026" y="2212163"/>
            <a:ext cx="6855338" cy="86618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C000"/>
                </a:solidFill>
                <a:latin typeface="Avenir Next" panose="020B0503020202020204" pitchFamily="34" charset="0"/>
              </a:rPr>
              <a:t>Urban</a:t>
            </a:r>
          </a:p>
        </p:txBody>
      </p:sp>
      <p:grpSp>
        <p:nvGrpSpPr>
          <p:cNvPr id="9" name="Group 8">
            <a:extLst>
              <a:ext uri="{FF2B5EF4-FFF2-40B4-BE49-F238E27FC236}">
                <a16:creationId xmlns:a16="http://schemas.microsoft.com/office/drawing/2014/main" id="{8069EB84-EA6C-A548-B452-BB80F1E9E27D}"/>
              </a:ext>
            </a:extLst>
          </p:cNvPr>
          <p:cNvGrpSpPr/>
          <p:nvPr/>
        </p:nvGrpSpPr>
        <p:grpSpPr>
          <a:xfrm>
            <a:off x="1046357" y="4481596"/>
            <a:ext cx="10899069" cy="461666"/>
            <a:chOff x="1507188" y="4176063"/>
            <a:chExt cx="10466813" cy="461666"/>
          </a:xfrm>
        </p:grpSpPr>
        <p:sp>
          <p:nvSpPr>
            <p:cNvPr id="6" name="TextBox 5">
              <a:extLst>
                <a:ext uri="{FF2B5EF4-FFF2-40B4-BE49-F238E27FC236}">
                  <a16:creationId xmlns:a16="http://schemas.microsoft.com/office/drawing/2014/main" id="{730A1D00-2A1C-3B43-BEE5-4511C3F4EB86}"/>
                </a:ext>
              </a:extLst>
            </p:cNvPr>
            <p:cNvSpPr txBox="1"/>
            <p:nvPr/>
          </p:nvSpPr>
          <p:spPr>
            <a:xfrm>
              <a:off x="1507188" y="4176063"/>
              <a:ext cx="1513556" cy="461665"/>
            </a:xfrm>
            <a:prstGeom prst="rect">
              <a:avLst/>
            </a:prstGeom>
            <a:noFill/>
          </p:spPr>
          <p:txBody>
            <a:bodyPr wrap="none" tIns="45720" bIns="45720" rtlCol="0">
              <a:spAutoFit/>
            </a:bodyPr>
            <a:lstStyle/>
            <a:p>
              <a:r>
                <a:rPr lang="en-US" sz="2400" b="1" dirty="0">
                  <a:solidFill>
                    <a:srgbClr val="FFC000"/>
                  </a:solidFill>
                  <a:latin typeface="Avenir Next Demi Bold" panose="020B0503020202020204" pitchFamily="34" charset="0"/>
                  <a:cs typeface="Segoe UI Light" panose="020B0502040204020203" pitchFamily="34" charset="0"/>
                </a:rPr>
                <a:t>Buildings</a:t>
              </a:r>
            </a:p>
          </p:txBody>
        </p:sp>
        <p:sp>
          <p:nvSpPr>
            <p:cNvPr id="10" name="TextBox 9">
              <a:extLst>
                <a:ext uri="{FF2B5EF4-FFF2-40B4-BE49-F238E27FC236}">
                  <a16:creationId xmlns:a16="http://schemas.microsoft.com/office/drawing/2014/main" id="{23FDD038-936D-4F4C-898F-F2813542ABFE}"/>
                </a:ext>
              </a:extLst>
            </p:cNvPr>
            <p:cNvSpPr txBox="1"/>
            <p:nvPr/>
          </p:nvSpPr>
          <p:spPr>
            <a:xfrm>
              <a:off x="5756680" y="4176064"/>
              <a:ext cx="1111586" cy="461665"/>
            </a:xfrm>
            <a:prstGeom prst="rect">
              <a:avLst/>
            </a:prstGeom>
            <a:noFill/>
          </p:spPr>
          <p:txBody>
            <a:bodyPr wrap="none" tIns="45720" bIns="45720" rtlCol="0">
              <a:spAutoFit/>
            </a:bodyPr>
            <a:lstStyle/>
            <a:p>
              <a:r>
                <a:rPr lang="en-US" sz="2400" b="1" dirty="0">
                  <a:solidFill>
                    <a:srgbClr val="FFC000"/>
                  </a:solidFill>
                  <a:latin typeface="Avenir Next Demi Bold" panose="020B0503020202020204" pitchFamily="34" charset="0"/>
                  <a:cs typeface="Segoe UI Light" panose="020B0502040204020203" pitchFamily="34" charset="0"/>
                </a:rPr>
                <a:t>Transit</a:t>
              </a:r>
            </a:p>
          </p:txBody>
        </p:sp>
        <p:sp>
          <p:nvSpPr>
            <p:cNvPr id="12" name="TextBox 11">
              <a:extLst>
                <a:ext uri="{FF2B5EF4-FFF2-40B4-BE49-F238E27FC236}">
                  <a16:creationId xmlns:a16="http://schemas.microsoft.com/office/drawing/2014/main" id="{C4D5F697-CD2C-D448-8563-D1C846C4C2A8}"/>
                </a:ext>
              </a:extLst>
            </p:cNvPr>
            <p:cNvSpPr txBox="1"/>
            <p:nvPr/>
          </p:nvSpPr>
          <p:spPr>
            <a:xfrm>
              <a:off x="8324284" y="4176064"/>
              <a:ext cx="3649717" cy="461665"/>
            </a:xfrm>
            <a:prstGeom prst="rect">
              <a:avLst/>
            </a:prstGeom>
            <a:noFill/>
          </p:spPr>
          <p:txBody>
            <a:bodyPr wrap="none" tIns="45720" bIns="45720" rtlCol="0">
              <a:spAutoFit/>
            </a:bodyPr>
            <a:lstStyle/>
            <a:p>
              <a:r>
                <a:rPr lang="en-US" sz="2400" b="1" dirty="0">
                  <a:solidFill>
                    <a:srgbClr val="FFC000"/>
                  </a:solidFill>
                  <a:latin typeface="Avenir Next Demi Bold" panose="020B0503020202020204" pitchFamily="34" charset="0"/>
                  <a:cs typeface="Segoe UI Light" panose="020B0502040204020203" pitchFamily="34" charset="0"/>
                </a:rPr>
                <a:t>Pedestrian infrastructure</a:t>
              </a:r>
            </a:p>
          </p:txBody>
        </p:sp>
      </p:grpSp>
      <p:sp>
        <p:nvSpPr>
          <p:cNvPr id="8" name="Rectangle 7">
            <a:extLst>
              <a:ext uri="{FF2B5EF4-FFF2-40B4-BE49-F238E27FC236}">
                <a16:creationId xmlns:a16="http://schemas.microsoft.com/office/drawing/2014/main" id="{EE9B8655-2029-054E-9BD5-9B291EE69EDD}"/>
              </a:ext>
            </a:extLst>
          </p:cNvPr>
          <p:cNvSpPr/>
          <p:nvPr/>
        </p:nvSpPr>
        <p:spPr>
          <a:xfrm>
            <a:off x="2622420" y="2947356"/>
            <a:ext cx="6855338" cy="523220"/>
          </a:xfrm>
          <a:prstGeom prst="rect">
            <a:avLst/>
          </a:prstGeom>
        </p:spPr>
        <p:txBody>
          <a:bodyPr wrap="none">
            <a:spAutoFit/>
          </a:bodyPr>
          <a:lstStyle/>
          <a:p>
            <a:r>
              <a:rPr lang="en-US" sz="2800" i="1" dirty="0">
                <a:solidFill>
                  <a:srgbClr val="FFC000"/>
                </a:solidFill>
                <a:latin typeface="Avenir Next" panose="020B0503020202020204" pitchFamily="34" charset="0"/>
              </a:rPr>
              <a:t>Ease of reaching destinations or activities</a:t>
            </a:r>
          </a:p>
        </p:txBody>
      </p:sp>
      <p:sp>
        <p:nvSpPr>
          <p:cNvPr id="15" name="Title 4">
            <a:extLst>
              <a:ext uri="{FF2B5EF4-FFF2-40B4-BE49-F238E27FC236}">
                <a16:creationId xmlns:a16="http://schemas.microsoft.com/office/drawing/2014/main" id="{7DA32EE2-3842-2C4C-AC47-69028971E4AC}"/>
              </a:ext>
            </a:extLst>
          </p:cNvPr>
          <p:cNvSpPr txBox="1">
            <a:spLocks/>
          </p:cNvSpPr>
          <p:nvPr/>
        </p:nvSpPr>
        <p:spPr>
          <a:xfrm>
            <a:off x="2130551" y="2207602"/>
            <a:ext cx="10058400" cy="866183"/>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Bebas Neue" panose="020B0606020202050201" pitchFamily="34" charset="77"/>
                <a:ea typeface="+mj-ea"/>
                <a:cs typeface="+mj-cs"/>
              </a:defRPr>
            </a:lvl1pPr>
          </a:lstStyle>
          <a:p>
            <a:pPr algn="ctr"/>
            <a:r>
              <a:rPr lang="en-US" sz="5200" b="1" dirty="0">
                <a:solidFill>
                  <a:srgbClr val="FFC000"/>
                </a:solidFill>
                <a:latin typeface="Avenir Next" panose="020B0503020202020204" pitchFamily="34" charset="0"/>
              </a:rPr>
              <a:t>Accessibility</a:t>
            </a:r>
          </a:p>
        </p:txBody>
      </p:sp>
    </p:spTree>
    <p:extLst>
      <p:ext uri="{BB962C8B-B14F-4D97-AF65-F5344CB8AC3E}">
        <p14:creationId xmlns:p14="http://schemas.microsoft.com/office/powerpoint/2010/main" val="2099244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0" nodeType="clickEffect">
                                  <p:stCondLst>
                                    <p:cond delay="0"/>
                                  </p:stCondLst>
                                  <p:iterate type="lt">
                                    <p:tmPct val="10000"/>
                                  </p:iterate>
                                  <p:childTnLst>
                                    <p:animClr clrSpc="rgb" dir="cw">
                                      <p:cBhvr override="childStyle">
                                        <p:cTn id="10" dur="500" fill="hold"/>
                                        <p:tgtEl>
                                          <p:spTgt spid="15"/>
                                        </p:tgtEl>
                                        <p:attrNameLst>
                                          <p:attrName>style.color</p:attrName>
                                        </p:attrNameLst>
                                      </p:cBhvr>
                                      <p:to>
                                        <a:schemeClr val="accent2"/>
                                      </p:to>
                                    </p:animClr>
                                  </p:childTnLst>
                                </p:cTn>
                              </p:par>
                            </p:childTnLst>
                          </p:cTn>
                        </p:par>
                        <p:par>
                          <p:cTn id="11" fill="hold">
                            <p:stCondLst>
                              <p:cond delay="1100"/>
                            </p:stCondLst>
                            <p:childTnLst>
                              <p:par>
                                <p:cTn id="12" presetID="10" presetClass="entr" presetSubtype="0" fill="hold" nodeType="afterEffect">
                                  <p:stCondLst>
                                    <p:cond delay="50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7"/>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7"/>
                                        </p:tgtEl>
                                      </p:cBhvr>
                                    </p:cmd>
                                  </p:childTnLst>
                                </p:cTn>
                              </p:par>
                            </p:childTnLst>
                          </p:cTn>
                        </p:par>
                      </p:childTnLst>
                    </p:cTn>
                  </p:par>
                </p:childTnLst>
              </p:cTn>
              <p:nextCondLst>
                <p:cond evt="onClick" delay="0">
                  <p:tgtEl>
                    <p:spTgt spid="7"/>
                  </p:tgtEl>
                </p:cond>
              </p:nextCondLst>
            </p:seq>
            <p:video>
              <p:cMediaNode mute="1">
                <p:cTn id="20" repeatCount="indefinite" fill="hold" display="0">
                  <p:stCondLst>
                    <p:cond delay="indefinite"/>
                  </p:stCondLst>
                </p:cTn>
                <p:tgtEl>
                  <p:spTgt spid="7"/>
                </p:tgtEl>
              </p:cMediaNode>
            </p:video>
          </p:childTnLst>
        </p:cTn>
      </p:par>
    </p:tnLst>
    <p:bldLst>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FD70-9B1E-7F4C-9AE9-CBD12337E862}"/>
              </a:ext>
            </a:extLst>
          </p:cNvPr>
          <p:cNvSpPr>
            <a:spLocks noGrp="1"/>
          </p:cNvSpPr>
          <p:nvPr>
            <p:ph type="title"/>
          </p:nvPr>
        </p:nvSpPr>
        <p:spPr/>
        <p:txBody>
          <a:bodyPr/>
          <a:lstStyle/>
          <a:p>
            <a:r>
              <a:rPr lang="en-US" dirty="0">
                <a:latin typeface="Bebas Neue" pitchFamily="2" charset="77"/>
              </a:rPr>
              <a:t>Approach and focus</a:t>
            </a:r>
          </a:p>
        </p:txBody>
      </p:sp>
      <p:sp>
        <p:nvSpPr>
          <p:cNvPr id="9" name="Content Placeholder 8">
            <a:extLst>
              <a:ext uri="{FF2B5EF4-FFF2-40B4-BE49-F238E27FC236}">
                <a16:creationId xmlns:a16="http://schemas.microsoft.com/office/drawing/2014/main" id="{77FE6E6C-D28F-E141-86DE-54A70AE94EAB}"/>
              </a:ext>
            </a:extLst>
          </p:cNvPr>
          <p:cNvSpPr>
            <a:spLocks noGrp="1"/>
          </p:cNvSpPr>
          <p:nvPr>
            <p:ph sz="quarter" idx="13"/>
          </p:nvPr>
        </p:nvSpPr>
        <p:spPr>
          <a:xfrm>
            <a:off x="228600" y="197602"/>
            <a:ext cx="5305425" cy="295040"/>
          </a:xfrm>
        </p:spPr>
        <p:txBody>
          <a:bodyPr/>
          <a:lstStyle/>
          <a:p>
            <a:r>
              <a:rPr lang="en-US" dirty="0"/>
              <a:t>introduction</a:t>
            </a:r>
          </a:p>
        </p:txBody>
      </p:sp>
      <p:grpSp>
        <p:nvGrpSpPr>
          <p:cNvPr id="6" name="Group 5">
            <a:extLst>
              <a:ext uri="{FF2B5EF4-FFF2-40B4-BE49-F238E27FC236}">
                <a16:creationId xmlns:a16="http://schemas.microsoft.com/office/drawing/2014/main" id="{89EA101F-EB6A-5E4D-A379-7A8B43D117DF}"/>
              </a:ext>
            </a:extLst>
          </p:cNvPr>
          <p:cNvGrpSpPr/>
          <p:nvPr/>
        </p:nvGrpSpPr>
        <p:grpSpPr>
          <a:xfrm>
            <a:off x="310167" y="2132493"/>
            <a:ext cx="3340899" cy="3447116"/>
            <a:chOff x="310167" y="2132493"/>
            <a:chExt cx="3340899" cy="3447116"/>
          </a:xfrm>
        </p:grpSpPr>
        <p:sp>
          <p:nvSpPr>
            <p:cNvPr id="76" name="TextBox 75">
              <a:extLst>
                <a:ext uri="{FF2B5EF4-FFF2-40B4-BE49-F238E27FC236}">
                  <a16:creationId xmlns:a16="http://schemas.microsoft.com/office/drawing/2014/main" id="{8951122C-C3BF-674E-9DE7-01CDE2B29438}"/>
                </a:ext>
              </a:extLst>
            </p:cNvPr>
            <p:cNvSpPr txBox="1"/>
            <p:nvPr/>
          </p:nvSpPr>
          <p:spPr>
            <a:xfrm>
              <a:off x="561466" y="5117944"/>
              <a:ext cx="3089600" cy="461665"/>
            </a:xfrm>
            <a:prstGeom prst="rect">
              <a:avLst/>
            </a:prstGeom>
            <a:noFill/>
          </p:spPr>
          <p:txBody>
            <a:bodyPr wrap="square" rtlCol="0">
              <a:spAutoFit/>
            </a:bodyPr>
            <a:lstStyle/>
            <a:p>
              <a:pPr algn="ctr"/>
              <a:r>
                <a:rPr lang="en-US" sz="2400" b="1" dirty="0">
                  <a:latin typeface="Avenir Next" panose="020B0503020202020204" pitchFamily="34" charset="0"/>
                  <a:ea typeface="Segoe UI" panose="020B0502040204020203" pitchFamily="34" charset="0"/>
                  <a:cs typeface="Segoe UI" panose="020B0502040204020203" pitchFamily="34" charset="0"/>
                </a:rPr>
                <a:t>Sidewalk Problems</a:t>
              </a:r>
            </a:p>
          </p:txBody>
        </p:sp>
        <p:grpSp>
          <p:nvGrpSpPr>
            <p:cNvPr id="77" name="Group 76">
              <a:extLst>
                <a:ext uri="{FF2B5EF4-FFF2-40B4-BE49-F238E27FC236}">
                  <a16:creationId xmlns:a16="http://schemas.microsoft.com/office/drawing/2014/main" id="{8BD7F487-96AD-2349-BFF5-B918B7634398}"/>
                </a:ext>
              </a:extLst>
            </p:cNvPr>
            <p:cNvGrpSpPr/>
            <p:nvPr/>
          </p:nvGrpSpPr>
          <p:grpSpPr>
            <a:xfrm>
              <a:off x="331740" y="2132493"/>
              <a:ext cx="1547065" cy="1243365"/>
              <a:chOff x="7631309" y="2357289"/>
              <a:chExt cx="1547065" cy="1243365"/>
            </a:xfrm>
          </p:grpSpPr>
          <p:pic>
            <p:nvPicPr>
              <p:cNvPr id="78" name="Picture 2">
                <a:extLst>
                  <a:ext uri="{FF2B5EF4-FFF2-40B4-BE49-F238E27FC236}">
                    <a16:creationId xmlns:a16="http://schemas.microsoft.com/office/drawing/2014/main" id="{211933AA-FD99-E046-98B8-38168C78C2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563" t="16071" r="20970" b="32015"/>
              <a:stretch/>
            </p:blipFill>
            <p:spPr bwMode="auto">
              <a:xfrm>
                <a:off x="7631309" y="2357289"/>
                <a:ext cx="1547065" cy="9697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79" name="TextBox 78">
                <a:extLst>
                  <a:ext uri="{FF2B5EF4-FFF2-40B4-BE49-F238E27FC236}">
                    <a16:creationId xmlns:a16="http://schemas.microsoft.com/office/drawing/2014/main" id="{8ACE7463-1BAD-D940-996E-374AB6AB591F}"/>
                  </a:ext>
                </a:extLst>
              </p:cNvPr>
              <p:cNvSpPr txBox="1"/>
              <p:nvPr/>
            </p:nvSpPr>
            <p:spPr>
              <a:xfrm>
                <a:off x="7631309" y="3339044"/>
                <a:ext cx="1547065" cy="261610"/>
              </a:xfrm>
              <a:prstGeom prst="rect">
                <a:avLst/>
              </a:prstGeom>
              <a:solidFill>
                <a:schemeClr val="bg1">
                  <a:lumMod val="85000"/>
                  <a:alpha val="73000"/>
                </a:schemeClr>
              </a:solidFill>
            </p:spPr>
            <p:txBody>
              <a:bodyPr wrap="square" rtlCol="0">
                <a:spAutoFit/>
              </a:bodyPr>
              <a:lstStyle/>
              <a:p>
                <a:pPr algn="ctr"/>
                <a:r>
                  <a:rPr lang="en-US" sz="1100" dirty="0">
                    <a:latin typeface="Avenir Light" panose="020B0402020203020204" pitchFamily="34" charset="77"/>
                  </a:rPr>
                  <a:t>Missing Curb Ramps</a:t>
                </a:r>
              </a:p>
            </p:txBody>
          </p:sp>
        </p:grpSp>
        <p:grpSp>
          <p:nvGrpSpPr>
            <p:cNvPr id="80" name="Group 79">
              <a:extLst>
                <a:ext uri="{FF2B5EF4-FFF2-40B4-BE49-F238E27FC236}">
                  <a16:creationId xmlns:a16="http://schemas.microsoft.com/office/drawing/2014/main" id="{B433DE45-0B7E-084C-9BAC-F933D36D31A7}"/>
                </a:ext>
              </a:extLst>
            </p:cNvPr>
            <p:cNvGrpSpPr/>
            <p:nvPr/>
          </p:nvGrpSpPr>
          <p:grpSpPr>
            <a:xfrm>
              <a:off x="1996998" y="2132493"/>
              <a:ext cx="1601899" cy="1254720"/>
              <a:chOff x="9081893" y="2357288"/>
              <a:chExt cx="1601899" cy="1254720"/>
            </a:xfrm>
          </p:grpSpPr>
          <p:pic>
            <p:nvPicPr>
              <p:cNvPr id="81" name="Picture 2" descr="https://cdn0.vox-cdn.com/thumbor/M83612e3TfRBFb-KHtzOETs1Jv0=/0x0:800x600/1200x800/filters:focal(0x0:800x600)/cdn0.vox-cdn.com/uploads/chorus_image/image/48004761/3751846301_8969f60248_o.0.jpg">
                <a:extLst>
                  <a:ext uri="{FF2B5EF4-FFF2-40B4-BE49-F238E27FC236}">
                    <a16:creationId xmlns:a16="http://schemas.microsoft.com/office/drawing/2014/main" id="{2CEBB694-39A5-6941-B937-05BF97D568C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344" b="24943"/>
              <a:stretch/>
            </p:blipFill>
            <p:spPr bwMode="auto">
              <a:xfrm>
                <a:off x="9081893" y="2357288"/>
                <a:ext cx="1601898" cy="969756"/>
              </a:xfrm>
              <a:prstGeom prst="rect">
                <a:avLst/>
              </a:prstGeom>
              <a:noFill/>
              <a:extLst>
                <a:ext uri="{909E8E84-426E-40DD-AFC4-6F175D3DCCD1}">
                  <a14:hiddenFill xmlns:a14="http://schemas.microsoft.com/office/drawing/2010/main">
                    <a:solidFill>
                      <a:srgbClr val="FFFFFF"/>
                    </a:solidFill>
                  </a14:hiddenFill>
                </a:ext>
              </a:extLst>
            </p:spPr>
          </p:pic>
          <p:sp>
            <p:nvSpPr>
              <p:cNvPr id="82" name="TextBox 81">
                <a:extLst>
                  <a:ext uri="{FF2B5EF4-FFF2-40B4-BE49-F238E27FC236}">
                    <a16:creationId xmlns:a16="http://schemas.microsoft.com/office/drawing/2014/main" id="{4E4100DF-C12A-3844-B882-E41E565B0E80}"/>
                  </a:ext>
                </a:extLst>
              </p:cNvPr>
              <p:cNvSpPr txBox="1"/>
              <p:nvPr/>
            </p:nvSpPr>
            <p:spPr>
              <a:xfrm>
                <a:off x="9081894" y="3350398"/>
                <a:ext cx="1601898"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Surface Issues</a:t>
                </a:r>
              </a:p>
            </p:txBody>
          </p:sp>
        </p:grpSp>
        <p:grpSp>
          <p:nvGrpSpPr>
            <p:cNvPr id="83" name="Group 82">
              <a:extLst>
                <a:ext uri="{FF2B5EF4-FFF2-40B4-BE49-F238E27FC236}">
                  <a16:creationId xmlns:a16="http://schemas.microsoft.com/office/drawing/2014/main" id="{4709C022-1A83-FF48-93A2-CC6D8315B174}"/>
                </a:ext>
              </a:extLst>
            </p:cNvPr>
            <p:cNvGrpSpPr/>
            <p:nvPr/>
          </p:nvGrpSpPr>
          <p:grpSpPr>
            <a:xfrm>
              <a:off x="310167" y="3489182"/>
              <a:ext cx="1590212" cy="1271150"/>
              <a:chOff x="7588162" y="4059900"/>
              <a:chExt cx="1590212" cy="1271150"/>
            </a:xfrm>
          </p:grpSpPr>
          <p:pic>
            <p:nvPicPr>
              <p:cNvPr id="84" name="Picture 2" descr="http://seeclickfix.com/files/issue_images/0000/6975/img_0048.jpg">
                <a:extLst>
                  <a:ext uri="{FF2B5EF4-FFF2-40B4-BE49-F238E27FC236}">
                    <a16:creationId xmlns:a16="http://schemas.microsoft.com/office/drawing/2014/main" id="{8BB87089-6095-9140-B25F-3056303CDAF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595" t="10863" b="17085"/>
              <a:stretch/>
            </p:blipFill>
            <p:spPr bwMode="auto">
              <a:xfrm>
                <a:off x="7588163" y="4059900"/>
                <a:ext cx="1590211" cy="994552"/>
              </a:xfrm>
              <a:prstGeom prst="rect">
                <a:avLst/>
              </a:prstGeom>
              <a:noFill/>
              <a:extLst>
                <a:ext uri="{909E8E84-426E-40DD-AFC4-6F175D3DCCD1}">
                  <a14:hiddenFill xmlns:a14="http://schemas.microsoft.com/office/drawing/2010/main">
                    <a:solidFill>
                      <a:srgbClr val="FFFFFF"/>
                    </a:solidFill>
                  </a14:hiddenFill>
                </a:ext>
              </a:extLst>
            </p:spPr>
          </p:pic>
          <p:sp>
            <p:nvSpPr>
              <p:cNvPr id="85" name="TextBox 84">
                <a:extLst>
                  <a:ext uri="{FF2B5EF4-FFF2-40B4-BE49-F238E27FC236}">
                    <a16:creationId xmlns:a16="http://schemas.microsoft.com/office/drawing/2014/main" id="{30EDA047-5893-5740-8ACA-0EF1D5D5C398}"/>
                  </a:ext>
                </a:extLst>
              </p:cNvPr>
              <p:cNvSpPr txBox="1"/>
              <p:nvPr/>
            </p:nvSpPr>
            <p:spPr>
              <a:xfrm>
                <a:off x="7588162" y="5069440"/>
                <a:ext cx="1590211"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Obstacles</a:t>
                </a:r>
              </a:p>
            </p:txBody>
          </p:sp>
        </p:grpSp>
        <p:grpSp>
          <p:nvGrpSpPr>
            <p:cNvPr id="86" name="Group 85">
              <a:extLst>
                <a:ext uri="{FF2B5EF4-FFF2-40B4-BE49-F238E27FC236}">
                  <a16:creationId xmlns:a16="http://schemas.microsoft.com/office/drawing/2014/main" id="{9B51EA89-485E-F14D-BD0B-F9AEB5E914D2}"/>
                </a:ext>
              </a:extLst>
            </p:cNvPr>
            <p:cNvGrpSpPr/>
            <p:nvPr/>
          </p:nvGrpSpPr>
          <p:grpSpPr>
            <a:xfrm>
              <a:off x="2000981" y="3513978"/>
              <a:ext cx="1644505" cy="1239960"/>
              <a:chOff x="9821791" y="4059900"/>
              <a:chExt cx="1644505" cy="1239960"/>
            </a:xfrm>
          </p:grpSpPr>
          <p:pic>
            <p:nvPicPr>
              <p:cNvPr id="87" name="Picture 86">
                <a:extLst>
                  <a:ext uri="{FF2B5EF4-FFF2-40B4-BE49-F238E27FC236}">
                    <a16:creationId xmlns:a16="http://schemas.microsoft.com/office/drawing/2014/main" id="{DBC3A8FC-B069-1A4E-8604-3E1AD3E0C6E2}"/>
                  </a:ext>
                </a:extLst>
              </p:cNvPr>
              <p:cNvPicPr>
                <a:picLocks noChangeAspect="1"/>
              </p:cNvPicPr>
              <p:nvPr/>
            </p:nvPicPr>
            <p:blipFill rotWithShape="1">
              <a:blip r:embed="rId6"/>
              <a:srcRect r="6119" b="925"/>
              <a:stretch/>
            </p:blipFill>
            <p:spPr>
              <a:xfrm>
                <a:off x="9821791" y="4059900"/>
                <a:ext cx="1636068" cy="969756"/>
              </a:xfrm>
              <a:prstGeom prst="rect">
                <a:avLst/>
              </a:prstGeom>
            </p:spPr>
          </p:pic>
          <p:sp>
            <p:nvSpPr>
              <p:cNvPr id="88" name="TextBox 87">
                <a:extLst>
                  <a:ext uri="{FF2B5EF4-FFF2-40B4-BE49-F238E27FC236}">
                    <a16:creationId xmlns:a16="http://schemas.microsoft.com/office/drawing/2014/main" id="{0EA04CAA-8318-244D-B35B-8655931522E1}"/>
                  </a:ext>
                </a:extLst>
              </p:cNvPr>
              <p:cNvSpPr txBox="1"/>
              <p:nvPr/>
            </p:nvSpPr>
            <p:spPr>
              <a:xfrm>
                <a:off x="9830227" y="5038250"/>
                <a:ext cx="1636069"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No Sidewalks</a:t>
                </a:r>
              </a:p>
            </p:txBody>
          </p:sp>
        </p:grpSp>
      </p:grpSp>
    </p:spTree>
    <p:extLst>
      <p:ext uri="{BB962C8B-B14F-4D97-AF65-F5344CB8AC3E}">
        <p14:creationId xmlns:p14="http://schemas.microsoft.com/office/powerpoint/2010/main" val="467961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FD70-9B1E-7F4C-9AE9-CBD12337E862}"/>
              </a:ext>
            </a:extLst>
          </p:cNvPr>
          <p:cNvSpPr>
            <a:spLocks noGrp="1"/>
          </p:cNvSpPr>
          <p:nvPr>
            <p:ph type="title"/>
          </p:nvPr>
        </p:nvSpPr>
        <p:spPr/>
        <p:txBody>
          <a:bodyPr/>
          <a:lstStyle/>
          <a:p>
            <a:r>
              <a:rPr lang="en-US" dirty="0">
                <a:latin typeface="Bebas Neue" pitchFamily="2" charset="77"/>
              </a:rPr>
              <a:t>Approach and focus</a:t>
            </a:r>
          </a:p>
        </p:txBody>
      </p:sp>
      <p:sp>
        <p:nvSpPr>
          <p:cNvPr id="9" name="Content Placeholder 8">
            <a:extLst>
              <a:ext uri="{FF2B5EF4-FFF2-40B4-BE49-F238E27FC236}">
                <a16:creationId xmlns:a16="http://schemas.microsoft.com/office/drawing/2014/main" id="{77FE6E6C-D28F-E141-86DE-54A70AE94EAB}"/>
              </a:ext>
            </a:extLst>
          </p:cNvPr>
          <p:cNvSpPr>
            <a:spLocks noGrp="1"/>
          </p:cNvSpPr>
          <p:nvPr>
            <p:ph sz="quarter" idx="13"/>
          </p:nvPr>
        </p:nvSpPr>
        <p:spPr>
          <a:xfrm>
            <a:off x="228600" y="197602"/>
            <a:ext cx="5305425" cy="295040"/>
          </a:xfrm>
        </p:spPr>
        <p:txBody>
          <a:bodyPr/>
          <a:lstStyle/>
          <a:p>
            <a:r>
              <a:rPr lang="en-US" dirty="0"/>
              <a:t>introduction</a:t>
            </a:r>
          </a:p>
        </p:txBody>
      </p:sp>
      <p:grpSp>
        <p:nvGrpSpPr>
          <p:cNvPr id="6" name="Group 5">
            <a:extLst>
              <a:ext uri="{FF2B5EF4-FFF2-40B4-BE49-F238E27FC236}">
                <a16:creationId xmlns:a16="http://schemas.microsoft.com/office/drawing/2014/main" id="{89EA101F-EB6A-5E4D-A379-7A8B43D117DF}"/>
              </a:ext>
            </a:extLst>
          </p:cNvPr>
          <p:cNvGrpSpPr/>
          <p:nvPr/>
        </p:nvGrpSpPr>
        <p:grpSpPr>
          <a:xfrm>
            <a:off x="310167" y="2132493"/>
            <a:ext cx="3340899" cy="3447116"/>
            <a:chOff x="310167" y="2132493"/>
            <a:chExt cx="3340899" cy="3447116"/>
          </a:xfrm>
        </p:grpSpPr>
        <p:sp>
          <p:nvSpPr>
            <p:cNvPr id="76" name="TextBox 75">
              <a:extLst>
                <a:ext uri="{FF2B5EF4-FFF2-40B4-BE49-F238E27FC236}">
                  <a16:creationId xmlns:a16="http://schemas.microsoft.com/office/drawing/2014/main" id="{8951122C-C3BF-674E-9DE7-01CDE2B29438}"/>
                </a:ext>
              </a:extLst>
            </p:cNvPr>
            <p:cNvSpPr txBox="1"/>
            <p:nvPr/>
          </p:nvSpPr>
          <p:spPr>
            <a:xfrm>
              <a:off x="561466" y="5117944"/>
              <a:ext cx="3089600" cy="461665"/>
            </a:xfrm>
            <a:prstGeom prst="rect">
              <a:avLst/>
            </a:prstGeom>
            <a:noFill/>
          </p:spPr>
          <p:txBody>
            <a:bodyPr wrap="square" rtlCol="0">
              <a:spAutoFit/>
            </a:bodyPr>
            <a:lstStyle/>
            <a:p>
              <a:pPr algn="ctr"/>
              <a:r>
                <a:rPr lang="en-US" sz="2400" b="1" dirty="0">
                  <a:latin typeface="Avenir Next" panose="020B0503020202020204" pitchFamily="34" charset="0"/>
                  <a:ea typeface="Segoe UI" panose="020B0502040204020203" pitchFamily="34" charset="0"/>
                  <a:cs typeface="Segoe UI" panose="020B0502040204020203" pitchFamily="34" charset="0"/>
                </a:rPr>
                <a:t>Sidewalk Problems</a:t>
              </a:r>
            </a:p>
          </p:txBody>
        </p:sp>
        <p:grpSp>
          <p:nvGrpSpPr>
            <p:cNvPr id="77" name="Group 76">
              <a:extLst>
                <a:ext uri="{FF2B5EF4-FFF2-40B4-BE49-F238E27FC236}">
                  <a16:creationId xmlns:a16="http://schemas.microsoft.com/office/drawing/2014/main" id="{8BD7F487-96AD-2349-BFF5-B918B7634398}"/>
                </a:ext>
              </a:extLst>
            </p:cNvPr>
            <p:cNvGrpSpPr/>
            <p:nvPr/>
          </p:nvGrpSpPr>
          <p:grpSpPr>
            <a:xfrm>
              <a:off x="331740" y="2132493"/>
              <a:ext cx="1547065" cy="1243365"/>
              <a:chOff x="7631309" y="2357289"/>
              <a:chExt cx="1547065" cy="1243365"/>
            </a:xfrm>
          </p:grpSpPr>
          <p:pic>
            <p:nvPicPr>
              <p:cNvPr id="78" name="Picture 2">
                <a:extLst>
                  <a:ext uri="{FF2B5EF4-FFF2-40B4-BE49-F238E27FC236}">
                    <a16:creationId xmlns:a16="http://schemas.microsoft.com/office/drawing/2014/main" id="{211933AA-FD99-E046-98B8-38168C78C2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563" t="16071" r="20970" b="32015"/>
              <a:stretch/>
            </p:blipFill>
            <p:spPr bwMode="auto">
              <a:xfrm>
                <a:off x="7631309" y="2357289"/>
                <a:ext cx="1547065" cy="9697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9" name="TextBox 78">
                <a:extLst>
                  <a:ext uri="{FF2B5EF4-FFF2-40B4-BE49-F238E27FC236}">
                    <a16:creationId xmlns:a16="http://schemas.microsoft.com/office/drawing/2014/main" id="{8ACE7463-1BAD-D940-996E-374AB6AB591F}"/>
                  </a:ext>
                </a:extLst>
              </p:cNvPr>
              <p:cNvSpPr txBox="1"/>
              <p:nvPr/>
            </p:nvSpPr>
            <p:spPr>
              <a:xfrm>
                <a:off x="7631309" y="3339044"/>
                <a:ext cx="1547065" cy="261610"/>
              </a:xfrm>
              <a:prstGeom prst="rect">
                <a:avLst/>
              </a:prstGeom>
              <a:solidFill>
                <a:schemeClr val="bg1">
                  <a:lumMod val="85000"/>
                  <a:alpha val="73000"/>
                </a:schemeClr>
              </a:solidFill>
            </p:spPr>
            <p:txBody>
              <a:bodyPr wrap="square" rtlCol="0">
                <a:spAutoFit/>
              </a:bodyPr>
              <a:lstStyle/>
              <a:p>
                <a:pPr algn="ctr"/>
                <a:r>
                  <a:rPr lang="en-US" sz="1100" dirty="0">
                    <a:latin typeface="Avenir Light" panose="020B0402020203020204" pitchFamily="34" charset="77"/>
                  </a:rPr>
                  <a:t>Missing Curb Ramps</a:t>
                </a:r>
              </a:p>
            </p:txBody>
          </p:sp>
        </p:grpSp>
        <p:grpSp>
          <p:nvGrpSpPr>
            <p:cNvPr id="80" name="Group 79">
              <a:extLst>
                <a:ext uri="{FF2B5EF4-FFF2-40B4-BE49-F238E27FC236}">
                  <a16:creationId xmlns:a16="http://schemas.microsoft.com/office/drawing/2014/main" id="{B433DE45-0B7E-084C-9BAC-F933D36D31A7}"/>
                </a:ext>
              </a:extLst>
            </p:cNvPr>
            <p:cNvGrpSpPr/>
            <p:nvPr/>
          </p:nvGrpSpPr>
          <p:grpSpPr>
            <a:xfrm>
              <a:off x="1996998" y="2132493"/>
              <a:ext cx="1601899" cy="1254720"/>
              <a:chOff x="9081893" y="2357288"/>
              <a:chExt cx="1601899" cy="1254720"/>
            </a:xfrm>
          </p:grpSpPr>
          <p:pic>
            <p:nvPicPr>
              <p:cNvPr id="81" name="Picture 2" descr="https://cdn0.vox-cdn.com/thumbor/M83612e3TfRBFb-KHtzOETs1Jv0=/0x0:800x600/1200x800/filters:focal(0x0:800x600)/cdn0.vox-cdn.com/uploads/chorus_image/image/48004761/3751846301_8969f60248_o.0.jpg">
                <a:extLst>
                  <a:ext uri="{FF2B5EF4-FFF2-40B4-BE49-F238E27FC236}">
                    <a16:creationId xmlns:a16="http://schemas.microsoft.com/office/drawing/2014/main" id="{2CEBB694-39A5-6941-B937-05BF97D568C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344" b="24943"/>
              <a:stretch/>
            </p:blipFill>
            <p:spPr bwMode="auto">
              <a:xfrm>
                <a:off x="9081893" y="2357288"/>
                <a:ext cx="1601898" cy="969756"/>
              </a:xfrm>
              <a:prstGeom prst="rect">
                <a:avLst/>
              </a:prstGeom>
              <a:noFill/>
              <a:extLst>
                <a:ext uri="{909E8E84-426E-40DD-AFC4-6F175D3DCCD1}">
                  <a14:hiddenFill xmlns:a14="http://schemas.microsoft.com/office/drawing/2010/main">
                    <a:solidFill>
                      <a:srgbClr val="FFFFFF"/>
                    </a:solidFill>
                  </a14:hiddenFill>
                </a:ext>
              </a:extLst>
            </p:spPr>
          </p:pic>
          <p:sp>
            <p:nvSpPr>
              <p:cNvPr id="82" name="TextBox 81">
                <a:extLst>
                  <a:ext uri="{FF2B5EF4-FFF2-40B4-BE49-F238E27FC236}">
                    <a16:creationId xmlns:a16="http://schemas.microsoft.com/office/drawing/2014/main" id="{4E4100DF-C12A-3844-B882-E41E565B0E80}"/>
                  </a:ext>
                </a:extLst>
              </p:cNvPr>
              <p:cNvSpPr txBox="1"/>
              <p:nvPr/>
            </p:nvSpPr>
            <p:spPr>
              <a:xfrm>
                <a:off x="9081894" y="3350398"/>
                <a:ext cx="1601898"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Surface Issues</a:t>
                </a:r>
              </a:p>
            </p:txBody>
          </p:sp>
        </p:grpSp>
        <p:grpSp>
          <p:nvGrpSpPr>
            <p:cNvPr id="83" name="Group 82">
              <a:extLst>
                <a:ext uri="{FF2B5EF4-FFF2-40B4-BE49-F238E27FC236}">
                  <a16:creationId xmlns:a16="http://schemas.microsoft.com/office/drawing/2014/main" id="{4709C022-1A83-FF48-93A2-CC6D8315B174}"/>
                </a:ext>
              </a:extLst>
            </p:cNvPr>
            <p:cNvGrpSpPr/>
            <p:nvPr/>
          </p:nvGrpSpPr>
          <p:grpSpPr>
            <a:xfrm>
              <a:off x="310167" y="3489182"/>
              <a:ext cx="1590212" cy="1271150"/>
              <a:chOff x="7588162" y="4059900"/>
              <a:chExt cx="1590212" cy="1271150"/>
            </a:xfrm>
          </p:grpSpPr>
          <p:pic>
            <p:nvPicPr>
              <p:cNvPr id="84" name="Picture 2" descr="http://seeclickfix.com/files/issue_images/0000/6975/img_0048.jpg">
                <a:extLst>
                  <a:ext uri="{FF2B5EF4-FFF2-40B4-BE49-F238E27FC236}">
                    <a16:creationId xmlns:a16="http://schemas.microsoft.com/office/drawing/2014/main" id="{8BB87089-6095-9140-B25F-3056303CDAF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595" t="10863" b="17085"/>
              <a:stretch/>
            </p:blipFill>
            <p:spPr bwMode="auto">
              <a:xfrm>
                <a:off x="7588163" y="4059900"/>
                <a:ext cx="1590211" cy="994552"/>
              </a:xfrm>
              <a:prstGeom prst="rect">
                <a:avLst/>
              </a:prstGeom>
              <a:noFill/>
              <a:extLst>
                <a:ext uri="{909E8E84-426E-40DD-AFC4-6F175D3DCCD1}">
                  <a14:hiddenFill xmlns:a14="http://schemas.microsoft.com/office/drawing/2010/main">
                    <a:solidFill>
                      <a:srgbClr val="FFFFFF"/>
                    </a:solidFill>
                  </a14:hiddenFill>
                </a:ext>
              </a:extLst>
            </p:spPr>
          </p:pic>
          <p:sp>
            <p:nvSpPr>
              <p:cNvPr id="85" name="TextBox 84">
                <a:extLst>
                  <a:ext uri="{FF2B5EF4-FFF2-40B4-BE49-F238E27FC236}">
                    <a16:creationId xmlns:a16="http://schemas.microsoft.com/office/drawing/2014/main" id="{30EDA047-5893-5740-8ACA-0EF1D5D5C398}"/>
                  </a:ext>
                </a:extLst>
              </p:cNvPr>
              <p:cNvSpPr txBox="1"/>
              <p:nvPr/>
            </p:nvSpPr>
            <p:spPr>
              <a:xfrm>
                <a:off x="7588162" y="5069440"/>
                <a:ext cx="1590211"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Obstacles</a:t>
                </a:r>
              </a:p>
            </p:txBody>
          </p:sp>
        </p:grpSp>
        <p:grpSp>
          <p:nvGrpSpPr>
            <p:cNvPr id="86" name="Group 85">
              <a:extLst>
                <a:ext uri="{FF2B5EF4-FFF2-40B4-BE49-F238E27FC236}">
                  <a16:creationId xmlns:a16="http://schemas.microsoft.com/office/drawing/2014/main" id="{9B51EA89-485E-F14D-BD0B-F9AEB5E914D2}"/>
                </a:ext>
              </a:extLst>
            </p:cNvPr>
            <p:cNvGrpSpPr/>
            <p:nvPr/>
          </p:nvGrpSpPr>
          <p:grpSpPr>
            <a:xfrm>
              <a:off x="2000981" y="3513978"/>
              <a:ext cx="1644505" cy="1239960"/>
              <a:chOff x="9821791" y="4059900"/>
              <a:chExt cx="1644505" cy="1239960"/>
            </a:xfrm>
          </p:grpSpPr>
          <p:pic>
            <p:nvPicPr>
              <p:cNvPr id="87" name="Picture 86">
                <a:extLst>
                  <a:ext uri="{FF2B5EF4-FFF2-40B4-BE49-F238E27FC236}">
                    <a16:creationId xmlns:a16="http://schemas.microsoft.com/office/drawing/2014/main" id="{DBC3A8FC-B069-1A4E-8604-3E1AD3E0C6E2}"/>
                  </a:ext>
                </a:extLst>
              </p:cNvPr>
              <p:cNvPicPr>
                <a:picLocks noChangeAspect="1"/>
              </p:cNvPicPr>
              <p:nvPr/>
            </p:nvPicPr>
            <p:blipFill rotWithShape="1">
              <a:blip r:embed="rId6"/>
              <a:srcRect r="6119" b="925"/>
              <a:stretch/>
            </p:blipFill>
            <p:spPr>
              <a:xfrm>
                <a:off x="9821791" y="4059900"/>
                <a:ext cx="1636068" cy="969756"/>
              </a:xfrm>
              <a:prstGeom prst="rect">
                <a:avLst/>
              </a:prstGeom>
            </p:spPr>
          </p:pic>
          <p:sp>
            <p:nvSpPr>
              <p:cNvPr id="88" name="TextBox 87">
                <a:extLst>
                  <a:ext uri="{FF2B5EF4-FFF2-40B4-BE49-F238E27FC236}">
                    <a16:creationId xmlns:a16="http://schemas.microsoft.com/office/drawing/2014/main" id="{0EA04CAA-8318-244D-B35B-8655931522E1}"/>
                  </a:ext>
                </a:extLst>
              </p:cNvPr>
              <p:cNvSpPr txBox="1"/>
              <p:nvPr/>
            </p:nvSpPr>
            <p:spPr>
              <a:xfrm>
                <a:off x="9830227" y="5038250"/>
                <a:ext cx="1636069"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No Sidewalks</a:t>
                </a:r>
              </a:p>
            </p:txBody>
          </p:sp>
        </p:grpSp>
      </p:grpSp>
      <p:grpSp>
        <p:nvGrpSpPr>
          <p:cNvPr id="7" name="Group 6">
            <a:extLst>
              <a:ext uri="{FF2B5EF4-FFF2-40B4-BE49-F238E27FC236}">
                <a16:creationId xmlns:a16="http://schemas.microsoft.com/office/drawing/2014/main" id="{E2E665E2-73FF-FB4F-8ECD-D61D15C9B39B}"/>
              </a:ext>
            </a:extLst>
          </p:cNvPr>
          <p:cNvGrpSpPr/>
          <p:nvPr/>
        </p:nvGrpSpPr>
        <p:grpSpPr>
          <a:xfrm>
            <a:off x="3910398" y="1860422"/>
            <a:ext cx="4609912" cy="3736362"/>
            <a:chOff x="3910398" y="1612064"/>
            <a:chExt cx="4609912" cy="3736362"/>
          </a:xfrm>
        </p:grpSpPr>
        <p:sp>
          <p:nvSpPr>
            <p:cNvPr id="38" name="Google Shape;77;p13">
              <a:extLst>
                <a:ext uri="{FF2B5EF4-FFF2-40B4-BE49-F238E27FC236}">
                  <a16:creationId xmlns:a16="http://schemas.microsoft.com/office/drawing/2014/main" id="{87B8AB00-AE55-B24C-89C6-993926B60F60}"/>
                </a:ext>
              </a:extLst>
            </p:cNvPr>
            <p:cNvSpPr txBox="1"/>
            <p:nvPr/>
          </p:nvSpPr>
          <p:spPr>
            <a:xfrm>
              <a:off x="5430710" y="3641944"/>
              <a:ext cx="30896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People with mobility disabilities</a:t>
              </a:r>
              <a:endParaRPr dirty="0">
                <a:latin typeface="Avenir Book" panose="02000503020000020003" pitchFamily="2" charset="0"/>
              </a:endParaRPr>
            </a:p>
          </p:txBody>
        </p:sp>
        <p:pic>
          <p:nvPicPr>
            <p:cNvPr id="29" name="Google Shape;69;p13">
              <a:extLst>
                <a:ext uri="{FF2B5EF4-FFF2-40B4-BE49-F238E27FC236}">
                  <a16:creationId xmlns:a16="http://schemas.microsoft.com/office/drawing/2014/main" id="{4998274B-0377-F54A-B317-1D54F44B3830}"/>
                </a:ext>
              </a:extLst>
            </p:cNvPr>
            <p:cNvPicPr preferRelativeResize="0"/>
            <p:nvPr/>
          </p:nvPicPr>
          <p:blipFill>
            <a:blip r:embed="rId7">
              <a:alphaModFix/>
            </a:blip>
            <a:stretch>
              <a:fillRect/>
            </a:stretch>
          </p:blipFill>
          <p:spPr>
            <a:xfrm>
              <a:off x="4043005" y="1834557"/>
              <a:ext cx="785910" cy="1100656"/>
            </a:xfrm>
            <a:prstGeom prst="rect">
              <a:avLst/>
            </a:prstGeom>
            <a:noFill/>
            <a:ln>
              <a:noFill/>
            </a:ln>
          </p:spPr>
        </p:pic>
        <p:sp>
          <p:nvSpPr>
            <p:cNvPr id="33" name="Google Shape;71;p13">
              <a:extLst>
                <a:ext uri="{FF2B5EF4-FFF2-40B4-BE49-F238E27FC236}">
                  <a16:creationId xmlns:a16="http://schemas.microsoft.com/office/drawing/2014/main" id="{2A33C74C-53D4-A240-B444-BC4CDA7D1443}"/>
                </a:ext>
              </a:extLst>
            </p:cNvPr>
            <p:cNvSpPr txBox="1"/>
            <p:nvPr/>
          </p:nvSpPr>
          <p:spPr>
            <a:xfrm>
              <a:off x="5443175" y="1789196"/>
              <a:ext cx="17048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Policymakers</a:t>
              </a:r>
              <a:endParaRPr sz="1400" dirty="0">
                <a:solidFill>
                  <a:srgbClr val="000000"/>
                </a:solidFill>
                <a:latin typeface="Avenir Book" panose="02000503020000020003" pitchFamily="2" charset="0"/>
                <a:ea typeface="Montserrat Light"/>
                <a:cs typeface="Montserrat Light"/>
                <a:sym typeface="Montserrat Light"/>
              </a:endParaRPr>
            </a:p>
          </p:txBody>
        </p:sp>
        <p:sp>
          <p:nvSpPr>
            <p:cNvPr id="34" name="Google Shape;72;p13">
              <a:extLst>
                <a:ext uri="{FF2B5EF4-FFF2-40B4-BE49-F238E27FC236}">
                  <a16:creationId xmlns:a16="http://schemas.microsoft.com/office/drawing/2014/main" id="{820E129F-37BE-1A41-8154-99ED33D3EBDD}"/>
                </a:ext>
              </a:extLst>
            </p:cNvPr>
            <p:cNvSpPr txBox="1"/>
            <p:nvPr/>
          </p:nvSpPr>
          <p:spPr>
            <a:xfrm>
              <a:off x="5443175" y="2435116"/>
              <a:ext cx="25424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a:solidFill>
                    <a:srgbClr val="000000"/>
                  </a:solidFill>
                  <a:latin typeface="Avenir Book" panose="02000503020000020003" pitchFamily="2" charset="0"/>
                  <a:ea typeface="Montserrat Light"/>
                  <a:cs typeface="Montserrat Light"/>
                  <a:sym typeface="Montserrat Light"/>
                </a:rPr>
                <a:t>Department officials</a:t>
              </a:r>
              <a:endParaRPr sz="1400">
                <a:solidFill>
                  <a:srgbClr val="000000"/>
                </a:solidFill>
                <a:latin typeface="Avenir Book" panose="02000503020000020003" pitchFamily="2" charset="0"/>
                <a:ea typeface="Montserrat Light"/>
                <a:cs typeface="Montserrat Light"/>
                <a:sym typeface="Montserrat Light"/>
              </a:endParaRPr>
            </a:p>
          </p:txBody>
        </p:sp>
        <p:sp>
          <p:nvSpPr>
            <p:cNvPr id="36" name="Google Shape;75;p13">
              <a:extLst>
                <a:ext uri="{FF2B5EF4-FFF2-40B4-BE49-F238E27FC236}">
                  <a16:creationId xmlns:a16="http://schemas.microsoft.com/office/drawing/2014/main" id="{40D2EDA6-F127-F442-AF6F-5C79C1DD272C}"/>
                </a:ext>
              </a:extLst>
            </p:cNvPr>
            <p:cNvSpPr txBox="1"/>
            <p:nvPr/>
          </p:nvSpPr>
          <p:spPr>
            <a:xfrm>
              <a:off x="5443175" y="3067382"/>
              <a:ext cx="29816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Accessibility Advocates</a:t>
              </a:r>
              <a:endParaRPr sz="1400" dirty="0">
                <a:solidFill>
                  <a:srgbClr val="000000"/>
                </a:solidFill>
                <a:latin typeface="Avenir Book" panose="02000503020000020003" pitchFamily="2" charset="0"/>
                <a:ea typeface="Montserrat Light"/>
                <a:cs typeface="Montserrat Light"/>
                <a:sym typeface="Montserrat Light"/>
              </a:endParaRPr>
            </a:p>
          </p:txBody>
        </p:sp>
        <p:sp>
          <p:nvSpPr>
            <p:cNvPr id="43" name="Google Shape;79;p13">
              <a:extLst>
                <a:ext uri="{FF2B5EF4-FFF2-40B4-BE49-F238E27FC236}">
                  <a16:creationId xmlns:a16="http://schemas.microsoft.com/office/drawing/2014/main" id="{B043911B-24DE-0B45-88B2-D5FA67CDFAAF}"/>
                </a:ext>
              </a:extLst>
            </p:cNvPr>
            <p:cNvSpPr txBox="1"/>
            <p:nvPr/>
          </p:nvSpPr>
          <p:spPr>
            <a:xfrm>
              <a:off x="5448481" y="4238174"/>
              <a:ext cx="13132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Caregivers</a:t>
              </a:r>
              <a:endParaRPr dirty="0">
                <a:latin typeface="Avenir Book" panose="02000503020000020003" pitchFamily="2" charset="0"/>
              </a:endParaRPr>
            </a:p>
          </p:txBody>
        </p:sp>
        <p:sp>
          <p:nvSpPr>
            <p:cNvPr id="45" name="Left Brace 44">
              <a:extLst>
                <a:ext uri="{FF2B5EF4-FFF2-40B4-BE49-F238E27FC236}">
                  <a16:creationId xmlns:a16="http://schemas.microsoft.com/office/drawing/2014/main" id="{6BB563A7-D803-414B-A780-F86810DA6020}"/>
                </a:ext>
              </a:extLst>
            </p:cNvPr>
            <p:cNvSpPr/>
            <p:nvPr/>
          </p:nvSpPr>
          <p:spPr>
            <a:xfrm>
              <a:off x="4838648" y="1834557"/>
              <a:ext cx="45719" cy="986394"/>
            </a:xfrm>
            <a:prstGeom prst="leftBrace">
              <a:avLst>
                <a:gd name="adj1" fmla="val 47797"/>
                <a:gd name="adj2" fmla="val 49332"/>
              </a:avLst>
            </a:prstGeom>
            <a:ln w="952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4" name="TextBox 73">
              <a:extLst>
                <a:ext uri="{FF2B5EF4-FFF2-40B4-BE49-F238E27FC236}">
                  <a16:creationId xmlns:a16="http://schemas.microsoft.com/office/drawing/2014/main" id="{CD349455-7A1B-6C46-B053-C3DC82D0CFB7}"/>
                </a:ext>
              </a:extLst>
            </p:cNvPr>
            <p:cNvSpPr txBox="1"/>
            <p:nvPr/>
          </p:nvSpPr>
          <p:spPr>
            <a:xfrm>
              <a:off x="4435960" y="4886761"/>
              <a:ext cx="3089600" cy="461665"/>
            </a:xfrm>
            <a:prstGeom prst="rect">
              <a:avLst/>
            </a:prstGeom>
            <a:noFill/>
          </p:spPr>
          <p:txBody>
            <a:bodyPr wrap="square" rtlCol="0">
              <a:spAutoFit/>
            </a:bodyPr>
            <a:lstStyle/>
            <a:p>
              <a:pPr algn="ctr"/>
              <a:r>
                <a:rPr lang="en-US" sz="2400" b="1" dirty="0">
                  <a:latin typeface="Avenir Next" panose="020B0503020202020204" pitchFamily="34" charset="0"/>
                  <a:ea typeface="Segoe UI" panose="020B0502040204020203" pitchFamily="34" charset="0"/>
                  <a:cs typeface="Segoe UI" panose="020B0502040204020203" pitchFamily="34" charset="0"/>
                </a:rPr>
                <a:t>Stakeholders</a:t>
              </a:r>
            </a:p>
          </p:txBody>
        </p:sp>
        <p:pic>
          <p:nvPicPr>
            <p:cNvPr id="48" name="Picture 47">
              <a:extLst>
                <a:ext uri="{FF2B5EF4-FFF2-40B4-BE49-F238E27FC236}">
                  <a16:creationId xmlns:a16="http://schemas.microsoft.com/office/drawing/2014/main" id="{D126BD41-A90C-EA4F-B6D6-4A12BD048354}"/>
                </a:ext>
              </a:extLst>
            </p:cNvPr>
            <p:cNvPicPr>
              <a:picLocks noChangeAspect="1"/>
            </p:cNvPicPr>
            <p:nvPr/>
          </p:nvPicPr>
          <p:blipFill>
            <a:blip r:embed="rId8"/>
            <a:stretch>
              <a:fillRect/>
            </a:stretch>
          </p:blipFill>
          <p:spPr>
            <a:xfrm>
              <a:off x="4995432" y="2436911"/>
              <a:ext cx="563005" cy="453621"/>
            </a:xfrm>
            <a:prstGeom prst="rect">
              <a:avLst/>
            </a:prstGeom>
          </p:spPr>
        </p:pic>
        <p:pic>
          <p:nvPicPr>
            <p:cNvPr id="49" name="Picture 48">
              <a:extLst>
                <a:ext uri="{FF2B5EF4-FFF2-40B4-BE49-F238E27FC236}">
                  <a16:creationId xmlns:a16="http://schemas.microsoft.com/office/drawing/2014/main" id="{AE5D98AE-566C-3542-969F-A2931E7E211B}"/>
                </a:ext>
              </a:extLst>
            </p:cNvPr>
            <p:cNvPicPr>
              <a:picLocks noChangeAspect="1"/>
            </p:cNvPicPr>
            <p:nvPr/>
          </p:nvPicPr>
          <p:blipFill>
            <a:blip r:embed="rId9"/>
            <a:stretch>
              <a:fillRect/>
            </a:stretch>
          </p:blipFill>
          <p:spPr>
            <a:xfrm>
              <a:off x="4954096" y="1834557"/>
              <a:ext cx="604749" cy="497622"/>
            </a:xfrm>
            <a:prstGeom prst="rect">
              <a:avLst/>
            </a:prstGeom>
          </p:spPr>
        </p:pic>
        <p:pic>
          <p:nvPicPr>
            <p:cNvPr id="53" name="Picture 52">
              <a:extLst>
                <a:ext uri="{FF2B5EF4-FFF2-40B4-BE49-F238E27FC236}">
                  <a16:creationId xmlns:a16="http://schemas.microsoft.com/office/drawing/2014/main" id="{E707A831-74AA-6544-A76E-4DC258E5B4B3}"/>
                </a:ext>
              </a:extLst>
            </p:cNvPr>
            <p:cNvPicPr>
              <a:picLocks noChangeAspect="1"/>
            </p:cNvPicPr>
            <p:nvPr/>
          </p:nvPicPr>
          <p:blipFill>
            <a:blip r:embed="rId10"/>
            <a:stretch>
              <a:fillRect/>
            </a:stretch>
          </p:blipFill>
          <p:spPr>
            <a:xfrm>
              <a:off x="4969646" y="3025752"/>
              <a:ext cx="577336" cy="453621"/>
            </a:xfrm>
            <a:prstGeom prst="rect">
              <a:avLst/>
            </a:prstGeom>
          </p:spPr>
        </p:pic>
        <p:pic>
          <p:nvPicPr>
            <p:cNvPr id="54" name="Picture 53">
              <a:extLst>
                <a:ext uri="{FF2B5EF4-FFF2-40B4-BE49-F238E27FC236}">
                  <a16:creationId xmlns:a16="http://schemas.microsoft.com/office/drawing/2014/main" id="{B2BA3646-F0B6-8448-8424-A4E518DBF251}"/>
                </a:ext>
              </a:extLst>
            </p:cNvPr>
            <p:cNvPicPr>
              <a:picLocks noChangeAspect="1"/>
            </p:cNvPicPr>
            <p:nvPr/>
          </p:nvPicPr>
          <p:blipFill>
            <a:blip r:embed="rId11"/>
            <a:stretch>
              <a:fillRect/>
            </a:stretch>
          </p:blipFill>
          <p:spPr>
            <a:xfrm>
              <a:off x="4950504" y="4186104"/>
              <a:ext cx="570163" cy="457760"/>
            </a:xfrm>
            <a:prstGeom prst="rect">
              <a:avLst/>
            </a:prstGeom>
          </p:spPr>
        </p:pic>
        <p:pic>
          <p:nvPicPr>
            <p:cNvPr id="55" name="Picture 54">
              <a:extLst>
                <a:ext uri="{FF2B5EF4-FFF2-40B4-BE49-F238E27FC236}">
                  <a16:creationId xmlns:a16="http://schemas.microsoft.com/office/drawing/2014/main" id="{F4A30BD9-6FCD-AF41-A947-571ACF50C6D8}"/>
                </a:ext>
              </a:extLst>
            </p:cNvPr>
            <p:cNvPicPr>
              <a:picLocks noChangeAspect="1"/>
            </p:cNvPicPr>
            <p:nvPr/>
          </p:nvPicPr>
          <p:blipFill>
            <a:blip r:embed="rId12"/>
            <a:stretch>
              <a:fillRect/>
            </a:stretch>
          </p:blipFill>
          <p:spPr>
            <a:xfrm>
              <a:off x="4997942" y="3672450"/>
              <a:ext cx="526804" cy="425958"/>
            </a:xfrm>
            <a:prstGeom prst="rect">
              <a:avLst/>
            </a:prstGeom>
          </p:spPr>
        </p:pic>
        <p:sp>
          <p:nvSpPr>
            <p:cNvPr id="56" name="Rounded Rectangle 55">
              <a:extLst>
                <a:ext uri="{FF2B5EF4-FFF2-40B4-BE49-F238E27FC236}">
                  <a16:creationId xmlns:a16="http://schemas.microsoft.com/office/drawing/2014/main" id="{D9407EB9-009D-EA42-A1CB-2A8A508537DD}"/>
                </a:ext>
              </a:extLst>
            </p:cNvPr>
            <p:cNvSpPr/>
            <p:nvPr/>
          </p:nvSpPr>
          <p:spPr>
            <a:xfrm>
              <a:off x="3910398" y="1612064"/>
              <a:ext cx="4293201" cy="3231853"/>
            </a:xfrm>
            <a:prstGeom prst="roundRect">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949047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FD70-9B1E-7F4C-9AE9-CBD12337E862}"/>
              </a:ext>
            </a:extLst>
          </p:cNvPr>
          <p:cNvSpPr>
            <a:spLocks noGrp="1"/>
          </p:cNvSpPr>
          <p:nvPr>
            <p:ph type="title"/>
          </p:nvPr>
        </p:nvSpPr>
        <p:spPr/>
        <p:txBody>
          <a:bodyPr/>
          <a:lstStyle/>
          <a:p>
            <a:r>
              <a:rPr lang="en-US" dirty="0">
                <a:latin typeface="Bebas Neue" pitchFamily="2" charset="77"/>
              </a:rPr>
              <a:t>Approach and focus</a:t>
            </a:r>
          </a:p>
        </p:txBody>
      </p:sp>
      <p:sp>
        <p:nvSpPr>
          <p:cNvPr id="9" name="Content Placeholder 8">
            <a:extLst>
              <a:ext uri="{FF2B5EF4-FFF2-40B4-BE49-F238E27FC236}">
                <a16:creationId xmlns:a16="http://schemas.microsoft.com/office/drawing/2014/main" id="{77FE6E6C-D28F-E141-86DE-54A70AE94EAB}"/>
              </a:ext>
            </a:extLst>
          </p:cNvPr>
          <p:cNvSpPr>
            <a:spLocks noGrp="1"/>
          </p:cNvSpPr>
          <p:nvPr>
            <p:ph sz="quarter" idx="13"/>
          </p:nvPr>
        </p:nvSpPr>
        <p:spPr>
          <a:xfrm>
            <a:off x="228600" y="197602"/>
            <a:ext cx="5305425" cy="295040"/>
          </a:xfrm>
        </p:spPr>
        <p:txBody>
          <a:bodyPr/>
          <a:lstStyle/>
          <a:p>
            <a:r>
              <a:rPr lang="en-US" dirty="0"/>
              <a:t>introduction</a:t>
            </a:r>
          </a:p>
        </p:txBody>
      </p:sp>
      <p:grpSp>
        <p:nvGrpSpPr>
          <p:cNvPr id="5" name="Group 4">
            <a:extLst>
              <a:ext uri="{FF2B5EF4-FFF2-40B4-BE49-F238E27FC236}">
                <a16:creationId xmlns:a16="http://schemas.microsoft.com/office/drawing/2014/main" id="{54C08370-C8F3-E148-B232-447D0ADA9DCF}"/>
              </a:ext>
            </a:extLst>
          </p:cNvPr>
          <p:cNvGrpSpPr/>
          <p:nvPr/>
        </p:nvGrpSpPr>
        <p:grpSpPr>
          <a:xfrm>
            <a:off x="8462967" y="2074657"/>
            <a:ext cx="3478466" cy="3488743"/>
            <a:chOff x="8461714" y="1903293"/>
            <a:chExt cx="3478466" cy="3488743"/>
          </a:xfrm>
        </p:grpSpPr>
        <p:grpSp>
          <p:nvGrpSpPr>
            <p:cNvPr id="46" name="Group 45">
              <a:extLst>
                <a:ext uri="{FF2B5EF4-FFF2-40B4-BE49-F238E27FC236}">
                  <a16:creationId xmlns:a16="http://schemas.microsoft.com/office/drawing/2014/main" id="{D82BA934-519D-1946-8268-4310634E7275}"/>
                </a:ext>
              </a:extLst>
            </p:cNvPr>
            <p:cNvGrpSpPr/>
            <p:nvPr/>
          </p:nvGrpSpPr>
          <p:grpSpPr>
            <a:xfrm>
              <a:off x="8461714" y="1903293"/>
              <a:ext cx="3478466" cy="2352736"/>
              <a:chOff x="944895" y="2155379"/>
              <a:chExt cx="3498902" cy="2352736"/>
            </a:xfrm>
          </p:grpSpPr>
          <p:sp>
            <p:nvSpPr>
              <p:cNvPr id="47" name="Rectangle 46">
                <a:extLst>
                  <a:ext uri="{FF2B5EF4-FFF2-40B4-BE49-F238E27FC236}">
                    <a16:creationId xmlns:a16="http://schemas.microsoft.com/office/drawing/2014/main" id="{25A67C62-A940-7C4F-8AF2-625DD7D26366}"/>
                  </a:ext>
                </a:extLst>
              </p:cNvPr>
              <p:cNvSpPr/>
              <p:nvPr/>
            </p:nvSpPr>
            <p:spPr>
              <a:xfrm>
                <a:off x="944895" y="4108005"/>
                <a:ext cx="3498902" cy="400110"/>
              </a:xfrm>
              <a:prstGeom prst="rect">
                <a:avLst/>
              </a:prstGeom>
            </p:spPr>
            <p:txBody>
              <a:bodyPr wrap="square">
                <a:spAutoFit/>
              </a:bodyPr>
              <a:lstStyle/>
              <a:p>
                <a:pPr algn="ctr"/>
                <a:r>
                  <a:rPr lang="en-US" sz="2000" b="1" dirty="0">
                    <a:latin typeface="Avenir Book" panose="02000503020000020003" pitchFamily="2" charset="0"/>
                    <a:ea typeface="Segoe UI Semibold" panose="020B0502040204020203" pitchFamily="34" charset="0"/>
                    <a:cs typeface="Segoe UI Semibold" panose="020B0502040204020203" pitchFamily="34" charset="0"/>
                  </a:rPr>
                  <a:t>People using Mobility Aids</a:t>
                </a:r>
              </a:p>
            </p:txBody>
          </p:sp>
          <p:grpSp>
            <p:nvGrpSpPr>
              <p:cNvPr id="50" name="Group 49">
                <a:extLst>
                  <a:ext uri="{FF2B5EF4-FFF2-40B4-BE49-F238E27FC236}">
                    <a16:creationId xmlns:a16="http://schemas.microsoft.com/office/drawing/2014/main" id="{EA913C0C-F757-0340-9E0D-524A4119D2E9}"/>
                  </a:ext>
                </a:extLst>
              </p:cNvPr>
              <p:cNvGrpSpPr/>
              <p:nvPr/>
            </p:nvGrpSpPr>
            <p:grpSpPr>
              <a:xfrm>
                <a:off x="1365381" y="2155379"/>
                <a:ext cx="2384094" cy="1888899"/>
                <a:chOff x="1100686" y="2087681"/>
                <a:chExt cx="2384094" cy="1888899"/>
              </a:xfrm>
            </p:grpSpPr>
            <p:pic>
              <p:nvPicPr>
                <p:cNvPr id="51" name="Graphic 50" descr="New wheelchair">
                  <a:extLst>
                    <a:ext uri="{FF2B5EF4-FFF2-40B4-BE49-F238E27FC236}">
                      <a16:creationId xmlns:a16="http://schemas.microsoft.com/office/drawing/2014/main" id="{61EDB762-E875-4544-8DAA-7A5BDCA4233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686" y="2087681"/>
                  <a:ext cx="871223" cy="871223"/>
                </a:xfrm>
                <a:prstGeom prst="rect">
                  <a:avLst/>
                </a:prstGeom>
              </p:spPr>
            </p:pic>
            <p:pic>
              <p:nvPicPr>
                <p:cNvPr id="52" name="Graphic 51" descr="Woman with cane">
                  <a:extLst>
                    <a:ext uri="{FF2B5EF4-FFF2-40B4-BE49-F238E27FC236}">
                      <a16:creationId xmlns:a16="http://schemas.microsoft.com/office/drawing/2014/main" id="{06821711-8306-9A47-B27E-A1A2019C97A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16436" y="2115709"/>
                  <a:ext cx="789760" cy="789760"/>
                </a:xfrm>
                <a:prstGeom prst="rect">
                  <a:avLst/>
                </a:prstGeom>
              </p:spPr>
            </p:pic>
            <p:pic>
              <p:nvPicPr>
                <p:cNvPr id="70" name="Picture 69">
                  <a:extLst>
                    <a:ext uri="{FF2B5EF4-FFF2-40B4-BE49-F238E27FC236}">
                      <a16:creationId xmlns:a16="http://schemas.microsoft.com/office/drawing/2014/main" id="{659140D4-57FF-304A-9ED7-5004E5524D51}"/>
                    </a:ext>
                  </a:extLst>
                </p:cNvPr>
                <p:cNvPicPr>
                  <a:picLocks noChangeAspect="1"/>
                </p:cNvPicPr>
                <p:nvPr/>
              </p:nvPicPr>
              <p:blipFill>
                <a:blip r:embed="rId7"/>
                <a:stretch>
                  <a:fillRect/>
                </a:stretch>
              </p:blipFill>
              <p:spPr>
                <a:xfrm>
                  <a:off x="1100687" y="3050683"/>
                  <a:ext cx="940662" cy="910036"/>
                </a:xfrm>
                <a:prstGeom prst="rect">
                  <a:avLst/>
                </a:prstGeom>
              </p:spPr>
            </p:pic>
            <p:pic>
              <p:nvPicPr>
                <p:cNvPr id="71" name="Picture 70">
                  <a:extLst>
                    <a:ext uri="{FF2B5EF4-FFF2-40B4-BE49-F238E27FC236}">
                      <a16:creationId xmlns:a16="http://schemas.microsoft.com/office/drawing/2014/main" id="{F94C61F6-5435-804B-934E-DBF22A0A020F}"/>
                    </a:ext>
                  </a:extLst>
                </p:cNvPr>
                <p:cNvPicPr>
                  <a:picLocks noChangeAspect="1"/>
                </p:cNvPicPr>
                <p:nvPr/>
              </p:nvPicPr>
              <p:blipFill>
                <a:blip r:embed="rId8"/>
                <a:stretch>
                  <a:fillRect/>
                </a:stretch>
              </p:blipFill>
              <p:spPr>
                <a:xfrm>
                  <a:off x="2378839" y="3022075"/>
                  <a:ext cx="1105941" cy="954505"/>
                </a:xfrm>
                <a:prstGeom prst="rect">
                  <a:avLst/>
                </a:prstGeom>
              </p:spPr>
            </p:pic>
          </p:grpSp>
        </p:grpSp>
        <p:sp>
          <p:nvSpPr>
            <p:cNvPr id="72" name="TextBox 71">
              <a:extLst>
                <a:ext uri="{FF2B5EF4-FFF2-40B4-BE49-F238E27FC236}">
                  <a16:creationId xmlns:a16="http://schemas.microsoft.com/office/drawing/2014/main" id="{FE9DF781-B8BB-2B49-ABA0-964AA4EE9E9F}"/>
                </a:ext>
              </a:extLst>
            </p:cNvPr>
            <p:cNvSpPr txBox="1"/>
            <p:nvPr/>
          </p:nvSpPr>
          <p:spPr>
            <a:xfrm>
              <a:off x="8770448" y="4272448"/>
              <a:ext cx="2854425" cy="400105"/>
            </a:xfrm>
            <a:prstGeom prst="rect">
              <a:avLst/>
            </a:prstGeom>
            <a:noFill/>
          </p:spPr>
          <p:txBody>
            <a:bodyPr wrap="square" lIns="91246" tIns="45718" rIns="91246" bIns="45718" rtlCol="0">
              <a:spAutoFit/>
            </a:bodyPr>
            <a:lstStyle/>
            <a:p>
              <a:pPr algn="ctr"/>
              <a:r>
                <a:rPr lang="en-US" sz="2000" dirty="0">
                  <a:solidFill>
                    <a:schemeClr val="bg2">
                      <a:lumMod val="50000"/>
                    </a:schemeClr>
                  </a:solidFill>
                  <a:latin typeface="Avenir Book" panose="02000503020000020003" pitchFamily="2" charset="0"/>
                  <a:ea typeface="Segoe UI" panose="020B0502040204020203" pitchFamily="34" charset="0"/>
                  <a:cs typeface="Segoe UI" panose="020B0502040204020203" pitchFamily="34" charset="0"/>
                </a:rPr>
                <a:t>MI individuals</a:t>
              </a:r>
            </a:p>
          </p:txBody>
        </p:sp>
        <p:sp>
          <p:nvSpPr>
            <p:cNvPr id="75" name="TextBox 74">
              <a:extLst>
                <a:ext uri="{FF2B5EF4-FFF2-40B4-BE49-F238E27FC236}">
                  <a16:creationId xmlns:a16="http://schemas.microsoft.com/office/drawing/2014/main" id="{C2F7869B-5794-1A41-8E3A-AA327771E72C}"/>
                </a:ext>
              </a:extLst>
            </p:cNvPr>
            <p:cNvSpPr txBox="1"/>
            <p:nvPr/>
          </p:nvSpPr>
          <p:spPr>
            <a:xfrm>
              <a:off x="8615553" y="4930371"/>
              <a:ext cx="3089600" cy="461665"/>
            </a:xfrm>
            <a:prstGeom prst="rect">
              <a:avLst/>
            </a:prstGeom>
            <a:noFill/>
          </p:spPr>
          <p:txBody>
            <a:bodyPr wrap="square" rtlCol="0">
              <a:spAutoFit/>
            </a:bodyPr>
            <a:lstStyle/>
            <a:p>
              <a:pPr algn="ctr"/>
              <a:r>
                <a:rPr lang="en-US" sz="2400" b="1" dirty="0">
                  <a:latin typeface="Avenir Next" panose="020B0503020202020204" pitchFamily="34" charset="0"/>
                  <a:ea typeface="Segoe UI" panose="020B0502040204020203" pitchFamily="34" charset="0"/>
                  <a:cs typeface="Segoe UI" panose="020B0502040204020203" pitchFamily="34" charset="0"/>
                </a:rPr>
                <a:t>Target Community</a:t>
              </a:r>
            </a:p>
          </p:txBody>
        </p:sp>
      </p:grpSp>
      <p:grpSp>
        <p:nvGrpSpPr>
          <p:cNvPr id="6" name="Group 5">
            <a:extLst>
              <a:ext uri="{FF2B5EF4-FFF2-40B4-BE49-F238E27FC236}">
                <a16:creationId xmlns:a16="http://schemas.microsoft.com/office/drawing/2014/main" id="{89EA101F-EB6A-5E4D-A379-7A8B43D117DF}"/>
              </a:ext>
            </a:extLst>
          </p:cNvPr>
          <p:cNvGrpSpPr/>
          <p:nvPr/>
        </p:nvGrpSpPr>
        <p:grpSpPr>
          <a:xfrm>
            <a:off x="310167" y="2132493"/>
            <a:ext cx="3340899" cy="3447116"/>
            <a:chOff x="310167" y="2132493"/>
            <a:chExt cx="3340899" cy="3447116"/>
          </a:xfrm>
        </p:grpSpPr>
        <p:sp>
          <p:nvSpPr>
            <p:cNvPr id="76" name="TextBox 75">
              <a:extLst>
                <a:ext uri="{FF2B5EF4-FFF2-40B4-BE49-F238E27FC236}">
                  <a16:creationId xmlns:a16="http://schemas.microsoft.com/office/drawing/2014/main" id="{8951122C-C3BF-674E-9DE7-01CDE2B29438}"/>
                </a:ext>
              </a:extLst>
            </p:cNvPr>
            <p:cNvSpPr txBox="1"/>
            <p:nvPr/>
          </p:nvSpPr>
          <p:spPr>
            <a:xfrm>
              <a:off x="561466" y="5117944"/>
              <a:ext cx="3089600" cy="461665"/>
            </a:xfrm>
            <a:prstGeom prst="rect">
              <a:avLst/>
            </a:prstGeom>
            <a:noFill/>
          </p:spPr>
          <p:txBody>
            <a:bodyPr wrap="square" rtlCol="0">
              <a:spAutoFit/>
            </a:bodyPr>
            <a:lstStyle/>
            <a:p>
              <a:pPr algn="ctr"/>
              <a:r>
                <a:rPr lang="en-US" sz="2400" b="1" dirty="0">
                  <a:latin typeface="Avenir Next" panose="020B0503020202020204" pitchFamily="34" charset="0"/>
                  <a:ea typeface="Segoe UI" panose="020B0502040204020203" pitchFamily="34" charset="0"/>
                  <a:cs typeface="Segoe UI" panose="020B0502040204020203" pitchFamily="34" charset="0"/>
                </a:rPr>
                <a:t>Sidewalk Problems</a:t>
              </a:r>
            </a:p>
          </p:txBody>
        </p:sp>
        <p:grpSp>
          <p:nvGrpSpPr>
            <p:cNvPr id="77" name="Group 76">
              <a:extLst>
                <a:ext uri="{FF2B5EF4-FFF2-40B4-BE49-F238E27FC236}">
                  <a16:creationId xmlns:a16="http://schemas.microsoft.com/office/drawing/2014/main" id="{8BD7F487-96AD-2349-BFF5-B918B7634398}"/>
                </a:ext>
              </a:extLst>
            </p:cNvPr>
            <p:cNvGrpSpPr/>
            <p:nvPr/>
          </p:nvGrpSpPr>
          <p:grpSpPr>
            <a:xfrm>
              <a:off x="331740" y="2132493"/>
              <a:ext cx="1547065" cy="1243365"/>
              <a:chOff x="7631309" y="2357289"/>
              <a:chExt cx="1547065" cy="1243365"/>
            </a:xfrm>
          </p:grpSpPr>
          <p:pic>
            <p:nvPicPr>
              <p:cNvPr id="78" name="Picture 2">
                <a:extLst>
                  <a:ext uri="{FF2B5EF4-FFF2-40B4-BE49-F238E27FC236}">
                    <a16:creationId xmlns:a16="http://schemas.microsoft.com/office/drawing/2014/main" id="{211933AA-FD99-E046-98B8-38168C78C20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8563" t="16071" r="20970" b="32015"/>
              <a:stretch/>
            </p:blipFill>
            <p:spPr bwMode="auto">
              <a:xfrm>
                <a:off x="7631309" y="2357289"/>
                <a:ext cx="1547065" cy="9697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79" name="TextBox 78">
                <a:extLst>
                  <a:ext uri="{FF2B5EF4-FFF2-40B4-BE49-F238E27FC236}">
                    <a16:creationId xmlns:a16="http://schemas.microsoft.com/office/drawing/2014/main" id="{8ACE7463-1BAD-D940-996E-374AB6AB591F}"/>
                  </a:ext>
                </a:extLst>
              </p:cNvPr>
              <p:cNvSpPr txBox="1"/>
              <p:nvPr/>
            </p:nvSpPr>
            <p:spPr>
              <a:xfrm>
                <a:off x="7631309" y="3339044"/>
                <a:ext cx="1547065" cy="261610"/>
              </a:xfrm>
              <a:prstGeom prst="rect">
                <a:avLst/>
              </a:prstGeom>
              <a:solidFill>
                <a:schemeClr val="bg1">
                  <a:lumMod val="85000"/>
                  <a:alpha val="73000"/>
                </a:schemeClr>
              </a:solidFill>
            </p:spPr>
            <p:txBody>
              <a:bodyPr wrap="square" rtlCol="0">
                <a:spAutoFit/>
              </a:bodyPr>
              <a:lstStyle/>
              <a:p>
                <a:pPr algn="ctr"/>
                <a:r>
                  <a:rPr lang="en-US" sz="1100" dirty="0">
                    <a:latin typeface="Avenir Light" panose="020B0402020203020204" pitchFamily="34" charset="77"/>
                  </a:rPr>
                  <a:t>Missing Curb Ramps</a:t>
                </a:r>
              </a:p>
            </p:txBody>
          </p:sp>
        </p:grpSp>
        <p:grpSp>
          <p:nvGrpSpPr>
            <p:cNvPr id="80" name="Group 79">
              <a:extLst>
                <a:ext uri="{FF2B5EF4-FFF2-40B4-BE49-F238E27FC236}">
                  <a16:creationId xmlns:a16="http://schemas.microsoft.com/office/drawing/2014/main" id="{B433DE45-0B7E-084C-9BAC-F933D36D31A7}"/>
                </a:ext>
              </a:extLst>
            </p:cNvPr>
            <p:cNvGrpSpPr/>
            <p:nvPr/>
          </p:nvGrpSpPr>
          <p:grpSpPr>
            <a:xfrm>
              <a:off x="1996998" y="2132493"/>
              <a:ext cx="1601899" cy="1254720"/>
              <a:chOff x="9081893" y="2357288"/>
              <a:chExt cx="1601899" cy="1254720"/>
            </a:xfrm>
          </p:grpSpPr>
          <p:pic>
            <p:nvPicPr>
              <p:cNvPr id="81" name="Picture 2" descr="https://cdn0.vox-cdn.com/thumbor/M83612e3TfRBFb-KHtzOETs1Jv0=/0x0:800x600/1200x800/filters:focal(0x0:800x600)/cdn0.vox-cdn.com/uploads/chorus_image/image/48004761/3751846301_8969f60248_o.0.jpg">
                <a:extLst>
                  <a:ext uri="{FF2B5EF4-FFF2-40B4-BE49-F238E27FC236}">
                    <a16:creationId xmlns:a16="http://schemas.microsoft.com/office/drawing/2014/main" id="{2CEBB694-39A5-6941-B937-05BF97D568C3}"/>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7344" b="24943"/>
              <a:stretch/>
            </p:blipFill>
            <p:spPr bwMode="auto">
              <a:xfrm>
                <a:off x="9081893" y="2357288"/>
                <a:ext cx="1601898" cy="969756"/>
              </a:xfrm>
              <a:prstGeom prst="rect">
                <a:avLst/>
              </a:prstGeom>
              <a:noFill/>
              <a:extLst>
                <a:ext uri="{909E8E84-426E-40DD-AFC4-6F175D3DCCD1}">
                  <a14:hiddenFill xmlns:a14="http://schemas.microsoft.com/office/drawing/2010/main">
                    <a:solidFill>
                      <a:srgbClr val="FFFFFF"/>
                    </a:solidFill>
                  </a14:hiddenFill>
                </a:ext>
              </a:extLst>
            </p:spPr>
          </p:pic>
          <p:sp>
            <p:nvSpPr>
              <p:cNvPr id="82" name="TextBox 81">
                <a:extLst>
                  <a:ext uri="{FF2B5EF4-FFF2-40B4-BE49-F238E27FC236}">
                    <a16:creationId xmlns:a16="http://schemas.microsoft.com/office/drawing/2014/main" id="{4E4100DF-C12A-3844-B882-E41E565B0E80}"/>
                  </a:ext>
                </a:extLst>
              </p:cNvPr>
              <p:cNvSpPr txBox="1"/>
              <p:nvPr/>
            </p:nvSpPr>
            <p:spPr>
              <a:xfrm>
                <a:off x="9081894" y="3350398"/>
                <a:ext cx="1601898"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Surface Issues</a:t>
                </a:r>
              </a:p>
            </p:txBody>
          </p:sp>
        </p:grpSp>
        <p:grpSp>
          <p:nvGrpSpPr>
            <p:cNvPr id="83" name="Group 82">
              <a:extLst>
                <a:ext uri="{FF2B5EF4-FFF2-40B4-BE49-F238E27FC236}">
                  <a16:creationId xmlns:a16="http://schemas.microsoft.com/office/drawing/2014/main" id="{4709C022-1A83-FF48-93A2-CC6D8315B174}"/>
                </a:ext>
              </a:extLst>
            </p:cNvPr>
            <p:cNvGrpSpPr/>
            <p:nvPr/>
          </p:nvGrpSpPr>
          <p:grpSpPr>
            <a:xfrm>
              <a:off x="310167" y="3489182"/>
              <a:ext cx="1590212" cy="1271150"/>
              <a:chOff x="7588162" y="4059900"/>
              <a:chExt cx="1590212" cy="1271150"/>
            </a:xfrm>
          </p:grpSpPr>
          <p:pic>
            <p:nvPicPr>
              <p:cNvPr id="84" name="Picture 2" descr="http://seeclickfix.com/files/issue_images/0000/6975/img_0048.jpg">
                <a:extLst>
                  <a:ext uri="{FF2B5EF4-FFF2-40B4-BE49-F238E27FC236}">
                    <a16:creationId xmlns:a16="http://schemas.microsoft.com/office/drawing/2014/main" id="{8BB87089-6095-9140-B25F-3056303CDAFE}"/>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3595" t="10863" b="17085"/>
              <a:stretch/>
            </p:blipFill>
            <p:spPr bwMode="auto">
              <a:xfrm>
                <a:off x="7588163" y="4059900"/>
                <a:ext cx="1590211" cy="994552"/>
              </a:xfrm>
              <a:prstGeom prst="rect">
                <a:avLst/>
              </a:prstGeom>
              <a:noFill/>
              <a:extLst>
                <a:ext uri="{909E8E84-426E-40DD-AFC4-6F175D3DCCD1}">
                  <a14:hiddenFill xmlns:a14="http://schemas.microsoft.com/office/drawing/2010/main">
                    <a:solidFill>
                      <a:srgbClr val="FFFFFF"/>
                    </a:solidFill>
                  </a14:hiddenFill>
                </a:ext>
              </a:extLst>
            </p:spPr>
          </p:pic>
          <p:sp>
            <p:nvSpPr>
              <p:cNvPr id="85" name="TextBox 84">
                <a:extLst>
                  <a:ext uri="{FF2B5EF4-FFF2-40B4-BE49-F238E27FC236}">
                    <a16:creationId xmlns:a16="http://schemas.microsoft.com/office/drawing/2014/main" id="{30EDA047-5893-5740-8ACA-0EF1D5D5C398}"/>
                  </a:ext>
                </a:extLst>
              </p:cNvPr>
              <p:cNvSpPr txBox="1"/>
              <p:nvPr/>
            </p:nvSpPr>
            <p:spPr>
              <a:xfrm>
                <a:off x="7588162" y="5069440"/>
                <a:ext cx="1590211"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Obstacles</a:t>
                </a:r>
              </a:p>
            </p:txBody>
          </p:sp>
        </p:grpSp>
        <p:grpSp>
          <p:nvGrpSpPr>
            <p:cNvPr id="86" name="Group 85">
              <a:extLst>
                <a:ext uri="{FF2B5EF4-FFF2-40B4-BE49-F238E27FC236}">
                  <a16:creationId xmlns:a16="http://schemas.microsoft.com/office/drawing/2014/main" id="{9B51EA89-485E-F14D-BD0B-F9AEB5E914D2}"/>
                </a:ext>
              </a:extLst>
            </p:cNvPr>
            <p:cNvGrpSpPr/>
            <p:nvPr/>
          </p:nvGrpSpPr>
          <p:grpSpPr>
            <a:xfrm>
              <a:off x="2000981" y="3513978"/>
              <a:ext cx="1644505" cy="1239960"/>
              <a:chOff x="9821791" y="4059900"/>
              <a:chExt cx="1644505" cy="1239960"/>
            </a:xfrm>
          </p:grpSpPr>
          <p:pic>
            <p:nvPicPr>
              <p:cNvPr id="87" name="Picture 86">
                <a:extLst>
                  <a:ext uri="{FF2B5EF4-FFF2-40B4-BE49-F238E27FC236}">
                    <a16:creationId xmlns:a16="http://schemas.microsoft.com/office/drawing/2014/main" id="{DBC3A8FC-B069-1A4E-8604-3E1AD3E0C6E2}"/>
                  </a:ext>
                </a:extLst>
              </p:cNvPr>
              <p:cNvPicPr>
                <a:picLocks noChangeAspect="1"/>
              </p:cNvPicPr>
              <p:nvPr/>
            </p:nvPicPr>
            <p:blipFill rotWithShape="1">
              <a:blip r:embed="rId12"/>
              <a:srcRect r="6119" b="925"/>
              <a:stretch/>
            </p:blipFill>
            <p:spPr>
              <a:xfrm>
                <a:off x="9821791" y="4059900"/>
                <a:ext cx="1636068" cy="969756"/>
              </a:xfrm>
              <a:prstGeom prst="rect">
                <a:avLst/>
              </a:prstGeom>
            </p:spPr>
          </p:pic>
          <p:sp>
            <p:nvSpPr>
              <p:cNvPr id="88" name="TextBox 87">
                <a:extLst>
                  <a:ext uri="{FF2B5EF4-FFF2-40B4-BE49-F238E27FC236}">
                    <a16:creationId xmlns:a16="http://schemas.microsoft.com/office/drawing/2014/main" id="{0EA04CAA-8318-244D-B35B-8655931522E1}"/>
                  </a:ext>
                </a:extLst>
              </p:cNvPr>
              <p:cNvSpPr txBox="1"/>
              <p:nvPr/>
            </p:nvSpPr>
            <p:spPr>
              <a:xfrm>
                <a:off x="9830227" y="5038250"/>
                <a:ext cx="1636069" cy="261610"/>
              </a:xfrm>
              <a:prstGeom prst="rect">
                <a:avLst/>
              </a:prstGeom>
              <a:solidFill>
                <a:schemeClr val="bg1">
                  <a:lumMod val="85000"/>
                  <a:alpha val="73000"/>
                </a:schemeClr>
              </a:solidFill>
            </p:spPr>
            <p:txBody>
              <a:bodyPr wrap="square" rtlCol="0">
                <a:spAutoFit/>
              </a:bodyPr>
              <a:lstStyle>
                <a:defPPr>
                  <a:defRPr lang="en-US"/>
                </a:defPPr>
                <a:lvl1pPr algn="ctr">
                  <a:defRPr sz="2400">
                    <a:latin typeface="Avenir Light" panose="020B0402020203020204" pitchFamily="34" charset="77"/>
                  </a:defRPr>
                </a:lvl1pPr>
              </a:lstStyle>
              <a:p>
                <a:r>
                  <a:rPr lang="en-US" sz="1100" dirty="0"/>
                  <a:t>No Sidewalks</a:t>
                </a:r>
              </a:p>
            </p:txBody>
          </p:sp>
        </p:grpSp>
      </p:grpSp>
      <p:grpSp>
        <p:nvGrpSpPr>
          <p:cNvPr id="7" name="Group 6">
            <a:extLst>
              <a:ext uri="{FF2B5EF4-FFF2-40B4-BE49-F238E27FC236}">
                <a16:creationId xmlns:a16="http://schemas.microsoft.com/office/drawing/2014/main" id="{E2E665E2-73FF-FB4F-8ECD-D61D15C9B39B}"/>
              </a:ext>
            </a:extLst>
          </p:cNvPr>
          <p:cNvGrpSpPr/>
          <p:nvPr/>
        </p:nvGrpSpPr>
        <p:grpSpPr>
          <a:xfrm>
            <a:off x="3910398" y="1860422"/>
            <a:ext cx="4609912" cy="3736362"/>
            <a:chOff x="3910398" y="1612064"/>
            <a:chExt cx="4609912" cy="3736362"/>
          </a:xfrm>
        </p:grpSpPr>
        <p:sp>
          <p:nvSpPr>
            <p:cNvPr id="38" name="Google Shape;77;p13">
              <a:extLst>
                <a:ext uri="{FF2B5EF4-FFF2-40B4-BE49-F238E27FC236}">
                  <a16:creationId xmlns:a16="http://schemas.microsoft.com/office/drawing/2014/main" id="{87B8AB00-AE55-B24C-89C6-993926B60F60}"/>
                </a:ext>
              </a:extLst>
            </p:cNvPr>
            <p:cNvSpPr txBox="1"/>
            <p:nvPr/>
          </p:nvSpPr>
          <p:spPr>
            <a:xfrm>
              <a:off x="5430710" y="3641944"/>
              <a:ext cx="30896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People with mobility disabilities</a:t>
              </a:r>
              <a:endParaRPr dirty="0">
                <a:latin typeface="Avenir Book" panose="02000503020000020003" pitchFamily="2" charset="0"/>
              </a:endParaRPr>
            </a:p>
          </p:txBody>
        </p:sp>
        <p:pic>
          <p:nvPicPr>
            <p:cNvPr id="29" name="Google Shape;69;p13">
              <a:extLst>
                <a:ext uri="{FF2B5EF4-FFF2-40B4-BE49-F238E27FC236}">
                  <a16:creationId xmlns:a16="http://schemas.microsoft.com/office/drawing/2014/main" id="{4998274B-0377-F54A-B317-1D54F44B3830}"/>
                </a:ext>
              </a:extLst>
            </p:cNvPr>
            <p:cNvPicPr preferRelativeResize="0"/>
            <p:nvPr/>
          </p:nvPicPr>
          <p:blipFill>
            <a:blip r:embed="rId13">
              <a:alphaModFix/>
            </a:blip>
            <a:stretch>
              <a:fillRect/>
            </a:stretch>
          </p:blipFill>
          <p:spPr>
            <a:xfrm>
              <a:off x="4043005" y="1834557"/>
              <a:ext cx="785910" cy="1100656"/>
            </a:xfrm>
            <a:prstGeom prst="rect">
              <a:avLst/>
            </a:prstGeom>
            <a:noFill/>
            <a:ln>
              <a:noFill/>
            </a:ln>
          </p:spPr>
        </p:pic>
        <p:sp>
          <p:nvSpPr>
            <p:cNvPr id="33" name="Google Shape;71;p13">
              <a:extLst>
                <a:ext uri="{FF2B5EF4-FFF2-40B4-BE49-F238E27FC236}">
                  <a16:creationId xmlns:a16="http://schemas.microsoft.com/office/drawing/2014/main" id="{2A33C74C-53D4-A240-B444-BC4CDA7D1443}"/>
                </a:ext>
              </a:extLst>
            </p:cNvPr>
            <p:cNvSpPr txBox="1"/>
            <p:nvPr/>
          </p:nvSpPr>
          <p:spPr>
            <a:xfrm>
              <a:off x="5443175" y="1789196"/>
              <a:ext cx="17048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Policymakers</a:t>
              </a:r>
              <a:endParaRPr sz="1400" dirty="0">
                <a:solidFill>
                  <a:srgbClr val="000000"/>
                </a:solidFill>
                <a:latin typeface="Avenir Book" panose="02000503020000020003" pitchFamily="2" charset="0"/>
                <a:ea typeface="Montserrat Light"/>
                <a:cs typeface="Montserrat Light"/>
                <a:sym typeface="Montserrat Light"/>
              </a:endParaRPr>
            </a:p>
          </p:txBody>
        </p:sp>
        <p:sp>
          <p:nvSpPr>
            <p:cNvPr id="34" name="Google Shape;72;p13">
              <a:extLst>
                <a:ext uri="{FF2B5EF4-FFF2-40B4-BE49-F238E27FC236}">
                  <a16:creationId xmlns:a16="http://schemas.microsoft.com/office/drawing/2014/main" id="{820E129F-37BE-1A41-8154-99ED33D3EBDD}"/>
                </a:ext>
              </a:extLst>
            </p:cNvPr>
            <p:cNvSpPr txBox="1"/>
            <p:nvPr/>
          </p:nvSpPr>
          <p:spPr>
            <a:xfrm>
              <a:off x="5443175" y="2435116"/>
              <a:ext cx="25424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a:solidFill>
                    <a:srgbClr val="000000"/>
                  </a:solidFill>
                  <a:latin typeface="Avenir Book" panose="02000503020000020003" pitchFamily="2" charset="0"/>
                  <a:ea typeface="Montserrat Light"/>
                  <a:cs typeface="Montserrat Light"/>
                  <a:sym typeface="Montserrat Light"/>
                </a:rPr>
                <a:t>Department officials</a:t>
              </a:r>
              <a:endParaRPr sz="1400">
                <a:solidFill>
                  <a:srgbClr val="000000"/>
                </a:solidFill>
                <a:latin typeface="Avenir Book" panose="02000503020000020003" pitchFamily="2" charset="0"/>
                <a:ea typeface="Montserrat Light"/>
                <a:cs typeface="Montserrat Light"/>
                <a:sym typeface="Montserrat Light"/>
              </a:endParaRPr>
            </a:p>
          </p:txBody>
        </p:sp>
        <p:sp>
          <p:nvSpPr>
            <p:cNvPr id="36" name="Google Shape;75;p13">
              <a:extLst>
                <a:ext uri="{FF2B5EF4-FFF2-40B4-BE49-F238E27FC236}">
                  <a16:creationId xmlns:a16="http://schemas.microsoft.com/office/drawing/2014/main" id="{40D2EDA6-F127-F442-AF6F-5C79C1DD272C}"/>
                </a:ext>
              </a:extLst>
            </p:cNvPr>
            <p:cNvSpPr txBox="1"/>
            <p:nvPr/>
          </p:nvSpPr>
          <p:spPr>
            <a:xfrm>
              <a:off x="5443175" y="3067382"/>
              <a:ext cx="29816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Accessibility Advocates</a:t>
              </a:r>
              <a:endParaRPr sz="1400" dirty="0">
                <a:solidFill>
                  <a:srgbClr val="000000"/>
                </a:solidFill>
                <a:latin typeface="Avenir Book" panose="02000503020000020003" pitchFamily="2" charset="0"/>
                <a:ea typeface="Montserrat Light"/>
                <a:cs typeface="Montserrat Light"/>
                <a:sym typeface="Montserrat Light"/>
              </a:endParaRPr>
            </a:p>
          </p:txBody>
        </p:sp>
        <p:sp>
          <p:nvSpPr>
            <p:cNvPr id="43" name="Google Shape;79;p13">
              <a:extLst>
                <a:ext uri="{FF2B5EF4-FFF2-40B4-BE49-F238E27FC236}">
                  <a16:creationId xmlns:a16="http://schemas.microsoft.com/office/drawing/2014/main" id="{B043911B-24DE-0B45-88B2-D5FA67CDFAAF}"/>
                </a:ext>
              </a:extLst>
            </p:cNvPr>
            <p:cNvSpPr txBox="1"/>
            <p:nvPr/>
          </p:nvSpPr>
          <p:spPr>
            <a:xfrm>
              <a:off x="5448481" y="4238174"/>
              <a:ext cx="1313200" cy="500097"/>
            </a:xfrm>
            <a:prstGeom prst="rect">
              <a:avLst/>
            </a:prstGeom>
            <a:noFill/>
            <a:ln>
              <a:noFill/>
            </a:ln>
          </p:spPr>
          <p:txBody>
            <a:bodyPr spcFirstLastPara="1" wrap="square" lIns="121900" tIns="121900" rIns="121900" bIns="121900" anchor="t" anchorCtr="0">
              <a:spAutoFit/>
            </a:bodyPr>
            <a:lstStyle/>
            <a:p>
              <a:pPr>
                <a:spcAft>
                  <a:spcPts val="267"/>
                </a:spcAft>
              </a:pPr>
              <a:r>
                <a:rPr lang="en" sz="1400" dirty="0">
                  <a:solidFill>
                    <a:srgbClr val="000000"/>
                  </a:solidFill>
                  <a:latin typeface="Avenir Book" panose="02000503020000020003" pitchFamily="2" charset="0"/>
                  <a:ea typeface="Montserrat Light"/>
                  <a:cs typeface="Montserrat Light"/>
                  <a:sym typeface="Montserrat Light"/>
                </a:rPr>
                <a:t>Caregivers</a:t>
              </a:r>
              <a:endParaRPr dirty="0">
                <a:latin typeface="Avenir Book" panose="02000503020000020003" pitchFamily="2" charset="0"/>
              </a:endParaRPr>
            </a:p>
          </p:txBody>
        </p:sp>
        <p:sp>
          <p:nvSpPr>
            <p:cNvPr id="45" name="Left Brace 44">
              <a:extLst>
                <a:ext uri="{FF2B5EF4-FFF2-40B4-BE49-F238E27FC236}">
                  <a16:creationId xmlns:a16="http://schemas.microsoft.com/office/drawing/2014/main" id="{6BB563A7-D803-414B-A780-F86810DA6020}"/>
                </a:ext>
              </a:extLst>
            </p:cNvPr>
            <p:cNvSpPr/>
            <p:nvPr/>
          </p:nvSpPr>
          <p:spPr>
            <a:xfrm>
              <a:off x="4838648" y="1834557"/>
              <a:ext cx="45719" cy="986394"/>
            </a:xfrm>
            <a:prstGeom prst="leftBrace">
              <a:avLst>
                <a:gd name="adj1" fmla="val 47797"/>
                <a:gd name="adj2" fmla="val 49332"/>
              </a:avLst>
            </a:prstGeom>
            <a:ln w="952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4" name="TextBox 73">
              <a:extLst>
                <a:ext uri="{FF2B5EF4-FFF2-40B4-BE49-F238E27FC236}">
                  <a16:creationId xmlns:a16="http://schemas.microsoft.com/office/drawing/2014/main" id="{CD349455-7A1B-6C46-B053-C3DC82D0CFB7}"/>
                </a:ext>
              </a:extLst>
            </p:cNvPr>
            <p:cNvSpPr txBox="1"/>
            <p:nvPr/>
          </p:nvSpPr>
          <p:spPr>
            <a:xfrm>
              <a:off x="4435960" y="4886761"/>
              <a:ext cx="3089600" cy="461665"/>
            </a:xfrm>
            <a:prstGeom prst="rect">
              <a:avLst/>
            </a:prstGeom>
            <a:noFill/>
          </p:spPr>
          <p:txBody>
            <a:bodyPr wrap="square" rtlCol="0">
              <a:spAutoFit/>
            </a:bodyPr>
            <a:lstStyle/>
            <a:p>
              <a:pPr algn="ctr"/>
              <a:r>
                <a:rPr lang="en-US" sz="2400" b="1" dirty="0">
                  <a:latin typeface="Avenir Next" panose="020B0503020202020204" pitchFamily="34" charset="0"/>
                  <a:ea typeface="Segoe UI" panose="020B0502040204020203" pitchFamily="34" charset="0"/>
                  <a:cs typeface="Segoe UI" panose="020B0502040204020203" pitchFamily="34" charset="0"/>
                </a:rPr>
                <a:t>Stakeholders</a:t>
              </a:r>
            </a:p>
          </p:txBody>
        </p:sp>
        <p:pic>
          <p:nvPicPr>
            <p:cNvPr id="48" name="Picture 47">
              <a:extLst>
                <a:ext uri="{FF2B5EF4-FFF2-40B4-BE49-F238E27FC236}">
                  <a16:creationId xmlns:a16="http://schemas.microsoft.com/office/drawing/2014/main" id="{D126BD41-A90C-EA4F-B6D6-4A12BD048354}"/>
                </a:ext>
              </a:extLst>
            </p:cNvPr>
            <p:cNvPicPr>
              <a:picLocks noChangeAspect="1"/>
            </p:cNvPicPr>
            <p:nvPr/>
          </p:nvPicPr>
          <p:blipFill>
            <a:blip r:embed="rId14"/>
            <a:stretch>
              <a:fillRect/>
            </a:stretch>
          </p:blipFill>
          <p:spPr>
            <a:xfrm>
              <a:off x="4995432" y="2436911"/>
              <a:ext cx="563005" cy="453621"/>
            </a:xfrm>
            <a:prstGeom prst="rect">
              <a:avLst/>
            </a:prstGeom>
          </p:spPr>
        </p:pic>
        <p:pic>
          <p:nvPicPr>
            <p:cNvPr id="49" name="Picture 48">
              <a:extLst>
                <a:ext uri="{FF2B5EF4-FFF2-40B4-BE49-F238E27FC236}">
                  <a16:creationId xmlns:a16="http://schemas.microsoft.com/office/drawing/2014/main" id="{AE5D98AE-566C-3542-969F-A2931E7E211B}"/>
                </a:ext>
              </a:extLst>
            </p:cNvPr>
            <p:cNvPicPr>
              <a:picLocks noChangeAspect="1"/>
            </p:cNvPicPr>
            <p:nvPr/>
          </p:nvPicPr>
          <p:blipFill>
            <a:blip r:embed="rId15"/>
            <a:stretch>
              <a:fillRect/>
            </a:stretch>
          </p:blipFill>
          <p:spPr>
            <a:xfrm>
              <a:off x="4954096" y="1834557"/>
              <a:ext cx="604749" cy="497622"/>
            </a:xfrm>
            <a:prstGeom prst="rect">
              <a:avLst/>
            </a:prstGeom>
          </p:spPr>
        </p:pic>
        <p:pic>
          <p:nvPicPr>
            <p:cNvPr id="53" name="Picture 52">
              <a:extLst>
                <a:ext uri="{FF2B5EF4-FFF2-40B4-BE49-F238E27FC236}">
                  <a16:creationId xmlns:a16="http://schemas.microsoft.com/office/drawing/2014/main" id="{E707A831-74AA-6544-A76E-4DC258E5B4B3}"/>
                </a:ext>
              </a:extLst>
            </p:cNvPr>
            <p:cNvPicPr>
              <a:picLocks noChangeAspect="1"/>
            </p:cNvPicPr>
            <p:nvPr/>
          </p:nvPicPr>
          <p:blipFill>
            <a:blip r:embed="rId16"/>
            <a:stretch>
              <a:fillRect/>
            </a:stretch>
          </p:blipFill>
          <p:spPr>
            <a:xfrm>
              <a:off x="4969646" y="3025752"/>
              <a:ext cx="577336" cy="453621"/>
            </a:xfrm>
            <a:prstGeom prst="rect">
              <a:avLst/>
            </a:prstGeom>
          </p:spPr>
        </p:pic>
        <p:pic>
          <p:nvPicPr>
            <p:cNvPr id="54" name="Picture 53">
              <a:extLst>
                <a:ext uri="{FF2B5EF4-FFF2-40B4-BE49-F238E27FC236}">
                  <a16:creationId xmlns:a16="http://schemas.microsoft.com/office/drawing/2014/main" id="{B2BA3646-F0B6-8448-8424-A4E518DBF251}"/>
                </a:ext>
              </a:extLst>
            </p:cNvPr>
            <p:cNvPicPr>
              <a:picLocks noChangeAspect="1"/>
            </p:cNvPicPr>
            <p:nvPr/>
          </p:nvPicPr>
          <p:blipFill>
            <a:blip r:embed="rId17"/>
            <a:stretch>
              <a:fillRect/>
            </a:stretch>
          </p:blipFill>
          <p:spPr>
            <a:xfrm>
              <a:off x="4950504" y="4186104"/>
              <a:ext cx="570163" cy="457760"/>
            </a:xfrm>
            <a:prstGeom prst="rect">
              <a:avLst/>
            </a:prstGeom>
          </p:spPr>
        </p:pic>
        <p:pic>
          <p:nvPicPr>
            <p:cNvPr id="55" name="Picture 54">
              <a:extLst>
                <a:ext uri="{FF2B5EF4-FFF2-40B4-BE49-F238E27FC236}">
                  <a16:creationId xmlns:a16="http://schemas.microsoft.com/office/drawing/2014/main" id="{F4A30BD9-6FCD-AF41-A947-571ACF50C6D8}"/>
                </a:ext>
              </a:extLst>
            </p:cNvPr>
            <p:cNvPicPr>
              <a:picLocks noChangeAspect="1"/>
            </p:cNvPicPr>
            <p:nvPr/>
          </p:nvPicPr>
          <p:blipFill>
            <a:blip r:embed="rId18"/>
            <a:stretch>
              <a:fillRect/>
            </a:stretch>
          </p:blipFill>
          <p:spPr>
            <a:xfrm>
              <a:off x="4997942" y="3672450"/>
              <a:ext cx="526804" cy="425958"/>
            </a:xfrm>
            <a:prstGeom prst="rect">
              <a:avLst/>
            </a:prstGeom>
          </p:spPr>
        </p:pic>
        <p:sp>
          <p:nvSpPr>
            <p:cNvPr id="56" name="Rounded Rectangle 55">
              <a:extLst>
                <a:ext uri="{FF2B5EF4-FFF2-40B4-BE49-F238E27FC236}">
                  <a16:creationId xmlns:a16="http://schemas.microsoft.com/office/drawing/2014/main" id="{D9407EB9-009D-EA42-A1CB-2A8A508537DD}"/>
                </a:ext>
              </a:extLst>
            </p:cNvPr>
            <p:cNvSpPr/>
            <p:nvPr/>
          </p:nvSpPr>
          <p:spPr>
            <a:xfrm>
              <a:off x="3910398" y="1612064"/>
              <a:ext cx="4293201" cy="3231853"/>
            </a:xfrm>
            <a:prstGeom prst="roundRect">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933830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Dropbox\Talks\CMU2014_HCII-\Images\Wheelchairs\3185264564_9c5c204854_o.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5019"/>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0" y="-16742"/>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7" tIns="45719" rIns="91247" bIns="45719" rtlCol="0" anchor="ctr"/>
          <a:lstStyle/>
          <a:p>
            <a:pPr algn="ctr"/>
            <a:endParaRPr lang="en-US" dirty="0">
              <a:solidFill>
                <a:prstClr val="white"/>
              </a:solidFill>
            </a:endParaRPr>
          </a:p>
        </p:txBody>
      </p:sp>
      <p:sp>
        <p:nvSpPr>
          <p:cNvPr id="4" name="TextBox 3"/>
          <p:cNvSpPr txBox="1"/>
          <p:nvPr/>
        </p:nvSpPr>
        <p:spPr>
          <a:xfrm>
            <a:off x="701378" y="965202"/>
            <a:ext cx="8991261" cy="830995"/>
          </a:xfrm>
          <a:prstGeom prst="rect">
            <a:avLst/>
          </a:prstGeom>
          <a:noFill/>
        </p:spPr>
        <p:txBody>
          <a:bodyPr wrap="square" lIns="0" tIns="45719" rIns="0" bIns="45719" rtlCol="0">
            <a:spAutoFit/>
          </a:bodyPr>
          <a:lstStyle/>
          <a:p>
            <a:r>
              <a:rPr lang="en-US" sz="4800" b="1" dirty="0">
                <a:solidFill>
                  <a:prstClr val="white"/>
                </a:solidFill>
                <a:latin typeface="Nexa Rust Slab Black 03" charset="0"/>
                <a:ea typeface="Nexa Rust Slab Black 03" charset="0"/>
                <a:cs typeface="Nexa Rust Slab Black 03" charset="0"/>
              </a:rPr>
              <a:t>Key question</a:t>
            </a:r>
          </a:p>
        </p:txBody>
      </p:sp>
      <p:sp>
        <p:nvSpPr>
          <p:cNvPr id="5" name="Rectangle 4"/>
          <p:cNvSpPr/>
          <p:nvPr/>
        </p:nvSpPr>
        <p:spPr>
          <a:xfrm>
            <a:off x="701378" y="2749069"/>
            <a:ext cx="10705054" cy="1569658"/>
          </a:xfrm>
          <a:prstGeom prst="rect">
            <a:avLst/>
          </a:prstGeom>
        </p:spPr>
        <p:txBody>
          <a:bodyPr wrap="square" lIns="0" tIns="45719" rIns="0" bIns="45719">
            <a:spAutoFit/>
          </a:bodyPr>
          <a:lstStyle/>
          <a:p>
            <a:r>
              <a:rPr lang="en-US" sz="3200" dirty="0">
                <a:solidFill>
                  <a:prstClr val="white"/>
                </a:solidFill>
                <a:latin typeface="Avenir Next" panose="020B0503020202020204" pitchFamily="34" charset="0"/>
                <a:ea typeface="Segoe UI Light" charset="0"/>
                <a:cs typeface="Segoe UI Light" charset="0"/>
              </a:rPr>
              <a:t>How might we utilize interactive visualizations to support  communication and decision-making needs for urban accessibility?</a:t>
            </a:r>
          </a:p>
        </p:txBody>
      </p:sp>
    </p:spTree>
    <p:extLst>
      <p:ext uri="{BB962C8B-B14F-4D97-AF65-F5344CB8AC3E}">
        <p14:creationId xmlns:p14="http://schemas.microsoft.com/office/powerpoint/2010/main" val="159705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13B292E-861C-5445-AA86-EF10CEC0883C}"/>
              </a:ext>
            </a:extLst>
          </p:cNvPr>
          <p:cNvGrpSpPr/>
          <p:nvPr/>
        </p:nvGrpSpPr>
        <p:grpSpPr>
          <a:xfrm>
            <a:off x="211822" y="1791108"/>
            <a:ext cx="11816470" cy="3032988"/>
            <a:chOff x="211822" y="2116862"/>
            <a:chExt cx="11816470" cy="3032988"/>
          </a:xfrm>
        </p:grpSpPr>
        <p:pic>
          <p:nvPicPr>
            <p:cNvPr id="28" name="Picture 6" descr="obstacle-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9302"/>
            <a:stretch/>
          </p:blipFill>
          <p:spPr bwMode="auto">
            <a:xfrm>
              <a:off x="211822" y="2116864"/>
              <a:ext cx="3923562" cy="3032986"/>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221406" y="4169090"/>
              <a:ext cx="2807878" cy="954107"/>
            </a:xfrm>
            <a:prstGeom prst="rect">
              <a:avLst/>
            </a:prstGeom>
            <a:noFill/>
          </p:spPr>
          <p:txBody>
            <a:bodyPr wrap="square" rtlCol="0">
              <a:spAutoFit/>
            </a:bodyPr>
            <a:lstStyle/>
            <a:p>
              <a:r>
                <a:rPr lang="en-US" sz="3600" dirty="0">
                  <a:latin typeface="Bebas Neue" panose="020B0606020202050201" pitchFamily="34" charset="0"/>
                </a:rPr>
                <a:t>21,584</a:t>
              </a:r>
            </a:p>
            <a:p>
              <a:r>
                <a:rPr lang="en-US" sz="2000" dirty="0">
                  <a:latin typeface="Bebas Neue" panose="020B0606020202050201" pitchFamily="34" charset="0"/>
                </a:rPr>
                <a:t>Obstacles</a:t>
              </a:r>
              <a:endParaRPr lang="en-US" sz="2400" dirty="0">
                <a:latin typeface="Bebas Neue" panose="020B0606020202050201" pitchFamily="34" charset="0"/>
              </a:endParaRPr>
            </a:p>
          </p:txBody>
        </p:sp>
        <p:pic>
          <p:nvPicPr>
            <p:cNvPr id="31" name="Picture 8" descr="surfaceproblem-1"/>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9302"/>
            <a:stretch/>
          </p:blipFill>
          <p:spPr bwMode="auto">
            <a:xfrm>
              <a:off x="4169376" y="2116862"/>
              <a:ext cx="3918980" cy="3032986"/>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p:cNvSpPr txBox="1"/>
            <p:nvPr/>
          </p:nvSpPr>
          <p:spPr>
            <a:xfrm>
              <a:off x="4169376" y="4169090"/>
              <a:ext cx="2807878" cy="954107"/>
            </a:xfrm>
            <a:prstGeom prst="rect">
              <a:avLst/>
            </a:prstGeom>
            <a:noFill/>
          </p:spPr>
          <p:txBody>
            <a:bodyPr wrap="square" rtlCol="0">
              <a:spAutoFit/>
            </a:bodyPr>
            <a:lstStyle/>
            <a:p>
              <a:r>
                <a:rPr lang="en-US" sz="3600" dirty="0">
                  <a:latin typeface="Bebas Neue" panose="020B0606020202050201" pitchFamily="34" charset="0"/>
                </a:rPr>
                <a:t>8,468</a:t>
              </a:r>
            </a:p>
            <a:p>
              <a:r>
                <a:rPr lang="en-US" sz="2000" dirty="0">
                  <a:latin typeface="Bebas Neue" panose="020B0606020202050201" pitchFamily="34" charset="0"/>
                </a:rPr>
                <a:t>Surface problems</a:t>
              </a:r>
            </a:p>
          </p:txBody>
        </p:sp>
        <p:pic>
          <p:nvPicPr>
            <p:cNvPr id="34" name="Picture 2" descr="nosidewalk-final"/>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8945"/>
            <a:stretch/>
          </p:blipFill>
          <p:spPr bwMode="auto">
            <a:xfrm>
              <a:off x="8122351" y="2116862"/>
              <a:ext cx="3905941" cy="3032986"/>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34"/>
            <p:cNvSpPr txBox="1"/>
            <p:nvPr/>
          </p:nvSpPr>
          <p:spPr>
            <a:xfrm>
              <a:off x="8133601" y="4169090"/>
              <a:ext cx="2807878" cy="954107"/>
            </a:xfrm>
            <a:prstGeom prst="rect">
              <a:avLst/>
            </a:prstGeom>
            <a:noFill/>
          </p:spPr>
          <p:txBody>
            <a:bodyPr wrap="square" rtlCol="0">
              <a:spAutoFit/>
            </a:bodyPr>
            <a:lstStyle/>
            <a:p>
              <a:r>
                <a:rPr lang="en-US" sz="3600" dirty="0">
                  <a:latin typeface="Bebas Neue" panose="020B0606020202050201" pitchFamily="34" charset="0"/>
                </a:rPr>
                <a:t>43,725</a:t>
              </a:r>
            </a:p>
            <a:p>
              <a:r>
                <a:rPr lang="en-US" sz="2000" dirty="0">
                  <a:latin typeface="Bebas Neue" panose="020B0606020202050201" pitchFamily="34" charset="0"/>
                </a:rPr>
                <a:t>No Sidewalk</a:t>
              </a:r>
            </a:p>
          </p:txBody>
        </p:sp>
      </p:grpSp>
      <p:sp>
        <p:nvSpPr>
          <p:cNvPr id="18" name="Title 1"/>
          <p:cNvSpPr>
            <a:spLocks noGrp="1"/>
          </p:cNvSpPr>
          <p:nvPr>
            <p:ph type="title"/>
          </p:nvPr>
        </p:nvSpPr>
        <p:spPr>
          <a:xfrm>
            <a:off x="211822" y="492641"/>
            <a:ext cx="9732278" cy="708436"/>
          </a:xfrm>
        </p:spPr>
        <p:txBody>
          <a:bodyPr/>
          <a:lstStyle/>
          <a:p>
            <a:r>
              <a:rPr lang="en-US" dirty="0"/>
              <a:t>Urban Accessibility visualizations</a:t>
            </a:r>
          </a:p>
        </p:txBody>
      </p:sp>
      <p:sp>
        <p:nvSpPr>
          <p:cNvPr id="19" name="Content Placeholder 3"/>
          <p:cNvSpPr>
            <a:spLocks noGrp="1"/>
          </p:cNvSpPr>
          <p:nvPr>
            <p:ph sz="quarter" idx="13"/>
          </p:nvPr>
        </p:nvSpPr>
        <p:spPr>
          <a:xfrm>
            <a:off x="211822" y="197601"/>
            <a:ext cx="4741179" cy="411367"/>
          </a:xfrm>
        </p:spPr>
        <p:txBody>
          <a:bodyPr/>
          <a:lstStyle/>
          <a:p>
            <a:r>
              <a:rPr lang="en-US" dirty="0"/>
              <a:t> INTRODUCTION</a:t>
            </a:r>
          </a:p>
        </p:txBody>
      </p:sp>
    </p:spTree>
    <p:extLst>
      <p:ext uri="{BB962C8B-B14F-4D97-AF65-F5344CB8AC3E}">
        <p14:creationId xmlns:p14="http://schemas.microsoft.com/office/powerpoint/2010/main" val="244519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13B292E-861C-5445-AA86-EF10CEC0883C}"/>
              </a:ext>
            </a:extLst>
          </p:cNvPr>
          <p:cNvGrpSpPr/>
          <p:nvPr/>
        </p:nvGrpSpPr>
        <p:grpSpPr>
          <a:xfrm>
            <a:off x="211822" y="1791108"/>
            <a:ext cx="11816470" cy="3032988"/>
            <a:chOff x="211822" y="2116862"/>
            <a:chExt cx="11816470" cy="3032988"/>
          </a:xfrm>
        </p:grpSpPr>
        <p:pic>
          <p:nvPicPr>
            <p:cNvPr id="28" name="Picture 6" descr="obstacle-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9302"/>
            <a:stretch/>
          </p:blipFill>
          <p:spPr bwMode="auto">
            <a:xfrm>
              <a:off x="211822" y="2116864"/>
              <a:ext cx="3923562" cy="3032986"/>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221406" y="4169090"/>
              <a:ext cx="2807878" cy="954107"/>
            </a:xfrm>
            <a:prstGeom prst="rect">
              <a:avLst/>
            </a:prstGeom>
            <a:noFill/>
          </p:spPr>
          <p:txBody>
            <a:bodyPr wrap="square" rtlCol="0">
              <a:spAutoFit/>
            </a:bodyPr>
            <a:lstStyle/>
            <a:p>
              <a:r>
                <a:rPr lang="en-US" sz="3600" dirty="0">
                  <a:latin typeface="Bebas Neue" panose="020B0606020202050201" pitchFamily="34" charset="0"/>
                </a:rPr>
                <a:t>21,584</a:t>
              </a:r>
            </a:p>
            <a:p>
              <a:r>
                <a:rPr lang="en-US" sz="2000" dirty="0">
                  <a:latin typeface="Bebas Neue" panose="020B0606020202050201" pitchFamily="34" charset="0"/>
                </a:rPr>
                <a:t>Obstacles</a:t>
              </a:r>
              <a:endParaRPr lang="en-US" sz="2400" dirty="0">
                <a:latin typeface="Bebas Neue" panose="020B0606020202050201" pitchFamily="34" charset="0"/>
              </a:endParaRPr>
            </a:p>
          </p:txBody>
        </p:sp>
        <p:pic>
          <p:nvPicPr>
            <p:cNvPr id="31" name="Picture 8" descr="surfaceproblem-1"/>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9302"/>
            <a:stretch/>
          </p:blipFill>
          <p:spPr bwMode="auto">
            <a:xfrm>
              <a:off x="4169376" y="2116862"/>
              <a:ext cx="3918980" cy="3032986"/>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p:cNvSpPr txBox="1"/>
            <p:nvPr/>
          </p:nvSpPr>
          <p:spPr>
            <a:xfrm>
              <a:off x="4169376" y="4169090"/>
              <a:ext cx="2807878" cy="954107"/>
            </a:xfrm>
            <a:prstGeom prst="rect">
              <a:avLst/>
            </a:prstGeom>
            <a:noFill/>
          </p:spPr>
          <p:txBody>
            <a:bodyPr wrap="square" rtlCol="0">
              <a:spAutoFit/>
            </a:bodyPr>
            <a:lstStyle/>
            <a:p>
              <a:r>
                <a:rPr lang="en-US" sz="3600" dirty="0">
                  <a:latin typeface="Bebas Neue" panose="020B0606020202050201" pitchFamily="34" charset="0"/>
                </a:rPr>
                <a:t>8,468</a:t>
              </a:r>
            </a:p>
            <a:p>
              <a:r>
                <a:rPr lang="en-US" sz="2000" dirty="0">
                  <a:latin typeface="Bebas Neue" panose="020B0606020202050201" pitchFamily="34" charset="0"/>
                </a:rPr>
                <a:t>Surface problems</a:t>
              </a:r>
            </a:p>
          </p:txBody>
        </p:sp>
        <p:pic>
          <p:nvPicPr>
            <p:cNvPr id="34" name="Picture 2" descr="nosidewalk-final"/>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8945"/>
            <a:stretch/>
          </p:blipFill>
          <p:spPr bwMode="auto">
            <a:xfrm>
              <a:off x="8122351" y="2116862"/>
              <a:ext cx="3905941" cy="3032986"/>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34"/>
            <p:cNvSpPr txBox="1"/>
            <p:nvPr/>
          </p:nvSpPr>
          <p:spPr>
            <a:xfrm>
              <a:off x="8133601" y="4169090"/>
              <a:ext cx="2807878" cy="954107"/>
            </a:xfrm>
            <a:prstGeom prst="rect">
              <a:avLst/>
            </a:prstGeom>
            <a:noFill/>
          </p:spPr>
          <p:txBody>
            <a:bodyPr wrap="square" rtlCol="0">
              <a:spAutoFit/>
            </a:bodyPr>
            <a:lstStyle/>
            <a:p>
              <a:r>
                <a:rPr lang="en-US" sz="3600" dirty="0">
                  <a:latin typeface="Bebas Neue" panose="020B0606020202050201" pitchFamily="34" charset="0"/>
                </a:rPr>
                <a:t>43,725</a:t>
              </a:r>
            </a:p>
            <a:p>
              <a:r>
                <a:rPr lang="en-US" sz="2000" dirty="0">
                  <a:latin typeface="Bebas Neue" panose="020B0606020202050201" pitchFamily="34" charset="0"/>
                </a:rPr>
                <a:t>No Sidewalk</a:t>
              </a:r>
            </a:p>
          </p:txBody>
        </p:sp>
      </p:grpSp>
      <p:sp>
        <p:nvSpPr>
          <p:cNvPr id="18" name="Title 1"/>
          <p:cNvSpPr>
            <a:spLocks noGrp="1"/>
          </p:cNvSpPr>
          <p:nvPr>
            <p:ph type="title"/>
          </p:nvPr>
        </p:nvSpPr>
        <p:spPr>
          <a:xfrm>
            <a:off x="211822" y="492641"/>
            <a:ext cx="9732278" cy="708436"/>
          </a:xfrm>
        </p:spPr>
        <p:txBody>
          <a:bodyPr/>
          <a:lstStyle/>
          <a:p>
            <a:r>
              <a:rPr lang="en-US" dirty="0"/>
              <a:t>Urban Accessibility visualizations</a:t>
            </a:r>
          </a:p>
        </p:txBody>
      </p:sp>
      <p:sp>
        <p:nvSpPr>
          <p:cNvPr id="19" name="Content Placeholder 3"/>
          <p:cNvSpPr>
            <a:spLocks noGrp="1"/>
          </p:cNvSpPr>
          <p:nvPr>
            <p:ph sz="quarter" idx="13"/>
          </p:nvPr>
        </p:nvSpPr>
        <p:spPr>
          <a:xfrm>
            <a:off x="211822" y="197601"/>
            <a:ext cx="4741179" cy="411367"/>
          </a:xfrm>
        </p:spPr>
        <p:txBody>
          <a:bodyPr/>
          <a:lstStyle/>
          <a:p>
            <a:r>
              <a:rPr lang="en-US" dirty="0"/>
              <a:t> INTRODUCTION</a:t>
            </a:r>
          </a:p>
        </p:txBody>
      </p:sp>
      <p:sp>
        <p:nvSpPr>
          <p:cNvPr id="12" name="Rectangle 11">
            <a:extLst>
              <a:ext uri="{FF2B5EF4-FFF2-40B4-BE49-F238E27FC236}">
                <a16:creationId xmlns:a16="http://schemas.microsoft.com/office/drawing/2014/main" id="{B642085E-EDA7-6048-A439-9B78BBA7CE18}"/>
              </a:ext>
            </a:extLst>
          </p:cNvPr>
          <p:cNvSpPr/>
          <p:nvPr/>
        </p:nvSpPr>
        <p:spPr>
          <a:xfrm>
            <a:off x="1888630" y="5003159"/>
            <a:ext cx="8635569"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Where are the (</a:t>
            </a:r>
            <a:r>
              <a:rPr lang="en-US" sz="3200" b="1" dirty="0">
                <a:solidFill>
                  <a:srgbClr val="BE384A"/>
                </a:solidFill>
                <a:latin typeface="Segoe UI Semibold" panose="020B0502040204020203" pitchFamily="34" charset="0"/>
                <a:ea typeface="Segoe UI Semibold" panose="020B0502040204020203" pitchFamily="34" charset="0"/>
                <a:cs typeface="Segoe UI Semibold" panose="020B0502040204020203" pitchFamily="34" charset="0"/>
              </a:rPr>
              <a:t>in</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a:t>
            </a:r>
            <a:r>
              <a:rPr lang="en-US" sz="32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accessible</a:t>
            </a:r>
            <a:r>
              <a:rPr lang="en-US" sz="3200" b="1" dirty="0">
                <a:solidFill>
                  <a:srgbClr val="002060"/>
                </a:solidFill>
                <a:latin typeface="Segoe UI Semibold" panose="020B0502040204020203" pitchFamily="34" charset="0"/>
                <a:ea typeface="Segoe UI Semibold" panose="020B0502040204020203" pitchFamily="34" charset="0"/>
                <a:cs typeface="Segoe UI Semibold" panose="020B0502040204020203" pitchFamily="34" charset="0"/>
              </a:rPr>
              <a:t> </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areas of the city?</a:t>
            </a:r>
          </a:p>
        </p:txBody>
      </p:sp>
      <p:sp>
        <p:nvSpPr>
          <p:cNvPr id="13" name="Rectangle 12">
            <a:extLst>
              <a:ext uri="{FF2B5EF4-FFF2-40B4-BE49-F238E27FC236}">
                <a16:creationId xmlns:a16="http://schemas.microsoft.com/office/drawing/2014/main" id="{9280993B-9568-9844-AE79-3B253164A940}"/>
              </a:ext>
            </a:extLst>
          </p:cNvPr>
          <p:cNvSpPr/>
          <p:nvPr/>
        </p:nvSpPr>
        <p:spPr>
          <a:xfrm>
            <a:off x="3172899" y="5587934"/>
            <a:ext cx="5411674"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Why are they (</a:t>
            </a:r>
            <a:r>
              <a:rPr lang="en-US" sz="3200" b="1" dirty="0">
                <a:solidFill>
                  <a:srgbClr val="BE384A"/>
                </a:solidFill>
                <a:latin typeface="Segoe UI Semibold" panose="020B0502040204020203" pitchFamily="34" charset="0"/>
                <a:ea typeface="Segoe UI Semibold" panose="020B0502040204020203" pitchFamily="34" charset="0"/>
                <a:cs typeface="Segoe UI Semibold" panose="020B0502040204020203" pitchFamily="34" charset="0"/>
              </a:rPr>
              <a:t>in</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a:t>
            </a:r>
            <a:r>
              <a:rPr lang="en-US" sz="32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accessible</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a:t>
            </a:r>
          </a:p>
        </p:txBody>
      </p:sp>
      <p:sp>
        <p:nvSpPr>
          <p:cNvPr id="14" name="Rectangle 13">
            <a:extLst>
              <a:ext uri="{FF2B5EF4-FFF2-40B4-BE49-F238E27FC236}">
                <a16:creationId xmlns:a16="http://schemas.microsoft.com/office/drawing/2014/main" id="{13CA1109-22D4-5541-BE58-2A28D115F4C2}"/>
              </a:ext>
            </a:extLst>
          </p:cNvPr>
          <p:cNvSpPr/>
          <p:nvPr/>
        </p:nvSpPr>
        <p:spPr>
          <a:xfrm>
            <a:off x="1888630" y="6172709"/>
            <a:ext cx="8895448"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Where are the areas with </a:t>
            </a:r>
            <a:r>
              <a:rPr lang="en-US" sz="3200" b="1" dirty="0">
                <a:solidFill>
                  <a:srgbClr val="BE384A"/>
                </a:solidFill>
                <a:latin typeface="Segoe UI Semibold" panose="020B0502040204020203" pitchFamily="34" charset="0"/>
                <a:ea typeface="Segoe UI Semibold" panose="020B0502040204020203" pitchFamily="34" charset="0"/>
                <a:cs typeface="Segoe UI Semibold" panose="020B0502040204020203" pitchFamily="34" charset="0"/>
              </a:rPr>
              <a:t>highest repair </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needs?</a:t>
            </a:r>
          </a:p>
        </p:txBody>
      </p:sp>
    </p:spTree>
    <p:extLst>
      <p:ext uri="{BB962C8B-B14F-4D97-AF65-F5344CB8AC3E}">
        <p14:creationId xmlns:p14="http://schemas.microsoft.com/office/powerpoint/2010/main" val="384418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A2D4-ABEE-1A4E-9749-FEBA632C3C63}"/>
              </a:ext>
            </a:extLst>
          </p:cNvPr>
          <p:cNvSpPr>
            <a:spLocks noGrp="1"/>
          </p:cNvSpPr>
          <p:nvPr>
            <p:ph type="title"/>
          </p:nvPr>
        </p:nvSpPr>
        <p:spPr/>
        <p:txBody>
          <a:bodyPr/>
          <a:lstStyle/>
          <a:p>
            <a:r>
              <a:rPr lang="en-US" dirty="0"/>
              <a:t>Existing Tools</a:t>
            </a:r>
          </a:p>
        </p:txBody>
      </p:sp>
      <p:pic>
        <p:nvPicPr>
          <p:cNvPr id="4" name="Picture 3">
            <a:extLst>
              <a:ext uri="{FF2B5EF4-FFF2-40B4-BE49-F238E27FC236}">
                <a16:creationId xmlns:a16="http://schemas.microsoft.com/office/drawing/2014/main" id="{21DBF790-D946-3149-B7DA-21B6B2BBA7AC}"/>
              </a:ext>
            </a:extLst>
          </p:cNvPr>
          <p:cNvPicPr>
            <a:picLocks noChangeAspect="1"/>
          </p:cNvPicPr>
          <p:nvPr/>
        </p:nvPicPr>
        <p:blipFill>
          <a:blip r:embed="rId3"/>
          <a:stretch>
            <a:fillRect/>
          </a:stretch>
        </p:blipFill>
        <p:spPr>
          <a:xfrm>
            <a:off x="192489" y="176520"/>
            <a:ext cx="8923042" cy="5093570"/>
          </a:xfrm>
          <a:prstGeom prst="rect">
            <a:avLst/>
          </a:prstGeom>
        </p:spPr>
      </p:pic>
      <p:sp>
        <p:nvSpPr>
          <p:cNvPr id="5" name="Rectangle 4">
            <a:extLst>
              <a:ext uri="{FF2B5EF4-FFF2-40B4-BE49-F238E27FC236}">
                <a16:creationId xmlns:a16="http://schemas.microsoft.com/office/drawing/2014/main" id="{75A2D096-55B3-9C4B-83EF-F5E139BC6A60}"/>
              </a:ext>
            </a:extLst>
          </p:cNvPr>
          <p:cNvSpPr/>
          <p:nvPr/>
        </p:nvSpPr>
        <p:spPr>
          <a:xfrm>
            <a:off x="299893" y="4516742"/>
            <a:ext cx="1643848" cy="369332"/>
          </a:xfrm>
          <a:prstGeom prst="rect">
            <a:avLst/>
          </a:prstGeom>
        </p:spPr>
        <p:txBody>
          <a:bodyPr wrap="none">
            <a:spAutoFit/>
          </a:bodyPr>
          <a:lstStyle/>
          <a:p>
            <a:r>
              <a:rPr lang="en-US" dirty="0" err="1">
                <a:latin typeface="Avenir Next" panose="020B0503020202020204" pitchFamily="34" charset="0"/>
              </a:rPr>
              <a:t>AccessMap.io</a:t>
            </a:r>
            <a:endParaRPr lang="en-US" dirty="0">
              <a:latin typeface="Avenir Next" panose="020B0503020202020204" pitchFamily="34" charset="0"/>
            </a:endParaRPr>
          </a:p>
        </p:txBody>
      </p:sp>
      <p:sp>
        <p:nvSpPr>
          <p:cNvPr id="8" name="Rectangle 7">
            <a:extLst>
              <a:ext uri="{FF2B5EF4-FFF2-40B4-BE49-F238E27FC236}">
                <a16:creationId xmlns:a16="http://schemas.microsoft.com/office/drawing/2014/main" id="{7ADCF15B-A1B2-6D4B-AFB2-1FF0EEE21D80}"/>
              </a:ext>
            </a:extLst>
          </p:cNvPr>
          <p:cNvSpPr/>
          <p:nvPr/>
        </p:nvSpPr>
        <p:spPr>
          <a:xfrm>
            <a:off x="10484353" y="155555"/>
            <a:ext cx="1515158" cy="1200329"/>
          </a:xfrm>
          <a:prstGeom prst="rect">
            <a:avLst/>
          </a:prstGeom>
        </p:spPr>
        <p:txBody>
          <a:bodyPr wrap="none">
            <a:spAutoFit/>
          </a:bodyPr>
          <a:lstStyle/>
          <a:p>
            <a:pPr algn="r"/>
            <a:r>
              <a:rPr lang="en-US" sz="3600" b="1" dirty="0">
                <a:solidFill>
                  <a:srgbClr val="00BBB0"/>
                </a:solidFill>
                <a:latin typeface="Bebas Neue" panose="020B0606020202050201" pitchFamily="34" charset="77"/>
                <a:ea typeface="Segoe UI" panose="020B0502040204020203" pitchFamily="34" charset="0"/>
                <a:cs typeface="Segoe UI" panose="020B0502040204020203" pitchFamily="34" charset="0"/>
              </a:rPr>
              <a:t>EXISTING</a:t>
            </a:r>
          </a:p>
          <a:p>
            <a:pPr algn="r"/>
            <a:r>
              <a:rPr lang="en-US" sz="3600" b="1" dirty="0">
                <a:solidFill>
                  <a:srgbClr val="00BBB0"/>
                </a:solidFill>
                <a:latin typeface="Bebas Neue" panose="020B0606020202050201" pitchFamily="34" charset="77"/>
                <a:ea typeface="Segoe UI" panose="020B0502040204020203" pitchFamily="34" charset="0"/>
                <a:cs typeface="Segoe UI" panose="020B0502040204020203" pitchFamily="34" charset="0"/>
              </a:rPr>
              <a:t>TOOLS</a:t>
            </a:r>
          </a:p>
        </p:txBody>
      </p:sp>
    </p:spTree>
    <p:extLst>
      <p:ext uri="{BB962C8B-B14F-4D97-AF65-F5344CB8AC3E}">
        <p14:creationId xmlns:p14="http://schemas.microsoft.com/office/powerpoint/2010/main" val="2675781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A2D4-ABEE-1A4E-9749-FEBA632C3C63}"/>
              </a:ext>
            </a:extLst>
          </p:cNvPr>
          <p:cNvSpPr>
            <a:spLocks noGrp="1"/>
          </p:cNvSpPr>
          <p:nvPr>
            <p:ph type="title"/>
          </p:nvPr>
        </p:nvSpPr>
        <p:spPr/>
        <p:txBody>
          <a:bodyPr/>
          <a:lstStyle/>
          <a:p>
            <a:r>
              <a:rPr lang="en-US" dirty="0"/>
              <a:t>Existing Tools</a:t>
            </a:r>
          </a:p>
        </p:txBody>
      </p:sp>
      <p:pic>
        <p:nvPicPr>
          <p:cNvPr id="4" name="Picture 3">
            <a:extLst>
              <a:ext uri="{FF2B5EF4-FFF2-40B4-BE49-F238E27FC236}">
                <a16:creationId xmlns:a16="http://schemas.microsoft.com/office/drawing/2014/main" id="{21DBF790-D946-3149-B7DA-21B6B2BBA7AC}"/>
              </a:ext>
            </a:extLst>
          </p:cNvPr>
          <p:cNvPicPr>
            <a:picLocks noChangeAspect="1"/>
          </p:cNvPicPr>
          <p:nvPr/>
        </p:nvPicPr>
        <p:blipFill>
          <a:blip r:embed="rId3"/>
          <a:stretch>
            <a:fillRect/>
          </a:stretch>
        </p:blipFill>
        <p:spPr>
          <a:xfrm>
            <a:off x="192489" y="176520"/>
            <a:ext cx="8923042" cy="5093570"/>
          </a:xfrm>
          <a:prstGeom prst="rect">
            <a:avLst/>
          </a:prstGeom>
        </p:spPr>
      </p:pic>
      <p:sp>
        <p:nvSpPr>
          <p:cNvPr id="5" name="Rectangle 4">
            <a:extLst>
              <a:ext uri="{FF2B5EF4-FFF2-40B4-BE49-F238E27FC236}">
                <a16:creationId xmlns:a16="http://schemas.microsoft.com/office/drawing/2014/main" id="{75A2D096-55B3-9C4B-83EF-F5E139BC6A60}"/>
              </a:ext>
            </a:extLst>
          </p:cNvPr>
          <p:cNvSpPr/>
          <p:nvPr/>
        </p:nvSpPr>
        <p:spPr>
          <a:xfrm>
            <a:off x="299893" y="4516742"/>
            <a:ext cx="1643848" cy="369332"/>
          </a:xfrm>
          <a:prstGeom prst="rect">
            <a:avLst/>
          </a:prstGeom>
        </p:spPr>
        <p:txBody>
          <a:bodyPr wrap="none">
            <a:spAutoFit/>
          </a:bodyPr>
          <a:lstStyle/>
          <a:p>
            <a:r>
              <a:rPr lang="en-US" dirty="0" err="1">
                <a:latin typeface="Avenir Next" panose="020B0503020202020204" pitchFamily="34" charset="0"/>
              </a:rPr>
              <a:t>AccessMap.io</a:t>
            </a:r>
            <a:endParaRPr lang="en-US" dirty="0">
              <a:latin typeface="Avenir Next" panose="020B0503020202020204" pitchFamily="34" charset="0"/>
            </a:endParaRPr>
          </a:p>
        </p:txBody>
      </p:sp>
      <p:pic>
        <p:nvPicPr>
          <p:cNvPr id="3" name="Picture 2">
            <a:extLst>
              <a:ext uri="{FF2B5EF4-FFF2-40B4-BE49-F238E27FC236}">
                <a16:creationId xmlns:a16="http://schemas.microsoft.com/office/drawing/2014/main" id="{D1DB25CA-DC41-B943-BCE5-2737A0A77EFB}"/>
              </a:ext>
            </a:extLst>
          </p:cNvPr>
          <p:cNvPicPr>
            <a:picLocks noChangeAspect="1"/>
          </p:cNvPicPr>
          <p:nvPr/>
        </p:nvPicPr>
        <p:blipFill>
          <a:blip r:embed="rId4"/>
          <a:stretch>
            <a:fillRect/>
          </a:stretch>
        </p:blipFill>
        <p:spPr>
          <a:xfrm>
            <a:off x="1943741" y="952407"/>
            <a:ext cx="8659034" cy="4953185"/>
          </a:xfrm>
          <a:prstGeom prst="rect">
            <a:avLst/>
          </a:prstGeom>
        </p:spPr>
      </p:pic>
      <p:sp>
        <p:nvSpPr>
          <p:cNvPr id="6" name="Rectangle 5">
            <a:extLst>
              <a:ext uri="{FF2B5EF4-FFF2-40B4-BE49-F238E27FC236}">
                <a16:creationId xmlns:a16="http://schemas.microsoft.com/office/drawing/2014/main" id="{EC1E7C27-0D8F-C349-BDA1-D58D859B93C7}"/>
              </a:ext>
            </a:extLst>
          </p:cNvPr>
          <p:cNvSpPr/>
          <p:nvPr/>
        </p:nvSpPr>
        <p:spPr>
          <a:xfrm>
            <a:off x="1943741" y="5430018"/>
            <a:ext cx="1212191" cy="369332"/>
          </a:xfrm>
          <a:prstGeom prst="rect">
            <a:avLst/>
          </a:prstGeom>
        </p:spPr>
        <p:txBody>
          <a:bodyPr wrap="none">
            <a:spAutoFit/>
          </a:bodyPr>
          <a:lstStyle/>
          <a:p>
            <a:r>
              <a:rPr lang="en-US" dirty="0" err="1">
                <a:latin typeface="Avenir Next" panose="020B0503020202020204" pitchFamily="34" charset="0"/>
              </a:rPr>
              <a:t>Wheelmap</a:t>
            </a:r>
            <a:endParaRPr lang="en-US" dirty="0">
              <a:latin typeface="Avenir Next" panose="020B0503020202020204" pitchFamily="34" charset="0"/>
            </a:endParaRPr>
          </a:p>
        </p:txBody>
      </p:sp>
      <p:sp>
        <p:nvSpPr>
          <p:cNvPr id="8" name="Rectangle 7">
            <a:extLst>
              <a:ext uri="{FF2B5EF4-FFF2-40B4-BE49-F238E27FC236}">
                <a16:creationId xmlns:a16="http://schemas.microsoft.com/office/drawing/2014/main" id="{393EBB77-FE1A-EE4E-80BF-C5ED6BC1FD08}"/>
              </a:ext>
            </a:extLst>
          </p:cNvPr>
          <p:cNvSpPr/>
          <p:nvPr/>
        </p:nvSpPr>
        <p:spPr>
          <a:xfrm>
            <a:off x="10484353" y="155555"/>
            <a:ext cx="1515158" cy="1200329"/>
          </a:xfrm>
          <a:prstGeom prst="rect">
            <a:avLst/>
          </a:prstGeom>
        </p:spPr>
        <p:txBody>
          <a:bodyPr wrap="none">
            <a:spAutoFit/>
          </a:bodyPr>
          <a:lstStyle/>
          <a:p>
            <a:pPr algn="r"/>
            <a:r>
              <a:rPr lang="en-US" sz="3600" b="1" dirty="0">
                <a:solidFill>
                  <a:srgbClr val="00BBB0"/>
                </a:solidFill>
                <a:latin typeface="Bebas Neue" panose="020B0606020202050201" pitchFamily="34" charset="77"/>
                <a:ea typeface="Segoe UI" panose="020B0502040204020203" pitchFamily="34" charset="0"/>
                <a:cs typeface="Segoe UI" panose="020B0502040204020203" pitchFamily="34" charset="0"/>
              </a:rPr>
              <a:t>EXISTING</a:t>
            </a:r>
          </a:p>
          <a:p>
            <a:pPr algn="r"/>
            <a:r>
              <a:rPr lang="en-US" sz="3600" b="1" dirty="0">
                <a:solidFill>
                  <a:srgbClr val="00BBB0"/>
                </a:solidFill>
                <a:latin typeface="Bebas Neue" panose="020B0606020202050201" pitchFamily="34" charset="77"/>
                <a:ea typeface="Segoe UI" panose="020B0502040204020203" pitchFamily="34" charset="0"/>
                <a:cs typeface="Segoe UI" panose="020B0502040204020203" pitchFamily="34" charset="0"/>
              </a:rPr>
              <a:t>TOOLS</a:t>
            </a:r>
          </a:p>
        </p:txBody>
      </p:sp>
    </p:spTree>
    <p:extLst>
      <p:ext uri="{BB962C8B-B14F-4D97-AF65-F5344CB8AC3E}">
        <p14:creationId xmlns:p14="http://schemas.microsoft.com/office/powerpoint/2010/main" val="3864790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1DBF790-D946-3149-B7DA-21B6B2BBA7AC}"/>
              </a:ext>
            </a:extLst>
          </p:cNvPr>
          <p:cNvPicPr>
            <a:picLocks noChangeAspect="1"/>
          </p:cNvPicPr>
          <p:nvPr/>
        </p:nvPicPr>
        <p:blipFill>
          <a:blip r:embed="rId3"/>
          <a:stretch>
            <a:fillRect/>
          </a:stretch>
        </p:blipFill>
        <p:spPr>
          <a:xfrm>
            <a:off x="164575" y="111460"/>
            <a:ext cx="8923042" cy="5093570"/>
          </a:xfrm>
          <a:prstGeom prst="rect">
            <a:avLst/>
          </a:prstGeom>
        </p:spPr>
      </p:pic>
      <p:sp>
        <p:nvSpPr>
          <p:cNvPr id="5" name="Rectangle 4">
            <a:extLst>
              <a:ext uri="{FF2B5EF4-FFF2-40B4-BE49-F238E27FC236}">
                <a16:creationId xmlns:a16="http://schemas.microsoft.com/office/drawing/2014/main" id="{75A2D096-55B3-9C4B-83EF-F5E139BC6A60}"/>
              </a:ext>
            </a:extLst>
          </p:cNvPr>
          <p:cNvSpPr/>
          <p:nvPr/>
        </p:nvSpPr>
        <p:spPr>
          <a:xfrm>
            <a:off x="299893" y="4516742"/>
            <a:ext cx="1388522" cy="369332"/>
          </a:xfrm>
          <a:prstGeom prst="rect">
            <a:avLst/>
          </a:prstGeom>
        </p:spPr>
        <p:txBody>
          <a:bodyPr wrap="none">
            <a:spAutoFit/>
          </a:bodyPr>
          <a:lstStyle/>
          <a:p>
            <a:r>
              <a:rPr lang="en-US" dirty="0" err="1">
                <a:latin typeface="Avenir Next" panose="020B0503020202020204" pitchFamily="34" charset="0"/>
              </a:rPr>
              <a:t>AccessMap</a:t>
            </a:r>
            <a:endParaRPr lang="en-US" dirty="0">
              <a:latin typeface="Avenir Next" panose="020B0503020202020204" pitchFamily="34" charset="0"/>
            </a:endParaRPr>
          </a:p>
        </p:txBody>
      </p:sp>
      <p:pic>
        <p:nvPicPr>
          <p:cNvPr id="3" name="Picture 2">
            <a:extLst>
              <a:ext uri="{FF2B5EF4-FFF2-40B4-BE49-F238E27FC236}">
                <a16:creationId xmlns:a16="http://schemas.microsoft.com/office/drawing/2014/main" id="{D1DB25CA-DC41-B943-BCE5-2737A0A77EFB}"/>
              </a:ext>
            </a:extLst>
          </p:cNvPr>
          <p:cNvPicPr>
            <a:picLocks noChangeAspect="1"/>
          </p:cNvPicPr>
          <p:nvPr/>
        </p:nvPicPr>
        <p:blipFill>
          <a:blip r:embed="rId4"/>
          <a:stretch>
            <a:fillRect/>
          </a:stretch>
        </p:blipFill>
        <p:spPr>
          <a:xfrm>
            <a:off x="1943741" y="952407"/>
            <a:ext cx="8659034" cy="4953185"/>
          </a:xfrm>
          <a:prstGeom prst="rect">
            <a:avLst/>
          </a:prstGeom>
        </p:spPr>
      </p:pic>
      <p:sp>
        <p:nvSpPr>
          <p:cNvPr id="6" name="Rectangle 5">
            <a:extLst>
              <a:ext uri="{FF2B5EF4-FFF2-40B4-BE49-F238E27FC236}">
                <a16:creationId xmlns:a16="http://schemas.microsoft.com/office/drawing/2014/main" id="{EC1E7C27-0D8F-C349-BDA1-D58D859B93C7}"/>
              </a:ext>
            </a:extLst>
          </p:cNvPr>
          <p:cNvSpPr/>
          <p:nvPr/>
        </p:nvSpPr>
        <p:spPr>
          <a:xfrm>
            <a:off x="1943741" y="5430018"/>
            <a:ext cx="1212191" cy="369332"/>
          </a:xfrm>
          <a:prstGeom prst="rect">
            <a:avLst/>
          </a:prstGeom>
        </p:spPr>
        <p:txBody>
          <a:bodyPr wrap="none">
            <a:spAutoFit/>
          </a:bodyPr>
          <a:lstStyle/>
          <a:p>
            <a:r>
              <a:rPr lang="en-US" dirty="0" err="1">
                <a:latin typeface="Avenir Next" panose="020B0503020202020204" pitchFamily="34" charset="0"/>
              </a:rPr>
              <a:t>Wheelmap</a:t>
            </a:r>
            <a:endParaRPr lang="en-US" dirty="0">
              <a:latin typeface="Avenir Next" panose="020B0503020202020204" pitchFamily="34" charset="0"/>
            </a:endParaRPr>
          </a:p>
        </p:txBody>
      </p:sp>
      <p:sp>
        <p:nvSpPr>
          <p:cNvPr id="11" name="Rectangle 10">
            <a:extLst>
              <a:ext uri="{FF2B5EF4-FFF2-40B4-BE49-F238E27FC236}">
                <a16:creationId xmlns:a16="http://schemas.microsoft.com/office/drawing/2014/main" id="{06F7D4D9-D1D7-A245-AB4B-E2285AC293A6}"/>
              </a:ext>
            </a:extLst>
          </p:cNvPr>
          <p:cNvSpPr/>
          <p:nvPr/>
        </p:nvSpPr>
        <p:spPr>
          <a:xfrm>
            <a:off x="10484353" y="155555"/>
            <a:ext cx="1515158" cy="1200329"/>
          </a:xfrm>
          <a:prstGeom prst="rect">
            <a:avLst/>
          </a:prstGeom>
        </p:spPr>
        <p:txBody>
          <a:bodyPr wrap="none">
            <a:spAutoFit/>
          </a:bodyPr>
          <a:lstStyle/>
          <a:p>
            <a:pPr algn="r"/>
            <a:r>
              <a:rPr lang="en-US" sz="3600" b="1" dirty="0">
                <a:solidFill>
                  <a:srgbClr val="00BBB0"/>
                </a:solidFill>
                <a:latin typeface="Bebas Neue" panose="020B0606020202050201" pitchFamily="34" charset="77"/>
                <a:ea typeface="Segoe UI" panose="020B0502040204020203" pitchFamily="34" charset="0"/>
                <a:cs typeface="Segoe UI" panose="020B0502040204020203" pitchFamily="34" charset="0"/>
              </a:rPr>
              <a:t>EXISTING</a:t>
            </a:r>
          </a:p>
          <a:p>
            <a:pPr algn="r"/>
            <a:r>
              <a:rPr lang="en-US" sz="3600" b="1" dirty="0">
                <a:solidFill>
                  <a:srgbClr val="00BBB0"/>
                </a:solidFill>
                <a:latin typeface="Bebas Neue" panose="020B0606020202050201" pitchFamily="34" charset="77"/>
                <a:ea typeface="Segoe UI" panose="020B0502040204020203" pitchFamily="34" charset="0"/>
                <a:cs typeface="Segoe UI" panose="020B0502040204020203" pitchFamily="34" charset="0"/>
              </a:rPr>
              <a:t>TOOLS</a:t>
            </a:r>
          </a:p>
        </p:txBody>
      </p:sp>
      <p:grpSp>
        <p:nvGrpSpPr>
          <p:cNvPr id="14" name="Group 13">
            <a:extLst>
              <a:ext uri="{FF2B5EF4-FFF2-40B4-BE49-F238E27FC236}">
                <a16:creationId xmlns:a16="http://schemas.microsoft.com/office/drawing/2014/main" id="{46A7FE6B-128D-0544-9504-32A8D25CAAAE}"/>
              </a:ext>
            </a:extLst>
          </p:cNvPr>
          <p:cNvGrpSpPr/>
          <p:nvPr/>
        </p:nvGrpSpPr>
        <p:grpSpPr>
          <a:xfrm>
            <a:off x="3532965" y="2194073"/>
            <a:ext cx="8659035" cy="4645337"/>
            <a:chOff x="3532965" y="2194073"/>
            <a:chExt cx="8659035" cy="4645337"/>
          </a:xfrm>
        </p:grpSpPr>
        <p:pic>
          <p:nvPicPr>
            <p:cNvPr id="15" name="Picture 14" descr="A close up of a map&#10;&#10;Description automatically generated">
              <a:extLst>
                <a:ext uri="{FF2B5EF4-FFF2-40B4-BE49-F238E27FC236}">
                  <a16:creationId xmlns:a16="http://schemas.microsoft.com/office/drawing/2014/main" id="{361DA544-2194-1340-8B58-69B14611FA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32965" y="2194073"/>
              <a:ext cx="8659035" cy="4645337"/>
            </a:xfrm>
            <a:prstGeom prst="rect">
              <a:avLst/>
            </a:prstGeom>
          </p:spPr>
        </p:pic>
        <p:sp>
          <p:nvSpPr>
            <p:cNvPr id="16" name="Rectangle 15">
              <a:extLst>
                <a:ext uri="{FF2B5EF4-FFF2-40B4-BE49-F238E27FC236}">
                  <a16:creationId xmlns:a16="http://schemas.microsoft.com/office/drawing/2014/main" id="{760AD7A2-5542-2E40-B4AA-C04670B8D896}"/>
                </a:ext>
              </a:extLst>
            </p:cNvPr>
            <p:cNvSpPr/>
            <p:nvPr/>
          </p:nvSpPr>
          <p:spPr>
            <a:xfrm>
              <a:off x="4972691" y="2714193"/>
              <a:ext cx="359096" cy="1665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FEC14C4A-E70B-A042-8C16-67F725017375}"/>
                </a:ext>
              </a:extLst>
            </p:cNvPr>
            <p:cNvSpPr txBox="1"/>
            <p:nvPr/>
          </p:nvSpPr>
          <p:spPr>
            <a:xfrm>
              <a:off x="4860516" y="2658245"/>
              <a:ext cx="359096" cy="307777"/>
            </a:xfrm>
            <a:prstGeom prst="rect">
              <a:avLst/>
            </a:prstGeom>
            <a:noFill/>
          </p:spPr>
          <p:txBody>
            <a:bodyPr wrap="square" rtlCol="0">
              <a:spAutoFit/>
            </a:bodyPr>
            <a:lstStyle/>
            <a:p>
              <a:r>
                <a:rPr lang="en-US" sz="1350" dirty="0">
                  <a:solidFill>
                    <a:schemeClr val="tx1">
                      <a:lumMod val="75000"/>
                      <a:lumOff val="25000"/>
                    </a:schemeClr>
                  </a:solidFill>
                  <a:latin typeface="Bebas Neue" panose="020B0606020202050201" pitchFamily="34" charset="77"/>
                </a:rPr>
                <a:t>VIS</a:t>
              </a:r>
            </a:p>
          </p:txBody>
        </p:sp>
      </p:grpSp>
      <p:sp>
        <p:nvSpPr>
          <p:cNvPr id="7" name="Rectangle 6">
            <a:extLst>
              <a:ext uri="{FF2B5EF4-FFF2-40B4-BE49-F238E27FC236}">
                <a16:creationId xmlns:a16="http://schemas.microsoft.com/office/drawing/2014/main" id="{ECCF4830-C980-6443-8AD9-3F9B78ACC706}"/>
              </a:ext>
            </a:extLst>
          </p:cNvPr>
          <p:cNvSpPr/>
          <p:nvPr/>
        </p:nvSpPr>
        <p:spPr>
          <a:xfrm>
            <a:off x="4418604" y="6312148"/>
            <a:ext cx="1214435" cy="369332"/>
          </a:xfrm>
          <a:prstGeom prst="rect">
            <a:avLst/>
          </a:prstGeom>
        </p:spPr>
        <p:txBody>
          <a:bodyPr wrap="none">
            <a:spAutoFit/>
          </a:bodyPr>
          <a:lstStyle/>
          <a:p>
            <a:r>
              <a:rPr lang="en-US" dirty="0" err="1">
                <a:latin typeface="Avenir Next" panose="020B0503020202020204" pitchFamily="34" charset="0"/>
              </a:rPr>
              <a:t>AccessVis</a:t>
            </a:r>
            <a:endParaRPr lang="en-US" dirty="0">
              <a:latin typeface="Avenir Next" panose="020B0503020202020204" pitchFamily="34" charset="0"/>
            </a:endParaRPr>
          </a:p>
        </p:txBody>
      </p:sp>
    </p:spTree>
    <p:extLst>
      <p:ext uri="{BB962C8B-B14F-4D97-AF65-F5344CB8AC3E}">
        <p14:creationId xmlns:p14="http://schemas.microsoft.com/office/powerpoint/2010/main" val="1430717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nodeType="afterEffect">
                                  <p:stCondLst>
                                    <p:cond delay="2000"/>
                                  </p:stCondLst>
                                  <p:childTnLst>
                                    <p:set>
                                      <p:cBhvr>
                                        <p:cTn id="11" dur="1" fill="hold">
                                          <p:stCondLst>
                                            <p:cond delay="0"/>
                                          </p:stCondLst>
                                        </p:cTn>
                                        <p:tgtEl>
                                          <p:spTgt spid="3"/>
                                        </p:tgtEl>
                                        <p:attrNameLst>
                                          <p:attrName>style.visibility</p:attrName>
                                        </p:attrNameLst>
                                      </p:cBhvr>
                                      <p:to>
                                        <p:strVal val="visible"/>
                                      </p:to>
                                    </p:set>
                                  </p:childTnLst>
                                </p:cTn>
                              </p:par>
                              <p:par>
                                <p:cTn id="12" presetID="1" presetClass="entr" presetSubtype="0" fill="hold" grpId="0" nodeType="withEffect">
                                  <p:stCondLst>
                                    <p:cond delay="2000"/>
                                  </p:stCondLst>
                                  <p:childTnLst>
                                    <p:set>
                                      <p:cBhvr>
                                        <p:cTn id="13" dur="1" fill="hold">
                                          <p:stCondLst>
                                            <p:cond delay="0"/>
                                          </p:stCondLst>
                                        </p:cTn>
                                        <p:tgtEl>
                                          <p:spTgt spid="6"/>
                                        </p:tgtEl>
                                        <p:attrNameLst>
                                          <p:attrName>style.visibility</p:attrName>
                                        </p:attrNameLst>
                                      </p:cBhvr>
                                      <p:to>
                                        <p:strVal val="visible"/>
                                      </p:to>
                                    </p:set>
                                  </p:childTnLst>
                                </p:cTn>
                              </p:par>
                            </p:childTnLst>
                          </p:cTn>
                        </p:par>
                        <p:par>
                          <p:cTn id="14" fill="hold">
                            <p:stCondLst>
                              <p:cond delay="2000"/>
                            </p:stCondLst>
                            <p:childTnLst>
                              <p:par>
                                <p:cTn id="15" presetID="1" presetClass="entr" presetSubtype="0" fill="hold" nodeType="afterEffect">
                                  <p:stCondLst>
                                    <p:cond delay="200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200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4000" b="-4000"/>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ECEAC13-86B7-0347-9E28-A08C2870B697}"/>
              </a:ext>
            </a:extLst>
          </p:cNvPr>
          <p:cNvSpPr/>
          <p:nvPr/>
        </p:nvSpPr>
        <p:spPr>
          <a:xfrm>
            <a:off x="0" y="0"/>
            <a:ext cx="12192000" cy="6858000"/>
          </a:xfrm>
          <a:prstGeom prst="rect">
            <a:avLst/>
          </a:prstGeom>
          <a:solidFill>
            <a:schemeClr val="bg1">
              <a:alpha val="4760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01681-843F-DD4C-9F66-E8DE273AE118}"/>
              </a:ext>
            </a:extLst>
          </p:cNvPr>
          <p:cNvSpPr>
            <a:spLocks noGrp="1"/>
          </p:cNvSpPr>
          <p:nvPr>
            <p:ph type="title"/>
          </p:nvPr>
        </p:nvSpPr>
        <p:spPr>
          <a:xfrm>
            <a:off x="211822" y="492641"/>
            <a:ext cx="11357878" cy="708436"/>
          </a:xfrm>
        </p:spPr>
        <p:txBody>
          <a:bodyPr/>
          <a:lstStyle/>
          <a:p>
            <a:r>
              <a:rPr lang="en-US" dirty="0">
                <a:solidFill>
                  <a:srgbClr val="00BAAF"/>
                </a:solidFill>
              </a:rPr>
              <a:t>problem</a:t>
            </a:r>
            <a:r>
              <a:rPr lang="en-US" dirty="0"/>
              <a:t>: stakeholders’ visualization needs</a:t>
            </a:r>
          </a:p>
        </p:txBody>
      </p:sp>
      <p:sp>
        <p:nvSpPr>
          <p:cNvPr id="3" name="Content Placeholder 2">
            <a:extLst>
              <a:ext uri="{FF2B5EF4-FFF2-40B4-BE49-F238E27FC236}">
                <a16:creationId xmlns:a16="http://schemas.microsoft.com/office/drawing/2014/main" id="{17E6224A-D19F-294D-A1A7-0ECB8F75BE5F}"/>
              </a:ext>
            </a:extLst>
          </p:cNvPr>
          <p:cNvSpPr>
            <a:spLocks noGrp="1"/>
          </p:cNvSpPr>
          <p:nvPr>
            <p:ph idx="1"/>
          </p:nvPr>
        </p:nvSpPr>
        <p:spPr>
          <a:xfrm>
            <a:off x="211822" y="3051021"/>
            <a:ext cx="11357878" cy="1412824"/>
          </a:xfrm>
        </p:spPr>
        <p:txBody>
          <a:bodyPr>
            <a:normAutofit/>
          </a:bodyPr>
          <a:lstStyle/>
          <a:p>
            <a:r>
              <a:rPr lang="en-US" dirty="0"/>
              <a:t>Understanding </a:t>
            </a:r>
            <a:r>
              <a:rPr lang="en-US" b="1" dirty="0"/>
              <a:t>how</a:t>
            </a:r>
            <a:r>
              <a:rPr lang="en-US" dirty="0"/>
              <a:t> stakeholders want to visualize and analyze urban accessibility datasets </a:t>
            </a:r>
            <a:endParaRPr lang="en-US" b="1" dirty="0"/>
          </a:p>
        </p:txBody>
      </p:sp>
      <p:sp>
        <p:nvSpPr>
          <p:cNvPr id="4" name="Content Placeholder 3">
            <a:extLst>
              <a:ext uri="{FF2B5EF4-FFF2-40B4-BE49-F238E27FC236}">
                <a16:creationId xmlns:a16="http://schemas.microsoft.com/office/drawing/2014/main" id="{68655BE2-DEBB-3845-95F2-442B2785BFD8}"/>
              </a:ext>
            </a:extLst>
          </p:cNvPr>
          <p:cNvSpPr>
            <a:spLocks noGrp="1"/>
          </p:cNvSpPr>
          <p:nvPr>
            <p:ph sz="quarter" idx="13"/>
          </p:nvPr>
        </p:nvSpPr>
        <p:spPr/>
        <p:txBody>
          <a:bodyPr/>
          <a:lstStyle/>
          <a:p>
            <a:r>
              <a:rPr lang="en-US" dirty="0"/>
              <a:t>INTRODUCTION :: Problem</a:t>
            </a:r>
          </a:p>
        </p:txBody>
      </p:sp>
    </p:spTree>
    <p:extLst>
      <p:ext uri="{BB962C8B-B14F-4D97-AF65-F5344CB8AC3E}">
        <p14:creationId xmlns:p14="http://schemas.microsoft.com/office/powerpoint/2010/main" val="161730667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l="-2000" r="-2000"/>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8C95A5F-8770-6548-B167-28119FB32188}"/>
              </a:ext>
            </a:extLst>
          </p:cNvPr>
          <p:cNvSpPr/>
          <p:nvPr/>
        </p:nvSpPr>
        <p:spPr>
          <a:xfrm>
            <a:off x="0" y="0"/>
            <a:ext cx="12192000" cy="6858000"/>
          </a:xfrm>
          <a:prstGeom prst="rect">
            <a:avLst/>
          </a:prstGeom>
          <a:solidFill>
            <a:schemeClr val="bg1">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211822" y="492641"/>
            <a:ext cx="9450793" cy="708436"/>
          </a:xfrm>
        </p:spPr>
        <p:txBody>
          <a:bodyPr/>
          <a:lstStyle/>
          <a:p>
            <a:r>
              <a:rPr lang="en-US" dirty="0">
                <a:solidFill>
                  <a:srgbClr val="00BAAF"/>
                </a:solidFill>
              </a:rPr>
              <a:t>Study</a:t>
            </a:r>
            <a:r>
              <a:rPr lang="en-US" dirty="0"/>
              <a:t>: Research Questions</a:t>
            </a:r>
          </a:p>
        </p:txBody>
      </p:sp>
      <p:sp>
        <p:nvSpPr>
          <p:cNvPr id="15" name="Content Placeholder 4">
            <a:extLst>
              <a:ext uri="{FF2B5EF4-FFF2-40B4-BE49-F238E27FC236}">
                <a16:creationId xmlns:a16="http://schemas.microsoft.com/office/drawing/2014/main" id="{68B83E0F-3C9D-5A43-AC97-5E71789B6320}"/>
              </a:ext>
            </a:extLst>
          </p:cNvPr>
          <p:cNvSpPr>
            <a:spLocks noGrp="1"/>
          </p:cNvSpPr>
          <p:nvPr>
            <p:ph idx="1"/>
          </p:nvPr>
        </p:nvSpPr>
        <p:spPr>
          <a:xfrm>
            <a:off x="211822" y="134545"/>
            <a:ext cx="6261100" cy="295039"/>
          </a:xfrm>
        </p:spPr>
        <p:txBody>
          <a:bodyPr vert="horz" lIns="0" tIns="45720" rIns="91440" bIns="45720" rtlCol="0">
            <a:noAutofit/>
          </a:bodyPr>
          <a:lstStyle/>
          <a:p>
            <a:pPr>
              <a:lnSpc>
                <a:spcPct val="90000"/>
              </a:lnSpc>
              <a:spcBef>
                <a:spcPts val="1000"/>
              </a:spcBef>
            </a:pPr>
            <a:r>
              <a:rPr lang="en-US" sz="2000" dirty="0">
                <a:solidFill>
                  <a:schemeClr val="tx1">
                    <a:lumMod val="65000"/>
                    <a:lumOff val="35000"/>
                  </a:schemeClr>
                </a:solidFill>
                <a:latin typeface="Bebas Neue" panose="020B0606020202050201" pitchFamily="34" charset="0"/>
                <a:cs typeface="+mn-cs"/>
              </a:rPr>
              <a:t>study</a:t>
            </a:r>
          </a:p>
        </p:txBody>
      </p:sp>
      <p:grpSp>
        <p:nvGrpSpPr>
          <p:cNvPr id="3" name="Group 2">
            <a:extLst>
              <a:ext uri="{FF2B5EF4-FFF2-40B4-BE49-F238E27FC236}">
                <a16:creationId xmlns:a16="http://schemas.microsoft.com/office/drawing/2014/main" id="{80669B68-60DC-9747-9A14-780CD871B1C2}"/>
              </a:ext>
            </a:extLst>
          </p:cNvPr>
          <p:cNvGrpSpPr/>
          <p:nvPr/>
        </p:nvGrpSpPr>
        <p:grpSpPr>
          <a:xfrm>
            <a:off x="555235" y="3420395"/>
            <a:ext cx="10955446" cy="938858"/>
            <a:chOff x="555235" y="3059668"/>
            <a:chExt cx="10955446" cy="938858"/>
          </a:xfrm>
        </p:grpSpPr>
        <p:sp>
          <p:nvSpPr>
            <p:cNvPr id="10" name="Oval 9">
              <a:extLst>
                <a:ext uri="{FF2B5EF4-FFF2-40B4-BE49-F238E27FC236}">
                  <a16:creationId xmlns:a16="http://schemas.microsoft.com/office/drawing/2014/main" id="{61932FEE-F692-5644-9691-F027A34F8C3E}"/>
                </a:ext>
              </a:extLst>
            </p:cNvPr>
            <p:cNvSpPr/>
            <p:nvPr/>
          </p:nvSpPr>
          <p:spPr>
            <a:xfrm>
              <a:off x="555235" y="305966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65000"/>
                      <a:lumOff val="35000"/>
                    </a:schemeClr>
                  </a:solidFill>
                  <a:latin typeface="Museo Slab 1000" panose="02000000000000000000" pitchFamily="50" charset="0"/>
                </a:rPr>
                <a:t>RQ2</a:t>
              </a:r>
            </a:p>
          </p:txBody>
        </p:sp>
        <p:sp>
          <p:nvSpPr>
            <p:cNvPr id="2" name="Rectangle 1">
              <a:extLst>
                <a:ext uri="{FF2B5EF4-FFF2-40B4-BE49-F238E27FC236}">
                  <a16:creationId xmlns:a16="http://schemas.microsoft.com/office/drawing/2014/main" id="{7C463DB8-AB34-A94B-B40B-3237982FA184}"/>
                </a:ext>
              </a:extLst>
            </p:cNvPr>
            <p:cNvSpPr/>
            <p:nvPr/>
          </p:nvSpPr>
          <p:spPr>
            <a:xfrm>
              <a:off x="1664354" y="3202145"/>
              <a:ext cx="9846327" cy="523220"/>
            </a:xfrm>
            <a:prstGeom prst="rect">
              <a:avLst/>
            </a:prstGeom>
          </p:spPr>
          <p:txBody>
            <a:bodyPr wrap="square">
              <a:spAutoFit/>
            </a:bodyPr>
            <a:lstStyle/>
            <a:p>
              <a:pPr>
                <a:spcAft>
                  <a:spcPts val="3300"/>
                </a:spcAft>
              </a:pPr>
              <a:r>
                <a:rPr lang="en-US" sz="28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How might </a:t>
              </a:r>
              <a:r>
                <a:rPr lang="en-US" sz="2800" dirty="0">
                  <a:solidFill>
                    <a:srgbClr val="00BAAF"/>
                  </a:solidFill>
                  <a:latin typeface="Avenir Next Medium" panose="020B0503020202020204" pitchFamily="34" charset="0"/>
                  <a:ea typeface="Segoe UI" panose="020B0502040204020203" pitchFamily="34" charset="0"/>
                  <a:cs typeface="Segoe UI" panose="020B0502040204020203" pitchFamily="34" charset="0"/>
                </a:rPr>
                <a:t>key stakeholders’ sensemaking practices differ</a:t>
              </a:r>
              <a:r>
                <a:rPr lang="en-US" sz="28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p>
          </p:txBody>
        </p:sp>
      </p:grpSp>
      <p:grpSp>
        <p:nvGrpSpPr>
          <p:cNvPr id="13" name="Group 12">
            <a:extLst>
              <a:ext uri="{FF2B5EF4-FFF2-40B4-BE49-F238E27FC236}">
                <a16:creationId xmlns:a16="http://schemas.microsoft.com/office/drawing/2014/main" id="{3C86E622-1636-4F43-9B38-175B7EA132E1}"/>
              </a:ext>
            </a:extLst>
          </p:cNvPr>
          <p:cNvGrpSpPr/>
          <p:nvPr/>
        </p:nvGrpSpPr>
        <p:grpSpPr>
          <a:xfrm>
            <a:off x="555235" y="1689477"/>
            <a:ext cx="11140254" cy="1384995"/>
            <a:chOff x="555235" y="1689477"/>
            <a:chExt cx="11267790" cy="1384995"/>
          </a:xfrm>
        </p:grpSpPr>
        <p:sp>
          <p:nvSpPr>
            <p:cNvPr id="16" name="Oval 15">
              <a:extLst>
                <a:ext uri="{FF2B5EF4-FFF2-40B4-BE49-F238E27FC236}">
                  <a16:creationId xmlns:a16="http://schemas.microsoft.com/office/drawing/2014/main" id="{770F4FBD-5FF9-4B45-A230-CCE9C3F84F6A}"/>
                </a:ext>
              </a:extLst>
            </p:cNvPr>
            <p:cNvSpPr/>
            <p:nvPr/>
          </p:nvSpPr>
          <p:spPr>
            <a:xfrm>
              <a:off x="555235" y="1710911"/>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65000"/>
                      <a:lumOff val="35000"/>
                    </a:schemeClr>
                  </a:solidFill>
                  <a:latin typeface="Museo Slab 1000" panose="02000000000000000000" pitchFamily="50" charset="0"/>
                </a:rPr>
                <a:t>RQ1</a:t>
              </a:r>
            </a:p>
          </p:txBody>
        </p:sp>
        <p:sp>
          <p:nvSpPr>
            <p:cNvPr id="17" name="Content Placeholder 4">
              <a:extLst>
                <a:ext uri="{FF2B5EF4-FFF2-40B4-BE49-F238E27FC236}">
                  <a16:creationId xmlns:a16="http://schemas.microsoft.com/office/drawing/2014/main" id="{EE727992-160D-DB46-88A5-F605B041E6D6}"/>
                </a:ext>
              </a:extLst>
            </p:cNvPr>
            <p:cNvSpPr txBox="1">
              <a:spLocks/>
            </p:cNvSpPr>
            <p:nvPr/>
          </p:nvSpPr>
          <p:spPr>
            <a:xfrm>
              <a:off x="1759608" y="1689477"/>
              <a:ext cx="10063417" cy="1384995"/>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tx1">
                      <a:lumMod val="65000"/>
                      <a:lumOff val="35000"/>
                    </a:schemeClr>
                  </a:solidFill>
                  <a:latin typeface="Avenir Next" panose="020B0503020202020204" pitchFamily="34" charset="0"/>
                </a:rPr>
                <a:t>What are the </a:t>
              </a:r>
              <a:r>
                <a:rPr lang="en-US" sz="2800" dirty="0">
                  <a:solidFill>
                    <a:srgbClr val="00BAAF"/>
                  </a:solidFill>
                  <a:latin typeface="Avenir Next Medium" panose="020B0503020202020204" pitchFamily="34" charset="0"/>
                  <a:ea typeface="Segoe UI" panose="020B0502040204020203" pitchFamily="34" charset="0"/>
                  <a:cs typeface="Segoe UI" panose="020B0502040204020203" pitchFamily="34" charset="0"/>
                </a:rPr>
                <a:t>key visual analytic tasks and data needs </a:t>
              </a:r>
              <a:r>
                <a:rPr lang="en-US" sz="28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for urban</a:t>
              </a:r>
              <a:r>
                <a:rPr lang="en-US" sz="2800" dirty="0">
                  <a:solidFill>
                    <a:schemeClr val="tx1">
                      <a:lumMod val="65000"/>
                      <a:lumOff val="35000"/>
                    </a:schemeClr>
                  </a:solidFill>
                  <a:latin typeface="Avenir Next" panose="020B0503020202020204" pitchFamily="34" charset="0"/>
                </a:rPr>
                <a:t> accessibility</a:t>
              </a:r>
              <a:r>
                <a:rPr lang="en-US" sz="28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endParaRPr lang="en-US" sz="2800" dirty="0">
                <a:solidFill>
                  <a:schemeClr val="tx1">
                    <a:lumMod val="65000"/>
                    <a:lumOff val="35000"/>
                  </a:schemeClr>
                </a:solidFill>
                <a:latin typeface="Avenir Next" panose="020B0503020202020204" pitchFamily="34" charset="0"/>
              </a:endParaRPr>
            </a:p>
          </p:txBody>
        </p:sp>
      </p:grpSp>
    </p:spTree>
    <p:custDataLst>
      <p:tags r:id="rId2"/>
    </p:custDataLst>
    <p:extLst>
      <p:ext uri="{BB962C8B-B14F-4D97-AF65-F5344CB8AC3E}">
        <p14:creationId xmlns:p14="http://schemas.microsoft.com/office/powerpoint/2010/main" val="25623740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8C95E7-7301-A045-B5FF-DD8D08540901}"/>
              </a:ext>
            </a:extLst>
          </p:cNvPr>
          <p:cNvSpPr/>
          <p:nvPr/>
        </p:nvSpPr>
        <p:spPr>
          <a:xfrm>
            <a:off x="0" y="0"/>
            <a:ext cx="12192000" cy="6858000"/>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5BB091-069D-A342-AD97-EED101D5A7CB}"/>
              </a:ext>
            </a:extLst>
          </p:cNvPr>
          <p:cNvSpPr>
            <a:spLocks noGrp="1"/>
          </p:cNvSpPr>
          <p:nvPr>
            <p:ph type="title"/>
          </p:nvPr>
        </p:nvSpPr>
        <p:spPr>
          <a:xfrm>
            <a:off x="211822" y="492641"/>
            <a:ext cx="11462436" cy="708436"/>
          </a:xfrm>
        </p:spPr>
        <p:txBody>
          <a:bodyPr/>
          <a:lstStyle/>
          <a:p>
            <a:r>
              <a:rPr lang="en-US" dirty="0">
                <a:solidFill>
                  <a:srgbClr val="00BAAF"/>
                </a:solidFill>
              </a:rPr>
              <a:t>METHOD: </a:t>
            </a:r>
            <a:r>
              <a:rPr lang="en-US" dirty="0"/>
              <a:t>Paper prototype probe-based study</a:t>
            </a:r>
          </a:p>
        </p:txBody>
      </p:sp>
      <p:sp>
        <p:nvSpPr>
          <p:cNvPr id="7" name="Content Placeholder 2">
            <a:extLst>
              <a:ext uri="{FF2B5EF4-FFF2-40B4-BE49-F238E27FC236}">
                <a16:creationId xmlns:a16="http://schemas.microsoft.com/office/drawing/2014/main" id="{CDE9BBDD-017D-9E46-952D-777F894345C2}"/>
              </a:ext>
            </a:extLst>
          </p:cNvPr>
          <p:cNvSpPr>
            <a:spLocks noGrp="1"/>
          </p:cNvSpPr>
          <p:nvPr>
            <p:ph idx="1"/>
          </p:nvPr>
        </p:nvSpPr>
        <p:spPr>
          <a:xfrm>
            <a:off x="211821" y="1566350"/>
            <a:ext cx="11414121" cy="5063050"/>
          </a:xfrm>
        </p:spPr>
        <p:txBody>
          <a:bodyPr>
            <a:normAutofit/>
          </a:bodyPr>
          <a:lstStyle/>
          <a:p>
            <a:r>
              <a:rPr lang="en-US" b="1" dirty="0"/>
              <a:t>25 participants </a:t>
            </a:r>
            <a:r>
              <a:rPr lang="en-US" dirty="0"/>
              <a:t>across</a:t>
            </a:r>
            <a:r>
              <a:rPr lang="en-US" b="1" dirty="0"/>
              <a:t> 3 cities: Seattle, DC, NYC</a:t>
            </a:r>
          </a:p>
          <a:p>
            <a:endParaRPr lang="en-US" dirty="0"/>
          </a:p>
        </p:txBody>
      </p:sp>
      <p:sp>
        <p:nvSpPr>
          <p:cNvPr id="4" name="Content Placeholder 3">
            <a:extLst>
              <a:ext uri="{FF2B5EF4-FFF2-40B4-BE49-F238E27FC236}">
                <a16:creationId xmlns:a16="http://schemas.microsoft.com/office/drawing/2014/main" id="{740FD9E0-7A2C-6049-9384-E59A794D9D01}"/>
              </a:ext>
            </a:extLst>
          </p:cNvPr>
          <p:cNvSpPr>
            <a:spLocks noGrp="1"/>
          </p:cNvSpPr>
          <p:nvPr>
            <p:ph sz="quarter" idx="13"/>
          </p:nvPr>
        </p:nvSpPr>
        <p:spPr>
          <a:xfrm>
            <a:off x="228600" y="197601"/>
            <a:ext cx="5657850" cy="411367"/>
          </a:xfrm>
        </p:spPr>
        <p:txBody>
          <a:bodyPr/>
          <a:lstStyle/>
          <a:p>
            <a:r>
              <a:rPr lang="en-US" dirty="0"/>
              <a:t>STUDY :: METHOD</a:t>
            </a:r>
          </a:p>
        </p:txBody>
      </p:sp>
    </p:spTree>
    <p:extLst>
      <p:ext uri="{BB962C8B-B14F-4D97-AF65-F5344CB8AC3E}">
        <p14:creationId xmlns:p14="http://schemas.microsoft.com/office/powerpoint/2010/main" val="4213889023"/>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8C95E7-7301-A045-B5FF-DD8D08540901}"/>
              </a:ext>
            </a:extLst>
          </p:cNvPr>
          <p:cNvSpPr/>
          <p:nvPr/>
        </p:nvSpPr>
        <p:spPr>
          <a:xfrm>
            <a:off x="0" y="0"/>
            <a:ext cx="12192000" cy="6858000"/>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5BB091-069D-A342-AD97-EED101D5A7CB}"/>
              </a:ext>
            </a:extLst>
          </p:cNvPr>
          <p:cNvSpPr>
            <a:spLocks noGrp="1"/>
          </p:cNvSpPr>
          <p:nvPr>
            <p:ph type="title"/>
          </p:nvPr>
        </p:nvSpPr>
        <p:spPr>
          <a:xfrm>
            <a:off x="211822" y="492641"/>
            <a:ext cx="11462436" cy="708436"/>
          </a:xfrm>
        </p:spPr>
        <p:txBody>
          <a:bodyPr/>
          <a:lstStyle/>
          <a:p>
            <a:r>
              <a:rPr lang="en-US" dirty="0">
                <a:solidFill>
                  <a:srgbClr val="00BAAF"/>
                </a:solidFill>
              </a:rPr>
              <a:t>METHOD: </a:t>
            </a:r>
            <a:r>
              <a:rPr lang="en-US" dirty="0"/>
              <a:t>Paper prototype probe-based study</a:t>
            </a:r>
          </a:p>
        </p:txBody>
      </p:sp>
      <p:sp>
        <p:nvSpPr>
          <p:cNvPr id="7" name="Content Placeholder 2">
            <a:extLst>
              <a:ext uri="{FF2B5EF4-FFF2-40B4-BE49-F238E27FC236}">
                <a16:creationId xmlns:a16="http://schemas.microsoft.com/office/drawing/2014/main" id="{CDE9BBDD-017D-9E46-952D-777F894345C2}"/>
              </a:ext>
            </a:extLst>
          </p:cNvPr>
          <p:cNvSpPr>
            <a:spLocks noGrp="1"/>
          </p:cNvSpPr>
          <p:nvPr>
            <p:ph idx="1"/>
          </p:nvPr>
        </p:nvSpPr>
        <p:spPr>
          <a:xfrm>
            <a:off x="211821" y="1566350"/>
            <a:ext cx="11414121" cy="5063050"/>
          </a:xfrm>
        </p:spPr>
        <p:txBody>
          <a:bodyPr>
            <a:normAutofit/>
          </a:bodyPr>
          <a:lstStyle/>
          <a:p>
            <a:r>
              <a:rPr lang="en-US" b="1" dirty="0"/>
              <a:t>25 participants </a:t>
            </a:r>
            <a:r>
              <a:rPr lang="en-US" dirty="0"/>
              <a:t>across</a:t>
            </a:r>
            <a:r>
              <a:rPr lang="en-US" b="1" dirty="0"/>
              <a:t> 3 cities: Seattle, DC, NYC</a:t>
            </a:r>
          </a:p>
          <a:p>
            <a:r>
              <a:rPr lang="en-US" b="1" dirty="0"/>
              <a:t>Multi-stakeholder </a:t>
            </a:r>
            <a:r>
              <a:rPr lang="en-US" dirty="0"/>
              <a:t>analysis with the</a:t>
            </a:r>
            <a:r>
              <a:rPr lang="en-US" b="1" dirty="0"/>
              <a:t> five</a:t>
            </a:r>
            <a:r>
              <a:rPr lang="en-US" dirty="0"/>
              <a:t> stakeholder groups</a:t>
            </a:r>
          </a:p>
          <a:p>
            <a:endParaRPr lang="en-US" dirty="0"/>
          </a:p>
        </p:txBody>
      </p:sp>
      <p:sp>
        <p:nvSpPr>
          <p:cNvPr id="4" name="Content Placeholder 3">
            <a:extLst>
              <a:ext uri="{FF2B5EF4-FFF2-40B4-BE49-F238E27FC236}">
                <a16:creationId xmlns:a16="http://schemas.microsoft.com/office/drawing/2014/main" id="{740FD9E0-7A2C-6049-9384-E59A794D9D01}"/>
              </a:ext>
            </a:extLst>
          </p:cNvPr>
          <p:cNvSpPr>
            <a:spLocks noGrp="1"/>
          </p:cNvSpPr>
          <p:nvPr>
            <p:ph sz="quarter" idx="13"/>
          </p:nvPr>
        </p:nvSpPr>
        <p:spPr>
          <a:xfrm>
            <a:off x="228600" y="197601"/>
            <a:ext cx="5657850" cy="411367"/>
          </a:xfrm>
        </p:spPr>
        <p:txBody>
          <a:bodyPr/>
          <a:lstStyle/>
          <a:p>
            <a:r>
              <a:rPr lang="en-US" dirty="0"/>
              <a:t>STUDY :: METHOD</a:t>
            </a:r>
          </a:p>
        </p:txBody>
      </p:sp>
    </p:spTree>
    <p:extLst>
      <p:ext uri="{BB962C8B-B14F-4D97-AF65-F5344CB8AC3E}">
        <p14:creationId xmlns:p14="http://schemas.microsoft.com/office/powerpoint/2010/main" val="32008925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8C95E7-7301-A045-B5FF-DD8D08540901}"/>
              </a:ext>
            </a:extLst>
          </p:cNvPr>
          <p:cNvSpPr/>
          <p:nvPr/>
        </p:nvSpPr>
        <p:spPr>
          <a:xfrm>
            <a:off x="0" y="0"/>
            <a:ext cx="12192000" cy="6858000"/>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5BB091-069D-A342-AD97-EED101D5A7CB}"/>
              </a:ext>
            </a:extLst>
          </p:cNvPr>
          <p:cNvSpPr>
            <a:spLocks noGrp="1"/>
          </p:cNvSpPr>
          <p:nvPr>
            <p:ph type="title"/>
          </p:nvPr>
        </p:nvSpPr>
        <p:spPr>
          <a:xfrm>
            <a:off x="211822" y="492641"/>
            <a:ext cx="11462436" cy="708436"/>
          </a:xfrm>
        </p:spPr>
        <p:txBody>
          <a:bodyPr/>
          <a:lstStyle/>
          <a:p>
            <a:r>
              <a:rPr lang="en-US" dirty="0">
                <a:solidFill>
                  <a:srgbClr val="00BAAF"/>
                </a:solidFill>
              </a:rPr>
              <a:t>METHOD: </a:t>
            </a:r>
            <a:r>
              <a:rPr lang="en-US" dirty="0"/>
              <a:t>Paper prototype probe-based study</a:t>
            </a:r>
          </a:p>
        </p:txBody>
      </p:sp>
      <p:sp>
        <p:nvSpPr>
          <p:cNvPr id="7" name="Content Placeholder 2">
            <a:extLst>
              <a:ext uri="{FF2B5EF4-FFF2-40B4-BE49-F238E27FC236}">
                <a16:creationId xmlns:a16="http://schemas.microsoft.com/office/drawing/2014/main" id="{CDE9BBDD-017D-9E46-952D-777F894345C2}"/>
              </a:ext>
            </a:extLst>
          </p:cNvPr>
          <p:cNvSpPr>
            <a:spLocks noGrp="1"/>
          </p:cNvSpPr>
          <p:nvPr>
            <p:ph idx="1"/>
          </p:nvPr>
        </p:nvSpPr>
        <p:spPr>
          <a:xfrm>
            <a:off x="211821" y="1566350"/>
            <a:ext cx="11414121" cy="5063050"/>
          </a:xfrm>
        </p:spPr>
        <p:txBody>
          <a:bodyPr>
            <a:normAutofit/>
          </a:bodyPr>
          <a:lstStyle/>
          <a:p>
            <a:r>
              <a:rPr lang="en-US" b="1" dirty="0"/>
              <a:t>25 participants </a:t>
            </a:r>
            <a:r>
              <a:rPr lang="en-US" dirty="0"/>
              <a:t>across</a:t>
            </a:r>
            <a:r>
              <a:rPr lang="en-US" b="1" dirty="0"/>
              <a:t> 3 cities: Seattle, DC, NYC</a:t>
            </a:r>
          </a:p>
          <a:p>
            <a:r>
              <a:rPr lang="en-US" b="1" dirty="0"/>
              <a:t>Multi-stakeholder </a:t>
            </a:r>
            <a:r>
              <a:rPr lang="en-US" dirty="0"/>
              <a:t>analysis with the</a:t>
            </a:r>
            <a:r>
              <a:rPr lang="en-US" b="1" dirty="0"/>
              <a:t> five</a:t>
            </a:r>
            <a:r>
              <a:rPr lang="en-US" dirty="0"/>
              <a:t> stakeholder groups</a:t>
            </a:r>
          </a:p>
          <a:p>
            <a:r>
              <a:rPr lang="en-US" b="1" dirty="0"/>
              <a:t>Three-part task-based </a:t>
            </a:r>
            <a:r>
              <a:rPr lang="en-US" dirty="0"/>
              <a:t>study around </a:t>
            </a:r>
            <a:r>
              <a:rPr lang="en-US" b="1" dirty="0"/>
              <a:t>sensemaking </a:t>
            </a:r>
            <a:r>
              <a:rPr lang="en-US" dirty="0"/>
              <a:t>practices of interpreting map </a:t>
            </a:r>
            <a:r>
              <a:rPr lang="en-US" b="1" dirty="0"/>
              <a:t>visualizations</a:t>
            </a:r>
            <a:r>
              <a:rPr lang="en-US" dirty="0"/>
              <a:t> and answering their </a:t>
            </a:r>
            <a:r>
              <a:rPr lang="en-US" b="1" dirty="0"/>
              <a:t>decision-making</a:t>
            </a:r>
            <a:r>
              <a:rPr lang="en-US" dirty="0"/>
              <a:t> </a:t>
            </a:r>
            <a:r>
              <a:rPr lang="en-US" b="1" dirty="0"/>
              <a:t>questions</a:t>
            </a:r>
          </a:p>
          <a:p>
            <a:endParaRPr lang="en-US" dirty="0"/>
          </a:p>
        </p:txBody>
      </p:sp>
      <p:sp>
        <p:nvSpPr>
          <p:cNvPr id="4" name="Content Placeholder 3">
            <a:extLst>
              <a:ext uri="{FF2B5EF4-FFF2-40B4-BE49-F238E27FC236}">
                <a16:creationId xmlns:a16="http://schemas.microsoft.com/office/drawing/2014/main" id="{740FD9E0-7A2C-6049-9384-E59A794D9D01}"/>
              </a:ext>
            </a:extLst>
          </p:cNvPr>
          <p:cNvSpPr>
            <a:spLocks noGrp="1"/>
          </p:cNvSpPr>
          <p:nvPr>
            <p:ph sz="quarter" idx="13"/>
          </p:nvPr>
        </p:nvSpPr>
        <p:spPr>
          <a:xfrm>
            <a:off x="228600" y="197601"/>
            <a:ext cx="5657850" cy="411367"/>
          </a:xfrm>
        </p:spPr>
        <p:txBody>
          <a:bodyPr/>
          <a:lstStyle/>
          <a:p>
            <a:r>
              <a:rPr lang="en-US" dirty="0"/>
              <a:t>STUDY :: METHOD</a:t>
            </a:r>
          </a:p>
        </p:txBody>
      </p:sp>
    </p:spTree>
    <p:extLst>
      <p:ext uri="{BB962C8B-B14F-4D97-AF65-F5344CB8AC3E}">
        <p14:creationId xmlns:p14="http://schemas.microsoft.com/office/powerpoint/2010/main" val="36235895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8A6F8BC3-082C-5648-AEDD-D6B3600CADA3}"/>
              </a:ext>
            </a:extLst>
          </p:cNvPr>
          <p:cNvGrpSpPr/>
          <p:nvPr/>
        </p:nvGrpSpPr>
        <p:grpSpPr>
          <a:xfrm>
            <a:off x="378670" y="0"/>
            <a:ext cx="11434660" cy="8319909"/>
            <a:chOff x="261902" y="-1593644"/>
            <a:chExt cx="11434660" cy="8319909"/>
          </a:xfrm>
        </p:grpSpPr>
        <p:grpSp>
          <p:nvGrpSpPr>
            <p:cNvPr id="5" name="Group 4">
              <a:extLst>
                <a:ext uri="{FF2B5EF4-FFF2-40B4-BE49-F238E27FC236}">
                  <a16:creationId xmlns:a16="http://schemas.microsoft.com/office/drawing/2014/main" id="{94FDF282-7D66-C447-B4A5-3168CA2F5BB1}"/>
                </a:ext>
              </a:extLst>
            </p:cNvPr>
            <p:cNvGrpSpPr/>
            <p:nvPr/>
          </p:nvGrpSpPr>
          <p:grpSpPr>
            <a:xfrm>
              <a:off x="5116533" y="3429000"/>
              <a:ext cx="2170732" cy="1632688"/>
              <a:chOff x="4903637" y="5138172"/>
              <a:chExt cx="2170732" cy="1632688"/>
            </a:xfrm>
          </p:grpSpPr>
          <p:pic>
            <p:nvPicPr>
              <p:cNvPr id="6" name="Picture 5">
                <a:extLst>
                  <a:ext uri="{FF2B5EF4-FFF2-40B4-BE49-F238E27FC236}">
                    <a16:creationId xmlns:a16="http://schemas.microsoft.com/office/drawing/2014/main" id="{54DCC250-6F34-7045-AE26-1BCC2F66F7A3}"/>
                  </a:ext>
                </a:extLst>
              </p:cNvPr>
              <p:cNvPicPr>
                <a:picLocks noChangeAspect="1"/>
              </p:cNvPicPr>
              <p:nvPr/>
            </p:nvPicPr>
            <p:blipFill>
              <a:blip r:embed="rId3"/>
              <a:stretch>
                <a:fillRect/>
              </a:stretch>
            </p:blipFill>
            <p:spPr>
              <a:xfrm>
                <a:off x="4903637" y="5138172"/>
                <a:ext cx="2170732" cy="1632688"/>
              </a:xfrm>
              <a:prstGeom prst="rect">
                <a:avLst/>
              </a:prstGeom>
            </p:spPr>
          </p:pic>
          <p:sp>
            <p:nvSpPr>
              <p:cNvPr id="7" name="Rectangle 6">
                <a:extLst>
                  <a:ext uri="{FF2B5EF4-FFF2-40B4-BE49-F238E27FC236}">
                    <a16:creationId xmlns:a16="http://schemas.microsoft.com/office/drawing/2014/main" id="{B010FCAE-1D8B-3F4D-B96D-6583C554BF04}"/>
                  </a:ext>
                </a:extLst>
              </p:cNvPr>
              <p:cNvSpPr/>
              <p:nvPr/>
            </p:nvSpPr>
            <p:spPr>
              <a:xfrm rot="16200000">
                <a:off x="4309006" y="5758396"/>
                <a:ext cx="1577189" cy="374717"/>
              </a:xfrm>
              <a:prstGeom prst="rect">
                <a:avLst/>
              </a:prstGeom>
              <a:solidFill>
                <a:schemeClr val="dk1">
                  <a:alpha val="8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5: Choropleth</a:t>
                </a:r>
              </a:p>
            </p:txBody>
          </p:sp>
        </p:grpSp>
        <p:grpSp>
          <p:nvGrpSpPr>
            <p:cNvPr id="8" name="Group 7">
              <a:extLst>
                <a:ext uri="{FF2B5EF4-FFF2-40B4-BE49-F238E27FC236}">
                  <a16:creationId xmlns:a16="http://schemas.microsoft.com/office/drawing/2014/main" id="{490ADE54-8FE6-6145-B765-B54BC3C053F9}"/>
                </a:ext>
              </a:extLst>
            </p:cNvPr>
            <p:cNvGrpSpPr/>
            <p:nvPr/>
          </p:nvGrpSpPr>
          <p:grpSpPr>
            <a:xfrm>
              <a:off x="261902" y="5076424"/>
              <a:ext cx="9245846" cy="1649841"/>
              <a:chOff x="329280" y="6738921"/>
              <a:chExt cx="9245846" cy="1649841"/>
            </a:xfrm>
          </p:grpSpPr>
          <p:sp>
            <p:nvSpPr>
              <p:cNvPr id="9" name="Rectangle 8">
                <a:extLst>
                  <a:ext uri="{FF2B5EF4-FFF2-40B4-BE49-F238E27FC236}">
                    <a16:creationId xmlns:a16="http://schemas.microsoft.com/office/drawing/2014/main" id="{9B80B7A0-43E1-DE4E-81F2-6C280C0CAD79}"/>
                  </a:ext>
                </a:extLst>
              </p:cNvPr>
              <p:cNvSpPr/>
              <p:nvPr/>
            </p:nvSpPr>
            <p:spPr>
              <a:xfrm rot="16200000">
                <a:off x="-300968" y="7376482"/>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7: Ego-centric Isochrones</a:t>
                </a:r>
              </a:p>
            </p:txBody>
          </p:sp>
          <p:pic>
            <p:nvPicPr>
              <p:cNvPr id="10" name="Picture 9">
                <a:extLst>
                  <a:ext uri="{FF2B5EF4-FFF2-40B4-BE49-F238E27FC236}">
                    <a16:creationId xmlns:a16="http://schemas.microsoft.com/office/drawing/2014/main" id="{62492973-F2F7-6A4C-A61A-D97FCB69D88A}"/>
                  </a:ext>
                </a:extLst>
              </p:cNvPr>
              <p:cNvPicPr>
                <a:picLocks noChangeAspect="1"/>
              </p:cNvPicPr>
              <p:nvPr/>
            </p:nvPicPr>
            <p:blipFill>
              <a:blip r:embed="rId4"/>
              <a:stretch>
                <a:fillRect/>
              </a:stretch>
            </p:blipFill>
            <p:spPr>
              <a:xfrm>
                <a:off x="746399" y="6744751"/>
                <a:ext cx="2178036" cy="1638181"/>
              </a:xfrm>
              <a:prstGeom prst="rect">
                <a:avLst/>
              </a:prstGeom>
            </p:spPr>
          </p:pic>
          <p:pic>
            <p:nvPicPr>
              <p:cNvPr id="11" name="Picture 10">
                <a:extLst>
                  <a:ext uri="{FF2B5EF4-FFF2-40B4-BE49-F238E27FC236}">
                    <a16:creationId xmlns:a16="http://schemas.microsoft.com/office/drawing/2014/main" id="{1E04C19A-4D22-6E44-BEDE-BEA43F08BD74}"/>
                  </a:ext>
                </a:extLst>
              </p:cNvPr>
              <p:cNvPicPr>
                <a:picLocks noChangeAspect="1"/>
              </p:cNvPicPr>
              <p:nvPr/>
            </p:nvPicPr>
            <p:blipFill>
              <a:blip r:embed="rId5"/>
              <a:stretch>
                <a:fillRect/>
              </a:stretch>
            </p:blipFill>
            <p:spPr>
              <a:xfrm>
                <a:off x="2948102" y="6738921"/>
                <a:ext cx="2193539" cy="1649841"/>
              </a:xfrm>
              <a:prstGeom prst="rect">
                <a:avLst/>
              </a:prstGeom>
            </p:spPr>
          </p:pic>
          <p:pic>
            <p:nvPicPr>
              <p:cNvPr id="12" name="Picture 11">
                <a:extLst>
                  <a:ext uri="{FF2B5EF4-FFF2-40B4-BE49-F238E27FC236}">
                    <a16:creationId xmlns:a16="http://schemas.microsoft.com/office/drawing/2014/main" id="{EDC79842-1F56-8A42-87D8-5539D9C8E47A}"/>
                  </a:ext>
                </a:extLst>
              </p:cNvPr>
              <p:cNvPicPr>
                <a:picLocks noChangeAspect="1"/>
              </p:cNvPicPr>
              <p:nvPr/>
            </p:nvPicPr>
            <p:blipFill>
              <a:blip r:embed="rId6"/>
              <a:stretch>
                <a:fillRect/>
              </a:stretch>
            </p:blipFill>
            <p:spPr>
              <a:xfrm>
                <a:off x="5176448" y="6747498"/>
                <a:ext cx="2170732" cy="1632687"/>
              </a:xfrm>
              <a:prstGeom prst="rect">
                <a:avLst/>
              </a:prstGeom>
            </p:spPr>
          </p:pic>
          <p:pic>
            <p:nvPicPr>
              <p:cNvPr id="13" name="Picture 12">
                <a:extLst>
                  <a:ext uri="{FF2B5EF4-FFF2-40B4-BE49-F238E27FC236}">
                    <a16:creationId xmlns:a16="http://schemas.microsoft.com/office/drawing/2014/main" id="{506C4A77-111A-BE42-9D2B-FFEF530AD836}"/>
                  </a:ext>
                </a:extLst>
              </p:cNvPr>
              <p:cNvPicPr>
                <a:picLocks noChangeAspect="1"/>
              </p:cNvPicPr>
              <p:nvPr/>
            </p:nvPicPr>
            <p:blipFill>
              <a:blip r:embed="rId7"/>
              <a:stretch>
                <a:fillRect/>
              </a:stretch>
            </p:blipFill>
            <p:spPr>
              <a:xfrm>
                <a:off x="7381793" y="6742122"/>
                <a:ext cx="2193333" cy="1643438"/>
              </a:xfrm>
              <a:prstGeom prst="rect">
                <a:avLst/>
              </a:prstGeom>
            </p:spPr>
          </p:pic>
        </p:grpSp>
        <p:grpSp>
          <p:nvGrpSpPr>
            <p:cNvPr id="14" name="Group 13">
              <a:extLst>
                <a:ext uri="{FF2B5EF4-FFF2-40B4-BE49-F238E27FC236}">
                  <a16:creationId xmlns:a16="http://schemas.microsoft.com/office/drawing/2014/main" id="{AFF593D2-9025-D246-977D-9F837FC968BC}"/>
                </a:ext>
              </a:extLst>
            </p:cNvPr>
            <p:cNvGrpSpPr/>
            <p:nvPr/>
          </p:nvGrpSpPr>
          <p:grpSpPr>
            <a:xfrm>
              <a:off x="261903" y="3426475"/>
              <a:ext cx="4806882" cy="1635213"/>
              <a:chOff x="329281" y="5058073"/>
              <a:chExt cx="4806882" cy="1635213"/>
            </a:xfrm>
          </p:grpSpPr>
          <p:sp>
            <p:nvSpPr>
              <p:cNvPr id="15" name="Rectangle 14">
                <a:extLst>
                  <a:ext uri="{FF2B5EF4-FFF2-40B4-BE49-F238E27FC236}">
                    <a16:creationId xmlns:a16="http://schemas.microsoft.com/office/drawing/2014/main" id="{B0626EC7-1FD1-3441-A800-63FB54D430DA}"/>
                  </a:ext>
                </a:extLst>
              </p:cNvPr>
              <p:cNvSpPr/>
              <p:nvPr/>
            </p:nvSpPr>
            <p:spPr>
              <a:xfrm rot="16200000">
                <a:off x="-300967" y="5688321"/>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4: Heatmaps</a:t>
                </a:r>
              </a:p>
            </p:txBody>
          </p:sp>
          <p:pic>
            <p:nvPicPr>
              <p:cNvPr id="16" name="Picture 15">
                <a:extLst>
                  <a:ext uri="{FF2B5EF4-FFF2-40B4-BE49-F238E27FC236}">
                    <a16:creationId xmlns:a16="http://schemas.microsoft.com/office/drawing/2014/main" id="{55FD6C18-A73E-F543-8AB4-5DE5C311B694}"/>
                  </a:ext>
                </a:extLst>
              </p:cNvPr>
              <p:cNvPicPr>
                <a:picLocks noChangeAspect="1"/>
              </p:cNvPicPr>
              <p:nvPr/>
            </p:nvPicPr>
            <p:blipFill>
              <a:blip r:embed="rId8"/>
              <a:stretch>
                <a:fillRect/>
              </a:stretch>
            </p:blipFill>
            <p:spPr>
              <a:xfrm>
                <a:off x="748672" y="5058299"/>
                <a:ext cx="2173489" cy="1634761"/>
              </a:xfrm>
              <a:prstGeom prst="rect">
                <a:avLst/>
              </a:prstGeom>
            </p:spPr>
          </p:pic>
          <p:pic>
            <p:nvPicPr>
              <p:cNvPr id="17" name="Picture 16">
                <a:extLst>
                  <a:ext uri="{FF2B5EF4-FFF2-40B4-BE49-F238E27FC236}">
                    <a16:creationId xmlns:a16="http://schemas.microsoft.com/office/drawing/2014/main" id="{F000C553-1A81-9540-B2AF-EABAA6DD5390}"/>
                  </a:ext>
                </a:extLst>
              </p:cNvPr>
              <p:cNvPicPr>
                <a:picLocks noChangeAspect="1"/>
              </p:cNvPicPr>
              <p:nvPr/>
            </p:nvPicPr>
            <p:blipFill>
              <a:blip r:embed="rId9"/>
              <a:stretch>
                <a:fillRect/>
              </a:stretch>
            </p:blipFill>
            <p:spPr>
              <a:xfrm>
                <a:off x="2953807" y="5060262"/>
                <a:ext cx="2182356" cy="1623430"/>
              </a:xfrm>
              <a:prstGeom prst="rect">
                <a:avLst/>
              </a:prstGeom>
            </p:spPr>
          </p:pic>
        </p:grpSp>
        <p:grpSp>
          <p:nvGrpSpPr>
            <p:cNvPr id="18" name="Group 17">
              <a:extLst>
                <a:ext uri="{FF2B5EF4-FFF2-40B4-BE49-F238E27FC236}">
                  <a16:creationId xmlns:a16="http://schemas.microsoft.com/office/drawing/2014/main" id="{F14BBF43-687C-FC4D-BB3E-9BB26FFAE682}"/>
                </a:ext>
              </a:extLst>
            </p:cNvPr>
            <p:cNvGrpSpPr/>
            <p:nvPr/>
          </p:nvGrpSpPr>
          <p:grpSpPr>
            <a:xfrm>
              <a:off x="7301145" y="3411847"/>
              <a:ext cx="4390809" cy="1649841"/>
              <a:chOff x="7368523" y="5044527"/>
              <a:chExt cx="4390809" cy="1649841"/>
            </a:xfrm>
          </p:grpSpPr>
          <p:pic>
            <p:nvPicPr>
              <p:cNvPr id="19" name="Picture 18">
                <a:extLst>
                  <a:ext uri="{FF2B5EF4-FFF2-40B4-BE49-F238E27FC236}">
                    <a16:creationId xmlns:a16="http://schemas.microsoft.com/office/drawing/2014/main" id="{58103754-48A2-3144-A846-D907FC491616}"/>
                  </a:ext>
                </a:extLst>
              </p:cNvPr>
              <p:cNvPicPr>
                <a:picLocks noChangeAspect="1"/>
              </p:cNvPicPr>
              <p:nvPr/>
            </p:nvPicPr>
            <p:blipFill>
              <a:blip r:embed="rId10"/>
              <a:stretch>
                <a:fillRect/>
              </a:stretch>
            </p:blipFill>
            <p:spPr>
              <a:xfrm>
                <a:off x="7368523" y="5044527"/>
                <a:ext cx="2201879" cy="1649841"/>
              </a:xfrm>
              <a:prstGeom prst="rect">
                <a:avLst/>
              </a:prstGeom>
            </p:spPr>
          </p:pic>
          <p:sp>
            <p:nvSpPr>
              <p:cNvPr id="20" name="Rectangle 19">
                <a:extLst>
                  <a:ext uri="{FF2B5EF4-FFF2-40B4-BE49-F238E27FC236}">
                    <a16:creationId xmlns:a16="http://schemas.microsoft.com/office/drawing/2014/main" id="{7AA13F8E-A145-E140-8AC2-296AA3A8EB93}"/>
                  </a:ext>
                </a:extLst>
              </p:cNvPr>
              <p:cNvSpPr/>
              <p:nvPr/>
            </p:nvSpPr>
            <p:spPr>
              <a:xfrm rot="16200000">
                <a:off x="6780560" y="5681902"/>
                <a:ext cx="1577189" cy="374717"/>
              </a:xfrm>
              <a:prstGeom prst="rect">
                <a:avLst/>
              </a:prstGeom>
              <a:solidFill>
                <a:schemeClr val="dk1">
                  <a:alpha val="8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6: Street Viz</a:t>
                </a:r>
              </a:p>
            </p:txBody>
          </p:sp>
          <p:pic>
            <p:nvPicPr>
              <p:cNvPr id="21" name="Picture 20">
                <a:extLst>
                  <a:ext uri="{FF2B5EF4-FFF2-40B4-BE49-F238E27FC236}">
                    <a16:creationId xmlns:a16="http://schemas.microsoft.com/office/drawing/2014/main" id="{B6DDCEE5-41E9-274E-9E30-1244F8BAD0BF}"/>
                  </a:ext>
                </a:extLst>
              </p:cNvPr>
              <p:cNvPicPr>
                <a:picLocks noChangeAspect="1"/>
              </p:cNvPicPr>
              <p:nvPr/>
            </p:nvPicPr>
            <p:blipFill>
              <a:blip r:embed="rId11"/>
              <a:stretch>
                <a:fillRect/>
              </a:stretch>
            </p:blipFill>
            <p:spPr>
              <a:xfrm>
                <a:off x="9574308" y="5047890"/>
                <a:ext cx="2185024" cy="1643438"/>
              </a:xfrm>
              <a:prstGeom prst="rect">
                <a:avLst/>
              </a:prstGeom>
            </p:spPr>
          </p:pic>
        </p:grpSp>
        <p:grpSp>
          <p:nvGrpSpPr>
            <p:cNvPr id="22" name="Group 21">
              <a:extLst>
                <a:ext uri="{FF2B5EF4-FFF2-40B4-BE49-F238E27FC236}">
                  <a16:creationId xmlns:a16="http://schemas.microsoft.com/office/drawing/2014/main" id="{95575846-8B03-B445-93F4-1F08CF3AB1F7}"/>
                </a:ext>
              </a:extLst>
            </p:cNvPr>
            <p:cNvGrpSpPr/>
            <p:nvPr/>
          </p:nvGrpSpPr>
          <p:grpSpPr>
            <a:xfrm>
              <a:off x="261905" y="-1593644"/>
              <a:ext cx="11430049" cy="1649841"/>
              <a:chOff x="329283" y="39036"/>
              <a:chExt cx="11430049" cy="1649841"/>
            </a:xfrm>
          </p:grpSpPr>
          <p:grpSp>
            <p:nvGrpSpPr>
              <p:cNvPr id="23" name="Group 22">
                <a:extLst>
                  <a:ext uri="{FF2B5EF4-FFF2-40B4-BE49-F238E27FC236}">
                    <a16:creationId xmlns:a16="http://schemas.microsoft.com/office/drawing/2014/main" id="{802CF020-9E02-1444-AF3A-B2CBAE685710}"/>
                  </a:ext>
                </a:extLst>
              </p:cNvPr>
              <p:cNvGrpSpPr/>
              <p:nvPr/>
            </p:nvGrpSpPr>
            <p:grpSpPr>
              <a:xfrm>
                <a:off x="329283" y="40065"/>
                <a:ext cx="4812358" cy="1647782"/>
                <a:chOff x="2" y="8382"/>
                <a:chExt cx="4812358" cy="1647782"/>
              </a:xfrm>
            </p:grpSpPr>
            <p:pic>
              <p:nvPicPr>
                <p:cNvPr id="27" name="Picture 26">
                  <a:extLst>
                    <a:ext uri="{FF2B5EF4-FFF2-40B4-BE49-F238E27FC236}">
                      <a16:creationId xmlns:a16="http://schemas.microsoft.com/office/drawing/2014/main" id="{40415D15-2766-394B-844A-E3F68F7CBEE3}"/>
                    </a:ext>
                  </a:extLst>
                </p:cNvPr>
                <p:cNvPicPr>
                  <a:picLocks noChangeAspect="1"/>
                </p:cNvPicPr>
                <p:nvPr/>
              </p:nvPicPr>
              <p:blipFill>
                <a:blip r:embed="rId12"/>
                <a:stretch>
                  <a:fillRect/>
                </a:stretch>
              </p:blipFill>
              <p:spPr>
                <a:xfrm>
                  <a:off x="415464" y="8382"/>
                  <a:ext cx="2185230" cy="1643592"/>
                </a:xfrm>
                <a:prstGeom prst="rect">
                  <a:avLst/>
                </a:prstGeom>
              </p:spPr>
            </p:pic>
            <p:pic>
              <p:nvPicPr>
                <p:cNvPr id="28" name="Picture 27">
                  <a:extLst>
                    <a:ext uri="{FF2B5EF4-FFF2-40B4-BE49-F238E27FC236}">
                      <a16:creationId xmlns:a16="http://schemas.microsoft.com/office/drawing/2014/main" id="{D3E6869B-CAD4-404E-9B8A-33A67CCFD8A0}"/>
                    </a:ext>
                  </a:extLst>
                </p:cNvPr>
                <p:cNvPicPr>
                  <a:picLocks noChangeAspect="1"/>
                </p:cNvPicPr>
                <p:nvPr/>
              </p:nvPicPr>
              <p:blipFill>
                <a:blip r:embed="rId13"/>
                <a:stretch>
                  <a:fillRect/>
                </a:stretch>
              </p:blipFill>
              <p:spPr>
                <a:xfrm>
                  <a:off x="2618821" y="12572"/>
                  <a:ext cx="2193539" cy="1643592"/>
                </a:xfrm>
                <a:prstGeom prst="rect">
                  <a:avLst/>
                </a:prstGeom>
              </p:spPr>
            </p:pic>
            <p:sp>
              <p:nvSpPr>
                <p:cNvPr id="29" name="Rectangle 28">
                  <a:extLst>
                    <a:ext uri="{FF2B5EF4-FFF2-40B4-BE49-F238E27FC236}">
                      <a16:creationId xmlns:a16="http://schemas.microsoft.com/office/drawing/2014/main" id="{93F95CDC-0B4C-ED44-BB01-254D576E824D}"/>
                    </a:ext>
                  </a:extLst>
                </p:cNvPr>
                <p:cNvSpPr/>
                <p:nvPr/>
              </p:nvSpPr>
              <p:spPr>
                <a:xfrm rot="16200000">
                  <a:off x="-630246" y="642820"/>
                  <a:ext cx="1635211" cy="37471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1: Point-based</a:t>
                  </a:r>
                </a:p>
              </p:txBody>
            </p:sp>
          </p:grpSp>
          <p:pic>
            <p:nvPicPr>
              <p:cNvPr id="24" name="Picture 23">
                <a:extLst>
                  <a:ext uri="{FF2B5EF4-FFF2-40B4-BE49-F238E27FC236}">
                    <a16:creationId xmlns:a16="http://schemas.microsoft.com/office/drawing/2014/main" id="{32D756E2-E7B9-C945-A0CC-2916B10B6FD4}"/>
                  </a:ext>
                </a:extLst>
              </p:cNvPr>
              <p:cNvPicPr>
                <a:picLocks noChangeAspect="1"/>
              </p:cNvPicPr>
              <p:nvPr/>
            </p:nvPicPr>
            <p:blipFill>
              <a:blip r:embed="rId14"/>
              <a:stretch>
                <a:fillRect/>
              </a:stretch>
            </p:blipFill>
            <p:spPr>
              <a:xfrm>
                <a:off x="5154760" y="39036"/>
                <a:ext cx="2193539" cy="1649841"/>
              </a:xfrm>
              <a:prstGeom prst="rect">
                <a:avLst/>
              </a:prstGeom>
            </p:spPr>
          </p:pic>
          <p:pic>
            <p:nvPicPr>
              <p:cNvPr id="25" name="Picture 24">
                <a:extLst>
                  <a:ext uri="{FF2B5EF4-FFF2-40B4-BE49-F238E27FC236}">
                    <a16:creationId xmlns:a16="http://schemas.microsoft.com/office/drawing/2014/main" id="{E373C218-9F9E-F74F-9AE5-3B36D82AD870}"/>
                  </a:ext>
                </a:extLst>
              </p:cNvPr>
              <p:cNvPicPr>
                <a:picLocks noChangeAspect="1"/>
              </p:cNvPicPr>
              <p:nvPr/>
            </p:nvPicPr>
            <p:blipFill>
              <a:blip r:embed="rId15"/>
              <a:stretch>
                <a:fillRect/>
              </a:stretch>
            </p:blipFill>
            <p:spPr>
              <a:xfrm>
                <a:off x="7361418" y="43698"/>
                <a:ext cx="2181140" cy="1640516"/>
              </a:xfrm>
              <a:prstGeom prst="rect">
                <a:avLst/>
              </a:prstGeom>
            </p:spPr>
          </p:pic>
          <p:pic>
            <p:nvPicPr>
              <p:cNvPr id="26" name="Picture 25">
                <a:extLst>
                  <a:ext uri="{FF2B5EF4-FFF2-40B4-BE49-F238E27FC236}">
                    <a16:creationId xmlns:a16="http://schemas.microsoft.com/office/drawing/2014/main" id="{E53CA120-C399-A041-BFEF-C1A9D19AC372}"/>
                  </a:ext>
                </a:extLst>
              </p:cNvPr>
              <p:cNvPicPr>
                <a:picLocks noChangeAspect="1"/>
              </p:cNvPicPr>
              <p:nvPr/>
            </p:nvPicPr>
            <p:blipFill>
              <a:blip r:embed="rId16"/>
              <a:stretch>
                <a:fillRect/>
              </a:stretch>
            </p:blipFill>
            <p:spPr>
              <a:xfrm>
                <a:off x="9570402" y="43887"/>
                <a:ext cx="2188930" cy="1640139"/>
              </a:xfrm>
              <a:prstGeom prst="rect">
                <a:avLst/>
              </a:prstGeom>
            </p:spPr>
          </p:pic>
        </p:grpSp>
        <p:grpSp>
          <p:nvGrpSpPr>
            <p:cNvPr id="30" name="Group 29">
              <a:extLst>
                <a:ext uri="{FF2B5EF4-FFF2-40B4-BE49-F238E27FC236}">
                  <a16:creationId xmlns:a16="http://schemas.microsoft.com/office/drawing/2014/main" id="{71E853B9-1CE8-C844-9DF8-B8F2037E7D9D}"/>
                </a:ext>
              </a:extLst>
            </p:cNvPr>
            <p:cNvGrpSpPr/>
            <p:nvPr/>
          </p:nvGrpSpPr>
          <p:grpSpPr>
            <a:xfrm>
              <a:off x="261909" y="75462"/>
              <a:ext cx="11426758" cy="1643592"/>
              <a:chOff x="329287" y="1708142"/>
              <a:chExt cx="11426758" cy="1643592"/>
            </a:xfrm>
          </p:grpSpPr>
          <p:sp>
            <p:nvSpPr>
              <p:cNvPr id="31" name="Rectangle 30">
                <a:extLst>
                  <a:ext uri="{FF2B5EF4-FFF2-40B4-BE49-F238E27FC236}">
                    <a16:creationId xmlns:a16="http://schemas.microsoft.com/office/drawing/2014/main" id="{0F0C41F3-AD30-C24D-9DBE-69E353B9FCA5}"/>
                  </a:ext>
                </a:extLst>
              </p:cNvPr>
              <p:cNvSpPr/>
              <p:nvPr/>
            </p:nvSpPr>
            <p:spPr>
              <a:xfrm rot="16200000">
                <a:off x="-300961" y="2342580"/>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2: Severity Point-based</a:t>
                </a:r>
              </a:p>
            </p:txBody>
          </p:sp>
          <p:pic>
            <p:nvPicPr>
              <p:cNvPr id="32" name="Picture 31">
                <a:extLst>
                  <a:ext uri="{FF2B5EF4-FFF2-40B4-BE49-F238E27FC236}">
                    <a16:creationId xmlns:a16="http://schemas.microsoft.com/office/drawing/2014/main" id="{8779352D-A5DF-F04F-BD64-728F8C4E36E3}"/>
                  </a:ext>
                </a:extLst>
              </p:cNvPr>
              <p:cNvPicPr>
                <a:picLocks noChangeAspect="1"/>
              </p:cNvPicPr>
              <p:nvPr/>
            </p:nvPicPr>
            <p:blipFill>
              <a:blip r:embed="rId17"/>
              <a:stretch>
                <a:fillRect/>
              </a:stretch>
            </p:blipFill>
            <p:spPr>
              <a:xfrm>
                <a:off x="744745" y="1708142"/>
                <a:ext cx="2185230" cy="1643592"/>
              </a:xfrm>
              <a:prstGeom prst="rect">
                <a:avLst/>
              </a:prstGeom>
            </p:spPr>
          </p:pic>
          <p:pic>
            <p:nvPicPr>
              <p:cNvPr id="33" name="Picture 32">
                <a:extLst>
                  <a:ext uri="{FF2B5EF4-FFF2-40B4-BE49-F238E27FC236}">
                    <a16:creationId xmlns:a16="http://schemas.microsoft.com/office/drawing/2014/main" id="{6CA363AA-E9AE-4D4B-884A-28C9CB612359}"/>
                  </a:ext>
                </a:extLst>
              </p:cNvPr>
              <p:cNvPicPr>
                <a:picLocks noChangeAspect="1"/>
              </p:cNvPicPr>
              <p:nvPr/>
            </p:nvPicPr>
            <p:blipFill>
              <a:blip r:embed="rId18"/>
              <a:stretch>
                <a:fillRect/>
              </a:stretch>
            </p:blipFill>
            <p:spPr>
              <a:xfrm>
                <a:off x="2950019" y="1712332"/>
                <a:ext cx="2182355" cy="1635212"/>
              </a:xfrm>
              <a:prstGeom prst="rect">
                <a:avLst/>
              </a:prstGeom>
            </p:spPr>
          </p:pic>
          <p:pic>
            <p:nvPicPr>
              <p:cNvPr id="34" name="Picture 33">
                <a:extLst>
                  <a:ext uri="{FF2B5EF4-FFF2-40B4-BE49-F238E27FC236}">
                    <a16:creationId xmlns:a16="http://schemas.microsoft.com/office/drawing/2014/main" id="{E65ECC98-83CD-A745-9F6B-CDD7BD2D33C5}"/>
                  </a:ext>
                </a:extLst>
              </p:cNvPr>
              <p:cNvPicPr>
                <a:picLocks noChangeAspect="1"/>
              </p:cNvPicPr>
              <p:nvPr/>
            </p:nvPicPr>
            <p:blipFill>
              <a:blip r:embed="rId19"/>
              <a:stretch>
                <a:fillRect/>
              </a:stretch>
            </p:blipFill>
            <p:spPr>
              <a:xfrm>
                <a:off x="5152418" y="1712332"/>
                <a:ext cx="2182355" cy="1635212"/>
              </a:xfrm>
              <a:prstGeom prst="rect">
                <a:avLst/>
              </a:prstGeom>
            </p:spPr>
          </p:pic>
          <p:pic>
            <p:nvPicPr>
              <p:cNvPr id="35" name="Picture 34">
                <a:extLst>
                  <a:ext uri="{FF2B5EF4-FFF2-40B4-BE49-F238E27FC236}">
                    <a16:creationId xmlns:a16="http://schemas.microsoft.com/office/drawing/2014/main" id="{59495437-00C6-3943-9BE7-CF1D039966AD}"/>
                  </a:ext>
                </a:extLst>
              </p:cNvPr>
              <p:cNvPicPr>
                <a:picLocks noChangeAspect="1"/>
              </p:cNvPicPr>
              <p:nvPr/>
            </p:nvPicPr>
            <p:blipFill>
              <a:blip r:embed="rId20"/>
              <a:stretch>
                <a:fillRect/>
              </a:stretch>
            </p:blipFill>
            <p:spPr>
              <a:xfrm>
                <a:off x="7353985" y="1712332"/>
                <a:ext cx="2188573" cy="1635212"/>
              </a:xfrm>
              <a:prstGeom prst="rect">
                <a:avLst/>
              </a:prstGeom>
            </p:spPr>
          </p:pic>
          <p:pic>
            <p:nvPicPr>
              <p:cNvPr id="36" name="Picture 35">
                <a:extLst>
                  <a:ext uri="{FF2B5EF4-FFF2-40B4-BE49-F238E27FC236}">
                    <a16:creationId xmlns:a16="http://schemas.microsoft.com/office/drawing/2014/main" id="{B73D2D3C-4B6E-B641-955D-FB2174667E83}"/>
                  </a:ext>
                </a:extLst>
              </p:cNvPr>
              <p:cNvPicPr>
                <a:picLocks noChangeAspect="1"/>
              </p:cNvPicPr>
              <p:nvPr/>
            </p:nvPicPr>
            <p:blipFill>
              <a:blip r:embed="rId21"/>
              <a:stretch>
                <a:fillRect/>
              </a:stretch>
            </p:blipFill>
            <p:spPr>
              <a:xfrm>
                <a:off x="9573689" y="1709223"/>
                <a:ext cx="2182356" cy="1641430"/>
              </a:xfrm>
              <a:prstGeom prst="rect">
                <a:avLst/>
              </a:prstGeom>
            </p:spPr>
          </p:pic>
        </p:grpSp>
        <p:grpSp>
          <p:nvGrpSpPr>
            <p:cNvPr id="37" name="Group 36">
              <a:extLst>
                <a:ext uri="{FF2B5EF4-FFF2-40B4-BE49-F238E27FC236}">
                  <a16:creationId xmlns:a16="http://schemas.microsoft.com/office/drawing/2014/main" id="{A00F225E-5E04-1242-B22B-3994D30AC324}"/>
                </a:ext>
              </a:extLst>
            </p:cNvPr>
            <p:cNvGrpSpPr/>
            <p:nvPr/>
          </p:nvGrpSpPr>
          <p:grpSpPr>
            <a:xfrm>
              <a:off x="261906" y="1729553"/>
              <a:ext cx="11434656" cy="1655673"/>
              <a:chOff x="329284" y="3362233"/>
              <a:chExt cx="11434656" cy="1655673"/>
            </a:xfrm>
          </p:grpSpPr>
          <p:grpSp>
            <p:nvGrpSpPr>
              <p:cNvPr id="38" name="Group 37">
                <a:extLst>
                  <a:ext uri="{FF2B5EF4-FFF2-40B4-BE49-F238E27FC236}">
                    <a16:creationId xmlns:a16="http://schemas.microsoft.com/office/drawing/2014/main" id="{8BA02BD8-FFB4-4B4E-96A7-F064F8121D3E}"/>
                  </a:ext>
                </a:extLst>
              </p:cNvPr>
              <p:cNvGrpSpPr/>
              <p:nvPr/>
            </p:nvGrpSpPr>
            <p:grpSpPr>
              <a:xfrm>
                <a:off x="329284" y="3374314"/>
                <a:ext cx="2610654" cy="1643592"/>
                <a:chOff x="329284" y="3374314"/>
                <a:chExt cx="2610654" cy="1643592"/>
              </a:xfrm>
            </p:grpSpPr>
            <p:pic>
              <p:nvPicPr>
                <p:cNvPr id="43" name="Picture 42">
                  <a:extLst>
                    <a:ext uri="{FF2B5EF4-FFF2-40B4-BE49-F238E27FC236}">
                      <a16:creationId xmlns:a16="http://schemas.microsoft.com/office/drawing/2014/main" id="{129E519B-0E7B-EA4D-A889-E0E8AF02608F}"/>
                    </a:ext>
                  </a:extLst>
                </p:cNvPr>
                <p:cNvPicPr>
                  <a:picLocks noChangeAspect="1"/>
                </p:cNvPicPr>
                <p:nvPr/>
              </p:nvPicPr>
              <p:blipFill>
                <a:blip r:embed="rId22"/>
                <a:stretch>
                  <a:fillRect/>
                </a:stretch>
              </p:blipFill>
              <p:spPr>
                <a:xfrm>
                  <a:off x="746399" y="3374314"/>
                  <a:ext cx="2193539" cy="1643592"/>
                </a:xfrm>
                <a:prstGeom prst="rect">
                  <a:avLst/>
                </a:prstGeom>
              </p:spPr>
            </p:pic>
            <p:sp>
              <p:nvSpPr>
                <p:cNvPr id="44" name="Rectangle 43">
                  <a:extLst>
                    <a:ext uri="{FF2B5EF4-FFF2-40B4-BE49-F238E27FC236}">
                      <a16:creationId xmlns:a16="http://schemas.microsoft.com/office/drawing/2014/main" id="{8ACA3432-C609-3247-8B9E-EF4FCD38DC4A}"/>
                    </a:ext>
                  </a:extLst>
                </p:cNvPr>
                <p:cNvSpPr/>
                <p:nvPr/>
              </p:nvSpPr>
              <p:spPr>
                <a:xfrm rot="16200000">
                  <a:off x="-300964" y="4008752"/>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3: Grid Maps</a:t>
                  </a:r>
                </a:p>
              </p:txBody>
            </p:sp>
          </p:grpSp>
          <p:pic>
            <p:nvPicPr>
              <p:cNvPr id="39" name="Picture 38">
                <a:extLst>
                  <a:ext uri="{FF2B5EF4-FFF2-40B4-BE49-F238E27FC236}">
                    <a16:creationId xmlns:a16="http://schemas.microsoft.com/office/drawing/2014/main" id="{A55A9563-0454-7447-B552-1853C9F03409}"/>
                  </a:ext>
                </a:extLst>
              </p:cNvPr>
              <p:cNvPicPr>
                <a:picLocks noChangeAspect="1"/>
              </p:cNvPicPr>
              <p:nvPr/>
            </p:nvPicPr>
            <p:blipFill>
              <a:blip r:embed="rId23"/>
              <a:stretch>
                <a:fillRect/>
              </a:stretch>
            </p:blipFill>
            <p:spPr>
              <a:xfrm>
                <a:off x="2962652" y="3380146"/>
                <a:ext cx="2169722" cy="1631928"/>
              </a:xfrm>
              <a:prstGeom prst="rect">
                <a:avLst/>
              </a:prstGeom>
            </p:spPr>
          </p:pic>
          <p:pic>
            <p:nvPicPr>
              <p:cNvPr id="40" name="Picture 39">
                <a:extLst>
                  <a:ext uri="{FF2B5EF4-FFF2-40B4-BE49-F238E27FC236}">
                    <a16:creationId xmlns:a16="http://schemas.microsoft.com/office/drawing/2014/main" id="{2FDBA533-0A81-714D-A93E-6A247CF1D50F}"/>
                  </a:ext>
                </a:extLst>
              </p:cNvPr>
              <p:cNvPicPr>
                <a:picLocks noChangeAspect="1"/>
              </p:cNvPicPr>
              <p:nvPr/>
            </p:nvPicPr>
            <p:blipFill>
              <a:blip r:embed="rId24"/>
              <a:stretch>
                <a:fillRect/>
              </a:stretch>
            </p:blipFill>
            <p:spPr>
              <a:xfrm>
                <a:off x="5166668" y="3380146"/>
                <a:ext cx="2169722" cy="1631928"/>
              </a:xfrm>
              <a:prstGeom prst="rect">
                <a:avLst/>
              </a:prstGeom>
            </p:spPr>
          </p:pic>
          <p:pic>
            <p:nvPicPr>
              <p:cNvPr id="41" name="Picture 40">
                <a:extLst>
                  <a:ext uri="{FF2B5EF4-FFF2-40B4-BE49-F238E27FC236}">
                    <a16:creationId xmlns:a16="http://schemas.microsoft.com/office/drawing/2014/main" id="{80245854-1E7E-3245-821A-082416858D24}"/>
                  </a:ext>
                </a:extLst>
              </p:cNvPr>
              <p:cNvPicPr>
                <a:picLocks noChangeAspect="1"/>
              </p:cNvPicPr>
              <p:nvPr/>
            </p:nvPicPr>
            <p:blipFill>
              <a:blip r:embed="rId25"/>
              <a:stretch>
                <a:fillRect/>
              </a:stretch>
            </p:blipFill>
            <p:spPr>
              <a:xfrm>
                <a:off x="7356952" y="3371558"/>
                <a:ext cx="2181140" cy="1640515"/>
              </a:xfrm>
              <a:prstGeom prst="rect">
                <a:avLst/>
              </a:prstGeom>
            </p:spPr>
          </p:pic>
          <p:pic>
            <p:nvPicPr>
              <p:cNvPr id="42" name="Picture 41">
                <a:extLst>
                  <a:ext uri="{FF2B5EF4-FFF2-40B4-BE49-F238E27FC236}">
                    <a16:creationId xmlns:a16="http://schemas.microsoft.com/office/drawing/2014/main" id="{8A71BA75-8ED4-BA4A-9C0E-B40C27D44319}"/>
                  </a:ext>
                </a:extLst>
              </p:cNvPr>
              <p:cNvPicPr>
                <a:picLocks noChangeAspect="1"/>
              </p:cNvPicPr>
              <p:nvPr/>
            </p:nvPicPr>
            <p:blipFill>
              <a:blip r:embed="rId26"/>
              <a:stretch>
                <a:fillRect/>
              </a:stretch>
            </p:blipFill>
            <p:spPr>
              <a:xfrm>
                <a:off x="9570402" y="3362233"/>
                <a:ext cx="2193538" cy="1649841"/>
              </a:xfrm>
              <a:prstGeom prst="rect">
                <a:avLst/>
              </a:prstGeom>
            </p:spPr>
          </p:pic>
        </p:grpSp>
        <p:sp>
          <p:nvSpPr>
            <p:cNvPr id="45" name="Rectangle 44">
              <a:extLst>
                <a:ext uri="{FF2B5EF4-FFF2-40B4-BE49-F238E27FC236}">
                  <a16:creationId xmlns:a16="http://schemas.microsoft.com/office/drawing/2014/main" id="{85199633-5488-5A4D-A502-AA3BB087D2AD}"/>
                </a:ext>
              </a:extLst>
            </p:cNvPr>
            <p:cNvSpPr/>
            <p:nvPr/>
          </p:nvSpPr>
          <p:spPr>
            <a:xfrm>
              <a:off x="9519954" y="5086640"/>
              <a:ext cx="2168713" cy="163268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latin typeface="Avenir Book" panose="02000503020000020003" pitchFamily="2" charset="0"/>
                </a:rPr>
                <a:t>7 Map Types</a:t>
              </a:r>
            </a:p>
            <a:p>
              <a:pPr algn="ctr"/>
              <a:r>
                <a:rPr lang="en-US" dirty="0">
                  <a:latin typeface="Avenir Book" panose="02000503020000020003" pitchFamily="2" charset="0"/>
                </a:rPr>
                <a:t>Total maps</a:t>
              </a:r>
              <a:r>
                <a:rPr lang="en-US">
                  <a:latin typeface="Avenir Book" panose="02000503020000020003" pitchFamily="2" charset="0"/>
                </a:rPr>
                <a:t>: 24</a:t>
              </a:r>
              <a:endParaRPr lang="en-US" dirty="0">
                <a:latin typeface="Avenir Book" panose="02000503020000020003" pitchFamily="2" charset="0"/>
              </a:endParaRPr>
            </a:p>
          </p:txBody>
        </p:sp>
      </p:grpSp>
      <p:sp>
        <p:nvSpPr>
          <p:cNvPr id="2" name="Rectangle 1">
            <a:extLst>
              <a:ext uri="{FF2B5EF4-FFF2-40B4-BE49-F238E27FC236}">
                <a16:creationId xmlns:a16="http://schemas.microsoft.com/office/drawing/2014/main" id="{759EFED1-F8FB-0148-A6FA-D6CAA8131C7B}"/>
              </a:ext>
            </a:extLst>
          </p:cNvPr>
          <p:cNvSpPr/>
          <p:nvPr/>
        </p:nvSpPr>
        <p:spPr>
          <a:xfrm>
            <a:off x="0" y="0"/>
            <a:ext cx="12192000" cy="6858000"/>
          </a:xfrm>
          <a:prstGeom prst="rect">
            <a:avLst/>
          </a:prstGeom>
          <a:solidFill>
            <a:schemeClr val="tx1">
              <a:alpha val="837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rgbClr val="FFC000"/>
                </a:solidFill>
                <a:latin typeface="Avenir Next" panose="020B0503020202020204" pitchFamily="34" charset="0"/>
              </a:rPr>
              <a:t>Map Visualizations as Design Probes</a:t>
            </a:r>
          </a:p>
        </p:txBody>
      </p:sp>
    </p:spTree>
    <p:extLst>
      <p:ext uri="{BB962C8B-B14F-4D97-AF65-F5344CB8AC3E}">
        <p14:creationId xmlns:p14="http://schemas.microsoft.com/office/powerpoint/2010/main" val="629711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8A6F8BC3-082C-5648-AEDD-D6B3600CADA3}"/>
              </a:ext>
            </a:extLst>
          </p:cNvPr>
          <p:cNvGrpSpPr/>
          <p:nvPr/>
        </p:nvGrpSpPr>
        <p:grpSpPr>
          <a:xfrm>
            <a:off x="378670" y="0"/>
            <a:ext cx="11434660" cy="8319909"/>
            <a:chOff x="261902" y="-1593644"/>
            <a:chExt cx="11434660" cy="8319909"/>
          </a:xfrm>
        </p:grpSpPr>
        <p:grpSp>
          <p:nvGrpSpPr>
            <p:cNvPr id="5" name="Group 4">
              <a:extLst>
                <a:ext uri="{FF2B5EF4-FFF2-40B4-BE49-F238E27FC236}">
                  <a16:creationId xmlns:a16="http://schemas.microsoft.com/office/drawing/2014/main" id="{94FDF282-7D66-C447-B4A5-3168CA2F5BB1}"/>
                </a:ext>
              </a:extLst>
            </p:cNvPr>
            <p:cNvGrpSpPr/>
            <p:nvPr/>
          </p:nvGrpSpPr>
          <p:grpSpPr>
            <a:xfrm>
              <a:off x="5116533" y="3429000"/>
              <a:ext cx="2170732" cy="1632688"/>
              <a:chOff x="4903637" y="5138172"/>
              <a:chExt cx="2170732" cy="1632688"/>
            </a:xfrm>
          </p:grpSpPr>
          <p:pic>
            <p:nvPicPr>
              <p:cNvPr id="6" name="Picture 5">
                <a:extLst>
                  <a:ext uri="{FF2B5EF4-FFF2-40B4-BE49-F238E27FC236}">
                    <a16:creationId xmlns:a16="http://schemas.microsoft.com/office/drawing/2014/main" id="{54DCC250-6F34-7045-AE26-1BCC2F66F7A3}"/>
                  </a:ext>
                </a:extLst>
              </p:cNvPr>
              <p:cNvPicPr>
                <a:picLocks noChangeAspect="1"/>
              </p:cNvPicPr>
              <p:nvPr/>
            </p:nvPicPr>
            <p:blipFill>
              <a:blip r:embed="rId3"/>
              <a:stretch>
                <a:fillRect/>
              </a:stretch>
            </p:blipFill>
            <p:spPr>
              <a:xfrm>
                <a:off x="4903637" y="5138172"/>
                <a:ext cx="2170732" cy="1632688"/>
              </a:xfrm>
              <a:prstGeom prst="rect">
                <a:avLst/>
              </a:prstGeom>
            </p:spPr>
          </p:pic>
          <p:sp>
            <p:nvSpPr>
              <p:cNvPr id="7" name="Rectangle 6">
                <a:extLst>
                  <a:ext uri="{FF2B5EF4-FFF2-40B4-BE49-F238E27FC236}">
                    <a16:creationId xmlns:a16="http://schemas.microsoft.com/office/drawing/2014/main" id="{B010FCAE-1D8B-3F4D-B96D-6583C554BF04}"/>
                  </a:ext>
                </a:extLst>
              </p:cNvPr>
              <p:cNvSpPr/>
              <p:nvPr/>
            </p:nvSpPr>
            <p:spPr>
              <a:xfrm rot="16200000">
                <a:off x="4309006" y="5758396"/>
                <a:ext cx="1577189" cy="374717"/>
              </a:xfrm>
              <a:prstGeom prst="rect">
                <a:avLst/>
              </a:prstGeom>
              <a:solidFill>
                <a:schemeClr val="dk1">
                  <a:alpha val="8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5: Choropleth</a:t>
                </a:r>
              </a:p>
            </p:txBody>
          </p:sp>
        </p:grpSp>
        <p:grpSp>
          <p:nvGrpSpPr>
            <p:cNvPr id="8" name="Group 7">
              <a:extLst>
                <a:ext uri="{FF2B5EF4-FFF2-40B4-BE49-F238E27FC236}">
                  <a16:creationId xmlns:a16="http://schemas.microsoft.com/office/drawing/2014/main" id="{490ADE54-8FE6-6145-B765-B54BC3C053F9}"/>
                </a:ext>
              </a:extLst>
            </p:cNvPr>
            <p:cNvGrpSpPr/>
            <p:nvPr/>
          </p:nvGrpSpPr>
          <p:grpSpPr>
            <a:xfrm>
              <a:off x="261902" y="5076424"/>
              <a:ext cx="9245846" cy="1649841"/>
              <a:chOff x="329280" y="6738921"/>
              <a:chExt cx="9245846" cy="1649841"/>
            </a:xfrm>
          </p:grpSpPr>
          <p:sp>
            <p:nvSpPr>
              <p:cNvPr id="9" name="Rectangle 8">
                <a:extLst>
                  <a:ext uri="{FF2B5EF4-FFF2-40B4-BE49-F238E27FC236}">
                    <a16:creationId xmlns:a16="http://schemas.microsoft.com/office/drawing/2014/main" id="{9B80B7A0-43E1-DE4E-81F2-6C280C0CAD79}"/>
                  </a:ext>
                </a:extLst>
              </p:cNvPr>
              <p:cNvSpPr/>
              <p:nvPr/>
            </p:nvSpPr>
            <p:spPr>
              <a:xfrm rot="16200000">
                <a:off x="-300968" y="7376482"/>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7: Ego-centric Isochrones</a:t>
                </a:r>
              </a:p>
            </p:txBody>
          </p:sp>
          <p:pic>
            <p:nvPicPr>
              <p:cNvPr id="10" name="Picture 9">
                <a:extLst>
                  <a:ext uri="{FF2B5EF4-FFF2-40B4-BE49-F238E27FC236}">
                    <a16:creationId xmlns:a16="http://schemas.microsoft.com/office/drawing/2014/main" id="{62492973-F2F7-6A4C-A61A-D97FCB69D88A}"/>
                  </a:ext>
                </a:extLst>
              </p:cNvPr>
              <p:cNvPicPr>
                <a:picLocks noChangeAspect="1"/>
              </p:cNvPicPr>
              <p:nvPr/>
            </p:nvPicPr>
            <p:blipFill>
              <a:blip r:embed="rId4"/>
              <a:stretch>
                <a:fillRect/>
              </a:stretch>
            </p:blipFill>
            <p:spPr>
              <a:xfrm>
                <a:off x="746399" y="6744751"/>
                <a:ext cx="2178036" cy="1638181"/>
              </a:xfrm>
              <a:prstGeom prst="rect">
                <a:avLst/>
              </a:prstGeom>
            </p:spPr>
          </p:pic>
          <p:pic>
            <p:nvPicPr>
              <p:cNvPr id="11" name="Picture 10">
                <a:extLst>
                  <a:ext uri="{FF2B5EF4-FFF2-40B4-BE49-F238E27FC236}">
                    <a16:creationId xmlns:a16="http://schemas.microsoft.com/office/drawing/2014/main" id="{1E04C19A-4D22-6E44-BEDE-BEA43F08BD74}"/>
                  </a:ext>
                </a:extLst>
              </p:cNvPr>
              <p:cNvPicPr>
                <a:picLocks noChangeAspect="1"/>
              </p:cNvPicPr>
              <p:nvPr/>
            </p:nvPicPr>
            <p:blipFill>
              <a:blip r:embed="rId5"/>
              <a:stretch>
                <a:fillRect/>
              </a:stretch>
            </p:blipFill>
            <p:spPr>
              <a:xfrm>
                <a:off x="2948102" y="6738921"/>
                <a:ext cx="2193539" cy="1649841"/>
              </a:xfrm>
              <a:prstGeom prst="rect">
                <a:avLst/>
              </a:prstGeom>
            </p:spPr>
          </p:pic>
          <p:pic>
            <p:nvPicPr>
              <p:cNvPr id="12" name="Picture 11">
                <a:extLst>
                  <a:ext uri="{FF2B5EF4-FFF2-40B4-BE49-F238E27FC236}">
                    <a16:creationId xmlns:a16="http://schemas.microsoft.com/office/drawing/2014/main" id="{EDC79842-1F56-8A42-87D8-5539D9C8E47A}"/>
                  </a:ext>
                </a:extLst>
              </p:cNvPr>
              <p:cNvPicPr>
                <a:picLocks noChangeAspect="1"/>
              </p:cNvPicPr>
              <p:nvPr/>
            </p:nvPicPr>
            <p:blipFill>
              <a:blip r:embed="rId6"/>
              <a:stretch>
                <a:fillRect/>
              </a:stretch>
            </p:blipFill>
            <p:spPr>
              <a:xfrm>
                <a:off x="5176448" y="6747498"/>
                <a:ext cx="2170732" cy="1632687"/>
              </a:xfrm>
              <a:prstGeom prst="rect">
                <a:avLst/>
              </a:prstGeom>
            </p:spPr>
          </p:pic>
          <p:pic>
            <p:nvPicPr>
              <p:cNvPr id="13" name="Picture 12">
                <a:extLst>
                  <a:ext uri="{FF2B5EF4-FFF2-40B4-BE49-F238E27FC236}">
                    <a16:creationId xmlns:a16="http://schemas.microsoft.com/office/drawing/2014/main" id="{506C4A77-111A-BE42-9D2B-FFEF530AD836}"/>
                  </a:ext>
                </a:extLst>
              </p:cNvPr>
              <p:cNvPicPr>
                <a:picLocks noChangeAspect="1"/>
              </p:cNvPicPr>
              <p:nvPr/>
            </p:nvPicPr>
            <p:blipFill>
              <a:blip r:embed="rId7"/>
              <a:stretch>
                <a:fillRect/>
              </a:stretch>
            </p:blipFill>
            <p:spPr>
              <a:xfrm>
                <a:off x="7381793" y="6742122"/>
                <a:ext cx="2193333" cy="1643438"/>
              </a:xfrm>
              <a:prstGeom prst="rect">
                <a:avLst/>
              </a:prstGeom>
            </p:spPr>
          </p:pic>
        </p:grpSp>
        <p:grpSp>
          <p:nvGrpSpPr>
            <p:cNvPr id="14" name="Group 13">
              <a:extLst>
                <a:ext uri="{FF2B5EF4-FFF2-40B4-BE49-F238E27FC236}">
                  <a16:creationId xmlns:a16="http://schemas.microsoft.com/office/drawing/2014/main" id="{AFF593D2-9025-D246-977D-9F837FC968BC}"/>
                </a:ext>
              </a:extLst>
            </p:cNvPr>
            <p:cNvGrpSpPr/>
            <p:nvPr/>
          </p:nvGrpSpPr>
          <p:grpSpPr>
            <a:xfrm>
              <a:off x="261903" y="3426475"/>
              <a:ext cx="4806882" cy="1635213"/>
              <a:chOff x="329281" y="5058073"/>
              <a:chExt cx="4806882" cy="1635213"/>
            </a:xfrm>
          </p:grpSpPr>
          <p:sp>
            <p:nvSpPr>
              <p:cNvPr id="15" name="Rectangle 14">
                <a:extLst>
                  <a:ext uri="{FF2B5EF4-FFF2-40B4-BE49-F238E27FC236}">
                    <a16:creationId xmlns:a16="http://schemas.microsoft.com/office/drawing/2014/main" id="{B0626EC7-1FD1-3441-A800-63FB54D430DA}"/>
                  </a:ext>
                </a:extLst>
              </p:cNvPr>
              <p:cNvSpPr/>
              <p:nvPr/>
            </p:nvSpPr>
            <p:spPr>
              <a:xfrm rot="16200000">
                <a:off x="-300967" y="5688321"/>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4: Heatmaps</a:t>
                </a:r>
              </a:p>
            </p:txBody>
          </p:sp>
          <p:pic>
            <p:nvPicPr>
              <p:cNvPr id="16" name="Picture 15">
                <a:extLst>
                  <a:ext uri="{FF2B5EF4-FFF2-40B4-BE49-F238E27FC236}">
                    <a16:creationId xmlns:a16="http://schemas.microsoft.com/office/drawing/2014/main" id="{55FD6C18-A73E-F543-8AB4-5DE5C311B694}"/>
                  </a:ext>
                </a:extLst>
              </p:cNvPr>
              <p:cNvPicPr>
                <a:picLocks noChangeAspect="1"/>
              </p:cNvPicPr>
              <p:nvPr/>
            </p:nvPicPr>
            <p:blipFill>
              <a:blip r:embed="rId8"/>
              <a:stretch>
                <a:fillRect/>
              </a:stretch>
            </p:blipFill>
            <p:spPr>
              <a:xfrm>
                <a:off x="748672" y="5058299"/>
                <a:ext cx="2173489" cy="1634761"/>
              </a:xfrm>
              <a:prstGeom prst="rect">
                <a:avLst/>
              </a:prstGeom>
            </p:spPr>
          </p:pic>
          <p:pic>
            <p:nvPicPr>
              <p:cNvPr id="17" name="Picture 16">
                <a:extLst>
                  <a:ext uri="{FF2B5EF4-FFF2-40B4-BE49-F238E27FC236}">
                    <a16:creationId xmlns:a16="http://schemas.microsoft.com/office/drawing/2014/main" id="{F000C553-1A81-9540-B2AF-EABAA6DD5390}"/>
                  </a:ext>
                </a:extLst>
              </p:cNvPr>
              <p:cNvPicPr>
                <a:picLocks noChangeAspect="1"/>
              </p:cNvPicPr>
              <p:nvPr/>
            </p:nvPicPr>
            <p:blipFill>
              <a:blip r:embed="rId9"/>
              <a:stretch>
                <a:fillRect/>
              </a:stretch>
            </p:blipFill>
            <p:spPr>
              <a:xfrm>
                <a:off x="2953807" y="5060262"/>
                <a:ext cx="2182356" cy="1623430"/>
              </a:xfrm>
              <a:prstGeom prst="rect">
                <a:avLst/>
              </a:prstGeom>
            </p:spPr>
          </p:pic>
        </p:grpSp>
        <p:grpSp>
          <p:nvGrpSpPr>
            <p:cNvPr id="18" name="Group 17">
              <a:extLst>
                <a:ext uri="{FF2B5EF4-FFF2-40B4-BE49-F238E27FC236}">
                  <a16:creationId xmlns:a16="http://schemas.microsoft.com/office/drawing/2014/main" id="{F14BBF43-687C-FC4D-BB3E-9BB26FFAE682}"/>
                </a:ext>
              </a:extLst>
            </p:cNvPr>
            <p:cNvGrpSpPr/>
            <p:nvPr/>
          </p:nvGrpSpPr>
          <p:grpSpPr>
            <a:xfrm>
              <a:off x="7301145" y="3411847"/>
              <a:ext cx="4390809" cy="1649841"/>
              <a:chOff x="7368523" y="5044527"/>
              <a:chExt cx="4390809" cy="1649841"/>
            </a:xfrm>
          </p:grpSpPr>
          <p:pic>
            <p:nvPicPr>
              <p:cNvPr id="19" name="Picture 18">
                <a:extLst>
                  <a:ext uri="{FF2B5EF4-FFF2-40B4-BE49-F238E27FC236}">
                    <a16:creationId xmlns:a16="http://schemas.microsoft.com/office/drawing/2014/main" id="{58103754-48A2-3144-A846-D907FC491616}"/>
                  </a:ext>
                </a:extLst>
              </p:cNvPr>
              <p:cNvPicPr>
                <a:picLocks noChangeAspect="1"/>
              </p:cNvPicPr>
              <p:nvPr/>
            </p:nvPicPr>
            <p:blipFill>
              <a:blip r:embed="rId10"/>
              <a:stretch>
                <a:fillRect/>
              </a:stretch>
            </p:blipFill>
            <p:spPr>
              <a:xfrm>
                <a:off x="7368523" y="5044527"/>
                <a:ext cx="2201879" cy="1649841"/>
              </a:xfrm>
              <a:prstGeom prst="rect">
                <a:avLst/>
              </a:prstGeom>
            </p:spPr>
          </p:pic>
          <p:sp>
            <p:nvSpPr>
              <p:cNvPr id="20" name="Rectangle 19">
                <a:extLst>
                  <a:ext uri="{FF2B5EF4-FFF2-40B4-BE49-F238E27FC236}">
                    <a16:creationId xmlns:a16="http://schemas.microsoft.com/office/drawing/2014/main" id="{7AA13F8E-A145-E140-8AC2-296AA3A8EB93}"/>
                  </a:ext>
                </a:extLst>
              </p:cNvPr>
              <p:cNvSpPr/>
              <p:nvPr/>
            </p:nvSpPr>
            <p:spPr>
              <a:xfrm rot="16200000">
                <a:off x="6780560" y="5681902"/>
                <a:ext cx="1577189" cy="374717"/>
              </a:xfrm>
              <a:prstGeom prst="rect">
                <a:avLst/>
              </a:prstGeom>
              <a:solidFill>
                <a:schemeClr val="dk1">
                  <a:alpha val="8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6: Street Viz</a:t>
                </a:r>
              </a:p>
            </p:txBody>
          </p:sp>
          <p:pic>
            <p:nvPicPr>
              <p:cNvPr id="21" name="Picture 20">
                <a:extLst>
                  <a:ext uri="{FF2B5EF4-FFF2-40B4-BE49-F238E27FC236}">
                    <a16:creationId xmlns:a16="http://schemas.microsoft.com/office/drawing/2014/main" id="{B6DDCEE5-41E9-274E-9E30-1244F8BAD0BF}"/>
                  </a:ext>
                </a:extLst>
              </p:cNvPr>
              <p:cNvPicPr>
                <a:picLocks noChangeAspect="1"/>
              </p:cNvPicPr>
              <p:nvPr/>
            </p:nvPicPr>
            <p:blipFill>
              <a:blip r:embed="rId11"/>
              <a:stretch>
                <a:fillRect/>
              </a:stretch>
            </p:blipFill>
            <p:spPr>
              <a:xfrm>
                <a:off x="9574308" y="5047890"/>
                <a:ext cx="2185024" cy="1643438"/>
              </a:xfrm>
              <a:prstGeom prst="rect">
                <a:avLst/>
              </a:prstGeom>
            </p:spPr>
          </p:pic>
        </p:grpSp>
        <p:grpSp>
          <p:nvGrpSpPr>
            <p:cNvPr id="22" name="Group 21">
              <a:extLst>
                <a:ext uri="{FF2B5EF4-FFF2-40B4-BE49-F238E27FC236}">
                  <a16:creationId xmlns:a16="http://schemas.microsoft.com/office/drawing/2014/main" id="{95575846-8B03-B445-93F4-1F08CF3AB1F7}"/>
                </a:ext>
              </a:extLst>
            </p:cNvPr>
            <p:cNvGrpSpPr/>
            <p:nvPr/>
          </p:nvGrpSpPr>
          <p:grpSpPr>
            <a:xfrm>
              <a:off x="261905" y="-1593644"/>
              <a:ext cx="11430049" cy="1649841"/>
              <a:chOff x="329283" y="39036"/>
              <a:chExt cx="11430049" cy="1649841"/>
            </a:xfrm>
          </p:grpSpPr>
          <p:grpSp>
            <p:nvGrpSpPr>
              <p:cNvPr id="23" name="Group 22">
                <a:extLst>
                  <a:ext uri="{FF2B5EF4-FFF2-40B4-BE49-F238E27FC236}">
                    <a16:creationId xmlns:a16="http://schemas.microsoft.com/office/drawing/2014/main" id="{802CF020-9E02-1444-AF3A-B2CBAE685710}"/>
                  </a:ext>
                </a:extLst>
              </p:cNvPr>
              <p:cNvGrpSpPr/>
              <p:nvPr/>
            </p:nvGrpSpPr>
            <p:grpSpPr>
              <a:xfrm>
                <a:off x="329283" y="40065"/>
                <a:ext cx="4812358" cy="1647782"/>
                <a:chOff x="2" y="8382"/>
                <a:chExt cx="4812358" cy="1647782"/>
              </a:xfrm>
            </p:grpSpPr>
            <p:pic>
              <p:nvPicPr>
                <p:cNvPr id="27" name="Picture 26">
                  <a:extLst>
                    <a:ext uri="{FF2B5EF4-FFF2-40B4-BE49-F238E27FC236}">
                      <a16:creationId xmlns:a16="http://schemas.microsoft.com/office/drawing/2014/main" id="{40415D15-2766-394B-844A-E3F68F7CBEE3}"/>
                    </a:ext>
                  </a:extLst>
                </p:cNvPr>
                <p:cNvPicPr>
                  <a:picLocks noChangeAspect="1"/>
                </p:cNvPicPr>
                <p:nvPr/>
              </p:nvPicPr>
              <p:blipFill>
                <a:blip r:embed="rId12"/>
                <a:stretch>
                  <a:fillRect/>
                </a:stretch>
              </p:blipFill>
              <p:spPr>
                <a:xfrm>
                  <a:off x="415464" y="8382"/>
                  <a:ext cx="2185230" cy="1643592"/>
                </a:xfrm>
                <a:prstGeom prst="rect">
                  <a:avLst/>
                </a:prstGeom>
              </p:spPr>
            </p:pic>
            <p:pic>
              <p:nvPicPr>
                <p:cNvPr id="28" name="Picture 27">
                  <a:extLst>
                    <a:ext uri="{FF2B5EF4-FFF2-40B4-BE49-F238E27FC236}">
                      <a16:creationId xmlns:a16="http://schemas.microsoft.com/office/drawing/2014/main" id="{D3E6869B-CAD4-404E-9B8A-33A67CCFD8A0}"/>
                    </a:ext>
                  </a:extLst>
                </p:cNvPr>
                <p:cNvPicPr>
                  <a:picLocks noChangeAspect="1"/>
                </p:cNvPicPr>
                <p:nvPr/>
              </p:nvPicPr>
              <p:blipFill>
                <a:blip r:embed="rId13"/>
                <a:stretch>
                  <a:fillRect/>
                </a:stretch>
              </p:blipFill>
              <p:spPr>
                <a:xfrm>
                  <a:off x="2618821" y="12572"/>
                  <a:ext cx="2193539" cy="1643592"/>
                </a:xfrm>
                <a:prstGeom prst="rect">
                  <a:avLst/>
                </a:prstGeom>
              </p:spPr>
            </p:pic>
            <p:sp>
              <p:nvSpPr>
                <p:cNvPr id="29" name="Rectangle 28">
                  <a:extLst>
                    <a:ext uri="{FF2B5EF4-FFF2-40B4-BE49-F238E27FC236}">
                      <a16:creationId xmlns:a16="http://schemas.microsoft.com/office/drawing/2014/main" id="{93F95CDC-0B4C-ED44-BB01-254D576E824D}"/>
                    </a:ext>
                  </a:extLst>
                </p:cNvPr>
                <p:cNvSpPr/>
                <p:nvPr/>
              </p:nvSpPr>
              <p:spPr>
                <a:xfrm rot="16200000">
                  <a:off x="-630246" y="642820"/>
                  <a:ext cx="1635211" cy="37471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1: Point-based</a:t>
                  </a:r>
                </a:p>
              </p:txBody>
            </p:sp>
          </p:grpSp>
          <p:pic>
            <p:nvPicPr>
              <p:cNvPr id="24" name="Picture 23">
                <a:extLst>
                  <a:ext uri="{FF2B5EF4-FFF2-40B4-BE49-F238E27FC236}">
                    <a16:creationId xmlns:a16="http://schemas.microsoft.com/office/drawing/2014/main" id="{32D756E2-E7B9-C945-A0CC-2916B10B6FD4}"/>
                  </a:ext>
                </a:extLst>
              </p:cNvPr>
              <p:cNvPicPr>
                <a:picLocks noChangeAspect="1"/>
              </p:cNvPicPr>
              <p:nvPr/>
            </p:nvPicPr>
            <p:blipFill>
              <a:blip r:embed="rId14"/>
              <a:stretch>
                <a:fillRect/>
              </a:stretch>
            </p:blipFill>
            <p:spPr>
              <a:xfrm>
                <a:off x="5154760" y="39036"/>
                <a:ext cx="2193539" cy="1649841"/>
              </a:xfrm>
              <a:prstGeom prst="rect">
                <a:avLst/>
              </a:prstGeom>
            </p:spPr>
          </p:pic>
          <p:pic>
            <p:nvPicPr>
              <p:cNvPr id="25" name="Picture 24">
                <a:extLst>
                  <a:ext uri="{FF2B5EF4-FFF2-40B4-BE49-F238E27FC236}">
                    <a16:creationId xmlns:a16="http://schemas.microsoft.com/office/drawing/2014/main" id="{E373C218-9F9E-F74F-9AE5-3B36D82AD870}"/>
                  </a:ext>
                </a:extLst>
              </p:cNvPr>
              <p:cNvPicPr>
                <a:picLocks noChangeAspect="1"/>
              </p:cNvPicPr>
              <p:nvPr/>
            </p:nvPicPr>
            <p:blipFill>
              <a:blip r:embed="rId15"/>
              <a:stretch>
                <a:fillRect/>
              </a:stretch>
            </p:blipFill>
            <p:spPr>
              <a:xfrm>
                <a:off x="7361418" y="43698"/>
                <a:ext cx="2181140" cy="1640516"/>
              </a:xfrm>
              <a:prstGeom prst="rect">
                <a:avLst/>
              </a:prstGeom>
            </p:spPr>
          </p:pic>
          <p:pic>
            <p:nvPicPr>
              <p:cNvPr id="26" name="Picture 25">
                <a:extLst>
                  <a:ext uri="{FF2B5EF4-FFF2-40B4-BE49-F238E27FC236}">
                    <a16:creationId xmlns:a16="http://schemas.microsoft.com/office/drawing/2014/main" id="{E53CA120-C399-A041-BFEF-C1A9D19AC372}"/>
                  </a:ext>
                </a:extLst>
              </p:cNvPr>
              <p:cNvPicPr>
                <a:picLocks noChangeAspect="1"/>
              </p:cNvPicPr>
              <p:nvPr/>
            </p:nvPicPr>
            <p:blipFill>
              <a:blip r:embed="rId16"/>
              <a:stretch>
                <a:fillRect/>
              </a:stretch>
            </p:blipFill>
            <p:spPr>
              <a:xfrm>
                <a:off x="9570402" y="43887"/>
                <a:ext cx="2188930" cy="1640139"/>
              </a:xfrm>
              <a:prstGeom prst="rect">
                <a:avLst/>
              </a:prstGeom>
            </p:spPr>
          </p:pic>
        </p:grpSp>
        <p:grpSp>
          <p:nvGrpSpPr>
            <p:cNvPr id="30" name="Group 29">
              <a:extLst>
                <a:ext uri="{FF2B5EF4-FFF2-40B4-BE49-F238E27FC236}">
                  <a16:creationId xmlns:a16="http://schemas.microsoft.com/office/drawing/2014/main" id="{71E853B9-1CE8-C844-9DF8-B8F2037E7D9D}"/>
                </a:ext>
              </a:extLst>
            </p:cNvPr>
            <p:cNvGrpSpPr/>
            <p:nvPr/>
          </p:nvGrpSpPr>
          <p:grpSpPr>
            <a:xfrm>
              <a:off x="261909" y="75462"/>
              <a:ext cx="11426758" cy="1643592"/>
              <a:chOff x="329287" y="1708142"/>
              <a:chExt cx="11426758" cy="1643592"/>
            </a:xfrm>
          </p:grpSpPr>
          <p:sp>
            <p:nvSpPr>
              <p:cNvPr id="31" name="Rectangle 30">
                <a:extLst>
                  <a:ext uri="{FF2B5EF4-FFF2-40B4-BE49-F238E27FC236}">
                    <a16:creationId xmlns:a16="http://schemas.microsoft.com/office/drawing/2014/main" id="{0F0C41F3-AD30-C24D-9DBE-69E353B9FCA5}"/>
                  </a:ext>
                </a:extLst>
              </p:cNvPr>
              <p:cNvSpPr/>
              <p:nvPr/>
            </p:nvSpPr>
            <p:spPr>
              <a:xfrm rot="16200000">
                <a:off x="-300961" y="2342580"/>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2: Severity Point-based</a:t>
                </a:r>
              </a:p>
            </p:txBody>
          </p:sp>
          <p:pic>
            <p:nvPicPr>
              <p:cNvPr id="32" name="Picture 31">
                <a:extLst>
                  <a:ext uri="{FF2B5EF4-FFF2-40B4-BE49-F238E27FC236}">
                    <a16:creationId xmlns:a16="http://schemas.microsoft.com/office/drawing/2014/main" id="{8779352D-A5DF-F04F-BD64-728F8C4E36E3}"/>
                  </a:ext>
                </a:extLst>
              </p:cNvPr>
              <p:cNvPicPr>
                <a:picLocks noChangeAspect="1"/>
              </p:cNvPicPr>
              <p:nvPr/>
            </p:nvPicPr>
            <p:blipFill>
              <a:blip r:embed="rId17"/>
              <a:stretch>
                <a:fillRect/>
              </a:stretch>
            </p:blipFill>
            <p:spPr>
              <a:xfrm>
                <a:off x="744745" y="1708142"/>
                <a:ext cx="2185230" cy="1643592"/>
              </a:xfrm>
              <a:prstGeom prst="rect">
                <a:avLst/>
              </a:prstGeom>
            </p:spPr>
          </p:pic>
          <p:pic>
            <p:nvPicPr>
              <p:cNvPr id="33" name="Picture 32">
                <a:extLst>
                  <a:ext uri="{FF2B5EF4-FFF2-40B4-BE49-F238E27FC236}">
                    <a16:creationId xmlns:a16="http://schemas.microsoft.com/office/drawing/2014/main" id="{6CA363AA-E9AE-4D4B-884A-28C9CB612359}"/>
                  </a:ext>
                </a:extLst>
              </p:cNvPr>
              <p:cNvPicPr>
                <a:picLocks noChangeAspect="1"/>
              </p:cNvPicPr>
              <p:nvPr/>
            </p:nvPicPr>
            <p:blipFill>
              <a:blip r:embed="rId18"/>
              <a:stretch>
                <a:fillRect/>
              </a:stretch>
            </p:blipFill>
            <p:spPr>
              <a:xfrm>
                <a:off x="2950019" y="1712332"/>
                <a:ext cx="2182355" cy="1635212"/>
              </a:xfrm>
              <a:prstGeom prst="rect">
                <a:avLst/>
              </a:prstGeom>
            </p:spPr>
          </p:pic>
          <p:pic>
            <p:nvPicPr>
              <p:cNvPr id="34" name="Picture 33">
                <a:extLst>
                  <a:ext uri="{FF2B5EF4-FFF2-40B4-BE49-F238E27FC236}">
                    <a16:creationId xmlns:a16="http://schemas.microsoft.com/office/drawing/2014/main" id="{E65ECC98-83CD-A745-9F6B-CDD7BD2D33C5}"/>
                  </a:ext>
                </a:extLst>
              </p:cNvPr>
              <p:cNvPicPr>
                <a:picLocks noChangeAspect="1"/>
              </p:cNvPicPr>
              <p:nvPr/>
            </p:nvPicPr>
            <p:blipFill>
              <a:blip r:embed="rId19"/>
              <a:stretch>
                <a:fillRect/>
              </a:stretch>
            </p:blipFill>
            <p:spPr>
              <a:xfrm>
                <a:off x="5152418" y="1712332"/>
                <a:ext cx="2182355" cy="1635212"/>
              </a:xfrm>
              <a:prstGeom prst="rect">
                <a:avLst/>
              </a:prstGeom>
            </p:spPr>
          </p:pic>
          <p:pic>
            <p:nvPicPr>
              <p:cNvPr id="35" name="Picture 34">
                <a:extLst>
                  <a:ext uri="{FF2B5EF4-FFF2-40B4-BE49-F238E27FC236}">
                    <a16:creationId xmlns:a16="http://schemas.microsoft.com/office/drawing/2014/main" id="{59495437-00C6-3943-9BE7-CF1D039966AD}"/>
                  </a:ext>
                </a:extLst>
              </p:cNvPr>
              <p:cNvPicPr>
                <a:picLocks noChangeAspect="1"/>
              </p:cNvPicPr>
              <p:nvPr/>
            </p:nvPicPr>
            <p:blipFill>
              <a:blip r:embed="rId20"/>
              <a:stretch>
                <a:fillRect/>
              </a:stretch>
            </p:blipFill>
            <p:spPr>
              <a:xfrm>
                <a:off x="7353985" y="1712332"/>
                <a:ext cx="2188573" cy="1635212"/>
              </a:xfrm>
              <a:prstGeom prst="rect">
                <a:avLst/>
              </a:prstGeom>
            </p:spPr>
          </p:pic>
          <p:pic>
            <p:nvPicPr>
              <p:cNvPr id="36" name="Picture 35">
                <a:extLst>
                  <a:ext uri="{FF2B5EF4-FFF2-40B4-BE49-F238E27FC236}">
                    <a16:creationId xmlns:a16="http://schemas.microsoft.com/office/drawing/2014/main" id="{B73D2D3C-4B6E-B641-955D-FB2174667E83}"/>
                  </a:ext>
                </a:extLst>
              </p:cNvPr>
              <p:cNvPicPr>
                <a:picLocks noChangeAspect="1"/>
              </p:cNvPicPr>
              <p:nvPr/>
            </p:nvPicPr>
            <p:blipFill>
              <a:blip r:embed="rId21"/>
              <a:stretch>
                <a:fillRect/>
              </a:stretch>
            </p:blipFill>
            <p:spPr>
              <a:xfrm>
                <a:off x="9573689" y="1709223"/>
                <a:ext cx="2182356" cy="1641430"/>
              </a:xfrm>
              <a:prstGeom prst="rect">
                <a:avLst/>
              </a:prstGeom>
            </p:spPr>
          </p:pic>
        </p:grpSp>
        <p:grpSp>
          <p:nvGrpSpPr>
            <p:cNvPr id="37" name="Group 36">
              <a:extLst>
                <a:ext uri="{FF2B5EF4-FFF2-40B4-BE49-F238E27FC236}">
                  <a16:creationId xmlns:a16="http://schemas.microsoft.com/office/drawing/2014/main" id="{A00F225E-5E04-1242-B22B-3994D30AC324}"/>
                </a:ext>
              </a:extLst>
            </p:cNvPr>
            <p:cNvGrpSpPr/>
            <p:nvPr/>
          </p:nvGrpSpPr>
          <p:grpSpPr>
            <a:xfrm>
              <a:off x="261906" y="1729553"/>
              <a:ext cx="11434656" cy="1655673"/>
              <a:chOff x="329284" y="3362233"/>
              <a:chExt cx="11434656" cy="1655673"/>
            </a:xfrm>
          </p:grpSpPr>
          <p:grpSp>
            <p:nvGrpSpPr>
              <p:cNvPr id="38" name="Group 37">
                <a:extLst>
                  <a:ext uri="{FF2B5EF4-FFF2-40B4-BE49-F238E27FC236}">
                    <a16:creationId xmlns:a16="http://schemas.microsoft.com/office/drawing/2014/main" id="{8BA02BD8-FFB4-4B4E-96A7-F064F8121D3E}"/>
                  </a:ext>
                </a:extLst>
              </p:cNvPr>
              <p:cNvGrpSpPr/>
              <p:nvPr/>
            </p:nvGrpSpPr>
            <p:grpSpPr>
              <a:xfrm>
                <a:off x="329284" y="3374314"/>
                <a:ext cx="2610654" cy="1643592"/>
                <a:chOff x="329284" y="3374314"/>
                <a:chExt cx="2610654" cy="1643592"/>
              </a:xfrm>
            </p:grpSpPr>
            <p:pic>
              <p:nvPicPr>
                <p:cNvPr id="43" name="Picture 42">
                  <a:extLst>
                    <a:ext uri="{FF2B5EF4-FFF2-40B4-BE49-F238E27FC236}">
                      <a16:creationId xmlns:a16="http://schemas.microsoft.com/office/drawing/2014/main" id="{129E519B-0E7B-EA4D-A889-E0E8AF02608F}"/>
                    </a:ext>
                  </a:extLst>
                </p:cNvPr>
                <p:cNvPicPr>
                  <a:picLocks noChangeAspect="1"/>
                </p:cNvPicPr>
                <p:nvPr/>
              </p:nvPicPr>
              <p:blipFill>
                <a:blip r:embed="rId22"/>
                <a:stretch>
                  <a:fillRect/>
                </a:stretch>
              </p:blipFill>
              <p:spPr>
                <a:xfrm>
                  <a:off x="746399" y="3374314"/>
                  <a:ext cx="2193539" cy="1643592"/>
                </a:xfrm>
                <a:prstGeom prst="rect">
                  <a:avLst/>
                </a:prstGeom>
              </p:spPr>
            </p:pic>
            <p:sp>
              <p:nvSpPr>
                <p:cNvPr id="44" name="Rectangle 43">
                  <a:extLst>
                    <a:ext uri="{FF2B5EF4-FFF2-40B4-BE49-F238E27FC236}">
                      <a16:creationId xmlns:a16="http://schemas.microsoft.com/office/drawing/2014/main" id="{8ACA3432-C609-3247-8B9E-EF4FCD38DC4A}"/>
                    </a:ext>
                  </a:extLst>
                </p:cNvPr>
                <p:cNvSpPr/>
                <p:nvPr/>
              </p:nvSpPr>
              <p:spPr>
                <a:xfrm rot="16200000">
                  <a:off x="-300964" y="4008752"/>
                  <a:ext cx="1635213" cy="37471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200" dirty="0">
                      <a:latin typeface="Avenir Book" panose="02000503020000020003" pitchFamily="2" charset="0"/>
                    </a:rPr>
                    <a:t>Type 3: Grid Maps</a:t>
                  </a:r>
                </a:p>
              </p:txBody>
            </p:sp>
          </p:grpSp>
          <p:pic>
            <p:nvPicPr>
              <p:cNvPr id="39" name="Picture 38">
                <a:extLst>
                  <a:ext uri="{FF2B5EF4-FFF2-40B4-BE49-F238E27FC236}">
                    <a16:creationId xmlns:a16="http://schemas.microsoft.com/office/drawing/2014/main" id="{A55A9563-0454-7447-B552-1853C9F03409}"/>
                  </a:ext>
                </a:extLst>
              </p:cNvPr>
              <p:cNvPicPr>
                <a:picLocks noChangeAspect="1"/>
              </p:cNvPicPr>
              <p:nvPr/>
            </p:nvPicPr>
            <p:blipFill>
              <a:blip r:embed="rId23"/>
              <a:stretch>
                <a:fillRect/>
              </a:stretch>
            </p:blipFill>
            <p:spPr>
              <a:xfrm>
                <a:off x="2962652" y="3380146"/>
                <a:ext cx="2169722" cy="1631928"/>
              </a:xfrm>
              <a:prstGeom prst="rect">
                <a:avLst/>
              </a:prstGeom>
            </p:spPr>
          </p:pic>
          <p:pic>
            <p:nvPicPr>
              <p:cNvPr id="40" name="Picture 39">
                <a:extLst>
                  <a:ext uri="{FF2B5EF4-FFF2-40B4-BE49-F238E27FC236}">
                    <a16:creationId xmlns:a16="http://schemas.microsoft.com/office/drawing/2014/main" id="{2FDBA533-0A81-714D-A93E-6A247CF1D50F}"/>
                  </a:ext>
                </a:extLst>
              </p:cNvPr>
              <p:cNvPicPr>
                <a:picLocks noChangeAspect="1"/>
              </p:cNvPicPr>
              <p:nvPr/>
            </p:nvPicPr>
            <p:blipFill>
              <a:blip r:embed="rId24"/>
              <a:stretch>
                <a:fillRect/>
              </a:stretch>
            </p:blipFill>
            <p:spPr>
              <a:xfrm>
                <a:off x="5166668" y="3380146"/>
                <a:ext cx="2169722" cy="1631928"/>
              </a:xfrm>
              <a:prstGeom prst="rect">
                <a:avLst/>
              </a:prstGeom>
            </p:spPr>
          </p:pic>
          <p:pic>
            <p:nvPicPr>
              <p:cNvPr id="41" name="Picture 40">
                <a:extLst>
                  <a:ext uri="{FF2B5EF4-FFF2-40B4-BE49-F238E27FC236}">
                    <a16:creationId xmlns:a16="http://schemas.microsoft.com/office/drawing/2014/main" id="{80245854-1E7E-3245-821A-082416858D24}"/>
                  </a:ext>
                </a:extLst>
              </p:cNvPr>
              <p:cNvPicPr>
                <a:picLocks noChangeAspect="1"/>
              </p:cNvPicPr>
              <p:nvPr/>
            </p:nvPicPr>
            <p:blipFill>
              <a:blip r:embed="rId25"/>
              <a:stretch>
                <a:fillRect/>
              </a:stretch>
            </p:blipFill>
            <p:spPr>
              <a:xfrm>
                <a:off x="7356952" y="3371558"/>
                <a:ext cx="2181140" cy="1640515"/>
              </a:xfrm>
              <a:prstGeom prst="rect">
                <a:avLst/>
              </a:prstGeom>
            </p:spPr>
          </p:pic>
          <p:pic>
            <p:nvPicPr>
              <p:cNvPr id="42" name="Picture 41">
                <a:extLst>
                  <a:ext uri="{FF2B5EF4-FFF2-40B4-BE49-F238E27FC236}">
                    <a16:creationId xmlns:a16="http://schemas.microsoft.com/office/drawing/2014/main" id="{8A71BA75-8ED4-BA4A-9C0E-B40C27D44319}"/>
                  </a:ext>
                </a:extLst>
              </p:cNvPr>
              <p:cNvPicPr>
                <a:picLocks noChangeAspect="1"/>
              </p:cNvPicPr>
              <p:nvPr/>
            </p:nvPicPr>
            <p:blipFill>
              <a:blip r:embed="rId26"/>
              <a:stretch>
                <a:fillRect/>
              </a:stretch>
            </p:blipFill>
            <p:spPr>
              <a:xfrm>
                <a:off x="9570402" y="3362233"/>
                <a:ext cx="2193538" cy="1649841"/>
              </a:xfrm>
              <a:prstGeom prst="rect">
                <a:avLst/>
              </a:prstGeom>
            </p:spPr>
          </p:pic>
        </p:grpSp>
        <p:sp>
          <p:nvSpPr>
            <p:cNvPr id="45" name="Rectangle 44">
              <a:extLst>
                <a:ext uri="{FF2B5EF4-FFF2-40B4-BE49-F238E27FC236}">
                  <a16:creationId xmlns:a16="http://schemas.microsoft.com/office/drawing/2014/main" id="{85199633-5488-5A4D-A502-AA3BB087D2AD}"/>
                </a:ext>
              </a:extLst>
            </p:cNvPr>
            <p:cNvSpPr/>
            <p:nvPr/>
          </p:nvSpPr>
          <p:spPr>
            <a:xfrm>
              <a:off x="9519954" y="5086640"/>
              <a:ext cx="2168713" cy="163268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latin typeface="Avenir Book" panose="02000503020000020003" pitchFamily="2" charset="0"/>
                </a:rPr>
                <a:t>7 Map Types</a:t>
              </a:r>
            </a:p>
            <a:p>
              <a:pPr algn="ctr"/>
              <a:r>
                <a:rPr lang="en-US" dirty="0">
                  <a:latin typeface="Avenir Book" panose="02000503020000020003" pitchFamily="2" charset="0"/>
                </a:rPr>
                <a:t>Total maps</a:t>
              </a:r>
              <a:r>
                <a:rPr lang="en-US">
                  <a:latin typeface="Avenir Book" panose="02000503020000020003" pitchFamily="2" charset="0"/>
                </a:rPr>
                <a:t>: 24</a:t>
              </a:r>
              <a:endParaRPr lang="en-US" dirty="0">
                <a:latin typeface="Avenir Book" panose="02000503020000020003" pitchFamily="2" charset="0"/>
              </a:endParaRPr>
            </a:p>
          </p:txBody>
        </p:sp>
      </p:grpSp>
    </p:spTree>
    <p:extLst>
      <p:ext uri="{BB962C8B-B14F-4D97-AF65-F5344CB8AC3E}">
        <p14:creationId xmlns:p14="http://schemas.microsoft.com/office/powerpoint/2010/main" val="3149921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3.7037E-6 L 0 -0.21065 " pathEditMode="relative" rAng="0" ptsTypes="AA">
                                      <p:cBhvr>
                                        <p:cTn id="6" dur="2000" fill="hold"/>
                                        <p:tgtEl>
                                          <p:spTgt spid="46"/>
                                        </p:tgtEl>
                                        <p:attrNameLst>
                                          <p:attrName>ppt_x</p:attrName>
                                          <p:attrName>ppt_y</p:attrName>
                                        </p:attrNameLst>
                                      </p:cBhvr>
                                      <p:rCtr x="0" y="-939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853178" cy="708436"/>
          </a:xfrm>
        </p:spPr>
        <p:txBody>
          <a:bodyPr/>
          <a:lstStyle/>
          <a:p>
            <a:r>
              <a:rPr lang="en-US" dirty="0">
                <a:solidFill>
                  <a:srgbClr val="00BAAF"/>
                </a:solidFill>
              </a:rPr>
              <a:t>Design dimensions</a:t>
            </a:r>
            <a:r>
              <a:rPr lang="en-US" dirty="0"/>
              <a:t>: map probes</a:t>
            </a:r>
          </a:p>
        </p:txBody>
      </p:sp>
      <p:sp>
        <p:nvSpPr>
          <p:cNvPr id="4" name="Content Placeholder 3"/>
          <p:cNvSpPr>
            <a:spLocks noGrp="1"/>
          </p:cNvSpPr>
          <p:nvPr>
            <p:ph sz="quarter" idx="13"/>
          </p:nvPr>
        </p:nvSpPr>
        <p:spPr/>
        <p:txBody>
          <a:bodyPr/>
          <a:lstStyle/>
          <a:p>
            <a:r>
              <a:rPr lang="en-US" dirty="0"/>
              <a:t>STUDY :: METHOD</a:t>
            </a:r>
          </a:p>
        </p:txBody>
      </p:sp>
      <p:pic>
        <p:nvPicPr>
          <p:cNvPr id="9" name="Picture 8" descr="Graphical user interface&#10;&#10;Description automatically generated">
            <a:extLst>
              <a:ext uri="{FF2B5EF4-FFF2-40B4-BE49-F238E27FC236}">
                <a16:creationId xmlns:a16="http://schemas.microsoft.com/office/drawing/2014/main" id="{6CDBBFEA-FF2E-2C44-BBBE-04453D45596E}"/>
              </a:ext>
            </a:extLst>
          </p:cNvPr>
          <p:cNvPicPr>
            <a:picLocks noChangeAspect="1"/>
          </p:cNvPicPr>
          <p:nvPr/>
        </p:nvPicPr>
        <p:blipFill rotWithShape="1">
          <a:blip r:embed="rId3"/>
          <a:srcRect t="6329" b="6393"/>
          <a:stretch/>
        </p:blipFill>
        <p:spPr>
          <a:xfrm>
            <a:off x="838200" y="1298222"/>
            <a:ext cx="10515600" cy="5231824"/>
          </a:xfrm>
          <a:prstGeom prst="rect">
            <a:avLst/>
          </a:prstGeom>
        </p:spPr>
      </p:pic>
    </p:spTree>
    <p:extLst>
      <p:ext uri="{BB962C8B-B14F-4D97-AF65-F5344CB8AC3E}">
        <p14:creationId xmlns:p14="http://schemas.microsoft.com/office/powerpoint/2010/main" val="1067041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853178" cy="708436"/>
          </a:xfrm>
        </p:spPr>
        <p:txBody>
          <a:bodyPr/>
          <a:lstStyle/>
          <a:p>
            <a:r>
              <a:rPr lang="en-US" dirty="0">
                <a:solidFill>
                  <a:srgbClr val="00BAAF"/>
                </a:solidFill>
              </a:rPr>
              <a:t>access score</a:t>
            </a:r>
            <a:r>
              <a:rPr lang="en-US" dirty="0"/>
              <a:t>: Personalized accessibility model</a:t>
            </a:r>
          </a:p>
        </p:txBody>
      </p:sp>
      <p:sp>
        <p:nvSpPr>
          <p:cNvPr id="4" name="Content Placeholder 3"/>
          <p:cNvSpPr>
            <a:spLocks noGrp="1"/>
          </p:cNvSpPr>
          <p:nvPr>
            <p:ph sz="quarter" idx="13"/>
          </p:nvPr>
        </p:nvSpPr>
        <p:spPr/>
        <p:txBody>
          <a:bodyPr/>
          <a:lstStyle/>
          <a:p>
            <a:r>
              <a:rPr lang="en-US" dirty="0"/>
              <a:t>STUDY :: METHOD</a:t>
            </a:r>
          </a:p>
        </p:txBody>
      </p:sp>
      <p:pic>
        <p:nvPicPr>
          <p:cNvPr id="5" name="Picture 4"/>
          <p:cNvPicPr>
            <a:picLocks noChangeAspect="1"/>
          </p:cNvPicPr>
          <p:nvPr/>
        </p:nvPicPr>
        <p:blipFill>
          <a:blip r:embed="rId3"/>
          <a:stretch>
            <a:fillRect/>
          </a:stretch>
        </p:blipFill>
        <p:spPr>
          <a:xfrm>
            <a:off x="211822" y="1733550"/>
            <a:ext cx="3392424" cy="4402434"/>
          </a:xfrm>
          <a:prstGeom prst="rect">
            <a:avLst/>
          </a:prstGeom>
          <a:ln>
            <a:solidFill>
              <a:schemeClr val="bg1">
                <a:lumMod val="65000"/>
              </a:schemeClr>
            </a:solidFill>
          </a:ln>
        </p:spPr>
      </p:pic>
      <p:sp>
        <p:nvSpPr>
          <p:cNvPr id="7" name="TextBox 6"/>
          <p:cNvSpPr txBox="1"/>
          <p:nvPr/>
        </p:nvSpPr>
        <p:spPr>
          <a:xfrm>
            <a:off x="211822" y="6550993"/>
            <a:ext cx="6728728" cy="276999"/>
          </a:xfrm>
          <a:prstGeom prst="rect">
            <a:avLst/>
          </a:prstGeom>
          <a:noFill/>
        </p:spPr>
        <p:txBody>
          <a:bodyPr wrap="square" l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bg1">
                    <a:lumMod val="50000"/>
                  </a:schemeClr>
                </a:solidFill>
                <a:effectLst/>
                <a:uLnTx/>
                <a:uFillTx/>
                <a:latin typeface="Segoe Condensed" panose="020B0606040200020203" pitchFamily="34" charset="0"/>
                <a:ea typeface="+mn-ea"/>
                <a:cs typeface="+mn-cs"/>
              </a:rPr>
              <a:t>[ASSETS’18 Poster] </a:t>
            </a:r>
          </a:p>
        </p:txBody>
      </p:sp>
      <p:pic>
        <p:nvPicPr>
          <p:cNvPr id="8" name="Picture 7"/>
          <p:cNvPicPr>
            <a:picLocks noChangeAspect="1"/>
          </p:cNvPicPr>
          <p:nvPr/>
        </p:nvPicPr>
        <p:blipFill>
          <a:blip r:embed="rId4"/>
          <a:stretch>
            <a:fillRect/>
          </a:stretch>
        </p:blipFill>
        <p:spPr>
          <a:xfrm>
            <a:off x="4197349" y="1733550"/>
            <a:ext cx="7146391" cy="4402434"/>
          </a:xfrm>
          <a:prstGeom prst="rect">
            <a:avLst/>
          </a:prstGeom>
        </p:spPr>
      </p:pic>
    </p:spTree>
    <p:extLst>
      <p:ext uri="{BB962C8B-B14F-4D97-AF65-F5344CB8AC3E}">
        <p14:creationId xmlns:p14="http://schemas.microsoft.com/office/powerpoint/2010/main" val="4254580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omputer sitting on a table&#10;&#10;Description automatically generated">
            <a:extLst>
              <a:ext uri="{FF2B5EF4-FFF2-40B4-BE49-F238E27FC236}">
                <a16:creationId xmlns:a16="http://schemas.microsoft.com/office/drawing/2014/main" id="{4FA9FBAD-711D-3946-BC8A-6DE263A562F6}"/>
              </a:ext>
            </a:extLst>
          </p:cNvPr>
          <p:cNvPicPr>
            <a:picLocks noChangeAspect="1"/>
          </p:cNvPicPr>
          <p:nvPr/>
        </p:nvPicPr>
        <p:blipFill>
          <a:blip r:embed="rId3"/>
          <a:stretch>
            <a:fillRect/>
          </a:stretch>
        </p:blipFill>
        <p:spPr>
          <a:xfrm>
            <a:off x="-2117586" y="1364243"/>
            <a:ext cx="7479914" cy="5609935"/>
          </a:xfrm>
          <a:prstGeom prst="rect">
            <a:avLst/>
          </a:prstGeom>
        </p:spPr>
      </p:pic>
      <p:pic>
        <p:nvPicPr>
          <p:cNvPr id="6" name="Picture 5" descr="An open computer sitting on top of a table&#10;&#10;Description automatically generated">
            <a:extLst>
              <a:ext uri="{FF2B5EF4-FFF2-40B4-BE49-F238E27FC236}">
                <a16:creationId xmlns:a16="http://schemas.microsoft.com/office/drawing/2014/main" id="{D4211141-1DC3-754B-8B3C-CB11ED07B322}"/>
              </a:ext>
            </a:extLst>
          </p:cNvPr>
          <p:cNvPicPr>
            <a:picLocks noChangeAspect="1"/>
          </p:cNvPicPr>
          <p:nvPr/>
        </p:nvPicPr>
        <p:blipFill rotWithShape="1">
          <a:blip r:embed="rId4"/>
          <a:srcRect r="22629"/>
          <a:stretch/>
        </p:blipFill>
        <p:spPr>
          <a:xfrm rot="961555">
            <a:off x="8430166" y="57625"/>
            <a:ext cx="3898140" cy="2613237"/>
          </a:xfrm>
          <a:prstGeom prst="rect">
            <a:avLst/>
          </a:prstGeom>
        </p:spPr>
      </p:pic>
      <p:pic>
        <p:nvPicPr>
          <p:cNvPr id="7" name="Picture 6" descr="A person standing in front of a computer&#10;&#10;Description automatically generated">
            <a:extLst>
              <a:ext uri="{FF2B5EF4-FFF2-40B4-BE49-F238E27FC236}">
                <a16:creationId xmlns:a16="http://schemas.microsoft.com/office/drawing/2014/main" id="{9462BF3C-A95D-F24C-9423-78D8FD10A3B4}"/>
              </a:ext>
            </a:extLst>
          </p:cNvPr>
          <p:cNvPicPr>
            <a:picLocks noChangeAspect="1"/>
          </p:cNvPicPr>
          <p:nvPr/>
        </p:nvPicPr>
        <p:blipFill>
          <a:blip r:embed="rId5"/>
          <a:stretch>
            <a:fillRect/>
          </a:stretch>
        </p:blipFill>
        <p:spPr>
          <a:xfrm>
            <a:off x="4281390" y="1978777"/>
            <a:ext cx="7910610" cy="5273739"/>
          </a:xfrm>
          <a:prstGeom prst="rect">
            <a:avLst/>
          </a:prstGeom>
        </p:spPr>
      </p:pic>
      <p:pic>
        <p:nvPicPr>
          <p:cNvPr id="8" name="Picture 7" descr="A picture containing person, indoor, child&#10;&#10;Description automatically generated">
            <a:extLst>
              <a:ext uri="{FF2B5EF4-FFF2-40B4-BE49-F238E27FC236}">
                <a16:creationId xmlns:a16="http://schemas.microsoft.com/office/drawing/2014/main" id="{C1F41CD1-3750-E24E-8B71-9A215B633D1D}"/>
              </a:ext>
            </a:extLst>
          </p:cNvPr>
          <p:cNvPicPr>
            <a:picLocks noChangeAspect="1"/>
          </p:cNvPicPr>
          <p:nvPr/>
        </p:nvPicPr>
        <p:blipFill>
          <a:blip r:embed="rId6"/>
          <a:stretch>
            <a:fillRect/>
          </a:stretch>
        </p:blipFill>
        <p:spPr>
          <a:xfrm>
            <a:off x="4492082" y="-59671"/>
            <a:ext cx="4285082" cy="3031471"/>
          </a:xfrm>
          <a:prstGeom prst="rect">
            <a:avLst/>
          </a:prstGeom>
        </p:spPr>
      </p:pic>
      <p:sp>
        <p:nvSpPr>
          <p:cNvPr id="11" name="Rectangle 10">
            <a:extLst>
              <a:ext uri="{FF2B5EF4-FFF2-40B4-BE49-F238E27FC236}">
                <a16:creationId xmlns:a16="http://schemas.microsoft.com/office/drawing/2014/main" id="{A4A348C1-88CE-E845-8F08-101BB208A470}"/>
              </a:ext>
            </a:extLst>
          </p:cNvPr>
          <p:cNvSpPr/>
          <p:nvPr/>
        </p:nvSpPr>
        <p:spPr>
          <a:xfrm>
            <a:off x="4297" y="0"/>
            <a:ext cx="4513185" cy="29718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90000"/>
              </a:lnSpc>
              <a:spcBef>
                <a:spcPct val="0"/>
              </a:spcBef>
            </a:pPr>
            <a:r>
              <a:rPr lang="en-US" sz="5000" b="1" dirty="0">
                <a:solidFill>
                  <a:srgbClr val="BE384A"/>
                </a:solidFill>
                <a:latin typeface="Bebas Neue" panose="020B0606020202050201" pitchFamily="34" charset="0"/>
              </a:rPr>
              <a:t>Design Interviews</a:t>
            </a:r>
            <a:endParaRPr lang="en-US" sz="5000" b="1" dirty="0">
              <a:solidFill>
                <a:srgbClr val="BE384A"/>
              </a:solidFill>
              <a:latin typeface="Bebas Neue" pitchFamily="2" charset="77"/>
            </a:endParaRPr>
          </a:p>
          <a:p>
            <a:pPr>
              <a:lnSpc>
                <a:spcPct val="90000"/>
              </a:lnSpc>
              <a:spcBef>
                <a:spcPct val="0"/>
              </a:spcBef>
            </a:pPr>
            <a:r>
              <a:rPr lang="en-US" sz="2400" b="1" dirty="0">
                <a:solidFill>
                  <a:srgbClr val="BE384A"/>
                </a:solidFill>
                <a:latin typeface="Bebas Neue" pitchFamily="2" charset="77"/>
              </a:rPr>
              <a:t>N=25</a:t>
            </a:r>
          </a:p>
          <a:p>
            <a:pPr>
              <a:lnSpc>
                <a:spcPct val="90000"/>
              </a:lnSpc>
              <a:spcBef>
                <a:spcPct val="0"/>
              </a:spcBef>
            </a:pPr>
            <a:endParaRPr lang="en-US" sz="2000" dirty="0">
              <a:solidFill>
                <a:srgbClr val="BE384A"/>
              </a:solidFill>
              <a:latin typeface="Avenir Next" panose="020B0503020202020204" pitchFamily="34" charset="0"/>
            </a:endParaRPr>
          </a:p>
          <a:p>
            <a:pPr>
              <a:lnSpc>
                <a:spcPct val="90000"/>
              </a:lnSpc>
              <a:spcBef>
                <a:spcPct val="0"/>
              </a:spcBef>
            </a:pPr>
            <a:r>
              <a:rPr lang="en-US" sz="2000" dirty="0">
                <a:solidFill>
                  <a:srgbClr val="BE384A"/>
                </a:solidFill>
                <a:latin typeface="Avenir Next" panose="020B0503020202020204" pitchFamily="34" charset="0"/>
              </a:rPr>
              <a:t>Department officials (e.g., DOTs)</a:t>
            </a:r>
          </a:p>
          <a:p>
            <a:pPr>
              <a:lnSpc>
                <a:spcPct val="90000"/>
              </a:lnSpc>
              <a:spcBef>
                <a:spcPct val="0"/>
              </a:spcBef>
            </a:pPr>
            <a:r>
              <a:rPr lang="en-US" sz="2000" dirty="0">
                <a:solidFill>
                  <a:srgbClr val="BE384A"/>
                </a:solidFill>
                <a:latin typeface="Avenir Next" panose="020B0503020202020204" pitchFamily="34" charset="0"/>
              </a:rPr>
              <a:t>Policymakers (e.g., elected officials)</a:t>
            </a:r>
          </a:p>
          <a:p>
            <a:pPr>
              <a:lnSpc>
                <a:spcPct val="90000"/>
              </a:lnSpc>
              <a:spcBef>
                <a:spcPct val="0"/>
              </a:spcBef>
            </a:pPr>
            <a:r>
              <a:rPr lang="en-US" sz="2000" dirty="0">
                <a:solidFill>
                  <a:srgbClr val="BE384A"/>
                </a:solidFill>
                <a:latin typeface="Avenir Next" panose="020B0503020202020204" pitchFamily="34" charset="0"/>
              </a:rPr>
              <a:t>Accessibility advocates (e.g., NGOs)</a:t>
            </a:r>
          </a:p>
          <a:p>
            <a:pPr>
              <a:lnSpc>
                <a:spcPct val="90000"/>
              </a:lnSpc>
              <a:spcBef>
                <a:spcPct val="0"/>
              </a:spcBef>
            </a:pPr>
            <a:r>
              <a:rPr lang="en-US" sz="2000" dirty="0">
                <a:solidFill>
                  <a:srgbClr val="BE384A"/>
                </a:solidFill>
                <a:latin typeface="Avenir Next" panose="020B0503020202020204" pitchFamily="34" charset="0"/>
              </a:rPr>
              <a:t>People with mobility disabilities</a:t>
            </a:r>
          </a:p>
          <a:p>
            <a:pPr>
              <a:lnSpc>
                <a:spcPct val="90000"/>
              </a:lnSpc>
              <a:spcBef>
                <a:spcPct val="0"/>
              </a:spcBef>
            </a:pPr>
            <a:r>
              <a:rPr lang="en-US" sz="2000" dirty="0">
                <a:solidFill>
                  <a:srgbClr val="BE384A"/>
                </a:solidFill>
                <a:latin typeface="Avenir Next" panose="020B0503020202020204" pitchFamily="34" charset="0"/>
              </a:rPr>
              <a:t>Caregivers</a:t>
            </a:r>
          </a:p>
        </p:txBody>
      </p:sp>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solidFill>
        </p:spPr>
        <p:txBody>
          <a:bodyPr wrap="non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3. Critique and Reflections</a:t>
            </a:r>
          </a:p>
        </p:txBody>
      </p:sp>
    </p:spTree>
    <p:extLst>
      <p:ext uri="{BB962C8B-B14F-4D97-AF65-F5344CB8AC3E}">
        <p14:creationId xmlns:p14="http://schemas.microsoft.com/office/powerpoint/2010/main" val="3488242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bg>
      <p:bgPr>
        <a:solidFill>
          <a:srgbClr val="EAE7E7"/>
        </a:solidFill>
        <a:effectLst/>
      </p:bgPr>
    </p:bg>
    <p:spTree>
      <p:nvGrpSpPr>
        <p:cNvPr id="1" name=""/>
        <p:cNvGrpSpPr/>
        <p:nvPr/>
      </p:nvGrpSpPr>
      <p:grpSpPr>
        <a:xfrm>
          <a:off x="0" y="0"/>
          <a:ext cx="0" cy="0"/>
          <a:chOff x="0" y="0"/>
          <a:chExt cx="0" cy="0"/>
        </a:xfrm>
      </p:grpSpPr>
      <p:pic>
        <p:nvPicPr>
          <p:cNvPr id="7170" name="Picture 2" descr="A person looking at a map&#10;&#10;Description automatically generated with low confidence">
            <a:extLst>
              <a:ext uri="{FF2B5EF4-FFF2-40B4-BE49-F238E27FC236}">
                <a16:creationId xmlns:a16="http://schemas.microsoft.com/office/drawing/2014/main" id="{A574AFB5-1F67-C748-ADED-EE8BCD42600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09" r="7612" b="3"/>
          <a:stretch/>
        </p:blipFill>
        <p:spPr bwMode="auto">
          <a:xfrm>
            <a:off x="20" y="-2"/>
            <a:ext cx="6323142" cy="5593660"/>
          </a:xfrm>
          <a:custGeom>
            <a:avLst/>
            <a:gdLst/>
            <a:ahLst/>
            <a:cxnLst/>
            <a:rect l="l" t="t" r="r" b="b"/>
            <a:pathLst>
              <a:path w="6323162" h="5593660">
                <a:moveTo>
                  <a:pt x="2177447" y="0"/>
                </a:moveTo>
                <a:lnTo>
                  <a:pt x="4826316" y="0"/>
                </a:lnTo>
                <a:lnTo>
                  <a:pt x="4971508" y="75777"/>
                </a:lnTo>
                <a:cubicBezTo>
                  <a:pt x="5197582" y="210111"/>
                  <a:pt x="5400550" y="381325"/>
                  <a:pt x="5577109" y="586873"/>
                </a:cubicBezTo>
                <a:cubicBezTo>
                  <a:pt x="6058235" y="1147205"/>
                  <a:pt x="6323162" y="1943505"/>
                  <a:pt x="6323162" y="2829148"/>
                </a:cubicBezTo>
                <a:cubicBezTo>
                  <a:pt x="6323162" y="3182494"/>
                  <a:pt x="6220623" y="3466081"/>
                  <a:pt x="5990836" y="3748729"/>
                </a:cubicBezTo>
                <a:cubicBezTo>
                  <a:pt x="5750480" y="4044392"/>
                  <a:pt x="5389327" y="4316711"/>
                  <a:pt x="5006899" y="4604992"/>
                </a:cubicBezTo>
                <a:cubicBezTo>
                  <a:pt x="4936343" y="4658116"/>
                  <a:pt x="4863453" y="4713117"/>
                  <a:pt x="4790566" y="4768788"/>
                </a:cubicBezTo>
                <a:cubicBezTo>
                  <a:pt x="4138128" y="5267012"/>
                  <a:pt x="3661945" y="5593660"/>
                  <a:pt x="3012943" y="5593660"/>
                </a:cubicBezTo>
                <a:cubicBezTo>
                  <a:pt x="2024062" y="5593660"/>
                  <a:pt x="1323723" y="5192693"/>
                  <a:pt x="671286" y="4252856"/>
                </a:cubicBezTo>
                <a:cubicBezTo>
                  <a:pt x="585906" y="4129842"/>
                  <a:pt x="502446" y="4017964"/>
                  <a:pt x="421733" y="3909839"/>
                </a:cubicBezTo>
                <a:cubicBezTo>
                  <a:pt x="254471" y="3685679"/>
                  <a:pt x="130655" y="3515312"/>
                  <a:pt x="48655" y="3351082"/>
                </a:cubicBezTo>
                <a:lnTo>
                  <a:pt x="0" y="3239820"/>
                </a:lnTo>
                <a:lnTo>
                  <a:pt x="0" y="2248150"/>
                </a:lnTo>
                <a:lnTo>
                  <a:pt x="1658" y="2239520"/>
                </a:lnTo>
                <a:cubicBezTo>
                  <a:pt x="51657" y="2045089"/>
                  <a:pt x="126469" y="1853225"/>
                  <a:pt x="225714" y="1665285"/>
                </a:cubicBezTo>
                <a:cubicBezTo>
                  <a:pt x="419948" y="1297585"/>
                  <a:pt x="697641" y="961011"/>
                  <a:pt x="1050970" y="665214"/>
                </a:cubicBezTo>
                <a:cubicBezTo>
                  <a:pt x="1311437" y="447090"/>
                  <a:pt x="1608578" y="257641"/>
                  <a:pt x="1923692" y="107844"/>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11" descr="An open computer sitting on top of a table&#10;&#10;Description automatically generated">
            <a:extLst>
              <a:ext uri="{FF2B5EF4-FFF2-40B4-BE49-F238E27FC236}">
                <a16:creationId xmlns:a16="http://schemas.microsoft.com/office/drawing/2014/main" id="{292AEE74-63DF-B848-96FE-4F2AA38F8419}"/>
              </a:ext>
            </a:extLst>
          </p:cNvPr>
          <p:cNvPicPr>
            <a:picLocks noChangeAspect="1"/>
          </p:cNvPicPr>
          <p:nvPr/>
        </p:nvPicPr>
        <p:blipFill rotWithShape="1">
          <a:blip r:embed="rId5"/>
          <a:srcRect l="6832" r="38921" b="-2"/>
          <a:stretch/>
        </p:blipFill>
        <p:spPr>
          <a:xfrm>
            <a:off x="6795930" y="1685367"/>
            <a:ext cx="5396070" cy="5172635"/>
          </a:xfrm>
          <a:custGeom>
            <a:avLst/>
            <a:gdLst/>
            <a:ahLst/>
            <a:cxnLst/>
            <a:rect l="l" t="t" r="r" b="b"/>
            <a:pathLst>
              <a:path w="5396070" h="5172635">
                <a:moveTo>
                  <a:pt x="2809770" y="1442"/>
                </a:moveTo>
                <a:cubicBezTo>
                  <a:pt x="3212462" y="15635"/>
                  <a:pt x="3625968" y="134989"/>
                  <a:pt x="4032739" y="376223"/>
                </a:cubicBezTo>
                <a:cubicBezTo>
                  <a:pt x="4589656" y="706501"/>
                  <a:pt x="5051318" y="1213487"/>
                  <a:pt x="5362614" y="1796088"/>
                </a:cubicBezTo>
                <a:lnTo>
                  <a:pt x="5396070" y="1864600"/>
                </a:lnTo>
                <a:lnTo>
                  <a:pt x="5396070" y="4888539"/>
                </a:lnTo>
                <a:lnTo>
                  <a:pt x="5373530" y="4924165"/>
                </a:lnTo>
                <a:cubicBezTo>
                  <a:pt x="5310112" y="5013254"/>
                  <a:pt x="5241620" y="5088864"/>
                  <a:pt x="5168684" y="5154829"/>
                </a:cubicBezTo>
                <a:lnTo>
                  <a:pt x="5146924" y="5172635"/>
                </a:lnTo>
                <a:lnTo>
                  <a:pt x="987172" y="5172635"/>
                </a:lnTo>
                <a:lnTo>
                  <a:pt x="842383" y="4959392"/>
                </a:lnTo>
                <a:cubicBezTo>
                  <a:pt x="689919" y="4704655"/>
                  <a:pt x="574982" y="4422821"/>
                  <a:pt x="460051" y="4132485"/>
                </a:cubicBezTo>
                <a:cubicBezTo>
                  <a:pt x="123442" y="3282182"/>
                  <a:pt x="-251427" y="2525854"/>
                  <a:pt x="227408" y="1673941"/>
                </a:cubicBezTo>
                <a:cubicBezTo>
                  <a:pt x="822220" y="615687"/>
                  <a:pt x="1780673" y="-34829"/>
                  <a:pt x="2809770" y="1442"/>
                </a:cubicBezTo>
                <a:close/>
              </a:path>
            </a:pathLst>
          </a:custGeom>
        </p:spPr>
      </p:pic>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solidFill>
        </p:spPr>
        <p:txBody>
          <a:bodyPr wrap="none" tIns="45720" bIns="45720" rtlCol="0">
            <a:spAutoFit/>
          </a:bodyPr>
          <a:lstStyle/>
          <a:p>
            <a:pPr>
              <a:spcAft>
                <a:spcPts val="600"/>
              </a:spcAft>
            </a:pPr>
            <a:r>
              <a:rPr lang="en-US" sz="3600" b="1" dirty="0">
                <a:solidFill>
                  <a:srgbClr val="BE384A"/>
                </a:solidFill>
                <a:latin typeface="Avenir Next Demi Bold" panose="020B0503020202020204" pitchFamily="34" charset="0"/>
                <a:cs typeface="Segoe UI Light" panose="020B0502040204020203" pitchFamily="34" charset="0"/>
              </a:rPr>
              <a:t>1. Initial Exploration of Maps</a:t>
            </a:r>
            <a:endParaRPr lang="en-US" sz="3600" b="1">
              <a:solidFill>
                <a:srgbClr val="BE384A"/>
              </a:solidFill>
              <a:latin typeface="Avenir Next Demi Bold" panose="020B0503020202020204" pitchFamily="34" charset="0"/>
              <a:cs typeface="Segoe UI Light" panose="020B0502040204020203" pitchFamily="34" charset="0"/>
            </a:endParaRP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alpha val="46165"/>
            </a:schemeClr>
          </a:solidFill>
        </p:spPr>
        <p:txBody>
          <a:bodyPr wrap="square" tIns="45720" bIns="45720" rtlCol="0">
            <a:spAutoFit/>
          </a:bodyPr>
          <a:lstStyle/>
          <a:p>
            <a:pPr>
              <a:spcAft>
                <a:spcPts val="600"/>
              </a:spcAft>
            </a:pPr>
            <a:r>
              <a:rPr lang="en-US" sz="3600" b="1" dirty="0">
                <a:solidFill>
                  <a:schemeClr val="bg2">
                    <a:lumMod val="50000"/>
                  </a:schemeClr>
                </a:solidFill>
                <a:latin typeface="Avenir Next Demi Bold" panose="020B0503020202020204" pitchFamily="34" charset="0"/>
                <a:cs typeface="Segoe UI Light" panose="020B0502040204020203" pitchFamily="34" charset="0"/>
              </a:rPr>
              <a:t>2. Visual Sensemaking Tasks</a:t>
            </a:r>
            <a:endParaRPr lang="en-US" sz="3600" b="1">
              <a:solidFill>
                <a:schemeClr val="bg2">
                  <a:lumMod val="50000"/>
                </a:schemeClr>
              </a:solidFill>
              <a:latin typeface="Avenir Next Demi Bold" panose="020B0503020202020204" pitchFamily="34" charset="0"/>
              <a:cs typeface="Segoe UI Light" panose="020B0502040204020203" pitchFamily="34" charset="0"/>
            </a:endParaRP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46165"/>
            </a:schemeClr>
          </a:solidFill>
        </p:spPr>
        <p:txBody>
          <a:bodyPr wrap="square" tIns="45720" bIns="45720" rtlCol="0">
            <a:spAutoFit/>
          </a:bodyPr>
          <a:lstStyle/>
          <a:p>
            <a:pPr>
              <a:spcAft>
                <a:spcPts val="600"/>
              </a:spcAft>
            </a:pPr>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spTree>
    <p:extLst>
      <p:ext uri="{BB962C8B-B14F-4D97-AF65-F5344CB8AC3E}">
        <p14:creationId xmlns:p14="http://schemas.microsoft.com/office/powerpoint/2010/main" val="4108191259"/>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descr="A person standing in front of a computer&#10;&#10;Description automatically generated">
            <a:extLst>
              <a:ext uri="{FF2B5EF4-FFF2-40B4-BE49-F238E27FC236}">
                <a16:creationId xmlns:a16="http://schemas.microsoft.com/office/drawing/2014/main" id="{9462BF3C-A95D-F24C-9423-78D8FD10A3B4}"/>
              </a:ext>
            </a:extLst>
          </p:cNvPr>
          <p:cNvPicPr>
            <a:picLocks noChangeAspect="1"/>
          </p:cNvPicPr>
          <p:nvPr/>
        </p:nvPicPr>
        <p:blipFill>
          <a:blip r:embed="rId3"/>
          <a:stretch>
            <a:fillRect/>
          </a:stretch>
        </p:blipFill>
        <p:spPr>
          <a:xfrm>
            <a:off x="-307410" y="-379814"/>
            <a:ext cx="6450041" cy="4300025"/>
          </a:xfrm>
          <a:prstGeom prst="rect">
            <a:avLst/>
          </a:prstGeom>
        </p:spPr>
      </p:pic>
      <p:pic>
        <p:nvPicPr>
          <p:cNvPr id="8" name="Picture 7" descr="A picture containing person, indoor, child&#10;&#10;Description automatically generated">
            <a:extLst>
              <a:ext uri="{FF2B5EF4-FFF2-40B4-BE49-F238E27FC236}">
                <a16:creationId xmlns:a16="http://schemas.microsoft.com/office/drawing/2014/main" id="{C1F41CD1-3750-E24E-8B71-9A215B633D1D}"/>
              </a:ext>
            </a:extLst>
          </p:cNvPr>
          <p:cNvPicPr>
            <a:picLocks noChangeAspect="1"/>
          </p:cNvPicPr>
          <p:nvPr/>
        </p:nvPicPr>
        <p:blipFill>
          <a:blip r:embed="rId4"/>
          <a:stretch>
            <a:fillRect/>
          </a:stretch>
        </p:blipFill>
        <p:spPr>
          <a:xfrm>
            <a:off x="6096000" y="-343286"/>
            <a:ext cx="6096000" cy="4312601"/>
          </a:xfrm>
          <a:prstGeom prst="rect">
            <a:avLst/>
          </a:prstGeom>
        </p:spPr>
      </p:pic>
      <p:pic>
        <p:nvPicPr>
          <p:cNvPr id="12" name="Picture 11" descr="A computer sitting on a table&#10;&#10;Description automatically generated">
            <a:extLst>
              <a:ext uri="{FF2B5EF4-FFF2-40B4-BE49-F238E27FC236}">
                <a16:creationId xmlns:a16="http://schemas.microsoft.com/office/drawing/2014/main" id="{A5B4EEB1-69B7-2843-BB1D-3C112F3BF424}"/>
              </a:ext>
            </a:extLst>
          </p:cNvPr>
          <p:cNvPicPr>
            <a:picLocks noChangeAspect="1"/>
          </p:cNvPicPr>
          <p:nvPr/>
        </p:nvPicPr>
        <p:blipFill rotWithShape="1">
          <a:blip r:embed="rId5"/>
          <a:srcRect t="28655"/>
          <a:stretch/>
        </p:blipFill>
        <p:spPr>
          <a:xfrm>
            <a:off x="-6434388" y="7531392"/>
            <a:ext cx="6616492" cy="3540375"/>
          </a:xfrm>
          <a:prstGeom prst="rect">
            <a:avLst/>
          </a:prstGeom>
        </p:spPr>
      </p:pic>
      <p:pic>
        <p:nvPicPr>
          <p:cNvPr id="13" name="Picture 2">
            <a:extLst>
              <a:ext uri="{FF2B5EF4-FFF2-40B4-BE49-F238E27FC236}">
                <a16:creationId xmlns:a16="http://schemas.microsoft.com/office/drawing/2014/main" id="{F6FD7EE2-B951-5C46-A958-50380B20EC1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50112"/>
          <a:stretch/>
        </p:blipFill>
        <p:spPr bwMode="auto">
          <a:xfrm>
            <a:off x="6096000" y="2801851"/>
            <a:ext cx="6096000" cy="405614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E4853974-68FE-4340-944C-AB528CE7B4A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49951"/>
          <a:stretch/>
        </p:blipFill>
        <p:spPr bwMode="auto">
          <a:xfrm>
            <a:off x="0" y="2825191"/>
            <a:ext cx="6096000" cy="406920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spTree>
    <p:extLst>
      <p:ext uri="{BB962C8B-B14F-4D97-AF65-F5344CB8AC3E}">
        <p14:creationId xmlns:p14="http://schemas.microsoft.com/office/powerpoint/2010/main" val="3800087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F6FD7EE2-B951-5C46-A958-50380B20EC1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51" t="50112" r="8873"/>
          <a:stretch/>
        </p:blipFill>
        <p:spPr bwMode="auto">
          <a:xfrm rot="407077">
            <a:off x="446265" y="3135664"/>
            <a:ext cx="4357825" cy="3280955"/>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E4853974-68FE-4340-944C-AB528CE7B4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023" b="49951"/>
          <a:stretch/>
        </p:blipFill>
        <p:spPr bwMode="auto">
          <a:xfrm rot="20171812">
            <a:off x="17045" y="207229"/>
            <a:ext cx="3383279" cy="24824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sp>
        <p:nvSpPr>
          <p:cNvPr id="11" name="Rectangle 10">
            <a:extLst>
              <a:ext uri="{FF2B5EF4-FFF2-40B4-BE49-F238E27FC236}">
                <a16:creationId xmlns:a16="http://schemas.microsoft.com/office/drawing/2014/main" id="{690526ED-3114-E847-960E-5958C59DDC2E}"/>
              </a:ext>
            </a:extLst>
          </p:cNvPr>
          <p:cNvSpPr/>
          <p:nvPr/>
        </p:nvSpPr>
        <p:spPr>
          <a:xfrm>
            <a:off x="5411096" y="146306"/>
            <a:ext cx="6780904" cy="21128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90000"/>
              </a:lnSpc>
              <a:spcBef>
                <a:spcPct val="0"/>
              </a:spcBef>
            </a:pPr>
            <a:r>
              <a:rPr lang="en-US" sz="2000" b="1" dirty="0">
                <a:solidFill>
                  <a:srgbClr val="BE384A"/>
                </a:solidFill>
                <a:latin typeface="Avenir Next" panose="020B0503020202020204" pitchFamily="34" charset="0"/>
              </a:rPr>
              <a:t>Task 1</a:t>
            </a:r>
            <a:r>
              <a:rPr lang="en-US" sz="2000" b="1" dirty="0">
                <a:solidFill>
                  <a:srgbClr val="BE384A"/>
                </a:solidFill>
                <a:latin typeface="Avenir Next Demi Bold" panose="020B0503020202020204" pitchFamily="34" charset="0"/>
              </a:rPr>
              <a:t>: Find three accessible and inaccessible areas in the city</a:t>
            </a:r>
          </a:p>
          <a:p>
            <a:pPr>
              <a:lnSpc>
                <a:spcPct val="90000"/>
              </a:lnSpc>
              <a:spcBef>
                <a:spcPct val="0"/>
              </a:spcBef>
            </a:pPr>
            <a:endParaRPr lang="en-US" sz="1100" b="1" dirty="0">
              <a:solidFill>
                <a:srgbClr val="BE384A"/>
              </a:solidFill>
              <a:latin typeface="Avenir Next Demi Bold" panose="020B0503020202020204" pitchFamily="34" charset="0"/>
            </a:endParaRPr>
          </a:p>
          <a:p>
            <a:pPr>
              <a:lnSpc>
                <a:spcPct val="90000"/>
              </a:lnSpc>
              <a:spcBef>
                <a:spcPct val="0"/>
              </a:spcBef>
            </a:pPr>
            <a:r>
              <a:rPr lang="en-US" sz="2000" b="1" dirty="0">
                <a:solidFill>
                  <a:srgbClr val="BE384A"/>
                </a:solidFill>
                <a:latin typeface="Avenir Next" panose="020B0503020202020204" pitchFamily="34" charset="0"/>
              </a:rPr>
              <a:t>Task 2</a:t>
            </a:r>
            <a:r>
              <a:rPr lang="en-US" sz="2000" b="1" dirty="0">
                <a:solidFill>
                  <a:srgbClr val="BE384A"/>
                </a:solidFill>
                <a:latin typeface="Avenir Next Demi Bold" panose="020B0503020202020204" pitchFamily="34" charset="0"/>
              </a:rPr>
              <a:t>: </a:t>
            </a:r>
            <a:r>
              <a:rPr lang="en-US" sz="2000" dirty="0">
                <a:solidFill>
                  <a:srgbClr val="BE384A"/>
                </a:solidFill>
                <a:latin typeface="Avenir Next Medium" panose="020B0503020202020204" pitchFamily="34" charset="0"/>
              </a:rPr>
              <a:t>Compare neighborhood accessibility for a </a:t>
            </a:r>
            <a:r>
              <a:rPr lang="en-US" sz="2000" b="1" i="1" dirty="0">
                <a:solidFill>
                  <a:srgbClr val="BE384A"/>
                </a:solidFill>
                <a:latin typeface="Avenir Next" panose="020B0503020202020204" pitchFamily="34" charset="0"/>
              </a:rPr>
              <a:t>manual wheelchair user</a:t>
            </a:r>
            <a:r>
              <a:rPr lang="en-US" sz="2000" dirty="0">
                <a:solidFill>
                  <a:srgbClr val="BE384A"/>
                </a:solidFill>
                <a:latin typeface="Avenir Next Medium" panose="020B0503020202020204" pitchFamily="34" charset="0"/>
              </a:rPr>
              <a:t> vs </a:t>
            </a:r>
            <a:r>
              <a:rPr lang="en-US" sz="2000" b="1" i="1" dirty="0">
                <a:solidFill>
                  <a:srgbClr val="BE384A"/>
                </a:solidFill>
                <a:latin typeface="Avenir Next" panose="020B0503020202020204" pitchFamily="34" charset="0"/>
              </a:rPr>
              <a:t>person without a disability</a:t>
            </a:r>
          </a:p>
          <a:p>
            <a:pPr>
              <a:lnSpc>
                <a:spcPct val="90000"/>
              </a:lnSpc>
              <a:spcBef>
                <a:spcPct val="0"/>
              </a:spcBef>
            </a:pPr>
            <a:endParaRPr lang="en-US" sz="1200" b="1" i="1" dirty="0">
              <a:solidFill>
                <a:srgbClr val="BE384A"/>
              </a:solidFill>
              <a:latin typeface="Avenir Next" panose="020B0503020202020204" pitchFamily="34" charset="0"/>
            </a:endParaRPr>
          </a:p>
          <a:p>
            <a:pPr>
              <a:lnSpc>
                <a:spcPct val="90000"/>
              </a:lnSpc>
              <a:spcBef>
                <a:spcPct val="0"/>
              </a:spcBef>
            </a:pPr>
            <a:r>
              <a:rPr lang="en-US" sz="2000" b="1" dirty="0">
                <a:solidFill>
                  <a:srgbClr val="BE384A"/>
                </a:solidFill>
                <a:latin typeface="Avenir Next" panose="020B0503020202020204" pitchFamily="34" charset="0"/>
              </a:rPr>
              <a:t>Task 3</a:t>
            </a:r>
            <a:r>
              <a:rPr lang="en-US" sz="2000" b="1" dirty="0">
                <a:solidFill>
                  <a:srgbClr val="BE384A"/>
                </a:solidFill>
                <a:latin typeface="Avenir Next Demi Bold" panose="020B0503020202020204" pitchFamily="34" charset="0"/>
              </a:rPr>
              <a:t>: Find an accessible neighborhood to live by </a:t>
            </a:r>
            <a:r>
              <a:rPr lang="en-US" sz="2000" b="1" dirty="0">
                <a:solidFill>
                  <a:srgbClr val="BE384A"/>
                </a:solidFill>
                <a:latin typeface="Avenir Next" panose="020B0503020202020204" pitchFamily="34" charset="0"/>
              </a:rPr>
              <a:t>comparing</a:t>
            </a:r>
            <a:r>
              <a:rPr lang="en-US" sz="2000" b="1" dirty="0">
                <a:solidFill>
                  <a:srgbClr val="BE384A"/>
                </a:solidFill>
                <a:latin typeface="Avenir Next Demi Bold" panose="020B0503020202020204" pitchFamily="34" charset="0"/>
              </a:rPr>
              <a:t> three neighborhoods</a:t>
            </a:r>
          </a:p>
        </p:txBody>
      </p:sp>
    </p:spTree>
    <p:extLst>
      <p:ext uri="{BB962C8B-B14F-4D97-AF65-F5344CB8AC3E}">
        <p14:creationId xmlns:p14="http://schemas.microsoft.com/office/powerpoint/2010/main" val="558913706"/>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F6FD7EE2-B951-5C46-A958-50380B20EC1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51" t="50112" r="8873"/>
          <a:stretch/>
        </p:blipFill>
        <p:spPr bwMode="auto">
          <a:xfrm rot="407077">
            <a:off x="446265" y="3135664"/>
            <a:ext cx="4357825" cy="3280955"/>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E4853974-68FE-4340-944C-AB528CE7B4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023" b="49951"/>
          <a:stretch/>
        </p:blipFill>
        <p:spPr bwMode="auto">
          <a:xfrm rot="20171812">
            <a:off x="17045" y="207229"/>
            <a:ext cx="3383279" cy="24824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sp>
        <p:nvSpPr>
          <p:cNvPr id="11" name="Rectangle 10">
            <a:extLst>
              <a:ext uri="{FF2B5EF4-FFF2-40B4-BE49-F238E27FC236}">
                <a16:creationId xmlns:a16="http://schemas.microsoft.com/office/drawing/2014/main" id="{690526ED-3114-E847-960E-5958C59DDC2E}"/>
              </a:ext>
            </a:extLst>
          </p:cNvPr>
          <p:cNvSpPr/>
          <p:nvPr/>
        </p:nvSpPr>
        <p:spPr>
          <a:xfrm>
            <a:off x="6207892" y="146306"/>
            <a:ext cx="5984108" cy="9974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90000"/>
              </a:lnSpc>
              <a:spcBef>
                <a:spcPct val="0"/>
              </a:spcBef>
            </a:pPr>
            <a:r>
              <a:rPr lang="en-US" sz="2800" b="1" dirty="0">
                <a:solidFill>
                  <a:srgbClr val="BE384A"/>
                </a:solidFill>
                <a:latin typeface="Avenir Next" panose="020B0503020202020204" pitchFamily="34" charset="0"/>
              </a:rPr>
              <a:t>Task 1</a:t>
            </a:r>
            <a:r>
              <a:rPr lang="en-US" sz="2800" b="1" dirty="0">
                <a:solidFill>
                  <a:srgbClr val="BE384A"/>
                </a:solidFill>
                <a:latin typeface="Avenir Next Demi Bold" panose="020B0503020202020204" pitchFamily="34" charset="0"/>
              </a:rPr>
              <a:t>: Find three accessible and inaccessible areas in the city</a:t>
            </a:r>
          </a:p>
        </p:txBody>
      </p:sp>
    </p:spTree>
    <p:extLst>
      <p:ext uri="{BB962C8B-B14F-4D97-AF65-F5344CB8AC3E}">
        <p14:creationId xmlns:p14="http://schemas.microsoft.com/office/powerpoint/2010/main" val="3421616834"/>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F6FD7EE2-B951-5C46-A958-50380B20EC1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51" t="50112" r="8873"/>
          <a:stretch/>
        </p:blipFill>
        <p:spPr bwMode="auto">
          <a:xfrm rot="407077">
            <a:off x="446265" y="3135664"/>
            <a:ext cx="4357825" cy="3280955"/>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E4853974-68FE-4340-944C-AB528CE7B4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023" b="49951"/>
          <a:stretch/>
        </p:blipFill>
        <p:spPr bwMode="auto">
          <a:xfrm rot="20171812">
            <a:off x="17045" y="207229"/>
            <a:ext cx="3383279" cy="24824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sp>
        <p:nvSpPr>
          <p:cNvPr id="11" name="Rectangle 10">
            <a:extLst>
              <a:ext uri="{FF2B5EF4-FFF2-40B4-BE49-F238E27FC236}">
                <a16:creationId xmlns:a16="http://schemas.microsoft.com/office/drawing/2014/main" id="{690526ED-3114-E847-960E-5958C59DDC2E}"/>
              </a:ext>
            </a:extLst>
          </p:cNvPr>
          <p:cNvSpPr/>
          <p:nvPr/>
        </p:nvSpPr>
        <p:spPr>
          <a:xfrm>
            <a:off x="6207892" y="146306"/>
            <a:ext cx="5984108" cy="9974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90000"/>
              </a:lnSpc>
              <a:spcBef>
                <a:spcPct val="0"/>
              </a:spcBef>
            </a:pPr>
            <a:r>
              <a:rPr lang="en-US" sz="2800" b="1" dirty="0">
                <a:solidFill>
                  <a:srgbClr val="BE384A"/>
                </a:solidFill>
                <a:latin typeface="Avenir Next" panose="020B0503020202020204" pitchFamily="34" charset="0"/>
              </a:rPr>
              <a:t>Task 1</a:t>
            </a:r>
            <a:r>
              <a:rPr lang="en-US" sz="2800" b="1" dirty="0">
                <a:solidFill>
                  <a:srgbClr val="BE384A"/>
                </a:solidFill>
                <a:latin typeface="Avenir Next Demi Bold" panose="020B0503020202020204" pitchFamily="34" charset="0"/>
              </a:rPr>
              <a:t>: Find three accessible and inaccessible areas in the city</a:t>
            </a:r>
          </a:p>
        </p:txBody>
      </p:sp>
    </p:spTree>
    <p:extLst>
      <p:ext uri="{BB962C8B-B14F-4D97-AF65-F5344CB8AC3E}">
        <p14:creationId xmlns:p14="http://schemas.microsoft.com/office/powerpoint/2010/main" val="16557885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6146"/>
                                        </p:tgtEl>
                                      </p:cBhvr>
                                      <p:by x="125000" y="125000"/>
                                    </p:animScale>
                                  </p:childTnLst>
                                </p:cTn>
                              </p:par>
                              <p:par>
                                <p:cTn id="7" presetID="6" presetClass="emph" presetSubtype="0" fill="hold" nodeType="withEffect">
                                  <p:stCondLst>
                                    <p:cond delay="0"/>
                                  </p:stCondLst>
                                  <p:childTnLst>
                                    <p:animScale>
                                      <p:cBhvr>
                                        <p:cTn id="8" dur="2000" fill="hold"/>
                                        <p:tgtEl>
                                          <p:spTgt spid="13"/>
                                        </p:tgtEl>
                                      </p:cBhvr>
                                      <p:by x="125000" y="12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bg>
      <p:bgPr>
        <a:blipFill dpi="0" rotWithShape="1">
          <a:blip r:embed="rId4">
            <a:lum/>
          </a:blip>
          <a:srcRect/>
          <a:stretch>
            <a:fillRect t="-13000" b="-13000"/>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F3CDAAF-DA9D-994C-AFF1-3E81630EAC5F}"/>
              </a:ext>
            </a:extLst>
          </p:cNvPr>
          <p:cNvSpPr/>
          <p:nvPr/>
        </p:nvSpPr>
        <p:spPr>
          <a:xfrm>
            <a:off x="0" y="432839"/>
            <a:ext cx="6791325" cy="125206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90000"/>
              </a:lnSpc>
              <a:spcBef>
                <a:spcPct val="0"/>
              </a:spcBef>
            </a:pPr>
            <a:r>
              <a:rPr lang="en-US" sz="2800" b="1" dirty="0">
                <a:solidFill>
                  <a:srgbClr val="BE384A"/>
                </a:solidFill>
                <a:latin typeface="Avenir Next" panose="020B0503020202020204" pitchFamily="34" charset="0"/>
              </a:rPr>
              <a:t>Task 2</a:t>
            </a:r>
            <a:r>
              <a:rPr lang="en-US" sz="2800" b="1" dirty="0">
                <a:solidFill>
                  <a:srgbClr val="BE384A"/>
                </a:solidFill>
                <a:latin typeface="Avenir Next Demi Bold" panose="020B0503020202020204" pitchFamily="34" charset="0"/>
              </a:rPr>
              <a:t>: </a:t>
            </a:r>
            <a:r>
              <a:rPr lang="en-US" sz="2800" dirty="0">
                <a:solidFill>
                  <a:srgbClr val="BE384A"/>
                </a:solidFill>
                <a:latin typeface="Avenir Next Medium" panose="020B0503020202020204" pitchFamily="34" charset="0"/>
              </a:rPr>
              <a:t>Compare accessibility of a neighborhood for a </a:t>
            </a:r>
            <a:r>
              <a:rPr lang="en-US" sz="2800" b="1" i="1" dirty="0">
                <a:solidFill>
                  <a:srgbClr val="BE384A"/>
                </a:solidFill>
                <a:latin typeface="Avenir Next" panose="020B0503020202020204" pitchFamily="34" charset="0"/>
              </a:rPr>
              <a:t>manual wheelchair user</a:t>
            </a:r>
            <a:r>
              <a:rPr lang="en-US" sz="2800" dirty="0">
                <a:solidFill>
                  <a:srgbClr val="BE384A"/>
                </a:solidFill>
                <a:latin typeface="Avenir Next Medium" panose="020B0503020202020204" pitchFamily="34" charset="0"/>
              </a:rPr>
              <a:t> vs </a:t>
            </a:r>
            <a:r>
              <a:rPr lang="en-US" sz="2800" b="1" i="1" dirty="0">
                <a:solidFill>
                  <a:srgbClr val="BE384A"/>
                </a:solidFill>
                <a:latin typeface="Avenir Next" panose="020B0503020202020204" pitchFamily="34" charset="0"/>
              </a:rPr>
              <a:t>person without a disability</a:t>
            </a:r>
          </a:p>
        </p:txBody>
      </p:sp>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pic>
        <p:nvPicPr>
          <p:cNvPr id="22" name="Picture 21" descr="Map&#10;&#10;Description automatically generated">
            <a:extLst>
              <a:ext uri="{FF2B5EF4-FFF2-40B4-BE49-F238E27FC236}">
                <a16:creationId xmlns:a16="http://schemas.microsoft.com/office/drawing/2014/main" id="{555745A1-017E-E542-ABE0-88CD80B144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726569">
            <a:off x="4705294" y="1515786"/>
            <a:ext cx="4019716" cy="3006436"/>
          </a:xfrm>
          <a:prstGeom prst="rect">
            <a:avLst/>
          </a:prstGeom>
        </p:spPr>
      </p:pic>
      <p:pic>
        <p:nvPicPr>
          <p:cNvPr id="24" name="Picture 23" descr="Map&#10;&#10;Description automatically generated">
            <a:extLst>
              <a:ext uri="{FF2B5EF4-FFF2-40B4-BE49-F238E27FC236}">
                <a16:creationId xmlns:a16="http://schemas.microsoft.com/office/drawing/2014/main" id="{8D5DB26E-EA8E-3D46-968B-CF5C4FD674C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33413">
            <a:off x="7844855" y="170335"/>
            <a:ext cx="4279053" cy="3200400"/>
          </a:xfrm>
          <a:prstGeom prst="rect">
            <a:avLst/>
          </a:prstGeom>
        </p:spPr>
      </p:pic>
    </p:spTree>
    <p:extLst>
      <p:ext uri="{BB962C8B-B14F-4D97-AF65-F5344CB8AC3E}">
        <p14:creationId xmlns:p14="http://schemas.microsoft.com/office/powerpoint/2010/main" val="3834983279"/>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blipFill dpi="0" rotWithShape="1">
          <a:blip r:embed="rId4">
            <a:lum/>
          </a:blip>
          <a:srcRect/>
          <a:stretch>
            <a:fillRect t="-13000" b="-13000"/>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F3CDAAF-DA9D-994C-AFF1-3E81630EAC5F}"/>
              </a:ext>
            </a:extLst>
          </p:cNvPr>
          <p:cNvSpPr/>
          <p:nvPr/>
        </p:nvSpPr>
        <p:spPr>
          <a:xfrm>
            <a:off x="0" y="432839"/>
            <a:ext cx="6791325" cy="125206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90000"/>
              </a:lnSpc>
              <a:spcBef>
                <a:spcPct val="0"/>
              </a:spcBef>
            </a:pPr>
            <a:r>
              <a:rPr lang="en-US" sz="2800" b="1" dirty="0">
                <a:solidFill>
                  <a:srgbClr val="BE384A"/>
                </a:solidFill>
                <a:latin typeface="Avenir Next" panose="020B0503020202020204" pitchFamily="34" charset="0"/>
              </a:rPr>
              <a:t>Task 2</a:t>
            </a:r>
            <a:r>
              <a:rPr lang="en-US" sz="2800" b="1" dirty="0">
                <a:solidFill>
                  <a:srgbClr val="BE384A"/>
                </a:solidFill>
                <a:latin typeface="Avenir Next Demi Bold" panose="020B0503020202020204" pitchFamily="34" charset="0"/>
              </a:rPr>
              <a:t>: </a:t>
            </a:r>
            <a:r>
              <a:rPr lang="en-US" sz="2800" dirty="0">
                <a:solidFill>
                  <a:srgbClr val="BE384A"/>
                </a:solidFill>
                <a:latin typeface="Avenir Next Medium" panose="020B0503020202020204" pitchFamily="34" charset="0"/>
              </a:rPr>
              <a:t>Compare accessibility of a neighborhood for a </a:t>
            </a:r>
            <a:r>
              <a:rPr lang="en-US" sz="2800" b="1" i="1" dirty="0">
                <a:solidFill>
                  <a:srgbClr val="BE384A"/>
                </a:solidFill>
                <a:latin typeface="Avenir Next" panose="020B0503020202020204" pitchFamily="34" charset="0"/>
              </a:rPr>
              <a:t>manual wheelchair user</a:t>
            </a:r>
            <a:r>
              <a:rPr lang="en-US" sz="2800" dirty="0">
                <a:solidFill>
                  <a:srgbClr val="BE384A"/>
                </a:solidFill>
                <a:latin typeface="Avenir Next Medium" panose="020B0503020202020204" pitchFamily="34" charset="0"/>
              </a:rPr>
              <a:t> vs </a:t>
            </a:r>
            <a:r>
              <a:rPr lang="en-US" sz="2800" b="1" i="1" dirty="0">
                <a:solidFill>
                  <a:srgbClr val="BE384A"/>
                </a:solidFill>
                <a:latin typeface="Avenir Next" panose="020B0503020202020204" pitchFamily="34" charset="0"/>
              </a:rPr>
              <a:t>person without a disability</a:t>
            </a:r>
          </a:p>
        </p:txBody>
      </p:sp>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pic>
        <p:nvPicPr>
          <p:cNvPr id="22" name="Picture 21" descr="Map&#10;&#10;Description automatically generated">
            <a:extLst>
              <a:ext uri="{FF2B5EF4-FFF2-40B4-BE49-F238E27FC236}">
                <a16:creationId xmlns:a16="http://schemas.microsoft.com/office/drawing/2014/main" id="{555745A1-017E-E542-ABE0-88CD80B144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726569">
            <a:off x="4705294" y="1515786"/>
            <a:ext cx="4019716" cy="3006436"/>
          </a:xfrm>
          <a:prstGeom prst="rect">
            <a:avLst/>
          </a:prstGeom>
        </p:spPr>
      </p:pic>
      <p:pic>
        <p:nvPicPr>
          <p:cNvPr id="24" name="Picture 23" descr="Map&#10;&#10;Description automatically generated">
            <a:extLst>
              <a:ext uri="{FF2B5EF4-FFF2-40B4-BE49-F238E27FC236}">
                <a16:creationId xmlns:a16="http://schemas.microsoft.com/office/drawing/2014/main" id="{8D5DB26E-EA8E-3D46-968B-CF5C4FD674C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33413">
            <a:off x="7844855" y="170335"/>
            <a:ext cx="4279053" cy="3200400"/>
          </a:xfrm>
          <a:prstGeom prst="rect">
            <a:avLst/>
          </a:prstGeom>
        </p:spPr>
      </p:pic>
    </p:spTree>
    <p:extLst>
      <p:ext uri="{BB962C8B-B14F-4D97-AF65-F5344CB8AC3E}">
        <p14:creationId xmlns:p14="http://schemas.microsoft.com/office/powerpoint/2010/main" val="39479837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24"/>
                                        </p:tgtEl>
                                        <p:attrNameLst>
                                          <p:attrName>r</p:attrName>
                                        </p:attrNameLst>
                                      </p:cBhvr>
                                    </p:animRot>
                                    <p:animRot by="-240000">
                                      <p:cBhvr>
                                        <p:cTn id="7" dur="200" fill="hold">
                                          <p:stCondLst>
                                            <p:cond delay="200"/>
                                          </p:stCondLst>
                                        </p:cTn>
                                        <p:tgtEl>
                                          <p:spTgt spid="24"/>
                                        </p:tgtEl>
                                        <p:attrNameLst>
                                          <p:attrName>r</p:attrName>
                                        </p:attrNameLst>
                                      </p:cBhvr>
                                    </p:animRot>
                                    <p:animRot by="240000">
                                      <p:cBhvr>
                                        <p:cTn id="8" dur="200" fill="hold">
                                          <p:stCondLst>
                                            <p:cond delay="400"/>
                                          </p:stCondLst>
                                        </p:cTn>
                                        <p:tgtEl>
                                          <p:spTgt spid="24"/>
                                        </p:tgtEl>
                                        <p:attrNameLst>
                                          <p:attrName>r</p:attrName>
                                        </p:attrNameLst>
                                      </p:cBhvr>
                                    </p:animRot>
                                    <p:animRot by="-240000">
                                      <p:cBhvr>
                                        <p:cTn id="9" dur="200" fill="hold">
                                          <p:stCondLst>
                                            <p:cond delay="600"/>
                                          </p:stCondLst>
                                        </p:cTn>
                                        <p:tgtEl>
                                          <p:spTgt spid="24"/>
                                        </p:tgtEl>
                                        <p:attrNameLst>
                                          <p:attrName>r</p:attrName>
                                        </p:attrNameLst>
                                      </p:cBhvr>
                                    </p:animRot>
                                    <p:animRot by="120000">
                                      <p:cBhvr>
                                        <p:cTn id="10" dur="200" fill="hold">
                                          <p:stCondLst>
                                            <p:cond delay="800"/>
                                          </p:stCondLst>
                                        </p:cTn>
                                        <p:tgtEl>
                                          <p:spTgt spid="24"/>
                                        </p:tgtEl>
                                        <p:attrNameLst>
                                          <p:attrName>r</p:attrName>
                                        </p:attrNameLst>
                                      </p:cBhvr>
                                    </p:animRot>
                                  </p:childTnLst>
                                </p:cTn>
                              </p:par>
                              <p:par>
                                <p:cTn id="11" presetID="32" presetClass="emph" presetSubtype="0" fill="hold" nodeType="withEffect">
                                  <p:stCondLst>
                                    <p:cond delay="0"/>
                                  </p:stCondLst>
                                  <p:childTnLst>
                                    <p:animRot by="120000">
                                      <p:cBhvr>
                                        <p:cTn id="12" dur="100" fill="hold">
                                          <p:stCondLst>
                                            <p:cond delay="0"/>
                                          </p:stCondLst>
                                        </p:cTn>
                                        <p:tgtEl>
                                          <p:spTgt spid="22"/>
                                        </p:tgtEl>
                                        <p:attrNameLst>
                                          <p:attrName>r</p:attrName>
                                        </p:attrNameLst>
                                      </p:cBhvr>
                                    </p:animRot>
                                    <p:animRot by="-240000">
                                      <p:cBhvr>
                                        <p:cTn id="13" dur="200" fill="hold">
                                          <p:stCondLst>
                                            <p:cond delay="200"/>
                                          </p:stCondLst>
                                        </p:cTn>
                                        <p:tgtEl>
                                          <p:spTgt spid="22"/>
                                        </p:tgtEl>
                                        <p:attrNameLst>
                                          <p:attrName>r</p:attrName>
                                        </p:attrNameLst>
                                      </p:cBhvr>
                                    </p:animRot>
                                    <p:animRot by="240000">
                                      <p:cBhvr>
                                        <p:cTn id="14" dur="200" fill="hold">
                                          <p:stCondLst>
                                            <p:cond delay="400"/>
                                          </p:stCondLst>
                                        </p:cTn>
                                        <p:tgtEl>
                                          <p:spTgt spid="22"/>
                                        </p:tgtEl>
                                        <p:attrNameLst>
                                          <p:attrName>r</p:attrName>
                                        </p:attrNameLst>
                                      </p:cBhvr>
                                    </p:animRot>
                                    <p:animRot by="-240000">
                                      <p:cBhvr>
                                        <p:cTn id="15" dur="200" fill="hold">
                                          <p:stCondLst>
                                            <p:cond delay="600"/>
                                          </p:stCondLst>
                                        </p:cTn>
                                        <p:tgtEl>
                                          <p:spTgt spid="22"/>
                                        </p:tgtEl>
                                        <p:attrNameLst>
                                          <p:attrName>r</p:attrName>
                                        </p:attrNameLst>
                                      </p:cBhvr>
                                    </p:animRot>
                                    <p:animRot by="120000">
                                      <p:cBhvr>
                                        <p:cTn id="16" dur="200" fill="hold">
                                          <p:stCondLst>
                                            <p:cond delay="800"/>
                                          </p:stCondLst>
                                        </p:cTn>
                                        <p:tgtEl>
                                          <p:spTgt spid="2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bg>
      <p:bgPr>
        <a:blipFill dpi="0" rotWithShape="1">
          <a:blip r:embed="rId4">
            <a:lum/>
          </a:blip>
          <a:srcRect/>
          <a:stretch>
            <a:fillRect t="-13000" b="-13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068213-419F-8B41-BF8A-E76C34312606}"/>
              </a:ext>
            </a:extLst>
          </p:cNvPr>
          <p:cNvSpPr txBox="1"/>
          <p:nvPr/>
        </p:nvSpPr>
        <p:spPr>
          <a:xfrm>
            <a:off x="5884632" y="3969315"/>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1. Initial Exploration of Maps</a:t>
            </a:r>
          </a:p>
        </p:txBody>
      </p:sp>
      <p:sp>
        <p:nvSpPr>
          <p:cNvPr id="9" name="TextBox 8">
            <a:extLst>
              <a:ext uri="{FF2B5EF4-FFF2-40B4-BE49-F238E27FC236}">
                <a16:creationId xmlns:a16="http://schemas.microsoft.com/office/drawing/2014/main" id="{50FAC2FA-F695-FF44-92D4-A7C001E827CD}"/>
              </a:ext>
            </a:extLst>
          </p:cNvPr>
          <p:cNvSpPr txBox="1"/>
          <p:nvPr/>
        </p:nvSpPr>
        <p:spPr>
          <a:xfrm>
            <a:off x="5884632" y="4776143"/>
            <a:ext cx="6307368" cy="646331"/>
          </a:xfrm>
          <a:prstGeom prst="rect">
            <a:avLst/>
          </a:prstGeom>
          <a:solidFill>
            <a:schemeClr val="bg1"/>
          </a:solidFill>
        </p:spPr>
        <p:txBody>
          <a:bodyPr wrap="square" tIns="45720" bIns="45720" rtlCol="0">
            <a:spAutoFit/>
          </a:bodyPr>
          <a:lstStyle/>
          <a:p>
            <a:r>
              <a:rPr lang="en-US" sz="3600" b="1" dirty="0">
                <a:solidFill>
                  <a:srgbClr val="BE384A"/>
                </a:solidFill>
                <a:latin typeface="Avenir Next Demi Bold" panose="020B0503020202020204" pitchFamily="34" charset="0"/>
                <a:cs typeface="Segoe UI Light" panose="020B0502040204020203" pitchFamily="34" charset="0"/>
              </a:rPr>
              <a:t>2. Visual Sensemaking Tasks</a:t>
            </a:r>
          </a:p>
        </p:txBody>
      </p:sp>
      <p:sp>
        <p:nvSpPr>
          <p:cNvPr id="10" name="TextBox 9">
            <a:extLst>
              <a:ext uri="{FF2B5EF4-FFF2-40B4-BE49-F238E27FC236}">
                <a16:creationId xmlns:a16="http://schemas.microsoft.com/office/drawing/2014/main" id="{28130E1E-27E7-BF40-B81B-D301EA1D6F32}"/>
              </a:ext>
            </a:extLst>
          </p:cNvPr>
          <p:cNvSpPr txBox="1"/>
          <p:nvPr/>
        </p:nvSpPr>
        <p:spPr>
          <a:xfrm>
            <a:off x="5884632" y="5566624"/>
            <a:ext cx="6307368" cy="646331"/>
          </a:xfrm>
          <a:prstGeom prst="rect">
            <a:avLst/>
          </a:prstGeom>
          <a:solidFill>
            <a:schemeClr val="bg1">
              <a:alpha val="51674"/>
            </a:schemeClr>
          </a:solidFill>
        </p:spPr>
        <p:txBody>
          <a:bodyPr wrap="square" tIns="45720" bIns="45720" rtlCol="0">
            <a:spAutoFit/>
          </a:bodyPr>
          <a:lstStyle/>
          <a:p>
            <a:r>
              <a:rPr lang="en-US" sz="3600" b="1" dirty="0">
                <a:solidFill>
                  <a:schemeClr val="bg2">
                    <a:lumMod val="50000"/>
                  </a:schemeClr>
                </a:solidFill>
                <a:latin typeface="Avenir Next Demi Bold" panose="020B0503020202020204" pitchFamily="34" charset="0"/>
                <a:cs typeface="Segoe UI Light" panose="020B0502040204020203" pitchFamily="34" charset="0"/>
              </a:rPr>
              <a:t>3. Critique and Reflections</a:t>
            </a:r>
          </a:p>
        </p:txBody>
      </p:sp>
      <p:sp>
        <p:nvSpPr>
          <p:cNvPr id="6" name="Rectangle 5">
            <a:extLst>
              <a:ext uri="{FF2B5EF4-FFF2-40B4-BE49-F238E27FC236}">
                <a16:creationId xmlns:a16="http://schemas.microsoft.com/office/drawing/2014/main" id="{FD6A1003-9D02-8A45-9025-6F68E334F9A3}"/>
              </a:ext>
            </a:extLst>
          </p:cNvPr>
          <p:cNvSpPr/>
          <p:nvPr/>
        </p:nvSpPr>
        <p:spPr>
          <a:xfrm>
            <a:off x="0" y="123095"/>
            <a:ext cx="8071338" cy="92985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90000"/>
              </a:lnSpc>
              <a:spcBef>
                <a:spcPct val="0"/>
              </a:spcBef>
            </a:pPr>
            <a:r>
              <a:rPr lang="en-US" sz="2800" b="1" dirty="0">
                <a:solidFill>
                  <a:srgbClr val="BE384A"/>
                </a:solidFill>
                <a:latin typeface="Avenir Next" panose="020B0503020202020204" pitchFamily="34" charset="0"/>
              </a:rPr>
              <a:t>Task 3</a:t>
            </a:r>
            <a:r>
              <a:rPr lang="en-US" sz="2800" b="1" dirty="0">
                <a:solidFill>
                  <a:srgbClr val="BE384A"/>
                </a:solidFill>
                <a:latin typeface="Avenir Next Demi Bold" panose="020B0503020202020204" pitchFamily="34" charset="0"/>
              </a:rPr>
              <a:t>: Find an accessible neighborhood to live by </a:t>
            </a:r>
            <a:r>
              <a:rPr lang="en-US" sz="2800" b="1" dirty="0">
                <a:solidFill>
                  <a:srgbClr val="BE384A"/>
                </a:solidFill>
                <a:latin typeface="Avenir Next" panose="020B0503020202020204" pitchFamily="34" charset="0"/>
              </a:rPr>
              <a:t>comparing</a:t>
            </a:r>
            <a:r>
              <a:rPr lang="en-US" sz="2800" b="1" dirty="0">
                <a:solidFill>
                  <a:srgbClr val="BE384A"/>
                </a:solidFill>
                <a:latin typeface="Avenir Next Demi Bold" panose="020B0503020202020204" pitchFamily="34" charset="0"/>
              </a:rPr>
              <a:t> three neighborhoods</a:t>
            </a:r>
          </a:p>
        </p:txBody>
      </p:sp>
    </p:spTree>
    <p:extLst>
      <p:ext uri="{BB962C8B-B14F-4D97-AF65-F5344CB8AC3E}">
        <p14:creationId xmlns:p14="http://schemas.microsoft.com/office/powerpoint/2010/main" val="157512015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0" y="1496118"/>
            <a:ext cx="5777642" cy="3011573"/>
          </a:xfrm>
        </p:spPr>
        <p:txBody>
          <a:bodyPr>
            <a:normAutofit fontScale="92500"/>
          </a:bodyPr>
          <a:lstStyle/>
          <a:p>
            <a:r>
              <a:rPr lang="en-US" sz="2800" b="1" dirty="0">
                <a:solidFill>
                  <a:srgbClr val="00BAAF"/>
                </a:solidFill>
              </a:rPr>
              <a:t>One-size-fits-all</a:t>
            </a:r>
            <a:r>
              <a:rPr lang="en-US" sz="2800" dirty="0"/>
              <a:t> visualization tool would </a:t>
            </a:r>
            <a:r>
              <a:rPr lang="en-US" sz="2800" b="1" dirty="0"/>
              <a:t>not</a:t>
            </a:r>
            <a:r>
              <a:rPr lang="en-US" sz="2800" dirty="0"/>
              <a:t> work</a:t>
            </a:r>
          </a:p>
          <a:p>
            <a:r>
              <a:rPr lang="en-US" sz="2800" b="1" dirty="0"/>
              <a:t>Findings </a:t>
            </a:r>
            <a:r>
              <a:rPr lang="en-US" sz="2800" dirty="0"/>
              <a:t>include how maps satisfied </a:t>
            </a:r>
          </a:p>
          <a:p>
            <a:pPr lvl="1"/>
            <a:r>
              <a:rPr lang="en-US" sz="2400" dirty="0">
                <a:solidFill>
                  <a:srgbClr val="00BAAF"/>
                </a:solidFill>
                <a:latin typeface="Avenir Next" panose="020B0503020202020204" pitchFamily="34" charset="0"/>
              </a:rPr>
              <a:t>data and information granularity </a:t>
            </a:r>
            <a:r>
              <a:rPr lang="en-US" sz="2400" dirty="0">
                <a:latin typeface="Avenir Next" panose="020B0503020202020204" pitchFamily="34" charset="0"/>
              </a:rPr>
              <a:t>needs</a:t>
            </a:r>
          </a:p>
          <a:p>
            <a:pPr lvl="1"/>
            <a:r>
              <a:rPr lang="en-US" sz="2400" dirty="0">
                <a:solidFill>
                  <a:srgbClr val="00BAAF"/>
                </a:solidFill>
                <a:latin typeface="Avenir Next" panose="020B0503020202020204" pitchFamily="34" charset="0"/>
              </a:rPr>
              <a:t>prioritization</a:t>
            </a:r>
            <a:r>
              <a:rPr lang="en-US" sz="2400" dirty="0">
                <a:latin typeface="Avenir Next" panose="020B0503020202020204" pitchFamily="34" charset="0"/>
              </a:rPr>
              <a:t> needs</a:t>
            </a:r>
          </a:p>
          <a:p>
            <a:endParaRPr lang="en-US" sz="2800" dirty="0">
              <a:latin typeface="Avenir Next" panose="020B0503020202020204" pitchFamily="34" charset="0"/>
            </a:endParaRP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a:t>OVERALL</a:t>
            </a:r>
            <a:endParaRPr lang="en-US" dirty="0">
              <a:solidFill>
                <a:srgbClr val="00BAAF"/>
              </a:solidFill>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a:t>
            </a:r>
          </a:p>
        </p:txBody>
      </p:sp>
      <p:grpSp>
        <p:nvGrpSpPr>
          <p:cNvPr id="18" name="Group 17">
            <a:extLst>
              <a:ext uri="{FF2B5EF4-FFF2-40B4-BE49-F238E27FC236}">
                <a16:creationId xmlns:a16="http://schemas.microsoft.com/office/drawing/2014/main" id="{9868BF48-84EB-DF48-8321-E3DF870E5A14}"/>
              </a:ext>
            </a:extLst>
          </p:cNvPr>
          <p:cNvGrpSpPr/>
          <p:nvPr/>
        </p:nvGrpSpPr>
        <p:grpSpPr>
          <a:xfrm>
            <a:off x="6041831" y="1201077"/>
            <a:ext cx="5938347" cy="3394934"/>
            <a:chOff x="6260009" y="2208428"/>
            <a:chExt cx="5938347" cy="3394934"/>
          </a:xfrm>
        </p:grpSpPr>
        <p:grpSp>
          <p:nvGrpSpPr>
            <p:cNvPr id="15" name="Group 14">
              <a:extLst>
                <a:ext uri="{FF2B5EF4-FFF2-40B4-BE49-F238E27FC236}">
                  <a16:creationId xmlns:a16="http://schemas.microsoft.com/office/drawing/2014/main" id="{AA3192B9-A011-A547-9663-C6AEDBB051DA}"/>
                </a:ext>
              </a:extLst>
            </p:cNvPr>
            <p:cNvGrpSpPr/>
            <p:nvPr/>
          </p:nvGrpSpPr>
          <p:grpSpPr>
            <a:xfrm>
              <a:off x="6260009" y="2208428"/>
              <a:ext cx="5938347" cy="3394934"/>
              <a:chOff x="537882" y="2345167"/>
              <a:chExt cx="9316123" cy="3394934"/>
            </a:xfrm>
          </p:grpSpPr>
          <p:grpSp>
            <p:nvGrpSpPr>
              <p:cNvPr id="13" name="Group 12">
                <a:extLst>
                  <a:ext uri="{FF2B5EF4-FFF2-40B4-BE49-F238E27FC236}">
                    <a16:creationId xmlns:a16="http://schemas.microsoft.com/office/drawing/2014/main" id="{0CB18C61-1997-6349-9AF4-B167F6B7E32C}"/>
                  </a:ext>
                </a:extLst>
              </p:cNvPr>
              <p:cNvGrpSpPr/>
              <p:nvPr/>
            </p:nvGrpSpPr>
            <p:grpSpPr>
              <a:xfrm>
                <a:off x="537882" y="2345167"/>
                <a:ext cx="9316123" cy="3394934"/>
                <a:chOff x="537882" y="2345167"/>
                <a:chExt cx="9316123" cy="3394934"/>
              </a:xfrm>
            </p:grpSpPr>
            <p:sp>
              <p:nvSpPr>
                <p:cNvPr id="12" name="Oval 11">
                  <a:extLst>
                    <a:ext uri="{FF2B5EF4-FFF2-40B4-BE49-F238E27FC236}">
                      <a16:creationId xmlns:a16="http://schemas.microsoft.com/office/drawing/2014/main" id="{9A318B80-FD10-9243-A7E8-0DC8C084100F}"/>
                    </a:ext>
                  </a:extLst>
                </p:cNvPr>
                <p:cNvSpPr/>
                <p:nvPr/>
              </p:nvSpPr>
              <p:spPr>
                <a:xfrm>
                  <a:off x="537882" y="2345167"/>
                  <a:ext cx="9316123" cy="3394934"/>
                </a:xfrm>
                <a:prstGeom prst="ellipse">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DABA723-842E-4D48-9F5E-EBEF0D20DE52}"/>
                    </a:ext>
                  </a:extLst>
                </p:cNvPr>
                <p:cNvSpPr/>
                <p:nvPr/>
              </p:nvSpPr>
              <p:spPr>
                <a:xfrm>
                  <a:off x="999811" y="4056932"/>
                  <a:ext cx="4552629"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envisioned usages </a:t>
                  </a:r>
                  <a:endParaRPr lang="en-US" sz="2400" b="1" i="1" dirty="0">
                    <a:latin typeface="Avenir Next Demi Bold" panose="020B0503020202020204" pitchFamily="34" charset="0"/>
                  </a:endParaRPr>
                </a:p>
              </p:txBody>
            </p:sp>
            <p:sp>
              <p:nvSpPr>
                <p:cNvPr id="7" name="Rectangle 6">
                  <a:extLst>
                    <a:ext uri="{FF2B5EF4-FFF2-40B4-BE49-F238E27FC236}">
                      <a16:creationId xmlns:a16="http://schemas.microsoft.com/office/drawing/2014/main" id="{A48A93EC-A89D-D346-A318-018850E591A4}"/>
                    </a:ext>
                  </a:extLst>
                </p:cNvPr>
                <p:cNvSpPr/>
                <p:nvPr/>
              </p:nvSpPr>
              <p:spPr>
                <a:xfrm>
                  <a:off x="4309469" y="3095521"/>
                  <a:ext cx="4552627"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map characteristics </a:t>
                  </a:r>
                  <a:endParaRPr lang="en-US" sz="2400" b="1" i="1" dirty="0">
                    <a:latin typeface="Avenir Next Demi Bold" panose="020B0503020202020204" pitchFamily="34" charset="0"/>
                  </a:endParaRPr>
                </a:p>
              </p:txBody>
            </p:sp>
            <p:sp>
              <p:nvSpPr>
                <p:cNvPr id="8" name="Rectangle 7">
                  <a:extLst>
                    <a:ext uri="{FF2B5EF4-FFF2-40B4-BE49-F238E27FC236}">
                      <a16:creationId xmlns:a16="http://schemas.microsoft.com/office/drawing/2014/main" id="{18618AE7-3A50-3249-90A1-4C120F4E0E57}"/>
                    </a:ext>
                  </a:extLst>
                </p:cNvPr>
                <p:cNvSpPr/>
                <p:nvPr/>
              </p:nvSpPr>
              <p:spPr>
                <a:xfrm>
                  <a:off x="1249250" y="3561500"/>
                  <a:ext cx="3235325"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missing data </a:t>
                  </a:r>
                  <a:endParaRPr lang="en-US" sz="2400" b="1" i="1" dirty="0">
                    <a:latin typeface="Avenir Next Demi Bold" panose="020B0503020202020204" pitchFamily="34" charset="0"/>
                  </a:endParaRPr>
                </a:p>
              </p:txBody>
            </p:sp>
            <p:sp>
              <p:nvSpPr>
                <p:cNvPr id="9" name="Rectangle 8">
                  <a:extLst>
                    <a:ext uri="{FF2B5EF4-FFF2-40B4-BE49-F238E27FC236}">
                      <a16:creationId xmlns:a16="http://schemas.microsoft.com/office/drawing/2014/main" id="{EC83F527-39E2-2241-B756-0593DDFC66C3}"/>
                    </a:ext>
                  </a:extLst>
                </p:cNvPr>
                <p:cNvSpPr/>
                <p:nvPr/>
              </p:nvSpPr>
              <p:spPr>
                <a:xfrm>
                  <a:off x="2436522" y="4532206"/>
                  <a:ext cx="6231837"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new analysis questions </a:t>
                  </a:r>
                  <a:endParaRPr lang="en-US" sz="2400" b="1" i="1" dirty="0">
                    <a:latin typeface="Avenir Next Demi Bold" panose="020B0503020202020204" pitchFamily="34" charset="0"/>
                  </a:endParaRPr>
                </a:p>
              </p:txBody>
            </p:sp>
            <p:sp>
              <p:nvSpPr>
                <p:cNvPr id="10" name="Rectangle 9">
                  <a:extLst>
                    <a:ext uri="{FF2B5EF4-FFF2-40B4-BE49-F238E27FC236}">
                      <a16:creationId xmlns:a16="http://schemas.microsoft.com/office/drawing/2014/main" id="{D4431466-CB24-C54D-85C8-1A542B8BE1B7}"/>
                    </a:ext>
                  </a:extLst>
                </p:cNvPr>
                <p:cNvSpPr/>
                <p:nvPr/>
              </p:nvSpPr>
              <p:spPr>
                <a:xfrm>
                  <a:off x="3458286" y="5124988"/>
                  <a:ext cx="4407108"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desired features </a:t>
                  </a:r>
                  <a:endParaRPr lang="en-US" sz="2400" b="1" i="1" dirty="0">
                    <a:latin typeface="Avenir Next Demi Bold" panose="020B0503020202020204" pitchFamily="34" charset="0"/>
                  </a:endParaRPr>
                </a:p>
              </p:txBody>
            </p:sp>
            <p:sp>
              <p:nvSpPr>
                <p:cNvPr id="11" name="Rectangle 10">
                  <a:extLst>
                    <a:ext uri="{FF2B5EF4-FFF2-40B4-BE49-F238E27FC236}">
                      <a16:creationId xmlns:a16="http://schemas.microsoft.com/office/drawing/2014/main" id="{CB1709E1-C302-854C-BA1C-C0B7E38D20D9}"/>
                    </a:ext>
                  </a:extLst>
                </p:cNvPr>
                <p:cNvSpPr/>
                <p:nvPr/>
              </p:nvSpPr>
              <p:spPr>
                <a:xfrm>
                  <a:off x="6326159" y="4049479"/>
                  <a:ext cx="2754126"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confusions</a:t>
                  </a:r>
                  <a:endParaRPr lang="en-US" sz="2400" b="1" i="1" dirty="0">
                    <a:latin typeface="Avenir Next Demi Bold" panose="020B0503020202020204" pitchFamily="34" charset="0"/>
                  </a:endParaRPr>
                </a:p>
              </p:txBody>
            </p:sp>
          </p:grpSp>
          <p:sp>
            <p:nvSpPr>
              <p:cNvPr id="14" name="Rectangle 13">
                <a:extLst>
                  <a:ext uri="{FF2B5EF4-FFF2-40B4-BE49-F238E27FC236}">
                    <a16:creationId xmlns:a16="http://schemas.microsoft.com/office/drawing/2014/main" id="{393453E1-8BF2-B640-86AD-5D944B2E0BF7}"/>
                  </a:ext>
                </a:extLst>
              </p:cNvPr>
              <p:cNvSpPr/>
              <p:nvPr/>
            </p:nvSpPr>
            <p:spPr>
              <a:xfrm>
                <a:off x="2025173" y="2691269"/>
                <a:ext cx="5274100"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sensemaking practices</a:t>
                </a:r>
                <a:endParaRPr lang="en-US" sz="2400" b="1" i="1" dirty="0">
                  <a:latin typeface="Avenir Next Demi Bold" panose="020B0503020202020204" pitchFamily="34" charset="0"/>
                </a:endParaRPr>
              </a:p>
            </p:txBody>
          </p:sp>
        </p:grpSp>
        <p:sp>
          <p:nvSpPr>
            <p:cNvPr id="16" name="Rectangle 15">
              <a:extLst>
                <a:ext uri="{FF2B5EF4-FFF2-40B4-BE49-F238E27FC236}">
                  <a16:creationId xmlns:a16="http://schemas.microsoft.com/office/drawing/2014/main" id="{85223C79-5026-CB41-B82D-E9E4629C6576}"/>
                </a:ext>
              </a:extLst>
            </p:cNvPr>
            <p:cNvSpPr/>
            <p:nvPr/>
          </p:nvSpPr>
          <p:spPr>
            <a:xfrm>
              <a:off x="9248891" y="3408951"/>
              <a:ext cx="1755554"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priorities</a:t>
              </a:r>
              <a:endParaRPr lang="en-US" sz="2400" b="1" i="1" dirty="0">
                <a:latin typeface="Avenir Next Demi Bold" panose="020B0503020202020204" pitchFamily="34" charset="0"/>
              </a:endParaRPr>
            </a:p>
          </p:txBody>
        </p:sp>
      </p:grpSp>
      <p:sp>
        <p:nvSpPr>
          <p:cNvPr id="17" name="Content Placeholder 2">
            <a:extLst>
              <a:ext uri="{FF2B5EF4-FFF2-40B4-BE49-F238E27FC236}">
                <a16:creationId xmlns:a16="http://schemas.microsoft.com/office/drawing/2014/main" id="{B9033059-0B90-1D40-B552-600A81F2CC3E}"/>
              </a:ext>
            </a:extLst>
          </p:cNvPr>
          <p:cNvSpPr txBox="1">
            <a:spLocks/>
          </p:cNvSpPr>
          <p:nvPr/>
        </p:nvSpPr>
        <p:spPr>
          <a:xfrm>
            <a:off x="235518" y="2552598"/>
            <a:ext cx="5222762" cy="1120862"/>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b="0" i="0" kern="1200" dirty="0" smtClean="0">
                <a:solidFill>
                  <a:prstClr val="black">
                    <a:lumMod val="75000"/>
                    <a:lumOff val="25000"/>
                  </a:prstClr>
                </a:solidFill>
                <a:latin typeface="Avenir Next" panose="020B0503020202020204" pitchFamily="34" charset="0"/>
                <a:ea typeface="+mn-ea"/>
                <a:cs typeface="Avenir Next" panose="020B0503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400" dirty="0"/>
          </a:p>
        </p:txBody>
      </p:sp>
      <p:sp>
        <p:nvSpPr>
          <p:cNvPr id="5" name="Rectangle 4">
            <a:extLst>
              <a:ext uri="{FF2B5EF4-FFF2-40B4-BE49-F238E27FC236}">
                <a16:creationId xmlns:a16="http://schemas.microsoft.com/office/drawing/2014/main" id="{21D77DC3-49C6-F340-8590-E4CF19D5E28E}"/>
              </a:ext>
            </a:extLst>
          </p:cNvPr>
          <p:cNvSpPr/>
          <p:nvPr/>
        </p:nvSpPr>
        <p:spPr>
          <a:xfrm>
            <a:off x="7670284" y="4676309"/>
            <a:ext cx="2681440" cy="461665"/>
          </a:xfrm>
          <a:prstGeom prst="rect">
            <a:avLst/>
          </a:prstGeom>
        </p:spPr>
        <p:txBody>
          <a:bodyPr wrap="none">
            <a:spAutoFit/>
          </a:bodyPr>
          <a:lstStyle/>
          <a:p>
            <a:r>
              <a:rPr lang="en-US" sz="2400" dirty="0">
                <a:solidFill>
                  <a:prstClr val="black">
                    <a:lumMod val="75000"/>
                    <a:lumOff val="25000"/>
                  </a:prstClr>
                </a:solidFill>
                <a:latin typeface="Avenir Next" panose="020B0503020202020204" pitchFamily="34" charset="0"/>
              </a:rPr>
              <a:t>Emerging themes</a:t>
            </a:r>
          </a:p>
        </p:txBody>
      </p:sp>
      <p:sp>
        <p:nvSpPr>
          <p:cNvPr id="19" name="Rectangle 18">
            <a:extLst>
              <a:ext uri="{FF2B5EF4-FFF2-40B4-BE49-F238E27FC236}">
                <a16:creationId xmlns:a16="http://schemas.microsoft.com/office/drawing/2014/main" id="{BD5EE4E6-E0B9-DD4B-8B2C-4BB32FE30638}"/>
              </a:ext>
            </a:extLst>
          </p:cNvPr>
          <p:cNvSpPr/>
          <p:nvPr/>
        </p:nvSpPr>
        <p:spPr>
          <a:xfrm>
            <a:off x="122232" y="5099800"/>
            <a:ext cx="11380965" cy="2000548"/>
          </a:xfrm>
          <a:prstGeom prst="rect">
            <a:avLst/>
          </a:prstGeom>
        </p:spPr>
        <p:txBody>
          <a:bodyPr wrap="square">
            <a:spAutoFit/>
          </a:bodyPr>
          <a:lstStyle/>
          <a:p>
            <a:r>
              <a:rPr lang="en-US" sz="2400" dirty="0">
                <a:latin typeface="Avenir Next" panose="020B0503020202020204" pitchFamily="34" charset="0"/>
              </a:rPr>
              <a:t>Two Research Questions:</a:t>
            </a:r>
          </a:p>
          <a:p>
            <a:endParaRPr lang="en-US" sz="2400" dirty="0">
              <a:latin typeface="Avenir Next" panose="020B0503020202020204" pitchFamily="34" charset="0"/>
            </a:endParaRPr>
          </a:p>
          <a:p>
            <a:pPr lvl="1"/>
            <a:r>
              <a:rPr lang="en-US" sz="2400" b="1" dirty="0">
                <a:solidFill>
                  <a:schemeClr val="tx1">
                    <a:lumMod val="65000"/>
                    <a:lumOff val="35000"/>
                  </a:schemeClr>
                </a:solidFill>
                <a:latin typeface="Avenir Next" panose="020B0503020202020204" pitchFamily="34" charset="0"/>
              </a:rPr>
              <a:t>RQ1</a:t>
            </a:r>
            <a:r>
              <a:rPr lang="en-US" sz="2400" dirty="0">
                <a:solidFill>
                  <a:schemeClr val="tx1">
                    <a:lumMod val="65000"/>
                    <a:lumOff val="35000"/>
                  </a:schemeClr>
                </a:solidFill>
                <a:latin typeface="Avenir Next" panose="020B0503020202020204" pitchFamily="34" charset="0"/>
              </a:rPr>
              <a:t>: What are the </a:t>
            </a:r>
            <a:r>
              <a:rPr lang="en-US" sz="2400" dirty="0">
                <a:solidFill>
                  <a:srgbClr val="00BAAF"/>
                </a:solidFill>
                <a:latin typeface="Avenir Next" panose="020B0503020202020204" pitchFamily="34" charset="0"/>
                <a:ea typeface="Segoe UI" panose="020B0502040204020203" pitchFamily="34" charset="0"/>
                <a:cs typeface="Segoe UI" panose="020B0502040204020203" pitchFamily="34" charset="0"/>
              </a:rPr>
              <a:t>key visual analytic tasks and data needs</a:t>
            </a:r>
            <a:r>
              <a:rPr lang="en-US" sz="24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p>
          <a:p>
            <a:pPr lvl="1"/>
            <a:r>
              <a:rPr lang="en-US" sz="2400" b="1"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RQ2</a:t>
            </a:r>
            <a:r>
              <a:rPr lang="en-US" sz="24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 How might </a:t>
            </a:r>
            <a:r>
              <a:rPr lang="en-US" sz="2400" dirty="0">
                <a:solidFill>
                  <a:srgbClr val="00BAAF"/>
                </a:solidFill>
                <a:latin typeface="Avenir Next" panose="020B0503020202020204" pitchFamily="34" charset="0"/>
                <a:ea typeface="Segoe UI" panose="020B0502040204020203" pitchFamily="34" charset="0"/>
                <a:cs typeface="Segoe UI" panose="020B0502040204020203" pitchFamily="34" charset="0"/>
              </a:rPr>
              <a:t>key stakeholders’ sensemaking practices differ</a:t>
            </a:r>
            <a:r>
              <a:rPr lang="en-US" sz="24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endParaRPr lang="en-US" sz="2400" dirty="0">
              <a:solidFill>
                <a:schemeClr val="tx1">
                  <a:lumMod val="65000"/>
                  <a:lumOff val="35000"/>
                </a:schemeClr>
              </a:solidFill>
              <a:latin typeface="Avenir Next" panose="020B0503020202020204" pitchFamily="34" charset="0"/>
            </a:endParaRPr>
          </a:p>
          <a:p>
            <a:endParaRPr lang="en-US" sz="2800" dirty="0">
              <a:latin typeface="Avenir Next" panose="020B0503020202020204" pitchFamily="34" charset="0"/>
            </a:endParaRPr>
          </a:p>
        </p:txBody>
      </p:sp>
    </p:spTree>
    <p:extLst>
      <p:ext uri="{BB962C8B-B14F-4D97-AF65-F5344CB8AC3E}">
        <p14:creationId xmlns:p14="http://schemas.microsoft.com/office/powerpoint/2010/main" val="1117829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ap of the world&#10;&#10;Description automatically generated with low confidence">
            <a:extLst>
              <a:ext uri="{FF2B5EF4-FFF2-40B4-BE49-F238E27FC236}">
                <a16:creationId xmlns:a16="http://schemas.microsoft.com/office/drawing/2014/main" id="{5ED26CDA-3F22-421D-AD9B-ADA66B94BB1C}"/>
              </a:ext>
            </a:extLst>
          </p:cNvPr>
          <p:cNvPicPr>
            <a:picLocks noChangeAspect="1"/>
          </p:cNvPicPr>
          <p:nvPr/>
        </p:nvPicPr>
        <p:blipFill rotWithShape="1">
          <a:blip r:embed="rId3"/>
          <a:srcRect l="24356" r="9190"/>
          <a:stretch/>
        </p:blipFill>
        <p:spPr>
          <a:xfrm>
            <a:off x="-2" y="10"/>
            <a:ext cx="7995504" cy="6857990"/>
          </a:xfrm>
          <a:prstGeom prst="rect">
            <a:avLst/>
          </a:prstGeom>
        </p:spPr>
      </p:pic>
      <p:pic>
        <p:nvPicPr>
          <p:cNvPr id="5" name="Picture 4" descr="Map&#10;&#10;Description automatically generated">
            <a:extLst>
              <a:ext uri="{FF2B5EF4-FFF2-40B4-BE49-F238E27FC236}">
                <a16:creationId xmlns:a16="http://schemas.microsoft.com/office/drawing/2014/main" id="{162FD77B-0EC4-4B61-BB17-14AD5FEEFE7F}"/>
              </a:ext>
            </a:extLst>
          </p:cNvPr>
          <p:cNvPicPr>
            <a:picLocks noChangeAspect="1"/>
          </p:cNvPicPr>
          <p:nvPr/>
        </p:nvPicPr>
        <p:blipFill rotWithShape="1">
          <a:blip r:embed="rId4"/>
          <a:srcRect r="1" b="2772"/>
          <a:stretch/>
        </p:blipFill>
        <p:spPr>
          <a:xfrm>
            <a:off x="8188032" y="10"/>
            <a:ext cx="4003968" cy="2228747"/>
          </a:xfrm>
          <a:prstGeom prst="rect">
            <a:avLst/>
          </a:prstGeom>
        </p:spPr>
      </p:pic>
      <p:pic>
        <p:nvPicPr>
          <p:cNvPr id="6" name="Picture 5" descr="Map&#10;&#10;Description automatically generated">
            <a:extLst>
              <a:ext uri="{FF2B5EF4-FFF2-40B4-BE49-F238E27FC236}">
                <a16:creationId xmlns:a16="http://schemas.microsoft.com/office/drawing/2014/main" id="{2338EDB0-F31C-418B-BE41-ECA2C16871AF}"/>
              </a:ext>
            </a:extLst>
          </p:cNvPr>
          <p:cNvPicPr>
            <a:picLocks noChangeAspect="1"/>
          </p:cNvPicPr>
          <p:nvPr/>
        </p:nvPicPr>
        <p:blipFill rotWithShape="1">
          <a:blip r:embed="rId5"/>
          <a:srcRect r="1" b="9869"/>
          <a:stretch/>
        </p:blipFill>
        <p:spPr>
          <a:xfrm>
            <a:off x="8188029" y="2400472"/>
            <a:ext cx="4003969" cy="2057046"/>
          </a:xfrm>
          <a:prstGeom prst="rect">
            <a:avLst/>
          </a:prstGeom>
        </p:spPr>
      </p:pic>
      <p:pic>
        <p:nvPicPr>
          <p:cNvPr id="8" name="Picture 7" descr="Map&#10;&#10;Description automatically generated">
            <a:extLst>
              <a:ext uri="{FF2B5EF4-FFF2-40B4-BE49-F238E27FC236}">
                <a16:creationId xmlns:a16="http://schemas.microsoft.com/office/drawing/2014/main" id="{A6BCB888-67D2-4285-B98F-1687B6727A8B}"/>
              </a:ext>
            </a:extLst>
          </p:cNvPr>
          <p:cNvPicPr>
            <a:picLocks noChangeAspect="1"/>
          </p:cNvPicPr>
          <p:nvPr/>
        </p:nvPicPr>
        <p:blipFill rotWithShape="1">
          <a:blip r:embed="rId6"/>
          <a:srcRect r="1" b="2345"/>
          <a:stretch/>
        </p:blipFill>
        <p:spPr>
          <a:xfrm>
            <a:off x="8188029" y="4629229"/>
            <a:ext cx="4003969" cy="2228771"/>
          </a:xfrm>
          <a:prstGeom prst="rect">
            <a:avLst/>
          </a:prstGeom>
        </p:spPr>
      </p:pic>
      <p:sp>
        <p:nvSpPr>
          <p:cNvPr id="9" name="TextBox 8">
            <a:extLst>
              <a:ext uri="{FF2B5EF4-FFF2-40B4-BE49-F238E27FC236}">
                <a16:creationId xmlns:a16="http://schemas.microsoft.com/office/drawing/2014/main" id="{FD75B006-2C20-4779-A804-81BD1A46C5E8}"/>
              </a:ext>
            </a:extLst>
          </p:cNvPr>
          <p:cNvSpPr txBox="1"/>
          <p:nvPr/>
        </p:nvSpPr>
        <p:spPr>
          <a:xfrm>
            <a:off x="317833" y="5911710"/>
            <a:ext cx="3062177" cy="830997"/>
          </a:xfrm>
          <a:prstGeom prst="rect">
            <a:avLst/>
          </a:prstGeom>
          <a:noFill/>
        </p:spPr>
        <p:txBody>
          <a:bodyPr wrap="square" lIns="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Obstacles</a:t>
            </a:r>
          </a:p>
        </p:txBody>
      </p:sp>
      <p:sp>
        <p:nvSpPr>
          <p:cNvPr id="12" name="TextBox 11">
            <a:extLst>
              <a:ext uri="{FF2B5EF4-FFF2-40B4-BE49-F238E27FC236}">
                <a16:creationId xmlns:a16="http://schemas.microsoft.com/office/drawing/2014/main" id="{85BB368D-8F69-4B09-B8CA-0B497BEE7BE5}"/>
              </a:ext>
            </a:extLst>
          </p:cNvPr>
          <p:cNvSpPr txBox="1"/>
          <p:nvPr/>
        </p:nvSpPr>
        <p:spPr>
          <a:xfrm>
            <a:off x="8188032" y="1862789"/>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Curb ramps</a:t>
            </a:r>
          </a:p>
        </p:txBody>
      </p:sp>
      <p:sp>
        <p:nvSpPr>
          <p:cNvPr id="14" name="TextBox 13">
            <a:extLst>
              <a:ext uri="{FF2B5EF4-FFF2-40B4-BE49-F238E27FC236}">
                <a16:creationId xmlns:a16="http://schemas.microsoft.com/office/drawing/2014/main" id="{2FA7B678-0132-4A95-A6E6-33E0BAEE73A6}"/>
              </a:ext>
            </a:extLst>
          </p:cNvPr>
          <p:cNvSpPr txBox="1"/>
          <p:nvPr/>
        </p:nvSpPr>
        <p:spPr>
          <a:xfrm>
            <a:off x="8188029" y="4088186"/>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Missing Curb ramps</a:t>
            </a:r>
          </a:p>
        </p:txBody>
      </p:sp>
      <p:sp>
        <p:nvSpPr>
          <p:cNvPr id="15" name="TextBox 14">
            <a:extLst>
              <a:ext uri="{FF2B5EF4-FFF2-40B4-BE49-F238E27FC236}">
                <a16:creationId xmlns:a16="http://schemas.microsoft.com/office/drawing/2014/main" id="{48D74502-EB58-4400-907A-A3E4F9BE82AA}"/>
              </a:ext>
            </a:extLst>
          </p:cNvPr>
          <p:cNvSpPr txBox="1"/>
          <p:nvPr/>
        </p:nvSpPr>
        <p:spPr>
          <a:xfrm>
            <a:off x="8188029" y="6488668"/>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Surface problems</a:t>
            </a:r>
          </a:p>
        </p:txBody>
      </p:sp>
    </p:spTree>
    <p:extLst>
      <p:ext uri="{BB962C8B-B14F-4D97-AF65-F5344CB8AC3E}">
        <p14:creationId xmlns:p14="http://schemas.microsoft.com/office/powerpoint/2010/main" val="26731674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ap of the world&#10;&#10;Description automatically generated with low confidence">
            <a:extLst>
              <a:ext uri="{FF2B5EF4-FFF2-40B4-BE49-F238E27FC236}">
                <a16:creationId xmlns:a16="http://schemas.microsoft.com/office/drawing/2014/main" id="{5ED26CDA-3F22-421D-AD9B-ADA66B94BB1C}"/>
              </a:ext>
            </a:extLst>
          </p:cNvPr>
          <p:cNvPicPr>
            <a:picLocks noChangeAspect="1"/>
          </p:cNvPicPr>
          <p:nvPr/>
        </p:nvPicPr>
        <p:blipFill rotWithShape="1">
          <a:blip r:embed="rId3"/>
          <a:srcRect l="24356" r="9190"/>
          <a:stretch/>
        </p:blipFill>
        <p:spPr>
          <a:xfrm>
            <a:off x="-2" y="10"/>
            <a:ext cx="7995504" cy="6857990"/>
          </a:xfrm>
          <a:prstGeom prst="rect">
            <a:avLst/>
          </a:prstGeom>
        </p:spPr>
      </p:pic>
      <p:pic>
        <p:nvPicPr>
          <p:cNvPr id="5" name="Picture 4" descr="Map&#10;&#10;Description automatically generated">
            <a:extLst>
              <a:ext uri="{FF2B5EF4-FFF2-40B4-BE49-F238E27FC236}">
                <a16:creationId xmlns:a16="http://schemas.microsoft.com/office/drawing/2014/main" id="{162FD77B-0EC4-4B61-BB17-14AD5FEEFE7F}"/>
              </a:ext>
            </a:extLst>
          </p:cNvPr>
          <p:cNvPicPr>
            <a:picLocks noChangeAspect="1"/>
          </p:cNvPicPr>
          <p:nvPr/>
        </p:nvPicPr>
        <p:blipFill rotWithShape="1">
          <a:blip r:embed="rId4"/>
          <a:srcRect r="1" b="2772"/>
          <a:stretch/>
        </p:blipFill>
        <p:spPr>
          <a:xfrm>
            <a:off x="8188032" y="10"/>
            <a:ext cx="4003968" cy="2228747"/>
          </a:xfrm>
          <a:prstGeom prst="rect">
            <a:avLst/>
          </a:prstGeom>
        </p:spPr>
      </p:pic>
      <p:pic>
        <p:nvPicPr>
          <p:cNvPr id="6" name="Picture 5" descr="Map&#10;&#10;Description automatically generated">
            <a:extLst>
              <a:ext uri="{FF2B5EF4-FFF2-40B4-BE49-F238E27FC236}">
                <a16:creationId xmlns:a16="http://schemas.microsoft.com/office/drawing/2014/main" id="{2338EDB0-F31C-418B-BE41-ECA2C16871AF}"/>
              </a:ext>
            </a:extLst>
          </p:cNvPr>
          <p:cNvPicPr>
            <a:picLocks noChangeAspect="1"/>
          </p:cNvPicPr>
          <p:nvPr/>
        </p:nvPicPr>
        <p:blipFill rotWithShape="1">
          <a:blip r:embed="rId5"/>
          <a:srcRect r="1" b="9869"/>
          <a:stretch/>
        </p:blipFill>
        <p:spPr>
          <a:xfrm>
            <a:off x="8188029" y="2400472"/>
            <a:ext cx="4003969" cy="2057046"/>
          </a:xfrm>
          <a:prstGeom prst="rect">
            <a:avLst/>
          </a:prstGeom>
        </p:spPr>
      </p:pic>
      <p:pic>
        <p:nvPicPr>
          <p:cNvPr id="8" name="Picture 7" descr="Map&#10;&#10;Description automatically generated">
            <a:extLst>
              <a:ext uri="{FF2B5EF4-FFF2-40B4-BE49-F238E27FC236}">
                <a16:creationId xmlns:a16="http://schemas.microsoft.com/office/drawing/2014/main" id="{A6BCB888-67D2-4285-B98F-1687B6727A8B}"/>
              </a:ext>
            </a:extLst>
          </p:cNvPr>
          <p:cNvPicPr>
            <a:picLocks noChangeAspect="1"/>
          </p:cNvPicPr>
          <p:nvPr/>
        </p:nvPicPr>
        <p:blipFill rotWithShape="1">
          <a:blip r:embed="rId6"/>
          <a:srcRect r="1" b="2345"/>
          <a:stretch/>
        </p:blipFill>
        <p:spPr>
          <a:xfrm>
            <a:off x="8188029" y="4629229"/>
            <a:ext cx="4003969" cy="2228771"/>
          </a:xfrm>
          <a:prstGeom prst="rect">
            <a:avLst/>
          </a:prstGeom>
        </p:spPr>
      </p:pic>
      <p:sp>
        <p:nvSpPr>
          <p:cNvPr id="9" name="TextBox 8">
            <a:extLst>
              <a:ext uri="{FF2B5EF4-FFF2-40B4-BE49-F238E27FC236}">
                <a16:creationId xmlns:a16="http://schemas.microsoft.com/office/drawing/2014/main" id="{FD75B006-2C20-4779-A804-81BD1A46C5E8}"/>
              </a:ext>
            </a:extLst>
          </p:cNvPr>
          <p:cNvSpPr txBox="1"/>
          <p:nvPr/>
        </p:nvSpPr>
        <p:spPr>
          <a:xfrm>
            <a:off x="317833" y="5911710"/>
            <a:ext cx="3062177" cy="830997"/>
          </a:xfrm>
          <a:prstGeom prst="rect">
            <a:avLst/>
          </a:prstGeom>
          <a:noFill/>
        </p:spPr>
        <p:txBody>
          <a:bodyPr wrap="square" lIns="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Obstacles</a:t>
            </a:r>
          </a:p>
        </p:txBody>
      </p:sp>
      <p:sp>
        <p:nvSpPr>
          <p:cNvPr id="12" name="TextBox 11">
            <a:extLst>
              <a:ext uri="{FF2B5EF4-FFF2-40B4-BE49-F238E27FC236}">
                <a16:creationId xmlns:a16="http://schemas.microsoft.com/office/drawing/2014/main" id="{85BB368D-8F69-4B09-B8CA-0B497BEE7BE5}"/>
              </a:ext>
            </a:extLst>
          </p:cNvPr>
          <p:cNvSpPr txBox="1"/>
          <p:nvPr/>
        </p:nvSpPr>
        <p:spPr>
          <a:xfrm>
            <a:off x="8188032" y="1862789"/>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Curb ramps</a:t>
            </a:r>
          </a:p>
        </p:txBody>
      </p:sp>
      <p:sp>
        <p:nvSpPr>
          <p:cNvPr id="14" name="TextBox 13">
            <a:extLst>
              <a:ext uri="{FF2B5EF4-FFF2-40B4-BE49-F238E27FC236}">
                <a16:creationId xmlns:a16="http://schemas.microsoft.com/office/drawing/2014/main" id="{2FA7B678-0132-4A95-A6E6-33E0BAEE73A6}"/>
              </a:ext>
            </a:extLst>
          </p:cNvPr>
          <p:cNvSpPr txBox="1"/>
          <p:nvPr/>
        </p:nvSpPr>
        <p:spPr>
          <a:xfrm>
            <a:off x="8188029" y="4088186"/>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Missing Curb ramps</a:t>
            </a:r>
          </a:p>
        </p:txBody>
      </p:sp>
      <p:sp>
        <p:nvSpPr>
          <p:cNvPr id="15" name="TextBox 14">
            <a:extLst>
              <a:ext uri="{FF2B5EF4-FFF2-40B4-BE49-F238E27FC236}">
                <a16:creationId xmlns:a16="http://schemas.microsoft.com/office/drawing/2014/main" id="{48D74502-EB58-4400-907A-A3E4F9BE82AA}"/>
              </a:ext>
            </a:extLst>
          </p:cNvPr>
          <p:cNvSpPr txBox="1"/>
          <p:nvPr/>
        </p:nvSpPr>
        <p:spPr>
          <a:xfrm>
            <a:off x="8188029" y="6488668"/>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Surface problems</a:t>
            </a:r>
          </a:p>
        </p:txBody>
      </p:sp>
      <p:sp>
        <p:nvSpPr>
          <p:cNvPr id="2" name="Oval 1">
            <a:extLst>
              <a:ext uri="{FF2B5EF4-FFF2-40B4-BE49-F238E27FC236}">
                <a16:creationId xmlns:a16="http://schemas.microsoft.com/office/drawing/2014/main" id="{151E54CC-DFA7-44FD-922B-0935B5378C3D}"/>
              </a:ext>
            </a:extLst>
          </p:cNvPr>
          <p:cNvSpPr/>
          <p:nvPr/>
        </p:nvSpPr>
        <p:spPr>
          <a:xfrm>
            <a:off x="2073349" y="2711297"/>
            <a:ext cx="1435395" cy="1435395"/>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F3A1CA58-F992-4B56-9BF9-1F64F33B7E8F}"/>
              </a:ext>
            </a:extLst>
          </p:cNvPr>
          <p:cNvSpPr/>
          <p:nvPr/>
        </p:nvSpPr>
        <p:spPr>
          <a:xfrm>
            <a:off x="4139610" y="4629229"/>
            <a:ext cx="1027814" cy="1027814"/>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929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p:cTn id="12" dur="500" fill="hold"/>
                                        <p:tgtEl>
                                          <p:spTgt spid="13"/>
                                        </p:tgtEl>
                                        <p:attrNameLst>
                                          <p:attrName>ppt_w</p:attrName>
                                        </p:attrNameLst>
                                      </p:cBhvr>
                                      <p:tavLst>
                                        <p:tav tm="0">
                                          <p:val>
                                            <p:fltVal val="0"/>
                                          </p:val>
                                        </p:tav>
                                        <p:tav tm="100000">
                                          <p:val>
                                            <p:strVal val="#ppt_w"/>
                                          </p:val>
                                        </p:tav>
                                      </p:tavLst>
                                    </p:anim>
                                    <p:anim calcmode="lin" valueType="num">
                                      <p:cBhvr>
                                        <p:cTn id="13" dur="500" fill="hold"/>
                                        <p:tgtEl>
                                          <p:spTgt spid="13"/>
                                        </p:tgtEl>
                                        <p:attrNameLst>
                                          <p:attrName>ppt_h</p:attrName>
                                        </p:attrNameLst>
                                      </p:cBhvr>
                                      <p:tavLst>
                                        <p:tav tm="0">
                                          <p:val>
                                            <p:fltVal val="0"/>
                                          </p:val>
                                        </p:tav>
                                        <p:tav tm="100000">
                                          <p:val>
                                            <p:strVal val="#ppt_h"/>
                                          </p:val>
                                        </p:tav>
                                      </p:tavLst>
                                    </p:anim>
                                    <p:animEffect transition="in" filter="fade">
                                      <p:cBhvr>
                                        <p:cTn id="1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ap of the world&#10;&#10;Description automatically generated with low confidence">
            <a:extLst>
              <a:ext uri="{FF2B5EF4-FFF2-40B4-BE49-F238E27FC236}">
                <a16:creationId xmlns:a16="http://schemas.microsoft.com/office/drawing/2014/main" id="{5ED26CDA-3F22-421D-AD9B-ADA66B94BB1C}"/>
              </a:ext>
            </a:extLst>
          </p:cNvPr>
          <p:cNvPicPr>
            <a:picLocks noChangeAspect="1"/>
          </p:cNvPicPr>
          <p:nvPr/>
        </p:nvPicPr>
        <p:blipFill rotWithShape="1">
          <a:blip r:embed="rId3"/>
          <a:srcRect l="24356" r="9190"/>
          <a:stretch/>
        </p:blipFill>
        <p:spPr>
          <a:xfrm>
            <a:off x="-2" y="10"/>
            <a:ext cx="7995504" cy="6857990"/>
          </a:xfrm>
          <a:prstGeom prst="rect">
            <a:avLst/>
          </a:prstGeom>
        </p:spPr>
      </p:pic>
      <p:pic>
        <p:nvPicPr>
          <p:cNvPr id="5" name="Picture 4" descr="Map&#10;&#10;Description automatically generated">
            <a:extLst>
              <a:ext uri="{FF2B5EF4-FFF2-40B4-BE49-F238E27FC236}">
                <a16:creationId xmlns:a16="http://schemas.microsoft.com/office/drawing/2014/main" id="{162FD77B-0EC4-4B61-BB17-14AD5FEEFE7F}"/>
              </a:ext>
            </a:extLst>
          </p:cNvPr>
          <p:cNvPicPr>
            <a:picLocks noChangeAspect="1"/>
          </p:cNvPicPr>
          <p:nvPr/>
        </p:nvPicPr>
        <p:blipFill rotWithShape="1">
          <a:blip r:embed="rId4"/>
          <a:srcRect r="1" b="2772"/>
          <a:stretch/>
        </p:blipFill>
        <p:spPr>
          <a:xfrm>
            <a:off x="8188032" y="10"/>
            <a:ext cx="4003968" cy="2228747"/>
          </a:xfrm>
          <a:prstGeom prst="rect">
            <a:avLst/>
          </a:prstGeom>
        </p:spPr>
      </p:pic>
      <p:pic>
        <p:nvPicPr>
          <p:cNvPr id="6" name="Picture 5" descr="Map&#10;&#10;Description automatically generated">
            <a:extLst>
              <a:ext uri="{FF2B5EF4-FFF2-40B4-BE49-F238E27FC236}">
                <a16:creationId xmlns:a16="http://schemas.microsoft.com/office/drawing/2014/main" id="{2338EDB0-F31C-418B-BE41-ECA2C16871AF}"/>
              </a:ext>
            </a:extLst>
          </p:cNvPr>
          <p:cNvPicPr>
            <a:picLocks noChangeAspect="1"/>
          </p:cNvPicPr>
          <p:nvPr/>
        </p:nvPicPr>
        <p:blipFill rotWithShape="1">
          <a:blip r:embed="rId5"/>
          <a:srcRect r="1" b="9869"/>
          <a:stretch/>
        </p:blipFill>
        <p:spPr>
          <a:xfrm>
            <a:off x="8188029" y="2400472"/>
            <a:ext cx="4003969" cy="2057046"/>
          </a:xfrm>
          <a:prstGeom prst="rect">
            <a:avLst/>
          </a:prstGeom>
        </p:spPr>
      </p:pic>
      <p:pic>
        <p:nvPicPr>
          <p:cNvPr id="8" name="Picture 7" descr="Map&#10;&#10;Description automatically generated">
            <a:extLst>
              <a:ext uri="{FF2B5EF4-FFF2-40B4-BE49-F238E27FC236}">
                <a16:creationId xmlns:a16="http://schemas.microsoft.com/office/drawing/2014/main" id="{A6BCB888-67D2-4285-B98F-1687B6727A8B}"/>
              </a:ext>
            </a:extLst>
          </p:cNvPr>
          <p:cNvPicPr>
            <a:picLocks noChangeAspect="1"/>
          </p:cNvPicPr>
          <p:nvPr/>
        </p:nvPicPr>
        <p:blipFill rotWithShape="1">
          <a:blip r:embed="rId6"/>
          <a:srcRect r="1" b="2345"/>
          <a:stretch/>
        </p:blipFill>
        <p:spPr>
          <a:xfrm>
            <a:off x="8188029" y="4629229"/>
            <a:ext cx="4003969" cy="2228771"/>
          </a:xfrm>
          <a:prstGeom prst="rect">
            <a:avLst/>
          </a:prstGeom>
        </p:spPr>
      </p:pic>
      <p:sp>
        <p:nvSpPr>
          <p:cNvPr id="9" name="TextBox 8">
            <a:extLst>
              <a:ext uri="{FF2B5EF4-FFF2-40B4-BE49-F238E27FC236}">
                <a16:creationId xmlns:a16="http://schemas.microsoft.com/office/drawing/2014/main" id="{FD75B006-2C20-4779-A804-81BD1A46C5E8}"/>
              </a:ext>
            </a:extLst>
          </p:cNvPr>
          <p:cNvSpPr txBox="1"/>
          <p:nvPr/>
        </p:nvSpPr>
        <p:spPr>
          <a:xfrm>
            <a:off x="317833" y="5911710"/>
            <a:ext cx="3062177" cy="830997"/>
          </a:xfrm>
          <a:prstGeom prst="rect">
            <a:avLst/>
          </a:prstGeom>
          <a:noFill/>
        </p:spPr>
        <p:txBody>
          <a:bodyPr wrap="square" lIns="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Obstacles</a:t>
            </a:r>
          </a:p>
        </p:txBody>
      </p:sp>
      <p:sp>
        <p:nvSpPr>
          <p:cNvPr id="12" name="TextBox 11">
            <a:extLst>
              <a:ext uri="{FF2B5EF4-FFF2-40B4-BE49-F238E27FC236}">
                <a16:creationId xmlns:a16="http://schemas.microsoft.com/office/drawing/2014/main" id="{85BB368D-8F69-4B09-B8CA-0B497BEE7BE5}"/>
              </a:ext>
            </a:extLst>
          </p:cNvPr>
          <p:cNvSpPr txBox="1"/>
          <p:nvPr/>
        </p:nvSpPr>
        <p:spPr>
          <a:xfrm>
            <a:off x="8188032" y="1862789"/>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Curb ramps</a:t>
            </a:r>
          </a:p>
        </p:txBody>
      </p:sp>
      <p:sp>
        <p:nvSpPr>
          <p:cNvPr id="14" name="TextBox 13">
            <a:extLst>
              <a:ext uri="{FF2B5EF4-FFF2-40B4-BE49-F238E27FC236}">
                <a16:creationId xmlns:a16="http://schemas.microsoft.com/office/drawing/2014/main" id="{2FA7B678-0132-4A95-A6E6-33E0BAEE73A6}"/>
              </a:ext>
            </a:extLst>
          </p:cNvPr>
          <p:cNvSpPr txBox="1"/>
          <p:nvPr/>
        </p:nvSpPr>
        <p:spPr>
          <a:xfrm>
            <a:off x="8188029" y="4088186"/>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Missing Curb ramps</a:t>
            </a:r>
          </a:p>
        </p:txBody>
      </p:sp>
      <p:sp>
        <p:nvSpPr>
          <p:cNvPr id="15" name="TextBox 14">
            <a:extLst>
              <a:ext uri="{FF2B5EF4-FFF2-40B4-BE49-F238E27FC236}">
                <a16:creationId xmlns:a16="http://schemas.microsoft.com/office/drawing/2014/main" id="{48D74502-EB58-4400-907A-A3E4F9BE82AA}"/>
              </a:ext>
            </a:extLst>
          </p:cNvPr>
          <p:cNvSpPr txBox="1"/>
          <p:nvPr/>
        </p:nvSpPr>
        <p:spPr>
          <a:xfrm>
            <a:off x="8188029" y="6488668"/>
            <a:ext cx="3062177" cy="369332"/>
          </a:xfrm>
          <a:prstGeom prst="rect">
            <a:avLst/>
          </a:prstGeom>
          <a:noFill/>
        </p:spPr>
        <p:txBody>
          <a:bodyPr wrap="square" lIns="9144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Surface problems</a:t>
            </a:r>
          </a:p>
        </p:txBody>
      </p:sp>
      <p:sp>
        <p:nvSpPr>
          <p:cNvPr id="2" name="Oval 1">
            <a:extLst>
              <a:ext uri="{FF2B5EF4-FFF2-40B4-BE49-F238E27FC236}">
                <a16:creationId xmlns:a16="http://schemas.microsoft.com/office/drawing/2014/main" id="{151E54CC-DFA7-44FD-922B-0935B5378C3D}"/>
              </a:ext>
            </a:extLst>
          </p:cNvPr>
          <p:cNvSpPr/>
          <p:nvPr/>
        </p:nvSpPr>
        <p:spPr>
          <a:xfrm>
            <a:off x="2073349" y="2711297"/>
            <a:ext cx="1435395" cy="1435395"/>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F3A1CA58-F992-4B56-9BF9-1F64F33B7E8F}"/>
              </a:ext>
            </a:extLst>
          </p:cNvPr>
          <p:cNvSpPr/>
          <p:nvPr/>
        </p:nvSpPr>
        <p:spPr>
          <a:xfrm>
            <a:off x="4139610" y="4629229"/>
            <a:ext cx="1027814" cy="1027814"/>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B996252-6EF1-1506-E710-24172384CC83}"/>
              </a:ext>
            </a:extLst>
          </p:cNvPr>
          <p:cNvSpPr/>
          <p:nvPr/>
        </p:nvSpPr>
        <p:spPr>
          <a:xfrm>
            <a:off x="0" y="0"/>
            <a:ext cx="12191998" cy="1947134"/>
          </a:xfrm>
          <a:prstGeom prst="rect">
            <a:avLst/>
          </a:prstGeom>
          <a:solidFill>
            <a:schemeClr val="tx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chemeClr val="bg1"/>
                </a:solidFill>
                <a:latin typeface="Avenir Next" panose="020B0503020202020204" pitchFamily="34" charset="0"/>
              </a:rPr>
              <a:t>Why are we seeing this?</a:t>
            </a:r>
          </a:p>
        </p:txBody>
      </p:sp>
    </p:spTree>
    <p:extLst>
      <p:ext uri="{BB962C8B-B14F-4D97-AF65-F5344CB8AC3E}">
        <p14:creationId xmlns:p14="http://schemas.microsoft.com/office/powerpoint/2010/main" val="14113927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7F199C-15B1-FC49-AF76-15B4A24CAF4B}"/>
              </a:ext>
            </a:extLst>
          </p:cNvPr>
          <p:cNvPicPr>
            <a:picLocks noChangeAspect="1"/>
          </p:cNvPicPr>
          <p:nvPr/>
        </p:nvPicPr>
        <p:blipFill rotWithShape="1">
          <a:blip r:embed="rId3"/>
          <a:srcRect b="4153"/>
          <a:stretch/>
        </p:blipFill>
        <p:spPr>
          <a:xfrm>
            <a:off x="1524" y="-1141860"/>
            <a:ext cx="12188952" cy="9141721"/>
          </a:xfrm>
          <a:prstGeom prst="rect">
            <a:avLst/>
          </a:prstGeom>
        </p:spPr>
      </p:pic>
      <p:grpSp>
        <p:nvGrpSpPr>
          <p:cNvPr id="4" name="Group 3">
            <a:extLst>
              <a:ext uri="{FF2B5EF4-FFF2-40B4-BE49-F238E27FC236}">
                <a16:creationId xmlns:a16="http://schemas.microsoft.com/office/drawing/2014/main" id="{3CB71860-CF92-F34B-8D55-8221EBC67E9D}"/>
              </a:ext>
            </a:extLst>
          </p:cNvPr>
          <p:cNvGrpSpPr/>
          <p:nvPr/>
        </p:nvGrpSpPr>
        <p:grpSpPr>
          <a:xfrm>
            <a:off x="8884574" y="745469"/>
            <a:ext cx="2065176" cy="611547"/>
            <a:chOff x="506683" y="5275033"/>
            <a:chExt cx="2351356" cy="815396"/>
          </a:xfrm>
        </p:grpSpPr>
        <p:sp>
          <p:nvSpPr>
            <p:cNvPr id="5" name="Rounded Rectangle 4">
              <a:extLst>
                <a:ext uri="{FF2B5EF4-FFF2-40B4-BE49-F238E27FC236}">
                  <a16:creationId xmlns:a16="http://schemas.microsoft.com/office/drawing/2014/main" id="{9CE01EA5-7499-5F45-BF00-FC166EBB3616}"/>
                </a:ext>
              </a:extLst>
            </p:cNvPr>
            <p:cNvSpPr/>
            <p:nvPr/>
          </p:nvSpPr>
          <p:spPr>
            <a:xfrm>
              <a:off x="506683" y="5275033"/>
              <a:ext cx="2351356" cy="81539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225A973-4C81-514B-8BBA-7BDD12285655}"/>
                </a:ext>
              </a:extLst>
            </p:cNvPr>
            <p:cNvSpPr/>
            <p:nvPr/>
          </p:nvSpPr>
          <p:spPr>
            <a:xfrm>
              <a:off x="747011" y="5375209"/>
              <a:ext cx="1958629" cy="1300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Problem Count</a:t>
              </a:r>
            </a:p>
          </p:txBody>
        </p:sp>
        <p:sp>
          <p:nvSpPr>
            <p:cNvPr id="7" name="Rectangle 6">
              <a:extLst>
                <a:ext uri="{FF2B5EF4-FFF2-40B4-BE49-F238E27FC236}">
                  <a16:creationId xmlns:a16="http://schemas.microsoft.com/office/drawing/2014/main" id="{A9E66874-FC0F-CA43-943A-28090D14F2DB}"/>
                </a:ext>
              </a:extLst>
            </p:cNvPr>
            <p:cNvSpPr/>
            <p:nvPr/>
          </p:nvSpPr>
          <p:spPr>
            <a:xfrm>
              <a:off x="747011" y="5576686"/>
              <a:ext cx="1962316" cy="163557"/>
            </a:xfrm>
            <a:prstGeom prst="rect">
              <a:avLst/>
            </a:prstGeom>
            <a:gradFill flip="none" rotWithShape="1">
              <a:gsLst>
                <a:gs pos="59000">
                  <a:srgbClr val="FFA17D"/>
                </a:gs>
                <a:gs pos="35000">
                  <a:srgbClr val="FF7551"/>
                </a:gs>
                <a:gs pos="14000">
                  <a:srgbClr val="FF4130"/>
                </a:gs>
                <a:gs pos="0">
                  <a:srgbClr val="DF1A20"/>
                </a:gs>
                <a:gs pos="76000">
                  <a:srgbClr val="FFCEB1"/>
                </a:gs>
                <a:gs pos="91000">
                  <a:srgbClr val="FFF6E7"/>
                </a:gs>
                <a:gs pos="100000">
                  <a:srgbClr val="FFFFFF"/>
                </a:gs>
              </a:gsLst>
              <a:lin ang="0" scaled="1"/>
              <a:tileRect/>
            </a:gradFill>
            <a:ln w="952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3E685FD-B523-4043-A95C-A7C4FF518B49}"/>
                </a:ext>
              </a:extLst>
            </p:cNvPr>
            <p:cNvSpPr/>
            <p:nvPr/>
          </p:nvSpPr>
          <p:spPr>
            <a:xfrm>
              <a:off x="659156" y="5840158"/>
              <a:ext cx="507075" cy="809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Low</a:t>
              </a:r>
            </a:p>
          </p:txBody>
        </p:sp>
        <p:sp>
          <p:nvSpPr>
            <p:cNvPr id="9" name="Rectangle 8">
              <a:extLst>
                <a:ext uri="{FF2B5EF4-FFF2-40B4-BE49-F238E27FC236}">
                  <a16:creationId xmlns:a16="http://schemas.microsoft.com/office/drawing/2014/main" id="{5C521C64-84F5-3C46-B7B7-45A783E4F5E3}"/>
                </a:ext>
              </a:extLst>
            </p:cNvPr>
            <p:cNvSpPr/>
            <p:nvPr/>
          </p:nvSpPr>
          <p:spPr>
            <a:xfrm>
              <a:off x="2282732" y="5840158"/>
              <a:ext cx="507075" cy="967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High</a:t>
              </a:r>
            </a:p>
          </p:txBody>
        </p:sp>
      </p:grpSp>
      <p:sp>
        <p:nvSpPr>
          <p:cNvPr id="12" name="Rectangle 11">
            <a:extLst>
              <a:ext uri="{FF2B5EF4-FFF2-40B4-BE49-F238E27FC236}">
                <a16:creationId xmlns:a16="http://schemas.microsoft.com/office/drawing/2014/main" id="{F189A5B3-E821-BA9B-F337-5C963DD5AF67}"/>
              </a:ext>
            </a:extLst>
          </p:cNvPr>
          <p:cNvSpPr/>
          <p:nvPr/>
        </p:nvSpPr>
        <p:spPr>
          <a:xfrm>
            <a:off x="0" y="595093"/>
            <a:ext cx="12192000" cy="4681757"/>
          </a:xfrm>
          <a:prstGeom prst="rect">
            <a:avLst/>
          </a:prstGeom>
          <a:solidFill>
            <a:schemeClr val="tx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sz="3600" b="1" dirty="0">
              <a:solidFill>
                <a:schemeClr val="bg1"/>
              </a:solidFill>
              <a:latin typeface="Avenir Next" panose="020B0503020202020204" pitchFamily="34" charset="0"/>
            </a:endParaRPr>
          </a:p>
        </p:txBody>
      </p:sp>
      <p:grpSp>
        <p:nvGrpSpPr>
          <p:cNvPr id="13" name="Group 12">
            <a:extLst>
              <a:ext uri="{FF2B5EF4-FFF2-40B4-BE49-F238E27FC236}">
                <a16:creationId xmlns:a16="http://schemas.microsoft.com/office/drawing/2014/main" id="{4D1C4B89-B381-C7DB-5A80-2F440E8EF0A6}"/>
              </a:ext>
            </a:extLst>
          </p:cNvPr>
          <p:cNvGrpSpPr/>
          <p:nvPr/>
        </p:nvGrpSpPr>
        <p:grpSpPr>
          <a:xfrm>
            <a:off x="1045170" y="1757817"/>
            <a:ext cx="9621973" cy="4505090"/>
            <a:chOff x="1697850" y="3774973"/>
            <a:chExt cx="9621973" cy="4505090"/>
          </a:xfrm>
        </p:grpSpPr>
        <p:sp>
          <p:nvSpPr>
            <p:cNvPr id="14" name="Rectangle 13">
              <a:extLst>
                <a:ext uri="{FF2B5EF4-FFF2-40B4-BE49-F238E27FC236}">
                  <a16:creationId xmlns:a16="http://schemas.microsoft.com/office/drawing/2014/main" id="{71D51514-E607-E30B-AEFE-FE5728970406}"/>
                </a:ext>
              </a:extLst>
            </p:cNvPr>
            <p:cNvSpPr/>
            <p:nvPr/>
          </p:nvSpPr>
          <p:spPr>
            <a:xfrm>
              <a:off x="2665445" y="4909562"/>
              <a:ext cx="8232710" cy="646331"/>
            </a:xfrm>
            <a:prstGeom prst="rect">
              <a:avLst/>
            </a:prstGeom>
          </p:spPr>
          <p:txBody>
            <a:bodyPr wrap="square">
              <a:spAutoFit/>
            </a:bodyPr>
            <a:lstStyle/>
            <a:p>
              <a:r>
                <a:rPr lang="en-US" i="1" dirty="0">
                  <a:solidFill>
                    <a:schemeClr val="bg1"/>
                  </a:solidFill>
                  <a:latin typeface="Avenir Next" panose="020B0503020202020204" pitchFamily="34" charset="0"/>
                </a:rPr>
                <a:t>There is a lot of problems highlighted in this area. It makes me wonder if that area has a lot of people of color who are disabled.</a:t>
              </a:r>
            </a:p>
          </p:txBody>
        </p:sp>
        <p:sp>
          <p:nvSpPr>
            <p:cNvPr id="15" name="Rectangle 14">
              <a:extLst>
                <a:ext uri="{FF2B5EF4-FFF2-40B4-BE49-F238E27FC236}">
                  <a16:creationId xmlns:a16="http://schemas.microsoft.com/office/drawing/2014/main" id="{88959211-FE05-A6CC-8554-46881E6E7866}"/>
                </a:ext>
              </a:extLst>
            </p:cNvPr>
            <p:cNvSpPr/>
            <p:nvPr/>
          </p:nvSpPr>
          <p:spPr>
            <a:xfrm>
              <a:off x="5224680" y="5864016"/>
              <a:ext cx="5282633" cy="369332"/>
            </a:xfrm>
            <a:prstGeom prst="rect">
              <a:avLst/>
            </a:prstGeom>
          </p:spPr>
          <p:txBody>
            <a:bodyPr wrap="square">
              <a:spAutoFit/>
            </a:bodyPr>
            <a:lstStyle/>
            <a:p>
              <a:r>
                <a:rPr lang="en-US" dirty="0">
                  <a:solidFill>
                    <a:schemeClr val="bg1"/>
                  </a:solidFill>
                  <a:latin typeface="Avenir Next" panose="020B0503020202020204" pitchFamily="34" charset="0"/>
                </a:rPr>
                <a:t>P15AM, an advocate assessing racial inequities</a:t>
              </a:r>
              <a:endParaRPr lang="en-US" dirty="0">
                <a:solidFill>
                  <a:schemeClr val="bg1"/>
                </a:solidFill>
              </a:endParaRPr>
            </a:p>
          </p:txBody>
        </p:sp>
        <p:sp>
          <p:nvSpPr>
            <p:cNvPr id="16" name="TextBox 15">
              <a:extLst>
                <a:ext uri="{FF2B5EF4-FFF2-40B4-BE49-F238E27FC236}">
                  <a16:creationId xmlns:a16="http://schemas.microsoft.com/office/drawing/2014/main" id="{802E8858-8A47-F88D-E2C5-F9B0F091AF5C}"/>
                </a:ext>
              </a:extLst>
            </p:cNvPr>
            <p:cNvSpPr txBox="1"/>
            <p:nvPr/>
          </p:nvSpPr>
          <p:spPr>
            <a:xfrm>
              <a:off x="10108869" y="5217686"/>
              <a:ext cx="1210954" cy="3062377"/>
            </a:xfrm>
            <a:prstGeom prst="rect">
              <a:avLst/>
            </a:prstGeom>
            <a:noFill/>
          </p:spPr>
          <p:txBody>
            <a:bodyPr wrap="square" lIns="91246" tIns="45718" rIns="91246" bIns="45718" rtlCol="0">
              <a:spAutoFit/>
            </a:bodyPr>
            <a:lstStyle>
              <a:defPPr>
                <a:defRPr lang="en-US"/>
              </a:defPPr>
              <a:lvl1pPr>
                <a:defRPr sz="40000">
                  <a:solidFill>
                    <a:schemeClr val="tx1">
                      <a:lumMod val="85000"/>
                      <a:lumOff val="15000"/>
                    </a:schemeClr>
                  </a:solidFill>
                  <a:latin typeface="Century" pitchFamily="18" charset="0"/>
                  <a:ea typeface="Verdana" pitchFamily="34" charset="0"/>
                  <a:cs typeface="Times New Roman" pitchFamily="18" charset="0"/>
                </a:defRPr>
              </a:lvl1pPr>
            </a:lstStyle>
            <a:p>
              <a:r>
                <a:rPr lang="en-US" sz="19300" dirty="0">
                  <a:solidFill>
                    <a:schemeClr val="bg1"/>
                  </a:solidFill>
                  <a:latin typeface="HelveticaNeueLT Std Lt" panose="020B0403020202020204" pitchFamily="34" charset="0"/>
                </a:rPr>
                <a:t>”</a:t>
              </a:r>
            </a:p>
          </p:txBody>
        </p:sp>
        <p:sp>
          <p:nvSpPr>
            <p:cNvPr id="17" name="TextBox 16">
              <a:extLst>
                <a:ext uri="{FF2B5EF4-FFF2-40B4-BE49-F238E27FC236}">
                  <a16:creationId xmlns:a16="http://schemas.microsoft.com/office/drawing/2014/main" id="{07B04446-8C85-BE29-8BF6-5044A566145C}"/>
                </a:ext>
              </a:extLst>
            </p:cNvPr>
            <p:cNvSpPr txBox="1"/>
            <p:nvPr/>
          </p:nvSpPr>
          <p:spPr>
            <a:xfrm>
              <a:off x="1697850" y="3774973"/>
              <a:ext cx="1210954" cy="3062377"/>
            </a:xfrm>
            <a:prstGeom prst="rect">
              <a:avLst/>
            </a:prstGeom>
            <a:noFill/>
          </p:spPr>
          <p:txBody>
            <a:bodyPr wrap="square" lIns="91246" tIns="45718" rIns="91246" bIns="45718" rtlCol="0">
              <a:spAutoFit/>
            </a:bodyPr>
            <a:lstStyle/>
            <a:p>
              <a:pPr algn="ctr" defTabSz="456039"/>
              <a:r>
                <a:rPr lang="en-US" sz="19300" dirty="0">
                  <a:solidFill>
                    <a:schemeClr val="bg1"/>
                  </a:solidFill>
                  <a:latin typeface="HelveticaNeueLT Std Lt" panose="020B0403020202020204" pitchFamily="34" charset="0"/>
                </a:rPr>
                <a:t>“</a:t>
              </a:r>
            </a:p>
          </p:txBody>
        </p:sp>
      </p:grpSp>
    </p:spTree>
    <p:extLst>
      <p:ext uri="{BB962C8B-B14F-4D97-AF65-F5344CB8AC3E}">
        <p14:creationId xmlns:p14="http://schemas.microsoft.com/office/powerpoint/2010/main" val="4224917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7F199C-15B1-FC49-AF76-15B4A24CAF4B}"/>
              </a:ext>
            </a:extLst>
          </p:cNvPr>
          <p:cNvPicPr>
            <a:picLocks noChangeAspect="1"/>
          </p:cNvPicPr>
          <p:nvPr/>
        </p:nvPicPr>
        <p:blipFill rotWithShape="1">
          <a:blip r:embed="rId3"/>
          <a:srcRect b="4153"/>
          <a:stretch/>
        </p:blipFill>
        <p:spPr>
          <a:xfrm>
            <a:off x="1524" y="-1141860"/>
            <a:ext cx="12188952" cy="9141721"/>
          </a:xfrm>
          <a:prstGeom prst="rect">
            <a:avLst/>
          </a:prstGeom>
        </p:spPr>
      </p:pic>
      <p:grpSp>
        <p:nvGrpSpPr>
          <p:cNvPr id="4" name="Group 3">
            <a:extLst>
              <a:ext uri="{FF2B5EF4-FFF2-40B4-BE49-F238E27FC236}">
                <a16:creationId xmlns:a16="http://schemas.microsoft.com/office/drawing/2014/main" id="{3CB71860-CF92-F34B-8D55-8221EBC67E9D}"/>
              </a:ext>
            </a:extLst>
          </p:cNvPr>
          <p:cNvGrpSpPr/>
          <p:nvPr/>
        </p:nvGrpSpPr>
        <p:grpSpPr>
          <a:xfrm>
            <a:off x="8884574" y="745469"/>
            <a:ext cx="2065176" cy="611547"/>
            <a:chOff x="506683" y="5275033"/>
            <a:chExt cx="2351356" cy="815396"/>
          </a:xfrm>
        </p:grpSpPr>
        <p:sp>
          <p:nvSpPr>
            <p:cNvPr id="5" name="Rounded Rectangle 4">
              <a:extLst>
                <a:ext uri="{FF2B5EF4-FFF2-40B4-BE49-F238E27FC236}">
                  <a16:creationId xmlns:a16="http://schemas.microsoft.com/office/drawing/2014/main" id="{9CE01EA5-7499-5F45-BF00-FC166EBB3616}"/>
                </a:ext>
              </a:extLst>
            </p:cNvPr>
            <p:cNvSpPr/>
            <p:nvPr/>
          </p:nvSpPr>
          <p:spPr>
            <a:xfrm>
              <a:off x="506683" y="5275033"/>
              <a:ext cx="2351356" cy="81539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225A973-4C81-514B-8BBA-7BDD12285655}"/>
                </a:ext>
              </a:extLst>
            </p:cNvPr>
            <p:cNvSpPr/>
            <p:nvPr/>
          </p:nvSpPr>
          <p:spPr>
            <a:xfrm>
              <a:off x="747011" y="5375209"/>
              <a:ext cx="1958629" cy="1300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Problem Count</a:t>
              </a:r>
            </a:p>
          </p:txBody>
        </p:sp>
        <p:sp>
          <p:nvSpPr>
            <p:cNvPr id="7" name="Rectangle 6">
              <a:extLst>
                <a:ext uri="{FF2B5EF4-FFF2-40B4-BE49-F238E27FC236}">
                  <a16:creationId xmlns:a16="http://schemas.microsoft.com/office/drawing/2014/main" id="{A9E66874-FC0F-CA43-943A-28090D14F2DB}"/>
                </a:ext>
              </a:extLst>
            </p:cNvPr>
            <p:cNvSpPr/>
            <p:nvPr/>
          </p:nvSpPr>
          <p:spPr>
            <a:xfrm>
              <a:off x="747011" y="5576686"/>
              <a:ext cx="1962316" cy="163557"/>
            </a:xfrm>
            <a:prstGeom prst="rect">
              <a:avLst/>
            </a:prstGeom>
            <a:gradFill flip="none" rotWithShape="1">
              <a:gsLst>
                <a:gs pos="59000">
                  <a:srgbClr val="FFA17D"/>
                </a:gs>
                <a:gs pos="35000">
                  <a:srgbClr val="FF7551"/>
                </a:gs>
                <a:gs pos="14000">
                  <a:srgbClr val="FF4130"/>
                </a:gs>
                <a:gs pos="0">
                  <a:srgbClr val="DF1A20"/>
                </a:gs>
                <a:gs pos="76000">
                  <a:srgbClr val="FFCEB1"/>
                </a:gs>
                <a:gs pos="91000">
                  <a:srgbClr val="FFF6E7"/>
                </a:gs>
                <a:gs pos="100000">
                  <a:srgbClr val="FFFFFF"/>
                </a:gs>
              </a:gsLst>
              <a:lin ang="0" scaled="1"/>
              <a:tileRect/>
            </a:gradFill>
            <a:ln w="952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3E685FD-B523-4043-A95C-A7C4FF518B49}"/>
                </a:ext>
              </a:extLst>
            </p:cNvPr>
            <p:cNvSpPr/>
            <p:nvPr/>
          </p:nvSpPr>
          <p:spPr>
            <a:xfrm>
              <a:off x="659156" y="5840158"/>
              <a:ext cx="507075" cy="809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Low</a:t>
              </a:r>
            </a:p>
          </p:txBody>
        </p:sp>
        <p:sp>
          <p:nvSpPr>
            <p:cNvPr id="9" name="Rectangle 8">
              <a:extLst>
                <a:ext uri="{FF2B5EF4-FFF2-40B4-BE49-F238E27FC236}">
                  <a16:creationId xmlns:a16="http://schemas.microsoft.com/office/drawing/2014/main" id="{5C521C64-84F5-3C46-B7B7-45A783E4F5E3}"/>
                </a:ext>
              </a:extLst>
            </p:cNvPr>
            <p:cNvSpPr/>
            <p:nvPr/>
          </p:nvSpPr>
          <p:spPr>
            <a:xfrm>
              <a:off x="2282732" y="5840158"/>
              <a:ext cx="507075" cy="967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High</a:t>
              </a:r>
            </a:p>
          </p:txBody>
        </p:sp>
      </p:grpSp>
      <p:sp>
        <p:nvSpPr>
          <p:cNvPr id="12" name="Rectangle 11">
            <a:extLst>
              <a:ext uri="{FF2B5EF4-FFF2-40B4-BE49-F238E27FC236}">
                <a16:creationId xmlns:a16="http://schemas.microsoft.com/office/drawing/2014/main" id="{F189A5B3-E821-BA9B-F337-5C963DD5AF67}"/>
              </a:ext>
            </a:extLst>
          </p:cNvPr>
          <p:cNvSpPr/>
          <p:nvPr/>
        </p:nvSpPr>
        <p:spPr>
          <a:xfrm>
            <a:off x="0" y="533399"/>
            <a:ext cx="12192000" cy="4681757"/>
          </a:xfrm>
          <a:prstGeom prst="rect">
            <a:avLst/>
          </a:prstGeom>
          <a:solidFill>
            <a:schemeClr val="tx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US" sz="3600" b="1" dirty="0">
                <a:solidFill>
                  <a:schemeClr val="bg1"/>
                </a:solidFill>
                <a:latin typeface="Avenir Next" panose="020B0503020202020204" pitchFamily="34" charset="0"/>
              </a:rPr>
              <a:t>Socio-economic factors</a:t>
            </a:r>
          </a:p>
          <a:p>
            <a:pPr lvl="1"/>
            <a:r>
              <a:rPr lang="en-US" sz="3600" b="1" dirty="0">
                <a:solidFill>
                  <a:schemeClr val="bg1"/>
                </a:solidFill>
                <a:latin typeface="Avenir Next" panose="020B0503020202020204" pitchFamily="34" charset="0"/>
              </a:rPr>
              <a:t>Historic factors</a:t>
            </a:r>
          </a:p>
          <a:p>
            <a:pPr lvl="1"/>
            <a:r>
              <a:rPr lang="en-US" sz="3600" b="1" dirty="0">
                <a:solidFill>
                  <a:schemeClr val="bg1"/>
                </a:solidFill>
                <a:latin typeface="Avenir Next" panose="020B0503020202020204" pitchFamily="34" charset="0"/>
              </a:rPr>
              <a:t>Temporal factors</a:t>
            </a:r>
          </a:p>
        </p:txBody>
      </p:sp>
    </p:spTree>
    <p:extLst>
      <p:ext uri="{BB962C8B-B14F-4D97-AF65-F5344CB8AC3E}">
        <p14:creationId xmlns:p14="http://schemas.microsoft.com/office/powerpoint/2010/main" val="24624013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7F199C-15B1-FC49-AF76-15B4A24CAF4B}"/>
              </a:ext>
            </a:extLst>
          </p:cNvPr>
          <p:cNvPicPr>
            <a:picLocks noChangeAspect="1"/>
          </p:cNvPicPr>
          <p:nvPr/>
        </p:nvPicPr>
        <p:blipFill rotWithShape="1">
          <a:blip r:embed="rId3"/>
          <a:srcRect b="4153"/>
          <a:stretch/>
        </p:blipFill>
        <p:spPr>
          <a:xfrm>
            <a:off x="1524" y="-1141860"/>
            <a:ext cx="12188952" cy="9141721"/>
          </a:xfrm>
          <a:prstGeom prst="rect">
            <a:avLst/>
          </a:prstGeom>
        </p:spPr>
      </p:pic>
      <p:sp>
        <p:nvSpPr>
          <p:cNvPr id="3" name="TextBox 2">
            <a:extLst>
              <a:ext uri="{FF2B5EF4-FFF2-40B4-BE49-F238E27FC236}">
                <a16:creationId xmlns:a16="http://schemas.microsoft.com/office/drawing/2014/main" id="{36CB437C-35A2-8948-B385-8E4BD5C834A6}"/>
              </a:ext>
            </a:extLst>
          </p:cNvPr>
          <p:cNvSpPr txBox="1"/>
          <p:nvPr/>
        </p:nvSpPr>
        <p:spPr>
          <a:xfrm>
            <a:off x="-3818381" y="2977140"/>
            <a:ext cx="3818381" cy="13388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300" b="0" i="0" u="none" strike="noStrike" kern="1200" cap="none" spc="0" normalizeH="0" baseline="0" noProof="0" dirty="0">
                <a:ln>
                  <a:noFill/>
                </a:ln>
                <a:solidFill>
                  <a:prstClr val="white"/>
                </a:solidFill>
                <a:effectLst/>
                <a:uLnTx/>
                <a:uFillTx/>
                <a:latin typeface="Museo Slab 900" panose="02000000000000000000" pitchFamily="2" charset="77"/>
                <a:ea typeface="+mn-ea"/>
                <a:cs typeface="+mn-cs"/>
              </a:rPr>
              <a:t>Problem Density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Museo Slab 900" panose="02000000000000000000" pitchFamily="2" charset="77"/>
                <a:ea typeface="+mn-ea"/>
                <a:cs typeface="+mn-cs"/>
              </a:rPr>
              <a:t>Raw Count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Museo Slab 100" panose="02000000000000000000" pitchFamily="2" charset="77"/>
                <a:ea typeface="+mn-ea"/>
                <a:cs typeface="+mn-cs"/>
              </a:rPr>
              <a:t>all problems</a:t>
            </a:r>
          </a:p>
        </p:txBody>
      </p:sp>
      <p:grpSp>
        <p:nvGrpSpPr>
          <p:cNvPr id="4" name="Group 3">
            <a:extLst>
              <a:ext uri="{FF2B5EF4-FFF2-40B4-BE49-F238E27FC236}">
                <a16:creationId xmlns:a16="http://schemas.microsoft.com/office/drawing/2014/main" id="{3CB71860-CF92-F34B-8D55-8221EBC67E9D}"/>
              </a:ext>
            </a:extLst>
          </p:cNvPr>
          <p:cNvGrpSpPr/>
          <p:nvPr/>
        </p:nvGrpSpPr>
        <p:grpSpPr>
          <a:xfrm>
            <a:off x="8884574" y="745469"/>
            <a:ext cx="2065176" cy="611547"/>
            <a:chOff x="506683" y="5275033"/>
            <a:chExt cx="2351356" cy="815396"/>
          </a:xfrm>
        </p:grpSpPr>
        <p:sp>
          <p:nvSpPr>
            <p:cNvPr id="5" name="Rounded Rectangle 4">
              <a:extLst>
                <a:ext uri="{FF2B5EF4-FFF2-40B4-BE49-F238E27FC236}">
                  <a16:creationId xmlns:a16="http://schemas.microsoft.com/office/drawing/2014/main" id="{9CE01EA5-7499-5F45-BF00-FC166EBB3616}"/>
                </a:ext>
              </a:extLst>
            </p:cNvPr>
            <p:cNvSpPr/>
            <p:nvPr/>
          </p:nvSpPr>
          <p:spPr>
            <a:xfrm>
              <a:off x="506683" y="5275033"/>
              <a:ext cx="2351356" cy="81539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225A973-4C81-514B-8BBA-7BDD12285655}"/>
                </a:ext>
              </a:extLst>
            </p:cNvPr>
            <p:cNvSpPr/>
            <p:nvPr/>
          </p:nvSpPr>
          <p:spPr>
            <a:xfrm>
              <a:off x="747011" y="5375209"/>
              <a:ext cx="1958629" cy="1300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Problem Count</a:t>
              </a:r>
            </a:p>
          </p:txBody>
        </p:sp>
        <p:sp>
          <p:nvSpPr>
            <p:cNvPr id="7" name="Rectangle 6">
              <a:extLst>
                <a:ext uri="{FF2B5EF4-FFF2-40B4-BE49-F238E27FC236}">
                  <a16:creationId xmlns:a16="http://schemas.microsoft.com/office/drawing/2014/main" id="{A9E66874-FC0F-CA43-943A-28090D14F2DB}"/>
                </a:ext>
              </a:extLst>
            </p:cNvPr>
            <p:cNvSpPr/>
            <p:nvPr/>
          </p:nvSpPr>
          <p:spPr>
            <a:xfrm>
              <a:off x="747011" y="5576686"/>
              <a:ext cx="1962316" cy="163557"/>
            </a:xfrm>
            <a:prstGeom prst="rect">
              <a:avLst/>
            </a:prstGeom>
            <a:gradFill flip="none" rotWithShape="1">
              <a:gsLst>
                <a:gs pos="59000">
                  <a:srgbClr val="FFA17D"/>
                </a:gs>
                <a:gs pos="35000">
                  <a:srgbClr val="FF7551"/>
                </a:gs>
                <a:gs pos="14000">
                  <a:srgbClr val="FF4130"/>
                </a:gs>
                <a:gs pos="0">
                  <a:srgbClr val="DF1A20"/>
                </a:gs>
                <a:gs pos="76000">
                  <a:srgbClr val="FFCEB1"/>
                </a:gs>
                <a:gs pos="91000">
                  <a:srgbClr val="FFF6E7"/>
                </a:gs>
                <a:gs pos="100000">
                  <a:srgbClr val="FFFFFF"/>
                </a:gs>
              </a:gsLst>
              <a:lin ang="0" scaled="1"/>
              <a:tileRect/>
            </a:gradFill>
            <a:ln w="952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3E685FD-B523-4043-A95C-A7C4FF518B49}"/>
                </a:ext>
              </a:extLst>
            </p:cNvPr>
            <p:cNvSpPr/>
            <p:nvPr/>
          </p:nvSpPr>
          <p:spPr>
            <a:xfrm>
              <a:off x="659156" y="5840158"/>
              <a:ext cx="507075" cy="809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Low</a:t>
              </a:r>
            </a:p>
          </p:txBody>
        </p:sp>
        <p:sp>
          <p:nvSpPr>
            <p:cNvPr id="9" name="Rectangle 8">
              <a:extLst>
                <a:ext uri="{FF2B5EF4-FFF2-40B4-BE49-F238E27FC236}">
                  <a16:creationId xmlns:a16="http://schemas.microsoft.com/office/drawing/2014/main" id="{5C521C64-84F5-3C46-B7B7-45A783E4F5E3}"/>
                </a:ext>
              </a:extLst>
            </p:cNvPr>
            <p:cNvSpPr/>
            <p:nvPr/>
          </p:nvSpPr>
          <p:spPr>
            <a:xfrm>
              <a:off x="2282732" y="5840158"/>
              <a:ext cx="507075" cy="967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SF Pro Display" pitchFamily="2" charset="0"/>
                  <a:cs typeface="+mn-cs"/>
                </a:rPr>
                <a:t>High</a:t>
              </a:r>
            </a:p>
          </p:txBody>
        </p:sp>
      </p:grpSp>
      <p:grpSp>
        <p:nvGrpSpPr>
          <p:cNvPr id="23" name="Group 22">
            <a:extLst>
              <a:ext uri="{FF2B5EF4-FFF2-40B4-BE49-F238E27FC236}">
                <a16:creationId xmlns:a16="http://schemas.microsoft.com/office/drawing/2014/main" id="{DFFE2680-61E7-4FDF-B316-1647D9A0E815}"/>
              </a:ext>
            </a:extLst>
          </p:cNvPr>
          <p:cNvGrpSpPr/>
          <p:nvPr/>
        </p:nvGrpSpPr>
        <p:grpSpPr>
          <a:xfrm>
            <a:off x="8386193" y="2114689"/>
            <a:ext cx="3244976" cy="3573998"/>
            <a:chOff x="8386193" y="2114689"/>
            <a:chExt cx="3244976" cy="3573998"/>
          </a:xfrm>
        </p:grpSpPr>
        <p:grpSp>
          <p:nvGrpSpPr>
            <p:cNvPr id="13" name="Group 12">
              <a:extLst>
                <a:ext uri="{FF2B5EF4-FFF2-40B4-BE49-F238E27FC236}">
                  <a16:creationId xmlns:a16="http://schemas.microsoft.com/office/drawing/2014/main" id="{5D6101E2-7628-4344-9ECB-1C7353485D73}"/>
                </a:ext>
              </a:extLst>
            </p:cNvPr>
            <p:cNvGrpSpPr/>
            <p:nvPr/>
          </p:nvGrpSpPr>
          <p:grpSpPr>
            <a:xfrm>
              <a:off x="8386193" y="2114689"/>
              <a:ext cx="3244976" cy="3573998"/>
              <a:chOff x="306206" y="659219"/>
              <a:chExt cx="3955312" cy="3573998"/>
            </a:xfrm>
          </p:grpSpPr>
          <p:sp>
            <p:nvSpPr>
              <p:cNvPr id="15" name="Rectangle: Rounded Corners 14">
                <a:extLst>
                  <a:ext uri="{FF2B5EF4-FFF2-40B4-BE49-F238E27FC236}">
                    <a16:creationId xmlns:a16="http://schemas.microsoft.com/office/drawing/2014/main" id="{501CC230-7780-4992-81BF-8AA6E99CA9E6}"/>
                  </a:ext>
                </a:extLst>
              </p:cNvPr>
              <p:cNvSpPr/>
              <p:nvPr/>
            </p:nvSpPr>
            <p:spPr>
              <a:xfrm>
                <a:off x="306206" y="659219"/>
                <a:ext cx="3955312" cy="3573998"/>
              </a:xfrm>
              <a:prstGeom prst="roundRect">
                <a:avLst>
                  <a:gd name="adj" fmla="val 2571"/>
                </a:avLst>
              </a:prstGeom>
              <a:solidFill>
                <a:schemeClr val="bg1"/>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63A2FDBB-6E79-44EC-A6F5-030B25A3486C}"/>
                  </a:ext>
                </a:extLst>
              </p:cNvPr>
              <p:cNvSpPr txBox="1"/>
              <p:nvPr/>
            </p:nvSpPr>
            <p:spPr>
              <a:xfrm>
                <a:off x="412187" y="3391635"/>
                <a:ext cx="3764270" cy="830997"/>
              </a:xfrm>
              <a:prstGeom prst="rect">
                <a:avLst/>
              </a:prstGeom>
              <a:noFill/>
            </p:spPr>
            <p:txBody>
              <a:bodyPr wrap="square" lIns="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Anacostia</a:t>
                </a:r>
                <a:r>
                  <a:rPr kumimoji="0" lang="en-US" sz="1800" b="1"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Lower socio-economic area,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92% Black, 5% Non-Hispanic White, 3% Other</a:t>
                </a:r>
              </a:p>
            </p:txBody>
          </p:sp>
        </p:grpSp>
        <p:pic>
          <p:nvPicPr>
            <p:cNvPr id="10" name="Picture 9">
              <a:extLst>
                <a:ext uri="{FF2B5EF4-FFF2-40B4-BE49-F238E27FC236}">
                  <a16:creationId xmlns:a16="http://schemas.microsoft.com/office/drawing/2014/main" id="{50582408-A4F9-4167-87DD-BE78B032F6CF}"/>
                </a:ext>
              </a:extLst>
            </p:cNvPr>
            <p:cNvPicPr>
              <a:picLocks noChangeAspect="1"/>
            </p:cNvPicPr>
            <p:nvPr/>
          </p:nvPicPr>
          <p:blipFill rotWithShape="1">
            <a:blip r:embed="rId4"/>
            <a:srcRect l="9925" t="7038" r="36242" b="37198"/>
            <a:stretch/>
          </p:blipFill>
          <p:spPr>
            <a:xfrm>
              <a:off x="8492173" y="2287450"/>
              <a:ext cx="3036308" cy="2571753"/>
            </a:xfrm>
            <a:prstGeom prst="rect">
              <a:avLst/>
            </a:prstGeom>
          </p:spPr>
        </p:pic>
      </p:grpSp>
      <p:cxnSp>
        <p:nvCxnSpPr>
          <p:cNvPr id="18" name="Straight Connector 17">
            <a:extLst>
              <a:ext uri="{FF2B5EF4-FFF2-40B4-BE49-F238E27FC236}">
                <a16:creationId xmlns:a16="http://schemas.microsoft.com/office/drawing/2014/main" id="{559EC631-06B7-4633-8F1C-24096C65D758}"/>
              </a:ext>
            </a:extLst>
          </p:cNvPr>
          <p:cNvCxnSpPr>
            <a:cxnSpLocks/>
          </p:cNvCxnSpPr>
          <p:nvPr/>
        </p:nvCxnSpPr>
        <p:spPr>
          <a:xfrm flipV="1">
            <a:off x="7196328" y="4480560"/>
            <a:ext cx="1207028" cy="512065"/>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C42DE61-ABC3-4635-8EDA-E681B63D26F2}"/>
              </a:ext>
            </a:extLst>
          </p:cNvPr>
          <p:cNvGrpSpPr/>
          <p:nvPr/>
        </p:nvGrpSpPr>
        <p:grpSpPr>
          <a:xfrm>
            <a:off x="441960" y="921075"/>
            <a:ext cx="3244976" cy="3401237"/>
            <a:chOff x="2312582" y="500451"/>
            <a:chExt cx="3244976" cy="3401237"/>
          </a:xfrm>
        </p:grpSpPr>
        <p:grpSp>
          <p:nvGrpSpPr>
            <p:cNvPr id="27" name="Group 26">
              <a:extLst>
                <a:ext uri="{FF2B5EF4-FFF2-40B4-BE49-F238E27FC236}">
                  <a16:creationId xmlns:a16="http://schemas.microsoft.com/office/drawing/2014/main" id="{FA992E07-F399-4098-AFE9-FFCE44B48FA1}"/>
                </a:ext>
              </a:extLst>
            </p:cNvPr>
            <p:cNvGrpSpPr/>
            <p:nvPr/>
          </p:nvGrpSpPr>
          <p:grpSpPr>
            <a:xfrm>
              <a:off x="2312582" y="500451"/>
              <a:ext cx="3244976" cy="3401237"/>
              <a:chOff x="306206" y="659219"/>
              <a:chExt cx="3955312" cy="3401237"/>
            </a:xfrm>
          </p:grpSpPr>
          <p:sp>
            <p:nvSpPr>
              <p:cNvPr id="29" name="Rectangle: Rounded Corners 28">
                <a:extLst>
                  <a:ext uri="{FF2B5EF4-FFF2-40B4-BE49-F238E27FC236}">
                    <a16:creationId xmlns:a16="http://schemas.microsoft.com/office/drawing/2014/main" id="{8E426E37-FEE0-485D-9569-CB3112D36BC8}"/>
                  </a:ext>
                </a:extLst>
              </p:cNvPr>
              <p:cNvSpPr/>
              <p:nvPr/>
            </p:nvSpPr>
            <p:spPr>
              <a:xfrm>
                <a:off x="306206" y="659219"/>
                <a:ext cx="3955312" cy="3401237"/>
              </a:xfrm>
              <a:prstGeom prst="roundRect">
                <a:avLst>
                  <a:gd name="adj" fmla="val 2571"/>
                </a:avLst>
              </a:prstGeom>
              <a:solidFill>
                <a:schemeClr val="bg1"/>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A7C3F5B3-F392-403B-92CB-1414B9C0607B}"/>
                  </a:ext>
                </a:extLst>
              </p:cNvPr>
              <p:cNvSpPr txBox="1"/>
              <p:nvPr/>
            </p:nvSpPr>
            <p:spPr>
              <a:xfrm>
                <a:off x="376740" y="3229459"/>
                <a:ext cx="3764270" cy="830997"/>
              </a:xfrm>
              <a:prstGeom prst="rect">
                <a:avLst/>
              </a:prstGeom>
              <a:noFill/>
            </p:spPr>
            <p:txBody>
              <a:bodyPr wrap="square" lIns="0" tIns="45720" rIns="0" bIns="4572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Georgetown</a:t>
                </a:r>
                <a:r>
                  <a:rPr kumimoji="0" lang="en-US" sz="1800" b="1"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Highly affluent, historic area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Segoe Condensed" panose="020B0606040200020203" pitchFamily="34" charset="0"/>
                    <a:ea typeface="+mn-ea"/>
                    <a:cs typeface="+mn-cs"/>
                  </a:rPr>
                  <a:t>82% White, 8.7% Asian, 6.2% Black </a:t>
                </a:r>
              </a:p>
            </p:txBody>
          </p:sp>
        </p:grpSp>
        <p:pic>
          <p:nvPicPr>
            <p:cNvPr id="15362" name="Picture 2" descr="Cobblestone street with tram tarcks in Georgetown, Washington DC Stock  Photo - Alamy">
              <a:extLst>
                <a:ext uri="{FF2B5EF4-FFF2-40B4-BE49-F238E27FC236}">
                  <a16:creationId xmlns:a16="http://schemas.microsoft.com/office/drawing/2014/main" id="{B928FBEC-0D90-43CC-B770-F15F2C4CBB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8792" b="10870"/>
            <a:stretch/>
          </p:blipFill>
          <p:spPr bwMode="auto">
            <a:xfrm>
              <a:off x="2388462" y="601909"/>
              <a:ext cx="3107082" cy="2518269"/>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32" name="Straight Connector 31">
            <a:extLst>
              <a:ext uri="{FF2B5EF4-FFF2-40B4-BE49-F238E27FC236}">
                <a16:creationId xmlns:a16="http://schemas.microsoft.com/office/drawing/2014/main" id="{DBA21BB7-36B5-408D-A7D1-6C9FB53C7AF4}"/>
              </a:ext>
            </a:extLst>
          </p:cNvPr>
          <p:cNvCxnSpPr>
            <a:cxnSpLocks/>
            <a:stCxn id="29" idx="3"/>
          </p:cNvCxnSpPr>
          <p:nvPr/>
        </p:nvCxnSpPr>
        <p:spPr>
          <a:xfrm>
            <a:off x="3686936" y="2621694"/>
            <a:ext cx="1295845" cy="443865"/>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27216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06FA-C854-60EF-28C4-1007A6EFD8F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a:t>Categories</a:t>
            </a:r>
          </a:p>
        </p:txBody>
      </p:sp>
      <p:sp>
        <p:nvSpPr>
          <p:cNvPr id="4" name="Content Placeholder 3">
            <a:extLst>
              <a:ext uri="{FF2B5EF4-FFF2-40B4-BE49-F238E27FC236}">
                <a16:creationId xmlns:a16="http://schemas.microsoft.com/office/drawing/2014/main" id="{B3265D9A-0C3B-0CE1-0F96-C3E47DE77B74}"/>
              </a:ext>
            </a:extLst>
          </p:cNvPr>
          <p:cNvSpPr>
            <a:spLocks noGrp="1"/>
          </p:cNvSpPr>
          <p:nvPr>
            <p:ph sz="quarter" idx="13"/>
          </p:nvPr>
        </p:nvSpPr>
        <p:spPr/>
        <p:txBody>
          <a:bodyPr/>
          <a:lstStyle/>
          <a:p>
            <a:r>
              <a:rPr lang="en-US" dirty="0"/>
              <a:t>Findings</a:t>
            </a:r>
          </a:p>
        </p:txBody>
      </p:sp>
      <p:sp>
        <p:nvSpPr>
          <p:cNvPr id="5" name="TextBox 4">
            <a:extLst>
              <a:ext uri="{FF2B5EF4-FFF2-40B4-BE49-F238E27FC236}">
                <a16:creationId xmlns:a16="http://schemas.microsoft.com/office/drawing/2014/main" id="{7DC634B3-18F0-D090-BB31-2DFC35C3C98C}"/>
              </a:ext>
            </a:extLst>
          </p:cNvPr>
          <p:cNvSpPr txBox="1"/>
          <p:nvPr/>
        </p:nvSpPr>
        <p:spPr>
          <a:xfrm>
            <a:off x="723180" y="2767280"/>
            <a:ext cx="3838699" cy="1569660"/>
          </a:xfrm>
          <a:prstGeom prst="rect">
            <a:avLst/>
          </a:prstGeom>
          <a:noFill/>
        </p:spPr>
        <p:txBody>
          <a:bodyPr wrap="square" rtlCol="0">
            <a:spAutoFit/>
          </a:bodyPr>
          <a:lstStyle/>
          <a:p>
            <a:pPr algn="ctr"/>
            <a:r>
              <a:rPr lang="en-US" sz="3200" dirty="0">
                <a:latin typeface="Avenir Next Medium" panose="020B0503020202020204" pitchFamily="34" charset="0"/>
              </a:rPr>
              <a:t>Key</a:t>
            </a:r>
          </a:p>
          <a:p>
            <a:pPr algn="ctr"/>
            <a:r>
              <a:rPr lang="en-US" sz="3200" dirty="0">
                <a:latin typeface="Avenir Next Medium" panose="020B0503020202020204" pitchFamily="34" charset="0"/>
              </a:rPr>
              <a:t>Data + Task Needs</a:t>
            </a:r>
          </a:p>
          <a:p>
            <a:pPr algn="ctr"/>
            <a:r>
              <a:rPr lang="en-US" sz="3200" b="1" dirty="0">
                <a:latin typeface="Avenir Next" panose="020B0503020202020204" pitchFamily="34" charset="0"/>
              </a:rPr>
              <a:t>RQ1</a:t>
            </a:r>
          </a:p>
        </p:txBody>
      </p:sp>
      <p:sp>
        <p:nvSpPr>
          <p:cNvPr id="6" name="TextBox 5">
            <a:extLst>
              <a:ext uri="{FF2B5EF4-FFF2-40B4-BE49-F238E27FC236}">
                <a16:creationId xmlns:a16="http://schemas.microsoft.com/office/drawing/2014/main" id="{5B0891C9-8782-F758-2B6B-D0F80F2578DA}"/>
              </a:ext>
            </a:extLst>
          </p:cNvPr>
          <p:cNvSpPr txBox="1"/>
          <p:nvPr/>
        </p:nvSpPr>
        <p:spPr>
          <a:xfrm>
            <a:off x="6676902" y="2767280"/>
            <a:ext cx="4885825" cy="1569660"/>
          </a:xfrm>
          <a:prstGeom prst="rect">
            <a:avLst/>
          </a:prstGeom>
          <a:noFill/>
        </p:spPr>
        <p:txBody>
          <a:bodyPr wrap="none" rtlCol="0">
            <a:spAutoFit/>
          </a:bodyPr>
          <a:lstStyle/>
          <a:p>
            <a:pPr algn="ctr"/>
            <a:r>
              <a:rPr lang="en-US" sz="3200" dirty="0">
                <a:latin typeface="Avenir Next Medium" panose="020B0503020202020204" pitchFamily="34" charset="0"/>
              </a:rPr>
              <a:t>Sensemaking </a:t>
            </a:r>
          </a:p>
          <a:p>
            <a:pPr algn="ctr"/>
            <a:r>
              <a:rPr lang="en-US" sz="3200" dirty="0">
                <a:latin typeface="Avenir Next Medium" panose="020B0503020202020204" pitchFamily="34" charset="0"/>
              </a:rPr>
              <a:t>practices and differences</a:t>
            </a:r>
          </a:p>
          <a:p>
            <a:pPr algn="ctr"/>
            <a:r>
              <a:rPr lang="en-US" sz="3200" b="1" dirty="0">
                <a:latin typeface="Avenir Next" panose="020B0503020202020204" pitchFamily="34" charset="0"/>
              </a:rPr>
              <a:t>RQ2</a:t>
            </a:r>
          </a:p>
        </p:txBody>
      </p:sp>
    </p:spTree>
    <p:extLst>
      <p:ext uri="{BB962C8B-B14F-4D97-AF65-F5344CB8AC3E}">
        <p14:creationId xmlns:p14="http://schemas.microsoft.com/office/powerpoint/2010/main" val="11139388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06FA-C854-60EF-28C4-1007A6EFD8F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a:t>Categories</a:t>
            </a:r>
          </a:p>
        </p:txBody>
      </p:sp>
      <p:sp>
        <p:nvSpPr>
          <p:cNvPr id="4" name="Content Placeholder 3">
            <a:extLst>
              <a:ext uri="{FF2B5EF4-FFF2-40B4-BE49-F238E27FC236}">
                <a16:creationId xmlns:a16="http://schemas.microsoft.com/office/drawing/2014/main" id="{B3265D9A-0C3B-0CE1-0F96-C3E47DE77B74}"/>
              </a:ext>
            </a:extLst>
          </p:cNvPr>
          <p:cNvSpPr>
            <a:spLocks noGrp="1"/>
          </p:cNvSpPr>
          <p:nvPr>
            <p:ph sz="quarter" idx="13"/>
          </p:nvPr>
        </p:nvSpPr>
        <p:spPr/>
        <p:txBody>
          <a:bodyPr/>
          <a:lstStyle/>
          <a:p>
            <a:r>
              <a:rPr lang="en-US" dirty="0"/>
              <a:t>Findings</a:t>
            </a:r>
          </a:p>
        </p:txBody>
      </p:sp>
      <p:sp>
        <p:nvSpPr>
          <p:cNvPr id="5" name="TextBox 4">
            <a:extLst>
              <a:ext uri="{FF2B5EF4-FFF2-40B4-BE49-F238E27FC236}">
                <a16:creationId xmlns:a16="http://schemas.microsoft.com/office/drawing/2014/main" id="{7DC634B3-18F0-D090-BB31-2DFC35C3C98C}"/>
              </a:ext>
            </a:extLst>
          </p:cNvPr>
          <p:cNvSpPr txBox="1"/>
          <p:nvPr/>
        </p:nvSpPr>
        <p:spPr>
          <a:xfrm>
            <a:off x="723180" y="2767280"/>
            <a:ext cx="3838699" cy="1569660"/>
          </a:xfrm>
          <a:prstGeom prst="rect">
            <a:avLst/>
          </a:prstGeom>
          <a:noFill/>
        </p:spPr>
        <p:txBody>
          <a:bodyPr wrap="square" rtlCol="0">
            <a:spAutoFit/>
          </a:bodyPr>
          <a:lstStyle/>
          <a:p>
            <a:pPr algn="ctr"/>
            <a:r>
              <a:rPr lang="en-US" sz="3200" dirty="0">
                <a:latin typeface="Avenir Next Medium" panose="020B0503020202020204" pitchFamily="34" charset="0"/>
              </a:rPr>
              <a:t>Key</a:t>
            </a:r>
          </a:p>
          <a:p>
            <a:pPr algn="ctr"/>
            <a:r>
              <a:rPr lang="en-US" sz="3200" dirty="0">
                <a:latin typeface="Avenir Next Medium" panose="020B0503020202020204" pitchFamily="34" charset="0"/>
              </a:rPr>
              <a:t>Data + Task Needs</a:t>
            </a:r>
          </a:p>
          <a:p>
            <a:pPr algn="ctr"/>
            <a:r>
              <a:rPr lang="en-US" sz="3200" b="1" dirty="0">
                <a:solidFill>
                  <a:srgbClr val="00BBB0"/>
                </a:solidFill>
                <a:latin typeface="Avenir Next" panose="020B0503020202020204" pitchFamily="34" charset="0"/>
              </a:rPr>
              <a:t>RQ1</a:t>
            </a:r>
          </a:p>
        </p:txBody>
      </p:sp>
      <p:sp>
        <p:nvSpPr>
          <p:cNvPr id="6" name="TextBox 5">
            <a:extLst>
              <a:ext uri="{FF2B5EF4-FFF2-40B4-BE49-F238E27FC236}">
                <a16:creationId xmlns:a16="http://schemas.microsoft.com/office/drawing/2014/main" id="{5B0891C9-8782-F758-2B6B-D0F80F2578DA}"/>
              </a:ext>
            </a:extLst>
          </p:cNvPr>
          <p:cNvSpPr txBox="1"/>
          <p:nvPr/>
        </p:nvSpPr>
        <p:spPr>
          <a:xfrm>
            <a:off x="6676902" y="2767280"/>
            <a:ext cx="4885825" cy="1569660"/>
          </a:xfrm>
          <a:prstGeom prst="rect">
            <a:avLst/>
          </a:prstGeom>
          <a:noFill/>
        </p:spPr>
        <p:txBody>
          <a:bodyPr wrap="none" rtlCol="0">
            <a:spAutoFit/>
          </a:bodyPr>
          <a:lstStyle/>
          <a:p>
            <a:pPr algn="ctr"/>
            <a:r>
              <a:rPr lang="en-US" sz="3200" dirty="0">
                <a:solidFill>
                  <a:schemeClr val="bg1">
                    <a:lumMod val="75000"/>
                  </a:schemeClr>
                </a:solidFill>
                <a:latin typeface="Avenir Next Medium" panose="020B0503020202020204" pitchFamily="34" charset="0"/>
              </a:rPr>
              <a:t>Sensemaking </a:t>
            </a:r>
          </a:p>
          <a:p>
            <a:pPr algn="ctr"/>
            <a:r>
              <a:rPr lang="en-US" sz="3200" dirty="0">
                <a:solidFill>
                  <a:schemeClr val="bg1">
                    <a:lumMod val="75000"/>
                  </a:schemeClr>
                </a:solidFill>
                <a:latin typeface="Avenir Next Medium" panose="020B0503020202020204" pitchFamily="34" charset="0"/>
              </a:rPr>
              <a:t>practices and differences</a:t>
            </a:r>
          </a:p>
          <a:p>
            <a:pPr algn="ctr"/>
            <a:r>
              <a:rPr lang="en-US" sz="3200" b="1" dirty="0">
                <a:solidFill>
                  <a:schemeClr val="bg1">
                    <a:lumMod val="75000"/>
                  </a:schemeClr>
                </a:solidFill>
                <a:latin typeface="Avenir Next" panose="020B0503020202020204" pitchFamily="34" charset="0"/>
              </a:rPr>
              <a:t>RQ2</a:t>
            </a:r>
          </a:p>
        </p:txBody>
      </p:sp>
    </p:spTree>
    <p:extLst>
      <p:ext uri="{BB962C8B-B14F-4D97-AF65-F5344CB8AC3E}">
        <p14:creationId xmlns:p14="http://schemas.microsoft.com/office/powerpoint/2010/main" val="1925954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0" y="1496118"/>
            <a:ext cx="5777642" cy="3011573"/>
          </a:xfrm>
        </p:spPr>
        <p:txBody>
          <a:bodyPr>
            <a:normAutofit fontScale="92500"/>
          </a:bodyPr>
          <a:lstStyle/>
          <a:p>
            <a:r>
              <a:rPr lang="en-US" sz="2800" b="1" dirty="0">
                <a:solidFill>
                  <a:srgbClr val="00BAAF"/>
                </a:solidFill>
              </a:rPr>
              <a:t>One-size-fits-all</a:t>
            </a:r>
            <a:r>
              <a:rPr lang="en-US" sz="2800" dirty="0"/>
              <a:t> visualization tool would </a:t>
            </a:r>
            <a:r>
              <a:rPr lang="en-US" sz="2800" b="1" dirty="0"/>
              <a:t>not</a:t>
            </a:r>
            <a:r>
              <a:rPr lang="en-US" sz="2800" dirty="0"/>
              <a:t> work</a:t>
            </a:r>
          </a:p>
          <a:p>
            <a:r>
              <a:rPr lang="en-US" sz="2800" b="1" dirty="0"/>
              <a:t>Findings </a:t>
            </a:r>
            <a:r>
              <a:rPr lang="en-US" sz="2800" dirty="0"/>
              <a:t>include how maps satisfied </a:t>
            </a:r>
          </a:p>
          <a:p>
            <a:pPr lvl="1"/>
            <a:r>
              <a:rPr lang="en-US" sz="2400" dirty="0">
                <a:solidFill>
                  <a:srgbClr val="00BAAF"/>
                </a:solidFill>
                <a:latin typeface="Avenir Next" panose="020B0503020202020204" pitchFamily="34" charset="0"/>
              </a:rPr>
              <a:t>data and information granularity </a:t>
            </a:r>
            <a:r>
              <a:rPr lang="en-US" sz="2400" dirty="0">
                <a:latin typeface="Avenir Next" panose="020B0503020202020204" pitchFamily="34" charset="0"/>
              </a:rPr>
              <a:t>needs</a:t>
            </a:r>
          </a:p>
          <a:p>
            <a:pPr lvl="1"/>
            <a:r>
              <a:rPr lang="en-US" sz="2400" dirty="0">
                <a:solidFill>
                  <a:srgbClr val="00BAAF"/>
                </a:solidFill>
                <a:latin typeface="Avenir Next" panose="020B0503020202020204" pitchFamily="34" charset="0"/>
              </a:rPr>
              <a:t>prioritization</a:t>
            </a:r>
            <a:r>
              <a:rPr lang="en-US" sz="2400" dirty="0">
                <a:latin typeface="Avenir Next" panose="020B0503020202020204" pitchFamily="34" charset="0"/>
              </a:rPr>
              <a:t> needs</a:t>
            </a:r>
          </a:p>
          <a:p>
            <a:endParaRPr lang="en-US" sz="2800" dirty="0">
              <a:latin typeface="Avenir Next" panose="020B0503020202020204" pitchFamily="34" charset="0"/>
            </a:endParaRP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a:t>OVERALL</a:t>
            </a:r>
            <a:endParaRPr lang="en-US" dirty="0">
              <a:solidFill>
                <a:srgbClr val="00BAAF"/>
              </a:solidFill>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a:t>
            </a:r>
          </a:p>
        </p:txBody>
      </p:sp>
      <p:grpSp>
        <p:nvGrpSpPr>
          <p:cNvPr id="18" name="Group 17">
            <a:extLst>
              <a:ext uri="{FF2B5EF4-FFF2-40B4-BE49-F238E27FC236}">
                <a16:creationId xmlns:a16="http://schemas.microsoft.com/office/drawing/2014/main" id="{9868BF48-84EB-DF48-8321-E3DF870E5A14}"/>
              </a:ext>
            </a:extLst>
          </p:cNvPr>
          <p:cNvGrpSpPr/>
          <p:nvPr/>
        </p:nvGrpSpPr>
        <p:grpSpPr>
          <a:xfrm>
            <a:off x="6041831" y="1201077"/>
            <a:ext cx="5938347" cy="3394934"/>
            <a:chOff x="6260009" y="2208428"/>
            <a:chExt cx="5938347" cy="3394934"/>
          </a:xfrm>
        </p:grpSpPr>
        <p:grpSp>
          <p:nvGrpSpPr>
            <p:cNvPr id="15" name="Group 14">
              <a:extLst>
                <a:ext uri="{FF2B5EF4-FFF2-40B4-BE49-F238E27FC236}">
                  <a16:creationId xmlns:a16="http://schemas.microsoft.com/office/drawing/2014/main" id="{AA3192B9-A011-A547-9663-C6AEDBB051DA}"/>
                </a:ext>
              </a:extLst>
            </p:cNvPr>
            <p:cNvGrpSpPr/>
            <p:nvPr/>
          </p:nvGrpSpPr>
          <p:grpSpPr>
            <a:xfrm>
              <a:off x="6260009" y="2208428"/>
              <a:ext cx="5938347" cy="3394934"/>
              <a:chOff x="537882" y="2345167"/>
              <a:chExt cx="9316123" cy="3394934"/>
            </a:xfrm>
          </p:grpSpPr>
          <p:grpSp>
            <p:nvGrpSpPr>
              <p:cNvPr id="13" name="Group 12">
                <a:extLst>
                  <a:ext uri="{FF2B5EF4-FFF2-40B4-BE49-F238E27FC236}">
                    <a16:creationId xmlns:a16="http://schemas.microsoft.com/office/drawing/2014/main" id="{0CB18C61-1997-6349-9AF4-B167F6B7E32C}"/>
                  </a:ext>
                </a:extLst>
              </p:cNvPr>
              <p:cNvGrpSpPr/>
              <p:nvPr/>
            </p:nvGrpSpPr>
            <p:grpSpPr>
              <a:xfrm>
                <a:off x="537882" y="2345167"/>
                <a:ext cx="9316123" cy="3394934"/>
                <a:chOff x="537882" y="2345167"/>
                <a:chExt cx="9316123" cy="3394934"/>
              </a:xfrm>
            </p:grpSpPr>
            <p:sp>
              <p:nvSpPr>
                <p:cNvPr id="12" name="Oval 11">
                  <a:extLst>
                    <a:ext uri="{FF2B5EF4-FFF2-40B4-BE49-F238E27FC236}">
                      <a16:creationId xmlns:a16="http://schemas.microsoft.com/office/drawing/2014/main" id="{9A318B80-FD10-9243-A7E8-0DC8C084100F}"/>
                    </a:ext>
                  </a:extLst>
                </p:cNvPr>
                <p:cNvSpPr/>
                <p:nvPr/>
              </p:nvSpPr>
              <p:spPr>
                <a:xfrm>
                  <a:off x="537882" y="2345167"/>
                  <a:ext cx="9316123" cy="3394934"/>
                </a:xfrm>
                <a:prstGeom prst="ellipse">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DABA723-842E-4D48-9F5E-EBEF0D20DE52}"/>
                    </a:ext>
                  </a:extLst>
                </p:cNvPr>
                <p:cNvSpPr/>
                <p:nvPr/>
              </p:nvSpPr>
              <p:spPr>
                <a:xfrm>
                  <a:off x="999811" y="4056932"/>
                  <a:ext cx="4552629"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envisioned usages </a:t>
                  </a:r>
                  <a:endParaRPr lang="en-US" sz="2400" b="1" i="1" dirty="0">
                    <a:latin typeface="Avenir Next Demi Bold" panose="020B0503020202020204" pitchFamily="34" charset="0"/>
                  </a:endParaRPr>
                </a:p>
              </p:txBody>
            </p:sp>
            <p:sp>
              <p:nvSpPr>
                <p:cNvPr id="7" name="Rectangle 6">
                  <a:extLst>
                    <a:ext uri="{FF2B5EF4-FFF2-40B4-BE49-F238E27FC236}">
                      <a16:creationId xmlns:a16="http://schemas.microsoft.com/office/drawing/2014/main" id="{A48A93EC-A89D-D346-A318-018850E591A4}"/>
                    </a:ext>
                  </a:extLst>
                </p:cNvPr>
                <p:cNvSpPr/>
                <p:nvPr/>
              </p:nvSpPr>
              <p:spPr>
                <a:xfrm>
                  <a:off x="4309469" y="3095521"/>
                  <a:ext cx="4552627"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map characteristics </a:t>
                  </a:r>
                  <a:endParaRPr lang="en-US" sz="2400" b="1" i="1" dirty="0">
                    <a:latin typeface="Avenir Next Demi Bold" panose="020B0503020202020204" pitchFamily="34" charset="0"/>
                  </a:endParaRPr>
                </a:p>
              </p:txBody>
            </p:sp>
            <p:sp>
              <p:nvSpPr>
                <p:cNvPr id="8" name="Rectangle 7">
                  <a:extLst>
                    <a:ext uri="{FF2B5EF4-FFF2-40B4-BE49-F238E27FC236}">
                      <a16:creationId xmlns:a16="http://schemas.microsoft.com/office/drawing/2014/main" id="{18618AE7-3A50-3249-90A1-4C120F4E0E57}"/>
                    </a:ext>
                  </a:extLst>
                </p:cNvPr>
                <p:cNvSpPr/>
                <p:nvPr/>
              </p:nvSpPr>
              <p:spPr>
                <a:xfrm>
                  <a:off x="1249250" y="3561500"/>
                  <a:ext cx="3235325"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missing data </a:t>
                  </a:r>
                  <a:endParaRPr lang="en-US" sz="2400" b="1" i="1" dirty="0">
                    <a:latin typeface="Avenir Next Demi Bold" panose="020B0503020202020204" pitchFamily="34" charset="0"/>
                  </a:endParaRPr>
                </a:p>
              </p:txBody>
            </p:sp>
            <p:sp>
              <p:nvSpPr>
                <p:cNvPr id="9" name="Rectangle 8">
                  <a:extLst>
                    <a:ext uri="{FF2B5EF4-FFF2-40B4-BE49-F238E27FC236}">
                      <a16:creationId xmlns:a16="http://schemas.microsoft.com/office/drawing/2014/main" id="{EC83F527-39E2-2241-B756-0593DDFC66C3}"/>
                    </a:ext>
                  </a:extLst>
                </p:cNvPr>
                <p:cNvSpPr/>
                <p:nvPr/>
              </p:nvSpPr>
              <p:spPr>
                <a:xfrm>
                  <a:off x="2436522" y="4532206"/>
                  <a:ext cx="6231837"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new analysis questions </a:t>
                  </a:r>
                  <a:endParaRPr lang="en-US" sz="2400" b="1" i="1" dirty="0">
                    <a:latin typeface="Avenir Next Demi Bold" panose="020B0503020202020204" pitchFamily="34" charset="0"/>
                  </a:endParaRPr>
                </a:p>
              </p:txBody>
            </p:sp>
            <p:sp>
              <p:nvSpPr>
                <p:cNvPr id="10" name="Rectangle 9">
                  <a:extLst>
                    <a:ext uri="{FF2B5EF4-FFF2-40B4-BE49-F238E27FC236}">
                      <a16:creationId xmlns:a16="http://schemas.microsoft.com/office/drawing/2014/main" id="{D4431466-CB24-C54D-85C8-1A542B8BE1B7}"/>
                    </a:ext>
                  </a:extLst>
                </p:cNvPr>
                <p:cNvSpPr/>
                <p:nvPr/>
              </p:nvSpPr>
              <p:spPr>
                <a:xfrm>
                  <a:off x="3458286" y="5124988"/>
                  <a:ext cx="4407108"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desired features </a:t>
                  </a:r>
                  <a:endParaRPr lang="en-US" sz="2400" b="1" i="1" dirty="0">
                    <a:latin typeface="Avenir Next Demi Bold" panose="020B0503020202020204" pitchFamily="34" charset="0"/>
                  </a:endParaRPr>
                </a:p>
              </p:txBody>
            </p:sp>
            <p:sp>
              <p:nvSpPr>
                <p:cNvPr id="11" name="Rectangle 10">
                  <a:extLst>
                    <a:ext uri="{FF2B5EF4-FFF2-40B4-BE49-F238E27FC236}">
                      <a16:creationId xmlns:a16="http://schemas.microsoft.com/office/drawing/2014/main" id="{CB1709E1-C302-854C-BA1C-C0B7E38D20D9}"/>
                    </a:ext>
                  </a:extLst>
                </p:cNvPr>
                <p:cNvSpPr/>
                <p:nvPr/>
              </p:nvSpPr>
              <p:spPr>
                <a:xfrm>
                  <a:off x="6326159" y="4049479"/>
                  <a:ext cx="2754126"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confusions</a:t>
                  </a:r>
                  <a:endParaRPr lang="en-US" sz="2400" b="1" i="1" dirty="0">
                    <a:latin typeface="Avenir Next Demi Bold" panose="020B0503020202020204" pitchFamily="34" charset="0"/>
                  </a:endParaRPr>
                </a:p>
              </p:txBody>
            </p:sp>
          </p:grpSp>
          <p:sp>
            <p:nvSpPr>
              <p:cNvPr id="14" name="Rectangle 13">
                <a:extLst>
                  <a:ext uri="{FF2B5EF4-FFF2-40B4-BE49-F238E27FC236}">
                    <a16:creationId xmlns:a16="http://schemas.microsoft.com/office/drawing/2014/main" id="{393453E1-8BF2-B640-86AD-5D944B2E0BF7}"/>
                  </a:ext>
                </a:extLst>
              </p:cNvPr>
              <p:cNvSpPr/>
              <p:nvPr/>
            </p:nvSpPr>
            <p:spPr>
              <a:xfrm>
                <a:off x="2025173" y="2691269"/>
                <a:ext cx="5274100"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sensemaking practices</a:t>
                </a:r>
                <a:endParaRPr lang="en-US" sz="2400" b="1" i="1" dirty="0">
                  <a:latin typeface="Avenir Next Demi Bold" panose="020B0503020202020204" pitchFamily="34" charset="0"/>
                </a:endParaRPr>
              </a:p>
            </p:txBody>
          </p:sp>
        </p:grpSp>
        <p:sp>
          <p:nvSpPr>
            <p:cNvPr id="16" name="Rectangle 15">
              <a:extLst>
                <a:ext uri="{FF2B5EF4-FFF2-40B4-BE49-F238E27FC236}">
                  <a16:creationId xmlns:a16="http://schemas.microsoft.com/office/drawing/2014/main" id="{85223C79-5026-CB41-B82D-E9E4629C6576}"/>
                </a:ext>
              </a:extLst>
            </p:cNvPr>
            <p:cNvSpPr/>
            <p:nvPr/>
          </p:nvSpPr>
          <p:spPr>
            <a:xfrm>
              <a:off x="9248891" y="3408951"/>
              <a:ext cx="1755554" cy="461665"/>
            </a:xfrm>
            <a:prstGeom prst="rect">
              <a:avLst/>
            </a:prstGeom>
          </p:spPr>
          <p:txBody>
            <a:bodyPr wrap="square">
              <a:spAutoFit/>
            </a:bodyPr>
            <a:lstStyle/>
            <a:p>
              <a:r>
                <a:rPr lang="en-US" sz="2400" b="1" i="1" dirty="0">
                  <a:solidFill>
                    <a:srgbClr val="00BAAF"/>
                  </a:solidFill>
                  <a:latin typeface="Avenir Next Demi Bold" panose="020B0503020202020204" pitchFamily="34" charset="0"/>
                </a:rPr>
                <a:t>priorities</a:t>
              </a:r>
              <a:endParaRPr lang="en-US" sz="2400" b="1" i="1" dirty="0">
                <a:latin typeface="Avenir Next Demi Bold" panose="020B0503020202020204" pitchFamily="34" charset="0"/>
              </a:endParaRPr>
            </a:p>
          </p:txBody>
        </p:sp>
      </p:grpSp>
      <p:sp>
        <p:nvSpPr>
          <p:cNvPr id="17" name="Content Placeholder 2">
            <a:extLst>
              <a:ext uri="{FF2B5EF4-FFF2-40B4-BE49-F238E27FC236}">
                <a16:creationId xmlns:a16="http://schemas.microsoft.com/office/drawing/2014/main" id="{B9033059-0B90-1D40-B552-600A81F2CC3E}"/>
              </a:ext>
            </a:extLst>
          </p:cNvPr>
          <p:cNvSpPr txBox="1">
            <a:spLocks/>
          </p:cNvSpPr>
          <p:nvPr/>
        </p:nvSpPr>
        <p:spPr>
          <a:xfrm>
            <a:off x="235518" y="2552598"/>
            <a:ext cx="5222762" cy="1120862"/>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b="0" i="0" kern="1200" dirty="0" smtClean="0">
                <a:solidFill>
                  <a:prstClr val="black">
                    <a:lumMod val="75000"/>
                    <a:lumOff val="25000"/>
                  </a:prstClr>
                </a:solidFill>
                <a:latin typeface="Avenir Next" panose="020B0503020202020204" pitchFamily="34" charset="0"/>
                <a:ea typeface="+mn-ea"/>
                <a:cs typeface="Avenir Next" panose="020B0503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400" dirty="0"/>
          </a:p>
        </p:txBody>
      </p:sp>
      <p:sp>
        <p:nvSpPr>
          <p:cNvPr id="5" name="Rectangle 4">
            <a:extLst>
              <a:ext uri="{FF2B5EF4-FFF2-40B4-BE49-F238E27FC236}">
                <a16:creationId xmlns:a16="http://schemas.microsoft.com/office/drawing/2014/main" id="{21D77DC3-49C6-F340-8590-E4CF19D5E28E}"/>
              </a:ext>
            </a:extLst>
          </p:cNvPr>
          <p:cNvSpPr/>
          <p:nvPr/>
        </p:nvSpPr>
        <p:spPr>
          <a:xfrm>
            <a:off x="7670284" y="4676309"/>
            <a:ext cx="2681440" cy="461665"/>
          </a:xfrm>
          <a:prstGeom prst="rect">
            <a:avLst/>
          </a:prstGeom>
        </p:spPr>
        <p:txBody>
          <a:bodyPr wrap="none">
            <a:spAutoFit/>
          </a:bodyPr>
          <a:lstStyle/>
          <a:p>
            <a:r>
              <a:rPr lang="en-US" sz="2400" dirty="0">
                <a:solidFill>
                  <a:prstClr val="black">
                    <a:lumMod val="75000"/>
                    <a:lumOff val="25000"/>
                  </a:prstClr>
                </a:solidFill>
                <a:latin typeface="Avenir Next" panose="020B0503020202020204" pitchFamily="34" charset="0"/>
              </a:rPr>
              <a:t>Emerging themes</a:t>
            </a:r>
          </a:p>
        </p:txBody>
      </p:sp>
      <p:sp>
        <p:nvSpPr>
          <p:cNvPr id="19" name="Rectangle 18">
            <a:extLst>
              <a:ext uri="{FF2B5EF4-FFF2-40B4-BE49-F238E27FC236}">
                <a16:creationId xmlns:a16="http://schemas.microsoft.com/office/drawing/2014/main" id="{BD5EE4E6-E0B9-DD4B-8B2C-4BB32FE30638}"/>
              </a:ext>
            </a:extLst>
          </p:cNvPr>
          <p:cNvSpPr/>
          <p:nvPr/>
        </p:nvSpPr>
        <p:spPr>
          <a:xfrm>
            <a:off x="122232" y="5099800"/>
            <a:ext cx="11380965" cy="2000548"/>
          </a:xfrm>
          <a:prstGeom prst="rect">
            <a:avLst/>
          </a:prstGeom>
        </p:spPr>
        <p:txBody>
          <a:bodyPr wrap="square">
            <a:spAutoFit/>
          </a:bodyPr>
          <a:lstStyle/>
          <a:p>
            <a:r>
              <a:rPr lang="en-US" sz="2400" dirty="0">
                <a:latin typeface="Avenir Next" panose="020B0503020202020204" pitchFamily="34" charset="0"/>
              </a:rPr>
              <a:t>Two Research Questions:</a:t>
            </a:r>
          </a:p>
          <a:p>
            <a:endParaRPr lang="en-US" sz="2400" dirty="0">
              <a:latin typeface="Avenir Next" panose="020B0503020202020204" pitchFamily="34" charset="0"/>
            </a:endParaRPr>
          </a:p>
          <a:p>
            <a:pPr lvl="1"/>
            <a:r>
              <a:rPr lang="en-US" sz="2400" b="1" dirty="0">
                <a:solidFill>
                  <a:schemeClr val="tx1">
                    <a:lumMod val="65000"/>
                    <a:lumOff val="35000"/>
                  </a:schemeClr>
                </a:solidFill>
                <a:latin typeface="Avenir Next" panose="020B0503020202020204" pitchFamily="34" charset="0"/>
              </a:rPr>
              <a:t>RQ1</a:t>
            </a:r>
            <a:r>
              <a:rPr lang="en-US" sz="2400" dirty="0">
                <a:solidFill>
                  <a:schemeClr val="tx1">
                    <a:lumMod val="65000"/>
                    <a:lumOff val="35000"/>
                  </a:schemeClr>
                </a:solidFill>
                <a:latin typeface="Avenir Next" panose="020B0503020202020204" pitchFamily="34" charset="0"/>
              </a:rPr>
              <a:t>: What are the </a:t>
            </a:r>
            <a:r>
              <a:rPr lang="en-US" sz="2400" dirty="0">
                <a:solidFill>
                  <a:srgbClr val="00BAAF"/>
                </a:solidFill>
                <a:latin typeface="Avenir Next" panose="020B0503020202020204" pitchFamily="34" charset="0"/>
                <a:ea typeface="Segoe UI" panose="020B0502040204020203" pitchFamily="34" charset="0"/>
                <a:cs typeface="Segoe UI" panose="020B0502040204020203" pitchFamily="34" charset="0"/>
              </a:rPr>
              <a:t>key visual analytic tasks and data needs</a:t>
            </a:r>
            <a:r>
              <a:rPr lang="en-US" sz="24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p>
          <a:p>
            <a:pPr lvl="1"/>
            <a:r>
              <a:rPr lang="en-US" sz="2400" b="1"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RQ2</a:t>
            </a:r>
            <a:r>
              <a:rPr lang="en-US" sz="24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 How might </a:t>
            </a:r>
            <a:r>
              <a:rPr lang="en-US" sz="2400" dirty="0">
                <a:solidFill>
                  <a:srgbClr val="00BAAF"/>
                </a:solidFill>
                <a:latin typeface="Avenir Next" panose="020B0503020202020204" pitchFamily="34" charset="0"/>
                <a:ea typeface="Segoe UI" panose="020B0502040204020203" pitchFamily="34" charset="0"/>
                <a:cs typeface="Segoe UI" panose="020B0502040204020203" pitchFamily="34" charset="0"/>
              </a:rPr>
              <a:t>key stakeholders’ sensemaking practices differ</a:t>
            </a:r>
            <a:r>
              <a:rPr lang="en-US" sz="2400" dirty="0">
                <a:solidFill>
                  <a:schemeClr val="tx1">
                    <a:lumMod val="65000"/>
                    <a:lumOff val="35000"/>
                  </a:schemeClr>
                </a:solidFill>
                <a:latin typeface="Avenir Next" panose="020B0503020202020204" pitchFamily="34" charset="0"/>
                <a:ea typeface="Segoe UI" panose="020B0502040204020203" pitchFamily="34" charset="0"/>
                <a:cs typeface="Segoe UI" panose="020B0502040204020203" pitchFamily="34" charset="0"/>
              </a:rPr>
              <a:t>?</a:t>
            </a:r>
            <a:endParaRPr lang="en-US" sz="2400" dirty="0">
              <a:solidFill>
                <a:schemeClr val="tx1">
                  <a:lumMod val="65000"/>
                  <a:lumOff val="35000"/>
                </a:schemeClr>
              </a:solidFill>
              <a:latin typeface="Avenir Next" panose="020B0503020202020204" pitchFamily="34" charset="0"/>
            </a:endParaRPr>
          </a:p>
          <a:p>
            <a:endParaRPr lang="en-US" sz="2800" dirty="0">
              <a:latin typeface="Avenir Next" panose="020B0503020202020204" pitchFamily="34" charset="0"/>
            </a:endParaRPr>
          </a:p>
        </p:txBody>
      </p:sp>
    </p:spTree>
    <p:extLst>
      <p:ext uri="{BB962C8B-B14F-4D97-AF65-F5344CB8AC3E}">
        <p14:creationId xmlns:p14="http://schemas.microsoft.com/office/powerpoint/2010/main" val="2224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9" grpId="0"/>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5459322"/>
          </a:xfrm>
        </p:spPr>
        <p:txBody>
          <a:bodyPr>
            <a:normAutofit/>
          </a:bodyPr>
          <a:lstStyle/>
          <a:p>
            <a:r>
              <a:rPr lang="en-US" sz="2800" dirty="0">
                <a:solidFill>
                  <a:srgbClr val="00BAAF"/>
                </a:solidFill>
              </a:rPr>
              <a:t>Diverse set of analysis tasks </a:t>
            </a:r>
            <a:r>
              <a:rPr lang="en-US" sz="2800" dirty="0"/>
              <a:t>across stakeholder groups</a:t>
            </a:r>
          </a:p>
          <a:p>
            <a:r>
              <a:rPr lang="en-US" sz="2800" dirty="0">
                <a:solidFill>
                  <a:srgbClr val="00BAAF"/>
                </a:solidFill>
              </a:rPr>
              <a:t>Diverse</a:t>
            </a:r>
            <a:r>
              <a:rPr lang="en-US" sz="2800" dirty="0"/>
              <a:t> </a:t>
            </a:r>
            <a:r>
              <a:rPr lang="en-US" sz="2800" dirty="0">
                <a:solidFill>
                  <a:srgbClr val="00BAAF"/>
                </a:solidFill>
              </a:rPr>
              <a:t>assessment factors </a:t>
            </a:r>
            <a:r>
              <a:rPr lang="en-US" sz="2800" dirty="0"/>
              <a:t>needed to be balanced for making decisions across these contexts</a:t>
            </a:r>
          </a:p>
          <a:p>
            <a:r>
              <a:rPr lang="en-US" sz="2800" dirty="0"/>
              <a:t>The </a:t>
            </a:r>
            <a:r>
              <a:rPr lang="en-US" sz="2800" dirty="0">
                <a:solidFill>
                  <a:srgbClr val="00BAAF"/>
                </a:solidFill>
              </a:rPr>
              <a:t>tasks were on a spectrum </a:t>
            </a:r>
            <a:r>
              <a:rPr lang="en-US" sz="2800" dirty="0"/>
              <a:t>from micro-level to macro-level tasks with a few tasks </a:t>
            </a:r>
            <a:r>
              <a:rPr lang="en-US" sz="2800" dirty="0">
                <a:solidFill>
                  <a:srgbClr val="00BAAF"/>
                </a:solidFill>
              </a:rPr>
              <a:t>shared across stakeholders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Tree>
    <p:extLst>
      <p:ext uri="{BB962C8B-B14F-4D97-AF65-F5344CB8AC3E}">
        <p14:creationId xmlns:p14="http://schemas.microsoft.com/office/powerpoint/2010/main" val="18559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 set of analysis tasks </a:t>
            </a:r>
            <a:r>
              <a:rPr lang="en-US" sz="2000" dirty="0"/>
              <a:t>across stakeholder groups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nvGrpSpPr>
          <p:cNvPr id="42" name="Group 41">
            <a:extLst>
              <a:ext uri="{FF2B5EF4-FFF2-40B4-BE49-F238E27FC236}">
                <a16:creationId xmlns:a16="http://schemas.microsoft.com/office/drawing/2014/main" id="{E5E564D5-4621-D346-ABDF-16D725B8B077}"/>
              </a:ext>
            </a:extLst>
          </p:cNvPr>
          <p:cNvGrpSpPr/>
          <p:nvPr/>
        </p:nvGrpSpPr>
        <p:grpSpPr>
          <a:xfrm>
            <a:off x="2661540" y="2343830"/>
            <a:ext cx="2418515" cy="4140471"/>
            <a:chOff x="2661540" y="2343830"/>
            <a:chExt cx="2418515" cy="4140471"/>
          </a:xfrm>
        </p:grpSpPr>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grpSp>
    </p:spTree>
    <p:extLst>
      <p:ext uri="{BB962C8B-B14F-4D97-AF65-F5344CB8AC3E}">
        <p14:creationId xmlns:p14="http://schemas.microsoft.com/office/powerpoint/2010/main" val="38452514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 set of analysis tasks </a:t>
            </a:r>
            <a:r>
              <a:rPr lang="en-US" sz="2000" dirty="0"/>
              <a:t>across stakeholder groups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nvGrpSpPr>
          <p:cNvPr id="42" name="Group 41">
            <a:extLst>
              <a:ext uri="{FF2B5EF4-FFF2-40B4-BE49-F238E27FC236}">
                <a16:creationId xmlns:a16="http://schemas.microsoft.com/office/drawing/2014/main" id="{E5E564D5-4621-D346-ABDF-16D725B8B077}"/>
              </a:ext>
            </a:extLst>
          </p:cNvPr>
          <p:cNvGrpSpPr/>
          <p:nvPr/>
        </p:nvGrpSpPr>
        <p:grpSpPr>
          <a:xfrm>
            <a:off x="2661540" y="2343830"/>
            <a:ext cx="2418515" cy="4140471"/>
            <a:chOff x="2661540" y="2343830"/>
            <a:chExt cx="2418515" cy="4140471"/>
          </a:xfrm>
        </p:grpSpPr>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grpSp>
      <p:grpSp>
        <p:nvGrpSpPr>
          <p:cNvPr id="43" name="Group 42">
            <a:extLst>
              <a:ext uri="{FF2B5EF4-FFF2-40B4-BE49-F238E27FC236}">
                <a16:creationId xmlns:a16="http://schemas.microsoft.com/office/drawing/2014/main" id="{C9AD42C5-71AA-D94C-9630-77E554AF5D92}"/>
              </a:ext>
            </a:extLst>
          </p:cNvPr>
          <p:cNvGrpSpPr/>
          <p:nvPr/>
        </p:nvGrpSpPr>
        <p:grpSpPr>
          <a:xfrm>
            <a:off x="740569" y="2343830"/>
            <a:ext cx="1707652" cy="4140471"/>
            <a:chOff x="740569" y="2343830"/>
            <a:chExt cx="1707652" cy="4140471"/>
          </a:xfrm>
        </p:grpSpPr>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grpSp>
    </p:spTree>
    <p:extLst>
      <p:ext uri="{BB962C8B-B14F-4D97-AF65-F5344CB8AC3E}">
        <p14:creationId xmlns:p14="http://schemas.microsoft.com/office/powerpoint/2010/main" val="13450276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 set of analysis tasks </a:t>
            </a:r>
            <a:r>
              <a:rPr lang="en-US" sz="2000" dirty="0"/>
              <a:t>across stakeholder groups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nvGrpSpPr>
          <p:cNvPr id="42" name="Group 41">
            <a:extLst>
              <a:ext uri="{FF2B5EF4-FFF2-40B4-BE49-F238E27FC236}">
                <a16:creationId xmlns:a16="http://schemas.microsoft.com/office/drawing/2014/main" id="{E5E564D5-4621-D346-ABDF-16D725B8B077}"/>
              </a:ext>
            </a:extLst>
          </p:cNvPr>
          <p:cNvGrpSpPr/>
          <p:nvPr/>
        </p:nvGrpSpPr>
        <p:grpSpPr>
          <a:xfrm>
            <a:off x="2661540" y="2343830"/>
            <a:ext cx="2418515" cy="4140471"/>
            <a:chOff x="2661540" y="2343830"/>
            <a:chExt cx="2418515" cy="4140471"/>
          </a:xfrm>
        </p:grpSpPr>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grpSp>
      <p:grpSp>
        <p:nvGrpSpPr>
          <p:cNvPr id="43" name="Group 42">
            <a:extLst>
              <a:ext uri="{FF2B5EF4-FFF2-40B4-BE49-F238E27FC236}">
                <a16:creationId xmlns:a16="http://schemas.microsoft.com/office/drawing/2014/main" id="{C9AD42C5-71AA-D94C-9630-77E554AF5D92}"/>
              </a:ext>
            </a:extLst>
          </p:cNvPr>
          <p:cNvGrpSpPr/>
          <p:nvPr/>
        </p:nvGrpSpPr>
        <p:grpSpPr>
          <a:xfrm>
            <a:off x="740569" y="2343830"/>
            <a:ext cx="1707652" cy="4140471"/>
            <a:chOff x="740569" y="2343830"/>
            <a:chExt cx="1707652" cy="4140471"/>
          </a:xfrm>
        </p:grpSpPr>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grpSp>
      <p:grpSp>
        <p:nvGrpSpPr>
          <p:cNvPr id="44" name="Group 43">
            <a:extLst>
              <a:ext uri="{FF2B5EF4-FFF2-40B4-BE49-F238E27FC236}">
                <a16:creationId xmlns:a16="http://schemas.microsoft.com/office/drawing/2014/main" id="{3C5CBA44-E371-D246-8D17-2005AA03C817}"/>
              </a:ext>
            </a:extLst>
          </p:cNvPr>
          <p:cNvGrpSpPr/>
          <p:nvPr/>
        </p:nvGrpSpPr>
        <p:grpSpPr>
          <a:xfrm>
            <a:off x="5217161" y="6039841"/>
            <a:ext cx="6196947" cy="276999"/>
            <a:chOff x="5254484" y="4417661"/>
            <a:chExt cx="6196947" cy="276999"/>
          </a:xfrm>
        </p:grpSpPr>
        <p:cxnSp>
          <p:nvCxnSpPr>
            <p:cNvPr id="45" name="Straight Arrow Connector 44">
              <a:extLst>
                <a:ext uri="{FF2B5EF4-FFF2-40B4-BE49-F238E27FC236}">
                  <a16:creationId xmlns:a16="http://schemas.microsoft.com/office/drawing/2014/main" id="{53B7E123-56DF-8547-AF4B-F119F20BB1C6}"/>
                </a:ext>
              </a:extLst>
            </p:cNvPr>
            <p:cNvCxnSpPr>
              <a:cxnSpLocks/>
            </p:cNvCxnSpPr>
            <p:nvPr/>
          </p:nvCxnSpPr>
          <p:spPr>
            <a:xfrm flipH="1">
              <a:off x="5254484" y="4556161"/>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31E0A704-3AE1-F94D-89C1-486EB97F42EB}"/>
                </a:ext>
              </a:extLst>
            </p:cNvPr>
            <p:cNvSpPr txBox="1"/>
            <p:nvPr/>
          </p:nvSpPr>
          <p:spPr>
            <a:xfrm>
              <a:off x="6299419" y="4417661"/>
              <a:ext cx="5152012" cy="276999"/>
            </a:xfrm>
            <a:prstGeom prst="rect">
              <a:avLst/>
            </a:prstGeom>
            <a:noFill/>
          </p:spPr>
          <p:txBody>
            <a:bodyPr wrap="square" rtlCol="0">
              <a:spAutoFit/>
            </a:bodyPr>
            <a:lstStyle/>
            <a:p>
              <a:r>
                <a:rPr lang="en-US" sz="1200" dirty="0">
                  <a:latin typeface="Avenir Book" panose="02000503020000020003" pitchFamily="2" charset="0"/>
                </a:rPr>
                <a:t>Assessing sidewalk accessibility of a street or neighborhood</a:t>
              </a:r>
            </a:p>
          </p:txBody>
        </p:sp>
      </p:grpSp>
    </p:spTree>
    <p:extLst>
      <p:ext uri="{BB962C8B-B14F-4D97-AF65-F5344CB8AC3E}">
        <p14:creationId xmlns:p14="http://schemas.microsoft.com/office/powerpoint/2010/main" val="30376357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 set of analysis tasks </a:t>
            </a:r>
            <a:r>
              <a:rPr lang="en-US" sz="2000" dirty="0"/>
              <a:t>across stakeholder groups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nvGrpSpPr>
          <p:cNvPr id="42" name="Group 41">
            <a:extLst>
              <a:ext uri="{FF2B5EF4-FFF2-40B4-BE49-F238E27FC236}">
                <a16:creationId xmlns:a16="http://schemas.microsoft.com/office/drawing/2014/main" id="{E5E564D5-4621-D346-ABDF-16D725B8B077}"/>
              </a:ext>
            </a:extLst>
          </p:cNvPr>
          <p:cNvGrpSpPr/>
          <p:nvPr/>
        </p:nvGrpSpPr>
        <p:grpSpPr>
          <a:xfrm>
            <a:off x="2661540" y="2343830"/>
            <a:ext cx="2418515" cy="4140471"/>
            <a:chOff x="2661540" y="2343830"/>
            <a:chExt cx="2418515" cy="4140471"/>
          </a:xfrm>
        </p:grpSpPr>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grpSp>
      <p:grpSp>
        <p:nvGrpSpPr>
          <p:cNvPr id="43" name="Group 42">
            <a:extLst>
              <a:ext uri="{FF2B5EF4-FFF2-40B4-BE49-F238E27FC236}">
                <a16:creationId xmlns:a16="http://schemas.microsoft.com/office/drawing/2014/main" id="{C9AD42C5-71AA-D94C-9630-77E554AF5D92}"/>
              </a:ext>
            </a:extLst>
          </p:cNvPr>
          <p:cNvGrpSpPr/>
          <p:nvPr/>
        </p:nvGrpSpPr>
        <p:grpSpPr>
          <a:xfrm>
            <a:off x="740569" y="2343830"/>
            <a:ext cx="1707652" cy="4140471"/>
            <a:chOff x="740569" y="2343830"/>
            <a:chExt cx="1707652" cy="4140471"/>
          </a:xfrm>
        </p:grpSpPr>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grpSp>
      <p:grpSp>
        <p:nvGrpSpPr>
          <p:cNvPr id="44" name="Group 43">
            <a:extLst>
              <a:ext uri="{FF2B5EF4-FFF2-40B4-BE49-F238E27FC236}">
                <a16:creationId xmlns:a16="http://schemas.microsoft.com/office/drawing/2014/main" id="{3C5CBA44-E371-D246-8D17-2005AA03C817}"/>
              </a:ext>
            </a:extLst>
          </p:cNvPr>
          <p:cNvGrpSpPr/>
          <p:nvPr/>
        </p:nvGrpSpPr>
        <p:grpSpPr>
          <a:xfrm>
            <a:off x="5217161" y="6039841"/>
            <a:ext cx="6196947" cy="276999"/>
            <a:chOff x="5254484" y="4417661"/>
            <a:chExt cx="6196947" cy="276999"/>
          </a:xfrm>
        </p:grpSpPr>
        <p:cxnSp>
          <p:nvCxnSpPr>
            <p:cNvPr id="45" name="Straight Arrow Connector 44">
              <a:extLst>
                <a:ext uri="{FF2B5EF4-FFF2-40B4-BE49-F238E27FC236}">
                  <a16:creationId xmlns:a16="http://schemas.microsoft.com/office/drawing/2014/main" id="{53B7E123-56DF-8547-AF4B-F119F20BB1C6}"/>
                </a:ext>
              </a:extLst>
            </p:cNvPr>
            <p:cNvCxnSpPr>
              <a:cxnSpLocks/>
            </p:cNvCxnSpPr>
            <p:nvPr/>
          </p:nvCxnSpPr>
          <p:spPr>
            <a:xfrm flipH="1">
              <a:off x="5254484" y="4556161"/>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31E0A704-3AE1-F94D-89C1-486EB97F42EB}"/>
                </a:ext>
              </a:extLst>
            </p:cNvPr>
            <p:cNvSpPr txBox="1"/>
            <p:nvPr/>
          </p:nvSpPr>
          <p:spPr>
            <a:xfrm>
              <a:off x="6299419" y="4417661"/>
              <a:ext cx="5152012" cy="276999"/>
            </a:xfrm>
            <a:prstGeom prst="rect">
              <a:avLst/>
            </a:prstGeom>
            <a:noFill/>
          </p:spPr>
          <p:txBody>
            <a:bodyPr wrap="square" rtlCol="0">
              <a:spAutoFit/>
            </a:bodyPr>
            <a:lstStyle/>
            <a:p>
              <a:r>
                <a:rPr lang="en-US" sz="1200" dirty="0">
                  <a:latin typeface="Avenir Book" panose="02000503020000020003" pitchFamily="2" charset="0"/>
                </a:rPr>
                <a:t>Assessing sidewalk accessibility of a street or neighborhood</a:t>
              </a:r>
            </a:p>
          </p:txBody>
        </p:sp>
      </p:grpSp>
      <p:grpSp>
        <p:nvGrpSpPr>
          <p:cNvPr id="47" name="Group 46">
            <a:extLst>
              <a:ext uri="{FF2B5EF4-FFF2-40B4-BE49-F238E27FC236}">
                <a16:creationId xmlns:a16="http://schemas.microsoft.com/office/drawing/2014/main" id="{5583DD29-0246-1841-925C-7D70D8651CB0}"/>
              </a:ext>
            </a:extLst>
          </p:cNvPr>
          <p:cNvGrpSpPr/>
          <p:nvPr/>
        </p:nvGrpSpPr>
        <p:grpSpPr>
          <a:xfrm>
            <a:off x="5217161" y="2860220"/>
            <a:ext cx="6196947" cy="276999"/>
            <a:chOff x="5254484" y="4417661"/>
            <a:chExt cx="6196947" cy="276999"/>
          </a:xfrm>
        </p:grpSpPr>
        <p:cxnSp>
          <p:nvCxnSpPr>
            <p:cNvPr id="48" name="Straight Arrow Connector 47">
              <a:extLst>
                <a:ext uri="{FF2B5EF4-FFF2-40B4-BE49-F238E27FC236}">
                  <a16:creationId xmlns:a16="http://schemas.microsoft.com/office/drawing/2014/main" id="{124EB231-7357-6F4B-98CC-1836852FD353}"/>
                </a:ext>
              </a:extLst>
            </p:cNvPr>
            <p:cNvCxnSpPr>
              <a:cxnSpLocks/>
            </p:cNvCxnSpPr>
            <p:nvPr/>
          </p:nvCxnSpPr>
          <p:spPr>
            <a:xfrm flipH="1">
              <a:off x="5254484" y="4556161"/>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6675E30B-021C-F449-98FA-5D6E4C201773}"/>
                </a:ext>
              </a:extLst>
            </p:cNvPr>
            <p:cNvSpPr txBox="1"/>
            <p:nvPr/>
          </p:nvSpPr>
          <p:spPr>
            <a:xfrm>
              <a:off x="6299419" y="4417661"/>
              <a:ext cx="5152012" cy="276999"/>
            </a:xfrm>
            <a:prstGeom prst="rect">
              <a:avLst/>
            </a:prstGeom>
            <a:noFill/>
          </p:spPr>
          <p:txBody>
            <a:bodyPr wrap="square" rtlCol="0">
              <a:spAutoFit/>
            </a:bodyPr>
            <a:lstStyle/>
            <a:p>
              <a:r>
                <a:rPr lang="en-US" sz="1200" dirty="0">
                  <a:latin typeface="Avenir Book" panose="02000503020000020003" pitchFamily="2" charset="0"/>
                </a:rPr>
                <a:t>Assessing the impact of sidewalk accessibility on healthcare access</a:t>
              </a:r>
            </a:p>
          </p:txBody>
        </p:sp>
      </p:grpSp>
    </p:spTree>
    <p:extLst>
      <p:ext uri="{BB962C8B-B14F-4D97-AF65-F5344CB8AC3E}">
        <p14:creationId xmlns:p14="http://schemas.microsoft.com/office/powerpoint/2010/main" val="17510668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fontScale="92500"/>
          </a:bodyPr>
          <a:lstStyle/>
          <a:p>
            <a:r>
              <a:rPr lang="en-US" sz="2000" dirty="0"/>
              <a:t>The </a:t>
            </a:r>
            <a:r>
              <a:rPr lang="en-US" sz="2000" dirty="0">
                <a:solidFill>
                  <a:srgbClr val="00BAAF"/>
                </a:solidFill>
              </a:rPr>
              <a:t>tasks are on a spectrum </a:t>
            </a:r>
            <a:r>
              <a:rPr lang="en-US" sz="2000" dirty="0"/>
              <a:t>from micro- to macro-level tasks with few </a:t>
            </a:r>
            <a:r>
              <a:rPr lang="en-US" sz="2000" dirty="0">
                <a:solidFill>
                  <a:srgbClr val="00BAAF"/>
                </a:solidFill>
              </a:rPr>
              <a:t>shared </a:t>
            </a:r>
            <a:r>
              <a:rPr lang="en-US" sz="2100" dirty="0">
                <a:solidFill>
                  <a:srgbClr val="00BAAF"/>
                </a:solidFill>
              </a:rPr>
              <a:t>tasks</a:t>
            </a:r>
            <a:r>
              <a:rPr lang="en-US" sz="2000" dirty="0"/>
              <a:t> </a:t>
            </a:r>
            <a:r>
              <a:rPr lang="en-US" sz="2000" dirty="0">
                <a:solidFill>
                  <a:srgbClr val="00BAAF"/>
                </a:solidFill>
              </a:rPr>
              <a:t>across stakeholders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Tree>
    <p:extLst>
      <p:ext uri="{BB962C8B-B14F-4D97-AF65-F5344CB8AC3E}">
        <p14:creationId xmlns:p14="http://schemas.microsoft.com/office/powerpoint/2010/main" val="7170362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fontScale="92500"/>
          </a:bodyPr>
          <a:lstStyle/>
          <a:p>
            <a:r>
              <a:rPr lang="en-US" sz="2000" dirty="0"/>
              <a:t>The </a:t>
            </a:r>
            <a:r>
              <a:rPr lang="en-US" sz="2000" dirty="0">
                <a:solidFill>
                  <a:srgbClr val="00BAAF"/>
                </a:solidFill>
              </a:rPr>
              <a:t>tasks are on a spectrum </a:t>
            </a:r>
            <a:r>
              <a:rPr lang="en-US" sz="2000" dirty="0"/>
              <a:t>from micro- to macro-level tasks with few </a:t>
            </a:r>
            <a:r>
              <a:rPr lang="en-US" sz="2000" dirty="0">
                <a:solidFill>
                  <a:srgbClr val="00BAAF"/>
                </a:solidFill>
              </a:rPr>
              <a:t>shared </a:t>
            </a:r>
            <a:r>
              <a:rPr lang="en-US" sz="2100" dirty="0">
                <a:solidFill>
                  <a:srgbClr val="00BAAF"/>
                </a:solidFill>
              </a:rPr>
              <a:t>tasks</a:t>
            </a:r>
            <a:r>
              <a:rPr lang="en-US" sz="2000" dirty="0"/>
              <a:t> </a:t>
            </a:r>
            <a:r>
              <a:rPr lang="en-US" sz="2000" dirty="0">
                <a:solidFill>
                  <a:srgbClr val="00BAAF"/>
                </a:solidFill>
              </a:rPr>
              <a:t>across stakeholders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Tree>
    <p:extLst>
      <p:ext uri="{BB962C8B-B14F-4D97-AF65-F5344CB8AC3E}">
        <p14:creationId xmlns:p14="http://schemas.microsoft.com/office/powerpoint/2010/main" val="2183589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fontScale="92500"/>
          </a:bodyPr>
          <a:lstStyle/>
          <a:p>
            <a:r>
              <a:rPr lang="en-US" sz="2000" dirty="0"/>
              <a:t>The </a:t>
            </a:r>
            <a:r>
              <a:rPr lang="en-US" sz="2000" dirty="0">
                <a:solidFill>
                  <a:srgbClr val="00BAAF"/>
                </a:solidFill>
              </a:rPr>
              <a:t>tasks are on a spectrum </a:t>
            </a:r>
            <a:r>
              <a:rPr lang="en-US" sz="2000" dirty="0"/>
              <a:t>from micro- to macro-level tasks with few </a:t>
            </a:r>
            <a:r>
              <a:rPr lang="en-US" sz="2000" dirty="0">
                <a:solidFill>
                  <a:srgbClr val="00BAAF"/>
                </a:solidFill>
              </a:rPr>
              <a:t>shared </a:t>
            </a:r>
            <a:r>
              <a:rPr lang="en-US" sz="2100" dirty="0">
                <a:solidFill>
                  <a:srgbClr val="00BAAF"/>
                </a:solidFill>
              </a:rPr>
              <a:t>tasks</a:t>
            </a:r>
            <a:r>
              <a:rPr lang="en-US" sz="2000" dirty="0"/>
              <a:t> </a:t>
            </a:r>
            <a:r>
              <a:rPr lang="en-US" sz="2000" dirty="0">
                <a:solidFill>
                  <a:srgbClr val="00BAAF"/>
                </a:solidFill>
              </a:rPr>
              <a:t>across stakeholders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grpSp>
        <p:nvGrpSpPr>
          <p:cNvPr id="44" name="Group 43">
            <a:extLst>
              <a:ext uri="{FF2B5EF4-FFF2-40B4-BE49-F238E27FC236}">
                <a16:creationId xmlns:a16="http://schemas.microsoft.com/office/drawing/2014/main" id="{92805405-4876-3440-A88B-88BF92A51A0B}"/>
              </a:ext>
            </a:extLst>
          </p:cNvPr>
          <p:cNvGrpSpPr/>
          <p:nvPr/>
        </p:nvGrpSpPr>
        <p:grpSpPr>
          <a:xfrm>
            <a:off x="5254484" y="4417661"/>
            <a:ext cx="6196947" cy="276999"/>
            <a:chOff x="5254484" y="4417661"/>
            <a:chExt cx="6196947" cy="276999"/>
          </a:xfrm>
        </p:grpSpPr>
        <p:cxnSp>
          <p:nvCxnSpPr>
            <p:cNvPr id="42" name="Straight Arrow Connector 41">
              <a:extLst>
                <a:ext uri="{FF2B5EF4-FFF2-40B4-BE49-F238E27FC236}">
                  <a16:creationId xmlns:a16="http://schemas.microsoft.com/office/drawing/2014/main" id="{A3114558-BC3F-0547-A967-E55AEF512E1B}"/>
                </a:ext>
              </a:extLst>
            </p:cNvPr>
            <p:cNvCxnSpPr>
              <a:cxnSpLocks/>
            </p:cNvCxnSpPr>
            <p:nvPr/>
          </p:nvCxnSpPr>
          <p:spPr>
            <a:xfrm flipH="1">
              <a:off x="5254484" y="4556161"/>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DF7F6704-C50F-7E4B-B31C-EA0DEE67A4BC}"/>
                </a:ext>
              </a:extLst>
            </p:cNvPr>
            <p:cNvSpPr txBox="1"/>
            <p:nvPr/>
          </p:nvSpPr>
          <p:spPr>
            <a:xfrm>
              <a:off x="6299419" y="4417661"/>
              <a:ext cx="5152012" cy="276999"/>
            </a:xfrm>
            <a:prstGeom prst="rect">
              <a:avLst/>
            </a:prstGeom>
            <a:noFill/>
          </p:spPr>
          <p:txBody>
            <a:bodyPr wrap="square" rtlCol="0">
              <a:spAutoFit/>
            </a:bodyPr>
            <a:lstStyle/>
            <a:p>
              <a:r>
                <a:rPr lang="en-US" sz="1200" dirty="0">
                  <a:latin typeface="Avenir Book" panose="02000503020000020003" pitchFamily="2" charset="0"/>
                </a:rPr>
                <a:t>Assessing sidewalk network connectivity for making investment decisions</a:t>
              </a:r>
            </a:p>
          </p:txBody>
        </p:sp>
      </p:grpSp>
    </p:spTree>
    <p:extLst>
      <p:ext uri="{BB962C8B-B14F-4D97-AF65-F5344CB8AC3E}">
        <p14:creationId xmlns:p14="http://schemas.microsoft.com/office/powerpoint/2010/main" val="19456838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a:t>
            </a:r>
            <a:r>
              <a:rPr lang="en-US" sz="2000" dirty="0"/>
              <a:t> </a:t>
            </a:r>
            <a:r>
              <a:rPr lang="en-US" sz="2000" dirty="0">
                <a:solidFill>
                  <a:srgbClr val="00BAAF"/>
                </a:solidFill>
              </a:rPr>
              <a:t>assessment factors </a:t>
            </a:r>
            <a:r>
              <a:rPr lang="en-US" sz="2000" dirty="0"/>
              <a:t>needed to be balanced for making decisions across these contexts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cxnSp>
        <p:nvCxnSpPr>
          <p:cNvPr id="14" name="Straight Arrow Connector 13">
            <a:extLst>
              <a:ext uri="{FF2B5EF4-FFF2-40B4-BE49-F238E27FC236}">
                <a16:creationId xmlns:a16="http://schemas.microsoft.com/office/drawing/2014/main" id="{15F59B3D-58CB-DB43-A8F1-B5F8A24F6A20}"/>
              </a:ext>
            </a:extLst>
          </p:cNvPr>
          <p:cNvCxnSpPr>
            <a:cxnSpLocks/>
          </p:cNvCxnSpPr>
          <p:nvPr/>
        </p:nvCxnSpPr>
        <p:spPr>
          <a:xfrm flipH="1">
            <a:off x="3938868" y="3723592"/>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C5A4354-D994-3541-84BE-4AAD2BD66BAB}"/>
              </a:ext>
            </a:extLst>
          </p:cNvPr>
          <p:cNvCxnSpPr>
            <a:cxnSpLocks/>
          </p:cNvCxnSpPr>
          <p:nvPr/>
        </p:nvCxnSpPr>
        <p:spPr>
          <a:xfrm flipH="1">
            <a:off x="3938868" y="5374774"/>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
        <p:nvSpPr>
          <p:cNvPr id="42" name="TextBox 41">
            <a:extLst>
              <a:ext uri="{FF2B5EF4-FFF2-40B4-BE49-F238E27FC236}">
                <a16:creationId xmlns:a16="http://schemas.microsoft.com/office/drawing/2014/main" id="{D7BE938C-5FC1-174A-ADF6-CFFEB934ADE3}"/>
              </a:ext>
            </a:extLst>
          </p:cNvPr>
          <p:cNvSpPr txBox="1"/>
          <p:nvPr/>
        </p:nvSpPr>
        <p:spPr>
          <a:xfrm>
            <a:off x="179285" y="1846597"/>
            <a:ext cx="11808485" cy="276999"/>
          </a:xfrm>
          <a:prstGeom prst="rect">
            <a:avLst/>
          </a:prstGeom>
          <a:noFill/>
        </p:spPr>
        <p:txBody>
          <a:bodyPr wrap="square" rtlCol="0">
            <a:spAutoFit/>
          </a:bodyPr>
          <a:lstStyle/>
          <a:p>
            <a:pPr algn="ctr"/>
            <a:r>
              <a:rPr lang="en-US" sz="1200" b="1" dirty="0">
                <a:latin typeface="Avenir Book" panose="02000503020000020003" pitchFamily="2" charset="0"/>
              </a:rPr>
              <a:t>MULTI-LAYERED TASK MODEL FOR URBAN ACCESSIBILITY</a:t>
            </a:r>
          </a:p>
        </p:txBody>
      </p:sp>
    </p:spTree>
    <p:extLst>
      <p:ext uri="{BB962C8B-B14F-4D97-AF65-F5344CB8AC3E}">
        <p14:creationId xmlns:p14="http://schemas.microsoft.com/office/powerpoint/2010/main" val="26970359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a:t>
            </a:r>
            <a:r>
              <a:rPr lang="en-US" sz="2000" dirty="0"/>
              <a:t> </a:t>
            </a:r>
            <a:r>
              <a:rPr lang="en-US" sz="2000" dirty="0">
                <a:solidFill>
                  <a:srgbClr val="00BAAF"/>
                </a:solidFill>
              </a:rPr>
              <a:t>assessment factors </a:t>
            </a:r>
            <a:r>
              <a:rPr lang="en-US" sz="2000" dirty="0"/>
              <a:t>needed to be balanced for making decisions across these contexts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graphicFrame>
        <p:nvGraphicFramePr>
          <p:cNvPr id="5" name="Table 16">
            <a:extLst>
              <a:ext uri="{FF2B5EF4-FFF2-40B4-BE49-F238E27FC236}">
                <a16:creationId xmlns:a16="http://schemas.microsoft.com/office/drawing/2014/main" id="{460D60EF-D4D6-524E-8AFF-0A6E4B88D691}"/>
              </a:ext>
            </a:extLst>
          </p:cNvPr>
          <p:cNvGraphicFramePr>
            <a:graphicFrameLocks noGrp="1"/>
          </p:cNvGraphicFramePr>
          <p:nvPr/>
        </p:nvGraphicFramePr>
        <p:xfrm>
          <a:off x="7047508" y="3383634"/>
          <a:ext cx="4931302" cy="2748280"/>
        </p:xfrm>
        <a:graphic>
          <a:graphicData uri="http://schemas.openxmlformats.org/drawingml/2006/table">
            <a:tbl>
              <a:tblPr firstRow="1">
                <a:tableStyleId>{2D5ABB26-0587-4C30-8999-92F81FD0307C}</a:tableStyleId>
              </a:tblPr>
              <a:tblGrid>
                <a:gridCol w="1020351">
                  <a:extLst>
                    <a:ext uri="{9D8B030D-6E8A-4147-A177-3AD203B41FA5}">
                      <a16:colId xmlns:a16="http://schemas.microsoft.com/office/drawing/2014/main" val="1315376096"/>
                    </a:ext>
                  </a:extLst>
                </a:gridCol>
                <a:gridCol w="3910951">
                  <a:extLst>
                    <a:ext uri="{9D8B030D-6E8A-4147-A177-3AD203B41FA5}">
                      <a16:colId xmlns:a16="http://schemas.microsoft.com/office/drawing/2014/main" val="1833757269"/>
                    </a:ext>
                  </a:extLst>
                </a:gridCol>
              </a:tblGrid>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Quantitative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sidewalk accessibility data (e.g., raw problem count)</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population density (e.g., data on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demographics (e.g., racial distribution, income levels)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topographical/terrain (e.g., elevation, slope)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pedestrian traffic and collision data </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density (residential + business density)</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high-travelled destinations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job data (for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historical context (e.g., trends on investments made)</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842630956"/>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Qualitative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nature of problems (e.g., types of sidewalk obstacles)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images of problems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locations of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accessibility data (e.g., existence of stairs, elevators)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lived experience testimonials about “feeling” of a place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transit data (e.g., locations of metro stops)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geographic features labels (e.g., parks, water bodies, major arterials)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459742703"/>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Metrics</a:t>
                      </a:r>
                    </a:p>
                  </a:txBody>
                  <a:tcPr>
                    <a:lnT w="12700" cap="flat" cmpd="sng" algn="ctr">
                      <a:solidFill>
                        <a:schemeClr val="bg1">
                          <a:lumMod val="75000"/>
                        </a:schemeClr>
                      </a:solidFill>
                      <a:prstDash val="solid"/>
                      <a:round/>
                      <a:headEnd type="none" w="med" len="med"/>
                      <a:tailEnd type="none" w="med" len="med"/>
                    </a:lnT>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problem count, severity (raw metrics)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total count, access scores, priority scores (aggregated/modeled metrics)</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150777615"/>
                  </a:ext>
                </a:extLst>
              </a:tr>
            </a:tbl>
          </a:graphicData>
        </a:graphic>
      </p:graphicFrame>
      <p:sp>
        <p:nvSpPr>
          <p:cNvPr id="6" name="TextBox 5">
            <a:extLst>
              <a:ext uri="{FF2B5EF4-FFF2-40B4-BE49-F238E27FC236}">
                <a16:creationId xmlns:a16="http://schemas.microsoft.com/office/drawing/2014/main" id="{FEF614FA-37C8-0D44-8E0A-E462F5E920FF}"/>
              </a:ext>
            </a:extLst>
          </p:cNvPr>
          <p:cNvSpPr txBox="1"/>
          <p:nvPr/>
        </p:nvSpPr>
        <p:spPr>
          <a:xfrm>
            <a:off x="7047509" y="3122024"/>
            <a:ext cx="5019798" cy="261610"/>
          </a:xfrm>
          <a:prstGeom prst="rect">
            <a:avLst/>
          </a:prstGeom>
          <a:noFill/>
        </p:spPr>
        <p:txBody>
          <a:bodyPr wrap="square" rtlCol="0">
            <a:spAutoFit/>
          </a:bodyPr>
          <a:lstStyle/>
          <a:p>
            <a:pPr algn="ctr"/>
            <a:r>
              <a:rPr lang="en-US" sz="1100" b="1" dirty="0">
                <a:latin typeface="Avenir Book" panose="02000503020000020003" pitchFamily="2" charset="0"/>
              </a:rPr>
              <a:t>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cxnSp>
        <p:nvCxnSpPr>
          <p:cNvPr id="14" name="Straight Arrow Connector 13">
            <a:extLst>
              <a:ext uri="{FF2B5EF4-FFF2-40B4-BE49-F238E27FC236}">
                <a16:creationId xmlns:a16="http://schemas.microsoft.com/office/drawing/2014/main" id="{15F59B3D-58CB-DB43-A8F1-B5F8A24F6A20}"/>
              </a:ext>
            </a:extLst>
          </p:cNvPr>
          <p:cNvCxnSpPr>
            <a:cxnSpLocks/>
          </p:cNvCxnSpPr>
          <p:nvPr/>
        </p:nvCxnSpPr>
        <p:spPr>
          <a:xfrm flipH="1">
            <a:off x="3938868" y="3723592"/>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C5A4354-D994-3541-84BE-4AAD2BD66BAB}"/>
              </a:ext>
            </a:extLst>
          </p:cNvPr>
          <p:cNvCxnSpPr>
            <a:cxnSpLocks/>
          </p:cNvCxnSpPr>
          <p:nvPr/>
        </p:nvCxnSpPr>
        <p:spPr>
          <a:xfrm flipH="1">
            <a:off x="3938868" y="5374774"/>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
        <p:nvSpPr>
          <p:cNvPr id="42" name="TextBox 41">
            <a:extLst>
              <a:ext uri="{FF2B5EF4-FFF2-40B4-BE49-F238E27FC236}">
                <a16:creationId xmlns:a16="http://schemas.microsoft.com/office/drawing/2014/main" id="{D7BE938C-5FC1-174A-ADF6-CFFEB934ADE3}"/>
              </a:ext>
            </a:extLst>
          </p:cNvPr>
          <p:cNvSpPr txBox="1"/>
          <p:nvPr/>
        </p:nvSpPr>
        <p:spPr>
          <a:xfrm>
            <a:off x="179285" y="1846597"/>
            <a:ext cx="11808485" cy="276999"/>
          </a:xfrm>
          <a:prstGeom prst="rect">
            <a:avLst/>
          </a:prstGeom>
          <a:noFill/>
        </p:spPr>
        <p:txBody>
          <a:bodyPr wrap="square" rtlCol="0">
            <a:spAutoFit/>
          </a:bodyPr>
          <a:lstStyle/>
          <a:p>
            <a:pPr algn="ctr"/>
            <a:r>
              <a:rPr lang="en-US" sz="1200" b="1" dirty="0">
                <a:latin typeface="Avenir Book" panose="02000503020000020003" pitchFamily="2" charset="0"/>
              </a:rPr>
              <a:t>MULTI-LAYERED TASK MODEL FOR URBAN ACCESSIBILITY</a:t>
            </a:r>
          </a:p>
        </p:txBody>
      </p:sp>
    </p:spTree>
    <p:extLst>
      <p:ext uri="{BB962C8B-B14F-4D97-AF65-F5344CB8AC3E}">
        <p14:creationId xmlns:p14="http://schemas.microsoft.com/office/powerpoint/2010/main" val="39145171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a:t>
            </a:r>
            <a:r>
              <a:rPr lang="en-US" sz="2000" dirty="0"/>
              <a:t> </a:t>
            </a:r>
            <a:r>
              <a:rPr lang="en-US" sz="2000" dirty="0">
                <a:solidFill>
                  <a:srgbClr val="00BAAF"/>
                </a:solidFill>
              </a:rPr>
              <a:t>assessment factors </a:t>
            </a:r>
            <a:r>
              <a:rPr lang="en-US" sz="2000" dirty="0"/>
              <a:t>needed to be balanced for making decisions across these contexts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graphicFrame>
        <p:nvGraphicFramePr>
          <p:cNvPr id="5" name="Table 16">
            <a:extLst>
              <a:ext uri="{FF2B5EF4-FFF2-40B4-BE49-F238E27FC236}">
                <a16:creationId xmlns:a16="http://schemas.microsoft.com/office/drawing/2014/main" id="{460D60EF-D4D6-524E-8AFF-0A6E4B88D691}"/>
              </a:ext>
            </a:extLst>
          </p:cNvPr>
          <p:cNvGraphicFramePr>
            <a:graphicFrameLocks noGrp="1"/>
          </p:cNvGraphicFramePr>
          <p:nvPr/>
        </p:nvGraphicFramePr>
        <p:xfrm>
          <a:off x="7047508" y="3383634"/>
          <a:ext cx="4931302" cy="2748280"/>
        </p:xfrm>
        <a:graphic>
          <a:graphicData uri="http://schemas.openxmlformats.org/drawingml/2006/table">
            <a:tbl>
              <a:tblPr firstRow="1">
                <a:tableStyleId>{2D5ABB26-0587-4C30-8999-92F81FD0307C}</a:tableStyleId>
              </a:tblPr>
              <a:tblGrid>
                <a:gridCol w="1020351">
                  <a:extLst>
                    <a:ext uri="{9D8B030D-6E8A-4147-A177-3AD203B41FA5}">
                      <a16:colId xmlns:a16="http://schemas.microsoft.com/office/drawing/2014/main" val="1315376096"/>
                    </a:ext>
                  </a:extLst>
                </a:gridCol>
                <a:gridCol w="3910951">
                  <a:extLst>
                    <a:ext uri="{9D8B030D-6E8A-4147-A177-3AD203B41FA5}">
                      <a16:colId xmlns:a16="http://schemas.microsoft.com/office/drawing/2014/main" val="1833757269"/>
                    </a:ext>
                  </a:extLst>
                </a:gridCol>
              </a:tblGrid>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Quantitative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sidewalk accessibility data (e.g., raw problem count)</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population density (e.g., data on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demographics (e.g., racial distribution, income levels)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topographical/terrain (e.g., elevation, slope)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pedestrian traffic and collision data </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density (residential + business density)</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high-travelled destinations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job data (for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historical context (e.g., trends on investments made)</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842630956"/>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Qualitative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nature of problems (e.g., types of sidewalk obstacles)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images of problems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locations of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accessibility data (e.g., existence of stairs, elevators)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lived experience testimonials about “feeling” of a place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transit data (e.g., locations of metro stops)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geographic features labels (e.g., parks, water bodies, major arterials)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459742703"/>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Metrics</a:t>
                      </a:r>
                    </a:p>
                  </a:txBody>
                  <a:tcPr>
                    <a:lnT w="12700" cap="flat" cmpd="sng" algn="ctr">
                      <a:solidFill>
                        <a:schemeClr val="bg1">
                          <a:lumMod val="75000"/>
                        </a:schemeClr>
                      </a:solidFill>
                      <a:prstDash val="solid"/>
                      <a:round/>
                      <a:headEnd type="none" w="med" len="med"/>
                      <a:tailEnd type="none" w="med" len="med"/>
                    </a:lnT>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problem count, severity (raw metrics)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total count, access scores, priority scores (aggregated/modeled metrics)</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150777615"/>
                  </a:ext>
                </a:extLst>
              </a:tr>
            </a:tbl>
          </a:graphicData>
        </a:graphic>
      </p:graphicFrame>
      <p:sp>
        <p:nvSpPr>
          <p:cNvPr id="6" name="TextBox 5">
            <a:extLst>
              <a:ext uri="{FF2B5EF4-FFF2-40B4-BE49-F238E27FC236}">
                <a16:creationId xmlns:a16="http://schemas.microsoft.com/office/drawing/2014/main" id="{FEF614FA-37C8-0D44-8E0A-E462F5E920FF}"/>
              </a:ext>
            </a:extLst>
          </p:cNvPr>
          <p:cNvSpPr txBox="1"/>
          <p:nvPr/>
        </p:nvSpPr>
        <p:spPr>
          <a:xfrm>
            <a:off x="7047509" y="3122024"/>
            <a:ext cx="5019798" cy="261610"/>
          </a:xfrm>
          <a:prstGeom prst="rect">
            <a:avLst/>
          </a:prstGeom>
          <a:noFill/>
        </p:spPr>
        <p:txBody>
          <a:bodyPr wrap="square" rtlCol="0">
            <a:spAutoFit/>
          </a:bodyPr>
          <a:lstStyle/>
          <a:p>
            <a:pPr algn="ctr"/>
            <a:r>
              <a:rPr lang="en-US" sz="1100" b="1" dirty="0">
                <a:latin typeface="Avenir Book" panose="02000503020000020003" pitchFamily="2" charset="0"/>
              </a:rPr>
              <a:t>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sp>
        <p:nvSpPr>
          <p:cNvPr id="13" name="Rectangle 12">
            <a:extLst>
              <a:ext uri="{FF2B5EF4-FFF2-40B4-BE49-F238E27FC236}">
                <a16:creationId xmlns:a16="http://schemas.microsoft.com/office/drawing/2014/main" id="{7C6977CB-2AA8-0745-A15A-6BF4435D8E34}"/>
              </a:ext>
            </a:extLst>
          </p:cNvPr>
          <p:cNvSpPr/>
          <p:nvPr/>
        </p:nvSpPr>
        <p:spPr>
          <a:xfrm>
            <a:off x="5167787" y="4486055"/>
            <a:ext cx="1640523" cy="1878105"/>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Primary </a:t>
            </a:r>
            <a:br>
              <a:rPr lang="en-US" sz="1050" dirty="0">
                <a:latin typeface="Avenir Medium" panose="02000503020000020003" pitchFamily="2" charset="0"/>
              </a:rPr>
            </a:br>
            <a:r>
              <a:rPr lang="en-US" sz="1050" dirty="0">
                <a:latin typeface="Avenir Medium" panose="02000503020000020003" pitchFamily="2" charset="0"/>
              </a:rPr>
              <a:t>Accessibility Datasets</a:t>
            </a:r>
          </a:p>
          <a:p>
            <a:pPr algn="ctr"/>
            <a:r>
              <a:rPr lang="en-US" sz="1050" dirty="0">
                <a:latin typeface="Avenir Book" panose="02000503020000020003" pitchFamily="2" charset="0"/>
              </a:rPr>
              <a:t>sidewalk, POI, transit</a:t>
            </a:r>
          </a:p>
        </p:txBody>
      </p:sp>
      <p:cxnSp>
        <p:nvCxnSpPr>
          <p:cNvPr id="14" name="Straight Arrow Connector 13">
            <a:extLst>
              <a:ext uri="{FF2B5EF4-FFF2-40B4-BE49-F238E27FC236}">
                <a16:creationId xmlns:a16="http://schemas.microsoft.com/office/drawing/2014/main" id="{15F59B3D-58CB-DB43-A8F1-B5F8A24F6A20}"/>
              </a:ext>
            </a:extLst>
          </p:cNvPr>
          <p:cNvCxnSpPr>
            <a:cxnSpLocks/>
          </p:cNvCxnSpPr>
          <p:nvPr/>
        </p:nvCxnSpPr>
        <p:spPr>
          <a:xfrm flipH="1">
            <a:off x="3938868" y="3723592"/>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C5A4354-D994-3541-84BE-4AAD2BD66BAB}"/>
              </a:ext>
            </a:extLst>
          </p:cNvPr>
          <p:cNvCxnSpPr>
            <a:cxnSpLocks/>
          </p:cNvCxnSpPr>
          <p:nvPr/>
        </p:nvCxnSpPr>
        <p:spPr>
          <a:xfrm flipH="1">
            <a:off x="3938868" y="5374774"/>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sp>
        <p:nvSpPr>
          <p:cNvPr id="20" name="Rectangle 19">
            <a:extLst>
              <a:ext uri="{FF2B5EF4-FFF2-40B4-BE49-F238E27FC236}">
                <a16:creationId xmlns:a16="http://schemas.microsoft.com/office/drawing/2014/main" id="{4E006D17-456E-C846-8570-179F9F464327}"/>
              </a:ext>
            </a:extLst>
          </p:cNvPr>
          <p:cNvSpPr/>
          <p:nvPr/>
        </p:nvSpPr>
        <p:spPr>
          <a:xfrm>
            <a:off x="5155708" y="6384038"/>
            <a:ext cx="1640524" cy="26373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ook" panose="02000503020000020003" pitchFamily="2" charset="0"/>
              </a:rPr>
              <a:t>Datasets</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
        <p:nvSpPr>
          <p:cNvPr id="42" name="TextBox 41">
            <a:extLst>
              <a:ext uri="{FF2B5EF4-FFF2-40B4-BE49-F238E27FC236}">
                <a16:creationId xmlns:a16="http://schemas.microsoft.com/office/drawing/2014/main" id="{D7BE938C-5FC1-174A-ADF6-CFFEB934ADE3}"/>
              </a:ext>
            </a:extLst>
          </p:cNvPr>
          <p:cNvSpPr txBox="1"/>
          <p:nvPr/>
        </p:nvSpPr>
        <p:spPr>
          <a:xfrm>
            <a:off x="179285" y="1846597"/>
            <a:ext cx="11808485" cy="276999"/>
          </a:xfrm>
          <a:prstGeom prst="rect">
            <a:avLst/>
          </a:prstGeom>
          <a:noFill/>
        </p:spPr>
        <p:txBody>
          <a:bodyPr wrap="square" rtlCol="0">
            <a:spAutoFit/>
          </a:bodyPr>
          <a:lstStyle/>
          <a:p>
            <a:pPr algn="ctr"/>
            <a:r>
              <a:rPr lang="en-US" sz="1200" b="1" dirty="0">
                <a:latin typeface="Avenir Book" panose="02000503020000020003" pitchFamily="2" charset="0"/>
              </a:rPr>
              <a:t>MULTI-LAYERED TASK MODEL FOR URBAN ACCESSIBILITY</a:t>
            </a:r>
          </a:p>
        </p:txBody>
      </p:sp>
    </p:spTree>
    <p:extLst>
      <p:ext uri="{BB962C8B-B14F-4D97-AF65-F5344CB8AC3E}">
        <p14:creationId xmlns:p14="http://schemas.microsoft.com/office/powerpoint/2010/main" val="7588472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Diverse</a:t>
            </a:r>
            <a:r>
              <a:rPr lang="en-US" sz="2000" dirty="0"/>
              <a:t> </a:t>
            </a:r>
            <a:r>
              <a:rPr lang="en-US" sz="2000" dirty="0">
                <a:solidFill>
                  <a:srgbClr val="00BAAF"/>
                </a:solidFill>
              </a:rPr>
              <a:t>assessment factors </a:t>
            </a:r>
            <a:r>
              <a:rPr lang="en-US" sz="2000" dirty="0"/>
              <a:t>needed to be balanced for making decisions across these contexts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graphicFrame>
        <p:nvGraphicFramePr>
          <p:cNvPr id="5" name="Table 16">
            <a:extLst>
              <a:ext uri="{FF2B5EF4-FFF2-40B4-BE49-F238E27FC236}">
                <a16:creationId xmlns:a16="http://schemas.microsoft.com/office/drawing/2014/main" id="{460D60EF-D4D6-524E-8AFF-0A6E4B88D691}"/>
              </a:ext>
            </a:extLst>
          </p:cNvPr>
          <p:cNvGraphicFramePr>
            <a:graphicFrameLocks noGrp="1"/>
          </p:cNvGraphicFramePr>
          <p:nvPr/>
        </p:nvGraphicFramePr>
        <p:xfrm>
          <a:off x="7047508" y="3383634"/>
          <a:ext cx="4931302" cy="2748280"/>
        </p:xfrm>
        <a:graphic>
          <a:graphicData uri="http://schemas.openxmlformats.org/drawingml/2006/table">
            <a:tbl>
              <a:tblPr firstRow="1">
                <a:tableStyleId>{2D5ABB26-0587-4C30-8999-92F81FD0307C}</a:tableStyleId>
              </a:tblPr>
              <a:tblGrid>
                <a:gridCol w="1020351">
                  <a:extLst>
                    <a:ext uri="{9D8B030D-6E8A-4147-A177-3AD203B41FA5}">
                      <a16:colId xmlns:a16="http://schemas.microsoft.com/office/drawing/2014/main" val="1315376096"/>
                    </a:ext>
                  </a:extLst>
                </a:gridCol>
                <a:gridCol w="3910951">
                  <a:extLst>
                    <a:ext uri="{9D8B030D-6E8A-4147-A177-3AD203B41FA5}">
                      <a16:colId xmlns:a16="http://schemas.microsoft.com/office/drawing/2014/main" val="1833757269"/>
                    </a:ext>
                  </a:extLst>
                </a:gridCol>
              </a:tblGrid>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Quantitative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sidewalk accessibility data (e.g., raw problem count)</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population density (e.g., data on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demographics (e.g., racial distribution, income levels)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topographical/terrain (e.g., elevation, slope)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pedestrian traffic and collision data </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density (residential + business density)</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high-travelled destinations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job data (for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historical context (e.g., trends on investments made)</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842630956"/>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Qualitative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nature of problems (e.g., types of sidewalk obstacles)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images of problems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locations of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accessibility data (e.g., existence of stairs, elevators)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lived experience testimonials about “feeling” of a place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transit data (e.g., locations of metro stops)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geographic features labels (e.g., parks, water bodies, major arterials)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459742703"/>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Metrics</a:t>
                      </a:r>
                    </a:p>
                  </a:txBody>
                  <a:tcPr>
                    <a:lnT w="12700" cap="flat" cmpd="sng" algn="ctr">
                      <a:solidFill>
                        <a:schemeClr val="bg1">
                          <a:lumMod val="75000"/>
                        </a:schemeClr>
                      </a:solidFill>
                      <a:prstDash val="solid"/>
                      <a:round/>
                      <a:headEnd type="none" w="med" len="med"/>
                      <a:tailEnd type="none" w="med" len="med"/>
                    </a:lnT>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problem count, severity (raw metrics)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total count, access scores, priority scores (aggregated/modeled metrics)</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150777615"/>
                  </a:ext>
                </a:extLst>
              </a:tr>
            </a:tbl>
          </a:graphicData>
        </a:graphic>
      </p:graphicFrame>
      <p:sp>
        <p:nvSpPr>
          <p:cNvPr id="6" name="TextBox 5">
            <a:extLst>
              <a:ext uri="{FF2B5EF4-FFF2-40B4-BE49-F238E27FC236}">
                <a16:creationId xmlns:a16="http://schemas.microsoft.com/office/drawing/2014/main" id="{FEF614FA-37C8-0D44-8E0A-E462F5E920FF}"/>
              </a:ext>
            </a:extLst>
          </p:cNvPr>
          <p:cNvSpPr txBox="1"/>
          <p:nvPr/>
        </p:nvSpPr>
        <p:spPr>
          <a:xfrm>
            <a:off x="7047509" y="3122024"/>
            <a:ext cx="5019798" cy="261610"/>
          </a:xfrm>
          <a:prstGeom prst="rect">
            <a:avLst/>
          </a:prstGeom>
          <a:noFill/>
        </p:spPr>
        <p:txBody>
          <a:bodyPr wrap="square" rtlCol="0">
            <a:spAutoFit/>
          </a:bodyPr>
          <a:lstStyle/>
          <a:p>
            <a:pPr algn="ctr"/>
            <a:r>
              <a:rPr lang="en-US" sz="1100" b="1" dirty="0">
                <a:latin typeface="Avenir Book" panose="02000503020000020003" pitchFamily="2" charset="0"/>
              </a:rPr>
              <a:t>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sp>
        <p:nvSpPr>
          <p:cNvPr id="12" name="Rectangle 11">
            <a:extLst>
              <a:ext uri="{FF2B5EF4-FFF2-40B4-BE49-F238E27FC236}">
                <a16:creationId xmlns:a16="http://schemas.microsoft.com/office/drawing/2014/main" id="{E532A46F-8502-CB4A-ABBA-115DC56B04B5}"/>
              </a:ext>
            </a:extLst>
          </p:cNvPr>
          <p:cNvSpPr/>
          <p:nvPr/>
        </p:nvSpPr>
        <p:spPr>
          <a:xfrm>
            <a:off x="5156332" y="2685420"/>
            <a:ext cx="1640523" cy="1642651"/>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Complementary Datasets</a:t>
            </a:r>
          </a:p>
          <a:p>
            <a:pPr algn="ctr"/>
            <a:r>
              <a:rPr lang="en-US" sz="1050" dirty="0">
                <a:latin typeface="Avenir Book" panose="02000503020000020003" pitchFamily="2" charset="0"/>
              </a:rPr>
              <a:t>POI density, population density, demographics, income, collision data</a:t>
            </a:r>
          </a:p>
        </p:txBody>
      </p:sp>
      <p:sp>
        <p:nvSpPr>
          <p:cNvPr id="13" name="Rectangle 12">
            <a:extLst>
              <a:ext uri="{FF2B5EF4-FFF2-40B4-BE49-F238E27FC236}">
                <a16:creationId xmlns:a16="http://schemas.microsoft.com/office/drawing/2014/main" id="{7C6977CB-2AA8-0745-A15A-6BF4435D8E34}"/>
              </a:ext>
            </a:extLst>
          </p:cNvPr>
          <p:cNvSpPr/>
          <p:nvPr/>
        </p:nvSpPr>
        <p:spPr>
          <a:xfrm>
            <a:off x="5167787" y="4486055"/>
            <a:ext cx="1640523" cy="1878105"/>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Primary </a:t>
            </a:r>
            <a:br>
              <a:rPr lang="en-US" sz="1050" dirty="0">
                <a:latin typeface="Avenir Medium" panose="02000503020000020003" pitchFamily="2" charset="0"/>
              </a:rPr>
            </a:br>
            <a:r>
              <a:rPr lang="en-US" sz="1050" dirty="0">
                <a:latin typeface="Avenir Medium" panose="02000503020000020003" pitchFamily="2" charset="0"/>
              </a:rPr>
              <a:t>Accessibility Datasets</a:t>
            </a:r>
          </a:p>
          <a:p>
            <a:pPr algn="ctr"/>
            <a:r>
              <a:rPr lang="en-US" sz="1050" dirty="0">
                <a:latin typeface="Avenir Book" panose="02000503020000020003" pitchFamily="2" charset="0"/>
              </a:rPr>
              <a:t>sidewalk, POI, transit</a:t>
            </a:r>
          </a:p>
        </p:txBody>
      </p:sp>
      <p:cxnSp>
        <p:nvCxnSpPr>
          <p:cNvPr id="14" name="Straight Arrow Connector 13">
            <a:extLst>
              <a:ext uri="{FF2B5EF4-FFF2-40B4-BE49-F238E27FC236}">
                <a16:creationId xmlns:a16="http://schemas.microsoft.com/office/drawing/2014/main" id="{15F59B3D-58CB-DB43-A8F1-B5F8A24F6A20}"/>
              </a:ext>
            </a:extLst>
          </p:cNvPr>
          <p:cNvCxnSpPr>
            <a:cxnSpLocks/>
          </p:cNvCxnSpPr>
          <p:nvPr/>
        </p:nvCxnSpPr>
        <p:spPr>
          <a:xfrm flipH="1">
            <a:off x="3938868" y="3723592"/>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C5A4354-D994-3541-84BE-4AAD2BD66BAB}"/>
              </a:ext>
            </a:extLst>
          </p:cNvPr>
          <p:cNvCxnSpPr>
            <a:cxnSpLocks/>
          </p:cNvCxnSpPr>
          <p:nvPr/>
        </p:nvCxnSpPr>
        <p:spPr>
          <a:xfrm flipH="1">
            <a:off x="3938868" y="5374774"/>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sp>
        <p:nvSpPr>
          <p:cNvPr id="20" name="Rectangle 19">
            <a:extLst>
              <a:ext uri="{FF2B5EF4-FFF2-40B4-BE49-F238E27FC236}">
                <a16:creationId xmlns:a16="http://schemas.microsoft.com/office/drawing/2014/main" id="{4E006D17-456E-C846-8570-179F9F464327}"/>
              </a:ext>
            </a:extLst>
          </p:cNvPr>
          <p:cNvSpPr/>
          <p:nvPr/>
        </p:nvSpPr>
        <p:spPr>
          <a:xfrm>
            <a:off x="5155708" y="6384038"/>
            <a:ext cx="1640524" cy="26373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ook" panose="02000503020000020003" pitchFamily="2" charset="0"/>
              </a:rPr>
              <a:t>Datasets</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
        <p:nvSpPr>
          <p:cNvPr id="42" name="TextBox 41">
            <a:extLst>
              <a:ext uri="{FF2B5EF4-FFF2-40B4-BE49-F238E27FC236}">
                <a16:creationId xmlns:a16="http://schemas.microsoft.com/office/drawing/2014/main" id="{D7BE938C-5FC1-174A-ADF6-CFFEB934ADE3}"/>
              </a:ext>
            </a:extLst>
          </p:cNvPr>
          <p:cNvSpPr txBox="1"/>
          <p:nvPr/>
        </p:nvSpPr>
        <p:spPr>
          <a:xfrm>
            <a:off x="179285" y="1846597"/>
            <a:ext cx="11808485" cy="276999"/>
          </a:xfrm>
          <a:prstGeom prst="rect">
            <a:avLst/>
          </a:prstGeom>
          <a:noFill/>
        </p:spPr>
        <p:txBody>
          <a:bodyPr wrap="square" rtlCol="0">
            <a:spAutoFit/>
          </a:bodyPr>
          <a:lstStyle/>
          <a:p>
            <a:pPr algn="ctr"/>
            <a:r>
              <a:rPr lang="en-US" sz="1200" b="1" dirty="0">
                <a:latin typeface="Avenir Book" panose="02000503020000020003" pitchFamily="2" charset="0"/>
              </a:rPr>
              <a:t>MULTI-LAYERED TASK MODEL FOR URBAN ACCESSIBILITY</a:t>
            </a:r>
          </a:p>
        </p:txBody>
      </p:sp>
    </p:spTree>
    <p:extLst>
      <p:ext uri="{BB962C8B-B14F-4D97-AF65-F5344CB8AC3E}">
        <p14:creationId xmlns:p14="http://schemas.microsoft.com/office/powerpoint/2010/main" val="12286226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graphicFrame>
        <p:nvGraphicFramePr>
          <p:cNvPr id="5" name="Table 16">
            <a:extLst>
              <a:ext uri="{FF2B5EF4-FFF2-40B4-BE49-F238E27FC236}">
                <a16:creationId xmlns:a16="http://schemas.microsoft.com/office/drawing/2014/main" id="{460D60EF-D4D6-524E-8AFF-0A6E4B88D691}"/>
              </a:ext>
            </a:extLst>
          </p:cNvPr>
          <p:cNvGraphicFramePr>
            <a:graphicFrameLocks noGrp="1"/>
          </p:cNvGraphicFramePr>
          <p:nvPr/>
        </p:nvGraphicFramePr>
        <p:xfrm>
          <a:off x="7047508" y="3383634"/>
          <a:ext cx="4931302" cy="2748280"/>
        </p:xfrm>
        <a:graphic>
          <a:graphicData uri="http://schemas.openxmlformats.org/drawingml/2006/table">
            <a:tbl>
              <a:tblPr firstRow="1">
                <a:tableStyleId>{2D5ABB26-0587-4C30-8999-92F81FD0307C}</a:tableStyleId>
              </a:tblPr>
              <a:tblGrid>
                <a:gridCol w="1020351">
                  <a:extLst>
                    <a:ext uri="{9D8B030D-6E8A-4147-A177-3AD203B41FA5}">
                      <a16:colId xmlns:a16="http://schemas.microsoft.com/office/drawing/2014/main" val="1315376096"/>
                    </a:ext>
                  </a:extLst>
                </a:gridCol>
                <a:gridCol w="3910951">
                  <a:extLst>
                    <a:ext uri="{9D8B030D-6E8A-4147-A177-3AD203B41FA5}">
                      <a16:colId xmlns:a16="http://schemas.microsoft.com/office/drawing/2014/main" val="1833757269"/>
                    </a:ext>
                  </a:extLst>
                </a:gridCol>
              </a:tblGrid>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Quantitative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sidewalk accessibility data (e.g., raw problem count)</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population density (e.g., data on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demographics (e.g., racial distribution, income levels)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topographical/terrain (e.g., elevation, slope)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pedestrian traffic and collision data </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density (residential + business density)</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high-travelled destinations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job data (for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historical context (e.g., trends on investments made)</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842630956"/>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Qualitative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nature of problems (e.g., types of sidewalk obstacles)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images of problems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locations of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accessibility data (e.g., existence of stairs, elevators)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lived experience testimonials about “feeling” of a place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transit data (e.g., locations of metro stops)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geographic features labels (e.g., parks, water bodies, major arterials)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459742703"/>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Metrics</a:t>
                      </a:r>
                    </a:p>
                  </a:txBody>
                  <a:tcPr>
                    <a:lnT w="12700" cap="flat" cmpd="sng" algn="ctr">
                      <a:solidFill>
                        <a:schemeClr val="bg1">
                          <a:lumMod val="75000"/>
                        </a:schemeClr>
                      </a:solidFill>
                      <a:prstDash val="solid"/>
                      <a:round/>
                      <a:headEnd type="none" w="med" len="med"/>
                      <a:tailEnd type="none" w="med" len="med"/>
                    </a:lnT>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problem count, severity (raw metrics)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total count, access scores, priority scores (aggregated/modeled metrics)</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150777615"/>
                  </a:ext>
                </a:extLst>
              </a:tr>
            </a:tbl>
          </a:graphicData>
        </a:graphic>
      </p:graphicFrame>
      <p:sp>
        <p:nvSpPr>
          <p:cNvPr id="6" name="TextBox 5">
            <a:extLst>
              <a:ext uri="{FF2B5EF4-FFF2-40B4-BE49-F238E27FC236}">
                <a16:creationId xmlns:a16="http://schemas.microsoft.com/office/drawing/2014/main" id="{FEF614FA-37C8-0D44-8E0A-E462F5E920FF}"/>
              </a:ext>
            </a:extLst>
          </p:cNvPr>
          <p:cNvSpPr txBox="1"/>
          <p:nvPr/>
        </p:nvSpPr>
        <p:spPr>
          <a:xfrm>
            <a:off x="7047509" y="3122024"/>
            <a:ext cx="5019798" cy="261610"/>
          </a:xfrm>
          <a:prstGeom prst="rect">
            <a:avLst/>
          </a:prstGeom>
          <a:noFill/>
        </p:spPr>
        <p:txBody>
          <a:bodyPr wrap="square" rtlCol="0">
            <a:spAutoFit/>
          </a:bodyPr>
          <a:lstStyle/>
          <a:p>
            <a:pPr algn="ctr"/>
            <a:r>
              <a:rPr lang="en-US" sz="1100" b="1" dirty="0">
                <a:latin typeface="Avenir Book" panose="02000503020000020003" pitchFamily="2" charset="0"/>
              </a:rPr>
              <a:t>Data Needs</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sp>
        <p:nvSpPr>
          <p:cNvPr id="12" name="Rectangle 11">
            <a:extLst>
              <a:ext uri="{FF2B5EF4-FFF2-40B4-BE49-F238E27FC236}">
                <a16:creationId xmlns:a16="http://schemas.microsoft.com/office/drawing/2014/main" id="{E532A46F-8502-CB4A-ABBA-115DC56B04B5}"/>
              </a:ext>
            </a:extLst>
          </p:cNvPr>
          <p:cNvSpPr/>
          <p:nvPr/>
        </p:nvSpPr>
        <p:spPr>
          <a:xfrm>
            <a:off x="5156332" y="2685420"/>
            <a:ext cx="1640523" cy="1642651"/>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Complementary Datasets</a:t>
            </a:r>
          </a:p>
          <a:p>
            <a:pPr algn="ctr"/>
            <a:r>
              <a:rPr lang="en-US" sz="1050" dirty="0">
                <a:latin typeface="Avenir Book" panose="02000503020000020003" pitchFamily="2" charset="0"/>
              </a:rPr>
              <a:t>POI density, population density, demographics, income, collision data</a:t>
            </a:r>
          </a:p>
        </p:txBody>
      </p:sp>
      <p:sp>
        <p:nvSpPr>
          <p:cNvPr id="13" name="Rectangle 12">
            <a:extLst>
              <a:ext uri="{FF2B5EF4-FFF2-40B4-BE49-F238E27FC236}">
                <a16:creationId xmlns:a16="http://schemas.microsoft.com/office/drawing/2014/main" id="{7C6977CB-2AA8-0745-A15A-6BF4435D8E34}"/>
              </a:ext>
            </a:extLst>
          </p:cNvPr>
          <p:cNvSpPr/>
          <p:nvPr/>
        </p:nvSpPr>
        <p:spPr>
          <a:xfrm>
            <a:off x="5167787" y="4486055"/>
            <a:ext cx="1640523" cy="1878105"/>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Primary </a:t>
            </a:r>
            <a:br>
              <a:rPr lang="en-US" sz="1050" dirty="0">
                <a:latin typeface="Avenir Medium" panose="02000503020000020003" pitchFamily="2" charset="0"/>
              </a:rPr>
            </a:br>
            <a:r>
              <a:rPr lang="en-US" sz="1050" dirty="0">
                <a:latin typeface="Avenir Medium" panose="02000503020000020003" pitchFamily="2" charset="0"/>
              </a:rPr>
              <a:t>Accessibility Datasets</a:t>
            </a:r>
          </a:p>
          <a:p>
            <a:pPr algn="ctr"/>
            <a:r>
              <a:rPr lang="en-US" sz="1050" dirty="0">
                <a:latin typeface="Avenir Book" panose="02000503020000020003" pitchFamily="2" charset="0"/>
              </a:rPr>
              <a:t>sidewalk, POI, transit</a:t>
            </a:r>
          </a:p>
        </p:txBody>
      </p:sp>
      <p:cxnSp>
        <p:nvCxnSpPr>
          <p:cNvPr id="14" name="Straight Arrow Connector 13">
            <a:extLst>
              <a:ext uri="{FF2B5EF4-FFF2-40B4-BE49-F238E27FC236}">
                <a16:creationId xmlns:a16="http://schemas.microsoft.com/office/drawing/2014/main" id="{15F59B3D-58CB-DB43-A8F1-B5F8A24F6A20}"/>
              </a:ext>
            </a:extLst>
          </p:cNvPr>
          <p:cNvCxnSpPr>
            <a:cxnSpLocks/>
          </p:cNvCxnSpPr>
          <p:nvPr/>
        </p:nvCxnSpPr>
        <p:spPr>
          <a:xfrm flipH="1">
            <a:off x="3938868" y="3723592"/>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C5A4354-D994-3541-84BE-4AAD2BD66BAB}"/>
              </a:ext>
            </a:extLst>
          </p:cNvPr>
          <p:cNvCxnSpPr>
            <a:cxnSpLocks/>
          </p:cNvCxnSpPr>
          <p:nvPr/>
        </p:nvCxnSpPr>
        <p:spPr>
          <a:xfrm flipH="1">
            <a:off x="3938868" y="5374774"/>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sp>
        <p:nvSpPr>
          <p:cNvPr id="20" name="Rectangle 19">
            <a:extLst>
              <a:ext uri="{FF2B5EF4-FFF2-40B4-BE49-F238E27FC236}">
                <a16:creationId xmlns:a16="http://schemas.microsoft.com/office/drawing/2014/main" id="{4E006D17-456E-C846-8570-179F9F464327}"/>
              </a:ext>
            </a:extLst>
          </p:cNvPr>
          <p:cNvSpPr/>
          <p:nvPr/>
        </p:nvSpPr>
        <p:spPr>
          <a:xfrm>
            <a:off x="5155708" y="6384038"/>
            <a:ext cx="1640524" cy="26373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ook" panose="02000503020000020003" pitchFamily="2" charset="0"/>
              </a:rPr>
              <a:t>Datasets</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
        <p:nvSpPr>
          <p:cNvPr id="42" name="TextBox 41">
            <a:extLst>
              <a:ext uri="{FF2B5EF4-FFF2-40B4-BE49-F238E27FC236}">
                <a16:creationId xmlns:a16="http://schemas.microsoft.com/office/drawing/2014/main" id="{D7BE938C-5FC1-174A-ADF6-CFFEB934ADE3}"/>
              </a:ext>
            </a:extLst>
          </p:cNvPr>
          <p:cNvSpPr txBox="1"/>
          <p:nvPr/>
        </p:nvSpPr>
        <p:spPr>
          <a:xfrm>
            <a:off x="179285" y="1846597"/>
            <a:ext cx="11808485" cy="276999"/>
          </a:xfrm>
          <a:prstGeom prst="rect">
            <a:avLst/>
          </a:prstGeom>
          <a:noFill/>
        </p:spPr>
        <p:txBody>
          <a:bodyPr wrap="square" rtlCol="0">
            <a:spAutoFit/>
          </a:bodyPr>
          <a:lstStyle/>
          <a:p>
            <a:pPr algn="ctr"/>
            <a:r>
              <a:rPr lang="en-US" sz="1200" b="1" dirty="0">
                <a:latin typeface="Avenir Book" panose="02000503020000020003" pitchFamily="2" charset="0"/>
              </a:rPr>
              <a:t>MULTI-LAYERED TASK MODEL FOR URBAN ACCESSIBILITY</a:t>
            </a:r>
          </a:p>
        </p:txBody>
      </p:sp>
      <p:sp>
        <p:nvSpPr>
          <p:cNvPr id="7" name="Rectangle 6">
            <a:extLst>
              <a:ext uri="{FF2B5EF4-FFF2-40B4-BE49-F238E27FC236}">
                <a16:creationId xmlns:a16="http://schemas.microsoft.com/office/drawing/2014/main" id="{B79F20EE-520C-B6ED-BB38-08BE7CA62343}"/>
              </a:ext>
            </a:extLst>
          </p:cNvPr>
          <p:cNvSpPr/>
          <p:nvPr/>
        </p:nvSpPr>
        <p:spPr>
          <a:xfrm>
            <a:off x="50945" y="1754572"/>
            <a:ext cx="12107792" cy="5067591"/>
          </a:xfrm>
          <a:prstGeom prst="rect">
            <a:avLst/>
          </a:prstGeom>
          <a:noFill/>
          <a:ln w="44450">
            <a:solidFill>
              <a:srgbClr val="00BB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407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634093"/>
          </a:xfrm>
        </p:spPr>
        <p:txBody>
          <a:bodyPr>
            <a:normAutofit/>
          </a:bodyPr>
          <a:lstStyle/>
          <a:p>
            <a:r>
              <a:rPr lang="en-US" sz="2000" dirty="0">
                <a:solidFill>
                  <a:srgbClr val="00BAAF"/>
                </a:solidFill>
              </a:rPr>
              <a:t>Mapped tasks and data needs shared </a:t>
            </a:r>
            <a:r>
              <a:rPr lang="en-US" sz="2000" dirty="0"/>
              <a:t>across stakeholder groups</a:t>
            </a:r>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RQ1: </a:t>
            </a:r>
            <a:r>
              <a:rPr lang="en-US" sz="4000" dirty="0">
                <a:solidFill>
                  <a:schemeClr val="tx1">
                    <a:lumMod val="65000"/>
                    <a:lumOff val="35000"/>
                  </a:schemeClr>
                </a:solidFill>
                <a:latin typeface="Bebas Neue" panose="020B0606020202050201" pitchFamily="34" charset="77"/>
              </a:rPr>
              <a:t>key visual analytic tasks and data needs</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tasks and data needs</a:t>
            </a:r>
          </a:p>
        </p:txBody>
      </p:sp>
      <p:graphicFrame>
        <p:nvGraphicFramePr>
          <p:cNvPr id="5" name="Table 16">
            <a:extLst>
              <a:ext uri="{FF2B5EF4-FFF2-40B4-BE49-F238E27FC236}">
                <a16:creationId xmlns:a16="http://schemas.microsoft.com/office/drawing/2014/main" id="{460D60EF-D4D6-524E-8AFF-0A6E4B88D691}"/>
              </a:ext>
            </a:extLst>
          </p:cNvPr>
          <p:cNvGraphicFramePr>
            <a:graphicFrameLocks noGrp="1"/>
          </p:cNvGraphicFramePr>
          <p:nvPr/>
        </p:nvGraphicFramePr>
        <p:xfrm>
          <a:off x="7047508" y="3383634"/>
          <a:ext cx="4931302" cy="2748280"/>
        </p:xfrm>
        <a:graphic>
          <a:graphicData uri="http://schemas.openxmlformats.org/drawingml/2006/table">
            <a:tbl>
              <a:tblPr firstRow="1">
                <a:tableStyleId>{2D5ABB26-0587-4C30-8999-92F81FD0307C}</a:tableStyleId>
              </a:tblPr>
              <a:tblGrid>
                <a:gridCol w="1020351">
                  <a:extLst>
                    <a:ext uri="{9D8B030D-6E8A-4147-A177-3AD203B41FA5}">
                      <a16:colId xmlns:a16="http://schemas.microsoft.com/office/drawing/2014/main" val="1315376096"/>
                    </a:ext>
                  </a:extLst>
                </a:gridCol>
                <a:gridCol w="3910951">
                  <a:extLst>
                    <a:ext uri="{9D8B030D-6E8A-4147-A177-3AD203B41FA5}">
                      <a16:colId xmlns:a16="http://schemas.microsoft.com/office/drawing/2014/main" val="1833757269"/>
                    </a:ext>
                  </a:extLst>
                </a:gridCol>
              </a:tblGrid>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Quantitative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sidewalk accessibility data (e.g., raw problem count)</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population density (e.g., data on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demographics (e.g., racial distribution, income levels)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topographical/terrain (e.g., elevation, slope)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pedestrian traffic and collision data </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density (residential + business density)</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high-travelled destinations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job data (for people with disabilities)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historical context (e.g., trends on investments made)</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842630956"/>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Qualitative Datasets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nature of problems (e.g., types of sidewalk obstacles)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images of problems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locations of POIs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POI accessibility data (e.g., existence of stairs, elevators)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lived experience testimonials about “feeling” of a place</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transit data (e.g., locations of metro stops)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geographic features labels (e.g., parks, water bodies, major arterials)</a:t>
                      </a:r>
                    </a:p>
                  </a:txBody>
                  <a:tcP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459742703"/>
                  </a:ext>
                </a:extLst>
              </a:tr>
              <a:tr h="370840">
                <a:tc>
                  <a:txBody>
                    <a:bodyPr/>
                    <a:lstStyle/>
                    <a:p>
                      <a:r>
                        <a:rPr lang="en-US" sz="1000" b="1" i="0" kern="1200" dirty="0">
                          <a:solidFill>
                            <a:schemeClr val="bg2">
                              <a:lumMod val="50000"/>
                            </a:schemeClr>
                          </a:solidFill>
                          <a:latin typeface="Avenir Book" panose="02000503020000020003" pitchFamily="2" charset="0"/>
                          <a:ea typeface="+mn-ea"/>
                          <a:cs typeface="+mn-cs"/>
                        </a:rPr>
                        <a:t>Metrics</a:t>
                      </a:r>
                    </a:p>
                  </a:txBody>
                  <a:tcPr>
                    <a:lnT w="12700" cap="flat" cmpd="sng" algn="ctr">
                      <a:solidFill>
                        <a:schemeClr val="bg1">
                          <a:lumMod val="75000"/>
                        </a:schemeClr>
                      </a:solidFill>
                      <a:prstDash val="solid"/>
                      <a:round/>
                      <a:headEnd type="none" w="med" len="med"/>
                      <a:tailEnd type="none" w="med" len="med"/>
                    </a:lnT>
                  </a:tcPr>
                </a:tc>
                <a:tc>
                  <a:txBody>
                    <a:bodyPr/>
                    <a:lstStyle/>
                    <a:p>
                      <a:pPr marL="0" marR="0">
                        <a:spcBef>
                          <a:spcPts val="0"/>
                        </a:spcBef>
                        <a:spcAft>
                          <a:spcPts val="0"/>
                        </a:spcAft>
                      </a:pPr>
                      <a:r>
                        <a:rPr lang="en-US" sz="900" b="0" i="0" dirty="0">
                          <a:effectLst/>
                          <a:latin typeface="Avenir Book" panose="02000503020000020003" pitchFamily="2" charset="0"/>
                          <a:ea typeface="Malgun Gothic" panose="020B0503020000020004" pitchFamily="34" charset="-127"/>
                          <a:cs typeface="Arial" panose="020B0604020202020204" pitchFamily="34" charset="0"/>
                        </a:rPr>
                        <a:t>problem count, severity (raw metrics)</a:t>
                      </a:r>
                      <a:endParaRPr lang="en-US" sz="900" b="0" i="0" dirty="0">
                        <a:effectLst/>
                        <a:latin typeface="Avenir Book" panose="02000503020000020003" pitchFamily="2" charset="0"/>
                        <a:ea typeface="Malgun Gothic" panose="020B0503020000020004" pitchFamily="34" charset="-127"/>
                        <a:cs typeface="Times New Roman" panose="02020603050405020304" pitchFamily="18" charset="0"/>
                      </a:endParaRPr>
                    </a:p>
                    <a:p>
                      <a:r>
                        <a:rPr lang="en-US" sz="900" b="0" i="0" dirty="0">
                          <a:effectLst/>
                          <a:latin typeface="Avenir Book" panose="02000503020000020003" pitchFamily="2" charset="0"/>
                          <a:ea typeface="Malgun Gothic" panose="020B0503020000020004" pitchFamily="34" charset="-127"/>
                          <a:cs typeface="Arial" panose="020B0604020202020204" pitchFamily="34" charset="0"/>
                        </a:rPr>
                        <a:t>total count, access scores, priority scores (aggregated/modeled metrics)</a:t>
                      </a:r>
                      <a:r>
                        <a:rPr lang="en-US" sz="900" b="0" i="0" dirty="0">
                          <a:effectLst/>
                          <a:latin typeface="Avenir Book" panose="02000503020000020003" pitchFamily="2" charset="0"/>
                        </a:rPr>
                        <a:t> </a:t>
                      </a:r>
                      <a:endParaRPr lang="en-US" sz="900" b="0" i="0" dirty="0">
                        <a:latin typeface="Avenir Book" panose="02000503020000020003" pitchFamily="2" charset="0"/>
                      </a:endParaRPr>
                    </a:p>
                  </a:txBody>
                  <a:tcPr>
                    <a:lnT w="12700"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150777615"/>
                  </a:ext>
                </a:extLst>
              </a:tr>
            </a:tbl>
          </a:graphicData>
        </a:graphic>
      </p:graphicFrame>
      <p:sp>
        <p:nvSpPr>
          <p:cNvPr id="6" name="TextBox 5">
            <a:extLst>
              <a:ext uri="{FF2B5EF4-FFF2-40B4-BE49-F238E27FC236}">
                <a16:creationId xmlns:a16="http://schemas.microsoft.com/office/drawing/2014/main" id="{FEF614FA-37C8-0D44-8E0A-E462F5E920FF}"/>
              </a:ext>
            </a:extLst>
          </p:cNvPr>
          <p:cNvSpPr txBox="1"/>
          <p:nvPr/>
        </p:nvSpPr>
        <p:spPr>
          <a:xfrm>
            <a:off x="7047509" y="3122024"/>
            <a:ext cx="5019798" cy="261610"/>
          </a:xfrm>
          <a:prstGeom prst="rect">
            <a:avLst/>
          </a:prstGeom>
          <a:noFill/>
        </p:spPr>
        <p:txBody>
          <a:bodyPr wrap="square" rtlCol="0">
            <a:spAutoFit/>
          </a:bodyPr>
          <a:lstStyle/>
          <a:p>
            <a:pPr algn="ctr"/>
            <a:r>
              <a:rPr lang="en-US" sz="1100" b="1" dirty="0">
                <a:latin typeface="Avenir Book" panose="02000503020000020003" pitchFamily="2" charset="0"/>
              </a:rPr>
              <a:t>Data Needs</a:t>
            </a:r>
          </a:p>
        </p:txBody>
      </p:sp>
      <p:sp>
        <p:nvSpPr>
          <p:cNvPr id="7" name="TextBox 6">
            <a:extLst>
              <a:ext uri="{FF2B5EF4-FFF2-40B4-BE49-F238E27FC236}">
                <a16:creationId xmlns:a16="http://schemas.microsoft.com/office/drawing/2014/main" id="{824CF8FE-9303-404E-A099-F120DADC465A}"/>
              </a:ext>
            </a:extLst>
          </p:cNvPr>
          <p:cNvSpPr txBox="1"/>
          <p:nvPr/>
        </p:nvSpPr>
        <p:spPr>
          <a:xfrm>
            <a:off x="179285" y="1846597"/>
            <a:ext cx="11808485" cy="276999"/>
          </a:xfrm>
          <a:prstGeom prst="rect">
            <a:avLst/>
          </a:prstGeom>
          <a:noFill/>
        </p:spPr>
        <p:txBody>
          <a:bodyPr wrap="square" rtlCol="0">
            <a:spAutoFit/>
          </a:bodyPr>
          <a:lstStyle/>
          <a:p>
            <a:pPr algn="ctr"/>
            <a:r>
              <a:rPr lang="en-US" sz="1200" b="1" dirty="0">
                <a:latin typeface="Avenir Book" panose="02000503020000020003" pitchFamily="2" charset="0"/>
              </a:rPr>
              <a:t>MULTI-LAYERED TASK MODEL FOR URBAN ACCESSIBILITY</a:t>
            </a:r>
          </a:p>
        </p:txBody>
      </p:sp>
      <p:sp>
        <p:nvSpPr>
          <p:cNvPr id="8" name="Rectangle 7">
            <a:extLst>
              <a:ext uri="{FF2B5EF4-FFF2-40B4-BE49-F238E27FC236}">
                <a16:creationId xmlns:a16="http://schemas.microsoft.com/office/drawing/2014/main" id="{BCFAF53D-BDA9-1D44-A736-1BD4F3B27407}"/>
              </a:ext>
            </a:extLst>
          </p:cNvPr>
          <p:cNvSpPr/>
          <p:nvPr/>
        </p:nvSpPr>
        <p:spPr>
          <a:xfrm>
            <a:off x="2661540" y="4168427"/>
            <a:ext cx="2323767" cy="732248"/>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Analysis Strategy</a:t>
            </a:r>
          </a:p>
          <a:p>
            <a:pPr algn="ctr"/>
            <a:r>
              <a:rPr lang="en-US" sz="900" dirty="0">
                <a:solidFill>
                  <a:schemeClr val="bg2">
                    <a:lumMod val="50000"/>
                  </a:schemeClr>
                </a:solidFill>
                <a:latin typeface="Avenir Next Medium" panose="020B0503020202020204" pitchFamily="34" charset="0"/>
              </a:rPr>
              <a:t>mid-level</a:t>
            </a:r>
          </a:p>
          <a:p>
            <a:r>
              <a:rPr lang="en-US" sz="1050" dirty="0">
                <a:latin typeface="Avenir Book" panose="02000503020000020003" pitchFamily="2" charset="0"/>
              </a:rPr>
              <a:t>(navigability, connectivity, livability)</a:t>
            </a:r>
          </a:p>
        </p:txBody>
      </p:sp>
      <p:sp>
        <p:nvSpPr>
          <p:cNvPr id="9" name="Rectangle 8">
            <a:extLst>
              <a:ext uri="{FF2B5EF4-FFF2-40B4-BE49-F238E27FC236}">
                <a16:creationId xmlns:a16="http://schemas.microsoft.com/office/drawing/2014/main" id="{0EA2F6AB-1333-2947-8EA2-FFF99F562102}"/>
              </a:ext>
            </a:extLst>
          </p:cNvPr>
          <p:cNvSpPr/>
          <p:nvPr/>
        </p:nvSpPr>
        <p:spPr>
          <a:xfrm>
            <a:off x="2661540" y="2685420"/>
            <a:ext cx="2323768" cy="645507"/>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Goal</a:t>
            </a:r>
          </a:p>
          <a:p>
            <a:pPr algn="ctr"/>
            <a:r>
              <a:rPr lang="en-US" sz="900" dirty="0">
                <a:solidFill>
                  <a:schemeClr val="bg2">
                    <a:lumMod val="50000"/>
                  </a:schemeClr>
                </a:solidFill>
                <a:latin typeface="Avenir Medium" panose="02000503020000020003" pitchFamily="2" charset="0"/>
              </a:rPr>
              <a:t>high-level</a:t>
            </a:r>
            <a:endParaRPr lang="en-US" sz="1050" dirty="0">
              <a:latin typeface="Avenir Medium" panose="02000503020000020003" pitchFamily="2" charset="0"/>
            </a:endParaRPr>
          </a:p>
          <a:p>
            <a:pPr algn="ctr"/>
            <a:r>
              <a:rPr lang="en-US" sz="1050" dirty="0">
                <a:latin typeface="Avenir Book" panose="02000503020000020003" pitchFamily="2" charset="0"/>
              </a:rPr>
              <a:t>(access to healthcare, jobs)</a:t>
            </a:r>
          </a:p>
        </p:txBody>
      </p:sp>
      <p:sp>
        <p:nvSpPr>
          <p:cNvPr id="10" name="Rectangle 9">
            <a:extLst>
              <a:ext uri="{FF2B5EF4-FFF2-40B4-BE49-F238E27FC236}">
                <a16:creationId xmlns:a16="http://schemas.microsoft.com/office/drawing/2014/main" id="{0F6C3B33-B3EE-1D4E-AB53-D6BC7D7251D3}"/>
              </a:ext>
            </a:extLst>
          </p:cNvPr>
          <p:cNvSpPr/>
          <p:nvPr/>
        </p:nvSpPr>
        <p:spPr>
          <a:xfrm rot="5400000">
            <a:off x="3777216" y="-1549673"/>
            <a:ext cx="4637567" cy="12106105"/>
          </a:xfrm>
          <a:prstGeom prst="rect">
            <a:avLst/>
          </a:prstGeom>
          <a:noFill/>
          <a:ln>
            <a:solidFill>
              <a:schemeClr val="bg2">
                <a:lumMod val="75000"/>
              </a:schemeClr>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332D05E-F723-B945-A85D-4FFD5F593B1C}"/>
              </a:ext>
            </a:extLst>
          </p:cNvPr>
          <p:cNvSpPr/>
          <p:nvPr/>
        </p:nvSpPr>
        <p:spPr>
          <a:xfrm>
            <a:off x="2661540" y="5806325"/>
            <a:ext cx="2323768" cy="677976"/>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Next Medium" panose="020B0503020202020204" pitchFamily="34" charset="0"/>
              </a:rPr>
              <a:t>Analysis Task</a:t>
            </a:r>
            <a:br>
              <a:rPr lang="en-US" sz="1050" b="1" dirty="0">
                <a:latin typeface="Avenir Book" panose="02000503020000020003" pitchFamily="2" charset="0"/>
              </a:rPr>
            </a:br>
            <a:r>
              <a:rPr lang="en-US" sz="900" dirty="0">
                <a:solidFill>
                  <a:schemeClr val="bg2">
                    <a:lumMod val="50000"/>
                  </a:schemeClr>
                </a:solidFill>
                <a:latin typeface="Avenir Next Medium" panose="020B0503020202020204" pitchFamily="34" charset="0"/>
              </a:rPr>
              <a:t>low-level</a:t>
            </a:r>
          </a:p>
          <a:p>
            <a:pPr algn="ctr"/>
            <a:r>
              <a:rPr lang="en-US" sz="1050" dirty="0">
                <a:latin typeface="Avenir Book" panose="02000503020000020003" pitchFamily="2" charset="0"/>
              </a:rPr>
              <a:t>(sidewalk, POI, transit accessibility)</a:t>
            </a:r>
          </a:p>
        </p:txBody>
      </p:sp>
      <p:sp>
        <p:nvSpPr>
          <p:cNvPr id="12" name="Rectangle 11">
            <a:extLst>
              <a:ext uri="{FF2B5EF4-FFF2-40B4-BE49-F238E27FC236}">
                <a16:creationId xmlns:a16="http://schemas.microsoft.com/office/drawing/2014/main" id="{E532A46F-8502-CB4A-ABBA-115DC56B04B5}"/>
              </a:ext>
            </a:extLst>
          </p:cNvPr>
          <p:cNvSpPr/>
          <p:nvPr/>
        </p:nvSpPr>
        <p:spPr>
          <a:xfrm>
            <a:off x="5156332" y="2685420"/>
            <a:ext cx="1640523" cy="1642651"/>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Complementary Datasets</a:t>
            </a:r>
          </a:p>
          <a:p>
            <a:pPr algn="ctr"/>
            <a:r>
              <a:rPr lang="en-US" sz="1050" dirty="0">
                <a:latin typeface="Avenir Book" panose="02000503020000020003" pitchFamily="2" charset="0"/>
              </a:rPr>
              <a:t>POI density, population density, demographics, income, collision data</a:t>
            </a:r>
          </a:p>
        </p:txBody>
      </p:sp>
      <p:sp>
        <p:nvSpPr>
          <p:cNvPr id="13" name="Rectangle 12">
            <a:extLst>
              <a:ext uri="{FF2B5EF4-FFF2-40B4-BE49-F238E27FC236}">
                <a16:creationId xmlns:a16="http://schemas.microsoft.com/office/drawing/2014/main" id="{7C6977CB-2AA8-0745-A15A-6BF4435D8E34}"/>
              </a:ext>
            </a:extLst>
          </p:cNvPr>
          <p:cNvSpPr/>
          <p:nvPr/>
        </p:nvSpPr>
        <p:spPr>
          <a:xfrm>
            <a:off x="5167787" y="4486055"/>
            <a:ext cx="1640523" cy="1878105"/>
          </a:xfrm>
          <a:prstGeom prst="rect">
            <a:avLst/>
          </a:prstGeom>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latin typeface="Avenir Medium" panose="02000503020000020003" pitchFamily="2" charset="0"/>
              </a:rPr>
              <a:t>Primary </a:t>
            </a:r>
            <a:br>
              <a:rPr lang="en-US" sz="1050" dirty="0">
                <a:latin typeface="Avenir Medium" panose="02000503020000020003" pitchFamily="2" charset="0"/>
              </a:rPr>
            </a:br>
            <a:r>
              <a:rPr lang="en-US" sz="1050" dirty="0">
                <a:latin typeface="Avenir Medium" panose="02000503020000020003" pitchFamily="2" charset="0"/>
              </a:rPr>
              <a:t>Accessibility Datasets</a:t>
            </a:r>
          </a:p>
          <a:p>
            <a:pPr algn="ctr"/>
            <a:r>
              <a:rPr lang="en-US" sz="1050" dirty="0">
                <a:latin typeface="Avenir Book" panose="02000503020000020003" pitchFamily="2" charset="0"/>
              </a:rPr>
              <a:t>sidewalk, POI, transit</a:t>
            </a:r>
          </a:p>
        </p:txBody>
      </p:sp>
      <p:cxnSp>
        <p:nvCxnSpPr>
          <p:cNvPr id="14" name="Straight Arrow Connector 13">
            <a:extLst>
              <a:ext uri="{FF2B5EF4-FFF2-40B4-BE49-F238E27FC236}">
                <a16:creationId xmlns:a16="http://schemas.microsoft.com/office/drawing/2014/main" id="{15F59B3D-58CB-DB43-A8F1-B5F8A24F6A20}"/>
              </a:ext>
            </a:extLst>
          </p:cNvPr>
          <p:cNvCxnSpPr>
            <a:cxnSpLocks/>
          </p:cNvCxnSpPr>
          <p:nvPr/>
        </p:nvCxnSpPr>
        <p:spPr>
          <a:xfrm flipH="1">
            <a:off x="3938868" y="3723592"/>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C5A4354-D994-3541-84BE-4AAD2BD66BAB}"/>
              </a:ext>
            </a:extLst>
          </p:cNvPr>
          <p:cNvCxnSpPr>
            <a:cxnSpLocks/>
          </p:cNvCxnSpPr>
          <p:nvPr/>
        </p:nvCxnSpPr>
        <p:spPr>
          <a:xfrm flipH="1">
            <a:off x="3938868" y="5374774"/>
            <a:ext cx="10058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D5FC355-D123-8048-A634-7B530458C474}"/>
              </a:ext>
            </a:extLst>
          </p:cNvPr>
          <p:cNvSpPr txBox="1"/>
          <p:nvPr/>
        </p:nvSpPr>
        <p:spPr>
          <a:xfrm>
            <a:off x="33261" y="2550638"/>
            <a:ext cx="862296" cy="400110"/>
          </a:xfrm>
          <a:prstGeom prst="rect">
            <a:avLst/>
          </a:prstGeom>
          <a:noFill/>
        </p:spPr>
        <p:txBody>
          <a:bodyPr wrap="square" rtlCol="0">
            <a:spAutoFit/>
          </a:bodyPr>
          <a:lstStyle/>
          <a:p>
            <a:pPr algn="ctr"/>
            <a:r>
              <a:rPr lang="en-US" sz="1000" dirty="0">
                <a:latin typeface="Avenir Book" panose="02000503020000020003" pitchFamily="2" charset="0"/>
              </a:rPr>
              <a:t>Macro </a:t>
            </a:r>
            <a:br>
              <a:rPr lang="en-US" sz="1000" dirty="0">
                <a:latin typeface="Avenir Book" panose="02000503020000020003" pitchFamily="2" charset="0"/>
              </a:rPr>
            </a:br>
            <a:r>
              <a:rPr lang="en-US" sz="1000" dirty="0">
                <a:latin typeface="Avenir Book" panose="02000503020000020003" pitchFamily="2" charset="0"/>
              </a:rPr>
              <a:t>(High) Level</a:t>
            </a:r>
          </a:p>
        </p:txBody>
      </p:sp>
      <p:sp>
        <p:nvSpPr>
          <p:cNvPr id="17" name="TextBox 16">
            <a:extLst>
              <a:ext uri="{FF2B5EF4-FFF2-40B4-BE49-F238E27FC236}">
                <a16:creationId xmlns:a16="http://schemas.microsoft.com/office/drawing/2014/main" id="{39211D2C-E3D1-C04F-A7C7-1C4533287848}"/>
              </a:ext>
            </a:extLst>
          </p:cNvPr>
          <p:cNvSpPr txBox="1"/>
          <p:nvPr/>
        </p:nvSpPr>
        <p:spPr>
          <a:xfrm>
            <a:off x="50945" y="6351433"/>
            <a:ext cx="826929" cy="400110"/>
          </a:xfrm>
          <a:prstGeom prst="rect">
            <a:avLst/>
          </a:prstGeom>
          <a:noFill/>
        </p:spPr>
        <p:txBody>
          <a:bodyPr wrap="square" rtlCol="0">
            <a:spAutoFit/>
          </a:bodyPr>
          <a:lstStyle/>
          <a:p>
            <a:pPr algn="ctr"/>
            <a:r>
              <a:rPr lang="en-US" sz="1000" dirty="0">
                <a:latin typeface="Avenir Book" panose="02000503020000020003" pitchFamily="2" charset="0"/>
              </a:rPr>
              <a:t>Micro (Low) Level</a:t>
            </a:r>
          </a:p>
        </p:txBody>
      </p:sp>
      <p:cxnSp>
        <p:nvCxnSpPr>
          <p:cNvPr id="18" name="Straight Arrow Connector 17">
            <a:extLst>
              <a:ext uri="{FF2B5EF4-FFF2-40B4-BE49-F238E27FC236}">
                <a16:creationId xmlns:a16="http://schemas.microsoft.com/office/drawing/2014/main" id="{06A435E6-29CF-7B4B-A45F-86AB9927D082}"/>
              </a:ext>
            </a:extLst>
          </p:cNvPr>
          <p:cNvCxnSpPr>
            <a:cxnSpLocks/>
          </p:cNvCxnSpPr>
          <p:nvPr/>
        </p:nvCxnSpPr>
        <p:spPr>
          <a:xfrm flipV="1">
            <a:off x="464410" y="3004418"/>
            <a:ext cx="0" cy="3312075"/>
          </a:xfrm>
          <a:prstGeom prst="straightConnector1">
            <a:avLst/>
          </a:prstGeom>
          <a:ln>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4D39169-3807-B949-A9CB-8805EDFBAE0D}"/>
              </a:ext>
            </a:extLst>
          </p:cNvPr>
          <p:cNvSpPr/>
          <p:nvPr/>
        </p:nvSpPr>
        <p:spPr>
          <a:xfrm>
            <a:off x="69898" y="4259981"/>
            <a:ext cx="789023" cy="7809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lack" panose="02000503020000020003" pitchFamily="2" charset="0"/>
              </a:rPr>
              <a:t>Task Spectrum</a:t>
            </a:r>
          </a:p>
        </p:txBody>
      </p:sp>
      <p:sp>
        <p:nvSpPr>
          <p:cNvPr id="20" name="Rectangle 19">
            <a:extLst>
              <a:ext uri="{FF2B5EF4-FFF2-40B4-BE49-F238E27FC236}">
                <a16:creationId xmlns:a16="http://schemas.microsoft.com/office/drawing/2014/main" id="{4E006D17-456E-C846-8570-179F9F464327}"/>
              </a:ext>
            </a:extLst>
          </p:cNvPr>
          <p:cNvSpPr/>
          <p:nvPr/>
        </p:nvSpPr>
        <p:spPr>
          <a:xfrm>
            <a:off x="5155708" y="6384038"/>
            <a:ext cx="1640524" cy="26373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050" b="1" dirty="0">
                <a:latin typeface="Avenir Book" panose="02000503020000020003" pitchFamily="2" charset="0"/>
              </a:rPr>
              <a:t>Datasets</a:t>
            </a:r>
          </a:p>
        </p:txBody>
      </p:sp>
      <p:cxnSp>
        <p:nvCxnSpPr>
          <p:cNvPr id="21" name="Straight Arrow Connector 20">
            <a:extLst>
              <a:ext uri="{FF2B5EF4-FFF2-40B4-BE49-F238E27FC236}">
                <a16:creationId xmlns:a16="http://schemas.microsoft.com/office/drawing/2014/main" id="{1478475D-0430-C843-A7C1-0539CC6B554B}"/>
              </a:ext>
            </a:extLst>
          </p:cNvPr>
          <p:cNvCxnSpPr/>
          <p:nvPr/>
        </p:nvCxnSpPr>
        <p:spPr>
          <a:xfrm>
            <a:off x="3755231" y="3431870"/>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0705659-B56A-2141-B8BE-63459A134419}"/>
              </a:ext>
            </a:extLst>
          </p:cNvPr>
          <p:cNvCxnSpPr/>
          <p:nvPr/>
        </p:nvCxnSpPr>
        <p:spPr>
          <a:xfrm>
            <a:off x="3753454" y="5062318"/>
            <a:ext cx="0" cy="583438"/>
          </a:xfrm>
          <a:prstGeom prst="straightConnector1">
            <a:avLst/>
          </a:prstGeom>
          <a:ln>
            <a:solidFill>
              <a:schemeClr val="tx1"/>
            </a:solidFill>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5C01796C-9436-5340-B876-804356078F5B}"/>
              </a:ext>
            </a:extLst>
          </p:cNvPr>
          <p:cNvSpPr txBox="1"/>
          <p:nvPr/>
        </p:nvSpPr>
        <p:spPr>
          <a:xfrm>
            <a:off x="3966851" y="351158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4" name="TextBox 23">
            <a:extLst>
              <a:ext uri="{FF2B5EF4-FFF2-40B4-BE49-F238E27FC236}">
                <a16:creationId xmlns:a16="http://schemas.microsoft.com/office/drawing/2014/main" id="{B1F68BA4-9D4F-B641-ADF8-007302475001}"/>
              </a:ext>
            </a:extLst>
          </p:cNvPr>
          <p:cNvSpPr txBox="1"/>
          <p:nvPr/>
        </p:nvSpPr>
        <p:spPr>
          <a:xfrm>
            <a:off x="3958549" y="3715552"/>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5" name="TextBox 24">
            <a:extLst>
              <a:ext uri="{FF2B5EF4-FFF2-40B4-BE49-F238E27FC236}">
                <a16:creationId xmlns:a16="http://schemas.microsoft.com/office/drawing/2014/main" id="{13560E89-7ED7-E048-99FC-592DA136EA07}"/>
              </a:ext>
            </a:extLst>
          </p:cNvPr>
          <p:cNvSpPr txBox="1"/>
          <p:nvPr/>
        </p:nvSpPr>
        <p:spPr>
          <a:xfrm>
            <a:off x="3978503" y="5169947"/>
            <a:ext cx="1101552" cy="230832"/>
          </a:xfrm>
          <a:prstGeom prst="rect">
            <a:avLst/>
          </a:prstGeom>
          <a:noFill/>
        </p:spPr>
        <p:txBody>
          <a:bodyPr wrap="square" rtlCol="0">
            <a:spAutoFit/>
          </a:bodyPr>
          <a:lstStyle/>
          <a:p>
            <a:r>
              <a:rPr lang="en-US" sz="900" dirty="0">
                <a:latin typeface="Avenir Book" panose="02000503020000020003" pitchFamily="2" charset="0"/>
              </a:rPr>
              <a:t>Impact analyses</a:t>
            </a:r>
          </a:p>
        </p:txBody>
      </p:sp>
      <p:sp>
        <p:nvSpPr>
          <p:cNvPr id="26" name="TextBox 25">
            <a:extLst>
              <a:ext uri="{FF2B5EF4-FFF2-40B4-BE49-F238E27FC236}">
                <a16:creationId xmlns:a16="http://schemas.microsoft.com/office/drawing/2014/main" id="{ECF4FE8E-4DDA-374E-A3EC-416FADEFD229}"/>
              </a:ext>
            </a:extLst>
          </p:cNvPr>
          <p:cNvSpPr txBox="1"/>
          <p:nvPr/>
        </p:nvSpPr>
        <p:spPr>
          <a:xfrm>
            <a:off x="3976355" y="5362065"/>
            <a:ext cx="1101552" cy="230832"/>
          </a:xfrm>
          <a:prstGeom prst="rect">
            <a:avLst/>
          </a:prstGeom>
          <a:noFill/>
        </p:spPr>
        <p:txBody>
          <a:bodyPr wrap="square" rtlCol="0">
            <a:spAutoFit/>
          </a:bodyPr>
          <a:lstStyle/>
          <a:p>
            <a:r>
              <a:rPr lang="en-US" sz="900" dirty="0">
                <a:latin typeface="Avenir Book" panose="02000503020000020003" pitchFamily="2" charset="0"/>
              </a:rPr>
              <a:t>Equity analyses</a:t>
            </a:r>
          </a:p>
        </p:txBody>
      </p:sp>
      <p:sp>
        <p:nvSpPr>
          <p:cNvPr id="27" name="Left Brace 26">
            <a:extLst>
              <a:ext uri="{FF2B5EF4-FFF2-40B4-BE49-F238E27FC236}">
                <a16:creationId xmlns:a16="http://schemas.microsoft.com/office/drawing/2014/main" id="{30B7477B-6D7B-FE4D-9507-7C0D008D71B2}"/>
              </a:ext>
            </a:extLst>
          </p:cNvPr>
          <p:cNvSpPr/>
          <p:nvPr/>
        </p:nvSpPr>
        <p:spPr>
          <a:xfrm>
            <a:off x="2130417" y="2615809"/>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Left Brace 27">
            <a:extLst>
              <a:ext uri="{FF2B5EF4-FFF2-40B4-BE49-F238E27FC236}">
                <a16:creationId xmlns:a16="http://schemas.microsoft.com/office/drawing/2014/main" id="{5B0A6C17-ADF8-C74B-90C8-A32CE12A510C}"/>
              </a:ext>
            </a:extLst>
          </p:cNvPr>
          <p:cNvSpPr/>
          <p:nvPr/>
        </p:nvSpPr>
        <p:spPr>
          <a:xfrm>
            <a:off x="2128640" y="4629380"/>
            <a:ext cx="315740" cy="1968002"/>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Left Brace 28">
            <a:extLst>
              <a:ext uri="{FF2B5EF4-FFF2-40B4-BE49-F238E27FC236}">
                <a16:creationId xmlns:a16="http://schemas.microsoft.com/office/drawing/2014/main" id="{8EEF97B2-FC25-F241-90C5-975D5258F31F}"/>
              </a:ext>
            </a:extLst>
          </p:cNvPr>
          <p:cNvSpPr/>
          <p:nvPr/>
        </p:nvSpPr>
        <p:spPr>
          <a:xfrm>
            <a:off x="1348811" y="2663153"/>
            <a:ext cx="315740" cy="3934229"/>
          </a:xfrm>
          <a:prstGeom prst="leftBrace">
            <a:avLst>
              <a:gd name="adj1" fmla="val 43927"/>
              <a:gd name="adj2" fmla="val 50897"/>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75CD2C56-FF27-6846-A24C-49B9831DF4FA}"/>
              </a:ext>
            </a:extLst>
          </p:cNvPr>
          <p:cNvSpPr txBox="1"/>
          <p:nvPr/>
        </p:nvSpPr>
        <p:spPr>
          <a:xfrm>
            <a:off x="792433"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Stakeholder Interests</a:t>
            </a:r>
          </a:p>
        </p:txBody>
      </p:sp>
      <p:sp>
        <p:nvSpPr>
          <p:cNvPr id="31" name="TextBox 30">
            <a:extLst>
              <a:ext uri="{FF2B5EF4-FFF2-40B4-BE49-F238E27FC236}">
                <a16:creationId xmlns:a16="http://schemas.microsoft.com/office/drawing/2014/main" id="{D6862031-FA25-9C45-84BB-92669BFCF4A1}"/>
              </a:ext>
            </a:extLst>
          </p:cNvPr>
          <p:cNvSpPr txBox="1"/>
          <p:nvPr/>
        </p:nvSpPr>
        <p:spPr>
          <a:xfrm>
            <a:off x="1668178" y="3383634"/>
            <a:ext cx="454415" cy="246221"/>
          </a:xfrm>
          <a:prstGeom prst="rect">
            <a:avLst/>
          </a:prstGeom>
          <a:noFill/>
        </p:spPr>
        <p:txBody>
          <a:bodyPr wrap="square" rtlCol="0">
            <a:spAutoFit/>
          </a:bodyPr>
          <a:lstStyle/>
          <a:p>
            <a:pPr algn="ctr"/>
            <a:r>
              <a:rPr lang="en-US" sz="1000" dirty="0">
                <a:latin typeface="Avenir Book" panose="02000503020000020003" pitchFamily="2" charset="0"/>
              </a:rPr>
              <a:t>PM</a:t>
            </a:r>
          </a:p>
        </p:txBody>
      </p:sp>
      <p:sp>
        <p:nvSpPr>
          <p:cNvPr id="32" name="TextBox 31">
            <a:extLst>
              <a:ext uri="{FF2B5EF4-FFF2-40B4-BE49-F238E27FC236}">
                <a16:creationId xmlns:a16="http://schemas.microsoft.com/office/drawing/2014/main" id="{A61741F4-F09E-B941-8C0E-460893741E2D}"/>
              </a:ext>
            </a:extLst>
          </p:cNvPr>
          <p:cNvSpPr txBox="1"/>
          <p:nvPr/>
        </p:nvSpPr>
        <p:spPr>
          <a:xfrm>
            <a:off x="1687827" y="4218395"/>
            <a:ext cx="454415" cy="246221"/>
          </a:xfrm>
          <a:prstGeom prst="rect">
            <a:avLst/>
          </a:prstGeom>
          <a:noFill/>
        </p:spPr>
        <p:txBody>
          <a:bodyPr wrap="square" rtlCol="0">
            <a:spAutoFit/>
          </a:bodyPr>
          <a:lstStyle/>
          <a:p>
            <a:pPr algn="ctr"/>
            <a:r>
              <a:rPr lang="en-US" sz="1000" dirty="0">
                <a:latin typeface="Avenir Book" panose="02000503020000020003" pitchFamily="2" charset="0"/>
              </a:rPr>
              <a:t>DO</a:t>
            </a:r>
          </a:p>
        </p:txBody>
      </p:sp>
      <p:sp>
        <p:nvSpPr>
          <p:cNvPr id="33" name="TextBox 32">
            <a:extLst>
              <a:ext uri="{FF2B5EF4-FFF2-40B4-BE49-F238E27FC236}">
                <a16:creationId xmlns:a16="http://schemas.microsoft.com/office/drawing/2014/main" id="{46550683-BDB5-BA45-A517-2A341FF8E0B4}"/>
              </a:ext>
            </a:extLst>
          </p:cNvPr>
          <p:cNvSpPr txBox="1"/>
          <p:nvPr/>
        </p:nvSpPr>
        <p:spPr>
          <a:xfrm>
            <a:off x="1668178" y="5422871"/>
            <a:ext cx="454415" cy="246221"/>
          </a:xfrm>
          <a:prstGeom prst="rect">
            <a:avLst/>
          </a:prstGeom>
          <a:noFill/>
        </p:spPr>
        <p:txBody>
          <a:bodyPr wrap="square" rtlCol="0">
            <a:spAutoFit/>
          </a:bodyPr>
          <a:lstStyle/>
          <a:p>
            <a:pPr algn="ctr"/>
            <a:r>
              <a:rPr lang="en-US" sz="1000" dirty="0">
                <a:latin typeface="Avenir Book" panose="02000503020000020003" pitchFamily="2" charset="0"/>
              </a:rPr>
              <a:t>MI</a:t>
            </a:r>
          </a:p>
        </p:txBody>
      </p:sp>
      <p:sp>
        <p:nvSpPr>
          <p:cNvPr id="34" name="TextBox 33">
            <a:extLst>
              <a:ext uri="{FF2B5EF4-FFF2-40B4-BE49-F238E27FC236}">
                <a16:creationId xmlns:a16="http://schemas.microsoft.com/office/drawing/2014/main" id="{8C3E82F2-D86A-9A40-969F-3C84B728C24F}"/>
              </a:ext>
            </a:extLst>
          </p:cNvPr>
          <p:cNvSpPr txBox="1"/>
          <p:nvPr/>
        </p:nvSpPr>
        <p:spPr>
          <a:xfrm>
            <a:off x="1668178" y="6238080"/>
            <a:ext cx="454415" cy="246221"/>
          </a:xfrm>
          <a:prstGeom prst="rect">
            <a:avLst/>
          </a:prstGeom>
          <a:noFill/>
        </p:spPr>
        <p:txBody>
          <a:bodyPr wrap="square" rtlCol="0">
            <a:spAutoFit/>
          </a:bodyPr>
          <a:lstStyle/>
          <a:p>
            <a:pPr algn="ctr"/>
            <a:r>
              <a:rPr lang="en-US" sz="1000" dirty="0">
                <a:latin typeface="Avenir Book" panose="02000503020000020003" pitchFamily="2" charset="0"/>
              </a:rPr>
              <a:t>CVG</a:t>
            </a:r>
          </a:p>
        </p:txBody>
      </p:sp>
      <p:sp>
        <p:nvSpPr>
          <p:cNvPr id="35" name="TextBox 34">
            <a:extLst>
              <a:ext uri="{FF2B5EF4-FFF2-40B4-BE49-F238E27FC236}">
                <a16:creationId xmlns:a16="http://schemas.microsoft.com/office/drawing/2014/main" id="{6BD728DC-085D-FC43-8D1C-9A80041A73DE}"/>
              </a:ext>
            </a:extLst>
          </p:cNvPr>
          <p:cNvSpPr txBox="1"/>
          <p:nvPr/>
        </p:nvSpPr>
        <p:spPr>
          <a:xfrm>
            <a:off x="819334" y="4834045"/>
            <a:ext cx="454415" cy="246221"/>
          </a:xfrm>
          <a:prstGeom prst="rect">
            <a:avLst/>
          </a:prstGeom>
          <a:noFill/>
        </p:spPr>
        <p:txBody>
          <a:bodyPr wrap="square" rtlCol="0">
            <a:spAutoFit/>
          </a:bodyPr>
          <a:lstStyle/>
          <a:p>
            <a:pPr algn="ctr"/>
            <a:r>
              <a:rPr lang="en-US" sz="1000" dirty="0">
                <a:latin typeface="Avenir Book" panose="02000503020000020003" pitchFamily="2" charset="0"/>
              </a:rPr>
              <a:t>ADV</a:t>
            </a:r>
          </a:p>
        </p:txBody>
      </p:sp>
      <p:sp>
        <p:nvSpPr>
          <p:cNvPr id="36" name="TextBox 35">
            <a:extLst>
              <a:ext uri="{FF2B5EF4-FFF2-40B4-BE49-F238E27FC236}">
                <a16:creationId xmlns:a16="http://schemas.microsoft.com/office/drawing/2014/main" id="{B9CFCB9C-01FB-B648-9C16-45A383AD2907}"/>
              </a:ext>
            </a:extLst>
          </p:cNvPr>
          <p:cNvSpPr txBox="1"/>
          <p:nvPr/>
        </p:nvSpPr>
        <p:spPr>
          <a:xfrm>
            <a:off x="2995529" y="2343830"/>
            <a:ext cx="1655788" cy="261610"/>
          </a:xfrm>
          <a:prstGeom prst="rect">
            <a:avLst/>
          </a:prstGeom>
          <a:noFill/>
        </p:spPr>
        <p:txBody>
          <a:bodyPr wrap="square" rtlCol="0">
            <a:spAutoFit/>
          </a:bodyPr>
          <a:lstStyle/>
          <a:p>
            <a:pPr algn="ctr"/>
            <a:r>
              <a:rPr lang="en-US" sz="1100" b="1" dirty="0">
                <a:latin typeface="Avenir Book" panose="02000503020000020003" pitchFamily="2" charset="0"/>
              </a:rPr>
              <a:t>Analysis Task Needs</a:t>
            </a:r>
          </a:p>
        </p:txBody>
      </p:sp>
      <p:pic>
        <p:nvPicPr>
          <p:cNvPr id="37" name="Picture 36">
            <a:extLst>
              <a:ext uri="{FF2B5EF4-FFF2-40B4-BE49-F238E27FC236}">
                <a16:creationId xmlns:a16="http://schemas.microsoft.com/office/drawing/2014/main" id="{869E1360-D944-A94B-89EF-CDCE1C279A8F}"/>
              </a:ext>
            </a:extLst>
          </p:cNvPr>
          <p:cNvPicPr>
            <a:picLocks noChangeAspect="1"/>
          </p:cNvPicPr>
          <p:nvPr/>
        </p:nvPicPr>
        <p:blipFill>
          <a:blip r:embed="rId3"/>
          <a:stretch>
            <a:fillRect/>
          </a:stretch>
        </p:blipFill>
        <p:spPr>
          <a:xfrm>
            <a:off x="1627620" y="3762865"/>
            <a:ext cx="563005" cy="453621"/>
          </a:xfrm>
          <a:prstGeom prst="rect">
            <a:avLst/>
          </a:prstGeom>
        </p:spPr>
      </p:pic>
      <p:pic>
        <p:nvPicPr>
          <p:cNvPr id="38" name="Picture 37">
            <a:extLst>
              <a:ext uri="{FF2B5EF4-FFF2-40B4-BE49-F238E27FC236}">
                <a16:creationId xmlns:a16="http://schemas.microsoft.com/office/drawing/2014/main" id="{DAD3DACC-D9D0-244E-9CEB-498C2E2A036E}"/>
              </a:ext>
            </a:extLst>
          </p:cNvPr>
          <p:cNvPicPr>
            <a:picLocks noChangeAspect="1"/>
          </p:cNvPicPr>
          <p:nvPr/>
        </p:nvPicPr>
        <p:blipFill>
          <a:blip r:embed="rId4"/>
          <a:stretch>
            <a:fillRect/>
          </a:stretch>
        </p:blipFill>
        <p:spPr>
          <a:xfrm>
            <a:off x="1601374" y="2901790"/>
            <a:ext cx="604749" cy="497622"/>
          </a:xfrm>
          <a:prstGeom prst="rect">
            <a:avLst/>
          </a:prstGeom>
        </p:spPr>
      </p:pic>
      <p:pic>
        <p:nvPicPr>
          <p:cNvPr id="39" name="Picture 38">
            <a:extLst>
              <a:ext uri="{FF2B5EF4-FFF2-40B4-BE49-F238E27FC236}">
                <a16:creationId xmlns:a16="http://schemas.microsoft.com/office/drawing/2014/main" id="{ED534161-FCFA-6941-A30B-1E7A7B13EA45}"/>
              </a:ext>
            </a:extLst>
          </p:cNvPr>
          <p:cNvPicPr>
            <a:picLocks noChangeAspect="1"/>
          </p:cNvPicPr>
          <p:nvPr/>
        </p:nvPicPr>
        <p:blipFill>
          <a:blip r:embed="rId5"/>
          <a:stretch>
            <a:fillRect/>
          </a:stretch>
        </p:blipFill>
        <p:spPr>
          <a:xfrm>
            <a:off x="740569" y="4380142"/>
            <a:ext cx="577336" cy="453621"/>
          </a:xfrm>
          <a:prstGeom prst="rect">
            <a:avLst/>
          </a:prstGeom>
        </p:spPr>
      </p:pic>
      <p:pic>
        <p:nvPicPr>
          <p:cNvPr id="40" name="Picture 39">
            <a:extLst>
              <a:ext uri="{FF2B5EF4-FFF2-40B4-BE49-F238E27FC236}">
                <a16:creationId xmlns:a16="http://schemas.microsoft.com/office/drawing/2014/main" id="{83C199E4-4ACE-D940-8D36-1E542473DA59}"/>
              </a:ext>
            </a:extLst>
          </p:cNvPr>
          <p:cNvPicPr>
            <a:picLocks noChangeAspect="1"/>
          </p:cNvPicPr>
          <p:nvPr/>
        </p:nvPicPr>
        <p:blipFill>
          <a:blip r:embed="rId6"/>
          <a:stretch>
            <a:fillRect/>
          </a:stretch>
        </p:blipFill>
        <p:spPr>
          <a:xfrm>
            <a:off x="1611514" y="5790196"/>
            <a:ext cx="570163" cy="457760"/>
          </a:xfrm>
          <a:prstGeom prst="rect">
            <a:avLst/>
          </a:prstGeom>
        </p:spPr>
      </p:pic>
      <p:pic>
        <p:nvPicPr>
          <p:cNvPr id="41" name="Picture 40">
            <a:extLst>
              <a:ext uri="{FF2B5EF4-FFF2-40B4-BE49-F238E27FC236}">
                <a16:creationId xmlns:a16="http://schemas.microsoft.com/office/drawing/2014/main" id="{7D612FC8-BFEB-D544-BD53-676AB64F3412}"/>
              </a:ext>
            </a:extLst>
          </p:cNvPr>
          <p:cNvPicPr>
            <a:picLocks noChangeAspect="1"/>
          </p:cNvPicPr>
          <p:nvPr/>
        </p:nvPicPr>
        <p:blipFill>
          <a:blip r:embed="rId7"/>
          <a:stretch>
            <a:fillRect/>
          </a:stretch>
        </p:blipFill>
        <p:spPr>
          <a:xfrm>
            <a:off x="1634082" y="5018111"/>
            <a:ext cx="526804" cy="425958"/>
          </a:xfrm>
          <a:prstGeom prst="rect">
            <a:avLst/>
          </a:prstGeom>
        </p:spPr>
      </p:pic>
    </p:spTree>
    <p:extLst>
      <p:ext uri="{BB962C8B-B14F-4D97-AF65-F5344CB8AC3E}">
        <p14:creationId xmlns:p14="http://schemas.microsoft.com/office/powerpoint/2010/main" val="27413024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06FA-C854-60EF-28C4-1007A6EFD8F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a:t>Categories</a:t>
            </a:r>
          </a:p>
        </p:txBody>
      </p:sp>
      <p:sp>
        <p:nvSpPr>
          <p:cNvPr id="4" name="Content Placeholder 3">
            <a:extLst>
              <a:ext uri="{FF2B5EF4-FFF2-40B4-BE49-F238E27FC236}">
                <a16:creationId xmlns:a16="http://schemas.microsoft.com/office/drawing/2014/main" id="{B3265D9A-0C3B-0CE1-0F96-C3E47DE77B74}"/>
              </a:ext>
            </a:extLst>
          </p:cNvPr>
          <p:cNvSpPr>
            <a:spLocks noGrp="1"/>
          </p:cNvSpPr>
          <p:nvPr>
            <p:ph sz="quarter" idx="13"/>
          </p:nvPr>
        </p:nvSpPr>
        <p:spPr/>
        <p:txBody>
          <a:bodyPr/>
          <a:lstStyle/>
          <a:p>
            <a:r>
              <a:rPr lang="en-US" dirty="0"/>
              <a:t>Findings</a:t>
            </a:r>
          </a:p>
        </p:txBody>
      </p:sp>
      <p:sp>
        <p:nvSpPr>
          <p:cNvPr id="5" name="TextBox 4">
            <a:extLst>
              <a:ext uri="{FF2B5EF4-FFF2-40B4-BE49-F238E27FC236}">
                <a16:creationId xmlns:a16="http://schemas.microsoft.com/office/drawing/2014/main" id="{7DC634B3-18F0-D090-BB31-2DFC35C3C98C}"/>
              </a:ext>
            </a:extLst>
          </p:cNvPr>
          <p:cNvSpPr txBox="1"/>
          <p:nvPr/>
        </p:nvSpPr>
        <p:spPr>
          <a:xfrm>
            <a:off x="723180" y="2767280"/>
            <a:ext cx="3838699" cy="1569660"/>
          </a:xfrm>
          <a:prstGeom prst="rect">
            <a:avLst/>
          </a:prstGeom>
          <a:noFill/>
        </p:spPr>
        <p:txBody>
          <a:bodyPr wrap="square" rtlCol="0">
            <a:spAutoFit/>
          </a:bodyPr>
          <a:lstStyle/>
          <a:p>
            <a:pPr algn="ctr"/>
            <a:r>
              <a:rPr lang="en-US" sz="3200" dirty="0">
                <a:latin typeface="Avenir Next Medium" panose="020B0503020202020204" pitchFamily="34" charset="0"/>
              </a:rPr>
              <a:t>Key</a:t>
            </a:r>
          </a:p>
          <a:p>
            <a:pPr algn="ctr"/>
            <a:r>
              <a:rPr lang="en-US" sz="3200" dirty="0">
                <a:latin typeface="Avenir Next Medium" panose="020B0503020202020204" pitchFamily="34" charset="0"/>
              </a:rPr>
              <a:t>Data + Task Needs</a:t>
            </a:r>
          </a:p>
          <a:p>
            <a:pPr algn="ctr"/>
            <a:r>
              <a:rPr lang="en-US" sz="3200" b="1" dirty="0">
                <a:solidFill>
                  <a:srgbClr val="00BBB0"/>
                </a:solidFill>
                <a:latin typeface="Avenir Next" panose="020B0503020202020204" pitchFamily="34" charset="0"/>
              </a:rPr>
              <a:t>RQ1</a:t>
            </a:r>
          </a:p>
        </p:txBody>
      </p:sp>
      <p:sp>
        <p:nvSpPr>
          <p:cNvPr id="6" name="TextBox 5">
            <a:extLst>
              <a:ext uri="{FF2B5EF4-FFF2-40B4-BE49-F238E27FC236}">
                <a16:creationId xmlns:a16="http://schemas.microsoft.com/office/drawing/2014/main" id="{5B0891C9-8782-F758-2B6B-D0F80F2578DA}"/>
              </a:ext>
            </a:extLst>
          </p:cNvPr>
          <p:cNvSpPr txBox="1"/>
          <p:nvPr/>
        </p:nvSpPr>
        <p:spPr>
          <a:xfrm>
            <a:off x="6676902" y="2767280"/>
            <a:ext cx="4885825" cy="1569660"/>
          </a:xfrm>
          <a:prstGeom prst="rect">
            <a:avLst/>
          </a:prstGeom>
          <a:noFill/>
        </p:spPr>
        <p:txBody>
          <a:bodyPr wrap="none" rtlCol="0">
            <a:spAutoFit/>
          </a:bodyPr>
          <a:lstStyle/>
          <a:p>
            <a:pPr algn="ctr"/>
            <a:r>
              <a:rPr lang="en-US" sz="3200" dirty="0">
                <a:solidFill>
                  <a:schemeClr val="bg1">
                    <a:lumMod val="75000"/>
                  </a:schemeClr>
                </a:solidFill>
                <a:latin typeface="Avenir Next Medium" panose="020B0503020202020204" pitchFamily="34" charset="0"/>
              </a:rPr>
              <a:t>Sensemaking </a:t>
            </a:r>
          </a:p>
          <a:p>
            <a:pPr algn="ctr"/>
            <a:r>
              <a:rPr lang="en-US" sz="3200" dirty="0">
                <a:solidFill>
                  <a:schemeClr val="bg1">
                    <a:lumMod val="75000"/>
                  </a:schemeClr>
                </a:solidFill>
                <a:latin typeface="Avenir Next Medium" panose="020B0503020202020204" pitchFamily="34" charset="0"/>
              </a:rPr>
              <a:t>practices and differences</a:t>
            </a:r>
          </a:p>
          <a:p>
            <a:pPr algn="ctr"/>
            <a:r>
              <a:rPr lang="en-US" sz="3200" b="1" dirty="0">
                <a:solidFill>
                  <a:schemeClr val="bg1">
                    <a:lumMod val="75000"/>
                  </a:schemeClr>
                </a:solidFill>
                <a:latin typeface="Avenir Next" panose="020B0503020202020204" pitchFamily="34" charset="0"/>
              </a:rPr>
              <a:t>RQ2</a:t>
            </a:r>
          </a:p>
        </p:txBody>
      </p:sp>
    </p:spTree>
    <p:extLst>
      <p:ext uri="{BB962C8B-B14F-4D97-AF65-F5344CB8AC3E}">
        <p14:creationId xmlns:p14="http://schemas.microsoft.com/office/powerpoint/2010/main" val="18740174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06FA-C854-60EF-28C4-1007A6EFD8F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err="1"/>
              <a:t>CATEGOrIES</a:t>
            </a:r>
            <a:endParaRPr lang="en-US" dirty="0"/>
          </a:p>
        </p:txBody>
      </p:sp>
      <p:sp>
        <p:nvSpPr>
          <p:cNvPr id="4" name="Content Placeholder 3">
            <a:extLst>
              <a:ext uri="{FF2B5EF4-FFF2-40B4-BE49-F238E27FC236}">
                <a16:creationId xmlns:a16="http://schemas.microsoft.com/office/drawing/2014/main" id="{B3265D9A-0C3B-0CE1-0F96-C3E47DE77B74}"/>
              </a:ext>
            </a:extLst>
          </p:cNvPr>
          <p:cNvSpPr>
            <a:spLocks noGrp="1"/>
          </p:cNvSpPr>
          <p:nvPr>
            <p:ph sz="quarter" idx="13"/>
          </p:nvPr>
        </p:nvSpPr>
        <p:spPr/>
        <p:txBody>
          <a:bodyPr/>
          <a:lstStyle/>
          <a:p>
            <a:r>
              <a:rPr lang="en-US" dirty="0"/>
              <a:t>Findings</a:t>
            </a:r>
          </a:p>
        </p:txBody>
      </p:sp>
      <p:sp>
        <p:nvSpPr>
          <p:cNvPr id="5" name="TextBox 4">
            <a:extLst>
              <a:ext uri="{FF2B5EF4-FFF2-40B4-BE49-F238E27FC236}">
                <a16:creationId xmlns:a16="http://schemas.microsoft.com/office/drawing/2014/main" id="{7DC634B3-18F0-D090-BB31-2DFC35C3C98C}"/>
              </a:ext>
            </a:extLst>
          </p:cNvPr>
          <p:cNvSpPr txBox="1"/>
          <p:nvPr/>
        </p:nvSpPr>
        <p:spPr>
          <a:xfrm>
            <a:off x="723180" y="2767280"/>
            <a:ext cx="3838699" cy="1569660"/>
          </a:xfrm>
          <a:prstGeom prst="rect">
            <a:avLst/>
          </a:prstGeom>
          <a:noFill/>
        </p:spPr>
        <p:txBody>
          <a:bodyPr wrap="square" rtlCol="0">
            <a:spAutoFit/>
          </a:bodyPr>
          <a:lstStyle/>
          <a:p>
            <a:pPr algn="ctr"/>
            <a:r>
              <a:rPr lang="en-US" sz="3200" dirty="0">
                <a:solidFill>
                  <a:schemeClr val="bg1">
                    <a:lumMod val="75000"/>
                  </a:schemeClr>
                </a:solidFill>
                <a:latin typeface="Avenir Next Medium" panose="020B0503020202020204" pitchFamily="34" charset="0"/>
              </a:rPr>
              <a:t>Key</a:t>
            </a:r>
          </a:p>
          <a:p>
            <a:pPr algn="ctr"/>
            <a:r>
              <a:rPr lang="en-US" sz="3200" dirty="0">
                <a:solidFill>
                  <a:schemeClr val="bg1">
                    <a:lumMod val="75000"/>
                  </a:schemeClr>
                </a:solidFill>
                <a:latin typeface="Avenir Next Medium" panose="020B0503020202020204" pitchFamily="34" charset="0"/>
              </a:rPr>
              <a:t>Data + Task Needs</a:t>
            </a:r>
          </a:p>
          <a:p>
            <a:pPr algn="ctr"/>
            <a:r>
              <a:rPr lang="en-US" sz="3200" b="1" dirty="0">
                <a:solidFill>
                  <a:schemeClr val="bg1">
                    <a:lumMod val="75000"/>
                  </a:schemeClr>
                </a:solidFill>
                <a:latin typeface="Avenir Next" panose="020B0503020202020204" pitchFamily="34" charset="0"/>
              </a:rPr>
              <a:t>RQ1</a:t>
            </a:r>
          </a:p>
        </p:txBody>
      </p:sp>
      <p:sp>
        <p:nvSpPr>
          <p:cNvPr id="6" name="TextBox 5">
            <a:extLst>
              <a:ext uri="{FF2B5EF4-FFF2-40B4-BE49-F238E27FC236}">
                <a16:creationId xmlns:a16="http://schemas.microsoft.com/office/drawing/2014/main" id="{5B0891C9-8782-F758-2B6B-D0F80F2578DA}"/>
              </a:ext>
            </a:extLst>
          </p:cNvPr>
          <p:cNvSpPr txBox="1"/>
          <p:nvPr/>
        </p:nvSpPr>
        <p:spPr>
          <a:xfrm>
            <a:off x="6676902" y="2767280"/>
            <a:ext cx="4885825" cy="1569660"/>
          </a:xfrm>
          <a:prstGeom prst="rect">
            <a:avLst/>
          </a:prstGeom>
          <a:noFill/>
        </p:spPr>
        <p:txBody>
          <a:bodyPr wrap="none" rtlCol="0">
            <a:spAutoFit/>
          </a:bodyPr>
          <a:lstStyle/>
          <a:p>
            <a:pPr algn="ctr"/>
            <a:r>
              <a:rPr lang="en-US" sz="3200" dirty="0">
                <a:latin typeface="Avenir Next Medium" panose="020B0503020202020204" pitchFamily="34" charset="0"/>
              </a:rPr>
              <a:t>Sensemaking </a:t>
            </a:r>
          </a:p>
          <a:p>
            <a:pPr algn="ctr"/>
            <a:r>
              <a:rPr lang="en-US" sz="3200" dirty="0">
                <a:latin typeface="Avenir Next Medium" panose="020B0503020202020204" pitchFamily="34" charset="0"/>
              </a:rPr>
              <a:t>practices and differences</a:t>
            </a:r>
          </a:p>
          <a:p>
            <a:pPr algn="ctr"/>
            <a:r>
              <a:rPr lang="en-US" sz="3200" b="1" dirty="0">
                <a:solidFill>
                  <a:srgbClr val="00BBB0"/>
                </a:solidFill>
                <a:latin typeface="Avenir Next" panose="020B0503020202020204" pitchFamily="34" charset="0"/>
              </a:rPr>
              <a:t>RQ2</a:t>
            </a:r>
          </a:p>
        </p:txBody>
      </p:sp>
    </p:spTree>
    <p:extLst>
      <p:ext uri="{BB962C8B-B14F-4D97-AF65-F5344CB8AC3E}">
        <p14:creationId xmlns:p14="http://schemas.microsoft.com/office/powerpoint/2010/main" val="17639688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5459322"/>
          </a:xfrm>
        </p:spPr>
        <p:txBody>
          <a:bodyPr>
            <a:normAutofit/>
          </a:bodyPr>
          <a:lstStyle/>
          <a:p>
            <a:r>
              <a:rPr lang="en-US" sz="2800" dirty="0">
                <a:solidFill>
                  <a:srgbClr val="00BAAF"/>
                </a:solidFill>
              </a:rPr>
              <a:t>Personal experiences</a:t>
            </a:r>
            <a:r>
              <a:rPr lang="en-US" sz="2800" dirty="0"/>
              <a:t> drove sensemaking</a:t>
            </a:r>
            <a:endParaRPr lang="en-US" sz="2800" dirty="0">
              <a:solidFill>
                <a:srgbClr val="00BAAF"/>
              </a:solidFill>
            </a:endParaRPr>
          </a:p>
          <a:p>
            <a:r>
              <a:rPr lang="en-US" sz="2800" dirty="0">
                <a:solidFill>
                  <a:srgbClr val="00BAAF"/>
                </a:solidFill>
              </a:rPr>
              <a:t>Contextualizing patterns </a:t>
            </a:r>
            <a:r>
              <a:rPr lang="en-US" sz="2800" dirty="0"/>
              <a:t>is a core sub-task</a:t>
            </a:r>
          </a:p>
          <a:p>
            <a:r>
              <a:rPr lang="en-US" sz="2800" dirty="0">
                <a:solidFill>
                  <a:srgbClr val="00BAAF"/>
                </a:solidFill>
              </a:rPr>
              <a:t>Personally relevant assessment factors </a:t>
            </a:r>
            <a:r>
              <a:rPr lang="en-US" sz="2800" dirty="0"/>
              <a:t>influenced metrics used</a:t>
            </a:r>
          </a:p>
          <a:p>
            <a:r>
              <a:rPr lang="en-US" sz="2800" dirty="0"/>
              <a:t>Supporting </a:t>
            </a:r>
            <a:r>
              <a:rPr lang="en-US" sz="2800" dirty="0">
                <a:solidFill>
                  <a:srgbClr val="00BAAF"/>
                </a:solidFill>
              </a:rPr>
              <a:t>diverse accessibility needs </a:t>
            </a:r>
            <a:r>
              <a:rPr lang="en-US" sz="2800" dirty="0"/>
              <a:t>is key</a:t>
            </a:r>
          </a:p>
          <a:p>
            <a:r>
              <a:rPr lang="en-US" sz="2800" dirty="0"/>
              <a:t>Stakeholders’ </a:t>
            </a:r>
            <a:r>
              <a:rPr lang="en-US" sz="2800" dirty="0">
                <a:solidFill>
                  <a:srgbClr val="00BAAF"/>
                </a:solidFill>
              </a:rPr>
              <a:t>decision context </a:t>
            </a:r>
            <a:r>
              <a:rPr lang="en-US" sz="2800" dirty="0"/>
              <a:t>influenced map choices</a:t>
            </a:r>
          </a:p>
          <a:p>
            <a:endParaRPr lang="en-US" sz="2800" dirty="0"/>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RQ2: </a:t>
            </a:r>
            <a:r>
              <a:rPr lang="en-US" sz="4000" dirty="0">
                <a:solidFill>
                  <a:schemeClr val="tx1">
                    <a:lumMod val="65000"/>
                    <a:lumOff val="35000"/>
                  </a:schemeClr>
                </a:solidFill>
                <a:latin typeface="Bebas Neue" panose="020B0606020202050201" pitchFamily="34" charset="77"/>
              </a:rPr>
              <a:t>How do key stakeholders’ sensemaking practices differ?</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Sensemaking practices</a:t>
            </a:r>
          </a:p>
        </p:txBody>
      </p:sp>
    </p:spTree>
    <p:extLst>
      <p:ext uri="{BB962C8B-B14F-4D97-AF65-F5344CB8AC3E}">
        <p14:creationId xmlns:p14="http://schemas.microsoft.com/office/powerpoint/2010/main" val="1367862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5459322"/>
          </a:xfrm>
        </p:spPr>
        <p:txBody>
          <a:bodyPr>
            <a:normAutofit/>
          </a:bodyPr>
          <a:lstStyle/>
          <a:p>
            <a:r>
              <a:rPr lang="en-US" sz="2800" dirty="0">
                <a:solidFill>
                  <a:srgbClr val="00BAAF"/>
                </a:solidFill>
              </a:rPr>
              <a:t>Personal experiences</a:t>
            </a:r>
            <a:r>
              <a:rPr lang="en-US" sz="2800" dirty="0"/>
              <a:t> drove sensemaking</a:t>
            </a:r>
            <a:endParaRPr lang="en-US" sz="2800" dirty="0">
              <a:solidFill>
                <a:srgbClr val="00BAAF"/>
              </a:solidFill>
            </a:endParaRPr>
          </a:p>
          <a:p>
            <a:r>
              <a:rPr lang="en-US" sz="2800" dirty="0">
                <a:solidFill>
                  <a:schemeClr val="bg1">
                    <a:lumMod val="75000"/>
                  </a:schemeClr>
                </a:solidFill>
              </a:rPr>
              <a:t>Contextualizing patterns is a core sub-task</a:t>
            </a:r>
          </a:p>
          <a:p>
            <a:r>
              <a:rPr lang="en-US" sz="2800" dirty="0">
                <a:solidFill>
                  <a:schemeClr val="bg1">
                    <a:lumMod val="75000"/>
                  </a:schemeClr>
                </a:solidFill>
              </a:rPr>
              <a:t>Personally relevant assessment factors influenced metrics used</a:t>
            </a:r>
          </a:p>
          <a:p>
            <a:r>
              <a:rPr lang="en-US" sz="2800" dirty="0">
                <a:solidFill>
                  <a:schemeClr val="bg1">
                    <a:lumMod val="75000"/>
                  </a:schemeClr>
                </a:solidFill>
              </a:rPr>
              <a:t>Supporting diverse accessibility needs is key</a:t>
            </a:r>
          </a:p>
          <a:p>
            <a:r>
              <a:rPr lang="en-US" sz="2800" dirty="0">
                <a:solidFill>
                  <a:schemeClr val="bg1">
                    <a:lumMod val="75000"/>
                  </a:schemeClr>
                </a:solidFill>
              </a:rPr>
              <a:t>Stakeholders’ decision context influenced map choices</a:t>
            </a:r>
          </a:p>
          <a:p>
            <a:endParaRPr lang="en-US" sz="2800" dirty="0"/>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RQ2: </a:t>
            </a:r>
            <a:r>
              <a:rPr lang="en-US" sz="4000" dirty="0">
                <a:solidFill>
                  <a:schemeClr val="tx1">
                    <a:lumMod val="65000"/>
                    <a:lumOff val="35000"/>
                  </a:schemeClr>
                </a:solidFill>
                <a:latin typeface="Bebas Neue" panose="020B0606020202050201" pitchFamily="34" charset="77"/>
              </a:rPr>
              <a:t>How do key stakeholders’ sensemaking practices differ?</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Sensemaking practices</a:t>
            </a:r>
          </a:p>
        </p:txBody>
      </p:sp>
    </p:spTree>
    <p:extLst>
      <p:ext uri="{BB962C8B-B14F-4D97-AF65-F5344CB8AC3E}">
        <p14:creationId xmlns:p14="http://schemas.microsoft.com/office/powerpoint/2010/main" val="3162343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5459322"/>
          </a:xfrm>
        </p:spPr>
        <p:txBody>
          <a:bodyPr>
            <a:normAutofit/>
          </a:bodyPr>
          <a:lstStyle/>
          <a:p>
            <a:r>
              <a:rPr lang="en-US" sz="2800" dirty="0">
                <a:solidFill>
                  <a:srgbClr val="00BAAF"/>
                </a:solidFill>
              </a:rPr>
              <a:t>Personal experiences</a:t>
            </a:r>
            <a:r>
              <a:rPr lang="en-US" sz="2800" dirty="0"/>
              <a:t> drove sensemaking</a:t>
            </a:r>
          </a:p>
          <a:p>
            <a:r>
              <a:rPr lang="en-US" sz="2800" dirty="0">
                <a:solidFill>
                  <a:srgbClr val="00BAAF"/>
                </a:solidFill>
              </a:rPr>
              <a:t>	Accessibility </a:t>
            </a:r>
            <a:r>
              <a:rPr lang="en-US" sz="2800" dirty="0">
                <a:solidFill>
                  <a:schemeClr val="tx1"/>
                </a:solidFill>
              </a:rPr>
              <a:t>Familiarity</a:t>
            </a:r>
          </a:p>
          <a:p>
            <a:r>
              <a:rPr lang="en-US" sz="2800" dirty="0">
                <a:solidFill>
                  <a:srgbClr val="00BAAF"/>
                </a:solidFill>
              </a:rPr>
              <a:t>	Location </a:t>
            </a:r>
            <a:r>
              <a:rPr lang="en-US" sz="2800" dirty="0">
                <a:solidFill>
                  <a:schemeClr val="tx1"/>
                </a:solidFill>
              </a:rPr>
              <a:t>Familiarity</a:t>
            </a:r>
          </a:p>
          <a:p>
            <a:r>
              <a:rPr lang="en-US" sz="2800" dirty="0">
                <a:solidFill>
                  <a:srgbClr val="00BAAF"/>
                </a:solidFill>
              </a:rPr>
              <a:t>	Map </a:t>
            </a:r>
            <a:r>
              <a:rPr lang="en-US" sz="2800" dirty="0">
                <a:solidFill>
                  <a:schemeClr val="tx1"/>
                </a:solidFill>
              </a:rPr>
              <a:t>Familiarity</a:t>
            </a:r>
          </a:p>
          <a:p>
            <a:endParaRPr lang="en-US" sz="2800" dirty="0"/>
          </a:p>
          <a:p>
            <a:endParaRPr lang="en-US" sz="2800" dirty="0"/>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RQ2: </a:t>
            </a:r>
            <a:r>
              <a:rPr lang="en-US" sz="4000" dirty="0">
                <a:solidFill>
                  <a:schemeClr val="tx1">
                    <a:lumMod val="65000"/>
                    <a:lumOff val="35000"/>
                  </a:schemeClr>
                </a:solidFill>
                <a:latin typeface="Bebas Neue" panose="020B0606020202050201" pitchFamily="34" charset="77"/>
              </a:rPr>
              <a:t>How do key stakeholders’ sensemaking practices differ?</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Sensemaking practices</a:t>
            </a:r>
          </a:p>
        </p:txBody>
      </p:sp>
    </p:spTree>
    <p:extLst>
      <p:ext uri="{BB962C8B-B14F-4D97-AF65-F5344CB8AC3E}">
        <p14:creationId xmlns:p14="http://schemas.microsoft.com/office/powerpoint/2010/main" val="14194622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5459322"/>
          </a:xfrm>
        </p:spPr>
        <p:txBody>
          <a:bodyPr>
            <a:normAutofit/>
          </a:bodyPr>
          <a:lstStyle/>
          <a:p>
            <a:r>
              <a:rPr lang="en-US" sz="2800" dirty="0">
                <a:solidFill>
                  <a:srgbClr val="00BAAF"/>
                </a:solidFill>
              </a:rPr>
              <a:t>Personal experiences</a:t>
            </a:r>
            <a:r>
              <a:rPr lang="en-US" sz="2800" dirty="0"/>
              <a:t> drove sensemaking</a:t>
            </a:r>
          </a:p>
          <a:p>
            <a:r>
              <a:rPr lang="en-US" sz="2800" dirty="0">
                <a:solidFill>
                  <a:srgbClr val="00BAAF"/>
                </a:solidFill>
              </a:rPr>
              <a:t>	</a:t>
            </a:r>
            <a:r>
              <a:rPr lang="en-US" sz="2800" dirty="0">
                <a:solidFill>
                  <a:schemeClr val="bg1">
                    <a:lumMod val="75000"/>
                  </a:schemeClr>
                </a:solidFill>
              </a:rPr>
              <a:t>Accessibility Familiarity</a:t>
            </a:r>
          </a:p>
          <a:p>
            <a:r>
              <a:rPr lang="en-US" sz="2800" dirty="0">
                <a:solidFill>
                  <a:schemeClr val="bg1">
                    <a:lumMod val="75000"/>
                  </a:schemeClr>
                </a:solidFill>
              </a:rPr>
              <a:t>	Location Familiarity</a:t>
            </a:r>
          </a:p>
          <a:p>
            <a:r>
              <a:rPr lang="en-US" sz="2800" dirty="0">
                <a:solidFill>
                  <a:srgbClr val="00BAAF"/>
                </a:solidFill>
              </a:rPr>
              <a:t>	Map </a:t>
            </a:r>
            <a:r>
              <a:rPr lang="en-US" sz="2800" dirty="0">
                <a:solidFill>
                  <a:schemeClr val="tx1"/>
                </a:solidFill>
              </a:rPr>
              <a:t>Familiarity</a:t>
            </a:r>
          </a:p>
          <a:p>
            <a:endParaRPr lang="en-US" sz="2800" dirty="0"/>
          </a:p>
          <a:p>
            <a:endParaRPr lang="en-US" sz="2800" dirty="0"/>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RQ2: </a:t>
            </a:r>
            <a:r>
              <a:rPr lang="en-US" sz="4000" dirty="0">
                <a:solidFill>
                  <a:schemeClr val="tx1">
                    <a:lumMod val="65000"/>
                    <a:lumOff val="35000"/>
                  </a:schemeClr>
                </a:solidFill>
                <a:latin typeface="Bebas Neue" panose="020B0606020202050201" pitchFamily="34" charset="77"/>
              </a:rPr>
              <a:t>How do key stakeholders’ sensemaking practices differ?</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Sensemaking practices</a:t>
            </a:r>
          </a:p>
        </p:txBody>
      </p:sp>
      <p:grpSp>
        <p:nvGrpSpPr>
          <p:cNvPr id="9" name="Group 8">
            <a:extLst>
              <a:ext uri="{FF2B5EF4-FFF2-40B4-BE49-F238E27FC236}">
                <a16:creationId xmlns:a16="http://schemas.microsoft.com/office/drawing/2014/main" id="{D6894D9A-CE4F-4040-A70B-31651D7CA867}"/>
              </a:ext>
            </a:extLst>
          </p:cNvPr>
          <p:cNvGrpSpPr/>
          <p:nvPr/>
        </p:nvGrpSpPr>
        <p:grpSpPr>
          <a:xfrm>
            <a:off x="2590800" y="4122974"/>
            <a:ext cx="9621973" cy="4505090"/>
            <a:chOff x="1697850" y="3774973"/>
            <a:chExt cx="9621973" cy="4505090"/>
          </a:xfrm>
        </p:grpSpPr>
        <p:sp>
          <p:nvSpPr>
            <p:cNvPr id="5" name="Rectangle 4">
              <a:extLst>
                <a:ext uri="{FF2B5EF4-FFF2-40B4-BE49-F238E27FC236}">
                  <a16:creationId xmlns:a16="http://schemas.microsoft.com/office/drawing/2014/main" id="{8DA06D87-E1E6-5540-81BE-0025BA89F8E1}"/>
                </a:ext>
              </a:extLst>
            </p:cNvPr>
            <p:cNvSpPr/>
            <p:nvPr/>
          </p:nvSpPr>
          <p:spPr>
            <a:xfrm>
              <a:off x="2665445" y="4909562"/>
              <a:ext cx="8232710" cy="646331"/>
            </a:xfrm>
            <a:prstGeom prst="rect">
              <a:avLst/>
            </a:prstGeom>
          </p:spPr>
          <p:txBody>
            <a:bodyPr wrap="square">
              <a:spAutoFit/>
            </a:bodyPr>
            <a:lstStyle/>
            <a:p>
              <a:r>
                <a:rPr lang="en-US" i="1" dirty="0">
                  <a:latin typeface="Avenir Next" panose="020B0503020202020204" pitchFamily="34" charset="0"/>
                </a:rPr>
                <a:t>What I'm looking for here [</a:t>
              </a:r>
              <a:r>
                <a:rPr lang="en-US" i="1" dirty="0" err="1">
                  <a:latin typeface="Avenir Next" panose="020B0503020202020204" pitchFamily="34" charset="0"/>
                </a:rPr>
                <a:t>StreetVis</a:t>
              </a:r>
              <a:r>
                <a:rPr lang="en-US" i="1" dirty="0">
                  <a:latin typeface="Avenir Next" panose="020B0503020202020204" pitchFamily="34" charset="0"/>
                </a:rPr>
                <a:t>] is not just redness, but the distribution of redness across a particular area as it connects to other red markings</a:t>
              </a:r>
            </a:p>
          </p:txBody>
        </p:sp>
        <p:sp>
          <p:nvSpPr>
            <p:cNvPr id="6" name="Rectangle 5">
              <a:extLst>
                <a:ext uri="{FF2B5EF4-FFF2-40B4-BE49-F238E27FC236}">
                  <a16:creationId xmlns:a16="http://schemas.microsoft.com/office/drawing/2014/main" id="{80AA6AC7-7736-7744-9EAA-1C56232D01A1}"/>
                </a:ext>
              </a:extLst>
            </p:cNvPr>
            <p:cNvSpPr/>
            <p:nvPr/>
          </p:nvSpPr>
          <p:spPr>
            <a:xfrm>
              <a:off x="5778646" y="5816392"/>
              <a:ext cx="4540154" cy="369332"/>
            </a:xfrm>
            <a:prstGeom prst="rect">
              <a:avLst/>
            </a:prstGeom>
          </p:spPr>
          <p:txBody>
            <a:bodyPr wrap="none">
              <a:spAutoFit/>
            </a:bodyPr>
            <a:lstStyle/>
            <a:p>
              <a:r>
                <a:rPr lang="en-US" dirty="0">
                  <a:latin typeface="Avenir Next" panose="020B0503020202020204" pitchFamily="34" charset="0"/>
                </a:rPr>
                <a:t>P7AC, an advocate analyzing connectivity</a:t>
              </a:r>
              <a:endParaRPr lang="en-US" dirty="0"/>
            </a:p>
          </p:txBody>
        </p:sp>
        <p:sp>
          <p:nvSpPr>
            <p:cNvPr id="7" name="TextBox 6">
              <a:extLst>
                <a:ext uri="{FF2B5EF4-FFF2-40B4-BE49-F238E27FC236}">
                  <a16:creationId xmlns:a16="http://schemas.microsoft.com/office/drawing/2014/main" id="{EC662783-DE6A-4641-8F39-65BBA425974E}"/>
                </a:ext>
              </a:extLst>
            </p:cNvPr>
            <p:cNvSpPr txBox="1"/>
            <p:nvPr/>
          </p:nvSpPr>
          <p:spPr>
            <a:xfrm>
              <a:off x="10108869" y="5217686"/>
              <a:ext cx="1210954" cy="3062377"/>
            </a:xfrm>
            <a:prstGeom prst="rect">
              <a:avLst/>
            </a:prstGeom>
            <a:noFill/>
          </p:spPr>
          <p:txBody>
            <a:bodyPr wrap="square" lIns="91246" tIns="45718" rIns="91246" bIns="45718" rtlCol="0">
              <a:spAutoFit/>
            </a:bodyPr>
            <a:lstStyle>
              <a:defPPr>
                <a:defRPr lang="en-US"/>
              </a:defPPr>
              <a:lvl1pPr>
                <a:defRPr sz="40000">
                  <a:solidFill>
                    <a:schemeClr val="tx1">
                      <a:lumMod val="85000"/>
                      <a:lumOff val="15000"/>
                    </a:schemeClr>
                  </a:solidFill>
                  <a:latin typeface="Century" pitchFamily="18" charset="0"/>
                  <a:ea typeface="Verdana" pitchFamily="34" charset="0"/>
                  <a:cs typeface="Times New Roman" pitchFamily="18" charset="0"/>
                </a:defRPr>
              </a:lvl1pPr>
            </a:lstStyle>
            <a:p>
              <a:r>
                <a:rPr lang="en-US" sz="19300" dirty="0">
                  <a:solidFill>
                    <a:schemeClr val="tx1">
                      <a:lumMod val="65000"/>
                      <a:lumOff val="35000"/>
                      <a:alpha val="60000"/>
                    </a:schemeClr>
                  </a:solidFill>
                  <a:latin typeface="HelveticaNeueLT Std Lt" panose="020B0403020202020204" pitchFamily="34" charset="0"/>
                </a:rPr>
                <a:t>”</a:t>
              </a:r>
            </a:p>
          </p:txBody>
        </p:sp>
        <p:sp>
          <p:nvSpPr>
            <p:cNvPr id="8" name="TextBox 7">
              <a:extLst>
                <a:ext uri="{FF2B5EF4-FFF2-40B4-BE49-F238E27FC236}">
                  <a16:creationId xmlns:a16="http://schemas.microsoft.com/office/drawing/2014/main" id="{66C72289-BAA1-AC47-A2E2-8D246E6FD11E}"/>
                </a:ext>
              </a:extLst>
            </p:cNvPr>
            <p:cNvSpPr txBox="1"/>
            <p:nvPr/>
          </p:nvSpPr>
          <p:spPr>
            <a:xfrm>
              <a:off x="1697850" y="3774973"/>
              <a:ext cx="1210954" cy="3062377"/>
            </a:xfrm>
            <a:prstGeom prst="rect">
              <a:avLst/>
            </a:prstGeom>
            <a:noFill/>
          </p:spPr>
          <p:txBody>
            <a:bodyPr wrap="square" lIns="91246" tIns="45718" rIns="91246" bIns="45718" rtlCol="0">
              <a:spAutoFit/>
            </a:bodyPr>
            <a:lstStyle/>
            <a:p>
              <a:pPr algn="ctr" defTabSz="456039"/>
              <a:r>
                <a:rPr lang="en-US" sz="19300" dirty="0">
                  <a:solidFill>
                    <a:schemeClr val="tx1">
                      <a:lumMod val="65000"/>
                      <a:lumOff val="35000"/>
                      <a:alpha val="65000"/>
                    </a:schemeClr>
                  </a:solidFill>
                  <a:latin typeface="HelveticaNeueLT Std Lt" panose="020B0403020202020204" pitchFamily="34" charset="0"/>
                </a:rPr>
                <a:t>“</a:t>
              </a:r>
            </a:p>
          </p:txBody>
        </p:sp>
      </p:grpSp>
      <p:grpSp>
        <p:nvGrpSpPr>
          <p:cNvPr id="10" name="Group 9">
            <a:extLst>
              <a:ext uri="{FF2B5EF4-FFF2-40B4-BE49-F238E27FC236}">
                <a16:creationId xmlns:a16="http://schemas.microsoft.com/office/drawing/2014/main" id="{C3F75926-CF5C-424C-9652-BE7A2D2671DE}"/>
              </a:ext>
            </a:extLst>
          </p:cNvPr>
          <p:cNvGrpSpPr/>
          <p:nvPr/>
        </p:nvGrpSpPr>
        <p:grpSpPr>
          <a:xfrm>
            <a:off x="6096000" y="1819501"/>
            <a:ext cx="4809067" cy="3296775"/>
            <a:chOff x="4756354" y="1524480"/>
            <a:chExt cx="1267687" cy="997101"/>
          </a:xfrm>
        </p:grpSpPr>
        <p:pic>
          <p:nvPicPr>
            <p:cNvPr id="11" name="Picture 10">
              <a:extLst>
                <a:ext uri="{FF2B5EF4-FFF2-40B4-BE49-F238E27FC236}">
                  <a16:creationId xmlns:a16="http://schemas.microsoft.com/office/drawing/2014/main" id="{713B156B-C0C2-4F47-B2C2-EB9A054BD907}"/>
                </a:ext>
              </a:extLst>
            </p:cNvPr>
            <p:cNvPicPr>
              <a:picLocks noChangeAspect="1"/>
            </p:cNvPicPr>
            <p:nvPr/>
          </p:nvPicPr>
          <p:blipFill rotWithShape="1">
            <a:blip r:embed="rId3"/>
            <a:srcRect b="25481"/>
            <a:stretch/>
          </p:blipFill>
          <p:spPr>
            <a:xfrm>
              <a:off x="4833096" y="1603497"/>
              <a:ext cx="1124712" cy="769526"/>
            </a:xfrm>
            <a:prstGeom prst="rect">
              <a:avLst/>
            </a:prstGeom>
          </p:spPr>
        </p:pic>
        <p:sp>
          <p:nvSpPr>
            <p:cNvPr id="12" name="TextBox 11">
              <a:extLst>
                <a:ext uri="{FF2B5EF4-FFF2-40B4-BE49-F238E27FC236}">
                  <a16:creationId xmlns:a16="http://schemas.microsoft.com/office/drawing/2014/main" id="{DFFB7ABA-258D-C748-A683-2255956BEA0A}"/>
                </a:ext>
              </a:extLst>
            </p:cNvPr>
            <p:cNvSpPr txBox="1"/>
            <p:nvPr/>
          </p:nvSpPr>
          <p:spPr>
            <a:xfrm>
              <a:off x="4813616" y="1524480"/>
              <a:ext cx="1144191" cy="466025"/>
            </a:xfrm>
            <a:prstGeom prst="rect">
              <a:avLst/>
            </a:prstGeom>
            <a:noFill/>
          </p:spPr>
          <p:txBody>
            <a:bodyPr wrap="square" tIns="0" rtlCol="0">
              <a:spAutoFit/>
            </a:bodyPr>
            <a:lstStyle>
              <a:defPPr>
                <a:defRPr lang="en-US"/>
              </a:defPPr>
              <a:lvl1pPr algn="ctr">
                <a:lnSpc>
                  <a:spcPts val="1400"/>
                </a:lnSpc>
                <a:defRPr sz="1000">
                  <a:latin typeface="Avenir Next Medium" panose="020B0503020202020204" pitchFamily="34" charset="0"/>
                  <a:cs typeface="Segoe UI Semibold" panose="020B0702040204020203" pitchFamily="34" charset="0"/>
                </a:defRPr>
              </a:lvl1pPr>
            </a:lstStyle>
            <a:p>
              <a:r>
                <a:rPr lang="en-US" sz="2800" dirty="0">
                  <a:latin typeface="Avenir Book" panose="02000503020000020003" pitchFamily="2" charset="0"/>
                </a:rPr>
                <a:t>Street Vis</a:t>
              </a:r>
            </a:p>
          </p:txBody>
        </p:sp>
        <p:sp>
          <p:nvSpPr>
            <p:cNvPr id="13" name="Rectangle 12">
              <a:extLst>
                <a:ext uri="{FF2B5EF4-FFF2-40B4-BE49-F238E27FC236}">
                  <a16:creationId xmlns:a16="http://schemas.microsoft.com/office/drawing/2014/main" id="{088B53BA-E31D-5C42-B12E-3315A5355B4D}"/>
                </a:ext>
              </a:extLst>
            </p:cNvPr>
            <p:cNvSpPr/>
            <p:nvPr/>
          </p:nvSpPr>
          <p:spPr>
            <a:xfrm>
              <a:off x="5006832" y="2473388"/>
              <a:ext cx="777240" cy="45720"/>
            </a:xfrm>
            <a:prstGeom prst="rect">
              <a:avLst/>
            </a:prstGeom>
            <a:gradFill flip="none" rotWithShape="1">
              <a:gsLst>
                <a:gs pos="100000">
                  <a:srgbClr val="E00000"/>
                </a:gs>
                <a:gs pos="53000">
                  <a:srgbClr val="FF8B0F"/>
                </a:gs>
                <a:gs pos="2000">
                  <a:srgbClr val="FFEEE0"/>
                </a:gs>
              </a:gsLst>
              <a:lin ang="0" scaled="1"/>
              <a:tileRect/>
            </a:gra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14" name="Rectangle 13">
              <a:extLst>
                <a:ext uri="{FF2B5EF4-FFF2-40B4-BE49-F238E27FC236}">
                  <a16:creationId xmlns:a16="http://schemas.microsoft.com/office/drawing/2014/main" id="{FA4BC85B-FB9C-AB4C-BEB2-C5C3F1DFFB5F}"/>
                </a:ext>
              </a:extLst>
            </p:cNvPr>
            <p:cNvSpPr/>
            <p:nvPr/>
          </p:nvSpPr>
          <p:spPr>
            <a:xfrm>
              <a:off x="4924665" y="2406814"/>
              <a:ext cx="929362" cy="526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cap="all" dirty="0">
                  <a:solidFill>
                    <a:schemeClr val="tx1"/>
                  </a:solidFill>
                  <a:latin typeface="Segoe Condensed" panose="020B0606040200020203" pitchFamily="34" charset="0"/>
                  <a:ea typeface="SF Pro Display" pitchFamily="2" charset="0"/>
                </a:rPr>
                <a:t>Problem Count</a:t>
              </a:r>
            </a:p>
          </p:txBody>
        </p:sp>
        <p:sp>
          <p:nvSpPr>
            <p:cNvPr id="15" name="Rectangle 14">
              <a:extLst>
                <a:ext uri="{FF2B5EF4-FFF2-40B4-BE49-F238E27FC236}">
                  <a16:creationId xmlns:a16="http://schemas.microsoft.com/office/drawing/2014/main" id="{CB7A7212-ACB4-B14C-9E03-A975AEE74EE5}"/>
                </a:ext>
              </a:extLst>
            </p:cNvPr>
            <p:cNvSpPr/>
            <p:nvPr/>
          </p:nvSpPr>
          <p:spPr>
            <a:xfrm>
              <a:off x="4756354" y="2470414"/>
              <a:ext cx="219422" cy="428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r"/>
              <a:r>
                <a:rPr lang="en-US" sz="1600" dirty="0">
                  <a:solidFill>
                    <a:schemeClr val="tx1"/>
                  </a:solidFill>
                  <a:latin typeface="Segoe Condensed" panose="020B0606040200020203" pitchFamily="34" charset="0"/>
                  <a:ea typeface="SF Pro Display" pitchFamily="2" charset="0"/>
                </a:rPr>
                <a:t>Low</a:t>
              </a:r>
            </a:p>
          </p:txBody>
        </p:sp>
        <p:sp>
          <p:nvSpPr>
            <p:cNvPr id="16" name="Rectangle 15">
              <a:extLst>
                <a:ext uri="{FF2B5EF4-FFF2-40B4-BE49-F238E27FC236}">
                  <a16:creationId xmlns:a16="http://schemas.microsoft.com/office/drawing/2014/main" id="{3F10FD4B-FCB1-284E-824E-7399835FE38A}"/>
                </a:ext>
              </a:extLst>
            </p:cNvPr>
            <p:cNvSpPr/>
            <p:nvPr/>
          </p:nvSpPr>
          <p:spPr>
            <a:xfrm>
              <a:off x="5804619" y="2470414"/>
              <a:ext cx="219422" cy="511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r>
                <a:rPr lang="en-US" sz="1600" dirty="0">
                  <a:solidFill>
                    <a:schemeClr val="tx1"/>
                  </a:solidFill>
                  <a:latin typeface="Segoe Condensed" panose="020B0606040200020203" pitchFamily="34" charset="0"/>
                  <a:ea typeface="SF Pro Display" pitchFamily="2" charset="0"/>
                </a:rPr>
                <a:t>High</a:t>
              </a:r>
            </a:p>
          </p:txBody>
        </p:sp>
      </p:grpSp>
      <p:grpSp>
        <p:nvGrpSpPr>
          <p:cNvPr id="22" name="Group 21">
            <a:extLst>
              <a:ext uri="{FF2B5EF4-FFF2-40B4-BE49-F238E27FC236}">
                <a16:creationId xmlns:a16="http://schemas.microsoft.com/office/drawing/2014/main" id="{6A1BB690-4F55-7B21-8E91-BBBFEF367D75}"/>
              </a:ext>
            </a:extLst>
          </p:cNvPr>
          <p:cNvGrpSpPr/>
          <p:nvPr/>
        </p:nvGrpSpPr>
        <p:grpSpPr>
          <a:xfrm>
            <a:off x="4563780" y="3380844"/>
            <a:ext cx="1532220" cy="1900297"/>
            <a:chOff x="3253633" y="3479686"/>
            <a:chExt cx="1532220" cy="1900297"/>
          </a:xfrm>
        </p:grpSpPr>
        <p:sp>
          <p:nvSpPr>
            <p:cNvPr id="17" name="Google Shape;75;p13">
              <a:extLst>
                <a:ext uri="{FF2B5EF4-FFF2-40B4-BE49-F238E27FC236}">
                  <a16:creationId xmlns:a16="http://schemas.microsoft.com/office/drawing/2014/main" id="{DCCD178A-CEF4-978B-10FA-5FC7C72B6772}"/>
                </a:ext>
              </a:extLst>
            </p:cNvPr>
            <p:cNvSpPr txBox="1"/>
            <p:nvPr/>
          </p:nvSpPr>
          <p:spPr>
            <a:xfrm>
              <a:off x="3253633" y="4564415"/>
              <a:ext cx="1532220" cy="815568"/>
            </a:xfrm>
            <a:prstGeom prst="rect">
              <a:avLst/>
            </a:prstGeom>
            <a:noFill/>
            <a:ln>
              <a:noFill/>
            </a:ln>
          </p:spPr>
          <p:txBody>
            <a:bodyPr spcFirstLastPara="1" wrap="square" lIns="121900" tIns="121900" rIns="121900" bIns="121900" anchor="t" anchorCtr="0">
              <a:spAutoFit/>
            </a:bodyPr>
            <a:lstStyle/>
            <a:p>
              <a:pPr algn="ctr">
                <a:spcAft>
                  <a:spcPts val="267"/>
                </a:spcAft>
              </a:pPr>
              <a:r>
                <a:rPr lang="en" sz="1600" dirty="0">
                  <a:solidFill>
                    <a:srgbClr val="000000"/>
                  </a:solidFill>
                  <a:latin typeface="Avenir Book" panose="02000503020000020003" pitchFamily="2" charset="0"/>
                  <a:ea typeface="Montserrat Light"/>
                  <a:cs typeface="Montserrat Light"/>
                  <a:sym typeface="Montserrat Light"/>
                </a:rPr>
                <a:t>Accessibility </a:t>
              </a:r>
            </a:p>
            <a:p>
              <a:pPr algn="ctr">
                <a:spcAft>
                  <a:spcPts val="267"/>
                </a:spcAft>
              </a:pPr>
              <a:r>
                <a:rPr lang="en" sz="1600" dirty="0">
                  <a:solidFill>
                    <a:srgbClr val="000000"/>
                  </a:solidFill>
                  <a:latin typeface="Avenir Book" panose="02000503020000020003" pitchFamily="2" charset="0"/>
                  <a:ea typeface="Montserrat Light"/>
                  <a:cs typeface="Montserrat Light"/>
                  <a:sym typeface="Montserrat Light"/>
                </a:rPr>
                <a:t>Advocate</a:t>
              </a:r>
              <a:endParaRPr sz="1600" dirty="0">
                <a:solidFill>
                  <a:srgbClr val="000000"/>
                </a:solidFill>
                <a:latin typeface="Avenir Book" panose="02000503020000020003" pitchFamily="2" charset="0"/>
                <a:ea typeface="Montserrat Light"/>
                <a:cs typeface="Montserrat Light"/>
                <a:sym typeface="Montserrat Light"/>
              </a:endParaRPr>
            </a:p>
          </p:txBody>
        </p:sp>
        <p:pic>
          <p:nvPicPr>
            <p:cNvPr id="18" name="Picture 17">
              <a:extLst>
                <a:ext uri="{FF2B5EF4-FFF2-40B4-BE49-F238E27FC236}">
                  <a16:creationId xmlns:a16="http://schemas.microsoft.com/office/drawing/2014/main" id="{8C958728-C580-C26B-E0CB-6CE8457A995D}"/>
                </a:ext>
              </a:extLst>
            </p:cNvPr>
            <p:cNvPicPr>
              <a:picLocks noChangeAspect="1"/>
            </p:cNvPicPr>
            <p:nvPr/>
          </p:nvPicPr>
          <p:blipFill>
            <a:blip r:embed="rId4"/>
            <a:stretch>
              <a:fillRect/>
            </a:stretch>
          </p:blipFill>
          <p:spPr>
            <a:xfrm>
              <a:off x="3295781" y="3479686"/>
              <a:ext cx="1447654" cy="1137442"/>
            </a:xfrm>
            <a:prstGeom prst="rect">
              <a:avLst/>
            </a:prstGeom>
          </p:spPr>
        </p:pic>
      </p:grpSp>
    </p:spTree>
    <p:extLst>
      <p:ext uri="{BB962C8B-B14F-4D97-AF65-F5344CB8AC3E}">
        <p14:creationId xmlns:p14="http://schemas.microsoft.com/office/powerpoint/2010/main" val="10138130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5459322"/>
          </a:xfrm>
        </p:spPr>
        <p:txBody>
          <a:bodyPr>
            <a:normAutofit/>
          </a:bodyPr>
          <a:lstStyle/>
          <a:p>
            <a:r>
              <a:rPr lang="en-US" sz="2800" dirty="0">
                <a:solidFill>
                  <a:srgbClr val="00BAAF"/>
                </a:solidFill>
              </a:rPr>
              <a:t>Personal experiences</a:t>
            </a:r>
            <a:r>
              <a:rPr lang="en-US" sz="2800" dirty="0"/>
              <a:t> drove sensemaking</a:t>
            </a:r>
          </a:p>
          <a:p>
            <a:r>
              <a:rPr lang="en-US" sz="2800" dirty="0">
                <a:solidFill>
                  <a:srgbClr val="00BAAF"/>
                </a:solidFill>
              </a:rPr>
              <a:t>	Accessibility </a:t>
            </a:r>
            <a:r>
              <a:rPr lang="en-US" sz="2800" dirty="0">
                <a:solidFill>
                  <a:schemeClr val="tx1"/>
                </a:solidFill>
              </a:rPr>
              <a:t>Familiarity</a:t>
            </a:r>
          </a:p>
          <a:p>
            <a:r>
              <a:rPr lang="en-US" sz="2800" dirty="0">
                <a:solidFill>
                  <a:schemeClr val="bg1">
                    <a:lumMod val="75000"/>
                  </a:schemeClr>
                </a:solidFill>
              </a:rPr>
              <a:t>	Location Familiarity</a:t>
            </a:r>
          </a:p>
          <a:p>
            <a:r>
              <a:rPr lang="en-US" sz="2800" dirty="0">
                <a:solidFill>
                  <a:srgbClr val="00BAAF"/>
                </a:solidFill>
              </a:rPr>
              <a:t>	Map </a:t>
            </a:r>
            <a:r>
              <a:rPr lang="en-US" sz="2800" dirty="0">
                <a:solidFill>
                  <a:schemeClr val="tx1"/>
                </a:solidFill>
              </a:rPr>
              <a:t>Familiarity</a:t>
            </a:r>
          </a:p>
          <a:p>
            <a:endParaRPr lang="en-US" sz="2800" dirty="0"/>
          </a:p>
          <a:p>
            <a:endParaRPr lang="en-US" sz="2800" dirty="0"/>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RQ2: </a:t>
            </a:r>
            <a:r>
              <a:rPr lang="en-US" sz="4000" dirty="0">
                <a:solidFill>
                  <a:schemeClr val="tx1">
                    <a:lumMod val="65000"/>
                    <a:lumOff val="35000"/>
                  </a:schemeClr>
                </a:solidFill>
                <a:latin typeface="Bebas Neue" panose="020B0606020202050201" pitchFamily="34" charset="77"/>
              </a:rPr>
              <a:t>How do key stakeholders’ sensemaking practices differ?</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Sensemaking practices</a:t>
            </a:r>
          </a:p>
        </p:txBody>
      </p:sp>
      <p:grpSp>
        <p:nvGrpSpPr>
          <p:cNvPr id="19" name="Group 18">
            <a:extLst>
              <a:ext uri="{FF2B5EF4-FFF2-40B4-BE49-F238E27FC236}">
                <a16:creationId xmlns:a16="http://schemas.microsoft.com/office/drawing/2014/main" id="{EA20E8B6-A7F9-984B-BFCC-F1268279272F}"/>
              </a:ext>
            </a:extLst>
          </p:cNvPr>
          <p:cNvGrpSpPr/>
          <p:nvPr/>
        </p:nvGrpSpPr>
        <p:grpSpPr>
          <a:xfrm>
            <a:off x="4661034" y="3932798"/>
            <a:ext cx="1487919" cy="1724125"/>
            <a:chOff x="3764042" y="3429001"/>
            <a:chExt cx="1487919" cy="1724125"/>
          </a:xfrm>
        </p:grpSpPr>
        <p:sp>
          <p:nvSpPr>
            <p:cNvPr id="17" name="TextBox 16">
              <a:extLst>
                <a:ext uri="{FF2B5EF4-FFF2-40B4-BE49-F238E27FC236}">
                  <a16:creationId xmlns:a16="http://schemas.microsoft.com/office/drawing/2014/main" id="{05B12629-6F43-6242-97AB-BB5F6AAA0753}"/>
                </a:ext>
              </a:extLst>
            </p:cNvPr>
            <p:cNvSpPr txBox="1"/>
            <p:nvPr/>
          </p:nvSpPr>
          <p:spPr>
            <a:xfrm>
              <a:off x="3764042" y="4568351"/>
              <a:ext cx="1389691" cy="584775"/>
            </a:xfrm>
            <a:prstGeom prst="rect">
              <a:avLst/>
            </a:prstGeom>
            <a:noFill/>
          </p:spPr>
          <p:txBody>
            <a:bodyPr wrap="square" rtlCol="0">
              <a:spAutoFit/>
            </a:bodyPr>
            <a:lstStyle/>
            <a:p>
              <a:pPr algn="ctr"/>
              <a:r>
                <a:rPr lang="en-US" sz="1600" dirty="0">
                  <a:latin typeface="Avenir Book" panose="02000503020000020003" pitchFamily="2" charset="0"/>
                </a:rPr>
                <a:t>Department Officials</a:t>
              </a:r>
            </a:p>
          </p:txBody>
        </p:sp>
        <p:pic>
          <p:nvPicPr>
            <p:cNvPr id="18" name="Picture 17">
              <a:extLst>
                <a:ext uri="{FF2B5EF4-FFF2-40B4-BE49-F238E27FC236}">
                  <a16:creationId xmlns:a16="http://schemas.microsoft.com/office/drawing/2014/main" id="{1EAFF9AA-D9EF-B948-A3F7-A53E5CD3966C}"/>
                </a:ext>
              </a:extLst>
            </p:cNvPr>
            <p:cNvPicPr>
              <a:picLocks noChangeAspect="1"/>
            </p:cNvPicPr>
            <p:nvPr/>
          </p:nvPicPr>
          <p:blipFill>
            <a:blip r:embed="rId3"/>
            <a:stretch>
              <a:fillRect/>
            </a:stretch>
          </p:blipFill>
          <p:spPr>
            <a:xfrm>
              <a:off x="3840242" y="3429001"/>
              <a:ext cx="1411719" cy="1137442"/>
            </a:xfrm>
            <a:prstGeom prst="rect">
              <a:avLst/>
            </a:prstGeom>
          </p:spPr>
        </p:pic>
      </p:grpSp>
      <p:grpSp>
        <p:nvGrpSpPr>
          <p:cNvPr id="20" name="Group 19">
            <a:extLst>
              <a:ext uri="{FF2B5EF4-FFF2-40B4-BE49-F238E27FC236}">
                <a16:creationId xmlns:a16="http://schemas.microsoft.com/office/drawing/2014/main" id="{8E41CB60-9D21-C643-8BC3-15273E6FD934}"/>
              </a:ext>
            </a:extLst>
          </p:cNvPr>
          <p:cNvGrpSpPr/>
          <p:nvPr/>
        </p:nvGrpSpPr>
        <p:grpSpPr>
          <a:xfrm>
            <a:off x="6096000" y="1819501"/>
            <a:ext cx="4809067" cy="3296775"/>
            <a:chOff x="4756354" y="1524480"/>
            <a:chExt cx="1267687" cy="997101"/>
          </a:xfrm>
        </p:grpSpPr>
        <p:pic>
          <p:nvPicPr>
            <p:cNvPr id="21" name="Picture 20">
              <a:extLst>
                <a:ext uri="{FF2B5EF4-FFF2-40B4-BE49-F238E27FC236}">
                  <a16:creationId xmlns:a16="http://schemas.microsoft.com/office/drawing/2014/main" id="{4B14BC83-359C-DA48-9666-97A61D8CD408}"/>
                </a:ext>
              </a:extLst>
            </p:cNvPr>
            <p:cNvPicPr>
              <a:picLocks noChangeAspect="1"/>
            </p:cNvPicPr>
            <p:nvPr/>
          </p:nvPicPr>
          <p:blipFill rotWithShape="1">
            <a:blip r:embed="rId4"/>
            <a:srcRect b="25481"/>
            <a:stretch/>
          </p:blipFill>
          <p:spPr>
            <a:xfrm>
              <a:off x="4833096" y="1603497"/>
              <a:ext cx="1124712" cy="769526"/>
            </a:xfrm>
            <a:prstGeom prst="rect">
              <a:avLst/>
            </a:prstGeom>
          </p:spPr>
        </p:pic>
        <p:sp>
          <p:nvSpPr>
            <p:cNvPr id="22" name="TextBox 21">
              <a:extLst>
                <a:ext uri="{FF2B5EF4-FFF2-40B4-BE49-F238E27FC236}">
                  <a16:creationId xmlns:a16="http://schemas.microsoft.com/office/drawing/2014/main" id="{BCBE6681-C3C2-784C-B072-CF799EB67EC8}"/>
                </a:ext>
              </a:extLst>
            </p:cNvPr>
            <p:cNvSpPr txBox="1"/>
            <p:nvPr/>
          </p:nvSpPr>
          <p:spPr>
            <a:xfrm>
              <a:off x="4813616" y="1524480"/>
              <a:ext cx="1144191" cy="466025"/>
            </a:xfrm>
            <a:prstGeom prst="rect">
              <a:avLst/>
            </a:prstGeom>
            <a:noFill/>
          </p:spPr>
          <p:txBody>
            <a:bodyPr wrap="square" tIns="0" rtlCol="0">
              <a:spAutoFit/>
            </a:bodyPr>
            <a:lstStyle>
              <a:defPPr>
                <a:defRPr lang="en-US"/>
              </a:defPPr>
              <a:lvl1pPr algn="ctr">
                <a:lnSpc>
                  <a:spcPts val="1400"/>
                </a:lnSpc>
                <a:defRPr sz="1000">
                  <a:latin typeface="Avenir Next Medium" panose="020B0503020202020204" pitchFamily="34" charset="0"/>
                  <a:cs typeface="Segoe UI Semibold" panose="020B0702040204020203" pitchFamily="34" charset="0"/>
                </a:defRPr>
              </a:lvl1pPr>
            </a:lstStyle>
            <a:p>
              <a:r>
                <a:rPr lang="en-US" sz="2800" dirty="0">
                  <a:latin typeface="Avenir Book" panose="02000503020000020003" pitchFamily="2" charset="0"/>
                </a:rPr>
                <a:t>Street Vis</a:t>
              </a:r>
            </a:p>
          </p:txBody>
        </p:sp>
        <p:sp>
          <p:nvSpPr>
            <p:cNvPr id="23" name="Rectangle 22">
              <a:extLst>
                <a:ext uri="{FF2B5EF4-FFF2-40B4-BE49-F238E27FC236}">
                  <a16:creationId xmlns:a16="http://schemas.microsoft.com/office/drawing/2014/main" id="{0D4C5696-1862-E34B-A0F2-11FE9A7009D8}"/>
                </a:ext>
              </a:extLst>
            </p:cNvPr>
            <p:cNvSpPr/>
            <p:nvPr/>
          </p:nvSpPr>
          <p:spPr>
            <a:xfrm>
              <a:off x="5006832" y="2473388"/>
              <a:ext cx="777240" cy="45720"/>
            </a:xfrm>
            <a:prstGeom prst="rect">
              <a:avLst/>
            </a:prstGeom>
            <a:gradFill flip="none" rotWithShape="1">
              <a:gsLst>
                <a:gs pos="100000">
                  <a:srgbClr val="E00000"/>
                </a:gs>
                <a:gs pos="53000">
                  <a:srgbClr val="FF8B0F"/>
                </a:gs>
                <a:gs pos="2000">
                  <a:srgbClr val="FFEEE0"/>
                </a:gs>
              </a:gsLst>
              <a:lin ang="0" scaled="1"/>
              <a:tileRect/>
            </a:gra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4" name="Rectangle 23">
              <a:extLst>
                <a:ext uri="{FF2B5EF4-FFF2-40B4-BE49-F238E27FC236}">
                  <a16:creationId xmlns:a16="http://schemas.microsoft.com/office/drawing/2014/main" id="{ACAAFCC6-7DA8-9746-9186-950945056723}"/>
                </a:ext>
              </a:extLst>
            </p:cNvPr>
            <p:cNvSpPr/>
            <p:nvPr/>
          </p:nvSpPr>
          <p:spPr>
            <a:xfrm>
              <a:off x="4924665" y="2406814"/>
              <a:ext cx="929362" cy="526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cap="all" dirty="0">
                  <a:solidFill>
                    <a:schemeClr val="tx1"/>
                  </a:solidFill>
                  <a:latin typeface="Segoe Condensed" panose="020B0606040200020203" pitchFamily="34" charset="0"/>
                  <a:ea typeface="SF Pro Display" pitchFamily="2" charset="0"/>
                </a:rPr>
                <a:t>Problem Count</a:t>
              </a:r>
            </a:p>
          </p:txBody>
        </p:sp>
        <p:sp>
          <p:nvSpPr>
            <p:cNvPr id="25" name="Rectangle 24">
              <a:extLst>
                <a:ext uri="{FF2B5EF4-FFF2-40B4-BE49-F238E27FC236}">
                  <a16:creationId xmlns:a16="http://schemas.microsoft.com/office/drawing/2014/main" id="{BDC38788-D492-924D-8FC3-008605B13AEC}"/>
                </a:ext>
              </a:extLst>
            </p:cNvPr>
            <p:cNvSpPr/>
            <p:nvPr/>
          </p:nvSpPr>
          <p:spPr>
            <a:xfrm>
              <a:off x="4756354" y="2470414"/>
              <a:ext cx="219422" cy="428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r"/>
              <a:r>
                <a:rPr lang="en-US" sz="1600" dirty="0">
                  <a:solidFill>
                    <a:schemeClr val="tx1"/>
                  </a:solidFill>
                  <a:latin typeface="Segoe Condensed" panose="020B0606040200020203" pitchFamily="34" charset="0"/>
                  <a:ea typeface="SF Pro Display" pitchFamily="2" charset="0"/>
                </a:rPr>
                <a:t>Low</a:t>
              </a:r>
            </a:p>
          </p:txBody>
        </p:sp>
        <p:sp>
          <p:nvSpPr>
            <p:cNvPr id="26" name="Rectangle 25">
              <a:extLst>
                <a:ext uri="{FF2B5EF4-FFF2-40B4-BE49-F238E27FC236}">
                  <a16:creationId xmlns:a16="http://schemas.microsoft.com/office/drawing/2014/main" id="{BA6DD563-3DD0-0A4D-9A98-10C4005A4197}"/>
                </a:ext>
              </a:extLst>
            </p:cNvPr>
            <p:cNvSpPr/>
            <p:nvPr/>
          </p:nvSpPr>
          <p:spPr>
            <a:xfrm>
              <a:off x="5804619" y="2470414"/>
              <a:ext cx="219422" cy="511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r>
                <a:rPr lang="en-US" sz="1600" dirty="0">
                  <a:solidFill>
                    <a:schemeClr val="tx1"/>
                  </a:solidFill>
                  <a:latin typeface="Segoe Condensed" panose="020B0606040200020203" pitchFamily="34" charset="0"/>
                  <a:ea typeface="SF Pro Display" pitchFamily="2" charset="0"/>
                </a:rPr>
                <a:t>High</a:t>
              </a:r>
            </a:p>
          </p:txBody>
        </p:sp>
      </p:grpSp>
      <p:sp>
        <p:nvSpPr>
          <p:cNvPr id="28" name="Rectangle 27">
            <a:extLst>
              <a:ext uri="{FF2B5EF4-FFF2-40B4-BE49-F238E27FC236}">
                <a16:creationId xmlns:a16="http://schemas.microsoft.com/office/drawing/2014/main" id="{AA6ACFC5-002A-1043-918A-AA2BCCC212DA}"/>
              </a:ext>
            </a:extLst>
          </p:cNvPr>
          <p:cNvSpPr/>
          <p:nvPr/>
        </p:nvSpPr>
        <p:spPr>
          <a:xfrm>
            <a:off x="3972314" y="6116896"/>
            <a:ext cx="8219686" cy="400110"/>
          </a:xfrm>
          <a:prstGeom prst="rect">
            <a:avLst/>
          </a:prstGeom>
        </p:spPr>
        <p:txBody>
          <a:bodyPr wrap="none">
            <a:spAutoFit/>
          </a:bodyPr>
          <a:lstStyle/>
          <a:p>
            <a:r>
              <a:rPr lang="en-US" sz="2000" dirty="0">
                <a:latin typeface="Avenir Next" panose="020B0503020202020204" pitchFamily="34" charset="0"/>
              </a:rPr>
              <a:t>Map’s utility depended on the alignment with a user’s mental models</a:t>
            </a:r>
          </a:p>
        </p:txBody>
      </p:sp>
    </p:spTree>
    <p:extLst>
      <p:ext uri="{BB962C8B-B14F-4D97-AF65-F5344CB8AC3E}">
        <p14:creationId xmlns:p14="http://schemas.microsoft.com/office/powerpoint/2010/main" val="75330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1" y="1201077"/>
            <a:ext cx="11675379" cy="3447518"/>
          </a:xfrm>
        </p:spPr>
        <p:txBody>
          <a:bodyPr>
            <a:normAutofit/>
          </a:bodyPr>
          <a:lstStyle/>
          <a:p>
            <a:r>
              <a:rPr lang="en-US" sz="2800" dirty="0">
                <a:solidFill>
                  <a:srgbClr val="00BAAF"/>
                </a:solidFill>
              </a:rPr>
              <a:t>Personal experiences</a:t>
            </a:r>
            <a:r>
              <a:rPr lang="en-US" sz="2800" dirty="0"/>
              <a:t> drove sensemaking</a:t>
            </a:r>
          </a:p>
          <a:p>
            <a:r>
              <a:rPr lang="en-US" sz="2800" dirty="0">
                <a:solidFill>
                  <a:srgbClr val="00BAAF"/>
                </a:solidFill>
              </a:rPr>
              <a:t>	Accessibility </a:t>
            </a:r>
            <a:r>
              <a:rPr lang="en-US" sz="2800" dirty="0">
                <a:solidFill>
                  <a:schemeClr val="tx1"/>
                </a:solidFill>
              </a:rPr>
              <a:t>Familiarity</a:t>
            </a:r>
          </a:p>
          <a:p>
            <a:r>
              <a:rPr lang="en-US" sz="2800" dirty="0">
                <a:solidFill>
                  <a:schemeClr val="bg1">
                    <a:lumMod val="75000"/>
                  </a:schemeClr>
                </a:solidFill>
              </a:rPr>
              <a:t>	Location Familiarity</a:t>
            </a:r>
          </a:p>
          <a:p>
            <a:r>
              <a:rPr lang="en-US" sz="2800" dirty="0">
                <a:solidFill>
                  <a:srgbClr val="00BAAF"/>
                </a:solidFill>
              </a:rPr>
              <a:t>	Map </a:t>
            </a:r>
            <a:r>
              <a:rPr lang="en-US" sz="2800" dirty="0">
                <a:solidFill>
                  <a:schemeClr val="tx1"/>
                </a:solidFill>
              </a:rPr>
              <a:t>Familiarity</a:t>
            </a:r>
            <a:endParaRPr lang="en-US" sz="2800" dirty="0"/>
          </a:p>
          <a:p>
            <a:endParaRPr lang="en-US" sz="2800" dirty="0"/>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RQ2: </a:t>
            </a:r>
            <a:r>
              <a:rPr lang="en-US" sz="4000" dirty="0">
                <a:solidFill>
                  <a:schemeClr val="tx1">
                    <a:lumMod val="65000"/>
                    <a:lumOff val="35000"/>
                  </a:schemeClr>
                </a:solidFill>
                <a:latin typeface="Bebas Neue" panose="020B0606020202050201" pitchFamily="34" charset="77"/>
              </a:rPr>
              <a:t>How do key stakeholders’ sensemaking practices differ?</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Sensemaking practices</a:t>
            </a:r>
          </a:p>
        </p:txBody>
      </p:sp>
      <p:sp>
        <p:nvSpPr>
          <p:cNvPr id="17" name="TextBox 16">
            <a:extLst>
              <a:ext uri="{FF2B5EF4-FFF2-40B4-BE49-F238E27FC236}">
                <a16:creationId xmlns:a16="http://schemas.microsoft.com/office/drawing/2014/main" id="{05B12629-6F43-6242-97AB-BB5F6AAA0753}"/>
              </a:ext>
            </a:extLst>
          </p:cNvPr>
          <p:cNvSpPr txBox="1"/>
          <p:nvPr/>
        </p:nvSpPr>
        <p:spPr>
          <a:xfrm>
            <a:off x="4701870" y="5313496"/>
            <a:ext cx="1389691" cy="338554"/>
          </a:xfrm>
          <a:prstGeom prst="rect">
            <a:avLst/>
          </a:prstGeom>
          <a:noFill/>
        </p:spPr>
        <p:txBody>
          <a:bodyPr wrap="square" rtlCol="0">
            <a:spAutoFit/>
          </a:bodyPr>
          <a:lstStyle/>
          <a:p>
            <a:pPr algn="ctr"/>
            <a:r>
              <a:rPr lang="en-US" sz="1600" dirty="0">
                <a:latin typeface="Avenir Book" panose="02000503020000020003" pitchFamily="2" charset="0"/>
              </a:rPr>
              <a:t>Caregivers</a:t>
            </a:r>
          </a:p>
        </p:txBody>
      </p:sp>
      <p:sp>
        <p:nvSpPr>
          <p:cNvPr id="20" name="TextBox 19">
            <a:extLst>
              <a:ext uri="{FF2B5EF4-FFF2-40B4-BE49-F238E27FC236}">
                <a16:creationId xmlns:a16="http://schemas.microsoft.com/office/drawing/2014/main" id="{4CBA0793-A2C2-0D40-B5BF-95558F1CAE49}"/>
              </a:ext>
            </a:extLst>
          </p:cNvPr>
          <p:cNvSpPr txBox="1"/>
          <p:nvPr/>
        </p:nvSpPr>
        <p:spPr>
          <a:xfrm>
            <a:off x="3184502" y="5313496"/>
            <a:ext cx="1492444" cy="338554"/>
          </a:xfrm>
          <a:prstGeom prst="rect">
            <a:avLst/>
          </a:prstGeom>
          <a:noFill/>
        </p:spPr>
        <p:txBody>
          <a:bodyPr wrap="square" rtlCol="0">
            <a:spAutoFit/>
          </a:bodyPr>
          <a:lstStyle/>
          <a:p>
            <a:pPr algn="ctr"/>
            <a:r>
              <a:rPr lang="en-US" sz="1600" dirty="0">
                <a:latin typeface="Avenir Book" panose="02000503020000020003" pitchFamily="2" charset="0"/>
              </a:rPr>
              <a:t>MI Individuals</a:t>
            </a:r>
          </a:p>
        </p:txBody>
      </p:sp>
      <p:pic>
        <p:nvPicPr>
          <p:cNvPr id="22" name="Picture 21">
            <a:extLst>
              <a:ext uri="{FF2B5EF4-FFF2-40B4-BE49-F238E27FC236}">
                <a16:creationId xmlns:a16="http://schemas.microsoft.com/office/drawing/2014/main" id="{1A9CA5A9-51FF-1446-9DE1-1EF6016E980E}"/>
              </a:ext>
            </a:extLst>
          </p:cNvPr>
          <p:cNvPicPr>
            <a:picLocks noChangeAspect="1"/>
          </p:cNvPicPr>
          <p:nvPr/>
        </p:nvPicPr>
        <p:blipFill>
          <a:blip r:embed="rId3"/>
          <a:stretch>
            <a:fillRect/>
          </a:stretch>
        </p:blipFill>
        <p:spPr>
          <a:xfrm>
            <a:off x="4676946" y="4084484"/>
            <a:ext cx="1391454" cy="1117140"/>
          </a:xfrm>
          <a:prstGeom prst="rect">
            <a:avLst/>
          </a:prstGeom>
        </p:spPr>
      </p:pic>
      <p:pic>
        <p:nvPicPr>
          <p:cNvPr id="23" name="Picture 22">
            <a:extLst>
              <a:ext uri="{FF2B5EF4-FFF2-40B4-BE49-F238E27FC236}">
                <a16:creationId xmlns:a16="http://schemas.microsoft.com/office/drawing/2014/main" id="{15F18F7C-C9D3-9A45-A542-90D99A476A35}"/>
              </a:ext>
            </a:extLst>
          </p:cNvPr>
          <p:cNvPicPr>
            <a:picLocks noChangeAspect="1"/>
          </p:cNvPicPr>
          <p:nvPr/>
        </p:nvPicPr>
        <p:blipFill>
          <a:blip r:embed="rId4"/>
          <a:stretch>
            <a:fillRect/>
          </a:stretch>
        </p:blipFill>
        <p:spPr>
          <a:xfrm>
            <a:off x="3425797" y="4153931"/>
            <a:ext cx="1295735" cy="1047693"/>
          </a:xfrm>
          <a:prstGeom prst="rect">
            <a:avLst/>
          </a:prstGeom>
        </p:spPr>
      </p:pic>
      <p:grpSp>
        <p:nvGrpSpPr>
          <p:cNvPr id="24" name="Group 23">
            <a:extLst>
              <a:ext uri="{FF2B5EF4-FFF2-40B4-BE49-F238E27FC236}">
                <a16:creationId xmlns:a16="http://schemas.microsoft.com/office/drawing/2014/main" id="{BAAE5297-9A02-F448-98E4-699ADFCE0E82}"/>
              </a:ext>
            </a:extLst>
          </p:cNvPr>
          <p:cNvGrpSpPr/>
          <p:nvPr/>
        </p:nvGrpSpPr>
        <p:grpSpPr>
          <a:xfrm>
            <a:off x="6388100" y="1908865"/>
            <a:ext cx="3691467" cy="3187868"/>
            <a:chOff x="8570933" y="1505197"/>
            <a:chExt cx="1133914" cy="1056097"/>
          </a:xfrm>
        </p:grpSpPr>
        <p:pic>
          <p:nvPicPr>
            <p:cNvPr id="25" name="Picture 24">
              <a:extLst>
                <a:ext uri="{FF2B5EF4-FFF2-40B4-BE49-F238E27FC236}">
                  <a16:creationId xmlns:a16="http://schemas.microsoft.com/office/drawing/2014/main" id="{F1583558-1A36-AC43-ADF2-4149C281CFA2}"/>
                </a:ext>
              </a:extLst>
            </p:cNvPr>
            <p:cNvPicPr>
              <a:picLocks noChangeAspect="1"/>
            </p:cNvPicPr>
            <p:nvPr/>
          </p:nvPicPr>
          <p:blipFill rotWithShape="1">
            <a:blip r:embed="rId5"/>
            <a:srcRect l="7522" t="11997" r="21911" b="38424"/>
            <a:stretch/>
          </p:blipFill>
          <p:spPr>
            <a:xfrm>
              <a:off x="8580134" y="1603497"/>
              <a:ext cx="1124712" cy="768096"/>
            </a:xfrm>
            <a:prstGeom prst="rect">
              <a:avLst/>
            </a:prstGeom>
          </p:spPr>
        </p:pic>
        <p:sp>
          <p:nvSpPr>
            <p:cNvPr id="26" name="TextBox 25">
              <a:extLst>
                <a:ext uri="{FF2B5EF4-FFF2-40B4-BE49-F238E27FC236}">
                  <a16:creationId xmlns:a16="http://schemas.microsoft.com/office/drawing/2014/main" id="{8D238182-B40B-BC42-8AFF-2766606C1610}"/>
                </a:ext>
              </a:extLst>
            </p:cNvPr>
            <p:cNvSpPr txBox="1"/>
            <p:nvPr/>
          </p:nvSpPr>
          <p:spPr>
            <a:xfrm>
              <a:off x="8570933" y="1505197"/>
              <a:ext cx="1133914" cy="97792"/>
            </a:xfrm>
            <a:prstGeom prst="rect">
              <a:avLst/>
            </a:prstGeom>
            <a:noFill/>
          </p:spPr>
          <p:txBody>
            <a:bodyPr wrap="square" tIns="0" rtlCol="0">
              <a:spAutoFit/>
            </a:bodyPr>
            <a:lstStyle>
              <a:defPPr>
                <a:defRPr lang="en-US"/>
              </a:defPPr>
              <a:lvl1pPr>
                <a:lnSpc>
                  <a:spcPts val="1400"/>
                </a:lnSpc>
                <a:defRPr sz="1200">
                  <a:latin typeface="Bebas Neue" panose="020B0606020202050201" pitchFamily="34" charset="0"/>
                  <a:cs typeface="Segoe UI Semibold" panose="020B0702040204020203" pitchFamily="34" charset="0"/>
                </a:defRPr>
              </a:lvl1pPr>
            </a:lstStyle>
            <a:p>
              <a:pPr algn="ctr"/>
              <a:r>
                <a:rPr lang="en-US" sz="2800" dirty="0">
                  <a:latin typeface="Avenir Book" panose="02000503020000020003" pitchFamily="2" charset="0"/>
                </a:rPr>
                <a:t>Isochrones</a:t>
              </a:r>
            </a:p>
          </p:txBody>
        </p:sp>
        <p:grpSp>
          <p:nvGrpSpPr>
            <p:cNvPr id="27" name="Group 26">
              <a:extLst>
                <a:ext uri="{FF2B5EF4-FFF2-40B4-BE49-F238E27FC236}">
                  <a16:creationId xmlns:a16="http://schemas.microsoft.com/office/drawing/2014/main" id="{F916D878-B8E6-2443-BC5D-1F2294172391}"/>
                </a:ext>
              </a:extLst>
            </p:cNvPr>
            <p:cNvGrpSpPr/>
            <p:nvPr/>
          </p:nvGrpSpPr>
          <p:grpSpPr>
            <a:xfrm>
              <a:off x="8620777" y="2468676"/>
              <a:ext cx="1056022" cy="92618"/>
              <a:chOff x="7142656" y="3872523"/>
              <a:chExt cx="1802371" cy="288217"/>
            </a:xfrm>
          </p:grpSpPr>
          <p:grpSp>
            <p:nvGrpSpPr>
              <p:cNvPr id="29" name="Group 28">
                <a:extLst>
                  <a:ext uri="{FF2B5EF4-FFF2-40B4-BE49-F238E27FC236}">
                    <a16:creationId xmlns:a16="http://schemas.microsoft.com/office/drawing/2014/main" id="{691D995B-0BFB-6C44-9BAC-53E9781DA107}"/>
                  </a:ext>
                </a:extLst>
              </p:cNvPr>
              <p:cNvGrpSpPr/>
              <p:nvPr/>
            </p:nvGrpSpPr>
            <p:grpSpPr>
              <a:xfrm>
                <a:off x="7142656" y="4063162"/>
                <a:ext cx="1802371" cy="97578"/>
                <a:chOff x="4825678" y="2873848"/>
                <a:chExt cx="890575" cy="151533"/>
              </a:xfrm>
            </p:grpSpPr>
            <p:sp>
              <p:nvSpPr>
                <p:cNvPr id="36" name="Rectangle 35">
                  <a:extLst>
                    <a:ext uri="{FF2B5EF4-FFF2-40B4-BE49-F238E27FC236}">
                      <a16:creationId xmlns:a16="http://schemas.microsoft.com/office/drawing/2014/main" id="{4FE6B4DD-AFB0-4B4F-B6DB-43EE1501083D}"/>
                    </a:ext>
                  </a:extLst>
                </p:cNvPr>
                <p:cNvSpPr/>
                <p:nvPr/>
              </p:nvSpPr>
              <p:spPr>
                <a:xfrm>
                  <a:off x="4825678" y="2873868"/>
                  <a:ext cx="165314" cy="151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600" dirty="0">
                      <a:solidFill>
                        <a:schemeClr val="tx1"/>
                      </a:solidFill>
                      <a:latin typeface="Segoe Condensed" panose="020B0606040200020203" pitchFamily="34" charset="0"/>
                      <a:ea typeface="SF Pro Display" pitchFamily="2" charset="0"/>
                    </a:rPr>
                    <a:t>10</a:t>
                  </a:r>
                </a:p>
              </p:txBody>
            </p:sp>
            <p:sp>
              <p:nvSpPr>
                <p:cNvPr id="37" name="Rectangle 36">
                  <a:extLst>
                    <a:ext uri="{FF2B5EF4-FFF2-40B4-BE49-F238E27FC236}">
                      <a16:creationId xmlns:a16="http://schemas.microsoft.com/office/drawing/2014/main" id="{302028B2-365E-AB4B-8FF4-11B34886A927}"/>
                    </a:ext>
                  </a:extLst>
                </p:cNvPr>
                <p:cNvSpPr/>
                <p:nvPr/>
              </p:nvSpPr>
              <p:spPr>
                <a:xfrm>
                  <a:off x="5534850" y="2873848"/>
                  <a:ext cx="181403" cy="151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600" dirty="0">
                      <a:solidFill>
                        <a:schemeClr val="tx1"/>
                      </a:solidFill>
                      <a:latin typeface="Segoe Condensed" panose="020B0606040200020203" pitchFamily="34" charset="0"/>
                      <a:ea typeface="SF Pro Display" pitchFamily="2" charset="0"/>
                    </a:rPr>
                    <a:t>50</a:t>
                  </a:r>
                </a:p>
              </p:txBody>
            </p:sp>
            <p:sp>
              <p:nvSpPr>
                <p:cNvPr id="38" name="Rectangle 37">
                  <a:extLst>
                    <a:ext uri="{FF2B5EF4-FFF2-40B4-BE49-F238E27FC236}">
                      <a16:creationId xmlns:a16="http://schemas.microsoft.com/office/drawing/2014/main" id="{A0E52368-2F41-5349-B092-E3EE10663286}"/>
                    </a:ext>
                  </a:extLst>
                </p:cNvPr>
                <p:cNvSpPr/>
                <p:nvPr/>
              </p:nvSpPr>
              <p:spPr>
                <a:xfrm>
                  <a:off x="4998019" y="2873916"/>
                  <a:ext cx="165314" cy="151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600" dirty="0">
                      <a:solidFill>
                        <a:schemeClr val="tx1"/>
                      </a:solidFill>
                      <a:latin typeface="Segoe Condensed" panose="020B0606040200020203" pitchFamily="34" charset="0"/>
                      <a:ea typeface="SF Pro Display" pitchFamily="2" charset="0"/>
                    </a:rPr>
                    <a:t>20</a:t>
                  </a:r>
                </a:p>
              </p:txBody>
            </p:sp>
            <p:sp>
              <p:nvSpPr>
                <p:cNvPr id="39" name="Rectangle 38">
                  <a:extLst>
                    <a:ext uri="{FF2B5EF4-FFF2-40B4-BE49-F238E27FC236}">
                      <a16:creationId xmlns:a16="http://schemas.microsoft.com/office/drawing/2014/main" id="{066AA607-3FAA-8449-B88B-B5A4DCA6C17F}"/>
                    </a:ext>
                  </a:extLst>
                </p:cNvPr>
                <p:cNvSpPr/>
                <p:nvPr/>
              </p:nvSpPr>
              <p:spPr>
                <a:xfrm>
                  <a:off x="5164634" y="2873882"/>
                  <a:ext cx="186180" cy="151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600" dirty="0">
                      <a:solidFill>
                        <a:schemeClr val="tx1"/>
                      </a:solidFill>
                      <a:latin typeface="Segoe Condensed" panose="020B0606040200020203" pitchFamily="34" charset="0"/>
                      <a:ea typeface="SF Pro Display" pitchFamily="2" charset="0"/>
                    </a:rPr>
                    <a:t>30</a:t>
                  </a:r>
                </a:p>
              </p:txBody>
            </p:sp>
            <p:sp>
              <p:nvSpPr>
                <p:cNvPr id="40" name="Rectangle 39">
                  <a:extLst>
                    <a:ext uri="{FF2B5EF4-FFF2-40B4-BE49-F238E27FC236}">
                      <a16:creationId xmlns:a16="http://schemas.microsoft.com/office/drawing/2014/main" id="{85CBBDF0-EBBC-0C4F-A664-A482F075A808}"/>
                    </a:ext>
                  </a:extLst>
                </p:cNvPr>
                <p:cNvSpPr/>
                <p:nvPr/>
              </p:nvSpPr>
              <p:spPr>
                <a:xfrm>
                  <a:off x="5351489" y="2873848"/>
                  <a:ext cx="180161" cy="151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600" dirty="0">
                      <a:solidFill>
                        <a:schemeClr val="tx1"/>
                      </a:solidFill>
                      <a:latin typeface="Segoe Condensed" panose="020B0606040200020203" pitchFamily="34" charset="0"/>
                      <a:ea typeface="SF Pro Display" pitchFamily="2" charset="0"/>
                    </a:rPr>
                    <a:t>40</a:t>
                  </a:r>
                </a:p>
              </p:txBody>
            </p:sp>
          </p:grpSp>
          <p:grpSp>
            <p:nvGrpSpPr>
              <p:cNvPr id="30" name="Group 29">
                <a:extLst>
                  <a:ext uri="{FF2B5EF4-FFF2-40B4-BE49-F238E27FC236}">
                    <a16:creationId xmlns:a16="http://schemas.microsoft.com/office/drawing/2014/main" id="{3689DE84-0188-B146-97D7-BF8FD7F5D595}"/>
                  </a:ext>
                </a:extLst>
              </p:cNvPr>
              <p:cNvGrpSpPr/>
              <p:nvPr/>
            </p:nvGrpSpPr>
            <p:grpSpPr>
              <a:xfrm>
                <a:off x="7142659" y="3872523"/>
                <a:ext cx="1801512" cy="122555"/>
                <a:chOff x="379592" y="5200695"/>
                <a:chExt cx="1866767" cy="381010"/>
              </a:xfrm>
            </p:grpSpPr>
            <p:pic>
              <p:nvPicPr>
                <p:cNvPr id="31" name="Picture 30">
                  <a:extLst>
                    <a:ext uri="{FF2B5EF4-FFF2-40B4-BE49-F238E27FC236}">
                      <a16:creationId xmlns:a16="http://schemas.microsoft.com/office/drawing/2014/main" id="{B78130EC-6EE5-9C46-810D-BD40EA328837}"/>
                    </a:ext>
                  </a:extLst>
                </p:cNvPr>
                <p:cNvPicPr>
                  <a:picLocks noChangeAspect="1"/>
                </p:cNvPicPr>
                <p:nvPr/>
              </p:nvPicPr>
              <p:blipFill>
                <a:blip r:embed="rId6"/>
                <a:stretch>
                  <a:fillRect/>
                </a:stretch>
              </p:blipFill>
              <p:spPr>
                <a:xfrm>
                  <a:off x="1865359" y="5200695"/>
                  <a:ext cx="381000" cy="381001"/>
                </a:xfrm>
                <a:prstGeom prst="rect">
                  <a:avLst/>
                </a:prstGeom>
                <a:ln w="3175">
                  <a:solidFill>
                    <a:schemeClr val="bg1">
                      <a:lumMod val="50000"/>
                    </a:schemeClr>
                  </a:solidFill>
                </a:ln>
              </p:spPr>
            </p:pic>
            <p:pic>
              <p:nvPicPr>
                <p:cNvPr id="32" name="Picture 31">
                  <a:extLst>
                    <a:ext uri="{FF2B5EF4-FFF2-40B4-BE49-F238E27FC236}">
                      <a16:creationId xmlns:a16="http://schemas.microsoft.com/office/drawing/2014/main" id="{61D92524-7627-2E46-8291-B102E58F2935}"/>
                    </a:ext>
                  </a:extLst>
                </p:cNvPr>
                <p:cNvPicPr>
                  <a:picLocks noChangeAspect="1"/>
                </p:cNvPicPr>
                <p:nvPr/>
              </p:nvPicPr>
              <p:blipFill>
                <a:blip r:embed="rId7"/>
                <a:stretch>
                  <a:fillRect/>
                </a:stretch>
              </p:blipFill>
              <p:spPr>
                <a:xfrm>
                  <a:off x="1491605" y="5200704"/>
                  <a:ext cx="381000" cy="381001"/>
                </a:xfrm>
                <a:prstGeom prst="rect">
                  <a:avLst/>
                </a:prstGeom>
                <a:ln w="3175">
                  <a:solidFill>
                    <a:schemeClr val="bg1">
                      <a:lumMod val="50000"/>
                    </a:schemeClr>
                  </a:solidFill>
                </a:ln>
              </p:spPr>
            </p:pic>
            <p:pic>
              <p:nvPicPr>
                <p:cNvPr id="33" name="Picture 32">
                  <a:extLst>
                    <a:ext uri="{FF2B5EF4-FFF2-40B4-BE49-F238E27FC236}">
                      <a16:creationId xmlns:a16="http://schemas.microsoft.com/office/drawing/2014/main" id="{F0818B70-966C-5544-9F6C-EEE0EFB9F70E}"/>
                    </a:ext>
                  </a:extLst>
                </p:cNvPr>
                <p:cNvPicPr>
                  <a:picLocks noChangeAspect="1"/>
                </p:cNvPicPr>
                <p:nvPr/>
              </p:nvPicPr>
              <p:blipFill>
                <a:blip r:embed="rId8"/>
                <a:stretch>
                  <a:fillRect/>
                </a:stretch>
              </p:blipFill>
              <p:spPr>
                <a:xfrm>
                  <a:off x="1111534" y="5200695"/>
                  <a:ext cx="381000" cy="381001"/>
                </a:xfrm>
                <a:prstGeom prst="rect">
                  <a:avLst/>
                </a:prstGeom>
                <a:ln w="3175">
                  <a:solidFill>
                    <a:schemeClr val="bg1">
                      <a:lumMod val="50000"/>
                    </a:schemeClr>
                  </a:solidFill>
                </a:ln>
              </p:spPr>
            </p:pic>
            <p:pic>
              <p:nvPicPr>
                <p:cNvPr id="34" name="Picture 33">
                  <a:extLst>
                    <a:ext uri="{FF2B5EF4-FFF2-40B4-BE49-F238E27FC236}">
                      <a16:creationId xmlns:a16="http://schemas.microsoft.com/office/drawing/2014/main" id="{B2C8F4F8-55B6-EE40-8BD5-38290D84F60D}"/>
                    </a:ext>
                  </a:extLst>
                </p:cNvPr>
                <p:cNvPicPr>
                  <a:picLocks noChangeAspect="1"/>
                </p:cNvPicPr>
                <p:nvPr/>
              </p:nvPicPr>
              <p:blipFill>
                <a:blip r:embed="rId9"/>
                <a:stretch>
                  <a:fillRect/>
                </a:stretch>
              </p:blipFill>
              <p:spPr>
                <a:xfrm>
                  <a:off x="730620" y="5200695"/>
                  <a:ext cx="381000" cy="381001"/>
                </a:xfrm>
                <a:prstGeom prst="rect">
                  <a:avLst/>
                </a:prstGeom>
                <a:ln w="3175">
                  <a:solidFill>
                    <a:schemeClr val="bg1">
                      <a:lumMod val="50000"/>
                    </a:schemeClr>
                  </a:solidFill>
                </a:ln>
              </p:spPr>
            </p:pic>
            <p:pic>
              <p:nvPicPr>
                <p:cNvPr id="35" name="Picture 34">
                  <a:extLst>
                    <a:ext uri="{FF2B5EF4-FFF2-40B4-BE49-F238E27FC236}">
                      <a16:creationId xmlns:a16="http://schemas.microsoft.com/office/drawing/2014/main" id="{0C2471B3-ADDF-6647-92EF-0F537B59487E}"/>
                    </a:ext>
                  </a:extLst>
                </p:cNvPr>
                <p:cNvPicPr>
                  <a:picLocks noChangeAspect="1"/>
                </p:cNvPicPr>
                <p:nvPr/>
              </p:nvPicPr>
              <p:blipFill>
                <a:blip r:embed="rId10"/>
                <a:stretch>
                  <a:fillRect/>
                </a:stretch>
              </p:blipFill>
              <p:spPr>
                <a:xfrm>
                  <a:off x="379592" y="5200695"/>
                  <a:ext cx="381000" cy="381001"/>
                </a:xfrm>
                <a:prstGeom prst="rect">
                  <a:avLst/>
                </a:prstGeom>
                <a:ln w="3175">
                  <a:solidFill>
                    <a:schemeClr val="bg1">
                      <a:lumMod val="50000"/>
                    </a:schemeClr>
                  </a:solidFill>
                </a:ln>
              </p:spPr>
            </p:pic>
          </p:grpSp>
        </p:grpSp>
        <p:sp>
          <p:nvSpPr>
            <p:cNvPr id="28" name="Rectangle 27">
              <a:extLst>
                <a:ext uri="{FF2B5EF4-FFF2-40B4-BE49-F238E27FC236}">
                  <a16:creationId xmlns:a16="http://schemas.microsoft.com/office/drawing/2014/main" id="{DC96CDEA-B810-8D48-A6E2-C895B8D3C976}"/>
                </a:ext>
              </a:extLst>
            </p:cNvPr>
            <p:cNvSpPr/>
            <p:nvPr/>
          </p:nvSpPr>
          <p:spPr>
            <a:xfrm>
              <a:off x="8612972" y="2386802"/>
              <a:ext cx="1071633" cy="624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cap="all" dirty="0">
                  <a:solidFill>
                    <a:schemeClr val="tx1"/>
                  </a:solidFill>
                  <a:latin typeface="Segoe Condensed" panose="020B0606040200020203" pitchFamily="34" charset="0"/>
                  <a:ea typeface="SF Pro Display" pitchFamily="2" charset="0"/>
                </a:rPr>
                <a:t>Accessible REACH (Minutes)</a:t>
              </a:r>
              <a:endParaRPr lang="en-US" sz="1600" b="1" cap="all" dirty="0">
                <a:solidFill>
                  <a:schemeClr val="tx1">
                    <a:lumMod val="65000"/>
                    <a:lumOff val="35000"/>
                  </a:schemeClr>
                </a:solidFill>
                <a:latin typeface="Segoe Condensed" panose="020B0606040200020203" pitchFamily="34" charset="0"/>
                <a:ea typeface="SF Pro Display" pitchFamily="2" charset="0"/>
              </a:endParaRPr>
            </a:p>
          </p:txBody>
        </p:sp>
      </p:grpSp>
      <p:sp>
        <p:nvSpPr>
          <p:cNvPr id="41" name="Rectangle 40">
            <a:extLst>
              <a:ext uri="{FF2B5EF4-FFF2-40B4-BE49-F238E27FC236}">
                <a16:creationId xmlns:a16="http://schemas.microsoft.com/office/drawing/2014/main" id="{9EEA180C-2F85-6B48-95D9-370B4DA09871}"/>
              </a:ext>
            </a:extLst>
          </p:cNvPr>
          <p:cNvSpPr/>
          <p:nvPr/>
        </p:nvSpPr>
        <p:spPr>
          <a:xfrm>
            <a:off x="3972314" y="6116896"/>
            <a:ext cx="8219686" cy="400110"/>
          </a:xfrm>
          <a:prstGeom prst="rect">
            <a:avLst/>
          </a:prstGeom>
        </p:spPr>
        <p:txBody>
          <a:bodyPr wrap="none">
            <a:spAutoFit/>
          </a:bodyPr>
          <a:lstStyle/>
          <a:p>
            <a:r>
              <a:rPr lang="en-US" sz="2000" dirty="0">
                <a:latin typeface="Avenir Next" panose="020B0503020202020204" pitchFamily="34" charset="0"/>
              </a:rPr>
              <a:t>Map’s utility depended on the alignment with a user’s mental models</a:t>
            </a:r>
          </a:p>
        </p:txBody>
      </p:sp>
    </p:spTree>
    <p:extLst>
      <p:ext uri="{BB962C8B-B14F-4D97-AF65-F5344CB8AC3E}">
        <p14:creationId xmlns:p14="http://schemas.microsoft.com/office/powerpoint/2010/main" val="31806084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8F16A-6B41-9642-8005-2F59162C219F}"/>
              </a:ext>
            </a:extLst>
          </p:cNvPr>
          <p:cNvSpPr>
            <a:spLocks noGrp="1"/>
          </p:cNvSpPr>
          <p:nvPr>
            <p:ph idx="1"/>
          </p:nvPr>
        </p:nvSpPr>
        <p:spPr>
          <a:xfrm>
            <a:off x="211822" y="1810871"/>
            <a:ext cx="5776602" cy="4849528"/>
          </a:xfrm>
        </p:spPr>
        <p:txBody>
          <a:bodyPr>
            <a:normAutofit/>
          </a:bodyPr>
          <a:lstStyle/>
          <a:p>
            <a:r>
              <a:rPr lang="en-US" sz="2800" dirty="0"/>
              <a:t>Utility determined by alignment with mental model of accessibility</a:t>
            </a:r>
          </a:p>
          <a:p>
            <a:r>
              <a:rPr lang="en-US" sz="2800" dirty="0"/>
              <a:t>Stakeholders’ decision context influenced map choices</a:t>
            </a:r>
          </a:p>
          <a:p>
            <a:r>
              <a:rPr lang="en-US" sz="2800" dirty="0"/>
              <a:t>Analysis unit influenced utility based on information granularity</a:t>
            </a:r>
          </a:p>
          <a:p>
            <a:r>
              <a:rPr lang="en-US" sz="2800" dirty="0"/>
              <a:t>Capturing experiential context was important</a:t>
            </a:r>
          </a:p>
          <a:p>
            <a:endParaRPr lang="en-US" sz="2800" dirty="0"/>
          </a:p>
          <a:p>
            <a:endParaRPr lang="en-US" sz="2800" dirty="0"/>
          </a:p>
        </p:txBody>
      </p:sp>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RQ2: </a:t>
            </a:r>
            <a:r>
              <a:rPr lang="en-US" sz="4000" dirty="0">
                <a:solidFill>
                  <a:schemeClr val="tx1">
                    <a:lumMod val="65000"/>
                    <a:lumOff val="35000"/>
                  </a:schemeClr>
                </a:solidFill>
                <a:latin typeface="Bebas Neue" panose="020B0606020202050201" pitchFamily="34" charset="77"/>
              </a:rPr>
              <a:t>How do key stakeholders’ sensemaking practices differ?</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FINDINGS:: Sensemaking practices</a:t>
            </a:r>
          </a:p>
        </p:txBody>
      </p:sp>
      <p:sp>
        <p:nvSpPr>
          <p:cNvPr id="5" name="Content Placeholder 2">
            <a:extLst>
              <a:ext uri="{FF2B5EF4-FFF2-40B4-BE49-F238E27FC236}">
                <a16:creationId xmlns:a16="http://schemas.microsoft.com/office/drawing/2014/main" id="{0F684A8B-7FCD-F44A-91B4-B22E40E045FE}"/>
              </a:ext>
            </a:extLst>
          </p:cNvPr>
          <p:cNvSpPr txBox="1">
            <a:spLocks/>
          </p:cNvSpPr>
          <p:nvPr/>
        </p:nvSpPr>
        <p:spPr>
          <a:xfrm>
            <a:off x="6373908" y="1810871"/>
            <a:ext cx="5459504" cy="4849528"/>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b="0" i="0" kern="1200" dirty="0" smtClean="0">
                <a:solidFill>
                  <a:prstClr val="black">
                    <a:lumMod val="75000"/>
                    <a:lumOff val="25000"/>
                  </a:prstClr>
                </a:solidFill>
                <a:latin typeface="Avenir Next" panose="020B0503020202020204" pitchFamily="34" charset="0"/>
                <a:ea typeface="+mn-ea"/>
                <a:cs typeface="Avenir Next" panose="020B0503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Information on underlying data established trust</a:t>
            </a:r>
          </a:p>
          <a:p>
            <a:r>
              <a:rPr lang="en-US" sz="2800" dirty="0"/>
              <a:t>Ability to confirm and reaffirm insights was key to trust</a:t>
            </a:r>
          </a:p>
          <a:p>
            <a:r>
              <a:rPr lang="en-US" sz="2800" dirty="0"/>
              <a:t>Influence of information granularity on trust varied across individuals</a:t>
            </a:r>
          </a:p>
          <a:p>
            <a:endParaRPr lang="en-US" sz="2800" dirty="0"/>
          </a:p>
        </p:txBody>
      </p:sp>
      <p:sp>
        <p:nvSpPr>
          <p:cNvPr id="6" name="TextBox 5">
            <a:extLst>
              <a:ext uri="{FF2B5EF4-FFF2-40B4-BE49-F238E27FC236}">
                <a16:creationId xmlns:a16="http://schemas.microsoft.com/office/drawing/2014/main" id="{0E1B9F24-67A3-B541-9B02-41FC4AC22E42}"/>
              </a:ext>
            </a:extLst>
          </p:cNvPr>
          <p:cNvSpPr txBox="1"/>
          <p:nvPr/>
        </p:nvSpPr>
        <p:spPr>
          <a:xfrm>
            <a:off x="143436" y="1321308"/>
            <a:ext cx="2930418" cy="523220"/>
          </a:xfrm>
          <a:prstGeom prst="rect">
            <a:avLst/>
          </a:prstGeom>
          <a:noFill/>
        </p:spPr>
        <p:txBody>
          <a:bodyPr wrap="none" rtlCol="0">
            <a:spAutoFit/>
          </a:bodyPr>
          <a:lstStyle/>
          <a:p>
            <a:r>
              <a:rPr lang="en-US" sz="2800" b="1" i="1" dirty="0">
                <a:solidFill>
                  <a:srgbClr val="00BBB0"/>
                </a:solidFill>
                <a:latin typeface="Avenir Next Demi Bold" panose="020B0503020202020204" pitchFamily="34" charset="0"/>
              </a:rPr>
              <a:t>Map Preferences</a:t>
            </a:r>
          </a:p>
        </p:txBody>
      </p:sp>
      <p:sp>
        <p:nvSpPr>
          <p:cNvPr id="7" name="TextBox 6">
            <a:extLst>
              <a:ext uri="{FF2B5EF4-FFF2-40B4-BE49-F238E27FC236}">
                <a16:creationId xmlns:a16="http://schemas.microsoft.com/office/drawing/2014/main" id="{4A034D2F-A043-ED4A-AF7B-3F77355EBC31}"/>
              </a:ext>
            </a:extLst>
          </p:cNvPr>
          <p:cNvSpPr txBox="1"/>
          <p:nvPr/>
        </p:nvSpPr>
        <p:spPr>
          <a:xfrm>
            <a:off x="6302188" y="1337036"/>
            <a:ext cx="2993172" cy="523220"/>
          </a:xfrm>
          <a:prstGeom prst="rect">
            <a:avLst/>
          </a:prstGeom>
          <a:noFill/>
        </p:spPr>
        <p:txBody>
          <a:bodyPr wrap="square" rtlCol="0">
            <a:spAutoFit/>
          </a:bodyPr>
          <a:lstStyle/>
          <a:p>
            <a:r>
              <a:rPr lang="en-US" sz="2800" b="1" i="1" dirty="0">
                <a:solidFill>
                  <a:srgbClr val="00BBB0"/>
                </a:solidFill>
                <a:latin typeface="Avenir Next Demi Bold" panose="020B0503020202020204" pitchFamily="34" charset="0"/>
              </a:rPr>
              <a:t>Trustworthiness</a:t>
            </a:r>
          </a:p>
        </p:txBody>
      </p:sp>
    </p:spTree>
    <p:extLst>
      <p:ext uri="{BB962C8B-B14F-4D97-AF65-F5344CB8AC3E}">
        <p14:creationId xmlns:p14="http://schemas.microsoft.com/office/powerpoint/2010/main" val="1738639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06FA-C854-60EF-28C4-1007A6EFD8F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a:t>Categories</a:t>
            </a:r>
          </a:p>
        </p:txBody>
      </p:sp>
      <p:sp>
        <p:nvSpPr>
          <p:cNvPr id="4" name="Content Placeholder 3">
            <a:extLst>
              <a:ext uri="{FF2B5EF4-FFF2-40B4-BE49-F238E27FC236}">
                <a16:creationId xmlns:a16="http://schemas.microsoft.com/office/drawing/2014/main" id="{B3265D9A-0C3B-0CE1-0F96-C3E47DE77B74}"/>
              </a:ext>
            </a:extLst>
          </p:cNvPr>
          <p:cNvSpPr>
            <a:spLocks noGrp="1"/>
          </p:cNvSpPr>
          <p:nvPr>
            <p:ph sz="quarter" idx="13"/>
          </p:nvPr>
        </p:nvSpPr>
        <p:spPr/>
        <p:txBody>
          <a:bodyPr/>
          <a:lstStyle/>
          <a:p>
            <a:r>
              <a:rPr lang="en-US" dirty="0"/>
              <a:t>Findings</a:t>
            </a:r>
          </a:p>
        </p:txBody>
      </p:sp>
      <p:sp>
        <p:nvSpPr>
          <p:cNvPr id="5" name="TextBox 4">
            <a:extLst>
              <a:ext uri="{FF2B5EF4-FFF2-40B4-BE49-F238E27FC236}">
                <a16:creationId xmlns:a16="http://schemas.microsoft.com/office/drawing/2014/main" id="{7DC634B3-18F0-D090-BB31-2DFC35C3C98C}"/>
              </a:ext>
            </a:extLst>
          </p:cNvPr>
          <p:cNvSpPr txBox="1"/>
          <p:nvPr/>
        </p:nvSpPr>
        <p:spPr>
          <a:xfrm>
            <a:off x="723180" y="2767280"/>
            <a:ext cx="3838699" cy="1569660"/>
          </a:xfrm>
          <a:prstGeom prst="rect">
            <a:avLst/>
          </a:prstGeom>
          <a:noFill/>
        </p:spPr>
        <p:txBody>
          <a:bodyPr wrap="square" rtlCol="0">
            <a:spAutoFit/>
          </a:bodyPr>
          <a:lstStyle/>
          <a:p>
            <a:pPr algn="ctr"/>
            <a:r>
              <a:rPr lang="en-US" sz="3200" dirty="0">
                <a:latin typeface="Avenir Next Medium" panose="020B0503020202020204" pitchFamily="34" charset="0"/>
              </a:rPr>
              <a:t>Key</a:t>
            </a:r>
          </a:p>
          <a:p>
            <a:pPr algn="ctr"/>
            <a:r>
              <a:rPr lang="en-US" sz="3200" dirty="0">
                <a:latin typeface="Avenir Next Medium" panose="020B0503020202020204" pitchFamily="34" charset="0"/>
              </a:rPr>
              <a:t>Data + Task Needs</a:t>
            </a:r>
          </a:p>
          <a:p>
            <a:pPr algn="ctr"/>
            <a:r>
              <a:rPr lang="en-US" sz="3200" b="1" dirty="0">
                <a:solidFill>
                  <a:srgbClr val="00BBB0"/>
                </a:solidFill>
                <a:latin typeface="Avenir Next" panose="020B0503020202020204" pitchFamily="34" charset="0"/>
              </a:rPr>
              <a:t>RQ1</a:t>
            </a:r>
          </a:p>
        </p:txBody>
      </p:sp>
      <p:sp>
        <p:nvSpPr>
          <p:cNvPr id="6" name="TextBox 5">
            <a:extLst>
              <a:ext uri="{FF2B5EF4-FFF2-40B4-BE49-F238E27FC236}">
                <a16:creationId xmlns:a16="http://schemas.microsoft.com/office/drawing/2014/main" id="{5B0891C9-8782-F758-2B6B-D0F80F2578DA}"/>
              </a:ext>
            </a:extLst>
          </p:cNvPr>
          <p:cNvSpPr txBox="1"/>
          <p:nvPr/>
        </p:nvSpPr>
        <p:spPr>
          <a:xfrm>
            <a:off x="6676902" y="2767280"/>
            <a:ext cx="4885825" cy="1569660"/>
          </a:xfrm>
          <a:prstGeom prst="rect">
            <a:avLst/>
          </a:prstGeom>
          <a:noFill/>
        </p:spPr>
        <p:txBody>
          <a:bodyPr wrap="none" rtlCol="0">
            <a:spAutoFit/>
          </a:bodyPr>
          <a:lstStyle/>
          <a:p>
            <a:pPr algn="ctr"/>
            <a:r>
              <a:rPr lang="en-US" sz="3200" dirty="0">
                <a:latin typeface="Avenir Next Medium" panose="020B0503020202020204" pitchFamily="34" charset="0"/>
              </a:rPr>
              <a:t>Sensemaking </a:t>
            </a:r>
          </a:p>
          <a:p>
            <a:pPr algn="ctr"/>
            <a:r>
              <a:rPr lang="en-US" sz="3200" dirty="0">
                <a:latin typeface="Avenir Next Medium" panose="020B0503020202020204" pitchFamily="34" charset="0"/>
              </a:rPr>
              <a:t>practices and differences</a:t>
            </a:r>
          </a:p>
          <a:p>
            <a:pPr algn="ctr"/>
            <a:r>
              <a:rPr lang="en-US" sz="3200" b="1" dirty="0">
                <a:solidFill>
                  <a:srgbClr val="00BBB0"/>
                </a:solidFill>
                <a:latin typeface="Avenir Next" panose="020B0503020202020204" pitchFamily="34" charset="0"/>
              </a:rPr>
              <a:t>RQ2</a:t>
            </a:r>
          </a:p>
        </p:txBody>
      </p:sp>
      <p:sp>
        <p:nvSpPr>
          <p:cNvPr id="10" name="Rectangle 9">
            <a:extLst>
              <a:ext uri="{FF2B5EF4-FFF2-40B4-BE49-F238E27FC236}">
                <a16:creationId xmlns:a16="http://schemas.microsoft.com/office/drawing/2014/main" id="{BBEB7DF4-FBAA-30BD-CC88-5872C00D62B8}"/>
              </a:ext>
            </a:extLst>
          </p:cNvPr>
          <p:cNvSpPr/>
          <p:nvPr/>
        </p:nvSpPr>
        <p:spPr>
          <a:xfrm>
            <a:off x="189627" y="4336940"/>
            <a:ext cx="5240502" cy="923330"/>
          </a:xfrm>
          <a:prstGeom prst="rect">
            <a:avLst/>
          </a:prstGeom>
        </p:spPr>
        <p:txBody>
          <a:bodyPr wrap="square">
            <a:spAutoFit/>
          </a:bodyPr>
          <a:lstStyle/>
          <a:p>
            <a:r>
              <a:rPr lang="en-US" dirty="0">
                <a:latin typeface="Avenir Next" panose="020B0503020202020204" pitchFamily="34" charset="0"/>
              </a:rPr>
              <a:t>How do we handle the </a:t>
            </a:r>
            <a:r>
              <a:rPr lang="en-US" b="1" dirty="0">
                <a:solidFill>
                  <a:srgbClr val="00BBB0"/>
                </a:solidFill>
                <a:latin typeface="Avenir Next" panose="020B0503020202020204" pitchFamily="34" charset="0"/>
              </a:rPr>
              <a:t>diverse assessment factors </a:t>
            </a:r>
            <a:r>
              <a:rPr lang="en-US" dirty="0">
                <a:latin typeface="Avenir Next" panose="020B0503020202020204" pitchFamily="34" charset="0"/>
              </a:rPr>
              <a:t>needed across </a:t>
            </a:r>
            <a:r>
              <a:rPr lang="en-US" b="1" dirty="0">
                <a:solidFill>
                  <a:srgbClr val="00BBB0"/>
                </a:solidFill>
                <a:latin typeface="Avenir Next" panose="020B0503020202020204" pitchFamily="34" charset="0"/>
              </a:rPr>
              <a:t>varied decision-making contexts </a:t>
            </a:r>
            <a:r>
              <a:rPr lang="en-US" dirty="0">
                <a:latin typeface="Avenir Next" panose="020B0503020202020204" pitchFamily="34" charset="0"/>
              </a:rPr>
              <a:t>for urban accessibility? </a:t>
            </a:r>
          </a:p>
        </p:txBody>
      </p:sp>
      <p:sp>
        <p:nvSpPr>
          <p:cNvPr id="11" name="Rectangle 10">
            <a:extLst>
              <a:ext uri="{FF2B5EF4-FFF2-40B4-BE49-F238E27FC236}">
                <a16:creationId xmlns:a16="http://schemas.microsoft.com/office/drawing/2014/main" id="{9C958F14-4DEC-29B5-2D65-37A29FDF0609}"/>
              </a:ext>
            </a:extLst>
          </p:cNvPr>
          <p:cNvSpPr/>
          <p:nvPr/>
        </p:nvSpPr>
        <p:spPr>
          <a:xfrm>
            <a:off x="6761873" y="4336940"/>
            <a:ext cx="4885825" cy="923330"/>
          </a:xfrm>
          <a:prstGeom prst="rect">
            <a:avLst/>
          </a:prstGeom>
        </p:spPr>
        <p:txBody>
          <a:bodyPr wrap="square">
            <a:spAutoFit/>
          </a:bodyPr>
          <a:lstStyle/>
          <a:p>
            <a:r>
              <a:rPr lang="en-US" dirty="0">
                <a:latin typeface="Avenir Next" panose="020B0503020202020204" pitchFamily="34" charset="0"/>
              </a:rPr>
              <a:t>How did </a:t>
            </a:r>
            <a:r>
              <a:rPr lang="en-US" b="1" dirty="0">
                <a:solidFill>
                  <a:srgbClr val="00BBB0"/>
                </a:solidFill>
                <a:latin typeface="Avenir Next" panose="020B0503020202020204" pitchFamily="34" charset="0"/>
              </a:rPr>
              <a:t>individual differences </a:t>
            </a:r>
            <a:r>
              <a:rPr lang="en-US" dirty="0">
                <a:latin typeface="Avenir Next" panose="020B0503020202020204" pitchFamily="34" charset="0"/>
              </a:rPr>
              <a:t>in stakeholders' needs and experiences </a:t>
            </a:r>
            <a:r>
              <a:rPr lang="en-US" b="1" dirty="0">
                <a:solidFill>
                  <a:srgbClr val="00BBB0"/>
                </a:solidFill>
                <a:latin typeface="Avenir Next" panose="020B0503020202020204" pitchFamily="34" charset="0"/>
              </a:rPr>
              <a:t>impact sensemaking processes</a:t>
            </a:r>
            <a:r>
              <a:rPr lang="en-US" dirty="0">
                <a:latin typeface="Avenir Next" panose="020B0503020202020204" pitchFamily="34" charset="0"/>
              </a:rPr>
              <a:t>?</a:t>
            </a:r>
          </a:p>
        </p:txBody>
      </p:sp>
    </p:spTree>
    <p:extLst>
      <p:ext uri="{BB962C8B-B14F-4D97-AF65-F5344CB8AC3E}">
        <p14:creationId xmlns:p14="http://schemas.microsoft.com/office/powerpoint/2010/main" val="95439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06FA-C854-60EF-28C4-1007A6EFD8F2}"/>
              </a:ext>
            </a:extLst>
          </p:cNvPr>
          <p:cNvSpPr>
            <a:spLocks noGrp="1"/>
          </p:cNvSpPr>
          <p:nvPr>
            <p:ph type="title"/>
          </p:nvPr>
        </p:nvSpPr>
        <p:spPr/>
        <p:txBody>
          <a:bodyPr/>
          <a:lstStyle/>
          <a:p>
            <a:r>
              <a:rPr lang="en-US" dirty="0">
                <a:solidFill>
                  <a:srgbClr val="00BAAF"/>
                </a:solidFill>
              </a:rPr>
              <a:t>Findings</a:t>
            </a:r>
            <a:r>
              <a:rPr lang="en-US" dirty="0"/>
              <a:t>:</a:t>
            </a:r>
            <a:r>
              <a:rPr lang="en-US" dirty="0">
                <a:solidFill>
                  <a:srgbClr val="00BAAF"/>
                </a:solidFill>
              </a:rPr>
              <a:t> </a:t>
            </a:r>
            <a:r>
              <a:rPr lang="en-US" dirty="0"/>
              <a:t>Categories</a:t>
            </a:r>
          </a:p>
        </p:txBody>
      </p:sp>
      <p:sp>
        <p:nvSpPr>
          <p:cNvPr id="4" name="Content Placeholder 3">
            <a:extLst>
              <a:ext uri="{FF2B5EF4-FFF2-40B4-BE49-F238E27FC236}">
                <a16:creationId xmlns:a16="http://schemas.microsoft.com/office/drawing/2014/main" id="{B3265D9A-0C3B-0CE1-0F96-C3E47DE77B74}"/>
              </a:ext>
            </a:extLst>
          </p:cNvPr>
          <p:cNvSpPr>
            <a:spLocks noGrp="1"/>
          </p:cNvSpPr>
          <p:nvPr>
            <p:ph sz="quarter" idx="13"/>
          </p:nvPr>
        </p:nvSpPr>
        <p:spPr/>
        <p:txBody>
          <a:bodyPr/>
          <a:lstStyle/>
          <a:p>
            <a:r>
              <a:rPr lang="en-US" dirty="0"/>
              <a:t>Findings</a:t>
            </a:r>
          </a:p>
        </p:txBody>
      </p:sp>
      <p:sp>
        <p:nvSpPr>
          <p:cNvPr id="5" name="TextBox 4">
            <a:extLst>
              <a:ext uri="{FF2B5EF4-FFF2-40B4-BE49-F238E27FC236}">
                <a16:creationId xmlns:a16="http://schemas.microsoft.com/office/drawing/2014/main" id="{7DC634B3-18F0-D090-BB31-2DFC35C3C98C}"/>
              </a:ext>
            </a:extLst>
          </p:cNvPr>
          <p:cNvSpPr txBox="1"/>
          <p:nvPr/>
        </p:nvSpPr>
        <p:spPr>
          <a:xfrm>
            <a:off x="723180" y="2767280"/>
            <a:ext cx="3838699" cy="1569660"/>
          </a:xfrm>
          <a:prstGeom prst="rect">
            <a:avLst/>
          </a:prstGeom>
          <a:noFill/>
        </p:spPr>
        <p:txBody>
          <a:bodyPr wrap="square" rtlCol="0">
            <a:spAutoFit/>
          </a:bodyPr>
          <a:lstStyle/>
          <a:p>
            <a:pPr algn="ctr"/>
            <a:r>
              <a:rPr lang="en-US" sz="3200" dirty="0">
                <a:latin typeface="Avenir Next Medium" panose="020B0503020202020204" pitchFamily="34" charset="0"/>
              </a:rPr>
              <a:t>Key</a:t>
            </a:r>
          </a:p>
          <a:p>
            <a:pPr algn="ctr"/>
            <a:r>
              <a:rPr lang="en-US" sz="3200" dirty="0">
                <a:latin typeface="Avenir Next Medium" panose="020B0503020202020204" pitchFamily="34" charset="0"/>
              </a:rPr>
              <a:t>Data + Task Needs</a:t>
            </a:r>
          </a:p>
          <a:p>
            <a:pPr algn="ctr"/>
            <a:r>
              <a:rPr lang="en-US" sz="3200" b="1" dirty="0">
                <a:solidFill>
                  <a:srgbClr val="00BBB0"/>
                </a:solidFill>
                <a:latin typeface="Avenir Next" panose="020B0503020202020204" pitchFamily="34" charset="0"/>
              </a:rPr>
              <a:t>RQ1</a:t>
            </a:r>
          </a:p>
        </p:txBody>
      </p:sp>
      <p:sp>
        <p:nvSpPr>
          <p:cNvPr id="6" name="TextBox 5">
            <a:extLst>
              <a:ext uri="{FF2B5EF4-FFF2-40B4-BE49-F238E27FC236}">
                <a16:creationId xmlns:a16="http://schemas.microsoft.com/office/drawing/2014/main" id="{5B0891C9-8782-F758-2B6B-D0F80F2578DA}"/>
              </a:ext>
            </a:extLst>
          </p:cNvPr>
          <p:cNvSpPr txBox="1"/>
          <p:nvPr/>
        </p:nvSpPr>
        <p:spPr>
          <a:xfrm>
            <a:off x="6676902" y="2767280"/>
            <a:ext cx="4885825" cy="1569660"/>
          </a:xfrm>
          <a:prstGeom prst="rect">
            <a:avLst/>
          </a:prstGeom>
          <a:noFill/>
        </p:spPr>
        <p:txBody>
          <a:bodyPr wrap="none" rtlCol="0">
            <a:spAutoFit/>
          </a:bodyPr>
          <a:lstStyle/>
          <a:p>
            <a:pPr algn="ctr"/>
            <a:r>
              <a:rPr lang="en-US" sz="3200" dirty="0">
                <a:latin typeface="Avenir Next Medium" panose="020B0503020202020204" pitchFamily="34" charset="0"/>
              </a:rPr>
              <a:t>Sensemaking </a:t>
            </a:r>
          </a:p>
          <a:p>
            <a:pPr algn="ctr"/>
            <a:r>
              <a:rPr lang="en-US" sz="3200" dirty="0">
                <a:latin typeface="Avenir Next Medium" panose="020B0503020202020204" pitchFamily="34" charset="0"/>
              </a:rPr>
              <a:t>practices and differences</a:t>
            </a:r>
          </a:p>
          <a:p>
            <a:pPr algn="ctr"/>
            <a:r>
              <a:rPr lang="en-US" sz="3200" b="1" dirty="0">
                <a:solidFill>
                  <a:srgbClr val="00BBB0"/>
                </a:solidFill>
                <a:latin typeface="Avenir Next" panose="020B0503020202020204" pitchFamily="34" charset="0"/>
              </a:rPr>
              <a:t>RQ2</a:t>
            </a:r>
          </a:p>
        </p:txBody>
      </p:sp>
      <p:sp>
        <p:nvSpPr>
          <p:cNvPr id="3" name="Rectangle 2">
            <a:extLst>
              <a:ext uri="{FF2B5EF4-FFF2-40B4-BE49-F238E27FC236}">
                <a16:creationId xmlns:a16="http://schemas.microsoft.com/office/drawing/2014/main" id="{8A7E4DC6-3A19-CD9D-44E9-F875873F4525}"/>
              </a:ext>
            </a:extLst>
          </p:cNvPr>
          <p:cNvSpPr/>
          <p:nvPr/>
        </p:nvSpPr>
        <p:spPr>
          <a:xfrm>
            <a:off x="513989" y="5829402"/>
            <a:ext cx="11164021" cy="830997"/>
          </a:xfrm>
          <a:prstGeom prst="rect">
            <a:avLst/>
          </a:prstGeom>
        </p:spPr>
        <p:txBody>
          <a:bodyPr wrap="square">
            <a:spAutoFit/>
          </a:bodyPr>
          <a:lstStyle/>
          <a:p>
            <a:pPr algn="ctr"/>
            <a:r>
              <a:rPr lang="en-US" sz="2400" dirty="0">
                <a:latin typeface="Avenir Next" panose="020B0503020202020204" pitchFamily="34" charset="0"/>
              </a:rPr>
              <a:t>Given these challenges, how might we </a:t>
            </a:r>
            <a:r>
              <a:rPr lang="en-US" sz="2400" b="1" dirty="0">
                <a:solidFill>
                  <a:srgbClr val="00BBB0"/>
                </a:solidFill>
                <a:latin typeface="Avenir Next" panose="020B0503020202020204" pitchFamily="34" charset="0"/>
              </a:rPr>
              <a:t>utilize interactive visualizations </a:t>
            </a:r>
            <a:r>
              <a:rPr lang="en-US" sz="2400" dirty="0">
                <a:latin typeface="Avenir Next" panose="020B0503020202020204" pitchFamily="34" charset="0"/>
              </a:rPr>
              <a:t>to support </a:t>
            </a:r>
            <a:r>
              <a:rPr lang="en-US" sz="2400" b="1" dirty="0">
                <a:solidFill>
                  <a:srgbClr val="00BBB0"/>
                </a:solidFill>
                <a:latin typeface="Avenir Next" panose="020B0503020202020204" pitchFamily="34" charset="0"/>
              </a:rPr>
              <a:t>communication and decision-making needs </a:t>
            </a:r>
            <a:r>
              <a:rPr lang="en-US" sz="2400" dirty="0">
                <a:latin typeface="Avenir Next" panose="020B0503020202020204" pitchFamily="34" charset="0"/>
              </a:rPr>
              <a:t>for urban accessibility?</a:t>
            </a:r>
          </a:p>
        </p:txBody>
      </p:sp>
      <p:sp>
        <p:nvSpPr>
          <p:cNvPr id="7" name="Rectangle 6">
            <a:extLst>
              <a:ext uri="{FF2B5EF4-FFF2-40B4-BE49-F238E27FC236}">
                <a16:creationId xmlns:a16="http://schemas.microsoft.com/office/drawing/2014/main" id="{8D1806A4-3F5C-D3CC-B8ED-DC370341455B}"/>
              </a:ext>
            </a:extLst>
          </p:cNvPr>
          <p:cNvSpPr/>
          <p:nvPr/>
        </p:nvSpPr>
        <p:spPr>
          <a:xfrm>
            <a:off x="189627" y="4336940"/>
            <a:ext cx="5240502" cy="923330"/>
          </a:xfrm>
          <a:prstGeom prst="rect">
            <a:avLst/>
          </a:prstGeom>
        </p:spPr>
        <p:txBody>
          <a:bodyPr wrap="square">
            <a:spAutoFit/>
          </a:bodyPr>
          <a:lstStyle/>
          <a:p>
            <a:r>
              <a:rPr lang="en-US" dirty="0">
                <a:solidFill>
                  <a:schemeClr val="bg1">
                    <a:lumMod val="75000"/>
                  </a:schemeClr>
                </a:solidFill>
                <a:latin typeface="Avenir Next" panose="020B0503020202020204" pitchFamily="34" charset="0"/>
              </a:rPr>
              <a:t>How do we handle the </a:t>
            </a:r>
            <a:r>
              <a:rPr lang="en-US" b="1" dirty="0">
                <a:solidFill>
                  <a:schemeClr val="bg1">
                    <a:lumMod val="75000"/>
                  </a:schemeClr>
                </a:solidFill>
                <a:latin typeface="Avenir Next" panose="020B0503020202020204" pitchFamily="34" charset="0"/>
              </a:rPr>
              <a:t>diverse assessment factors </a:t>
            </a:r>
            <a:r>
              <a:rPr lang="en-US" dirty="0">
                <a:solidFill>
                  <a:schemeClr val="bg1">
                    <a:lumMod val="75000"/>
                  </a:schemeClr>
                </a:solidFill>
                <a:latin typeface="Avenir Next" panose="020B0503020202020204" pitchFamily="34" charset="0"/>
              </a:rPr>
              <a:t>needed across </a:t>
            </a:r>
            <a:r>
              <a:rPr lang="en-US" b="1" dirty="0">
                <a:solidFill>
                  <a:schemeClr val="bg1">
                    <a:lumMod val="75000"/>
                  </a:schemeClr>
                </a:solidFill>
                <a:latin typeface="Avenir Next" panose="020B0503020202020204" pitchFamily="34" charset="0"/>
              </a:rPr>
              <a:t>varied decision-making contexts </a:t>
            </a:r>
            <a:r>
              <a:rPr lang="en-US" dirty="0">
                <a:solidFill>
                  <a:schemeClr val="bg1">
                    <a:lumMod val="75000"/>
                  </a:schemeClr>
                </a:solidFill>
                <a:latin typeface="Avenir Next" panose="020B0503020202020204" pitchFamily="34" charset="0"/>
              </a:rPr>
              <a:t>for urban accessibility? </a:t>
            </a:r>
          </a:p>
        </p:txBody>
      </p:sp>
      <p:sp>
        <p:nvSpPr>
          <p:cNvPr id="8" name="Rectangle 7">
            <a:extLst>
              <a:ext uri="{FF2B5EF4-FFF2-40B4-BE49-F238E27FC236}">
                <a16:creationId xmlns:a16="http://schemas.microsoft.com/office/drawing/2014/main" id="{FA4EA055-3B88-134D-1529-20D64C8450F6}"/>
              </a:ext>
            </a:extLst>
          </p:cNvPr>
          <p:cNvSpPr/>
          <p:nvPr/>
        </p:nvSpPr>
        <p:spPr>
          <a:xfrm>
            <a:off x="6761873" y="4336940"/>
            <a:ext cx="4885825" cy="923330"/>
          </a:xfrm>
          <a:prstGeom prst="rect">
            <a:avLst/>
          </a:prstGeom>
        </p:spPr>
        <p:txBody>
          <a:bodyPr wrap="square">
            <a:spAutoFit/>
          </a:bodyPr>
          <a:lstStyle/>
          <a:p>
            <a:r>
              <a:rPr lang="en-US" dirty="0">
                <a:solidFill>
                  <a:schemeClr val="bg1">
                    <a:lumMod val="75000"/>
                  </a:schemeClr>
                </a:solidFill>
                <a:latin typeface="Avenir Next" panose="020B0503020202020204" pitchFamily="34" charset="0"/>
              </a:rPr>
              <a:t>How did </a:t>
            </a:r>
            <a:r>
              <a:rPr lang="en-US" b="1" dirty="0">
                <a:solidFill>
                  <a:schemeClr val="bg1">
                    <a:lumMod val="75000"/>
                  </a:schemeClr>
                </a:solidFill>
                <a:latin typeface="Avenir Next" panose="020B0503020202020204" pitchFamily="34" charset="0"/>
              </a:rPr>
              <a:t>individual differences </a:t>
            </a:r>
            <a:r>
              <a:rPr lang="en-US" dirty="0">
                <a:solidFill>
                  <a:schemeClr val="bg1">
                    <a:lumMod val="75000"/>
                  </a:schemeClr>
                </a:solidFill>
                <a:latin typeface="Avenir Next" panose="020B0503020202020204" pitchFamily="34" charset="0"/>
              </a:rPr>
              <a:t>in stakeholders' needs and experiences </a:t>
            </a:r>
            <a:r>
              <a:rPr lang="en-US" b="1" dirty="0">
                <a:solidFill>
                  <a:schemeClr val="bg1">
                    <a:lumMod val="75000"/>
                  </a:schemeClr>
                </a:solidFill>
                <a:latin typeface="Avenir Next" panose="020B0503020202020204" pitchFamily="34" charset="0"/>
              </a:rPr>
              <a:t>impact sensemaking processes</a:t>
            </a:r>
            <a:r>
              <a:rPr lang="en-US" dirty="0">
                <a:solidFill>
                  <a:schemeClr val="bg1">
                    <a:lumMod val="75000"/>
                  </a:schemeClr>
                </a:solidFill>
                <a:latin typeface="Avenir Next" panose="020B0503020202020204" pitchFamily="34" charset="0"/>
              </a:rPr>
              <a:t>?</a:t>
            </a:r>
          </a:p>
        </p:txBody>
      </p:sp>
      <p:cxnSp>
        <p:nvCxnSpPr>
          <p:cNvPr id="12" name="Straight Arrow Connector 11">
            <a:extLst>
              <a:ext uri="{FF2B5EF4-FFF2-40B4-BE49-F238E27FC236}">
                <a16:creationId xmlns:a16="http://schemas.microsoft.com/office/drawing/2014/main" id="{70F5C5BB-A7E1-6E13-05DD-852C073D7DD9}"/>
              </a:ext>
            </a:extLst>
          </p:cNvPr>
          <p:cNvCxnSpPr>
            <a:endCxn id="6" idx="1"/>
          </p:cNvCxnSpPr>
          <p:nvPr/>
        </p:nvCxnSpPr>
        <p:spPr>
          <a:xfrm>
            <a:off x="4797083" y="3545058"/>
            <a:ext cx="1879819" cy="7052"/>
          </a:xfrm>
          <a:prstGeom prst="straightConnector1">
            <a:avLst/>
          </a:prstGeom>
          <a:ln>
            <a:prstDash val="dash"/>
            <a:headEnd type="triangle"/>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7F6B9016-18AB-0A24-F882-A6397A614407}"/>
              </a:ext>
            </a:extLst>
          </p:cNvPr>
          <p:cNvCxnSpPr/>
          <p:nvPr/>
        </p:nvCxnSpPr>
        <p:spPr>
          <a:xfrm>
            <a:off x="5795889" y="3573194"/>
            <a:ext cx="0" cy="2256208"/>
          </a:xfrm>
          <a:prstGeom prst="straightConnector1">
            <a:avLst/>
          </a:prstGeom>
          <a:ln>
            <a:prstDash val="dash"/>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87281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outVertical)">
                                      <p:cBhvr>
                                        <p:cTn id="7" dur="500"/>
                                        <p:tgtEl>
                                          <p:spTgt spid="12"/>
                                        </p:tgtEl>
                                      </p:cBhvr>
                                    </p:animEffect>
                                  </p:childTnLst>
                                </p:cTn>
                              </p:par>
                              <p:par>
                                <p:cTn id="8" presetID="18" presetClass="entr" presetSubtype="12"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strips(downLeft)">
                                      <p:cBhvr>
                                        <p:cTn id="10" dur="500"/>
                                        <p:tgtEl>
                                          <p:spTgt spid="14"/>
                                        </p:tgtEl>
                                      </p:cBhvr>
                                    </p:animEffec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Discussion</a:t>
            </a:r>
            <a:r>
              <a:rPr lang="en-US" sz="4000" dirty="0">
                <a:solidFill>
                  <a:schemeClr val="tx1">
                    <a:lumMod val="65000"/>
                    <a:lumOff val="35000"/>
                  </a:schemeClr>
                </a:solidFill>
              </a:rPr>
              <a:t>: Questions</a:t>
            </a:r>
            <a:endParaRPr lang="en-US" sz="4000" dirty="0">
              <a:solidFill>
                <a:schemeClr val="tx1">
                  <a:lumMod val="65000"/>
                  <a:lumOff val="35000"/>
                </a:schemeClr>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discussion</a:t>
            </a:r>
          </a:p>
        </p:txBody>
      </p:sp>
      <p:sp>
        <p:nvSpPr>
          <p:cNvPr id="6" name="Content Placeholder 5">
            <a:extLst>
              <a:ext uri="{FF2B5EF4-FFF2-40B4-BE49-F238E27FC236}">
                <a16:creationId xmlns:a16="http://schemas.microsoft.com/office/drawing/2014/main" id="{69CAADA8-9C39-ED41-A4E6-F936AF213CE3}"/>
              </a:ext>
            </a:extLst>
          </p:cNvPr>
          <p:cNvSpPr>
            <a:spLocks noGrp="1"/>
          </p:cNvSpPr>
          <p:nvPr>
            <p:ph idx="1"/>
          </p:nvPr>
        </p:nvSpPr>
        <p:spPr>
          <a:xfrm>
            <a:off x="211821" y="1566350"/>
            <a:ext cx="11567803" cy="5063050"/>
          </a:xfrm>
        </p:spPr>
        <p:txBody>
          <a:bodyPr>
            <a:normAutofit/>
          </a:bodyPr>
          <a:lstStyle/>
          <a:p>
            <a:r>
              <a:rPr lang="en-US" sz="2800" dirty="0"/>
              <a:t>How do we handle the </a:t>
            </a:r>
            <a:r>
              <a:rPr lang="en-US" sz="2800" b="1" dirty="0">
                <a:solidFill>
                  <a:srgbClr val="00BBB0"/>
                </a:solidFill>
                <a:latin typeface="Avenir Next Demi Bold" panose="020B0503020202020204" pitchFamily="34" charset="0"/>
              </a:rPr>
              <a:t>diverse assessment factors </a:t>
            </a:r>
            <a:r>
              <a:rPr lang="en-US" sz="2800" dirty="0"/>
              <a:t>needed across </a:t>
            </a:r>
            <a:r>
              <a:rPr lang="en-US" sz="2800" b="1" dirty="0">
                <a:solidFill>
                  <a:srgbClr val="00BBB0"/>
                </a:solidFill>
                <a:latin typeface="Avenir Next Demi Bold" panose="020B0503020202020204" pitchFamily="34" charset="0"/>
              </a:rPr>
              <a:t>varied decision-making contexts </a:t>
            </a:r>
            <a:r>
              <a:rPr lang="en-US" sz="2800" dirty="0"/>
              <a:t>for urban accessibility? Do we need separate tools for each context?</a:t>
            </a:r>
          </a:p>
          <a:p>
            <a:r>
              <a:rPr lang="en-US" sz="2800" dirty="0"/>
              <a:t>How did </a:t>
            </a:r>
            <a:r>
              <a:rPr lang="en-US" sz="2800" b="1" dirty="0">
                <a:solidFill>
                  <a:srgbClr val="00BBB0"/>
                </a:solidFill>
                <a:latin typeface="Avenir Next Demi Bold" panose="020B0503020202020204" pitchFamily="34" charset="0"/>
              </a:rPr>
              <a:t>individual differences </a:t>
            </a:r>
            <a:r>
              <a:rPr lang="en-US" sz="2800" dirty="0"/>
              <a:t>in stakeholders' needs and experiences </a:t>
            </a:r>
            <a:r>
              <a:rPr lang="en-US" sz="2800" b="1" dirty="0">
                <a:solidFill>
                  <a:srgbClr val="00BBB0"/>
                </a:solidFill>
                <a:latin typeface="Avenir Next Demi Bold" panose="020B0503020202020204" pitchFamily="34" charset="0"/>
              </a:rPr>
              <a:t>impact sensemaking processes</a:t>
            </a:r>
            <a:r>
              <a:rPr lang="en-US" sz="2800" dirty="0"/>
              <a:t>?</a:t>
            </a:r>
          </a:p>
          <a:p>
            <a:r>
              <a:rPr lang="en-US" sz="2800" dirty="0"/>
              <a:t>Given these challenges, how might we </a:t>
            </a:r>
            <a:r>
              <a:rPr lang="en-US" sz="2800" b="1" dirty="0">
                <a:solidFill>
                  <a:srgbClr val="00BBB0"/>
                </a:solidFill>
                <a:latin typeface="Avenir Next Demi Bold" panose="020B0503020202020204" pitchFamily="34" charset="0"/>
              </a:rPr>
              <a:t>utilize interactive visualizations </a:t>
            </a:r>
            <a:r>
              <a:rPr lang="en-US" sz="2800" dirty="0"/>
              <a:t>to support </a:t>
            </a:r>
            <a:r>
              <a:rPr lang="en-US" sz="2800" b="1" dirty="0">
                <a:solidFill>
                  <a:srgbClr val="00BBB0"/>
                </a:solidFill>
                <a:latin typeface="Avenir Next Demi Bold" panose="020B0503020202020204" pitchFamily="34" charset="0"/>
              </a:rPr>
              <a:t>communication and decision-making needs </a:t>
            </a:r>
            <a:r>
              <a:rPr lang="en-US" sz="2800" dirty="0"/>
              <a:t>for urban accessibility?</a:t>
            </a:r>
          </a:p>
        </p:txBody>
      </p:sp>
    </p:spTree>
    <p:extLst>
      <p:ext uri="{BB962C8B-B14F-4D97-AF65-F5344CB8AC3E}">
        <p14:creationId xmlns:p14="http://schemas.microsoft.com/office/powerpoint/2010/main" val="42914028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Discussion</a:t>
            </a:r>
            <a:r>
              <a:rPr lang="en-US" sz="4000" dirty="0">
                <a:solidFill>
                  <a:schemeClr val="tx1">
                    <a:lumMod val="65000"/>
                    <a:lumOff val="35000"/>
                  </a:schemeClr>
                </a:solidFill>
              </a:rPr>
              <a:t>: Questions</a:t>
            </a:r>
            <a:endParaRPr lang="en-US" sz="4000" dirty="0">
              <a:solidFill>
                <a:schemeClr val="tx1">
                  <a:lumMod val="65000"/>
                  <a:lumOff val="35000"/>
                </a:schemeClr>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discussion</a:t>
            </a:r>
          </a:p>
        </p:txBody>
      </p:sp>
      <p:sp>
        <p:nvSpPr>
          <p:cNvPr id="6" name="Content Placeholder 5">
            <a:extLst>
              <a:ext uri="{FF2B5EF4-FFF2-40B4-BE49-F238E27FC236}">
                <a16:creationId xmlns:a16="http://schemas.microsoft.com/office/drawing/2014/main" id="{69CAADA8-9C39-ED41-A4E6-F936AF213CE3}"/>
              </a:ext>
            </a:extLst>
          </p:cNvPr>
          <p:cNvSpPr>
            <a:spLocks noGrp="1"/>
          </p:cNvSpPr>
          <p:nvPr>
            <p:ph idx="1"/>
          </p:nvPr>
        </p:nvSpPr>
        <p:spPr>
          <a:xfrm>
            <a:off x="211821" y="1566350"/>
            <a:ext cx="11567803" cy="5063050"/>
          </a:xfrm>
        </p:spPr>
        <p:txBody>
          <a:bodyPr>
            <a:normAutofit/>
          </a:bodyPr>
          <a:lstStyle/>
          <a:p>
            <a:r>
              <a:rPr lang="en-US" sz="2800" dirty="0">
                <a:solidFill>
                  <a:schemeClr val="bg1">
                    <a:lumMod val="75000"/>
                  </a:schemeClr>
                </a:solidFill>
              </a:rPr>
              <a:t>How do we handle the </a:t>
            </a:r>
            <a:r>
              <a:rPr lang="en-US" sz="2800" b="1" dirty="0">
                <a:solidFill>
                  <a:schemeClr val="bg1">
                    <a:lumMod val="75000"/>
                  </a:schemeClr>
                </a:solidFill>
                <a:latin typeface="Avenir Next Demi Bold" panose="020B0503020202020204" pitchFamily="34" charset="0"/>
              </a:rPr>
              <a:t>diverse assessment factors </a:t>
            </a:r>
            <a:r>
              <a:rPr lang="en-US" sz="2800" dirty="0">
                <a:solidFill>
                  <a:schemeClr val="bg1">
                    <a:lumMod val="75000"/>
                  </a:schemeClr>
                </a:solidFill>
              </a:rPr>
              <a:t>needed across </a:t>
            </a:r>
            <a:r>
              <a:rPr lang="en-US" sz="2800" b="1" dirty="0">
                <a:solidFill>
                  <a:schemeClr val="bg1">
                    <a:lumMod val="75000"/>
                  </a:schemeClr>
                </a:solidFill>
                <a:latin typeface="Avenir Next Demi Bold" panose="020B0503020202020204" pitchFamily="34" charset="0"/>
              </a:rPr>
              <a:t>varied decision-making contexts </a:t>
            </a:r>
            <a:r>
              <a:rPr lang="en-US" sz="2800" dirty="0">
                <a:solidFill>
                  <a:schemeClr val="bg1">
                    <a:lumMod val="75000"/>
                  </a:schemeClr>
                </a:solidFill>
              </a:rPr>
              <a:t>for urban accessibility? Do we need separate tools for each context?</a:t>
            </a:r>
          </a:p>
          <a:p>
            <a:r>
              <a:rPr lang="en-US" sz="2800" dirty="0">
                <a:solidFill>
                  <a:schemeClr val="bg1">
                    <a:lumMod val="75000"/>
                  </a:schemeClr>
                </a:solidFill>
              </a:rPr>
              <a:t>How did </a:t>
            </a:r>
            <a:r>
              <a:rPr lang="en-US" sz="2800" b="1" dirty="0">
                <a:solidFill>
                  <a:schemeClr val="bg1">
                    <a:lumMod val="75000"/>
                  </a:schemeClr>
                </a:solidFill>
                <a:latin typeface="Avenir Next Demi Bold" panose="020B0503020202020204" pitchFamily="34" charset="0"/>
              </a:rPr>
              <a:t>individual differences </a:t>
            </a:r>
            <a:r>
              <a:rPr lang="en-US" sz="2800" dirty="0">
                <a:solidFill>
                  <a:schemeClr val="bg1">
                    <a:lumMod val="75000"/>
                  </a:schemeClr>
                </a:solidFill>
              </a:rPr>
              <a:t>in stakeholders' needs and experiences </a:t>
            </a:r>
            <a:r>
              <a:rPr lang="en-US" sz="2800" b="1" dirty="0">
                <a:solidFill>
                  <a:schemeClr val="bg1">
                    <a:lumMod val="75000"/>
                  </a:schemeClr>
                </a:solidFill>
                <a:latin typeface="Avenir Next Demi Bold" panose="020B0503020202020204" pitchFamily="34" charset="0"/>
              </a:rPr>
              <a:t>impact sensemaking processes</a:t>
            </a:r>
            <a:r>
              <a:rPr lang="en-US" sz="2800" dirty="0">
                <a:solidFill>
                  <a:schemeClr val="bg1">
                    <a:lumMod val="75000"/>
                  </a:schemeClr>
                </a:solidFill>
              </a:rPr>
              <a:t>?</a:t>
            </a:r>
          </a:p>
          <a:p>
            <a:r>
              <a:rPr lang="en-US" sz="2800" dirty="0"/>
              <a:t>Given these challenges, how might we </a:t>
            </a:r>
            <a:r>
              <a:rPr lang="en-US" sz="2800" b="1" dirty="0">
                <a:solidFill>
                  <a:srgbClr val="00BBB0"/>
                </a:solidFill>
                <a:latin typeface="Avenir Next Demi Bold" panose="020B0503020202020204" pitchFamily="34" charset="0"/>
              </a:rPr>
              <a:t>utilize interactive visualizations </a:t>
            </a:r>
            <a:r>
              <a:rPr lang="en-US" sz="2800" dirty="0"/>
              <a:t>to support </a:t>
            </a:r>
            <a:r>
              <a:rPr lang="en-US" sz="2800" b="1" dirty="0">
                <a:solidFill>
                  <a:srgbClr val="00BBB0"/>
                </a:solidFill>
                <a:latin typeface="Avenir Next Demi Bold" panose="020B0503020202020204" pitchFamily="34" charset="0"/>
              </a:rPr>
              <a:t>communication and decision-making needs </a:t>
            </a:r>
            <a:r>
              <a:rPr lang="en-US" sz="2800" dirty="0"/>
              <a:t>for urban accessibility?</a:t>
            </a:r>
          </a:p>
        </p:txBody>
      </p:sp>
    </p:spTree>
    <p:extLst>
      <p:ext uri="{BB962C8B-B14F-4D97-AF65-F5344CB8AC3E}">
        <p14:creationId xmlns:p14="http://schemas.microsoft.com/office/powerpoint/2010/main" val="372068843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8DDAA-82BB-944F-9C31-419370ED20D2}"/>
              </a:ext>
            </a:extLst>
          </p:cNvPr>
          <p:cNvSpPr>
            <a:spLocks noGrp="1"/>
          </p:cNvSpPr>
          <p:nvPr>
            <p:ph type="title"/>
          </p:nvPr>
        </p:nvSpPr>
        <p:spPr>
          <a:xfrm>
            <a:off x="211822" y="502024"/>
            <a:ext cx="11751578" cy="699053"/>
          </a:xfrm>
        </p:spPr>
        <p:txBody>
          <a:bodyPr/>
          <a:lstStyle/>
          <a:p>
            <a:r>
              <a:rPr lang="en-US" sz="4000" dirty="0">
                <a:solidFill>
                  <a:srgbClr val="00BAAF"/>
                </a:solidFill>
              </a:rPr>
              <a:t>discussion</a:t>
            </a:r>
            <a:r>
              <a:rPr lang="en-US" sz="4000" dirty="0">
                <a:solidFill>
                  <a:schemeClr val="tx1">
                    <a:lumMod val="65000"/>
                    <a:lumOff val="35000"/>
                  </a:schemeClr>
                </a:solidFill>
              </a:rPr>
              <a:t>: Visualizing urban accessibility</a:t>
            </a:r>
            <a:endParaRPr lang="en-US" sz="4000" dirty="0">
              <a:solidFill>
                <a:srgbClr val="00BAAF"/>
              </a:solidFill>
              <a:latin typeface="Bebas Neue" panose="020B0606020202050201" pitchFamily="34" charset="77"/>
            </a:endParaRPr>
          </a:p>
        </p:txBody>
      </p:sp>
      <p:sp>
        <p:nvSpPr>
          <p:cNvPr id="4" name="Content Placeholder 3">
            <a:extLst>
              <a:ext uri="{FF2B5EF4-FFF2-40B4-BE49-F238E27FC236}">
                <a16:creationId xmlns:a16="http://schemas.microsoft.com/office/drawing/2014/main" id="{72811588-114C-2E45-9860-DBB04E0E8FCE}"/>
              </a:ext>
            </a:extLst>
          </p:cNvPr>
          <p:cNvSpPr>
            <a:spLocks noGrp="1"/>
          </p:cNvSpPr>
          <p:nvPr>
            <p:ph sz="quarter" idx="13"/>
          </p:nvPr>
        </p:nvSpPr>
        <p:spPr/>
        <p:txBody>
          <a:bodyPr/>
          <a:lstStyle/>
          <a:p>
            <a:r>
              <a:rPr lang="en-US" dirty="0"/>
              <a:t>discussion</a:t>
            </a:r>
          </a:p>
        </p:txBody>
      </p:sp>
      <p:sp>
        <p:nvSpPr>
          <p:cNvPr id="5" name="Content Placeholder 3">
            <a:extLst>
              <a:ext uri="{FF2B5EF4-FFF2-40B4-BE49-F238E27FC236}">
                <a16:creationId xmlns:a16="http://schemas.microsoft.com/office/drawing/2014/main" id="{CEA1E8AF-C1BF-2740-BE51-C8E82F16D438}"/>
              </a:ext>
            </a:extLst>
          </p:cNvPr>
          <p:cNvSpPr txBox="1">
            <a:spLocks/>
          </p:cNvSpPr>
          <p:nvPr/>
        </p:nvSpPr>
        <p:spPr>
          <a:xfrm>
            <a:off x="228600" y="1094133"/>
            <a:ext cx="7893424"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Design considerations for interactive visualization tools</a:t>
            </a:r>
          </a:p>
        </p:txBody>
      </p:sp>
      <p:graphicFrame>
        <p:nvGraphicFramePr>
          <p:cNvPr id="7" name="Table 5">
            <a:extLst>
              <a:ext uri="{FF2B5EF4-FFF2-40B4-BE49-F238E27FC236}">
                <a16:creationId xmlns:a16="http://schemas.microsoft.com/office/drawing/2014/main" id="{4A21AE3E-8A22-F74D-B232-D0BD96242BE1}"/>
              </a:ext>
            </a:extLst>
          </p:cNvPr>
          <p:cNvGraphicFramePr>
            <a:graphicFrameLocks noGrp="1"/>
          </p:cNvGraphicFramePr>
          <p:nvPr>
            <p:extLst>
              <p:ext uri="{D42A27DB-BD31-4B8C-83A1-F6EECF244321}">
                <p14:modId xmlns:p14="http://schemas.microsoft.com/office/powerpoint/2010/main" val="1626406433"/>
              </p:ext>
            </p:extLst>
          </p:nvPr>
        </p:nvGraphicFramePr>
        <p:xfrm>
          <a:off x="228600" y="1583857"/>
          <a:ext cx="11479306" cy="5076541"/>
        </p:xfrm>
        <a:graphic>
          <a:graphicData uri="http://schemas.openxmlformats.org/drawingml/2006/table">
            <a:tbl>
              <a:tblPr firstRow="1" bandRow="1">
                <a:tableStyleId>{5940675A-B579-460E-94D1-54222C63F5DA}</a:tableStyleId>
              </a:tblPr>
              <a:tblGrid>
                <a:gridCol w="1799541">
                  <a:extLst>
                    <a:ext uri="{9D8B030D-6E8A-4147-A177-3AD203B41FA5}">
                      <a16:colId xmlns:a16="http://schemas.microsoft.com/office/drawing/2014/main" val="48924157"/>
                    </a:ext>
                  </a:extLst>
                </a:gridCol>
                <a:gridCol w="5322608">
                  <a:extLst>
                    <a:ext uri="{9D8B030D-6E8A-4147-A177-3AD203B41FA5}">
                      <a16:colId xmlns:a16="http://schemas.microsoft.com/office/drawing/2014/main" val="2380767767"/>
                    </a:ext>
                  </a:extLst>
                </a:gridCol>
                <a:gridCol w="4357157">
                  <a:extLst>
                    <a:ext uri="{9D8B030D-6E8A-4147-A177-3AD203B41FA5}">
                      <a16:colId xmlns:a16="http://schemas.microsoft.com/office/drawing/2014/main" val="1991084473"/>
                    </a:ext>
                  </a:extLst>
                </a:gridCol>
              </a:tblGrid>
              <a:tr h="416038">
                <a:tc>
                  <a:txBody>
                    <a:bodyPr/>
                    <a:lstStyle/>
                    <a:p>
                      <a:pPr algn="ctr"/>
                      <a:endParaRPr lang="en-US" b="0" i="0" dirty="0">
                        <a:latin typeface="Avenir Light" panose="020B0402020203020204" pitchFamily="34" charset="77"/>
                      </a:endParaRPr>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lgn="ctr" defTabSz="914400" rtl="0" eaLnBrk="1" latinLnBrk="0" hangingPunct="1">
                        <a:spcBef>
                          <a:spcPts val="0"/>
                        </a:spcBef>
                        <a:spcAft>
                          <a:spcPts val="0"/>
                        </a:spcAft>
                      </a:pPr>
                      <a:r>
                        <a:rPr lang="en-US" sz="1100" b="1" i="0" kern="1200" dirty="0">
                          <a:solidFill>
                            <a:schemeClr val="bg2">
                              <a:lumMod val="50000"/>
                            </a:schemeClr>
                          </a:solidFill>
                          <a:latin typeface="Avenir Book" panose="02000503020000020003" pitchFamily="2" charset="0"/>
                          <a:ea typeface="+mn-ea"/>
                          <a:cs typeface="+mn-cs"/>
                        </a:rPr>
                        <a:t>Design Considerations (C) </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lgn="ctr" defTabSz="914400" rtl="0" eaLnBrk="1" latinLnBrk="0" hangingPunct="1">
                        <a:spcBef>
                          <a:spcPts val="0"/>
                        </a:spcBef>
                        <a:spcAft>
                          <a:spcPts val="0"/>
                        </a:spcAft>
                      </a:pPr>
                      <a:r>
                        <a:rPr lang="en-US" sz="1100" b="1" i="0" kern="1200" dirty="0">
                          <a:solidFill>
                            <a:schemeClr val="bg2">
                              <a:lumMod val="50000"/>
                            </a:schemeClr>
                          </a:solidFill>
                          <a:latin typeface="Avenir Book" panose="02000503020000020003" pitchFamily="2" charset="0"/>
                          <a:ea typeface="+mn-ea"/>
                          <a:cs typeface="+mn-cs"/>
                        </a:rPr>
                        <a:t>Example Application of Design Considerations</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360158335"/>
                  </a:ext>
                </a:extLst>
              </a:tr>
              <a:tr h="368736">
                <a:tc rowSpan="2">
                  <a:txBody>
                    <a:bodyPr/>
                    <a:lstStyle/>
                    <a:p>
                      <a:pPr marL="0" marR="0">
                        <a:spcBef>
                          <a:spcPts val="0"/>
                        </a:spcBef>
                        <a:spcAft>
                          <a:spcPts val="0"/>
                        </a:spcAft>
                      </a:pPr>
                      <a:r>
                        <a:rPr lang="en-US" sz="1100" b="1" i="0" kern="1200" dirty="0">
                          <a:solidFill>
                            <a:schemeClr val="bg2">
                              <a:lumMod val="50000"/>
                            </a:schemeClr>
                          </a:solidFill>
                          <a:latin typeface="Avenir Book" panose="02000503020000020003" pitchFamily="2" charset="0"/>
                          <a:ea typeface="+mn-ea"/>
                          <a:cs typeface="+mn-cs"/>
                        </a:rPr>
                        <a:t>Establishing Data Trust</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C1: Make clear where the data comes from (Data Provenance)</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Document data sources and collection information</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824998475"/>
                  </a:ext>
                </a:extLst>
              </a:tr>
              <a:tr h="368736">
                <a:tc vMerge="1">
                  <a:txBody>
                    <a:bodyPr/>
                    <a:lstStyle/>
                    <a:p>
                      <a:endParaRPr lang="en-US"/>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C2: Make clear how data is modeled (Analytic Provenance)</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Provide explanation of the algorithms/models used</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081729455"/>
                  </a:ext>
                </a:extLst>
              </a:tr>
              <a:tr h="497142">
                <a:tc rowSpan="2">
                  <a:txBody>
                    <a:bodyPr/>
                    <a:lstStyle/>
                    <a:p>
                      <a:pPr marL="0" marR="0">
                        <a:spcBef>
                          <a:spcPts val="0"/>
                        </a:spcBef>
                        <a:spcAft>
                          <a:spcPts val="0"/>
                        </a:spcAft>
                      </a:pPr>
                      <a:r>
                        <a:rPr lang="en-US" sz="1100" b="1" i="0" kern="1200" dirty="0">
                          <a:solidFill>
                            <a:schemeClr val="bg2">
                              <a:lumMod val="50000"/>
                            </a:schemeClr>
                          </a:solidFill>
                          <a:latin typeface="Avenir Book" panose="02000503020000020003" pitchFamily="2" charset="0"/>
                          <a:ea typeface="+mn-ea"/>
                          <a:cs typeface="+mn-cs"/>
                        </a:rPr>
                        <a:t>Handling Diverse Assessment Factors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C3: Support for adding diverse datasets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Advocates can add their personally collected data in their desired format (e.g., Excel, CSV)</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281870902"/>
                  </a:ext>
                </a:extLst>
              </a:tr>
              <a:tr h="513414">
                <a:tc vMerge="1">
                  <a:txBody>
                    <a:bodyPr/>
                    <a:lstStyle/>
                    <a:p>
                      <a:endParaRPr lang="en-US"/>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C4: Support multivariate analysis: both analyzing across accessibility assessment factors and visualizing diverse datasets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Policymakers assess the impact of inaccessible infrastructure on MI individuals to reveal inequities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530944189"/>
                  </a:ext>
                </a:extLst>
              </a:tr>
              <a:tr h="606688">
                <a:tc rowSpan="3">
                  <a:txBody>
                    <a:bodyPr/>
                    <a:lstStyle/>
                    <a:p>
                      <a:pPr marL="0" marR="0">
                        <a:spcBef>
                          <a:spcPts val="0"/>
                        </a:spcBef>
                        <a:spcAft>
                          <a:spcPts val="0"/>
                        </a:spcAft>
                      </a:pPr>
                      <a:r>
                        <a:rPr lang="en-US" sz="1100" b="1" i="0" kern="1200" dirty="0">
                          <a:solidFill>
                            <a:schemeClr val="bg2">
                              <a:lumMod val="50000"/>
                            </a:schemeClr>
                          </a:solidFill>
                          <a:latin typeface="Avenir Book" panose="02000503020000020003" pitchFamily="2" charset="0"/>
                          <a:ea typeface="+mn-ea"/>
                          <a:cs typeface="+mn-cs"/>
                        </a:rPr>
                        <a:t>Supporting Shared Stakeholder Tasks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C5: Support for varied, often conflicting, stakeholder group needs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MI/Caregivers assess navigability of a neighborhood</a:t>
                      </a:r>
                    </a:p>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Department officials assess equity in distribution and prioritization of resources and investments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567710806"/>
                  </a:ext>
                </a:extLst>
              </a:tr>
              <a:tr h="368736">
                <a:tc vMerge="1">
                  <a:txBody>
                    <a:bodyPr/>
                    <a:lstStyle/>
                    <a:p>
                      <a:endParaRPr lang="en-US"/>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C6: Support for individual differences (e.g., familiarity with maps, accessibility, location)</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85000"/>
                      </a:schemeClr>
                    </a:solidFill>
                  </a:tcPr>
                </a:tc>
                <a:tc rowSpan="2">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MI/Caregivers’ view tailored to localized data and neighborhood and street level maps (e.g., Isochrones)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138285633"/>
                  </a:ext>
                </a:extLst>
              </a:tr>
              <a:tr h="368736">
                <a:tc vMerge="1">
                  <a:txBody>
                    <a:bodyPr/>
                    <a:lstStyle/>
                    <a:p>
                      <a:endParaRPr lang="en-US"/>
                    </a:p>
                  </a:txBody>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C7: Support for adjusting to visualization user needs as an analyst or target consumer </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85000"/>
                      </a:schemeClr>
                    </a:solidFill>
                  </a:tcPr>
                </a:tc>
                <a:tc vMerge="1">
                  <a:txBody>
                    <a:bodyPr/>
                    <a:lstStyle/>
                    <a:p>
                      <a:endParaRPr lang="en-US"/>
                    </a:p>
                  </a:txBody>
                  <a:tcPr/>
                </a:tc>
                <a:extLst>
                  <a:ext uri="{0D108BD9-81ED-4DB2-BD59-A6C34878D82A}">
                    <a16:rowId xmlns:a16="http://schemas.microsoft.com/office/drawing/2014/main" val="2500791704"/>
                  </a:ext>
                </a:extLst>
              </a:tr>
              <a:tr h="496476">
                <a:tc>
                  <a:txBody>
                    <a:bodyPr/>
                    <a:lstStyle/>
                    <a:p>
                      <a:pPr marL="0" marR="0">
                        <a:spcBef>
                          <a:spcPts val="0"/>
                        </a:spcBef>
                        <a:spcAft>
                          <a:spcPts val="0"/>
                        </a:spcAft>
                      </a:pPr>
                      <a:r>
                        <a:rPr lang="en-US" sz="1100" b="1" i="0" kern="1200" dirty="0">
                          <a:solidFill>
                            <a:schemeClr val="bg2">
                              <a:lumMod val="50000"/>
                            </a:schemeClr>
                          </a:solidFill>
                          <a:latin typeface="Avenir Book" panose="02000503020000020003" pitchFamily="2" charset="0"/>
                          <a:ea typeface="+mn-ea"/>
                          <a:cs typeface="+mn-cs"/>
                        </a:rPr>
                        <a:t>Supporting Comparisons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i="0" kern="1200" dirty="0">
                          <a:solidFill>
                            <a:schemeClr val="tx1"/>
                          </a:solidFill>
                          <a:latin typeface="Avenir Book" panose="02000503020000020003" pitchFamily="2" charset="0"/>
                          <a:ea typeface="+mn-ea"/>
                          <a:cs typeface="+mn-cs"/>
                        </a:rPr>
                        <a:t>C8: Make it easy to compare between multiple data, map, and geo-contextual views (e.g., providing historical context on accessibility investments across locations)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Department officials comparing accessibility of multiple locations within and across cities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346689366"/>
                  </a:ext>
                </a:extLst>
              </a:tr>
              <a:tr h="368736">
                <a:tc rowSpan="2">
                  <a:txBody>
                    <a:bodyPr/>
                    <a:lstStyle/>
                    <a:p>
                      <a:pPr marL="0" marR="0">
                        <a:spcBef>
                          <a:spcPts val="0"/>
                        </a:spcBef>
                        <a:spcAft>
                          <a:spcPts val="0"/>
                        </a:spcAft>
                      </a:pPr>
                      <a:r>
                        <a:rPr lang="en-US" sz="1100" b="1" i="0" kern="1200" dirty="0">
                          <a:solidFill>
                            <a:schemeClr val="bg2">
                              <a:lumMod val="50000"/>
                            </a:schemeClr>
                          </a:solidFill>
                          <a:latin typeface="Avenir Book" panose="02000503020000020003" pitchFamily="2" charset="0"/>
                          <a:ea typeface="+mn-ea"/>
                          <a:cs typeface="+mn-cs"/>
                        </a:rPr>
                        <a:t>Building Persuasive Stories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C9: Support for audience-driven message framing by adding relevant contextual data</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rowSpan="2">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Framing for policymakers: show impact of investments on citizen’s quality of life</a:t>
                      </a:r>
                    </a:p>
                    <a:p>
                      <a:pPr marL="0" marR="0">
                        <a:spcBef>
                          <a:spcPts val="0"/>
                        </a:spcBef>
                        <a:spcAft>
                          <a:spcPts val="0"/>
                        </a:spcAft>
                      </a:pPr>
                      <a:endParaRPr lang="en-US" sz="1000" b="0" i="0" kern="1200" dirty="0">
                        <a:solidFill>
                          <a:schemeClr val="tx1"/>
                        </a:solidFill>
                        <a:latin typeface="Avenir Book" panose="02000503020000020003" pitchFamily="2" charset="0"/>
                        <a:ea typeface="+mn-ea"/>
                        <a:cs typeface="+mn-cs"/>
                      </a:endParaRPr>
                    </a:p>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Framing for MI/Caregivers: show impact of inaccessibility on their personal life</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917267832"/>
                  </a:ext>
                </a:extLst>
              </a:tr>
              <a:tr h="703103">
                <a:tc vMerge="1">
                  <a:txBody>
                    <a:bodyPr/>
                    <a:lstStyle/>
                    <a:p>
                      <a:endParaRPr lang="en-US"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marL="0" marR="0">
                        <a:spcBef>
                          <a:spcPts val="0"/>
                        </a:spcBef>
                        <a:spcAft>
                          <a:spcPts val="0"/>
                        </a:spcAft>
                      </a:pPr>
                      <a:r>
                        <a:rPr lang="en-US" sz="1000" b="0" i="0" kern="1200" dirty="0">
                          <a:solidFill>
                            <a:schemeClr val="tx1"/>
                          </a:solidFill>
                          <a:latin typeface="Avenir Book" panose="02000503020000020003" pitchFamily="2" charset="0"/>
                          <a:ea typeface="+mn-ea"/>
                          <a:cs typeface="+mn-cs"/>
                        </a:rPr>
                        <a:t>C10: Support for exporting audience-driven stories in multiple visualization formats</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vMerge="1">
                  <a:txBody>
                    <a:bodyPr/>
                    <a:lstStyle/>
                    <a:p>
                      <a:endParaRPr lang="en-US"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01829522"/>
                  </a:ext>
                </a:extLst>
              </a:tr>
            </a:tbl>
          </a:graphicData>
        </a:graphic>
      </p:graphicFrame>
    </p:spTree>
    <p:extLst>
      <p:ext uri="{BB962C8B-B14F-4D97-AF65-F5344CB8AC3E}">
        <p14:creationId xmlns:p14="http://schemas.microsoft.com/office/powerpoint/2010/main" val="41738175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809D3-2396-27A0-1ABC-B7E44BBAC66F}"/>
              </a:ext>
            </a:extLst>
          </p:cNvPr>
          <p:cNvSpPr>
            <a:spLocks noGrp="1"/>
          </p:cNvSpPr>
          <p:nvPr>
            <p:ph type="title"/>
          </p:nvPr>
        </p:nvSpPr>
        <p:spPr/>
        <p:txBody>
          <a:bodyPr/>
          <a:lstStyle/>
          <a:p>
            <a:r>
              <a:rPr lang="en-US" dirty="0"/>
              <a:t>Design considerations </a:t>
            </a:r>
          </a:p>
        </p:txBody>
      </p:sp>
      <p:sp>
        <p:nvSpPr>
          <p:cNvPr id="4" name="Content Placeholder 3">
            <a:extLst>
              <a:ext uri="{FF2B5EF4-FFF2-40B4-BE49-F238E27FC236}">
                <a16:creationId xmlns:a16="http://schemas.microsoft.com/office/drawing/2014/main" id="{E2549ECF-5E65-B4F3-610F-AB0F9C414291}"/>
              </a:ext>
            </a:extLst>
          </p:cNvPr>
          <p:cNvSpPr>
            <a:spLocks noGrp="1"/>
          </p:cNvSpPr>
          <p:nvPr>
            <p:ph sz="quarter" idx="13"/>
          </p:nvPr>
        </p:nvSpPr>
        <p:spPr/>
        <p:txBody>
          <a:bodyPr/>
          <a:lstStyle/>
          <a:p>
            <a:r>
              <a:rPr lang="en-US" dirty="0"/>
              <a:t>Discussion: Visualizing URBAN ACCESSIBILITY</a:t>
            </a:r>
          </a:p>
        </p:txBody>
      </p:sp>
      <p:sp>
        <p:nvSpPr>
          <p:cNvPr id="5" name="Oval 4">
            <a:extLst>
              <a:ext uri="{FF2B5EF4-FFF2-40B4-BE49-F238E27FC236}">
                <a16:creationId xmlns:a16="http://schemas.microsoft.com/office/drawing/2014/main" id="{8A57E191-D2D4-53F0-EFD3-80F3CC7D9DE1}"/>
              </a:ext>
            </a:extLst>
          </p:cNvPr>
          <p:cNvSpPr/>
          <p:nvPr/>
        </p:nvSpPr>
        <p:spPr>
          <a:xfrm>
            <a:off x="1209822" y="1828800"/>
            <a:ext cx="2504049" cy="2363372"/>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lumMod val="75000"/>
                    <a:lumOff val="25000"/>
                  </a:schemeClr>
                </a:solidFill>
                <a:latin typeface="Avenir Next" panose="020B0503020202020204" pitchFamily="34" charset="0"/>
              </a:rPr>
              <a:t>Data Trust</a:t>
            </a:r>
          </a:p>
        </p:txBody>
      </p:sp>
      <p:sp>
        <p:nvSpPr>
          <p:cNvPr id="6" name="Oval 5">
            <a:extLst>
              <a:ext uri="{FF2B5EF4-FFF2-40B4-BE49-F238E27FC236}">
                <a16:creationId xmlns:a16="http://schemas.microsoft.com/office/drawing/2014/main" id="{B64A55B1-57D0-9EB6-8516-F842486BFA2A}"/>
              </a:ext>
            </a:extLst>
          </p:cNvPr>
          <p:cNvSpPr/>
          <p:nvPr/>
        </p:nvSpPr>
        <p:spPr>
          <a:xfrm>
            <a:off x="4789678" y="1828800"/>
            <a:ext cx="2504049" cy="2363372"/>
          </a:xfrm>
          <a:prstGeom prst="ellips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lumMod val="75000"/>
                    <a:lumOff val="25000"/>
                  </a:schemeClr>
                </a:solidFill>
                <a:latin typeface="Avenir Next" panose="020B0503020202020204" pitchFamily="34" charset="0"/>
              </a:rPr>
              <a:t>Diverse Factors</a:t>
            </a:r>
          </a:p>
        </p:txBody>
      </p:sp>
      <p:sp>
        <p:nvSpPr>
          <p:cNvPr id="7" name="Oval 6">
            <a:extLst>
              <a:ext uri="{FF2B5EF4-FFF2-40B4-BE49-F238E27FC236}">
                <a16:creationId xmlns:a16="http://schemas.microsoft.com/office/drawing/2014/main" id="{3C9EFB21-2786-3DE4-63A2-EC6857F80165}"/>
              </a:ext>
            </a:extLst>
          </p:cNvPr>
          <p:cNvSpPr/>
          <p:nvPr/>
        </p:nvSpPr>
        <p:spPr>
          <a:xfrm>
            <a:off x="8369534" y="1828800"/>
            <a:ext cx="2504049" cy="2363372"/>
          </a:xfrm>
          <a:prstGeom prst="ellipse">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lumMod val="75000"/>
                    <a:lumOff val="25000"/>
                  </a:schemeClr>
                </a:solidFill>
                <a:latin typeface="Avenir Next" panose="020B0503020202020204" pitchFamily="34" charset="0"/>
              </a:rPr>
              <a:t>Shared Tasks</a:t>
            </a:r>
          </a:p>
        </p:txBody>
      </p:sp>
      <p:sp>
        <p:nvSpPr>
          <p:cNvPr id="8" name="Oval 7">
            <a:extLst>
              <a:ext uri="{FF2B5EF4-FFF2-40B4-BE49-F238E27FC236}">
                <a16:creationId xmlns:a16="http://schemas.microsoft.com/office/drawing/2014/main" id="{4BCC1D56-63D7-9C6D-1476-52D8C9F04AC9}"/>
              </a:ext>
            </a:extLst>
          </p:cNvPr>
          <p:cNvSpPr/>
          <p:nvPr/>
        </p:nvSpPr>
        <p:spPr>
          <a:xfrm>
            <a:off x="1977254" y="4487594"/>
            <a:ext cx="3978069" cy="2172805"/>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lumMod val="75000"/>
                    <a:lumOff val="25000"/>
                  </a:schemeClr>
                </a:solidFill>
                <a:latin typeface="Avenir Next" panose="020B0503020202020204" pitchFamily="34" charset="0"/>
              </a:rPr>
              <a:t>Supporting</a:t>
            </a:r>
          </a:p>
          <a:p>
            <a:pPr algn="ctr"/>
            <a:r>
              <a:rPr lang="en-US" sz="3200" b="1" dirty="0">
                <a:solidFill>
                  <a:schemeClr val="tx1">
                    <a:lumMod val="75000"/>
                    <a:lumOff val="25000"/>
                  </a:schemeClr>
                </a:solidFill>
                <a:latin typeface="Avenir Next" panose="020B0503020202020204" pitchFamily="34" charset="0"/>
              </a:rPr>
              <a:t>Comparisons</a:t>
            </a:r>
          </a:p>
        </p:txBody>
      </p:sp>
      <p:sp>
        <p:nvSpPr>
          <p:cNvPr id="9" name="Oval 8">
            <a:extLst>
              <a:ext uri="{FF2B5EF4-FFF2-40B4-BE49-F238E27FC236}">
                <a16:creationId xmlns:a16="http://schemas.microsoft.com/office/drawing/2014/main" id="{0F025A56-097F-43BE-6F21-E6A06187668A}"/>
              </a:ext>
            </a:extLst>
          </p:cNvPr>
          <p:cNvSpPr/>
          <p:nvPr/>
        </p:nvSpPr>
        <p:spPr>
          <a:xfrm>
            <a:off x="6496930" y="4508696"/>
            <a:ext cx="3978069" cy="2172805"/>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lumMod val="75000"/>
                    <a:lumOff val="25000"/>
                  </a:schemeClr>
                </a:solidFill>
                <a:latin typeface="Avenir Next" panose="020B0503020202020204" pitchFamily="34" charset="0"/>
              </a:rPr>
              <a:t>Building Persuasive Stories</a:t>
            </a:r>
          </a:p>
        </p:txBody>
      </p:sp>
    </p:spTree>
    <p:extLst>
      <p:ext uri="{BB962C8B-B14F-4D97-AF65-F5344CB8AC3E}">
        <p14:creationId xmlns:p14="http://schemas.microsoft.com/office/powerpoint/2010/main" val="1305149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1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out)">
                                      <p:cBhvr>
                                        <p:cTn id="12" dur="1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out)">
                                      <p:cBhvr>
                                        <p:cTn id="17" dur="1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circle(out)">
                                      <p:cBhvr>
                                        <p:cTn id="22" dur="10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32"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circle(out)">
                                      <p:cBhvr>
                                        <p:cTn id="2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2F1D8536-DCBA-CD49-B8F1-4ACE0A9F9A64}"/>
              </a:ext>
            </a:extLst>
          </p:cNvPr>
          <p:cNvSpPr>
            <a:spLocks noGrp="1"/>
          </p:cNvSpPr>
          <p:nvPr>
            <p:ph type="title"/>
          </p:nvPr>
        </p:nvSpPr>
        <p:spPr/>
        <p:txBody>
          <a:bodyPr/>
          <a:lstStyle/>
          <a:p>
            <a:r>
              <a:rPr lang="en-US" dirty="0"/>
              <a:t>team</a:t>
            </a:r>
          </a:p>
        </p:txBody>
      </p:sp>
      <p:sp>
        <p:nvSpPr>
          <p:cNvPr id="28" name="Content Placeholder 27">
            <a:extLst>
              <a:ext uri="{FF2B5EF4-FFF2-40B4-BE49-F238E27FC236}">
                <a16:creationId xmlns:a16="http://schemas.microsoft.com/office/drawing/2014/main" id="{61D01D28-3099-FE4D-ADFE-67E890C8D87C}"/>
              </a:ext>
            </a:extLst>
          </p:cNvPr>
          <p:cNvSpPr>
            <a:spLocks noGrp="1"/>
          </p:cNvSpPr>
          <p:nvPr>
            <p:ph sz="quarter" idx="13"/>
          </p:nvPr>
        </p:nvSpPr>
        <p:spPr/>
        <p:txBody>
          <a:bodyPr/>
          <a:lstStyle/>
          <a:p>
            <a:r>
              <a:rPr lang="en-US" dirty="0"/>
              <a:t>acknowledgements</a:t>
            </a:r>
          </a:p>
        </p:txBody>
      </p:sp>
      <p:sp>
        <p:nvSpPr>
          <p:cNvPr id="6" name="TextBox 5">
            <a:extLst>
              <a:ext uri="{FF2B5EF4-FFF2-40B4-BE49-F238E27FC236}">
                <a16:creationId xmlns:a16="http://schemas.microsoft.com/office/drawing/2014/main" id="{9565E77D-084E-F244-8BF4-F2D78127848C}"/>
              </a:ext>
            </a:extLst>
          </p:cNvPr>
          <p:cNvSpPr txBox="1"/>
          <p:nvPr/>
        </p:nvSpPr>
        <p:spPr>
          <a:xfrm>
            <a:off x="228600" y="4195951"/>
            <a:ext cx="1615122" cy="461665"/>
          </a:xfrm>
          <a:prstGeom prst="rect">
            <a:avLst/>
          </a:prstGeom>
          <a:noFill/>
        </p:spPr>
        <p:txBody>
          <a:bodyPr wrap="none" tIns="45720" bIns="45720" rtlCol="0">
            <a:spAutoFit/>
          </a:bodyPr>
          <a:lstStyle/>
          <a:p>
            <a:r>
              <a:rPr lang="en-US" sz="2400" dirty="0">
                <a:latin typeface="Avenir Next" panose="020B0503020202020204" pitchFamily="34" charset="0"/>
                <a:cs typeface="Segoe UI Light" panose="020B0502040204020203" pitchFamily="34" charset="0"/>
              </a:rPr>
              <a:t>Professors</a:t>
            </a:r>
          </a:p>
        </p:txBody>
      </p:sp>
      <p:grpSp>
        <p:nvGrpSpPr>
          <p:cNvPr id="48" name="Group 47">
            <a:extLst>
              <a:ext uri="{FF2B5EF4-FFF2-40B4-BE49-F238E27FC236}">
                <a16:creationId xmlns:a16="http://schemas.microsoft.com/office/drawing/2014/main" id="{19476266-5C5B-B448-A915-619127DFC575}"/>
              </a:ext>
            </a:extLst>
          </p:cNvPr>
          <p:cNvGrpSpPr/>
          <p:nvPr/>
        </p:nvGrpSpPr>
        <p:grpSpPr>
          <a:xfrm>
            <a:off x="261329" y="1730321"/>
            <a:ext cx="4403727" cy="2401267"/>
            <a:chOff x="208589" y="1820038"/>
            <a:chExt cx="4403727" cy="2401267"/>
          </a:xfrm>
        </p:grpSpPr>
        <p:grpSp>
          <p:nvGrpSpPr>
            <p:cNvPr id="14" name="Group 13">
              <a:extLst>
                <a:ext uri="{FF2B5EF4-FFF2-40B4-BE49-F238E27FC236}">
                  <a16:creationId xmlns:a16="http://schemas.microsoft.com/office/drawing/2014/main" id="{C5B46EBC-8519-614A-9E9D-0C0C65AE5D08}"/>
                </a:ext>
              </a:extLst>
            </p:cNvPr>
            <p:cNvGrpSpPr/>
            <p:nvPr/>
          </p:nvGrpSpPr>
          <p:grpSpPr>
            <a:xfrm>
              <a:off x="208589" y="1820038"/>
              <a:ext cx="4403727" cy="2401267"/>
              <a:chOff x="208589" y="1820038"/>
              <a:chExt cx="4403727" cy="2401267"/>
            </a:xfrm>
          </p:grpSpPr>
          <p:pic>
            <p:nvPicPr>
              <p:cNvPr id="2" name="Picture 1">
                <a:extLst>
                  <a:ext uri="{FF2B5EF4-FFF2-40B4-BE49-F238E27FC236}">
                    <a16:creationId xmlns:a16="http://schemas.microsoft.com/office/drawing/2014/main" id="{9AC5CAC1-B814-1948-8582-0850846205F8}"/>
                  </a:ext>
                </a:extLst>
              </p:cNvPr>
              <p:cNvPicPr>
                <a:picLocks noChangeAspect="1"/>
              </p:cNvPicPr>
              <p:nvPr/>
            </p:nvPicPr>
            <p:blipFill>
              <a:blip r:embed="rId3"/>
              <a:stretch>
                <a:fillRect/>
              </a:stretch>
            </p:blipFill>
            <p:spPr>
              <a:xfrm>
                <a:off x="208589" y="1820038"/>
                <a:ext cx="4403727" cy="2049394"/>
              </a:xfrm>
              <a:prstGeom prst="rect">
                <a:avLst/>
              </a:prstGeom>
            </p:spPr>
          </p:pic>
          <p:sp>
            <p:nvSpPr>
              <p:cNvPr id="8" name="Rectangle 7">
                <a:extLst>
                  <a:ext uri="{FF2B5EF4-FFF2-40B4-BE49-F238E27FC236}">
                    <a16:creationId xmlns:a16="http://schemas.microsoft.com/office/drawing/2014/main" id="{B31DBBAF-69AD-CC43-8EA2-34EE0B28E515}"/>
                  </a:ext>
                </a:extLst>
              </p:cNvPr>
              <p:cNvSpPr/>
              <p:nvPr/>
            </p:nvSpPr>
            <p:spPr>
              <a:xfrm>
                <a:off x="208589" y="3821195"/>
                <a:ext cx="2193928" cy="400110"/>
              </a:xfrm>
              <a:prstGeom prst="rect">
                <a:avLst/>
              </a:prstGeom>
            </p:spPr>
            <p:txBody>
              <a:bodyPr wrap="square">
                <a:spAutoFit/>
              </a:bodyPr>
              <a:lstStyle/>
              <a:p>
                <a:pPr algn="ctr"/>
                <a:r>
                  <a:rPr lang="en-US" sz="20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 Jon Froehlich</a:t>
                </a:r>
              </a:p>
            </p:txBody>
          </p:sp>
        </p:grpSp>
        <p:sp>
          <p:nvSpPr>
            <p:cNvPr id="9" name="Rectangle 8">
              <a:extLst>
                <a:ext uri="{FF2B5EF4-FFF2-40B4-BE49-F238E27FC236}">
                  <a16:creationId xmlns:a16="http://schemas.microsoft.com/office/drawing/2014/main" id="{A62D9D8F-ED33-9B4E-A8B5-CFDED360A275}"/>
                </a:ext>
              </a:extLst>
            </p:cNvPr>
            <p:cNvSpPr/>
            <p:nvPr/>
          </p:nvSpPr>
          <p:spPr>
            <a:xfrm>
              <a:off x="2482535" y="3821195"/>
              <a:ext cx="2129781" cy="400110"/>
            </a:xfrm>
            <a:prstGeom prst="rect">
              <a:avLst/>
            </a:prstGeom>
          </p:spPr>
          <p:txBody>
            <a:bodyPr wrap="square">
              <a:spAutoFit/>
            </a:bodyPr>
            <a:lstStyle/>
            <a:p>
              <a:pPr algn="ctr"/>
              <a:r>
                <a:rPr lang="en-US" sz="20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Jeffrey Heer</a:t>
              </a:r>
            </a:p>
          </p:txBody>
        </p:sp>
      </p:grpSp>
      <p:grpSp>
        <p:nvGrpSpPr>
          <p:cNvPr id="23" name="Group 22">
            <a:extLst>
              <a:ext uri="{FF2B5EF4-FFF2-40B4-BE49-F238E27FC236}">
                <a16:creationId xmlns:a16="http://schemas.microsoft.com/office/drawing/2014/main" id="{DB185417-CA91-D940-BF8E-F9BCDD4690B2}"/>
              </a:ext>
            </a:extLst>
          </p:cNvPr>
          <p:cNvGrpSpPr/>
          <p:nvPr/>
        </p:nvGrpSpPr>
        <p:grpSpPr>
          <a:xfrm>
            <a:off x="8746964" y="3342237"/>
            <a:ext cx="1160338" cy="1357644"/>
            <a:chOff x="9098851" y="4800124"/>
            <a:chExt cx="1160338" cy="1357644"/>
          </a:xfrm>
        </p:grpSpPr>
        <p:pic>
          <p:nvPicPr>
            <p:cNvPr id="24" name="Picture 23">
              <a:extLst>
                <a:ext uri="{FF2B5EF4-FFF2-40B4-BE49-F238E27FC236}">
                  <a16:creationId xmlns:a16="http://schemas.microsoft.com/office/drawing/2014/main" id="{FCCEBE00-8573-8F49-98A5-E90C076C1BC6}"/>
                </a:ext>
              </a:extLst>
            </p:cNvPr>
            <p:cNvPicPr>
              <a:picLocks noChangeAspect="1"/>
            </p:cNvPicPr>
            <p:nvPr/>
          </p:nvPicPr>
          <p:blipFill rotWithShape="1">
            <a:blip r:embed="rId4"/>
            <a:srcRect l="39633" r="39602" b="22890"/>
            <a:stretch/>
          </p:blipFill>
          <p:spPr>
            <a:xfrm>
              <a:off x="9098851" y="4800124"/>
              <a:ext cx="1160338" cy="1091345"/>
            </a:xfrm>
            <a:prstGeom prst="rect">
              <a:avLst/>
            </a:prstGeom>
          </p:spPr>
        </p:pic>
        <p:sp>
          <p:nvSpPr>
            <p:cNvPr id="25" name="Rectangle 24">
              <a:extLst>
                <a:ext uri="{FF2B5EF4-FFF2-40B4-BE49-F238E27FC236}">
                  <a16:creationId xmlns:a16="http://schemas.microsoft.com/office/drawing/2014/main" id="{C29D5C95-4070-544F-AF7B-2ED81D94C615}"/>
                </a:ext>
              </a:extLst>
            </p:cNvPr>
            <p:cNvSpPr/>
            <p:nvPr/>
          </p:nvSpPr>
          <p:spPr>
            <a:xfrm>
              <a:off x="9165476" y="5896158"/>
              <a:ext cx="1048256" cy="261610"/>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Anthony Li</a:t>
              </a:r>
            </a:p>
          </p:txBody>
        </p:sp>
      </p:grpSp>
      <p:sp>
        <p:nvSpPr>
          <p:cNvPr id="10" name="Rectangle 9">
            <a:extLst>
              <a:ext uri="{FF2B5EF4-FFF2-40B4-BE49-F238E27FC236}">
                <a16:creationId xmlns:a16="http://schemas.microsoft.com/office/drawing/2014/main" id="{A7FF2149-29C1-7A49-B531-32109440B2E4}"/>
              </a:ext>
            </a:extLst>
          </p:cNvPr>
          <p:cNvSpPr/>
          <p:nvPr/>
        </p:nvSpPr>
        <p:spPr>
          <a:xfrm>
            <a:off x="8315767" y="6499444"/>
            <a:ext cx="3690369" cy="276999"/>
          </a:xfrm>
          <a:prstGeom prst="rect">
            <a:avLst/>
          </a:prstGeom>
        </p:spPr>
        <p:txBody>
          <a:bodyPr wrap="none">
            <a:spAutoFit/>
          </a:bodyPr>
          <a:lstStyle/>
          <a:p>
            <a:r>
              <a:rPr lang="en-US" sz="1200" dirty="0">
                <a:solidFill>
                  <a:srgbClr val="00BAAF"/>
                </a:solidFill>
                <a:latin typeface="Avenir Next" panose="020B0503020202020204" pitchFamily="34" charset="0"/>
                <a:hlinkClick r:id="rId5">
                  <a:extLst>
                    <a:ext uri="{A12FA001-AC4F-418D-AE19-62706E023703}">
                      <ahyp:hlinkClr xmlns:ahyp="http://schemas.microsoft.com/office/drawing/2018/hyperlinkcolor" val="tx"/>
                    </a:ext>
                  </a:extLst>
                </a:hlinkClick>
              </a:rPr>
              <a:t>https://</a:t>
            </a:r>
            <a:r>
              <a:rPr lang="en-US" sz="1200" dirty="0" err="1">
                <a:solidFill>
                  <a:srgbClr val="00BAAF"/>
                </a:solidFill>
                <a:latin typeface="Avenir Next" panose="020B0503020202020204" pitchFamily="34" charset="0"/>
                <a:hlinkClick r:id="rId5">
                  <a:extLst>
                    <a:ext uri="{A12FA001-AC4F-418D-AE19-62706E023703}">
                      <ahyp:hlinkClr xmlns:ahyp="http://schemas.microsoft.com/office/drawing/2018/hyperlinkcolor" val="tx"/>
                    </a:ext>
                  </a:extLst>
                </a:hlinkClick>
              </a:rPr>
              <a:t>makeabilitylab.cs.washington.edu</a:t>
            </a:r>
            <a:r>
              <a:rPr lang="en-US" sz="1200" dirty="0">
                <a:solidFill>
                  <a:srgbClr val="00BAAF"/>
                </a:solidFill>
                <a:latin typeface="Avenir Next" panose="020B0503020202020204" pitchFamily="34" charset="0"/>
                <a:hlinkClick r:id="rId5">
                  <a:extLst>
                    <a:ext uri="{A12FA001-AC4F-418D-AE19-62706E023703}">
                      <ahyp:hlinkClr xmlns:ahyp="http://schemas.microsoft.com/office/drawing/2018/hyperlinkcolor" val="tx"/>
                    </a:ext>
                  </a:extLst>
                </a:hlinkClick>
              </a:rPr>
              <a:t>/people/</a:t>
            </a:r>
            <a:endParaRPr lang="en-US" sz="1200" dirty="0">
              <a:solidFill>
                <a:srgbClr val="00BAAF"/>
              </a:solidFill>
              <a:latin typeface="Avenir Next" panose="020B0503020202020204" pitchFamily="34" charset="0"/>
            </a:endParaRPr>
          </a:p>
        </p:txBody>
      </p:sp>
      <p:pic>
        <p:nvPicPr>
          <p:cNvPr id="50" name="Picture 49" descr="A picture containing text, building, window, silhouette&#10;&#10;Description automatically generated">
            <a:extLst>
              <a:ext uri="{FF2B5EF4-FFF2-40B4-BE49-F238E27FC236}">
                <a16:creationId xmlns:a16="http://schemas.microsoft.com/office/drawing/2014/main" id="{D687035F-8729-3E49-921A-4069EADBA20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16988" y="5229750"/>
            <a:ext cx="1451077" cy="1269693"/>
          </a:xfrm>
          <a:prstGeom prst="rect">
            <a:avLst/>
          </a:prstGeom>
        </p:spPr>
      </p:pic>
      <p:sp>
        <p:nvSpPr>
          <p:cNvPr id="51" name="TextBox 50">
            <a:extLst>
              <a:ext uri="{FF2B5EF4-FFF2-40B4-BE49-F238E27FC236}">
                <a16:creationId xmlns:a16="http://schemas.microsoft.com/office/drawing/2014/main" id="{F7D7F6F2-2192-D74D-9494-A9040711FB76}"/>
              </a:ext>
            </a:extLst>
          </p:cNvPr>
          <p:cNvSpPr txBox="1"/>
          <p:nvPr/>
        </p:nvSpPr>
        <p:spPr>
          <a:xfrm>
            <a:off x="5002647" y="4735008"/>
            <a:ext cx="1420582" cy="461665"/>
          </a:xfrm>
          <a:prstGeom prst="rect">
            <a:avLst/>
          </a:prstGeom>
          <a:noFill/>
        </p:spPr>
        <p:txBody>
          <a:bodyPr wrap="none" tIns="45720" bIns="45720" rtlCol="0">
            <a:spAutoFit/>
          </a:bodyPr>
          <a:lstStyle/>
          <a:p>
            <a:r>
              <a:rPr lang="en-US" sz="2400" dirty="0">
                <a:latin typeface="Avenir Next" panose="020B0503020202020204" pitchFamily="34" charset="0"/>
                <a:cs typeface="Segoe UI Light" panose="020B0502040204020203" pitchFamily="34" charset="0"/>
              </a:rPr>
              <a:t>Students</a:t>
            </a:r>
          </a:p>
        </p:txBody>
      </p:sp>
      <p:sp>
        <p:nvSpPr>
          <p:cNvPr id="52" name="Rounded Rectangle 51">
            <a:extLst>
              <a:ext uri="{FF2B5EF4-FFF2-40B4-BE49-F238E27FC236}">
                <a16:creationId xmlns:a16="http://schemas.microsoft.com/office/drawing/2014/main" id="{D07B13AF-C30B-534F-B9AA-E530CC00FF92}"/>
              </a:ext>
            </a:extLst>
          </p:cNvPr>
          <p:cNvSpPr/>
          <p:nvPr/>
        </p:nvSpPr>
        <p:spPr>
          <a:xfrm>
            <a:off x="4953002" y="1560717"/>
            <a:ext cx="5114364" cy="3147758"/>
          </a:xfrm>
          <a:prstGeom prst="roundRect">
            <a:avLst>
              <a:gd name="adj" fmla="val 4393"/>
            </a:avLst>
          </a:prstGeom>
          <a:noFill/>
          <a:ln w="63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ounded Rectangle 52">
            <a:extLst>
              <a:ext uri="{FF2B5EF4-FFF2-40B4-BE49-F238E27FC236}">
                <a16:creationId xmlns:a16="http://schemas.microsoft.com/office/drawing/2014/main" id="{1C0D5762-F2A5-E942-90C9-55BF11245022}"/>
              </a:ext>
            </a:extLst>
          </p:cNvPr>
          <p:cNvSpPr/>
          <p:nvPr/>
        </p:nvSpPr>
        <p:spPr>
          <a:xfrm>
            <a:off x="168514" y="1578169"/>
            <a:ext cx="4604815" cy="2539767"/>
          </a:xfrm>
          <a:prstGeom prst="roundRect">
            <a:avLst>
              <a:gd name="adj" fmla="val 4393"/>
            </a:avLst>
          </a:prstGeom>
          <a:noFill/>
          <a:ln w="63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331C3322-2109-B14B-A87A-1F98FE9F2734}"/>
              </a:ext>
            </a:extLst>
          </p:cNvPr>
          <p:cNvGrpSpPr/>
          <p:nvPr/>
        </p:nvGrpSpPr>
        <p:grpSpPr>
          <a:xfrm>
            <a:off x="7413771" y="3353041"/>
            <a:ext cx="1501176" cy="1346840"/>
            <a:chOff x="7449960" y="4336294"/>
            <a:chExt cx="1501176" cy="1346840"/>
          </a:xfrm>
        </p:grpSpPr>
        <p:pic>
          <p:nvPicPr>
            <p:cNvPr id="56" name="Picture 55">
              <a:extLst>
                <a:ext uri="{FF2B5EF4-FFF2-40B4-BE49-F238E27FC236}">
                  <a16:creationId xmlns:a16="http://schemas.microsoft.com/office/drawing/2014/main" id="{AFB295B6-8039-EC48-B741-D1D3D6746381}"/>
                </a:ext>
              </a:extLst>
            </p:cNvPr>
            <p:cNvPicPr>
              <a:picLocks noChangeAspect="1"/>
            </p:cNvPicPr>
            <p:nvPr/>
          </p:nvPicPr>
          <p:blipFill rotWithShape="1">
            <a:blip r:embed="rId7"/>
            <a:srcRect b="12185"/>
            <a:stretch/>
          </p:blipFill>
          <p:spPr>
            <a:xfrm>
              <a:off x="7602436" y="4336294"/>
              <a:ext cx="1089765" cy="1093693"/>
            </a:xfrm>
            <a:prstGeom prst="rect">
              <a:avLst/>
            </a:prstGeom>
          </p:spPr>
        </p:pic>
        <p:sp>
          <p:nvSpPr>
            <p:cNvPr id="57" name="Rectangle 56">
              <a:extLst>
                <a:ext uri="{FF2B5EF4-FFF2-40B4-BE49-F238E27FC236}">
                  <a16:creationId xmlns:a16="http://schemas.microsoft.com/office/drawing/2014/main" id="{E6166607-5D04-894E-8442-6F7AB13F25E8}"/>
                </a:ext>
              </a:extLst>
            </p:cNvPr>
            <p:cNvSpPr/>
            <p:nvPr/>
          </p:nvSpPr>
          <p:spPr>
            <a:xfrm>
              <a:off x="7449960" y="5421524"/>
              <a:ext cx="1501176" cy="261610"/>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Richard McGovern</a:t>
              </a:r>
            </a:p>
          </p:txBody>
        </p:sp>
      </p:grpSp>
      <p:grpSp>
        <p:nvGrpSpPr>
          <p:cNvPr id="58" name="Group 57">
            <a:extLst>
              <a:ext uri="{FF2B5EF4-FFF2-40B4-BE49-F238E27FC236}">
                <a16:creationId xmlns:a16="http://schemas.microsoft.com/office/drawing/2014/main" id="{BC060A31-F946-BE4D-A766-266BE8CE2610}"/>
              </a:ext>
            </a:extLst>
          </p:cNvPr>
          <p:cNvGrpSpPr/>
          <p:nvPr/>
        </p:nvGrpSpPr>
        <p:grpSpPr>
          <a:xfrm>
            <a:off x="6400373" y="1675147"/>
            <a:ext cx="1089858" cy="1322509"/>
            <a:chOff x="5414379" y="2667000"/>
            <a:chExt cx="1089858" cy="1322509"/>
          </a:xfrm>
        </p:grpSpPr>
        <p:pic>
          <p:nvPicPr>
            <p:cNvPr id="59" name="Picture 58">
              <a:extLst>
                <a:ext uri="{FF2B5EF4-FFF2-40B4-BE49-F238E27FC236}">
                  <a16:creationId xmlns:a16="http://schemas.microsoft.com/office/drawing/2014/main" id="{DCF901CA-E1B3-4E48-8B35-85B67037CBA9}"/>
                </a:ext>
              </a:extLst>
            </p:cNvPr>
            <p:cNvPicPr>
              <a:picLocks noChangeAspect="1"/>
            </p:cNvPicPr>
            <p:nvPr/>
          </p:nvPicPr>
          <p:blipFill rotWithShape="1">
            <a:blip r:embed="rId8"/>
            <a:srcRect l="34356" r="34634" b="15734"/>
            <a:stretch/>
          </p:blipFill>
          <p:spPr>
            <a:xfrm>
              <a:off x="5414379" y="2667000"/>
              <a:ext cx="1065403" cy="1046411"/>
            </a:xfrm>
            <a:prstGeom prst="rect">
              <a:avLst/>
            </a:prstGeom>
          </p:spPr>
        </p:pic>
        <p:sp>
          <p:nvSpPr>
            <p:cNvPr id="60" name="Rectangle 59">
              <a:extLst>
                <a:ext uri="{FF2B5EF4-FFF2-40B4-BE49-F238E27FC236}">
                  <a16:creationId xmlns:a16="http://schemas.microsoft.com/office/drawing/2014/main" id="{075FAB87-A317-BA48-B434-B3E8A83603AA}"/>
                </a:ext>
              </a:extLst>
            </p:cNvPr>
            <p:cNvSpPr/>
            <p:nvPr/>
          </p:nvSpPr>
          <p:spPr>
            <a:xfrm>
              <a:off x="5436395" y="3727899"/>
              <a:ext cx="1067842" cy="261610"/>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Emily Cho</a:t>
              </a:r>
            </a:p>
          </p:txBody>
        </p:sp>
      </p:grpSp>
      <p:grpSp>
        <p:nvGrpSpPr>
          <p:cNvPr id="61" name="Group 60">
            <a:extLst>
              <a:ext uri="{FF2B5EF4-FFF2-40B4-BE49-F238E27FC236}">
                <a16:creationId xmlns:a16="http://schemas.microsoft.com/office/drawing/2014/main" id="{D3EE8211-D26C-5248-A975-D8D9C7D03739}"/>
              </a:ext>
            </a:extLst>
          </p:cNvPr>
          <p:cNvGrpSpPr/>
          <p:nvPr/>
        </p:nvGrpSpPr>
        <p:grpSpPr>
          <a:xfrm>
            <a:off x="7573048" y="1669245"/>
            <a:ext cx="1038694" cy="1505147"/>
            <a:chOff x="9436259" y="4299494"/>
            <a:chExt cx="1038694" cy="1505147"/>
          </a:xfrm>
        </p:grpSpPr>
        <p:pic>
          <p:nvPicPr>
            <p:cNvPr id="62" name="Picture 61">
              <a:extLst>
                <a:ext uri="{FF2B5EF4-FFF2-40B4-BE49-F238E27FC236}">
                  <a16:creationId xmlns:a16="http://schemas.microsoft.com/office/drawing/2014/main" id="{0D30FF08-43DB-3A45-B462-CB02A3FC9CE1}"/>
                </a:ext>
              </a:extLst>
            </p:cNvPr>
            <p:cNvPicPr>
              <a:picLocks noChangeAspect="1"/>
            </p:cNvPicPr>
            <p:nvPr/>
          </p:nvPicPr>
          <p:blipFill rotWithShape="1">
            <a:blip r:embed="rId8"/>
            <a:srcRect r="69441" b="12872"/>
            <a:stretch/>
          </p:blipFill>
          <p:spPr>
            <a:xfrm>
              <a:off x="9436259" y="4299494"/>
              <a:ext cx="1038694" cy="1070429"/>
            </a:xfrm>
            <a:prstGeom prst="rect">
              <a:avLst/>
            </a:prstGeom>
          </p:spPr>
        </p:pic>
        <p:sp>
          <p:nvSpPr>
            <p:cNvPr id="63" name="Rectangle 62">
              <a:extLst>
                <a:ext uri="{FF2B5EF4-FFF2-40B4-BE49-F238E27FC236}">
                  <a16:creationId xmlns:a16="http://schemas.microsoft.com/office/drawing/2014/main" id="{293A5606-1F62-AB45-8A20-392E3BC2EA71}"/>
                </a:ext>
              </a:extLst>
            </p:cNvPr>
            <p:cNvSpPr/>
            <p:nvPr/>
          </p:nvSpPr>
          <p:spPr>
            <a:xfrm>
              <a:off x="9436259" y="5373754"/>
              <a:ext cx="1038694" cy="430887"/>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Evie (Yu-Yen) </a:t>
              </a:r>
            </a:p>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Cheng</a:t>
              </a:r>
            </a:p>
          </p:txBody>
        </p:sp>
      </p:grpSp>
      <p:grpSp>
        <p:nvGrpSpPr>
          <p:cNvPr id="64" name="Group 63">
            <a:extLst>
              <a:ext uri="{FF2B5EF4-FFF2-40B4-BE49-F238E27FC236}">
                <a16:creationId xmlns:a16="http://schemas.microsoft.com/office/drawing/2014/main" id="{72BBDCB5-CAF7-8248-892C-F35EBFC04D16}"/>
              </a:ext>
            </a:extLst>
          </p:cNvPr>
          <p:cNvGrpSpPr/>
          <p:nvPr/>
        </p:nvGrpSpPr>
        <p:grpSpPr>
          <a:xfrm>
            <a:off x="8763331" y="1680679"/>
            <a:ext cx="1057717" cy="1353096"/>
            <a:chOff x="10615753" y="4305690"/>
            <a:chExt cx="1057717" cy="1353096"/>
          </a:xfrm>
        </p:grpSpPr>
        <p:pic>
          <p:nvPicPr>
            <p:cNvPr id="65" name="Picture 64">
              <a:extLst>
                <a:ext uri="{FF2B5EF4-FFF2-40B4-BE49-F238E27FC236}">
                  <a16:creationId xmlns:a16="http://schemas.microsoft.com/office/drawing/2014/main" id="{FBC29298-4A73-6841-9549-52565B6AF157}"/>
                </a:ext>
              </a:extLst>
            </p:cNvPr>
            <p:cNvPicPr>
              <a:picLocks noChangeAspect="1"/>
            </p:cNvPicPr>
            <p:nvPr/>
          </p:nvPicPr>
          <p:blipFill rotWithShape="1">
            <a:blip r:embed="rId8"/>
            <a:srcRect l="68680" b="12872"/>
            <a:stretch/>
          </p:blipFill>
          <p:spPr>
            <a:xfrm>
              <a:off x="10615753" y="4305690"/>
              <a:ext cx="1057717" cy="1063519"/>
            </a:xfrm>
            <a:prstGeom prst="rect">
              <a:avLst/>
            </a:prstGeom>
          </p:spPr>
        </p:pic>
        <p:sp>
          <p:nvSpPr>
            <p:cNvPr id="66" name="Rectangle 65">
              <a:extLst>
                <a:ext uri="{FF2B5EF4-FFF2-40B4-BE49-F238E27FC236}">
                  <a16:creationId xmlns:a16="http://schemas.microsoft.com/office/drawing/2014/main" id="{CB536B7E-2DE3-704F-AE98-5808B4C30E52}"/>
                </a:ext>
              </a:extLst>
            </p:cNvPr>
            <p:cNvSpPr/>
            <p:nvPr/>
          </p:nvSpPr>
          <p:spPr>
            <a:xfrm>
              <a:off x="10615754" y="5397176"/>
              <a:ext cx="1054138" cy="261610"/>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Chris </a:t>
              </a:r>
              <a:r>
                <a:rPr lang="en-US" sz="1100" dirty="0" err="1">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Horng</a:t>
              </a:r>
              <a:endPar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endParaRPr>
            </a:p>
          </p:txBody>
        </p:sp>
      </p:grpSp>
      <p:grpSp>
        <p:nvGrpSpPr>
          <p:cNvPr id="67" name="Group 66">
            <a:extLst>
              <a:ext uri="{FF2B5EF4-FFF2-40B4-BE49-F238E27FC236}">
                <a16:creationId xmlns:a16="http://schemas.microsoft.com/office/drawing/2014/main" id="{B5135FD1-812A-2344-913C-02CE725B9B55}"/>
              </a:ext>
            </a:extLst>
          </p:cNvPr>
          <p:cNvGrpSpPr/>
          <p:nvPr/>
        </p:nvGrpSpPr>
        <p:grpSpPr>
          <a:xfrm>
            <a:off x="6234975" y="3344633"/>
            <a:ext cx="1331272" cy="1359936"/>
            <a:chOff x="6962650" y="1804147"/>
            <a:chExt cx="1331272" cy="1359936"/>
          </a:xfrm>
        </p:grpSpPr>
        <p:pic>
          <p:nvPicPr>
            <p:cNvPr id="68" name="Picture 67">
              <a:extLst>
                <a:ext uri="{FF2B5EF4-FFF2-40B4-BE49-F238E27FC236}">
                  <a16:creationId xmlns:a16="http://schemas.microsoft.com/office/drawing/2014/main" id="{D6666168-918D-5E4A-9A87-790EE6F9C9B4}"/>
                </a:ext>
              </a:extLst>
            </p:cNvPr>
            <p:cNvPicPr>
              <a:picLocks noChangeAspect="1"/>
            </p:cNvPicPr>
            <p:nvPr/>
          </p:nvPicPr>
          <p:blipFill rotWithShape="1">
            <a:blip r:embed="rId9"/>
            <a:srcRect l="51275"/>
            <a:stretch/>
          </p:blipFill>
          <p:spPr>
            <a:xfrm>
              <a:off x="7065157" y="1804147"/>
              <a:ext cx="1076289" cy="1090863"/>
            </a:xfrm>
            <a:prstGeom prst="rect">
              <a:avLst/>
            </a:prstGeom>
          </p:spPr>
        </p:pic>
        <p:sp>
          <p:nvSpPr>
            <p:cNvPr id="69" name="Rectangle 68">
              <a:extLst>
                <a:ext uri="{FF2B5EF4-FFF2-40B4-BE49-F238E27FC236}">
                  <a16:creationId xmlns:a16="http://schemas.microsoft.com/office/drawing/2014/main" id="{D65BCD1F-9A17-0441-B145-A6667F6F5ADB}"/>
                </a:ext>
              </a:extLst>
            </p:cNvPr>
            <p:cNvSpPr/>
            <p:nvPr/>
          </p:nvSpPr>
          <p:spPr>
            <a:xfrm>
              <a:off x="6962650" y="2902473"/>
              <a:ext cx="1331272" cy="261610"/>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Rachel Kangas</a:t>
              </a:r>
            </a:p>
          </p:txBody>
        </p:sp>
      </p:grpSp>
      <p:grpSp>
        <p:nvGrpSpPr>
          <p:cNvPr id="70" name="Group 69">
            <a:extLst>
              <a:ext uri="{FF2B5EF4-FFF2-40B4-BE49-F238E27FC236}">
                <a16:creationId xmlns:a16="http://schemas.microsoft.com/office/drawing/2014/main" id="{36AB7CA4-1B1F-0F48-8770-AB040A85BDE0}"/>
              </a:ext>
            </a:extLst>
          </p:cNvPr>
          <p:cNvGrpSpPr/>
          <p:nvPr/>
        </p:nvGrpSpPr>
        <p:grpSpPr>
          <a:xfrm>
            <a:off x="5099580" y="1680679"/>
            <a:ext cx="1213868" cy="1354641"/>
            <a:chOff x="9122383" y="1837823"/>
            <a:chExt cx="1213868" cy="1354641"/>
          </a:xfrm>
        </p:grpSpPr>
        <p:pic>
          <p:nvPicPr>
            <p:cNvPr id="71" name="Picture 70">
              <a:extLst>
                <a:ext uri="{FF2B5EF4-FFF2-40B4-BE49-F238E27FC236}">
                  <a16:creationId xmlns:a16="http://schemas.microsoft.com/office/drawing/2014/main" id="{72FB983B-C3DC-F141-B6E2-90363E9AE3FD}"/>
                </a:ext>
              </a:extLst>
            </p:cNvPr>
            <p:cNvPicPr>
              <a:picLocks noChangeAspect="1"/>
            </p:cNvPicPr>
            <p:nvPr/>
          </p:nvPicPr>
          <p:blipFill>
            <a:blip r:embed="rId10"/>
            <a:stretch>
              <a:fillRect/>
            </a:stretch>
          </p:blipFill>
          <p:spPr>
            <a:xfrm>
              <a:off x="9186216" y="1837823"/>
              <a:ext cx="1101605" cy="1085568"/>
            </a:xfrm>
            <a:prstGeom prst="rect">
              <a:avLst/>
            </a:prstGeom>
          </p:spPr>
        </p:pic>
        <p:sp>
          <p:nvSpPr>
            <p:cNvPr id="72" name="Rectangle 71">
              <a:extLst>
                <a:ext uri="{FF2B5EF4-FFF2-40B4-BE49-F238E27FC236}">
                  <a16:creationId xmlns:a16="http://schemas.microsoft.com/office/drawing/2014/main" id="{28DC3AF2-B36C-4440-B8EA-EDFCA634D52A}"/>
                </a:ext>
              </a:extLst>
            </p:cNvPr>
            <p:cNvSpPr/>
            <p:nvPr/>
          </p:nvSpPr>
          <p:spPr>
            <a:xfrm>
              <a:off x="9122383" y="2930854"/>
              <a:ext cx="1213868" cy="261610"/>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Siddhant Patil</a:t>
              </a:r>
            </a:p>
          </p:txBody>
        </p:sp>
      </p:grpSp>
      <p:grpSp>
        <p:nvGrpSpPr>
          <p:cNvPr id="73" name="Group 72">
            <a:extLst>
              <a:ext uri="{FF2B5EF4-FFF2-40B4-BE49-F238E27FC236}">
                <a16:creationId xmlns:a16="http://schemas.microsoft.com/office/drawing/2014/main" id="{15280901-8DF5-8C44-809D-3D77C9A35777}"/>
              </a:ext>
            </a:extLst>
          </p:cNvPr>
          <p:cNvGrpSpPr/>
          <p:nvPr/>
        </p:nvGrpSpPr>
        <p:grpSpPr>
          <a:xfrm>
            <a:off x="4953001" y="3343544"/>
            <a:ext cx="1519874" cy="1364931"/>
            <a:chOff x="4825910" y="1528805"/>
            <a:chExt cx="1519874" cy="1364931"/>
          </a:xfrm>
        </p:grpSpPr>
        <p:sp>
          <p:nvSpPr>
            <p:cNvPr id="74" name="Rectangle 73">
              <a:extLst>
                <a:ext uri="{FF2B5EF4-FFF2-40B4-BE49-F238E27FC236}">
                  <a16:creationId xmlns:a16="http://schemas.microsoft.com/office/drawing/2014/main" id="{94E7E966-45AC-3247-B37C-79925D500A77}"/>
                </a:ext>
              </a:extLst>
            </p:cNvPr>
            <p:cNvSpPr/>
            <p:nvPr/>
          </p:nvSpPr>
          <p:spPr>
            <a:xfrm>
              <a:off x="4825910" y="2632126"/>
              <a:ext cx="1519874" cy="261610"/>
            </a:xfrm>
            <a:prstGeom prst="rect">
              <a:avLst/>
            </a:prstGeom>
          </p:spPr>
          <p:txBody>
            <a:bodyPr wrap="square">
              <a:spAutoFit/>
            </a:bodyPr>
            <a:lstStyle/>
            <a:p>
              <a:pPr algn="ctr"/>
              <a:r>
                <a:rPr lang="en-US" sz="1100" dirty="0">
                  <a:solidFill>
                    <a:schemeClr val="accent5">
                      <a:lumMod val="75000"/>
                    </a:schemeClr>
                  </a:solidFill>
                  <a:latin typeface="Avenir Next Medium" panose="020B0503020202020204" pitchFamily="34" charset="0"/>
                  <a:ea typeface="Segoe UI Semibold" panose="020B0502040204020203" pitchFamily="34" charset="0"/>
                  <a:cs typeface="Segoe UI Semibold" panose="020B0502040204020203" pitchFamily="34" charset="0"/>
                </a:rPr>
                <a:t>Devanshi Chauhan</a:t>
              </a:r>
            </a:p>
          </p:txBody>
        </p:sp>
        <p:pic>
          <p:nvPicPr>
            <p:cNvPr id="75" name="Picture 74">
              <a:extLst>
                <a:ext uri="{FF2B5EF4-FFF2-40B4-BE49-F238E27FC236}">
                  <a16:creationId xmlns:a16="http://schemas.microsoft.com/office/drawing/2014/main" id="{4DDC56AC-161C-2443-9798-1A06BED7FDBF}"/>
                </a:ext>
              </a:extLst>
            </p:cNvPr>
            <p:cNvPicPr>
              <a:picLocks noChangeAspect="1"/>
            </p:cNvPicPr>
            <p:nvPr/>
          </p:nvPicPr>
          <p:blipFill rotWithShape="1">
            <a:blip r:embed="rId9"/>
            <a:srcRect r="51275" b="825"/>
            <a:stretch/>
          </p:blipFill>
          <p:spPr>
            <a:xfrm>
              <a:off x="5010844" y="1528805"/>
              <a:ext cx="1077664" cy="1083240"/>
            </a:xfrm>
            <a:prstGeom prst="rect">
              <a:avLst/>
            </a:prstGeom>
          </p:spPr>
        </p:pic>
      </p:grpSp>
    </p:spTree>
    <p:extLst>
      <p:ext uri="{BB962C8B-B14F-4D97-AF65-F5344CB8AC3E}">
        <p14:creationId xmlns:p14="http://schemas.microsoft.com/office/powerpoint/2010/main" val="280836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with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wedge">
                                      <p:cBhvr>
                                        <p:cTn id="7" dur="1000"/>
                                        <p:tgtEl>
                                          <p:spTgt spid="52"/>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53"/>
                                        </p:tgtEl>
                                        <p:attrNameLst>
                                          <p:attrName>style.visibility</p:attrName>
                                        </p:attrNameLst>
                                      </p:cBhvr>
                                      <p:to>
                                        <p:strVal val="visible"/>
                                      </p:to>
                                    </p:set>
                                    <p:animEffect transition="in" filter="wedge">
                                      <p:cBhvr>
                                        <p:cTn id="10" dur="1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8189090" cy="708436"/>
          </a:xfrm>
        </p:spPr>
        <p:txBody>
          <a:bodyPr/>
          <a:lstStyle/>
          <a:p>
            <a:r>
              <a:rPr lang="en-US" dirty="0"/>
              <a:t>Funding Sources</a:t>
            </a:r>
          </a:p>
        </p:txBody>
      </p:sp>
      <p:sp>
        <p:nvSpPr>
          <p:cNvPr id="4" name="Content Placeholder 3"/>
          <p:cNvSpPr>
            <a:spLocks noGrp="1"/>
          </p:cNvSpPr>
          <p:nvPr>
            <p:ph sz="quarter" idx="13"/>
          </p:nvPr>
        </p:nvSpPr>
        <p:spPr/>
        <p:txBody>
          <a:bodyPr/>
          <a:lstStyle/>
          <a:p>
            <a:r>
              <a:rPr lang="en-US" dirty="0"/>
              <a:t>Acknowledgements</a:t>
            </a:r>
          </a:p>
        </p:txBody>
      </p:sp>
      <p:pic>
        <p:nvPicPr>
          <p:cNvPr id="2050" name="Picture 2" descr="https://www.gstatic.com/images/branding/googlelogo/2x/googlelogo_color_284x96dp.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7507" y="2170312"/>
            <a:ext cx="3429954" cy="1159422"/>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FE637017-4F41-3F42-9E3D-1033F18BC18B}"/>
              </a:ext>
            </a:extLst>
          </p:cNvPr>
          <p:cNvGrpSpPr/>
          <p:nvPr/>
        </p:nvGrpSpPr>
        <p:grpSpPr>
          <a:xfrm>
            <a:off x="330911" y="1439439"/>
            <a:ext cx="2743145" cy="2783564"/>
            <a:chOff x="8391770" y="1290529"/>
            <a:chExt cx="2827702" cy="2869369"/>
          </a:xfrm>
        </p:grpSpPr>
        <p:sp>
          <p:nvSpPr>
            <p:cNvPr id="9" name="TextBox 8"/>
            <p:cNvSpPr txBox="1"/>
            <p:nvPr/>
          </p:nvSpPr>
          <p:spPr>
            <a:xfrm>
              <a:off x="8391770" y="3747454"/>
              <a:ext cx="2827702" cy="412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Segoe Condensed" panose="020B0606040200020203" pitchFamily="34" charset="0"/>
                  <a:ea typeface="+mn-ea"/>
                  <a:cs typeface="+mn-cs"/>
                </a:rPr>
                <a:t>NSF #1302338, #2125087</a:t>
              </a:r>
              <a:endParaRPr kumimoji="0" lang="en-US" sz="1600" b="0" i="0" u="none" strike="noStrike" kern="1200" cap="none" spc="0" normalizeH="0" baseline="0" noProof="0" dirty="0">
                <a:ln>
                  <a:noFill/>
                </a:ln>
                <a:solidFill>
                  <a:prstClr val="black">
                    <a:lumMod val="75000"/>
                    <a:lumOff val="25000"/>
                  </a:prstClr>
                </a:solidFill>
                <a:effectLst/>
                <a:uLnTx/>
                <a:uFillTx/>
                <a:latin typeface="Segoe Condensed" panose="020B0606040200020203" pitchFamily="34" charset="0"/>
                <a:ea typeface="+mn-ea"/>
                <a:cs typeface="+mn-cs"/>
              </a:endParaRPr>
            </a:p>
          </p:txBody>
        </p:sp>
        <p:pic>
          <p:nvPicPr>
            <p:cNvPr id="2052" name="Picture 4" descr="https://upload.wikimedia.org/wikipedia/commons/thumb/1/12/NSF.svg/2000px-NSF.svg.png"/>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8578727" y="1290529"/>
              <a:ext cx="2381667" cy="2381667"/>
            </a:xfrm>
            <a:prstGeom prst="rect">
              <a:avLst/>
            </a:prstGeom>
            <a:noFill/>
            <a:extLst>
              <a:ext uri="{909E8E84-426E-40DD-AFC4-6F175D3DCCD1}">
                <a14:hiddenFill xmlns:a14="http://schemas.microsoft.com/office/drawing/2010/main">
                  <a:solidFill>
                    <a:srgbClr val="FFFFFF"/>
                  </a:solidFill>
                </a14:hiddenFill>
              </a:ext>
            </a:extLst>
          </p:spPr>
        </p:pic>
      </p:grpSp>
      <p:pic>
        <p:nvPicPr>
          <p:cNvPr id="8" name="Picture 7">
            <a:extLst>
              <a:ext uri="{FF2B5EF4-FFF2-40B4-BE49-F238E27FC236}">
                <a16:creationId xmlns:a16="http://schemas.microsoft.com/office/drawing/2014/main" id="{4B065B80-228A-0643-B052-279930BC673F}"/>
              </a:ext>
            </a:extLst>
          </p:cNvPr>
          <p:cNvPicPr>
            <a:picLocks noChangeAspect="1"/>
          </p:cNvPicPr>
          <p:nvPr/>
        </p:nvPicPr>
        <p:blipFill>
          <a:blip r:embed="rId5"/>
          <a:stretch>
            <a:fillRect/>
          </a:stretch>
        </p:blipFill>
        <p:spPr>
          <a:xfrm>
            <a:off x="3585420" y="4143349"/>
            <a:ext cx="2207996" cy="2207996"/>
          </a:xfrm>
          <a:prstGeom prst="rect">
            <a:avLst/>
          </a:prstGeom>
        </p:spPr>
      </p:pic>
      <p:pic>
        <p:nvPicPr>
          <p:cNvPr id="14" name="Picture 13" descr="A picture containing text&#10;&#10;Description automatically generated">
            <a:extLst>
              <a:ext uri="{FF2B5EF4-FFF2-40B4-BE49-F238E27FC236}">
                <a16:creationId xmlns:a16="http://schemas.microsoft.com/office/drawing/2014/main" id="{5017B7A1-55F0-42DA-B5C9-604FD61B25E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53153" y="3831296"/>
            <a:ext cx="2978603" cy="2222038"/>
          </a:xfrm>
          <a:prstGeom prst="rect">
            <a:avLst/>
          </a:prstGeom>
        </p:spPr>
      </p:pic>
    </p:spTree>
    <p:extLst>
      <p:ext uri="{BB962C8B-B14F-4D97-AF65-F5344CB8AC3E}">
        <p14:creationId xmlns:p14="http://schemas.microsoft.com/office/powerpoint/2010/main" val="28090948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descr="https://lh6.googleusercontent.com/ntTCadq-2oaxMPx7uN70RQmrZfm8rWXVC-Ka2QvJpCdRUuKsmDTAphr04EnC0YlpDgaWoE8RuSTuDHz5xGWQKKybP36FTA0gInsMITCNE-6HQIHey5qyDZLkz5J4dce_ZwgdWzksIYQ">
            <a:extLst>
              <a:ext uri="{FF2B5EF4-FFF2-40B4-BE49-F238E27FC236}">
                <a16:creationId xmlns:a16="http://schemas.microsoft.com/office/drawing/2014/main" id="{4EE6D0D6-CB01-FE4F-8F52-D204E12115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719"/>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FAB5C848-2E61-EB44-ABAF-51570A0696EF}"/>
              </a:ext>
            </a:extLst>
          </p:cNvPr>
          <p:cNvSpPr/>
          <p:nvPr/>
        </p:nvSpPr>
        <p:spPr>
          <a:xfrm>
            <a:off x="-37653" y="-26678"/>
            <a:ext cx="12267306" cy="6899918"/>
          </a:xfrm>
          <a:prstGeom prst="rect">
            <a:avLst/>
          </a:prstGeom>
          <a:solidFill>
            <a:schemeClr val="tx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dirty="0">
              <a:solidFill>
                <a:srgbClr val="FFC000"/>
              </a:solidFill>
            </a:endParaRPr>
          </a:p>
        </p:txBody>
      </p:sp>
      <p:grpSp>
        <p:nvGrpSpPr>
          <p:cNvPr id="33" name="Group 32">
            <a:extLst>
              <a:ext uri="{FF2B5EF4-FFF2-40B4-BE49-F238E27FC236}">
                <a16:creationId xmlns:a16="http://schemas.microsoft.com/office/drawing/2014/main" id="{2855C140-713C-9F4B-BC32-5D8D5E20C7DA}"/>
              </a:ext>
            </a:extLst>
          </p:cNvPr>
          <p:cNvGrpSpPr/>
          <p:nvPr/>
        </p:nvGrpSpPr>
        <p:grpSpPr>
          <a:xfrm>
            <a:off x="1127224" y="5975452"/>
            <a:ext cx="9937551" cy="684947"/>
            <a:chOff x="436481" y="5991892"/>
            <a:chExt cx="9937551" cy="684947"/>
          </a:xfrm>
        </p:grpSpPr>
        <p:pic>
          <p:nvPicPr>
            <p:cNvPr id="34" name="Picture 33">
              <a:extLst>
                <a:ext uri="{FF2B5EF4-FFF2-40B4-BE49-F238E27FC236}">
                  <a16:creationId xmlns:a16="http://schemas.microsoft.com/office/drawing/2014/main" id="{F83C99E0-FFB1-A448-B126-BF21D93D2B0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6481" y="5991892"/>
              <a:ext cx="772423" cy="684947"/>
            </a:xfrm>
            <a:prstGeom prst="rect">
              <a:avLst/>
            </a:prstGeom>
          </p:spPr>
        </p:pic>
        <p:pic>
          <p:nvPicPr>
            <p:cNvPr id="35" name="Picture 34">
              <a:extLst>
                <a:ext uri="{FF2B5EF4-FFF2-40B4-BE49-F238E27FC236}">
                  <a16:creationId xmlns:a16="http://schemas.microsoft.com/office/drawing/2014/main" id="{3ABBE432-A6C4-574F-BB39-F1C1AC1F522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47233" y="6014325"/>
              <a:ext cx="1187166" cy="640080"/>
            </a:xfrm>
            <a:prstGeom prst="rect">
              <a:avLst/>
            </a:prstGeom>
          </p:spPr>
        </p:pic>
        <p:pic>
          <p:nvPicPr>
            <p:cNvPr id="36" name="Picture 35">
              <a:extLst>
                <a:ext uri="{FF2B5EF4-FFF2-40B4-BE49-F238E27FC236}">
                  <a16:creationId xmlns:a16="http://schemas.microsoft.com/office/drawing/2014/main" id="{26A0303A-5EAB-7E47-9A47-1FCF76E9456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45028"/>
            <a:stretch/>
          </p:blipFill>
          <p:spPr>
            <a:xfrm>
              <a:off x="8345308" y="6060045"/>
              <a:ext cx="2028724" cy="548640"/>
            </a:xfrm>
            <a:prstGeom prst="rect">
              <a:avLst/>
            </a:prstGeom>
          </p:spPr>
        </p:pic>
        <p:pic>
          <p:nvPicPr>
            <p:cNvPr id="38" name="Picture 37" descr="A picture containing object&#10;&#10;Description generated with very high confidence">
              <a:extLst>
                <a:ext uri="{FF2B5EF4-FFF2-40B4-BE49-F238E27FC236}">
                  <a16:creationId xmlns:a16="http://schemas.microsoft.com/office/drawing/2014/main" id="{2F93C3C8-F389-A141-B260-3BFD1C63F655}"/>
                </a:ext>
              </a:extLst>
            </p:cNvPr>
            <p:cNvPicPr>
              <a:picLocks noChangeAspect="1"/>
            </p:cNvPicPr>
            <p:nvPr/>
          </p:nvPicPr>
          <p:blipFill>
            <a:blip r:embed="rId7" cstate="print">
              <a:extLst>
                <a:ext uri="{BEBA8EAE-BF5A-486C-A8C5-ECC9F3942E4B}">
                  <a14:imgProps xmlns:a14="http://schemas.microsoft.com/office/drawing/2010/main">
                    <a14:imgLayer r:embed="rId8">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3514344" y="6105765"/>
              <a:ext cx="4300220" cy="457200"/>
            </a:xfrm>
            <a:prstGeom prst="rect">
              <a:avLst/>
            </a:prstGeom>
          </p:spPr>
        </p:pic>
      </p:grpSp>
      <p:sp>
        <p:nvSpPr>
          <p:cNvPr id="22" name="Rectangle 21">
            <a:extLst>
              <a:ext uri="{FF2B5EF4-FFF2-40B4-BE49-F238E27FC236}">
                <a16:creationId xmlns:a16="http://schemas.microsoft.com/office/drawing/2014/main" id="{00CB6479-60EE-E244-80D8-7C02F82A2092}"/>
              </a:ext>
            </a:extLst>
          </p:cNvPr>
          <p:cNvSpPr/>
          <p:nvPr/>
        </p:nvSpPr>
        <p:spPr>
          <a:xfrm>
            <a:off x="9479500" y="4046916"/>
            <a:ext cx="2646983" cy="707983"/>
          </a:xfrm>
          <a:prstGeom prst="rect">
            <a:avLst/>
          </a:prstGeom>
          <a:solidFill>
            <a:schemeClr val="lt1">
              <a:alpha val="6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3714692E-7FB3-114D-B595-31455A8A302E}"/>
              </a:ext>
            </a:extLst>
          </p:cNvPr>
          <p:cNvGrpSpPr/>
          <p:nvPr/>
        </p:nvGrpSpPr>
        <p:grpSpPr>
          <a:xfrm>
            <a:off x="10110807" y="4142759"/>
            <a:ext cx="2073424" cy="591924"/>
            <a:chOff x="10012087" y="3895782"/>
            <a:chExt cx="2073424" cy="591924"/>
          </a:xfrm>
        </p:grpSpPr>
        <p:pic>
          <p:nvPicPr>
            <p:cNvPr id="41" name="Picture 40">
              <a:extLst>
                <a:ext uri="{FF2B5EF4-FFF2-40B4-BE49-F238E27FC236}">
                  <a16:creationId xmlns:a16="http://schemas.microsoft.com/office/drawing/2014/main" id="{0299D185-5C18-564E-875C-70F97C6E6A7D}"/>
                </a:ext>
              </a:extLst>
            </p:cNvPr>
            <p:cNvPicPr>
              <a:picLocks noChangeAspect="1"/>
            </p:cNvPicPr>
            <p:nvPr/>
          </p:nvPicPr>
          <p:blipFill>
            <a:blip r:embed="rId9"/>
            <a:stretch>
              <a:fillRect/>
            </a:stretch>
          </p:blipFill>
          <p:spPr>
            <a:xfrm>
              <a:off x="10012087" y="4188993"/>
              <a:ext cx="242743" cy="242743"/>
            </a:xfrm>
            <a:prstGeom prst="rect">
              <a:avLst/>
            </a:prstGeom>
          </p:spPr>
        </p:pic>
        <p:pic>
          <p:nvPicPr>
            <p:cNvPr id="42" name="Picture 41">
              <a:extLst>
                <a:ext uri="{FF2B5EF4-FFF2-40B4-BE49-F238E27FC236}">
                  <a16:creationId xmlns:a16="http://schemas.microsoft.com/office/drawing/2014/main" id="{870B7D61-24EB-DD44-A421-0B5FAF9D7DCB}"/>
                </a:ext>
              </a:extLst>
            </p:cNvPr>
            <p:cNvPicPr>
              <a:picLocks noChangeAspect="1"/>
            </p:cNvPicPr>
            <p:nvPr/>
          </p:nvPicPr>
          <p:blipFill>
            <a:blip r:embed="rId10"/>
            <a:stretch>
              <a:fillRect/>
            </a:stretch>
          </p:blipFill>
          <p:spPr>
            <a:xfrm>
              <a:off x="10028534" y="3946162"/>
              <a:ext cx="187544" cy="187544"/>
            </a:xfrm>
            <a:prstGeom prst="rect">
              <a:avLst/>
            </a:prstGeom>
          </p:spPr>
        </p:pic>
        <p:sp>
          <p:nvSpPr>
            <p:cNvPr id="43" name="Rectangle 42">
              <a:extLst>
                <a:ext uri="{FF2B5EF4-FFF2-40B4-BE49-F238E27FC236}">
                  <a16:creationId xmlns:a16="http://schemas.microsoft.com/office/drawing/2014/main" id="{7C986D8B-2E29-1A41-ACD8-BB37719B14BE}"/>
                </a:ext>
              </a:extLst>
            </p:cNvPr>
            <p:cNvSpPr/>
            <p:nvPr/>
          </p:nvSpPr>
          <p:spPr>
            <a:xfrm>
              <a:off x="10180887" y="3895782"/>
              <a:ext cx="1904624" cy="307777"/>
            </a:xfrm>
            <a:prstGeom prst="rect">
              <a:avLst/>
            </a:prstGeom>
          </p:spPr>
          <p:txBody>
            <a:bodyPr wrap="none">
              <a:spAutoFit/>
            </a:bodyPr>
            <a:lstStyle/>
            <a:p>
              <a:pPr algn="r"/>
              <a:r>
                <a:rPr lang="en-US" sz="1400" dirty="0">
                  <a:latin typeface="Avenir Next" panose="020B0503020202020204" pitchFamily="34" charset="0"/>
                  <a:cs typeface="Segoe UI Light" panose="020B0502040204020203" pitchFamily="34" charset="0"/>
                  <a:hlinkClick r:id="rId11"/>
                </a:rPr>
                <a:t>manaswi@cs.uw.edu</a:t>
              </a:r>
              <a:r>
                <a:rPr lang="en-US" sz="1400" dirty="0">
                  <a:latin typeface="Avenir Next" panose="020B0503020202020204" pitchFamily="34" charset="0"/>
                  <a:cs typeface="Segoe UI Light" panose="020B0502040204020203" pitchFamily="34" charset="0"/>
                </a:rPr>
                <a:t> </a:t>
              </a:r>
              <a:endParaRPr lang="en-US" sz="1400" dirty="0">
                <a:latin typeface="Avenir Next" panose="020B0503020202020204" pitchFamily="34" charset="0"/>
              </a:endParaRPr>
            </a:p>
          </p:txBody>
        </p:sp>
        <p:sp>
          <p:nvSpPr>
            <p:cNvPr id="44" name="Rectangle 43">
              <a:extLst>
                <a:ext uri="{FF2B5EF4-FFF2-40B4-BE49-F238E27FC236}">
                  <a16:creationId xmlns:a16="http://schemas.microsoft.com/office/drawing/2014/main" id="{94A61645-65FF-7D4D-B5BF-D007300A3785}"/>
                </a:ext>
              </a:extLst>
            </p:cNvPr>
            <p:cNvSpPr/>
            <p:nvPr/>
          </p:nvSpPr>
          <p:spPr>
            <a:xfrm>
              <a:off x="10216079" y="4179929"/>
              <a:ext cx="1752916" cy="307777"/>
            </a:xfrm>
            <a:prstGeom prst="rect">
              <a:avLst/>
            </a:prstGeom>
          </p:spPr>
          <p:txBody>
            <a:bodyPr wrap="square">
              <a:spAutoFit/>
            </a:bodyPr>
            <a:lstStyle/>
            <a:p>
              <a:r>
                <a:rPr lang="en-US" sz="1400" dirty="0">
                  <a:latin typeface="Avenir Next" panose="020B0503020202020204" pitchFamily="34" charset="0"/>
                  <a:cs typeface="Segoe UI Light" panose="020B0502040204020203" pitchFamily="34" charset="0"/>
                  <a:hlinkClick r:id="rId12"/>
                </a:rPr>
                <a:t>manaswisaha</a:t>
              </a:r>
              <a:endParaRPr lang="en-US" sz="1400" dirty="0">
                <a:latin typeface="Avenir Next" panose="020B0503020202020204" pitchFamily="34" charset="0"/>
              </a:endParaRPr>
            </a:p>
          </p:txBody>
        </p:sp>
      </p:grpSp>
      <p:pic>
        <p:nvPicPr>
          <p:cNvPr id="48" name="Picture 47">
            <a:extLst>
              <a:ext uri="{FF2B5EF4-FFF2-40B4-BE49-F238E27FC236}">
                <a16:creationId xmlns:a16="http://schemas.microsoft.com/office/drawing/2014/main" id="{9AE4B47A-D57A-2F41-A606-D22F8BDD7D80}"/>
              </a:ext>
            </a:extLst>
          </p:cNvPr>
          <p:cNvPicPr>
            <a:picLocks noChangeAspect="1"/>
          </p:cNvPicPr>
          <p:nvPr/>
        </p:nvPicPr>
        <p:blipFill rotWithShape="1">
          <a:blip r:embed="rId13">
            <a:extLst>
              <a:ext uri="{28A0092B-C50C-407E-A947-70E740481C1C}">
                <a14:useLocalDpi xmlns:a14="http://schemas.microsoft.com/office/drawing/2010/main" val="0"/>
              </a:ext>
            </a:extLst>
          </a:blip>
          <a:srcRect l="1" r="75721"/>
          <a:stretch/>
        </p:blipFill>
        <p:spPr>
          <a:xfrm>
            <a:off x="9544504" y="4103914"/>
            <a:ext cx="484853" cy="684948"/>
          </a:xfrm>
          <a:prstGeom prst="rect">
            <a:avLst/>
          </a:prstGeom>
        </p:spPr>
      </p:pic>
      <p:grpSp>
        <p:nvGrpSpPr>
          <p:cNvPr id="49" name="Group 48">
            <a:extLst>
              <a:ext uri="{FF2B5EF4-FFF2-40B4-BE49-F238E27FC236}">
                <a16:creationId xmlns:a16="http://schemas.microsoft.com/office/drawing/2014/main" id="{D1FD49EE-F0BC-C448-96F7-7AE40491017E}"/>
              </a:ext>
            </a:extLst>
          </p:cNvPr>
          <p:cNvGrpSpPr/>
          <p:nvPr/>
        </p:nvGrpSpPr>
        <p:grpSpPr>
          <a:xfrm>
            <a:off x="9266964" y="2803308"/>
            <a:ext cx="2859519" cy="1190872"/>
            <a:chOff x="285740" y="2735131"/>
            <a:chExt cx="6530702" cy="1190872"/>
          </a:xfrm>
        </p:grpSpPr>
        <p:sp>
          <p:nvSpPr>
            <p:cNvPr id="50" name="TextBox 49">
              <a:extLst>
                <a:ext uri="{FF2B5EF4-FFF2-40B4-BE49-F238E27FC236}">
                  <a16:creationId xmlns:a16="http://schemas.microsoft.com/office/drawing/2014/main" id="{CAED6FCD-6E34-5649-84F3-F88D1E792128}"/>
                </a:ext>
              </a:extLst>
            </p:cNvPr>
            <p:cNvSpPr txBox="1"/>
            <p:nvPr/>
          </p:nvSpPr>
          <p:spPr>
            <a:xfrm>
              <a:off x="512359" y="3187339"/>
              <a:ext cx="6304083" cy="738664"/>
            </a:xfrm>
            <a:prstGeom prst="rect">
              <a:avLst/>
            </a:prstGeom>
            <a:noFill/>
          </p:spPr>
          <p:txBody>
            <a:bodyPr wrap="square" tIns="45720" bIns="45720" rtlCol="0">
              <a:spAutoFit/>
            </a:bodyPr>
            <a:lstStyle/>
            <a:p>
              <a:pPr algn="r"/>
              <a:r>
                <a:rPr lang="en-US" sz="1400" dirty="0">
                  <a:solidFill>
                    <a:schemeClr val="bg1"/>
                  </a:solidFill>
                  <a:latin typeface="Avenir Next" panose="020B0503020202020204" pitchFamily="34" charset="0"/>
                  <a:cs typeface="Segoe UI Light" panose="020B0502040204020203" pitchFamily="34" charset="0"/>
                </a:rPr>
                <a:t>PhD Candidate </a:t>
              </a:r>
            </a:p>
            <a:p>
              <a:pPr algn="r"/>
              <a:r>
                <a:rPr lang="en-US" sz="1400" dirty="0">
                  <a:solidFill>
                    <a:schemeClr val="bg1"/>
                  </a:solidFill>
                  <a:latin typeface="Avenir Next" panose="020B0503020202020204" pitchFamily="34" charset="0"/>
                  <a:cs typeface="Segoe UI Light" panose="020B0502040204020203" pitchFamily="34" charset="0"/>
                </a:rPr>
                <a:t>Computer Science &amp; Engg. </a:t>
              </a:r>
            </a:p>
            <a:p>
              <a:pPr algn="r"/>
              <a:r>
                <a:rPr lang="en-US" sz="1400" dirty="0">
                  <a:solidFill>
                    <a:schemeClr val="bg1"/>
                  </a:solidFill>
                  <a:latin typeface="Avenir Next" panose="020B0503020202020204" pitchFamily="34" charset="0"/>
                  <a:cs typeface="Segoe UI Light" panose="020B0502040204020203" pitchFamily="34" charset="0"/>
                </a:rPr>
                <a:t>University of Washington</a:t>
              </a:r>
            </a:p>
          </p:txBody>
        </p:sp>
        <p:sp>
          <p:nvSpPr>
            <p:cNvPr id="51" name="Rectangle 50">
              <a:extLst>
                <a:ext uri="{FF2B5EF4-FFF2-40B4-BE49-F238E27FC236}">
                  <a16:creationId xmlns:a16="http://schemas.microsoft.com/office/drawing/2014/main" id="{E8A041C2-1EC8-D94F-9C41-ED08F3568A7A}"/>
                </a:ext>
              </a:extLst>
            </p:cNvPr>
            <p:cNvSpPr/>
            <p:nvPr/>
          </p:nvSpPr>
          <p:spPr>
            <a:xfrm>
              <a:off x="285740" y="2735131"/>
              <a:ext cx="6530702" cy="523220"/>
            </a:xfrm>
            <a:prstGeom prst="rect">
              <a:avLst/>
            </a:prstGeom>
          </p:spPr>
          <p:txBody>
            <a:bodyPr wrap="square">
              <a:spAutoFit/>
            </a:bodyPr>
            <a:lstStyle/>
            <a:p>
              <a:pPr algn="r"/>
              <a:r>
                <a:rPr lang="en-US" sz="2800" b="1" dirty="0">
                  <a:solidFill>
                    <a:schemeClr val="bg1"/>
                  </a:solidFill>
                  <a:latin typeface="Avenir Next" panose="020B0503020202020204" pitchFamily="34" charset="0"/>
                  <a:cs typeface="Segoe UI Light" panose="020B0502040204020203" pitchFamily="34" charset="0"/>
                </a:rPr>
                <a:t>Manaswi Saha </a:t>
              </a:r>
              <a:endParaRPr lang="en-US" sz="2800" b="1" dirty="0">
                <a:latin typeface="Avenir Next" panose="020B0503020202020204" pitchFamily="34" charset="0"/>
              </a:endParaRPr>
            </a:p>
          </p:txBody>
        </p:sp>
      </p:grpSp>
      <p:sp>
        <p:nvSpPr>
          <p:cNvPr id="28" name="Google Shape;63;p13">
            <a:extLst>
              <a:ext uri="{FF2B5EF4-FFF2-40B4-BE49-F238E27FC236}">
                <a16:creationId xmlns:a16="http://schemas.microsoft.com/office/drawing/2014/main" id="{5A1D0ACD-5324-6245-9AA4-A96D57832B95}"/>
              </a:ext>
            </a:extLst>
          </p:cNvPr>
          <p:cNvSpPr txBox="1"/>
          <p:nvPr/>
        </p:nvSpPr>
        <p:spPr>
          <a:xfrm>
            <a:off x="9999468" y="2028406"/>
            <a:ext cx="1886320" cy="677068"/>
          </a:xfrm>
          <a:prstGeom prst="rect">
            <a:avLst/>
          </a:prstGeom>
          <a:solidFill>
            <a:srgbClr val="C00000"/>
          </a:solidFill>
          <a:ln>
            <a:noFill/>
          </a:ln>
        </p:spPr>
        <p:txBody>
          <a:bodyPr spcFirstLastPara="1" wrap="square" lIns="121900" tIns="121900" rIns="121900" bIns="121900" anchor="t" anchorCtr="0">
            <a:spAutoFit/>
          </a:bodyPr>
          <a:lstStyle/>
          <a:p>
            <a:pPr algn="ctr"/>
            <a:r>
              <a:rPr lang="en-US" sz="1400" b="1" dirty="0">
                <a:solidFill>
                  <a:srgbClr val="FFFFFF"/>
                </a:solidFill>
                <a:latin typeface="Avenir Next" panose="020B0503020202020204" pitchFamily="34" charset="0"/>
                <a:ea typeface="Montserrat ExtraBold"/>
                <a:cs typeface="Montserrat ExtraBold"/>
                <a:sym typeface="Montserrat ExtraBold"/>
              </a:rPr>
              <a:t>On the job market! Industry research</a:t>
            </a:r>
            <a:endParaRPr lang="en-US" sz="1400" b="1" dirty="0">
              <a:solidFill>
                <a:srgbClr val="000000"/>
              </a:solidFill>
              <a:latin typeface="Avenir Next" panose="020B0503020202020204" pitchFamily="34" charset="0"/>
            </a:endParaRPr>
          </a:p>
        </p:txBody>
      </p:sp>
      <p:pic>
        <p:nvPicPr>
          <p:cNvPr id="31" name="Picture 30" descr="A person smiling for the camera&#10;&#10;Description automatically generated with low confidence">
            <a:extLst>
              <a:ext uri="{FF2B5EF4-FFF2-40B4-BE49-F238E27FC236}">
                <a16:creationId xmlns:a16="http://schemas.microsoft.com/office/drawing/2014/main" id="{E370E715-C3AF-0645-AF67-B6EE33EBDFEF}"/>
              </a:ext>
            </a:extLst>
          </p:cNvPr>
          <p:cNvPicPr>
            <a:picLocks noChangeAspect="1"/>
          </p:cNvPicPr>
          <p:nvPr/>
        </p:nvPicPr>
        <p:blipFill>
          <a:blip r:embed="rId14"/>
          <a:stretch>
            <a:fillRect/>
          </a:stretch>
        </p:blipFill>
        <p:spPr>
          <a:xfrm>
            <a:off x="10037121" y="259546"/>
            <a:ext cx="1848667" cy="1865784"/>
          </a:xfrm>
          <a:prstGeom prst="rect">
            <a:avLst/>
          </a:prstGeom>
        </p:spPr>
      </p:pic>
      <p:sp>
        <p:nvSpPr>
          <p:cNvPr id="45" name="TextBox 44">
            <a:extLst>
              <a:ext uri="{FF2B5EF4-FFF2-40B4-BE49-F238E27FC236}">
                <a16:creationId xmlns:a16="http://schemas.microsoft.com/office/drawing/2014/main" id="{6D70134B-23E2-B947-B91E-A4FC6041212B}"/>
              </a:ext>
            </a:extLst>
          </p:cNvPr>
          <p:cNvSpPr txBox="1"/>
          <p:nvPr/>
        </p:nvSpPr>
        <p:spPr>
          <a:xfrm>
            <a:off x="487256" y="280971"/>
            <a:ext cx="9254751" cy="1754326"/>
          </a:xfrm>
          <a:prstGeom prst="rect">
            <a:avLst/>
          </a:prstGeom>
          <a:noFill/>
        </p:spPr>
        <p:txBody>
          <a:bodyPr wrap="square" lIns="0" rIns="0" rtlCol="0">
            <a:spAutoFit/>
          </a:bodyPr>
          <a:lstStyle/>
          <a:p>
            <a:r>
              <a:rPr lang="en-US" sz="4400" b="1" dirty="0">
                <a:solidFill>
                  <a:srgbClr val="FFC000"/>
                </a:solidFill>
                <a:latin typeface="Avenir Next" panose="020B0503020202020204" pitchFamily="34" charset="0"/>
                <a:ea typeface="Segoe UI" panose="020B0502040204020203" pitchFamily="34" charset="0"/>
                <a:cs typeface="Segoe UI" panose="020B0502040204020203" pitchFamily="34" charset="0"/>
              </a:rPr>
              <a:t>Visualizing Urban Accessibility </a:t>
            </a:r>
          </a:p>
          <a:p>
            <a:r>
              <a:rPr lang="en-US" sz="3200" dirty="0">
                <a:solidFill>
                  <a:schemeClr val="bg1"/>
                </a:solidFill>
                <a:latin typeface="Avenir Next" panose="020B0503020202020204" pitchFamily="34" charset="0"/>
                <a:ea typeface="Segoe UI" panose="020B0502040204020203" pitchFamily="34" charset="0"/>
                <a:cs typeface="Segoe UI" panose="020B0502040204020203" pitchFamily="34" charset="0"/>
              </a:rPr>
              <a:t>Investigating Multi-Stakeholder Perspectives through a Map-based Design Probe Study</a:t>
            </a:r>
            <a:endParaRPr lang="en-US" sz="4400" dirty="0">
              <a:solidFill>
                <a:schemeClr val="bg1"/>
              </a:solidFill>
              <a:latin typeface="Avenir Next" panose="020B0503020202020204" pitchFamily="34" charset="0"/>
              <a:ea typeface="Segoe UI" panose="020B0502040204020203" pitchFamily="34" charset="0"/>
              <a:cs typeface="Segoe UI" panose="020B0502040204020203" pitchFamily="34" charset="0"/>
            </a:endParaRPr>
          </a:p>
        </p:txBody>
      </p:sp>
      <p:grpSp>
        <p:nvGrpSpPr>
          <p:cNvPr id="54" name="Group 53">
            <a:extLst>
              <a:ext uri="{FF2B5EF4-FFF2-40B4-BE49-F238E27FC236}">
                <a16:creationId xmlns:a16="http://schemas.microsoft.com/office/drawing/2014/main" id="{9ADA43BA-A62D-A644-9325-37A011EDD2B1}"/>
              </a:ext>
            </a:extLst>
          </p:cNvPr>
          <p:cNvGrpSpPr/>
          <p:nvPr/>
        </p:nvGrpSpPr>
        <p:grpSpPr>
          <a:xfrm>
            <a:off x="399103" y="3884705"/>
            <a:ext cx="8629179" cy="2114546"/>
            <a:chOff x="6679732" y="3886579"/>
            <a:chExt cx="8629179" cy="2114546"/>
          </a:xfrm>
        </p:grpSpPr>
        <p:sp>
          <p:nvSpPr>
            <p:cNvPr id="55" name="Google Shape;64;p13">
              <a:extLst>
                <a:ext uri="{FF2B5EF4-FFF2-40B4-BE49-F238E27FC236}">
                  <a16:creationId xmlns:a16="http://schemas.microsoft.com/office/drawing/2014/main" id="{1C4694F0-4E08-E540-9C26-9D915DCEFD37}"/>
                </a:ext>
              </a:extLst>
            </p:cNvPr>
            <p:cNvSpPr/>
            <p:nvPr/>
          </p:nvSpPr>
          <p:spPr>
            <a:xfrm>
              <a:off x="6679732" y="3906133"/>
              <a:ext cx="8629179" cy="1843480"/>
            </a:xfrm>
            <a:prstGeom prst="roundRect">
              <a:avLst>
                <a:gd name="adj" fmla="val 10236"/>
              </a:avLst>
            </a:prstGeom>
            <a:noFill/>
            <a:ln w="9525" cap="flat" cmpd="sng">
              <a:solidFill>
                <a:schemeClr val="bg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56" name="Google Shape;65;p13">
              <a:extLst>
                <a:ext uri="{FF2B5EF4-FFF2-40B4-BE49-F238E27FC236}">
                  <a16:creationId xmlns:a16="http://schemas.microsoft.com/office/drawing/2014/main" id="{97CE90A5-02C7-244E-84A1-9FE5A67BE125}"/>
                </a:ext>
              </a:extLst>
            </p:cNvPr>
            <p:cNvSpPr txBox="1"/>
            <p:nvPr/>
          </p:nvSpPr>
          <p:spPr>
            <a:xfrm>
              <a:off x="6804567" y="3886579"/>
              <a:ext cx="4625600" cy="677068"/>
            </a:xfrm>
            <a:prstGeom prst="rect">
              <a:avLst/>
            </a:prstGeom>
            <a:noFill/>
            <a:ln>
              <a:noFill/>
            </a:ln>
          </p:spPr>
          <p:txBody>
            <a:bodyPr spcFirstLastPara="1" wrap="square" lIns="121900" tIns="121900" rIns="121900" bIns="121900" anchor="t" anchorCtr="0">
              <a:spAutoFit/>
            </a:bodyPr>
            <a:lstStyle/>
            <a:p>
              <a:r>
                <a:rPr lang="en" sz="2800" b="1" dirty="0">
                  <a:solidFill>
                    <a:srgbClr val="F1C232"/>
                  </a:solidFill>
                  <a:latin typeface="Avenir Next" panose="020B0503020202020204" pitchFamily="34" charset="0"/>
                  <a:ea typeface="Montserrat ExtraBold"/>
                  <a:cs typeface="Montserrat ExtraBold"/>
                  <a:sym typeface="Montserrat ExtraBold"/>
                </a:rPr>
                <a:t>Key Findings</a:t>
              </a:r>
              <a:endParaRPr sz="2800" b="1" dirty="0">
                <a:solidFill>
                  <a:srgbClr val="F1C232"/>
                </a:solidFill>
                <a:latin typeface="Avenir Next" panose="020B0503020202020204" pitchFamily="34" charset="0"/>
                <a:ea typeface="Montserrat ExtraBold"/>
                <a:cs typeface="Montserrat ExtraBold"/>
                <a:sym typeface="Montserrat ExtraBold"/>
              </a:endParaRPr>
            </a:p>
          </p:txBody>
        </p:sp>
        <p:sp>
          <p:nvSpPr>
            <p:cNvPr id="57" name="Google Shape;66;p13">
              <a:extLst>
                <a:ext uri="{FF2B5EF4-FFF2-40B4-BE49-F238E27FC236}">
                  <a16:creationId xmlns:a16="http://schemas.microsoft.com/office/drawing/2014/main" id="{36E60C41-0A36-3644-BF43-AA7F5DB64BE1}"/>
                </a:ext>
              </a:extLst>
            </p:cNvPr>
            <p:cNvSpPr txBox="1"/>
            <p:nvPr/>
          </p:nvSpPr>
          <p:spPr>
            <a:xfrm>
              <a:off x="6804567" y="4469977"/>
              <a:ext cx="8130512" cy="1531148"/>
            </a:xfrm>
            <a:prstGeom prst="rect">
              <a:avLst/>
            </a:prstGeom>
            <a:noFill/>
            <a:ln>
              <a:noFill/>
            </a:ln>
          </p:spPr>
          <p:txBody>
            <a:bodyPr spcFirstLastPara="1" wrap="square" lIns="121900" tIns="121900" rIns="121900" bIns="121900" anchor="t" anchorCtr="0">
              <a:spAutoFit/>
            </a:bodyPr>
            <a:lstStyle/>
            <a:p>
              <a:r>
                <a:rPr lang="en" sz="1700" dirty="0">
                  <a:solidFill>
                    <a:srgbClr val="F1C232"/>
                  </a:solidFill>
                  <a:latin typeface="Avenir Next" panose="020B0503020202020204" pitchFamily="34" charset="0"/>
                  <a:ea typeface="Montserrat"/>
                  <a:cs typeface="Montserrat"/>
                  <a:sym typeface="Montserrat"/>
                </a:rPr>
                <a:t>Personally relevant assessment metrics were used during sensemaking</a:t>
              </a:r>
              <a:endParaRPr sz="1700" dirty="0">
                <a:solidFill>
                  <a:srgbClr val="F1C232"/>
                </a:solidFill>
                <a:latin typeface="Avenir Next" panose="020B0503020202020204" pitchFamily="34" charset="0"/>
                <a:ea typeface="Montserrat"/>
                <a:cs typeface="Montserrat"/>
                <a:sym typeface="Montserrat"/>
              </a:endParaRPr>
            </a:p>
            <a:p>
              <a:pPr>
                <a:spcBef>
                  <a:spcPts val="1333"/>
                </a:spcBef>
              </a:pPr>
              <a:r>
                <a:rPr lang="en" sz="1700" dirty="0">
                  <a:solidFill>
                    <a:srgbClr val="F1C232"/>
                  </a:solidFill>
                  <a:latin typeface="Avenir Next" panose="020B0503020202020204" pitchFamily="34" charset="0"/>
                  <a:ea typeface="Montserrat"/>
                  <a:cs typeface="Montserrat"/>
                  <a:sym typeface="Montserrat"/>
                </a:rPr>
                <a:t>Maps complying with personal mental models of accessibility were preferred</a:t>
              </a:r>
              <a:endParaRPr sz="1700" dirty="0">
                <a:solidFill>
                  <a:srgbClr val="F1C232"/>
                </a:solidFill>
                <a:latin typeface="Avenir Next" panose="020B0503020202020204" pitchFamily="34" charset="0"/>
                <a:ea typeface="Montserrat"/>
                <a:cs typeface="Montserrat"/>
                <a:sym typeface="Montserrat"/>
              </a:endParaRPr>
            </a:p>
            <a:p>
              <a:pPr>
                <a:spcBef>
                  <a:spcPts val="1333"/>
                </a:spcBef>
                <a:spcAft>
                  <a:spcPts val="1333"/>
                </a:spcAft>
              </a:pPr>
              <a:r>
                <a:rPr lang="en" sz="1700" dirty="0">
                  <a:solidFill>
                    <a:srgbClr val="F1C232"/>
                  </a:solidFill>
                  <a:latin typeface="Avenir Next" panose="020B0503020202020204" pitchFamily="34" charset="0"/>
                  <a:ea typeface="Montserrat"/>
                  <a:cs typeface="Montserrat"/>
                  <a:sym typeface="Montserrat"/>
                </a:rPr>
                <a:t>Relevance to individual decision-making context was a key determinant</a:t>
              </a:r>
              <a:endParaRPr sz="1700" dirty="0">
                <a:solidFill>
                  <a:srgbClr val="F1C232"/>
                </a:solidFill>
                <a:latin typeface="Avenir Next" panose="020B0503020202020204" pitchFamily="34" charset="0"/>
                <a:ea typeface="Montserrat"/>
                <a:cs typeface="Montserrat"/>
                <a:sym typeface="Montserrat"/>
              </a:endParaRPr>
            </a:p>
          </p:txBody>
        </p:sp>
      </p:grpSp>
      <p:grpSp>
        <p:nvGrpSpPr>
          <p:cNvPr id="58" name="Group 57">
            <a:extLst>
              <a:ext uri="{FF2B5EF4-FFF2-40B4-BE49-F238E27FC236}">
                <a16:creationId xmlns:a16="http://schemas.microsoft.com/office/drawing/2014/main" id="{33707D5A-F244-F847-A3A5-80F81CBDF2FF}"/>
              </a:ext>
            </a:extLst>
          </p:cNvPr>
          <p:cNvGrpSpPr/>
          <p:nvPr/>
        </p:nvGrpSpPr>
        <p:grpSpPr>
          <a:xfrm>
            <a:off x="399103" y="2056545"/>
            <a:ext cx="8609842" cy="1766502"/>
            <a:chOff x="6679733" y="1542125"/>
            <a:chExt cx="8609842" cy="1766502"/>
          </a:xfrm>
        </p:grpSpPr>
        <p:sp>
          <p:nvSpPr>
            <p:cNvPr id="59" name="Google Shape;64;p13">
              <a:extLst>
                <a:ext uri="{FF2B5EF4-FFF2-40B4-BE49-F238E27FC236}">
                  <a16:creationId xmlns:a16="http://schemas.microsoft.com/office/drawing/2014/main" id="{71E86FA7-30BB-1D41-B5D4-064C97FA21FB}"/>
                </a:ext>
              </a:extLst>
            </p:cNvPr>
            <p:cNvSpPr/>
            <p:nvPr/>
          </p:nvSpPr>
          <p:spPr>
            <a:xfrm>
              <a:off x="6679733" y="1542125"/>
              <a:ext cx="8609842" cy="1766502"/>
            </a:xfrm>
            <a:prstGeom prst="roundRect">
              <a:avLst>
                <a:gd name="adj" fmla="val 10236"/>
              </a:avLst>
            </a:prstGeom>
            <a:noFill/>
            <a:ln w="9525" cap="flat" cmpd="sng">
              <a:solidFill>
                <a:schemeClr val="bg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60" name="Google Shape;65;p13">
              <a:extLst>
                <a:ext uri="{FF2B5EF4-FFF2-40B4-BE49-F238E27FC236}">
                  <a16:creationId xmlns:a16="http://schemas.microsoft.com/office/drawing/2014/main" id="{5EA7CA93-A9CE-A144-B362-4B7DF6306A78}"/>
                </a:ext>
              </a:extLst>
            </p:cNvPr>
            <p:cNvSpPr txBox="1"/>
            <p:nvPr/>
          </p:nvSpPr>
          <p:spPr>
            <a:xfrm>
              <a:off x="6804567" y="1606590"/>
              <a:ext cx="4625600" cy="677068"/>
            </a:xfrm>
            <a:prstGeom prst="rect">
              <a:avLst/>
            </a:prstGeom>
            <a:noFill/>
            <a:ln>
              <a:noFill/>
            </a:ln>
          </p:spPr>
          <p:txBody>
            <a:bodyPr spcFirstLastPara="1" wrap="square" lIns="121900" tIns="121900" rIns="121900" bIns="121900" anchor="t" anchorCtr="0">
              <a:spAutoFit/>
            </a:bodyPr>
            <a:lstStyle/>
            <a:p>
              <a:r>
                <a:rPr lang="en" sz="2800" b="1" dirty="0">
                  <a:solidFill>
                    <a:srgbClr val="F1C232"/>
                  </a:solidFill>
                  <a:latin typeface="Avenir Next" panose="020B0503020202020204" pitchFamily="34" charset="0"/>
                  <a:ea typeface="Montserrat ExtraBold"/>
                  <a:cs typeface="Montserrat ExtraBold"/>
                  <a:sym typeface="Montserrat ExtraBold"/>
                </a:rPr>
                <a:t>Key Theme</a:t>
              </a:r>
              <a:endParaRPr sz="2800" b="1" dirty="0">
                <a:solidFill>
                  <a:srgbClr val="F1C232"/>
                </a:solidFill>
                <a:latin typeface="Avenir Next" panose="020B0503020202020204" pitchFamily="34" charset="0"/>
                <a:ea typeface="Montserrat ExtraBold"/>
                <a:cs typeface="Montserrat ExtraBold"/>
                <a:sym typeface="Montserrat ExtraBold"/>
              </a:endParaRPr>
            </a:p>
          </p:txBody>
        </p:sp>
        <p:sp>
          <p:nvSpPr>
            <p:cNvPr id="61" name="Rectangle 60">
              <a:extLst>
                <a:ext uri="{FF2B5EF4-FFF2-40B4-BE49-F238E27FC236}">
                  <a16:creationId xmlns:a16="http://schemas.microsoft.com/office/drawing/2014/main" id="{C00B1DD4-9792-3945-9D98-3A847C8B76C6}"/>
                </a:ext>
              </a:extLst>
            </p:cNvPr>
            <p:cNvSpPr/>
            <p:nvPr/>
          </p:nvSpPr>
          <p:spPr>
            <a:xfrm>
              <a:off x="6804566" y="2181002"/>
              <a:ext cx="8258334" cy="615553"/>
            </a:xfrm>
            <a:prstGeom prst="rect">
              <a:avLst/>
            </a:prstGeom>
          </p:spPr>
          <p:txBody>
            <a:bodyPr wrap="square">
              <a:spAutoFit/>
            </a:bodyPr>
            <a:lstStyle/>
            <a:p>
              <a:r>
                <a:rPr lang="en" sz="1700" dirty="0">
                  <a:solidFill>
                    <a:srgbClr val="F1C232"/>
                  </a:solidFill>
                  <a:latin typeface="Avenir Next" panose="020B0503020202020204" pitchFamily="34" charset="0"/>
                  <a:ea typeface="Montserrat"/>
                  <a:cs typeface="Montserrat"/>
                  <a:sym typeface="Montserrat"/>
                </a:rPr>
                <a:t>Socio-political and personal nature of urban accessibility influenced how stakeholders </a:t>
              </a:r>
              <a:r>
                <a:rPr lang="en" sz="1700" b="1" dirty="0">
                  <a:solidFill>
                    <a:srgbClr val="F1C232"/>
                  </a:solidFill>
                  <a:latin typeface="Avenir Next" panose="020B0503020202020204" pitchFamily="34" charset="0"/>
                  <a:ea typeface="Montserrat"/>
                  <a:cs typeface="Montserrat"/>
                  <a:sym typeface="Montserrat"/>
                </a:rPr>
                <a:t>understand</a:t>
              </a:r>
              <a:r>
                <a:rPr lang="en" sz="1700" dirty="0">
                  <a:solidFill>
                    <a:srgbClr val="F1C232"/>
                  </a:solidFill>
                  <a:latin typeface="Avenir Next" panose="020B0503020202020204" pitchFamily="34" charset="0"/>
                  <a:ea typeface="Montserrat"/>
                  <a:cs typeface="Montserrat"/>
                  <a:sym typeface="Montserrat"/>
                </a:rPr>
                <a:t> and </a:t>
              </a:r>
              <a:r>
                <a:rPr lang="en" sz="1700" b="1" dirty="0">
                  <a:solidFill>
                    <a:srgbClr val="F1C232"/>
                  </a:solidFill>
                  <a:latin typeface="Avenir Next" panose="020B0503020202020204" pitchFamily="34" charset="0"/>
                  <a:ea typeface="Montserrat"/>
                  <a:cs typeface="Montserrat"/>
                  <a:sym typeface="Montserrat"/>
                </a:rPr>
                <a:t>use</a:t>
              </a:r>
              <a:r>
                <a:rPr lang="en" sz="1700" dirty="0">
                  <a:solidFill>
                    <a:srgbClr val="F1C232"/>
                  </a:solidFill>
                  <a:latin typeface="Avenir Next" panose="020B0503020202020204" pitchFamily="34" charset="0"/>
                  <a:ea typeface="Montserrat"/>
                  <a:cs typeface="Montserrat"/>
                  <a:sym typeface="Montserrat"/>
                </a:rPr>
                <a:t> visualizations </a:t>
              </a:r>
              <a:endParaRPr lang="en-US" sz="1700" dirty="0">
                <a:latin typeface="Avenir Next" panose="020B0503020202020204" pitchFamily="34" charset="0"/>
              </a:endParaRPr>
            </a:p>
          </p:txBody>
        </p:sp>
        <p:sp>
          <p:nvSpPr>
            <p:cNvPr id="62" name="Rectangle 61">
              <a:extLst>
                <a:ext uri="{FF2B5EF4-FFF2-40B4-BE49-F238E27FC236}">
                  <a16:creationId xmlns:a16="http://schemas.microsoft.com/office/drawing/2014/main" id="{237DE708-3257-0B44-9249-5C727E6FA280}"/>
                </a:ext>
              </a:extLst>
            </p:cNvPr>
            <p:cNvSpPr/>
            <p:nvPr/>
          </p:nvSpPr>
          <p:spPr>
            <a:xfrm>
              <a:off x="7828415" y="2787775"/>
              <a:ext cx="1714400" cy="353943"/>
            </a:xfrm>
            <a:prstGeom prst="rect">
              <a:avLst/>
            </a:prstGeom>
          </p:spPr>
          <p:txBody>
            <a:bodyPr wrap="square">
              <a:spAutoFit/>
            </a:bodyPr>
            <a:lstStyle/>
            <a:p>
              <a:pPr algn="ctr"/>
              <a:r>
                <a:rPr lang="en" sz="1700" b="1" dirty="0">
                  <a:solidFill>
                    <a:srgbClr val="F1C232"/>
                  </a:solidFill>
                  <a:latin typeface="Avenir Next" panose="020B0503020202020204" pitchFamily="34" charset="0"/>
                  <a:ea typeface="Montserrat"/>
                  <a:cs typeface="Montserrat"/>
                  <a:sym typeface="Montserrat"/>
                </a:rPr>
                <a:t>Accessibility </a:t>
              </a:r>
              <a:endParaRPr lang="en-US" sz="1700" b="1" dirty="0">
                <a:latin typeface="Avenir Next" panose="020B0503020202020204" pitchFamily="34" charset="0"/>
              </a:endParaRPr>
            </a:p>
          </p:txBody>
        </p:sp>
        <p:sp>
          <p:nvSpPr>
            <p:cNvPr id="63" name="Rectangle 62">
              <a:extLst>
                <a:ext uri="{FF2B5EF4-FFF2-40B4-BE49-F238E27FC236}">
                  <a16:creationId xmlns:a16="http://schemas.microsoft.com/office/drawing/2014/main" id="{46C019C7-4FC3-C347-BF5D-96F95181115C}"/>
                </a:ext>
              </a:extLst>
            </p:cNvPr>
            <p:cNvSpPr/>
            <p:nvPr/>
          </p:nvSpPr>
          <p:spPr>
            <a:xfrm>
              <a:off x="9968381" y="2787775"/>
              <a:ext cx="1714400" cy="353943"/>
            </a:xfrm>
            <a:prstGeom prst="rect">
              <a:avLst/>
            </a:prstGeom>
          </p:spPr>
          <p:txBody>
            <a:bodyPr wrap="square">
              <a:spAutoFit/>
            </a:bodyPr>
            <a:lstStyle/>
            <a:p>
              <a:pPr algn="ctr"/>
              <a:r>
                <a:rPr lang="en" sz="1700" b="1" dirty="0">
                  <a:solidFill>
                    <a:srgbClr val="F1C232"/>
                  </a:solidFill>
                  <a:latin typeface="Avenir Next" panose="020B0503020202020204" pitchFamily="34" charset="0"/>
                  <a:ea typeface="Montserrat"/>
                  <a:cs typeface="Montserrat"/>
                  <a:sym typeface="Montserrat"/>
                </a:rPr>
                <a:t>Location</a:t>
              </a:r>
              <a:endParaRPr lang="en-US" sz="1700" b="1" dirty="0">
                <a:latin typeface="Avenir Next" panose="020B0503020202020204" pitchFamily="34" charset="0"/>
              </a:endParaRPr>
            </a:p>
          </p:txBody>
        </p:sp>
        <p:sp>
          <p:nvSpPr>
            <p:cNvPr id="64" name="Rectangle 63">
              <a:extLst>
                <a:ext uri="{FF2B5EF4-FFF2-40B4-BE49-F238E27FC236}">
                  <a16:creationId xmlns:a16="http://schemas.microsoft.com/office/drawing/2014/main" id="{F45E0CFC-87F0-4B4D-93A7-DA171EEB314B}"/>
                </a:ext>
              </a:extLst>
            </p:cNvPr>
            <p:cNvSpPr/>
            <p:nvPr/>
          </p:nvSpPr>
          <p:spPr>
            <a:xfrm>
              <a:off x="11855734" y="2787775"/>
              <a:ext cx="2760292" cy="353943"/>
            </a:xfrm>
            <a:prstGeom prst="rect">
              <a:avLst/>
            </a:prstGeom>
          </p:spPr>
          <p:txBody>
            <a:bodyPr wrap="square">
              <a:spAutoFit/>
            </a:bodyPr>
            <a:lstStyle/>
            <a:p>
              <a:pPr algn="ctr"/>
              <a:r>
                <a:rPr lang="en" sz="1700" b="1" dirty="0">
                  <a:solidFill>
                    <a:srgbClr val="F1C232"/>
                  </a:solidFill>
                  <a:latin typeface="Avenir Next" panose="020B0503020202020204" pitchFamily="34" charset="0"/>
                  <a:ea typeface="Montserrat"/>
                  <a:cs typeface="Montserrat"/>
                  <a:sym typeface="Montserrat"/>
                </a:rPr>
                <a:t>Map/Data Analysis Skills</a:t>
              </a:r>
              <a:endParaRPr lang="en-US" sz="1700" b="1" dirty="0">
                <a:latin typeface="Avenir Next" panose="020B0503020202020204" pitchFamily="34" charset="0"/>
              </a:endParaRPr>
            </a:p>
          </p:txBody>
        </p:sp>
      </p:grpSp>
      <p:sp>
        <p:nvSpPr>
          <p:cNvPr id="66" name="Google Shape;63;p13">
            <a:extLst>
              <a:ext uri="{FF2B5EF4-FFF2-40B4-BE49-F238E27FC236}">
                <a16:creationId xmlns:a16="http://schemas.microsoft.com/office/drawing/2014/main" id="{490B8EA5-3401-C844-8E4E-5E56355856F0}"/>
              </a:ext>
            </a:extLst>
          </p:cNvPr>
          <p:cNvSpPr txBox="1"/>
          <p:nvPr/>
        </p:nvSpPr>
        <p:spPr>
          <a:xfrm>
            <a:off x="7484815" y="1997977"/>
            <a:ext cx="1662185" cy="510733"/>
          </a:xfrm>
          <a:prstGeom prst="roundRect">
            <a:avLst/>
          </a:prstGeom>
          <a:solidFill>
            <a:srgbClr val="C00000"/>
          </a:solidFill>
          <a:ln>
            <a:noFill/>
          </a:ln>
        </p:spPr>
        <p:txBody>
          <a:bodyPr spcFirstLastPara="1" wrap="square" lIns="121900" tIns="121900" rIns="121900" bIns="121900" anchor="t" anchorCtr="0">
            <a:spAutoFit/>
          </a:bodyPr>
          <a:lstStyle/>
          <a:p>
            <a:pPr algn="ctr"/>
            <a:r>
              <a:rPr lang="en-US" sz="1400" b="1" dirty="0">
                <a:solidFill>
                  <a:srgbClr val="FFFFFF"/>
                </a:solidFill>
                <a:latin typeface="Avenir Next" panose="020B0503020202020204" pitchFamily="34" charset="0"/>
                <a:ea typeface="Montserrat ExtraBold"/>
                <a:cs typeface="Montserrat ExtraBold"/>
                <a:sym typeface="Montserrat ExtraBold"/>
              </a:rPr>
              <a:t>Any Questions?</a:t>
            </a:r>
            <a:endParaRPr lang="en-US" sz="1400" b="1" dirty="0">
              <a:solidFill>
                <a:srgbClr val="000000"/>
              </a:solidFill>
              <a:latin typeface="Avenir Next" panose="020B0503020202020204" pitchFamily="34" charset="0"/>
            </a:endParaRPr>
          </a:p>
        </p:txBody>
      </p:sp>
    </p:spTree>
    <p:extLst>
      <p:ext uri="{BB962C8B-B14F-4D97-AF65-F5344CB8AC3E}">
        <p14:creationId xmlns:p14="http://schemas.microsoft.com/office/powerpoint/2010/main" val="1859729347"/>
      </p:ext>
    </p:extLst>
  </p:cSld>
  <p:clrMapOvr>
    <a:masterClrMapping/>
  </p:clrMapOvr>
  <mc:AlternateContent xmlns:mc="http://schemas.openxmlformats.org/markup-compatibility/2006" xmlns:p14="http://schemas.microsoft.com/office/powerpoint/2010/main">
    <mc:Choice Requires="p14">
      <p:transition spd="slow" p14:dur="2000" advTm="7361"/>
    </mc:Choice>
    <mc:Fallback xmlns="">
      <p:transition spd="slow" advTm="7361"/>
    </mc:Fallback>
  </mc:AlternateContent>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7391533-8742-6A43-BF5E-F38285622B06}"/>
              </a:ext>
            </a:extLst>
          </p:cNvPr>
          <p:cNvSpPr/>
          <p:nvPr/>
        </p:nvSpPr>
        <p:spPr>
          <a:xfrm>
            <a:off x="869430" y="5414504"/>
            <a:ext cx="91440" cy="914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19" name="TextBox 18">
            <a:extLst>
              <a:ext uri="{FF2B5EF4-FFF2-40B4-BE49-F238E27FC236}">
                <a16:creationId xmlns:a16="http://schemas.microsoft.com/office/drawing/2014/main" id="{96561489-FF29-904A-AB77-D86730D6B4A0}"/>
              </a:ext>
            </a:extLst>
          </p:cNvPr>
          <p:cNvSpPr txBox="1"/>
          <p:nvPr/>
        </p:nvSpPr>
        <p:spPr>
          <a:xfrm>
            <a:off x="960870" y="5340428"/>
            <a:ext cx="926857" cy="246221"/>
          </a:xfrm>
          <a:prstGeom prst="rect">
            <a:avLst/>
          </a:prstGeom>
          <a:noFill/>
        </p:spPr>
        <p:txBody>
          <a:bodyPr wrap="none" rtlCol="0">
            <a:spAutoFit/>
          </a:bodyPr>
          <a:lstStyle/>
          <a:p>
            <a:r>
              <a:rPr lang="en-US" sz="1000" dirty="0">
                <a:latin typeface="Avenir Book" panose="02000503020000020003" pitchFamily="2" charset="0"/>
              </a:rPr>
              <a:t>Policymakers</a:t>
            </a:r>
          </a:p>
        </p:txBody>
      </p:sp>
      <p:sp>
        <p:nvSpPr>
          <p:cNvPr id="20" name="Rectangle 19">
            <a:extLst>
              <a:ext uri="{FF2B5EF4-FFF2-40B4-BE49-F238E27FC236}">
                <a16:creationId xmlns:a16="http://schemas.microsoft.com/office/drawing/2014/main" id="{B6CE1903-A388-C346-BD1F-F9A1A81571B8}"/>
              </a:ext>
            </a:extLst>
          </p:cNvPr>
          <p:cNvSpPr/>
          <p:nvPr/>
        </p:nvSpPr>
        <p:spPr>
          <a:xfrm>
            <a:off x="1981998" y="5414504"/>
            <a:ext cx="91440" cy="9144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21" name="TextBox 20">
            <a:extLst>
              <a:ext uri="{FF2B5EF4-FFF2-40B4-BE49-F238E27FC236}">
                <a16:creationId xmlns:a16="http://schemas.microsoft.com/office/drawing/2014/main" id="{FD0676B9-398B-8C4D-8DE5-E0B7AB972BCB}"/>
              </a:ext>
            </a:extLst>
          </p:cNvPr>
          <p:cNvSpPr txBox="1"/>
          <p:nvPr/>
        </p:nvSpPr>
        <p:spPr>
          <a:xfrm>
            <a:off x="2068474" y="5340428"/>
            <a:ext cx="1370888" cy="246221"/>
          </a:xfrm>
          <a:prstGeom prst="rect">
            <a:avLst/>
          </a:prstGeom>
          <a:noFill/>
        </p:spPr>
        <p:txBody>
          <a:bodyPr wrap="none" rtlCol="0">
            <a:spAutoFit/>
          </a:bodyPr>
          <a:lstStyle/>
          <a:p>
            <a:r>
              <a:rPr lang="en-US" sz="1000" dirty="0">
                <a:latin typeface="Avenir Book" panose="02000503020000020003" pitchFamily="2" charset="0"/>
              </a:rPr>
              <a:t>Department Officials</a:t>
            </a:r>
          </a:p>
        </p:txBody>
      </p:sp>
      <p:sp>
        <p:nvSpPr>
          <p:cNvPr id="22" name="Rectangle 21">
            <a:extLst>
              <a:ext uri="{FF2B5EF4-FFF2-40B4-BE49-F238E27FC236}">
                <a16:creationId xmlns:a16="http://schemas.microsoft.com/office/drawing/2014/main" id="{E8FBD423-B8CB-4040-8BA5-177AFF5ED909}"/>
              </a:ext>
            </a:extLst>
          </p:cNvPr>
          <p:cNvSpPr/>
          <p:nvPr/>
        </p:nvSpPr>
        <p:spPr>
          <a:xfrm>
            <a:off x="4542626" y="5414504"/>
            <a:ext cx="91440" cy="9144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23" name="TextBox 22">
            <a:extLst>
              <a:ext uri="{FF2B5EF4-FFF2-40B4-BE49-F238E27FC236}">
                <a16:creationId xmlns:a16="http://schemas.microsoft.com/office/drawing/2014/main" id="{5EFD912E-2ED4-0F45-B82A-4F3F4DFD7B69}"/>
              </a:ext>
            </a:extLst>
          </p:cNvPr>
          <p:cNvSpPr txBox="1"/>
          <p:nvPr/>
        </p:nvSpPr>
        <p:spPr>
          <a:xfrm>
            <a:off x="4606359" y="5340428"/>
            <a:ext cx="990977" cy="246221"/>
          </a:xfrm>
          <a:prstGeom prst="rect">
            <a:avLst/>
          </a:prstGeom>
          <a:noFill/>
        </p:spPr>
        <p:txBody>
          <a:bodyPr wrap="none" rtlCol="0">
            <a:spAutoFit/>
          </a:bodyPr>
          <a:lstStyle/>
          <a:p>
            <a:r>
              <a:rPr lang="en-US" sz="1000" dirty="0">
                <a:latin typeface="Avenir Book" panose="02000503020000020003" pitchFamily="2" charset="0"/>
              </a:rPr>
              <a:t>MI/Caregivers</a:t>
            </a:r>
          </a:p>
        </p:txBody>
      </p:sp>
      <p:sp>
        <p:nvSpPr>
          <p:cNvPr id="24" name="Rectangle 23">
            <a:extLst>
              <a:ext uri="{FF2B5EF4-FFF2-40B4-BE49-F238E27FC236}">
                <a16:creationId xmlns:a16="http://schemas.microsoft.com/office/drawing/2014/main" id="{09A4C1E4-311D-9D45-A8C3-2949D53B2DC7}"/>
              </a:ext>
            </a:extLst>
          </p:cNvPr>
          <p:cNvSpPr/>
          <p:nvPr/>
        </p:nvSpPr>
        <p:spPr>
          <a:xfrm>
            <a:off x="3525338" y="5414504"/>
            <a:ext cx="91440" cy="9144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25" name="TextBox 24">
            <a:extLst>
              <a:ext uri="{FF2B5EF4-FFF2-40B4-BE49-F238E27FC236}">
                <a16:creationId xmlns:a16="http://schemas.microsoft.com/office/drawing/2014/main" id="{8B1AF798-5B17-A942-AEE1-7ABA95790990}"/>
              </a:ext>
            </a:extLst>
          </p:cNvPr>
          <p:cNvSpPr txBox="1"/>
          <p:nvPr/>
        </p:nvSpPr>
        <p:spPr>
          <a:xfrm>
            <a:off x="3593732" y="5340428"/>
            <a:ext cx="787395" cy="246221"/>
          </a:xfrm>
          <a:prstGeom prst="rect">
            <a:avLst/>
          </a:prstGeom>
          <a:noFill/>
        </p:spPr>
        <p:txBody>
          <a:bodyPr wrap="none" rtlCol="0">
            <a:spAutoFit/>
          </a:bodyPr>
          <a:lstStyle/>
          <a:p>
            <a:r>
              <a:rPr lang="en-US" sz="1000" dirty="0">
                <a:latin typeface="Avenir Book" panose="02000503020000020003" pitchFamily="2" charset="0"/>
              </a:rPr>
              <a:t>Advocates</a:t>
            </a:r>
          </a:p>
        </p:txBody>
      </p:sp>
      <p:pic>
        <p:nvPicPr>
          <p:cNvPr id="26" name="Picture 25">
            <a:extLst>
              <a:ext uri="{FF2B5EF4-FFF2-40B4-BE49-F238E27FC236}">
                <a16:creationId xmlns:a16="http://schemas.microsoft.com/office/drawing/2014/main" id="{7DB03693-5D2C-D94C-A8CC-43D1F265B830}"/>
              </a:ext>
            </a:extLst>
          </p:cNvPr>
          <p:cNvPicPr>
            <a:picLocks noChangeAspect="1"/>
          </p:cNvPicPr>
          <p:nvPr/>
        </p:nvPicPr>
        <p:blipFill>
          <a:blip r:embed="rId3"/>
          <a:stretch>
            <a:fillRect/>
          </a:stretch>
        </p:blipFill>
        <p:spPr>
          <a:xfrm>
            <a:off x="830518" y="1834799"/>
            <a:ext cx="8686800" cy="3492500"/>
          </a:xfrm>
          <a:prstGeom prst="rect">
            <a:avLst/>
          </a:prstGeom>
        </p:spPr>
      </p:pic>
      <p:sp>
        <p:nvSpPr>
          <p:cNvPr id="6" name="Rectangle 5">
            <a:extLst>
              <a:ext uri="{FF2B5EF4-FFF2-40B4-BE49-F238E27FC236}">
                <a16:creationId xmlns:a16="http://schemas.microsoft.com/office/drawing/2014/main" id="{884FFC30-390D-B545-ADDF-FE08B9840CE8}"/>
              </a:ext>
            </a:extLst>
          </p:cNvPr>
          <p:cNvSpPr/>
          <p:nvPr/>
        </p:nvSpPr>
        <p:spPr>
          <a:xfrm>
            <a:off x="2093129" y="2636432"/>
            <a:ext cx="91440" cy="914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3D96A44-41CB-8F44-9A71-49F9D910E1C6}"/>
              </a:ext>
            </a:extLst>
          </p:cNvPr>
          <p:cNvSpPr/>
          <p:nvPr/>
        </p:nvSpPr>
        <p:spPr>
          <a:xfrm>
            <a:off x="2093129" y="3241945"/>
            <a:ext cx="91440" cy="914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02DEA34-FCF7-054D-AD13-BEC9EF5DFBFE}"/>
              </a:ext>
            </a:extLst>
          </p:cNvPr>
          <p:cNvSpPr/>
          <p:nvPr/>
        </p:nvSpPr>
        <p:spPr>
          <a:xfrm>
            <a:off x="2093129" y="3934407"/>
            <a:ext cx="91440" cy="9144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8EBD1D-A24F-1745-9E33-9E530A55BD4F}"/>
              </a:ext>
            </a:extLst>
          </p:cNvPr>
          <p:cNvSpPr/>
          <p:nvPr/>
        </p:nvSpPr>
        <p:spPr>
          <a:xfrm>
            <a:off x="2093129" y="4177537"/>
            <a:ext cx="91440" cy="9144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EFDD1-8408-EC4F-B2EB-28B60A4D5E74}"/>
              </a:ext>
            </a:extLst>
          </p:cNvPr>
          <p:cNvSpPr/>
          <p:nvPr/>
        </p:nvSpPr>
        <p:spPr>
          <a:xfrm>
            <a:off x="2093129" y="4997006"/>
            <a:ext cx="91440" cy="9144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DD7480-D688-1D40-8A38-E0B30A336F6E}"/>
              </a:ext>
            </a:extLst>
          </p:cNvPr>
          <p:cNvSpPr/>
          <p:nvPr/>
        </p:nvSpPr>
        <p:spPr>
          <a:xfrm>
            <a:off x="2093129" y="4875441"/>
            <a:ext cx="91440" cy="9144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BDE326D-A52C-4E4B-AAA6-9B98C243DEAD}"/>
              </a:ext>
            </a:extLst>
          </p:cNvPr>
          <p:cNvSpPr/>
          <p:nvPr/>
        </p:nvSpPr>
        <p:spPr>
          <a:xfrm>
            <a:off x="2093129" y="4055972"/>
            <a:ext cx="91440" cy="9144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9EEB78F-A0A2-E445-A24A-385F925FC75B}"/>
              </a:ext>
            </a:extLst>
          </p:cNvPr>
          <p:cNvSpPr/>
          <p:nvPr/>
        </p:nvSpPr>
        <p:spPr>
          <a:xfrm>
            <a:off x="2093129" y="3118200"/>
            <a:ext cx="91440" cy="9144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A46D67F-7E49-B54C-A446-1BE861CB3322}"/>
              </a:ext>
            </a:extLst>
          </p:cNvPr>
          <p:cNvSpPr/>
          <p:nvPr/>
        </p:nvSpPr>
        <p:spPr>
          <a:xfrm>
            <a:off x="2093129" y="4746668"/>
            <a:ext cx="91440" cy="914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B63AF5A-68D6-4C4F-B1E4-BD8E0947C6C7}"/>
              </a:ext>
            </a:extLst>
          </p:cNvPr>
          <p:cNvSpPr/>
          <p:nvPr/>
        </p:nvSpPr>
        <p:spPr>
          <a:xfrm>
            <a:off x="2093129" y="2511263"/>
            <a:ext cx="91440" cy="9144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57503FA-BA85-4E40-8C8C-EF5F9F519CBA}"/>
              </a:ext>
            </a:extLst>
          </p:cNvPr>
          <p:cNvSpPr/>
          <p:nvPr/>
        </p:nvSpPr>
        <p:spPr>
          <a:xfrm>
            <a:off x="2093129" y="3372991"/>
            <a:ext cx="91440" cy="9144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Tree>
    <p:extLst>
      <p:ext uri="{BB962C8B-B14F-4D97-AF65-F5344CB8AC3E}">
        <p14:creationId xmlns:p14="http://schemas.microsoft.com/office/powerpoint/2010/main" val="315131872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6.3|5.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tIns="45720" bIns="45720" rtlCol="0">
        <a:spAutoFit/>
      </a:bodyPr>
      <a:lstStyle>
        <a:defPPr>
          <a:defRPr sz="2400" dirty="0" smtClean="0">
            <a:latin typeface="Segoe UI Light" panose="020B0502040204020203" pitchFamily="34" charset="0"/>
            <a:cs typeface="Segoe UI Light" panose="020B0502040204020203"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14304</TotalTime>
  <Words>8366</Words>
  <Application>Microsoft Macintosh PowerPoint</Application>
  <PresentationFormat>Widescreen</PresentationFormat>
  <Paragraphs>1328</Paragraphs>
  <Slides>73</Slides>
  <Notes>73</Notes>
  <HiddenSlides>21</HiddenSlides>
  <MMClips>1</MMClips>
  <ScaleCrop>false</ScaleCrop>
  <HeadingPairs>
    <vt:vector size="6" baseType="variant">
      <vt:variant>
        <vt:lpstr>Fonts Used</vt:lpstr>
      </vt:variant>
      <vt:variant>
        <vt:i4>20</vt:i4>
      </vt:variant>
      <vt:variant>
        <vt:lpstr>Theme</vt:lpstr>
      </vt:variant>
      <vt:variant>
        <vt:i4>2</vt:i4>
      </vt:variant>
      <vt:variant>
        <vt:lpstr>Slide Titles</vt:lpstr>
      </vt:variant>
      <vt:variant>
        <vt:i4>73</vt:i4>
      </vt:variant>
    </vt:vector>
  </HeadingPairs>
  <TitlesOfParts>
    <vt:vector size="95" baseType="lpstr">
      <vt:lpstr>Museo Sans 100</vt:lpstr>
      <vt:lpstr>Arial</vt:lpstr>
      <vt:lpstr>Avenir Black</vt:lpstr>
      <vt:lpstr>Avenir Book</vt:lpstr>
      <vt:lpstr>Avenir Light</vt:lpstr>
      <vt:lpstr>Avenir Medium</vt:lpstr>
      <vt:lpstr>Avenir Next</vt:lpstr>
      <vt:lpstr>Avenir Next Demi Bold</vt:lpstr>
      <vt:lpstr>Avenir Next Medium</vt:lpstr>
      <vt:lpstr>Bebas Neue</vt:lpstr>
      <vt:lpstr>Calibri</vt:lpstr>
      <vt:lpstr>Calibri Light</vt:lpstr>
      <vt:lpstr>HelveticaNeueLT Std Lt</vt:lpstr>
      <vt:lpstr>Museo Slab 100</vt:lpstr>
      <vt:lpstr>Museo Slab 1000</vt:lpstr>
      <vt:lpstr>Museo Slab 900</vt:lpstr>
      <vt:lpstr>Nexa Rust Slab Black 03</vt:lpstr>
      <vt:lpstr>Segoe Condensed</vt:lpstr>
      <vt:lpstr>Segoe UI Light</vt:lpstr>
      <vt:lpstr>Segoe UI Semibold</vt:lpstr>
      <vt:lpstr>Office Theme</vt:lpstr>
      <vt:lpstr>1_Office Theme</vt:lpstr>
      <vt:lpstr>PowerPoint Presentation</vt:lpstr>
      <vt:lpstr>PowerPoint Presentation</vt:lpstr>
      <vt:lpstr>Urban</vt:lpstr>
      <vt:lpstr>Approach and focus</vt:lpstr>
      <vt:lpstr>Approach and focus</vt:lpstr>
      <vt:lpstr>Approach and focus</vt:lpstr>
      <vt:lpstr>PowerPoint Presentation</vt:lpstr>
      <vt:lpstr>Urban Accessibility visualizations</vt:lpstr>
      <vt:lpstr>Urban Accessibility visualizations</vt:lpstr>
      <vt:lpstr>Existing Tools</vt:lpstr>
      <vt:lpstr>Existing Tools</vt:lpstr>
      <vt:lpstr>PowerPoint Presentation</vt:lpstr>
      <vt:lpstr>problem: stakeholders’ visualization needs</vt:lpstr>
      <vt:lpstr>Study: Research Questions</vt:lpstr>
      <vt:lpstr>METHOD: Paper prototype probe-based study</vt:lpstr>
      <vt:lpstr>METHOD: Paper prototype probe-based study</vt:lpstr>
      <vt:lpstr>METHOD: Paper prototype probe-based study</vt:lpstr>
      <vt:lpstr>PowerPoint Presentation</vt:lpstr>
      <vt:lpstr>PowerPoint Presentation</vt:lpstr>
      <vt:lpstr>Design dimensions: map probes</vt:lpstr>
      <vt:lpstr>access score: Personalized accessibility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Findings: OVERALL</vt:lpstr>
      <vt:lpstr>PowerPoint Presentation</vt:lpstr>
      <vt:lpstr>PowerPoint Presentation</vt:lpstr>
      <vt:lpstr>PowerPoint Presentation</vt:lpstr>
      <vt:lpstr>PowerPoint Presentation</vt:lpstr>
      <vt:lpstr>PowerPoint Presentation</vt:lpstr>
      <vt:lpstr>PowerPoint Presentation</vt:lpstr>
      <vt:lpstr>Findings: Categories</vt:lpstr>
      <vt:lpstr>Findings: Categories</vt:lpstr>
      <vt:lpstr>Findings: OVERALL</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RQ1: key visual analytic tasks and data needs</vt:lpstr>
      <vt:lpstr>Findings: Categories</vt:lpstr>
      <vt:lpstr>Findings: CATEGOrIES</vt:lpstr>
      <vt:lpstr>RQ2: How do key stakeholders’ sensemaking practices differ?</vt:lpstr>
      <vt:lpstr>RQ2: How do key stakeholders’ sensemaking practices differ?</vt:lpstr>
      <vt:lpstr>RQ2: How do key stakeholders’ sensemaking practices differ?</vt:lpstr>
      <vt:lpstr>RQ2: How do key stakeholders’ sensemaking practices differ?</vt:lpstr>
      <vt:lpstr>RQ2: How do key stakeholders’ sensemaking practices differ?</vt:lpstr>
      <vt:lpstr>RQ2: How do key stakeholders’ sensemaking practices differ?</vt:lpstr>
      <vt:lpstr>RQ2: How do key stakeholders’ sensemaking practices differ?</vt:lpstr>
      <vt:lpstr>Findings: Categories</vt:lpstr>
      <vt:lpstr>Findings: Categories</vt:lpstr>
      <vt:lpstr>Discussion: Questions</vt:lpstr>
      <vt:lpstr>Discussion: Questions</vt:lpstr>
      <vt:lpstr>discussion: Visualizing urban accessibility</vt:lpstr>
      <vt:lpstr>Design considerations </vt:lpstr>
      <vt:lpstr>team</vt:lpstr>
      <vt:lpstr>Funding Sources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Manaswi Saha</dc:creator>
  <cp:lastModifiedBy>Manaswi Saha</cp:lastModifiedBy>
  <cp:revision>605</cp:revision>
  <dcterms:created xsi:type="dcterms:W3CDTF">2021-10-25T10:25:34Z</dcterms:created>
  <dcterms:modified xsi:type="dcterms:W3CDTF">2022-05-03T06:40:13Z</dcterms:modified>
</cp:coreProperties>
</file>