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tags/tag1.xml" ContentType="application/vnd.openxmlformats-officedocument.presentationml.tags+xml"/>
  <Override PartName="/ppt/notesSlides/notesSlide24.xml" ContentType="application/vnd.openxmlformats-officedocument.presentationml.notesSlide+xml"/>
  <Override PartName="/ppt/tags/tag2.xml" ContentType="application/vnd.openxmlformats-officedocument.presentationml.tags+xml"/>
  <Override PartName="/ppt/notesSlides/notesSlide25.xml" ContentType="application/vnd.openxmlformats-officedocument.presentationml.notesSlide+xml"/>
  <Override PartName="/ppt/tags/tag3.xml" ContentType="application/vnd.openxmlformats-officedocument.presentationml.tags+xml"/>
  <Override PartName="/ppt/notesSlides/notesSlide26.xml" ContentType="application/vnd.openxmlformats-officedocument.presentationml.notesSlide+xml"/>
  <Override PartName="/ppt/tags/tag4.xml" ContentType="application/vnd.openxmlformats-officedocument.presentationml.tags+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tags/tag5.xml" ContentType="application/vnd.openxmlformats-officedocument.presentationml.tags+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tags/tag6.xml" ContentType="application/vnd.openxmlformats-officedocument.presentationml.tags+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tags/tag7.xml" ContentType="application/vnd.openxmlformats-officedocument.presentationml.tags+xml"/>
  <Override PartName="/ppt/notesSlides/notesSlide54.xml" ContentType="application/vnd.openxmlformats-officedocument.presentationml.notesSlide+xml"/>
  <Override PartName="/ppt/tags/tag8.xml" ContentType="application/vnd.openxmlformats-officedocument.presentationml.tags+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tags/tag9.xml" ContentType="application/vnd.openxmlformats-officedocument.presentationml.tags+xml"/>
  <Override PartName="/ppt/notesSlides/notesSlide70.xml" ContentType="application/vnd.openxmlformats-officedocument.presentationml.notesSlide+xml"/>
  <Override PartName="/ppt/tags/tag10.xml" ContentType="application/vnd.openxmlformats-officedocument.presentationml.tags+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tags/tag11.xml" ContentType="application/vnd.openxmlformats-officedocument.presentationml.tags+xml"/>
  <Override PartName="/ppt/notesSlides/notesSlide74.xml" ContentType="application/vnd.openxmlformats-officedocument.presentationml.notesSlide+xml"/>
  <Override PartName="/ppt/tags/tag12.xml" ContentType="application/vnd.openxmlformats-officedocument.presentationml.tags+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tags/tag13.xml" ContentType="application/vnd.openxmlformats-officedocument.presentationml.tags+xml"/>
  <Override PartName="/ppt/notesSlides/notesSlide77.xml" ContentType="application/vnd.openxmlformats-officedocument.presentationml.notesSlide+xml"/>
  <Override PartName="/ppt/tags/tag14.xml" ContentType="application/vnd.openxmlformats-officedocument.presentationml.tags+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93"/>
  </p:notesMasterIdLst>
  <p:sldIdLst>
    <p:sldId id="1535" r:id="rId2"/>
    <p:sldId id="615" r:id="rId3"/>
    <p:sldId id="616" r:id="rId4"/>
    <p:sldId id="786" r:id="rId5"/>
    <p:sldId id="646" r:id="rId6"/>
    <p:sldId id="686" r:id="rId7"/>
    <p:sldId id="649" r:id="rId8"/>
    <p:sldId id="650" r:id="rId9"/>
    <p:sldId id="644" r:id="rId10"/>
    <p:sldId id="1598" r:id="rId11"/>
    <p:sldId id="620" r:id="rId12"/>
    <p:sldId id="613" r:id="rId13"/>
    <p:sldId id="1536" r:id="rId14"/>
    <p:sldId id="3095" r:id="rId15"/>
    <p:sldId id="3017" r:id="rId16"/>
    <p:sldId id="3048" r:id="rId17"/>
    <p:sldId id="1600" r:id="rId18"/>
    <p:sldId id="1107" r:id="rId19"/>
    <p:sldId id="1106" r:id="rId20"/>
    <p:sldId id="3074" r:id="rId21"/>
    <p:sldId id="3049" r:id="rId22"/>
    <p:sldId id="3050" r:id="rId23"/>
    <p:sldId id="3005" r:id="rId24"/>
    <p:sldId id="3106" r:id="rId25"/>
    <p:sldId id="3110" r:id="rId26"/>
    <p:sldId id="3111" r:id="rId27"/>
    <p:sldId id="3112" r:id="rId28"/>
    <p:sldId id="1712" r:id="rId29"/>
    <p:sldId id="1599" r:id="rId30"/>
    <p:sldId id="1713" r:id="rId31"/>
    <p:sldId id="3103" r:id="rId32"/>
    <p:sldId id="3086" r:id="rId33"/>
    <p:sldId id="3087" r:id="rId34"/>
    <p:sldId id="3085" r:id="rId35"/>
    <p:sldId id="3093" r:id="rId36"/>
    <p:sldId id="3092" r:id="rId37"/>
    <p:sldId id="3098" r:id="rId38"/>
    <p:sldId id="3094" r:id="rId39"/>
    <p:sldId id="3099" r:id="rId40"/>
    <p:sldId id="3100" r:id="rId41"/>
    <p:sldId id="3101" r:id="rId42"/>
    <p:sldId id="3051" r:id="rId43"/>
    <p:sldId id="976" r:id="rId44"/>
    <p:sldId id="3097" r:id="rId45"/>
    <p:sldId id="3023" r:id="rId46"/>
    <p:sldId id="1667" r:id="rId47"/>
    <p:sldId id="3105" r:id="rId48"/>
    <p:sldId id="3058" r:id="rId49"/>
    <p:sldId id="3044" r:id="rId50"/>
    <p:sldId id="3063" r:id="rId51"/>
    <p:sldId id="3113" r:id="rId52"/>
    <p:sldId id="3068" r:id="rId53"/>
    <p:sldId id="3080" r:id="rId54"/>
    <p:sldId id="3116" r:id="rId55"/>
    <p:sldId id="3114" r:id="rId56"/>
    <p:sldId id="3024" r:id="rId57"/>
    <p:sldId id="3060" r:id="rId58"/>
    <p:sldId id="3076" r:id="rId59"/>
    <p:sldId id="3061" r:id="rId60"/>
    <p:sldId id="3096" r:id="rId61"/>
    <p:sldId id="3062" r:id="rId62"/>
    <p:sldId id="3027" r:id="rId63"/>
    <p:sldId id="3102" r:id="rId64"/>
    <p:sldId id="3067" r:id="rId65"/>
    <p:sldId id="3011" r:id="rId66"/>
    <p:sldId id="1664" r:id="rId67"/>
    <p:sldId id="2997" r:id="rId68"/>
    <p:sldId id="2998" r:id="rId69"/>
    <p:sldId id="3079" r:id="rId70"/>
    <p:sldId id="3117" r:id="rId71"/>
    <p:sldId id="3042" r:id="rId72"/>
    <p:sldId id="3118" r:id="rId73"/>
    <p:sldId id="3120" r:id="rId74"/>
    <p:sldId id="3119" r:id="rId75"/>
    <p:sldId id="3122" r:id="rId76"/>
    <p:sldId id="3013" r:id="rId77"/>
    <p:sldId id="3123" r:id="rId78"/>
    <p:sldId id="3125" r:id="rId79"/>
    <p:sldId id="3066" r:id="rId80"/>
    <p:sldId id="3070" r:id="rId81"/>
    <p:sldId id="3073" r:id="rId82"/>
    <p:sldId id="1666" r:id="rId83"/>
    <p:sldId id="3104" r:id="rId84"/>
    <p:sldId id="3069" r:id="rId85"/>
    <p:sldId id="3090" r:id="rId86"/>
    <p:sldId id="3077" r:id="rId87"/>
    <p:sldId id="3089" r:id="rId88"/>
    <p:sldId id="2996" r:id="rId89"/>
    <p:sldId id="1015" r:id="rId90"/>
    <p:sldId id="1673" r:id="rId91"/>
    <p:sldId id="3126" r:id="rId9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Title" id="{A5B82C82-140D-E74A-952D-1D2B7F3B1960}">
          <p14:sldIdLst>
            <p14:sldId id="1535"/>
          </p14:sldIdLst>
        </p14:section>
        <p14:section name="Motivation" id="{4702697C-95CA-4E68-AC58-B260C644F4CB}">
          <p14:sldIdLst>
            <p14:sldId id="615"/>
            <p14:sldId id="616"/>
            <p14:sldId id="786"/>
            <p14:sldId id="646"/>
            <p14:sldId id="686"/>
            <p14:sldId id="649"/>
            <p14:sldId id="650"/>
            <p14:sldId id="644"/>
            <p14:sldId id="1598"/>
            <p14:sldId id="620"/>
            <p14:sldId id="613"/>
            <p14:sldId id="1536"/>
            <p14:sldId id="3095"/>
            <p14:sldId id="3017"/>
          </p14:sldIdLst>
        </p14:section>
        <p14:section name="Transition to Project Sidewalk" id="{7D4A2E36-8EBA-4DC8-A014-CC36F57E4142}">
          <p14:sldIdLst>
            <p14:sldId id="3048"/>
            <p14:sldId id="1600"/>
            <p14:sldId id="1107"/>
            <p14:sldId id="1106"/>
            <p14:sldId id="3074"/>
            <p14:sldId id="3049"/>
            <p14:sldId id="3050"/>
          </p14:sldIdLst>
        </p14:section>
        <p14:section name="Research Questions" id="{79BA8B8F-8C20-384B-94F3-C11DB0CBD0C3}">
          <p14:sldIdLst>
            <p14:sldId id="3005"/>
            <p14:sldId id="3106"/>
            <p14:sldId id="3110"/>
            <p14:sldId id="3111"/>
            <p14:sldId id="3112"/>
          </p14:sldIdLst>
        </p14:section>
        <p14:section name="Project Sidewalk: Introduction" id="{1078894D-B3BE-8240-8247-0A2400C1370D}">
          <p14:sldIdLst>
            <p14:sldId id="1712"/>
            <p14:sldId id="1599"/>
            <p14:sldId id="1713"/>
            <p14:sldId id="3103"/>
            <p14:sldId id="3086"/>
            <p14:sldId id="3087"/>
            <p14:sldId id="3085"/>
            <p14:sldId id="3093"/>
            <p14:sldId id="3092"/>
            <p14:sldId id="3098"/>
            <p14:sldId id="3094"/>
            <p14:sldId id="3099"/>
            <p14:sldId id="3100"/>
            <p14:sldId id="3101"/>
          </p14:sldIdLst>
        </p14:section>
        <p14:section name="Deployment" id="{178CCBA7-7974-B847-B1F4-9B4F1CA92117}">
          <p14:sldIdLst>
            <p14:sldId id="3051"/>
            <p14:sldId id="976"/>
            <p14:sldId id="3097"/>
            <p14:sldId id="3023"/>
            <p14:sldId id="1667"/>
            <p14:sldId id="3105"/>
          </p14:sldIdLst>
        </p14:section>
        <p14:section name="RQ1" id="{871D359C-160F-174D-BC11-EE3791C175B6}">
          <p14:sldIdLst>
            <p14:sldId id="3058"/>
            <p14:sldId id="3044"/>
            <p14:sldId id="3063"/>
            <p14:sldId id="3113"/>
            <p14:sldId id="3068"/>
            <p14:sldId id="3080"/>
            <p14:sldId id="3116"/>
          </p14:sldIdLst>
        </p14:section>
        <p14:section name="RQ2" id="{8673F968-AD4D-DE46-999E-6BBA89EAF1C3}">
          <p14:sldIdLst>
            <p14:sldId id="3114"/>
            <p14:sldId id="3024"/>
            <p14:sldId id="3060"/>
            <p14:sldId id="3076"/>
            <p14:sldId id="3061"/>
            <p14:sldId id="3096"/>
            <p14:sldId id="3062"/>
            <p14:sldId id="3027"/>
            <p14:sldId id="3102"/>
            <p14:sldId id="3067"/>
            <p14:sldId id="3011"/>
            <p14:sldId id="1664"/>
            <p14:sldId id="2997"/>
            <p14:sldId id="2998"/>
            <p14:sldId id="3079"/>
            <p14:sldId id="3117"/>
          </p14:sldIdLst>
        </p14:section>
        <p14:section name="RQ3" id="{8455EFF1-94F1-B949-AA57-721EF99E4B5F}">
          <p14:sldIdLst>
            <p14:sldId id="3042"/>
            <p14:sldId id="3118"/>
            <p14:sldId id="3120"/>
            <p14:sldId id="3119"/>
            <p14:sldId id="3122"/>
            <p14:sldId id="3013"/>
            <p14:sldId id="3123"/>
            <p14:sldId id="3125"/>
          </p14:sldIdLst>
        </p14:section>
        <p14:section name="Ongoing and Future Work" id="{31FE0F8B-FE33-C745-BF43-6DC2B7C502EB}">
          <p14:sldIdLst>
            <p14:sldId id="3066"/>
            <p14:sldId id="3070"/>
            <p14:sldId id="3073"/>
            <p14:sldId id="1666"/>
            <p14:sldId id="3104"/>
            <p14:sldId id="3069"/>
            <p14:sldId id="3090"/>
            <p14:sldId id="3077"/>
            <p14:sldId id="3089"/>
          </p14:sldIdLst>
        </p14:section>
        <p14:section name="Conclusion" id="{20C92E4D-DA43-453D-8BC9-CA2C8A6AC271}">
          <p14:sldIdLst>
            <p14:sldId id="2996"/>
            <p14:sldId id="1015"/>
            <p14:sldId id="1673"/>
            <p14:sldId id="3126"/>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on Froehlich" initials="" lastIdx="0" clrIdx="0"/>
</p:cmAuthorLst>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000000"/>
        </p14:laserClr>
      </p:ext>
      <p:ext uri="{2FDB2607-1784-4EEB-B798-7EB5836EED8A}">
        <p14:showMediaCtrls xmlns:p14="http://schemas.microsoft.com/office/powerpoint/2010/main" val="1"/>
      </p:ext>
    </p:extLst>
  </p:showPr>
  <p:clrMru>
    <a:srgbClr val="BE384A"/>
    <a:srgbClr val="0080AE"/>
    <a:srgbClr val="EA734D"/>
    <a:srgbClr val="FF193F"/>
    <a:srgbClr val="00B9AE"/>
    <a:srgbClr val="96CF23"/>
    <a:srgbClr val="00D1C4"/>
    <a:srgbClr val="EEEEEE"/>
    <a:srgbClr val="D44254"/>
    <a:srgbClr val="51637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404" autoAdjust="0"/>
    <p:restoredTop sz="81701" autoAdjust="0"/>
  </p:normalViewPr>
  <p:slideViewPr>
    <p:cSldViewPr snapToGrid="0">
      <p:cViewPr varScale="1">
        <p:scale>
          <a:sx n="122" d="100"/>
          <a:sy n="122" d="100"/>
        </p:scale>
        <p:origin x="816" y="208"/>
      </p:cViewPr>
      <p:guideLst/>
    </p:cSldViewPr>
  </p:slideViewPr>
  <p:outlineViewPr>
    <p:cViewPr>
      <p:scale>
        <a:sx n="33" d="100"/>
        <a:sy n="33" d="100"/>
      </p:scale>
      <p:origin x="0" y="-4312"/>
    </p:cViewPr>
  </p:outlineViewPr>
  <p:notesTextViewPr>
    <p:cViewPr>
      <p:scale>
        <a:sx n="105" d="100"/>
        <a:sy n="105" d="100"/>
      </p:scale>
      <p:origin x="0" y="0"/>
    </p:cViewPr>
  </p:notesTextViewPr>
  <p:sorterViewPr>
    <p:cViewPr>
      <p:scale>
        <a:sx n="100" d="100"/>
        <a:sy n="100" d="100"/>
      </p:scale>
      <p:origin x="0" y="-36856"/>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presProps" Target="presProps.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notesMaster" Target="notesMasters/notesMaster1.xml"/><Relationship Id="rId9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92E8B-B1DB-9C43-A4AF-643C74884B82}" type="datetimeFigureOut">
              <a:rPr lang="en-US" smtClean="0"/>
              <a:t>10/31/19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CEBA8C-C941-674C-ABA3-D3CC7F1C7354}" type="slidenum">
              <a:rPr lang="en-US" smtClean="0"/>
              <a:t>‹#›</a:t>
            </a:fld>
            <a:endParaRPr lang="en-US"/>
          </a:p>
        </p:txBody>
      </p:sp>
    </p:spTree>
    <p:extLst>
      <p:ext uri="{BB962C8B-B14F-4D97-AF65-F5344CB8AC3E}">
        <p14:creationId xmlns:p14="http://schemas.microsoft.com/office/powerpoint/2010/main" val="8725960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sashat.me/2016/11/12/standalone-us-cities/"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3" Type="http://schemas.openxmlformats.org/officeDocument/2006/relationships/hyperlink" Target="http://orkposters.com/product/seattle-neighborhoods-16-x-32-classic-black-white-poster/" TargetMode="External"/><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everybody! I am Manaswi Saha, a Computer Science PhD student </a:t>
            </a:r>
            <a:r>
              <a:rPr lang="en-US" baseline="0" dirty="0"/>
              <a:t>at the University of Washington and today I’ll be talking about our research on Project Sidewalk: A Web-based Crowdsourcing Tool For Collecting Sidewalk Accessibility Data At Scale.</a:t>
            </a:r>
          </a:p>
          <a:p>
            <a:endParaRPr lang="en-US" baseline="0" dirty="0"/>
          </a:p>
          <a:p>
            <a:r>
              <a:rPr lang="en-US" baseline="0" dirty="0"/>
              <a:t>Before we move to the tool, let’s get some context around sidewalk accessibility.</a:t>
            </a:r>
            <a:endParaRPr lang="en-US" dirty="0"/>
          </a:p>
        </p:txBody>
      </p:sp>
      <p:sp>
        <p:nvSpPr>
          <p:cNvPr id="4" name="Slide Number Placeholder 3"/>
          <p:cNvSpPr>
            <a:spLocks noGrp="1"/>
          </p:cNvSpPr>
          <p:nvPr>
            <p:ph type="sldNum" sz="quarter" idx="10"/>
          </p:nvPr>
        </p:nvSpPr>
        <p:spPr/>
        <p:txBody>
          <a:bodyPr/>
          <a:lstStyle/>
          <a:p>
            <a:fld id="{86CEBA8C-C941-674C-ABA3-D3CC7F1C7354}" type="slidenum">
              <a:rPr lang="en-US" smtClean="0"/>
              <a:t>1</a:t>
            </a:fld>
            <a:endParaRPr lang="en-US"/>
          </a:p>
        </p:txBody>
      </p:sp>
    </p:spTree>
    <p:extLst>
      <p:ext uri="{BB962C8B-B14F-4D97-AF65-F5344CB8AC3E}">
        <p14:creationId xmlns:p14="http://schemas.microsoft.com/office/powerpoint/2010/main" val="22503956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Roughly 30.6 million adults in the US have a mobility impairment. </a:t>
            </a:r>
            <a:endParaRPr lang="en-US" dirty="0"/>
          </a:p>
          <a:p>
            <a:endParaRPr lang="en-US" dirty="0"/>
          </a:p>
          <a:p>
            <a:r>
              <a:rPr lang="en-US" dirty="0"/>
              <a:t>-----</a:t>
            </a:r>
          </a:p>
          <a:p>
            <a:r>
              <a:rPr lang="en-US" dirty="0"/>
              <a:t>Flickr: 3627562740_c74f7bfb82_o.jpg</a:t>
            </a:r>
          </a:p>
        </p:txBody>
      </p:sp>
      <p:sp>
        <p:nvSpPr>
          <p:cNvPr id="4" name="Slide Number Placeholder 3"/>
          <p:cNvSpPr>
            <a:spLocks noGrp="1"/>
          </p:cNvSpPr>
          <p:nvPr>
            <p:ph type="sldNum" sz="quarter" idx="10"/>
          </p:nvPr>
        </p:nvSpPr>
        <p:spPr/>
        <p:txBody>
          <a:bodyPr/>
          <a:lstStyle/>
          <a:p>
            <a:fld id="{DE5101C5-9EBF-4472-8C81-B4CEFD190130}" type="slidenum">
              <a:rPr lang="en-US" smtClean="0"/>
              <a:t>2</a:t>
            </a:fld>
            <a:endParaRPr lang="en-US"/>
          </a:p>
        </p:txBody>
      </p:sp>
    </p:spTree>
    <p:extLst>
      <p:ext uri="{BB962C8B-B14F-4D97-AF65-F5344CB8AC3E}">
        <p14:creationId xmlns:p14="http://schemas.microsoft.com/office/powerpoint/2010/main" val="10884242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Of these, nearly half use an assistive aid such as a wheelchair (3.6 million), cane, or walker (11.6 million) </a:t>
            </a:r>
            <a:endParaRPr lang="en-US" dirty="0"/>
          </a:p>
          <a:p>
            <a:endParaRPr lang="en-US" dirty="0"/>
          </a:p>
          <a:p>
            <a:r>
              <a:rPr lang="en-US" dirty="0"/>
              <a:t>These numbers are only expected to rise with our aging US population</a:t>
            </a:r>
          </a:p>
          <a:p>
            <a:endParaRPr lang="en-US" dirty="0"/>
          </a:p>
          <a:p>
            <a:r>
              <a:rPr lang="en-US" dirty="0"/>
              <a:t>----</a:t>
            </a:r>
          </a:p>
          <a:p>
            <a:endParaRPr lang="en-US" dirty="0"/>
          </a:p>
          <a:p>
            <a:r>
              <a:rPr lang="en-US" dirty="0"/>
              <a:t>Flickr: 14816521847_5c3c7af348_o.jpg</a:t>
            </a:r>
          </a:p>
        </p:txBody>
      </p:sp>
      <p:sp>
        <p:nvSpPr>
          <p:cNvPr id="4" name="Slide Number Placeholder 3"/>
          <p:cNvSpPr>
            <a:spLocks noGrp="1"/>
          </p:cNvSpPr>
          <p:nvPr>
            <p:ph type="sldNum" sz="quarter" idx="10"/>
          </p:nvPr>
        </p:nvSpPr>
        <p:spPr/>
        <p:txBody>
          <a:bodyPr/>
          <a:lstStyle/>
          <a:p>
            <a:fld id="{DE5101C5-9EBF-4472-8C81-B4CEFD190130}" type="slidenum">
              <a:rPr lang="en-US" smtClean="0"/>
              <a:t>3</a:t>
            </a:fld>
            <a:endParaRPr lang="en-US"/>
          </a:p>
        </p:txBody>
      </p:sp>
    </p:spTree>
    <p:extLst>
      <p:ext uri="{BB962C8B-B14F-4D97-AF65-F5344CB8AC3E}">
        <p14:creationId xmlns:p14="http://schemas.microsoft.com/office/powerpoint/2010/main" val="19587688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Despite this growing need, our cities remain inaccessible.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ttp://maps.google.com/maps?q=91+Wooster+Street,+New+York,+NY&amp;hl=en&amp;ll=40.724226,-74.00131&amp;spn=0.011375,0.023378&amp;sll=40.724129,-74.001218&amp;layer=c&amp;cbp=13,82.1,,0,21.72&amp;cbll=40.724156,-74.001173&amp;hnear=91+Wooster+St,+New+York,+10012&amp;t=h&amp;z=17&amp;panoid=2Mb1_pWtkIFPRAeW-tPA5A</a:t>
            </a:r>
          </a:p>
          <a:p>
            <a:endParaRPr lang="en-US" dirty="0"/>
          </a:p>
        </p:txBody>
      </p:sp>
      <p:sp>
        <p:nvSpPr>
          <p:cNvPr id="4" name="Slide Number Placeholder 3"/>
          <p:cNvSpPr>
            <a:spLocks noGrp="1"/>
          </p:cNvSpPr>
          <p:nvPr>
            <p:ph type="sldNum" sz="quarter" idx="10"/>
          </p:nvPr>
        </p:nvSpPr>
        <p:spPr/>
        <p:txBody>
          <a:bodyPr/>
          <a:lstStyle/>
          <a:p>
            <a:fld id="{86CEBA8C-C941-674C-ABA3-D3CC7F1C7354}" type="slidenum">
              <a:rPr lang="en-US" smtClean="0"/>
              <a:t>4</a:t>
            </a:fld>
            <a:endParaRPr lang="en-US"/>
          </a:p>
        </p:txBody>
      </p:sp>
    </p:spTree>
    <p:extLst>
      <p:ext uri="{BB962C8B-B14F-4D97-AF65-F5344CB8AC3E}">
        <p14:creationId xmlns:p14="http://schemas.microsoft.com/office/powerpoint/2010/main" val="36867739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For example, having *no* curb ramps at intersections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ttp://maps.google.com/maps?q=91+Wooster+Street,+New+York,+NY&amp;hl=en&amp;ll=40.724226,-74.00131&amp;spn=0.011375,0.023378&amp;sll=40.724129,-74.001218&amp;layer=c&amp;cbp=13,82.1,,0,21.72&amp;cbll=40.724156,-74.001173&amp;hnear=91+Wooster+St,+New+York,+10012&amp;t=h&amp;z=17&amp;panoid=2Mb1_pWtkIFPRAeW-tPA5A</a:t>
            </a:r>
          </a:p>
          <a:p>
            <a:endParaRPr lang="en-US" dirty="0"/>
          </a:p>
        </p:txBody>
      </p:sp>
      <p:sp>
        <p:nvSpPr>
          <p:cNvPr id="4" name="Slide Number Placeholder 3"/>
          <p:cNvSpPr>
            <a:spLocks noGrp="1"/>
          </p:cNvSpPr>
          <p:nvPr>
            <p:ph type="sldNum" sz="quarter" idx="10"/>
          </p:nvPr>
        </p:nvSpPr>
        <p:spPr/>
        <p:txBody>
          <a:bodyPr/>
          <a:lstStyle/>
          <a:p>
            <a:fld id="{86CEBA8C-C941-674C-ABA3-D3CC7F1C7354}" type="slidenum">
              <a:rPr lang="en-US" smtClean="0"/>
              <a:t>5</a:t>
            </a:fld>
            <a:endParaRPr lang="en-US"/>
          </a:p>
        </p:txBody>
      </p:sp>
    </p:spTree>
    <p:extLst>
      <p:ext uri="{BB962C8B-B14F-4D97-AF65-F5344CB8AC3E}">
        <p14:creationId xmlns:p14="http://schemas.microsoft.com/office/powerpoint/2010/main" val="7281389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Physical sidewalk obstacles like this utility pole in the middle of a curb ramp</a:t>
            </a:r>
          </a:p>
          <a:p>
            <a:r>
              <a:rPr lang="en-US" dirty="0"/>
              <a:t>---</a:t>
            </a:r>
          </a:p>
          <a:p>
            <a:r>
              <a:rPr lang="en-US" dirty="0"/>
              <a:t>Image source:</a:t>
            </a:r>
          </a:p>
          <a:p>
            <a:r>
              <a:rPr lang="en-US" dirty="0"/>
              <a:t>http://seeclickfix.com/files/issue_images/0000/6975/img_0048.jpg</a:t>
            </a:r>
          </a:p>
        </p:txBody>
      </p:sp>
      <p:sp>
        <p:nvSpPr>
          <p:cNvPr id="4" name="Slide Number Placeholder 3"/>
          <p:cNvSpPr>
            <a:spLocks noGrp="1"/>
          </p:cNvSpPr>
          <p:nvPr>
            <p:ph type="sldNum" sz="quarter" idx="10"/>
          </p:nvPr>
        </p:nvSpPr>
        <p:spPr/>
        <p:txBody>
          <a:bodyPr/>
          <a:lstStyle/>
          <a:p>
            <a:fld id="{86CEBA8C-C941-674C-ABA3-D3CC7F1C7354}" type="slidenum">
              <a:rPr lang="en-US" smtClean="0"/>
              <a:t>6</a:t>
            </a:fld>
            <a:endParaRPr lang="en-US"/>
          </a:p>
        </p:txBody>
      </p:sp>
    </p:spTree>
    <p:extLst>
      <p:ext uri="{BB962C8B-B14F-4D97-AF65-F5344CB8AC3E}">
        <p14:creationId xmlns:p14="http://schemas.microsoft.com/office/powerpoint/2010/main" val="1276059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Surface problems due to weathering or natural growth, such as this tree root uplifting a sidewalk.</a:t>
            </a:r>
          </a:p>
          <a:p>
            <a:r>
              <a:rPr lang="en-US" dirty="0"/>
              <a:t>---</a:t>
            </a:r>
          </a:p>
          <a:p>
            <a:r>
              <a:rPr lang="en-US" dirty="0"/>
              <a:t>Source:</a:t>
            </a:r>
          </a:p>
          <a:p>
            <a:r>
              <a:rPr lang="en-US" dirty="0"/>
              <a:t>https://cdn0.vox-cdn.com/thumbor/M83612e3TfRBFb-KHtzOETs1Jv0=/0x0:800x600/1200x800/filters:focal(0x0:800x600)/cdn0.vox-cdn.com/uploads/chorus_image/image/48004761/3751846301_8969f60248_o.0.jpg</a:t>
            </a:r>
          </a:p>
        </p:txBody>
      </p:sp>
      <p:sp>
        <p:nvSpPr>
          <p:cNvPr id="4" name="Slide Number Placeholder 3"/>
          <p:cNvSpPr>
            <a:spLocks noGrp="1"/>
          </p:cNvSpPr>
          <p:nvPr>
            <p:ph type="sldNum" sz="quarter" idx="10"/>
          </p:nvPr>
        </p:nvSpPr>
        <p:spPr/>
        <p:txBody>
          <a:bodyPr/>
          <a:lstStyle/>
          <a:p>
            <a:fld id="{86CEBA8C-C941-674C-ABA3-D3CC7F1C7354}" type="slidenum">
              <a:rPr lang="en-US" smtClean="0"/>
              <a:t>7</a:t>
            </a:fld>
            <a:endParaRPr lang="en-US"/>
          </a:p>
        </p:txBody>
      </p:sp>
    </p:spTree>
    <p:extLst>
      <p:ext uri="{BB962C8B-B14F-4D97-AF65-F5344CB8AC3E}">
        <p14:creationId xmlns:p14="http://schemas.microsoft.com/office/powerpoint/2010/main" val="912045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And, in some areas, due to incomplete or complete absence of sidewalks</a:t>
            </a:r>
          </a:p>
          <a:p>
            <a:endParaRPr lang="en-US" dirty="0"/>
          </a:p>
          <a:p>
            <a:r>
              <a:rPr lang="en-US" dirty="0"/>
              <a:t>Source:</a:t>
            </a:r>
          </a:p>
          <a:p>
            <a:r>
              <a:rPr lang="en-US" dirty="0"/>
              <a:t>http://bloximages.chicago2.vip.townnews.com/stowetoday.com/content/tncms/assets/v3/editorial/6/3a/63ac5000-3088-11e5-b270-1b1215181197/55afba1d0ff6c.image.jpg?resize=1200%2C970</a:t>
            </a:r>
          </a:p>
        </p:txBody>
      </p:sp>
      <p:sp>
        <p:nvSpPr>
          <p:cNvPr id="4" name="Slide Number Placeholder 3"/>
          <p:cNvSpPr>
            <a:spLocks noGrp="1"/>
          </p:cNvSpPr>
          <p:nvPr>
            <p:ph type="sldNum" sz="quarter" idx="10"/>
          </p:nvPr>
        </p:nvSpPr>
        <p:spPr/>
        <p:txBody>
          <a:bodyPr/>
          <a:lstStyle/>
          <a:p>
            <a:fld id="{86CEBA8C-C941-674C-ABA3-D3CC7F1C7354}" type="slidenum">
              <a:rPr lang="en-US" smtClean="0"/>
              <a:t>8</a:t>
            </a:fld>
            <a:endParaRPr lang="en-US"/>
          </a:p>
        </p:txBody>
      </p:sp>
    </p:spTree>
    <p:extLst>
      <p:ext uri="{BB962C8B-B14F-4D97-AF65-F5344CB8AC3E}">
        <p14:creationId xmlns:p14="http://schemas.microsoft.com/office/powerpoint/2010/main" val="14996980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worst case, sidewalks can look like this…where multiple problems are clustered together prohibiting a mobility impaired individual to use the sidewalk and instead, walk into the traffic</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Let’s hear what one wheelchair user had to say…</a:t>
            </a:r>
          </a:p>
          <a:p>
            <a:endParaRPr lang="en-US" dirty="0"/>
          </a:p>
        </p:txBody>
      </p:sp>
      <p:sp>
        <p:nvSpPr>
          <p:cNvPr id="4" name="Slide Number Placeholder 3"/>
          <p:cNvSpPr>
            <a:spLocks noGrp="1"/>
          </p:cNvSpPr>
          <p:nvPr>
            <p:ph type="sldNum" sz="quarter" idx="10"/>
          </p:nvPr>
        </p:nvSpPr>
        <p:spPr/>
        <p:txBody>
          <a:bodyPr/>
          <a:lstStyle/>
          <a:p>
            <a:fld id="{86CEBA8C-C941-674C-ABA3-D3CC7F1C7354}" type="slidenum">
              <a:rPr lang="en-US" smtClean="0"/>
              <a:t>9</a:t>
            </a:fld>
            <a:endParaRPr lang="en-US"/>
          </a:p>
        </p:txBody>
      </p:sp>
    </p:spTree>
    <p:extLst>
      <p:ext uri="{BB962C8B-B14F-4D97-AF65-F5344CB8AC3E}">
        <p14:creationId xmlns:p14="http://schemas.microsoft.com/office/powerpoint/2010/main" val="42258946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6CEBA8C-C941-674C-ABA3-D3CC7F1C735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79675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err="1">
                <a:solidFill>
                  <a:schemeClr val="tx1"/>
                </a:solidFill>
                <a:latin typeface="+mn-lt"/>
                <a:ea typeface="+mn-ea"/>
                <a:cs typeface="+mn-cs"/>
              </a:rPr>
              <a:t>Accesible</a:t>
            </a:r>
            <a:r>
              <a:rPr lang="en-US" sz="1200" b="0" i="0" u="none" strike="noStrike" kern="1200" baseline="0" dirty="0">
                <a:solidFill>
                  <a:schemeClr val="tx1"/>
                </a:solidFill>
                <a:latin typeface="+mn-lt"/>
                <a:ea typeface="+mn-ea"/>
                <a:cs typeface="+mn-cs"/>
              </a:rPr>
              <a:t> infrastructure can cause a significant negative impact on the independence and mobility of citizens [99,120]. </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99: </a:t>
            </a:r>
            <a:r>
              <a:rPr lang="en-US" sz="1200" b="0" i="0" u="none" strike="noStrike" kern="1200" baseline="0" dirty="0" err="1">
                <a:solidFill>
                  <a:schemeClr val="tx1"/>
                </a:solidFill>
                <a:latin typeface="+mn-lt"/>
                <a:ea typeface="+mn-ea"/>
                <a:cs typeface="+mn-cs"/>
              </a:rPr>
              <a:t>Nuernberger</a:t>
            </a:r>
            <a:r>
              <a:rPr lang="en-US" sz="1200" b="0" i="0" u="none" strike="noStrike" kern="1200" baseline="0" dirty="0">
                <a:solidFill>
                  <a:schemeClr val="tx1"/>
                </a:solidFill>
                <a:latin typeface="+mn-lt"/>
                <a:ea typeface="+mn-ea"/>
                <a:cs typeface="+mn-cs"/>
              </a:rPr>
              <a:t>, A. (2008). </a:t>
            </a:r>
            <a:r>
              <a:rPr lang="en-US" sz="1200" b="0" i="1" u="none" strike="noStrike" kern="1200" baseline="0" dirty="0">
                <a:solidFill>
                  <a:schemeClr val="tx1"/>
                </a:solidFill>
                <a:latin typeface="+mn-lt"/>
                <a:ea typeface="+mn-ea"/>
                <a:cs typeface="+mn-cs"/>
              </a:rPr>
              <a:t>Presenting accessibility to mobility-impaired travelers</a:t>
            </a:r>
            <a:r>
              <a:rPr lang="en-US" sz="1200" b="0" i="0" u="none" strike="noStrike" kern="1200" baseline="0" dirty="0">
                <a:solidFill>
                  <a:schemeClr val="tx1"/>
                </a:solidFill>
                <a:latin typeface="+mn-lt"/>
                <a:ea typeface="+mn-ea"/>
                <a:cs typeface="+mn-cs"/>
              </a:rPr>
              <a:t>. (Doctoral dissertation,</a:t>
            </a:r>
          </a:p>
          <a:p>
            <a:r>
              <a:rPr lang="en-US" sz="1200" b="0" i="0" u="none" strike="noStrike" kern="1200" baseline="0" dirty="0">
                <a:solidFill>
                  <a:schemeClr val="tx1"/>
                </a:solidFill>
                <a:latin typeface="+mn-lt"/>
                <a:ea typeface="+mn-ea"/>
                <a:cs typeface="+mn-cs"/>
              </a:rPr>
              <a:t>University of California, Berkeley).</a:t>
            </a:r>
          </a:p>
          <a:p>
            <a:r>
              <a:rPr lang="en-US" sz="1200" b="0" i="0" u="none" strike="noStrike" kern="1200" baseline="0" dirty="0">
                <a:solidFill>
                  <a:schemeClr val="tx1"/>
                </a:solidFill>
                <a:latin typeface="+mn-lt"/>
                <a:ea typeface="+mn-ea"/>
                <a:cs typeface="+mn-cs"/>
              </a:rPr>
              <a:t>120: </a:t>
            </a:r>
            <a:r>
              <a:rPr lang="en-US" sz="1200" b="0" i="0" u="none" strike="noStrike" kern="1200" baseline="0" dirty="0" err="1">
                <a:solidFill>
                  <a:schemeClr val="tx1"/>
                </a:solidFill>
                <a:latin typeface="+mn-lt"/>
                <a:ea typeface="+mn-ea"/>
                <a:cs typeface="+mn-cs"/>
              </a:rPr>
              <a:t>Thapar</a:t>
            </a:r>
            <a:r>
              <a:rPr lang="en-US" sz="1200" b="0" i="0" u="none" strike="noStrike" kern="1200" baseline="0" dirty="0">
                <a:solidFill>
                  <a:schemeClr val="tx1"/>
                </a:solidFill>
                <a:latin typeface="+mn-lt"/>
                <a:ea typeface="+mn-ea"/>
                <a:cs typeface="+mn-cs"/>
              </a:rPr>
              <a:t>, N., Warner, G., </a:t>
            </a:r>
            <a:r>
              <a:rPr lang="en-US" sz="1200" b="0" i="0" u="none" strike="noStrike" kern="1200" baseline="0" dirty="0" err="1">
                <a:solidFill>
                  <a:schemeClr val="tx1"/>
                </a:solidFill>
                <a:latin typeface="+mn-lt"/>
                <a:ea typeface="+mn-ea"/>
                <a:cs typeface="+mn-cs"/>
              </a:rPr>
              <a:t>Drainoni</a:t>
            </a:r>
            <a:r>
              <a:rPr lang="en-US" sz="1200" b="0" i="0" u="none" strike="noStrike" kern="1200" baseline="0" dirty="0">
                <a:solidFill>
                  <a:schemeClr val="tx1"/>
                </a:solidFill>
                <a:latin typeface="+mn-lt"/>
                <a:ea typeface="+mn-ea"/>
                <a:cs typeface="+mn-cs"/>
              </a:rPr>
              <a:t>, M., Williams, S., </a:t>
            </a:r>
            <a:r>
              <a:rPr lang="en-US" sz="1200" b="0" i="0" u="none" strike="noStrike" kern="1200" baseline="0" dirty="0" err="1">
                <a:solidFill>
                  <a:schemeClr val="tx1"/>
                </a:solidFill>
                <a:latin typeface="+mn-lt"/>
                <a:ea typeface="+mn-ea"/>
                <a:cs typeface="+mn-cs"/>
              </a:rPr>
              <a:t>Ditchfield</a:t>
            </a:r>
            <a:r>
              <a:rPr lang="en-US" sz="1200" b="0" i="0" u="none" strike="noStrike" kern="1200" baseline="0" dirty="0">
                <a:solidFill>
                  <a:schemeClr val="tx1"/>
                </a:solidFill>
                <a:latin typeface="+mn-lt"/>
                <a:ea typeface="+mn-ea"/>
                <a:cs typeface="+mn-cs"/>
              </a:rPr>
              <a:t>, H., </a:t>
            </a:r>
            <a:r>
              <a:rPr lang="en-US" sz="1200" b="0" i="0" u="none" strike="noStrike" kern="1200" baseline="0" dirty="0" err="1">
                <a:solidFill>
                  <a:schemeClr val="tx1"/>
                </a:solidFill>
                <a:latin typeface="+mn-lt"/>
                <a:ea typeface="+mn-ea"/>
                <a:cs typeface="+mn-cs"/>
              </a:rPr>
              <a:t>Wierbicky</a:t>
            </a:r>
            <a:r>
              <a:rPr lang="en-US" sz="1200" b="0" i="0" u="none" strike="noStrike" kern="1200" baseline="0" dirty="0">
                <a:solidFill>
                  <a:schemeClr val="tx1"/>
                </a:solidFill>
                <a:latin typeface="+mn-lt"/>
                <a:ea typeface="+mn-ea"/>
                <a:cs typeface="+mn-cs"/>
              </a:rPr>
              <a:t>, J., &amp; </a:t>
            </a:r>
            <a:r>
              <a:rPr lang="en-US" sz="1200" b="0" i="0" u="none" strike="noStrike" kern="1200" baseline="0" dirty="0" err="1">
                <a:solidFill>
                  <a:schemeClr val="tx1"/>
                </a:solidFill>
                <a:latin typeface="+mn-lt"/>
                <a:ea typeface="+mn-ea"/>
                <a:cs typeface="+mn-cs"/>
              </a:rPr>
              <a:t>Nesathurai</a:t>
            </a:r>
            <a:r>
              <a:rPr lang="en-US" sz="1200" b="0" i="0" u="none" strike="noStrike" kern="1200" baseline="0" dirty="0">
                <a:solidFill>
                  <a:schemeClr val="tx1"/>
                </a:solidFill>
                <a:latin typeface="+mn-lt"/>
                <a:ea typeface="+mn-ea"/>
                <a:cs typeface="+mn-cs"/>
              </a:rPr>
              <a:t>, S.</a:t>
            </a:r>
          </a:p>
          <a:p>
            <a:r>
              <a:rPr lang="en-US" sz="1200" b="0" i="0" u="none" strike="noStrike" kern="1200" baseline="0" dirty="0">
                <a:solidFill>
                  <a:schemeClr val="tx1"/>
                </a:solidFill>
                <a:latin typeface="+mn-lt"/>
                <a:ea typeface="+mn-ea"/>
                <a:cs typeface="+mn-cs"/>
              </a:rPr>
              <a:t>(2004). A pilot of functional access to public buildings and facilities for persons with</a:t>
            </a:r>
          </a:p>
          <a:p>
            <a:r>
              <a:rPr lang="en-US" sz="1200" b="0" i="0" u="none" strike="noStrike" kern="1200" baseline="0" dirty="0">
                <a:solidFill>
                  <a:schemeClr val="tx1"/>
                </a:solidFill>
                <a:latin typeface="+mn-lt"/>
                <a:ea typeface="+mn-ea"/>
                <a:cs typeface="+mn-cs"/>
              </a:rPr>
              <a:t>impairments. </a:t>
            </a:r>
            <a:r>
              <a:rPr lang="en-US" sz="1200" b="0" i="1" u="none" strike="noStrike" kern="1200" baseline="0" dirty="0">
                <a:solidFill>
                  <a:schemeClr val="tx1"/>
                </a:solidFill>
                <a:latin typeface="+mn-lt"/>
                <a:ea typeface="+mn-ea"/>
                <a:cs typeface="+mn-cs"/>
              </a:rPr>
              <a:t>Disability and Rehabilitation</a:t>
            </a:r>
            <a:r>
              <a:rPr lang="en-US" sz="1200" b="0" i="0" u="none" strike="noStrike" kern="1200" baseline="0" dirty="0">
                <a:solidFill>
                  <a:schemeClr val="tx1"/>
                </a:solidFill>
                <a:latin typeface="+mn-lt"/>
                <a:ea typeface="+mn-ea"/>
                <a:cs typeface="+mn-cs"/>
              </a:rPr>
              <a:t>, </a:t>
            </a:r>
            <a:r>
              <a:rPr lang="en-US" sz="1200" b="0" i="1" u="none" strike="noStrike" kern="1200" baseline="0" dirty="0">
                <a:solidFill>
                  <a:schemeClr val="tx1"/>
                </a:solidFill>
                <a:latin typeface="+mn-lt"/>
                <a:ea typeface="+mn-ea"/>
                <a:cs typeface="+mn-cs"/>
              </a:rPr>
              <a:t>26</a:t>
            </a:r>
            <a:r>
              <a:rPr lang="en-US" sz="1200" b="0" i="0" u="none" strike="noStrike" kern="1200" baseline="0" dirty="0">
                <a:solidFill>
                  <a:schemeClr val="tx1"/>
                </a:solidFill>
                <a:latin typeface="+mn-lt"/>
                <a:ea typeface="+mn-ea"/>
                <a:cs typeface="+mn-cs"/>
              </a:rPr>
              <a:t>(5), 280-9.</a:t>
            </a:r>
            <a:endParaRPr lang="en-US" dirty="0"/>
          </a:p>
        </p:txBody>
      </p:sp>
      <p:sp>
        <p:nvSpPr>
          <p:cNvPr id="4" name="Slide Number Placeholder 3"/>
          <p:cNvSpPr>
            <a:spLocks noGrp="1"/>
          </p:cNvSpPr>
          <p:nvPr>
            <p:ph type="sldNum" sz="quarter" idx="10"/>
          </p:nvPr>
        </p:nvSpPr>
        <p:spPr/>
        <p:txBody>
          <a:bodyPr/>
          <a:lstStyle/>
          <a:p>
            <a:fld id="{DE5101C5-9EBF-4472-8C81-B4CEFD190130}" type="slidenum">
              <a:rPr lang="en-US" smtClean="0"/>
              <a:t>11</a:t>
            </a:fld>
            <a:endParaRPr lang="en-US"/>
          </a:p>
        </p:txBody>
      </p:sp>
    </p:spTree>
    <p:extLst>
      <p:ext uri="{BB962C8B-B14F-4D97-AF65-F5344CB8AC3E}">
        <p14:creationId xmlns:p14="http://schemas.microsoft.com/office/powerpoint/2010/main" val="777815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U.S. National Council on Disability noted that there is no comprehensive information on the “degree to which sidewalks are accessible” . It is a data problem. This is not only an infrastructure problem but a data problem. </a:t>
            </a:r>
          </a:p>
          <a:p>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National Council on Disability. (2007). The impact of the Americans with Disabilities Act: Assessing the progress toward achieving the goals of the ADA. </a:t>
            </a:r>
          </a:p>
          <a:p>
            <a:endParaRPr lang="en-US" dirty="0"/>
          </a:p>
        </p:txBody>
      </p:sp>
      <p:sp>
        <p:nvSpPr>
          <p:cNvPr id="4" name="Slide Number Placeholder 3"/>
          <p:cNvSpPr>
            <a:spLocks noGrp="1"/>
          </p:cNvSpPr>
          <p:nvPr>
            <p:ph type="sldNum" sz="quarter" idx="10"/>
          </p:nvPr>
        </p:nvSpPr>
        <p:spPr/>
        <p:txBody>
          <a:bodyPr/>
          <a:lstStyle/>
          <a:p>
            <a:fld id="{CB1E79E8-F03D-B443-99A5-519506F39B37}" type="slidenum">
              <a:rPr lang="en-US" smtClean="0">
                <a:solidFill>
                  <a:prstClr val="black"/>
                </a:solidFill>
              </a:rPr>
              <a:pPr/>
              <a:t>12</a:t>
            </a:fld>
            <a:endParaRPr lang="en-US">
              <a:solidFill>
                <a:prstClr val="black"/>
              </a:solidFill>
            </a:endParaRPr>
          </a:p>
        </p:txBody>
      </p:sp>
    </p:spTree>
    <p:extLst>
      <p:ext uri="{BB962C8B-B14F-4D97-AF65-F5344CB8AC3E}">
        <p14:creationId xmlns:p14="http://schemas.microsoft.com/office/powerpoint/2010/main" val="36470079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The problem is not just that sidewalk accessibility fundamentally affects </a:t>
            </a:r>
            <a:r>
              <a:rPr lang="en-US" sz="1200" b="0" i="1" u="none" strike="noStrike" kern="1200" baseline="0" dirty="0">
                <a:solidFill>
                  <a:schemeClr val="tx1"/>
                </a:solidFill>
                <a:latin typeface="+mn-lt"/>
                <a:ea typeface="+mn-ea"/>
                <a:cs typeface="+mn-cs"/>
              </a:rPr>
              <a:t>where </a:t>
            </a:r>
            <a:r>
              <a:rPr lang="en-US" sz="1200" b="0" i="0" u="none" strike="noStrike" kern="1200" baseline="0" dirty="0">
                <a:solidFill>
                  <a:schemeClr val="tx1"/>
                </a:solidFill>
                <a:latin typeface="+mn-lt"/>
                <a:ea typeface="+mn-ea"/>
                <a:cs typeface="+mn-cs"/>
              </a:rPr>
              <a:t>and </a:t>
            </a:r>
            <a:r>
              <a:rPr lang="en-US" sz="1200" b="0" i="1" u="none" strike="noStrike" kern="1200" baseline="0" dirty="0">
                <a:solidFill>
                  <a:schemeClr val="tx1"/>
                </a:solidFill>
                <a:latin typeface="+mn-lt"/>
                <a:ea typeface="+mn-ea"/>
                <a:cs typeface="+mn-cs"/>
              </a:rPr>
              <a:t>how </a:t>
            </a:r>
            <a:r>
              <a:rPr lang="en-US" sz="1200" b="0" i="0" u="none" strike="noStrike" kern="1200" baseline="0" dirty="0">
                <a:solidFill>
                  <a:schemeClr val="tx1"/>
                </a:solidFill>
                <a:latin typeface="+mn-lt"/>
                <a:ea typeface="+mn-ea"/>
                <a:cs typeface="+mn-cs"/>
              </a:rPr>
              <a:t>people travel in cities but also that there are few, if any, mechanisms to determine accessible areas of a city </a:t>
            </a:r>
            <a:r>
              <a:rPr lang="en-US" sz="1200" b="0" i="1" u="none" strike="noStrike" kern="1200" baseline="0" dirty="0">
                <a:solidFill>
                  <a:schemeClr val="tx1"/>
                </a:solidFill>
                <a:latin typeface="+mn-lt"/>
                <a:ea typeface="+mn-ea"/>
                <a:cs typeface="+mn-cs"/>
              </a:rPr>
              <a:t>a priori</a:t>
            </a:r>
            <a:r>
              <a:rPr lang="en-US" sz="1200" b="0" i="0" u="none" strike="noStrike" kern="1200" baseline="0" dirty="0">
                <a:solidFill>
                  <a:schemeClr val="tx1"/>
                </a:solidFill>
                <a:latin typeface="+mn-lt"/>
                <a:ea typeface="+mn-ea"/>
                <a:cs typeface="+mn-cs"/>
              </a:rPr>
              <a:t>. </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As noted by this interview quote from one of our participants</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Source: Flickr: 6225178809_c6f92a229a_o.jpg</a:t>
            </a:r>
            <a:endParaRPr lang="en-US" dirty="0"/>
          </a:p>
        </p:txBody>
      </p:sp>
      <p:sp>
        <p:nvSpPr>
          <p:cNvPr id="4" name="Slide Number Placeholder 3"/>
          <p:cNvSpPr>
            <a:spLocks noGrp="1"/>
          </p:cNvSpPr>
          <p:nvPr>
            <p:ph type="sldNum" sz="quarter" idx="10"/>
          </p:nvPr>
        </p:nvSpPr>
        <p:spPr/>
        <p:txBody>
          <a:bodyPr/>
          <a:lstStyle/>
          <a:p>
            <a:fld id="{DE5101C5-9EBF-4472-8C81-B4CEFD190130}" type="slidenum">
              <a:rPr lang="en-US" smtClean="0"/>
              <a:t>13</a:t>
            </a:fld>
            <a:endParaRPr lang="en-US"/>
          </a:p>
        </p:txBody>
      </p:sp>
    </p:spTree>
    <p:extLst>
      <p:ext uri="{BB962C8B-B14F-4D97-AF65-F5344CB8AC3E}">
        <p14:creationId xmlns:p14="http://schemas.microsoft.com/office/powerpoint/2010/main" val="12997577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Finally, in addition to people with mobility disabilities, …</a:t>
            </a:r>
          </a:p>
        </p:txBody>
      </p:sp>
      <p:sp>
        <p:nvSpPr>
          <p:cNvPr id="4" name="Slide Number Placeholder 3"/>
          <p:cNvSpPr>
            <a:spLocks noGrp="1"/>
          </p:cNvSpPr>
          <p:nvPr>
            <p:ph type="sldNum" sz="quarter" idx="5"/>
          </p:nvPr>
        </p:nvSpPr>
        <p:spPr/>
        <p:txBody>
          <a:bodyPr/>
          <a:lstStyle/>
          <a:p>
            <a:fld id="{86CEBA8C-C941-674C-ABA3-D3CC7F1C7354}" type="slidenum">
              <a:rPr lang="en-US" smtClean="0"/>
              <a:t>14</a:t>
            </a:fld>
            <a:endParaRPr lang="en-US"/>
          </a:p>
        </p:txBody>
      </p:sp>
    </p:spTree>
    <p:extLst>
      <p:ext uri="{BB962C8B-B14F-4D97-AF65-F5344CB8AC3E}">
        <p14:creationId xmlns:p14="http://schemas.microsoft.com/office/powerpoint/2010/main" val="12396185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…their caregivers and government officials are also impacted by the lack of comprehensive data on accessibility. </a:t>
            </a:r>
          </a:p>
        </p:txBody>
      </p:sp>
      <p:sp>
        <p:nvSpPr>
          <p:cNvPr id="4" name="Slide Number Placeholder 3"/>
          <p:cNvSpPr>
            <a:spLocks noGrp="1"/>
          </p:cNvSpPr>
          <p:nvPr>
            <p:ph type="sldNum" sz="quarter" idx="5"/>
          </p:nvPr>
        </p:nvSpPr>
        <p:spPr/>
        <p:txBody>
          <a:bodyPr/>
          <a:lstStyle/>
          <a:p>
            <a:fld id="{86CEBA8C-C941-674C-ABA3-D3CC7F1C7354}" type="slidenum">
              <a:rPr lang="en-US" smtClean="0"/>
              <a:t>15</a:t>
            </a:fld>
            <a:endParaRPr lang="en-US"/>
          </a:p>
        </p:txBody>
      </p:sp>
    </p:spTree>
    <p:extLst>
      <p:ext uri="{BB962C8B-B14F-4D97-AF65-F5344CB8AC3E}">
        <p14:creationId xmlns:p14="http://schemas.microsoft.com/office/powerpoint/2010/main" val="24369087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[read out point one] It is a slow, manual and a laborious process. And there is a huge cost incurred to conduct these audits. </a:t>
            </a:r>
            <a:r>
              <a:rPr lang="en-US" sz="1200" b="0" i="0" kern="1200" dirty="0">
                <a:solidFill>
                  <a:schemeClr val="tx1"/>
                </a:solidFill>
                <a:effectLst/>
                <a:latin typeface="+mn-lt"/>
                <a:ea typeface="+mn-ea"/>
                <a:cs typeface="+mn-cs"/>
              </a:rPr>
              <a:t>As a result, it's very infrequent. For example, the city of Seattle completed their first-ever Sidewalk audit in 2017! which required ~15 employees working fulltime for 9 months</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Finally, this process is very localized to a particular city requiring physically going out to do these audits.</a:t>
            </a:r>
          </a:p>
          <a:p>
            <a:endParaRPr lang="en-US" dirty="0"/>
          </a:p>
          <a:p>
            <a:r>
              <a:rPr lang="en-US" dirty="0"/>
              <a:t>-----</a:t>
            </a:r>
          </a:p>
          <a:p>
            <a:r>
              <a:rPr lang="en-US" dirty="0"/>
              <a:t>Image Courtesy:</a:t>
            </a:r>
          </a:p>
          <a:p>
            <a:r>
              <a:rPr lang="en-US" dirty="0">
                <a:hlinkClick r:id="rId3"/>
              </a:rPr>
              <a:t>https://sashat.me/2016/11/12/standalone-us-cities/</a:t>
            </a:r>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16</a:t>
            </a:fld>
            <a:endParaRPr lang="en-US"/>
          </a:p>
        </p:txBody>
      </p:sp>
    </p:spTree>
    <p:extLst>
      <p:ext uri="{BB962C8B-B14F-4D97-AF65-F5344CB8AC3E}">
        <p14:creationId xmlns:p14="http://schemas.microsoft.com/office/powerpoint/2010/main" val="12264258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past work have demonstrated the utility of Google Street View data for finding accessibility problems remotely. As you can see, it shows an actual representation of the world</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B1E79E8-F03D-B443-99A5-519506F39B3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34661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turns out that physical infrastructure just doesn’t change that often. At least not within the time windows of Google driving</a:t>
            </a:r>
            <a:r>
              <a:rPr lang="en-US" baseline="0" dirty="0"/>
              <a:t> their GSV cars through cities to refresh their data</a:t>
            </a:r>
            <a:endParaRPr lang="en-US" dirty="0"/>
          </a:p>
          <a:p>
            <a:endParaRPr lang="en-US" dirty="0"/>
          </a:p>
          <a:p>
            <a:endParaRPr lang="en-US" dirty="0"/>
          </a:p>
          <a:p>
            <a:r>
              <a:rPr lang="en-US" dirty="0"/>
              <a:t>---</a:t>
            </a:r>
          </a:p>
          <a:p>
            <a:r>
              <a:rPr lang="en-US" dirty="0"/>
              <a:t>Physical audit area for intersections:</a:t>
            </a:r>
          </a:p>
          <a:p>
            <a:r>
              <a:rPr lang="en-US" sz="1200" b="0" i="0" kern="1200" dirty="0">
                <a:solidFill>
                  <a:schemeClr val="tx1"/>
                </a:solidFill>
                <a:effectLst/>
                <a:latin typeface="+mn-lt"/>
                <a:ea typeface="+mn-ea"/>
                <a:cs typeface="+mn-cs"/>
              </a:rPr>
              <a:t>DC Downtown: 0.65 </a:t>
            </a:r>
            <a:r>
              <a:rPr lang="en-US" sz="1200" b="0" i="0" kern="1200" dirty="0" err="1">
                <a:solidFill>
                  <a:schemeClr val="tx1"/>
                </a:solidFill>
                <a:effectLst/>
                <a:latin typeface="+mn-lt"/>
                <a:ea typeface="+mn-ea"/>
                <a:cs typeface="+mn-cs"/>
              </a:rPr>
              <a:t>sq</a:t>
            </a:r>
            <a:r>
              <a:rPr lang="en-US" sz="1200" b="0" i="0" kern="1200" dirty="0">
                <a:solidFill>
                  <a:schemeClr val="tx1"/>
                </a:solidFill>
                <a:effectLst/>
                <a:latin typeface="+mn-lt"/>
                <a:ea typeface="+mn-ea"/>
                <a:cs typeface="+mn-cs"/>
              </a:rPr>
              <a:t> km or 6.9 km: https://www.gmap-pedometer.com/?r=7042532</a:t>
            </a:r>
          </a:p>
          <a:p>
            <a:r>
              <a:rPr lang="en-US" sz="1200" b="0" i="0" kern="1200" dirty="0">
                <a:solidFill>
                  <a:schemeClr val="tx1"/>
                </a:solidFill>
                <a:effectLst/>
                <a:latin typeface="+mn-lt"/>
                <a:ea typeface="+mn-ea"/>
                <a:cs typeface="+mn-cs"/>
              </a:rPr>
              <a:t>DC Residential: 0.58 </a:t>
            </a:r>
            <a:r>
              <a:rPr lang="en-US" sz="1200" b="0" i="0" kern="1200" dirty="0" err="1">
                <a:solidFill>
                  <a:schemeClr val="tx1"/>
                </a:solidFill>
                <a:effectLst/>
                <a:latin typeface="+mn-lt"/>
                <a:ea typeface="+mn-ea"/>
                <a:cs typeface="+mn-cs"/>
              </a:rPr>
              <a:t>sq</a:t>
            </a:r>
            <a:r>
              <a:rPr lang="en-US" sz="1200" b="0" i="0" kern="1200" dirty="0">
                <a:solidFill>
                  <a:schemeClr val="tx1"/>
                </a:solidFill>
                <a:effectLst/>
                <a:latin typeface="+mn-lt"/>
                <a:ea typeface="+mn-ea"/>
                <a:cs typeface="+mn-cs"/>
              </a:rPr>
              <a:t> km or 8.8 km: http://www.gmap-pedometer.com/?r=7042528</a:t>
            </a:r>
          </a:p>
          <a:p>
            <a:r>
              <a:rPr lang="en-US" sz="1200" b="0" i="0" kern="1200" dirty="0">
                <a:solidFill>
                  <a:schemeClr val="tx1"/>
                </a:solidFill>
                <a:effectLst/>
                <a:latin typeface="+mn-lt"/>
                <a:ea typeface="+mn-ea"/>
                <a:cs typeface="+mn-cs"/>
              </a:rPr>
              <a:t>Baltimore Downtown: 0.45 </a:t>
            </a:r>
            <a:r>
              <a:rPr lang="en-US" sz="1200" b="0" i="0" kern="1200" dirty="0" err="1">
                <a:solidFill>
                  <a:schemeClr val="tx1"/>
                </a:solidFill>
                <a:effectLst/>
                <a:latin typeface="+mn-lt"/>
                <a:ea typeface="+mn-ea"/>
                <a:cs typeface="+mn-cs"/>
              </a:rPr>
              <a:t>sq</a:t>
            </a:r>
            <a:r>
              <a:rPr lang="en-US" sz="1200" b="0" i="0" kern="1200" dirty="0">
                <a:solidFill>
                  <a:schemeClr val="tx1"/>
                </a:solidFill>
                <a:effectLst/>
                <a:latin typeface="+mn-lt"/>
                <a:ea typeface="+mn-ea"/>
                <a:cs typeface="+mn-cs"/>
              </a:rPr>
              <a:t> km or 6.5 km: http://www.gmap-pedometer.com/?r=7042537</a:t>
            </a:r>
          </a:p>
          <a:p>
            <a:r>
              <a:rPr lang="en-US" sz="1200" b="0" i="0" kern="1200" dirty="0">
                <a:solidFill>
                  <a:schemeClr val="tx1"/>
                </a:solidFill>
                <a:effectLst/>
                <a:latin typeface="+mn-lt"/>
                <a:ea typeface="+mn-ea"/>
                <a:cs typeface="+mn-cs"/>
              </a:rPr>
              <a:t>Baltimore Residential: 1.02 </a:t>
            </a:r>
            <a:r>
              <a:rPr lang="en-US" sz="1200" b="0" i="0" kern="1200" dirty="0" err="1">
                <a:solidFill>
                  <a:schemeClr val="tx1"/>
                </a:solidFill>
                <a:effectLst/>
                <a:latin typeface="+mn-lt"/>
                <a:ea typeface="+mn-ea"/>
                <a:cs typeface="+mn-cs"/>
              </a:rPr>
              <a:t>sq</a:t>
            </a:r>
            <a:r>
              <a:rPr lang="en-US" sz="1200" b="0" i="0" kern="1200" dirty="0">
                <a:solidFill>
                  <a:schemeClr val="tx1"/>
                </a:solidFill>
                <a:effectLst/>
                <a:latin typeface="+mn-lt"/>
                <a:ea typeface="+mn-ea"/>
                <a:cs typeface="+mn-cs"/>
              </a:rPr>
              <a:t> km or 10.70 km: http://www.gmap-pedometer.com/?r=7042540</a:t>
            </a:r>
          </a:p>
          <a:p>
            <a:endParaRPr lang="en-US" dirty="0"/>
          </a:p>
        </p:txBody>
      </p:sp>
      <p:sp>
        <p:nvSpPr>
          <p:cNvPr id="4" name="Slide Number Placeholder 3"/>
          <p:cNvSpPr>
            <a:spLocks noGrp="1"/>
          </p:cNvSpPr>
          <p:nvPr>
            <p:ph type="sldNum" sz="quarter" idx="10"/>
          </p:nvPr>
        </p:nvSpPr>
        <p:spPr/>
        <p:txBody>
          <a:bodyPr/>
          <a:lstStyle/>
          <a:p>
            <a:fld id="{86CEBA8C-C941-674C-ABA3-D3CC7F1C7354}" type="slidenum">
              <a:rPr lang="en-US" smtClean="0"/>
              <a:t>18</a:t>
            </a:fld>
            <a:endParaRPr lang="en-US"/>
          </a:p>
        </p:txBody>
      </p:sp>
    </p:spTree>
    <p:extLst>
      <p:ext uri="{BB962C8B-B14F-4D97-AF65-F5344CB8AC3E}">
        <p14:creationId xmlns:p14="http://schemas.microsoft.com/office/powerpoint/2010/main" val="33864739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Though not aimed at accessibility infrastructure, our findings are consistent with other work exploring Google Street View-based audits compared with physical world audits in public health and urban studies </a:t>
            </a:r>
          </a:p>
        </p:txBody>
      </p:sp>
      <p:sp>
        <p:nvSpPr>
          <p:cNvPr id="4" name="Slide Number Placeholder 3"/>
          <p:cNvSpPr>
            <a:spLocks noGrp="1"/>
          </p:cNvSpPr>
          <p:nvPr>
            <p:ph type="sldNum" sz="quarter" idx="10"/>
          </p:nvPr>
        </p:nvSpPr>
        <p:spPr/>
        <p:txBody>
          <a:bodyPr/>
          <a:lstStyle/>
          <a:p>
            <a:fld id="{86CEBA8C-C941-674C-ABA3-D3CC7F1C7354}" type="slidenum">
              <a:rPr lang="en-US" smtClean="0"/>
              <a:t>19</a:t>
            </a:fld>
            <a:endParaRPr lang="en-US"/>
          </a:p>
        </p:txBody>
      </p:sp>
    </p:spTree>
    <p:extLst>
      <p:ext uri="{BB962C8B-B14F-4D97-AF65-F5344CB8AC3E}">
        <p14:creationId xmlns:p14="http://schemas.microsoft.com/office/powerpoint/2010/main" val="44849983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addition to testing the utility of GSV data as a proxy, our past has explored using crowdsourcing techniques to collect this data. </a:t>
            </a:r>
          </a:p>
        </p:txBody>
      </p:sp>
      <p:sp>
        <p:nvSpPr>
          <p:cNvPr id="4" name="Slide Number Placeholder 3"/>
          <p:cNvSpPr>
            <a:spLocks noGrp="1"/>
          </p:cNvSpPr>
          <p:nvPr>
            <p:ph type="sldNum" sz="quarter" idx="5"/>
          </p:nvPr>
        </p:nvSpPr>
        <p:spPr/>
        <p:txBody>
          <a:bodyPr/>
          <a:lstStyle/>
          <a:p>
            <a:fld id="{86CEBA8C-C941-674C-ABA3-D3CC7F1C7354}" type="slidenum">
              <a:rPr lang="en-US" smtClean="0"/>
              <a:t>20</a:t>
            </a:fld>
            <a:endParaRPr lang="en-US"/>
          </a:p>
        </p:txBody>
      </p:sp>
    </p:spTree>
    <p:extLst>
      <p:ext uri="{BB962C8B-B14F-4D97-AF65-F5344CB8AC3E}">
        <p14:creationId xmlns:p14="http://schemas.microsoft.com/office/powerpoint/2010/main" val="5619443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However, this body of work was limited to small geographic regions and relied on labeled by a few minimally trained crowdworkers.</a:t>
            </a:r>
          </a:p>
        </p:txBody>
      </p:sp>
      <p:sp>
        <p:nvSpPr>
          <p:cNvPr id="4" name="Slide Number Placeholder 3"/>
          <p:cNvSpPr>
            <a:spLocks noGrp="1"/>
          </p:cNvSpPr>
          <p:nvPr>
            <p:ph type="sldNum" sz="quarter" idx="5"/>
          </p:nvPr>
        </p:nvSpPr>
        <p:spPr/>
        <p:txBody>
          <a:bodyPr/>
          <a:lstStyle/>
          <a:p>
            <a:fld id="{86CEBA8C-C941-674C-ABA3-D3CC7F1C7354}" type="slidenum">
              <a:rPr lang="en-US" smtClean="0"/>
              <a:t>21</a:t>
            </a:fld>
            <a:endParaRPr lang="en-US"/>
          </a:p>
        </p:txBody>
      </p:sp>
    </p:spTree>
    <p:extLst>
      <p:ext uri="{BB962C8B-B14F-4D97-AF65-F5344CB8AC3E}">
        <p14:creationId xmlns:p14="http://schemas.microsoft.com/office/powerpoint/2010/main" val="321891118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Finally, no large-scale public deployments were done to test the feasibility of relying on large masses of crowdworkers to collect data at scale and sustaining over a period of time.</a:t>
            </a:r>
          </a:p>
        </p:txBody>
      </p:sp>
      <p:sp>
        <p:nvSpPr>
          <p:cNvPr id="4" name="Slide Number Placeholder 3"/>
          <p:cNvSpPr>
            <a:spLocks noGrp="1"/>
          </p:cNvSpPr>
          <p:nvPr>
            <p:ph type="sldNum" sz="quarter" idx="5"/>
          </p:nvPr>
        </p:nvSpPr>
        <p:spPr/>
        <p:txBody>
          <a:bodyPr/>
          <a:lstStyle/>
          <a:p>
            <a:fld id="{86CEBA8C-C941-674C-ABA3-D3CC7F1C7354}" type="slidenum">
              <a:rPr lang="en-US" smtClean="0"/>
              <a:t>22</a:t>
            </a:fld>
            <a:endParaRPr lang="en-US"/>
          </a:p>
        </p:txBody>
      </p:sp>
    </p:spTree>
    <p:extLst>
      <p:ext uri="{BB962C8B-B14F-4D97-AF65-F5344CB8AC3E}">
        <p14:creationId xmlns:p14="http://schemas.microsoft.com/office/powerpoint/2010/main" val="9327013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limitations led to our larger question that we study in this paper: </a:t>
            </a:r>
            <a:r>
              <a:rPr lang="en-US" sz="1200" dirty="0"/>
              <a:t>How do we enable and sustain </a:t>
            </a:r>
            <a:r>
              <a:rPr lang="en-US" sz="1200" b="1" dirty="0">
                <a:solidFill>
                  <a:srgbClr val="00B9AE"/>
                </a:solidFill>
                <a:latin typeface="Segoe UI Semibold" panose="020B0502040204020203" pitchFamily="34" charset="0"/>
                <a:ea typeface="Segoe UI Semibold" panose="020B0502040204020203" pitchFamily="34" charset="0"/>
                <a:cs typeface="Segoe UI Semibold" panose="020B0502040204020203" pitchFamily="34" charset="0"/>
              </a:rPr>
              <a:t>large-scale</a:t>
            </a:r>
            <a:r>
              <a:rPr lang="en-US" sz="1200" b="1" dirty="0">
                <a:latin typeface="Segoe UI Semibold" panose="020B0502040204020203" pitchFamily="34" charset="0"/>
                <a:ea typeface="Segoe UI Semibold" panose="020B0502040204020203" pitchFamily="34" charset="0"/>
                <a:cs typeface="Segoe UI Semibold" panose="020B0502040204020203" pitchFamily="34" charset="0"/>
              </a:rPr>
              <a:t> data collection </a:t>
            </a:r>
            <a:r>
              <a:rPr lang="en-US" sz="1200" dirty="0"/>
              <a:t>of sidewalk accessibility </a:t>
            </a:r>
            <a:br>
              <a:rPr lang="en-US" sz="1200" dirty="0"/>
            </a:br>
            <a:r>
              <a:rPr lang="en-US" sz="1200" dirty="0"/>
              <a:t>across </a:t>
            </a:r>
            <a:r>
              <a:rPr lang="en-US" sz="1200" b="1" dirty="0">
                <a:solidFill>
                  <a:srgbClr val="00B9AE"/>
                </a:solidFill>
                <a:latin typeface="Segoe UI Semibold" panose="020B0502040204020203" pitchFamily="34" charset="0"/>
                <a:ea typeface="Segoe UI Semibold" panose="020B0502040204020203" pitchFamily="34" charset="0"/>
                <a:cs typeface="Segoe UI Semibold" panose="020B0502040204020203" pitchFamily="34" charset="0"/>
              </a:rPr>
              <a:t>diverse</a:t>
            </a:r>
            <a:r>
              <a:rPr lang="en-US" sz="1200" b="1" dirty="0">
                <a:latin typeface="Segoe UI Semibold" panose="020B0502040204020203" pitchFamily="34" charset="0"/>
                <a:ea typeface="Segoe UI Semibold" panose="020B0502040204020203" pitchFamily="34" charset="0"/>
                <a:cs typeface="Segoe UI Semibold" panose="020B0502040204020203" pitchFamily="34" charset="0"/>
              </a:rPr>
              <a:t> users?</a:t>
            </a:r>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23</a:t>
            </a:fld>
            <a:endParaRPr lang="en-US"/>
          </a:p>
        </p:txBody>
      </p:sp>
    </p:spTree>
    <p:extLst>
      <p:ext uri="{BB962C8B-B14F-4D97-AF65-F5344CB8AC3E}">
        <p14:creationId xmlns:p14="http://schemas.microsoft.com/office/powerpoint/2010/main" val="254690266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p:cNvSpPr>
            <a:spLocks noGrp="1"/>
          </p:cNvSpPr>
          <p:nvPr>
            <p:ph type="body" idx="1"/>
          </p:nvPr>
        </p:nvSpPr>
        <p:spPr/>
        <p:txBody>
          <a:bodyPr/>
          <a:lstStyle/>
          <a:p>
            <a:r>
              <a:rPr lang="en-US" dirty="0"/>
              <a:t>To answer this question, we are interested in studying three parameters: user behavior, data accuracy, and data utility</a:t>
            </a:r>
            <a:endParaRPr lang="en-US" b="1" dirty="0"/>
          </a:p>
          <a:p>
            <a:endParaRPr lang="en-US" dirty="0"/>
          </a:p>
        </p:txBody>
      </p:sp>
    </p:spTree>
    <p:extLst>
      <p:ext uri="{BB962C8B-B14F-4D97-AF65-F5344CB8AC3E}">
        <p14:creationId xmlns:p14="http://schemas.microsoft.com/office/powerpoint/2010/main" val="153526971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p:cNvSpPr>
            <a:spLocks noGrp="1"/>
          </p:cNvSpPr>
          <p:nvPr>
            <p:ph type="body" idx="1"/>
          </p:nvPr>
        </p:nvSpPr>
        <p:spPr/>
        <p:txBody>
          <a:bodyPr/>
          <a:lstStyle/>
          <a:p>
            <a:r>
              <a:rPr lang="en-US" dirty="0"/>
              <a:t>Each parameter is associated with our key questions. They are: first, [read RQ1</a:t>
            </a:r>
          </a:p>
        </p:txBody>
      </p:sp>
    </p:spTree>
    <p:extLst>
      <p:ext uri="{BB962C8B-B14F-4D97-AF65-F5344CB8AC3E}">
        <p14:creationId xmlns:p14="http://schemas.microsoft.com/office/powerpoint/2010/main" val="29209087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p:cNvSpPr>
            <a:spLocks noGrp="1"/>
          </p:cNvSpPr>
          <p:nvPr>
            <p:ph type="body" idx="1"/>
          </p:nvPr>
        </p:nvSpPr>
        <p:spPr/>
        <p:txBody>
          <a:bodyPr/>
          <a:lstStyle/>
          <a:p>
            <a:r>
              <a:rPr lang="en-US" dirty="0"/>
              <a:t>[click] second, [read RQ2].</a:t>
            </a:r>
          </a:p>
        </p:txBody>
      </p:sp>
    </p:spTree>
    <p:extLst>
      <p:ext uri="{BB962C8B-B14F-4D97-AF65-F5344CB8AC3E}">
        <p14:creationId xmlns:p14="http://schemas.microsoft.com/office/powerpoint/2010/main" val="284434435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p:cNvSpPr>
            <a:spLocks noGrp="1"/>
          </p:cNvSpPr>
          <p:nvPr>
            <p:ph type="body" idx="1"/>
          </p:nvPr>
        </p:nvSpPr>
        <p:spPr/>
        <p:txBody>
          <a:bodyPr/>
          <a:lstStyle/>
          <a:p>
            <a:r>
              <a:rPr lang="en-US" dirty="0"/>
              <a:t>and finally, third RQ is [read RQ3]</a:t>
            </a:r>
          </a:p>
        </p:txBody>
      </p:sp>
    </p:spTree>
    <p:extLst>
      <p:ext uri="{BB962C8B-B14F-4D97-AF65-F5344CB8AC3E}">
        <p14:creationId xmlns:p14="http://schemas.microsoft.com/office/powerpoint/2010/main" val="151814154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set of questions led to the genesis of Project Sidewalk that was built on our past work and prior literature on crowdsourcing systems</a:t>
            </a:r>
          </a:p>
          <a:p>
            <a:endParaRPr lang="en-US" dirty="0"/>
          </a:p>
          <a:p>
            <a:r>
              <a:rPr lang="en-US" dirty="0"/>
              <a:t>Before we get to these questions, let's step back and talk about the tool first.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6CEBA8C-C941-674C-ABA3-D3CC7F1C735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7952177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Project Sidewalk is an interactive web-based crowdsourcing tool that empowers anyone—from motivated citizens to government officials—to virtually walk city streets and </a:t>
            </a:r>
            <a:r>
              <a:rPr lang="en-US" b="1" dirty="0"/>
              <a:t>remotely</a:t>
            </a:r>
            <a:r>
              <a:rPr lang="en-US" dirty="0"/>
              <a:t> label accessibility problems.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r>
              <a:rPr lang="en-US" dirty="0"/>
              <a:t>The tool uses basic game design principles like short-and-long term goals, interactive onboarding, and performance tracking to make it a fun experience and sustain participation.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is the image of our landing page, when you go to projectsidewalk.io. When you hit “Start Exploring”, you are taken to the audit tool.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Let’s look at how GSV based virtual exploration and labeling works using our tool.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6CEBA8C-C941-674C-ABA3-D3CC7F1C735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3277528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Users are given mini missions to explore city streets to find and mark accessibility problems.  </a:t>
            </a:r>
          </a:p>
          <a:p>
            <a:endParaRPr lang="en-US" dirty="0"/>
          </a:p>
          <a:p>
            <a:r>
              <a:rPr lang="en-US" dirty="0"/>
              <a:t>Every label is associated with geographic location, severity, and a description.</a:t>
            </a:r>
          </a:p>
          <a:p>
            <a:endParaRPr lang="en-US" dirty="0"/>
          </a:p>
          <a:p>
            <a:r>
              <a:rPr lang="en-US" dirty="0"/>
              <a:t>Throughout the mission, they are given appropriate directional cues to stay on path they are assigned to audit.</a:t>
            </a:r>
          </a:p>
          <a:p>
            <a:endParaRPr lang="en-US" dirty="0"/>
          </a:p>
          <a:p>
            <a:r>
              <a:rPr lang="en-US" dirty="0"/>
              <a:t>Their contributions and mission progress is captured in the progress sidebar.</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6CEBA8C-C941-674C-ABA3-D3CC7F1C735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7326681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Let’s walk through the key features.</a:t>
            </a:r>
          </a:p>
        </p:txBody>
      </p:sp>
      <p:sp>
        <p:nvSpPr>
          <p:cNvPr id="4" name="Slide Number Placeholder 3"/>
          <p:cNvSpPr>
            <a:spLocks noGrp="1"/>
          </p:cNvSpPr>
          <p:nvPr>
            <p:ph type="sldNum" sz="quarter" idx="5"/>
          </p:nvPr>
        </p:nvSpPr>
        <p:spPr/>
        <p:txBody>
          <a:bodyPr/>
          <a:lstStyle/>
          <a:p>
            <a:fld id="{86CEBA8C-C941-674C-ABA3-D3CC7F1C7354}" type="slidenum">
              <a:rPr lang="en-US" smtClean="0"/>
              <a:t>31</a:t>
            </a:fld>
            <a:endParaRPr lang="en-US"/>
          </a:p>
        </p:txBody>
      </p:sp>
    </p:spTree>
    <p:extLst>
      <p:ext uri="{BB962C8B-B14F-4D97-AF65-F5344CB8AC3E}">
        <p14:creationId xmlns:p14="http://schemas.microsoft.com/office/powerpoint/2010/main" val="56360497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The main area is a GSV pane where users virtually walk and label issues. Here, you see a light pole, blocking the sidewalk, labeled as an obstacle</a:t>
            </a:r>
          </a:p>
          <a:p>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32</a:t>
            </a:fld>
            <a:endParaRPr lang="en-US"/>
          </a:p>
        </p:txBody>
      </p:sp>
    </p:spTree>
    <p:extLst>
      <p:ext uri="{BB962C8B-B14F-4D97-AF65-F5344CB8AC3E}">
        <p14:creationId xmlns:p14="http://schemas.microsoft.com/office/powerpoint/2010/main" val="70154053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To do this labeling, we provide the user a set of 5 primary label types</a:t>
            </a:r>
            <a:r>
              <a:rPr lang="en-US" b="1" dirty="0">
                <a:solidFill>
                  <a:srgbClr val="7030A0"/>
                </a:solidFill>
                <a:latin typeface="Raleway SemiBold" panose="020B0503030101060003" pitchFamily="34" charset="77"/>
              </a:rPr>
              <a:t> </a:t>
            </a:r>
            <a:r>
              <a:rPr lang="en-US" dirty="0"/>
              <a:t>in the top menu bar, namely, </a:t>
            </a:r>
            <a:r>
              <a:rPr lang="en-US" b="1" dirty="0">
                <a:solidFill>
                  <a:srgbClr val="00D1C4"/>
                </a:solidFill>
                <a:latin typeface="Raleway SemiBold" panose="020B0503030101060003" pitchFamily="34" charset="77"/>
              </a:rPr>
              <a:t>curb ramps</a:t>
            </a:r>
            <a:r>
              <a:rPr lang="en-US" b="1" dirty="0">
                <a:latin typeface="Raleway SemiBold" panose="020B0503030101060003" pitchFamily="34" charset="77"/>
              </a:rPr>
              <a:t>, </a:t>
            </a:r>
            <a:r>
              <a:rPr lang="en-US" b="1" dirty="0">
                <a:solidFill>
                  <a:srgbClr val="BE384A"/>
                </a:solidFill>
                <a:latin typeface="Raleway SemiBold" panose="020B0503030101060003" pitchFamily="34" charset="77"/>
              </a:rPr>
              <a:t>missing curb ramps</a:t>
            </a:r>
            <a:r>
              <a:rPr lang="en-US" b="1" dirty="0">
                <a:latin typeface="Raleway SemiBold" panose="020B0503030101060003" pitchFamily="34" charset="77"/>
              </a:rPr>
              <a:t>, </a:t>
            </a:r>
            <a:r>
              <a:rPr lang="en-US" b="1" dirty="0">
                <a:solidFill>
                  <a:srgbClr val="EA734D"/>
                </a:solidFill>
                <a:latin typeface="Raleway SemiBold" panose="020B0503030101060003" pitchFamily="34" charset="77"/>
              </a:rPr>
              <a:t>surface problems</a:t>
            </a:r>
            <a:r>
              <a:rPr lang="en-US" b="1" dirty="0">
                <a:latin typeface="Raleway SemiBold" panose="020B0503030101060003" pitchFamily="34" charset="77"/>
              </a:rPr>
              <a:t>, </a:t>
            </a:r>
            <a:r>
              <a:rPr lang="en-US" b="1" dirty="0">
                <a:solidFill>
                  <a:srgbClr val="0070C0"/>
                </a:solidFill>
                <a:latin typeface="Raleway SemiBold" panose="020B0503030101060003" pitchFamily="34" charset="77"/>
              </a:rPr>
              <a:t>obstacles,</a:t>
            </a:r>
            <a:r>
              <a:rPr lang="en-US" b="1" dirty="0">
                <a:latin typeface="Raleway SemiBold" panose="020B0503030101060003" pitchFamily="34" charset="77"/>
              </a:rPr>
              <a:t> and </a:t>
            </a:r>
            <a:r>
              <a:rPr lang="en-US" b="1" dirty="0">
                <a:solidFill>
                  <a:srgbClr val="7030A0"/>
                </a:solidFill>
                <a:latin typeface="Raleway SemiBold" panose="020B0503030101060003" pitchFamily="34" charset="77"/>
              </a:rPr>
              <a:t>no sidewalks </a:t>
            </a:r>
            <a:r>
              <a:rPr lang="en-US" b="0" dirty="0">
                <a:solidFill>
                  <a:srgbClr val="7030A0"/>
                </a:solidFill>
                <a:latin typeface="Raleway SemiBold" panose="020B0503030101060003" pitchFamily="34" charset="77"/>
              </a:rPr>
              <a:t>(which was under “Other” during the deployment)</a:t>
            </a:r>
            <a:endParaRPr lang="en-US" b="0" dirty="0"/>
          </a:p>
        </p:txBody>
      </p:sp>
      <p:sp>
        <p:nvSpPr>
          <p:cNvPr id="4" name="Slide Number Placeholder 3"/>
          <p:cNvSpPr>
            <a:spLocks noGrp="1"/>
          </p:cNvSpPr>
          <p:nvPr>
            <p:ph type="sldNum" sz="quarter" idx="5"/>
          </p:nvPr>
        </p:nvSpPr>
        <p:spPr/>
        <p:txBody>
          <a:bodyPr/>
          <a:lstStyle/>
          <a:p>
            <a:fld id="{86CEBA8C-C941-674C-ABA3-D3CC7F1C7354}" type="slidenum">
              <a:rPr lang="en-US" smtClean="0"/>
              <a:t>33</a:t>
            </a:fld>
            <a:endParaRPr lang="en-US"/>
          </a:p>
        </p:txBody>
      </p:sp>
    </p:spTree>
    <p:extLst>
      <p:ext uri="{BB962C8B-B14F-4D97-AF65-F5344CB8AC3E}">
        <p14:creationId xmlns:p14="http://schemas.microsoft.com/office/powerpoint/2010/main" val="148039925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solidFill>
                  <a:srgbClr val="7030A0"/>
                </a:solidFill>
                <a:latin typeface="Raleway SemiBold" panose="020B0503030101060003" pitchFamily="34" charset="77"/>
              </a:rPr>
              <a:t>[click] Using point-and-click interaction, a user applies a label to an object of interest, in this case, an obstacle.</a:t>
            </a:r>
          </a:p>
          <a:p>
            <a:endParaRPr lang="en-US" b="0" dirty="0">
              <a:solidFill>
                <a:srgbClr val="7030A0"/>
              </a:solidFill>
              <a:latin typeface="Raleway SemiBold" panose="020B0503030101060003" pitchFamily="34" charset="77"/>
            </a:endParaRPr>
          </a:p>
          <a:p>
            <a:r>
              <a:rPr lang="en-US" b="0" dirty="0">
                <a:solidFill>
                  <a:srgbClr val="7030A0"/>
                </a:solidFill>
                <a:latin typeface="Raleway SemiBold" panose="020B0503030101060003" pitchFamily="34" charset="77"/>
              </a:rPr>
              <a:t>Once the label is placed, it is marked by a label-type specific stamp or an icon ….</a:t>
            </a:r>
          </a:p>
          <a:p>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34</a:t>
            </a:fld>
            <a:endParaRPr lang="en-US"/>
          </a:p>
        </p:txBody>
      </p:sp>
    </p:spTree>
    <p:extLst>
      <p:ext uri="{BB962C8B-B14F-4D97-AF65-F5344CB8AC3E}">
        <p14:creationId xmlns:p14="http://schemas.microsoft.com/office/powerpoint/2010/main" val="36351673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solidFill>
                  <a:srgbClr val="7030A0"/>
                </a:solidFill>
                <a:latin typeface="Raleway SemiBold" panose="020B0503030101060003" pitchFamily="34" charset="77"/>
              </a:rPr>
              <a:t>[click] ... and a context menu opens.</a:t>
            </a:r>
          </a:p>
          <a:p>
            <a:endParaRPr lang="en-US" b="0" dirty="0">
              <a:solidFill>
                <a:srgbClr val="7030A0"/>
              </a:solidFill>
              <a:latin typeface="Raleway SemiBold" panose="020B0503030101060003" pitchFamily="34" charset="77"/>
            </a:endParaRPr>
          </a:p>
          <a:p>
            <a:r>
              <a:rPr lang="en-US" b="0" dirty="0">
                <a:solidFill>
                  <a:srgbClr val="7030A0"/>
                </a:solidFill>
                <a:latin typeface="Raleway SemiBold" panose="020B0503030101060003" pitchFamily="34" charset="77"/>
              </a:rPr>
              <a:t>[click] It allows optionally to rate the severity of the issue on 5-point scale, going from Passable to Not Passable</a:t>
            </a:r>
          </a:p>
          <a:p>
            <a:endParaRPr lang="en-US" b="0" dirty="0">
              <a:solidFill>
                <a:srgbClr val="7030A0"/>
              </a:solidFill>
              <a:latin typeface="Raleway SemiBold" panose="020B0503030101060003" pitchFamily="34" charset="77"/>
            </a:endParaRPr>
          </a:p>
          <a:p>
            <a:r>
              <a:rPr lang="en-US" b="0" dirty="0">
                <a:solidFill>
                  <a:srgbClr val="7030A0"/>
                </a:solidFill>
                <a:latin typeface="Raleway SemiBold" panose="020B0503030101060003" pitchFamily="34" charset="77"/>
              </a:rPr>
              <a:t>[click] and provide a description.</a:t>
            </a:r>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35</a:t>
            </a:fld>
            <a:endParaRPr lang="en-US"/>
          </a:p>
        </p:txBody>
      </p:sp>
    </p:spTree>
    <p:extLst>
      <p:ext uri="{BB962C8B-B14F-4D97-AF65-F5344CB8AC3E}">
        <p14:creationId xmlns:p14="http://schemas.microsoft.com/office/powerpoint/2010/main" val="290967410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User's progress in the assigned mission is tracked using the progress pane, that shows</a:t>
            </a:r>
          </a:p>
          <a:p>
            <a:endParaRPr lang="en-US" dirty="0"/>
          </a:p>
          <a:p>
            <a:r>
              <a:rPr lang="en-US" dirty="0"/>
              <a:t>[click] the progress bar</a:t>
            </a:r>
          </a:p>
          <a:p>
            <a:endParaRPr lang="en-US" dirty="0"/>
          </a:p>
          <a:p>
            <a:r>
              <a:rPr lang="en-US" dirty="0"/>
              <a:t>[click] and applied labels in the current mission</a:t>
            </a:r>
          </a:p>
        </p:txBody>
      </p:sp>
      <p:sp>
        <p:nvSpPr>
          <p:cNvPr id="4" name="Slide Number Placeholder 3"/>
          <p:cNvSpPr>
            <a:spLocks noGrp="1"/>
          </p:cNvSpPr>
          <p:nvPr>
            <p:ph type="sldNum" sz="quarter" idx="5"/>
          </p:nvPr>
        </p:nvSpPr>
        <p:spPr/>
        <p:txBody>
          <a:bodyPr/>
          <a:lstStyle/>
          <a:p>
            <a:fld id="{86CEBA8C-C941-674C-ABA3-D3CC7F1C7354}" type="slidenum">
              <a:rPr lang="en-US" smtClean="0"/>
              <a:t>36</a:t>
            </a:fld>
            <a:endParaRPr lang="en-US"/>
          </a:p>
        </p:txBody>
      </p:sp>
    </p:spTree>
    <p:extLst>
      <p:ext uri="{BB962C8B-B14F-4D97-AF65-F5344CB8AC3E}">
        <p14:creationId xmlns:p14="http://schemas.microsoft.com/office/powerpoint/2010/main" val="427536592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Finally, to keep users on the assigned path, the system provides </a:t>
            </a:r>
          </a:p>
          <a:p>
            <a:endParaRPr lang="en-US" dirty="0"/>
          </a:p>
          <a:p>
            <a:r>
              <a:rPr lang="en-US" dirty="0"/>
              <a:t>[click] turn-by-turn directions </a:t>
            </a:r>
          </a:p>
          <a:p>
            <a:endParaRPr lang="en-US" dirty="0"/>
          </a:p>
          <a:p>
            <a:r>
              <a:rPr lang="en-US" dirty="0"/>
              <a:t>[click] and the top-down map shows the user's location in context the street and applied labels.</a:t>
            </a:r>
          </a:p>
        </p:txBody>
      </p:sp>
      <p:sp>
        <p:nvSpPr>
          <p:cNvPr id="4" name="Slide Number Placeholder 3"/>
          <p:cNvSpPr>
            <a:spLocks noGrp="1"/>
          </p:cNvSpPr>
          <p:nvPr>
            <p:ph type="sldNum" sz="quarter" idx="5"/>
          </p:nvPr>
        </p:nvSpPr>
        <p:spPr/>
        <p:txBody>
          <a:bodyPr/>
          <a:lstStyle/>
          <a:p>
            <a:fld id="{86CEBA8C-C941-674C-ABA3-D3CC7F1C7354}" type="slidenum">
              <a:rPr lang="en-US" smtClean="0"/>
              <a:t>37</a:t>
            </a:fld>
            <a:endParaRPr lang="en-US"/>
          </a:p>
        </p:txBody>
      </p:sp>
    </p:spTree>
    <p:extLst>
      <p:ext uri="{BB962C8B-B14F-4D97-AF65-F5344CB8AC3E}">
        <p14:creationId xmlns:p14="http://schemas.microsoft.com/office/powerpoint/2010/main" val="402065138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cater to a diverse set of users and enable anyone to use our system </a:t>
            </a:r>
            <a:r>
              <a:rPr lang="en-US" sz="1200" kern="1200" dirty="0">
                <a:solidFill>
                  <a:schemeClr val="tx1"/>
                </a:solidFill>
                <a:effectLst/>
                <a:latin typeface="+mn-lt"/>
                <a:ea typeface="+mn-ea"/>
                <a:cs typeface="+mn-cs"/>
              </a:rPr>
              <a:t>without prior knowledge of accessibility,</a:t>
            </a:r>
            <a:r>
              <a:rPr lang="en-US" dirty="0"/>
              <a:t> users go through an initial short interactive tutorial.</a:t>
            </a:r>
          </a:p>
        </p:txBody>
      </p:sp>
      <p:sp>
        <p:nvSpPr>
          <p:cNvPr id="4" name="Slide Number Placeholder 3"/>
          <p:cNvSpPr>
            <a:spLocks noGrp="1"/>
          </p:cNvSpPr>
          <p:nvPr>
            <p:ph type="sldNum" sz="quarter" idx="5"/>
          </p:nvPr>
        </p:nvSpPr>
        <p:spPr/>
        <p:txBody>
          <a:bodyPr/>
          <a:lstStyle/>
          <a:p>
            <a:fld id="{86CEBA8C-C941-674C-ABA3-D3CC7F1C7354}" type="slidenum">
              <a:rPr lang="en-US" smtClean="0"/>
              <a:t>38</a:t>
            </a:fld>
            <a:endParaRPr lang="en-US"/>
          </a:p>
        </p:txBody>
      </p:sp>
    </p:spTree>
    <p:extLst>
      <p:ext uri="{BB962C8B-B14F-4D97-AF65-F5344CB8AC3E}">
        <p14:creationId xmlns:p14="http://schemas.microsoft.com/office/powerpoint/2010/main" val="383215862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cater to a diverse set of users and enable anyone to use our system </a:t>
            </a:r>
            <a:r>
              <a:rPr lang="en-US" sz="1200" kern="1200" dirty="0">
                <a:solidFill>
                  <a:schemeClr val="tx1"/>
                </a:solidFill>
                <a:effectLst/>
                <a:latin typeface="+mn-lt"/>
                <a:ea typeface="+mn-ea"/>
                <a:cs typeface="+mn-cs"/>
              </a:rPr>
              <a:t>without prior knowledge of accessibility,</a:t>
            </a:r>
            <a:r>
              <a:rPr lang="en-US" dirty="0"/>
              <a:t> users go through an initial short interactive tutorial.</a:t>
            </a:r>
          </a:p>
        </p:txBody>
      </p:sp>
      <p:sp>
        <p:nvSpPr>
          <p:cNvPr id="4" name="Slide Number Placeholder 3"/>
          <p:cNvSpPr>
            <a:spLocks noGrp="1"/>
          </p:cNvSpPr>
          <p:nvPr>
            <p:ph type="sldNum" sz="quarter" idx="5"/>
          </p:nvPr>
        </p:nvSpPr>
        <p:spPr/>
        <p:txBody>
          <a:bodyPr/>
          <a:lstStyle/>
          <a:p>
            <a:fld id="{86CEBA8C-C941-674C-ABA3-D3CC7F1C7354}" type="slidenum">
              <a:rPr lang="en-US" smtClean="0"/>
              <a:t>39</a:t>
            </a:fld>
            <a:endParaRPr lang="en-US"/>
          </a:p>
        </p:txBody>
      </p:sp>
    </p:spTree>
    <p:extLst>
      <p:ext uri="{BB962C8B-B14F-4D97-AF65-F5344CB8AC3E}">
        <p14:creationId xmlns:p14="http://schemas.microsoft.com/office/powerpoint/2010/main" val="49560831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cater to a diverse set of users and enable anyone to use our system </a:t>
            </a:r>
            <a:r>
              <a:rPr lang="en-US" sz="1200" kern="1200" dirty="0">
                <a:solidFill>
                  <a:schemeClr val="tx1"/>
                </a:solidFill>
                <a:effectLst/>
                <a:latin typeface="+mn-lt"/>
                <a:ea typeface="+mn-ea"/>
                <a:cs typeface="+mn-cs"/>
              </a:rPr>
              <a:t>without prior knowledge of accessibility,</a:t>
            </a:r>
            <a:r>
              <a:rPr lang="en-US" dirty="0"/>
              <a:t> users go through an initial short interactive tutorial.</a:t>
            </a:r>
          </a:p>
        </p:txBody>
      </p:sp>
      <p:sp>
        <p:nvSpPr>
          <p:cNvPr id="4" name="Slide Number Placeholder 3"/>
          <p:cNvSpPr>
            <a:spLocks noGrp="1"/>
          </p:cNvSpPr>
          <p:nvPr>
            <p:ph type="sldNum" sz="quarter" idx="5"/>
          </p:nvPr>
        </p:nvSpPr>
        <p:spPr/>
        <p:txBody>
          <a:bodyPr/>
          <a:lstStyle/>
          <a:p>
            <a:fld id="{86CEBA8C-C941-674C-ABA3-D3CC7F1C7354}" type="slidenum">
              <a:rPr lang="en-US" smtClean="0"/>
              <a:t>40</a:t>
            </a:fld>
            <a:endParaRPr lang="en-US"/>
          </a:p>
        </p:txBody>
      </p:sp>
    </p:spTree>
    <p:extLst>
      <p:ext uri="{BB962C8B-B14F-4D97-AF65-F5344CB8AC3E}">
        <p14:creationId xmlns:p14="http://schemas.microsoft.com/office/powerpoint/2010/main" val="424820975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cater to a diverse set of users and enable anyone to use our system </a:t>
            </a:r>
            <a:r>
              <a:rPr lang="en-US" sz="1200" kern="1200" dirty="0">
                <a:solidFill>
                  <a:schemeClr val="tx1"/>
                </a:solidFill>
                <a:effectLst/>
                <a:latin typeface="+mn-lt"/>
                <a:ea typeface="+mn-ea"/>
                <a:cs typeface="+mn-cs"/>
              </a:rPr>
              <a:t>without prior knowledge of accessibility,</a:t>
            </a:r>
            <a:r>
              <a:rPr lang="en-US" dirty="0"/>
              <a:t> users go through an initial short interactive tutorial.</a:t>
            </a:r>
          </a:p>
        </p:txBody>
      </p:sp>
      <p:sp>
        <p:nvSpPr>
          <p:cNvPr id="4" name="Slide Number Placeholder 3"/>
          <p:cNvSpPr>
            <a:spLocks noGrp="1"/>
          </p:cNvSpPr>
          <p:nvPr>
            <p:ph type="sldNum" sz="quarter" idx="5"/>
          </p:nvPr>
        </p:nvSpPr>
        <p:spPr/>
        <p:txBody>
          <a:bodyPr/>
          <a:lstStyle/>
          <a:p>
            <a:fld id="{86CEBA8C-C941-674C-ABA3-D3CC7F1C7354}" type="slidenum">
              <a:rPr lang="en-US" smtClean="0"/>
              <a:t>41</a:t>
            </a:fld>
            <a:endParaRPr lang="en-US"/>
          </a:p>
        </p:txBody>
      </p:sp>
    </p:spTree>
    <p:extLst>
      <p:ext uri="{BB962C8B-B14F-4D97-AF65-F5344CB8AC3E}">
        <p14:creationId xmlns:p14="http://schemas.microsoft.com/office/powerpoint/2010/main" val="301458653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deployed and maintained our system in Washington DC over the course of 18-months, from Fall 2016 - Spring 2018 to complete data collection, so that we could study the research questions we noted earlier.</a:t>
            </a:r>
          </a:p>
        </p:txBody>
      </p:sp>
      <p:sp>
        <p:nvSpPr>
          <p:cNvPr id="4" name="Slide Number Placeholder 3"/>
          <p:cNvSpPr>
            <a:spLocks noGrp="1"/>
          </p:cNvSpPr>
          <p:nvPr>
            <p:ph type="sldNum" sz="quarter" idx="5"/>
          </p:nvPr>
        </p:nvSpPr>
        <p:spPr/>
        <p:txBody>
          <a:bodyPr/>
          <a:lstStyle/>
          <a:p>
            <a:fld id="{86CEBA8C-C941-674C-ABA3-D3CC7F1C7354}" type="slidenum">
              <a:rPr lang="en-US" smtClean="0"/>
              <a:t>42</a:t>
            </a:fld>
            <a:endParaRPr lang="en-US"/>
          </a:p>
        </p:txBody>
      </p:sp>
    </p:spTree>
    <p:extLst>
      <p:ext uri="{BB962C8B-B14F-4D97-AF65-F5344CB8AC3E}">
        <p14:creationId xmlns:p14="http://schemas.microsoft.com/office/powerpoint/2010/main" val="102612912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During this period, </a:t>
            </a:r>
          </a:p>
          <a:p>
            <a:r>
              <a:rPr lang="en-US" dirty="0"/>
              <a:t>[click] ~800 users contributed labels, which included</a:t>
            </a:r>
          </a:p>
          <a:p>
            <a:r>
              <a:rPr lang="en-US" dirty="0"/>
              <a:t>[click] both volunteers and paid crowdworkers. </a:t>
            </a:r>
          </a:p>
          <a:p>
            <a:r>
              <a:rPr lang="en-US" dirty="0"/>
              <a:t>[click] They virtually walked 2941 miles of DC streets </a:t>
            </a:r>
          </a:p>
          <a:p>
            <a:r>
              <a:rPr lang="en-US" dirty="0"/>
              <a:t>[click] contributing over 205,000 accessibility labels</a:t>
            </a:r>
          </a:p>
          <a:p>
            <a:endParaRPr lang="en-US" dirty="0"/>
          </a:p>
          <a:p>
            <a:endParaRPr lang="en-US" dirty="0"/>
          </a:p>
        </p:txBody>
      </p:sp>
      <p:sp>
        <p:nvSpPr>
          <p:cNvPr id="4" name="Slide Number Placeholder 3"/>
          <p:cNvSpPr>
            <a:spLocks noGrp="1"/>
          </p:cNvSpPr>
          <p:nvPr>
            <p:ph type="sldNum" sz="quarter" idx="10"/>
          </p:nvPr>
        </p:nvSpPr>
        <p:spPr/>
        <p:txBody>
          <a:bodyPr/>
          <a:lstStyle/>
          <a:p>
            <a:fld id="{86CEBA8C-C941-674C-ABA3-D3CC7F1C7354}" type="slidenum">
              <a:rPr lang="en-US" smtClean="0"/>
              <a:t>43</a:t>
            </a:fld>
            <a:endParaRPr lang="en-US"/>
          </a:p>
        </p:txBody>
      </p:sp>
    </p:spTree>
    <p:extLst>
      <p:ext uri="{BB962C8B-B14F-4D97-AF65-F5344CB8AC3E}">
        <p14:creationId xmlns:p14="http://schemas.microsoft.com/office/powerpoint/2010/main" val="185116641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are some examples of labels applied by our users.</a:t>
            </a:r>
          </a:p>
          <a:p>
            <a:r>
              <a:rPr lang="en-US" dirty="0"/>
              <a:t>[click] Curb ramps, understandably, are the highest in number in the dataset, followed by </a:t>
            </a:r>
          </a:p>
          <a:p>
            <a:r>
              <a:rPr lang="en-US" dirty="0"/>
              <a:t>[click] obstacles, </a:t>
            </a:r>
          </a:p>
          <a:p>
            <a:r>
              <a:rPr lang="en-US" dirty="0"/>
              <a:t>[click] missing curb ramps, and </a:t>
            </a:r>
          </a:p>
          <a:p>
            <a:r>
              <a:rPr lang="en-US" dirty="0"/>
              <a:t>[click] surface problems</a:t>
            </a:r>
          </a:p>
        </p:txBody>
      </p:sp>
      <p:sp>
        <p:nvSpPr>
          <p:cNvPr id="4" name="Slide Number Placeholder 3"/>
          <p:cNvSpPr>
            <a:spLocks noGrp="1"/>
          </p:cNvSpPr>
          <p:nvPr>
            <p:ph type="sldNum" sz="quarter" idx="5"/>
          </p:nvPr>
        </p:nvSpPr>
        <p:spPr/>
        <p:txBody>
          <a:bodyPr/>
          <a:lstStyle/>
          <a:p>
            <a:fld id="{86CEBA8C-C941-674C-ABA3-D3CC7F1C7354}" type="slidenum">
              <a:rPr lang="en-US" smtClean="0"/>
              <a:t>44</a:t>
            </a:fld>
            <a:endParaRPr lang="en-US"/>
          </a:p>
        </p:txBody>
      </p:sp>
    </p:spTree>
    <p:extLst>
      <p:ext uri="{BB962C8B-B14F-4D97-AF65-F5344CB8AC3E}">
        <p14:creationId xmlns:p14="http://schemas.microsoft.com/office/powerpoint/2010/main" val="282588784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Across user groups, on an average, we observed users labeled with 70% raw accuracy i.e. it is the total number of number of labels that match the ground truth.</a:t>
            </a:r>
          </a:p>
          <a:p>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45</a:t>
            </a:fld>
            <a:endParaRPr lang="en-US"/>
          </a:p>
        </p:txBody>
      </p:sp>
    </p:spTree>
    <p:extLst>
      <p:ext uri="{BB962C8B-B14F-4D97-AF65-F5344CB8AC3E}">
        <p14:creationId xmlns:p14="http://schemas.microsoft.com/office/powerpoint/2010/main" val="292048358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Using tool's interaction logs to assess the overall user engagement, we observed a steep drop-off. </a:t>
            </a:r>
          </a:p>
          <a:p>
            <a:endParaRPr lang="en-US" dirty="0"/>
          </a:p>
          <a:p>
            <a:r>
              <a:rPr lang="en-US" dirty="0"/>
              <a:t>In this chart, X-axis shows the different stages of the participation, starting from the tutorial to the subsequent missions. Y-axis shows the percentage of users remaining in the system at the different stages.</a:t>
            </a:r>
          </a:p>
          <a:p>
            <a:endParaRPr lang="en-US" dirty="0"/>
          </a:p>
          <a:p>
            <a:r>
              <a:rPr lang="en-US" dirty="0"/>
              <a:t>We observed of all users, [click] read [click] read. However, Of those, </a:t>
            </a:r>
            <a:r>
              <a:rPr lang="en-US" sz="1200" kern="1200" dirty="0">
                <a:solidFill>
                  <a:schemeClr val="tx1"/>
                </a:solidFill>
                <a:effectLst/>
                <a:latin typeface="+mn-lt"/>
                <a:ea typeface="+mn-ea"/>
                <a:cs typeface="+mn-cs"/>
              </a:rPr>
              <a:t>a majority went on to finish their second mission and the dropoff dampened substantially.</a:t>
            </a:r>
            <a:endParaRPr lang="en-US" dirty="0"/>
          </a:p>
          <a:p>
            <a:endParaRPr lang="en-US" dirty="0"/>
          </a:p>
          <a:p>
            <a:r>
              <a:rPr lang="en-US" dirty="0"/>
              <a:t>[click] This suggests that [read] most people who complete at least one mission is likely to complete one more.</a:t>
            </a:r>
          </a:p>
          <a:p>
            <a:endParaRPr lang="en-US" dirty="0"/>
          </a:p>
          <a:p>
            <a:r>
              <a:rPr lang="en-US" dirty="0"/>
              <a:t>-------------</a:t>
            </a:r>
          </a:p>
          <a:p>
            <a:r>
              <a:rPr lang="en-US" dirty="0"/>
              <a:t>User dropoff was steep</a:t>
            </a:r>
          </a:p>
          <a:p>
            <a:r>
              <a:rPr lang="en-US" dirty="0"/>
              <a:t>100, 75, 73,72, 60, </a:t>
            </a:r>
          </a:p>
        </p:txBody>
      </p:sp>
      <p:sp>
        <p:nvSpPr>
          <p:cNvPr id="4" name="Slide Number Placeholder 3"/>
          <p:cNvSpPr>
            <a:spLocks noGrp="1"/>
          </p:cNvSpPr>
          <p:nvPr>
            <p:ph type="sldNum" sz="quarter" idx="10"/>
          </p:nvPr>
        </p:nvSpPr>
        <p:spPr/>
        <p:txBody>
          <a:bodyPr/>
          <a:lstStyle/>
          <a:p>
            <a:fld id="{86CEBA8C-C941-674C-ABA3-D3CC7F1C7354}" type="slidenum">
              <a:rPr lang="en-US" smtClean="0"/>
              <a:t>46</a:t>
            </a:fld>
            <a:endParaRPr lang="en-US"/>
          </a:p>
        </p:txBody>
      </p:sp>
    </p:spTree>
    <p:extLst>
      <p:ext uri="{BB962C8B-B14F-4D97-AF65-F5344CB8AC3E}">
        <p14:creationId xmlns:p14="http://schemas.microsoft.com/office/powerpoint/2010/main" val="298883185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User </a:t>
            </a:r>
            <a:r>
              <a:rPr lang="en-US" dirty="0" err="1"/>
              <a:t>dropoff</a:t>
            </a:r>
            <a:r>
              <a:rPr lang="en-US" dirty="0"/>
              <a:t> was steep</a:t>
            </a:r>
          </a:p>
        </p:txBody>
      </p:sp>
      <p:sp>
        <p:nvSpPr>
          <p:cNvPr id="4" name="Slide Number Placeholder 3"/>
          <p:cNvSpPr>
            <a:spLocks noGrp="1"/>
          </p:cNvSpPr>
          <p:nvPr>
            <p:ph type="sldNum" sz="quarter" idx="10"/>
          </p:nvPr>
        </p:nvSpPr>
        <p:spPr/>
        <p:txBody>
          <a:bodyPr/>
          <a:lstStyle/>
          <a:p>
            <a:fld id="{86CEBA8C-C941-674C-ABA3-D3CC7F1C7354}" type="slidenum">
              <a:rPr lang="en-US" smtClean="0"/>
              <a:t>47</a:t>
            </a:fld>
            <a:endParaRPr lang="en-US"/>
          </a:p>
        </p:txBody>
      </p:sp>
    </p:spTree>
    <p:extLst>
      <p:ext uri="{BB962C8B-B14F-4D97-AF65-F5344CB8AC3E}">
        <p14:creationId xmlns:p14="http://schemas.microsoft.com/office/powerpoint/2010/main" val="218046497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p:cNvSpPr>
            <a:spLocks noGrp="1"/>
          </p:cNvSpPr>
          <p:nvPr>
            <p:ph type="body" idx="1"/>
          </p:nvPr>
        </p:nvSpPr>
        <p:spPr/>
        <p:txBody>
          <a:bodyPr/>
          <a:lstStyle/>
          <a:p>
            <a:r>
              <a:rPr lang="en-US" dirty="0"/>
              <a:t>To dig deeper into these results, we ask three key questions..</a:t>
            </a:r>
            <a:endParaRPr lang="en-US" sz="1200" dirty="0">
              <a:solidFill>
                <a:schemeClr val="tx1"/>
              </a:solidFill>
            </a:endParaRPr>
          </a:p>
          <a:p>
            <a:endParaRPr lang="en-US" b="1" dirty="0"/>
          </a:p>
          <a:p>
            <a:endParaRPr lang="en-US" dirty="0"/>
          </a:p>
        </p:txBody>
      </p:sp>
    </p:spTree>
    <p:extLst>
      <p:ext uri="{BB962C8B-B14F-4D97-AF65-F5344CB8AC3E}">
        <p14:creationId xmlns:p14="http://schemas.microsoft.com/office/powerpoint/2010/main" val="130575083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latin typeface="Segoe UI Light" panose="020B0502040204020203" pitchFamily="34" charset="0"/>
              <a:cs typeface="Segoe UI Light" panose="020B0502040204020203" pitchFamily="34" charset="0"/>
            </a:endParaRPr>
          </a:p>
        </p:txBody>
      </p:sp>
      <p:sp>
        <p:nvSpPr>
          <p:cNvPr id="4" name="Slide Number Placeholder 3"/>
          <p:cNvSpPr>
            <a:spLocks noGrp="1"/>
          </p:cNvSpPr>
          <p:nvPr>
            <p:ph type="sldNum" sz="quarter" idx="10"/>
          </p:nvPr>
        </p:nvSpPr>
        <p:spPr/>
        <p:txBody>
          <a:bodyPr/>
          <a:lstStyle/>
          <a:p>
            <a:fld id="{86CEBA8C-C941-674C-ABA3-D3CC7F1C7354}" type="slidenum">
              <a:rPr lang="en-US" smtClean="0"/>
              <a:t>49</a:t>
            </a:fld>
            <a:endParaRPr lang="en-US"/>
          </a:p>
        </p:txBody>
      </p:sp>
    </p:spTree>
    <p:extLst>
      <p:ext uri="{BB962C8B-B14F-4D97-AF65-F5344CB8AC3E}">
        <p14:creationId xmlns:p14="http://schemas.microsoft.com/office/powerpoint/2010/main" val="253153358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Segoe UI Light" panose="020B0502040204020203" pitchFamily="34" charset="0"/>
                <a:cs typeface="Segoe UI Light" panose="020B0502040204020203" pitchFamily="34" charset="0"/>
              </a:rPr>
              <a:t>To study the feasibility of our system, we compared user differences based on their labeling accuracies and behavior while labeling</a:t>
            </a:r>
          </a:p>
        </p:txBody>
      </p:sp>
      <p:sp>
        <p:nvSpPr>
          <p:cNvPr id="4" name="Slide Number Placeholder 3"/>
          <p:cNvSpPr>
            <a:spLocks noGrp="1"/>
          </p:cNvSpPr>
          <p:nvPr>
            <p:ph type="sldNum" sz="quarter" idx="10"/>
          </p:nvPr>
        </p:nvSpPr>
        <p:spPr/>
        <p:txBody>
          <a:bodyPr/>
          <a:lstStyle/>
          <a:p>
            <a:fld id="{86CEBA8C-C941-674C-ABA3-D3CC7F1C7354}" type="slidenum">
              <a:rPr lang="en-US" smtClean="0"/>
              <a:t>50</a:t>
            </a:fld>
            <a:endParaRPr lang="en-US"/>
          </a:p>
        </p:txBody>
      </p:sp>
    </p:spTree>
    <p:extLst>
      <p:ext uri="{BB962C8B-B14F-4D97-AF65-F5344CB8AC3E}">
        <p14:creationId xmlns:p14="http://schemas.microsoft.com/office/powerpoint/2010/main" val="56442319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p:cNvSpPr>
            <a:spLocks noGrp="1"/>
          </p:cNvSpPr>
          <p:nvPr>
            <p:ph type="body" idx="1"/>
          </p:nvPr>
        </p:nvSpPr>
        <p:spPr/>
        <p:txBody>
          <a:bodyPr/>
          <a:lstStyle/>
          <a:p>
            <a:pPr>
              <a:lnSpc>
                <a:spcPct val="100000"/>
              </a:lnSpc>
              <a:spcAft>
                <a:spcPts val="3300"/>
              </a:spcAft>
            </a:pPr>
            <a:r>
              <a:rPr lang="en-US" b="0" dirty="0"/>
              <a:t>Given the overview of results, let’s now dig deeper into each of our research questions, starting from behavioral differences across user groups.</a:t>
            </a:r>
            <a:endParaRPr lang="en-US" b="1" dirty="0"/>
          </a:p>
          <a:p>
            <a:endParaRPr lang="en-US" dirty="0"/>
          </a:p>
        </p:txBody>
      </p:sp>
    </p:spTree>
    <p:extLst>
      <p:ext uri="{BB962C8B-B14F-4D97-AF65-F5344CB8AC3E}">
        <p14:creationId xmlns:p14="http://schemas.microsoft.com/office/powerpoint/2010/main" val="224290654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a recap, we had three types of users. [click] Our volunteers included both anonymous and registered i.e. users with an account on our site. And third type were the Amazon Mechanical Turk workers, or turkers</a:t>
            </a:r>
          </a:p>
        </p:txBody>
      </p:sp>
      <p:sp>
        <p:nvSpPr>
          <p:cNvPr id="4" name="Slide Number Placeholder 3"/>
          <p:cNvSpPr>
            <a:spLocks noGrp="1"/>
          </p:cNvSpPr>
          <p:nvPr>
            <p:ph type="sldNum" sz="quarter" idx="5"/>
          </p:nvPr>
        </p:nvSpPr>
        <p:spPr/>
        <p:txBody>
          <a:bodyPr/>
          <a:lstStyle/>
          <a:p>
            <a:fld id="{86CEBA8C-C941-674C-ABA3-D3CC7F1C7354}" type="slidenum">
              <a:rPr lang="en-US" smtClean="0"/>
              <a:t>52</a:t>
            </a:fld>
            <a:endParaRPr lang="en-US"/>
          </a:p>
        </p:txBody>
      </p:sp>
    </p:spTree>
    <p:extLst>
      <p:ext uri="{BB962C8B-B14F-4D97-AF65-F5344CB8AC3E}">
        <p14:creationId xmlns:p14="http://schemas.microsoft.com/office/powerpoint/2010/main" val="240350911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kern="1200" dirty="0">
                <a:solidFill>
                  <a:schemeClr val="tx1"/>
                </a:solidFill>
                <a:effectLst/>
                <a:latin typeface="+mn-lt"/>
                <a:ea typeface="+mn-ea"/>
                <a:cs typeface="+mn-cs"/>
              </a:rPr>
              <a:t>We observed [read registered users point]</a:t>
            </a:r>
          </a:p>
          <a:p>
            <a:endParaRPr lang="en-US" sz="1200" b="0" kern="1200" dirty="0">
              <a:solidFill>
                <a:schemeClr val="tx1"/>
              </a:solidFill>
              <a:effectLst/>
              <a:latin typeface="+mn-lt"/>
              <a:ea typeface="+mn-ea"/>
              <a:cs typeface="+mn-cs"/>
            </a:endParaRPr>
          </a:p>
          <a:p>
            <a:r>
              <a:rPr lang="en-US" sz="1200" b="0" kern="1200" dirty="0">
                <a:solidFill>
                  <a:schemeClr val="tx1"/>
                </a:solidFill>
                <a:effectLst/>
                <a:latin typeface="+mn-lt"/>
                <a:ea typeface="+mn-ea"/>
                <a:cs typeface="+mn-cs"/>
              </a:rPr>
              <a:t>[click] Turker points. For example, [read extra notes]</a:t>
            </a:r>
          </a:p>
          <a:p>
            <a:endParaRPr lang="en-US" sz="1200" b="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EXTRA NOTES</a:t>
            </a:r>
            <a:r>
              <a:rPr lang="en-US" sz="1200"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While only 43.9% of volunteers finished the tutorial and only 19.1% finished the first mission, turkers were far more persistent: 74.6% finished the tutorial and 62.9% completed the first mission.</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[Ignore]</a:t>
            </a:r>
          </a:p>
          <a:p>
            <a:r>
              <a:rPr lang="en-US" sz="1200" kern="1200" dirty="0">
                <a:solidFill>
                  <a:schemeClr val="tx1"/>
                </a:solidFill>
                <a:effectLst/>
                <a:latin typeface="+mn-lt"/>
                <a:ea typeface="+mn-ea"/>
                <a:cs typeface="+mn-cs"/>
              </a:rPr>
              <a:t>We also observed the top 10% anonymous, registered, and paid workers contributed 56.7%, 86.6%, and 80.2% of the labels in their group, respectively. By the top 25%, contribution percentages rise to 77.4%, 93.6%, and 94.8%.</a:t>
            </a:r>
          </a:p>
          <a:p>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endParaRPr lang="en-US" dirty="0"/>
          </a:p>
          <a:p>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53</a:t>
            </a:fld>
            <a:endParaRPr lang="en-US"/>
          </a:p>
        </p:txBody>
      </p:sp>
    </p:spTree>
    <p:extLst>
      <p:ext uri="{BB962C8B-B14F-4D97-AF65-F5344CB8AC3E}">
        <p14:creationId xmlns:p14="http://schemas.microsoft.com/office/powerpoint/2010/main" val="68938839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p:cNvSpPr>
            <a:spLocks noGrp="1"/>
          </p:cNvSpPr>
          <p:nvPr>
            <p:ph type="body" idx="1"/>
          </p:nvPr>
        </p:nvSpPr>
        <p:spPr/>
        <p:txBody>
          <a:bodyPr/>
          <a:lstStyle/>
          <a:p>
            <a:r>
              <a:rPr lang="en-US" dirty="0"/>
              <a:t>Next, we move from behavioral </a:t>
            </a:r>
            <a:r>
              <a:rPr lang="en-US"/>
              <a:t>differences to...</a:t>
            </a:r>
            <a:endParaRPr lang="en-US" dirty="0"/>
          </a:p>
        </p:txBody>
      </p:sp>
    </p:spTree>
    <p:extLst>
      <p:ext uri="{BB962C8B-B14F-4D97-AF65-F5344CB8AC3E}">
        <p14:creationId xmlns:p14="http://schemas.microsoft.com/office/powerpoint/2010/main" val="3057073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p:cNvSpPr>
            <a:spLocks noGrp="1"/>
          </p:cNvSpPr>
          <p:nvPr>
            <p:ph type="body" idx="1"/>
          </p:nvPr>
        </p:nvSpPr>
        <p:spPr/>
        <p:txBody>
          <a:bodyPr/>
          <a:lstStyle/>
          <a:p>
            <a:r>
              <a:rPr lang="en-US" dirty="0"/>
              <a:t>labeling differences across user groups</a:t>
            </a:r>
          </a:p>
        </p:txBody>
      </p:sp>
    </p:spTree>
    <p:extLst>
      <p:ext uri="{BB962C8B-B14F-4D97-AF65-F5344CB8AC3E}">
        <p14:creationId xmlns:p14="http://schemas.microsoft.com/office/powerpoint/2010/main" val="341080927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Segoe UI Light" panose="020B0502040204020203" pitchFamily="34" charset="0"/>
                <a:cs typeface="Segoe UI Light" panose="020B0502040204020203" pitchFamily="34" charset="0"/>
              </a:rPr>
              <a:t>To test the performance of our different user groups, we conducted a data validation study where we collected</a:t>
            </a:r>
          </a:p>
          <a:p>
            <a:endParaRPr lang="en-US" sz="1200" dirty="0">
              <a:latin typeface="Segoe UI Light"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Segoe UI Light" panose="020B0502040204020203" pitchFamily="34" charset="0"/>
              </a:rPr>
              <a:t>[read]</a:t>
            </a:r>
            <a:r>
              <a:rPr lang="en-US" dirty="0">
                <a:latin typeface="Museo Slab 900" panose="02000000000000000000" pitchFamily="2" charset="77"/>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Museo Slab 900" panose="02000000000000000000" pitchFamily="2" charset="77"/>
              </a:rPr>
              <a:t>[click] 44</a:t>
            </a:r>
            <a:r>
              <a:rPr lang="en-US" dirty="0"/>
              <a:t> miles of ground truth data by </a:t>
            </a:r>
            <a:r>
              <a:rPr lang="en-US" dirty="0">
                <a:latin typeface="Museo Slab 900" panose="02000000000000000000" pitchFamily="2" charset="77"/>
              </a:rPr>
              <a:t>3</a:t>
            </a:r>
            <a:r>
              <a:rPr lang="en-US" dirty="0"/>
              <a:t> researchers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Museo Slab 900" panose="02000000000000000000" pitchFamily="2" charset="77"/>
              </a:rPr>
              <a:t>[click] </a:t>
            </a:r>
            <a:r>
              <a:rPr lang="en-US" dirty="0"/>
              <a:t>From mix of </a:t>
            </a:r>
            <a:r>
              <a:rPr lang="en-US" dirty="0">
                <a:latin typeface="Museo Slab 900" panose="02000000000000000000" pitchFamily="2" charset="77"/>
              </a:rPr>
              <a:t>50</a:t>
            </a:r>
            <a:r>
              <a:rPr lang="en-US" dirty="0"/>
              <a:t> registered and </a:t>
            </a:r>
            <a:r>
              <a:rPr lang="en-US" dirty="0">
                <a:latin typeface="Museo Slab 900" panose="02000000000000000000" pitchFamily="2" charset="77"/>
              </a:rPr>
              <a:t>16</a:t>
            </a:r>
            <a:r>
              <a:rPr lang="en-US" dirty="0"/>
              <a:t> anonymous user routes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Museo Slab 900" panose="02000000000000000000" pitchFamily="2" charset="77"/>
              </a:rPr>
              <a:t>[click] </a:t>
            </a:r>
            <a:r>
              <a:rPr lang="en-US" dirty="0"/>
              <a:t>Across </a:t>
            </a:r>
            <a:r>
              <a:rPr lang="en-US" dirty="0">
                <a:latin typeface="Museo Slab 900" panose="02000000000000000000" pitchFamily="2" charset="77"/>
              </a:rPr>
              <a:t>four</a:t>
            </a:r>
            <a:r>
              <a:rPr lang="en-US" dirty="0"/>
              <a:t> quadrants of DC and across different land-use zones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Museo Slab 900" panose="02000000000000000000" pitchFamily="2" charset="77"/>
              </a:rPr>
              <a:t>[click] </a:t>
            </a:r>
            <a:r>
              <a:rPr lang="en-US" dirty="0"/>
              <a:t>Using this method, 62 of 172 DC neighborhoods were in the ground truth dataset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Museo Slab 900" panose="02000000000000000000" pitchFamily="2" charset="77"/>
              </a:rPr>
              <a:t>[click] </a:t>
            </a:r>
            <a:r>
              <a:rPr lang="en-US" dirty="0"/>
              <a:t>The labels from these areas were then clustered to identify individual problems, first across each user and then clustered across multiple users. </a:t>
            </a:r>
            <a:r>
              <a:rPr lang="en-US" sz="1200" dirty="0">
                <a:latin typeface="Segoe UI Light" panose="020B0502040204020203" pitchFamily="34" charset="0"/>
              </a:rPr>
              <a:t>More specifics on the method are in the paper</a:t>
            </a:r>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56</a:t>
            </a:fld>
            <a:endParaRPr lang="en-US"/>
          </a:p>
        </p:txBody>
      </p:sp>
    </p:spTree>
    <p:extLst>
      <p:ext uri="{BB962C8B-B14F-4D97-AF65-F5344CB8AC3E}">
        <p14:creationId xmlns:p14="http://schemas.microsoft.com/office/powerpoint/2010/main" val="25444003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Using this process, over 4600 label clusters were generated of which over 3200 were curb ramps, ~90 were missing curb ramps, ~300 were obstacles, and over 1000 surface problems</a:t>
            </a:r>
          </a:p>
        </p:txBody>
      </p:sp>
      <p:sp>
        <p:nvSpPr>
          <p:cNvPr id="4" name="Slide Number Placeholder 3"/>
          <p:cNvSpPr>
            <a:spLocks noGrp="1"/>
          </p:cNvSpPr>
          <p:nvPr>
            <p:ph type="sldNum" sz="quarter" idx="5"/>
          </p:nvPr>
        </p:nvSpPr>
        <p:spPr/>
        <p:txBody>
          <a:bodyPr/>
          <a:lstStyle/>
          <a:p>
            <a:fld id="{86CEBA8C-C941-674C-ABA3-D3CC7F1C7354}" type="slidenum">
              <a:rPr lang="en-US" smtClean="0"/>
              <a:t>57</a:t>
            </a:fld>
            <a:endParaRPr lang="en-US"/>
          </a:p>
        </p:txBody>
      </p:sp>
    </p:spTree>
    <p:extLst>
      <p:ext uri="{BB962C8B-B14F-4D97-AF65-F5344CB8AC3E}">
        <p14:creationId xmlns:p14="http://schemas.microsoft.com/office/powerpoint/2010/main" val="3170587366"/>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To calculate labeling accuracy, we use precision and recall as our metrics.</a:t>
            </a:r>
          </a:p>
          <a:p>
            <a:endParaRPr lang="en-US" dirty="0"/>
          </a:p>
          <a:p>
            <a:r>
              <a:rPr lang="en-US" dirty="0"/>
              <a:t>[click] Precision measures the correctness of a user applied label. </a:t>
            </a:r>
          </a:p>
          <a:p>
            <a:r>
              <a:rPr lang="en-US" dirty="0"/>
              <a:t>[click] Recall measures the fraction of the correctly identified issues as compared to the ground truth.</a:t>
            </a:r>
          </a:p>
          <a:p>
            <a:endParaRPr lang="en-US" dirty="0"/>
          </a:p>
          <a:p>
            <a:r>
              <a:rPr lang="en-US" dirty="0"/>
              <a:t>Here is an example of a false positive – where a missing curb ramp label is applied to a residential extended walkway and a false negative – where the missing curb ramp should have been applied at the intersection</a:t>
            </a:r>
          </a:p>
          <a:p>
            <a:endParaRPr lang="en-US" dirty="0"/>
          </a:p>
          <a:p>
            <a:r>
              <a:rPr lang="en-US" dirty="0"/>
              <a:t>EXTRA NOTES;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compute these measures, we sum the number and type of label clusters for each segment and compare the result to ground truth, producing counts of FPs and FNs.</a:t>
            </a:r>
          </a:p>
          <a:p>
            <a:endParaRPr lang="en-US" dirty="0"/>
          </a:p>
          <a:p>
            <a:r>
              <a:rPr lang="en-US" sz="1200" kern="1200" dirty="0">
                <a:solidFill>
                  <a:schemeClr val="tx1"/>
                </a:solidFill>
                <a:effectLst/>
                <a:latin typeface="+mn-lt"/>
                <a:ea typeface="+mn-ea"/>
                <a:cs typeface="+mn-cs"/>
              </a:rPr>
              <a:t>Because of the high true negative rates in our data—that is, most panoramas do not have accessibility issues and were correctly labeled that way—recall and precision are more insightful measures</a:t>
            </a:r>
          </a:p>
        </p:txBody>
      </p:sp>
      <p:sp>
        <p:nvSpPr>
          <p:cNvPr id="4" name="Slide Number Placeholder 3"/>
          <p:cNvSpPr>
            <a:spLocks noGrp="1"/>
          </p:cNvSpPr>
          <p:nvPr>
            <p:ph type="sldNum" sz="quarter" idx="5"/>
          </p:nvPr>
        </p:nvSpPr>
        <p:spPr/>
        <p:txBody>
          <a:bodyPr/>
          <a:lstStyle/>
          <a:p>
            <a:fld id="{86CEBA8C-C941-674C-ABA3-D3CC7F1C7354}" type="slidenum">
              <a:rPr lang="en-US" smtClean="0"/>
              <a:t>58</a:t>
            </a:fld>
            <a:endParaRPr lang="en-US"/>
          </a:p>
        </p:txBody>
      </p:sp>
    </p:spTree>
    <p:extLst>
      <p:ext uri="{BB962C8B-B14F-4D97-AF65-F5344CB8AC3E}">
        <p14:creationId xmlns:p14="http://schemas.microsoft.com/office/powerpoint/2010/main" val="528156012"/>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We calculated precision and recall for each user group. In the paper, we have also explored the effect of multiple labelers on performance. </a:t>
            </a:r>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59</a:t>
            </a:fld>
            <a:endParaRPr lang="en-US"/>
          </a:p>
        </p:txBody>
      </p:sp>
    </p:spTree>
    <p:extLst>
      <p:ext uri="{BB962C8B-B14F-4D97-AF65-F5344CB8AC3E}">
        <p14:creationId xmlns:p14="http://schemas.microsoft.com/office/powerpoint/2010/main" val="1282583532"/>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[click] However, in the interest of time, we will only cover single labeler performance.</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As noted earlier, on an average, overall raw accuracy was 70%.</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[click] When we compare across groups, we found that</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[click] turkers… read slide</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6CEBA8C-C941-674C-ABA3-D3CC7F1C7354}" type="slidenum">
              <a:rPr lang="en-US" smtClean="0"/>
              <a:t>60</a:t>
            </a:fld>
            <a:endParaRPr lang="en-US"/>
          </a:p>
        </p:txBody>
      </p:sp>
    </p:spTree>
    <p:extLst>
      <p:ext uri="{BB962C8B-B14F-4D97-AF65-F5344CB8AC3E}">
        <p14:creationId xmlns:p14="http://schemas.microsoft.com/office/powerpoint/2010/main" val="2008773370"/>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explore the effect of multiple labelers on performance, we compare performance across different turkers groups by examining majority vote for each group size (3, 5) as well as treating each contribution individually (e.g., Turk3maj vs. Turk3all).</a:t>
            </a:r>
          </a:p>
          <a:p>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61</a:t>
            </a:fld>
            <a:endParaRPr lang="en-US"/>
          </a:p>
        </p:txBody>
      </p:sp>
    </p:spTree>
    <p:extLst>
      <p:ext uri="{BB962C8B-B14F-4D97-AF65-F5344CB8AC3E}">
        <p14:creationId xmlns:p14="http://schemas.microsoft.com/office/powerpoint/2010/main" val="649909755"/>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To understand the user performance a bit better, we looked at finding which label types were hardest to identify and label.</a:t>
            </a:r>
          </a:p>
          <a:p>
            <a:r>
              <a:rPr lang="en-US" sz="1200" kern="1200" dirty="0">
                <a:solidFill>
                  <a:schemeClr val="tx1"/>
                </a:solidFill>
                <a:effectLst/>
                <a:latin typeface="+mn-lt"/>
                <a:ea typeface="+mn-ea"/>
                <a:cs typeface="+mn-cs"/>
              </a:rPr>
              <a:t>[click] While curb ramps were the most reliably found and correctly labeled, missing curb ramps had only 20.5% precision [click] suggesting an incorrect understanding of what justifies as a missing curb ramp.</a:t>
            </a:r>
          </a:p>
        </p:txBody>
      </p:sp>
      <p:sp>
        <p:nvSpPr>
          <p:cNvPr id="4" name="Slide Number Placeholder 3"/>
          <p:cNvSpPr>
            <a:spLocks noGrp="1"/>
          </p:cNvSpPr>
          <p:nvPr>
            <p:ph type="sldNum" sz="quarter" idx="5"/>
          </p:nvPr>
        </p:nvSpPr>
        <p:spPr/>
        <p:txBody>
          <a:bodyPr/>
          <a:lstStyle/>
          <a:p>
            <a:fld id="{86CEBA8C-C941-674C-ABA3-D3CC7F1C7354}" type="slidenum">
              <a:rPr lang="en-US" smtClean="0"/>
              <a:t>62</a:t>
            </a:fld>
            <a:endParaRPr lang="en-US"/>
          </a:p>
        </p:txBody>
      </p:sp>
    </p:spTree>
    <p:extLst>
      <p:ext uri="{BB962C8B-B14F-4D97-AF65-F5344CB8AC3E}">
        <p14:creationId xmlns:p14="http://schemas.microsoft.com/office/powerpoint/2010/main" val="2959037212"/>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[click] On the other hand, obstacles and surface problems, both had poor recall but relatively higher precision–</a:t>
            </a:r>
          </a:p>
          <a:p>
            <a:r>
              <a:rPr lang="en-US" sz="1200" kern="1200" dirty="0">
                <a:solidFill>
                  <a:schemeClr val="tx1"/>
                </a:solidFill>
                <a:effectLst/>
                <a:latin typeface="+mn-lt"/>
                <a:ea typeface="+mn-ea"/>
                <a:cs typeface="+mn-cs"/>
              </a:rPr>
              <a:t>[click] suggesting they are hard to find and require diligent exploration. Additionally, they can legitimately be switched in some cases (e.g., a patch of overgrown grass could be marked as either an obstacle or surface problem).</a:t>
            </a:r>
          </a:p>
          <a:p>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63</a:t>
            </a:fld>
            <a:endParaRPr lang="en-US"/>
          </a:p>
        </p:txBody>
      </p:sp>
    </p:spTree>
    <p:extLst>
      <p:ext uri="{BB962C8B-B14F-4D97-AF65-F5344CB8AC3E}">
        <p14:creationId xmlns:p14="http://schemas.microsoft.com/office/powerpoint/2010/main" val="2191552375"/>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To understand the labeling mistakes a bit better,</a:t>
            </a:r>
          </a:p>
        </p:txBody>
      </p:sp>
      <p:sp>
        <p:nvSpPr>
          <p:cNvPr id="4" name="Slide Number Placeholder 3"/>
          <p:cNvSpPr>
            <a:spLocks noGrp="1"/>
          </p:cNvSpPr>
          <p:nvPr>
            <p:ph type="sldNum" sz="quarter" idx="10"/>
          </p:nvPr>
        </p:nvSpPr>
        <p:spPr/>
        <p:txBody>
          <a:bodyPr/>
          <a:lstStyle/>
          <a:p>
            <a:fld id="{86CEBA8C-C941-674C-ABA3-D3CC7F1C7354}" type="slidenum">
              <a:rPr lang="en-US" smtClean="0"/>
              <a:t>64</a:t>
            </a:fld>
            <a:endParaRPr lang="en-US"/>
          </a:p>
        </p:txBody>
      </p:sp>
    </p:spTree>
    <p:extLst>
      <p:ext uri="{BB962C8B-B14F-4D97-AF65-F5344CB8AC3E}">
        <p14:creationId xmlns:p14="http://schemas.microsoft.com/office/powerpoint/2010/main" val="2022513810"/>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we qualitatively analyzed 54 false positives and </a:t>
            </a:r>
          </a:p>
          <a:p>
            <a:r>
              <a:rPr lang="en-US" sz="1200" b="0" i="0" u="none" strike="noStrike" kern="1200" baseline="0" dirty="0">
                <a:solidFill>
                  <a:schemeClr val="tx1"/>
                </a:solidFill>
                <a:latin typeface="+mn-lt"/>
                <a:ea typeface="+mn-ea"/>
                <a:cs typeface="+mn-cs"/>
              </a:rPr>
              <a:t>[click] 54 false negatives for each label type, </a:t>
            </a:r>
          </a:p>
          <a:p>
            <a:r>
              <a:rPr lang="en-US" sz="1200" b="0" i="0" u="none" strike="noStrike" kern="1200" baseline="0" dirty="0">
                <a:solidFill>
                  <a:schemeClr val="tx1"/>
                </a:solidFill>
                <a:latin typeface="+mn-lt"/>
                <a:ea typeface="+mn-ea"/>
                <a:cs typeface="+mn-cs"/>
              </a:rPr>
              <a:t>[click] giving us a total of 432 error samples.</a:t>
            </a:r>
          </a:p>
        </p:txBody>
      </p:sp>
      <p:sp>
        <p:nvSpPr>
          <p:cNvPr id="4" name="Slide Number Placeholder 3"/>
          <p:cNvSpPr>
            <a:spLocks noGrp="1"/>
          </p:cNvSpPr>
          <p:nvPr>
            <p:ph type="sldNum" sz="quarter" idx="10"/>
          </p:nvPr>
        </p:nvSpPr>
        <p:spPr/>
        <p:txBody>
          <a:bodyPr/>
          <a:lstStyle/>
          <a:p>
            <a:fld id="{86CEBA8C-C941-674C-ABA3-D3CC7F1C7354}" type="slidenum">
              <a:rPr lang="en-US" smtClean="0"/>
              <a:t>65</a:t>
            </a:fld>
            <a:endParaRPr lang="en-US"/>
          </a:p>
        </p:txBody>
      </p:sp>
    </p:spTree>
    <p:extLst>
      <p:ext uri="{BB962C8B-B14F-4D97-AF65-F5344CB8AC3E}">
        <p14:creationId xmlns:p14="http://schemas.microsoft.com/office/powerpoint/2010/main" val="2458991180"/>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Here are some examples of mistakes made. </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[click] 66.7% of incorrect </a:t>
            </a:r>
            <a:r>
              <a:rPr lang="en-US" sz="1200" b="0" i="1" u="none" strike="noStrike" kern="1200" baseline="0" dirty="0">
                <a:solidFill>
                  <a:schemeClr val="tx1"/>
                </a:solidFill>
                <a:latin typeface="+mn-lt"/>
                <a:ea typeface="+mn-ea"/>
                <a:cs typeface="+mn-cs"/>
              </a:rPr>
              <a:t>curb ramp </a:t>
            </a:r>
            <a:r>
              <a:rPr lang="en-US" sz="1200" b="0" i="0" u="none" strike="noStrike" kern="1200" baseline="0" dirty="0">
                <a:solidFill>
                  <a:schemeClr val="tx1"/>
                </a:solidFill>
                <a:latin typeface="+mn-lt"/>
                <a:ea typeface="+mn-ea"/>
                <a:cs typeface="+mn-cs"/>
              </a:rPr>
              <a:t>labels were applied to driveways</a:t>
            </a:r>
            <a:endParaRPr lang="en-US" dirty="0"/>
          </a:p>
        </p:txBody>
      </p:sp>
      <p:sp>
        <p:nvSpPr>
          <p:cNvPr id="4" name="Slide Number Placeholder 3"/>
          <p:cNvSpPr>
            <a:spLocks noGrp="1"/>
          </p:cNvSpPr>
          <p:nvPr>
            <p:ph type="sldNum" sz="quarter" idx="10"/>
          </p:nvPr>
        </p:nvSpPr>
        <p:spPr/>
        <p:txBody>
          <a:bodyPr/>
          <a:lstStyle/>
          <a:p>
            <a:fld id="{86CEBA8C-C941-674C-ABA3-D3CC7F1C7354}" type="slidenum">
              <a:rPr lang="en-US" smtClean="0"/>
              <a:t>66</a:t>
            </a:fld>
            <a:endParaRPr lang="en-US"/>
          </a:p>
        </p:txBody>
      </p:sp>
    </p:spTree>
    <p:extLst>
      <p:ext uri="{BB962C8B-B14F-4D97-AF65-F5344CB8AC3E}">
        <p14:creationId xmlns:p14="http://schemas.microsoft.com/office/powerpoint/2010/main" val="70949199"/>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Amongst incorrect </a:t>
            </a:r>
            <a:r>
              <a:rPr lang="en-US" sz="1200" b="0" i="1" u="none" strike="noStrike" kern="1200" baseline="0" dirty="0">
                <a:solidFill>
                  <a:schemeClr val="tx1"/>
                </a:solidFill>
                <a:latin typeface="+mn-lt"/>
                <a:ea typeface="+mn-ea"/>
                <a:cs typeface="+mn-cs"/>
              </a:rPr>
              <a:t>missing curb ramps, </a:t>
            </a:r>
          </a:p>
          <a:p>
            <a:endParaRPr lang="en-US" sz="1200" b="0" i="1" u="none" strike="noStrike" kern="1200" baseline="0" dirty="0">
              <a:solidFill>
                <a:schemeClr val="tx1"/>
              </a:solidFill>
              <a:latin typeface="+mn-lt"/>
              <a:ea typeface="+mn-ea"/>
              <a:cs typeface="+mn-cs"/>
            </a:endParaRPr>
          </a:p>
          <a:p>
            <a:r>
              <a:rPr lang="en-US" sz="1200" b="0" i="1" u="none" strike="noStrike" kern="1200" baseline="0" dirty="0">
                <a:solidFill>
                  <a:schemeClr val="tx1"/>
                </a:solidFill>
                <a:latin typeface="+mn-lt"/>
                <a:ea typeface="+mn-ea"/>
                <a:cs typeface="+mn-cs"/>
              </a:rPr>
              <a:t>[click] </a:t>
            </a:r>
            <a:r>
              <a:rPr lang="en-US" sz="1200" b="0" i="0" u="none" strike="noStrike" kern="1200" baseline="0" dirty="0">
                <a:solidFill>
                  <a:schemeClr val="tx1"/>
                </a:solidFill>
                <a:latin typeface="+mn-lt"/>
                <a:ea typeface="+mn-ea"/>
                <a:cs typeface="+mn-cs"/>
              </a:rPr>
              <a:t>Almost 30% were applied to extended residential walkways</a:t>
            </a:r>
            <a:endParaRPr lang="en-US" dirty="0"/>
          </a:p>
        </p:txBody>
      </p:sp>
      <p:sp>
        <p:nvSpPr>
          <p:cNvPr id="4" name="Slide Number Placeholder 3"/>
          <p:cNvSpPr>
            <a:spLocks noGrp="1"/>
          </p:cNvSpPr>
          <p:nvPr>
            <p:ph type="sldNum" sz="quarter" idx="10"/>
          </p:nvPr>
        </p:nvSpPr>
        <p:spPr/>
        <p:txBody>
          <a:bodyPr/>
          <a:lstStyle/>
          <a:p>
            <a:fld id="{86CEBA8C-C941-674C-ABA3-D3CC7F1C7354}" type="slidenum">
              <a:rPr lang="en-US" smtClean="0"/>
              <a:t>67</a:t>
            </a:fld>
            <a:endParaRPr lang="en-US"/>
          </a:p>
        </p:txBody>
      </p:sp>
    </p:spTree>
    <p:extLst>
      <p:ext uri="{BB962C8B-B14F-4D97-AF65-F5344CB8AC3E}">
        <p14:creationId xmlns:p14="http://schemas.microsoft.com/office/powerpoint/2010/main" val="3546560197"/>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And for </a:t>
            </a:r>
            <a:r>
              <a:rPr lang="en-US" sz="1200" b="0" i="1" u="none" strike="noStrike" kern="1200" baseline="0" dirty="0">
                <a:solidFill>
                  <a:schemeClr val="tx1"/>
                </a:solidFill>
                <a:latin typeface="+mn-lt"/>
                <a:ea typeface="+mn-ea"/>
                <a:cs typeface="+mn-cs"/>
              </a:rPr>
              <a:t>obstacles </a:t>
            </a:r>
            <a:r>
              <a:rPr lang="en-US" sz="1200" b="0" i="0" u="none" strike="noStrike" kern="1200" baseline="0" dirty="0">
                <a:solidFill>
                  <a:schemeClr val="tx1"/>
                </a:solidFill>
                <a:latin typeface="+mn-lt"/>
                <a:ea typeface="+mn-ea"/>
                <a:cs typeface="+mn-cs"/>
              </a:rPr>
              <a:t>and </a:t>
            </a:r>
            <a:r>
              <a:rPr lang="en-US" sz="1200" b="0" i="1" u="none" strike="noStrike" kern="1200" baseline="0" dirty="0">
                <a:solidFill>
                  <a:schemeClr val="tx1"/>
                </a:solidFill>
                <a:latin typeface="+mn-lt"/>
                <a:ea typeface="+mn-ea"/>
                <a:cs typeface="+mn-cs"/>
              </a:rPr>
              <a:t>surface problems, </a:t>
            </a:r>
          </a:p>
          <a:p>
            <a:endParaRPr lang="en-US" sz="1200" b="0" i="1" u="none" strike="noStrike" kern="1200" baseline="0" dirty="0">
              <a:solidFill>
                <a:schemeClr val="tx1"/>
              </a:solidFill>
              <a:latin typeface="+mn-lt"/>
              <a:ea typeface="+mn-ea"/>
              <a:cs typeface="+mn-cs"/>
            </a:endParaRPr>
          </a:p>
          <a:p>
            <a:r>
              <a:rPr lang="en-US" sz="1200" b="0" i="1" u="none" strike="noStrike" kern="1200" baseline="0" dirty="0">
                <a:solidFill>
                  <a:schemeClr val="tx1"/>
                </a:solidFill>
                <a:latin typeface="+mn-lt"/>
                <a:ea typeface="+mn-ea"/>
                <a:cs typeface="+mn-cs"/>
              </a:rPr>
              <a:t>[click] </a:t>
            </a:r>
            <a:r>
              <a:rPr lang="en-US" sz="1200" b="0" i="0" u="none" strike="noStrike" kern="1200" baseline="0" dirty="0">
                <a:solidFill>
                  <a:schemeClr val="tx1"/>
                </a:solidFill>
                <a:latin typeface="+mn-lt"/>
                <a:ea typeface="+mn-ea"/>
                <a:cs typeface="+mn-cs"/>
              </a:rPr>
              <a:t>nearly half were legitimate issues but were not on the primary pedestrian route (</a:t>
            </a:r>
            <a:r>
              <a:rPr lang="en-US" sz="1200" b="0" i="1" u="none" strike="noStrike" kern="1200" baseline="0" dirty="0">
                <a:solidFill>
                  <a:schemeClr val="tx1"/>
                </a:solidFill>
                <a:latin typeface="+mn-lt"/>
                <a:ea typeface="+mn-ea"/>
                <a:cs typeface="+mn-cs"/>
              </a:rPr>
              <a:t>e.g., </a:t>
            </a:r>
            <a:r>
              <a:rPr lang="en-US" sz="1200" b="0" i="0" u="none" strike="noStrike" kern="1200" baseline="0" dirty="0">
                <a:solidFill>
                  <a:schemeClr val="tx1"/>
                </a:solidFill>
                <a:latin typeface="+mn-lt"/>
                <a:ea typeface="+mn-ea"/>
                <a:cs typeface="+mn-cs"/>
              </a:rPr>
              <a:t>middle of street </a:t>
            </a:r>
            <a:r>
              <a:rPr lang="en-US" sz="1200" b="0" i="1" u="none" strike="noStrike" kern="1200" baseline="0" dirty="0">
                <a:solidFill>
                  <a:schemeClr val="tx1"/>
                </a:solidFill>
                <a:latin typeface="+mn-lt"/>
                <a:ea typeface="+mn-ea"/>
                <a:cs typeface="+mn-cs"/>
              </a:rPr>
              <a:t>vs. </a:t>
            </a:r>
            <a:r>
              <a:rPr lang="en-US" sz="1200" b="0" i="0" u="none" strike="noStrike" kern="1200" baseline="0" dirty="0">
                <a:solidFill>
                  <a:schemeClr val="tx1"/>
                </a:solidFill>
                <a:latin typeface="+mn-lt"/>
                <a:ea typeface="+mn-ea"/>
                <a:cs typeface="+mn-cs"/>
              </a:rPr>
              <a:t>crosswalk).</a:t>
            </a:r>
            <a:endParaRPr lang="en-US" sz="1200" b="0" i="1" u="none" strike="noStrike" kern="1200" baseline="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u="none" strike="noStrike" kern="1200" baseline="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baseline="0" dirty="0">
                <a:solidFill>
                  <a:schemeClr val="tx1"/>
                </a:solidFill>
                <a:latin typeface="+mn-lt"/>
                <a:ea typeface="+mn-ea"/>
                <a:cs typeface="+mn-cs"/>
              </a:rPr>
              <a:t>[click] and almost 33% of surface problems and 9.3% of obstacles were interchangeably applied.</a:t>
            </a:r>
            <a:endParaRPr lang="en-US" sz="1200" b="0" i="1" u="none" strike="noStrike" kern="1200" baseline="0" dirty="0">
              <a:solidFill>
                <a:schemeClr val="tx1"/>
              </a:solidFill>
              <a:latin typeface="+mn-lt"/>
              <a:ea typeface="+mn-ea"/>
              <a:cs typeface="+mn-cs"/>
            </a:endParaRPr>
          </a:p>
          <a:p>
            <a:endParaRPr lang="en-US" sz="1200" b="0" i="1" u="none" strike="noStrike" kern="1200" baseline="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6CEBA8C-C941-674C-ABA3-D3CC7F1C7354}" type="slidenum">
              <a:rPr lang="en-US" smtClean="0"/>
              <a:t>68</a:t>
            </a:fld>
            <a:endParaRPr lang="en-US"/>
          </a:p>
        </p:txBody>
      </p:sp>
    </p:spTree>
    <p:extLst>
      <p:ext uri="{BB962C8B-B14F-4D97-AF65-F5344CB8AC3E}">
        <p14:creationId xmlns:p14="http://schemas.microsoft.com/office/powerpoint/2010/main" val="2423489686"/>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In spite of these errors, most of them were understandable and innocuous and can be easily corrected with better training.</a:t>
            </a:r>
            <a:endParaRPr lang="en-US" sz="1200" b="0" i="1" u="none" strike="noStrike" kern="1200" baseline="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6CEBA8C-C941-674C-ABA3-D3CC7F1C7354}" type="slidenum">
              <a:rPr lang="en-US" smtClean="0"/>
              <a:t>69</a:t>
            </a:fld>
            <a:endParaRPr lang="en-US"/>
          </a:p>
        </p:txBody>
      </p:sp>
    </p:spTree>
    <p:extLst>
      <p:ext uri="{BB962C8B-B14F-4D97-AF65-F5344CB8AC3E}">
        <p14:creationId xmlns:p14="http://schemas.microsoft.com/office/powerpoint/2010/main" val="2340028437"/>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p:cNvSpPr>
            <a:spLocks noGrp="1"/>
          </p:cNvSpPr>
          <p:nvPr>
            <p:ph type="body" idx="1"/>
          </p:nvPr>
        </p:nvSpPr>
        <p:spPr/>
        <p:txBody>
          <a:bodyPr/>
          <a:lstStyle/>
          <a:p>
            <a:r>
              <a:rPr lang="en-US" dirty="0"/>
              <a:t>Now, moving to the last research question</a:t>
            </a:r>
          </a:p>
        </p:txBody>
      </p:sp>
    </p:spTree>
    <p:extLst>
      <p:ext uri="{BB962C8B-B14F-4D97-AF65-F5344CB8AC3E}">
        <p14:creationId xmlns:p14="http://schemas.microsoft.com/office/powerpoint/2010/main" val="1174460130"/>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p:cNvSpPr>
            <a:spLocks noGrp="1"/>
          </p:cNvSpPr>
          <p:nvPr>
            <p:ph type="body" idx="1"/>
          </p:nvPr>
        </p:nvSpPr>
        <p:spPr/>
        <p:txBody>
          <a:bodyPr/>
          <a:lstStyle/>
          <a:p>
            <a:r>
              <a:rPr lang="en-US" dirty="0"/>
              <a:t>Of understanding the perceptions of utility of the collected data and the associated concerns….</a:t>
            </a:r>
          </a:p>
        </p:txBody>
      </p:sp>
    </p:spTree>
    <p:extLst>
      <p:ext uri="{BB962C8B-B14F-4D97-AF65-F5344CB8AC3E}">
        <p14:creationId xmlns:p14="http://schemas.microsoft.com/office/powerpoint/2010/main" val="2735824320"/>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interviewed 14 people from our three stakeholder groups and conducted a preliminary qualitative analysis to understand</a:t>
            </a:r>
          </a:p>
          <a:p>
            <a:endParaRPr lang="en-US" dirty="0"/>
          </a:p>
          <a:p>
            <a:r>
              <a:rPr lang="en-US" dirty="0"/>
              <a:t>[click] the </a:t>
            </a:r>
            <a:r>
              <a:rPr lang="en-US" sz="1200" kern="1200" dirty="0">
                <a:solidFill>
                  <a:schemeClr val="tx1"/>
                </a:solidFill>
                <a:effectLst/>
                <a:latin typeface="+mn-lt"/>
                <a:ea typeface="+mn-ea"/>
                <a:cs typeface="+mn-cs"/>
              </a:rPr>
              <a:t>perceived value and</a:t>
            </a:r>
          </a:p>
          <a:p>
            <a:r>
              <a:rPr lang="en-US" sz="1200" kern="1200" dirty="0">
                <a:solidFill>
                  <a:schemeClr val="tx1"/>
                </a:solidFill>
                <a:effectLst/>
                <a:latin typeface="+mn-lt"/>
                <a:ea typeface="+mn-ea"/>
                <a:cs typeface="+mn-cs"/>
              </a:rPr>
              <a:t>[click] usability of Project Sidewalk as well as </a:t>
            </a:r>
          </a:p>
          <a:p>
            <a:r>
              <a:rPr lang="en-US" sz="1200" kern="1200" dirty="0">
                <a:solidFill>
                  <a:schemeClr val="tx1"/>
                </a:solidFill>
                <a:effectLst/>
                <a:latin typeface="+mn-lt"/>
                <a:ea typeface="+mn-ea"/>
                <a:cs typeface="+mn-cs"/>
              </a:rPr>
              <a:t>[click] design suggestions and</a:t>
            </a:r>
          </a:p>
          <a:p>
            <a:r>
              <a:rPr lang="en-US" sz="1200" kern="1200" dirty="0">
                <a:solidFill>
                  <a:schemeClr val="tx1"/>
                </a:solidFill>
                <a:effectLst/>
                <a:latin typeface="+mn-lt"/>
                <a:ea typeface="+mn-ea"/>
                <a:cs typeface="+mn-cs"/>
              </a:rPr>
              <a:t>[click] associated concerns</a:t>
            </a:r>
          </a:p>
          <a:p>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72</a:t>
            </a:fld>
            <a:endParaRPr lang="en-US"/>
          </a:p>
        </p:txBody>
      </p:sp>
    </p:spTree>
    <p:extLst>
      <p:ext uri="{BB962C8B-B14F-4D97-AF65-F5344CB8AC3E}">
        <p14:creationId xmlns:p14="http://schemas.microsoft.com/office/powerpoint/2010/main" val="1893263492"/>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Of these, we will look at perceived value and concerns of stakeholders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73</a:t>
            </a:fld>
            <a:endParaRPr lang="en-US"/>
          </a:p>
        </p:txBody>
      </p:sp>
    </p:spTree>
    <p:extLst>
      <p:ext uri="{BB962C8B-B14F-4D97-AF65-F5344CB8AC3E}">
        <p14:creationId xmlns:p14="http://schemas.microsoft.com/office/powerpoint/2010/main" val="175814724"/>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p:cNvSpPr>
            <a:spLocks noGrp="1"/>
          </p:cNvSpPr>
          <p:nvPr>
            <p:ph type="body" idx="1"/>
          </p:nvPr>
        </p:nvSpPr>
        <p:spPr/>
        <p:txBody>
          <a:bodyPr/>
          <a:lstStyle/>
          <a:p>
            <a:r>
              <a:rPr lang="en-US" dirty="0"/>
              <a:t>For perceived value, participants found that Project Sidewalk </a:t>
            </a:r>
          </a:p>
          <a:p>
            <a:endParaRPr lang="en-US" dirty="0"/>
          </a:p>
          <a:p>
            <a:r>
              <a:rPr lang="en-US" dirty="0"/>
              <a:t>[click] enabled rapid data collection, </a:t>
            </a:r>
          </a:p>
          <a:p>
            <a:r>
              <a:rPr lang="en-US" dirty="0"/>
              <a:t>[click] gathered diverse perspectives on accessibility, and </a:t>
            </a:r>
          </a:p>
          <a:p>
            <a:r>
              <a:rPr lang="en-US" dirty="0"/>
              <a:t>[click] helped </a:t>
            </a:r>
            <a:r>
              <a:rPr lang="en-US" sz="1200" dirty="0">
                <a:latin typeface="Segoe UI Light" panose="020B0502040204020203" pitchFamily="34" charset="0"/>
              </a:rPr>
              <a:t>engage citizens in thinking about urban design</a:t>
            </a:r>
          </a:p>
        </p:txBody>
      </p:sp>
    </p:spTree>
    <p:extLst>
      <p:ext uri="{BB962C8B-B14F-4D97-AF65-F5344CB8AC3E}">
        <p14:creationId xmlns:p14="http://schemas.microsoft.com/office/powerpoint/2010/main" val="2391800883"/>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Segoe UI Light" panose="020B0502040204020203" pitchFamily="34" charset="0"/>
              </a:rPr>
              <a:t>Government officials emphasized cost savings and saw Project Sidewalk as a triaging tool before sending out employees to physically examine areas.</a:t>
            </a:r>
            <a:endParaRPr lang="en-US" sz="1200" dirty="0">
              <a:effectLst/>
              <a:latin typeface="Segoe UI Light" panose="020B0502040204020203" pitchFamily="34" charset="0"/>
            </a:endParaRPr>
          </a:p>
        </p:txBody>
      </p:sp>
    </p:spTree>
    <p:extLst>
      <p:ext uri="{BB962C8B-B14F-4D97-AF65-F5344CB8AC3E}">
        <p14:creationId xmlns:p14="http://schemas.microsoft.com/office/powerpoint/2010/main" val="650778261"/>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Amongst concerns, top 3 concerns were</a:t>
            </a:r>
          </a:p>
          <a:p>
            <a:endParaRPr lang="en-US" dirty="0"/>
          </a:p>
          <a:p>
            <a:r>
              <a:rPr lang="en-US" dirty="0"/>
              <a:t>[click] read</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read</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read</a:t>
            </a:r>
          </a:p>
          <a:p>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76</a:t>
            </a:fld>
            <a:endParaRPr lang="en-US"/>
          </a:p>
        </p:txBody>
      </p:sp>
    </p:spTree>
    <p:extLst>
      <p:ext uri="{BB962C8B-B14F-4D97-AF65-F5344CB8AC3E}">
        <p14:creationId xmlns:p14="http://schemas.microsoft.com/office/powerpoint/2010/main" val="3499297468"/>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p:cNvSpPr>
            <a:spLocks noGrp="1"/>
          </p:cNvSpPr>
          <p:nvPr>
            <p:ph type="body" idx="1"/>
          </p:nvPr>
        </p:nvSpPr>
        <p:spPr/>
        <p:txBody>
          <a:bodyPr/>
          <a:lstStyle/>
          <a:p>
            <a:r>
              <a:rPr lang="en-US" sz="1200" dirty="0">
                <a:latin typeface="Segoe UI Light" panose="020B0502040204020203" pitchFamily="34" charset="0"/>
              </a:rPr>
              <a:t>While government officials suggested labeling </a:t>
            </a:r>
            <a:r>
              <a:rPr lang="en-US" sz="1200" kern="1200" dirty="0">
                <a:solidFill>
                  <a:schemeClr val="tx1"/>
                </a:solidFill>
                <a:effectLst/>
                <a:latin typeface="+mn-lt"/>
                <a:ea typeface="+mn-ea"/>
                <a:cs typeface="+mn-cs"/>
              </a:rPr>
              <a:t>each road by multiple people t</a:t>
            </a:r>
            <a:r>
              <a:rPr lang="en-US" sz="1200" dirty="0">
                <a:latin typeface="Segoe UI Light" panose="020B0502040204020203" pitchFamily="34" charset="0"/>
              </a:rPr>
              <a:t>o deal with data reliability and conflicting opinions,</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34420796"/>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p:cNvSpPr>
            <a:spLocks noGrp="1"/>
          </p:cNvSpPr>
          <p:nvPr>
            <p:ph type="body" idx="1"/>
          </p:nvPr>
        </p:nvSpPr>
        <p:spPr/>
        <p:txBody>
          <a:bodyPr/>
          <a:lstStyle/>
          <a:p>
            <a:r>
              <a:rPr lang="en-US" sz="1200" dirty="0">
                <a:latin typeface="Segoe UI Light" panose="020B0502040204020203" pitchFamily="34" charset="0"/>
              </a:rPr>
              <a:t>Caregivers and mobility impaired participants were concerned </a:t>
            </a:r>
            <a:r>
              <a:rPr lang="en-US" sz="1200" kern="1200" dirty="0">
                <a:solidFill>
                  <a:schemeClr val="tx1"/>
                </a:solidFill>
                <a:effectLst/>
                <a:latin typeface="+mn-lt"/>
                <a:ea typeface="+mn-ea"/>
                <a:cs typeface="+mn-cs"/>
              </a:rPr>
              <a:t>about how labelers may differ in interpreting problems compared with their needs and experiences. As MI1 notes [read quote]</a:t>
            </a:r>
          </a:p>
          <a:p>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1496981839"/>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Segoe UI Light" panose="020B0502040204020203" pitchFamily="34" charset="0"/>
                <a:cs typeface="Segoe UI Light" panose="020B0502040204020203" pitchFamily="34" charset="0"/>
              </a:rPr>
              <a:t>Given all this work, what's next?</a:t>
            </a:r>
          </a:p>
        </p:txBody>
      </p:sp>
      <p:sp>
        <p:nvSpPr>
          <p:cNvPr id="4" name="Slide Number Placeholder 3"/>
          <p:cNvSpPr>
            <a:spLocks noGrp="1"/>
          </p:cNvSpPr>
          <p:nvPr>
            <p:ph type="sldNum" sz="quarter" idx="10"/>
          </p:nvPr>
        </p:nvSpPr>
        <p:spPr/>
        <p:txBody>
          <a:bodyPr/>
          <a:lstStyle/>
          <a:p>
            <a:fld id="{86CEBA8C-C941-674C-ABA3-D3CC7F1C7354}" type="slidenum">
              <a:rPr lang="en-US" smtClean="0"/>
              <a:t>79</a:t>
            </a:fld>
            <a:endParaRPr lang="en-US"/>
          </a:p>
        </p:txBody>
      </p:sp>
    </p:spTree>
    <p:extLst>
      <p:ext uri="{BB962C8B-B14F-4D97-AF65-F5344CB8AC3E}">
        <p14:creationId xmlns:p14="http://schemas.microsoft.com/office/powerpoint/2010/main" val="2775319977"/>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deployed in more cities! </a:t>
            </a:r>
          </a:p>
          <a:p>
            <a:endParaRPr lang="en-US" dirty="0"/>
          </a:p>
          <a:p>
            <a:r>
              <a:rPr lang="en-US" dirty="0"/>
              <a:t>In Newberg, we have covered almost 40% of the city</a:t>
            </a:r>
          </a:p>
          <a:p>
            <a:r>
              <a:rPr lang="en-US" dirty="0"/>
              <a:t>---</a:t>
            </a:r>
          </a:p>
          <a:p>
            <a:r>
              <a:rPr lang="en-US" dirty="0"/>
              <a:t>P.C Anastasia Reinhardt</a:t>
            </a:r>
          </a:p>
        </p:txBody>
      </p:sp>
      <p:sp>
        <p:nvSpPr>
          <p:cNvPr id="4" name="Slide Number Placeholder 3"/>
          <p:cNvSpPr>
            <a:spLocks noGrp="1"/>
          </p:cNvSpPr>
          <p:nvPr>
            <p:ph type="sldNum" sz="quarter" idx="5"/>
          </p:nvPr>
        </p:nvSpPr>
        <p:spPr/>
        <p:txBody>
          <a:bodyPr/>
          <a:lstStyle/>
          <a:p>
            <a:fld id="{86CEBA8C-C941-674C-ABA3-D3CC7F1C7354}" type="slidenum">
              <a:rPr lang="en-US" smtClean="0"/>
              <a:t>80</a:t>
            </a:fld>
            <a:endParaRPr lang="en-US"/>
          </a:p>
        </p:txBody>
      </p:sp>
    </p:spTree>
    <p:extLst>
      <p:ext uri="{BB962C8B-B14F-4D97-AF65-F5344CB8AC3E}">
        <p14:creationId xmlns:p14="http://schemas.microsoft.com/office/powerpoint/2010/main" val="2677792692"/>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And just 15 days ago, we deployed to Seattle. As of last night, over 500 miles have been covered generating over 57,000 labels.</a:t>
            </a:r>
          </a:p>
        </p:txBody>
      </p:sp>
      <p:sp>
        <p:nvSpPr>
          <p:cNvPr id="4" name="Slide Number Placeholder 3"/>
          <p:cNvSpPr>
            <a:spLocks noGrp="1"/>
          </p:cNvSpPr>
          <p:nvPr>
            <p:ph type="sldNum" sz="quarter" idx="5"/>
          </p:nvPr>
        </p:nvSpPr>
        <p:spPr/>
        <p:txBody>
          <a:bodyPr/>
          <a:lstStyle/>
          <a:p>
            <a:fld id="{86CEBA8C-C941-674C-ABA3-D3CC7F1C7354}" type="slidenum">
              <a:rPr lang="en-US" smtClean="0"/>
              <a:t>81</a:t>
            </a:fld>
            <a:endParaRPr lang="en-US"/>
          </a:p>
        </p:txBody>
      </p:sp>
    </p:spTree>
    <p:extLst>
      <p:ext uri="{BB962C8B-B14F-4D97-AF65-F5344CB8AC3E}">
        <p14:creationId xmlns:p14="http://schemas.microsoft.com/office/powerpoint/2010/main" val="3271416052"/>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have started working on modeling accessibility such that we can answer questions such as </a:t>
            </a:r>
          </a:p>
          <a:p>
            <a:r>
              <a:rPr lang="en-US" dirty="0"/>
              <a:t>[click] read</a:t>
            </a:r>
          </a:p>
          <a:p>
            <a:r>
              <a:rPr lang="en-US" dirty="0"/>
              <a:t>[click] read</a:t>
            </a:r>
          </a:p>
          <a:p>
            <a:endParaRPr lang="en-US" dirty="0"/>
          </a:p>
          <a:p>
            <a:r>
              <a:rPr lang="en-US" dirty="0"/>
              <a:t>---</a:t>
            </a:r>
          </a:p>
          <a:p>
            <a:r>
              <a:rPr lang="en-US" dirty="0"/>
              <a:t>Image courtesy: </a:t>
            </a:r>
            <a:r>
              <a:rPr lang="en-US" dirty="0">
                <a:hlinkClick r:id="rId3"/>
              </a:rPr>
              <a:t>http://orkposters.com/product/seattle-neighborhoods-16-x-32-classic-black-white-poster/</a:t>
            </a:r>
            <a:endParaRPr lang="en-US" dirty="0"/>
          </a:p>
        </p:txBody>
      </p:sp>
      <p:sp>
        <p:nvSpPr>
          <p:cNvPr id="4" name="Slide Number Placeholder 3"/>
          <p:cNvSpPr>
            <a:spLocks noGrp="1"/>
          </p:cNvSpPr>
          <p:nvPr>
            <p:ph type="sldNum" sz="quarter" idx="5"/>
          </p:nvPr>
        </p:nvSpPr>
        <p:spPr/>
        <p:txBody>
          <a:bodyPr/>
          <a:lstStyle/>
          <a:p>
            <a:fld id="{86CEBA8C-C941-674C-ABA3-D3CC7F1C7354}" type="slidenum">
              <a:rPr lang="en-US" smtClean="0"/>
              <a:t>82</a:t>
            </a:fld>
            <a:endParaRPr lang="en-US"/>
          </a:p>
        </p:txBody>
      </p:sp>
    </p:spTree>
    <p:extLst>
      <p:ext uri="{BB962C8B-B14F-4D97-AF65-F5344CB8AC3E}">
        <p14:creationId xmlns:p14="http://schemas.microsoft.com/office/powerpoint/2010/main" val="2291255043"/>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are also working on building tools for visualizing accessibility to answer questions such as </a:t>
            </a:r>
          </a:p>
          <a:p>
            <a:endParaRPr lang="en-US" dirty="0"/>
          </a:p>
          <a:p>
            <a:r>
              <a:rPr lang="en-US" dirty="0"/>
              <a:t>[click] read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As you can see from the maps, we immediately start to see patterns. For example, urban core of DC has more obstacles while the periphery of the core has more no sidewalk issues.</a:t>
            </a:r>
          </a:p>
          <a:p>
            <a:endParaRPr lang="en-US" dirty="0"/>
          </a:p>
          <a:p>
            <a:r>
              <a:rPr lang="en-US" dirty="0"/>
              <a:t>We are also doing an extensive analysis with a wider set of stakeholder groups to understand what questions are important about urban accessibility and how can visualization help in answering them.</a:t>
            </a:r>
          </a:p>
        </p:txBody>
      </p:sp>
      <p:sp>
        <p:nvSpPr>
          <p:cNvPr id="4" name="Slide Number Placeholder 3"/>
          <p:cNvSpPr>
            <a:spLocks noGrp="1"/>
          </p:cNvSpPr>
          <p:nvPr>
            <p:ph type="sldNum" sz="quarter" idx="5"/>
          </p:nvPr>
        </p:nvSpPr>
        <p:spPr/>
        <p:txBody>
          <a:bodyPr/>
          <a:lstStyle/>
          <a:p>
            <a:fld id="{86CEBA8C-C941-674C-ABA3-D3CC7F1C7354}" type="slidenum">
              <a:rPr lang="en-US" smtClean="0"/>
              <a:t>83</a:t>
            </a:fld>
            <a:endParaRPr lang="en-US"/>
          </a:p>
        </p:txBody>
      </p:sp>
    </p:spTree>
    <p:extLst>
      <p:ext uri="{BB962C8B-B14F-4D97-AF65-F5344CB8AC3E}">
        <p14:creationId xmlns:p14="http://schemas.microsoft.com/office/powerpoint/2010/main" val="965489860"/>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Towards making data collection faster, we are working towards automatically identifying the different label types using computer vision and deep learning techniques.</a:t>
            </a:r>
          </a:p>
        </p:txBody>
      </p:sp>
      <p:sp>
        <p:nvSpPr>
          <p:cNvPr id="4" name="Slide Number Placeholder 3"/>
          <p:cNvSpPr>
            <a:spLocks noGrp="1"/>
          </p:cNvSpPr>
          <p:nvPr>
            <p:ph type="sldNum" sz="quarter" idx="5"/>
          </p:nvPr>
        </p:nvSpPr>
        <p:spPr/>
        <p:txBody>
          <a:bodyPr/>
          <a:lstStyle/>
          <a:p>
            <a:fld id="{86CEBA8C-C941-674C-ABA3-D3CC7F1C7354}" type="slidenum">
              <a:rPr lang="en-US" smtClean="0"/>
              <a:t>84</a:t>
            </a:fld>
            <a:endParaRPr lang="en-US"/>
          </a:p>
        </p:txBody>
      </p:sp>
    </p:spTree>
    <p:extLst>
      <p:ext uri="{BB962C8B-B14F-4D97-AF65-F5344CB8AC3E}">
        <p14:creationId xmlns:p14="http://schemas.microsoft.com/office/powerpoint/2010/main" val="4158526039"/>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Finally, to deal with mislabeled objects such as this curb ramp label applied to the middle of the street..</a:t>
            </a:r>
          </a:p>
        </p:txBody>
      </p:sp>
      <p:sp>
        <p:nvSpPr>
          <p:cNvPr id="4" name="Slide Number Placeholder 3"/>
          <p:cNvSpPr>
            <a:spLocks noGrp="1"/>
          </p:cNvSpPr>
          <p:nvPr>
            <p:ph type="sldNum" sz="quarter" idx="5"/>
          </p:nvPr>
        </p:nvSpPr>
        <p:spPr/>
        <p:txBody>
          <a:bodyPr/>
          <a:lstStyle/>
          <a:p>
            <a:fld id="{86CEBA8C-C941-674C-ABA3-D3CC7F1C7354}" type="slidenum">
              <a:rPr lang="en-US" smtClean="0"/>
              <a:t>85</a:t>
            </a:fld>
            <a:endParaRPr lang="en-US"/>
          </a:p>
        </p:txBody>
      </p:sp>
    </p:spTree>
    <p:extLst>
      <p:ext uri="{BB962C8B-B14F-4D97-AF65-F5344CB8AC3E}">
        <p14:creationId xmlns:p14="http://schemas.microsoft.com/office/powerpoint/2010/main" val="4119339064"/>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Or this dog marked as an obstacle</a:t>
            </a:r>
          </a:p>
        </p:txBody>
      </p:sp>
      <p:sp>
        <p:nvSpPr>
          <p:cNvPr id="4" name="Slide Number Placeholder 3"/>
          <p:cNvSpPr>
            <a:spLocks noGrp="1"/>
          </p:cNvSpPr>
          <p:nvPr>
            <p:ph type="sldNum" sz="quarter" idx="5"/>
          </p:nvPr>
        </p:nvSpPr>
        <p:spPr/>
        <p:txBody>
          <a:bodyPr/>
          <a:lstStyle/>
          <a:p>
            <a:fld id="{86CEBA8C-C941-674C-ABA3-D3CC7F1C7354}" type="slidenum">
              <a:rPr lang="en-US" smtClean="0"/>
              <a:t>86</a:t>
            </a:fld>
            <a:endParaRPr lang="en-US"/>
          </a:p>
        </p:txBody>
      </p:sp>
    </p:spTree>
    <p:extLst>
      <p:ext uri="{BB962C8B-B14F-4D97-AF65-F5344CB8AC3E}">
        <p14:creationId xmlns:p14="http://schemas.microsoft.com/office/powerpoint/2010/main" val="3059378827"/>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are working towards building rapid validation interfaces. The image shows a prototype of a recently deployed validation tool that allows users to validate labels contributed by other users.</a:t>
            </a:r>
          </a:p>
        </p:txBody>
      </p:sp>
      <p:sp>
        <p:nvSpPr>
          <p:cNvPr id="4" name="Slide Number Placeholder 3"/>
          <p:cNvSpPr>
            <a:spLocks noGrp="1"/>
          </p:cNvSpPr>
          <p:nvPr>
            <p:ph type="sldNum" sz="quarter" idx="5"/>
          </p:nvPr>
        </p:nvSpPr>
        <p:spPr/>
        <p:txBody>
          <a:bodyPr/>
          <a:lstStyle/>
          <a:p>
            <a:fld id="{86CEBA8C-C941-674C-ABA3-D3CC7F1C7354}" type="slidenum">
              <a:rPr lang="en-US" smtClean="0"/>
              <a:t>87</a:t>
            </a:fld>
            <a:endParaRPr lang="en-US"/>
          </a:p>
        </p:txBody>
      </p:sp>
    </p:spTree>
    <p:extLst>
      <p:ext uri="{BB962C8B-B14F-4D97-AF65-F5344CB8AC3E}">
        <p14:creationId xmlns:p14="http://schemas.microsoft.com/office/powerpoint/2010/main" val="587684613"/>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work would not have been possible without this amazing group of high school interns, undergrads, and graduate students..</a:t>
            </a:r>
          </a:p>
        </p:txBody>
      </p:sp>
      <p:sp>
        <p:nvSpPr>
          <p:cNvPr id="4" name="Slide Number Placeholder 3"/>
          <p:cNvSpPr>
            <a:spLocks noGrp="1"/>
          </p:cNvSpPr>
          <p:nvPr>
            <p:ph type="sldNum" sz="quarter" idx="5"/>
          </p:nvPr>
        </p:nvSpPr>
        <p:spPr/>
        <p:txBody>
          <a:bodyPr/>
          <a:lstStyle/>
          <a:p>
            <a:fld id="{86CEBA8C-C941-674C-ABA3-D3CC7F1C7354}" type="slidenum">
              <a:rPr lang="en-US" smtClean="0"/>
              <a:t>88</a:t>
            </a:fld>
            <a:endParaRPr lang="en-US"/>
          </a:p>
        </p:txBody>
      </p:sp>
    </p:spTree>
    <p:extLst>
      <p:ext uri="{BB962C8B-B14F-4D97-AF65-F5344CB8AC3E}">
        <p14:creationId xmlns:p14="http://schemas.microsoft.com/office/powerpoint/2010/main" val="1218423591"/>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were funded by Google, IBM, NSF, and the Department of Defense</a:t>
            </a:r>
          </a:p>
        </p:txBody>
      </p:sp>
      <p:sp>
        <p:nvSpPr>
          <p:cNvPr id="4" name="Slide Number Placeholder 3"/>
          <p:cNvSpPr>
            <a:spLocks noGrp="1"/>
          </p:cNvSpPr>
          <p:nvPr>
            <p:ph type="sldNum" sz="quarter" idx="10"/>
          </p:nvPr>
        </p:nvSpPr>
        <p:spPr/>
        <p:txBody>
          <a:bodyPr/>
          <a:lstStyle/>
          <a:p>
            <a:fld id="{86CEBA8C-C941-674C-ABA3-D3CC7F1C7354}" type="slidenum">
              <a:rPr lang="en-US" smtClean="0"/>
              <a:t>89</a:t>
            </a:fld>
            <a:endParaRPr lang="en-US"/>
          </a:p>
        </p:txBody>
      </p:sp>
    </p:spTree>
    <p:extLst>
      <p:ext uri="{BB962C8B-B14F-4D97-AF65-F5344CB8AC3E}">
        <p14:creationId xmlns:p14="http://schemas.microsoft.com/office/powerpoint/2010/main" val="592505458"/>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brings us to the end of the talk. Here are some links for contacting me via email or twitter, contributing to our open-sourced codebase, and utilizing the data using our API. </a:t>
            </a:r>
          </a:p>
          <a:p>
            <a:endParaRPr lang="en-US" dirty="0"/>
          </a:p>
          <a:p>
            <a:r>
              <a:rPr lang="en-US" dirty="0"/>
              <a:t>Thank</a:t>
            </a:r>
            <a:r>
              <a:rPr lang="en-US" baseline="0" dirty="0"/>
              <a:t> you for your attention. Happy to take questions</a:t>
            </a:r>
            <a:endParaRPr lang="en-US" dirty="0"/>
          </a:p>
        </p:txBody>
      </p:sp>
      <p:sp>
        <p:nvSpPr>
          <p:cNvPr id="4" name="Slide Number Placeholder 3"/>
          <p:cNvSpPr>
            <a:spLocks noGrp="1"/>
          </p:cNvSpPr>
          <p:nvPr>
            <p:ph type="sldNum" sz="quarter" idx="10"/>
          </p:nvPr>
        </p:nvSpPr>
        <p:spPr/>
        <p:txBody>
          <a:bodyPr/>
          <a:lstStyle/>
          <a:p>
            <a:fld id="{86CEBA8C-C941-674C-ABA3-D3CC7F1C7354}" type="slidenum">
              <a:rPr lang="en-US" smtClean="0"/>
              <a:t>90</a:t>
            </a:fld>
            <a:endParaRPr lang="en-US"/>
          </a:p>
        </p:txBody>
      </p:sp>
    </p:spTree>
    <p:extLst>
      <p:ext uri="{BB962C8B-B14F-4D97-AF65-F5344CB8AC3E}">
        <p14:creationId xmlns:p14="http://schemas.microsoft.com/office/powerpoint/2010/main" val="16383577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6_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28600" y="467474"/>
            <a:ext cx="6324599" cy="708436"/>
          </a:xfrm>
        </p:spPr>
        <p:txBody>
          <a:bodyPr>
            <a:noAutofit/>
          </a:bodyPr>
          <a:lstStyle>
            <a:lvl1pPr>
              <a:defRPr lang="en-US" sz="4000" kern="1200" dirty="0">
                <a:solidFill>
                  <a:schemeClr val="tx1">
                    <a:lumMod val="75000"/>
                    <a:lumOff val="25000"/>
                  </a:schemeClr>
                </a:solidFill>
                <a:latin typeface="Museo Slab 1000" panose="02000000000000000000" pitchFamily="50" charset="0"/>
                <a:ea typeface="+mn-ea"/>
                <a:cs typeface="+mn-cs"/>
              </a:defRPr>
            </a:lvl1pPr>
          </a:lstStyle>
          <a:p>
            <a:r>
              <a:rPr lang="en-US" dirty="0"/>
              <a:t>Master title</a:t>
            </a:r>
          </a:p>
        </p:txBody>
      </p:sp>
      <p:sp>
        <p:nvSpPr>
          <p:cNvPr id="3" name="Content Placeholder 2"/>
          <p:cNvSpPr>
            <a:spLocks noGrp="1"/>
          </p:cNvSpPr>
          <p:nvPr>
            <p:ph idx="1"/>
          </p:nvPr>
        </p:nvSpPr>
        <p:spPr>
          <a:xfrm>
            <a:off x="228600" y="1566350"/>
            <a:ext cx="6324600" cy="5063050"/>
          </a:xfrm>
        </p:spPr>
        <p:txBody>
          <a:bodyPr>
            <a:normAutofit/>
          </a:bodyPr>
          <a:lstStyle>
            <a:lvl1pPr marL="0" indent="0">
              <a:spcBef>
                <a:spcPts val="0"/>
              </a:spcBef>
              <a:spcAft>
                <a:spcPts val="1000"/>
              </a:spcAft>
              <a:buNone/>
              <a:defRPr lang="en-US" sz="2800" b="0" i="0" kern="1200" dirty="0" smtClean="0">
                <a:solidFill>
                  <a:prstClr val="black">
                    <a:lumMod val="75000"/>
                    <a:lumOff val="25000"/>
                  </a:prstClr>
                </a:solidFill>
                <a:latin typeface="MuseoSansW01-100" panose="02000000000000000000" pitchFamily="2" charset="0"/>
                <a:ea typeface="+mn-ea"/>
                <a:cs typeface="+mn-cs"/>
              </a:defRPr>
            </a:lvl1pPr>
            <a:lvl2pPr>
              <a:defRPr lang="en-US" sz="2800" kern="1200" dirty="0" smtClean="0">
                <a:solidFill>
                  <a:prstClr val="black">
                    <a:lumMod val="75000"/>
                    <a:lumOff val="25000"/>
                  </a:prstClr>
                </a:solidFill>
                <a:latin typeface="Museo Sans 100" panose="02000000000000000000" pitchFamily="50" charset="0"/>
                <a:ea typeface="+mn-ea"/>
                <a:cs typeface="+mn-cs"/>
              </a:defRPr>
            </a:lvl2pPr>
            <a:lvl3pPr>
              <a:defRPr lang="en-US" sz="2800" kern="1200" dirty="0" smtClean="0">
                <a:solidFill>
                  <a:prstClr val="black">
                    <a:lumMod val="75000"/>
                    <a:lumOff val="25000"/>
                  </a:prstClr>
                </a:solidFill>
                <a:latin typeface="Museo Sans 100" panose="02000000000000000000" pitchFamily="50" charset="0"/>
                <a:ea typeface="+mn-ea"/>
                <a:cs typeface="+mn-cs"/>
              </a:defRPr>
            </a:lvl3pPr>
            <a:lvl4pPr>
              <a:defRPr lang="en-US" sz="2800" kern="1200" dirty="0" smtClean="0">
                <a:solidFill>
                  <a:prstClr val="black">
                    <a:lumMod val="75000"/>
                    <a:lumOff val="25000"/>
                  </a:prstClr>
                </a:solidFill>
                <a:latin typeface="Museo Sans 100" panose="02000000000000000000" pitchFamily="50" charset="0"/>
                <a:ea typeface="+mn-ea"/>
                <a:cs typeface="+mn-cs"/>
              </a:defRPr>
            </a:lvl4pPr>
            <a:lvl5pPr>
              <a:defRPr lang="en-US" sz="2800" kern="1200" dirty="0">
                <a:solidFill>
                  <a:prstClr val="black">
                    <a:lumMod val="75000"/>
                    <a:lumOff val="25000"/>
                  </a:prstClr>
                </a:solidFill>
                <a:latin typeface="Museo Sans 100" panose="02000000000000000000" pitchFamily="50" charset="0"/>
                <a:ea typeface="+mn-ea"/>
                <a:cs typeface="+mn-cs"/>
              </a:defRPr>
            </a:lvl5pPr>
          </a:lstStyle>
          <a:p>
            <a:pPr lvl="0"/>
            <a:r>
              <a:rPr lang="en-US" dirty="0"/>
              <a:t>Edit Master text styles</a:t>
            </a:r>
          </a:p>
        </p:txBody>
      </p:sp>
      <p:sp>
        <p:nvSpPr>
          <p:cNvPr id="12" name="Content Placeholder 11"/>
          <p:cNvSpPr>
            <a:spLocks noGrp="1"/>
          </p:cNvSpPr>
          <p:nvPr>
            <p:ph sz="quarter" idx="13" hasCustomPrompt="1"/>
          </p:nvPr>
        </p:nvSpPr>
        <p:spPr>
          <a:xfrm>
            <a:off x="228600" y="197601"/>
            <a:ext cx="4724401" cy="411367"/>
          </a:xfrm>
        </p:spPr>
        <p:txBody>
          <a:bodyPr>
            <a:noAutofit/>
          </a:bodyPr>
          <a:lstStyle>
            <a:lvl1pPr marL="0" indent="0">
              <a:buNone/>
              <a:defRPr lang="en-US" sz="1800" kern="1200" cap="small" dirty="0">
                <a:solidFill>
                  <a:schemeClr val="tx1">
                    <a:lumMod val="65000"/>
                    <a:lumOff val="35000"/>
                  </a:schemeClr>
                </a:solidFill>
                <a:latin typeface="Museo Slab 100" panose="02000000000000000000" pitchFamily="50" charset="0"/>
                <a:ea typeface="+mn-ea"/>
                <a:cs typeface="+mn-cs"/>
              </a:defRPr>
            </a:lvl1pPr>
          </a:lstStyle>
          <a:p>
            <a:pPr lvl="0"/>
            <a:r>
              <a:rPr lang="en-US" dirty="0"/>
              <a:t>Short sub-title</a:t>
            </a:r>
          </a:p>
        </p:txBody>
      </p:sp>
    </p:spTree>
    <p:extLst>
      <p:ext uri="{BB962C8B-B14F-4D97-AF65-F5344CB8AC3E}">
        <p14:creationId xmlns:p14="http://schemas.microsoft.com/office/powerpoint/2010/main" val="25689218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7_Title and Content">
    <p:spTree>
      <p:nvGrpSpPr>
        <p:cNvPr id="1" name=""/>
        <p:cNvGrpSpPr/>
        <p:nvPr/>
      </p:nvGrpSpPr>
      <p:grpSpPr>
        <a:xfrm>
          <a:off x="0" y="0"/>
          <a:ext cx="0" cy="0"/>
          <a:chOff x="0" y="0"/>
          <a:chExt cx="0" cy="0"/>
        </a:xfrm>
      </p:grpSpPr>
      <p:pic>
        <p:nvPicPr>
          <p:cNvPr id="7" name="Picture 6" hidden="1"/>
          <p:cNvPicPr>
            <a:picLocks noChangeAspect="1"/>
          </p:cNvPicPr>
          <p:nvPr userDrawn="1"/>
        </p:nvPicPr>
        <p:blipFill>
          <a:blip r:embed="rId2"/>
          <a:stretch>
            <a:fillRect/>
          </a:stretch>
        </p:blipFill>
        <p:spPr>
          <a:xfrm>
            <a:off x="0" y="1169"/>
            <a:ext cx="12192000" cy="6855661"/>
          </a:xfrm>
          <a:prstGeom prst="rect">
            <a:avLst/>
          </a:prstGeom>
        </p:spPr>
      </p:pic>
      <p:sp>
        <p:nvSpPr>
          <p:cNvPr id="2" name="Title 1"/>
          <p:cNvSpPr>
            <a:spLocks noGrp="1"/>
          </p:cNvSpPr>
          <p:nvPr>
            <p:ph type="title"/>
          </p:nvPr>
        </p:nvSpPr>
        <p:spPr>
          <a:xfrm>
            <a:off x="211822" y="492641"/>
            <a:ext cx="6324599" cy="708436"/>
          </a:xfrm>
        </p:spPr>
        <p:txBody>
          <a:bodyPr lIns="0">
            <a:noAutofit/>
          </a:bodyPr>
          <a:lstStyle>
            <a:lvl1pPr>
              <a:defRPr lang="en-US" sz="5000" b="1" kern="1200" dirty="0">
                <a:solidFill>
                  <a:schemeClr val="tx1">
                    <a:lumMod val="75000"/>
                    <a:lumOff val="25000"/>
                  </a:schemeClr>
                </a:solidFill>
                <a:latin typeface="Bebas Neue" panose="020B0606020202050201" pitchFamily="34" charset="0"/>
                <a:ea typeface="+mn-ea"/>
                <a:cs typeface="+mn-cs"/>
              </a:defRPr>
            </a:lvl1pPr>
          </a:lstStyle>
          <a:p>
            <a:endParaRPr lang="en-US" dirty="0"/>
          </a:p>
        </p:txBody>
      </p:sp>
      <p:sp>
        <p:nvSpPr>
          <p:cNvPr id="3" name="Content Placeholder 2"/>
          <p:cNvSpPr>
            <a:spLocks noGrp="1"/>
          </p:cNvSpPr>
          <p:nvPr>
            <p:ph idx="1"/>
          </p:nvPr>
        </p:nvSpPr>
        <p:spPr>
          <a:xfrm>
            <a:off x="211822" y="1566350"/>
            <a:ext cx="6324600" cy="5063050"/>
          </a:xfrm>
        </p:spPr>
        <p:txBody>
          <a:bodyPr lIns="0">
            <a:normAutofit/>
          </a:bodyPr>
          <a:lstStyle>
            <a:lvl1pPr marL="0" indent="0">
              <a:lnSpc>
                <a:spcPct val="108000"/>
              </a:lnSpc>
              <a:spcBef>
                <a:spcPts val="0"/>
              </a:spcBef>
              <a:spcAft>
                <a:spcPts val="2100"/>
              </a:spcAft>
              <a:buNone/>
              <a:defRPr lang="en-US" sz="3200" b="0" i="0" kern="1200" dirty="0" smtClean="0">
                <a:solidFill>
                  <a:prstClr val="black">
                    <a:lumMod val="75000"/>
                    <a:lumOff val="25000"/>
                  </a:prstClr>
                </a:solidFill>
                <a:latin typeface="Segoe UI Light" panose="020B0502040204020203" pitchFamily="34" charset="0"/>
                <a:ea typeface="+mn-ea"/>
                <a:cs typeface="Segoe UI Light" panose="020B0502040204020203" pitchFamily="34" charset="0"/>
              </a:defRPr>
            </a:lvl1pPr>
            <a:lvl2pPr>
              <a:defRPr lang="en-US" sz="2800" kern="1200" dirty="0" smtClean="0">
                <a:solidFill>
                  <a:prstClr val="black">
                    <a:lumMod val="75000"/>
                    <a:lumOff val="25000"/>
                  </a:prstClr>
                </a:solidFill>
                <a:latin typeface="Museo Sans 100" panose="02000000000000000000" pitchFamily="50" charset="0"/>
                <a:ea typeface="+mn-ea"/>
                <a:cs typeface="+mn-cs"/>
              </a:defRPr>
            </a:lvl2pPr>
            <a:lvl3pPr>
              <a:defRPr lang="en-US" sz="2800" kern="1200" dirty="0" smtClean="0">
                <a:solidFill>
                  <a:prstClr val="black">
                    <a:lumMod val="75000"/>
                    <a:lumOff val="25000"/>
                  </a:prstClr>
                </a:solidFill>
                <a:latin typeface="Museo Sans 100" panose="02000000000000000000" pitchFamily="50" charset="0"/>
                <a:ea typeface="+mn-ea"/>
                <a:cs typeface="+mn-cs"/>
              </a:defRPr>
            </a:lvl3pPr>
            <a:lvl4pPr>
              <a:defRPr lang="en-US" sz="2800" kern="1200" dirty="0" smtClean="0">
                <a:solidFill>
                  <a:prstClr val="black">
                    <a:lumMod val="75000"/>
                    <a:lumOff val="25000"/>
                  </a:prstClr>
                </a:solidFill>
                <a:latin typeface="Museo Sans 100" panose="02000000000000000000" pitchFamily="50" charset="0"/>
                <a:ea typeface="+mn-ea"/>
                <a:cs typeface="+mn-cs"/>
              </a:defRPr>
            </a:lvl4pPr>
            <a:lvl5pPr>
              <a:defRPr lang="en-US" sz="2800" kern="1200" dirty="0">
                <a:solidFill>
                  <a:prstClr val="black">
                    <a:lumMod val="75000"/>
                    <a:lumOff val="25000"/>
                  </a:prstClr>
                </a:solidFill>
                <a:latin typeface="Museo Sans 100" panose="02000000000000000000" pitchFamily="50" charset="0"/>
                <a:ea typeface="+mn-ea"/>
                <a:cs typeface="+mn-cs"/>
              </a:defRPr>
            </a:lvl5pPr>
          </a:lstStyle>
          <a:p>
            <a:pPr lvl="0"/>
            <a:r>
              <a:rPr lang="en-US" dirty="0"/>
              <a:t>Edit Master text styles</a:t>
            </a:r>
          </a:p>
        </p:txBody>
      </p:sp>
      <p:sp>
        <p:nvSpPr>
          <p:cNvPr id="12" name="Content Placeholder 11"/>
          <p:cNvSpPr>
            <a:spLocks noGrp="1"/>
          </p:cNvSpPr>
          <p:nvPr>
            <p:ph sz="quarter" idx="13" hasCustomPrompt="1"/>
          </p:nvPr>
        </p:nvSpPr>
        <p:spPr>
          <a:xfrm>
            <a:off x="228600" y="197601"/>
            <a:ext cx="4724401" cy="411367"/>
          </a:xfrm>
        </p:spPr>
        <p:txBody>
          <a:bodyPr lIns="0">
            <a:noAutofit/>
          </a:bodyPr>
          <a:lstStyle>
            <a:lvl1pPr marL="0" indent="0">
              <a:buNone/>
              <a:defRPr lang="en-US" sz="2000" kern="1200" cap="none" baseline="0" dirty="0">
                <a:solidFill>
                  <a:schemeClr val="tx1">
                    <a:lumMod val="65000"/>
                    <a:lumOff val="35000"/>
                  </a:schemeClr>
                </a:solidFill>
                <a:latin typeface="Bebas Neue" panose="020B0606020202050201" pitchFamily="34" charset="0"/>
                <a:ea typeface="+mn-ea"/>
                <a:cs typeface="+mn-cs"/>
              </a:defRPr>
            </a:lvl1pPr>
          </a:lstStyle>
          <a:p>
            <a:pPr lvl="0"/>
            <a:r>
              <a:rPr lang="en-US" dirty="0"/>
              <a:t>Short sub-title</a:t>
            </a:r>
          </a:p>
        </p:txBody>
      </p:sp>
    </p:spTree>
    <p:extLst>
      <p:ext uri="{BB962C8B-B14F-4D97-AF65-F5344CB8AC3E}">
        <p14:creationId xmlns:p14="http://schemas.microsoft.com/office/powerpoint/2010/main" val="23974152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EF099A51-7E4C-4B6A-BA60-7E15FBE13496}" type="datetimeFigureOut">
              <a:rPr lang="en-US" smtClean="0"/>
              <a:t>10/31/19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D1C2392-448B-4888-B6FA-CF18AD1B095B}" type="slidenum">
              <a:rPr lang="en-US" smtClean="0"/>
              <a:t>‹#›</a:t>
            </a:fld>
            <a:endParaRPr lang="en-US"/>
          </a:p>
        </p:txBody>
      </p:sp>
    </p:spTree>
    <p:extLst>
      <p:ext uri="{BB962C8B-B14F-4D97-AF65-F5344CB8AC3E}">
        <p14:creationId xmlns:p14="http://schemas.microsoft.com/office/powerpoint/2010/main" val="30186910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F099A51-7E4C-4B6A-BA60-7E15FBE13496}" type="datetimeFigureOut">
              <a:rPr lang="en-US" smtClean="0"/>
              <a:t>10/31/19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D1C2392-448B-4888-B6FA-CF18AD1B095B}" type="slidenum">
              <a:rPr lang="en-US" smtClean="0"/>
              <a:t>‹#›</a:t>
            </a:fld>
            <a:endParaRPr lang="en-US"/>
          </a:p>
        </p:txBody>
      </p:sp>
    </p:spTree>
    <p:extLst>
      <p:ext uri="{BB962C8B-B14F-4D97-AF65-F5344CB8AC3E}">
        <p14:creationId xmlns:p14="http://schemas.microsoft.com/office/powerpoint/2010/main" val="27855662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F099A51-7E4C-4B6A-BA60-7E15FBE13496}" type="datetimeFigureOut">
              <a:rPr lang="en-US" smtClean="0"/>
              <a:t>10/31/19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D1C2392-448B-4888-B6FA-CF18AD1B095B}" type="slidenum">
              <a:rPr lang="en-US" smtClean="0"/>
              <a:t>‹#›</a:t>
            </a:fld>
            <a:endParaRPr lang="en-US"/>
          </a:p>
        </p:txBody>
      </p:sp>
    </p:spTree>
    <p:extLst>
      <p:ext uri="{BB962C8B-B14F-4D97-AF65-F5344CB8AC3E}">
        <p14:creationId xmlns:p14="http://schemas.microsoft.com/office/powerpoint/2010/main" val="3132314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F099A51-7E4C-4B6A-BA60-7E15FBE13496}" type="datetimeFigureOut">
              <a:rPr lang="en-US" smtClean="0"/>
              <a:t>10/31/19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D1C2392-448B-4888-B6FA-CF18AD1B095B}" type="slidenum">
              <a:rPr lang="en-US" smtClean="0"/>
              <a:t>‹#›</a:t>
            </a:fld>
            <a:endParaRPr lang="en-US"/>
          </a:p>
        </p:txBody>
      </p:sp>
    </p:spTree>
    <p:extLst>
      <p:ext uri="{BB962C8B-B14F-4D97-AF65-F5344CB8AC3E}">
        <p14:creationId xmlns:p14="http://schemas.microsoft.com/office/powerpoint/2010/main" val="23920346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F099A51-7E4C-4B6A-BA60-7E15FBE13496}" type="datetimeFigureOut">
              <a:rPr lang="en-US" smtClean="0"/>
              <a:t>10/31/19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D1C2392-448B-4888-B6FA-CF18AD1B095B}" type="slidenum">
              <a:rPr lang="en-US" smtClean="0"/>
              <a:t>‹#›</a:t>
            </a:fld>
            <a:endParaRPr lang="en-US"/>
          </a:p>
        </p:txBody>
      </p:sp>
    </p:spTree>
    <p:extLst>
      <p:ext uri="{BB962C8B-B14F-4D97-AF65-F5344CB8AC3E}">
        <p14:creationId xmlns:p14="http://schemas.microsoft.com/office/powerpoint/2010/main" val="1202853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F099A51-7E4C-4B6A-BA60-7E15FBE13496}" type="datetimeFigureOut">
              <a:rPr lang="en-US" smtClean="0"/>
              <a:t>10/31/19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D1C2392-448B-4888-B6FA-CF18AD1B095B}" type="slidenum">
              <a:rPr lang="en-US" smtClean="0"/>
              <a:t>‹#›</a:t>
            </a:fld>
            <a:endParaRPr lang="en-US"/>
          </a:p>
        </p:txBody>
      </p:sp>
    </p:spTree>
    <p:extLst>
      <p:ext uri="{BB962C8B-B14F-4D97-AF65-F5344CB8AC3E}">
        <p14:creationId xmlns:p14="http://schemas.microsoft.com/office/powerpoint/2010/main" val="24676767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099A51-7E4C-4B6A-BA60-7E15FBE13496}" type="datetimeFigureOut">
              <a:rPr lang="en-US" smtClean="0"/>
              <a:t>10/31/19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D1C2392-448B-4888-B6FA-CF18AD1B095B}" type="slidenum">
              <a:rPr lang="en-US" smtClean="0"/>
              <a:t>‹#›</a:t>
            </a:fld>
            <a:endParaRPr lang="en-US"/>
          </a:p>
        </p:txBody>
      </p:sp>
    </p:spTree>
    <p:extLst>
      <p:ext uri="{BB962C8B-B14F-4D97-AF65-F5344CB8AC3E}">
        <p14:creationId xmlns:p14="http://schemas.microsoft.com/office/powerpoint/2010/main" val="25402044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F099A51-7E4C-4B6A-BA60-7E15FBE13496}" type="datetimeFigureOut">
              <a:rPr lang="en-US" smtClean="0"/>
              <a:t>10/31/19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D1C2392-448B-4888-B6FA-CF18AD1B095B}" type="slidenum">
              <a:rPr lang="en-US" smtClean="0"/>
              <a:t>‹#›</a:t>
            </a:fld>
            <a:endParaRPr lang="en-US"/>
          </a:p>
        </p:txBody>
      </p:sp>
    </p:spTree>
    <p:extLst>
      <p:ext uri="{BB962C8B-B14F-4D97-AF65-F5344CB8AC3E}">
        <p14:creationId xmlns:p14="http://schemas.microsoft.com/office/powerpoint/2010/main" val="24141395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F099A51-7E4C-4B6A-BA60-7E15FBE13496}" type="datetimeFigureOut">
              <a:rPr lang="en-US" smtClean="0"/>
              <a:t>10/31/19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D1C2392-448B-4888-B6FA-CF18AD1B095B}" type="slidenum">
              <a:rPr lang="en-US" smtClean="0"/>
              <a:t>‹#›</a:t>
            </a:fld>
            <a:endParaRPr lang="en-US"/>
          </a:p>
        </p:txBody>
      </p:sp>
    </p:spTree>
    <p:extLst>
      <p:ext uri="{BB962C8B-B14F-4D97-AF65-F5344CB8AC3E}">
        <p14:creationId xmlns:p14="http://schemas.microsoft.com/office/powerpoint/2010/main" val="10335287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F099A51-7E4C-4B6A-BA60-7E15FBE13496}" type="datetimeFigureOut">
              <a:rPr lang="en-US" smtClean="0"/>
              <a:t>10/31/19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D1C2392-448B-4888-B6FA-CF18AD1B095B}" type="slidenum">
              <a:rPr lang="en-US" smtClean="0"/>
              <a:t>‹#›</a:t>
            </a:fld>
            <a:endParaRPr lang="en-US"/>
          </a:p>
        </p:txBody>
      </p:sp>
    </p:spTree>
    <p:extLst>
      <p:ext uri="{BB962C8B-B14F-4D97-AF65-F5344CB8AC3E}">
        <p14:creationId xmlns:p14="http://schemas.microsoft.com/office/powerpoint/2010/main" val="30756453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F099A51-7E4C-4B6A-BA60-7E15FBE13496}" type="datetimeFigureOut">
              <a:rPr lang="en-US" smtClean="0"/>
              <a:t>10/31/19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D1C2392-448B-4888-B6FA-CF18AD1B095B}" type="slidenum">
              <a:rPr lang="en-US" smtClean="0"/>
              <a:t>‹#›</a:t>
            </a:fld>
            <a:endParaRPr lang="en-US"/>
          </a:p>
        </p:txBody>
      </p:sp>
    </p:spTree>
    <p:extLst>
      <p:ext uri="{BB962C8B-B14F-4D97-AF65-F5344CB8AC3E}">
        <p14:creationId xmlns:p14="http://schemas.microsoft.com/office/powerpoint/2010/main" val="17991490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099A51-7E4C-4B6A-BA60-7E15FBE13496}" type="datetimeFigureOut">
              <a:rPr lang="en-US" smtClean="0"/>
              <a:t>10/31/19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D1C2392-448B-4888-B6FA-CF18AD1B095B}" type="slidenum">
              <a:rPr lang="en-US" smtClean="0"/>
              <a:t>‹#›</a:t>
            </a:fld>
            <a:endParaRPr lang="en-US"/>
          </a:p>
        </p:txBody>
      </p:sp>
    </p:spTree>
    <p:extLst>
      <p:ext uri="{BB962C8B-B14F-4D97-AF65-F5344CB8AC3E}">
        <p14:creationId xmlns:p14="http://schemas.microsoft.com/office/powerpoint/2010/main" val="2320268879"/>
      </p:ext>
    </p:extLst>
  </p:cSld>
  <p:clrMap bg1="lt1" tx1="dk1" bg2="lt2" tx2="dk2" accent1="accent1" accent2="accent2" accent3="accent3" accent4="accent4" accent5="accent5" accent6="accent6" hlink="hlink" folHlink="folHlink"/>
  <p:sldLayoutIdLst>
    <p:sldLayoutId id="2147483660" r:id="rId1"/>
    <p:sldLayoutId id="2147483662"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8.png"/><Relationship Id="rId4" Type="http://schemas.openxmlformats.org/officeDocument/2006/relationships/image" Target="../media/image3.png"/><Relationship Id="rId9"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6.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8.gif"/><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8" Type="http://schemas.openxmlformats.org/officeDocument/2006/relationships/image" Target="../media/image25.png"/><Relationship Id="rId13" Type="http://schemas.openxmlformats.org/officeDocument/2006/relationships/image" Target="../media/image30.svg"/><Relationship Id="rId3" Type="http://schemas.openxmlformats.org/officeDocument/2006/relationships/image" Target="../media/image20.png"/><Relationship Id="rId7" Type="http://schemas.openxmlformats.org/officeDocument/2006/relationships/image" Target="../media/image24.svg"/><Relationship Id="rId12" Type="http://schemas.openxmlformats.org/officeDocument/2006/relationships/image" Target="../media/image29.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23.png"/><Relationship Id="rId11" Type="http://schemas.openxmlformats.org/officeDocument/2006/relationships/image" Target="../media/image28.svg"/><Relationship Id="rId5" Type="http://schemas.openxmlformats.org/officeDocument/2006/relationships/image" Target="../media/image22.svg"/><Relationship Id="rId15" Type="http://schemas.openxmlformats.org/officeDocument/2006/relationships/image" Target="../media/image32.png"/><Relationship Id="rId10" Type="http://schemas.openxmlformats.org/officeDocument/2006/relationships/image" Target="../media/image27.png"/><Relationship Id="rId4" Type="http://schemas.openxmlformats.org/officeDocument/2006/relationships/image" Target="../media/image21.png"/><Relationship Id="rId9" Type="http://schemas.openxmlformats.org/officeDocument/2006/relationships/image" Target="../media/image26.svg"/><Relationship Id="rId14" Type="http://schemas.openxmlformats.org/officeDocument/2006/relationships/image" Target="../media/image31.png"/></Relationships>
</file>

<file path=ppt/slides/_rels/slide15.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jpg"/><Relationship Id="rId7" Type="http://schemas.openxmlformats.org/officeDocument/2006/relationships/image" Target="../media/image37.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tiff"/></Relationships>
</file>

<file path=ppt/slides/_rels/slide16.xml.rels><?xml version="1.0" encoding="UTF-8" standalone="yes"?>
<Relationships xmlns="http://schemas.openxmlformats.org/package/2006/relationships"><Relationship Id="rId3" Type="http://schemas.openxmlformats.org/officeDocument/2006/relationships/image" Target="../media/image39.tiff"/><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41.tiff"/><Relationship Id="rId4" Type="http://schemas.openxmlformats.org/officeDocument/2006/relationships/image" Target="../media/image40.tiff"/></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2.mp4"/><Relationship Id="rId1" Type="http://schemas.openxmlformats.org/officeDocument/2006/relationships/video" Target="NULL" TargetMode="External"/><Relationship Id="rId5" Type="http://schemas.openxmlformats.org/officeDocument/2006/relationships/image" Target="../media/image42.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46.png"/><Relationship Id="rId4" Type="http://schemas.openxmlformats.org/officeDocument/2006/relationships/image" Target="../media/image45.png"/></Relationships>
</file>

<file path=ppt/slides/_rels/slide20.xml.rels><?xml version="1.0" encoding="UTF-8" standalone="yes"?>
<Relationships xmlns="http://schemas.openxmlformats.org/package/2006/relationships"><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48.png"/></Relationships>
</file>

<file path=ppt/slides/_rels/slide21.xml.rels><?xml version="1.0" encoding="UTF-8" standalone="yes"?>
<Relationships xmlns="http://schemas.openxmlformats.org/package/2006/relationships"><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48.png"/></Relationships>
</file>

<file path=ppt/slides/_rels/slide22.xml.rels><?xml version="1.0" encoding="UTF-8" standalone="yes"?>
<Relationships xmlns="http://schemas.openxmlformats.org/package/2006/relationships"><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48.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2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9.xml"/><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54.png"/><Relationship Id="rId4"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1.xml"/><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2.xml"/><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3.xml"/><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4.xml"/><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5.xml"/><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6.xml"/><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7.xml"/><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image" Target="../media/image58.png"/></Relationships>
</file>

<file path=ppt/slides/_rels/slide40.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40.xml"/><Relationship Id="rId1" Type="http://schemas.openxmlformats.org/officeDocument/2006/relationships/slideLayout" Target="../slideLayouts/slideLayout2.xml"/><Relationship Id="rId5" Type="http://schemas.openxmlformats.org/officeDocument/2006/relationships/image" Target="../media/image59.png"/><Relationship Id="rId4" Type="http://schemas.openxmlformats.org/officeDocument/2006/relationships/image" Target="../media/image58.png"/></Relationships>
</file>

<file path=ppt/slides/_rels/slide4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image" Target="../media/image60.png"/><Relationship Id="rId5" Type="http://schemas.openxmlformats.org/officeDocument/2006/relationships/image" Target="../media/image59.png"/><Relationship Id="rId4" Type="http://schemas.openxmlformats.org/officeDocument/2006/relationships/image" Target="../media/image58.png"/></Relationships>
</file>

<file path=ppt/slides/_rels/slide42.xml.rels><?xml version="1.0" encoding="UTF-8" standalone="yes"?>
<Relationships xmlns="http://schemas.openxmlformats.org/package/2006/relationships"><Relationship Id="rId3" Type="http://schemas.openxmlformats.org/officeDocument/2006/relationships/image" Target="../media/image61.tiff"/><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62.png"/><Relationship Id="rId7" Type="http://schemas.openxmlformats.org/officeDocument/2006/relationships/image" Target="../media/image66.png"/><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image" Target="../media/image65.png"/><Relationship Id="rId5" Type="http://schemas.openxmlformats.org/officeDocument/2006/relationships/image" Target="../media/image64.png"/><Relationship Id="rId4" Type="http://schemas.openxmlformats.org/officeDocument/2006/relationships/image" Target="../media/image63.gif"/></Relationships>
</file>

<file path=ppt/slides/_rels/slide44.xml.rels><?xml version="1.0" encoding="UTF-8" standalone="yes"?>
<Relationships xmlns="http://schemas.openxmlformats.org/package/2006/relationships"><Relationship Id="rId8" Type="http://schemas.openxmlformats.org/officeDocument/2006/relationships/image" Target="../media/image72.png"/><Relationship Id="rId3" Type="http://schemas.openxmlformats.org/officeDocument/2006/relationships/image" Target="../media/image67.png"/><Relationship Id="rId7" Type="http://schemas.openxmlformats.org/officeDocument/2006/relationships/image" Target="../media/image71.png"/><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image" Target="../media/image70.png"/><Relationship Id="rId5" Type="http://schemas.openxmlformats.org/officeDocument/2006/relationships/image" Target="../media/image69.png"/><Relationship Id="rId10" Type="http://schemas.openxmlformats.org/officeDocument/2006/relationships/image" Target="../media/image74.png"/><Relationship Id="rId4" Type="http://schemas.openxmlformats.org/officeDocument/2006/relationships/image" Target="../media/image68.png"/><Relationship Id="rId9" Type="http://schemas.openxmlformats.org/officeDocument/2006/relationships/image" Target="../media/image73.png"/></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9.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9.xml"/></Relationships>
</file>

<file path=ppt/slides/_rels/slide51.xml.rels><?xml version="1.0" encoding="UTF-8" standalone="yes"?>
<Relationships xmlns="http://schemas.openxmlformats.org/package/2006/relationships"><Relationship Id="rId3" Type="http://schemas.openxmlformats.org/officeDocument/2006/relationships/notesSlide" Target="../notesSlides/notesSlide51.xml"/><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52.xml.rels><?xml version="1.0" encoding="UTF-8" standalone="yes"?>
<Relationships xmlns="http://schemas.openxmlformats.org/package/2006/relationships"><Relationship Id="rId8" Type="http://schemas.openxmlformats.org/officeDocument/2006/relationships/image" Target="../media/image81.tiff"/><Relationship Id="rId3" Type="http://schemas.openxmlformats.org/officeDocument/2006/relationships/image" Target="../media/image76.tiff"/><Relationship Id="rId7" Type="http://schemas.openxmlformats.org/officeDocument/2006/relationships/image" Target="../media/image80.tiff"/><Relationship Id="rId2" Type="http://schemas.openxmlformats.org/officeDocument/2006/relationships/notesSlide" Target="../notesSlides/notesSlide52.xml"/><Relationship Id="rId1" Type="http://schemas.openxmlformats.org/officeDocument/2006/relationships/slideLayout" Target="../slideLayouts/slideLayout2.xml"/><Relationship Id="rId6" Type="http://schemas.openxmlformats.org/officeDocument/2006/relationships/image" Target="../media/image79.tiff"/><Relationship Id="rId5" Type="http://schemas.openxmlformats.org/officeDocument/2006/relationships/image" Target="../media/image78.tiff"/><Relationship Id="rId4" Type="http://schemas.openxmlformats.org/officeDocument/2006/relationships/image" Target="../media/image77.tiff"/></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notesSlide" Target="../notesSlides/notesSlide54.xml"/><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55.xml"/><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8" Type="http://schemas.openxmlformats.org/officeDocument/2006/relationships/image" Target="../media/image72.png"/><Relationship Id="rId3" Type="http://schemas.openxmlformats.org/officeDocument/2006/relationships/image" Target="../media/image67.png"/><Relationship Id="rId7" Type="http://schemas.openxmlformats.org/officeDocument/2006/relationships/image" Target="../media/image71.png"/><Relationship Id="rId2" Type="http://schemas.openxmlformats.org/officeDocument/2006/relationships/notesSlide" Target="../notesSlides/notesSlide57.xml"/><Relationship Id="rId1" Type="http://schemas.openxmlformats.org/officeDocument/2006/relationships/slideLayout" Target="../slideLayouts/slideLayout2.xml"/><Relationship Id="rId6" Type="http://schemas.openxmlformats.org/officeDocument/2006/relationships/image" Target="../media/image70.png"/><Relationship Id="rId5" Type="http://schemas.openxmlformats.org/officeDocument/2006/relationships/image" Target="../media/image69.png"/><Relationship Id="rId10" Type="http://schemas.openxmlformats.org/officeDocument/2006/relationships/image" Target="../media/image74.png"/><Relationship Id="rId4" Type="http://schemas.openxmlformats.org/officeDocument/2006/relationships/image" Target="../media/image68.png"/><Relationship Id="rId9" Type="http://schemas.openxmlformats.org/officeDocument/2006/relationships/image" Target="../media/image73.png"/></Relationships>
</file>

<file path=ppt/slides/_rels/slide58.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58.xml"/><Relationship Id="rId1" Type="http://schemas.openxmlformats.org/officeDocument/2006/relationships/slideLayout" Target="../slideLayouts/slideLayout2.xml"/><Relationship Id="rId4" Type="http://schemas.openxmlformats.org/officeDocument/2006/relationships/image" Target="../media/image83.png"/></Relationships>
</file>

<file path=ppt/slides/_rels/slide59.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59.xml"/><Relationship Id="rId1" Type="http://schemas.openxmlformats.org/officeDocument/2006/relationships/slideLayout" Target="../slideLayouts/slideLayout2.xml"/><Relationship Id="rId4" Type="http://schemas.openxmlformats.org/officeDocument/2006/relationships/image" Target="../media/image85.svg"/></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62.xml"/><Relationship Id="rId1" Type="http://schemas.openxmlformats.org/officeDocument/2006/relationships/slideLayout" Target="../slideLayouts/slideLayout2.xml"/><Relationship Id="rId4" Type="http://schemas.openxmlformats.org/officeDocument/2006/relationships/image" Target="../media/image83.png"/></Relationships>
</file>

<file path=ppt/slides/_rels/slide63.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63.xml"/><Relationship Id="rId1" Type="http://schemas.openxmlformats.org/officeDocument/2006/relationships/slideLayout" Target="../slideLayouts/slideLayout2.xml"/><Relationship Id="rId4" Type="http://schemas.openxmlformats.org/officeDocument/2006/relationships/image" Target="../media/image88.png"/></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89.tiff"/><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8" Type="http://schemas.openxmlformats.org/officeDocument/2006/relationships/image" Target="../media/image94.png"/><Relationship Id="rId13" Type="http://schemas.openxmlformats.org/officeDocument/2006/relationships/image" Target="../media/image99.png"/><Relationship Id="rId3" Type="http://schemas.openxmlformats.org/officeDocument/2006/relationships/image" Target="../media/image90.png"/><Relationship Id="rId7" Type="http://schemas.openxmlformats.org/officeDocument/2006/relationships/image" Target="../media/image93.png"/><Relationship Id="rId12" Type="http://schemas.openxmlformats.org/officeDocument/2006/relationships/image" Target="../media/image98.png"/><Relationship Id="rId2" Type="http://schemas.openxmlformats.org/officeDocument/2006/relationships/notesSlide" Target="../notesSlides/notesSlide66.xml"/><Relationship Id="rId1" Type="http://schemas.openxmlformats.org/officeDocument/2006/relationships/slideLayout" Target="../slideLayouts/slideLayout2.xml"/><Relationship Id="rId6" Type="http://schemas.openxmlformats.org/officeDocument/2006/relationships/image" Target="../media/image83.png"/><Relationship Id="rId11" Type="http://schemas.openxmlformats.org/officeDocument/2006/relationships/image" Target="../media/image97.png"/><Relationship Id="rId5" Type="http://schemas.openxmlformats.org/officeDocument/2006/relationships/image" Target="../media/image92.png"/><Relationship Id="rId10" Type="http://schemas.openxmlformats.org/officeDocument/2006/relationships/image" Target="../media/image96.png"/><Relationship Id="rId4" Type="http://schemas.openxmlformats.org/officeDocument/2006/relationships/image" Target="../media/image91.png"/><Relationship Id="rId9" Type="http://schemas.openxmlformats.org/officeDocument/2006/relationships/image" Target="../media/image95.png"/><Relationship Id="rId14" Type="http://schemas.openxmlformats.org/officeDocument/2006/relationships/image" Target="../media/image100.png"/></Relationships>
</file>

<file path=ppt/slides/_rels/slide67.xml.rels><?xml version="1.0" encoding="UTF-8" standalone="yes"?>
<Relationships xmlns="http://schemas.openxmlformats.org/package/2006/relationships"><Relationship Id="rId8" Type="http://schemas.openxmlformats.org/officeDocument/2006/relationships/image" Target="../media/image94.png"/><Relationship Id="rId13" Type="http://schemas.openxmlformats.org/officeDocument/2006/relationships/image" Target="../media/image99.png"/><Relationship Id="rId3" Type="http://schemas.openxmlformats.org/officeDocument/2006/relationships/image" Target="../media/image90.png"/><Relationship Id="rId7" Type="http://schemas.openxmlformats.org/officeDocument/2006/relationships/image" Target="../media/image93.png"/><Relationship Id="rId12" Type="http://schemas.openxmlformats.org/officeDocument/2006/relationships/image" Target="../media/image98.png"/><Relationship Id="rId2" Type="http://schemas.openxmlformats.org/officeDocument/2006/relationships/notesSlide" Target="../notesSlides/notesSlide67.xml"/><Relationship Id="rId1" Type="http://schemas.openxmlformats.org/officeDocument/2006/relationships/slideLayout" Target="../slideLayouts/slideLayout2.xml"/><Relationship Id="rId6" Type="http://schemas.openxmlformats.org/officeDocument/2006/relationships/image" Target="../media/image83.png"/><Relationship Id="rId11" Type="http://schemas.openxmlformats.org/officeDocument/2006/relationships/image" Target="../media/image97.png"/><Relationship Id="rId5" Type="http://schemas.openxmlformats.org/officeDocument/2006/relationships/image" Target="../media/image92.png"/><Relationship Id="rId10" Type="http://schemas.openxmlformats.org/officeDocument/2006/relationships/image" Target="../media/image96.png"/><Relationship Id="rId4" Type="http://schemas.openxmlformats.org/officeDocument/2006/relationships/image" Target="../media/image91.png"/><Relationship Id="rId9" Type="http://schemas.openxmlformats.org/officeDocument/2006/relationships/image" Target="../media/image95.png"/><Relationship Id="rId14" Type="http://schemas.openxmlformats.org/officeDocument/2006/relationships/image" Target="../media/image100.png"/></Relationships>
</file>

<file path=ppt/slides/_rels/slide68.xml.rels><?xml version="1.0" encoding="UTF-8" standalone="yes"?>
<Relationships xmlns="http://schemas.openxmlformats.org/package/2006/relationships"><Relationship Id="rId8" Type="http://schemas.openxmlformats.org/officeDocument/2006/relationships/image" Target="../media/image93.png"/><Relationship Id="rId13" Type="http://schemas.openxmlformats.org/officeDocument/2006/relationships/image" Target="../media/image98.png"/><Relationship Id="rId3" Type="http://schemas.openxmlformats.org/officeDocument/2006/relationships/image" Target="../media/image99.png"/><Relationship Id="rId7" Type="http://schemas.openxmlformats.org/officeDocument/2006/relationships/image" Target="../media/image83.png"/><Relationship Id="rId12" Type="http://schemas.openxmlformats.org/officeDocument/2006/relationships/image" Target="../media/image97.png"/><Relationship Id="rId2" Type="http://schemas.openxmlformats.org/officeDocument/2006/relationships/notesSlide" Target="../notesSlides/notesSlide68.xml"/><Relationship Id="rId1" Type="http://schemas.openxmlformats.org/officeDocument/2006/relationships/slideLayout" Target="../slideLayouts/slideLayout2.xml"/><Relationship Id="rId6" Type="http://schemas.openxmlformats.org/officeDocument/2006/relationships/image" Target="../media/image92.png"/><Relationship Id="rId11" Type="http://schemas.openxmlformats.org/officeDocument/2006/relationships/image" Target="../media/image96.png"/><Relationship Id="rId5" Type="http://schemas.openxmlformats.org/officeDocument/2006/relationships/image" Target="../media/image91.png"/><Relationship Id="rId10" Type="http://schemas.openxmlformats.org/officeDocument/2006/relationships/image" Target="../media/image95.png"/><Relationship Id="rId4" Type="http://schemas.openxmlformats.org/officeDocument/2006/relationships/image" Target="../media/image90.png"/><Relationship Id="rId9" Type="http://schemas.openxmlformats.org/officeDocument/2006/relationships/image" Target="../media/image94.png"/><Relationship Id="rId14" Type="http://schemas.openxmlformats.org/officeDocument/2006/relationships/image" Target="../media/image100.png"/></Relationships>
</file>

<file path=ppt/slides/_rels/slide69.xml.rels><?xml version="1.0" encoding="UTF-8" standalone="yes"?>
<Relationships xmlns="http://schemas.openxmlformats.org/package/2006/relationships"><Relationship Id="rId8" Type="http://schemas.openxmlformats.org/officeDocument/2006/relationships/image" Target="../media/image93.png"/><Relationship Id="rId13" Type="http://schemas.openxmlformats.org/officeDocument/2006/relationships/image" Target="../media/image98.png"/><Relationship Id="rId3" Type="http://schemas.openxmlformats.org/officeDocument/2006/relationships/image" Target="../media/image99.png"/><Relationship Id="rId7" Type="http://schemas.openxmlformats.org/officeDocument/2006/relationships/image" Target="../media/image83.png"/><Relationship Id="rId12" Type="http://schemas.openxmlformats.org/officeDocument/2006/relationships/image" Target="../media/image97.png"/><Relationship Id="rId2" Type="http://schemas.openxmlformats.org/officeDocument/2006/relationships/notesSlide" Target="../notesSlides/notesSlide69.xml"/><Relationship Id="rId1" Type="http://schemas.openxmlformats.org/officeDocument/2006/relationships/slideLayout" Target="../slideLayouts/slideLayout2.xml"/><Relationship Id="rId6" Type="http://schemas.openxmlformats.org/officeDocument/2006/relationships/image" Target="../media/image92.png"/><Relationship Id="rId11" Type="http://schemas.openxmlformats.org/officeDocument/2006/relationships/image" Target="../media/image96.png"/><Relationship Id="rId5" Type="http://schemas.openxmlformats.org/officeDocument/2006/relationships/image" Target="../media/image91.png"/><Relationship Id="rId10" Type="http://schemas.openxmlformats.org/officeDocument/2006/relationships/image" Target="../media/image95.png"/><Relationship Id="rId4" Type="http://schemas.openxmlformats.org/officeDocument/2006/relationships/image" Target="../media/image90.png"/><Relationship Id="rId9" Type="http://schemas.openxmlformats.org/officeDocument/2006/relationships/image" Target="../media/image94.png"/><Relationship Id="rId14" Type="http://schemas.openxmlformats.org/officeDocument/2006/relationships/image" Target="../media/image100.png"/></Relationships>
</file>

<file path=ppt/slides/_rels/slide70.xml.rels><?xml version="1.0" encoding="UTF-8" standalone="yes"?>
<Relationships xmlns="http://schemas.openxmlformats.org/package/2006/relationships"><Relationship Id="rId3" Type="http://schemas.openxmlformats.org/officeDocument/2006/relationships/notesSlide" Target="../notesSlides/notesSlide70.xml"/><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71.xml.rels><?xml version="1.0" encoding="UTF-8" standalone="yes"?>
<Relationships xmlns="http://schemas.openxmlformats.org/package/2006/relationships"><Relationship Id="rId3" Type="http://schemas.openxmlformats.org/officeDocument/2006/relationships/notesSlide" Target="../notesSlides/notesSlide71.xml"/><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notesSlide" Target="../notesSlides/notesSlide74.xml"/><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75.xml.rels><?xml version="1.0" encoding="UTF-8" standalone="yes"?>
<Relationships xmlns="http://schemas.openxmlformats.org/package/2006/relationships"><Relationship Id="rId3" Type="http://schemas.openxmlformats.org/officeDocument/2006/relationships/notesSlide" Target="../notesSlides/notesSlide75.xml"/><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notesSlide" Target="../notesSlides/notesSlide77.xml"/><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78.xml.rels><?xml version="1.0" encoding="UTF-8" standalone="yes"?>
<Relationships xmlns="http://schemas.openxmlformats.org/package/2006/relationships"><Relationship Id="rId3" Type="http://schemas.openxmlformats.org/officeDocument/2006/relationships/notesSlide" Target="../notesSlides/notesSlide78.xml"/><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9.xml"/></Relationships>
</file>

<file path=ppt/slides/_rels/slide80.xml.rels><?xml version="1.0" encoding="UTF-8" standalone="yes"?>
<Relationships xmlns="http://schemas.openxmlformats.org/package/2006/relationships"><Relationship Id="rId3" Type="http://schemas.openxmlformats.org/officeDocument/2006/relationships/image" Target="../media/image101.tiff"/><Relationship Id="rId2" Type="http://schemas.openxmlformats.org/officeDocument/2006/relationships/notesSlide" Target="../notesSlides/notesSlide80.xml"/><Relationship Id="rId1" Type="http://schemas.openxmlformats.org/officeDocument/2006/relationships/slideLayout" Target="../slideLayouts/slideLayout2.xml"/><Relationship Id="rId4" Type="http://schemas.openxmlformats.org/officeDocument/2006/relationships/image" Target="../media/image102.tiff"/></Relationships>
</file>

<file path=ppt/slides/_rels/slide81.xml.rels><?xml version="1.0" encoding="UTF-8" standalone="yes"?>
<Relationships xmlns="http://schemas.openxmlformats.org/package/2006/relationships"><Relationship Id="rId3" Type="http://schemas.openxmlformats.org/officeDocument/2006/relationships/image" Target="../media/image103.tiff"/><Relationship Id="rId2" Type="http://schemas.openxmlformats.org/officeDocument/2006/relationships/notesSlide" Target="../notesSlides/notesSlide81.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104.tiff"/><Relationship Id="rId2" Type="http://schemas.openxmlformats.org/officeDocument/2006/relationships/notesSlide" Target="../notesSlides/notesSlide82.xml"/><Relationship Id="rId1" Type="http://schemas.openxmlformats.org/officeDocument/2006/relationships/slideLayout" Target="../slideLayouts/slideLayout2.xml"/><Relationship Id="rId5" Type="http://schemas.openxmlformats.org/officeDocument/2006/relationships/image" Target="../media/image106.tiff"/><Relationship Id="rId4" Type="http://schemas.openxmlformats.org/officeDocument/2006/relationships/image" Target="../media/image105.tiff"/></Relationships>
</file>

<file path=ppt/slides/_rels/slide83.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notesSlide" Target="../notesSlides/notesSlide83.xml"/><Relationship Id="rId1" Type="http://schemas.openxmlformats.org/officeDocument/2006/relationships/slideLayout" Target="../slideLayouts/slideLayout2.xml"/><Relationship Id="rId5" Type="http://schemas.openxmlformats.org/officeDocument/2006/relationships/image" Target="../media/image109.png"/><Relationship Id="rId4" Type="http://schemas.openxmlformats.org/officeDocument/2006/relationships/image" Target="../media/image108.png"/></Relationships>
</file>

<file path=ppt/slides/_rels/slide84.xml.rels><?xml version="1.0" encoding="UTF-8" standalone="yes"?>
<Relationships xmlns="http://schemas.openxmlformats.org/package/2006/relationships"><Relationship Id="rId3" Type="http://schemas.openxmlformats.org/officeDocument/2006/relationships/image" Target="../media/image110.png"/><Relationship Id="rId7" Type="http://schemas.openxmlformats.org/officeDocument/2006/relationships/image" Target="../media/image114.png"/><Relationship Id="rId2" Type="http://schemas.openxmlformats.org/officeDocument/2006/relationships/notesSlide" Target="../notesSlides/notesSlide84.xml"/><Relationship Id="rId1" Type="http://schemas.openxmlformats.org/officeDocument/2006/relationships/slideLayout" Target="../slideLayouts/slideLayout2.xml"/><Relationship Id="rId6" Type="http://schemas.openxmlformats.org/officeDocument/2006/relationships/image" Target="../media/image113.png"/><Relationship Id="rId5" Type="http://schemas.openxmlformats.org/officeDocument/2006/relationships/image" Target="../media/image112.png"/><Relationship Id="rId4" Type="http://schemas.openxmlformats.org/officeDocument/2006/relationships/image" Target="../media/image111.png"/></Relationships>
</file>

<file path=ppt/slides/_rels/slide85.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notesSlide" Target="../notesSlides/notesSlide85.xm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116.tiff"/><Relationship Id="rId2" Type="http://schemas.openxmlformats.org/officeDocument/2006/relationships/notesSlide" Target="../notesSlides/notesSlide86.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116.tiff"/><Relationship Id="rId2" Type="http://schemas.openxmlformats.org/officeDocument/2006/relationships/notesSlide" Target="../notesSlides/notesSlide87.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image" Target="../media/image117.png"/><Relationship Id="rId7" Type="http://schemas.openxmlformats.org/officeDocument/2006/relationships/image" Target="../media/image121.png"/><Relationship Id="rId2" Type="http://schemas.openxmlformats.org/officeDocument/2006/relationships/notesSlide" Target="../notesSlides/notesSlide88.xml"/><Relationship Id="rId1" Type="http://schemas.openxmlformats.org/officeDocument/2006/relationships/slideLayout" Target="../slideLayouts/slideLayout2.xml"/><Relationship Id="rId6" Type="http://schemas.openxmlformats.org/officeDocument/2006/relationships/image" Target="../media/image120.png"/><Relationship Id="rId5" Type="http://schemas.openxmlformats.org/officeDocument/2006/relationships/image" Target="../media/image119.png"/><Relationship Id="rId4" Type="http://schemas.openxmlformats.org/officeDocument/2006/relationships/image" Target="../media/image118.png"/></Relationships>
</file>

<file path=ppt/slides/_rels/slide89.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notesSlide" Target="../notesSlides/notesSlide89.xml"/><Relationship Id="rId1" Type="http://schemas.openxmlformats.org/officeDocument/2006/relationships/slideLayout" Target="../slideLayouts/slideLayout2.xml"/><Relationship Id="rId5" Type="http://schemas.openxmlformats.org/officeDocument/2006/relationships/image" Target="../media/image124.png"/><Relationship Id="rId4" Type="http://schemas.openxmlformats.org/officeDocument/2006/relationships/image" Target="../media/image123.png"/></Relationships>
</file>

<file path=ppt/slides/_rels/slide90.xml.rels><?xml version="1.0" encoding="UTF-8" standalone="yes"?>
<Relationships xmlns="http://schemas.openxmlformats.org/package/2006/relationships"><Relationship Id="rId8" Type="http://schemas.openxmlformats.org/officeDocument/2006/relationships/image" Target="../media/image127.tiff"/><Relationship Id="rId13" Type="http://schemas.microsoft.com/office/2007/relationships/hdphoto" Target="../media/hdphoto2.wdp"/><Relationship Id="rId18" Type="http://schemas.openxmlformats.org/officeDocument/2006/relationships/image" Target="../media/image132.png"/><Relationship Id="rId3" Type="http://schemas.openxmlformats.org/officeDocument/2006/relationships/image" Target="../media/image52.png"/><Relationship Id="rId7" Type="http://schemas.openxmlformats.org/officeDocument/2006/relationships/image" Target="../media/image126.tiff"/><Relationship Id="rId12" Type="http://schemas.openxmlformats.org/officeDocument/2006/relationships/image" Target="../media/image129.png"/><Relationship Id="rId17" Type="http://schemas.microsoft.com/office/2007/relationships/hdphoto" Target="../media/hdphoto4.wdp"/><Relationship Id="rId2" Type="http://schemas.openxmlformats.org/officeDocument/2006/relationships/notesSlide" Target="../notesSlides/notesSlide90.xml"/><Relationship Id="rId16" Type="http://schemas.openxmlformats.org/officeDocument/2006/relationships/image" Target="../media/image131.png"/><Relationship Id="rId20" Type="http://schemas.openxmlformats.org/officeDocument/2006/relationships/image" Target="../media/image133.png"/><Relationship Id="rId1" Type="http://schemas.openxmlformats.org/officeDocument/2006/relationships/slideLayout" Target="../slideLayouts/slideLayout2.xml"/><Relationship Id="rId6" Type="http://schemas.openxmlformats.org/officeDocument/2006/relationships/hyperlink" Target="http://projectsidewalk.io/api" TargetMode="External"/><Relationship Id="rId11" Type="http://schemas.openxmlformats.org/officeDocument/2006/relationships/hyperlink" Target="https://twitter.com/manaswisaha" TargetMode="External"/><Relationship Id="rId5" Type="http://schemas.openxmlformats.org/officeDocument/2006/relationships/image" Target="../media/image125.tiff"/><Relationship Id="rId15" Type="http://schemas.microsoft.com/office/2007/relationships/hdphoto" Target="../media/hdphoto3.wdp"/><Relationship Id="rId10" Type="http://schemas.openxmlformats.org/officeDocument/2006/relationships/hyperlink" Target="mailto:manaswi@cs.uw.edu" TargetMode="External"/><Relationship Id="rId19" Type="http://schemas.microsoft.com/office/2007/relationships/hdphoto" Target="../media/hdphoto1.wdp"/><Relationship Id="rId4" Type="http://schemas.openxmlformats.org/officeDocument/2006/relationships/hyperlink" Target="https://github.com/ProjectSidewalk" TargetMode="External"/><Relationship Id="rId9" Type="http://schemas.openxmlformats.org/officeDocument/2006/relationships/image" Target="../media/image128.tiff"/><Relationship Id="rId14" Type="http://schemas.openxmlformats.org/officeDocument/2006/relationships/image" Target="../media/image130.png"/></Relationships>
</file>

<file path=ppt/slides/_rels/slide91.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 name="Picture 37" descr="https://lh6.googleusercontent.com/ntTCadq-2oaxMPx7uN70RQmrZfm8rWXVC-Ka2QvJpCdRUuKsmDTAphr04EnC0YlpDgaWoE8RuSTuDHz5xGWQKKybP36FTA0gInsMITCNE-6HQIHey5qyDZLkz5J4dce_ZwgdWzksIYQ">
            <a:extLst>
              <a:ext uri="{FF2B5EF4-FFF2-40B4-BE49-F238E27FC236}">
                <a16:creationId xmlns:a16="http://schemas.microsoft.com/office/drawing/2014/main" id="{9727B579-61FA-F84E-8805-E0D1DA8899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719"/>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4"/>
          <a:stretch>
            <a:fillRect/>
          </a:stretch>
        </p:blipFill>
        <p:spPr>
          <a:xfrm>
            <a:off x="16400969" y="-159488"/>
            <a:ext cx="16575904" cy="9845130"/>
          </a:xfrm>
          <a:prstGeom prst="rect">
            <a:avLst/>
          </a:prstGeom>
        </p:spPr>
      </p:pic>
      <p:sp>
        <p:nvSpPr>
          <p:cNvPr id="22" name="Rectangle 21">
            <a:extLst>
              <a:ext uri="{FF2B5EF4-FFF2-40B4-BE49-F238E27FC236}">
                <a16:creationId xmlns:a16="http://schemas.microsoft.com/office/drawing/2014/main" id="{6E1796B1-E37B-5045-9789-2D8B539FA6BC}"/>
              </a:ext>
            </a:extLst>
          </p:cNvPr>
          <p:cNvSpPr/>
          <p:nvPr/>
        </p:nvSpPr>
        <p:spPr>
          <a:xfrm>
            <a:off x="-27512" y="-5719"/>
            <a:ext cx="12267306" cy="6899917"/>
          </a:xfrm>
          <a:prstGeom prst="rect">
            <a:avLst/>
          </a:prstGeom>
          <a:solidFill>
            <a:schemeClr val="tx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246" tIns="45718" rIns="91246" bIns="45718" rtlCol="0" anchor="ctr"/>
          <a:lstStyle/>
          <a:p>
            <a:pPr algn="ctr"/>
            <a:endParaRPr lang="en-US" dirty="0"/>
          </a:p>
        </p:txBody>
      </p:sp>
      <p:sp>
        <p:nvSpPr>
          <p:cNvPr id="17" name="TextBox 16"/>
          <p:cNvSpPr txBox="1"/>
          <p:nvPr/>
        </p:nvSpPr>
        <p:spPr>
          <a:xfrm>
            <a:off x="285740" y="3238615"/>
            <a:ext cx="8568234" cy="369332"/>
          </a:xfrm>
          <a:prstGeom prst="rect">
            <a:avLst/>
          </a:prstGeom>
          <a:noFill/>
        </p:spPr>
        <p:txBody>
          <a:bodyPr wrap="square" tIns="45720" bIns="45720" rtlCol="0">
            <a:spAutoFit/>
          </a:bodyPr>
          <a:lstStyle/>
          <a:p>
            <a:r>
              <a:rPr lang="en-US" dirty="0">
                <a:solidFill>
                  <a:schemeClr val="bg1"/>
                </a:solidFill>
                <a:latin typeface="Segoe UI Light" panose="020B0502040204020203" pitchFamily="34" charset="0"/>
                <a:cs typeface="Segoe UI Light" panose="020B0502040204020203" pitchFamily="34" charset="0"/>
              </a:rPr>
              <a:t>PhD Student | Computer Science | University of Washington</a:t>
            </a:r>
          </a:p>
        </p:txBody>
      </p:sp>
      <p:sp>
        <p:nvSpPr>
          <p:cNvPr id="12" name="TextBox 11"/>
          <p:cNvSpPr txBox="1"/>
          <p:nvPr/>
        </p:nvSpPr>
        <p:spPr>
          <a:xfrm>
            <a:off x="372824" y="533865"/>
            <a:ext cx="11502887" cy="2123658"/>
          </a:xfrm>
          <a:prstGeom prst="rect">
            <a:avLst/>
          </a:prstGeom>
          <a:noFill/>
        </p:spPr>
        <p:txBody>
          <a:bodyPr wrap="square" lIns="0" rIns="0" rtlCol="0">
            <a:spAutoFit/>
          </a:bodyPr>
          <a:lstStyle/>
          <a:p>
            <a:r>
              <a:rPr lang="en-US" sz="4400" b="1" dirty="0">
                <a:solidFill>
                  <a:srgbClr val="FFC000"/>
                </a:solidFill>
                <a:latin typeface="Segoe UI" panose="020B0502040204020203" pitchFamily="34" charset="0"/>
                <a:ea typeface="Segoe UI" panose="020B0502040204020203" pitchFamily="34" charset="0"/>
                <a:cs typeface="Segoe UI" panose="020B0502040204020203" pitchFamily="34" charset="0"/>
              </a:rPr>
              <a:t>Project Sidewalk:</a:t>
            </a:r>
            <a:r>
              <a:rPr lang="en-US" sz="4400" dirty="0">
                <a:solidFill>
                  <a:srgbClr val="FFC000"/>
                </a:solidFill>
                <a:latin typeface="Segoe UI" panose="020B0502040204020203" pitchFamily="34" charset="0"/>
                <a:ea typeface="Segoe UI" panose="020B0502040204020203" pitchFamily="34" charset="0"/>
                <a:cs typeface="Segoe UI" panose="020B0502040204020203" pitchFamily="34" charset="0"/>
              </a:rPr>
              <a:t> </a:t>
            </a:r>
            <a:r>
              <a:rPr lang="en-US" sz="4400" dirty="0">
                <a:solidFill>
                  <a:schemeClr val="bg1"/>
                </a:solidFill>
                <a:latin typeface="Segoe UI" panose="020B0502040204020203" pitchFamily="34" charset="0"/>
                <a:ea typeface="Segoe UI" panose="020B0502040204020203" pitchFamily="34" charset="0"/>
                <a:cs typeface="Segoe UI" panose="020B0502040204020203" pitchFamily="34" charset="0"/>
              </a:rPr>
              <a:t>A Web-based Crowdsourcing Tool for Collecting Sidewalk Accessibility Data </a:t>
            </a:r>
            <a:r>
              <a:rPr lang="en-US" sz="4400" b="1" dirty="0">
                <a:solidFill>
                  <a:srgbClr val="FFC000"/>
                </a:solidFill>
                <a:latin typeface="Segoe UI" panose="020B0502040204020203" pitchFamily="34" charset="0"/>
                <a:ea typeface="Segoe UI" panose="020B0502040204020203" pitchFamily="34" charset="0"/>
                <a:cs typeface="Segoe UI" panose="020B0502040204020203" pitchFamily="34" charset="0"/>
              </a:rPr>
              <a:t>at Scale</a:t>
            </a:r>
          </a:p>
        </p:txBody>
      </p:sp>
      <p:grpSp>
        <p:nvGrpSpPr>
          <p:cNvPr id="31" name="Group 30">
            <a:extLst>
              <a:ext uri="{FF2B5EF4-FFF2-40B4-BE49-F238E27FC236}">
                <a16:creationId xmlns:a16="http://schemas.microsoft.com/office/drawing/2014/main" id="{7D5867BA-B75C-CF48-B04F-0E30EE321BFB}"/>
              </a:ext>
            </a:extLst>
          </p:cNvPr>
          <p:cNvGrpSpPr/>
          <p:nvPr/>
        </p:nvGrpSpPr>
        <p:grpSpPr>
          <a:xfrm>
            <a:off x="285739" y="4581121"/>
            <a:ext cx="11954055" cy="728936"/>
            <a:chOff x="-60388" y="5012067"/>
            <a:chExt cx="10687575" cy="728936"/>
          </a:xfrm>
        </p:grpSpPr>
        <p:sp>
          <p:nvSpPr>
            <p:cNvPr id="23" name="TextBox 22">
              <a:extLst>
                <a:ext uri="{FF2B5EF4-FFF2-40B4-BE49-F238E27FC236}">
                  <a16:creationId xmlns:a16="http://schemas.microsoft.com/office/drawing/2014/main" id="{1354D42F-5827-E241-B9B9-88E725BE85B7}"/>
                </a:ext>
              </a:extLst>
            </p:cNvPr>
            <p:cNvSpPr txBox="1"/>
            <p:nvPr/>
          </p:nvSpPr>
          <p:spPr>
            <a:xfrm>
              <a:off x="-60388" y="5012067"/>
              <a:ext cx="1867530" cy="369332"/>
            </a:xfrm>
            <a:prstGeom prst="rect">
              <a:avLst/>
            </a:prstGeom>
            <a:noFill/>
          </p:spPr>
          <p:txBody>
            <a:bodyPr wrap="square" tIns="45720" bIns="45720" rtlCol="0">
              <a:spAutoFit/>
            </a:bodyPr>
            <a:lstStyle/>
            <a:p>
              <a:r>
                <a:rPr lang="en-US" dirty="0">
                  <a:solidFill>
                    <a:schemeClr val="bg1"/>
                  </a:solidFill>
                  <a:latin typeface="Segoe UI Light" panose="020B0502040204020203" pitchFamily="34" charset="0"/>
                  <a:cs typeface="Segoe UI Light" panose="020B0502040204020203" pitchFamily="34" charset="0"/>
                </a:rPr>
                <a:t>Michael Saugstad</a:t>
              </a:r>
            </a:p>
          </p:txBody>
        </p:sp>
        <p:sp>
          <p:nvSpPr>
            <p:cNvPr id="24" name="TextBox 23">
              <a:extLst>
                <a:ext uri="{FF2B5EF4-FFF2-40B4-BE49-F238E27FC236}">
                  <a16:creationId xmlns:a16="http://schemas.microsoft.com/office/drawing/2014/main" id="{8C45C3CD-0C2F-0B4F-8CEB-1DB0B5FBE611}"/>
                </a:ext>
              </a:extLst>
            </p:cNvPr>
            <p:cNvSpPr txBox="1"/>
            <p:nvPr/>
          </p:nvSpPr>
          <p:spPr>
            <a:xfrm>
              <a:off x="2544004" y="5012067"/>
              <a:ext cx="2415402" cy="369332"/>
            </a:xfrm>
            <a:prstGeom prst="rect">
              <a:avLst/>
            </a:prstGeom>
            <a:noFill/>
          </p:spPr>
          <p:txBody>
            <a:bodyPr wrap="square" tIns="45720" bIns="45720" rtlCol="0">
              <a:spAutoFit/>
            </a:bodyPr>
            <a:lstStyle/>
            <a:p>
              <a:r>
                <a:rPr lang="en-US" dirty="0">
                  <a:solidFill>
                    <a:schemeClr val="bg1"/>
                  </a:solidFill>
                  <a:latin typeface="Segoe UI Light" panose="020B0502040204020203" pitchFamily="34" charset="0"/>
                  <a:cs typeface="Segoe UI Light" panose="020B0502040204020203" pitchFamily="34" charset="0"/>
                </a:rPr>
                <a:t>Hanuma Teja Maddali</a:t>
              </a:r>
            </a:p>
          </p:txBody>
        </p:sp>
        <p:sp>
          <p:nvSpPr>
            <p:cNvPr id="26" name="TextBox 25">
              <a:extLst>
                <a:ext uri="{FF2B5EF4-FFF2-40B4-BE49-F238E27FC236}">
                  <a16:creationId xmlns:a16="http://schemas.microsoft.com/office/drawing/2014/main" id="{4CA01DE3-12E9-8741-8B73-5B9341523A27}"/>
                </a:ext>
              </a:extLst>
            </p:cNvPr>
            <p:cNvSpPr txBox="1"/>
            <p:nvPr/>
          </p:nvSpPr>
          <p:spPr>
            <a:xfrm>
              <a:off x="5060570" y="5012067"/>
              <a:ext cx="1867530" cy="369332"/>
            </a:xfrm>
            <a:prstGeom prst="rect">
              <a:avLst/>
            </a:prstGeom>
            <a:noFill/>
          </p:spPr>
          <p:txBody>
            <a:bodyPr wrap="square" tIns="45720" bIns="45720" rtlCol="0">
              <a:spAutoFit/>
            </a:bodyPr>
            <a:lstStyle/>
            <a:p>
              <a:r>
                <a:rPr lang="en-US" dirty="0">
                  <a:solidFill>
                    <a:schemeClr val="bg1"/>
                  </a:solidFill>
                  <a:latin typeface="Segoe UI Light" panose="020B0502040204020203" pitchFamily="34" charset="0"/>
                  <a:cs typeface="Segoe UI Light" panose="020B0502040204020203" pitchFamily="34" charset="0"/>
                </a:rPr>
                <a:t>Aileen Zeng</a:t>
              </a:r>
            </a:p>
          </p:txBody>
        </p:sp>
        <p:sp>
          <p:nvSpPr>
            <p:cNvPr id="27" name="TextBox 26">
              <a:extLst>
                <a:ext uri="{FF2B5EF4-FFF2-40B4-BE49-F238E27FC236}">
                  <a16:creationId xmlns:a16="http://schemas.microsoft.com/office/drawing/2014/main" id="{3A053A12-28FF-2C41-B6D7-79013184FE26}"/>
                </a:ext>
              </a:extLst>
            </p:cNvPr>
            <p:cNvSpPr txBox="1"/>
            <p:nvPr/>
          </p:nvSpPr>
          <p:spPr>
            <a:xfrm>
              <a:off x="7089849" y="5022627"/>
              <a:ext cx="1867530" cy="369332"/>
            </a:xfrm>
            <a:prstGeom prst="rect">
              <a:avLst/>
            </a:prstGeom>
            <a:noFill/>
          </p:spPr>
          <p:txBody>
            <a:bodyPr wrap="square" tIns="45720" bIns="45720" rtlCol="0">
              <a:spAutoFit/>
            </a:bodyPr>
            <a:lstStyle/>
            <a:p>
              <a:r>
                <a:rPr lang="en-US" dirty="0">
                  <a:solidFill>
                    <a:schemeClr val="bg1"/>
                  </a:solidFill>
                  <a:latin typeface="Segoe UI Light" panose="020B0502040204020203" pitchFamily="34" charset="0"/>
                  <a:cs typeface="Segoe UI Light" panose="020B0502040204020203" pitchFamily="34" charset="0"/>
                </a:rPr>
                <a:t>Ryan Holland</a:t>
              </a:r>
            </a:p>
          </p:txBody>
        </p:sp>
        <p:sp>
          <p:nvSpPr>
            <p:cNvPr id="28" name="TextBox 27">
              <a:extLst>
                <a:ext uri="{FF2B5EF4-FFF2-40B4-BE49-F238E27FC236}">
                  <a16:creationId xmlns:a16="http://schemas.microsoft.com/office/drawing/2014/main" id="{0F6E6D53-6214-D146-852C-A16D4C5F10BA}"/>
                </a:ext>
              </a:extLst>
            </p:cNvPr>
            <p:cNvSpPr txBox="1"/>
            <p:nvPr/>
          </p:nvSpPr>
          <p:spPr>
            <a:xfrm>
              <a:off x="8847098" y="5012067"/>
              <a:ext cx="1780089" cy="369332"/>
            </a:xfrm>
            <a:prstGeom prst="rect">
              <a:avLst/>
            </a:prstGeom>
            <a:noFill/>
          </p:spPr>
          <p:txBody>
            <a:bodyPr wrap="square" tIns="45720" bIns="45720" rtlCol="0">
              <a:spAutoFit/>
            </a:bodyPr>
            <a:lstStyle/>
            <a:p>
              <a:r>
                <a:rPr lang="en-US" dirty="0">
                  <a:solidFill>
                    <a:schemeClr val="bg1"/>
                  </a:solidFill>
                  <a:latin typeface="Segoe UI Light" panose="020B0502040204020203" pitchFamily="34" charset="0"/>
                  <a:cs typeface="Segoe UI Light" panose="020B0502040204020203" pitchFamily="34" charset="0"/>
                </a:rPr>
                <a:t>Steven Bower</a:t>
              </a:r>
            </a:p>
          </p:txBody>
        </p:sp>
        <p:sp>
          <p:nvSpPr>
            <p:cNvPr id="29" name="TextBox 28">
              <a:extLst>
                <a:ext uri="{FF2B5EF4-FFF2-40B4-BE49-F238E27FC236}">
                  <a16:creationId xmlns:a16="http://schemas.microsoft.com/office/drawing/2014/main" id="{BEFC9BD2-FA7F-CE43-B1BB-19CB261B4B4E}"/>
                </a:ext>
              </a:extLst>
            </p:cNvPr>
            <p:cNvSpPr txBox="1"/>
            <p:nvPr/>
          </p:nvSpPr>
          <p:spPr>
            <a:xfrm>
              <a:off x="-60388" y="5371671"/>
              <a:ext cx="1867530" cy="369332"/>
            </a:xfrm>
            <a:prstGeom prst="rect">
              <a:avLst/>
            </a:prstGeom>
            <a:noFill/>
          </p:spPr>
          <p:txBody>
            <a:bodyPr wrap="square" tIns="45720" bIns="45720" rtlCol="0">
              <a:spAutoFit/>
            </a:bodyPr>
            <a:lstStyle/>
            <a:p>
              <a:r>
                <a:rPr lang="en-US" dirty="0">
                  <a:solidFill>
                    <a:schemeClr val="bg1"/>
                  </a:solidFill>
                  <a:latin typeface="Segoe UI Light" panose="020B0502040204020203" pitchFamily="34" charset="0"/>
                  <a:cs typeface="Segoe UI Light" panose="020B0502040204020203" pitchFamily="34" charset="0"/>
                </a:rPr>
                <a:t>Aditya Dash</a:t>
              </a:r>
            </a:p>
          </p:txBody>
        </p:sp>
        <p:sp>
          <p:nvSpPr>
            <p:cNvPr id="3" name="Rectangle 2">
              <a:extLst>
                <a:ext uri="{FF2B5EF4-FFF2-40B4-BE49-F238E27FC236}">
                  <a16:creationId xmlns:a16="http://schemas.microsoft.com/office/drawing/2014/main" id="{939AA9F0-AF4B-754F-BCEB-12352286EAF2}"/>
                </a:ext>
              </a:extLst>
            </p:cNvPr>
            <p:cNvSpPr/>
            <p:nvPr/>
          </p:nvSpPr>
          <p:spPr>
            <a:xfrm>
              <a:off x="2544004" y="5371671"/>
              <a:ext cx="1100144" cy="369332"/>
            </a:xfrm>
            <a:prstGeom prst="rect">
              <a:avLst/>
            </a:prstGeom>
          </p:spPr>
          <p:txBody>
            <a:bodyPr wrap="none">
              <a:spAutoFit/>
            </a:bodyPr>
            <a:lstStyle/>
            <a:p>
              <a:r>
                <a:rPr lang="en-US" dirty="0">
                  <a:solidFill>
                    <a:schemeClr val="bg1"/>
                  </a:solidFill>
                  <a:latin typeface="Segoe UI Light" panose="020B0502040204020203" pitchFamily="34" charset="0"/>
                  <a:cs typeface="Segoe UI Light" panose="020B0502040204020203" pitchFamily="34" charset="0"/>
                </a:rPr>
                <a:t>Sage Chen</a:t>
              </a:r>
              <a:endParaRPr lang="en-US" dirty="0"/>
            </a:p>
          </p:txBody>
        </p:sp>
        <p:sp>
          <p:nvSpPr>
            <p:cNvPr id="13" name="Rectangle 12">
              <a:extLst>
                <a:ext uri="{FF2B5EF4-FFF2-40B4-BE49-F238E27FC236}">
                  <a16:creationId xmlns:a16="http://schemas.microsoft.com/office/drawing/2014/main" id="{5305A914-1368-BE4C-A17E-4B2E3DE42335}"/>
                </a:ext>
              </a:extLst>
            </p:cNvPr>
            <p:cNvSpPr/>
            <p:nvPr/>
          </p:nvSpPr>
          <p:spPr>
            <a:xfrm>
              <a:off x="5060570" y="5371671"/>
              <a:ext cx="1091540" cy="369332"/>
            </a:xfrm>
            <a:prstGeom prst="rect">
              <a:avLst/>
            </a:prstGeom>
          </p:spPr>
          <p:txBody>
            <a:bodyPr wrap="none">
              <a:spAutoFit/>
            </a:bodyPr>
            <a:lstStyle/>
            <a:p>
              <a:r>
                <a:rPr lang="en-US" dirty="0">
                  <a:solidFill>
                    <a:schemeClr val="bg1"/>
                  </a:solidFill>
                  <a:latin typeface="Segoe UI Light" panose="020B0502040204020203" pitchFamily="34" charset="0"/>
                  <a:cs typeface="Segoe UI Light" panose="020B0502040204020203" pitchFamily="34" charset="0"/>
                </a:rPr>
                <a:t>Anthony Li</a:t>
              </a:r>
              <a:endParaRPr lang="en-US" dirty="0"/>
            </a:p>
          </p:txBody>
        </p:sp>
        <p:sp>
          <p:nvSpPr>
            <p:cNvPr id="14" name="Rectangle 13">
              <a:extLst>
                <a:ext uri="{FF2B5EF4-FFF2-40B4-BE49-F238E27FC236}">
                  <a16:creationId xmlns:a16="http://schemas.microsoft.com/office/drawing/2014/main" id="{44479C26-04BD-0143-A30F-FE1F3917B539}"/>
                </a:ext>
              </a:extLst>
            </p:cNvPr>
            <p:cNvSpPr/>
            <p:nvPr/>
          </p:nvSpPr>
          <p:spPr>
            <a:xfrm>
              <a:off x="7089849" y="5371671"/>
              <a:ext cx="1197998" cy="369332"/>
            </a:xfrm>
            <a:prstGeom prst="rect">
              <a:avLst/>
            </a:prstGeom>
          </p:spPr>
          <p:txBody>
            <a:bodyPr wrap="none">
              <a:spAutoFit/>
            </a:bodyPr>
            <a:lstStyle/>
            <a:p>
              <a:r>
                <a:rPr lang="en-US" dirty="0">
                  <a:solidFill>
                    <a:schemeClr val="bg1"/>
                  </a:solidFill>
                  <a:latin typeface="Segoe UI Light" panose="020B0502040204020203" pitchFamily="34" charset="0"/>
                  <a:cs typeface="Segoe UI Light" panose="020B0502040204020203" pitchFamily="34" charset="0"/>
                </a:rPr>
                <a:t>Kotaro Hara</a:t>
              </a:r>
              <a:endParaRPr lang="en-US" dirty="0"/>
            </a:p>
          </p:txBody>
        </p:sp>
        <p:sp>
          <p:nvSpPr>
            <p:cNvPr id="16" name="Rectangle 15">
              <a:extLst>
                <a:ext uri="{FF2B5EF4-FFF2-40B4-BE49-F238E27FC236}">
                  <a16:creationId xmlns:a16="http://schemas.microsoft.com/office/drawing/2014/main" id="{33CC4122-678D-EA41-A1FF-66C00036CF66}"/>
                </a:ext>
              </a:extLst>
            </p:cNvPr>
            <p:cNvSpPr/>
            <p:nvPr/>
          </p:nvSpPr>
          <p:spPr>
            <a:xfrm>
              <a:off x="8847095" y="5371671"/>
              <a:ext cx="1670605" cy="369332"/>
            </a:xfrm>
            <a:prstGeom prst="rect">
              <a:avLst/>
            </a:prstGeom>
          </p:spPr>
          <p:txBody>
            <a:bodyPr wrap="square">
              <a:spAutoFit/>
            </a:bodyPr>
            <a:lstStyle/>
            <a:p>
              <a:r>
                <a:rPr lang="en-US" dirty="0">
                  <a:solidFill>
                    <a:schemeClr val="bg1"/>
                  </a:solidFill>
                  <a:latin typeface="Segoe UI Light" panose="020B0502040204020203" pitchFamily="34" charset="0"/>
                  <a:cs typeface="Segoe UI Light" panose="020B0502040204020203" pitchFamily="34" charset="0"/>
                </a:rPr>
                <a:t> Jon Froehlich</a:t>
              </a:r>
              <a:endParaRPr lang="en-US" dirty="0"/>
            </a:p>
          </p:txBody>
        </p:sp>
      </p:grpSp>
      <p:sp>
        <p:nvSpPr>
          <p:cNvPr id="32" name="Rectangle 31">
            <a:extLst>
              <a:ext uri="{FF2B5EF4-FFF2-40B4-BE49-F238E27FC236}">
                <a16:creationId xmlns:a16="http://schemas.microsoft.com/office/drawing/2014/main" id="{68F33BD5-B614-2A4A-BF81-FEC0C30AA6DE}"/>
              </a:ext>
            </a:extLst>
          </p:cNvPr>
          <p:cNvSpPr/>
          <p:nvPr/>
        </p:nvSpPr>
        <p:spPr>
          <a:xfrm>
            <a:off x="285740" y="2735131"/>
            <a:ext cx="2728632" cy="584775"/>
          </a:xfrm>
          <a:prstGeom prst="rect">
            <a:avLst/>
          </a:prstGeom>
        </p:spPr>
        <p:txBody>
          <a:bodyPr wrap="none">
            <a:spAutoFit/>
          </a:bodyPr>
          <a:lstStyle/>
          <a:p>
            <a:r>
              <a:rPr lang="en-US" sz="3200" dirty="0">
                <a:solidFill>
                  <a:schemeClr val="bg1"/>
                </a:solidFill>
                <a:latin typeface="Segoe UI Light" panose="020B0502040204020203" pitchFamily="34" charset="0"/>
                <a:cs typeface="Segoe UI Light" panose="020B0502040204020203" pitchFamily="34" charset="0"/>
              </a:rPr>
              <a:t>Manaswi Saha </a:t>
            </a:r>
            <a:endParaRPr lang="en-US" sz="3200" dirty="0"/>
          </a:p>
        </p:txBody>
      </p:sp>
      <p:grpSp>
        <p:nvGrpSpPr>
          <p:cNvPr id="37" name="Group 36">
            <a:extLst>
              <a:ext uri="{FF2B5EF4-FFF2-40B4-BE49-F238E27FC236}">
                <a16:creationId xmlns:a16="http://schemas.microsoft.com/office/drawing/2014/main" id="{53367928-8B6F-4F49-87A3-E3673CDA04FE}"/>
              </a:ext>
            </a:extLst>
          </p:cNvPr>
          <p:cNvGrpSpPr/>
          <p:nvPr/>
        </p:nvGrpSpPr>
        <p:grpSpPr>
          <a:xfrm>
            <a:off x="436481" y="5948154"/>
            <a:ext cx="11314343" cy="772422"/>
            <a:chOff x="436481" y="5948154"/>
            <a:chExt cx="11314343" cy="772422"/>
          </a:xfrm>
        </p:grpSpPr>
        <p:pic>
          <p:nvPicPr>
            <p:cNvPr id="18" name="Picture 1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36481" y="5991892"/>
              <a:ext cx="772423" cy="684947"/>
            </a:xfrm>
            <a:prstGeom prst="rect">
              <a:avLst/>
            </a:prstGeom>
          </p:spPr>
        </p:pic>
        <p:pic>
          <p:nvPicPr>
            <p:cNvPr id="19" name="Picture 18">
              <a:extLst>
                <a:ext uri="{FF2B5EF4-FFF2-40B4-BE49-F238E27FC236}">
                  <a16:creationId xmlns:a16="http://schemas.microsoft.com/office/drawing/2014/main" id="{ECD98A37-F061-4128-AE5B-D095C5AA61B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847233" y="6014325"/>
              <a:ext cx="1187166" cy="640080"/>
            </a:xfrm>
            <a:prstGeom prst="rect">
              <a:avLst/>
            </a:prstGeom>
          </p:spPr>
        </p:pic>
        <p:pic>
          <p:nvPicPr>
            <p:cNvPr id="20" name="Picture 19">
              <a:extLst>
                <a:ext uri="{FF2B5EF4-FFF2-40B4-BE49-F238E27FC236}">
                  <a16:creationId xmlns:a16="http://schemas.microsoft.com/office/drawing/2014/main" id="{0385D232-6B4D-429A-94BC-EE49A7C04D12}"/>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t="45028"/>
            <a:stretch/>
          </p:blipFill>
          <p:spPr>
            <a:xfrm>
              <a:off x="8345308" y="6060045"/>
              <a:ext cx="2028724" cy="548640"/>
            </a:xfrm>
            <a:prstGeom prst="rect">
              <a:avLst/>
            </a:prstGeom>
          </p:spPr>
        </p:pic>
        <p:pic>
          <p:nvPicPr>
            <p:cNvPr id="21" name="Picture 20" descr="A picture containing object&#10;&#10;Description generated with very high confidence">
              <a:extLst>
                <a:ext uri="{FF2B5EF4-FFF2-40B4-BE49-F238E27FC236}">
                  <a16:creationId xmlns:a16="http://schemas.microsoft.com/office/drawing/2014/main" id="{7C6DA9EF-B643-4A91-9513-39ACDD1D3325}"/>
                </a:ext>
              </a:extLst>
            </p:cNvPr>
            <p:cNvPicPr>
              <a:picLocks noChangeAspect="1"/>
            </p:cNvPicPr>
            <p:nvPr/>
          </p:nvPicPr>
          <p:blipFill>
            <a:blip r:embed="rId8" cstate="print">
              <a:extLst>
                <a:ext uri="{BEBA8EAE-BF5A-486C-A8C5-ECC9F3942E4B}">
                  <a14:imgProps xmlns:a14="http://schemas.microsoft.com/office/drawing/2010/main">
                    <a14:imgLayer r:embed="rId9">
                      <a14:imgEffect>
                        <a14:brightnessContrast bright="100000"/>
                      </a14:imgEffect>
                    </a14:imgLayer>
                  </a14:imgProps>
                </a:ext>
                <a:ext uri="{28A0092B-C50C-407E-A947-70E740481C1C}">
                  <a14:useLocalDpi xmlns:a14="http://schemas.microsoft.com/office/drawing/2010/main" val="0"/>
                </a:ext>
              </a:extLst>
            </a:blip>
            <a:stretch>
              <a:fillRect/>
            </a:stretch>
          </p:blipFill>
          <p:spPr>
            <a:xfrm>
              <a:off x="3514344" y="6105765"/>
              <a:ext cx="4300220" cy="457200"/>
            </a:xfrm>
            <a:prstGeom prst="rect">
              <a:avLst/>
            </a:prstGeom>
          </p:spPr>
        </p:pic>
        <p:pic>
          <p:nvPicPr>
            <p:cNvPr id="36" name="Picture 35">
              <a:extLst>
                <a:ext uri="{FF2B5EF4-FFF2-40B4-BE49-F238E27FC236}">
                  <a16:creationId xmlns:a16="http://schemas.microsoft.com/office/drawing/2014/main" id="{837A9A8A-F0AA-B749-A5FB-F037FBBB4DD4}"/>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978402" y="5948154"/>
              <a:ext cx="772422" cy="772422"/>
            </a:xfrm>
            <a:prstGeom prst="rect">
              <a:avLst/>
            </a:prstGeom>
          </p:spPr>
        </p:pic>
      </p:grpSp>
    </p:spTree>
    <p:extLst>
      <p:ext uri="{BB962C8B-B14F-4D97-AF65-F5344CB8AC3E}">
        <p14:creationId xmlns:p14="http://schemas.microsoft.com/office/powerpoint/2010/main" val="119673008"/>
      </p:ext>
    </p:extLst>
  </p:cSld>
  <p:clrMapOvr>
    <a:masterClrMapping/>
  </p:clrMapOvr>
  <mc:AlternateContent xmlns:mc="http://schemas.openxmlformats.org/markup-compatibility/2006" xmlns:p14="http://schemas.microsoft.com/office/powerpoint/2010/main">
    <mc:Choice Requires="p14">
      <p:transition spd="slow" p14:dur="2000" advTm="7735"/>
    </mc:Choice>
    <mc:Fallback xmlns="">
      <p:transition spd="slow" advTm="7735"/>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D:\Dropbox\Talks\CMU2014_HCII-\Images\Wheelchairs\3627562740_c74f7bfb82_o.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 y="0"/>
            <a:ext cx="12188952" cy="8118035"/>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1524" y="0"/>
            <a:ext cx="12188952" cy="6858000"/>
          </a:xfrm>
          <a:prstGeom prst="rect">
            <a:avLst/>
          </a:prstGeom>
          <a:solidFill>
            <a:schemeClr val="tx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246" tIns="45718" rIns="91246" bIns="45718" rtlCol="0" anchor="ctr"/>
          <a:lstStyle/>
          <a:p>
            <a:pPr algn="ctr"/>
            <a:endParaRPr lang="en-US"/>
          </a:p>
        </p:txBody>
      </p:sp>
      <p:sp>
        <p:nvSpPr>
          <p:cNvPr id="8" name="Title 8"/>
          <p:cNvSpPr txBox="1">
            <a:spLocks/>
          </p:cNvSpPr>
          <p:nvPr/>
        </p:nvSpPr>
        <p:spPr>
          <a:xfrm>
            <a:off x="725021" y="973626"/>
            <a:ext cx="5951622" cy="1477963"/>
          </a:xfrm>
          <a:prstGeom prst="rect">
            <a:avLst/>
          </a:prstGeom>
        </p:spPr>
        <p:txBody>
          <a:bodyPr vert="horz" lIns="91174" tIns="45682" rIns="91174" bIns="45682" rtlCol="0" anchor="ctr">
            <a:noAutofit/>
          </a:bodyPr>
          <a:lstStyle/>
          <a:p>
            <a:pPr>
              <a:spcBef>
                <a:spcPct val="0"/>
              </a:spcBef>
              <a:defRPr/>
            </a:pPr>
            <a:r>
              <a:rPr lang="en-US" sz="20000" dirty="0">
                <a:solidFill>
                  <a:schemeClr val="bg1"/>
                </a:solidFill>
                <a:latin typeface="Bebas Neue" panose="020B0606020202050201" pitchFamily="34" charset="0"/>
                <a:ea typeface="Segoe UI" pitchFamily="34" charset="0"/>
                <a:cs typeface="Segoe UI" pitchFamily="34" charset="0"/>
              </a:rPr>
              <a:t>30.6</a:t>
            </a:r>
            <a:endParaRPr lang="en-US" sz="8800" dirty="0">
              <a:solidFill>
                <a:schemeClr val="bg1"/>
              </a:solidFill>
              <a:latin typeface="Bebas Neue" panose="020B0606020202050201" pitchFamily="34" charset="0"/>
              <a:ea typeface="Segoe UI" pitchFamily="34" charset="0"/>
              <a:cs typeface="Segoe UI" pitchFamily="34" charset="0"/>
            </a:endParaRPr>
          </a:p>
        </p:txBody>
      </p:sp>
      <p:sp>
        <p:nvSpPr>
          <p:cNvPr id="9" name="Rectangle 8"/>
          <p:cNvSpPr/>
          <p:nvPr/>
        </p:nvSpPr>
        <p:spPr>
          <a:xfrm>
            <a:off x="789189" y="2601665"/>
            <a:ext cx="5791200" cy="1077214"/>
          </a:xfrm>
          <a:prstGeom prst="rect">
            <a:avLst/>
          </a:prstGeom>
        </p:spPr>
        <p:txBody>
          <a:bodyPr wrap="square" lIns="91246" tIns="45718" rIns="91246" bIns="45718">
            <a:spAutoFit/>
          </a:bodyPr>
          <a:lstStyle/>
          <a:p>
            <a:pPr>
              <a:spcBef>
                <a:spcPct val="0"/>
              </a:spcBef>
              <a:defRPr/>
            </a:pPr>
            <a:r>
              <a:rPr lang="en-US" sz="3200" b="1" dirty="0">
                <a:solidFill>
                  <a:schemeClr val="bg1"/>
                </a:solidFill>
                <a:latin typeface="Segoe Condensed" panose="020B0606040200020203" pitchFamily="34" charset="0"/>
                <a:ea typeface="Segoe UI" pitchFamily="34" charset="0"/>
                <a:cs typeface="Segoe UI" pitchFamily="34" charset="0"/>
              </a:rPr>
              <a:t>million U.S. adults </a:t>
            </a:r>
          </a:p>
          <a:p>
            <a:pPr>
              <a:spcBef>
                <a:spcPct val="0"/>
              </a:spcBef>
              <a:defRPr/>
            </a:pPr>
            <a:r>
              <a:rPr lang="en-US" sz="3200" b="1" dirty="0">
                <a:solidFill>
                  <a:schemeClr val="bg1"/>
                </a:solidFill>
                <a:latin typeface="Segoe Condensed" panose="020B0606040200020203" pitchFamily="34" charset="0"/>
                <a:ea typeface="Segoe UI" pitchFamily="34" charset="0"/>
                <a:cs typeface="Segoe UI" pitchFamily="34" charset="0"/>
              </a:rPr>
              <a:t>have a mobility impairment</a:t>
            </a:r>
          </a:p>
        </p:txBody>
      </p:sp>
      <p:sp>
        <p:nvSpPr>
          <p:cNvPr id="2" name="TextBox 1"/>
          <p:cNvSpPr txBox="1"/>
          <p:nvPr/>
        </p:nvSpPr>
        <p:spPr>
          <a:xfrm>
            <a:off x="789189" y="6396335"/>
            <a:ext cx="4764505" cy="307777"/>
          </a:xfrm>
          <a:prstGeom prst="rect">
            <a:avLst/>
          </a:prstGeom>
          <a:noFill/>
        </p:spPr>
        <p:txBody>
          <a:bodyPr wrap="square" rtlCol="0">
            <a:spAutoFit/>
          </a:bodyPr>
          <a:lstStyle/>
          <a:p>
            <a:r>
              <a:rPr lang="en-US" sz="1400" dirty="0">
                <a:solidFill>
                  <a:schemeClr val="bg1">
                    <a:lumMod val="85000"/>
                  </a:schemeClr>
                </a:solidFill>
                <a:latin typeface="Segoe Condensed" panose="020B0606040200020203" pitchFamily="34" charset="0"/>
              </a:rPr>
              <a:t>Source: US Census, 2010</a:t>
            </a:r>
          </a:p>
        </p:txBody>
      </p:sp>
    </p:spTree>
    <p:extLst>
      <p:ext uri="{BB962C8B-B14F-4D97-AF65-F5344CB8AC3E}">
        <p14:creationId xmlns:p14="http://schemas.microsoft.com/office/powerpoint/2010/main" val="3403580874"/>
      </p:ext>
    </p:extLst>
  </p:cSld>
  <p:clrMapOvr>
    <a:masterClrMapping/>
  </p:clrMapOvr>
  <mc:AlternateContent xmlns:mc="http://schemas.openxmlformats.org/markup-compatibility/2006" xmlns:p14="http://schemas.microsoft.com/office/powerpoint/2010/main">
    <mc:Choice Requires="p14">
      <p:transition spd="med" p14:dur="700" advTm="7224">
        <p:fade/>
      </p:transition>
    </mc:Choice>
    <mc:Fallback xmlns="">
      <p:transition spd="med" advTm="7224">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D:\Dropbox\Talks\CMU2014_HCII-\Images\Walkers-MobilityAids\14816521847_5c3c7af348_o.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17370" y="0"/>
            <a:ext cx="15878716"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1524" y="0"/>
            <a:ext cx="12188952" cy="6858000"/>
          </a:xfrm>
          <a:prstGeom prst="rect">
            <a:avLst/>
          </a:prstGeom>
          <a:solidFill>
            <a:schemeClr val="tx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246" tIns="45718" rIns="91246" bIns="45718" rtlCol="0" anchor="ctr"/>
          <a:lstStyle/>
          <a:p>
            <a:pPr algn="ctr"/>
            <a:endParaRPr lang="en-US"/>
          </a:p>
        </p:txBody>
      </p:sp>
      <p:sp>
        <p:nvSpPr>
          <p:cNvPr id="12" name="Title 8"/>
          <p:cNvSpPr txBox="1">
            <a:spLocks/>
          </p:cNvSpPr>
          <p:nvPr/>
        </p:nvSpPr>
        <p:spPr>
          <a:xfrm>
            <a:off x="516475" y="973626"/>
            <a:ext cx="5951622" cy="1477963"/>
          </a:xfrm>
          <a:prstGeom prst="rect">
            <a:avLst/>
          </a:prstGeom>
        </p:spPr>
        <p:txBody>
          <a:bodyPr vert="horz" lIns="91174" tIns="45682" rIns="91174" bIns="45682" rtlCol="0" anchor="ctr">
            <a:noAutofit/>
          </a:bodyPr>
          <a:lstStyle/>
          <a:p>
            <a:pPr>
              <a:spcBef>
                <a:spcPct val="0"/>
              </a:spcBef>
              <a:defRPr/>
            </a:pPr>
            <a:r>
              <a:rPr lang="en-US" sz="20000" dirty="0">
                <a:solidFill>
                  <a:schemeClr val="bg1"/>
                </a:solidFill>
                <a:latin typeface="Bebas Neue" panose="020B0606020202050201" pitchFamily="34" charset="0"/>
                <a:ea typeface="Segoe UI" pitchFamily="34" charset="0"/>
                <a:cs typeface="Segoe UI" pitchFamily="34" charset="0"/>
              </a:rPr>
              <a:t>15.2</a:t>
            </a:r>
            <a:endParaRPr lang="en-US" sz="8800" dirty="0">
              <a:solidFill>
                <a:schemeClr val="bg1"/>
              </a:solidFill>
              <a:latin typeface="Bebas Neue" panose="020B0606020202050201" pitchFamily="34" charset="0"/>
              <a:ea typeface="Segoe UI" pitchFamily="34" charset="0"/>
              <a:cs typeface="Segoe UI" pitchFamily="34" charset="0"/>
            </a:endParaRPr>
          </a:p>
        </p:txBody>
      </p:sp>
      <p:sp>
        <p:nvSpPr>
          <p:cNvPr id="13" name="Rectangle 12"/>
          <p:cNvSpPr/>
          <p:nvPr/>
        </p:nvSpPr>
        <p:spPr>
          <a:xfrm>
            <a:off x="789189" y="2601665"/>
            <a:ext cx="5791200" cy="584771"/>
          </a:xfrm>
          <a:prstGeom prst="rect">
            <a:avLst/>
          </a:prstGeom>
        </p:spPr>
        <p:txBody>
          <a:bodyPr wrap="square" lIns="91246" tIns="45718" rIns="91246" bIns="45718">
            <a:spAutoFit/>
          </a:bodyPr>
          <a:lstStyle/>
          <a:p>
            <a:pPr>
              <a:spcBef>
                <a:spcPct val="0"/>
              </a:spcBef>
              <a:defRPr/>
            </a:pPr>
            <a:r>
              <a:rPr lang="en-US" sz="3200" b="1" dirty="0">
                <a:solidFill>
                  <a:schemeClr val="bg1"/>
                </a:solidFill>
                <a:latin typeface="Segoe Condensed" panose="020B0606040200020203" pitchFamily="34" charset="0"/>
                <a:ea typeface="Segoe UI" pitchFamily="34" charset="0"/>
                <a:cs typeface="Segoe UI" pitchFamily="34" charset="0"/>
              </a:rPr>
              <a:t>million use an assistive aid</a:t>
            </a:r>
          </a:p>
        </p:txBody>
      </p:sp>
      <p:sp>
        <p:nvSpPr>
          <p:cNvPr id="14" name="TextBox 13"/>
          <p:cNvSpPr txBox="1"/>
          <p:nvPr/>
        </p:nvSpPr>
        <p:spPr>
          <a:xfrm>
            <a:off x="789189" y="6396335"/>
            <a:ext cx="4764505" cy="307777"/>
          </a:xfrm>
          <a:prstGeom prst="rect">
            <a:avLst/>
          </a:prstGeom>
          <a:noFill/>
        </p:spPr>
        <p:txBody>
          <a:bodyPr wrap="square" rtlCol="0">
            <a:spAutoFit/>
          </a:bodyPr>
          <a:lstStyle/>
          <a:p>
            <a:r>
              <a:rPr lang="en-US" sz="1400" dirty="0">
                <a:solidFill>
                  <a:schemeClr val="bg1">
                    <a:lumMod val="85000"/>
                  </a:schemeClr>
                </a:solidFill>
                <a:latin typeface="Segoe Condensed" panose="020B0606040200020203" pitchFamily="34" charset="0"/>
              </a:rPr>
              <a:t>Source: US Census, 2010</a:t>
            </a:r>
          </a:p>
        </p:txBody>
      </p:sp>
    </p:spTree>
    <p:extLst>
      <p:ext uri="{BB962C8B-B14F-4D97-AF65-F5344CB8AC3E}">
        <p14:creationId xmlns:p14="http://schemas.microsoft.com/office/powerpoint/2010/main" val="1546808049"/>
      </p:ext>
    </p:extLst>
  </p:cSld>
  <p:clrMapOvr>
    <a:masterClrMapping/>
  </p:clrMapOvr>
  <mc:AlternateContent xmlns:mc="http://schemas.openxmlformats.org/markup-compatibility/2006" xmlns:p14="http://schemas.microsoft.com/office/powerpoint/2010/main">
    <mc:Choice Requires="p14">
      <p:transition spd="med" p14:dur="700" advTm="9387">
        <p:fade/>
      </p:transition>
    </mc:Choice>
    <mc:Fallback xmlns="">
      <p:transition spd="med" advTm="9387">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
        <p:nvSpPr>
          <p:cNvPr id="4" name="Content Placeholder 3"/>
          <p:cNvSpPr>
            <a:spLocks noGrp="1"/>
          </p:cNvSpPr>
          <p:nvPr>
            <p:ph sz="quarter" idx="13"/>
          </p:nvPr>
        </p:nvSpPr>
        <p:spPr/>
        <p:txBody>
          <a:bodyPr/>
          <a:lstStyle/>
          <a:p>
            <a:endParaRPr lang="en-US"/>
          </a:p>
        </p:txBody>
      </p:sp>
      <p:pic>
        <p:nvPicPr>
          <p:cNvPr id="5"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10386"/>
          <a:stretch/>
        </p:blipFill>
        <p:spPr bwMode="auto">
          <a:xfrm>
            <a:off x="-2324464" y="-118533"/>
            <a:ext cx="15544800" cy="848880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2953523945"/>
      </p:ext>
    </p:extLst>
  </p:cSld>
  <p:clrMapOvr>
    <a:masterClrMapping/>
  </p:clrMapOvr>
  <mc:AlternateContent xmlns:mc="http://schemas.openxmlformats.org/markup-compatibility/2006" xmlns:p14="http://schemas.microsoft.com/office/powerpoint/2010/main">
    <mc:Choice Requires="p14">
      <p:transition spd="slow" p14:dur="2000" advTm="3774"/>
    </mc:Choice>
    <mc:Fallback xmlns="">
      <p:transition spd="slow" advTm="3774"/>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
        <p:nvSpPr>
          <p:cNvPr id="4" name="Content Placeholder 3"/>
          <p:cNvSpPr>
            <a:spLocks noGrp="1"/>
          </p:cNvSpPr>
          <p:nvPr>
            <p:ph sz="quarter" idx="13"/>
          </p:nvPr>
        </p:nvSpPr>
        <p:spPr/>
        <p:txBody>
          <a:bodyPr/>
          <a:lstStyle/>
          <a:p>
            <a:endParaRPr lang="en-US"/>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24464" y="-1102343"/>
            <a:ext cx="15544800" cy="947261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cxnSp>
        <p:nvCxnSpPr>
          <p:cNvPr id="8" name="Straight Connector 7"/>
          <p:cNvCxnSpPr>
            <a:cxnSpLocks/>
          </p:cNvCxnSpPr>
          <p:nvPr/>
        </p:nvCxnSpPr>
        <p:spPr>
          <a:xfrm>
            <a:off x="6714699" y="2804116"/>
            <a:ext cx="818865" cy="829846"/>
          </a:xfrm>
          <a:prstGeom prst="line">
            <a:avLst/>
          </a:prstGeom>
          <a:solidFill>
            <a:schemeClr val="tx1"/>
          </a:solidFill>
          <a:ln w="28575">
            <a:solidFill>
              <a:schemeClr val="bg1"/>
            </a:solidFill>
            <a:headEnd type="none"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9" name="Straight Connector 8"/>
          <p:cNvCxnSpPr>
            <a:cxnSpLocks/>
          </p:cNvCxnSpPr>
          <p:nvPr/>
        </p:nvCxnSpPr>
        <p:spPr>
          <a:xfrm flipH="1">
            <a:off x="4953001" y="2804116"/>
            <a:ext cx="205630" cy="829846"/>
          </a:xfrm>
          <a:prstGeom prst="line">
            <a:avLst/>
          </a:prstGeom>
          <a:solidFill>
            <a:schemeClr val="tx1"/>
          </a:solidFill>
          <a:ln w="28575">
            <a:solidFill>
              <a:schemeClr val="bg1"/>
            </a:solidFill>
            <a:headEnd type="none" w="med" len="med"/>
            <a:tailEnd type="oval" w="med" len="med"/>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4517409" y="2438843"/>
            <a:ext cx="2852382" cy="600164"/>
          </a:xfrm>
          <a:prstGeom prst="rect">
            <a:avLst/>
          </a:prstGeom>
          <a:solidFill>
            <a:schemeClr val="bg1"/>
          </a:solidFill>
          <a:ln>
            <a:noFill/>
          </a:ln>
        </p:spPr>
        <p:txBody>
          <a:bodyPr wrap="square" bIns="0" rtlCol="0">
            <a:spAutoFit/>
          </a:bodyPr>
          <a:lstStyle/>
          <a:p>
            <a:pPr algn="ctr"/>
            <a:r>
              <a:rPr lang="en-US" sz="3600" dirty="0">
                <a:latin typeface="Bebas Neue" panose="020B0606020202050201" pitchFamily="34" charset="0"/>
              </a:rPr>
              <a:t>No Curb Ramps</a:t>
            </a:r>
          </a:p>
        </p:txBody>
      </p:sp>
    </p:spTree>
    <p:extLst>
      <p:ext uri="{BB962C8B-B14F-4D97-AF65-F5344CB8AC3E}">
        <p14:creationId xmlns:p14="http://schemas.microsoft.com/office/powerpoint/2010/main" val="3998132149"/>
      </p:ext>
    </p:extLst>
  </p:cSld>
  <p:clrMapOvr>
    <a:masterClrMapping/>
  </p:clrMapOvr>
  <mc:AlternateContent xmlns:mc="http://schemas.openxmlformats.org/markup-compatibility/2006" xmlns:p14="http://schemas.microsoft.com/office/powerpoint/2010/main">
    <mc:Choice Requires="p14">
      <p:transition spd="slow" p14:dur="2000" advTm="5246"/>
    </mc:Choice>
    <mc:Fallback xmlns="">
      <p:transition spd="slow" advTm="5246"/>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http://seeclickfix.com/files/issue_images/0000/6975/img_004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 y="-1141857"/>
            <a:ext cx="12188952" cy="9141714"/>
          </a:xfrm>
          <a:prstGeom prst="rect">
            <a:avLst/>
          </a:prstGeom>
          <a:noFill/>
          <a:extLst>
            <a:ext uri="{909E8E84-426E-40DD-AFC4-6F175D3DCCD1}">
              <a14:hiddenFill xmlns:a14="http://schemas.microsoft.com/office/drawing/2010/main">
                <a:solidFill>
                  <a:srgbClr val="FFFFFF"/>
                </a:solidFill>
              </a14:hiddenFill>
            </a:ext>
          </a:extLst>
        </p:spPr>
      </p:pic>
      <p:grpSp>
        <p:nvGrpSpPr>
          <p:cNvPr id="9" name="Group 8"/>
          <p:cNvGrpSpPr/>
          <p:nvPr/>
        </p:nvGrpSpPr>
        <p:grpSpPr>
          <a:xfrm>
            <a:off x="3158320" y="3615734"/>
            <a:ext cx="3179928" cy="912606"/>
            <a:chOff x="3363037" y="2489099"/>
            <a:chExt cx="3179928" cy="912606"/>
          </a:xfrm>
        </p:grpSpPr>
        <p:cxnSp>
          <p:nvCxnSpPr>
            <p:cNvPr id="7" name="Straight Connector 6"/>
            <p:cNvCxnSpPr>
              <a:cxnSpLocks/>
            </p:cNvCxnSpPr>
            <p:nvPr/>
          </p:nvCxnSpPr>
          <p:spPr>
            <a:xfrm>
              <a:off x="5764820" y="2776821"/>
              <a:ext cx="778145" cy="624884"/>
            </a:xfrm>
            <a:prstGeom prst="line">
              <a:avLst/>
            </a:prstGeom>
            <a:solidFill>
              <a:schemeClr val="tx1"/>
            </a:solidFill>
            <a:ln w="28575">
              <a:solidFill>
                <a:schemeClr val="bg1"/>
              </a:solidFill>
              <a:headEnd type="none" w="med" len="med"/>
              <a:tailEnd type="oval" w="med" len="med"/>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3363037" y="2489099"/>
              <a:ext cx="3179928" cy="600164"/>
            </a:xfrm>
            <a:prstGeom prst="rect">
              <a:avLst/>
            </a:prstGeom>
            <a:solidFill>
              <a:schemeClr val="bg1"/>
            </a:solidFill>
            <a:ln>
              <a:noFill/>
            </a:ln>
          </p:spPr>
          <p:txBody>
            <a:bodyPr wrap="square" bIns="0" rtlCol="0">
              <a:spAutoFit/>
            </a:bodyPr>
            <a:lstStyle/>
            <a:p>
              <a:pPr algn="ctr"/>
              <a:r>
                <a:rPr lang="en-US" sz="3600" dirty="0">
                  <a:latin typeface="Bebas Neue" panose="020B0606020202050201" pitchFamily="34" charset="0"/>
                </a:rPr>
                <a:t>Physical Obstacles</a:t>
              </a:r>
            </a:p>
          </p:txBody>
        </p:sp>
      </p:grpSp>
    </p:spTree>
    <p:extLst>
      <p:ext uri="{BB962C8B-B14F-4D97-AF65-F5344CB8AC3E}">
        <p14:creationId xmlns:p14="http://schemas.microsoft.com/office/powerpoint/2010/main" val="2092009247"/>
      </p:ext>
    </p:extLst>
  </p:cSld>
  <p:clrMapOvr>
    <a:masterClrMapping/>
  </p:clrMapOvr>
  <mc:AlternateContent xmlns:mc="http://schemas.openxmlformats.org/markup-compatibility/2006" xmlns:p14="http://schemas.microsoft.com/office/powerpoint/2010/main">
    <mc:Choice Requires="p14">
      <p:transition spd="slow" p14:dur="2000" advTm="2062"/>
    </mc:Choice>
    <mc:Fallback xmlns="">
      <p:transition spd="slow" advTm="2062"/>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
        <p:nvSpPr>
          <p:cNvPr id="4" name="Content Placeholder 3"/>
          <p:cNvSpPr>
            <a:spLocks noGrp="1"/>
          </p:cNvSpPr>
          <p:nvPr>
            <p:ph sz="quarter" idx="13"/>
          </p:nvPr>
        </p:nvSpPr>
        <p:spPr/>
        <p:txBody>
          <a:bodyPr/>
          <a:lstStyle/>
          <a:p>
            <a:endParaRPr lang="en-US"/>
          </a:p>
        </p:txBody>
      </p:sp>
      <p:pic>
        <p:nvPicPr>
          <p:cNvPr id="6146" name="Picture 2" descr="https://cdn0.vox-cdn.com/thumbor/M83612e3TfRBFb-KHtzOETs1Jv0=/0x0:800x600/1200x800/filters:focal(0x0:800x600)/cdn0.vox-cdn.com/uploads/chorus_image/image/48004761/3751846301_8969f60248_o.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 y="-633984"/>
            <a:ext cx="12188952" cy="8125968"/>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p:cNvGrpSpPr/>
          <p:nvPr/>
        </p:nvGrpSpPr>
        <p:grpSpPr>
          <a:xfrm>
            <a:off x="2495986" y="810355"/>
            <a:ext cx="3600014" cy="1230272"/>
            <a:chOff x="7255885" y="2120420"/>
            <a:chExt cx="3600014" cy="1230272"/>
          </a:xfrm>
        </p:grpSpPr>
        <p:sp>
          <p:nvSpPr>
            <p:cNvPr id="8" name="TextBox 7"/>
            <p:cNvSpPr txBox="1"/>
            <p:nvPr/>
          </p:nvSpPr>
          <p:spPr>
            <a:xfrm>
              <a:off x="7255885" y="2120420"/>
              <a:ext cx="3600014" cy="600164"/>
            </a:xfrm>
            <a:prstGeom prst="rect">
              <a:avLst/>
            </a:prstGeom>
            <a:solidFill>
              <a:schemeClr val="bg1"/>
            </a:solidFill>
            <a:ln>
              <a:noFill/>
            </a:ln>
          </p:spPr>
          <p:txBody>
            <a:bodyPr wrap="square" bIns="0" rtlCol="0">
              <a:spAutoFit/>
            </a:bodyPr>
            <a:lstStyle/>
            <a:p>
              <a:pPr algn="ctr"/>
              <a:r>
                <a:rPr lang="en-US" sz="3600" dirty="0">
                  <a:latin typeface="Bebas Neue" panose="020B0606020202050201" pitchFamily="34" charset="0"/>
                </a:rPr>
                <a:t>Surface Problems</a:t>
              </a:r>
            </a:p>
          </p:txBody>
        </p:sp>
        <p:cxnSp>
          <p:nvCxnSpPr>
            <p:cNvPr id="9" name="Straight Connector 8"/>
            <p:cNvCxnSpPr>
              <a:cxnSpLocks/>
            </p:cNvCxnSpPr>
            <p:nvPr/>
          </p:nvCxnSpPr>
          <p:spPr>
            <a:xfrm>
              <a:off x="9848835" y="2651277"/>
              <a:ext cx="272955" cy="699415"/>
            </a:xfrm>
            <a:prstGeom prst="line">
              <a:avLst/>
            </a:prstGeom>
            <a:solidFill>
              <a:schemeClr val="tx1"/>
            </a:solidFill>
            <a:ln w="28575">
              <a:solidFill>
                <a:schemeClr val="bg1"/>
              </a:solidFill>
              <a:headEnd type="none" w="med" len="med"/>
              <a:tailEnd type="oval" w="med" len="me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150788496"/>
      </p:ext>
    </p:extLst>
  </p:cSld>
  <p:clrMapOvr>
    <a:masterClrMapping/>
  </p:clrMapOvr>
  <mc:AlternateContent xmlns:mc="http://schemas.openxmlformats.org/markup-compatibility/2006" xmlns:p14="http://schemas.microsoft.com/office/powerpoint/2010/main">
    <mc:Choice Requires="p14">
      <p:transition spd="slow" p14:dur="2000" advTm="4527"/>
    </mc:Choice>
    <mc:Fallback xmlns="">
      <p:transition spd="slow" advTm="4527"/>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
        <p:nvSpPr>
          <p:cNvPr id="4" name="Content Placeholder 3"/>
          <p:cNvSpPr>
            <a:spLocks noGrp="1"/>
          </p:cNvSpPr>
          <p:nvPr>
            <p:ph sz="quarter" idx="13"/>
          </p:nvPr>
        </p:nvSpPr>
        <p:spPr/>
        <p:txBody>
          <a:bodyPr/>
          <a:lstStyle/>
          <a:p>
            <a:endParaRPr lang="en-US"/>
          </a:p>
        </p:txBody>
      </p:sp>
      <p:pic>
        <p:nvPicPr>
          <p:cNvPr id="7170" name="Picture 2" descr="http://bloximages.chicago2.vip.townnews.com/stowetoday.com/content/tncms/assets/v3/editorial/6/3a/63ac5000-3088-11e5-b270-1b1215181197/55afba1d0ff6c.image.jpg?resize=1200%2C97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 y="-2995344"/>
            <a:ext cx="12188952" cy="985334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7914414" y="2696281"/>
            <a:ext cx="3820236" cy="600164"/>
          </a:xfrm>
          <a:prstGeom prst="rect">
            <a:avLst/>
          </a:prstGeom>
          <a:solidFill>
            <a:schemeClr val="bg1"/>
          </a:solidFill>
          <a:ln>
            <a:noFill/>
          </a:ln>
        </p:spPr>
        <p:txBody>
          <a:bodyPr wrap="square" bIns="0" rtlCol="0">
            <a:spAutoFit/>
          </a:bodyPr>
          <a:lstStyle/>
          <a:p>
            <a:pPr algn="ctr"/>
            <a:r>
              <a:rPr lang="en-US" sz="3600" dirty="0">
                <a:latin typeface="Bebas Neue" panose="020B0606020202050201" pitchFamily="34" charset="0"/>
              </a:rPr>
              <a:t>Incomplete Sidewalks</a:t>
            </a:r>
          </a:p>
        </p:txBody>
      </p:sp>
      <p:cxnSp>
        <p:nvCxnSpPr>
          <p:cNvPr id="8" name="Straight Connector 7"/>
          <p:cNvCxnSpPr>
            <a:cxnSpLocks/>
          </p:cNvCxnSpPr>
          <p:nvPr/>
        </p:nvCxnSpPr>
        <p:spPr>
          <a:xfrm flipH="1">
            <a:off x="8296993" y="3152633"/>
            <a:ext cx="301097" cy="733703"/>
          </a:xfrm>
          <a:prstGeom prst="line">
            <a:avLst/>
          </a:prstGeom>
          <a:solidFill>
            <a:schemeClr val="tx1"/>
          </a:solidFill>
          <a:ln w="28575">
            <a:solidFill>
              <a:schemeClr val="bg1"/>
            </a:solidFill>
            <a:headEnd type="none" w="med" len="med"/>
            <a:tailEnd type="oval"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1884175"/>
      </p:ext>
    </p:extLst>
  </p:cSld>
  <p:clrMapOvr>
    <a:masterClrMapping/>
  </p:clrMapOvr>
  <mc:AlternateContent xmlns:mc="http://schemas.openxmlformats.org/markup-compatibility/2006" xmlns:p14="http://schemas.microsoft.com/office/powerpoint/2010/main">
    <mc:Choice Requires="p14">
      <p:transition spd="slow" p14:dur="2000" advTm="1639"/>
    </mc:Choice>
    <mc:Fallback xmlns="">
      <p:transition spd="slow" advTm="1639"/>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
        <p:nvSpPr>
          <p:cNvPr id="4" name="Content Placeholder 3"/>
          <p:cNvSpPr>
            <a:spLocks noGrp="1"/>
          </p:cNvSpPr>
          <p:nvPr>
            <p:ph sz="quarter" idx="13"/>
          </p:nvPr>
        </p:nvSpPr>
        <p:spPr/>
        <p:txBody>
          <a:bodyPr/>
          <a:lstStyle/>
          <a:p>
            <a:endParaRPr lang="en-US"/>
          </a:p>
        </p:txBody>
      </p:sp>
      <p:pic>
        <p:nvPicPr>
          <p:cNvPr id="3074" name="Picture 2" descr="Image result for sidewalk obstacl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 y="-4577048"/>
            <a:ext cx="12188952" cy="1625193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7266296" y="2350320"/>
            <a:ext cx="3179928" cy="600164"/>
          </a:xfrm>
          <a:prstGeom prst="rect">
            <a:avLst/>
          </a:prstGeom>
          <a:solidFill>
            <a:schemeClr val="bg1"/>
          </a:solidFill>
          <a:ln>
            <a:noFill/>
          </a:ln>
        </p:spPr>
        <p:txBody>
          <a:bodyPr wrap="square" bIns="0" rtlCol="0">
            <a:spAutoFit/>
          </a:bodyPr>
          <a:lstStyle/>
          <a:p>
            <a:pPr algn="ctr"/>
            <a:r>
              <a:rPr lang="en-US" sz="3600" dirty="0">
                <a:latin typeface="Bebas Neue" panose="020B0606020202050201" pitchFamily="34" charset="0"/>
              </a:rPr>
              <a:t>Physical Obstacles</a:t>
            </a:r>
          </a:p>
        </p:txBody>
      </p:sp>
      <p:cxnSp>
        <p:nvCxnSpPr>
          <p:cNvPr id="10" name="Straight Connector 9"/>
          <p:cNvCxnSpPr>
            <a:cxnSpLocks/>
          </p:cNvCxnSpPr>
          <p:nvPr/>
        </p:nvCxnSpPr>
        <p:spPr>
          <a:xfrm flipH="1">
            <a:off x="6746720" y="2688609"/>
            <a:ext cx="519576" cy="523750"/>
          </a:xfrm>
          <a:prstGeom prst="line">
            <a:avLst/>
          </a:prstGeom>
          <a:solidFill>
            <a:schemeClr val="tx1"/>
          </a:solidFill>
          <a:ln w="28575">
            <a:solidFill>
              <a:schemeClr val="bg1"/>
            </a:solidFill>
            <a:headEnd type="none" w="med" len="med"/>
            <a:tailEnd type="oval" w="med" len="med"/>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6941024" y="3430768"/>
            <a:ext cx="3179928" cy="600164"/>
          </a:xfrm>
          <a:prstGeom prst="rect">
            <a:avLst/>
          </a:prstGeom>
          <a:solidFill>
            <a:schemeClr val="bg1"/>
          </a:solidFill>
          <a:ln>
            <a:noFill/>
          </a:ln>
        </p:spPr>
        <p:txBody>
          <a:bodyPr wrap="square" bIns="0" rtlCol="0">
            <a:spAutoFit/>
          </a:bodyPr>
          <a:lstStyle/>
          <a:p>
            <a:pPr algn="ctr"/>
            <a:r>
              <a:rPr lang="en-US" sz="3600" dirty="0">
                <a:latin typeface="Bebas Neue" panose="020B0606020202050201" pitchFamily="34" charset="0"/>
              </a:rPr>
              <a:t>No Curb Ramp</a:t>
            </a:r>
          </a:p>
        </p:txBody>
      </p:sp>
      <p:cxnSp>
        <p:nvCxnSpPr>
          <p:cNvPr id="15" name="Straight Connector 14"/>
          <p:cNvCxnSpPr>
            <a:cxnSpLocks/>
          </p:cNvCxnSpPr>
          <p:nvPr/>
        </p:nvCxnSpPr>
        <p:spPr>
          <a:xfrm flipH="1">
            <a:off x="6421448" y="3769057"/>
            <a:ext cx="519576" cy="523750"/>
          </a:xfrm>
          <a:prstGeom prst="line">
            <a:avLst/>
          </a:prstGeom>
          <a:solidFill>
            <a:schemeClr val="tx1"/>
          </a:solidFill>
          <a:ln w="28575">
            <a:solidFill>
              <a:schemeClr val="bg1"/>
            </a:solidFill>
            <a:headEnd type="none" w="med" len="med"/>
            <a:tailEnd type="oval" w="med" len="med"/>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5596719" y="5180175"/>
            <a:ext cx="3601871" cy="600164"/>
          </a:xfrm>
          <a:prstGeom prst="rect">
            <a:avLst/>
          </a:prstGeom>
          <a:solidFill>
            <a:schemeClr val="bg1"/>
          </a:solidFill>
          <a:ln>
            <a:noFill/>
          </a:ln>
        </p:spPr>
        <p:txBody>
          <a:bodyPr wrap="square" bIns="0" rtlCol="0">
            <a:spAutoFit/>
          </a:bodyPr>
          <a:lstStyle/>
          <a:p>
            <a:pPr algn="ctr"/>
            <a:r>
              <a:rPr lang="en-US" sz="3600" dirty="0">
                <a:latin typeface="Bebas Neue" panose="020B0606020202050201" pitchFamily="34" charset="0"/>
              </a:rPr>
              <a:t>Surface Degradation</a:t>
            </a:r>
          </a:p>
        </p:txBody>
      </p:sp>
      <p:cxnSp>
        <p:nvCxnSpPr>
          <p:cNvPr id="17" name="Straight Connector 16"/>
          <p:cNvCxnSpPr>
            <a:cxnSpLocks/>
          </p:cNvCxnSpPr>
          <p:nvPr/>
        </p:nvCxnSpPr>
        <p:spPr>
          <a:xfrm flipH="1">
            <a:off x="5077144" y="5518464"/>
            <a:ext cx="519576" cy="523750"/>
          </a:xfrm>
          <a:prstGeom prst="line">
            <a:avLst/>
          </a:prstGeom>
          <a:solidFill>
            <a:schemeClr val="tx1"/>
          </a:solidFill>
          <a:ln w="28575">
            <a:solidFill>
              <a:schemeClr val="bg1"/>
            </a:solidFill>
            <a:headEnd type="none" w="med" len="med"/>
            <a:tailEnd type="oval"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8581106"/>
      </p:ext>
    </p:extLst>
  </p:cSld>
  <p:clrMapOvr>
    <a:masterClrMapping/>
  </p:clrMapOvr>
  <mc:AlternateContent xmlns:mc="http://schemas.openxmlformats.org/markup-compatibility/2006" xmlns:p14="http://schemas.microsoft.com/office/powerpoint/2010/main">
    <mc:Choice Requires="p14">
      <p:transition spd="slow" p14:dur="2000" advTm="6234"/>
    </mc:Choice>
    <mc:Fallback xmlns="">
      <p:transition spd="slow" advTm="6234"/>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rojectSidewalkPersonalMotivation">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035187150"/>
      </p:ext>
    </p:extLst>
  </p:cSld>
  <p:clrMapOvr>
    <a:masterClrMapping/>
  </p:clrMapOvr>
  <mc:AlternateContent xmlns:mc="http://schemas.openxmlformats.org/markup-compatibility/2006" xmlns:p14="http://schemas.microsoft.com/office/powerpoint/2010/main">
    <mc:Choice Requires="p14">
      <p:transition spd="slow" p14:dur="2000" advTm="9484"/>
    </mc:Choice>
    <mc:Fallback xmlns="">
      <p:transition spd="slow" advTm="94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2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22727">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extLst>
    <p:ext uri="{E180D4A7-C9FB-4DFB-919C-405C955672EB}">
      <p14:showEvtLst xmlns:p14="http://schemas.microsoft.com/office/powerpoint/2010/main">
        <p14:playEvt time="5" objId="5"/>
        <p14:stopEvt time="9484" objId="5"/>
      </p14:showEvtLst>
    </p:ext>
  </p:extLst>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122" name="Picture 2" descr="D:\Dropbox\Talks\CMU2014_HCII-\Images\Walkers-MobilityAids\10800029263_6162bd67a8_o.jpg"/>
          <p:cNvPicPr>
            <a:picLocks noChangeAspect="1" noChangeArrowheads="1"/>
          </p:cNvPicPr>
          <p:nvPr/>
        </p:nvPicPr>
        <p:blipFill rotWithShape="1">
          <a:blip r:embed="rId3">
            <a:extLst>
              <a:ext uri="{28A0092B-C50C-407E-A947-70E740481C1C}">
                <a14:useLocalDpi xmlns:a14="http://schemas.microsoft.com/office/drawing/2010/main" val="0"/>
              </a:ext>
            </a:extLst>
          </a:blip>
          <a:srcRect t="34205" b="23965"/>
          <a:stretch/>
        </p:blipFill>
        <p:spPr bwMode="auto">
          <a:xfrm>
            <a:off x="1524" y="0"/>
            <a:ext cx="12188952" cy="764797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627797" y="625546"/>
            <a:ext cx="4495800" cy="2062099"/>
          </a:xfrm>
          <a:prstGeom prst="rect">
            <a:avLst/>
          </a:prstGeom>
        </p:spPr>
        <p:txBody>
          <a:bodyPr wrap="square" lIns="91246" tIns="45718" rIns="91246" bIns="45718">
            <a:spAutoFit/>
          </a:bodyPr>
          <a:lstStyle/>
          <a:p>
            <a:r>
              <a:rPr lang="en-US" sz="3200" dirty="0">
                <a:solidFill>
                  <a:schemeClr val="bg1"/>
                </a:solidFill>
                <a:latin typeface="Segoe UI Light" panose="020B0502040204020203" pitchFamily="34" charset="0"/>
              </a:rPr>
              <a:t>Accessible infrastructure has a significant impact on the </a:t>
            </a:r>
            <a:r>
              <a:rPr lang="en-US" sz="3200" dirty="0">
                <a:solidFill>
                  <a:srgbClr val="F6BB00"/>
                </a:solidFill>
                <a:latin typeface="Segoe UI Light" panose="020B0502040204020203" pitchFamily="34" charset="0"/>
              </a:rPr>
              <a:t>independence</a:t>
            </a:r>
            <a:r>
              <a:rPr lang="en-US" sz="3200" dirty="0">
                <a:solidFill>
                  <a:schemeClr val="bg1"/>
                </a:solidFill>
                <a:latin typeface="Segoe UI Light" panose="020B0502040204020203" pitchFamily="34" charset="0"/>
              </a:rPr>
              <a:t> and </a:t>
            </a:r>
            <a:r>
              <a:rPr lang="en-US" sz="3200" dirty="0">
                <a:solidFill>
                  <a:srgbClr val="F6BB00"/>
                </a:solidFill>
                <a:latin typeface="Segoe UI Light" panose="020B0502040204020203" pitchFamily="34" charset="0"/>
              </a:rPr>
              <a:t>mobility of citizens</a:t>
            </a:r>
            <a:endParaRPr lang="en-US" sz="2000" dirty="0">
              <a:solidFill>
                <a:srgbClr val="F6BB00"/>
              </a:solidFill>
              <a:latin typeface="Segoe UI Light" panose="020B0502040204020203" pitchFamily="34" charset="0"/>
            </a:endParaRPr>
          </a:p>
        </p:txBody>
      </p:sp>
      <p:sp>
        <p:nvSpPr>
          <p:cNvPr id="5" name="Rectangle 4"/>
          <p:cNvSpPr/>
          <p:nvPr/>
        </p:nvSpPr>
        <p:spPr>
          <a:xfrm>
            <a:off x="627797" y="2671603"/>
            <a:ext cx="2817303" cy="322967"/>
          </a:xfrm>
          <a:prstGeom prst="rect">
            <a:avLst/>
          </a:prstGeom>
        </p:spPr>
        <p:txBody>
          <a:bodyPr wrap="none" lIns="91246" tIns="45718" rIns="91246" bIns="91246">
            <a:spAutoFit/>
          </a:bodyPr>
          <a:lstStyle/>
          <a:p>
            <a:r>
              <a:rPr lang="en-US" sz="1200" dirty="0">
                <a:solidFill>
                  <a:schemeClr val="bg1"/>
                </a:solidFill>
                <a:latin typeface="Segoe UI Light" panose="020B0502040204020203" pitchFamily="34" charset="0"/>
              </a:rPr>
              <a:t>[</a:t>
            </a:r>
            <a:r>
              <a:rPr lang="en-US" sz="1200" dirty="0" err="1">
                <a:solidFill>
                  <a:schemeClr val="bg1"/>
                </a:solidFill>
                <a:latin typeface="Segoe UI Light" panose="020B0502040204020203" pitchFamily="34" charset="0"/>
              </a:rPr>
              <a:t>Thapar</a:t>
            </a:r>
            <a:r>
              <a:rPr lang="en-US" sz="1200" dirty="0">
                <a:solidFill>
                  <a:schemeClr val="bg1"/>
                </a:solidFill>
                <a:latin typeface="Segoe UI Light" panose="020B0502040204020203" pitchFamily="34" charset="0"/>
              </a:rPr>
              <a:t> </a:t>
            </a:r>
            <a:r>
              <a:rPr lang="en-US" sz="1200" i="1" dirty="0">
                <a:solidFill>
                  <a:schemeClr val="bg1"/>
                </a:solidFill>
                <a:latin typeface="Segoe UI Light" panose="020B0502040204020203" pitchFamily="34" charset="0"/>
              </a:rPr>
              <a:t>et al., </a:t>
            </a:r>
            <a:r>
              <a:rPr lang="en-US" sz="1200" dirty="0">
                <a:solidFill>
                  <a:schemeClr val="bg1"/>
                </a:solidFill>
                <a:latin typeface="Segoe UI Light" panose="020B0502040204020203" pitchFamily="34" charset="0"/>
              </a:rPr>
              <a:t>2004 ; </a:t>
            </a:r>
            <a:r>
              <a:rPr lang="en-US" sz="1200" dirty="0" err="1">
                <a:solidFill>
                  <a:schemeClr val="bg1"/>
                </a:solidFill>
                <a:latin typeface="Segoe UI Light" panose="020B0502040204020203" pitchFamily="34" charset="0"/>
              </a:rPr>
              <a:t>Nuernberger</a:t>
            </a:r>
            <a:r>
              <a:rPr lang="en-US" sz="1200" dirty="0">
                <a:solidFill>
                  <a:schemeClr val="bg1"/>
                </a:solidFill>
                <a:latin typeface="Segoe UI Light" panose="020B0502040204020203" pitchFamily="34" charset="0"/>
              </a:rPr>
              <a:t>, 2008] </a:t>
            </a:r>
          </a:p>
        </p:txBody>
      </p:sp>
    </p:spTree>
    <p:extLst>
      <p:ext uri="{BB962C8B-B14F-4D97-AF65-F5344CB8AC3E}">
        <p14:creationId xmlns:p14="http://schemas.microsoft.com/office/powerpoint/2010/main" val="2350163675"/>
      </p:ext>
    </p:extLst>
  </p:cSld>
  <p:clrMapOvr>
    <a:masterClrMapping/>
  </p:clrMapOvr>
  <mc:AlternateContent xmlns:mc="http://schemas.openxmlformats.org/markup-compatibility/2006" xmlns:p14="http://schemas.microsoft.com/office/powerpoint/2010/main">
    <mc:Choice Requires="p14">
      <p:transition spd="slow" p14:dur="2000" advTm="7454"/>
    </mc:Choice>
    <mc:Fallback xmlns="">
      <p:transition spd="slow" advTm="7454"/>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p:cNvSpPr txBox="1"/>
          <p:nvPr/>
        </p:nvSpPr>
        <p:spPr>
          <a:xfrm>
            <a:off x="2331224" y="1679338"/>
            <a:ext cx="7849465" cy="2062103"/>
          </a:xfrm>
          <a:prstGeom prst="rect">
            <a:avLst/>
          </a:prstGeom>
          <a:noFill/>
        </p:spPr>
        <p:txBody>
          <a:bodyPr wrap="square" lIns="91246" tIns="45718" rIns="91246" bIns="45718" rtlCol="0">
            <a:spAutoFit/>
          </a:bodyPr>
          <a:lstStyle/>
          <a:p>
            <a:r>
              <a:rPr lang="en-US" sz="3200" dirty="0">
                <a:solidFill>
                  <a:prstClr val="white"/>
                </a:solidFill>
                <a:latin typeface="Segoe UI Light" pitchFamily="34" charset="0"/>
              </a:rPr>
              <a:t>The National Council on Disability noted that there is </a:t>
            </a:r>
            <a:r>
              <a:rPr lang="en-US" sz="3200" dirty="0">
                <a:solidFill>
                  <a:srgbClr val="FFC000"/>
                </a:solidFill>
                <a:latin typeface="Segoe UI Semibold" pitchFamily="34" charset="0"/>
              </a:rPr>
              <a:t>no comprehensive information </a:t>
            </a:r>
            <a:r>
              <a:rPr lang="en-US" sz="3200" dirty="0">
                <a:solidFill>
                  <a:prstClr val="white"/>
                </a:solidFill>
                <a:latin typeface="Segoe UI Light" pitchFamily="34" charset="0"/>
              </a:rPr>
              <a:t>on “the degree to which sidewalks are accessible” in cities.</a:t>
            </a:r>
          </a:p>
        </p:txBody>
      </p:sp>
      <p:sp>
        <p:nvSpPr>
          <p:cNvPr id="9" name="Rounded Rectangle 8"/>
          <p:cNvSpPr/>
          <p:nvPr/>
        </p:nvSpPr>
        <p:spPr>
          <a:xfrm>
            <a:off x="1943100" y="1183944"/>
            <a:ext cx="8305800" cy="2966112"/>
          </a:xfrm>
          <a:prstGeom prst="roundRect">
            <a:avLst>
              <a:gd name="adj" fmla="val 8845"/>
            </a:avLst>
          </a:prstGeom>
          <a:noFill/>
          <a:ln w="952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lIns="91246" tIns="45718" rIns="91246" bIns="45718" rtlCol="0" anchor="ctr"/>
          <a:lstStyle/>
          <a:p>
            <a:pPr algn="ctr"/>
            <a:endParaRPr lang="en-US">
              <a:solidFill>
                <a:prstClr val="white"/>
              </a:solidFill>
            </a:endParaRPr>
          </a:p>
        </p:txBody>
      </p:sp>
      <p:cxnSp>
        <p:nvCxnSpPr>
          <p:cNvPr id="13" name="Straight Connector 12"/>
          <p:cNvCxnSpPr/>
          <p:nvPr/>
        </p:nvCxnSpPr>
        <p:spPr>
          <a:xfrm flipH="1" flipV="1">
            <a:off x="3489085" y="4150187"/>
            <a:ext cx="1" cy="386239"/>
          </a:xfrm>
          <a:prstGeom prst="line">
            <a:avLst/>
          </a:prstGeom>
          <a:noFill/>
          <a:ln w="952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cxnSp>
      <p:sp>
        <p:nvSpPr>
          <p:cNvPr id="10" name="Rectangle 9"/>
          <p:cNvSpPr/>
          <p:nvPr/>
        </p:nvSpPr>
        <p:spPr>
          <a:xfrm>
            <a:off x="4434950" y="5271066"/>
            <a:ext cx="6151163" cy="923326"/>
          </a:xfrm>
          <a:prstGeom prst="rect">
            <a:avLst/>
          </a:prstGeom>
        </p:spPr>
        <p:txBody>
          <a:bodyPr wrap="square" lIns="91246" tIns="45718" rIns="91246" bIns="45718">
            <a:spAutoFit/>
          </a:bodyPr>
          <a:lstStyle/>
          <a:p>
            <a:pPr defTabSz="456039"/>
            <a:r>
              <a:rPr lang="en-US" dirty="0">
                <a:solidFill>
                  <a:prstClr val="white"/>
                </a:solidFill>
                <a:latin typeface="Segoe UI Semibold"/>
                <a:cs typeface="Segoe UI Semibold"/>
              </a:rPr>
              <a:t>National Council on Disability, 2007</a:t>
            </a:r>
          </a:p>
          <a:p>
            <a:pPr defTabSz="456039"/>
            <a:r>
              <a:rPr lang="en-US" dirty="0">
                <a:solidFill>
                  <a:prstClr val="white"/>
                </a:solidFill>
                <a:latin typeface="Segoe UI Light" pitchFamily="34" charset="0"/>
                <a:cs typeface="Segoe UI Semibold"/>
              </a:rPr>
              <a:t>The impact of the Americans with Disabilities Act: Assessing the progress toward achieving the goals of the ADA </a:t>
            </a:r>
          </a:p>
        </p:txBody>
      </p:sp>
      <p:pic>
        <p:nvPicPr>
          <p:cNvPr id="1026" name="Picture 2" descr="http://www.tndisability.org/system/files/u1/national_council_disability.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28918" y="4536424"/>
            <a:ext cx="1720335" cy="1720335"/>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2866578109"/>
      </p:ext>
    </p:extLst>
  </p:cSld>
  <p:clrMapOvr>
    <a:masterClrMapping/>
  </p:clrMapOvr>
  <mc:AlternateContent xmlns:mc="http://schemas.openxmlformats.org/markup-compatibility/2006" xmlns:p14="http://schemas.microsoft.com/office/powerpoint/2010/main">
    <mc:Choice Requires="p14">
      <p:transition spd="slow" p14:dur="2000" advTm="9833"/>
    </mc:Choice>
    <mc:Fallback xmlns="">
      <p:transition spd="slow" advTm="9833"/>
    </mc:Fallback>
  </mc:AlternateContent>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 name="Picture 2" descr="D:\Dropbox\Talks\CMU2014_HCII-\Images\Wheelchairs\6225178809_c6f92a229a_o.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48" y="-818850"/>
            <a:ext cx="12188952" cy="8111249"/>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1524" y="0"/>
            <a:ext cx="12188952" cy="6858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246" tIns="45718" rIns="91246" bIns="45718" rtlCol="0" anchor="ctr"/>
          <a:lstStyle/>
          <a:p>
            <a:pPr algn="ctr"/>
            <a:endParaRPr lang="en-US"/>
          </a:p>
        </p:txBody>
      </p:sp>
      <p:sp>
        <p:nvSpPr>
          <p:cNvPr id="6" name="TextBox 5"/>
          <p:cNvSpPr txBox="1"/>
          <p:nvPr/>
        </p:nvSpPr>
        <p:spPr>
          <a:xfrm>
            <a:off x="8839200" y="3719554"/>
            <a:ext cx="1752600" cy="3062377"/>
          </a:xfrm>
          <a:prstGeom prst="rect">
            <a:avLst/>
          </a:prstGeom>
          <a:noFill/>
        </p:spPr>
        <p:txBody>
          <a:bodyPr wrap="square" lIns="91246" tIns="45718" rIns="91246" bIns="45718" rtlCol="0">
            <a:spAutoFit/>
          </a:bodyPr>
          <a:lstStyle>
            <a:defPPr>
              <a:defRPr lang="en-US"/>
            </a:defPPr>
            <a:lvl1pPr>
              <a:defRPr sz="40000">
                <a:solidFill>
                  <a:schemeClr val="tx1">
                    <a:lumMod val="85000"/>
                    <a:lumOff val="15000"/>
                  </a:schemeClr>
                </a:solidFill>
                <a:latin typeface="Century" pitchFamily="18" charset="0"/>
                <a:ea typeface="Verdana" pitchFamily="34" charset="0"/>
                <a:cs typeface="Times New Roman" pitchFamily="18" charset="0"/>
              </a:defRPr>
            </a:lvl1pPr>
          </a:lstStyle>
          <a:p>
            <a:r>
              <a:rPr lang="en-US" sz="19300" dirty="0">
                <a:solidFill>
                  <a:schemeClr val="tx1">
                    <a:lumMod val="65000"/>
                    <a:lumOff val="35000"/>
                    <a:alpha val="60000"/>
                  </a:schemeClr>
                </a:solidFill>
                <a:latin typeface="Helvetica Neue LT Std 45 Light" panose="020B0403020202020204" pitchFamily="34" charset="0"/>
              </a:rPr>
              <a:t>”</a:t>
            </a:r>
          </a:p>
        </p:txBody>
      </p:sp>
      <p:sp>
        <p:nvSpPr>
          <p:cNvPr id="7" name="TextBox 6"/>
          <p:cNvSpPr txBox="1"/>
          <p:nvPr/>
        </p:nvSpPr>
        <p:spPr>
          <a:xfrm>
            <a:off x="3200400" y="2728954"/>
            <a:ext cx="1752600" cy="3062377"/>
          </a:xfrm>
          <a:prstGeom prst="rect">
            <a:avLst/>
          </a:prstGeom>
          <a:noFill/>
        </p:spPr>
        <p:txBody>
          <a:bodyPr wrap="square" lIns="91246" tIns="45718" rIns="91246" bIns="45718" rtlCol="0">
            <a:spAutoFit/>
          </a:bodyPr>
          <a:lstStyle/>
          <a:p>
            <a:pPr algn="ctr" defTabSz="456039"/>
            <a:r>
              <a:rPr lang="en-US" sz="19300" dirty="0">
                <a:solidFill>
                  <a:schemeClr val="tx1">
                    <a:lumMod val="65000"/>
                    <a:lumOff val="35000"/>
                    <a:alpha val="65000"/>
                  </a:schemeClr>
                </a:solidFill>
                <a:latin typeface="Helvetica Neue LT Std 45 Light" panose="020B0403020202020204" pitchFamily="34" charset="0"/>
              </a:rPr>
              <a:t>“</a:t>
            </a:r>
          </a:p>
        </p:txBody>
      </p:sp>
      <p:sp>
        <p:nvSpPr>
          <p:cNvPr id="8" name="TextBox 7"/>
          <p:cNvSpPr txBox="1"/>
          <p:nvPr/>
        </p:nvSpPr>
        <p:spPr>
          <a:xfrm>
            <a:off x="3810000" y="3738425"/>
            <a:ext cx="6400800" cy="1200329"/>
          </a:xfrm>
          <a:prstGeom prst="rect">
            <a:avLst/>
          </a:prstGeom>
          <a:noFill/>
        </p:spPr>
        <p:txBody>
          <a:bodyPr wrap="square" lIns="91246" tIns="45718" rIns="91246" bIns="45718" rtlCol="0">
            <a:spAutoFit/>
          </a:bodyPr>
          <a:lstStyle/>
          <a:p>
            <a:pPr>
              <a:spcAft>
                <a:spcPts val="1200"/>
              </a:spcAft>
            </a:pPr>
            <a:r>
              <a:rPr lang="en-US" sz="3600" dirty="0">
                <a:solidFill>
                  <a:prstClr val="white"/>
                </a:solidFill>
                <a:latin typeface="Segoe UI Light" pitchFamily="34" charset="0"/>
              </a:rPr>
              <a:t>I usually don’t go where I don’t know [about accessible routes]</a:t>
            </a:r>
          </a:p>
        </p:txBody>
      </p:sp>
      <p:sp>
        <p:nvSpPr>
          <p:cNvPr id="4" name="Rectangle 3"/>
          <p:cNvSpPr/>
          <p:nvPr/>
        </p:nvSpPr>
        <p:spPr>
          <a:xfrm>
            <a:off x="6634730" y="4952997"/>
            <a:ext cx="3218951" cy="369328"/>
          </a:xfrm>
          <a:prstGeom prst="rect">
            <a:avLst/>
          </a:prstGeom>
        </p:spPr>
        <p:txBody>
          <a:bodyPr wrap="none" lIns="91246" tIns="45718" rIns="91246" bIns="45718">
            <a:spAutoFit/>
          </a:bodyPr>
          <a:lstStyle/>
          <a:p>
            <a:pPr algn="r"/>
            <a:r>
              <a:rPr lang="en-US" dirty="0">
                <a:solidFill>
                  <a:prstClr val="white"/>
                </a:solidFill>
                <a:latin typeface="Segoe UI Light" pitchFamily="34" charset="0"/>
              </a:rPr>
              <a:t>-P3, congenital polyneuropathy</a:t>
            </a:r>
          </a:p>
        </p:txBody>
      </p:sp>
    </p:spTree>
    <p:extLst>
      <p:ext uri="{BB962C8B-B14F-4D97-AF65-F5344CB8AC3E}">
        <p14:creationId xmlns:p14="http://schemas.microsoft.com/office/powerpoint/2010/main" val="1453353874"/>
      </p:ext>
    </p:extLst>
  </p:cSld>
  <p:clrMapOvr>
    <a:masterClrMapping/>
  </p:clrMapOvr>
  <mc:AlternateContent xmlns:mc="http://schemas.openxmlformats.org/markup-compatibility/2006" xmlns:p14="http://schemas.microsoft.com/office/powerpoint/2010/main">
    <mc:Choice Requires="p14">
      <p:transition spd="slow" p14:dur="2000" advTm="13149"/>
    </mc:Choice>
    <mc:Fallback xmlns="">
      <p:transition spd="slow" advTm="13149"/>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2FD70-9B1E-7F4C-9AE9-CBD12337E862}"/>
              </a:ext>
            </a:extLst>
          </p:cNvPr>
          <p:cNvSpPr>
            <a:spLocks noGrp="1"/>
          </p:cNvSpPr>
          <p:nvPr>
            <p:ph type="title"/>
          </p:nvPr>
        </p:nvSpPr>
        <p:spPr/>
        <p:txBody>
          <a:bodyPr/>
          <a:lstStyle/>
          <a:p>
            <a:r>
              <a:rPr lang="en-US" dirty="0"/>
              <a:t>Key stakeholders</a:t>
            </a:r>
          </a:p>
        </p:txBody>
      </p:sp>
      <p:sp>
        <p:nvSpPr>
          <p:cNvPr id="4" name="Rectangle 3">
            <a:extLst>
              <a:ext uri="{FF2B5EF4-FFF2-40B4-BE49-F238E27FC236}">
                <a16:creationId xmlns:a16="http://schemas.microsoft.com/office/drawing/2014/main" id="{A01E60C9-D5B7-7E49-8FB4-25BAD788B6F4}"/>
              </a:ext>
            </a:extLst>
          </p:cNvPr>
          <p:cNvSpPr/>
          <p:nvPr/>
        </p:nvSpPr>
        <p:spPr>
          <a:xfrm>
            <a:off x="2776468" y="4197660"/>
            <a:ext cx="7268208" cy="646331"/>
          </a:xfrm>
          <a:prstGeom prst="rect">
            <a:avLst/>
          </a:prstGeom>
        </p:spPr>
        <p:txBody>
          <a:bodyPr wrap="none">
            <a:spAutoFit/>
          </a:bodyPr>
          <a:lstStyle/>
          <a:p>
            <a:r>
              <a:rPr lang="en-US" sz="3600" b="1" dirty="0">
                <a:latin typeface="Segoe UI Semibold" panose="020B0502040204020203" pitchFamily="34" charset="0"/>
                <a:ea typeface="Segoe UI Semibold" panose="020B0502040204020203" pitchFamily="34" charset="0"/>
                <a:cs typeface="Segoe UI Semibold" panose="020B0502040204020203" pitchFamily="34" charset="0"/>
              </a:rPr>
              <a:t>People with Mobility Impairments</a:t>
            </a:r>
          </a:p>
        </p:txBody>
      </p:sp>
      <p:sp>
        <p:nvSpPr>
          <p:cNvPr id="9" name="Content Placeholder 8">
            <a:extLst>
              <a:ext uri="{FF2B5EF4-FFF2-40B4-BE49-F238E27FC236}">
                <a16:creationId xmlns:a16="http://schemas.microsoft.com/office/drawing/2014/main" id="{77FE6E6C-D28F-E141-86DE-54A70AE94EAB}"/>
              </a:ext>
            </a:extLst>
          </p:cNvPr>
          <p:cNvSpPr>
            <a:spLocks noGrp="1"/>
          </p:cNvSpPr>
          <p:nvPr>
            <p:ph sz="quarter" idx="13"/>
          </p:nvPr>
        </p:nvSpPr>
        <p:spPr/>
        <p:txBody>
          <a:bodyPr/>
          <a:lstStyle/>
          <a:p>
            <a:r>
              <a:rPr lang="en-US" dirty="0"/>
              <a:t>motivation</a:t>
            </a:r>
          </a:p>
        </p:txBody>
      </p:sp>
      <p:pic>
        <p:nvPicPr>
          <p:cNvPr id="15" name="Picture 14">
            <a:extLst>
              <a:ext uri="{FF2B5EF4-FFF2-40B4-BE49-F238E27FC236}">
                <a16:creationId xmlns:a16="http://schemas.microsoft.com/office/drawing/2014/main" id="{5B17690C-4BDF-C440-9F8B-D534F9C590B1}"/>
              </a:ext>
            </a:extLst>
          </p:cNvPr>
          <p:cNvPicPr>
            <a:picLocks noChangeAspect="1"/>
          </p:cNvPicPr>
          <p:nvPr/>
        </p:nvPicPr>
        <p:blipFill rotWithShape="1">
          <a:blip r:embed="rId3">
            <a:extLst>
              <a:ext uri="{28A0092B-C50C-407E-A947-70E740481C1C}">
                <a14:useLocalDpi xmlns:a14="http://schemas.microsoft.com/office/drawing/2010/main" val="0"/>
              </a:ext>
            </a:extLst>
          </a:blip>
          <a:srcRect t="38337" b="38338"/>
          <a:stretch/>
        </p:blipFill>
        <p:spPr>
          <a:xfrm>
            <a:off x="3306697" y="7475112"/>
            <a:ext cx="5051594" cy="1178263"/>
          </a:xfrm>
          <a:prstGeom prst="rect">
            <a:avLst/>
          </a:prstGeom>
        </p:spPr>
      </p:pic>
      <p:pic>
        <p:nvPicPr>
          <p:cNvPr id="19" name="Graphic 18" descr="New wheelchair">
            <a:extLst>
              <a:ext uri="{FF2B5EF4-FFF2-40B4-BE49-F238E27FC236}">
                <a16:creationId xmlns:a16="http://schemas.microsoft.com/office/drawing/2014/main" id="{0BF5730C-B57A-524C-B26A-F2AF2EACB7D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906638" y="2987410"/>
            <a:ext cx="1164321" cy="1164321"/>
          </a:xfrm>
          <a:prstGeom prst="rect">
            <a:avLst/>
          </a:prstGeom>
        </p:spPr>
      </p:pic>
      <p:pic>
        <p:nvPicPr>
          <p:cNvPr id="21" name="Graphic 20" descr="Woman with stroller">
            <a:extLst>
              <a:ext uri="{FF2B5EF4-FFF2-40B4-BE49-F238E27FC236}">
                <a16:creationId xmlns:a16="http://schemas.microsoft.com/office/drawing/2014/main" id="{9C2585E6-BDF3-8249-9ED0-48A0D4DCBC23}"/>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2590799" y="2368399"/>
            <a:ext cx="1201171" cy="1201171"/>
          </a:xfrm>
          <a:prstGeom prst="rect">
            <a:avLst/>
          </a:prstGeom>
        </p:spPr>
      </p:pic>
      <p:pic>
        <p:nvPicPr>
          <p:cNvPr id="23" name="Graphic 22" descr="Woman with cane">
            <a:extLst>
              <a:ext uri="{FF2B5EF4-FFF2-40B4-BE49-F238E27FC236}">
                <a16:creationId xmlns:a16="http://schemas.microsoft.com/office/drawing/2014/main" id="{C4DC1183-5E20-C74A-A460-FAE9944D3ABC}"/>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429507" y="2987410"/>
            <a:ext cx="1164321" cy="1164321"/>
          </a:xfrm>
          <a:prstGeom prst="rect">
            <a:avLst/>
          </a:prstGeom>
        </p:spPr>
      </p:pic>
      <p:grpSp>
        <p:nvGrpSpPr>
          <p:cNvPr id="30" name="Group 29">
            <a:extLst>
              <a:ext uri="{FF2B5EF4-FFF2-40B4-BE49-F238E27FC236}">
                <a16:creationId xmlns:a16="http://schemas.microsoft.com/office/drawing/2014/main" id="{3E0960B8-1038-784C-8B9D-4DCCB3C99580}"/>
              </a:ext>
            </a:extLst>
          </p:cNvPr>
          <p:cNvGrpSpPr/>
          <p:nvPr/>
        </p:nvGrpSpPr>
        <p:grpSpPr>
          <a:xfrm>
            <a:off x="-2590799" y="1201077"/>
            <a:ext cx="1270308" cy="1309921"/>
            <a:chOff x="5848273" y="2882573"/>
            <a:chExt cx="1270308" cy="1309921"/>
          </a:xfrm>
        </p:grpSpPr>
        <p:pic>
          <p:nvPicPr>
            <p:cNvPr id="25" name="Graphic 24" descr="Scooter">
              <a:extLst>
                <a:ext uri="{FF2B5EF4-FFF2-40B4-BE49-F238E27FC236}">
                  <a16:creationId xmlns:a16="http://schemas.microsoft.com/office/drawing/2014/main" id="{8C33CA24-C661-684E-B96E-926D5BF2AFF8}"/>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5954261" y="3028174"/>
              <a:ext cx="1164320" cy="1164320"/>
            </a:xfrm>
            <a:prstGeom prst="rect">
              <a:avLst/>
            </a:prstGeom>
          </p:spPr>
        </p:pic>
        <p:pic>
          <p:nvPicPr>
            <p:cNvPr id="27" name="Graphic 26" descr="Man">
              <a:extLst>
                <a:ext uri="{FF2B5EF4-FFF2-40B4-BE49-F238E27FC236}">
                  <a16:creationId xmlns:a16="http://schemas.microsoft.com/office/drawing/2014/main" id="{6D1FBD83-33F7-884D-9CC2-93770FB8C0C0}"/>
                </a:ext>
              </a:extLst>
            </p:cNvPr>
            <p:cNvPicPr>
              <a:picLocks noChangeAspect="1"/>
            </p:cNvPicPr>
            <p:nvPr/>
          </p:nvPicPr>
          <p:blipFill rotWithShape="1">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b="43677"/>
            <a:stretch/>
          </p:blipFill>
          <p:spPr>
            <a:xfrm>
              <a:off x="5848273" y="2882573"/>
              <a:ext cx="914400" cy="515023"/>
            </a:xfrm>
            <a:prstGeom prst="rect">
              <a:avLst/>
            </a:prstGeom>
          </p:spPr>
        </p:pic>
      </p:grpSp>
      <p:pic>
        <p:nvPicPr>
          <p:cNvPr id="31" name="Picture 30">
            <a:extLst>
              <a:ext uri="{FF2B5EF4-FFF2-40B4-BE49-F238E27FC236}">
                <a16:creationId xmlns:a16="http://schemas.microsoft.com/office/drawing/2014/main" id="{26016022-69CC-3546-AE5F-F68C0AE30365}"/>
              </a:ext>
            </a:extLst>
          </p:cNvPr>
          <p:cNvPicPr>
            <a:picLocks noChangeAspect="1"/>
          </p:cNvPicPr>
          <p:nvPr/>
        </p:nvPicPr>
        <p:blipFill>
          <a:blip r:embed="rId14"/>
          <a:stretch>
            <a:fillRect/>
          </a:stretch>
        </p:blipFill>
        <p:spPr>
          <a:xfrm>
            <a:off x="6096000" y="2861558"/>
            <a:ext cx="1356041" cy="1311891"/>
          </a:xfrm>
          <a:prstGeom prst="rect">
            <a:avLst/>
          </a:prstGeom>
        </p:spPr>
      </p:pic>
      <p:pic>
        <p:nvPicPr>
          <p:cNvPr id="32" name="Picture 31">
            <a:extLst>
              <a:ext uri="{FF2B5EF4-FFF2-40B4-BE49-F238E27FC236}">
                <a16:creationId xmlns:a16="http://schemas.microsoft.com/office/drawing/2014/main" id="{B1238572-4089-9D4B-90BC-435B4A66AA70}"/>
              </a:ext>
            </a:extLst>
          </p:cNvPr>
          <p:cNvPicPr>
            <a:picLocks noChangeAspect="1"/>
          </p:cNvPicPr>
          <p:nvPr/>
        </p:nvPicPr>
        <p:blipFill>
          <a:blip r:embed="rId15"/>
          <a:stretch>
            <a:fillRect/>
          </a:stretch>
        </p:blipFill>
        <p:spPr>
          <a:xfrm>
            <a:off x="7765333" y="2861558"/>
            <a:ext cx="1520029" cy="1311892"/>
          </a:xfrm>
          <a:prstGeom prst="rect">
            <a:avLst/>
          </a:prstGeom>
        </p:spPr>
      </p:pic>
    </p:spTree>
    <p:extLst>
      <p:ext uri="{BB962C8B-B14F-4D97-AF65-F5344CB8AC3E}">
        <p14:creationId xmlns:p14="http://schemas.microsoft.com/office/powerpoint/2010/main" val="25535590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2FD70-9B1E-7F4C-9AE9-CBD12337E862}"/>
              </a:ext>
            </a:extLst>
          </p:cNvPr>
          <p:cNvSpPr>
            <a:spLocks noGrp="1"/>
          </p:cNvSpPr>
          <p:nvPr>
            <p:ph type="title"/>
          </p:nvPr>
        </p:nvSpPr>
        <p:spPr/>
        <p:txBody>
          <a:bodyPr/>
          <a:lstStyle/>
          <a:p>
            <a:r>
              <a:rPr lang="en-US" dirty="0"/>
              <a:t>Key stakeholders</a:t>
            </a:r>
          </a:p>
        </p:txBody>
      </p:sp>
      <p:sp>
        <p:nvSpPr>
          <p:cNvPr id="3" name="Content Placeholder 2">
            <a:extLst>
              <a:ext uri="{FF2B5EF4-FFF2-40B4-BE49-F238E27FC236}">
                <a16:creationId xmlns:a16="http://schemas.microsoft.com/office/drawing/2014/main" id="{07DCE97C-402D-6245-A14D-3CB062DEE908}"/>
              </a:ext>
            </a:extLst>
          </p:cNvPr>
          <p:cNvSpPr>
            <a:spLocks noGrp="1"/>
          </p:cNvSpPr>
          <p:nvPr>
            <p:ph idx="1"/>
          </p:nvPr>
        </p:nvSpPr>
        <p:spPr>
          <a:xfrm>
            <a:off x="1757815" y="4425826"/>
            <a:ext cx="2504614" cy="584775"/>
          </a:xfrm>
        </p:spPr>
        <p:txBody>
          <a:bodyPr>
            <a:normAutofit/>
          </a:bodyPr>
          <a:lstStyle/>
          <a:p>
            <a:r>
              <a:rPr lang="en-US" b="1" dirty="0">
                <a:latin typeface="Segoe UI Semibold" panose="020B0502040204020203" pitchFamily="34" charset="0"/>
                <a:ea typeface="Segoe UI Semibold" panose="020B0502040204020203" pitchFamily="34" charset="0"/>
                <a:cs typeface="Segoe UI Semibold" panose="020B0502040204020203" pitchFamily="34" charset="0"/>
              </a:rPr>
              <a:t>Caregivers</a:t>
            </a:r>
          </a:p>
        </p:txBody>
      </p:sp>
      <p:pic>
        <p:nvPicPr>
          <p:cNvPr id="7" name="Content Placeholder 6" descr="A picture containing outdoor, tree, person, sky&#10;&#10;Description automatically generated">
            <a:extLst>
              <a:ext uri="{FF2B5EF4-FFF2-40B4-BE49-F238E27FC236}">
                <a16:creationId xmlns:a16="http://schemas.microsoft.com/office/drawing/2014/main" id="{D056AE19-9426-494C-8450-95847413E587}"/>
              </a:ext>
            </a:extLst>
          </p:cNvPr>
          <p:cNvPicPr>
            <a:picLocks noGrp="1" noChangeAspect="1"/>
          </p:cNvPicPr>
          <p:nvPr>
            <p:ph sz="quarter" idx="13"/>
          </p:nvPr>
        </p:nvPicPr>
        <p:blipFill>
          <a:blip r:embed="rId3">
            <a:extLst>
              <a:ext uri="{28A0092B-C50C-407E-A947-70E740481C1C}">
                <a14:useLocalDpi xmlns:a14="http://schemas.microsoft.com/office/drawing/2010/main" val="0"/>
              </a:ext>
            </a:extLst>
          </a:blip>
          <a:stretch>
            <a:fillRect/>
          </a:stretch>
        </p:blipFill>
        <p:spPr>
          <a:xfrm>
            <a:off x="586057" y="1667437"/>
            <a:ext cx="4848129" cy="2631845"/>
          </a:xfrm>
        </p:spPr>
      </p:pic>
      <p:sp>
        <p:nvSpPr>
          <p:cNvPr id="8" name="TextBox 7">
            <a:extLst>
              <a:ext uri="{FF2B5EF4-FFF2-40B4-BE49-F238E27FC236}">
                <a16:creationId xmlns:a16="http://schemas.microsoft.com/office/drawing/2014/main" id="{957BC9E3-33CF-974E-8CA2-F407582F6CCC}"/>
              </a:ext>
            </a:extLst>
          </p:cNvPr>
          <p:cNvSpPr txBox="1"/>
          <p:nvPr/>
        </p:nvSpPr>
        <p:spPr>
          <a:xfrm>
            <a:off x="8480823" y="5010601"/>
            <a:ext cx="1443152" cy="400110"/>
          </a:xfrm>
          <a:prstGeom prst="rect">
            <a:avLst/>
          </a:prstGeom>
          <a:noFill/>
        </p:spPr>
        <p:txBody>
          <a:bodyPr wrap="none" tIns="45720" bIns="45720" rtlCol="0">
            <a:spAutoFit/>
          </a:bodyPr>
          <a:lstStyle/>
          <a:p>
            <a:r>
              <a:rPr lang="en-US" sz="2000" b="1" dirty="0">
                <a:latin typeface="Segoe UI Semibold" panose="020B0502040204020203" pitchFamily="34" charset="0"/>
                <a:ea typeface="Segoe UI Semibold" panose="020B0502040204020203" pitchFamily="34" charset="0"/>
                <a:cs typeface="Segoe UI Semibold" panose="020B0502040204020203" pitchFamily="34" charset="0"/>
              </a:rPr>
              <a:t>e.g., *DOTs</a:t>
            </a:r>
          </a:p>
        </p:txBody>
      </p:sp>
      <p:sp>
        <p:nvSpPr>
          <p:cNvPr id="9" name="Content Placeholder 8">
            <a:extLst>
              <a:ext uri="{FF2B5EF4-FFF2-40B4-BE49-F238E27FC236}">
                <a16:creationId xmlns:a16="http://schemas.microsoft.com/office/drawing/2014/main" id="{70C4D4E7-8433-1848-9BAA-AD7FD64F1806}"/>
              </a:ext>
            </a:extLst>
          </p:cNvPr>
          <p:cNvSpPr txBox="1">
            <a:spLocks/>
          </p:cNvSpPr>
          <p:nvPr/>
        </p:nvSpPr>
        <p:spPr>
          <a:xfrm>
            <a:off x="228600" y="197601"/>
            <a:ext cx="4724401" cy="411367"/>
          </a:xfrm>
          <a:prstGeom prst="rect">
            <a:avLst/>
          </a:prstGeom>
        </p:spPr>
        <p:txBody>
          <a:bodyPr vert="horz" lIns="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lang="en-US" sz="2000" kern="1200" cap="none" baseline="0" dirty="0">
                <a:solidFill>
                  <a:schemeClr val="tx1">
                    <a:lumMod val="65000"/>
                    <a:lumOff val="35000"/>
                  </a:schemeClr>
                </a:solidFill>
                <a:latin typeface="Bebas Neue" panose="020B0606020202050201"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motivation</a:t>
            </a:r>
          </a:p>
        </p:txBody>
      </p:sp>
      <p:sp>
        <p:nvSpPr>
          <p:cNvPr id="10" name="Rectangle 9">
            <a:extLst>
              <a:ext uri="{FF2B5EF4-FFF2-40B4-BE49-F238E27FC236}">
                <a16:creationId xmlns:a16="http://schemas.microsoft.com/office/drawing/2014/main" id="{FA077F70-C5E5-E14D-B027-F03DCAFA7597}"/>
              </a:ext>
            </a:extLst>
          </p:cNvPr>
          <p:cNvSpPr/>
          <p:nvPr/>
        </p:nvSpPr>
        <p:spPr>
          <a:xfrm>
            <a:off x="7124692" y="4425826"/>
            <a:ext cx="4112023" cy="584775"/>
          </a:xfrm>
          <a:prstGeom prst="rect">
            <a:avLst/>
          </a:prstGeom>
        </p:spPr>
        <p:txBody>
          <a:bodyPr wrap="none">
            <a:spAutoFit/>
          </a:bodyPr>
          <a:lstStyle/>
          <a:p>
            <a:r>
              <a:rPr lang="en-US" sz="3200" b="1" dirty="0">
                <a:solidFill>
                  <a:schemeClr val="tx1">
                    <a:lumMod val="75000"/>
                    <a:lumOff val="25000"/>
                  </a:schemeClr>
                </a:solidFill>
                <a:latin typeface="Segoe UI Semibold" panose="020B0502040204020203" pitchFamily="34" charset="0"/>
                <a:ea typeface="Segoe UI Semibold" panose="020B0502040204020203" pitchFamily="34" charset="0"/>
                <a:cs typeface="Segoe UI Semibold" panose="020B0502040204020203" pitchFamily="34" charset="0"/>
              </a:rPr>
              <a:t>Government Officials</a:t>
            </a:r>
          </a:p>
        </p:txBody>
      </p:sp>
      <p:grpSp>
        <p:nvGrpSpPr>
          <p:cNvPr id="13" name="Group 12">
            <a:extLst>
              <a:ext uri="{FF2B5EF4-FFF2-40B4-BE49-F238E27FC236}">
                <a16:creationId xmlns:a16="http://schemas.microsoft.com/office/drawing/2014/main" id="{DF9D9D40-9517-224F-8A60-BDBD9141717D}"/>
              </a:ext>
            </a:extLst>
          </p:cNvPr>
          <p:cNvGrpSpPr/>
          <p:nvPr/>
        </p:nvGrpSpPr>
        <p:grpSpPr>
          <a:xfrm>
            <a:off x="7327666" y="2149958"/>
            <a:ext cx="3691105" cy="1957403"/>
            <a:chOff x="7646132" y="2149958"/>
            <a:chExt cx="3691105" cy="1957403"/>
          </a:xfrm>
        </p:grpSpPr>
        <p:pic>
          <p:nvPicPr>
            <p:cNvPr id="11" name="Picture 10">
              <a:extLst>
                <a:ext uri="{FF2B5EF4-FFF2-40B4-BE49-F238E27FC236}">
                  <a16:creationId xmlns:a16="http://schemas.microsoft.com/office/drawing/2014/main" id="{C9E0B120-5855-F54B-97A0-04B5D9F48C4D}"/>
                </a:ext>
              </a:extLst>
            </p:cNvPr>
            <p:cNvPicPr>
              <a:picLocks noChangeAspect="1"/>
            </p:cNvPicPr>
            <p:nvPr/>
          </p:nvPicPr>
          <p:blipFill rotWithShape="1">
            <a:blip r:embed="rId4"/>
            <a:srcRect l="26951" t="29631" r="28337" b="28082"/>
            <a:stretch/>
          </p:blipFill>
          <p:spPr>
            <a:xfrm>
              <a:off x="7646132" y="2149958"/>
              <a:ext cx="2069611" cy="1957403"/>
            </a:xfrm>
            <a:prstGeom prst="rect">
              <a:avLst/>
            </a:prstGeom>
          </p:spPr>
        </p:pic>
        <p:sp>
          <p:nvSpPr>
            <p:cNvPr id="12" name="TextBox 11">
              <a:extLst>
                <a:ext uri="{FF2B5EF4-FFF2-40B4-BE49-F238E27FC236}">
                  <a16:creationId xmlns:a16="http://schemas.microsoft.com/office/drawing/2014/main" id="{931BCDEF-E86D-C74C-85BE-28F32AA79332}"/>
                </a:ext>
              </a:extLst>
            </p:cNvPr>
            <p:cNvSpPr txBox="1"/>
            <p:nvPr/>
          </p:nvSpPr>
          <p:spPr>
            <a:xfrm>
              <a:off x="9499170" y="2970492"/>
              <a:ext cx="1838067" cy="1107996"/>
            </a:xfrm>
            <a:prstGeom prst="rect">
              <a:avLst/>
            </a:prstGeom>
            <a:noFill/>
          </p:spPr>
          <p:txBody>
            <a:bodyPr wrap="none" tIns="45720" bIns="45720" rtlCol="0">
              <a:spAutoFit/>
            </a:bodyPr>
            <a:lstStyle/>
            <a:p>
              <a:r>
                <a:rPr lang="en-US" sz="6600" b="1" i="1" dirty="0">
                  <a:solidFill>
                    <a:srgbClr val="0080AE"/>
                  </a:solidFill>
                  <a:latin typeface="Segoe UI" panose="020B0502040204020203" pitchFamily="34" charset="0"/>
                  <a:ea typeface="Segoe UI" panose="020B0502040204020203" pitchFamily="34" charset="0"/>
                  <a:cs typeface="Segoe UI" panose="020B0502040204020203" pitchFamily="34" charset="0"/>
                </a:rPr>
                <a:t>.gov</a:t>
              </a:r>
            </a:p>
          </p:txBody>
        </p:sp>
      </p:grpSp>
      <p:pic>
        <p:nvPicPr>
          <p:cNvPr id="17" name="Graphic 16" descr="Bank">
            <a:extLst>
              <a:ext uri="{FF2B5EF4-FFF2-40B4-BE49-F238E27FC236}">
                <a16:creationId xmlns:a16="http://schemas.microsoft.com/office/drawing/2014/main" id="{29ABB8E4-891B-DB4B-A1D0-85799607B31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101992" y="-1481667"/>
            <a:ext cx="914400" cy="914400"/>
          </a:xfrm>
          <a:prstGeom prst="rect">
            <a:avLst/>
          </a:prstGeom>
        </p:spPr>
      </p:pic>
      <p:pic>
        <p:nvPicPr>
          <p:cNvPr id="19" name="Graphic 18" descr="Court">
            <a:extLst>
              <a:ext uri="{FF2B5EF4-FFF2-40B4-BE49-F238E27FC236}">
                <a16:creationId xmlns:a16="http://schemas.microsoft.com/office/drawing/2014/main" id="{2F1E51BD-2F7F-CC45-9A40-EE5E3B0BE868}"/>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814825" y="-1397499"/>
            <a:ext cx="914400" cy="914400"/>
          </a:xfrm>
          <a:prstGeom prst="rect">
            <a:avLst/>
          </a:prstGeom>
        </p:spPr>
      </p:pic>
    </p:spTree>
    <p:extLst>
      <p:ext uri="{BB962C8B-B14F-4D97-AF65-F5344CB8AC3E}">
        <p14:creationId xmlns:p14="http://schemas.microsoft.com/office/powerpoint/2010/main" val="10813846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10392-F7CB-4E41-A462-58A028F6F6BC}"/>
              </a:ext>
            </a:extLst>
          </p:cNvPr>
          <p:cNvSpPr>
            <a:spLocks noGrp="1"/>
          </p:cNvSpPr>
          <p:nvPr>
            <p:ph type="title"/>
          </p:nvPr>
        </p:nvSpPr>
        <p:spPr>
          <a:xfrm>
            <a:off x="211822" y="492641"/>
            <a:ext cx="9815842" cy="708436"/>
          </a:xfrm>
        </p:spPr>
        <p:txBody>
          <a:bodyPr/>
          <a:lstStyle/>
          <a:p>
            <a:r>
              <a:rPr lang="en-US" dirty="0"/>
              <a:t>Why is Accessibility data collection hard? </a:t>
            </a:r>
          </a:p>
        </p:txBody>
      </p:sp>
      <p:sp>
        <p:nvSpPr>
          <p:cNvPr id="4" name="Content Placeholder 3">
            <a:extLst>
              <a:ext uri="{FF2B5EF4-FFF2-40B4-BE49-F238E27FC236}">
                <a16:creationId xmlns:a16="http://schemas.microsoft.com/office/drawing/2014/main" id="{1D603035-C457-1246-8CEA-3F59EFD7BE28}"/>
              </a:ext>
            </a:extLst>
          </p:cNvPr>
          <p:cNvSpPr>
            <a:spLocks noGrp="1"/>
          </p:cNvSpPr>
          <p:nvPr>
            <p:ph sz="quarter" idx="13"/>
          </p:nvPr>
        </p:nvSpPr>
        <p:spPr/>
        <p:txBody>
          <a:bodyPr/>
          <a:lstStyle/>
          <a:p>
            <a:r>
              <a:rPr lang="en-US" dirty="0"/>
              <a:t>motivation</a:t>
            </a:r>
          </a:p>
        </p:txBody>
      </p:sp>
      <p:grpSp>
        <p:nvGrpSpPr>
          <p:cNvPr id="17" name="Group 16">
            <a:extLst>
              <a:ext uri="{FF2B5EF4-FFF2-40B4-BE49-F238E27FC236}">
                <a16:creationId xmlns:a16="http://schemas.microsoft.com/office/drawing/2014/main" id="{AE26A242-7B7D-E04F-9D87-0A282377862F}"/>
              </a:ext>
            </a:extLst>
          </p:cNvPr>
          <p:cNvGrpSpPr/>
          <p:nvPr/>
        </p:nvGrpSpPr>
        <p:grpSpPr>
          <a:xfrm>
            <a:off x="211822" y="1188472"/>
            <a:ext cx="3175873" cy="5346362"/>
            <a:chOff x="211822" y="1188472"/>
            <a:chExt cx="3175873" cy="5346362"/>
          </a:xfrm>
        </p:grpSpPr>
        <p:sp>
          <p:nvSpPr>
            <p:cNvPr id="8" name="Rectangle 7">
              <a:extLst>
                <a:ext uri="{FF2B5EF4-FFF2-40B4-BE49-F238E27FC236}">
                  <a16:creationId xmlns:a16="http://schemas.microsoft.com/office/drawing/2014/main" id="{FA5D3775-5529-8247-953F-3AF51B3B7115}"/>
                </a:ext>
              </a:extLst>
            </p:cNvPr>
            <p:cNvSpPr/>
            <p:nvPr/>
          </p:nvSpPr>
          <p:spPr>
            <a:xfrm>
              <a:off x="211822" y="5703837"/>
              <a:ext cx="3159095" cy="830997"/>
            </a:xfrm>
            <a:prstGeom prst="rect">
              <a:avLst/>
            </a:prstGeom>
          </p:spPr>
          <p:txBody>
            <a:bodyPr wrap="square">
              <a:spAutoFit/>
            </a:bodyPr>
            <a:lstStyle/>
            <a:p>
              <a:pPr algn="ctr"/>
              <a:r>
                <a:rPr lang="en-US" sz="2400" b="1" dirty="0">
                  <a:solidFill>
                    <a:schemeClr val="tx1">
                      <a:lumMod val="75000"/>
                      <a:lumOff val="25000"/>
                    </a:schemeClr>
                  </a:solidFill>
                  <a:latin typeface="Segoe UI Semibold" panose="020B0502040204020203" pitchFamily="34" charset="0"/>
                  <a:ea typeface="Segoe UI Semibold" panose="020B0502040204020203" pitchFamily="34" charset="0"/>
                  <a:cs typeface="Segoe UI Semibold" panose="020B0502040204020203" pitchFamily="34" charset="0"/>
                </a:rPr>
                <a:t>Slow, Manual, and Laborious</a:t>
              </a:r>
            </a:p>
          </p:txBody>
        </p:sp>
        <p:pic>
          <p:nvPicPr>
            <p:cNvPr id="11" name="Picture 10">
              <a:extLst>
                <a:ext uri="{FF2B5EF4-FFF2-40B4-BE49-F238E27FC236}">
                  <a16:creationId xmlns:a16="http://schemas.microsoft.com/office/drawing/2014/main" id="{BA03AFF4-2EAC-984F-8690-000870113120}"/>
                </a:ext>
              </a:extLst>
            </p:cNvPr>
            <p:cNvPicPr>
              <a:picLocks noChangeAspect="1"/>
            </p:cNvPicPr>
            <p:nvPr/>
          </p:nvPicPr>
          <p:blipFill>
            <a:blip r:embed="rId3"/>
            <a:stretch>
              <a:fillRect/>
            </a:stretch>
          </p:blipFill>
          <p:spPr>
            <a:xfrm>
              <a:off x="228600" y="1188472"/>
              <a:ext cx="3159095" cy="4481055"/>
            </a:xfrm>
            <a:prstGeom prst="rect">
              <a:avLst/>
            </a:prstGeom>
          </p:spPr>
        </p:pic>
      </p:grpSp>
      <p:grpSp>
        <p:nvGrpSpPr>
          <p:cNvPr id="18" name="Group 17">
            <a:extLst>
              <a:ext uri="{FF2B5EF4-FFF2-40B4-BE49-F238E27FC236}">
                <a16:creationId xmlns:a16="http://schemas.microsoft.com/office/drawing/2014/main" id="{258BAC0E-438D-BB49-BBF7-B56CFD4EFC1B}"/>
              </a:ext>
            </a:extLst>
          </p:cNvPr>
          <p:cNvGrpSpPr/>
          <p:nvPr/>
        </p:nvGrpSpPr>
        <p:grpSpPr>
          <a:xfrm>
            <a:off x="3567763" y="1188472"/>
            <a:ext cx="3979713" cy="4930115"/>
            <a:chOff x="3404473" y="1188472"/>
            <a:chExt cx="3979713" cy="4930115"/>
          </a:xfrm>
        </p:grpSpPr>
        <p:sp>
          <p:nvSpPr>
            <p:cNvPr id="7" name="Rectangle 6">
              <a:extLst>
                <a:ext uri="{FF2B5EF4-FFF2-40B4-BE49-F238E27FC236}">
                  <a16:creationId xmlns:a16="http://schemas.microsoft.com/office/drawing/2014/main" id="{6DD930B8-FCF5-484B-95AF-520A73FC4931}"/>
                </a:ext>
              </a:extLst>
            </p:cNvPr>
            <p:cNvSpPr/>
            <p:nvPr/>
          </p:nvSpPr>
          <p:spPr>
            <a:xfrm>
              <a:off x="4572631" y="5656922"/>
              <a:ext cx="1643399" cy="461665"/>
            </a:xfrm>
            <a:prstGeom prst="rect">
              <a:avLst/>
            </a:prstGeom>
          </p:spPr>
          <p:txBody>
            <a:bodyPr wrap="none">
              <a:spAutoFit/>
            </a:bodyPr>
            <a:lstStyle/>
            <a:p>
              <a:pPr algn="ctr"/>
              <a:r>
                <a:rPr lang="en-US" sz="2400" b="1" dirty="0">
                  <a:solidFill>
                    <a:schemeClr val="tx1">
                      <a:lumMod val="75000"/>
                      <a:lumOff val="25000"/>
                    </a:schemeClr>
                  </a:solidFill>
                  <a:latin typeface="Segoe UI Semibold" panose="020B0502040204020203" pitchFamily="34" charset="0"/>
                  <a:ea typeface="Segoe UI Semibold" panose="020B0502040204020203" pitchFamily="34" charset="0"/>
                  <a:cs typeface="Segoe UI Semibold" panose="020B0502040204020203" pitchFamily="34" charset="0"/>
                </a:rPr>
                <a:t>Huge Cost</a:t>
              </a:r>
            </a:p>
          </p:txBody>
        </p:sp>
        <p:pic>
          <p:nvPicPr>
            <p:cNvPr id="13" name="Picture 12">
              <a:extLst>
                <a:ext uri="{FF2B5EF4-FFF2-40B4-BE49-F238E27FC236}">
                  <a16:creationId xmlns:a16="http://schemas.microsoft.com/office/drawing/2014/main" id="{357DE533-5BC4-324C-A288-06575F9DE678}"/>
                </a:ext>
              </a:extLst>
            </p:cNvPr>
            <p:cNvPicPr>
              <a:picLocks noChangeAspect="1"/>
            </p:cNvPicPr>
            <p:nvPr/>
          </p:nvPicPr>
          <p:blipFill>
            <a:blip r:embed="rId4"/>
            <a:stretch>
              <a:fillRect/>
            </a:stretch>
          </p:blipFill>
          <p:spPr>
            <a:xfrm>
              <a:off x="3404473" y="1188472"/>
              <a:ext cx="3979713" cy="4468450"/>
            </a:xfrm>
            <a:prstGeom prst="rect">
              <a:avLst/>
            </a:prstGeom>
          </p:spPr>
        </p:pic>
      </p:grpSp>
      <p:grpSp>
        <p:nvGrpSpPr>
          <p:cNvPr id="19" name="Group 18">
            <a:extLst>
              <a:ext uri="{FF2B5EF4-FFF2-40B4-BE49-F238E27FC236}">
                <a16:creationId xmlns:a16="http://schemas.microsoft.com/office/drawing/2014/main" id="{4D6CFE3A-F064-C943-BD82-25BC5EFD409C}"/>
              </a:ext>
            </a:extLst>
          </p:cNvPr>
          <p:cNvGrpSpPr/>
          <p:nvPr/>
        </p:nvGrpSpPr>
        <p:grpSpPr>
          <a:xfrm>
            <a:off x="7400964" y="1948674"/>
            <a:ext cx="4691863" cy="4182518"/>
            <a:chOff x="7400964" y="1948674"/>
            <a:chExt cx="4691863" cy="4182518"/>
          </a:xfrm>
        </p:grpSpPr>
        <p:sp>
          <p:nvSpPr>
            <p:cNvPr id="6" name="Content Placeholder 2">
              <a:extLst>
                <a:ext uri="{FF2B5EF4-FFF2-40B4-BE49-F238E27FC236}">
                  <a16:creationId xmlns:a16="http://schemas.microsoft.com/office/drawing/2014/main" id="{B13CDD87-E319-124A-8A79-509ACA8AA110}"/>
                </a:ext>
              </a:extLst>
            </p:cNvPr>
            <p:cNvSpPr txBox="1">
              <a:spLocks/>
            </p:cNvSpPr>
            <p:nvPr/>
          </p:nvSpPr>
          <p:spPr>
            <a:xfrm>
              <a:off x="8202839" y="5669527"/>
              <a:ext cx="3416240" cy="461665"/>
            </a:xfrm>
            <a:prstGeom prst="rect">
              <a:avLst/>
            </a:prstGeom>
          </p:spPr>
          <p:txBody>
            <a:bodyPr vert="horz" lIns="0" tIns="45720" rIns="91440" bIns="45720" rtlCol="0">
              <a:normAutofit/>
            </a:bodyPr>
            <a:lstStyle>
              <a:lvl1pPr marL="0" indent="0" algn="l" defTabSz="914400" rtl="0" eaLnBrk="1" latinLnBrk="0" hangingPunct="1">
                <a:lnSpc>
                  <a:spcPct val="108000"/>
                </a:lnSpc>
                <a:spcBef>
                  <a:spcPts val="0"/>
                </a:spcBef>
                <a:spcAft>
                  <a:spcPts val="2100"/>
                </a:spcAft>
                <a:buFont typeface="Arial" panose="020B0604020202020204" pitchFamily="34" charset="0"/>
                <a:buNone/>
                <a:defRPr lang="en-US" sz="3200" b="0" i="0" kern="1200" dirty="0" smtClean="0">
                  <a:solidFill>
                    <a:prstClr val="black">
                      <a:lumMod val="75000"/>
                      <a:lumOff val="25000"/>
                    </a:prstClr>
                  </a:solidFill>
                  <a:latin typeface="Segoe UI Light" panose="020B0502040204020203" pitchFamily="34" charset="0"/>
                  <a:ea typeface="+mn-ea"/>
                  <a:cs typeface="Segoe UI Light" panose="020B0502040204020203"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US" sz="2800" kern="1200" dirty="0">
                  <a:solidFill>
                    <a:prstClr val="black">
                      <a:lumMod val="75000"/>
                      <a:lumOff val="25000"/>
                    </a:prstClr>
                  </a:solidFill>
                  <a:latin typeface="Museo Sans 100" panose="02000000000000000000"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sz="2400" b="1" dirty="0">
                  <a:solidFill>
                    <a:schemeClr val="tx1">
                      <a:lumMod val="75000"/>
                      <a:lumOff val="25000"/>
                    </a:schemeClr>
                  </a:solidFill>
                  <a:latin typeface="Segoe UI Semibold" panose="020B0502040204020203" pitchFamily="34" charset="0"/>
                  <a:ea typeface="Segoe UI Semibold" panose="020B0502040204020203" pitchFamily="34" charset="0"/>
                  <a:cs typeface="Segoe UI Semibold" panose="020B0502040204020203" pitchFamily="34" charset="0"/>
                </a:rPr>
                <a:t>Localized</a:t>
              </a:r>
            </a:p>
          </p:txBody>
        </p:sp>
        <p:pic>
          <p:nvPicPr>
            <p:cNvPr id="14" name="Picture 13">
              <a:extLst>
                <a:ext uri="{FF2B5EF4-FFF2-40B4-BE49-F238E27FC236}">
                  <a16:creationId xmlns:a16="http://schemas.microsoft.com/office/drawing/2014/main" id="{3C6FCDB4-9900-BB44-ADAC-6169E7E5445F}"/>
                </a:ext>
              </a:extLst>
            </p:cNvPr>
            <p:cNvPicPr>
              <a:picLocks noChangeAspect="1"/>
            </p:cNvPicPr>
            <p:nvPr/>
          </p:nvPicPr>
          <p:blipFill rotWithShape="1">
            <a:blip r:embed="rId5"/>
            <a:srcRect t="6461"/>
            <a:stretch/>
          </p:blipFill>
          <p:spPr>
            <a:xfrm>
              <a:off x="7400964" y="1948674"/>
              <a:ext cx="4691863" cy="2960651"/>
            </a:xfrm>
            <a:prstGeom prst="rect">
              <a:avLst/>
            </a:prstGeom>
          </p:spPr>
        </p:pic>
      </p:grpSp>
      <p:sp>
        <p:nvSpPr>
          <p:cNvPr id="15" name="Rectangle 14">
            <a:extLst>
              <a:ext uri="{FF2B5EF4-FFF2-40B4-BE49-F238E27FC236}">
                <a16:creationId xmlns:a16="http://schemas.microsoft.com/office/drawing/2014/main" id="{675AAB1C-AD09-B140-B94D-3270A329ADEB}"/>
              </a:ext>
            </a:extLst>
          </p:cNvPr>
          <p:cNvSpPr/>
          <p:nvPr/>
        </p:nvSpPr>
        <p:spPr>
          <a:xfrm>
            <a:off x="8257735" y="1765263"/>
            <a:ext cx="1892105" cy="30268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D6D523B-182C-CB48-828E-948760069748}"/>
              </a:ext>
            </a:extLst>
          </p:cNvPr>
          <p:cNvSpPr/>
          <p:nvPr/>
        </p:nvSpPr>
        <p:spPr>
          <a:xfrm>
            <a:off x="10166618" y="1765263"/>
            <a:ext cx="1523261" cy="36599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01740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SVAccessibilityProblems_RapidEdit.mp4">
            <a:hlinkClick r:id="" action="ppaction://media"/>
          </p:cNvPr>
          <p:cNvPicPr>
            <a:picLocks noChangeAspect="1"/>
          </p:cNvPicPr>
          <p:nvPr>
            <a:videoFile r:link="rId1"/>
            <p:extLst>
              <p:ext uri="{DAA4B4D4-6D71-4841-9C94-3DE7FCFB9230}">
                <p14:media xmlns:p14="http://schemas.microsoft.com/office/powerpoint/2010/main" r:embed="rId2">
                  <p14:trim end="20064.6299"/>
                  <p14:fade out="100"/>
                </p14:media>
              </p:ext>
            </p:extLst>
          </p:nvPr>
        </p:nvPicPr>
        <p:blipFill rotWithShape="1">
          <a:blip r:embed="rId5"/>
          <a:srcRect t="19257"/>
          <a:stretch/>
        </p:blipFill>
        <p:spPr>
          <a:xfrm>
            <a:off x="-76200" y="0"/>
            <a:ext cx="12344400" cy="7475408"/>
          </a:xfrm>
          <a:prstGeom prst="rect">
            <a:avLst/>
          </a:prstGeom>
        </p:spPr>
      </p:pic>
      <p:sp>
        <p:nvSpPr>
          <p:cNvPr id="11" name="Rectangle 10">
            <a:extLst>
              <a:ext uri="{FF2B5EF4-FFF2-40B4-BE49-F238E27FC236}">
                <a16:creationId xmlns:a16="http://schemas.microsoft.com/office/drawing/2014/main" id="{8BB457F8-FABF-E545-884E-09B58CCF3D70}"/>
              </a:ext>
            </a:extLst>
          </p:cNvPr>
          <p:cNvSpPr/>
          <p:nvPr/>
        </p:nvSpPr>
        <p:spPr>
          <a:xfrm>
            <a:off x="-76200" y="-76839"/>
            <a:ext cx="12344400" cy="1360074"/>
          </a:xfrm>
          <a:prstGeom prst="rect">
            <a:avLst/>
          </a:prstGeom>
          <a:solidFill>
            <a:srgbClr val="000000">
              <a:alpha val="79000"/>
            </a:srgbClr>
          </a:solidFill>
          <a:ln>
            <a:noFill/>
          </a:ln>
          <a:effectLst/>
        </p:spPr>
        <p:style>
          <a:lnRef idx="1">
            <a:schemeClr val="accent1"/>
          </a:lnRef>
          <a:fillRef idx="3">
            <a:schemeClr val="accent1"/>
          </a:fillRef>
          <a:effectRef idx="2">
            <a:schemeClr val="accent1"/>
          </a:effectRef>
          <a:fontRef idx="minor">
            <a:schemeClr val="lt1"/>
          </a:fontRef>
        </p:style>
        <p:txBody>
          <a:bodyPr lIns="182490" tIns="45718" rIns="182490" bIns="45718" rtlCol="0" anchor="b"/>
          <a:lstStyle/>
          <a:p>
            <a:pPr algn="ctr" defTabSz="456039">
              <a:defRPr/>
            </a:pPr>
            <a:r>
              <a:rPr lang="en-US" sz="3200" dirty="0">
                <a:latin typeface="Segoe UI Light" panose="020B0502040204020203" pitchFamily="34" charset="0"/>
              </a:rPr>
              <a:t>Studying the state of street-level accessibility using Google Street View</a:t>
            </a:r>
          </a:p>
        </p:txBody>
      </p:sp>
      <p:sp>
        <p:nvSpPr>
          <p:cNvPr id="7" name="Title 6">
            <a:extLst>
              <a:ext uri="{FF2B5EF4-FFF2-40B4-BE49-F238E27FC236}">
                <a16:creationId xmlns:a16="http://schemas.microsoft.com/office/drawing/2014/main" id="{AACB8EBB-C9E8-DE49-8630-C24DD01989AB}"/>
              </a:ext>
            </a:extLst>
          </p:cNvPr>
          <p:cNvSpPr>
            <a:spLocks noGrp="1"/>
          </p:cNvSpPr>
          <p:nvPr>
            <p:ph type="title"/>
          </p:nvPr>
        </p:nvSpPr>
        <p:spPr>
          <a:xfrm>
            <a:off x="173402" y="192964"/>
            <a:ext cx="6324599" cy="708436"/>
          </a:xfrm>
        </p:spPr>
        <p:txBody>
          <a:bodyPr/>
          <a:lstStyle/>
          <a:p>
            <a:r>
              <a:rPr lang="en-US" dirty="0">
                <a:solidFill>
                  <a:schemeClr val="bg2"/>
                </a:solidFill>
              </a:rPr>
              <a:t>Past work </a:t>
            </a:r>
            <a:r>
              <a:rPr lang="en-US" dirty="0">
                <a:solidFill>
                  <a:srgbClr val="00B9AE"/>
                </a:solidFill>
              </a:rPr>
              <a:t>since 2012</a:t>
            </a:r>
          </a:p>
        </p:txBody>
      </p:sp>
    </p:spTree>
    <p:extLst>
      <p:ext uri="{BB962C8B-B14F-4D97-AF65-F5344CB8AC3E}">
        <p14:creationId xmlns:p14="http://schemas.microsoft.com/office/powerpoint/2010/main" val="3045792019"/>
      </p:ext>
    </p:extLst>
  </p:cSld>
  <p:clrMapOvr>
    <a:masterClrMapping/>
  </p:clrMapOvr>
  <mc:AlternateContent xmlns:mc="http://schemas.openxmlformats.org/markup-compatibility/2006" xmlns:p14="http://schemas.microsoft.com/office/powerpoint/2010/main">
    <mc:Choice Requires="p14">
      <p:transition spd="slow" p14:dur="2000" advTm="12331"/>
    </mc:Choice>
    <mc:Fallback xmlns="">
      <p:transition spd="slow" advTm="123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23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childTnLst>
        </p:cTn>
      </p:par>
    </p:tnLst>
  </p:timing>
  <p:extLst>
    <p:ext uri="{E180D4A7-C9FB-4DFB-919C-405C955672EB}">
      <p14:showEvtLst xmlns:p14="http://schemas.microsoft.com/office/powerpoint/2010/main">
        <p14:playEvt time="16" objId="6"/>
        <p14:stopEvt time="12331" objId="6"/>
      </p14:showEvtLst>
    </p:ext>
  </p:extLst>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211821" y="492641"/>
            <a:ext cx="12398710" cy="708436"/>
          </a:xfrm>
        </p:spPr>
        <p:txBody>
          <a:bodyPr/>
          <a:lstStyle/>
          <a:p>
            <a:r>
              <a:rPr lang="en-US" dirty="0"/>
              <a:t>City infrastructure changes slowly</a:t>
            </a:r>
          </a:p>
        </p:txBody>
      </p:sp>
      <p:sp>
        <p:nvSpPr>
          <p:cNvPr id="4" name="Content Placeholder 3"/>
          <p:cNvSpPr>
            <a:spLocks noGrp="1"/>
          </p:cNvSpPr>
          <p:nvPr>
            <p:ph sz="quarter" idx="13"/>
          </p:nvPr>
        </p:nvSpPr>
        <p:spPr>
          <a:xfrm>
            <a:off x="228600" y="197601"/>
            <a:ext cx="8223250" cy="411367"/>
          </a:xfrm>
        </p:spPr>
        <p:txBody>
          <a:bodyPr/>
          <a:lstStyle/>
          <a:p>
            <a:r>
              <a:rPr lang="en-US" dirty="0"/>
              <a:t>Is Google Street view a reasonable Dataset for accessibility audits?</a:t>
            </a:r>
          </a:p>
        </p:txBody>
      </p:sp>
      <p:sp>
        <p:nvSpPr>
          <p:cNvPr id="42" name="TextBox 41"/>
          <p:cNvSpPr txBox="1"/>
          <p:nvPr/>
        </p:nvSpPr>
        <p:spPr>
          <a:xfrm>
            <a:off x="-2395816" y="2704794"/>
            <a:ext cx="1856096" cy="461665"/>
          </a:xfrm>
          <a:prstGeom prst="rect">
            <a:avLst/>
          </a:prstGeom>
          <a:noFill/>
        </p:spPr>
        <p:txBody>
          <a:bodyPr wrap="square" tIns="45720" bIns="45720" rtlCol="0">
            <a:spAutoFit/>
          </a:bodyPr>
          <a:lstStyle/>
          <a:p>
            <a:r>
              <a:rPr lang="el-GR" sz="2400" dirty="0">
                <a:latin typeface="Museo Slab 1000" panose="02000000000000000000" pitchFamily="50" charset="0"/>
                <a:cs typeface="Segoe UI Light" panose="020B0502040204020203" pitchFamily="34" charset="0"/>
              </a:rPr>
              <a:t>ρ</a:t>
            </a:r>
            <a:r>
              <a:rPr lang="en-US" sz="2400" dirty="0">
                <a:latin typeface="Museo Slab 1000" panose="02000000000000000000" pitchFamily="50" charset="0"/>
                <a:cs typeface="Segoe UI Light" panose="020B0502040204020203" pitchFamily="34" charset="0"/>
              </a:rPr>
              <a:t> </a:t>
            </a:r>
          </a:p>
        </p:txBody>
      </p:sp>
      <p:pic>
        <p:nvPicPr>
          <p:cNvPr id="40" name="Picture 2" descr="http://188.226.165.177/panosur/wp-content/uploads/sites/2/2015/06/device-carousel1.jpg"/>
          <p:cNvPicPr>
            <a:picLocks noChangeAspect="1" noChangeArrowheads="1"/>
          </p:cNvPicPr>
          <p:nvPr/>
        </p:nvPicPr>
        <p:blipFill rotWithShape="1">
          <a:blip r:embed="rId3">
            <a:extLst>
              <a:ext uri="{28A0092B-C50C-407E-A947-70E740481C1C}">
                <a14:useLocalDpi xmlns:a14="http://schemas.microsoft.com/office/drawing/2010/main" val="0"/>
              </a:ext>
            </a:extLst>
          </a:blip>
          <a:srcRect l="23395" r="23433"/>
          <a:stretch/>
        </p:blipFill>
        <p:spPr bwMode="auto">
          <a:xfrm>
            <a:off x="0" y="1496117"/>
            <a:ext cx="5755212" cy="436617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6285076" y="1910596"/>
            <a:ext cx="4551247" cy="523220"/>
          </a:xfrm>
          <a:prstGeom prst="rect">
            <a:avLst/>
          </a:prstGeom>
          <a:noFill/>
        </p:spPr>
        <p:txBody>
          <a:bodyPr wrap="square" tIns="45720" bIns="45720" rtlCol="0">
            <a:spAutoFit/>
          </a:bodyPr>
          <a:lstStyle/>
          <a:p>
            <a:r>
              <a:rPr lang="en-US" sz="2800" dirty="0" err="1">
                <a:latin typeface="Bebas Neue" panose="020B0606020202050201" pitchFamily="34" charset="0"/>
                <a:cs typeface="Segoe UI Light" panose="020B0502040204020203" pitchFamily="34" charset="0"/>
              </a:rPr>
              <a:t>Avg</a:t>
            </a:r>
            <a:r>
              <a:rPr lang="en-US" sz="2800" dirty="0">
                <a:latin typeface="Bebas Neue" panose="020B0606020202050201" pitchFamily="34" charset="0"/>
                <a:cs typeface="Segoe UI Light" panose="020B0502040204020203" pitchFamily="34" charset="0"/>
              </a:rPr>
              <a:t> image age in Bus Stop Dataset</a:t>
            </a:r>
          </a:p>
        </p:txBody>
      </p:sp>
      <p:sp>
        <p:nvSpPr>
          <p:cNvPr id="41" name="TextBox 40"/>
          <p:cNvSpPr txBox="1"/>
          <p:nvPr/>
        </p:nvSpPr>
        <p:spPr>
          <a:xfrm>
            <a:off x="5274223" y="2185854"/>
            <a:ext cx="7240770" cy="1323439"/>
          </a:xfrm>
          <a:prstGeom prst="rect">
            <a:avLst/>
          </a:prstGeom>
          <a:noFill/>
        </p:spPr>
        <p:txBody>
          <a:bodyPr wrap="square" rtlCol="0">
            <a:spAutoFit/>
          </a:bodyPr>
          <a:lstStyle/>
          <a:p>
            <a:pPr algn="ctr"/>
            <a:r>
              <a:rPr lang="en-US" sz="8000" dirty="0">
                <a:latin typeface="Museo Slab 1000" panose="02000000000000000000" pitchFamily="50" charset="0"/>
              </a:rPr>
              <a:t>1.7 </a:t>
            </a:r>
            <a:r>
              <a:rPr lang="en-US" sz="8000" dirty="0" err="1">
                <a:latin typeface="Museo Slab 1000" panose="02000000000000000000" pitchFamily="50" charset="0"/>
              </a:rPr>
              <a:t>yrs</a:t>
            </a:r>
            <a:r>
              <a:rPr lang="en-US" sz="8000" dirty="0">
                <a:latin typeface="Museo Slab 1000" panose="02000000000000000000" pitchFamily="50" charset="0"/>
              </a:rPr>
              <a:t> </a:t>
            </a:r>
            <a:r>
              <a:rPr lang="en-US" sz="2800" dirty="0">
                <a:latin typeface="Museo Slab 1000" panose="02000000000000000000" pitchFamily="50" charset="0"/>
              </a:rPr>
              <a:t>(SD=0.7)</a:t>
            </a:r>
            <a:endParaRPr lang="en-US" sz="4400" dirty="0">
              <a:latin typeface="Museo Slab 1000" panose="02000000000000000000" pitchFamily="50" charset="0"/>
            </a:endParaRPr>
          </a:p>
        </p:txBody>
      </p:sp>
      <p:sp>
        <p:nvSpPr>
          <p:cNvPr id="47" name="TextBox 46"/>
          <p:cNvSpPr txBox="1"/>
          <p:nvPr/>
        </p:nvSpPr>
        <p:spPr>
          <a:xfrm>
            <a:off x="6285076" y="3769711"/>
            <a:ext cx="5471834" cy="523220"/>
          </a:xfrm>
          <a:prstGeom prst="rect">
            <a:avLst/>
          </a:prstGeom>
          <a:noFill/>
        </p:spPr>
        <p:txBody>
          <a:bodyPr wrap="square" tIns="45720" bIns="45720" rtlCol="0">
            <a:spAutoFit/>
          </a:bodyPr>
          <a:lstStyle/>
          <a:p>
            <a:r>
              <a:rPr lang="en-US" sz="2800" dirty="0" err="1">
                <a:latin typeface="Bebas Neue" panose="020B0606020202050201" pitchFamily="34" charset="0"/>
                <a:cs typeface="Segoe UI Light" panose="020B0502040204020203" pitchFamily="34" charset="0"/>
              </a:rPr>
              <a:t>Avg</a:t>
            </a:r>
            <a:r>
              <a:rPr lang="en-US" sz="2800" dirty="0">
                <a:latin typeface="Bebas Neue" panose="020B0606020202050201" pitchFamily="34" charset="0"/>
                <a:cs typeface="Segoe UI Light" panose="020B0502040204020203" pitchFamily="34" charset="0"/>
              </a:rPr>
              <a:t> image age in Intersection Dataset</a:t>
            </a:r>
          </a:p>
        </p:txBody>
      </p:sp>
      <p:sp>
        <p:nvSpPr>
          <p:cNvPr id="48" name="TextBox 47"/>
          <p:cNvSpPr txBox="1"/>
          <p:nvPr/>
        </p:nvSpPr>
        <p:spPr>
          <a:xfrm>
            <a:off x="5274223" y="4044969"/>
            <a:ext cx="7240770" cy="1323439"/>
          </a:xfrm>
          <a:prstGeom prst="rect">
            <a:avLst/>
          </a:prstGeom>
          <a:noFill/>
        </p:spPr>
        <p:txBody>
          <a:bodyPr wrap="square" rtlCol="0">
            <a:spAutoFit/>
          </a:bodyPr>
          <a:lstStyle/>
          <a:p>
            <a:pPr algn="ctr"/>
            <a:r>
              <a:rPr lang="en-US" sz="8000" dirty="0">
                <a:latin typeface="Museo Slab 1000" panose="02000000000000000000" pitchFamily="50" charset="0"/>
              </a:rPr>
              <a:t>1.5 </a:t>
            </a:r>
            <a:r>
              <a:rPr lang="en-US" sz="8000" dirty="0" err="1">
                <a:latin typeface="Museo Slab 1000" panose="02000000000000000000" pitchFamily="50" charset="0"/>
              </a:rPr>
              <a:t>yrs</a:t>
            </a:r>
            <a:r>
              <a:rPr lang="en-US" sz="8000" dirty="0">
                <a:latin typeface="Museo Slab 1000" panose="02000000000000000000" pitchFamily="50" charset="0"/>
              </a:rPr>
              <a:t> </a:t>
            </a:r>
            <a:r>
              <a:rPr lang="en-US" sz="2800" dirty="0">
                <a:latin typeface="Museo Slab 1000" panose="02000000000000000000" pitchFamily="50" charset="0"/>
              </a:rPr>
              <a:t>(SD=0.7)</a:t>
            </a:r>
            <a:endParaRPr lang="en-US" sz="4400" dirty="0">
              <a:latin typeface="Museo Slab 1000" panose="02000000000000000000" pitchFamily="50" charset="0"/>
            </a:endParaRPr>
          </a:p>
        </p:txBody>
      </p:sp>
    </p:spTree>
    <p:extLst>
      <p:ext uri="{BB962C8B-B14F-4D97-AF65-F5344CB8AC3E}">
        <p14:creationId xmlns:p14="http://schemas.microsoft.com/office/powerpoint/2010/main" val="217251229"/>
      </p:ext>
    </p:extLst>
  </p:cSld>
  <p:clrMapOvr>
    <a:masterClrMapping/>
  </p:clrMapOvr>
  <mc:AlternateContent xmlns:mc="http://schemas.openxmlformats.org/markup-compatibility/2006" xmlns:p14="http://schemas.microsoft.com/office/powerpoint/2010/main">
    <mc:Choice Requires="p14">
      <p:transition spd="slow" p14:dur="2000" advTm="12391"/>
    </mc:Choice>
    <mc:Fallback xmlns="">
      <p:transition spd="slow" advTm="12391"/>
    </mc:Fallback>
  </mc:AlternateContent>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211822" y="492641"/>
            <a:ext cx="11632848" cy="708436"/>
          </a:xfrm>
        </p:spPr>
        <p:txBody>
          <a:bodyPr/>
          <a:lstStyle/>
          <a:p>
            <a:r>
              <a:rPr lang="en-US" dirty="0"/>
              <a:t>Consistent With Findings in literature</a:t>
            </a:r>
          </a:p>
        </p:txBody>
      </p:sp>
      <p:sp>
        <p:nvSpPr>
          <p:cNvPr id="4" name="Content Placeholder 3"/>
          <p:cNvSpPr>
            <a:spLocks noGrp="1"/>
          </p:cNvSpPr>
          <p:nvPr>
            <p:ph sz="quarter" idx="13"/>
          </p:nvPr>
        </p:nvSpPr>
        <p:spPr>
          <a:xfrm>
            <a:off x="228600" y="197601"/>
            <a:ext cx="6546850" cy="411367"/>
          </a:xfrm>
        </p:spPr>
        <p:txBody>
          <a:bodyPr/>
          <a:lstStyle/>
          <a:p>
            <a:r>
              <a:rPr lang="en-US" dirty="0"/>
              <a:t>Is Google Street view a reasonable Dataset for accessibility audits?</a:t>
            </a:r>
          </a:p>
        </p:txBody>
      </p:sp>
      <p:grpSp>
        <p:nvGrpSpPr>
          <p:cNvPr id="12" name="Group 11"/>
          <p:cNvGrpSpPr/>
          <p:nvPr/>
        </p:nvGrpSpPr>
        <p:grpSpPr>
          <a:xfrm>
            <a:off x="596310" y="1415074"/>
            <a:ext cx="10999381" cy="4631148"/>
            <a:chOff x="228600" y="1425706"/>
            <a:chExt cx="11614264" cy="4890037"/>
          </a:xfrm>
        </p:grpSpPr>
        <p:pic>
          <p:nvPicPr>
            <p:cNvPr id="5" name="Picture 4"/>
            <p:cNvPicPr>
              <a:picLocks noChangeAspect="1"/>
            </p:cNvPicPr>
            <p:nvPr/>
          </p:nvPicPr>
          <p:blipFill>
            <a:blip r:embed="rId3"/>
            <a:stretch>
              <a:fillRect/>
            </a:stretch>
          </p:blipFill>
          <p:spPr>
            <a:xfrm>
              <a:off x="228600" y="1425706"/>
              <a:ext cx="3404632" cy="4890037"/>
            </a:xfrm>
            <a:prstGeom prst="rect">
              <a:avLst/>
            </a:prstGeom>
            <a:ln>
              <a:solidFill>
                <a:schemeClr val="tx1">
                  <a:lumMod val="75000"/>
                  <a:lumOff val="25000"/>
                </a:schemeClr>
              </a:solidFill>
            </a:ln>
          </p:spPr>
        </p:pic>
        <p:grpSp>
          <p:nvGrpSpPr>
            <p:cNvPr id="11" name="Group 10"/>
            <p:cNvGrpSpPr/>
            <p:nvPr/>
          </p:nvGrpSpPr>
          <p:grpSpPr>
            <a:xfrm>
              <a:off x="4100852" y="1425706"/>
              <a:ext cx="7742012" cy="4890037"/>
              <a:chOff x="4100852" y="1425706"/>
              <a:chExt cx="7742012" cy="4890037"/>
            </a:xfrm>
          </p:grpSpPr>
          <p:pic>
            <p:nvPicPr>
              <p:cNvPr id="6" name="Picture 5"/>
              <p:cNvPicPr>
                <a:picLocks noChangeAspect="1"/>
              </p:cNvPicPr>
              <p:nvPr/>
            </p:nvPicPr>
            <p:blipFill>
              <a:blip r:embed="rId4"/>
              <a:stretch>
                <a:fillRect/>
              </a:stretch>
            </p:blipFill>
            <p:spPr>
              <a:xfrm>
                <a:off x="4100852" y="1425706"/>
                <a:ext cx="3650731" cy="4890037"/>
              </a:xfrm>
              <a:prstGeom prst="rect">
                <a:avLst/>
              </a:prstGeom>
              <a:ln>
                <a:solidFill>
                  <a:schemeClr val="tx1">
                    <a:lumMod val="75000"/>
                    <a:lumOff val="25000"/>
                  </a:schemeClr>
                </a:solidFill>
              </a:ln>
            </p:spPr>
          </p:pic>
          <p:pic>
            <p:nvPicPr>
              <p:cNvPr id="7" name="Picture 6"/>
              <p:cNvPicPr>
                <a:picLocks noChangeAspect="1"/>
              </p:cNvPicPr>
              <p:nvPr/>
            </p:nvPicPr>
            <p:blipFill>
              <a:blip r:embed="rId5"/>
              <a:stretch>
                <a:fillRect/>
              </a:stretch>
            </p:blipFill>
            <p:spPr>
              <a:xfrm>
                <a:off x="8219202" y="1425706"/>
                <a:ext cx="3623662" cy="4890037"/>
              </a:xfrm>
              <a:prstGeom prst="rect">
                <a:avLst/>
              </a:prstGeom>
              <a:ln>
                <a:solidFill>
                  <a:schemeClr val="tx1">
                    <a:lumMod val="75000"/>
                    <a:lumOff val="25000"/>
                  </a:schemeClr>
                </a:solidFill>
              </a:ln>
            </p:spPr>
          </p:pic>
        </p:grpSp>
      </p:grpSp>
      <p:sp>
        <p:nvSpPr>
          <p:cNvPr id="10" name="TextBox 9"/>
          <p:cNvSpPr txBox="1"/>
          <p:nvPr/>
        </p:nvSpPr>
        <p:spPr>
          <a:xfrm>
            <a:off x="1524" y="6267999"/>
            <a:ext cx="12188952" cy="369332"/>
          </a:xfrm>
          <a:prstGeom prst="rect">
            <a:avLst/>
          </a:prstGeom>
          <a:solidFill>
            <a:schemeClr val="tx1">
              <a:alpha val="75000"/>
            </a:schemeClr>
          </a:solidFill>
        </p:spPr>
        <p:txBody>
          <a:bodyPr wrap="square" lIns="91440" tIns="45720" bIns="45720" rtlCol="0">
            <a:spAutoFit/>
          </a:bodyPr>
          <a:lstStyle/>
          <a:p>
            <a:r>
              <a:rPr lang="en-US" dirty="0">
                <a:solidFill>
                  <a:schemeClr val="bg1"/>
                </a:solidFill>
                <a:latin typeface="Segoe UI Light" panose="020B0502040204020203" pitchFamily="34" charset="0"/>
                <a:cs typeface="Segoe UI Light" panose="020B0502040204020203" pitchFamily="34" charset="0"/>
              </a:rPr>
              <a:t>See: Odgers </a:t>
            </a:r>
            <a:r>
              <a:rPr lang="en-US" i="1" dirty="0">
                <a:solidFill>
                  <a:schemeClr val="bg1"/>
                </a:solidFill>
                <a:latin typeface="Segoe UI Light" panose="020B0502040204020203" pitchFamily="34" charset="0"/>
                <a:cs typeface="Segoe UI Light" panose="020B0502040204020203" pitchFamily="34" charset="0"/>
              </a:rPr>
              <a:t>et al., </a:t>
            </a:r>
            <a:r>
              <a:rPr lang="en-US" dirty="0">
                <a:solidFill>
                  <a:schemeClr val="bg1"/>
                </a:solidFill>
                <a:latin typeface="Segoe UI Light" panose="020B0502040204020203" pitchFamily="34" charset="0"/>
                <a:cs typeface="Segoe UI Light" panose="020B0502040204020203" pitchFamily="34" charset="0"/>
              </a:rPr>
              <a:t>2012; Wilson </a:t>
            </a:r>
            <a:r>
              <a:rPr lang="en-US" i="1" dirty="0">
                <a:solidFill>
                  <a:schemeClr val="bg1"/>
                </a:solidFill>
                <a:latin typeface="Segoe UI Light" panose="020B0502040204020203" pitchFamily="34" charset="0"/>
                <a:cs typeface="Segoe UI Light" panose="020B0502040204020203" pitchFamily="34" charset="0"/>
              </a:rPr>
              <a:t>et al., </a:t>
            </a:r>
            <a:r>
              <a:rPr lang="en-US" dirty="0">
                <a:solidFill>
                  <a:schemeClr val="bg1"/>
                </a:solidFill>
                <a:latin typeface="Segoe UI Light" panose="020B0502040204020203" pitchFamily="34" charset="0"/>
                <a:cs typeface="Segoe UI Light" panose="020B0502040204020203" pitchFamily="34" charset="0"/>
              </a:rPr>
              <a:t>2013; Kelly </a:t>
            </a:r>
            <a:r>
              <a:rPr lang="en-US" i="1" dirty="0">
                <a:solidFill>
                  <a:schemeClr val="bg1"/>
                </a:solidFill>
                <a:latin typeface="Segoe UI Light" panose="020B0502040204020203" pitchFamily="34" charset="0"/>
                <a:cs typeface="Segoe UI Light" panose="020B0502040204020203" pitchFamily="34" charset="0"/>
              </a:rPr>
              <a:t>et al., </a:t>
            </a:r>
            <a:r>
              <a:rPr lang="en-US" dirty="0">
                <a:solidFill>
                  <a:schemeClr val="bg1"/>
                </a:solidFill>
                <a:latin typeface="Segoe UI Light" panose="020B0502040204020203" pitchFamily="34" charset="0"/>
                <a:cs typeface="Segoe UI Light" panose="020B0502040204020203" pitchFamily="34" charset="0"/>
              </a:rPr>
              <a:t>2013; Bader, </a:t>
            </a:r>
            <a:r>
              <a:rPr lang="en-US" i="1" dirty="0">
                <a:solidFill>
                  <a:schemeClr val="bg1"/>
                </a:solidFill>
                <a:latin typeface="Segoe UI Light" panose="020B0502040204020203" pitchFamily="34" charset="0"/>
                <a:cs typeface="Segoe UI Light" panose="020B0502040204020203" pitchFamily="34" charset="0"/>
              </a:rPr>
              <a:t>et al., </a:t>
            </a:r>
            <a:r>
              <a:rPr lang="en-US" dirty="0">
                <a:solidFill>
                  <a:schemeClr val="bg1"/>
                </a:solidFill>
                <a:latin typeface="Segoe UI Light" panose="020B0502040204020203" pitchFamily="34" charset="0"/>
                <a:cs typeface="Segoe UI Light" panose="020B0502040204020203" pitchFamily="34" charset="0"/>
              </a:rPr>
              <a:t>2017</a:t>
            </a:r>
          </a:p>
        </p:txBody>
      </p:sp>
    </p:spTree>
    <p:extLst>
      <p:ext uri="{BB962C8B-B14F-4D97-AF65-F5344CB8AC3E}">
        <p14:creationId xmlns:p14="http://schemas.microsoft.com/office/powerpoint/2010/main" val="2416290216"/>
      </p:ext>
    </p:extLst>
  </p:cSld>
  <p:clrMapOvr>
    <a:masterClrMapping/>
  </p:clrMapOvr>
  <mc:AlternateContent xmlns:mc="http://schemas.openxmlformats.org/markup-compatibility/2006" xmlns:p14="http://schemas.microsoft.com/office/powerpoint/2010/main">
    <mc:Choice Requires="p14">
      <p:transition spd="slow" p14:dur="2000" advTm="10814"/>
    </mc:Choice>
    <mc:Fallback xmlns="">
      <p:transition spd="slow" advTm="10814"/>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Picture 26">
            <a:extLst>
              <a:ext uri="{FF2B5EF4-FFF2-40B4-BE49-F238E27FC236}">
                <a16:creationId xmlns:a16="http://schemas.microsoft.com/office/drawing/2014/main" id="{5A3928BA-1299-7C4C-943A-2D8315753DF6}"/>
              </a:ext>
            </a:extLst>
          </p:cNvPr>
          <p:cNvPicPr>
            <a:picLocks noChangeAspect="1"/>
          </p:cNvPicPr>
          <p:nvPr/>
        </p:nvPicPr>
        <p:blipFill rotWithShape="1">
          <a:blip r:embed="rId3"/>
          <a:srcRect l="2751" t="2832" r="387" b="3331"/>
          <a:stretch/>
        </p:blipFill>
        <p:spPr>
          <a:xfrm>
            <a:off x="243000" y="1094885"/>
            <a:ext cx="3627635" cy="4540216"/>
          </a:xfrm>
          <a:prstGeom prst="rect">
            <a:avLst/>
          </a:prstGeom>
        </p:spPr>
      </p:pic>
      <p:pic>
        <p:nvPicPr>
          <p:cNvPr id="26" name="Picture 25">
            <a:extLst>
              <a:ext uri="{FF2B5EF4-FFF2-40B4-BE49-F238E27FC236}">
                <a16:creationId xmlns:a16="http://schemas.microsoft.com/office/drawing/2014/main" id="{B988E17F-961A-7845-A496-4398E75427F7}"/>
              </a:ext>
            </a:extLst>
          </p:cNvPr>
          <p:cNvPicPr>
            <a:picLocks noChangeAspect="1"/>
          </p:cNvPicPr>
          <p:nvPr/>
        </p:nvPicPr>
        <p:blipFill>
          <a:blip r:embed="rId4"/>
          <a:stretch>
            <a:fillRect/>
          </a:stretch>
        </p:blipFill>
        <p:spPr>
          <a:xfrm>
            <a:off x="2210636" y="877031"/>
            <a:ext cx="3783158" cy="4886084"/>
          </a:xfrm>
          <a:prstGeom prst="rect">
            <a:avLst/>
          </a:prstGeom>
        </p:spPr>
      </p:pic>
      <p:pic>
        <p:nvPicPr>
          <p:cNvPr id="24" name="Picture 23">
            <a:extLst>
              <a:ext uri="{FF2B5EF4-FFF2-40B4-BE49-F238E27FC236}">
                <a16:creationId xmlns:a16="http://schemas.microsoft.com/office/drawing/2014/main" id="{553F8185-FB51-0140-A4AF-204EC5229042}"/>
              </a:ext>
            </a:extLst>
          </p:cNvPr>
          <p:cNvPicPr>
            <a:picLocks noChangeAspect="1"/>
          </p:cNvPicPr>
          <p:nvPr/>
        </p:nvPicPr>
        <p:blipFill rotWithShape="1">
          <a:blip r:embed="rId5"/>
          <a:srcRect t="2814" r="3802" b="2601"/>
          <a:stretch/>
        </p:blipFill>
        <p:spPr>
          <a:xfrm>
            <a:off x="4422805" y="1052199"/>
            <a:ext cx="3627635" cy="4631019"/>
          </a:xfrm>
          <a:prstGeom prst="rect">
            <a:avLst/>
          </a:prstGeom>
        </p:spPr>
      </p:pic>
      <p:sp>
        <p:nvSpPr>
          <p:cNvPr id="2" name="Title 1">
            <a:extLst>
              <a:ext uri="{FF2B5EF4-FFF2-40B4-BE49-F238E27FC236}">
                <a16:creationId xmlns:a16="http://schemas.microsoft.com/office/drawing/2014/main" id="{7C58B067-4C27-214D-87AF-C63FC3B83A28}"/>
              </a:ext>
            </a:extLst>
          </p:cNvPr>
          <p:cNvSpPr>
            <a:spLocks noGrp="1"/>
          </p:cNvSpPr>
          <p:nvPr>
            <p:ph type="title"/>
          </p:nvPr>
        </p:nvSpPr>
        <p:spPr>
          <a:xfrm>
            <a:off x="211822" y="228600"/>
            <a:ext cx="6324599" cy="708436"/>
          </a:xfrm>
        </p:spPr>
        <p:txBody>
          <a:bodyPr/>
          <a:lstStyle/>
          <a:p>
            <a:r>
              <a:rPr lang="en-US" dirty="0"/>
              <a:t>Our Past work</a:t>
            </a:r>
          </a:p>
        </p:txBody>
      </p:sp>
      <p:sp>
        <p:nvSpPr>
          <p:cNvPr id="11" name="TextBox 10">
            <a:extLst>
              <a:ext uri="{FF2B5EF4-FFF2-40B4-BE49-F238E27FC236}">
                <a16:creationId xmlns:a16="http://schemas.microsoft.com/office/drawing/2014/main" id="{ADD7AD3D-DD6B-F048-AB55-5F1703F21D60}"/>
              </a:ext>
            </a:extLst>
          </p:cNvPr>
          <p:cNvSpPr txBox="1"/>
          <p:nvPr/>
        </p:nvSpPr>
        <p:spPr>
          <a:xfrm>
            <a:off x="3048" y="5683218"/>
            <a:ext cx="12188952" cy="369332"/>
          </a:xfrm>
          <a:prstGeom prst="rect">
            <a:avLst/>
          </a:prstGeom>
          <a:solidFill>
            <a:schemeClr val="tx1">
              <a:alpha val="75000"/>
            </a:schemeClr>
          </a:solidFill>
        </p:spPr>
        <p:txBody>
          <a:bodyPr wrap="square" lIns="91440" tIns="45720" bIns="45720" rtlCol="0">
            <a:spAutoFit/>
          </a:bodyPr>
          <a:lstStyle/>
          <a:p>
            <a:r>
              <a:rPr lang="en-US" dirty="0">
                <a:solidFill>
                  <a:schemeClr val="bg1"/>
                </a:solidFill>
                <a:latin typeface="Segoe UI Light" panose="020B0502040204020203" pitchFamily="34" charset="0"/>
                <a:cs typeface="Segoe UI Light" panose="020B0502040204020203" pitchFamily="34" charset="0"/>
              </a:rPr>
              <a:t>See: Hara </a:t>
            </a:r>
            <a:r>
              <a:rPr lang="en-US" i="1" dirty="0">
                <a:solidFill>
                  <a:schemeClr val="bg1"/>
                </a:solidFill>
                <a:latin typeface="Segoe UI Light" panose="020B0502040204020203" pitchFamily="34" charset="0"/>
                <a:cs typeface="Segoe UI Light" panose="020B0502040204020203" pitchFamily="34" charset="0"/>
              </a:rPr>
              <a:t>et al., </a:t>
            </a:r>
            <a:r>
              <a:rPr lang="en-US" dirty="0">
                <a:solidFill>
                  <a:schemeClr val="bg1"/>
                </a:solidFill>
                <a:latin typeface="Segoe UI Light" panose="020B0502040204020203" pitchFamily="34" charset="0"/>
                <a:cs typeface="Segoe UI Light" panose="020B0502040204020203" pitchFamily="34" charset="0"/>
              </a:rPr>
              <a:t>2012; Hara </a:t>
            </a:r>
            <a:r>
              <a:rPr lang="en-US" i="1" dirty="0">
                <a:solidFill>
                  <a:schemeClr val="bg1"/>
                </a:solidFill>
                <a:latin typeface="Segoe UI Light" panose="020B0502040204020203" pitchFamily="34" charset="0"/>
                <a:cs typeface="Segoe UI Light" panose="020B0502040204020203" pitchFamily="34" charset="0"/>
              </a:rPr>
              <a:t>et al., </a:t>
            </a:r>
            <a:r>
              <a:rPr lang="en-US" dirty="0">
                <a:solidFill>
                  <a:schemeClr val="bg1"/>
                </a:solidFill>
                <a:latin typeface="Segoe UI Light" panose="020B0502040204020203" pitchFamily="34" charset="0"/>
                <a:cs typeface="Segoe UI Light" panose="020B0502040204020203" pitchFamily="34" charset="0"/>
              </a:rPr>
              <a:t>2013; Hara </a:t>
            </a:r>
            <a:r>
              <a:rPr lang="en-US" i="1" dirty="0">
                <a:solidFill>
                  <a:schemeClr val="bg1"/>
                </a:solidFill>
                <a:latin typeface="Segoe UI Light" panose="020B0502040204020203" pitchFamily="34" charset="0"/>
                <a:cs typeface="Segoe UI Light" panose="020B0502040204020203" pitchFamily="34" charset="0"/>
              </a:rPr>
              <a:t>et al., </a:t>
            </a:r>
            <a:r>
              <a:rPr lang="en-US" dirty="0">
                <a:solidFill>
                  <a:schemeClr val="bg1"/>
                </a:solidFill>
                <a:latin typeface="Segoe UI Light" panose="020B0502040204020203" pitchFamily="34" charset="0"/>
                <a:cs typeface="Segoe UI Light" panose="020B0502040204020203" pitchFamily="34" charset="0"/>
              </a:rPr>
              <a:t>2014; Hara, </a:t>
            </a:r>
            <a:r>
              <a:rPr lang="en-US" i="1" dirty="0">
                <a:solidFill>
                  <a:schemeClr val="bg1"/>
                </a:solidFill>
                <a:latin typeface="Segoe UI Light" panose="020B0502040204020203" pitchFamily="34" charset="0"/>
                <a:cs typeface="Segoe UI Light" panose="020B0502040204020203" pitchFamily="34" charset="0"/>
              </a:rPr>
              <a:t>et al., </a:t>
            </a:r>
            <a:r>
              <a:rPr lang="en-US" dirty="0">
                <a:solidFill>
                  <a:schemeClr val="bg1"/>
                </a:solidFill>
                <a:latin typeface="Segoe UI Light" panose="020B0502040204020203" pitchFamily="34" charset="0"/>
                <a:cs typeface="Segoe UI Light" panose="020B0502040204020203" pitchFamily="34" charset="0"/>
              </a:rPr>
              <a:t>2015</a:t>
            </a:r>
          </a:p>
        </p:txBody>
      </p:sp>
      <p:pic>
        <p:nvPicPr>
          <p:cNvPr id="20" name="Picture 19">
            <a:extLst>
              <a:ext uri="{FF2B5EF4-FFF2-40B4-BE49-F238E27FC236}">
                <a16:creationId xmlns:a16="http://schemas.microsoft.com/office/drawing/2014/main" id="{9652DBE3-7CDC-E643-B091-A030C8732A3A}"/>
              </a:ext>
            </a:extLst>
          </p:cNvPr>
          <p:cNvPicPr>
            <a:picLocks noChangeAspect="1"/>
          </p:cNvPicPr>
          <p:nvPr/>
        </p:nvPicPr>
        <p:blipFill rotWithShape="1">
          <a:blip r:embed="rId6"/>
          <a:srcRect l="2184" b="3770"/>
          <a:stretch/>
        </p:blipFill>
        <p:spPr>
          <a:xfrm>
            <a:off x="6536421" y="860702"/>
            <a:ext cx="3783157" cy="4815112"/>
          </a:xfrm>
          <a:prstGeom prst="rect">
            <a:avLst/>
          </a:prstGeom>
        </p:spPr>
      </p:pic>
      <p:pic>
        <p:nvPicPr>
          <p:cNvPr id="23" name="Picture 22">
            <a:extLst>
              <a:ext uri="{FF2B5EF4-FFF2-40B4-BE49-F238E27FC236}">
                <a16:creationId xmlns:a16="http://schemas.microsoft.com/office/drawing/2014/main" id="{4316BC49-F3B5-AB4A-BFFE-D997FAB8DB9F}"/>
              </a:ext>
            </a:extLst>
          </p:cNvPr>
          <p:cNvPicPr>
            <a:picLocks noChangeAspect="1"/>
          </p:cNvPicPr>
          <p:nvPr/>
        </p:nvPicPr>
        <p:blipFill rotWithShape="1">
          <a:blip r:embed="rId7"/>
          <a:srcRect l="2516" t="6268" r="1565" b="3621"/>
          <a:stretch/>
        </p:blipFill>
        <p:spPr>
          <a:xfrm>
            <a:off x="8572133" y="1128263"/>
            <a:ext cx="3249753" cy="4506837"/>
          </a:xfrm>
          <a:prstGeom prst="rect">
            <a:avLst/>
          </a:prstGeom>
        </p:spPr>
      </p:pic>
    </p:spTree>
    <p:extLst>
      <p:ext uri="{BB962C8B-B14F-4D97-AF65-F5344CB8AC3E}">
        <p14:creationId xmlns:p14="http://schemas.microsoft.com/office/powerpoint/2010/main" val="3068692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nodeType="afterEffect">
                                  <p:stCondLst>
                                    <p:cond delay="1000"/>
                                  </p:stCondLst>
                                  <p:childTnLst>
                                    <p:set>
                                      <p:cBhvr>
                                        <p:cTn id="9" dur="1" fill="hold">
                                          <p:stCondLst>
                                            <p:cond delay="0"/>
                                          </p:stCondLst>
                                        </p:cTn>
                                        <p:tgtEl>
                                          <p:spTgt spid="26"/>
                                        </p:tgtEl>
                                        <p:attrNameLst>
                                          <p:attrName>style.visibility</p:attrName>
                                        </p:attrNameLst>
                                      </p:cBhvr>
                                      <p:to>
                                        <p:strVal val="visible"/>
                                      </p:to>
                                    </p:set>
                                  </p:childTnLst>
                                </p:cTn>
                              </p:par>
                            </p:childTnLst>
                          </p:cTn>
                        </p:par>
                        <p:par>
                          <p:cTn id="10" fill="hold">
                            <p:stCondLst>
                              <p:cond delay="1000"/>
                            </p:stCondLst>
                            <p:childTnLst>
                              <p:par>
                                <p:cTn id="11" presetID="1" presetClass="entr" presetSubtype="0" fill="hold" nodeType="afterEffect">
                                  <p:stCondLst>
                                    <p:cond delay="1000"/>
                                  </p:stCondLst>
                                  <p:childTnLst>
                                    <p:set>
                                      <p:cBhvr>
                                        <p:cTn id="12" dur="1" fill="hold">
                                          <p:stCondLst>
                                            <p:cond delay="0"/>
                                          </p:stCondLst>
                                        </p:cTn>
                                        <p:tgtEl>
                                          <p:spTgt spid="24"/>
                                        </p:tgtEl>
                                        <p:attrNameLst>
                                          <p:attrName>style.visibility</p:attrName>
                                        </p:attrNameLst>
                                      </p:cBhvr>
                                      <p:to>
                                        <p:strVal val="visible"/>
                                      </p:to>
                                    </p:set>
                                  </p:childTnLst>
                                </p:cTn>
                              </p:par>
                            </p:childTnLst>
                          </p:cTn>
                        </p:par>
                        <p:par>
                          <p:cTn id="13" fill="hold">
                            <p:stCondLst>
                              <p:cond delay="2000"/>
                            </p:stCondLst>
                            <p:childTnLst>
                              <p:par>
                                <p:cTn id="14" presetID="1" presetClass="entr" presetSubtype="0" fill="hold" nodeType="afterEffect">
                                  <p:stCondLst>
                                    <p:cond delay="1000"/>
                                  </p:stCondLst>
                                  <p:childTnLst>
                                    <p:set>
                                      <p:cBhvr>
                                        <p:cTn id="15" dur="1" fill="hold">
                                          <p:stCondLst>
                                            <p:cond delay="0"/>
                                          </p:stCondLst>
                                        </p:cTn>
                                        <p:tgtEl>
                                          <p:spTgt spid="20"/>
                                        </p:tgtEl>
                                        <p:attrNameLst>
                                          <p:attrName>style.visibility</p:attrName>
                                        </p:attrNameLst>
                                      </p:cBhvr>
                                      <p:to>
                                        <p:strVal val="visible"/>
                                      </p:to>
                                    </p:set>
                                  </p:childTnLst>
                                </p:cTn>
                              </p:par>
                            </p:childTnLst>
                          </p:cTn>
                        </p:par>
                        <p:par>
                          <p:cTn id="16" fill="hold">
                            <p:stCondLst>
                              <p:cond delay="3000"/>
                            </p:stCondLst>
                            <p:childTnLst>
                              <p:par>
                                <p:cTn id="17" presetID="1" presetClass="entr" presetSubtype="0" fill="hold" nodeType="afterEffect">
                                  <p:stCondLst>
                                    <p:cond delay="1000"/>
                                  </p:stCondLst>
                                  <p:childTnLst>
                                    <p:set>
                                      <p:cBhvr>
                                        <p:cTn id="18" dur="1" fill="hold">
                                          <p:stCondLst>
                                            <p:cond delay="0"/>
                                          </p:stCondLst>
                                        </p:cTn>
                                        <p:tgtEl>
                                          <p:spTgt spid="23"/>
                                        </p:tgtEl>
                                        <p:attrNameLst>
                                          <p:attrName>style.visibility</p:attrName>
                                        </p:attrNameLst>
                                      </p:cBhvr>
                                      <p:to>
                                        <p:strVal val="visible"/>
                                      </p:to>
                                    </p:set>
                                  </p:childTnLst>
                                </p:cTn>
                              </p:par>
                            </p:childTnLst>
                          </p:cTn>
                        </p:par>
                        <p:par>
                          <p:cTn id="19" fill="hold">
                            <p:stCondLst>
                              <p:cond delay="4000"/>
                            </p:stCondLst>
                            <p:childTnLst>
                              <p:par>
                                <p:cTn id="20" presetID="1" presetClass="entr" presetSubtype="0" fill="hold" grpId="0" nodeType="afterEffect">
                                  <p:stCondLst>
                                    <p:cond delay="0"/>
                                  </p:stCondLst>
                                  <p:childTnLst>
                                    <p:set>
                                      <p:cBhvr>
                                        <p:cTn id="21"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8B067-4C27-214D-87AF-C63FC3B83A28}"/>
              </a:ext>
            </a:extLst>
          </p:cNvPr>
          <p:cNvSpPr>
            <a:spLocks noGrp="1"/>
          </p:cNvSpPr>
          <p:nvPr>
            <p:ph type="title"/>
          </p:nvPr>
        </p:nvSpPr>
        <p:spPr>
          <a:xfrm>
            <a:off x="211822" y="228600"/>
            <a:ext cx="6324599" cy="708436"/>
          </a:xfrm>
        </p:spPr>
        <p:txBody>
          <a:bodyPr/>
          <a:lstStyle/>
          <a:p>
            <a:r>
              <a:rPr lang="en-US" dirty="0"/>
              <a:t>Our Past work</a:t>
            </a:r>
          </a:p>
        </p:txBody>
      </p:sp>
      <p:sp>
        <p:nvSpPr>
          <p:cNvPr id="12" name="TextBox 11">
            <a:extLst>
              <a:ext uri="{FF2B5EF4-FFF2-40B4-BE49-F238E27FC236}">
                <a16:creationId xmlns:a16="http://schemas.microsoft.com/office/drawing/2014/main" id="{A9B1768F-BB6F-A443-A7B9-A6F951237D6D}"/>
              </a:ext>
            </a:extLst>
          </p:cNvPr>
          <p:cNvSpPr txBox="1"/>
          <p:nvPr/>
        </p:nvSpPr>
        <p:spPr>
          <a:xfrm>
            <a:off x="1174278" y="6167735"/>
            <a:ext cx="3555782" cy="461665"/>
          </a:xfrm>
          <a:prstGeom prst="rect">
            <a:avLst/>
          </a:prstGeom>
          <a:noFill/>
        </p:spPr>
        <p:txBody>
          <a:bodyPr wrap="none" tIns="45720" bIns="45720" rtlCol="0">
            <a:spAutoFit/>
          </a:bodyPr>
          <a:lstStyle/>
          <a:p>
            <a:r>
              <a:rPr lang="en-US" sz="2400" dirty="0">
                <a:latin typeface="Segoe UI Light" panose="020B0502040204020203" pitchFamily="34" charset="0"/>
                <a:cs typeface="Segoe UI Light" panose="020B0502040204020203" pitchFamily="34" charset="0"/>
              </a:rPr>
              <a:t>Small Geographic Regions</a:t>
            </a:r>
          </a:p>
        </p:txBody>
      </p:sp>
      <p:sp>
        <p:nvSpPr>
          <p:cNvPr id="13" name="TextBox 12">
            <a:extLst>
              <a:ext uri="{FF2B5EF4-FFF2-40B4-BE49-F238E27FC236}">
                <a16:creationId xmlns:a16="http://schemas.microsoft.com/office/drawing/2014/main" id="{04DA4EEE-3C3E-4747-A7B1-812E3A6AC4F4}"/>
              </a:ext>
            </a:extLst>
          </p:cNvPr>
          <p:cNvSpPr txBox="1"/>
          <p:nvPr/>
        </p:nvSpPr>
        <p:spPr>
          <a:xfrm>
            <a:off x="7808189" y="6167735"/>
            <a:ext cx="3209533" cy="461665"/>
          </a:xfrm>
          <a:prstGeom prst="rect">
            <a:avLst/>
          </a:prstGeom>
          <a:noFill/>
        </p:spPr>
        <p:txBody>
          <a:bodyPr wrap="none" tIns="45720" bIns="45720" rtlCol="0">
            <a:spAutoFit/>
          </a:bodyPr>
          <a:lstStyle/>
          <a:p>
            <a:r>
              <a:rPr lang="en-US" sz="2400" dirty="0">
                <a:latin typeface="Segoe UI Light" panose="020B0502040204020203" pitchFamily="34" charset="0"/>
                <a:cs typeface="Segoe UI Light" panose="020B0502040204020203" pitchFamily="34" charset="0"/>
              </a:rPr>
              <a:t>Specialized populations</a:t>
            </a:r>
          </a:p>
        </p:txBody>
      </p:sp>
      <p:sp>
        <p:nvSpPr>
          <p:cNvPr id="15" name="TextBox 14">
            <a:extLst>
              <a:ext uri="{FF2B5EF4-FFF2-40B4-BE49-F238E27FC236}">
                <a16:creationId xmlns:a16="http://schemas.microsoft.com/office/drawing/2014/main" id="{8D344D78-64D7-AE43-810D-3A4F92A47012}"/>
              </a:ext>
            </a:extLst>
          </p:cNvPr>
          <p:cNvSpPr txBox="1"/>
          <p:nvPr/>
        </p:nvSpPr>
        <p:spPr>
          <a:xfrm>
            <a:off x="3048" y="5683218"/>
            <a:ext cx="12188952" cy="369332"/>
          </a:xfrm>
          <a:prstGeom prst="rect">
            <a:avLst/>
          </a:prstGeom>
          <a:solidFill>
            <a:schemeClr val="tx1">
              <a:alpha val="75000"/>
            </a:schemeClr>
          </a:solidFill>
        </p:spPr>
        <p:txBody>
          <a:bodyPr wrap="square" lIns="91440" tIns="45720" bIns="45720" rtlCol="0">
            <a:spAutoFit/>
          </a:bodyPr>
          <a:lstStyle/>
          <a:p>
            <a:r>
              <a:rPr lang="en-US" dirty="0">
                <a:solidFill>
                  <a:schemeClr val="bg1"/>
                </a:solidFill>
                <a:latin typeface="Segoe UI Light" panose="020B0502040204020203" pitchFamily="34" charset="0"/>
                <a:cs typeface="Segoe UI Light" panose="020B0502040204020203" pitchFamily="34" charset="0"/>
              </a:rPr>
              <a:t>See: Hara </a:t>
            </a:r>
            <a:r>
              <a:rPr lang="en-US" i="1" dirty="0">
                <a:solidFill>
                  <a:schemeClr val="bg1"/>
                </a:solidFill>
                <a:latin typeface="Segoe UI Light" panose="020B0502040204020203" pitchFamily="34" charset="0"/>
                <a:cs typeface="Segoe UI Light" panose="020B0502040204020203" pitchFamily="34" charset="0"/>
              </a:rPr>
              <a:t>et al., </a:t>
            </a:r>
            <a:r>
              <a:rPr lang="en-US" dirty="0">
                <a:solidFill>
                  <a:schemeClr val="bg1"/>
                </a:solidFill>
                <a:latin typeface="Segoe UI Light" panose="020B0502040204020203" pitchFamily="34" charset="0"/>
                <a:cs typeface="Segoe UI Light" panose="020B0502040204020203" pitchFamily="34" charset="0"/>
              </a:rPr>
              <a:t>2012; Hara </a:t>
            </a:r>
            <a:r>
              <a:rPr lang="en-US" i="1" dirty="0">
                <a:solidFill>
                  <a:schemeClr val="bg1"/>
                </a:solidFill>
                <a:latin typeface="Segoe UI Light" panose="020B0502040204020203" pitchFamily="34" charset="0"/>
                <a:cs typeface="Segoe UI Light" panose="020B0502040204020203" pitchFamily="34" charset="0"/>
              </a:rPr>
              <a:t>et al., </a:t>
            </a:r>
            <a:r>
              <a:rPr lang="en-US" dirty="0">
                <a:solidFill>
                  <a:schemeClr val="bg1"/>
                </a:solidFill>
                <a:latin typeface="Segoe UI Light" panose="020B0502040204020203" pitchFamily="34" charset="0"/>
                <a:cs typeface="Segoe UI Light" panose="020B0502040204020203" pitchFamily="34" charset="0"/>
              </a:rPr>
              <a:t>2013; Hara </a:t>
            </a:r>
            <a:r>
              <a:rPr lang="en-US" i="1" dirty="0">
                <a:solidFill>
                  <a:schemeClr val="bg1"/>
                </a:solidFill>
                <a:latin typeface="Segoe UI Light" panose="020B0502040204020203" pitchFamily="34" charset="0"/>
                <a:cs typeface="Segoe UI Light" panose="020B0502040204020203" pitchFamily="34" charset="0"/>
              </a:rPr>
              <a:t>et al., </a:t>
            </a:r>
            <a:r>
              <a:rPr lang="en-US" dirty="0">
                <a:solidFill>
                  <a:schemeClr val="bg1"/>
                </a:solidFill>
                <a:latin typeface="Segoe UI Light" panose="020B0502040204020203" pitchFamily="34" charset="0"/>
                <a:cs typeface="Segoe UI Light" panose="020B0502040204020203" pitchFamily="34" charset="0"/>
              </a:rPr>
              <a:t>2014; Hara, </a:t>
            </a:r>
            <a:r>
              <a:rPr lang="en-US" i="1" dirty="0">
                <a:solidFill>
                  <a:schemeClr val="bg1"/>
                </a:solidFill>
                <a:latin typeface="Segoe UI Light" panose="020B0502040204020203" pitchFamily="34" charset="0"/>
                <a:cs typeface="Segoe UI Light" panose="020B0502040204020203" pitchFamily="34" charset="0"/>
              </a:rPr>
              <a:t>et al., </a:t>
            </a:r>
            <a:r>
              <a:rPr lang="en-US" dirty="0">
                <a:solidFill>
                  <a:schemeClr val="bg1"/>
                </a:solidFill>
                <a:latin typeface="Segoe UI Light" panose="020B0502040204020203" pitchFamily="34" charset="0"/>
                <a:cs typeface="Segoe UI Light" panose="020B0502040204020203" pitchFamily="34" charset="0"/>
              </a:rPr>
              <a:t>2015</a:t>
            </a:r>
          </a:p>
        </p:txBody>
      </p:sp>
      <p:pic>
        <p:nvPicPr>
          <p:cNvPr id="16" name="Picture 15">
            <a:extLst>
              <a:ext uri="{FF2B5EF4-FFF2-40B4-BE49-F238E27FC236}">
                <a16:creationId xmlns:a16="http://schemas.microsoft.com/office/drawing/2014/main" id="{5C852CC7-5A2E-3D45-A716-54EA5B86ED50}"/>
              </a:ext>
            </a:extLst>
          </p:cNvPr>
          <p:cNvPicPr>
            <a:picLocks noChangeAspect="1"/>
          </p:cNvPicPr>
          <p:nvPr/>
        </p:nvPicPr>
        <p:blipFill rotWithShape="1">
          <a:blip r:embed="rId3"/>
          <a:srcRect l="2751" t="2832" r="387" b="3331"/>
          <a:stretch/>
        </p:blipFill>
        <p:spPr>
          <a:xfrm>
            <a:off x="243000" y="1094885"/>
            <a:ext cx="3627635" cy="4540216"/>
          </a:xfrm>
          <a:prstGeom prst="rect">
            <a:avLst/>
          </a:prstGeom>
        </p:spPr>
      </p:pic>
      <p:pic>
        <p:nvPicPr>
          <p:cNvPr id="17" name="Picture 16">
            <a:extLst>
              <a:ext uri="{FF2B5EF4-FFF2-40B4-BE49-F238E27FC236}">
                <a16:creationId xmlns:a16="http://schemas.microsoft.com/office/drawing/2014/main" id="{C65185DC-7102-7A4D-AC60-EC5BE77D2640}"/>
              </a:ext>
            </a:extLst>
          </p:cNvPr>
          <p:cNvPicPr>
            <a:picLocks noChangeAspect="1"/>
          </p:cNvPicPr>
          <p:nvPr/>
        </p:nvPicPr>
        <p:blipFill rotWithShape="1">
          <a:blip r:embed="rId4"/>
          <a:srcRect b="2620"/>
          <a:stretch/>
        </p:blipFill>
        <p:spPr>
          <a:xfrm>
            <a:off x="2210636" y="877031"/>
            <a:ext cx="3783158" cy="4758069"/>
          </a:xfrm>
          <a:prstGeom prst="rect">
            <a:avLst/>
          </a:prstGeom>
        </p:spPr>
      </p:pic>
      <p:pic>
        <p:nvPicPr>
          <p:cNvPr id="18" name="Picture 17">
            <a:extLst>
              <a:ext uri="{FF2B5EF4-FFF2-40B4-BE49-F238E27FC236}">
                <a16:creationId xmlns:a16="http://schemas.microsoft.com/office/drawing/2014/main" id="{93933A47-CA8C-8E42-A561-360FA048737C}"/>
              </a:ext>
            </a:extLst>
          </p:cNvPr>
          <p:cNvPicPr>
            <a:picLocks noChangeAspect="1"/>
          </p:cNvPicPr>
          <p:nvPr/>
        </p:nvPicPr>
        <p:blipFill rotWithShape="1">
          <a:blip r:embed="rId5"/>
          <a:srcRect t="2814" r="3802" b="2601"/>
          <a:stretch/>
        </p:blipFill>
        <p:spPr>
          <a:xfrm>
            <a:off x="4422805" y="1052199"/>
            <a:ext cx="3627635" cy="4631019"/>
          </a:xfrm>
          <a:prstGeom prst="rect">
            <a:avLst/>
          </a:prstGeom>
        </p:spPr>
      </p:pic>
      <p:pic>
        <p:nvPicPr>
          <p:cNvPr id="19" name="Picture 18">
            <a:extLst>
              <a:ext uri="{FF2B5EF4-FFF2-40B4-BE49-F238E27FC236}">
                <a16:creationId xmlns:a16="http://schemas.microsoft.com/office/drawing/2014/main" id="{6774FDE6-6DCF-D143-82B4-B5CB44B6F1A1}"/>
              </a:ext>
            </a:extLst>
          </p:cNvPr>
          <p:cNvPicPr>
            <a:picLocks noChangeAspect="1"/>
          </p:cNvPicPr>
          <p:nvPr/>
        </p:nvPicPr>
        <p:blipFill rotWithShape="1">
          <a:blip r:embed="rId6"/>
          <a:srcRect l="2184" b="3770"/>
          <a:stretch/>
        </p:blipFill>
        <p:spPr>
          <a:xfrm>
            <a:off x="6536421" y="860702"/>
            <a:ext cx="3783157" cy="4815112"/>
          </a:xfrm>
          <a:prstGeom prst="rect">
            <a:avLst/>
          </a:prstGeom>
        </p:spPr>
      </p:pic>
      <p:pic>
        <p:nvPicPr>
          <p:cNvPr id="20" name="Picture 19">
            <a:extLst>
              <a:ext uri="{FF2B5EF4-FFF2-40B4-BE49-F238E27FC236}">
                <a16:creationId xmlns:a16="http://schemas.microsoft.com/office/drawing/2014/main" id="{A3A6F8A0-A79C-E442-92B3-89977F80AD04}"/>
              </a:ext>
            </a:extLst>
          </p:cNvPr>
          <p:cNvPicPr>
            <a:picLocks noChangeAspect="1"/>
          </p:cNvPicPr>
          <p:nvPr/>
        </p:nvPicPr>
        <p:blipFill rotWithShape="1">
          <a:blip r:embed="rId7"/>
          <a:srcRect l="2516" t="6268" r="1565" b="3621"/>
          <a:stretch/>
        </p:blipFill>
        <p:spPr>
          <a:xfrm>
            <a:off x="8572133" y="1128263"/>
            <a:ext cx="3249753" cy="4506837"/>
          </a:xfrm>
          <a:prstGeom prst="rect">
            <a:avLst/>
          </a:prstGeom>
        </p:spPr>
      </p:pic>
    </p:spTree>
    <p:extLst>
      <p:ext uri="{BB962C8B-B14F-4D97-AF65-F5344CB8AC3E}">
        <p14:creationId xmlns:p14="http://schemas.microsoft.com/office/powerpoint/2010/main" val="3329501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8B067-4C27-214D-87AF-C63FC3B83A28}"/>
              </a:ext>
            </a:extLst>
          </p:cNvPr>
          <p:cNvSpPr>
            <a:spLocks noGrp="1"/>
          </p:cNvSpPr>
          <p:nvPr>
            <p:ph type="title"/>
          </p:nvPr>
        </p:nvSpPr>
        <p:spPr>
          <a:xfrm>
            <a:off x="211822" y="228600"/>
            <a:ext cx="6324599" cy="708436"/>
          </a:xfrm>
        </p:spPr>
        <p:txBody>
          <a:bodyPr/>
          <a:lstStyle/>
          <a:p>
            <a:r>
              <a:rPr lang="en-US" dirty="0"/>
              <a:t>Our Past work</a:t>
            </a:r>
          </a:p>
        </p:txBody>
      </p:sp>
      <p:sp>
        <p:nvSpPr>
          <p:cNvPr id="11" name="TextBox 10">
            <a:extLst>
              <a:ext uri="{FF2B5EF4-FFF2-40B4-BE49-F238E27FC236}">
                <a16:creationId xmlns:a16="http://schemas.microsoft.com/office/drawing/2014/main" id="{BBA7B15A-2872-F24F-A3F8-57F8EE509DB3}"/>
              </a:ext>
            </a:extLst>
          </p:cNvPr>
          <p:cNvSpPr txBox="1"/>
          <p:nvPr/>
        </p:nvSpPr>
        <p:spPr>
          <a:xfrm>
            <a:off x="4148644" y="6143210"/>
            <a:ext cx="3257623" cy="461665"/>
          </a:xfrm>
          <a:prstGeom prst="rect">
            <a:avLst/>
          </a:prstGeom>
          <a:noFill/>
        </p:spPr>
        <p:txBody>
          <a:bodyPr wrap="square" tIns="45720" bIns="45720" rtlCol="0">
            <a:spAutoFit/>
          </a:bodyPr>
          <a:lstStyle/>
          <a:p>
            <a:r>
              <a:rPr lang="en-US" sz="2400" b="1" dirty="0">
                <a:solidFill>
                  <a:srgbClr val="BE384A"/>
                </a:solidFill>
                <a:latin typeface="Segoe UI Semibold" panose="020B0502040204020203" pitchFamily="34" charset="0"/>
                <a:ea typeface="Segoe UI Semibold" panose="020B0502040204020203" pitchFamily="34" charset="0"/>
                <a:cs typeface="Segoe UI Semibold" panose="020B0502040204020203" pitchFamily="34" charset="0"/>
              </a:rPr>
              <a:t>NO</a:t>
            </a:r>
            <a:r>
              <a:rPr lang="en-US" sz="2400" dirty="0">
                <a:latin typeface="Segoe UI Light" panose="020B0502040204020203" pitchFamily="34" charset="0"/>
                <a:cs typeface="Segoe UI Light" panose="020B0502040204020203" pitchFamily="34" charset="0"/>
              </a:rPr>
              <a:t> public deployments</a:t>
            </a:r>
          </a:p>
        </p:txBody>
      </p:sp>
      <p:sp>
        <p:nvSpPr>
          <p:cNvPr id="15" name="TextBox 14">
            <a:extLst>
              <a:ext uri="{FF2B5EF4-FFF2-40B4-BE49-F238E27FC236}">
                <a16:creationId xmlns:a16="http://schemas.microsoft.com/office/drawing/2014/main" id="{DE63C8CD-EC31-074B-A5F8-782917C63A52}"/>
              </a:ext>
            </a:extLst>
          </p:cNvPr>
          <p:cNvSpPr txBox="1"/>
          <p:nvPr/>
        </p:nvSpPr>
        <p:spPr>
          <a:xfrm>
            <a:off x="3048" y="5683218"/>
            <a:ext cx="12188952" cy="369332"/>
          </a:xfrm>
          <a:prstGeom prst="rect">
            <a:avLst/>
          </a:prstGeom>
          <a:solidFill>
            <a:schemeClr val="tx1">
              <a:alpha val="75000"/>
            </a:schemeClr>
          </a:solidFill>
        </p:spPr>
        <p:txBody>
          <a:bodyPr wrap="square" lIns="91440" tIns="45720" bIns="45720" rtlCol="0">
            <a:spAutoFit/>
          </a:bodyPr>
          <a:lstStyle/>
          <a:p>
            <a:r>
              <a:rPr lang="en-US" dirty="0">
                <a:solidFill>
                  <a:schemeClr val="bg1"/>
                </a:solidFill>
                <a:latin typeface="Segoe UI Light" panose="020B0502040204020203" pitchFamily="34" charset="0"/>
                <a:cs typeface="Segoe UI Light" panose="020B0502040204020203" pitchFamily="34" charset="0"/>
              </a:rPr>
              <a:t>See: Hara </a:t>
            </a:r>
            <a:r>
              <a:rPr lang="en-US" i="1" dirty="0">
                <a:solidFill>
                  <a:schemeClr val="bg1"/>
                </a:solidFill>
                <a:latin typeface="Segoe UI Light" panose="020B0502040204020203" pitchFamily="34" charset="0"/>
                <a:cs typeface="Segoe UI Light" panose="020B0502040204020203" pitchFamily="34" charset="0"/>
              </a:rPr>
              <a:t>et al., </a:t>
            </a:r>
            <a:r>
              <a:rPr lang="en-US" dirty="0">
                <a:solidFill>
                  <a:schemeClr val="bg1"/>
                </a:solidFill>
                <a:latin typeface="Segoe UI Light" panose="020B0502040204020203" pitchFamily="34" charset="0"/>
                <a:cs typeface="Segoe UI Light" panose="020B0502040204020203" pitchFamily="34" charset="0"/>
              </a:rPr>
              <a:t>2012; Hara </a:t>
            </a:r>
            <a:r>
              <a:rPr lang="en-US" i="1" dirty="0">
                <a:solidFill>
                  <a:schemeClr val="bg1"/>
                </a:solidFill>
                <a:latin typeface="Segoe UI Light" panose="020B0502040204020203" pitchFamily="34" charset="0"/>
                <a:cs typeface="Segoe UI Light" panose="020B0502040204020203" pitchFamily="34" charset="0"/>
              </a:rPr>
              <a:t>et al., </a:t>
            </a:r>
            <a:r>
              <a:rPr lang="en-US" dirty="0">
                <a:solidFill>
                  <a:schemeClr val="bg1"/>
                </a:solidFill>
                <a:latin typeface="Segoe UI Light" panose="020B0502040204020203" pitchFamily="34" charset="0"/>
                <a:cs typeface="Segoe UI Light" panose="020B0502040204020203" pitchFamily="34" charset="0"/>
              </a:rPr>
              <a:t>2013; Hara </a:t>
            </a:r>
            <a:r>
              <a:rPr lang="en-US" i="1" dirty="0">
                <a:solidFill>
                  <a:schemeClr val="bg1"/>
                </a:solidFill>
                <a:latin typeface="Segoe UI Light" panose="020B0502040204020203" pitchFamily="34" charset="0"/>
                <a:cs typeface="Segoe UI Light" panose="020B0502040204020203" pitchFamily="34" charset="0"/>
              </a:rPr>
              <a:t>et al., </a:t>
            </a:r>
            <a:r>
              <a:rPr lang="en-US" dirty="0">
                <a:solidFill>
                  <a:schemeClr val="bg1"/>
                </a:solidFill>
                <a:latin typeface="Segoe UI Light" panose="020B0502040204020203" pitchFamily="34" charset="0"/>
                <a:cs typeface="Segoe UI Light" panose="020B0502040204020203" pitchFamily="34" charset="0"/>
              </a:rPr>
              <a:t>2014; Hara, </a:t>
            </a:r>
            <a:r>
              <a:rPr lang="en-US" i="1" dirty="0">
                <a:solidFill>
                  <a:schemeClr val="bg1"/>
                </a:solidFill>
                <a:latin typeface="Segoe UI Light" panose="020B0502040204020203" pitchFamily="34" charset="0"/>
                <a:cs typeface="Segoe UI Light" panose="020B0502040204020203" pitchFamily="34" charset="0"/>
              </a:rPr>
              <a:t>et al., </a:t>
            </a:r>
            <a:r>
              <a:rPr lang="en-US" dirty="0">
                <a:solidFill>
                  <a:schemeClr val="bg1"/>
                </a:solidFill>
                <a:latin typeface="Segoe UI Light" panose="020B0502040204020203" pitchFamily="34" charset="0"/>
                <a:cs typeface="Segoe UI Light" panose="020B0502040204020203" pitchFamily="34" charset="0"/>
              </a:rPr>
              <a:t>2015</a:t>
            </a:r>
          </a:p>
        </p:txBody>
      </p:sp>
      <p:pic>
        <p:nvPicPr>
          <p:cNvPr id="16" name="Picture 15">
            <a:extLst>
              <a:ext uri="{FF2B5EF4-FFF2-40B4-BE49-F238E27FC236}">
                <a16:creationId xmlns:a16="http://schemas.microsoft.com/office/drawing/2014/main" id="{BA70290E-1B6D-444E-A01F-83F63FFD8DD5}"/>
              </a:ext>
            </a:extLst>
          </p:cNvPr>
          <p:cNvPicPr>
            <a:picLocks noChangeAspect="1"/>
          </p:cNvPicPr>
          <p:nvPr/>
        </p:nvPicPr>
        <p:blipFill rotWithShape="1">
          <a:blip r:embed="rId3"/>
          <a:srcRect l="2751" t="2832" r="387" b="3331"/>
          <a:stretch/>
        </p:blipFill>
        <p:spPr>
          <a:xfrm>
            <a:off x="243000" y="1094885"/>
            <a:ext cx="3627635" cy="4540216"/>
          </a:xfrm>
          <a:prstGeom prst="rect">
            <a:avLst/>
          </a:prstGeom>
        </p:spPr>
      </p:pic>
      <p:pic>
        <p:nvPicPr>
          <p:cNvPr id="17" name="Picture 16">
            <a:extLst>
              <a:ext uri="{FF2B5EF4-FFF2-40B4-BE49-F238E27FC236}">
                <a16:creationId xmlns:a16="http://schemas.microsoft.com/office/drawing/2014/main" id="{0714F1AE-B57E-C447-A147-591094A23E29}"/>
              </a:ext>
            </a:extLst>
          </p:cNvPr>
          <p:cNvPicPr>
            <a:picLocks noChangeAspect="1"/>
          </p:cNvPicPr>
          <p:nvPr/>
        </p:nvPicPr>
        <p:blipFill rotWithShape="1">
          <a:blip r:embed="rId4"/>
          <a:srcRect b="2620"/>
          <a:stretch/>
        </p:blipFill>
        <p:spPr>
          <a:xfrm>
            <a:off x="2210636" y="877031"/>
            <a:ext cx="3783158" cy="4758069"/>
          </a:xfrm>
          <a:prstGeom prst="rect">
            <a:avLst/>
          </a:prstGeom>
        </p:spPr>
      </p:pic>
      <p:pic>
        <p:nvPicPr>
          <p:cNvPr id="18" name="Picture 17">
            <a:extLst>
              <a:ext uri="{FF2B5EF4-FFF2-40B4-BE49-F238E27FC236}">
                <a16:creationId xmlns:a16="http://schemas.microsoft.com/office/drawing/2014/main" id="{BDE6517B-E634-DD40-80F5-18DB536FEF38}"/>
              </a:ext>
            </a:extLst>
          </p:cNvPr>
          <p:cNvPicPr>
            <a:picLocks noChangeAspect="1"/>
          </p:cNvPicPr>
          <p:nvPr/>
        </p:nvPicPr>
        <p:blipFill rotWithShape="1">
          <a:blip r:embed="rId5"/>
          <a:srcRect t="2814" r="3802" b="2601"/>
          <a:stretch/>
        </p:blipFill>
        <p:spPr>
          <a:xfrm>
            <a:off x="4422805" y="1052199"/>
            <a:ext cx="3627635" cy="4631019"/>
          </a:xfrm>
          <a:prstGeom prst="rect">
            <a:avLst/>
          </a:prstGeom>
        </p:spPr>
      </p:pic>
      <p:pic>
        <p:nvPicPr>
          <p:cNvPr id="19" name="Picture 18">
            <a:extLst>
              <a:ext uri="{FF2B5EF4-FFF2-40B4-BE49-F238E27FC236}">
                <a16:creationId xmlns:a16="http://schemas.microsoft.com/office/drawing/2014/main" id="{3F16874D-80FB-3F4C-936F-B4CA365DE8C4}"/>
              </a:ext>
            </a:extLst>
          </p:cNvPr>
          <p:cNvPicPr>
            <a:picLocks noChangeAspect="1"/>
          </p:cNvPicPr>
          <p:nvPr/>
        </p:nvPicPr>
        <p:blipFill rotWithShape="1">
          <a:blip r:embed="rId6"/>
          <a:srcRect l="2184" b="3770"/>
          <a:stretch/>
        </p:blipFill>
        <p:spPr>
          <a:xfrm>
            <a:off x="6536421" y="860702"/>
            <a:ext cx="3783157" cy="4815112"/>
          </a:xfrm>
          <a:prstGeom prst="rect">
            <a:avLst/>
          </a:prstGeom>
        </p:spPr>
      </p:pic>
      <p:pic>
        <p:nvPicPr>
          <p:cNvPr id="20" name="Picture 19">
            <a:extLst>
              <a:ext uri="{FF2B5EF4-FFF2-40B4-BE49-F238E27FC236}">
                <a16:creationId xmlns:a16="http://schemas.microsoft.com/office/drawing/2014/main" id="{87ACFDD2-9E7C-4B4B-B1D7-19388CDA0772}"/>
              </a:ext>
            </a:extLst>
          </p:cNvPr>
          <p:cNvPicPr>
            <a:picLocks noChangeAspect="1"/>
          </p:cNvPicPr>
          <p:nvPr/>
        </p:nvPicPr>
        <p:blipFill rotWithShape="1">
          <a:blip r:embed="rId7"/>
          <a:srcRect l="2516" t="6268" r="1565" b="3621"/>
          <a:stretch/>
        </p:blipFill>
        <p:spPr>
          <a:xfrm>
            <a:off x="8572133" y="1128263"/>
            <a:ext cx="3249753" cy="4506837"/>
          </a:xfrm>
          <a:prstGeom prst="rect">
            <a:avLst/>
          </a:prstGeom>
        </p:spPr>
      </p:pic>
    </p:spTree>
    <p:extLst>
      <p:ext uri="{BB962C8B-B14F-4D97-AF65-F5344CB8AC3E}">
        <p14:creationId xmlns:p14="http://schemas.microsoft.com/office/powerpoint/2010/main" val="35629787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EBDAF82-0B74-D44E-B7D7-D534798F6DD1}"/>
              </a:ext>
            </a:extLst>
          </p:cNvPr>
          <p:cNvSpPr>
            <a:spLocks noGrp="1"/>
          </p:cNvSpPr>
          <p:nvPr>
            <p:ph idx="1"/>
          </p:nvPr>
        </p:nvSpPr>
        <p:spPr>
          <a:xfrm>
            <a:off x="0" y="0"/>
            <a:ext cx="12192000" cy="6858000"/>
          </a:xfrm>
        </p:spPr>
        <p:txBody>
          <a:bodyPr anchor="ctr">
            <a:normAutofit/>
          </a:bodyPr>
          <a:lstStyle/>
          <a:p>
            <a:pPr algn="ctr"/>
            <a:r>
              <a:rPr lang="en-US" sz="4400" dirty="0"/>
              <a:t>How do we enable and sustain </a:t>
            </a:r>
            <a:r>
              <a:rPr lang="en-US" sz="4400" b="1" dirty="0">
                <a:solidFill>
                  <a:srgbClr val="00B9AE"/>
                </a:solidFill>
                <a:latin typeface="Segoe UI Semibold" panose="020B0502040204020203" pitchFamily="34" charset="0"/>
                <a:ea typeface="Segoe UI Semibold" panose="020B0502040204020203" pitchFamily="34" charset="0"/>
                <a:cs typeface="Segoe UI Semibold" panose="020B0502040204020203" pitchFamily="34" charset="0"/>
              </a:rPr>
              <a:t>large-scale</a:t>
            </a:r>
            <a:r>
              <a:rPr lang="en-US" sz="4400" b="1" dirty="0">
                <a:latin typeface="Segoe UI Semibold" panose="020B0502040204020203" pitchFamily="34" charset="0"/>
                <a:ea typeface="Segoe UI Semibold" panose="020B0502040204020203" pitchFamily="34" charset="0"/>
                <a:cs typeface="Segoe UI Semibold" panose="020B0502040204020203" pitchFamily="34" charset="0"/>
              </a:rPr>
              <a:t> data collection </a:t>
            </a:r>
            <a:r>
              <a:rPr lang="en-US" sz="4400" dirty="0"/>
              <a:t>of sidewalk accessibility </a:t>
            </a:r>
            <a:br>
              <a:rPr lang="en-US" sz="4400" dirty="0"/>
            </a:br>
            <a:r>
              <a:rPr lang="en-US" sz="4400" dirty="0"/>
              <a:t>across </a:t>
            </a:r>
            <a:r>
              <a:rPr lang="en-US" sz="4400" b="1" dirty="0">
                <a:solidFill>
                  <a:srgbClr val="00B9AE"/>
                </a:solidFill>
                <a:latin typeface="Segoe UI Semibold" panose="020B0502040204020203" pitchFamily="34" charset="0"/>
                <a:ea typeface="Segoe UI Semibold" panose="020B0502040204020203" pitchFamily="34" charset="0"/>
                <a:cs typeface="Segoe UI Semibold" panose="020B0502040204020203" pitchFamily="34" charset="0"/>
              </a:rPr>
              <a:t>diverse</a:t>
            </a:r>
            <a:r>
              <a:rPr lang="en-US" sz="4400" b="1" dirty="0">
                <a:latin typeface="Segoe UI Semibold" panose="020B0502040204020203" pitchFamily="34" charset="0"/>
                <a:ea typeface="Segoe UI Semibold" panose="020B0502040204020203" pitchFamily="34" charset="0"/>
                <a:cs typeface="Segoe UI Semibold" panose="020B0502040204020203" pitchFamily="34" charset="0"/>
              </a:rPr>
              <a:t> users</a:t>
            </a:r>
            <a:r>
              <a:rPr lang="en-US" sz="4400" dirty="0"/>
              <a:t>?</a:t>
            </a:r>
          </a:p>
        </p:txBody>
      </p:sp>
    </p:spTree>
    <p:extLst>
      <p:ext uri="{BB962C8B-B14F-4D97-AF65-F5344CB8AC3E}">
        <p14:creationId xmlns:p14="http://schemas.microsoft.com/office/powerpoint/2010/main" val="36069995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11822" y="492641"/>
            <a:ext cx="9450793" cy="708436"/>
          </a:xfrm>
        </p:spPr>
        <p:txBody>
          <a:bodyPr/>
          <a:lstStyle/>
          <a:p>
            <a:r>
              <a:rPr lang="en-US" dirty="0"/>
              <a:t>Key research Questions</a:t>
            </a:r>
          </a:p>
        </p:txBody>
      </p:sp>
      <p:sp>
        <p:nvSpPr>
          <p:cNvPr id="6" name="Content Placeholder 4">
            <a:extLst>
              <a:ext uri="{FF2B5EF4-FFF2-40B4-BE49-F238E27FC236}">
                <a16:creationId xmlns:a16="http://schemas.microsoft.com/office/drawing/2014/main" id="{91CB5301-FC56-474A-B371-47A9249A7334}"/>
              </a:ext>
            </a:extLst>
          </p:cNvPr>
          <p:cNvSpPr>
            <a:spLocks noGrp="1"/>
          </p:cNvSpPr>
          <p:nvPr>
            <p:ph sz="quarter" idx="13"/>
          </p:nvPr>
        </p:nvSpPr>
        <p:spPr/>
        <p:txBody>
          <a:bodyPr/>
          <a:lstStyle/>
          <a:p>
            <a:r>
              <a:rPr lang="en-US" dirty="0"/>
              <a:t>Project sidewalk deployment study</a:t>
            </a:r>
          </a:p>
        </p:txBody>
      </p:sp>
      <p:sp>
        <p:nvSpPr>
          <p:cNvPr id="3" name="Rectangle 2">
            <a:extLst>
              <a:ext uri="{FF2B5EF4-FFF2-40B4-BE49-F238E27FC236}">
                <a16:creationId xmlns:a16="http://schemas.microsoft.com/office/drawing/2014/main" id="{F6BA47D9-8203-DB42-861E-C07D7B60DDF2}"/>
              </a:ext>
            </a:extLst>
          </p:cNvPr>
          <p:cNvSpPr/>
          <p:nvPr/>
        </p:nvSpPr>
        <p:spPr>
          <a:xfrm>
            <a:off x="211822" y="1259910"/>
            <a:ext cx="3087705" cy="646331"/>
          </a:xfrm>
          <a:prstGeom prst="rect">
            <a:avLst/>
          </a:prstGeom>
        </p:spPr>
        <p:txBody>
          <a:bodyPr wrap="none">
            <a:spAutoFit/>
          </a:bodyPr>
          <a:lstStyle/>
          <a:p>
            <a:r>
              <a:rPr lang="en-US" sz="3600" b="1" dirty="0">
                <a:solidFill>
                  <a:srgbClr val="00B9AE"/>
                </a:solidFill>
                <a:latin typeface="Segoe UI Semibold" panose="020B0502040204020203" pitchFamily="34" charset="0"/>
                <a:ea typeface="Segoe UI Semibold" panose="020B0502040204020203" pitchFamily="34" charset="0"/>
                <a:cs typeface="Segoe UI Semibold" panose="020B0502040204020203" pitchFamily="34" charset="0"/>
              </a:rPr>
              <a:t>User Behavior</a:t>
            </a:r>
          </a:p>
        </p:txBody>
      </p:sp>
      <p:sp>
        <p:nvSpPr>
          <p:cNvPr id="7" name="Rectangle 6">
            <a:extLst>
              <a:ext uri="{FF2B5EF4-FFF2-40B4-BE49-F238E27FC236}">
                <a16:creationId xmlns:a16="http://schemas.microsoft.com/office/drawing/2014/main" id="{3EAE66A1-A4DA-BD49-B7E9-52A8DDC3A6EC}"/>
              </a:ext>
            </a:extLst>
          </p:cNvPr>
          <p:cNvSpPr/>
          <p:nvPr/>
        </p:nvSpPr>
        <p:spPr>
          <a:xfrm>
            <a:off x="211822" y="3036598"/>
            <a:ext cx="3164649" cy="646331"/>
          </a:xfrm>
          <a:prstGeom prst="rect">
            <a:avLst/>
          </a:prstGeom>
        </p:spPr>
        <p:txBody>
          <a:bodyPr wrap="none">
            <a:spAutoFit/>
          </a:bodyPr>
          <a:lstStyle/>
          <a:p>
            <a:r>
              <a:rPr lang="en-US" sz="3600" b="1" dirty="0">
                <a:solidFill>
                  <a:srgbClr val="00B9AE"/>
                </a:solidFill>
                <a:latin typeface="Segoe UI Semibold" panose="020B0502040204020203" pitchFamily="34" charset="0"/>
                <a:ea typeface="Segoe UI Semibold" panose="020B0502040204020203" pitchFamily="34" charset="0"/>
                <a:cs typeface="Segoe UI Semibold" panose="020B0502040204020203" pitchFamily="34" charset="0"/>
              </a:rPr>
              <a:t>Data Accuracy</a:t>
            </a:r>
            <a:endParaRPr lang="en-US" sz="3600" dirty="0"/>
          </a:p>
        </p:txBody>
      </p:sp>
      <p:sp>
        <p:nvSpPr>
          <p:cNvPr id="8" name="Rectangle 7">
            <a:extLst>
              <a:ext uri="{FF2B5EF4-FFF2-40B4-BE49-F238E27FC236}">
                <a16:creationId xmlns:a16="http://schemas.microsoft.com/office/drawing/2014/main" id="{89AB4926-CBAF-9148-8FC2-C2269C52D679}"/>
              </a:ext>
            </a:extLst>
          </p:cNvPr>
          <p:cNvSpPr/>
          <p:nvPr/>
        </p:nvSpPr>
        <p:spPr>
          <a:xfrm>
            <a:off x="211822" y="4935524"/>
            <a:ext cx="2544286" cy="646331"/>
          </a:xfrm>
          <a:prstGeom prst="rect">
            <a:avLst/>
          </a:prstGeom>
        </p:spPr>
        <p:txBody>
          <a:bodyPr wrap="none">
            <a:spAutoFit/>
          </a:bodyPr>
          <a:lstStyle/>
          <a:p>
            <a:r>
              <a:rPr lang="en-US" sz="3600" b="1" dirty="0">
                <a:solidFill>
                  <a:srgbClr val="00B9AE"/>
                </a:solidFill>
                <a:latin typeface="Segoe UI Semibold" panose="020B0502040204020203" pitchFamily="34" charset="0"/>
                <a:ea typeface="Segoe UI Semibold" panose="020B0502040204020203" pitchFamily="34" charset="0"/>
                <a:cs typeface="Segoe UI Semibold" panose="020B0502040204020203" pitchFamily="34" charset="0"/>
              </a:rPr>
              <a:t>Data Utility</a:t>
            </a:r>
            <a:endParaRPr lang="en-US" sz="3600" dirty="0"/>
          </a:p>
        </p:txBody>
      </p:sp>
    </p:spTree>
    <p:custDataLst>
      <p:tags r:id="rId1"/>
    </p:custDataLst>
    <p:extLst>
      <p:ext uri="{BB962C8B-B14F-4D97-AF65-F5344CB8AC3E}">
        <p14:creationId xmlns:p14="http://schemas.microsoft.com/office/powerpoint/2010/main" val="1248231023"/>
      </p:ext>
    </p:extLst>
  </p:cSld>
  <p:clrMapOvr>
    <a:masterClrMapping/>
  </p:clrMapOvr>
  <mc:AlternateContent xmlns:mc="http://schemas.openxmlformats.org/markup-compatibility/2006" xmlns:p14="http://schemas.microsoft.com/office/powerpoint/2010/main">
    <mc:Choice Requires="p14">
      <p:transition spd="slow" p14:dur="2000" advTm="16001"/>
    </mc:Choice>
    <mc:Fallback xmlns="">
      <p:transition spd="slow" advTm="1600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P spid="8"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11822" y="492641"/>
            <a:ext cx="9450793" cy="708436"/>
          </a:xfrm>
        </p:spPr>
        <p:txBody>
          <a:bodyPr/>
          <a:lstStyle/>
          <a:p>
            <a:r>
              <a:rPr lang="en-US" dirty="0"/>
              <a:t>Key research Questions</a:t>
            </a:r>
          </a:p>
        </p:txBody>
      </p:sp>
      <p:sp>
        <p:nvSpPr>
          <p:cNvPr id="6" name="Content Placeholder 4">
            <a:extLst>
              <a:ext uri="{FF2B5EF4-FFF2-40B4-BE49-F238E27FC236}">
                <a16:creationId xmlns:a16="http://schemas.microsoft.com/office/drawing/2014/main" id="{91CB5301-FC56-474A-B371-47A9249A7334}"/>
              </a:ext>
            </a:extLst>
          </p:cNvPr>
          <p:cNvSpPr>
            <a:spLocks noGrp="1"/>
          </p:cNvSpPr>
          <p:nvPr>
            <p:ph sz="quarter" idx="13"/>
          </p:nvPr>
        </p:nvSpPr>
        <p:spPr/>
        <p:txBody>
          <a:bodyPr/>
          <a:lstStyle/>
          <a:p>
            <a:r>
              <a:rPr lang="en-US" dirty="0"/>
              <a:t>Project sidewalk deployment study</a:t>
            </a:r>
          </a:p>
        </p:txBody>
      </p:sp>
      <p:sp>
        <p:nvSpPr>
          <p:cNvPr id="3" name="Rectangle 2">
            <a:extLst>
              <a:ext uri="{FF2B5EF4-FFF2-40B4-BE49-F238E27FC236}">
                <a16:creationId xmlns:a16="http://schemas.microsoft.com/office/drawing/2014/main" id="{F6BA47D9-8203-DB42-861E-C07D7B60DDF2}"/>
              </a:ext>
            </a:extLst>
          </p:cNvPr>
          <p:cNvSpPr/>
          <p:nvPr/>
        </p:nvSpPr>
        <p:spPr>
          <a:xfrm>
            <a:off x="211822" y="1259910"/>
            <a:ext cx="3087705" cy="646331"/>
          </a:xfrm>
          <a:prstGeom prst="rect">
            <a:avLst/>
          </a:prstGeom>
        </p:spPr>
        <p:txBody>
          <a:bodyPr wrap="none">
            <a:spAutoFit/>
          </a:bodyPr>
          <a:lstStyle/>
          <a:p>
            <a:r>
              <a:rPr lang="en-US" sz="3600" b="1" dirty="0">
                <a:solidFill>
                  <a:srgbClr val="00B9AE"/>
                </a:solidFill>
                <a:latin typeface="Segoe UI Semibold" panose="020B0502040204020203" pitchFamily="34" charset="0"/>
                <a:ea typeface="Segoe UI Semibold" panose="020B0502040204020203" pitchFamily="34" charset="0"/>
                <a:cs typeface="Segoe UI Semibold" panose="020B0502040204020203" pitchFamily="34" charset="0"/>
              </a:rPr>
              <a:t>User Behavior</a:t>
            </a:r>
          </a:p>
        </p:txBody>
      </p:sp>
      <p:sp>
        <p:nvSpPr>
          <p:cNvPr id="7" name="Rectangle 6">
            <a:extLst>
              <a:ext uri="{FF2B5EF4-FFF2-40B4-BE49-F238E27FC236}">
                <a16:creationId xmlns:a16="http://schemas.microsoft.com/office/drawing/2014/main" id="{3EAE66A1-A4DA-BD49-B7E9-52A8DDC3A6EC}"/>
              </a:ext>
            </a:extLst>
          </p:cNvPr>
          <p:cNvSpPr/>
          <p:nvPr/>
        </p:nvSpPr>
        <p:spPr>
          <a:xfrm>
            <a:off x="211822" y="3036598"/>
            <a:ext cx="3164649" cy="646331"/>
          </a:xfrm>
          <a:prstGeom prst="rect">
            <a:avLst/>
          </a:prstGeom>
        </p:spPr>
        <p:txBody>
          <a:bodyPr wrap="none">
            <a:spAutoFit/>
          </a:bodyPr>
          <a:lstStyle/>
          <a:p>
            <a:r>
              <a:rPr lang="en-US" sz="3600" b="1" dirty="0">
                <a:solidFill>
                  <a:srgbClr val="00B9AE"/>
                </a:solidFill>
                <a:latin typeface="Segoe UI Semibold" panose="020B0502040204020203" pitchFamily="34" charset="0"/>
                <a:ea typeface="Segoe UI Semibold" panose="020B0502040204020203" pitchFamily="34" charset="0"/>
                <a:cs typeface="Segoe UI Semibold" panose="020B0502040204020203" pitchFamily="34" charset="0"/>
              </a:rPr>
              <a:t>Data Accuracy</a:t>
            </a:r>
            <a:endParaRPr lang="en-US" sz="3600" dirty="0"/>
          </a:p>
        </p:txBody>
      </p:sp>
      <p:sp>
        <p:nvSpPr>
          <p:cNvPr id="8" name="Rectangle 7">
            <a:extLst>
              <a:ext uri="{FF2B5EF4-FFF2-40B4-BE49-F238E27FC236}">
                <a16:creationId xmlns:a16="http://schemas.microsoft.com/office/drawing/2014/main" id="{89AB4926-CBAF-9148-8FC2-C2269C52D679}"/>
              </a:ext>
            </a:extLst>
          </p:cNvPr>
          <p:cNvSpPr/>
          <p:nvPr/>
        </p:nvSpPr>
        <p:spPr>
          <a:xfrm>
            <a:off x="211822" y="4935524"/>
            <a:ext cx="2544286" cy="646331"/>
          </a:xfrm>
          <a:prstGeom prst="rect">
            <a:avLst/>
          </a:prstGeom>
        </p:spPr>
        <p:txBody>
          <a:bodyPr wrap="none">
            <a:spAutoFit/>
          </a:bodyPr>
          <a:lstStyle/>
          <a:p>
            <a:r>
              <a:rPr lang="en-US" sz="3600" b="1" dirty="0">
                <a:solidFill>
                  <a:srgbClr val="00B9AE"/>
                </a:solidFill>
                <a:latin typeface="Segoe UI Semibold" panose="020B0502040204020203" pitchFamily="34" charset="0"/>
                <a:ea typeface="Segoe UI Semibold" panose="020B0502040204020203" pitchFamily="34" charset="0"/>
                <a:cs typeface="Segoe UI Semibold" panose="020B0502040204020203" pitchFamily="34" charset="0"/>
              </a:rPr>
              <a:t>Data Utility</a:t>
            </a:r>
            <a:endParaRPr lang="en-US" sz="3600" dirty="0"/>
          </a:p>
        </p:txBody>
      </p:sp>
      <p:grpSp>
        <p:nvGrpSpPr>
          <p:cNvPr id="13" name="Group 12">
            <a:extLst>
              <a:ext uri="{FF2B5EF4-FFF2-40B4-BE49-F238E27FC236}">
                <a16:creationId xmlns:a16="http://schemas.microsoft.com/office/drawing/2014/main" id="{46B4D50E-7050-8D49-A491-84C3AF8F33C3}"/>
              </a:ext>
            </a:extLst>
          </p:cNvPr>
          <p:cNvGrpSpPr/>
          <p:nvPr/>
        </p:nvGrpSpPr>
        <p:grpSpPr>
          <a:xfrm>
            <a:off x="555235" y="1959980"/>
            <a:ext cx="11058833" cy="966935"/>
            <a:chOff x="555235" y="1854348"/>
            <a:chExt cx="11208395" cy="966935"/>
          </a:xfrm>
        </p:grpSpPr>
        <p:sp>
          <p:nvSpPr>
            <p:cNvPr id="14" name="Oval 13">
              <a:extLst>
                <a:ext uri="{FF2B5EF4-FFF2-40B4-BE49-F238E27FC236}">
                  <a16:creationId xmlns:a16="http://schemas.microsoft.com/office/drawing/2014/main" id="{F7381B01-61B8-AB4B-9252-8ED2260C78F3}"/>
                </a:ext>
              </a:extLst>
            </p:cNvPr>
            <p:cNvSpPr/>
            <p:nvPr/>
          </p:nvSpPr>
          <p:spPr>
            <a:xfrm>
              <a:off x="555235" y="1854348"/>
              <a:ext cx="938858" cy="938858"/>
            </a:xfrm>
            <a:prstGeom prst="ellipse">
              <a:avLst/>
            </a:prstGeom>
            <a:no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2300" dirty="0">
                  <a:solidFill>
                    <a:schemeClr val="tx1">
                      <a:lumMod val="75000"/>
                      <a:lumOff val="25000"/>
                    </a:schemeClr>
                  </a:solidFill>
                  <a:latin typeface="Museo Slab 1000" panose="02000000000000000000" pitchFamily="50" charset="0"/>
                </a:rPr>
                <a:t>RQ1</a:t>
              </a:r>
            </a:p>
          </p:txBody>
        </p:sp>
        <p:sp>
          <p:nvSpPr>
            <p:cNvPr id="15" name="Content Placeholder 4">
              <a:extLst>
                <a:ext uri="{FF2B5EF4-FFF2-40B4-BE49-F238E27FC236}">
                  <a16:creationId xmlns:a16="http://schemas.microsoft.com/office/drawing/2014/main" id="{13EDB2BE-53E5-AC41-AC5E-79369634FB70}"/>
                </a:ext>
              </a:extLst>
            </p:cNvPr>
            <p:cNvSpPr txBox="1">
              <a:spLocks/>
            </p:cNvSpPr>
            <p:nvPr/>
          </p:nvSpPr>
          <p:spPr>
            <a:xfrm>
              <a:off x="1700213" y="1882425"/>
              <a:ext cx="10063417" cy="938858"/>
            </a:xfrm>
            <a:prstGeom prst="rect">
              <a:avLst/>
            </a:prstGeom>
          </p:spPr>
          <p:txBody>
            <a:bodyPr vert="horz" lIns="0" tIns="45720" rIns="0" bIns="0" rtlCol="0">
              <a:noAutofit/>
            </a:bodyPr>
            <a:lstStyle>
              <a:lvl1pPr marL="0" indent="0" algn="l" defTabSz="914400" rtl="0" eaLnBrk="1" latinLnBrk="0" hangingPunct="1">
                <a:lnSpc>
                  <a:spcPct val="108000"/>
                </a:lnSpc>
                <a:spcBef>
                  <a:spcPts val="0"/>
                </a:spcBef>
                <a:spcAft>
                  <a:spcPts val="2100"/>
                </a:spcAft>
                <a:buFont typeface="Arial" panose="020B0604020202020204" pitchFamily="34" charset="0"/>
                <a:buNone/>
                <a:defRPr lang="en-US" sz="3200" kern="1200" dirty="0" smtClean="0">
                  <a:solidFill>
                    <a:prstClr val="black">
                      <a:lumMod val="75000"/>
                      <a:lumOff val="25000"/>
                    </a:prstClr>
                  </a:solidFill>
                  <a:latin typeface="Segoe UI Light" panose="020B0502040204020203" pitchFamily="34" charset="0"/>
                  <a:ea typeface="+mn-ea"/>
                  <a:cs typeface="Segoe UI Light" panose="020B0502040204020203"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US" sz="2800" kern="1200" dirty="0">
                  <a:solidFill>
                    <a:prstClr val="black">
                      <a:lumMod val="75000"/>
                      <a:lumOff val="25000"/>
                    </a:prstClr>
                  </a:solidFill>
                  <a:latin typeface="Museo Sans 100" panose="02000000000000000000"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Aft>
                  <a:spcPts val="3300"/>
                </a:spcAft>
              </a:pPr>
              <a:r>
                <a:rPr lang="en-US" sz="2800" dirty="0">
                  <a:solidFill>
                    <a:schemeClr val="tx1"/>
                  </a:solidFill>
                </a:rPr>
                <a:t>What are the </a:t>
              </a:r>
              <a:r>
                <a:rPr lang="en-US" sz="2800" b="1" dirty="0">
                  <a:solidFill>
                    <a:schemeClr val="tx1"/>
                  </a:solidFill>
                  <a:latin typeface="Segoe UI Semibold" panose="020B0502040204020203" pitchFamily="34" charset="0"/>
                  <a:ea typeface="Segoe UI Semibold" panose="020B0502040204020203" pitchFamily="34" charset="0"/>
                  <a:cs typeface="Segoe UI Semibold" panose="020B0502040204020203" pitchFamily="34" charset="0"/>
                </a:rPr>
                <a:t>behavioral differences </a:t>
              </a:r>
              <a:r>
                <a:rPr lang="en-US" sz="2800" dirty="0">
                  <a:solidFill>
                    <a:schemeClr val="tx1"/>
                  </a:solidFill>
                </a:rPr>
                <a:t>between paid crowd workers and volunteers?</a:t>
              </a:r>
            </a:p>
          </p:txBody>
        </p:sp>
      </p:grpSp>
    </p:spTree>
    <p:custDataLst>
      <p:tags r:id="rId1"/>
    </p:custDataLst>
    <p:extLst>
      <p:ext uri="{BB962C8B-B14F-4D97-AF65-F5344CB8AC3E}">
        <p14:creationId xmlns:p14="http://schemas.microsoft.com/office/powerpoint/2010/main" val="3048934896"/>
      </p:ext>
    </p:extLst>
  </p:cSld>
  <p:clrMapOvr>
    <a:masterClrMapping/>
  </p:clrMapOvr>
  <mc:AlternateContent xmlns:mc="http://schemas.openxmlformats.org/markup-compatibility/2006" xmlns:p14="http://schemas.microsoft.com/office/powerpoint/2010/main">
    <mc:Choice Requires="p14">
      <p:transition spd="slow" p14:dur="2000" advTm="16001"/>
    </mc:Choice>
    <mc:Fallback xmlns="">
      <p:transition spd="slow" advTm="16001"/>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11822" y="492641"/>
            <a:ext cx="9450793" cy="708436"/>
          </a:xfrm>
        </p:spPr>
        <p:txBody>
          <a:bodyPr/>
          <a:lstStyle/>
          <a:p>
            <a:r>
              <a:rPr lang="en-US" dirty="0"/>
              <a:t>Key research Questions</a:t>
            </a:r>
          </a:p>
        </p:txBody>
      </p:sp>
      <p:sp>
        <p:nvSpPr>
          <p:cNvPr id="6" name="Content Placeholder 4">
            <a:extLst>
              <a:ext uri="{FF2B5EF4-FFF2-40B4-BE49-F238E27FC236}">
                <a16:creationId xmlns:a16="http://schemas.microsoft.com/office/drawing/2014/main" id="{91CB5301-FC56-474A-B371-47A9249A7334}"/>
              </a:ext>
            </a:extLst>
          </p:cNvPr>
          <p:cNvSpPr>
            <a:spLocks noGrp="1"/>
          </p:cNvSpPr>
          <p:nvPr>
            <p:ph sz="quarter" idx="13"/>
          </p:nvPr>
        </p:nvSpPr>
        <p:spPr/>
        <p:txBody>
          <a:bodyPr/>
          <a:lstStyle/>
          <a:p>
            <a:r>
              <a:rPr lang="en-US" dirty="0"/>
              <a:t>Project sidewalk deployment study</a:t>
            </a:r>
          </a:p>
        </p:txBody>
      </p:sp>
      <p:sp>
        <p:nvSpPr>
          <p:cNvPr id="3" name="Rectangle 2">
            <a:extLst>
              <a:ext uri="{FF2B5EF4-FFF2-40B4-BE49-F238E27FC236}">
                <a16:creationId xmlns:a16="http://schemas.microsoft.com/office/drawing/2014/main" id="{F6BA47D9-8203-DB42-861E-C07D7B60DDF2}"/>
              </a:ext>
            </a:extLst>
          </p:cNvPr>
          <p:cNvSpPr/>
          <p:nvPr/>
        </p:nvSpPr>
        <p:spPr>
          <a:xfrm>
            <a:off x="211822" y="1259910"/>
            <a:ext cx="3087705" cy="646331"/>
          </a:xfrm>
          <a:prstGeom prst="rect">
            <a:avLst/>
          </a:prstGeom>
        </p:spPr>
        <p:txBody>
          <a:bodyPr wrap="none">
            <a:spAutoFit/>
          </a:bodyPr>
          <a:lstStyle/>
          <a:p>
            <a:r>
              <a:rPr lang="en-US" sz="3600" b="1" dirty="0">
                <a:solidFill>
                  <a:srgbClr val="00B9AE"/>
                </a:solidFill>
                <a:latin typeface="Segoe UI Semibold" panose="020B0502040204020203" pitchFamily="34" charset="0"/>
                <a:ea typeface="Segoe UI Semibold" panose="020B0502040204020203" pitchFamily="34" charset="0"/>
                <a:cs typeface="Segoe UI Semibold" panose="020B0502040204020203" pitchFamily="34" charset="0"/>
              </a:rPr>
              <a:t>User Behavior</a:t>
            </a:r>
          </a:p>
        </p:txBody>
      </p:sp>
      <p:sp>
        <p:nvSpPr>
          <p:cNvPr id="7" name="Rectangle 6">
            <a:extLst>
              <a:ext uri="{FF2B5EF4-FFF2-40B4-BE49-F238E27FC236}">
                <a16:creationId xmlns:a16="http://schemas.microsoft.com/office/drawing/2014/main" id="{3EAE66A1-A4DA-BD49-B7E9-52A8DDC3A6EC}"/>
              </a:ext>
            </a:extLst>
          </p:cNvPr>
          <p:cNvSpPr/>
          <p:nvPr/>
        </p:nvSpPr>
        <p:spPr>
          <a:xfrm>
            <a:off x="211822" y="3036598"/>
            <a:ext cx="3164649" cy="646331"/>
          </a:xfrm>
          <a:prstGeom prst="rect">
            <a:avLst/>
          </a:prstGeom>
        </p:spPr>
        <p:txBody>
          <a:bodyPr wrap="none">
            <a:spAutoFit/>
          </a:bodyPr>
          <a:lstStyle/>
          <a:p>
            <a:r>
              <a:rPr lang="en-US" sz="3600" b="1" dirty="0">
                <a:solidFill>
                  <a:srgbClr val="00B9AE"/>
                </a:solidFill>
                <a:latin typeface="Segoe UI Semibold" panose="020B0502040204020203" pitchFamily="34" charset="0"/>
                <a:ea typeface="Segoe UI Semibold" panose="020B0502040204020203" pitchFamily="34" charset="0"/>
                <a:cs typeface="Segoe UI Semibold" panose="020B0502040204020203" pitchFamily="34" charset="0"/>
              </a:rPr>
              <a:t>Data Accuracy</a:t>
            </a:r>
            <a:endParaRPr lang="en-US" sz="3600" dirty="0"/>
          </a:p>
        </p:txBody>
      </p:sp>
      <p:sp>
        <p:nvSpPr>
          <p:cNvPr id="8" name="Rectangle 7">
            <a:extLst>
              <a:ext uri="{FF2B5EF4-FFF2-40B4-BE49-F238E27FC236}">
                <a16:creationId xmlns:a16="http://schemas.microsoft.com/office/drawing/2014/main" id="{89AB4926-CBAF-9148-8FC2-C2269C52D679}"/>
              </a:ext>
            </a:extLst>
          </p:cNvPr>
          <p:cNvSpPr/>
          <p:nvPr/>
        </p:nvSpPr>
        <p:spPr>
          <a:xfrm>
            <a:off x="211822" y="4935524"/>
            <a:ext cx="2544286" cy="646331"/>
          </a:xfrm>
          <a:prstGeom prst="rect">
            <a:avLst/>
          </a:prstGeom>
        </p:spPr>
        <p:txBody>
          <a:bodyPr wrap="none">
            <a:spAutoFit/>
          </a:bodyPr>
          <a:lstStyle/>
          <a:p>
            <a:r>
              <a:rPr lang="en-US" sz="3600" b="1" dirty="0">
                <a:solidFill>
                  <a:srgbClr val="00B9AE"/>
                </a:solidFill>
                <a:latin typeface="Segoe UI Semibold" panose="020B0502040204020203" pitchFamily="34" charset="0"/>
                <a:ea typeface="Segoe UI Semibold" panose="020B0502040204020203" pitchFamily="34" charset="0"/>
                <a:cs typeface="Segoe UI Semibold" panose="020B0502040204020203" pitchFamily="34" charset="0"/>
              </a:rPr>
              <a:t>Data Utility</a:t>
            </a:r>
            <a:endParaRPr lang="en-US" sz="3600" dirty="0"/>
          </a:p>
        </p:txBody>
      </p:sp>
      <p:grpSp>
        <p:nvGrpSpPr>
          <p:cNvPr id="13" name="Group 12">
            <a:extLst>
              <a:ext uri="{FF2B5EF4-FFF2-40B4-BE49-F238E27FC236}">
                <a16:creationId xmlns:a16="http://schemas.microsoft.com/office/drawing/2014/main" id="{46B4D50E-7050-8D49-A491-84C3AF8F33C3}"/>
              </a:ext>
            </a:extLst>
          </p:cNvPr>
          <p:cNvGrpSpPr/>
          <p:nvPr/>
        </p:nvGrpSpPr>
        <p:grpSpPr>
          <a:xfrm>
            <a:off x="555235" y="1959980"/>
            <a:ext cx="11058833" cy="966935"/>
            <a:chOff x="555235" y="1854348"/>
            <a:chExt cx="11208395" cy="966935"/>
          </a:xfrm>
        </p:grpSpPr>
        <p:sp>
          <p:nvSpPr>
            <p:cNvPr id="14" name="Oval 13">
              <a:extLst>
                <a:ext uri="{FF2B5EF4-FFF2-40B4-BE49-F238E27FC236}">
                  <a16:creationId xmlns:a16="http://schemas.microsoft.com/office/drawing/2014/main" id="{F7381B01-61B8-AB4B-9252-8ED2260C78F3}"/>
                </a:ext>
              </a:extLst>
            </p:cNvPr>
            <p:cNvSpPr/>
            <p:nvPr/>
          </p:nvSpPr>
          <p:spPr>
            <a:xfrm>
              <a:off x="555235" y="1854348"/>
              <a:ext cx="938858" cy="938858"/>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2300" dirty="0">
                  <a:solidFill>
                    <a:schemeClr val="bg1">
                      <a:lumMod val="75000"/>
                    </a:schemeClr>
                  </a:solidFill>
                  <a:latin typeface="Museo Slab 1000" panose="02000000000000000000" pitchFamily="50" charset="0"/>
                </a:rPr>
                <a:t>RQ1</a:t>
              </a:r>
            </a:p>
          </p:txBody>
        </p:sp>
        <p:sp>
          <p:nvSpPr>
            <p:cNvPr id="15" name="Content Placeholder 4">
              <a:extLst>
                <a:ext uri="{FF2B5EF4-FFF2-40B4-BE49-F238E27FC236}">
                  <a16:creationId xmlns:a16="http://schemas.microsoft.com/office/drawing/2014/main" id="{13EDB2BE-53E5-AC41-AC5E-79369634FB70}"/>
                </a:ext>
              </a:extLst>
            </p:cNvPr>
            <p:cNvSpPr txBox="1">
              <a:spLocks/>
            </p:cNvSpPr>
            <p:nvPr/>
          </p:nvSpPr>
          <p:spPr>
            <a:xfrm>
              <a:off x="1700213" y="1882425"/>
              <a:ext cx="10063417" cy="938858"/>
            </a:xfrm>
            <a:prstGeom prst="rect">
              <a:avLst/>
            </a:prstGeom>
          </p:spPr>
          <p:txBody>
            <a:bodyPr vert="horz" lIns="0" tIns="45720" rIns="0" bIns="0" rtlCol="0">
              <a:noAutofit/>
            </a:bodyPr>
            <a:lstStyle>
              <a:lvl1pPr marL="0" indent="0" algn="l" defTabSz="914400" rtl="0" eaLnBrk="1" latinLnBrk="0" hangingPunct="1">
                <a:lnSpc>
                  <a:spcPct val="108000"/>
                </a:lnSpc>
                <a:spcBef>
                  <a:spcPts val="0"/>
                </a:spcBef>
                <a:spcAft>
                  <a:spcPts val="2100"/>
                </a:spcAft>
                <a:buFont typeface="Arial" panose="020B0604020202020204" pitchFamily="34" charset="0"/>
                <a:buNone/>
                <a:defRPr lang="en-US" sz="3200" kern="1200" dirty="0" smtClean="0">
                  <a:solidFill>
                    <a:prstClr val="black">
                      <a:lumMod val="75000"/>
                      <a:lumOff val="25000"/>
                    </a:prstClr>
                  </a:solidFill>
                  <a:latin typeface="Segoe UI Light" panose="020B0502040204020203" pitchFamily="34" charset="0"/>
                  <a:ea typeface="+mn-ea"/>
                  <a:cs typeface="Segoe UI Light" panose="020B0502040204020203"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US" sz="2800" kern="1200" dirty="0">
                  <a:solidFill>
                    <a:prstClr val="black">
                      <a:lumMod val="75000"/>
                      <a:lumOff val="25000"/>
                    </a:prstClr>
                  </a:solidFill>
                  <a:latin typeface="Museo Sans 100" panose="02000000000000000000"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Aft>
                  <a:spcPts val="3300"/>
                </a:spcAft>
              </a:pPr>
              <a:r>
                <a:rPr lang="en-US" sz="2800" dirty="0">
                  <a:solidFill>
                    <a:schemeClr val="bg1">
                      <a:lumMod val="75000"/>
                    </a:schemeClr>
                  </a:solidFill>
                </a:rPr>
                <a:t>What are the </a:t>
              </a:r>
              <a:r>
                <a:rPr lang="en-US" sz="2800" b="1" dirty="0">
                  <a:solidFill>
                    <a:schemeClr val="bg1">
                      <a:lumMod val="75000"/>
                    </a:schemeClr>
                  </a:solidFill>
                  <a:latin typeface="Segoe UI Semibold" panose="020B0502040204020203" pitchFamily="34" charset="0"/>
                  <a:ea typeface="Segoe UI Semibold" panose="020B0502040204020203" pitchFamily="34" charset="0"/>
                  <a:cs typeface="Segoe UI Semibold" panose="020B0502040204020203" pitchFamily="34" charset="0"/>
                </a:rPr>
                <a:t>behavioral differences </a:t>
              </a:r>
              <a:r>
                <a:rPr lang="en-US" sz="2800" dirty="0">
                  <a:solidFill>
                    <a:schemeClr val="bg1">
                      <a:lumMod val="75000"/>
                    </a:schemeClr>
                  </a:solidFill>
                </a:rPr>
                <a:t>between paid crowd workers and volunteers?</a:t>
              </a:r>
            </a:p>
          </p:txBody>
        </p:sp>
      </p:grpSp>
      <p:grpSp>
        <p:nvGrpSpPr>
          <p:cNvPr id="16" name="Group 15">
            <a:extLst>
              <a:ext uri="{FF2B5EF4-FFF2-40B4-BE49-F238E27FC236}">
                <a16:creationId xmlns:a16="http://schemas.microsoft.com/office/drawing/2014/main" id="{DE7C3F70-9C08-5B49-A20E-4CCF4151B50D}"/>
              </a:ext>
            </a:extLst>
          </p:cNvPr>
          <p:cNvGrpSpPr/>
          <p:nvPr/>
        </p:nvGrpSpPr>
        <p:grpSpPr>
          <a:xfrm>
            <a:off x="555235" y="3769155"/>
            <a:ext cx="11081531" cy="954107"/>
            <a:chOff x="555235" y="3059668"/>
            <a:chExt cx="11081531" cy="954107"/>
          </a:xfrm>
        </p:grpSpPr>
        <p:sp>
          <p:nvSpPr>
            <p:cNvPr id="17" name="Oval 16">
              <a:extLst>
                <a:ext uri="{FF2B5EF4-FFF2-40B4-BE49-F238E27FC236}">
                  <a16:creationId xmlns:a16="http://schemas.microsoft.com/office/drawing/2014/main" id="{900BF1CC-7C41-8F46-82F7-F0E6A06F8702}"/>
                </a:ext>
              </a:extLst>
            </p:cNvPr>
            <p:cNvSpPr/>
            <p:nvPr/>
          </p:nvSpPr>
          <p:spPr>
            <a:xfrm>
              <a:off x="555235" y="3059668"/>
              <a:ext cx="938858" cy="938858"/>
            </a:xfrm>
            <a:prstGeom prst="ellipse">
              <a:avLst/>
            </a:prstGeom>
            <a:no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2300" dirty="0">
                  <a:solidFill>
                    <a:schemeClr val="tx1">
                      <a:lumMod val="75000"/>
                      <a:lumOff val="25000"/>
                    </a:schemeClr>
                  </a:solidFill>
                  <a:latin typeface="Museo Slab 1000" panose="02000000000000000000" pitchFamily="50" charset="0"/>
                </a:rPr>
                <a:t>RQ2</a:t>
              </a:r>
            </a:p>
          </p:txBody>
        </p:sp>
        <p:sp>
          <p:nvSpPr>
            <p:cNvPr id="18" name="Rectangle 17">
              <a:extLst>
                <a:ext uri="{FF2B5EF4-FFF2-40B4-BE49-F238E27FC236}">
                  <a16:creationId xmlns:a16="http://schemas.microsoft.com/office/drawing/2014/main" id="{74CE134D-396D-0C44-97F7-6246DB42A8DC}"/>
                </a:ext>
              </a:extLst>
            </p:cNvPr>
            <p:cNvSpPr/>
            <p:nvPr/>
          </p:nvSpPr>
          <p:spPr>
            <a:xfrm>
              <a:off x="1700214" y="3059668"/>
              <a:ext cx="9936552" cy="954107"/>
            </a:xfrm>
            <a:prstGeom prst="rect">
              <a:avLst/>
            </a:prstGeom>
          </p:spPr>
          <p:txBody>
            <a:bodyPr wrap="square">
              <a:spAutoFit/>
            </a:bodyPr>
            <a:lstStyle/>
            <a:p>
              <a:pPr>
                <a:spcAft>
                  <a:spcPts val="3300"/>
                </a:spcAft>
              </a:pPr>
              <a:r>
                <a:rPr lang="en-US" sz="2800" dirty="0">
                  <a:latin typeface="Segoe UI Light" panose="020B0502040204020203" pitchFamily="34" charset="0"/>
                  <a:ea typeface="Segoe UI" panose="020B0502040204020203" pitchFamily="34" charset="0"/>
                  <a:cs typeface="Segoe UI" panose="020B0502040204020203" pitchFamily="34" charset="0"/>
                </a:rPr>
                <a:t>What are the </a:t>
              </a:r>
              <a:r>
                <a:rPr lang="en-US" sz="2800" b="1" dirty="0">
                  <a:latin typeface="Segoe UI Semibold" panose="020B0502040204020203" pitchFamily="34" charset="0"/>
                  <a:ea typeface="Segoe UI Semibold" panose="020B0502040204020203" pitchFamily="34" charset="0"/>
                  <a:cs typeface="Segoe UI Semibold" panose="020B0502040204020203" pitchFamily="34" charset="0"/>
                </a:rPr>
                <a:t>labeling quality differences </a:t>
              </a:r>
              <a:r>
                <a:rPr lang="en-US" sz="2800" dirty="0">
                  <a:latin typeface="Segoe UI Light" panose="020B0502040204020203" pitchFamily="34" charset="0"/>
                </a:rPr>
                <a:t>between paid crowd workers and volunteers</a:t>
              </a:r>
              <a:r>
                <a:rPr lang="en-US" sz="2800" dirty="0"/>
                <a:t> </a:t>
              </a:r>
              <a:r>
                <a:rPr lang="en-US" sz="2800" dirty="0">
                  <a:latin typeface="Segoe UI Light" panose="020B0502040204020203" pitchFamily="34" charset="0"/>
                  <a:ea typeface="Segoe UI Semibold" panose="020B0502040204020203" pitchFamily="34" charset="0"/>
                  <a:cs typeface="Segoe UI Semibold" panose="020B0502040204020203" pitchFamily="34" charset="0"/>
                </a:rPr>
                <a:t>and the </a:t>
              </a:r>
              <a:r>
                <a:rPr lang="en-US" sz="2800" b="1" dirty="0">
                  <a:latin typeface="Segoe UI Semibold" panose="020B0502040204020203" pitchFamily="34" charset="0"/>
                  <a:ea typeface="Segoe UI Semibold" panose="020B0502040204020203" pitchFamily="34" charset="0"/>
                  <a:cs typeface="Segoe UI Semibold" panose="020B0502040204020203" pitchFamily="34" charset="0"/>
                </a:rPr>
                <a:t>common mistakes</a:t>
              </a:r>
              <a:r>
                <a:rPr lang="en-US" sz="2800" dirty="0">
                  <a:latin typeface="Segoe UI Light" panose="020B0502040204020203" pitchFamily="34" charset="0"/>
                </a:rPr>
                <a:t> made</a:t>
              </a:r>
              <a:r>
                <a:rPr lang="en-US" sz="2800" dirty="0">
                  <a:latin typeface="Segoe UI Light" panose="020B0502040204020203" pitchFamily="34" charset="0"/>
                  <a:ea typeface="Segoe UI" panose="020B0502040204020203" pitchFamily="34" charset="0"/>
                  <a:cs typeface="Segoe UI" panose="020B0502040204020203" pitchFamily="34" charset="0"/>
                </a:rPr>
                <a:t>? </a:t>
              </a:r>
            </a:p>
          </p:txBody>
        </p:sp>
      </p:grpSp>
    </p:spTree>
    <p:custDataLst>
      <p:tags r:id="rId1"/>
    </p:custDataLst>
    <p:extLst>
      <p:ext uri="{BB962C8B-B14F-4D97-AF65-F5344CB8AC3E}">
        <p14:creationId xmlns:p14="http://schemas.microsoft.com/office/powerpoint/2010/main" val="3572406823"/>
      </p:ext>
    </p:extLst>
  </p:cSld>
  <p:clrMapOvr>
    <a:masterClrMapping/>
  </p:clrMapOvr>
  <mc:AlternateContent xmlns:mc="http://schemas.openxmlformats.org/markup-compatibility/2006" xmlns:p14="http://schemas.microsoft.com/office/powerpoint/2010/main">
    <mc:Choice Requires="p14">
      <p:transition spd="slow" p14:dur="2000" advTm="16001"/>
    </mc:Choice>
    <mc:Fallback xmlns="">
      <p:transition spd="slow" advTm="16001"/>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11822" y="492641"/>
            <a:ext cx="9450793" cy="708436"/>
          </a:xfrm>
        </p:spPr>
        <p:txBody>
          <a:bodyPr/>
          <a:lstStyle/>
          <a:p>
            <a:r>
              <a:rPr lang="en-US" dirty="0"/>
              <a:t>Key research Questions</a:t>
            </a:r>
          </a:p>
        </p:txBody>
      </p:sp>
      <p:sp>
        <p:nvSpPr>
          <p:cNvPr id="6" name="Content Placeholder 4">
            <a:extLst>
              <a:ext uri="{FF2B5EF4-FFF2-40B4-BE49-F238E27FC236}">
                <a16:creationId xmlns:a16="http://schemas.microsoft.com/office/drawing/2014/main" id="{91CB5301-FC56-474A-B371-47A9249A7334}"/>
              </a:ext>
            </a:extLst>
          </p:cNvPr>
          <p:cNvSpPr>
            <a:spLocks noGrp="1"/>
          </p:cNvSpPr>
          <p:nvPr>
            <p:ph sz="quarter" idx="13"/>
          </p:nvPr>
        </p:nvSpPr>
        <p:spPr/>
        <p:txBody>
          <a:bodyPr/>
          <a:lstStyle/>
          <a:p>
            <a:r>
              <a:rPr lang="en-US" dirty="0"/>
              <a:t>Project sidewalk deployment study</a:t>
            </a:r>
          </a:p>
        </p:txBody>
      </p:sp>
      <p:sp>
        <p:nvSpPr>
          <p:cNvPr id="3" name="Rectangle 2">
            <a:extLst>
              <a:ext uri="{FF2B5EF4-FFF2-40B4-BE49-F238E27FC236}">
                <a16:creationId xmlns:a16="http://schemas.microsoft.com/office/drawing/2014/main" id="{F6BA47D9-8203-DB42-861E-C07D7B60DDF2}"/>
              </a:ext>
            </a:extLst>
          </p:cNvPr>
          <p:cNvSpPr/>
          <p:nvPr/>
        </p:nvSpPr>
        <p:spPr>
          <a:xfrm>
            <a:off x="211822" y="1259910"/>
            <a:ext cx="3087705" cy="646331"/>
          </a:xfrm>
          <a:prstGeom prst="rect">
            <a:avLst/>
          </a:prstGeom>
        </p:spPr>
        <p:txBody>
          <a:bodyPr wrap="none">
            <a:spAutoFit/>
          </a:bodyPr>
          <a:lstStyle/>
          <a:p>
            <a:r>
              <a:rPr lang="en-US" sz="3600" b="1">
                <a:solidFill>
                  <a:srgbClr val="00B9AE"/>
                </a:solidFill>
                <a:latin typeface="Segoe UI Semibold" panose="020B0502040204020203" pitchFamily="34" charset="0"/>
                <a:ea typeface="Segoe UI Semibold" panose="020B0502040204020203" pitchFamily="34" charset="0"/>
                <a:cs typeface="Segoe UI Semibold" panose="020B0502040204020203" pitchFamily="34" charset="0"/>
              </a:rPr>
              <a:t>User Behavior</a:t>
            </a:r>
            <a:endParaRPr lang="en-US" sz="3600" b="1" dirty="0">
              <a:solidFill>
                <a:srgbClr val="00B9AE"/>
              </a:solidFill>
              <a:latin typeface="Segoe UI Semibold" panose="020B0502040204020203" pitchFamily="34" charset="0"/>
              <a:ea typeface="Segoe UI Semibold" panose="020B0502040204020203" pitchFamily="34" charset="0"/>
              <a:cs typeface="Segoe UI Semibold" panose="020B0502040204020203" pitchFamily="34" charset="0"/>
            </a:endParaRPr>
          </a:p>
        </p:txBody>
      </p:sp>
      <p:sp>
        <p:nvSpPr>
          <p:cNvPr id="7" name="Rectangle 6">
            <a:extLst>
              <a:ext uri="{FF2B5EF4-FFF2-40B4-BE49-F238E27FC236}">
                <a16:creationId xmlns:a16="http://schemas.microsoft.com/office/drawing/2014/main" id="{3EAE66A1-A4DA-BD49-B7E9-52A8DDC3A6EC}"/>
              </a:ext>
            </a:extLst>
          </p:cNvPr>
          <p:cNvSpPr/>
          <p:nvPr/>
        </p:nvSpPr>
        <p:spPr>
          <a:xfrm>
            <a:off x="211822" y="3036598"/>
            <a:ext cx="3164649" cy="646331"/>
          </a:xfrm>
          <a:prstGeom prst="rect">
            <a:avLst/>
          </a:prstGeom>
        </p:spPr>
        <p:txBody>
          <a:bodyPr wrap="none">
            <a:spAutoFit/>
          </a:bodyPr>
          <a:lstStyle/>
          <a:p>
            <a:r>
              <a:rPr lang="en-US" sz="3600" b="1" dirty="0">
                <a:solidFill>
                  <a:srgbClr val="00B9AE"/>
                </a:solidFill>
                <a:latin typeface="Segoe UI Semibold" panose="020B0502040204020203" pitchFamily="34" charset="0"/>
                <a:ea typeface="Segoe UI Semibold" panose="020B0502040204020203" pitchFamily="34" charset="0"/>
                <a:cs typeface="Segoe UI Semibold" panose="020B0502040204020203" pitchFamily="34" charset="0"/>
              </a:rPr>
              <a:t>Data Accuracy</a:t>
            </a:r>
            <a:endParaRPr lang="en-US" sz="3600" dirty="0"/>
          </a:p>
        </p:txBody>
      </p:sp>
      <p:sp>
        <p:nvSpPr>
          <p:cNvPr id="8" name="Rectangle 7">
            <a:extLst>
              <a:ext uri="{FF2B5EF4-FFF2-40B4-BE49-F238E27FC236}">
                <a16:creationId xmlns:a16="http://schemas.microsoft.com/office/drawing/2014/main" id="{89AB4926-CBAF-9148-8FC2-C2269C52D679}"/>
              </a:ext>
            </a:extLst>
          </p:cNvPr>
          <p:cNvSpPr/>
          <p:nvPr/>
        </p:nvSpPr>
        <p:spPr>
          <a:xfrm>
            <a:off x="211822" y="4935524"/>
            <a:ext cx="2544286" cy="646331"/>
          </a:xfrm>
          <a:prstGeom prst="rect">
            <a:avLst/>
          </a:prstGeom>
        </p:spPr>
        <p:txBody>
          <a:bodyPr wrap="none">
            <a:spAutoFit/>
          </a:bodyPr>
          <a:lstStyle/>
          <a:p>
            <a:r>
              <a:rPr lang="en-US" sz="3600" b="1" dirty="0">
                <a:solidFill>
                  <a:srgbClr val="00B9AE"/>
                </a:solidFill>
                <a:latin typeface="Segoe UI Semibold" panose="020B0502040204020203" pitchFamily="34" charset="0"/>
                <a:ea typeface="Segoe UI Semibold" panose="020B0502040204020203" pitchFamily="34" charset="0"/>
                <a:cs typeface="Segoe UI Semibold" panose="020B0502040204020203" pitchFamily="34" charset="0"/>
              </a:rPr>
              <a:t>Data Utility</a:t>
            </a:r>
            <a:endParaRPr lang="en-US" sz="3600" dirty="0"/>
          </a:p>
        </p:txBody>
      </p:sp>
      <p:grpSp>
        <p:nvGrpSpPr>
          <p:cNvPr id="16" name="Group 15">
            <a:extLst>
              <a:ext uri="{FF2B5EF4-FFF2-40B4-BE49-F238E27FC236}">
                <a16:creationId xmlns:a16="http://schemas.microsoft.com/office/drawing/2014/main" id="{DE7C3F70-9C08-5B49-A20E-4CCF4151B50D}"/>
              </a:ext>
            </a:extLst>
          </p:cNvPr>
          <p:cNvGrpSpPr/>
          <p:nvPr/>
        </p:nvGrpSpPr>
        <p:grpSpPr>
          <a:xfrm>
            <a:off x="555235" y="3769155"/>
            <a:ext cx="11081531" cy="954107"/>
            <a:chOff x="555235" y="3059668"/>
            <a:chExt cx="11081531" cy="954107"/>
          </a:xfrm>
        </p:grpSpPr>
        <p:sp>
          <p:nvSpPr>
            <p:cNvPr id="17" name="Oval 16">
              <a:extLst>
                <a:ext uri="{FF2B5EF4-FFF2-40B4-BE49-F238E27FC236}">
                  <a16:creationId xmlns:a16="http://schemas.microsoft.com/office/drawing/2014/main" id="{900BF1CC-7C41-8F46-82F7-F0E6A06F8702}"/>
                </a:ext>
              </a:extLst>
            </p:cNvPr>
            <p:cNvSpPr/>
            <p:nvPr/>
          </p:nvSpPr>
          <p:spPr>
            <a:xfrm>
              <a:off x="555235" y="3059668"/>
              <a:ext cx="938858" cy="938858"/>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2300" dirty="0">
                  <a:solidFill>
                    <a:schemeClr val="bg1">
                      <a:lumMod val="75000"/>
                    </a:schemeClr>
                  </a:solidFill>
                  <a:latin typeface="Museo Slab 1000" panose="02000000000000000000" pitchFamily="50" charset="0"/>
                </a:rPr>
                <a:t>RQ2</a:t>
              </a:r>
            </a:p>
          </p:txBody>
        </p:sp>
        <p:sp>
          <p:nvSpPr>
            <p:cNvPr id="18" name="Rectangle 17">
              <a:extLst>
                <a:ext uri="{FF2B5EF4-FFF2-40B4-BE49-F238E27FC236}">
                  <a16:creationId xmlns:a16="http://schemas.microsoft.com/office/drawing/2014/main" id="{74CE134D-396D-0C44-97F7-6246DB42A8DC}"/>
                </a:ext>
              </a:extLst>
            </p:cNvPr>
            <p:cNvSpPr/>
            <p:nvPr/>
          </p:nvSpPr>
          <p:spPr>
            <a:xfrm>
              <a:off x="1700214" y="3059668"/>
              <a:ext cx="9936552" cy="954107"/>
            </a:xfrm>
            <a:prstGeom prst="rect">
              <a:avLst/>
            </a:prstGeom>
          </p:spPr>
          <p:txBody>
            <a:bodyPr wrap="square">
              <a:spAutoFit/>
            </a:bodyPr>
            <a:lstStyle/>
            <a:p>
              <a:pPr>
                <a:spcAft>
                  <a:spcPts val="3300"/>
                </a:spcAft>
              </a:pPr>
              <a:r>
                <a:rPr lang="en-US" sz="2800" dirty="0">
                  <a:solidFill>
                    <a:schemeClr val="bg1">
                      <a:lumMod val="75000"/>
                    </a:schemeClr>
                  </a:solidFill>
                  <a:latin typeface="Segoe UI Light" panose="020B0502040204020203" pitchFamily="34" charset="0"/>
                  <a:ea typeface="Segoe UI" panose="020B0502040204020203" pitchFamily="34" charset="0"/>
                  <a:cs typeface="Segoe UI" panose="020B0502040204020203" pitchFamily="34" charset="0"/>
                </a:rPr>
                <a:t>What are the </a:t>
              </a:r>
              <a:r>
                <a:rPr lang="en-US" sz="2800" b="1" dirty="0">
                  <a:solidFill>
                    <a:schemeClr val="bg1">
                      <a:lumMod val="75000"/>
                    </a:schemeClr>
                  </a:solidFill>
                  <a:latin typeface="Segoe UI Semibold" panose="020B0502040204020203" pitchFamily="34" charset="0"/>
                  <a:ea typeface="Segoe UI Semibold" panose="020B0502040204020203" pitchFamily="34" charset="0"/>
                  <a:cs typeface="Segoe UI Semibold" panose="020B0502040204020203" pitchFamily="34" charset="0"/>
                </a:rPr>
                <a:t>labeling quality differences </a:t>
              </a:r>
              <a:r>
                <a:rPr lang="en-US" sz="2800" dirty="0">
                  <a:solidFill>
                    <a:schemeClr val="bg1">
                      <a:lumMod val="75000"/>
                    </a:schemeClr>
                  </a:solidFill>
                  <a:latin typeface="Segoe UI Light" panose="020B0502040204020203" pitchFamily="34" charset="0"/>
                </a:rPr>
                <a:t>between paid crowd workers and volunteers</a:t>
              </a:r>
              <a:r>
                <a:rPr lang="en-US" sz="2800" dirty="0">
                  <a:solidFill>
                    <a:schemeClr val="bg1">
                      <a:lumMod val="75000"/>
                    </a:schemeClr>
                  </a:solidFill>
                </a:rPr>
                <a:t> </a:t>
              </a:r>
              <a:r>
                <a:rPr lang="en-US" sz="2800" dirty="0">
                  <a:solidFill>
                    <a:schemeClr val="bg1">
                      <a:lumMod val="75000"/>
                    </a:schemeClr>
                  </a:solidFill>
                  <a:latin typeface="Segoe UI Light" panose="020B0502040204020203" pitchFamily="34" charset="0"/>
                  <a:ea typeface="Segoe UI Semibold" panose="020B0502040204020203" pitchFamily="34" charset="0"/>
                  <a:cs typeface="Segoe UI Semibold" panose="020B0502040204020203" pitchFamily="34" charset="0"/>
                </a:rPr>
                <a:t>and the </a:t>
              </a:r>
              <a:r>
                <a:rPr lang="en-US" sz="2800" b="1" dirty="0">
                  <a:solidFill>
                    <a:schemeClr val="bg1">
                      <a:lumMod val="75000"/>
                    </a:schemeClr>
                  </a:solidFill>
                  <a:latin typeface="Segoe UI Semibold" panose="020B0502040204020203" pitchFamily="34" charset="0"/>
                  <a:ea typeface="Segoe UI Semibold" panose="020B0502040204020203" pitchFamily="34" charset="0"/>
                  <a:cs typeface="Segoe UI Semibold" panose="020B0502040204020203" pitchFamily="34" charset="0"/>
                </a:rPr>
                <a:t>common mistakes</a:t>
              </a:r>
              <a:r>
                <a:rPr lang="en-US" sz="2800" dirty="0">
                  <a:solidFill>
                    <a:schemeClr val="bg1">
                      <a:lumMod val="75000"/>
                    </a:schemeClr>
                  </a:solidFill>
                  <a:latin typeface="Segoe UI Light" panose="020B0502040204020203" pitchFamily="34" charset="0"/>
                </a:rPr>
                <a:t> made</a:t>
              </a:r>
              <a:r>
                <a:rPr lang="en-US" sz="2800" dirty="0">
                  <a:solidFill>
                    <a:schemeClr val="bg1">
                      <a:lumMod val="75000"/>
                    </a:schemeClr>
                  </a:solidFill>
                  <a:latin typeface="Segoe UI Light" panose="020B0502040204020203" pitchFamily="34" charset="0"/>
                  <a:ea typeface="Segoe UI" panose="020B0502040204020203" pitchFamily="34" charset="0"/>
                  <a:cs typeface="Segoe UI" panose="020B0502040204020203" pitchFamily="34" charset="0"/>
                </a:rPr>
                <a:t>? </a:t>
              </a:r>
            </a:p>
          </p:txBody>
        </p:sp>
      </p:grpSp>
      <p:grpSp>
        <p:nvGrpSpPr>
          <p:cNvPr id="19" name="Group 18">
            <a:extLst>
              <a:ext uri="{FF2B5EF4-FFF2-40B4-BE49-F238E27FC236}">
                <a16:creationId xmlns:a16="http://schemas.microsoft.com/office/drawing/2014/main" id="{55C3E0ED-B98D-E64F-99BB-FC8F5FF6261B}"/>
              </a:ext>
            </a:extLst>
          </p:cNvPr>
          <p:cNvGrpSpPr/>
          <p:nvPr/>
        </p:nvGrpSpPr>
        <p:grpSpPr>
          <a:xfrm>
            <a:off x="555235" y="5697903"/>
            <a:ext cx="11081531" cy="954107"/>
            <a:chOff x="555235" y="3059668"/>
            <a:chExt cx="11081531" cy="954107"/>
          </a:xfrm>
        </p:grpSpPr>
        <p:sp>
          <p:nvSpPr>
            <p:cNvPr id="20" name="Oval 19">
              <a:extLst>
                <a:ext uri="{FF2B5EF4-FFF2-40B4-BE49-F238E27FC236}">
                  <a16:creationId xmlns:a16="http://schemas.microsoft.com/office/drawing/2014/main" id="{ED8AAB20-BF8F-3D4B-9B61-C11E17746143}"/>
                </a:ext>
              </a:extLst>
            </p:cNvPr>
            <p:cNvSpPr/>
            <p:nvPr/>
          </p:nvSpPr>
          <p:spPr>
            <a:xfrm>
              <a:off x="555235" y="3059668"/>
              <a:ext cx="938858" cy="938858"/>
            </a:xfrm>
            <a:prstGeom prst="ellipse">
              <a:avLst/>
            </a:prstGeom>
            <a:no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2300" dirty="0">
                  <a:solidFill>
                    <a:schemeClr val="tx1">
                      <a:lumMod val="75000"/>
                      <a:lumOff val="25000"/>
                    </a:schemeClr>
                  </a:solidFill>
                  <a:latin typeface="Museo Slab 1000" panose="02000000000000000000" pitchFamily="50" charset="0"/>
                </a:rPr>
                <a:t>RQ3</a:t>
              </a:r>
            </a:p>
          </p:txBody>
        </p:sp>
        <p:sp>
          <p:nvSpPr>
            <p:cNvPr id="21" name="Rectangle 20">
              <a:extLst>
                <a:ext uri="{FF2B5EF4-FFF2-40B4-BE49-F238E27FC236}">
                  <a16:creationId xmlns:a16="http://schemas.microsoft.com/office/drawing/2014/main" id="{8F41AA1F-DE1A-564F-A935-2B94B412C22E}"/>
                </a:ext>
              </a:extLst>
            </p:cNvPr>
            <p:cNvSpPr/>
            <p:nvPr/>
          </p:nvSpPr>
          <p:spPr>
            <a:xfrm>
              <a:off x="1700214" y="3059668"/>
              <a:ext cx="9936552" cy="954107"/>
            </a:xfrm>
            <a:prstGeom prst="rect">
              <a:avLst/>
            </a:prstGeom>
          </p:spPr>
          <p:txBody>
            <a:bodyPr wrap="square">
              <a:spAutoFit/>
            </a:bodyPr>
            <a:lstStyle/>
            <a:p>
              <a:pPr>
                <a:lnSpc>
                  <a:spcPct val="100000"/>
                </a:lnSpc>
                <a:spcAft>
                  <a:spcPts val="3300"/>
                </a:spcAft>
              </a:pPr>
              <a:r>
                <a:rPr lang="en-US" sz="2800" dirty="0">
                  <a:latin typeface="Segoe UI Light" panose="020B0502040204020203" pitchFamily="34" charset="0"/>
                  <a:ea typeface="Segoe UI" panose="020B0502040204020203" pitchFamily="34" charset="0"/>
                  <a:cs typeface="Segoe UI" panose="020B0502040204020203" pitchFamily="34" charset="0"/>
                </a:rPr>
                <a:t>What are the </a:t>
              </a:r>
              <a:r>
                <a:rPr lang="en-US" sz="2800" b="1" dirty="0">
                  <a:latin typeface="Segoe UI Semibold" panose="020B0502040204020203" pitchFamily="34" charset="0"/>
                  <a:ea typeface="Segoe UI Semibold" panose="020B0502040204020203" pitchFamily="34" charset="0"/>
                  <a:cs typeface="Segoe UI Semibold" panose="020B0502040204020203" pitchFamily="34" charset="0"/>
                </a:rPr>
                <a:t>perceptions of utility </a:t>
              </a:r>
              <a:r>
                <a:rPr lang="en-US" sz="2800" dirty="0">
                  <a:latin typeface="Segoe UI Light" panose="020B0502040204020203" pitchFamily="34" charset="0"/>
                  <a:ea typeface="Segoe UI" panose="020B0502040204020203" pitchFamily="34" charset="0"/>
                  <a:cs typeface="Segoe UI" panose="020B0502040204020203" pitchFamily="34" charset="0"/>
                </a:rPr>
                <a:t>of crowdsourced accessibility data and concerns of </a:t>
              </a:r>
              <a:r>
                <a:rPr lang="en-US" sz="2800" b="1" dirty="0">
                  <a:latin typeface="Segoe UI Semibold" panose="020B0502040204020203" pitchFamily="34" charset="0"/>
                  <a:ea typeface="Segoe UI Semibold" panose="020B0502040204020203" pitchFamily="34" charset="0"/>
                  <a:cs typeface="Segoe UI Semibold" panose="020B0502040204020203" pitchFamily="34" charset="0"/>
                </a:rPr>
                <a:t>key stakeholder groups</a:t>
              </a:r>
              <a:r>
                <a:rPr lang="en-US" sz="2800" dirty="0">
                  <a:latin typeface="Segoe UI Light" panose="020B0502040204020203" pitchFamily="34" charset="0"/>
                  <a:ea typeface="Segoe UI" panose="020B0502040204020203" pitchFamily="34" charset="0"/>
                  <a:cs typeface="Segoe UI" panose="020B0502040204020203" pitchFamily="34" charset="0"/>
                </a:rPr>
                <a:t>?</a:t>
              </a:r>
            </a:p>
          </p:txBody>
        </p:sp>
      </p:grpSp>
      <p:grpSp>
        <p:nvGrpSpPr>
          <p:cNvPr id="22" name="Group 21">
            <a:extLst>
              <a:ext uri="{FF2B5EF4-FFF2-40B4-BE49-F238E27FC236}">
                <a16:creationId xmlns:a16="http://schemas.microsoft.com/office/drawing/2014/main" id="{6A94EBB2-3446-6445-8918-51AF347FA08A}"/>
              </a:ext>
            </a:extLst>
          </p:cNvPr>
          <p:cNvGrpSpPr/>
          <p:nvPr/>
        </p:nvGrpSpPr>
        <p:grpSpPr>
          <a:xfrm>
            <a:off x="555235" y="1959980"/>
            <a:ext cx="11058833" cy="966935"/>
            <a:chOff x="555235" y="1854348"/>
            <a:chExt cx="11208395" cy="966935"/>
          </a:xfrm>
        </p:grpSpPr>
        <p:sp>
          <p:nvSpPr>
            <p:cNvPr id="23" name="Oval 22">
              <a:extLst>
                <a:ext uri="{FF2B5EF4-FFF2-40B4-BE49-F238E27FC236}">
                  <a16:creationId xmlns:a16="http://schemas.microsoft.com/office/drawing/2014/main" id="{6CFFDE6C-E056-0846-B081-6F6CCF638197}"/>
                </a:ext>
              </a:extLst>
            </p:cNvPr>
            <p:cNvSpPr/>
            <p:nvPr/>
          </p:nvSpPr>
          <p:spPr>
            <a:xfrm>
              <a:off x="555235" y="1854348"/>
              <a:ext cx="938858" cy="938858"/>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2300" dirty="0">
                  <a:solidFill>
                    <a:schemeClr val="bg1">
                      <a:lumMod val="75000"/>
                    </a:schemeClr>
                  </a:solidFill>
                  <a:latin typeface="Museo Slab 1000" panose="02000000000000000000" pitchFamily="50" charset="0"/>
                </a:rPr>
                <a:t>RQ1</a:t>
              </a:r>
            </a:p>
          </p:txBody>
        </p:sp>
        <p:sp>
          <p:nvSpPr>
            <p:cNvPr id="24" name="Content Placeholder 4">
              <a:extLst>
                <a:ext uri="{FF2B5EF4-FFF2-40B4-BE49-F238E27FC236}">
                  <a16:creationId xmlns:a16="http://schemas.microsoft.com/office/drawing/2014/main" id="{CA830B69-F502-AC4D-BB23-E7245F5413E0}"/>
                </a:ext>
              </a:extLst>
            </p:cNvPr>
            <p:cNvSpPr txBox="1">
              <a:spLocks/>
            </p:cNvSpPr>
            <p:nvPr/>
          </p:nvSpPr>
          <p:spPr>
            <a:xfrm>
              <a:off x="1700213" y="1882425"/>
              <a:ext cx="10063417" cy="938858"/>
            </a:xfrm>
            <a:prstGeom prst="rect">
              <a:avLst/>
            </a:prstGeom>
          </p:spPr>
          <p:txBody>
            <a:bodyPr vert="horz" lIns="0" tIns="45720" rIns="0" bIns="0" rtlCol="0">
              <a:noAutofit/>
            </a:bodyPr>
            <a:lstStyle>
              <a:lvl1pPr marL="0" indent="0" algn="l" defTabSz="914400" rtl="0" eaLnBrk="1" latinLnBrk="0" hangingPunct="1">
                <a:lnSpc>
                  <a:spcPct val="108000"/>
                </a:lnSpc>
                <a:spcBef>
                  <a:spcPts val="0"/>
                </a:spcBef>
                <a:spcAft>
                  <a:spcPts val="2100"/>
                </a:spcAft>
                <a:buFont typeface="Arial" panose="020B0604020202020204" pitchFamily="34" charset="0"/>
                <a:buNone/>
                <a:defRPr lang="en-US" sz="3200" kern="1200" dirty="0" smtClean="0">
                  <a:solidFill>
                    <a:prstClr val="black">
                      <a:lumMod val="75000"/>
                      <a:lumOff val="25000"/>
                    </a:prstClr>
                  </a:solidFill>
                  <a:latin typeface="Segoe UI Light" panose="020B0502040204020203" pitchFamily="34" charset="0"/>
                  <a:ea typeface="+mn-ea"/>
                  <a:cs typeface="Segoe UI Light" panose="020B0502040204020203"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US" sz="2800" kern="1200" dirty="0">
                  <a:solidFill>
                    <a:prstClr val="black">
                      <a:lumMod val="75000"/>
                      <a:lumOff val="25000"/>
                    </a:prstClr>
                  </a:solidFill>
                  <a:latin typeface="Museo Sans 100" panose="02000000000000000000"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Aft>
                  <a:spcPts val="3300"/>
                </a:spcAft>
              </a:pPr>
              <a:r>
                <a:rPr lang="en-US" sz="2800" dirty="0">
                  <a:solidFill>
                    <a:schemeClr val="bg1">
                      <a:lumMod val="75000"/>
                    </a:schemeClr>
                  </a:solidFill>
                </a:rPr>
                <a:t>What are the </a:t>
              </a:r>
              <a:r>
                <a:rPr lang="en-US" sz="2800" b="1" dirty="0">
                  <a:solidFill>
                    <a:schemeClr val="bg1">
                      <a:lumMod val="75000"/>
                    </a:schemeClr>
                  </a:solidFill>
                  <a:latin typeface="Segoe UI Semibold" panose="020B0502040204020203" pitchFamily="34" charset="0"/>
                  <a:ea typeface="Segoe UI Semibold" panose="020B0502040204020203" pitchFamily="34" charset="0"/>
                  <a:cs typeface="Segoe UI Semibold" panose="020B0502040204020203" pitchFamily="34" charset="0"/>
                </a:rPr>
                <a:t>behavioral differences </a:t>
              </a:r>
              <a:r>
                <a:rPr lang="en-US" sz="2800" dirty="0">
                  <a:solidFill>
                    <a:schemeClr val="bg1">
                      <a:lumMod val="75000"/>
                    </a:schemeClr>
                  </a:solidFill>
                </a:rPr>
                <a:t>between paid crowd workers and volunteers?</a:t>
              </a:r>
            </a:p>
          </p:txBody>
        </p:sp>
      </p:grpSp>
    </p:spTree>
    <p:custDataLst>
      <p:tags r:id="rId1"/>
    </p:custDataLst>
    <p:extLst>
      <p:ext uri="{BB962C8B-B14F-4D97-AF65-F5344CB8AC3E}">
        <p14:creationId xmlns:p14="http://schemas.microsoft.com/office/powerpoint/2010/main" val="2727633206"/>
      </p:ext>
    </p:extLst>
  </p:cSld>
  <p:clrMapOvr>
    <a:masterClrMapping/>
  </p:clrMapOvr>
  <mc:AlternateContent xmlns:mc="http://schemas.openxmlformats.org/markup-compatibility/2006" xmlns:p14="http://schemas.microsoft.com/office/powerpoint/2010/main">
    <mc:Choice Requires="p14">
      <p:transition spd="slow" p14:dur="2000" advTm="16001"/>
    </mc:Choice>
    <mc:Fallback xmlns="">
      <p:transition spd="slow" advTm="16001"/>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r="5388"/>
          <a:stretch/>
        </p:blipFill>
        <p:spPr>
          <a:xfrm>
            <a:off x="1414450" y="1654630"/>
            <a:ext cx="9363100" cy="3394165"/>
          </a:xfrm>
          <a:prstGeom prst="rect">
            <a:avLst/>
          </a:prstGeom>
        </p:spPr>
      </p:pic>
    </p:spTree>
    <p:extLst>
      <p:ext uri="{BB962C8B-B14F-4D97-AF65-F5344CB8AC3E}">
        <p14:creationId xmlns:p14="http://schemas.microsoft.com/office/powerpoint/2010/main" val="716489428"/>
      </p:ext>
    </p:extLst>
  </p:cSld>
  <p:clrMapOvr>
    <a:masterClrMapping/>
  </p:clrMapOvr>
  <mc:AlternateContent xmlns:mc="http://schemas.openxmlformats.org/markup-compatibility/2006" xmlns:p14="http://schemas.microsoft.com/office/powerpoint/2010/main">
    <mc:Choice Requires="p14">
      <p:transition spd="slow" p14:dur="2000" advTm="5384"/>
    </mc:Choice>
    <mc:Fallback xmlns="">
      <p:transition spd="slow" advTm="5384"/>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E1E8EA0-A6C7-AA44-9EFE-15019A736CDF}"/>
              </a:ext>
            </a:extLst>
          </p:cNvPr>
          <p:cNvPicPr>
            <a:picLocks noChangeAspect="1"/>
          </p:cNvPicPr>
          <p:nvPr/>
        </p:nvPicPr>
        <p:blipFill rotWithShape="1">
          <a:blip r:embed="rId3"/>
          <a:srcRect l="2716" r="2716"/>
          <a:stretch/>
        </p:blipFill>
        <p:spPr>
          <a:xfrm>
            <a:off x="-1" y="0"/>
            <a:ext cx="12192001" cy="6858000"/>
          </a:xfrm>
          <a:prstGeom prst="rect">
            <a:avLst/>
          </a:prstGeom>
        </p:spPr>
      </p:pic>
      <p:sp>
        <p:nvSpPr>
          <p:cNvPr id="2" name="Rectangle 1">
            <a:extLst>
              <a:ext uri="{FF2B5EF4-FFF2-40B4-BE49-F238E27FC236}">
                <a16:creationId xmlns:a16="http://schemas.microsoft.com/office/drawing/2014/main" id="{624FDD18-1D45-7742-A6A9-D5541951E579}"/>
              </a:ext>
            </a:extLst>
          </p:cNvPr>
          <p:cNvSpPr/>
          <p:nvPr/>
        </p:nvSpPr>
        <p:spPr>
          <a:xfrm>
            <a:off x="-1" y="0"/>
            <a:ext cx="12192000" cy="6858000"/>
          </a:xfrm>
          <a:prstGeom prst="rect">
            <a:avLst/>
          </a:prstGeom>
          <a:solidFill>
            <a:schemeClr val="bg2">
              <a:alpha val="4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endParaRPr lang="en-US" dirty="0">
              <a:solidFill>
                <a:schemeClr val="tx1"/>
              </a:solidFill>
              <a:latin typeface="Segoe UI" panose="020B0502040204020203" pitchFamily="34" charset="0"/>
              <a:ea typeface="Segoe UI" panose="020B0502040204020203" pitchFamily="34" charset="0"/>
              <a:cs typeface="Segoe UI" panose="020B0502040204020203" pitchFamily="34" charset="0"/>
            </a:endParaRPr>
          </a:p>
        </p:txBody>
      </p:sp>
      <p:sp>
        <p:nvSpPr>
          <p:cNvPr id="19" name="Rectangle 18">
            <a:extLst>
              <a:ext uri="{FF2B5EF4-FFF2-40B4-BE49-F238E27FC236}">
                <a16:creationId xmlns:a16="http://schemas.microsoft.com/office/drawing/2014/main" id="{D9509095-8137-C14E-A804-F1BC70DE7131}"/>
              </a:ext>
            </a:extLst>
          </p:cNvPr>
          <p:cNvSpPr/>
          <p:nvPr/>
        </p:nvSpPr>
        <p:spPr>
          <a:xfrm>
            <a:off x="193287" y="5670616"/>
            <a:ext cx="11805424" cy="954107"/>
          </a:xfrm>
          <a:prstGeom prst="rect">
            <a:avLst/>
          </a:prstGeom>
        </p:spPr>
        <p:txBody>
          <a:bodyPr wrap="square">
            <a:spAutoFit/>
          </a:bodyPr>
          <a:lstStyle/>
          <a:p>
            <a:pPr algn="ctr"/>
            <a:r>
              <a:rPr lang="en-US" sz="2800" b="1" i="1" dirty="0">
                <a:solidFill>
                  <a:schemeClr val="tx1">
                    <a:lumMod val="85000"/>
                    <a:lumOff val="15000"/>
                  </a:schemeClr>
                </a:solidFill>
                <a:latin typeface="Segoe UI" panose="020B0502040204020203" pitchFamily="34" charset="0"/>
                <a:ea typeface="Segoe UI" panose="020B0502040204020203" pitchFamily="34" charset="0"/>
                <a:cs typeface="Segoe UI" panose="020B0502040204020203" pitchFamily="34" charset="0"/>
              </a:rPr>
              <a:t>Interactive</a:t>
            </a:r>
            <a:r>
              <a:rPr lang="en-US" sz="2800" dirty="0">
                <a:solidFill>
                  <a:schemeClr val="tx1">
                    <a:lumMod val="85000"/>
                    <a:lumOff val="15000"/>
                  </a:schemeClr>
                </a:solidFill>
                <a:latin typeface="Segoe UI" panose="020B0502040204020203" pitchFamily="34" charset="0"/>
                <a:ea typeface="Segoe UI" panose="020B0502040204020203" pitchFamily="34" charset="0"/>
                <a:cs typeface="Segoe UI" panose="020B0502040204020203" pitchFamily="34" charset="0"/>
              </a:rPr>
              <a:t> tool that empowers </a:t>
            </a:r>
            <a:r>
              <a:rPr lang="en-US" sz="2800" b="1" i="1" dirty="0">
                <a:solidFill>
                  <a:schemeClr val="tx1">
                    <a:lumMod val="85000"/>
                    <a:lumOff val="15000"/>
                  </a:schemeClr>
                </a:solidFill>
                <a:latin typeface="Segoe UI" panose="020B0502040204020203" pitchFamily="34" charset="0"/>
                <a:ea typeface="Segoe UI" panose="020B0502040204020203" pitchFamily="34" charset="0"/>
                <a:cs typeface="Segoe UI" panose="020B0502040204020203" pitchFamily="34" charset="0"/>
              </a:rPr>
              <a:t>anyone</a:t>
            </a:r>
            <a:r>
              <a:rPr lang="en-US" sz="2800" dirty="0">
                <a:solidFill>
                  <a:schemeClr val="tx1">
                    <a:lumMod val="85000"/>
                    <a:lumOff val="15000"/>
                  </a:schemeClr>
                </a:solidFill>
                <a:latin typeface="Segoe UI" panose="020B0502040204020203" pitchFamily="34" charset="0"/>
                <a:ea typeface="Segoe UI" panose="020B0502040204020203" pitchFamily="34" charset="0"/>
                <a:cs typeface="Segoe UI" panose="020B0502040204020203" pitchFamily="34" charset="0"/>
              </a:rPr>
              <a:t> to </a:t>
            </a:r>
            <a:r>
              <a:rPr lang="en-US" sz="2800" b="1" i="1" dirty="0">
                <a:solidFill>
                  <a:schemeClr val="tx1">
                    <a:lumMod val="85000"/>
                    <a:lumOff val="15000"/>
                  </a:schemeClr>
                </a:solidFill>
                <a:latin typeface="Segoe UI" panose="020B0502040204020203" pitchFamily="34" charset="0"/>
                <a:ea typeface="Segoe UI" panose="020B0502040204020203" pitchFamily="34" charset="0"/>
                <a:cs typeface="Segoe UI" panose="020B0502040204020203" pitchFamily="34" charset="0"/>
              </a:rPr>
              <a:t>virtually</a:t>
            </a:r>
            <a:r>
              <a:rPr lang="en-US" sz="2800" dirty="0">
                <a:solidFill>
                  <a:schemeClr val="tx1">
                    <a:lumMod val="85000"/>
                    <a:lumOff val="15000"/>
                  </a:schemeClr>
                </a:solidFill>
                <a:latin typeface="Segoe UI" panose="020B0502040204020203" pitchFamily="34" charset="0"/>
                <a:ea typeface="Segoe UI" panose="020B0502040204020203" pitchFamily="34" charset="0"/>
                <a:cs typeface="Segoe UI" panose="020B0502040204020203" pitchFamily="34" charset="0"/>
              </a:rPr>
              <a:t> walk city streets and </a:t>
            </a:r>
            <a:r>
              <a:rPr lang="en-US" sz="2800" b="1" i="1" dirty="0">
                <a:solidFill>
                  <a:schemeClr val="tx1">
                    <a:lumMod val="85000"/>
                    <a:lumOff val="15000"/>
                  </a:schemeClr>
                </a:solidFill>
                <a:latin typeface="Segoe UI" panose="020B0502040204020203" pitchFamily="34" charset="0"/>
                <a:ea typeface="Segoe UI" panose="020B0502040204020203" pitchFamily="34" charset="0"/>
                <a:cs typeface="Segoe UI" panose="020B0502040204020203" pitchFamily="34" charset="0"/>
              </a:rPr>
              <a:t>remotely</a:t>
            </a:r>
            <a:r>
              <a:rPr lang="en-US" sz="2800" i="1" dirty="0">
                <a:solidFill>
                  <a:schemeClr val="tx1">
                    <a:lumMod val="85000"/>
                    <a:lumOff val="15000"/>
                  </a:schemeClr>
                </a:solidFill>
                <a:latin typeface="Segoe UI" panose="020B0502040204020203" pitchFamily="34" charset="0"/>
                <a:ea typeface="Segoe UI" panose="020B0502040204020203" pitchFamily="34" charset="0"/>
                <a:cs typeface="Segoe UI" panose="020B0502040204020203" pitchFamily="34" charset="0"/>
              </a:rPr>
              <a:t> </a:t>
            </a:r>
            <a:r>
              <a:rPr lang="en-US" sz="2800" dirty="0">
                <a:solidFill>
                  <a:schemeClr val="tx1">
                    <a:lumMod val="85000"/>
                    <a:lumOff val="15000"/>
                  </a:schemeClr>
                </a:solidFill>
                <a:latin typeface="Segoe UI" panose="020B0502040204020203" pitchFamily="34" charset="0"/>
                <a:ea typeface="Segoe UI" panose="020B0502040204020203" pitchFamily="34" charset="0"/>
                <a:cs typeface="Segoe UI" panose="020B0502040204020203" pitchFamily="34" charset="0"/>
              </a:rPr>
              <a:t>label accessibility problems</a:t>
            </a:r>
          </a:p>
        </p:txBody>
      </p:sp>
      <p:sp>
        <p:nvSpPr>
          <p:cNvPr id="6" name="Rectangle 5">
            <a:extLst>
              <a:ext uri="{FF2B5EF4-FFF2-40B4-BE49-F238E27FC236}">
                <a16:creationId xmlns:a16="http://schemas.microsoft.com/office/drawing/2014/main" id="{F8B5B824-9E75-1349-8A7B-21D191F58BD6}"/>
              </a:ext>
            </a:extLst>
          </p:cNvPr>
          <p:cNvSpPr/>
          <p:nvPr/>
        </p:nvSpPr>
        <p:spPr>
          <a:xfrm>
            <a:off x="7965689" y="720929"/>
            <a:ext cx="4226311" cy="523220"/>
          </a:xfrm>
          <a:prstGeom prst="rect">
            <a:avLst/>
          </a:prstGeom>
        </p:spPr>
        <p:txBody>
          <a:bodyPr wrap="square">
            <a:spAutoFit/>
          </a:bodyPr>
          <a:lstStyle/>
          <a:p>
            <a:pPr algn="ctr"/>
            <a:r>
              <a:rPr lang="en-US" sz="2800" dirty="0">
                <a:latin typeface="Segoe UI" panose="020B0502040204020203" pitchFamily="34" charset="0"/>
                <a:ea typeface="Segoe UI" panose="020B0502040204020203" pitchFamily="34" charset="0"/>
                <a:cs typeface="Segoe UI" panose="020B0502040204020203" pitchFamily="34" charset="0"/>
              </a:rPr>
              <a:t>http://projectsidewalk.io</a:t>
            </a:r>
          </a:p>
        </p:txBody>
      </p:sp>
    </p:spTree>
    <p:extLst>
      <p:ext uri="{BB962C8B-B14F-4D97-AF65-F5344CB8AC3E}">
        <p14:creationId xmlns:p14="http://schemas.microsoft.com/office/powerpoint/2010/main" val="1963987733"/>
      </p:ext>
    </p:extLst>
  </p:cSld>
  <p:clrMapOvr>
    <a:masterClrMapping/>
  </p:clrMapOvr>
  <mc:AlternateContent xmlns:mc="http://schemas.openxmlformats.org/markup-compatibility/2006" xmlns:p14="http://schemas.microsoft.com/office/powerpoint/2010/main">
    <mc:Choice Requires="p14">
      <p:transition spd="slow" p14:dur="2000" advTm="12016"/>
    </mc:Choice>
    <mc:Fallback xmlns="">
      <p:transition spd="slow" advTm="12016"/>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JonTenureTalk_ProjectSidewalk_Shortened75Quality">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6601"/>
          <a:stretch/>
        </p:blipFill>
        <p:spPr>
          <a:xfrm>
            <a:off x="0" y="226336"/>
            <a:ext cx="12192000" cy="6405327"/>
          </a:xfrm>
          <a:prstGeom prst="rect">
            <a:avLst/>
          </a:prstGeom>
        </p:spPr>
      </p:pic>
      <p:sp>
        <p:nvSpPr>
          <p:cNvPr id="7" name="Title 1">
            <a:extLst>
              <a:ext uri="{FF2B5EF4-FFF2-40B4-BE49-F238E27FC236}">
                <a16:creationId xmlns:a16="http://schemas.microsoft.com/office/drawing/2014/main" id="{7902E036-2AB7-3644-A18B-9264B11D1655}"/>
              </a:ext>
            </a:extLst>
          </p:cNvPr>
          <p:cNvSpPr txBox="1">
            <a:spLocks/>
          </p:cNvSpPr>
          <p:nvPr/>
        </p:nvSpPr>
        <p:spPr>
          <a:xfrm rot="16200000">
            <a:off x="-1246522" y="3510077"/>
            <a:ext cx="4122434" cy="708436"/>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5000" b="1" dirty="0">
                <a:solidFill>
                  <a:schemeClr val="tx1">
                    <a:lumMod val="75000"/>
                    <a:lumOff val="25000"/>
                  </a:schemeClr>
                </a:solidFill>
                <a:latin typeface="Bebas Neue" pitchFamily="2" charset="77"/>
              </a:rPr>
              <a:t>Tool Walkthrough</a:t>
            </a:r>
          </a:p>
        </p:txBody>
      </p:sp>
    </p:spTree>
    <p:extLst>
      <p:ext uri="{BB962C8B-B14F-4D97-AF65-F5344CB8AC3E}">
        <p14:creationId xmlns:p14="http://schemas.microsoft.com/office/powerpoint/2010/main" val="91273487"/>
      </p:ext>
    </p:extLst>
  </p:cSld>
  <p:clrMapOvr>
    <a:masterClrMapping/>
  </p:clrMapOvr>
  <mc:AlternateContent xmlns:mc="http://schemas.openxmlformats.org/markup-compatibility/2006" xmlns:p14="http://schemas.microsoft.com/office/powerpoint/2010/main">
    <mc:Choice Requires="p14">
      <p:transition spd="slow" p14:dur="2000" advTm="20973"/>
    </mc:Choice>
    <mc:Fallback xmlns="">
      <p:transition spd="slow" advTm="209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29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extLst>
    <p:ext uri="{E180D4A7-C9FB-4DFB-919C-405C955672EB}">
      <p14:showEvtLst xmlns:p14="http://schemas.microsoft.com/office/powerpoint/2010/main">
        <p14:playEvt time="14" objId="9"/>
        <p14:stopEvt time="20973" objId="9"/>
      </p14:showEvtLst>
    </p:ext>
  </p:extLs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A screenshot of a computer&#10;&#10;Description automatically generated">
            <a:extLst>
              <a:ext uri="{FF2B5EF4-FFF2-40B4-BE49-F238E27FC236}">
                <a16:creationId xmlns:a16="http://schemas.microsoft.com/office/drawing/2014/main" id="{63EEB200-D546-504D-8ED5-4555502AF4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5967" y="0"/>
            <a:ext cx="11640065" cy="6858000"/>
          </a:xfrm>
          <a:prstGeom prst="rect">
            <a:avLst/>
          </a:prstGeom>
        </p:spPr>
      </p:pic>
      <p:sp>
        <p:nvSpPr>
          <p:cNvPr id="15" name="Rectangle 14">
            <a:extLst>
              <a:ext uri="{FF2B5EF4-FFF2-40B4-BE49-F238E27FC236}">
                <a16:creationId xmlns:a16="http://schemas.microsoft.com/office/drawing/2014/main" id="{1EAD756D-91C3-6946-9FBE-41F14A3383B0}"/>
              </a:ext>
            </a:extLst>
          </p:cNvPr>
          <p:cNvSpPr/>
          <p:nvPr/>
        </p:nvSpPr>
        <p:spPr>
          <a:xfrm>
            <a:off x="211514" y="1320800"/>
            <a:ext cx="990753" cy="5418667"/>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Title 1">
            <a:extLst>
              <a:ext uri="{FF2B5EF4-FFF2-40B4-BE49-F238E27FC236}">
                <a16:creationId xmlns:a16="http://schemas.microsoft.com/office/drawing/2014/main" id="{876F4E70-AAAA-FE4F-AA19-6761FD9FFC98}"/>
              </a:ext>
            </a:extLst>
          </p:cNvPr>
          <p:cNvSpPr txBox="1">
            <a:spLocks/>
          </p:cNvSpPr>
          <p:nvPr/>
        </p:nvSpPr>
        <p:spPr>
          <a:xfrm rot="16200000">
            <a:off x="-1246522" y="3510077"/>
            <a:ext cx="4122434" cy="708436"/>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5000" b="1" dirty="0">
                <a:solidFill>
                  <a:schemeClr val="tx1">
                    <a:lumMod val="75000"/>
                    <a:lumOff val="25000"/>
                  </a:schemeClr>
                </a:solidFill>
                <a:latin typeface="Bebas Neue" pitchFamily="2" charset="77"/>
              </a:rPr>
              <a:t>Tool Walkthrough</a:t>
            </a:r>
          </a:p>
        </p:txBody>
      </p:sp>
    </p:spTree>
    <p:extLst>
      <p:ext uri="{BB962C8B-B14F-4D97-AF65-F5344CB8AC3E}">
        <p14:creationId xmlns:p14="http://schemas.microsoft.com/office/powerpoint/2010/main" val="35179772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A screenshot of a computer&#10;&#10;Description automatically generated">
            <a:extLst>
              <a:ext uri="{FF2B5EF4-FFF2-40B4-BE49-F238E27FC236}">
                <a16:creationId xmlns:a16="http://schemas.microsoft.com/office/drawing/2014/main" id="{63EEB200-D546-504D-8ED5-4555502AF4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5967" y="0"/>
            <a:ext cx="11640065" cy="6858000"/>
          </a:xfrm>
          <a:prstGeom prst="rect">
            <a:avLst/>
          </a:prstGeom>
        </p:spPr>
      </p:pic>
      <p:sp>
        <p:nvSpPr>
          <p:cNvPr id="14" name="Rectangle 13">
            <a:extLst>
              <a:ext uri="{FF2B5EF4-FFF2-40B4-BE49-F238E27FC236}">
                <a16:creationId xmlns:a16="http://schemas.microsoft.com/office/drawing/2014/main" id="{254A421A-3C9A-AE4B-85FA-86A9BD41A634}"/>
              </a:ext>
            </a:extLst>
          </p:cNvPr>
          <p:cNvSpPr/>
          <p:nvPr/>
        </p:nvSpPr>
        <p:spPr>
          <a:xfrm>
            <a:off x="211513" y="0"/>
            <a:ext cx="11768973" cy="13208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EAD756D-91C3-6946-9FBE-41F14A3383B0}"/>
              </a:ext>
            </a:extLst>
          </p:cNvPr>
          <p:cNvSpPr/>
          <p:nvPr/>
        </p:nvSpPr>
        <p:spPr>
          <a:xfrm>
            <a:off x="211514" y="1320800"/>
            <a:ext cx="990753" cy="5418667"/>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B205211-D3A2-564B-AE91-9B53A5D9C36E}"/>
              </a:ext>
            </a:extLst>
          </p:cNvPr>
          <p:cNvSpPr/>
          <p:nvPr/>
        </p:nvSpPr>
        <p:spPr>
          <a:xfrm>
            <a:off x="9321648" y="1320800"/>
            <a:ext cx="2658838" cy="5418667"/>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81A26B90-8A6F-9741-9B30-810CC294CA62}"/>
              </a:ext>
            </a:extLst>
          </p:cNvPr>
          <p:cNvGrpSpPr/>
          <p:nvPr/>
        </p:nvGrpSpPr>
        <p:grpSpPr>
          <a:xfrm>
            <a:off x="6909560" y="359828"/>
            <a:ext cx="2253519" cy="952118"/>
            <a:chOff x="3806594" y="3357861"/>
            <a:chExt cx="2253519" cy="952118"/>
          </a:xfrm>
        </p:grpSpPr>
        <p:cxnSp>
          <p:nvCxnSpPr>
            <p:cNvPr id="18" name="Straight Connector 17">
              <a:extLst>
                <a:ext uri="{FF2B5EF4-FFF2-40B4-BE49-F238E27FC236}">
                  <a16:creationId xmlns:a16="http://schemas.microsoft.com/office/drawing/2014/main" id="{26155B48-650D-924A-BFAD-E90F1BDFFFEB}"/>
                </a:ext>
              </a:extLst>
            </p:cNvPr>
            <p:cNvCxnSpPr>
              <a:cxnSpLocks/>
              <a:endCxn id="19" idx="2"/>
            </p:cNvCxnSpPr>
            <p:nvPr/>
          </p:nvCxnSpPr>
          <p:spPr>
            <a:xfrm flipV="1">
              <a:off x="3916522" y="4065747"/>
              <a:ext cx="1016832" cy="244232"/>
            </a:xfrm>
            <a:prstGeom prst="line">
              <a:avLst/>
            </a:prstGeom>
            <a:ln w="57150">
              <a:solidFill>
                <a:srgbClr val="00B0F0"/>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C14EDE7E-D261-424E-8F66-EA09BDE7D8A3}"/>
                </a:ext>
              </a:extLst>
            </p:cNvPr>
            <p:cNvSpPr/>
            <p:nvPr/>
          </p:nvSpPr>
          <p:spPr>
            <a:xfrm>
              <a:off x="3806594" y="3357861"/>
              <a:ext cx="2253519" cy="707886"/>
            </a:xfrm>
            <a:prstGeom prst="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wrap="square" lIns="45720" rIns="45720" rtlCol="0" anchor="ctr">
              <a:spAutoFit/>
            </a:bodyPr>
            <a:lstStyle/>
            <a:p>
              <a:pPr algn="ctr"/>
              <a:r>
                <a:rPr lang="en-US" sz="2000" dirty="0">
                  <a:latin typeface="Segoe Condensed" panose="020B0606040200020203" pitchFamily="34" charset="0"/>
                </a:rPr>
                <a:t>GSV exploration and labeling pane</a:t>
              </a:r>
              <a:endParaRPr lang="en-US" sz="2000" b="1" dirty="0">
                <a:latin typeface="Segoe Condensed" panose="020B0606040200020203" pitchFamily="34" charset="0"/>
              </a:endParaRPr>
            </a:p>
          </p:txBody>
        </p:sp>
      </p:grpSp>
      <p:sp>
        <p:nvSpPr>
          <p:cNvPr id="20" name="Rectangle 19">
            <a:extLst>
              <a:ext uri="{FF2B5EF4-FFF2-40B4-BE49-F238E27FC236}">
                <a16:creationId xmlns:a16="http://schemas.microsoft.com/office/drawing/2014/main" id="{CA0493BF-E4FE-2F4B-B2D7-9E7BC80F86CE}"/>
              </a:ext>
            </a:extLst>
          </p:cNvPr>
          <p:cNvSpPr/>
          <p:nvPr/>
        </p:nvSpPr>
        <p:spPr>
          <a:xfrm>
            <a:off x="1201140" y="1319133"/>
            <a:ext cx="8083296" cy="5404104"/>
          </a:xfrm>
          <a:prstGeom prst="rect">
            <a:avLst/>
          </a:prstGeom>
          <a:noFill/>
          <a:ln w="5715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Title 1">
            <a:extLst>
              <a:ext uri="{FF2B5EF4-FFF2-40B4-BE49-F238E27FC236}">
                <a16:creationId xmlns:a16="http://schemas.microsoft.com/office/drawing/2014/main" id="{876F4E70-AAAA-FE4F-AA19-6761FD9FFC98}"/>
              </a:ext>
            </a:extLst>
          </p:cNvPr>
          <p:cNvSpPr txBox="1">
            <a:spLocks/>
          </p:cNvSpPr>
          <p:nvPr/>
        </p:nvSpPr>
        <p:spPr>
          <a:xfrm rot="16200000">
            <a:off x="-1246522" y="3510077"/>
            <a:ext cx="4122434" cy="708436"/>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5000" b="1" dirty="0">
                <a:solidFill>
                  <a:schemeClr val="tx1">
                    <a:lumMod val="75000"/>
                    <a:lumOff val="25000"/>
                  </a:schemeClr>
                </a:solidFill>
                <a:latin typeface="Bebas Neue" pitchFamily="2" charset="77"/>
              </a:rPr>
              <a:t>Tool Walkthrough</a:t>
            </a:r>
          </a:p>
        </p:txBody>
      </p:sp>
    </p:spTree>
    <p:extLst>
      <p:ext uri="{BB962C8B-B14F-4D97-AF65-F5344CB8AC3E}">
        <p14:creationId xmlns:p14="http://schemas.microsoft.com/office/powerpoint/2010/main" val="984217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16"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box(in)">
                                      <p:cBhvr>
                                        <p:cTn id="7" dur="2000"/>
                                        <p:tgtEl>
                                          <p:spTgt spid="20"/>
                                        </p:tgtEl>
                                      </p:cBhvr>
                                    </p:animEffect>
                                  </p:childTnLst>
                                </p:cTn>
                              </p:par>
                              <p:par>
                                <p:cTn id="8" presetID="22" presetClass="entr" presetSubtype="4" fill="hold"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wipe(down)">
                                      <p:cBhvr>
                                        <p:cTn id="10"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computer&#10;&#10;Description automatically generated">
            <a:extLst>
              <a:ext uri="{FF2B5EF4-FFF2-40B4-BE49-F238E27FC236}">
                <a16:creationId xmlns:a16="http://schemas.microsoft.com/office/drawing/2014/main" id="{5C88B466-FF34-B549-BBAB-1DD71757875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5967" y="0"/>
            <a:ext cx="11640065" cy="6858000"/>
          </a:xfrm>
          <a:prstGeom prst="rect">
            <a:avLst/>
          </a:prstGeom>
        </p:spPr>
      </p:pic>
      <p:sp>
        <p:nvSpPr>
          <p:cNvPr id="3" name="Rectangle 2">
            <a:extLst>
              <a:ext uri="{FF2B5EF4-FFF2-40B4-BE49-F238E27FC236}">
                <a16:creationId xmlns:a16="http://schemas.microsoft.com/office/drawing/2014/main" id="{58E7A3DC-B393-8A49-ACBE-BC17C1EB6911}"/>
              </a:ext>
            </a:extLst>
          </p:cNvPr>
          <p:cNvSpPr/>
          <p:nvPr/>
        </p:nvSpPr>
        <p:spPr>
          <a:xfrm>
            <a:off x="6210503" y="0"/>
            <a:ext cx="5769984" cy="1202267"/>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52AD5A1C-FA22-4B49-926A-A67310D5CCB7}"/>
              </a:ext>
            </a:extLst>
          </p:cNvPr>
          <p:cNvSpPr/>
          <p:nvPr/>
        </p:nvSpPr>
        <p:spPr>
          <a:xfrm>
            <a:off x="211514" y="1202267"/>
            <a:ext cx="9176499" cy="55372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C73D8381-D11C-334E-88CD-1F8A1FBD5379}"/>
              </a:ext>
            </a:extLst>
          </p:cNvPr>
          <p:cNvSpPr/>
          <p:nvPr/>
        </p:nvSpPr>
        <p:spPr>
          <a:xfrm>
            <a:off x="9321648" y="1187534"/>
            <a:ext cx="2658838" cy="5551933"/>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9E480B17-00EC-E84D-BA2F-1E2FFAA884D2}"/>
              </a:ext>
            </a:extLst>
          </p:cNvPr>
          <p:cNvSpPr/>
          <p:nvPr/>
        </p:nvSpPr>
        <p:spPr>
          <a:xfrm>
            <a:off x="1860856" y="172388"/>
            <a:ext cx="4349646" cy="1015146"/>
          </a:xfrm>
          <a:prstGeom prst="rect">
            <a:avLst/>
          </a:prstGeom>
          <a:noFill/>
          <a:ln w="57150">
            <a:solidFill>
              <a:srgbClr val="BE384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0BC56671-C0F5-2841-B2F9-BEE1A0C536BC}"/>
              </a:ext>
            </a:extLst>
          </p:cNvPr>
          <p:cNvGrpSpPr/>
          <p:nvPr/>
        </p:nvGrpSpPr>
        <p:grpSpPr>
          <a:xfrm>
            <a:off x="2803987" y="1187534"/>
            <a:ext cx="2463383" cy="845763"/>
            <a:chOff x="1529823" y="4982399"/>
            <a:chExt cx="2463383" cy="845763"/>
          </a:xfrm>
        </p:grpSpPr>
        <p:cxnSp>
          <p:nvCxnSpPr>
            <p:cNvPr id="8" name="Straight Connector 7">
              <a:extLst>
                <a:ext uri="{FF2B5EF4-FFF2-40B4-BE49-F238E27FC236}">
                  <a16:creationId xmlns:a16="http://schemas.microsoft.com/office/drawing/2014/main" id="{A9B252B2-FEA5-014A-9132-2FF4D99A03A1}"/>
                </a:ext>
              </a:extLst>
            </p:cNvPr>
            <p:cNvCxnSpPr>
              <a:cxnSpLocks/>
              <a:stCxn id="6" idx="2"/>
              <a:endCxn id="9" idx="0"/>
            </p:cNvCxnSpPr>
            <p:nvPr/>
          </p:nvCxnSpPr>
          <p:spPr>
            <a:xfrm>
              <a:off x="2761515" y="4982399"/>
              <a:ext cx="0" cy="480003"/>
            </a:xfrm>
            <a:prstGeom prst="line">
              <a:avLst/>
            </a:prstGeom>
            <a:ln w="57150">
              <a:solidFill>
                <a:srgbClr val="BE384A"/>
              </a:solidFil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E9D4D887-D2D5-EB44-99E3-310C110E24CA}"/>
                </a:ext>
              </a:extLst>
            </p:cNvPr>
            <p:cNvSpPr/>
            <p:nvPr/>
          </p:nvSpPr>
          <p:spPr>
            <a:xfrm>
              <a:off x="1529823" y="5462402"/>
              <a:ext cx="2463383" cy="365760"/>
            </a:xfrm>
            <a:prstGeom prst="rect">
              <a:avLst/>
            </a:prstGeom>
            <a:solidFill>
              <a:srgbClr val="BE384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45720" rIns="45720" rtlCol="0" anchor="ctr">
              <a:spAutoFit/>
            </a:bodyPr>
            <a:lstStyle/>
            <a:p>
              <a:pPr algn="ctr"/>
              <a:r>
                <a:rPr lang="en-US" sz="2000" dirty="0">
                  <a:latin typeface="Segoe Condensed" panose="020B0606040200020203" pitchFamily="34" charset="0"/>
                </a:rPr>
                <a:t>Labeling button menu bar</a:t>
              </a:r>
              <a:endParaRPr lang="en-US" sz="2000" b="1" dirty="0">
                <a:latin typeface="Segoe Condensed" panose="020B0606040200020203" pitchFamily="34" charset="0"/>
              </a:endParaRPr>
            </a:p>
          </p:txBody>
        </p:sp>
      </p:grpSp>
      <p:sp>
        <p:nvSpPr>
          <p:cNvPr id="11" name="Title 1">
            <a:extLst>
              <a:ext uri="{FF2B5EF4-FFF2-40B4-BE49-F238E27FC236}">
                <a16:creationId xmlns:a16="http://schemas.microsoft.com/office/drawing/2014/main" id="{FE0E8344-0473-314D-B35B-B4850EE7E23F}"/>
              </a:ext>
            </a:extLst>
          </p:cNvPr>
          <p:cNvSpPr txBox="1">
            <a:spLocks/>
          </p:cNvSpPr>
          <p:nvPr/>
        </p:nvSpPr>
        <p:spPr>
          <a:xfrm rot="16200000">
            <a:off x="-1246522" y="3510077"/>
            <a:ext cx="4122434" cy="708436"/>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5000" b="1" dirty="0">
                <a:solidFill>
                  <a:schemeClr val="tx1">
                    <a:lumMod val="75000"/>
                    <a:lumOff val="25000"/>
                  </a:schemeClr>
                </a:solidFill>
                <a:latin typeface="Bebas Neue" pitchFamily="2" charset="77"/>
              </a:rPr>
              <a:t>Tool Walkthrough</a:t>
            </a:r>
          </a:p>
        </p:txBody>
      </p:sp>
    </p:spTree>
    <p:extLst>
      <p:ext uri="{BB962C8B-B14F-4D97-AF65-F5344CB8AC3E}">
        <p14:creationId xmlns:p14="http://schemas.microsoft.com/office/powerpoint/2010/main" val="2799096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16"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ox(in)">
                                      <p:cBhvr>
                                        <p:cTn id="7" dur="1000"/>
                                        <p:tgtEl>
                                          <p:spTgt spid="6"/>
                                        </p:tgtEl>
                                      </p:cBhvr>
                                    </p:animEffect>
                                  </p:childTnLst>
                                </p:cTn>
                              </p:par>
                              <p:par>
                                <p:cTn id="8" presetID="22" presetClass="entr" presetSubtype="4"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wipe(down)">
                                      <p:cBhvr>
                                        <p:cTn id="1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01D2881-C7E3-814A-9FB0-AC93BAF977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1513" y="0"/>
            <a:ext cx="11768973" cy="6858000"/>
          </a:xfrm>
          <a:prstGeom prst="rect">
            <a:avLst/>
          </a:prstGeom>
        </p:spPr>
      </p:pic>
      <p:sp>
        <p:nvSpPr>
          <p:cNvPr id="51" name="Rectangle 50">
            <a:extLst>
              <a:ext uri="{FF2B5EF4-FFF2-40B4-BE49-F238E27FC236}">
                <a16:creationId xmlns:a16="http://schemas.microsoft.com/office/drawing/2014/main" id="{600654F3-90CC-D542-822E-C2399916C7E2}"/>
              </a:ext>
            </a:extLst>
          </p:cNvPr>
          <p:cNvSpPr/>
          <p:nvPr/>
        </p:nvSpPr>
        <p:spPr>
          <a:xfrm>
            <a:off x="211513" y="0"/>
            <a:ext cx="11768973" cy="13208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2D3F55AF-7B56-DD48-A359-E8BE508821EB}"/>
              </a:ext>
            </a:extLst>
          </p:cNvPr>
          <p:cNvSpPr/>
          <p:nvPr/>
        </p:nvSpPr>
        <p:spPr>
          <a:xfrm>
            <a:off x="211514" y="1320800"/>
            <a:ext cx="990753" cy="5418667"/>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C46AADB0-C21B-D641-B188-102920279285}"/>
              </a:ext>
            </a:extLst>
          </p:cNvPr>
          <p:cNvSpPr/>
          <p:nvPr/>
        </p:nvSpPr>
        <p:spPr>
          <a:xfrm>
            <a:off x="9321648" y="1320800"/>
            <a:ext cx="2658838" cy="5418667"/>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89C513E1-312E-804A-A7C7-A943D0B0CBD0}"/>
              </a:ext>
            </a:extLst>
          </p:cNvPr>
          <p:cNvSpPr/>
          <p:nvPr/>
        </p:nvSpPr>
        <p:spPr>
          <a:xfrm>
            <a:off x="1201140" y="1319133"/>
            <a:ext cx="8083296" cy="5404104"/>
          </a:xfrm>
          <a:prstGeom prst="rect">
            <a:avLst/>
          </a:prstGeom>
          <a:noFill/>
          <a:ln w="5715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4848D0D-433A-224E-BDAD-EFB89ADBD943}"/>
              </a:ext>
            </a:extLst>
          </p:cNvPr>
          <p:cNvGrpSpPr/>
          <p:nvPr/>
        </p:nvGrpSpPr>
        <p:grpSpPr>
          <a:xfrm>
            <a:off x="4821837" y="3414010"/>
            <a:ext cx="1349114" cy="798226"/>
            <a:chOff x="4866807" y="3518940"/>
            <a:chExt cx="1349114" cy="798226"/>
          </a:xfrm>
        </p:grpSpPr>
        <p:cxnSp>
          <p:nvCxnSpPr>
            <p:cNvPr id="11" name="Straight Connector 10">
              <a:extLst>
                <a:ext uri="{FF2B5EF4-FFF2-40B4-BE49-F238E27FC236}">
                  <a16:creationId xmlns:a16="http://schemas.microsoft.com/office/drawing/2014/main" id="{9E7E91DE-30AB-E64D-81E8-C67CBA7554F5}"/>
                </a:ext>
              </a:extLst>
            </p:cNvPr>
            <p:cNvCxnSpPr>
              <a:cxnSpLocks/>
            </p:cNvCxnSpPr>
            <p:nvPr/>
          </p:nvCxnSpPr>
          <p:spPr>
            <a:xfrm flipV="1">
              <a:off x="4976734" y="3819018"/>
              <a:ext cx="674673" cy="498148"/>
            </a:xfrm>
            <a:prstGeom prst="line">
              <a:avLst/>
            </a:prstGeom>
            <a:ln w="57150">
              <a:solidFill>
                <a:srgbClr val="00B0F0"/>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C769827F-3BFB-C441-80EC-160C3177E83C}"/>
                </a:ext>
              </a:extLst>
            </p:cNvPr>
            <p:cNvSpPr/>
            <p:nvPr/>
          </p:nvSpPr>
          <p:spPr>
            <a:xfrm>
              <a:off x="4866807" y="3518940"/>
              <a:ext cx="1349114" cy="400110"/>
            </a:xfrm>
            <a:prstGeom prst="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wrap="square" lIns="45720" rIns="45720" rtlCol="0" anchor="ctr">
              <a:spAutoFit/>
            </a:bodyPr>
            <a:lstStyle/>
            <a:p>
              <a:pPr algn="ctr"/>
              <a:r>
                <a:rPr lang="en-US" sz="2000" dirty="0">
                  <a:latin typeface="Segoe Condensed" panose="020B0606040200020203" pitchFamily="34" charset="0"/>
                </a:rPr>
                <a:t>Label icon</a:t>
              </a:r>
              <a:endParaRPr lang="en-US" sz="2000" b="1" dirty="0">
                <a:latin typeface="Segoe Condensed" panose="020B0606040200020203" pitchFamily="34" charset="0"/>
              </a:endParaRPr>
            </a:p>
          </p:txBody>
        </p:sp>
      </p:grpSp>
      <p:sp>
        <p:nvSpPr>
          <p:cNvPr id="16" name="Title 1">
            <a:extLst>
              <a:ext uri="{FF2B5EF4-FFF2-40B4-BE49-F238E27FC236}">
                <a16:creationId xmlns:a16="http://schemas.microsoft.com/office/drawing/2014/main" id="{BF42FAE0-9004-5842-8983-4FB014C0D845}"/>
              </a:ext>
            </a:extLst>
          </p:cNvPr>
          <p:cNvSpPr txBox="1">
            <a:spLocks/>
          </p:cNvSpPr>
          <p:nvPr/>
        </p:nvSpPr>
        <p:spPr>
          <a:xfrm rot="16200000">
            <a:off x="-1246522" y="3510077"/>
            <a:ext cx="4122434" cy="708436"/>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5000" b="1" dirty="0">
                <a:solidFill>
                  <a:schemeClr val="tx1">
                    <a:lumMod val="75000"/>
                    <a:lumOff val="25000"/>
                  </a:schemeClr>
                </a:solidFill>
                <a:latin typeface="Bebas Neue" pitchFamily="2" charset="77"/>
              </a:rPr>
              <a:t>Tool Walkthrough</a:t>
            </a:r>
          </a:p>
        </p:txBody>
      </p:sp>
    </p:spTree>
    <p:extLst>
      <p:ext uri="{BB962C8B-B14F-4D97-AF65-F5344CB8AC3E}">
        <p14:creationId xmlns:p14="http://schemas.microsoft.com/office/powerpoint/2010/main" val="2500347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down)">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01D2881-C7E3-814A-9FB0-AC93BAF977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1513" y="0"/>
            <a:ext cx="11768973" cy="6858000"/>
          </a:xfrm>
          <a:prstGeom prst="rect">
            <a:avLst/>
          </a:prstGeom>
        </p:spPr>
      </p:pic>
      <p:sp>
        <p:nvSpPr>
          <p:cNvPr id="51" name="Rectangle 50">
            <a:extLst>
              <a:ext uri="{FF2B5EF4-FFF2-40B4-BE49-F238E27FC236}">
                <a16:creationId xmlns:a16="http://schemas.microsoft.com/office/drawing/2014/main" id="{600654F3-90CC-D542-822E-C2399916C7E2}"/>
              </a:ext>
            </a:extLst>
          </p:cNvPr>
          <p:cNvSpPr/>
          <p:nvPr/>
        </p:nvSpPr>
        <p:spPr>
          <a:xfrm>
            <a:off x="211513" y="-1"/>
            <a:ext cx="11768973" cy="4545615"/>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2D3F55AF-7B56-DD48-A359-E8BE508821EB}"/>
              </a:ext>
            </a:extLst>
          </p:cNvPr>
          <p:cNvSpPr/>
          <p:nvPr/>
        </p:nvSpPr>
        <p:spPr>
          <a:xfrm>
            <a:off x="224214" y="4545614"/>
            <a:ext cx="2499910" cy="2312385"/>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C46AADB0-C21B-D641-B188-102920279285}"/>
              </a:ext>
            </a:extLst>
          </p:cNvPr>
          <p:cNvSpPr/>
          <p:nvPr/>
        </p:nvSpPr>
        <p:spPr>
          <a:xfrm>
            <a:off x="7074193" y="4545612"/>
            <a:ext cx="4884522" cy="2312387"/>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
            <a:extLst>
              <a:ext uri="{FF2B5EF4-FFF2-40B4-BE49-F238E27FC236}">
                <a16:creationId xmlns:a16="http://schemas.microsoft.com/office/drawing/2014/main" id="{A06DFC52-FEAA-4F4D-8254-0BA7AAF02681}"/>
              </a:ext>
            </a:extLst>
          </p:cNvPr>
          <p:cNvSpPr txBox="1">
            <a:spLocks/>
          </p:cNvSpPr>
          <p:nvPr/>
        </p:nvSpPr>
        <p:spPr>
          <a:xfrm rot="16200000">
            <a:off x="-1246522" y="3510077"/>
            <a:ext cx="4122434" cy="708436"/>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5000" b="1" dirty="0">
                <a:solidFill>
                  <a:schemeClr val="tx1">
                    <a:lumMod val="75000"/>
                    <a:lumOff val="25000"/>
                  </a:schemeClr>
                </a:solidFill>
                <a:latin typeface="Bebas Neue" pitchFamily="2" charset="77"/>
              </a:rPr>
              <a:t>Tool Walkthrough</a:t>
            </a:r>
          </a:p>
        </p:txBody>
      </p:sp>
      <p:sp>
        <p:nvSpPr>
          <p:cNvPr id="16" name="Double Bracket 15">
            <a:extLst>
              <a:ext uri="{FF2B5EF4-FFF2-40B4-BE49-F238E27FC236}">
                <a16:creationId xmlns:a16="http://schemas.microsoft.com/office/drawing/2014/main" id="{5084E528-4BBA-1644-984A-33A9640F3E60}"/>
              </a:ext>
            </a:extLst>
          </p:cNvPr>
          <p:cNvSpPr/>
          <p:nvPr/>
        </p:nvSpPr>
        <p:spPr>
          <a:xfrm>
            <a:off x="3535206" y="4752000"/>
            <a:ext cx="2368785" cy="535995"/>
          </a:xfrm>
          <a:prstGeom prst="bracketPair">
            <a:avLst/>
          </a:prstGeom>
          <a:ln w="381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7" name="Rectangle 16">
            <a:extLst>
              <a:ext uri="{FF2B5EF4-FFF2-40B4-BE49-F238E27FC236}">
                <a16:creationId xmlns:a16="http://schemas.microsoft.com/office/drawing/2014/main" id="{E7236935-ED37-5840-BF47-89809CE67C7B}"/>
              </a:ext>
            </a:extLst>
          </p:cNvPr>
          <p:cNvSpPr/>
          <p:nvPr/>
        </p:nvSpPr>
        <p:spPr>
          <a:xfrm>
            <a:off x="2724124" y="6264729"/>
            <a:ext cx="4350069" cy="50292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33D8A4C5-A886-AD4E-BE04-701C8EB34E5A}"/>
              </a:ext>
            </a:extLst>
          </p:cNvPr>
          <p:cNvGrpSpPr/>
          <p:nvPr/>
        </p:nvGrpSpPr>
        <p:grpSpPr>
          <a:xfrm>
            <a:off x="4821837" y="3414010"/>
            <a:ext cx="1516970" cy="1142491"/>
            <a:chOff x="4866807" y="3518940"/>
            <a:chExt cx="1516970" cy="1142491"/>
          </a:xfrm>
          <a:solidFill>
            <a:srgbClr val="002060"/>
          </a:solidFill>
        </p:grpSpPr>
        <p:cxnSp>
          <p:nvCxnSpPr>
            <p:cNvPr id="19" name="Straight Connector 18">
              <a:extLst>
                <a:ext uri="{FF2B5EF4-FFF2-40B4-BE49-F238E27FC236}">
                  <a16:creationId xmlns:a16="http://schemas.microsoft.com/office/drawing/2014/main" id="{34EF5828-44F0-0449-8436-78ECA66183C2}"/>
                </a:ext>
              </a:extLst>
            </p:cNvPr>
            <p:cNvCxnSpPr>
              <a:cxnSpLocks/>
            </p:cNvCxnSpPr>
            <p:nvPr/>
          </p:nvCxnSpPr>
          <p:spPr>
            <a:xfrm flipV="1">
              <a:off x="5623964" y="3838471"/>
              <a:ext cx="0" cy="822960"/>
            </a:xfrm>
            <a:prstGeom prst="line">
              <a:avLst/>
            </a:prstGeom>
            <a:grpFill/>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2DE36D8D-C2FB-4A49-9DB5-D4B670B63D89}"/>
                </a:ext>
              </a:extLst>
            </p:cNvPr>
            <p:cNvSpPr/>
            <p:nvPr/>
          </p:nvSpPr>
          <p:spPr>
            <a:xfrm>
              <a:off x="4866807" y="3518940"/>
              <a:ext cx="1516970" cy="40011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lIns="45720" rIns="45720" rtlCol="0" anchor="ctr">
              <a:spAutoFit/>
            </a:bodyPr>
            <a:lstStyle/>
            <a:p>
              <a:pPr algn="ctr"/>
              <a:r>
                <a:rPr lang="en-US" sz="2000" dirty="0">
                  <a:latin typeface="Segoe Condensed" panose="020B0606040200020203" pitchFamily="34" charset="0"/>
                </a:rPr>
                <a:t>Context Menu</a:t>
              </a:r>
              <a:endParaRPr lang="en-US" sz="2000" b="1" dirty="0">
                <a:latin typeface="Segoe Condensed" panose="020B0606040200020203" pitchFamily="34" charset="0"/>
              </a:endParaRPr>
            </a:p>
          </p:txBody>
        </p:sp>
      </p:grpSp>
      <p:sp>
        <p:nvSpPr>
          <p:cNvPr id="21" name="Rectangle 20">
            <a:extLst>
              <a:ext uri="{FF2B5EF4-FFF2-40B4-BE49-F238E27FC236}">
                <a16:creationId xmlns:a16="http://schemas.microsoft.com/office/drawing/2014/main" id="{EFF2878C-5BC5-1745-823E-8BAAE1C82975}"/>
              </a:ext>
            </a:extLst>
          </p:cNvPr>
          <p:cNvSpPr/>
          <p:nvPr/>
        </p:nvSpPr>
        <p:spPr>
          <a:xfrm>
            <a:off x="2748643" y="4545614"/>
            <a:ext cx="4294414" cy="1681015"/>
          </a:xfrm>
          <a:prstGeom prst="rect">
            <a:avLst/>
          </a:prstGeom>
          <a:noFill/>
          <a:ln w="635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6F0C0765-E071-184A-8F35-C9B05936A119}"/>
              </a:ext>
            </a:extLst>
          </p:cNvPr>
          <p:cNvGrpSpPr/>
          <p:nvPr/>
        </p:nvGrpSpPr>
        <p:grpSpPr>
          <a:xfrm>
            <a:off x="2673597" y="5222081"/>
            <a:ext cx="1516970" cy="712956"/>
            <a:chOff x="2664072" y="5212556"/>
            <a:chExt cx="1516970" cy="712956"/>
          </a:xfrm>
        </p:grpSpPr>
        <p:sp>
          <p:nvSpPr>
            <p:cNvPr id="22" name="Rectangle 21">
              <a:extLst>
                <a:ext uri="{FF2B5EF4-FFF2-40B4-BE49-F238E27FC236}">
                  <a16:creationId xmlns:a16="http://schemas.microsoft.com/office/drawing/2014/main" id="{301A06D2-AABE-6A4D-A0EF-68021283D27C}"/>
                </a:ext>
              </a:extLst>
            </p:cNvPr>
            <p:cNvSpPr/>
            <p:nvPr/>
          </p:nvSpPr>
          <p:spPr>
            <a:xfrm>
              <a:off x="2664072" y="5525402"/>
              <a:ext cx="1516970" cy="40011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45720" rIns="45720" rtlCol="0" anchor="ctr">
              <a:spAutoFit/>
            </a:bodyPr>
            <a:lstStyle/>
            <a:p>
              <a:pPr algn="ctr"/>
              <a:r>
                <a:rPr lang="en-US" sz="2000" dirty="0">
                  <a:latin typeface="Segoe Condensed" panose="020B0606040200020203" pitchFamily="34" charset="0"/>
                </a:rPr>
                <a:t>Severity Rating</a:t>
              </a:r>
              <a:endParaRPr lang="en-US" sz="2000" b="1" dirty="0">
                <a:latin typeface="Segoe Condensed" panose="020B0606040200020203" pitchFamily="34" charset="0"/>
              </a:endParaRPr>
            </a:p>
          </p:txBody>
        </p:sp>
        <p:grpSp>
          <p:nvGrpSpPr>
            <p:cNvPr id="7" name="Group 6">
              <a:extLst>
                <a:ext uri="{FF2B5EF4-FFF2-40B4-BE49-F238E27FC236}">
                  <a16:creationId xmlns:a16="http://schemas.microsoft.com/office/drawing/2014/main" id="{D81153A5-C982-A748-A3FA-E10EB1C4EDD5}"/>
                </a:ext>
              </a:extLst>
            </p:cNvPr>
            <p:cNvGrpSpPr/>
            <p:nvPr/>
          </p:nvGrpSpPr>
          <p:grpSpPr>
            <a:xfrm>
              <a:off x="3422557" y="5212556"/>
              <a:ext cx="171960" cy="321695"/>
              <a:chOff x="3422557" y="5212556"/>
              <a:chExt cx="171960" cy="321695"/>
            </a:xfrm>
          </p:grpSpPr>
          <p:cxnSp>
            <p:nvCxnSpPr>
              <p:cNvPr id="23" name="Straight Connector 22">
                <a:extLst>
                  <a:ext uri="{FF2B5EF4-FFF2-40B4-BE49-F238E27FC236}">
                    <a16:creationId xmlns:a16="http://schemas.microsoft.com/office/drawing/2014/main" id="{951222E7-8EAB-7344-B46A-8872EF3F0FB0}"/>
                  </a:ext>
                </a:extLst>
              </p:cNvPr>
              <p:cNvCxnSpPr>
                <a:cxnSpLocks/>
              </p:cNvCxnSpPr>
              <p:nvPr/>
            </p:nvCxnSpPr>
            <p:spPr>
              <a:xfrm flipV="1">
                <a:off x="3422557" y="5287995"/>
                <a:ext cx="112649" cy="246256"/>
              </a:xfrm>
              <a:prstGeom prst="line">
                <a:avLst/>
              </a:prstGeom>
              <a:solidFill>
                <a:srgbClr val="002060"/>
              </a:solidFill>
              <a:ln w="571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Oval 5">
                <a:extLst>
                  <a:ext uri="{FF2B5EF4-FFF2-40B4-BE49-F238E27FC236}">
                    <a16:creationId xmlns:a16="http://schemas.microsoft.com/office/drawing/2014/main" id="{703FB4F6-C95A-F64D-86BF-1274BD96B02F}"/>
                  </a:ext>
                </a:extLst>
              </p:cNvPr>
              <p:cNvSpPr>
                <a:spLocks noChangeAspect="1"/>
              </p:cNvSpPr>
              <p:nvPr/>
            </p:nvSpPr>
            <p:spPr>
              <a:xfrm rot="20288438">
                <a:off x="3512221" y="5212556"/>
                <a:ext cx="82296" cy="82296"/>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grpSp>
        <p:nvGrpSpPr>
          <p:cNvPr id="27" name="Group 26">
            <a:extLst>
              <a:ext uri="{FF2B5EF4-FFF2-40B4-BE49-F238E27FC236}">
                <a16:creationId xmlns:a16="http://schemas.microsoft.com/office/drawing/2014/main" id="{034E5E2A-8F0A-5149-AE20-FAAAB7522900}"/>
              </a:ext>
            </a:extLst>
          </p:cNvPr>
          <p:cNvGrpSpPr/>
          <p:nvPr/>
        </p:nvGrpSpPr>
        <p:grpSpPr>
          <a:xfrm>
            <a:off x="4943567" y="5585449"/>
            <a:ext cx="1516970" cy="690167"/>
            <a:chOff x="2785802" y="5239157"/>
            <a:chExt cx="1516970" cy="690167"/>
          </a:xfrm>
        </p:grpSpPr>
        <p:sp>
          <p:nvSpPr>
            <p:cNvPr id="28" name="Rectangle 27">
              <a:extLst>
                <a:ext uri="{FF2B5EF4-FFF2-40B4-BE49-F238E27FC236}">
                  <a16:creationId xmlns:a16="http://schemas.microsoft.com/office/drawing/2014/main" id="{8C0619DE-34EB-0B45-BEBF-2CA12083FD1D}"/>
                </a:ext>
              </a:extLst>
            </p:cNvPr>
            <p:cNvSpPr/>
            <p:nvPr/>
          </p:nvSpPr>
          <p:spPr>
            <a:xfrm>
              <a:off x="2785802" y="5529214"/>
              <a:ext cx="1516970" cy="40011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45720" rIns="45720" rtlCol="0" anchor="ctr">
              <a:spAutoFit/>
            </a:bodyPr>
            <a:lstStyle/>
            <a:p>
              <a:pPr algn="ctr"/>
              <a:r>
                <a:rPr lang="en-US" sz="2000" dirty="0">
                  <a:latin typeface="Segoe Condensed" panose="020B0606040200020203" pitchFamily="34" charset="0"/>
                </a:rPr>
                <a:t>Description</a:t>
              </a:r>
              <a:endParaRPr lang="en-US" sz="2000" b="1" dirty="0">
                <a:latin typeface="Segoe Condensed" panose="020B0606040200020203" pitchFamily="34" charset="0"/>
              </a:endParaRPr>
            </a:p>
          </p:txBody>
        </p:sp>
        <p:grpSp>
          <p:nvGrpSpPr>
            <p:cNvPr id="29" name="Group 28">
              <a:extLst>
                <a:ext uri="{FF2B5EF4-FFF2-40B4-BE49-F238E27FC236}">
                  <a16:creationId xmlns:a16="http://schemas.microsoft.com/office/drawing/2014/main" id="{E555F5B6-7911-8649-AEEB-64D9368DD4E3}"/>
                </a:ext>
              </a:extLst>
            </p:cNvPr>
            <p:cNvGrpSpPr/>
            <p:nvPr/>
          </p:nvGrpSpPr>
          <p:grpSpPr>
            <a:xfrm>
              <a:off x="3503139" y="5239157"/>
              <a:ext cx="82296" cy="290057"/>
              <a:chOff x="3503139" y="5239157"/>
              <a:chExt cx="82296" cy="290057"/>
            </a:xfrm>
          </p:grpSpPr>
          <p:cxnSp>
            <p:nvCxnSpPr>
              <p:cNvPr id="30" name="Straight Connector 29">
                <a:extLst>
                  <a:ext uri="{FF2B5EF4-FFF2-40B4-BE49-F238E27FC236}">
                    <a16:creationId xmlns:a16="http://schemas.microsoft.com/office/drawing/2014/main" id="{558B0990-2B36-434A-8B3C-B23F687F0A25}"/>
                  </a:ext>
                </a:extLst>
              </p:cNvPr>
              <p:cNvCxnSpPr>
                <a:cxnSpLocks/>
                <a:stCxn id="28" idx="0"/>
              </p:cNvCxnSpPr>
              <p:nvPr/>
            </p:nvCxnSpPr>
            <p:spPr>
              <a:xfrm flipV="1">
                <a:off x="3544287" y="5310860"/>
                <a:ext cx="0" cy="218354"/>
              </a:xfrm>
              <a:prstGeom prst="line">
                <a:avLst/>
              </a:prstGeom>
              <a:solidFill>
                <a:srgbClr val="002060"/>
              </a:solidFill>
              <a:ln w="57150">
                <a:solidFill>
                  <a:schemeClr val="tx1"/>
                </a:solidFill>
              </a:ln>
            </p:spPr>
            <p:style>
              <a:lnRef idx="1">
                <a:schemeClr val="accent1"/>
              </a:lnRef>
              <a:fillRef idx="0">
                <a:schemeClr val="accent1"/>
              </a:fillRef>
              <a:effectRef idx="0">
                <a:schemeClr val="accent1"/>
              </a:effectRef>
              <a:fontRef idx="minor">
                <a:schemeClr val="tx1"/>
              </a:fontRef>
            </p:style>
          </p:cxnSp>
          <p:sp>
            <p:nvSpPr>
              <p:cNvPr id="31" name="Oval 30">
                <a:extLst>
                  <a:ext uri="{FF2B5EF4-FFF2-40B4-BE49-F238E27FC236}">
                    <a16:creationId xmlns:a16="http://schemas.microsoft.com/office/drawing/2014/main" id="{D7C53C2C-D92A-9E4E-90E0-DC1F084DFA96}"/>
                  </a:ext>
                </a:extLst>
              </p:cNvPr>
              <p:cNvSpPr>
                <a:spLocks noChangeAspect="1"/>
              </p:cNvSpPr>
              <p:nvPr/>
            </p:nvSpPr>
            <p:spPr>
              <a:xfrm rot="20288438">
                <a:off x="3503139" y="5239157"/>
                <a:ext cx="82296" cy="82296"/>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Tree>
    <p:extLst>
      <p:ext uri="{BB962C8B-B14F-4D97-AF65-F5344CB8AC3E}">
        <p14:creationId xmlns:p14="http://schemas.microsoft.com/office/powerpoint/2010/main" val="680572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with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wipe(down)">
                                      <p:cBhvr>
                                        <p:cTn id="7" dur="500"/>
                                        <p:tgtEl>
                                          <p:spTgt spid="18"/>
                                        </p:tgtEl>
                                      </p:cBhvr>
                                    </p:animEffect>
                                  </p:childTnLst>
                                </p:cTn>
                              </p:par>
                              <p:par>
                                <p:cTn id="8" presetID="4" presetClass="entr" presetSubtype="16" fill="hold" grpId="0" nodeType="withEffect">
                                  <p:stCondLst>
                                    <p:cond delay="0"/>
                                  </p:stCondLst>
                                  <p:childTnLst>
                                    <p:set>
                                      <p:cBhvr>
                                        <p:cTn id="9" dur="1" fill="hold">
                                          <p:stCondLst>
                                            <p:cond delay="0"/>
                                          </p:stCondLst>
                                        </p:cTn>
                                        <p:tgtEl>
                                          <p:spTgt spid="21"/>
                                        </p:tgtEl>
                                        <p:attrNameLst>
                                          <p:attrName>style.visibility</p:attrName>
                                        </p:attrNameLst>
                                      </p:cBhvr>
                                      <p:to>
                                        <p:strVal val="visible"/>
                                      </p:to>
                                    </p:set>
                                    <p:animEffect transition="in" filter="box(in)">
                                      <p:cBhvr>
                                        <p:cTn id="10" dur="1000"/>
                                        <p:tgtEl>
                                          <p:spTgt spid="21"/>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par>
                                <p:cTn id="15" presetID="22" presetClass="entr" presetSubtype="1" fill="hold" nodeType="with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wipe(up)">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27"/>
                                        </p:tgtEl>
                                        <p:attrNameLst>
                                          <p:attrName>style.visibility</p:attrName>
                                        </p:attrNameLst>
                                      </p:cBhvr>
                                      <p:to>
                                        <p:strVal val="visible"/>
                                      </p:to>
                                    </p:set>
                                    <p:animEffect transition="in" filter="wipe(up)">
                                      <p:cBhvr>
                                        <p:cTn id="22"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21"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screenshot of a computer&#10;&#10;Description automatically generated">
            <a:extLst>
              <a:ext uri="{FF2B5EF4-FFF2-40B4-BE49-F238E27FC236}">
                <a16:creationId xmlns:a16="http://schemas.microsoft.com/office/drawing/2014/main" id="{55AEBED2-9160-C74D-BD0F-2E982D3318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0977" y="0"/>
            <a:ext cx="11640065" cy="6858000"/>
          </a:xfrm>
          <a:prstGeom prst="rect">
            <a:avLst/>
          </a:prstGeom>
        </p:spPr>
      </p:pic>
      <p:sp>
        <p:nvSpPr>
          <p:cNvPr id="19" name="Rectangle 18">
            <a:extLst>
              <a:ext uri="{FF2B5EF4-FFF2-40B4-BE49-F238E27FC236}">
                <a16:creationId xmlns:a16="http://schemas.microsoft.com/office/drawing/2014/main" id="{EFFE6F8E-C428-364E-A619-ED7AFBFA84BF}"/>
              </a:ext>
            </a:extLst>
          </p:cNvPr>
          <p:cNvSpPr/>
          <p:nvPr/>
        </p:nvSpPr>
        <p:spPr>
          <a:xfrm>
            <a:off x="211514" y="47528"/>
            <a:ext cx="9107992" cy="6810472"/>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95093BE3-5F21-FD41-8E72-35E6DAC52ED6}"/>
              </a:ext>
            </a:extLst>
          </p:cNvPr>
          <p:cNvGrpSpPr/>
          <p:nvPr/>
        </p:nvGrpSpPr>
        <p:grpSpPr>
          <a:xfrm>
            <a:off x="9288223" y="62517"/>
            <a:ext cx="2253519" cy="590681"/>
            <a:chOff x="3740954" y="2944961"/>
            <a:chExt cx="2253519" cy="590681"/>
          </a:xfrm>
        </p:grpSpPr>
        <p:cxnSp>
          <p:nvCxnSpPr>
            <p:cNvPr id="10" name="Straight Connector 9">
              <a:extLst>
                <a:ext uri="{FF2B5EF4-FFF2-40B4-BE49-F238E27FC236}">
                  <a16:creationId xmlns:a16="http://schemas.microsoft.com/office/drawing/2014/main" id="{4A5D960A-FBB2-904A-B9F2-F3361695E23B}"/>
                </a:ext>
              </a:extLst>
            </p:cNvPr>
            <p:cNvCxnSpPr>
              <a:cxnSpLocks/>
              <a:stCxn id="12" idx="0"/>
              <a:endCxn id="11" idx="2"/>
            </p:cNvCxnSpPr>
            <p:nvPr/>
          </p:nvCxnSpPr>
          <p:spPr>
            <a:xfrm flipH="1" flipV="1">
              <a:off x="4867714" y="3345071"/>
              <a:ext cx="1" cy="190571"/>
            </a:xfrm>
            <a:prstGeom prst="line">
              <a:avLst/>
            </a:prstGeom>
            <a:ln w="57150">
              <a:solidFill>
                <a:srgbClr val="00B050"/>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01943B1B-0B1B-E345-870D-F8FA3B768F43}"/>
                </a:ext>
              </a:extLst>
            </p:cNvPr>
            <p:cNvSpPr/>
            <p:nvPr/>
          </p:nvSpPr>
          <p:spPr>
            <a:xfrm>
              <a:off x="3740954" y="2944961"/>
              <a:ext cx="2253519" cy="400110"/>
            </a:xfrm>
            <a:prstGeom prst="rect">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45720" rIns="45720" rtlCol="0" anchor="ctr">
              <a:spAutoFit/>
            </a:bodyPr>
            <a:lstStyle/>
            <a:p>
              <a:pPr algn="ctr"/>
              <a:r>
                <a:rPr lang="en-US" sz="2000" dirty="0">
                  <a:latin typeface="Segoe Condensed" panose="020B0606040200020203" pitchFamily="34" charset="0"/>
                </a:rPr>
                <a:t>Mission Progress Pane</a:t>
              </a:r>
              <a:endParaRPr lang="en-US" sz="2000" b="1" dirty="0">
                <a:latin typeface="Segoe Condensed" panose="020B0606040200020203" pitchFamily="34" charset="0"/>
              </a:endParaRPr>
            </a:p>
          </p:txBody>
        </p:sp>
      </p:grpSp>
      <p:sp>
        <p:nvSpPr>
          <p:cNvPr id="12" name="Rectangle 11">
            <a:extLst>
              <a:ext uri="{FF2B5EF4-FFF2-40B4-BE49-F238E27FC236}">
                <a16:creationId xmlns:a16="http://schemas.microsoft.com/office/drawing/2014/main" id="{F558FFEE-1092-3C43-BD5E-C9B5A2A051B8}"/>
              </a:ext>
            </a:extLst>
          </p:cNvPr>
          <p:cNvSpPr/>
          <p:nvPr/>
        </p:nvSpPr>
        <p:spPr>
          <a:xfrm>
            <a:off x="9274538" y="653198"/>
            <a:ext cx="2280891" cy="3683058"/>
          </a:xfrm>
          <a:prstGeom prst="rect">
            <a:avLst/>
          </a:prstGeom>
          <a:no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
            <a:extLst>
              <a:ext uri="{FF2B5EF4-FFF2-40B4-BE49-F238E27FC236}">
                <a16:creationId xmlns:a16="http://schemas.microsoft.com/office/drawing/2014/main" id="{A1747935-DC6D-9F47-8C60-B4C8CD4E5C08}"/>
              </a:ext>
            </a:extLst>
          </p:cNvPr>
          <p:cNvSpPr txBox="1">
            <a:spLocks/>
          </p:cNvSpPr>
          <p:nvPr/>
        </p:nvSpPr>
        <p:spPr>
          <a:xfrm rot="16200000">
            <a:off x="-1246522" y="3510077"/>
            <a:ext cx="4122434" cy="708436"/>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5000" b="1" dirty="0">
                <a:solidFill>
                  <a:schemeClr val="tx1">
                    <a:lumMod val="75000"/>
                    <a:lumOff val="25000"/>
                  </a:schemeClr>
                </a:solidFill>
                <a:latin typeface="Bebas Neue" pitchFamily="2" charset="77"/>
              </a:rPr>
              <a:t>Tool Walkthrough</a:t>
            </a:r>
          </a:p>
        </p:txBody>
      </p:sp>
      <p:sp>
        <p:nvSpPr>
          <p:cNvPr id="17" name="Rectangle 16">
            <a:extLst>
              <a:ext uri="{FF2B5EF4-FFF2-40B4-BE49-F238E27FC236}">
                <a16:creationId xmlns:a16="http://schemas.microsoft.com/office/drawing/2014/main" id="{2B8AB34E-1B06-CD49-8E4A-72E795CA85F5}"/>
              </a:ext>
            </a:extLst>
          </p:cNvPr>
          <p:cNvSpPr/>
          <p:nvPr/>
        </p:nvSpPr>
        <p:spPr>
          <a:xfrm>
            <a:off x="9319507" y="4372962"/>
            <a:ext cx="2250436" cy="2411699"/>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643869C1-EA4D-C842-A3AD-53E0FC9CE41F}"/>
              </a:ext>
            </a:extLst>
          </p:cNvPr>
          <p:cNvGrpSpPr/>
          <p:nvPr/>
        </p:nvGrpSpPr>
        <p:grpSpPr>
          <a:xfrm rot="5400000">
            <a:off x="8255600" y="1393812"/>
            <a:ext cx="400110" cy="1727718"/>
            <a:chOff x="3344233" y="5239157"/>
            <a:chExt cx="400110" cy="1727718"/>
          </a:xfrm>
        </p:grpSpPr>
        <p:sp>
          <p:nvSpPr>
            <p:cNvPr id="20" name="Rectangle 19">
              <a:extLst>
                <a:ext uri="{FF2B5EF4-FFF2-40B4-BE49-F238E27FC236}">
                  <a16:creationId xmlns:a16="http://schemas.microsoft.com/office/drawing/2014/main" id="{8187FDE2-9090-2149-98DA-5CED5C19F07B}"/>
                </a:ext>
              </a:extLst>
            </p:cNvPr>
            <p:cNvSpPr/>
            <p:nvPr/>
          </p:nvSpPr>
          <p:spPr>
            <a:xfrm rot="16200000">
              <a:off x="2785803" y="6008335"/>
              <a:ext cx="1516970" cy="40011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45720" rIns="45720" rtlCol="0" anchor="ctr">
              <a:spAutoFit/>
            </a:bodyPr>
            <a:lstStyle/>
            <a:p>
              <a:pPr algn="ctr"/>
              <a:r>
                <a:rPr lang="en-US" sz="2000" dirty="0">
                  <a:latin typeface="Segoe Condensed" panose="020B0606040200020203" pitchFamily="34" charset="0"/>
                </a:rPr>
                <a:t>Progress bar</a:t>
              </a:r>
              <a:endParaRPr lang="en-US" sz="2000" b="1" dirty="0">
                <a:latin typeface="Segoe Condensed" panose="020B0606040200020203" pitchFamily="34" charset="0"/>
              </a:endParaRPr>
            </a:p>
          </p:txBody>
        </p:sp>
        <p:grpSp>
          <p:nvGrpSpPr>
            <p:cNvPr id="21" name="Group 20">
              <a:extLst>
                <a:ext uri="{FF2B5EF4-FFF2-40B4-BE49-F238E27FC236}">
                  <a16:creationId xmlns:a16="http://schemas.microsoft.com/office/drawing/2014/main" id="{26D03179-7EFB-BC49-A4AF-523A0288EF39}"/>
                </a:ext>
              </a:extLst>
            </p:cNvPr>
            <p:cNvGrpSpPr/>
            <p:nvPr/>
          </p:nvGrpSpPr>
          <p:grpSpPr>
            <a:xfrm>
              <a:off x="3503139" y="5239157"/>
              <a:ext cx="82296" cy="361776"/>
              <a:chOff x="3503139" y="5239157"/>
              <a:chExt cx="82296" cy="361776"/>
            </a:xfrm>
          </p:grpSpPr>
          <p:cxnSp>
            <p:nvCxnSpPr>
              <p:cNvPr id="22" name="Straight Connector 21">
                <a:extLst>
                  <a:ext uri="{FF2B5EF4-FFF2-40B4-BE49-F238E27FC236}">
                    <a16:creationId xmlns:a16="http://schemas.microsoft.com/office/drawing/2014/main" id="{31407513-C723-AD4A-B302-15510035BCDB}"/>
                  </a:ext>
                </a:extLst>
              </p:cNvPr>
              <p:cNvCxnSpPr>
                <a:cxnSpLocks/>
              </p:cNvCxnSpPr>
              <p:nvPr/>
            </p:nvCxnSpPr>
            <p:spPr>
              <a:xfrm rot="16200000">
                <a:off x="3407137" y="5463773"/>
                <a:ext cx="274320" cy="0"/>
              </a:xfrm>
              <a:prstGeom prst="line">
                <a:avLst/>
              </a:prstGeom>
              <a:solidFill>
                <a:srgbClr val="002060"/>
              </a:solidFill>
              <a:ln w="57150">
                <a:solidFill>
                  <a:schemeClr val="tx1"/>
                </a:solidFill>
              </a:ln>
            </p:spPr>
            <p:style>
              <a:lnRef idx="1">
                <a:schemeClr val="accent1"/>
              </a:lnRef>
              <a:fillRef idx="0">
                <a:schemeClr val="accent1"/>
              </a:fillRef>
              <a:effectRef idx="0">
                <a:schemeClr val="accent1"/>
              </a:effectRef>
              <a:fontRef idx="minor">
                <a:schemeClr val="tx1"/>
              </a:fontRef>
            </p:style>
          </p:cxnSp>
          <p:sp>
            <p:nvSpPr>
              <p:cNvPr id="23" name="Oval 22">
                <a:extLst>
                  <a:ext uri="{FF2B5EF4-FFF2-40B4-BE49-F238E27FC236}">
                    <a16:creationId xmlns:a16="http://schemas.microsoft.com/office/drawing/2014/main" id="{2D5B723C-BD6F-1947-98FB-F23DCC06EC08}"/>
                  </a:ext>
                </a:extLst>
              </p:cNvPr>
              <p:cNvSpPr>
                <a:spLocks noChangeAspect="1"/>
              </p:cNvSpPr>
              <p:nvPr/>
            </p:nvSpPr>
            <p:spPr>
              <a:xfrm rot="20288438">
                <a:off x="3503139" y="5239157"/>
                <a:ext cx="82296" cy="82296"/>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grpSp>
        <p:nvGrpSpPr>
          <p:cNvPr id="26" name="Group 25">
            <a:extLst>
              <a:ext uri="{FF2B5EF4-FFF2-40B4-BE49-F238E27FC236}">
                <a16:creationId xmlns:a16="http://schemas.microsoft.com/office/drawing/2014/main" id="{B4D20DEE-8DCD-4341-8B55-C85E4F0722DB}"/>
              </a:ext>
            </a:extLst>
          </p:cNvPr>
          <p:cNvGrpSpPr/>
          <p:nvPr/>
        </p:nvGrpSpPr>
        <p:grpSpPr>
          <a:xfrm rot="5400000">
            <a:off x="8264555" y="2606404"/>
            <a:ext cx="400110" cy="1727718"/>
            <a:chOff x="3344233" y="5239157"/>
            <a:chExt cx="400110" cy="1727718"/>
          </a:xfrm>
        </p:grpSpPr>
        <p:sp>
          <p:nvSpPr>
            <p:cNvPr id="27" name="Rectangle 26">
              <a:extLst>
                <a:ext uri="{FF2B5EF4-FFF2-40B4-BE49-F238E27FC236}">
                  <a16:creationId xmlns:a16="http://schemas.microsoft.com/office/drawing/2014/main" id="{09FF2311-65F5-D940-8BD9-FA16BB95C096}"/>
                </a:ext>
              </a:extLst>
            </p:cNvPr>
            <p:cNvSpPr/>
            <p:nvPr/>
          </p:nvSpPr>
          <p:spPr>
            <a:xfrm rot="16200000">
              <a:off x="2785803" y="6008335"/>
              <a:ext cx="1516970" cy="40011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45720" rIns="45720" rtlCol="0" anchor="ctr">
              <a:spAutoFit/>
            </a:bodyPr>
            <a:lstStyle/>
            <a:p>
              <a:pPr algn="ctr"/>
              <a:r>
                <a:rPr lang="en-US" sz="2000" dirty="0">
                  <a:latin typeface="Segoe Condensed" panose="020B0606040200020203" pitchFamily="34" charset="0"/>
                </a:rPr>
                <a:t>Contributions</a:t>
              </a:r>
              <a:endParaRPr lang="en-US" sz="2000" b="1" dirty="0">
                <a:latin typeface="Segoe Condensed" panose="020B0606040200020203" pitchFamily="34" charset="0"/>
              </a:endParaRPr>
            </a:p>
          </p:txBody>
        </p:sp>
        <p:grpSp>
          <p:nvGrpSpPr>
            <p:cNvPr id="28" name="Group 27">
              <a:extLst>
                <a:ext uri="{FF2B5EF4-FFF2-40B4-BE49-F238E27FC236}">
                  <a16:creationId xmlns:a16="http://schemas.microsoft.com/office/drawing/2014/main" id="{B9121115-7DF5-714A-9AFF-712A7BBEFC19}"/>
                </a:ext>
              </a:extLst>
            </p:cNvPr>
            <p:cNvGrpSpPr/>
            <p:nvPr/>
          </p:nvGrpSpPr>
          <p:grpSpPr>
            <a:xfrm>
              <a:off x="3503139" y="5239157"/>
              <a:ext cx="82296" cy="361776"/>
              <a:chOff x="3503139" y="5239157"/>
              <a:chExt cx="82296" cy="361776"/>
            </a:xfrm>
          </p:grpSpPr>
          <p:cxnSp>
            <p:nvCxnSpPr>
              <p:cNvPr id="29" name="Straight Connector 28">
                <a:extLst>
                  <a:ext uri="{FF2B5EF4-FFF2-40B4-BE49-F238E27FC236}">
                    <a16:creationId xmlns:a16="http://schemas.microsoft.com/office/drawing/2014/main" id="{B5BB2525-9877-724D-8216-395ADCC8E791}"/>
                  </a:ext>
                </a:extLst>
              </p:cNvPr>
              <p:cNvCxnSpPr>
                <a:cxnSpLocks/>
              </p:cNvCxnSpPr>
              <p:nvPr/>
            </p:nvCxnSpPr>
            <p:spPr>
              <a:xfrm rot="16200000">
                <a:off x="3407137" y="5463773"/>
                <a:ext cx="274320" cy="0"/>
              </a:xfrm>
              <a:prstGeom prst="line">
                <a:avLst/>
              </a:prstGeom>
              <a:solidFill>
                <a:srgbClr val="002060"/>
              </a:solidFill>
              <a:ln w="57150">
                <a:solidFill>
                  <a:schemeClr val="tx1"/>
                </a:solidFill>
              </a:ln>
            </p:spPr>
            <p:style>
              <a:lnRef idx="1">
                <a:schemeClr val="accent1"/>
              </a:lnRef>
              <a:fillRef idx="0">
                <a:schemeClr val="accent1"/>
              </a:fillRef>
              <a:effectRef idx="0">
                <a:schemeClr val="accent1"/>
              </a:effectRef>
              <a:fontRef idx="minor">
                <a:schemeClr val="tx1"/>
              </a:fontRef>
            </p:style>
          </p:cxnSp>
          <p:sp>
            <p:nvSpPr>
              <p:cNvPr id="30" name="Oval 29">
                <a:extLst>
                  <a:ext uri="{FF2B5EF4-FFF2-40B4-BE49-F238E27FC236}">
                    <a16:creationId xmlns:a16="http://schemas.microsoft.com/office/drawing/2014/main" id="{0505412B-F701-C54E-8D26-DDCEDCAF036F}"/>
                  </a:ext>
                </a:extLst>
              </p:cNvPr>
              <p:cNvSpPr>
                <a:spLocks noChangeAspect="1"/>
              </p:cNvSpPr>
              <p:nvPr/>
            </p:nvSpPr>
            <p:spPr>
              <a:xfrm rot="20288438">
                <a:off x="3503139" y="5239157"/>
                <a:ext cx="82296" cy="82296"/>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Tree>
    <p:extLst>
      <p:ext uri="{BB962C8B-B14F-4D97-AF65-F5344CB8AC3E}">
        <p14:creationId xmlns:p14="http://schemas.microsoft.com/office/powerpoint/2010/main" val="850489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16"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ox(in)">
                                      <p:cBhvr>
                                        <p:cTn id="7" dur="1000"/>
                                        <p:tgtEl>
                                          <p:spTgt spid="12"/>
                                        </p:tgtEl>
                                      </p:cBhvr>
                                    </p:animEffect>
                                  </p:childTnLst>
                                </p:cTn>
                              </p:par>
                              <p:par>
                                <p:cTn id="8" presetID="22" presetClass="entr" presetSubtype="1"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ipe(up)">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2" fill="hold" nodeType="clickEffect">
                                  <p:stCondLst>
                                    <p:cond delay="0"/>
                                  </p:stCondLst>
                                  <p:childTnLst>
                                    <p:set>
                                      <p:cBhvr>
                                        <p:cTn id="14" dur="1" fill="hold">
                                          <p:stCondLst>
                                            <p:cond delay="0"/>
                                          </p:stCondLst>
                                        </p:cTn>
                                        <p:tgtEl>
                                          <p:spTgt spid="18"/>
                                        </p:tgtEl>
                                        <p:attrNameLst>
                                          <p:attrName>style.visibility</p:attrName>
                                        </p:attrNameLst>
                                      </p:cBhvr>
                                      <p:to>
                                        <p:strVal val="visible"/>
                                      </p:to>
                                    </p:set>
                                    <p:animEffect transition="in" filter="wipe(right)">
                                      <p:cBhvr>
                                        <p:cTn id="15" dur="500"/>
                                        <p:tgtEl>
                                          <p:spTgt spid="18"/>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2" fill="hold" nodeType="clickEffect">
                                  <p:stCondLst>
                                    <p:cond delay="0"/>
                                  </p:stCondLst>
                                  <p:childTnLst>
                                    <p:set>
                                      <p:cBhvr>
                                        <p:cTn id="19" dur="1" fill="hold">
                                          <p:stCondLst>
                                            <p:cond delay="0"/>
                                          </p:stCondLst>
                                        </p:cTn>
                                        <p:tgtEl>
                                          <p:spTgt spid="26"/>
                                        </p:tgtEl>
                                        <p:attrNameLst>
                                          <p:attrName>style.visibility</p:attrName>
                                        </p:attrNameLst>
                                      </p:cBhvr>
                                      <p:to>
                                        <p:strVal val="visible"/>
                                      </p:to>
                                    </p:set>
                                    <p:animEffect transition="in" filter="wipe(right)">
                                      <p:cBhvr>
                                        <p:cTn id="20"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screenshot of a computer&#10;&#10;Description automatically generated">
            <a:extLst>
              <a:ext uri="{FF2B5EF4-FFF2-40B4-BE49-F238E27FC236}">
                <a16:creationId xmlns:a16="http://schemas.microsoft.com/office/drawing/2014/main" id="{55AEBED2-9160-C74D-BD0F-2E982D3318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0977" y="0"/>
            <a:ext cx="11640065" cy="6858000"/>
          </a:xfrm>
          <a:prstGeom prst="rect">
            <a:avLst/>
          </a:prstGeom>
        </p:spPr>
      </p:pic>
      <p:sp>
        <p:nvSpPr>
          <p:cNvPr id="15" name="Rectangle 14">
            <a:extLst>
              <a:ext uri="{FF2B5EF4-FFF2-40B4-BE49-F238E27FC236}">
                <a16:creationId xmlns:a16="http://schemas.microsoft.com/office/drawing/2014/main" id="{BAE9C128-14B8-7242-BB17-5464C4FDA9F0}"/>
              </a:ext>
            </a:extLst>
          </p:cNvPr>
          <p:cNvSpPr/>
          <p:nvPr/>
        </p:nvSpPr>
        <p:spPr>
          <a:xfrm>
            <a:off x="211514" y="47528"/>
            <a:ext cx="9063022" cy="5791798"/>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
            <a:extLst>
              <a:ext uri="{FF2B5EF4-FFF2-40B4-BE49-F238E27FC236}">
                <a16:creationId xmlns:a16="http://schemas.microsoft.com/office/drawing/2014/main" id="{A1747935-DC6D-9F47-8C60-B4C8CD4E5C08}"/>
              </a:ext>
            </a:extLst>
          </p:cNvPr>
          <p:cNvSpPr txBox="1">
            <a:spLocks/>
          </p:cNvSpPr>
          <p:nvPr/>
        </p:nvSpPr>
        <p:spPr>
          <a:xfrm rot="16200000">
            <a:off x="-1246522" y="3510077"/>
            <a:ext cx="4122434" cy="708436"/>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5000" b="1" dirty="0">
                <a:solidFill>
                  <a:schemeClr val="tx1">
                    <a:lumMod val="75000"/>
                    <a:lumOff val="25000"/>
                  </a:schemeClr>
                </a:solidFill>
                <a:latin typeface="Bebas Neue" pitchFamily="2" charset="77"/>
              </a:rPr>
              <a:t>Tool Walkthrough</a:t>
            </a:r>
          </a:p>
        </p:txBody>
      </p:sp>
      <p:sp>
        <p:nvSpPr>
          <p:cNvPr id="13" name="Rectangle 12">
            <a:extLst>
              <a:ext uri="{FF2B5EF4-FFF2-40B4-BE49-F238E27FC236}">
                <a16:creationId xmlns:a16="http://schemas.microsoft.com/office/drawing/2014/main" id="{E4CC2FE6-ADB7-AC45-8A51-B0350E83A636}"/>
              </a:ext>
            </a:extLst>
          </p:cNvPr>
          <p:cNvSpPr/>
          <p:nvPr/>
        </p:nvSpPr>
        <p:spPr>
          <a:xfrm>
            <a:off x="179291" y="5839326"/>
            <a:ext cx="6368796" cy="1066202"/>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515AE0A4-AC3C-4142-B9A6-8DDB9DB3165D}"/>
              </a:ext>
            </a:extLst>
          </p:cNvPr>
          <p:cNvSpPr/>
          <p:nvPr/>
        </p:nvSpPr>
        <p:spPr>
          <a:xfrm>
            <a:off x="9274536" y="663468"/>
            <a:ext cx="2917464" cy="3679932"/>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9B86D062-3E77-8D45-A9F5-556CFB63B4FB}"/>
              </a:ext>
            </a:extLst>
          </p:cNvPr>
          <p:cNvGrpSpPr/>
          <p:nvPr/>
        </p:nvGrpSpPr>
        <p:grpSpPr>
          <a:xfrm>
            <a:off x="8212076" y="3733740"/>
            <a:ext cx="1611086" cy="609659"/>
            <a:chOff x="4200463" y="4923345"/>
            <a:chExt cx="810870" cy="609659"/>
          </a:xfrm>
          <a:solidFill>
            <a:srgbClr val="BE384A"/>
          </a:solidFill>
        </p:grpSpPr>
        <p:cxnSp>
          <p:nvCxnSpPr>
            <p:cNvPr id="17" name="Straight Connector 16">
              <a:extLst>
                <a:ext uri="{FF2B5EF4-FFF2-40B4-BE49-F238E27FC236}">
                  <a16:creationId xmlns:a16="http://schemas.microsoft.com/office/drawing/2014/main" id="{27A5B65E-A630-0447-8F2B-6E67B51DF106}"/>
                </a:ext>
              </a:extLst>
            </p:cNvPr>
            <p:cNvCxnSpPr>
              <a:cxnSpLocks/>
              <a:stCxn id="20" idx="0"/>
              <a:endCxn id="18" idx="2"/>
            </p:cNvCxnSpPr>
            <p:nvPr/>
          </p:nvCxnSpPr>
          <p:spPr>
            <a:xfrm flipV="1">
              <a:off x="4605898" y="5323455"/>
              <a:ext cx="0" cy="209549"/>
            </a:xfrm>
            <a:prstGeom prst="line">
              <a:avLst/>
            </a:prstGeom>
            <a:grpFill/>
            <a:ln w="57150">
              <a:solidFill>
                <a:srgbClr val="BE384A"/>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DEBE6B69-8A7C-E441-ADDA-BB094D67F7BB}"/>
                </a:ext>
              </a:extLst>
            </p:cNvPr>
            <p:cNvSpPr/>
            <p:nvPr/>
          </p:nvSpPr>
          <p:spPr>
            <a:xfrm>
              <a:off x="4200463" y="4923345"/>
              <a:ext cx="810870" cy="40011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lIns="45720" rIns="45720" rtlCol="0" anchor="ctr">
              <a:spAutoFit/>
            </a:bodyPr>
            <a:lstStyle/>
            <a:p>
              <a:pPr algn="ctr"/>
              <a:r>
                <a:rPr lang="en-US" sz="2000" dirty="0">
                  <a:latin typeface="Segoe Condensed" panose="020B0606040200020203" pitchFamily="34" charset="0"/>
                </a:rPr>
                <a:t>Route Guidance</a:t>
              </a:r>
              <a:endParaRPr lang="en-US" sz="2000" b="1" dirty="0">
                <a:latin typeface="Segoe Condensed" panose="020B0606040200020203" pitchFamily="34" charset="0"/>
              </a:endParaRPr>
            </a:p>
          </p:txBody>
        </p:sp>
      </p:grpSp>
      <p:sp>
        <p:nvSpPr>
          <p:cNvPr id="20" name="Rectangle 19">
            <a:extLst>
              <a:ext uri="{FF2B5EF4-FFF2-40B4-BE49-F238E27FC236}">
                <a16:creationId xmlns:a16="http://schemas.microsoft.com/office/drawing/2014/main" id="{FC52AB23-02CB-1C4E-B80D-ACFED19A2AC2}"/>
              </a:ext>
            </a:extLst>
          </p:cNvPr>
          <p:cNvSpPr/>
          <p:nvPr/>
        </p:nvSpPr>
        <p:spPr>
          <a:xfrm>
            <a:off x="6548087" y="4343399"/>
            <a:ext cx="4939063" cy="2345267"/>
          </a:xfrm>
          <a:prstGeom prst="rect">
            <a:avLst/>
          </a:prstGeom>
          <a:noFill/>
          <a:ln w="57150">
            <a:solidFill>
              <a:srgbClr val="BE384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31">
            <a:extLst>
              <a:ext uri="{FF2B5EF4-FFF2-40B4-BE49-F238E27FC236}">
                <a16:creationId xmlns:a16="http://schemas.microsoft.com/office/drawing/2014/main" id="{DE8A608E-FDAC-FE46-9BC5-01234E331B1B}"/>
              </a:ext>
            </a:extLst>
          </p:cNvPr>
          <p:cNvGrpSpPr/>
          <p:nvPr/>
        </p:nvGrpSpPr>
        <p:grpSpPr>
          <a:xfrm rot="10800000">
            <a:off x="10250635" y="3828981"/>
            <a:ext cx="1516970" cy="690167"/>
            <a:chOff x="2785802" y="5239157"/>
            <a:chExt cx="1516970" cy="690167"/>
          </a:xfrm>
        </p:grpSpPr>
        <p:sp>
          <p:nvSpPr>
            <p:cNvPr id="33" name="Rectangle 32">
              <a:extLst>
                <a:ext uri="{FF2B5EF4-FFF2-40B4-BE49-F238E27FC236}">
                  <a16:creationId xmlns:a16="http://schemas.microsoft.com/office/drawing/2014/main" id="{D06C30E1-3D7E-2B4A-84B1-4B2D36303707}"/>
                </a:ext>
              </a:extLst>
            </p:cNvPr>
            <p:cNvSpPr/>
            <p:nvPr/>
          </p:nvSpPr>
          <p:spPr>
            <a:xfrm rot="10800000">
              <a:off x="2785802" y="5529214"/>
              <a:ext cx="1516970" cy="40011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45720" rIns="45720" rtlCol="0" anchor="ctr">
              <a:spAutoFit/>
            </a:bodyPr>
            <a:lstStyle/>
            <a:p>
              <a:pPr algn="ctr"/>
              <a:r>
                <a:rPr lang="en-US" sz="2000" dirty="0">
                  <a:latin typeface="Segoe Condensed" panose="020B0606040200020203" pitchFamily="34" charset="0"/>
                </a:rPr>
                <a:t>Top-down map</a:t>
              </a:r>
              <a:endParaRPr lang="en-US" sz="2000" b="1" dirty="0">
                <a:latin typeface="Segoe Condensed" panose="020B0606040200020203" pitchFamily="34" charset="0"/>
              </a:endParaRPr>
            </a:p>
          </p:txBody>
        </p:sp>
        <p:grpSp>
          <p:nvGrpSpPr>
            <p:cNvPr id="34" name="Group 33">
              <a:extLst>
                <a:ext uri="{FF2B5EF4-FFF2-40B4-BE49-F238E27FC236}">
                  <a16:creationId xmlns:a16="http://schemas.microsoft.com/office/drawing/2014/main" id="{F87C8142-3094-0941-9FF7-E7D1C49CCE5B}"/>
                </a:ext>
              </a:extLst>
            </p:cNvPr>
            <p:cNvGrpSpPr/>
            <p:nvPr/>
          </p:nvGrpSpPr>
          <p:grpSpPr>
            <a:xfrm>
              <a:off x="3503139" y="5239157"/>
              <a:ext cx="82296" cy="290057"/>
              <a:chOff x="3503139" y="5239157"/>
              <a:chExt cx="82296" cy="290057"/>
            </a:xfrm>
          </p:grpSpPr>
          <p:cxnSp>
            <p:nvCxnSpPr>
              <p:cNvPr id="35" name="Straight Connector 34">
                <a:extLst>
                  <a:ext uri="{FF2B5EF4-FFF2-40B4-BE49-F238E27FC236}">
                    <a16:creationId xmlns:a16="http://schemas.microsoft.com/office/drawing/2014/main" id="{31B1C737-11DC-624F-9870-2603A08971E8}"/>
                  </a:ext>
                </a:extLst>
              </p:cNvPr>
              <p:cNvCxnSpPr>
                <a:cxnSpLocks/>
                <a:stCxn id="33" idx="2"/>
              </p:cNvCxnSpPr>
              <p:nvPr/>
            </p:nvCxnSpPr>
            <p:spPr>
              <a:xfrm rot="10800000">
                <a:off x="3544287" y="5310860"/>
                <a:ext cx="0" cy="218354"/>
              </a:xfrm>
              <a:prstGeom prst="line">
                <a:avLst/>
              </a:prstGeom>
              <a:solidFill>
                <a:srgbClr val="002060"/>
              </a:solidFill>
              <a:ln w="57150">
                <a:solidFill>
                  <a:schemeClr val="tx1"/>
                </a:solidFill>
              </a:ln>
            </p:spPr>
            <p:style>
              <a:lnRef idx="1">
                <a:schemeClr val="accent1"/>
              </a:lnRef>
              <a:fillRef idx="0">
                <a:schemeClr val="accent1"/>
              </a:fillRef>
              <a:effectRef idx="0">
                <a:schemeClr val="accent1"/>
              </a:effectRef>
              <a:fontRef idx="minor">
                <a:schemeClr val="tx1"/>
              </a:fontRef>
            </p:style>
          </p:cxnSp>
          <p:sp>
            <p:nvSpPr>
              <p:cNvPr id="36" name="Oval 35">
                <a:extLst>
                  <a:ext uri="{FF2B5EF4-FFF2-40B4-BE49-F238E27FC236}">
                    <a16:creationId xmlns:a16="http://schemas.microsoft.com/office/drawing/2014/main" id="{9517846E-E54F-A14C-8D6C-BDE9F93EC4C9}"/>
                  </a:ext>
                </a:extLst>
              </p:cNvPr>
              <p:cNvSpPr>
                <a:spLocks noChangeAspect="1"/>
              </p:cNvSpPr>
              <p:nvPr/>
            </p:nvSpPr>
            <p:spPr>
              <a:xfrm rot="20288438">
                <a:off x="3503139" y="5239157"/>
                <a:ext cx="82296" cy="82296"/>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grpSp>
        <p:nvGrpSpPr>
          <p:cNvPr id="37" name="Group 36">
            <a:extLst>
              <a:ext uri="{FF2B5EF4-FFF2-40B4-BE49-F238E27FC236}">
                <a16:creationId xmlns:a16="http://schemas.microsoft.com/office/drawing/2014/main" id="{BB1A29DB-6296-D149-B26F-EFBED8242688}"/>
              </a:ext>
            </a:extLst>
          </p:cNvPr>
          <p:cNvGrpSpPr/>
          <p:nvPr/>
        </p:nvGrpSpPr>
        <p:grpSpPr>
          <a:xfrm rot="5400000">
            <a:off x="5222866" y="4993351"/>
            <a:ext cx="400110" cy="2541290"/>
            <a:chOff x="3344233" y="5239157"/>
            <a:chExt cx="400110" cy="2541290"/>
          </a:xfrm>
        </p:grpSpPr>
        <p:sp>
          <p:nvSpPr>
            <p:cNvPr id="38" name="Rectangle 37">
              <a:extLst>
                <a:ext uri="{FF2B5EF4-FFF2-40B4-BE49-F238E27FC236}">
                  <a16:creationId xmlns:a16="http://schemas.microsoft.com/office/drawing/2014/main" id="{16362C75-0D36-3C46-855A-0CAB04F39BBE}"/>
                </a:ext>
              </a:extLst>
            </p:cNvPr>
            <p:cNvSpPr/>
            <p:nvPr/>
          </p:nvSpPr>
          <p:spPr>
            <a:xfrm rot="16200000">
              <a:off x="2401502" y="6437606"/>
              <a:ext cx="2285572" cy="40011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45720" rIns="45720" rtlCol="0" anchor="ctr">
              <a:spAutoFit/>
            </a:bodyPr>
            <a:lstStyle/>
            <a:p>
              <a:pPr algn="ctr"/>
              <a:r>
                <a:rPr lang="en-US" sz="2000" dirty="0">
                  <a:latin typeface="Segoe Condensed" panose="020B0606040200020203" pitchFamily="34" charset="0"/>
                </a:rPr>
                <a:t>Turn-by-turn directions</a:t>
              </a:r>
            </a:p>
          </p:txBody>
        </p:sp>
        <p:grpSp>
          <p:nvGrpSpPr>
            <p:cNvPr id="39" name="Group 38">
              <a:extLst>
                <a:ext uri="{FF2B5EF4-FFF2-40B4-BE49-F238E27FC236}">
                  <a16:creationId xmlns:a16="http://schemas.microsoft.com/office/drawing/2014/main" id="{9E95ACA1-A5D6-BD4A-BD46-D1FD1956DEF4}"/>
                </a:ext>
              </a:extLst>
            </p:cNvPr>
            <p:cNvGrpSpPr/>
            <p:nvPr/>
          </p:nvGrpSpPr>
          <p:grpSpPr>
            <a:xfrm>
              <a:off x="3503139" y="5239157"/>
              <a:ext cx="82296" cy="361776"/>
              <a:chOff x="3503139" y="5239157"/>
              <a:chExt cx="82296" cy="361776"/>
            </a:xfrm>
          </p:grpSpPr>
          <p:cxnSp>
            <p:nvCxnSpPr>
              <p:cNvPr id="40" name="Straight Connector 39">
                <a:extLst>
                  <a:ext uri="{FF2B5EF4-FFF2-40B4-BE49-F238E27FC236}">
                    <a16:creationId xmlns:a16="http://schemas.microsoft.com/office/drawing/2014/main" id="{3AD372EF-5E07-C943-9390-04CD18867058}"/>
                  </a:ext>
                </a:extLst>
              </p:cNvPr>
              <p:cNvCxnSpPr>
                <a:cxnSpLocks/>
              </p:cNvCxnSpPr>
              <p:nvPr/>
            </p:nvCxnSpPr>
            <p:spPr>
              <a:xfrm rot="16200000">
                <a:off x="3407137" y="5463773"/>
                <a:ext cx="274320" cy="0"/>
              </a:xfrm>
              <a:prstGeom prst="line">
                <a:avLst/>
              </a:prstGeom>
              <a:solidFill>
                <a:srgbClr val="002060"/>
              </a:solidFill>
              <a:ln w="57150">
                <a:solidFill>
                  <a:schemeClr val="tx1"/>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CDB480AE-6DC8-B444-A405-3391E3BDED84}"/>
                  </a:ext>
                </a:extLst>
              </p:cNvPr>
              <p:cNvSpPr>
                <a:spLocks noChangeAspect="1"/>
              </p:cNvSpPr>
              <p:nvPr/>
            </p:nvSpPr>
            <p:spPr>
              <a:xfrm rot="20288438">
                <a:off x="3503139" y="5239157"/>
                <a:ext cx="82296" cy="82296"/>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Tree>
    <p:extLst>
      <p:ext uri="{BB962C8B-B14F-4D97-AF65-F5344CB8AC3E}">
        <p14:creationId xmlns:p14="http://schemas.microsoft.com/office/powerpoint/2010/main" val="3247405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16" fill="hold" grpId="0" nodeType="after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box(in)">
                                      <p:cBhvr>
                                        <p:cTn id="7" dur="1000"/>
                                        <p:tgtEl>
                                          <p:spTgt spid="20"/>
                                        </p:tgtEl>
                                      </p:cBhvr>
                                    </p:animEffect>
                                  </p:childTnLst>
                                </p:cTn>
                              </p:par>
                              <p:par>
                                <p:cTn id="8" presetID="22" presetClass="entr" presetSubtype="4" fill="hold" nodeType="withEffect">
                                  <p:stCondLst>
                                    <p:cond delay="0"/>
                                  </p:stCondLst>
                                  <p:childTnLst>
                                    <p:set>
                                      <p:cBhvr>
                                        <p:cTn id="9" dur="1" fill="hold">
                                          <p:stCondLst>
                                            <p:cond delay="0"/>
                                          </p:stCondLst>
                                        </p:cTn>
                                        <p:tgtEl>
                                          <p:spTgt spid="16"/>
                                        </p:tgtEl>
                                        <p:attrNameLst>
                                          <p:attrName>style.visibility</p:attrName>
                                        </p:attrNameLst>
                                      </p:cBhvr>
                                      <p:to>
                                        <p:strVal val="visible"/>
                                      </p:to>
                                    </p:set>
                                    <p:animEffect transition="in" filter="wipe(down)">
                                      <p:cBhvr>
                                        <p:cTn id="10" dur="500"/>
                                        <p:tgtEl>
                                          <p:spTgt spid="16"/>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2" fill="hold" nodeType="clickEffect">
                                  <p:stCondLst>
                                    <p:cond delay="0"/>
                                  </p:stCondLst>
                                  <p:childTnLst>
                                    <p:set>
                                      <p:cBhvr>
                                        <p:cTn id="14" dur="1" fill="hold">
                                          <p:stCondLst>
                                            <p:cond delay="0"/>
                                          </p:stCondLst>
                                        </p:cTn>
                                        <p:tgtEl>
                                          <p:spTgt spid="37"/>
                                        </p:tgtEl>
                                        <p:attrNameLst>
                                          <p:attrName>style.visibility</p:attrName>
                                        </p:attrNameLst>
                                      </p:cBhvr>
                                      <p:to>
                                        <p:strVal val="visible"/>
                                      </p:to>
                                    </p:set>
                                    <p:animEffect transition="in" filter="wipe(right)">
                                      <p:cBhvr>
                                        <p:cTn id="15" dur="500"/>
                                        <p:tgtEl>
                                          <p:spTgt spid="37"/>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nodeType="clickEffect">
                                  <p:stCondLst>
                                    <p:cond delay="0"/>
                                  </p:stCondLst>
                                  <p:childTnLst>
                                    <p:set>
                                      <p:cBhvr>
                                        <p:cTn id="19" dur="1" fill="hold">
                                          <p:stCondLst>
                                            <p:cond delay="0"/>
                                          </p:stCondLst>
                                        </p:cTn>
                                        <p:tgtEl>
                                          <p:spTgt spid="32"/>
                                        </p:tgtEl>
                                        <p:attrNameLst>
                                          <p:attrName>style.visibility</p:attrName>
                                        </p:attrNameLst>
                                      </p:cBhvr>
                                      <p:to>
                                        <p:strVal val="visible"/>
                                      </p:to>
                                    </p:set>
                                    <p:animEffect transition="in" filter="wipe(down)">
                                      <p:cBhvr>
                                        <p:cTn id="20"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2590F-F390-104F-A889-45A7895A3442}"/>
              </a:ext>
            </a:extLst>
          </p:cNvPr>
          <p:cNvSpPr>
            <a:spLocks noGrp="1"/>
          </p:cNvSpPr>
          <p:nvPr>
            <p:ph type="title"/>
          </p:nvPr>
        </p:nvSpPr>
        <p:spPr/>
        <p:txBody>
          <a:bodyPr/>
          <a:lstStyle/>
          <a:p>
            <a:r>
              <a:rPr lang="en-US" dirty="0"/>
              <a:t>Interactive tutorial</a:t>
            </a:r>
          </a:p>
        </p:txBody>
      </p:sp>
      <p:sp>
        <p:nvSpPr>
          <p:cNvPr id="4" name="Content Placeholder 3">
            <a:extLst>
              <a:ext uri="{FF2B5EF4-FFF2-40B4-BE49-F238E27FC236}">
                <a16:creationId xmlns:a16="http://schemas.microsoft.com/office/drawing/2014/main" id="{165E8C25-FA36-4D4D-A480-7DBE98CC1A87}"/>
              </a:ext>
            </a:extLst>
          </p:cNvPr>
          <p:cNvSpPr>
            <a:spLocks noGrp="1"/>
          </p:cNvSpPr>
          <p:nvPr>
            <p:ph sz="quarter" idx="13"/>
          </p:nvPr>
        </p:nvSpPr>
        <p:spPr/>
        <p:txBody>
          <a:bodyPr/>
          <a:lstStyle/>
          <a:p>
            <a:r>
              <a:rPr lang="en-US" dirty="0"/>
              <a:t>Project sidewalk system</a:t>
            </a:r>
          </a:p>
        </p:txBody>
      </p:sp>
      <p:grpSp>
        <p:nvGrpSpPr>
          <p:cNvPr id="9" name="Group 8">
            <a:extLst>
              <a:ext uri="{FF2B5EF4-FFF2-40B4-BE49-F238E27FC236}">
                <a16:creationId xmlns:a16="http://schemas.microsoft.com/office/drawing/2014/main" id="{6EBE6525-6993-B84A-AE95-9612424761A2}"/>
              </a:ext>
            </a:extLst>
          </p:cNvPr>
          <p:cNvGrpSpPr/>
          <p:nvPr/>
        </p:nvGrpSpPr>
        <p:grpSpPr>
          <a:xfrm>
            <a:off x="228600" y="1201077"/>
            <a:ext cx="8775915" cy="5538492"/>
            <a:chOff x="228600" y="1201077"/>
            <a:chExt cx="8775915" cy="5538492"/>
          </a:xfrm>
        </p:grpSpPr>
        <p:pic>
          <p:nvPicPr>
            <p:cNvPr id="6" name="Picture 5">
              <a:extLst>
                <a:ext uri="{FF2B5EF4-FFF2-40B4-BE49-F238E27FC236}">
                  <a16:creationId xmlns:a16="http://schemas.microsoft.com/office/drawing/2014/main" id="{8AC6FC1F-29AF-274C-B060-7D6AFA3D7F6C}"/>
                </a:ext>
              </a:extLst>
            </p:cNvPr>
            <p:cNvPicPr>
              <a:picLocks noChangeAspect="1"/>
            </p:cNvPicPr>
            <p:nvPr/>
          </p:nvPicPr>
          <p:blipFill>
            <a:blip r:embed="rId3"/>
            <a:stretch>
              <a:fillRect/>
            </a:stretch>
          </p:blipFill>
          <p:spPr>
            <a:xfrm>
              <a:off x="228600" y="1201077"/>
              <a:ext cx="8640047" cy="5538492"/>
            </a:xfrm>
            <a:prstGeom prst="rect">
              <a:avLst/>
            </a:prstGeom>
          </p:spPr>
        </p:pic>
        <p:sp>
          <p:nvSpPr>
            <p:cNvPr id="8" name="Rectangle 7">
              <a:extLst>
                <a:ext uri="{FF2B5EF4-FFF2-40B4-BE49-F238E27FC236}">
                  <a16:creationId xmlns:a16="http://schemas.microsoft.com/office/drawing/2014/main" id="{FFB5E8F4-FD30-A344-9E1B-46EDA9502350}"/>
                </a:ext>
              </a:extLst>
            </p:cNvPr>
            <p:cNvSpPr/>
            <p:nvPr/>
          </p:nvSpPr>
          <p:spPr>
            <a:xfrm>
              <a:off x="6985861" y="1279597"/>
              <a:ext cx="2018654" cy="5459972"/>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dirty="0">
                  <a:solidFill>
                    <a:schemeClr val="tx1">
                      <a:lumMod val="75000"/>
                      <a:lumOff val="25000"/>
                    </a:schemeClr>
                  </a:solidFill>
                  <a:latin typeface="Museo Slab 900" panose="02000000000000000000" pitchFamily="2" charset="77"/>
                </a:rPr>
                <a:t>1</a:t>
              </a:r>
              <a:endParaRPr lang="en-US" dirty="0">
                <a:solidFill>
                  <a:schemeClr val="tx1">
                    <a:lumMod val="75000"/>
                    <a:lumOff val="25000"/>
                  </a:schemeClr>
                </a:solidFill>
                <a:latin typeface="Museo Slab 900" panose="02000000000000000000" pitchFamily="2" charset="77"/>
              </a:endParaRPr>
            </a:p>
          </p:txBody>
        </p:sp>
      </p:grpSp>
    </p:spTree>
    <p:extLst>
      <p:ext uri="{BB962C8B-B14F-4D97-AF65-F5344CB8AC3E}">
        <p14:creationId xmlns:p14="http://schemas.microsoft.com/office/powerpoint/2010/main" val="53621790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2590F-F390-104F-A889-45A7895A3442}"/>
              </a:ext>
            </a:extLst>
          </p:cNvPr>
          <p:cNvSpPr>
            <a:spLocks noGrp="1"/>
          </p:cNvSpPr>
          <p:nvPr>
            <p:ph type="title"/>
          </p:nvPr>
        </p:nvSpPr>
        <p:spPr/>
        <p:txBody>
          <a:bodyPr/>
          <a:lstStyle/>
          <a:p>
            <a:r>
              <a:rPr lang="en-US" dirty="0"/>
              <a:t>Interactive tutorial</a:t>
            </a:r>
          </a:p>
        </p:txBody>
      </p:sp>
      <p:sp>
        <p:nvSpPr>
          <p:cNvPr id="4" name="Content Placeholder 3">
            <a:extLst>
              <a:ext uri="{FF2B5EF4-FFF2-40B4-BE49-F238E27FC236}">
                <a16:creationId xmlns:a16="http://schemas.microsoft.com/office/drawing/2014/main" id="{165E8C25-FA36-4D4D-A480-7DBE98CC1A87}"/>
              </a:ext>
            </a:extLst>
          </p:cNvPr>
          <p:cNvSpPr>
            <a:spLocks noGrp="1"/>
          </p:cNvSpPr>
          <p:nvPr>
            <p:ph sz="quarter" idx="13"/>
          </p:nvPr>
        </p:nvSpPr>
        <p:spPr/>
        <p:txBody>
          <a:bodyPr/>
          <a:lstStyle/>
          <a:p>
            <a:r>
              <a:rPr lang="en-US" dirty="0"/>
              <a:t>Project sidewalk system</a:t>
            </a:r>
          </a:p>
        </p:txBody>
      </p:sp>
      <p:pic>
        <p:nvPicPr>
          <p:cNvPr id="6" name="Picture 5">
            <a:extLst>
              <a:ext uri="{FF2B5EF4-FFF2-40B4-BE49-F238E27FC236}">
                <a16:creationId xmlns:a16="http://schemas.microsoft.com/office/drawing/2014/main" id="{8AC6FC1F-29AF-274C-B060-7D6AFA3D7F6C}"/>
              </a:ext>
            </a:extLst>
          </p:cNvPr>
          <p:cNvPicPr>
            <a:picLocks noChangeAspect="1"/>
          </p:cNvPicPr>
          <p:nvPr/>
        </p:nvPicPr>
        <p:blipFill>
          <a:blip r:embed="rId3"/>
          <a:stretch>
            <a:fillRect/>
          </a:stretch>
        </p:blipFill>
        <p:spPr>
          <a:xfrm>
            <a:off x="228600" y="1201077"/>
            <a:ext cx="8640047" cy="5538492"/>
          </a:xfrm>
          <a:prstGeom prst="rect">
            <a:avLst/>
          </a:prstGeom>
        </p:spPr>
      </p:pic>
      <p:sp>
        <p:nvSpPr>
          <p:cNvPr id="8" name="Rectangle 7">
            <a:extLst>
              <a:ext uri="{FF2B5EF4-FFF2-40B4-BE49-F238E27FC236}">
                <a16:creationId xmlns:a16="http://schemas.microsoft.com/office/drawing/2014/main" id="{C40DCF43-89A5-434F-AFE4-E7A3623EA34F}"/>
              </a:ext>
            </a:extLst>
          </p:cNvPr>
          <p:cNvSpPr/>
          <p:nvPr/>
        </p:nvSpPr>
        <p:spPr>
          <a:xfrm>
            <a:off x="228600" y="1279597"/>
            <a:ext cx="886270" cy="5459972"/>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r"/>
            <a:r>
              <a:rPr lang="en-US" sz="3200" dirty="0">
                <a:solidFill>
                  <a:schemeClr val="tx1">
                    <a:lumMod val="75000"/>
                    <a:lumOff val="25000"/>
                  </a:schemeClr>
                </a:solidFill>
                <a:latin typeface="Museo Slab 900" panose="02000000000000000000" pitchFamily="2" charset="77"/>
              </a:rPr>
              <a:t>1</a:t>
            </a:r>
            <a:endParaRPr lang="en-US" sz="1000" dirty="0">
              <a:solidFill>
                <a:schemeClr val="tx1">
                  <a:lumMod val="75000"/>
                  <a:lumOff val="25000"/>
                </a:schemeClr>
              </a:solidFill>
              <a:latin typeface="Museo Slab 900" panose="02000000000000000000" pitchFamily="2" charset="77"/>
            </a:endParaRPr>
          </a:p>
        </p:txBody>
      </p:sp>
      <p:grpSp>
        <p:nvGrpSpPr>
          <p:cNvPr id="3" name="Group 2">
            <a:extLst>
              <a:ext uri="{FF2B5EF4-FFF2-40B4-BE49-F238E27FC236}">
                <a16:creationId xmlns:a16="http://schemas.microsoft.com/office/drawing/2014/main" id="{4F14E5AE-2D26-6B40-AA9A-02A165318F0A}"/>
              </a:ext>
            </a:extLst>
          </p:cNvPr>
          <p:cNvGrpSpPr/>
          <p:nvPr/>
        </p:nvGrpSpPr>
        <p:grpSpPr>
          <a:xfrm>
            <a:off x="1114870" y="1163270"/>
            <a:ext cx="8779882" cy="5576299"/>
            <a:chOff x="1114870" y="1163270"/>
            <a:chExt cx="8779882" cy="5576299"/>
          </a:xfrm>
        </p:grpSpPr>
        <p:pic>
          <p:nvPicPr>
            <p:cNvPr id="7" name="Picture 6">
              <a:extLst>
                <a:ext uri="{FF2B5EF4-FFF2-40B4-BE49-F238E27FC236}">
                  <a16:creationId xmlns:a16="http://schemas.microsoft.com/office/drawing/2014/main" id="{CBCFF353-8844-6442-9992-313A7C05163F}"/>
                </a:ext>
              </a:extLst>
            </p:cNvPr>
            <p:cNvPicPr>
              <a:picLocks noChangeAspect="1"/>
            </p:cNvPicPr>
            <p:nvPr/>
          </p:nvPicPr>
          <p:blipFill>
            <a:blip r:embed="rId4"/>
            <a:stretch>
              <a:fillRect/>
            </a:stretch>
          </p:blipFill>
          <p:spPr>
            <a:xfrm>
              <a:off x="1114870" y="1163270"/>
              <a:ext cx="8709469" cy="5576299"/>
            </a:xfrm>
            <a:prstGeom prst="rect">
              <a:avLst/>
            </a:prstGeom>
          </p:spPr>
        </p:pic>
        <p:sp>
          <p:nvSpPr>
            <p:cNvPr id="9" name="Rectangle 8">
              <a:extLst>
                <a:ext uri="{FF2B5EF4-FFF2-40B4-BE49-F238E27FC236}">
                  <a16:creationId xmlns:a16="http://schemas.microsoft.com/office/drawing/2014/main" id="{03B20174-1DC9-B547-80B4-2485754A53E3}"/>
                </a:ext>
              </a:extLst>
            </p:cNvPr>
            <p:cNvSpPr/>
            <p:nvPr/>
          </p:nvSpPr>
          <p:spPr>
            <a:xfrm>
              <a:off x="7876098" y="1240337"/>
              <a:ext cx="2018654" cy="5459972"/>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dirty="0">
                  <a:solidFill>
                    <a:schemeClr val="tx1">
                      <a:lumMod val="75000"/>
                      <a:lumOff val="25000"/>
                    </a:schemeClr>
                  </a:solidFill>
                  <a:latin typeface="Museo Slab 900" panose="02000000000000000000" pitchFamily="2" charset="77"/>
                </a:rPr>
                <a:t>2</a:t>
              </a:r>
              <a:endParaRPr lang="en-US" dirty="0">
                <a:solidFill>
                  <a:schemeClr val="tx1">
                    <a:lumMod val="75000"/>
                    <a:lumOff val="25000"/>
                  </a:schemeClr>
                </a:solidFill>
                <a:latin typeface="Museo Slab 900" panose="02000000000000000000" pitchFamily="2" charset="77"/>
              </a:endParaRPr>
            </a:p>
          </p:txBody>
        </p:sp>
      </p:grpSp>
    </p:spTree>
    <p:extLst>
      <p:ext uri="{BB962C8B-B14F-4D97-AF65-F5344CB8AC3E}">
        <p14:creationId xmlns:p14="http://schemas.microsoft.com/office/powerpoint/2010/main" val="307253547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2590F-F390-104F-A889-45A7895A3442}"/>
              </a:ext>
            </a:extLst>
          </p:cNvPr>
          <p:cNvSpPr>
            <a:spLocks noGrp="1"/>
          </p:cNvSpPr>
          <p:nvPr>
            <p:ph type="title"/>
          </p:nvPr>
        </p:nvSpPr>
        <p:spPr/>
        <p:txBody>
          <a:bodyPr/>
          <a:lstStyle/>
          <a:p>
            <a:r>
              <a:rPr lang="en-US" dirty="0"/>
              <a:t>Interactive tutorial</a:t>
            </a:r>
          </a:p>
        </p:txBody>
      </p:sp>
      <p:sp>
        <p:nvSpPr>
          <p:cNvPr id="4" name="Content Placeholder 3">
            <a:extLst>
              <a:ext uri="{FF2B5EF4-FFF2-40B4-BE49-F238E27FC236}">
                <a16:creationId xmlns:a16="http://schemas.microsoft.com/office/drawing/2014/main" id="{165E8C25-FA36-4D4D-A480-7DBE98CC1A87}"/>
              </a:ext>
            </a:extLst>
          </p:cNvPr>
          <p:cNvSpPr>
            <a:spLocks noGrp="1"/>
          </p:cNvSpPr>
          <p:nvPr>
            <p:ph sz="quarter" idx="13"/>
          </p:nvPr>
        </p:nvSpPr>
        <p:spPr/>
        <p:txBody>
          <a:bodyPr/>
          <a:lstStyle/>
          <a:p>
            <a:r>
              <a:rPr lang="en-US" dirty="0"/>
              <a:t>Project sidewalk system</a:t>
            </a:r>
          </a:p>
        </p:txBody>
      </p:sp>
      <p:pic>
        <p:nvPicPr>
          <p:cNvPr id="6" name="Picture 5">
            <a:extLst>
              <a:ext uri="{FF2B5EF4-FFF2-40B4-BE49-F238E27FC236}">
                <a16:creationId xmlns:a16="http://schemas.microsoft.com/office/drawing/2014/main" id="{8AC6FC1F-29AF-274C-B060-7D6AFA3D7F6C}"/>
              </a:ext>
            </a:extLst>
          </p:cNvPr>
          <p:cNvPicPr>
            <a:picLocks noChangeAspect="1"/>
          </p:cNvPicPr>
          <p:nvPr/>
        </p:nvPicPr>
        <p:blipFill>
          <a:blip r:embed="rId3"/>
          <a:stretch>
            <a:fillRect/>
          </a:stretch>
        </p:blipFill>
        <p:spPr>
          <a:xfrm>
            <a:off x="228600" y="1201077"/>
            <a:ext cx="8640047" cy="5538492"/>
          </a:xfrm>
          <a:prstGeom prst="rect">
            <a:avLst/>
          </a:prstGeom>
        </p:spPr>
      </p:pic>
      <p:pic>
        <p:nvPicPr>
          <p:cNvPr id="7" name="Picture 6">
            <a:extLst>
              <a:ext uri="{FF2B5EF4-FFF2-40B4-BE49-F238E27FC236}">
                <a16:creationId xmlns:a16="http://schemas.microsoft.com/office/drawing/2014/main" id="{CBCFF353-8844-6442-9992-313A7C05163F}"/>
              </a:ext>
            </a:extLst>
          </p:cNvPr>
          <p:cNvPicPr>
            <a:picLocks noChangeAspect="1"/>
          </p:cNvPicPr>
          <p:nvPr/>
        </p:nvPicPr>
        <p:blipFill>
          <a:blip r:embed="rId4"/>
          <a:stretch>
            <a:fillRect/>
          </a:stretch>
        </p:blipFill>
        <p:spPr>
          <a:xfrm>
            <a:off x="1114870" y="1163270"/>
            <a:ext cx="8709469" cy="5576299"/>
          </a:xfrm>
          <a:prstGeom prst="rect">
            <a:avLst/>
          </a:prstGeom>
        </p:spPr>
      </p:pic>
      <p:pic>
        <p:nvPicPr>
          <p:cNvPr id="3" name="Picture 2">
            <a:extLst>
              <a:ext uri="{FF2B5EF4-FFF2-40B4-BE49-F238E27FC236}">
                <a16:creationId xmlns:a16="http://schemas.microsoft.com/office/drawing/2014/main" id="{8AA093CC-89A2-2D49-A46E-8ABA490B7D1E}"/>
              </a:ext>
            </a:extLst>
          </p:cNvPr>
          <p:cNvPicPr>
            <a:picLocks noChangeAspect="1"/>
          </p:cNvPicPr>
          <p:nvPr/>
        </p:nvPicPr>
        <p:blipFill rotWithShape="1">
          <a:blip r:embed="rId5"/>
          <a:srcRect l="797" t="1150"/>
          <a:stretch/>
        </p:blipFill>
        <p:spPr>
          <a:xfrm>
            <a:off x="2018367" y="1116818"/>
            <a:ext cx="8843955" cy="5669202"/>
          </a:xfrm>
          <a:prstGeom prst="rect">
            <a:avLst/>
          </a:prstGeom>
        </p:spPr>
      </p:pic>
      <p:sp>
        <p:nvSpPr>
          <p:cNvPr id="8" name="Rectangle 7">
            <a:extLst>
              <a:ext uri="{FF2B5EF4-FFF2-40B4-BE49-F238E27FC236}">
                <a16:creationId xmlns:a16="http://schemas.microsoft.com/office/drawing/2014/main" id="{32473A87-2E55-6F49-A89D-9A67AC45A26F}"/>
              </a:ext>
            </a:extLst>
          </p:cNvPr>
          <p:cNvSpPr/>
          <p:nvPr/>
        </p:nvSpPr>
        <p:spPr>
          <a:xfrm>
            <a:off x="8885425" y="1201076"/>
            <a:ext cx="2074604" cy="5584943"/>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dirty="0">
                <a:solidFill>
                  <a:schemeClr val="tx1">
                    <a:lumMod val="75000"/>
                    <a:lumOff val="25000"/>
                  </a:schemeClr>
                </a:solidFill>
                <a:latin typeface="Museo Slab 900" panose="02000000000000000000" pitchFamily="2" charset="77"/>
              </a:rPr>
              <a:t>3</a:t>
            </a:r>
            <a:endParaRPr lang="en-US" dirty="0">
              <a:solidFill>
                <a:schemeClr val="tx1">
                  <a:lumMod val="75000"/>
                  <a:lumOff val="25000"/>
                </a:schemeClr>
              </a:solidFill>
              <a:latin typeface="Museo Slab 900" panose="02000000000000000000" pitchFamily="2" charset="77"/>
            </a:endParaRPr>
          </a:p>
        </p:txBody>
      </p:sp>
      <p:sp>
        <p:nvSpPr>
          <p:cNvPr id="9" name="Rectangle 8">
            <a:extLst>
              <a:ext uri="{FF2B5EF4-FFF2-40B4-BE49-F238E27FC236}">
                <a16:creationId xmlns:a16="http://schemas.microsoft.com/office/drawing/2014/main" id="{5F996530-C2E4-634D-B29A-CAF2830E0285}"/>
              </a:ext>
            </a:extLst>
          </p:cNvPr>
          <p:cNvSpPr/>
          <p:nvPr/>
        </p:nvSpPr>
        <p:spPr>
          <a:xfrm>
            <a:off x="228600" y="1279597"/>
            <a:ext cx="886270" cy="5459972"/>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r"/>
            <a:r>
              <a:rPr lang="en-US" sz="3200" dirty="0">
                <a:solidFill>
                  <a:schemeClr val="tx1">
                    <a:lumMod val="75000"/>
                    <a:lumOff val="25000"/>
                  </a:schemeClr>
                </a:solidFill>
                <a:latin typeface="Museo Slab 900" panose="02000000000000000000" pitchFamily="2" charset="77"/>
              </a:rPr>
              <a:t>1</a:t>
            </a:r>
            <a:endParaRPr lang="en-US" sz="1000" dirty="0">
              <a:solidFill>
                <a:schemeClr val="tx1">
                  <a:lumMod val="75000"/>
                  <a:lumOff val="25000"/>
                </a:schemeClr>
              </a:solidFill>
              <a:latin typeface="Museo Slab 900" panose="02000000000000000000" pitchFamily="2" charset="77"/>
            </a:endParaRPr>
          </a:p>
        </p:txBody>
      </p:sp>
      <p:sp>
        <p:nvSpPr>
          <p:cNvPr id="10" name="Rectangle 9">
            <a:extLst>
              <a:ext uri="{FF2B5EF4-FFF2-40B4-BE49-F238E27FC236}">
                <a16:creationId xmlns:a16="http://schemas.microsoft.com/office/drawing/2014/main" id="{035AD8D6-FC56-2F4F-A930-C9F6A78510C7}"/>
              </a:ext>
            </a:extLst>
          </p:cNvPr>
          <p:cNvSpPr/>
          <p:nvPr/>
        </p:nvSpPr>
        <p:spPr>
          <a:xfrm>
            <a:off x="1115319" y="1279597"/>
            <a:ext cx="886270" cy="5459972"/>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r"/>
            <a:r>
              <a:rPr lang="en-US" sz="3200" dirty="0">
                <a:solidFill>
                  <a:schemeClr val="tx1">
                    <a:lumMod val="75000"/>
                    <a:lumOff val="25000"/>
                  </a:schemeClr>
                </a:solidFill>
                <a:latin typeface="Museo Slab 900" panose="02000000000000000000" pitchFamily="2" charset="77"/>
              </a:rPr>
              <a:t>2</a:t>
            </a:r>
            <a:endParaRPr lang="en-US" sz="1000" dirty="0">
              <a:solidFill>
                <a:schemeClr val="tx1">
                  <a:lumMod val="75000"/>
                  <a:lumOff val="25000"/>
                </a:schemeClr>
              </a:solidFill>
              <a:latin typeface="Museo Slab 900" panose="02000000000000000000" pitchFamily="2" charset="77"/>
            </a:endParaRPr>
          </a:p>
        </p:txBody>
      </p:sp>
    </p:spTree>
    <p:extLst>
      <p:ext uri="{BB962C8B-B14F-4D97-AF65-F5344CB8AC3E}">
        <p14:creationId xmlns:p14="http://schemas.microsoft.com/office/powerpoint/2010/main" val="227641762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2590F-F390-104F-A889-45A7895A3442}"/>
              </a:ext>
            </a:extLst>
          </p:cNvPr>
          <p:cNvSpPr>
            <a:spLocks noGrp="1"/>
          </p:cNvSpPr>
          <p:nvPr>
            <p:ph type="title"/>
          </p:nvPr>
        </p:nvSpPr>
        <p:spPr/>
        <p:txBody>
          <a:bodyPr/>
          <a:lstStyle/>
          <a:p>
            <a:r>
              <a:rPr lang="en-US" dirty="0"/>
              <a:t>Interactive tutorial</a:t>
            </a:r>
          </a:p>
        </p:txBody>
      </p:sp>
      <p:sp>
        <p:nvSpPr>
          <p:cNvPr id="4" name="Content Placeholder 3">
            <a:extLst>
              <a:ext uri="{FF2B5EF4-FFF2-40B4-BE49-F238E27FC236}">
                <a16:creationId xmlns:a16="http://schemas.microsoft.com/office/drawing/2014/main" id="{165E8C25-FA36-4D4D-A480-7DBE98CC1A87}"/>
              </a:ext>
            </a:extLst>
          </p:cNvPr>
          <p:cNvSpPr>
            <a:spLocks noGrp="1"/>
          </p:cNvSpPr>
          <p:nvPr>
            <p:ph sz="quarter" idx="13"/>
          </p:nvPr>
        </p:nvSpPr>
        <p:spPr/>
        <p:txBody>
          <a:bodyPr/>
          <a:lstStyle/>
          <a:p>
            <a:r>
              <a:rPr lang="en-US" dirty="0"/>
              <a:t>Project sidewalk system</a:t>
            </a:r>
          </a:p>
        </p:txBody>
      </p:sp>
      <p:pic>
        <p:nvPicPr>
          <p:cNvPr id="6" name="Picture 5">
            <a:extLst>
              <a:ext uri="{FF2B5EF4-FFF2-40B4-BE49-F238E27FC236}">
                <a16:creationId xmlns:a16="http://schemas.microsoft.com/office/drawing/2014/main" id="{8AC6FC1F-29AF-274C-B060-7D6AFA3D7F6C}"/>
              </a:ext>
            </a:extLst>
          </p:cNvPr>
          <p:cNvPicPr>
            <a:picLocks noChangeAspect="1"/>
          </p:cNvPicPr>
          <p:nvPr/>
        </p:nvPicPr>
        <p:blipFill>
          <a:blip r:embed="rId3"/>
          <a:stretch>
            <a:fillRect/>
          </a:stretch>
        </p:blipFill>
        <p:spPr>
          <a:xfrm>
            <a:off x="228600" y="1201077"/>
            <a:ext cx="8640047" cy="5538492"/>
          </a:xfrm>
          <a:prstGeom prst="rect">
            <a:avLst/>
          </a:prstGeom>
        </p:spPr>
      </p:pic>
      <p:pic>
        <p:nvPicPr>
          <p:cNvPr id="7" name="Picture 6">
            <a:extLst>
              <a:ext uri="{FF2B5EF4-FFF2-40B4-BE49-F238E27FC236}">
                <a16:creationId xmlns:a16="http://schemas.microsoft.com/office/drawing/2014/main" id="{CBCFF353-8844-6442-9992-313A7C05163F}"/>
              </a:ext>
            </a:extLst>
          </p:cNvPr>
          <p:cNvPicPr>
            <a:picLocks noChangeAspect="1"/>
          </p:cNvPicPr>
          <p:nvPr/>
        </p:nvPicPr>
        <p:blipFill>
          <a:blip r:embed="rId4"/>
          <a:stretch>
            <a:fillRect/>
          </a:stretch>
        </p:blipFill>
        <p:spPr>
          <a:xfrm>
            <a:off x="1114870" y="1163270"/>
            <a:ext cx="8709469" cy="5576299"/>
          </a:xfrm>
          <a:prstGeom prst="rect">
            <a:avLst/>
          </a:prstGeom>
        </p:spPr>
      </p:pic>
      <p:pic>
        <p:nvPicPr>
          <p:cNvPr id="3" name="Picture 2">
            <a:extLst>
              <a:ext uri="{FF2B5EF4-FFF2-40B4-BE49-F238E27FC236}">
                <a16:creationId xmlns:a16="http://schemas.microsoft.com/office/drawing/2014/main" id="{8AA093CC-89A2-2D49-A46E-8ABA490B7D1E}"/>
              </a:ext>
            </a:extLst>
          </p:cNvPr>
          <p:cNvPicPr>
            <a:picLocks noChangeAspect="1"/>
          </p:cNvPicPr>
          <p:nvPr/>
        </p:nvPicPr>
        <p:blipFill rotWithShape="1">
          <a:blip r:embed="rId5"/>
          <a:srcRect l="797" t="1150"/>
          <a:stretch/>
        </p:blipFill>
        <p:spPr>
          <a:xfrm>
            <a:off x="2018367" y="1116818"/>
            <a:ext cx="8843955" cy="5669202"/>
          </a:xfrm>
          <a:prstGeom prst="rect">
            <a:avLst/>
          </a:prstGeom>
        </p:spPr>
      </p:pic>
      <p:sp>
        <p:nvSpPr>
          <p:cNvPr id="8" name="Rectangle 7">
            <a:extLst>
              <a:ext uri="{FF2B5EF4-FFF2-40B4-BE49-F238E27FC236}">
                <a16:creationId xmlns:a16="http://schemas.microsoft.com/office/drawing/2014/main" id="{32473A87-2E55-6F49-A89D-9A67AC45A26F}"/>
              </a:ext>
            </a:extLst>
          </p:cNvPr>
          <p:cNvSpPr/>
          <p:nvPr/>
        </p:nvSpPr>
        <p:spPr>
          <a:xfrm>
            <a:off x="2887859" y="1172361"/>
            <a:ext cx="534870" cy="5584943"/>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sz="3200" dirty="0">
                <a:solidFill>
                  <a:schemeClr val="tx1">
                    <a:lumMod val="75000"/>
                    <a:lumOff val="25000"/>
                  </a:schemeClr>
                </a:solidFill>
                <a:latin typeface="Museo Slab 900" panose="02000000000000000000" pitchFamily="2" charset="77"/>
              </a:rPr>
              <a:t>…</a:t>
            </a:r>
            <a:endParaRPr lang="en-US" sz="1000" dirty="0">
              <a:solidFill>
                <a:schemeClr val="tx1">
                  <a:lumMod val="75000"/>
                  <a:lumOff val="25000"/>
                </a:schemeClr>
              </a:solidFill>
              <a:latin typeface="Museo Slab 900" panose="02000000000000000000" pitchFamily="2" charset="77"/>
            </a:endParaRPr>
          </a:p>
        </p:txBody>
      </p:sp>
      <p:sp>
        <p:nvSpPr>
          <p:cNvPr id="9" name="Rectangle 8">
            <a:extLst>
              <a:ext uri="{FF2B5EF4-FFF2-40B4-BE49-F238E27FC236}">
                <a16:creationId xmlns:a16="http://schemas.microsoft.com/office/drawing/2014/main" id="{5F996530-C2E4-634D-B29A-CAF2830E0285}"/>
              </a:ext>
            </a:extLst>
          </p:cNvPr>
          <p:cNvSpPr/>
          <p:nvPr/>
        </p:nvSpPr>
        <p:spPr>
          <a:xfrm>
            <a:off x="228600" y="1187730"/>
            <a:ext cx="886270" cy="5589646"/>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r"/>
            <a:r>
              <a:rPr lang="en-US" sz="3200" dirty="0">
                <a:solidFill>
                  <a:schemeClr val="tx1">
                    <a:lumMod val="75000"/>
                    <a:lumOff val="25000"/>
                  </a:schemeClr>
                </a:solidFill>
                <a:latin typeface="Museo Slab 900" panose="02000000000000000000" pitchFamily="2" charset="77"/>
              </a:rPr>
              <a:t>1</a:t>
            </a:r>
            <a:endParaRPr lang="en-US" sz="1000" dirty="0">
              <a:solidFill>
                <a:schemeClr val="tx1">
                  <a:lumMod val="75000"/>
                  <a:lumOff val="25000"/>
                </a:schemeClr>
              </a:solidFill>
              <a:latin typeface="Museo Slab 900" panose="02000000000000000000" pitchFamily="2" charset="77"/>
            </a:endParaRPr>
          </a:p>
        </p:txBody>
      </p:sp>
      <p:sp>
        <p:nvSpPr>
          <p:cNvPr id="10" name="Rectangle 9">
            <a:extLst>
              <a:ext uri="{FF2B5EF4-FFF2-40B4-BE49-F238E27FC236}">
                <a16:creationId xmlns:a16="http://schemas.microsoft.com/office/drawing/2014/main" id="{035AD8D6-FC56-2F4F-A930-C9F6A78510C7}"/>
              </a:ext>
            </a:extLst>
          </p:cNvPr>
          <p:cNvSpPr/>
          <p:nvPr/>
        </p:nvSpPr>
        <p:spPr>
          <a:xfrm>
            <a:off x="1115319" y="1163270"/>
            <a:ext cx="886270" cy="5614106"/>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r"/>
            <a:r>
              <a:rPr lang="en-US" sz="3200" dirty="0">
                <a:solidFill>
                  <a:schemeClr val="tx1">
                    <a:lumMod val="75000"/>
                    <a:lumOff val="25000"/>
                  </a:schemeClr>
                </a:solidFill>
                <a:latin typeface="Museo Slab 900" panose="02000000000000000000" pitchFamily="2" charset="77"/>
              </a:rPr>
              <a:t>2</a:t>
            </a:r>
            <a:endParaRPr lang="en-US" sz="1000" dirty="0">
              <a:solidFill>
                <a:schemeClr val="tx1">
                  <a:lumMod val="75000"/>
                  <a:lumOff val="25000"/>
                </a:schemeClr>
              </a:solidFill>
              <a:latin typeface="Museo Slab 900" panose="02000000000000000000" pitchFamily="2" charset="77"/>
            </a:endParaRPr>
          </a:p>
        </p:txBody>
      </p:sp>
      <p:sp>
        <p:nvSpPr>
          <p:cNvPr id="11" name="Rectangle 10">
            <a:extLst>
              <a:ext uri="{FF2B5EF4-FFF2-40B4-BE49-F238E27FC236}">
                <a16:creationId xmlns:a16="http://schemas.microsoft.com/office/drawing/2014/main" id="{46353B98-8E2B-5446-A664-20C8FC207BE3}"/>
              </a:ext>
            </a:extLst>
          </p:cNvPr>
          <p:cNvSpPr/>
          <p:nvPr/>
        </p:nvSpPr>
        <p:spPr>
          <a:xfrm>
            <a:off x="2001589" y="1116818"/>
            <a:ext cx="886270" cy="5683303"/>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r"/>
            <a:r>
              <a:rPr lang="en-US" sz="3200" dirty="0">
                <a:solidFill>
                  <a:schemeClr val="tx1">
                    <a:lumMod val="75000"/>
                    <a:lumOff val="25000"/>
                  </a:schemeClr>
                </a:solidFill>
                <a:latin typeface="Museo Slab 900" panose="02000000000000000000" pitchFamily="2" charset="77"/>
              </a:rPr>
              <a:t>3</a:t>
            </a:r>
            <a:endParaRPr lang="en-US" sz="1000" dirty="0">
              <a:solidFill>
                <a:schemeClr val="tx1">
                  <a:lumMod val="75000"/>
                  <a:lumOff val="25000"/>
                </a:schemeClr>
              </a:solidFill>
              <a:latin typeface="Museo Slab 900" panose="02000000000000000000" pitchFamily="2" charset="77"/>
            </a:endParaRPr>
          </a:p>
        </p:txBody>
      </p:sp>
      <p:pic>
        <p:nvPicPr>
          <p:cNvPr id="5" name="Picture 4">
            <a:extLst>
              <a:ext uri="{FF2B5EF4-FFF2-40B4-BE49-F238E27FC236}">
                <a16:creationId xmlns:a16="http://schemas.microsoft.com/office/drawing/2014/main" id="{2B9D7A35-342F-0C4B-A68E-A81EA0B119FC}"/>
              </a:ext>
            </a:extLst>
          </p:cNvPr>
          <p:cNvPicPr>
            <a:picLocks noChangeAspect="1"/>
          </p:cNvPicPr>
          <p:nvPr/>
        </p:nvPicPr>
        <p:blipFill>
          <a:blip r:embed="rId6"/>
          <a:stretch>
            <a:fillRect/>
          </a:stretch>
        </p:blipFill>
        <p:spPr>
          <a:xfrm>
            <a:off x="3422729" y="1116818"/>
            <a:ext cx="8820358" cy="5640486"/>
          </a:xfrm>
          <a:prstGeom prst="rect">
            <a:avLst/>
          </a:prstGeom>
        </p:spPr>
      </p:pic>
    </p:spTree>
    <p:extLst>
      <p:ext uri="{BB962C8B-B14F-4D97-AF65-F5344CB8AC3E}">
        <p14:creationId xmlns:p14="http://schemas.microsoft.com/office/powerpoint/2010/main" val="145004736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5762FAD-3FE5-EE48-B153-F36D1E24C4D6}"/>
              </a:ext>
            </a:extLst>
          </p:cNvPr>
          <p:cNvPicPr>
            <a:picLocks noChangeAspect="1"/>
          </p:cNvPicPr>
          <p:nvPr/>
        </p:nvPicPr>
        <p:blipFill>
          <a:blip r:embed="rId3"/>
          <a:stretch>
            <a:fillRect/>
          </a:stretch>
        </p:blipFill>
        <p:spPr>
          <a:xfrm>
            <a:off x="-184493" y="803480"/>
            <a:ext cx="12560986" cy="5351645"/>
          </a:xfrm>
          <a:prstGeom prst="rect">
            <a:avLst/>
          </a:prstGeom>
        </p:spPr>
      </p:pic>
      <p:sp>
        <p:nvSpPr>
          <p:cNvPr id="2" name="Title 1">
            <a:extLst>
              <a:ext uri="{FF2B5EF4-FFF2-40B4-BE49-F238E27FC236}">
                <a16:creationId xmlns:a16="http://schemas.microsoft.com/office/drawing/2014/main" id="{E070C291-6178-F54C-8997-E816E00B2C20}"/>
              </a:ext>
            </a:extLst>
          </p:cNvPr>
          <p:cNvSpPr>
            <a:spLocks noGrp="1"/>
          </p:cNvSpPr>
          <p:nvPr>
            <p:ph type="title"/>
          </p:nvPr>
        </p:nvSpPr>
        <p:spPr/>
        <p:txBody>
          <a:bodyPr/>
          <a:lstStyle/>
          <a:p>
            <a:r>
              <a:rPr lang="en-US" dirty="0"/>
              <a:t>Deployment study</a:t>
            </a:r>
          </a:p>
        </p:txBody>
      </p:sp>
      <p:sp>
        <p:nvSpPr>
          <p:cNvPr id="3" name="Content Placeholder 2">
            <a:extLst>
              <a:ext uri="{FF2B5EF4-FFF2-40B4-BE49-F238E27FC236}">
                <a16:creationId xmlns:a16="http://schemas.microsoft.com/office/drawing/2014/main" id="{54FD6A0C-CBEA-BA4D-AF3C-C7A81939995A}"/>
              </a:ext>
            </a:extLst>
          </p:cNvPr>
          <p:cNvSpPr>
            <a:spLocks noGrp="1"/>
          </p:cNvSpPr>
          <p:nvPr>
            <p:ph idx="1"/>
          </p:nvPr>
        </p:nvSpPr>
        <p:spPr>
          <a:xfrm>
            <a:off x="228600" y="5641201"/>
            <a:ext cx="11751577" cy="708436"/>
          </a:xfrm>
        </p:spPr>
        <p:txBody>
          <a:bodyPr/>
          <a:lstStyle/>
          <a:p>
            <a:pPr algn="ctr"/>
            <a:r>
              <a:rPr lang="en-US" dirty="0">
                <a:latin typeface="Museo Slab 900" panose="02000000000000000000" pitchFamily="2" charset="77"/>
              </a:rPr>
              <a:t>18</a:t>
            </a:r>
            <a:r>
              <a:rPr lang="en-US" dirty="0"/>
              <a:t>-month deployment ~ Fall </a:t>
            </a:r>
            <a:r>
              <a:rPr lang="en-US" dirty="0">
                <a:latin typeface="Museo Slab 900" panose="02000000000000000000" pitchFamily="2" charset="77"/>
              </a:rPr>
              <a:t>2016</a:t>
            </a:r>
            <a:r>
              <a:rPr lang="en-US" dirty="0"/>
              <a:t> - Spring </a:t>
            </a:r>
            <a:r>
              <a:rPr lang="en-US" dirty="0">
                <a:latin typeface="Museo Slab 900" panose="02000000000000000000" pitchFamily="2" charset="77"/>
              </a:rPr>
              <a:t>2018</a:t>
            </a:r>
          </a:p>
        </p:txBody>
      </p:sp>
      <p:sp>
        <p:nvSpPr>
          <p:cNvPr id="4" name="Content Placeholder 3">
            <a:extLst>
              <a:ext uri="{FF2B5EF4-FFF2-40B4-BE49-F238E27FC236}">
                <a16:creationId xmlns:a16="http://schemas.microsoft.com/office/drawing/2014/main" id="{C83715E9-3881-3745-BE83-09505D1A1587}"/>
              </a:ext>
            </a:extLst>
          </p:cNvPr>
          <p:cNvSpPr>
            <a:spLocks noGrp="1"/>
          </p:cNvSpPr>
          <p:nvPr>
            <p:ph sz="quarter" idx="13"/>
          </p:nvPr>
        </p:nvSpPr>
        <p:spPr/>
        <p:txBody>
          <a:bodyPr/>
          <a:lstStyle/>
          <a:p>
            <a:r>
              <a:rPr lang="en-US" dirty="0"/>
              <a:t>Project sidewalk system</a:t>
            </a:r>
          </a:p>
        </p:txBody>
      </p:sp>
      <p:sp>
        <p:nvSpPr>
          <p:cNvPr id="6" name="Content Placeholder 6">
            <a:extLst>
              <a:ext uri="{FF2B5EF4-FFF2-40B4-BE49-F238E27FC236}">
                <a16:creationId xmlns:a16="http://schemas.microsoft.com/office/drawing/2014/main" id="{B8DE58D9-2F8D-674D-A2E8-53B0A9A5AEDA}"/>
              </a:ext>
            </a:extLst>
          </p:cNvPr>
          <p:cNvSpPr txBox="1">
            <a:spLocks/>
          </p:cNvSpPr>
          <p:nvPr/>
        </p:nvSpPr>
        <p:spPr>
          <a:xfrm>
            <a:off x="6104388" y="2289822"/>
            <a:ext cx="3479115" cy="621679"/>
          </a:xfrm>
          <a:prstGeom prst="rect">
            <a:avLst/>
          </a:prstGeom>
        </p:spPr>
        <p:txBody>
          <a:bodyPr vert="horz" lIns="0" tIns="45720" rIns="91440" bIns="45720" rtlCol="0">
            <a:normAutofit fontScale="92500" lnSpcReduction="10000"/>
          </a:bodyPr>
          <a:lstStyle>
            <a:lvl1pPr marL="0" indent="0" algn="l" defTabSz="914400" rtl="0" eaLnBrk="1" latinLnBrk="0" hangingPunct="1">
              <a:lnSpc>
                <a:spcPct val="108000"/>
              </a:lnSpc>
              <a:spcBef>
                <a:spcPts val="0"/>
              </a:spcBef>
              <a:spcAft>
                <a:spcPts val="2100"/>
              </a:spcAft>
              <a:buFont typeface="Arial" panose="020B0604020202020204" pitchFamily="34" charset="0"/>
              <a:buNone/>
              <a:defRPr lang="en-US" sz="3200" kern="1200" dirty="0" smtClean="0">
                <a:solidFill>
                  <a:prstClr val="black">
                    <a:lumMod val="75000"/>
                    <a:lumOff val="25000"/>
                  </a:prstClr>
                </a:solidFill>
                <a:latin typeface="MuseoSansW01-100" panose="02000000000000000000" pitchFamily="2" charset="0"/>
                <a:ea typeface="+mn-ea"/>
                <a:cs typeface="MuseoSansW01-100" panose="02000000000000000000" pitchFamily="2" charset="0"/>
              </a:defRPr>
            </a:lvl1pPr>
            <a:lvl2pPr marL="6858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US" sz="2800" kern="1200" dirty="0">
                <a:solidFill>
                  <a:prstClr val="black">
                    <a:lumMod val="75000"/>
                    <a:lumOff val="25000"/>
                  </a:prstClr>
                </a:solidFill>
                <a:latin typeface="Museo Sans 100" panose="02000000000000000000"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US" sz="3600" dirty="0">
                <a:solidFill>
                  <a:schemeClr val="tx1">
                    <a:lumMod val="65000"/>
                    <a:lumOff val="35000"/>
                  </a:schemeClr>
                </a:solidFill>
                <a:latin typeface="Segoe Print" panose="02000800000000000000" pitchFamily="2" charset="0"/>
              </a:rPr>
              <a:t>Washington DC</a:t>
            </a:r>
          </a:p>
        </p:txBody>
      </p:sp>
    </p:spTree>
    <p:extLst>
      <p:ext uri="{BB962C8B-B14F-4D97-AF65-F5344CB8AC3E}">
        <p14:creationId xmlns:p14="http://schemas.microsoft.com/office/powerpoint/2010/main" val="253285747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822" y="492641"/>
            <a:ext cx="7504431" cy="708436"/>
          </a:xfrm>
        </p:spPr>
        <p:txBody>
          <a:bodyPr/>
          <a:lstStyle/>
          <a:p>
            <a:r>
              <a:rPr lang="en-US" dirty="0"/>
              <a:t>Data collected</a:t>
            </a:r>
          </a:p>
        </p:txBody>
      </p:sp>
      <p:sp>
        <p:nvSpPr>
          <p:cNvPr id="19" name="Content Placeholder 18"/>
          <p:cNvSpPr>
            <a:spLocks noGrp="1"/>
          </p:cNvSpPr>
          <p:nvPr>
            <p:ph sz="quarter" idx="13"/>
          </p:nvPr>
        </p:nvSpPr>
        <p:spPr/>
        <p:txBody>
          <a:bodyPr/>
          <a:lstStyle/>
          <a:p>
            <a:r>
              <a:rPr lang="en-US" dirty="0"/>
              <a:t>Deployment study</a:t>
            </a:r>
          </a:p>
        </p:txBody>
      </p:sp>
      <p:grpSp>
        <p:nvGrpSpPr>
          <p:cNvPr id="7" name="Group 6">
            <a:extLst>
              <a:ext uri="{FF2B5EF4-FFF2-40B4-BE49-F238E27FC236}">
                <a16:creationId xmlns:a16="http://schemas.microsoft.com/office/drawing/2014/main" id="{477F85BD-F9B3-F147-9900-5B929A1EF509}"/>
              </a:ext>
            </a:extLst>
          </p:cNvPr>
          <p:cNvGrpSpPr/>
          <p:nvPr/>
        </p:nvGrpSpPr>
        <p:grpSpPr>
          <a:xfrm>
            <a:off x="8237670" y="1868701"/>
            <a:ext cx="3543205" cy="4382872"/>
            <a:chOff x="8237670" y="1868701"/>
            <a:chExt cx="3543205" cy="4382872"/>
          </a:xfrm>
        </p:grpSpPr>
        <p:pic>
          <p:nvPicPr>
            <p:cNvPr id="21" name="Picture 20"/>
            <p:cNvPicPr>
              <a:picLocks noChangeAspect="1"/>
            </p:cNvPicPr>
            <p:nvPr/>
          </p:nvPicPr>
          <p:blipFill rotWithShape="1">
            <a:blip r:embed="rId3">
              <a:extLst>
                <a:ext uri="{28A0092B-C50C-407E-A947-70E740481C1C}">
                  <a14:useLocalDpi xmlns:a14="http://schemas.microsoft.com/office/drawing/2010/main" val="0"/>
                </a:ext>
              </a:extLst>
            </a:blip>
            <a:srcRect l="29650" t="12063" r="26937" b="27546"/>
            <a:stretch/>
          </p:blipFill>
          <p:spPr>
            <a:xfrm>
              <a:off x="8237670" y="1868701"/>
              <a:ext cx="3460094" cy="2951893"/>
            </a:xfrm>
            <a:prstGeom prst="rect">
              <a:avLst/>
            </a:prstGeom>
          </p:spPr>
        </p:pic>
        <p:grpSp>
          <p:nvGrpSpPr>
            <p:cNvPr id="36" name="Group 35"/>
            <p:cNvGrpSpPr/>
            <p:nvPr/>
          </p:nvGrpSpPr>
          <p:grpSpPr>
            <a:xfrm>
              <a:off x="8393761" y="4823656"/>
              <a:ext cx="3387114" cy="1427917"/>
              <a:chOff x="8167966" y="4121346"/>
              <a:chExt cx="3387114" cy="1427917"/>
            </a:xfrm>
          </p:grpSpPr>
          <p:sp>
            <p:nvSpPr>
              <p:cNvPr id="26" name="TextBox 25"/>
              <p:cNvSpPr txBox="1"/>
              <p:nvPr/>
            </p:nvSpPr>
            <p:spPr>
              <a:xfrm>
                <a:off x="8257547" y="4902932"/>
                <a:ext cx="2928318" cy="646331"/>
              </a:xfrm>
              <a:prstGeom prst="rect">
                <a:avLst/>
              </a:prstGeom>
              <a:noFill/>
            </p:spPr>
            <p:txBody>
              <a:bodyPr wrap="square" l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Bebas Neue" panose="020B0606020202050201" pitchFamily="34" charset="0"/>
                    <a:ea typeface="+mn-ea"/>
                    <a:cs typeface="+mn-cs"/>
                  </a:rPr>
                  <a:t>Labels</a:t>
                </a:r>
              </a:p>
            </p:txBody>
          </p:sp>
          <p:sp>
            <p:nvSpPr>
              <p:cNvPr id="27" name="TextBox 26"/>
              <p:cNvSpPr txBox="1"/>
              <p:nvPr/>
            </p:nvSpPr>
            <p:spPr>
              <a:xfrm>
                <a:off x="8167966" y="4121346"/>
                <a:ext cx="3387114" cy="923330"/>
              </a:xfrm>
              <a:prstGeom prst="rect">
                <a:avLst/>
              </a:prstGeom>
              <a:noFill/>
            </p:spPr>
            <p:txBody>
              <a:bodyPr wrap="square" l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5400" dirty="0">
                    <a:solidFill>
                      <a:prstClr val="black"/>
                    </a:solidFill>
                    <a:latin typeface="Museo Slab 1000" panose="02000000000000000000" pitchFamily="50" charset="0"/>
                  </a:rPr>
                  <a:t>205,385</a:t>
                </a:r>
                <a:endParaRPr kumimoji="0" lang="en-US" sz="5400" b="0" i="0" u="none" strike="noStrike" kern="1200" cap="none" spc="0" normalizeH="0" baseline="0" noProof="0" dirty="0">
                  <a:ln>
                    <a:noFill/>
                  </a:ln>
                  <a:solidFill>
                    <a:prstClr val="black"/>
                  </a:solidFill>
                  <a:effectLst/>
                  <a:uLnTx/>
                  <a:uFillTx/>
                  <a:latin typeface="Museo Slab 1000" panose="02000000000000000000" pitchFamily="50" charset="0"/>
                </a:endParaRPr>
              </a:p>
            </p:txBody>
          </p:sp>
        </p:grpSp>
      </p:grpSp>
      <p:grpSp>
        <p:nvGrpSpPr>
          <p:cNvPr id="13" name="Group 12">
            <a:extLst>
              <a:ext uri="{FF2B5EF4-FFF2-40B4-BE49-F238E27FC236}">
                <a16:creationId xmlns:a16="http://schemas.microsoft.com/office/drawing/2014/main" id="{040AE2D9-84DC-9A45-B116-713EAA895708}"/>
              </a:ext>
            </a:extLst>
          </p:cNvPr>
          <p:cNvGrpSpPr/>
          <p:nvPr/>
        </p:nvGrpSpPr>
        <p:grpSpPr>
          <a:xfrm>
            <a:off x="-284257" y="1754983"/>
            <a:ext cx="4206100" cy="4497120"/>
            <a:chOff x="-284257" y="1754983"/>
            <a:chExt cx="4206100" cy="4497120"/>
          </a:xfrm>
        </p:grpSpPr>
        <p:grpSp>
          <p:nvGrpSpPr>
            <p:cNvPr id="4" name="Group 3">
              <a:extLst>
                <a:ext uri="{FF2B5EF4-FFF2-40B4-BE49-F238E27FC236}">
                  <a16:creationId xmlns:a16="http://schemas.microsoft.com/office/drawing/2014/main" id="{B2EDE814-9289-144B-B862-6E3DDA9FD8B3}"/>
                </a:ext>
              </a:extLst>
            </p:cNvPr>
            <p:cNvGrpSpPr/>
            <p:nvPr/>
          </p:nvGrpSpPr>
          <p:grpSpPr>
            <a:xfrm>
              <a:off x="-284257" y="2199392"/>
              <a:ext cx="4206100" cy="4052711"/>
              <a:chOff x="-284257" y="2199392"/>
              <a:chExt cx="4206100" cy="4052711"/>
            </a:xfrm>
          </p:grpSpPr>
          <p:grpSp>
            <p:nvGrpSpPr>
              <p:cNvPr id="10" name="Group 9"/>
              <p:cNvGrpSpPr/>
              <p:nvPr/>
            </p:nvGrpSpPr>
            <p:grpSpPr>
              <a:xfrm>
                <a:off x="559928" y="4823656"/>
                <a:ext cx="2517730" cy="1428447"/>
                <a:chOff x="9665272" y="2552960"/>
                <a:chExt cx="2517730" cy="1428447"/>
              </a:xfrm>
            </p:grpSpPr>
            <p:sp>
              <p:nvSpPr>
                <p:cNvPr id="11" name="TextBox 10"/>
                <p:cNvSpPr txBox="1"/>
                <p:nvPr/>
              </p:nvSpPr>
              <p:spPr>
                <a:xfrm>
                  <a:off x="9665272" y="3335076"/>
                  <a:ext cx="2517730" cy="646331"/>
                </a:xfrm>
                <a:prstGeom prst="rect">
                  <a:avLst/>
                </a:prstGeom>
                <a:noFill/>
              </p:spPr>
              <p:txBody>
                <a:bodyPr wrap="square" l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Bebas Neue" panose="020B0606020202050201" pitchFamily="34" charset="0"/>
                      <a:ea typeface="+mn-ea"/>
                      <a:cs typeface="+mn-cs"/>
                    </a:rPr>
                    <a:t>Users</a:t>
                  </a:r>
                </a:p>
              </p:txBody>
            </p:sp>
            <p:sp>
              <p:nvSpPr>
                <p:cNvPr id="12" name="TextBox 11"/>
                <p:cNvSpPr txBox="1"/>
                <p:nvPr/>
              </p:nvSpPr>
              <p:spPr>
                <a:xfrm>
                  <a:off x="9872273" y="2552960"/>
                  <a:ext cx="2247320" cy="923330"/>
                </a:xfrm>
                <a:prstGeom prst="rect">
                  <a:avLst/>
                </a:prstGeom>
                <a:noFill/>
              </p:spPr>
              <p:txBody>
                <a:bodyPr wrap="square" l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prstClr val="black"/>
                      </a:solidFill>
                      <a:effectLst/>
                      <a:uLnTx/>
                      <a:uFillTx/>
                      <a:latin typeface="Museo Slab 1000" panose="02000000000000000000" pitchFamily="50" charset="0"/>
                    </a:rPr>
                    <a:t>797</a:t>
                  </a:r>
                </a:p>
              </p:txBody>
            </p:sp>
          </p:grpSp>
          <p:grpSp>
            <p:nvGrpSpPr>
              <p:cNvPr id="6" name="Group 5"/>
              <p:cNvGrpSpPr/>
              <p:nvPr/>
            </p:nvGrpSpPr>
            <p:grpSpPr>
              <a:xfrm>
                <a:off x="-284257" y="2199392"/>
                <a:ext cx="4206100" cy="2646092"/>
                <a:chOff x="26852" y="1934528"/>
                <a:chExt cx="4305382" cy="2708551"/>
              </a:xfrm>
            </p:grpSpPr>
            <p:pic>
              <p:nvPicPr>
                <p:cNvPr id="8" name="Picture 2" descr="https://static.wixstatic.com/media/cdbc86_e4f8d54467b749f895fc168d73e532cd~mv2_d_3000_1800_s_2.gif"/>
                <p:cNvPicPr>
                  <a:picLocks noChangeAspect="1" noChangeArrowheads="1" noCrop="1"/>
                </p:cNvPicPr>
                <p:nvPr/>
              </p:nvPicPr>
              <p:blipFill>
                <a:blip r:embed="rId4" cstate="hqprint">
                  <a:extLst>
                    <a:ext uri="{28A0092B-C50C-407E-A947-70E740481C1C}">
                      <a14:useLocalDpi xmlns:a14="http://schemas.microsoft.com/office/drawing/2010/main" val="0"/>
                    </a:ext>
                  </a:extLst>
                </a:blip>
                <a:srcRect/>
                <a:stretch>
                  <a:fillRect/>
                </a:stretch>
              </p:blipFill>
              <p:spPr bwMode="auto">
                <a:xfrm>
                  <a:off x="26852" y="1934528"/>
                  <a:ext cx="4305382" cy="2583229"/>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p:cNvPicPr>
                  <a:picLocks noChangeAspect="1"/>
                </p:cNvPicPr>
                <p:nvPr/>
              </p:nvPicPr>
              <p:blipFill rotWithShape="1">
                <a:blip r:embed="rId5">
                  <a:extLst>
                    <a:ext uri="{28A0092B-C50C-407E-A947-70E740481C1C}">
                      <a14:useLocalDpi xmlns:a14="http://schemas.microsoft.com/office/drawing/2010/main" val="0"/>
                    </a:ext>
                  </a:extLst>
                </a:blip>
                <a:srcRect b="16497"/>
                <a:stretch/>
              </p:blipFill>
              <p:spPr>
                <a:xfrm>
                  <a:off x="1180865" y="2975231"/>
                  <a:ext cx="1997355" cy="1667848"/>
                </a:xfrm>
                <a:prstGeom prst="rect">
                  <a:avLst/>
                </a:prstGeom>
              </p:spPr>
            </p:pic>
          </p:grpSp>
        </p:grpSp>
        <p:pic>
          <p:nvPicPr>
            <p:cNvPr id="40" name="Picture 39"/>
            <p:cNvPicPr>
              <a:picLocks noChangeAspect="1"/>
            </p:cNvPicPr>
            <p:nvPr/>
          </p:nvPicPr>
          <p:blipFill rotWithShape="1">
            <a:blip r:embed="rId6" cstate="hqprint">
              <a:extLst>
                <a:ext uri="{28A0092B-C50C-407E-A947-70E740481C1C}">
                  <a14:useLocalDpi xmlns:a14="http://schemas.microsoft.com/office/drawing/2010/main" val="0"/>
                </a:ext>
              </a:extLst>
            </a:blip>
            <a:srcRect r="5388"/>
            <a:stretch/>
          </p:blipFill>
          <p:spPr>
            <a:xfrm>
              <a:off x="766929" y="1754983"/>
              <a:ext cx="2174358" cy="788214"/>
            </a:xfrm>
            <a:prstGeom prst="rect">
              <a:avLst/>
            </a:prstGeom>
          </p:spPr>
        </p:pic>
      </p:grpSp>
      <p:grpSp>
        <p:nvGrpSpPr>
          <p:cNvPr id="5" name="Group 4">
            <a:extLst>
              <a:ext uri="{FF2B5EF4-FFF2-40B4-BE49-F238E27FC236}">
                <a16:creationId xmlns:a16="http://schemas.microsoft.com/office/drawing/2014/main" id="{B6AB43E9-8EF8-7544-95C5-D425566FCE8D}"/>
              </a:ext>
            </a:extLst>
          </p:cNvPr>
          <p:cNvGrpSpPr/>
          <p:nvPr/>
        </p:nvGrpSpPr>
        <p:grpSpPr>
          <a:xfrm>
            <a:off x="3921841" y="1872554"/>
            <a:ext cx="3399700" cy="4379019"/>
            <a:chOff x="3921841" y="1872554"/>
            <a:chExt cx="3399700" cy="4379019"/>
          </a:xfrm>
        </p:grpSpPr>
        <p:grpSp>
          <p:nvGrpSpPr>
            <p:cNvPr id="35" name="Group 34"/>
            <p:cNvGrpSpPr/>
            <p:nvPr/>
          </p:nvGrpSpPr>
          <p:grpSpPr>
            <a:xfrm>
              <a:off x="4214060" y="4823656"/>
              <a:ext cx="3107481" cy="1427917"/>
              <a:chOff x="4542260" y="3993093"/>
              <a:chExt cx="3107481" cy="1427917"/>
            </a:xfrm>
          </p:grpSpPr>
          <p:sp>
            <p:nvSpPr>
              <p:cNvPr id="14" name="TextBox 13"/>
              <p:cNvSpPr txBox="1"/>
              <p:nvPr/>
            </p:nvSpPr>
            <p:spPr>
              <a:xfrm>
                <a:off x="4631841" y="4774679"/>
                <a:ext cx="2928318" cy="646331"/>
              </a:xfrm>
              <a:prstGeom prst="rect">
                <a:avLst/>
              </a:prstGeom>
              <a:noFill/>
            </p:spPr>
            <p:txBody>
              <a:bodyPr wrap="square" l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Bebas Neue" panose="020B0606020202050201" pitchFamily="34" charset="0"/>
                    <a:ea typeface="+mn-ea"/>
                    <a:cs typeface="+mn-cs"/>
                  </a:rPr>
                  <a:t>miles</a:t>
                </a:r>
              </a:p>
            </p:txBody>
          </p:sp>
          <p:sp>
            <p:nvSpPr>
              <p:cNvPr id="15" name="TextBox 14"/>
              <p:cNvSpPr txBox="1"/>
              <p:nvPr/>
            </p:nvSpPr>
            <p:spPr>
              <a:xfrm>
                <a:off x="4542260" y="3993093"/>
                <a:ext cx="3107481" cy="923330"/>
              </a:xfrm>
              <a:prstGeom prst="rect">
                <a:avLst/>
              </a:prstGeom>
              <a:noFill/>
            </p:spPr>
            <p:txBody>
              <a:bodyPr wrap="square" l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5400" dirty="0">
                    <a:solidFill>
                      <a:prstClr val="black"/>
                    </a:solidFill>
                    <a:latin typeface="Museo Slab 1000" panose="02000000000000000000" pitchFamily="50" charset="0"/>
                  </a:rPr>
                  <a:t>2941</a:t>
                </a:r>
                <a:endParaRPr kumimoji="0" lang="en-US" sz="5400" b="0" i="0" u="none" strike="noStrike" kern="1200" cap="none" spc="0" normalizeH="0" baseline="0" noProof="0" dirty="0">
                  <a:ln>
                    <a:noFill/>
                  </a:ln>
                  <a:solidFill>
                    <a:prstClr val="black"/>
                  </a:solidFill>
                  <a:effectLst/>
                  <a:uLnTx/>
                  <a:uFillTx/>
                  <a:latin typeface="Museo Slab 1000" panose="02000000000000000000" pitchFamily="50" charset="0"/>
                </a:endParaRPr>
              </a:p>
            </p:txBody>
          </p:sp>
        </p:grpSp>
        <p:pic>
          <p:nvPicPr>
            <p:cNvPr id="3" name="Picture 2"/>
            <p:cNvPicPr>
              <a:picLocks noChangeAspect="1"/>
            </p:cNvPicPr>
            <p:nvPr/>
          </p:nvPicPr>
          <p:blipFill>
            <a:blip r:embed="rId7"/>
            <a:stretch>
              <a:fillRect/>
            </a:stretch>
          </p:blipFill>
          <p:spPr>
            <a:xfrm>
              <a:off x="3921841" y="1872554"/>
              <a:ext cx="3399700" cy="2923008"/>
            </a:xfrm>
            <a:prstGeom prst="rect">
              <a:avLst/>
            </a:prstGeom>
          </p:spPr>
        </p:pic>
      </p:grpSp>
      <p:sp>
        <p:nvSpPr>
          <p:cNvPr id="20" name="Content Placeholder 2">
            <a:extLst>
              <a:ext uri="{FF2B5EF4-FFF2-40B4-BE49-F238E27FC236}">
                <a16:creationId xmlns:a16="http://schemas.microsoft.com/office/drawing/2014/main" id="{9A812848-5EF8-F443-AF11-3796DA745D97}"/>
              </a:ext>
            </a:extLst>
          </p:cNvPr>
          <p:cNvSpPr>
            <a:spLocks noGrp="1"/>
          </p:cNvSpPr>
          <p:nvPr>
            <p:ph idx="1"/>
          </p:nvPr>
        </p:nvSpPr>
        <p:spPr>
          <a:xfrm>
            <a:off x="228600" y="1083423"/>
            <a:ext cx="3181865" cy="357349"/>
          </a:xfrm>
        </p:spPr>
        <p:txBody>
          <a:bodyPr>
            <a:normAutofit fontScale="92500"/>
          </a:bodyPr>
          <a:lstStyle/>
          <a:p>
            <a:r>
              <a:rPr lang="en-US" sz="1800" dirty="0"/>
              <a:t>Fall 2016 - Spring 2018</a:t>
            </a:r>
          </a:p>
        </p:txBody>
      </p:sp>
      <p:sp>
        <p:nvSpPr>
          <p:cNvPr id="22" name="Left Brace 21">
            <a:extLst>
              <a:ext uri="{FF2B5EF4-FFF2-40B4-BE49-F238E27FC236}">
                <a16:creationId xmlns:a16="http://schemas.microsoft.com/office/drawing/2014/main" id="{82EED0C0-811D-C645-8E5C-79DDEB970761}"/>
              </a:ext>
            </a:extLst>
          </p:cNvPr>
          <p:cNvSpPr/>
          <p:nvPr/>
        </p:nvSpPr>
        <p:spPr>
          <a:xfrm rot="5400000">
            <a:off x="1663715" y="5239116"/>
            <a:ext cx="150808" cy="2027511"/>
          </a:xfrm>
          <a:prstGeom prst="leftBrace">
            <a:avLst>
              <a:gd name="adj1" fmla="val 47797"/>
              <a:gd name="adj2" fmla="val 49332"/>
            </a:avLst>
          </a:prstGeom>
          <a:ln w="190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3" name="TextBox 22">
            <a:extLst>
              <a:ext uri="{FF2B5EF4-FFF2-40B4-BE49-F238E27FC236}">
                <a16:creationId xmlns:a16="http://schemas.microsoft.com/office/drawing/2014/main" id="{D7372980-D740-D141-A80F-83A8D575D9C9}"/>
              </a:ext>
            </a:extLst>
          </p:cNvPr>
          <p:cNvSpPr txBox="1"/>
          <p:nvPr/>
        </p:nvSpPr>
        <p:spPr>
          <a:xfrm>
            <a:off x="-457286" y="6328276"/>
            <a:ext cx="2517730" cy="400110"/>
          </a:xfrm>
          <a:prstGeom prst="rect">
            <a:avLst/>
          </a:prstGeom>
          <a:noFill/>
        </p:spPr>
        <p:txBody>
          <a:bodyPr wrap="square" l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000" dirty="0">
                <a:solidFill>
                  <a:prstClr val="black"/>
                </a:solidFill>
                <a:latin typeface="Segoe UI Light" panose="020B0502040204020203" pitchFamily="34" charset="0"/>
                <a:ea typeface="Segoe UI" panose="020B0502040204020203" pitchFamily="34" charset="0"/>
                <a:cs typeface="Segoe UI" panose="020B0502040204020203" pitchFamily="34" charset="0"/>
              </a:rPr>
              <a:t>Volunteers</a:t>
            </a:r>
            <a:endParaRPr kumimoji="0" lang="en-US" sz="2000" u="none" strike="noStrike" kern="1200" cap="none" spc="0" normalizeH="0" baseline="0" noProof="0" dirty="0">
              <a:ln>
                <a:noFill/>
              </a:ln>
              <a:solidFill>
                <a:prstClr val="black"/>
              </a:solidFill>
              <a:effectLst/>
              <a:uLnTx/>
              <a:uFillTx/>
              <a:latin typeface="Segoe UI Light" panose="020B0502040204020203" pitchFamily="34" charset="0"/>
              <a:ea typeface="Segoe UI" panose="020B0502040204020203" pitchFamily="34" charset="0"/>
              <a:cs typeface="Segoe UI" panose="020B0502040204020203" pitchFamily="34" charset="0"/>
            </a:endParaRPr>
          </a:p>
        </p:txBody>
      </p:sp>
      <p:sp>
        <p:nvSpPr>
          <p:cNvPr id="24" name="TextBox 23">
            <a:extLst>
              <a:ext uri="{FF2B5EF4-FFF2-40B4-BE49-F238E27FC236}">
                <a16:creationId xmlns:a16="http://schemas.microsoft.com/office/drawing/2014/main" id="{089F2B2F-CEB4-2042-9243-21EF34A0B34F}"/>
              </a:ext>
            </a:extLst>
          </p:cNvPr>
          <p:cNvSpPr txBox="1"/>
          <p:nvPr/>
        </p:nvSpPr>
        <p:spPr>
          <a:xfrm>
            <a:off x="1701010" y="6328276"/>
            <a:ext cx="2517730" cy="400110"/>
          </a:xfrm>
          <a:prstGeom prst="rect">
            <a:avLst/>
          </a:prstGeom>
          <a:noFill/>
        </p:spPr>
        <p:txBody>
          <a:bodyPr wrap="square" l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000" dirty="0">
                <a:solidFill>
                  <a:prstClr val="black"/>
                </a:solidFill>
                <a:latin typeface="Segoe UI Light" panose="020B0502040204020203" pitchFamily="34" charset="0"/>
                <a:ea typeface="Segoe UI" panose="020B0502040204020203" pitchFamily="34" charset="0"/>
                <a:cs typeface="Segoe UI" panose="020B0502040204020203" pitchFamily="34" charset="0"/>
              </a:rPr>
              <a:t>Turkers</a:t>
            </a:r>
            <a:endParaRPr kumimoji="0" lang="en-US" sz="2000" u="none" strike="noStrike" kern="1200" cap="none" spc="0" normalizeH="0" baseline="0" noProof="0" dirty="0">
              <a:ln>
                <a:noFill/>
              </a:ln>
              <a:solidFill>
                <a:prstClr val="black"/>
              </a:solidFill>
              <a:effectLst/>
              <a:uLnTx/>
              <a:uFillTx/>
              <a:latin typeface="Segoe UI Light"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392884803"/>
      </p:ext>
    </p:extLst>
  </p:cSld>
  <p:clrMapOvr>
    <a:masterClrMapping/>
  </p:clrMapOvr>
  <mc:AlternateContent xmlns:mc="http://schemas.openxmlformats.org/markup-compatibility/2006" xmlns:p14="http://schemas.microsoft.com/office/powerpoint/2010/main">
    <mc:Choice Requires="p14">
      <p:transition spd="slow" p14:dur="2000" advTm="9768"/>
    </mc:Choice>
    <mc:Fallback xmlns="">
      <p:transition spd="slow" advTm="976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1" fill="hold" grpId="0" nodeType="clickEffect">
                                  <p:stCondLst>
                                    <p:cond delay="0"/>
                                  </p:stCondLst>
                                  <p:childTnLst>
                                    <p:set>
                                      <p:cBhvr>
                                        <p:cTn id="10" dur="1" fill="hold">
                                          <p:stCondLst>
                                            <p:cond delay="0"/>
                                          </p:stCondLst>
                                        </p:cTn>
                                        <p:tgtEl>
                                          <p:spTgt spid="22"/>
                                        </p:tgtEl>
                                        <p:attrNameLst>
                                          <p:attrName>style.visibility</p:attrName>
                                        </p:attrNameLst>
                                      </p:cBhvr>
                                      <p:to>
                                        <p:strVal val="visible"/>
                                      </p:to>
                                    </p:set>
                                    <p:animEffect transition="in" filter="wipe(up)">
                                      <p:cBhvr>
                                        <p:cTn id="11" dur="1000"/>
                                        <p:tgtEl>
                                          <p:spTgt spid="22"/>
                                        </p:tgtEl>
                                      </p:cBhvr>
                                    </p:animEffect>
                                  </p:childTnLst>
                                </p:cTn>
                              </p:par>
                            </p:childTnLst>
                          </p:cTn>
                        </p:par>
                        <p:par>
                          <p:cTn id="12" fill="hold">
                            <p:stCondLst>
                              <p:cond delay="1000"/>
                            </p:stCondLst>
                            <p:childTnLst>
                              <p:par>
                                <p:cTn id="13" presetID="1" presetClass="entr" presetSubtype="0" fill="hold" grpId="0" nodeType="afterEffect">
                                  <p:stCondLst>
                                    <p:cond delay="0"/>
                                  </p:stCondLst>
                                  <p:childTnLst>
                                    <p:set>
                                      <p:cBhvr>
                                        <p:cTn id="14" dur="1" fill="hold">
                                          <p:stCondLst>
                                            <p:cond delay="0"/>
                                          </p:stCondLst>
                                        </p:cTn>
                                        <p:tgtEl>
                                          <p:spTgt spid="2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p:bldP spid="24"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17EBB-B797-0C48-B138-EB56E00F9EBA}"/>
              </a:ext>
            </a:extLst>
          </p:cNvPr>
          <p:cNvSpPr>
            <a:spLocks noGrp="1"/>
          </p:cNvSpPr>
          <p:nvPr>
            <p:ph type="title"/>
          </p:nvPr>
        </p:nvSpPr>
        <p:spPr/>
        <p:txBody>
          <a:bodyPr/>
          <a:lstStyle/>
          <a:p>
            <a:r>
              <a:rPr lang="en-US" dirty="0"/>
              <a:t>Label examples</a:t>
            </a:r>
          </a:p>
        </p:txBody>
      </p:sp>
      <p:sp>
        <p:nvSpPr>
          <p:cNvPr id="4" name="Content Placeholder 3">
            <a:extLst>
              <a:ext uri="{FF2B5EF4-FFF2-40B4-BE49-F238E27FC236}">
                <a16:creationId xmlns:a16="http://schemas.microsoft.com/office/drawing/2014/main" id="{3269CBDB-0818-F54C-8A6D-061D50629E37}"/>
              </a:ext>
            </a:extLst>
          </p:cNvPr>
          <p:cNvSpPr>
            <a:spLocks noGrp="1"/>
          </p:cNvSpPr>
          <p:nvPr>
            <p:ph sz="quarter" idx="13"/>
          </p:nvPr>
        </p:nvSpPr>
        <p:spPr/>
        <p:txBody>
          <a:bodyPr/>
          <a:lstStyle/>
          <a:p>
            <a:r>
              <a:rPr lang="en-US" dirty="0"/>
              <a:t>Deployment study</a:t>
            </a:r>
          </a:p>
        </p:txBody>
      </p:sp>
      <p:grpSp>
        <p:nvGrpSpPr>
          <p:cNvPr id="5" name="Group 4">
            <a:extLst>
              <a:ext uri="{FF2B5EF4-FFF2-40B4-BE49-F238E27FC236}">
                <a16:creationId xmlns:a16="http://schemas.microsoft.com/office/drawing/2014/main" id="{9668FC26-70A0-3248-BEFD-A8AF8A7E0828}"/>
              </a:ext>
            </a:extLst>
          </p:cNvPr>
          <p:cNvGrpSpPr/>
          <p:nvPr/>
        </p:nvGrpSpPr>
        <p:grpSpPr>
          <a:xfrm>
            <a:off x="170091" y="1798407"/>
            <a:ext cx="11806952" cy="3748602"/>
            <a:chOff x="91181" y="2617099"/>
            <a:chExt cx="11806952" cy="3748602"/>
          </a:xfrm>
        </p:grpSpPr>
        <p:pic>
          <p:nvPicPr>
            <p:cNvPr id="6" name="Picture 2" descr="https://user-images.githubusercontent.com/25534091/45261664-cf2c6800-b3d5-11e8-97b9-4c2db69c4370.png">
              <a:extLst>
                <a:ext uri="{FF2B5EF4-FFF2-40B4-BE49-F238E27FC236}">
                  <a16:creationId xmlns:a16="http://schemas.microsoft.com/office/drawing/2014/main" id="{65B06E77-A90F-A942-B628-E2DBEA6FB44E}"/>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725"/>
            <a:stretch/>
          </p:blipFill>
          <p:spPr bwMode="auto">
            <a:xfrm>
              <a:off x="91181" y="2623588"/>
              <a:ext cx="2944368" cy="183970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https://user-images.githubusercontent.com/25534091/45261674-e8351900-b3d5-11e8-97ac-cbdea05cb648.png">
              <a:extLst>
                <a:ext uri="{FF2B5EF4-FFF2-40B4-BE49-F238E27FC236}">
                  <a16:creationId xmlns:a16="http://schemas.microsoft.com/office/drawing/2014/main" id="{5B39C518-A4FE-F949-ADF5-C875E4D12123}"/>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b="10673"/>
            <a:stretch/>
          </p:blipFill>
          <p:spPr bwMode="auto">
            <a:xfrm>
              <a:off x="91181" y="4509881"/>
              <a:ext cx="2944368" cy="185582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10" descr="https://user-images.githubusercontent.com/25534091/45261725-58439f00-b3d6-11e8-9e3b-eb21220997ad.png">
              <a:extLst>
                <a:ext uri="{FF2B5EF4-FFF2-40B4-BE49-F238E27FC236}">
                  <a16:creationId xmlns:a16="http://schemas.microsoft.com/office/drawing/2014/main" id="{4BEFC8BF-6B1B-114C-8E07-B4E8F723EEDD}"/>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b="4270"/>
            <a:stretch/>
          </p:blipFill>
          <p:spPr bwMode="auto">
            <a:xfrm>
              <a:off x="3076474" y="2623246"/>
              <a:ext cx="2944368" cy="184005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6" descr="https://user-images.githubusercontent.com/25534091/45269674-d6985380-b45f-11e8-8e9b-e4ee5a90a8ed.png">
              <a:extLst>
                <a:ext uri="{FF2B5EF4-FFF2-40B4-BE49-F238E27FC236}">
                  <a16:creationId xmlns:a16="http://schemas.microsoft.com/office/drawing/2014/main" id="{EF779767-C8E2-A64A-AD64-553B9654400C}"/>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r="2995" b="3449"/>
            <a:stretch/>
          </p:blipFill>
          <p:spPr bwMode="auto">
            <a:xfrm>
              <a:off x="3076474" y="4509540"/>
              <a:ext cx="2944368" cy="1855819"/>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14" descr="https://user-images.githubusercontent.com/25534091/45261773-da33c800-b3d6-11e8-96ed-086e8180ed90.png">
              <a:extLst>
                <a:ext uri="{FF2B5EF4-FFF2-40B4-BE49-F238E27FC236}">
                  <a16:creationId xmlns:a16="http://schemas.microsoft.com/office/drawing/2014/main" id="{B6582064-2889-5140-8C4A-CD2748AF1C78}"/>
                </a:ext>
              </a:extLst>
            </p:cNvPr>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r="7457" b="4465"/>
            <a:stretch/>
          </p:blipFill>
          <p:spPr bwMode="auto">
            <a:xfrm>
              <a:off x="6065657" y="2617099"/>
              <a:ext cx="2944367" cy="1846197"/>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6" descr="https://user-images.githubusercontent.com/25534091/45301071-1b62cf80-b4de-11e8-8ae9-a03b6473fb99.png">
              <a:extLst>
                <a:ext uri="{FF2B5EF4-FFF2-40B4-BE49-F238E27FC236}">
                  <a16:creationId xmlns:a16="http://schemas.microsoft.com/office/drawing/2014/main" id="{2CA0C191-6EE1-F844-9633-0AAE4083C41B}"/>
                </a:ext>
              </a:extLst>
            </p:cNvP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t="454" b="12484"/>
            <a:stretch/>
          </p:blipFill>
          <p:spPr bwMode="auto">
            <a:xfrm>
              <a:off x="6065657" y="4509540"/>
              <a:ext cx="2944368" cy="1846197"/>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0" descr="https://user-images.githubusercontent.com/25534091/45261796-149d6500-b3d7-11e8-9b26-fb7a5b6f3f14.png">
              <a:extLst>
                <a:ext uri="{FF2B5EF4-FFF2-40B4-BE49-F238E27FC236}">
                  <a16:creationId xmlns:a16="http://schemas.microsoft.com/office/drawing/2014/main" id="{6B0BD4F2-4500-204C-9980-5BDE816211ED}"/>
                </a:ext>
              </a:extLst>
            </p:cNvPr>
            <p:cNvPicPr>
              <a:picLocks noChangeAspect="1" noChangeArrowheads="1"/>
            </p:cNvPicPr>
            <p:nvPr/>
          </p:nvPicPr>
          <p:blipFill rotWithShape="1">
            <a:blip r:embed="rId9" cstate="print">
              <a:extLst>
                <a:ext uri="{28A0092B-C50C-407E-A947-70E740481C1C}">
                  <a14:useLocalDpi xmlns:a14="http://schemas.microsoft.com/office/drawing/2010/main" val="0"/>
                </a:ext>
              </a:extLst>
            </a:blip>
            <a:srcRect t="-1" b="3856"/>
            <a:stretch/>
          </p:blipFill>
          <p:spPr bwMode="auto">
            <a:xfrm>
              <a:off x="9044183" y="2617099"/>
              <a:ext cx="2853950" cy="1846197"/>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descr="https://user-images.githubusercontent.com/25534091/45261805-1cf5a000-b3d7-11e8-803e-2c1e3cc79dbd.png">
              <a:extLst>
                <a:ext uri="{FF2B5EF4-FFF2-40B4-BE49-F238E27FC236}">
                  <a16:creationId xmlns:a16="http://schemas.microsoft.com/office/drawing/2014/main" id="{9DFEE01D-13FB-8547-90F4-F7E70BA5E524}"/>
                </a:ext>
              </a:extLst>
            </p:cNvPr>
            <p:cNvPicPr>
              <a:picLocks noChangeAspect="1" noChangeArrowheads="1"/>
            </p:cNvPicPr>
            <p:nvPr/>
          </p:nvPicPr>
          <p:blipFill rotWithShape="1">
            <a:blip r:embed="rId10" cstate="print">
              <a:extLst>
                <a:ext uri="{28A0092B-C50C-407E-A947-70E740481C1C}">
                  <a14:useLocalDpi xmlns:a14="http://schemas.microsoft.com/office/drawing/2010/main" val="0"/>
                </a:ext>
              </a:extLst>
            </a:blip>
            <a:srcRect t="3856"/>
            <a:stretch/>
          </p:blipFill>
          <p:spPr bwMode="auto">
            <a:xfrm>
              <a:off x="9044183" y="4505700"/>
              <a:ext cx="2853950" cy="1847088"/>
            </a:xfrm>
            <a:prstGeom prst="rect">
              <a:avLst/>
            </a:prstGeom>
            <a:noFill/>
            <a:extLst>
              <a:ext uri="{909E8E84-426E-40DD-AFC4-6F175D3DCCD1}">
                <a14:hiddenFill xmlns:a14="http://schemas.microsoft.com/office/drawing/2010/main">
                  <a:solidFill>
                    <a:srgbClr val="FFFFFF"/>
                  </a:solidFill>
                </a14:hiddenFill>
              </a:ext>
            </a:extLst>
          </p:spPr>
        </p:pic>
      </p:grpSp>
      <p:sp>
        <p:nvSpPr>
          <p:cNvPr id="14" name="TextBox 13">
            <a:extLst>
              <a:ext uri="{FF2B5EF4-FFF2-40B4-BE49-F238E27FC236}">
                <a16:creationId xmlns:a16="http://schemas.microsoft.com/office/drawing/2014/main" id="{EDC22F14-F949-584E-9FBB-7EE55617D852}"/>
              </a:ext>
            </a:extLst>
          </p:cNvPr>
          <p:cNvSpPr txBox="1"/>
          <p:nvPr/>
        </p:nvSpPr>
        <p:spPr>
          <a:xfrm>
            <a:off x="166672" y="5583984"/>
            <a:ext cx="2947788" cy="830997"/>
          </a:xfrm>
          <a:prstGeom prst="rect">
            <a:avLst/>
          </a:prstGeom>
          <a:solidFill>
            <a:srgbClr val="92D050"/>
          </a:solidFill>
        </p:spPr>
        <p:txBody>
          <a:bodyPr wrap="square" tIns="45720" bIns="45720" rtlCol="0">
            <a:spAutoFit/>
          </a:bodyPr>
          <a:lstStyle/>
          <a:p>
            <a:pPr algn="ctr"/>
            <a:r>
              <a:rPr lang="en-US" sz="2400" dirty="0">
                <a:solidFill>
                  <a:schemeClr val="bg1"/>
                </a:solidFill>
                <a:latin typeface="Museo Slab 900" panose="02000000000000000000" pitchFamily="2" charset="77"/>
                <a:cs typeface="Segoe UI Light" panose="020B0502040204020203" pitchFamily="34" charset="0"/>
              </a:rPr>
              <a:t>142,835</a:t>
            </a:r>
            <a:r>
              <a:rPr lang="en-US" sz="2400" dirty="0">
                <a:solidFill>
                  <a:schemeClr val="bg1"/>
                </a:solidFill>
                <a:latin typeface="Segoe UI Light" panose="020B0502040204020203" pitchFamily="34" charset="0"/>
                <a:cs typeface="Segoe UI Light" panose="020B0502040204020203" pitchFamily="34" charset="0"/>
              </a:rPr>
              <a:t> </a:t>
            </a:r>
          </a:p>
          <a:p>
            <a:pPr algn="ctr"/>
            <a:r>
              <a:rPr lang="en-US" sz="2400" dirty="0">
                <a:solidFill>
                  <a:schemeClr val="bg1"/>
                </a:solidFill>
                <a:latin typeface="Segoe UI" panose="020B0502040204020203" pitchFamily="34" charset="0"/>
                <a:ea typeface="Segoe UI" panose="020B0502040204020203" pitchFamily="34" charset="0"/>
                <a:cs typeface="Segoe UI" panose="020B0502040204020203" pitchFamily="34" charset="0"/>
              </a:rPr>
              <a:t>Curb Ramps</a:t>
            </a:r>
          </a:p>
        </p:txBody>
      </p:sp>
      <p:sp>
        <p:nvSpPr>
          <p:cNvPr id="15" name="TextBox 14">
            <a:extLst>
              <a:ext uri="{FF2B5EF4-FFF2-40B4-BE49-F238E27FC236}">
                <a16:creationId xmlns:a16="http://schemas.microsoft.com/office/drawing/2014/main" id="{1347DDB8-E6D6-2745-8A81-7F15066BC6F1}"/>
              </a:ext>
            </a:extLst>
          </p:cNvPr>
          <p:cNvSpPr txBox="1"/>
          <p:nvPr/>
        </p:nvSpPr>
        <p:spPr>
          <a:xfrm>
            <a:off x="6144567" y="5583984"/>
            <a:ext cx="2944367" cy="830997"/>
          </a:xfrm>
          <a:prstGeom prst="rect">
            <a:avLst/>
          </a:prstGeom>
          <a:solidFill>
            <a:srgbClr val="0070C0"/>
          </a:solidFill>
        </p:spPr>
        <p:txBody>
          <a:bodyPr wrap="square" tIns="45720" bIns="45720" rtlCol="0">
            <a:spAutoFit/>
          </a:bodyPr>
          <a:lstStyle/>
          <a:p>
            <a:pPr algn="ctr"/>
            <a:r>
              <a:rPr lang="en-US" sz="2400" dirty="0">
                <a:solidFill>
                  <a:schemeClr val="bg1"/>
                </a:solidFill>
                <a:latin typeface="Museo Slab 900" panose="02000000000000000000" pitchFamily="2" charset="77"/>
                <a:cs typeface="Segoe UI Light" panose="020B0502040204020203" pitchFamily="34" charset="0"/>
              </a:rPr>
              <a:t>21,736</a:t>
            </a:r>
            <a:r>
              <a:rPr lang="en-US" sz="2400" dirty="0">
                <a:solidFill>
                  <a:schemeClr val="bg1"/>
                </a:solidFill>
                <a:latin typeface="Segoe UI Light" panose="020B0502040204020203" pitchFamily="34" charset="0"/>
                <a:cs typeface="Segoe UI Light" panose="020B0502040204020203" pitchFamily="34" charset="0"/>
              </a:rPr>
              <a:t> </a:t>
            </a:r>
          </a:p>
          <a:p>
            <a:pPr algn="ctr"/>
            <a:r>
              <a:rPr lang="en-US" sz="2400" dirty="0">
                <a:solidFill>
                  <a:schemeClr val="bg1"/>
                </a:solidFill>
                <a:latin typeface="Segoe UI" panose="020B0502040204020203" pitchFamily="34" charset="0"/>
                <a:ea typeface="Segoe UI" panose="020B0502040204020203" pitchFamily="34" charset="0"/>
                <a:cs typeface="Segoe UI" panose="020B0502040204020203" pitchFamily="34" charset="0"/>
              </a:rPr>
              <a:t>Obstacles</a:t>
            </a:r>
          </a:p>
        </p:txBody>
      </p:sp>
      <p:sp>
        <p:nvSpPr>
          <p:cNvPr id="16" name="TextBox 15">
            <a:extLst>
              <a:ext uri="{FF2B5EF4-FFF2-40B4-BE49-F238E27FC236}">
                <a16:creationId xmlns:a16="http://schemas.microsoft.com/office/drawing/2014/main" id="{702ADAC0-1C3D-1A4C-AA75-D3929BB02AC1}"/>
              </a:ext>
            </a:extLst>
          </p:cNvPr>
          <p:cNvSpPr txBox="1"/>
          <p:nvPr/>
        </p:nvSpPr>
        <p:spPr>
          <a:xfrm>
            <a:off x="9123094" y="5583984"/>
            <a:ext cx="2857084" cy="830997"/>
          </a:xfrm>
          <a:prstGeom prst="rect">
            <a:avLst/>
          </a:prstGeom>
          <a:solidFill>
            <a:srgbClr val="EA734D"/>
          </a:solidFill>
        </p:spPr>
        <p:txBody>
          <a:bodyPr wrap="square" tIns="45720" bIns="45720" rtlCol="0">
            <a:spAutoFit/>
          </a:bodyPr>
          <a:lstStyle/>
          <a:p>
            <a:pPr algn="ctr"/>
            <a:r>
              <a:rPr lang="en-US" sz="2400" dirty="0">
                <a:solidFill>
                  <a:schemeClr val="bg1"/>
                </a:solidFill>
                <a:latin typeface="Museo Slab 900" panose="02000000000000000000" pitchFamily="2" charset="77"/>
                <a:cs typeface="Segoe UI Light" panose="020B0502040204020203" pitchFamily="34" charset="0"/>
              </a:rPr>
              <a:t>8309</a:t>
            </a:r>
            <a:r>
              <a:rPr lang="en-US" sz="2400" dirty="0">
                <a:solidFill>
                  <a:schemeClr val="bg1"/>
                </a:solidFill>
                <a:latin typeface="Segoe UI Light" panose="020B0502040204020203" pitchFamily="34" charset="0"/>
                <a:cs typeface="Segoe UI Light" panose="020B0502040204020203" pitchFamily="34" charset="0"/>
              </a:rPr>
              <a:t> </a:t>
            </a:r>
          </a:p>
          <a:p>
            <a:pPr algn="ctr"/>
            <a:r>
              <a:rPr lang="en-US" sz="2400" dirty="0">
                <a:solidFill>
                  <a:schemeClr val="bg1"/>
                </a:solidFill>
                <a:latin typeface="Segoe UI" panose="020B0502040204020203" pitchFamily="34" charset="0"/>
                <a:ea typeface="Segoe UI" panose="020B0502040204020203" pitchFamily="34" charset="0"/>
                <a:cs typeface="Segoe UI" panose="020B0502040204020203" pitchFamily="34" charset="0"/>
              </a:rPr>
              <a:t>Surface Problems</a:t>
            </a:r>
          </a:p>
        </p:txBody>
      </p:sp>
      <p:sp>
        <p:nvSpPr>
          <p:cNvPr id="17" name="TextBox 16">
            <a:extLst>
              <a:ext uri="{FF2B5EF4-FFF2-40B4-BE49-F238E27FC236}">
                <a16:creationId xmlns:a16="http://schemas.microsoft.com/office/drawing/2014/main" id="{E88547D7-EAEB-6B44-8EDF-0808334CF52D}"/>
              </a:ext>
            </a:extLst>
          </p:cNvPr>
          <p:cNvSpPr txBox="1"/>
          <p:nvPr/>
        </p:nvSpPr>
        <p:spPr>
          <a:xfrm>
            <a:off x="3155385" y="5583984"/>
            <a:ext cx="2940616" cy="830997"/>
          </a:xfrm>
          <a:prstGeom prst="rect">
            <a:avLst/>
          </a:prstGeom>
          <a:solidFill>
            <a:srgbClr val="BE384A"/>
          </a:solidFill>
        </p:spPr>
        <p:txBody>
          <a:bodyPr wrap="square" tIns="45720" bIns="45720" rtlCol="0">
            <a:spAutoFit/>
          </a:bodyPr>
          <a:lstStyle/>
          <a:p>
            <a:pPr algn="ctr"/>
            <a:r>
              <a:rPr lang="en-US" sz="2400" dirty="0">
                <a:solidFill>
                  <a:schemeClr val="bg1"/>
                </a:solidFill>
                <a:latin typeface="Museo Slab 900" panose="02000000000000000000" pitchFamily="2" charset="77"/>
                <a:cs typeface="Segoe UI Light" panose="020B0502040204020203" pitchFamily="34" charset="0"/>
              </a:rPr>
              <a:t>18,719</a:t>
            </a:r>
            <a:r>
              <a:rPr lang="en-US" sz="2400" dirty="0">
                <a:solidFill>
                  <a:schemeClr val="bg1"/>
                </a:solidFill>
                <a:latin typeface="Segoe UI Light" panose="020B0502040204020203" pitchFamily="34" charset="0"/>
                <a:cs typeface="Segoe UI Light" panose="020B0502040204020203" pitchFamily="34" charset="0"/>
              </a:rPr>
              <a:t> </a:t>
            </a:r>
          </a:p>
          <a:p>
            <a:pPr algn="ctr"/>
            <a:r>
              <a:rPr lang="en-US" sz="2400" dirty="0">
                <a:solidFill>
                  <a:schemeClr val="bg1"/>
                </a:solidFill>
                <a:latin typeface="Segoe UI" panose="020B0502040204020203" pitchFamily="34" charset="0"/>
                <a:ea typeface="Segoe UI" panose="020B0502040204020203" pitchFamily="34" charset="0"/>
                <a:cs typeface="Segoe UI" panose="020B0502040204020203" pitchFamily="34" charset="0"/>
              </a:rPr>
              <a:t>Missing Curb Ramps</a:t>
            </a:r>
          </a:p>
        </p:txBody>
      </p:sp>
    </p:spTree>
    <p:extLst>
      <p:ext uri="{BB962C8B-B14F-4D97-AF65-F5344CB8AC3E}">
        <p14:creationId xmlns:p14="http://schemas.microsoft.com/office/powerpoint/2010/main" val="1031073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up)">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wipe(up)">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wipe(up)">
                                      <p:cBhvr>
                                        <p:cTn id="17" dur="500"/>
                                        <p:tgtEl>
                                          <p:spTgt spid="17"/>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grpId="0"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wipe(up)">
                                      <p:cBhvr>
                                        <p:cTn id="2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P spid="16" grpId="0" animBg="1"/>
      <p:bldP spid="17"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65F10-5555-D841-8215-22678D929B90}"/>
              </a:ext>
            </a:extLst>
          </p:cNvPr>
          <p:cNvSpPr>
            <a:spLocks noGrp="1"/>
          </p:cNvSpPr>
          <p:nvPr>
            <p:ph type="title"/>
          </p:nvPr>
        </p:nvSpPr>
        <p:spPr>
          <a:xfrm>
            <a:off x="211822" y="492641"/>
            <a:ext cx="9780317" cy="708436"/>
          </a:xfrm>
        </p:spPr>
        <p:txBody>
          <a:bodyPr/>
          <a:lstStyle/>
          <a:p>
            <a:r>
              <a:rPr lang="en-US" dirty="0"/>
              <a:t>How accurately did users perform?</a:t>
            </a:r>
          </a:p>
        </p:txBody>
      </p:sp>
      <p:sp>
        <p:nvSpPr>
          <p:cNvPr id="4" name="Content Placeholder 3">
            <a:extLst>
              <a:ext uri="{FF2B5EF4-FFF2-40B4-BE49-F238E27FC236}">
                <a16:creationId xmlns:a16="http://schemas.microsoft.com/office/drawing/2014/main" id="{5DA2E917-1BF0-9543-B835-CF8DB85B5BCC}"/>
              </a:ext>
            </a:extLst>
          </p:cNvPr>
          <p:cNvSpPr>
            <a:spLocks noGrp="1"/>
          </p:cNvSpPr>
          <p:nvPr>
            <p:ph sz="quarter" idx="13"/>
          </p:nvPr>
        </p:nvSpPr>
        <p:spPr/>
        <p:txBody>
          <a:bodyPr/>
          <a:lstStyle/>
          <a:p>
            <a:r>
              <a:rPr lang="en-US" dirty="0"/>
              <a:t>Deployment study</a:t>
            </a:r>
          </a:p>
        </p:txBody>
      </p:sp>
      <p:sp>
        <p:nvSpPr>
          <p:cNvPr id="7" name="TextBox 6">
            <a:extLst>
              <a:ext uri="{FF2B5EF4-FFF2-40B4-BE49-F238E27FC236}">
                <a16:creationId xmlns:a16="http://schemas.microsoft.com/office/drawing/2014/main" id="{C1325A65-32ED-A240-A422-B7B8B020DB46}"/>
              </a:ext>
            </a:extLst>
          </p:cNvPr>
          <p:cNvSpPr txBox="1"/>
          <p:nvPr/>
        </p:nvSpPr>
        <p:spPr>
          <a:xfrm>
            <a:off x="1794135" y="2354548"/>
            <a:ext cx="8603729" cy="1754326"/>
          </a:xfrm>
          <a:prstGeom prst="rect">
            <a:avLst/>
          </a:prstGeom>
          <a:noFill/>
        </p:spPr>
        <p:txBody>
          <a:bodyPr wrap="square" tIns="45720" bIns="45720" rtlCol="0">
            <a:spAutoFit/>
          </a:bodyPr>
          <a:lstStyle/>
          <a:p>
            <a:pPr algn="ctr"/>
            <a:r>
              <a:rPr lang="en-US" sz="7200" dirty="0">
                <a:latin typeface="Museo Slab 900" panose="02000000000000000000" pitchFamily="2" charset="77"/>
                <a:cs typeface="Segoe UI Light" panose="020B0502040204020203" pitchFamily="34" charset="0"/>
              </a:rPr>
              <a:t>~70%</a:t>
            </a:r>
            <a:endParaRPr lang="en-US" sz="7200" dirty="0">
              <a:latin typeface="Segoe UI Light" panose="020B0502040204020203" pitchFamily="34" charset="0"/>
              <a:cs typeface="Segoe UI Light" panose="020B0502040204020203" pitchFamily="34" charset="0"/>
            </a:endParaRPr>
          </a:p>
          <a:p>
            <a:pPr algn="ctr"/>
            <a:r>
              <a:rPr lang="en-US" sz="3600" dirty="0">
                <a:latin typeface="Segoe UI Light" panose="020B0502040204020203" pitchFamily="34" charset="0"/>
                <a:cs typeface="Segoe UI Light" panose="020B0502040204020203" pitchFamily="34" charset="0"/>
              </a:rPr>
              <a:t>*raw accuracy across </a:t>
            </a:r>
            <a:r>
              <a:rPr lang="en-US" sz="3600" b="1" dirty="0">
                <a:solidFill>
                  <a:srgbClr val="00B9AE"/>
                </a:solidFill>
                <a:latin typeface="Segoe UI Semibold" panose="020B0502040204020203" pitchFamily="34" charset="0"/>
                <a:ea typeface="Segoe UI Semibold" panose="020B0502040204020203" pitchFamily="34" charset="0"/>
                <a:cs typeface="Segoe UI Semibold" panose="020B0502040204020203" pitchFamily="34" charset="0"/>
              </a:rPr>
              <a:t>all</a:t>
            </a:r>
            <a:r>
              <a:rPr lang="en-US" sz="3600" dirty="0">
                <a:solidFill>
                  <a:srgbClr val="00B9AE"/>
                </a:solidFill>
                <a:latin typeface="Segoe UI Light" panose="020B0502040204020203" pitchFamily="34" charset="0"/>
                <a:cs typeface="Segoe UI Light" panose="020B0502040204020203" pitchFamily="34" charset="0"/>
              </a:rPr>
              <a:t> </a:t>
            </a:r>
            <a:r>
              <a:rPr lang="en-US" sz="3600" dirty="0">
                <a:latin typeface="Segoe UI Light" panose="020B0502040204020203" pitchFamily="34" charset="0"/>
                <a:cs typeface="Segoe UI Light" panose="020B0502040204020203" pitchFamily="34" charset="0"/>
              </a:rPr>
              <a:t>user groups</a:t>
            </a:r>
            <a:endParaRPr lang="en-US" sz="3200" dirty="0">
              <a:latin typeface="Segoe UI Light" panose="020B0502040204020203" pitchFamily="34" charset="0"/>
              <a:cs typeface="Segoe UI Light" panose="020B0502040204020203" pitchFamily="34" charset="0"/>
            </a:endParaRPr>
          </a:p>
        </p:txBody>
      </p:sp>
      <p:sp>
        <p:nvSpPr>
          <p:cNvPr id="8" name="Rectangle 7">
            <a:extLst>
              <a:ext uri="{FF2B5EF4-FFF2-40B4-BE49-F238E27FC236}">
                <a16:creationId xmlns:a16="http://schemas.microsoft.com/office/drawing/2014/main" id="{EA68C842-D0D4-9C48-BA44-F63757E64657}"/>
              </a:ext>
            </a:extLst>
          </p:cNvPr>
          <p:cNvSpPr/>
          <p:nvPr/>
        </p:nvSpPr>
        <p:spPr>
          <a:xfrm>
            <a:off x="8345883" y="6180693"/>
            <a:ext cx="3846117" cy="369332"/>
          </a:xfrm>
          <a:prstGeom prst="rect">
            <a:avLst/>
          </a:prstGeom>
        </p:spPr>
        <p:txBody>
          <a:bodyPr wrap="none">
            <a:spAutoFit/>
          </a:bodyPr>
          <a:lstStyle/>
          <a:p>
            <a:r>
              <a:rPr lang="en-US" dirty="0">
                <a:latin typeface="Segoe UI Light" panose="020B0502040204020203" pitchFamily="34" charset="0"/>
                <a:cs typeface="Segoe UI Light" panose="020B0502040204020203" pitchFamily="34" charset="0"/>
              </a:rPr>
              <a:t>*Calculated on a subset of the dataset</a:t>
            </a:r>
            <a:endParaRPr lang="en-US" dirty="0"/>
          </a:p>
        </p:txBody>
      </p:sp>
    </p:spTree>
    <p:extLst>
      <p:ext uri="{BB962C8B-B14F-4D97-AF65-F5344CB8AC3E}">
        <p14:creationId xmlns:p14="http://schemas.microsoft.com/office/powerpoint/2010/main" val="177461280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user-dropoff-2"/>
          <p:cNvPicPr>
            <a:picLocks noChangeAspect="1" noChangeArrowheads="1"/>
          </p:cNvPicPr>
          <p:nvPr/>
        </p:nvPicPr>
        <p:blipFill rotWithShape="1">
          <a:blip r:embed="rId3">
            <a:extLst>
              <a:ext uri="{28A0092B-C50C-407E-A947-70E740481C1C}">
                <a14:useLocalDpi xmlns:a14="http://schemas.microsoft.com/office/drawing/2010/main" val="0"/>
              </a:ext>
            </a:extLst>
          </a:blip>
          <a:srcRect b="54520"/>
          <a:stretch/>
        </p:blipFill>
        <p:spPr bwMode="auto">
          <a:xfrm>
            <a:off x="625475" y="2052637"/>
            <a:ext cx="9958949" cy="4487863"/>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p:cNvGrpSpPr/>
          <p:nvPr/>
        </p:nvGrpSpPr>
        <p:grpSpPr>
          <a:xfrm>
            <a:off x="2355850" y="1442377"/>
            <a:ext cx="3395239" cy="3643973"/>
            <a:chOff x="2355850" y="1442377"/>
            <a:chExt cx="3395239" cy="3643973"/>
          </a:xfrm>
        </p:grpSpPr>
        <p:cxnSp>
          <p:nvCxnSpPr>
            <p:cNvPr id="6" name="Straight Connector 5"/>
            <p:cNvCxnSpPr/>
            <p:nvPr/>
          </p:nvCxnSpPr>
          <p:spPr>
            <a:xfrm flipV="1">
              <a:off x="5613400" y="1949450"/>
              <a:ext cx="0" cy="313690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sp>
          <p:nvSpPr>
            <p:cNvPr id="8" name="Rectangle 7"/>
            <p:cNvSpPr/>
            <p:nvPr/>
          </p:nvSpPr>
          <p:spPr>
            <a:xfrm>
              <a:off x="2355850" y="1442377"/>
              <a:ext cx="3395239" cy="707886"/>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wrap="square" lIns="45720" rIns="45720" rtlCol="0" anchor="ctr">
              <a:spAutoFit/>
            </a:bodyPr>
            <a:lstStyle/>
            <a:p>
              <a:pPr algn="ctr"/>
              <a:r>
                <a:rPr lang="en-US" sz="2000" dirty="0">
                  <a:latin typeface="Segoe Condensed" panose="020B0606040200020203" pitchFamily="34" charset="0"/>
                </a:rPr>
                <a:t>Only </a:t>
              </a:r>
              <a:r>
                <a:rPr lang="en-US" sz="2000" dirty="0">
                  <a:latin typeface="Museo Slab 900" panose="02000000000000000000" pitchFamily="2" charset="77"/>
                </a:rPr>
                <a:t>51</a:t>
              </a:r>
              <a:r>
                <a:rPr lang="en-US" sz="2000" b="1" dirty="0">
                  <a:latin typeface="Segoe Condensed" panose="020B0606040200020203" pitchFamily="34" charset="0"/>
                </a:rPr>
                <a:t>% of users </a:t>
              </a:r>
              <a:r>
                <a:rPr lang="en-US" sz="2000" dirty="0">
                  <a:latin typeface="Segoe Condensed" panose="020B0606040200020203" pitchFamily="34" charset="0"/>
                </a:rPr>
                <a:t>finished tutorial (avg. time: ~</a:t>
              </a:r>
              <a:r>
                <a:rPr lang="en-US" sz="2000" dirty="0">
                  <a:latin typeface="Museo Slab 900" panose="02000000000000000000" pitchFamily="2" charset="77"/>
                </a:rPr>
                <a:t>5 </a:t>
              </a:r>
              <a:r>
                <a:rPr lang="en-US" sz="2000" dirty="0" err="1">
                  <a:latin typeface="Segoe Condensed" panose="020B0606040200020203" pitchFamily="34" charset="0"/>
                </a:rPr>
                <a:t>mins</a:t>
              </a:r>
              <a:r>
                <a:rPr lang="en-US" sz="2000" dirty="0">
                  <a:latin typeface="Segoe Condensed" panose="020B0606040200020203" pitchFamily="34" charset="0"/>
                </a:rPr>
                <a:t>)</a:t>
              </a:r>
              <a:endParaRPr lang="en-US" sz="2000" b="1" dirty="0">
                <a:latin typeface="Segoe Condensed" panose="020B0606040200020203" pitchFamily="34" charset="0"/>
              </a:endParaRPr>
            </a:p>
          </p:txBody>
        </p:sp>
      </p:grpSp>
      <p:grpSp>
        <p:nvGrpSpPr>
          <p:cNvPr id="11" name="Group 10"/>
          <p:cNvGrpSpPr/>
          <p:nvPr/>
        </p:nvGrpSpPr>
        <p:grpSpPr>
          <a:xfrm>
            <a:off x="6191147" y="1596265"/>
            <a:ext cx="3644997" cy="3496435"/>
            <a:chOff x="6191147" y="1596265"/>
            <a:chExt cx="3644997" cy="3496435"/>
          </a:xfrm>
        </p:grpSpPr>
        <p:cxnSp>
          <p:nvCxnSpPr>
            <p:cNvPr id="9" name="Straight Connector 8"/>
            <p:cNvCxnSpPr/>
            <p:nvPr/>
          </p:nvCxnSpPr>
          <p:spPr>
            <a:xfrm flipV="1">
              <a:off x="6477000" y="1955800"/>
              <a:ext cx="0" cy="3136900"/>
            </a:xfrm>
            <a:prstGeom prst="line">
              <a:avLst/>
            </a:prstGeom>
            <a:ln w="38100">
              <a:solidFill>
                <a:srgbClr val="00B0F0"/>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6191147" y="1596265"/>
              <a:ext cx="3644997" cy="400110"/>
            </a:xfrm>
            <a:prstGeom prst="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wrap="square" lIns="45720" rIns="45720" rtlCol="0" anchor="ctr">
              <a:spAutoFit/>
            </a:bodyPr>
            <a:lstStyle/>
            <a:p>
              <a:pPr algn="ctr"/>
              <a:r>
                <a:rPr lang="en-US" sz="2000" dirty="0">
                  <a:latin typeface="Segoe Condensed" panose="020B0606040200020203" pitchFamily="34" charset="0"/>
                </a:rPr>
                <a:t>Only </a:t>
              </a:r>
              <a:r>
                <a:rPr lang="en-US" sz="2000" dirty="0">
                  <a:latin typeface="Museo Slab 900" panose="02000000000000000000" pitchFamily="2" charset="77"/>
                </a:rPr>
                <a:t>30</a:t>
              </a:r>
              <a:r>
                <a:rPr lang="en-US" sz="2000" b="1" dirty="0">
                  <a:latin typeface="Segoe Condensed" panose="020B0606040200020203" pitchFamily="34" charset="0"/>
                </a:rPr>
                <a:t>% </a:t>
              </a:r>
              <a:r>
                <a:rPr lang="en-US" sz="2000" dirty="0">
                  <a:latin typeface="Segoe Condensed" panose="020B0606040200020203" pitchFamily="34" charset="0"/>
                </a:rPr>
                <a:t>finished their first mission</a:t>
              </a:r>
              <a:endParaRPr lang="en-US" sz="2000" b="1" dirty="0">
                <a:latin typeface="Segoe Condensed" panose="020B0606040200020203" pitchFamily="34" charset="0"/>
              </a:endParaRPr>
            </a:p>
          </p:txBody>
        </p:sp>
      </p:grpSp>
      <p:sp>
        <p:nvSpPr>
          <p:cNvPr id="12" name="TextBox 11"/>
          <p:cNvSpPr txBox="1"/>
          <p:nvPr/>
        </p:nvSpPr>
        <p:spPr>
          <a:xfrm>
            <a:off x="7597262" y="2726908"/>
            <a:ext cx="3581400" cy="1569660"/>
          </a:xfrm>
          <a:prstGeom prst="rect">
            <a:avLst/>
          </a:prstGeom>
          <a:solidFill>
            <a:schemeClr val="accent2"/>
          </a:solidFill>
        </p:spPr>
        <p:txBody>
          <a:bodyPr wrap="square" tIns="45720" bIns="45720" rtlCol="0">
            <a:spAutoFit/>
          </a:bodyPr>
          <a:lstStyle/>
          <a:p>
            <a:r>
              <a:rPr lang="en-US" sz="2400" dirty="0">
                <a:solidFill>
                  <a:schemeClr val="bg1"/>
                </a:solidFill>
                <a:latin typeface="Segoe UI Semibold" panose="020B0702040204020203" pitchFamily="34" charset="0"/>
                <a:cs typeface="Segoe UI Semibold" panose="020B0702040204020203" pitchFamily="34" charset="0"/>
              </a:rPr>
              <a:t>Most people </a:t>
            </a:r>
            <a:r>
              <a:rPr lang="en-US" sz="2400" dirty="0">
                <a:solidFill>
                  <a:schemeClr val="bg1"/>
                </a:solidFill>
                <a:latin typeface="Segoe UI Light" panose="020B0502040204020203" pitchFamily="34" charset="0"/>
                <a:cs typeface="Segoe UI Light" panose="020B0502040204020203" pitchFamily="34" charset="0"/>
              </a:rPr>
              <a:t>who complete at least one mission, complete at least one more.</a:t>
            </a:r>
          </a:p>
        </p:txBody>
      </p:sp>
      <p:sp>
        <p:nvSpPr>
          <p:cNvPr id="20" name="Title 1">
            <a:extLst>
              <a:ext uri="{FF2B5EF4-FFF2-40B4-BE49-F238E27FC236}">
                <a16:creationId xmlns:a16="http://schemas.microsoft.com/office/drawing/2014/main" id="{2F6EF191-139E-B44C-A65D-7AE805E4EC73}"/>
              </a:ext>
            </a:extLst>
          </p:cNvPr>
          <p:cNvSpPr>
            <a:spLocks noGrp="1"/>
          </p:cNvSpPr>
          <p:nvPr>
            <p:ph type="title"/>
          </p:nvPr>
        </p:nvSpPr>
        <p:spPr>
          <a:xfrm>
            <a:off x="211822" y="492641"/>
            <a:ext cx="8646428" cy="708436"/>
          </a:xfrm>
        </p:spPr>
        <p:txBody>
          <a:bodyPr/>
          <a:lstStyle/>
          <a:p>
            <a:r>
              <a:rPr lang="en-US" dirty="0"/>
              <a:t>How engaged were the users?</a:t>
            </a:r>
          </a:p>
        </p:txBody>
      </p:sp>
      <p:sp>
        <p:nvSpPr>
          <p:cNvPr id="21" name="Content Placeholder 3">
            <a:extLst>
              <a:ext uri="{FF2B5EF4-FFF2-40B4-BE49-F238E27FC236}">
                <a16:creationId xmlns:a16="http://schemas.microsoft.com/office/drawing/2014/main" id="{AB621491-877C-A84D-8959-DAA67A6EDB86}"/>
              </a:ext>
            </a:extLst>
          </p:cNvPr>
          <p:cNvSpPr>
            <a:spLocks noGrp="1"/>
          </p:cNvSpPr>
          <p:nvPr>
            <p:ph sz="quarter" idx="13"/>
          </p:nvPr>
        </p:nvSpPr>
        <p:spPr>
          <a:xfrm>
            <a:off x="228600" y="197601"/>
            <a:ext cx="4724401" cy="411367"/>
          </a:xfrm>
        </p:spPr>
        <p:txBody>
          <a:bodyPr/>
          <a:lstStyle/>
          <a:p>
            <a:r>
              <a:rPr lang="en-US" dirty="0"/>
              <a:t>Deployment study</a:t>
            </a:r>
          </a:p>
        </p:txBody>
      </p:sp>
    </p:spTree>
    <p:extLst>
      <p:ext uri="{BB962C8B-B14F-4D97-AF65-F5344CB8AC3E}">
        <p14:creationId xmlns:p14="http://schemas.microsoft.com/office/powerpoint/2010/main" val="3773035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wipe(down)">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pSp>
        <p:nvGrpSpPr>
          <p:cNvPr id="84" name="Group 83">
            <a:extLst>
              <a:ext uri="{FF2B5EF4-FFF2-40B4-BE49-F238E27FC236}">
                <a16:creationId xmlns:a16="http://schemas.microsoft.com/office/drawing/2014/main" id="{784504F2-BF77-4C4E-9474-2C99B793A521}"/>
              </a:ext>
            </a:extLst>
          </p:cNvPr>
          <p:cNvGrpSpPr/>
          <p:nvPr/>
        </p:nvGrpSpPr>
        <p:grpSpPr>
          <a:xfrm>
            <a:off x="1574386" y="1867276"/>
            <a:ext cx="8162687" cy="3200400"/>
            <a:chOff x="1559926" y="1867276"/>
            <a:chExt cx="8162687" cy="3200400"/>
          </a:xfrm>
        </p:grpSpPr>
        <p:cxnSp>
          <p:nvCxnSpPr>
            <p:cNvPr id="73" name="Straight Connector 72">
              <a:extLst>
                <a:ext uri="{FF2B5EF4-FFF2-40B4-BE49-F238E27FC236}">
                  <a16:creationId xmlns:a16="http://schemas.microsoft.com/office/drawing/2014/main" id="{F0A223BC-E1D7-224B-AC0A-2A396036383C}"/>
                </a:ext>
              </a:extLst>
            </p:cNvPr>
            <p:cNvCxnSpPr>
              <a:cxnSpLocks/>
            </p:cNvCxnSpPr>
            <p:nvPr/>
          </p:nvCxnSpPr>
          <p:spPr>
            <a:xfrm>
              <a:off x="5423819" y="1875136"/>
              <a:ext cx="0" cy="3192540"/>
            </a:xfrm>
            <a:prstGeom prst="line">
              <a:avLst/>
            </a:prstGeom>
            <a:ln w="19050">
              <a:solidFill>
                <a:schemeClr val="bg1">
                  <a:lumMod val="8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1D38BE4D-A55B-824D-BB0C-E8AA8E789A96}"/>
                </a:ext>
              </a:extLst>
            </p:cNvPr>
            <p:cNvCxnSpPr>
              <a:cxnSpLocks/>
            </p:cNvCxnSpPr>
            <p:nvPr/>
          </p:nvCxnSpPr>
          <p:spPr>
            <a:xfrm>
              <a:off x="1559926" y="1867276"/>
              <a:ext cx="0" cy="3200400"/>
            </a:xfrm>
            <a:prstGeom prst="line">
              <a:avLst/>
            </a:prstGeom>
            <a:ln w="19050">
              <a:solidFill>
                <a:schemeClr val="bg1">
                  <a:lumMod val="8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6CC0E869-7D5F-B74F-A94B-13E1510F550C}"/>
                </a:ext>
              </a:extLst>
            </p:cNvPr>
            <p:cNvCxnSpPr>
              <a:cxnSpLocks/>
            </p:cNvCxnSpPr>
            <p:nvPr/>
          </p:nvCxnSpPr>
          <p:spPr>
            <a:xfrm>
              <a:off x="2011925" y="1867276"/>
              <a:ext cx="0" cy="3200400"/>
            </a:xfrm>
            <a:prstGeom prst="line">
              <a:avLst/>
            </a:prstGeom>
            <a:ln w="19050">
              <a:solidFill>
                <a:schemeClr val="bg1">
                  <a:lumMod val="8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B25D1568-EEDF-F743-9820-41D9DE157A85}"/>
                </a:ext>
              </a:extLst>
            </p:cNvPr>
            <p:cNvCxnSpPr>
              <a:cxnSpLocks/>
            </p:cNvCxnSpPr>
            <p:nvPr/>
          </p:nvCxnSpPr>
          <p:spPr>
            <a:xfrm>
              <a:off x="2449039" y="1867276"/>
              <a:ext cx="0" cy="3200400"/>
            </a:xfrm>
            <a:prstGeom prst="line">
              <a:avLst/>
            </a:prstGeom>
            <a:ln w="19050">
              <a:solidFill>
                <a:schemeClr val="bg1">
                  <a:lumMod val="8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C2851552-2CAF-7841-BBE4-CD34EE57BF5A}"/>
                </a:ext>
              </a:extLst>
            </p:cNvPr>
            <p:cNvCxnSpPr>
              <a:cxnSpLocks/>
            </p:cNvCxnSpPr>
            <p:nvPr/>
          </p:nvCxnSpPr>
          <p:spPr>
            <a:xfrm>
              <a:off x="2866093" y="1867276"/>
              <a:ext cx="0" cy="3200400"/>
            </a:xfrm>
            <a:prstGeom prst="line">
              <a:avLst/>
            </a:prstGeom>
            <a:ln w="19050">
              <a:solidFill>
                <a:schemeClr val="bg1">
                  <a:lumMod val="8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3775212-42F0-A744-8312-AA61883C11FB}"/>
                </a:ext>
              </a:extLst>
            </p:cNvPr>
            <p:cNvCxnSpPr>
              <a:cxnSpLocks/>
            </p:cNvCxnSpPr>
            <p:nvPr/>
          </p:nvCxnSpPr>
          <p:spPr>
            <a:xfrm>
              <a:off x="3695424" y="1867276"/>
              <a:ext cx="0" cy="3200400"/>
            </a:xfrm>
            <a:prstGeom prst="line">
              <a:avLst/>
            </a:prstGeom>
            <a:ln w="19050">
              <a:solidFill>
                <a:schemeClr val="bg1">
                  <a:lumMod val="8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4F8DA38-6218-104B-80F7-E7E60E5EBA46}"/>
                </a:ext>
              </a:extLst>
            </p:cNvPr>
            <p:cNvCxnSpPr>
              <a:cxnSpLocks/>
            </p:cNvCxnSpPr>
            <p:nvPr/>
          </p:nvCxnSpPr>
          <p:spPr>
            <a:xfrm>
              <a:off x="4561420" y="1875136"/>
              <a:ext cx="0" cy="3192540"/>
            </a:xfrm>
            <a:prstGeom prst="line">
              <a:avLst/>
            </a:prstGeom>
            <a:ln w="19050">
              <a:solidFill>
                <a:schemeClr val="bg1">
                  <a:lumMod val="8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538C1EEE-ACE2-964F-985D-986E38CDFE82}"/>
                </a:ext>
              </a:extLst>
            </p:cNvPr>
            <p:cNvCxnSpPr>
              <a:cxnSpLocks/>
            </p:cNvCxnSpPr>
            <p:nvPr/>
          </p:nvCxnSpPr>
          <p:spPr>
            <a:xfrm>
              <a:off x="4115473" y="1873668"/>
              <a:ext cx="0" cy="3194008"/>
            </a:xfrm>
            <a:prstGeom prst="line">
              <a:avLst/>
            </a:prstGeom>
            <a:ln w="19050">
              <a:solidFill>
                <a:schemeClr val="bg1">
                  <a:lumMod val="8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D0B22FE7-1ECE-E04F-9017-E24B84B419A5}"/>
                </a:ext>
              </a:extLst>
            </p:cNvPr>
            <p:cNvCxnSpPr>
              <a:cxnSpLocks/>
            </p:cNvCxnSpPr>
            <p:nvPr/>
          </p:nvCxnSpPr>
          <p:spPr>
            <a:xfrm>
              <a:off x="3271042" y="1867276"/>
              <a:ext cx="0" cy="3200400"/>
            </a:xfrm>
            <a:prstGeom prst="line">
              <a:avLst/>
            </a:prstGeom>
            <a:ln w="19050">
              <a:solidFill>
                <a:schemeClr val="bg1">
                  <a:lumMod val="8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D12106A5-3F45-0B4C-845E-800518EDE276}"/>
                </a:ext>
              </a:extLst>
            </p:cNvPr>
            <p:cNvCxnSpPr>
              <a:cxnSpLocks/>
            </p:cNvCxnSpPr>
            <p:nvPr/>
          </p:nvCxnSpPr>
          <p:spPr>
            <a:xfrm>
              <a:off x="4984816" y="1875136"/>
              <a:ext cx="0" cy="3192540"/>
            </a:xfrm>
            <a:prstGeom prst="line">
              <a:avLst/>
            </a:prstGeom>
            <a:ln w="19050">
              <a:solidFill>
                <a:schemeClr val="bg1">
                  <a:lumMod val="8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DBFF01B5-4BED-864D-8CD5-8001A4ACB3F8}"/>
                </a:ext>
              </a:extLst>
            </p:cNvPr>
            <p:cNvCxnSpPr>
              <a:cxnSpLocks/>
            </p:cNvCxnSpPr>
            <p:nvPr/>
          </p:nvCxnSpPr>
          <p:spPr>
            <a:xfrm>
              <a:off x="5846899" y="1875136"/>
              <a:ext cx="0" cy="3192540"/>
            </a:xfrm>
            <a:prstGeom prst="line">
              <a:avLst/>
            </a:prstGeom>
            <a:ln w="19050">
              <a:solidFill>
                <a:schemeClr val="bg1">
                  <a:lumMod val="8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0CDB0850-E3A2-944C-908B-0D3F0F8EEF47}"/>
                </a:ext>
              </a:extLst>
            </p:cNvPr>
            <p:cNvCxnSpPr>
              <a:cxnSpLocks/>
            </p:cNvCxnSpPr>
            <p:nvPr/>
          </p:nvCxnSpPr>
          <p:spPr>
            <a:xfrm>
              <a:off x="6258605" y="1875136"/>
              <a:ext cx="0" cy="3192540"/>
            </a:xfrm>
            <a:prstGeom prst="line">
              <a:avLst/>
            </a:prstGeom>
            <a:ln w="19050">
              <a:solidFill>
                <a:schemeClr val="bg1">
                  <a:lumMod val="8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3E2CF211-3666-E645-98B0-916A9CC7F423}"/>
                </a:ext>
              </a:extLst>
            </p:cNvPr>
            <p:cNvCxnSpPr>
              <a:cxnSpLocks/>
            </p:cNvCxnSpPr>
            <p:nvPr/>
          </p:nvCxnSpPr>
          <p:spPr>
            <a:xfrm>
              <a:off x="6697609" y="1875136"/>
              <a:ext cx="0" cy="3192540"/>
            </a:xfrm>
            <a:prstGeom prst="line">
              <a:avLst/>
            </a:prstGeom>
            <a:ln w="19050">
              <a:solidFill>
                <a:schemeClr val="bg1">
                  <a:lumMod val="8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590F93AE-6F4D-EB43-B8F3-F7C9D81BD19B}"/>
                </a:ext>
              </a:extLst>
            </p:cNvPr>
            <p:cNvCxnSpPr>
              <a:cxnSpLocks/>
            </p:cNvCxnSpPr>
            <p:nvPr/>
          </p:nvCxnSpPr>
          <p:spPr>
            <a:xfrm>
              <a:off x="7136612" y="1875136"/>
              <a:ext cx="0" cy="3192540"/>
            </a:xfrm>
            <a:prstGeom prst="line">
              <a:avLst/>
            </a:prstGeom>
            <a:ln w="19050">
              <a:solidFill>
                <a:schemeClr val="bg1">
                  <a:lumMod val="8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FBA5564B-FBC7-7243-9A38-19394C65E1AA}"/>
                </a:ext>
              </a:extLst>
            </p:cNvPr>
            <p:cNvCxnSpPr>
              <a:cxnSpLocks/>
            </p:cNvCxnSpPr>
            <p:nvPr/>
          </p:nvCxnSpPr>
          <p:spPr>
            <a:xfrm>
              <a:off x="7569966" y="1875136"/>
              <a:ext cx="0" cy="3192540"/>
            </a:xfrm>
            <a:prstGeom prst="line">
              <a:avLst/>
            </a:prstGeom>
            <a:ln w="19050">
              <a:solidFill>
                <a:schemeClr val="bg1">
                  <a:lumMod val="8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5BAD80F0-D8C0-654A-8E6B-48A53284B46C}"/>
                </a:ext>
              </a:extLst>
            </p:cNvPr>
            <p:cNvCxnSpPr>
              <a:cxnSpLocks/>
            </p:cNvCxnSpPr>
            <p:nvPr/>
          </p:nvCxnSpPr>
          <p:spPr>
            <a:xfrm>
              <a:off x="7981678" y="1875136"/>
              <a:ext cx="0" cy="3192540"/>
            </a:xfrm>
            <a:prstGeom prst="line">
              <a:avLst/>
            </a:prstGeom>
            <a:ln w="19050">
              <a:solidFill>
                <a:schemeClr val="bg1">
                  <a:lumMod val="8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0FA6DF2C-AAA1-0E45-9CAB-D3065472BBDA}"/>
                </a:ext>
              </a:extLst>
            </p:cNvPr>
            <p:cNvCxnSpPr>
              <a:cxnSpLocks/>
            </p:cNvCxnSpPr>
            <p:nvPr/>
          </p:nvCxnSpPr>
          <p:spPr>
            <a:xfrm>
              <a:off x="8420681" y="1875136"/>
              <a:ext cx="0" cy="3192540"/>
            </a:xfrm>
            <a:prstGeom prst="line">
              <a:avLst/>
            </a:prstGeom>
            <a:ln w="19050">
              <a:solidFill>
                <a:schemeClr val="bg1">
                  <a:lumMod val="8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49300059-7279-6348-9442-D97D7910B669}"/>
                </a:ext>
              </a:extLst>
            </p:cNvPr>
            <p:cNvCxnSpPr>
              <a:cxnSpLocks/>
            </p:cNvCxnSpPr>
            <p:nvPr/>
          </p:nvCxnSpPr>
          <p:spPr>
            <a:xfrm>
              <a:off x="8858250" y="1875136"/>
              <a:ext cx="0" cy="3192540"/>
            </a:xfrm>
            <a:prstGeom prst="line">
              <a:avLst/>
            </a:prstGeom>
            <a:ln w="19050">
              <a:solidFill>
                <a:schemeClr val="bg1">
                  <a:lumMod val="8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DFD0CFA3-68B3-6346-875B-65C86FD9BA68}"/>
                </a:ext>
              </a:extLst>
            </p:cNvPr>
            <p:cNvCxnSpPr>
              <a:cxnSpLocks/>
            </p:cNvCxnSpPr>
            <p:nvPr/>
          </p:nvCxnSpPr>
          <p:spPr>
            <a:xfrm>
              <a:off x="9269962" y="1875136"/>
              <a:ext cx="0" cy="3192540"/>
            </a:xfrm>
            <a:prstGeom prst="line">
              <a:avLst/>
            </a:prstGeom>
            <a:ln w="19050">
              <a:solidFill>
                <a:schemeClr val="bg1">
                  <a:lumMod val="8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34A1FF7C-E4BA-1449-A8BD-9F116347061F}"/>
                </a:ext>
              </a:extLst>
            </p:cNvPr>
            <p:cNvCxnSpPr>
              <a:cxnSpLocks/>
            </p:cNvCxnSpPr>
            <p:nvPr/>
          </p:nvCxnSpPr>
          <p:spPr>
            <a:xfrm>
              <a:off x="9722613" y="1875136"/>
              <a:ext cx="0" cy="3192540"/>
            </a:xfrm>
            <a:prstGeom prst="line">
              <a:avLst/>
            </a:prstGeom>
            <a:ln w="19050">
              <a:solidFill>
                <a:schemeClr val="bg1">
                  <a:lumMod val="85000"/>
                </a:schemeClr>
              </a:solidFill>
              <a:prstDash val="solid"/>
            </a:ln>
          </p:spPr>
          <p:style>
            <a:lnRef idx="1">
              <a:schemeClr val="accent1"/>
            </a:lnRef>
            <a:fillRef idx="0">
              <a:schemeClr val="accent1"/>
            </a:fillRef>
            <a:effectRef idx="0">
              <a:schemeClr val="accent1"/>
            </a:effectRef>
            <a:fontRef idx="minor">
              <a:schemeClr val="tx1"/>
            </a:fontRef>
          </p:style>
        </p:cxnSp>
      </p:grpSp>
      <p:sp>
        <p:nvSpPr>
          <p:cNvPr id="20" name="Title 1">
            <a:extLst>
              <a:ext uri="{FF2B5EF4-FFF2-40B4-BE49-F238E27FC236}">
                <a16:creationId xmlns:a16="http://schemas.microsoft.com/office/drawing/2014/main" id="{2F6EF191-139E-B44C-A65D-7AE805E4EC73}"/>
              </a:ext>
            </a:extLst>
          </p:cNvPr>
          <p:cNvSpPr>
            <a:spLocks noGrp="1"/>
          </p:cNvSpPr>
          <p:nvPr>
            <p:ph type="title"/>
          </p:nvPr>
        </p:nvSpPr>
        <p:spPr>
          <a:xfrm>
            <a:off x="211822" y="492641"/>
            <a:ext cx="8646428" cy="708436"/>
          </a:xfrm>
        </p:spPr>
        <p:txBody>
          <a:bodyPr/>
          <a:lstStyle/>
          <a:p>
            <a:r>
              <a:rPr lang="en-US" dirty="0"/>
              <a:t>How engaged were the users?</a:t>
            </a:r>
          </a:p>
        </p:txBody>
      </p:sp>
      <p:sp>
        <p:nvSpPr>
          <p:cNvPr id="21" name="Content Placeholder 3">
            <a:extLst>
              <a:ext uri="{FF2B5EF4-FFF2-40B4-BE49-F238E27FC236}">
                <a16:creationId xmlns:a16="http://schemas.microsoft.com/office/drawing/2014/main" id="{AB621491-877C-A84D-8959-DAA67A6EDB86}"/>
              </a:ext>
            </a:extLst>
          </p:cNvPr>
          <p:cNvSpPr>
            <a:spLocks noGrp="1"/>
          </p:cNvSpPr>
          <p:nvPr>
            <p:ph sz="quarter" idx="13"/>
          </p:nvPr>
        </p:nvSpPr>
        <p:spPr>
          <a:xfrm>
            <a:off x="228600" y="197601"/>
            <a:ext cx="4724401" cy="411367"/>
          </a:xfrm>
        </p:spPr>
        <p:txBody>
          <a:bodyPr/>
          <a:lstStyle/>
          <a:p>
            <a:r>
              <a:rPr lang="en-US" dirty="0"/>
              <a:t>Deployment study</a:t>
            </a:r>
          </a:p>
        </p:txBody>
      </p:sp>
      <p:cxnSp>
        <p:nvCxnSpPr>
          <p:cNvPr id="23" name="Straight Connector 22">
            <a:extLst>
              <a:ext uri="{FF2B5EF4-FFF2-40B4-BE49-F238E27FC236}">
                <a16:creationId xmlns:a16="http://schemas.microsoft.com/office/drawing/2014/main" id="{53813DDD-B6D9-F34E-8DC8-FA0749C74D86}"/>
              </a:ext>
            </a:extLst>
          </p:cNvPr>
          <p:cNvCxnSpPr>
            <a:cxnSpLocks/>
          </p:cNvCxnSpPr>
          <p:nvPr/>
        </p:nvCxnSpPr>
        <p:spPr>
          <a:xfrm>
            <a:off x="1455956" y="5056803"/>
            <a:ext cx="8522208" cy="0"/>
          </a:xfrm>
          <a:prstGeom prst="line">
            <a:avLst/>
          </a:prstGeom>
          <a:ln w="38100">
            <a:solidFill>
              <a:schemeClr val="bg1">
                <a:lumMod val="7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16DDB9C-817C-C742-AFC1-8FFF3BBAD4C6}"/>
              </a:ext>
            </a:extLst>
          </p:cNvPr>
          <p:cNvCxnSpPr>
            <a:cxnSpLocks/>
          </p:cNvCxnSpPr>
          <p:nvPr/>
        </p:nvCxnSpPr>
        <p:spPr>
          <a:xfrm>
            <a:off x="1455956" y="4427999"/>
            <a:ext cx="8522208" cy="0"/>
          </a:xfrm>
          <a:prstGeom prst="line">
            <a:avLst/>
          </a:prstGeom>
          <a:ln w="38100">
            <a:solidFill>
              <a:schemeClr val="bg1">
                <a:lumMod val="7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0CEC7CA-778E-5742-BEC1-DF42C1F1F3EC}"/>
              </a:ext>
            </a:extLst>
          </p:cNvPr>
          <p:cNvCxnSpPr>
            <a:cxnSpLocks/>
          </p:cNvCxnSpPr>
          <p:nvPr/>
        </p:nvCxnSpPr>
        <p:spPr>
          <a:xfrm>
            <a:off x="1455956" y="3815725"/>
            <a:ext cx="8522208" cy="0"/>
          </a:xfrm>
          <a:prstGeom prst="line">
            <a:avLst/>
          </a:prstGeom>
          <a:ln w="38100">
            <a:solidFill>
              <a:schemeClr val="bg1">
                <a:lumMod val="7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6B21916-5160-9E4E-894D-4F7CC06856A9}"/>
              </a:ext>
            </a:extLst>
          </p:cNvPr>
          <p:cNvCxnSpPr>
            <a:cxnSpLocks/>
          </p:cNvCxnSpPr>
          <p:nvPr/>
        </p:nvCxnSpPr>
        <p:spPr>
          <a:xfrm>
            <a:off x="1455956" y="3235536"/>
            <a:ext cx="8522208" cy="0"/>
          </a:xfrm>
          <a:prstGeom prst="line">
            <a:avLst/>
          </a:prstGeom>
          <a:ln w="38100">
            <a:solidFill>
              <a:schemeClr val="bg1">
                <a:lumMod val="7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D9441BD-1DBC-DA48-B692-323B27477F7A}"/>
              </a:ext>
            </a:extLst>
          </p:cNvPr>
          <p:cNvCxnSpPr>
            <a:cxnSpLocks/>
          </p:cNvCxnSpPr>
          <p:nvPr/>
        </p:nvCxnSpPr>
        <p:spPr>
          <a:xfrm>
            <a:off x="1455956" y="2580483"/>
            <a:ext cx="8522208" cy="0"/>
          </a:xfrm>
          <a:prstGeom prst="line">
            <a:avLst/>
          </a:prstGeom>
          <a:ln w="38100">
            <a:solidFill>
              <a:schemeClr val="bg1">
                <a:lumMod val="7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C4FAD23-633F-714E-9E7A-D4CD9D28EF0A}"/>
              </a:ext>
            </a:extLst>
          </p:cNvPr>
          <p:cNvCxnSpPr>
            <a:cxnSpLocks/>
          </p:cNvCxnSpPr>
          <p:nvPr/>
        </p:nvCxnSpPr>
        <p:spPr>
          <a:xfrm>
            <a:off x="1455956" y="1971266"/>
            <a:ext cx="8520557" cy="0"/>
          </a:xfrm>
          <a:prstGeom prst="line">
            <a:avLst/>
          </a:prstGeom>
          <a:ln w="38100">
            <a:solidFill>
              <a:schemeClr val="bg1">
                <a:lumMod val="75000"/>
              </a:schemeClr>
            </a:solidFill>
            <a:prstDash val="solid"/>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C64151EF-7266-8241-82C8-0A595A903F7A}"/>
              </a:ext>
            </a:extLst>
          </p:cNvPr>
          <p:cNvSpPr txBox="1"/>
          <p:nvPr/>
        </p:nvSpPr>
        <p:spPr>
          <a:xfrm>
            <a:off x="759712" y="1755745"/>
            <a:ext cx="679994" cy="400110"/>
          </a:xfrm>
          <a:prstGeom prst="rect">
            <a:avLst/>
          </a:prstGeom>
          <a:noFill/>
        </p:spPr>
        <p:txBody>
          <a:bodyPr wrap="none" tIns="45720" bIns="45720" rtlCol="0">
            <a:spAutoFit/>
          </a:bodyPr>
          <a:lstStyle/>
          <a:p>
            <a:r>
              <a:rPr lang="en-US" sz="2000" dirty="0">
                <a:solidFill>
                  <a:schemeClr val="tx1">
                    <a:lumMod val="65000"/>
                    <a:lumOff val="35000"/>
                  </a:schemeClr>
                </a:solidFill>
                <a:latin typeface="Segoe Condensed" panose="020B0606040200020203" pitchFamily="34" charset="0"/>
                <a:cs typeface="Segoe UI Light" panose="020B0502040204020203" pitchFamily="34" charset="0"/>
              </a:rPr>
              <a:t>100%</a:t>
            </a:r>
          </a:p>
        </p:txBody>
      </p:sp>
      <p:sp>
        <p:nvSpPr>
          <p:cNvPr id="30" name="TextBox 29">
            <a:extLst>
              <a:ext uri="{FF2B5EF4-FFF2-40B4-BE49-F238E27FC236}">
                <a16:creationId xmlns:a16="http://schemas.microsoft.com/office/drawing/2014/main" id="{781CAEB2-DF6E-BD40-A041-BA2F0E52E98A}"/>
              </a:ext>
            </a:extLst>
          </p:cNvPr>
          <p:cNvSpPr txBox="1"/>
          <p:nvPr/>
        </p:nvSpPr>
        <p:spPr>
          <a:xfrm>
            <a:off x="842733" y="2407650"/>
            <a:ext cx="663073" cy="400110"/>
          </a:xfrm>
          <a:prstGeom prst="rect">
            <a:avLst/>
          </a:prstGeom>
          <a:noFill/>
        </p:spPr>
        <p:txBody>
          <a:bodyPr wrap="square" tIns="45720" bIns="45720" rtlCol="0">
            <a:spAutoFit/>
          </a:bodyPr>
          <a:lstStyle/>
          <a:p>
            <a:r>
              <a:rPr lang="en-US" sz="2000" dirty="0">
                <a:solidFill>
                  <a:schemeClr val="tx1">
                    <a:lumMod val="65000"/>
                    <a:lumOff val="35000"/>
                  </a:schemeClr>
                </a:solidFill>
                <a:latin typeface="Segoe Condensed" panose="020B0606040200020203" pitchFamily="34" charset="0"/>
                <a:cs typeface="Segoe UI Light" panose="020B0502040204020203" pitchFamily="34" charset="0"/>
              </a:rPr>
              <a:t>80%</a:t>
            </a:r>
          </a:p>
        </p:txBody>
      </p:sp>
      <p:sp>
        <p:nvSpPr>
          <p:cNvPr id="31" name="TextBox 30">
            <a:extLst>
              <a:ext uri="{FF2B5EF4-FFF2-40B4-BE49-F238E27FC236}">
                <a16:creationId xmlns:a16="http://schemas.microsoft.com/office/drawing/2014/main" id="{0FC9B6CC-E29D-D94B-9324-164F5A605E3D}"/>
              </a:ext>
            </a:extLst>
          </p:cNvPr>
          <p:cNvSpPr txBox="1"/>
          <p:nvPr/>
        </p:nvSpPr>
        <p:spPr>
          <a:xfrm>
            <a:off x="859555" y="3007793"/>
            <a:ext cx="663073" cy="400110"/>
          </a:xfrm>
          <a:prstGeom prst="rect">
            <a:avLst/>
          </a:prstGeom>
          <a:noFill/>
        </p:spPr>
        <p:txBody>
          <a:bodyPr wrap="square" tIns="45720" bIns="45720" rtlCol="0">
            <a:spAutoFit/>
          </a:bodyPr>
          <a:lstStyle/>
          <a:p>
            <a:r>
              <a:rPr lang="en-US" sz="2000" dirty="0">
                <a:solidFill>
                  <a:schemeClr val="tx1">
                    <a:lumMod val="65000"/>
                    <a:lumOff val="35000"/>
                  </a:schemeClr>
                </a:solidFill>
                <a:latin typeface="Segoe Condensed" panose="020B0606040200020203" pitchFamily="34" charset="0"/>
                <a:cs typeface="Segoe UI Light" panose="020B0502040204020203" pitchFamily="34" charset="0"/>
              </a:rPr>
              <a:t>60%</a:t>
            </a:r>
          </a:p>
        </p:txBody>
      </p:sp>
      <p:sp>
        <p:nvSpPr>
          <p:cNvPr id="32" name="TextBox 31">
            <a:extLst>
              <a:ext uri="{FF2B5EF4-FFF2-40B4-BE49-F238E27FC236}">
                <a16:creationId xmlns:a16="http://schemas.microsoft.com/office/drawing/2014/main" id="{A013D9A0-F518-3449-A4F6-3E80A6646AD4}"/>
              </a:ext>
            </a:extLst>
          </p:cNvPr>
          <p:cNvSpPr txBox="1"/>
          <p:nvPr/>
        </p:nvSpPr>
        <p:spPr>
          <a:xfrm>
            <a:off x="861035" y="3610178"/>
            <a:ext cx="663073" cy="400110"/>
          </a:xfrm>
          <a:prstGeom prst="rect">
            <a:avLst/>
          </a:prstGeom>
          <a:noFill/>
        </p:spPr>
        <p:txBody>
          <a:bodyPr wrap="square" tIns="45720" bIns="45720" rtlCol="0">
            <a:spAutoFit/>
          </a:bodyPr>
          <a:lstStyle/>
          <a:p>
            <a:r>
              <a:rPr lang="en-US" sz="2000" dirty="0">
                <a:solidFill>
                  <a:schemeClr val="tx1">
                    <a:lumMod val="65000"/>
                    <a:lumOff val="35000"/>
                  </a:schemeClr>
                </a:solidFill>
                <a:latin typeface="Segoe Condensed" panose="020B0606040200020203" pitchFamily="34" charset="0"/>
                <a:cs typeface="Segoe UI Light" panose="020B0502040204020203" pitchFamily="34" charset="0"/>
              </a:rPr>
              <a:t>40%</a:t>
            </a:r>
          </a:p>
        </p:txBody>
      </p:sp>
      <p:sp>
        <p:nvSpPr>
          <p:cNvPr id="33" name="TextBox 32">
            <a:extLst>
              <a:ext uri="{FF2B5EF4-FFF2-40B4-BE49-F238E27FC236}">
                <a16:creationId xmlns:a16="http://schemas.microsoft.com/office/drawing/2014/main" id="{864D6C96-1F22-D743-9A9E-AF0D79E88AEB}"/>
              </a:ext>
            </a:extLst>
          </p:cNvPr>
          <p:cNvSpPr txBox="1"/>
          <p:nvPr/>
        </p:nvSpPr>
        <p:spPr>
          <a:xfrm>
            <a:off x="867760" y="4250169"/>
            <a:ext cx="663073" cy="400110"/>
          </a:xfrm>
          <a:prstGeom prst="rect">
            <a:avLst/>
          </a:prstGeom>
          <a:noFill/>
        </p:spPr>
        <p:txBody>
          <a:bodyPr wrap="square" tIns="45720" bIns="45720" rtlCol="0">
            <a:spAutoFit/>
          </a:bodyPr>
          <a:lstStyle/>
          <a:p>
            <a:r>
              <a:rPr lang="en-US" sz="2000" dirty="0">
                <a:solidFill>
                  <a:schemeClr val="tx1">
                    <a:lumMod val="65000"/>
                    <a:lumOff val="35000"/>
                  </a:schemeClr>
                </a:solidFill>
                <a:latin typeface="Segoe Condensed" panose="020B0606040200020203" pitchFamily="34" charset="0"/>
                <a:cs typeface="Segoe UI Light" panose="020B0502040204020203" pitchFamily="34" charset="0"/>
              </a:rPr>
              <a:t>20%</a:t>
            </a:r>
          </a:p>
        </p:txBody>
      </p:sp>
      <p:sp>
        <p:nvSpPr>
          <p:cNvPr id="34" name="TextBox 33">
            <a:extLst>
              <a:ext uri="{FF2B5EF4-FFF2-40B4-BE49-F238E27FC236}">
                <a16:creationId xmlns:a16="http://schemas.microsoft.com/office/drawing/2014/main" id="{A1697580-5050-0E43-8BAB-9585426547BF}"/>
              </a:ext>
            </a:extLst>
          </p:cNvPr>
          <p:cNvSpPr txBox="1"/>
          <p:nvPr/>
        </p:nvSpPr>
        <p:spPr>
          <a:xfrm>
            <a:off x="962091" y="4853512"/>
            <a:ext cx="552848" cy="400110"/>
          </a:xfrm>
          <a:prstGeom prst="rect">
            <a:avLst/>
          </a:prstGeom>
          <a:noFill/>
        </p:spPr>
        <p:txBody>
          <a:bodyPr wrap="square" tIns="45720" bIns="45720" rtlCol="0">
            <a:spAutoFit/>
          </a:bodyPr>
          <a:lstStyle/>
          <a:p>
            <a:r>
              <a:rPr lang="en-US" sz="2000" dirty="0">
                <a:solidFill>
                  <a:schemeClr val="tx1">
                    <a:lumMod val="65000"/>
                    <a:lumOff val="35000"/>
                  </a:schemeClr>
                </a:solidFill>
                <a:latin typeface="Segoe Condensed" panose="020B0606040200020203" pitchFamily="34" charset="0"/>
                <a:cs typeface="Segoe UI Light" panose="020B0502040204020203" pitchFamily="34" charset="0"/>
              </a:rPr>
              <a:t>0%</a:t>
            </a:r>
          </a:p>
        </p:txBody>
      </p:sp>
      <p:sp>
        <p:nvSpPr>
          <p:cNvPr id="35" name="TextBox 34">
            <a:extLst>
              <a:ext uri="{FF2B5EF4-FFF2-40B4-BE49-F238E27FC236}">
                <a16:creationId xmlns:a16="http://schemas.microsoft.com/office/drawing/2014/main" id="{56C7412C-B83C-8247-952C-053E5212F03A}"/>
              </a:ext>
            </a:extLst>
          </p:cNvPr>
          <p:cNvSpPr txBox="1"/>
          <p:nvPr/>
        </p:nvSpPr>
        <p:spPr>
          <a:xfrm rot="19632880">
            <a:off x="296840" y="5284235"/>
            <a:ext cx="1754859" cy="369332"/>
          </a:xfrm>
          <a:prstGeom prst="rect">
            <a:avLst/>
          </a:prstGeom>
          <a:noFill/>
        </p:spPr>
        <p:txBody>
          <a:bodyPr wrap="square" tIns="45720" bIns="45720" rtlCol="0">
            <a:spAutoFit/>
          </a:bodyPr>
          <a:lstStyle/>
          <a:p>
            <a:pPr algn="ctr"/>
            <a:r>
              <a:rPr lang="en-US" dirty="0">
                <a:solidFill>
                  <a:schemeClr val="tx1">
                    <a:lumMod val="65000"/>
                    <a:lumOff val="35000"/>
                  </a:schemeClr>
                </a:solidFill>
                <a:latin typeface="Segoe Condensed" panose="020B0606040200020203" pitchFamily="34" charset="0"/>
                <a:cs typeface="Segoe UI Light" panose="020B0502040204020203" pitchFamily="34" charset="0"/>
              </a:rPr>
              <a:t>Start tutorial</a:t>
            </a:r>
          </a:p>
        </p:txBody>
      </p:sp>
      <p:sp>
        <p:nvSpPr>
          <p:cNvPr id="62" name="TextBox 61">
            <a:extLst>
              <a:ext uri="{FF2B5EF4-FFF2-40B4-BE49-F238E27FC236}">
                <a16:creationId xmlns:a16="http://schemas.microsoft.com/office/drawing/2014/main" id="{616DEC8C-13FC-FD4E-8D4F-63AAFE77F1AC}"/>
              </a:ext>
            </a:extLst>
          </p:cNvPr>
          <p:cNvSpPr txBox="1"/>
          <p:nvPr/>
        </p:nvSpPr>
        <p:spPr>
          <a:xfrm rot="19632880">
            <a:off x="599740" y="5354001"/>
            <a:ext cx="1754859" cy="369332"/>
          </a:xfrm>
          <a:prstGeom prst="rect">
            <a:avLst/>
          </a:prstGeom>
          <a:noFill/>
        </p:spPr>
        <p:txBody>
          <a:bodyPr wrap="square" tIns="45720" bIns="45720" rtlCol="0">
            <a:spAutoFit/>
          </a:bodyPr>
          <a:lstStyle/>
          <a:p>
            <a:pPr algn="ctr"/>
            <a:r>
              <a:rPr lang="en-US" dirty="0">
                <a:solidFill>
                  <a:schemeClr val="tx1">
                    <a:lumMod val="65000"/>
                    <a:lumOff val="35000"/>
                  </a:schemeClr>
                </a:solidFill>
                <a:latin typeface="Segoe Condensed" panose="020B0606040200020203" pitchFamily="34" charset="0"/>
                <a:cs typeface="Segoe UI Light" panose="020B0502040204020203" pitchFamily="34" charset="0"/>
              </a:rPr>
              <a:t>First curb ramp</a:t>
            </a:r>
          </a:p>
        </p:txBody>
      </p:sp>
      <p:sp>
        <p:nvSpPr>
          <p:cNvPr id="63" name="TextBox 62">
            <a:extLst>
              <a:ext uri="{FF2B5EF4-FFF2-40B4-BE49-F238E27FC236}">
                <a16:creationId xmlns:a16="http://schemas.microsoft.com/office/drawing/2014/main" id="{8C7B460B-20AD-5440-997C-488442473EA3}"/>
              </a:ext>
            </a:extLst>
          </p:cNvPr>
          <p:cNvSpPr txBox="1"/>
          <p:nvPr/>
        </p:nvSpPr>
        <p:spPr>
          <a:xfrm rot="19632880">
            <a:off x="965032" y="5389572"/>
            <a:ext cx="1754859" cy="369332"/>
          </a:xfrm>
          <a:prstGeom prst="rect">
            <a:avLst/>
          </a:prstGeom>
          <a:noFill/>
        </p:spPr>
        <p:txBody>
          <a:bodyPr wrap="square" tIns="45720" bIns="45720" rtlCol="0">
            <a:spAutoFit/>
          </a:bodyPr>
          <a:lstStyle/>
          <a:p>
            <a:pPr algn="ctr"/>
            <a:r>
              <a:rPr lang="en-US" dirty="0">
                <a:solidFill>
                  <a:schemeClr val="tx1">
                    <a:lumMod val="65000"/>
                    <a:lumOff val="35000"/>
                  </a:schemeClr>
                </a:solidFill>
                <a:latin typeface="Segoe Condensed" panose="020B0606040200020203" pitchFamily="34" charset="0"/>
                <a:cs typeface="Segoe UI Light" panose="020B0502040204020203" pitchFamily="34" charset="0"/>
              </a:rPr>
              <a:t>Second curb ramp</a:t>
            </a:r>
          </a:p>
        </p:txBody>
      </p:sp>
      <p:sp>
        <p:nvSpPr>
          <p:cNvPr id="64" name="TextBox 63">
            <a:extLst>
              <a:ext uri="{FF2B5EF4-FFF2-40B4-BE49-F238E27FC236}">
                <a16:creationId xmlns:a16="http://schemas.microsoft.com/office/drawing/2014/main" id="{6529925D-B2AE-8944-96B0-42F1BFC5DE43}"/>
              </a:ext>
            </a:extLst>
          </p:cNvPr>
          <p:cNvSpPr txBox="1"/>
          <p:nvPr/>
        </p:nvSpPr>
        <p:spPr>
          <a:xfrm rot="19632880">
            <a:off x="1857607" y="5384621"/>
            <a:ext cx="1754859" cy="369332"/>
          </a:xfrm>
          <a:prstGeom prst="rect">
            <a:avLst/>
          </a:prstGeom>
          <a:noFill/>
        </p:spPr>
        <p:txBody>
          <a:bodyPr wrap="square" tIns="45720" bIns="45720" rtlCol="0">
            <a:spAutoFit/>
          </a:bodyPr>
          <a:lstStyle/>
          <a:p>
            <a:pPr algn="ctr"/>
            <a:r>
              <a:rPr lang="en-US" dirty="0">
                <a:solidFill>
                  <a:schemeClr val="tx1">
                    <a:lumMod val="65000"/>
                    <a:lumOff val="35000"/>
                  </a:schemeClr>
                </a:solidFill>
                <a:latin typeface="Segoe Condensed" panose="020B0606040200020203" pitchFamily="34" charset="0"/>
                <a:cs typeface="Segoe UI Light" panose="020B0502040204020203" pitchFamily="34" charset="0"/>
              </a:rPr>
              <a:t>Third curb ramp</a:t>
            </a:r>
          </a:p>
        </p:txBody>
      </p:sp>
      <p:sp>
        <p:nvSpPr>
          <p:cNvPr id="65" name="TextBox 64">
            <a:extLst>
              <a:ext uri="{FF2B5EF4-FFF2-40B4-BE49-F238E27FC236}">
                <a16:creationId xmlns:a16="http://schemas.microsoft.com/office/drawing/2014/main" id="{EEBD8D45-789B-194F-9F1F-F20040AC906C}"/>
              </a:ext>
            </a:extLst>
          </p:cNvPr>
          <p:cNvSpPr txBox="1"/>
          <p:nvPr/>
        </p:nvSpPr>
        <p:spPr>
          <a:xfrm rot="19632880">
            <a:off x="2232914" y="5379636"/>
            <a:ext cx="1754859" cy="369332"/>
          </a:xfrm>
          <a:prstGeom prst="rect">
            <a:avLst/>
          </a:prstGeom>
          <a:noFill/>
        </p:spPr>
        <p:txBody>
          <a:bodyPr wrap="square" tIns="45720" bIns="45720" rtlCol="0">
            <a:spAutoFit/>
          </a:bodyPr>
          <a:lstStyle/>
          <a:p>
            <a:pPr algn="ctr"/>
            <a:r>
              <a:rPr lang="en-US" dirty="0">
                <a:solidFill>
                  <a:schemeClr val="tx1">
                    <a:lumMod val="65000"/>
                    <a:lumOff val="35000"/>
                  </a:schemeClr>
                </a:solidFill>
                <a:latin typeface="Segoe Condensed" panose="020B0606040200020203" pitchFamily="34" charset="0"/>
                <a:cs typeface="Segoe UI Light" panose="020B0502040204020203" pitchFamily="34" charset="0"/>
              </a:rPr>
              <a:t>Fourth curb ramp</a:t>
            </a:r>
          </a:p>
        </p:txBody>
      </p:sp>
      <p:sp>
        <p:nvSpPr>
          <p:cNvPr id="66" name="TextBox 65">
            <a:extLst>
              <a:ext uri="{FF2B5EF4-FFF2-40B4-BE49-F238E27FC236}">
                <a16:creationId xmlns:a16="http://schemas.microsoft.com/office/drawing/2014/main" id="{877C6943-F01A-8645-8132-0692889A9B2A}"/>
              </a:ext>
            </a:extLst>
          </p:cNvPr>
          <p:cNvSpPr txBox="1"/>
          <p:nvPr/>
        </p:nvSpPr>
        <p:spPr>
          <a:xfrm rot="19632880">
            <a:off x="1327985" y="5430188"/>
            <a:ext cx="1754859" cy="369332"/>
          </a:xfrm>
          <a:prstGeom prst="rect">
            <a:avLst/>
          </a:prstGeom>
          <a:noFill/>
        </p:spPr>
        <p:txBody>
          <a:bodyPr wrap="square" tIns="45720" bIns="45720" rtlCol="0">
            <a:spAutoFit/>
          </a:bodyPr>
          <a:lstStyle/>
          <a:p>
            <a:pPr algn="ctr"/>
            <a:r>
              <a:rPr lang="en-US" dirty="0">
                <a:solidFill>
                  <a:schemeClr val="tx1">
                    <a:lumMod val="65000"/>
                    <a:lumOff val="35000"/>
                  </a:schemeClr>
                </a:solidFill>
                <a:latin typeface="Segoe Condensed" panose="020B0606040200020203" pitchFamily="34" charset="0"/>
                <a:cs typeface="Segoe UI Light" panose="020B0502040204020203" pitchFamily="34" charset="0"/>
              </a:rPr>
              <a:t>Missing curb ramp</a:t>
            </a:r>
          </a:p>
        </p:txBody>
      </p:sp>
      <p:sp>
        <p:nvSpPr>
          <p:cNvPr id="67" name="TextBox 66">
            <a:extLst>
              <a:ext uri="{FF2B5EF4-FFF2-40B4-BE49-F238E27FC236}">
                <a16:creationId xmlns:a16="http://schemas.microsoft.com/office/drawing/2014/main" id="{5D75A725-2A56-9946-B87B-224DE900DAC6}"/>
              </a:ext>
            </a:extLst>
          </p:cNvPr>
          <p:cNvSpPr txBox="1"/>
          <p:nvPr/>
        </p:nvSpPr>
        <p:spPr>
          <a:xfrm rot="19632880">
            <a:off x="2799939" y="5290243"/>
            <a:ext cx="1754859" cy="369332"/>
          </a:xfrm>
          <a:prstGeom prst="rect">
            <a:avLst/>
          </a:prstGeom>
          <a:noFill/>
        </p:spPr>
        <p:txBody>
          <a:bodyPr wrap="square" tIns="45720" bIns="45720" rtlCol="0">
            <a:spAutoFit/>
          </a:bodyPr>
          <a:lstStyle/>
          <a:p>
            <a:pPr algn="ctr"/>
            <a:r>
              <a:rPr lang="en-US" dirty="0">
                <a:solidFill>
                  <a:schemeClr val="tx1">
                    <a:lumMod val="65000"/>
                    <a:lumOff val="35000"/>
                  </a:schemeClr>
                </a:solidFill>
                <a:latin typeface="Segoe Condensed" panose="020B0606040200020203" pitchFamily="34" charset="0"/>
                <a:cs typeface="Segoe UI Light" panose="020B0502040204020203" pitchFamily="34" charset="0"/>
              </a:rPr>
              <a:t>No Sidewalk</a:t>
            </a:r>
          </a:p>
        </p:txBody>
      </p:sp>
      <p:sp>
        <p:nvSpPr>
          <p:cNvPr id="68" name="TextBox 67">
            <a:extLst>
              <a:ext uri="{FF2B5EF4-FFF2-40B4-BE49-F238E27FC236}">
                <a16:creationId xmlns:a16="http://schemas.microsoft.com/office/drawing/2014/main" id="{DFFC9A50-4E1D-4A47-83C4-B96C13D3D305}"/>
              </a:ext>
            </a:extLst>
          </p:cNvPr>
          <p:cNvSpPr txBox="1"/>
          <p:nvPr/>
        </p:nvSpPr>
        <p:spPr>
          <a:xfrm rot="19632880">
            <a:off x="3190762" y="5310174"/>
            <a:ext cx="1754859" cy="369332"/>
          </a:xfrm>
          <a:prstGeom prst="rect">
            <a:avLst/>
          </a:prstGeom>
          <a:noFill/>
        </p:spPr>
        <p:txBody>
          <a:bodyPr wrap="square" tIns="45720" bIns="45720" rtlCol="0">
            <a:spAutoFit/>
          </a:bodyPr>
          <a:lstStyle/>
          <a:p>
            <a:pPr algn="ctr"/>
            <a:r>
              <a:rPr lang="en-US" dirty="0">
                <a:solidFill>
                  <a:schemeClr val="tx1">
                    <a:lumMod val="65000"/>
                    <a:lumOff val="35000"/>
                  </a:schemeClr>
                </a:solidFill>
                <a:latin typeface="Segoe Condensed" panose="020B0606040200020203" pitchFamily="34" charset="0"/>
                <a:cs typeface="Segoe UI Light" panose="020B0502040204020203" pitchFamily="34" charset="0"/>
              </a:rPr>
              <a:t>Fifth curb ramp</a:t>
            </a:r>
          </a:p>
        </p:txBody>
      </p:sp>
      <p:sp>
        <p:nvSpPr>
          <p:cNvPr id="69" name="TextBox 68">
            <a:extLst>
              <a:ext uri="{FF2B5EF4-FFF2-40B4-BE49-F238E27FC236}">
                <a16:creationId xmlns:a16="http://schemas.microsoft.com/office/drawing/2014/main" id="{CEAB18F0-DBAA-444A-A99C-54A1C2AE3973}"/>
              </a:ext>
            </a:extLst>
          </p:cNvPr>
          <p:cNvSpPr txBox="1"/>
          <p:nvPr/>
        </p:nvSpPr>
        <p:spPr>
          <a:xfrm rot="19632880">
            <a:off x="3639168" y="5331086"/>
            <a:ext cx="1754859" cy="369332"/>
          </a:xfrm>
          <a:prstGeom prst="rect">
            <a:avLst/>
          </a:prstGeom>
          <a:noFill/>
        </p:spPr>
        <p:txBody>
          <a:bodyPr wrap="square" tIns="45720" bIns="45720" rtlCol="0">
            <a:spAutoFit/>
          </a:bodyPr>
          <a:lstStyle/>
          <a:p>
            <a:pPr algn="ctr"/>
            <a:r>
              <a:rPr lang="en-US" dirty="0">
                <a:solidFill>
                  <a:schemeClr val="tx1">
                    <a:lumMod val="65000"/>
                    <a:lumOff val="35000"/>
                  </a:schemeClr>
                </a:solidFill>
                <a:latin typeface="Segoe Condensed" panose="020B0606040200020203" pitchFamily="34" charset="0"/>
                <a:cs typeface="Segoe UI Light" panose="020B0502040204020203" pitchFamily="34" charset="0"/>
              </a:rPr>
              <a:t>Finish tutorial</a:t>
            </a:r>
          </a:p>
        </p:txBody>
      </p:sp>
      <p:sp>
        <p:nvSpPr>
          <p:cNvPr id="86" name="TextBox 85">
            <a:extLst>
              <a:ext uri="{FF2B5EF4-FFF2-40B4-BE49-F238E27FC236}">
                <a16:creationId xmlns:a16="http://schemas.microsoft.com/office/drawing/2014/main" id="{4B3AA0E3-24A1-2144-948E-44DCDBC6255F}"/>
              </a:ext>
            </a:extLst>
          </p:cNvPr>
          <p:cNvSpPr txBox="1"/>
          <p:nvPr/>
        </p:nvSpPr>
        <p:spPr>
          <a:xfrm rot="19632880">
            <a:off x="4256038" y="5205847"/>
            <a:ext cx="1754859" cy="369332"/>
          </a:xfrm>
          <a:prstGeom prst="rect">
            <a:avLst/>
          </a:prstGeom>
          <a:noFill/>
        </p:spPr>
        <p:txBody>
          <a:bodyPr wrap="square" tIns="45720" bIns="45720" rtlCol="0">
            <a:spAutoFit/>
          </a:bodyPr>
          <a:lstStyle/>
          <a:p>
            <a:pPr algn="ctr"/>
            <a:r>
              <a:rPr lang="en-US" dirty="0">
                <a:solidFill>
                  <a:schemeClr val="tx1">
                    <a:lumMod val="65000"/>
                    <a:lumOff val="35000"/>
                  </a:schemeClr>
                </a:solidFill>
                <a:latin typeface="Segoe Condensed" panose="020B0606040200020203" pitchFamily="34" charset="0"/>
                <a:cs typeface="Segoe UI Light" panose="020B0502040204020203" pitchFamily="34" charset="0"/>
              </a:rPr>
              <a:t>Take step</a:t>
            </a:r>
          </a:p>
        </p:txBody>
      </p:sp>
      <p:sp>
        <p:nvSpPr>
          <p:cNvPr id="87" name="TextBox 86">
            <a:extLst>
              <a:ext uri="{FF2B5EF4-FFF2-40B4-BE49-F238E27FC236}">
                <a16:creationId xmlns:a16="http://schemas.microsoft.com/office/drawing/2014/main" id="{55E657EE-6DEF-0E4D-83BC-1F1F2C2D9BCE}"/>
              </a:ext>
            </a:extLst>
          </p:cNvPr>
          <p:cNvSpPr txBox="1"/>
          <p:nvPr/>
        </p:nvSpPr>
        <p:spPr>
          <a:xfrm rot="19632880">
            <a:off x="4693201" y="5184934"/>
            <a:ext cx="1754859" cy="369332"/>
          </a:xfrm>
          <a:prstGeom prst="rect">
            <a:avLst/>
          </a:prstGeom>
          <a:noFill/>
        </p:spPr>
        <p:txBody>
          <a:bodyPr wrap="square" tIns="45720" bIns="45720" rtlCol="0">
            <a:spAutoFit/>
          </a:bodyPr>
          <a:lstStyle/>
          <a:p>
            <a:pPr algn="ctr"/>
            <a:r>
              <a:rPr lang="en-US" dirty="0">
                <a:solidFill>
                  <a:schemeClr val="tx1">
                    <a:lumMod val="65000"/>
                    <a:lumOff val="35000"/>
                  </a:schemeClr>
                </a:solidFill>
                <a:latin typeface="Segoe Condensed" panose="020B0606040200020203" pitchFamily="34" charset="0"/>
                <a:cs typeface="Segoe UI Light" panose="020B0502040204020203" pitchFamily="34" charset="0"/>
              </a:rPr>
              <a:t>1 mission</a:t>
            </a:r>
          </a:p>
        </p:txBody>
      </p:sp>
      <p:sp>
        <p:nvSpPr>
          <p:cNvPr id="88" name="TextBox 87">
            <a:extLst>
              <a:ext uri="{FF2B5EF4-FFF2-40B4-BE49-F238E27FC236}">
                <a16:creationId xmlns:a16="http://schemas.microsoft.com/office/drawing/2014/main" id="{22358E32-7652-1E4C-8AF4-989BF3F0E769}"/>
              </a:ext>
            </a:extLst>
          </p:cNvPr>
          <p:cNvSpPr txBox="1"/>
          <p:nvPr/>
        </p:nvSpPr>
        <p:spPr>
          <a:xfrm rot="19632880">
            <a:off x="5091815" y="5229472"/>
            <a:ext cx="1754859" cy="369332"/>
          </a:xfrm>
          <a:prstGeom prst="rect">
            <a:avLst/>
          </a:prstGeom>
          <a:noFill/>
        </p:spPr>
        <p:txBody>
          <a:bodyPr wrap="square" tIns="45720" bIns="45720" rtlCol="0">
            <a:spAutoFit/>
          </a:bodyPr>
          <a:lstStyle/>
          <a:p>
            <a:pPr algn="ctr"/>
            <a:r>
              <a:rPr lang="en-US" dirty="0">
                <a:solidFill>
                  <a:schemeClr val="tx1">
                    <a:lumMod val="65000"/>
                    <a:lumOff val="35000"/>
                  </a:schemeClr>
                </a:solidFill>
                <a:latin typeface="Segoe Condensed" panose="020B0606040200020203" pitchFamily="34" charset="0"/>
                <a:cs typeface="Segoe UI Light" panose="020B0502040204020203" pitchFamily="34" charset="0"/>
              </a:rPr>
              <a:t>2 missions</a:t>
            </a:r>
          </a:p>
        </p:txBody>
      </p:sp>
      <p:sp>
        <p:nvSpPr>
          <p:cNvPr id="89" name="TextBox 88">
            <a:extLst>
              <a:ext uri="{FF2B5EF4-FFF2-40B4-BE49-F238E27FC236}">
                <a16:creationId xmlns:a16="http://schemas.microsoft.com/office/drawing/2014/main" id="{E23C8FE0-A94A-4141-8871-ADBDFA1521DA}"/>
              </a:ext>
            </a:extLst>
          </p:cNvPr>
          <p:cNvSpPr txBox="1"/>
          <p:nvPr/>
        </p:nvSpPr>
        <p:spPr>
          <a:xfrm rot="19632880">
            <a:off x="5493332" y="5215157"/>
            <a:ext cx="1754859" cy="369332"/>
          </a:xfrm>
          <a:prstGeom prst="rect">
            <a:avLst/>
          </a:prstGeom>
          <a:noFill/>
        </p:spPr>
        <p:txBody>
          <a:bodyPr wrap="square" tIns="45720" bIns="45720" rtlCol="0">
            <a:spAutoFit/>
          </a:bodyPr>
          <a:lstStyle/>
          <a:p>
            <a:pPr algn="ctr"/>
            <a:r>
              <a:rPr lang="en-US" dirty="0">
                <a:solidFill>
                  <a:schemeClr val="tx1">
                    <a:lumMod val="65000"/>
                    <a:lumOff val="35000"/>
                  </a:schemeClr>
                </a:solidFill>
                <a:latin typeface="Segoe Condensed" panose="020B0606040200020203" pitchFamily="34" charset="0"/>
                <a:cs typeface="Segoe UI Light" panose="020B0502040204020203" pitchFamily="34" charset="0"/>
              </a:rPr>
              <a:t>3 missions</a:t>
            </a:r>
          </a:p>
        </p:txBody>
      </p:sp>
      <p:sp>
        <p:nvSpPr>
          <p:cNvPr id="90" name="TextBox 89">
            <a:extLst>
              <a:ext uri="{FF2B5EF4-FFF2-40B4-BE49-F238E27FC236}">
                <a16:creationId xmlns:a16="http://schemas.microsoft.com/office/drawing/2014/main" id="{555448F0-3390-B74D-B0AF-62C1E3B89B68}"/>
              </a:ext>
            </a:extLst>
          </p:cNvPr>
          <p:cNvSpPr txBox="1"/>
          <p:nvPr/>
        </p:nvSpPr>
        <p:spPr>
          <a:xfrm rot="19632880">
            <a:off x="5911858" y="5218486"/>
            <a:ext cx="1754859" cy="369332"/>
          </a:xfrm>
          <a:prstGeom prst="rect">
            <a:avLst/>
          </a:prstGeom>
          <a:noFill/>
        </p:spPr>
        <p:txBody>
          <a:bodyPr wrap="square" tIns="45720" bIns="45720" rtlCol="0">
            <a:spAutoFit/>
          </a:bodyPr>
          <a:lstStyle/>
          <a:p>
            <a:pPr algn="ctr"/>
            <a:r>
              <a:rPr lang="en-US" dirty="0">
                <a:solidFill>
                  <a:schemeClr val="tx1">
                    <a:lumMod val="65000"/>
                    <a:lumOff val="35000"/>
                  </a:schemeClr>
                </a:solidFill>
                <a:latin typeface="Segoe Condensed" panose="020B0606040200020203" pitchFamily="34" charset="0"/>
                <a:cs typeface="Segoe UI Light" panose="020B0502040204020203" pitchFamily="34" charset="0"/>
              </a:rPr>
              <a:t>4 missions</a:t>
            </a:r>
          </a:p>
        </p:txBody>
      </p:sp>
      <p:sp>
        <p:nvSpPr>
          <p:cNvPr id="92" name="TextBox 91">
            <a:extLst>
              <a:ext uri="{FF2B5EF4-FFF2-40B4-BE49-F238E27FC236}">
                <a16:creationId xmlns:a16="http://schemas.microsoft.com/office/drawing/2014/main" id="{1443065D-C986-3D4A-9520-5353B35CF857}"/>
              </a:ext>
            </a:extLst>
          </p:cNvPr>
          <p:cNvSpPr txBox="1"/>
          <p:nvPr/>
        </p:nvSpPr>
        <p:spPr>
          <a:xfrm rot="19632880">
            <a:off x="6311494" y="5231126"/>
            <a:ext cx="1754859" cy="369332"/>
          </a:xfrm>
          <a:prstGeom prst="rect">
            <a:avLst/>
          </a:prstGeom>
          <a:noFill/>
        </p:spPr>
        <p:txBody>
          <a:bodyPr wrap="square" tIns="45720" bIns="45720" rtlCol="0">
            <a:spAutoFit/>
          </a:bodyPr>
          <a:lstStyle/>
          <a:p>
            <a:pPr algn="ctr"/>
            <a:r>
              <a:rPr lang="en-US" dirty="0">
                <a:solidFill>
                  <a:schemeClr val="tx1">
                    <a:lumMod val="65000"/>
                    <a:lumOff val="35000"/>
                  </a:schemeClr>
                </a:solidFill>
                <a:latin typeface="Segoe Condensed" panose="020B0606040200020203" pitchFamily="34" charset="0"/>
                <a:cs typeface="Segoe UI Light" panose="020B0502040204020203" pitchFamily="34" charset="0"/>
              </a:rPr>
              <a:t>5 missions</a:t>
            </a:r>
          </a:p>
        </p:txBody>
      </p:sp>
      <p:sp>
        <p:nvSpPr>
          <p:cNvPr id="93" name="TextBox 92">
            <a:extLst>
              <a:ext uri="{FF2B5EF4-FFF2-40B4-BE49-F238E27FC236}">
                <a16:creationId xmlns:a16="http://schemas.microsoft.com/office/drawing/2014/main" id="{7D3E50CE-403E-444F-8DBB-0164EA2DCF52}"/>
              </a:ext>
            </a:extLst>
          </p:cNvPr>
          <p:cNvSpPr txBox="1"/>
          <p:nvPr/>
        </p:nvSpPr>
        <p:spPr>
          <a:xfrm rot="19632880">
            <a:off x="6749514" y="5222314"/>
            <a:ext cx="1754859" cy="369332"/>
          </a:xfrm>
          <a:prstGeom prst="rect">
            <a:avLst/>
          </a:prstGeom>
          <a:noFill/>
        </p:spPr>
        <p:txBody>
          <a:bodyPr wrap="square" tIns="45720" bIns="45720" rtlCol="0">
            <a:spAutoFit/>
          </a:bodyPr>
          <a:lstStyle/>
          <a:p>
            <a:pPr algn="ctr"/>
            <a:r>
              <a:rPr lang="en-US" dirty="0">
                <a:solidFill>
                  <a:schemeClr val="tx1">
                    <a:lumMod val="65000"/>
                    <a:lumOff val="35000"/>
                  </a:schemeClr>
                </a:solidFill>
                <a:latin typeface="Segoe Condensed" panose="020B0606040200020203" pitchFamily="34" charset="0"/>
                <a:cs typeface="Segoe UI Light" panose="020B0502040204020203" pitchFamily="34" charset="0"/>
              </a:rPr>
              <a:t>6 missions</a:t>
            </a:r>
          </a:p>
        </p:txBody>
      </p:sp>
      <p:sp>
        <p:nvSpPr>
          <p:cNvPr id="94" name="TextBox 93">
            <a:extLst>
              <a:ext uri="{FF2B5EF4-FFF2-40B4-BE49-F238E27FC236}">
                <a16:creationId xmlns:a16="http://schemas.microsoft.com/office/drawing/2014/main" id="{FEAF553F-2C1B-094C-9320-0E3A8141DF22}"/>
              </a:ext>
            </a:extLst>
          </p:cNvPr>
          <p:cNvSpPr txBox="1"/>
          <p:nvPr/>
        </p:nvSpPr>
        <p:spPr>
          <a:xfrm rot="19632880">
            <a:off x="7161218" y="5224528"/>
            <a:ext cx="1754859" cy="369332"/>
          </a:xfrm>
          <a:prstGeom prst="rect">
            <a:avLst/>
          </a:prstGeom>
          <a:noFill/>
        </p:spPr>
        <p:txBody>
          <a:bodyPr wrap="square" tIns="45720" bIns="45720" rtlCol="0">
            <a:spAutoFit/>
          </a:bodyPr>
          <a:lstStyle/>
          <a:p>
            <a:pPr algn="ctr"/>
            <a:r>
              <a:rPr lang="en-US" dirty="0">
                <a:solidFill>
                  <a:schemeClr val="tx1">
                    <a:lumMod val="65000"/>
                    <a:lumOff val="35000"/>
                  </a:schemeClr>
                </a:solidFill>
                <a:latin typeface="Segoe Condensed" panose="020B0606040200020203" pitchFamily="34" charset="0"/>
                <a:cs typeface="Segoe UI Light" panose="020B0502040204020203" pitchFamily="34" charset="0"/>
              </a:rPr>
              <a:t>7 missions</a:t>
            </a:r>
          </a:p>
        </p:txBody>
      </p:sp>
      <p:sp>
        <p:nvSpPr>
          <p:cNvPr id="95" name="TextBox 94">
            <a:extLst>
              <a:ext uri="{FF2B5EF4-FFF2-40B4-BE49-F238E27FC236}">
                <a16:creationId xmlns:a16="http://schemas.microsoft.com/office/drawing/2014/main" id="{1B206E04-4A0C-1B4A-A788-4D8FB4C4C0CE}"/>
              </a:ext>
            </a:extLst>
          </p:cNvPr>
          <p:cNvSpPr txBox="1"/>
          <p:nvPr/>
        </p:nvSpPr>
        <p:spPr>
          <a:xfrm rot="19632880">
            <a:off x="7638498" y="5226601"/>
            <a:ext cx="1754859" cy="369332"/>
          </a:xfrm>
          <a:prstGeom prst="rect">
            <a:avLst/>
          </a:prstGeom>
          <a:noFill/>
        </p:spPr>
        <p:txBody>
          <a:bodyPr wrap="square" tIns="45720" bIns="45720" rtlCol="0">
            <a:spAutoFit/>
          </a:bodyPr>
          <a:lstStyle/>
          <a:p>
            <a:pPr algn="ctr"/>
            <a:r>
              <a:rPr lang="en-US" dirty="0">
                <a:solidFill>
                  <a:schemeClr val="tx1">
                    <a:lumMod val="65000"/>
                    <a:lumOff val="35000"/>
                  </a:schemeClr>
                </a:solidFill>
                <a:latin typeface="Segoe Condensed" panose="020B0606040200020203" pitchFamily="34" charset="0"/>
                <a:cs typeface="Segoe UI Light" panose="020B0502040204020203" pitchFamily="34" charset="0"/>
              </a:rPr>
              <a:t>8 missions</a:t>
            </a:r>
          </a:p>
        </p:txBody>
      </p:sp>
      <p:sp>
        <p:nvSpPr>
          <p:cNvPr id="96" name="TextBox 95">
            <a:extLst>
              <a:ext uri="{FF2B5EF4-FFF2-40B4-BE49-F238E27FC236}">
                <a16:creationId xmlns:a16="http://schemas.microsoft.com/office/drawing/2014/main" id="{5D23DD21-C5AF-2141-809C-4E3C66836444}"/>
              </a:ext>
            </a:extLst>
          </p:cNvPr>
          <p:cNvSpPr txBox="1"/>
          <p:nvPr/>
        </p:nvSpPr>
        <p:spPr>
          <a:xfrm rot="19632880">
            <a:off x="8051184" y="5228864"/>
            <a:ext cx="1754859" cy="369332"/>
          </a:xfrm>
          <a:prstGeom prst="rect">
            <a:avLst/>
          </a:prstGeom>
          <a:noFill/>
        </p:spPr>
        <p:txBody>
          <a:bodyPr wrap="square" tIns="45720" bIns="45720" rtlCol="0">
            <a:spAutoFit/>
          </a:bodyPr>
          <a:lstStyle/>
          <a:p>
            <a:pPr algn="ctr"/>
            <a:r>
              <a:rPr lang="en-US" dirty="0">
                <a:solidFill>
                  <a:schemeClr val="tx1">
                    <a:lumMod val="65000"/>
                    <a:lumOff val="35000"/>
                  </a:schemeClr>
                </a:solidFill>
                <a:latin typeface="Segoe Condensed" panose="020B0606040200020203" pitchFamily="34" charset="0"/>
                <a:cs typeface="Segoe UI Light" panose="020B0502040204020203" pitchFamily="34" charset="0"/>
              </a:rPr>
              <a:t>9 missions</a:t>
            </a:r>
          </a:p>
        </p:txBody>
      </p:sp>
      <p:sp>
        <p:nvSpPr>
          <p:cNvPr id="97" name="TextBox 96">
            <a:extLst>
              <a:ext uri="{FF2B5EF4-FFF2-40B4-BE49-F238E27FC236}">
                <a16:creationId xmlns:a16="http://schemas.microsoft.com/office/drawing/2014/main" id="{483DB629-4ABB-A148-A670-A7B7A98BB850}"/>
              </a:ext>
            </a:extLst>
          </p:cNvPr>
          <p:cNvSpPr txBox="1"/>
          <p:nvPr/>
        </p:nvSpPr>
        <p:spPr>
          <a:xfrm rot="19632880">
            <a:off x="8502457" y="5258011"/>
            <a:ext cx="1754859" cy="369332"/>
          </a:xfrm>
          <a:prstGeom prst="rect">
            <a:avLst/>
          </a:prstGeom>
          <a:noFill/>
        </p:spPr>
        <p:txBody>
          <a:bodyPr wrap="square" tIns="45720" bIns="45720" rtlCol="0">
            <a:spAutoFit/>
          </a:bodyPr>
          <a:lstStyle/>
          <a:p>
            <a:pPr algn="ctr"/>
            <a:r>
              <a:rPr lang="en-US" dirty="0">
                <a:solidFill>
                  <a:schemeClr val="tx1">
                    <a:lumMod val="65000"/>
                    <a:lumOff val="35000"/>
                  </a:schemeClr>
                </a:solidFill>
                <a:latin typeface="Segoe Condensed" panose="020B0606040200020203" pitchFamily="34" charset="0"/>
                <a:cs typeface="Segoe UI Light" panose="020B0502040204020203" pitchFamily="34" charset="0"/>
              </a:rPr>
              <a:t>10 missions</a:t>
            </a:r>
          </a:p>
        </p:txBody>
      </p:sp>
      <p:grpSp>
        <p:nvGrpSpPr>
          <p:cNvPr id="7" name="Group 6"/>
          <p:cNvGrpSpPr/>
          <p:nvPr/>
        </p:nvGrpSpPr>
        <p:grpSpPr>
          <a:xfrm>
            <a:off x="1738076" y="1401093"/>
            <a:ext cx="3395239" cy="3643973"/>
            <a:chOff x="2355850" y="1442377"/>
            <a:chExt cx="3395239" cy="3643973"/>
          </a:xfrm>
        </p:grpSpPr>
        <p:cxnSp>
          <p:nvCxnSpPr>
            <p:cNvPr id="6" name="Straight Connector 5"/>
            <p:cNvCxnSpPr/>
            <p:nvPr/>
          </p:nvCxnSpPr>
          <p:spPr>
            <a:xfrm flipV="1">
              <a:off x="5613400" y="1949450"/>
              <a:ext cx="0" cy="313690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sp>
          <p:nvSpPr>
            <p:cNvPr id="8" name="Rectangle 7"/>
            <p:cNvSpPr/>
            <p:nvPr/>
          </p:nvSpPr>
          <p:spPr>
            <a:xfrm>
              <a:off x="2355850" y="1442377"/>
              <a:ext cx="3395239" cy="707886"/>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wrap="square" lIns="45720" rIns="45720" rtlCol="0" anchor="ctr">
              <a:spAutoFit/>
            </a:bodyPr>
            <a:lstStyle/>
            <a:p>
              <a:pPr algn="ctr"/>
              <a:r>
                <a:rPr lang="en-US" sz="2000" dirty="0">
                  <a:latin typeface="Segoe Condensed" panose="020B0606040200020203" pitchFamily="34" charset="0"/>
                </a:rPr>
                <a:t>Only </a:t>
              </a:r>
              <a:r>
                <a:rPr lang="en-US" sz="2000" dirty="0">
                  <a:latin typeface="Museo Slab 900" panose="02000000000000000000" pitchFamily="2" charset="77"/>
                </a:rPr>
                <a:t>51</a:t>
              </a:r>
              <a:r>
                <a:rPr lang="en-US" sz="2000" b="1" dirty="0">
                  <a:latin typeface="Segoe Condensed" panose="020B0606040200020203" pitchFamily="34" charset="0"/>
                </a:rPr>
                <a:t>% of users </a:t>
              </a:r>
              <a:r>
                <a:rPr lang="en-US" sz="2000" dirty="0">
                  <a:latin typeface="Segoe Condensed" panose="020B0606040200020203" pitchFamily="34" charset="0"/>
                </a:rPr>
                <a:t>finished tutorial (avg. time: ~</a:t>
              </a:r>
              <a:r>
                <a:rPr lang="en-US" sz="2000" dirty="0">
                  <a:latin typeface="Museo Slab 900" panose="02000000000000000000" pitchFamily="2" charset="77"/>
                </a:rPr>
                <a:t>5 </a:t>
              </a:r>
              <a:r>
                <a:rPr lang="en-US" sz="2000" dirty="0" err="1">
                  <a:latin typeface="Segoe Condensed" panose="020B0606040200020203" pitchFamily="34" charset="0"/>
                </a:rPr>
                <a:t>mins</a:t>
              </a:r>
              <a:r>
                <a:rPr lang="en-US" sz="2000" dirty="0">
                  <a:latin typeface="Segoe Condensed" panose="020B0606040200020203" pitchFamily="34" charset="0"/>
                </a:rPr>
                <a:t>)</a:t>
              </a:r>
              <a:endParaRPr lang="en-US" sz="2000" b="1" dirty="0">
                <a:latin typeface="Segoe Condensed" panose="020B0606040200020203" pitchFamily="34" charset="0"/>
              </a:endParaRPr>
            </a:p>
          </p:txBody>
        </p:sp>
      </p:grpSp>
      <p:grpSp>
        <p:nvGrpSpPr>
          <p:cNvPr id="11" name="Group 10"/>
          <p:cNvGrpSpPr/>
          <p:nvPr/>
        </p:nvGrpSpPr>
        <p:grpSpPr>
          <a:xfrm>
            <a:off x="5569723" y="1545256"/>
            <a:ext cx="3644997" cy="3496435"/>
            <a:chOff x="6191147" y="1596265"/>
            <a:chExt cx="3644997" cy="3496435"/>
          </a:xfrm>
        </p:grpSpPr>
        <p:cxnSp>
          <p:nvCxnSpPr>
            <p:cNvPr id="9" name="Straight Connector 8"/>
            <p:cNvCxnSpPr/>
            <p:nvPr/>
          </p:nvCxnSpPr>
          <p:spPr>
            <a:xfrm flipV="1">
              <a:off x="6477000" y="1955800"/>
              <a:ext cx="0" cy="3136900"/>
            </a:xfrm>
            <a:prstGeom prst="line">
              <a:avLst/>
            </a:prstGeom>
            <a:ln w="38100">
              <a:solidFill>
                <a:srgbClr val="00B0F0"/>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6191147" y="1596265"/>
              <a:ext cx="3644997" cy="400110"/>
            </a:xfrm>
            <a:prstGeom prst="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wrap="square" lIns="45720" rIns="45720" rtlCol="0" anchor="ctr">
              <a:spAutoFit/>
            </a:bodyPr>
            <a:lstStyle/>
            <a:p>
              <a:pPr algn="ctr"/>
              <a:r>
                <a:rPr lang="en-US" sz="2000" dirty="0">
                  <a:latin typeface="Segoe Condensed" panose="020B0606040200020203" pitchFamily="34" charset="0"/>
                </a:rPr>
                <a:t>Only </a:t>
              </a:r>
              <a:r>
                <a:rPr lang="en-US" sz="2000" dirty="0">
                  <a:latin typeface="Museo Slab 900" panose="02000000000000000000" pitchFamily="2" charset="77"/>
                </a:rPr>
                <a:t>30</a:t>
              </a:r>
              <a:r>
                <a:rPr lang="en-US" sz="2000" b="1" dirty="0">
                  <a:latin typeface="Segoe Condensed" panose="020B0606040200020203" pitchFamily="34" charset="0"/>
                </a:rPr>
                <a:t>% </a:t>
              </a:r>
              <a:r>
                <a:rPr lang="en-US" sz="2000" dirty="0">
                  <a:latin typeface="Segoe Condensed" panose="020B0606040200020203" pitchFamily="34" charset="0"/>
                </a:rPr>
                <a:t>finished their first mission</a:t>
              </a:r>
              <a:endParaRPr lang="en-US" sz="2000" b="1" dirty="0">
                <a:latin typeface="Segoe Condensed" panose="020B0606040200020203" pitchFamily="34" charset="0"/>
              </a:endParaRPr>
            </a:p>
          </p:txBody>
        </p:sp>
      </p:grpSp>
      <p:sp>
        <p:nvSpPr>
          <p:cNvPr id="12" name="TextBox 11"/>
          <p:cNvSpPr txBox="1"/>
          <p:nvPr/>
        </p:nvSpPr>
        <p:spPr>
          <a:xfrm>
            <a:off x="7597262" y="2726908"/>
            <a:ext cx="3581400" cy="1569660"/>
          </a:xfrm>
          <a:prstGeom prst="rect">
            <a:avLst/>
          </a:prstGeom>
          <a:solidFill>
            <a:schemeClr val="accent2"/>
          </a:solidFill>
        </p:spPr>
        <p:txBody>
          <a:bodyPr wrap="square" tIns="45720" bIns="45720" rtlCol="0">
            <a:spAutoFit/>
          </a:bodyPr>
          <a:lstStyle/>
          <a:p>
            <a:r>
              <a:rPr lang="en-US" sz="2400" dirty="0">
                <a:solidFill>
                  <a:schemeClr val="bg1"/>
                </a:solidFill>
                <a:latin typeface="Segoe UI Semibold" panose="020B0702040204020203" pitchFamily="34" charset="0"/>
                <a:cs typeface="Segoe UI Semibold" panose="020B0702040204020203" pitchFamily="34" charset="0"/>
              </a:rPr>
              <a:t>Most people </a:t>
            </a:r>
            <a:r>
              <a:rPr lang="en-US" sz="2400" dirty="0">
                <a:solidFill>
                  <a:schemeClr val="bg1"/>
                </a:solidFill>
                <a:latin typeface="Segoe UI Light" panose="020B0502040204020203" pitchFamily="34" charset="0"/>
                <a:cs typeface="Segoe UI Light" panose="020B0502040204020203" pitchFamily="34" charset="0"/>
              </a:rPr>
              <a:t>who complete at least one mission, complete at least one more.</a:t>
            </a:r>
          </a:p>
        </p:txBody>
      </p:sp>
      <p:sp>
        <p:nvSpPr>
          <p:cNvPr id="98" name="Oval 97">
            <a:extLst>
              <a:ext uri="{FF2B5EF4-FFF2-40B4-BE49-F238E27FC236}">
                <a16:creationId xmlns:a16="http://schemas.microsoft.com/office/drawing/2014/main" id="{D1E70AA1-C6B5-5942-A1AC-92F942803AC8}"/>
              </a:ext>
            </a:extLst>
          </p:cNvPr>
          <p:cNvSpPr>
            <a:spLocks noChangeAspect="1"/>
          </p:cNvSpPr>
          <p:nvPr/>
        </p:nvSpPr>
        <p:spPr>
          <a:xfrm flipH="1" flipV="1">
            <a:off x="1523595" y="1919955"/>
            <a:ext cx="91438" cy="91440"/>
          </a:xfrm>
          <a:prstGeom prst="ellipse">
            <a:avLst/>
          </a:pr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625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wipe(down)">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p:cNvSpPr>
            <a:spLocks noGrp="1"/>
          </p:cNvSpPr>
          <p:nvPr>
            <p:ph type="title"/>
          </p:nvPr>
        </p:nvSpPr>
        <p:spPr>
          <a:xfrm>
            <a:off x="211822" y="492641"/>
            <a:ext cx="9450793" cy="708436"/>
          </a:xfrm>
        </p:spPr>
        <p:txBody>
          <a:bodyPr/>
          <a:lstStyle/>
          <a:p>
            <a:r>
              <a:rPr lang="en-US" dirty="0"/>
              <a:t>Key Research Questions</a:t>
            </a:r>
          </a:p>
        </p:txBody>
      </p:sp>
      <p:sp>
        <p:nvSpPr>
          <p:cNvPr id="2" name="TextBox 1">
            <a:extLst>
              <a:ext uri="{FF2B5EF4-FFF2-40B4-BE49-F238E27FC236}">
                <a16:creationId xmlns:a16="http://schemas.microsoft.com/office/drawing/2014/main" id="{378D31CC-26C7-8C42-BF74-1133F6824167}"/>
              </a:ext>
            </a:extLst>
          </p:cNvPr>
          <p:cNvSpPr txBox="1"/>
          <p:nvPr/>
        </p:nvSpPr>
        <p:spPr>
          <a:xfrm>
            <a:off x="3509977" y="2105561"/>
            <a:ext cx="1443024" cy="2646878"/>
          </a:xfrm>
          <a:prstGeom prst="rect">
            <a:avLst/>
          </a:prstGeom>
          <a:noFill/>
        </p:spPr>
        <p:txBody>
          <a:bodyPr wrap="none" tIns="45720" bIns="45720" rtlCol="0">
            <a:spAutoFit/>
          </a:bodyPr>
          <a:lstStyle/>
          <a:p>
            <a:r>
              <a:rPr lang="en-US" sz="16600" dirty="0">
                <a:solidFill>
                  <a:srgbClr val="00B9AE"/>
                </a:solidFill>
                <a:latin typeface="Museo Slab 900" panose="02000000000000000000" pitchFamily="2" charset="77"/>
                <a:ea typeface="Segoe UI Semibold" panose="020B0502040204020203" pitchFamily="34" charset="0"/>
                <a:cs typeface="Segoe UI Semibold" panose="020B0502040204020203" pitchFamily="34" charset="0"/>
              </a:rPr>
              <a:t>3</a:t>
            </a:r>
          </a:p>
        </p:txBody>
      </p:sp>
      <p:sp>
        <p:nvSpPr>
          <p:cNvPr id="10" name="TextBox 9">
            <a:extLst>
              <a:ext uri="{FF2B5EF4-FFF2-40B4-BE49-F238E27FC236}">
                <a16:creationId xmlns:a16="http://schemas.microsoft.com/office/drawing/2014/main" id="{FFA87996-AFBA-424A-A7E4-ACCF5ADC29C5}"/>
              </a:ext>
            </a:extLst>
          </p:cNvPr>
          <p:cNvSpPr txBox="1"/>
          <p:nvPr/>
        </p:nvSpPr>
        <p:spPr>
          <a:xfrm>
            <a:off x="4937218" y="2321004"/>
            <a:ext cx="3858749" cy="2215991"/>
          </a:xfrm>
          <a:prstGeom prst="rect">
            <a:avLst/>
          </a:prstGeom>
          <a:noFill/>
        </p:spPr>
        <p:txBody>
          <a:bodyPr wrap="none" tIns="45720" bIns="45720" rtlCol="0">
            <a:spAutoFit/>
          </a:bodyPr>
          <a:lstStyle/>
          <a:p>
            <a:r>
              <a:rPr lang="en-US" sz="13800" dirty="0">
                <a:latin typeface="Museo Slab 900" panose="02000000000000000000" pitchFamily="2" charset="77"/>
                <a:ea typeface="Segoe UI Semibold" panose="020B0502040204020203" pitchFamily="34" charset="0"/>
                <a:cs typeface="Segoe UI Semibold" panose="020B0502040204020203" pitchFamily="34" charset="0"/>
              </a:rPr>
              <a:t>RQs</a:t>
            </a:r>
          </a:p>
        </p:txBody>
      </p:sp>
      <p:sp>
        <p:nvSpPr>
          <p:cNvPr id="6" name="Content Placeholder 4">
            <a:extLst>
              <a:ext uri="{FF2B5EF4-FFF2-40B4-BE49-F238E27FC236}">
                <a16:creationId xmlns:a16="http://schemas.microsoft.com/office/drawing/2014/main" id="{91CB5301-FC56-474A-B371-47A9249A7334}"/>
              </a:ext>
            </a:extLst>
          </p:cNvPr>
          <p:cNvSpPr>
            <a:spLocks noGrp="1"/>
          </p:cNvSpPr>
          <p:nvPr>
            <p:ph sz="quarter" idx="13"/>
          </p:nvPr>
        </p:nvSpPr>
        <p:spPr/>
        <p:txBody>
          <a:bodyPr/>
          <a:lstStyle/>
          <a:p>
            <a:r>
              <a:rPr lang="en-US" dirty="0"/>
              <a:t>Project sidewalk deployment study</a:t>
            </a:r>
          </a:p>
        </p:txBody>
      </p:sp>
    </p:spTree>
    <p:custDataLst>
      <p:tags r:id="rId1"/>
    </p:custDataLst>
    <p:extLst>
      <p:ext uri="{BB962C8B-B14F-4D97-AF65-F5344CB8AC3E}">
        <p14:creationId xmlns:p14="http://schemas.microsoft.com/office/powerpoint/2010/main" val="1723606312"/>
      </p:ext>
    </p:extLst>
  </p:cSld>
  <p:clrMapOvr>
    <a:masterClrMapping/>
  </p:clrMapOvr>
  <mc:AlternateContent xmlns:mc="http://schemas.openxmlformats.org/markup-compatibility/2006" xmlns:p14="http://schemas.microsoft.com/office/powerpoint/2010/main">
    <mc:Choice Requires="p14">
      <p:transition spd="slow" p14:dur="2000" advTm="16001"/>
    </mc:Choice>
    <mc:Fallback xmlns="">
      <p:transition spd="slow" advTm="16001"/>
    </mc:Fallback>
  </mc:AlternateContent>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cxnSp>
        <p:nvCxnSpPr>
          <p:cNvPr id="9" name="Straight Connector 8"/>
          <p:cNvCxnSpPr>
            <a:cxnSpLocks/>
          </p:cNvCxnSpPr>
          <p:nvPr/>
        </p:nvCxnSpPr>
        <p:spPr>
          <a:xfrm>
            <a:off x="5793676" y="0"/>
            <a:ext cx="0" cy="7074568"/>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39D8145C-517D-2741-B93F-8C27E93587DC}"/>
              </a:ext>
            </a:extLst>
          </p:cNvPr>
          <p:cNvSpPr/>
          <p:nvPr/>
        </p:nvSpPr>
        <p:spPr>
          <a:xfrm>
            <a:off x="0" y="0"/>
            <a:ext cx="12192000" cy="6857999"/>
          </a:xfrm>
          <a:prstGeom prst="rect">
            <a:avLst/>
          </a:prstGeom>
          <a:solidFill>
            <a:srgbClr val="000000">
              <a:alpha val="90000"/>
            </a:srgbClr>
          </a:solidFill>
          <a:ln>
            <a:noFill/>
          </a:ln>
          <a:effectLst/>
        </p:spPr>
        <p:style>
          <a:lnRef idx="1">
            <a:schemeClr val="accent1"/>
          </a:lnRef>
          <a:fillRef idx="3">
            <a:schemeClr val="accent1"/>
          </a:fillRef>
          <a:effectRef idx="2">
            <a:schemeClr val="accent1"/>
          </a:effectRef>
          <a:fontRef idx="minor">
            <a:schemeClr val="lt1"/>
          </a:fontRef>
        </p:style>
        <p:txBody>
          <a:bodyPr lIns="182490" tIns="45718" rIns="182490" bIns="45718" rtlCol="0" anchor="ctr"/>
          <a:lstStyle/>
          <a:p>
            <a:pPr algn="ctr" defTabSz="456039">
              <a:defRPr/>
            </a:pPr>
            <a:endParaRPr lang="en-US" sz="4400" dirty="0">
              <a:latin typeface="Segoe UI Light" panose="020B0502040204020203" pitchFamily="34" charset="0"/>
            </a:endParaRPr>
          </a:p>
        </p:txBody>
      </p:sp>
      <p:sp>
        <p:nvSpPr>
          <p:cNvPr id="6" name="Rectangle 5">
            <a:extLst>
              <a:ext uri="{FF2B5EF4-FFF2-40B4-BE49-F238E27FC236}">
                <a16:creationId xmlns:a16="http://schemas.microsoft.com/office/drawing/2014/main" id="{1D8C2078-8DBA-6A4F-BFD8-13F63423F5CB}"/>
              </a:ext>
            </a:extLst>
          </p:cNvPr>
          <p:cNvSpPr/>
          <p:nvPr/>
        </p:nvSpPr>
        <p:spPr>
          <a:xfrm>
            <a:off x="691732" y="2767843"/>
            <a:ext cx="10808536" cy="769441"/>
          </a:xfrm>
          <a:prstGeom prst="rect">
            <a:avLst/>
          </a:prstGeom>
        </p:spPr>
        <p:txBody>
          <a:bodyPr wrap="none">
            <a:spAutoFit/>
          </a:bodyPr>
          <a:lstStyle/>
          <a:p>
            <a:pPr algn="ctr" defTabSz="456039">
              <a:defRPr/>
            </a:pPr>
            <a:r>
              <a:rPr lang="en-US" sz="4400" dirty="0">
                <a:solidFill>
                  <a:schemeClr val="bg1"/>
                </a:solidFill>
                <a:latin typeface="Segoe UI Light" panose="020B0502040204020203" pitchFamily="34" charset="0"/>
              </a:rPr>
              <a:t>How did the different user groups </a:t>
            </a:r>
            <a:r>
              <a:rPr lang="en-US" sz="4400" b="1" dirty="0">
                <a:solidFill>
                  <a:srgbClr val="FFC000"/>
                </a:solidFill>
                <a:latin typeface="Segoe UI Semibold" panose="020B0502040204020203" pitchFamily="34" charset="0"/>
                <a:ea typeface="Segoe UI Semibold" panose="020B0502040204020203" pitchFamily="34" charset="0"/>
                <a:cs typeface="Segoe UI Semibold" panose="020B0502040204020203" pitchFamily="34" charset="0"/>
              </a:rPr>
              <a:t>perform</a:t>
            </a:r>
            <a:r>
              <a:rPr lang="en-US" sz="4400" dirty="0">
                <a:solidFill>
                  <a:schemeClr val="bg1"/>
                </a:solidFill>
                <a:latin typeface="Segoe UI Light" panose="020B0502040204020203" pitchFamily="34" charset="0"/>
              </a:rPr>
              <a:t>?</a:t>
            </a:r>
          </a:p>
        </p:txBody>
      </p:sp>
    </p:spTree>
    <p:extLst>
      <p:ext uri="{BB962C8B-B14F-4D97-AF65-F5344CB8AC3E}">
        <p14:creationId xmlns:p14="http://schemas.microsoft.com/office/powerpoint/2010/main" val="2652659919"/>
      </p:ext>
    </p:extLst>
  </p:cSld>
  <p:clrMapOvr>
    <a:masterClrMapping/>
  </p:clrMapOvr>
  <mc:AlternateContent xmlns:mc="http://schemas.openxmlformats.org/markup-compatibility/2006" xmlns:p14="http://schemas.microsoft.com/office/powerpoint/2010/main">
    <mc:Choice Requires="p14">
      <p:transition spd="slow" p14:dur="2000" advTm="6210"/>
    </mc:Choice>
    <mc:Fallback xmlns="">
      <p:transition spd="slow" advTm="621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0 -2.22222E-6 L 0 -0.22153 " pathEditMode="relative" rAng="0" ptsTypes="AA">
                                      <p:cBhvr>
                                        <p:cTn id="6" dur="2000" fill="hold"/>
                                        <p:tgtEl>
                                          <p:spTgt spid="6"/>
                                        </p:tgtEl>
                                        <p:attrNameLst>
                                          <p:attrName>ppt_x</p:attrName>
                                          <p:attrName>ppt_y</p:attrName>
                                        </p:attrNameLst>
                                      </p:cBhvr>
                                      <p:rCtr x="0" y="-11088"/>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cxnSp>
        <p:nvCxnSpPr>
          <p:cNvPr id="9" name="Straight Connector 8"/>
          <p:cNvCxnSpPr>
            <a:cxnSpLocks/>
          </p:cNvCxnSpPr>
          <p:nvPr/>
        </p:nvCxnSpPr>
        <p:spPr>
          <a:xfrm>
            <a:off x="5793676" y="0"/>
            <a:ext cx="0" cy="7074568"/>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39D8145C-517D-2741-B93F-8C27E93587DC}"/>
              </a:ext>
            </a:extLst>
          </p:cNvPr>
          <p:cNvSpPr/>
          <p:nvPr/>
        </p:nvSpPr>
        <p:spPr>
          <a:xfrm>
            <a:off x="0" y="0"/>
            <a:ext cx="12192000" cy="6857999"/>
          </a:xfrm>
          <a:prstGeom prst="rect">
            <a:avLst/>
          </a:prstGeom>
          <a:solidFill>
            <a:srgbClr val="000000">
              <a:alpha val="90000"/>
            </a:srgbClr>
          </a:solidFill>
          <a:ln>
            <a:noFill/>
          </a:ln>
          <a:effectLst/>
        </p:spPr>
        <p:style>
          <a:lnRef idx="1">
            <a:schemeClr val="accent1"/>
          </a:lnRef>
          <a:fillRef idx="3">
            <a:schemeClr val="accent1"/>
          </a:fillRef>
          <a:effectRef idx="2">
            <a:schemeClr val="accent1"/>
          </a:effectRef>
          <a:fontRef idx="minor">
            <a:schemeClr val="lt1"/>
          </a:fontRef>
        </p:style>
        <p:txBody>
          <a:bodyPr lIns="182490" tIns="45718" rIns="182490" bIns="45718" rtlCol="0" anchor="ctr"/>
          <a:lstStyle/>
          <a:p>
            <a:pPr algn="ctr" defTabSz="456039">
              <a:defRPr/>
            </a:pPr>
            <a:endParaRPr lang="en-US" sz="4400" dirty="0">
              <a:latin typeface="Segoe UI Light" panose="020B0502040204020203" pitchFamily="34" charset="0"/>
            </a:endParaRPr>
          </a:p>
        </p:txBody>
      </p:sp>
      <p:sp>
        <p:nvSpPr>
          <p:cNvPr id="7" name="TextBox 6">
            <a:extLst>
              <a:ext uri="{FF2B5EF4-FFF2-40B4-BE49-F238E27FC236}">
                <a16:creationId xmlns:a16="http://schemas.microsoft.com/office/drawing/2014/main" id="{DB266660-E4D6-DA4F-A3C2-DF54336BFF41}"/>
              </a:ext>
            </a:extLst>
          </p:cNvPr>
          <p:cNvSpPr txBox="1"/>
          <p:nvPr/>
        </p:nvSpPr>
        <p:spPr>
          <a:xfrm>
            <a:off x="2881363" y="3057325"/>
            <a:ext cx="2268570" cy="707886"/>
          </a:xfrm>
          <a:prstGeom prst="rect">
            <a:avLst/>
          </a:prstGeom>
          <a:noFill/>
        </p:spPr>
        <p:txBody>
          <a:bodyPr wrap="none" tIns="45720" bIns="45720" rtlCol="0">
            <a:spAutoFit/>
          </a:bodyPr>
          <a:lstStyle/>
          <a:p>
            <a:r>
              <a:rPr lang="en-US" sz="4000" b="1" dirty="0">
                <a:solidFill>
                  <a:srgbClr val="EA734D"/>
                </a:solidFill>
                <a:latin typeface="Segoe UI Semibold" panose="020B0502040204020203" pitchFamily="34" charset="0"/>
                <a:ea typeface="Segoe UI Semibold" panose="020B0502040204020203" pitchFamily="34" charset="0"/>
                <a:cs typeface="Segoe UI Semibold" panose="020B0502040204020203" pitchFamily="34" charset="0"/>
              </a:rPr>
              <a:t>Accuracy</a:t>
            </a:r>
          </a:p>
        </p:txBody>
      </p:sp>
      <p:sp>
        <p:nvSpPr>
          <p:cNvPr id="8" name="TextBox 7">
            <a:extLst>
              <a:ext uri="{FF2B5EF4-FFF2-40B4-BE49-F238E27FC236}">
                <a16:creationId xmlns:a16="http://schemas.microsoft.com/office/drawing/2014/main" id="{065ADA31-8540-2948-81B8-7BCF42F2FAAB}"/>
              </a:ext>
            </a:extLst>
          </p:cNvPr>
          <p:cNvSpPr txBox="1"/>
          <p:nvPr/>
        </p:nvSpPr>
        <p:spPr>
          <a:xfrm>
            <a:off x="6706861" y="3057324"/>
            <a:ext cx="2222083" cy="707886"/>
          </a:xfrm>
          <a:prstGeom prst="rect">
            <a:avLst/>
          </a:prstGeom>
          <a:noFill/>
        </p:spPr>
        <p:txBody>
          <a:bodyPr wrap="none" tIns="45720" bIns="45720" rtlCol="0">
            <a:spAutoFit/>
          </a:bodyPr>
          <a:lstStyle/>
          <a:p>
            <a:r>
              <a:rPr lang="en-US" sz="4000" b="1" dirty="0">
                <a:solidFill>
                  <a:srgbClr val="00B9AE"/>
                </a:solidFill>
                <a:latin typeface="Segoe UI Semibold" panose="020B0502040204020203" pitchFamily="34" charset="0"/>
                <a:ea typeface="Segoe UI Semibold" panose="020B0502040204020203" pitchFamily="34" charset="0"/>
                <a:cs typeface="Segoe UI Semibold" panose="020B0502040204020203" pitchFamily="34" charset="0"/>
              </a:rPr>
              <a:t>Behavior</a:t>
            </a:r>
          </a:p>
        </p:txBody>
      </p:sp>
      <p:sp>
        <p:nvSpPr>
          <p:cNvPr id="10" name="Rectangle 9">
            <a:extLst>
              <a:ext uri="{FF2B5EF4-FFF2-40B4-BE49-F238E27FC236}">
                <a16:creationId xmlns:a16="http://schemas.microsoft.com/office/drawing/2014/main" id="{D4B9F5F3-5F14-8449-B1B7-D99A8E76B484}"/>
              </a:ext>
            </a:extLst>
          </p:cNvPr>
          <p:cNvSpPr/>
          <p:nvPr/>
        </p:nvSpPr>
        <p:spPr>
          <a:xfrm>
            <a:off x="642038" y="1249009"/>
            <a:ext cx="10907922" cy="769441"/>
          </a:xfrm>
          <a:prstGeom prst="rect">
            <a:avLst/>
          </a:prstGeom>
        </p:spPr>
        <p:txBody>
          <a:bodyPr wrap="none">
            <a:spAutoFit/>
          </a:bodyPr>
          <a:lstStyle/>
          <a:p>
            <a:pPr algn="ctr" defTabSz="456039">
              <a:defRPr/>
            </a:pPr>
            <a:r>
              <a:rPr lang="en-US" sz="4400" dirty="0">
                <a:solidFill>
                  <a:schemeClr val="bg1"/>
                </a:solidFill>
                <a:latin typeface="Segoe UI Light" panose="020B0502040204020203" pitchFamily="34" charset="0"/>
              </a:rPr>
              <a:t>How did the different user groups </a:t>
            </a:r>
            <a:r>
              <a:rPr lang="en-US" sz="4400" b="1" dirty="0">
                <a:solidFill>
                  <a:srgbClr val="FFC000"/>
                </a:solidFill>
                <a:latin typeface="Segoe UI Semibold" panose="020B0502040204020203" pitchFamily="34" charset="0"/>
                <a:ea typeface="Segoe UI Semibold" panose="020B0502040204020203" pitchFamily="34" charset="0"/>
                <a:cs typeface="Segoe UI Semibold" panose="020B0502040204020203" pitchFamily="34" charset="0"/>
              </a:rPr>
              <a:t>perform</a:t>
            </a:r>
            <a:r>
              <a:rPr lang="en-US" sz="4400" dirty="0">
                <a:solidFill>
                  <a:schemeClr val="bg1"/>
                </a:solidFill>
                <a:latin typeface="Segoe UI Light" panose="020B0502040204020203" pitchFamily="34" charset="0"/>
              </a:rPr>
              <a:t>?</a:t>
            </a:r>
          </a:p>
        </p:txBody>
      </p:sp>
    </p:spTree>
    <p:extLst>
      <p:ext uri="{BB962C8B-B14F-4D97-AF65-F5344CB8AC3E}">
        <p14:creationId xmlns:p14="http://schemas.microsoft.com/office/powerpoint/2010/main" val="3601707647"/>
      </p:ext>
    </p:extLst>
  </p:cSld>
  <p:clrMapOvr>
    <a:masterClrMapping/>
  </p:clrMapOvr>
  <mc:AlternateContent xmlns:mc="http://schemas.openxmlformats.org/markup-compatibility/2006" xmlns:p14="http://schemas.microsoft.com/office/powerpoint/2010/main">
    <mc:Choice Requires="p14">
      <p:transition spd="slow" p14:dur="2000" advTm="6210"/>
    </mc:Choice>
    <mc:Fallback xmlns="">
      <p:transition spd="slow" advTm="621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11822" y="492641"/>
            <a:ext cx="9450793" cy="708436"/>
          </a:xfrm>
        </p:spPr>
        <p:txBody>
          <a:bodyPr/>
          <a:lstStyle/>
          <a:p>
            <a:r>
              <a:rPr lang="en-US" dirty="0"/>
              <a:t>Key Research Questions</a:t>
            </a:r>
          </a:p>
        </p:txBody>
      </p:sp>
      <p:sp>
        <p:nvSpPr>
          <p:cNvPr id="15" name="Content Placeholder 4">
            <a:extLst>
              <a:ext uri="{FF2B5EF4-FFF2-40B4-BE49-F238E27FC236}">
                <a16:creationId xmlns:a16="http://schemas.microsoft.com/office/drawing/2014/main" id="{68B83E0F-3C9D-5A43-AC97-5E71789B6320}"/>
              </a:ext>
            </a:extLst>
          </p:cNvPr>
          <p:cNvSpPr>
            <a:spLocks noGrp="1"/>
          </p:cNvSpPr>
          <p:nvPr>
            <p:ph sz="quarter" idx="13"/>
          </p:nvPr>
        </p:nvSpPr>
        <p:spPr/>
        <p:txBody>
          <a:bodyPr/>
          <a:lstStyle/>
          <a:p>
            <a:r>
              <a:rPr lang="en-US" dirty="0"/>
              <a:t>Project sidewalk deployment study</a:t>
            </a:r>
          </a:p>
        </p:txBody>
      </p:sp>
      <p:grpSp>
        <p:nvGrpSpPr>
          <p:cNvPr id="3" name="Group 2">
            <a:extLst>
              <a:ext uri="{FF2B5EF4-FFF2-40B4-BE49-F238E27FC236}">
                <a16:creationId xmlns:a16="http://schemas.microsoft.com/office/drawing/2014/main" id="{80669B68-60DC-9747-9A14-780CD871B1C2}"/>
              </a:ext>
            </a:extLst>
          </p:cNvPr>
          <p:cNvGrpSpPr/>
          <p:nvPr/>
        </p:nvGrpSpPr>
        <p:grpSpPr>
          <a:xfrm>
            <a:off x="555235" y="3059668"/>
            <a:ext cx="11081531" cy="954107"/>
            <a:chOff x="555235" y="3059668"/>
            <a:chExt cx="11081531" cy="954107"/>
          </a:xfrm>
        </p:grpSpPr>
        <p:sp>
          <p:nvSpPr>
            <p:cNvPr id="10" name="Oval 9">
              <a:extLst>
                <a:ext uri="{FF2B5EF4-FFF2-40B4-BE49-F238E27FC236}">
                  <a16:creationId xmlns:a16="http://schemas.microsoft.com/office/drawing/2014/main" id="{61932FEE-F692-5644-9691-F027A34F8C3E}"/>
                </a:ext>
              </a:extLst>
            </p:cNvPr>
            <p:cNvSpPr/>
            <p:nvPr/>
          </p:nvSpPr>
          <p:spPr>
            <a:xfrm>
              <a:off x="555235" y="3059668"/>
              <a:ext cx="938858" cy="938858"/>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2300" dirty="0">
                  <a:solidFill>
                    <a:schemeClr val="bg1">
                      <a:lumMod val="75000"/>
                    </a:schemeClr>
                  </a:solidFill>
                  <a:latin typeface="Museo Slab 1000" panose="02000000000000000000" pitchFamily="50" charset="0"/>
                </a:rPr>
                <a:t>RQ2</a:t>
              </a:r>
            </a:p>
          </p:txBody>
        </p:sp>
        <p:sp>
          <p:nvSpPr>
            <p:cNvPr id="2" name="Rectangle 1">
              <a:extLst>
                <a:ext uri="{FF2B5EF4-FFF2-40B4-BE49-F238E27FC236}">
                  <a16:creationId xmlns:a16="http://schemas.microsoft.com/office/drawing/2014/main" id="{7C463DB8-AB34-A94B-B40B-3237982FA184}"/>
                </a:ext>
              </a:extLst>
            </p:cNvPr>
            <p:cNvSpPr/>
            <p:nvPr/>
          </p:nvSpPr>
          <p:spPr>
            <a:xfrm>
              <a:off x="1700214" y="3059668"/>
              <a:ext cx="9936552" cy="954107"/>
            </a:xfrm>
            <a:prstGeom prst="rect">
              <a:avLst/>
            </a:prstGeom>
          </p:spPr>
          <p:txBody>
            <a:bodyPr wrap="square">
              <a:spAutoFit/>
            </a:bodyPr>
            <a:lstStyle/>
            <a:p>
              <a:pPr>
                <a:spcAft>
                  <a:spcPts val="3300"/>
                </a:spcAft>
              </a:pPr>
              <a:r>
                <a:rPr lang="en-US" sz="2800" dirty="0">
                  <a:solidFill>
                    <a:schemeClr val="bg1">
                      <a:lumMod val="75000"/>
                    </a:schemeClr>
                  </a:solidFill>
                  <a:latin typeface="Segoe UI Light" panose="020B0502040204020203" pitchFamily="34" charset="0"/>
                  <a:ea typeface="Segoe UI" panose="020B0502040204020203" pitchFamily="34" charset="0"/>
                  <a:cs typeface="Segoe UI" panose="020B0502040204020203" pitchFamily="34" charset="0"/>
                </a:rPr>
                <a:t>What are the </a:t>
              </a:r>
              <a:r>
                <a:rPr lang="en-US" sz="2800" b="1" dirty="0">
                  <a:solidFill>
                    <a:schemeClr val="bg1">
                      <a:lumMod val="75000"/>
                    </a:schemeClr>
                  </a:solidFill>
                  <a:latin typeface="Segoe UI Semibold" panose="020B0502040204020203" pitchFamily="34" charset="0"/>
                  <a:ea typeface="Segoe UI Semibold" panose="020B0502040204020203" pitchFamily="34" charset="0"/>
                  <a:cs typeface="Segoe UI Semibold" panose="020B0502040204020203" pitchFamily="34" charset="0"/>
                </a:rPr>
                <a:t>labeling quality differences </a:t>
              </a:r>
              <a:r>
                <a:rPr lang="en-US" sz="2800" dirty="0">
                  <a:solidFill>
                    <a:schemeClr val="bg1">
                      <a:lumMod val="75000"/>
                    </a:schemeClr>
                  </a:solidFill>
                  <a:latin typeface="Segoe UI Light" panose="020B0502040204020203" pitchFamily="34" charset="0"/>
                </a:rPr>
                <a:t>between paid crowd workers and volunteers</a:t>
              </a:r>
              <a:r>
                <a:rPr lang="en-US" sz="2800" dirty="0">
                  <a:solidFill>
                    <a:schemeClr val="bg1">
                      <a:lumMod val="75000"/>
                    </a:schemeClr>
                  </a:solidFill>
                </a:rPr>
                <a:t> </a:t>
              </a:r>
              <a:r>
                <a:rPr lang="en-US" sz="2800" dirty="0">
                  <a:solidFill>
                    <a:schemeClr val="bg1">
                      <a:lumMod val="75000"/>
                    </a:schemeClr>
                  </a:solidFill>
                  <a:latin typeface="Segoe UI Light" panose="020B0502040204020203" pitchFamily="34" charset="0"/>
                  <a:ea typeface="Segoe UI Semibold" panose="020B0502040204020203" pitchFamily="34" charset="0"/>
                  <a:cs typeface="Segoe UI Semibold" panose="020B0502040204020203" pitchFamily="34" charset="0"/>
                </a:rPr>
                <a:t>and the </a:t>
              </a:r>
              <a:r>
                <a:rPr lang="en-US" sz="2800" b="1" dirty="0">
                  <a:solidFill>
                    <a:schemeClr val="bg1">
                      <a:lumMod val="75000"/>
                    </a:schemeClr>
                  </a:solidFill>
                  <a:latin typeface="Segoe UI Semibold" panose="020B0502040204020203" pitchFamily="34" charset="0"/>
                  <a:ea typeface="Segoe UI Semibold" panose="020B0502040204020203" pitchFamily="34" charset="0"/>
                  <a:cs typeface="Segoe UI Semibold" panose="020B0502040204020203" pitchFamily="34" charset="0"/>
                </a:rPr>
                <a:t>common mistakes</a:t>
              </a:r>
              <a:r>
                <a:rPr lang="en-US" sz="2800" dirty="0">
                  <a:solidFill>
                    <a:schemeClr val="bg1">
                      <a:lumMod val="75000"/>
                    </a:schemeClr>
                  </a:solidFill>
                  <a:latin typeface="Segoe UI Light" panose="020B0502040204020203" pitchFamily="34" charset="0"/>
                </a:rPr>
                <a:t> made</a:t>
              </a:r>
              <a:r>
                <a:rPr lang="en-US" sz="2800" dirty="0">
                  <a:solidFill>
                    <a:schemeClr val="bg1">
                      <a:lumMod val="75000"/>
                    </a:schemeClr>
                  </a:solidFill>
                  <a:latin typeface="Segoe UI Light" panose="020B0502040204020203" pitchFamily="34" charset="0"/>
                  <a:ea typeface="Segoe UI" panose="020B0502040204020203" pitchFamily="34" charset="0"/>
                  <a:cs typeface="Segoe UI" panose="020B0502040204020203" pitchFamily="34" charset="0"/>
                </a:rPr>
                <a:t>? </a:t>
              </a:r>
            </a:p>
          </p:txBody>
        </p:sp>
      </p:grpSp>
      <p:grpSp>
        <p:nvGrpSpPr>
          <p:cNvPr id="13" name="Group 12">
            <a:extLst>
              <a:ext uri="{FF2B5EF4-FFF2-40B4-BE49-F238E27FC236}">
                <a16:creationId xmlns:a16="http://schemas.microsoft.com/office/drawing/2014/main" id="{3C86E622-1636-4F43-9B38-175B7EA132E1}"/>
              </a:ext>
            </a:extLst>
          </p:cNvPr>
          <p:cNvGrpSpPr/>
          <p:nvPr/>
        </p:nvGrpSpPr>
        <p:grpSpPr>
          <a:xfrm>
            <a:off x="555235" y="1854348"/>
            <a:ext cx="11081531" cy="966935"/>
            <a:chOff x="555235" y="1854348"/>
            <a:chExt cx="11208395" cy="966935"/>
          </a:xfrm>
        </p:grpSpPr>
        <p:sp>
          <p:nvSpPr>
            <p:cNvPr id="16" name="Oval 15">
              <a:extLst>
                <a:ext uri="{FF2B5EF4-FFF2-40B4-BE49-F238E27FC236}">
                  <a16:creationId xmlns:a16="http://schemas.microsoft.com/office/drawing/2014/main" id="{770F4FBD-5FF9-4B45-A230-CCE9C3F84F6A}"/>
                </a:ext>
              </a:extLst>
            </p:cNvPr>
            <p:cNvSpPr/>
            <p:nvPr/>
          </p:nvSpPr>
          <p:spPr>
            <a:xfrm>
              <a:off x="555235" y="1854348"/>
              <a:ext cx="938858" cy="938858"/>
            </a:xfrm>
            <a:prstGeom prst="ellipse">
              <a:avLst/>
            </a:prstGeom>
            <a:no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2300" dirty="0">
                  <a:solidFill>
                    <a:schemeClr val="tx1">
                      <a:lumMod val="75000"/>
                      <a:lumOff val="25000"/>
                    </a:schemeClr>
                  </a:solidFill>
                  <a:latin typeface="Museo Slab 1000" panose="02000000000000000000" pitchFamily="50" charset="0"/>
                </a:rPr>
                <a:t>RQ1</a:t>
              </a:r>
            </a:p>
          </p:txBody>
        </p:sp>
        <p:sp>
          <p:nvSpPr>
            <p:cNvPr id="17" name="Content Placeholder 4">
              <a:extLst>
                <a:ext uri="{FF2B5EF4-FFF2-40B4-BE49-F238E27FC236}">
                  <a16:creationId xmlns:a16="http://schemas.microsoft.com/office/drawing/2014/main" id="{EE727992-160D-DB46-88A5-F605B041E6D6}"/>
                </a:ext>
              </a:extLst>
            </p:cNvPr>
            <p:cNvSpPr txBox="1">
              <a:spLocks/>
            </p:cNvSpPr>
            <p:nvPr/>
          </p:nvSpPr>
          <p:spPr>
            <a:xfrm>
              <a:off x="1700213" y="1882425"/>
              <a:ext cx="10063417" cy="938858"/>
            </a:xfrm>
            <a:prstGeom prst="rect">
              <a:avLst/>
            </a:prstGeom>
          </p:spPr>
          <p:txBody>
            <a:bodyPr vert="horz" lIns="0" tIns="45720" rIns="0" bIns="0" rtlCol="0">
              <a:noAutofit/>
            </a:bodyPr>
            <a:lstStyle>
              <a:lvl1pPr marL="0" indent="0" algn="l" defTabSz="914400" rtl="0" eaLnBrk="1" latinLnBrk="0" hangingPunct="1">
                <a:lnSpc>
                  <a:spcPct val="108000"/>
                </a:lnSpc>
                <a:spcBef>
                  <a:spcPts val="0"/>
                </a:spcBef>
                <a:spcAft>
                  <a:spcPts val="2100"/>
                </a:spcAft>
                <a:buFont typeface="Arial" panose="020B0604020202020204" pitchFamily="34" charset="0"/>
                <a:buNone/>
                <a:defRPr lang="en-US" sz="3200" kern="1200" dirty="0" smtClean="0">
                  <a:solidFill>
                    <a:prstClr val="black">
                      <a:lumMod val="75000"/>
                      <a:lumOff val="25000"/>
                    </a:prstClr>
                  </a:solidFill>
                  <a:latin typeface="Segoe UI Light" panose="020B0502040204020203" pitchFamily="34" charset="0"/>
                  <a:ea typeface="+mn-ea"/>
                  <a:cs typeface="Segoe UI Light" panose="020B0502040204020203"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US" sz="2800" kern="1200" dirty="0">
                  <a:solidFill>
                    <a:prstClr val="black">
                      <a:lumMod val="75000"/>
                      <a:lumOff val="25000"/>
                    </a:prstClr>
                  </a:solidFill>
                  <a:latin typeface="Museo Sans 100" panose="02000000000000000000"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Aft>
                  <a:spcPts val="3300"/>
                </a:spcAft>
              </a:pPr>
              <a:r>
                <a:rPr lang="en-US" sz="2800" dirty="0">
                  <a:solidFill>
                    <a:schemeClr val="tx1"/>
                  </a:solidFill>
                </a:rPr>
                <a:t>What are the </a:t>
              </a:r>
              <a:r>
                <a:rPr lang="en-US" sz="2800" b="1" dirty="0">
                  <a:solidFill>
                    <a:schemeClr val="tx1"/>
                  </a:solidFill>
                  <a:latin typeface="Segoe UI Semibold" panose="020B0502040204020203" pitchFamily="34" charset="0"/>
                  <a:ea typeface="Segoe UI Semibold" panose="020B0502040204020203" pitchFamily="34" charset="0"/>
                  <a:cs typeface="Segoe UI Semibold" panose="020B0502040204020203" pitchFamily="34" charset="0"/>
                </a:rPr>
                <a:t>behavioral differences </a:t>
              </a:r>
              <a:r>
                <a:rPr lang="en-US" sz="2800" dirty="0">
                  <a:solidFill>
                    <a:schemeClr val="tx1"/>
                  </a:solidFill>
                </a:rPr>
                <a:t>between paid crowd workers and volunteers?</a:t>
              </a:r>
            </a:p>
          </p:txBody>
        </p:sp>
      </p:grpSp>
      <p:grpSp>
        <p:nvGrpSpPr>
          <p:cNvPr id="11" name="Group 10">
            <a:extLst>
              <a:ext uri="{FF2B5EF4-FFF2-40B4-BE49-F238E27FC236}">
                <a16:creationId xmlns:a16="http://schemas.microsoft.com/office/drawing/2014/main" id="{D2CB7396-B6D3-D74B-87CC-D9523E667F72}"/>
              </a:ext>
            </a:extLst>
          </p:cNvPr>
          <p:cNvGrpSpPr/>
          <p:nvPr/>
        </p:nvGrpSpPr>
        <p:grpSpPr>
          <a:xfrm>
            <a:off x="555235" y="4264988"/>
            <a:ext cx="11081531" cy="954107"/>
            <a:chOff x="555235" y="3059668"/>
            <a:chExt cx="11081531" cy="954107"/>
          </a:xfrm>
        </p:grpSpPr>
        <p:sp>
          <p:nvSpPr>
            <p:cNvPr id="12" name="Oval 11">
              <a:extLst>
                <a:ext uri="{FF2B5EF4-FFF2-40B4-BE49-F238E27FC236}">
                  <a16:creationId xmlns:a16="http://schemas.microsoft.com/office/drawing/2014/main" id="{14EA8A92-6693-F74E-9344-467C074471A5}"/>
                </a:ext>
              </a:extLst>
            </p:cNvPr>
            <p:cNvSpPr/>
            <p:nvPr/>
          </p:nvSpPr>
          <p:spPr>
            <a:xfrm>
              <a:off x="555235" y="3059668"/>
              <a:ext cx="938858" cy="938858"/>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2300" dirty="0">
                  <a:solidFill>
                    <a:schemeClr val="bg1">
                      <a:lumMod val="75000"/>
                    </a:schemeClr>
                  </a:solidFill>
                  <a:latin typeface="Museo Slab 1000" panose="02000000000000000000" pitchFamily="50" charset="0"/>
                </a:rPr>
                <a:t>RQ3</a:t>
              </a:r>
            </a:p>
          </p:txBody>
        </p:sp>
        <p:sp>
          <p:nvSpPr>
            <p:cNvPr id="14" name="Rectangle 13">
              <a:extLst>
                <a:ext uri="{FF2B5EF4-FFF2-40B4-BE49-F238E27FC236}">
                  <a16:creationId xmlns:a16="http://schemas.microsoft.com/office/drawing/2014/main" id="{4F8DB3DD-F23B-AF48-B463-259F8B6069E0}"/>
                </a:ext>
              </a:extLst>
            </p:cNvPr>
            <p:cNvSpPr/>
            <p:nvPr/>
          </p:nvSpPr>
          <p:spPr>
            <a:xfrm>
              <a:off x="1700214" y="3059668"/>
              <a:ext cx="9936552" cy="954107"/>
            </a:xfrm>
            <a:prstGeom prst="rect">
              <a:avLst/>
            </a:prstGeom>
          </p:spPr>
          <p:txBody>
            <a:bodyPr wrap="square">
              <a:spAutoFit/>
            </a:bodyPr>
            <a:lstStyle/>
            <a:p>
              <a:pPr>
                <a:lnSpc>
                  <a:spcPct val="100000"/>
                </a:lnSpc>
                <a:spcAft>
                  <a:spcPts val="3300"/>
                </a:spcAft>
              </a:pPr>
              <a:r>
                <a:rPr lang="en-US" sz="2800" dirty="0">
                  <a:solidFill>
                    <a:schemeClr val="bg1">
                      <a:lumMod val="75000"/>
                    </a:schemeClr>
                  </a:solidFill>
                  <a:latin typeface="Segoe UI Light" panose="020B0502040204020203" pitchFamily="34" charset="0"/>
                  <a:ea typeface="Segoe UI" panose="020B0502040204020203" pitchFamily="34" charset="0"/>
                  <a:cs typeface="Segoe UI" panose="020B0502040204020203" pitchFamily="34" charset="0"/>
                </a:rPr>
                <a:t>What are the </a:t>
              </a:r>
              <a:r>
                <a:rPr lang="en-US" sz="2800" b="1" dirty="0">
                  <a:solidFill>
                    <a:schemeClr val="bg1">
                      <a:lumMod val="75000"/>
                    </a:schemeClr>
                  </a:solidFill>
                  <a:latin typeface="Segoe UI Semibold" panose="020B0502040204020203" pitchFamily="34" charset="0"/>
                  <a:ea typeface="Segoe UI Semibold" panose="020B0502040204020203" pitchFamily="34" charset="0"/>
                  <a:cs typeface="Segoe UI Semibold" panose="020B0502040204020203" pitchFamily="34" charset="0"/>
                </a:rPr>
                <a:t>perceptions of utility </a:t>
              </a:r>
              <a:r>
                <a:rPr lang="en-US" sz="2800" dirty="0">
                  <a:solidFill>
                    <a:schemeClr val="bg1">
                      <a:lumMod val="75000"/>
                    </a:schemeClr>
                  </a:solidFill>
                  <a:latin typeface="Segoe UI Light" panose="020B0502040204020203" pitchFamily="34" charset="0"/>
                  <a:ea typeface="Segoe UI" panose="020B0502040204020203" pitchFamily="34" charset="0"/>
                  <a:cs typeface="Segoe UI" panose="020B0502040204020203" pitchFamily="34" charset="0"/>
                </a:rPr>
                <a:t>of crowdsourced accessibility data and concerns of </a:t>
              </a:r>
              <a:r>
                <a:rPr lang="en-US" sz="2800" b="1" dirty="0">
                  <a:solidFill>
                    <a:schemeClr val="bg1">
                      <a:lumMod val="75000"/>
                    </a:schemeClr>
                  </a:solidFill>
                  <a:latin typeface="Segoe UI Semibold" panose="020B0502040204020203" pitchFamily="34" charset="0"/>
                  <a:ea typeface="Segoe UI Semibold" panose="020B0502040204020203" pitchFamily="34" charset="0"/>
                  <a:cs typeface="Segoe UI Semibold" panose="020B0502040204020203" pitchFamily="34" charset="0"/>
                </a:rPr>
                <a:t>key stakeholder groups</a:t>
              </a:r>
              <a:r>
                <a:rPr lang="en-US" sz="2800" dirty="0">
                  <a:solidFill>
                    <a:schemeClr val="bg1">
                      <a:lumMod val="75000"/>
                    </a:schemeClr>
                  </a:solidFill>
                  <a:latin typeface="Segoe UI Light" panose="020B0502040204020203" pitchFamily="34" charset="0"/>
                  <a:ea typeface="Segoe UI" panose="020B0502040204020203" pitchFamily="34" charset="0"/>
                  <a:cs typeface="Segoe UI" panose="020B0502040204020203" pitchFamily="34" charset="0"/>
                </a:rPr>
                <a:t>?</a:t>
              </a:r>
            </a:p>
          </p:txBody>
        </p:sp>
      </p:grpSp>
    </p:spTree>
    <p:custDataLst>
      <p:tags r:id="rId1"/>
    </p:custDataLst>
    <p:extLst>
      <p:ext uri="{BB962C8B-B14F-4D97-AF65-F5344CB8AC3E}">
        <p14:creationId xmlns:p14="http://schemas.microsoft.com/office/powerpoint/2010/main" val="2196560199"/>
      </p:ext>
    </p:extLst>
  </p:cSld>
  <p:clrMapOvr>
    <a:masterClrMapping/>
  </p:clrMapOvr>
  <mc:AlternateContent xmlns:mc="http://schemas.openxmlformats.org/markup-compatibility/2006" xmlns:p14="http://schemas.microsoft.com/office/powerpoint/2010/main">
    <mc:Choice Requires="p14">
      <p:transition spd="slow" p14:dur="2000" advTm="16001"/>
    </mc:Choice>
    <mc:Fallback xmlns="">
      <p:transition spd="slow" advTm="16001"/>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53BDB-EB2F-D242-9D78-43A3A54F60BD}"/>
              </a:ext>
            </a:extLst>
          </p:cNvPr>
          <p:cNvSpPr>
            <a:spLocks noGrp="1"/>
          </p:cNvSpPr>
          <p:nvPr>
            <p:ph type="title"/>
          </p:nvPr>
        </p:nvSpPr>
        <p:spPr>
          <a:xfrm>
            <a:off x="211822" y="492641"/>
            <a:ext cx="2977895" cy="708436"/>
          </a:xfrm>
        </p:spPr>
        <p:txBody>
          <a:bodyPr/>
          <a:lstStyle/>
          <a:p>
            <a:r>
              <a:rPr lang="en-US" dirty="0"/>
              <a:t>User groups</a:t>
            </a:r>
          </a:p>
        </p:txBody>
      </p:sp>
      <p:sp>
        <p:nvSpPr>
          <p:cNvPr id="3" name="Content Placeholder 2">
            <a:extLst>
              <a:ext uri="{FF2B5EF4-FFF2-40B4-BE49-F238E27FC236}">
                <a16:creationId xmlns:a16="http://schemas.microsoft.com/office/drawing/2014/main" id="{28C2E8FE-BDC3-484C-AA8A-BF3A14273A92}"/>
              </a:ext>
            </a:extLst>
          </p:cNvPr>
          <p:cNvSpPr>
            <a:spLocks noGrp="1"/>
          </p:cNvSpPr>
          <p:nvPr>
            <p:ph idx="1"/>
          </p:nvPr>
        </p:nvSpPr>
        <p:spPr>
          <a:xfrm>
            <a:off x="7830880" y="4270347"/>
            <a:ext cx="3416240" cy="886869"/>
          </a:xfrm>
        </p:spPr>
        <p:txBody>
          <a:bodyPr>
            <a:normAutofit/>
          </a:bodyPr>
          <a:lstStyle/>
          <a:p>
            <a:pPr algn="ctr"/>
            <a:r>
              <a:rPr lang="en-US" sz="2400" b="1" dirty="0">
                <a:solidFill>
                  <a:schemeClr val="tx1">
                    <a:lumMod val="75000"/>
                    <a:lumOff val="25000"/>
                  </a:schemeClr>
                </a:solidFill>
                <a:latin typeface="Segoe UI Semibold" panose="020B0502040204020203" pitchFamily="34" charset="0"/>
                <a:ea typeface="Segoe UI Semibold" panose="020B0502040204020203" pitchFamily="34" charset="0"/>
                <a:cs typeface="Segoe UI Semibold" panose="020B0502040204020203" pitchFamily="34" charset="0"/>
              </a:rPr>
              <a:t>Paid crowdworkers (Turkers)</a:t>
            </a:r>
          </a:p>
        </p:txBody>
      </p:sp>
      <p:sp>
        <p:nvSpPr>
          <p:cNvPr id="4" name="Content Placeholder 3">
            <a:extLst>
              <a:ext uri="{FF2B5EF4-FFF2-40B4-BE49-F238E27FC236}">
                <a16:creationId xmlns:a16="http://schemas.microsoft.com/office/drawing/2014/main" id="{24AD3F83-5929-4349-8E7E-DB950E1C8C2E}"/>
              </a:ext>
            </a:extLst>
          </p:cNvPr>
          <p:cNvSpPr>
            <a:spLocks noGrp="1"/>
          </p:cNvSpPr>
          <p:nvPr>
            <p:ph sz="quarter" idx="13"/>
          </p:nvPr>
        </p:nvSpPr>
        <p:spPr/>
        <p:txBody>
          <a:bodyPr/>
          <a:lstStyle/>
          <a:p>
            <a:r>
              <a:rPr lang="en-US" dirty="0"/>
              <a:t>Project sidewalk deployment study</a:t>
            </a:r>
          </a:p>
        </p:txBody>
      </p:sp>
      <p:sp>
        <p:nvSpPr>
          <p:cNvPr id="5" name="Content Placeholder 2">
            <a:extLst>
              <a:ext uri="{FF2B5EF4-FFF2-40B4-BE49-F238E27FC236}">
                <a16:creationId xmlns:a16="http://schemas.microsoft.com/office/drawing/2014/main" id="{A15A1D35-8810-BF47-BAF7-B2531EEEA24E}"/>
              </a:ext>
            </a:extLst>
          </p:cNvPr>
          <p:cNvSpPr txBox="1">
            <a:spLocks/>
          </p:cNvSpPr>
          <p:nvPr/>
        </p:nvSpPr>
        <p:spPr>
          <a:xfrm>
            <a:off x="3189717" y="5428366"/>
            <a:ext cx="1962055" cy="720118"/>
          </a:xfrm>
          <a:prstGeom prst="rect">
            <a:avLst/>
          </a:prstGeom>
        </p:spPr>
        <p:txBody>
          <a:bodyPr vert="horz" lIns="0" tIns="45720" rIns="91440" bIns="45720" rtlCol="0">
            <a:normAutofit lnSpcReduction="10000"/>
          </a:bodyPr>
          <a:lstStyle>
            <a:lvl1pPr marL="0" indent="0" algn="l" defTabSz="914400" rtl="0" eaLnBrk="1" latinLnBrk="0" hangingPunct="1">
              <a:lnSpc>
                <a:spcPct val="108000"/>
              </a:lnSpc>
              <a:spcBef>
                <a:spcPts val="0"/>
              </a:spcBef>
              <a:spcAft>
                <a:spcPts val="2100"/>
              </a:spcAft>
              <a:buFont typeface="Arial" panose="020B0604020202020204" pitchFamily="34" charset="0"/>
              <a:buNone/>
              <a:defRPr lang="en-US" sz="3200" kern="1200" dirty="0" smtClean="0">
                <a:solidFill>
                  <a:prstClr val="black">
                    <a:lumMod val="75000"/>
                    <a:lumOff val="25000"/>
                  </a:prstClr>
                </a:solidFill>
                <a:latin typeface="Segoe UI Light" panose="020B0502040204020203" pitchFamily="34" charset="0"/>
                <a:ea typeface="+mn-ea"/>
                <a:cs typeface="Segoe UI Light" panose="020B0502040204020203"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US" sz="2800" kern="1200" dirty="0">
                <a:solidFill>
                  <a:prstClr val="black">
                    <a:lumMod val="75000"/>
                    <a:lumOff val="25000"/>
                  </a:prstClr>
                </a:solidFill>
                <a:latin typeface="Museo Sans 100" panose="02000000000000000000"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sz="2400" b="1" dirty="0">
                <a:latin typeface="Segoe UI Semibold" panose="020B0502040204020203" pitchFamily="34" charset="0"/>
                <a:ea typeface="Segoe UI Semibold" panose="020B0502040204020203" pitchFamily="34" charset="0"/>
                <a:cs typeface="Segoe UI Semibold" panose="020B0502040204020203" pitchFamily="34" charset="0"/>
              </a:rPr>
              <a:t>Volunteers</a:t>
            </a:r>
          </a:p>
          <a:p>
            <a:pPr algn="ctr"/>
            <a:endParaRPr lang="en-US" sz="2400" dirty="0"/>
          </a:p>
        </p:txBody>
      </p:sp>
      <p:sp>
        <p:nvSpPr>
          <p:cNvPr id="6" name="Left Brace 5">
            <a:extLst>
              <a:ext uri="{FF2B5EF4-FFF2-40B4-BE49-F238E27FC236}">
                <a16:creationId xmlns:a16="http://schemas.microsoft.com/office/drawing/2014/main" id="{3B3B8D7D-45C9-BA4D-9C53-537986C4307A}"/>
              </a:ext>
            </a:extLst>
          </p:cNvPr>
          <p:cNvSpPr/>
          <p:nvPr/>
        </p:nvSpPr>
        <p:spPr>
          <a:xfrm rot="16200000">
            <a:off x="3873361" y="1880250"/>
            <a:ext cx="458070" cy="6257039"/>
          </a:xfrm>
          <a:prstGeom prst="leftBrace">
            <a:avLst>
              <a:gd name="adj1" fmla="val 47797"/>
              <a:gd name="adj2" fmla="val 49332"/>
            </a:avLst>
          </a:prstGeom>
          <a:ln w="1905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9" name="Rectangle 8">
            <a:extLst>
              <a:ext uri="{FF2B5EF4-FFF2-40B4-BE49-F238E27FC236}">
                <a16:creationId xmlns:a16="http://schemas.microsoft.com/office/drawing/2014/main" id="{41C50575-DE83-E848-95A5-66F88239DC62}"/>
              </a:ext>
            </a:extLst>
          </p:cNvPr>
          <p:cNvSpPr/>
          <p:nvPr/>
        </p:nvSpPr>
        <p:spPr>
          <a:xfrm>
            <a:off x="4719776" y="4270347"/>
            <a:ext cx="2511137" cy="461665"/>
          </a:xfrm>
          <a:prstGeom prst="rect">
            <a:avLst/>
          </a:prstGeom>
        </p:spPr>
        <p:txBody>
          <a:bodyPr wrap="none">
            <a:spAutoFit/>
          </a:bodyPr>
          <a:lstStyle/>
          <a:p>
            <a:r>
              <a:rPr lang="en-US" sz="2400" b="1" dirty="0">
                <a:solidFill>
                  <a:schemeClr val="tx1">
                    <a:lumMod val="75000"/>
                    <a:lumOff val="25000"/>
                  </a:schemeClr>
                </a:solidFill>
                <a:latin typeface="Segoe UI Semibold" panose="020B0502040204020203" pitchFamily="34" charset="0"/>
                <a:ea typeface="Segoe UI Semibold" panose="020B0502040204020203" pitchFamily="34" charset="0"/>
                <a:cs typeface="Segoe UI Semibold" panose="020B0502040204020203" pitchFamily="34" charset="0"/>
              </a:rPr>
              <a:t>Registered Users</a:t>
            </a:r>
          </a:p>
        </p:txBody>
      </p:sp>
      <p:sp>
        <p:nvSpPr>
          <p:cNvPr id="10" name="Rectangle 9">
            <a:extLst>
              <a:ext uri="{FF2B5EF4-FFF2-40B4-BE49-F238E27FC236}">
                <a16:creationId xmlns:a16="http://schemas.microsoft.com/office/drawing/2014/main" id="{EAAFBF0A-210E-EC43-BC8A-02501E1CE229}"/>
              </a:ext>
            </a:extLst>
          </p:cNvPr>
          <p:cNvSpPr/>
          <p:nvPr/>
        </p:nvSpPr>
        <p:spPr>
          <a:xfrm>
            <a:off x="1141424" y="4270347"/>
            <a:ext cx="2708114" cy="461665"/>
          </a:xfrm>
          <a:prstGeom prst="rect">
            <a:avLst/>
          </a:prstGeom>
        </p:spPr>
        <p:txBody>
          <a:bodyPr wrap="none">
            <a:spAutoFit/>
          </a:bodyPr>
          <a:lstStyle/>
          <a:p>
            <a:r>
              <a:rPr lang="en-US" sz="2400" b="1" dirty="0">
                <a:solidFill>
                  <a:schemeClr val="tx1">
                    <a:lumMod val="75000"/>
                    <a:lumOff val="25000"/>
                  </a:schemeClr>
                </a:solidFill>
                <a:latin typeface="Segoe UI Semibold" panose="020B0502040204020203" pitchFamily="34" charset="0"/>
                <a:ea typeface="Segoe UI Semibold" panose="020B0502040204020203" pitchFamily="34" charset="0"/>
                <a:cs typeface="Segoe UI Semibold" panose="020B0502040204020203" pitchFamily="34" charset="0"/>
              </a:rPr>
              <a:t>Anonymous Users</a:t>
            </a:r>
          </a:p>
        </p:txBody>
      </p:sp>
      <p:pic>
        <p:nvPicPr>
          <p:cNvPr id="12" name="Picture 11">
            <a:extLst>
              <a:ext uri="{FF2B5EF4-FFF2-40B4-BE49-F238E27FC236}">
                <a16:creationId xmlns:a16="http://schemas.microsoft.com/office/drawing/2014/main" id="{70C42FEA-D24A-C34D-AD22-63841AAD4179}"/>
              </a:ext>
            </a:extLst>
          </p:cNvPr>
          <p:cNvPicPr>
            <a:picLocks noChangeAspect="1"/>
          </p:cNvPicPr>
          <p:nvPr/>
        </p:nvPicPr>
        <p:blipFill>
          <a:blip r:embed="rId3"/>
          <a:stretch>
            <a:fillRect/>
          </a:stretch>
        </p:blipFill>
        <p:spPr>
          <a:xfrm>
            <a:off x="1309538" y="-1788479"/>
            <a:ext cx="1422400" cy="1422400"/>
          </a:xfrm>
          <a:prstGeom prst="rect">
            <a:avLst/>
          </a:prstGeom>
        </p:spPr>
      </p:pic>
      <p:pic>
        <p:nvPicPr>
          <p:cNvPr id="13" name="Picture 12">
            <a:extLst>
              <a:ext uri="{FF2B5EF4-FFF2-40B4-BE49-F238E27FC236}">
                <a16:creationId xmlns:a16="http://schemas.microsoft.com/office/drawing/2014/main" id="{4D36E179-B8BC-6645-9C44-B2DF97282CE5}"/>
              </a:ext>
            </a:extLst>
          </p:cNvPr>
          <p:cNvPicPr>
            <a:picLocks noChangeAspect="1"/>
          </p:cNvPicPr>
          <p:nvPr/>
        </p:nvPicPr>
        <p:blipFill>
          <a:blip r:embed="rId4"/>
          <a:stretch>
            <a:fillRect/>
          </a:stretch>
        </p:blipFill>
        <p:spPr>
          <a:xfrm>
            <a:off x="5151772" y="2767157"/>
            <a:ext cx="1567538" cy="1567538"/>
          </a:xfrm>
          <a:prstGeom prst="rect">
            <a:avLst/>
          </a:prstGeom>
        </p:spPr>
      </p:pic>
      <p:pic>
        <p:nvPicPr>
          <p:cNvPr id="14" name="Picture 13">
            <a:extLst>
              <a:ext uri="{FF2B5EF4-FFF2-40B4-BE49-F238E27FC236}">
                <a16:creationId xmlns:a16="http://schemas.microsoft.com/office/drawing/2014/main" id="{DB860CB2-0BF9-0546-B26B-EFFD97D17CB5}"/>
              </a:ext>
            </a:extLst>
          </p:cNvPr>
          <p:cNvPicPr>
            <a:picLocks noChangeAspect="1"/>
          </p:cNvPicPr>
          <p:nvPr/>
        </p:nvPicPr>
        <p:blipFill>
          <a:blip r:embed="rId5"/>
          <a:stretch>
            <a:fillRect/>
          </a:stretch>
        </p:blipFill>
        <p:spPr>
          <a:xfrm>
            <a:off x="8562387" y="2376699"/>
            <a:ext cx="1957996" cy="1957996"/>
          </a:xfrm>
          <a:prstGeom prst="rect">
            <a:avLst/>
          </a:prstGeom>
        </p:spPr>
      </p:pic>
      <p:pic>
        <p:nvPicPr>
          <p:cNvPr id="16" name="Picture 15">
            <a:extLst>
              <a:ext uri="{FF2B5EF4-FFF2-40B4-BE49-F238E27FC236}">
                <a16:creationId xmlns:a16="http://schemas.microsoft.com/office/drawing/2014/main" id="{BD3171D6-1A5C-2E4F-A66B-56C8C81821E2}"/>
              </a:ext>
            </a:extLst>
          </p:cNvPr>
          <p:cNvPicPr>
            <a:picLocks noChangeAspect="1"/>
          </p:cNvPicPr>
          <p:nvPr/>
        </p:nvPicPr>
        <p:blipFill>
          <a:blip r:embed="rId6"/>
          <a:stretch>
            <a:fillRect/>
          </a:stretch>
        </p:blipFill>
        <p:spPr>
          <a:xfrm>
            <a:off x="973875" y="2636781"/>
            <a:ext cx="2875663" cy="1437832"/>
          </a:xfrm>
          <a:prstGeom prst="rect">
            <a:avLst/>
          </a:prstGeom>
        </p:spPr>
      </p:pic>
      <p:pic>
        <p:nvPicPr>
          <p:cNvPr id="17" name="Picture 16">
            <a:extLst>
              <a:ext uri="{FF2B5EF4-FFF2-40B4-BE49-F238E27FC236}">
                <a16:creationId xmlns:a16="http://schemas.microsoft.com/office/drawing/2014/main" id="{4D3C47C3-0DEC-5645-8B3B-246B6392232C}"/>
              </a:ext>
            </a:extLst>
          </p:cNvPr>
          <p:cNvPicPr>
            <a:picLocks noChangeAspect="1"/>
          </p:cNvPicPr>
          <p:nvPr/>
        </p:nvPicPr>
        <p:blipFill rotWithShape="1">
          <a:blip r:embed="rId7"/>
          <a:srcRect t="25029" b="24215"/>
          <a:stretch/>
        </p:blipFill>
        <p:spPr>
          <a:xfrm>
            <a:off x="9026620" y="1748293"/>
            <a:ext cx="1238088" cy="628406"/>
          </a:xfrm>
          <a:prstGeom prst="rect">
            <a:avLst/>
          </a:prstGeom>
        </p:spPr>
      </p:pic>
      <p:pic>
        <p:nvPicPr>
          <p:cNvPr id="18" name="Picture 17">
            <a:extLst>
              <a:ext uri="{FF2B5EF4-FFF2-40B4-BE49-F238E27FC236}">
                <a16:creationId xmlns:a16="http://schemas.microsoft.com/office/drawing/2014/main" id="{6C294E5A-CF5F-754F-A161-C1A4B2C57B41}"/>
              </a:ext>
            </a:extLst>
          </p:cNvPr>
          <p:cNvPicPr>
            <a:picLocks noChangeAspect="1"/>
          </p:cNvPicPr>
          <p:nvPr/>
        </p:nvPicPr>
        <p:blipFill>
          <a:blip r:embed="rId8"/>
          <a:stretch>
            <a:fillRect/>
          </a:stretch>
        </p:blipFill>
        <p:spPr>
          <a:xfrm>
            <a:off x="9251279" y="3569362"/>
            <a:ext cx="628406" cy="628406"/>
          </a:xfrm>
          <a:prstGeom prst="rect">
            <a:avLst/>
          </a:prstGeom>
        </p:spPr>
      </p:pic>
    </p:spTree>
    <p:extLst>
      <p:ext uri="{BB962C8B-B14F-4D97-AF65-F5344CB8AC3E}">
        <p14:creationId xmlns:p14="http://schemas.microsoft.com/office/powerpoint/2010/main" val="1397866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up)">
                                      <p:cBhvr>
                                        <p:cTn id="7" dur="500"/>
                                        <p:tgtEl>
                                          <p:spTgt spid="6"/>
                                        </p:tgtEl>
                                      </p:cBhvr>
                                    </p:animEffect>
                                  </p:childTnLst>
                                </p:cTn>
                              </p:par>
                              <p:par>
                                <p:cTn id="8" presetID="22" presetClass="entr" presetSubtype="1"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wipe(up)">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C29E8-3130-7A4F-B8E5-C9871E817208}"/>
              </a:ext>
            </a:extLst>
          </p:cNvPr>
          <p:cNvSpPr>
            <a:spLocks noGrp="1"/>
          </p:cNvSpPr>
          <p:nvPr>
            <p:ph type="title"/>
          </p:nvPr>
        </p:nvSpPr>
        <p:spPr>
          <a:xfrm>
            <a:off x="211822" y="492641"/>
            <a:ext cx="10760978" cy="708436"/>
          </a:xfrm>
        </p:spPr>
        <p:txBody>
          <a:bodyPr/>
          <a:lstStyle/>
          <a:p>
            <a:r>
              <a:rPr lang="en-US" dirty="0"/>
              <a:t>Did all user groups </a:t>
            </a:r>
            <a:r>
              <a:rPr lang="en-US" dirty="0">
                <a:solidFill>
                  <a:srgbClr val="00B9AE"/>
                </a:solidFill>
              </a:rPr>
              <a:t>behave</a:t>
            </a:r>
            <a:r>
              <a:rPr lang="en-US" dirty="0"/>
              <a:t> the same way?</a:t>
            </a:r>
          </a:p>
        </p:txBody>
      </p:sp>
      <p:sp>
        <p:nvSpPr>
          <p:cNvPr id="3" name="Content Placeholder 2">
            <a:extLst>
              <a:ext uri="{FF2B5EF4-FFF2-40B4-BE49-F238E27FC236}">
                <a16:creationId xmlns:a16="http://schemas.microsoft.com/office/drawing/2014/main" id="{D05A6C93-736C-AD4A-81DC-35C1CE95DE92}"/>
              </a:ext>
            </a:extLst>
          </p:cNvPr>
          <p:cNvSpPr>
            <a:spLocks noGrp="1"/>
          </p:cNvSpPr>
          <p:nvPr>
            <p:ph idx="1"/>
          </p:nvPr>
        </p:nvSpPr>
        <p:spPr>
          <a:xfrm>
            <a:off x="211822" y="1566350"/>
            <a:ext cx="6066316" cy="2811871"/>
          </a:xfrm>
        </p:spPr>
        <p:txBody>
          <a:bodyPr>
            <a:normAutofit/>
          </a:bodyPr>
          <a:lstStyle/>
          <a:p>
            <a:r>
              <a:rPr lang="en-US" dirty="0"/>
              <a:t>Registered users </a:t>
            </a:r>
          </a:p>
          <a:p>
            <a:pPr marL="288925" lvl="2" indent="0">
              <a:buNone/>
              <a:tabLst>
                <a:tab pos="388938" algn="l"/>
              </a:tabLst>
            </a:pPr>
            <a:r>
              <a:rPr lang="en-US" sz="2400" dirty="0">
                <a:latin typeface="Segoe UI Light" panose="020B0502040204020203" pitchFamily="34" charset="0"/>
              </a:rPr>
              <a:t>completed more </a:t>
            </a:r>
            <a:r>
              <a:rPr lang="en-US" sz="2400" b="1" dirty="0">
                <a:solidFill>
                  <a:schemeClr val="tx1"/>
                </a:solidFill>
                <a:latin typeface="Segoe UI Semibold" panose="020B0502040204020203" pitchFamily="34" charset="0"/>
                <a:ea typeface="Segoe UI Semibold" panose="020B0502040204020203" pitchFamily="34" charset="0"/>
                <a:cs typeface="Segoe UI Semibold" panose="020B0502040204020203" pitchFamily="34" charset="0"/>
              </a:rPr>
              <a:t>missions</a:t>
            </a:r>
          </a:p>
          <a:p>
            <a:pPr marL="288925" lvl="2" indent="0">
              <a:buNone/>
              <a:tabLst>
                <a:tab pos="388938" algn="l"/>
              </a:tabLst>
            </a:pPr>
            <a:r>
              <a:rPr lang="en-US" sz="2400" dirty="0">
                <a:latin typeface="Segoe UI Light" panose="020B0502040204020203" pitchFamily="34" charset="0"/>
              </a:rPr>
              <a:t>contributed </a:t>
            </a:r>
            <a:r>
              <a:rPr lang="en-US" sz="2400" b="1" dirty="0">
                <a:latin typeface="Segoe UI Semibold" panose="020B0502040204020203" pitchFamily="34" charset="0"/>
                <a:ea typeface="Segoe UI Semibold" panose="020B0502040204020203" pitchFamily="34" charset="0"/>
                <a:cs typeface="Segoe UI Semibold" panose="020B0502040204020203" pitchFamily="34" charset="0"/>
              </a:rPr>
              <a:t>more </a:t>
            </a:r>
            <a:r>
              <a:rPr lang="en-US" sz="2400" b="1" dirty="0">
                <a:solidFill>
                  <a:schemeClr val="tx1"/>
                </a:solidFill>
                <a:latin typeface="Segoe UI Semibold" panose="020B0502040204020203" pitchFamily="34" charset="0"/>
                <a:ea typeface="Segoe UI Semibold" panose="020B0502040204020203" pitchFamily="34" charset="0"/>
                <a:cs typeface="Segoe UI Semibold" panose="020B0502040204020203" pitchFamily="34" charset="0"/>
              </a:rPr>
              <a:t>labels</a:t>
            </a:r>
          </a:p>
          <a:p>
            <a:pPr marL="288925" lvl="2" indent="0">
              <a:buNone/>
              <a:tabLst>
                <a:tab pos="388938" algn="l"/>
              </a:tabLst>
            </a:pPr>
            <a:r>
              <a:rPr lang="en-US" sz="2400" dirty="0">
                <a:latin typeface="Segoe UI Light" panose="020B0502040204020203" pitchFamily="34" charset="0"/>
              </a:rPr>
              <a:t>audited </a:t>
            </a:r>
            <a:r>
              <a:rPr lang="en-US" sz="2400" b="1" dirty="0">
                <a:solidFill>
                  <a:schemeClr val="tx1"/>
                </a:solidFill>
                <a:latin typeface="Segoe UI Semibold" panose="020B0502040204020203" pitchFamily="34" charset="0"/>
                <a:ea typeface="Segoe UI Semibold" panose="020B0502040204020203" pitchFamily="34" charset="0"/>
                <a:cs typeface="Segoe UI Semibold" panose="020B0502040204020203" pitchFamily="34" charset="0"/>
              </a:rPr>
              <a:t>faster</a:t>
            </a:r>
          </a:p>
          <a:p>
            <a:pPr marL="288925" lvl="2" indent="0">
              <a:buNone/>
              <a:tabLst>
                <a:tab pos="388938" algn="l"/>
              </a:tabLst>
            </a:pPr>
            <a:r>
              <a:rPr lang="en-US" sz="2400" dirty="0">
                <a:latin typeface="Segoe UI Light" panose="020B0502040204020203" pitchFamily="34" charset="0"/>
              </a:rPr>
              <a:t>spent </a:t>
            </a:r>
            <a:r>
              <a:rPr lang="en-US" sz="2400" b="1" dirty="0">
                <a:solidFill>
                  <a:schemeClr val="tx1"/>
                </a:solidFill>
                <a:latin typeface="Segoe UI Semibold" panose="020B0502040204020203" pitchFamily="34" charset="0"/>
                <a:ea typeface="Segoe UI Semibold" panose="020B0502040204020203" pitchFamily="34" charset="0"/>
                <a:cs typeface="Segoe UI Semibold" panose="020B0502040204020203" pitchFamily="34" charset="0"/>
              </a:rPr>
              <a:t>most time </a:t>
            </a:r>
            <a:r>
              <a:rPr lang="en-US" sz="2400" dirty="0">
                <a:latin typeface="Segoe UI Light" panose="020B0502040204020203" pitchFamily="34" charset="0"/>
              </a:rPr>
              <a:t>on Project Sidewalk</a:t>
            </a:r>
            <a:endParaRPr lang="en-US" dirty="0">
              <a:latin typeface="Segoe UI Light" panose="020B0502040204020203" pitchFamily="34" charset="0"/>
            </a:endParaRPr>
          </a:p>
        </p:txBody>
      </p:sp>
      <p:sp>
        <p:nvSpPr>
          <p:cNvPr id="4" name="Content Placeholder 3">
            <a:extLst>
              <a:ext uri="{FF2B5EF4-FFF2-40B4-BE49-F238E27FC236}">
                <a16:creationId xmlns:a16="http://schemas.microsoft.com/office/drawing/2014/main" id="{D830ED35-0B8A-F64C-9265-0428FAB94916}"/>
              </a:ext>
            </a:extLst>
          </p:cNvPr>
          <p:cNvSpPr>
            <a:spLocks noGrp="1"/>
          </p:cNvSpPr>
          <p:nvPr>
            <p:ph sz="quarter" idx="13"/>
          </p:nvPr>
        </p:nvSpPr>
        <p:spPr/>
        <p:txBody>
          <a:bodyPr/>
          <a:lstStyle/>
          <a:p>
            <a:r>
              <a:rPr lang="en-US" dirty="0"/>
              <a:t>RQ1: USER Behavior results</a:t>
            </a:r>
          </a:p>
        </p:txBody>
      </p:sp>
      <p:sp>
        <p:nvSpPr>
          <p:cNvPr id="6" name="Content Placeholder 2">
            <a:extLst>
              <a:ext uri="{FF2B5EF4-FFF2-40B4-BE49-F238E27FC236}">
                <a16:creationId xmlns:a16="http://schemas.microsoft.com/office/drawing/2014/main" id="{70026858-7489-7844-9D21-0C80827BEF3C}"/>
              </a:ext>
            </a:extLst>
          </p:cNvPr>
          <p:cNvSpPr txBox="1">
            <a:spLocks/>
          </p:cNvSpPr>
          <p:nvPr/>
        </p:nvSpPr>
        <p:spPr>
          <a:xfrm>
            <a:off x="211822" y="4970330"/>
            <a:ext cx="10932428" cy="851233"/>
          </a:xfrm>
          <a:prstGeom prst="rect">
            <a:avLst/>
          </a:prstGeom>
        </p:spPr>
        <p:txBody>
          <a:bodyPr vert="horz" lIns="0" tIns="45720" rIns="91440" bIns="45720" rtlCol="0">
            <a:normAutofit/>
          </a:bodyPr>
          <a:lstStyle>
            <a:lvl1pPr marL="0" indent="0" algn="l" defTabSz="914400" rtl="0" eaLnBrk="1" latinLnBrk="0" hangingPunct="1">
              <a:lnSpc>
                <a:spcPct val="108000"/>
              </a:lnSpc>
              <a:spcBef>
                <a:spcPts val="0"/>
              </a:spcBef>
              <a:spcAft>
                <a:spcPts val="2100"/>
              </a:spcAft>
              <a:buFont typeface="Arial" panose="020B0604020202020204" pitchFamily="34" charset="0"/>
              <a:buNone/>
              <a:defRPr lang="en-US" sz="3200" kern="1200" dirty="0" smtClean="0">
                <a:solidFill>
                  <a:prstClr val="black">
                    <a:lumMod val="75000"/>
                    <a:lumOff val="25000"/>
                  </a:prstClr>
                </a:solidFill>
                <a:latin typeface="Segoe UI Light" panose="020B0502040204020203" pitchFamily="34" charset="0"/>
                <a:ea typeface="+mn-ea"/>
                <a:cs typeface="Segoe UI Light" panose="020B0502040204020203"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US" sz="2800" kern="1200" dirty="0">
                <a:solidFill>
                  <a:prstClr val="black">
                    <a:lumMod val="75000"/>
                    <a:lumOff val="25000"/>
                  </a:prstClr>
                </a:solidFill>
                <a:latin typeface="Museo Sans 100" panose="02000000000000000000"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Turkers did </a:t>
            </a:r>
            <a:r>
              <a:rPr lang="en-US" dirty="0">
                <a:latin typeface="Segoe UI" panose="020B0502040204020203" pitchFamily="34" charset="0"/>
                <a:ea typeface="Segoe UI" panose="020B0502040204020203" pitchFamily="34" charset="0"/>
                <a:cs typeface="Segoe UI" panose="020B0502040204020203" pitchFamily="34" charset="0"/>
              </a:rPr>
              <a:t>more work </a:t>
            </a:r>
            <a:r>
              <a:rPr lang="en-US" dirty="0">
                <a:ea typeface="Segoe UI" panose="020B0502040204020203" pitchFamily="34" charset="0"/>
                <a:cs typeface="Segoe UI" panose="020B0502040204020203" pitchFamily="34" charset="0"/>
              </a:rPr>
              <a:t>and were more </a:t>
            </a:r>
            <a:r>
              <a:rPr lang="en-US" dirty="0">
                <a:latin typeface="Segoe UI" panose="020B0502040204020203" pitchFamily="34" charset="0"/>
                <a:ea typeface="Segoe UI" panose="020B0502040204020203" pitchFamily="34" charset="0"/>
                <a:cs typeface="Segoe UI" panose="020B0502040204020203" pitchFamily="34" charset="0"/>
              </a:rPr>
              <a:t>persistent </a:t>
            </a:r>
            <a:r>
              <a:rPr lang="en-US" dirty="0"/>
              <a:t>than both</a:t>
            </a:r>
          </a:p>
        </p:txBody>
      </p:sp>
      <p:sp>
        <p:nvSpPr>
          <p:cNvPr id="7" name="Content Placeholder 2">
            <a:extLst>
              <a:ext uri="{FF2B5EF4-FFF2-40B4-BE49-F238E27FC236}">
                <a16:creationId xmlns:a16="http://schemas.microsoft.com/office/drawing/2014/main" id="{52539BC0-9EE0-4E4D-8FD6-9892A18F78AC}"/>
              </a:ext>
            </a:extLst>
          </p:cNvPr>
          <p:cNvSpPr txBox="1">
            <a:spLocks/>
          </p:cNvSpPr>
          <p:nvPr/>
        </p:nvSpPr>
        <p:spPr>
          <a:xfrm>
            <a:off x="6689192" y="2644419"/>
            <a:ext cx="4077682" cy="1106956"/>
          </a:xfrm>
          <a:prstGeom prst="rect">
            <a:avLst/>
          </a:prstGeom>
        </p:spPr>
        <p:txBody>
          <a:bodyPr vert="horz" lIns="0" tIns="45720" rIns="91440" bIns="45720" rtlCol="0">
            <a:normAutofit/>
          </a:bodyPr>
          <a:lstStyle>
            <a:lvl1pPr marL="0" indent="0" algn="l" defTabSz="914400" rtl="0" eaLnBrk="1" latinLnBrk="0" hangingPunct="1">
              <a:lnSpc>
                <a:spcPct val="108000"/>
              </a:lnSpc>
              <a:spcBef>
                <a:spcPts val="0"/>
              </a:spcBef>
              <a:spcAft>
                <a:spcPts val="2100"/>
              </a:spcAft>
              <a:buFont typeface="Arial" panose="020B0604020202020204" pitchFamily="34" charset="0"/>
              <a:buNone/>
              <a:defRPr lang="en-US" sz="3200" kern="1200" dirty="0" smtClean="0">
                <a:solidFill>
                  <a:prstClr val="black">
                    <a:lumMod val="75000"/>
                    <a:lumOff val="25000"/>
                  </a:prstClr>
                </a:solidFill>
                <a:latin typeface="Segoe UI Light" panose="020B0502040204020203" pitchFamily="34" charset="0"/>
                <a:ea typeface="+mn-ea"/>
                <a:cs typeface="Segoe UI Light" panose="020B0502040204020203"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US" sz="2800" kern="1200" dirty="0">
                <a:solidFill>
                  <a:prstClr val="black">
                    <a:lumMod val="75000"/>
                    <a:lumOff val="25000"/>
                  </a:prstClr>
                </a:solidFill>
                <a:latin typeface="Museo Sans 100" panose="02000000000000000000"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800" dirty="0"/>
              <a:t>than anonymous users</a:t>
            </a:r>
          </a:p>
          <a:p>
            <a:endParaRPr lang="en-US" sz="2800" dirty="0"/>
          </a:p>
        </p:txBody>
      </p:sp>
      <p:sp>
        <p:nvSpPr>
          <p:cNvPr id="8" name="Left Brace 7">
            <a:extLst>
              <a:ext uri="{FF2B5EF4-FFF2-40B4-BE49-F238E27FC236}">
                <a16:creationId xmlns:a16="http://schemas.microsoft.com/office/drawing/2014/main" id="{4C85D442-62C6-8E44-8B19-2B978C8A1EE6}"/>
              </a:ext>
            </a:extLst>
          </p:cNvPr>
          <p:cNvSpPr/>
          <p:nvPr/>
        </p:nvSpPr>
        <p:spPr>
          <a:xfrm rot="10800000">
            <a:off x="5948323" y="1566349"/>
            <a:ext cx="295349" cy="2657323"/>
          </a:xfrm>
          <a:prstGeom prst="leftBrace">
            <a:avLst>
              <a:gd name="adj1" fmla="val 47797"/>
              <a:gd name="adj2" fmla="val 49332"/>
            </a:avLst>
          </a:prstGeom>
          <a:ln w="1905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9" name="TextBox 8">
            <a:extLst>
              <a:ext uri="{FF2B5EF4-FFF2-40B4-BE49-F238E27FC236}">
                <a16:creationId xmlns:a16="http://schemas.microsoft.com/office/drawing/2014/main" id="{524FC747-D5D7-EA4C-B252-76539F18F614}"/>
              </a:ext>
            </a:extLst>
          </p:cNvPr>
          <p:cNvSpPr txBox="1"/>
          <p:nvPr/>
        </p:nvSpPr>
        <p:spPr>
          <a:xfrm>
            <a:off x="211822" y="7289795"/>
            <a:ext cx="11768356" cy="461665"/>
          </a:xfrm>
          <a:prstGeom prst="rect">
            <a:avLst/>
          </a:prstGeom>
          <a:noFill/>
        </p:spPr>
        <p:txBody>
          <a:bodyPr wrap="square" tIns="45720" bIns="45720" rtlCol="0">
            <a:spAutoFit/>
          </a:bodyPr>
          <a:lstStyle/>
          <a:p>
            <a:r>
              <a:rPr lang="en-US" sz="2400" dirty="0">
                <a:latin typeface="Segoe UI Light" panose="020B0502040204020203" pitchFamily="34" charset="0"/>
                <a:cs typeface="Segoe UI Light" panose="020B0502040204020203" pitchFamily="34" charset="0"/>
              </a:rPr>
              <a:t>TODO: Show graph of contributions – power law distribution – like drop off graph</a:t>
            </a:r>
          </a:p>
        </p:txBody>
      </p:sp>
    </p:spTree>
    <p:extLst>
      <p:ext uri="{BB962C8B-B14F-4D97-AF65-F5344CB8AC3E}">
        <p14:creationId xmlns:p14="http://schemas.microsoft.com/office/powerpoint/2010/main" val="3724035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wipe(left)">
                                      <p:cBhvr>
                                        <p:cTn id="27" dur="500"/>
                                        <p:tgtEl>
                                          <p:spTgt spid="8"/>
                                        </p:tgtEl>
                                      </p:cBhvr>
                                    </p:animEffect>
                                  </p:childTnLst>
                                </p:cTn>
                              </p:par>
                              <p:par>
                                <p:cTn id="28" presetID="22" presetClass="entr" presetSubtype="8" fill="hold" grpId="0" nodeType="with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wipe(left)">
                                      <p:cBhvr>
                                        <p:cTn id="30" dur="500"/>
                                        <p:tgtEl>
                                          <p:spTgt spid="7"/>
                                        </p:tgtEl>
                                      </p:cBhvr>
                                    </p:animEffec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animBg="1"/>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11822" y="492641"/>
            <a:ext cx="9450793" cy="708436"/>
          </a:xfrm>
        </p:spPr>
        <p:txBody>
          <a:bodyPr/>
          <a:lstStyle/>
          <a:p>
            <a:r>
              <a:rPr lang="en-US" dirty="0"/>
              <a:t>Key Research Questions</a:t>
            </a:r>
          </a:p>
        </p:txBody>
      </p:sp>
      <p:sp>
        <p:nvSpPr>
          <p:cNvPr id="15" name="Content Placeholder 4">
            <a:extLst>
              <a:ext uri="{FF2B5EF4-FFF2-40B4-BE49-F238E27FC236}">
                <a16:creationId xmlns:a16="http://schemas.microsoft.com/office/drawing/2014/main" id="{68B83E0F-3C9D-5A43-AC97-5E71789B6320}"/>
              </a:ext>
            </a:extLst>
          </p:cNvPr>
          <p:cNvSpPr>
            <a:spLocks noGrp="1"/>
          </p:cNvSpPr>
          <p:nvPr>
            <p:ph sz="quarter" idx="13"/>
          </p:nvPr>
        </p:nvSpPr>
        <p:spPr/>
        <p:txBody>
          <a:bodyPr/>
          <a:lstStyle/>
          <a:p>
            <a:r>
              <a:rPr lang="en-US" dirty="0"/>
              <a:t>Project sidewalk deployment study</a:t>
            </a:r>
          </a:p>
        </p:txBody>
      </p:sp>
      <p:grpSp>
        <p:nvGrpSpPr>
          <p:cNvPr id="3" name="Group 2">
            <a:extLst>
              <a:ext uri="{FF2B5EF4-FFF2-40B4-BE49-F238E27FC236}">
                <a16:creationId xmlns:a16="http://schemas.microsoft.com/office/drawing/2014/main" id="{80669B68-60DC-9747-9A14-780CD871B1C2}"/>
              </a:ext>
            </a:extLst>
          </p:cNvPr>
          <p:cNvGrpSpPr/>
          <p:nvPr/>
        </p:nvGrpSpPr>
        <p:grpSpPr>
          <a:xfrm>
            <a:off x="555235" y="3059668"/>
            <a:ext cx="11081531" cy="954107"/>
            <a:chOff x="555235" y="3059668"/>
            <a:chExt cx="11081531" cy="954107"/>
          </a:xfrm>
        </p:grpSpPr>
        <p:sp>
          <p:nvSpPr>
            <p:cNvPr id="10" name="Oval 9">
              <a:extLst>
                <a:ext uri="{FF2B5EF4-FFF2-40B4-BE49-F238E27FC236}">
                  <a16:creationId xmlns:a16="http://schemas.microsoft.com/office/drawing/2014/main" id="{61932FEE-F692-5644-9691-F027A34F8C3E}"/>
                </a:ext>
              </a:extLst>
            </p:cNvPr>
            <p:cNvSpPr/>
            <p:nvPr/>
          </p:nvSpPr>
          <p:spPr>
            <a:xfrm>
              <a:off x="555235" y="3059668"/>
              <a:ext cx="938858" cy="938858"/>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2300" dirty="0">
                  <a:solidFill>
                    <a:schemeClr val="bg1">
                      <a:lumMod val="75000"/>
                    </a:schemeClr>
                  </a:solidFill>
                  <a:latin typeface="Museo Slab 1000" panose="02000000000000000000" pitchFamily="50" charset="0"/>
                </a:rPr>
                <a:t>RQ2</a:t>
              </a:r>
            </a:p>
          </p:txBody>
        </p:sp>
        <p:sp>
          <p:nvSpPr>
            <p:cNvPr id="2" name="Rectangle 1">
              <a:extLst>
                <a:ext uri="{FF2B5EF4-FFF2-40B4-BE49-F238E27FC236}">
                  <a16:creationId xmlns:a16="http://schemas.microsoft.com/office/drawing/2014/main" id="{7C463DB8-AB34-A94B-B40B-3237982FA184}"/>
                </a:ext>
              </a:extLst>
            </p:cNvPr>
            <p:cNvSpPr/>
            <p:nvPr/>
          </p:nvSpPr>
          <p:spPr>
            <a:xfrm>
              <a:off x="1700214" y="3059668"/>
              <a:ext cx="9936552" cy="954107"/>
            </a:xfrm>
            <a:prstGeom prst="rect">
              <a:avLst/>
            </a:prstGeom>
          </p:spPr>
          <p:txBody>
            <a:bodyPr wrap="square">
              <a:spAutoFit/>
            </a:bodyPr>
            <a:lstStyle/>
            <a:p>
              <a:pPr>
                <a:spcAft>
                  <a:spcPts val="3300"/>
                </a:spcAft>
              </a:pPr>
              <a:r>
                <a:rPr lang="en-US" sz="2800" dirty="0">
                  <a:solidFill>
                    <a:schemeClr val="bg1">
                      <a:lumMod val="75000"/>
                    </a:schemeClr>
                  </a:solidFill>
                  <a:latin typeface="Segoe UI Light" panose="020B0502040204020203" pitchFamily="34" charset="0"/>
                  <a:ea typeface="Segoe UI" panose="020B0502040204020203" pitchFamily="34" charset="0"/>
                  <a:cs typeface="Segoe UI" panose="020B0502040204020203" pitchFamily="34" charset="0"/>
                </a:rPr>
                <a:t>What are the </a:t>
              </a:r>
              <a:r>
                <a:rPr lang="en-US" sz="2800" b="1" dirty="0">
                  <a:solidFill>
                    <a:schemeClr val="bg1">
                      <a:lumMod val="75000"/>
                    </a:schemeClr>
                  </a:solidFill>
                  <a:latin typeface="Segoe UI Semibold" panose="020B0502040204020203" pitchFamily="34" charset="0"/>
                  <a:ea typeface="Segoe UI Semibold" panose="020B0502040204020203" pitchFamily="34" charset="0"/>
                  <a:cs typeface="Segoe UI Semibold" panose="020B0502040204020203" pitchFamily="34" charset="0"/>
                </a:rPr>
                <a:t>labeling quality differences </a:t>
              </a:r>
              <a:r>
                <a:rPr lang="en-US" sz="2800" dirty="0">
                  <a:solidFill>
                    <a:schemeClr val="bg1">
                      <a:lumMod val="75000"/>
                    </a:schemeClr>
                  </a:solidFill>
                  <a:latin typeface="Segoe UI Light" panose="020B0502040204020203" pitchFamily="34" charset="0"/>
                </a:rPr>
                <a:t>between paid crowd workers and volunteers</a:t>
              </a:r>
              <a:r>
                <a:rPr lang="en-US" sz="2800" dirty="0">
                  <a:solidFill>
                    <a:schemeClr val="bg1">
                      <a:lumMod val="75000"/>
                    </a:schemeClr>
                  </a:solidFill>
                </a:rPr>
                <a:t> </a:t>
              </a:r>
              <a:r>
                <a:rPr lang="en-US" sz="2800" dirty="0">
                  <a:solidFill>
                    <a:schemeClr val="bg1">
                      <a:lumMod val="75000"/>
                    </a:schemeClr>
                  </a:solidFill>
                  <a:latin typeface="Segoe UI Light" panose="020B0502040204020203" pitchFamily="34" charset="0"/>
                  <a:ea typeface="Segoe UI Semibold" panose="020B0502040204020203" pitchFamily="34" charset="0"/>
                  <a:cs typeface="Segoe UI Semibold" panose="020B0502040204020203" pitchFamily="34" charset="0"/>
                </a:rPr>
                <a:t>and the </a:t>
              </a:r>
              <a:r>
                <a:rPr lang="en-US" sz="2800" b="1" dirty="0">
                  <a:solidFill>
                    <a:schemeClr val="bg1">
                      <a:lumMod val="75000"/>
                    </a:schemeClr>
                  </a:solidFill>
                  <a:latin typeface="Segoe UI Semibold" panose="020B0502040204020203" pitchFamily="34" charset="0"/>
                  <a:ea typeface="Segoe UI Semibold" panose="020B0502040204020203" pitchFamily="34" charset="0"/>
                  <a:cs typeface="Segoe UI Semibold" panose="020B0502040204020203" pitchFamily="34" charset="0"/>
                </a:rPr>
                <a:t>common mistakes</a:t>
              </a:r>
              <a:r>
                <a:rPr lang="en-US" sz="2800" dirty="0">
                  <a:solidFill>
                    <a:schemeClr val="bg1">
                      <a:lumMod val="75000"/>
                    </a:schemeClr>
                  </a:solidFill>
                  <a:latin typeface="Segoe UI Light" panose="020B0502040204020203" pitchFamily="34" charset="0"/>
                </a:rPr>
                <a:t> made</a:t>
              </a:r>
              <a:r>
                <a:rPr lang="en-US" sz="2800" dirty="0">
                  <a:solidFill>
                    <a:schemeClr val="bg1">
                      <a:lumMod val="75000"/>
                    </a:schemeClr>
                  </a:solidFill>
                  <a:latin typeface="Segoe UI Light" panose="020B0502040204020203" pitchFamily="34" charset="0"/>
                  <a:ea typeface="Segoe UI" panose="020B0502040204020203" pitchFamily="34" charset="0"/>
                  <a:cs typeface="Segoe UI" panose="020B0502040204020203" pitchFamily="34" charset="0"/>
                </a:rPr>
                <a:t>? </a:t>
              </a:r>
            </a:p>
          </p:txBody>
        </p:sp>
      </p:grpSp>
      <p:grpSp>
        <p:nvGrpSpPr>
          <p:cNvPr id="13" name="Group 12">
            <a:extLst>
              <a:ext uri="{FF2B5EF4-FFF2-40B4-BE49-F238E27FC236}">
                <a16:creationId xmlns:a16="http://schemas.microsoft.com/office/drawing/2014/main" id="{3C86E622-1636-4F43-9B38-175B7EA132E1}"/>
              </a:ext>
            </a:extLst>
          </p:cNvPr>
          <p:cNvGrpSpPr/>
          <p:nvPr/>
        </p:nvGrpSpPr>
        <p:grpSpPr>
          <a:xfrm>
            <a:off x="555235" y="1854348"/>
            <a:ext cx="11081531" cy="966935"/>
            <a:chOff x="555235" y="1854348"/>
            <a:chExt cx="11208395" cy="966935"/>
          </a:xfrm>
        </p:grpSpPr>
        <p:sp>
          <p:nvSpPr>
            <p:cNvPr id="16" name="Oval 15">
              <a:extLst>
                <a:ext uri="{FF2B5EF4-FFF2-40B4-BE49-F238E27FC236}">
                  <a16:creationId xmlns:a16="http://schemas.microsoft.com/office/drawing/2014/main" id="{770F4FBD-5FF9-4B45-A230-CCE9C3F84F6A}"/>
                </a:ext>
              </a:extLst>
            </p:cNvPr>
            <p:cNvSpPr/>
            <p:nvPr/>
          </p:nvSpPr>
          <p:spPr>
            <a:xfrm>
              <a:off x="555235" y="1854348"/>
              <a:ext cx="938858" cy="938858"/>
            </a:xfrm>
            <a:prstGeom prst="ellipse">
              <a:avLst/>
            </a:prstGeom>
            <a:no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2300" dirty="0">
                  <a:solidFill>
                    <a:schemeClr val="tx1">
                      <a:lumMod val="75000"/>
                      <a:lumOff val="25000"/>
                    </a:schemeClr>
                  </a:solidFill>
                  <a:latin typeface="Museo Slab 1000" panose="02000000000000000000" pitchFamily="50" charset="0"/>
                </a:rPr>
                <a:t>RQ1</a:t>
              </a:r>
            </a:p>
          </p:txBody>
        </p:sp>
        <p:sp>
          <p:nvSpPr>
            <p:cNvPr id="17" name="Content Placeholder 4">
              <a:extLst>
                <a:ext uri="{FF2B5EF4-FFF2-40B4-BE49-F238E27FC236}">
                  <a16:creationId xmlns:a16="http://schemas.microsoft.com/office/drawing/2014/main" id="{EE727992-160D-DB46-88A5-F605B041E6D6}"/>
                </a:ext>
              </a:extLst>
            </p:cNvPr>
            <p:cNvSpPr txBox="1">
              <a:spLocks/>
            </p:cNvSpPr>
            <p:nvPr/>
          </p:nvSpPr>
          <p:spPr>
            <a:xfrm>
              <a:off x="1700213" y="1882425"/>
              <a:ext cx="10063417" cy="938858"/>
            </a:xfrm>
            <a:prstGeom prst="rect">
              <a:avLst/>
            </a:prstGeom>
          </p:spPr>
          <p:txBody>
            <a:bodyPr vert="horz" lIns="0" tIns="45720" rIns="0" bIns="0" rtlCol="0">
              <a:noAutofit/>
            </a:bodyPr>
            <a:lstStyle>
              <a:lvl1pPr marL="0" indent="0" algn="l" defTabSz="914400" rtl="0" eaLnBrk="1" latinLnBrk="0" hangingPunct="1">
                <a:lnSpc>
                  <a:spcPct val="108000"/>
                </a:lnSpc>
                <a:spcBef>
                  <a:spcPts val="0"/>
                </a:spcBef>
                <a:spcAft>
                  <a:spcPts val="2100"/>
                </a:spcAft>
                <a:buFont typeface="Arial" panose="020B0604020202020204" pitchFamily="34" charset="0"/>
                <a:buNone/>
                <a:defRPr lang="en-US" sz="3200" kern="1200" dirty="0" smtClean="0">
                  <a:solidFill>
                    <a:prstClr val="black">
                      <a:lumMod val="75000"/>
                      <a:lumOff val="25000"/>
                    </a:prstClr>
                  </a:solidFill>
                  <a:latin typeface="Segoe UI Light" panose="020B0502040204020203" pitchFamily="34" charset="0"/>
                  <a:ea typeface="+mn-ea"/>
                  <a:cs typeface="Segoe UI Light" panose="020B0502040204020203"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US" sz="2800" kern="1200" dirty="0">
                  <a:solidFill>
                    <a:prstClr val="black">
                      <a:lumMod val="75000"/>
                      <a:lumOff val="25000"/>
                    </a:prstClr>
                  </a:solidFill>
                  <a:latin typeface="Museo Sans 100" panose="02000000000000000000"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Aft>
                  <a:spcPts val="3300"/>
                </a:spcAft>
              </a:pPr>
              <a:r>
                <a:rPr lang="en-US" sz="2800" dirty="0">
                  <a:solidFill>
                    <a:schemeClr val="tx1"/>
                  </a:solidFill>
                </a:rPr>
                <a:t>What are the </a:t>
              </a:r>
              <a:r>
                <a:rPr lang="en-US" sz="2800" b="1" dirty="0">
                  <a:solidFill>
                    <a:schemeClr val="tx1"/>
                  </a:solidFill>
                  <a:latin typeface="Segoe UI Semibold" panose="020B0502040204020203" pitchFamily="34" charset="0"/>
                  <a:ea typeface="Segoe UI Semibold" panose="020B0502040204020203" pitchFamily="34" charset="0"/>
                  <a:cs typeface="Segoe UI Semibold" panose="020B0502040204020203" pitchFamily="34" charset="0"/>
                </a:rPr>
                <a:t>behavioral differences </a:t>
              </a:r>
              <a:r>
                <a:rPr lang="en-US" sz="2800" dirty="0">
                  <a:solidFill>
                    <a:schemeClr val="tx1"/>
                  </a:solidFill>
                </a:rPr>
                <a:t>between paid crowd workers and volunteers?</a:t>
              </a:r>
            </a:p>
          </p:txBody>
        </p:sp>
      </p:grpSp>
      <p:grpSp>
        <p:nvGrpSpPr>
          <p:cNvPr id="11" name="Group 10">
            <a:extLst>
              <a:ext uri="{FF2B5EF4-FFF2-40B4-BE49-F238E27FC236}">
                <a16:creationId xmlns:a16="http://schemas.microsoft.com/office/drawing/2014/main" id="{D2CB7396-B6D3-D74B-87CC-D9523E667F72}"/>
              </a:ext>
            </a:extLst>
          </p:cNvPr>
          <p:cNvGrpSpPr/>
          <p:nvPr/>
        </p:nvGrpSpPr>
        <p:grpSpPr>
          <a:xfrm>
            <a:off x="555235" y="4264988"/>
            <a:ext cx="11081531" cy="954107"/>
            <a:chOff x="555235" y="3059668"/>
            <a:chExt cx="11081531" cy="954107"/>
          </a:xfrm>
        </p:grpSpPr>
        <p:sp>
          <p:nvSpPr>
            <p:cNvPr id="12" name="Oval 11">
              <a:extLst>
                <a:ext uri="{FF2B5EF4-FFF2-40B4-BE49-F238E27FC236}">
                  <a16:creationId xmlns:a16="http://schemas.microsoft.com/office/drawing/2014/main" id="{14EA8A92-6693-F74E-9344-467C074471A5}"/>
                </a:ext>
              </a:extLst>
            </p:cNvPr>
            <p:cNvSpPr/>
            <p:nvPr/>
          </p:nvSpPr>
          <p:spPr>
            <a:xfrm>
              <a:off x="555235" y="3059668"/>
              <a:ext cx="938858" cy="938858"/>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2300" dirty="0">
                  <a:solidFill>
                    <a:schemeClr val="bg1">
                      <a:lumMod val="75000"/>
                    </a:schemeClr>
                  </a:solidFill>
                  <a:latin typeface="Museo Slab 1000" panose="02000000000000000000" pitchFamily="50" charset="0"/>
                </a:rPr>
                <a:t>RQ3</a:t>
              </a:r>
            </a:p>
          </p:txBody>
        </p:sp>
        <p:sp>
          <p:nvSpPr>
            <p:cNvPr id="14" name="Rectangle 13">
              <a:extLst>
                <a:ext uri="{FF2B5EF4-FFF2-40B4-BE49-F238E27FC236}">
                  <a16:creationId xmlns:a16="http://schemas.microsoft.com/office/drawing/2014/main" id="{4F8DB3DD-F23B-AF48-B463-259F8B6069E0}"/>
                </a:ext>
              </a:extLst>
            </p:cNvPr>
            <p:cNvSpPr/>
            <p:nvPr/>
          </p:nvSpPr>
          <p:spPr>
            <a:xfrm>
              <a:off x="1700214" y="3059668"/>
              <a:ext cx="9936552" cy="954107"/>
            </a:xfrm>
            <a:prstGeom prst="rect">
              <a:avLst/>
            </a:prstGeom>
          </p:spPr>
          <p:txBody>
            <a:bodyPr wrap="square">
              <a:spAutoFit/>
            </a:bodyPr>
            <a:lstStyle/>
            <a:p>
              <a:pPr>
                <a:lnSpc>
                  <a:spcPct val="100000"/>
                </a:lnSpc>
                <a:spcAft>
                  <a:spcPts val="3300"/>
                </a:spcAft>
              </a:pPr>
              <a:r>
                <a:rPr lang="en-US" sz="2800" dirty="0">
                  <a:solidFill>
                    <a:schemeClr val="bg1">
                      <a:lumMod val="75000"/>
                    </a:schemeClr>
                  </a:solidFill>
                  <a:latin typeface="Segoe UI Light" panose="020B0502040204020203" pitchFamily="34" charset="0"/>
                  <a:ea typeface="Segoe UI" panose="020B0502040204020203" pitchFamily="34" charset="0"/>
                  <a:cs typeface="Segoe UI" panose="020B0502040204020203" pitchFamily="34" charset="0"/>
                </a:rPr>
                <a:t>What are the </a:t>
              </a:r>
              <a:r>
                <a:rPr lang="en-US" sz="2800" b="1" dirty="0">
                  <a:solidFill>
                    <a:schemeClr val="bg1">
                      <a:lumMod val="75000"/>
                    </a:schemeClr>
                  </a:solidFill>
                  <a:latin typeface="Segoe UI Semibold" panose="020B0502040204020203" pitchFamily="34" charset="0"/>
                  <a:ea typeface="Segoe UI Semibold" panose="020B0502040204020203" pitchFamily="34" charset="0"/>
                  <a:cs typeface="Segoe UI Semibold" panose="020B0502040204020203" pitchFamily="34" charset="0"/>
                </a:rPr>
                <a:t>perceptions of utility </a:t>
              </a:r>
              <a:r>
                <a:rPr lang="en-US" sz="2800" dirty="0">
                  <a:solidFill>
                    <a:schemeClr val="bg1">
                      <a:lumMod val="75000"/>
                    </a:schemeClr>
                  </a:solidFill>
                  <a:latin typeface="Segoe UI Light" panose="020B0502040204020203" pitchFamily="34" charset="0"/>
                  <a:ea typeface="Segoe UI" panose="020B0502040204020203" pitchFamily="34" charset="0"/>
                  <a:cs typeface="Segoe UI" panose="020B0502040204020203" pitchFamily="34" charset="0"/>
                </a:rPr>
                <a:t>of crowdsourced accessibility data and concerns of </a:t>
              </a:r>
              <a:r>
                <a:rPr lang="en-US" sz="2800" b="1" dirty="0">
                  <a:solidFill>
                    <a:schemeClr val="bg1">
                      <a:lumMod val="75000"/>
                    </a:schemeClr>
                  </a:solidFill>
                  <a:latin typeface="Segoe UI Semibold" panose="020B0502040204020203" pitchFamily="34" charset="0"/>
                  <a:ea typeface="Segoe UI Semibold" panose="020B0502040204020203" pitchFamily="34" charset="0"/>
                  <a:cs typeface="Segoe UI Semibold" panose="020B0502040204020203" pitchFamily="34" charset="0"/>
                </a:rPr>
                <a:t>key stakeholder groups</a:t>
              </a:r>
              <a:r>
                <a:rPr lang="en-US" sz="2800" dirty="0">
                  <a:solidFill>
                    <a:schemeClr val="bg1">
                      <a:lumMod val="75000"/>
                    </a:schemeClr>
                  </a:solidFill>
                  <a:latin typeface="Segoe UI Light" panose="020B0502040204020203" pitchFamily="34" charset="0"/>
                  <a:ea typeface="Segoe UI" panose="020B0502040204020203" pitchFamily="34" charset="0"/>
                  <a:cs typeface="Segoe UI" panose="020B0502040204020203" pitchFamily="34" charset="0"/>
                </a:rPr>
                <a:t>?</a:t>
              </a:r>
            </a:p>
          </p:txBody>
        </p:sp>
      </p:grpSp>
    </p:spTree>
    <p:custDataLst>
      <p:tags r:id="rId1"/>
    </p:custDataLst>
    <p:extLst>
      <p:ext uri="{BB962C8B-B14F-4D97-AF65-F5344CB8AC3E}">
        <p14:creationId xmlns:p14="http://schemas.microsoft.com/office/powerpoint/2010/main" val="2356411523"/>
      </p:ext>
    </p:extLst>
  </p:cSld>
  <p:clrMapOvr>
    <a:masterClrMapping/>
  </p:clrMapOvr>
  <mc:AlternateContent xmlns:mc="http://schemas.openxmlformats.org/markup-compatibility/2006" xmlns:p14="http://schemas.microsoft.com/office/powerpoint/2010/main">
    <mc:Choice Requires="p14">
      <p:transition spd="slow" p14:dur="2000" advTm="16001"/>
    </mc:Choice>
    <mc:Fallback xmlns="">
      <p:transition spd="slow" advTm="16001"/>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11822" y="492641"/>
            <a:ext cx="9450793" cy="708436"/>
          </a:xfrm>
        </p:spPr>
        <p:txBody>
          <a:bodyPr/>
          <a:lstStyle/>
          <a:p>
            <a:r>
              <a:rPr lang="en-US" dirty="0"/>
              <a:t>Key Research Questions</a:t>
            </a:r>
          </a:p>
        </p:txBody>
      </p:sp>
      <p:sp>
        <p:nvSpPr>
          <p:cNvPr id="15" name="Content Placeholder 4">
            <a:extLst>
              <a:ext uri="{FF2B5EF4-FFF2-40B4-BE49-F238E27FC236}">
                <a16:creationId xmlns:a16="http://schemas.microsoft.com/office/drawing/2014/main" id="{68B83E0F-3C9D-5A43-AC97-5E71789B6320}"/>
              </a:ext>
            </a:extLst>
          </p:cNvPr>
          <p:cNvSpPr>
            <a:spLocks noGrp="1"/>
          </p:cNvSpPr>
          <p:nvPr>
            <p:ph sz="quarter" idx="13"/>
          </p:nvPr>
        </p:nvSpPr>
        <p:spPr/>
        <p:txBody>
          <a:bodyPr/>
          <a:lstStyle/>
          <a:p>
            <a:r>
              <a:rPr lang="en-US" dirty="0"/>
              <a:t>Project sidewalk deployment study</a:t>
            </a:r>
          </a:p>
        </p:txBody>
      </p:sp>
      <p:grpSp>
        <p:nvGrpSpPr>
          <p:cNvPr id="3" name="Group 2">
            <a:extLst>
              <a:ext uri="{FF2B5EF4-FFF2-40B4-BE49-F238E27FC236}">
                <a16:creationId xmlns:a16="http://schemas.microsoft.com/office/drawing/2014/main" id="{80669B68-60DC-9747-9A14-780CD871B1C2}"/>
              </a:ext>
            </a:extLst>
          </p:cNvPr>
          <p:cNvGrpSpPr/>
          <p:nvPr/>
        </p:nvGrpSpPr>
        <p:grpSpPr>
          <a:xfrm>
            <a:off x="555235" y="3059668"/>
            <a:ext cx="11081531" cy="954107"/>
            <a:chOff x="555235" y="3059668"/>
            <a:chExt cx="11081531" cy="954107"/>
          </a:xfrm>
        </p:grpSpPr>
        <p:sp>
          <p:nvSpPr>
            <p:cNvPr id="10" name="Oval 9">
              <a:extLst>
                <a:ext uri="{FF2B5EF4-FFF2-40B4-BE49-F238E27FC236}">
                  <a16:creationId xmlns:a16="http://schemas.microsoft.com/office/drawing/2014/main" id="{61932FEE-F692-5644-9691-F027A34F8C3E}"/>
                </a:ext>
              </a:extLst>
            </p:cNvPr>
            <p:cNvSpPr/>
            <p:nvPr/>
          </p:nvSpPr>
          <p:spPr>
            <a:xfrm>
              <a:off x="555235" y="3059668"/>
              <a:ext cx="938858" cy="938858"/>
            </a:xfrm>
            <a:prstGeom prst="ellipse">
              <a:avLst/>
            </a:prstGeom>
            <a:no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2300" dirty="0">
                  <a:solidFill>
                    <a:schemeClr val="tx1">
                      <a:lumMod val="75000"/>
                      <a:lumOff val="25000"/>
                    </a:schemeClr>
                  </a:solidFill>
                  <a:latin typeface="Museo Slab 1000" panose="02000000000000000000" pitchFamily="50" charset="0"/>
                </a:rPr>
                <a:t>RQ2</a:t>
              </a:r>
            </a:p>
          </p:txBody>
        </p:sp>
        <p:sp>
          <p:nvSpPr>
            <p:cNvPr id="2" name="Rectangle 1">
              <a:extLst>
                <a:ext uri="{FF2B5EF4-FFF2-40B4-BE49-F238E27FC236}">
                  <a16:creationId xmlns:a16="http://schemas.microsoft.com/office/drawing/2014/main" id="{7C463DB8-AB34-A94B-B40B-3237982FA184}"/>
                </a:ext>
              </a:extLst>
            </p:cNvPr>
            <p:cNvSpPr/>
            <p:nvPr/>
          </p:nvSpPr>
          <p:spPr>
            <a:xfrm>
              <a:off x="1700214" y="3059668"/>
              <a:ext cx="9936552" cy="954107"/>
            </a:xfrm>
            <a:prstGeom prst="rect">
              <a:avLst/>
            </a:prstGeom>
          </p:spPr>
          <p:txBody>
            <a:bodyPr wrap="square">
              <a:spAutoFit/>
            </a:bodyPr>
            <a:lstStyle/>
            <a:p>
              <a:pPr>
                <a:spcAft>
                  <a:spcPts val="3300"/>
                </a:spcAft>
              </a:pPr>
              <a:r>
                <a:rPr lang="en-US" sz="2800" dirty="0">
                  <a:latin typeface="Segoe UI Light" panose="020B0502040204020203" pitchFamily="34" charset="0"/>
                  <a:ea typeface="Segoe UI" panose="020B0502040204020203" pitchFamily="34" charset="0"/>
                  <a:cs typeface="Segoe UI" panose="020B0502040204020203" pitchFamily="34" charset="0"/>
                </a:rPr>
                <a:t>What are the </a:t>
              </a:r>
              <a:r>
                <a:rPr lang="en-US" sz="2800" b="1" dirty="0">
                  <a:latin typeface="Segoe UI Semibold" panose="020B0502040204020203" pitchFamily="34" charset="0"/>
                  <a:ea typeface="Segoe UI Semibold" panose="020B0502040204020203" pitchFamily="34" charset="0"/>
                  <a:cs typeface="Segoe UI Semibold" panose="020B0502040204020203" pitchFamily="34" charset="0"/>
                </a:rPr>
                <a:t>labeling quality differences </a:t>
              </a:r>
              <a:r>
                <a:rPr lang="en-US" sz="2800" dirty="0">
                  <a:latin typeface="Segoe UI Light" panose="020B0502040204020203" pitchFamily="34" charset="0"/>
                </a:rPr>
                <a:t>between paid crowd workers and volunteers</a:t>
              </a:r>
              <a:r>
                <a:rPr lang="en-US" sz="2800" dirty="0"/>
                <a:t> </a:t>
              </a:r>
              <a:r>
                <a:rPr lang="en-US" sz="2800" dirty="0">
                  <a:latin typeface="Segoe UI Light" panose="020B0502040204020203" pitchFamily="34" charset="0"/>
                  <a:ea typeface="Segoe UI Semibold" panose="020B0502040204020203" pitchFamily="34" charset="0"/>
                  <a:cs typeface="Segoe UI Semibold" panose="020B0502040204020203" pitchFamily="34" charset="0"/>
                </a:rPr>
                <a:t>and the </a:t>
              </a:r>
              <a:r>
                <a:rPr lang="en-US" sz="2800" b="1" dirty="0">
                  <a:latin typeface="Segoe UI Semibold" panose="020B0502040204020203" pitchFamily="34" charset="0"/>
                  <a:ea typeface="Segoe UI Semibold" panose="020B0502040204020203" pitchFamily="34" charset="0"/>
                  <a:cs typeface="Segoe UI Semibold" panose="020B0502040204020203" pitchFamily="34" charset="0"/>
                </a:rPr>
                <a:t>common mistakes</a:t>
              </a:r>
              <a:r>
                <a:rPr lang="en-US" sz="2800" dirty="0">
                  <a:latin typeface="Segoe UI Light" panose="020B0502040204020203" pitchFamily="34" charset="0"/>
                </a:rPr>
                <a:t> made</a:t>
              </a:r>
              <a:r>
                <a:rPr lang="en-US" sz="2800" dirty="0">
                  <a:latin typeface="Segoe UI Light" panose="020B0502040204020203" pitchFamily="34" charset="0"/>
                  <a:ea typeface="Segoe UI" panose="020B0502040204020203" pitchFamily="34" charset="0"/>
                  <a:cs typeface="Segoe UI" panose="020B0502040204020203" pitchFamily="34" charset="0"/>
                </a:rPr>
                <a:t>? </a:t>
              </a:r>
            </a:p>
          </p:txBody>
        </p:sp>
      </p:grpSp>
      <p:grpSp>
        <p:nvGrpSpPr>
          <p:cNvPr id="13" name="Group 12">
            <a:extLst>
              <a:ext uri="{FF2B5EF4-FFF2-40B4-BE49-F238E27FC236}">
                <a16:creationId xmlns:a16="http://schemas.microsoft.com/office/drawing/2014/main" id="{3C86E622-1636-4F43-9B38-175B7EA132E1}"/>
              </a:ext>
            </a:extLst>
          </p:cNvPr>
          <p:cNvGrpSpPr/>
          <p:nvPr/>
        </p:nvGrpSpPr>
        <p:grpSpPr>
          <a:xfrm>
            <a:off x="555235" y="1854348"/>
            <a:ext cx="11081531" cy="966935"/>
            <a:chOff x="555235" y="1854348"/>
            <a:chExt cx="11208395" cy="966935"/>
          </a:xfrm>
        </p:grpSpPr>
        <p:sp>
          <p:nvSpPr>
            <p:cNvPr id="16" name="Oval 15">
              <a:extLst>
                <a:ext uri="{FF2B5EF4-FFF2-40B4-BE49-F238E27FC236}">
                  <a16:creationId xmlns:a16="http://schemas.microsoft.com/office/drawing/2014/main" id="{770F4FBD-5FF9-4B45-A230-CCE9C3F84F6A}"/>
                </a:ext>
              </a:extLst>
            </p:cNvPr>
            <p:cNvSpPr/>
            <p:nvPr/>
          </p:nvSpPr>
          <p:spPr>
            <a:xfrm>
              <a:off x="555235" y="1854348"/>
              <a:ext cx="938858" cy="938858"/>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2300" dirty="0">
                  <a:solidFill>
                    <a:schemeClr val="bg1">
                      <a:lumMod val="75000"/>
                    </a:schemeClr>
                  </a:solidFill>
                  <a:latin typeface="Museo Slab 1000" panose="02000000000000000000" pitchFamily="50" charset="0"/>
                </a:rPr>
                <a:t>RQ1</a:t>
              </a:r>
            </a:p>
          </p:txBody>
        </p:sp>
        <p:sp>
          <p:nvSpPr>
            <p:cNvPr id="17" name="Content Placeholder 4">
              <a:extLst>
                <a:ext uri="{FF2B5EF4-FFF2-40B4-BE49-F238E27FC236}">
                  <a16:creationId xmlns:a16="http://schemas.microsoft.com/office/drawing/2014/main" id="{EE727992-160D-DB46-88A5-F605B041E6D6}"/>
                </a:ext>
              </a:extLst>
            </p:cNvPr>
            <p:cNvSpPr txBox="1">
              <a:spLocks/>
            </p:cNvSpPr>
            <p:nvPr/>
          </p:nvSpPr>
          <p:spPr>
            <a:xfrm>
              <a:off x="1700213" y="1882425"/>
              <a:ext cx="10063417" cy="938858"/>
            </a:xfrm>
            <a:prstGeom prst="rect">
              <a:avLst/>
            </a:prstGeom>
          </p:spPr>
          <p:txBody>
            <a:bodyPr vert="horz" lIns="0" tIns="45720" rIns="0" bIns="0" rtlCol="0">
              <a:noAutofit/>
            </a:bodyPr>
            <a:lstStyle>
              <a:lvl1pPr marL="0" indent="0" algn="l" defTabSz="914400" rtl="0" eaLnBrk="1" latinLnBrk="0" hangingPunct="1">
                <a:lnSpc>
                  <a:spcPct val="108000"/>
                </a:lnSpc>
                <a:spcBef>
                  <a:spcPts val="0"/>
                </a:spcBef>
                <a:spcAft>
                  <a:spcPts val="2100"/>
                </a:spcAft>
                <a:buFont typeface="Arial" panose="020B0604020202020204" pitchFamily="34" charset="0"/>
                <a:buNone/>
                <a:defRPr lang="en-US" sz="3200" kern="1200" dirty="0" smtClean="0">
                  <a:solidFill>
                    <a:prstClr val="black">
                      <a:lumMod val="75000"/>
                      <a:lumOff val="25000"/>
                    </a:prstClr>
                  </a:solidFill>
                  <a:latin typeface="Segoe UI Light" panose="020B0502040204020203" pitchFamily="34" charset="0"/>
                  <a:ea typeface="+mn-ea"/>
                  <a:cs typeface="Segoe UI Light" panose="020B0502040204020203"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US" sz="2800" kern="1200" dirty="0">
                  <a:solidFill>
                    <a:prstClr val="black">
                      <a:lumMod val="75000"/>
                      <a:lumOff val="25000"/>
                    </a:prstClr>
                  </a:solidFill>
                  <a:latin typeface="Museo Sans 100" panose="02000000000000000000"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Aft>
                  <a:spcPts val="3300"/>
                </a:spcAft>
              </a:pPr>
              <a:r>
                <a:rPr lang="en-US" sz="2800" dirty="0">
                  <a:solidFill>
                    <a:schemeClr val="bg1">
                      <a:lumMod val="75000"/>
                    </a:schemeClr>
                  </a:solidFill>
                </a:rPr>
                <a:t>What are the </a:t>
              </a:r>
              <a:r>
                <a:rPr lang="en-US" sz="2800" b="1" dirty="0">
                  <a:solidFill>
                    <a:schemeClr val="bg1">
                      <a:lumMod val="75000"/>
                    </a:schemeClr>
                  </a:solidFill>
                  <a:latin typeface="Segoe UI Semibold" panose="020B0502040204020203" pitchFamily="34" charset="0"/>
                  <a:ea typeface="Segoe UI Semibold" panose="020B0502040204020203" pitchFamily="34" charset="0"/>
                  <a:cs typeface="Segoe UI Semibold" panose="020B0502040204020203" pitchFamily="34" charset="0"/>
                </a:rPr>
                <a:t>behavioral differences </a:t>
              </a:r>
              <a:r>
                <a:rPr lang="en-US" sz="2800" dirty="0">
                  <a:solidFill>
                    <a:schemeClr val="bg1">
                      <a:lumMod val="75000"/>
                    </a:schemeClr>
                  </a:solidFill>
                </a:rPr>
                <a:t>between paid crowd workers and volunteers?</a:t>
              </a:r>
            </a:p>
          </p:txBody>
        </p:sp>
      </p:grpSp>
      <p:grpSp>
        <p:nvGrpSpPr>
          <p:cNvPr id="11" name="Group 10">
            <a:extLst>
              <a:ext uri="{FF2B5EF4-FFF2-40B4-BE49-F238E27FC236}">
                <a16:creationId xmlns:a16="http://schemas.microsoft.com/office/drawing/2014/main" id="{D2CB7396-B6D3-D74B-87CC-D9523E667F72}"/>
              </a:ext>
            </a:extLst>
          </p:cNvPr>
          <p:cNvGrpSpPr/>
          <p:nvPr/>
        </p:nvGrpSpPr>
        <p:grpSpPr>
          <a:xfrm>
            <a:off x="555235" y="4264988"/>
            <a:ext cx="11081531" cy="954107"/>
            <a:chOff x="555235" y="3059668"/>
            <a:chExt cx="11081531" cy="954107"/>
          </a:xfrm>
        </p:grpSpPr>
        <p:sp>
          <p:nvSpPr>
            <p:cNvPr id="12" name="Oval 11">
              <a:extLst>
                <a:ext uri="{FF2B5EF4-FFF2-40B4-BE49-F238E27FC236}">
                  <a16:creationId xmlns:a16="http://schemas.microsoft.com/office/drawing/2014/main" id="{14EA8A92-6693-F74E-9344-467C074471A5}"/>
                </a:ext>
              </a:extLst>
            </p:cNvPr>
            <p:cNvSpPr/>
            <p:nvPr/>
          </p:nvSpPr>
          <p:spPr>
            <a:xfrm>
              <a:off x="555235" y="3059668"/>
              <a:ext cx="938858" cy="938858"/>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2300" dirty="0">
                  <a:solidFill>
                    <a:schemeClr val="bg1">
                      <a:lumMod val="75000"/>
                    </a:schemeClr>
                  </a:solidFill>
                  <a:latin typeface="Museo Slab 1000" panose="02000000000000000000" pitchFamily="50" charset="0"/>
                </a:rPr>
                <a:t>RQ3</a:t>
              </a:r>
            </a:p>
          </p:txBody>
        </p:sp>
        <p:sp>
          <p:nvSpPr>
            <p:cNvPr id="14" name="Rectangle 13">
              <a:extLst>
                <a:ext uri="{FF2B5EF4-FFF2-40B4-BE49-F238E27FC236}">
                  <a16:creationId xmlns:a16="http://schemas.microsoft.com/office/drawing/2014/main" id="{4F8DB3DD-F23B-AF48-B463-259F8B6069E0}"/>
                </a:ext>
              </a:extLst>
            </p:cNvPr>
            <p:cNvSpPr/>
            <p:nvPr/>
          </p:nvSpPr>
          <p:spPr>
            <a:xfrm>
              <a:off x="1700214" y="3059668"/>
              <a:ext cx="9936552" cy="954107"/>
            </a:xfrm>
            <a:prstGeom prst="rect">
              <a:avLst/>
            </a:prstGeom>
          </p:spPr>
          <p:txBody>
            <a:bodyPr wrap="square">
              <a:spAutoFit/>
            </a:bodyPr>
            <a:lstStyle/>
            <a:p>
              <a:pPr>
                <a:lnSpc>
                  <a:spcPct val="100000"/>
                </a:lnSpc>
                <a:spcAft>
                  <a:spcPts val="3300"/>
                </a:spcAft>
              </a:pPr>
              <a:r>
                <a:rPr lang="en-US" sz="2800" dirty="0">
                  <a:solidFill>
                    <a:schemeClr val="bg1">
                      <a:lumMod val="75000"/>
                    </a:schemeClr>
                  </a:solidFill>
                  <a:latin typeface="Segoe UI Light" panose="020B0502040204020203" pitchFamily="34" charset="0"/>
                  <a:ea typeface="Segoe UI" panose="020B0502040204020203" pitchFamily="34" charset="0"/>
                  <a:cs typeface="Segoe UI" panose="020B0502040204020203" pitchFamily="34" charset="0"/>
                </a:rPr>
                <a:t>What are the </a:t>
              </a:r>
              <a:r>
                <a:rPr lang="en-US" sz="2800" b="1" dirty="0">
                  <a:solidFill>
                    <a:schemeClr val="bg1">
                      <a:lumMod val="75000"/>
                    </a:schemeClr>
                  </a:solidFill>
                  <a:latin typeface="Segoe UI Semibold" panose="020B0502040204020203" pitchFamily="34" charset="0"/>
                  <a:ea typeface="Segoe UI Semibold" panose="020B0502040204020203" pitchFamily="34" charset="0"/>
                  <a:cs typeface="Segoe UI Semibold" panose="020B0502040204020203" pitchFamily="34" charset="0"/>
                </a:rPr>
                <a:t>perceptions of utility </a:t>
              </a:r>
              <a:r>
                <a:rPr lang="en-US" sz="2800" dirty="0">
                  <a:solidFill>
                    <a:schemeClr val="bg1">
                      <a:lumMod val="75000"/>
                    </a:schemeClr>
                  </a:solidFill>
                  <a:latin typeface="Segoe UI Light" panose="020B0502040204020203" pitchFamily="34" charset="0"/>
                  <a:ea typeface="Segoe UI" panose="020B0502040204020203" pitchFamily="34" charset="0"/>
                  <a:cs typeface="Segoe UI" panose="020B0502040204020203" pitchFamily="34" charset="0"/>
                </a:rPr>
                <a:t>of crowdsourced accessibility data and concerns of </a:t>
              </a:r>
              <a:r>
                <a:rPr lang="en-US" sz="2800" b="1" dirty="0">
                  <a:solidFill>
                    <a:schemeClr val="bg1">
                      <a:lumMod val="75000"/>
                    </a:schemeClr>
                  </a:solidFill>
                  <a:latin typeface="Segoe UI Semibold" panose="020B0502040204020203" pitchFamily="34" charset="0"/>
                  <a:ea typeface="Segoe UI Semibold" panose="020B0502040204020203" pitchFamily="34" charset="0"/>
                  <a:cs typeface="Segoe UI Semibold" panose="020B0502040204020203" pitchFamily="34" charset="0"/>
                </a:rPr>
                <a:t>key stakeholder groups</a:t>
              </a:r>
              <a:r>
                <a:rPr lang="en-US" sz="2800" dirty="0">
                  <a:solidFill>
                    <a:schemeClr val="bg1">
                      <a:lumMod val="75000"/>
                    </a:schemeClr>
                  </a:solidFill>
                  <a:latin typeface="Segoe UI Light" panose="020B0502040204020203" pitchFamily="34" charset="0"/>
                  <a:ea typeface="Segoe UI" panose="020B0502040204020203" pitchFamily="34" charset="0"/>
                  <a:cs typeface="Segoe UI" panose="020B0502040204020203" pitchFamily="34" charset="0"/>
                </a:rPr>
                <a:t>?</a:t>
              </a:r>
            </a:p>
          </p:txBody>
        </p:sp>
      </p:grpSp>
    </p:spTree>
    <p:custDataLst>
      <p:tags r:id="rId1"/>
    </p:custDataLst>
    <p:extLst>
      <p:ext uri="{BB962C8B-B14F-4D97-AF65-F5344CB8AC3E}">
        <p14:creationId xmlns:p14="http://schemas.microsoft.com/office/powerpoint/2010/main" val="1542048620"/>
      </p:ext>
    </p:extLst>
  </p:cSld>
  <p:clrMapOvr>
    <a:masterClrMapping/>
  </p:clrMapOvr>
  <mc:AlternateContent xmlns:mc="http://schemas.openxmlformats.org/markup-compatibility/2006" xmlns:p14="http://schemas.microsoft.com/office/powerpoint/2010/main">
    <mc:Choice Requires="p14">
      <p:transition spd="slow" p14:dur="2000" advTm="16001"/>
    </mc:Choice>
    <mc:Fallback xmlns="">
      <p:transition spd="slow" advTm="16001"/>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65F10-5555-D841-8215-22678D929B90}"/>
              </a:ext>
            </a:extLst>
          </p:cNvPr>
          <p:cNvSpPr>
            <a:spLocks noGrp="1"/>
          </p:cNvSpPr>
          <p:nvPr>
            <p:ph type="title"/>
          </p:nvPr>
        </p:nvSpPr>
        <p:spPr>
          <a:xfrm>
            <a:off x="211822" y="492641"/>
            <a:ext cx="9780317" cy="708436"/>
          </a:xfrm>
        </p:spPr>
        <p:txBody>
          <a:bodyPr/>
          <a:lstStyle/>
          <a:p>
            <a:r>
              <a:rPr lang="en-US" dirty="0"/>
              <a:t>Did all user groups </a:t>
            </a:r>
            <a:r>
              <a:rPr lang="en-US" dirty="0">
                <a:solidFill>
                  <a:srgbClr val="EA734D"/>
                </a:solidFill>
              </a:rPr>
              <a:t>Label</a:t>
            </a:r>
            <a:r>
              <a:rPr lang="en-US" dirty="0"/>
              <a:t> the same way?</a:t>
            </a:r>
          </a:p>
        </p:txBody>
      </p:sp>
      <p:sp>
        <p:nvSpPr>
          <p:cNvPr id="3" name="Content Placeholder 2">
            <a:extLst>
              <a:ext uri="{FF2B5EF4-FFF2-40B4-BE49-F238E27FC236}">
                <a16:creationId xmlns:a16="http://schemas.microsoft.com/office/drawing/2014/main" id="{B6CDF578-ABDD-3143-AD90-75FBAC4F5383}"/>
              </a:ext>
            </a:extLst>
          </p:cNvPr>
          <p:cNvSpPr>
            <a:spLocks noGrp="1"/>
          </p:cNvSpPr>
          <p:nvPr>
            <p:ph idx="1"/>
          </p:nvPr>
        </p:nvSpPr>
        <p:spPr>
          <a:xfrm>
            <a:off x="211821" y="1566350"/>
            <a:ext cx="11235111" cy="3954774"/>
          </a:xfrm>
        </p:spPr>
        <p:txBody>
          <a:bodyPr/>
          <a:lstStyle/>
          <a:p>
            <a:r>
              <a:rPr lang="en-US" dirty="0">
                <a:latin typeface="Museo Slab 900" panose="02000000000000000000" pitchFamily="2" charset="77"/>
              </a:rPr>
              <a:t>44</a:t>
            </a:r>
            <a:r>
              <a:rPr lang="en-US" dirty="0"/>
              <a:t> miles of ground truth data by </a:t>
            </a:r>
            <a:r>
              <a:rPr lang="en-US" dirty="0">
                <a:latin typeface="Museo Slab 900" panose="02000000000000000000" pitchFamily="2" charset="77"/>
              </a:rPr>
              <a:t>3</a:t>
            </a:r>
            <a:r>
              <a:rPr lang="en-US" dirty="0"/>
              <a:t> researchers</a:t>
            </a:r>
          </a:p>
          <a:p>
            <a:r>
              <a:rPr lang="en-US" dirty="0"/>
              <a:t>From mix of </a:t>
            </a:r>
            <a:r>
              <a:rPr lang="en-US" dirty="0">
                <a:latin typeface="Museo Slab 900" panose="02000000000000000000" pitchFamily="2" charset="77"/>
              </a:rPr>
              <a:t>50</a:t>
            </a:r>
            <a:r>
              <a:rPr lang="en-US" dirty="0"/>
              <a:t> registered and </a:t>
            </a:r>
            <a:r>
              <a:rPr lang="en-US" dirty="0">
                <a:latin typeface="Museo Slab 900" panose="02000000000000000000" pitchFamily="2" charset="77"/>
              </a:rPr>
              <a:t>16</a:t>
            </a:r>
            <a:r>
              <a:rPr lang="en-US" dirty="0"/>
              <a:t> anonymous user routes</a:t>
            </a:r>
          </a:p>
          <a:p>
            <a:r>
              <a:rPr lang="en-US" dirty="0"/>
              <a:t>Across </a:t>
            </a:r>
            <a:r>
              <a:rPr lang="en-US" dirty="0">
                <a:latin typeface="Museo Slab 900" panose="02000000000000000000" pitchFamily="2" charset="77"/>
              </a:rPr>
              <a:t>four</a:t>
            </a:r>
            <a:r>
              <a:rPr lang="en-US" dirty="0"/>
              <a:t> quadrants and different land-use zones of DC</a:t>
            </a:r>
          </a:p>
          <a:p>
            <a:r>
              <a:rPr lang="en-US" dirty="0">
                <a:latin typeface="Museo Slab 900" panose="02000000000000000000" pitchFamily="2" charset="77"/>
              </a:rPr>
              <a:t>62 </a:t>
            </a:r>
            <a:r>
              <a:rPr lang="en-US" dirty="0">
                <a:ea typeface="Segoe UI" panose="020B0502040204020203" pitchFamily="34" charset="0"/>
                <a:cs typeface="Segoe UI" panose="020B0502040204020203" pitchFamily="34" charset="0"/>
              </a:rPr>
              <a:t>of</a:t>
            </a:r>
            <a:r>
              <a:rPr lang="en-US" dirty="0">
                <a:latin typeface="Museo Slab 900" panose="02000000000000000000" pitchFamily="2" charset="77"/>
              </a:rPr>
              <a:t> 172 </a:t>
            </a:r>
            <a:r>
              <a:rPr lang="en-US" dirty="0"/>
              <a:t>DC neighborhoods</a:t>
            </a:r>
          </a:p>
          <a:p>
            <a:r>
              <a:rPr lang="en-US" dirty="0"/>
              <a:t>Clustered labels from single user then across users</a:t>
            </a:r>
          </a:p>
        </p:txBody>
      </p:sp>
      <p:sp>
        <p:nvSpPr>
          <p:cNvPr id="4" name="Content Placeholder 3">
            <a:extLst>
              <a:ext uri="{FF2B5EF4-FFF2-40B4-BE49-F238E27FC236}">
                <a16:creationId xmlns:a16="http://schemas.microsoft.com/office/drawing/2014/main" id="{5DA2E917-1BF0-9543-B835-CF8DB85B5BCC}"/>
              </a:ext>
            </a:extLst>
          </p:cNvPr>
          <p:cNvSpPr>
            <a:spLocks noGrp="1"/>
          </p:cNvSpPr>
          <p:nvPr>
            <p:ph sz="quarter" idx="13"/>
          </p:nvPr>
        </p:nvSpPr>
        <p:spPr/>
        <p:txBody>
          <a:bodyPr/>
          <a:lstStyle/>
          <a:p>
            <a:r>
              <a:rPr lang="en-US" dirty="0"/>
              <a:t>RQ2: data validation study </a:t>
            </a:r>
          </a:p>
        </p:txBody>
      </p:sp>
    </p:spTree>
    <p:extLst>
      <p:ext uri="{BB962C8B-B14F-4D97-AF65-F5344CB8AC3E}">
        <p14:creationId xmlns:p14="http://schemas.microsoft.com/office/powerpoint/2010/main" val="2181758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65F10-5555-D841-8215-22678D929B90}"/>
              </a:ext>
            </a:extLst>
          </p:cNvPr>
          <p:cNvSpPr>
            <a:spLocks noGrp="1"/>
          </p:cNvSpPr>
          <p:nvPr>
            <p:ph type="title"/>
          </p:nvPr>
        </p:nvSpPr>
        <p:spPr>
          <a:xfrm>
            <a:off x="211822" y="492641"/>
            <a:ext cx="9780317" cy="708436"/>
          </a:xfrm>
        </p:spPr>
        <p:txBody>
          <a:bodyPr/>
          <a:lstStyle/>
          <a:p>
            <a:r>
              <a:rPr lang="en-US" dirty="0"/>
              <a:t>Data validation study: DATASET</a:t>
            </a:r>
          </a:p>
        </p:txBody>
      </p:sp>
      <p:sp>
        <p:nvSpPr>
          <p:cNvPr id="4" name="Content Placeholder 3">
            <a:extLst>
              <a:ext uri="{FF2B5EF4-FFF2-40B4-BE49-F238E27FC236}">
                <a16:creationId xmlns:a16="http://schemas.microsoft.com/office/drawing/2014/main" id="{5DA2E917-1BF0-9543-B835-CF8DB85B5BCC}"/>
              </a:ext>
            </a:extLst>
          </p:cNvPr>
          <p:cNvSpPr>
            <a:spLocks noGrp="1"/>
          </p:cNvSpPr>
          <p:nvPr>
            <p:ph sz="quarter" idx="13"/>
          </p:nvPr>
        </p:nvSpPr>
        <p:spPr/>
        <p:txBody>
          <a:bodyPr/>
          <a:lstStyle/>
          <a:p>
            <a:r>
              <a:rPr lang="en-US" dirty="0"/>
              <a:t>RQ2: data validation study </a:t>
            </a:r>
          </a:p>
        </p:txBody>
      </p:sp>
      <p:sp>
        <p:nvSpPr>
          <p:cNvPr id="5" name="TextBox 4">
            <a:extLst>
              <a:ext uri="{FF2B5EF4-FFF2-40B4-BE49-F238E27FC236}">
                <a16:creationId xmlns:a16="http://schemas.microsoft.com/office/drawing/2014/main" id="{72644390-5395-D849-859F-5EC7E5688496}"/>
              </a:ext>
            </a:extLst>
          </p:cNvPr>
          <p:cNvSpPr txBox="1"/>
          <p:nvPr/>
        </p:nvSpPr>
        <p:spPr>
          <a:xfrm>
            <a:off x="8038586" y="1105832"/>
            <a:ext cx="3979915" cy="646331"/>
          </a:xfrm>
          <a:prstGeom prst="rect">
            <a:avLst/>
          </a:prstGeom>
          <a:noFill/>
        </p:spPr>
        <p:txBody>
          <a:bodyPr wrap="square" tIns="45720" bIns="45720" rtlCol="0">
            <a:spAutoFit/>
          </a:bodyPr>
          <a:lstStyle/>
          <a:p>
            <a:pPr algn="r"/>
            <a:r>
              <a:rPr lang="en-US" sz="3600" dirty="0">
                <a:latin typeface="Museo Slab 900" panose="02000000000000000000" pitchFamily="2" charset="77"/>
                <a:cs typeface="Segoe UI Light" panose="020B0502040204020203" pitchFamily="34" charset="0"/>
              </a:rPr>
              <a:t>4617</a:t>
            </a:r>
            <a:r>
              <a:rPr lang="en-US" sz="3600" dirty="0">
                <a:latin typeface="Segoe UI Light" panose="020B0502040204020203" pitchFamily="34" charset="0"/>
                <a:cs typeface="Segoe UI Light" panose="020B0502040204020203" pitchFamily="34" charset="0"/>
              </a:rPr>
              <a:t> label clusters </a:t>
            </a:r>
          </a:p>
        </p:txBody>
      </p:sp>
      <p:sp>
        <p:nvSpPr>
          <p:cNvPr id="6" name="TextBox 5">
            <a:extLst>
              <a:ext uri="{FF2B5EF4-FFF2-40B4-BE49-F238E27FC236}">
                <a16:creationId xmlns:a16="http://schemas.microsoft.com/office/drawing/2014/main" id="{0645DB65-69EE-144E-819B-E67A74FA4EE7}"/>
              </a:ext>
            </a:extLst>
          </p:cNvPr>
          <p:cNvSpPr txBox="1"/>
          <p:nvPr/>
        </p:nvSpPr>
        <p:spPr>
          <a:xfrm>
            <a:off x="166672" y="5583984"/>
            <a:ext cx="2947788" cy="461665"/>
          </a:xfrm>
          <a:prstGeom prst="rect">
            <a:avLst/>
          </a:prstGeom>
          <a:solidFill>
            <a:srgbClr val="92D050"/>
          </a:solidFill>
        </p:spPr>
        <p:txBody>
          <a:bodyPr wrap="square" tIns="45720" bIns="45720" rtlCol="0">
            <a:spAutoFit/>
          </a:bodyPr>
          <a:lstStyle/>
          <a:p>
            <a:pPr algn="ctr"/>
            <a:r>
              <a:rPr lang="en-US" sz="2400" dirty="0">
                <a:solidFill>
                  <a:schemeClr val="bg1"/>
                </a:solidFill>
                <a:latin typeface="Museo Slab 900" panose="02000000000000000000" pitchFamily="2" charset="77"/>
                <a:cs typeface="Segoe UI Light" panose="020B0502040204020203" pitchFamily="34" charset="0"/>
              </a:rPr>
              <a:t>3212</a:t>
            </a:r>
            <a:r>
              <a:rPr lang="en-US" sz="2400" dirty="0">
                <a:solidFill>
                  <a:schemeClr val="bg1"/>
                </a:solidFill>
                <a:latin typeface="Segoe UI Light" panose="020B0502040204020203" pitchFamily="34" charset="0"/>
                <a:cs typeface="Segoe UI Light" panose="020B0502040204020203" pitchFamily="34" charset="0"/>
              </a:rPr>
              <a:t> </a:t>
            </a:r>
            <a:r>
              <a:rPr lang="en-US" sz="2400" dirty="0">
                <a:solidFill>
                  <a:schemeClr val="bg1"/>
                </a:solidFill>
                <a:latin typeface="Segoe Condensed" panose="020B0606040200020203" pitchFamily="34" charset="0"/>
                <a:cs typeface="Segoe UI Light" panose="020B0502040204020203" pitchFamily="34" charset="0"/>
              </a:rPr>
              <a:t>Curb Ramps</a:t>
            </a:r>
          </a:p>
        </p:txBody>
      </p:sp>
      <p:sp>
        <p:nvSpPr>
          <p:cNvPr id="7" name="TextBox 6">
            <a:extLst>
              <a:ext uri="{FF2B5EF4-FFF2-40B4-BE49-F238E27FC236}">
                <a16:creationId xmlns:a16="http://schemas.microsoft.com/office/drawing/2014/main" id="{C6B1BE9B-434B-0F4B-A427-290A098B195C}"/>
              </a:ext>
            </a:extLst>
          </p:cNvPr>
          <p:cNvSpPr txBox="1"/>
          <p:nvPr/>
        </p:nvSpPr>
        <p:spPr>
          <a:xfrm>
            <a:off x="6144567" y="5583984"/>
            <a:ext cx="2944367" cy="461665"/>
          </a:xfrm>
          <a:prstGeom prst="rect">
            <a:avLst/>
          </a:prstGeom>
          <a:solidFill>
            <a:srgbClr val="0070C0"/>
          </a:solidFill>
        </p:spPr>
        <p:txBody>
          <a:bodyPr wrap="square" tIns="45720" bIns="45720" rtlCol="0">
            <a:spAutoFit/>
          </a:bodyPr>
          <a:lstStyle/>
          <a:p>
            <a:pPr algn="ctr"/>
            <a:r>
              <a:rPr lang="en-US" sz="2400" dirty="0">
                <a:solidFill>
                  <a:schemeClr val="bg1"/>
                </a:solidFill>
                <a:latin typeface="Museo Slab 900" panose="02000000000000000000" pitchFamily="2" charset="77"/>
                <a:cs typeface="Segoe UI Light" panose="020B0502040204020203" pitchFamily="34" charset="0"/>
              </a:rPr>
              <a:t>295</a:t>
            </a:r>
            <a:r>
              <a:rPr lang="en-US" sz="2400" dirty="0">
                <a:solidFill>
                  <a:schemeClr val="bg1"/>
                </a:solidFill>
                <a:latin typeface="Segoe UI Light" panose="020B0502040204020203" pitchFamily="34" charset="0"/>
                <a:cs typeface="Segoe UI Light" panose="020B0502040204020203" pitchFamily="34" charset="0"/>
              </a:rPr>
              <a:t> obstacles</a:t>
            </a:r>
          </a:p>
        </p:txBody>
      </p:sp>
      <p:sp>
        <p:nvSpPr>
          <p:cNvPr id="8" name="TextBox 7">
            <a:extLst>
              <a:ext uri="{FF2B5EF4-FFF2-40B4-BE49-F238E27FC236}">
                <a16:creationId xmlns:a16="http://schemas.microsoft.com/office/drawing/2014/main" id="{B5E37874-5C46-8943-83E6-F49D36A50B00}"/>
              </a:ext>
            </a:extLst>
          </p:cNvPr>
          <p:cNvSpPr txBox="1"/>
          <p:nvPr/>
        </p:nvSpPr>
        <p:spPr>
          <a:xfrm>
            <a:off x="9123094" y="5583984"/>
            <a:ext cx="2857084" cy="461665"/>
          </a:xfrm>
          <a:prstGeom prst="rect">
            <a:avLst/>
          </a:prstGeom>
          <a:solidFill>
            <a:srgbClr val="EA734D"/>
          </a:solidFill>
        </p:spPr>
        <p:txBody>
          <a:bodyPr wrap="square" tIns="45720" bIns="45720" rtlCol="0">
            <a:spAutoFit/>
          </a:bodyPr>
          <a:lstStyle/>
          <a:p>
            <a:pPr algn="ctr"/>
            <a:r>
              <a:rPr lang="en-US" sz="2400" dirty="0">
                <a:solidFill>
                  <a:schemeClr val="bg1"/>
                </a:solidFill>
                <a:latin typeface="Museo Slab 900" panose="02000000000000000000" pitchFamily="2" charset="77"/>
                <a:cs typeface="Segoe UI Light" panose="020B0502040204020203" pitchFamily="34" charset="0"/>
              </a:rPr>
              <a:t>1023</a:t>
            </a:r>
            <a:r>
              <a:rPr lang="en-US" sz="2400" dirty="0">
                <a:solidFill>
                  <a:schemeClr val="bg1"/>
                </a:solidFill>
                <a:latin typeface="Segoe UI Light" panose="020B0502040204020203" pitchFamily="34" charset="0"/>
                <a:cs typeface="Segoe UI Light" panose="020B0502040204020203" pitchFamily="34" charset="0"/>
              </a:rPr>
              <a:t> </a:t>
            </a:r>
            <a:r>
              <a:rPr lang="en-US" sz="2400" dirty="0">
                <a:solidFill>
                  <a:schemeClr val="bg1"/>
                </a:solidFill>
                <a:latin typeface="Segoe Condensed" panose="020B0606040200020203" pitchFamily="34" charset="0"/>
                <a:cs typeface="Segoe UI Light" panose="020B0502040204020203" pitchFamily="34" charset="0"/>
              </a:rPr>
              <a:t>Surface Problems</a:t>
            </a:r>
          </a:p>
        </p:txBody>
      </p:sp>
      <p:sp>
        <p:nvSpPr>
          <p:cNvPr id="9" name="TextBox 8">
            <a:extLst>
              <a:ext uri="{FF2B5EF4-FFF2-40B4-BE49-F238E27FC236}">
                <a16:creationId xmlns:a16="http://schemas.microsoft.com/office/drawing/2014/main" id="{55273C32-5AFF-A143-A48B-3BEBECB898CF}"/>
              </a:ext>
            </a:extLst>
          </p:cNvPr>
          <p:cNvSpPr txBox="1"/>
          <p:nvPr/>
        </p:nvSpPr>
        <p:spPr>
          <a:xfrm>
            <a:off x="3155385" y="5583984"/>
            <a:ext cx="2940616" cy="461665"/>
          </a:xfrm>
          <a:prstGeom prst="rect">
            <a:avLst/>
          </a:prstGeom>
          <a:solidFill>
            <a:srgbClr val="BE384A"/>
          </a:solidFill>
        </p:spPr>
        <p:txBody>
          <a:bodyPr wrap="square" tIns="45720" bIns="45720" rtlCol="0">
            <a:spAutoFit/>
          </a:bodyPr>
          <a:lstStyle/>
          <a:p>
            <a:pPr algn="ctr"/>
            <a:r>
              <a:rPr lang="en-US" sz="2400" dirty="0">
                <a:solidFill>
                  <a:schemeClr val="bg1"/>
                </a:solidFill>
                <a:latin typeface="Museo Slab 900" panose="02000000000000000000" pitchFamily="2" charset="77"/>
                <a:cs typeface="Segoe UI Light" panose="020B0502040204020203" pitchFamily="34" charset="0"/>
              </a:rPr>
              <a:t>87</a:t>
            </a:r>
            <a:r>
              <a:rPr lang="en-US" sz="2400" dirty="0">
                <a:solidFill>
                  <a:schemeClr val="bg1"/>
                </a:solidFill>
                <a:latin typeface="Segoe UI Light" panose="020B0502040204020203" pitchFamily="34" charset="0"/>
                <a:cs typeface="Segoe UI Light" panose="020B0502040204020203" pitchFamily="34" charset="0"/>
              </a:rPr>
              <a:t> </a:t>
            </a:r>
            <a:r>
              <a:rPr lang="en-US" sz="2400" dirty="0">
                <a:solidFill>
                  <a:schemeClr val="bg1"/>
                </a:solidFill>
                <a:latin typeface="Segoe Condensed" panose="020B0606040200020203" pitchFamily="34" charset="0"/>
                <a:cs typeface="Segoe UI Light" panose="020B0502040204020203" pitchFamily="34" charset="0"/>
              </a:rPr>
              <a:t>Missing Curb Ramps</a:t>
            </a:r>
          </a:p>
        </p:txBody>
      </p:sp>
      <p:grpSp>
        <p:nvGrpSpPr>
          <p:cNvPr id="26" name="Group 25">
            <a:extLst>
              <a:ext uri="{FF2B5EF4-FFF2-40B4-BE49-F238E27FC236}">
                <a16:creationId xmlns:a16="http://schemas.microsoft.com/office/drawing/2014/main" id="{AA56A308-E932-BC41-9D68-825CEB4B6F11}"/>
              </a:ext>
            </a:extLst>
          </p:cNvPr>
          <p:cNvGrpSpPr/>
          <p:nvPr/>
        </p:nvGrpSpPr>
        <p:grpSpPr>
          <a:xfrm>
            <a:off x="170091" y="1798407"/>
            <a:ext cx="11806952" cy="3748602"/>
            <a:chOff x="91181" y="2617099"/>
            <a:chExt cx="11806952" cy="3748602"/>
          </a:xfrm>
        </p:grpSpPr>
        <p:pic>
          <p:nvPicPr>
            <p:cNvPr id="16" name="Picture 2" descr="https://user-images.githubusercontent.com/25534091/45261664-cf2c6800-b3d5-11e8-97b9-4c2db69c4370.png">
              <a:extLst>
                <a:ext uri="{FF2B5EF4-FFF2-40B4-BE49-F238E27FC236}">
                  <a16:creationId xmlns:a16="http://schemas.microsoft.com/office/drawing/2014/main" id="{7B3CDA7E-0AB2-0F40-97DA-3589E850B6DB}"/>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725"/>
            <a:stretch/>
          </p:blipFill>
          <p:spPr bwMode="auto">
            <a:xfrm>
              <a:off x="91181" y="2623588"/>
              <a:ext cx="2944368" cy="1839708"/>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4" descr="https://user-images.githubusercontent.com/25534091/45261674-e8351900-b3d5-11e8-97ac-cbdea05cb648.png">
              <a:extLst>
                <a:ext uri="{FF2B5EF4-FFF2-40B4-BE49-F238E27FC236}">
                  <a16:creationId xmlns:a16="http://schemas.microsoft.com/office/drawing/2014/main" id="{EC6CB194-BDBB-EE42-8EB3-837CC8E033EF}"/>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b="10673"/>
            <a:stretch/>
          </p:blipFill>
          <p:spPr bwMode="auto">
            <a:xfrm>
              <a:off x="91181" y="4509881"/>
              <a:ext cx="2944368" cy="1855820"/>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0" descr="https://user-images.githubusercontent.com/25534091/45261725-58439f00-b3d6-11e8-9e3b-eb21220997ad.png">
              <a:extLst>
                <a:ext uri="{FF2B5EF4-FFF2-40B4-BE49-F238E27FC236}">
                  <a16:creationId xmlns:a16="http://schemas.microsoft.com/office/drawing/2014/main" id="{244E774A-6340-4D43-8AC2-75BA0C506301}"/>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b="4270"/>
            <a:stretch/>
          </p:blipFill>
          <p:spPr bwMode="auto">
            <a:xfrm>
              <a:off x="3076474" y="2623246"/>
              <a:ext cx="2944368" cy="1840050"/>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26" descr="https://user-images.githubusercontent.com/25534091/45269674-d6985380-b45f-11e8-8e9b-e4ee5a90a8ed.png">
              <a:extLst>
                <a:ext uri="{FF2B5EF4-FFF2-40B4-BE49-F238E27FC236}">
                  <a16:creationId xmlns:a16="http://schemas.microsoft.com/office/drawing/2014/main" id="{4B0C02D5-6560-D141-81A7-C803B0B68978}"/>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r="2995" b="3449"/>
            <a:stretch/>
          </p:blipFill>
          <p:spPr bwMode="auto">
            <a:xfrm>
              <a:off x="3076474" y="4509540"/>
              <a:ext cx="2944368" cy="1855819"/>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4" descr="https://user-images.githubusercontent.com/25534091/45261773-da33c800-b3d6-11e8-96ed-086e8180ed90.png">
              <a:extLst>
                <a:ext uri="{FF2B5EF4-FFF2-40B4-BE49-F238E27FC236}">
                  <a16:creationId xmlns:a16="http://schemas.microsoft.com/office/drawing/2014/main" id="{89C61093-841E-A34A-AF11-1C2FD932031C}"/>
                </a:ext>
              </a:extLst>
            </p:cNvPr>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r="7457" b="4465"/>
            <a:stretch/>
          </p:blipFill>
          <p:spPr bwMode="auto">
            <a:xfrm>
              <a:off x="6065657" y="2617099"/>
              <a:ext cx="2944367" cy="1846197"/>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16" descr="https://user-images.githubusercontent.com/25534091/45301071-1b62cf80-b4de-11e8-8ae9-a03b6473fb99.png">
              <a:extLst>
                <a:ext uri="{FF2B5EF4-FFF2-40B4-BE49-F238E27FC236}">
                  <a16:creationId xmlns:a16="http://schemas.microsoft.com/office/drawing/2014/main" id="{64C867FA-6402-184C-B65F-B02620E338DD}"/>
                </a:ext>
              </a:extLst>
            </p:cNvP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t="454" b="12484"/>
            <a:stretch/>
          </p:blipFill>
          <p:spPr bwMode="auto">
            <a:xfrm>
              <a:off x="6065657" y="4509540"/>
              <a:ext cx="2944368" cy="1846197"/>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20" descr="https://user-images.githubusercontent.com/25534091/45261796-149d6500-b3d7-11e8-9b26-fb7a5b6f3f14.png">
              <a:extLst>
                <a:ext uri="{FF2B5EF4-FFF2-40B4-BE49-F238E27FC236}">
                  <a16:creationId xmlns:a16="http://schemas.microsoft.com/office/drawing/2014/main" id="{FA29833F-379C-1E46-BAC4-CB62B3E92810}"/>
                </a:ext>
              </a:extLst>
            </p:cNvPr>
            <p:cNvPicPr>
              <a:picLocks noChangeAspect="1" noChangeArrowheads="1"/>
            </p:cNvPicPr>
            <p:nvPr/>
          </p:nvPicPr>
          <p:blipFill rotWithShape="1">
            <a:blip r:embed="rId9" cstate="print">
              <a:extLst>
                <a:ext uri="{28A0092B-C50C-407E-A947-70E740481C1C}">
                  <a14:useLocalDpi xmlns:a14="http://schemas.microsoft.com/office/drawing/2010/main" val="0"/>
                </a:ext>
              </a:extLst>
            </a:blip>
            <a:srcRect t="-1" b="3856"/>
            <a:stretch/>
          </p:blipFill>
          <p:spPr bwMode="auto">
            <a:xfrm>
              <a:off x="9044183" y="2617099"/>
              <a:ext cx="2853950" cy="1846197"/>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2" descr="https://user-images.githubusercontent.com/25534091/45261805-1cf5a000-b3d7-11e8-803e-2c1e3cc79dbd.png">
              <a:extLst>
                <a:ext uri="{FF2B5EF4-FFF2-40B4-BE49-F238E27FC236}">
                  <a16:creationId xmlns:a16="http://schemas.microsoft.com/office/drawing/2014/main" id="{53F8BDD3-372F-FC49-BAAE-3438C0E14752}"/>
                </a:ext>
              </a:extLst>
            </p:cNvPr>
            <p:cNvPicPr>
              <a:picLocks noChangeAspect="1" noChangeArrowheads="1"/>
            </p:cNvPicPr>
            <p:nvPr/>
          </p:nvPicPr>
          <p:blipFill rotWithShape="1">
            <a:blip r:embed="rId10" cstate="print">
              <a:extLst>
                <a:ext uri="{28A0092B-C50C-407E-A947-70E740481C1C}">
                  <a14:useLocalDpi xmlns:a14="http://schemas.microsoft.com/office/drawing/2010/main" val="0"/>
                </a:ext>
              </a:extLst>
            </a:blip>
            <a:srcRect t="3856"/>
            <a:stretch/>
          </p:blipFill>
          <p:spPr bwMode="auto">
            <a:xfrm>
              <a:off x="9044183" y="4505700"/>
              <a:ext cx="2853950" cy="1847088"/>
            </a:xfrm>
            <a:prstGeom prst="rect">
              <a:avLst/>
            </a:prstGeom>
            <a:noFill/>
            <a:extLst>
              <a:ext uri="{909E8E84-426E-40DD-AFC4-6F175D3DCCD1}">
                <a14:hiddenFill xmlns:a14="http://schemas.microsoft.com/office/drawing/2010/main">
                  <a:solidFill>
                    <a:srgbClr val="FFFFFF"/>
                  </a:solidFill>
                </a14:hiddenFill>
              </a:ext>
            </a:extLst>
          </p:spPr>
        </p:pic>
      </p:grpSp>
      <p:cxnSp>
        <p:nvCxnSpPr>
          <p:cNvPr id="28" name="Straight Connector 27">
            <a:extLst>
              <a:ext uri="{FF2B5EF4-FFF2-40B4-BE49-F238E27FC236}">
                <a16:creationId xmlns:a16="http://schemas.microsoft.com/office/drawing/2014/main" id="{98CC750F-C9F9-4242-BC4F-74B0DBFCA1E6}"/>
              </a:ext>
            </a:extLst>
          </p:cNvPr>
          <p:cNvCxnSpPr>
            <a:cxnSpLocks/>
          </p:cNvCxnSpPr>
          <p:nvPr/>
        </p:nvCxnSpPr>
        <p:spPr>
          <a:xfrm>
            <a:off x="170091" y="1714063"/>
            <a:ext cx="11806952" cy="0"/>
          </a:xfrm>
          <a:prstGeom prst="line">
            <a:avLst/>
          </a:prstGeom>
          <a:ln w="5715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999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wipe(left)">
                                      <p:cBhvr>
                                        <p:cTn id="7" dur="500"/>
                                        <p:tgtEl>
                                          <p:spTgt spid="28"/>
                                        </p:tgtEl>
                                      </p:cBhvr>
                                    </p:animEffect>
                                  </p:childTnLst>
                                </p:cTn>
                              </p:par>
                            </p:childTnLst>
                          </p:cTn>
                        </p:par>
                        <p:par>
                          <p:cTn id="8" fill="hold">
                            <p:stCondLst>
                              <p:cond delay="500"/>
                            </p:stCondLst>
                            <p:childTnLst>
                              <p:par>
                                <p:cTn id="9" presetID="22" presetClass="entr" presetSubtype="4"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down)">
                                      <p:cBhvr>
                                        <p:cTn id="11" dur="10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1" fill="hold" grpId="0"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wipe(up)">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1"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wipe(up)">
                                      <p:cBhvr>
                                        <p:cTn id="21" dur="500"/>
                                        <p:tgtEl>
                                          <p:spTgt spid="9"/>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1" fill="hold" grpId="0"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wipe(up)">
                                      <p:cBhvr>
                                        <p:cTn id="26" dur="500"/>
                                        <p:tgtEl>
                                          <p:spTgt spid="7"/>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1"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wipe(up)">
                                      <p:cBhvr>
                                        <p:cTn id="3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animBg="1"/>
      <p:bldP spid="7" grpId="0" animBg="1"/>
      <p:bldP spid="8" grpId="0" animBg="1"/>
      <p:bldP spid="9"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F8808F0B-AAD7-BD43-8398-A10E12014C90}"/>
              </a:ext>
            </a:extLst>
          </p:cNvPr>
          <p:cNvGrpSpPr/>
          <p:nvPr/>
        </p:nvGrpSpPr>
        <p:grpSpPr>
          <a:xfrm>
            <a:off x="6228434" y="3679359"/>
            <a:ext cx="4152290" cy="2828672"/>
            <a:chOff x="6228434" y="3679359"/>
            <a:chExt cx="4152290" cy="2828672"/>
          </a:xfrm>
        </p:grpSpPr>
        <p:pic>
          <p:nvPicPr>
            <p:cNvPr id="6" name="Picture 2" descr="https://lh4.googleusercontent.com/RD1Q-UBp7mxjj4exZUCXgIJH_uHWvphGgf0fmqOjgW3krkZFomtKjCuWC_6QDLLMhxgPFtoAcmF-iphcDjRGojQJ_G4930XHDP32SEUx97rw99i_sqAaiEnu1iYoLI4xyDhF8YP9">
              <a:extLst>
                <a:ext uri="{FF2B5EF4-FFF2-40B4-BE49-F238E27FC236}">
                  <a16:creationId xmlns:a16="http://schemas.microsoft.com/office/drawing/2014/main" id="{C15A97E4-CB73-9344-9EAD-D50445C87E83}"/>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4873" t="23760" r="35937" b="25898"/>
            <a:stretch/>
          </p:blipFill>
          <p:spPr bwMode="auto">
            <a:xfrm>
              <a:off x="6228434" y="3679359"/>
              <a:ext cx="4152290" cy="2367007"/>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F1D3384D-6756-1142-A0CE-7B42D7EB52BC}"/>
                </a:ext>
              </a:extLst>
            </p:cNvPr>
            <p:cNvSpPr txBox="1"/>
            <p:nvPr/>
          </p:nvSpPr>
          <p:spPr>
            <a:xfrm>
              <a:off x="7488569" y="6046366"/>
              <a:ext cx="2033249" cy="461665"/>
            </a:xfrm>
            <a:prstGeom prst="rect">
              <a:avLst/>
            </a:prstGeom>
            <a:noFill/>
          </p:spPr>
          <p:txBody>
            <a:bodyPr wrap="none" tIns="45720" bIns="45720" rtlCol="0">
              <a:spAutoFit/>
            </a:bodyPr>
            <a:lstStyle/>
            <a:p>
              <a:r>
                <a:rPr lang="en-US" sz="2400" dirty="0">
                  <a:latin typeface="Segoe UI Light" panose="020B0502040204020203" pitchFamily="34" charset="0"/>
                  <a:cs typeface="Segoe UI Light" panose="020B0502040204020203" pitchFamily="34" charset="0"/>
                </a:rPr>
                <a:t>False Negative</a:t>
              </a:r>
            </a:p>
          </p:txBody>
        </p:sp>
      </p:grpSp>
      <p:sp>
        <p:nvSpPr>
          <p:cNvPr id="2" name="Title 1">
            <a:extLst>
              <a:ext uri="{FF2B5EF4-FFF2-40B4-BE49-F238E27FC236}">
                <a16:creationId xmlns:a16="http://schemas.microsoft.com/office/drawing/2014/main" id="{3B9B9D35-66F2-3848-884A-78C7468C0572}"/>
              </a:ext>
            </a:extLst>
          </p:cNvPr>
          <p:cNvSpPr>
            <a:spLocks noGrp="1"/>
          </p:cNvSpPr>
          <p:nvPr>
            <p:ph type="title"/>
          </p:nvPr>
        </p:nvSpPr>
        <p:spPr>
          <a:xfrm>
            <a:off x="211822" y="492641"/>
            <a:ext cx="11251632" cy="708436"/>
          </a:xfrm>
        </p:spPr>
        <p:txBody>
          <a:bodyPr/>
          <a:lstStyle/>
          <a:p>
            <a:r>
              <a:rPr lang="en-US" dirty="0"/>
              <a:t>Data validation study: Metrics</a:t>
            </a:r>
          </a:p>
        </p:txBody>
      </p:sp>
      <p:sp>
        <p:nvSpPr>
          <p:cNvPr id="3" name="Content Placeholder 2">
            <a:extLst>
              <a:ext uri="{FF2B5EF4-FFF2-40B4-BE49-F238E27FC236}">
                <a16:creationId xmlns:a16="http://schemas.microsoft.com/office/drawing/2014/main" id="{B9B1099A-E256-9F46-A872-C0819F4447E3}"/>
              </a:ext>
            </a:extLst>
          </p:cNvPr>
          <p:cNvSpPr>
            <a:spLocks noGrp="1"/>
          </p:cNvSpPr>
          <p:nvPr>
            <p:ph idx="1"/>
          </p:nvPr>
        </p:nvSpPr>
        <p:spPr>
          <a:xfrm>
            <a:off x="3263462" y="1496116"/>
            <a:ext cx="8199992" cy="1932883"/>
          </a:xfrm>
        </p:spPr>
        <p:txBody>
          <a:bodyPr>
            <a:normAutofit/>
          </a:bodyPr>
          <a:lstStyle/>
          <a:p>
            <a:r>
              <a:rPr lang="en-US" dirty="0"/>
              <a:t>Measures correctness of an applied label</a:t>
            </a:r>
          </a:p>
          <a:p>
            <a:r>
              <a:rPr lang="en-US" dirty="0"/>
              <a:t>Measures %age of correctly identified issues</a:t>
            </a:r>
          </a:p>
        </p:txBody>
      </p:sp>
      <p:sp>
        <p:nvSpPr>
          <p:cNvPr id="4" name="Content Placeholder 3">
            <a:extLst>
              <a:ext uri="{FF2B5EF4-FFF2-40B4-BE49-F238E27FC236}">
                <a16:creationId xmlns:a16="http://schemas.microsoft.com/office/drawing/2014/main" id="{E18818A3-BE82-3A4A-81AF-D5AD4DB00A57}"/>
              </a:ext>
            </a:extLst>
          </p:cNvPr>
          <p:cNvSpPr>
            <a:spLocks noGrp="1"/>
          </p:cNvSpPr>
          <p:nvPr>
            <p:ph sz="quarter" idx="13"/>
          </p:nvPr>
        </p:nvSpPr>
        <p:spPr/>
        <p:txBody>
          <a:bodyPr/>
          <a:lstStyle/>
          <a:p>
            <a:r>
              <a:rPr lang="en-US" dirty="0"/>
              <a:t>RQ2: data validation study </a:t>
            </a:r>
          </a:p>
          <a:p>
            <a:endParaRPr lang="en-US" dirty="0"/>
          </a:p>
        </p:txBody>
      </p:sp>
      <p:sp>
        <p:nvSpPr>
          <p:cNvPr id="7" name="Down Arrow 6">
            <a:extLst>
              <a:ext uri="{FF2B5EF4-FFF2-40B4-BE49-F238E27FC236}">
                <a16:creationId xmlns:a16="http://schemas.microsoft.com/office/drawing/2014/main" id="{D3B6B236-96A6-DC46-8B2A-5C5D7D262011}"/>
              </a:ext>
            </a:extLst>
          </p:cNvPr>
          <p:cNvSpPr/>
          <p:nvPr/>
        </p:nvSpPr>
        <p:spPr>
          <a:xfrm rot="20006421">
            <a:off x="8958263" y="4319899"/>
            <a:ext cx="337254" cy="493611"/>
          </a:xfrm>
          <a:prstGeom prst="downArrow">
            <a:avLst>
              <a:gd name="adj1" fmla="val 27399"/>
              <a:gd name="adj2" fmla="val 66989"/>
            </a:avLst>
          </a:prstGeom>
          <a:solidFill>
            <a:srgbClr val="C000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grpSp>
        <p:nvGrpSpPr>
          <p:cNvPr id="11" name="Group 10">
            <a:extLst>
              <a:ext uri="{FF2B5EF4-FFF2-40B4-BE49-F238E27FC236}">
                <a16:creationId xmlns:a16="http://schemas.microsoft.com/office/drawing/2014/main" id="{73A03BEC-CFE7-094B-A4C3-60CDC014CB23}"/>
              </a:ext>
            </a:extLst>
          </p:cNvPr>
          <p:cNvGrpSpPr/>
          <p:nvPr/>
        </p:nvGrpSpPr>
        <p:grpSpPr>
          <a:xfrm>
            <a:off x="1176631" y="3691568"/>
            <a:ext cx="4130874" cy="2816463"/>
            <a:chOff x="1176631" y="3691568"/>
            <a:chExt cx="4130874" cy="2816463"/>
          </a:xfrm>
        </p:grpSpPr>
        <p:pic>
          <p:nvPicPr>
            <p:cNvPr id="8" name="Picture 6" descr="https://lh4.googleusercontent.com/wGQdgjJMSLVcrIRi3_R5tP5bSBepSeK39eIMM2avjwNvGH4hpAwVBXf8qIye5xWdrm1Rn6VwXb7eErzjR_jr5qVav-nluGSN_7nt6RfzJ44ETN0RVQEuAJPZ2PaamvkeJE7FGcwp">
              <a:extLst>
                <a:ext uri="{FF2B5EF4-FFF2-40B4-BE49-F238E27FC236}">
                  <a16:creationId xmlns:a16="http://schemas.microsoft.com/office/drawing/2014/main" id="{F12421DA-0817-DF46-A63B-82F5B030B7C0}"/>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7659" t="13752" r="13682" b="20129"/>
            <a:stretch/>
          </p:blipFill>
          <p:spPr bwMode="auto">
            <a:xfrm>
              <a:off x="1176631" y="3691568"/>
              <a:ext cx="4130874" cy="235479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20735F00-5105-8747-8CD6-CD809F21E9F7}"/>
                </a:ext>
              </a:extLst>
            </p:cNvPr>
            <p:cNvSpPr txBox="1"/>
            <p:nvPr/>
          </p:nvSpPr>
          <p:spPr>
            <a:xfrm>
              <a:off x="2432864" y="6046366"/>
              <a:ext cx="1839606" cy="461665"/>
            </a:xfrm>
            <a:prstGeom prst="rect">
              <a:avLst/>
            </a:prstGeom>
            <a:noFill/>
          </p:spPr>
          <p:txBody>
            <a:bodyPr wrap="none" tIns="45720" bIns="45720" rtlCol="0">
              <a:spAutoFit/>
            </a:bodyPr>
            <a:lstStyle/>
            <a:p>
              <a:r>
                <a:rPr lang="en-US" sz="2400" dirty="0">
                  <a:latin typeface="Segoe UI Light" panose="020B0502040204020203" pitchFamily="34" charset="0"/>
                  <a:cs typeface="Segoe UI Light" panose="020B0502040204020203" pitchFamily="34" charset="0"/>
                </a:rPr>
                <a:t>False Positive</a:t>
              </a:r>
            </a:p>
          </p:txBody>
        </p:sp>
      </p:grpSp>
      <p:sp>
        <p:nvSpPr>
          <p:cNvPr id="14" name="Rectangle 13">
            <a:extLst>
              <a:ext uri="{FF2B5EF4-FFF2-40B4-BE49-F238E27FC236}">
                <a16:creationId xmlns:a16="http://schemas.microsoft.com/office/drawing/2014/main" id="{11659528-91BE-3B4B-BF2D-A6F8488DC832}"/>
              </a:ext>
            </a:extLst>
          </p:cNvPr>
          <p:cNvSpPr/>
          <p:nvPr/>
        </p:nvSpPr>
        <p:spPr>
          <a:xfrm>
            <a:off x="1301131" y="1501268"/>
            <a:ext cx="1859420" cy="584775"/>
          </a:xfrm>
          <a:prstGeom prst="rect">
            <a:avLst/>
          </a:prstGeom>
        </p:spPr>
        <p:txBody>
          <a:bodyPr wrap="none">
            <a:spAutoFit/>
          </a:bodyPr>
          <a:lstStyle/>
          <a:p>
            <a:r>
              <a:rPr lang="en-US" sz="3200" b="1" dirty="0">
                <a:latin typeface="Segoe UI Semibold" panose="020B0502040204020203" pitchFamily="34" charset="0"/>
                <a:ea typeface="Segoe UI Semibold" panose="020B0502040204020203" pitchFamily="34" charset="0"/>
                <a:cs typeface="Segoe UI Semibold" panose="020B0502040204020203" pitchFamily="34" charset="0"/>
              </a:rPr>
              <a:t>Precision</a:t>
            </a:r>
          </a:p>
        </p:txBody>
      </p:sp>
      <p:sp>
        <p:nvSpPr>
          <p:cNvPr id="15" name="Rectangle 14">
            <a:extLst>
              <a:ext uri="{FF2B5EF4-FFF2-40B4-BE49-F238E27FC236}">
                <a16:creationId xmlns:a16="http://schemas.microsoft.com/office/drawing/2014/main" id="{C1C3E843-B57C-0041-B69D-B67ABAD91F87}"/>
              </a:ext>
            </a:extLst>
          </p:cNvPr>
          <p:cNvSpPr/>
          <p:nvPr/>
        </p:nvSpPr>
        <p:spPr>
          <a:xfrm>
            <a:off x="1885476" y="2282979"/>
            <a:ext cx="1268681" cy="584775"/>
          </a:xfrm>
          <a:prstGeom prst="rect">
            <a:avLst/>
          </a:prstGeom>
        </p:spPr>
        <p:txBody>
          <a:bodyPr wrap="none">
            <a:spAutoFit/>
          </a:bodyPr>
          <a:lstStyle/>
          <a:p>
            <a:r>
              <a:rPr lang="en-US" sz="3200" b="1" dirty="0">
                <a:latin typeface="Segoe UI Semibold" panose="020B0502040204020203" pitchFamily="34" charset="0"/>
                <a:ea typeface="Segoe UI Semibold" panose="020B0502040204020203" pitchFamily="34" charset="0"/>
                <a:cs typeface="Segoe UI Semibold" panose="020B0502040204020203" pitchFamily="34" charset="0"/>
              </a:rPr>
              <a:t>Recall</a:t>
            </a:r>
          </a:p>
        </p:txBody>
      </p:sp>
    </p:spTree>
    <p:extLst>
      <p:ext uri="{BB962C8B-B14F-4D97-AF65-F5344CB8AC3E}">
        <p14:creationId xmlns:p14="http://schemas.microsoft.com/office/powerpoint/2010/main" val="1036468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par>
                          <p:cTn id="19" fill="hold">
                            <p:stCondLst>
                              <p:cond delay="0"/>
                            </p:stCondLst>
                            <p:childTnLst>
                              <p:par>
                                <p:cTn id="20" presetID="22" presetClass="entr" presetSubtype="1" fill="hold" grpId="0" nodeType="after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wipe(up)">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animBg="1"/>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65F10-5555-D841-8215-22678D929B90}"/>
              </a:ext>
            </a:extLst>
          </p:cNvPr>
          <p:cNvSpPr>
            <a:spLocks noGrp="1"/>
          </p:cNvSpPr>
          <p:nvPr>
            <p:ph type="title"/>
          </p:nvPr>
        </p:nvSpPr>
        <p:spPr>
          <a:xfrm>
            <a:off x="211822" y="492641"/>
            <a:ext cx="9780317" cy="708436"/>
          </a:xfrm>
        </p:spPr>
        <p:txBody>
          <a:bodyPr/>
          <a:lstStyle/>
          <a:p>
            <a:r>
              <a:rPr lang="en-US" dirty="0"/>
              <a:t>How accurately did users perform?</a:t>
            </a:r>
          </a:p>
        </p:txBody>
      </p:sp>
      <p:sp>
        <p:nvSpPr>
          <p:cNvPr id="4" name="Content Placeholder 3">
            <a:extLst>
              <a:ext uri="{FF2B5EF4-FFF2-40B4-BE49-F238E27FC236}">
                <a16:creationId xmlns:a16="http://schemas.microsoft.com/office/drawing/2014/main" id="{5DA2E917-1BF0-9543-B835-CF8DB85B5BCC}"/>
              </a:ext>
            </a:extLst>
          </p:cNvPr>
          <p:cNvSpPr>
            <a:spLocks noGrp="1"/>
          </p:cNvSpPr>
          <p:nvPr>
            <p:ph sz="quarter" idx="13"/>
          </p:nvPr>
        </p:nvSpPr>
        <p:spPr/>
        <p:txBody>
          <a:bodyPr/>
          <a:lstStyle/>
          <a:p>
            <a:r>
              <a:rPr lang="en-US" dirty="0"/>
              <a:t>RQ2: data validation study</a:t>
            </a:r>
          </a:p>
        </p:txBody>
      </p:sp>
      <p:cxnSp>
        <p:nvCxnSpPr>
          <p:cNvPr id="5" name="Straight Connector 4">
            <a:extLst>
              <a:ext uri="{FF2B5EF4-FFF2-40B4-BE49-F238E27FC236}">
                <a16:creationId xmlns:a16="http://schemas.microsoft.com/office/drawing/2014/main" id="{EF28C37B-AE2B-9941-9AA1-F9C3A28B17A3}"/>
              </a:ext>
            </a:extLst>
          </p:cNvPr>
          <p:cNvCxnSpPr>
            <a:cxnSpLocks/>
          </p:cNvCxnSpPr>
          <p:nvPr/>
        </p:nvCxnSpPr>
        <p:spPr>
          <a:xfrm flipV="1">
            <a:off x="903705" y="5202988"/>
            <a:ext cx="11149263" cy="0"/>
          </a:xfrm>
          <a:prstGeom prst="line">
            <a:avLst/>
          </a:prstGeom>
          <a:ln w="38100">
            <a:solidFill>
              <a:schemeClr val="bg1">
                <a:lumMod val="7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905F252-DCA2-0D4F-B5CD-465DDFB4B2C1}"/>
              </a:ext>
            </a:extLst>
          </p:cNvPr>
          <p:cNvCxnSpPr>
            <a:cxnSpLocks/>
          </p:cNvCxnSpPr>
          <p:nvPr/>
        </p:nvCxnSpPr>
        <p:spPr>
          <a:xfrm flipV="1">
            <a:off x="903705" y="4558631"/>
            <a:ext cx="11149263" cy="0"/>
          </a:xfrm>
          <a:prstGeom prst="line">
            <a:avLst/>
          </a:prstGeom>
          <a:ln w="38100">
            <a:solidFill>
              <a:schemeClr val="bg1">
                <a:lumMod val="7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E89A5F9-7BC7-CC42-B361-6E520F5B0C87}"/>
              </a:ext>
            </a:extLst>
          </p:cNvPr>
          <p:cNvCxnSpPr>
            <a:cxnSpLocks/>
          </p:cNvCxnSpPr>
          <p:nvPr/>
        </p:nvCxnSpPr>
        <p:spPr>
          <a:xfrm flipV="1">
            <a:off x="903705" y="3946357"/>
            <a:ext cx="11149263" cy="0"/>
          </a:xfrm>
          <a:prstGeom prst="line">
            <a:avLst/>
          </a:prstGeom>
          <a:ln w="38100">
            <a:solidFill>
              <a:schemeClr val="bg1">
                <a:lumMod val="7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2331A1-0A22-2947-A1F0-D03C9F482222}"/>
              </a:ext>
            </a:extLst>
          </p:cNvPr>
          <p:cNvCxnSpPr>
            <a:cxnSpLocks/>
          </p:cNvCxnSpPr>
          <p:nvPr/>
        </p:nvCxnSpPr>
        <p:spPr>
          <a:xfrm flipV="1">
            <a:off x="903705" y="3366168"/>
            <a:ext cx="11149263" cy="0"/>
          </a:xfrm>
          <a:prstGeom prst="line">
            <a:avLst/>
          </a:prstGeom>
          <a:ln w="38100">
            <a:solidFill>
              <a:schemeClr val="bg1">
                <a:lumMod val="7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A6D3622-CE93-6F43-A90F-DDB732364726}"/>
              </a:ext>
            </a:extLst>
          </p:cNvPr>
          <p:cNvCxnSpPr>
            <a:cxnSpLocks/>
          </p:cNvCxnSpPr>
          <p:nvPr/>
        </p:nvCxnSpPr>
        <p:spPr>
          <a:xfrm flipV="1">
            <a:off x="903705" y="2711115"/>
            <a:ext cx="11149263" cy="0"/>
          </a:xfrm>
          <a:prstGeom prst="line">
            <a:avLst/>
          </a:prstGeom>
          <a:ln w="38100">
            <a:solidFill>
              <a:schemeClr val="bg1">
                <a:lumMod val="7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0B725A1-1F24-D641-A7E3-62106ADC0690}"/>
              </a:ext>
            </a:extLst>
          </p:cNvPr>
          <p:cNvCxnSpPr>
            <a:cxnSpLocks/>
          </p:cNvCxnSpPr>
          <p:nvPr/>
        </p:nvCxnSpPr>
        <p:spPr>
          <a:xfrm flipV="1">
            <a:off x="903705" y="2104190"/>
            <a:ext cx="11149263" cy="0"/>
          </a:xfrm>
          <a:prstGeom prst="line">
            <a:avLst/>
          </a:prstGeom>
          <a:ln w="38100">
            <a:solidFill>
              <a:schemeClr val="bg1">
                <a:lumMod val="75000"/>
              </a:schemeClr>
            </a:solidFill>
            <a:prstDash val="solid"/>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4FBFF6CA-68EE-CF4D-8036-EFBC2228D04C}"/>
              </a:ext>
            </a:extLst>
          </p:cNvPr>
          <p:cNvSpPr txBox="1"/>
          <p:nvPr/>
        </p:nvSpPr>
        <p:spPr>
          <a:xfrm>
            <a:off x="-16310" y="1831474"/>
            <a:ext cx="780983" cy="461665"/>
          </a:xfrm>
          <a:prstGeom prst="rect">
            <a:avLst/>
          </a:prstGeom>
          <a:noFill/>
        </p:spPr>
        <p:txBody>
          <a:bodyPr wrap="none" tIns="45720" bIns="45720" rtlCol="0">
            <a:spAutoFit/>
          </a:bodyPr>
          <a:lstStyle/>
          <a:p>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100%</a:t>
            </a:r>
          </a:p>
        </p:txBody>
      </p:sp>
      <p:sp>
        <p:nvSpPr>
          <p:cNvPr id="23" name="TextBox 22">
            <a:extLst>
              <a:ext uri="{FF2B5EF4-FFF2-40B4-BE49-F238E27FC236}">
                <a16:creationId xmlns:a16="http://schemas.microsoft.com/office/drawing/2014/main" id="{ECEA291C-5708-9A40-ADEA-BDF678717F88}"/>
              </a:ext>
            </a:extLst>
          </p:cNvPr>
          <p:cNvSpPr txBox="1"/>
          <p:nvPr/>
        </p:nvSpPr>
        <p:spPr>
          <a:xfrm>
            <a:off x="101600" y="2480282"/>
            <a:ext cx="663073" cy="461665"/>
          </a:xfrm>
          <a:prstGeom prst="rect">
            <a:avLst/>
          </a:prstGeom>
          <a:noFill/>
        </p:spPr>
        <p:txBody>
          <a:bodyPr wrap="square" tIns="45720" bIns="45720" rtlCol="0">
            <a:spAutoFit/>
          </a:bodyPr>
          <a:lstStyle/>
          <a:p>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80%</a:t>
            </a:r>
          </a:p>
        </p:txBody>
      </p:sp>
      <p:sp>
        <p:nvSpPr>
          <p:cNvPr id="24" name="TextBox 23">
            <a:extLst>
              <a:ext uri="{FF2B5EF4-FFF2-40B4-BE49-F238E27FC236}">
                <a16:creationId xmlns:a16="http://schemas.microsoft.com/office/drawing/2014/main" id="{CBD1F749-4585-3F47-ABC4-B8F77968E9AC}"/>
              </a:ext>
            </a:extLst>
          </p:cNvPr>
          <p:cNvSpPr txBox="1"/>
          <p:nvPr/>
        </p:nvSpPr>
        <p:spPr>
          <a:xfrm>
            <a:off x="101599" y="3081861"/>
            <a:ext cx="663073" cy="461665"/>
          </a:xfrm>
          <a:prstGeom prst="rect">
            <a:avLst/>
          </a:prstGeom>
          <a:noFill/>
        </p:spPr>
        <p:txBody>
          <a:bodyPr wrap="square" tIns="45720" bIns="45720" rtlCol="0">
            <a:spAutoFit/>
          </a:bodyPr>
          <a:lstStyle/>
          <a:p>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60%</a:t>
            </a:r>
          </a:p>
        </p:txBody>
      </p:sp>
      <p:sp>
        <p:nvSpPr>
          <p:cNvPr id="25" name="TextBox 24">
            <a:extLst>
              <a:ext uri="{FF2B5EF4-FFF2-40B4-BE49-F238E27FC236}">
                <a16:creationId xmlns:a16="http://schemas.microsoft.com/office/drawing/2014/main" id="{CD20C4A1-9C47-424D-B5AB-E58B7E75774E}"/>
              </a:ext>
            </a:extLst>
          </p:cNvPr>
          <p:cNvSpPr txBox="1"/>
          <p:nvPr/>
        </p:nvSpPr>
        <p:spPr>
          <a:xfrm>
            <a:off x="101599" y="3683440"/>
            <a:ext cx="663073" cy="461665"/>
          </a:xfrm>
          <a:prstGeom prst="rect">
            <a:avLst/>
          </a:prstGeom>
          <a:noFill/>
        </p:spPr>
        <p:txBody>
          <a:bodyPr wrap="square" tIns="45720" bIns="45720" rtlCol="0">
            <a:spAutoFit/>
          </a:bodyPr>
          <a:lstStyle/>
          <a:p>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40%</a:t>
            </a:r>
          </a:p>
        </p:txBody>
      </p:sp>
      <p:sp>
        <p:nvSpPr>
          <p:cNvPr id="26" name="TextBox 25">
            <a:extLst>
              <a:ext uri="{FF2B5EF4-FFF2-40B4-BE49-F238E27FC236}">
                <a16:creationId xmlns:a16="http://schemas.microsoft.com/office/drawing/2014/main" id="{8E35A5BE-0679-5E40-9481-15D072B10229}"/>
              </a:ext>
            </a:extLst>
          </p:cNvPr>
          <p:cNvSpPr txBox="1"/>
          <p:nvPr/>
        </p:nvSpPr>
        <p:spPr>
          <a:xfrm>
            <a:off x="101598" y="4354535"/>
            <a:ext cx="663073" cy="461665"/>
          </a:xfrm>
          <a:prstGeom prst="rect">
            <a:avLst/>
          </a:prstGeom>
          <a:noFill/>
        </p:spPr>
        <p:txBody>
          <a:bodyPr wrap="square" tIns="45720" bIns="45720" rtlCol="0">
            <a:spAutoFit/>
          </a:bodyPr>
          <a:lstStyle/>
          <a:p>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20%</a:t>
            </a:r>
          </a:p>
        </p:txBody>
      </p:sp>
      <p:sp>
        <p:nvSpPr>
          <p:cNvPr id="27" name="TextBox 26">
            <a:extLst>
              <a:ext uri="{FF2B5EF4-FFF2-40B4-BE49-F238E27FC236}">
                <a16:creationId xmlns:a16="http://schemas.microsoft.com/office/drawing/2014/main" id="{4625950D-B8BE-DE47-A986-33F2DD6D8D7F}"/>
              </a:ext>
            </a:extLst>
          </p:cNvPr>
          <p:cNvSpPr txBox="1"/>
          <p:nvPr/>
        </p:nvSpPr>
        <p:spPr>
          <a:xfrm>
            <a:off x="211822" y="4949870"/>
            <a:ext cx="552848" cy="461665"/>
          </a:xfrm>
          <a:prstGeom prst="rect">
            <a:avLst/>
          </a:prstGeom>
          <a:noFill/>
        </p:spPr>
        <p:txBody>
          <a:bodyPr wrap="square" tIns="45720" bIns="45720" rtlCol="0">
            <a:spAutoFit/>
          </a:bodyPr>
          <a:lstStyle/>
          <a:p>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0%</a:t>
            </a:r>
          </a:p>
        </p:txBody>
      </p:sp>
      <p:sp>
        <p:nvSpPr>
          <p:cNvPr id="28" name="TextBox 27">
            <a:extLst>
              <a:ext uri="{FF2B5EF4-FFF2-40B4-BE49-F238E27FC236}">
                <a16:creationId xmlns:a16="http://schemas.microsoft.com/office/drawing/2014/main" id="{16B6C466-C70A-2E4F-8724-2E71E6506D5C}"/>
              </a:ext>
            </a:extLst>
          </p:cNvPr>
          <p:cNvSpPr txBox="1"/>
          <p:nvPr/>
        </p:nvSpPr>
        <p:spPr>
          <a:xfrm>
            <a:off x="1214263" y="5187522"/>
            <a:ext cx="764662" cy="461665"/>
          </a:xfrm>
          <a:prstGeom prst="rect">
            <a:avLst/>
          </a:prstGeom>
          <a:noFill/>
        </p:spPr>
        <p:txBody>
          <a:bodyPr wrap="square" tIns="45720" bIns="45720" rtlCol="0">
            <a:spAutoFit/>
          </a:bodyPr>
          <a:lstStyle/>
          <a:p>
            <a:pPr algn="ctr"/>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All</a:t>
            </a:r>
          </a:p>
        </p:txBody>
      </p:sp>
      <p:sp>
        <p:nvSpPr>
          <p:cNvPr id="29" name="TextBox 28">
            <a:extLst>
              <a:ext uri="{FF2B5EF4-FFF2-40B4-BE49-F238E27FC236}">
                <a16:creationId xmlns:a16="http://schemas.microsoft.com/office/drawing/2014/main" id="{5A129226-F136-3349-B5FA-36F07003D5C7}"/>
              </a:ext>
            </a:extLst>
          </p:cNvPr>
          <p:cNvSpPr txBox="1"/>
          <p:nvPr/>
        </p:nvSpPr>
        <p:spPr>
          <a:xfrm>
            <a:off x="2590800" y="5187522"/>
            <a:ext cx="764662" cy="461665"/>
          </a:xfrm>
          <a:prstGeom prst="rect">
            <a:avLst/>
          </a:prstGeom>
          <a:noFill/>
        </p:spPr>
        <p:txBody>
          <a:bodyPr wrap="square" tIns="45720" bIns="45720" rtlCol="0">
            <a:spAutoFit/>
          </a:bodyPr>
          <a:lstStyle/>
          <a:p>
            <a:pPr algn="ctr"/>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Anon</a:t>
            </a:r>
          </a:p>
        </p:txBody>
      </p:sp>
      <p:sp>
        <p:nvSpPr>
          <p:cNvPr id="30" name="TextBox 29">
            <a:extLst>
              <a:ext uri="{FF2B5EF4-FFF2-40B4-BE49-F238E27FC236}">
                <a16:creationId xmlns:a16="http://schemas.microsoft.com/office/drawing/2014/main" id="{80ACB097-FB51-814E-88A0-6DE02D847087}"/>
              </a:ext>
            </a:extLst>
          </p:cNvPr>
          <p:cNvSpPr txBox="1"/>
          <p:nvPr/>
        </p:nvSpPr>
        <p:spPr>
          <a:xfrm>
            <a:off x="3967337" y="5187522"/>
            <a:ext cx="833271" cy="461665"/>
          </a:xfrm>
          <a:prstGeom prst="rect">
            <a:avLst/>
          </a:prstGeom>
          <a:noFill/>
        </p:spPr>
        <p:txBody>
          <a:bodyPr wrap="square" tIns="45720" bIns="45720" rtlCol="0">
            <a:spAutoFit/>
          </a:bodyPr>
          <a:lstStyle/>
          <a:p>
            <a:pPr algn="ctr"/>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Reg</a:t>
            </a:r>
          </a:p>
        </p:txBody>
      </p:sp>
      <p:sp>
        <p:nvSpPr>
          <p:cNvPr id="31" name="TextBox 30">
            <a:extLst>
              <a:ext uri="{FF2B5EF4-FFF2-40B4-BE49-F238E27FC236}">
                <a16:creationId xmlns:a16="http://schemas.microsoft.com/office/drawing/2014/main" id="{4638BF66-01B5-E140-A7A9-DCB35513EBA6}"/>
              </a:ext>
            </a:extLst>
          </p:cNvPr>
          <p:cNvSpPr txBox="1"/>
          <p:nvPr/>
        </p:nvSpPr>
        <p:spPr>
          <a:xfrm>
            <a:off x="5228428" y="5187522"/>
            <a:ext cx="967656" cy="461665"/>
          </a:xfrm>
          <a:prstGeom prst="rect">
            <a:avLst/>
          </a:prstGeom>
          <a:noFill/>
        </p:spPr>
        <p:txBody>
          <a:bodyPr wrap="square" tIns="45720" bIns="45720" rtlCol="0">
            <a:spAutoFit/>
          </a:bodyPr>
          <a:lstStyle/>
          <a:p>
            <a:pPr algn="ctr"/>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Turk </a:t>
            </a:r>
          </a:p>
        </p:txBody>
      </p:sp>
      <p:sp>
        <p:nvSpPr>
          <p:cNvPr id="32" name="TextBox 31">
            <a:extLst>
              <a:ext uri="{FF2B5EF4-FFF2-40B4-BE49-F238E27FC236}">
                <a16:creationId xmlns:a16="http://schemas.microsoft.com/office/drawing/2014/main" id="{18EAB03E-D70D-1A4B-BDEE-0AEE174B61AA}"/>
              </a:ext>
            </a:extLst>
          </p:cNvPr>
          <p:cNvSpPr txBox="1"/>
          <p:nvPr/>
        </p:nvSpPr>
        <p:spPr>
          <a:xfrm>
            <a:off x="6490834" y="5187522"/>
            <a:ext cx="1070025" cy="461665"/>
          </a:xfrm>
          <a:prstGeom prst="rect">
            <a:avLst/>
          </a:prstGeom>
          <a:noFill/>
        </p:spPr>
        <p:txBody>
          <a:bodyPr wrap="square" tIns="45720" bIns="45720" rtlCol="0">
            <a:spAutoFit/>
          </a:bodyPr>
          <a:lstStyle/>
          <a:p>
            <a:pPr algn="ctr"/>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Turk 3</a:t>
            </a:r>
            <a:r>
              <a:rPr lang="en-US" sz="2400" baseline="-25000" dirty="0">
                <a:solidFill>
                  <a:schemeClr val="tx1">
                    <a:lumMod val="65000"/>
                    <a:lumOff val="35000"/>
                  </a:schemeClr>
                </a:solidFill>
                <a:latin typeface="Segoe Condensed" panose="020B0606040200020203" pitchFamily="34" charset="0"/>
                <a:cs typeface="Segoe UI Light" panose="020B0502040204020203" pitchFamily="34" charset="0"/>
              </a:rPr>
              <a:t>all</a:t>
            </a:r>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 </a:t>
            </a:r>
          </a:p>
        </p:txBody>
      </p:sp>
      <p:sp>
        <p:nvSpPr>
          <p:cNvPr id="33" name="TextBox 32">
            <a:extLst>
              <a:ext uri="{FF2B5EF4-FFF2-40B4-BE49-F238E27FC236}">
                <a16:creationId xmlns:a16="http://schemas.microsoft.com/office/drawing/2014/main" id="{9AF0D218-30E8-D04E-8CB4-1303E8D47A59}"/>
              </a:ext>
            </a:extLst>
          </p:cNvPr>
          <p:cNvSpPr txBox="1"/>
          <p:nvPr/>
        </p:nvSpPr>
        <p:spPr>
          <a:xfrm>
            <a:off x="7976642" y="5187522"/>
            <a:ext cx="1070025" cy="461665"/>
          </a:xfrm>
          <a:prstGeom prst="rect">
            <a:avLst/>
          </a:prstGeom>
          <a:noFill/>
        </p:spPr>
        <p:txBody>
          <a:bodyPr wrap="square" tIns="45720" bIns="45720" rtlCol="0">
            <a:spAutoFit/>
          </a:bodyPr>
          <a:lstStyle/>
          <a:p>
            <a:pPr algn="ctr"/>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Turk3</a:t>
            </a:r>
            <a:r>
              <a:rPr lang="en-US" sz="2400" baseline="-25000" dirty="0">
                <a:solidFill>
                  <a:schemeClr val="tx1">
                    <a:lumMod val="65000"/>
                    <a:lumOff val="35000"/>
                  </a:schemeClr>
                </a:solidFill>
                <a:latin typeface="Segoe Condensed" panose="020B0606040200020203" pitchFamily="34" charset="0"/>
                <a:cs typeface="Segoe UI Light" panose="020B0502040204020203" pitchFamily="34" charset="0"/>
              </a:rPr>
              <a:t>maj</a:t>
            </a:r>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 </a:t>
            </a:r>
          </a:p>
        </p:txBody>
      </p:sp>
      <p:sp>
        <p:nvSpPr>
          <p:cNvPr id="34" name="TextBox 33">
            <a:extLst>
              <a:ext uri="{FF2B5EF4-FFF2-40B4-BE49-F238E27FC236}">
                <a16:creationId xmlns:a16="http://schemas.microsoft.com/office/drawing/2014/main" id="{30AE8E31-71BF-804C-B281-BE2AB13AA6CB}"/>
              </a:ext>
            </a:extLst>
          </p:cNvPr>
          <p:cNvSpPr txBox="1"/>
          <p:nvPr/>
        </p:nvSpPr>
        <p:spPr>
          <a:xfrm>
            <a:off x="9381491" y="5187522"/>
            <a:ext cx="1070025" cy="461665"/>
          </a:xfrm>
          <a:prstGeom prst="rect">
            <a:avLst/>
          </a:prstGeom>
          <a:noFill/>
        </p:spPr>
        <p:txBody>
          <a:bodyPr wrap="square" tIns="45720" bIns="45720" rtlCol="0">
            <a:spAutoFit/>
          </a:bodyPr>
          <a:lstStyle/>
          <a:p>
            <a:pPr algn="ctr"/>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Turk5</a:t>
            </a:r>
            <a:r>
              <a:rPr lang="en-US" sz="2400" baseline="-25000" dirty="0">
                <a:solidFill>
                  <a:schemeClr val="tx1">
                    <a:lumMod val="65000"/>
                    <a:lumOff val="35000"/>
                  </a:schemeClr>
                </a:solidFill>
                <a:latin typeface="Segoe Condensed" panose="020B0606040200020203" pitchFamily="34" charset="0"/>
                <a:cs typeface="Segoe UI Light" panose="020B0502040204020203" pitchFamily="34" charset="0"/>
              </a:rPr>
              <a:t>all</a:t>
            </a:r>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 </a:t>
            </a:r>
          </a:p>
        </p:txBody>
      </p:sp>
      <p:sp>
        <p:nvSpPr>
          <p:cNvPr id="35" name="TextBox 34">
            <a:extLst>
              <a:ext uri="{FF2B5EF4-FFF2-40B4-BE49-F238E27FC236}">
                <a16:creationId xmlns:a16="http://schemas.microsoft.com/office/drawing/2014/main" id="{B49F5789-7421-B646-829B-1C0B044ACF2E}"/>
              </a:ext>
            </a:extLst>
          </p:cNvPr>
          <p:cNvSpPr txBox="1"/>
          <p:nvPr/>
        </p:nvSpPr>
        <p:spPr>
          <a:xfrm>
            <a:off x="10892900" y="5187522"/>
            <a:ext cx="1070025" cy="461665"/>
          </a:xfrm>
          <a:prstGeom prst="rect">
            <a:avLst/>
          </a:prstGeom>
          <a:noFill/>
        </p:spPr>
        <p:txBody>
          <a:bodyPr wrap="square" tIns="45720" bIns="45720" rtlCol="0">
            <a:spAutoFit/>
          </a:bodyPr>
          <a:lstStyle/>
          <a:p>
            <a:pPr algn="ctr"/>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Turk5</a:t>
            </a:r>
            <a:r>
              <a:rPr lang="en-US" sz="2400" baseline="-25000" dirty="0">
                <a:solidFill>
                  <a:schemeClr val="tx1">
                    <a:lumMod val="65000"/>
                    <a:lumOff val="35000"/>
                  </a:schemeClr>
                </a:solidFill>
                <a:latin typeface="Segoe Condensed" panose="020B0606040200020203" pitchFamily="34" charset="0"/>
                <a:cs typeface="Segoe UI Light" panose="020B0502040204020203" pitchFamily="34" charset="0"/>
              </a:rPr>
              <a:t>maj</a:t>
            </a:r>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 </a:t>
            </a:r>
          </a:p>
        </p:txBody>
      </p:sp>
      <p:grpSp>
        <p:nvGrpSpPr>
          <p:cNvPr id="62" name="Group 61">
            <a:extLst>
              <a:ext uri="{FF2B5EF4-FFF2-40B4-BE49-F238E27FC236}">
                <a16:creationId xmlns:a16="http://schemas.microsoft.com/office/drawing/2014/main" id="{7AF77BC8-38C1-344A-9E4C-C82B9B0DB3F8}"/>
              </a:ext>
            </a:extLst>
          </p:cNvPr>
          <p:cNvGrpSpPr/>
          <p:nvPr/>
        </p:nvGrpSpPr>
        <p:grpSpPr>
          <a:xfrm>
            <a:off x="9176261" y="1367100"/>
            <a:ext cx="1480484" cy="461665"/>
            <a:chOff x="10337216" y="1136560"/>
            <a:chExt cx="1480484" cy="461665"/>
          </a:xfrm>
        </p:grpSpPr>
        <p:sp>
          <p:nvSpPr>
            <p:cNvPr id="55" name="Rectangle 54">
              <a:extLst>
                <a:ext uri="{FF2B5EF4-FFF2-40B4-BE49-F238E27FC236}">
                  <a16:creationId xmlns:a16="http://schemas.microsoft.com/office/drawing/2014/main" id="{5DBE4A55-B60F-B848-937A-219C31B9A563}"/>
                </a:ext>
              </a:extLst>
            </p:cNvPr>
            <p:cNvSpPr/>
            <p:nvPr/>
          </p:nvSpPr>
          <p:spPr>
            <a:xfrm>
              <a:off x="10337216" y="1232986"/>
              <a:ext cx="274320" cy="2713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TextBox 55">
              <a:extLst>
                <a:ext uri="{FF2B5EF4-FFF2-40B4-BE49-F238E27FC236}">
                  <a16:creationId xmlns:a16="http://schemas.microsoft.com/office/drawing/2014/main" id="{620B7FCE-7E65-9242-AB23-E76FB7E05534}"/>
                </a:ext>
              </a:extLst>
            </p:cNvPr>
            <p:cNvSpPr txBox="1"/>
            <p:nvPr/>
          </p:nvSpPr>
          <p:spPr>
            <a:xfrm>
              <a:off x="10633117" y="1136560"/>
              <a:ext cx="1184583" cy="461665"/>
            </a:xfrm>
            <a:prstGeom prst="rect">
              <a:avLst/>
            </a:prstGeom>
            <a:noFill/>
          </p:spPr>
          <p:txBody>
            <a:bodyPr wrap="square" tIns="45720" bIns="45720" rtlCol="0">
              <a:spAutoFit/>
            </a:bodyPr>
            <a:lstStyle/>
            <a:p>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Precision</a:t>
              </a:r>
            </a:p>
          </p:txBody>
        </p:sp>
      </p:grpSp>
      <p:grpSp>
        <p:nvGrpSpPr>
          <p:cNvPr id="61" name="Group 60">
            <a:extLst>
              <a:ext uri="{FF2B5EF4-FFF2-40B4-BE49-F238E27FC236}">
                <a16:creationId xmlns:a16="http://schemas.microsoft.com/office/drawing/2014/main" id="{CD859361-188B-2542-97AA-B95A764BB8EC}"/>
              </a:ext>
            </a:extLst>
          </p:cNvPr>
          <p:cNvGrpSpPr/>
          <p:nvPr/>
        </p:nvGrpSpPr>
        <p:grpSpPr>
          <a:xfrm>
            <a:off x="10892900" y="1367100"/>
            <a:ext cx="1480484" cy="461665"/>
            <a:chOff x="10337216" y="1477655"/>
            <a:chExt cx="1480484" cy="461665"/>
          </a:xfrm>
        </p:grpSpPr>
        <p:sp>
          <p:nvSpPr>
            <p:cNvPr id="57" name="TextBox 56">
              <a:extLst>
                <a:ext uri="{FF2B5EF4-FFF2-40B4-BE49-F238E27FC236}">
                  <a16:creationId xmlns:a16="http://schemas.microsoft.com/office/drawing/2014/main" id="{2735E903-965C-E64D-B6B2-6C0FF986F8D3}"/>
                </a:ext>
              </a:extLst>
            </p:cNvPr>
            <p:cNvSpPr txBox="1"/>
            <p:nvPr/>
          </p:nvSpPr>
          <p:spPr>
            <a:xfrm>
              <a:off x="10633117" y="1477655"/>
              <a:ext cx="1184583" cy="461665"/>
            </a:xfrm>
            <a:prstGeom prst="rect">
              <a:avLst/>
            </a:prstGeom>
            <a:noFill/>
          </p:spPr>
          <p:txBody>
            <a:bodyPr wrap="square" tIns="45720" bIns="45720" rtlCol="0">
              <a:spAutoFit/>
            </a:bodyPr>
            <a:lstStyle/>
            <a:p>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Recall</a:t>
              </a:r>
            </a:p>
          </p:txBody>
        </p:sp>
        <p:sp>
          <p:nvSpPr>
            <p:cNvPr id="58" name="Rectangle 57">
              <a:extLst>
                <a:ext uri="{FF2B5EF4-FFF2-40B4-BE49-F238E27FC236}">
                  <a16:creationId xmlns:a16="http://schemas.microsoft.com/office/drawing/2014/main" id="{37DD8910-B016-7B45-AE0B-782B180992AD}"/>
                </a:ext>
              </a:extLst>
            </p:cNvPr>
            <p:cNvSpPr/>
            <p:nvPr/>
          </p:nvSpPr>
          <p:spPr>
            <a:xfrm>
              <a:off x="10337216" y="1569902"/>
              <a:ext cx="274320" cy="27432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7" name="Graphic 66" descr="Customer review">
            <a:extLst>
              <a:ext uri="{FF2B5EF4-FFF2-40B4-BE49-F238E27FC236}">
                <a16:creationId xmlns:a16="http://schemas.microsoft.com/office/drawing/2014/main" id="{35FE35ED-8C70-7F4B-8729-00FE313465C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29116" y="2711114"/>
            <a:ext cx="1968609" cy="1968609"/>
          </a:xfrm>
          <a:prstGeom prst="rect">
            <a:avLst/>
          </a:prstGeom>
        </p:spPr>
      </p:pic>
      <p:sp>
        <p:nvSpPr>
          <p:cNvPr id="68" name="Left Brace 67">
            <a:extLst>
              <a:ext uri="{FF2B5EF4-FFF2-40B4-BE49-F238E27FC236}">
                <a16:creationId xmlns:a16="http://schemas.microsoft.com/office/drawing/2014/main" id="{834B340A-C665-BF44-94DC-775EA1DB0935}"/>
              </a:ext>
            </a:extLst>
          </p:cNvPr>
          <p:cNvSpPr/>
          <p:nvPr/>
        </p:nvSpPr>
        <p:spPr>
          <a:xfrm rot="5400000">
            <a:off x="9021701" y="2035165"/>
            <a:ext cx="458070" cy="5604464"/>
          </a:xfrm>
          <a:prstGeom prst="leftBrace">
            <a:avLst>
              <a:gd name="adj1" fmla="val 47797"/>
              <a:gd name="adj2" fmla="val 49332"/>
            </a:avLst>
          </a:prstGeom>
          <a:ln w="1905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69" name="TextBox 68">
            <a:extLst>
              <a:ext uri="{FF2B5EF4-FFF2-40B4-BE49-F238E27FC236}">
                <a16:creationId xmlns:a16="http://schemas.microsoft.com/office/drawing/2014/main" id="{83F0EDE8-4106-3842-A344-48BC4D228D5F}"/>
              </a:ext>
            </a:extLst>
          </p:cNvPr>
          <p:cNvSpPr txBox="1"/>
          <p:nvPr/>
        </p:nvSpPr>
        <p:spPr>
          <a:xfrm>
            <a:off x="8329958" y="2277088"/>
            <a:ext cx="2515753" cy="461665"/>
          </a:xfrm>
          <a:prstGeom prst="rect">
            <a:avLst/>
          </a:prstGeom>
          <a:noFill/>
        </p:spPr>
        <p:txBody>
          <a:bodyPr wrap="none" tIns="45720" bIns="45720" rtlCol="0">
            <a:spAutoFit/>
          </a:bodyPr>
          <a:lstStyle/>
          <a:p>
            <a:r>
              <a:rPr lang="en-US" sz="2400" b="1" dirty="0">
                <a:solidFill>
                  <a:schemeClr val="tx1">
                    <a:lumMod val="75000"/>
                    <a:lumOff val="25000"/>
                  </a:schemeClr>
                </a:solidFill>
                <a:latin typeface="Segoe UI Semibold" panose="020B0502040204020203" pitchFamily="34" charset="0"/>
                <a:ea typeface="Segoe UI Semibold" panose="020B0502040204020203" pitchFamily="34" charset="0"/>
                <a:cs typeface="Segoe UI Semibold" panose="020B0502040204020203" pitchFamily="34" charset="0"/>
              </a:rPr>
              <a:t>Multiple labelers</a:t>
            </a:r>
          </a:p>
        </p:txBody>
      </p:sp>
    </p:spTree>
    <p:extLst>
      <p:ext uri="{BB962C8B-B14F-4D97-AF65-F5344CB8AC3E}">
        <p14:creationId xmlns:p14="http://schemas.microsoft.com/office/powerpoint/2010/main" val="2957438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8"/>
                                        </p:tgtEl>
                                        <p:attrNameLst>
                                          <p:attrName>style.visibility</p:attrName>
                                        </p:attrNameLst>
                                      </p:cBhvr>
                                      <p:to>
                                        <p:strVal val="visible"/>
                                      </p:to>
                                    </p:set>
                                    <p:animEffect transition="in" filter="wipe(down)">
                                      <p:cBhvr>
                                        <p:cTn id="7" dur="500"/>
                                        <p:tgtEl>
                                          <p:spTgt spid="68"/>
                                        </p:tgtEl>
                                      </p:cBhvr>
                                    </p:animEffect>
                                  </p:childTnLst>
                                </p:cTn>
                              </p:par>
                              <p:par>
                                <p:cTn id="8" presetID="1" presetClass="entr" presetSubtype="0" fill="hold" nodeType="withEffect">
                                  <p:stCondLst>
                                    <p:cond delay="0"/>
                                  </p:stCondLst>
                                  <p:childTnLst>
                                    <p:set>
                                      <p:cBhvr>
                                        <p:cTn id="9" dur="1" fill="hold">
                                          <p:stCondLst>
                                            <p:cond delay="0"/>
                                          </p:stCondLst>
                                        </p:cTn>
                                        <p:tgtEl>
                                          <p:spTgt spid="67"/>
                                        </p:tgtEl>
                                        <p:attrNameLst>
                                          <p:attrName>style.visibility</p:attrName>
                                        </p:attrNameLst>
                                      </p:cBhvr>
                                      <p:to>
                                        <p:strVal val="visible"/>
                                      </p:to>
                                    </p:set>
                                  </p:childTnLst>
                                </p:cTn>
                              </p:par>
                              <p:par>
                                <p:cTn id="10" presetID="1" presetClass="entr" presetSubtype="0" fill="hold" grpId="0" nodeType="withEffect">
                                  <p:stCondLst>
                                    <p:cond delay="0"/>
                                  </p:stCondLst>
                                  <p:childTnLst>
                                    <p:set>
                                      <p:cBhvr>
                                        <p:cTn id="11" dur="1" fill="hold">
                                          <p:stCondLst>
                                            <p:cond delay="0"/>
                                          </p:stCondLst>
                                        </p:cTn>
                                        <p:tgtEl>
                                          <p:spTgt spid="6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 grpId="0" animBg="1"/>
      <p:bldP spid="69" grpId="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65F10-5555-D841-8215-22678D929B90}"/>
              </a:ext>
            </a:extLst>
          </p:cNvPr>
          <p:cNvSpPr>
            <a:spLocks noGrp="1"/>
          </p:cNvSpPr>
          <p:nvPr>
            <p:ph type="title"/>
          </p:nvPr>
        </p:nvSpPr>
        <p:spPr>
          <a:xfrm>
            <a:off x="211822" y="492641"/>
            <a:ext cx="9780317" cy="708436"/>
          </a:xfrm>
        </p:spPr>
        <p:txBody>
          <a:bodyPr/>
          <a:lstStyle/>
          <a:p>
            <a:r>
              <a:rPr lang="en-US" dirty="0"/>
              <a:t>How accurately did users perform?</a:t>
            </a:r>
          </a:p>
        </p:txBody>
      </p:sp>
      <p:sp>
        <p:nvSpPr>
          <p:cNvPr id="4" name="Content Placeholder 3">
            <a:extLst>
              <a:ext uri="{FF2B5EF4-FFF2-40B4-BE49-F238E27FC236}">
                <a16:creationId xmlns:a16="http://schemas.microsoft.com/office/drawing/2014/main" id="{5DA2E917-1BF0-9543-B835-CF8DB85B5BCC}"/>
              </a:ext>
            </a:extLst>
          </p:cNvPr>
          <p:cNvSpPr>
            <a:spLocks noGrp="1"/>
          </p:cNvSpPr>
          <p:nvPr>
            <p:ph sz="quarter" idx="13"/>
          </p:nvPr>
        </p:nvSpPr>
        <p:spPr/>
        <p:txBody>
          <a:bodyPr/>
          <a:lstStyle/>
          <a:p>
            <a:r>
              <a:rPr lang="en-US" dirty="0"/>
              <a:t>RQ2: data validation study</a:t>
            </a:r>
          </a:p>
        </p:txBody>
      </p:sp>
      <p:cxnSp>
        <p:nvCxnSpPr>
          <p:cNvPr id="5" name="Straight Connector 4">
            <a:extLst>
              <a:ext uri="{FF2B5EF4-FFF2-40B4-BE49-F238E27FC236}">
                <a16:creationId xmlns:a16="http://schemas.microsoft.com/office/drawing/2014/main" id="{EF28C37B-AE2B-9941-9AA1-F9C3A28B17A3}"/>
              </a:ext>
            </a:extLst>
          </p:cNvPr>
          <p:cNvCxnSpPr>
            <a:cxnSpLocks/>
          </p:cNvCxnSpPr>
          <p:nvPr/>
        </p:nvCxnSpPr>
        <p:spPr>
          <a:xfrm flipV="1">
            <a:off x="903705" y="5202988"/>
            <a:ext cx="11149263" cy="0"/>
          </a:xfrm>
          <a:prstGeom prst="line">
            <a:avLst/>
          </a:prstGeom>
          <a:ln w="38100">
            <a:solidFill>
              <a:schemeClr val="bg1">
                <a:lumMod val="75000"/>
              </a:schemeClr>
            </a:solidFill>
            <a:prstDash val="solid"/>
          </a:ln>
        </p:spPr>
        <p:style>
          <a:lnRef idx="1">
            <a:schemeClr val="accent1"/>
          </a:lnRef>
          <a:fillRef idx="0">
            <a:schemeClr val="accent1"/>
          </a:fillRef>
          <a:effectRef idx="0">
            <a:schemeClr val="accent1"/>
          </a:effectRef>
          <a:fontRef idx="minor">
            <a:schemeClr val="tx1"/>
          </a:fontRef>
        </p:style>
      </p:cxnSp>
      <p:sp>
        <p:nvSpPr>
          <p:cNvPr id="7" name="Down Arrow 6">
            <a:extLst>
              <a:ext uri="{FF2B5EF4-FFF2-40B4-BE49-F238E27FC236}">
                <a16:creationId xmlns:a16="http://schemas.microsoft.com/office/drawing/2014/main" id="{FD6DCA63-C0A3-6E45-B953-11DB6938F220}"/>
              </a:ext>
            </a:extLst>
          </p:cNvPr>
          <p:cNvSpPr/>
          <p:nvPr/>
        </p:nvSpPr>
        <p:spPr>
          <a:xfrm>
            <a:off x="5386374" y="2145347"/>
            <a:ext cx="335665" cy="497711"/>
          </a:xfrm>
          <a:prstGeom prst="downArrow">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A905F252-DCA2-0D4F-B5CD-465DDFB4B2C1}"/>
              </a:ext>
            </a:extLst>
          </p:cNvPr>
          <p:cNvCxnSpPr>
            <a:cxnSpLocks/>
          </p:cNvCxnSpPr>
          <p:nvPr/>
        </p:nvCxnSpPr>
        <p:spPr>
          <a:xfrm flipV="1">
            <a:off x="903705" y="4558631"/>
            <a:ext cx="11149263" cy="0"/>
          </a:xfrm>
          <a:prstGeom prst="line">
            <a:avLst/>
          </a:prstGeom>
          <a:ln w="38100">
            <a:solidFill>
              <a:schemeClr val="bg1">
                <a:lumMod val="7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E89A5F9-7BC7-CC42-B361-6E520F5B0C87}"/>
              </a:ext>
            </a:extLst>
          </p:cNvPr>
          <p:cNvCxnSpPr>
            <a:cxnSpLocks/>
          </p:cNvCxnSpPr>
          <p:nvPr/>
        </p:nvCxnSpPr>
        <p:spPr>
          <a:xfrm flipV="1">
            <a:off x="903705" y="3946357"/>
            <a:ext cx="11149263" cy="0"/>
          </a:xfrm>
          <a:prstGeom prst="line">
            <a:avLst/>
          </a:prstGeom>
          <a:ln w="38100">
            <a:solidFill>
              <a:schemeClr val="bg1">
                <a:lumMod val="7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2331A1-0A22-2947-A1F0-D03C9F482222}"/>
              </a:ext>
            </a:extLst>
          </p:cNvPr>
          <p:cNvCxnSpPr>
            <a:cxnSpLocks/>
          </p:cNvCxnSpPr>
          <p:nvPr/>
        </p:nvCxnSpPr>
        <p:spPr>
          <a:xfrm flipV="1">
            <a:off x="903705" y="3366168"/>
            <a:ext cx="11149263" cy="0"/>
          </a:xfrm>
          <a:prstGeom prst="line">
            <a:avLst/>
          </a:prstGeom>
          <a:ln w="38100">
            <a:solidFill>
              <a:schemeClr val="bg1">
                <a:lumMod val="7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A6D3622-CE93-6F43-A90F-DDB732364726}"/>
              </a:ext>
            </a:extLst>
          </p:cNvPr>
          <p:cNvCxnSpPr>
            <a:cxnSpLocks/>
          </p:cNvCxnSpPr>
          <p:nvPr/>
        </p:nvCxnSpPr>
        <p:spPr>
          <a:xfrm flipV="1">
            <a:off x="903705" y="2711115"/>
            <a:ext cx="11149263" cy="0"/>
          </a:xfrm>
          <a:prstGeom prst="line">
            <a:avLst/>
          </a:prstGeom>
          <a:ln w="38100">
            <a:solidFill>
              <a:schemeClr val="bg1">
                <a:lumMod val="7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0B725A1-1F24-D641-A7E3-62106ADC0690}"/>
              </a:ext>
            </a:extLst>
          </p:cNvPr>
          <p:cNvCxnSpPr>
            <a:cxnSpLocks/>
          </p:cNvCxnSpPr>
          <p:nvPr/>
        </p:nvCxnSpPr>
        <p:spPr>
          <a:xfrm flipV="1">
            <a:off x="903705" y="2104190"/>
            <a:ext cx="11149263" cy="0"/>
          </a:xfrm>
          <a:prstGeom prst="line">
            <a:avLst/>
          </a:prstGeom>
          <a:ln w="38100">
            <a:solidFill>
              <a:schemeClr val="bg1">
                <a:lumMod val="75000"/>
              </a:schemeClr>
            </a:solidFill>
            <a:prstDash val="solid"/>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4FBFF6CA-68EE-CF4D-8036-EFBC2228D04C}"/>
              </a:ext>
            </a:extLst>
          </p:cNvPr>
          <p:cNvSpPr txBox="1"/>
          <p:nvPr/>
        </p:nvSpPr>
        <p:spPr>
          <a:xfrm>
            <a:off x="-16310" y="1831474"/>
            <a:ext cx="780983" cy="461665"/>
          </a:xfrm>
          <a:prstGeom prst="rect">
            <a:avLst/>
          </a:prstGeom>
          <a:noFill/>
        </p:spPr>
        <p:txBody>
          <a:bodyPr wrap="none" tIns="45720" bIns="45720" rtlCol="0">
            <a:spAutoFit/>
          </a:bodyPr>
          <a:lstStyle/>
          <a:p>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100%</a:t>
            </a:r>
          </a:p>
        </p:txBody>
      </p:sp>
      <p:sp>
        <p:nvSpPr>
          <p:cNvPr id="23" name="TextBox 22">
            <a:extLst>
              <a:ext uri="{FF2B5EF4-FFF2-40B4-BE49-F238E27FC236}">
                <a16:creationId xmlns:a16="http://schemas.microsoft.com/office/drawing/2014/main" id="{ECEA291C-5708-9A40-ADEA-BDF678717F88}"/>
              </a:ext>
            </a:extLst>
          </p:cNvPr>
          <p:cNvSpPr txBox="1"/>
          <p:nvPr/>
        </p:nvSpPr>
        <p:spPr>
          <a:xfrm>
            <a:off x="101600" y="2480282"/>
            <a:ext cx="663073" cy="461665"/>
          </a:xfrm>
          <a:prstGeom prst="rect">
            <a:avLst/>
          </a:prstGeom>
          <a:noFill/>
        </p:spPr>
        <p:txBody>
          <a:bodyPr wrap="square" tIns="45720" bIns="45720" rtlCol="0">
            <a:spAutoFit/>
          </a:bodyPr>
          <a:lstStyle/>
          <a:p>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80%</a:t>
            </a:r>
          </a:p>
        </p:txBody>
      </p:sp>
      <p:sp>
        <p:nvSpPr>
          <p:cNvPr id="24" name="TextBox 23">
            <a:extLst>
              <a:ext uri="{FF2B5EF4-FFF2-40B4-BE49-F238E27FC236}">
                <a16:creationId xmlns:a16="http://schemas.microsoft.com/office/drawing/2014/main" id="{CBD1F749-4585-3F47-ABC4-B8F77968E9AC}"/>
              </a:ext>
            </a:extLst>
          </p:cNvPr>
          <p:cNvSpPr txBox="1"/>
          <p:nvPr/>
        </p:nvSpPr>
        <p:spPr>
          <a:xfrm>
            <a:off x="101599" y="3081861"/>
            <a:ext cx="663073" cy="461665"/>
          </a:xfrm>
          <a:prstGeom prst="rect">
            <a:avLst/>
          </a:prstGeom>
          <a:noFill/>
        </p:spPr>
        <p:txBody>
          <a:bodyPr wrap="square" tIns="45720" bIns="45720" rtlCol="0">
            <a:spAutoFit/>
          </a:bodyPr>
          <a:lstStyle/>
          <a:p>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60%</a:t>
            </a:r>
          </a:p>
        </p:txBody>
      </p:sp>
      <p:sp>
        <p:nvSpPr>
          <p:cNvPr id="25" name="TextBox 24">
            <a:extLst>
              <a:ext uri="{FF2B5EF4-FFF2-40B4-BE49-F238E27FC236}">
                <a16:creationId xmlns:a16="http://schemas.microsoft.com/office/drawing/2014/main" id="{CD20C4A1-9C47-424D-B5AB-E58B7E75774E}"/>
              </a:ext>
            </a:extLst>
          </p:cNvPr>
          <p:cNvSpPr txBox="1"/>
          <p:nvPr/>
        </p:nvSpPr>
        <p:spPr>
          <a:xfrm>
            <a:off x="101599" y="3683440"/>
            <a:ext cx="663073" cy="461665"/>
          </a:xfrm>
          <a:prstGeom prst="rect">
            <a:avLst/>
          </a:prstGeom>
          <a:noFill/>
        </p:spPr>
        <p:txBody>
          <a:bodyPr wrap="square" tIns="45720" bIns="45720" rtlCol="0">
            <a:spAutoFit/>
          </a:bodyPr>
          <a:lstStyle/>
          <a:p>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40%</a:t>
            </a:r>
          </a:p>
        </p:txBody>
      </p:sp>
      <p:sp>
        <p:nvSpPr>
          <p:cNvPr id="26" name="TextBox 25">
            <a:extLst>
              <a:ext uri="{FF2B5EF4-FFF2-40B4-BE49-F238E27FC236}">
                <a16:creationId xmlns:a16="http://schemas.microsoft.com/office/drawing/2014/main" id="{8E35A5BE-0679-5E40-9481-15D072B10229}"/>
              </a:ext>
            </a:extLst>
          </p:cNvPr>
          <p:cNvSpPr txBox="1"/>
          <p:nvPr/>
        </p:nvSpPr>
        <p:spPr>
          <a:xfrm>
            <a:off x="101598" y="4354535"/>
            <a:ext cx="663073" cy="461665"/>
          </a:xfrm>
          <a:prstGeom prst="rect">
            <a:avLst/>
          </a:prstGeom>
          <a:noFill/>
        </p:spPr>
        <p:txBody>
          <a:bodyPr wrap="square" tIns="45720" bIns="45720" rtlCol="0">
            <a:spAutoFit/>
          </a:bodyPr>
          <a:lstStyle/>
          <a:p>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20%</a:t>
            </a:r>
          </a:p>
        </p:txBody>
      </p:sp>
      <p:sp>
        <p:nvSpPr>
          <p:cNvPr id="27" name="TextBox 26">
            <a:extLst>
              <a:ext uri="{FF2B5EF4-FFF2-40B4-BE49-F238E27FC236}">
                <a16:creationId xmlns:a16="http://schemas.microsoft.com/office/drawing/2014/main" id="{4625950D-B8BE-DE47-A986-33F2DD6D8D7F}"/>
              </a:ext>
            </a:extLst>
          </p:cNvPr>
          <p:cNvSpPr txBox="1"/>
          <p:nvPr/>
        </p:nvSpPr>
        <p:spPr>
          <a:xfrm>
            <a:off x="211822" y="4949870"/>
            <a:ext cx="552848" cy="461665"/>
          </a:xfrm>
          <a:prstGeom prst="rect">
            <a:avLst/>
          </a:prstGeom>
          <a:noFill/>
        </p:spPr>
        <p:txBody>
          <a:bodyPr wrap="square" tIns="45720" bIns="45720" rtlCol="0">
            <a:spAutoFit/>
          </a:bodyPr>
          <a:lstStyle/>
          <a:p>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0%</a:t>
            </a:r>
          </a:p>
        </p:txBody>
      </p:sp>
      <p:sp>
        <p:nvSpPr>
          <p:cNvPr id="28" name="TextBox 27">
            <a:extLst>
              <a:ext uri="{FF2B5EF4-FFF2-40B4-BE49-F238E27FC236}">
                <a16:creationId xmlns:a16="http://schemas.microsoft.com/office/drawing/2014/main" id="{16B6C466-C70A-2E4F-8724-2E71E6506D5C}"/>
              </a:ext>
            </a:extLst>
          </p:cNvPr>
          <p:cNvSpPr txBox="1"/>
          <p:nvPr/>
        </p:nvSpPr>
        <p:spPr>
          <a:xfrm>
            <a:off x="1214263" y="5187522"/>
            <a:ext cx="764662" cy="461665"/>
          </a:xfrm>
          <a:prstGeom prst="rect">
            <a:avLst/>
          </a:prstGeom>
          <a:noFill/>
        </p:spPr>
        <p:txBody>
          <a:bodyPr wrap="square" tIns="45720" bIns="45720" rtlCol="0">
            <a:spAutoFit/>
          </a:bodyPr>
          <a:lstStyle/>
          <a:p>
            <a:pPr algn="ctr"/>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All</a:t>
            </a:r>
          </a:p>
        </p:txBody>
      </p:sp>
      <p:sp>
        <p:nvSpPr>
          <p:cNvPr id="29" name="TextBox 28">
            <a:extLst>
              <a:ext uri="{FF2B5EF4-FFF2-40B4-BE49-F238E27FC236}">
                <a16:creationId xmlns:a16="http://schemas.microsoft.com/office/drawing/2014/main" id="{5A129226-F136-3349-B5FA-36F07003D5C7}"/>
              </a:ext>
            </a:extLst>
          </p:cNvPr>
          <p:cNvSpPr txBox="1"/>
          <p:nvPr/>
        </p:nvSpPr>
        <p:spPr>
          <a:xfrm>
            <a:off x="2590800" y="5187522"/>
            <a:ext cx="764662" cy="461665"/>
          </a:xfrm>
          <a:prstGeom prst="rect">
            <a:avLst/>
          </a:prstGeom>
          <a:noFill/>
        </p:spPr>
        <p:txBody>
          <a:bodyPr wrap="square" tIns="45720" bIns="45720" rtlCol="0">
            <a:spAutoFit/>
          </a:bodyPr>
          <a:lstStyle/>
          <a:p>
            <a:pPr algn="ctr"/>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Anon</a:t>
            </a:r>
          </a:p>
        </p:txBody>
      </p:sp>
      <p:sp>
        <p:nvSpPr>
          <p:cNvPr id="30" name="TextBox 29">
            <a:extLst>
              <a:ext uri="{FF2B5EF4-FFF2-40B4-BE49-F238E27FC236}">
                <a16:creationId xmlns:a16="http://schemas.microsoft.com/office/drawing/2014/main" id="{80ACB097-FB51-814E-88A0-6DE02D847087}"/>
              </a:ext>
            </a:extLst>
          </p:cNvPr>
          <p:cNvSpPr txBox="1"/>
          <p:nvPr/>
        </p:nvSpPr>
        <p:spPr>
          <a:xfrm>
            <a:off x="3967337" y="5187522"/>
            <a:ext cx="833271" cy="461665"/>
          </a:xfrm>
          <a:prstGeom prst="rect">
            <a:avLst/>
          </a:prstGeom>
          <a:noFill/>
        </p:spPr>
        <p:txBody>
          <a:bodyPr wrap="square" tIns="45720" bIns="45720" rtlCol="0">
            <a:spAutoFit/>
          </a:bodyPr>
          <a:lstStyle/>
          <a:p>
            <a:pPr algn="ctr"/>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Reg</a:t>
            </a:r>
          </a:p>
        </p:txBody>
      </p:sp>
      <p:sp>
        <p:nvSpPr>
          <p:cNvPr id="31" name="TextBox 30">
            <a:extLst>
              <a:ext uri="{FF2B5EF4-FFF2-40B4-BE49-F238E27FC236}">
                <a16:creationId xmlns:a16="http://schemas.microsoft.com/office/drawing/2014/main" id="{4638BF66-01B5-E140-A7A9-DCB35513EBA6}"/>
              </a:ext>
            </a:extLst>
          </p:cNvPr>
          <p:cNvSpPr txBox="1"/>
          <p:nvPr/>
        </p:nvSpPr>
        <p:spPr>
          <a:xfrm>
            <a:off x="5228428" y="5187522"/>
            <a:ext cx="967656" cy="461665"/>
          </a:xfrm>
          <a:prstGeom prst="rect">
            <a:avLst/>
          </a:prstGeom>
          <a:noFill/>
        </p:spPr>
        <p:txBody>
          <a:bodyPr wrap="square" tIns="45720" bIns="45720" rtlCol="0">
            <a:spAutoFit/>
          </a:bodyPr>
          <a:lstStyle/>
          <a:p>
            <a:pPr algn="ctr"/>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Turk </a:t>
            </a:r>
          </a:p>
        </p:txBody>
      </p:sp>
      <p:sp>
        <p:nvSpPr>
          <p:cNvPr id="32" name="TextBox 31">
            <a:extLst>
              <a:ext uri="{FF2B5EF4-FFF2-40B4-BE49-F238E27FC236}">
                <a16:creationId xmlns:a16="http://schemas.microsoft.com/office/drawing/2014/main" id="{18EAB03E-D70D-1A4B-BDEE-0AEE174B61AA}"/>
              </a:ext>
            </a:extLst>
          </p:cNvPr>
          <p:cNvSpPr txBox="1"/>
          <p:nvPr/>
        </p:nvSpPr>
        <p:spPr>
          <a:xfrm>
            <a:off x="6490834" y="5187522"/>
            <a:ext cx="1070025" cy="461665"/>
          </a:xfrm>
          <a:prstGeom prst="rect">
            <a:avLst/>
          </a:prstGeom>
          <a:noFill/>
        </p:spPr>
        <p:txBody>
          <a:bodyPr wrap="square" tIns="45720" bIns="45720" rtlCol="0">
            <a:spAutoFit/>
          </a:bodyPr>
          <a:lstStyle/>
          <a:p>
            <a:pPr algn="ctr"/>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Turk 3</a:t>
            </a:r>
            <a:r>
              <a:rPr lang="en-US" sz="2400" baseline="-25000" dirty="0">
                <a:solidFill>
                  <a:schemeClr val="tx1">
                    <a:lumMod val="65000"/>
                    <a:lumOff val="35000"/>
                  </a:schemeClr>
                </a:solidFill>
                <a:latin typeface="Segoe Condensed" panose="020B0606040200020203" pitchFamily="34" charset="0"/>
                <a:cs typeface="Segoe UI Light" panose="020B0502040204020203" pitchFamily="34" charset="0"/>
              </a:rPr>
              <a:t>all</a:t>
            </a:r>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 </a:t>
            </a:r>
          </a:p>
        </p:txBody>
      </p:sp>
      <p:sp>
        <p:nvSpPr>
          <p:cNvPr id="33" name="TextBox 32">
            <a:extLst>
              <a:ext uri="{FF2B5EF4-FFF2-40B4-BE49-F238E27FC236}">
                <a16:creationId xmlns:a16="http://schemas.microsoft.com/office/drawing/2014/main" id="{9AF0D218-30E8-D04E-8CB4-1303E8D47A59}"/>
              </a:ext>
            </a:extLst>
          </p:cNvPr>
          <p:cNvSpPr txBox="1"/>
          <p:nvPr/>
        </p:nvSpPr>
        <p:spPr>
          <a:xfrm>
            <a:off x="7976642" y="5187522"/>
            <a:ext cx="1070025" cy="461665"/>
          </a:xfrm>
          <a:prstGeom prst="rect">
            <a:avLst/>
          </a:prstGeom>
          <a:noFill/>
        </p:spPr>
        <p:txBody>
          <a:bodyPr wrap="square" tIns="45720" bIns="45720" rtlCol="0">
            <a:spAutoFit/>
          </a:bodyPr>
          <a:lstStyle/>
          <a:p>
            <a:pPr algn="ctr"/>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Turk3</a:t>
            </a:r>
            <a:r>
              <a:rPr lang="en-US" sz="2400" baseline="-25000" dirty="0">
                <a:solidFill>
                  <a:schemeClr val="tx1">
                    <a:lumMod val="65000"/>
                    <a:lumOff val="35000"/>
                  </a:schemeClr>
                </a:solidFill>
                <a:latin typeface="Segoe Condensed" panose="020B0606040200020203" pitchFamily="34" charset="0"/>
                <a:cs typeface="Segoe UI Light" panose="020B0502040204020203" pitchFamily="34" charset="0"/>
              </a:rPr>
              <a:t>maj</a:t>
            </a:r>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 </a:t>
            </a:r>
          </a:p>
        </p:txBody>
      </p:sp>
      <p:sp>
        <p:nvSpPr>
          <p:cNvPr id="34" name="TextBox 33">
            <a:extLst>
              <a:ext uri="{FF2B5EF4-FFF2-40B4-BE49-F238E27FC236}">
                <a16:creationId xmlns:a16="http://schemas.microsoft.com/office/drawing/2014/main" id="{30AE8E31-71BF-804C-B281-BE2AB13AA6CB}"/>
              </a:ext>
            </a:extLst>
          </p:cNvPr>
          <p:cNvSpPr txBox="1"/>
          <p:nvPr/>
        </p:nvSpPr>
        <p:spPr>
          <a:xfrm>
            <a:off x="9381491" y="5187522"/>
            <a:ext cx="1070025" cy="461665"/>
          </a:xfrm>
          <a:prstGeom prst="rect">
            <a:avLst/>
          </a:prstGeom>
          <a:noFill/>
        </p:spPr>
        <p:txBody>
          <a:bodyPr wrap="square" tIns="45720" bIns="45720" rtlCol="0">
            <a:spAutoFit/>
          </a:bodyPr>
          <a:lstStyle/>
          <a:p>
            <a:pPr algn="ctr"/>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Turk5</a:t>
            </a:r>
            <a:r>
              <a:rPr lang="en-US" sz="2400" baseline="-25000" dirty="0">
                <a:solidFill>
                  <a:schemeClr val="tx1">
                    <a:lumMod val="65000"/>
                    <a:lumOff val="35000"/>
                  </a:schemeClr>
                </a:solidFill>
                <a:latin typeface="Segoe Condensed" panose="020B0606040200020203" pitchFamily="34" charset="0"/>
                <a:cs typeface="Segoe UI Light" panose="020B0502040204020203" pitchFamily="34" charset="0"/>
              </a:rPr>
              <a:t>all</a:t>
            </a:r>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 </a:t>
            </a:r>
          </a:p>
        </p:txBody>
      </p:sp>
      <p:sp>
        <p:nvSpPr>
          <p:cNvPr id="35" name="TextBox 34">
            <a:extLst>
              <a:ext uri="{FF2B5EF4-FFF2-40B4-BE49-F238E27FC236}">
                <a16:creationId xmlns:a16="http://schemas.microsoft.com/office/drawing/2014/main" id="{B49F5789-7421-B646-829B-1C0B044ACF2E}"/>
              </a:ext>
            </a:extLst>
          </p:cNvPr>
          <p:cNvSpPr txBox="1"/>
          <p:nvPr/>
        </p:nvSpPr>
        <p:spPr>
          <a:xfrm>
            <a:off x="10892900" y="5187522"/>
            <a:ext cx="1070025" cy="461665"/>
          </a:xfrm>
          <a:prstGeom prst="rect">
            <a:avLst/>
          </a:prstGeom>
          <a:noFill/>
        </p:spPr>
        <p:txBody>
          <a:bodyPr wrap="square" tIns="45720" bIns="45720" rtlCol="0">
            <a:spAutoFit/>
          </a:bodyPr>
          <a:lstStyle/>
          <a:p>
            <a:pPr algn="ctr"/>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Turk5</a:t>
            </a:r>
            <a:r>
              <a:rPr lang="en-US" sz="2400" baseline="-25000" dirty="0">
                <a:solidFill>
                  <a:schemeClr val="tx1">
                    <a:lumMod val="65000"/>
                    <a:lumOff val="35000"/>
                  </a:schemeClr>
                </a:solidFill>
                <a:latin typeface="Segoe Condensed" panose="020B0606040200020203" pitchFamily="34" charset="0"/>
                <a:cs typeface="Segoe UI Light" panose="020B0502040204020203" pitchFamily="34" charset="0"/>
              </a:rPr>
              <a:t>maj</a:t>
            </a:r>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 </a:t>
            </a:r>
          </a:p>
        </p:txBody>
      </p:sp>
      <p:sp>
        <p:nvSpPr>
          <p:cNvPr id="36" name="Rectangle 35">
            <a:extLst>
              <a:ext uri="{FF2B5EF4-FFF2-40B4-BE49-F238E27FC236}">
                <a16:creationId xmlns:a16="http://schemas.microsoft.com/office/drawing/2014/main" id="{3AB63F9B-DF7D-054E-8A04-A8DFB25DC3A6}"/>
              </a:ext>
            </a:extLst>
          </p:cNvPr>
          <p:cNvSpPr/>
          <p:nvPr/>
        </p:nvSpPr>
        <p:spPr>
          <a:xfrm>
            <a:off x="1241638" y="3219715"/>
            <a:ext cx="283464" cy="196249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6DE3451C-CF37-0741-A8E8-E586665E1919}"/>
              </a:ext>
            </a:extLst>
          </p:cNvPr>
          <p:cNvSpPr/>
          <p:nvPr/>
        </p:nvSpPr>
        <p:spPr>
          <a:xfrm>
            <a:off x="2647191" y="3689058"/>
            <a:ext cx="283464" cy="149314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A39B33B3-1591-2942-A21C-23EBDFAF8F64}"/>
              </a:ext>
            </a:extLst>
          </p:cNvPr>
          <p:cNvSpPr/>
          <p:nvPr/>
        </p:nvSpPr>
        <p:spPr>
          <a:xfrm>
            <a:off x="4019894" y="3269021"/>
            <a:ext cx="283464" cy="191318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9FA7D43F-83E8-094B-8600-67D5B1A5BD08}"/>
              </a:ext>
            </a:extLst>
          </p:cNvPr>
          <p:cNvSpPr/>
          <p:nvPr/>
        </p:nvSpPr>
        <p:spPr>
          <a:xfrm>
            <a:off x="5428792" y="3087722"/>
            <a:ext cx="283464" cy="20939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B40B60E3-B16A-C14A-8002-157C9C43FB27}"/>
              </a:ext>
            </a:extLst>
          </p:cNvPr>
          <p:cNvSpPr/>
          <p:nvPr/>
        </p:nvSpPr>
        <p:spPr>
          <a:xfrm>
            <a:off x="1668267" y="3031109"/>
            <a:ext cx="283464" cy="2151096"/>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ectangle 41">
            <a:extLst>
              <a:ext uri="{FF2B5EF4-FFF2-40B4-BE49-F238E27FC236}">
                <a16:creationId xmlns:a16="http://schemas.microsoft.com/office/drawing/2014/main" id="{CC1111B4-0A50-8540-A65E-C3EEA6814B01}"/>
              </a:ext>
            </a:extLst>
          </p:cNvPr>
          <p:cNvSpPr/>
          <p:nvPr/>
        </p:nvSpPr>
        <p:spPr>
          <a:xfrm>
            <a:off x="4481510" y="3003507"/>
            <a:ext cx="283464" cy="2178698"/>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9B40D1A2-C85B-BA49-ACE8-3FCACA809395}"/>
              </a:ext>
            </a:extLst>
          </p:cNvPr>
          <p:cNvSpPr/>
          <p:nvPr/>
        </p:nvSpPr>
        <p:spPr>
          <a:xfrm>
            <a:off x="3056137" y="2891576"/>
            <a:ext cx="283464" cy="2290629"/>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20CA5F5A-38CF-2940-A750-EC02787A15F2}"/>
              </a:ext>
            </a:extLst>
          </p:cNvPr>
          <p:cNvSpPr/>
          <p:nvPr/>
        </p:nvSpPr>
        <p:spPr>
          <a:xfrm>
            <a:off x="5887063" y="3076543"/>
            <a:ext cx="283464" cy="2105662"/>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TextBox 44">
            <a:extLst>
              <a:ext uri="{FF2B5EF4-FFF2-40B4-BE49-F238E27FC236}">
                <a16:creationId xmlns:a16="http://schemas.microsoft.com/office/drawing/2014/main" id="{CFD2576F-D0FC-5F4A-A2F6-9C7716FC9DBE}"/>
              </a:ext>
            </a:extLst>
          </p:cNvPr>
          <p:cNvSpPr txBox="1"/>
          <p:nvPr/>
        </p:nvSpPr>
        <p:spPr>
          <a:xfrm>
            <a:off x="1128010" y="2871725"/>
            <a:ext cx="573935" cy="400110"/>
          </a:xfrm>
          <a:prstGeom prst="rect">
            <a:avLst/>
          </a:prstGeom>
          <a:noFill/>
        </p:spPr>
        <p:txBody>
          <a:bodyPr wrap="square" tIns="45720" bIns="45720" rtlCol="0">
            <a:spAutoFit/>
          </a:bodyPr>
          <a:lstStyle/>
          <a:p>
            <a:r>
              <a:rPr lang="en-US" sz="2000" dirty="0">
                <a:solidFill>
                  <a:schemeClr val="tx1">
                    <a:lumMod val="65000"/>
                    <a:lumOff val="35000"/>
                  </a:schemeClr>
                </a:solidFill>
                <a:latin typeface="Segoe Condensed" panose="020B0606040200020203" pitchFamily="34" charset="0"/>
                <a:cs typeface="Segoe UI Light" panose="020B0502040204020203" pitchFamily="34" charset="0"/>
              </a:rPr>
              <a:t>63%</a:t>
            </a:r>
          </a:p>
        </p:txBody>
      </p:sp>
      <p:sp>
        <p:nvSpPr>
          <p:cNvPr id="46" name="TextBox 45">
            <a:extLst>
              <a:ext uri="{FF2B5EF4-FFF2-40B4-BE49-F238E27FC236}">
                <a16:creationId xmlns:a16="http://schemas.microsoft.com/office/drawing/2014/main" id="{B1537463-88B4-3443-8187-9594AB7CAC58}"/>
              </a:ext>
            </a:extLst>
          </p:cNvPr>
          <p:cNvSpPr txBox="1"/>
          <p:nvPr/>
        </p:nvSpPr>
        <p:spPr>
          <a:xfrm>
            <a:off x="1572036" y="2680095"/>
            <a:ext cx="573935" cy="400110"/>
          </a:xfrm>
          <a:prstGeom prst="rect">
            <a:avLst/>
          </a:prstGeom>
          <a:noFill/>
        </p:spPr>
        <p:txBody>
          <a:bodyPr wrap="square" tIns="45720" bIns="45720" rtlCol="0">
            <a:spAutoFit/>
          </a:bodyPr>
          <a:lstStyle/>
          <a:p>
            <a:r>
              <a:rPr lang="en-US" sz="2000" dirty="0">
                <a:solidFill>
                  <a:schemeClr val="tx1">
                    <a:lumMod val="65000"/>
                    <a:lumOff val="35000"/>
                  </a:schemeClr>
                </a:solidFill>
                <a:latin typeface="Segoe Condensed" panose="020B0606040200020203" pitchFamily="34" charset="0"/>
                <a:cs typeface="Segoe UI Light" panose="020B0502040204020203" pitchFamily="34" charset="0"/>
              </a:rPr>
              <a:t>71%</a:t>
            </a:r>
          </a:p>
        </p:txBody>
      </p:sp>
      <p:sp>
        <p:nvSpPr>
          <p:cNvPr id="47" name="TextBox 46">
            <a:extLst>
              <a:ext uri="{FF2B5EF4-FFF2-40B4-BE49-F238E27FC236}">
                <a16:creationId xmlns:a16="http://schemas.microsoft.com/office/drawing/2014/main" id="{71CBE36A-8084-D440-8976-11620E05EA16}"/>
              </a:ext>
            </a:extLst>
          </p:cNvPr>
          <p:cNvSpPr txBox="1"/>
          <p:nvPr/>
        </p:nvSpPr>
        <p:spPr>
          <a:xfrm>
            <a:off x="2538481" y="3343471"/>
            <a:ext cx="573935" cy="400110"/>
          </a:xfrm>
          <a:prstGeom prst="rect">
            <a:avLst/>
          </a:prstGeom>
          <a:noFill/>
        </p:spPr>
        <p:txBody>
          <a:bodyPr wrap="square" tIns="45720" bIns="45720" rtlCol="0">
            <a:spAutoFit/>
          </a:bodyPr>
          <a:lstStyle/>
          <a:p>
            <a:r>
              <a:rPr lang="en-US" sz="2000" dirty="0">
                <a:solidFill>
                  <a:schemeClr val="tx1">
                    <a:lumMod val="65000"/>
                    <a:lumOff val="35000"/>
                  </a:schemeClr>
                </a:solidFill>
                <a:latin typeface="Segoe Condensed" panose="020B0606040200020203" pitchFamily="34" charset="0"/>
                <a:cs typeface="Segoe UI Light" panose="020B0502040204020203" pitchFamily="34" charset="0"/>
              </a:rPr>
              <a:t>49%</a:t>
            </a:r>
          </a:p>
        </p:txBody>
      </p:sp>
      <p:sp>
        <p:nvSpPr>
          <p:cNvPr id="48" name="TextBox 47">
            <a:extLst>
              <a:ext uri="{FF2B5EF4-FFF2-40B4-BE49-F238E27FC236}">
                <a16:creationId xmlns:a16="http://schemas.microsoft.com/office/drawing/2014/main" id="{9A9DEACC-6CF6-A84B-9E24-8E121A3F7317}"/>
              </a:ext>
            </a:extLst>
          </p:cNvPr>
          <p:cNvSpPr txBox="1"/>
          <p:nvPr/>
        </p:nvSpPr>
        <p:spPr>
          <a:xfrm>
            <a:off x="2930884" y="2541837"/>
            <a:ext cx="573935" cy="400110"/>
          </a:xfrm>
          <a:prstGeom prst="rect">
            <a:avLst/>
          </a:prstGeom>
          <a:noFill/>
        </p:spPr>
        <p:txBody>
          <a:bodyPr wrap="square" tIns="45720" bIns="45720" rtlCol="0">
            <a:spAutoFit/>
          </a:bodyPr>
          <a:lstStyle/>
          <a:p>
            <a:r>
              <a:rPr lang="en-US" sz="2000" dirty="0">
                <a:solidFill>
                  <a:schemeClr val="tx1">
                    <a:lumMod val="65000"/>
                    <a:lumOff val="35000"/>
                  </a:schemeClr>
                </a:solidFill>
                <a:latin typeface="Segoe Condensed" panose="020B0606040200020203" pitchFamily="34" charset="0"/>
                <a:cs typeface="Segoe UI Light" panose="020B0502040204020203" pitchFamily="34" charset="0"/>
              </a:rPr>
              <a:t>75%</a:t>
            </a:r>
          </a:p>
        </p:txBody>
      </p:sp>
      <p:sp>
        <p:nvSpPr>
          <p:cNvPr id="49" name="TextBox 48">
            <a:extLst>
              <a:ext uri="{FF2B5EF4-FFF2-40B4-BE49-F238E27FC236}">
                <a16:creationId xmlns:a16="http://schemas.microsoft.com/office/drawing/2014/main" id="{696EA51D-9EAE-3E4F-A85D-F1867BB199C1}"/>
              </a:ext>
            </a:extLst>
          </p:cNvPr>
          <p:cNvSpPr txBox="1"/>
          <p:nvPr/>
        </p:nvSpPr>
        <p:spPr>
          <a:xfrm>
            <a:off x="3875823" y="2885957"/>
            <a:ext cx="573935" cy="400110"/>
          </a:xfrm>
          <a:prstGeom prst="rect">
            <a:avLst/>
          </a:prstGeom>
          <a:noFill/>
        </p:spPr>
        <p:txBody>
          <a:bodyPr wrap="square" tIns="45720" bIns="45720" rtlCol="0">
            <a:spAutoFit/>
          </a:bodyPr>
          <a:lstStyle/>
          <a:p>
            <a:r>
              <a:rPr lang="en-US" sz="2000" dirty="0">
                <a:solidFill>
                  <a:schemeClr val="tx1">
                    <a:lumMod val="65000"/>
                    <a:lumOff val="35000"/>
                  </a:schemeClr>
                </a:solidFill>
                <a:latin typeface="Segoe Condensed" panose="020B0606040200020203" pitchFamily="34" charset="0"/>
                <a:cs typeface="Segoe UI Light" panose="020B0502040204020203" pitchFamily="34" charset="0"/>
              </a:rPr>
              <a:t>61%</a:t>
            </a:r>
          </a:p>
        </p:txBody>
      </p:sp>
      <p:sp>
        <p:nvSpPr>
          <p:cNvPr id="50" name="TextBox 49">
            <a:extLst>
              <a:ext uri="{FF2B5EF4-FFF2-40B4-BE49-F238E27FC236}">
                <a16:creationId xmlns:a16="http://schemas.microsoft.com/office/drawing/2014/main" id="{DAAD2FD9-D8A2-3B48-AF4E-9A969580E504}"/>
              </a:ext>
            </a:extLst>
          </p:cNvPr>
          <p:cNvSpPr txBox="1"/>
          <p:nvPr/>
        </p:nvSpPr>
        <p:spPr>
          <a:xfrm>
            <a:off x="4369723" y="2636317"/>
            <a:ext cx="573935" cy="400110"/>
          </a:xfrm>
          <a:prstGeom prst="rect">
            <a:avLst/>
          </a:prstGeom>
          <a:noFill/>
        </p:spPr>
        <p:txBody>
          <a:bodyPr wrap="square" tIns="45720" bIns="45720" rtlCol="0">
            <a:spAutoFit/>
          </a:bodyPr>
          <a:lstStyle/>
          <a:p>
            <a:r>
              <a:rPr lang="en-US" sz="2000" dirty="0">
                <a:solidFill>
                  <a:schemeClr val="tx1">
                    <a:lumMod val="65000"/>
                    <a:lumOff val="35000"/>
                  </a:schemeClr>
                </a:solidFill>
                <a:latin typeface="Segoe Condensed" panose="020B0606040200020203" pitchFamily="34" charset="0"/>
                <a:cs typeface="Segoe UI Light" panose="020B0502040204020203" pitchFamily="34" charset="0"/>
              </a:rPr>
              <a:t>72%</a:t>
            </a:r>
          </a:p>
        </p:txBody>
      </p:sp>
      <p:sp>
        <p:nvSpPr>
          <p:cNvPr id="51" name="TextBox 50">
            <a:extLst>
              <a:ext uri="{FF2B5EF4-FFF2-40B4-BE49-F238E27FC236}">
                <a16:creationId xmlns:a16="http://schemas.microsoft.com/office/drawing/2014/main" id="{6A30C5DA-F3B6-8649-A609-8714AD05DFDF}"/>
              </a:ext>
            </a:extLst>
          </p:cNvPr>
          <p:cNvSpPr txBox="1"/>
          <p:nvPr/>
        </p:nvSpPr>
        <p:spPr>
          <a:xfrm>
            <a:off x="5302216" y="2718486"/>
            <a:ext cx="573935" cy="400110"/>
          </a:xfrm>
          <a:prstGeom prst="rect">
            <a:avLst/>
          </a:prstGeom>
          <a:noFill/>
        </p:spPr>
        <p:txBody>
          <a:bodyPr wrap="square" tIns="45720" bIns="45720" rtlCol="0">
            <a:spAutoFit/>
          </a:bodyPr>
          <a:lstStyle/>
          <a:p>
            <a:r>
              <a:rPr lang="en-US" sz="2000" dirty="0">
                <a:solidFill>
                  <a:schemeClr val="tx1">
                    <a:lumMod val="65000"/>
                    <a:lumOff val="35000"/>
                  </a:schemeClr>
                </a:solidFill>
                <a:latin typeface="Segoe Condensed" panose="020B0606040200020203" pitchFamily="34" charset="0"/>
                <a:cs typeface="Segoe UI Light" panose="020B0502040204020203" pitchFamily="34" charset="0"/>
              </a:rPr>
              <a:t>68%</a:t>
            </a:r>
          </a:p>
        </p:txBody>
      </p:sp>
      <p:sp>
        <p:nvSpPr>
          <p:cNvPr id="52" name="TextBox 51">
            <a:extLst>
              <a:ext uri="{FF2B5EF4-FFF2-40B4-BE49-F238E27FC236}">
                <a16:creationId xmlns:a16="http://schemas.microsoft.com/office/drawing/2014/main" id="{E2372BBC-1136-1F46-B7F9-4CBFBCA1A97E}"/>
              </a:ext>
            </a:extLst>
          </p:cNvPr>
          <p:cNvSpPr txBox="1"/>
          <p:nvPr/>
        </p:nvSpPr>
        <p:spPr>
          <a:xfrm>
            <a:off x="5802243" y="2715217"/>
            <a:ext cx="573935" cy="400110"/>
          </a:xfrm>
          <a:prstGeom prst="rect">
            <a:avLst/>
          </a:prstGeom>
          <a:noFill/>
        </p:spPr>
        <p:txBody>
          <a:bodyPr wrap="square" tIns="45720" bIns="45720" rtlCol="0">
            <a:spAutoFit/>
          </a:bodyPr>
          <a:lstStyle/>
          <a:p>
            <a:r>
              <a:rPr lang="en-US" sz="2000" dirty="0">
                <a:solidFill>
                  <a:schemeClr val="tx1">
                    <a:lumMod val="65000"/>
                    <a:lumOff val="35000"/>
                  </a:schemeClr>
                </a:solidFill>
                <a:latin typeface="Segoe Condensed" panose="020B0606040200020203" pitchFamily="34" charset="0"/>
                <a:cs typeface="Segoe UI Light" panose="020B0502040204020203" pitchFamily="34" charset="0"/>
              </a:rPr>
              <a:t>69%</a:t>
            </a:r>
          </a:p>
        </p:txBody>
      </p:sp>
      <p:grpSp>
        <p:nvGrpSpPr>
          <p:cNvPr id="62" name="Group 61">
            <a:extLst>
              <a:ext uri="{FF2B5EF4-FFF2-40B4-BE49-F238E27FC236}">
                <a16:creationId xmlns:a16="http://schemas.microsoft.com/office/drawing/2014/main" id="{7AF77BC8-38C1-344A-9E4C-C82B9B0DB3F8}"/>
              </a:ext>
            </a:extLst>
          </p:cNvPr>
          <p:cNvGrpSpPr/>
          <p:nvPr/>
        </p:nvGrpSpPr>
        <p:grpSpPr>
          <a:xfrm>
            <a:off x="9176261" y="1367100"/>
            <a:ext cx="1480484" cy="461665"/>
            <a:chOff x="10337216" y="1136560"/>
            <a:chExt cx="1480484" cy="461665"/>
          </a:xfrm>
        </p:grpSpPr>
        <p:sp>
          <p:nvSpPr>
            <p:cNvPr id="55" name="Rectangle 54">
              <a:extLst>
                <a:ext uri="{FF2B5EF4-FFF2-40B4-BE49-F238E27FC236}">
                  <a16:creationId xmlns:a16="http://schemas.microsoft.com/office/drawing/2014/main" id="{5DBE4A55-B60F-B848-937A-219C31B9A563}"/>
                </a:ext>
              </a:extLst>
            </p:cNvPr>
            <p:cNvSpPr/>
            <p:nvPr/>
          </p:nvSpPr>
          <p:spPr>
            <a:xfrm>
              <a:off x="10337216" y="1232986"/>
              <a:ext cx="274320" cy="2713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TextBox 55">
              <a:extLst>
                <a:ext uri="{FF2B5EF4-FFF2-40B4-BE49-F238E27FC236}">
                  <a16:creationId xmlns:a16="http://schemas.microsoft.com/office/drawing/2014/main" id="{620B7FCE-7E65-9242-AB23-E76FB7E05534}"/>
                </a:ext>
              </a:extLst>
            </p:cNvPr>
            <p:cNvSpPr txBox="1"/>
            <p:nvPr/>
          </p:nvSpPr>
          <p:spPr>
            <a:xfrm>
              <a:off x="10633117" y="1136560"/>
              <a:ext cx="1184583" cy="461665"/>
            </a:xfrm>
            <a:prstGeom prst="rect">
              <a:avLst/>
            </a:prstGeom>
            <a:noFill/>
          </p:spPr>
          <p:txBody>
            <a:bodyPr wrap="square" tIns="45720" bIns="45720" rtlCol="0">
              <a:spAutoFit/>
            </a:bodyPr>
            <a:lstStyle/>
            <a:p>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Precision</a:t>
              </a:r>
            </a:p>
          </p:txBody>
        </p:sp>
      </p:grpSp>
      <p:grpSp>
        <p:nvGrpSpPr>
          <p:cNvPr id="61" name="Group 60">
            <a:extLst>
              <a:ext uri="{FF2B5EF4-FFF2-40B4-BE49-F238E27FC236}">
                <a16:creationId xmlns:a16="http://schemas.microsoft.com/office/drawing/2014/main" id="{CD859361-188B-2542-97AA-B95A764BB8EC}"/>
              </a:ext>
            </a:extLst>
          </p:cNvPr>
          <p:cNvGrpSpPr/>
          <p:nvPr/>
        </p:nvGrpSpPr>
        <p:grpSpPr>
          <a:xfrm>
            <a:off x="10892900" y="1367100"/>
            <a:ext cx="1480484" cy="461665"/>
            <a:chOff x="10337216" y="1477655"/>
            <a:chExt cx="1480484" cy="461665"/>
          </a:xfrm>
        </p:grpSpPr>
        <p:sp>
          <p:nvSpPr>
            <p:cNvPr id="57" name="TextBox 56">
              <a:extLst>
                <a:ext uri="{FF2B5EF4-FFF2-40B4-BE49-F238E27FC236}">
                  <a16:creationId xmlns:a16="http://schemas.microsoft.com/office/drawing/2014/main" id="{2735E903-965C-E64D-B6B2-6C0FF986F8D3}"/>
                </a:ext>
              </a:extLst>
            </p:cNvPr>
            <p:cNvSpPr txBox="1"/>
            <p:nvPr/>
          </p:nvSpPr>
          <p:spPr>
            <a:xfrm>
              <a:off x="10633117" y="1477655"/>
              <a:ext cx="1184583" cy="461665"/>
            </a:xfrm>
            <a:prstGeom prst="rect">
              <a:avLst/>
            </a:prstGeom>
            <a:noFill/>
          </p:spPr>
          <p:txBody>
            <a:bodyPr wrap="square" tIns="45720" bIns="45720" rtlCol="0">
              <a:spAutoFit/>
            </a:bodyPr>
            <a:lstStyle/>
            <a:p>
              <a:r>
                <a:rPr lang="en-US" sz="2400" dirty="0">
                  <a:solidFill>
                    <a:schemeClr val="tx1">
                      <a:lumMod val="65000"/>
                      <a:lumOff val="35000"/>
                    </a:schemeClr>
                  </a:solidFill>
                  <a:latin typeface="Segoe Condensed" panose="020B0606040200020203" pitchFamily="34" charset="0"/>
                  <a:cs typeface="Segoe UI Light" panose="020B0502040204020203" pitchFamily="34" charset="0"/>
                </a:rPr>
                <a:t>Recall</a:t>
              </a:r>
            </a:p>
          </p:txBody>
        </p:sp>
        <p:sp>
          <p:nvSpPr>
            <p:cNvPr id="58" name="Rectangle 57">
              <a:extLst>
                <a:ext uri="{FF2B5EF4-FFF2-40B4-BE49-F238E27FC236}">
                  <a16:creationId xmlns:a16="http://schemas.microsoft.com/office/drawing/2014/main" id="{37DD8910-B016-7B45-AE0B-782B180992AD}"/>
                </a:ext>
              </a:extLst>
            </p:cNvPr>
            <p:cNvSpPr/>
            <p:nvPr/>
          </p:nvSpPr>
          <p:spPr>
            <a:xfrm>
              <a:off x="10337216" y="1569902"/>
              <a:ext cx="274320" cy="27432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3" name="Rectangle 62">
            <a:extLst>
              <a:ext uri="{FF2B5EF4-FFF2-40B4-BE49-F238E27FC236}">
                <a16:creationId xmlns:a16="http://schemas.microsoft.com/office/drawing/2014/main" id="{624B237B-C099-0A43-8028-6EA5881D7470}"/>
              </a:ext>
            </a:extLst>
          </p:cNvPr>
          <p:cNvSpPr/>
          <p:nvPr/>
        </p:nvSpPr>
        <p:spPr>
          <a:xfrm>
            <a:off x="6265331" y="1828765"/>
            <a:ext cx="5912890" cy="382042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9AC3B633-2DDD-A744-9576-F1E124DF21A6}"/>
              </a:ext>
            </a:extLst>
          </p:cNvPr>
          <p:cNvSpPr/>
          <p:nvPr/>
        </p:nvSpPr>
        <p:spPr>
          <a:xfrm>
            <a:off x="6433684" y="3351096"/>
            <a:ext cx="5747856" cy="492443"/>
          </a:xfrm>
          <a:prstGeom prst="rect">
            <a:avLst/>
          </a:prstGeom>
        </p:spPr>
        <p:txBody>
          <a:bodyPr wrap="none">
            <a:spAutoFit/>
          </a:bodyPr>
          <a:lstStyle/>
          <a:p>
            <a:r>
              <a:rPr lang="en-US" sz="2600" b="1" dirty="0">
                <a:latin typeface="Segoe UI Semibold" panose="020B0502040204020203" pitchFamily="34" charset="0"/>
                <a:ea typeface="Segoe UI Semibold" panose="020B0502040204020203" pitchFamily="34" charset="0"/>
                <a:cs typeface="Segoe UI Semibold" panose="020B0502040204020203" pitchFamily="34" charset="0"/>
              </a:rPr>
              <a:t>Turkers</a:t>
            </a:r>
            <a:r>
              <a:rPr lang="en-US" sz="2600" dirty="0">
                <a:latin typeface="Segoe UI Light" panose="020B0502040204020203" pitchFamily="34" charset="0"/>
                <a:cs typeface="Segoe UI Light" panose="020B0502040204020203" pitchFamily="34" charset="0"/>
              </a:rPr>
              <a:t> found significantly </a:t>
            </a:r>
            <a:r>
              <a:rPr lang="en-US" sz="2600" b="1" dirty="0">
                <a:latin typeface="Segoe UI Semibold" panose="020B0502040204020203" pitchFamily="34" charset="0"/>
                <a:ea typeface="Segoe UI Semibold" panose="020B0502040204020203" pitchFamily="34" charset="0"/>
                <a:cs typeface="Segoe UI Semibold" panose="020B0502040204020203" pitchFamily="34" charset="0"/>
              </a:rPr>
              <a:t>more issues</a:t>
            </a:r>
            <a:endParaRPr lang="en-US" sz="2600" dirty="0"/>
          </a:p>
        </p:txBody>
      </p:sp>
      <p:sp>
        <p:nvSpPr>
          <p:cNvPr id="65" name="Rectangle 64">
            <a:extLst>
              <a:ext uri="{FF2B5EF4-FFF2-40B4-BE49-F238E27FC236}">
                <a16:creationId xmlns:a16="http://schemas.microsoft.com/office/drawing/2014/main" id="{A30C0C26-5BB6-7249-B173-A4409D125A34}"/>
              </a:ext>
            </a:extLst>
          </p:cNvPr>
          <p:cNvSpPr/>
          <p:nvPr/>
        </p:nvSpPr>
        <p:spPr>
          <a:xfrm>
            <a:off x="8859310" y="3827834"/>
            <a:ext cx="3297234" cy="492443"/>
          </a:xfrm>
          <a:prstGeom prst="rect">
            <a:avLst/>
          </a:prstGeom>
        </p:spPr>
        <p:txBody>
          <a:bodyPr wrap="square">
            <a:spAutoFit/>
          </a:bodyPr>
          <a:lstStyle/>
          <a:p>
            <a:r>
              <a:rPr lang="en-US" sz="2600" dirty="0">
                <a:latin typeface="Segoe UI Light" panose="020B0502040204020203" pitchFamily="34" charset="0"/>
                <a:cs typeface="Segoe UI Light" panose="020B0502040204020203" pitchFamily="34" charset="0"/>
              </a:rPr>
              <a:t>with </a:t>
            </a:r>
            <a:r>
              <a:rPr lang="en-US" sz="2600" b="1" dirty="0">
                <a:latin typeface="Segoe UI Semibold" panose="020B0502040204020203" pitchFamily="34" charset="0"/>
                <a:ea typeface="Segoe UI Semibold" panose="020B0502040204020203" pitchFamily="34" charset="0"/>
                <a:cs typeface="Segoe UI Semibold" panose="020B0502040204020203" pitchFamily="34" charset="0"/>
              </a:rPr>
              <a:t>similar precision</a:t>
            </a:r>
            <a:endParaRPr lang="en-US" sz="2600" dirty="0"/>
          </a:p>
        </p:txBody>
      </p:sp>
    </p:spTree>
    <p:extLst>
      <p:ext uri="{BB962C8B-B14F-4D97-AF65-F5344CB8AC3E}">
        <p14:creationId xmlns:p14="http://schemas.microsoft.com/office/powerpoint/2010/main" val="3660815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6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36"/>
                                        </p:tgtEl>
                                        <p:attrNameLst>
                                          <p:attrName>style.visibility</p:attrName>
                                        </p:attrNameLst>
                                      </p:cBhvr>
                                      <p:to>
                                        <p:strVal val="visible"/>
                                      </p:to>
                                    </p:set>
                                    <p:animEffect transition="in" filter="wipe(down)">
                                      <p:cBhvr>
                                        <p:cTn id="11" dur="500"/>
                                        <p:tgtEl>
                                          <p:spTgt spid="36"/>
                                        </p:tgtEl>
                                      </p:cBhvr>
                                    </p:animEffect>
                                  </p:childTnLst>
                                </p:cTn>
                              </p:par>
                              <p:par>
                                <p:cTn id="12" presetID="22" presetClass="entr" presetSubtype="4" fill="hold" grpId="0" nodeType="withEffect">
                                  <p:stCondLst>
                                    <p:cond delay="0"/>
                                  </p:stCondLst>
                                  <p:childTnLst>
                                    <p:set>
                                      <p:cBhvr>
                                        <p:cTn id="13" dur="1" fill="hold">
                                          <p:stCondLst>
                                            <p:cond delay="0"/>
                                          </p:stCondLst>
                                        </p:cTn>
                                        <p:tgtEl>
                                          <p:spTgt spid="37"/>
                                        </p:tgtEl>
                                        <p:attrNameLst>
                                          <p:attrName>style.visibility</p:attrName>
                                        </p:attrNameLst>
                                      </p:cBhvr>
                                      <p:to>
                                        <p:strVal val="visible"/>
                                      </p:to>
                                    </p:set>
                                    <p:animEffect transition="in" filter="wipe(down)">
                                      <p:cBhvr>
                                        <p:cTn id="14" dur="500"/>
                                        <p:tgtEl>
                                          <p:spTgt spid="37"/>
                                        </p:tgtEl>
                                      </p:cBhvr>
                                    </p:animEffect>
                                  </p:childTnLst>
                                </p:cTn>
                              </p:par>
                              <p:par>
                                <p:cTn id="15" presetID="22" presetClass="entr" presetSubtype="4" fill="hold" grpId="0" nodeType="withEffect">
                                  <p:stCondLst>
                                    <p:cond delay="0"/>
                                  </p:stCondLst>
                                  <p:childTnLst>
                                    <p:set>
                                      <p:cBhvr>
                                        <p:cTn id="16" dur="1" fill="hold">
                                          <p:stCondLst>
                                            <p:cond delay="0"/>
                                          </p:stCondLst>
                                        </p:cTn>
                                        <p:tgtEl>
                                          <p:spTgt spid="38"/>
                                        </p:tgtEl>
                                        <p:attrNameLst>
                                          <p:attrName>style.visibility</p:attrName>
                                        </p:attrNameLst>
                                      </p:cBhvr>
                                      <p:to>
                                        <p:strVal val="visible"/>
                                      </p:to>
                                    </p:set>
                                    <p:animEffect transition="in" filter="wipe(down)">
                                      <p:cBhvr>
                                        <p:cTn id="17" dur="500"/>
                                        <p:tgtEl>
                                          <p:spTgt spid="38"/>
                                        </p:tgtEl>
                                      </p:cBhvr>
                                    </p:animEffect>
                                  </p:childTnLst>
                                </p:cTn>
                              </p:par>
                              <p:par>
                                <p:cTn id="18" presetID="22" presetClass="entr" presetSubtype="4" fill="hold" grpId="0" nodeType="withEffect">
                                  <p:stCondLst>
                                    <p:cond delay="0"/>
                                  </p:stCondLst>
                                  <p:childTnLst>
                                    <p:set>
                                      <p:cBhvr>
                                        <p:cTn id="19" dur="1" fill="hold">
                                          <p:stCondLst>
                                            <p:cond delay="0"/>
                                          </p:stCondLst>
                                        </p:cTn>
                                        <p:tgtEl>
                                          <p:spTgt spid="39"/>
                                        </p:tgtEl>
                                        <p:attrNameLst>
                                          <p:attrName>style.visibility</p:attrName>
                                        </p:attrNameLst>
                                      </p:cBhvr>
                                      <p:to>
                                        <p:strVal val="visible"/>
                                      </p:to>
                                    </p:set>
                                    <p:animEffect transition="in" filter="wipe(down)">
                                      <p:cBhvr>
                                        <p:cTn id="20" dur="500"/>
                                        <p:tgtEl>
                                          <p:spTgt spid="39"/>
                                        </p:tgtEl>
                                      </p:cBhvr>
                                    </p:animEffect>
                                  </p:childTnLst>
                                </p:cTn>
                              </p:par>
                            </p:childTnLst>
                          </p:cTn>
                        </p:par>
                        <p:par>
                          <p:cTn id="21" fill="hold">
                            <p:stCondLst>
                              <p:cond delay="500"/>
                            </p:stCondLst>
                            <p:childTnLst>
                              <p:par>
                                <p:cTn id="22" presetID="1" presetClass="entr" presetSubtype="0" fill="hold" grpId="0" nodeType="afterEffect">
                                  <p:stCondLst>
                                    <p:cond delay="0"/>
                                  </p:stCondLst>
                                  <p:childTnLst>
                                    <p:set>
                                      <p:cBhvr>
                                        <p:cTn id="23" dur="1" fill="hold">
                                          <p:stCondLst>
                                            <p:cond delay="0"/>
                                          </p:stCondLst>
                                        </p:cTn>
                                        <p:tgtEl>
                                          <p:spTgt spid="45"/>
                                        </p:tgtEl>
                                        <p:attrNameLst>
                                          <p:attrName>style.visibility</p:attrName>
                                        </p:attrNameLst>
                                      </p:cBhvr>
                                      <p:to>
                                        <p:strVal val="visible"/>
                                      </p:to>
                                    </p:set>
                                  </p:childTnLst>
                                </p:cTn>
                              </p:par>
                              <p:par>
                                <p:cTn id="24" presetID="1" presetClass="entr" presetSubtype="0" fill="hold" grpId="0" nodeType="withEffect">
                                  <p:stCondLst>
                                    <p:cond delay="0"/>
                                  </p:stCondLst>
                                  <p:childTnLst>
                                    <p:set>
                                      <p:cBhvr>
                                        <p:cTn id="25" dur="1" fill="hold">
                                          <p:stCondLst>
                                            <p:cond delay="0"/>
                                          </p:stCondLst>
                                        </p:cTn>
                                        <p:tgtEl>
                                          <p:spTgt spid="47"/>
                                        </p:tgtEl>
                                        <p:attrNameLst>
                                          <p:attrName>style.visibility</p:attrName>
                                        </p:attrNameLst>
                                      </p:cBhvr>
                                      <p:to>
                                        <p:strVal val="visible"/>
                                      </p:to>
                                    </p:set>
                                  </p:childTnLst>
                                </p:cTn>
                              </p:par>
                              <p:par>
                                <p:cTn id="26" presetID="1" presetClass="entr" presetSubtype="0" fill="hold" grpId="0" nodeType="withEffect">
                                  <p:stCondLst>
                                    <p:cond delay="0"/>
                                  </p:stCondLst>
                                  <p:childTnLst>
                                    <p:set>
                                      <p:cBhvr>
                                        <p:cTn id="27" dur="1" fill="hold">
                                          <p:stCondLst>
                                            <p:cond delay="0"/>
                                          </p:stCondLst>
                                        </p:cTn>
                                        <p:tgtEl>
                                          <p:spTgt spid="49"/>
                                        </p:tgtEl>
                                        <p:attrNameLst>
                                          <p:attrName>style.visibility</p:attrName>
                                        </p:attrNameLst>
                                      </p:cBhvr>
                                      <p:to>
                                        <p:strVal val="visible"/>
                                      </p:to>
                                    </p:set>
                                  </p:childTnLst>
                                </p:cTn>
                              </p:par>
                              <p:par>
                                <p:cTn id="28" presetID="1" presetClass="entr" presetSubtype="0" fill="hold" grpId="0" nodeType="withEffect">
                                  <p:stCondLst>
                                    <p:cond delay="0"/>
                                  </p:stCondLst>
                                  <p:childTnLst>
                                    <p:set>
                                      <p:cBhvr>
                                        <p:cTn id="29" dur="1" fill="hold">
                                          <p:stCondLst>
                                            <p:cond delay="0"/>
                                          </p:stCondLst>
                                        </p:cTn>
                                        <p:tgtEl>
                                          <p:spTgt spid="51"/>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grpId="0" nodeType="clickEffect">
                                  <p:stCondLst>
                                    <p:cond delay="0"/>
                                  </p:stCondLst>
                                  <p:childTnLst>
                                    <p:set>
                                      <p:cBhvr>
                                        <p:cTn id="33" dur="1" fill="hold">
                                          <p:stCondLst>
                                            <p:cond delay="0"/>
                                          </p:stCondLst>
                                        </p:cTn>
                                        <p:tgtEl>
                                          <p:spTgt spid="64"/>
                                        </p:tgtEl>
                                        <p:attrNameLst>
                                          <p:attrName>style.visibility</p:attrName>
                                        </p:attrNameLst>
                                      </p:cBhvr>
                                      <p:to>
                                        <p:strVal val="visible"/>
                                      </p:to>
                                    </p:set>
                                  </p:childTnLst>
                                </p:cTn>
                              </p:par>
                              <p:par>
                                <p:cTn id="34" presetID="22" presetClass="entr" presetSubtype="1" fill="hold" grpId="0" nodeType="with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wipe(up)">
                                      <p:cBhvr>
                                        <p:cTn id="36" dur="500"/>
                                        <p:tgtEl>
                                          <p:spTgt spid="7"/>
                                        </p:tgtEl>
                                      </p:cBhvr>
                                    </p:animEffect>
                                  </p:childTnLst>
                                </p:cTn>
                              </p:par>
                              <p:par>
                                <p:cTn id="37" presetID="21" presetClass="emph" presetSubtype="0" fill="hold" grpId="1" nodeType="withEffect">
                                  <p:stCondLst>
                                    <p:cond delay="0"/>
                                  </p:stCondLst>
                                  <p:childTnLst>
                                    <p:animClr clrSpc="hsl" dir="cw">
                                      <p:cBhvr override="childStyle">
                                        <p:cTn id="38" dur="500" fill="hold"/>
                                        <p:tgtEl>
                                          <p:spTgt spid="39"/>
                                        </p:tgtEl>
                                        <p:attrNameLst>
                                          <p:attrName>style.color</p:attrName>
                                        </p:attrNameLst>
                                      </p:cBhvr>
                                      <p:by>
                                        <p:hsl h="7200000" s="0" l="0"/>
                                      </p:by>
                                    </p:animClr>
                                    <p:animClr clrSpc="hsl" dir="cw">
                                      <p:cBhvr>
                                        <p:cTn id="39" dur="500" fill="hold"/>
                                        <p:tgtEl>
                                          <p:spTgt spid="39"/>
                                        </p:tgtEl>
                                        <p:attrNameLst>
                                          <p:attrName>fillcolor</p:attrName>
                                        </p:attrNameLst>
                                      </p:cBhvr>
                                      <p:by>
                                        <p:hsl h="7200000" s="0" l="0"/>
                                      </p:by>
                                    </p:animClr>
                                    <p:animClr clrSpc="hsl" dir="cw">
                                      <p:cBhvr>
                                        <p:cTn id="40" dur="500" fill="hold"/>
                                        <p:tgtEl>
                                          <p:spTgt spid="39"/>
                                        </p:tgtEl>
                                        <p:attrNameLst>
                                          <p:attrName>stroke.color</p:attrName>
                                        </p:attrNameLst>
                                      </p:cBhvr>
                                      <p:by>
                                        <p:hsl h="7200000" s="0" l="0"/>
                                      </p:by>
                                    </p:animClr>
                                    <p:set>
                                      <p:cBhvr>
                                        <p:cTn id="41" dur="500" fill="hold"/>
                                        <p:tgtEl>
                                          <p:spTgt spid="39"/>
                                        </p:tgtEl>
                                        <p:attrNameLst>
                                          <p:attrName>fill.type</p:attrName>
                                        </p:attrNameLst>
                                      </p:cBhvr>
                                      <p:to>
                                        <p:strVal val="solid"/>
                                      </p:to>
                                    </p:set>
                                  </p:childTnLst>
                                </p:cTn>
                              </p:par>
                            </p:childTnLst>
                          </p:cTn>
                        </p:par>
                      </p:childTnLst>
                    </p:cTn>
                  </p:par>
                  <p:par>
                    <p:cTn id="42" fill="hold">
                      <p:stCondLst>
                        <p:cond delay="indefinite"/>
                      </p:stCondLst>
                      <p:childTnLst>
                        <p:par>
                          <p:cTn id="43" fill="hold">
                            <p:stCondLst>
                              <p:cond delay="0"/>
                            </p:stCondLst>
                            <p:childTnLst>
                              <p:par>
                                <p:cTn id="44" presetID="22" presetClass="entr" presetSubtype="4" fill="hold" grpId="0" nodeType="clickEffect">
                                  <p:stCondLst>
                                    <p:cond delay="0"/>
                                  </p:stCondLst>
                                  <p:childTnLst>
                                    <p:set>
                                      <p:cBhvr>
                                        <p:cTn id="45" dur="1" fill="hold">
                                          <p:stCondLst>
                                            <p:cond delay="0"/>
                                          </p:stCondLst>
                                        </p:cTn>
                                        <p:tgtEl>
                                          <p:spTgt spid="41"/>
                                        </p:tgtEl>
                                        <p:attrNameLst>
                                          <p:attrName>style.visibility</p:attrName>
                                        </p:attrNameLst>
                                      </p:cBhvr>
                                      <p:to>
                                        <p:strVal val="visible"/>
                                      </p:to>
                                    </p:set>
                                    <p:animEffect transition="in" filter="wipe(down)">
                                      <p:cBhvr>
                                        <p:cTn id="46" dur="500"/>
                                        <p:tgtEl>
                                          <p:spTgt spid="41"/>
                                        </p:tgtEl>
                                      </p:cBhvr>
                                    </p:animEffect>
                                  </p:childTnLst>
                                </p:cTn>
                              </p:par>
                              <p:par>
                                <p:cTn id="47" presetID="22" presetClass="entr" presetSubtype="4" fill="hold" grpId="0" nodeType="withEffect">
                                  <p:stCondLst>
                                    <p:cond delay="0"/>
                                  </p:stCondLst>
                                  <p:childTnLst>
                                    <p:set>
                                      <p:cBhvr>
                                        <p:cTn id="48" dur="1" fill="hold">
                                          <p:stCondLst>
                                            <p:cond delay="0"/>
                                          </p:stCondLst>
                                        </p:cTn>
                                        <p:tgtEl>
                                          <p:spTgt spid="43"/>
                                        </p:tgtEl>
                                        <p:attrNameLst>
                                          <p:attrName>style.visibility</p:attrName>
                                        </p:attrNameLst>
                                      </p:cBhvr>
                                      <p:to>
                                        <p:strVal val="visible"/>
                                      </p:to>
                                    </p:set>
                                    <p:animEffect transition="in" filter="wipe(down)">
                                      <p:cBhvr>
                                        <p:cTn id="49" dur="500"/>
                                        <p:tgtEl>
                                          <p:spTgt spid="43"/>
                                        </p:tgtEl>
                                      </p:cBhvr>
                                    </p:animEffect>
                                  </p:childTnLst>
                                </p:cTn>
                              </p:par>
                              <p:par>
                                <p:cTn id="50" presetID="22" presetClass="entr" presetSubtype="4" fill="hold" grpId="0" nodeType="withEffect">
                                  <p:stCondLst>
                                    <p:cond delay="0"/>
                                  </p:stCondLst>
                                  <p:childTnLst>
                                    <p:set>
                                      <p:cBhvr>
                                        <p:cTn id="51" dur="1" fill="hold">
                                          <p:stCondLst>
                                            <p:cond delay="0"/>
                                          </p:stCondLst>
                                        </p:cTn>
                                        <p:tgtEl>
                                          <p:spTgt spid="42"/>
                                        </p:tgtEl>
                                        <p:attrNameLst>
                                          <p:attrName>style.visibility</p:attrName>
                                        </p:attrNameLst>
                                      </p:cBhvr>
                                      <p:to>
                                        <p:strVal val="visible"/>
                                      </p:to>
                                    </p:set>
                                    <p:animEffect transition="in" filter="wipe(down)">
                                      <p:cBhvr>
                                        <p:cTn id="52" dur="500"/>
                                        <p:tgtEl>
                                          <p:spTgt spid="42"/>
                                        </p:tgtEl>
                                      </p:cBhvr>
                                    </p:animEffect>
                                  </p:childTnLst>
                                </p:cTn>
                              </p:par>
                              <p:par>
                                <p:cTn id="53" presetID="22" presetClass="entr" presetSubtype="4" fill="hold" grpId="0" nodeType="withEffect">
                                  <p:stCondLst>
                                    <p:cond delay="0"/>
                                  </p:stCondLst>
                                  <p:childTnLst>
                                    <p:set>
                                      <p:cBhvr>
                                        <p:cTn id="54" dur="1" fill="hold">
                                          <p:stCondLst>
                                            <p:cond delay="0"/>
                                          </p:stCondLst>
                                        </p:cTn>
                                        <p:tgtEl>
                                          <p:spTgt spid="44"/>
                                        </p:tgtEl>
                                        <p:attrNameLst>
                                          <p:attrName>style.visibility</p:attrName>
                                        </p:attrNameLst>
                                      </p:cBhvr>
                                      <p:to>
                                        <p:strVal val="visible"/>
                                      </p:to>
                                    </p:set>
                                    <p:animEffect transition="in" filter="wipe(down)">
                                      <p:cBhvr>
                                        <p:cTn id="55" dur="500"/>
                                        <p:tgtEl>
                                          <p:spTgt spid="44"/>
                                        </p:tgtEl>
                                      </p:cBhvr>
                                    </p:animEffect>
                                  </p:childTnLst>
                                </p:cTn>
                              </p:par>
                            </p:childTnLst>
                          </p:cTn>
                        </p:par>
                        <p:par>
                          <p:cTn id="56" fill="hold">
                            <p:stCondLst>
                              <p:cond delay="500"/>
                            </p:stCondLst>
                            <p:childTnLst>
                              <p:par>
                                <p:cTn id="57" presetID="1" presetClass="entr" presetSubtype="0" fill="hold" grpId="0" nodeType="afterEffect">
                                  <p:stCondLst>
                                    <p:cond delay="0"/>
                                  </p:stCondLst>
                                  <p:childTnLst>
                                    <p:set>
                                      <p:cBhvr>
                                        <p:cTn id="58" dur="1" fill="hold">
                                          <p:stCondLst>
                                            <p:cond delay="0"/>
                                          </p:stCondLst>
                                        </p:cTn>
                                        <p:tgtEl>
                                          <p:spTgt spid="46"/>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48"/>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50"/>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52"/>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6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36" grpId="0" animBg="1"/>
      <p:bldP spid="37" grpId="0" animBg="1"/>
      <p:bldP spid="38" grpId="0" animBg="1"/>
      <p:bldP spid="39" grpId="0" animBg="1"/>
      <p:bldP spid="39" grpId="1" animBg="1"/>
      <p:bldP spid="41" grpId="0" animBg="1"/>
      <p:bldP spid="42" grpId="0" animBg="1"/>
      <p:bldP spid="43" grpId="0" animBg="1"/>
      <p:bldP spid="44" grpId="0" animBg="1"/>
      <p:bldP spid="45" grpId="0"/>
      <p:bldP spid="46" grpId="0"/>
      <p:bldP spid="47" grpId="0"/>
      <p:bldP spid="48" grpId="0"/>
      <p:bldP spid="49" grpId="0"/>
      <p:bldP spid="50" grpId="0"/>
      <p:bldP spid="51" grpId="0"/>
      <p:bldP spid="52" grpId="0"/>
      <p:bldP spid="63" grpId="0" animBg="1"/>
      <p:bldP spid="64" grpId="0"/>
      <p:bldP spid="65" grpId="0"/>
    </p:bldLst>
  </p:timing>
</p:sld>
</file>

<file path=ppt/slides/slide6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65F10-5555-D841-8215-22678D929B90}"/>
              </a:ext>
            </a:extLst>
          </p:cNvPr>
          <p:cNvSpPr>
            <a:spLocks noGrp="1"/>
          </p:cNvSpPr>
          <p:nvPr>
            <p:ph type="title"/>
          </p:nvPr>
        </p:nvSpPr>
        <p:spPr>
          <a:xfrm>
            <a:off x="211822" y="492641"/>
            <a:ext cx="9780317" cy="708436"/>
          </a:xfrm>
        </p:spPr>
        <p:txBody>
          <a:bodyPr/>
          <a:lstStyle/>
          <a:p>
            <a:r>
              <a:rPr lang="en-US" dirty="0"/>
              <a:t>How accurately did users perform?</a:t>
            </a:r>
          </a:p>
        </p:txBody>
      </p:sp>
      <p:sp>
        <p:nvSpPr>
          <p:cNvPr id="4" name="Content Placeholder 3">
            <a:extLst>
              <a:ext uri="{FF2B5EF4-FFF2-40B4-BE49-F238E27FC236}">
                <a16:creationId xmlns:a16="http://schemas.microsoft.com/office/drawing/2014/main" id="{5DA2E917-1BF0-9543-B835-CF8DB85B5BCC}"/>
              </a:ext>
            </a:extLst>
          </p:cNvPr>
          <p:cNvSpPr>
            <a:spLocks noGrp="1"/>
          </p:cNvSpPr>
          <p:nvPr>
            <p:ph sz="quarter" idx="13"/>
          </p:nvPr>
        </p:nvSpPr>
        <p:spPr/>
        <p:txBody>
          <a:bodyPr/>
          <a:lstStyle/>
          <a:p>
            <a:r>
              <a:rPr lang="en-US" dirty="0"/>
              <a:t>RQ1: data validation study</a:t>
            </a:r>
          </a:p>
        </p:txBody>
      </p:sp>
      <p:pic>
        <p:nvPicPr>
          <p:cNvPr id="6" name="Picture 5">
            <a:extLst>
              <a:ext uri="{FF2B5EF4-FFF2-40B4-BE49-F238E27FC236}">
                <a16:creationId xmlns:a16="http://schemas.microsoft.com/office/drawing/2014/main" id="{ED9A2188-7B94-1F48-92B6-8326B133DAF2}"/>
              </a:ext>
            </a:extLst>
          </p:cNvPr>
          <p:cNvPicPr>
            <a:picLocks noChangeAspect="1"/>
          </p:cNvPicPr>
          <p:nvPr/>
        </p:nvPicPr>
        <p:blipFill>
          <a:blip r:embed="rId3"/>
          <a:stretch>
            <a:fillRect/>
          </a:stretch>
        </p:blipFill>
        <p:spPr>
          <a:xfrm>
            <a:off x="0" y="1496117"/>
            <a:ext cx="12192000" cy="4289120"/>
          </a:xfrm>
          <a:prstGeom prst="rect">
            <a:avLst/>
          </a:prstGeom>
        </p:spPr>
      </p:pic>
      <p:cxnSp>
        <p:nvCxnSpPr>
          <p:cNvPr id="5" name="Straight Connector 4">
            <a:extLst>
              <a:ext uri="{FF2B5EF4-FFF2-40B4-BE49-F238E27FC236}">
                <a16:creationId xmlns:a16="http://schemas.microsoft.com/office/drawing/2014/main" id="{EF28C37B-AE2B-9941-9AA1-F9C3A28B17A3}"/>
              </a:ext>
            </a:extLst>
          </p:cNvPr>
          <p:cNvCxnSpPr/>
          <p:nvPr/>
        </p:nvCxnSpPr>
        <p:spPr>
          <a:xfrm>
            <a:off x="6470248" y="1496117"/>
            <a:ext cx="0" cy="4395397"/>
          </a:xfrm>
          <a:prstGeom prst="line">
            <a:avLst/>
          </a:prstGeom>
          <a:ln w="38100">
            <a:solidFill>
              <a:schemeClr val="bg1">
                <a:lumMod val="75000"/>
              </a:schemeClr>
            </a:solidFill>
            <a:prstDash val="sysDash"/>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D559971C-2BF2-754A-A3A1-909168F90B40}"/>
              </a:ext>
            </a:extLst>
          </p:cNvPr>
          <p:cNvSpPr txBox="1"/>
          <p:nvPr/>
        </p:nvSpPr>
        <p:spPr>
          <a:xfrm>
            <a:off x="153881" y="5891514"/>
            <a:ext cx="11135741" cy="954107"/>
          </a:xfrm>
          <a:prstGeom prst="rect">
            <a:avLst/>
          </a:prstGeom>
          <a:noFill/>
        </p:spPr>
        <p:txBody>
          <a:bodyPr wrap="none" tIns="45720" bIns="45720" rtlCol="0">
            <a:spAutoFit/>
          </a:bodyPr>
          <a:lstStyle/>
          <a:p>
            <a:r>
              <a:rPr lang="en-US" sz="2800" b="1" dirty="0">
                <a:latin typeface="Segoe UI Semibold" panose="020B0502040204020203" pitchFamily="34" charset="0"/>
                <a:ea typeface="Segoe UI Semibold" panose="020B0502040204020203" pitchFamily="34" charset="0"/>
                <a:cs typeface="Segoe UI Semibold" panose="020B0502040204020203" pitchFamily="34" charset="0"/>
              </a:rPr>
              <a:t>Adding more turkers</a:t>
            </a:r>
            <a:r>
              <a:rPr lang="en-US" sz="2800" dirty="0">
                <a:latin typeface="Segoe UI Light" panose="020B0502040204020203" pitchFamily="34" charset="0"/>
                <a:cs typeface="Segoe UI Light" panose="020B0502040204020203" pitchFamily="34" charset="0"/>
              </a:rPr>
              <a:t> found significantly more issues than other groups </a:t>
            </a:r>
          </a:p>
          <a:p>
            <a:r>
              <a:rPr lang="en-US" sz="2800" dirty="0">
                <a:latin typeface="Segoe UI Light" panose="020B0502040204020203" pitchFamily="34" charset="0"/>
                <a:cs typeface="Segoe UI Light" panose="020B0502040204020203" pitchFamily="34" charset="0"/>
              </a:rPr>
              <a:t>with similar precision</a:t>
            </a:r>
          </a:p>
        </p:txBody>
      </p:sp>
      <p:sp>
        <p:nvSpPr>
          <p:cNvPr id="9" name="TextBox 8">
            <a:extLst>
              <a:ext uri="{FF2B5EF4-FFF2-40B4-BE49-F238E27FC236}">
                <a16:creationId xmlns:a16="http://schemas.microsoft.com/office/drawing/2014/main" id="{F17F7963-ED40-DC43-ABF3-B49C6A980495}"/>
              </a:ext>
            </a:extLst>
          </p:cNvPr>
          <p:cNvSpPr txBox="1"/>
          <p:nvPr/>
        </p:nvSpPr>
        <p:spPr>
          <a:xfrm>
            <a:off x="5178174" y="1243092"/>
            <a:ext cx="1087157" cy="830997"/>
          </a:xfrm>
          <a:prstGeom prst="rect">
            <a:avLst/>
          </a:prstGeom>
          <a:noFill/>
        </p:spPr>
        <p:txBody>
          <a:bodyPr wrap="none" tIns="45720" bIns="45720" rtlCol="0">
            <a:spAutoFit/>
          </a:bodyPr>
          <a:lstStyle/>
          <a:p>
            <a:r>
              <a:rPr lang="en-US" sz="2400" dirty="0">
                <a:latin typeface="Segoe Condensed" panose="020B0606040200020203" pitchFamily="34" charset="0"/>
                <a:cs typeface="Segoe UI Light" panose="020B0502040204020203" pitchFamily="34" charset="0"/>
              </a:rPr>
              <a:t>Turker</a:t>
            </a:r>
          </a:p>
          <a:p>
            <a:r>
              <a:rPr lang="en-US" sz="2400" dirty="0">
                <a:latin typeface="Segoe Condensed" panose="020B0606040200020203" pitchFamily="34" charset="0"/>
                <a:cs typeface="Segoe UI Light" panose="020B0502040204020203" pitchFamily="34" charset="0"/>
              </a:rPr>
              <a:t>Baseline</a:t>
            </a:r>
          </a:p>
        </p:txBody>
      </p:sp>
      <p:sp>
        <p:nvSpPr>
          <p:cNvPr id="10" name="Down Arrow 9">
            <a:extLst>
              <a:ext uri="{FF2B5EF4-FFF2-40B4-BE49-F238E27FC236}">
                <a16:creationId xmlns:a16="http://schemas.microsoft.com/office/drawing/2014/main" id="{3CEDF6E2-945E-D040-97CD-20ABBA1ADF70}"/>
              </a:ext>
            </a:extLst>
          </p:cNvPr>
          <p:cNvSpPr/>
          <p:nvPr/>
        </p:nvSpPr>
        <p:spPr>
          <a:xfrm>
            <a:off x="6733041" y="1576378"/>
            <a:ext cx="335665" cy="497711"/>
          </a:xfrm>
          <a:prstGeom prst="downArrow">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Down Arrow 10">
            <a:extLst>
              <a:ext uri="{FF2B5EF4-FFF2-40B4-BE49-F238E27FC236}">
                <a16:creationId xmlns:a16="http://schemas.microsoft.com/office/drawing/2014/main" id="{B8335B6A-3B45-2D43-B235-D46049F19A88}"/>
              </a:ext>
            </a:extLst>
          </p:cNvPr>
          <p:cNvSpPr/>
          <p:nvPr/>
        </p:nvSpPr>
        <p:spPr>
          <a:xfrm>
            <a:off x="8544486" y="1576377"/>
            <a:ext cx="335665" cy="497711"/>
          </a:xfrm>
          <a:prstGeom prst="downArrow">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Down Arrow 11">
            <a:extLst>
              <a:ext uri="{FF2B5EF4-FFF2-40B4-BE49-F238E27FC236}">
                <a16:creationId xmlns:a16="http://schemas.microsoft.com/office/drawing/2014/main" id="{526143B2-558B-6940-8FC6-2552144B3A4D}"/>
              </a:ext>
            </a:extLst>
          </p:cNvPr>
          <p:cNvSpPr/>
          <p:nvPr/>
        </p:nvSpPr>
        <p:spPr>
          <a:xfrm>
            <a:off x="9579964" y="1576376"/>
            <a:ext cx="335665" cy="497711"/>
          </a:xfrm>
          <a:prstGeom prst="downArrow">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2578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22" presetClass="entr" presetSubtype="1"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wipe(up)">
                                      <p:cBhvr>
                                        <p:cTn id="13" dur="500"/>
                                        <p:tgtEl>
                                          <p:spTgt spid="10"/>
                                        </p:tgtEl>
                                      </p:cBhvr>
                                    </p:animEffect>
                                  </p:childTnLst>
                                </p:cTn>
                              </p:par>
                              <p:par>
                                <p:cTn id="14" presetID="22" presetClass="entr" presetSubtype="1" fill="hold" grpId="0" nodeType="with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wipe(up)">
                                      <p:cBhvr>
                                        <p:cTn id="16" dur="500"/>
                                        <p:tgtEl>
                                          <p:spTgt spid="11"/>
                                        </p:tgtEl>
                                      </p:cBhvr>
                                    </p:animEffect>
                                  </p:childTnLst>
                                </p:cTn>
                              </p:par>
                              <p:par>
                                <p:cTn id="17" presetID="22" presetClass="entr" presetSubtype="1"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wipe(up)">
                                      <p:cBhvr>
                                        <p:cTn id="19"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9" grpId="0"/>
      <p:bldP spid="10" grpId="0" animBg="1"/>
      <p:bldP spid="11" grpId="0" animBg="1"/>
      <p:bldP spid="12" grpId="0"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65F10-5555-D841-8215-22678D929B90}"/>
              </a:ext>
            </a:extLst>
          </p:cNvPr>
          <p:cNvSpPr>
            <a:spLocks noGrp="1"/>
          </p:cNvSpPr>
          <p:nvPr>
            <p:ph type="title"/>
          </p:nvPr>
        </p:nvSpPr>
        <p:spPr>
          <a:xfrm>
            <a:off x="211822" y="492641"/>
            <a:ext cx="11564167" cy="708436"/>
          </a:xfrm>
        </p:spPr>
        <p:txBody>
          <a:bodyPr/>
          <a:lstStyle/>
          <a:p>
            <a:r>
              <a:rPr lang="en-US" dirty="0"/>
              <a:t>What are the hardest Label types?</a:t>
            </a:r>
          </a:p>
        </p:txBody>
      </p:sp>
      <p:sp>
        <p:nvSpPr>
          <p:cNvPr id="4" name="Content Placeholder 3">
            <a:extLst>
              <a:ext uri="{FF2B5EF4-FFF2-40B4-BE49-F238E27FC236}">
                <a16:creationId xmlns:a16="http://schemas.microsoft.com/office/drawing/2014/main" id="{5DA2E917-1BF0-9543-B835-CF8DB85B5BCC}"/>
              </a:ext>
            </a:extLst>
          </p:cNvPr>
          <p:cNvSpPr>
            <a:spLocks noGrp="1"/>
          </p:cNvSpPr>
          <p:nvPr>
            <p:ph sz="quarter" idx="13"/>
          </p:nvPr>
        </p:nvSpPr>
        <p:spPr/>
        <p:txBody>
          <a:bodyPr/>
          <a:lstStyle/>
          <a:p>
            <a:r>
              <a:rPr lang="en-US" dirty="0"/>
              <a:t>RQ2: Data validation study</a:t>
            </a:r>
          </a:p>
        </p:txBody>
      </p:sp>
      <p:pic>
        <p:nvPicPr>
          <p:cNvPr id="6" name="Picture 5">
            <a:extLst>
              <a:ext uri="{FF2B5EF4-FFF2-40B4-BE49-F238E27FC236}">
                <a16:creationId xmlns:a16="http://schemas.microsoft.com/office/drawing/2014/main" id="{440F2633-81D4-1F47-A0C1-9583E474F8C9}"/>
              </a:ext>
            </a:extLst>
          </p:cNvPr>
          <p:cNvPicPr>
            <a:picLocks noChangeAspect="1"/>
          </p:cNvPicPr>
          <p:nvPr/>
        </p:nvPicPr>
        <p:blipFill>
          <a:blip r:embed="rId3"/>
          <a:stretch>
            <a:fillRect/>
          </a:stretch>
        </p:blipFill>
        <p:spPr>
          <a:xfrm>
            <a:off x="1782305" y="7150207"/>
            <a:ext cx="7945464" cy="1923155"/>
          </a:xfrm>
          <a:prstGeom prst="rect">
            <a:avLst/>
          </a:prstGeom>
        </p:spPr>
      </p:pic>
      <p:grpSp>
        <p:nvGrpSpPr>
          <p:cNvPr id="20" name="Group 19">
            <a:extLst>
              <a:ext uri="{FF2B5EF4-FFF2-40B4-BE49-F238E27FC236}">
                <a16:creationId xmlns:a16="http://schemas.microsoft.com/office/drawing/2014/main" id="{3B5101A9-70B0-F94B-90E8-22E8DDBA794F}"/>
              </a:ext>
            </a:extLst>
          </p:cNvPr>
          <p:cNvGrpSpPr/>
          <p:nvPr/>
        </p:nvGrpSpPr>
        <p:grpSpPr>
          <a:xfrm>
            <a:off x="432707" y="1324228"/>
            <a:ext cx="4940899" cy="4072620"/>
            <a:chOff x="834066" y="1950795"/>
            <a:chExt cx="4940899" cy="4072620"/>
          </a:xfrm>
        </p:grpSpPr>
        <p:sp>
          <p:nvSpPr>
            <p:cNvPr id="13" name="TextBox 12">
              <a:extLst>
                <a:ext uri="{FF2B5EF4-FFF2-40B4-BE49-F238E27FC236}">
                  <a16:creationId xmlns:a16="http://schemas.microsoft.com/office/drawing/2014/main" id="{336837B0-A8D3-9D4C-90E1-1F1E0242B501}"/>
                </a:ext>
              </a:extLst>
            </p:cNvPr>
            <p:cNvSpPr txBox="1"/>
            <p:nvPr/>
          </p:nvSpPr>
          <p:spPr>
            <a:xfrm>
              <a:off x="1782305" y="5177096"/>
              <a:ext cx="3044423" cy="461665"/>
            </a:xfrm>
            <a:prstGeom prst="rect">
              <a:avLst/>
            </a:prstGeom>
            <a:noFill/>
          </p:spPr>
          <p:txBody>
            <a:bodyPr wrap="none" tIns="45720" bIns="45720" rtlCol="0">
              <a:spAutoFit/>
            </a:bodyPr>
            <a:lstStyle/>
            <a:p>
              <a:r>
                <a:rPr lang="en-US" sz="2400" b="1" dirty="0">
                  <a:solidFill>
                    <a:schemeClr val="tx1">
                      <a:lumMod val="75000"/>
                      <a:lumOff val="25000"/>
                    </a:schemeClr>
                  </a:solidFill>
                  <a:latin typeface="Segoe UI Semibold" panose="020B0502040204020203" pitchFamily="34" charset="0"/>
                  <a:ea typeface="Segoe UI Semibold" panose="020B0502040204020203" pitchFamily="34" charset="0"/>
                  <a:cs typeface="Segoe UI Semibold" panose="020B0502040204020203" pitchFamily="34" charset="0"/>
                </a:rPr>
                <a:t>Missing Curb Ramps</a:t>
              </a:r>
            </a:p>
          </p:txBody>
        </p:sp>
        <p:pic>
          <p:nvPicPr>
            <p:cNvPr id="14" name="Picture 6" descr="Missing curb ramp applied to extended walkway">
              <a:extLst>
                <a:ext uri="{FF2B5EF4-FFF2-40B4-BE49-F238E27FC236}">
                  <a16:creationId xmlns:a16="http://schemas.microsoft.com/office/drawing/2014/main" id="{5821F62B-E3AE-2542-A03E-CF52059C1522}"/>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7659" t="13752" r="22885" b="20129"/>
            <a:stretch/>
          </p:blipFill>
          <p:spPr bwMode="auto">
            <a:xfrm>
              <a:off x="834066" y="1950795"/>
              <a:ext cx="4940899" cy="3189743"/>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1784AC30-4493-DF42-AF64-C7AD6F42B7DB}"/>
                </a:ext>
              </a:extLst>
            </p:cNvPr>
            <p:cNvSpPr txBox="1"/>
            <p:nvPr/>
          </p:nvSpPr>
          <p:spPr>
            <a:xfrm>
              <a:off x="1571016" y="5623305"/>
              <a:ext cx="3518271" cy="400110"/>
            </a:xfrm>
            <a:prstGeom prst="rect">
              <a:avLst/>
            </a:prstGeom>
            <a:noFill/>
          </p:spPr>
          <p:txBody>
            <a:bodyPr wrap="none" tIns="45720" bIns="45720" rtlCol="0">
              <a:spAutoFit/>
            </a:bodyPr>
            <a:lstStyle/>
            <a:p>
              <a:r>
                <a:rPr lang="en-US" sz="2000" dirty="0">
                  <a:solidFill>
                    <a:srgbClr val="BE384A"/>
                  </a:solidFill>
                  <a:latin typeface="Museo Slab 900" panose="02000000000000000000" pitchFamily="2" charset="77"/>
                  <a:ea typeface="Segoe UI" panose="020B0502040204020203" pitchFamily="34" charset="0"/>
                  <a:cs typeface="Segoe UI" panose="020B0502040204020203" pitchFamily="34" charset="0"/>
                </a:rPr>
                <a:t>20.5</a:t>
              </a:r>
              <a:r>
                <a:rPr lang="en-US" sz="2000" b="1" dirty="0">
                  <a:solidFill>
                    <a:schemeClr val="tx1">
                      <a:lumMod val="75000"/>
                      <a:lumOff val="25000"/>
                    </a:schemeClr>
                  </a:solidFill>
                  <a:latin typeface="Segoe UI Semibold" panose="020B0502040204020203" pitchFamily="34" charset="0"/>
                  <a:ea typeface="Segoe UI Semibold" panose="020B0502040204020203" pitchFamily="34" charset="0"/>
                  <a:cs typeface="Segoe UI Semibold" panose="020B0502040204020203" pitchFamily="34" charset="0"/>
                </a:rPr>
                <a:t>%</a:t>
              </a:r>
              <a:r>
                <a:rPr lang="en-US" sz="2000" dirty="0">
                  <a:solidFill>
                    <a:schemeClr val="tx1">
                      <a:lumMod val="75000"/>
                      <a:lumOff val="25000"/>
                    </a:schemeClr>
                  </a:solidFill>
                  <a:latin typeface="Segoe UI Light" panose="020B0502040204020203" pitchFamily="34" charset="0"/>
                  <a:ea typeface="Segoe UI" panose="020B0502040204020203" pitchFamily="34" charset="0"/>
                  <a:cs typeface="Segoe UI" panose="020B0502040204020203" pitchFamily="34" charset="0"/>
                </a:rPr>
                <a:t> precision | </a:t>
              </a:r>
              <a:r>
                <a:rPr lang="en-US" sz="2000" dirty="0">
                  <a:solidFill>
                    <a:srgbClr val="00B050"/>
                  </a:solidFill>
                  <a:latin typeface="Museo Slab 900" panose="02000000000000000000" pitchFamily="2" charset="77"/>
                  <a:ea typeface="Segoe UI" panose="020B0502040204020203" pitchFamily="34" charset="0"/>
                  <a:cs typeface="Segoe UI" panose="020B0502040204020203" pitchFamily="34" charset="0"/>
                </a:rPr>
                <a:t>69.3</a:t>
              </a:r>
              <a:r>
                <a:rPr lang="en-US" sz="2000" b="1" dirty="0">
                  <a:solidFill>
                    <a:schemeClr val="tx1">
                      <a:lumMod val="75000"/>
                      <a:lumOff val="25000"/>
                    </a:schemeClr>
                  </a:solidFill>
                  <a:latin typeface="Segoe UI Semibold" panose="020B0502040204020203" pitchFamily="34" charset="0"/>
                  <a:ea typeface="Segoe UI Semibold" panose="020B0502040204020203" pitchFamily="34" charset="0"/>
                  <a:cs typeface="Segoe UI Semibold" panose="020B0502040204020203" pitchFamily="34" charset="0"/>
                </a:rPr>
                <a:t>%</a:t>
              </a:r>
              <a:r>
                <a:rPr lang="en-US" sz="2000" dirty="0">
                  <a:solidFill>
                    <a:schemeClr val="tx1">
                      <a:lumMod val="75000"/>
                      <a:lumOff val="25000"/>
                    </a:schemeClr>
                  </a:solidFill>
                  <a:latin typeface="Segoe UI Light" panose="020B0502040204020203" pitchFamily="34" charset="0"/>
                  <a:ea typeface="Segoe UI" panose="020B0502040204020203" pitchFamily="34" charset="0"/>
                  <a:cs typeface="Segoe UI" panose="020B0502040204020203" pitchFamily="34" charset="0"/>
                </a:rPr>
                <a:t> recall</a:t>
              </a:r>
            </a:p>
          </p:txBody>
        </p:sp>
      </p:grpSp>
      <p:sp>
        <p:nvSpPr>
          <p:cNvPr id="19" name="TextBox 18">
            <a:extLst>
              <a:ext uri="{FF2B5EF4-FFF2-40B4-BE49-F238E27FC236}">
                <a16:creationId xmlns:a16="http://schemas.microsoft.com/office/drawing/2014/main" id="{E40D9008-9ACF-334D-A44D-C35D842EFD62}"/>
              </a:ext>
            </a:extLst>
          </p:cNvPr>
          <p:cNvSpPr txBox="1"/>
          <p:nvPr/>
        </p:nvSpPr>
        <p:spPr>
          <a:xfrm>
            <a:off x="10262586" y="7466120"/>
            <a:ext cx="184731" cy="461665"/>
          </a:xfrm>
          <a:prstGeom prst="rect">
            <a:avLst/>
          </a:prstGeom>
          <a:noFill/>
        </p:spPr>
        <p:txBody>
          <a:bodyPr wrap="none" tIns="45720" bIns="45720" rtlCol="0">
            <a:spAutoFit/>
          </a:bodyPr>
          <a:lstStyle/>
          <a:p>
            <a:endParaRPr lang="en-US" sz="2400" dirty="0">
              <a:latin typeface="Segoe UI Light" panose="020B0502040204020203" pitchFamily="34" charset="0"/>
              <a:cs typeface="Segoe UI Light" panose="020B0502040204020203" pitchFamily="34" charset="0"/>
            </a:endParaRPr>
          </a:p>
        </p:txBody>
      </p:sp>
      <p:sp>
        <p:nvSpPr>
          <p:cNvPr id="22" name="Rectangle 21">
            <a:extLst>
              <a:ext uri="{FF2B5EF4-FFF2-40B4-BE49-F238E27FC236}">
                <a16:creationId xmlns:a16="http://schemas.microsoft.com/office/drawing/2014/main" id="{0E2CE344-BC0B-8848-88AA-096E6A664F67}"/>
              </a:ext>
            </a:extLst>
          </p:cNvPr>
          <p:cNvSpPr/>
          <p:nvPr/>
        </p:nvSpPr>
        <p:spPr>
          <a:xfrm>
            <a:off x="5755037" y="2554326"/>
            <a:ext cx="5767179" cy="830997"/>
          </a:xfrm>
          <a:prstGeom prst="rect">
            <a:avLst/>
          </a:prstGeom>
        </p:spPr>
        <p:txBody>
          <a:bodyPr wrap="square">
            <a:spAutoFit/>
          </a:bodyPr>
          <a:lstStyle/>
          <a:p>
            <a:r>
              <a:rPr lang="en-US" sz="2400" dirty="0">
                <a:solidFill>
                  <a:schemeClr val="tx1">
                    <a:lumMod val="75000"/>
                    <a:lumOff val="25000"/>
                  </a:schemeClr>
                </a:solidFill>
                <a:latin typeface="Segoe UI Light" panose="020B0502040204020203" pitchFamily="34" charset="0"/>
                <a:ea typeface="Segoe UI" panose="020B0502040204020203" pitchFamily="34" charset="0"/>
                <a:cs typeface="Segoe UI" panose="020B0502040204020203" pitchFamily="34" charset="0"/>
              </a:rPr>
              <a:t>Confusion with what justifies as a missing curb ramp</a:t>
            </a:r>
            <a:endParaRPr lang="en-US" sz="2400" dirty="0"/>
          </a:p>
        </p:txBody>
      </p:sp>
    </p:spTree>
    <p:extLst>
      <p:ext uri="{BB962C8B-B14F-4D97-AF65-F5344CB8AC3E}">
        <p14:creationId xmlns:p14="http://schemas.microsoft.com/office/powerpoint/2010/main" val="1686333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1" nodeType="clickEffect">
                                  <p:stCondLst>
                                    <p:cond delay="0"/>
                                  </p:stCondLst>
                                  <p:childTnLst>
                                    <p:set>
                                      <p:cBhvr>
                                        <p:cTn id="10"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65F10-5555-D841-8215-22678D929B90}"/>
              </a:ext>
            </a:extLst>
          </p:cNvPr>
          <p:cNvSpPr>
            <a:spLocks noGrp="1"/>
          </p:cNvSpPr>
          <p:nvPr>
            <p:ph type="title"/>
          </p:nvPr>
        </p:nvSpPr>
        <p:spPr>
          <a:xfrm>
            <a:off x="211822" y="492641"/>
            <a:ext cx="11564167" cy="708436"/>
          </a:xfrm>
        </p:spPr>
        <p:txBody>
          <a:bodyPr/>
          <a:lstStyle/>
          <a:p>
            <a:r>
              <a:rPr lang="en-US" dirty="0"/>
              <a:t>What are the hardest Label types?</a:t>
            </a:r>
          </a:p>
        </p:txBody>
      </p:sp>
      <p:sp>
        <p:nvSpPr>
          <p:cNvPr id="4" name="Content Placeholder 3">
            <a:extLst>
              <a:ext uri="{FF2B5EF4-FFF2-40B4-BE49-F238E27FC236}">
                <a16:creationId xmlns:a16="http://schemas.microsoft.com/office/drawing/2014/main" id="{5DA2E917-1BF0-9543-B835-CF8DB85B5BCC}"/>
              </a:ext>
            </a:extLst>
          </p:cNvPr>
          <p:cNvSpPr>
            <a:spLocks noGrp="1"/>
          </p:cNvSpPr>
          <p:nvPr>
            <p:ph sz="quarter" idx="13"/>
          </p:nvPr>
        </p:nvSpPr>
        <p:spPr/>
        <p:txBody>
          <a:bodyPr/>
          <a:lstStyle/>
          <a:p>
            <a:r>
              <a:rPr lang="en-US" dirty="0"/>
              <a:t>RQ2: Data validation study</a:t>
            </a:r>
          </a:p>
        </p:txBody>
      </p:sp>
      <p:pic>
        <p:nvPicPr>
          <p:cNvPr id="6" name="Picture 5">
            <a:extLst>
              <a:ext uri="{FF2B5EF4-FFF2-40B4-BE49-F238E27FC236}">
                <a16:creationId xmlns:a16="http://schemas.microsoft.com/office/drawing/2014/main" id="{440F2633-81D4-1F47-A0C1-9583E474F8C9}"/>
              </a:ext>
            </a:extLst>
          </p:cNvPr>
          <p:cNvPicPr>
            <a:picLocks noChangeAspect="1"/>
          </p:cNvPicPr>
          <p:nvPr/>
        </p:nvPicPr>
        <p:blipFill>
          <a:blip r:embed="rId3"/>
          <a:stretch>
            <a:fillRect/>
          </a:stretch>
        </p:blipFill>
        <p:spPr>
          <a:xfrm>
            <a:off x="1782305" y="7150207"/>
            <a:ext cx="7945464" cy="1923155"/>
          </a:xfrm>
          <a:prstGeom prst="rect">
            <a:avLst/>
          </a:prstGeom>
        </p:spPr>
      </p:pic>
      <p:grpSp>
        <p:nvGrpSpPr>
          <p:cNvPr id="21" name="Group 20">
            <a:extLst>
              <a:ext uri="{FF2B5EF4-FFF2-40B4-BE49-F238E27FC236}">
                <a16:creationId xmlns:a16="http://schemas.microsoft.com/office/drawing/2014/main" id="{ED3C4223-A333-254C-9431-F807E4A88C80}"/>
              </a:ext>
            </a:extLst>
          </p:cNvPr>
          <p:cNvGrpSpPr/>
          <p:nvPr/>
        </p:nvGrpSpPr>
        <p:grpSpPr>
          <a:xfrm>
            <a:off x="6096000" y="1287672"/>
            <a:ext cx="5237324" cy="4512952"/>
            <a:chOff x="6497359" y="1914239"/>
            <a:chExt cx="5237324" cy="4512952"/>
          </a:xfrm>
        </p:grpSpPr>
        <p:pic>
          <p:nvPicPr>
            <p:cNvPr id="11" name="Picture 26" descr="Overgrown grass blocking the sidewalk">
              <a:extLst>
                <a:ext uri="{FF2B5EF4-FFF2-40B4-BE49-F238E27FC236}">
                  <a16:creationId xmlns:a16="http://schemas.microsoft.com/office/drawing/2014/main" id="{8CDBFE21-EBE5-364B-A12D-516E66083EA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01244" y="1914239"/>
              <a:ext cx="4940899" cy="3262857"/>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26AEB548-5412-BE4F-9E94-2EAE6EB2FD45}"/>
                </a:ext>
              </a:extLst>
            </p:cNvPr>
            <p:cNvSpPr txBox="1"/>
            <p:nvPr/>
          </p:nvSpPr>
          <p:spPr>
            <a:xfrm>
              <a:off x="6497359" y="5177096"/>
              <a:ext cx="5237324" cy="461665"/>
            </a:xfrm>
            <a:prstGeom prst="rect">
              <a:avLst/>
            </a:prstGeom>
            <a:noFill/>
          </p:spPr>
          <p:txBody>
            <a:bodyPr wrap="square" tIns="45720" bIns="45720" rtlCol="0">
              <a:spAutoFit/>
            </a:bodyPr>
            <a:lstStyle/>
            <a:p>
              <a:pPr algn="ctr"/>
              <a:r>
                <a:rPr lang="en-US" sz="2400" b="1" dirty="0">
                  <a:solidFill>
                    <a:schemeClr val="tx1">
                      <a:lumMod val="75000"/>
                      <a:lumOff val="25000"/>
                    </a:schemeClr>
                  </a:solidFill>
                  <a:latin typeface="Segoe UI Semibold" panose="020B0502040204020203" pitchFamily="34" charset="0"/>
                  <a:ea typeface="Segoe UI Semibold" panose="020B0502040204020203" pitchFamily="34" charset="0"/>
                  <a:cs typeface="Segoe UI Semibold" panose="020B0502040204020203" pitchFamily="34" charset="0"/>
                </a:rPr>
                <a:t>Surface problems | Obstacles in Path</a:t>
              </a:r>
            </a:p>
          </p:txBody>
        </p:sp>
        <p:grpSp>
          <p:nvGrpSpPr>
            <p:cNvPr id="18" name="Group 17">
              <a:extLst>
                <a:ext uri="{FF2B5EF4-FFF2-40B4-BE49-F238E27FC236}">
                  <a16:creationId xmlns:a16="http://schemas.microsoft.com/office/drawing/2014/main" id="{B51B90BB-B94F-A946-AF57-9431801310C7}"/>
                </a:ext>
              </a:extLst>
            </p:cNvPr>
            <p:cNvGrpSpPr/>
            <p:nvPr/>
          </p:nvGrpSpPr>
          <p:grpSpPr>
            <a:xfrm>
              <a:off x="7199485" y="5623313"/>
              <a:ext cx="3934749" cy="803878"/>
              <a:chOff x="7103225" y="5702021"/>
              <a:chExt cx="3934749" cy="732347"/>
            </a:xfrm>
          </p:grpSpPr>
          <p:sp>
            <p:nvSpPr>
              <p:cNvPr id="16" name="TextBox 15">
                <a:extLst>
                  <a:ext uri="{FF2B5EF4-FFF2-40B4-BE49-F238E27FC236}">
                    <a16:creationId xmlns:a16="http://schemas.microsoft.com/office/drawing/2014/main" id="{A77D067C-6E2C-A144-A220-C0AD81330ABF}"/>
                  </a:ext>
                </a:extLst>
              </p:cNvPr>
              <p:cNvSpPr txBox="1"/>
              <p:nvPr/>
            </p:nvSpPr>
            <p:spPr>
              <a:xfrm>
                <a:off x="7103225" y="5702021"/>
                <a:ext cx="3934749" cy="364507"/>
              </a:xfrm>
              <a:prstGeom prst="rect">
                <a:avLst/>
              </a:prstGeom>
              <a:noFill/>
            </p:spPr>
            <p:txBody>
              <a:bodyPr wrap="square" tIns="45720" bIns="45720" rtlCol="0">
                <a:spAutoFit/>
              </a:bodyPr>
              <a:lstStyle/>
              <a:p>
                <a:r>
                  <a:rPr lang="en-US" sz="2000" dirty="0">
                    <a:solidFill>
                      <a:srgbClr val="00B050"/>
                    </a:solidFill>
                    <a:latin typeface="Museo Slab 900" panose="02000000000000000000" pitchFamily="2" charset="77"/>
                    <a:ea typeface="Segoe UI" panose="020B0502040204020203" pitchFamily="34" charset="0"/>
                    <a:cs typeface="Segoe UI" panose="020B0502040204020203" pitchFamily="34" charset="0"/>
                  </a:rPr>
                  <a:t>72.6</a:t>
                </a:r>
                <a:r>
                  <a:rPr lang="en-US" sz="2000" b="1" dirty="0">
                    <a:solidFill>
                      <a:schemeClr val="tx1">
                        <a:lumMod val="75000"/>
                        <a:lumOff val="25000"/>
                      </a:schemeClr>
                    </a:solidFill>
                    <a:latin typeface="Segoe UI Semibold" panose="020B0502040204020203" pitchFamily="34" charset="0"/>
                    <a:ea typeface="Segoe UI Semibold" panose="020B0502040204020203" pitchFamily="34" charset="0"/>
                    <a:cs typeface="Segoe UI Semibold" panose="020B0502040204020203" pitchFamily="34" charset="0"/>
                  </a:rPr>
                  <a:t>%</a:t>
                </a:r>
                <a:r>
                  <a:rPr lang="en-US" sz="2000" dirty="0">
                    <a:solidFill>
                      <a:schemeClr val="tx1">
                        <a:lumMod val="75000"/>
                        <a:lumOff val="25000"/>
                      </a:schemeClr>
                    </a:solidFill>
                    <a:latin typeface="Segoe UI Light" panose="020B0502040204020203" pitchFamily="34" charset="0"/>
                    <a:ea typeface="Segoe UI" panose="020B0502040204020203" pitchFamily="34" charset="0"/>
                    <a:cs typeface="Segoe UI" panose="020B0502040204020203" pitchFamily="34" charset="0"/>
                  </a:rPr>
                  <a:t> precision | </a:t>
                </a:r>
                <a:r>
                  <a:rPr lang="en-US" sz="2000" dirty="0">
                    <a:solidFill>
                      <a:schemeClr val="accent4">
                        <a:lumMod val="75000"/>
                      </a:schemeClr>
                    </a:solidFill>
                    <a:latin typeface="Museo Slab 900" panose="02000000000000000000" pitchFamily="2" charset="77"/>
                    <a:ea typeface="Segoe UI" panose="020B0502040204020203" pitchFamily="34" charset="0"/>
                    <a:cs typeface="Segoe UI" panose="020B0502040204020203" pitchFamily="34" charset="0"/>
                  </a:rPr>
                  <a:t>47.5</a:t>
                </a:r>
                <a:r>
                  <a:rPr lang="en-US" sz="2000" b="1" dirty="0">
                    <a:solidFill>
                      <a:schemeClr val="tx1">
                        <a:lumMod val="75000"/>
                        <a:lumOff val="25000"/>
                      </a:schemeClr>
                    </a:solidFill>
                    <a:latin typeface="Segoe UI Semibold" panose="020B0502040204020203" pitchFamily="34" charset="0"/>
                    <a:ea typeface="Segoe UI Semibold" panose="020B0502040204020203" pitchFamily="34" charset="0"/>
                    <a:cs typeface="Segoe UI Semibold" panose="020B0502040204020203" pitchFamily="34" charset="0"/>
                  </a:rPr>
                  <a:t>%</a:t>
                </a:r>
                <a:r>
                  <a:rPr lang="en-US" sz="2000" dirty="0">
                    <a:solidFill>
                      <a:schemeClr val="tx1">
                        <a:lumMod val="75000"/>
                        <a:lumOff val="25000"/>
                      </a:schemeClr>
                    </a:solidFill>
                    <a:latin typeface="Segoe UI Light" panose="020B0502040204020203" pitchFamily="34" charset="0"/>
                    <a:ea typeface="Segoe UI" panose="020B0502040204020203" pitchFamily="34" charset="0"/>
                    <a:cs typeface="Segoe UI" panose="020B0502040204020203" pitchFamily="34" charset="0"/>
                  </a:rPr>
                  <a:t> precision </a:t>
                </a:r>
              </a:p>
            </p:txBody>
          </p:sp>
          <p:sp>
            <p:nvSpPr>
              <p:cNvPr id="17" name="Rectangle 16">
                <a:extLst>
                  <a:ext uri="{FF2B5EF4-FFF2-40B4-BE49-F238E27FC236}">
                    <a16:creationId xmlns:a16="http://schemas.microsoft.com/office/drawing/2014/main" id="{E2E86064-C5B0-244E-BDAD-748C03AEC7B1}"/>
                  </a:ext>
                </a:extLst>
              </p:cNvPr>
              <p:cNvSpPr/>
              <p:nvPr/>
            </p:nvSpPr>
            <p:spPr>
              <a:xfrm>
                <a:off x="7522901" y="6069860"/>
                <a:ext cx="3091872" cy="364508"/>
              </a:xfrm>
              <a:prstGeom prst="rect">
                <a:avLst/>
              </a:prstGeom>
            </p:spPr>
            <p:txBody>
              <a:bodyPr wrap="none">
                <a:spAutoFit/>
              </a:bodyPr>
              <a:lstStyle/>
              <a:p>
                <a:r>
                  <a:rPr lang="en-US" sz="2000" dirty="0">
                    <a:solidFill>
                      <a:srgbClr val="BE384A"/>
                    </a:solidFill>
                    <a:latin typeface="Museo Slab 900" panose="02000000000000000000" pitchFamily="2" charset="77"/>
                    <a:ea typeface="Segoe UI" panose="020B0502040204020203" pitchFamily="34" charset="0"/>
                    <a:cs typeface="Segoe UI" panose="020B0502040204020203" pitchFamily="34" charset="0"/>
                  </a:rPr>
                  <a:t>27.1</a:t>
                </a:r>
                <a:r>
                  <a:rPr lang="en-US" sz="2000" b="1" dirty="0">
                    <a:solidFill>
                      <a:schemeClr val="tx1">
                        <a:lumMod val="75000"/>
                        <a:lumOff val="25000"/>
                      </a:schemeClr>
                    </a:solidFill>
                    <a:latin typeface="Segoe UI Semibold" panose="020B0502040204020203" pitchFamily="34" charset="0"/>
                    <a:ea typeface="Segoe UI Semibold" panose="020B0502040204020203" pitchFamily="34" charset="0"/>
                    <a:cs typeface="Segoe UI Semibold" panose="020B0502040204020203" pitchFamily="34" charset="0"/>
                  </a:rPr>
                  <a:t>% </a:t>
                </a:r>
                <a:r>
                  <a:rPr lang="en-US" sz="2000" dirty="0">
                    <a:solidFill>
                      <a:schemeClr val="tx1">
                        <a:lumMod val="75000"/>
                        <a:lumOff val="25000"/>
                      </a:schemeClr>
                    </a:solidFill>
                    <a:latin typeface="Segoe UI Light" panose="020B0502040204020203" pitchFamily="34" charset="0"/>
                    <a:ea typeface="Segoe UI" panose="020B0502040204020203" pitchFamily="34" charset="0"/>
                    <a:cs typeface="Segoe UI" panose="020B0502040204020203" pitchFamily="34" charset="0"/>
                  </a:rPr>
                  <a:t>recall | </a:t>
                </a:r>
                <a:r>
                  <a:rPr lang="en-US" sz="2000" dirty="0">
                    <a:solidFill>
                      <a:srgbClr val="BE384A"/>
                    </a:solidFill>
                    <a:latin typeface="Museo Slab 900" panose="02000000000000000000" pitchFamily="2" charset="77"/>
                    <a:ea typeface="Segoe UI" panose="020B0502040204020203" pitchFamily="34" charset="0"/>
                    <a:cs typeface="Segoe UI" panose="020B0502040204020203" pitchFamily="34" charset="0"/>
                  </a:rPr>
                  <a:t>39.9</a:t>
                </a:r>
                <a:r>
                  <a:rPr lang="en-US" sz="2000" b="1" dirty="0">
                    <a:solidFill>
                      <a:schemeClr val="tx1">
                        <a:lumMod val="75000"/>
                        <a:lumOff val="25000"/>
                      </a:schemeClr>
                    </a:solidFill>
                    <a:latin typeface="Segoe UI Semibold" panose="020B0502040204020203" pitchFamily="34" charset="0"/>
                    <a:ea typeface="Segoe UI Semibold" panose="020B0502040204020203" pitchFamily="34" charset="0"/>
                    <a:cs typeface="Segoe UI Semibold" panose="020B0502040204020203" pitchFamily="34" charset="0"/>
                  </a:rPr>
                  <a:t>%</a:t>
                </a:r>
                <a:r>
                  <a:rPr lang="en-US" sz="2000" dirty="0">
                    <a:solidFill>
                      <a:schemeClr val="tx1">
                        <a:lumMod val="75000"/>
                        <a:lumOff val="25000"/>
                      </a:schemeClr>
                    </a:solidFill>
                    <a:latin typeface="Segoe UI Light" panose="020B0502040204020203" pitchFamily="34" charset="0"/>
                    <a:ea typeface="Segoe UI" panose="020B0502040204020203" pitchFamily="34" charset="0"/>
                    <a:cs typeface="Segoe UI" panose="020B0502040204020203" pitchFamily="34" charset="0"/>
                  </a:rPr>
                  <a:t> recall</a:t>
                </a:r>
                <a:endParaRPr lang="en-US" sz="2000" dirty="0"/>
              </a:p>
            </p:txBody>
          </p:sp>
        </p:grpSp>
      </p:grpSp>
      <p:sp>
        <p:nvSpPr>
          <p:cNvPr id="19" name="TextBox 18">
            <a:extLst>
              <a:ext uri="{FF2B5EF4-FFF2-40B4-BE49-F238E27FC236}">
                <a16:creationId xmlns:a16="http://schemas.microsoft.com/office/drawing/2014/main" id="{E40D9008-9ACF-334D-A44D-C35D842EFD62}"/>
              </a:ext>
            </a:extLst>
          </p:cNvPr>
          <p:cNvSpPr txBox="1"/>
          <p:nvPr/>
        </p:nvSpPr>
        <p:spPr>
          <a:xfrm>
            <a:off x="10262586" y="7466120"/>
            <a:ext cx="184731" cy="461665"/>
          </a:xfrm>
          <a:prstGeom prst="rect">
            <a:avLst/>
          </a:prstGeom>
          <a:noFill/>
        </p:spPr>
        <p:txBody>
          <a:bodyPr wrap="none" tIns="45720" bIns="45720" rtlCol="0">
            <a:spAutoFit/>
          </a:bodyPr>
          <a:lstStyle/>
          <a:p>
            <a:endParaRPr lang="en-US" sz="2400" dirty="0">
              <a:latin typeface="Segoe UI Light" panose="020B0502040204020203" pitchFamily="34" charset="0"/>
              <a:cs typeface="Segoe UI Light" panose="020B0502040204020203" pitchFamily="34" charset="0"/>
            </a:endParaRPr>
          </a:p>
        </p:txBody>
      </p:sp>
      <p:sp>
        <p:nvSpPr>
          <p:cNvPr id="23" name="Rectangle 22">
            <a:extLst>
              <a:ext uri="{FF2B5EF4-FFF2-40B4-BE49-F238E27FC236}">
                <a16:creationId xmlns:a16="http://schemas.microsoft.com/office/drawing/2014/main" id="{65138FB1-3954-4446-B765-026D156E2F86}"/>
              </a:ext>
            </a:extLst>
          </p:cNvPr>
          <p:cNvSpPr/>
          <p:nvPr/>
        </p:nvSpPr>
        <p:spPr>
          <a:xfrm>
            <a:off x="814138" y="2521704"/>
            <a:ext cx="4940899" cy="1200329"/>
          </a:xfrm>
          <a:prstGeom prst="rect">
            <a:avLst/>
          </a:prstGeom>
        </p:spPr>
        <p:txBody>
          <a:bodyPr wrap="square">
            <a:spAutoFit/>
          </a:bodyPr>
          <a:lstStyle/>
          <a:p>
            <a:r>
              <a:rPr lang="en-US" sz="2400" dirty="0">
                <a:solidFill>
                  <a:schemeClr val="tx1">
                    <a:lumMod val="75000"/>
                    <a:lumOff val="25000"/>
                  </a:schemeClr>
                </a:solidFill>
                <a:latin typeface="Segoe UI Light" panose="020B0502040204020203" pitchFamily="34" charset="0"/>
                <a:ea typeface="Segoe UI" panose="020B0502040204020203" pitchFamily="34" charset="0"/>
                <a:cs typeface="Segoe UI" panose="020B0502040204020203" pitchFamily="34" charset="0"/>
              </a:rPr>
              <a:t>Hard to find</a:t>
            </a:r>
          </a:p>
          <a:p>
            <a:r>
              <a:rPr lang="en-US" sz="2400" dirty="0">
                <a:solidFill>
                  <a:schemeClr val="tx1">
                    <a:lumMod val="75000"/>
                    <a:lumOff val="25000"/>
                  </a:schemeClr>
                </a:solidFill>
                <a:latin typeface="Segoe UI Light" panose="020B0502040204020203" pitchFamily="34" charset="0"/>
                <a:ea typeface="Segoe UI" panose="020B0502040204020203" pitchFamily="34" charset="0"/>
                <a:cs typeface="Segoe UI" panose="020B0502040204020203" pitchFamily="34" charset="0"/>
              </a:rPr>
              <a:t>Requires diligent exploration</a:t>
            </a:r>
          </a:p>
          <a:p>
            <a:r>
              <a:rPr lang="en-US" sz="2400" dirty="0">
                <a:solidFill>
                  <a:schemeClr val="tx1">
                    <a:lumMod val="75000"/>
                    <a:lumOff val="25000"/>
                  </a:schemeClr>
                </a:solidFill>
                <a:latin typeface="Segoe UI Light" panose="020B0502040204020203" pitchFamily="34" charset="0"/>
                <a:ea typeface="Segoe UI" panose="020B0502040204020203" pitchFamily="34" charset="0"/>
                <a:cs typeface="Segoe UI" panose="020B0502040204020203" pitchFamily="34" charset="0"/>
              </a:rPr>
              <a:t>Often confused with each other</a:t>
            </a:r>
            <a:endParaRPr lang="en-US" sz="2400" dirty="0"/>
          </a:p>
        </p:txBody>
      </p:sp>
    </p:spTree>
    <p:extLst>
      <p:ext uri="{BB962C8B-B14F-4D97-AF65-F5344CB8AC3E}">
        <p14:creationId xmlns:p14="http://schemas.microsoft.com/office/powerpoint/2010/main" val="125564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822" y="492641"/>
            <a:ext cx="11645900" cy="708436"/>
          </a:xfrm>
        </p:spPr>
        <p:txBody>
          <a:bodyPr/>
          <a:lstStyle/>
          <a:p>
            <a:r>
              <a:rPr lang="en-US" dirty="0"/>
              <a:t>What are the common labeling mistakes?</a:t>
            </a:r>
          </a:p>
        </p:txBody>
      </p:sp>
      <p:sp>
        <p:nvSpPr>
          <p:cNvPr id="4" name="Content Placeholder 3"/>
          <p:cNvSpPr>
            <a:spLocks noGrp="1"/>
          </p:cNvSpPr>
          <p:nvPr>
            <p:ph sz="quarter" idx="13"/>
          </p:nvPr>
        </p:nvSpPr>
        <p:spPr>
          <a:xfrm>
            <a:off x="228600" y="197601"/>
            <a:ext cx="8960667" cy="411367"/>
          </a:xfrm>
        </p:spPr>
        <p:txBody>
          <a:bodyPr/>
          <a:lstStyle/>
          <a:p>
            <a:r>
              <a:rPr lang="en-US" dirty="0"/>
              <a:t>RQ2: qualitative analysis of errors</a:t>
            </a:r>
          </a:p>
        </p:txBody>
      </p:sp>
    </p:spTree>
    <p:extLst>
      <p:ext uri="{BB962C8B-B14F-4D97-AF65-F5344CB8AC3E}">
        <p14:creationId xmlns:p14="http://schemas.microsoft.com/office/powerpoint/2010/main" val="295278519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822" y="492641"/>
            <a:ext cx="11645900" cy="708436"/>
          </a:xfrm>
        </p:spPr>
        <p:txBody>
          <a:bodyPr/>
          <a:lstStyle/>
          <a:p>
            <a:r>
              <a:rPr lang="en-US" dirty="0"/>
              <a:t>What are the common labeling mistakes?</a:t>
            </a:r>
          </a:p>
        </p:txBody>
      </p:sp>
      <p:sp>
        <p:nvSpPr>
          <p:cNvPr id="4" name="Content Placeholder 3"/>
          <p:cNvSpPr>
            <a:spLocks noGrp="1"/>
          </p:cNvSpPr>
          <p:nvPr>
            <p:ph sz="quarter" idx="13"/>
          </p:nvPr>
        </p:nvSpPr>
        <p:spPr>
          <a:xfrm>
            <a:off x="228600" y="197601"/>
            <a:ext cx="8960667" cy="411367"/>
          </a:xfrm>
        </p:spPr>
        <p:txBody>
          <a:bodyPr/>
          <a:lstStyle/>
          <a:p>
            <a:r>
              <a:rPr lang="en-US" dirty="0"/>
              <a:t>RQ2: qualitative analysis of errors</a:t>
            </a:r>
          </a:p>
        </p:txBody>
      </p:sp>
      <p:sp>
        <p:nvSpPr>
          <p:cNvPr id="36" name="TextBox 35"/>
          <p:cNvSpPr txBox="1"/>
          <p:nvPr/>
        </p:nvSpPr>
        <p:spPr>
          <a:xfrm>
            <a:off x="3800890" y="4518346"/>
            <a:ext cx="4467763" cy="1631216"/>
          </a:xfrm>
          <a:prstGeom prst="rect">
            <a:avLst/>
          </a:prstGeom>
          <a:noFill/>
        </p:spPr>
        <p:txBody>
          <a:bodyPr wrap="square" lIns="0" tIns="45720" bIns="45720" rtlCol="0">
            <a:spAutoFit/>
          </a:bodyPr>
          <a:lstStyle/>
          <a:p>
            <a:pPr algn="ctr"/>
            <a:r>
              <a:rPr lang="en-US" sz="7200" dirty="0">
                <a:latin typeface="Museo Slab 900" panose="02000000000000000000" pitchFamily="2" charset="77"/>
                <a:ea typeface="Segoe UI Semibold" panose="020B0502040204020203" pitchFamily="34" charset="0"/>
                <a:cs typeface="Segoe UI Semibold" panose="020B0502040204020203" pitchFamily="34" charset="0"/>
              </a:rPr>
              <a:t>432</a:t>
            </a:r>
            <a:r>
              <a:rPr lang="en-US" sz="4000" b="1" dirty="0">
                <a:latin typeface="Segoe UI Semibold" panose="020B0502040204020203" pitchFamily="34" charset="0"/>
                <a:ea typeface="Segoe UI Semibold" panose="020B0502040204020203" pitchFamily="34" charset="0"/>
                <a:cs typeface="Segoe UI Semibold" panose="020B0502040204020203" pitchFamily="34" charset="0"/>
              </a:rPr>
              <a:t> </a:t>
            </a:r>
          </a:p>
          <a:p>
            <a:pPr algn="ctr"/>
            <a:r>
              <a:rPr lang="en-US" sz="2800" dirty="0">
                <a:latin typeface="Segoe UI Light" panose="020B0502040204020203" pitchFamily="34" charset="0"/>
                <a:ea typeface="Segoe UI Semibold" panose="020B0502040204020203" pitchFamily="34" charset="0"/>
                <a:cs typeface="Segoe UI Semibold" panose="020B0502040204020203" pitchFamily="34" charset="0"/>
              </a:rPr>
              <a:t>total</a:t>
            </a:r>
            <a:r>
              <a:rPr lang="en-US" sz="2800" b="1" dirty="0">
                <a:latin typeface="Segoe UI Semibold" panose="020B0502040204020203" pitchFamily="34" charset="0"/>
                <a:ea typeface="Segoe UI Semibold" panose="020B0502040204020203" pitchFamily="34" charset="0"/>
                <a:cs typeface="Segoe UI Semibold" panose="020B0502040204020203" pitchFamily="34" charset="0"/>
              </a:rPr>
              <a:t> </a:t>
            </a:r>
            <a:r>
              <a:rPr lang="en-US" sz="2800" dirty="0">
                <a:latin typeface="Segoe UI Light" panose="020B0502040204020203" pitchFamily="34" charset="0"/>
                <a:cs typeface="Segoe UI Light" panose="020B0502040204020203" pitchFamily="34" charset="0"/>
              </a:rPr>
              <a:t>error samples analyzed</a:t>
            </a:r>
          </a:p>
        </p:txBody>
      </p:sp>
      <p:grpSp>
        <p:nvGrpSpPr>
          <p:cNvPr id="7" name="Group 6">
            <a:extLst>
              <a:ext uri="{FF2B5EF4-FFF2-40B4-BE49-F238E27FC236}">
                <a16:creationId xmlns:a16="http://schemas.microsoft.com/office/drawing/2014/main" id="{EB4E99A4-2D51-3249-9E07-8028CD81052C}"/>
              </a:ext>
            </a:extLst>
          </p:cNvPr>
          <p:cNvGrpSpPr/>
          <p:nvPr/>
        </p:nvGrpSpPr>
        <p:grpSpPr>
          <a:xfrm>
            <a:off x="3219077" y="1912223"/>
            <a:ext cx="2379882" cy="1516777"/>
            <a:chOff x="3187343" y="2992004"/>
            <a:chExt cx="2379882" cy="1516777"/>
          </a:xfrm>
        </p:grpSpPr>
        <p:sp>
          <p:nvSpPr>
            <p:cNvPr id="3" name="Rectangle 2">
              <a:extLst>
                <a:ext uri="{FF2B5EF4-FFF2-40B4-BE49-F238E27FC236}">
                  <a16:creationId xmlns:a16="http://schemas.microsoft.com/office/drawing/2014/main" id="{BBCB8F84-8B6A-1E41-84ED-EA7B77F6A43A}"/>
                </a:ext>
              </a:extLst>
            </p:cNvPr>
            <p:cNvSpPr/>
            <p:nvPr/>
          </p:nvSpPr>
          <p:spPr>
            <a:xfrm>
              <a:off x="3599088" y="2992004"/>
              <a:ext cx="1313180" cy="1200329"/>
            </a:xfrm>
            <a:prstGeom prst="rect">
              <a:avLst/>
            </a:prstGeom>
          </p:spPr>
          <p:txBody>
            <a:bodyPr wrap="none">
              <a:spAutoFit/>
            </a:bodyPr>
            <a:lstStyle/>
            <a:p>
              <a:r>
                <a:rPr lang="en-US" sz="7200" dirty="0">
                  <a:solidFill>
                    <a:srgbClr val="00B9AE"/>
                  </a:solidFill>
                  <a:latin typeface="Museo Slab 900" panose="02000000000000000000" pitchFamily="2" charset="77"/>
                  <a:ea typeface="Segoe UI Semibold" panose="020B0502040204020203" pitchFamily="34" charset="0"/>
                  <a:cs typeface="Segoe UI Semibold" panose="020B0502040204020203" pitchFamily="34" charset="0"/>
                </a:rPr>
                <a:t>54</a:t>
              </a:r>
              <a:endParaRPr lang="en-US" sz="7200" dirty="0">
                <a:solidFill>
                  <a:srgbClr val="00B9AE"/>
                </a:solidFill>
              </a:endParaRPr>
            </a:p>
          </p:txBody>
        </p:sp>
        <p:sp>
          <p:nvSpPr>
            <p:cNvPr id="5" name="Rectangle 4">
              <a:extLst>
                <a:ext uri="{FF2B5EF4-FFF2-40B4-BE49-F238E27FC236}">
                  <a16:creationId xmlns:a16="http://schemas.microsoft.com/office/drawing/2014/main" id="{8F41A9F7-9968-9441-AAD0-C83A56E8824B}"/>
                </a:ext>
              </a:extLst>
            </p:cNvPr>
            <p:cNvSpPr/>
            <p:nvPr/>
          </p:nvSpPr>
          <p:spPr>
            <a:xfrm>
              <a:off x="3187343" y="3985561"/>
              <a:ext cx="2379882" cy="523220"/>
            </a:xfrm>
            <a:prstGeom prst="rect">
              <a:avLst/>
            </a:prstGeom>
          </p:spPr>
          <p:txBody>
            <a:bodyPr wrap="none">
              <a:spAutoFit/>
            </a:bodyPr>
            <a:lstStyle/>
            <a:p>
              <a:r>
                <a:rPr lang="en-US" sz="2800" dirty="0">
                  <a:latin typeface="Segoe UI Light" panose="020B0502040204020203" pitchFamily="34" charset="0"/>
                  <a:ea typeface="Segoe UI Semibold" panose="020B0502040204020203" pitchFamily="34" charset="0"/>
                  <a:cs typeface="Segoe UI Semibold" panose="020B0502040204020203" pitchFamily="34" charset="0"/>
                </a:rPr>
                <a:t>False positives </a:t>
              </a:r>
              <a:endParaRPr lang="en-US" sz="2800" dirty="0">
                <a:latin typeface="Segoe UI Light" panose="020B0502040204020203" pitchFamily="34" charset="0"/>
              </a:endParaRPr>
            </a:p>
          </p:txBody>
        </p:sp>
      </p:grpSp>
      <p:grpSp>
        <p:nvGrpSpPr>
          <p:cNvPr id="11" name="Group 10">
            <a:extLst>
              <a:ext uri="{FF2B5EF4-FFF2-40B4-BE49-F238E27FC236}">
                <a16:creationId xmlns:a16="http://schemas.microsoft.com/office/drawing/2014/main" id="{CE30C126-6BC0-8E4E-BAE1-2354DBC2B9E2}"/>
              </a:ext>
            </a:extLst>
          </p:cNvPr>
          <p:cNvGrpSpPr/>
          <p:nvPr/>
        </p:nvGrpSpPr>
        <p:grpSpPr>
          <a:xfrm>
            <a:off x="6749679" y="1912223"/>
            <a:ext cx="2589876" cy="1516777"/>
            <a:chOff x="3187343" y="2992004"/>
            <a:chExt cx="2589876" cy="1516777"/>
          </a:xfrm>
        </p:grpSpPr>
        <p:sp>
          <p:nvSpPr>
            <p:cNvPr id="12" name="Rectangle 11">
              <a:extLst>
                <a:ext uri="{FF2B5EF4-FFF2-40B4-BE49-F238E27FC236}">
                  <a16:creationId xmlns:a16="http://schemas.microsoft.com/office/drawing/2014/main" id="{32829963-CCCF-D64D-AF90-7795F3D6457D}"/>
                </a:ext>
              </a:extLst>
            </p:cNvPr>
            <p:cNvSpPr/>
            <p:nvPr/>
          </p:nvSpPr>
          <p:spPr>
            <a:xfrm>
              <a:off x="3599088" y="2992004"/>
              <a:ext cx="1313180" cy="1200329"/>
            </a:xfrm>
            <a:prstGeom prst="rect">
              <a:avLst/>
            </a:prstGeom>
          </p:spPr>
          <p:txBody>
            <a:bodyPr wrap="none">
              <a:spAutoFit/>
            </a:bodyPr>
            <a:lstStyle/>
            <a:p>
              <a:r>
                <a:rPr lang="en-US" sz="7200" dirty="0">
                  <a:solidFill>
                    <a:srgbClr val="BE384A"/>
                  </a:solidFill>
                  <a:latin typeface="Museo Slab 900" panose="02000000000000000000" pitchFamily="2" charset="77"/>
                  <a:ea typeface="Segoe UI Semibold" panose="020B0502040204020203" pitchFamily="34" charset="0"/>
                  <a:cs typeface="Segoe UI Semibold" panose="020B0502040204020203" pitchFamily="34" charset="0"/>
                </a:rPr>
                <a:t>54</a:t>
              </a:r>
              <a:endParaRPr lang="en-US" sz="7200" dirty="0">
                <a:solidFill>
                  <a:srgbClr val="BE384A"/>
                </a:solidFill>
              </a:endParaRPr>
            </a:p>
          </p:txBody>
        </p:sp>
        <p:sp>
          <p:nvSpPr>
            <p:cNvPr id="13" name="Rectangle 12">
              <a:extLst>
                <a:ext uri="{FF2B5EF4-FFF2-40B4-BE49-F238E27FC236}">
                  <a16:creationId xmlns:a16="http://schemas.microsoft.com/office/drawing/2014/main" id="{CE6D0634-F2FA-AD43-93F2-4207AF92481C}"/>
                </a:ext>
              </a:extLst>
            </p:cNvPr>
            <p:cNvSpPr/>
            <p:nvPr/>
          </p:nvSpPr>
          <p:spPr>
            <a:xfrm>
              <a:off x="3187343" y="3985561"/>
              <a:ext cx="2589876" cy="523220"/>
            </a:xfrm>
            <a:prstGeom prst="rect">
              <a:avLst/>
            </a:prstGeom>
          </p:spPr>
          <p:txBody>
            <a:bodyPr wrap="none">
              <a:spAutoFit/>
            </a:bodyPr>
            <a:lstStyle/>
            <a:p>
              <a:r>
                <a:rPr lang="en-US" sz="2800" dirty="0">
                  <a:latin typeface="Segoe UI Light" panose="020B0502040204020203" pitchFamily="34" charset="0"/>
                  <a:ea typeface="Segoe UI Semibold" panose="020B0502040204020203" pitchFamily="34" charset="0"/>
                  <a:cs typeface="Segoe UI Semibold" panose="020B0502040204020203" pitchFamily="34" charset="0"/>
                </a:rPr>
                <a:t>False negatives </a:t>
              </a:r>
              <a:endParaRPr lang="en-US" sz="2800" dirty="0">
                <a:latin typeface="Segoe UI Light" panose="020B0502040204020203" pitchFamily="34" charset="0"/>
              </a:endParaRPr>
            </a:p>
          </p:txBody>
        </p:sp>
      </p:grpSp>
      <p:grpSp>
        <p:nvGrpSpPr>
          <p:cNvPr id="9" name="Group 8">
            <a:extLst>
              <a:ext uri="{FF2B5EF4-FFF2-40B4-BE49-F238E27FC236}">
                <a16:creationId xmlns:a16="http://schemas.microsoft.com/office/drawing/2014/main" id="{673CB9B9-6DC0-3843-B08B-3D89703BF8EA}"/>
              </a:ext>
            </a:extLst>
          </p:cNvPr>
          <p:cNvGrpSpPr/>
          <p:nvPr/>
        </p:nvGrpSpPr>
        <p:grpSpPr>
          <a:xfrm>
            <a:off x="5775960" y="3572019"/>
            <a:ext cx="640080" cy="708436"/>
            <a:chOff x="5775959" y="3541710"/>
            <a:chExt cx="640080" cy="751672"/>
          </a:xfrm>
          <a:solidFill>
            <a:schemeClr val="tx1">
              <a:lumMod val="75000"/>
              <a:lumOff val="25000"/>
            </a:schemeClr>
          </a:solidFill>
        </p:grpSpPr>
        <p:sp>
          <p:nvSpPr>
            <p:cNvPr id="8" name="Chevron 7">
              <a:extLst>
                <a:ext uri="{FF2B5EF4-FFF2-40B4-BE49-F238E27FC236}">
                  <a16:creationId xmlns:a16="http://schemas.microsoft.com/office/drawing/2014/main" id="{1C7219DF-9E55-DF48-BAEC-0F052FB7B7C6}"/>
                </a:ext>
              </a:extLst>
            </p:cNvPr>
            <p:cNvSpPr/>
            <p:nvPr/>
          </p:nvSpPr>
          <p:spPr>
            <a:xfrm rot="5400000">
              <a:off x="5867399" y="3450270"/>
              <a:ext cx="457200" cy="640080"/>
            </a:xfrm>
            <a:prstGeom prst="chevron">
              <a:avLst>
                <a:gd name="adj" fmla="val 616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hevron 15">
              <a:extLst>
                <a:ext uri="{FF2B5EF4-FFF2-40B4-BE49-F238E27FC236}">
                  <a16:creationId xmlns:a16="http://schemas.microsoft.com/office/drawing/2014/main" id="{7BE3BAF0-65A8-754D-9BD2-8571F1DB138A}"/>
                </a:ext>
              </a:extLst>
            </p:cNvPr>
            <p:cNvSpPr/>
            <p:nvPr/>
          </p:nvSpPr>
          <p:spPr>
            <a:xfrm rot="5400000">
              <a:off x="5867399" y="3744742"/>
              <a:ext cx="457200" cy="640080"/>
            </a:xfrm>
            <a:prstGeom prst="chevron">
              <a:avLst>
                <a:gd name="adj" fmla="val 616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4" name="Picture 13">
            <a:extLst>
              <a:ext uri="{FF2B5EF4-FFF2-40B4-BE49-F238E27FC236}">
                <a16:creationId xmlns:a16="http://schemas.microsoft.com/office/drawing/2014/main" id="{9A0169F4-270C-5B4E-820B-407F49107852}"/>
              </a:ext>
            </a:extLst>
          </p:cNvPr>
          <p:cNvPicPr>
            <a:picLocks noChangeAspect="1"/>
          </p:cNvPicPr>
          <p:nvPr/>
        </p:nvPicPr>
        <p:blipFill>
          <a:blip r:embed="rId3"/>
          <a:stretch>
            <a:fillRect/>
          </a:stretch>
        </p:blipFill>
        <p:spPr>
          <a:xfrm>
            <a:off x="5640866" y="2195309"/>
            <a:ext cx="915133" cy="710471"/>
          </a:xfrm>
          <a:prstGeom prst="rect">
            <a:avLst/>
          </a:prstGeom>
        </p:spPr>
      </p:pic>
    </p:spTree>
    <p:extLst>
      <p:ext uri="{BB962C8B-B14F-4D97-AF65-F5344CB8AC3E}">
        <p14:creationId xmlns:p14="http://schemas.microsoft.com/office/powerpoint/2010/main" val="3172410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2" presetClass="entr" presetSubtype="1"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wipe(up)">
                                      <p:cBhvr>
                                        <p:cTn id="15" dur="400"/>
                                        <p:tgtEl>
                                          <p:spTgt spid="9"/>
                                        </p:tgtEl>
                                      </p:cBhvr>
                                    </p:animEffect>
                                  </p:childTnLst>
                                </p:cTn>
                              </p:par>
                              <p:par>
                                <p:cTn id="16" presetID="1" presetClass="entr" presetSubtype="0" fill="hold" grpId="0" nodeType="withEffect">
                                  <p:stCondLst>
                                    <p:cond delay="500"/>
                                  </p:stCondLst>
                                  <p:childTnLst>
                                    <p:set>
                                      <p:cBhvr>
                                        <p:cTn id="17" dur="1" fill="hold">
                                          <p:stCondLst>
                                            <p:cond delay="0"/>
                                          </p:stCondLst>
                                        </p:cTn>
                                        <p:tgtEl>
                                          <p:spTgt spid="3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822" y="492641"/>
            <a:ext cx="11645900" cy="708436"/>
          </a:xfrm>
        </p:spPr>
        <p:txBody>
          <a:bodyPr/>
          <a:lstStyle/>
          <a:p>
            <a:r>
              <a:rPr lang="en-US" dirty="0"/>
              <a:t>What are the common labeling mistakes?</a:t>
            </a:r>
          </a:p>
        </p:txBody>
      </p:sp>
      <p:sp>
        <p:nvSpPr>
          <p:cNvPr id="4" name="Content Placeholder 3"/>
          <p:cNvSpPr>
            <a:spLocks noGrp="1"/>
          </p:cNvSpPr>
          <p:nvPr>
            <p:ph sz="quarter" idx="13"/>
          </p:nvPr>
        </p:nvSpPr>
        <p:spPr>
          <a:xfrm>
            <a:off x="228600" y="197601"/>
            <a:ext cx="8960667" cy="411367"/>
          </a:xfrm>
        </p:spPr>
        <p:txBody>
          <a:bodyPr/>
          <a:lstStyle/>
          <a:p>
            <a:r>
              <a:rPr lang="en-US" dirty="0"/>
              <a:t>RQ2: qualitative analysis of errors</a:t>
            </a:r>
          </a:p>
        </p:txBody>
      </p:sp>
      <p:pic>
        <p:nvPicPr>
          <p:cNvPr id="8" name="Picture 4" descr="https://lh4.googleusercontent.com/PbgRUYyYX2YLuC8a_Vo064ywqikr5NrtY4E1lvUV3sEMk1AytfFg9DrQjmdsbRBGQwmIF1qG6QAcJwz_fayYD8rOegg3fSfaMWc7hN27_9xCZD4Im2V406vBFQabr9MunBJKowDF"/>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2824" t="35239" r="21218" b="8193"/>
          <a:stretch/>
        </p:blipFill>
        <p:spPr bwMode="auto">
          <a:xfrm>
            <a:off x="755141" y="3423501"/>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https://lh5.googleusercontent.com/JTIGizhWj9ZF3rHzgVvQd9AF5Cb1IVwEeYuMMd6aS6SUUdZZw4Vun7GRNToJnzZ5d4joK_mCn-vjv7rBt8UCFkPYUAWK49B5Mjz3aHFNkpPZeOr-B5JMYEeUIvE1E836oG9wcKlD"/>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10266" t="18991" r="14092" b="17811"/>
          <a:stretch/>
        </p:blipFill>
        <p:spPr bwMode="auto">
          <a:xfrm>
            <a:off x="755144" y="1935191"/>
            <a:ext cx="2504430" cy="1420784"/>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756398" y="1553267"/>
            <a:ext cx="2504430" cy="369332"/>
          </a:xfrm>
          <a:prstGeom prst="rect">
            <a:avLst/>
          </a:prstGeom>
          <a:noFill/>
        </p:spPr>
        <p:txBody>
          <a:bodyPr wrap="square" rtlCol="0">
            <a:spAutoFit/>
          </a:bodyPr>
          <a:lstStyle/>
          <a:p>
            <a:pPr algn="ctr"/>
            <a:r>
              <a:rPr lang="en-US" b="1" dirty="0">
                <a:solidFill>
                  <a:schemeClr val="tx1">
                    <a:lumMod val="65000"/>
                    <a:lumOff val="35000"/>
                  </a:schemeClr>
                </a:solidFill>
                <a:latin typeface="Segoe UI Semibold" panose="020B0702040204020203" pitchFamily="34" charset="0"/>
                <a:cs typeface="Segoe UI Semibold" panose="020B0702040204020203" pitchFamily="34" charset="0"/>
              </a:rPr>
              <a:t>Curb Ramps</a:t>
            </a:r>
          </a:p>
        </p:txBody>
      </p:sp>
      <p:sp>
        <p:nvSpPr>
          <p:cNvPr id="11" name="TextBox 10"/>
          <p:cNvSpPr txBox="1"/>
          <p:nvPr/>
        </p:nvSpPr>
        <p:spPr>
          <a:xfrm>
            <a:off x="3360268" y="1553267"/>
            <a:ext cx="2484648" cy="369332"/>
          </a:xfrm>
          <a:prstGeom prst="rect">
            <a:avLst/>
          </a:prstGeom>
          <a:noFill/>
        </p:spPr>
        <p:txBody>
          <a:bodyPr wrap="square" rtlCol="0">
            <a:spAutoFit/>
          </a:bodyPr>
          <a:lstStyle/>
          <a:p>
            <a:pPr algn="ctr"/>
            <a:r>
              <a:rPr lang="en-US" b="1" dirty="0">
                <a:solidFill>
                  <a:schemeClr val="tx1">
                    <a:lumMod val="65000"/>
                    <a:lumOff val="35000"/>
                  </a:schemeClr>
                </a:solidFill>
                <a:latin typeface="Segoe UI Semibold" panose="020B0702040204020203" pitchFamily="34" charset="0"/>
                <a:cs typeface="Segoe UI Semibold" panose="020B0702040204020203" pitchFamily="34" charset="0"/>
              </a:rPr>
              <a:t>Missing Curb Ramps</a:t>
            </a:r>
          </a:p>
        </p:txBody>
      </p:sp>
      <p:sp>
        <p:nvSpPr>
          <p:cNvPr id="12" name="TextBox 11"/>
          <p:cNvSpPr txBox="1"/>
          <p:nvPr/>
        </p:nvSpPr>
        <p:spPr>
          <a:xfrm>
            <a:off x="5923314" y="1553267"/>
            <a:ext cx="2524380" cy="369332"/>
          </a:xfrm>
          <a:prstGeom prst="rect">
            <a:avLst/>
          </a:prstGeom>
          <a:noFill/>
        </p:spPr>
        <p:txBody>
          <a:bodyPr wrap="square" rtlCol="0">
            <a:spAutoFit/>
          </a:bodyPr>
          <a:lstStyle/>
          <a:p>
            <a:pPr algn="ctr"/>
            <a:r>
              <a:rPr lang="en-US" b="1" dirty="0">
                <a:solidFill>
                  <a:schemeClr val="tx1">
                    <a:lumMod val="65000"/>
                    <a:lumOff val="35000"/>
                  </a:schemeClr>
                </a:solidFill>
                <a:latin typeface="Segoe UI Semibold" panose="020B0702040204020203" pitchFamily="34" charset="0"/>
                <a:cs typeface="Segoe UI Semibold" panose="020B0702040204020203" pitchFamily="34" charset="0"/>
              </a:rPr>
              <a:t>Obstacles</a:t>
            </a:r>
          </a:p>
        </p:txBody>
      </p:sp>
      <p:sp>
        <p:nvSpPr>
          <p:cNvPr id="13" name="TextBox 12"/>
          <p:cNvSpPr txBox="1"/>
          <p:nvPr/>
        </p:nvSpPr>
        <p:spPr>
          <a:xfrm>
            <a:off x="8566175" y="1553267"/>
            <a:ext cx="2504430" cy="369332"/>
          </a:xfrm>
          <a:prstGeom prst="rect">
            <a:avLst/>
          </a:prstGeom>
          <a:noFill/>
        </p:spPr>
        <p:txBody>
          <a:bodyPr wrap="square" rtlCol="0">
            <a:spAutoFit/>
          </a:bodyPr>
          <a:lstStyle/>
          <a:p>
            <a:pPr algn="ctr"/>
            <a:r>
              <a:rPr lang="en-US" b="1" dirty="0">
                <a:solidFill>
                  <a:schemeClr val="tx1">
                    <a:lumMod val="65000"/>
                    <a:lumOff val="35000"/>
                  </a:schemeClr>
                </a:solidFill>
                <a:latin typeface="Segoe UI Semibold" panose="020B0702040204020203" pitchFamily="34" charset="0"/>
                <a:cs typeface="Segoe UI Semibold" panose="020B0702040204020203" pitchFamily="34" charset="0"/>
              </a:rPr>
              <a:t>Surface Problems</a:t>
            </a:r>
          </a:p>
        </p:txBody>
      </p:sp>
      <p:pic>
        <p:nvPicPr>
          <p:cNvPr id="14" name="Picture 2" descr="https://lh4.googleusercontent.com/gicWEyV6zQ1chM_ZB6ky7Zy0y4sCpBc3oVihSRBRmKbCBJczMWpNmF9xbpxhAkhklym6iNSv-GB8Tcgb1L50aXL45kslFYNKN4nbPnMUeYRM2L4iu5l6gEB_rh9KolbhY-NsCUiX"/>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12500" t="12172" r="12525" b="23916"/>
          <a:stretch/>
        </p:blipFill>
        <p:spPr bwMode="auto">
          <a:xfrm>
            <a:off x="755141" y="4903602"/>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6" descr="https://lh4.googleusercontent.com/wGQdgjJMSLVcrIRi3_R5tP5bSBepSeK39eIMM2avjwNvGH4hpAwVBXf8qIye5xWdrm1Rn6VwXb7eErzjR_jr5qVav-nluGSN_7nt6RfzJ44ETN0RVQEuAJPZ2PaamvkeJE7FGcwp"/>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7659" t="13752" r="13682" b="20129"/>
          <a:stretch/>
        </p:blipFill>
        <p:spPr bwMode="auto">
          <a:xfrm>
            <a:off x="3345738" y="1935188"/>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8" descr="https://lh4.googleusercontent.com/1q-ugNgcOF7pEJy4SpkXB2v7-KfKAkVzTgrkSDIwl7dRldTpn4YSmgiV9vfiD4tXy5OKc2qXsCx5Sw1m_V9Vdy68ABm31AYaxH-VYFqReldZpaLk6pW2kKiHh3WyILGFaX_FkoZg"/>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12836" t="9669" r="9542" b="24151"/>
          <a:stretch/>
        </p:blipFill>
        <p:spPr bwMode="auto">
          <a:xfrm>
            <a:off x="3345738" y="3423501"/>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0" descr="https://lh5.googleusercontent.com/CBcZfoXCZ4pZ8Ecp1VOWj3qieOZjleol6iGjCCmtZMovP1vPP8rSIWggVPotaF41MLZAAHcc0j8IhrC8acvOMXvx_0vDIalK32GQ2DgqQq6T13rbf5ZQF8I0NiVHqqoS-GPcr4T8"/>
          <p:cNvPicPr>
            <a:picLocks noChangeAspect="1" noChangeArrowheads="1"/>
          </p:cNvPicPr>
          <p:nvPr/>
        </p:nvPicPr>
        <p:blipFill rotWithShape="1">
          <a:blip r:embed="rId8">
            <a:extLst>
              <a:ext uri="{28A0092B-C50C-407E-A947-70E740481C1C}">
                <a14:useLocalDpi xmlns:a14="http://schemas.microsoft.com/office/drawing/2010/main" val="0"/>
              </a:ext>
            </a:extLst>
          </a:blip>
          <a:srcRect l="13459" t="24528" r="23220" b="21633"/>
          <a:stretch/>
        </p:blipFill>
        <p:spPr bwMode="auto">
          <a:xfrm>
            <a:off x="3345738" y="4903602"/>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2" descr="https://lh3.googleusercontent.com/-NWURPeWNU22zcunHAvlHzFGwN78zAVwmEoiakZWqk6Q5WvXqrM4ARDHQSNXP9141TNKUe8W5z6IApki7FqM81o1VcHSBxAH9PHw4wehEXbchkGWLCxCewlfnSDmkLULdnGCwG4C"/>
          <p:cNvPicPr>
            <a:picLocks noChangeAspect="1" noChangeArrowheads="1"/>
          </p:cNvPicPr>
          <p:nvPr/>
        </p:nvPicPr>
        <p:blipFill rotWithShape="1">
          <a:blip r:embed="rId9" cstate="print">
            <a:extLst>
              <a:ext uri="{28A0092B-C50C-407E-A947-70E740481C1C}">
                <a14:useLocalDpi xmlns:a14="http://schemas.microsoft.com/office/drawing/2010/main" val="0"/>
              </a:ext>
            </a:extLst>
          </a:blip>
          <a:srcRect l="3548" t="12194" r="11610" b="15464"/>
          <a:stretch/>
        </p:blipFill>
        <p:spPr bwMode="auto">
          <a:xfrm>
            <a:off x="5948516" y="1935188"/>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4" descr="https://lh5.googleusercontent.com/vfUjrAhbhwhWEw0JZBxGkKYnlPpfDswWUtFJQyhmgR-DfSQyTvFj0sl52NtOfCK148I2DZ83JObVw_D1vVJwotViBg3cJ_r_ZGx_Lqc_eGK7xgK3hMkHugPPKwV6ugKrvHZ_zYN7"/>
          <p:cNvPicPr>
            <a:picLocks noChangeAspect="1" noChangeArrowheads="1"/>
          </p:cNvPicPr>
          <p:nvPr/>
        </p:nvPicPr>
        <p:blipFill rotWithShape="1">
          <a:blip r:embed="rId10" cstate="print">
            <a:extLst>
              <a:ext uri="{28A0092B-C50C-407E-A947-70E740481C1C}">
                <a14:useLocalDpi xmlns:a14="http://schemas.microsoft.com/office/drawing/2010/main" val="0"/>
              </a:ext>
            </a:extLst>
          </a:blip>
          <a:srcRect l="2645" t="25106" r="17957" b="8156"/>
          <a:stretch/>
        </p:blipFill>
        <p:spPr bwMode="auto">
          <a:xfrm>
            <a:off x="5948516" y="3423501"/>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6" descr="https://lh4.googleusercontent.com/thTXlZnvCxYQUcSEwc7OP9Sk9-JUADiIDmSNOjdGeEofHmrvY9y4PnSdN-yDSgj8k56to7VoCgpj29TIZWO38O6M7fsLFIuuOG7RHgq5dl7cL18wRI67CactBT-ZEZOSzfSLHJVr"/>
          <p:cNvPicPr>
            <a:picLocks noChangeAspect="1" noChangeArrowheads="1"/>
          </p:cNvPicPr>
          <p:nvPr/>
        </p:nvPicPr>
        <p:blipFill rotWithShape="1">
          <a:blip r:embed="rId11" cstate="print">
            <a:extLst>
              <a:ext uri="{28A0092B-C50C-407E-A947-70E740481C1C}">
                <a14:useLocalDpi xmlns:a14="http://schemas.microsoft.com/office/drawing/2010/main" val="0"/>
              </a:ext>
            </a:extLst>
          </a:blip>
          <a:srcRect l="8314" t="28002" r="14282" b="5630"/>
          <a:stretch/>
        </p:blipFill>
        <p:spPr bwMode="auto">
          <a:xfrm>
            <a:off x="5948516" y="4903602"/>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18" descr="https://lh5.googleusercontent.com/HvvnPYhJ0eZdfEhcjkkM7mFCjTx89bggCSpjkb6u6i2m51hF68tc-ugMGOFFDaX4XR-CgNA2_w1WQVOFt94j_ht317uKUeWAkQ6xLW-ctFdAcW9cn6G5uPgAS69XqU3coJJEtUay"/>
          <p:cNvPicPr>
            <a:picLocks noChangeAspect="1" noChangeArrowheads="1"/>
          </p:cNvPicPr>
          <p:nvPr/>
        </p:nvPicPr>
        <p:blipFill rotWithShape="1">
          <a:blip r:embed="rId12" cstate="print">
            <a:extLst>
              <a:ext uri="{28A0092B-C50C-407E-A947-70E740481C1C}">
                <a14:useLocalDpi xmlns:a14="http://schemas.microsoft.com/office/drawing/2010/main" val="0"/>
              </a:ext>
            </a:extLst>
          </a:blip>
          <a:srcRect l="7057" t="22263" r="11430" b="9198"/>
          <a:stretch/>
        </p:blipFill>
        <p:spPr bwMode="auto">
          <a:xfrm>
            <a:off x="8545893" y="1935188"/>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20" descr="https://lh4.googleusercontent.com/4iOhuDc8ex23q1deiCFNJaTxuaNU6oyvpKzFZzJvonGQ4NTBIcn6iFTBs0dQ5IIXyiTlXD9Y8EltLRCoOpMichfvKAmQE_CZc8GGibDnVf9Xv0WTb8u5rDutGmznRVRo9pqGU6e4"/>
          <p:cNvPicPr>
            <a:picLocks noChangeAspect="1" noChangeArrowheads="1"/>
          </p:cNvPicPr>
          <p:nvPr/>
        </p:nvPicPr>
        <p:blipFill rotWithShape="1">
          <a:blip r:embed="rId13" cstate="print">
            <a:extLst>
              <a:ext uri="{28A0092B-C50C-407E-A947-70E740481C1C}">
                <a14:useLocalDpi xmlns:a14="http://schemas.microsoft.com/office/drawing/2010/main" val="0"/>
              </a:ext>
            </a:extLst>
          </a:blip>
          <a:srcRect l="9518" t="31116" r="20520" b="8724"/>
          <a:stretch/>
        </p:blipFill>
        <p:spPr bwMode="auto">
          <a:xfrm>
            <a:off x="8545893" y="3423501"/>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2" descr="https://lh5.googleusercontent.com/IecES_T4STZRwIT9lKGWlFFBIOjjIzuPeAzbtFWqAZkd1y32rdeuNl_oOTPqxU9TJpOOQvKTffNxmk_qBmZc4fwjpmsrmTgqtWHGR2jCtA36cHaXYaus1mTSqCwt3H5sKvsppTTQ"/>
          <p:cNvPicPr>
            <a:picLocks noChangeAspect="1" noChangeArrowheads="1"/>
          </p:cNvPicPr>
          <p:nvPr/>
        </p:nvPicPr>
        <p:blipFill rotWithShape="1">
          <a:blip r:embed="rId14" cstate="print">
            <a:extLst>
              <a:ext uri="{28A0092B-C50C-407E-A947-70E740481C1C}">
                <a14:useLocalDpi xmlns:a14="http://schemas.microsoft.com/office/drawing/2010/main" val="0"/>
              </a:ext>
            </a:extLst>
          </a:blip>
          <a:srcRect l="5783" t="21897" r="18516" b="13006"/>
          <a:stretch/>
        </p:blipFill>
        <p:spPr bwMode="auto">
          <a:xfrm>
            <a:off x="8545893" y="4903602"/>
            <a:ext cx="2499177" cy="1424651"/>
          </a:xfrm>
          <a:prstGeom prst="rect">
            <a:avLst/>
          </a:prstGeom>
          <a:noFill/>
          <a:extLst>
            <a:ext uri="{909E8E84-426E-40DD-AFC4-6F175D3DCCD1}">
              <a14:hiddenFill xmlns:a14="http://schemas.microsoft.com/office/drawing/2010/main">
                <a:solidFill>
                  <a:srgbClr val="FFFFFF"/>
                </a:solidFill>
              </a14:hiddenFill>
            </a:ext>
          </a:extLst>
        </p:spPr>
      </p:pic>
      <p:sp>
        <p:nvSpPr>
          <p:cNvPr id="24" name="TextBox 23"/>
          <p:cNvSpPr txBox="1"/>
          <p:nvPr/>
        </p:nvSpPr>
        <p:spPr>
          <a:xfrm>
            <a:off x="755141" y="2997640"/>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44.4% </a:t>
            </a:r>
            <a:r>
              <a:rPr lang="en-US" sz="1600" dirty="0">
                <a:latin typeface="Segoe Condensed" panose="020B0606040200020203" pitchFamily="34" charset="0"/>
              </a:rPr>
              <a:t>driveway transition</a:t>
            </a:r>
          </a:p>
        </p:txBody>
      </p:sp>
      <p:sp>
        <p:nvSpPr>
          <p:cNvPr id="25" name="TextBox 24"/>
          <p:cNvSpPr txBox="1"/>
          <p:nvPr/>
        </p:nvSpPr>
        <p:spPr>
          <a:xfrm>
            <a:off x="755141" y="4485953"/>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22.2% </a:t>
            </a:r>
            <a:r>
              <a:rPr lang="en-US" sz="1600" dirty="0">
                <a:latin typeface="Segoe Condensed" panose="020B0606040200020203" pitchFamily="34" charset="0"/>
              </a:rPr>
              <a:t>driveways</a:t>
            </a:r>
          </a:p>
        </p:txBody>
      </p:sp>
      <p:sp>
        <p:nvSpPr>
          <p:cNvPr id="26" name="TextBox 25"/>
          <p:cNvSpPr txBox="1"/>
          <p:nvPr/>
        </p:nvSpPr>
        <p:spPr>
          <a:xfrm>
            <a:off x="755141" y="5966053"/>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14.8% </a:t>
            </a:r>
            <a:r>
              <a:rPr lang="en-US" sz="1600" dirty="0">
                <a:latin typeface="Segoe Condensed" panose="020B0606040200020203" pitchFamily="34" charset="0"/>
              </a:rPr>
              <a:t>random</a:t>
            </a:r>
          </a:p>
        </p:txBody>
      </p:sp>
      <p:sp>
        <p:nvSpPr>
          <p:cNvPr id="27" name="TextBox 26"/>
          <p:cNvSpPr txBox="1"/>
          <p:nvPr/>
        </p:nvSpPr>
        <p:spPr>
          <a:xfrm>
            <a:off x="3345738" y="2997640"/>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29.6% </a:t>
            </a:r>
            <a:r>
              <a:rPr lang="en-US" sz="1600" dirty="0">
                <a:latin typeface="Segoe Condensed" panose="020B0606040200020203" pitchFamily="34" charset="0"/>
              </a:rPr>
              <a:t>house-to-curb</a:t>
            </a:r>
          </a:p>
        </p:txBody>
      </p:sp>
      <p:sp>
        <p:nvSpPr>
          <p:cNvPr id="28" name="TextBox 27"/>
          <p:cNvSpPr txBox="1"/>
          <p:nvPr/>
        </p:nvSpPr>
        <p:spPr>
          <a:xfrm>
            <a:off x="3345738" y="4485953"/>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25.9% </a:t>
            </a:r>
            <a:r>
              <a:rPr lang="en-US" sz="1600" dirty="0">
                <a:latin typeface="Segoe Condensed" panose="020B0606040200020203" pitchFamily="34" charset="0"/>
              </a:rPr>
              <a:t>no pedestrian route</a:t>
            </a:r>
          </a:p>
        </p:txBody>
      </p:sp>
      <p:sp>
        <p:nvSpPr>
          <p:cNvPr id="29" name="TextBox 28"/>
          <p:cNvSpPr txBox="1"/>
          <p:nvPr/>
        </p:nvSpPr>
        <p:spPr>
          <a:xfrm>
            <a:off x="3345738" y="5966053"/>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24.1% </a:t>
            </a:r>
            <a:r>
              <a:rPr lang="en-US" sz="1600" dirty="0">
                <a:latin typeface="Segoe Condensed" panose="020B0606040200020203" pitchFamily="34" charset="0"/>
              </a:rPr>
              <a:t>curb ramp exists</a:t>
            </a:r>
          </a:p>
        </p:txBody>
      </p:sp>
      <p:sp>
        <p:nvSpPr>
          <p:cNvPr id="30" name="TextBox 29"/>
          <p:cNvSpPr txBox="1"/>
          <p:nvPr/>
        </p:nvSpPr>
        <p:spPr>
          <a:xfrm>
            <a:off x="5948516" y="2997640"/>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42.6% </a:t>
            </a:r>
            <a:r>
              <a:rPr lang="en-US" sz="1600" dirty="0">
                <a:latin typeface="Segoe Condensed" panose="020B0606040200020203" pitchFamily="34" charset="0"/>
              </a:rPr>
              <a:t>not on pedestrian route</a:t>
            </a:r>
          </a:p>
        </p:txBody>
      </p:sp>
      <p:sp>
        <p:nvSpPr>
          <p:cNvPr id="31" name="TextBox 30"/>
          <p:cNvSpPr txBox="1"/>
          <p:nvPr/>
        </p:nvSpPr>
        <p:spPr>
          <a:xfrm>
            <a:off x="5948516" y="4485953"/>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37.0% </a:t>
            </a:r>
            <a:r>
              <a:rPr lang="en-US" sz="1600" dirty="0">
                <a:latin typeface="Segoe Condensed" panose="020B0606040200020203" pitchFamily="34" charset="0"/>
              </a:rPr>
              <a:t>space to avoid obstacle</a:t>
            </a:r>
          </a:p>
        </p:txBody>
      </p:sp>
      <p:sp>
        <p:nvSpPr>
          <p:cNvPr id="32" name="TextBox 31"/>
          <p:cNvSpPr txBox="1"/>
          <p:nvPr/>
        </p:nvSpPr>
        <p:spPr>
          <a:xfrm>
            <a:off x="5948516" y="5966053"/>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9.3% </a:t>
            </a:r>
            <a:r>
              <a:rPr lang="en-US" sz="1600" dirty="0">
                <a:latin typeface="Segoe Condensed" panose="020B0606040200020203" pitchFamily="34" charset="0"/>
              </a:rPr>
              <a:t>wrong label type</a:t>
            </a:r>
          </a:p>
        </p:txBody>
      </p:sp>
      <p:sp>
        <p:nvSpPr>
          <p:cNvPr id="33" name="TextBox 32"/>
          <p:cNvSpPr txBox="1"/>
          <p:nvPr/>
        </p:nvSpPr>
        <p:spPr>
          <a:xfrm>
            <a:off x="8545893" y="2997640"/>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46.2% </a:t>
            </a:r>
            <a:r>
              <a:rPr lang="en-US" sz="1600" dirty="0">
                <a:latin typeface="Segoe Condensed" panose="020B0606040200020203" pitchFamily="34" charset="0"/>
              </a:rPr>
              <a:t>not on pedestrian route</a:t>
            </a:r>
          </a:p>
        </p:txBody>
      </p:sp>
      <p:sp>
        <p:nvSpPr>
          <p:cNvPr id="34" name="TextBox 33"/>
          <p:cNvSpPr txBox="1"/>
          <p:nvPr/>
        </p:nvSpPr>
        <p:spPr>
          <a:xfrm>
            <a:off x="8545893" y="4485953"/>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32.7% </a:t>
            </a:r>
            <a:r>
              <a:rPr lang="en-US" sz="1600" dirty="0">
                <a:latin typeface="Segoe Condensed" panose="020B0606040200020203" pitchFamily="34" charset="0"/>
              </a:rPr>
              <a:t>incorrect label type</a:t>
            </a:r>
          </a:p>
        </p:txBody>
      </p:sp>
      <p:sp>
        <p:nvSpPr>
          <p:cNvPr id="35" name="TextBox 34"/>
          <p:cNvSpPr txBox="1"/>
          <p:nvPr/>
        </p:nvSpPr>
        <p:spPr>
          <a:xfrm>
            <a:off x="8545893" y="5966053"/>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11% </a:t>
            </a:r>
            <a:r>
              <a:rPr lang="en-US" sz="1600" dirty="0">
                <a:latin typeface="Segoe Condensed" panose="020B0606040200020203" pitchFamily="34" charset="0"/>
              </a:rPr>
              <a:t>normal</a:t>
            </a:r>
            <a:r>
              <a:rPr lang="en-US" sz="1600" b="1" dirty="0">
                <a:latin typeface="Segoe Condensed" panose="020B0606040200020203" pitchFamily="34" charset="0"/>
              </a:rPr>
              <a:t> </a:t>
            </a:r>
            <a:r>
              <a:rPr lang="en-US" sz="1600" dirty="0">
                <a:latin typeface="Segoe Condensed" panose="020B0606040200020203" pitchFamily="34" charset="0"/>
              </a:rPr>
              <a:t>sidewalk tiling</a:t>
            </a:r>
          </a:p>
        </p:txBody>
      </p:sp>
      <p:sp>
        <p:nvSpPr>
          <p:cNvPr id="36" name="TextBox 35"/>
          <p:cNvSpPr txBox="1"/>
          <p:nvPr/>
        </p:nvSpPr>
        <p:spPr>
          <a:xfrm>
            <a:off x="211822" y="1047600"/>
            <a:ext cx="11645900" cy="307777"/>
          </a:xfrm>
          <a:prstGeom prst="rect">
            <a:avLst/>
          </a:prstGeom>
          <a:noFill/>
        </p:spPr>
        <p:txBody>
          <a:bodyPr wrap="square" lIns="0" tIns="45720" bIns="45720" rtlCol="0">
            <a:spAutoFit/>
          </a:bodyPr>
          <a:lstStyle/>
          <a:p>
            <a:r>
              <a:rPr lang="en-US" sz="1400" dirty="0">
                <a:latin typeface="Segoe UI Light" panose="020B0502040204020203" pitchFamily="34" charset="0"/>
                <a:cs typeface="Segoe UI Light" panose="020B0502040204020203" pitchFamily="34" charset="0"/>
              </a:rPr>
              <a:t>Randomly sampled 54 false positives and 54 false negatives for each label type (432 total error samples analyzed)</a:t>
            </a:r>
          </a:p>
        </p:txBody>
      </p:sp>
      <p:sp>
        <p:nvSpPr>
          <p:cNvPr id="3" name="Rectangle 2">
            <a:extLst>
              <a:ext uri="{FF2B5EF4-FFF2-40B4-BE49-F238E27FC236}">
                <a16:creationId xmlns:a16="http://schemas.microsoft.com/office/drawing/2014/main" id="{DA2EB921-C949-AE40-9449-1F697466B6E0}"/>
              </a:ext>
            </a:extLst>
          </p:cNvPr>
          <p:cNvSpPr/>
          <p:nvPr/>
        </p:nvSpPr>
        <p:spPr>
          <a:xfrm>
            <a:off x="3316583" y="1553267"/>
            <a:ext cx="8258382" cy="50817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Content Placeholder 2">
            <a:extLst>
              <a:ext uri="{FF2B5EF4-FFF2-40B4-BE49-F238E27FC236}">
                <a16:creationId xmlns:a16="http://schemas.microsoft.com/office/drawing/2014/main" id="{6B90CF0E-D5F1-A440-BDBD-5F797B5D4EDA}"/>
              </a:ext>
            </a:extLst>
          </p:cNvPr>
          <p:cNvSpPr txBox="1">
            <a:spLocks/>
          </p:cNvSpPr>
          <p:nvPr/>
        </p:nvSpPr>
        <p:spPr>
          <a:xfrm>
            <a:off x="3856530" y="3151134"/>
            <a:ext cx="2937532" cy="724134"/>
          </a:xfrm>
          <a:prstGeom prst="rect">
            <a:avLst/>
          </a:prstGeom>
        </p:spPr>
        <p:txBody>
          <a:bodyPr vert="horz" lIns="0" tIns="45720" rIns="91440" bIns="45720" rtlCol="0">
            <a:normAutofit/>
          </a:bodyPr>
          <a:lstStyle>
            <a:lvl1pPr marL="0" indent="0" algn="l" defTabSz="914400" rtl="0" eaLnBrk="1" latinLnBrk="0" hangingPunct="1">
              <a:lnSpc>
                <a:spcPct val="108000"/>
              </a:lnSpc>
              <a:spcBef>
                <a:spcPts val="0"/>
              </a:spcBef>
              <a:spcAft>
                <a:spcPts val="2100"/>
              </a:spcAft>
              <a:buFont typeface="Arial" panose="020B0604020202020204" pitchFamily="34" charset="0"/>
              <a:buNone/>
              <a:defRPr lang="en-US" sz="3200" kern="1200" dirty="0" smtClean="0">
                <a:solidFill>
                  <a:prstClr val="black">
                    <a:lumMod val="75000"/>
                    <a:lumOff val="25000"/>
                  </a:prstClr>
                </a:solidFill>
                <a:latin typeface="Segoe UI Light" panose="020B0502040204020203" pitchFamily="34" charset="0"/>
                <a:ea typeface="+mn-ea"/>
                <a:cs typeface="Segoe UI Light" panose="020B0502040204020203"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US" sz="2800" kern="1200" dirty="0">
                <a:solidFill>
                  <a:prstClr val="black">
                    <a:lumMod val="75000"/>
                    <a:lumOff val="25000"/>
                  </a:prstClr>
                </a:solidFill>
                <a:latin typeface="Museo Sans 100" panose="02000000000000000000"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800" dirty="0"/>
              <a:t>66.7% - driveways</a:t>
            </a:r>
          </a:p>
        </p:txBody>
      </p:sp>
      <p:sp>
        <p:nvSpPr>
          <p:cNvPr id="38" name="Left Brace 37">
            <a:extLst>
              <a:ext uri="{FF2B5EF4-FFF2-40B4-BE49-F238E27FC236}">
                <a16:creationId xmlns:a16="http://schemas.microsoft.com/office/drawing/2014/main" id="{F37BF5BE-7EA8-2E47-B11B-0CBC96365AEC}"/>
              </a:ext>
            </a:extLst>
          </p:cNvPr>
          <p:cNvSpPr/>
          <p:nvPr/>
        </p:nvSpPr>
        <p:spPr>
          <a:xfrm rot="10800000">
            <a:off x="3441926" y="1939555"/>
            <a:ext cx="268140" cy="2908596"/>
          </a:xfrm>
          <a:prstGeom prst="leftBrace">
            <a:avLst>
              <a:gd name="adj1" fmla="val 47797"/>
              <a:gd name="adj2" fmla="val 49332"/>
            </a:avLst>
          </a:prstGeom>
          <a:ln w="1905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2291003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wipe(left)">
                                      <p:cBhvr>
                                        <p:cTn id="7" dur="500"/>
                                        <p:tgtEl>
                                          <p:spTgt spid="38"/>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37"/>
                                        </p:tgtEl>
                                        <p:attrNameLst>
                                          <p:attrName>style.visibility</p:attrName>
                                        </p:attrNameLst>
                                      </p:cBhvr>
                                      <p:to>
                                        <p:strVal val="visible"/>
                                      </p:to>
                                    </p:set>
                                    <p:animEffect transition="in" filter="wipe(left)">
                                      <p:cBhvr>
                                        <p:cTn id="10" dur="5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p:bldP spid="38" grpId="0" animBg="1"/>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4" descr="https://lh4.googleusercontent.com/PbgRUYyYX2YLuC8a_Vo064ywqikr5NrtY4E1lvUV3sEMk1AytfFg9DrQjmdsbRBGQwmIF1qG6QAcJwz_fayYD8rOegg3fSfaMWc7hN27_9xCZD4Im2V406vBFQabr9MunBJKowDF"/>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2824" t="35239" r="21218" b="8193"/>
          <a:stretch/>
        </p:blipFill>
        <p:spPr bwMode="auto">
          <a:xfrm>
            <a:off x="755141" y="3423501"/>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https://lh5.googleusercontent.com/JTIGizhWj9ZF3rHzgVvQd9AF5Cb1IVwEeYuMMd6aS6SUUdZZw4Vun7GRNToJnzZ5d4joK_mCn-vjv7rBt8UCFkPYUAWK49B5Mjz3aHFNkpPZeOr-B5JMYEeUIvE1E836oG9wcKlD"/>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10266" t="18991" r="14092" b="17811"/>
          <a:stretch/>
        </p:blipFill>
        <p:spPr bwMode="auto">
          <a:xfrm>
            <a:off x="755144" y="1935191"/>
            <a:ext cx="2504430" cy="1420784"/>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756398" y="1553267"/>
            <a:ext cx="2504430" cy="369332"/>
          </a:xfrm>
          <a:prstGeom prst="rect">
            <a:avLst/>
          </a:prstGeom>
          <a:noFill/>
        </p:spPr>
        <p:txBody>
          <a:bodyPr wrap="square" rtlCol="0">
            <a:spAutoFit/>
          </a:bodyPr>
          <a:lstStyle/>
          <a:p>
            <a:pPr algn="ctr"/>
            <a:r>
              <a:rPr lang="en-US" b="1" dirty="0">
                <a:solidFill>
                  <a:schemeClr val="tx1">
                    <a:lumMod val="65000"/>
                    <a:lumOff val="35000"/>
                  </a:schemeClr>
                </a:solidFill>
                <a:latin typeface="Segoe UI Semibold" panose="020B0702040204020203" pitchFamily="34" charset="0"/>
                <a:cs typeface="Segoe UI Semibold" panose="020B0702040204020203" pitchFamily="34" charset="0"/>
              </a:rPr>
              <a:t>Curb Ramps</a:t>
            </a:r>
          </a:p>
        </p:txBody>
      </p:sp>
      <p:sp>
        <p:nvSpPr>
          <p:cNvPr id="11" name="TextBox 10"/>
          <p:cNvSpPr txBox="1"/>
          <p:nvPr/>
        </p:nvSpPr>
        <p:spPr>
          <a:xfrm>
            <a:off x="3360268" y="1553267"/>
            <a:ext cx="2484648" cy="369332"/>
          </a:xfrm>
          <a:prstGeom prst="rect">
            <a:avLst/>
          </a:prstGeom>
          <a:noFill/>
        </p:spPr>
        <p:txBody>
          <a:bodyPr wrap="square" rtlCol="0">
            <a:spAutoFit/>
          </a:bodyPr>
          <a:lstStyle/>
          <a:p>
            <a:pPr algn="ctr"/>
            <a:r>
              <a:rPr lang="en-US" b="1" dirty="0">
                <a:solidFill>
                  <a:schemeClr val="tx1">
                    <a:lumMod val="65000"/>
                    <a:lumOff val="35000"/>
                  </a:schemeClr>
                </a:solidFill>
                <a:latin typeface="Segoe UI Semibold" panose="020B0702040204020203" pitchFamily="34" charset="0"/>
                <a:cs typeface="Segoe UI Semibold" panose="020B0702040204020203" pitchFamily="34" charset="0"/>
              </a:rPr>
              <a:t>Missing Curb Ramps</a:t>
            </a:r>
          </a:p>
        </p:txBody>
      </p:sp>
      <p:sp>
        <p:nvSpPr>
          <p:cNvPr id="12" name="TextBox 11"/>
          <p:cNvSpPr txBox="1"/>
          <p:nvPr/>
        </p:nvSpPr>
        <p:spPr>
          <a:xfrm>
            <a:off x="5923314" y="1553267"/>
            <a:ext cx="2524380" cy="369332"/>
          </a:xfrm>
          <a:prstGeom prst="rect">
            <a:avLst/>
          </a:prstGeom>
          <a:noFill/>
        </p:spPr>
        <p:txBody>
          <a:bodyPr wrap="square" rtlCol="0">
            <a:spAutoFit/>
          </a:bodyPr>
          <a:lstStyle/>
          <a:p>
            <a:pPr algn="ctr"/>
            <a:r>
              <a:rPr lang="en-US" b="1" dirty="0">
                <a:solidFill>
                  <a:schemeClr val="tx1">
                    <a:lumMod val="65000"/>
                    <a:lumOff val="35000"/>
                  </a:schemeClr>
                </a:solidFill>
                <a:latin typeface="Segoe UI Semibold" panose="020B0702040204020203" pitchFamily="34" charset="0"/>
                <a:cs typeface="Segoe UI Semibold" panose="020B0702040204020203" pitchFamily="34" charset="0"/>
              </a:rPr>
              <a:t>Obstacles</a:t>
            </a:r>
          </a:p>
        </p:txBody>
      </p:sp>
      <p:sp>
        <p:nvSpPr>
          <p:cNvPr id="13" name="TextBox 12"/>
          <p:cNvSpPr txBox="1"/>
          <p:nvPr/>
        </p:nvSpPr>
        <p:spPr>
          <a:xfrm>
            <a:off x="8566175" y="1553267"/>
            <a:ext cx="2504430" cy="369332"/>
          </a:xfrm>
          <a:prstGeom prst="rect">
            <a:avLst/>
          </a:prstGeom>
          <a:noFill/>
        </p:spPr>
        <p:txBody>
          <a:bodyPr wrap="square" rtlCol="0">
            <a:spAutoFit/>
          </a:bodyPr>
          <a:lstStyle/>
          <a:p>
            <a:pPr algn="ctr"/>
            <a:r>
              <a:rPr lang="en-US" b="1" dirty="0">
                <a:solidFill>
                  <a:schemeClr val="tx1">
                    <a:lumMod val="65000"/>
                    <a:lumOff val="35000"/>
                  </a:schemeClr>
                </a:solidFill>
                <a:latin typeface="Segoe UI Semibold" panose="020B0702040204020203" pitchFamily="34" charset="0"/>
                <a:cs typeface="Segoe UI Semibold" panose="020B0702040204020203" pitchFamily="34" charset="0"/>
              </a:rPr>
              <a:t>Surface Problems</a:t>
            </a:r>
          </a:p>
        </p:txBody>
      </p:sp>
      <p:pic>
        <p:nvPicPr>
          <p:cNvPr id="14" name="Picture 2" descr="https://lh4.googleusercontent.com/gicWEyV6zQ1chM_ZB6ky7Zy0y4sCpBc3oVihSRBRmKbCBJczMWpNmF9xbpxhAkhklym6iNSv-GB8Tcgb1L50aXL45kslFYNKN4nbPnMUeYRM2L4iu5l6gEB_rh9KolbhY-NsCUiX"/>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12500" t="12172" r="12525" b="23916"/>
          <a:stretch/>
        </p:blipFill>
        <p:spPr bwMode="auto">
          <a:xfrm>
            <a:off x="755141" y="4903602"/>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6" descr="https://lh4.googleusercontent.com/wGQdgjJMSLVcrIRi3_R5tP5bSBepSeK39eIMM2avjwNvGH4hpAwVBXf8qIye5xWdrm1Rn6VwXb7eErzjR_jr5qVav-nluGSN_7nt6RfzJ44ETN0RVQEuAJPZ2PaamvkeJE7FGcwp"/>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7659" t="13752" r="13682" b="20129"/>
          <a:stretch/>
        </p:blipFill>
        <p:spPr bwMode="auto">
          <a:xfrm>
            <a:off x="3345738" y="1935188"/>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8" descr="https://lh4.googleusercontent.com/1q-ugNgcOF7pEJy4SpkXB2v7-KfKAkVzTgrkSDIwl7dRldTpn4YSmgiV9vfiD4tXy5OKc2qXsCx5Sw1m_V9Vdy68ABm31AYaxH-VYFqReldZpaLk6pW2kKiHh3WyILGFaX_FkoZg"/>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12836" t="9669" r="9542" b="24151"/>
          <a:stretch/>
        </p:blipFill>
        <p:spPr bwMode="auto">
          <a:xfrm>
            <a:off x="3345738" y="3423501"/>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0" descr="https://lh5.googleusercontent.com/CBcZfoXCZ4pZ8Ecp1VOWj3qieOZjleol6iGjCCmtZMovP1vPP8rSIWggVPotaF41MLZAAHcc0j8IhrC8acvOMXvx_0vDIalK32GQ2DgqQq6T13rbf5ZQF8I0NiVHqqoS-GPcr4T8"/>
          <p:cNvPicPr>
            <a:picLocks noChangeAspect="1" noChangeArrowheads="1"/>
          </p:cNvPicPr>
          <p:nvPr/>
        </p:nvPicPr>
        <p:blipFill rotWithShape="1">
          <a:blip r:embed="rId8">
            <a:extLst>
              <a:ext uri="{28A0092B-C50C-407E-A947-70E740481C1C}">
                <a14:useLocalDpi xmlns:a14="http://schemas.microsoft.com/office/drawing/2010/main" val="0"/>
              </a:ext>
            </a:extLst>
          </a:blip>
          <a:srcRect l="13459" t="24528" r="23220" b="21633"/>
          <a:stretch/>
        </p:blipFill>
        <p:spPr bwMode="auto">
          <a:xfrm>
            <a:off x="3345738" y="4903602"/>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2" descr="https://lh3.googleusercontent.com/-NWURPeWNU22zcunHAvlHzFGwN78zAVwmEoiakZWqk6Q5WvXqrM4ARDHQSNXP9141TNKUe8W5z6IApki7FqM81o1VcHSBxAH9PHw4wehEXbchkGWLCxCewlfnSDmkLULdnGCwG4C"/>
          <p:cNvPicPr>
            <a:picLocks noChangeAspect="1" noChangeArrowheads="1"/>
          </p:cNvPicPr>
          <p:nvPr/>
        </p:nvPicPr>
        <p:blipFill rotWithShape="1">
          <a:blip r:embed="rId9" cstate="print">
            <a:extLst>
              <a:ext uri="{28A0092B-C50C-407E-A947-70E740481C1C}">
                <a14:useLocalDpi xmlns:a14="http://schemas.microsoft.com/office/drawing/2010/main" val="0"/>
              </a:ext>
            </a:extLst>
          </a:blip>
          <a:srcRect l="3548" t="12194" r="11610" b="15464"/>
          <a:stretch/>
        </p:blipFill>
        <p:spPr bwMode="auto">
          <a:xfrm>
            <a:off x="5948516" y="1935188"/>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4" descr="https://lh5.googleusercontent.com/vfUjrAhbhwhWEw0JZBxGkKYnlPpfDswWUtFJQyhmgR-DfSQyTvFj0sl52NtOfCK148I2DZ83JObVw_D1vVJwotViBg3cJ_r_ZGx_Lqc_eGK7xgK3hMkHugPPKwV6ugKrvHZ_zYN7"/>
          <p:cNvPicPr>
            <a:picLocks noChangeAspect="1" noChangeArrowheads="1"/>
          </p:cNvPicPr>
          <p:nvPr/>
        </p:nvPicPr>
        <p:blipFill rotWithShape="1">
          <a:blip r:embed="rId10" cstate="print">
            <a:extLst>
              <a:ext uri="{28A0092B-C50C-407E-A947-70E740481C1C}">
                <a14:useLocalDpi xmlns:a14="http://schemas.microsoft.com/office/drawing/2010/main" val="0"/>
              </a:ext>
            </a:extLst>
          </a:blip>
          <a:srcRect l="2645" t="25106" r="17957" b="8156"/>
          <a:stretch/>
        </p:blipFill>
        <p:spPr bwMode="auto">
          <a:xfrm>
            <a:off x="5948516" y="3423501"/>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6" descr="https://lh4.googleusercontent.com/thTXlZnvCxYQUcSEwc7OP9Sk9-JUADiIDmSNOjdGeEofHmrvY9y4PnSdN-yDSgj8k56to7VoCgpj29TIZWO38O6M7fsLFIuuOG7RHgq5dl7cL18wRI67CactBT-ZEZOSzfSLHJVr"/>
          <p:cNvPicPr>
            <a:picLocks noChangeAspect="1" noChangeArrowheads="1"/>
          </p:cNvPicPr>
          <p:nvPr/>
        </p:nvPicPr>
        <p:blipFill rotWithShape="1">
          <a:blip r:embed="rId11" cstate="print">
            <a:extLst>
              <a:ext uri="{28A0092B-C50C-407E-A947-70E740481C1C}">
                <a14:useLocalDpi xmlns:a14="http://schemas.microsoft.com/office/drawing/2010/main" val="0"/>
              </a:ext>
            </a:extLst>
          </a:blip>
          <a:srcRect l="8314" t="28002" r="14282" b="5630"/>
          <a:stretch/>
        </p:blipFill>
        <p:spPr bwMode="auto">
          <a:xfrm>
            <a:off x="5948516" y="4903602"/>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18" descr="https://lh5.googleusercontent.com/HvvnPYhJ0eZdfEhcjkkM7mFCjTx89bggCSpjkb6u6i2m51hF68tc-ugMGOFFDaX4XR-CgNA2_w1WQVOFt94j_ht317uKUeWAkQ6xLW-ctFdAcW9cn6G5uPgAS69XqU3coJJEtUay"/>
          <p:cNvPicPr>
            <a:picLocks noChangeAspect="1" noChangeArrowheads="1"/>
          </p:cNvPicPr>
          <p:nvPr/>
        </p:nvPicPr>
        <p:blipFill rotWithShape="1">
          <a:blip r:embed="rId12" cstate="print">
            <a:extLst>
              <a:ext uri="{28A0092B-C50C-407E-A947-70E740481C1C}">
                <a14:useLocalDpi xmlns:a14="http://schemas.microsoft.com/office/drawing/2010/main" val="0"/>
              </a:ext>
            </a:extLst>
          </a:blip>
          <a:srcRect l="7057" t="22263" r="11430" b="9198"/>
          <a:stretch/>
        </p:blipFill>
        <p:spPr bwMode="auto">
          <a:xfrm>
            <a:off x="8545893" y="1935188"/>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20" descr="https://lh4.googleusercontent.com/4iOhuDc8ex23q1deiCFNJaTxuaNU6oyvpKzFZzJvonGQ4NTBIcn6iFTBs0dQ5IIXyiTlXD9Y8EltLRCoOpMichfvKAmQE_CZc8GGibDnVf9Xv0WTb8u5rDutGmznRVRo9pqGU6e4"/>
          <p:cNvPicPr>
            <a:picLocks noChangeAspect="1" noChangeArrowheads="1"/>
          </p:cNvPicPr>
          <p:nvPr/>
        </p:nvPicPr>
        <p:blipFill rotWithShape="1">
          <a:blip r:embed="rId13" cstate="print">
            <a:extLst>
              <a:ext uri="{28A0092B-C50C-407E-A947-70E740481C1C}">
                <a14:useLocalDpi xmlns:a14="http://schemas.microsoft.com/office/drawing/2010/main" val="0"/>
              </a:ext>
            </a:extLst>
          </a:blip>
          <a:srcRect l="9518" t="31116" r="20520" b="8724"/>
          <a:stretch/>
        </p:blipFill>
        <p:spPr bwMode="auto">
          <a:xfrm>
            <a:off x="8545893" y="3423501"/>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2" descr="https://lh5.googleusercontent.com/IecES_T4STZRwIT9lKGWlFFBIOjjIzuPeAzbtFWqAZkd1y32rdeuNl_oOTPqxU9TJpOOQvKTffNxmk_qBmZc4fwjpmsrmTgqtWHGR2jCtA36cHaXYaus1mTSqCwt3H5sKvsppTTQ"/>
          <p:cNvPicPr>
            <a:picLocks noChangeAspect="1" noChangeArrowheads="1"/>
          </p:cNvPicPr>
          <p:nvPr/>
        </p:nvPicPr>
        <p:blipFill rotWithShape="1">
          <a:blip r:embed="rId14" cstate="print">
            <a:extLst>
              <a:ext uri="{28A0092B-C50C-407E-A947-70E740481C1C}">
                <a14:useLocalDpi xmlns:a14="http://schemas.microsoft.com/office/drawing/2010/main" val="0"/>
              </a:ext>
            </a:extLst>
          </a:blip>
          <a:srcRect l="5783" t="21897" r="18516" b="13006"/>
          <a:stretch/>
        </p:blipFill>
        <p:spPr bwMode="auto">
          <a:xfrm>
            <a:off x="8545893" y="4903602"/>
            <a:ext cx="2499177" cy="1424651"/>
          </a:xfrm>
          <a:prstGeom prst="rect">
            <a:avLst/>
          </a:prstGeom>
          <a:noFill/>
          <a:extLst>
            <a:ext uri="{909E8E84-426E-40DD-AFC4-6F175D3DCCD1}">
              <a14:hiddenFill xmlns:a14="http://schemas.microsoft.com/office/drawing/2010/main">
                <a:solidFill>
                  <a:srgbClr val="FFFFFF"/>
                </a:solidFill>
              </a14:hiddenFill>
            </a:ext>
          </a:extLst>
        </p:spPr>
      </p:pic>
      <p:sp>
        <p:nvSpPr>
          <p:cNvPr id="24" name="TextBox 23"/>
          <p:cNvSpPr txBox="1"/>
          <p:nvPr/>
        </p:nvSpPr>
        <p:spPr>
          <a:xfrm>
            <a:off x="755141" y="2997640"/>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44.4% </a:t>
            </a:r>
            <a:r>
              <a:rPr lang="en-US" sz="1600" dirty="0">
                <a:latin typeface="Segoe Condensed" panose="020B0606040200020203" pitchFamily="34" charset="0"/>
              </a:rPr>
              <a:t>driveway transition</a:t>
            </a:r>
          </a:p>
        </p:txBody>
      </p:sp>
      <p:sp>
        <p:nvSpPr>
          <p:cNvPr id="25" name="TextBox 24"/>
          <p:cNvSpPr txBox="1"/>
          <p:nvPr/>
        </p:nvSpPr>
        <p:spPr>
          <a:xfrm>
            <a:off x="755141" y="4485953"/>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22.2% </a:t>
            </a:r>
            <a:r>
              <a:rPr lang="en-US" sz="1600" dirty="0">
                <a:latin typeface="Segoe Condensed" panose="020B0606040200020203" pitchFamily="34" charset="0"/>
              </a:rPr>
              <a:t>driveways</a:t>
            </a:r>
          </a:p>
        </p:txBody>
      </p:sp>
      <p:sp>
        <p:nvSpPr>
          <p:cNvPr id="26" name="TextBox 25"/>
          <p:cNvSpPr txBox="1"/>
          <p:nvPr/>
        </p:nvSpPr>
        <p:spPr>
          <a:xfrm>
            <a:off x="755141" y="5966053"/>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14.8% </a:t>
            </a:r>
            <a:r>
              <a:rPr lang="en-US" sz="1600" dirty="0">
                <a:latin typeface="Segoe Condensed" panose="020B0606040200020203" pitchFamily="34" charset="0"/>
              </a:rPr>
              <a:t>random</a:t>
            </a:r>
          </a:p>
        </p:txBody>
      </p:sp>
      <p:sp>
        <p:nvSpPr>
          <p:cNvPr id="27" name="TextBox 26"/>
          <p:cNvSpPr txBox="1"/>
          <p:nvPr/>
        </p:nvSpPr>
        <p:spPr>
          <a:xfrm>
            <a:off x="3345738" y="2997640"/>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29.6% </a:t>
            </a:r>
            <a:r>
              <a:rPr lang="en-US" sz="1600" dirty="0">
                <a:latin typeface="Segoe Condensed" panose="020B0606040200020203" pitchFamily="34" charset="0"/>
              </a:rPr>
              <a:t>house-to-curb</a:t>
            </a:r>
          </a:p>
        </p:txBody>
      </p:sp>
      <p:sp>
        <p:nvSpPr>
          <p:cNvPr id="28" name="TextBox 27"/>
          <p:cNvSpPr txBox="1"/>
          <p:nvPr/>
        </p:nvSpPr>
        <p:spPr>
          <a:xfrm>
            <a:off x="3345738" y="4485953"/>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25.9% </a:t>
            </a:r>
            <a:r>
              <a:rPr lang="en-US" sz="1600" dirty="0">
                <a:latin typeface="Segoe Condensed" panose="020B0606040200020203" pitchFamily="34" charset="0"/>
              </a:rPr>
              <a:t>no pedestrian route</a:t>
            </a:r>
          </a:p>
        </p:txBody>
      </p:sp>
      <p:sp>
        <p:nvSpPr>
          <p:cNvPr id="29" name="TextBox 28"/>
          <p:cNvSpPr txBox="1"/>
          <p:nvPr/>
        </p:nvSpPr>
        <p:spPr>
          <a:xfrm>
            <a:off x="3345738" y="5966053"/>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24.1% </a:t>
            </a:r>
            <a:r>
              <a:rPr lang="en-US" sz="1600" dirty="0">
                <a:latin typeface="Segoe Condensed" panose="020B0606040200020203" pitchFamily="34" charset="0"/>
              </a:rPr>
              <a:t>curb ramp exists</a:t>
            </a:r>
          </a:p>
        </p:txBody>
      </p:sp>
      <p:sp>
        <p:nvSpPr>
          <p:cNvPr id="30" name="TextBox 29"/>
          <p:cNvSpPr txBox="1"/>
          <p:nvPr/>
        </p:nvSpPr>
        <p:spPr>
          <a:xfrm>
            <a:off x="5948516" y="2997640"/>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42.6% </a:t>
            </a:r>
            <a:r>
              <a:rPr lang="en-US" sz="1600" dirty="0">
                <a:latin typeface="Segoe Condensed" panose="020B0606040200020203" pitchFamily="34" charset="0"/>
              </a:rPr>
              <a:t>not on pedestrian route</a:t>
            </a:r>
          </a:p>
        </p:txBody>
      </p:sp>
      <p:sp>
        <p:nvSpPr>
          <p:cNvPr id="31" name="TextBox 30"/>
          <p:cNvSpPr txBox="1"/>
          <p:nvPr/>
        </p:nvSpPr>
        <p:spPr>
          <a:xfrm>
            <a:off x="5948516" y="4485953"/>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37.0% </a:t>
            </a:r>
            <a:r>
              <a:rPr lang="en-US" sz="1600" dirty="0">
                <a:latin typeface="Segoe Condensed" panose="020B0606040200020203" pitchFamily="34" charset="0"/>
              </a:rPr>
              <a:t>space to avoid obstacle</a:t>
            </a:r>
          </a:p>
        </p:txBody>
      </p:sp>
      <p:sp>
        <p:nvSpPr>
          <p:cNvPr id="32" name="TextBox 31"/>
          <p:cNvSpPr txBox="1"/>
          <p:nvPr/>
        </p:nvSpPr>
        <p:spPr>
          <a:xfrm>
            <a:off x="5948516" y="5966053"/>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9.3% </a:t>
            </a:r>
            <a:r>
              <a:rPr lang="en-US" sz="1600" dirty="0">
                <a:latin typeface="Segoe Condensed" panose="020B0606040200020203" pitchFamily="34" charset="0"/>
              </a:rPr>
              <a:t>wrong label type</a:t>
            </a:r>
          </a:p>
        </p:txBody>
      </p:sp>
      <p:sp>
        <p:nvSpPr>
          <p:cNvPr id="33" name="TextBox 32"/>
          <p:cNvSpPr txBox="1"/>
          <p:nvPr/>
        </p:nvSpPr>
        <p:spPr>
          <a:xfrm>
            <a:off x="8545893" y="2997640"/>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46.2% </a:t>
            </a:r>
            <a:r>
              <a:rPr lang="en-US" sz="1600" dirty="0">
                <a:latin typeface="Segoe Condensed" panose="020B0606040200020203" pitchFamily="34" charset="0"/>
              </a:rPr>
              <a:t>not on pedestrian route</a:t>
            </a:r>
          </a:p>
        </p:txBody>
      </p:sp>
      <p:sp>
        <p:nvSpPr>
          <p:cNvPr id="34" name="TextBox 33"/>
          <p:cNvSpPr txBox="1"/>
          <p:nvPr/>
        </p:nvSpPr>
        <p:spPr>
          <a:xfrm>
            <a:off x="8545893" y="4485953"/>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32.7% </a:t>
            </a:r>
            <a:r>
              <a:rPr lang="en-US" sz="1600" dirty="0">
                <a:latin typeface="Segoe Condensed" panose="020B0606040200020203" pitchFamily="34" charset="0"/>
              </a:rPr>
              <a:t>incorrect label type</a:t>
            </a:r>
          </a:p>
        </p:txBody>
      </p:sp>
      <p:sp>
        <p:nvSpPr>
          <p:cNvPr id="35" name="TextBox 34"/>
          <p:cNvSpPr txBox="1"/>
          <p:nvPr/>
        </p:nvSpPr>
        <p:spPr>
          <a:xfrm>
            <a:off x="8545893" y="5966053"/>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11% </a:t>
            </a:r>
            <a:r>
              <a:rPr lang="en-US" sz="1600" dirty="0">
                <a:latin typeface="Segoe Condensed" panose="020B0606040200020203" pitchFamily="34" charset="0"/>
              </a:rPr>
              <a:t>normal</a:t>
            </a:r>
            <a:r>
              <a:rPr lang="en-US" sz="1600" b="1" dirty="0">
                <a:latin typeface="Segoe Condensed" panose="020B0606040200020203" pitchFamily="34" charset="0"/>
              </a:rPr>
              <a:t> </a:t>
            </a:r>
            <a:r>
              <a:rPr lang="en-US" sz="1600" dirty="0">
                <a:latin typeface="Segoe Condensed" panose="020B0606040200020203" pitchFamily="34" charset="0"/>
              </a:rPr>
              <a:t>sidewalk tiling</a:t>
            </a:r>
          </a:p>
        </p:txBody>
      </p:sp>
      <p:sp>
        <p:nvSpPr>
          <p:cNvPr id="36" name="TextBox 35"/>
          <p:cNvSpPr txBox="1"/>
          <p:nvPr/>
        </p:nvSpPr>
        <p:spPr>
          <a:xfrm>
            <a:off x="211822" y="1047600"/>
            <a:ext cx="11645900" cy="307777"/>
          </a:xfrm>
          <a:prstGeom prst="rect">
            <a:avLst/>
          </a:prstGeom>
          <a:noFill/>
        </p:spPr>
        <p:txBody>
          <a:bodyPr wrap="square" lIns="0" tIns="45720" bIns="45720" rtlCol="0">
            <a:spAutoFit/>
          </a:bodyPr>
          <a:lstStyle/>
          <a:p>
            <a:r>
              <a:rPr lang="en-US" sz="1400" dirty="0">
                <a:latin typeface="Segoe UI Light" panose="020B0502040204020203" pitchFamily="34" charset="0"/>
                <a:cs typeface="Segoe UI Light" panose="020B0502040204020203" pitchFamily="34" charset="0"/>
              </a:rPr>
              <a:t>Randomly sampled 54 false positives and 54 false negatives for each label type (432 total error samples analyzed)</a:t>
            </a:r>
          </a:p>
        </p:txBody>
      </p:sp>
      <p:sp>
        <p:nvSpPr>
          <p:cNvPr id="37" name="Rectangle 36">
            <a:extLst>
              <a:ext uri="{FF2B5EF4-FFF2-40B4-BE49-F238E27FC236}">
                <a16:creationId xmlns:a16="http://schemas.microsoft.com/office/drawing/2014/main" id="{1FBDE4E3-05AD-FA4B-BA68-9E8541220D80}"/>
              </a:ext>
            </a:extLst>
          </p:cNvPr>
          <p:cNvSpPr/>
          <p:nvPr/>
        </p:nvSpPr>
        <p:spPr>
          <a:xfrm>
            <a:off x="5889519" y="1553267"/>
            <a:ext cx="5730050" cy="50817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953B559C-6057-1F4E-8DA1-BF5E4F9B238D}"/>
              </a:ext>
            </a:extLst>
          </p:cNvPr>
          <p:cNvSpPr>
            <a:spLocks noGrp="1"/>
          </p:cNvSpPr>
          <p:nvPr>
            <p:ph sz="quarter" idx="13"/>
          </p:nvPr>
        </p:nvSpPr>
        <p:spPr/>
        <p:txBody>
          <a:bodyPr/>
          <a:lstStyle/>
          <a:p>
            <a:r>
              <a:rPr lang="en-US" dirty="0"/>
              <a:t>RQ2</a:t>
            </a:r>
          </a:p>
        </p:txBody>
      </p:sp>
      <p:sp>
        <p:nvSpPr>
          <p:cNvPr id="7" name="Title 6">
            <a:extLst>
              <a:ext uri="{FF2B5EF4-FFF2-40B4-BE49-F238E27FC236}">
                <a16:creationId xmlns:a16="http://schemas.microsoft.com/office/drawing/2014/main" id="{3B754F89-6726-2040-ADB8-89F2411EF371}"/>
              </a:ext>
            </a:extLst>
          </p:cNvPr>
          <p:cNvSpPr>
            <a:spLocks noGrp="1"/>
          </p:cNvSpPr>
          <p:nvPr>
            <p:ph type="title"/>
          </p:nvPr>
        </p:nvSpPr>
        <p:spPr>
          <a:xfrm>
            <a:off x="211822" y="492641"/>
            <a:ext cx="10570855" cy="708436"/>
          </a:xfrm>
        </p:spPr>
        <p:txBody>
          <a:bodyPr/>
          <a:lstStyle/>
          <a:p>
            <a:r>
              <a:rPr lang="en-US" dirty="0"/>
              <a:t>What are the common labeling mistakes?</a:t>
            </a:r>
          </a:p>
        </p:txBody>
      </p:sp>
      <p:sp>
        <p:nvSpPr>
          <p:cNvPr id="38" name="Content Placeholder 2">
            <a:extLst>
              <a:ext uri="{FF2B5EF4-FFF2-40B4-BE49-F238E27FC236}">
                <a16:creationId xmlns:a16="http://schemas.microsoft.com/office/drawing/2014/main" id="{9E8BEEA9-E880-A248-AF06-93C9A10F8421}"/>
              </a:ext>
            </a:extLst>
          </p:cNvPr>
          <p:cNvSpPr txBox="1">
            <a:spLocks/>
          </p:cNvSpPr>
          <p:nvPr/>
        </p:nvSpPr>
        <p:spPr>
          <a:xfrm>
            <a:off x="6358696" y="2417828"/>
            <a:ext cx="5499026" cy="603605"/>
          </a:xfrm>
          <a:prstGeom prst="rect">
            <a:avLst/>
          </a:prstGeom>
        </p:spPr>
        <p:txBody>
          <a:bodyPr vert="horz" lIns="0" tIns="45720" rIns="91440" bIns="45720" rtlCol="0">
            <a:normAutofit fontScale="92500"/>
          </a:bodyPr>
          <a:lstStyle>
            <a:lvl1pPr marL="0" indent="0" algn="l" defTabSz="914400" rtl="0" eaLnBrk="1" latinLnBrk="0" hangingPunct="1">
              <a:lnSpc>
                <a:spcPct val="108000"/>
              </a:lnSpc>
              <a:spcBef>
                <a:spcPts val="0"/>
              </a:spcBef>
              <a:spcAft>
                <a:spcPts val="2100"/>
              </a:spcAft>
              <a:buFont typeface="Arial" panose="020B0604020202020204" pitchFamily="34" charset="0"/>
              <a:buNone/>
              <a:defRPr lang="en-US" sz="3200" kern="1200" dirty="0" smtClean="0">
                <a:solidFill>
                  <a:prstClr val="black">
                    <a:lumMod val="75000"/>
                    <a:lumOff val="25000"/>
                  </a:prstClr>
                </a:solidFill>
                <a:latin typeface="Segoe UI Light" panose="020B0502040204020203" pitchFamily="34" charset="0"/>
                <a:ea typeface="+mn-ea"/>
                <a:cs typeface="Segoe UI Light" panose="020B0502040204020203"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US" sz="2800" kern="1200" dirty="0">
                <a:solidFill>
                  <a:prstClr val="black">
                    <a:lumMod val="75000"/>
                    <a:lumOff val="25000"/>
                  </a:prstClr>
                </a:solidFill>
                <a:latin typeface="Museo Sans 100" panose="02000000000000000000"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800" dirty="0"/>
              <a:t>~30% extended residential walkways</a:t>
            </a:r>
          </a:p>
        </p:txBody>
      </p:sp>
      <p:sp>
        <p:nvSpPr>
          <p:cNvPr id="39" name="Left Brace 38">
            <a:extLst>
              <a:ext uri="{FF2B5EF4-FFF2-40B4-BE49-F238E27FC236}">
                <a16:creationId xmlns:a16="http://schemas.microsoft.com/office/drawing/2014/main" id="{7D8E8526-79CC-4544-85AE-0A5D7DBC54B5}"/>
              </a:ext>
            </a:extLst>
          </p:cNvPr>
          <p:cNvSpPr/>
          <p:nvPr/>
        </p:nvSpPr>
        <p:spPr>
          <a:xfrm rot="10800000">
            <a:off x="6012307" y="1906979"/>
            <a:ext cx="223601" cy="1448996"/>
          </a:xfrm>
          <a:prstGeom prst="leftBrace">
            <a:avLst>
              <a:gd name="adj1" fmla="val 47797"/>
              <a:gd name="adj2" fmla="val 49332"/>
            </a:avLst>
          </a:prstGeom>
          <a:ln w="1905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3741038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9"/>
                                        </p:tgtEl>
                                        <p:attrNameLst>
                                          <p:attrName>style.visibility</p:attrName>
                                        </p:attrNameLst>
                                      </p:cBhvr>
                                      <p:to>
                                        <p:strVal val="visible"/>
                                      </p:to>
                                    </p:set>
                                    <p:animEffect transition="in" filter="wipe(left)">
                                      <p:cBhvr>
                                        <p:cTn id="7" dur="500"/>
                                        <p:tgtEl>
                                          <p:spTgt spid="39"/>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38"/>
                                        </p:tgtEl>
                                        <p:attrNameLst>
                                          <p:attrName>style.visibility</p:attrName>
                                        </p:attrNameLst>
                                      </p:cBhvr>
                                      <p:to>
                                        <p:strVal val="visible"/>
                                      </p:to>
                                    </p:set>
                                    <p:animEffect transition="in" filter="wipe(left)">
                                      <p:cBhvr>
                                        <p:cTn id="10"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p:bldP spid="39" grpId="0" animBg="1"/>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822" y="492641"/>
            <a:ext cx="11645900" cy="708436"/>
          </a:xfrm>
        </p:spPr>
        <p:txBody>
          <a:bodyPr/>
          <a:lstStyle/>
          <a:p>
            <a:r>
              <a:rPr lang="en-US" dirty="0"/>
              <a:t>What are the common labeling mistakes?</a:t>
            </a:r>
          </a:p>
        </p:txBody>
      </p:sp>
      <p:sp>
        <p:nvSpPr>
          <p:cNvPr id="4" name="Content Placeholder 3"/>
          <p:cNvSpPr>
            <a:spLocks noGrp="1"/>
          </p:cNvSpPr>
          <p:nvPr>
            <p:ph sz="quarter" idx="13"/>
          </p:nvPr>
        </p:nvSpPr>
        <p:spPr/>
        <p:txBody>
          <a:bodyPr/>
          <a:lstStyle/>
          <a:p>
            <a:r>
              <a:rPr lang="en-US" dirty="0"/>
              <a:t>RQ2: qualitative analysis of errors</a:t>
            </a:r>
          </a:p>
        </p:txBody>
      </p:sp>
      <p:grpSp>
        <p:nvGrpSpPr>
          <p:cNvPr id="3" name="Group 2">
            <a:extLst>
              <a:ext uri="{FF2B5EF4-FFF2-40B4-BE49-F238E27FC236}">
                <a16:creationId xmlns:a16="http://schemas.microsoft.com/office/drawing/2014/main" id="{7FE9B2FD-7DB2-BB4C-960E-1887D0A0BF6A}"/>
              </a:ext>
            </a:extLst>
          </p:cNvPr>
          <p:cNvGrpSpPr/>
          <p:nvPr/>
        </p:nvGrpSpPr>
        <p:grpSpPr>
          <a:xfrm>
            <a:off x="755141" y="1553267"/>
            <a:ext cx="10283380" cy="4774986"/>
            <a:chOff x="755141" y="1553267"/>
            <a:chExt cx="10283380" cy="4774986"/>
          </a:xfrm>
        </p:grpSpPr>
        <p:pic>
          <p:nvPicPr>
            <p:cNvPr id="22" name="Picture 20" descr="https://lh4.googleusercontent.com/4iOhuDc8ex23q1deiCFNJaTxuaNU6oyvpKzFZzJvonGQ4NTBIcn6iFTBs0dQ5IIXyiTlXD9Y8EltLRCoOpMichfvKAmQE_CZc8GGibDnVf9Xv0WTb8u5rDutGmznRVRo9pqGU6e4"/>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9518" t="31116" r="20520" b="8724"/>
            <a:stretch/>
          </p:blipFill>
          <p:spPr bwMode="auto">
            <a:xfrm>
              <a:off x="8513809" y="3423501"/>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https://lh4.googleusercontent.com/PbgRUYyYX2YLuC8a_Vo064ywqikr5NrtY4E1lvUV3sEMk1AytfFg9DrQjmdsbRBGQwmIF1qG6QAcJwz_fayYD8rOegg3fSfaMWc7hN27_9xCZD4Im2V406vBFQabr9MunBJKowDF"/>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12824" t="35239" r="21218" b="8193"/>
            <a:stretch/>
          </p:blipFill>
          <p:spPr bwMode="auto">
            <a:xfrm>
              <a:off x="755141" y="3423501"/>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https://lh5.googleusercontent.com/JTIGizhWj9ZF3rHzgVvQd9AF5Cb1IVwEeYuMMd6aS6SUUdZZw4Vun7GRNToJnzZ5d4joK_mCn-vjv7rBt8UCFkPYUAWK49B5Mjz3aHFNkpPZeOr-B5JMYEeUIvE1E836oG9wcKlD"/>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10266" t="18991" r="14092" b="17811"/>
            <a:stretch/>
          </p:blipFill>
          <p:spPr bwMode="auto">
            <a:xfrm>
              <a:off x="755144" y="1935191"/>
              <a:ext cx="2504430" cy="1420784"/>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756398" y="1553267"/>
              <a:ext cx="2504430" cy="369332"/>
            </a:xfrm>
            <a:prstGeom prst="rect">
              <a:avLst/>
            </a:prstGeom>
            <a:noFill/>
          </p:spPr>
          <p:txBody>
            <a:bodyPr wrap="square" rtlCol="0">
              <a:spAutoFit/>
            </a:bodyPr>
            <a:lstStyle/>
            <a:p>
              <a:pPr algn="ctr"/>
              <a:r>
                <a:rPr lang="en-US" b="1" dirty="0">
                  <a:solidFill>
                    <a:schemeClr val="tx1">
                      <a:lumMod val="65000"/>
                      <a:lumOff val="35000"/>
                    </a:schemeClr>
                  </a:solidFill>
                  <a:latin typeface="Segoe UI Semibold" panose="020B0702040204020203" pitchFamily="34" charset="0"/>
                  <a:cs typeface="Segoe UI Semibold" panose="020B0702040204020203" pitchFamily="34" charset="0"/>
                </a:rPr>
                <a:t>Curb Ramps</a:t>
              </a:r>
            </a:p>
          </p:txBody>
        </p:sp>
        <p:sp>
          <p:nvSpPr>
            <p:cNvPr id="11" name="TextBox 10"/>
            <p:cNvSpPr txBox="1"/>
            <p:nvPr/>
          </p:nvSpPr>
          <p:spPr>
            <a:xfrm>
              <a:off x="3360268" y="1553267"/>
              <a:ext cx="2484648" cy="369332"/>
            </a:xfrm>
            <a:prstGeom prst="rect">
              <a:avLst/>
            </a:prstGeom>
            <a:noFill/>
          </p:spPr>
          <p:txBody>
            <a:bodyPr wrap="square" rtlCol="0">
              <a:spAutoFit/>
            </a:bodyPr>
            <a:lstStyle/>
            <a:p>
              <a:pPr algn="ctr"/>
              <a:r>
                <a:rPr lang="en-US" b="1" dirty="0">
                  <a:solidFill>
                    <a:schemeClr val="tx1">
                      <a:lumMod val="65000"/>
                      <a:lumOff val="35000"/>
                    </a:schemeClr>
                  </a:solidFill>
                  <a:latin typeface="Segoe UI Semibold" panose="020B0702040204020203" pitchFamily="34" charset="0"/>
                  <a:cs typeface="Segoe UI Semibold" panose="020B0702040204020203" pitchFamily="34" charset="0"/>
                </a:rPr>
                <a:t>Missing Curb Ramps</a:t>
              </a:r>
            </a:p>
          </p:txBody>
        </p:sp>
        <p:sp>
          <p:nvSpPr>
            <p:cNvPr id="12" name="TextBox 11"/>
            <p:cNvSpPr txBox="1"/>
            <p:nvPr/>
          </p:nvSpPr>
          <p:spPr>
            <a:xfrm>
              <a:off x="5891230" y="1553267"/>
              <a:ext cx="2524380" cy="369332"/>
            </a:xfrm>
            <a:prstGeom prst="rect">
              <a:avLst/>
            </a:prstGeom>
            <a:noFill/>
          </p:spPr>
          <p:txBody>
            <a:bodyPr wrap="square" rtlCol="0">
              <a:spAutoFit/>
            </a:bodyPr>
            <a:lstStyle/>
            <a:p>
              <a:pPr algn="ctr"/>
              <a:r>
                <a:rPr lang="en-US" b="1" dirty="0">
                  <a:solidFill>
                    <a:schemeClr val="tx1">
                      <a:lumMod val="65000"/>
                      <a:lumOff val="35000"/>
                    </a:schemeClr>
                  </a:solidFill>
                  <a:latin typeface="Segoe UI Semibold" panose="020B0702040204020203" pitchFamily="34" charset="0"/>
                  <a:cs typeface="Segoe UI Semibold" panose="020B0702040204020203" pitchFamily="34" charset="0"/>
                </a:rPr>
                <a:t>Obstacles</a:t>
              </a:r>
            </a:p>
          </p:txBody>
        </p:sp>
        <p:sp>
          <p:nvSpPr>
            <p:cNvPr id="13" name="TextBox 12"/>
            <p:cNvSpPr txBox="1"/>
            <p:nvPr/>
          </p:nvSpPr>
          <p:spPr>
            <a:xfrm>
              <a:off x="8534091" y="1553267"/>
              <a:ext cx="2504430" cy="369332"/>
            </a:xfrm>
            <a:prstGeom prst="rect">
              <a:avLst/>
            </a:prstGeom>
            <a:noFill/>
          </p:spPr>
          <p:txBody>
            <a:bodyPr wrap="square" rtlCol="0">
              <a:spAutoFit/>
            </a:bodyPr>
            <a:lstStyle/>
            <a:p>
              <a:pPr algn="ctr"/>
              <a:r>
                <a:rPr lang="en-US" b="1" dirty="0">
                  <a:solidFill>
                    <a:schemeClr val="tx1">
                      <a:lumMod val="65000"/>
                      <a:lumOff val="35000"/>
                    </a:schemeClr>
                  </a:solidFill>
                  <a:latin typeface="Segoe UI Semibold" panose="020B0702040204020203" pitchFamily="34" charset="0"/>
                  <a:cs typeface="Segoe UI Semibold" panose="020B0702040204020203" pitchFamily="34" charset="0"/>
                </a:rPr>
                <a:t>Surface Problems</a:t>
              </a:r>
            </a:p>
          </p:txBody>
        </p:sp>
        <p:pic>
          <p:nvPicPr>
            <p:cNvPr id="14" name="Picture 2" descr="https://lh4.googleusercontent.com/gicWEyV6zQ1chM_ZB6ky7Zy0y4sCpBc3oVihSRBRmKbCBJczMWpNmF9xbpxhAkhklym6iNSv-GB8Tcgb1L50aXL45kslFYNKN4nbPnMUeYRM2L4iu5l6gEB_rh9KolbhY-NsCUiX"/>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12500" t="12172" r="12525" b="23916"/>
            <a:stretch/>
          </p:blipFill>
          <p:spPr bwMode="auto">
            <a:xfrm>
              <a:off x="755141" y="4903602"/>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6" descr="https://lh4.googleusercontent.com/wGQdgjJMSLVcrIRi3_R5tP5bSBepSeK39eIMM2avjwNvGH4hpAwVBXf8qIye5xWdrm1Rn6VwXb7eErzjR_jr5qVav-nluGSN_7nt6RfzJ44ETN0RVQEuAJPZ2PaamvkeJE7FGcwp"/>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7659" t="13752" r="13682" b="20129"/>
            <a:stretch/>
          </p:blipFill>
          <p:spPr bwMode="auto">
            <a:xfrm>
              <a:off x="3345738" y="1935188"/>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8" descr="https://lh4.googleusercontent.com/1q-ugNgcOF7pEJy4SpkXB2v7-KfKAkVzTgrkSDIwl7dRldTpn4YSmgiV9vfiD4tXy5OKc2qXsCx5Sw1m_V9Vdy68ABm31AYaxH-VYFqReldZpaLk6pW2kKiHh3WyILGFaX_FkoZg"/>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12836" t="9669" r="9542" b="24151"/>
            <a:stretch/>
          </p:blipFill>
          <p:spPr bwMode="auto">
            <a:xfrm>
              <a:off x="3345738" y="3423501"/>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0" descr="https://lh5.googleusercontent.com/CBcZfoXCZ4pZ8Ecp1VOWj3qieOZjleol6iGjCCmtZMovP1vPP8rSIWggVPotaF41MLZAAHcc0j8IhrC8acvOMXvx_0vDIalK32GQ2DgqQq6T13rbf5ZQF8I0NiVHqqoS-GPcr4T8"/>
            <p:cNvPicPr>
              <a:picLocks noChangeAspect="1" noChangeArrowheads="1"/>
            </p:cNvPicPr>
            <p:nvPr/>
          </p:nvPicPr>
          <p:blipFill rotWithShape="1">
            <a:blip r:embed="rId9">
              <a:extLst>
                <a:ext uri="{28A0092B-C50C-407E-A947-70E740481C1C}">
                  <a14:useLocalDpi xmlns:a14="http://schemas.microsoft.com/office/drawing/2010/main" val="0"/>
                </a:ext>
              </a:extLst>
            </a:blip>
            <a:srcRect l="13459" t="24528" r="23220" b="21633"/>
            <a:stretch/>
          </p:blipFill>
          <p:spPr bwMode="auto">
            <a:xfrm>
              <a:off x="3345738" y="4903602"/>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2" descr="https://lh3.googleusercontent.com/-NWURPeWNU22zcunHAvlHzFGwN78zAVwmEoiakZWqk6Q5WvXqrM4ARDHQSNXP9141TNKUe8W5z6IApki7FqM81o1VcHSBxAH9PHw4wehEXbchkGWLCxCewlfnSDmkLULdnGCwG4C"/>
            <p:cNvPicPr>
              <a:picLocks noChangeAspect="1" noChangeArrowheads="1"/>
            </p:cNvPicPr>
            <p:nvPr/>
          </p:nvPicPr>
          <p:blipFill rotWithShape="1">
            <a:blip r:embed="rId10" cstate="print">
              <a:extLst>
                <a:ext uri="{28A0092B-C50C-407E-A947-70E740481C1C}">
                  <a14:useLocalDpi xmlns:a14="http://schemas.microsoft.com/office/drawing/2010/main" val="0"/>
                </a:ext>
              </a:extLst>
            </a:blip>
            <a:srcRect l="3548" t="12194" r="11610" b="15464"/>
            <a:stretch/>
          </p:blipFill>
          <p:spPr bwMode="auto">
            <a:xfrm>
              <a:off x="5916432" y="1935188"/>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4" descr="https://lh5.googleusercontent.com/vfUjrAhbhwhWEw0JZBxGkKYnlPpfDswWUtFJQyhmgR-DfSQyTvFj0sl52NtOfCK148I2DZ83JObVw_D1vVJwotViBg3cJ_r_ZGx_Lqc_eGK7xgK3hMkHugPPKwV6ugKrvHZ_zYN7"/>
            <p:cNvPicPr>
              <a:picLocks noChangeAspect="1" noChangeArrowheads="1"/>
            </p:cNvPicPr>
            <p:nvPr/>
          </p:nvPicPr>
          <p:blipFill rotWithShape="1">
            <a:blip r:embed="rId11" cstate="print">
              <a:extLst>
                <a:ext uri="{28A0092B-C50C-407E-A947-70E740481C1C}">
                  <a14:useLocalDpi xmlns:a14="http://schemas.microsoft.com/office/drawing/2010/main" val="0"/>
                </a:ext>
              </a:extLst>
            </a:blip>
            <a:srcRect l="2645" t="25106" r="17957" b="8156"/>
            <a:stretch/>
          </p:blipFill>
          <p:spPr bwMode="auto">
            <a:xfrm>
              <a:off x="5916432" y="3423501"/>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6" descr="https://lh4.googleusercontent.com/thTXlZnvCxYQUcSEwc7OP9Sk9-JUADiIDmSNOjdGeEofHmrvY9y4PnSdN-yDSgj8k56to7VoCgpj29TIZWO38O6M7fsLFIuuOG7RHgq5dl7cL18wRI67CactBT-ZEZOSzfSLHJVr"/>
            <p:cNvPicPr>
              <a:picLocks noChangeAspect="1" noChangeArrowheads="1"/>
            </p:cNvPicPr>
            <p:nvPr/>
          </p:nvPicPr>
          <p:blipFill rotWithShape="1">
            <a:blip r:embed="rId12" cstate="print">
              <a:extLst>
                <a:ext uri="{28A0092B-C50C-407E-A947-70E740481C1C}">
                  <a14:useLocalDpi xmlns:a14="http://schemas.microsoft.com/office/drawing/2010/main" val="0"/>
                </a:ext>
              </a:extLst>
            </a:blip>
            <a:srcRect l="8314" t="28002" r="14282" b="5630"/>
            <a:stretch/>
          </p:blipFill>
          <p:spPr bwMode="auto">
            <a:xfrm>
              <a:off x="5916432" y="4903602"/>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18" descr="https://lh5.googleusercontent.com/HvvnPYhJ0eZdfEhcjkkM7mFCjTx89bggCSpjkb6u6i2m51hF68tc-ugMGOFFDaX4XR-CgNA2_w1WQVOFt94j_ht317uKUeWAkQ6xLW-ctFdAcW9cn6G5uPgAS69XqU3coJJEtUay"/>
            <p:cNvPicPr>
              <a:picLocks noChangeAspect="1" noChangeArrowheads="1"/>
            </p:cNvPicPr>
            <p:nvPr/>
          </p:nvPicPr>
          <p:blipFill rotWithShape="1">
            <a:blip r:embed="rId13" cstate="print">
              <a:extLst>
                <a:ext uri="{28A0092B-C50C-407E-A947-70E740481C1C}">
                  <a14:useLocalDpi xmlns:a14="http://schemas.microsoft.com/office/drawing/2010/main" val="0"/>
                </a:ext>
              </a:extLst>
            </a:blip>
            <a:srcRect l="7057" t="22263" r="11430" b="9198"/>
            <a:stretch/>
          </p:blipFill>
          <p:spPr bwMode="auto">
            <a:xfrm>
              <a:off x="8513809" y="1935188"/>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2" descr="https://lh5.googleusercontent.com/IecES_T4STZRwIT9lKGWlFFBIOjjIzuPeAzbtFWqAZkd1y32rdeuNl_oOTPqxU9TJpOOQvKTffNxmk_qBmZc4fwjpmsrmTgqtWHGR2jCtA36cHaXYaus1mTSqCwt3H5sKvsppTTQ"/>
            <p:cNvPicPr>
              <a:picLocks noChangeAspect="1" noChangeArrowheads="1"/>
            </p:cNvPicPr>
            <p:nvPr/>
          </p:nvPicPr>
          <p:blipFill rotWithShape="1">
            <a:blip r:embed="rId14" cstate="print">
              <a:extLst>
                <a:ext uri="{28A0092B-C50C-407E-A947-70E740481C1C}">
                  <a14:useLocalDpi xmlns:a14="http://schemas.microsoft.com/office/drawing/2010/main" val="0"/>
                </a:ext>
              </a:extLst>
            </a:blip>
            <a:srcRect l="5783" t="21897" r="18516" b="13006"/>
            <a:stretch/>
          </p:blipFill>
          <p:spPr bwMode="auto">
            <a:xfrm>
              <a:off x="8513809" y="4903602"/>
              <a:ext cx="2499177" cy="1424651"/>
            </a:xfrm>
            <a:prstGeom prst="rect">
              <a:avLst/>
            </a:prstGeom>
            <a:noFill/>
            <a:extLst>
              <a:ext uri="{909E8E84-426E-40DD-AFC4-6F175D3DCCD1}">
                <a14:hiddenFill xmlns:a14="http://schemas.microsoft.com/office/drawing/2010/main">
                  <a:solidFill>
                    <a:srgbClr val="FFFFFF"/>
                  </a:solidFill>
                </a14:hiddenFill>
              </a:ext>
            </a:extLst>
          </p:spPr>
        </p:pic>
        <p:sp>
          <p:nvSpPr>
            <p:cNvPr id="24" name="TextBox 23"/>
            <p:cNvSpPr txBox="1"/>
            <p:nvPr/>
          </p:nvSpPr>
          <p:spPr>
            <a:xfrm>
              <a:off x="755141" y="2997640"/>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44.4% </a:t>
              </a:r>
              <a:r>
                <a:rPr lang="en-US" sz="1600" dirty="0">
                  <a:latin typeface="Segoe Condensed" panose="020B0606040200020203" pitchFamily="34" charset="0"/>
                </a:rPr>
                <a:t>driveway transition</a:t>
              </a:r>
            </a:p>
          </p:txBody>
        </p:sp>
        <p:sp>
          <p:nvSpPr>
            <p:cNvPr id="25" name="TextBox 24"/>
            <p:cNvSpPr txBox="1"/>
            <p:nvPr/>
          </p:nvSpPr>
          <p:spPr>
            <a:xfrm>
              <a:off x="755141" y="4485953"/>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22.2% </a:t>
              </a:r>
              <a:r>
                <a:rPr lang="en-US" sz="1600" dirty="0">
                  <a:latin typeface="Segoe Condensed" panose="020B0606040200020203" pitchFamily="34" charset="0"/>
                </a:rPr>
                <a:t>driveways</a:t>
              </a:r>
            </a:p>
          </p:txBody>
        </p:sp>
        <p:sp>
          <p:nvSpPr>
            <p:cNvPr id="26" name="TextBox 25"/>
            <p:cNvSpPr txBox="1"/>
            <p:nvPr/>
          </p:nvSpPr>
          <p:spPr>
            <a:xfrm>
              <a:off x="755141" y="5966053"/>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14.8% </a:t>
              </a:r>
              <a:r>
                <a:rPr lang="en-US" sz="1600" dirty="0">
                  <a:latin typeface="Segoe Condensed" panose="020B0606040200020203" pitchFamily="34" charset="0"/>
                </a:rPr>
                <a:t>random</a:t>
              </a:r>
            </a:p>
          </p:txBody>
        </p:sp>
        <p:sp>
          <p:nvSpPr>
            <p:cNvPr id="27" name="TextBox 26"/>
            <p:cNvSpPr txBox="1"/>
            <p:nvPr/>
          </p:nvSpPr>
          <p:spPr>
            <a:xfrm>
              <a:off x="3345738" y="2997640"/>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29.6% </a:t>
              </a:r>
              <a:r>
                <a:rPr lang="en-US" sz="1600" dirty="0">
                  <a:latin typeface="Segoe Condensed" panose="020B0606040200020203" pitchFamily="34" charset="0"/>
                </a:rPr>
                <a:t>house-to-curb</a:t>
              </a:r>
            </a:p>
          </p:txBody>
        </p:sp>
        <p:sp>
          <p:nvSpPr>
            <p:cNvPr id="28" name="TextBox 27"/>
            <p:cNvSpPr txBox="1"/>
            <p:nvPr/>
          </p:nvSpPr>
          <p:spPr>
            <a:xfrm>
              <a:off x="3345738" y="4485953"/>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25.9% </a:t>
              </a:r>
              <a:r>
                <a:rPr lang="en-US" sz="1600" dirty="0">
                  <a:latin typeface="Segoe Condensed" panose="020B0606040200020203" pitchFamily="34" charset="0"/>
                </a:rPr>
                <a:t>no pedestrian route</a:t>
              </a:r>
            </a:p>
          </p:txBody>
        </p:sp>
        <p:sp>
          <p:nvSpPr>
            <p:cNvPr id="29" name="TextBox 28"/>
            <p:cNvSpPr txBox="1"/>
            <p:nvPr/>
          </p:nvSpPr>
          <p:spPr>
            <a:xfrm>
              <a:off x="3345738" y="5966053"/>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24.1% </a:t>
              </a:r>
              <a:r>
                <a:rPr lang="en-US" sz="1600" dirty="0">
                  <a:latin typeface="Segoe Condensed" panose="020B0606040200020203" pitchFamily="34" charset="0"/>
                </a:rPr>
                <a:t>curb ramp exists</a:t>
              </a:r>
            </a:p>
          </p:txBody>
        </p:sp>
        <p:sp>
          <p:nvSpPr>
            <p:cNvPr id="30" name="TextBox 29"/>
            <p:cNvSpPr txBox="1"/>
            <p:nvPr/>
          </p:nvSpPr>
          <p:spPr>
            <a:xfrm>
              <a:off x="5916432" y="2997640"/>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42.6% </a:t>
              </a:r>
              <a:r>
                <a:rPr lang="en-US" sz="1600" dirty="0">
                  <a:latin typeface="Segoe Condensed" panose="020B0606040200020203" pitchFamily="34" charset="0"/>
                </a:rPr>
                <a:t>not on pedestrian route</a:t>
              </a:r>
            </a:p>
          </p:txBody>
        </p:sp>
        <p:sp>
          <p:nvSpPr>
            <p:cNvPr id="31" name="TextBox 30"/>
            <p:cNvSpPr txBox="1"/>
            <p:nvPr/>
          </p:nvSpPr>
          <p:spPr>
            <a:xfrm>
              <a:off x="5916432" y="4485953"/>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37.0% </a:t>
              </a:r>
              <a:r>
                <a:rPr lang="en-US" sz="1600" dirty="0">
                  <a:latin typeface="Segoe Condensed" panose="020B0606040200020203" pitchFamily="34" charset="0"/>
                </a:rPr>
                <a:t>space to avoid obstacle</a:t>
              </a:r>
            </a:p>
          </p:txBody>
        </p:sp>
        <p:sp>
          <p:nvSpPr>
            <p:cNvPr id="32" name="TextBox 31"/>
            <p:cNvSpPr txBox="1"/>
            <p:nvPr/>
          </p:nvSpPr>
          <p:spPr>
            <a:xfrm>
              <a:off x="5916432" y="5966053"/>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9.3% </a:t>
              </a:r>
              <a:r>
                <a:rPr lang="en-US" sz="1600" dirty="0">
                  <a:latin typeface="Segoe Condensed" panose="020B0606040200020203" pitchFamily="34" charset="0"/>
                </a:rPr>
                <a:t>wrong label type</a:t>
              </a:r>
            </a:p>
          </p:txBody>
        </p:sp>
        <p:sp>
          <p:nvSpPr>
            <p:cNvPr id="33" name="TextBox 32"/>
            <p:cNvSpPr txBox="1"/>
            <p:nvPr/>
          </p:nvSpPr>
          <p:spPr>
            <a:xfrm>
              <a:off x="8513809" y="2997640"/>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46.2% </a:t>
              </a:r>
              <a:r>
                <a:rPr lang="en-US" sz="1600" dirty="0">
                  <a:latin typeface="Segoe Condensed" panose="020B0606040200020203" pitchFamily="34" charset="0"/>
                </a:rPr>
                <a:t>not on pedestrian route</a:t>
              </a:r>
            </a:p>
          </p:txBody>
        </p:sp>
        <p:sp>
          <p:nvSpPr>
            <p:cNvPr id="34" name="TextBox 33"/>
            <p:cNvSpPr txBox="1"/>
            <p:nvPr/>
          </p:nvSpPr>
          <p:spPr>
            <a:xfrm>
              <a:off x="8513809" y="4485953"/>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32.7% </a:t>
              </a:r>
              <a:r>
                <a:rPr lang="en-US" sz="1600" dirty="0">
                  <a:latin typeface="Segoe Condensed" panose="020B0606040200020203" pitchFamily="34" charset="0"/>
                </a:rPr>
                <a:t>incorrect label type</a:t>
              </a:r>
            </a:p>
          </p:txBody>
        </p:sp>
        <p:sp>
          <p:nvSpPr>
            <p:cNvPr id="35" name="TextBox 34"/>
            <p:cNvSpPr txBox="1"/>
            <p:nvPr/>
          </p:nvSpPr>
          <p:spPr>
            <a:xfrm>
              <a:off x="8513809" y="5966053"/>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11% </a:t>
              </a:r>
              <a:r>
                <a:rPr lang="en-US" sz="1600" dirty="0">
                  <a:latin typeface="Segoe Condensed" panose="020B0606040200020203" pitchFamily="34" charset="0"/>
                </a:rPr>
                <a:t>normal</a:t>
              </a:r>
              <a:r>
                <a:rPr lang="en-US" sz="1600" b="1" dirty="0">
                  <a:latin typeface="Segoe Condensed" panose="020B0606040200020203" pitchFamily="34" charset="0"/>
                </a:rPr>
                <a:t> </a:t>
              </a:r>
              <a:r>
                <a:rPr lang="en-US" sz="1600" dirty="0">
                  <a:latin typeface="Segoe Condensed" panose="020B0606040200020203" pitchFamily="34" charset="0"/>
                </a:rPr>
                <a:t>sidewalk tiling</a:t>
              </a:r>
            </a:p>
          </p:txBody>
        </p:sp>
      </p:grpSp>
      <p:sp>
        <p:nvSpPr>
          <p:cNvPr id="36" name="TextBox 35"/>
          <p:cNvSpPr txBox="1"/>
          <p:nvPr/>
        </p:nvSpPr>
        <p:spPr>
          <a:xfrm>
            <a:off x="211822" y="1047600"/>
            <a:ext cx="11645900" cy="307777"/>
          </a:xfrm>
          <a:prstGeom prst="rect">
            <a:avLst/>
          </a:prstGeom>
          <a:noFill/>
        </p:spPr>
        <p:txBody>
          <a:bodyPr wrap="square" lIns="0" tIns="45720" bIns="45720" rtlCol="0">
            <a:spAutoFit/>
          </a:bodyPr>
          <a:lstStyle/>
          <a:p>
            <a:r>
              <a:rPr lang="en-US" sz="1400" dirty="0">
                <a:latin typeface="Segoe UI Light" panose="020B0502040204020203" pitchFamily="34" charset="0"/>
                <a:cs typeface="Segoe UI Light" panose="020B0502040204020203" pitchFamily="34" charset="0"/>
              </a:rPr>
              <a:t>Randomly sampled 54 false positives and 54 false negatives for each label type (432 total error samples analyzed)</a:t>
            </a:r>
          </a:p>
        </p:txBody>
      </p:sp>
      <p:sp>
        <p:nvSpPr>
          <p:cNvPr id="37" name="Content Placeholder 2">
            <a:extLst>
              <a:ext uri="{FF2B5EF4-FFF2-40B4-BE49-F238E27FC236}">
                <a16:creationId xmlns:a16="http://schemas.microsoft.com/office/drawing/2014/main" id="{ABBD1955-8BF5-D142-BD84-DEFB0371FB27}"/>
              </a:ext>
            </a:extLst>
          </p:cNvPr>
          <p:cNvSpPr txBox="1">
            <a:spLocks/>
          </p:cNvSpPr>
          <p:nvPr/>
        </p:nvSpPr>
        <p:spPr>
          <a:xfrm>
            <a:off x="10611293" y="2313970"/>
            <a:ext cx="1908446" cy="795001"/>
          </a:xfrm>
          <a:prstGeom prst="rect">
            <a:avLst/>
          </a:prstGeom>
        </p:spPr>
        <p:txBody>
          <a:bodyPr vert="horz" lIns="0" tIns="45720" rIns="91440" bIns="45720" rtlCol="0">
            <a:normAutofit/>
          </a:bodyPr>
          <a:lstStyle>
            <a:lvl1pPr marL="0" indent="0" algn="l" defTabSz="914400" rtl="0" eaLnBrk="1" latinLnBrk="0" hangingPunct="1">
              <a:lnSpc>
                <a:spcPct val="108000"/>
              </a:lnSpc>
              <a:spcBef>
                <a:spcPts val="0"/>
              </a:spcBef>
              <a:spcAft>
                <a:spcPts val="2100"/>
              </a:spcAft>
              <a:buFont typeface="Arial" panose="020B0604020202020204" pitchFamily="34" charset="0"/>
              <a:buNone/>
              <a:defRPr lang="en-US" sz="3200" kern="1200" dirty="0" smtClean="0">
                <a:solidFill>
                  <a:prstClr val="black">
                    <a:lumMod val="75000"/>
                    <a:lumOff val="25000"/>
                  </a:prstClr>
                </a:solidFill>
                <a:latin typeface="Segoe UI Light" panose="020B0502040204020203" pitchFamily="34" charset="0"/>
                <a:ea typeface="+mn-ea"/>
                <a:cs typeface="Segoe UI Light" panose="020B0502040204020203"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US" sz="2800" kern="1200" dirty="0">
                <a:solidFill>
                  <a:prstClr val="black">
                    <a:lumMod val="75000"/>
                    <a:lumOff val="25000"/>
                  </a:prstClr>
                </a:solidFill>
                <a:latin typeface="Museo Sans 100" panose="02000000000000000000"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dirty="0"/>
              <a:t>~50% not on </a:t>
            </a:r>
            <a:br>
              <a:rPr lang="en-US" sz="1800" dirty="0"/>
            </a:br>
            <a:r>
              <a:rPr lang="en-US" sz="1800" dirty="0"/>
              <a:t>pedestrian route</a:t>
            </a:r>
          </a:p>
        </p:txBody>
      </p:sp>
      <p:sp>
        <p:nvSpPr>
          <p:cNvPr id="38" name="Left Brace 37">
            <a:extLst>
              <a:ext uri="{FF2B5EF4-FFF2-40B4-BE49-F238E27FC236}">
                <a16:creationId xmlns:a16="http://schemas.microsoft.com/office/drawing/2014/main" id="{9DA787F4-4710-544F-B1FC-9B7CAB829D8E}"/>
              </a:ext>
            </a:extLst>
          </p:cNvPr>
          <p:cNvSpPr/>
          <p:nvPr/>
        </p:nvSpPr>
        <p:spPr>
          <a:xfrm rot="10800000">
            <a:off x="10439943" y="1931323"/>
            <a:ext cx="197475" cy="1424651"/>
          </a:xfrm>
          <a:prstGeom prst="leftBrace">
            <a:avLst>
              <a:gd name="adj1" fmla="val 47797"/>
              <a:gd name="adj2" fmla="val 49332"/>
            </a:avLst>
          </a:prstGeom>
          <a:ln w="1905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9" name="Content Placeholder 2">
            <a:extLst>
              <a:ext uri="{FF2B5EF4-FFF2-40B4-BE49-F238E27FC236}">
                <a16:creationId xmlns:a16="http://schemas.microsoft.com/office/drawing/2014/main" id="{1B78EEA6-DC6F-7549-BA8D-4515B8272657}"/>
              </a:ext>
            </a:extLst>
          </p:cNvPr>
          <p:cNvSpPr txBox="1">
            <a:spLocks/>
          </p:cNvSpPr>
          <p:nvPr/>
        </p:nvSpPr>
        <p:spPr>
          <a:xfrm>
            <a:off x="10611293" y="3815758"/>
            <a:ext cx="1580707" cy="795001"/>
          </a:xfrm>
          <a:prstGeom prst="rect">
            <a:avLst/>
          </a:prstGeom>
        </p:spPr>
        <p:txBody>
          <a:bodyPr vert="horz" lIns="0" tIns="45720" rIns="91440" bIns="45720" rtlCol="0">
            <a:normAutofit/>
          </a:bodyPr>
          <a:lstStyle>
            <a:lvl1pPr marL="0" indent="0" algn="l" defTabSz="914400" rtl="0" eaLnBrk="1" latinLnBrk="0" hangingPunct="1">
              <a:lnSpc>
                <a:spcPct val="108000"/>
              </a:lnSpc>
              <a:spcBef>
                <a:spcPts val="0"/>
              </a:spcBef>
              <a:spcAft>
                <a:spcPts val="2100"/>
              </a:spcAft>
              <a:buFont typeface="Arial" panose="020B0604020202020204" pitchFamily="34" charset="0"/>
              <a:buNone/>
              <a:defRPr lang="en-US" sz="3200" kern="1200" dirty="0" smtClean="0">
                <a:solidFill>
                  <a:prstClr val="black">
                    <a:lumMod val="75000"/>
                    <a:lumOff val="25000"/>
                  </a:prstClr>
                </a:solidFill>
                <a:latin typeface="Segoe UI Light" panose="020B0502040204020203" pitchFamily="34" charset="0"/>
                <a:ea typeface="+mn-ea"/>
                <a:cs typeface="Segoe UI Light" panose="020B0502040204020203"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US" sz="2800" kern="1200" dirty="0">
                <a:solidFill>
                  <a:prstClr val="black">
                    <a:lumMod val="75000"/>
                    <a:lumOff val="25000"/>
                  </a:prstClr>
                </a:solidFill>
                <a:latin typeface="Museo Sans 100" panose="02000000000000000000"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dirty="0"/>
              <a:t>~33% wrong label type</a:t>
            </a:r>
          </a:p>
        </p:txBody>
      </p:sp>
      <p:sp>
        <p:nvSpPr>
          <p:cNvPr id="40" name="Left Brace 39">
            <a:extLst>
              <a:ext uri="{FF2B5EF4-FFF2-40B4-BE49-F238E27FC236}">
                <a16:creationId xmlns:a16="http://schemas.microsoft.com/office/drawing/2014/main" id="{966DAC4F-7FAA-7E40-AD75-DB20375BA8D5}"/>
              </a:ext>
            </a:extLst>
          </p:cNvPr>
          <p:cNvSpPr/>
          <p:nvPr/>
        </p:nvSpPr>
        <p:spPr>
          <a:xfrm rot="10800000">
            <a:off x="10439943" y="3433111"/>
            <a:ext cx="197475" cy="1424651"/>
          </a:xfrm>
          <a:prstGeom prst="leftBrace">
            <a:avLst>
              <a:gd name="adj1" fmla="val 47797"/>
              <a:gd name="adj2" fmla="val 49332"/>
            </a:avLst>
          </a:prstGeom>
          <a:ln w="1905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1" name="Left Brace 40">
            <a:extLst>
              <a:ext uri="{FF2B5EF4-FFF2-40B4-BE49-F238E27FC236}">
                <a16:creationId xmlns:a16="http://schemas.microsoft.com/office/drawing/2014/main" id="{74C2FAC6-8D08-BF4B-ADC4-BBD3B9AEAE1C}"/>
              </a:ext>
            </a:extLst>
          </p:cNvPr>
          <p:cNvSpPr/>
          <p:nvPr/>
        </p:nvSpPr>
        <p:spPr>
          <a:xfrm rot="16200000">
            <a:off x="6407245" y="5250850"/>
            <a:ext cx="222371" cy="2488073"/>
          </a:xfrm>
          <a:prstGeom prst="leftBrace">
            <a:avLst>
              <a:gd name="adj1" fmla="val 47797"/>
              <a:gd name="adj2" fmla="val 49332"/>
            </a:avLst>
          </a:prstGeom>
          <a:ln w="1905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2" name="Content Placeholder 2">
            <a:extLst>
              <a:ext uri="{FF2B5EF4-FFF2-40B4-BE49-F238E27FC236}">
                <a16:creationId xmlns:a16="http://schemas.microsoft.com/office/drawing/2014/main" id="{6C0B99C0-50FB-7947-AADD-C68A197D7D9B}"/>
              </a:ext>
            </a:extLst>
          </p:cNvPr>
          <p:cNvSpPr txBox="1">
            <a:spLocks/>
          </p:cNvSpPr>
          <p:nvPr/>
        </p:nvSpPr>
        <p:spPr>
          <a:xfrm>
            <a:off x="5534362" y="6525047"/>
            <a:ext cx="3091413" cy="369332"/>
          </a:xfrm>
          <a:prstGeom prst="rect">
            <a:avLst/>
          </a:prstGeom>
        </p:spPr>
        <p:txBody>
          <a:bodyPr vert="horz" lIns="0" tIns="45720" rIns="91440" bIns="45720" rtlCol="0">
            <a:normAutofit/>
          </a:bodyPr>
          <a:lstStyle>
            <a:lvl1pPr marL="0" indent="0" algn="l" defTabSz="914400" rtl="0" eaLnBrk="1" latinLnBrk="0" hangingPunct="1">
              <a:lnSpc>
                <a:spcPct val="108000"/>
              </a:lnSpc>
              <a:spcBef>
                <a:spcPts val="0"/>
              </a:spcBef>
              <a:spcAft>
                <a:spcPts val="2100"/>
              </a:spcAft>
              <a:buFont typeface="Arial" panose="020B0604020202020204" pitchFamily="34" charset="0"/>
              <a:buNone/>
              <a:defRPr lang="en-US" sz="3200" kern="1200" dirty="0" smtClean="0">
                <a:solidFill>
                  <a:prstClr val="black">
                    <a:lumMod val="75000"/>
                    <a:lumOff val="25000"/>
                  </a:prstClr>
                </a:solidFill>
                <a:latin typeface="Segoe UI Light" panose="020B0502040204020203" pitchFamily="34" charset="0"/>
                <a:ea typeface="+mn-ea"/>
                <a:cs typeface="Segoe UI Light" panose="020B0502040204020203"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US" sz="2800" kern="1200" dirty="0">
                <a:solidFill>
                  <a:prstClr val="black">
                    <a:lumMod val="75000"/>
                    <a:lumOff val="25000"/>
                  </a:prstClr>
                </a:solidFill>
                <a:latin typeface="Museo Sans 100" panose="02000000000000000000"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dirty="0"/>
              <a:t>~9% wrong label type</a:t>
            </a:r>
          </a:p>
        </p:txBody>
      </p:sp>
    </p:spTree>
    <p:extLst>
      <p:ext uri="{BB962C8B-B14F-4D97-AF65-F5344CB8AC3E}">
        <p14:creationId xmlns:p14="http://schemas.microsoft.com/office/powerpoint/2010/main" val="4140472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nodeType="clickEffect">
                                  <p:stCondLst>
                                    <p:cond delay="0"/>
                                  </p:stCondLst>
                                  <p:childTnLst>
                                    <p:animMotion origin="layout" path="M -3.125E-6 2.96296E-6 L -0.05195 2.96296E-6 " pathEditMode="relative" rAng="0" ptsTypes="AA">
                                      <p:cBhvr>
                                        <p:cTn id="6" dur="1000" fill="hold"/>
                                        <p:tgtEl>
                                          <p:spTgt spid="3"/>
                                        </p:tgtEl>
                                        <p:attrNameLst>
                                          <p:attrName>ppt_x</p:attrName>
                                          <p:attrName>ppt_y</p:attrName>
                                        </p:attrNameLst>
                                      </p:cBhvr>
                                      <p:rCtr x="-2578" y="0"/>
                                    </p:animMotion>
                                  </p:childTnLst>
                                </p:cTn>
                              </p:par>
                            </p:childTnLst>
                          </p:cTn>
                        </p:par>
                        <p:par>
                          <p:cTn id="7" fill="hold">
                            <p:stCondLst>
                              <p:cond delay="1000"/>
                            </p:stCondLst>
                            <p:childTnLst>
                              <p:par>
                                <p:cTn id="8" presetID="22" presetClass="entr" presetSubtype="8" fill="hold" grpId="0" nodeType="afterEffect">
                                  <p:stCondLst>
                                    <p:cond delay="0"/>
                                  </p:stCondLst>
                                  <p:childTnLst>
                                    <p:set>
                                      <p:cBhvr>
                                        <p:cTn id="9" dur="1" fill="hold">
                                          <p:stCondLst>
                                            <p:cond delay="0"/>
                                          </p:stCondLst>
                                        </p:cTn>
                                        <p:tgtEl>
                                          <p:spTgt spid="38"/>
                                        </p:tgtEl>
                                        <p:attrNameLst>
                                          <p:attrName>style.visibility</p:attrName>
                                        </p:attrNameLst>
                                      </p:cBhvr>
                                      <p:to>
                                        <p:strVal val="visible"/>
                                      </p:to>
                                    </p:set>
                                    <p:animEffect transition="in" filter="wipe(left)">
                                      <p:cBhvr>
                                        <p:cTn id="10" dur="500"/>
                                        <p:tgtEl>
                                          <p:spTgt spid="38"/>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37"/>
                                        </p:tgtEl>
                                        <p:attrNameLst>
                                          <p:attrName>style.visibility</p:attrName>
                                        </p:attrNameLst>
                                      </p:cBhvr>
                                      <p:to>
                                        <p:strVal val="visible"/>
                                      </p:to>
                                    </p:set>
                                    <p:animEffect transition="in" filter="wipe(left)">
                                      <p:cBhvr>
                                        <p:cTn id="13" dur="500"/>
                                        <p:tgtEl>
                                          <p:spTgt spid="37"/>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8" fill="hold" grpId="0" nodeType="clickEffect">
                                  <p:stCondLst>
                                    <p:cond delay="0"/>
                                  </p:stCondLst>
                                  <p:childTnLst>
                                    <p:set>
                                      <p:cBhvr>
                                        <p:cTn id="17" dur="1" fill="hold">
                                          <p:stCondLst>
                                            <p:cond delay="0"/>
                                          </p:stCondLst>
                                        </p:cTn>
                                        <p:tgtEl>
                                          <p:spTgt spid="40"/>
                                        </p:tgtEl>
                                        <p:attrNameLst>
                                          <p:attrName>style.visibility</p:attrName>
                                        </p:attrNameLst>
                                      </p:cBhvr>
                                      <p:to>
                                        <p:strVal val="visible"/>
                                      </p:to>
                                    </p:set>
                                    <p:animEffect transition="in" filter="wipe(left)">
                                      <p:cBhvr>
                                        <p:cTn id="18" dur="500"/>
                                        <p:tgtEl>
                                          <p:spTgt spid="40"/>
                                        </p:tgtEl>
                                      </p:cBhvr>
                                    </p:animEffect>
                                  </p:childTnLst>
                                </p:cTn>
                              </p:par>
                              <p:par>
                                <p:cTn id="19" presetID="22" presetClass="entr" presetSubtype="8" fill="hold" grpId="0" nodeType="withEffect">
                                  <p:stCondLst>
                                    <p:cond delay="0"/>
                                  </p:stCondLst>
                                  <p:childTnLst>
                                    <p:set>
                                      <p:cBhvr>
                                        <p:cTn id="20" dur="1" fill="hold">
                                          <p:stCondLst>
                                            <p:cond delay="0"/>
                                          </p:stCondLst>
                                        </p:cTn>
                                        <p:tgtEl>
                                          <p:spTgt spid="39"/>
                                        </p:tgtEl>
                                        <p:attrNameLst>
                                          <p:attrName>style.visibility</p:attrName>
                                        </p:attrNameLst>
                                      </p:cBhvr>
                                      <p:to>
                                        <p:strVal val="visible"/>
                                      </p:to>
                                    </p:set>
                                    <p:animEffect transition="in" filter="wipe(left)">
                                      <p:cBhvr>
                                        <p:cTn id="21" dur="500"/>
                                        <p:tgtEl>
                                          <p:spTgt spid="39"/>
                                        </p:tgtEl>
                                      </p:cBhvr>
                                    </p:animEffect>
                                  </p:childTnLst>
                                </p:cTn>
                              </p:par>
                              <p:par>
                                <p:cTn id="22" presetID="22" presetClass="entr" presetSubtype="1" fill="hold" grpId="0" nodeType="withEffect">
                                  <p:stCondLst>
                                    <p:cond delay="0"/>
                                  </p:stCondLst>
                                  <p:childTnLst>
                                    <p:set>
                                      <p:cBhvr>
                                        <p:cTn id="23" dur="1" fill="hold">
                                          <p:stCondLst>
                                            <p:cond delay="0"/>
                                          </p:stCondLst>
                                        </p:cTn>
                                        <p:tgtEl>
                                          <p:spTgt spid="41"/>
                                        </p:tgtEl>
                                        <p:attrNameLst>
                                          <p:attrName>style.visibility</p:attrName>
                                        </p:attrNameLst>
                                      </p:cBhvr>
                                      <p:to>
                                        <p:strVal val="visible"/>
                                      </p:to>
                                    </p:set>
                                    <p:animEffect transition="in" filter="wipe(up)">
                                      <p:cBhvr>
                                        <p:cTn id="24" dur="500"/>
                                        <p:tgtEl>
                                          <p:spTgt spid="41"/>
                                        </p:tgtEl>
                                      </p:cBhvr>
                                    </p:animEffect>
                                  </p:childTnLst>
                                </p:cTn>
                              </p:par>
                              <p:par>
                                <p:cTn id="25" presetID="22" presetClass="entr" presetSubtype="8" fill="hold" grpId="0" nodeType="withEffect">
                                  <p:stCondLst>
                                    <p:cond delay="0"/>
                                  </p:stCondLst>
                                  <p:childTnLst>
                                    <p:set>
                                      <p:cBhvr>
                                        <p:cTn id="26" dur="1" fill="hold">
                                          <p:stCondLst>
                                            <p:cond delay="0"/>
                                          </p:stCondLst>
                                        </p:cTn>
                                        <p:tgtEl>
                                          <p:spTgt spid="42"/>
                                        </p:tgtEl>
                                        <p:attrNameLst>
                                          <p:attrName>style.visibility</p:attrName>
                                        </p:attrNameLst>
                                      </p:cBhvr>
                                      <p:to>
                                        <p:strVal val="visible"/>
                                      </p:to>
                                    </p:set>
                                    <p:animEffect transition="in" filter="wipe(left)">
                                      <p:cBhvr>
                                        <p:cTn id="27"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p:bldP spid="38" grpId="0" animBg="1"/>
      <p:bldP spid="39" grpId="0"/>
      <p:bldP spid="40" grpId="0" animBg="1"/>
      <p:bldP spid="41" grpId="0" animBg="1"/>
      <p:bldP spid="42" grpId="0"/>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822" y="492641"/>
            <a:ext cx="11645900" cy="708436"/>
          </a:xfrm>
        </p:spPr>
        <p:txBody>
          <a:bodyPr/>
          <a:lstStyle/>
          <a:p>
            <a:r>
              <a:rPr lang="en-US" dirty="0"/>
              <a:t>What are the common labeling mistakes?</a:t>
            </a:r>
          </a:p>
        </p:txBody>
      </p:sp>
      <p:sp>
        <p:nvSpPr>
          <p:cNvPr id="4" name="Content Placeholder 3"/>
          <p:cNvSpPr>
            <a:spLocks noGrp="1"/>
          </p:cNvSpPr>
          <p:nvPr>
            <p:ph sz="quarter" idx="13"/>
          </p:nvPr>
        </p:nvSpPr>
        <p:spPr/>
        <p:txBody>
          <a:bodyPr/>
          <a:lstStyle/>
          <a:p>
            <a:r>
              <a:rPr lang="en-US" dirty="0"/>
              <a:t>RQ2: qualitative analysis of errors</a:t>
            </a:r>
          </a:p>
        </p:txBody>
      </p:sp>
      <p:grpSp>
        <p:nvGrpSpPr>
          <p:cNvPr id="3" name="Group 2">
            <a:extLst>
              <a:ext uri="{FF2B5EF4-FFF2-40B4-BE49-F238E27FC236}">
                <a16:creationId xmlns:a16="http://schemas.microsoft.com/office/drawing/2014/main" id="{7FE9B2FD-7DB2-BB4C-960E-1887D0A0BF6A}"/>
              </a:ext>
            </a:extLst>
          </p:cNvPr>
          <p:cNvGrpSpPr/>
          <p:nvPr/>
        </p:nvGrpSpPr>
        <p:grpSpPr>
          <a:xfrm>
            <a:off x="755141" y="1553267"/>
            <a:ext cx="10283380" cy="4774986"/>
            <a:chOff x="755141" y="1553267"/>
            <a:chExt cx="10283380" cy="4774986"/>
          </a:xfrm>
        </p:grpSpPr>
        <p:pic>
          <p:nvPicPr>
            <p:cNvPr id="22" name="Picture 20" descr="https://lh4.googleusercontent.com/4iOhuDc8ex23q1deiCFNJaTxuaNU6oyvpKzFZzJvonGQ4NTBIcn6iFTBs0dQ5IIXyiTlXD9Y8EltLRCoOpMichfvKAmQE_CZc8GGibDnVf9Xv0WTb8u5rDutGmznRVRo9pqGU6e4"/>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9518" t="31116" r="20520" b="8724"/>
            <a:stretch/>
          </p:blipFill>
          <p:spPr bwMode="auto">
            <a:xfrm>
              <a:off x="8513809" y="3423501"/>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https://lh4.googleusercontent.com/PbgRUYyYX2YLuC8a_Vo064ywqikr5NrtY4E1lvUV3sEMk1AytfFg9DrQjmdsbRBGQwmIF1qG6QAcJwz_fayYD8rOegg3fSfaMWc7hN27_9xCZD4Im2V406vBFQabr9MunBJKowDF"/>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12824" t="35239" r="21218" b="8193"/>
            <a:stretch/>
          </p:blipFill>
          <p:spPr bwMode="auto">
            <a:xfrm>
              <a:off x="755141" y="3423501"/>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https://lh5.googleusercontent.com/JTIGizhWj9ZF3rHzgVvQd9AF5Cb1IVwEeYuMMd6aS6SUUdZZw4Vun7GRNToJnzZ5d4joK_mCn-vjv7rBt8UCFkPYUAWK49B5Mjz3aHFNkpPZeOr-B5JMYEeUIvE1E836oG9wcKlD"/>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10266" t="18991" r="14092" b="17811"/>
            <a:stretch/>
          </p:blipFill>
          <p:spPr bwMode="auto">
            <a:xfrm>
              <a:off x="755144" y="1935191"/>
              <a:ext cx="2504430" cy="1420784"/>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756398" y="1553267"/>
              <a:ext cx="2504430" cy="369332"/>
            </a:xfrm>
            <a:prstGeom prst="rect">
              <a:avLst/>
            </a:prstGeom>
            <a:noFill/>
          </p:spPr>
          <p:txBody>
            <a:bodyPr wrap="square" rtlCol="0">
              <a:spAutoFit/>
            </a:bodyPr>
            <a:lstStyle/>
            <a:p>
              <a:pPr algn="ctr"/>
              <a:r>
                <a:rPr lang="en-US" b="1" dirty="0">
                  <a:solidFill>
                    <a:schemeClr val="tx1">
                      <a:lumMod val="65000"/>
                      <a:lumOff val="35000"/>
                    </a:schemeClr>
                  </a:solidFill>
                  <a:latin typeface="Segoe UI Semibold" panose="020B0702040204020203" pitchFamily="34" charset="0"/>
                  <a:cs typeface="Segoe UI Semibold" panose="020B0702040204020203" pitchFamily="34" charset="0"/>
                </a:rPr>
                <a:t>Curb Ramps</a:t>
              </a:r>
            </a:p>
          </p:txBody>
        </p:sp>
        <p:sp>
          <p:nvSpPr>
            <p:cNvPr id="11" name="TextBox 10"/>
            <p:cNvSpPr txBox="1"/>
            <p:nvPr/>
          </p:nvSpPr>
          <p:spPr>
            <a:xfrm>
              <a:off x="3360268" y="1553267"/>
              <a:ext cx="2484648" cy="369332"/>
            </a:xfrm>
            <a:prstGeom prst="rect">
              <a:avLst/>
            </a:prstGeom>
            <a:noFill/>
          </p:spPr>
          <p:txBody>
            <a:bodyPr wrap="square" rtlCol="0">
              <a:spAutoFit/>
            </a:bodyPr>
            <a:lstStyle/>
            <a:p>
              <a:pPr algn="ctr"/>
              <a:r>
                <a:rPr lang="en-US" b="1" dirty="0">
                  <a:solidFill>
                    <a:schemeClr val="tx1">
                      <a:lumMod val="65000"/>
                      <a:lumOff val="35000"/>
                    </a:schemeClr>
                  </a:solidFill>
                  <a:latin typeface="Segoe UI Semibold" panose="020B0702040204020203" pitchFamily="34" charset="0"/>
                  <a:cs typeface="Segoe UI Semibold" panose="020B0702040204020203" pitchFamily="34" charset="0"/>
                </a:rPr>
                <a:t>Missing Curb Ramps</a:t>
              </a:r>
            </a:p>
          </p:txBody>
        </p:sp>
        <p:sp>
          <p:nvSpPr>
            <p:cNvPr id="12" name="TextBox 11"/>
            <p:cNvSpPr txBox="1"/>
            <p:nvPr/>
          </p:nvSpPr>
          <p:spPr>
            <a:xfrm>
              <a:off x="5891230" y="1553267"/>
              <a:ext cx="2524380" cy="369332"/>
            </a:xfrm>
            <a:prstGeom prst="rect">
              <a:avLst/>
            </a:prstGeom>
            <a:noFill/>
          </p:spPr>
          <p:txBody>
            <a:bodyPr wrap="square" rtlCol="0">
              <a:spAutoFit/>
            </a:bodyPr>
            <a:lstStyle/>
            <a:p>
              <a:pPr algn="ctr"/>
              <a:r>
                <a:rPr lang="en-US" b="1" dirty="0">
                  <a:solidFill>
                    <a:schemeClr val="tx1">
                      <a:lumMod val="65000"/>
                      <a:lumOff val="35000"/>
                    </a:schemeClr>
                  </a:solidFill>
                  <a:latin typeface="Segoe UI Semibold" panose="020B0702040204020203" pitchFamily="34" charset="0"/>
                  <a:cs typeface="Segoe UI Semibold" panose="020B0702040204020203" pitchFamily="34" charset="0"/>
                </a:rPr>
                <a:t>Obstacles</a:t>
              </a:r>
            </a:p>
          </p:txBody>
        </p:sp>
        <p:sp>
          <p:nvSpPr>
            <p:cNvPr id="13" name="TextBox 12"/>
            <p:cNvSpPr txBox="1"/>
            <p:nvPr/>
          </p:nvSpPr>
          <p:spPr>
            <a:xfrm>
              <a:off x="8534091" y="1553267"/>
              <a:ext cx="2504430" cy="369332"/>
            </a:xfrm>
            <a:prstGeom prst="rect">
              <a:avLst/>
            </a:prstGeom>
            <a:noFill/>
          </p:spPr>
          <p:txBody>
            <a:bodyPr wrap="square" rtlCol="0">
              <a:spAutoFit/>
            </a:bodyPr>
            <a:lstStyle/>
            <a:p>
              <a:pPr algn="ctr"/>
              <a:r>
                <a:rPr lang="en-US" b="1" dirty="0">
                  <a:solidFill>
                    <a:schemeClr val="tx1">
                      <a:lumMod val="65000"/>
                      <a:lumOff val="35000"/>
                    </a:schemeClr>
                  </a:solidFill>
                  <a:latin typeface="Segoe UI Semibold" panose="020B0702040204020203" pitchFamily="34" charset="0"/>
                  <a:cs typeface="Segoe UI Semibold" panose="020B0702040204020203" pitchFamily="34" charset="0"/>
                </a:rPr>
                <a:t>Surface Problems</a:t>
              </a:r>
            </a:p>
          </p:txBody>
        </p:sp>
        <p:pic>
          <p:nvPicPr>
            <p:cNvPr id="14" name="Picture 2" descr="https://lh4.googleusercontent.com/gicWEyV6zQ1chM_ZB6ky7Zy0y4sCpBc3oVihSRBRmKbCBJczMWpNmF9xbpxhAkhklym6iNSv-GB8Tcgb1L50aXL45kslFYNKN4nbPnMUeYRM2L4iu5l6gEB_rh9KolbhY-NsCUiX"/>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12500" t="12172" r="12525" b="23916"/>
            <a:stretch/>
          </p:blipFill>
          <p:spPr bwMode="auto">
            <a:xfrm>
              <a:off x="755141" y="4903602"/>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6" descr="https://lh4.googleusercontent.com/wGQdgjJMSLVcrIRi3_R5tP5bSBepSeK39eIMM2avjwNvGH4hpAwVBXf8qIye5xWdrm1Rn6VwXb7eErzjR_jr5qVav-nluGSN_7nt6RfzJ44ETN0RVQEuAJPZ2PaamvkeJE7FGcwp"/>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7659" t="13752" r="13682" b="20129"/>
            <a:stretch/>
          </p:blipFill>
          <p:spPr bwMode="auto">
            <a:xfrm>
              <a:off x="3345738" y="1935188"/>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8" descr="https://lh4.googleusercontent.com/1q-ugNgcOF7pEJy4SpkXB2v7-KfKAkVzTgrkSDIwl7dRldTpn4YSmgiV9vfiD4tXy5OKc2qXsCx5Sw1m_V9Vdy68ABm31AYaxH-VYFqReldZpaLk6pW2kKiHh3WyILGFaX_FkoZg"/>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12836" t="9669" r="9542" b="24151"/>
            <a:stretch/>
          </p:blipFill>
          <p:spPr bwMode="auto">
            <a:xfrm>
              <a:off x="3345738" y="3423501"/>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0" descr="https://lh5.googleusercontent.com/CBcZfoXCZ4pZ8Ecp1VOWj3qieOZjleol6iGjCCmtZMovP1vPP8rSIWggVPotaF41MLZAAHcc0j8IhrC8acvOMXvx_0vDIalK32GQ2DgqQq6T13rbf5ZQF8I0NiVHqqoS-GPcr4T8"/>
            <p:cNvPicPr>
              <a:picLocks noChangeAspect="1" noChangeArrowheads="1"/>
            </p:cNvPicPr>
            <p:nvPr/>
          </p:nvPicPr>
          <p:blipFill rotWithShape="1">
            <a:blip r:embed="rId9">
              <a:extLst>
                <a:ext uri="{28A0092B-C50C-407E-A947-70E740481C1C}">
                  <a14:useLocalDpi xmlns:a14="http://schemas.microsoft.com/office/drawing/2010/main" val="0"/>
                </a:ext>
              </a:extLst>
            </a:blip>
            <a:srcRect l="13459" t="24528" r="23220" b="21633"/>
            <a:stretch/>
          </p:blipFill>
          <p:spPr bwMode="auto">
            <a:xfrm>
              <a:off x="3345738" y="4903602"/>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2" descr="https://lh3.googleusercontent.com/-NWURPeWNU22zcunHAvlHzFGwN78zAVwmEoiakZWqk6Q5WvXqrM4ARDHQSNXP9141TNKUe8W5z6IApki7FqM81o1VcHSBxAH9PHw4wehEXbchkGWLCxCewlfnSDmkLULdnGCwG4C"/>
            <p:cNvPicPr>
              <a:picLocks noChangeAspect="1" noChangeArrowheads="1"/>
            </p:cNvPicPr>
            <p:nvPr/>
          </p:nvPicPr>
          <p:blipFill rotWithShape="1">
            <a:blip r:embed="rId10" cstate="print">
              <a:extLst>
                <a:ext uri="{28A0092B-C50C-407E-A947-70E740481C1C}">
                  <a14:useLocalDpi xmlns:a14="http://schemas.microsoft.com/office/drawing/2010/main" val="0"/>
                </a:ext>
              </a:extLst>
            </a:blip>
            <a:srcRect l="3548" t="12194" r="11610" b="15464"/>
            <a:stretch/>
          </p:blipFill>
          <p:spPr bwMode="auto">
            <a:xfrm>
              <a:off x="5916432" y="1935188"/>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4" descr="https://lh5.googleusercontent.com/vfUjrAhbhwhWEw0JZBxGkKYnlPpfDswWUtFJQyhmgR-DfSQyTvFj0sl52NtOfCK148I2DZ83JObVw_D1vVJwotViBg3cJ_r_ZGx_Lqc_eGK7xgK3hMkHugPPKwV6ugKrvHZ_zYN7"/>
            <p:cNvPicPr>
              <a:picLocks noChangeAspect="1" noChangeArrowheads="1"/>
            </p:cNvPicPr>
            <p:nvPr/>
          </p:nvPicPr>
          <p:blipFill rotWithShape="1">
            <a:blip r:embed="rId11" cstate="print">
              <a:extLst>
                <a:ext uri="{28A0092B-C50C-407E-A947-70E740481C1C}">
                  <a14:useLocalDpi xmlns:a14="http://schemas.microsoft.com/office/drawing/2010/main" val="0"/>
                </a:ext>
              </a:extLst>
            </a:blip>
            <a:srcRect l="2645" t="25106" r="17957" b="8156"/>
            <a:stretch/>
          </p:blipFill>
          <p:spPr bwMode="auto">
            <a:xfrm>
              <a:off x="5916432" y="3423501"/>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6" descr="https://lh4.googleusercontent.com/thTXlZnvCxYQUcSEwc7OP9Sk9-JUADiIDmSNOjdGeEofHmrvY9y4PnSdN-yDSgj8k56to7VoCgpj29TIZWO38O6M7fsLFIuuOG7RHgq5dl7cL18wRI67CactBT-ZEZOSzfSLHJVr"/>
            <p:cNvPicPr>
              <a:picLocks noChangeAspect="1" noChangeArrowheads="1"/>
            </p:cNvPicPr>
            <p:nvPr/>
          </p:nvPicPr>
          <p:blipFill rotWithShape="1">
            <a:blip r:embed="rId12" cstate="print">
              <a:extLst>
                <a:ext uri="{28A0092B-C50C-407E-A947-70E740481C1C}">
                  <a14:useLocalDpi xmlns:a14="http://schemas.microsoft.com/office/drawing/2010/main" val="0"/>
                </a:ext>
              </a:extLst>
            </a:blip>
            <a:srcRect l="8314" t="28002" r="14282" b="5630"/>
            <a:stretch/>
          </p:blipFill>
          <p:spPr bwMode="auto">
            <a:xfrm>
              <a:off x="5916432" y="4903602"/>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18" descr="https://lh5.googleusercontent.com/HvvnPYhJ0eZdfEhcjkkM7mFCjTx89bggCSpjkb6u6i2m51hF68tc-ugMGOFFDaX4XR-CgNA2_w1WQVOFt94j_ht317uKUeWAkQ6xLW-ctFdAcW9cn6G5uPgAS69XqU3coJJEtUay"/>
            <p:cNvPicPr>
              <a:picLocks noChangeAspect="1" noChangeArrowheads="1"/>
            </p:cNvPicPr>
            <p:nvPr/>
          </p:nvPicPr>
          <p:blipFill rotWithShape="1">
            <a:blip r:embed="rId13" cstate="print">
              <a:extLst>
                <a:ext uri="{28A0092B-C50C-407E-A947-70E740481C1C}">
                  <a14:useLocalDpi xmlns:a14="http://schemas.microsoft.com/office/drawing/2010/main" val="0"/>
                </a:ext>
              </a:extLst>
            </a:blip>
            <a:srcRect l="7057" t="22263" r="11430" b="9198"/>
            <a:stretch/>
          </p:blipFill>
          <p:spPr bwMode="auto">
            <a:xfrm>
              <a:off x="8513809" y="1935188"/>
              <a:ext cx="2499177" cy="1424651"/>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2" descr="https://lh5.googleusercontent.com/IecES_T4STZRwIT9lKGWlFFBIOjjIzuPeAzbtFWqAZkd1y32rdeuNl_oOTPqxU9TJpOOQvKTffNxmk_qBmZc4fwjpmsrmTgqtWHGR2jCtA36cHaXYaus1mTSqCwt3H5sKvsppTTQ"/>
            <p:cNvPicPr>
              <a:picLocks noChangeAspect="1" noChangeArrowheads="1"/>
            </p:cNvPicPr>
            <p:nvPr/>
          </p:nvPicPr>
          <p:blipFill rotWithShape="1">
            <a:blip r:embed="rId14" cstate="print">
              <a:extLst>
                <a:ext uri="{28A0092B-C50C-407E-A947-70E740481C1C}">
                  <a14:useLocalDpi xmlns:a14="http://schemas.microsoft.com/office/drawing/2010/main" val="0"/>
                </a:ext>
              </a:extLst>
            </a:blip>
            <a:srcRect l="5783" t="21897" r="18516" b="13006"/>
            <a:stretch/>
          </p:blipFill>
          <p:spPr bwMode="auto">
            <a:xfrm>
              <a:off x="8513809" y="4903602"/>
              <a:ext cx="2499177" cy="1424651"/>
            </a:xfrm>
            <a:prstGeom prst="rect">
              <a:avLst/>
            </a:prstGeom>
            <a:noFill/>
            <a:extLst>
              <a:ext uri="{909E8E84-426E-40DD-AFC4-6F175D3DCCD1}">
                <a14:hiddenFill xmlns:a14="http://schemas.microsoft.com/office/drawing/2010/main">
                  <a:solidFill>
                    <a:srgbClr val="FFFFFF"/>
                  </a:solidFill>
                </a14:hiddenFill>
              </a:ext>
            </a:extLst>
          </p:spPr>
        </p:pic>
        <p:sp>
          <p:nvSpPr>
            <p:cNvPr id="24" name="TextBox 23"/>
            <p:cNvSpPr txBox="1"/>
            <p:nvPr/>
          </p:nvSpPr>
          <p:spPr>
            <a:xfrm>
              <a:off x="755141" y="2997640"/>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44.4% </a:t>
              </a:r>
              <a:r>
                <a:rPr lang="en-US" sz="1600" dirty="0">
                  <a:latin typeface="Segoe Condensed" panose="020B0606040200020203" pitchFamily="34" charset="0"/>
                </a:rPr>
                <a:t>driveway transition</a:t>
              </a:r>
            </a:p>
          </p:txBody>
        </p:sp>
        <p:sp>
          <p:nvSpPr>
            <p:cNvPr id="25" name="TextBox 24"/>
            <p:cNvSpPr txBox="1"/>
            <p:nvPr/>
          </p:nvSpPr>
          <p:spPr>
            <a:xfrm>
              <a:off x="755141" y="4485953"/>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22.2% </a:t>
              </a:r>
              <a:r>
                <a:rPr lang="en-US" sz="1600" dirty="0">
                  <a:latin typeface="Segoe Condensed" panose="020B0606040200020203" pitchFamily="34" charset="0"/>
                </a:rPr>
                <a:t>driveways</a:t>
              </a:r>
            </a:p>
          </p:txBody>
        </p:sp>
        <p:sp>
          <p:nvSpPr>
            <p:cNvPr id="26" name="TextBox 25"/>
            <p:cNvSpPr txBox="1"/>
            <p:nvPr/>
          </p:nvSpPr>
          <p:spPr>
            <a:xfrm>
              <a:off x="755141" y="5966053"/>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14.8% </a:t>
              </a:r>
              <a:r>
                <a:rPr lang="en-US" sz="1600" dirty="0">
                  <a:latin typeface="Segoe Condensed" panose="020B0606040200020203" pitchFamily="34" charset="0"/>
                </a:rPr>
                <a:t>random</a:t>
              </a:r>
            </a:p>
          </p:txBody>
        </p:sp>
        <p:sp>
          <p:nvSpPr>
            <p:cNvPr id="27" name="TextBox 26"/>
            <p:cNvSpPr txBox="1"/>
            <p:nvPr/>
          </p:nvSpPr>
          <p:spPr>
            <a:xfrm>
              <a:off x="3345738" y="2997640"/>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29.6% </a:t>
              </a:r>
              <a:r>
                <a:rPr lang="en-US" sz="1600" dirty="0">
                  <a:latin typeface="Segoe Condensed" panose="020B0606040200020203" pitchFamily="34" charset="0"/>
                </a:rPr>
                <a:t>house-to-curb</a:t>
              </a:r>
            </a:p>
          </p:txBody>
        </p:sp>
        <p:sp>
          <p:nvSpPr>
            <p:cNvPr id="28" name="TextBox 27"/>
            <p:cNvSpPr txBox="1"/>
            <p:nvPr/>
          </p:nvSpPr>
          <p:spPr>
            <a:xfrm>
              <a:off x="3345738" y="4485953"/>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25.9% </a:t>
              </a:r>
              <a:r>
                <a:rPr lang="en-US" sz="1600" dirty="0">
                  <a:latin typeface="Segoe Condensed" panose="020B0606040200020203" pitchFamily="34" charset="0"/>
                </a:rPr>
                <a:t>no pedestrian route</a:t>
              </a:r>
            </a:p>
          </p:txBody>
        </p:sp>
        <p:sp>
          <p:nvSpPr>
            <p:cNvPr id="29" name="TextBox 28"/>
            <p:cNvSpPr txBox="1"/>
            <p:nvPr/>
          </p:nvSpPr>
          <p:spPr>
            <a:xfrm>
              <a:off x="3345738" y="5966053"/>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24.1% </a:t>
              </a:r>
              <a:r>
                <a:rPr lang="en-US" sz="1600" dirty="0">
                  <a:latin typeface="Segoe Condensed" panose="020B0606040200020203" pitchFamily="34" charset="0"/>
                </a:rPr>
                <a:t>curb ramp exists</a:t>
              </a:r>
            </a:p>
          </p:txBody>
        </p:sp>
        <p:sp>
          <p:nvSpPr>
            <p:cNvPr id="30" name="TextBox 29"/>
            <p:cNvSpPr txBox="1"/>
            <p:nvPr/>
          </p:nvSpPr>
          <p:spPr>
            <a:xfrm>
              <a:off x="5916432" y="2997640"/>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42.6% </a:t>
              </a:r>
              <a:r>
                <a:rPr lang="en-US" sz="1600" dirty="0">
                  <a:latin typeface="Segoe Condensed" panose="020B0606040200020203" pitchFamily="34" charset="0"/>
                </a:rPr>
                <a:t>not on pedestrian route</a:t>
              </a:r>
            </a:p>
          </p:txBody>
        </p:sp>
        <p:sp>
          <p:nvSpPr>
            <p:cNvPr id="31" name="TextBox 30"/>
            <p:cNvSpPr txBox="1"/>
            <p:nvPr/>
          </p:nvSpPr>
          <p:spPr>
            <a:xfrm>
              <a:off x="5916432" y="4485953"/>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37.0% </a:t>
              </a:r>
              <a:r>
                <a:rPr lang="en-US" sz="1600" dirty="0">
                  <a:latin typeface="Segoe Condensed" panose="020B0606040200020203" pitchFamily="34" charset="0"/>
                </a:rPr>
                <a:t>space to avoid obstacle</a:t>
              </a:r>
            </a:p>
          </p:txBody>
        </p:sp>
        <p:sp>
          <p:nvSpPr>
            <p:cNvPr id="32" name="TextBox 31"/>
            <p:cNvSpPr txBox="1"/>
            <p:nvPr/>
          </p:nvSpPr>
          <p:spPr>
            <a:xfrm>
              <a:off x="5916432" y="5966053"/>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9.3% </a:t>
              </a:r>
              <a:r>
                <a:rPr lang="en-US" sz="1600" dirty="0">
                  <a:latin typeface="Segoe Condensed" panose="020B0606040200020203" pitchFamily="34" charset="0"/>
                </a:rPr>
                <a:t>wrong label type</a:t>
              </a:r>
            </a:p>
          </p:txBody>
        </p:sp>
        <p:sp>
          <p:nvSpPr>
            <p:cNvPr id="33" name="TextBox 32"/>
            <p:cNvSpPr txBox="1"/>
            <p:nvPr/>
          </p:nvSpPr>
          <p:spPr>
            <a:xfrm>
              <a:off x="8513809" y="2997640"/>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46.2% </a:t>
              </a:r>
              <a:r>
                <a:rPr lang="en-US" sz="1600" dirty="0">
                  <a:latin typeface="Segoe Condensed" panose="020B0606040200020203" pitchFamily="34" charset="0"/>
                </a:rPr>
                <a:t>not on pedestrian route</a:t>
              </a:r>
            </a:p>
          </p:txBody>
        </p:sp>
        <p:sp>
          <p:nvSpPr>
            <p:cNvPr id="34" name="TextBox 33"/>
            <p:cNvSpPr txBox="1"/>
            <p:nvPr/>
          </p:nvSpPr>
          <p:spPr>
            <a:xfrm>
              <a:off x="8513809" y="4485953"/>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32.7% </a:t>
              </a:r>
              <a:r>
                <a:rPr lang="en-US" sz="1600" dirty="0">
                  <a:latin typeface="Segoe Condensed" panose="020B0606040200020203" pitchFamily="34" charset="0"/>
                </a:rPr>
                <a:t>incorrect label type</a:t>
              </a:r>
            </a:p>
          </p:txBody>
        </p:sp>
        <p:sp>
          <p:nvSpPr>
            <p:cNvPr id="35" name="TextBox 34"/>
            <p:cNvSpPr txBox="1"/>
            <p:nvPr/>
          </p:nvSpPr>
          <p:spPr>
            <a:xfrm>
              <a:off x="8513809" y="5966053"/>
              <a:ext cx="2499177" cy="362200"/>
            </a:xfrm>
            <a:prstGeom prst="rect">
              <a:avLst/>
            </a:prstGeom>
            <a:solidFill>
              <a:schemeClr val="bg1">
                <a:alpha val="50000"/>
              </a:schemeClr>
            </a:solidFill>
          </p:spPr>
          <p:txBody>
            <a:bodyPr wrap="square" lIns="45720" rIns="45720" rtlCol="0">
              <a:noAutofit/>
            </a:bodyPr>
            <a:lstStyle/>
            <a:p>
              <a:r>
                <a:rPr lang="en-US" sz="1600" b="1" dirty="0">
                  <a:latin typeface="Segoe Condensed" panose="020B0606040200020203" pitchFamily="34" charset="0"/>
                </a:rPr>
                <a:t>11% </a:t>
              </a:r>
              <a:r>
                <a:rPr lang="en-US" sz="1600" dirty="0">
                  <a:latin typeface="Segoe Condensed" panose="020B0606040200020203" pitchFamily="34" charset="0"/>
                </a:rPr>
                <a:t>normal</a:t>
              </a:r>
              <a:r>
                <a:rPr lang="en-US" sz="1600" b="1" dirty="0">
                  <a:latin typeface="Segoe Condensed" panose="020B0606040200020203" pitchFamily="34" charset="0"/>
                </a:rPr>
                <a:t> </a:t>
              </a:r>
              <a:r>
                <a:rPr lang="en-US" sz="1600" dirty="0">
                  <a:latin typeface="Segoe Condensed" panose="020B0606040200020203" pitchFamily="34" charset="0"/>
                </a:rPr>
                <a:t>sidewalk tiling</a:t>
              </a:r>
            </a:p>
          </p:txBody>
        </p:sp>
      </p:grpSp>
      <p:sp>
        <p:nvSpPr>
          <p:cNvPr id="36" name="TextBox 35"/>
          <p:cNvSpPr txBox="1"/>
          <p:nvPr/>
        </p:nvSpPr>
        <p:spPr>
          <a:xfrm>
            <a:off x="211822" y="1047600"/>
            <a:ext cx="11645900" cy="307777"/>
          </a:xfrm>
          <a:prstGeom prst="rect">
            <a:avLst/>
          </a:prstGeom>
          <a:noFill/>
        </p:spPr>
        <p:txBody>
          <a:bodyPr wrap="square" lIns="0" tIns="45720" bIns="45720" rtlCol="0">
            <a:spAutoFit/>
          </a:bodyPr>
          <a:lstStyle/>
          <a:p>
            <a:r>
              <a:rPr lang="en-US" sz="1400" dirty="0">
                <a:latin typeface="Segoe UI Light" panose="020B0502040204020203" pitchFamily="34" charset="0"/>
                <a:cs typeface="Segoe UI Light" panose="020B0502040204020203" pitchFamily="34" charset="0"/>
              </a:rPr>
              <a:t>Randomly sampled 54 false positives and 54 false negatives for each label type (432 total error samples analyzed)</a:t>
            </a:r>
          </a:p>
        </p:txBody>
      </p:sp>
      <p:sp>
        <p:nvSpPr>
          <p:cNvPr id="39" name="Rectangle 38">
            <a:extLst>
              <a:ext uri="{FF2B5EF4-FFF2-40B4-BE49-F238E27FC236}">
                <a16:creationId xmlns:a16="http://schemas.microsoft.com/office/drawing/2014/main" id="{E2EFFFDC-07DC-1D43-BD06-80A321D33D0B}"/>
              </a:ext>
            </a:extLst>
          </p:cNvPr>
          <p:cNvSpPr/>
          <p:nvPr/>
        </p:nvSpPr>
        <p:spPr>
          <a:xfrm>
            <a:off x="755141" y="1496116"/>
            <a:ext cx="10257845" cy="4832137"/>
          </a:xfrm>
          <a:prstGeom prst="rect">
            <a:avLst/>
          </a:prstGeom>
          <a:solidFill>
            <a:schemeClr val="bg2">
              <a:alpha val="82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800" dirty="0">
                <a:solidFill>
                  <a:schemeClr val="tx1"/>
                </a:solidFill>
                <a:latin typeface="Segoe UI" panose="020B0502040204020203" pitchFamily="34" charset="0"/>
                <a:ea typeface="Segoe UI" panose="020B0502040204020203" pitchFamily="34" charset="0"/>
                <a:cs typeface="Segoe UI" panose="020B0502040204020203" pitchFamily="34" charset="0"/>
              </a:rPr>
              <a:t>Easy to correct</a:t>
            </a:r>
          </a:p>
        </p:txBody>
      </p:sp>
    </p:spTree>
    <p:extLst>
      <p:ext uri="{BB962C8B-B14F-4D97-AF65-F5344CB8AC3E}">
        <p14:creationId xmlns:p14="http://schemas.microsoft.com/office/powerpoint/2010/main" val="97864357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11822" y="492641"/>
            <a:ext cx="9450793" cy="708436"/>
          </a:xfrm>
        </p:spPr>
        <p:txBody>
          <a:bodyPr/>
          <a:lstStyle/>
          <a:p>
            <a:r>
              <a:rPr lang="en-US" dirty="0"/>
              <a:t>Key Research Questions</a:t>
            </a:r>
          </a:p>
        </p:txBody>
      </p:sp>
      <p:sp>
        <p:nvSpPr>
          <p:cNvPr id="15" name="Content Placeholder 4">
            <a:extLst>
              <a:ext uri="{FF2B5EF4-FFF2-40B4-BE49-F238E27FC236}">
                <a16:creationId xmlns:a16="http://schemas.microsoft.com/office/drawing/2014/main" id="{68B83E0F-3C9D-5A43-AC97-5E71789B6320}"/>
              </a:ext>
            </a:extLst>
          </p:cNvPr>
          <p:cNvSpPr>
            <a:spLocks noGrp="1"/>
          </p:cNvSpPr>
          <p:nvPr>
            <p:ph sz="quarter" idx="13"/>
          </p:nvPr>
        </p:nvSpPr>
        <p:spPr/>
        <p:txBody>
          <a:bodyPr/>
          <a:lstStyle/>
          <a:p>
            <a:r>
              <a:rPr lang="en-US" dirty="0"/>
              <a:t>Project sidewalk deployment study</a:t>
            </a:r>
          </a:p>
        </p:txBody>
      </p:sp>
      <p:grpSp>
        <p:nvGrpSpPr>
          <p:cNvPr id="3" name="Group 2">
            <a:extLst>
              <a:ext uri="{FF2B5EF4-FFF2-40B4-BE49-F238E27FC236}">
                <a16:creationId xmlns:a16="http://schemas.microsoft.com/office/drawing/2014/main" id="{80669B68-60DC-9747-9A14-780CD871B1C2}"/>
              </a:ext>
            </a:extLst>
          </p:cNvPr>
          <p:cNvGrpSpPr/>
          <p:nvPr/>
        </p:nvGrpSpPr>
        <p:grpSpPr>
          <a:xfrm>
            <a:off x="555235" y="3059668"/>
            <a:ext cx="11081531" cy="954107"/>
            <a:chOff x="555235" y="3059668"/>
            <a:chExt cx="11081531" cy="954107"/>
          </a:xfrm>
        </p:grpSpPr>
        <p:sp>
          <p:nvSpPr>
            <p:cNvPr id="10" name="Oval 9">
              <a:extLst>
                <a:ext uri="{FF2B5EF4-FFF2-40B4-BE49-F238E27FC236}">
                  <a16:creationId xmlns:a16="http://schemas.microsoft.com/office/drawing/2014/main" id="{61932FEE-F692-5644-9691-F027A34F8C3E}"/>
                </a:ext>
              </a:extLst>
            </p:cNvPr>
            <p:cNvSpPr/>
            <p:nvPr/>
          </p:nvSpPr>
          <p:spPr>
            <a:xfrm>
              <a:off x="555235" y="3059668"/>
              <a:ext cx="938858" cy="938858"/>
            </a:xfrm>
            <a:prstGeom prst="ellipse">
              <a:avLst/>
            </a:prstGeom>
            <a:no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2300" dirty="0">
                  <a:solidFill>
                    <a:schemeClr val="tx1">
                      <a:lumMod val="75000"/>
                      <a:lumOff val="25000"/>
                    </a:schemeClr>
                  </a:solidFill>
                  <a:latin typeface="Museo Slab 1000" panose="02000000000000000000" pitchFamily="50" charset="0"/>
                </a:rPr>
                <a:t>RQ2</a:t>
              </a:r>
            </a:p>
          </p:txBody>
        </p:sp>
        <p:sp>
          <p:nvSpPr>
            <p:cNvPr id="2" name="Rectangle 1">
              <a:extLst>
                <a:ext uri="{FF2B5EF4-FFF2-40B4-BE49-F238E27FC236}">
                  <a16:creationId xmlns:a16="http://schemas.microsoft.com/office/drawing/2014/main" id="{7C463DB8-AB34-A94B-B40B-3237982FA184}"/>
                </a:ext>
              </a:extLst>
            </p:cNvPr>
            <p:cNvSpPr/>
            <p:nvPr/>
          </p:nvSpPr>
          <p:spPr>
            <a:xfrm>
              <a:off x="1700214" y="3059668"/>
              <a:ext cx="9936552" cy="954107"/>
            </a:xfrm>
            <a:prstGeom prst="rect">
              <a:avLst/>
            </a:prstGeom>
          </p:spPr>
          <p:txBody>
            <a:bodyPr wrap="square">
              <a:spAutoFit/>
            </a:bodyPr>
            <a:lstStyle/>
            <a:p>
              <a:pPr>
                <a:spcAft>
                  <a:spcPts val="3300"/>
                </a:spcAft>
              </a:pPr>
              <a:r>
                <a:rPr lang="en-US" sz="2800" dirty="0">
                  <a:latin typeface="Segoe UI Light" panose="020B0502040204020203" pitchFamily="34" charset="0"/>
                  <a:ea typeface="Segoe UI" panose="020B0502040204020203" pitchFamily="34" charset="0"/>
                  <a:cs typeface="Segoe UI" panose="020B0502040204020203" pitchFamily="34" charset="0"/>
                </a:rPr>
                <a:t>What are the </a:t>
              </a:r>
              <a:r>
                <a:rPr lang="en-US" sz="2800" b="1" dirty="0">
                  <a:latin typeface="Segoe UI Semibold" panose="020B0502040204020203" pitchFamily="34" charset="0"/>
                  <a:ea typeface="Segoe UI Semibold" panose="020B0502040204020203" pitchFamily="34" charset="0"/>
                  <a:cs typeface="Segoe UI Semibold" panose="020B0502040204020203" pitchFamily="34" charset="0"/>
                </a:rPr>
                <a:t>labeling quality differences </a:t>
              </a:r>
              <a:r>
                <a:rPr lang="en-US" sz="2800" dirty="0">
                  <a:latin typeface="Segoe UI Light" panose="020B0502040204020203" pitchFamily="34" charset="0"/>
                </a:rPr>
                <a:t>between paid crowd workers and volunteers</a:t>
              </a:r>
              <a:r>
                <a:rPr lang="en-US" sz="2800" dirty="0"/>
                <a:t> </a:t>
              </a:r>
              <a:r>
                <a:rPr lang="en-US" sz="2800" dirty="0">
                  <a:latin typeface="Segoe UI Light" panose="020B0502040204020203" pitchFamily="34" charset="0"/>
                  <a:ea typeface="Segoe UI Semibold" panose="020B0502040204020203" pitchFamily="34" charset="0"/>
                  <a:cs typeface="Segoe UI Semibold" panose="020B0502040204020203" pitchFamily="34" charset="0"/>
                </a:rPr>
                <a:t>and the </a:t>
              </a:r>
              <a:r>
                <a:rPr lang="en-US" sz="2800" b="1" dirty="0">
                  <a:latin typeface="Segoe UI Semibold" panose="020B0502040204020203" pitchFamily="34" charset="0"/>
                  <a:ea typeface="Segoe UI Semibold" panose="020B0502040204020203" pitchFamily="34" charset="0"/>
                  <a:cs typeface="Segoe UI Semibold" panose="020B0502040204020203" pitchFamily="34" charset="0"/>
                </a:rPr>
                <a:t>common mistakes</a:t>
              </a:r>
              <a:r>
                <a:rPr lang="en-US" sz="2800" dirty="0">
                  <a:latin typeface="Segoe UI Light" panose="020B0502040204020203" pitchFamily="34" charset="0"/>
                </a:rPr>
                <a:t> made</a:t>
              </a:r>
              <a:r>
                <a:rPr lang="en-US" sz="2800" dirty="0">
                  <a:latin typeface="Segoe UI Light" panose="020B0502040204020203" pitchFamily="34" charset="0"/>
                  <a:ea typeface="Segoe UI" panose="020B0502040204020203" pitchFamily="34" charset="0"/>
                  <a:cs typeface="Segoe UI" panose="020B0502040204020203" pitchFamily="34" charset="0"/>
                </a:rPr>
                <a:t>? </a:t>
              </a:r>
            </a:p>
          </p:txBody>
        </p:sp>
      </p:grpSp>
      <p:grpSp>
        <p:nvGrpSpPr>
          <p:cNvPr id="13" name="Group 12">
            <a:extLst>
              <a:ext uri="{FF2B5EF4-FFF2-40B4-BE49-F238E27FC236}">
                <a16:creationId xmlns:a16="http://schemas.microsoft.com/office/drawing/2014/main" id="{3C86E622-1636-4F43-9B38-175B7EA132E1}"/>
              </a:ext>
            </a:extLst>
          </p:cNvPr>
          <p:cNvGrpSpPr/>
          <p:nvPr/>
        </p:nvGrpSpPr>
        <p:grpSpPr>
          <a:xfrm>
            <a:off x="555235" y="1854348"/>
            <a:ext cx="11081531" cy="966935"/>
            <a:chOff x="555235" y="1854348"/>
            <a:chExt cx="11208395" cy="966935"/>
          </a:xfrm>
        </p:grpSpPr>
        <p:sp>
          <p:nvSpPr>
            <p:cNvPr id="16" name="Oval 15">
              <a:extLst>
                <a:ext uri="{FF2B5EF4-FFF2-40B4-BE49-F238E27FC236}">
                  <a16:creationId xmlns:a16="http://schemas.microsoft.com/office/drawing/2014/main" id="{770F4FBD-5FF9-4B45-A230-CCE9C3F84F6A}"/>
                </a:ext>
              </a:extLst>
            </p:cNvPr>
            <p:cNvSpPr/>
            <p:nvPr/>
          </p:nvSpPr>
          <p:spPr>
            <a:xfrm>
              <a:off x="555235" y="1854348"/>
              <a:ext cx="938858" cy="938858"/>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2300" dirty="0">
                  <a:solidFill>
                    <a:schemeClr val="bg1">
                      <a:lumMod val="75000"/>
                    </a:schemeClr>
                  </a:solidFill>
                  <a:latin typeface="Museo Slab 1000" panose="02000000000000000000" pitchFamily="50" charset="0"/>
                </a:rPr>
                <a:t>RQ1</a:t>
              </a:r>
            </a:p>
          </p:txBody>
        </p:sp>
        <p:sp>
          <p:nvSpPr>
            <p:cNvPr id="17" name="Content Placeholder 4">
              <a:extLst>
                <a:ext uri="{FF2B5EF4-FFF2-40B4-BE49-F238E27FC236}">
                  <a16:creationId xmlns:a16="http://schemas.microsoft.com/office/drawing/2014/main" id="{EE727992-160D-DB46-88A5-F605B041E6D6}"/>
                </a:ext>
              </a:extLst>
            </p:cNvPr>
            <p:cNvSpPr txBox="1">
              <a:spLocks/>
            </p:cNvSpPr>
            <p:nvPr/>
          </p:nvSpPr>
          <p:spPr>
            <a:xfrm>
              <a:off x="1700213" y="1882425"/>
              <a:ext cx="10063417" cy="938858"/>
            </a:xfrm>
            <a:prstGeom prst="rect">
              <a:avLst/>
            </a:prstGeom>
          </p:spPr>
          <p:txBody>
            <a:bodyPr vert="horz" lIns="0" tIns="45720" rIns="0" bIns="0" rtlCol="0">
              <a:noAutofit/>
            </a:bodyPr>
            <a:lstStyle>
              <a:lvl1pPr marL="0" indent="0" algn="l" defTabSz="914400" rtl="0" eaLnBrk="1" latinLnBrk="0" hangingPunct="1">
                <a:lnSpc>
                  <a:spcPct val="108000"/>
                </a:lnSpc>
                <a:spcBef>
                  <a:spcPts val="0"/>
                </a:spcBef>
                <a:spcAft>
                  <a:spcPts val="2100"/>
                </a:spcAft>
                <a:buFont typeface="Arial" panose="020B0604020202020204" pitchFamily="34" charset="0"/>
                <a:buNone/>
                <a:defRPr lang="en-US" sz="3200" kern="1200" dirty="0" smtClean="0">
                  <a:solidFill>
                    <a:prstClr val="black">
                      <a:lumMod val="75000"/>
                      <a:lumOff val="25000"/>
                    </a:prstClr>
                  </a:solidFill>
                  <a:latin typeface="Segoe UI Light" panose="020B0502040204020203" pitchFamily="34" charset="0"/>
                  <a:ea typeface="+mn-ea"/>
                  <a:cs typeface="Segoe UI Light" panose="020B0502040204020203"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US" sz="2800" kern="1200" dirty="0">
                  <a:solidFill>
                    <a:prstClr val="black">
                      <a:lumMod val="75000"/>
                      <a:lumOff val="25000"/>
                    </a:prstClr>
                  </a:solidFill>
                  <a:latin typeface="Museo Sans 100" panose="02000000000000000000"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Aft>
                  <a:spcPts val="3300"/>
                </a:spcAft>
              </a:pPr>
              <a:r>
                <a:rPr lang="en-US" sz="2800" dirty="0">
                  <a:solidFill>
                    <a:schemeClr val="bg1">
                      <a:lumMod val="75000"/>
                    </a:schemeClr>
                  </a:solidFill>
                </a:rPr>
                <a:t>What are the </a:t>
              </a:r>
              <a:r>
                <a:rPr lang="en-US" sz="2800" b="1" dirty="0">
                  <a:solidFill>
                    <a:schemeClr val="bg1">
                      <a:lumMod val="75000"/>
                    </a:schemeClr>
                  </a:solidFill>
                  <a:latin typeface="Segoe UI Semibold" panose="020B0502040204020203" pitchFamily="34" charset="0"/>
                  <a:ea typeface="Segoe UI Semibold" panose="020B0502040204020203" pitchFamily="34" charset="0"/>
                  <a:cs typeface="Segoe UI Semibold" panose="020B0502040204020203" pitchFamily="34" charset="0"/>
                </a:rPr>
                <a:t>behavioral differences </a:t>
              </a:r>
              <a:r>
                <a:rPr lang="en-US" sz="2800" dirty="0">
                  <a:solidFill>
                    <a:schemeClr val="bg1">
                      <a:lumMod val="75000"/>
                    </a:schemeClr>
                  </a:solidFill>
                </a:rPr>
                <a:t>between paid crowd workers and volunteers?</a:t>
              </a:r>
            </a:p>
          </p:txBody>
        </p:sp>
      </p:grpSp>
      <p:grpSp>
        <p:nvGrpSpPr>
          <p:cNvPr id="11" name="Group 10">
            <a:extLst>
              <a:ext uri="{FF2B5EF4-FFF2-40B4-BE49-F238E27FC236}">
                <a16:creationId xmlns:a16="http://schemas.microsoft.com/office/drawing/2014/main" id="{D2CB7396-B6D3-D74B-87CC-D9523E667F72}"/>
              </a:ext>
            </a:extLst>
          </p:cNvPr>
          <p:cNvGrpSpPr/>
          <p:nvPr/>
        </p:nvGrpSpPr>
        <p:grpSpPr>
          <a:xfrm>
            <a:off x="555235" y="4264988"/>
            <a:ext cx="11081531" cy="954107"/>
            <a:chOff x="555235" y="3059668"/>
            <a:chExt cx="11081531" cy="954107"/>
          </a:xfrm>
        </p:grpSpPr>
        <p:sp>
          <p:nvSpPr>
            <p:cNvPr id="12" name="Oval 11">
              <a:extLst>
                <a:ext uri="{FF2B5EF4-FFF2-40B4-BE49-F238E27FC236}">
                  <a16:creationId xmlns:a16="http://schemas.microsoft.com/office/drawing/2014/main" id="{14EA8A92-6693-F74E-9344-467C074471A5}"/>
                </a:ext>
              </a:extLst>
            </p:cNvPr>
            <p:cNvSpPr/>
            <p:nvPr/>
          </p:nvSpPr>
          <p:spPr>
            <a:xfrm>
              <a:off x="555235" y="3059668"/>
              <a:ext cx="938858" cy="938858"/>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2300" dirty="0">
                  <a:solidFill>
                    <a:schemeClr val="bg1">
                      <a:lumMod val="75000"/>
                    </a:schemeClr>
                  </a:solidFill>
                  <a:latin typeface="Museo Slab 1000" panose="02000000000000000000" pitchFamily="50" charset="0"/>
                </a:rPr>
                <a:t>RQ3</a:t>
              </a:r>
            </a:p>
          </p:txBody>
        </p:sp>
        <p:sp>
          <p:nvSpPr>
            <p:cNvPr id="14" name="Rectangle 13">
              <a:extLst>
                <a:ext uri="{FF2B5EF4-FFF2-40B4-BE49-F238E27FC236}">
                  <a16:creationId xmlns:a16="http://schemas.microsoft.com/office/drawing/2014/main" id="{4F8DB3DD-F23B-AF48-B463-259F8B6069E0}"/>
                </a:ext>
              </a:extLst>
            </p:cNvPr>
            <p:cNvSpPr/>
            <p:nvPr/>
          </p:nvSpPr>
          <p:spPr>
            <a:xfrm>
              <a:off x="1700214" y="3059668"/>
              <a:ext cx="9936552" cy="954107"/>
            </a:xfrm>
            <a:prstGeom prst="rect">
              <a:avLst/>
            </a:prstGeom>
          </p:spPr>
          <p:txBody>
            <a:bodyPr wrap="square">
              <a:spAutoFit/>
            </a:bodyPr>
            <a:lstStyle/>
            <a:p>
              <a:pPr>
                <a:lnSpc>
                  <a:spcPct val="100000"/>
                </a:lnSpc>
                <a:spcAft>
                  <a:spcPts val="3300"/>
                </a:spcAft>
              </a:pPr>
              <a:r>
                <a:rPr lang="en-US" sz="2800" dirty="0">
                  <a:solidFill>
                    <a:schemeClr val="bg1">
                      <a:lumMod val="75000"/>
                    </a:schemeClr>
                  </a:solidFill>
                  <a:latin typeface="Segoe UI Light" panose="020B0502040204020203" pitchFamily="34" charset="0"/>
                  <a:ea typeface="Segoe UI" panose="020B0502040204020203" pitchFamily="34" charset="0"/>
                  <a:cs typeface="Segoe UI" panose="020B0502040204020203" pitchFamily="34" charset="0"/>
                </a:rPr>
                <a:t>What are the </a:t>
              </a:r>
              <a:r>
                <a:rPr lang="en-US" sz="2800" b="1" dirty="0">
                  <a:solidFill>
                    <a:schemeClr val="bg1">
                      <a:lumMod val="75000"/>
                    </a:schemeClr>
                  </a:solidFill>
                  <a:latin typeface="Segoe UI Semibold" panose="020B0502040204020203" pitchFamily="34" charset="0"/>
                  <a:ea typeface="Segoe UI Semibold" panose="020B0502040204020203" pitchFamily="34" charset="0"/>
                  <a:cs typeface="Segoe UI Semibold" panose="020B0502040204020203" pitchFamily="34" charset="0"/>
                </a:rPr>
                <a:t>perceptions of utility </a:t>
              </a:r>
              <a:r>
                <a:rPr lang="en-US" sz="2800" dirty="0">
                  <a:solidFill>
                    <a:schemeClr val="bg1">
                      <a:lumMod val="75000"/>
                    </a:schemeClr>
                  </a:solidFill>
                  <a:latin typeface="Segoe UI Light" panose="020B0502040204020203" pitchFamily="34" charset="0"/>
                  <a:ea typeface="Segoe UI" panose="020B0502040204020203" pitchFamily="34" charset="0"/>
                  <a:cs typeface="Segoe UI" panose="020B0502040204020203" pitchFamily="34" charset="0"/>
                </a:rPr>
                <a:t>of crowdsourced accessibility data and concerns of </a:t>
              </a:r>
              <a:r>
                <a:rPr lang="en-US" sz="2800" b="1" dirty="0">
                  <a:solidFill>
                    <a:schemeClr val="bg1">
                      <a:lumMod val="75000"/>
                    </a:schemeClr>
                  </a:solidFill>
                  <a:latin typeface="Segoe UI Semibold" panose="020B0502040204020203" pitchFamily="34" charset="0"/>
                  <a:ea typeface="Segoe UI Semibold" panose="020B0502040204020203" pitchFamily="34" charset="0"/>
                  <a:cs typeface="Segoe UI Semibold" panose="020B0502040204020203" pitchFamily="34" charset="0"/>
                </a:rPr>
                <a:t>key stakeholder groups</a:t>
              </a:r>
              <a:r>
                <a:rPr lang="en-US" sz="2800" dirty="0">
                  <a:solidFill>
                    <a:schemeClr val="bg1">
                      <a:lumMod val="75000"/>
                    </a:schemeClr>
                  </a:solidFill>
                  <a:latin typeface="Segoe UI Light" panose="020B0502040204020203" pitchFamily="34" charset="0"/>
                  <a:ea typeface="Segoe UI" panose="020B0502040204020203" pitchFamily="34" charset="0"/>
                  <a:cs typeface="Segoe UI" panose="020B0502040204020203" pitchFamily="34" charset="0"/>
                </a:rPr>
                <a:t>?</a:t>
              </a:r>
            </a:p>
          </p:txBody>
        </p:sp>
      </p:grpSp>
    </p:spTree>
    <p:custDataLst>
      <p:tags r:id="rId1"/>
    </p:custDataLst>
    <p:extLst>
      <p:ext uri="{BB962C8B-B14F-4D97-AF65-F5344CB8AC3E}">
        <p14:creationId xmlns:p14="http://schemas.microsoft.com/office/powerpoint/2010/main" val="1390146981"/>
      </p:ext>
    </p:extLst>
  </p:cSld>
  <p:clrMapOvr>
    <a:masterClrMapping/>
  </p:clrMapOvr>
  <mc:AlternateContent xmlns:mc="http://schemas.openxmlformats.org/markup-compatibility/2006" xmlns:p14="http://schemas.microsoft.com/office/powerpoint/2010/main">
    <mc:Choice Requires="p14">
      <p:transition spd="slow" p14:dur="2000" advTm="16001"/>
    </mc:Choice>
    <mc:Fallback xmlns="">
      <p:transition spd="slow" advTm="16001"/>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11822" y="492641"/>
            <a:ext cx="9450793" cy="708436"/>
          </a:xfrm>
        </p:spPr>
        <p:txBody>
          <a:bodyPr/>
          <a:lstStyle/>
          <a:p>
            <a:r>
              <a:rPr lang="en-US" dirty="0"/>
              <a:t>Key Research Questions</a:t>
            </a:r>
          </a:p>
        </p:txBody>
      </p:sp>
      <p:sp>
        <p:nvSpPr>
          <p:cNvPr id="14" name="Content Placeholder 4"/>
          <p:cNvSpPr txBox="1">
            <a:spLocks/>
          </p:cNvSpPr>
          <p:nvPr/>
        </p:nvSpPr>
        <p:spPr>
          <a:xfrm>
            <a:off x="1700213" y="1882424"/>
            <a:ext cx="10063417" cy="3603009"/>
          </a:xfrm>
          <a:prstGeom prst="rect">
            <a:avLst/>
          </a:prstGeom>
        </p:spPr>
        <p:txBody>
          <a:bodyPr vert="horz" lIns="0" tIns="45720" rIns="0" bIns="0" rtlCol="0">
            <a:noAutofit/>
          </a:bodyPr>
          <a:lstStyle>
            <a:lvl1pPr marL="0" indent="0" algn="l" defTabSz="914400" rtl="0" eaLnBrk="1" latinLnBrk="0" hangingPunct="1">
              <a:lnSpc>
                <a:spcPct val="108000"/>
              </a:lnSpc>
              <a:spcBef>
                <a:spcPts val="0"/>
              </a:spcBef>
              <a:spcAft>
                <a:spcPts val="2100"/>
              </a:spcAft>
              <a:buFont typeface="Arial" panose="020B0604020202020204" pitchFamily="34" charset="0"/>
              <a:buNone/>
              <a:defRPr lang="en-US" sz="3200" kern="1200" dirty="0" smtClean="0">
                <a:solidFill>
                  <a:prstClr val="black">
                    <a:lumMod val="75000"/>
                    <a:lumOff val="25000"/>
                  </a:prstClr>
                </a:solidFill>
                <a:latin typeface="Segoe UI Light" panose="020B0502040204020203" pitchFamily="34" charset="0"/>
                <a:ea typeface="+mn-ea"/>
                <a:cs typeface="Segoe UI Light" panose="020B0502040204020203"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US" sz="2800" kern="1200" dirty="0" smtClean="0">
                <a:solidFill>
                  <a:prstClr val="black">
                    <a:lumMod val="75000"/>
                    <a:lumOff val="25000"/>
                  </a:prstClr>
                </a:solidFill>
                <a:latin typeface="Museo Sans 100" panose="02000000000000000000" pitchFamily="50"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US" sz="2800" kern="1200" dirty="0">
                <a:solidFill>
                  <a:prstClr val="black">
                    <a:lumMod val="75000"/>
                    <a:lumOff val="25000"/>
                  </a:prstClr>
                </a:solidFill>
                <a:latin typeface="Museo Sans 100" panose="02000000000000000000"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Aft>
                <a:spcPts val="3300"/>
              </a:spcAft>
            </a:pPr>
            <a:r>
              <a:rPr lang="en-US" sz="2600" dirty="0">
                <a:solidFill>
                  <a:schemeClr val="bg1">
                    <a:lumMod val="75000"/>
                  </a:schemeClr>
                </a:solidFill>
              </a:rPr>
              <a:t>Are there </a:t>
            </a:r>
            <a:r>
              <a:rPr lang="en-US" sz="2600" b="1" dirty="0">
                <a:solidFill>
                  <a:schemeClr val="bg1">
                    <a:lumMod val="75000"/>
                  </a:schemeClr>
                </a:solidFill>
                <a:latin typeface="Segoe UI Semibold" panose="020B0502040204020203" pitchFamily="34" charset="0"/>
                <a:ea typeface="Segoe UI Semibold" panose="020B0502040204020203" pitchFamily="34" charset="0"/>
                <a:cs typeface="Segoe UI Semibold" panose="020B0502040204020203" pitchFamily="34" charset="0"/>
              </a:rPr>
              <a:t>behavioral and labeling quality differences </a:t>
            </a:r>
            <a:r>
              <a:rPr lang="en-US" sz="2600" dirty="0">
                <a:solidFill>
                  <a:schemeClr val="bg1">
                    <a:lumMod val="75000"/>
                  </a:schemeClr>
                </a:solidFill>
              </a:rPr>
              <a:t>between paid crowd workers and volunteers?</a:t>
            </a:r>
          </a:p>
          <a:p>
            <a:pPr>
              <a:lnSpc>
                <a:spcPct val="100000"/>
              </a:lnSpc>
              <a:spcAft>
                <a:spcPts val="3300"/>
              </a:spcAft>
            </a:pPr>
            <a:r>
              <a:rPr lang="en-US" sz="2600" dirty="0">
                <a:solidFill>
                  <a:schemeClr val="bg1">
                    <a:lumMod val="75000"/>
                  </a:schemeClr>
                </a:solidFill>
              </a:rPr>
              <a:t>What are the </a:t>
            </a:r>
            <a:r>
              <a:rPr lang="en-US" sz="2600" b="1" dirty="0">
                <a:solidFill>
                  <a:schemeClr val="bg1">
                    <a:lumMod val="75000"/>
                  </a:schemeClr>
                </a:solidFill>
                <a:latin typeface="Segoe UI Semibold" panose="020B0502040204020203" pitchFamily="34" charset="0"/>
                <a:ea typeface="Segoe UI Semibold" panose="020B0502040204020203" pitchFamily="34" charset="0"/>
                <a:cs typeface="Segoe UI Semibold" panose="020B0502040204020203" pitchFamily="34" charset="0"/>
              </a:rPr>
              <a:t>common labeling mistakes</a:t>
            </a:r>
            <a:r>
              <a:rPr lang="en-US" sz="2600" dirty="0">
                <a:solidFill>
                  <a:schemeClr val="bg1">
                    <a:lumMod val="75000"/>
                  </a:schemeClr>
                </a:solidFill>
              </a:rPr>
              <a:t>? </a:t>
            </a:r>
          </a:p>
          <a:p>
            <a:pPr>
              <a:lnSpc>
                <a:spcPct val="100000"/>
              </a:lnSpc>
              <a:spcAft>
                <a:spcPts val="3300"/>
              </a:spcAft>
            </a:pPr>
            <a:r>
              <a:rPr lang="en-US" sz="2600" dirty="0">
                <a:solidFill>
                  <a:schemeClr val="tx1"/>
                </a:solidFill>
              </a:rPr>
              <a:t>What are the </a:t>
            </a:r>
            <a:r>
              <a:rPr lang="en-US" sz="2600" b="1" dirty="0">
                <a:solidFill>
                  <a:schemeClr val="tx1"/>
                </a:solidFill>
                <a:latin typeface="Segoe UI Semibold" panose="020B0502040204020203" pitchFamily="34" charset="0"/>
                <a:ea typeface="Segoe UI Semibold" panose="020B0502040204020203" pitchFamily="34" charset="0"/>
                <a:cs typeface="Segoe UI Semibold" panose="020B0502040204020203" pitchFamily="34" charset="0"/>
              </a:rPr>
              <a:t>perceptions of utility </a:t>
            </a:r>
            <a:r>
              <a:rPr lang="en-US" sz="2600" dirty="0">
                <a:solidFill>
                  <a:schemeClr val="tx1"/>
                </a:solidFill>
              </a:rPr>
              <a:t>of crowdsourced accessibility data and concerns of </a:t>
            </a:r>
            <a:r>
              <a:rPr lang="en-US" sz="2600" b="1" dirty="0">
                <a:solidFill>
                  <a:schemeClr val="tx1"/>
                </a:solidFill>
                <a:latin typeface="Segoe UI Semibold" panose="020B0502040204020203" pitchFamily="34" charset="0"/>
                <a:ea typeface="Segoe UI Semibold" panose="020B0502040204020203" pitchFamily="34" charset="0"/>
                <a:cs typeface="Segoe UI Semibold" panose="020B0502040204020203" pitchFamily="34" charset="0"/>
              </a:rPr>
              <a:t>key stakeholder groups</a:t>
            </a:r>
            <a:r>
              <a:rPr lang="en-US" sz="2600" dirty="0">
                <a:solidFill>
                  <a:schemeClr val="tx1"/>
                </a:solidFill>
              </a:rPr>
              <a:t>?</a:t>
            </a:r>
          </a:p>
        </p:txBody>
      </p:sp>
      <p:sp>
        <p:nvSpPr>
          <p:cNvPr id="5" name="Content Placeholder 4">
            <a:extLst>
              <a:ext uri="{FF2B5EF4-FFF2-40B4-BE49-F238E27FC236}">
                <a16:creationId xmlns:a16="http://schemas.microsoft.com/office/drawing/2014/main" id="{C61C038B-BB90-DA4A-845E-8876976E69C3}"/>
              </a:ext>
            </a:extLst>
          </p:cNvPr>
          <p:cNvSpPr>
            <a:spLocks noGrp="1"/>
          </p:cNvSpPr>
          <p:nvPr>
            <p:ph sz="quarter" idx="13"/>
          </p:nvPr>
        </p:nvSpPr>
        <p:spPr/>
        <p:txBody>
          <a:bodyPr/>
          <a:lstStyle/>
          <a:p>
            <a:r>
              <a:rPr lang="en-US" dirty="0"/>
              <a:t>Project sidewalk deployment study</a:t>
            </a:r>
          </a:p>
        </p:txBody>
      </p:sp>
      <p:sp>
        <p:nvSpPr>
          <p:cNvPr id="10" name="Oval 9">
            <a:extLst>
              <a:ext uri="{FF2B5EF4-FFF2-40B4-BE49-F238E27FC236}">
                <a16:creationId xmlns:a16="http://schemas.microsoft.com/office/drawing/2014/main" id="{BB6E6F53-62EB-B34D-A487-44C5EE7D3A5D}"/>
              </a:ext>
            </a:extLst>
          </p:cNvPr>
          <p:cNvSpPr/>
          <p:nvPr/>
        </p:nvSpPr>
        <p:spPr>
          <a:xfrm>
            <a:off x="555235" y="1854348"/>
            <a:ext cx="938858" cy="938858"/>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2300" dirty="0">
                <a:solidFill>
                  <a:schemeClr val="bg1">
                    <a:lumMod val="75000"/>
                  </a:schemeClr>
                </a:solidFill>
                <a:latin typeface="Museo Slab 1000" panose="02000000000000000000" pitchFamily="50" charset="0"/>
              </a:rPr>
              <a:t>RQ1</a:t>
            </a:r>
          </a:p>
        </p:txBody>
      </p:sp>
      <p:sp>
        <p:nvSpPr>
          <p:cNvPr id="13" name="Oval 12">
            <a:extLst>
              <a:ext uri="{FF2B5EF4-FFF2-40B4-BE49-F238E27FC236}">
                <a16:creationId xmlns:a16="http://schemas.microsoft.com/office/drawing/2014/main" id="{AB4B9370-9D06-6446-AE05-BC1D658FD245}"/>
              </a:ext>
            </a:extLst>
          </p:cNvPr>
          <p:cNvSpPr/>
          <p:nvPr/>
        </p:nvSpPr>
        <p:spPr>
          <a:xfrm>
            <a:off x="555235" y="2883994"/>
            <a:ext cx="938858" cy="938858"/>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2300" dirty="0">
                <a:solidFill>
                  <a:schemeClr val="bg1">
                    <a:lumMod val="75000"/>
                  </a:schemeClr>
                </a:solidFill>
                <a:latin typeface="Museo Slab 1000" panose="02000000000000000000" pitchFamily="50" charset="0"/>
              </a:rPr>
              <a:t>RQ2</a:t>
            </a:r>
          </a:p>
        </p:txBody>
      </p:sp>
      <p:sp>
        <p:nvSpPr>
          <p:cNvPr id="15" name="Oval 14">
            <a:extLst>
              <a:ext uri="{FF2B5EF4-FFF2-40B4-BE49-F238E27FC236}">
                <a16:creationId xmlns:a16="http://schemas.microsoft.com/office/drawing/2014/main" id="{84FD3B1C-9D30-FE43-A86F-63BBE3A74AA4}"/>
              </a:ext>
            </a:extLst>
          </p:cNvPr>
          <p:cNvSpPr/>
          <p:nvPr/>
        </p:nvSpPr>
        <p:spPr>
          <a:xfrm>
            <a:off x="555235" y="3893163"/>
            <a:ext cx="938858" cy="938858"/>
          </a:xfrm>
          <a:prstGeom prst="ellipse">
            <a:avLst/>
          </a:prstGeom>
          <a:no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2300" dirty="0">
                <a:solidFill>
                  <a:schemeClr val="tx1">
                    <a:lumMod val="75000"/>
                    <a:lumOff val="25000"/>
                  </a:schemeClr>
                </a:solidFill>
                <a:latin typeface="Museo Slab 1000" panose="02000000000000000000" pitchFamily="50" charset="0"/>
              </a:rPr>
              <a:t>RQ3</a:t>
            </a:r>
          </a:p>
        </p:txBody>
      </p:sp>
    </p:spTree>
    <p:custDataLst>
      <p:tags r:id="rId1"/>
    </p:custDataLst>
    <p:extLst>
      <p:ext uri="{BB962C8B-B14F-4D97-AF65-F5344CB8AC3E}">
        <p14:creationId xmlns:p14="http://schemas.microsoft.com/office/powerpoint/2010/main" val="1411598328"/>
      </p:ext>
    </p:extLst>
  </p:cSld>
  <p:clrMapOvr>
    <a:masterClrMapping/>
  </p:clrMapOvr>
  <mc:AlternateContent xmlns:mc="http://schemas.openxmlformats.org/markup-compatibility/2006" xmlns:p14="http://schemas.microsoft.com/office/powerpoint/2010/main">
    <mc:Choice Requires="p14">
      <p:transition spd="slow" p14:dur="2000" advTm="16001"/>
    </mc:Choice>
    <mc:Fallback xmlns="">
      <p:transition spd="slow" advTm="16001"/>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37ED4-043B-5242-9FA0-CC2AE983CEF4}"/>
              </a:ext>
            </a:extLst>
          </p:cNvPr>
          <p:cNvSpPr>
            <a:spLocks noGrp="1"/>
          </p:cNvSpPr>
          <p:nvPr>
            <p:ph type="title"/>
          </p:nvPr>
        </p:nvSpPr>
        <p:spPr>
          <a:xfrm>
            <a:off x="211822" y="492641"/>
            <a:ext cx="11980178" cy="708436"/>
          </a:xfrm>
        </p:spPr>
        <p:txBody>
          <a:bodyPr/>
          <a:lstStyle/>
          <a:p>
            <a:r>
              <a:rPr lang="en-US" dirty="0"/>
              <a:t>What are the stakeholders’ perceptions and concerns?</a:t>
            </a:r>
          </a:p>
        </p:txBody>
      </p:sp>
      <p:sp>
        <p:nvSpPr>
          <p:cNvPr id="3" name="Content Placeholder 2">
            <a:extLst>
              <a:ext uri="{FF2B5EF4-FFF2-40B4-BE49-F238E27FC236}">
                <a16:creationId xmlns:a16="http://schemas.microsoft.com/office/drawing/2014/main" id="{CED17213-EFBE-6A4D-A620-06B1957421EC}"/>
              </a:ext>
            </a:extLst>
          </p:cNvPr>
          <p:cNvSpPr>
            <a:spLocks noGrp="1"/>
          </p:cNvSpPr>
          <p:nvPr>
            <p:ph idx="1"/>
          </p:nvPr>
        </p:nvSpPr>
        <p:spPr>
          <a:xfrm>
            <a:off x="211821" y="1566350"/>
            <a:ext cx="11414121" cy="5063050"/>
          </a:xfrm>
        </p:spPr>
        <p:txBody>
          <a:bodyPr/>
          <a:lstStyle/>
          <a:p>
            <a:r>
              <a:rPr lang="en-US" dirty="0">
                <a:latin typeface="Museo Slab 900" panose="02000000000000000000" pitchFamily="2" charset="77"/>
              </a:rPr>
              <a:t>N=14</a:t>
            </a:r>
            <a:r>
              <a:rPr lang="en-US" dirty="0"/>
              <a:t> across </a:t>
            </a:r>
            <a:r>
              <a:rPr lang="en-US" dirty="0">
                <a:latin typeface="Museo Slab 900" panose="02000000000000000000" pitchFamily="2" charset="77"/>
              </a:rPr>
              <a:t>3</a:t>
            </a:r>
            <a:r>
              <a:rPr lang="en-US" dirty="0"/>
              <a:t> stakeholder groups: </a:t>
            </a:r>
            <a:r>
              <a:rPr lang="en-US" b="1" dirty="0">
                <a:latin typeface="Segoe UI Semibold" panose="020B0502040204020203" pitchFamily="34" charset="0"/>
                <a:ea typeface="Segoe UI Semibold" panose="020B0502040204020203" pitchFamily="34" charset="0"/>
                <a:cs typeface="Segoe UI Semibold" panose="020B0502040204020203" pitchFamily="34" charset="0"/>
              </a:rPr>
              <a:t>MI, CVG, GOV</a:t>
            </a:r>
          </a:p>
          <a:p>
            <a:r>
              <a:rPr lang="en-US" dirty="0"/>
              <a:t>Perceived Value</a:t>
            </a:r>
          </a:p>
          <a:p>
            <a:r>
              <a:rPr lang="en-US" dirty="0"/>
              <a:t>Usability</a:t>
            </a:r>
          </a:p>
          <a:p>
            <a:r>
              <a:rPr lang="en-US" dirty="0"/>
              <a:t>Design Suggestions</a:t>
            </a:r>
          </a:p>
          <a:p>
            <a:r>
              <a:rPr lang="en-US" dirty="0"/>
              <a:t>Concerns</a:t>
            </a:r>
          </a:p>
          <a:p>
            <a:endParaRPr lang="en-US" dirty="0"/>
          </a:p>
        </p:txBody>
      </p:sp>
      <p:sp>
        <p:nvSpPr>
          <p:cNvPr id="4" name="Content Placeholder 3">
            <a:extLst>
              <a:ext uri="{FF2B5EF4-FFF2-40B4-BE49-F238E27FC236}">
                <a16:creationId xmlns:a16="http://schemas.microsoft.com/office/drawing/2014/main" id="{F0A06BF7-56D1-6244-8C0E-2CACE1CDA5DC}"/>
              </a:ext>
            </a:extLst>
          </p:cNvPr>
          <p:cNvSpPr>
            <a:spLocks noGrp="1"/>
          </p:cNvSpPr>
          <p:nvPr>
            <p:ph sz="quarter" idx="13"/>
          </p:nvPr>
        </p:nvSpPr>
        <p:spPr/>
        <p:txBody>
          <a:bodyPr/>
          <a:lstStyle/>
          <a:p>
            <a:r>
              <a:rPr lang="en-US" dirty="0"/>
              <a:t>Rq3: Interview study</a:t>
            </a:r>
          </a:p>
        </p:txBody>
      </p:sp>
    </p:spTree>
    <p:extLst>
      <p:ext uri="{BB962C8B-B14F-4D97-AF65-F5344CB8AC3E}">
        <p14:creationId xmlns:p14="http://schemas.microsoft.com/office/powerpoint/2010/main" val="3112865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37ED4-043B-5242-9FA0-CC2AE983CEF4}"/>
              </a:ext>
            </a:extLst>
          </p:cNvPr>
          <p:cNvSpPr>
            <a:spLocks noGrp="1"/>
          </p:cNvSpPr>
          <p:nvPr>
            <p:ph type="title"/>
          </p:nvPr>
        </p:nvSpPr>
        <p:spPr>
          <a:xfrm>
            <a:off x="211822" y="492641"/>
            <a:ext cx="11980178" cy="708436"/>
          </a:xfrm>
        </p:spPr>
        <p:txBody>
          <a:bodyPr/>
          <a:lstStyle/>
          <a:p>
            <a:r>
              <a:rPr lang="en-US" dirty="0"/>
              <a:t>What are the stakeholders’ perceptions and concerns?</a:t>
            </a:r>
          </a:p>
        </p:txBody>
      </p:sp>
      <p:sp>
        <p:nvSpPr>
          <p:cNvPr id="3" name="Content Placeholder 2">
            <a:extLst>
              <a:ext uri="{FF2B5EF4-FFF2-40B4-BE49-F238E27FC236}">
                <a16:creationId xmlns:a16="http://schemas.microsoft.com/office/drawing/2014/main" id="{CED17213-EFBE-6A4D-A620-06B1957421EC}"/>
              </a:ext>
            </a:extLst>
          </p:cNvPr>
          <p:cNvSpPr>
            <a:spLocks noGrp="1"/>
          </p:cNvSpPr>
          <p:nvPr>
            <p:ph idx="1"/>
          </p:nvPr>
        </p:nvSpPr>
        <p:spPr>
          <a:xfrm>
            <a:off x="211822" y="1566350"/>
            <a:ext cx="6324600" cy="5063050"/>
          </a:xfrm>
        </p:spPr>
        <p:txBody>
          <a:bodyPr/>
          <a:lstStyle/>
          <a:p>
            <a:r>
              <a:rPr lang="en-US" dirty="0">
                <a:latin typeface="Museo Slab 900" panose="02000000000000000000" pitchFamily="2" charset="77"/>
              </a:rPr>
              <a:t>N=14</a:t>
            </a:r>
            <a:r>
              <a:rPr lang="en-US" dirty="0"/>
              <a:t> across </a:t>
            </a:r>
            <a:r>
              <a:rPr lang="en-US" dirty="0">
                <a:latin typeface="Museo Slab 900" panose="02000000000000000000" pitchFamily="2" charset="77"/>
              </a:rPr>
              <a:t>3</a:t>
            </a:r>
            <a:r>
              <a:rPr lang="en-US" dirty="0"/>
              <a:t> stakeholder groups</a:t>
            </a:r>
          </a:p>
          <a:p>
            <a:r>
              <a:rPr lang="en-US" b="1" dirty="0">
                <a:latin typeface="Segoe UI Semibold" panose="020B0502040204020203" pitchFamily="34" charset="0"/>
                <a:ea typeface="Segoe UI Semibold" panose="020B0502040204020203" pitchFamily="34" charset="0"/>
                <a:cs typeface="Segoe UI Semibold" panose="020B0502040204020203" pitchFamily="34" charset="0"/>
              </a:rPr>
              <a:t>Perceived Value</a:t>
            </a:r>
          </a:p>
          <a:p>
            <a:r>
              <a:rPr lang="en-US" dirty="0">
                <a:solidFill>
                  <a:schemeClr val="bg1">
                    <a:lumMod val="75000"/>
                  </a:schemeClr>
                </a:solidFill>
              </a:rPr>
              <a:t>Usability</a:t>
            </a:r>
          </a:p>
          <a:p>
            <a:r>
              <a:rPr lang="en-US" dirty="0">
                <a:solidFill>
                  <a:schemeClr val="bg1">
                    <a:lumMod val="75000"/>
                  </a:schemeClr>
                </a:solidFill>
              </a:rPr>
              <a:t>Design Suggestions</a:t>
            </a:r>
          </a:p>
          <a:p>
            <a:r>
              <a:rPr lang="en-US" b="1" dirty="0">
                <a:latin typeface="Segoe UI Semibold" panose="020B0502040204020203" pitchFamily="34" charset="0"/>
                <a:ea typeface="Segoe UI Semibold" panose="020B0502040204020203" pitchFamily="34" charset="0"/>
                <a:cs typeface="Segoe UI Semibold" panose="020B0502040204020203" pitchFamily="34" charset="0"/>
              </a:rPr>
              <a:t>Concerns</a:t>
            </a:r>
          </a:p>
          <a:p>
            <a:endParaRPr lang="en-US" dirty="0"/>
          </a:p>
        </p:txBody>
      </p:sp>
      <p:sp>
        <p:nvSpPr>
          <p:cNvPr id="4" name="Content Placeholder 3">
            <a:extLst>
              <a:ext uri="{FF2B5EF4-FFF2-40B4-BE49-F238E27FC236}">
                <a16:creationId xmlns:a16="http://schemas.microsoft.com/office/drawing/2014/main" id="{F0A06BF7-56D1-6244-8C0E-2CACE1CDA5DC}"/>
              </a:ext>
            </a:extLst>
          </p:cNvPr>
          <p:cNvSpPr>
            <a:spLocks noGrp="1"/>
          </p:cNvSpPr>
          <p:nvPr>
            <p:ph sz="quarter" idx="13"/>
          </p:nvPr>
        </p:nvSpPr>
        <p:spPr/>
        <p:txBody>
          <a:bodyPr/>
          <a:lstStyle/>
          <a:p>
            <a:r>
              <a:rPr lang="en-US" dirty="0"/>
              <a:t>Rq3: Interview study</a:t>
            </a:r>
          </a:p>
        </p:txBody>
      </p:sp>
    </p:spTree>
    <p:extLst>
      <p:ext uri="{BB962C8B-B14F-4D97-AF65-F5344CB8AC3E}">
        <p14:creationId xmlns:p14="http://schemas.microsoft.com/office/powerpoint/2010/main" val="90256593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6BA47D9-8203-DB42-861E-C07D7B60DDF2}"/>
              </a:ext>
            </a:extLst>
          </p:cNvPr>
          <p:cNvSpPr/>
          <p:nvPr/>
        </p:nvSpPr>
        <p:spPr>
          <a:xfrm>
            <a:off x="211822" y="1201077"/>
            <a:ext cx="3452292" cy="646331"/>
          </a:xfrm>
          <a:prstGeom prst="rect">
            <a:avLst/>
          </a:prstGeom>
        </p:spPr>
        <p:txBody>
          <a:bodyPr wrap="none">
            <a:spAutoFit/>
          </a:bodyPr>
          <a:lstStyle/>
          <a:p>
            <a:r>
              <a:rPr lang="en-US" sz="3600" b="1" dirty="0">
                <a:solidFill>
                  <a:srgbClr val="00B9AE"/>
                </a:solidFill>
                <a:latin typeface="Segoe UI Semibold" panose="020B0502040204020203" pitchFamily="34" charset="0"/>
                <a:ea typeface="Segoe UI Semibold" panose="020B0502040204020203" pitchFamily="34" charset="0"/>
                <a:cs typeface="Segoe UI Semibold" panose="020B0502040204020203" pitchFamily="34" charset="0"/>
              </a:rPr>
              <a:t>Perceived Value</a:t>
            </a:r>
          </a:p>
        </p:txBody>
      </p:sp>
      <p:sp>
        <p:nvSpPr>
          <p:cNvPr id="13" name="Title 1">
            <a:extLst>
              <a:ext uri="{FF2B5EF4-FFF2-40B4-BE49-F238E27FC236}">
                <a16:creationId xmlns:a16="http://schemas.microsoft.com/office/drawing/2014/main" id="{18885CF4-7B1E-C246-9C7B-CC3FE4578417}"/>
              </a:ext>
            </a:extLst>
          </p:cNvPr>
          <p:cNvSpPr>
            <a:spLocks noGrp="1"/>
          </p:cNvSpPr>
          <p:nvPr>
            <p:ph type="title"/>
          </p:nvPr>
        </p:nvSpPr>
        <p:spPr>
          <a:xfrm>
            <a:off x="211822" y="492641"/>
            <a:ext cx="11980178" cy="708436"/>
          </a:xfrm>
        </p:spPr>
        <p:txBody>
          <a:bodyPr/>
          <a:lstStyle/>
          <a:p>
            <a:r>
              <a:rPr lang="en-US" dirty="0"/>
              <a:t>What are the stakeholders’ perceptions and concerns?</a:t>
            </a:r>
          </a:p>
        </p:txBody>
      </p:sp>
      <p:sp>
        <p:nvSpPr>
          <p:cNvPr id="14" name="Content Placeholder 3">
            <a:extLst>
              <a:ext uri="{FF2B5EF4-FFF2-40B4-BE49-F238E27FC236}">
                <a16:creationId xmlns:a16="http://schemas.microsoft.com/office/drawing/2014/main" id="{3751423E-4E55-C240-BE39-EBCDD178E065}"/>
              </a:ext>
            </a:extLst>
          </p:cNvPr>
          <p:cNvSpPr txBox="1">
            <a:spLocks/>
          </p:cNvSpPr>
          <p:nvPr/>
        </p:nvSpPr>
        <p:spPr>
          <a:xfrm>
            <a:off x="228600" y="197601"/>
            <a:ext cx="4724401" cy="411367"/>
          </a:xfrm>
          <a:prstGeom prst="rect">
            <a:avLst/>
          </a:prstGeom>
        </p:spPr>
        <p:txBody>
          <a:bodyPr vert="horz" lIns="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lang="en-US" sz="2000" kern="1200" cap="none" baseline="0" dirty="0">
                <a:solidFill>
                  <a:schemeClr val="tx1">
                    <a:lumMod val="65000"/>
                    <a:lumOff val="35000"/>
                  </a:schemeClr>
                </a:solidFill>
                <a:latin typeface="Bebas Neue" panose="020B0606020202050201"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Rq3: Interview study</a:t>
            </a:r>
          </a:p>
        </p:txBody>
      </p:sp>
      <p:sp>
        <p:nvSpPr>
          <p:cNvPr id="18" name="Content Placeholder 2">
            <a:extLst>
              <a:ext uri="{FF2B5EF4-FFF2-40B4-BE49-F238E27FC236}">
                <a16:creationId xmlns:a16="http://schemas.microsoft.com/office/drawing/2014/main" id="{812D0F1A-ED45-594B-9178-5BD764EFE1B4}"/>
              </a:ext>
            </a:extLst>
          </p:cNvPr>
          <p:cNvSpPr>
            <a:spLocks noGrp="1"/>
          </p:cNvSpPr>
          <p:nvPr>
            <p:ph idx="1"/>
          </p:nvPr>
        </p:nvSpPr>
        <p:spPr>
          <a:xfrm>
            <a:off x="309793" y="1940513"/>
            <a:ext cx="10627147" cy="2792852"/>
          </a:xfrm>
        </p:spPr>
        <p:txBody>
          <a:bodyPr>
            <a:normAutofit/>
          </a:bodyPr>
          <a:lstStyle/>
          <a:p>
            <a:r>
              <a:rPr lang="en-US" dirty="0"/>
              <a:t>Enabled rapid data collection</a:t>
            </a:r>
          </a:p>
          <a:p>
            <a:r>
              <a:rPr lang="en-US" dirty="0"/>
              <a:t>Gathered diverse perspectives about accessibility</a:t>
            </a:r>
          </a:p>
          <a:p>
            <a:r>
              <a:rPr lang="en-US" dirty="0"/>
              <a:t>Helped engage citizens in thinking about urban design</a:t>
            </a:r>
          </a:p>
          <a:p>
            <a:endParaRPr lang="en-US" dirty="0"/>
          </a:p>
        </p:txBody>
      </p:sp>
    </p:spTree>
    <p:custDataLst>
      <p:tags r:id="rId1"/>
    </p:custDataLst>
    <p:extLst>
      <p:ext uri="{BB962C8B-B14F-4D97-AF65-F5344CB8AC3E}">
        <p14:creationId xmlns:p14="http://schemas.microsoft.com/office/powerpoint/2010/main" val="3218834922"/>
      </p:ext>
    </p:extLst>
  </p:cSld>
  <p:clrMapOvr>
    <a:masterClrMapping/>
  </p:clrMapOvr>
  <mc:AlternateContent xmlns:mc="http://schemas.openxmlformats.org/markup-compatibility/2006" xmlns:p14="http://schemas.microsoft.com/office/powerpoint/2010/main">
    <mc:Choice Requires="p14">
      <p:transition spd="slow" p14:dur="2000" advTm="16001"/>
    </mc:Choice>
    <mc:Fallback xmlns="">
      <p:transition spd="slow" advTm="1600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uild="p"/>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6BA47D9-8203-DB42-861E-C07D7B60DDF2}"/>
              </a:ext>
            </a:extLst>
          </p:cNvPr>
          <p:cNvSpPr/>
          <p:nvPr/>
        </p:nvSpPr>
        <p:spPr>
          <a:xfrm>
            <a:off x="211822" y="1201077"/>
            <a:ext cx="3452292" cy="646331"/>
          </a:xfrm>
          <a:prstGeom prst="rect">
            <a:avLst/>
          </a:prstGeom>
        </p:spPr>
        <p:txBody>
          <a:bodyPr wrap="none">
            <a:spAutoFit/>
          </a:bodyPr>
          <a:lstStyle/>
          <a:p>
            <a:r>
              <a:rPr lang="en-US" sz="3600" b="1" dirty="0">
                <a:solidFill>
                  <a:srgbClr val="00B9AE"/>
                </a:solidFill>
                <a:latin typeface="Segoe UI Semibold" panose="020B0502040204020203" pitchFamily="34" charset="0"/>
                <a:ea typeface="Segoe UI Semibold" panose="020B0502040204020203" pitchFamily="34" charset="0"/>
                <a:cs typeface="Segoe UI Semibold" panose="020B0502040204020203" pitchFamily="34" charset="0"/>
              </a:rPr>
              <a:t>Perceived Value</a:t>
            </a:r>
          </a:p>
        </p:txBody>
      </p:sp>
      <p:sp>
        <p:nvSpPr>
          <p:cNvPr id="13" name="Title 1">
            <a:extLst>
              <a:ext uri="{FF2B5EF4-FFF2-40B4-BE49-F238E27FC236}">
                <a16:creationId xmlns:a16="http://schemas.microsoft.com/office/drawing/2014/main" id="{18885CF4-7B1E-C246-9C7B-CC3FE4578417}"/>
              </a:ext>
            </a:extLst>
          </p:cNvPr>
          <p:cNvSpPr>
            <a:spLocks noGrp="1"/>
          </p:cNvSpPr>
          <p:nvPr>
            <p:ph type="title"/>
          </p:nvPr>
        </p:nvSpPr>
        <p:spPr>
          <a:xfrm>
            <a:off x="211822" y="492641"/>
            <a:ext cx="11980178" cy="708436"/>
          </a:xfrm>
        </p:spPr>
        <p:txBody>
          <a:bodyPr/>
          <a:lstStyle/>
          <a:p>
            <a:r>
              <a:rPr lang="en-US" dirty="0"/>
              <a:t>What are the stakeholders’ perceptions and concerns?</a:t>
            </a:r>
          </a:p>
        </p:txBody>
      </p:sp>
      <p:sp>
        <p:nvSpPr>
          <p:cNvPr id="14" name="Content Placeholder 3">
            <a:extLst>
              <a:ext uri="{FF2B5EF4-FFF2-40B4-BE49-F238E27FC236}">
                <a16:creationId xmlns:a16="http://schemas.microsoft.com/office/drawing/2014/main" id="{3751423E-4E55-C240-BE39-EBCDD178E065}"/>
              </a:ext>
            </a:extLst>
          </p:cNvPr>
          <p:cNvSpPr txBox="1">
            <a:spLocks/>
          </p:cNvSpPr>
          <p:nvPr/>
        </p:nvSpPr>
        <p:spPr>
          <a:xfrm>
            <a:off x="228600" y="197601"/>
            <a:ext cx="4724401" cy="411367"/>
          </a:xfrm>
          <a:prstGeom prst="rect">
            <a:avLst/>
          </a:prstGeom>
        </p:spPr>
        <p:txBody>
          <a:bodyPr vert="horz" lIns="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lang="en-US" sz="2000" kern="1200" cap="none" baseline="0" dirty="0">
                <a:solidFill>
                  <a:schemeClr val="tx1">
                    <a:lumMod val="65000"/>
                    <a:lumOff val="35000"/>
                  </a:schemeClr>
                </a:solidFill>
                <a:latin typeface="Bebas Neue" panose="020B0606020202050201"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Rq3: Interview study</a:t>
            </a:r>
          </a:p>
        </p:txBody>
      </p:sp>
      <p:grpSp>
        <p:nvGrpSpPr>
          <p:cNvPr id="26" name="Group 25">
            <a:extLst>
              <a:ext uri="{FF2B5EF4-FFF2-40B4-BE49-F238E27FC236}">
                <a16:creationId xmlns:a16="http://schemas.microsoft.com/office/drawing/2014/main" id="{1638EAFF-3CE2-BF45-A026-46E3E07929CC}"/>
              </a:ext>
            </a:extLst>
          </p:cNvPr>
          <p:cNvGrpSpPr/>
          <p:nvPr/>
        </p:nvGrpSpPr>
        <p:grpSpPr>
          <a:xfrm>
            <a:off x="1862238" y="1497777"/>
            <a:ext cx="8467524" cy="5708744"/>
            <a:chOff x="5320639" y="2624761"/>
            <a:chExt cx="8467524" cy="5708744"/>
          </a:xfrm>
        </p:grpSpPr>
        <p:grpSp>
          <p:nvGrpSpPr>
            <p:cNvPr id="24" name="Group 23">
              <a:extLst>
                <a:ext uri="{FF2B5EF4-FFF2-40B4-BE49-F238E27FC236}">
                  <a16:creationId xmlns:a16="http://schemas.microsoft.com/office/drawing/2014/main" id="{AB45D70B-9BDF-DB4A-92B3-78212301B61B}"/>
                </a:ext>
              </a:extLst>
            </p:cNvPr>
            <p:cNvGrpSpPr/>
            <p:nvPr/>
          </p:nvGrpSpPr>
          <p:grpSpPr>
            <a:xfrm>
              <a:off x="5320639" y="2624761"/>
              <a:ext cx="8467524" cy="5708744"/>
              <a:chOff x="5388593" y="956345"/>
              <a:chExt cx="8467524" cy="5708744"/>
            </a:xfrm>
          </p:grpSpPr>
          <p:sp>
            <p:nvSpPr>
              <p:cNvPr id="21" name="TextBox 20">
                <a:extLst>
                  <a:ext uri="{FF2B5EF4-FFF2-40B4-BE49-F238E27FC236}">
                    <a16:creationId xmlns:a16="http://schemas.microsoft.com/office/drawing/2014/main" id="{991F558A-5544-BE49-8AC0-9D1F70F051BB}"/>
                  </a:ext>
                </a:extLst>
              </p:cNvPr>
              <p:cNvSpPr txBox="1"/>
              <p:nvPr/>
            </p:nvSpPr>
            <p:spPr>
              <a:xfrm>
                <a:off x="12645163" y="3602712"/>
                <a:ext cx="1210954" cy="3062377"/>
              </a:xfrm>
              <a:prstGeom prst="rect">
                <a:avLst/>
              </a:prstGeom>
              <a:noFill/>
            </p:spPr>
            <p:txBody>
              <a:bodyPr wrap="square" lIns="91246" tIns="45718" rIns="91246" bIns="45718" rtlCol="0">
                <a:spAutoFit/>
              </a:bodyPr>
              <a:lstStyle>
                <a:defPPr>
                  <a:defRPr lang="en-US"/>
                </a:defPPr>
                <a:lvl1pPr>
                  <a:defRPr sz="40000">
                    <a:solidFill>
                      <a:schemeClr val="tx1">
                        <a:lumMod val="85000"/>
                        <a:lumOff val="15000"/>
                      </a:schemeClr>
                    </a:solidFill>
                    <a:latin typeface="Century" pitchFamily="18" charset="0"/>
                    <a:ea typeface="Verdana" pitchFamily="34" charset="0"/>
                    <a:cs typeface="Times New Roman" pitchFamily="18" charset="0"/>
                  </a:defRPr>
                </a:lvl1pPr>
              </a:lstStyle>
              <a:p>
                <a:r>
                  <a:rPr lang="en-US" sz="19300" dirty="0">
                    <a:solidFill>
                      <a:schemeClr val="tx1">
                        <a:lumMod val="65000"/>
                        <a:lumOff val="35000"/>
                        <a:alpha val="60000"/>
                      </a:schemeClr>
                    </a:solidFill>
                    <a:latin typeface="Helvetica Neue LT Std 45 Light" panose="020B0403020202020204" pitchFamily="34" charset="0"/>
                  </a:rPr>
                  <a:t>”</a:t>
                </a:r>
              </a:p>
            </p:txBody>
          </p:sp>
          <p:sp>
            <p:nvSpPr>
              <p:cNvPr id="22" name="TextBox 21">
                <a:extLst>
                  <a:ext uri="{FF2B5EF4-FFF2-40B4-BE49-F238E27FC236}">
                    <a16:creationId xmlns:a16="http://schemas.microsoft.com/office/drawing/2014/main" id="{95C6B286-90B9-5C46-8635-7CEF14A06A2F}"/>
                  </a:ext>
                </a:extLst>
              </p:cNvPr>
              <p:cNvSpPr txBox="1"/>
              <p:nvPr/>
            </p:nvSpPr>
            <p:spPr>
              <a:xfrm>
                <a:off x="5388593" y="956345"/>
                <a:ext cx="1210954" cy="3062377"/>
              </a:xfrm>
              <a:prstGeom prst="rect">
                <a:avLst/>
              </a:prstGeom>
              <a:noFill/>
            </p:spPr>
            <p:txBody>
              <a:bodyPr wrap="square" lIns="91246" tIns="45718" rIns="91246" bIns="45718" rtlCol="0">
                <a:spAutoFit/>
              </a:bodyPr>
              <a:lstStyle/>
              <a:p>
                <a:pPr algn="ctr" defTabSz="456039"/>
                <a:r>
                  <a:rPr lang="en-US" sz="19300" dirty="0">
                    <a:solidFill>
                      <a:schemeClr val="tx1">
                        <a:lumMod val="65000"/>
                        <a:lumOff val="35000"/>
                        <a:alpha val="65000"/>
                      </a:schemeClr>
                    </a:solidFill>
                    <a:latin typeface="Helvetica Neue LT Std 45 Light" panose="020B0403020202020204" pitchFamily="34" charset="0"/>
                  </a:rPr>
                  <a:t>“</a:t>
                </a:r>
              </a:p>
            </p:txBody>
          </p:sp>
          <p:sp>
            <p:nvSpPr>
              <p:cNvPr id="23" name="TextBox 22">
                <a:extLst>
                  <a:ext uri="{FF2B5EF4-FFF2-40B4-BE49-F238E27FC236}">
                    <a16:creationId xmlns:a16="http://schemas.microsoft.com/office/drawing/2014/main" id="{F83F02B3-B32D-2A4B-801C-DAD881D0B00B}"/>
                  </a:ext>
                </a:extLst>
              </p:cNvPr>
              <p:cNvSpPr txBox="1"/>
              <p:nvPr/>
            </p:nvSpPr>
            <p:spPr>
              <a:xfrm>
                <a:off x="5791200" y="2317312"/>
                <a:ext cx="7459440" cy="1815878"/>
              </a:xfrm>
              <a:prstGeom prst="rect">
                <a:avLst/>
              </a:prstGeom>
              <a:noFill/>
            </p:spPr>
            <p:txBody>
              <a:bodyPr wrap="square" lIns="91246" tIns="45718" rIns="91246" bIns="45718" rtlCol="0">
                <a:spAutoFit/>
              </a:bodyPr>
              <a:lstStyle/>
              <a:p>
                <a:pPr algn="just"/>
                <a:r>
                  <a:rPr lang="en-US" sz="2800" i="1" dirty="0">
                    <a:solidFill>
                      <a:schemeClr val="bg2">
                        <a:lumMod val="50000"/>
                      </a:schemeClr>
                    </a:solidFill>
                    <a:latin typeface="Segoe UI" panose="020B0502040204020203" pitchFamily="34" charset="0"/>
                    <a:ea typeface="Segoe UI" panose="020B0502040204020203" pitchFamily="34" charset="0"/>
                    <a:cs typeface="Segoe UI" panose="020B0502040204020203" pitchFamily="34" charset="0"/>
                  </a:rPr>
                  <a:t>It’s really good for a starting point. This is a first observation, and when you send somebody out in the field, they can see those observations and pick up more information. It’s just neat!</a:t>
                </a:r>
              </a:p>
            </p:txBody>
          </p:sp>
        </p:grpSp>
        <p:sp>
          <p:nvSpPr>
            <p:cNvPr id="25" name="Rectangle 24">
              <a:extLst>
                <a:ext uri="{FF2B5EF4-FFF2-40B4-BE49-F238E27FC236}">
                  <a16:creationId xmlns:a16="http://schemas.microsoft.com/office/drawing/2014/main" id="{8A94D843-A67E-084A-9880-2D833136CFAC}"/>
                </a:ext>
              </a:extLst>
            </p:cNvPr>
            <p:cNvSpPr/>
            <p:nvPr/>
          </p:nvSpPr>
          <p:spPr>
            <a:xfrm>
              <a:off x="12071908" y="5801606"/>
              <a:ext cx="669984" cy="461661"/>
            </a:xfrm>
            <a:prstGeom prst="rect">
              <a:avLst/>
            </a:prstGeom>
          </p:spPr>
          <p:txBody>
            <a:bodyPr wrap="none" lIns="91246" tIns="45718" rIns="91246" bIns="45718">
              <a:spAutoFit/>
            </a:bodyPr>
            <a:lstStyle/>
            <a:p>
              <a:pPr algn="r"/>
              <a:r>
                <a:rPr lang="en-US" sz="2400" dirty="0">
                  <a:solidFill>
                    <a:schemeClr val="bg2">
                      <a:lumMod val="50000"/>
                    </a:schemeClr>
                  </a:solidFill>
                  <a:latin typeface="Segoe UI Light" pitchFamily="34" charset="0"/>
                </a:rPr>
                <a:t>-G4</a:t>
              </a:r>
            </a:p>
          </p:txBody>
        </p:sp>
      </p:grpSp>
    </p:spTree>
    <p:custDataLst>
      <p:tags r:id="rId1"/>
    </p:custDataLst>
    <p:extLst>
      <p:ext uri="{BB962C8B-B14F-4D97-AF65-F5344CB8AC3E}">
        <p14:creationId xmlns:p14="http://schemas.microsoft.com/office/powerpoint/2010/main" val="2567864268"/>
      </p:ext>
    </p:extLst>
  </p:cSld>
  <p:clrMapOvr>
    <a:masterClrMapping/>
  </p:clrMapOvr>
  <mc:AlternateContent xmlns:mc="http://schemas.openxmlformats.org/markup-compatibility/2006" xmlns:p14="http://schemas.microsoft.com/office/powerpoint/2010/main">
    <mc:Choice Requires="p14">
      <p:transition spd="slow" p14:dur="2000" advTm="16001"/>
    </mc:Choice>
    <mc:Fallback xmlns="">
      <p:transition spd="slow" advTm="16001"/>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37ED4-043B-5242-9FA0-CC2AE983CEF4}"/>
              </a:ext>
            </a:extLst>
          </p:cNvPr>
          <p:cNvSpPr>
            <a:spLocks noGrp="1"/>
          </p:cNvSpPr>
          <p:nvPr>
            <p:ph type="title"/>
          </p:nvPr>
        </p:nvSpPr>
        <p:spPr>
          <a:xfrm>
            <a:off x="211822" y="492641"/>
            <a:ext cx="11980178" cy="708436"/>
          </a:xfrm>
        </p:spPr>
        <p:txBody>
          <a:bodyPr/>
          <a:lstStyle/>
          <a:p>
            <a:r>
              <a:rPr lang="en-US" dirty="0"/>
              <a:t>What are the stakeholders’ perceptions and concerns?</a:t>
            </a:r>
          </a:p>
        </p:txBody>
      </p:sp>
      <p:sp>
        <p:nvSpPr>
          <p:cNvPr id="4" name="Content Placeholder 3">
            <a:extLst>
              <a:ext uri="{FF2B5EF4-FFF2-40B4-BE49-F238E27FC236}">
                <a16:creationId xmlns:a16="http://schemas.microsoft.com/office/drawing/2014/main" id="{F0A06BF7-56D1-6244-8C0E-2CACE1CDA5DC}"/>
              </a:ext>
            </a:extLst>
          </p:cNvPr>
          <p:cNvSpPr>
            <a:spLocks noGrp="1"/>
          </p:cNvSpPr>
          <p:nvPr>
            <p:ph sz="quarter" idx="13"/>
          </p:nvPr>
        </p:nvSpPr>
        <p:spPr/>
        <p:txBody>
          <a:bodyPr/>
          <a:lstStyle/>
          <a:p>
            <a:r>
              <a:rPr lang="en-US" dirty="0"/>
              <a:t>Rq3: Interview study</a:t>
            </a:r>
          </a:p>
        </p:txBody>
      </p:sp>
      <p:sp>
        <p:nvSpPr>
          <p:cNvPr id="8" name="Rectangle 7">
            <a:extLst>
              <a:ext uri="{FF2B5EF4-FFF2-40B4-BE49-F238E27FC236}">
                <a16:creationId xmlns:a16="http://schemas.microsoft.com/office/drawing/2014/main" id="{6926E0DC-A666-9D45-B825-B54F4D85412A}"/>
              </a:ext>
            </a:extLst>
          </p:cNvPr>
          <p:cNvSpPr/>
          <p:nvPr/>
        </p:nvSpPr>
        <p:spPr>
          <a:xfrm>
            <a:off x="211822" y="1201077"/>
            <a:ext cx="2117887" cy="646331"/>
          </a:xfrm>
          <a:prstGeom prst="rect">
            <a:avLst/>
          </a:prstGeom>
        </p:spPr>
        <p:txBody>
          <a:bodyPr wrap="none">
            <a:spAutoFit/>
          </a:bodyPr>
          <a:lstStyle/>
          <a:p>
            <a:r>
              <a:rPr lang="en-US" sz="3600" b="1" dirty="0">
                <a:solidFill>
                  <a:srgbClr val="00B9AE"/>
                </a:solidFill>
                <a:latin typeface="Segoe UI Semibold" panose="020B0502040204020203" pitchFamily="34" charset="0"/>
                <a:ea typeface="Segoe UI Semibold" panose="020B0502040204020203" pitchFamily="34" charset="0"/>
                <a:cs typeface="Segoe UI Semibold" panose="020B0502040204020203" pitchFamily="34" charset="0"/>
              </a:rPr>
              <a:t>Concerns</a:t>
            </a:r>
            <a:endParaRPr lang="en-US" sz="3600" dirty="0"/>
          </a:p>
        </p:txBody>
      </p:sp>
      <p:sp>
        <p:nvSpPr>
          <p:cNvPr id="10" name="Content Placeholder 2">
            <a:extLst>
              <a:ext uri="{FF2B5EF4-FFF2-40B4-BE49-F238E27FC236}">
                <a16:creationId xmlns:a16="http://schemas.microsoft.com/office/drawing/2014/main" id="{78A19B02-98B7-C447-A0FD-C052732807F7}"/>
              </a:ext>
            </a:extLst>
          </p:cNvPr>
          <p:cNvSpPr>
            <a:spLocks noGrp="1"/>
          </p:cNvSpPr>
          <p:nvPr>
            <p:ph idx="1"/>
          </p:nvPr>
        </p:nvSpPr>
        <p:spPr>
          <a:xfrm>
            <a:off x="309793" y="1940513"/>
            <a:ext cx="10627147" cy="2792852"/>
          </a:xfrm>
        </p:spPr>
        <p:txBody>
          <a:bodyPr>
            <a:normAutofit/>
          </a:bodyPr>
          <a:lstStyle/>
          <a:p>
            <a:r>
              <a:rPr lang="en-US" dirty="0"/>
              <a:t>Data age i.e., outdated GSV imagery or labels</a:t>
            </a:r>
          </a:p>
          <a:p>
            <a:r>
              <a:rPr lang="en-US" dirty="0"/>
              <a:t>Data reliability</a:t>
            </a:r>
          </a:p>
          <a:p>
            <a:r>
              <a:rPr lang="en-US" dirty="0"/>
              <a:t>Conflicted data</a:t>
            </a:r>
          </a:p>
          <a:p>
            <a:endParaRPr lang="en-US" dirty="0"/>
          </a:p>
        </p:txBody>
      </p:sp>
    </p:spTree>
    <p:extLst>
      <p:ext uri="{BB962C8B-B14F-4D97-AF65-F5344CB8AC3E}">
        <p14:creationId xmlns:p14="http://schemas.microsoft.com/office/powerpoint/2010/main" val="2101858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6BA47D9-8203-DB42-861E-C07D7B60DDF2}"/>
              </a:ext>
            </a:extLst>
          </p:cNvPr>
          <p:cNvSpPr/>
          <p:nvPr/>
        </p:nvSpPr>
        <p:spPr>
          <a:xfrm>
            <a:off x="211822" y="1201077"/>
            <a:ext cx="2117887" cy="646331"/>
          </a:xfrm>
          <a:prstGeom prst="rect">
            <a:avLst/>
          </a:prstGeom>
        </p:spPr>
        <p:txBody>
          <a:bodyPr wrap="none">
            <a:spAutoFit/>
          </a:bodyPr>
          <a:lstStyle/>
          <a:p>
            <a:r>
              <a:rPr lang="en-US" sz="3600" b="1" dirty="0">
                <a:solidFill>
                  <a:srgbClr val="00B9AE"/>
                </a:solidFill>
                <a:latin typeface="Segoe UI Semibold" panose="020B0502040204020203" pitchFamily="34" charset="0"/>
                <a:ea typeface="Segoe UI Semibold" panose="020B0502040204020203" pitchFamily="34" charset="0"/>
                <a:cs typeface="Segoe UI Semibold" panose="020B0502040204020203" pitchFamily="34" charset="0"/>
              </a:rPr>
              <a:t>Concerns</a:t>
            </a:r>
          </a:p>
        </p:txBody>
      </p:sp>
      <p:sp>
        <p:nvSpPr>
          <p:cNvPr id="13" name="Title 1">
            <a:extLst>
              <a:ext uri="{FF2B5EF4-FFF2-40B4-BE49-F238E27FC236}">
                <a16:creationId xmlns:a16="http://schemas.microsoft.com/office/drawing/2014/main" id="{18885CF4-7B1E-C246-9C7B-CC3FE4578417}"/>
              </a:ext>
            </a:extLst>
          </p:cNvPr>
          <p:cNvSpPr>
            <a:spLocks noGrp="1"/>
          </p:cNvSpPr>
          <p:nvPr>
            <p:ph type="title"/>
          </p:nvPr>
        </p:nvSpPr>
        <p:spPr>
          <a:xfrm>
            <a:off x="211822" y="492641"/>
            <a:ext cx="11980178" cy="708436"/>
          </a:xfrm>
        </p:spPr>
        <p:txBody>
          <a:bodyPr/>
          <a:lstStyle/>
          <a:p>
            <a:r>
              <a:rPr lang="en-US" dirty="0"/>
              <a:t>What are the stakeholders’ perceptions and concerns?</a:t>
            </a:r>
          </a:p>
        </p:txBody>
      </p:sp>
      <p:sp>
        <p:nvSpPr>
          <p:cNvPr id="14" name="Content Placeholder 3">
            <a:extLst>
              <a:ext uri="{FF2B5EF4-FFF2-40B4-BE49-F238E27FC236}">
                <a16:creationId xmlns:a16="http://schemas.microsoft.com/office/drawing/2014/main" id="{3751423E-4E55-C240-BE39-EBCDD178E065}"/>
              </a:ext>
            </a:extLst>
          </p:cNvPr>
          <p:cNvSpPr txBox="1">
            <a:spLocks/>
          </p:cNvSpPr>
          <p:nvPr/>
        </p:nvSpPr>
        <p:spPr>
          <a:xfrm>
            <a:off x="228600" y="197601"/>
            <a:ext cx="4724401" cy="411367"/>
          </a:xfrm>
          <a:prstGeom prst="rect">
            <a:avLst/>
          </a:prstGeom>
        </p:spPr>
        <p:txBody>
          <a:bodyPr vert="horz" lIns="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lang="en-US" sz="2000" kern="1200" cap="none" baseline="0" dirty="0">
                <a:solidFill>
                  <a:schemeClr val="tx1">
                    <a:lumMod val="65000"/>
                    <a:lumOff val="35000"/>
                  </a:schemeClr>
                </a:solidFill>
                <a:latin typeface="Bebas Neue" panose="020B0606020202050201"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Rq3: Interview study</a:t>
            </a:r>
          </a:p>
        </p:txBody>
      </p:sp>
      <p:grpSp>
        <p:nvGrpSpPr>
          <p:cNvPr id="26" name="Group 25">
            <a:extLst>
              <a:ext uri="{FF2B5EF4-FFF2-40B4-BE49-F238E27FC236}">
                <a16:creationId xmlns:a16="http://schemas.microsoft.com/office/drawing/2014/main" id="{1638EAFF-3CE2-BF45-A026-46E3E07929CC}"/>
              </a:ext>
            </a:extLst>
          </p:cNvPr>
          <p:cNvGrpSpPr/>
          <p:nvPr/>
        </p:nvGrpSpPr>
        <p:grpSpPr>
          <a:xfrm>
            <a:off x="2329709" y="1921999"/>
            <a:ext cx="7282304" cy="4720848"/>
            <a:chOff x="5320639" y="2624761"/>
            <a:chExt cx="7282304" cy="4720848"/>
          </a:xfrm>
        </p:grpSpPr>
        <p:grpSp>
          <p:nvGrpSpPr>
            <p:cNvPr id="24" name="Group 23">
              <a:extLst>
                <a:ext uri="{FF2B5EF4-FFF2-40B4-BE49-F238E27FC236}">
                  <a16:creationId xmlns:a16="http://schemas.microsoft.com/office/drawing/2014/main" id="{AB45D70B-9BDF-DB4A-92B3-78212301B61B}"/>
                </a:ext>
              </a:extLst>
            </p:cNvPr>
            <p:cNvGrpSpPr/>
            <p:nvPr/>
          </p:nvGrpSpPr>
          <p:grpSpPr>
            <a:xfrm>
              <a:off x="5320639" y="2624761"/>
              <a:ext cx="7282304" cy="4720848"/>
              <a:chOff x="5388593" y="956345"/>
              <a:chExt cx="7282304" cy="4720848"/>
            </a:xfrm>
          </p:grpSpPr>
          <p:sp>
            <p:nvSpPr>
              <p:cNvPr id="21" name="TextBox 20">
                <a:extLst>
                  <a:ext uri="{FF2B5EF4-FFF2-40B4-BE49-F238E27FC236}">
                    <a16:creationId xmlns:a16="http://schemas.microsoft.com/office/drawing/2014/main" id="{991F558A-5544-BE49-8AC0-9D1F70F051BB}"/>
                  </a:ext>
                </a:extLst>
              </p:cNvPr>
              <p:cNvSpPr txBox="1"/>
              <p:nvPr/>
            </p:nvSpPr>
            <p:spPr>
              <a:xfrm>
                <a:off x="11459943" y="2614816"/>
                <a:ext cx="1210954" cy="3062377"/>
              </a:xfrm>
              <a:prstGeom prst="rect">
                <a:avLst/>
              </a:prstGeom>
              <a:noFill/>
            </p:spPr>
            <p:txBody>
              <a:bodyPr wrap="square" lIns="91246" tIns="45718" rIns="91246" bIns="45718" rtlCol="0">
                <a:spAutoFit/>
              </a:bodyPr>
              <a:lstStyle>
                <a:defPPr>
                  <a:defRPr lang="en-US"/>
                </a:defPPr>
                <a:lvl1pPr>
                  <a:defRPr sz="40000">
                    <a:solidFill>
                      <a:schemeClr val="tx1">
                        <a:lumMod val="85000"/>
                        <a:lumOff val="15000"/>
                      </a:schemeClr>
                    </a:solidFill>
                    <a:latin typeface="Century" pitchFamily="18" charset="0"/>
                    <a:ea typeface="Verdana" pitchFamily="34" charset="0"/>
                    <a:cs typeface="Times New Roman" pitchFamily="18" charset="0"/>
                  </a:defRPr>
                </a:lvl1pPr>
              </a:lstStyle>
              <a:p>
                <a:r>
                  <a:rPr lang="en-US" sz="19300" dirty="0">
                    <a:solidFill>
                      <a:schemeClr val="tx1">
                        <a:lumMod val="65000"/>
                        <a:lumOff val="35000"/>
                        <a:alpha val="60000"/>
                      </a:schemeClr>
                    </a:solidFill>
                    <a:latin typeface="Helvetica Neue LT Std 45 Light" panose="020B0403020202020204" pitchFamily="34" charset="0"/>
                  </a:rPr>
                  <a:t>”</a:t>
                </a:r>
              </a:p>
            </p:txBody>
          </p:sp>
          <p:sp>
            <p:nvSpPr>
              <p:cNvPr id="22" name="TextBox 21">
                <a:extLst>
                  <a:ext uri="{FF2B5EF4-FFF2-40B4-BE49-F238E27FC236}">
                    <a16:creationId xmlns:a16="http://schemas.microsoft.com/office/drawing/2014/main" id="{95C6B286-90B9-5C46-8635-7CEF14A06A2F}"/>
                  </a:ext>
                </a:extLst>
              </p:cNvPr>
              <p:cNvSpPr txBox="1"/>
              <p:nvPr/>
            </p:nvSpPr>
            <p:spPr>
              <a:xfrm>
                <a:off x="5388593" y="956345"/>
                <a:ext cx="1210954" cy="3062377"/>
              </a:xfrm>
              <a:prstGeom prst="rect">
                <a:avLst/>
              </a:prstGeom>
              <a:noFill/>
            </p:spPr>
            <p:txBody>
              <a:bodyPr wrap="square" lIns="91246" tIns="45718" rIns="91246" bIns="45718" rtlCol="0">
                <a:spAutoFit/>
              </a:bodyPr>
              <a:lstStyle/>
              <a:p>
                <a:pPr algn="ctr" defTabSz="456039"/>
                <a:r>
                  <a:rPr lang="en-US" sz="19300" dirty="0">
                    <a:solidFill>
                      <a:schemeClr val="tx1">
                        <a:lumMod val="65000"/>
                        <a:lumOff val="35000"/>
                        <a:alpha val="65000"/>
                      </a:schemeClr>
                    </a:solidFill>
                    <a:latin typeface="Helvetica Neue LT Std 45 Light" panose="020B0403020202020204" pitchFamily="34" charset="0"/>
                  </a:rPr>
                  <a:t>“</a:t>
                </a:r>
              </a:p>
            </p:txBody>
          </p:sp>
          <p:sp>
            <p:nvSpPr>
              <p:cNvPr id="23" name="TextBox 22">
                <a:extLst>
                  <a:ext uri="{FF2B5EF4-FFF2-40B4-BE49-F238E27FC236}">
                    <a16:creationId xmlns:a16="http://schemas.microsoft.com/office/drawing/2014/main" id="{F83F02B3-B32D-2A4B-801C-DAD881D0B00B}"/>
                  </a:ext>
                </a:extLst>
              </p:cNvPr>
              <p:cNvSpPr txBox="1"/>
              <p:nvPr/>
            </p:nvSpPr>
            <p:spPr>
              <a:xfrm>
                <a:off x="5791199" y="2317312"/>
                <a:ext cx="6607793" cy="954103"/>
              </a:xfrm>
              <a:prstGeom prst="rect">
                <a:avLst/>
              </a:prstGeom>
              <a:noFill/>
            </p:spPr>
            <p:txBody>
              <a:bodyPr wrap="square" lIns="91246" tIns="45718" rIns="91246" bIns="45718" rtlCol="0">
                <a:spAutoFit/>
              </a:bodyPr>
              <a:lstStyle/>
              <a:p>
                <a:pPr algn="just"/>
                <a:r>
                  <a:rPr lang="en-US" sz="2800" i="1" dirty="0">
                    <a:solidFill>
                      <a:schemeClr val="bg2">
                        <a:lumMod val="50000"/>
                      </a:schemeClr>
                    </a:solidFill>
                    <a:latin typeface="Segoe UI" panose="020B0502040204020203" pitchFamily="34" charset="0"/>
                    <a:ea typeface="Segoe UI" panose="020B0502040204020203" pitchFamily="34" charset="0"/>
                    <a:cs typeface="Segoe UI" panose="020B0502040204020203" pitchFamily="34" charset="0"/>
                  </a:rPr>
                  <a:t>I would have more confidence if different people did it, did the same street.</a:t>
                </a:r>
              </a:p>
            </p:txBody>
          </p:sp>
        </p:grpSp>
        <p:sp>
          <p:nvSpPr>
            <p:cNvPr id="25" name="Rectangle 24">
              <a:extLst>
                <a:ext uri="{FF2B5EF4-FFF2-40B4-BE49-F238E27FC236}">
                  <a16:creationId xmlns:a16="http://schemas.microsoft.com/office/drawing/2014/main" id="{8A94D843-A67E-084A-9880-2D833136CFAC}"/>
                </a:ext>
              </a:extLst>
            </p:cNvPr>
            <p:cNvSpPr/>
            <p:nvPr/>
          </p:nvSpPr>
          <p:spPr>
            <a:xfrm>
              <a:off x="10852706" y="4939831"/>
              <a:ext cx="669984" cy="461661"/>
            </a:xfrm>
            <a:prstGeom prst="rect">
              <a:avLst/>
            </a:prstGeom>
          </p:spPr>
          <p:txBody>
            <a:bodyPr wrap="none" lIns="91246" tIns="45718" rIns="91246" bIns="45718">
              <a:spAutoFit/>
            </a:bodyPr>
            <a:lstStyle/>
            <a:p>
              <a:pPr algn="r"/>
              <a:r>
                <a:rPr lang="en-US" sz="2400" dirty="0">
                  <a:solidFill>
                    <a:schemeClr val="bg2">
                      <a:lumMod val="50000"/>
                    </a:schemeClr>
                  </a:solidFill>
                  <a:latin typeface="Segoe UI Light" pitchFamily="34" charset="0"/>
                </a:rPr>
                <a:t>-G4</a:t>
              </a:r>
            </a:p>
          </p:txBody>
        </p:sp>
      </p:grpSp>
    </p:spTree>
    <p:custDataLst>
      <p:tags r:id="rId1"/>
    </p:custDataLst>
    <p:extLst>
      <p:ext uri="{BB962C8B-B14F-4D97-AF65-F5344CB8AC3E}">
        <p14:creationId xmlns:p14="http://schemas.microsoft.com/office/powerpoint/2010/main" val="3386798646"/>
      </p:ext>
    </p:extLst>
  </p:cSld>
  <p:clrMapOvr>
    <a:masterClrMapping/>
  </p:clrMapOvr>
  <mc:AlternateContent xmlns:mc="http://schemas.openxmlformats.org/markup-compatibility/2006" xmlns:p14="http://schemas.microsoft.com/office/powerpoint/2010/main">
    <mc:Choice Requires="p14">
      <p:transition spd="slow" p14:dur="2000" advTm="16001"/>
    </mc:Choice>
    <mc:Fallback xmlns="">
      <p:transition spd="slow" advTm="16001"/>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6BA47D9-8203-DB42-861E-C07D7B60DDF2}"/>
              </a:ext>
            </a:extLst>
          </p:cNvPr>
          <p:cNvSpPr/>
          <p:nvPr/>
        </p:nvSpPr>
        <p:spPr>
          <a:xfrm>
            <a:off x="211822" y="1201077"/>
            <a:ext cx="2117887" cy="646331"/>
          </a:xfrm>
          <a:prstGeom prst="rect">
            <a:avLst/>
          </a:prstGeom>
        </p:spPr>
        <p:txBody>
          <a:bodyPr wrap="none">
            <a:spAutoFit/>
          </a:bodyPr>
          <a:lstStyle/>
          <a:p>
            <a:r>
              <a:rPr lang="en-US" sz="3600" b="1" dirty="0">
                <a:solidFill>
                  <a:srgbClr val="00B9AE"/>
                </a:solidFill>
                <a:latin typeface="Segoe UI Semibold" panose="020B0502040204020203" pitchFamily="34" charset="0"/>
                <a:ea typeface="Segoe UI Semibold" panose="020B0502040204020203" pitchFamily="34" charset="0"/>
                <a:cs typeface="Segoe UI Semibold" panose="020B0502040204020203" pitchFamily="34" charset="0"/>
              </a:rPr>
              <a:t>Concerns</a:t>
            </a:r>
          </a:p>
        </p:txBody>
      </p:sp>
      <p:sp>
        <p:nvSpPr>
          <p:cNvPr id="13" name="Title 1">
            <a:extLst>
              <a:ext uri="{FF2B5EF4-FFF2-40B4-BE49-F238E27FC236}">
                <a16:creationId xmlns:a16="http://schemas.microsoft.com/office/drawing/2014/main" id="{18885CF4-7B1E-C246-9C7B-CC3FE4578417}"/>
              </a:ext>
            </a:extLst>
          </p:cNvPr>
          <p:cNvSpPr>
            <a:spLocks noGrp="1"/>
          </p:cNvSpPr>
          <p:nvPr>
            <p:ph type="title"/>
          </p:nvPr>
        </p:nvSpPr>
        <p:spPr>
          <a:xfrm>
            <a:off x="211822" y="492641"/>
            <a:ext cx="11980178" cy="708436"/>
          </a:xfrm>
        </p:spPr>
        <p:txBody>
          <a:bodyPr/>
          <a:lstStyle/>
          <a:p>
            <a:r>
              <a:rPr lang="en-US" dirty="0"/>
              <a:t>What are the stakeholders’ perceptions and concerns?</a:t>
            </a:r>
          </a:p>
        </p:txBody>
      </p:sp>
      <p:sp>
        <p:nvSpPr>
          <p:cNvPr id="14" name="Content Placeholder 3">
            <a:extLst>
              <a:ext uri="{FF2B5EF4-FFF2-40B4-BE49-F238E27FC236}">
                <a16:creationId xmlns:a16="http://schemas.microsoft.com/office/drawing/2014/main" id="{3751423E-4E55-C240-BE39-EBCDD178E065}"/>
              </a:ext>
            </a:extLst>
          </p:cNvPr>
          <p:cNvSpPr txBox="1">
            <a:spLocks/>
          </p:cNvSpPr>
          <p:nvPr/>
        </p:nvSpPr>
        <p:spPr>
          <a:xfrm>
            <a:off x="228600" y="197601"/>
            <a:ext cx="4724401" cy="411367"/>
          </a:xfrm>
          <a:prstGeom prst="rect">
            <a:avLst/>
          </a:prstGeom>
        </p:spPr>
        <p:txBody>
          <a:bodyPr vert="horz" lIns="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lang="en-US" sz="2000" kern="1200" cap="none" baseline="0" dirty="0">
                <a:solidFill>
                  <a:schemeClr val="tx1">
                    <a:lumMod val="65000"/>
                    <a:lumOff val="35000"/>
                  </a:schemeClr>
                </a:solidFill>
                <a:latin typeface="Bebas Neue" panose="020B0606020202050201"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Rq3: Interview study</a:t>
            </a:r>
          </a:p>
        </p:txBody>
      </p:sp>
      <p:grpSp>
        <p:nvGrpSpPr>
          <p:cNvPr id="26" name="Group 25">
            <a:extLst>
              <a:ext uri="{FF2B5EF4-FFF2-40B4-BE49-F238E27FC236}">
                <a16:creationId xmlns:a16="http://schemas.microsoft.com/office/drawing/2014/main" id="{1638EAFF-3CE2-BF45-A026-46E3E07929CC}"/>
              </a:ext>
            </a:extLst>
          </p:cNvPr>
          <p:cNvGrpSpPr/>
          <p:nvPr/>
        </p:nvGrpSpPr>
        <p:grpSpPr>
          <a:xfrm>
            <a:off x="1694330" y="1496117"/>
            <a:ext cx="8420140" cy="5546726"/>
            <a:chOff x="5320639" y="2624761"/>
            <a:chExt cx="8420140" cy="5546726"/>
          </a:xfrm>
        </p:grpSpPr>
        <p:grpSp>
          <p:nvGrpSpPr>
            <p:cNvPr id="24" name="Group 23">
              <a:extLst>
                <a:ext uri="{FF2B5EF4-FFF2-40B4-BE49-F238E27FC236}">
                  <a16:creationId xmlns:a16="http://schemas.microsoft.com/office/drawing/2014/main" id="{AB45D70B-9BDF-DB4A-92B3-78212301B61B}"/>
                </a:ext>
              </a:extLst>
            </p:cNvPr>
            <p:cNvGrpSpPr/>
            <p:nvPr/>
          </p:nvGrpSpPr>
          <p:grpSpPr>
            <a:xfrm>
              <a:off x="5320639" y="2624761"/>
              <a:ext cx="8420140" cy="5546726"/>
              <a:chOff x="5388593" y="956345"/>
              <a:chExt cx="8420140" cy="5546726"/>
            </a:xfrm>
          </p:grpSpPr>
          <p:sp>
            <p:nvSpPr>
              <p:cNvPr id="21" name="TextBox 20">
                <a:extLst>
                  <a:ext uri="{FF2B5EF4-FFF2-40B4-BE49-F238E27FC236}">
                    <a16:creationId xmlns:a16="http://schemas.microsoft.com/office/drawing/2014/main" id="{991F558A-5544-BE49-8AC0-9D1F70F051BB}"/>
                  </a:ext>
                </a:extLst>
              </p:cNvPr>
              <p:cNvSpPr txBox="1"/>
              <p:nvPr/>
            </p:nvSpPr>
            <p:spPr>
              <a:xfrm>
                <a:off x="12597779" y="3440694"/>
                <a:ext cx="1210954" cy="3062377"/>
              </a:xfrm>
              <a:prstGeom prst="rect">
                <a:avLst/>
              </a:prstGeom>
              <a:noFill/>
            </p:spPr>
            <p:txBody>
              <a:bodyPr wrap="square" lIns="91246" tIns="45718" rIns="91246" bIns="45718" rtlCol="0">
                <a:spAutoFit/>
              </a:bodyPr>
              <a:lstStyle>
                <a:defPPr>
                  <a:defRPr lang="en-US"/>
                </a:defPPr>
                <a:lvl1pPr>
                  <a:defRPr sz="40000">
                    <a:solidFill>
                      <a:schemeClr val="tx1">
                        <a:lumMod val="85000"/>
                        <a:lumOff val="15000"/>
                      </a:schemeClr>
                    </a:solidFill>
                    <a:latin typeface="Century" pitchFamily="18" charset="0"/>
                    <a:ea typeface="Verdana" pitchFamily="34" charset="0"/>
                    <a:cs typeface="Times New Roman" pitchFamily="18" charset="0"/>
                  </a:defRPr>
                </a:lvl1pPr>
              </a:lstStyle>
              <a:p>
                <a:r>
                  <a:rPr lang="en-US" sz="19300" dirty="0">
                    <a:solidFill>
                      <a:schemeClr val="tx1">
                        <a:lumMod val="65000"/>
                        <a:lumOff val="35000"/>
                        <a:alpha val="60000"/>
                      </a:schemeClr>
                    </a:solidFill>
                    <a:latin typeface="Helvetica Neue LT Std 45 Light" panose="020B0403020202020204" pitchFamily="34" charset="0"/>
                  </a:rPr>
                  <a:t>”</a:t>
                </a:r>
              </a:p>
            </p:txBody>
          </p:sp>
          <p:sp>
            <p:nvSpPr>
              <p:cNvPr id="22" name="TextBox 21">
                <a:extLst>
                  <a:ext uri="{FF2B5EF4-FFF2-40B4-BE49-F238E27FC236}">
                    <a16:creationId xmlns:a16="http://schemas.microsoft.com/office/drawing/2014/main" id="{95C6B286-90B9-5C46-8635-7CEF14A06A2F}"/>
                  </a:ext>
                </a:extLst>
              </p:cNvPr>
              <p:cNvSpPr txBox="1"/>
              <p:nvPr/>
            </p:nvSpPr>
            <p:spPr>
              <a:xfrm>
                <a:off x="5388593" y="956345"/>
                <a:ext cx="1210954" cy="3062377"/>
              </a:xfrm>
              <a:prstGeom prst="rect">
                <a:avLst/>
              </a:prstGeom>
              <a:noFill/>
            </p:spPr>
            <p:txBody>
              <a:bodyPr wrap="square" lIns="91246" tIns="45718" rIns="91246" bIns="45718" rtlCol="0">
                <a:spAutoFit/>
              </a:bodyPr>
              <a:lstStyle/>
              <a:p>
                <a:pPr algn="ctr" defTabSz="456039"/>
                <a:r>
                  <a:rPr lang="en-US" sz="19300" dirty="0">
                    <a:solidFill>
                      <a:schemeClr val="tx1">
                        <a:lumMod val="65000"/>
                        <a:lumOff val="35000"/>
                        <a:alpha val="65000"/>
                      </a:schemeClr>
                    </a:solidFill>
                    <a:latin typeface="Helvetica Neue LT Std 45 Light" panose="020B0403020202020204" pitchFamily="34" charset="0"/>
                  </a:rPr>
                  <a:t>“</a:t>
                </a:r>
              </a:p>
            </p:txBody>
          </p:sp>
          <p:sp>
            <p:nvSpPr>
              <p:cNvPr id="23" name="TextBox 22">
                <a:extLst>
                  <a:ext uri="{FF2B5EF4-FFF2-40B4-BE49-F238E27FC236}">
                    <a16:creationId xmlns:a16="http://schemas.microsoft.com/office/drawing/2014/main" id="{F83F02B3-B32D-2A4B-801C-DAD881D0B00B}"/>
                  </a:ext>
                </a:extLst>
              </p:cNvPr>
              <p:cNvSpPr txBox="1"/>
              <p:nvPr/>
            </p:nvSpPr>
            <p:spPr>
              <a:xfrm>
                <a:off x="5791199" y="2317312"/>
                <a:ext cx="7602875" cy="2246765"/>
              </a:xfrm>
              <a:prstGeom prst="rect">
                <a:avLst/>
              </a:prstGeom>
              <a:noFill/>
            </p:spPr>
            <p:txBody>
              <a:bodyPr wrap="square" lIns="91246" tIns="45718" rIns="91246" bIns="45718" rtlCol="0">
                <a:spAutoFit/>
              </a:bodyPr>
              <a:lstStyle/>
              <a:p>
                <a:pPr algn="just"/>
                <a:r>
                  <a:rPr lang="en-US" sz="2800" i="1" dirty="0">
                    <a:solidFill>
                      <a:schemeClr val="bg2">
                        <a:lumMod val="50000"/>
                      </a:schemeClr>
                    </a:solidFill>
                    <a:latin typeface="Segoe UI" panose="020B0502040204020203" pitchFamily="34" charset="0"/>
                    <a:ea typeface="Segoe UI" panose="020B0502040204020203" pitchFamily="34" charset="0"/>
                    <a:cs typeface="Segoe UI" panose="020B0502040204020203" pitchFamily="34" charset="0"/>
                  </a:rPr>
                  <a:t>My concern as a user [is that] someone said this was accessible and I got there and it wasn’t accessible, because everyone has different opinions on accessibility.</a:t>
                </a:r>
              </a:p>
              <a:p>
                <a:pPr algn="just"/>
                <a:endParaRPr lang="en-US" sz="2800" i="1" dirty="0">
                  <a:solidFill>
                    <a:schemeClr val="bg2">
                      <a:lumMod val="50000"/>
                    </a:schemeClr>
                  </a:solidFill>
                  <a:latin typeface="Segoe UI" panose="020B0502040204020203" pitchFamily="34" charset="0"/>
                  <a:ea typeface="Segoe UI" panose="020B0502040204020203" pitchFamily="34" charset="0"/>
                  <a:cs typeface="Segoe UI" panose="020B0502040204020203" pitchFamily="34" charset="0"/>
                </a:endParaRPr>
              </a:p>
            </p:txBody>
          </p:sp>
        </p:grpSp>
        <p:sp>
          <p:nvSpPr>
            <p:cNvPr id="25" name="Rectangle 24">
              <a:extLst>
                <a:ext uri="{FF2B5EF4-FFF2-40B4-BE49-F238E27FC236}">
                  <a16:creationId xmlns:a16="http://schemas.microsoft.com/office/drawing/2014/main" id="{8A94D843-A67E-084A-9880-2D833136CFAC}"/>
                </a:ext>
              </a:extLst>
            </p:cNvPr>
            <p:cNvSpPr/>
            <p:nvPr/>
          </p:nvSpPr>
          <p:spPr>
            <a:xfrm>
              <a:off x="11883050" y="5687138"/>
              <a:ext cx="790209" cy="461661"/>
            </a:xfrm>
            <a:prstGeom prst="rect">
              <a:avLst/>
            </a:prstGeom>
          </p:spPr>
          <p:txBody>
            <a:bodyPr wrap="none" lIns="91246" tIns="45718" rIns="91246" bIns="45718">
              <a:spAutoFit/>
            </a:bodyPr>
            <a:lstStyle/>
            <a:p>
              <a:pPr algn="r"/>
              <a:r>
                <a:rPr lang="en-US" sz="2400" dirty="0">
                  <a:solidFill>
                    <a:schemeClr val="bg2">
                      <a:lumMod val="50000"/>
                    </a:schemeClr>
                  </a:solidFill>
                  <a:latin typeface="Segoe UI Light" pitchFamily="34" charset="0"/>
                </a:rPr>
                <a:t>-MI1</a:t>
              </a:r>
            </a:p>
          </p:txBody>
        </p:sp>
      </p:grpSp>
    </p:spTree>
    <p:custDataLst>
      <p:tags r:id="rId1"/>
    </p:custDataLst>
    <p:extLst>
      <p:ext uri="{BB962C8B-B14F-4D97-AF65-F5344CB8AC3E}">
        <p14:creationId xmlns:p14="http://schemas.microsoft.com/office/powerpoint/2010/main" val="940981348"/>
      </p:ext>
    </p:extLst>
  </p:cSld>
  <p:clrMapOvr>
    <a:masterClrMapping/>
  </p:clrMapOvr>
  <mc:AlternateContent xmlns:mc="http://schemas.openxmlformats.org/markup-compatibility/2006" xmlns:p14="http://schemas.microsoft.com/office/powerpoint/2010/main">
    <mc:Choice Requires="p14">
      <p:transition spd="slow" p14:dur="2000" advTm="16001"/>
    </mc:Choice>
    <mc:Fallback xmlns="">
      <p:transition spd="slow" advTm="16001"/>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9" name="Straight Connector 8"/>
          <p:cNvCxnSpPr>
            <a:cxnSpLocks/>
          </p:cNvCxnSpPr>
          <p:nvPr/>
        </p:nvCxnSpPr>
        <p:spPr>
          <a:xfrm>
            <a:off x="5793676" y="0"/>
            <a:ext cx="0" cy="7074568"/>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39D8145C-517D-2741-B93F-8C27E93587DC}"/>
              </a:ext>
            </a:extLst>
          </p:cNvPr>
          <p:cNvSpPr/>
          <p:nvPr/>
        </p:nvSpPr>
        <p:spPr>
          <a:xfrm>
            <a:off x="0" y="0"/>
            <a:ext cx="12192000" cy="6857999"/>
          </a:xfrm>
          <a:prstGeom prst="rect">
            <a:avLst/>
          </a:prstGeom>
          <a:solidFill>
            <a:srgbClr val="000000">
              <a:alpha val="90000"/>
            </a:srgbClr>
          </a:solidFill>
          <a:ln>
            <a:noFill/>
          </a:ln>
          <a:effectLst/>
        </p:spPr>
        <p:style>
          <a:lnRef idx="1">
            <a:schemeClr val="accent1"/>
          </a:lnRef>
          <a:fillRef idx="3">
            <a:schemeClr val="accent1"/>
          </a:fillRef>
          <a:effectRef idx="2">
            <a:schemeClr val="accent1"/>
          </a:effectRef>
          <a:fontRef idx="minor">
            <a:schemeClr val="lt1"/>
          </a:fontRef>
        </p:style>
        <p:txBody>
          <a:bodyPr lIns="182490" tIns="45718" rIns="182490" bIns="45718" rtlCol="0" anchor="ctr"/>
          <a:lstStyle/>
          <a:p>
            <a:pPr algn="ctr" defTabSz="456039">
              <a:defRPr/>
            </a:pPr>
            <a:r>
              <a:rPr lang="en-US" sz="4400" dirty="0">
                <a:latin typeface="Segoe UI Light" panose="020B0502040204020203" pitchFamily="34" charset="0"/>
              </a:rPr>
              <a:t>What </a:t>
            </a:r>
            <a:r>
              <a:rPr lang="en-US" sz="4400" b="1" dirty="0">
                <a:solidFill>
                  <a:srgbClr val="FFC000"/>
                </a:solidFill>
                <a:latin typeface="Segoe UI Semibold" panose="020B0502040204020203" pitchFamily="34" charset="0"/>
                <a:ea typeface="Segoe UI Semibold" panose="020B0502040204020203" pitchFamily="34" charset="0"/>
                <a:cs typeface="Segoe UI Semibold" panose="020B0502040204020203" pitchFamily="34" charset="0"/>
              </a:rPr>
              <a:t>next</a:t>
            </a:r>
            <a:r>
              <a:rPr lang="en-US" sz="4400" dirty="0">
                <a:latin typeface="Segoe UI Light" panose="020B0502040204020203" pitchFamily="34" charset="0"/>
              </a:rPr>
              <a:t>?</a:t>
            </a:r>
          </a:p>
        </p:txBody>
      </p:sp>
    </p:spTree>
    <p:extLst>
      <p:ext uri="{BB962C8B-B14F-4D97-AF65-F5344CB8AC3E}">
        <p14:creationId xmlns:p14="http://schemas.microsoft.com/office/powerpoint/2010/main" val="2796145900"/>
      </p:ext>
    </p:extLst>
  </p:cSld>
  <p:clrMapOvr>
    <a:masterClrMapping/>
  </p:clrMapOvr>
  <mc:AlternateContent xmlns:mc="http://schemas.openxmlformats.org/markup-compatibility/2006" xmlns:p14="http://schemas.microsoft.com/office/powerpoint/2010/main">
    <mc:Choice Requires="p14">
      <p:transition spd="slow" p14:dur="2000" advTm="6210"/>
    </mc:Choice>
    <mc:Fallback xmlns="">
      <p:transition spd="slow" advTm="6210"/>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F5F10A44-95A1-3D46-B050-194D76BA40D1}"/>
              </a:ext>
            </a:extLst>
          </p:cNvPr>
          <p:cNvPicPr>
            <a:picLocks noChangeAspect="1"/>
          </p:cNvPicPr>
          <p:nvPr/>
        </p:nvPicPr>
        <p:blipFill>
          <a:blip r:embed="rId3"/>
          <a:stretch>
            <a:fillRect/>
          </a:stretch>
        </p:blipFill>
        <p:spPr>
          <a:xfrm>
            <a:off x="0" y="1196661"/>
            <a:ext cx="9313003" cy="5238564"/>
          </a:xfrm>
          <a:prstGeom prst="rect">
            <a:avLst/>
          </a:prstGeom>
        </p:spPr>
      </p:pic>
      <p:sp>
        <p:nvSpPr>
          <p:cNvPr id="2" name="Title 1">
            <a:extLst>
              <a:ext uri="{FF2B5EF4-FFF2-40B4-BE49-F238E27FC236}">
                <a16:creationId xmlns:a16="http://schemas.microsoft.com/office/drawing/2014/main" id="{E8D6EA54-E683-4046-B5DB-F4FDF93E5C46}"/>
              </a:ext>
            </a:extLst>
          </p:cNvPr>
          <p:cNvSpPr>
            <a:spLocks noGrp="1"/>
          </p:cNvSpPr>
          <p:nvPr>
            <p:ph type="title"/>
          </p:nvPr>
        </p:nvSpPr>
        <p:spPr/>
        <p:txBody>
          <a:bodyPr/>
          <a:lstStyle/>
          <a:p>
            <a:r>
              <a:rPr lang="en-US" dirty="0"/>
              <a:t>More cities!</a:t>
            </a:r>
          </a:p>
        </p:txBody>
      </p:sp>
      <p:sp>
        <p:nvSpPr>
          <p:cNvPr id="4" name="Content Placeholder 3">
            <a:extLst>
              <a:ext uri="{FF2B5EF4-FFF2-40B4-BE49-F238E27FC236}">
                <a16:creationId xmlns:a16="http://schemas.microsoft.com/office/drawing/2014/main" id="{C713BF9D-E5DE-9B42-980E-AE5CB106BF1F}"/>
              </a:ext>
            </a:extLst>
          </p:cNvPr>
          <p:cNvSpPr>
            <a:spLocks noGrp="1"/>
          </p:cNvSpPr>
          <p:nvPr>
            <p:ph sz="quarter" idx="13"/>
          </p:nvPr>
        </p:nvSpPr>
        <p:spPr/>
        <p:txBody>
          <a:bodyPr/>
          <a:lstStyle/>
          <a:p>
            <a:r>
              <a:rPr lang="en-US" dirty="0"/>
              <a:t>Ongoing and future work</a:t>
            </a:r>
          </a:p>
        </p:txBody>
      </p:sp>
      <p:sp>
        <p:nvSpPr>
          <p:cNvPr id="14" name="Content Placeholder 6">
            <a:extLst>
              <a:ext uri="{FF2B5EF4-FFF2-40B4-BE49-F238E27FC236}">
                <a16:creationId xmlns:a16="http://schemas.microsoft.com/office/drawing/2014/main" id="{96607B6B-62D7-0145-BDBB-BFA3BADB0C1D}"/>
              </a:ext>
            </a:extLst>
          </p:cNvPr>
          <p:cNvSpPr>
            <a:spLocks noGrp="1"/>
          </p:cNvSpPr>
          <p:nvPr>
            <p:ph idx="1"/>
          </p:nvPr>
        </p:nvSpPr>
        <p:spPr>
          <a:xfrm>
            <a:off x="8980715" y="403284"/>
            <a:ext cx="3429000" cy="543087"/>
          </a:xfrm>
        </p:spPr>
        <p:txBody>
          <a:bodyPr>
            <a:noAutofit/>
          </a:bodyPr>
          <a:lstStyle/>
          <a:p>
            <a:r>
              <a:rPr lang="en-US" sz="3300" dirty="0">
                <a:solidFill>
                  <a:schemeClr val="tx1">
                    <a:lumMod val="65000"/>
                    <a:lumOff val="35000"/>
                  </a:schemeClr>
                </a:solidFill>
                <a:latin typeface="Segoe Print" panose="02000800000000000000" pitchFamily="2" charset="0"/>
              </a:rPr>
              <a:t>Newberg, OR</a:t>
            </a:r>
          </a:p>
        </p:txBody>
      </p:sp>
      <p:pic>
        <p:nvPicPr>
          <p:cNvPr id="19" name="Picture 18">
            <a:extLst>
              <a:ext uri="{FF2B5EF4-FFF2-40B4-BE49-F238E27FC236}">
                <a16:creationId xmlns:a16="http://schemas.microsoft.com/office/drawing/2014/main" id="{17AE3CD7-CAB2-1B44-9B4B-001139581FDD}"/>
              </a:ext>
            </a:extLst>
          </p:cNvPr>
          <p:cNvPicPr>
            <a:picLocks noChangeAspect="1"/>
          </p:cNvPicPr>
          <p:nvPr/>
        </p:nvPicPr>
        <p:blipFill>
          <a:blip r:embed="rId4"/>
          <a:stretch>
            <a:fillRect/>
          </a:stretch>
        </p:blipFill>
        <p:spPr>
          <a:xfrm>
            <a:off x="8263077" y="1196661"/>
            <a:ext cx="3928923" cy="5238564"/>
          </a:xfrm>
          <a:prstGeom prst="rect">
            <a:avLst/>
          </a:prstGeom>
        </p:spPr>
      </p:pic>
      <p:sp>
        <p:nvSpPr>
          <p:cNvPr id="20" name="Rectangle 19">
            <a:extLst>
              <a:ext uri="{FF2B5EF4-FFF2-40B4-BE49-F238E27FC236}">
                <a16:creationId xmlns:a16="http://schemas.microsoft.com/office/drawing/2014/main" id="{1EFFBFB9-413C-7342-8D89-AE5E17131867}"/>
              </a:ext>
            </a:extLst>
          </p:cNvPr>
          <p:cNvSpPr/>
          <p:nvPr/>
        </p:nvSpPr>
        <p:spPr>
          <a:xfrm>
            <a:off x="0" y="4867744"/>
            <a:ext cx="12192000" cy="1586972"/>
          </a:xfrm>
          <a:prstGeom prst="rect">
            <a:avLst/>
          </a:prstGeom>
          <a:solidFill>
            <a:schemeClr val="bg1">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87812675-D9B9-4146-B8C1-7B1A58DB10B9}"/>
              </a:ext>
            </a:extLst>
          </p:cNvPr>
          <p:cNvGrpSpPr/>
          <p:nvPr/>
        </p:nvGrpSpPr>
        <p:grpSpPr>
          <a:xfrm>
            <a:off x="760806" y="4922260"/>
            <a:ext cx="10764163" cy="1477940"/>
            <a:chOff x="824925" y="1979695"/>
            <a:chExt cx="10764163" cy="1477940"/>
          </a:xfrm>
        </p:grpSpPr>
        <p:sp>
          <p:nvSpPr>
            <p:cNvPr id="13" name="TextBox 12">
              <a:extLst>
                <a:ext uri="{FF2B5EF4-FFF2-40B4-BE49-F238E27FC236}">
                  <a16:creationId xmlns:a16="http://schemas.microsoft.com/office/drawing/2014/main" id="{4ED25ED2-1421-FD47-8488-7B26A95A01C4}"/>
                </a:ext>
              </a:extLst>
            </p:cNvPr>
            <p:cNvSpPr txBox="1"/>
            <p:nvPr/>
          </p:nvSpPr>
          <p:spPr>
            <a:xfrm>
              <a:off x="824925" y="2011085"/>
              <a:ext cx="3235181" cy="1446550"/>
            </a:xfrm>
            <a:prstGeom prst="rect">
              <a:avLst/>
            </a:prstGeom>
            <a:noFill/>
          </p:spPr>
          <p:txBody>
            <a:bodyPr wrap="none" tIns="45720" bIns="45720" rtlCol="0">
              <a:spAutoFit/>
            </a:bodyPr>
            <a:lstStyle/>
            <a:p>
              <a:pPr algn="ctr"/>
              <a:r>
                <a:rPr lang="en-US" sz="6000" dirty="0">
                  <a:latin typeface="Museo Slab 900" panose="02000000000000000000" pitchFamily="2" charset="77"/>
                  <a:cs typeface="Segoe UI Light" panose="020B0502040204020203" pitchFamily="34" charset="0"/>
                </a:rPr>
                <a:t>40%</a:t>
              </a:r>
              <a:br>
                <a:rPr lang="en-US" sz="4000" dirty="0">
                  <a:latin typeface="Museo Slab 900" panose="02000000000000000000" pitchFamily="2" charset="77"/>
                  <a:cs typeface="Segoe UI Light" panose="020B0502040204020203" pitchFamily="34" charset="0"/>
                </a:rPr>
              </a:br>
              <a:r>
                <a:rPr lang="en-US" sz="2800" dirty="0">
                  <a:latin typeface="Raleway" panose="020B0503030101060003" pitchFamily="34" charset="77"/>
                  <a:cs typeface="Segoe UI Light" panose="020B0502040204020203" pitchFamily="34" charset="0"/>
                </a:rPr>
                <a:t>Newberg mapped</a:t>
              </a:r>
              <a:endParaRPr lang="en-US" sz="4000" dirty="0">
                <a:latin typeface="Raleway" panose="020B0503030101060003" pitchFamily="34" charset="77"/>
                <a:cs typeface="Segoe UI Light" panose="020B0502040204020203" pitchFamily="34" charset="0"/>
              </a:endParaRPr>
            </a:p>
          </p:txBody>
        </p:sp>
        <p:sp>
          <p:nvSpPr>
            <p:cNvPr id="15" name="TextBox 14">
              <a:extLst>
                <a:ext uri="{FF2B5EF4-FFF2-40B4-BE49-F238E27FC236}">
                  <a16:creationId xmlns:a16="http://schemas.microsoft.com/office/drawing/2014/main" id="{DCA86452-FD05-FE47-B946-4BDC125CA318}"/>
                </a:ext>
              </a:extLst>
            </p:cNvPr>
            <p:cNvSpPr txBox="1"/>
            <p:nvPr/>
          </p:nvSpPr>
          <p:spPr>
            <a:xfrm>
              <a:off x="5267484" y="1979695"/>
              <a:ext cx="2537874" cy="1446550"/>
            </a:xfrm>
            <a:prstGeom prst="rect">
              <a:avLst/>
            </a:prstGeom>
            <a:noFill/>
          </p:spPr>
          <p:txBody>
            <a:bodyPr wrap="none" tIns="45720" bIns="45720" rtlCol="0">
              <a:spAutoFit/>
            </a:bodyPr>
            <a:lstStyle/>
            <a:p>
              <a:pPr algn="ctr"/>
              <a:r>
                <a:rPr lang="en-US" sz="6000" dirty="0">
                  <a:latin typeface="Museo Slab 900" panose="02000000000000000000" pitchFamily="2" charset="77"/>
                  <a:cs typeface="Segoe UI Light" panose="020B0502040204020203" pitchFamily="34" charset="0"/>
                </a:rPr>
                <a:t>43</a:t>
              </a:r>
              <a:br>
                <a:rPr lang="en-US" sz="4000" dirty="0">
                  <a:latin typeface="Museo Slab 900" panose="02000000000000000000" pitchFamily="2" charset="77"/>
                  <a:cs typeface="Segoe UI Light" panose="020B0502040204020203" pitchFamily="34" charset="0"/>
                </a:rPr>
              </a:br>
              <a:r>
                <a:rPr lang="en-US" sz="2800" dirty="0">
                  <a:latin typeface="Raleway" panose="020B0503030101060003" pitchFamily="34" charset="77"/>
                  <a:cs typeface="Segoe UI Light" panose="020B0502040204020203" pitchFamily="34" charset="0"/>
                </a:rPr>
                <a:t>miles covered</a:t>
              </a:r>
              <a:endParaRPr lang="en-US" sz="4000" dirty="0">
                <a:latin typeface="Raleway" panose="020B0503030101060003" pitchFamily="34" charset="77"/>
                <a:cs typeface="Segoe UI Light" panose="020B0502040204020203" pitchFamily="34" charset="0"/>
              </a:endParaRPr>
            </a:p>
          </p:txBody>
        </p:sp>
        <p:sp>
          <p:nvSpPr>
            <p:cNvPr id="16" name="TextBox 15">
              <a:extLst>
                <a:ext uri="{FF2B5EF4-FFF2-40B4-BE49-F238E27FC236}">
                  <a16:creationId xmlns:a16="http://schemas.microsoft.com/office/drawing/2014/main" id="{BF4D0EE1-8097-4D4D-93BB-5DAEEB7E943B}"/>
                </a:ext>
              </a:extLst>
            </p:cNvPr>
            <p:cNvSpPr txBox="1"/>
            <p:nvPr/>
          </p:nvSpPr>
          <p:spPr>
            <a:xfrm>
              <a:off x="9395859" y="1979695"/>
              <a:ext cx="2193229" cy="1446550"/>
            </a:xfrm>
            <a:prstGeom prst="rect">
              <a:avLst/>
            </a:prstGeom>
            <a:noFill/>
          </p:spPr>
          <p:txBody>
            <a:bodyPr wrap="none" tIns="45720" bIns="45720" rtlCol="0">
              <a:spAutoFit/>
            </a:bodyPr>
            <a:lstStyle/>
            <a:p>
              <a:pPr algn="ctr"/>
              <a:r>
                <a:rPr lang="en-US" sz="6000" dirty="0">
                  <a:latin typeface="Museo Slab 900" panose="02000000000000000000" pitchFamily="2" charset="77"/>
                  <a:cs typeface="Segoe UI Light" panose="020B0502040204020203" pitchFamily="34" charset="0"/>
                </a:rPr>
                <a:t>5,167</a:t>
              </a:r>
              <a:br>
                <a:rPr lang="en-US" sz="4000" dirty="0">
                  <a:latin typeface="Museo Slab 900" panose="02000000000000000000" pitchFamily="2" charset="77"/>
                  <a:cs typeface="Segoe UI Light" panose="020B0502040204020203" pitchFamily="34" charset="0"/>
                </a:rPr>
              </a:br>
              <a:r>
                <a:rPr lang="en-US" sz="2800" dirty="0">
                  <a:latin typeface="Raleway" panose="020B0503030101060003" pitchFamily="34" charset="77"/>
                  <a:cs typeface="Segoe UI Light" panose="020B0502040204020203" pitchFamily="34" charset="0"/>
                </a:rPr>
                <a:t>labels</a:t>
              </a:r>
              <a:endParaRPr lang="en-US" sz="4000" dirty="0">
                <a:latin typeface="Raleway" panose="020B0503030101060003" pitchFamily="34" charset="77"/>
                <a:cs typeface="Segoe UI Light" panose="020B0502040204020203" pitchFamily="34" charset="0"/>
              </a:endParaRPr>
            </a:p>
          </p:txBody>
        </p:sp>
      </p:grpSp>
    </p:spTree>
    <p:extLst>
      <p:ext uri="{BB962C8B-B14F-4D97-AF65-F5344CB8AC3E}">
        <p14:creationId xmlns:p14="http://schemas.microsoft.com/office/powerpoint/2010/main" val="4181040730"/>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6EA54-E683-4046-B5DB-F4FDF93E5C46}"/>
              </a:ext>
            </a:extLst>
          </p:cNvPr>
          <p:cNvSpPr>
            <a:spLocks noGrp="1"/>
          </p:cNvSpPr>
          <p:nvPr>
            <p:ph type="title"/>
          </p:nvPr>
        </p:nvSpPr>
        <p:spPr/>
        <p:txBody>
          <a:bodyPr/>
          <a:lstStyle/>
          <a:p>
            <a:r>
              <a:rPr lang="en-US" dirty="0"/>
              <a:t>More cities!</a:t>
            </a:r>
          </a:p>
        </p:txBody>
      </p:sp>
      <p:sp>
        <p:nvSpPr>
          <p:cNvPr id="4" name="Content Placeholder 3">
            <a:extLst>
              <a:ext uri="{FF2B5EF4-FFF2-40B4-BE49-F238E27FC236}">
                <a16:creationId xmlns:a16="http://schemas.microsoft.com/office/drawing/2014/main" id="{C713BF9D-E5DE-9B42-980E-AE5CB106BF1F}"/>
              </a:ext>
            </a:extLst>
          </p:cNvPr>
          <p:cNvSpPr>
            <a:spLocks noGrp="1"/>
          </p:cNvSpPr>
          <p:nvPr>
            <p:ph sz="quarter" idx="13"/>
          </p:nvPr>
        </p:nvSpPr>
        <p:spPr/>
        <p:txBody>
          <a:bodyPr/>
          <a:lstStyle/>
          <a:p>
            <a:r>
              <a:rPr lang="en-US" dirty="0"/>
              <a:t>Ongoing and future work</a:t>
            </a:r>
          </a:p>
        </p:txBody>
      </p:sp>
      <p:sp>
        <p:nvSpPr>
          <p:cNvPr id="7" name="Content Placeholder 6">
            <a:extLst>
              <a:ext uri="{FF2B5EF4-FFF2-40B4-BE49-F238E27FC236}">
                <a16:creationId xmlns:a16="http://schemas.microsoft.com/office/drawing/2014/main" id="{A1F41D94-DFFE-944D-B58B-F205C5A1E4DA}"/>
              </a:ext>
            </a:extLst>
          </p:cNvPr>
          <p:cNvSpPr>
            <a:spLocks noGrp="1"/>
          </p:cNvSpPr>
          <p:nvPr>
            <p:ph idx="1"/>
          </p:nvPr>
        </p:nvSpPr>
        <p:spPr>
          <a:xfrm>
            <a:off x="9215206" y="492641"/>
            <a:ext cx="2764972" cy="621679"/>
          </a:xfrm>
        </p:spPr>
        <p:txBody>
          <a:bodyPr>
            <a:normAutofit fontScale="92500" lnSpcReduction="10000"/>
          </a:bodyPr>
          <a:lstStyle/>
          <a:p>
            <a:r>
              <a:rPr lang="en-US" sz="3600" dirty="0">
                <a:solidFill>
                  <a:schemeClr val="tx1">
                    <a:lumMod val="65000"/>
                    <a:lumOff val="35000"/>
                  </a:schemeClr>
                </a:solidFill>
                <a:latin typeface="Segoe Print" panose="02000800000000000000" pitchFamily="2" charset="0"/>
              </a:rPr>
              <a:t>Seattle, WA</a:t>
            </a:r>
          </a:p>
        </p:txBody>
      </p:sp>
      <p:pic>
        <p:nvPicPr>
          <p:cNvPr id="10" name="Picture 9">
            <a:extLst>
              <a:ext uri="{FF2B5EF4-FFF2-40B4-BE49-F238E27FC236}">
                <a16:creationId xmlns:a16="http://schemas.microsoft.com/office/drawing/2014/main" id="{D94FD23C-CAD5-774E-9ABF-0133AE67DE50}"/>
              </a:ext>
            </a:extLst>
          </p:cNvPr>
          <p:cNvPicPr>
            <a:picLocks noChangeAspect="1"/>
          </p:cNvPicPr>
          <p:nvPr/>
        </p:nvPicPr>
        <p:blipFill>
          <a:blip r:embed="rId3"/>
          <a:stretch>
            <a:fillRect/>
          </a:stretch>
        </p:blipFill>
        <p:spPr>
          <a:xfrm>
            <a:off x="0" y="803480"/>
            <a:ext cx="12192000" cy="5194437"/>
          </a:xfrm>
          <a:prstGeom prst="rect">
            <a:avLst/>
          </a:prstGeom>
        </p:spPr>
      </p:pic>
      <p:grpSp>
        <p:nvGrpSpPr>
          <p:cNvPr id="11" name="Group 10">
            <a:extLst>
              <a:ext uri="{FF2B5EF4-FFF2-40B4-BE49-F238E27FC236}">
                <a16:creationId xmlns:a16="http://schemas.microsoft.com/office/drawing/2014/main" id="{E0DEC043-3A6D-5448-943B-229A84227C78}"/>
              </a:ext>
            </a:extLst>
          </p:cNvPr>
          <p:cNvGrpSpPr/>
          <p:nvPr/>
        </p:nvGrpSpPr>
        <p:grpSpPr>
          <a:xfrm>
            <a:off x="760405" y="5064120"/>
            <a:ext cx="10780193" cy="1477940"/>
            <a:chOff x="1018086" y="1979695"/>
            <a:chExt cx="10780193" cy="1477940"/>
          </a:xfrm>
        </p:grpSpPr>
        <p:sp>
          <p:nvSpPr>
            <p:cNvPr id="12" name="TextBox 11">
              <a:extLst>
                <a:ext uri="{FF2B5EF4-FFF2-40B4-BE49-F238E27FC236}">
                  <a16:creationId xmlns:a16="http://schemas.microsoft.com/office/drawing/2014/main" id="{9F4DF9B1-C168-1A4E-979D-3831849CA562}"/>
                </a:ext>
              </a:extLst>
            </p:cNvPr>
            <p:cNvSpPr txBox="1"/>
            <p:nvPr/>
          </p:nvSpPr>
          <p:spPr>
            <a:xfrm>
              <a:off x="1018086" y="2011085"/>
              <a:ext cx="2848858" cy="1446550"/>
            </a:xfrm>
            <a:prstGeom prst="rect">
              <a:avLst/>
            </a:prstGeom>
            <a:noFill/>
          </p:spPr>
          <p:txBody>
            <a:bodyPr wrap="none" tIns="45720" bIns="45720" rtlCol="0">
              <a:spAutoFit/>
            </a:bodyPr>
            <a:lstStyle/>
            <a:p>
              <a:pPr algn="ctr"/>
              <a:r>
                <a:rPr lang="en-US" sz="6000" dirty="0">
                  <a:latin typeface="Museo Slab 900" panose="02000000000000000000" pitchFamily="2" charset="77"/>
                  <a:cs typeface="Segoe UI Light" panose="020B0502040204020203" pitchFamily="34" charset="0"/>
                </a:rPr>
                <a:t>28%</a:t>
              </a:r>
              <a:br>
                <a:rPr lang="en-US" sz="4000" dirty="0">
                  <a:latin typeface="Museo Slab 900" panose="02000000000000000000" pitchFamily="2" charset="77"/>
                  <a:cs typeface="Segoe UI Light" panose="020B0502040204020203" pitchFamily="34" charset="0"/>
                </a:rPr>
              </a:br>
              <a:r>
                <a:rPr lang="en-US" sz="2800" dirty="0">
                  <a:latin typeface="Raleway" panose="020B0503030101060003" pitchFamily="34" charset="77"/>
                  <a:cs typeface="Segoe UI Light" panose="020B0502040204020203" pitchFamily="34" charset="0"/>
                </a:rPr>
                <a:t>Seattle mapped</a:t>
              </a:r>
              <a:endParaRPr lang="en-US" sz="4000" dirty="0">
                <a:latin typeface="Raleway" panose="020B0503030101060003" pitchFamily="34" charset="77"/>
                <a:cs typeface="Segoe UI Light" panose="020B0502040204020203" pitchFamily="34" charset="0"/>
              </a:endParaRPr>
            </a:p>
          </p:txBody>
        </p:sp>
        <p:sp>
          <p:nvSpPr>
            <p:cNvPr id="13" name="TextBox 12">
              <a:extLst>
                <a:ext uri="{FF2B5EF4-FFF2-40B4-BE49-F238E27FC236}">
                  <a16:creationId xmlns:a16="http://schemas.microsoft.com/office/drawing/2014/main" id="{C3AE0534-C511-C74C-A0B2-E221BAB956E9}"/>
                </a:ext>
              </a:extLst>
            </p:cNvPr>
            <p:cNvSpPr txBox="1"/>
            <p:nvPr/>
          </p:nvSpPr>
          <p:spPr>
            <a:xfrm>
              <a:off x="5267484" y="1979695"/>
              <a:ext cx="2537874" cy="1446550"/>
            </a:xfrm>
            <a:prstGeom prst="rect">
              <a:avLst/>
            </a:prstGeom>
            <a:noFill/>
          </p:spPr>
          <p:txBody>
            <a:bodyPr wrap="none" tIns="45720" bIns="45720" rtlCol="0">
              <a:spAutoFit/>
            </a:bodyPr>
            <a:lstStyle/>
            <a:p>
              <a:pPr algn="ctr"/>
              <a:r>
                <a:rPr lang="en-US" sz="6000" dirty="0">
                  <a:latin typeface="Museo Slab 900" panose="02000000000000000000" pitchFamily="2" charset="77"/>
                  <a:cs typeface="Segoe UI Light" panose="020B0502040204020203" pitchFamily="34" charset="0"/>
                </a:rPr>
                <a:t>515</a:t>
              </a:r>
              <a:br>
                <a:rPr lang="en-US" sz="4000" dirty="0">
                  <a:latin typeface="Museo Slab 900" panose="02000000000000000000" pitchFamily="2" charset="77"/>
                  <a:cs typeface="Segoe UI Light" panose="020B0502040204020203" pitchFamily="34" charset="0"/>
                </a:rPr>
              </a:br>
              <a:r>
                <a:rPr lang="en-US" sz="2800" dirty="0">
                  <a:latin typeface="Raleway" panose="020B0503030101060003" pitchFamily="34" charset="77"/>
                  <a:cs typeface="Segoe UI Light" panose="020B0502040204020203" pitchFamily="34" charset="0"/>
                </a:rPr>
                <a:t>miles covered</a:t>
              </a:r>
              <a:endParaRPr lang="en-US" sz="4000" dirty="0">
                <a:latin typeface="Raleway" panose="020B0503030101060003" pitchFamily="34" charset="77"/>
                <a:cs typeface="Segoe UI Light" panose="020B0502040204020203" pitchFamily="34" charset="0"/>
              </a:endParaRPr>
            </a:p>
          </p:txBody>
        </p:sp>
        <p:sp>
          <p:nvSpPr>
            <p:cNvPr id="14" name="TextBox 13">
              <a:extLst>
                <a:ext uri="{FF2B5EF4-FFF2-40B4-BE49-F238E27FC236}">
                  <a16:creationId xmlns:a16="http://schemas.microsoft.com/office/drawing/2014/main" id="{93EDC322-596A-C74A-B2E0-79DA2D4C8122}"/>
                </a:ext>
              </a:extLst>
            </p:cNvPr>
            <p:cNvSpPr txBox="1"/>
            <p:nvPr/>
          </p:nvSpPr>
          <p:spPr>
            <a:xfrm>
              <a:off x="9186667" y="1979695"/>
              <a:ext cx="2611612" cy="1446550"/>
            </a:xfrm>
            <a:prstGeom prst="rect">
              <a:avLst/>
            </a:prstGeom>
            <a:noFill/>
          </p:spPr>
          <p:txBody>
            <a:bodyPr wrap="none" tIns="45720" bIns="45720" rtlCol="0">
              <a:spAutoFit/>
            </a:bodyPr>
            <a:lstStyle/>
            <a:p>
              <a:pPr algn="ctr"/>
              <a:r>
                <a:rPr lang="en-US" sz="6000" dirty="0">
                  <a:latin typeface="Museo Slab 900" panose="02000000000000000000" pitchFamily="2" charset="77"/>
                  <a:cs typeface="Segoe UI Light" panose="020B0502040204020203" pitchFamily="34" charset="0"/>
                </a:rPr>
                <a:t>57,317</a:t>
              </a:r>
              <a:br>
                <a:rPr lang="en-US" sz="4000" dirty="0">
                  <a:latin typeface="Museo Slab 900" panose="02000000000000000000" pitchFamily="2" charset="77"/>
                  <a:cs typeface="Segoe UI Light" panose="020B0502040204020203" pitchFamily="34" charset="0"/>
                </a:rPr>
              </a:br>
              <a:r>
                <a:rPr lang="en-US" sz="2800" dirty="0">
                  <a:latin typeface="Raleway" panose="020B0503030101060003" pitchFamily="34" charset="77"/>
                  <a:cs typeface="Segoe UI Light" panose="020B0502040204020203" pitchFamily="34" charset="0"/>
                </a:rPr>
                <a:t>labels</a:t>
              </a:r>
              <a:endParaRPr lang="en-US" sz="4000" dirty="0">
                <a:latin typeface="Raleway" panose="020B0503030101060003" pitchFamily="34" charset="77"/>
                <a:cs typeface="Segoe UI Light" panose="020B0502040204020203" pitchFamily="34" charset="0"/>
              </a:endParaRPr>
            </a:p>
          </p:txBody>
        </p:sp>
      </p:grpSp>
    </p:spTree>
    <p:extLst>
      <p:ext uri="{BB962C8B-B14F-4D97-AF65-F5344CB8AC3E}">
        <p14:creationId xmlns:p14="http://schemas.microsoft.com/office/powerpoint/2010/main" val="173727382"/>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
          <p:cNvSpPr>
            <a:spLocks noGrp="1"/>
          </p:cNvSpPr>
          <p:nvPr>
            <p:ph type="title"/>
          </p:nvPr>
        </p:nvSpPr>
        <p:spPr>
          <a:xfrm>
            <a:off x="211822" y="492641"/>
            <a:ext cx="9732278" cy="708436"/>
          </a:xfrm>
        </p:spPr>
        <p:txBody>
          <a:bodyPr/>
          <a:lstStyle/>
          <a:p>
            <a:r>
              <a:rPr lang="en-US" dirty="0"/>
              <a:t>Modeling accessibility</a:t>
            </a:r>
          </a:p>
        </p:txBody>
      </p:sp>
      <p:sp>
        <p:nvSpPr>
          <p:cNvPr id="19" name="Content Placeholder 3"/>
          <p:cNvSpPr>
            <a:spLocks noGrp="1"/>
          </p:cNvSpPr>
          <p:nvPr>
            <p:ph sz="quarter" idx="13"/>
          </p:nvPr>
        </p:nvSpPr>
        <p:spPr>
          <a:xfrm>
            <a:off x="228600" y="197601"/>
            <a:ext cx="4724401" cy="411367"/>
          </a:xfrm>
        </p:spPr>
        <p:txBody>
          <a:bodyPr/>
          <a:lstStyle/>
          <a:p>
            <a:r>
              <a:rPr lang="en-US" dirty="0"/>
              <a:t>Ongoing and future work</a:t>
            </a:r>
          </a:p>
        </p:txBody>
      </p:sp>
      <p:pic>
        <p:nvPicPr>
          <p:cNvPr id="4" name="Picture 3">
            <a:extLst>
              <a:ext uri="{FF2B5EF4-FFF2-40B4-BE49-F238E27FC236}">
                <a16:creationId xmlns:a16="http://schemas.microsoft.com/office/drawing/2014/main" id="{AFC874E6-D4EC-2D4C-85D2-59764E9D5E6D}"/>
              </a:ext>
            </a:extLst>
          </p:cNvPr>
          <p:cNvPicPr>
            <a:picLocks noChangeAspect="1"/>
          </p:cNvPicPr>
          <p:nvPr/>
        </p:nvPicPr>
        <p:blipFill>
          <a:blip r:embed="rId3"/>
          <a:stretch>
            <a:fillRect/>
          </a:stretch>
        </p:blipFill>
        <p:spPr>
          <a:xfrm>
            <a:off x="377154" y="1496117"/>
            <a:ext cx="2877457" cy="3596821"/>
          </a:xfrm>
          <a:prstGeom prst="rect">
            <a:avLst/>
          </a:prstGeom>
        </p:spPr>
      </p:pic>
      <p:sp>
        <p:nvSpPr>
          <p:cNvPr id="13" name="Rectangle 12">
            <a:extLst>
              <a:ext uri="{FF2B5EF4-FFF2-40B4-BE49-F238E27FC236}">
                <a16:creationId xmlns:a16="http://schemas.microsoft.com/office/drawing/2014/main" id="{2CED52A0-4449-9C46-81D3-32FB8A26849C}"/>
              </a:ext>
            </a:extLst>
          </p:cNvPr>
          <p:cNvSpPr/>
          <p:nvPr/>
        </p:nvSpPr>
        <p:spPr>
          <a:xfrm>
            <a:off x="2164781" y="5921853"/>
            <a:ext cx="8530434" cy="584775"/>
          </a:xfrm>
          <a:prstGeom prst="rect">
            <a:avLst/>
          </a:prstGeom>
        </p:spPr>
        <p:txBody>
          <a:bodyPr wrap="square">
            <a:spAutoFit/>
          </a:bodyPr>
          <a:lstStyle/>
          <a:p>
            <a:r>
              <a:rPr lang="en-US" sz="3200" b="1" dirty="0">
                <a:latin typeface="Segoe UI Semibold" panose="020B0502040204020203" pitchFamily="34" charset="0"/>
                <a:ea typeface="Segoe UI Semibold" panose="020B0502040204020203" pitchFamily="34" charset="0"/>
                <a:cs typeface="Segoe UI Semibold" panose="020B0502040204020203" pitchFamily="34" charset="0"/>
              </a:rPr>
              <a:t>What are the </a:t>
            </a:r>
            <a:r>
              <a:rPr lang="en-US" sz="3200" b="1" dirty="0">
                <a:solidFill>
                  <a:srgbClr val="00B9AE"/>
                </a:solidFill>
                <a:latin typeface="Segoe UI Semibold" panose="020B0502040204020203" pitchFamily="34" charset="0"/>
                <a:ea typeface="Segoe UI Semibold" panose="020B0502040204020203" pitchFamily="34" charset="0"/>
                <a:cs typeface="Segoe UI Semibold" panose="020B0502040204020203" pitchFamily="34" charset="0"/>
              </a:rPr>
              <a:t>correlates</a:t>
            </a:r>
            <a:r>
              <a:rPr lang="en-US" sz="3200" b="1" dirty="0">
                <a:latin typeface="Segoe UI Semibold" panose="020B0502040204020203" pitchFamily="34" charset="0"/>
                <a:ea typeface="Segoe UI Semibold" panose="020B0502040204020203" pitchFamily="34" charset="0"/>
                <a:cs typeface="Segoe UI Semibold" panose="020B0502040204020203" pitchFamily="34" charset="0"/>
              </a:rPr>
              <a:t> to accessibility?</a:t>
            </a:r>
          </a:p>
        </p:txBody>
      </p:sp>
      <p:sp>
        <p:nvSpPr>
          <p:cNvPr id="14" name="Rectangle 13">
            <a:extLst>
              <a:ext uri="{FF2B5EF4-FFF2-40B4-BE49-F238E27FC236}">
                <a16:creationId xmlns:a16="http://schemas.microsoft.com/office/drawing/2014/main" id="{B37477B9-A5B9-5E4C-BD49-1C5A0C257B9A}"/>
              </a:ext>
            </a:extLst>
          </p:cNvPr>
          <p:cNvSpPr/>
          <p:nvPr/>
        </p:nvSpPr>
        <p:spPr>
          <a:xfrm>
            <a:off x="527526" y="5387978"/>
            <a:ext cx="10531199" cy="584775"/>
          </a:xfrm>
          <a:prstGeom prst="rect">
            <a:avLst/>
          </a:prstGeom>
        </p:spPr>
        <p:txBody>
          <a:bodyPr wrap="square">
            <a:spAutoFit/>
          </a:bodyPr>
          <a:lstStyle/>
          <a:p>
            <a:pPr algn="ctr"/>
            <a:r>
              <a:rPr lang="en-US" sz="3200" b="1" dirty="0">
                <a:latin typeface="Segoe UI Semibold" panose="020B0502040204020203" pitchFamily="34" charset="0"/>
                <a:ea typeface="Segoe UI Semibold" panose="020B0502040204020203" pitchFamily="34" charset="0"/>
                <a:cs typeface="Segoe UI Semibold" panose="020B0502040204020203" pitchFamily="34" charset="0"/>
              </a:rPr>
              <a:t>How do we </a:t>
            </a:r>
            <a:r>
              <a:rPr lang="en-US" sz="3200" b="1" dirty="0">
                <a:solidFill>
                  <a:srgbClr val="00B9AE"/>
                </a:solidFill>
                <a:latin typeface="Segoe UI Semibold" panose="020B0502040204020203" pitchFamily="34" charset="0"/>
                <a:ea typeface="Segoe UI Semibold" panose="020B0502040204020203" pitchFamily="34" charset="0"/>
                <a:cs typeface="Segoe UI Semibold" panose="020B0502040204020203" pitchFamily="34" charset="0"/>
              </a:rPr>
              <a:t>compare</a:t>
            </a:r>
            <a:r>
              <a:rPr lang="en-US" sz="3200" b="1" dirty="0">
                <a:latin typeface="Segoe UI Semibold" panose="020B0502040204020203" pitchFamily="34" charset="0"/>
                <a:ea typeface="Segoe UI Semibold" panose="020B0502040204020203" pitchFamily="34" charset="0"/>
                <a:cs typeface="Segoe UI Semibold" panose="020B0502040204020203" pitchFamily="34" charset="0"/>
              </a:rPr>
              <a:t> accessibility across cities?</a:t>
            </a:r>
          </a:p>
        </p:txBody>
      </p:sp>
      <p:pic>
        <p:nvPicPr>
          <p:cNvPr id="5" name="Picture 4">
            <a:extLst>
              <a:ext uri="{FF2B5EF4-FFF2-40B4-BE49-F238E27FC236}">
                <a16:creationId xmlns:a16="http://schemas.microsoft.com/office/drawing/2014/main" id="{677E9BC8-2899-7945-BFA2-BD0FB9E6F5E7}"/>
              </a:ext>
            </a:extLst>
          </p:cNvPr>
          <p:cNvPicPr>
            <a:picLocks noChangeAspect="1"/>
          </p:cNvPicPr>
          <p:nvPr/>
        </p:nvPicPr>
        <p:blipFill rotWithShape="1">
          <a:blip r:embed="rId4"/>
          <a:srcRect t="13024" b="10205"/>
          <a:stretch/>
        </p:blipFill>
        <p:spPr>
          <a:xfrm>
            <a:off x="4733571" y="2214890"/>
            <a:ext cx="3004330" cy="2883090"/>
          </a:xfrm>
          <a:prstGeom prst="rect">
            <a:avLst/>
          </a:prstGeom>
        </p:spPr>
      </p:pic>
      <p:pic>
        <p:nvPicPr>
          <p:cNvPr id="6" name="Picture 5">
            <a:extLst>
              <a:ext uri="{FF2B5EF4-FFF2-40B4-BE49-F238E27FC236}">
                <a16:creationId xmlns:a16="http://schemas.microsoft.com/office/drawing/2014/main" id="{6AD96733-757E-5D46-AAFD-3DC117D6F71F}"/>
              </a:ext>
            </a:extLst>
          </p:cNvPr>
          <p:cNvPicPr>
            <a:picLocks noChangeAspect="1"/>
          </p:cNvPicPr>
          <p:nvPr/>
        </p:nvPicPr>
        <p:blipFill rotWithShape="1">
          <a:blip r:embed="rId5"/>
          <a:srcRect l="17389" r="18600"/>
          <a:stretch/>
        </p:blipFill>
        <p:spPr>
          <a:xfrm>
            <a:off x="9216862" y="1401131"/>
            <a:ext cx="1841863" cy="3596821"/>
          </a:xfrm>
          <a:prstGeom prst="rect">
            <a:avLst/>
          </a:prstGeom>
        </p:spPr>
      </p:pic>
      <p:sp>
        <p:nvSpPr>
          <p:cNvPr id="7" name="Rectangle 6">
            <a:extLst>
              <a:ext uri="{FF2B5EF4-FFF2-40B4-BE49-F238E27FC236}">
                <a16:creationId xmlns:a16="http://schemas.microsoft.com/office/drawing/2014/main" id="{B62A1980-97DB-F742-9712-910B2EFB2EA7}"/>
              </a:ext>
            </a:extLst>
          </p:cNvPr>
          <p:cNvSpPr/>
          <p:nvPr/>
        </p:nvSpPr>
        <p:spPr>
          <a:xfrm>
            <a:off x="3889812" y="3294527"/>
            <a:ext cx="569387" cy="584775"/>
          </a:xfrm>
          <a:prstGeom prst="rect">
            <a:avLst/>
          </a:prstGeom>
        </p:spPr>
        <p:txBody>
          <a:bodyPr wrap="none">
            <a:spAutoFit/>
          </a:bodyPr>
          <a:lstStyle/>
          <a:p>
            <a:r>
              <a:rPr lang="en-US" sz="3200" b="1" dirty="0">
                <a:latin typeface="Segoe UI Semibold" panose="020B0502040204020203" pitchFamily="34" charset="0"/>
                <a:ea typeface="Segoe UI Semibold" panose="020B0502040204020203" pitchFamily="34" charset="0"/>
                <a:cs typeface="Segoe UI Semibold" panose="020B0502040204020203" pitchFamily="34" charset="0"/>
              </a:rPr>
              <a:t>vs</a:t>
            </a:r>
            <a:endParaRPr lang="en-US" sz="3200" dirty="0"/>
          </a:p>
        </p:txBody>
      </p:sp>
      <p:sp>
        <p:nvSpPr>
          <p:cNvPr id="20" name="Rectangle 19">
            <a:extLst>
              <a:ext uri="{FF2B5EF4-FFF2-40B4-BE49-F238E27FC236}">
                <a16:creationId xmlns:a16="http://schemas.microsoft.com/office/drawing/2014/main" id="{2A59ED5F-72A4-5549-97B6-A345F4AFCC63}"/>
              </a:ext>
            </a:extLst>
          </p:cNvPr>
          <p:cNvSpPr/>
          <p:nvPr/>
        </p:nvSpPr>
        <p:spPr>
          <a:xfrm>
            <a:off x="8120964" y="3294527"/>
            <a:ext cx="569387" cy="584775"/>
          </a:xfrm>
          <a:prstGeom prst="rect">
            <a:avLst/>
          </a:prstGeom>
        </p:spPr>
        <p:txBody>
          <a:bodyPr wrap="none">
            <a:spAutoFit/>
          </a:bodyPr>
          <a:lstStyle/>
          <a:p>
            <a:r>
              <a:rPr lang="en-US" sz="3200" b="1" dirty="0">
                <a:latin typeface="Segoe UI Semibold" panose="020B0502040204020203" pitchFamily="34" charset="0"/>
                <a:ea typeface="Segoe UI Semibold" panose="020B0502040204020203" pitchFamily="34" charset="0"/>
                <a:cs typeface="Segoe UI Semibold" panose="020B0502040204020203" pitchFamily="34" charset="0"/>
              </a:rPr>
              <a:t>vs</a:t>
            </a:r>
            <a:endParaRPr lang="en-US" sz="3200" dirty="0"/>
          </a:p>
        </p:txBody>
      </p:sp>
    </p:spTree>
    <p:extLst>
      <p:ext uri="{BB962C8B-B14F-4D97-AF65-F5344CB8AC3E}">
        <p14:creationId xmlns:p14="http://schemas.microsoft.com/office/powerpoint/2010/main" val="2403178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013B292E-861C-5445-AA86-EF10CEC0883C}"/>
              </a:ext>
            </a:extLst>
          </p:cNvPr>
          <p:cNvGrpSpPr/>
          <p:nvPr/>
        </p:nvGrpSpPr>
        <p:grpSpPr>
          <a:xfrm>
            <a:off x="211822" y="1791108"/>
            <a:ext cx="11816470" cy="3032988"/>
            <a:chOff x="211822" y="2116862"/>
            <a:chExt cx="11816470" cy="3032988"/>
          </a:xfrm>
        </p:grpSpPr>
        <p:pic>
          <p:nvPicPr>
            <p:cNvPr id="28" name="Picture 6" descr="obstacle-1"/>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9302"/>
            <a:stretch/>
          </p:blipFill>
          <p:spPr bwMode="auto">
            <a:xfrm>
              <a:off x="211822" y="2116864"/>
              <a:ext cx="3923562" cy="3032986"/>
            </a:xfrm>
            <a:prstGeom prst="rect">
              <a:avLst/>
            </a:prstGeom>
            <a:noFill/>
            <a:extLst>
              <a:ext uri="{909E8E84-426E-40DD-AFC4-6F175D3DCCD1}">
                <a14:hiddenFill xmlns:a14="http://schemas.microsoft.com/office/drawing/2010/main">
                  <a:solidFill>
                    <a:srgbClr val="FFFFFF"/>
                  </a:solidFill>
                </a14:hiddenFill>
              </a:ext>
            </a:extLst>
          </p:spPr>
        </p:pic>
        <p:sp>
          <p:nvSpPr>
            <p:cNvPr id="29" name="TextBox 28"/>
            <p:cNvSpPr txBox="1"/>
            <p:nvPr/>
          </p:nvSpPr>
          <p:spPr>
            <a:xfrm>
              <a:off x="221406" y="4169090"/>
              <a:ext cx="2807878" cy="954107"/>
            </a:xfrm>
            <a:prstGeom prst="rect">
              <a:avLst/>
            </a:prstGeom>
            <a:noFill/>
          </p:spPr>
          <p:txBody>
            <a:bodyPr wrap="square" rtlCol="0">
              <a:spAutoFit/>
            </a:bodyPr>
            <a:lstStyle/>
            <a:p>
              <a:r>
                <a:rPr lang="en-US" sz="3600" dirty="0">
                  <a:latin typeface="Bebas Neue" panose="020B0606020202050201" pitchFamily="34" charset="0"/>
                </a:rPr>
                <a:t>21,584</a:t>
              </a:r>
            </a:p>
            <a:p>
              <a:r>
                <a:rPr lang="en-US" sz="2000" dirty="0">
                  <a:latin typeface="Bebas Neue" panose="020B0606020202050201" pitchFamily="34" charset="0"/>
                </a:rPr>
                <a:t>Obstacles</a:t>
              </a:r>
              <a:endParaRPr lang="en-US" sz="2400" dirty="0">
                <a:latin typeface="Bebas Neue" panose="020B0606020202050201" pitchFamily="34" charset="0"/>
              </a:endParaRPr>
            </a:p>
          </p:txBody>
        </p:sp>
        <p:pic>
          <p:nvPicPr>
            <p:cNvPr id="31" name="Picture 8" descr="surfaceproblem-1"/>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b="9302"/>
            <a:stretch/>
          </p:blipFill>
          <p:spPr bwMode="auto">
            <a:xfrm>
              <a:off x="4169376" y="2116862"/>
              <a:ext cx="3918980" cy="3032986"/>
            </a:xfrm>
            <a:prstGeom prst="rect">
              <a:avLst/>
            </a:prstGeom>
            <a:noFill/>
            <a:extLst>
              <a:ext uri="{909E8E84-426E-40DD-AFC4-6F175D3DCCD1}">
                <a14:hiddenFill xmlns:a14="http://schemas.microsoft.com/office/drawing/2010/main">
                  <a:solidFill>
                    <a:srgbClr val="FFFFFF"/>
                  </a:solidFill>
                </a14:hiddenFill>
              </a:ext>
            </a:extLst>
          </p:spPr>
        </p:pic>
        <p:sp>
          <p:nvSpPr>
            <p:cNvPr id="32" name="TextBox 31"/>
            <p:cNvSpPr txBox="1"/>
            <p:nvPr/>
          </p:nvSpPr>
          <p:spPr>
            <a:xfrm>
              <a:off x="4169376" y="4169090"/>
              <a:ext cx="2807878" cy="954107"/>
            </a:xfrm>
            <a:prstGeom prst="rect">
              <a:avLst/>
            </a:prstGeom>
            <a:noFill/>
          </p:spPr>
          <p:txBody>
            <a:bodyPr wrap="square" rtlCol="0">
              <a:spAutoFit/>
            </a:bodyPr>
            <a:lstStyle/>
            <a:p>
              <a:r>
                <a:rPr lang="en-US" sz="3600" dirty="0">
                  <a:latin typeface="Bebas Neue" panose="020B0606020202050201" pitchFamily="34" charset="0"/>
                </a:rPr>
                <a:t>8,468</a:t>
              </a:r>
            </a:p>
            <a:p>
              <a:r>
                <a:rPr lang="en-US" sz="2000" dirty="0">
                  <a:latin typeface="Bebas Neue" panose="020B0606020202050201" pitchFamily="34" charset="0"/>
                </a:rPr>
                <a:t>Surface problems</a:t>
              </a:r>
            </a:p>
          </p:txBody>
        </p:sp>
        <p:pic>
          <p:nvPicPr>
            <p:cNvPr id="34" name="Picture 2" descr="nosidewalk-final"/>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b="8945"/>
            <a:stretch/>
          </p:blipFill>
          <p:spPr bwMode="auto">
            <a:xfrm>
              <a:off x="8122351" y="2116862"/>
              <a:ext cx="3905941" cy="3032986"/>
            </a:xfrm>
            <a:prstGeom prst="rect">
              <a:avLst/>
            </a:prstGeom>
            <a:noFill/>
            <a:extLst>
              <a:ext uri="{909E8E84-426E-40DD-AFC4-6F175D3DCCD1}">
                <a14:hiddenFill xmlns:a14="http://schemas.microsoft.com/office/drawing/2010/main">
                  <a:solidFill>
                    <a:srgbClr val="FFFFFF"/>
                  </a:solidFill>
                </a14:hiddenFill>
              </a:ext>
            </a:extLst>
          </p:spPr>
        </p:pic>
        <p:sp>
          <p:nvSpPr>
            <p:cNvPr id="35" name="TextBox 34"/>
            <p:cNvSpPr txBox="1"/>
            <p:nvPr/>
          </p:nvSpPr>
          <p:spPr>
            <a:xfrm>
              <a:off x="8133601" y="4169090"/>
              <a:ext cx="2807878" cy="954107"/>
            </a:xfrm>
            <a:prstGeom prst="rect">
              <a:avLst/>
            </a:prstGeom>
            <a:noFill/>
          </p:spPr>
          <p:txBody>
            <a:bodyPr wrap="square" rtlCol="0">
              <a:spAutoFit/>
            </a:bodyPr>
            <a:lstStyle/>
            <a:p>
              <a:r>
                <a:rPr lang="en-US" sz="3600" dirty="0">
                  <a:latin typeface="Bebas Neue" panose="020B0606020202050201" pitchFamily="34" charset="0"/>
                </a:rPr>
                <a:t>43,725</a:t>
              </a:r>
            </a:p>
            <a:p>
              <a:r>
                <a:rPr lang="en-US" sz="2000" dirty="0">
                  <a:latin typeface="Bebas Neue" panose="020B0606020202050201" pitchFamily="34" charset="0"/>
                </a:rPr>
                <a:t>No Sidewalk</a:t>
              </a:r>
            </a:p>
          </p:txBody>
        </p:sp>
      </p:grpSp>
      <p:sp>
        <p:nvSpPr>
          <p:cNvPr id="18" name="Title 1"/>
          <p:cNvSpPr>
            <a:spLocks noGrp="1"/>
          </p:cNvSpPr>
          <p:nvPr>
            <p:ph type="title"/>
          </p:nvPr>
        </p:nvSpPr>
        <p:spPr>
          <a:xfrm>
            <a:off x="211822" y="492641"/>
            <a:ext cx="9732278" cy="708436"/>
          </a:xfrm>
        </p:spPr>
        <p:txBody>
          <a:bodyPr/>
          <a:lstStyle/>
          <a:p>
            <a:r>
              <a:rPr lang="en-US" dirty="0"/>
              <a:t>Visualizing accessibility</a:t>
            </a:r>
          </a:p>
        </p:txBody>
      </p:sp>
      <p:sp>
        <p:nvSpPr>
          <p:cNvPr id="19" name="Content Placeholder 3"/>
          <p:cNvSpPr>
            <a:spLocks noGrp="1"/>
          </p:cNvSpPr>
          <p:nvPr>
            <p:ph sz="quarter" idx="13"/>
          </p:nvPr>
        </p:nvSpPr>
        <p:spPr>
          <a:xfrm>
            <a:off x="228600" y="197601"/>
            <a:ext cx="4724401" cy="411367"/>
          </a:xfrm>
        </p:spPr>
        <p:txBody>
          <a:bodyPr/>
          <a:lstStyle/>
          <a:p>
            <a:r>
              <a:rPr lang="en-US" dirty="0"/>
              <a:t>Ongoing and future work</a:t>
            </a:r>
          </a:p>
        </p:txBody>
      </p:sp>
      <p:sp>
        <p:nvSpPr>
          <p:cNvPr id="12" name="Rectangle 11">
            <a:extLst>
              <a:ext uri="{FF2B5EF4-FFF2-40B4-BE49-F238E27FC236}">
                <a16:creationId xmlns:a16="http://schemas.microsoft.com/office/drawing/2014/main" id="{B642085E-EDA7-6048-A439-9B78BBA7CE18}"/>
              </a:ext>
            </a:extLst>
          </p:cNvPr>
          <p:cNvSpPr/>
          <p:nvPr/>
        </p:nvSpPr>
        <p:spPr>
          <a:xfrm>
            <a:off x="1888630" y="5414125"/>
            <a:ext cx="8414739" cy="584775"/>
          </a:xfrm>
          <a:prstGeom prst="rect">
            <a:avLst/>
          </a:prstGeom>
        </p:spPr>
        <p:txBody>
          <a:bodyPr wrap="none">
            <a:spAutoFit/>
          </a:bodyPr>
          <a:lstStyle/>
          <a:p>
            <a:r>
              <a:rPr lang="en-US" sz="3200" b="1" dirty="0">
                <a:latin typeface="Segoe UI Semibold" panose="020B0502040204020203" pitchFamily="34" charset="0"/>
                <a:ea typeface="Segoe UI Semibold" panose="020B0502040204020203" pitchFamily="34" charset="0"/>
                <a:cs typeface="Segoe UI Semibold" panose="020B0502040204020203" pitchFamily="34" charset="0"/>
              </a:rPr>
              <a:t>What are the (</a:t>
            </a:r>
            <a:r>
              <a:rPr lang="en-US" sz="3200" b="1" dirty="0">
                <a:solidFill>
                  <a:srgbClr val="BE384A"/>
                </a:solidFill>
                <a:latin typeface="Segoe UI Semibold" panose="020B0502040204020203" pitchFamily="34" charset="0"/>
                <a:ea typeface="Segoe UI Semibold" panose="020B0502040204020203" pitchFamily="34" charset="0"/>
                <a:cs typeface="Segoe UI Semibold" panose="020B0502040204020203" pitchFamily="34" charset="0"/>
              </a:rPr>
              <a:t>in</a:t>
            </a:r>
            <a:r>
              <a:rPr lang="en-US" sz="3200" b="1" dirty="0">
                <a:latin typeface="Segoe UI Semibold" panose="020B0502040204020203" pitchFamily="34" charset="0"/>
                <a:ea typeface="Segoe UI Semibold" panose="020B0502040204020203" pitchFamily="34" charset="0"/>
                <a:cs typeface="Segoe UI Semibold" panose="020B0502040204020203" pitchFamily="34" charset="0"/>
              </a:rPr>
              <a:t>)</a:t>
            </a:r>
            <a:r>
              <a:rPr lang="en-US" sz="3200" b="1" dirty="0">
                <a:solidFill>
                  <a:srgbClr val="00B9AE"/>
                </a:solidFill>
                <a:latin typeface="Segoe UI Semibold" panose="020B0502040204020203" pitchFamily="34" charset="0"/>
                <a:ea typeface="Segoe UI Semibold" panose="020B0502040204020203" pitchFamily="34" charset="0"/>
                <a:cs typeface="Segoe UI Semibold" panose="020B0502040204020203" pitchFamily="34" charset="0"/>
              </a:rPr>
              <a:t>accessible</a:t>
            </a:r>
            <a:r>
              <a:rPr lang="en-US" sz="3200" b="1" dirty="0">
                <a:solidFill>
                  <a:srgbClr val="002060"/>
                </a:solidFill>
                <a:latin typeface="Segoe UI Semibold" panose="020B0502040204020203" pitchFamily="34" charset="0"/>
                <a:ea typeface="Segoe UI Semibold" panose="020B0502040204020203" pitchFamily="34" charset="0"/>
                <a:cs typeface="Segoe UI Semibold" panose="020B0502040204020203" pitchFamily="34" charset="0"/>
              </a:rPr>
              <a:t> </a:t>
            </a:r>
            <a:r>
              <a:rPr lang="en-US" sz="3200" b="1" dirty="0">
                <a:latin typeface="Segoe UI Semibold" panose="020B0502040204020203" pitchFamily="34" charset="0"/>
                <a:ea typeface="Segoe UI Semibold" panose="020B0502040204020203" pitchFamily="34" charset="0"/>
                <a:cs typeface="Segoe UI Semibold" panose="020B0502040204020203" pitchFamily="34" charset="0"/>
              </a:rPr>
              <a:t>areas of the city?</a:t>
            </a:r>
          </a:p>
        </p:txBody>
      </p:sp>
    </p:spTree>
    <p:extLst>
      <p:ext uri="{BB962C8B-B14F-4D97-AF65-F5344CB8AC3E}">
        <p14:creationId xmlns:p14="http://schemas.microsoft.com/office/powerpoint/2010/main" val="1101491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C9EFD-7ED3-DD48-BFD4-C521F9A6FFBF}"/>
              </a:ext>
            </a:extLst>
          </p:cNvPr>
          <p:cNvSpPr>
            <a:spLocks noGrp="1"/>
          </p:cNvSpPr>
          <p:nvPr>
            <p:ph type="title"/>
          </p:nvPr>
        </p:nvSpPr>
        <p:spPr>
          <a:xfrm>
            <a:off x="211822" y="492641"/>
            <a:ext cx="11556108" cy="708436"/>
          </a:xfrm>
        </p:spPr>
        <p:txBody>
          <a:bodyPr/>
          <a:lstStyle/>
          <a:p>
            <a:r>
              <a:rPr lang="en-US" dirty="0"/>
              <a:t>Automating data collection using computer vision</a:t>
            </a:r>
          </a:p>
        </p:txBody>
      </p:sp>
      <p:sp>
        <p:nvSpPr>
          <p:cNvPr id="4" name="Content Placeholder 3">
            <a:extLst>
              <a:ext uri="{FF2B5EF4-FFF2-40B4-BE49-F238E27FC236}">
                <a16:creationId xmlns:a16="http://schemas.microsoft.com/office/drawing/2014/main" id="{26EBE04E-B540-8C45-B063-72E5B9D0B068}"/>
              </a:ext>
            </a:extLst>
          </p:cNvPr>
          <p:cNvSpPr>
            <a:spLocks noGrp="1"/>
          </p:cNvSpPr>
          <p:nvPr>
            <p:ph sz="quarter" idx="13"/>
          </p:nvPr>
        </p:nvSpPr>
        <p:spPr/>
        <p:txBody>
          <a:bodyPr/>
          <a:lstStyle/>
          <a:p>
            <a:r>
              <a:rPr lang="en-US" dirty="0"/>
              <a:t>Ongoing and future work</a:t>
            </a:r>
          </a:p>
          <a:p>
            <a:endParaRPr lang="en-US" dirty="0"/>
          </a:p>
        </p:txBody>
      </p:sp>
      <p:pic>
        <p:nvPicPr>
          <p:cNvPr id="5" name="Picture 4">
            <a:extLst>
              <a:ext uri="{FF2B5EF4-FFF2-40B4-BE49-F238E27FC236}">
                <a16:creationId xmlns:a16="http://schemas.microsoft.com/office/drawing/2014/main" id="{FE573A5F-9830-8643-B8A6-3E566898EED4}"/>
              </a:ext>
            </a:extLst>
          </p:cNvPr>
          <p:cNvPicPr>
            <a:picLocks noChangeAspect="1"/>
          </p:cNvPicPr>
          <p:nvPr/>
        </p:nvPicPr>
        <p:blipFill rotWithShape="1">
          <a:blip r:embed="rId3"/>
          <a:srcRect b="8658"/>
          <a:stretch/>
        </p:blipFill>
        <p:spPr>
          <a:xfrm>
            <a:off x="2383490" y="2385659"/>
            <a:ext cx="7405010" cy="2390036"/>
          </a:xfrm>
          <a:prstGeom prst="rect">
            <a:avLst/>
          </a:prstGeom>
        </p:spPr>
      </p:pic>
      <p:grpSp>
        <p:nvGrpSpPr>
          <p:cNvPr id="7" name="Group 6">
            <a:extLst>
              <a:ext uri="{FF2B5EF4-FFF2-40B4-BE49-F238E27FC236}">
                <a16:creationId xmlns:a16="http://schemas.microsoft.com/office/drawing/2014/main" id="{2457807F-D651-074C-943D-50B50B38F866}"/>
              </a:ext>
            </a:extLst>
          </p:cNvPr>
          <p:cNvGrpSpPr/>
          <p:nvPr/>
        </p:nvGrpSpPr>
        <p:grpSpPr>
          <a:xfrm>
            <a:off x="7737749" y="2383571"/>
            <a:ext cx="4207558" cy="1997626"/>
            <a:chOff x="7738122" y="1489853"/>
            <a:chExt cx="4207558" cy="1997626"/>
          </a:xfrm>
        </p:grpSpPr>
        <p:pic>
          <p:nvPicPr>
            <p:cNvPr id="8" name="Picture 7">
              <a:extLst>
                <a:ext uri="{FF2B5EF4-FFF2-40B4-BE49-F238E27FC236}">
                  <a16:creationId xmlns:a16="http://schemas.microsoft.com/office/drawing/2014/main" id="{CB8E7B10-3FFB-0A41-A026-A86D3CE1550D}"/>
                </a:ext>
              </a:extLst>
            </p:cNvPr>
            <p:cNvPicPr>
              <a:picLocks noChangeAspect="1"/>
            </p:cNvPicPr>
            <p:nvPr/>
          </p:nvPicPr>
          <p:blipFill>
            <a:blip r:embed="rId4"/>
            <a:stretch>
              <a:fillRect/>
            </a:stretch>
          </p:blipFill>
          <p:spPr>
            <a:xfrm>
              <a:off x="9964480" y="1489853"/>
              <a:ext cx="1981200" cy="1476375"/>
            </a:xfrm>
            <a:prstGeom prst="rect">
              <a:avLst/>
            </a:prstGeom>
            <a:noFill/>
            <a:ln w="28575">
              <a:solidFill>
                <a:srgbClr val="92D050"/>
              </a:solidFill>
            </a:ln>
          </p:spPr>
        </p:pic>
        <p:sp>
          <p:nvSpPr>
            <p:cNvPr id="9" name="Rectangle 8">
              <a:extLst>
                <a:ext uri="{FF2B5EF4-FFF2-40B4-BE49-F238E27FC236}">
                  <a16:creationId xmlns:a16="http://schemas.microsoft.com/office/drawing/2014/main" id="{8617D32E-7F0B-8142-A0C9-91D4A1FC5D01}"/>
                </a:ext>
              </a:extLst>
            </p:cNvPr>
            <p:cNvSpPr/>
            <p:nvPr/>
          </p:nvSpPr>
          <p:spPr>
            <a:xfrm>
              <a:off x="7738122" y="3076872"/>
              <a:ext cx="550010" cy="410607"/>
            </a:xfrm>
            <a:prstGeom prst="rect">
              <a:avLst/>
            </a:prstGeom>
            <a:noFill/>
            <a:ln w="28575">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C2DC6AB8-DE9C-9842-8239-016D5FA2D390}"/>
                </a:ext>
              </a:extLst>
            </p:cNvPr>
            <p:cNvCxnSpPr>
              <a:cxnSpLocks/>
            </p:cNvCxnSpPr>
            <p:nvPr/>
          </p:nvCxnSpPr>
          <p:spPr>
            <a:xfrm flipV="1">
              <a:off x="8288132" y="1525689"/>
              <a:ext cx="1672659" cy="1563812"/>
            </a:xfrm>
            <a:prstGeom prst="line">
              <a:avLst/>
            </a:prstGeom>
            <a:ln w="19050">
              <a:solidFill>
                <a:srgbClr val="92D050"/>
              </a:solidFill>
              <a:prstDash val="dash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150B9A91-19FE-7542-AF4F-DE535B11A4A2}"/>
                </a:ext>
              </a:extLst>
            </p:cNvPr>
            <p:cNvCxnSpPr>
              <a:cxnSpLocks/>
            </p:cNvCxnSpPr>
            <p:nvPr/>
          </p:nvCxnSpPr>
          <p:spPr>
            <a:xfrm flipV="1">
              <a:off x="8288132" y="2923567"/>
              <a:ext cx="1672659" cy="563912"/>
            </a:xfrm>
            <a:prstGeom prst="line">
              <a:avLst/>
            </a:prstGeom>
            <a:ln w="19050">
              <a:solidFill>
                <a:srgbClr val="92D050"/>
              </a:solidFill>
              <a:prstDash val="dashDot"/>
            </a:ln>
          </p:spPr>
          <p:style>
            <a:lnRef idx="1">
              <a:schemeClr val="accent1"/>
            </a:lnRef>
            <a:fillRef idx="0">
              <a:schemeClr val="accent1"/>
            </a:fillRef>
            <a:effectRef idx="0">
              <a:schemeClr val="accent1"/>
            </a:effectRef>
            <a:fontRef idx="minor">
              <a:schemeClr val="tx1"/>
            </a:fontRef>
          </p:style>
        </p:cxnSp>
      </p:grpSp>
      <p:grpSp>
        <p:nvGrpSpPr>
          <p:cNvPr id="12" name="Group 11">
            <a:extLst>
              <a:ext uri="{FF2B5EF4-FFF2-40B4-BE49-F238E27FC236}">
                <a16:creationId xmlns:a16="http://schemas.microsoft.com/office/drawing/2014/main" id="{E909E7A9-212D-234A-BEF9-861AD56C01F5}"/>
              </a:ext>
            </a:extLst>
          </p:cNvPr>
          <p:cNvGrpSpPr/>
          <p:nvPr/>
        </p:nvGrpSpPr>
        <p:grpSpPr>
          <a:xfrm>
            <a:off x="8213114" y="4003609"/>
            <a:ext cx="3732193" cy="1590901"/>
            <a:chOff x="8213487" y="3109891"/>
            <a:chExt cx="3732193" cy="1590901"/>
          </a:xfrm>
        </p:grpSpPr>
        <p:sp>
          <p:nvSpPr>
            <p:cNvPr id="13" name="Rectangle 12">
              <a:extLst>
                <a:ext uri="{FF2B5EF4-FFF2-40B4-BE49-F238E27FC236}">
                  <a16:creationId xmlns:a16="http://schemas.microsoft.com/office/drawing/2014/main" id="{C04B2406-0323-FD4C-B942-6930B25153F2}"/>
                </a:ext>
              </a:extLst>
            </p:cNvPr>
            <p:cNvSpPr/>
            <p:nvPr/>
          </p:nvSpPr>
          <p:spPr>
            <a:xfrm>
              <a:off x="8213487" y="3109891"/>
              <a:ext cx="550010" cy="410607"/>
            </a:xfrm>
            <a:prstGeom prst="rect">
              <a:avLst/>
            </a:prstGeom>
            <a:noFill/>
            <a:ln w="28575">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E7AE2D03-6FE8-A34E-A120-1AB66C21AD77}"/>
                </a:ext>
              </a:extLst>
            </p:cNvPr>
            <p:cNvCxnSpPr>
              <a:cxnSpLocks/>
            </p:cNvCxnSpPr>
            <p:nvPr/>
          </p:nvCxnSpPr>
          <p:spPr>
            <a:xfrm>
              <a:off x="8763497" y="3116294"/>
              <a:ext cx="1209843" cy="94739"/>
            </a:xfrm>
            <a:prstGeom prst="line">
              <a:avLst/>
            </a:prstGeom>
            <a:ln w="19050">
              <a:solidFill>
                <a:srgbClr val="C00000"/>
              </a:solidFill>
              <a:prstDash val="dash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6D1BFE6-D502-574B-90D9-96EBA67E1EC3}"/>
                </a:ext>
              </a:extLst>
            </p:cNvPr>
            <p:cNvCxnSpPr>
              <a:cxnSpLocks/>
            </p:cNvCxnSpPr>
            <p:nvPr/>
          </p:nvCxnSpPr>
          <p:spPr>
            <a:xfrm>
              <a:off x="8763497" y="3526901"/>
              <a:ext cx="1188577" cy="1172690"/>
            </a:xfrm>
            <a:prstGeom prst="line">
              <a:avLst/>
            </a:prstGeom>
            <a:ln w="19050">
              <a:solidFill>
                <a:srgbClr val="C00000"/>
              </a:solidFill>
              <a:prstDash val="dashDot"/>
            </a:ln>
          </p:spPr>
          <p:style>
            <a:lnRef idx="1">
              <a:schemeClr val="accent1"/>
            </a:lnRef>
            <a:fillRef idx="0">
              <a:schemeClr val="accent1"/>
            </a:fillRef>
            <a:effectRef idx="0">
              <a:schemeClr val="accent1"/>
            </a:effectRef>
            <a:fontRef idx="minor">
              <a:schemeClr val="tx1"/>
            </a:fontRef>
          </p:style>
        </p:cxnSp>
        <p:pic>
          <p:nvPicPr>
            <p:cNvPr id="16" name="Picture 15">
              <a:extLst>
                <a:ext uri="{FF2B5EF4-FFF2-40B4-BE49-F238E27FC236}">
                  <a16:creationId xmlns:a16="http://schemas.microsoft.com/office/drawing/2014/main" id="{03A2A6D7-9D99-464B-989B-6DCDADE3FBD3}"/>
                </a:ext>
              </a:extLst>
            </p:cNvPr>
            <p:cNvPicPr>
              <a:picLocks noChangeAspect="1"/>
            </p:cNvPicPr>
            <p:nvPr/>
          </p:nvPicPr>
          <p:blipFill>
            <a:blip r:embed="rId5"/>
            <a:stretch>
              <a:fillRect/>
            </a:stretch>
          </p:blipFill>
          <p:spPr>
            <a:xfrm>
              <a:off x="9964480" y="3224417"/>
              <a:ext cx="1981200" cy="1476375"/>
            </a:xfrm>
            <a:prstGeom prst="rect">
              <a:avLst/>
            </a:prstGeom>
            <a:ln w="28575">
              <a:solidFill>
                <a:srgbClr val="C00000"/>
              </a:solidFill>
            </a:ln>
          </p:spPr>
        </p:pic>
      </p:grpSp>
      <p:grpSp>
        <p:nvGrpSpPr>
          <p:cNvPr id="17" name="Group 16">
            <a:extLst>
              <a:ext uri="{FF2B5EF4-FFF2-40B4-BE49-F238E27FC236}">
                <a16:creationId xmlns:a16="http://schemas.microsoft.com/office/drawing/2014/main" id="{B179CF1B-A3EA-5F45-81FA-698DA897D5A9}"/>
              </a:ext>
            </a:extLst>
          </p:cNvPr>
          <p:cNvGrpSpPr/>
          <p:nvPr/>
        </p:nvGrpSpPr>
        <p:grpSpPr>
          <a:xfrm>
            <a:off x="228600" y="2419406"/>
            <a:ext cx="6283550" cy="2019187"/>
            <a:chOff x="228973" y="1525688"/>
            <a:chExt cx="6283550" cy="2019187"/>
          </a:xfrm>
        </p:grpSpPr>
        <p:pic>
          <p:nvPicPr>
            <p:cNvPr id="18" name="Picture 17">
              <a:extLst>
                <a:ext uri="{FF2B5EF4-FFF2-40B4-BE49-F238E27FC236}">
                  <a16:creationId xmlns:a16="http://schemas.microsoft.com/office/drawing/2014/main" id="{277D8E50-8C87-BC41-9FAE-DDB6A27AFF42}"/>
                </a:ext>
              </a:extLst>
            </p:cNvPr>
            <p:cNvPicPr>
              <a:picLocks noChangeAspect="1"/>
            </p:cNvPicPr>
            <p:nvPr/>
          </p:nvPicPr>
          <p:blipFill>
            <a:blip r:embed="rId6"/>
            <a:stretch>
              <a:fillRect/>
            </a:stretch>
          </p:blipFill>
          <p:spPr>
            <a:xfrm>
              <a:off x="228973" y="1525688"/>
              <a:ext cx="1982972" cy="1481256"/>
            </a:xfrm>
            <a:prstGeom prst="rect">
              <a:avLst/>
            </a:prstGeom>
            <a:noFill/>
            <a:ln w="28575">
              <a:solidFill>
                <a:srgbClr val="C00000"/>
              </a:solidFill>
            </a:ln>
          </p:spPr>
        </p:pic>
        <p:sp>
          <p:nvSpPr>
            <p:cNvPr id="19" name="Rectangle 18">
              <a:extLst>
                <a:ext uri="{FF2B5EF4-FFF2-40B4-BE49-F238E27FC236}">
                  <a16:creationId xmlns:a16="http://schemas.microsoft.com/office/drawing/2014/main" id="{24D587E6-408C-8A48-9DD9-5FF495717F32}"/>
                </a:ext>
              </a:extLst>
            </p:cNvPr>
            <p:cNvSpPr/>
            <p:nvPr/>
          </p:nvSpPr>
          <p:spPr>
            <a:xfrm>
              <a:off x="5885202" y="3062521"/>
              <a:ext cx="627321" cy="468323"/>
            </a:xfrm>
            <a:prstGeom prst="rect">
              <a:avLst/>
            </a:prstGeom>
            <a:noFill/>
            <a:ln w="28575">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83BBC059-9DD6-244F-9E63-36A2F339B6BD}"/>
                </a:ext>
              </a:extLst>
            </p:cNvPr>
            <p:cNvCxnSpPr>
              <a:cxnSpLocks/>
            </p:cNvCxnSpPr>
            <p:nvPr/>
          </p:nvCxnSpPr>
          <p:spPr>
            <a:xfrm>
              <a:off x="2208256" y="1525688"/>
              <a:ext cx="3704683" cy="1541315"/>
            </a:xfrm>
            <a:prstGeom prst="line">
              <a:avLst/>
            </a:prstGeom>
            <a:ln w="19050">
              <a:solidFill>
                <a:srgbClr val="C00000"/>
              </a:solidFill>
              <a:prstDash val="dash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DD209A3-1115-F545-BF12-15A3ECA39237}"/>
                </a:ext>
              </a:extLst>
            </p:cNvPr>
            <p:cNvCxnSpPr>
              <a:cxnSpLocks/>
            </p:cNvCxnSpPr>
            <p:nvPr/>
          </p:nvCxnSpPr>
          <p:spPr>
            <a:xfrm>
              <a:off x="2195707" y="3006944"/>
              <a:ext cx="3717232" cy="537931"/>
            </a:xfrm>
            <a:prstGeom prst="line">
              <a:avLst/>
            </a:prstGeom>
            <a:ln w="19050">
              <a:solidFill>
                <a:srgbClr val="C00000"/>
              </a:solidFill>
              <a:prstDash val="dashDot"/>
            </a:ln>
          </p:spPr>
          <p:style>
            <a:lnRef idx="1">
              <a:schemeClr val="accent1"/>
            </a:lnRef>
            <a:fillRef idx="0">
              <a:schemeClr val="accent1"/>
            </a:fillRef>
            <a:effectRef idx="0">
              <a:schemeClr val="accent1"/>
            </a:effectRef>
            <a:fontRef idx="minor">
              <a:schemeClr val="tx1"/>
            </a:fontRef>
          </p:style>
        </p:cxnSp>
      </p:grpSp>
      <p:grpSp>
        <p:nvGrpSpPr>
          <p:cNvPr id="22" name="Group 21">
            <a:extLst>
              <a:ext uri="{FF2B5EF4-FFF2-40B4-BE49-F238E27FC236}">
                <a16:creationId xmlns:a16="http://schemas.microsoft.com/office/drawing/2014/main" id="{D0F7A142-5FB6-E845-AA31-87D57BDF3618}"/>
              </a:ext>
            </a:extLst>
          </p:cNvPr>
          <p:cNvGrpSpPr/>
          <p:nvPr/>
        </p:nvGrpSpPr>
        <p:grpSpPr>
          <a:xfrm>
            <a:off x="228600" y="3974752"/>
            <a:ext cx="3938991" cy="1662018"/>
            <a:chOff x="228973" y="3081034"/>
            <a:chExt cx="3938991" cy="1662018"/>
          </a:xfrm>
        </p:grpSpPr>
        <p:pic>
          <p:nvPicPr>
            <p:cNvPr id="23" name="Picture 22">
              <a:extLst>
                <a:ext uri="{FF2B5EF4-FFF2-40B4-BE49-F238E27FC236}">
                  <a16:creationId xmlns:a16="http://schemas.microsoft.com/office/drawing/2014/main" id="{2E7BAFCC-C3E9-7143-B286-73E56C59E2E0}"/>
                </a:ext>
              </a:extLst>
            </p:cNvPr>
            <p:cNvPicPr>
              <a:picLocks noChangeAspect="1"/>
            </p:cNvPicPr>
            <p:nvPr/>
          </p:nvPicPr>
          <p:blipFill>
            <a:blip r:embed="rId7"/>
            <a:stretch>
              <a:fillRect/>
            </a:stretch>
          </p:blipFill>
          <p:spPr>
            <a:xfrm>
              <a:off x="228973" y="3261796"/>
              <a:ext cx="1982972" cy="1481256"/>
            </a:xfrm>
            <a:prstGeom prst="rect">
              <a:avLst/>
            </a:prstGeom>
            <a:noFill/>
            <a:ln w="28575">
              <a:solidFill>
                <a:srgbClr val="C00000"/>
              </a:solidFill>
            </a:ln>
          </p:spPr>
        </p:pic>
        <p:sp>
          <p:nvSpPr>
            <p:cNvPr id="24" name="Rectangle 23">
              <a:extLst>
                <a:ext uri="{FF2B5EF4-FFF2-40B4-BE49-F238E27FC236}">
                  <a16:creationId xmlns:a16="http://schemas.microsoft.com/office/drawing/2014/main" id="{D4C3A1FF-1C31-A343-BAC3-11770F809323}"/>
                </a:ext>
              </a:extLst>
            </p:cNvPr>
            <p:cNvSpPr/>
            <p:nvPr/>
          </p:nvSpPr>
          <p:spPr>
            <a:xfrm>
              <a:off x="3540643" y="3081034"/>
              <a:ext cx="627321" cy="468323"/>
            </a:xfrm>
            <a:prstGeom prst="rect">
              <a:avLst/>
            </a:prstGeom>
            <a:noFill/>
            <a:ln w="28575">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5" name="Straight Connector 24">
              <a:extLst>
                <a:ext uri="{FF2B5EF4-FFF2-40B4-BE49-F238E27FC236}">
                  <a16:creationId xmlns:a16="http://schemas.microsoft.com/office/drawing/2014/main" id="{2323B63D-D533-F248-9C57-7B95531162FA}"/>
                </a:ext>
              </a:extLst>
            </p:cNvPr>
            <p:cNvCxnSpPr>
              <a:cxnSpLocks/>
            </p:cNvCxnSpPr>
            <p:nvPr/>
          </p:nvCxnSpPr>
          <p:spPr>
            <a:xfrm flipV="1">
              <a:off x="2220662" y="3549670"/>
              <a:ext cx="1352130" cy="1193382"/>
            </a:xfrm>
            <a:prstGeom prst="line">
              <a:avLst/>
            </a:prstGeom>
            <a:ln w="19050">
              <a:solidFill>
                <a:srgbClr val="C00000"/>
              </a:solidFill>
              <a:prstDash val="dash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A96E51A-A0F7-764A-9979-F53C849909E0}"/>
                </a:ext>
              </a:extLst>
            </p:cNvPr>
            <p:cNvCxnSpPr>
              <a:cxnSpLocks/>
            </p:cNvCxnSpPr>
            <p:nvPr/>
          </p:nvCxnSpPr>
          <p:spPr>
            <a:xfrm flipV="1">
              <a:off x="2220662" y="3094797"/>
              <a:ext cx="1353276" cy="166999"/>
            </a:xfrm>
            <a:prstGeom prst="line">
              <a:avLst/>
            </a:prstGeom>
            <a:ln w="19050">
              <a:solidFill>
                <a:srgbClr val="C00000"/>
              </a:solidFill>
              <a:prstDash val="dashDot"/>
            </a:ln>
          </p:spPr>
          <p:style>
            <a:lnRef idx="1">
              <a:schemeClr val="accent1"/>
            </a:lnRef>
            <a:fillRef idx="0">
              <a:schemeClr val="accent1"/>
            </a:fillRef>
            <a:effectRef idx="0">
              <a:schemeClr val="accent1"/>
            </a:effectRef>
            <a:fontRef idx="minor">
              <a:schemeClr val="tx1"/>
            </a:fontRef>
          </p:style>
        </p:cxnSp>
      </p:grpSp>
      <p:sp>
        <p:nvSpPr>
          <p:cNvPr id="28" name="TextBox 27">
            <a:extLst>
              <a:ext uri="{FF2B5EF4-FFF2-40B4-BE49-F238E27FC236}">
                <a16:creationId xmlns:a16="http://schemas.microsoft.com/office/drawing/2014/main" id="{4497C14A-1672-CA44-85B7-07E62C797DDE}"/>
              </a:ext>
            </a:extLst>
          </p:cNvPr>
          <p:cNvSpPr txBox="1"/>
          <p:nvPr/>
        </p:nvSpPr>
        <p:spPr>
          <a:xfrm>
            <a:off x="2431838" y="4415631"/>
            <a:ext cx="2344959" cy="369332"/>
          </a:xfrm>
          <a:prstGeom prst="rect">
            <a:avLst/>
          </a:prstGeom>
          <a:noFill/>
        </p:spPr>
        <p:txBody>
          <a:bodyPr wrap="square" lIns="0" rtlCol="0">
            <a:spAutoFit/>
          </a:bodyPr>
          <a:lstStyle/>
          <a:p>
            <a:r>
              <a:rPr lang="en-US" dirty="0">
                <a:solidFill>
                  <a:schemeClr val="bg1"/>
                </a:solidFill>
                <a:latin typeface="Segoe Condensed" panose="020B0606040200020203" pitchFamily="34" charset="0"/>
              </a:rPr>
              <a:t>Input image</a:t>
            </a:r>
          </a:p>
        </p:txBody>
      </p:sp>
    </p:spTree>
    <p:extLst>
      <p:ext uri="{BB962C8B-B14F-4D97-AF65-F5344CB8AC3E}">
        <p14:creationId xmlns:p14="http://schemas.microsoft.com/office/powerpoint/2010/main" val="2096395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nodeType="with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wipe(right)">
                                      <p:cBhvr>
                                        <p:cTn id="7" dur="500"/>
                                        <p:tgtEl>
                                          <p:spTgt spid="22"/>
                                        </p:tgtEl>
                                      </p:cBhvr>
                                    </p:animEffect>
                                  </p:childTnLst>
                                </p:cTn>
                              </p:par>
                            </p:childTnLst>
                          </p:cTn>
                        </p:par>
                        <p:par>
                          <p:cTn id="8" fill="hold">
                            <p:stCondLst>
                              <p:cond delay="500"/>
                            </p:stCondLst>
                            <p:childTnLst>
                              <p:par>
                                <p:cTn id="9" presetID="22" presetClass="entr" presetSubtype="2" fill="hold" nodeType="afterEffect">
                                  <p:stCondLst>
                                    <p:cond delay="0"/>
                                  </p:stCondLst>
                                  <p:childTnLst>
                                    <p:set>
                                      <p:cBhvr>
                                        <p:cTn id="10" dur="1" fill="hold">
                                          <p:stCondLst>
                                            <p:cond delay="0"/>
                                          </p:stCondLst>
                                        </p:cTn>
                                        <p:tgtEl>
                                          <p:spTgt spid="17"/>
                                        </p:tgtEl>
                                        <p:attrNameLst>
                                          <p:attrName>style.visibility</p:attrName>
                                        </p:attrNameLst>
                                      </p:cBhvr>
                                      <p:to>
                                        <p:strVal val="visible"/>
                                      </p:to>
                                    </p:set>
                                    <p:animEffect transition="in" filter="wipe(right)">
                                      <p:cBhvr>
                                        <p:cTn id="11" dur="500"/>
                                        <p:tgtEl>
                                          <p:spTgt spid="17"/>
                                        </p:tgtEl>
                                      </p:cBhvr>
                                    </p:animEffect>
                                  </p:childTnLst>
                                </p:cTn>
                              </p:par>
                            </p:childTnLst>
                          </p:cTn>
                        </p:par>
                        <p:par>
                          <p:cTn id="12" fill="hold">
                            <p:stCondLst>
                              <p:cond delay="1000"/>
                            </p:stCondLst>
                            <p:childTnLst>
                              <p:par>
                                <p:cTn id="13" presetID="22" presetClass="entr" presetSubtype="8" fill="hold"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wipe(left)">
                                      <p:cBhvr>
                                        <p:cTn id="15" dur="500"/>
                                        <p:tgtEl>
                                          <p:spTgt spid="7"/>
                                        </p:tgtEl>
                                      </p:cBhvr>
                                    </p:animEffect>
                                  </p:childTnLst>
                                </p:cTn>
                              </p:par>
                            </p:childTnLst>
                          </p:cTn>
                        </p:par>
                        <p:par>
                          <p:cTn id="16" fill="hold">
                            <p:stCondLst>
                              <p:cond delay="1500"/>
                            </p:stCondLst>
                            <p:childTnLst>
                              <p:par>
                                <p:cTn id="17" presetID="22" presetClass="entr" presetSubtype="8" fill="hold" nodeType="after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wipe(left)">
                                      <p:cBhvr>
                                        <p:cTn id="19"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44F50D8-E065-FC43-BBD7-39060E7A9787}"/>
              </a:ext>
            </a:extLst>
          </p:cNvPr>
          <p:cNvPicPr>
            <a:picLocks noChangeAspect="1"/>
          </p:cNvPicPr>
          <p:nvPr/>
        </p:nvPicPr>
        <p:blipFill rotWithShape="1">
          <a:blip r:embed="rId3"/>
          <a:srcRect l="6907" t="8416" r="20423" b="14802"/>
          <a:stretch/>
        </p:blipFill>
        <p:spPr>
          <a:xfrm>
            <a:off x="1818467" y="1270686"/>
            <a:ext cx="8555065" cy="5265723"/>
          </a:xfrm>
          <a:prstGeom prst="rect">
            <a:avLst/>
          </a:prstGeom>
        </p:spPr>
      </p:pic>
      <p:pic>
        <p:nvPicPr>
          <p:cNvPr id="6" name="Picture 5">
            <a:extLst>
              <a:ext uri="{FF2B5EF4-FFF2-40B4-BE49-F238E27FC236}">
                <a16:creationId xmlns:a16="http://schemas.microsoft.com/office/drawing/2014/main" id="{0FE0BE73-9060-3243-9BC9-A4842B444509}"/>
              </a:ext>
            </a:extLst>
          </p:cNvPr>
          <p:cNvPicPr>
            <a:picLocks noChangeAspect="1"/>
          </p:cNvPicPr>
          <p:nvPr/>
        </p:nvPicPr>
        <p:blipFill rotWithShape="1">
          <a:blip r:embed="rId3"/>
          <a:srcRect l="25711" t="-358" r="44800" b="91771"/>
          <a:stretch/>
        </p:blipFill>
        <p:spPr>
          <a:xfrm>
            <a:off x="4014061" y="681750"/>
            <a:ext cx="3471621" cy="588936"/>
          </a:xfrm>
          <a:prstGeom prst="rect">
            <a:avLst/>
          </a:prstGeom>
        </p:spPr>
      </p:pic>
      <p:sp>
        <p:nvSpPr>
          <p:cNvPr id="17" name="Title 1" hidden="1">
            <a:extLst>
              <a:ext uri="{FF2B5EF4-FFF2-40B4-BE49-F238E27FC236}">
                <a16:creationId xmlns:a16="http://schemas.microsoft.com/office/drawing/2014/main" id="{F5554011-F530-4D46-81B4-90BADF2662CE}"/>
              </a:ext>
            </a:extLst>
          </p:cNvPr>
          <p:cNvSpPr>
            <a:spLocks noGrp="1"/>
          </p:cNvSpPr>
          <p:nvPr>
            <p:ph type="title"/>
          </p:nvPr>
        </p:nvSpPr>
        <p:spPr>
          <a:xfrm>
            <a:off x="211822" y="492641"/>
            <a:ext cx="11509123" cy="708436"/>
          </a:xfrm>
        </p:spPr>
        <p:txBody>
          <a:bodyPr/>
          <a:lstStyle/>
          <a:p>
            <a:r>
              <a:rPr lang="en-US" dirty="0"/>
              <a:t>Validation interfaces</a:t>
            </a:r>
          </a:p>
        </p:txBody>
      </p:sp>
      <p:sp>
        <p:nvSpPr>
          <p:cNvPr id="18" name="Content Placeholder 3" hidden="1">
            <a:extLst>
              <a:ext uri="{FF2B5EF4-FFF2-40B4-BE49-F238E27FC236}">
                <a16:creationId xmlns:a16="http://schemas.microsoft.com/office/drawing/2014/main" id="{BAB66946-6172-284B-BD5E-E8215976A668}"/>
              </a:ext>
            </a:extLst>
          </p:cNvPr>
          <p:cNvSpPr txBox="1">
            <a:spLocks/>
          </p:cNvSpPr>
          <p:nvPr/>
        </p:nvSpPr>
        <p:spPr>
          <a:xfrm>
            <a:off x="228600" y="197601"/>
            <a:ext cx="4724401" cy="411367"/>
          </a:xfrm>
          <a:prstGeom prst="rect">
            <a:avLst/>
          </a:prstGeom>
        </p:spPr>
        <p:txBody>
          <a:bodyPr vert="horz" lIns="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lang="en-US" sz="2000" kern="1200" cap="none" baseline="0" dirty="0">
                <a:solidFill>
                  <a:schemeClr val="tx1">
                    <a:lumMod val="65000"/>
                    <a:lumOff val="35000"/>
                  </a:schemeClr>
                </a:solidFill>
                <a:latin typeface="Bebas Neue" panose="020B0606020202050201"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Ongoing and future work</a:t>
            </a:r>
          </a:p>
          <a:p>
            <a:endParaRPr lang="en-US"/>
          </a:p>
        </p:txBody>
      </p:sp>
    </p:spTree>
    <p:extLst>
      <p:ext uri="{BB962C8B-B14F-4D97-AF65-F5344CB8AC3E}">
        <p14:creationId xmlns:p14="http://schemas.microsoft.com/office/powerpoint/2010/main" val="1031533881"/>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9339B731-5807-FF4E-8028-7D2AC52A8E70}"/>
              </a:ext>
            </a:extLst>
          </p:cNvPr>
          <p:cNvPicPr>
            <a:picLocks noChangeAspect="1"/>
          </p:cNvPicPr>
          <p:nvPr/>
        </p:nvPicPr>
        <p:blipFill rotWithShape="1">
          <a:blip r:embed="rId3"/>
          <a:srcRect l="11010" t="20152" r="24150" b="14276"/>
          <a:stretch/>
        </p:blipFill>
        <p:spPr>
          <a:xfrm>
            <a:off x="2379287" y="1690116"/>
            <a:ext cx="6959601" cy="4384994"/>
          </a:xfrm>
          <a:prstGeom prst="rect">
            <a:avLst/>
          </a:prstGeom>
        </p:spPr>
      </p:pic>
      <p:pic>
        <p:nvPicPr>
          <p:cNvPr id="16" name="Picture 15">
            <a:extLst>
              <a:ext uri="{FF2B5EF4-FFF2-40B4-BE49-F238E27FC236}">
                <a16:creationId xmlns:a16="http://schemas.microsoft.com/office/drawing/2014/main" id="{8536BF96-74E5-2C4B-9181-F3B711FC21EC}"/>
              </a:ext>
            </a:extLst>
          </p:cNvPr>
          <p:cNvPicPr>
            <a:picLocks noChangeAspect="1"/>
          </p:cNvPicPr>
          <p:nvPr/>
        </p:nvPicPr>
        <p:blipFill rotWithShape="1">
          <a:blip r:embed="rId3"/>
          <a:srcRect l="25209" t="11525" r="43909" b="80160"/>
          <a:stretch/>
        </p:blipFill>
        <p:spPr>
          <a:xfrm>
            <a:off x="3915988" y="1117147"/>
            <a:ext cx="3314700" cy="556036"/>
          </a:xfrm>
          <a:prstGeom prst="rect">
            <a:avLst/>
          </a:prstGeom>
        </p:spPr>
      </p:pic>
      <p:sp>
        <p:nvSpPr>
          <p:cNvPr id="17" name="Title 1" hidden="1">
            <a:extLst>
              <a:ext uri="{FF2B5EF4-FFF2-40B4-BE49-F238E27FC236}">
                <a16:creationId xmlns:a16="http://schemas.microsoft.com/office/drawing/2014/main" id="{76F9775B-FA9B-1A4F-9026-60BA018A8724}"/>
              </a:ext>
            </a:extLst>
          </p:cNvPr>
          <p:cNvSpPr txBox="1">
            <a:spLocks/>
          </p:cNvSpPr>
          <p:nvPr/>
        </p:nvSpPr>
        <p:spPr>
          <a:xfrm>
            <a:off x="211822" y="492641"/>
            <a:ext cx="11509123" cy="708436"/>
          </a:xfrm>
          <a:prstGeom prst="rect">
            <a:avLst/>
          </a:prstGeom>
        </p:spPr>
        <p:txBody>
          <a:bodyPr vert="horz" lIns="0" tIns="45720" rIns="91440" bIns="45720" rtlCol="0" anchor="ctr">
            <a:noAutofit/>
          </a:bodyPr>
          <a:lstStyle>
            <a:lvl1pPr algn="l" defTabSz="914400" rtl="0" eaLnBrk="1" latinLnBrk="0" hangingPunct="1">
              <a:lnSpc>
                <a:spcPct val="90000"/>
              </a:lnSpc>
              <a:spcBef>
                <a:spcPct val="0"/>
              </a:spcBef>
              <a:buNone/>
              <a:defRPr lang="en-US" sz="5000" b="1" kern="1200" dirty="0">
                <a:solidFill>
                  <a:schemeClr val="tx1">
                    <a:lumMod val="75000"/>
                    <a:lumOff val="25000"/>
                  </a:schemeClr>
                </a:solidFill>
                <a:latin typeface="Bebas Neue" panose="020B0606020202050201" pitchFamily="34" charset="0"/>
                <a:ea typeface="+mn-ea"/>
                <a:cs typeface="+mn-cs"/>
              </a:defRPr>
            </a:lvl1pPr>
          </a:lstStyle>
          <a:p>
            <a:r>
              <a:rPr lang="en-US"/>
              <a:t>Validation interfaces</a:t>
            </a:r>
          </a:p>
        </p:txBody>
      </p:sp>
      <p:sp>
        <p:nvSpPr>
          <p:cNvPr id="18" name="Content Placeholder 3" hidden="1">
            <a:extLst>
              <a:ext uri="{FF2B5EF4-FFF2-40B4-BE49-F238E27FC236}">
                <a16:creationId xmlns:a16="http://schemas.microsoft.com/office/drawing/2014/main" id="{B892B647-72F2-E348-8352-533E9A5FE60F}"/>
              </a:ext>
            </a:extLst>
          </p:cNvPr>
          <p:cNvSpPr txBox="1">
            <a:spLocks/>
          </p:cNvSpPr>
          <p:nvPr/>
        </p:nvSpPr>
        <p:spPr>
          <a:xfrm>
            <a:off x="228600" y="197601"/>
            <a:ext cx="4724401" cy="411367"/>
          </a:xfrm>
          <a:prstGeom prst="rect">
            <a:avLst/>
          </a:prstGeom>
        </p:spPr>
        <p:txBody>
          <a:bodyPr vert="horz" lIns="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lang="en-US" sz="2000" kern="1200" cap="none" baseline="0" dirty="0">
                <a:solidFill>
                  <a:schemeClr val="tx1">
                    <a:lumMod val="65000"/>
                    <a:lumOff val="35000"/>
                  </a:schemeClr>
                </a:solidFill>
                <a:latin typeface="Bebas Neue" panose="020B0606020202050201"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Ongoing and future work</a:t>
            </a:r>
          </a:p>
          <a:p>
            <a:endParaRPr lang="en-US"/>
          </a:p>
        </p:txBody>
      </p:sp>
    </p:spTree>
    <p:extLst>
      <p:ext uri="{BB962C8B-B14F-4D97-AF65-F5344CB8AC3E}">
        <p14:creationId xmlns:p14="http://schemas.microsoft.com/office/powerpoint/2010/main" val="3640470439"/>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71179-2B52-9144-B5E6-8163B16BC417}"/>
              </a:ext>
            </a:extLst>
          </p:cNvPr>
          <p:cNvSpPr>
            <a:spLocks noGrp="1"/>
          </p:cNvSpPr>
          <p:nvPr>
            <p:ph type="title"/>
          </p:nvPr>
        </p:nvSpPr>
        <p:spPr>
          <a:xfrm>
            <a:off x="211822" y="492641"/>
            <a:ext cx="11509123" cy="708436"/>
          </a:xfrm>
        </p:spPr>
        <p:txBody>
          <a:bodyPr/>
          <a:lstStyle/>
          <a:p>
            <a:r>
              <a:rPr lang="en-US" dirty="0"/>
              <a:t>Validation interfaces</a:t>
            </a:r>
          </a:p>
        </p:txBody>
      </p:sp>
      <p:sp>
        <p:nvSpPr>
          <p:cNvPr id="7" name="Content Placeholder 3">
            <a:extLst>
              <a:ext uri="{FF2B5EF4-FFF2-40B4-BE49-F238E27FC236}">
                <a16:creationId xmlns:a16="http://schemas.microsoft.com/office/drawing/2014/main" id="{E88F2D4A-1922-0648-A8C6-F2C6A29EFD7F}"/>
              </a:ext>
            </a:extLst>
          </p:cNvPr>
          <p:cNvSpPr>
            <a:spLocks noGrp="1"/>
          </p:cNvSpPr>
          <p:nvPr>
            <p:ph sz="quarter" idx="13"/>
          </p:nvPr>
        </p:nvSpPr>
        <p:spPr/>
        <p:txBody>
          <a:bodyPr/>
          <a:lstStyle/>
          <a:p>
            <a:r>
              <a:rPr lang="en-US" dirty="0"/>
              <a:t>Ongoing and future work</a:t>
            </a:r>
          </a:p>
          <a:p>
            <a:endParaRPr lang="en-US" dirty="0"/>
          </a:p>
        </p:txBody>
      </p:sp>
      <p:pic>
        <p:nvPicPr>
          <p:cNvPr id="8" name="Picture 7">
            <a:extLst>
              <a:ext uri="{FF2B5EF4-FFF2-40B4-BE49-F238E27FC236}">
                <a16:creationId xmlns:a16="http://schemas.microsoft.com/office/drawing/2014/main" id="{E49E2F24-F454-984A-9A15-C3CB9BD1F17E}"/>
              </a:ext>
            </a:extLst>
          </p:cNvPr>
          <p:cNvPicPr>
            <a:picLocks noChangeAspect="1"/>
          </p:cNvPicPr>
          <p:nvPr/>
        </p:nvPicPr>
        <p:blipFill rotWithShape="1">
          <a:blip r:embed="rId3"/>
          <a:srcRect l="4173" t="11525" r="5292" b="2882"/>
          <a:stretch/>
        </p:blipFill>
        <p:spPr>
          <a:xfrm>
            <a:off x="1649531" y="1134080"/>
            <a:ext cx="9717437" cy="5723920"/>
          </a:xfrm>
          <a:prstGeom prst="rect">
            <a:avLst/>
          </a:prstGeom>
        </p:spPr>
      </p:pic>
    </p:spTree>
    <p:extLst>
      <p:ext uri="{BB962C8B-B14F-4D97-AF65-F5344CB8AC3E}">
        <p14:creationId xmlns:p14="http://schemas.microsoft.com/office/powerpoint/2010/main" val="399694361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3"/>
          <a:srcRect l="40242" r="39592" b="33335"/>
          <a:stretch/>
        </p:blipFill>
        <p:spPr>
          <a:xfrm>
            <a:off x="3004764" y="1194296"/>
            <a:ext cx="1371172" cy="1339678"/>
          </a:xfrm>
          <a:prstGeom prst="rect">
            <a:avLst/>
          </a:prstGeom>
        </p:spPr>
      </p:pic>
      <p:pic>
        <p:nvPicPr>
          <p:cNvPr id="7" name="Picture 6"/>
          <p:cNvPicPr>
            <a:picLocks noChangeAspect="1"/>
          </p:cNvPicPr>
          <p:nvPr/>
        </p:nvPicPr>
        <p:blipFill rotWithShape="1">
          <a:blip r:embed="rId4"/>
          <a:srcRect l="20567" r="59591" b="33813"/>
          <a:stretch/>
        </p:blipFill>
        <p:spPr>
          <a:xfrm>
            <a:off x="5762674" y="1194297"/>
            <a:ext cx="1358899" cy="1339677"/>
          </a:xfrm>
          <a:prstGeom prst="rect">
            <a:avLst/>
          </a:prstGeom>
        </p:spPr>
      </p:pic>
      <p:pic>
        <p:nvPicPr>
          <p:cNvPr id="8" name="Picture 7"/>
          <p:cNvPicPr>
            <a:picLocks noChangeAspect="1"/>
          </p:cNvPicPr>
          <p:nvPr/>
        </p:nvPicPr>
        <p:blipFill rotWithShape="1">
          <a:blip r:embed="rId5"/>
          <a:srcRect l="79849" t="-1" b="32192"/>
          <a:stretch/>
        </p:blipFill>
        <p:spPr>
          <a:xfrm>
            <a:off x="4403774" y="3165771"/>
            <a:ext cx="1382608" cy="1358860"/>
          </a:xfrm>
          <a:prstGeom prst="rect">
            <a:avLst/>
          </a:prstGeom>
        </p:spPr>
      </p:pic>
      <p:sp>
        <p:nvSpPr>
          <p:cNvPr id="27" name="Title 26">
            <a:extLst>
              <a:ext uri="{FF2B5EF4-FFF2-40B4-BE49-F238E27FC236}">
                <a16:creationId xmlns:a16="http://schemas.microsoft.com/office/drawing/2014/main" id="{2F1D8536-DCBA-CD49-B8F1-4ACE0A9F9A64}"/>
              </a:ext>
            </a:extLst>
          </p:cNvPr>
          <p:cNvSpPr>
            <a:spLocks noGrp="1"/>
          </p:cNvSpPr>
          <p:nvPr>
            <p:ph type="title"/>
          </p:nvPr>
        </p:nvSpPr>
        <p:spPr/>
        <p:txBody>
          <a:bodyPr/>
          <a:lstStyle/>
          <a:p>
            <a:r>
              <a:rPr lang="en-US" dirty="0"/>
              <a:t>Project sidewalk team</a:t>
            </a:r>
          </a:p>
        </p:txBody>
      </p:sp>
      <p:sp>
        <p:nvSpPr>
          <p:cNvPr id="28" name="Content Placeholder 27">
            <a:extLst>
              <a:ext uri="{FF2B5EF4-FFF2-40B4-BE49-F238E27FC236}">
                <a16:creationId xmlns:a16="http://schemas.microsoft.com/office/drawing/2014/main" id="{61D01D28-3099-FE4D-ADFE-67E890C8D87C}"/>
              </a:ext>
            </a:extLst>
          </p:cNvPr>
          <p:cNvSpPr>
            <a:spLocks noGrp="1"/>
          </p:cNvSpPr>
          <p:nvPr>
            <p:ph sz="quarter" idx="13"/>
          </p:nvPr>
        </p:nvSpPr>
        <p:spPr/>
        <p:txBody>
          <a:bodyPr/>
          <a:lstStyle/>
          <a:p>
            <a:r>
              <a:rPr lang="en-US" dirty="0"/>
              <a:t>acknowledgements</a:t>
            </a:r>
          </a:p>
        </p:txBody>
      </p:sp>
      <p:pic>
        <p:nvPicPr>
          <p:cNvPr id="2" name="Picture 1">
            <a:extLst>
              <a:ext uri="{FF2B5EF4-FFF2-40B4-BE49-F238E27FC236}">
                <a16:creationId xmlns:a16="http://schemas.microsoft.com/office/drawing/2014/main" id="{C1A4008A-003E-884A-A504-4CFE4D5FA322}"/>
              </a:ext>
            </a:extLst>
          </p:cNvPr>
          <p:cNvPicPr>
            <a:picLocks noChangeAspect="1"/>
          </p:cNvPicPr>
          <p:nvPr/>
        </p:nvPicPr>
        <p:blipFill rotWithShape="1">
          <a:blip r:embed="rId6"/>
          <a:srcRect l="39652" r="40307" b="22957"/>
          <a:stretch/>
        </p:blipFill>
        <p:spPr>
          <a:xfrm>
            <a:off x="208425" y="1216599"/>
            <a:ext cx="1358899" cy="1317375"/>
          </a:xfrm>
          <a:prstGeom prst="rect">
            <a:avLst/>
          </a:prstGeom>
        </p:spPr>
      </p:pic>
      <p:pic>
        <p:nvPicPr>
          <p:cNvPr id="16" name="Picture 15">
            <a:extLst>
              <a:ext uri="{FF2B5EF4-FFF2-40B4-BE49-F238E27FC236}">
                <a16:creationId xmlns:a16="http://schemas.microsoft.com/office/drawing/2014/main" id="{B48FB64A-46C7-7D46-8B30-3C3030B98439}"/>
              </a:ext>
            </a:extLst>
          </p:cNvPr>
          <p:cNvPicPr>
            <a:picLocks noChangeAspect="1"/>
          </p:cNvPicPr>
          <p:nvPr/>
        </p:nvPicPr>
        <p:blipFill rotWithShape="1">
          <a:blip r:embed="rId7"/>
          <a:srcRect l="39633" r="39602" b="22890"/>
          <a:stretch/>
        </p:blipFill>
        <p:spPr>
          <a:xfrm>
            <a:off x="2987692" y="3184953"/>
            <a:ext cx="1424371" cy="1339678"/>
          </a:xfrm>
          <a:prstGeom prst="rect">
            <a:avLst/>
          </a:prstGeom>
        </p:spPr>
      </p:pic>
      <p:pic>
        <p:nvPicPr>
          <p:cNvPr id="20" name="Picture 19">
            <a:extLst>
              <a:ext uri="{FF2B5EF4-FFF2-40B4-BE49-F238E27FC236}">
                <a16:creationId xmlns:a16="http://schemas.microsoft.com/office/drawing/2014/main" id="{4BCC726B-32B6-F945-8508-A1C0AB8C4258}"/>
              </a:ext>
            </a:extLst>
          </p:cNvPr>
          <p:cNvPicPr>
            <a:picLocks noChangeAspect="1"/>
          </p:cNvPicPr>
          <p:nvPr/>
        </p:nvPicPr>
        <p:blipFill rotWithShape="1">
          <a:blip r:embed="rId6"/>
          <a:srcRect l="19825" r="60134" b="22957"/>
          <a:stretch/>
        </p:blipFill>
        <p:spPr>
          <a:xfrm>
            <a:off x="1606594" y="1216600"/>
            <a:ext cx="1358899" cy="1317374"/>
          </a:xfrm>
          <a:prstGeom prst="rect">
            <a:avLst/>
          </a:prstGeom>
        </p:spPr>
      </p:pic>
      <p:pic>
        <p:nvPicPr>
          <p:cNvPr id="21" name="Picture 20">
            <a:extLst>
              <a:ext uri="{FF2B5EF4-FFF2-40B4-BE49-F238E27FC236}">
                <a16:creationId xmlns:a16="http://schemas.microsoft.com/office/drawing/2014/main" id="{A53C221F-FDE5-9548-B4BC-5AA0A26BE0FB}"/>
              </a:ext>
            </a:extLst>
          </p:cNvPr>
          <p:cNvPicPr>
            <a:picLocks noChangeAspect="1"/>
          </p:cNvPicPr>
          <p:nvPr/>
        </p:nvPicPr>
        <p:blipFill rotWithShape="1">
          <a:blip r:embed="rId6"/>
          <a:srcRect l="-1" r="79960" b="21372"/>
          <a:stretch/>
        </p:blipFill>
        <p:spPr>
          <a:xfrm>
            <a:off x="5819857" y="3184953"/>
            <a:ext cx="1373422" cy="1358860"/>
          </a:xfrm>
          <a:prstGeom prst="rect">
            <a:avLst/>
          </a:prstGeom>
        </p:spPr>
      </p:pic>
      <p:pic>
        <p:nvPicPr>
          <p:cNvPr id="22" name="Picture 21">
            <a:extLst>
              <a:ext uri="{FF2B5EF4-FFF2-40B4-BE49-F238E27FC236}">
                <a16:creationId xmlns:a16="http://schemas.microsoft.com/office/drawing/2014/main" id="{ADBE3F90-5A29-A346-9172-48942F6FF527}"/>
              </a:ext>
            </a:extLst>
          </p:cNvPr>
          <p:cNvPicPr>
            <a:picLocks noChangeAspect="1"/>
          </p:cNvPicPr>
          <p:nvPr/>
        </p:nvPicPr>
        <p:blipFill rotWithShape="1">
          <a:blip r:embed="rId7"/>
          <a:srcRect l="60413" r="19661" b="23378"/>
          <a:stretch/>
        </p:blipFill>
        <p:spPr>
          <a:xfrm>
            <a:off x="4386839" y="1216599"/>
            <a:ext cx="1352660" cy="1317375"/>
          </a:xfrm>
          <a:prstGeom prst="rect">
            <a:avLst/>
          </a:prstGeom>
        </p:spPr>
      </p:pic>
      <p:pic>
        <p:nvPicPr>
          <p:cNvPr id="23" name="Picture 22">
            <a:extLst>
              <a:ext uri="{FF2B5EF4-FFF2-40B4-BE49-F238E27FC236}">
                <a16:creationId xmlns:a16="http://schemas.microsoft.com/office/drawing/2014/main" id="{D32BEB47-45E6-214B-B1F2-8F987CAB4673}"/>
              </a:ext>
            </a:extLst>
          </p:cNvPr>
          <p:cNvPicPr>
            <a:picLocks noChangeAspect="1"/>
          </p:cNvPicPr>
          <p:nvPr/>
        </p:nvPicPr>
        <p:blipFill rotWithShape="1">
          <a:blip r:embed="rId4"/>
          <a:srcRect r="80158" b="33813"/>
          <a:stretch/>
        </p:blipFill>
        <p:spPr>
          <a:xfrm>
            <a:off x="7121573" y="1202283"/>
            <a:ext cx="1358899" cy="1339677"/>
          </a:xfrm>
          <a:prstGeom prst="rect">
            <a:avLst/>
          </a:prstGeom>
        </p:spPr>
      </p:pic>
      <p:pic>
        <p:nvPicPr>
          <p:cNvPr id="24" name="Picture 23">
            <a:extLst>
              <a:ext uri="{FF2B5EF4-FFF2-40B4-BE49-F238E27FC236}">
                <a16:creationId xmlns:a16="http://schemas.microsoft.com/office/drawing/2014/main" id="{1F52D280-E173-9449-802A-968C2473C8DC}"/>
              </a:ext>
            </a:extLst>
          </p:cNvPr>
          <p:cNvPicPr>
            <a:picLocks noChangeAspect="1"/>
          </p:cNvPicPr>
          <p:nvPr/>
        </p:nvPicPr>
        <p:blipFill rotWithShape="1">
          <a:blip r:embed="rId4"/>
          <a:srcRect l="40258" r="39900" b="33957"/>
          <a:stretch/>
        </p:blipFill>
        <p:spPr>
          <a:xfrm>
            <a:off x="247696" y="3184953"/>
            <a:ext cx="1354981" cy="1332897"/>
          </a:xfrm>
          <a:prstGeom prst="rect">
            <a:avLst/>
          </a:prstGeom>
        </p:spPr>
      </p:pic>
      <p:pic>
        <p:nvPicPr>
          <p:cNvPr id="34" name="Picture 33">
            <a:extLst>
              <a:ext uri="{FF2B5EF4-FFF2-40B4-BE49-F238E27FC236}">
                <a16:creationId xmlns:a16="http://schemas.microsoft.com/office/drawing/2014/main" id="{64082DDB-27A6-434F-BDE3-B603900BE0D5}"/>
              </a:ext>
            </a:extLst>
          </p:cNvPr>
          <p:cNvPicPr>
            <a:picLocks noChangeAspect="1"/>
          </p:cNvPicPr>
          <p:nvPr/>
        </p:nvPicPr>
        <p:blipFill rotWithShape="1">
          <a:blip r:embed="rId5"/>
          <a:srcRect r="79659" b="32795"/>
          <a:stretch/>
        </p:blipFill>
        <p:spPr>
          <a:xfrm>
            <a:off x="1606594" y="3184953"/>
            <a:ext cx="1381240" cy="1332897"/>
          </a:xfrm>
          <a:prstGeom prst="rect">
            <a:avLst/>
          </a:prstGeom>
        </p:spPr>
      </p:pic>
      <p:sp>
        <p:nvSpPr>
          <p:cNvPr id="37" name="TextBox 36">
            <a:extLst>
              <a:ext uri="{FF2B5EF4-FFF2-40B4-BE49-F238E27FC236}">
                <a16:creationId xmlns:a16="http://schemas.microsoft.com/office/drawing/2014/main" id="{9E06F6DF-1C77-7747-ACDC-8BA955994ED1}"/>
              </a:ext>
            </a:extLst>
          </p:cNvPr>
          <p:cNvSpPr txBox="1"/>
          <p:nvPr/>
        </p:nvSpPr>
        <p:spPr>
          <a:xfrm>
            <a:off x="3027940" y="2542120"/>
            <a:ext cx="1285021" cy="461665"/>
          </a:xfrm>
          <a:prstGeom prst="rect">
            <a:avLst/>
          </a:prstGeom>
          <a:noFill/>
        </p:spPr>
        <p:txBody>
          <a:bodyPr wrap="square" tIns="45720" bIns="45720" rtlCol="0">
            <a:spAutoFit/>
          </a:bodyPr>
          <a:lstStyle/>
          <a:p>
            <a:pPr algn="ctr"/>
            <a:r>
              <a:rPr lang="en-US" sz="1200" b="1" dirty="0">
                <a:solidFill>
                  <a:schemeClr val="accent5">
                    <a:lumMod val="75000"/>
                  </a:schemeClr>
                </a:solidFill>
                <a:latin typeface="Segoe UI Semibold" panose="020B0502040204020203" pitchFamily="34" charset="0"/>
                <a:ea typeface="Segoe UI Semibold" panose="020B0502040204020203" pitchFamily="34" charset="0"/>
                <a:cs typeface="Segoe UI Semibold" panose="020B0502040204020203" pitchFamily="34" charset="0"/>
              </a:rPr>
              <a:t>Hanuma Teja Maddali</a:t>
            </a:r>
          </a:p>
        </p:txBody>
      </p:sp>
      <p:sp>
        <p:nvSpPr>
          <p:cNvPr id="38" name="TextBox 37">
            <a:extLst>
              <a:ext uri="{FF2B5EF4-FFF2-40B4-BE49-F238E27FC236}">
                <a16:creationId xmlns:a16="http://schemas.microsoft.com/office/drawing/2014/main" id="{0970A063-ABF4-ED4A-B20A-DFBDEA63BC2A}"/>
              </a:ext>
            </a:extLst>
          </p:cNvPr>
          <p:cNvSpPr txBox="1"/>
          <p:nvPr/>
        </p:nvSpPr>
        <p:spPr>
          <a:xfrm>
            <a:off x="4386839" y="2542120"/>
            <a:ext cx="1308196" cy="276999"/>
          </a:xfrm>
          <a:prstGeom prst="rect">
            <a:avLst/>
          </a:prstGeom>
          <a:noFill/>
        </p:spPr>
        <p:txBody>
          <a:bodyPr wrap="square" tIns="45720" bIns="45720" rtlCol="0">
            <a:spAutoFit/>
          </a:bodyPr>
          <a:lstStyle/>
          <a:p>
            <a:pPr algn="ctr"/>
            <a:r>
              <a:rPr lang="en-US" sz="1200" b="1" dirty="0">
                <a:solidFill>
                  <a:schemeClr val="accent5">
                    <a:lumMod val="75000"/>
                  </a:schemeClr>
                </a:solidFill>
                <a:latin typeface="Segoe UI Semibold" panose="020B0502040204020203" pitchFamily="34" charset="0"/>
                <a:ea typeface="Segoe UI Semibold" panose="020B0502040204020203" pitchFamily="34" charset="0"/>
                <a:cs typeface="Segoe UI Semibold" panose="020B0502040204020203" pitchFamily="34" charset="0"/>
              </a:rPr>
              <a:t>Aileen Zeng</a:t>
            </a:r>
          </a:p>
        </p:txBody>
      </p:sp>
      <p:sp>
        <p:nvSpPr>
          <p:cNvPr id="39" name="TextBox 38">
            <a:extLst>
              <a:ext uri="{FF2B5EF4-FFF2-40B4-BE49-F238E27FC236}">
                <a16:creationId xmlns:a16="http://schemas.microsoft.com/office/drawing/2014/main" id="{E68805AF-98FD-A34E-A30C-2A4A2DF4E14C}"/>
              </a:ext>
            </a:extLst>
          </p:cNvPr>
          <p:cNvSpPr txBox="1"/>
          <p:nvPr/>
        </p:nvSpPr>
        <p:spPr>
          <a:xfrm>
            <a:off x="5750402" y="2542120"/>
            <a:ext cx="1326707" cy="276999"/>
          </a:xfrm>
          <a:prstGeom prst="rect">
            <a:avLst/>
          </a:prstGeom>
          <a:noFill/>
        </p:spPr>
        <p:txBody>
          <a:bodyPr wrap="square" tIns="45720" bIns="45720" rtlCol="0">
            <a:spAutoFit/>
          </a:bodyPr>
          <a:lstStyle/>
          <a:p>
            <a:pPr algn="ctr"/>
            <a:r>
              <a:rPr lang="en-US" sz="1200" b="1" dirty="0">
                <a:solidFill>
                  <a:schemeClr val="accent5">
                    <a:lumMod val="75000"/>
                  </a:schemeClr>
                </a:solidFill>
                <a:latin typeface="Segoe UI Semibold" panose="020B0502040204020203" pitchFamily="34" charset="0"/>
                <a:ea typeface="Segoe UI Semibold" panose="020B0502040204020203" pitchFamily="34" charset="0"/>
                <a:cs typeface="Segoe UI Semibold" panose="020B0502040204020203" pitchFamily="34" charset="0"/>
              </a:rPr>
              <a:t>Ryan Holland</a:t>
            </a:r>
          </a:p>
        </p:txBody>
      </p:sp>
      <p:sp>
        <p:nvSpPr>
          <p:cNvPr id="40" name="TextBox 39">
            <a:extLst>
              <a:ext uri="{FF2B5EF4-FFF2-40B4-BE49-F238E27FC236}">
                <a16:creationId xmlns:a16="http://schemas.microsoft.com/office/drawing/2014/main" id="{42189EF5-9106-384C-9424-B0375212BC83}"/>
              </a:ext>
            </a:extLst>
          </p:cNvPr>
          <p:cNvSpPr txBox="1"/>
          <p:nvPr/>
        </p:nvSpPr>
        <p:spPr>
          <a:xfrm>
            <a:off x="7169603" y="2542120"/>
            <a:ext cx="1310869" cy="276999"/>
          </a:xfrm>
          <a:prstGeom prst="rect">
            <a:avLst/>
          </a:prstGeom>
          <a:noFill/>
        </p:spPr>
        <p:txBody>
          <a:bodyPr wrap="square" tIns="45720" bIns="45720" rtlCol="0">
            <a:spAutoFit/>
          </a:bodyPr>
          <a:lstStyle/>
          <a:p>
            <a:pPr algn="ctr"/>
            <a:r>
              <a:rPr lang="en-US" sz="1200" b="1" dirty="0">
                <a:solidFill>
                  <a:schemeClr val="accent5">
                    <a:lumMod val="75000"/>
                  </a:schemeClr>
                </a:solidFill>
                <a:latin typeface="Segoe UI Semibold" panose="020B0502040204020203" pitchFamily="34" charset="0"/>
                <a:ea typeface="Segoe UI Semibold" panose="020B0502040204020203" pitchFamily="34" charset="0"/>
                <a:cs typeface="Segoe UI Semibold" panose="020B0502040204020203" pitchFamily="34" charset="0"/>
              </a:rPr>
              <a:t>Steven Bower</a:t>
            </a:r>
          </a:p>
        </p:txBody>
      </p:sp>
      <p:sp>
        <p:nvSpPr>
          <p:cNvPr id="41" name="TextBox 40">
            <a:extLst>
              <a:ext uri="{FF2B5EF4-FFF2-40B4-BE49-F238E27FC236}">
                <a16:creationId xmlns:a16="http://schemas.microsoft.com/office/drawing/2014/main" id="{78D7DAE1-D699-3D4E-A6E9-3A53105F5A32}"/>
              </a:ext>
            </a:extLst>
          </p:cNvPr>
          <p:cNvSpPr txBox="1"/>
          <p:nvPr/>
        </p:nvSpPr>
        <p:spPr>
          <a:xfrm>
            <a:off x="247696" y="4514324"/>
            <a:ext cx="1319097" cy="276999"/>
          </a:xfrm>
          <a:prstGeom prst="rect">
            <a:avLst/>
          </a:prstGeom>
          <a:noFill/>
        </p:spPr>
        <p:txBody>
          <a:bodyPr wrap="square" tIns="45720" bIns="45720" rtlCol="0">
            <a:spAutoFit/>
          </a:bodyPr>
          <a:lstStyle/>
          <a:p>
            <a:pPr algn="ctr"/>
            <a:r>
              <a:rPr lang="en-US" sz="1200" b="1" dirty="0">
                <a:solidFill>
                  <a:schemeClr val="accent5">
                    <a:lumMod val="75000"/>
                  </a:schemeClr>
                </a:solidFill>
                <a:latin typeface="Segoe UI Semibold" panose="020B0502040204020203" pitchFamily="34" charset="0"/>
                <a:ea typeface="Segoe UI Semibold" panose="020B0502040204020203" pitchFamily="34" charset="0"/>
                <a:cs typeface="Segoe UI Semibold" panose="020B0502040204020203" pitchFamily="34" charset="0"/>
              </a:rPr>
              <a:t>Aditya Dash</a:t>
            </a:r>
          </a:p>
        </p:txBody>
      </p:sp>
      <p:sp>
        <p:nvSpPr>
          <p:cNvPr id="42" name="Rectangle 41">
            <a:extLst>
              <a:ext uri="{FF2B5EF4-FFF2-40B4-BE49-F238E27FC236}">
                <a16:creationId xmlns:a16="http://schemas.microsoft.com/office/drawing/2014/main" id="{515003D3-19D8-1F46-9780-24B2C49C671F}"/>
              </a:ext>
            </a:extLst>
          </p:cNvPr>
          <p:cNvSpPr/>
          <p:nvPr/>
        </p:nvSpPr>
        <p:spPr>
          <a:xfrm>
            <a:off x="1621533" y="4514324"/>
            <a:ext cx="1319097" cy="276999"/>
          </a:xfrm>
          <a:prstGeom prst="rect">
            <a:avLst/>
          </a:prstGeom>
        </p:spPr>
        <p:txBody>
          <a:bodyPr wrap="square">
            <a:spAutoFit/>
          </a:bodyPr>
          <a:lstStyle/>
          <a:p>
            <a:pPr algn="ctr"/>
            <a:r>
              <a:rPr lang="en-US" sz="1200" b="1" dirty="0">
                <a:solidFill>
                  <a:schemeClr val="accent5">
                    <a:lumMod val="75000"/>
                  </a:schemeClr>
                </a:solidFill>
                <a:latin typeface="Segoe UI Semibold" panose="020B0502040204020203" pitchFamily="34" charset="0"/>
                <a:ea typeface="Segoe UI Semibold" panose="020B0502040204020203" pitchFamily="34" charset="0"/>
                <a:cs typeface="Segoe UI Semibold" panose="020B0502040204020203" pitchFamily="34" charset="0"/>
              </a:rPr>
              <a:t>Sage Chen</a:t>
            </a:r>
          </a:p>
        </p:txBody>
      </p:sp>
      <p:sp>
        <p:nvSpPr>
          <p:cNvPr id="43" name="Rectangle 42">
            <a:extLst>
              <a:ext uri="{FF2B5EF4-FFF2-40B4-BE49-F238E27FC236}">
                <a16:creationId xmlns:a16="http://schemas.microsoft.com/office/drawing/2014/main" id="{DE03799C-C0D9-8849-A390-1009C9E80D45}"/>
              </a:ext>
            </a:extLst>
          </p:cNvPr>
          <p:cNvSpPr/>
          <p:nvPr/>
        </p:nvSpPr>
        <p:spPr>
          <a:xfrm>
            <a:off x="3050531" y="4514324"/>
            <a:ext cx="1297545" cy="276999"/>
          </a:xfrm>
          <a:prstGeom prst="rect">
            <a:avLst/>
          </a:prstGeom>
        </p:spPr>
        <p:txBody>
          <a:bodyPr wrap="square">
            <a:spAutoFit/>
          </a:bodyPr>
          <a:lstStyle/>
          <a:p>
            <a:pPr algn="ctr"/>
            <a:r>
              <a:rPr lang="en-US" sz="1200" b="1" dirty="0">
                <a:solidFill>
                  <a:schemeClr val="accent5">
                    <a:lumMod val="75000"/>
                  </a:schemeClr>
                </a:solidFill>
                <a:latin typeface="Segoe UI Semibold" panose="020B0502040204020203" pitchFamily="34" charset="0"/>
                <a:ea typeface="Segoe UI Semibold" panose="020B0502040204020203" pitchFamily="34" charset="0"/>
                <a:cs typeface="Segoe UI Semibold" panose="020B0502040204020203" pitchFamily="34" charset="0"/>
              </a:rPr>
              <a:t>Anthony Li</a:t>
            </a:r>
          </a:p>
        </p:txBody>
      </p:sp>
      <p:sp>
        <p:nvSpPr>
          <p:cNvPr id="44" name="Rectangle 43">
            <a:extLst>
              <a:ext uri="{FF2B5EF4-FFF2-40B4-BE49-F238E27FC236}">
                <a16:creationId xmlns:a16="http://schemas.microsoft.com/office/drawing/2014/main" id="{C2C208CE-09BF-A246-8370-A2C169E8FF33}"/>
              </a:ext>
            </a:extLst>
          </p:cNvPr>
          <p:cNvSpPr/>
          <p:nvPr/>
        </p:nvSpPr>
        <p:spPr>
          <a:xfrm>
            <a:off x="4445192" y="4514324"/>
            <a:ext cx="1305210" cy="276999"/>
          </a:xfrm>
          <a:prstGeom prst="rect">
            <a:avLst/>
          </a:prstGeom>
        </p:spPr>
        <p:txBody>
          <a:bodyPr wrap="square">
            <a:spAutoFit/>
          </a:bodyPr>
          <a:lstStyle/>
          <a:p>
            <a:pPr algn="ctr"/>
            <a:r>
              <a:rPr lang="en-US" sz="1200" b="1" dirty="0">
                <a:solidFill>
                  <a:schemeClr val="accent5">
                    <a:lumMod val="75000"/>
                  </a:schemeClr>
                </a:solidFill>
                <a:latin typeface="Segoe UI Semibold" panose="020B0502040204020203" pitchFamily="34" charset="0"/>
                <a:ea typeface="Segoe UI Semibold" panose="020B0502040204020203" pitchFamily="34" charset="0"/>
                <a:cs typeface="Segoe UI Semibold" panose="020B0502040204020203" pitchFamily="34" charset="0"/>
              </a:rPr>
              <a:t>Kotaro Hara</a:t>
            </a:r>
          </a:p>
        </p:txBody>
      </p:sp>
      <p:sp>
        <p:nvSpPr>
          <p:cNvPr id="45" name="Rectangle 44">
            <a:extLst>
              <a:ext uri="{FF2B5EF4-FFF2-40B4-BE49-F238E27FC236}">
                <a16:creationId xmlns:a16="http://schemas.microsoft.com/office/drawing/2014/main" id="{C92F2672-BAF8-3C45-954C-8B21337EF851}"/>
              </a:ext>
            </a:extLst>
          </p:cNvPr>
          <p:cNvSpPr/>
          <p:nvPr/>
        </p:nvSpPr>
        <p:spPr>
          <a:xfrm>
            <a:off x="5819510" y="4514324"/>
            <a:ext cx="1326707" cy="276999"/>
          </a:xfrm>
          <a:prstGeom prst="rect">
            <a:avLst/>
          </a:prstGeom>
        </p:spPr>
        <p:txBody>
          <a:bodyPr wrap="square">
            <a:spAutoFit/>
          </a:bodyPr>
          <a:lstStyle/>
          <a:p>
            <a:pPr algn="ctr"/>
            <a:r>
              <a:rPr lang="en-US" sz="1200" b="1" dirty="0">
                <a:solidFill>
                  <a:schemeClr val="accent5">
                    <a:lumMod val="75000"/>
                  </a:schemeClr>
                </a:solidFill>
                <a:latin typeface="Segoe UI Semibold" panose="020B0502040204020203" pitchFamily="34" charset="0"/>
                <a:ea typeface="Segoe UI Semibold" panose="020B0502040204020203" pitchFamily="34" charset="0"/>
                <a:cs typeface="Segoe UI Semibold" panose="020B0502040204020203" pitchFamily="34" charset="0"/>
              </a:rPr>
              <a:t> Jon Froehlich</a:t>
            </a:r>
          </a:p>
        </p:txBody>
      </p:sp>
      <p:sp>
        <p:nvSpPr>
          <p:cNvPr id="46" name="TextBox 45">
            <a:extLst>
              <a:ext uri="{FF2B5EF4-FFF2-40B4-BE49-F238E27FC236}">
                <a16:creationId xmlns:a16="http://schemas.microsoft.com/office/drawing/2014/main" id="{C313D548-AA26-AC4B-9322-91A325EC221E}"/>
              </a:ext>
            </a:extLst>
          </p:cNvPr>
          <p:cNvSpPr txBox="1"/>
          <p:nvPr/>
        </p:nvSpPr>
        <p:spPr>
          <a:xfrm>
            <a:off x="1569464" y="2542120"/>
            <a:ext cx="1481067" cy="276999"/>
          </a:xfrm>
          <a:prstGeom prst="rect">
            <a:avLst/>
          </a:prstGeom>
          <a:noFill/>
        </p:spPr>
        <p:txBody>
          <a:bodyPr wrap="square" tIns="45720" bIns="45720" rtlCol="0">
            <a:spAutoFit/>
          </a:bodyPr>
          <a:lstStyle/>
          <a:p>
            <a:pPr algn="ctr"/>
            <a:r>
              <a:rPr lang="en-US" sz="1200" b="1" dirty="0">
                <a:solidFill>
                  <a:schemeClr val="accent5">
                    <a:lumMod val="75000"/>
                  </a:schemeClr>
                </a:solidFill>
                <a:latin typeface="Segoe UI Semibold" panose="020B0502040204020203" pitchFamily="34" charset="0"/>
                <a:ea typeface="Segoe UI Semibold" panose="020B0502040204020203" pitchFamily="34" charset="0"/>
                <a:cs typeface="Segoe UI Semibold" panose="020B0502040204020203" pitchFamily="34" charset="0"/>
              </a:rPr>
              <a:t>Michael Saugstad</a:t>
            </a:r>
          </a:p>
        </p:txBody>
      </p:sp>
      <p:sp>
        <p:nvSpPr>
          <p:cNvPr id="47" name="TextBox 46">
            <a:extLst>
              <a:ext uri="{FF2B5EF4-FFF2-40B4-BE49-F238E27FC236}">
                <a16:creationId xmlns:a16="http://schemas.microsoft.com/office/drawing/2014/main" id="{A7FA53D7-DC80-E849-AF30-5FC1656AB8FE}"/>
              </a:ext>
            </a:extLst>
          </p:cNvPr>
          <p:cNvSpPr txBox="1"/>
          <p:nvPr/>
        </p:nvSpPr>
        <p:spPr>
          <a:xfrm>
            <a:off x="228600" y="2542120"/>
            <a:ext cx="1319629" cy="276999"/>
          </a:xfrm>
          <a:prstGeom prst="rect">
            <a:avLst/>
          </a:prstGeom>
          <a:noFill/>
        </p:spPr>
        <p:txBody>
          <a:bodyPr wrap="square" tIns="45720" bIns="45720" rtlCol="0">
            <a:spAutoFit/>
          </a:bodyPr>
          <a:lstStyle/>
          <a:p>
            <a:pPr algn="ctr"/>
            <a:r>
              <a:rPr lang="en-US" sz="1200" b="1" dirty="0">
                <a:solidFill>
                  <a:schemeClr val="accent5">
                    <a:lumMod val="75000"/>
                  </a:schemeClr>
                </a:solidFill>
                <a:latin typeface="Segoe UI Semibold" panose="020B0502040204020203" pitchFamily="34" charset="0"/>
                <a:ea typeface="Segoe UI Semibold" panose="020B0502040204020203" pitchFamily="34" charset="0"/>
                <a:cs typeface="Segoe UI Semibold" panose="020B0502040204020203" pitchFamily="34" charset="0"/>
              </a:rPr>
              <a:t>Manaswi Saha</a:t>
            </a:r>
          </a:p>
        </p:txBody>
      </p:sp>
    </p:spTree>
    <p:extLst>
      <p:ext uri="{BB962C8B-B14F-4D97-AF65-F5344CB8AC3E}">
        <p14:creationId xmlns:p14="http://schemas.microsoft.com/office/powerpoint/2010/main" val="2808368722"/>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Funding Sources</a:t>
            </a:r>
          </a:p>
        </p:txBody>
      </p:sp>
      <p:sp>
        <p:nvSpPr>
          <p:cNvPr id="4" name="Content Placeholder 3"/>
          <p:cNvSpPr>
            <a:spLocks noGrp="1"/>
          </p:cNvSpPr>
          <p:nvPr>
            <p:ph sz="quarter" idx="13"/>
          </p:nvPr>
        </p:nvSpPr>
        <p:spPr/>
        <p:txBody>
          <a:bodyPr/>
          <a:lstStyle/>
          <a:p>
            <a:r>
              <a:rPr lang="en-US" dirty="0"/>
              <a:t>Acknowledgements</a:t>
            </a:r>
          </a:p>
        </p:txBody>
      </p:sp>
      <p:sp>
        <p:nvSpPr>
          <p:cNvPr id="9" name="TextBox 8"/>
          <p:cNvSpPr txBox="1"/>
          <p:nvPr/>
        </p:nvSpPr>
        <p:spPr>
          <a:xfrm>
            <a:off x="3996064" y="486103"/>
            <a:ext cx="4215809" cy="1415772"/>
          </a:xfrm>
          <a:prstGeom prst="rect">
            <a:avLst/>
          </a:prstGeom>
          <a:noFill/>
        </p:spPr>
        <p:txBody>
          <a:bodyPr wrap="square" rtlCol="0">
            <a:spAutoFit/>
          </a:bodyPr>
          <a:lstStyle/>
          <a:p>
            <a:r>
              <a:rPr lang="en-US" sz="2000" dirty="0">
                <a:latin typeface="Segoe Condensed" panose="020B0606040200020203" pitchFamily="34" charset="0"/>
              </a:rPr>
              <a:t>NSF #1302338, Google, IBM</a:t>
            </a:r>
          </a:p>
          <a:p>
            <a:r>
              <a:rPr lang="en-US" sz="1600" dirty="0">
                <a:solidFill>
                  <a:schemeClr val="tx1">
                    <a:lumMod val="75000"/>
                    <a:lumOff val="25000"/>
                  </a:schemeClr>
                </a:solidFill>
                <a:latin typeface="Segoe Condensed" panose="020B0606040200020203" pitchFamily="34" charset="0"/>
              </a:rPr>
              <a:t>PI Froehlich, Co-PI David Jacobs</a:t>
            </a:r>
          </a:p>
          <a:p>
            <a:endParaRPr lang="en-US" sz="1600" dirty="0">
              <a:solidFill>
                <a:schemeClr val="tx1">
                  <a:lumMod val="75000"/>
                  <a:lumOff val="25000"/>
                </a:schemeClr>
              </a:solidFill>
              <a:latin typeface="Segoe Condensed" panose="020B0606040200020203" pitchFamily="34" charset="0"/>
            </a:endParaRPr>
          </a:p>
          <a:p>
            <a:endParaRPr lang="en-US" sz="1600" dirty="0">
              <a:solidFill>
                <a:schemeClr val="tx1">
                  <a:lumMod val="75000"/>
                  <a:lumOff val="25000"/>
                </a:schemeClr>
              </a:solidFill>
              <a:latin typeface="Segoe Condensed" panose="020B0606040200020203" pitchFamily="34" charset="0"/>
            </a:endParaRPr>
          </a:p>
          <a:p>
            <a:endParaRPr lang="en-US" dirty="0">
              <a:solidFill>
                <a:schemeClr val="tx1">
                  <a:lumMod val="75000"/>
                  <a:lumOff val="25000"/>
                </a:schemeClr>
              </a:solidFill>
              <a:latin typeface="Segoe Condensed" panose="020B0606040200020203" pitchFamily="34" charset="0"/>
            </a:endParaRPr>
          </a:p>
        </p:txBody>
      </p:sp>
      <p:grpSp>
        <p:nvGrpSpPr>
          <p:cNvPr id="3" name="Group 2"/>
          <p:cNvGrpSpPr/>
          <p:nvPr/>
        </p:nvGrpSpPr>
        <p:grpSpPr>
          <a:xfrm>
            <a:off x="668817" y="2268337"/>
            <a:ext cx="10195010" cy="2381667"/>
            <a:chOff x="228600" y="1183784"/>
            <a:chExt cx="7292540" cy="1703618"/>
          </a:xfrm>
        </p:grpSpPr>
        <p:pic>
          <p:nvPicPr>
            <p:cNvPr id="2050" name="Picture 2" descr="https://www.gstatic.com/images/branding/googlelogo/2x/googlelogo_color_284x96dp.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1632098"/>
              <a:ext cx="2453463" cy="82934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s://upload.wikimedia.org/wikipedia/commons/thumb/1/12/NSF.svg/2000px-NSF.svg.png"/>
            <p:cNvPicPr>
              <a:picLocks noChangeAspect="1" noChangeArrowheads="1"/>
            </p:cNvPicPr>
            <p:nvPr/>
          </p:nvPicPr>
          <p:blipFill>
            <a:blip r:embed="rId4" cstate="hqprint">
              <a:extLst>
                <a:ext uri="{28A0092B-C50C-407E-A947-70E740481C1C}">
                  <a14:useLocalDpi xmlns:a14="http://schemas.microsoft.com/office/drawing/2010/main" val="0"/>
                </a:ext>
              </a:extLst>
            </a:blip>
            <a:srcRect/>
            <a:stretch>
              <a:fillRect/>
            </a:stretch>
          </p:blipFill>
          <p:spPr bwMode="auto">
            <a:xfrm>
              <a:off x="5817522" y="1183784"/>
              <a:ext cx="1703618" cy="1703618"/>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http://www.ibm.com/big-data/us/en/big-data-and-analytics/images/iot/IBM_logo.png"/>
            <p:cNvPicPr>
              <a:picLocks noChangeAspect="1" noChangeArrowheads="1"/>
            </p:cNvPicPr>
            <p:nvPr/>
          </p:nvPicPr>
          <p:blipFill>
            <a:blip r:embed="rId5" cstate="hqprint">
              <a:extLst>
                <a:ext uri="{28A0092B-C50C-407E-A947-70E740481C1C}">
                  <a14:useLocalDpi xmlns:a14="http://schemas.microsoft.com/office/drawing/2010/main" val="0"/>
                </a:ext>
              </a:extLst>
            </a:blip>
            <a:srcRect/>
            <a:stretch>
              <a:fillRect/>
            </a:stretch>
          </p:blipFill>
          <p:spPr bwMode="auto">
            <a:xfrm>
              <a:off x="3191897" y="1623314"/>
              <a:ext cx="2061398" cy="824559"/>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682533895"/>
      </p:ext>
    </p:extLst>
  </p:cSld>
  <p:clrMapOvr>
    <a:masterClrMapping/>
  </p:clrMapOvr>
  <mc:AlternateContent xmlns:mc="http://schemas.openxmlformats.org/markup-compatibility/2006" xmlns:p14="http://schemas.microsoft.com/office/powerpoint/2010/main">
    <mc:Choice Requires="p14">
      <p:transition spd="slow" p14:dur="2000" advTm="4519"/>
    </mc:Choice>
    <mc:Fallback xmlns="">
      <p:transition spd="slow" advTm="4519"/>
    </mc:Fallback>
  </mc:AlternateContent>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r="5388"/>
          <a:stretch/>
        </p:blipFill>
        <p:spPr>
          <a:xfrm>
            <a:off x="2055965" y="1831612"/>
            <a:ext cx="8080070" cy="2929061"/>
          </a:xfrm>
          <a:prstGeom prst="rect">
            <a:avLst/>
          </a:prstGeom>
        </p:spPr>
      </p:pic>
      <p:sp>
        <p:nvSpPr>
          <p:cNvPr id="11" name="TextBox 10"/>
          <p:cNvSpPr txBox="1"/>
          <p:nvPr/>
        </p:nvSpPr>
        <p:spPr>
          <a:xfrm>
            <a:off x="1967540" y="453433"/>
            <a:ext cx="8256920" cy="461665"/>
          </a:xfrm>
          <a:prstGeom prst="rect">
            <a:avLst/>
          </a:prstGeom>
          <a:noFill/>
          <a:ln>
            <a:noFill/>
          </a:ln>
        </p:spPr>
        <p:txBody>
          <a:bodyPr wrap="square" tIns="45720" bIns="45720" rtlCol="0">
            <a:spAutoFit/>
          </a:bodyPr>
          <a:lstStyle/>
          <a:p>
            <a:pPr algn="ctr"/>
            <a:r>
              <a:rPr lang="en-US" sz="2400" dirty="0">
                <a:latin typeface="Segoe UI Semibold" panose="020B0702040204020203" pitchFamily="34" charset="0"/>
                <a:cs typeface="Segoe UI Semibold" panose="020B0702040204020203" pitchFamily="34" charset="0"/>
              </a:rPr>
              <a:t>Help make the world more </a:t>
            </a:r>
            <a:r>
              <a:rPr lang="en-US" sz="2400" dirty="0">
                <a:solidFill>
                  <a:srgbClr val="00B9AE"/>
                </a:solidFill>
                <a:latin typeface="Segoe UI Semibold" panose="020B0702040204020203" pitchFamily="34" charset="0"/>
                <a:cs typeface="Segoe UI Semibold" panose="020B0702040204020203" pitchFamily="34" charset="0"/>
              </a:rPr>
              <a:t>accessible</a:t>
            </a:r>
            <a:r>
              <a:rPr lang="en-US" sz="2400" dirty="0">
                <a:latin typeface="Segoe UI Semibold" panose="020B0702040204020203" pitchFamily="34" charset="0"/>
                <a:cs typeface="Segoe UI Semibold" panose="020B0702040204020203" pitchFamily="34" charset="0"/>
              </a:rPr>
              <a:t> for everyone!</a:t>
            </a:r>
          </a:p>
        </p:txBody>
      </p:sp>
      <p:sp>
        <p:nvSpPr>
          <p:cNvPr id="9" name="TextBox 8">
            <a:extLst>
              <a:ext uri="{FF2B5EF4-FFF2-40B4-BE49-F238E27FC236}">
                <a16:creationId xmlns:a16="http://schemas.microsoft.com/office/drawing/2014/main" id="{07A4407C-01B9-5742-B4DC-C624C67ADAC9}"/>
              </a:ext>
            </a:extLst>
          </p:cNvPr>
          <p:cNvSpPr txBox="1"/>
          <p:nvPr/>
        </p:nvSpPr>
        <p:spPr>
          <a:xfrm>
            <a:off x="1967540" y="4624952"/>
            <a:ext cx="8256920" cy="707886"/>
          </a:xfrm>
          <a:prstGeom prst="rect">
            <a:avLst/>
          </a:prstGeom>
          <a:noFill/>
          <a:ln>
            <a:noFill/>
          </a:ln>
        </p:spPr>
        <p:txBody>
          <a:bodyPr wrap="square" tIns="45720" bIns="45720" rtlCol="0">
            <a:spAutoFit/>
          </a:bodyPr>
          <a:lstStyle/>
          <a:p>
            <a:pPr algn="ctr"/>
            <a:r>
              <a:rPr lang="en-US" sz="4000" dirty="0">
                <a:solidFill>
                  <a:schemeClr val="accent4">
                    <a:lumMod val="75000"/>
                  </a:schemeClr>
                </a:solidFill>
                <a:latin typeface="Segoe UI Semibold" panose="020B0702040204020203" pitchFamily="34" charset="0"/>
                <a:cs typeface="Segoe UI Semibold" panose="020B0702040204020203" pitchFamily="34" charset="0"/>
              </a:rPr>
              <a:t>Any Questions?</a:t>
            </a:r>
          </a:p>
        </p:txBody>
      </p:sp>
      <p:grpSp>
        <p:nvGrpSpPr>
          <p:cNvPr id="14" name="Group 13">
            <a:extLst>
              <a:ext uri="{FF2B5EF4-FFF2-40B4-BE49-F238E27FC236}">
                <a16:creationId xmlns:a16="http://schemas.microsoft.com/office/drawing/2014/main" id="{39385E8E-6533-C54C-8C7E-1A9900880EE3}"/>
              </a:ext>
            </a:extLst>
          </p:cNvPr>
          <p:cNvGrpSpPr/>
          <p:nvPr/>
        </p:nvGrpSpPr>
        <p:grpSpPr>
          <a:xfrm>
            <a:off x="2361924" y="1322790"/>
            <a:ext cx="4239313" cy="400110"/>
            <a:chOff x="3096820" y="1360530"/>
            <a:chExt cx="4239313" cy="400110"/>
          </a:xfrm>
        </p:grpSpPr>
        <p:sp>
          <p:nvSpPr>
            <p:cNvPr id="10" name="Rectangle 9">
              <a:extLst>
                <a:ext uri="{FF2B5EF4-FFF2-40B4-BE49-F238E27FC236}">
                  <a16:creationId xmlns:a16="http://schemas.microsoft.com/office/drawing/2014/main" id="{FFE1D59B-02BC-0243-B7D3-39B6BBA06450}"/>
                </a:ext>
              </a:extLst>
            </p:cNvPr>
            <p:cNvSpPr/>
            <p:nvPr/>
          </p:nvSpPr>
          <p:spPr>
            <a:xfrm>
              <a:off x="3325420" y="1360530"/>
              <a:ext cx="4010713" cy="400110"/>
            </a:xfrm>
            <a:prstGeom prst="rect">
              <a:avLst/>
            </a:prstGeom>
          </p:spPr>
          <p:txBody>
            <a:bodyPr wrap="none">
              <a:spAutoFit/>
            </a:bodyPr>
            <a:lstStyle/>
            <a:p>
              <a:r>
                <a:rPr lang="en-US" sz="2000" dirty="0">
                  <a:latin typeface="Segoe UI Light" panose="020B0502040204020203" pitchFamily="34" charset="0"/>
                  <a:ea typeface="Segoe UI" panose="020B0502040204020203" pitchFamily="34" charset="0"/>
                  <a:cs typeface="Segoe UI" panose="020B0502040204020203" pitchFamily="34" charset="0"/>
                  <a:hlinkClick r:id="rId4"/>
                </a:rPr>
                <a:t>https://github.com/ProjectSidewalk</a:t>
              </a:r>
              <a:r>
                <a:rPr lang="en-US" sz="2000" dirty="0">
                  <a:latin typeface="Segoe UI Light" panose="020B0502040204020203" pitchFamily="34" charset="0"/>
                  <a:ea typeface="Segoe UI" panose="020B0502040204020203" pitchFamily="34" charset="0"/>
                  <a:cs typeface="Segoe UI" panose="020B0502040204020203" pitchFamily="34" charset="0"/>
                </a:rPr>
                <a:t> </a:t>
              </a:r>
            </a:p>
          </p:txBody>
        </p:sp>
        <p:pic>
          <p:nvPicPr>
            <p:cNvPr id="13" name="Picture 12">
              <a:extLst>
                <a:ext uri="{FF2B5EF4-FFF2-40B4-BE49-F238E27FC236}">
                  <a16:creationId xmlns:a16="http://schemas.microsoft.com/office/drawing/2014/main" id="{8E976147-6A4A-9F43-B3C8-E2AC61BEABBF}"/>
                </a:ext>
              </a:extLst>
            </p:cNvPr>
            <p:cNvPicPr>
              <a:picLocks noChangeAspect="1"/>
            </p:cNvPicPr>
            <p:nvPr/>
          </p:nvPicPr>
          <p:blipFill>
            <a:blip r:embed="rId5"/>
            <a:stretch>
              <a:fillRect/>
            </a:stretch>
          </p:blipFill>
          <p:spPr>
            <a:xfrm>
              <a:off x="3096820" y="1421409"/>
              <a:ext cx="274320" cy="274320"/>
            </a:xfrm>
            <a:prstGeom prst="rect">
              <a:avLst/>
            </a:prstGeom>
          </p:spPr>
        </p:pic>
      </p:grpSp>
      <p:grpSp>
        <p:nvGrpSpPr>
          <p:cNvPr id="16" name="Group 15">
            <a:extLst>
              <a:ext uri="{FF2B5EF4-FFF2-40B4-BE49-F238E27FC236}">
                <a16:creationId xmlns:a16="http://schemas.microsoft.com/office/drawing/2014/main" id="{04BB72C3-ACB2-DF41-BF35-140448B7834F}"/>
              </a:ext>
            </a:extLst>
          </p:cNvPr>
          <p:cNvGrpSpPr/>
          <p:nvPr/>
        </p:nvGrpSpPr>
        <p:grpSpPr>
          <a:xfrm>
            <a:off x="6541938" y="1288440"/>
            <a:ext cx="3449869" cy="400110"/>
            <a:chOff x="6961794" y="1357471"/>
            <a:chExt cx="3449869" cy="400110"/>
          </a:xfrm>
        </p:grpSpPr>
        <p:sp>
          <p:nvSpPr>
            <p:cNvPr id="12" name="Rectangle 11">
              <a:extLst>
                <a:ext uri="{FF2B5EF4-FFF2-40B4-BE49-F238E27FC236}">
                  <a16:creationId xmlns:a16="http://schemas.microsoft.com/office/drawing/2014/main" id="{7F625B16-13D4-6C42-969F-D121054988F9}"/>
                </a:ext>
              </a:extLst>
            </p:cNvPr>
            <p:cNvSpPr/>
            <p:nvPr/>
          </p:nvSpPr>
          <p:spPr>
            <a:xfrm>
              <a:off x="7236114" y="1357471"/>
              <a:ext cx="3175549" cy="400110"/>
            </a:xfrm>
            <a:prstGeom prst="rect">
              <a:avLst/>
            </a:prstGeom>
          </p:spPr>
          <p:txBody>
            <a:bodyPr wrap="none">
              <a:spAutoFit/>
            </a:bodyPr>
            <a:lstStyle/>
            <a:p>
              <a:r>
                <a:rPr lang="en-US" sz="2000" dirty="0">
                  <a:latin typeface="Segoe UI Light" panose="020B0502040204020203" pitchFamily="34" charset="0"/>
                  <a:ea typeface="Segoe UI" panose="020B0502040204020203" pitchFamily="34" charset="0"/>
                  <a:cs typeface="Segoe UI" panose="020B0502040204020203" pitchFamily="34" charset="0"/>
                  <a:hlinkClick r:id="rId6"/>
                </a:rPr>
                <a:t>http://projectsidewalk.io/api</a:t>
              </a:r>
              <a:endParaRPr lang="en-US" sz="2000" dirty="0">
                <a:latin typeface="Segoe UI Light" panose="020B0502040204020203" pitchFamily="34" charset="0"/>
                <a:ea typeface="Segoe UI" panose="020B0502040204020203" pitchFamily="34" charset="0"/>
                <a:cs typeface="Segoe UI" panose="020B0502040204020203" pitchFamily="34" charset="0"/>
              </a:endParaRPr>
            </a:p>
          </p:txBody>
        </p:sp>
        <p:pic>
          <p:nvPicPr>
            <p:cNvPr id="15" name="Picture 14">
              <a:extLst>
                <a:ext uri="{FF2B5EF4-FFF2-40B4-BE49-F238E27FC236}">
                  <a16:creationId xmlns:a16="http://schemas.microsoft.com/office/drawing/2014/main" id="{6195BD3C-347C-BA48-BCBE-CFA515D9DAD5}"/>
                </a:ext>
              </a:extLst>
            </p:cNvPr>
            <p:cNvPicPr>
              <a:picLocks noChangeAspect="1"/>
            </p:cNvPicPr>
            <p:nvPr/>
          </p:nvPicPr>
          <p:blipFill>
            <a:blip r:embed="rId7"/>
            <a:stretch>
              <a:fillRect/>
            </a:stretch>
          </p:blipFill>
          <p:spPr>
            <a:xfrm>
              <a:off x="6961794" y="1414930"/>
              <a:ext cx="320040" cy="320040"/>
            </a:xfrm>
            <a:prstGeom prst="rect">
              <a:avLst/>
            </a:prstGeom>
          </p:spPr>
        </p:pic>
      </p:grpSp>
      <p:pic>
        <p:nvPicPr>
          <p:cNvPr id="17" name="Picture 16">
            <a:extLst>
              <a:ext uri="{FF2B5EF4-FFF2-40B4-BE49-F238E27FC236}">
                <a16:creationId xmlns:a16="http://schemas.microsoft.com/office/drawing/2014/main" id="{087B8C02-CF2D-B147-A75A-43BF626EE02E}"/>
              </a:ext>
            </a:extLst>
          </p:cNvPr>
          <p:cNvPicPr>
            <a:picLocks noChangeAspect="1"/>
          </p:cNvPicPr>
          <p:nvPr/>
        </p:nvPicPr>
        <p:blipFill>
          <a:blip r:embed="rId8"/>
          <a:stretch>
            <a:fillRect/>
          </a:stretch>
        </p:blipFill>
        <p:spPr>
          <a:xfrm>
            <a:off x="7901113" y="915098"/>
            <a:ext cx="365760" cy="365760"/>
          </a:xfrm>
          <a:prstGeom prst="rect">
            <a:avLst/>
          </a:prstGeom>
        </p:spPr>
      </p:pic>
      <p:pic>
        <p:nvPicPr>
          <p:cNvPr id="18" name="Picture 17">
            <a:extLst>
              <a:ext uri="{FF2B5EF4-FFF2-40B4-BE49-F238E27FC236}">
                <a16:creationId xmlns:a16="http://schemas.microsoft.com/office/drawing/2014/main" id="{76480C08-2357-964B-8BD1-DE72785B513C}"/>
              </a:ext>
            </a:extLst>
          </p:cNvPr>
          <p:cNvPicPr>
            <a:picLocks noChangeAspect="1"/>
          </p:cNvPicPr>
          <p:nvPr/>
        </p:nvPicPr>
        <p:blipFill>
          <a:blip r:embed="rId9"/>
          <a:stretch>
            <a:fillRect/>
          </a:stretch>
        </p:blipFill>
        <p:spPr>
          <a:xfrm>
            <a:off x="4411499" y="926321"/>
            <a:ext cx="320040" cy="320040"/>
          </a:xfrm>
          <a:prstGeom prst="rect">
            <a:avLst/>
          </a:prstGeom>
        </p:spPr>
      </p:pic>
      <p:sp>
        <p:nvSpPr>
          <p:cNvPr id="20" name="Rectangle 19">
            <a:extLst>
              <a:ext uri="{FF2B5EF4-FFF2-40B4-BE49-F238E27FC236}">
                <a16:creationId xmlns:a16="http://schemas.microsoft.com/office/drawing/2014/main" id="{4A66D547-5863-174D-AC55-990C915FFB11}"/>
              </a:ext>
            </a:extLst>
          </p:cNvPr>
          <p:cNvSpPr/>
          <p:nvPr/>
        </p:nvSpPr>
        <p:spPr>
          <a:xfrm>
            <a:off x="4817886" y="878420"/>
            <a:ext cx="2911951" cy="461665"/>
          </a:xfrm>
          <a:prstGeom prst="rect">
            <a:avLst/>
          </a:prstGeom>
        </p:spPr>
        <p:txBody>
          <a:bodyPr wrap="none">
            <a:spAutoFit/>
          </a:bodyPr>
          <a:lstStyle/>
          <a:p>
            <a:r>
              <a:rPr lang="en-US" sz="2400" dirty="0">
                <a:latin typeface="Segoe UI Light" panose="020B0502040204020203" pitchFamily="34" charset="0"/>
                <a:cs typeface="Segoe UI Light" panose="020B0502040204020203" pitchFamily="34" charset="0"/>
                <a:hlinkClick r:id="rId10"/>
              </a:rPr>
              <a:t>manaswi@cs.uw.edu</a:t>
            </a:r>
            <a:r>
              <a:rPr lang="en-US" sz="2400" dirty="0">
                <a:latin typeface="Segoe UI Light" panose="020B0502040204020203" pitchFamily="34" charset="0"/>
                <a:cs typeface="Segoe UI Light" panose="020B0502040204020203" pitchFamily="34" charset="0"/>
              </a:rPr>
              <a:t> </a:t>
            </a:r>
            <a:endParaRPr lang="en-US" sz="2400" dirty="0"/>
          </a:p>
        </p:txBody>
      </p:sp>
      <p:sp>
        <p:nvSpPr>
          <p:cNvPr id="21" name="Rectangle 20">
            <a:extLst>
              <a:ext uri="{FF2B5EF4-FFF2-40B4-BE49-F238E27FC236}">
                <a16:creationId xmlns:a16="http://schemas.microsoft.com/office/drawing/2014/main" id="{BFED6A3E-D717-AF4D-8D8F-CFF12BB04484}"/>
              </a:ext>
            </a:extLst>
          </p:cNvPr>
          <p:cNvSpPr/>
          <p:nvPr/>
        </p:nvSpPr>
        <p:spPr>
          <a:xfrm>
            <a:off x="8310046" y="859284"/>
            <a:ext cx="1957587" cy="461665"/>
          </a:xfrm>
          <a:prstGeom prst="rect">
            <a:avLst/>
          </a:prstGeom>
        </p:spPr>
        <p:txBody>
          <a:bodyPr wrap="none">
            <a:spAutoFit/>
          </a:bodyPr>
          <a:lstStyle/>
          <a:p>
            <a:r>
              <a:rPr lang="en-US" sz="2400" dirty="0">
                <a:latin typeface="Segoe UI Light" panose="020B0502040204020203" pitchFamily="34" charset="0"/>
                <a:cs typeface="Segoe UI Light" panose="020B0502040204020203" pitchFamily="34" charset="0"/>
                <a:hlinkClick r:id="rId11"/>
              </a:rPr>
              <a:t>manaswisaha</a:t>
            </a:r>
            <a:endParaRPr lang="en-US" sz="2400" dirty="0"/>
          </a:p>
        </p:txBody>
      </p:sp>
      <p:sp>
        <p:nvSpPr>
          <p:cNvPr id="22" name="Rectangle 21">
            <a:extLst>
              <a:ext uri="{FF2B5EF4-FFF2-40B4-BE49-F238E27FC236}">
                <a16:creationId xmlns:a16="http://schemas.microsoft.com/office/drawing/2014/main" id="{3055629E-F9ED-BC40-B6D9-4E4982763FAF}"/>
              </a:ext>
            </a:extLst>
          </p:cNvPr>
          <p:cNvSpPr/>
          <p:nvPr/>
        </p:nvSpPr>
        <p:spPr>
          <a:xfrm>
            <a:off x="2162892" y="881454"/>
            <a:ext cx="2209259" cy="461665"/>
          </a:xfrm>
          <a:prstGeom prst="rect">
            <a:avLst/>
          </a:prstGeom>
        </p:spPr>
        <p:txBody>
          <a:bodyPr wrap="none">
            <a:spAutoFit/>
          </a:bodyPr>
          <a:lstStyle/>
          <a:p>
            <a:pPr algn="ctr"/>
            <a:r>
              <a:rPr lang="en-US" sz="2400" dirty="0">
                <a:latin typeface="Segoe UI Light" panose="020B0502040204020203" pitchFamily="34" charset="0"/>
                <a:cs typeface="Segoe UI Light" panose="020B0502040204020203" pitchFamily="34" charset="0"/>
              </a:rPr>
              <a:t>Join us. Contact</a:t>
            </a:r>
          </a:p>
        </p:txBody>
      </p:sp>
      <p:grpSp>
        <p:nvGrpSpPr>
          <p:cNvPr id="37" name="Group 36">
            <a:extLst>
              <a:ext uri="{FF2B5EF4-FFF2-40B4-BE49-F238E27FC236}">
                <a16:creationId xmlns:a16="http://schemas.microsoft.com/office/drawing/2014/main" id="{7B2FAB56-758C-8340-AACC-33044243775C}"/>
              </a:ext>
            </a:extLst>
          </p:cNvPr>
          <p:cNvGrpSpPr/>
          <p:nvPr/>
        </p:nvGrpSpPr>
        <p:grpSpPr>
          <a:xfrm>
            <a:off x="566172" y="5927862"/>
            <a:ext cx="11159053" cy="777240"/>
            <a:chOff x="566172" y="5927862"/>
            <a:chExt cx="11159053" cy="777240"/>
          </a:xfrm>
        </p:grpSpPr>
        <p:pic>
          <p:nvPicPr>
            <p:cNvPr id="4" name="Picture 3"/>
            <p:cNvPicPr>
              <a:picLocks noChangeAspect="1"/>
            </p:cNvPicPr>
            <p:nvPr/>
          </p:nvPicPr>
          <p:blipFill>
            <a:blip r:embed="rId12" cstate="print">
              <a:extLst>
                <a:ext uri="{BEBA8EAE-BF5A-486C-A8C5-ECC9F3942E4B}">
                  <a14:imgProps xmlns:a14="http://schemas.microsoft.com/office/drawing/2010/main">
                    <a14:imgLayer r:embed="rId13">
                      <a14:imgEffect>
                        <a14:brightnessContrast bright="-100000"/>
                      </a14:imgEffect>
                    </a14:imgLayer>
                  </a14:imgProps>
                </a:ext>
                <a:ext uri="{28A0092B-C50C-407E-A947-70E740481C1C}">
                  <a14:useLocalDpi xmlns:a14="http://schemas.microsoft.com/office/drawing/2010/main" val="0"/>
                </a:ext>
              </a:extLst>
            </a:blip>
            <a:stretch>
              <a:fillRect/>
            </a:stretch>
          </p:blipFill>
          <p:spPr>
            <a:xfrm>
              <a:off x="566172" y="5974009"/>
              <a:ext cx="772423" cy="684947"/>
            </a:xfrm>
            <a:prstGeom prst="rect">
              <a:avLst/>
            </a:prstGeom>
            <a:effectLst/>
          </p:spPr>
        </p:pic>
        <p:pic>
          <p:nvPicPr>
            <p:cNvPr id="5" name="Picture 4">
              <a:extLst>
                <a:ext uri="{FF2B5EF4-FFF2-40B4-BE49-F238E27FC236}">
                  <a16:creationId xmlns:a16="http://schemas.microsoft.com/office/drawing/2014/main" id="{ECD98A37-F061-4128-AE5B-D095C5AA61B2}"/>
                </a:ext>
              </a:extLst>
            </p:cNvPr>
            <p:cNvPicPr>
              <a:picLocks noChangeAspect="1"/>
            </p:cNvPicPr>
            <p:nvPr/>
          </p:nvPicPr>
          <p:blipFill>
            <a:blip r:embed="rId14" cstate="print">
              <a:extLst>
                <a:ext uri="{BEBA8EAE-BF5A-486C-A8C5-ECC9F3942E4B}">
                  <a14:imgProps xmlns:a14="http://schemas.microsoft.com/office/drawing/2010/main">
                    <a14:imgLayer r:embed="rId15">
                      <a14:imgEffect>
                        <a14:brightnessContrast bright="-100000"/>
                      </a14:imgEffect>
                    </a14:imgLayer>
                  </a14:imgProps>
                </a:ext>
                <a:ext uri="{28A0092B-C50C-407E-A947-70E740481C1C}">
                  <a14:useLocalDpi xmlns:a14="http://schemas.microsoft.com/office/drawing/2010/main" val="0"/>
                </a:ext>
              </a:extLst>
            </a:blip>
            <a:stretch>
              <a:fillRect/>
            </a:stretch>
          </p:blipFill>
          <p:spPr>
            <a:xfrm>
              <a:off x="1967539" y="5996442"/>
              <a:ext cx="1187166" cy="640080"/>
            </a:xfrm>
            <a:prstGeom prst="rect">
              <a:avLst/>
            </a:prstGeom>
            <a:effectLst/>
          </p:spPr>
        </p:pic>
        <p:pic>
          <p:nvPicPr>
            <p:cNvPr id="6" name="Picture 5">
              <a:extLst>
                <a:ext uri="{FF2B5EF4-FFF2-40B4-BE49-F238E27FC236}">
                  <a16:creationId xmlns:a16="http://schemas.microsoft.com/office/drawing/2014/main" id="{0385D232-6B4D-429A-94BC-EE49A7C04D12}"/>
                </a:ext>
              </a:extLst>
            </p:cNvPr>
            <p:cNvPicPr>
              <a:picLocks noChangeAspect="1"/>
            </p:cNvPicPr>
            <p:nvPr/>
          </p:nvPicPr>
          <p:blipFill rotWithShape="1">
            <a:blip r:embed="rId16" cstate="print">
              <a:extLst>
                <a:ext uri="{BEBA8EAE-BF5A-486C-A8C5-ECC9F3942E4B}">
                  <a14:imgProps xmlns:a14="http://schemas.microsoft.com/office/drawing/2010/main">
                    <a14:imgLayer r:embed="rId17">
                      <a14:imgEffect>
                        <a14:brightnessContrast bright="-100000"/>
                      </a14:imgEffect>
                    </a14:imgLayer>
                  </a14:imgProps>
                </a:ext>
                <a:ext uri="{28A0092B-C50C-407E-A947-70E740481C1C}">
                  <a14:useLocalDpi xmlns:a14="http://schemas.microsoft.com/office/drawing/2010/main" val="0"/>
                </a:ext>
              </a:extLst>
            </a:blip>
            <a:srcRect t="45028"/>
            <a:stretch/>
          </p:blipFill>
          <p:spPr>
            <a:xfrm>
              <a:off x="8452029" y="6063959"/>
              <a:ext cx="1867529" cy="505047"/>
            </a:xfrm>
            <a:prstGeom prst="rect">
              <a:avLst/>
            </a:prstGeom>
            <a:effectLst/>
          </p:spPr>
        </p:pic>
        <p:pic>
          <p:nvPicPr>
            <p:cNvPr id="7" name="Picture 6" descr="A picture containing object&#10;&#10;Description generated with very high confidence">
              <a:extLst>
                <a:ext uri="{FF2B5EF4-FFF2-40B4-BE49-F238E27FC236}">
                  <a16:creationId xmlns:a16="http://schemas.microsoft.com/office/drawing/2014/main" id="{7C6DA9EF-B643-4A91-9513-39ACDD1D3325}"/>
                </a:ext>
              </a:extLst>
            </p:cNvPr>
            <p:cNvPicPr>
              <a:picLocks noChangeAspect="1"/>
            </p:cNvPicPr>
            <p:nvPr/>
          </p:nvPicPr>
          <p:blipFill>
            <a:blip r:embed="rId18" cstate="print">
              <a:extLst>
                <a:ext uri="{BEBA8EAE-BF5A-486C-A8C5-ECC9F3942E4B}">
                  <a14:imgProps xmlns:a14="http://schemas.microsoft.com/office/drawing/2010/main">
                    <a14:imgLayer r:embed="rId19">
                      <a14:imgEffect>
                        <a14:brightnessContrast bright="-100000"/>
                      </a14:imgEffect>
                    </a14:imgLayer>
                  </a14:imgProps>
                </a:ext>
                <a:ext uri="{28A0092B-C50C-407E-A947-70E740481C1C}">
                  <a14:useLocalDpi xmlns:a14="http://schemas.microsoft.com/office/drawing/2010/main" val="0"/>
                </a:ext>
              </a:extLst>
            </a:blip>
            <a:stretch>
              <a:fillRect/>
            </a:stretch>
          </p:blipFill>
          <p:spPr>
            <a:xfrm>
              <a:off x="3653257" y="6087882"/>
              <a:ext cx="4300220" cy="457200"/>
            </a:xfrm>
            <a:prstGeom prst="rect">
              <a:avLst/>
            </a:prstGeom>
            <a:effectLst/>
          </p:spPr>
        </p:pic>
        <p:pic>
          <p:nvPicPr>
            <p:cNvPr id="36" name="Picture 35">
              <a:extLst>
                <a:ext uri="{FF2B5EF4-FFF2-40B4-BE49-F238E27FC236}">
                  <a16:creationId xmlns:a16="http://schemas.microsoft.com/office/drawing/2014/main" id="{F31DF048-CA8E-0B48-9B7B-4100A1755B57}"/>
                </a:ext>
              </a:extLst>
            </p:cNvPr>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10947985" y="5927862"/>
              <a:ext cx="777240" cy="777240"/>
            </a:xfrm>
            <a:prstGeom prst="rect">
              <a:avLst/>
            </a:prstGeom>
          </p:spPr>
        </p:pic>
      </p:grpSp>
    </p:spTree>
    <p:extLst>
      <p:ext uri="{BB962C8B-B14F-4D97-AF65-F5344CB8AC3E}">
        <p14:creationId xmlns:p14="http://schemas.microsoft.com/office/powerpoint/2010/main" val="1859729347"/>
      </p:ext>
    </p:extLst>
  </p:cSld>
  <p:clrMapOvr>
    <a:masterClrMapping/>
  </p:clrMapOvr>
  <mc:AlternateContent xmlns:mc="http://schemas.openxmlformats.org/markup-compatibility/2006" xmlns:p14="http://schemas.microsoft.com/office/powerpoint/2010/main">
    <mc:Choice Requires="p14">
      <p:transition spd="slow" p14:dur="2000" advTm="7361"/>
    </mc:Choice>
    <mc:Fallback xmlns="">
      <p:transition spd="slow" advTm="7361"/>
    </mc:Fallback>
  </mc:AlternateContent>
</p:sld>
</file>

<file path=ppt/slides/slide9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17ABE-08FB-954C-83DE-936F5145F19B}"/>
              </a:ext>
            </a:extLst>
          </p:cNvPr>
          <p:cNvSpPr>
            <a:spLocks noGrp="1"/>
          </p:cNvSpPr>
          <p:nvPr>
            <p:ph type="title"/>
          </p:nvPr>
        </p:nvSpPr>
        <p:spPr/>
        <p:txBody>
          <a:bodyPr/>
          <a:lstStyle/>
          <a:p>
            <a:r>
              <a:rPr lang="en-US" dirty="0"/>
              <a:t>Key takeaways</a:t>
            </a:r>
          </a:p>
        </p:txBody>
      </p:sp>
      <p:sp>
        <p:nvSpPr>
          <p:cNvPr id="3" name="Content Placeholder 2">
            <a:extLst>
              <a:ext uri="{FF2B5EF4-FFF2-40B4-BE49-F238E27FC236}">
                <a16:creationId xmlns:a16="http://schemas.microsoft.com/office/drawing/2014/main" id="{A9FB9E6E-DAD7-4D4E-A633-F1BA6D84C3D4}"/>
              </a:ext>
            </a:extLst>
          </p:cNvPr>
          <p:cNvSpPr>
            <a:spLocks noGrp="1"/>
          </p:cNvSpPr>
          <p:nvPr>
            <p:ph idx="1"/>
          </p:nvPr>
        </p:nvSpPr>
        <p:spPr>
          <a:xfrm>
            <a:off x="228600" y="1942867"/>
            <a:ext cx="5310438" cy="5063050"/>
          </a:xfrm>
        </p:spPr>
        <p:txBody>
          <a:bodyPr>
            <a:normAutofit/>
          </a:bodyPr>
          <a:lstStyle/>
          <a:p>
            <a:r>
              <a:rPr lang="en-US" sz="2800" dirty="0"/>
              <a:t>For fast data collection, a combination of turkers and volunteers is ideal</a:t>
            </a:r>
          </a:p>
          <a:p>
            <a:r>
              <a:rPr lang="en-US" sz="2800" dirty="0"/>
              <a:t>Turkers contributed more data and more persistent than volunteers</a:t>
            </a:r>
          </a:p>
          <a:p>
            <a:endParaRPr lang="en-US" sz="2800" dirty="0"/>
          </a:p>
        </p:txBody>
      </p:sp>
      <p:sp>
        <p:nvSpPr>
          <p:cNvPr id="4" name="Content Placeholder 3">
            <a:extLst>
              <a:ext uri="{FF2B5EF4-FFF2-40B4-BE49-F238E27FC236}">
                <a16:creationId xmlns:a16="http://schemas.microsoft.com/office/drawing/2014/main" id="{179F83B8-2799-FA42-8332-C7ACB691E45F}"/>
              </a:ext>
            </a:extLst>
          </p:cNvPr>
          <p:cNvSpPr>
            <a:spLocks noGrp="1"/>
          </p:cNvSpPr>
          <p:nvPr>
            <p:ph sz="quarter" idx="13"/>
          </p:nvPr>
        </p:nvSpPr>
        <p:spPr/>
        <p:txBody>
          <a:bodyPr/>
          <a:lstStyle/>
          <a:p>
            <a:r>
              <a:rPr lang="en-US" dirty="0"/>
              <a:t>conclusion</a:t>
            </a:r>
          </a:p>
        </p:txBody>
      </p:sp>
      <p:pic>
        <p:nvPicPr>
          <p:cNvPr id="5" name="Picture 4">
            <a:extLst>
              <a:ext uri="{FF2B5EF4-FFF2-40B4-BE49-F238E27FC236}">
                <a16:creationId xmlns:a16="http://schemas.microsoft.com/office/drawing/2014/main" id="{D12A9625-85D4-F64A-8B08-7AA274A47DDB}"/>
              </a:ext>
            </a:extLst>
          </p:cNvPr>
          <p:cNvPicPr>
            <a:picLocks noChangeAspect="1"/>
          </p:cNvPicPr>
          <p:nvPr/>
        </p:nvPicPr>
        <p:blipFill rotWithShape="1">
          <a:blip r:embed="rId2">
            <a:extLst>
              <a:ext uri="{28A0092B-C50C-407E-A947-70E740481C1C}">
                <a14:useLocalDpi xmlns:a14="http://schemas.microsoft.com/office/drawing/2010/main" val="0"/>
              </a:ext>
            </a:extLst>
          </a:blip>
          <a:srcRect r="5388"/>
          <a:stretch/>
        </p:blipFill>
        <p:spPr>
          <a:xfrm>
            <a:off x="3794905" y="-72226"/>
            <a:ext cx="8080070" cy="2929061"/>
          </a:xfrm>
          <a:prstGeom prst="rect">
            <a:avLst/>
          </a:prstGeom>
        </p:spPr>
      </p:pic>
      <p:sp>
        <p:nvSpPr>
          <p:cNvPr id="6" name="TextBox 5">
            <a:extLst>
              <a:ext uri="{FF2B5EF4-FFF2-40B4-BE49-F238E27FC236}">
                <a16:creationId xmlns:a16="http://schemas.microsoft.com/office/drawing/2014/main" id="{440D88A4-15A0-0C42-84D5-CF489CDAFD8E}"/>
              </a:ext>
            </a:extLst>
          </p:cNvPr>
          <p:cNvSpPr txBox="1"/>
          <p:nvPr/>
        </p:nvSpPr>
        <p:spPr>
          <a:xfrm>
            <a:off x="3706480" y="2721114"/>
            <a:ext cx="8256920" cy="707886"/>
          </a:xfrm>
          <a:prstGeom prst="rect">
            <a:avLst/>
          </a:prstGeom>
          <a:noFill/>
          <a:ln>
            <a:noFill/>
          </a:ln>
        </p:spPr>
        <p:txBody>
          <a:bodyPr wrap="square" tIns="45720" bIns="45720" rtlCol="0">
            <a:spAutoFit/>
          </a:bodyPr>
          <a:lstStyle/>
          <a:p>
            <a:pPr algn="ctr"/>
            <a:r>
              <a:rPr lang="en-US" sz="4000" dirty="0">
                <a:solidFill>
                  <a:schemeClr val="accent4">
                    <a:lumMod val="75000"/>
                  </a:schemeClr>
                </a:solidFill>
                <a:latin typeface="Segoe UI Semibold" panose="020B0702040204020203" pitchFamily="34" charset="0"/>
                <a:cs typeface="Segoe UI Semibold" panose="020B0702040204020203" pitchFamily="34" charset="0"/>
              </a:rPr>
              <a:t>Any Questions?</a:t>
            </a:r>
          </a:p>
        </p:txBody>
      </p:sp>
    </p:spTree>
    <p:extLst>
      <p:ext uri="{BB962C8B-B14F-4D97-AF65-F5344CB8AC3E}">
        <p14:creationId xmlns:p14="http://schemas.microsoft.com/office/powerpoint/2010/main" val="160037825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6.3|5.6"/>
</p:tagLst>
</file>

<file path=ppt/tags/tag2.xml><?xml version="1.0" encoding="utf-8"?>
<p:tagLst xmlns:a="http://schemas.openxmlformats.org/drawingml/2006/main" xmlns:r="http://schemas.openxmlformats.org/officeDocument/2006/relationships" xmlns:p="http://schemas.openxmlformats.org/presentationml/2006/main">
  <p:tag name="TIMING" val="|6.3|5.6"/>
</p:tagLst>
</file>

<file path=ppt/tags/tag3.xml><?xml version="1.0" encoding="utf-8"?>
<p:tagLst xmlns:a="http://schemas.openxmlformats.org/drawingml/2006/main" xmlns:r="http://schemas.openxmlformats.org/officeDocument/2006/relationships" xmlns:p="http://schemas.openxmlformats.org/presentationml/2006/main">
  <p:tag name="TIMING" val="|6.3|5.6"/>
</p:tagLst>
</file>

<file path=ppt/tags/tag4.xml><?xml version="1.0" encoding="utf-8"?>
<p:tagLst xmlns:a="http://schemas.openxmlformats.org/drawingml/2006/main" xmlns:r="http://schemas.openxmlformats.org/officeDocument/2006/relationships" xmlns:p="http://schemas.openxmlformats.org/presentationml/2006/main">
  <p:tag name="TIMING" val="|6.3|5.6"/>
</p:tagLst>
</file>

<file path=ppt/tags/tag5.xml><?xml version="1.0" encoding="utf-8"?>
<p:tagLst xmlns:a="http://schemas.openxmlformats.org/drawingml/2006/main" xmlns:r="http://schemas.openxmlformats.org/officeDocument/2006/relationships" xmlns:p="http://schemas.openxmlformats.org/presentationml/2006/main">
  <p:tag name="TIMING" val="|6.3|5.6"/>
</p:tagLst>
</file>

<file path=ppt/tags/tag6.xml><?xml version="1.0" encoding="utf-8"?>
<p:tagLst xmlns:a="http://schemas.openxmlformats.org/drawingml/2006/main" xmlns:r="http://schemas.openxmlformats.org/officeDocument/2006/relationships" xmlns:p="http://schemas.openxmlformats.org/presentationml/2006/main">
  <p:tag name="TIMING" val="|6.3|5.6"/>
</p:tagLst>
</file>

<file path=ppt/tags/tag7.xml><?xml version="1.0" encoding="utf-8"?>
<p:tagLst xmlns:a="http://schemas.openxmlformats.org/drawingml/2006/main" xmlns:r="http://schemas.openxmlformats.org/officeDocument/2006/relationships" xmlns:p="http://schemas.openxmlformats.org/presentationml/2006/main">
  <p:tag name="TIMING" val="|6.3|5.6"/>
</p:tagLst>
</file>

<file path=ppt/tags/tag8.xml><?xml version="1.0" encoding="utf-8"?>
<p:tagLst xmlns:a="http://schemas.openxmlformats.org/drawingml/2006/main" xmlns:r="http://schemas.openxmlformats.org/officeDocument/2006/relationships" xmlns:p="http://schemas.openxmlformats.org/presentationml/2006/main">
  <p:tag name="TIMING" val="|6.3|5.6"/>
</p:tagLst>
</file>

<file path=ppt/tags/tag9.xml><?xml version="1.0" encoding="utf-8"?>
<p:tagLst xmlns:a="http://schemas.openxmlformats.org/drawingml/2006/main" xmlns:r="http://schemas.openxmlformats.org/officeDocument/2006/relationships" xmlns:p="http://schemas.openxmlformats.org/presentationml/2006/main">
  <p:tag name="TIMING" val="|6.3|5.6"/>
</p:tagLst>
</file>

<file path=ppt/tags/tag10.xml><?xml version="1.0" encoding="utf-8"?>
<p:tagLst xmlns:a="http://schemas.openxmlformats.org/drawingml/2006/main" xmlns:r="http://schemas.openxmlformats.org/officeDocument/2006/relationships" xmlns:p="http://schemas.openxmlformats.org/presentationml/2006/main">
  <p:tag name="TIMING" val="|6.3|5.6"/>
</p:tagLst>
</file>

<file path=ppt/tags/tag11.xml><?xml version="1.0" encoding="utf-8"?>
<p:tagLst xmlns:a="http://schemas.openxmlformats.org/drawingml/2006/main" xmlns:r="http://schemas.openxmlformats.org/officeDocument/2006/relationships" xmlns:p="http://schemas.openxmlformats.org/presentationml/2006/main">
  <p:tag name="TIMING" val="|6.3|5.6"/>
</p:tagLst>
</file>

<file path=ppt/tags/tag12.xml><?xml version="1.0" encoding="utf-8"?>
<p:tagLst xmlns:a="http://schemas.openxmlformats.org/drawingml/2006/main" xmlns:r="http://schemas.openxmlformats.org/officeDocument/2006/relationships" xmlns:p="http://schemas.openxmlformats.org/presentationml/2006/main">
  <p:tag name="TIMING" val="|6.3|5.6"/>
</p:tagLst>
</file>

<file path=ppt/tags/tag13.xml><?xml version="1.0" encoding="utf-8"?>
<p:tagLst xmlns:a="http://schemas.openxmlformats.org/drawingml/2006/main" xmlns:r="http://schemas.openxmlformats.org/officeDocument/2006/relationships" xmlns:p="http://schemas.openxmlformats.org/presentationml/2006/main">
  <p:tag name="TIMING" val="|6.3|5.6"/>
</p:tagLst>
</file>

<file path=ppt/tags/tag14.xml><?xml version="1.0" encoding="utf-8"?>
<p:tagLst xmlns:a="http://schemas.openxmlformats.org/drawingml/2006/main" xmlns:r="http://schemas.openxmlformats.org/officeDocument/2006/relationships" xmlns:p="http://schemas.openxmlformats.org/presentationml/2006/main">
  <p:tag name="TIMING" val="|6.3|5.6"/>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tIns="45720" bIns="45720" rtlCol="0">
        <a:spAutoFit/>
      </a:bodyPr>
      <a:lstStyle>
        <a:defPPr>
          <a:defRPr sz="2400" dirty="0" smtClean="0">
            <a:latin typeface="Segoe UI Light" panose="020B0502040204020203" pitchFamily="34" charset="0"/>
            <a:cs typeface="Segoe UI Light" panose="020B0502040204020203" pitchFamily="34" charset="0"/>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55298</TotalTime>
  <Words>6178</Words>
  <Application>Microsoft Macintosh PowerPoint</Application>
  <PresentationFormat>Widescreen</PresentationFormat>
  <Paragraphs>910</Paragraphs>
  <Slides>91</Slides>
  <Notes>90</Notes>
  <HiddenSlides>10</HiddenSlides>
  <MMClips>3</MMClips>
  <ScaleCrop>false</ScaleCrop>
  <HeadingPairs>
    <vt:vector size="6" baseType="variant">
      <vt:variant>
        <vt:lpstr>Fonts Used</vt:lpstr>
      </vt:variant>
      <vt:variant>
        <vt:i4>17</vt:i4>
      </vt:variant>
      <vt:variant>
        <vt:lpstr>Theme</vt:lpstr>
      </vt:variant>
      <vt:variant>
        <vt:i4>1</vt:i4>
      </vt:variant>
      <vt:variant>
        <vt:lpstr>Slide Titles</vt:lpstr>
      </vt:variant>
      <vt:variant>
        <vt:i4>91</vt:i4>
      </vt:variant>
    </vt:vector>
  </HeadingPairs>
  <TitlesOfParts>
    <vt:vector size="109" baseType="lpstr">
      <vt:lpstr>Arial</vt:lpstr>
      <vt:lpstr>Bebas Neue</vt:lpstr>
      <vt:lpstr>Calibri</vt:lpstr>
      <vt:lpstr>Calibri Light</vt:lpstr>
      <vt:lpstr>Helvetica Neue LT Std 45 Light</vt:lpstr>
      <vt:lpstr>Museo Sans 100</vt:lpstr>
      <vt:lpstr>Museo Slab 100</vt:lpstr>
      <vt:lpstr>Museo Slab 1000</vt:lpstr>
      <vt:lpstr>Museo Slab 900</vt:lpstr>
      <vt:lpstr>MuseoSansW01-100</vt:lpstr>
      <vt:lpstr>Raleway</vt:lpstr>
      <vt:lpstr>Raleway SemiBold</vt:lpstr>
      <vt:lpstr>Segoe Condensed</vt:lpstr>
      <vt:lpstr>Segoe Print</vt:lpstr>
      <vt:lpstr>Segoe UI</vt:lpstr>
      <vt:lpstr>Segoe UI Light</vt:lpstr>
      <vt:lpstr>Segoe UI Semibold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Key stakeholders</vt:lpstr>
      <vt:lpstr>Key stakeholders</vt:lpstr>
      <vt:lpstr>Why is Accessibility data collection hard? </vt:lpstr>
      <vt:lpstr>Past work since 2012</vt:lpstr>
      <vt:lpstr>City infrastructure changes slowly</vt:lpstr>
      <vt:lpstr>Consistent With Findings in literature</vt:lpstr>
      <vt:lpstr>Our Past work</vt:lpstr>
      <vt:lpstr>Our Past work</vt:lpstr>
      <vt:lpstr>Our Past work</vt:lpstr>
      <vt:lpstr>PowerPoint Presentation</vt:lpstr>
      <vt:lpstr>Key research Questions</vt:lpstr>
      <vt:lpstr>Key research Questions</vt:lpstr>
      <vt:lpstr>Key research Questions</vt:lpstr>
      <vt:lpstr>Key research Questions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Interactive tutorial</vt:lpstr>
      <vt:lpstr>Interactive tutorial</vt:lpstr>
      <vt:lpstr>Interactive tutorial</vt:lpstr>
      <vt:lpstr>Interactive tutorial</vt:lpstr>
      <vt:lpstr>Deployment study</vt:lpstr>
      <vt:lpstr>Data collected</vt:lpstr>
      <vt:lpstr>Label examples</vt:lpstr>
      <vt:lpstr>How accurately did users perform?</vt:lpstr>
      <vt:lpstr>How engaged were the users?</vt:lpstr>
      <vt:lpstr>How engaged were the users?</vt:lpstr>
      <vt:lpstr>Key Research Questions</vt:lpstr>
      <vt:lpstr>PowerPoint Presentation</vt:lpstr>
      <vt:lpstr>PowerPoint Presentation</vt:lpstr>
      <vt:lpstr>Key Research Questions</vt:lpstr>
      <vt:lpstr>User groups</vt:lpstr>
      <vt:lpstr>Did all user groups behave the same way?</vt:lpstr>
      <vt:lpstr>Key Research Questions</vt:lpstr>
      <vt:lpstr>Key Research Questions</vt:lpstr>
      <vt:lpstr>Did all user groups Label the same way?</vt:lpstr>
      <vt:lpstr>Data validation study: DATASET</vt:lpstr>
      <vt:lpstr>Data validation study: Metrics</vt:lpstr>
      <vt:lpstr>How accurately did users perform?</vt:lpstr>
      <vt:lpstr>How accurately did users perform?</vt:lpstr>
      <vt:lpstr>How accurately did users perform?</vt:lpstr>
      <vt:lpstr>What are the hardest Label types?</vt:lpstr>
      <vt:lpstr>What are the hardest Label types?</vt:lpstr>
      <vt:lpstr>What are the common labeling mistakes?</vt:lpstr>
      <vt:lpstr>What are the common labeling mistakes?</vt:lpstr>
      <vt:lpstr>What are the common labeling mistakes?</vt:lpstr>
      <vt:lpstr>What are the common labeling mistakes?</vt:lpstr>
      <vt:lpstr>What are the common labeling mistakes?</vt:lpstr>
      <vt:lpstr>What are the common labeling mistakes?</vt:lpstr>
      <vt:lpstr>Key Research Questions</vt:lpstr>
      <vt:lpstr>Key Research Questions</vt:lpstr>
      <vt:lpstr>What are the stakeholders’ perceptions and concerns?</vt:lpstr>
      <vt:lpstr>What are the stakeholders’ perceptions and concerns?</vt:lpstr>
      <vt:lpstr>What are the stakeholders’ perceptions and concerns?</vt:lpstr>
      <vt:lpstr>What are the stakeholders’ perceptions and concerns?</vt:lpstr>
      <vt:lpstr>What are the stakeholders’ perceptions and concerns?</vt:lpstr>
      <vt:lpstr>What are the stakeholders’ perceptions and concerns?</vt:lpstr>
      <vt:lpstr>What are the stakeholders’ perceptions and concerns?</vt:lpstr>
      <vt:lpstr>PowerPoint Presentation</vt:lpstr>
      <vt:lpstr>More cities!</vt:lpstr>
      <vt:lpstr>More cities!</vt:lpstr>
      <vt:lpstr>Modeling accessibility</vt:lpstr>
      <vt:lpstr>Visualizing accessibility</vt:lpstr>
      <vt:lpstr>Automating data collection using computer vision</vt:lpstr>
      <vt:lpstr>Validation interfaces</vt:lpstr>
      <vt:lpstr>PowerPoint Presentation</vt:lpstr>
      <vt:lpstr>Validation interfaces</vt:lpstr>
      <vt:lpstr>Project sidewalk team</vt:lpstr>
      <vt:lpstr>Funding Sources</vt:lpstr>
      <vt:lpstr>PowerPoint Presentation</vt:lpstr>
      <vt:lpstr>Key takeaways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Manaswi Saha</dc:creator>
  <cp:keywords/>
  <dc:description/>
  <cp:lastModifiedBy>Manaswi Saha</cp:lastModifiedBy>
  <cp:revision>1882</cp:revision>
  <cp:lastPrinted>2018-11-27T22:13:23Z</cp:lastPrinted>
  <dcterms:created xsi:type="dcterms:W3CDTF">2017-02-09T17:28:00Z</dcterms:created>
  <dcterms:modified xsi:type="dcterms:W3CDTF">2019-10-31T04:27:16Z</dcterms:modified>
  <cp:category/>
</cp:coreProperties>
</file>