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32.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321" r:id="rId3"/>
    <p:sldId id="302" r:id="rId4"/>
    <p:sldId id="322" r:id="rId5"/>
    <p:sldId id="323" r:id="rId6"/>
    <p:sldId id="324" r:id="rId7"/>
    <p:sldId id="262" r:id="rId8"/>
    <p:sldId id="266" r:id="rId9"/>
    <p:sldId id="334" r:id="rId10"/>
    <p:sldId id="267" r:id="rId11"/>
    <p:sldId id="263" r:id="rId12"/>
    <p:sldId id="301" r:id="rId13"/>
    <p:sldId id="335" r:id="rId14"/>
    <p:sldId id="270" r:id="rId15"/>
    <p:sldId id="271" r:id="rId16"/>
    <p:sldId id="272" r:id="rId17"/>
    <p:sldId id="290" r:id="rId18"/>
    <p:sldId id="274" r:id="rId19"/>
    <p:sldId id="279" r:id="rId20"/>
    <p:sldId id="280" r:id="rId21"/>
    <p:sldId id="281" r:id="rId22"/>
    <p:sldId id="289" r:id="rId23"/>
    <p:sldId id="282" r:id="rId24"/>
    <p:sldId id="283" r:id="rId25"/>
    <p:sldId id="284" r:id="rId26"/>
    <p:sldId id="285" r:id="rId27"/>
    <p:sldId id="286" r:id="rId28"/>
    <p:sldId id="287" r:id="rId29"/>
    <p:sldId id="294" r:id="rId30"/>
    <p:sldId id="292" r:id="rId31"/>
    <p:sldId id="296" r:id="rId32"/>
    <p:sldId id="332" r:id="rId33"/>
    <p:sldId id="327" r:id="rId34"/>
    <p:sldId id="317" r:id="rId35"/>
    <p:sldId id="328" r:id="rId36"/>
    <p:sldId id="329" r:id="rId37"/>
    <p:sldId id="325" r:id="rId38"/>
    <p:sldId id="330" r:id="rId39"/>
    <p:sldId id="333" r:id="rId40"/>
    <p:sldId id="309" r:id="rId41"/>
    <p:sldId id="310" r:id="rId42"/>
    <p:sldId id="311" r:id="rId43"/>
    <p:sldId id="312" r:id="rId44"/>
    <p:sldId id="313" r:id="rId45"/>
    <p:sldId id="314"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7F7F7F"/>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autoAdjust="0"/>
    <p:restoredTop sz="79333" autoAdjust="0"/>
  </p:normalViewPr>
  <p:slideViewPr>
    <p:cSldViewPr>
      <p:cViewPr>
        <p:scale>
          <a:sx n="60" d="100"/>
          <a:sy n="60" d="100"/>
        </p:scale>
        <p:origin x="-1584" y="-19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247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dev\Research\Hybrid\Trunk\Analysis\Trip%20Cluster%20Stats%200.05%20Min%2010%20Trips%20Best%20Rep\days_unique_trips633258575455223248.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dev\Research\Hybrid\Trunk\Analysis\Trip%20Cluster%20Stats%200.05%20Min%2010%20Trips%20Best%20Rep\AggregateTripClusterStats_0.05_10_633257556744503728.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C:\dev\Research\Hybrid\Trunk\Analysis\RoutePrediction_2007_09_22\Combined_Final\1%20Mile%20Bins%20and%200.5%20mile%20increments\percent_of_trip633266176918931952%20-%20match%20prediction%20plots.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C:\dev\Research\Hybrid\Trunk\Analysis\RoutePrediction_2007_09_22\Combined_Final\1%20Mile%20Bins%20and%200.5%20mile%20increments\milesOfTrip_binsize1miles_633266176918931952%20-%20plots.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C:\dev\Research\Hybrid\Trunk\Analysis\RoutePrediction_2007_09_22\Combined_Final\1%20Mile%20Bins%20and%200.5%20mile%20increments\percent_of_trip633266176918931952%20-%20match%20prediction%20plots.xlsx"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C:\dev\Research\Hybrid\Trunk\Analysis\RoutePrediction_2007_09_22\Combined_Final\1%20Mile%20Bins%20and%200.5%20mile%20increments\percent_of_trip633266176918931952%20-%20match%20prediction%20plots.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oleObject" Target="file:///C:\dev\Research\Hybrid\Trunk\Analysis\RoutePrediction_2007_09_22\Combined_Final\1%20Mile%20Bins%20and%200.5%20mile%20increments\percent_of_trip633266176918931952%20-%20match%20prediction%20plot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a:pPr>
            <a:r>
              <a:rPr lang="en-US" sz="2200" dirty="0">
                <a:latin typeface="Arial Black" pitchFamily="34" charset="0"/>
              </a:rPr>
              <a:t>repeat trip occurrences by day of </a:t>
            </a:r>
            <a:r>
              <a:rPr lang="en-US" sz="2200" dirty="0" smtClean="0">
                <a:latin typeface="Arial Black" pitchFamily="34" charset="0"/>
              </a:rPr>
              <a:t>observation</a:t>
            </a:r>
            <a:endParaRPr lang="en-US" sz="2200" dirty="0">
              <a:latin typeface="Arial Black" pitchFamily="34" charset="0"/>
            </a:endParaRPr>
          </a:p>
        </c:rich>
      </c:tx>
      <c:layout>
        <c:manualLayout>
          <c:xMode val="edge"/>
          <c:yMode val="edge"/>
          <c:x val="0.11626870078740167"/>
          <c:y val="3.83403210962266E-2"/>
        </c:manualLayout>
      </c:layout>
      <c:overlay val="0"/>
    </c:title>
    <c:autoTitleDeleted val="0"/>
    <c:plotArea>
      <c:layout>
        <c:manualLayout>
          <c:layoutTarget val="inner"/>
          <c:xMode val="edge"/>
          <c:yMode val="edge"/>
          <c:x val="0.10879615048119022"/>
          <c:y val="3.922486961857044E-2"/>
          <c:w val="0.87960301837270416"/>
          <c:h val="0.83012850666394045"/>
        </c:manualLayout>
      </c:layout>
      <c:lineChart>
        <c:grouping val="standard"/>
        <c:varyColors val="0"/>
        <c:ser>
          <c:idx val="0"/>
          <c:order val="0"/>
          <c:tx>
            <c:strRef>
              <c:f>days_unique_trips63325857545522!$E$1</c:f>
              <c:strCache>
                <c:ptCount val="1"/>
                <c:pt idx="0">
                  <c:v>The Fraction of Trips That Are Repeat Trips</c:v>
                </c:pt>
              </c:strCache>
            </c:strRef>
          </c:tx>
          <c:spPr>
            <a:ln w="57150"/>
          </c:spPr>
          <c:marker>
            <c:symbol val="none"/>
          </c:marker>
          <c:trendline>
            <c:name>Trendline</c:name>
            <c:spPr>
              <a:ln w="57150">
                <a:solidFill>
                  <a:srgbClr val="FF0000">
                    <a:alpha val="51000"/>
                  </a:srgbClr>
                </a:solidFill>
              </a:ln>
            </c:spPr>
            <c:trendlineType val="log"/>
            <c:dispRSqr val="0"/>
            <c:dispEq val="0"/>
          </c:trendline>
          <c:val>
            <c:numRef>
              <c:f>days_unique_trips63325857545522!$E$2:$E$56</c:f>
              <c:numCache>
                <c:formatCode>General</c:formatCode>
                <c:ptCount val="55"/>
                <c:pt idx="0">
                  <c:v>1.5647226173541938E-2</c:v>
                </c:pt>
                <c:pt idx="1">
                  <c:v>6.5298507462686561E-2</c:v>
                </c:pt>
                <c:pt idx="2">
                  <c:v>0.15465898174831894</c:v>
                </c:pt>
                <c:pt idx="3">
                  <c:v>0.16483516483516528</c:v>
                </c:pt>
                <c:pt idx="4">
                  <c:v>0.23415132924335236</c:v>
                </c:pt>
                <c:pt idx="5">
                  <c:v>0.28490990990991488</c:v>
                </c:pt>
                <c:pt idx="6">
                  <c:v>0.35326688815061275</c:v>
                </c:pt>
                <c:pt idx="7">
                  <c:v>0.34668192219679661</c:v>
                </c:pt>
                <c:pt idx="8">
                  <c:v>0.33571428571429168</c:v>
                </c:pt>
                <c:pt idx="9">
                  <c:v>0.35567715458276333</c:v>
                </c:pt>
                <c:pt idx="10">
                  <c:v>0.36044880785414152</c:v>
                </c:pt>
                <c:pt idx="11">
                  <c:v>0.40362438220758123</c:v>
                </c:pt>
                <c:pt idx="12">
                  <c:v>0.46058091286307351</c:v>
                </c:pt>
                <c:pt idx="13">
                  <c:v>0.3968957871396967</c:v>
                </c:pt>
                <c:pt idx="14">
                  <c:v>0.48348348348348691</c:v>
                </c:pt>
                <c:pt idx="15">
                  <c:v>0.39350180505415677</c:v>
                </c:pt>
                <c:pt idx="16">
                  <c:v>0.34469696969697267</c:v>
                </c:pt>
                <c:pt idx="17">
                  <c:v>0.43290043290043589</c:v>
                </c:pt>
                <c:pt idx="18">
                  <c:v>0.46113989637305697</c:v>
                </c:pt>
                <c:pt idx="19">
                  <c:v>0.39361702127659581</c:v>
                </c:pt>
                <c:pt idx="20">
                  <c:v>0.42441860465116282</c:v>
                </c:pt>
                <c:pt idx="21">
                  <c:v>0.42222222222222489</c:v>
                </c:pt>
                <c:pt idx="22">
                  <c:v>0.45801526717557545</c:v>
                </c:pt>
                <c:pt idx="23">
                  <c:v>0.49659863945578231</c:v>
                </c:pt>
                <c:pt idx="24">
                  <c:v>0.52343749999999956</c:v>
                </c:pt>
                <c:pt idx="25">
                  <c:v>0.45714285714286057</c:v>
                </c:pt>
                <c:pt idx="26">
                  <c:v>0.3846153846153848</c:v>
                </c:pt>
                <c:pt idx="27">
                  <c:v>0.45</c:v>
                </c:pt>
                <c:pt idx="28">
                  <c:v>0.469879518072292</c:v>
                </c:pt>
                <c:pt idx="29">
                  <c:v>0.54794520547945846</c:v>
                </c:pt>
                <c:pt idx="30">
                  <c:v>0.48529411764705882</c:v>
                </c:pt>
                <c:pt idx="31">
                  <c:v>0.51515151515151514</c:v>
                </c:pt>
                <c:pt idx="32">
                  <c:v>0.57777777777777772</c:v>
                </c:pt>
                <c:pt idx="33">
                  <c:v>0.41860465116279238</c:v>
                </c:pt>
                <c:pt idx="34">
                  <c:v>0.36000000000000032</c:v>
                </c:pt>
                <c:pt idx="35">
                  <c:v>0.41935483870968226</c:v>
                </c:pt>
                <c:pt idx="36">
                  <c:v>0.47619047619047788</c:v>
                </c:pt>
                <c:pt idx="37">
                  <c:v>0.68000000000000094</c:v>
                </c:pt>
                <c:pt idx="38">
                  <c:v>0.5</c:v>
                </c:pt>
                <c:pt idx="39">
                  <c:v>0.44000000000000028</c:v>
                </c:pt>
                <c:pt idx="40">
                  <c:v>0.41666666666667007</c:v>
                </c:pt>
                <c:pt idx="41">
                  <c:v>0.68750000000000067</c:v>
                </c:pt>
                <c:pt idx="42">
                  <c:v>0.45454545454545453</c:v>
                </c:pt>
                <c:pt idx="43">
                  <c:v>0.71428571428571463</c:v>
                </c:pt>
                <c:pt idx="44">
                  <c:v>0.57142857142857928</c:v>
                </c:pt>
                <c:pt idx="45">
                  <c:v>0.5</c:v>
                </c:pt>
                <c:pt idx="46">
                  <c:v>0.36363636363636381</c:v>
                </c:pt>
                <c:pt idx="47">
                  <c:v>0.4</c:v>
                </c:pt>
                <c:pt idx="48">
                  <c:v>0.87500000000000544</c:v>
                </c:pt>
                <c:pt idx="49">
                  <c:v>0.8333333333333337</c:v>
                </c:pt>
                <c:pt idx="50">
                  <c:v>0.44444444444444486</c:v>
                </c:pt>
                <c:pt idx="51">
                  <c:v>0.8</c:v>
                </c:pt>
                <c:pt idx="52">
                  <c:v>0.5</c:v>
                </c:pt>
                <c:pt idx="53">
                  <c:v>1</c:v>
                </c:pt>
                <c:pt idx="54">
                  <c:v>0.66666666666666663</c:v>
                </c:pt>
              </c:numCache>
            </c:numRef>
          </c:val>
          <c:smooth val="0"/>
        </c:ser>
        <c:dLbls>
          <c:showLegendKey val="0"/>
          <c:showVal val="0"/>
          <c:showCatName val="0"/>
          <c:showSerName val="0"/>
          <c:showPercent val="0"/>
          <c:showBubbleSize val="0"/>
        </c:dLbls>
        <c:marker val="1"/>
        <c:smooth val="0"/>
        <c:axId val="119811072"/>
        <c:axId val="128066688"/>
      </c:lineChart>
      <c:catAx>
        <c:axId val="119811072"/>
        <c:scaling>
          <c:orientation val="minMax"/>
        </c:scaling>
        <c:delete val="0"/>
        <c:axPos val="b"/>
        <c:title>
          <c:tx>
            <c:rich>
              <a:bodyPr/>
              <a:lstStyle/>
              <a:p>
                <a:pPr>
                  <a:defRPr sz="1800"/>
                </a:pPr>
                <a:r>
                  <a:rPr lang="en-US" sz="1800"/>
                  <a:t>Day of Observation</a:t>
                </a:r>
              </a:p>
            </c:rich>
          </c:tx>
          <c:layout>
            <c:manualLayout>
              <c:xMode val="edge"/>
              <c:yMode val="edge"/>
              <c:x val="0.4008813429571304"/>
              <c:y val="0.94594147322493871"/>
            </c:manualLayout>
          </c:layout>
          <c:overlay val="0"/>
        </c:title>
        <c:majorTickMark val="out"/>
        <c:minorTickMark val="none"/>
        <c:tickLblPos val="nextTo"/>
        <c:txPr>
          <a:bodyPr/>
          <a:lstStyle/>
          <a:p>
            <a:pPr>
              <a:defRPr sz="1600"/>
            </a:pPr>
            <a:endParaRPr lang="en-US"/>
          </a:p>
        </c:txPr>
        <c:crossAx val="128066688"/>
        <c:crosses val="autoZero"/>
        <c:auto val="1"/>
        <c:lblAlgn val="ctr"/>
        <c:lblOffset val="100"/>
        <c:tickLblSkip val="5"/>
        <c:noMultiLvlLbl val="0"/>
      </c:catAx>
      <c:valAx>
        <c:axId val="128066688"/>
        <c:scaling>
          <c:orientation val="minMax"/>
          <c:max val="1"/>
          <c:min val="0"/>
        </c:scaling>
        <c:delete val="0"/>
        <c:axPos val="l"/>
        <c:majorGridlines>
          <c:spPr>
            <a:ln>
              <a:solidFill>
                <a:schemeClr val="bg1">
                  <a:lumMod val="85000"/>
                </a:schemeClr>
              </a:solidFill>
            </a:ln>
          </c:spPr>
        </c:majorGridlines>
        <c:title>
          <c:tx>
            <c:rich>
              <a:bodyPr rot="-5400000" vert="horz"/>
              <a:lstStyle/>
              <a:p>
                <a:pPr>
                  <a:defRPr sz="1800"/>
                </a:pPr>
                <a:r>
                  <a:rPr lang="en-US" sz="1800"/>
                  <a:t>% of Trips that are Repeat Trips</a:t>
                </a:r>
              </a:p>
            </c:rich>
          </c:tx>
          <c:layout>
            <c:manualLayout>
              <c:xMode val="edge"/>
              <c:yMode val="edge"/>
              <c:x val="5.5555555555555558E-3"/>
              <c:y val="0.19870129870129907"/>
            </c:manualLayout>
          </c:layout>
          <c:overlay val="0"/>
        </c:title>
        <c:numFmt formatCode="0%" sourceLinked="0"/>
        <c:majorTickMark val="out"/>
        <c:minorTickMark val="none"/>
        <c:tickLblPos val="nextTo"/>
        <c:txPr>
          <a:bodyPr/>
          <a:lstStyle/>
          <a:p>
            <a:pPr>
              <a:defRPr sz="1600"/>
            </a:pPr>
            <a:endParaRPr lang="en-US"/>
          </a:p>
        </c:txPr>
        <c:crossAx val="119811072"/>
        <c:crosses val="autoZero"/>
        <c:crossBetween val="between"/>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r">
              <a:defRPr sz="3200"/>
            </a:pPr>
            <a:r>
              <a:rPr lang="en-US" sz="2800" dirty="0">
                <a:latin typeface="Arial Black" pitchFamily="34" charset="0"/>
              </a:rPr>
              <a:t>average cumulative distribution</a:t>
            </a:r>
            <a:br>
              <a:rPr lang="en-US" sz="2800" dirty="0">
                <a:latin typeface="Arial Black" pitchFamily="34" charset="0"/>
              </a:rPr>
            </a:br>
            <a:r>
              <a:rPr lang="en-US" sz="2800" dirty="0">
                <a:latin typeface="Arial Black" pitchFamily="34" charset="0"/>
              </a:rPr>
              <a:t>of trips in routes</a:t>
            </a:r>
          </a:p>
        </c:rich>
      </c:tx>
      <c:layout>
        <c:manualLayout>
          <c:xMode val="edge"/>
          <c:yMode val="edge"/>
          <c:x val="0.30081255468066515"/>
          <c:y val="0.71049419809365932"/>
        </c:manualLayout>
      </c:layout>
      <c:overlay val="0"/>
    </c:title>
    <c:autoTitleDeleted val="0"/>
    <c:plotArea>
      <c:layout>
        <c:manualLayout>
          <c:layoutTarget val="inner"/>
          <c:xMode val="edge"/>
          <c:yMode val="edge"/>
          <c:x val="0.1073217410323711"/>
          <c:y val="1.8516191334454951E-2"/>
          <c:w val="0.8702204724409458"/>
          <c:h val="0.8524005387484459"/>
        </c:manualLayout>
      </c:layout>
      <c:lineChart>
        <c:grouping val="standard"/>
        <c:varyColors val="0"/>
        <c:ser>
          <c:idx val="0"/>
          <c:order val="0"/>
          <c:tx>
            <c:strRef>
              <c:f>AggregateTripClusterStats_0.05_!$F$1</c:f>
              <c:strCache>
                <c:ptCount val="1"/>
                <c:pt idx="0">
                  <c:v>Average</c:v>
                </c:pt>
              </c:strCache>
            </c:strRef>
          </c:tx>
          <c:spPr>
            <a:ln w="76200"/>
          </c:spPr>
          <c:marker>
            <c:symbol val="none"/>
          </c:marker>
          <c:val>
            <c:numRef>
              <c:f>AggregateTripClusterStats_0.05_!$F$2:$F$158</c:f>
              <c:numCache>
                <c:formatCode>General</c:formatCode>
                <c:ptCount val="157"/>
                <c:pt idx="0">
                  <c:v>0.11981739744890398</c:v>
                </c:pt>
                <c:pt idx="1">
                  <c:v>0.20213923679525542</c:v>
                </c:pt>
                <c:pt idx="2">
                  <c:v>0.25848811536608046</c:v>
                </c:pt>
                <c:pt idx="3">
                  <c:v>0.30408841175551776</c:v>
                </c:pt>
                <c:pt idx="4">
                  <c:v>0.343137520259301</c:v>
                </c:pt>
                <c:pt idx="5">
                  <c:v>0.37803736428044676</c:v>
                </c:pt>
                <c:pt idx="6">
                  <c:v>0.40963882130772838</c:v>
                </c:pt>
                <c:pt idx="7">
                  <c:v>0.436415521249855</c:v>
                </c:pt>
                <c:pt idx="8">
                  <c:v>0.46380038242695998</c:v>
                </c:pt>
                <c:pt idx="9">
                  <c:v>0.48954228294463314</c:v>
                </c:pt>
                <c:pt idx="10">
                  <c:v>0.51232703219879605</c:v>
                </c:pt>
                <c:pt idx="11">
                  <c:v>0.534305955431568</c:v>
                </c:pt>
                <c:pt idx="12">
                  <c:v>0.55129816984656332</c:v>
                </c:pt>
                <c:pt idx="13">
                  <c:v>0.56576835568876005</c:v>
                </c:pt>
                <c:pt idx="14">
                  <c:v>0.58578942099196107</c:v>
                </c:pt>
                <c:pt idx="15">
                  <c:v>0.60155166450402964</c:v>
                </c:pt>
                <c:pt idx="16">
                  <c:v>0.61702132493559592</c:v>
                </c:pt>
                <c:pt idx="17">
                  <c:v>0.6283992327921768</c:v>
                </c:pt>
                <c:pt idx="18">
                  <c:v>0.64301870871230049</c:v>
                </c:pt>
                <c:pt idx="19">
                  <c:v>0.65563206161155962</c:v>
                </c:pt>
                <c:pt idx="20">
                  <c:v>0.66631752447113601</c:v>
                </c:pt>
                <c:pt idx="21">
                  <c:v>0.67662221531149414</c:v>
                </c:pt>
                <c:pt idx="22">
                  <c:v>0.69006218699170108</c:v>
                </c:pt>
                <c:pt idx="23">
                  <c:v>0.70160589091151593</c:v>
                </c:pt>
                <c:pt idx="24">
                  <c:v>0.709537850929018</c:v>
                </c:pt>
                <c:pt idx="25">
                  <c:v>0.71868086484726057</c:v>
                </c:pt>
                <c:pt idx="26">
                  <c:v>0.73576000305706302</c:v>
                </c:pt>
                <c:pt idx="27">
                  <c:v>0.74198943012130192</c:v>
                </c:pt>
                <c:pt idx="28">
                  <c:v>0.7556460171025039</c:v>
                </c:pt>
                <c:pt idx="29">
                  <c:v>0.76474631984346764</c:v>
                </c:pt>
                <c:pt idx="30">
                  <c:v>0.76579757640775892</c:v>
                </c:pt>
                <c:pt idx="31">
                  <c:v>0.76880236076276098</c:v>
                </c:pt>
                <c:pt idx="32">
                  <c:v>0.77771143969290801</c:v>
                </c:pt>
                <c:pt idx="33">
                  <c:v>0.78316602758157605</c:v>
                </c:pt>
                <c:pt idx="34">
                  <c:v>0.78812255079843296</c:v>
                </c:pt>
                <c:pt idx="35">
                  <c:v>0.78888570506252198</c:v>
                </c:pt>
                <c:pt idx="36">
                  <c:v>0.79220962512725757</c:v>
                </c:pt>
                <c:pt idx="37">
                  <c:v>0.80049141160530601</c:v>
                </c:pt>
                <c:pt idx="38">
                  <c:v>0.80688032449397895</c:v>
                </c:pt>
                <c:pt idx="39">
                  <c:v>0.80922688967719902</c:v>
                </c:pt>
                <c:pt idx="40">
                  <c:v>0.8067653780459445</c:v>
                </c:pt>
                <c:pt idx="41">
                  <c:v>0.80909577174261849</c:v>
                </c:pt>
                <c:pt idx="42">
                  <c:v>0.81061553918427764</c:v>
                </c:pt>
                <c:pt idx="43">
                  <c:v>0.81127083393791699</c:v>
                </c:pt>
                <c:pt idx="44">
                  <c:v>0.82079236590259996</c:v>
                </c:pt>
                <c:pt idx="45">
                  <c:v>0.82569864739126264</c:v>
                </c:pt>
                <c:pt idx="46">
                  <c:v>0.82037970233688895</c:v>
                </c:pt>
                <c:pt idx="47">
                  <c:v>0.82900084448653832</c:v>
                </c:pt>
                <c:pt idx="48">
                  <c:v>0.83517540695118253</c:v>
                </c:pt>
                <c:pt idx="49">
                  <c:v>0.83348688503920898</c:v>
                </c:pt>
                <c:pt idx="50">
                  <c:v>0.83328385434822805</c:v>
                </c:pt>
                <c:pt idx="51">
                  <c:v>0.828880601866402</c:v>
                </c:pt>
                <c:pt idx="52">
                  <c:v>0.83286641269135464</c:v>
                </c:pt>
                <c:pt idx="53">
                  <c:v>0.83672462655305202</c:v>
                </c:pt>
                <c:pt idx="54">
                  <c:v>0.836841857314505</c:v>
                </c:pt>
                <c:pt idx="55">
                  <c:v>0.83982180697518127</c:v>
                </c:pt>
                <c:pt idx="56">
                  <c:v>0.8305293821452655</c:v>
                </c:pt>
                <c:pt idx="57">
                  <c:v>0.83570939084283502</c:v>
                </c:pt>
                <c:pt idx="58">
                  <c:v>0.84087108018148493</c:v>
                </c:pt>
                <c:pt idx="59">
                  <c:v>0.82748454484634015</c:v>
                </c:pt>
                <c:pt idx="60">
                  <c:v>0.836199248374906</c:v>
                </c:pt>
                <c:pt idx="61">
                  <c:v>0.8351359008410465</c:v>
                </c:pt>
                <c:pt idx="62">
                  <c:v>0.83320654703131058</c:v>
                </c:pt>
                <c:pt idx="63">
                  <c:v>0.83619041062047494</c:v>
                </c:pt>
                <c:pt idx="64">
                  <c:v>0.83304844892797203</c:v>
                </c:pt>
                <c:pt idx="65">
                  <c:v>0.83501480553445695</c:v>
                </c:pt>
                <c:pt idx="66">
                  <c:v>0.84294371753638153</c:v>
                </c:pt>
                <c:pt idx="67">
                  <c:v>0.84489214622443265</c:v>
                </c:pt>
                <c:pt idx="68">
                  <c:v>0.84666172294438813</c:v>
                </c:pt>
                <c:pt idx="69">
                  <c:v>0.84815619913525497</c:v>
                </c:pt>
                <c:pt idx="70">
                  <c:v>0.85578420640837183</c:v>
                </c:pt>
                <c:pt idx="71">
                  <c:v>0.85736493056206997</c:v>
                </c:pt>
                <c:pt idx="72">
                  <c:v>0.84417483672298133</c:v>
                </c:pt>
                <c:pt idx="73">
                  <c:v>0.83485896558238903</c:v>
                </c:pt>
                <c:pt idx="74">
                  <c:v>0.83265526716788085</c:v>
                </c:pt>
                <c:pt idx="75">
                  <c:v>0.81858648105065346</c:v>
                </c:pt>
                <c:pt idx="76">
                  <c:v>0.81327733897330201</c:v>
                </c:pt>
                <c:pt idx="77">
                  <c:v>0.82006243149256297</c:v>
                </c:pt>
                <c:pt idx="78">
                  <c:v>0.82684752401182404</c:v>
                </c:pt>
                <c:pt idx="79">
                  <c:v>0.83363261653109588</c:v>
                </c:pt>
                <c:pt idx="80">
                  <c:v>0.82849759754872865</c:v>
                </c:pt>
                <c:pt idx="81">
                  <c:v>0.83524596309986665</c:v>
                </c:pt>
                <c:pt idx="82">
                  <c:v>0.84199432865100365</c:v>
                </c:pt>
                <c:pt idx="83">
                  <c:v>0.84874269420214365</c:v>
                </c:pt>
                <c:pt idx="84">
                  <c:v>0.85549105975328332</c:v>
                </c:pt>
                <c:pt idx="85">
                  <c:v>0.85106408902071751</c:v>
                </c:pt>
                <c:pt idx="86">
                  <c:v>0.85775319061483501</c:v>
                </c:pt>
                <c:pt idx="87">
                  <c:v>0.86444229220894064</c:v>
                </c:pt>
                <c:pt idx="88">
                  <c:v>0.87113139380305105</c:v>
                </c:pt>
                <c:pt idx="89">
                  <c:v>0.85407718447240499</c:v>
                </c:pt>
                <c:pt idx="90">
                  <c:v>0.860453630813932</c:v>
                </c:pt>
                <c:pt idx="91">
                  <c:v>0.86683007715546501</c:v>
                </c:pt>
                <c:pt idx="92">
                  <c:v>0.87320652349698602</c:v>
                </c:pt>
                <c:pt idx="93">
                  <c:v>0.86652085865910911</c:v>
                </c:pt>
                <c:pt idx="94">
                  <c:v>0.87251454147151197</c:v>
                </c:pt>
                <c:pt idx="95">
                  <c:v>0.87850822428392605</c:v>
                </c:pt>
                <c:pt idx="96">
                  <c:v>0.88450190709634058</c:v>
                </c:pt>
                <c:pt idx="97">
                  <c:v>0.89049558990874966</c:v>
                </c:pt>
                <c:pt idx="98">
                  <c:v>0.89648927272116896</c:v>
                </c:pt>
                <c:pt idx="99">
                  <c:v>0.90248295553358304</c:v>
                </c:pt>
                <c:pt idx="100">
                  <c:v>0.90847663834599701</c:v>
                </c:pt>
                <c:pt idx="101">
                  <c:v>0.89113047546319035</c:v>
                </c:pt>
                <c:pt idx="102">
                  <c:v>0.89666515299387994</c:v>
                </c:pt>
                <c:pt idx="103">
                  <c:v>0.90219983052456965</c:v>
                </c:pt>
                <c:pt idx="104">
                  <c:v>0.90773450805524758</c:v>
                </c:pt>
                <c:pt idx="105">
                  <c:v>0.91326918558592807</c:v>
                </c:pt>
                <c:pt idx="106">
                  <c:v>0.91880386311662299</c:v>
                </c:pt>
                <c:pt idx="107">
                  <c:v>0.91266395987398197</c:v>
                </c:pt>
                <c:pt idx="108">
                  <c:v>0.90330371329694059</c:v>
                </c:pt>
                <c:pt idx="109">
                  <c:v>0.90849947340756965</c:v>
                </c:pt>
                <c:pt idx="110">
                  <c:v>0.91369523351821091</c:v>
                </c:pt>
                <c:pt idx="111">
                  <c:v>0.91889099362883553</c:v>
                </c:pt>
                <c:pt idx="112">
                  <c:v>0.90746525556648205</c:v>
                </c:pt>
                <c:pt idx="113">
                  <c:v>0.91226131877837302</c:v>
                </c:pt>
                <c:pt idx="114">
                  <c:v>0.91705738199025233</c:v>
                </c:pt>
                <c:pt idx="115">
                  <c:v>0.92185344520215351</c:v>
                </c:pt>
                <c:pt idx="116">
                  <c:v>0.92664950841405092</c:v>
                </c:pt>
                <c:pt idx="117">
                  <c:v>0.91291807564353578</c:v>
                </c:pt>
                <c:pt idx="118">
                  <c:v>0.91752426576950497</c:v>
                </c:pt>
                <c:pt idx="119">
                  <c:v>0.92213045589547904</c:v>
                </c:pt>
                <c:pt idx="120">
                  <c:v>0.926736646021453</c:v>
                </c:pt>
                <c:pt idx="121">
                  <c:v>0.93134283614742863</c:v>
                </c:pt>
                <c:pt idx="122">
                  <c:v>0.93594902627341414</c:v>
                </c:pt>
                <c:pt idx="123">
                  <c:v>0.94055521639938722</c:v>
                </c:pt>
                <c:pt idx="124">
                  <c:v>0.94516140652535163</c:v>
                </c:pt>
                <c:pt idx="125">
                  <c:v>0.94976759665132504</c:v>
                </c:pt>
                <c:pt idx="126">
                  <c:v>0.95437378677729856</c:v>
                </c:pt>
                <c:pt idx="127">
                  <c:v>0.94377053756074691</c:v>
                </c:pt>
                <c:pt idx="128">
                  <c:v>0.94837602608508165</c:v>
                </c:pt>
                <c:pt idx="129">
                  <c:v>0.95298151460942793</c:v>
                </c:pt>
                <c:pt idx="130">
                  <c:v>0.93372093023255665</c:v>
                </c:pt>
                <c:pt idx="131">
                  <c:v>0.937969588550982</c:v>
                </c:pt>
                <c:pt idx="132">
                  <c:v>0.94221824686940803</c:v>
                </c:pt>
                <c:pt idx="133">
                  <c:v>0.94646690518782639</c:v>
                </c:pt>
                <c:pt idx="134">
                  <c:v>0.95071556350625896</c:v>
                </c:pt>
                <c:pt idx="135">
                  <c:v>0.95496422182468499</c:v>
                </c:pt>
                <c:pt idx="136">
                  <c:v>0.95921288014311101</c:v>
                </c:pt>
                <c:pt idx="137">
                  <c:v>0.96346153846153704</c:v>
                </c:pt>
                <c:pt idx="138">
                  <c:v>0.93076923076922902</c:v>
                </c:pt>
                <c:pt idx="139">
                  <c:v>0.93461538461538363</c:v>
                </c:pt>
                <c:pt idx="140">
                  <c:v>0.93846153846153701</c:v>
                </c:pt>
                <c:pt idx="141">
                  <c:v>0.94230769230769162</c:v>
                </c:pt>
                <c:pt idx="142">
                  <c:v>0.94615384615385001</c:v>
                </c:pt>
                <c:pt idx="143">
                  <c:v>0.94999999999999862</c:v>
                </c:pt>
                <c:pt idx="144">
                  <c:v>0.95384615384615201</c:v>
                </c:pt>
                <c:pt idx="145">
                  <c:v>0.95769230769230662</c:v>
                </c:pt>
                <c:pt idx="146">
                  <c:v>0.96153846153846001</c:v>
                </c:pt>
                <c:pt idx="147">
                  <c:v>0.96538461538461395</c:v>
                </c:pt>
                <c:pt idx="148">
                  <c:v>0.96923076923076656</c:v>
                </c:pt>
                <c:pt idx="149">
                  <c:v>0.97307692307692051</c:v>
                </c:pt>
                <c:pt idx="150">
                  <c:v>0.97692307692308655</c:v>
                </c:pt>
                <c:pt idx="151">
                  <c:v>0.98076923076922851</c:v>
                </c:pt>
                <c:pt idx="152">
                  <c:v>0.984615384615383</c:v>
                </c:pt>
                <c:pt idx="153">
                  <c:v>0.9884615384615365</c:v>
                </c:pt>
                <c:pt idx="154">
                  <c:v>0.99230769230769</c:v>
                </c:pt>
                <c:pt idx="155">
                  <c:v>0.99615384615384395</c:v>
                </c:pt>
                <c:pt idx="156">
                  <c:v>0.999999999999998</c:v>
                </c:pt>
              </c:numCache>
            </c:numRef>
          </c:val>
          <c:smooth val="0"/>
        </c:ser>
        <c:ser>
          <c:idx val="2"/>
          <c:order val="1"/>
          <c:tx>
            <c:strRef>
              <c:f>AggregateTripClusterStats_0.05_!$H$1</c:f>
              <c:strCache>
                <c:ptCount val="1"/>
                <c:pt idx="0">
                  <c:v>No Repeat Trips</c:v>
                </c:pt>
              </c:strCache>
            </c:strRef>
          </c:tx>
          <c:spPr>
            <a:ln w="57150">
              <a:solidFill>
                <a:srgbClr val="92D050"/>
              </a:solidFill>
              <a:prstDash val="solid"/>
            </a:ln>
          </c:spPr>
          <c:marker>
            <c:symbol val="none"/>
          </c:marker>
          <c:val>
            <c:numRef>
              <c:f>AggregateTripClusterStats_0.05_!$H$2:$H$158</c:f>
              <c:numCache>
                <c:formatCode>General</c:formatCode>
                <c:ptCount val="157"/>
                <c:pt idx="0">
                  <c:v>6.3694267515923934E-3</c:v>
                </c:pt>
                <c:pt idx="1">
                  <c:v>1.2738853503184714E-2</c:v>
                </c:pt>
                <c:pt idx="2">
                  <c:v>1.910828025477725E-2</c:v>
                </c:pt>
                <c:pt idx="3">
                  <c:v>2.5477707006369994E-2</c:v>
                </c:pt>
                <c:pt idx="4">
                  <c:v>3.1847133757962012E-2</c:v>
                </c:pt>
                <c:pt idx="5">
                  <c:v>3.8216560509554152E-2</c:v>
                </c:pt>
                <c:pt idx="6">
                  <c:v>4.4585987261146924E-2</c:v>
                </c:pt>
                <c:pt idx="7">
                  <c:v>5.0955414012739023E-2</c:v>
                </c:pt>
                <c:pt idx="8">
                  <c:v>5.7324840764331211E-2</c:v>
                </c:pt>
                <c:pt idx="9">
                  <c:v>6.369426751592358E-2</c:v>
                </c:pt>
                <c:pt idx="10">
                  <c:v>7.0063694267516977E-2</c:v>
                </c:pt>
                <c:pt idx="11">
                  <c:v>7.6433121019108985E-2</c:v>
                </c:pt>
                <c:pt idx="12">
                  <c:v>8.2802547770700632E-2</c:v>
                </c:pt>
                <c:pt idx="13">
                  <c:v>8.9171974522293265E-2</c:v>
                </c:pt>
                <c:pt idx="14">
                  <c:v>9.5541401273885398E-2</c:v>
                </c:pt>
                <c:pt idx="15">
                  <c:v>0.10191082802547755</c:v>
                </c:pt>
                <c:pt idx="16">
                  <c:v>0.10828025477707127</c:v>
                </c:pt>
                <c:pt idx="17">
                  <c:v>0.11464968152866242</c:v>
                </c:pt>
                <c:pt idx="18">
                  <c:v>0.12101910828025479</c:v>
                </c:pt>
                <c:pt idx="19">
                  <c:v>0.12738853503184713</c:v>
                </c:pt>
                <c:pt idx="20">
                  <c:v>0.13375796178343949</c:v>
                </c:pt>
                <c:pt idx="21">
                  <c:v>0.14012738853503359</c:v>
                </c:pt>
                <c:pt idx="22">
                  <c:v>0.14649681528662567</c:v>
                </c:pt>
                <c:pt idx="23">
                  <c:v>0.15286624203821694</c:v>
                </c:pt>
                <c:pt idx="24">
                  <c:v>0.15923566878980891</c:v>
                </c:pt>
                <c:pt idx="25">
                  <c:v>0.16560509554140307</c:v>
                </c:pt>
                <c:pt idx="26">
                  <c:v>0.1719745222929937</c:v>
                </c:pt>
                <c:pt idx="27">
                  <c:v>0.17834394904458598</c:v>
                </c:pt>
                <c:pt idx="28">
                  <c:v>0.18471337579618075</c:v>
                </c:pt>
                <c:pt idx="29">
                  <c:v>0.19108280254777071</c:v>
                </c:pt>
                <c:pt idx="30">
                  <c:v>0.19745222929936321</c:v>
                </c:pt>
                <c:pt idx="31">
                  <c:v>0.20382165605095537</c:v>
                </c:pt>
                <c:pt idx="32">
                  <c:v>0.21019108280254917</c:v>
                </c:pt>
                <c:pt idx="33">
                  <c:v>0.21656050955414041</c:v>
                </c:pt>
                <c:pt idx="34">
                  <c:v>0.22292993630573249</c:v>
                </c:pt>
                <c:pt idx="35">
                  <c:v>0.2292993630573279</c:v>
                </c:pt>
                <c:pt idx="36">
                  <c:v>0.2356687898089172</c:v>
                </c:pt>
                <c:pt idx="37">
                  <c:v>0.24203821656050994</c:v>
                </c:pt>
                <c:pt idx="38">
                  <c:v>0.24840764331210427</c:v>
                </c:pt>
                <c:pt idx="39">
                  <c:v>0.25477707006369427</c:v>
                </c:pt>
                <c:pt idx="40">
                  <c:v>0.26114649681528662</c:v>
                </c:pt>
                <c:pt idx="41">
                  <c:v>0.26751592356687898</c:v>
                </c:pt>
                <c:pt idx="42">
                  <c:v>0.273885350318474</c:v>
                </c:pt>
                <c:pt idx="43">
                  <c:v>0.28025477707006707</c:v>
                </c:pt>
                <c:pt idx="44">
                  <c:v>0.28662420382166087</c:v>
                </c:pt>
                <c:pt idx="45">
                  <c:v>0.2929936305732484</c:v>
                </c:pt>
                <c:pt idx="46">
                  <c:v>0.29936305732484708</c:v>
                </c:pt>
                <c:pt idx="47">
                  <c:v>0.30573248407643311</c:v>
                </c:pt>
                <c:pt idx="48">
                  <c:v>0.31210191082802546</c:v>
                </c:pt>
                <c:pt idx="49">
                  <c:v>0.31847133757962254</c:v>
                </c:pt>
                <c:pt idx="50">
                  <c:v>0.32484076433121611</c:v>
                </c:pt>
                <c:pt idx="51">
                  <c:v>0.33121019108280858</c:v>
                </c:pt>
                <c:pt idx="52">
                  <c:v>0.33757961783439977</c:v>
                </c:pt>
                <c:pt idx="53">
                  <c:v>0.34394904458598724</c:v>
                </c:pt>
                <c:pt idx="54">
                  <c:v>0.3503184713375872</c:v>
                </c:pt>
                <c:pt idx="55">
                  <c:v>0.35668789808917495</c:v>
                </c:pt>
                <c:pt idx="56">
                  <c:v>0.36305732484076431</c:v>
                </c:pt>
                <c:pt idx="57">
                  <c:v>0.36942675159236144</c:v>
                </c:pt>
                <c:pt idx="58">
                  <c:v>0.37579617834395251</c:v>
                </c:pt>
                <c:pt idx="59">
                  <c:v>0.38216560509554598</c:v>
                </c:pt>
                <c:pt idx="60">
                  <c:v>0.38853503184713378</c:v>
                </c:pt>
                <c:pt idx="61">
                  <c:v>0.3949044585987263</c:v>
                </c:pt>
                <c:pt idx="62">
                  <c:v>0.40127388535031888</c:v>
                </c:pt>
                <c:pt idx="63">
                  <c:v>0.40764331210191079</c:v>
                </c:pt>
                <c:pt idx="64">
                  <c:v>0.41401273885350331</c:v>
                </c:pt>
                <c:pt idx="65">
                  <c:v>0.42038216560510094</c:v>
                </c:pt>
                <c:pt idx="66">
                  <c:v>0.42675159235668791</c:v>
                </c:pt>
                <c:pt idx="67">
                  <c:v>0.43312101910828038</c:v>
                </c:pt>
                <c:pt idx="68">
                  <c:v>0.43949044585987862</c:v>
                </c:pt>
                <c:pt idx="69">
                  <c:v>0.44585987261146498</c:v>
                </c:pt>
                <c:pt idx="70">
                  <c:v>0.45222929936306</c:v>
                </c:pt>
                <c:pt idx="71">
                  <c:v>0.45859872611465308</c:v>
                </c:pt>
                <c:pt idx="72">
                  <c:v>0.46496815286624232</c:v>
                </c:pt>
                <c:pt idx="73">
                  <c:v>0.4713375796178374</c:v>
                </c:pt>
                <c:pt idx="74">
                  <c:v>0.47770700636942681</c:v>
                </c:pt>
                <c:pt idx="75">
                  <c:v>0.48407643312102178</c:v>
                </c:pt>
                <c:pt idx="76">
                  <c:v>0.49044585987261491</c:v>
                </c:pt>
                <c:pt idx="77">
                  <c:v>0.49681528662420854</c:v>
                </c:pt>
                <c:pt idx="78">
                  <c:v>0.50318471337579662</c:v>
                </c:pt>
                <c:pt idx="79">
                  <c:v>0.50955414012738265</c:v>
                </c:pt>
                <c:pt idx="80">
                  <c:v>0.51592356687898089</c:v>
                </c:pt>
                <c:pt idx="81">
                  <c:v>0.52229299363057924</c:v>
                </c:pt>
                <c:pt idx="82">
                  <c:v>0.52866242038216549</c:v>
                </c:pt>
                <c:pt idx="83">
                  <c:v>0.53503184713375795</c:v>
                </c:pt>
                <c:pt idx="84">
                  <c:v>0.54140127388535031</c:v>
                </c:pt>
                <c:pt idx="85">
                  <c:v>0.54777070063694266</c:v>
                </c:pt>
                <c:pt idx="86">
                  <c:v>0.55414012738854102</c:v>
                </c:pt>
                <c:pt idx="87">
                  <c:v>0.5605095541401276</c:v>
                </c:pt>
                <c:pt idx="88">
                  <c:v>0.56687898089171951</c:v>
                </c:pt>
                <c:pt idx="89">
                  <c:v>0.57324840764332174</c:v>
                </c:pt>
                <c:pt idx="90">
                  <c:v>0.57961783439490977</c:v>
                </c:pt>
                <c:pt idx="91">
                  <c:v>0.58598726114649657</c:v>
                </c:pt>
                <c:pt idx="92">
                  <c:v>0.59235668789808849</c:v>
                </c:pt>
                <c:pt idx="93">
                  <c:v>0.59872611464968162</c:v>
                </c:pt>
                <c:pt idx="94">
                  <c:v>0.60509554140127464</c:v>
                </c:pt>
                <c:pt idx="95">
                  <c:v>0.61146496815286089</c:v>
                </c:pt>
                <c:pt idx="96">
                  <c:v>0.61783439490445868</c:v>
                </c:pt>
                <c:pt idx="97">
                  <c:v>0.62420382165605093</c:v>
                </c:pt>
                <c:pt idx="98">
                  <c:v>0.63057324840764328</c:v>
                </c:pt>
                <c:pt idx="99">
                  <c:v>0.63694267515923564</c:v>
                </c:pt>
                <c:pt idx="100">
                  <c:v>0.64331210191082266</c:v>
                </c:pt>
                <c:pt idx="101">
                  <c:v>0.64968152866242634</c:v>
                </c:pt>
                <c:pt idx="102">
                  <c:v>0.65605095541401937</c:v>
                </c:pt>
                <c:pt idx="103">
                  <c:v>0.66242038216560561</c:v>
                </c:pt>
                <c:pt idx="104">
                  <c:v>0.66878980891720063</c:v>
                </c:pt>
                <c:pt idx="105">
                  <c:v>0.67515923566880576</c:v>
                </c:pt>
                <c:pt idx="106">
                  <c:v>0.68152866242038812</c:v>
                </c:pt>
                <c:pt idx="107">
                  <c:v>0.6878980891719747</c:v>
                </c:pt>
                <c:pt idx="108">
                  <c:v>0.6942675159235665</c:v>
                </c:pt>
                <c:pt idx="109">
                  <c:v>0.70063694267515964</c:v>
                </c:pt>
                <c:pt idx="110">
                  <c:v>0.70700636942674622</c:v>
                </c:pt>
                <c:pt idx="111">
                  <c:v>0.7133757961783499</c:v>
                </c:pt>
                <c:pt idx="112">
                  <c:v>0.71974522292994314</c:v>
                </c:pt>
                <c:pt idx="113">
                  <c:v>0.72611464968152861</c:v>
                </c:pt>
                <c:pt idx="114">
                  <c:v>0.73248407643312918</c:v>
                </c:pt>
                <c:pt idx="115">
                  <c:v>0.73885350318471565</c:v>
                </c:pt>
                <c:pt idx="116">
                  <c:v>0.74522292993630557</c:v>
                </c:pt>
                <c:pt idx="117">
                  <c:v>0.75159235668790003</c:v>
                </c:pt>
                <c:pt idx="118">
                  <c:v>0.75796178343949738</c:v>
                </c:pt>
                <c:pt idx="119">
                  <c:v>0.76433121019109085</c:v>
                </c:pt>
                <c:pt idx="120">
                  <c:v>0.77070063694268476</c:v>
                </c:pt>
                <c:pt idx="121">
                  <c:v>0.77707006369427711</c:v>
                </c:pt>
                <c:pt idx="122">
                  <c:v>0.78343949044585992</c:v>
                </c:pt>
                <c:pt idx="123">
                  <c:v>0.78980891719745261</c:v>
                </c:pt>
                <c:pt idx="124">
                  <c:v>0.79617834394904452</c:v>
                </c:pt>
                <c:pt idx="125">
                  <c:v>0.80254777070063144</c:v>
                </c:pt>
                <c:pt idx="126">
                  <c:v>0.80891719745222856</c:v>
                </c:pt>
                <c:pt idx="127">
                  <c:v>0.8152866242038217</c:v>
                </c:pt>
                <c:pt idx="128">
                  <c:v>0.82165605095541405</c:v>
                </c:pt>
                <c:pt idx="129">
                  <c:v>0.82802547770700663</c:v>
                </c:pt>
                <c:pt idx="130">
                  <c:v>0.83439490445860065</c:v>
                </c:pt>
                <c:pt idx="131">
                  <c:v>0.84076433121019711</c:v>
                </c:pt>
                <c:pt idx="132">
                  <c:v>0.8471337579617837</c:v>
                </c:pt>
                <c:pt idx="133">
                  <c:v>0.8535031847133755</c:v>
                </c:pt>
                <c:pt idx="134">
                  <c:v>0.85987261146496863</c:v>
                </c:pt>
                <c:pt idx="135">
                  <c:v>0.86624203821656065</c:v>
                </c:pt>
                <c:pt idx="136">
                  <c:v>0.87261146496815889</c:v>
                </c:pt>
                <c:pt idx="137">
                  <c:v>0.87898089171974525</c:v>
                </c:pt>
                <c:pt idx="138">
                  <c:v>0.88535031847133749</c:v>
                </c:pt>
                <c:pt idx="139">
                  <c:v>0.89171974522292308</c:v>
                </c:pt>
                <c:pt idx="140">
                  <c:v>0.89808917197452232</c:v>
                </c:pt>
                <c:pt idx="141">
                  <c:v>0.90445859872611456</c:v>
                </c:pt>
                <c:pt idx="142">
                  <c:v>0.91082802547770703</c:v>
                </c:pt>
                <c:pt idx="143">
                  <c:v>0.91719745222930615</c:v>
                </c:pt>
                <c:pt idx="144">
                  <c:v>0.92356687898089151</c:v>
                </c:pt>
                <c:pt idx="145">
                  <c:v>0.9299363057324781</c:v>
                </c:pt>
                <c:pt idx="146">
                  <c:v>0.93630573248408755</c:v>
                </c:pt>
                <c:pt idx="147">
                  <c:v>0.9426751592356688</c:v>
                </c:pt>
                <c:pt idx="148">
                  <c:v>0.94904458598725316</c:v>
                </c:pt>
                <c:pt idx="149">
                  <c:v>0.95541401273885362</c:v>
                </c:pt>
                <c:pt idx="150">
                  <c:v>0.96178343949044665</c:v>
                </c:pt>
                <c:pt idx="151">
                  <c:v>0.96815286624203822</c:v>
                </c:pt>
                <c:pt idx="152">
                  <c:v>0.97452229299363069</c:v>
                </c:pt>
                <c:pt idx="153">
                  <c:v>0.98089171974522249</c:v>
                </c:pt>
                <c:pt idx="154">
                  <c:v>0.98726114649681529</c:v>
                </c:pt>
                <c:pt idx="155">
                  <c:v>0.99363057324840764</c:v>
                </c:pt>
                <c:pt idx="156">
                  <c:v>1</c:v>
                </c:pt>
              </c:numCache>
            </c:numRef>
          </c:val>
          <c:smooth val="1"/>
        </c:ser>
        <c:dLbls>
          <c:showLegendKey val="0"/>
          <c:showVal val="0"/>
          <c:showCatName val="0"/>
          <c:showSerName val="0"/>
          <c:showPercent val="0"/>
          <c:showBubbleSize val="0"/>
        </c:dLbls>
        <c:marker val="1"/>
        <c:smooth val="0"/>
        <c:axId val="128390656"/>
        <c:axId val="128392576"/>
      </c:lineChart>
      <c:catAx>
        <c:axId val="128390656"/>
        <c:scaling>
          <c:orientation val="minMax"/>
        </c:scaling>
        <c:delete val="0"/>
        <c:axPos val="b"/>
        <c:title>
          <c:tx>
            <c:rich>
              <a:bodyPr/>
              <a:lstStyle/>
              <a:p>
                <a:pPr>
                  <a:defRPr sz="1800"/>
                </a:pPr>
                <a:r>
                  <a:rPr lang="en-US" sz="1800" dirty="0" smtClean="0"/>
                  <a:t>Route (Ordered </a:t>
                </a:r>
                <a:r>
                  <a:rPr lang="en-US" sz="1800" dirty="0"/>
                  <a:t>By Most Frequently Traveled)</a:t>
                </a:r>
              </a:p>
            </c:rich>
          </c:tx>
          <c:layout>
            <c:manualLayout>
              <c:xMode val="edge"/>
              <c:yMode val="edge"/>
              <c:x val="0.30871719160104988"/>
              <c:y val="0.94594147322493871"/>
            </c:manualLayout>
          </c:layout>
          <c:overlay val="0"/>
        </c:title>
        <c:majorTickMark val="out"/>
        <c:minorTickMark val="none"/>
        <c:tickLblPos val="nextTo"/>
        <c:txPr>
          <a:bodyPr/>
          <a:lstStyle/>
          <a:p>
            <a:pPr>
              <a:defRPr sz="1600"/>
            </a:pPr>
            <a:endParaRPr lang="en-US"/>
          </a:p>
        </c:txPr>
        <c:crossAx val="128392576"/>
        <c:crosses val="autoZero"/>
        <c:auto val="1"/>
        <c:lblAlgn val="ctr"/>
        <c:lblOffset val="100"/>
        <c:tickLblSkip val="10"/>
        <c:tickMarkSkip val="20"/>
        <c:noMultiLvlLbl val="0"/>
      </c:catAx>
      <c:valAx>
        <c:axId val="128392576"/>
        <c:scaling>
          <c:orientation val="minMax"/>
          <c:max val="1"/>
        </c:scaling>
        <c:delete val="0"/>
        <c:axPos val="l"/>
        <c:majorGridlines>
          <c:spPr>
            <a:ln>
              <a:solidFill>
                <a:schemeClr val="bg1">
                  <a:lumMod val="85000"/>
                </a:schemeClr>
              </a:solidFill>
            </a:ln>
          </c:spPr>
        </c:majorGridlines>
        <c:title>
          <c:tx>
            <c:rich>
              <a:bodyPr rot="-5400000" vert="horz"/>
              <a:lstStyle/>
              <a:p>
                <a:pPr>
                  <a:defRPr sz="1400"/>
                </a:pPr>
                <a:r>
                  <a:rPr lang="en-US" sz="1800" dirty="0"/>
                  <a:t>Percentage of Trips</a:t>
                </a:r>
              </a:p>
            </c:rich>
          </c:tx>
          <c:layout>
            <c:manualLayout>
              <c:xMode val="edge"/>
              <c:yMode val="edge"/>
              <c:x val="1.3888888888888918E-3"/>
              <c:y val="0.28270273034052557"/>
            </c:manualLayout>
          </c:layout>
          <c:overlay val="0"/>
        </c:title>
        <c:numFmt formatCode="0%" sourceLinked="0"/>
        <c:majorTickMark val="out"/>
        <c:minorTickMark val="none"/>
        <c:tickLblPos val="nextTo"/>
        <c:txPr>
          <a:bodyPr/>
          <a:lstStyle/>
          <a:p>
            <a:pPr>
              <a:defRPr sz="1600"/>
            </a:pPr>
            <a:endParaRPr lang="en-US"/>
          </a:p>
        </c:txPr>
        <c:crossAx val="128390656"/>
        <c:crosses val="autoZero"/>
        <c:crossBetween val="between"/>
      </c:valAx>
    </c:plotArea>
    <c:legend>
      <c:legendPos val="r"/>
      <c:layout>
        <c:manualLayout>
          <c:xMode val="edge"/>
          <c:yMode val="edge"/>
          <c:x val="0.11698118985126857"/>
          <c:y val="4.0059651634454796E-2"/>
          <c:w val="0.34992454068241502"/>
          <c:h val="8.011112247332719E-2"/>
        </c:manualLayout>
      </c:layout>
      <c:overlay val="0"/>
      <c:spPr>
        <a:solidFill>
          <a:sysClr val="window" lastClr="FFFFFF"/>
        </a:solidFill>
        <a:ln>
          <a:solidFill>
            <a:sysClr val="window" lastClr="FFFFFF">
              <a:lumMod val="50000"/>
            </a:sysClr>
          </a:solidFill>
        </a:ln>
      </c:spPr>
      <c:txPr>
        <a:bodyPr/>
        <a:lstStyle/>
        <a:p>
          <a:pPr>
            <a:defRPr sz="2000" b="0"/>
          </a:pPr>
          <a:endParaRPr lang="en-US"/>
        </a:p>
      </c:txPr>
    </c:legend>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r">
              <a:defRPr sz="1600">
                <a:latin typeface="Arial Black" pitchFamily="34" charset="0"/>
              </a:defRPr>
            </a:pPr>
            <a:r>
              <a:rPr lang="en-US" sz="1600" dirty="0">
                <a:latin typeface="Arial Black" pitchFamily="34" charset="0"/>
              </a:rPr>
              <a:t> route match location by percent of trip completed</a:t>
            </a:r>
          </a:p>
        </c:rich>
      </c:tx>
      <c:layout>
        <c:manualLayout>
          <c:xMode val="edge"/>
          <c:yMode val="edge"/>
          <c:x val="0.29250677681683251"/>
          <c:y val="2.7299464279293854E-2"/>
        </c:manualLayout>
      </c:layout>
      <c:overlay val="1"/>
    </c:title>
    <c:autoTitleDeleted val="0"/>
    <c:plotArea>
      <c:layout>
        <c:manualLayout>
          <c:layoutTarget val="inner"/>
          <c:xMode val="edge"/>
          <c:yMode val="edge"/>
          <c:x val="0.16990261085785341"/>
          <c:y val="1.6956109652960356E-2"/>
          <c:w val="0.7788011695906436"/>
          <c:h val="0.81840223097112852"/>
        </c:manualLayout>
      </c:layout>
      <c:lineChart>
        <c:grouping val="standard"/>
        <c:varyColors val="0"/>
        <c:ser>
          <c:idx val="0"/>
          <c:order val="0"/>
          <c:tx>
            <c:strRef>
              <c:f>percent_of_trip6332661769189319!$K$1</c:f>
              <c:strCache>
                <c:ptCount val="1"/>
                <c:pt idx="0">
                  <c:v> AverageCorrectRouteIndex </c:v>
                </c:pt>
              </c:strCache>
            </c:strRef>
          </c:tx>
          <c:spPr>
            <a:ln w="76200"/>
          </c:spPr>
          <c:marker>
            <c:symbol val="none"/>
          </c:marker>
          <c:cat>
            <c:numRef>
              <c:f>percent_of_trip6332661769189319!$B$2:$B$22</c:f>
              <c:numCache>
                <c:formatCode>General</c:formatCode>
                <c:ptCount val="21"/>
                <c:pt idx="0">
                  <c:v>1.0000000000000005E-2</c:v>
                </c:pt>
                <c:pt idx="1">
                  <c:v>0.05</c:v>
                </c:pt>
                <c:pt idx="2">
                  <c:v>0.1</c:v>
                </c:pt>
                <c:pt idx="3">
                  <c:v>0.15000000000000024</c:v>
                </c:pt>
                <c:pt idx="4">
                  <c:v>0.2</c:v>
                </c:pt>
                <c:pt idx="5">
                  <c:v>0.25</c:v>
                </c:pt>
                <c:pt idx="6">
                  <c:v>0.30000000000000032</c:v>
                </c:pt>
                <c:pt idx="7">
                  <c:v>0.35000000000000031</c:v>
                </c:pt>
                <c:pt idx="8">
                  <c:v>0.4</c:v>
                </c:pt>
                <c:pt idx="9">
                  <c:v>0.45</c:v>
                </c:pt>
                <c:pt idx="10">
                  <c:v>0.5</c:v>
                </c:pt>
                <c:pt idx="11">
                  <c:v>0.55000000000000004</c:v>
                </c:pt>
                <c:pt idx="12">
                  <c:v>0.60000000000000064</c:v>
                </c:pt>
                <c:pt idx="13">
                  <c:v>0.65000000000000613</c:v>
                </c:pt>
                <c:pt idx="14">
                  <c:v>0.70000000000000062</c:v>
                </c:pt>
                <c:pt idx="15">
                  <c:v>0.75000000000000544</c:v>
                </c:pt>
                <c:pt idx="16">
                  <c:v>0.8</c:v>
                </c:pt>
                <c:pt idx="17">
                  <c:v>0.85000000000000064</c:v>
                </c:pt>
                <c:pt idx="18">
                  <c:v>0.9</c:v>
                </c:pt>
                <c:pt idx="19">
                  <c:v>0.95000000000000062</c:v>
                </c:pt>
                <c:pt idx="20">
                  <c:v>1</c:v>
                </c:pt>
              </c:numCache>
            </c:numRef>
          </c:cat>
          <c:val>
            <c:numRef>
              <c:f>percent_of_trip6332661769189319!$K$2:$K$22</c:f>
              <c:numCache>
                <c:formatCode>General</c:formatCode>
                <c:ptCount val="21"/>
                <c:pt idx="0">
                  <c:v>11.303598076604342</c:v>
                </c:pt>
                <c:pt idx="1">
                  <c:v>11.026529597081726</c:v>
                </c:pt>
                <c:pt idx="2">
                  <c:v>10.348366771679698</c:v>
                </c:pt>
                <c:pt idx="3">
                  <c:v>9.5002487149726402</c:v>
                </c:pt>
                <c:pt idx="4">
                  <c:v>8.5319184214889479</c:v>
                </c:pt>
                <c:pt idx="5">
                  <c:v>7.5043939645166597</c:v>
                </c:pt>
                <c:pt idx="6">
                  <c:v>6.3203448847620596</c:v>
                </c:pt>
                <c:pt idx="7">
                  <c:v>5.0203946277565645</c:v>
                </c:pt>
                <c:pt idx="8">
                  <c:v>3.7507875974133844</c:v>
                </c:pt>
                <c:pt idx="9">
                  <c:v>2.70933510197314</c:v>
                </c:pt>
                <c:pt idx="10">
                  <c:v>1.92837008787929</c:v>
                </c:pt>
                <c:pt idx="11">
                  <c:v>1.4110429447852801</c:v>
                </c:pt>
                <c:pt idx="12">
                  <c:v>1.0853921406068601</c:v>
                </c:pt>
                <c:pt idx="13">
                  <c:v>0.82971314873154867</c:v>
                </c:pt>
                <c:pt idx="14">
                  <c:v>0.65030674846625758</c:v>
                </c:pt>
                <c:pt idx="15">
                  <c:v>0.51102636378709398</c:v>
                </c:pt>
                <c:pt idx="16">
                  <c:v>0.39446194660918632</c:v>
                </c:pt>
                <c:pt idx="17">
                  <c:v>0.29215718786271166</c:v>
                </c:pt>
                <c:pt idx="18">
                  <c:v>0.201127507875974</c:v>
                </c:pt>
                <c:pt idx="19">
                  <c:v>0.12734206599237299</c:v>
                </c:pt>
                <c:pt idx="20">
                  <c:v>8.3734040789257891E-2</c:v>
                </c:pt>
              </c:numCache>
            </c:numRef>
          </c:val>
          <c:smooth val="0"/>
        </c:ser>
        <c:dLbls>
          <c:showLegendKey val="0"/>
          <c:showVal val="0"/>
          <c:showCatName val="0"/>
          <c:showSerName val="0"/>
          <c:showPercent val="0"/>
          <c:showBubbleSize val="0"/>
        </c:dLbls>
        <c:marker val="1"/>
        <c:smooth val="0"/>
        <c:axId val="120238464"/>
        <c:axId val="120240384"/>
      </c:lineChart>
      <c:catAx>
        <c:axId val="120238464"/>
        <c:scaling>
          <c:orientation val="minMax"/>
        </c:scaling>
        <c:delete val="0"/>
        <c:axPos val="b"/>
        <c:title>
          <c:tx>
            <c:rich>
              <a:bodyPr/>
              <a:lstStyle/>
              <a:p>
                <a:pPr>
                  <a:defRPr sz="1800"/>
                </a:pPr>
                <a:r>
                  <a:rPr lang="en-US" sz="1800" dirty="0"/>
                  <a:t>Percent of Trip Completed</a:t>
                </a:r>
              </a:p>
            </c:rich>
          </c:tx>
          <c:layout>
            <c:manualLayout>
              <c:xMode val="edge"/>
              <c:yMode val="edge"/>
              <c:x val="0.25507362427154234"/>
              <c:y val="0.9349608349737536"/>
            </c:manualLayout>
          </c:layout>
          <c:overlay val="0"/>
        </c:title>
        <c:numFmt formatCode="0%" sourceLinked="0"/>
        <c:majorTickMark val="out"/>
        <c:minorTickMark val="none"/>
        <c:tickLblPos val="nextTo"/>
        <c:txPr>
          <a:bodyPr/>
          <a:lstStyle/>
          <a:p>
            <a:pPr>
              <a:defRPr sz="1600"/>
            </a:pPr>
            <a:endParaRPr lang="en-US"/>
          </a:p>
        </c:txPr>
        <c:crossAx val="120240384"/>
        <c:crosses val="autoZero"/>
        <c:auto val="1"/>
        <c:lblAlgn val="ctr"/>
        <c:lblOffset val="100"/>
        <c:tickLblSkip val="5"/>
        <c:noMultiLvlLbl val="0"/>
      </c:catAx>
      <c:valAx>
        <c:axId val="120240384"/>
        <c:scaling>
          <c:orientation val="minMax"/>
        </c:scaling>
        <c:delete val="0"/>
        <c:axPos val="l"/>
        <c:majorGridlines>
          <c:spPr>
            <a:ln>
              <a:solidFill>
                <a:schemeClr val="bg1">
                  <a:lumMod val="85000"/>
                </a:schemeClr>
              </a:solidFill>
            </a:ln>
          </c:spPr>
        </c:majorGridlines>
        <c:title>
          <c:tx>
            <c:rich>
              <a:bodyPr rot="-5400000" vert="horz"/>
              <a:lstStyle/>
              <a:p>
                <a:pPr>
                  <a:defRPr sz="1800"/>
                </a:pPr>
                <a:r>
                  <a:rPr lang="en-US" sz="1800"/>
                  <a:t> Avg. Correct Route Match Location</a:t>
                </a:r>
              </a:p>
            </c:rich>
          </c:tx>
          <c:layout>
            <c:manualLayout>
              <c:xMode val="edge"/>
              <c:yMode val="edge"/>
              <c:x val="4.3756723032571804E-3"/>
              <c:y val="0.11777532089310756"/>
            </c:manualLayout>
          </c:layout>
          <c:overlay val="0"/>
        </c:title>
        <c:numFmt formatCode="General" sourceLinked="0"/>
        <c:majorTickMark val="out"/>
        <c:minorTickMark val="none"/>
        <c:tickLblPos val="nextTo"/>
        <c:txPr>
          <a:bodyPr/>
          <a:lstStyle/>
          <a:p>
            <a:pPr>
              <a:defRPr sz="1600"/>
            </a:pPr>
            <a:endParaRPr lang="en-US"/>
          </a:p>
        </c:txPr>
        <c:crossAx val="120238464"/>
        <c:crosses val="autoZero"/>
        <c:crossBetween val="midCat"/>
      </c:valAx>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r">
              <a:defRPr sz="1600">
                <a:latin typeface="Arial Black" pitchFamily="34" charset="0"/>
              </a:defRPr>
            </a:pPr>
            <a:r>
              <a:rPr lang="en-US" sz="1600" dirty="0">
                <a:latin typeface="Arial Black" pitchFamily="34" charset="0"/>
              </a:rPr>
              <a:t>route match location by miles driven</a:t>
            </a:r>
          </a:p>
        </c:rich>
      </c:tx>
      <c:layout>
        <c:manualLayout>
          <c:xMode val="edge"/>
          <c:yMode val="edge"/>
          <c:x val="0.1761550858774234"/>
          <c:y val="2.6532772930410745E-2"/>
        </c:manualLayout>
      </c:layout>
      <c:overlay val="1"/>
    </c:title>
    <c:autoTitleDeleted val="0"/>
    <c:plotArea>
      <c:layout>
        <c:manualLayout>
          <c:layoutTarget val="inner"/>
          <c:xMode val="edge"/>
          <c:yMode val="edge"/>
          <c:x val="0.10837247317769498"/>
          <c:y val="1.6956109652960346E-2"/>
          <c:w val="0.87520882258138921"/>
          <c:h val="0.80693922875025237"/>
        </c:manualLayout>
      </c:layout>
      <c:lineChart>
        <c:grouping val="standard"/>
        <c:varyColors val="0"/>
        <c:ser>
          <c:idx val="0"/>
          <c:order val="0"/>
          <c:spPr>
            <a:ln w="76200"/>
          </c:spPr>
          <c:marker>
            <c:symbol val="none"/>
          </c:marker>
          <c:cat>
            <c:numRef>
              <c:f>milesOfTrip_binsize1miles_63326!$C$2:$C$20</c:f>
              <c:numCache>
                <c:formatCode>General</c:formatCod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19</c:v>
                </c:pt>
                <c:pt idx="18">
                  <c:v>20</c:v>
                </c:pt>
              </c:numCache>
            </c:numRef>
          </c:cat>
          <c:val>
            <c:numRef>
              <c:f>milesOfTrip_binsize1miles_63326!$L$2:$L$20</c:f>
              <c:numCache>
                <c:formatCode>General</c:formatCode>
                <c:ptCount val="19"/>
                <c:pt idx="0">
                  <c:v>8.0723531364088892</c:v>
                </c:pt>
                <c:pt idx="1">
                  <c:v>6.2853069758600997</c:v>
                </c:pt>
                <c:pt idx="2">
                  <c:v>5.9764931638283159</c:v>
                </c:pt>
                <c:pt idx="3">
                  <c:v>5.664525547445141</c:v>
                </c:pt>
                <c:pt idx="4">
                  <c:v>4.9890652557319424</c:v>
                </c:pt>
                <c:pt idx="5">
                  <c:v>4.2308936514355002</c:v>
                </c:pt>
                <c:pt idx="6">
                  <c:v>3.3348837209302267</c:v>
                </c:pt>
                <c:pt idx="7">
                  <c:v>2.5416666666666701</c:v>
                </c:pt>
                <c:pt idx="8">
                  <c:v>1.8440315315315445</c:v>
                </c:pt>
                <c:pt idx="9">
                  <c:v>1.59181062060141</c:v>
                </c:pt>
                <c:pt idx="10">
                  <c:v>1.3708029197080425</c:v>
                </c:pt>
                <c:pt idx="11">
                  <c:v>1.1701592623638002</c:v>
                </c:pt>
                <c:pt idx="12">
                  <c:v>0.88944723618090415</c:v>
                </c:pt>
                <c:pt idx="13">
                  <c:v>1.0348258706467701</c:v>
                </c:pt>
                <c:pt idx="14">
                  <c:v>0.82372322899505801</c:v>
                </c:pt>
                <c:pt idx="15">
                  <c:v>0.91011235955056158</c:v>
                </c:pt>
                <c:pt idx="16">
                  <c:v>0.86261261261261846</c:v>
                </c:pt>
                <c:pt idx="17">
                  <c:v>0.92832764505119503</c:v>
                </c:pt>
                <c:pt idx="18">
                  <c:v>0.48245614035088064</c:v>
                </c:pt>
              </c:numCache>
            </c:numRef>
          </c:val>
          <c:smooth val="0"/>
        </c:ser>
        <c:dLbls>
          <c:showLegendKey val="0"/>
          <c:showVal val="0"/>
          <c:showCatName val="0"/>
          <c:showSerName val="0"/>
          <c:showPercent val="0"/>
          <c:showBubbleSize val="0"/>
        </c:dLbls>
        <c:marker val="1"/>
        <c:smooth val="0"/>
        <c:axId val="120272768"/>
        <c:axId val="120279040"/>
      </c:lineChart>
      <c:catAx>
        <c:axId val="120272768"/>
        <c:scaling>
          <c:orientation val="minMax"/>
        </c:scaling>
        <c:delete val="0"/>
        <c:axPos val="b"/>
        <c:title>
          <c:tx>
            <c:rich>
              <a:bodyPr/>
              <a:lstStyle/>
              <a:p>
                <a:pPr>
                  <a:defRPr sz="1800"/>
                </a:pPr>
                <a:r>
                  <a:rPr lang="en-US" sz="1800"/>
                  <a:t>Current Travel Distance (miles)</a:t>
                </a:r>
              </a:p>
            </c:rich>
          </c:tx>
          <c:layout>
            <c:manualLayout>
              <c:xMode val="edge"/>
              <c:yMode val="edge"/>
              <c:x val="0.22988419210756567"/>
              <c:y val="0.92314092469210585"/>
            </c:manualLayout>
          </c:layout>
          <c:overlay val="0"/>
        </c:title>
        <c:numFmt formatCode="General" sourceLinked="0"/>
        <c:majorTickMark val="out"/>
        <c:minorTickMark val="none"/>
        <c:tickLblPos val="nextTo"/>
        <c:txPr>
          <a:bodyPr/>
          <a:lstStyle/>
          <a:p>
            <a:pPr>
              <a:defRPr sz="1600"/>
            </a:pPr>
            <a:endParaRPr lang="en-US"/>
          </a:p>
        </c:txPr>
        <c:crossAx val="120279040"/>
        <c:crosses val="autoZero"/>
        <c:auto val="1"/>
        <c:lblAlgn val="ctr"/>
        <c:lblOffset val="100"/>
        <c:noMultiLvlLbl val="0"/>
      </c:catAx>
      <c:valAx>
        <c:axId val="120279040"/>
        <c:scaling>
          <c:orientation val="minMax"/>
          <c:max val="12"/>
        </c:scaling>
        <c:delete val="0"/>
        <c:axPos val="l"/>
        <c:majorGridlines>
          <c:spPr>
            <a:ln>
              <a:solidFill>
                <a:schemeClr val="bg1">
                  <a:lumMod val="85000"/>
                </a:schemeClr>
              </a:solidFill>
            </a:ln>
          </c:spPr>
        </c:majorGridlines>
        <c:numFmt formatCode="General" sourceLinked="0"/>
        <c:majorTickMark val="out"/>
        <c:minorTickMark val="none"/>
        <c:tickLblPos val="nextTo"/>
        <c:txPr>
          <a:bodyPr/>
          <a:lstStyle/>
          <a:p>
            <a:pPr>
              <a:defRPr sz="1600"/>
            </a:pPr>
            <a:endParaRPr lang="en-US"/>
          </a:p>
        </c:txPr>
        <c:crossAx val="120272768"/>
        <c:crosses val="autoZero"/>
        <c:crossBetween val="midCat"/>
        <c:majorUnit val="2"/>
      </c:valAx>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3200">
                <a:latin typeface="Arial Black" pitchFamily="34" charset="0"/>
              </a:defRPr>
            </a:pPr>
            <a:r>
              <a:rPr lang="en-US" sz="3200" dirty="0">
                <a:latin typeface="Arial Black" pitchFamily="34" charset="0"/>
              </a:rPr>
              <a:t>correct prediction </a:t>
            </a:r>
            <a:r>
              <a:rPr lang="en-US" sz="3200" dirty="0" smtClean="0">
                <a:latin typeface="Arial Black" pitchFamily="34" charset="0"/>
              </a:rPr>
              <a:t>by percent </a:t>
            </a:r>
            <a:r>
              <a:rPr lang="en-US" sz="3200" dirty="0">
                <a:latin typeface="Arial Black" pitchFamily="34" charset="0"/>
              </a:rPr>
              <a:t>of trip complete</a:t>
            </a:r>
          </a:p>
        </c:rich>
      </c:tx>
      <c:layout>
        <c:manualLayout>
          <c:xMode val="edge"/>
          <c:yMode val="edge"/>
          <c:x val="0.10933486439195099"/>
          <c:y val="3.5555555555555617E-4"/>
        </c:manualLayout>
      </c:layout>
      <c:overlay val="1"/>
    </c:title>
    <c:autoTitleDeleted val="0"/>
    <c:plotArea>
      <c:layout>
        <c:manualLayout>
          <c:layoutTarget val="inner"/>
          <c:xMode val="edge"/>
          <c:yMode val="edge"/>
          <c:x val="0.10469793249528034"/>
          <c:y val="1.6956109652960353E-2"/>
          <c:w val="0.86038253442003954"/>
          <c:h val="0.84396727909011371"/>
        </c:manualLayout>
      </c:layout>
      <c:lineChart>
        <c:grouping val="standard"/>
        <c:varyColors val="0"/>
        <c:ser>
          <c:idx val="0"/>
          <c:order val="0"/>
          <c:tx>
            <c:strRef>
              <c:f>all!$C$1</c:f>
              <c:strCache>
                <c:ptCount val="1"/>
                <c:pt idx="0">
                  <c:v>Top Match</c:v>
                </c:pt>
              </c:strCache>
            </c:strRef>
          </c:tx>
          <c:spPr>
            <a:ln w="76200">
              <a:prstDash val="solid"/>
            </a:ln>
          </c:spPr>
          <c:marker>
            <c:symbol val="none"/>
          </c:marker>
          <c:cat>
            <c:numRef>
              <c:f>all!$B$2:$B$22</c:f>
              <c:numCache>
                <c:formatCode>General</c:formatCode>
                <c:ptCount val="21"/>
                <c:pt idx="0">
                  <c:v>1.0000000000000005E-2</c:v>
                </c:pt>
                <c:pt idx="1">
                  <c:v>0.05</c:v>
                </c:pt>
                <c:pt idx="2">
                  <c:v>0.1</c:v>
                </c:pt>
                <c:pt idx="3">
                  <c:v>0.15000000000000024</c:v>
                </c:pt>
                <c:pt idx="4">
                  <c:v>0.2</c:v>
                </c:pt>
                <c:pt idx="5">
                  <c:v>0.25</c:v>
                </c:pt>
                <c:pt idx="6">
                  <c:v>0.30000000000000032</c:v>
                </c:pt>
                <c:pt idx="7">
                  <c:v>0.35000000000000031</c:v>
                </c:pt>
                <c:pt idx="8">
                  <c:v>0.4</c:v>
                </c:pt>
                <c:pt idx="9">
                  <c:v>0.45</c:v>
                </c:pt>
                <c:pt idx="10">
                  <c:v>0.5</c:v>
                </c:pt>
                <c:pt idx="11">
                  <c:v>0.55000000000000004</c:v>
                </c:pt>
                <c:pt idx="12">
                  <c:v>0.60000000000000064</c:v>
                </c:pt>
                <c:pt idx="13">
                  <c:v>0.65000000000000635</c:v>
                </c:pt>
                <c:pt idx="14">
                  <c:v>0.70000000000000062</c:v>
                </c:pt>
                <c:pt idx="15">
                  <c:v>0.75000000000000566</c:v>
                </c:pt>
                <c:pt idx="16">
                  <c:v>0.8</c:v>
                </c:pt>
                <c:pt idx="17">
                  <c:v>0.85000000000000064</c:v>
                </c:pt>
                <c:pt idx="18">
                  <c:v>0.9</c:v>
                </c:pt>
                <c:pt idx="19">
                  <c:v>0.95000000000000062</c:v>
                </c:pt>
                <c:pt idx="20">
                  <c:v>1</c:v>
                </c:pt>
              </c:numCache>
            </c:numRef>
          </c:cat>
          <c:val>
            <c:numRef>
              <c:f>all!$C$2:$C$22</c:f>
              <c:numCache>
                <c:formatCode>General</c:formatCode>
                <c:ptCount val="21"/>
                <c:pt idx="0">
                  <c:v>2.3554301833568377E-2</c:v>
                </c:pt>
                <c:pt idx="1">
                  <c:v>2.5317348377997206E-2</c:v>
                </c:pt>
                <c:pt idx="2">
                  <c:v>2.9055007052186211E-2</c:v>
                </c:pt>
                <c:pt idx="3">
                  <c:v>3.5260930888575924E-2</c:v>
                </c:pt>
                <c:pt idx="4">
                  <c:v>4.6403385049365302E-2</c:v>
                </c:pt>
                <c:pt idx="5">
                  <c:v>5.8533145275035295E-2</c:v>
                </c:pt>
                <c:pt idx="6">
                  <c:v>7.4894217207335342E-2</c:v>
                </c:pt>
                <c:pt idx="7">
                  <c:v>9.3582510578280265E-2</c:v>
                </c:pt>
                <c:pt idx="8">
                  <c:v>0.11636107193230009</c:v>
                </c:pt>
                <c:pt idx="9">
                  <c:v>0.14203102961918188</c:v>
                </c:pt>
                <c:pt idx="10">
                  <c:v>0.169887165021157</c:v>
                </c:pt>
                <c:pt idx="11">
                  <c:v>0.19753173483780184</c:v>
                </c:pt>
                <c:pt idx="12">
                  <c:v>0.22249647390691099</c:v>
                </c:pt>
                <c:pt idx="13">
                  <c:v>0.24866008462623596</c:v>
                </c:pt>
                <c:pt idx="14">
                  <c:v>0.27306064880112779</c:v>
                </c:pt>
                <c:pt idx="15">
                  <c:v>0.29464033850493693</c:v>
                </c:pt>
                <c:pt idx="16">
                  <c:v>0.31706629055007457</c:v>
                </c:pt>
                <c:pt idx="17">
                  <c:v>0.340197461212979</c:v>
                </c:pt>
                <c:pt idx="18">
                  <c:v>0.36142454160790327</c:v>
                </c:pt>
                <c:pt idx="19">
                  <c:v>0.38441466854725742</c:v>
                </c:pt>
                <c:pt idx="20">
                  <c:v>0.39816643159379678</c:v>
                </c:pt>
              </c:numCache>
            </c:numRef>
          </c:val>
          <c:smooth val="0"/>
        </c:ser>
        <c:dLbls>
          <c:showLegendKey val="0"/>
          <c:showVal val="0"/>
          <c:showCatName val="0"/>
          <c:showSerName val="0"/>
          <c:showPercent val="0"/>
          <c:showBubbleSize val="0"/>
        </c:dLbls>
        <c:marker val="1"/>
        <c:smooth val="0"/>
        <c:axId val="128584704"/>
        <c:axId val="128603264"/>
      </c:lineChart>
      <c:catAx>
        <c:axId val="128584704"/>
        <c:scaling>
          <c:orientation val="minMax"/>
        </c:scaling>
        <c:delete val="0"/>
        <c:axPos val="b"/>
        <c:title>
          <c:tx>
            <c:rich>
              <a:bodyPr/>
              <a:lstStyle/>
              <a:p>
                <a:pPr>
                  <a:defRPr sz="1800"/>
                </a:pPr>
                <a:r>
                  <a:rPr lang="en-US" sz="1800"/>
                  <a:t>Percent of Trip Complete</a:t>
                </a:r>
              </a:p>
            </c:rich>
          </c:tx>
          <c:layout>
            <c:manualLayout>
              <c:xMode val="edge"/>
              <c:yMode val="edge"/>
              <c:x val="0.38357305336832898"/>
              <c:y val="0.94449991251093712"/>
            </c:manualLayout>
          </c:layout>
          <c:overlay val="0"/>
        </c:title>
        <c:numFmt formatCode="0%" sourceLinked="0"/>
        <c:majorTickMark val="out"/>
        <c:minorTickMark val="none"/>
        <c:tickLblPos val="nextTo"/>
        <c:txPr>
          <a:bodyPr/>
          <a:lstStyle/>
          <a:p>
            <a:pPr>
              <a:defRPr sz="1600"/>
            </a:pPr>
            <a:endParaRPr lang="en-US"/>
          </a:p>
        </c:txPr>
        <c:crossAx val="128603264"/>
        <c:crosses val="autoZero"/>
        <c:auto val="1"/>
        <c:lblAlgn val="ctr"/>
        <c:lblOffset val="100"/>
        <c:tickLblSkip val="5"/>
        <c:noMultiLvlLbl val="0"/>
      </c:catAx>
      <c:valAx>
        <c:axId val="128603264"/>
        <c:scaling>
          <c:orientation val="minMax"/>
          <c:max val="1"/>
        </c:scaling>
        <c:delete val="0"/>
        <c:axPos val="l"/>
        <c:majorGridlines>
          <c:spPr>
            <a:ln>
              <a:solidFill>
                <a:schemeClr val="bg1">
                  <a:lumMod val="85000"/>
                </a:schemeClr>
              </a:solidFill>
            </a:ln>
          </c:spPr>
        </c:majorGridlines>
        <c:title>
          <c:tx>
            <c:rich>
              <a:bodyPr rot="-5400000" vert="horz"/>
              <a:lstStyle/>
              <a:p>
                <a:pPr>
                  <a:defRPr sz="1800"/>
                </a:pPr>
                <a:r>
                  <a:rPr lang="en-US" sz="1800"/>
                  <a:t>Correct Prediction</a:t>
                </a:r>
              </a:p>
            </c:rich>
          </c:tx>
          <c:layout>
            <c:manualLayout>
              <c:xMode val="edge"/>
              <c:yMode val="edge"/>
              <c:x val="0"/>
              <c:y val="0.28309203849518777"/>
            </c:manualLayout>
          </c:layout>
          <c:overlay val="0"/>
        </c:title>
        <c:numFmt formatCode="0%" sourceLinked="0"/>
        <c:majorTickMark val="out"/>
        <c:minorTickMark val="none"/>
        <c:tickLblPos val="nextTo"/>
        <c:txPr>
          <a:bodyPr/>
          <a:lstStyle/>
          <a:p>
            <a:pPr>
              <a:defRPr sz="1600"/>
            </a:pPr>
            <a:endParaRPr lang="en-US"/>
          </a:p>
        </c:txPr>
        <c:crossAx val="128584704"/>
        <c:crosses val="autoZero"/>
        <c:crossBetween val="midCat"/>
        <c:majorUnit val="0.2"/>
      </c:valAx>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45220909886265"/>
          <c:y val="3.8885895841967152E-2"/>
          <c:w val="0.86538112423447155"/>
          <c:h val="0.82858198646221859"/>
        </c:manualLayout>
      </c:layout>
      <c:lineChart>
        <c:grouping val="standard"/>
        <c:varyColors val="0"/>
        <c:ser>
          <c:idx val="8"/>
          <c:order val="5"/>
          <c:tx>
            <c:strRef>
              <c:f>'&gt;=2'!$C$1</c:f>
            </c:strRef>
          </c:tx>
          <c:spPr>
            <a:ln w="19050"/>
          </c:spPr>
          <c:marker>
            <c:symbol val="none"/>
          </c:marker>
          <c:cat>
            <c:multiLvlStrRef>
              <c:f>'&gt;=2'!$B$2:$B$22</c:f>
            </c:multiLvlStrRef>
          </c:cat>
          <c:val>
            <c:numRef>
              <c:f>'&gt;=2'!$C$2:$C$22</c:f>
            </c:numRef>
          </c:val>
          <c:smooth val="0"/>
        </c:ser>
        <c:ser>
          <c:idx val="9"/>
          <c:order val="6"/>
          <c:tx>
            <c:strRef>
              <c:f>'&gt;=2'!$D$1</c:f>
            </c:strRef>
          </c:tx>
          <c:spPr>
            <a:ln w="19050"/>
          </c:spPr>
          <c:marker>
            <c:symbol val="none"/>
          </c:marker>
          <c:cat>
            <c:multiLvlStrRef>
              <c:f>'&gt;=2'!$B$2:$B$22</c:f>
            </c:multiLvlStrRef>
          </c:cat>
          <c:val>
            <c:numRef>
              <c:f>'&gt;=2'!$D$2:$D$22</c:f>
            </c:numRef>
          </c:val>
          <c:smooth val="0"/>
        </c:ser>
        <c:ser>
          <c:idx val="10"/>
          <c:order val="7"/>
          <c:tx>
            <c:strRef>
              <c:f>'&gt;=2'!$E$1</c:f>
            </c:strRef>
          </c:tx>
          <c:spPr>
            <a:ln w="19050"/>
          </c:spPr>
          <c:marker>
            <c:symbol val="none"/>
          </c:marker>
          <c:cat>
            <c:multiLvlStrRef>
              <c:f>'&gt;=2'!$B$2:$B$22</c:f>
            </c:multiLvlStrRef>
          </c:cat>
          <c:val>
            <c:numRef>
              <c:f>'&gt;=2'!$E$2:$E$22</c:f>
            </c:numRef>
          </c:val>
          <c:smooth val="0"/>
        </c:ser>
        <c:ser>
          <c:idx val="11"/>
          <c:order val="8"/>
          <c:tx>
            <c:strRef>
              <c:f>'&gt;=2'!$F$1</c:f>
            </c:strRef>
          </c:tx>
          <c:spPr>
            <a:ln w="19050"/>
          </c:spPr>
          <c:marker>
            <c:symbol val="none"/>
          </c:marker>
          <c:cat>
            <c:multiLvlStrRef>
              <c:f>'&gt;=2'!$B$2:$B$22</c:f>
            </c:multiLvlStrRef>
          </c:cat>
          <c:val>
            <c:numRef>
              <c:f>'&gt;=2'!$F$2:$F$22</c:f>
            </c:numRef>
          </c:val>
          <c:smooth val="0"/>
        </c:ser>
        <c:ser>
          <c:idx val="12"/>
          <c:order val="9"/>
          <c:tx>
            <c:strRef>
              <c:f>'&gt;=2'!$C$1</c:f>
            </c:strRef>
          </c:tx>
          <c:spPr>
            <a:ln w="19050"/>
          </c:spPr>
          <c:marker>
            <c:symbol val="none"/>
          </c:marker>
          <c:cat>
            <c:multiLvlStrRef>
              <c:f>'&gt;=2'!$B$2:$B$22</c:f>
            </c:multiLvlStrRef>
          </c:cat>
          <c:val>
            <c:numRef>
              <c:f>'&gt;=2'!$C$2:$C$22</c:f>
            </c:numRef>
          </c:val>
          <c:smooth val="0"/>
        </c:ser>
        <c:ser>
          <c:idx val="13"/>
          <c:order val="10"/>
          <c:tx>
            <c:strRef>
              <c:f>'&gt;=2'!$D$1</c:f>
            </c:strRef>
          </c:tx>
          <c:spPr>
            <a:ln w="19050"/>
          </c:spPr>
          <c:marker>
            <c:symbol val="none"/>
          </c:marker>
          <c:cat>
            <c:multiLvlStrRef>
              <c:f>'&gt;=2'!$B$2:$B$22</c:f>
            </c:multiLvlStrRef>
          </c:cat>
          <c:val>
            <c:numRef>
              <c:f>'&gt;=2'!$D$2:$D$22</c:f>
            </c:numRef>
          </c:val>
          <c:smooth val="0"/>
        </c:ser>
        <c:ser>
          <c:idx val="14"/>
          <c:order val="11"/>
          <c:tx>
            <c:strRef>
              <c:f>'&gt;=2'!$F$1</c:f>
            </c:strRef>
          </c:tx>
          <c:spPr>
            <a:ln w="19050"/>
          </c:spPr>
          <c:marker>
            <c:symbol val="none"/>
          </c:marker>
          <c:cat>
            <c:multiLvlStrRef>
              <c:f>'&gt;=2'!$B$2:$B$22</c:f>
            </c:multiLvlStrRef>
          </c:cat>
          <c:val>
            <c:numRef>
              <c:f>'&gt;=2'!$F$2:$F$22</c:f>
            </c:numRef>
          </c:val>
          <c:smooth val="0"/>
        </c:ser>
        <c:ser>
          <c:idx val="4"/>
          <c:order val="1"/>
          <c:tx>
            <c:strRef>
              <c:f>'&gt;=2'!$C$1</c:f>
            </c:strRef>
          </c:tx>
          <c:spPr>
            <a:ln w="19050"/>
          </c:spPr>
          <c:marker>
            <c:symbol val="none"/>
          </c:marker>
          <c:cat>
            <c:multiLvlStrRef>
              <c:f>'&gt;=2'!$B$2:$B$22</c:f>
            </c:multiLvlStrRef>
          </c:cat>
          <c:val>
            <c:numRef>
              <c:f>'&gt;=2'!$C$2:$C$22</c:f>
            </c:numRef>
          </c:val>
          <c:smooth val="0"/>
        </c:ser>
        <c:ser>
          <c:idx val="5"/>
          <c:order val="2"/>
          <c:tx>
            <c:strRef>
              <c:f>'&gt;=2'!$D$1</c:f>
            </c:strRef>
          </c:tx>
          <c:spPr>
            <a:ln w="19050"/>
          </c:spPr>
          <c:marker>
            <c:symbol val="none"/>
          </c:marker>
          <c:cat>
            <c:multiLvlStrRef>
              <c:f>'&gt;=2'!$B$2:$B$22</c:f>
            </c:multiLvlStrRef>
          </c:cat>
          <c:val>
            <c:numRef>
              <c:f>'&gt;=2'!$D$2:$D$22</c:f>
            </c:numRef>
          </c:val>
          <c:smooth val="0"/>
        </c:ser>
        <c:ser>
          <c:idx val="6"/>
          <c:order val="3"/>
          <c:tx>
            <c:strRef>
              <c:f>'&gt;=2'!$E$1</c:f>
            </c:strRef>
          </c:tx>
          <c:spPr>
            <a:ln w="19050"/>
          </c:spPr>
          <c:marker>
            <c:symbol val="none"/>
          </c:marker>
          <c:cat>
            <c:multiLvlStrRef>
              <c:f>'&gt;=2'!$B$2:$B$22</c:f>
            </c:multiLvlStrRef>
          </c:cat>
          <c:val>
            <c:numRef>
              <c:f>'&gt;=2'!$E$2:$E$22</c:f>
            </c:numRef>
          </c:val>
          <c:smooth val="0"/>
        </c:ser>
        <c:ser>
          <c:idx val="7"/>
          <c:order val="4"/>
          <c:tx>
            <c:strRef>
              <c:f>'&gt;=2'!$F$1</c:f>
            </c:strRef>
          </c:tx>
          <c:spPr>
            <a:ln w="19050"/>
          </c:spPr>
          <c:marker>
            <c:symbol val="none"/>
          </c:marker>
          <c:cat>
            <c:multiLvlStrRef>
              <c:f>'&gt;=2'!$B$2:$B$22</c:f>
            </c:multiLvlStrRef>
          </c:cat>
          <c:val>
            <c:numRef>
              <c:f>'&gt;=2'!$F$2:$F$22</c:f>
            </c:numRef>
          </c:val>
          <c:smooth val="0"/>
        </c:ser>
        <c:ser>
          <c:idx val="0"/>
          <c:order val="0"/>
          <c:tx>
            <c:strRef>
              <c:f>'&gt;=2'!$C$1</c:f>
              <c:strCache>
                <c:ptCount val="1"/>
                <c:pt idx="0">
                  <c:v>Top Match</c:v>
                </c:pt>
              </c:strCache>
            </c:strRef>
          </c:tx>
          <c:spPr>
            <a:ln w="76200">
              <a:solidFill>
                <a:srgbClr val="C0504D"/>
              </a:solidFill>
            </a:ln>
          </c:spPr>
          <c:marker>
            <c:symbol val="none"/>
          </c:marker>
          <c:cat>
            <c:numRef>
              <c:f>'&gt;=2'!$B$2:$B$22</c:f>
              <c:numCache>
                <c:formatCode>General</c:formatCode>
                <c:ptCount val="21"/>
                <c:pt idx="0">
                  <c:v>1.0000000000000005E-2</c:v>
                </c:pt>
                <c:pt idx="1">
                  <c:v>0.05</c:v>
                </c:pt>
                <c:pt idx="2">
                  <c:v>0.1</c:v>
                </c:pt>
                <c:pt idx="3">
                  <c:v>0.15000000000000024</c:v>
                </c:pt>
                <c:pt idx="4">
                  <c:v>0.2</c:v>
                </c:pt>
                <c:pt idx="5">
                  <c:v>0.25</c:v>
                </c:pt>
                <c:pt idx="6">
                  <c:v>0.30000000000000032</c:v>
                </c:pt>
                <c:pt idx="7">
                  <c:v>0.35000000000000031</c:v>
                </c:pt>
                <c:pt idx="8">
                  <c:v>0.4</c:v>
                </c:pt>
                <c:pt idx="9">
                  <c:v>0.45</c:v>
                </c:pt>
                <c:pt idx="10">
                  <c:v>0.5</c:v>
                </c:pt>
                <c:pt idx="11">
                  <c:v>0.55000000000000004</c:v>
                </c:pt>
                <c:pt idx="12">
                  <c:v>0.60000000000000064</c:v>
                </c:pt>
                <c:pt idx="13">
                  <c:v>0.65000000000000691</c:v>
                </c:pt>
                <c:pt idx="14">
                  <c:v>0.70000000000000062</c:v>
                </c:pt>
                <c:pt idx="15">
                  <c:v>0.75000000000000611</c:v>
                </c:pt>
                <c:pt idx="16">
                  <c:v>0.8</c:v>
                </c:pt>
                <c:pt idx="17">
                  <c:v>0.85000000000000064</c:v>
                </c:pt>
                <c:pt idx="18">
                  <c:v>0.9</c:v>
                </c:pt>
                <c:pt idx="19">
                  <c:v>0.95000000000000062</c:v>
                </c:pt>
                <c:pt idx="20">
                  <c:v>1</c:v>
                </c:pt>
              </c:numCache>
            </c:numRef>
          </c:cat>
          <c:val>
            <c:numRef>
              <c:f>'&gt;=2'!$C$2:$C$22</c:f>
              <c:numCache>
                <c:formatCode>General</c:formatCode>
                <c:ptCount val="21"/>
                <c:pt idx="0">
                  <c:v>5.5380533908142446E-2</c:v>
                </c:pt>
                <c:pt idx="1">
                  <c:v>5.9525783452163902E-2</c:v>
                </c:pt>
                <c:pt idx="2">
                  <c:v>6.8313712485491812E-2</c:v>
                </c:pt>
                <c:pt idx="3">
                  <c:v>8.2904990880451224E-2</c:v>
                </c:pt>
                <c:pt idx="4">
                  <c:v>0.10910296799867369</c:v>
                </c:pt>
                <c:pt idx="5">
                  <c:v>0.13762228486154884</c:v>
                </c:pt>
                <c:pt idx="6">
                  <c:v>0.17609020063007821</c:v>
                </c:pt>
                <c:pt idx="7">
                  <c:v>0.22002984579671711</c:v>
                </c:pt>
                <c:pt idx="8">
                  <c:v>0.27358646990549518</c:v>
                </c:pt>
                <c:pt idx="9">
                  <c:v>0.33394130326646226</c:v>
                </c:pt>
                <c:pt idx="10">
                  <c:v>0.39943624606201711</c:v>
                </c:pt>
                <c:pt idx="11">
                  <c:v>0.46443375891228739</c:v>
                </c:pt>
                <c:pt idx="12">
                  <c:v>0.52313049245564569</c:v>
                </c:pt>
                <c:pt idx="13">
                  <c:v>0.5846459956889406</c:v>
                </c:pt>
                <c:pt idx="14">
                  <c:v>0.642016249378212</c:v>
                </c:pt>
                <c:pt idx="15">
                  <c:v>0.69275410379704949</c:v>
                </c:pt>
                <c:pt idx="16">
                  <c:v>0.74548167799701692</c:v>
                </c:pt>
                <c:pt idx="17">
                  <c:v>0.79986735201459902</c:v>
                </c:pt>
                <c:pt idx="18">
                  <c:v>0.84977615652462879</c:v>
                </c:pt>
                <c:pt idx="19">
                  <c:v>0.90383021057868695</c:v>
                </c:pt>
                <c:pt idx="20">
                  <c:v>0.93616315702204689</c:v>
                </c:pt>
              </c:numCache>
            </c:numRef>
          </c:val>
          <c:smooth val="0"/>
        </c:ser>
        <c:dLbls>
          <c:showLegendKey val="0"/>
          <c:showVal val="0"/>
          <c:showCatName val="0"/>
          <c:showSerName val="0"/>
          <c:showPercent val="0"/>
          <c:showBubbleSize val="0"/>
        </c:dLbls>
        <c:marker val="1"/>
        <c:smooth val="0"/>
        <c:axId val="128207104"/>
        <c:axId val="128217088"/>
      </c:lineChart>
      <c:catAx>
        <c:axId val="128207104"/>
        <c:scaling>
          <c:orientation val="minMax"/>
        </c:scaling>
        <c:delete val="1"/>
        <c:axPos val="b"/>
        <c:numFmt formatCode="0%" sourceLinked="0"/>
        <c:majorTickMark val="out"/>
        <c:minorTickMark val="none"/>
        <c:tickLblPos val="nextTo"/>
        <c:crossAx val="128217088"/>
        <c:crosses val="autoZero"/>
        <c:auto val="1"/>
        <c:lblAlgn val="ctr"/>
        <c:lblOffset val="100"/>
        <c:tickLblSkip val="5"/>
        <c:noMultiLvlLbl val="0"/>
      </c:catAx>
      <c:valAx>
        <c:axId val="128217088"/>
        <c:scaling>
          <c:orientation val="minMax"/>
          <c:max val="1"/>
        </c:scaling>
        <c:delete val="1"/>
        <c:axPos val="l"/>
        <c:numFmt formatCode="0%" sourceLinked="0"/>
        <c:majorTickMark val="out"/>
        <c:minorTickMark val="none"/>
        <c:tickLblPos val="nextTo"/>
        <c:crossAx val="128207104"/>
        <c:crosses val="autoZero"/>
        <c:crossBetween val="midCat"/>
        <c:majorUnit val="0.2"/>
      </c:valAx>
    </c:plotArea>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65332458442696"/>
          <c:y val="3.3857567804024519E-2"/>
          <c:w val="0.86197156605424352"/>
          <c:h val="0.84310726159230098"/>
        </c:manualLayout>
      </c:layout>
      <c:lineChart>
        <c:grouping val="standard"/>
        <c:varyColors val="0"/>
        <c:ser>
          <c:idx val="3"/>
          <c:order val="0"/>
          <c:tx>
            <c:strRef>
              <c:f>'&gt;=2'!$F$1</c:f>
              <c:strCache>
                <c:ptCount val="1"/>
                <c:pt idx="0">
                  <c:v>Within Top 10 Matches</c:v>
                </c:pt>
              </c:strCache>
            </c:strRef>
          </c:tx>
          <c:spPr>
            <a:ln w="76200">
              <a:solidFill>
                <a:srgbClr val="92D050"/>
              </a:solidFill>
            </a:ln>
          </c:spPr>
          <c:marker>
            <c:symbol val="none"/>
          </c:marker>
          <c:cat>
            <c:numRef>
              <c:f>'&gt;=2'!$B$2:$B$22</c:f>
              <c:numCache>
                <c:formatCode>General</c:formatCode>
                <c:ptCount val="21"/>
                <c:pt idx="0">
                  <c:v>1.0000000000000007E-2</c:v>
                </c:pt>
                <c:pt idx="1">
                  <c:v>5.0000000000000024E-2</c:v>
                </c:pt>
                <c:pt idx="2">
                  <c:v>0.1</c:v>
                </c:pt>
                <c:pt idx="3">
                  <c:v>0.15000000000000024</c:v>
                </c:pt>
                <c:pt idx="4">
                  <c:v>0.2</c:v>
                </c:pt>
                <c:pt idx="5">
                  <c:v>0.25</c:v>
                </c:pt>
                <c:pt idx="6">
                  <c:v>0.30000000000000032</c:v>
                </c:pt>
                <c:pt idx="7">
                  <c:v>0.35000000000000031</c:v>
                </c:pt>
                <c:pt idx="8">
                  <c:v>0.4</c:v>
                </c:pt>
                <c:pt idx="9">
                  <c:v>0.45</c:v>
                </c:pt>
                <c:pt idx="10">
                  <c:v>0.5</c:v>
                </c:pt>
                <c:pt idx="11">
                  <c:v>0.55000000000000004</c:v>
                </c:pt>
                <c:pt idx="12">
                  <c:v>0.60000000000000064</c:v>
                </c:pt>
                <c:pt idx="13">
                  <c:v>0.65000000000000602</c:v>
                </c:pt>
                <c:pt idx="14">
                  <c:v>0.70000000000000062</c:v>
                </c:pt>
                <c:pt idx="15">
                  <c:v>0.75000000000000533</c:v>
                </c:pt>
                <c:pt idx="16">
                  <c:v>0.8</c:v>
                </c:pt>
                <c:pt idx="17">
                  <c:v>0.85000000000000064</c:v>
                </c:pt>
                <c:pt idx="18">
                  <c:v>0.9</c:v>
                </c:pt>
                <c:pt idx="19">
                  <c:v>0.95000000000000062</c:v>
                </c:pt>
                <c:pt idx="20">
                  <c:v>1</c:v>
                </c:pt>
              </c:numCache>
            </c:numRef>
          </c:cat>
          <c:val>
            <c:numRef>
              <c:f>'&gt;=2'!$F$2:$F$22</c:f>
              <c:numCache>
                <c:formatCode>General</c:formatCode>
                <c:ptCount val="21"/>
                <c:pt idx="0">
                  <c:v>0.5745315868015255</c:v>
                </c:pt>
                <c:pt idx="1">
                  <c:v>0.58580666556125915</c:v>
                </c:pt>
                <c:pt idx="2">
                  <c:v>0.61100978278892382</c:v>
                </c:pt>
                <c:pt idx="3">
                  <c:v>0.65262808821091645</c:v>
                </c:pt>
                <c:pt idx="4">
                  <c:v>0.69756259326811532</c:v>
                </c:pt>
                <c:pt idx="5">
                  <c:v>0.73586469905489083</c:v>
                </c:pt>
                <c:pt idx="6">
                  <c:v>0.78676836345548062</c:v>
                </c:pt>
                <c:pt idx="7">
                  <c:v>0.83999336760073162</c:v>
                </c:pt>
                <c:pt idx="8">
                  <c:v>0.8957055214723928</c:v>
                </c:pt>
                <c:pt idx="9">
                  <c:v>0.94412203614658463</c:v>
                </c:pt>
                <c:pt idx="10">
                  <c:v>0.97148068313712455</c:v>
                </c:pt>
                <c:pt idx="11">
                  <c:v>0.98889073122201976</c:v>
                </c:pt>
                <c:pt idx="12">
                  <c:v>0.99436246062012956</c:v>
                </c:pt>
                <c:pt idx="13">
                  <c:v>0.99701542032830304</c:v>
                </c:pt>
                <c:pt idx="14">
                  <c:v>0.99817609020063158</c:v>
                </c:pt>
                <c:pt idx="15">
                  <c:v>0.99900514010943431</c:v>
                </c:pt>
                <c:pt idx="16">
                  <c:v>0.99983419001823937</c:v>
                </c:pt>
                <c:pt idx="17">
                  <c:v>1</c:v>
                </c:pt>
                <c:pt idx="18">
                  <c:v>1</c:v>
                </c:pt>
                <c:pt idx="19">
                  <c:v>1</c:v>
                </c:pt>
                <c:pt idx="20">
                  <c:v>1</c:v>
                </c:pt>
              </c:numCache>
            </c:numRef>
          </c:val>
          <c:smooth val="0"/>
        </c:ser>
        <c:dLbls>
          <c:showLegendKey val="0"/>
          <c:showVal val="0"/>
          <c:showCatName val="0"/>
          <c:showSerName val="0"/>
          <c:showPercent val="0"/>
          <c:showBubbleSize val="0"/>
        </c:dLbls>
        <c:marker val="1"/>
        <c:smooth val="0"/>
        <c:axId val="128224640"/>
        <c:axId val="128230528"/>
      </c:lineChart>
      <c:catAx>
        <c:axId val="128224640"/>
        <c:scaling>
          <c:orientation val="minMax"/>
        </c:scaling>
        <c:delete val="1"/>
        <c:axPos val="b"/>
        <c:numFmt formatCode="0%" sourceLinked="0"/>
        <c:majorTickMark val="out"/>
        <c:minorTickMark val="none"/>
        <c:tickLblPos val="nextTo"/>
        <c:crossAx val="128230528"/>
        <c:crosses val="autoZero"/>
        <c:auto val="1"/>
        <c:lblAlgn val="ctr"/>
        <c:lblOffset val="100"/>
        <c:tickLblSkip val="5"/>
        <c:noMultiLvlLbl val="0"/>
      </c:catAx>
      <c:valAx>
        <c:axId val="128230528"/>
        <c:scaling>
          <c:orientation val="minMax"/>
          <c:max val="1"/>
        </c:scaling>
        <c:delete val="1"/>
        <c:axPos val="l"/>
        <c:numFmt formatCode="0%" sourceLinked="0"/>
        <c:majorTickMark val="out"/>
        <c:minorTickMark val="none"/>
        <c:tickLblPos val="nextTo"/>
        <c:crossAx val="128224640"/>
        <c:crosses val="autoZero"/>
        <c:crossBetween val="midCat"/>
        <c:majorUnit val="0.2"/>
      </c:valAx>
    </c:plotArea>
    <c:plotVisOnly val="1"/>
    <c:dispBlanksAs val="gap"/>
    <c:showDLblsOverMax val="0"/>
  </c:chart>
  <c:spPr>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9131EA6-C2C4-48A8-B52D-E3BA6059DC97}" type="datetimeFigureOut">
              <a:rPr lang="en-US"/>
              <a:pPr>
                <a:defRPr/>
              </a:pPr>
              <a:t>5/1/2012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54BFA5F-6476-4355-9D97-C4C099A9FEF4}" type="slidenum">
              <a:rPr lang="en-US"/>
              <a:pPr>
                <a:defRPr/>
              </a:pPr>
              <a:t>‹#›</a:t>
            </a:fld>
            <a:endParaRPr lang="en-US"/>
          </a:p>
        </p:txBody>
      </p:sp>
    </p:spTree>
    <p:extLst>
      <p:ext uri="{BB962C8B-B14F-4D97-AF65-F5344CB8AC3E}">
        <p14:creationId xmlns:p14="http://schemas.microsoft.com/office/powerpoint/2010/main" val="4172779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1FD52A6-4B9B-4B65-A519-42A4130D3685}" type="datetimeFigureOut">
              <a:rPr lang="en-US"/>
              <a:pPr>
                <a:defRPr/>
              </a:pPr>
              <a:t>5/1/2012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A0BE923-AF60-4C9F-B3E4-61C8FB2287BD}" type="slidenum">
              <a:rPr lang="en-US"/>
              <a:pPr>
                <a:defRPr/>
              </a:pPr>
              <a:t>‹#›</a:t>
            </a:fld>
            <a:endParaRPr lang="en-US"/>
          </a:p>
        </p:txBody>
      </p:sp>
    </p:spTree>
    <p:extLst>
      <p:ext uri="{BB962C8B-B14F-4D97-AF65-F5344CB8AC3E}">
        <p14:creationId xmlns:p14="http://schemas.microsoft.com/office/powerpoint/2010/main" val="249056845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Hello, I’m John Krumm from Microsoft Research. This is joint work I did with Jon Froehlich from the University of Washington. My talk today is about route prediction given prior trip observations. Such predictions are useful for giving the driver warnings about upcoming traffic hazards or information about upcoming points of interest, including advertising. </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CCC2BE1-B26B-4B91-81E4-A89CC052DD05}"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7AE6A99-570E-4552-A157-BB261BF11DB6}"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To learn more about this transformation process, consult the paper.</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80A1E32-5259-4BED-9928-023E7BF9BEA6}"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1233941-7574-4A47-80AC-DCAC20DAA519}"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Movie (auto-play)</a:t>
            </a:r>
            <a:endParaRPr lang="en-US"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1233941-7574-4A47-80AC-DCAC20DAA519}"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5447C7E-91B8-4022-897B-2D54CB2461CB}"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Maybe talk about how this isn’t dependent on road information (i.e., we do not take into consideration map information, it is purely agnostic from map road data)</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D4D79F1-B9A8-4EB6-86AF-A1A9D1D8328F}"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8BB19B-F621-4EB2-B55E-87B6A16E0557}"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Pull the trips apart to make the explanation easier</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31DA94-CBAF-4943-A074-C682CD69A716}"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9C795F5-5271-4344-AB0E-58656297C6DC}"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F6A9A60-6951-46A4-880C-DB629F5DB81D}"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One of the most innovative applications of end-to-end route prediction is for improving the efficiency of hybrid vehicles. In a hybrid vehicle, when the brakes are applied the electrical motor becomes a generator converting otherwise wasted kinetic energy, which is usually dissipated in the form of heat with conventional brakes, into electricity for the battery. </a:t>
            </a:r>
          </a:p>
          <a:p>
            <a:pPr>
              <a:spcBef>
                <a:spcPct val="0"/>
              </a:spcBef>
            </a:pPr>
            <a:endParaRPr lang="en-US" smtClean="0"/>
          </a:p>
          <a:p>
            <a:pPr>
              <a:spcBef>
                <a:spcPct val="0"/>
              </a:spcBef>
            </a:pPr>
            <a:r>
              <a:rPr lang="en-US" smtClean="0"/>
              <a:t>(For sudden stops, the conventional brakes are also applied. According to John Miller, can capture 30% of energy normally lost to heat).</a:t>
            </a:r>
            <a:r>
              <a:rPr lang="en-US" b="1" smtClean="0"/>
              <a:t> </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89F58DD-6FB9-4F8F-A342-F4BDF1BBF3FE}"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69AFB81-1AA1-41BB-8D24-3D64491FC868}"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269B1FD-6BCA-4104-8E18-43FDA9C0D387}"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7E269B0-8A88-4CAF-AEA6-62E1F8873591}"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For example, assume a driver takes six trips over three separate routes. Here’s how we would transform this trip data into routes</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E4F387F-FDE7-4317-861E-340F4594C322}"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After our trip similarity matrix is constructed by comparing all trips, we combine trips that are most similar into routes. Here, Trip C and Trip D are most similar (they share a trip similarity score of 1). Note how they are also represented as closest to each other in our dendrogram cluster. Thus, Trip C and Trip D form our first route: Route 1. The trip similarity matrix dimensionality is reduced by 1 and we repeat this process until the cluster threshold of 5 is reached.</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AA6F9DC-B58D-4FF6-A32F-FF7493EA6639}"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7D6138D-E36F-4101-A899-0009CED6ADCF}" type="slidenum">
              <a:rPr lang="en-US"/>
              <a:pPr fontAlgn="base">
                <a:spcBef>
                  <a:spcPct val="0"/>
                </a:spcBef>
                <a:spcAft>
                  <a:spcPct val="0"/>
                </a:spcAft>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In general, we find more repeat trips with more days of observation. In fact, the number of repeat trips approaches 50% for subjects observed for approximately one month. That is, after one month there is roughly a 50% chance that a driver is taking a trip along a route that we have seen before. This repeat trip growth rate is relevant because our proposed system predicts a driver’s route based on the driver’s trip history. A slow growth rate for repeat trips would mean that the system would have to monitor the driver for a longer period of time before making accurate predictions. </a:t>
            </a:r>
          </a:p>
          <a:p>
            <a:pPr>
              <a:spcBef>
                <a:spcPct val="0"/>
              </a:spcBef>
            </a:pPr>
            <a:endParaRPr lang="en-US" smtClean="0"/>
          </a:p>
          <a:p>
            <a:pPr>
              <a:spcBef>
                <a:spcPct val="0"/>
              </a:spcBef>
            </a:pPr>
            <a:r>
              <a:rPr lang="en-US" smtClean="0"/>
              <a:t>Note that there is more noise at the right of the graph because it is represented by fewer subjects (after day 40 we only had 4 subjects)</a:t>
            </a:r>
          </a:p>
          <a:p>
            <a:pPr>
              <a:spcBef>
                <a:spcPct val="0"/>
              </a:spcBef>
            </a:pPr>
            <a:endParaRPr 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708A1CA-F2FA-4E32-9D56-3DDFE1977E59}"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Finally, one additional way to look at route regularity is by the distribution of a driver’s trips across routes. A highly regular driver will have a large portion of his/her trips distributed over only a few routes. That is, a small amount of routes will account for a large percentage of this driver’s trips. In our data, the route traveled most frequently accounts for an average of 12% of a driver’s total trips. This is typically the morning commute route. The top ten most frequently traveled routes account for nearly 50% of a driver’s trips. </a:t>
            </a:r>
          </a:p>
          <a:p>
            <a:pPr>
              <a:spcBef>
                <a:spcPct val="0"/>
              </a:spcBef>
            </a:pPr>
            <a:endParaRPr lang="en-US" smtClean="0"/>
          </a:p>
          <a:p>
            <a:pPr>
              <a:spcBef>
                <a:spcPct val="0"/>
              </a:spcBef>
            </a:pPr>
            <a:r>
              <a:rPr lang="en-US" smtClean="0"/>
              <a:t>This graph reveals that a small amount of routes comprise a majority of trips driven. It takes roughly 10 routes to account for 50% of a driver’s trips. For comparison, the thin green diagonal line depicts a trip to route ratio of 1:1. In other words, it graphs the hypothetical case of our dataset having no repeat trips.</a:t>
            </a:r>
          </a:p>
          <a:p>
            <a:pPr>
              <a:spcBef>
                <a:spcPct val="0"/>
              </a:spcBef>
            </a:pPr>
            <a:endParaRPr lang="en-US" smtClean="0"/>
          </a:p>
          <a:p>
            <a:pPr>
              <a:spcBef>
                <a:spcPct val="0"/>
              </a:spcBef>
            </a:pPr>
            <a:r>
              <a:rPr lang="en-US" smtClean="0"/>
              <a:t>Note that there is noise in the graph towards the right because not all subjects drove a large number of routes.</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346D561-6A38-4243-B140-2DD1C576C303}" type="slidenum">
              <a:rPr lang="en-US"/>
              <a:pPr fontAlgn="base">
                <a:spcBef>
                  <a:spcPct val="0"/>
                </a:spcBef>
                <a:spcAft>
                  <a:spcPct val="0"/>
                </a:spcAft>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We propose two route prediction algorithms, both work off the basic premise of continuously calculating a distance (the trip similarity score) from the currently driven trip to existing routes.</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F59A15-2824-47DC-B760-0B8F1309FC2F}" type="slidenum">
              <a:rPr lang="en-US"/>
              <a:pPr fontAlgn="base">
                <a:spcBef>
                  <a:spcPct val="0"/>
                </a:spcBef>
                <a:spcAft>
                  <a:spcPct val="0"/>
                </a:spcAft>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C4D1373-6431-4806-B6CD-DE0FBC1D0F5C}" type="slidenum">
              <a:rPr lang="en-US"/>
              <a:pPr fontAlgn="base">
                <a:spcBef>
                  <a:spcPct val="0"/>
                </a:spcBef>
                <a:spcAft>
                  <a:spcPct val="0"/>
                </a:spcAft>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If a hybrid vehicle knows about an upcoming opportunity to recharge its batteries from regenerative braking (</a:t>
            </a:r>
            <a:r>
              <a:rPr lang="en-US" i="1" smtClean="0"/>
              <a:t>e.g.,</a:t>
            </a:r>
            <a:r>
              <a:rPr lang="en-US" smtClean="0"/>
              <a:t> down a steep hill, sharp curves, or stop-and-go traffic), it can use up part of its battery power prior to the opportunity to make room for the expected incoming charge. </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130ABF7-A6DC-4BD9-9A1C-E53C7DC8667E}"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B5F1799-2215-48D7-A8E1-8F4FE047D403}" type="slidenum">
              <a:rPr lang="en-US"/>
              <a:pPr fontAlgn="base">
                <a:spcBef>
                  <a:spcPct val="0"/>
                </a:spcBef>
                <a:spcAft>
                  <a:spcPct val="0"/>
                </a:spcAft>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These figures show where the correct route match location is in our ordered list of route match results as the trip progresses. The figure on the left shows that after 50% of a trip has been driven, the correct route is, on average, within the top 2 matches. The figure on the right more accurately portrays the performance of the closest match prediction algorithm in a real usage scenario. It shows, on average, how highly the correct route is ranked as a function of the trip’s current travel distance. For example, by the end of a trip’s first mile, the correct route is, on average, within the top 8 matches and within the top 5 after 5 miles of driving. </a:t>
            </a:r>
          </a:p>
          <a:p>
            <a:pPr>
              <a:spcBef>
                <a:spcPct val="0"/>
              </a:spcBef>
            </a:pPr>
            <a:endParaRPr lang="en-US" smtClean="0"/>
          </a:p>
          <a:p>
            <a:pPr>
              <a:spcBef>
                <a:spcPct val="0"/>
              </a:spcBef>
            </a:pPr>
            <a:r>
              <a:rPr lang="en-US" smtClean="0"/>
              <a:t>Note that because this graph is an aggregate view of performance, each point includes trips that are in a range of completion. For instance, at the mile 3 slice, the graph includes data on short trips that are just completing (</a:t>
            </a:r>
            <a:r>
              <a:rPr lang="en-US" i="1" smtClean="0"/>
              <a:t>e.g.,</a:t>
            </a:r>
            <a:r>
              <a:rPr lang="en-US" smtClean="0"/>
              <a:t> trips of 3-4 miles in length) as well as long trips that are really just beginning (</a:t>
            </a:r>
            <a:r>
              <a:rPr lang="en-US" i="1" smtClean="0"/>
              <a:t>e.g.,</a:t>
            </a:r>
            <a:r>
              <a:rPr lang="en-US" smtClean="0"/>
              <a:t> &gt; 20 miles).</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E5DBCB8-F06A-4F30-BCD8-78B052EB5FE5}" type="slidenum">
              <a:rPr lang="en-US"/>
              <a:pPr fontAlgn="base">
                <a:spcBef>
                  <a:spcPct val="0"/>
                </a:spcBef>
                <a:spcAft>
                  <a:spcPct val="0"/>
                </a:spcAft>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50% into a trip, we can correctly predict 17% of the routes. If we focus only on repeat trips (that is trips that go along an established route), this prediction jumps to 40%. Finally, depending on the application, even an n-best list of matching routes could be useful, at the halfway point, over 90% of routes are correctly predicted within the top 10 matches.</a:t>
            </a:r>
          </a:p>
          <a:p>
            <a:pPr>
              <a:spcBef>
                <a:spcPct val="0"/>
              </a:spcBef>
            </a:pPr>
            <a:endParaRPr lang="en-US" smtClean="0"/>
          </a:p>
          <a:p>
            <a:pPr>
              <a:spcBef>
                <a:spcPct val="0"/>
              </a:spcBef>
            </a:pPr>
            <a:r>
              <a:rPr lang="en-US" smtClean="0"/>
              <a:t>If there is an important warning, for example an upcoming accident site, then alerting the driver even with some uncertainty about his/her route may be worthwhile. In the case of a hybrid vehicle, the control system could plan for the worst case route (or the average case) until a clear winner emerges. Our 2</a:t>
            </a:r>
            <a:r>
              <a:rPr lang="en-US" baseline="30000" smtClean="0"/>
              <a:t>nd</a:t>
            </a:r>
            <a:r>
              <a:rPr lang="en-US" smtClean="0"/>
              <a:t> algorithm, which we describe next, returns confidence estimates along with its predictions—these could be used to better reason about instituting dynamic behaviors based on the predictions.</a:t>
            </a:r>
          </a:p>
          <a:p>
            <a:pPr>
              <a:spcBef>
                <a:spcPct val="0"/>
              </a:spcBef>
            </a:pPr>
            <a:endParaRPr 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269C83-78D7-4346-9960-B83A731C3202}" type="slidenum">
              <a:rPr lang="en-US"/>
              <a:pPr fontAlgn="base">
                <a:spcBef>
                  <a:spcPct val="0"/>
                </a:spcBef>
                <a:spcAft>
                  <a:spcPct val="0"/>
                </a:spcAft>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 parameters d</a:t>
            </a:r>
            <a:r>
              <a:rPr lang="en-US" baseline="-25000" smtClean="0"/>
              <a:t>1</a:t>
            </a:r>
            <a:r>
              <a:rPr lang="en-US" smtClean="0"/>
              <a:t> and d</a:t>
            </a:r>
            <a:r>
              <a:rPr lang="en-US" baseline="-25000" smtClean="0"/>
              <a:t>2 </a:t>
            </a:r>
            <a:r>
              <a:rPr lang="en-US" smtClean="0"/>
              <a:t>are not point-to-point distances but rather the Hausdorff-like, trip similarity measure described earlier. Our intuition was that the percentage of correctly predicted routes would rise proportionally as d</a:t>
            </a:r>
            <a:r>
              <a:rPr lang="en-US" baseline="-25000" smtClean="0"/>
              <a:t>1</a:t>
            </a:r>
            <a:r>
              <a:rPr lang="en-US" smtClean="0"/>
              <a:t> grew small and d</a:t>
            </a:r>
            <a:r>
              <a:rPr lang="en-US" baseline="-25000" smtClean="0"/>
              <a:t>2</a:t>
            </a:r>
            <a:r>
              <a:rPr lang="en-US" smtClean="0"/>
              <a:t> grew large. In other words, our predictions would become more accurate as the current trip comes closer to the closest route and father away from the 2</a:t>
            </a:r>
            <a:r>
              <a:rPr lang="en-US" baseline="30000" smtClean="0"/>
              <a:t>nd</a:t>
            </a:r>
            <a:r>
              <a:rPr lang="en-US" smtClean="0"/>
              <a:t> closest route.</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8119B19-809E-471A-A54C-D815E2896EBE}" type="slidenum">
              <a:rPr lang="en-US"/>
              <a:pPr fontAlgn="base">
                <a:spcBef>
                  <a:spcPct val="0"/>
                </a:spcBef>
                <a:spcAft>
                  <a:spcPct val="0"/>
                </a:spcAft>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This graph was constructed by iterating over d</a:t>
            </a:r>
            <a:r>
              <a:rPr lang="en-US" baseline="-25000" smtClean="0"/>
              <a:t>1</a:t>
            </a:r>
            <a:r>
              <a:rPr lang="en-US" smtClean="0"/>
              <a:t> and d</a:t>
            </a:r>
            <a:r>
              <a:rPr lang="en-US" baseline="-25000" smtClean="0"/>
              <a:t>2</a:t>
            </a:r>
            <a:r>
              <a:rPr lang="en-US" smtClean="0"/>
              <a:t> threshold values at a trip distance interval of 0 – 2 miles and calculating the correct route prediction accuracies when d</a:t>
            </a:r>
            <a:r>
              <a:rPr lang="en-US" baseline="-25000" smtClean="0"/>
              <a:t>1 </a:t>
            </a:r>
            <a:r>
              <a:rPr lang="en-US" smtClean="0"/>
              <a:t>&lt;= the d</a:t>
            </a:r>
            <a:r>
              <a:rPr lang="en-US" baseline="-25000" smtClean="0"/>
              <a:t>1</a:t>
            </a:r>
            <a:r>
              <a:rPr lang="en-US" smtClean="0"/>
              <a:t> threshold and d</a:t>
            </a:r>
            <a:r>
              <a:rPr lang="en-US" baseline="-25000" smtClean="0"/>
              <a:t>2 </a:t>
            </a:r>
            <a:r>
              <a:rPr lang="en-US" smtClean="0"/>
              <a:t>&gt; the d</a:t>
            </a:r>
            <a:r>
              <a:rPr lang="en-US" baseline="-25000" smtClean="0"/>
              <a:t>2</a:t>
            </a:r>
            <a:r>
              <a:rPr lang="en-US" smtClean="0"/>
              <a:t> threshold</a:t>
            </a:r>
          </a:p>
          <a:p>
            <a:pPr>
              <a:spcBef>
                <a:spcPct val="0"/>
              </a:spcBef>
            </a:pPr>
            <a:endParaRPr lang="en-US" smtClean="0"/>
          </a:p>
          <a:p>
            <a:pPr>
              <a:spcBef>
                <a:spcPct val="0"/>
              </a:spcBef>
            </a:pPr>
            <a:r>
              <a:rPr lang="en-US" smtClean="0"/>
              <a:t>Within the first 0 – 2 miles of a trip, the prediction accuracy largely follows our intuition. When d</a:t>
            </a:r>
            <a:r>
              <a:rPr lang="en-US" baseline="-25000" smtClean="0"/>
              <a:t>1 </a:t>
            </a:r>
            <a:r>
              <a:rPr lang="en-US" smtClean="0"/>
              <a:t>is small and d</a:t>
            </a:r>
            <a:r>
              <a:rPr lang="en-US" baseline="-25000" smtClean="0"/>
              <a:t>2  </a:t>
            </a:r>
            <a:r>
              <a:rPr lang="en-US" smtClean="0"/>
              <a:t>is comparatively large, the accuracy is high. For example, when d</a:t>
            </a:r>
            <a:r>
              <a:rPr lang="en-US" baseline="-25000" smtClean="0"/>
              <a:t>1 </a:t>
            </a:r>
            <a:r>
              <a:rPr lang="en-US" smtClean="0"/>
              <a:t>&lt;= 0.05 miles and d</a:t>
            </a:r>
            <a:r>
              <a:rPr lang="en-US" baseline="-25000" smtClean="0"/>
              <a:t>2 </a:t>
            </a:r>
            <a:r>
              <a:rPr lang="en-US" smtClean="0"/>
              <a:t>&gt; 1 mile, our accuracy is greater than 85%.</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F4C7A8F-7431-4FEA-A3A5-7506F7ABA8C0}" type="slidenum">
              <a:rPr lang="en-US"/>
              <a:pPr fontAlgn="base">
                <a:spcBef>
                  <a:spcPct val="0"/>
                </a:spcBef>
                <a:spcAft>
                  <a:spcPct val="0"/>
                </a:spcAft>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At the 4 – 6 mile point in a trip, more is known about the trip’s path structure and thus the overall predictions are slightly better than the previous intervals. </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C1592E3-E7EC-4FDB-9A56-EB67B14F9572}" type="slidenum">
              <a:rPr lang="en-US"/>
              <a:pPr fontAlgn="base">
                <a:spcBef>
                  <a:spcPct val="0"/>
                </a:spcBef>
                <a:spcAft>
                  <a:spcPct val="0"/>
                </a:spcAft>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One thing worth pointing out is that there is a very high density of trips where both d</a:t>
            </a:r>
            <a:r>
              <a:rPr lang="en-US" baseline="-25000" smtClean="0"/>
              <a:t>1</a:t>
            </a:r>
            <a:r>
              <a:rPr lang="en-US" smtClean="0"/>
              <a:t> and d</a:t>
            </a:r>
            <a:r>
              <a:rPr lang="en-US" baseline="-25000" smtClean="0"/>
              <a:t>2</a:t>
            </a:r>
            <a:r>
              <a:rPr lang="en-US" smtClean="0"/>
              <a:t> are small. This makes the problem of correct end-to-end route prediction even more challenging—it means that a trip often has at least two close routes as it progresses. Distinguishing the two may not be possible by focusing completely on their geographic similarity. In future work we propose additional attributes that could be used to aid prediction in these cases. </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16F315A-97A5-473C-88D8-78E93611022B}" type="slidenum">
              <a:rPr lang="en-US"/>
              <a:pPr fontAlgn="base">
                <a:spcBef>
                  <a:spcPct val="0"/>
                </a:spcBef>
                <a:spcAft>
                  <a:spcPct val="0"/>
                </a:spcAft>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We only incorporate one feature into our route prediction, that of geographic distance, however many additional features should be explored to see how they may aid route prediction—particularly in the case when the driver is taken a trip along a new route.</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9D6E31B-7E42-4DE4-9369-BC5B259BA2F0}" type="slidenum">
              <a:rPr lang="en-US"/>
              <a:pPr fontAlgn="base">
                <a:spcBef>
                  <a:spcPct val="0"/>
                </a:spcBef>
                <a:spcAft>
                  <a:spcPct val="0"/>
                </a:spcAft>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We only incorporate one feature into our route prediction, that of geographic distance, however many additional features should be explored to see how they may aid route prediction—particularly in the case when the driver is taken a trip along a new route.</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9382336-2367-4628-8BEA-063E772FA7D6}" type="slidenum">
              <a:rPr lang="en-US"/>
              <a:pPr fontAlgn="base">
                <a:spcBef>
                  <a:spcPct val="0"/>
                </a:spcBef>
                <a:spcAft>
                  <a:spcPct val="0"/>
                </a:spcAft>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F4945FC-EC55-4256-A55D-7976E29CA6EA}" type="slidenum">
              <a:rPr lang="en-US"/>
              <a:pPr fontAlgn="base">
                <a:spcBef>
                  <a:spcPct val="0"/>
                </a:spcBef>
                <a:spcAft>
                  <a:spcPct val="0"/>
                </a:spcAft>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Researchers from Nissan showed that it is possible to improve hybrid fuel economy by up to 7.8% if the route is known in advance [1]. Tate and Boyd also explore the optimal control scheme for a hybrid assuming the route is already known [2]. However, we’re confident most people don’t want to enter their route (or even destination) every time they take a drive.</a:t>
            </a:r>
          </a:p>
          <a:p>
            <a:pPr>
              <a:spcBef>
                <a:spcPct val="0"/>
              </a:spcBef>
            </a:pPr>
            <a:endParaRPr 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0B01F52-E97A-46DE-AB65-78FC313FEDAA}"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84D299D-177A-4A68-A5F8-150B90E89896}" type="slidenum">
              <a:rPr lang="en-US"/>
              <a:pPr fontAlgn="base">
                <a:spcBef>
                  <a:spcPct val="0"/>
                </a:spcBef>
                <a:spcAft>
                  <a:spcPct val="0"/>
                </a:spcAft>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F151B22-9676-4DD8-B22D-A2781542FFA1}" type="slidenum">
              <a:rPr lang="en-US"/>
              <a:pPr fontAlgn="base">
                <a:spcBef>
                  <a:spcPct val="0"/>
                </a:spcBef>
                <a:spcAft>
                  <a:spcPct val="0"/>
                </a:spcAft>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39AC675-8331-499D-ADAA-E651D664179E}" type="slidenum">
              <a:rPr lang="en-US"/>
              <a:pPr fontAlgn="base">
                <a:spcBef>
                  <a:spcPct val="0"/>
                </a:spcBef>
                <a:spcAft>
                  <a:spcPct val="0"/>
                </a:spcAft>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44EA444-87DD-4C86-9938-46CA03CA0CA5}" type="slidenum">
              <a:rPr lang="en-US"/>
              <a:pPr fontAlgn="base">
                <a:spcBef>
                  <a:spcPct val="0"/>
                </a:spcBef>
                <a:spcAft>
                  <a:spcPct val="0"/>
                </a:spcAft>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CC6644C-A2F7-4F5C-AC19-9747A1744A65}" type="slidenum">
              <a:rPr lang="en-US"/>
              <a:pPr fontAlgn="base">
                <a:spcBef>
                  <a:spcPct val="0"/>
                </a:spcBef>
                <a:spcAft>
                  <a:spcPct val="0"/>
                </a:spcAft>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1DB6F44-68EB-41B8-BE31-1D8FC52A4155}" type="slidenum">
              <a:rPr lang="en-US"/>
              <a:pPr fontAlgn="base">
                <a:spcBef>
                  <a:spcPct val="0"/>
                </a:spcBef>
                <a:spcAft>
                  <a:spcPct val="0"/>
                </a:spcAft>
              </a:pPr>
              <a:t>45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6424FC3-F92C-4418-AAC2-C2474FD4932D}" type="slidenum">
              <a:rPr lang="en-US"/>
              <a:pPr fontAlgn="base">
                <a:spcBef>
                  <a:spcPct val="0"/>
                </a:spcBef>
                <a:spcAft>
                  <a:spcPct val="0"/>
                </a:spcAft>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01AC8BE-7638-4DE4-ACAE-EFD0DFAD999D}"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64B5DEA-9BCA-4EB8-B3CE-01FE22EA281E}"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943CA49-2C83-419A-BB06-31A171293E94}"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Movie (auto-play)</a:t>
            </a:r>
            <a:endParaRPr 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943CA49-2C83-419A-BB06-31A171293E94}"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080372F-AA3E-4C16-8F9F-7D35A5AE712D}" type="datetimeFigureOut">
              <a:rPr lang="en-US"/>
              <a:pPr>
                <a:defRPr/>
              </a:pPr>
              <a:t>5/1/2012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5E0BB5-1E52-4B48-9D60-9EF583840209}" type="slidenum">
              <a:rPr lang="en-US"/>
              <a:pPr>
                <a:defRPr/>
              </a:pPr>
              <a:t>‹#›</a:t>
            </a:fld>
            <a:endParaRPr lang="en-US"/>
          </a:p>
        </p:txBody>
      </p:sp>
    </p:spTree>
    <p:extLst>
      <p:ext uri="{BB962C8B-B14F-4D97-AF65-F5344CB8AC3E}">
        <p14:creationId xmlns:p14="http://schemas.microsoft.com/office/powerpoint/2010/main" val="1027137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119C11-565F-47B9-8C93-9ADFF97ED6FA}" type="datetimeFigureOut">
              <a:rPr lang="en-US"/>
              <a:pPr>
                <a:defRPr/>
              </a:pPr>
              <a:t>5/1/2012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613B6F-48F4-4DE6-AF5A-8721BFA13B50}" type="slidenum">
              <a:rPr lang="en-US"/>
              <a:pPr>
                <a:defRPr/>
              </a:pPr>
              <a:t>‹#›</a:t>
            </a:fld>
            <a:endParaRPr lang="en-US"/>
          </a:p>
        </p:txBody>
      </p:sp>
    </p:spTree>
    <p:extLst>
      <p:ext uri="{BB962C8B-B14F-4D97-AF65-F5344CB8AC3E}">
        <p14:creationId xmlns:p14="http://schemas.microsoft.com/office/powerpoint/2010/main" val="2163391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908D11-A302-4DD3-9E0A-3140BE846937}" type="datetimeFigureOut">
              <a:rPr lang="en-US"/>
              <a:pPr>
                <a:defRPr/>
              </a:pPr>
              <a:t>5/1/2012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6C4DED-CE78-47E3-B926-AEDED52A7EBF}" type="slidenum">
              <a:rPr lang="en-US"/>
              <a:pPr>
                <a:defRPr/>
              </a:pPr>
              <a:t>‹#›</a:t>
            </a:fld>
            <a:endParaRPr lang="en-US"/>
          </a:p>
        </p:txBody>
      </p:sp>
    </p:spTree>
    <p:extLst>
      <p:ext uri="{BB962C8B-B14F-4D97-AF65-F5344CB8AC3E}">
        <p14:creationId xmlns:p14="http://schemas.microsoft.com/office/powerpoint/2010/main" val="85974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838200"/>
          </a:xfrm>
        </p:spPr>
        <p:txBody>
          <a:bodyPr>
            <a:noAutofit/>
          </a:bodyPr>
          <a:lstStyle>
            <a:lvl1pPr>
              <a:defRPr sz="4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950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56F28E2-17D6-4E41-886F-4E2F3C80AB82}" type="datetimeFigureOut">
              <a:rPr lang="en-US"/>
              <a:pPr>
                <a:defRPr/>
              </a:pPr>
              <a:t>5/1/2012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CF0A0B-462C-4D3F-9E37-793D1A145E0B}" type="slidenum">
              <a:rPr lang="en-US"/>
              <a:pPr>
                <a:defRPr/>
              </a:pPr>
              <a:t>‹#›</a:t>
            </a:fld>
            <a:endParaRPr lang="en-US"/>
          </a:p>
        </p:txBody>
      </p:sp>
    </p:spTree>
    <p:extLst>
      <p:ext uri="{BB962C8B-B14F-4D97-AF65-F5344CB8AC3E}">
        <p14:creationId xmlns:p14="http://schemas.microsoft.com/office/powerpoint/2010/main" val="1961391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C57217-4C26-4E3C-A5FC-8F9468FACFC7}" type="datetimeFigureOut">
              <a:rPr lang="en-US"/>
              <a:pPr>
                <a:defRPr/>
              </a:pPr>
              <a:t>5/1/2012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196459-4CBA-453C-9796-46A4FCDC5B33}" type="slidenum">
              <a:rPr lang="en-US"/>
              <a:pPr>
                <a:defRPr/>
              </a:pPr>
              <a:t>‹#›</a:t>
            </a:fld>
            <a:endParaRPr lang="en-US"/>
          </a:p>
        </p:txBody>
      </p:sp>
    </p:spTree>
    <p:extLst>
      <p:ext uri="{BB962C8B-B14F-4D97-AF65-F5344CB8AC3E}">
        <p14:creationId xmlns:p14="http://schemas.microsoft.com/office/powerpoint/2010/main" val="2661981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7DE4E9-3DD3-45E1-A345-F883BC71CEF1}" type="datetimeFigureOut">
              <a:rPr lang="en-US"/>
              <a:pPr>
                <a:defRPr/>
              </a:pPr>
              <a:t>5/1/2012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0D9A34-5C1D-4A01-83DA-C51355E5342E}" type="slidenum">
              <a:rPr lang="en-US"/>
              <a:pPr>
                <a:defRPr/>
              </a:pPr>
              <a:t>‹#›</a:t>
            </a:fld>
            <a:endParaRPr lang="en-US"/>
          </a:p>
        </p:txBody>
      </p:sp>
    </p:spTree>
    <p:extLst>
      <p:ext uri="{BB962C8B-B14F-4D97-AF65-F5344CB8AC3E}">
        <p14:creationId xmlns:p14="http://schemas.microsoft.com/office/powerpoint/2010/main" val="930423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97CD654-DCAF-4DC6-89C7-8E3A69BBAE1D}" type="datetimeFigureOut">
              <a:rPr lang="en-US"/>
              <a:pPr>
                <a:defRPr/>
              </a:pPr>
              <a:t>5/1/2012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CF9D17-BB61-4EE5-9C11-1C8A5A695EE3}" type="slidenum">
              <a:rPr lang="en-US"/>
              <a:pPr>
                <a:defRPr/>
              </a:pPr>
              <a:t>‹#›</a:t>
            </a:fld>
            <a:endParaRPr lang="en-US"/>
          </a:p>
        </p:txBody>
      </p:sp>
    </p:spTree>
    <p:extLst>
      <p:ext uri="{BB962C8B-B14F-4D97-AF65-F5344CB8AC3E}">
        <p14:creationId xmlns:p14="http://schemas.microsoft.com/office/powerpoint/2010/main" val="2326321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861A3E7-E12F-4A6C-B948-D2633C832E55}" type="datetimeFigureOut">
              <a:rPr lang="en-US"/>
              <a:pPr>
                <a:defRPr/>
              </a:pPr>
              <a:t>5/1/2012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F38B318-1231-4757-B1D2-33ECD8BF705C}" type="slidenum">
              <a:rPr lang="en-US"/>
              <a:pPr>
                <a:defRPr/>
              </a:pPr>
              <a:t>‹#›</a:t>
            </a:fld>
            <a:endParaRPr lang="en-US"/>
          </a:p>
        </p:txBody>
      </p:sp>
    </p:spTree>
    <p:extLst>
      <p:ext uri="{BB962C8B-B14F-4D97-AF65-F5344CB8AC3E}">
        <p14:creationId xmlns:p14="http://schemas.microsoft.com/office/powerpoint/2010/main" val="50829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1AA5E7-2C8A-49F1-B693-12BC22FAB268}" type="datetimeFigureOut">
              <a:rPr lang="en-US"/>
              <a:pPr>
                <a:defRPr/>
              </a:pPr>
              <a:t>5/1/2012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65BCAB-30FC-44C9-97F2-7FEBE2DAD59D}" type="slidenum">
              <a:rPr lang="en-US"/>
              <a:pPr>
                <a:defRPr/>
              </a:pPr>
              <a:t>‹#›</a:t>
            </a:fld>
            <a:endParaRPr lang="en-US"/>
          </a:p>
        </p:txBody>
      </p:sp>
    </p:spTree>
    <p:extLst>
      <p:ext uri="{BB962C8B-B14F-4D97-AF65-F5344CB8AC3E}">
        <p14:creationId xmlns:p14="http://schemas.microsoft.com/office/powerpoint/2010/main" val="327012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C3C93B-33BD-4FE4-85BA-3B880536B12D}" type="datetimeFigureOut">
              <a:rPr lang="en-US"/>
              <a:pPr>
                <a:defRPr/>
              </a:pPr>
              <a:t>5/1/2012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C9E014-0552-491B-80CC-C633016D1C99}" type="slidenum">
              <a:rPr lang="en-US"/>
              <a:pPr>
                <a:defRPr/>
              </a:pPr>
              <a:t>‹#›</a:t>
            </a:fld>
            <a:endParaRPr lang="en-US"/>
          </a:p>
        </p:txBody>
      </p:sp>
    </p:spTree>
    <p:extLst>
      <p:ext uri="{BB962C8B-B14F-4D97-AF65-F5344CB8AC3E}">
        <p14:creationId xmlns:p14="http://schemas.microsoft.com/office/powerpoint/2010/main" val="46608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3810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4099" name="Text Placeholder 2"/>
          <p:cNvSpPr>
            <a:spLocks noGrp="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836CAE4-863C-42D5-8B45-639FCB471321}" type="datetimeFigureOut">
              <a:rPr lang="en-US"/>
              <a:pPr>
                <a:defRPr/>
              </a:pPr>
              <a:t>5/1/2012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22A7337-7D22-4E83-A09B-EF814B93E029}" type="slidenum">
              <a:rPr lang="en-US"/>
              <a:pPr>
                <a:defRPr/>
              </a:pPr>
              <a:t>‹#›</a:t>
            </a:fld>
            <a:endParaRPr lang="en-US"/>
          </a:p>
        </p:txBody>
      </p:sp>
      <p:sp>
        <p:nvSpPr>
          <p:cNvPr id="7" name="Rectangle 6"/>
          <p:cNvSpPr/>
          <p:nvPr/>
        </p:nvSpPr>
        <p:spPr>
          <a:xfrm>
            <a:off x="0" y="-15875"/>
            <a:ext cx="9144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8" name="Rectangle 7"/>
          <p:cNvSpPr/>
          <p:nvPr/>
        </p:nvSpPr>
        <p:spPr>
          <a:xfrm>
            <a:off x="0" y="6172200"/>
            <a:ext cx="91440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105" name="Picture 2" descr="C:\research\talks\SAE2008-HybridRoutePrediction\MicrosoftResearch copy.png"/>
          <p:cNvPicPr>
            <a:picLocks noChangeAspect="1" noChangeArrowheads="1"/>
          </p:cNvPicPr>
          <p:nvPr/>
        </p:nvPicPr>
        <p:blipFill>
          <a:blip r:embed="rId13">
            <a:lum bright="100000"/>
            <a:extLst>
              <a:ext uri="{28A0092B-C50C-407E-A947-70E740481C1C}">
                <a14:useLocalDpi xmlns:a14="http://schemas.microsoft.com/office/drawing/2010/main" val="0"/>
              </a:ext>
            </a:extLst>
          </a:blip>
          <a:srcRect/>
          <a:stretch>
            <a:fillRect/>
          </a:stretch>
        </p:blipFill>
        <p:spPr bwMode="auto">
          <a:xfrm>
            <a:off x="76200" y="6272213"/>
            <a:ext cx="200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4" descr="C:\research\talks\SAE2008-HybridRoutePrediction\uw_cse copy.png"/>
          <p:cNvPicPr>
            <a:picLocks noChangeAspect="1" noChangeArrowheads="1"/>
          </p:cNvPicPr>
          <p:nvPr/>
        </p:nvPicPr>
        <p:blipFill>
          <a:blip r:embed="rId14">
            <a:lum bright="100000"/>
            <a:extLst>
              <a:ext uri="{28A0092B-C50C-407E-A947-70E740481C1C}">
                <a14:useLocalDpi xmlns:a14="http://schemas.microsoft.com/office/drawing/2010/main" val="0"/>
              </a:ext>
            </a:extLst>
          </a:blip>
          <a:srcRect/>
          <a:stretch>
            <a:fillRect/>
          </a:stretch>
        </p:blipFill>
        <p:spPr bwMode="auto">
          <a:xfrm>
            <a:off x="7191375" y="6248400"/>
            <a:ext cx="19050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0" y="-15875"/>
            <a:ext cx="990600" cy="307975"/>
          </a:xfrm>
          <a:prstGeom prst="rect">
            <a:avLst/>
          </a:prstGeom>
          <a:noFill/>
        </p:spPr>
        <p:txBody>
          <a:bodyPr>
            <a:spAutoFit/>
          </a:bodyPr>
          <a:lstStyle/>
          <a:p>
            <a:pPr fontAlgn="auto">
              <a:spcBef>
                <a:spcPts val="0"/>
              </a:spcBef>
              <a:spcAft>
                <a:spcPts val="0"/>
              </a:spcAft>
              <a:defRPr/>
            </a:pPr>
            <a:r>
              <a:rPr lang="en-US" sz="1400" dirty="0">
                <a:solidFill>
                  <a:schemeClr val="bg1"/>
                </a:solidFill>
                <a:latin typeface="+mn-lt"/>
              </a:rPr>
              <a:t>Motivation</a:t>
            </a:r>
          </a:p>
        </p:txBody>
      </p:sp>
      <p:sp>
        <p:nvSpPr>
          <p:cNvPr id="12" name="TextBox 11"/>
          <p:cNvSpPr txBox="1"/>
          <p:nvPr/>
        </p:nvSpPr>
        <p:spPr>
          <a:xfrm>
            <a:off x="1011238" y="-15875"/>
            <a:ext cx="1397000" cy="307975"/>
          </a:xfrm>
          <a:prstGeom prst="rect">
            <a:avLst/>
          </a:prstGeom>
          <a:noFill/>
        </p:spPr>
        <p:txBody>
          <a:bodyPr>
            <a:spAutoFit/>
          </a:bodyPr>
          <a:lstStyle/>
          <a:p>
            <a:pPr fontAlgn="auto">
              <a:spcBef>
                <a:spcPts val="0"/>
              </a:spcBef>
              <a:spcAft>
                <a:spcPts val="0"/>
              </a:spcAft>
              <a:defRPr/>
            </a:pPr>
            <a:r>
              <a:rPr lang="en-US" sz="1400" dirty="0">
                <a:solidFill>
                  <a:schemeClr val="bg1"/>
                </a:solidFill>
                <a:latin typeface="+mn-lt"/>
              </a:rPr>
              <a:t>Data Collection</a:t>
            </a:r>
          </a:p>
        </p:txBody>
      </p:sp>
      <p:sp>
        <p:nvSpPr>
          <p:cNvPr id="13" name="TextBox 12"/>
          <p:cNvSpPr txBox="1"/>
          <p:nvPr/>
        </p:nvSpPr>
        <p:spPr>
          <a:xfrm>
            <a:off x="2351088" y="-15875"/>
            <a:ext cx="533400" cy="307975"/>
          </a:xfrm>
          <a:prstGeom prst="rect">
            <a:avLst/>
          </a:prstGeom>
          <a:noFill/>
        </p:spPr>
        <p:txBody>
          <a:bodyPr>
            <a:spAutoFit/>
          </a:bodyPr>
          <a:lstStyle/>
          <a:p>
            <a:pPr fontAlgn="auto">
              <a:spcBef>
                <a:spcPts val="0"/>
              </a:spcBef>
              <a:spcAft>
                <a:spcPts val="0"/>
              </a:spcAft>
              <a:defRPr/>
            </a:pPr>
            <a:r>
              <a:rPr lang="en-US" sz="1400" dirty="0">
                <a:solidFill>
                  <a:schemeClr val="bg1"/>
                </a:solidFill>
                <a:latin typeface="+mn-lt"/>
              </a:rPr>
              <a:t>Trips</a:t>
            </a:r>
          </a:p>
        </p:txBody>
      </p:sp>
      <p:sp>
        <p:nvSpPr>
          <p:cNvPr id="14" name="TextBox 13"/>
          <p:cNvSpPr txBox="1"/>
          <p:nvPr/>
        </p:nvSpPr>
        <p:spPr>
          <a:xfrm>
            <a:off x="2905125" y="-15875"/>
            <a:ext cx="1587500" cy="307975"/>
          </a:xfrm>
          <a:prstGeom prst="rect">
            <a:avLst/>
          </a:prstGeom>
          <a:noFill/>
        </p:spPr>
        <p:txBody>
          <a:bodyPr>
            <a:spAutoFit/>
          </a:bodyPr>
          <a:lstStyle/>
          <a:p>
            <a:pPr fontAlgn="auto">
              <a:spcBef>
                <a:spcPts val="0"/>
              </a:spcBef>
              <a:spcAft>
                <a:spcPts val="0"/>
              </a:spcAft>
              <a:defRPr/>
            </a:pPr>
            <a:r>
              <a:rPr lang="en-US" sz="1400" dirty="0">
                <a:solidFill>
                  <a:schemeClr val="bg1"/>
                </a:solidFill>
                <a:latin typeface="+mn-lt"/>
              </a:rPr>
              <a:t>Route Detection</a:t>
            </a:r>
          </a:p>
        </p:txBody>
      </p:sp>
      <p:sp>
        <p:nvSpPr>
          <p:cNvPr id="15" name="TextBox 14"/>
          <p:cNvSpPr txBox="1"/>
          <p:nvPr/>
        </p:nvSpPr>
        <p:spPr>
          <a:xfrm>
            <a:off x="4362450" y="-15875"/>
            <a:ext cx="1473200" cy="307975"/>
          </a:xfrm>
          <a:prstGeom prst="rect">
            <a:avLst/>
          </a:prstGeom>
          <a:noFill/>
        </p:spPr>
        <p:txBody>
          <a:bodyPr>
            <a:spAutoFit/>
          </a:bodyPr>
          <a:lstStyle/>
          <a:p>
            <a:pPr fontAlgn="auto">
              <a:spcBef>
                <a:spcPts val="0"/>
              </a:spcBef>
              <a:spcAft>
                <a:spcPts val="0"/>
              </a:spcAft>
              <a:defRPr/>
            </a:pPr>
            <a:r>
              <a:rPr lang="en-US" sz="1400" dirty="0">
                <a:solidFill>
                  <a:schemeClr val="bg1"/>
                </a:solidFill>
                <a:latin typeface="+mn-lt"/>
              </a:rPr>
              <a:t>Route Prediction</a:t>
            </a:r>
          </a:p>
        </p:txBody>
      </p:sp>
      <p:sp>
        <p:nvSpPr>
          <p:cNvPr id="16" name="TextBox 15"/>
          <p:cNvSpPr txBox="1"/>
          <p:nvPr/>
        </p:nvSpPr>
        <p:spPr>
          <a:xfrm>
            <a:off x="5856288" y="-15875"/>
            <a:ext cx="1306512" cy="307975"/>
          </a:xfrm>
          <a:prstGeom prst="rect">
            <a:avLst/>
          </a:prstGeom>
          <a:noFill/>
        </p:spPr>
        <p:txBody>
          <a:bodyPr>
            <a:spAutoFit/>
          </a:bodyPr>
          <a:lstStyle/>
          <a:p>
            <a:pPr fontAlgn="auto">
              <a:spcBef>
                <a:spcPts val="0"/>
              </a:spcBef>
              <a:spcAft>
                <a:spcPts val="0"/>
              </a:spcAft>
              <a:defRPr/>
            </a:pPr>
            <a:r>
              <a:rPr lang="en-US" sz="1400" dirty="0">
                <a:solidFill>
                  <a:schemeClr val="bg1"/>
                </a:solidFill>
                <a:latin typeface="+mn-lt"/>
              </a:rPr>
              <a:t>Closest Match</a:t>
            </a:r>
          </a:p>
        </p:txBody>
      </p:sp>
      <p:sp>
        <p:nvSpPr>
          <p:cNvPr id="17" name="TextBox 16"/>
          <p:cNvSpPr txBox="1"/>
          <p:nvPr/>
        </p:nvSpPr>
        <p:spPr>
          <a:xfrm>
            <a:off x="7988300" y="-15875"/>
            <a:ext cx="1219200" cy="307975"/>
          </a:xfrm>
          <a:prstGeom prst="rect">
            <a:avLst/>
          </a:prstGeom>
          <a:noFill/>
        </p:spPr>
        <p:txBody>
          <a:bodyPr>
            <a:spAutoFit/>
          </a:bodyPr>
          <a:lstStyle/>
          <a:p>
            <a:pPr fontAlgn="auto">
              <a:spcBef>
                <a:spcPts val="0"/>
              </a:spcBef>
              <a:spcAft>
                <a:spcPts val="0"/>
              </a:spcAft>
              <a:defRPr/>
            </a:pPr>
            <a:r>
              <a:rPr lang="en-US" sz="1400" dirty="0">
                <a:solidFill>
                  <a:schemeClr val="bg1"/>
                </a:solidFill>
                <a:latin typeface="+mn-lt"/>
              </a:rPr>
              <a:t>Future Work</a:t>
            </a:r>
          </a:p>
        </p:txBody>
      </p:sp>
      <p:sp>
        <p:nvSpPr>
          <p:cNvPr id="18" name="TextBox 17"/>
          <p:cNvSpPr txBox="1"/>
          <p:nvPr userDrawn="1"/>
        </p:nvSpPr>
        <p:spPr>
          <a:xfrm>
            <a:off x="7046913" y="-15875"/>
            <a:ext cx="1306512" cy="307975"/>
          </a:xfrm>
          <a:prstGeom prst="rect">
            <a:avLst/>
          </a:prstGeom>
          <a:noFill/>
        </p:spPr>
        <p:txBody>
          <a:bodyPr>
            <a:spAutoFit/>
          </a:bodyPr>
          <a:lstStyle/>
          <a:p>
            <a:pPr fontAlgn="auto">
              <a:spcBef>
                <a:spcPts val="0"/>
              </a:spcBef>
              <a:spcAft>
                <a:spcPts val="0"/>
              </a:spcAft>
              <a:defRPr/>
            </a:pPr>
            <a:r>
              <a:rPr lang="en-US" sz="1400" dirty="0">
                <a:solidFill>
                  <a:schemeClr val="bg1"/>
                </a:solidFill>
                <a:latin typeface="+mn-lt"/>
              </a:rPr>
              <a:t>Threshold</a:t>
            </a:r>
          </a:p>
        </p:txBody>
      </p:sp>
    </p:spTree>
  </p:cSld>
  <p:clrMap bg1="lt1" tx1="dk1" bg2="lt2" tx2="dk2" accent1="accent1" accent2="accent2" accent3="accent3" accent4="accent4" accent5="accent5" accent6="accent6" hlink="hlink" folHlink="folHlink"/>
  <p:sldLayoutIdLst>
    <p:sldLayoutId id="2147483661" r:id="rId1"/>
    <p:sldLayoutId id="214748367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fontAlgn="base">
        <a:spcBef>
          <a:spcPct val="0"/>
        </a:spcBef>
        <a:spcAft>
          <a:spcPct val="0"/>
        </a:spcAft>
        <a:defRPr sz="4400" kern="1200">
          <a:solidFill>
            <a:srgbClr val="7F7F7F"/>
          </a:solidFill>
          <a:latin typeface="Arial Black" pitchFamily="34" charset="0"/>
          <a:ea typeface="+mj-ea"/>
          <a:cs typeface="+mj-cs"/>
        </a:defRPr>
      </a:lvl1pPr>
      <a:lvl2pPr algn="l" rtl="0" fontAlgn="base">
        <a:spcBef>
          <a:spcPct val="0"/>
        </a:spcBef>
        <a:spcAft>
          <a:spcPct val="0"/>
        </a:spcAft>
        <a:defRPr sz="4400">
          <a:solidFill>
            <a:srgbClr val="7F7F7F"/>
          </a:solidFill>
          <a:latin typeface="Arial Black" pitchFamily="34" charset="0"/>
        </a:defRPr>
      </a:lvl2pPr>
      <a:lvl3pPr algn="l" rtl="0" fontAlgn="base">
        <a:spcBef>
          <a:spcPct val="0"/>
        </a:spcBef>
        <a:spcAft>
          <a:spcPct val="0"/>
        </a:spcAft>
        <a:defRPr sz="4400">
          <a:solidFill>
            <a:srgbClr val="7F7F7F"/>
          </a:solidFill>
          <a:latin typeface="Arial Black" pitchFamily="34" charset="0"/>
        </a:defRPr>
      </a:lvl3pPr>
      <a:lvl4pPr algn="l" rtl="0" fontAlgn="base">
        <a:spcBef>
          <a:spcPct val="0"/>
        </a:spcBef>
        <a:spcAft>
          <a:spcPct val="0"/>
        </a:spcAft>
        <a:defRPr sz="4400">
          <a:solidFill>
            <a:srgbClr val="7F7F7F"/>
          </a:solidFill>
          <a:latin typeface="Arial Black" pitchFamily="34" charset="0"/>
        </a:defRPr>
      </a:lvl4pPr>
      <a:lvl5pPr algn="l" rtl="0" fontAlgn="base">
        <a:spcBef>
          <a:spcPct val="0"/>
        </a:spcBef>
        <a:spcAft>
          <a:spcPct val="0"/>
        </a:spcAft>
        <a:defRPr sz="4400">
          <a:solidFill>
            <a:srgbClr val="7F7F7F"/>
          </a:solidFill>
          <a:latin typeface="Arial Black" pitchFamily="34" charset="0"/>
        </a:defRPr>
      </a:lvl5pPr>
      <a:lvl6pPr marL="457200" algn="l" rtl="0" fontAlgn="base">
        <a:spcBef>
          <a:spcPct val="0"/>
        </a:spcBef>
        <a:spcAft>
          <a:spcPct val="0"/>
        </a:spcAft>
        <a:defRPr sz="4400">
          <a:solidFill>
            <a:srgbClr val="7F7F7F"/>
          </a:solidFill>
          <a:latin typeface="Arial Black" pitchFamily="34" charset="0"/>
        </a:defRPr>
      </a:lvl6pPr>
      <a:lvl7pPr marL="914400" algn="l" rtl="0" fontAlgn="base">
        <a:spcBef>
          <a:spcPct val="0"/>
        </a:spcBef>
        <a:spcAft>
          <a:spcPct val="0"/>
        </a:spcAft>
        <a:defRPr sz="4400">
          <a:solidFill>
            <a:srgbClr val="7F7F7F"/>
          </a:solidFill>
          <a:latin typeface="Arial Black" pitchFamily="34" charset="0"/>
        </a:defRPr>
      </a:lvl7pPr>
      <a:lvl8pPr marL="1371600" algn="l" rtl="0" fontAlgn="base">
        <a:spcBef>
          <a:spcPct val="0"/>
        </a:spcBef>
        <a:spcAft>
          <a:spcPct val="0"/>
        </a:spcAft>
        <a:defRPr sz="4400">
          <a:solidFill>
            <a:srgbClr val="7F7F7F"/>
          </a:solidFill>
          <a:latin typeface="Arial Black" pitchFamily="34" charset="0"/>
        </a:defRPr>
      </a:lvl8pPr>
      <a:lvl9pPr marL="1828800" algn="l" rtl="0" fontAlgn="base">
        <a:spcBef>
          <a:spcPct val="0"/>
        </a:spcBef>
        <a:spcAft>
          <a:spcPct val="0"/>
        </a:spcAft>
        <a:defRPr sz="4400">
          <a:solidFill>
            <a:srgbClr val="7F7F7F"/>
          </a:solidFill>
          <a:latin typeface="Arial Black"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6.w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09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Helvetica"/>
            </a:endParaRPr>
          </a:p>
        </p:txBody>
      </p:sp>
      <p:pic>
        <p:nvPicPr>
          <p:cNvPr id="6147" name="Picture 2" descr="C:\research\projects\Hybrid\Trunk\Screenshots\Trip Visualizations2\seattle redmond black background2.PNG"/>
          <p:cNvPicPr>
            <a:picLocks noChangeAspect="1" noChangeArrowheads="1"/>
          </p:cNvPicPr>
          <p:nvPr/>
        </p:nvPicPr>
        <p:blipFill>
          <a:blip r:embed="rId3">
            <a:extLst>
              <a:ext uri="{28A0092B-C50C-407E-A947-70E740481C1C}">
                <a14:useLocalDpi xmlns:a14="http://schemas.microsoft.com/office/drawing/2010/main" val="0"/>
              </a:ext>
            </a:extLst>
          </a:blip>
          <a:srcRect t="2400" b="12000"/>
          <a:stretch>
            <a:fillRect/>
          </a:stretch>
        </p:blipFill>
        <p:spPr bwMode="auto">
          <a:xfrm>
            <a:off x="-1143000" y="0"/>
            <a:ext cx="11623675"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descr="C:\research\talks\SAE2008-HybridRoutePrediction\MicrosoftResearch Whi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7543800"/>
            <a:ext cx="36337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descr="C:\research\talks\SAE2008-HybridRoutePrediction\uw_cse wh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8001000"/>
            <a:ext cx="26035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15875" y="0"/>
            <a:ext cx="9159875" cy="13716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51" name="TextBox 4"/>
          <p:cNvSpPr txBox="1">
            <a:spLocks noChangeArrowheads="1"/>
          </p:cNvSpPr>
          <p:nvPr/>
        </p:nvSpPr>
        <p:spPr bwMode="auto">
          <a:xfrm>
            <a:off x="0" y="2286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3200" b="1">
                <a:solidFill>
                  <a:schemeClr val="bg1"/>
                </a:solidFill>
                <a:latin typeface="Helvetica" pitchFamily="34" charset="0"/>
              </a:rPr>
              <a:t>Route Prediction from Trip Observations</a:t>
            </a:r>
          </a:p>
          <a:p>
            <a:r>
              <a:rPr lang="en-US" sz="2400">
                <a:solidFill>
                  <a:schemeClr val="bg1"/>
                </a:solidFill>
                <a:latin typeface="Helvetica" pitchFamily="34" charset="0"/>
              </a:rPr>
              <a:t>Jon Froehlich (UW) and John Krumm (MSR)</a:t>
            </a:r>
            <a:endParaRPr lang="en-US" sz="2400" baseline="30000">
              <a:solidFill>
                <a:schemeClr val="bg1"/>
              </a:solidFill>
              <a:latin typeface="Helvetic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sp>
        <p:nvSpPr>
          <p:cNvPr id="14339" name="Content Placeholder 2"/>
          <p:cNvSpPr>
            <a:spLocks noGrp="1"/>
          </p:cNvSpPr>
          <p:nvPr>
            <p:ph idx="1"/>
          </p:nvPr>
        </p:nvSpPr>
        <p:spPr/>
        <p:txBody>
          <a:bodyPr/>
          <a:lstStyle/>
          <a:p>
            <a:endParaRPr lang="en-US" smtClean="0"/>
          </a:p>
        </p:txBody>
      </p:sp>
      <p:pic>
        <p:nvPicPr>
          <p:cNvPr id="14340" name="Picture 2" descr="C:\research\projects\Hybrid\Trunk\Screenshots\Trip Visualizations\Snapshots Raw 1\Snapshot_RawNumTrips=2734SubjIndex=69ZoomLevel=11IsOverlay=TrueColorBySubj=True6332519533327458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9144000" cy="69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1450" y="-200025"/>
            <a:ext cx="9525000" cy="7162800"/>
          </a:xfrm>
          <a:prstGeom prst="rect">
            <a:avLst/>
          </a:prstGeom>
          <a:solidFill>
            <a:schemeClr val="tx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2" name="TextBox 5"/>
          <p:cNvSpPr txBox="1">
            <a:spLocks noChangeArrowheads="1"/>
          </p:cNvSpPr>
          <p:nvPr/>
        </p:nvSpPr>
        <p:spPr bwMode="auto">
          <a:xfrm>
            <a:off x="152400" y="0"/>
            <a:ext cx="8686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5400">
                <a:solidFill>
                  <a:schemeClr val="bg1"/>
                </a:solidFill>
                <a:latin typeface="Arial Black" pitchFamily="34" charset="0"/>
              </a:rPr>
              <a:t>We need to transform this raw GPS data into trips…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From GPS </a:t>
            </a:r>
            <a:r>
              <a:rPr lang="en-US" smtClean="0">
                <a:solidFill>
                  <a:srgbClr val="92D050"/>
                </a:solidFill>
              </a:rPr>
              <a:t>Data</a:t>
            </a:r>
            <a:r>
              <a:rPr lang="en-US" smtClean="0"/>
              <a:t> </a:t>
            </a:r>
            <a:r>
              <a:rPr lang="en-US" smtClean="0">
                <a:solidFill>
                  <a:srgbClr val="92D050"/>
                </a:solidFill>
              </a:rPr>
              <a:t>to Trips</a:t>
            </a:r>
          </a:p>
        </p:txBody>
      </p:sp>
      <p:sp>
        <p:nvSpPr>
          <p:cNvPr id="3" name="Content Placeholder 2"/>
          <p:cNvSpPr>
            <a:spLocks noGrp="1"/>
          </p:cNvSpPr>
          <p:nvPr>
            <p:ph idx="1"/>
          </p:nvPr>
        </p:nvSpPr>
        <p:spPr/>
        <p:txBody>
          <a:bodyPr/>
          <a:lstStyle/>
          <a:p>
            <a:r>
              <a:rPr lang="en-US" smtClean="0"/>
              <a:t>A </a:t>
            </a:r>
            <a:r>
              <a:rPr lang="en-US" b="1" smtClean="0"/>
              <a:t>trip</a:t>
            </a:r>
            <a:r>
              <a:rPr lang="en-US" smtClean="0"/>
              <a:t> describes a driver’s path through time and space using </a:t>
            </a:r>
            <a:r>
              <a:rPr lang="en-US" b="1" smtClean="0"/>
              <a:t>time stamped GPS data </a:t>
            </a:r>
            <a:endParaRPr lang="en-US" b="1" i="1" smtClean="0"/>
          </a:p>
          <a:p>
            <a:r>
              <a:rPr lang="en-US" smtClean="0"/>
              <a:t>Three stage transformation process:</a:t>
            </a:r>
          </a:p>
          <a:p>
            <a:pPr marL="971550" lvl="1" indent="-514350">
              <a:buFont typeface="Calibri" pitchFamily="34" charset="0"/>
              <a:buAutoNum type="arabicPeriod"/>
            </a:pPr>
            <a:r>
              <a:rPr lang="en-US" sz="3000" b="1" smtClean="0"/>
              <a:t>Trip Segmentation: </a:t>
            </a:r>
            <a:r>
              <a:rPr lang="en-US" sz="3000" smtClean="0"/>
              <a:t>segment the trips into multipoint trip objects</a:t>
            </a:r>
          </a:p>
          <a:p>
            <a:pPr marL="971550" lvl="1" indent="-514350">
              <a:buFont typeface="Calibri" pitchFamily="34" charset="0"/>
              <a:buAutoNum type="arabicPeriod"/>
            </a:pPr>
            <a:r>
              <a:rPr lang="en-US" sz="3000" b="1" smtClean="0"/>
              <a:t>Trip cleansing: </a:t>
            </a:r>
            <a:r>
              <a:rPr lang="en-US" sz="3000" smtClean="0"/>
              <a:t>clean the trips by removing invalid data points</a:t>
            </a:r>
          </a:p>
          <a:p>
            <a:pPr marL="971550" lvl="1" indent="-514350">
              <a:buFont typeface="Calibri" pitchFamily="34" charset="0"/>
              <a:buAutoNum type="arabicPeriod"/>
            </a:pPr>
            <a:r>
              <a:rPr lang="en-US" sz="3000" b="1" smtClean="0"/>
              <a:t>Trip filtering: </a:t>
            </a:r>
            <a:r>
              <a:rPr lang="en-US" sz="3000" smtClean="0"/>
              <a:t>filter the trips to eliminate false trip objects</a:t>
            </a:r>
          </a:p>
        </p:txBody>
      </p:sp>
      <p:sp>
        <p:nvSpPr>
          <p:cNvPr id="4" name="Rectangle 3"/>
          <p:cNvSpPr/>
          <p:nvPr/>
        </p:nvSpPr>
        <p:spPr>
          <a:xfrm>
            <a:off x="0" y="0"/>
            <a:ext cx="23622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2984500" y="0"/>
            <a:ext cx="60960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291" y="-27432"/>
            <a:ext cx="11060582" cy="691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a:grpSpLocks/>
          </p:cNvGrpSpPr>
          <p:nvPr/>
        </p:nvGrpSpPr>
        <p:grpSpPr bwMode="auto">
          <a:xfrm>
            <a:off x="-76200" y="-76200"/>
            <a:ext cx="10001250" cy="7162800"/>
            <a:chOff x="-171450" y="-85725"/>
            <a:chExt cx="9525000" cy="7162800"/>
          </a:xfrm>
        </p:grpSpPr>
        <p:sp>
          <p:nvSpPr>
            <p:cNvPr id="4" name="Rectangle 3"/>
            <p:cNvSpPr/>
            <p:nvPr/>
          </p:nvSpPr>
          <p:spPr>
            <a:xfrm>
              <a:off x="-171450" y="-85725"/>
              <a:ext cx="9525000" cy="7162800"/>
            </a:xfrm>
            <a:prstGeom prst="rect">
              <a:avLst/>
            </a:prstGeom>
            <a:solidFill>
              <a:schemeClr val="tx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389" name="TextBox 4"/>
            <p:cNvSpPr txBox="1">
              <a:spLocks noChangeArrowheads="1"/>
            </p:cNvSpPr>
            <p:nvPr/>
          </p:nvSpPr>
          <p:spPr bwMode="auto">
            <a:xfrm>
              <a:off x="81641" y="-38100"/>
              <a:ext cx="852805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5400">
                  <a:solidFill>
                    <a:schemeClr val="bg1"/>
                  </a:solidFill>
                  <a:latin typeface="Arial Black" pitchFamily="34" charset="0"/>
                </a:rPr>
                <a:t>A subset of</a:t>
              </a:r>
            </a:p>
            <a:p>
              <a:r>
                <a:rPr lang="en-US" sz="5400">
                  <a:solidFill>
                    <a:schemeClr val="bg1"/>
                  </a:solidFill>
                  <a:latin typeface="Arial Black" pitchFamily="34" charset="0"/>
                </a:rPr>
                <a:t>	segmented, </a:t>
              </a:r>
            </a:p>
            <a:p>
              <a:r>
                <a:rPr lang="en-US" sz="5400">
                  <a:solidFill>
                    <a:schemeClr val="bg1"/>
                  </a:solidFill>
                  <a:latin typeface="Arial Black" pitchFamily="34" charset="0"/>
                </a:rPr>
                <a:t>		cleaned, and 					filtered </a:t>
              </a:r>
            </a:p>
            <a:p>
              <a:r>
                <a:rPr lang="en-US" sz="5400">
                  <a:solidFill>
                    <a:schemeClr val="bg1"/>
                  </a:solidFill>
                  <a:latin typeface="Arial Black" pitchFamily="34" charset="0"/>
                </a:rPr>
                <a:t>				trip data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ltered 968 height 0.2c.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8815"/>
            <a:ext cx="9144000" cy="6915630"/>
          </a:xfrm>
          <a:prstGeom prst="rect">
            <a:avLst/>
          </a:prstGeom>
        </p:spPr>
      </p:pic>
    </p:spTree>
    <p:extLst>
      <p:ext uri="{BB962C8B-B14F-4D97-AF65-F5344CB8AC3E}">
        <p14:creationId xmlns:p14="http://schemas.microsoft.com/office/powerpoint/2010/main" val="27090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Overview of </a:t>
            </a:r>
            <a:r>
              <a:rPr lang="en-US" smtClean="0">
                <a:solidFill>
                  <a:srgbClr val="92D050"/>
                </a:solidFill>
              </a:rPr>
              <a:t>Trip Data</a:t>
            </a:r>
          </a:p>
        </p:txBody>
      </p:sp>
      <p:sp>
        <p:nvSpPr>
          <p:cNvPr id="4" name="Rectangle 3"/>
          <p:cNvSpPr/>
          <p:nvPr/>
        </p:nvSpPr>
        <p:spPr>
          <a:xfrm>
            <a:off x="0" y="0"/>
            <a:ext cx="23622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2952750" y="0"/>
            <a:ext cx="60960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7" name="Table 6"/>
          <p:cNvGraphicFramePr>
            <a:graphicFrameLocks noGrp="1"/>
          </p:cNvGraphicFramePr>
          <p:nvPr/>
        </p:nvGraphicFramePr>
        <p:xfrm>
          <a:off x="381000" y="1981200"/>
          <a:ext cx="4114800" cy="3657598"/>
        </p:xfrm>
        <a:graphic>
          <a:graphicData uri="http://schemas.openxmlformats.org/drawingml/2006/table">
            <a:tbl>
              <a:tblPr/>
              <a:tblGrid>
                <a:gridCol w="2231756"/>
                <a:gridCol w="906651"/>
                <a:gridCol w="976393"/>
              </a:tblGrid>
              <a:tr h="465738">
                <a:tc>
                  <a:txBody>
                    <a:bodyPr/>
                    <a:lstStyle/>
                    <a:p>
                      <a:pPr marL="0" marR="0" algn="ctr">
                        <a:spcBef>
                          <a:spcPts val="0"/>
                        </a:spcBef>
                        <a:spcAft>
                          <a:spcPts val="1200"/>
                        </a:spcAft>
                      </a:pPr>
                      <a:r>
                        <a:rPr lang="en-US" sz="2400" b="1" dirty="0">
                          <a:solidFill>
                            <a:schemeClr val="bg1"/>
                          </a:solidFill>
                          <a:latin typeface="Helvetica"/>
                          <a:ea typeface="Times New Roman"/>
                          <a:cs typeface="Times New Roman"/>
                        </a:rPr>
                        <a:t>description</a:t>
                      </a:r>
                      <a:endParaRPr lang="en-US" sz="3600" dirty="0">
                        <a:solidFill>
                          <a:schemeClr val="bg1"/>
                        </a:solidFill>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1200"/>
                        </a:spcAft>
                      </a:pPr>
                      <a:r>
                        <a:rPr lang="en-US" sz="2400" b="1" dirty="0" smtClean="0">
                          <a:solidFill>
                            <a:schemeClr val="bg1"/>
                          </a:solidFill>
                          <a:latin typeface="Helvetica"/>
                          <a:ea typeface="Times New Roman"/>
                          <a:cs typeface="Times New Roman"/>
                        </a:rPr>
                        <a:t>avg.</a:t>
                      </a:r>
                      <a:endParaRPr lang="en-US" sz="3600" dirty="0">
                        <a:solidFill>
                          <a:schemeClr val="bg1"/>
                        </a:solidFill>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1200"/>
                        </a:spcAft>
                      </a:pPr>
                      <a:r>
                        <a:rPr lang="en-US" sz="2400" b="1" dirty="0" smtClean="0">
                          <a:solidFill>
                            <a:schemeClr val="bg1"/>
                          </a:solidFill>
                          <a:latin typeface="Helvetica"/>
                          <a:ea typeface="Times New Roman"/>
                          <a:cs typeface="Times New Roman"/>
                        </a:rPr>
                        <a:t>med.</a:t>
                      </a:r>
                      <a:endParaRPr lang="en-US" sz="3600" dirty="0">
                        <a:solidFill>
                          <a:schemeClr val="bg1"/>
                        </a:solidFill>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734953">
                <a:tc>
                  <a:txBody>
                    <a:bodyPr/>
                    <a:lstStyle/>
                    <a:p>
                      <a:pPr marL="0" marR="0" algn="r">
                        <a:spcBef>
                          <a:spcPts val="0"/>
                        </a:spcBef>
                        <a:spcAft>
                          <a:spcPts val="1200"/>
                        </a:spcAft>
                      </a:pPr>
                      <a:r>
                        <a:rPr lang="en-US" sz="2000" dirty="0">
                          <a:latin typeface="Helvetica"/>
                          <a:ea typeface="Times New Roman"/>
                          <a:cs typeface="Times New Roman"/>
                        </a:rPr>
                        <a:t>trip </a:t>
                      </a:r>
                      <a:r>
                        <a:rPr lang="en-US" sz="2000" dirty="0" smtClean="0">
                          <a:latin typeface="Helvetica"/>
                          <a:ea typeface="Times New Roman"/>
                          <a:cs typeface="Times New Roman"/>
                        </a:rPr>
                        <a:t>distance (miles)</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2000" dirty="0" smtClean="0">
                          <a:latin typeface="Helvetica"/>
                          <a:ea typeface="Times New Roman"/>
                          <a:cs typeface="Times New Roman"/>
                        </a:rPr>
                        <a:t>7.7</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2000" dirty="0" smtClean="0">
                          <a:latin typeface="Helvetica"/>
                          <a:ea typeface="Times New Roman"/>
                          <a:cs typeface="Times New Roman"/>
                        </a:rPr>
                        <a:t>4.2</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999">
                <a:tc>
                  <a:txBody>
                    <a:bodyPr/>
                    <a:lstStyle/>
                    <a:p>
                      <a:pPr marL="0" marR="0" algn="r">
                        <a:spcBef>
                          <a:spcPts val="0"/>
                        </a:spcBef>
                        <a:spcAft>
                          <a:spcPts val="1200"/>
                        </a:spcAft>
                      </a:pPr>
                      <a:r>
                        <a:rPr lang="en-US" sz="2000" dirty="0">
                          <a:latin typeface="Helvetica"/>
                          <a:ea typeface="Times New Roman"/>
                          <a:cs typeface="Times New Roman"/>
                        </a:rPr>
                        <a:t>trip </a:t>
                      </a:r>
                      <a:r>
                        <a:rPr lang="en-US" sz="2000" dirty="0" smtClean="0">
                          <a:latin typeface="Helvetica"/>
                          <a:ea typeface="Times New Roman"/>
                          <a:cs typeface="Times New Roman"/>
                        </a:rPr>
                        <a:t>time (min)</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2000" dirty="0" smtClean="0">
                          <a:latin typeface="Helvetica"/>
                          <a:ea typeface="Times New Roman"/>
                          <a:cs typeface="Times New Roman"/>
                        </a:rPr>
                        <a:t>16.3</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2000" dirty="0" smtClean="0">
                          <a:latin typeface="Helvetica"/>
                          <a:ea typeface="Times New Roman"/>
                          <a:cs typeface="Times New Roman"/>
                        </a:rPr>
                        <a:t>11.5</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002">
                <a:tc>
                  <a:txBody>
                    <a:bodyPr/>
                    <a:lstStyle/>
                    <a:p>
                      <a:pPr marL="0" marR="0" algn="r">
                        <a:spcBef>
                          <a:spcPts val="0"/>
                        </a:spcBef>
                        <a:spcAft>
                          <a:spcPts val="1200"/>
                        </a:spcAft>
                      </a:pPr>
                      <a:r>
                        <a:rPr lang="en-US" sz="2000" dirty="0">
                          <a:latin typeface="Helvetica"/>
                          <a:ea typeface="Times New Roman"/>
                          <a:cs typeface="Times New Roman"/>
                        </a:rPr>
                        <a:t>num trips / day</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2000">
                          <a:latin typeface="Helvetica"/>
                          <a:ea typeface="Times New Roman"/>
                          <a:cs typeface="Times New Roman"/>
                        </a:rPr>
                        <a:t>4</a:t>
                      </a:r>
                      <a:endParaRPr lang="en-US" sz="320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2000" dirty="0">
                          <a:latin typeface="Helvetica"/>
                          <a:ea typeface="Times New Roman"/>
                          <a:cs typeface="Times New Roman"/>
                        </a:rPr>
                        <a:t>3.9</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4953">
                <a:tc>
                  <a:txBody>
                    <a:bodyPr/>
                    <a:lstStyle/>
                    <a:p>
                      <a:pPr marL="0" marR="0" algn="r">
                        <a:spcBef>
                          <a:spcPts val="0"/>
                        </a:spcBef>
                        <a:spcAft>
                          <a:spcPts val="1200"/>
                        </a:spcAft>
                      </a:pPr>
                      <a:r>
                        <a:rPr lang="en-US" sz="2000" dirty="0">
                          <a:latin typeface="Helvetica"/>
                          <a:ea typeface="Times New Roman"/>
                          <a:cs typeface="Times New Roman"/>
                        </a:rPr>
                        <a:t>num trips / subject</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2000" dirty="0">
                          <a:latin typeface="Helvetica"/>
                          <a:ea typeface="Times New Roman"/>
                          <a:cs typeface="Times New Roman"/>
                        </a:rPr>
                        <a:t>60.3</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2000" dirty="0">
                          <a:latin typeface="Helvetica"/>
                          <a:ea typeface="Times New Roman"/>
                          <a:cs typeface="Times New Roman"/>
                        </a:rPr>
                        <a:t>50</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4953">
                <a:tc>
                  <a:txBody>
                    <a:bodyPr/>
                    <a:lstStyle/>
                    <a:p>
                      <a:pPr marL="0" marR="0" algn="r">
                        <a:spcBef>
                          <a:spcPts val="0"/>
                        </a:spcBef>
                        <a:spcAft>
                          <a:spcPts val="1200"/>
                        </a:spcAft>
                      </a:pPr>
                      <a:r>
                        <a:rPr lang="en-US" sz="2000" dirty="0">
                          <a:latin typeface="Helvetica"/>
                          <a:ea typeface="Times New Roman"/>
                          <a:cs typeface="Times New Roman"/>
                        </a:rPr>
                        <a:t>num days of data / subject</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2000" dirty="0">
                          <a:latin typeface="Helvetica"/>
                          <a:ea typeface="Times New Roman"/>
                          <a:cs typeface="Times New Roman"/>
                        </a:rPr>
                        <a:t>15.1</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2000" dirty="0">
                          <a:latin typeface="Helvetica"/>
                          <a:ea typeface="Times New Roman"/>
                          <a:cs typeface="Times New Roman"/>
                        </a:rPr>
                        <a:t>13</a:t>
                      </a:r>
                      <a:endParaRPr lang="en-US" sz="3200" dirty="0">
                        <a:latin typeface="Helvetica"/>
                        <a:ea typeface="Times New Roman"/>
                        <a:cs typeface="Times New Roman"/>
                      </a:endParaRPr>
                    </a:p>
                  </a:txBody>
                  <a:tcPr marL="18415" marT="184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217" name="Picture 1" descr="C:\research\projects\Hybrid\Trunk\Screenshots\Trip Visualizations\BestOf\14507 trips seattle large metropolitan white overlay cropped.png"/>
          <p:cNvPicPr>
            <a:picLocks noChangeAspect="1" noChangeArrowheads="1"/>
          </p:cNvPicPr>
          <p:nvPr/>
        </p:nvPicPr>
        <p:blipFill>
          <a:blip r:embed="rId3"/>
          <a:srcRect l="14352" t="2253"/>
          <a:stretch>
            <a:fillRect/>
          </a:stretch>
        </p:blipFill>
        <p:spPr bwMode="auto">
          <a:xfrm>
            <a:off x="4635500" y="1989138"/>
            <a:ext cx="4203700" cy="3649662"/>
          </a:xfrm>
          <a:prstGeom prst="rect">
            <a:avLst/>
          </a:prstGeom>
          <a:noFill/>
          <a:ln>
            <a:solidFill>
              <a:schemeClr val="tx1">
                <a:lumMod val="50000"/>
                <a:lumOff val="50000"/>
              </a:schemeClr>
            </a:solidFill>
          </a:ln>
        </p:spPr>
      </p:pic>
      <p:sp>
        <p:nvSpPr>
          <p:cNvPr id="10" name="TextBox 9"/>
          <p:cNvSpPr txBox="1"/>
          <p:nvPr/>
        </p:nvSpPr>
        <p:spPr>
          <a:xfrm>
            <a:off x="276225" y="1066800"/>
            <a:ext cx="8001000" cy="646113"/>
          </a:xfrm>
          <a:prstGeom prst="rect">
            <a:avLst/>
          </a:prstGeom>
          <a:noFill/>
        </p:spPr>
        <p:txBody>
          <a:bodyPr>
            <a:spAutoFit/>
          </a:bodyPr>
          <a:lstStyle/>
          <a:p>
            <a:pPr fontAlgn="auto">
              <a:spcBef>
                <a:spcPts val="0"/>
              </a:spcBef>
              <a:spcAft>
                <a:spcPts val="0"/>
              </a:spcAft>
              <a:defRPr/>
            </a:pPr>
            <a:r>
              <a:rPr lang="en-US" sz="3600" b="1" dirty="0">
                <a:solidFill>
                  <a:schemeClr val="bg1">
                    <a:lumMod val="50000"/>
                  </a:schemeClr>
                </a:solidFill>
                <a:latin typeface="+mn-lt"/>
              </a:rPr>
              <a:t>14,468 trips / </a:t>
            </a:r>
            <a:r>
              <a:rPr lang="en-US" sz="3600" b="1" dirty="0">
                <a:solidFill>
                  <a:srgbClr val="92D050"/>
                </a:solidFill>
                <a:latin typeface="+mn-lt"/>
              </a:rPr>
              <a:t>240 subjects</a:t>
            </a:r>
          </a:p>
        </p:txBody>
      </p:sp>
      <p:sp>
        <p:nvSpPr>
          <p:cNvPr id="17445" name="TextBox 10"/>
          <p:cNvSpPr txBox="1">
            <a:spLocks noChangeArrowheads="1"/>
          </p:cNvSpPr>
          <p:nvPr/>
        </p:nvSpPr>
        <p:spPr bwMode="auto">
          <a:xfrm>
            <a:off x="4648200" y="5619750"/>
            <a:ext cx="419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b="1"/>
              <a:t>Greater Seattle Area</a:t>
            </a:r>
          </a:p>
        </p:txBody>
      </p:sp>
      <p:sp>
        <p:nvSpPr>
          <p:cNvPr id="17446" name="TextBox 8"/>
          <p:cNvSpPr txBox="1">
            <a:spLocks noChangeArrowheads="1"/>
          </p:cNvSpPr>
          <p:nvPr/>
        </p:nvSpPr>
        <p:spPr bwMode="auto">
          <a:xfrm>
            <a:off x="381000" y="5638800"/>
            <a:ext cx="411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b="1"/>
              <a:t>High Level Trip Stats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Trips to </a:t>
            </a:r>
            <a:r>
              <a:rPr lang="en-US" smtClean="0">
                <a:solidFill>
                  <a:srgbClr val="92D050"/>
                </a:solidFill>
              </a:rPr>
              <a:t>Routes</a:t>
            </a:r>
          </a:p>
        </p:txBody>
      </p:sp>
      <p:sp>
        <p:nvSpPr>
          <p:cNvPr id="3" name="Content Placeholder 2"/>
          <p:cNvSpPr>
            <a:spLocks noGrp="1"/>
          </p:cNvSpPr>
          <p:nvPr>
            <p:ph idx="1"/>
          </p:nvPr>
        </p:nvSpPr>
        <p:spPr>
          <a:xfrm>
            <a:off x="457200" y="1295400"/>
            <a:ext cx="8229600" cy="4572000"/>
          </a:xfrm>
        </p:spPr>
        <p:txBody>
          <a:bodyPr/>
          <a:lstStyle/>
          <a:p>
            <a:r>
              <a:rPr lang="en-US" smtClean="0"/>
              <a:t>A </a:t>
            </a:r>
            <a:r>
              <a:rPr lang="en-US" b="1" smtClean="0"/>
              <a:t>trip</a:t>
            </a:r>
            <a:r>
              <a:rPr lang="en-US" smtClean="0"/>
              <a:t> describes a </a:t>
            </a:r>
            <a:r>
              <a:rPr lang="en-US" b="1" smtClean="0"/>
              <a:t>driver’s path </a:t>
            </a:r>
            <a:r>
              <a:rPr lang="en-US" smtClean="0"/>
              <a:t>through </a:t>
            </a:r>
            <a:r>
              <a:rPr lang="en-US" b="1" smtClean="0"/>
              <a:t>time</a:t>
            </a:r>
            <a:r>
              <a:rPr lang="en-US" smtClean="0"/>
              <a:t> and </a:t>
            </a:r>
            <a:r>
              <a:rPr lang="en-US" b="1" smtClean="0"/>
              <a:t>space</a:t>
            </a:r>
            <a:r>
              <a:rPr lang="en-US" smtClean="0"/>
              <a:t> using time stamped GPS data. </a:t>
            </a:r>
          </a:p>
          <a:p>
            <a:r>
              <a:rPr lang="en-US" smtClean="0"/>
              <a:t>A </a:t>
            </a:r>
            <a:r>
              <a:rPr lang="en-US" b="1" smtClean="0"/>
              <a:t>route</a:t>
            </a:r>
            <a:r>
              <a:rPr lang="en-US" smtClean="0"/>
              <a:t> is simply an </a:t>
            </a:r>
            <a:r>
              <a:rPr lang="en-US" b="1" smtClean="0"/>
              <a:t>abstraction of a trip </a:t>
            </a:r>
            <a:r>
              <a:rPr lang="en-US" smtClean="0"/>
              <a:t>(or trips) </a:t>
            </a:r>
            <a:r>
              <a:rPr lang="en-US" b="1" smtClean="0"/>
              <a:t>without the temporal component</a:t>
            </a:r>
            <a:r>
              <a:rPr lang="en-US" smtClean="0"/>
              <a:t>. </a:t>
            </a:r>
          </a:p>
          <a:p>
            <a:pPr lvl="1"/>
            <a:r>
              <a:rPr lang="en-US" smtClean="0"/>
              <a:t>That is, a route is a collection of latitude, longitude pairs that define a directed path </a:t>
            </a:r>
          </a:p>
          <a:p>
            <a:r>
              <a:rPr lang="en-US" smtClean="0"/>
              <a:t>A </a:t>
            </a:r>
            <a:r>
              <a:rPr lang="en-US" b="1" smtClean="0"/>
              <a:t>regular route </a:t>
            </a:r>
            <a:r>
              <a:rPr lang="en-US" smtClean="0"/>
              <a:t>is a path that a driver drives often</a:t>
            </a:r>
          </a:p>
        </p:txBody>
      </p:sp>
      <p:sp>
        <p:nvSpPr>
          <p:cNvPr id="4" name="Rectangle 3"/>
          <p:cNvSpPr/>
          <p:nvPr/>
        </p:nvSpPr>
        <p:spPr>
          <a:xfrm>
            <a:off x="0" y="0"/>
            <a:ext cx="23622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2971800" y="0"/>
            <a:ext cx="61722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research\talks\SAE2008-HybridRoutePrediction\SeattleLiveMap_Cropped2.png"/>
          <p:cNvPicPr>
            <a:picLocks noChangeAspect="1" noChangeArrowheads="1"/>
          </p:cNvPicPr>
          <p:nvPr/>
        </p:nvPicPr>
        <p:blipFill>
          <a:blip r:embed="rId3">
            <a:extLst>
              <a:ext uri="{28A0092B-C50C-407E-A947-70E740481C1C}">
                <a14:useLocalDpi xmlns:a14="http://schemas.microsoft.com/office/drawing/2010/main" val="0"/>
              </a:ext>
            </a:extLst>
          </a:blip>
          <a:srcRect l="7904" r="11066"/>
          <a:stretch>
            <a:fillRect/>
          </a:stretch>
        </p:blipFill>
        <p:spPr bwMode="auto">
          <a:xfrm>
            <a:off x="-60325" y="0"/>
            <a:ext cx="9234488"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7950" y="-57150"/>
            <a:ext cx="9372600" cy="7086600"/>
          </a:xfrm>
          <a:prstGeom prst="rect">
            <a:avLst/>
          </a:prstGeom>
          <a:solidFill>
            <a:schemeClr val="tx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3421063" y="536575"/>
            <a:ext cx="1452562" cy="5343525"/>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1453055 w 1453055"/>
              <a:gd name="connsiteY5" fmla="*/ 47297 h 5391807"/>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686859 w 1453055"/>
              <a:gd name="connsiteY5" fmla="*/ 244836 h 5391807"/>
              <a:gd name="connsiteX6" fmla="*/ 1453055 w 1453055"/>
              <a:gd name="connsiteY6" fmla="*/ 47297 h 5391807"/>
              <a:gd name="connsiteX0" fmla="*/ 157655 w 1453055"/>
              <a:gd name="connsiteY0" fmla="*/ 5344510 h 5344510"/>
              <a:gd name="connsiteX1" fmla="*/ 0 w 1453055"/>
              <a:gd name="connsiteY1" fmla="*/ 4934606 h 5344510"/>
              <a:gd name="connsiteX2" fmla="*/ 268014 w 1453055"/>
              <a:gd name="connsiteY2" fmla="*/ 2900855 h 5344510"/>
              <a:gd name="connsiteX3" fmla="*/ 630621 w 1453055"/>
              <a:gd name="connsiteY3" fmla="*/ 2112579 h 5344510"/>
              <a:gd name="connsiteX4" fmla="*/ 686859 w 1453055"/>
              <a:gd name="connsiteY4" fmla="*/ 197539 h 5344510"/>
              <a:gd name="connsiteX5" fmla="*/ 1453055 w 1453055"/>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055" h="5344510">
                <a:moveTo>
                  <a:pt x="157655" y="5344510"/>
                </a:moveTo>
                <a:lnTo>
                  <a:pt x="0" y="4934606"/>
                </a:lnTo>
                <a:lnTo>
                  <a:pt x="268014" y="2900855"/>
                </a:lnTo>
                <a:lnTo>
                  <a:pt x="630621" y="2112579"/>
                </a:lnTo>
                <a:lnTo>
                  <a:pt x="686859" y="197539"/>
                </a:lnTo>
                <a:lnTo>
                  <a:pt x="1453055" y="0"/>
                </a:lnTo>
              </a:path>
            </a:pathLst>
          </a:cu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3556000" y="565150"/>
            <a:ext cx="1362075" cy="5343525"/>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520737 w 1626475"/>
              <a:gd name="connsiteY4" fmla="*/ 2945501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20737 w 1626475"/>
              <a:gd name="connsiteY3" fmla="*/ 2945501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1626475 w 1626475"/>
              <a:gd name="connsiteY6" fmla="*/ 0 h 5533696"/>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828121 w 1626475"/>
              <a:gd name="connsiteY6" fmla="*/ 28746 h 5533696"/>
              <a:gd name="connsiteX7" fmla="*/ 1626475 w 1626475"/>
              <a:gd name="connsiteY7" fmla="*/ 0 h 5533696"/>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849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2373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626475 w 1626475"/>
              <a:gd name="connsiteY7"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139874 w 1626475"/>
              <a:gd name="connsiteY7" fmla="*/ 78729 h 5589785"/>
              <a:gd name="connsiteX8" fmla="*/ 1626475 w 1626475"/>
              <a:gd name="connsiteY8" fmla="*/ 56089 h 5589785"/>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28121 w 1626475"/>
              <a:gd name="connsiteY5" fmla="*/ 28746 h 5533696"/>
              <a:gd name="connsiteX6" fmla="*/ 1139874 w 1626475"/>
              <a:gd name="connsiteY6" fmla="*/ 22640 h 5533696"/>
              <a:gd name="connsiteX7" fmla="*/ 1626475 w 1626475"/>
              <a:gd name="connsiteY7" fmla="*/ 0 h 5533696"/>
              <a:gd name="connsiteX0" fmla="*/ 157655 w 1453055"/>
              <a:gd name="connsiteY0" fmla="*/ 5344510 h 5344510"/>
              <a:gd name="connsiteX1" fmla="*/ 0 w 1453055"/>
              <a:gd name="connsiteY1" fmla="*/ 4934606 h 5344510"/>
              <a:gd name="connsiteX2" fmla="*/ 347317 w 1453055"/>
              <a:gd name="connsiteY2" fmla="*/ 2898204 h 5344510"/>
              <a:gd name="connsiteX3" fmla="*/ 630621 w 1453055"/>
              <a:gd name="connsiteY3" fmla="*/ 2112579 h 5344510"/>
              <a:gd name="connsiteX4" fmla="*/ 654701 w 1453055"/>
              <a:gd name="connsiteY4" fmla="*/ 28746 h 5344510"/>
              <a:gd name="connsiteX5" fmla="*/ 966454 w 1453055"/>
              <a:gd name="connsiteY5" fmla="*/ 22640 h 5344510"/>
              <a:gd name="connsiteX6" fmla="*/ 1453055 w 1453055"/>
              <a:gd name="connsiteY6" fmla="*/ 0 h 5344510"/>
              <a:gd name="connsiteX0" fmla="*/ 157655 w 1453055"/>
              <a:gd name="connsiteY0" fmla="*/ 5344510 h 5344510"/>
              <a:gd name="connsiteX1" fmla="*/ 0 w 1453055"/>
              <a:gd name="connsiteY1" fmla="*/ 4934606 h 5344510"/>
              <a:gd name="connsiteX2" fmla="*/ 242284 w 1453055"/>
              <a:gd name="connsiteY2" fmla="*/ 4921468 h 5344510"/>
              <a:gd name="connsiteX3" fmla="*/ 347317 w 1453055"/>
              <a:gd name="connsiteY3" fmla="*/ 2898204 h 5344510"/>
              <a:gd name="connsiteX4" fmla="*/ 630621 w 1453055"/>
              <a:gd name="connsiteY4" fmla="*/ 2112579 h 5344510"/>
              <a:gd name="connsiteX5" fmla="*/ 654701 w 1453055"/>
              <a:gd name="connsiteY5" fmla="*/ 28746 h 5344510"/>
              <a:gd name="connsiteX6" fmla="*/ 966454 w 1453055"/>
              <a:gd name="connsiteY6" fmla="*/ 22640 h 5344510"/>
              <a:gd name="connsiteX7" fmla="*/ 1453055 w 1453055"/>
              <a:gd name="connsiteY7" fmla="*/ 0 h 5344510"/>
              <a:gd name="connsiteX0" fmla="*/ 0 w 1295400"/>
              <a:gd name="connsiteY0" fmla="*/ 5344510 h 5344510"/>
              <a:gd name="connsiteX1" fmla="*/ 84629 w 1295400"/>
              <a:gd name="connsiteY1" fmla="*/ 4921468 h 5344510"/>
              <a:gd name="connsiteX2" fmla="*/ 189662 w 1295400"/>
              <a:gd name="connsiteY2" fmla="*/ 2898204 h 5344510"/>
              <a:gd name="connsiteX3" fmla="*/ 472966 w 1295400"/>
              <a:gd name="connsiteY3" fmla="*/ 2112579 h 5344510"/>
              <a:gd name="connsiteX4" fmla="*/ 497046 w 1295400"/>
              <a:gd name="connsiteY4" fmla="*/ 28746 h 5344510"/>
              <a:gd name="connsiteX5" fmla="*/ 808799 w 1295400"/>
              <a:gd name="connsiteY5" fmla="*/ 22640 h 5344510"/>
              <a:gd name="connsiteX6" fmla="*/ 1295400 w 1295400"/>
              <a:gd name="connsiteY6" fmla="*/ 0 h 5344510"/>
              <a:gd name="connsiteX0" fmla="*/ 67771 w 1363171"/>
              <a:gd name="connsiteY0" fmla="*/ 5344510 h 5344510"/>
              <a:gd name="connsiteX1" fmla="*/ 0 w 1363171"/>
              <a:gd name="connsiteY1" fmla="*/ 49214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412668 w 1363171"/>
              <a:gd name="connsiteY4" fmla="*/ 1878416 h 5344510"/>
              <a:gd name="connsiteX5" fmla="*/ 564817 w 1363171"/>
              <a:gd name="connsiteY5" fmla="*/ 28746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412668 w 1363171"/>
              <a:gd name="connsiteY3" fmla="*/ 18784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593249 w 1363171"/>
              <a:gd name="connsiteY5" fmla="*/ 236874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1363171 w 1363171"/>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71" h="5344510">
                <a:moveTo>
                  <a:pt x="67771" y="5344510"/>
                </a:moveTo>
                <a:lnTo>
                  <a:pt x="0" y="4464268"/>
                </a:lnTo>
                <a:lnTo>
                  <a:pt x="105033" y="3126804"/>
                </a:lnTo>
                <a:lnTo>
                  <a:pt x="565068" y="1649816"/>
                </a:lnTo>
                <a:cubicBezTo>
                  <a:pt x="646437" y="1168161"/>
                  <a:pt x="541332" y="508070"/>
                  <a:pt x="593249" y="236874"/>
                </a:cubicBezTo>
                <a:lnTo>
                  <a:pt x="1363171" y="0"/>
                </a:lnTo>
              </a:path>
            </a:pathLst>
          </a:custGeom>
          <a:ln w="127000">
            <a:solidFill>
              <a:srgbClr val="92D050">
                <a:alpha val="8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baseline="-25000"/>
          </a:p>
        </p:txBody>
      </p:sp>
      <p:sp>
        <p:nvSpPr>
          <p:cNvPr id="9" name="TextBox 8"/>
          <p:cNvSpPr txBox="1">
            <a:spLocks noChangeArrowheads="1"/>
          </p:cNvSpPr>
          <p:nvPr/>
        </p:nvSpPr>
        <p:spPr bwMode="auto">
          <a:xfrm>
            <a:off x="1066800" y="4648200"/>
            <a:ext cx="266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3200" b="1">
                <a:solidFill>
                  <a:schemeClr val="bg1"/>
                </a:solidFill>
              </a:rPr>
              <a:t>Downtown </a:t>
            </a:r>
          </a:p>
          <a:p>
            <a:pPr algn="ctr"/>
            <a:r>
              <a:rPr lang="en-US" sz="3200" b="1">
                <a:solidFill>
                  <a:schemeClr val="bg1"/>
                </a:solidFill>
              </a:rPr>
              <a:t>Seattle</a:t>
            </a:r>
          </a:p>
        </p:txBody>
      </p:sp>
      <p:sp>
        <p:nvSpPr>
          <p:cNvPr id="10" name="TextBox 9"/>
          <p:cNvSpPr txBox="1">
            <a:spLocks noChangeArrowheads="1"/>
          </p:cNvSpPr>
          <p:nvPr/>
        </p:nvSpPr>
        <p:spPr bwMode="auto">
          <a:xfrm>
            <a:off x="4697413" y="34925"/>
            <a:ext cx="2667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3200" b="1">
                <a:solidFill>
                  <a:schemeClr val="bg1"/>
                </a:solidFill>
              </a:rPr>
              <a:t>University of</a:t>
            </a:r>
          </a:p>
          <a:p>
            <a:pPr algn="ctr"/>
            <a:r>
              <a:rPr lang="en-US" sz="3200" b="1">
                <a:solidFill>
                  <a:schemeClr val="bg1"/>
                </a:solidFill>
              </a:rPr>
              <a:t>Washington</a:t>
            </a:r>
          </a:p>
        </p:txBody>
      </p:sp>
      <p:sp>
        <p:nvSpPr>
          <p:cNvPr id="11" name="TextBox 10"/>
          <p:cNvSpPr txBox="1"/>
          <p:nvPr/>
        </p:nvSpPr>
        <p:spPr>
          <a:xfrm>
            <a:off x="2362200" y="5715000"/>
            <a:ext cx="1219200" cy="523220"/>
          </a:xfrm>
          <a:prstGeom prst="rect">
            <a:avLst/>
          </a:prstGeom>
          <a:noFill/>
        </p:spPr>
        <p:txBody>
          <a:bodyPr>
            <a:spAutoFit/>
          </a:bodyPr>
          <a:lstStyle/>
          <a:p>
            <a:pPr fontAlgn="auto">
              <a:spcBef>
                <a:spcPts val="0"/>
              </a:spcBef>
              <a:spcAft>
                <a:spcPts val="0"/>
              </a:spcAft>
              <a:defRPr/>
            </a:pPr>
            <a:r>
              <a:rPr lang="en-US" sz="2800" b="1" dirty="0">
                <a:ln>
                  <a:solidFill>
                    <a:schemeClr val="bg1">
                      <a:alpha val="80000"/>
                    </a:schemeClr>
                  </a:solidFill>
                </a:ln>
                <a:solidFill>
                  <a:srgbClr val="4A7EBB"/>
                </a:solidFill>
                <a:latin typeface="+mn-lt"/>
              </a:rPr>
              <a:t>Trip A</a:t>
            </a:r>
          </a:p>
        </p:txBody>
      </p:sp>
      <p:sp>
        <p:nvSpPr>
          <p:cNvPr id="12" name="TextBox 11"/>
          <p:cNvSpPr txBox="1"/>
          <p:nvPr/>
        </p:nvSpPr>
        <p:spPr>
          <a:xfrm>
            <a:off x="2971800" y="6172200"/>
            <a:ext cx="2209800" cy="523220"/>
          </a:xfrm>
          <a:prstGeom prst="rect">
            <a:avLst/>
          </a:prstGeom>
          <a:noFill/>
        </p:spPr>
        <p:txBody>
          <a:bodyPr>
            <a:spAutoFit/>
          </a:bodyPr>
          <a:lstStyle/>
          <a:p>
            <a:pPr fontAlgn="auto">
              <a:spcBef>
                <a:spcPts val="0"/>
              </a:spcBef>
              <a:spcAft>
                <a:spcPts val="0"/>
              </a:spcAft>
              <a:defRPr/>
            </a:pPr>
            <a:r>
              <a:rPr lang="en-US" sz="2800" b="1" dirty="0">
                <a:ln>
                  <a:solidFill>
                    <a:schemeClr val="bg1">
                      <a:alpha val="75000"/>
                    </a:schemeClr>
                  </a:solidFill>
                </a:ln>
                <a:solidFill>
                  <a:srgbClr val="92D050"/>
                </a:solidFill>
                <a:latin typeface="+mn-lt"/>
              </a:rPr>
              <a:t>Trip 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par>
                          <p:cTn id="14" fill="hold" nodeType="afterGroup">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nodeType="afterGroup">
                            <p:stCondLst>
                              <p:cond delay="2500"/>
                            </p:stCondLst>
                            <p:childTnLst>
                              <p:par>
                                <p:cTn id="21" presetID="22" presetClass="entr" presetSubtype="4" fill="hold" grpId="0"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1" presetClass="entr" presetSubtype="0"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C:\research\talks\SAE2008-HybridRoutePrediction\SeattleLiveMap_Cropped2.png"/>
          <p:cNvPicPr>
            <a:picLocks noChangeAspect="1" noChangeArrowheads="1"/>
          </p:cNvPicPr>
          <p:nvPr/>
        </p:nvPicPr>
        <p:blipFill>
          <a:blip r:embed="rId3">
            <a:extLst>
              <a:ext uri="{28A0092B-C50C-407E-A947-70E740481C1C}">
                <a14:useLocalDpi xmlns:a14="http://schemas.microsoft.com/office/drawing/2010/main" val="0"/>
              </a:ext>
            </a:extLst>
          </a:blip>
          <a:srcRect l="7904" r="11066"/>
          <a:stretch>
            <a:fillRect/>
          </a:stretch>
        </p:blipFill>
        <p:spPr bwMode="auto">
          <a:xfrm>
            <a:off x="-60325" y="0"/>
            <a:ext cx="9234488"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7950" y="-57150"/>
            <a:ext cx="9372600" cy="708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3421063" y="536575"/>
            <a:ext cx="1452562" cy="5343525"/>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1453055 w 1453055"/>
              <a:gd name="connsiteY5" fmla="*/ 47297 h 5391807"/>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686859 w 1453055"/>
              <a:gd name="connsiteY5" fmla="*/ 244836 h 5391807"/>
              <a:gd name="connsiteX6" fmla="*/ 1453055 w 1453055"/>
              <a:gd name="connsiteY6" fmla="*/ 47297 h 5391807"/>
              <a:gd name="connsiteX0" fmla="*/ 157655 w 1453055"/>
              <a:gd name="connsiteY0" fmla="*/ 5344510 h 5344510"/>
              <a:gd name="connsiteX1" fmla="*/ 0 w 1453055"/>
              <a:gd name="connsiteY1" fmla="*/ 4934606 h 5344510"/>
              <a:gd name="connsiteX2" fmla="*/ 268014 w 1453055"/>
              <a:gd name="connsiteY2" fmla="*/ 2900855 h 5344510"/>
              <a:gd name="connsiteX3" fmla="*/ 630621 w 1453055"/>
              <a:gd name="connsiteY3" fmla="*/ 2112579 h 5344510"/>
              <a:gd name="connsiteX4" fmla="*/ 686859 w 1453055"/>
              <a:gd name="connsiteY4" fmla="*/ 197539 h 5344510"/>
              <a:gd name="connsiteX5" fmla="*/ 1453055 w 1453055"/>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055" h="5344510">
                <a:moveTo>
                  <a:pt x="157655" y="5344510"/>
                </a:moveTo>
                <a:lnTo>
                  <a:pt x="0" y="4934606"/>
                </a:lnTo>
                <a:lnTo>
                  <a:pt x="268014" y="2900855"/>
                </a:lnTo>
                <a:lnTo>
                  <a:pt x="630621" y="2112579"/>
                </a:lnTo>
                <a:lnTo>
                  <a:pt x="686859" y="197539"/>
                </a:lnTo>
                <a:lnTo>
                  <a:pt x="1453055" y="0"/>
                </a:lnTo>
              </a:path>
            </a:pathLst>
          </a:cu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3556000" y="565150"/>
            <a:ext cx="1362075" cy="5343525"/>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520737 w 1626475"/>
              <a:gd name="connsiteY4" fmla="*/ 2945501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20737 w 1626475"/>
              <a:gd name="connsiteY3" fmla="*/ 2945501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1626475 w 1626475"/>
              <a:gd name="connsiteY6" fmla="*/ 0 h 5533696"/>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828121 w 1626475"/>
              <a:gd name="connsiteY6" fmla="*/ 28746 h 5533696"/>
              <a:gd name="connsiteX7" fmla="*/ 1626475 w 1626475"/>
              <a:gd name="connsiteY7" fmla="*/ 0 h 5533696"/>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849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2373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626475 w 1626475"/>
              <a:gd name="connsiteY7"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139874 w 1626475"/>
              <a:gd name="connsiteY7" fmla="*/ 78729 h 5589785"/>
              <a:gd name="connsiteX8" fmla="*/ 1626475 w 1626475"/>
              <a:gd name="connsiteY8" fmla="*/ 56089 h 5589785"/>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28121 w 1626475"/>
              <a:gd name="connsiteY5" fmla="*/ 28746 h 5533696"/>
              <a:gd name="connsiteX6" fmla="*/ 1139874 w 1626475"/>
              <a:gd name="connsiteY6" fmla="*/ 22640 h 5533696"/>
              <a:gd name="connsiteX7" fmla="*/ 1626475 w 1626475"/>
              <a:gd name="connsiteY7" fmla="*/ 0 h 5533696"/>
              <a:gd name="connsiteX0" fmla="*/ 157655 w 1453055"/>
              <a:gd name="connsiteY0" fmla="*/ 5344510 h 5344510"/>
              <a:gd name="connsiteX1" fmla="*/ 0 w 1453055"/>
              <a:gd name="connsiteY1" fmla="*/ 4934606 h 5344510"/>
              <a:gd name="connsiteX2" fmla="*/ 347317 w 1453055"/>
              <a:gd name="connsiteY2" fmla="*/ 2898204 h 5344510"/>
              <a:gd name="connsiteX3" fmla="*/ 630621 w 1453055"/>
              <a:gd name="connsiteY3" fmla="*/ 2112579 h 5344510"/>
              <a:gd name="connsiteX4" fmla="*/ 654701 w 1453055"/>
              <a:gd name="connsiteY4" fmla="*/ 28746 h 5344510"/>
              <a:gd name="connsiteX5" fmla="*/ 966454 w 1453055"/>
              <a:gd name="connsiteY5" fmla="*/ 22640 h 5344510"/>
              <a:gd name="connsiteX6" fmla="*/ 1453055 w 1453055"/>
              <a:gd name="connsiteY6" fmla="*/ 0 h 5344510"/>
              <a:gd name="connsiteX0" fmla="*/ 157655 w 1453055"/>
              <a:gd name="connsiteY0" fmla="*/ 5344510 h 5344510"/>
              <a:gd name="connsiteX1" fmla="*/ 0 w 1453055"/>
              <a:gd name="connsiteY1" fmla="*/ 4934606 h 5344510"/>
              <a:gd name="connsiteX2" fmla="*/ 242284 w 1453055"/>
              <a:gd name="connsiteY2" fmla="*/ 4921468 h 5344510"/>
              <a:gd name="connsiteX3" fmla="*/ 347317 w 1453055"/>
              <a:gd name="connsiteY3" fmla="*/ 2898204 h 5344510"/>
              <a:gd name="connsiteX4" fmla="*/ 630621 w 1453055"/>
              <a:gd name="connsiteY4" fmla="*/ 2112579 h 5344510"/>
              <a:gd name="connsiteX5" fmla="*/ 654701 w 1453055"/>
              <a:gd name="connsiteY5" fmla="*/ 28746 h 5344510"/>
              <a:gd name="connsiteX6" fmla="*/ 966454 w 1453055"/>
              <a:gd name="connsiteY6" fmla="*/ 22640 h 5344510"/>
              <a:gd name="connsiteX7" fmla="*/ 1453055 w 1453055"/>
              <a:gd name="connsiteY7" fmla="*/ 0 h 5344510"/>
              <a:gd name="connsiteX0" fmla="*/ 0 w 1295400"/>
              <a:gd name="connsiteY0" fmla="*/ 5344510 h 5344510"/>
              <a:gd name="connsiteX1" fmla="*/ 84629 w 1295400"/>
              <a:gd name="connsiteY1" fmla="*/ 4921468 h 5344510"/>
              <a:gd name="connsiteX2" fmla="*/ 189662 w 1295400"/>
              <a:gd name="connsiteY2" fmla="*/ 2898204 h 5344510"/>
              <a:gd name="connsiteX3" fmla="*/ 472966 w 1295400"/>
              <a:gd name="connsiteY3" fmla="*/ 2112579 h 5344510"/>
              <a:gd name="connsiteX4" fmla="*/ 497046 w 1295400"/>
              <a:gd name="connsiteY4" fmla="*/ 28746 h 5344510"/>
              <a:gd name="connsiteX5" fmla="*/ 808799 w 1295400"/>
              <a:gd name="connsiteY5" fmla="*/ 22640 h 5344510"/>
              <a:gd name="connsiteX6" fmla="*/ 1295400 w 1295400"/>
              <a:gd name="connsiteY6" fmla="*/ 0 h 5344510"/>
              <a:gd name="connsiteX0" fmla="*/ 67771 w 1363171"/>
              <a:gd name="connsiteY0" fmla="*/ 5344510 h 5344510"/>
              <a:gd name="connsiteX1" fmla="*/ 0 w 1363171"/>
              <a:gd name="connsiteY1" fmla="*/ 49214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412668 w 1363171"/>
              <a:gd name="connsiteY4" fmla="*/ 1878416 h 5344510"/>
              <a:gd name="connsiteX5" fmla="*/ 564817 w 1363171"/>
              <a:gd name="connsiteY5" fmla="*/ 28746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412668 w 1363171"/>
              <a:gd name="connsiteY3" fmla="*/ 18784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593249 w 1363171"/>
              <a:gd name="connsiteY5" fmla="*/ 236874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1363171 w 1363171"/>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71" h="5344510">
                <a:moveTo>
                  <a:pt x="67771" y="5344510"/>
                </a:moveTo>
                <a:lnTo>
                  <a:pt x="0" y="4464268"/>
                </a:lnTo>
                <a:lnTo>
                  <a:pt x="105033" y="3126804"/>
                </a:lnTo>
                <a:lnTo>
                  <a:pt x="565068" y="1649816"/>
                </a:lnTo>
                <a:cubicBezTo>
                  <a:pt x="646437" y="1168161"/>
                  <a:pt x="541332" y="508070"/>
                  <a:pt x="593249" y="236874"/>
                </a:cubicBezTo>
                <a:lnTo>
                  <a:pt x="1363171" y="0"/>
                </a:lnTo>
              </a:path>
            </a:pathLst>
          </a:custGeom>
          <a:ln w="127000">
            <a:solidFill>
              <a:srgbClr val="92D050">
                <a:alpha val="8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baseline="-25000"/>
          </a:p>
        </p:txBody>
      </p:sp>
      <p:sp>
        <p:nvSpPr>
          <p:cNvPr id="11" name="TextBox 10"/>
          <p:cNvSpPr txBox="1">
            <a:spLocks noChangeArrowheads="1"/>
          </p:cNvSpPr>
          <p:nvPr/>
        </p:nvSpPr>
        <p:spPr bwMode="auto">
          <a:xfrm>
            <a:off x="2362200" y="57150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4A7EBB"/>
                </a:solidFill>
              </a:rPr>
              <a:t>Trip A</a:t>
            </a:r>
          </a:p>
        </p:txBody>
      </p:sp>
      <p:sp>
        <p:nvSpPr>
          <p:cNvPr id="12" name="TextBox 11"/>
          <p:cNvSpPr txBox="1">
            <a:spLocks noChangeArrowheads="1"/>
          </p:cNvSpPr>
          <p:nvPr/>
        </p:nvSpPr>
        <p:spPr bwMode="auto">
          <a:xfrm>
            <a:off x="2971800" y="6172200"/>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92D050"/>
                </a:solidFill>
              </a:rPr>
              <a:t>Trip 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grpId="0" nodeType="clickEffect">
                                  <p:stCondLst>
                                    <p:cond delay="0"/>
                                  </p:stCondLst>
                                  <p:childTnLst>
                                    <p:animMotion origin="layout" path="M -2.22222E-6 -4.07407E-6 L -0.2118 -0.00115 " pathEditMode="relative" rAng="0" ptsTypes="AA">
                                      <p:cBhvr>
                                        <p:cTn id="6" dur="1000" fill="hold"/>
                                        <p:tgtEl>
                                          <p:spTgt spid="7"/>
                                        </p:tgtEl>
                                        <p:attrNameLst>
                                          <p:attrName>ppt_x</p:attrName>
                                          <p:attrName>ppt_y</p:attrName>
                                        </p:attrNameLst>
                                      </p:cBhvr>
                                      <p:rCtr x="-10600" y="-100"/>
                                    </p:animMotion>
                                  </p:childTnLst>
                                </p:cTn>
                              </p:par>
                              <p:par>
                                <p:cTn id="7" presetID="63" presetClass="path" presetSubtype="0" accel="50000" decel="50000" fill="hold" grpId="0" nodeType="withEffect">
                                  <p:stCondLst>
                                    <p:cond delay="0"/>
                                  </p:stCondLst>
                                  <p:childTnLst>
                                    <p:animMotion origin="layout" path="M 1.94444E-6 -7.40741E-7 L 0.03177 -7.40741E-7 " pathEditMode="relative" rAng="0" ptsTypes="AA">
                                      <p:cBhvr>
                                        <p:cTn id="8" dur="1000" fill="hold"/>
                                        <p:tgtEl>
                                          <p:spTgt spid="8"/>
                                        </p:tgtEl>
                                        <p:attrNameLst>
                                          <p:attrName>ppt_x</p:attrName>
                                          <p:attrName>ppt_y</p:attrName>
                                        </p:attrNameLst>
                                      </p:cBhvr>
                                      <p:rCtr x="1600" y="0"/>
                                    </p:animMotion>
                                  </p:childTnLst>
                                </p:cTn>
                              </p:par>
                              <p:par>
                                <p:cTn id="9" presetID="35" presetClass="path" presetSubtype="0" accel="50000" decel="50000" fill="hold" grpId="0" nodeType="withEffect">
                                  <p:stCondLst>
                                    <p:cond delay="0"/>
                                  </p:stCondLst>
                                  <p:childTnLst>
                                    <p:animMotion origin="layout" path="M 5.55112E-17 2.22222E-6 L -0.14167 0.0618 " pathEditMode="relative" rAng="0" ptsTypes="AA">
                                      <p:cBhvr>
                                        <p:cTn id="10" dur="1000" fill="hold"/>
                                        <p:tgtEl>
                                          <p:spTgt spid="11"/>
                                        </p:tgtEl>
                                        <p:attrNameLst>
                                          <p:attrName>ppt_x</p:attrName>
                                          <p:attrName>ppt_y</p:attrName>
                                        </p:attrNameLst>
                                      </p:cBhvr>
                                      <p:rCtr x="-7100" y="3100"/>
                                    </p:animMotion>
                                  </p:childTnLst>
                                </p:cTn>
                              </p:par>
                              <p:par>
                                <p:cTn id="11" presetID="63" presetClass="path" presetSubtype="0" accel="50000" decel="50000" fill="hold" grpId="0" nodeType="withEffect">
                                  <p:stCondLst>
                                    <p:cond delay="0"/>
                                  </p:stCondLst>
                                  <p:childTnLst>
                                    <p:animMotion origin="layout" path="M -3.33333E-6 -2.96159E-7 L 0.03889 0.00046 " pathEditMode="relative" rAng="0" ptsTypes="AA">
                                      <p:cBhvr>
                                        <p:cTn id="12" dur="1000" fill="hold"/>
                                        <p:tgtEl>
                                          <p:spTgt spid="12"/>
                                        </p:tgtEl>
                                        <p:attrNameLst>
                                          <p:attrName>ppt_x</p:attrName>
                                          <p:attrName>ppt_y</p:attrName>
                                        </p:attrNameLst>
                                      </p:cBhvr>
                                      <p:rCtr x="19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6200" y="-76200"/>
            <a:ext cx="9220200" cy="693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 name="TextBox 4"/>
          <p:cNvSpPr txBox="1">
            <a:spLocks noChangeArrowheads="1"/>
          </p:cNvSpPr>
          <p:nvPr/>
        </p:nvSpPr>
        <p:spPr bwMode="auto">
          <a:xfrm>
            <a:off x="1066800" y="6181725"/>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4A7EBB"/>
                </a:solidFill>
              </a:rPr>
              <a:t>Trip A</a:t>
            </a:r>
          </a:p>
        </p:txBody>
      </p:sp>
      <p:sp>
        <p:nvSpPr>
          <p:cNvPr id="1029" name="TextBox 5"/>
          <p:cNvSpPr txBox="1">
            <a:spLocks noChangeArrowheads="1"/>
          </p:cNvSpPr>
          <p:nvPr/>
        </p:nvSpPr>
        <p:spPr bwMode="auto">
          <a:xfrm>
            <a:off x="3308350" y="6172200"/>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92D050"/>
                </a:solidFill>
              </a:rPr>
              <a:t>Trip B</a:t>
            </a:r>
          </a:p>
        </p:txBody>
      </p:sp>
      <p:sp>
        <p:nvSpPr>
          <p:cNvPr id="1030" name="TextBox 9"/>
          <p:cNvSpPr txBox="1">
            <a:spLocks noChangeArrowheads="1"/>
          </p:cNvSpPr>
          <p:nvPr/>
        </p:nvSpPr>
        <p:spPr bwMode="auto">
          <a:xfrm>
            <a:off x="1022350" y="5673725"/>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P</a:t>
            </a:r>
            <a:r>
              <a:rPr lang="en-US" sz="2800" baseline="-25000">
                <a:solidFill>
                  <a:srgbClr val="4A7EBB"/>
                </a:solidFill>
              </a:rPr>
              <a:t>A1</a:t>
            </a:r>
          </a:p>
        </p:txBody>
      </p:sp>
      <p:sp>
        <p:nvSpPr>
          <p:cNvPr id="1031" name="TextBox 10"/>
          <p:cNvSpPr txBox="1">
            <a:spLocks noChangeArrowheads="1"/>
          </p:cNvSpPr>
          <p:nvPr/>
        </p:nvSpPr>
        <p:spPr bwMode="auto">
          <a:xfrm>
            <a:off x="793750" y="51054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P</a:t>
            </a:r>
            <a:r>
              <a:rPr lang="en-US" sz="2800" baseline="-25000">
                <a:solidFill>
                  <a:srgbClr val="4A7EBB"/>
                </a:solidFill>
              </a:rPr>
              <a:t>A2</a:t>
            </a:r>
          </a:p>
        </p:txBody>
      </p:sp>
      <p:sp>
        <p:nvSpPr>
          <p:cNvPr id="1032" name="TextBox 11"/>
          <p:cNvSpPr txBox="1">
            <a:spLocks noChangeArrowheads="1"/>
          </p:cNvSpPr>
          <p:nvPr/>
        </p:nvSpPr>
        <p:spPr bwMode="auto">
          <a:xfrm>
            <a:off x="1022350" y="30480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P</a:t>
            </a:r>
            <a:r>
              <a:rPr lang="en-US" sz="2800" baseline="-25000">
                <a:solidFill>
                  <a:srgbClr val="4A7EBB"/>
                </a:solidFill>
              </a:rPr>
              <a:t>A3</a:t>
            </a:r>
          </a:p>
        </p:txBody>
      </p:sp>
      <p:sp>
        <p:nvSpPr>
          <p:cNvPr id="1033" name="TextBox 12"/>
          <p:cNvSpPr txBox="1">
            <a:spLocks noChangeArrowheads="1"/>
          </p:cNvSpPr>
          <p:nvPr/>
        </p:nvSpPr>
        <p:spPr bwMode="auto">
          <a:xfrm>
            <a:off x="1350963" y="21844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P</a:t>
            </a:r>
            <a:r>
              <a:rPr lang="en-US" sz="2800" baseline="-25000">
                <a:solidFill>
                  <a:srgbClr val="4A7EBB"/>
                </a:solidFill>
              </a:rPr>
              <a:t>A4</a:t>
            </a:r>
          </a:p>
        </p:txBody>
      </p:sp>
      <p:sp>
        <p:nvSpPr>
          <p:cNvPr id="1034" name="TextBox 13"/>
          <p:cNvSpPr txBox="1">
            <a:spLocks noChangeArrowheads="1"/>
          </p:cNvSpPr>
          <p:nvPr/>
        </p:nvSpPr>
        <p:spPr bwMode="auto">
          <a:xfrm>
            <a:off x="1631950" y="161925"/>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P</a:t>
            </a:r>
            <a:r>
              <a:rPr lang="en-US" sz="2800" baseline="-25000">
                <a:solidFill>
                  <a:srgbClr val="4A7EBB"/>
                </a:solidFill>
              </a:rPr>
              <a:t>A5</a:t>
            </a:r>
          </a:p>
        </p:txBody>
      </p:sp>
      <p:sp>
        <p:nvSpPr>
          <p:cNvPr id="1035" name="TextBox 14"/>
          <p:cNvSpPr txBox="1">
            <a:spLocks noChangeArrowheads="1"/>
          </p:cNvSpPr>
          <p:nvPr/>
        </p:nvSpPr>
        <p:spPr bwMode="auto">
          <a:xfrm>
            <a:off x="3962400" y="51816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TS</a:t>
            </a:r>
            <a:r>
              <a:rPr lang="en-US" sz="2800" baseline="-25000">
                <a:solidFill>
                  <a:srgbClr val="92D050"/>
                </a:solidFill>
              </a:rPr>
              <a:t>B1</a:t>
            </a:r>
          </a:p>
        </p:txBody>
      </p:sp>
      <p:sp>
        <p:nvSpPr>
          <p:cNvPr id="1036" name="TextBox 15"/>
          <p:cNvSpPr txBox="1">
            <a:spLocks noChangeArrowheads="1"/>
          </p:cNvSpPr>
          <p:nvPr/>
        </p:nvSpPr>
        <p:spPr bwMode="auto">
          <a:xfrm>
            <a:off x="3962400" y="4129088"/>
            <a:ext cx="9286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TS</a:t>
            </a:r>
            <a:r>
              <a:rPr lang="en-US" sz="2800" baseline="-25000">
                <a:solidFill>
                  <a:srgbClr val="92D050"/>
                </a:solidFill>
              </a:rPr>
              <a:t>B2</a:t>
            </a:r>
          </a:p>
        </p:txBody>
      </p:sp>
      <p:sp>
        <p:nvSpPr>
          <p:cNvPr id="1037" name="TextBox 16"/>
          <p:cNvSpPr txBox="1">
            <a:spLocks noChangeArrowheads="1"/>
          </p:cNvSpPr>
          <p:nvPr/>
        </p:nvSpPr>
        <p:spPr bwMode="auto">
          <a:xfrm>
            <a:off x="4222750" y="2836863"/>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TS</a:t>
            </a:r>
            <a:r>
              <a:rPr lang="en-US" sz="2800" baseline="-25000">
                <a:solidFill>
                  <a:srgbClr val="92D050"/>
                </a:solidFill>
              </a:rPr>
              <a:t>B3</a:t>
            </a:r>
          </a:p>
        </p:txBody>
      </p:sp>
      <p:cxnSp>
        <p:nvCxnSpPr>
          <p:cNvPr id="36" name="Straight Arrow Connector 35"/>
          <p:cNvCxnSpPr/>
          <p:nvPr/>
        </p:nvCxnSpPr>
        <p:spPr>
          <a:xfrm flipV="1">
            <a:off x="1492250" y="5365750"/>
            <a:ext cx="2298700" cy="109538"/>
          </a:xfrm>
          <a:prstGeom prst="straightConnector1">
            <a:avLst/>
          </a:prstGeom>
          <a:ln w="3810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778000" y="3455988"/>
            <a:ext cx="2111375" cy="338137"/>
          </a:xfrm>
          <a:prstGeom prst="straightConnector1">
            <a:avLst/>
          </a:prstGeom>
          <a:ln w="3810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139950" y="2660650"/>
            <a:ext cx="1884363" cy="522288"/>
          </a:xfrm>
          <a:prstGeom prst="straightConnector1">
            <a:avLst/>
          </a:prstGeom>
          <a:ln w="3810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Freeform 49"/>
          <p:cNvSpPr/>
          <p:nvPr/>
        </p:nvSpPr>
        <p:spPr>
          <a:xfrm>
            <a:off x="3851275" y="565150"/>
            <a:ext cx="1362075" cy="5343525"/>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520737 w 1626475"/>
              <a:gd name="connsiteY4" fmla="*/ 2945501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20737 w 1626475"/>
              <a:gd name="connsiteY3" fmla="*/ 2945501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1626475 w 1626475"/>
              <a:gd name="connsiteY6" fmla="*/ 0 h 5533696"/>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828121 w 1626475"/>
              <a:gd name="connsiteY6" fmla="*/ 28746 h 5533696"/>
              <a:gd name="connsiteX7" fmla="*/ 1626475 w 1626475"/>
              <a:gd name="connsiteY7" fmla="*/ 0 h 5533696"/>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849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2373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626475 w 1626475"/>
              <a:gd name="connsiteY7"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139874 w 1626475"/>
              <a:gd name="connsiteY7" fmla="*/ 78729 h 5589785"/>
              <a:gd name="connsiteX8" fmla="*/ 1626475 w 1626475"/>
              <a:gd name="connsiteY8" fmla="*/ 56089 h 5589785"/>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28121 w 1626475"/>
              <a:gd name="connsiteY5" fmla="*/ 28746 h 5533696"/>
              <a:gd name="connsiteX6" fmla="*/ 1139874 w 1626475"/>
              <a:gd name="connsiteY6" fmla="*/ 22640 h 5533696"/>
              <a:gd name="connsiteX7" fmla="*/ 1626475 w 1626475"/>
              <a:gd name="connsiteY7" fmla="*/ 0 h 5533696"/>
              <a:gd name="connsiteX0" fmla="*/ 157655 w 1453055"/>
              <a:gd name="connsiteY0" fmla="*/ 5344510 h 5344510"/>
              <a:gd name="connsiteX1" fmla="*/ 0 w 1453055"/>
              <a:gd name="connsiteY1" fmla="*/ 4934606 h 5344510"/>
              <a:gd name="connsiteX2" fmla="*/ 347317 w 1453055"/>
              <a:gd name="connsiteY2" fmla="*/ 2898204 h 5344510"/>
              <a:gd name="connsiteX3" fmla="*/ 630621 w 1453055"/>
              <a:gd name="connsiteY3" fmla="*/ 2112579 h 5344510"/>
              <a:gd name="connsiteX4" fmla="*/ 654701 w 1453055"/>
              <a:gd name="connsiteY4" fmla="*/ 28746 h 5344510"/>
              <a:gd name="connsiteX5" fmla="*/ 966454 w 1453055"/>
              <a:gd name="connsiteY5" fmla="*/ 22640 h 5344510"/>
              <a:gd name="connsiteX6" fmla="*/ 1453055 w 1453055"/>
              <a:gd name="connsiteY6" fmla="*/ 0 h 5344510"/>
              <a:gd name="connsiteX0" fmla="*/ 157655 w 1453055"/>
              <a:gd name="connsiteY0" fmla="*/ 5344510 h 5344510"/>
              <a:gd name="connsiteX1" fmla="*/ 0 w 1453055"/>
              <a:gd name="connsiteY1" fmla="*/ 4934606 h 5344510"/>
              <a:gd name="connsiteX2" fmla="*/ 242284 w 1453055"/>
              <a:gd name="connsiteY2" fmla="*/ 4921468 h 5344510"/>
              <a:gd name="connsiteX3" fmla="*/ 347317 w 1453055"/>
              <a:gd name="connsiteY3" fmla="*/ 2898204 h 5344510"/>
              <a:gd name="connsiteX4" fmla="*/ 630621 w 1453055"/>
              <a:gd name="connsiteY4" fmla="*/ 2112579 h 5344510"/>
              <a:gd name="connsiteX5" fmla="*/ 654701 w 1453055"/>
              <a:gd name="connsiteY5" fmla="*/ 28746 h 5344510"/>
              <a:gd name="connsiteX6" fmla="*/ 966454 w 1453055"/>
              <a:gd name="connsiteY6" fmla="*/ 22640 h 5344510"/>
              <a:gd name="connsiteX7" fmla="*/ 1453055 w 1453055"/>
              <a:gd name="connsiteY7" fmla="*/ 0 h 5344510"/>
              <a:gd name="connsiteX0" fmla="*/ 0 w 1295400"/>
              <a:gd name="connsiteY0" fmla="*/ 5344510 h 5344510"/>
              <a:gd name="connsiteX1" fmla="*/ 84629 w 1295400"/>
              <a:gd name="connsiteY1" fmla="*/ 4921468 h 5344510"/>
              <a:gd name="connsiteX2" fmla="*/ 189662 w 1295400"/>
              <a:gd name="connsiteY2" fmla="*/ 2898204 h 5344510"/>
              <a:gd name="connsiteX3" fmla="*/ 472966 w 1295400"/>
              <a:gd name="connsiteY3" fmla="*/ 2112579 h 5344510"/>
              <a:gd name="connsiteX4" fmla="*/ 497046 w 1295400"/>
              <a:gd name="connsiteY4" fmla="*/ 28746 h 5344510"/>
              <a:gd name="connsiteX5" fmla="*/ 808799 w 1295400"/>
              <a:gd name="connsiteY5" fmla="*/ 22640 h 5344510"/>
              <a:gd name="connsiteX6" fmla="*/ 1295400 w 1295400"/>
              <a:gd name="connsiteY6" fmla="*/ 0 h 5344510"/>
              <a:gd name="connsiteX0" fmla="*/ 67771 w 1363171"/>
              <a:gd name="connsiteY0" fmla="*/ 5344510 h 5344510"/>
              <a:gd name="connsiteX1" fmla="*/ 0 w 1363171"/>
              <a:gd name="connsiteY1" fmla="*/ 49214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412668 w 1363171"/>
              <a:gd name="connsiteY4" fmla="*/ 1878416 h 5344510"/>
              <a:gd name="connsiteX5" fmla="*/ 564817 w 1363171"/>
              <a:gd name="connsiteY5" fmla="*/ 28746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412668 w 1363171"/>
              <a:gd name="connsiteY3" fmla="*/ 18784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593249 w 1363171"/>
              <a:gd name="connsiteY5" fmla="*/ 236874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1363171 w 1363171"/>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71" h="5344510">
                <a:moveTo>
                  <a:pt x="67771" y="5344510"/>
                </a:moveTo>
                <a:lnTo>
                  <a:pt x="0" y="4464268"/>
                </a:lnTo>
                <a:lnTo>
                  <a:pt x="105033" y="3126804"/>
                </a:lnTo>
                <a:lnTo>
                  <a:pt x="565068" y="1649816"/>
                </a:lnTo>
                <a:cubicBezTo>
                  <a:pt x="646437" y="1168161"/>
                  <a:pt x="541332" y="508070"/>
                  <a:pt x="593249" y="236874"/>
                </a:cubicBezTo>
                <a:lnTo>
                  <a:pt x="1363171" y="0"/>
                </a:lnTo>
              </a:path>
            </a:pathLst>
          </a:custGeom>
          <a:ln w="127000">
            <a:solidFill>
              <a:srgbClr val="92D050">
                <a:alpha val="8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baseline="-25000"/>
          </a:p>
        </p:txBody>
      </p:sp>
      <p:sp>
        <p:nvSpPr>
          <p:cNvPr id="51" name="Freeform 50"/>
          <p:cNvSpPr/>
          <p:nvPr/>
        </p:nvSpPr>
        <p:spPr>
          <a:xfrm>
            <a:off x="1474788" y="536575"/>
            <a:ext cx="1452562" cy="5343525"/>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1453055 w 1453055"/>
              <a:gd name="connsiteY5" fmla="*/ 47297 h 5391807"/>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686859 w 1453055"/>
              <a:gd name="connsiteY5" fmla="*/ 244836 h 5391807"/>
              <a:gd name="connsiteX6" fmla="*/ 1453055 w 1453055"/>
              <a:gd name="connsiteY6" fmla="*/ 47297 h 5391807"/>
              <a:gd name="connsiteX0" fmla="*/ 157655 w 1453055"/>
              <a:gd name="connsiteY0" fmla="*/ 5344510 h 5344510"/>
              <a:gd name="connsiteX1" fmla="*/ 0 w 1453055"/>
              <a:gd name="connsiteY1" fmla="*/ 4934606 h 5344510"/>
              <a:gd name="connsiteX2" fmla="*/ 268014 w 1453055"/>
              <a:gd name="connsiteY2" fmla="*/ 2900855 h 5344510"/>
              <a:gd name="connsiteX3" fmla="*/ 630621 w 1453055"/>
              <a:gd name="connsiteY3" fmla="*/ 2112579 h 5344510"/>
              <a:gd name="connsiteX4" fmla="*/ 686859 w 1453055"/>
              <a:gd name="connsiteY4" fmla="*/ 197539 h 5344510"/>
              <a:gd name="connsiteX5" fmla="*/ 1453055 w 1453055"/>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055" h="5344510">
                <a:moveTo>
                  <a:pt x="157655" y="5344510"/>
                </a:moveTo>
                <a:lnTo>
                  <a:pt x="0" y="4934606"/>
                </a:lnTo>
                <a:lnTo>
                  <a:pt x="268014" y="2900855"/>
                </a:lnTo>
                <a:lnTo>
                  <a:pt x="630621" y="2112579"/>
                </a:lnTo>
                <a:lnTo>
                  <a:pt x="686859" y="197539"/>
                </a:lnTo>
                <a:lnTo>
                  <a:pt x="1453055" y="0"/>
                </a:lnTo>
              </a:path>
            </a:pathLst>
          </a:cu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52" name="Straight Arrow Connector 51"/>
          <p:cNvCxnSpPr/>
          <p:nvPr/>
        </p:nvCxnSpPr>
        <p:spPr>
          <a:xfrm>
            <a:off x="2165350" y="762000"/>
            <a:ext cx="2205038" cy="42863"/>
          </a:xfrm>
          <a:prstGeom prst="straightConnector1">
            <a:avLst/>
          </a:prstGeom>
          <a:ln w="3810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631950" y="5765800"/>
            <a:ext cx="2197100" cy="101600"/>
          </a:xfrm>
          <a:prstGeom prst="straightConnector1">
            <a:avLst/>
          </a:prstGeom>
          <a:ln w="3810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 name="Group 72"/>
          <p:cNvGrpSpPr>
            <a:grpSpLocks/>
          </p:cNvGrpSpPr>
          <p:nvPr/>
        </p:nvGrpSpPr>
        <p:grpSpPr bwMode="auto">
          <a:xfrm>
            <a:off x="3079750" y="5353050"/>
            <a:ext cx="730250" cy="441325"/>
            <a:chOff x="4114800" y="5353336"/>
            <a:chExt cx="729562" cy="440356"/>
          </a:xfrm>
        </p:grpSpPr>
        <p:grpSp>
          <p:nvGrpSpPr>
            <p:cNvPr id="1067" name="Group 70"/>
            <p:cNvGrpSpPr>
              <a:grpSpLocks/>
            </p:cNvGrpSpPr>
            <p:nvPr/>
          </p:nvGrpSpPr>
          <p:grpSpPr bwMode="auto">
            <a:xfrm rot="120000">
              <a:off x="4525563" y="5449488"/>
              <a:ext cx="318799" cy="344204"/>
              <a:chOff x="4626250" y="5531368"/>
              <a:chExt cx="318799" cy="344204"/>
            </a:xfrm>
          </p:grpSpPr>
          <p:sp>
            <p:nvSpPr>
              <p:cNvPr id="68" name="Freeform 67"/>
              <p:cNvSpPr/>
              <p:nvPr/>
            </p:nvSpPr>
            <p:spPr>
              <a:xfrm rot="840000">
                <a:off x="4625720" y="5595831"/>
                <a:ext cx="103091" cy="278787"/>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520737 w 1626475"/>
                  <a:gd name="connsiteY4" fmla="*/ 2945501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20737 w 1626475"/>
                  <a:gd name="connsiteY3" fmla="*/ 2945501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1626475 w 1626475"/>
                  <a:gd name="connsiteY6" fmla="*/ 0 h 5533696"/>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828121 w 1626475"/>
                  <a:gd name="connsiteY6" fmla="*/ 28746 h 5533696"/>
                  <a:gd name="connsiteX7" fmla="*/ 1626475 w 1626475"/>
                  <a:gd name="connsiteY7" fmla="*/ 0 h 5533696"/>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849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2373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626475 w 1626475"/>
                  <a:gd name="connsiteY7"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139874 w 1626475"/>
                  <a:gd name="connsiteY7" fmla="*/ 78729 h 5589785"/>
                  <a:gd name="connsiteX8" fmla="*/ 1626475 w 1626475"/>
                  <a:gd name="connsiteY8" fmla="*/ 56089 h 5589785"/>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28121 w 1626475"/>
                  <a:gd name="connsiteY5" fmla="*/ 28746 h 5533696"/>
                  <a:gd name="connsiteX6" fmla="*/ 1139874 w 1626475"/>
                  <a:gd name="connsiteY6" fmla="*/ 22640 h 5533696"/>
                  <a:gd name="connsiteX7" fmla="*/ 1626475 w 1626475"/>
                  <a:gd name="connsiteY7" fmla="*/ 0 h 5533696"/>
                  <a:gd name="connsiteX0" fmla="*/ 157655 w 1453055"/>
                  <a:gd name="connsiteY0" fmla="*/ 5344510 h 5344510"/>
                  <a:gd name="connsiteX1" fmla="*/ 0 w 1453055"/>
                  <a:gd name="connsiteY1" fmla="*/ 4934606 h 5344510"/>
                  <a:gd name="connsiteX2" fmla="*/ 347317 w 1453055"/>
                  <a:gd name="connsiteY2" fmla="*/ 2898204 h 5344510"/>
                  <a:gd name="connsiteX3" fmla="*/ 630621 w 1453055"/>
                  <a:gd name="connsiteY3" fmla="*/ 2112579 h 5344510"/>
                  <a:gd name="connsiteX4" fmla="*/ 654701 w 1453055"/>
                  <a:gd name="connsiteY4" fmla="*/ 28746 h 5344510"/>
                  <a:gd name="connsiteX5" fmla="*/ 966454 w 1453055"/>
                  <a:gd name="connsiteY5" fmla="*/ 22640 h 5344510"/>
                  <a:gd name="connsiteX6" fmla="*/ 1453055 w 1453055"/>
                  <a:gd name="connsiteY6" fmla="*/ 0 h 5344510"/>
                  <a:gd name="connsiteX0" fmla="*/ 157655 w 1453055"/>
                  <a:gd name="connsiteY0" fmla="*/ 5344510 h 5344510"/>
                  <a:gd name="connsiteX1" fmla="*/ 0 w 1453055"/>
                  <a:gd name="connsiteY1" fmla="*/ 4934606 h 5344510"/>
                  <a:gd name="connsiteX2" fmla="*/ 242284 w 1453055"/>
                  <a:gd name="connsiteY2" fmla="*/ 4921468 h 5344510"/>
                  <a:gd name="connsiteX3" fmla="*/ 347317 w 1453055"/>
                  <a:gd name="connsiteY3" fmla="*/ 2898204 h 5344510"/>
                  <a:gd name="connsiteX4" fmla="*/ 630621 w 1453055"/>
                  <a:gd name="connsiteY4" fmla="*/ 2112579 h 5344510"/>
                  <a:gd name="connsiteX5" fmla="*/ 654701 w 1453055"/>
                  <a:gd name="connsiteY5" fmla="*/ 28746 h 5344510"/>
                  <a:gd name="connsiteX6" fmla="*/ 966454 w 1453055"/>
                  <a:gd name="connsiteY6" fmla="*/ 22640 h 5344510"/>
                  <a:gd name="connsiteX7" fmla="*/ 1453055 w 1453055"/>
                  <a:gd name="connsiteY7" fmla="*/ 0 h 5344510"/>
                  <a:gd name="connsiteX0" fmla="*/ 0 w 1295400"/>
                  <a:gd name="connsiteY0" fmla="*/ 5344510 h 5344510"/>
                  <a:gd name="connsiteX1" fmla="*/ 84629 w 1295400"/>
                  <a:gd name="connsiteY1" fmla="*/ 4921468 h 5344510"/>
                  <a:gd name="connsiteX2" fmla="*/ 189662 w 1295400"/>
                  <a:gd name="connsiteY2" fmla="*/ 2898204 h 5344510"/>
                  <a:gd name="connsiteX3" fmla="*/ 472966 w 1295400"/>
                  <a:gd name="connsiteY3" fmla="*/ 2112579 h 5344510"/>
                  <a:gd name="connsiteX4" fmla="*/ 497046 w 1295400"/>
                  <a:gd name="connsiteY4" fmla="*/ 28746 h 5344510"/>
                  <a:gd name="connsiteX5" fmla="*/ 808799 w 1295400"/>
                  <a:gd name="connsiteY5" fmla="*/ 22640 h 5344510"/>
                  <a:gd name="connsiteX6" fmla="*/ 1295400 w 1295400"/>
                  <a:gd name="connsiteY6" fmla="*/ 0 h 5344510"/>
                  <a:gd name="connsiteX0" fmla="*/ 67771 w 1363171"/>
                  <a:gd name="connsiteY0" fmla="*/ 5344510 h 5344510"/>
                  <a:gd name="connsiteX1" fmla="*/ 0 w 1363171"/>
                  <a:gd name="connsiteY1" fmla="*/ 49214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412668 w 1363171"/>
                  <a:gd name="connsiteY4" fmla="*/ 1878416 h 5344510"/>
                  <a:gd name="connsiteX5" fmla="*/ 564817 w 1363171"/>
                  <a:gd name="connsiteY5" fmla="*/ 28746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412668 w 1363171"/>
                  <a:gd name="connsiteY3" fmla="*/ 18784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593249 w 1363171"/>
                  <a:gd name="connsiteY5" fmla="*/ 236874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1363171 w 1363171"/>
                  <a:gd name="connsiteY5"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93249 w 1363171"/>
                  <a:gd name="connsiteY3" fmla="*/ 236874 h 5344510"/>
                  <a:gd name="connsiteX4" fmla="*/ 1363171 w 1363171"/>
                  <a:gd name="connsiteY4" fmla="*/ 0 h 5344510"/>
                  <a:gd name="connsiteX0" fmla="*/ 67771 w 593249"/>
                  <a:gd name="connsiteY0" fmla="*/ 5107636 h 5107636"/>
                  <a:gd name="connsiteX1" fmla="*/ 0 w 593249"/>
                  <a:gd name="connsiteY1" fmla="*/ 4227394 h 5107636"/>
                  <a:gd name="connsiteX2" fmla="*/ 105033 w 593249"/>
                  <a:gd name="connsiteY2" fmla="*/ 2889930 h 5107636"/>
                  <a:gd name="connsiteX3" fmla="*/ 593249 w 593249"/>
                  <a:gd name="connsiteY3" fmla="*/ 0 h 5107636"/>
                  <a:gd name="connsiteX0" fmla="*/ 67771 w 105033"/>
                  <a:gd name="connsiteY0" fmla="*/ 2217706 h 2217706"/>
                  <a:gd name="connsiteX1" fmla="*/ 0 w 105033"/>
                  <a:gd name="connsiteY1" fmla="*/ 1337464 h 2217706"/>
                  <a:gd name="connsiteX2" fmla="*/ 105033 w 105033"/>
                  <a:gd name="connsiteY2" fmla="*/ 0 h 2217706"/>
                  <a:gd name="connsiteX0" fmla="*/ 67771 w 67771"/>
                  <a:gd name="connsiteY0" fmla="*/ 880242 h 880242"/>
                  <a:gd name="connsiteX1" fmla="*/ 0 w 67771"/>
                  <a:gd name="connsiteY1" fmla="*/ 0 h 880242"/>
                </a:gdLst>
                <a:ahLst/>
                <a:cxnLst>
                  <a:cxn ang="0">
                    <a:pos x="connsiteX0" y="connsiteY0"/>
                  </a:cxn>
                  <a:cxn ang="0">
                    <a:pos x="connsiteX1" y="connsiteY1"/>
                  </a:cxn>
                </a:cxnLst>
                <a:rect l="l" t="t" r="r" b="b"/>
                <a:pathLst>
                  <a:path w="67771" h="880242">
                    <a:moveTo>
                      <a:pt x="67771" y="880242"/>
                    </a:moveTo>
                    <a:lnTo>
                      <a:pt x="0" y="0"/>
                    </a:lnTo>
                  </a:path>
                </a:pathLst>
              </a:custGeom>
              <a:ln w="28575">
                <a:solidFill>
                  <a:schemeClr val="tx1">
                    <a:alpha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baseline="-25000"/>
              </a:p>
            </p:txBody>
          </p:sp>
          <p:sp>
            <p:nvSpPr>
              <p:cNvPr id="69" name="Freeform 68"/>
              <p:cNvSpPr/>
              <p:nvPr/>
            </p:nvSpPr>
            <p:spPr>
              <a:xfrm rot="6240000">
                <a:off x="4752960" y="5443025"/>
                <a:ext cx="102961" cy="279136"/>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520737 w 1626475"/>
                  <a:gd name="connsiteY4" fmla="*/ 2945501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20737 w 1626475"/>
                  <a:gd name="connsiteY3" fmla="*/ 2945501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1626475 w 1626475"/>
                  <a:gd name="connsiteY6" fmla="*/ 0 h 5533696"/>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828121 w 1626475"/>
                  <a:gd name="connsiteY6" fmla="*/ 28746 h 5533696"/>
                  <a:gd name="connsiteX7" fmla="*/ 1626475 w 1626475"/>
                  <a:gd name="connsiteY7" fmla="*/ 0 h 5533696"/>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849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2373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626475 w 1626475"/>
                  <a:gd name="connsiteY7"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139874 w 1626475"/>
                  <a:gd name="connsiteY7" fmla="*/ 78729 h 5589785"/>
                  <a:gd name="connsiteX8" fmla="*/ 1626475 w 1626475"/>
                  <a:gd name="connsiteY8" fmla="*/ 56089 h 5589785"/>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28121 w 1626475"/>
                  <a:gd name="connsiteY5" fmla="*/ 28746 h 5533696"/>
                  <a:gd name="connsiteX6" fmla="*/ 1139874 w 1626475"/>
                  <a:gd name="connsiteY6" fmla="*/ 22640 h 5533696"/>
                  <a:gd name="connsiteX7" fmla="*/ 1626475 w 1626475"/>
                  <a:gd name="connsiteY7" fmla="*/ 0 h 5533696"/>
                  <a:gd name="connsiteX0" fmla="*/ 157655 w 1453055"/>
                  <a:gd name="connsiteY0" fmla="*/ 5344510 h 5344510"/>
                  <a:gd name="connsiteX1" fmla="*/ 0 w 1453055"/>
                  <a:gd name="connsiteY1" fmla="*/ 4934606 h 5344510"/>
                  <a:gd name="connsiteX2" fmla="*/ 347317 w 1453055"/>
                  <a:gd name="connsiteY2" fmla="*/ 2898204 h 5344510"/>
                  <a:gd name="connsiteX3" fmla="*/ 630621 w 1453055"/>
                  <a:gd name="connsiteY3" fmla="*/ 2112579 h 5344510"/>
                  <a:gd name="connsiteX4" fmla="*/ 654701 w 1453055"/>
                  <a:gd name="connsiteY4" fmla="*/ 28746 h 5344510"/>
                  <a:gd name="connsiteX5" fmla="*/ 966454 w 1453055"/>
                  <a:gd name="connsiteY5" fmla="*/ 22640 h 5344510"/>
                  <a:gd name="connsiteX6" fmla="*/ 1453055 w 1453055"/>
                  <a:gd name="connsiteY6" fmla="*/ 0 h 5344510"/>
                  <a:gd name="connsiteX0" fmla="*/ 157655 w 1453055"/>
                  <a:gd name="connsiteY0" fmla="*/ 5344510 h 5344510"/>
                  <a:gd name="connsiteX1" fmla="*/ 0 w 1453055"/>
                  <a:gd name="connsiteY1" fmla="*/ 4934606 h 5344510"/>
                  <a:gd name="connsiteX2" fmla="*/ 242284 w 1453055"/>
                  <a:gd name="connsiteY2" fmla="*/ 4921468 h 5344510"/>
                  <a:gd name="connsiteX3" fmla="*/ 347317 w 1453055"/>
                  <a:gd name="connsiteY3" fmla="*/ 2898204 h 5344510"/>
                  <a:gd name="connsiteX4" fmla="*/ 630621 w 1453055"/>
                  <a:gd name="connsiteY4" fmla="*/ 2112579 h 5344510"/>
                  <a:gd name="connsiteX5" fmla="*/ 654701 w 1453055"/>
                  <a:gd name="connsiteY5" fmla="*/ 28746 h 5344510"/>
                  <a:gd name="connsiteX6" fmla="*/ 966454 w 1453055"/>
                  <a:gd name="connsiteY6" fmla="*/ 22640 h 5344510"/>
                  <a:gd name="connsiteX7" fmla="*/ 1453055 w 1453055"/>
                  <a:gd name="connsiteY7" fmla="*/ 0 h 5344510"/>
                  <a:gd name="connsiteX0" fmla="*/ 0 w 1295400"/>
                  <a:gd name="connsiteY0" fmla="*/ 5344510 h 5344510"/>
                  <a:gd name="connsiteX1" fmla="*/ 84629 w 1295400"/>
                  <a:gd name="connsiteY1" fmla="*/ 4921468 h 5344510"/>
                  <a:gd name="connsiteX2" fmla="*/ 189662 w 1295400"/>
                  <a:gd name="connsiteY2" fmla="*/ 2898204 h 5344510"/>
                  <a:gd name="connsiteX3" fmla="*/ 472966 w 1295400"/>
                  <a:gd name="connsiteY3" fmla="*/ 2112579 h 5344510"/>
                  <a:gd name="connsiteX4" fmla="*/ 497046 w 1295400"/>
                  <a:gd name="connsiteY4" fmla="*/ 28746 h 5344510"/>
                  <a:gd name="connsiteX5" fmla="*/ 808799 w 1295400"/>
                  <a:gd name="connsiteY5" fmla="*/ 22640 h 5344510"/>
                  <a:gd name="connsiteX6" fmla="*/ 1295400 w 1295400"/>
                  <a:gd name="connsiteY6" fmla="*/ 0 h 5344510"/>
                  <a:gd name="connsiteX0" fmla="*/ 67771 w 1363171"/>
                  <a:gd name="connsiteY0" fmla="*/ 5344510 h 5344510"/>
                  <a:gd name="connsiteX1" fmla="*/ 0 w 1363171"/>
                  <a:gd name="connsiteY1" fmla="*/ 49214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412668 w 1363171"/>
                  <a:gd name="connsiteY4" fmla="*/ 1878416 h 5344510"/>
                  <a:gd name="connsiteX5" fmla="*/ 564817 w 1363171"/>
                  <a:gd name="connsiteY5" fmla="*/ 28746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412668 w 1363171"/>
                  <a:gd name="connsiteY3" fmla="*/ 18784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593249 w 1363171"/>
                  <a:gd name="connsiteY5" fmla="*/ 236874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1363171 w 1363171"/>
                  <a:gd name="connsiteY5"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93249 w 1363171"/>
                  <a:gd name="connsiteY3" fmla="*/ 236874 h 5344510"/>
                  <a:gd name="connsiteX4" fmla="*/ 1363171 w 1363171"/>
                  <a:gd name="connsiteY4" fmla="*/ 0 h 5344510"/>
                  <a:gd name="connsiteX0" fmla="*/ 67771 w 593249"/>
                  <a:gd name="connsiteY0" fmla="*/ 5107636 h 5107636"/>
                  <a:gd name="connsiteX1" fmla="*/ 0 w 593249"/>
                  <a:gd name="connsiteY1" fmla="*/ 4227394 h 5107636"/>
                  <a:gd name="connsiteX2" fmla="*/ 105033 w 593249"/>
                  <a:gd name="connsiteY2" fmla="*/ 2889930 h 5107636"/>
                  <a:gd name="connsiteX3" fmla="*/ 593249 w 593249"/>
                  <a:gd name="connsiteY3" fmla="*/ 0 h 5107636"/>
                  <a:gd name="connsiteX0" fmla="*/ 67771 w 105033"/>
                  <a:gd name="connsiteY0" fmla="*/ 2217706 h 2217706"/>
                  <a:gd name="connsiteX1" fmla="*/ 0 w 105033"/>
                  <a:gd name="connsiteY1" fmla="*/ 1337464 h 2217706"/>
                  <a:gd name="connsiteX2" fmla="*/ 105033 w 105033"/>
                  <a:gd name="connsiteY2" fmla="*/ 0 h 2217706"/>
                  <a:gd name="connsiteX0" fmla="*/ 67771 w 67771"/>
                  <a:gd name="connsiteY0" fmla="*/ 880242 h 880242"/>
                  <a:gd name="connsiteX1" fmla="*/ 0 w 67771"/>
                  <a:gd name="connsiteY1" fmla="*/ 0 h 880242"/>
                </a:gdLst>
                <a:ahLst/>
                <a:cxnLst>
                  <a:cxn ang="0">
                    <a:pos x="connsiteX0" y="connsiteY0"/>
                  </a:cxn>
                  <a:cxn ang="0">
                    <a:pos x="connsiteX1" y="connsiteY1"/>
                  </a:cxn>
                </a:cxnLst>
                <a:rect l="l" t="t" r="r" b="b"/>
                <a:pathLst>
                  <a:path w="67771" h="880242">
                    <a:moveTo>
                      <a:pt x="67771" y="880242"/>
                    </a:moveTo>
                    <a:lnTo>
                      <a:pt x="0" y="0"/>
                    </a:lnTo>
                  </a:path>
                </a:pathLst>
              </a:custGeom>
              <a:ln w="28575">
                <a:solidFill>
                  <a:schemeClr val="tx1">
                    <a:alpha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baseline="-25000"/>
              </a:p>
            </p:txBody>
          </p:sp>
        </p:grpSp>
        <p:sp>
          <p:nvSpPr>
            <p:cNvPr id="1068" name="TextBox 71"/>
            <p:cNvSpPr txBox="1">
              <a:spLocks noChangeArrowheads="1"/>
            </p:cNvSpPr>
            <p:nvPr/>
          </p:nvSpPr>
          <p:spPr bwMode="auto">
            <a:xfrm>
              <a:off x="4114800" y="5353336"/>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90°</a:t>
              </a:r>
            </a:p>
          </p:txBody>
        </p:sp>
      </p:grpSp>
      <p:sp>
        <p:nvSpPr>
          <p:cNvPr id="74" name="TextBox 73"/>
          <p:cNvSpPr txBox="1">
            <a:spLocks noChangeArrowheads="1"/>
          </p:cNvSpPr>
          <p:nvPr/>
        </p:nvSpPr>
        <p:spPr bwMode="auto">
          <a:xfrm>
            <a:off x="2400300" y="5756275"/>
            <a:ext cx="76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d</a:t>
            </a:r>
            <a:r>
              <a:rPr lang="en-US" sz="2800" baseline="-25000"/>
              <a:t>AB1</a:t>
            </a:r>
          </a:p>
        </p:txBody>
      </p:sp>
      <p:sp>
        <p:nvSpPr>
          <p:cNvPr id="75" name="TextBox 74"/>
          <p:cNvSpPr txBox="1">
            <a:spLocks noChangeArrowheads="1"/>
          </p:cNvSpPr>
          <p:nvPr/>
        </p:nvSpPr>
        <p:spPr bwMode="auto">
          <a:xfrm>
            <a:off x="2317750" y="48768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d</a:t>
            </a:r>
            <a:r>
              <a:rPr lang="en-US" sz="2800" baseline="-25000"/>
              <a:t>AB2</a:t>
            </a:r>
          </a:p>
        </p:txBody>
      </p:sp>
      <p:sp>
        <p:nvSpPr>
          <p:cNvPr id="76" name="TextBox 75"/>
          <p:cNvSpPr txBox="1">
            <a:spLocks noChangeArrowheads="1"/>
          </p:cNvSpPr>
          <p:nvPr/>
        </p:nvSpPr>
        <p:spPr bwMode="auto">
          <a:xfrm>
            <a:off x="2470150" y="30480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d</a:t>
            </a:r>
            <a:r>
              <a:rPr lang="en-US" sz="2800" baseline="-25000"/>
              <a:t>AB3</a:t>
            </a:r>
          </a:p>
        </p:txBody>
      </p:sp>
      <p:sp>
        <p:nvSpPr>
          <p:cNvPr id="77" name="TextBox 76"/>
          <p:cNvSpPr txBox="1">
            <a:spLocks noChangeArrowheads="1"/>
          </p:cNvSpPr>
          <p:nvPr/>
        </p:nvSpPr>
        <p:spPr bwMode="auto">
          <a:xfrm>
            <a:off x="2698750" y="22860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d</a:t>
            </a:r>
            <a:r>
              <a:rPr lang="en-US" sz="2800" baseline="-25000"/>
              <a:t>AB4</a:t>
            </a:r>
          </a:p>
        </p:txBody>
      </p:sp>
      <p:sp>
        <p:nvSpPr>
          <p:cNvPr id="78" name="TextBox 77"/>
          <p:cNvSpPr txBox="1">
            <a:spLocks noChangeArrowheads="1"/>
          </p:cNvSpPr>
          <p:nvPr/>
        </p:nvSpPr>
        <p:spPr bwMode="auto">
          <a:xfrm>
            <a:off x="3079750" y="2286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d</a:t>
            </a:r>
            <a:r>
              <a:rPr lang="en-US" sz="2800" baseline="-25000"/>
              <a:t>AB5</a:t>
            </a:r>
          </a:p>
        </p:txBody>
      </p:sp>
      <p:sp>
        <p:nvSpPr>
          <p:cNvPr id="82" name="Oval 81"/>
          <p:cNvSpPr>
            <a:spLocks noChangeAspect="1"/>
          </p:cNvSpPr>
          <p:nvPr/>
        </p:nvSpPr>
        <p:spPr>
          <a:xfrm>
            <a:off x="2076450" y="650875"/>
            <a:ext cx="182563"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Oval 82"/>
          <p:cNvSpPr>
            <a:spLocks noChangeAspect="1"/>
          </p:cNvSpPr>
          <p:nvPr/>
        </p:nvSpPr>
        <p:spPr>
          <a:xfrm>
            <a:off x="2012950" y="2555875"/>
            <a:ext cx="184150"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Oval 83"/>
          <p:cNvSpPr>
            <a:spLocks noChangeAspect="1"/>
          </p:cNvSpPr>
          <p:nvPr/>
        </p:nvSpPr>
        <p:spPr>
          <a:xfrm>
            <a:off x="1646238" y="3352800"/>
            <a:ext cx="182562"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5" name="Oval 84"/>
          <p:cNvSpPr>
            <a:spLocks noChangeAspect="1"/>
          </p:cNvSpPr>
          <p:nvPr/>
        </p:nvSpPr>
        <p:spPr>
          <a:xfrm>
            <a:off x="1403350" y="5395913"/>
            <a:ext cx="184150" cy="184150"/>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Oval 85"/>
          <p:cNvSpPr>
            <a:spLocks noChangeAspect="1"/>
          </p:cNvSpPr>
          <p:nvPr/>
        </p:nvSpPr>
        <p:spPr>
          <a:xfrm>
            <a:off x="1543050" y="5756275"/>
            <a:ext cx="182563"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Oval 86"/>
          <p:cNvSpPr>
            <a:spLocks noChangeAspect="1"/>
          </p:cNvSpPr>
          <p:nvPr/>
        </p:nvSpPr>
        <p:spPr>
          <a:xfrm>
            <a:off x="4362450" y="717550"/>
            <a:ext cx="182563" cy="182563"/>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Oval 87"/>
          <p:cNvSpPr>
            <a:spLocks noChangeAspect="1"/>
          </p:cNvSpPr>
          <p:nvPr/>
        </p:nvSpPr>
        <p:spPr>
          <a:xfrm>
            <a:off x="4321175" y="2119313"/>
            <a:ext cx="182563" cy="184150"/>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9" name="Oval 88"/>
          <p:cNvSpPr>
            <a:spLocks noChangeAspect="1"/>
          </p:cNvSpPr>
          <p:nvPr/>
        </p:nvSpPr>
        <p:spPr>
          <a:xfrm>
            <a:off x="3860800" y="3595688"/>
            <a:ext cx="182563" cy="182562"/>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 name="Oval 89"/>
          <p:cNvSpPr>
            <a:spLocks noChangeAspect="1"/>
          </p:cNvSpPr>
          <p:nvPr/>
        </p:nvSpPr>
        <p:spPr>
          <a:xfrm>
            <a:off x="3757613" y="4938713"/>
            <a:ext cx="184150" cy="184150"/>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026" name="Object 6"/>
          <p:cNvGraphicFramePr>
            <a:graphicFrameLocks noChangeAspect="1"/>
          </p:cNvGraphicFramePr>
          <p:nvPr/>
        </p:nvGraphicFramePr>
        <p:xfrm>
          <a:off x="3079750" y="3321050"/>
          <a:ext cx="914400" cy="215900"/>
        </p:xfrm>
        <a:graphic>
          <a:graphicData uri="http://schemas.openxmlformats.org/presentationml/2006/ole">
            <mc:AlternateContent xmlns:mc="http://schemas.openxmlformats.org/markup-compatibility/2006">
              <mc:Choice xmlns:v="urn:schemas-microsoft-com:vml" Requires="v">
                <p:oleObj spid="_x0000_s1072" name="Equation" r:id="rId4" imgW="914400" imgH="215640" progId="Equation.3">
                  <p:embed/>
                </p:oleObj>
              </mc:Choice>
              <mc:Fallback>
                <p:oleObj name="Equation" r:id="rId4" imgW="914400" imgH="21564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0" y="3321050"/>
                        <a:ext cx="914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 name="Rounded Rectangle 102"/>
          <p:cNvSpPr/>
          <p:nvPr/>
        </p:nvSpPr>
        <p:spPr>
          <a:xfrm>
            <a:off x="5715000" y="685800"/>
            <a:ext cx="2971800" cy="2133600"/>
          </a:xfrm>
          <a:prstGeom prst="roundRect">
            <a:avLst/>
          </a:pr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1" name="TextBox 100"/>
          <p:cNvSpPr txBox="1">
            <a:spLocks noChangeArrowheads="1"/>
          </p:cNvSpPr>
          <p:nvPr/>
        </p:nvSpPr>
        <p:spPr bwMode="auto">
          <a:xfrm>
            <a:off x="5867400" y="838200"/>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chemeClr val="bg1"/>
                </a:solidFill>
              </a:rPr>
              <a:t>For all </a:t>
            </a:r>
            <a:r>
              <a:rPr lang="en-US" sz="2800" b="1" i="1">
                <a:solidFill>
                  <a:schemeClr val="bg1"/>
                </a:solidFill>
              </a:rPr>
              <a:t>points</a:t>
            </a:r>
            <a:r>
              <a:rPr lang="en-US" sz="2800">
                <a:solidFill>
                  <a:schemeClr val="bg1"/>
                </a:solidFill>
              </a:rPr>
              <a:t> in Trip A, we find the closest </a:t>
            </a:r>
            <a:r>
              <a:rPr lang="en-US" sz="2800" b="1" i="1">
                <a:solidFill>
                  <a:schemeClr val="bg1"/>
                </a:solidFill>
              </a:rPr>
              <a:t>trip segment</a:t>
            </a:r>
            <a:r>
              <a:rPr lang="en-US" sz="2800">
                <a:solidFill>
                  <a:schemeClr val="bg1"/>
                </a:solidFill>
              </a:rPr>
              <a:t> in Trip B</a:t>
            </a:r>
          </a:p>
        </p:txBody>
      </p:sp>
      <p:sp>
        <p:nvSpPr>
          <p:cNvPr id="1062" name="TextBox 101"/>
          <p:cNvSpPr txBox="1">
            <a:spLocks noChangeArrowheads="1"/>
          </p:cNvSpPr>
          <p:nvPr/>
        </p:nvSpPr>
        <p:spPr bwMode="auto">
          <a:xfrm>
            <a:off x="4527550" y="12192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TS</a:t>
            </a:r>
            <a:r>
              <a:rPr lang="en-US" sz="2800" baseline="-25000">
                <a:solidFill>
                  <a:srgbClr val="92D050"/>
                </a:solidFill>
              </a:rPr>
              <a:t>B4</a:t>
            </a:r>
          </a:p>
        </p:txBody>
      </p:sp>
      <p:sp>
        <p:nvSpPr>
          <p:cNvPr id="117" name="Oval 116"/>
          <p:cNvSpPr>
            <a:spLocks noChangeAspect="1"/>
          </p:cNvSpPr>
          <p:nvPr/>
        </p:nvSpPr>
        <p:spPr>
          <a:xfrm>
            <a:off x="3832225" y="5832475"/>
            <a:ext cx="182563" cy="182563"/>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19"/>
          <p:cNvGrpSpPr>
            <a:grpSpLocks/>
          </p:cNvGrpSpPr>
          <p:nvPr/>
        </p:nvGrpSpPr>
        <p:grpSpPr bwMode="auto">
          <a:xfrm>
            <a:off x="5562600" y="3733800"/>
            <a:ext cx="3429000" cy="2362200"/>
            <a:chOff x="5257800" y="3733800"/>
            <a:chExt cx="3429000" cy="2362200"/>
          </a:xfrm>
        </p:grpSpPr>
        <p:sp>
          <p:nvSpPr>
            <p:cNvPr id="118" name="Rounded Rectangle 117"/>
            <p:cNvSpPr/>
            <p:nvPr/>
          </p:nvSpPr>
          <p:spPr>
            <a:xfrm>
              <a:off x="5257800" y="3733800"/>
              <a:ext cx="3276600" cy="2362200"/>
            </a:xfrm>
            <a:prstGeom prst="roundRect">
              <a:avLst/>
            </a:pr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6" name="TextBox 118"/>
            <p:cNvSpPr txBox="1">
              <a:spLocks noChangeArrowheads="1"/>
            </p:cNvSpPr>
            <p:nvPr/>
          </p:nvSpPr>
          <p:spPr bwMode="auto">
            <a:xfrm>
              <a:off x="5410200" y="3831608"/>
              <a:ext cx="3276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chemeClr val="bg1"/>
                  </a:solidFill>
                </a:rPr>
                <a:t>The </a:t>
              </a:r>
              <a:r>
                <a:rPr lang="en-US" sz="2800" b="1">
                  <a:solidFill>
                    <a:schemeClr val="bg1"/>
                  </a:solidFill>
                </a:rPr>
                <a:t>average d</a:t>
              </a:r>
              <a:r>
                <a:rPr lang="en-US" sz="2800" b="1" baseline="-25000">
                  <a:solidFill>
                    <a:schemeClr val="bg1"/>
                  </a:solidFill>
                </a:rPr>
                <a:t>AB</a:t>
              </a:r>
              <a:r>
                <a:rPr lang="en-US" sz="2800" b="1">
                  <a:solidFill>
                    <a:schemeClr val="bg1"/>
                  </a:solidFill>
                </a:rPr>
                <a:t> </a:t>
              </a:r>
              <a:r>
                <a:rPr lang="en-US" sz="2800">
                  <a:solidFill>
                    <a:schemeClr val="bg1"/>
                  </a:solidFill>
                </a:rPr>
                <a:t>represents the trip similarity score </a:t>
              </a:r>
              <a:r>
                <a:rPr lang="en-US" sz="2800" b="1">
                  <a:solidFill>
                    <a:schemeClr val="bg1"/>
                  </a:solidFill>
                </a:rPr>
                <a:t>Score</a:t>
              </a:r>
              <a:r>
                <a:rPr lang="en-US" sz="2800" b="1" baseline="-25000">
                  <a:solidFill>
                    <a:schemeClr val="bg1"/>
                  </a:solidFill>
                </a:rPr>
                <a:t>AB</a:t>
              </a:r>
              <a:r>
                <a:rPr lang="en-US" sz="2800">
                  <a:solidFill>
                    <a:schemeClr val="bg1"/>
                  </a:solidFill>
                </a:rPr>
                <a:t> from Trip A </a:t>
              </a:r>
              <a:r>
                <a:rPr lang="en-US" sz="2800" i="1">
                  <a:solidFill>
                    <a:schemeClr val="bg1"/>
                  </a:solidFill>
                </a:rPr>
                <a:t>to</a:t>
              </a:r>
              <a:r>
                <a:rPr lang="en-US" sz="2800">
                  <a:solidFill>
                    <a:schemeClr val="bg1"/>
                  </a:solidFill>
                </a:rPr>
                <a:t> Trip B</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2000"/>
                                        <p:tgtEl>
                                          <p:spTgt spid="2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nodeType="afterGroup">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7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500"/>
                                        <p:tgtEl>
                                          <p:spTgt spid="36"/>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75"/>
                                        </p:tgtEl>
                                        <p:attrNameLst>
                                          <p:attrName>style.visibility</p:attrName>
                                        </p:attrNameLst>
                                      </p:cBhvr>
                                      <p:to>
                                        <p:strVal val="visible"/>
                                      </p:to>
                                    </p:se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par>
                          <p:cTn id="29" fill="hold" nodeType="afterGroup">
                            <p:stCondLst>
                              <p:cond delay="1000"/>
                            </p:stCondLst>
                            <p:childTnLst>
                              <p:par>
                                <p:cTn id="30" presetID="22" presetClass="entr" presetSubtype="8" fill="hold"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500"/>
                                        <p:tgtEl>
                                          <p:spTgt spid="45"/>
                                        </p:tgtEl>
                                      </p:cBhvr>
                                    </p:animEffect>
                                  </p:childTnLst>
                                </p:cTn>
                              </p:par>
                            </p:childTnLst>
                          </p:cTn>
                        </p:par>
                        <p:par>
                          <p:cTn id="33" fill="hold" nodeType="afterGroup">
                            <p:stCondLst>
                              <p:cond delay="1500"/>
                            </p:stCondLst>
                            <p:childTnLst>
                              <p:par>
                                <p:cTn id="34" presetID="1" presetClass="entr" presetSubtype="0" fill="hold" grpId="0" nodeType="afterEffect">
                                  <p:stCondLst>
                                    <p:cond delay="0"/>
                                  </p:stCondLst>
                                  <p:childTnLst>
                                    <p:set>
                                      <p:cBhvr>
                                        <p:cTn id="35" dur="1" fill="hold">
                                          <p:stCondLst>
                                            <p:cond delay="0"/>
                                          </p:stCondLst>
                                        </p:cTn>
                                        <p:tgtEl>
                                          <p:spTgt spid="77"/>
                                        </p:tgtEl>
                                        <p:attrNameLst>
                                          <p:attrName>style.visibility</p:attrName>
                                        </p:attrNameLst>
                                      </p:cBhvr>
                                      <p:to>
                                        <p:strVal val="visible"/>
                                      </p:to>
                                    </p:set>
                                  </p:childTnLst>
                                </p:cTn>
                              </p:par>
                            </p:childTnLst>
                          </p:cTn>
                        </p:par>
                        <p:par>
                          <p:cTn id="36" fill="hold" nodeType="afterGroup">
                            <p:stCondLst>
                              <p:cond delay="1500"/>
                            </p:stCondLst>
                            <p:childTnLst>
                              <p:par>
                                <p:cTn id="37" presetID="22" presetClass="entr" presetSubtype="8"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left)">
                                      <p:cBhvr>
                                        <p:cTn id="39" dur="500"/>
                                        <p:tgtEl>
                                          <p:spTgt spid="52"/>
                                        </p:tgtEl>
                                      </p:cBhvr>
                                    </p:animEffect>
                                  </p:childTnLst>
                                </p:cTn>
                              </p:par>
                            </p:childTnLst>
                          </p:cTn>
                        </p:par>
                        <p:par>
                          <p:cTn id="40" fill="hold" nodeType="afterGroup">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par>
                          <p:cTn id="43" fill="hold" nodeType="afterGroup">
                            <p:stCondLst>
                              <p:cond delay="2000"/>
                            </p:stCondLst>
                            <p:childTnLst>
                              <p:par>
                                <p:cTn id="44" presetID="1"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6200" y="-76200"/>
            <a:ext cx="9220200" cy="693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52" name="TextBox 4"/>
          <p:cNvSpPr txBox="1">
            <a:spLocks noChangeArrowheads="1"/>
          </p:cNvSpPr>
          <p:nvPr/>
        </p:nvSpPr>
        <p:spPr bwMode="auto">
          <a:xfrm>
            <a:off x="1066800" y="6181725"/>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4A7EBB"/>
                </a:solidFill>
              </a:rPr>
              <a:t>Trip A</a:t>
            </a:r>
          </a:p>
        </p:txBody>
      </p:sp>
      <p:sp>
        <p:nvSpPr>
          <p:cNvPr id="2053" name="TextBox 5"/>
          <p:cNvSpPr txBox="1">
            <a:spLocks noChangeArrowheads="1"/>
          </p:cNvSpPr>
          <p:nvPr/>
        </p:nvSpPr>
        <p:spPr bwMode="auto">
          <a:xfrm>
            <a:off x="3308350" y="6172200"/>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92D050"/>
                </a:solidFill>
              </a:rPr>
              <a:t>Trip B</a:t>
            </a:r>
          </a:p>
        </p:txBody>
      </p:sp>
      <p:sp>
        <p:nvSpPr>
          <p:cNvPr id="2054" name="TextBox 9"/>
          <p:cNvSpPr txBox="1">
            <a:spLocks noChangeArrowheads="1"/>
          </p:cNvSpPr>
          <p:nvPr/>
        </p:nvSpPr>
        <p:spPr bwMode="auto">
          <a:xfrm>
            <a:off x="730250" y="5457825"/>
            <a:ext cx="86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TS</a:t>
            </a:r>
            <a:r>
              <a:rPr lang="en-US" sz="2800" baseline="-25000">
                <a:solidFill>
                  <a:srgbClr val="4A7EBB"/>
                </a:solidFill>
              </a:rPr>
              <a:t>A1</a:t>
            </a:r>
          </a:p>
        </p:txBody>
      </p:sp>
      <p:sp>
        <p:nvSpPr>
          <p:cNvPr id="2055" name="TextBox 10"/>
          <p:cNvSpPr txBox="1">
            <a:spLocks noChangeArrowheads="1"/>
          </p:cNvSpPr>
          <p:nvPr/>
        </p:nvSpPr>
        <p:spPr bwMode="auto">
          <a:xfrm>
            <a:off x="762000" y="4033838"/>
            <a:ext cx="9382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TS</a:t>
            </a:r>
            <a:r>
              <a:rPr lang="en-US" sz="2800" baseline="-25000">
                <a:solidFill>
                  <a:srgbClr val="4A7EBB"/>
                </a:solidFill>
              </a:rPr>
              <a:t>A2</a:t>
            </a:r>
          </a:p>
        </p:txBody>
      </p:sp>
      <p:sp>
        <p:nvSpPr>
          <p:cNvPr id="2056" name="TextBox 11"/>
          <p:cNvSpPr txBox="1">
            <a:spLocks noChangeArrowheads="1"/>
          </p:cNvSpPr>
          <p:nvPr/>
        </p:nvSpPr>
        <p:spPr bwMode="auto">
          <a:xfrm>
            <a:off x="1066800" y="25908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TS</a:t>
            </a:r>
            <a:r>
              <a:rPr lang="en-US" sz="2800" baseline="-25000">
                <a:solidFill>
                  <a:srgbClr val="4A7EBB"/>
                </a:solidFill>
              </a:rPr>
              <a:t>A3</a:t>
            </a:r>
          </a:p>
        </p:txBody>
      </p:sp>
      <p:sp>
        <p:nvSpPr>
          <p:cNvPr id="2057" name="TextBox 12"/>
          <p:cNvSpPr txBox="1">
            <a:spLocks noChangeArrowheads="1"/>
          </p:cNvSpPr>
          <p:nvPr/>
        </p:nvSpPr>
        <p:spPr bwMode="auto">
          <a:xfrm>
            <a:off x="1219200" y="12954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TS</a:t>
            </a:r>
            <a:r>
              <a:rPr lang="en-US" sz="2800" baseline="-25000">
                <a:solidFill>
                  <a:srgbClr val="4A7EBB"/>
                </a:solidFill>
              </a:rPr>
              <a:t>A4</a:t>
            </a:r>
          </a:p>
        </p:txBody>
      </p:sp>
      <p:sp>
        <p:nvSpPr>
          <p:cNvPr id="50" name="Freeform 49"/>
          <p:cNvSpPr/>
          <p:nvPr/>
        </p:nvSpPr>
        <p:spPr>
          <a:xfrm>
            <a:off x="3851275" y="565150"/>
            <a:ext cx="1362075" cy="5343525"/>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520737 w 1626475"/>
              <a:gd name="connsiteY4" fmla="*/ 2945501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20737 w 1626475"/>
              <a:gd name="connsiteY3" fmla="*/ 2945501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1626475 w 1626475"/>
              <a:gd name="connsiteY6" fmla="*/ 0 h 5533696"/>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828121 w 1626475"/>
              <a:gd name="connsiteY6" fmla="*/ 28746 h 5533696"/>
              <a:gd name="connsiteX7" fmla="*/ 1626475 w 1626475"/>
              <a:gd name="connsiteY7" fmla="*/ 0 h 5533696"/>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849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2373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626475 w 1626475"/>
              <a:gd name="connsiteY7"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139874 w 1626475"/>
              <a:gd name="connsiteY7" fmla="*/ 78729 h 5589785"/>
              <a:gd name="connsiteX8" fmla="*/ 1626475 w 1626475"/>
              <a:gd name="connsiteY8" fmla="*/ 56089 h 5589785"/>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28121 w 1626475"/>
              <a:gd name="connsiteY5" fmla="*/ 28746 h 5533696"/>
              <a:gd name="connsiteX6" fmla="*/ 1139874 w 1626475"/>
              <a:gd name="connsiteY6" fmla="*/ 22640 h 5533696"/>
              <a:gd name="connsiteX7" fmla="*/ 1626475 w 1626475"/>
              <a:gd name="connsiteY7" fmla="*/ 0 h 5533696"/>
              <a:gd name="connsiteX0" fmla="*/ 157655 w 1453055"/>
              <a:gd name="connsiteY0" fmla="*/ 5344510 h 5344510"/>
              <a:gd name="connsiteX1" fmla="*/ 0 w 1453055"/>
              <a:gd name="connsiteY1" fmla="*/ 4934606 h 5344510"/>
              <a:gd name="connsiteX2" fmla="*/ 347317 w 1453055"/>
              <a:gd name="connsiteY2" fmla="*/ 2898204 h 5344510"/>
              <a:gd name="connsiteX3" fmla="*/ 630621 w 1453055"/>
              <a:gd name="connsiteY3" fmla="*/ 2112579 h 5344510"/>
              <a:gd name="connsiteX4" fmla="*/ 654701 w 1453055"/>
              <a:gd name="connsiteY4" fmla="*/ 28746 h 5344510"/>
              <a:gd name="connsiteX5" fmla="*/ 966454 w 1453055"/>
              <a:gd name="connsiteY5" fmla="*/ 22640 h 5344510"/>
              <a:gd name="connsiteX6" fmla="*/ 1453055 w 1453055"/>
              <a:gd name="connsiteY6" fmla="*/ 0 h 5344510"/>
              <a:gd name="connsiteX0" fmla="*/ 157655 w 1453055"/>
              <a:gd name="connsiteY0" fmla="*/ 5344510 h 5344510"/>
              <a:gd name="connsiteX1" fmla="*/ 0 w 1453055"/>
              <a:gd name="connsiteY1" fmla="*/ 4934606 h 5344510"/>
              <a:gd name="connsiteX2" fmla="*/ 242284 w 1453055"/>
              <a:gd name="connsiteY2" fmla="*/ 4921468 h 5344510"/>
              <a:gd name="connsiteX3" fmla="*/ 347317 w 1453055"/>
              <a:gd name="connsiteY3" fmla="*/ 2898204 h 5344510"/>
              <a:gd name="connsiteX4" fmla="*/ 630621 w 1453055"/>
              <a:gd name="connsiteY4" fmla="*/ 2112579 h 5344510"/>
              <a:gd name="connsiteX5" fmla="*/ 654701 w 1453055"/>
              <a:gd name="connsiteY5" fmla="*/ 28746 h 5344510"/>
              <a:gd name="connsiteX6" fmla="*/ 966454 w 1453055"/>
              <a:gd name="connsiteY6" fmla="*/ 22640 h 5344510"/>
              <a:gd name="connsiteX7" fmla="*/ 1453055 w 1453055"/>
              <a:gd name="connsiteY7" fmla="*/ 0 h 5344510"/>
              <a:gd name="connsiteX0" fmla="*/ 0 w 1295400"/>
              <a:gd name="connsiteY0" fmla="*/ 5344510 h 5344510"/>
              <a:gd name="connsiteX1" fmla="*/ 84629 w 1295400"/>
              <a:gd name="connsiteY1" fmla="*/ 4921468 h 5344510"/>
              <a:gd name="connsiteX2" fmla="*/ 189662 w 1295400"/>
              <a:gd name="connsiteY2" fmla="*/ 2898204 h 5344510"/>
              <a:gd name="connsiteX3" fmla="*/ 472966 w 1295400"/>
              <a:gd name="connsiteY3" fmla="*/ 2112579 h 5344510"/>
              <a:gd name="connsiteX4" fmla="*/ 497046 w 1295400"/>
              <a:gd name="connsiteY4" fmla="*/ 28746 h 5344510"/>
              <a:gd name="connsiteX5" fmla="*/ 808799 w 1295400"/>
              <a:gd name="connsiteY5" fmla="*/ 22640 h 5344510"/>
              <a:gd name="connsiteX6" fmla="*/ 1295400 w 1295400"/>
              <a:gd name="connsiteY6" fmla="*/ 0 h 5344510"/>
              <a:gd name="connsiteX0" fmla="*/ 67771 w 1363171"/>
              <a:gd name="connsiteY0" fmla="*/ 5344510 h 5344510"/>
              <a:gd name="connsiteX1" fmla="*/ 0 w 1363171"/>
              <a:gd name="connsiteY1" fmla="*/ 49214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412668 w 1363171"/>
              <a:gd name="connsiteY4" fmla="*/ 1878416 h 5344510"/>
              <a:gd name="connsiteX5" fmla="*/ 564817 w 1363171"/>
              <a:gd name="connsiteY5" fmla="*/ 28746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412668 w 1363171"/>
              <a:gd name="connsiteY3" fmla="*/ 18784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593249 w 1363171"/>
              <a:gd name="connsiteY5" fmla="*/ 236874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1363171 w 1363171"/>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71" h="5344510">
                <a:moveTo>
                  <a:pt x="67771" y="5344510"/>
                </a:moveTo>
                <a:lnTo>
                  <a:pt x="0" y="4464268"/>
                </a:lnTo>
                <a:lnTo>
                  <a:pt x="105033" y="3126804"/>
                </a:lnTo>
                <a:lnTo>
                  <a:pt x="565068" y="1649816"/>
                </a:lnTo>
                <a:cubicBezTo>
                  <a:pt x="646437" y="1168161"/>
                  <a:pt x="541332" y="508070"/>
                  <a:pt x="593249" y="236874"/>
                </a:cubicBezTo>
                <a:lnTo>
                  <a:pt x="1363171" y="0"/>
                </a:lnTo>
              </a:path>
            </a:pathLst>
          </a:custGeom>
          <a:ln w="127000">
            <a:solidFill>
              <a:srgbClr val="92D050">
                <a:alpha val="8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baseline="-25000"/>
          </a:p>
        </p:txBody>
      </p:sp>
      <p:sp>
        <p:nvSpPr>
          <p:cNvPr id="51" name="Freeform 50"/>
          <p:cNvSpPr/>
          <p:nvPr/>
        </p:nvSpPr>
        <p:spPr>
          <a:xfrm>
            <a:off x="1474788" y="536575"/>
            <a:ext cx="1452562" cy="5343525"/>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1453055 w 1453055"/>
              <a:gd name="connsiteY5" fmla="*/ 47297 h 5391807"/>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686859 w 1453055"/>
              <a:gd name="connsiteY5" fmla="*/ 244836 h 5391807"/>
              <a:gd name="connsiteX6" fmla="*/ 1453055 w 1453055"/>
              <a:gd name="connsiteY6" fmla="*/ 47297 h 5391807"/>
              <a:gd name="connsiteX0" fmla="*/ 157655 w 1453055"/>
              <a:gd name="connsiteY0" fmla="*/ 5344510 h 5344510"/>
              <a:gd name="connsiteX1" fmla="*/ 0 w 1453055"/>
              <a:gd name="connsiteY1" fmla="*/ 4934606 h 5344510"/>
              <a:gd name="connsiteX2" fmla="*/ 268014 w 1453055"/>
              <a:gd name="connsiteY2" fmla="*/ 2900855 h 5344510"/>
              <a:gd name="connsiteX3" fmla="*/ 630621 w 1453055"/>
              <a:gd name="connsiteY3" fmla="*/ 2112579 h 5344510"/>
              <a:gd name="connsiteX4" fmla="*/ 686859 w 1453055"/>
              <a:gd name="connsiteY4" fmla="*/ 197539 h 5344510"/>
              <a:gd name="connsiteX5" fmla="*/ 1453055 w 1453055"/>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055" h="5344510">
                <a:moveTo>
                  <a:pt x="157655" y="5344510"/>
                </a:moveTo>
                <a:lnTo>
                  <a:pt x="0" y="4934606"/>
                </a:lnTo>
                <a:lnTo>
                  <a:pt x="268014" y="2900855"/>
                </a:lnTo>
                <a:lnTo>
                  <a:pt x="630621" y="2112579"/>
                </a:lnTo>
                <a:lnTo>
                  <a:pt x="686859" y="197539"/>
                </a:lnTo>
                <a:lnTo>
                  <a:pt x="1453055" y="0"/>
                </a:lnTo>
              </a:path>
            </a:pathLst>
          </a:cu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27" name="Straight Arrow Connector 26"/>
          <p:cNvCxnSpPr/>
          <p:nvPr/>
        </p:nvCxnSpPr>
        <p:spPr>
          <a:xfrm rot="10800000">
            <a:off x="1727200" y="5848350"/>
            <a:ext cx="2089150" cy="63500"/>
          </a:xfrm>
          <a:prstGeom prst="straightConnector1">
            <a:avLst/>
          </a:prstGeom>
          <a:ln w="38100">
            <a:solidFill>
              <a:srgbClr val="92D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TextBox 73"/>
          <p:cNvSpPr txBox="1">
            <a:spLocks noChangeArrowheads="1"/>
          </p:cNvSpPr>
          <p:nvPr/>
        </p:nvSpPr>
        <p:spPr bwMode="auto">
          <a:xfrm>
            <a:off x="2400300" y="5824538"/>
            <a:ext cx="762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d</a:t>
            </a:r>
            <a:r>
              <a:rPr lang="en-US" sz="2800" baseline="-25000"/>
              <a:t>BA1</a:t>
            </a:r>
          </a:p>
        </p:txBody>
      </p:sp>
      <p:sp>
        <p:nvSpPr>
          <p:cNvPr id="75" name="TextBox 74"/>
          <p:cNvSpPr txBox="1">
            <a:spLocks noChangeArrowheads="1"/>
          </p:cNvSpPr>
          <p:nvPr/>
        </p:nvSpPr>
        <p:spPr bwMode="auto">
          <a:xfrm>
            <a:off x="2317750" y="48768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d</a:t>
            </a:r>
            <a:r>
              <a:rPr lang="en-US" sz="2800" baseline="-25000"/>
              <a:t>BA2</a:t>
            </a:r>
          </a:p>
        </p:txBody>
      </p:sp>
      <p:sp>
        <p:nvSpPr>
          <p:cNvPr id="76" name="TextBox 75"/>
          <p:cNvSpPr txBox="1">
            <a:spLocks noChangeArrowheads="1"/>
          </p:cNvSpPr>
          <p:nvPr/>
        </p:nvSpPr>
        <p:spPr bwMode="auto">
          <a:xfrm>
            <a:off x="2514600" y="323215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d</a:t>
            </a:r>
            <a:r>
              <a:rPr lang="en-US" sz="2800" baseline="-25000"/>
              <a:t>BA3</a:t>
            </a:r>
          </a:p>
        </p:txBody>
      </p:sp>
      <p:sp>
        <p:nvSpPr>
          <p:cNvPr id="77" name="TextBox 76"/>
          <p:cNvSpPr txBox="1">
            <a:spLocks noChangeArrowheads="1"/>
          </p:cNvSpPr>
          <p:nvPr/>
        </p:nvSpPr>
        <p:spPr bwMode="auto">
          <a:xfrm>
            <a:off x="2895600" y="2143125"/>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d</a:t>
            </a:r>
            <a:r>
              <a:rPr lang="en-US" sz="2800" baseline="-25000"/>
              <a:t>BA4</a:t>
            </a:r>
          </a:p>
        </p:txBody>
      </p:sp>
      <p:sp>
        <p:nvSpPr>
          <p:cNvPr id="78" name="TextBox 77"/>
          <p:cNvSpPr txBox="1">
            <a:spLocks noChangeArrowheads="1"/>
          </p:cNvSpPr>
          <p:nvPr/>
        </p:nvSpPr>
        <p:spPr bwMode="auto">
          <a:xfrm>
            <a:off x="3048000" y="771525"/>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d</a:t>
            </a:r>
            <a:r>
              <a:rPr lang="en-US" sz="2800" baseline="-25000"/>
              <a:t>BA5</a:t>
            </a:r>
          </a:p>
        </p:txBody>
      </p:sp>
      <p:sp>
        <p:nvSpPr>
          <p:cNvPr id="82" name="Oval 81"/>
          <p:cNvSpPr>
            <a:spLocks noChangeAspect="1"/>
          </p:cNvSpPr>
          <p:nvPr/>
        </p:nvSpPr>
        <p:spPr>
          <a:xfrm>
            <a:off x="2076450" y="650875"/>
            <a:ext cx="182563"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Oval 82"/>
          <p:cNvSpPr>
            <a:spLocks noChangeAspect="1"/>
          </p:cNvSpPr>
          <p:nvPr/>
        </p:nvSpPr>
        <p:spPr>
          <a:xfrm>
            <a:off x="2012950" y="2555875"/>
            <a:ext cx="184150"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Oval 83"/>
          <p:cNvSpPr>
            <a:spLocks noChangeAspect="1"/>
          </p:cNvSpPr>
          <p:nvPr/>
        </p:nvSpPr>
        <p:spPr>
          <a:xfrm>
            <a:off x="1646238" y="3352800"/>
            <a:ext cx="182562"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5" name="Oval 84"/>
          <p:cNvSpPr>
            <a:spLocks noChangeAspect="1"/>
          </p:cNvSpPr>
          <p:nvPr/>
        </p:nvSpPr>
        <p:spPr>
          <a:xfrm>
            <a:off x="1403350" y="5395913"/>
            <a:ext cx="184150" cy="184150"/>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Oval 85"/>
          <p:cNvSpPr>
            <a:spLocks noChangeAspect="1"/>
          </p:cNvSpPr>
          <p:nvPr/>
        </p:nvSpPr>
        <p:spPr>
          <a:xfrm>
            <a:off x="1543050" y="5756275"/>
            <a:ext cx="182563"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Oval 86"/>
          <p:cNvSpPr>
            <a:spLocks noChangeAspect="1"/>
          </p:cNvSpPr>
          <p:nvPr/>
        </p:nvSpPr>
        <p:spPr>
          <a:xfrm>
            <a:off x="4362450" y="717550"/>
            <a:ext cx="182563" cy="182563"/>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Oval 87"/>
          <p:cNvSpPr>
            <a:spLocks noChangeAspect="1"/>
          </p:cNvSpPr>
          <p:nvPr/>
        </p:nvSpPr>
        <p:spPr>
          <a:xfrm>
            <a:off x="4321175" y="2119313"/>
            <a:ext cx="182563" cy="184150"/>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9" name="Oval 88"/>
          <p:cNvSpPr>
            <a:spLocks noChangeAspect="1"/>
          </p:cNvSpPr>
          <p:nvPr/>
        </p:nvSpPr>
        <p:spPr>
          <a:xfrm>
            <a:off x="3860800" y="3595688"/>
            <a:ext cx="182563" cy="182562"/>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 name="Oval 89"/>
          <p:cNvSpPr>
            <a:spLocks noChangeAspect="1"/>
          </p:cNvSpPr>
          <p:nvPr/>
        </p:nvSpPr>
        <p:spPr>
          <a:xfrm>
            <a:off x="3757613" y="4938713"/>
            <a:ext cx="184150" cy="184150"/>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2050" name="Object 2"/>
          <p:cNvGraphicFramePr>
            <a:graphicFrameLocks noChangeAspect="1"/>
          </p:cNvGraphicFramePr>
          <p:nvPr/>
        </p:nvGraphicFramePr>
        <p:xfrm>
          <a:off x="3079750" y="3321050"/>
          <a:ext cx="914400" cy="215900"/>
        </p:xfrm>
        <a:graphic>
          <a:graphicData uri="http://schemas.openxmlformats.org/presentationml/2006/ole">
            <mc:AlternateContent xmlns:mc="http://schemas.openxmlformats.org/markup-compatibility/2006">
              <mc:Choice xmlns:v="urn:schemas-microsoft-com:vml" Requires="v">
                <p:oleObj spid="_x0000_s2088" name="Equation" r:id="rId4" imgW="914400" imgH="215640" progId="Equation.3">
                  <p:embed/>
                </p:oleObj>
              </mc:Choice>
              <mc:Fallback>
                <p:oleObj name="Equation" r:id="rId4" imgW="914400" imgH="2156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0" y="3321050"/>
                        <a:ext cx="914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7" name="Oval 116"/>
          <p:cNvSpPr>
            <a:spLocks noChangeAspect="1"/>
          </p:cNvSpPr>
          <p:nvPr/>
        </p:nvSpPr>
        <p:spPr>
          <a:xfrm>
            <a:off x="3832225" y="5832475"/>
            <a:ext cx="182563" cy="182563"/>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8" name="Rounded Rectangle 117"/>
          <p:cNvSpPr/>
          <p:nvPr/>
        </p:nvSpPr>
        <p:spPr>
          <a:xfrm>
            <a:off x="5257800" y="990600"/>
            <a:ext cx="3733800" cy="2438400"/>
          </a:xfrm>
          <a:prstGeom prst="roundRect">
            <a:avLst/>
          </a:pr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77" name="TextBox 118"/>
          <p:cNvSpPr txBox="1">
            <a:spLocks noChangeArrowheads="1"/>
          </p:cNvSpPr>
          <p:nvPr/>
        </p:nvSpPr>
        <p:spPr bwMode="auto">
          <a:xfrm>
            <a:off x="5486400" y="1143000"/>
            <a:ext cx="3505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chemeClr val="bg1"/>
                </a:solidFill>
              </a:rPr>
              <a:t>We </a:t>
            </a:r>
            <a:r>
              <a:rPr lang="en-US" sz="2800" b="1">
                <a:solidFill>
                  <a:schemeClr val="bg1"/>
                </a:solidFill>
              </a:rPr>
              <a:t>repeat</a:t>
            </a:r>
            <a:r>
              <a:rPr lang="en-US" sz="2800">
                <a:solidFill>
                  <a:schemeClr val="bg1"/>
                </a:solidFill>
              </a:rPr>
              <a:t> the algorithm to calculate the similarity score </a:t>
            </a:r>
            <a:r>
              <a:rPr lang="en-US" sz="2800" b="1">
                <a:solidFill>
                  <a:schemeClr val="bg1"/>
                </a:solidFill>
              </a:rPr>
              <a:t>Score</a:t>
            </a:r>
            <a:r>
              <a:rPr lang="en-US" sz="2800" b="1" baseline="-25000">
                <a:solidFill>
                  <a:schemeClr val="bg1"/>
                </a:solidFill>
              </a:rPr>
              <a:t>BA</a:t>
            </a:r>
            <a:r>
              <a:rPr lang="en-US" sz="2800">
                <a:solidFill>
                  <a:schemeClr val="bg1"/>
                </a:solidFill>
              </a:rPr>
              <a:t> from Trip B </a:t>
            </a:r>
            <a:r>
              <a:rPr lang="en-US" sz="2800" i="1">
                <a:solidFill>
                  <a:schemeClr val="bg1"/>
                </a:solidFill>
              </a:rPr>
              <a:t>to</a:t>
            </a:r>
            <a:r>
              <a:rPr lang="en-US" sz="2800">
                <a:solidFill>
                  <a:schemeClr val="bg1"/>
                </a:solidFill>
              </a:rPr>
              <a:t> Trip A</a:t>
            </a:r>
          </a:p>
        </p:txBody>
      </p:sp>
      <p:sp>
        <p:nvSpPr>
          <p:cNvPr id="2078" name="TextBox 53"/>
          <p:cNvSpPr txBox="1">
            <a:spLocks noChangeArrowheads="1"/>
          </p:cNvSpPr>
          <p:nvPr/>
        </p:nvSpPr>
        <p:spPr bwMode="auto">
          <a:xfrm>
            <a:off x="3963988" y="5661025"/>
            <a:ext cx="76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P</a:t>
            </a:r>
            <a:r>
              <a:rPr lang="en-US" sz="2800" baseline="-25000">
                <a:solidFill>
                  <a:srgbClr val="92D050"/>
                </a:solidFill>
              </a:rPr>
              <a:t>B1</a:t>
            </a:r>
          </a:p>
        </p:txBody>
      </p:sp>
      <p:sp>
        <p:nvSpPr>
          <p:cNvPr id="2079" name="TextBox 54"/>
          <p:cNvSpPr txBox="1">
            <a:spLocks noChangeArrowheads="1"/>
          </p:cNvSpPr>
          <p:nvPr/>
        </p:nvSpPr>
        <p:spPr bwMode="auto">
          <a:xfrm>
            <a:off x="3910013" y="4783138"/>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P</a:t>
            </a:r>
            <a:r>
              <a:rPr lang="en-US" sz="2800" baseline="-25000">
                <a:solidFill>
                  <a:srgbClr val="92D050"/>
                </a:solidFill>
              </a:rPr>
              <a:t>B2</a:t>
            </a:r>
          </a:p>
        </p:txBody>
      </p:sp>
      <p:sp>
        <p:nvSpPr>
          <p:cNvPr id="2080" name="TextBox 55"/>
          <p:cNvSpPr txBox="1">
            <a:spLocks noChangeArrowheads="1"/>
          </p:cNvSpPr>
          <p:nvPr/>
        </p:nvSpPr>
        <p:spPr bwMode="auto">
          <a:xfrm>
            <a:off x="4000500" y="3455988"/>
            <a:ext cx="762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P</a:t>
            </a:r>
            <a:r>
              <a:rPr lang="en-US" sz="2800" baseline="-25000">
                <a:solidFill>
                  <a:srgbClr val="92D050"/>
                </a:solidFill>
              </a:rPr>
              <a:t>B3</a:t>
            </a:r>
          </a:p>
        </p:txBody>
      </p:sp>
      <p:sp>
        <p:nvSpPr>
          <p:cNvPr id="2081" name="TextBox 56"/>
          <p:cNvSpPr txBox="1">
            <a:spLocks noChangeArrowheads="1"/>
          </p:cNvSpPr>
          <p:nvPr/>
        </p:nvSpPr>
        <p:spPr bwMode="auto">
          <a:xfrm>
            <a:off x="4468813" y="1952625"/>
            <a:ext cx="76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P</a:t>
            </a:r>
            <a:r>
              <a:rPr lang="en-US" sz="2800" baseline="-25000">
                <a:solidFill>
                  <a:srgbClr val="92D050"/>
                </a:solidFill>
              </a:rPr>
              <a:t>B4</a:t>
            </a:r>
          </a:p>
        </p:txBody>
      </p:sp>
      <p:sp>
        <p:nvSpPr>
          <p:cNvPr id="2082" name="TextBox 57"/>
          <p:cNvSpPr txBox="1">
            <a:spLocks noChangeArrowheads="1"/>
          </p:cNvSpPr>
          <p:nvPr/>
        </p:nvSpPr>
        <p:spPr bwMode="auto">
          <a:xfrm>
            <a:off x="4495800" y="7620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P</a:t>
            </a:r>
            <a:r>
              <a:rPr lang="en-US" sz="2800" baseline="-25000">
                <a:solidFill>
                  <a:srgbClr val="92D050"/>
                </a:solidFill>
              </a:rPr>
              <a:t>B5</a:t>
            </a:r>
          </a:p>
        </p:txBody>
      </p:sp>
      <p:cxnSp>
        <p:nvCxnSpPr>
          <p:cNvPr id="62" name="Straight Arrow Connector 61"/>
          <p:cNvCxnSpPr/>
          <p:nvPr/>
        </p:nvCxnSpPr>
        <p:spPr>
          <a:xfrm rot="10800000">
            <a:off x="1651000" y="4681538"/>
            <a:ext cx="2095500" cy="341312"/>
          </a:xfrm>
          <a:prstGeom prst="straightConnector1">
            <a:avLst/>
          </a:prstGeom>
          <a:ln w="38100">
            <a:solidFill>
              <a:srgbClr val="92D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10800000">
            <a:off x="2019300" y="2978150"/>
            <a:ext cx="1828800" cy="692150"/>
          </a:xfrm>
          <a:prstGeom prst="straightConnector1">
            <a:avLst/>
          </a:prstGeom>
          <a:ln w="38100">
            <a:solidFill>
              <a:srgbClr val="92D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10800000">
            <a:off x="2184400" y="2108200"/>
            <a:ext cx="2114550" cy="82550"/>
          </a:xfrm>
          <a:prstGeom prst="straightConnector1">
            <a:avLst/>
          </a:prstGeom>
          <a:ln w="38100">
            <a:solidFill>
              <a:srgbClr val="92D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10800000">
            <a:off x="2265363" y="777875"/>
            <a:ext cx="2073275" cy="17463"/>
          </a:xfrm>
          <a:prstGeom prst="straightConnector1">
            <a:avLst/>
          </a:prstGeom>
          <a:ln w="38100">
            <a:solidFill>
              <a:srgbClr val="92D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2"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wipe(right)">
                                      <p:cBhvr>
                                        <p:cTn id="14" dur="500"/>
                                        <p:tgtEl>
                                          <p:spTgt spid="62"/>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75"/>
                                        </p:tgtEl>
                                        <p:attrNameLst>
                                          <p:attrName>style.visibility</p:attrName>
                                        </p:attrNameLst>
                                      </p:cBhvr>
                                      <p:to>
                                        <p:strVal val="visible"/>
                                      </p:to>
                                    </p:set>
                                  </p:childTnLst>
                                </p:cTn>
                              </p:par>
                            </p:childTnLst>
                          </p:cTn>
                        </p:par>
                        <p:par>
                          <p:cTn id="18" fill="hold" nodeType="afterGroup">
                            <p:stCondLst>
                              <p:cond delay="1000"/>
                            </p:stCondLst>
                            <p:childTnLst>
                              <p:par>
                                <p:cTn id="19" presetID="22" presetClass="entr" presetSubtype="2"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wipe(right)">
                                      <p:cBhvr>
                                        <p:cTn id="21" dur="500"/>
                                        <p:tgtEl>
                                          <p:spTgt spid="65"/>
                                        </p:tgtEl>
                                      </p:cBhvr>
                                    </p:animEffect>
                                  </p:childTnLst>
                                </p:cTn>
                              </p:par>
                            </p:childTnLst>
                          </p:cTn>
                        </p:par>
                        <p:par>
                          <p:cTn id="22" fill="hold" nodeType="afterGroup">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par>
                          <p:cTn id="25" fill="hold" nodeType="afterGroup">
                            <p:stCondLst>
                              <p:cond delay="1500"/>
                            </p:stCondLst>
                            <p:childTnLst>
                              <p:par>
                                <p:cTn id="26" presetID="22" presetClass="entr" presetSubtype="2" fill="hold"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right)">
                                      <p:cBhvr>
                                        <p:cTn id="28" dur="500"/>
                                        <p:tgtEl>
                                          <p:spTgt spid="67"/>
                                        </p:tgtEl>
                                      </p:cBhvr>
                                    </p:animEffec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77"/>
                                        </p:tgtEl>
                                        <p:attrNameLst>
                                          <p:attrName>style.visibility</p:attrName>
                                        </p:attrNameLst>
                                      </p:cBhvr>
                                      <p:to>
                                        <p:strVal val="visible"/>
                                      </p:to>
                                    </p:set>
                                  </p:childTnLst>
                                </p:cTn>
                              </p:par>
                            </p:childTnLst>
                          </p:cTn>
                        </p:par>
                        <p:par>
                          <p:cTn id="32" fill="hold" nodeType="afterGroup">
                            <p:stCondLst>
                              <p:cond delay="2000"/>
                            </p:stCondLst>
                            <p:childTnLst>
                              <p:par>
                                <p:cTn id="33" presetID="22" presetClass="entr" presetSubtype="2"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right)">
                                      <p:cBhvr>
                                        <p:cTn id="35" dur="500"/>
                                        <p:tgtEl>
                                          <p:spTgt spid="73"/>
                                        </p:tgtEl>
                                      </p:cBhvr>
                                    </p:animEffect>
                                  </p:childTnLst>
                                </p:cTn>
                              </p:par>
                            </p:childTnLst>
                          </p:cTn>
                        </p:par>
                        <p:par>
                          <p:cTn id="36" fill="hold" nodeType="afterGroup">
                            <p:stCondLst>
                              <p:cond delay="2500"/>
                            </p:stCondLst>
                            <p:childTnLst>
                              <p:par>
                                <p:cTn id="37" presetID="1" presetClass="entr" presetSubtype="0" fill="hold" grpId="0" nodeType="after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81000"/>
            <a:ext cx="8153400" cy="830263"/>
          </a:xfrm>
          <a:prstGeom prst="rect">
            <a:avLst/>
          </a:prstGeom>
          <a:noFill/>
        </p:spPr>
        <p:txBody>
          <a:bodyPr>
            <a:spAutoFit/>
          </a:bodyPr>
          <a:lstStyle/>
          <a:p>
            <a:pPr fontAlgn="auto">
              <a:spcBef>
                <a:spcPts val="0"/>
              </a:spcBef>
              <a:spcAft>
                <a:spcPts val="0"/>
              </a:spcAft>
              <a:defRPr/>
            </a:pPr>
            <a:r>
              <a:rPr lang="en-US" sz="4800" dirty="0">
                <a:solidFill>
                  <a:srgbClr val="92D050"/>
                </a:solidFill>
                <a:latin typeface="Arial Black" pitchFamily="34" charset="0"/>
              </a:rPr>
              <a:t>Regenerative</a:t>
            </a:r>
            <a:r>
              <a:rPr lang="en-US" sz="4800" dirty="0">
                <a:solidFill>
                  <a:schemeClr val="bg1">
                    <a:lumMod val="50000"/>
                  </a:schemeClr>
                </a:solidFill>
                <a:latin typeface="Arial Black" pitchFamily="34" charset="0"/>
              </a:rPr>
              <a:t> Braking</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1714500"/>
            <a:ext cx="469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5"/>
          <p:cNvSpPr txBox="1">
            <a:spLocks noChangeArrowheads="1"/>
          </p:cNvSpPr>
          <p:nvPr/>
        </p:nvSpPr>
        <p:spPr bwMode="auto">
          <a:xfrm>
            <a:off x="0" y="5867400"/>
            <a:ext cx="2743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000"/>
              <a:t>http://www.toyota.com/vehicles/2007/prius</a:t>
            </a:r>
          </a:p>
        </p:txBody>
      </p:sp>
      <p:sp>
        <p:nvSpPr>
          <p:cNvPr id="7" name="Rectangle 6"/>
          <p:cNvSpPr/>
          <p:nvPr/>
        </p:nvSpPr>
        <p:spPr>
          <a:xfrm>
            <a:off x="1066800" y="0"/>
            <a:ext cx="80137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6200" y="-76200"/>
            <a:ext cx="9220200" cy="693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7" name="TextBox 4"/>
          <p:cNvSpPr txBox="1">
            <a:spLocks noChangeArrowheads="1"/>
          </p:cNvSpPr>
          <p:nvPr/>
        </p:nvSpPr>
        <p:spPr bwMode="auto">
          <a:xfrm>
            <a:off x="1022350" y="61817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4A7EBB"/>
                </a:solidFill>
              </a:rPr>
              <a:t>Trip A</a:t>
            </a:r>
          </a:p>
        </p:txBody>
      </p:sp>
      <p:sp>
        <p:nvSpPr>
          <p:cNvPr id="3078" name="TextBox 5"/>
          <p:cNvSpPr txBox="1">
            <a:spLocks noChangeArrowheads="1"/>
          </p:cNvSpPr>
          <p:nvPr/>
        </p:nvSpPr>
        <p:spPr bwMode="auto">
          <a:xfrm>
            <a:off x="3308350" y="6172200"/>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92D050"/>
                </a:solidFill>
              </a:rPr>
              <a:t>Trip B</a:t>
            </a:r>
          </a:p>
        </p:txBody>
      </p:sp>
      <p:sp>
        <p:nvSpPr>
          <p:cNvPr id="50" name="Freeform 49"/>
          <p:cNvSpPr/>
          <p:nvPr/>
        </p:nvSpPr>
        <p:spPr>
          <a:xfrm>
            <a:off x="3851275" y="565150"/>
            <a:ext cx="1362075" cy="5343525"/>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520737 w 1626475"/>
              <a:gd name="connsiteY4" fmla="*/ 2945501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20737 w 1626475"/>
              <a:gd name="connsiteY3" fmla="*/ 2945501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1626475 w 1626475"/>
              <a:gd name="connsiteY6" fmla="*/ 0 h 5533696"/>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828121 w 1626475"/>
              <a:gd name="connsiteY6" fmla="*/ 28746 h 5533696"/>
              <a:gd name="connsiteX7" fmla="*/ 1626475 w 1626475"/>
              <a:gd name="connsiteY7" fmla="*/ 0 h 5533696"/>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849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2373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626475 w 1626475"/>
              <a:gd name="connsiteY7"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139874 w 1626475"/>
              <a:gd name="connsiteY7" fmla="*/ 78729 h 5589785"/>
              <a:gd name="connsiteX8" fmla="*/ 1626475 w 1626475"/>
              <a:gd name="connsiteY8" fmla="*/ 56089 h 5589785"/>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28121 w 1626475"/>
              <a:gd name="connsiteY5" fmla="*/ 28746 h 5533696"/>
              <a:gd name="connsiteX6" fmla="*/ 1139874 w 1626475"/>
              <a:gd name="connsiteY6" fmla="*/ 22640 h 5533696"/>
              <a:gd name="connsiteX7" fmla="*/ 1626475 w 1626475"/>
              <a:gd name="connsiteY7" fmla="*/ 0 h 5533696"/>
              <a:gd name="connsiteX0" fmla="*/ 157655 w 1453055"/>
              <a:gd name="connsiteY0" fmla="*/ 5344510 h 5344510"/>
              <a:gd name="connsiteX1" fmla="*/ 0 w 1453055"/>
              <a:gd name="connsiteY1" fmla="*/ 4934606 h 5344510"/>
              <a:gd name="connsiteX2" fmla="*/ 347317 w 1453055"/>
              <a:gd name="connsiteY2" fmla="*/ 2898204 h 5344510"/>
              <a:gd name="connsiteX3" fmla="*/ 630621 w 1453055"/>
              <a:gd name="connsiteY3" fmla="*/ 2112579 h 5344510"/>
              <a:gd name="connsiteX4" fmla="*/ 654701 w 1453055"/>
              <a:gd name="connsiteY4" fmla="*/ 28746 h 5344510"/>
              <a:gd name="connsiteX5" fmla="*/ 966454 w 1453055"/>
              <a:gd name="connsiteY5" fmla="*/ 22640 h 5344510"/>
              <a:gd name="connsiteX6" fmla="*/ 1453055 w 1453055"/>
              <a:gd name="connsiteY6" fmla="*/ 0 h 5344510"/>
              <a:gd name="connsiteX0" fmla="*/ 157655 w 1453055"/>
              <a:gd name="connsiteY0" fmla="*/ 5344510 h 5344510"/>
              <a:gd name="connsiteX1" fmla="*/ 0 w 1453055"/>
              <a:gd name="connsiteY1" fmla="*/ 4934606 h 5344510"/>
              <a:gd name="connsiteX2" fmla="*/ 242284 w 1453055"/>
              <a:gd name="connsiteY2" fmla="*/ 4921468 h 5344510"/>
              <a:gd name="connsiteX3" fmla="*/ 347317 w 1453055"/>
              <a:gd name="connsiteY3" fmla="*/ 2898204 h 5344510"/>
              <a:gd name="connsiteX4" fmla="*/ 630621 w 1453055"/>
              <a:gd name="connsiteY4" fmla="*/ 2112579 h 5344510"/>
              <a:gd name="connsiteX5" fmla="*/ 654701 w 1453055"/>
              <a:gd name="connsiteY5" fmla="*/ 28746 h 5344510"/>
              <a:gd name="connsiteX6" fmla="*/ 966454 w 1453055"/>
              <a:gd name="connsiteY6" fmla="*/ 22640 h 5344510"/>
              <a:gd name="connsiteX7" fmla="*/ 1453055 w 1453055"/>
              <a:gd name="connsiteY7" fmla="*/ 0 h 5344510"/>
              <a:gd name="connsiteX0" fmla="*/ 0 w 1295400"/>
              <a:gd name="connsiteY0" fmla="*/ 5344510 h 5344510"/>
              <a:gd name="connsiteX1" fmla="*/ 84629 w 1295400"/>
              <a:gd name="connsiteY1" fmla="*/ 4921468 h 5344510"/>
              <a:gd name="connsiteX2" fmla="*/ 189662 w 1295400"/>
              <a:gd name="connsiteY2" fmla="*/ 2898204 h 5344510"/>
              <a:gd name="connsiteX3" fmla="*/ 472966 w 1295400"/>
              <a:gd name="connsiteY3" fmla="*/ 2112579 h 5344510"/>
              <a:gd name="connsiteX4" fmla="*/ 497046 w 1295400"/>
              <a:gd name="connsiteY4" fmla="*/ 28746 h 5344510"/>
              <a:gd name="connsiteX5" fmla="*/ 808799 w 1295400"/>
              <a:gd name="connsiteY5" fmla="*/ 22640 h 5344510"/>
              <a:gd name="connsiteX6" fmla="*/ 1295400 w 1295400"/>
              <a:gd name="connsiteY6" fmla="*/ 0 h 5344510"/>
              <a:gd name="connsiteX0" fmla="*/ 67771 w 1363171"/>
              <a:gd name="connsiteY0" fmla="*/ 5344510 h 5344510"/>
              <a:gd name="connsiteX1" fmla="*/ 0 w 1363171"/>
              <a:gd name="connsiteY1" fmla="*/ 49214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412668 w 1363171"/>
              <a:gd name="connsiteY4" fmla="*/ 1878416 h 5344510"/>
              <a:gd name="connsiteX5" fmla="*/ 564817 w 1363171"/>
              <a:gd name="connsiteY5" fmla="*/ 28746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412668 w 1363171"/>
              <a:gd name="connsiteY3" fmla="*/ 18784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593249 w 1363171"/>
              <a:gd name="connsiteY5" fmla="*/ 236874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1363171 w 1363171"/>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71" h="5344510">
                <a:moveTo>
                  <a:pt x="67771" y="5344510"/>
                </a:moveTo>
                <a:lnTo>
                  <a:pt x="0" y="4464268"/>
                </a:lnTo>
                <a:lnTo>
                  <a:pt x="105033" y="3126804"/>
                </a:lnTo>
                <a:lnTo>
                  <a:pt x="565068" y="1649816"/>
                </a:lnTo>
                <a:cubicBezTo>
                  <a:pt x="646437" y="1168161"/>
                  <a:pt x="541332" y="508070"/>
                  <a:pt x="593249" y="236874"/>
                </a:cubicBezTo>
                <a:lnTo>
                  <a:pt x="1363171" y="0"/>
                </a:lnTo>
              </a:path>
            </a:pathLst>
          </a:custGeom>
          <a:ln w="127000">
            <a:solidFill>
              <a:srgbClr val="92D050">
                <a:alpha val="8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baseline="-25000"/>
          </a:p>
        </p:txBody>
      </p:sp>
      <p:sp>
        <p:nvSpPr>
          <p:cNvPr id="51" name="Freeform 50"/>
          <p:cNvSpPr/>
          <p:nvPr/>
        </p:nvSpPr>
        <p:spPr>
          <a:xfrm>
            <a:off x="1474788" y="536575"/>
            <a:ext cx="1452562" cy="5343525"/>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1453055 w 1453055"/>
              <a:gd name="connsiteY5" fmla="*/ 47297 h 5391807"/>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686859 w 1453055"/>
              <a:gd name="connsiteY5" fmla="*/ 244836 h 5391807"/>
              <a:gd name="connsiteX6" fmla="*/ 1453055 w 1453055"/>
              <a:gd name="connsiteY6" fmla="*/ 47297 h 5391807"/>
              <a:gd name="connsiteX0" fmla="*/ 157655 w 1453055"/>
              <a:gd name="connsiteY0" fmla="*/ 5344510 h 5344510"/>
              <a:gd name="connsiteX1" fmla="*/ 0 w 1453055"/>
              <a:gd name="connsiteY1" fmla="*/ 4934606 h 5344510"/>
              <a:gd name="connsiteX2" fmla="*/ 268014 w 1453055"/>
              <a:gd name="connsiteY2" fmla="*/ 2900855 h 5344510"/>
              <a:gd name="connsiteX3" fmla="*/ 630621 w 1453055"/>
              <a:gd name="connsiteY3" fmla="*/ 2112579 h 5344510"/>
              <a:gd name="connsiteX4" fmla="*/ 686859 w 1453055"/>
              <a:gd name="connsiteY4" fmla="*/ 197539 h 5344510"/>
              <a:gd name="connsiteX5" fmla="*/ 1453055 w 1453055"/>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055" h="5344510">
                <a:moveTo>
                  <a:pt x="157655" y="5344510"/>
                </a:moveTo>
                <a:lnTo>
                  <a:pt x="0" y="4934606"/>
                </a:lnTo>
                <a:lnTo>
                  <a:pt x="268014" y="2900855"/>
                </a:lnTo>
                <a:lnTo>
                  <a:pt x="630621" y="2112579"/>
                </a:lnTo>
                <a:lnTo>
                  <a:pt x="686859" y="197539"/>
                </a:lnTo>
                <a:lnTo>
                  <a:pt x="1453055" y="0"/>
                </a:lnTo>
              </a:path>
            </a:pathLst>
          </a:cu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27" name="Straight Arrow Connector 26"/>
          <p:cNvCxnSpPr/>
          <p:nvPr/>
        </p:nvCxnSpPr>
        <p:spPr>
          <a:xfrm rot="10800000">
            <a:off x="1727200" y="5848350"/>
            <a:ext cx="2089150" cy="63500"/>
          </a:xfrm>
          <a:prstGeom prst="straightConnector1">
            <a:avLst/>
          </a:prstGeom>
          <a:ln w="38100">
            <a:solidFill>
              <a:srgbClr val="92D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82" name="TextBox 73"/>
          <p:cNvSpPr txBox="1">
            <a:spLocks noChangeArrowheads="1"/>
          </p:cNvSpPr>
          <p:nvPr/>
        </p:nvSpPr>
        <p:spPr bwMode="auto">
          <a:xfrm>
            <a:off x="2400300" y="5797550"/>
            <a:ext cx="876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92D050"/>
                </a:solidFill>
              </a:rPr>
              <a:t>d</a:t>
            </a:r>
            <a:r>
              <a:rPr lang="en-US" sz="2800" b="1" baseline="-25000">
                <a:solidFill>
                  <a:srgbClr val="92D050"/>
                </a:solidFill>
              </a:rPr>
              <a:t>BA1</a:t>
            </a:r>
          </a:p>
        </p:txBody>
      </p:sp>
      <p:sp>
        <p:nvSpPr>
          <p:cNvPr id="3083" name="TextBox 74"/>
          <p:cNvSpPr txBox="1">
            <a:spLocks noChangeArrowheads="1"/>
          </p:cNvSpPr>
          <p:nvPr/>
        </p:nvSpPr>
        <p:spPr bwMode="auto">
          <a:xfrm>
            <a:off x="2389188" y="4308475"/>
            <a:ext cx="852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92D050"/>
                </a:solidFill>
              </a:rPr>
              <a:t>d</a:t>
            </a:r>
            <a:r>
              <a:rPr lang="en-US" sz="2800" b="1" baseline="-25000">
                <a:solidFill>
                  <a:srgbClr val="92D050"/>
                </a:solidFill>
              </a:rPr>
              <a:t>BA2</a:t>
            </a:r>
          </a:p>
        </p:txBody>
      </p:sp>
      <p:sp>
        <p:nvSpPr>
          <p:cNvPr id="3084" name="TextBox 75"/>
          <p:cNvSpPr txBox="1">
            <a:spLocks noChangeArrowheads="1"/>
          </p:cNvSpPr>
          <p:nvPr/>
        </p:nvSpPr>
        <p:spPr bwMode="auto">
          <a:xfrm>
            <a:off x="2514600" y="35052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4A7EBB"/>
                </a:solidFill>
              </a:rPr>
              <a:t>d</a:t>
            </a:r>
            <a:r>
              <a:rPr lang="en-US" sz="2800" b="1" baseline="-25000">
                <a:solidFill>
                  <a:srgbClr val="4A7EBB"/>
                </a:solidFill>
              </a:rPr>
              <a:t>BA3</a:t>
            </a:r>
          </a:p>
        </p:txBody>
      </p:sp>
      <p:sp>
        <p:nvSpPr>
          <p:cNvPr id="3085" name="TextBox 76"/>
          <p:cNvSpPr txBox="1">
            <a:spLocks noChangeArrowheads="1"/>
          </p:cNvSpPr>
          <p:nvPr/>
        </p:nvSpPr>
        <p:spPr bwMode="auto">
          <a:xfrm>
            <a:off x="2800350" y="1592263"/>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800" b="1">
                <a:solidFill>
                  <a:srgbClr val="92D050"/>
                </a:solidFill>
              </a:rPr>
              <a:t>d</a:t>
            </a:r>
            <a:r>
              <a:rPr lang="en-US" sz="2800" b="1" baseline="-25000">
                <a:solidFill>
                  <a:srgbClr val="92D050"/>
                </a:solidFill>
              </a:rPr>
              <a:t>BA4</a:t>
            </a:r>
          </a:p>
        </p:txBody>
      </p:sp>
      <p:sp>
        <p:nvSpPr>
          <p:cNvPr id="3086" name="TextBox 77"/>
          <p:cNvSpPr txBox="1">
            <a:spLocks noChangeArrowheads="1"/>
          </p:cNvSpPr>
          <p:nvPr/>
        </p:nvSpPr>
        <p:spPr bwMode="auto">
          <a:xfrm>
            <a:off x="3048000" y="771525"/>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92D050"/>
                </a:solidFill>
              </a:rPr>
              <a:t>d</a:t>
            </a:r>
            <a:r>
              <a:rPr lang="en-US" sz="2800" b="1" baseline="-25000">
                <a:solidFill>
                  <a:srgbClr val="92D050"/>
                </a:solidFill>
              </a:rPr>
              <a:t>BA5</a:t>
            </a:r>
          </a:p>
        </p:txBody>
      </p:sp>
      <p:sp>
        <p:nvSpPr>
          <p:cNvPr id="82" name="Oval 81"/>
          <p:cNvSpPr>
            <a:spLocks noChangeAspect="1"/>
          </p:cNvSpPr>
          <p:nvPr/>
        </p:nvSpPr>
        <p:spPr>
          <a:xfrm>
            <a:off x="2076450" y="650875"/>
            <a:ext cx="182563"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Oval 82"/>
          <p:cNvSpPr>
            <a:spLocks noChangeAspect="1"/>
          </p:cNvSpPr>
          <p:nvPr/>
        </p:nvSpPr>
        <p:spPr>
          <a:xfrm>
            <a:off x="2012950" y="2555875"/>
            <a:ext cx="184150"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Oval 83"/>
          <p:cNvSpPr>
            <a:spLocks noChangeAspect="1"/>
          </p:cNvSpPr>
          <p:nvPr/>
        </p:nvSpPr>
        <p:spPr>
          <a:xfrm>
            <a:off x="1646238" y="3352800"/>
            <a:ext cx="182562"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5" name="Oval 84"/>
          <p:cNvSpPr>
            <a:spLocks noChangeAspect="1"/>
          </p:cNvSpPr>
          <p:nvPr/>
        </p:nvSpPr>
        <p:spPr>
          <a:xfrm>
            <a:off x="1403350" y="5395913"/>
            <a:ext cx="184150" cy="184150"/>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Oval 85"/>
          <p:cNvSpPr>
            <a:spLocks noChangeAspect="1"/>
          </p:cNvSpPr>
          <p:nvPr/>
        </p:nvSpPr>
        <p:spPr>
          <a:xfrm>
            <a:off x="1543050" y="5756275"/>
            <a:ext cx="182563"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Oval 86"/>
          <p:cNvSpPr>
            <a:spLocks noChangeAspect="1"/>
          </p:cNvSpPr>
          <p:nvPr/>
        </p:nvSpPr>
        <p:spPr>
          <a:xfrm>
            <a:off x="4362450" y="717550"/>
            <a:ext cx="182563" cy="182563"/>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Oval 87"/>
          <p:cNvSpPr>
            <a:spLocks noChangeAspect="1"/>
          </p:cNvSpPr>
          <p:nvPr/>
        </p:nvSpPr>
        <p:spPr>
          <a:xfrm>
            <a:off x="4321175" y="2119313"/>
            <a:ext cx="182563" cy="184150"/>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9" name="Oval 88"/>
          <p:cNvSpPr>
            <a:spLocks noChangeAspect="1"/>
          </p:cNvSpPr>
          <p:nvPr/>
        </p:nvSpPr>
        <p:spPr>
          <a:xfrm>
            <a:off x="3860800" y="3595688"/>
            <a:ext cx="182563" cy="182562"/>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 name="Oval 89"/>
          <p:cNvSpPr>
            <a:spLocks noChangeAspect="1"/>
          </p:cNvSpPr>
          <p:nvPr/>
        </p:nvSpPr>
        <p:spPr>
          <a:xfrm>
            <a:off x="3757613" y="4938713"/>
            <a:ext cx="184150" cy="184150"/>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3074" name="Object 2"/>
          <p:cNvGraphicFramePr>
            <a:graphicFrameLocks noChangeAspect="1"/>
          </p:cNvGraphicFramePr>
          <p:nvPr/>
        </p:nvGraphicFramePr>
        <p:xfrm>
          <a:off x="3079750" y="3321050"/>
          <a:ext cx="914400" cy="215900"/>
        </p:xfrm>
        <a:graphic>
          <a:graphicData uri="http://schemas.openxmlformats.org/presentationml/2006/ole">
            <mc:AlternateContent xmlns:mc="http://schemas.openxmlformats.org/markup-compatibility/2006">
              <mc:Choice xmlns:v="urn:schemas-microsoft-com:vml" Requires="v">
                <p:oleObj spid="_x0000_s3140" name="Equation" r:id="rId4" imgW="914400" imgH="215640" progId="Equation.3">
                  <p:embed/>
                </p:oleObj>
              </mc:Choice>
              <mc:Fallback>
                <p:oleObj name="Equation" r:id="rId4" imgW="914400" imgH="2156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0" y="3321050"/>
                        <a:ext cx="914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7" name="Oval 116"/>
          <p:cNvSpPr>
            <a:spLocks noChangeAspect="1"/>
          </p:cNvSpPr>
          <p:nvPr/>
        </p:nvSpPr>
        <p:spPr>
          <a:xfrm>
            <a:off x="3832225" y="5832475"/>
            <a:ext cx="182563" cy="182563"/>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8" name="Rounded Rectangle 117"/>
          <p:cNvSpPr/>
          <p:nvPr/>
        </p:nvSpPr>
        <p:spPr>
          <a:xfrm>
            <a:off x="5257800" y="990600"/>
            <a:ext cx="3733800" cy="2438400"/>
          </a:xfrm>
          <a:prstGeom prst="roundRect">
            <a:avLst/>
          </a:pr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98" name="TextBox 118"/>
          <p:cNvSpPr txBox="1">
            <a:spLocks noChangeArrowheads="1"/>
          </p:cNvSpPr>
          <p:nvPr/>
        </p:nvSpPr>
        <p:spPr bwMode="auto">
          <a:xfrm>
            <a:off x="5422900" y="1143000"/>
            <a:ext cx="3657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chemeClr val="bg1"/>
                </a:solidFill>
              </a:rPr>
              <a:t>The </a:t>
            </a:r>
            <a:r>
              <a:rPr lang="en-US" sz="2800" b="1">
                <a:solidFill>
                  <a:schemeClr val="bg1"/>
                </a:solidFill>
              </a:rPr>
              <a:t>final trip similarity </a:t>
            </a:r>
            <a:r>
              <a:rPr lang="en-US" sz="2800">
                <a:solidFill>
                  <a:schemeClr val="bg1"/>
                </a:solidFill>
              </a:rPr>
              <a:t>score between Trip A and Trip B is:</a:t>
            </a:r>
          </a:p>
          <a:p>
            <a:r>
              <a:rPr lang="en-US" sz="2800">
                <a:solidFill>
                  <a:schemeClr val="bg1"/>
                </a:solidFill>
              </a:rPr>
              <a:t>   ScoreAB + ScoreBA</a:t>
            </a:r>
          </a:p>
          <a:p>
            <a:r>
              <a:rPr lang="en-US" sz="2800">
                <a:solidFill>
                  <a:schemeClr val="bg1"/>
                </a:solidFill>
              </a:rPr>
              <a:t>	       2</a:t>
            </a:r>
          </a:p>
        </p:txBody>
      </p:sp>
      <p:sp>
        <p:nvSpPr>
          <p:cNvPr id="3099" name="TextBox 53"/>
          <p:cNvSpPr txBox="1">
            <a:spLocks noChangeArrowheads="1"/>
          </p:cNvSpPr>
          <p:nvPr/>
        </p:nvSpPr>
        <p:spPr bwMode="auto">
          <a:xfrm>
            <a:off x="3963988" y="5661025"/>
            <a:ext cx="76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P</a:t>
            </a:r>
            <a:r>
              <a:rPr lang="en-US" sz="2800" baseline="-25000">
                <a:solidFill>
                  <a:srgbClr val="92D050"/>
                </a:solidFill>
              </a:rPr>
              <a:t>B1</a:t>
            </a:r>
          </a:p>
        </p:txBody>
      </p:sp>
      <p:sp>
        <p:nvSpPr>
          <p:cNvPr id="3100" name="TextBox 54"/>
          <p:cNvSpPr txBox="1">
            <a:spLocks noChangeArrowheads="1"/>
          </p:cNvSpPr>
          <p:nvPr/>
        </p:nvSpPr>
        <p:spPr bwMode="auto">
          <a:xfrm>
            <a:off x="3910013" y="4783138"/>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P</a:t>
            </a:r>
            <a:r>
              <a:rPr lang="en-US" sz="2800" baseline="-25000">
                <a:solidFill>
                  <a:srgbClr val="92D050"/>
                </a:solidFill>
              </a:rPr>
              <a:t>B2</a:t>
            </a:r>
          </a:p>
        </p:txBody>
      </p:sp>
      <p:sp>
        <p:nvSpPr>
          <p:cNvPr id="3101" name="TextBox 55"/>
          <p:cNvSpPr txBox="1">
            <a:spLocks noChangeArrowheads="1"/>
          </p:cNvSpPr>
          <p:nvPr/>
        </p:nvSpPr>
        <p:spPr bwMode="auto">
          <a:xfrm>
            <a:off x="4000500" y="3455988"/>
            <a:ext cx="762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P</a:t>
            </a:r>
            <a:r>
              <a:rPr lang="en-US" sz="2800" baseline="-25000">
                <a:solidFill>
                  <a:srgbClr val="92D050"/>
                </a:solidFill>
              </a:rPr>
              <a:t>B3</a:t>
            </a:r>
          </a:p>
        </p:txBody>
      </p:sp>
      <p:sp>
        <p:nvSpPr>
          <p:cNvPr id="3102" name="TextBox 56"/>
          <p:cNvSpPr txBox="1">
            <a:spLocks noChangeArrowheads="1"/>
          </p:cNvSpPr>
          <p:nvPr/>
        </p:nvSpPr>
        <p:spPr bwMode="auto">
          <a:xfrm>
            <a:off x="4468813" y="1952625"/>
            <a:ext cx="76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P</a:t>
            </a:r>
            <a:r>
              <a:rPr lang="en-US" sz="2800" baseline="-25000">
                <a:solidFill>
                  <a:srgbClr val="92D050"/>
                </a:solidFill>
              </a:rPr>
              <a:t>B4</a:t>
            </a:r>
          </a:p>
        </p:txBody>
      </p:sp>
      <p:sp>
        <p:nvSpPr>
          <p:cNvPr id="3103" name="TextBox 57"/>
          <p:cNvSpPr txBox="1">
            <a:spLocks noChangeArrowheads="1"/>
          </p:cNvSpPr>
          <p:nvPr/>
        </p:nvSpPr>
        <p:spPr bwMode="auto">
          <a:xfrm>
            <a:off x="4495800" y="7620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92D050"/>
                </a:solidFill>
              </a:rPr>
              <a:t>P</a:t>
            </a:r>
            <a:r>
              <a:rPr lang="en-US" sz="2800" baseline="-25000">
                <a:solidFill>
                  <a:srgbClr val="92D050"/>
                </a:solidFill>
              </a:rPr>
              <a:t>B5</a:t>
            </a:r>
          </a:p>
        </p:txBody>
      </p:sp>
      <p:cxnSp>
        <p:nvCxnSpPr>
          <p:cNvPr id="62" name="Straight Arrow Connector 61"/>
          <p:cNvCxnSpPr/>
          <p:nvPr/>
        </p:nvCxnSpPr>
        <p:spPr>
          <a:xfrm rot="10800000">
            <a:off x="1651000" y="4681538"/>
            <a:ext cx="2095500" cy="341312"/>
          </a:xfrm>
          <a:prstGeom prst="straightConnector1">
            <a:avLst/>
          </a:prstGeom>
          <a:ln w="38100">
            <a:solidFill>
              <a:srgbClr val="92D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10800000">
            <a:off x="2019300" y="2978150"/>
            <a:ext cx="1828800" cy="692150"/>
          </a:xfrm>
          <a:prstGeom prst="straightConnector1">
            <a:avLst/>
          </a:prstGeom>
          <a:ln w="38100">
            <a:solidFill>
              <a:srgbClr val="92D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10800000">
            <a:off x="2184400" y="2108200"/>
            <a:ext cx="2114550" cy="82550"/>
          </a:xfrm>
          <a:prstGeom prst="straightConnector1">
            <a:avLst/>
          </a:prstGeom>
          <a:ln w="38100">
            <a:solidFill>
              <a:srgbClr val="92D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10800000">
            <a:off x="2265363" y="777875"/>
            <a:ext cx="2073275" cy="17463"/>
          </a:xfrm>
          <a:prstGeom prst="straightConnector1">
            <a:avLst/>
          </a:prstGeom>
          <a:ln w="38100">
            <a:solidFill>
              <a:srgbClr val="92D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08" name="TextBox 38"/>
          <p:cNvSpPr txBox="1">
            <a:spLocks noChangeArrowheads="1"/>
          </p:cNvSpPr>
          <p:nvPr/>
        </p:nvSpPr>
        <p:spPr bwMode="auto">
          <a:xfrm>
            <a:off x="1017588" y="56642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P</a:t>
            </a:r>
            <a:r>
              <a:rPr lang="en-US" sz="2800" baseline="-25000">
                <a:solidFill>
                  <a:srgbClr val="4A7EBB"/>
                </a:solidFill>
              </a:rPr>
              <a:t>A1</a:t>
            </a:r>
          </a:p>
        </p:txBody>
      </p:sp>
      <p:sp>
        <p:nvSpPr>
          <p:cNvPr id="3109" name="TextBox 39"/>
          <p:cNvSpPr txBox="1">
            <a:spLocks noChangeArrowheads="1"/>
          </p:cNvSpPr>
          <p:nvPr/>
        </p:nvSpPr>
        <p:spPr bwMode="auto">
          <a:xfrm>
            <a:off x="788988" y="5095875"/>
            <a:ext cx="76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P</a:t>
            </a:r>
            <a:r>
              <a:rPr lang="en-US" sz="2800" baseline="-25000">
                <a:solidFill>
                  <a:srgbClr val="4A7EBB"/>
                </a:solidFill>
              </a:rPr>
              <a:t>A2</a:t>
            </a:r>
          </a:p>
        </p:txBody>
      </p:sp>
      <p:sp>
        <p:nvSpPr>
          <p:cNvPr id="3110" name="TextBox 40"/>
          <p:cNvSpPr txBox="1">
            <a:spLocks noChangeArrowheads="1"/>
          </p:cNvSpPr>
          <p:nvPr/>
        </p:nvSpPr>
        <p:spPr bwMode="auto">
          <a:xfrm>
            <a:off x="1017588" y="3038475"/>
            <a:ext cx="76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P</a:t>
            </a:r>
            <a:r>
              <a:rPr lang="en-US" sz="2800" baseline="-25000">
                <a:solidFill>
                  <a:srgbClr val="4A7EBB"/>
                </a:solidFill>
              </a:rPr>
              <a:t>A3</a:t>
            </a:r>
          </a:p>
        </p:txBody>
      </p:sp>
      <p:sp>
        <p:nvSpPr>
          <p:cNvPr id="3111" name="TextBox 41"/>
          <p:cNvSpPr txBox="1">
            <a:spLocks noChangeArrowheads="1"/>
          </p:cNvSpPr>
          <p:nvPr/>
        </p:nvSpPr>
        <p:spPr bwMode="auto">
          <a:xfrm>
            <a:off x="1346200" y="2174875"/>
            <a:ext cx="76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P</a:t>
            </a:r>
            <a:r>
              <a:rPr lang="en-US" sz="2800" baseline="-25000">
                <a:solidFill>
                  <a:srgbClr val="4A7EBB"/>
                </a:solidFill>
              </a:rPr>
              <a:t>A4</a:t>
            </a:r>
          </a:p>
        </p:txBody>
      </p:sp>
      <p:sp>
        <p:nvSpPr>
          <p:cNvPr id="3112" name="TextBox 42"/>
          <p:cNvSpPr txBox="1">
            <a:spLocks noChangeArrowheads="1"/>
          </p:cNvSpPr>
          <p:nvPr/>
        </p:nvSpPr>
        <p:spPr bwMode="auto">
          <a:xfrm>
            <a:off x="1627188" y="1524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rgbClr val="4A7EBB"/>
                </a:solidFill>
              </a:rPr>
              <a:t>P</a:t>
            </a:r>
            <a:r>
              <a:rPr lang="en-US" sz="2800" baseline="-25000">
                <a:solidFill>
                  <a:srgbClr val="4A7EBB"/>
                </a:solidFill>
              </a:rPr>
              <a:t>A5</a:t>
            </a:r>
          </a:p>
        </p:txBody>
      </p:sp>
      <p:cxnSp>
        <p:nvCxnSpPr>
          <p:cNvPr id="47" name="Straight Arrow Connector 46"/>
          <p:cNvCxnSpPr/>
          <p:nvPr/>
        </p:nvCxnSpPr>
        <p:spPr>
          <a:xfrm flipV="1">
            <a:off x="1487488" y="5356225"/>
            <a:ext cx="2298700" cy="107950"/>
          </a:xfrm>
          <a:prstGeom prst="straightConnector1">
            <a:avLst/>
          </a:prstGeom>
          <a:ln w="3810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773238" y="3444875"/>
            <a:ext cx="2089150" cy="234950"/>
          </a:xfrm>
          <a:prstGeom prst="straightConnector1">
            <a:avLst/>
          </a:prstGeom>
          <a:ln w="3810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135188" y="2651125"/>
            <a:ext cx="1884362" cy="520700"/>
          </a:xfrm>
          <a:prstGeom prst="straightConnector1">
            <a:avLst/>
          </a:prstGeom>
          <a:ln w="3810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Freeform 51"/>
          <p:cNvSpPr/>
          <p:nvPr/>
        </p:nvSpPr>
        <p:spPr>
          <a:xfrm>
            <a:off x="3846513" y="554038"/>
            <a:ext cx="1362075" cy="5345112"/>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195113 w 1626475"/>
              <a:gd name="connsiteY3" fmla="*/ 4968766 h 5580993"/>
              <a:gd name="connsiteX4" fmla="*/ 441434 w 1626475"/>
              <a:gd name="connsiteY4" fmla="*/ 2948152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93834 w 1626475"/>
              <a:gd name="connsiteY3" fmla="*/ 2948152 h 5580993"/>
              <a:gd name="connsiteX4" fmla="*/ 520737 w 1626475"/>
              <a:gd name="connsiteY4" fmla="*/ 2945501 h 5580993"/>
              <a:gd name="connsiteX5" fmla="*/ 804041 w 1626475"/>
              <a:gd name="connsiteY5" fmla="*/ 2159876 h 5580993"/>
              <a:gd name="connsiteX6" fmla="*/ 819806 w 1626475"/>
              <a:gd name="connsiteY6" fmla="*/ 0 h 5580993"/>
              <a:gd name="connsiteX7" fmla="*/ 1626475 w 1626475"/>
              <a:gd name="connsiteY7"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520737 w 1626475"/>
              <a:gd name="connsiteY3" fmla="*/ 2945501 h 5580993"/>
              <a:gd name="connsiteX4" fmla="*/ 804041 w 1626475"/>
              <a:gd name="connsiteY4" fmla="*/ 2159876 h 5580993"/>
              <a:gd name="connsiteX5" fmla="*/ 819806 w 1626475"/>
              <a:gd name="connsiteY5" fmla="*/ 0 h 5580993"/>
              <a:gd name="connsiteX6" fmla="*/ 1626475 w 1626475"/>
              <a:gd name="connsiteY6" fmla="*/ 47297 h 5580993"/>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1626475 w 1626475"/>
              <a:gd name="connsiteY6" fmla="*/ 0 h 5533696"/>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96006 w 1626475"/>
              <a:gd name="connsiteY5" fmla="*/ 28903 h 5533696"/>
              <a:gd name="connsiteX6" fmla="*/ 828121 w 1626475"/>
              <a:gd name="connsiteY6" fmla="*/ 28746 h 5533696"/>
              <a:gd name="connsiteX7" fmla="*/ 1626475 w 1626475"/>
              <a:gd name="connsiteY7" fmla="*/ 0 h 5533696"/>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849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96006 w 1626475"/>
              <a:gd name="connsiteY5" fmla="*/ 237392 h 5589785"/>
              <a:gd name="connsiteX6" fmla="*/ 828121 w 1626475"/>
              <a:gd name="connsiteY6" fmla="*/ 84835 h 5589785"/>
              <a:gd name="connsiteX7" fmla="*/ 909468 w 1626475"/>
              <a:gd name="connsiteY7" fmla="*/ 0 h 5589785"/>
              <a:gd name="connsiteX8" fmla="*/ 1626475 w 1626475"/>
              <a:gd name="connsiteY8"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626475 w 1626475"/>
              <a:gd name="connsiteY7" fmla="*/ 56089 h 5589785"/>
              <a:gd name="connsiteX0" fmla="*/ 0 w 1626475"/>
              <a:gd name="connsiteY0" fmla="*/ 5589785 h 5589785"/>
              <a:gd name="connsiteX1" fmla="*/ 331075 w 1626475"/>
              <a:gd name="connsiteY1" fmla="*/ 5400599 h 5589785"/>
              <a:gd name="connsiteX2" fmla="*/ 173420 w 1626475"/>
              <a:gd name="connsiteY2" fmla="*/ 4990695 h 5589785"/>
              <a:gd name="connsiteX3" fmla="*/ 520737 w 1626475"/>
              <a:gd name="connsiteY3" fmla="*/ 2954293 h 5589785"/>
              <a:gd name="connsiteX4" fmla="*/ 804041 w 1626475"/>
              <a:gd name="connsiteY4" fmla="*/ 2168668 h 5589785"/>
              <a:gd name="connsiteX5" fmla="*/ 828121 w 1626475"/>
              <a:gd name="connsiteY5" fmla="*/ 84835 h 5589785"/>
              <a:gd name="connsiteX6" fmla="*/ 909468 w 1626475"/>
              <a:gd name="connsiteY6" fmla="*/ 0 h 5589785"/>
              <a:gd name="connsiteX7" fmla="*/ 1139874 w 1626475"/>
              <a:gd name="connsiteY7" fmla="*/ 78729 h 5589785"/>
              <a:gd name="connsiteX8" fmla="*/ 1626475 w 1626475"/>
              <a:gd name="connsiteY8" fmla="*/ 56089 h 5589785"/>
              <a:gd name="connsiteX0" fmla="*/ 0 w 1626475"/>
              <a:gd name="connsiteY0" fmla="*/ 5533696 h 5533696"/>
              <a:gd name="connsiteX1" fmla="*/ 331075 w 1626475"/>
              <a:gd name="connsiteY1" fmla="*/ 5344510 h 5533696"/>
              <a:gd name="connsiteX2" fmla="*/ 173420 w 1626475"/>
              <a:gd name="connsiteY2" fmla="*/ 4934606 h 5533696"/>
              <a:gd name="connsiteX3" fmla="*/ 520737 w 1626475"/>
              <a:gd name="connsiteY3" fmla="*/ 2898204 h 5533696"/>
              <a:gd name="connsiteX4" fmla="*/ 804041 w 1626475"/>
              <a:gd name="connsiteY4" fmla="*/ 2112579 h 5533696"/>
              <a:gd name="connsiteX5" fmla="*/ 828121 w 1626475"/>
              <a:gd name="connsiteY5" fmla="*/ 28746 h 5533696"/>
              <a:gd name="connsiteX6" fmla="*/ 1139874 w 1626475"/>
              <a:gd name="connsiteY6" fmla="*/ 22640 h 5533696"/>
              <a:gd name="connsiteX7" fmla="*/ 1626475 w 1626475"/>
              <a:gd name="connsiteY7" fmla="*/ 0 h 5533696"/>
              <a:gd name="connsiteX0" fmla="*/ 157655 w 1453055"/>
              <a:gd name="connsiteY0" fmla="*/ 5344510 h 5344510"/>
              <a:gd name="connsiteX1" fmla="*/ 0 w 1453055"/>
              <a:gd name="connsiteY1" fmla="*/ 4934606 h 5344510"/>
              <a:gd name="connsiteX2" fmla="*/ 347317 w 1453055"/>
              <a:gd name="connsiteY2" fmla="*/ 2898204 h 5344510"/>
              <a:gd name="connsiteX3" fmla="*/ 630621 w 1453055"/>
              <a:gd name="connsiteY3" fmla="*/ 2112579 h 5344510"/>
              <a:gd name="connsiteX4" fmla="*/ 654701 w 1453055"/>
              <a:gd name="connsiteY4" fmla="*/ 28746 h 5344510"/>
              <a:gd name="connsiteX5" fmla="*/ 966454 w 1453055"/>
              <a:gd name="connsiteY5" fmla="*/ 22640 h 5344510"/>
              <a:gd name="connsiteX6" fmla="*/ 1453055 w 1453055"/>
              <a:gd name="connsiteY6" fmla="*/ 0 h 5344510"/>
              <a:gd name="connsiteX0" fmla="*/ 157655 w 1453055"/>
              <a:gd name="connsiteY0" fmla="*/ 5344510 h 5344510"/>
              <a:gd name="connsiteX1" fmla="*/ 0 w 1453055"/>
              <a:gd name="connsiteY1" fmla="*/ 4934606 h 5344510"/>
              <a:gd name="connsiteX2" fmla="*/ 242284 w 1453055"/>
              <a:gd name="connsiteY2" fmla="*/ 4921468 h 5344510"/>
              <a:gd name="connsiteX3" fmla="*/ 347317 w 1453055"/>
              <a:gd name="connsiteY3" fmla="*/ 2898204 h 5344510"/>
              <a:gd name="connsiteX4" fmla="*/ 630621 w 1453055"/>
              <a:gd name="connsiteY4" fmla="*/ 2112579 h 5344510"/>
              <a:gd name="connsiteX5" fmla="*/ 654701 w 1453055"/>
              <a:gd name="connsiteY5" fmla="*/ 28746 h 5344510"/>
              <a:gd name="connsiteX6" fmla="*/ 966454 w 1453055"/>
              <a:gd name="connsiteY6" fmla="*/ 22640 h 5344510"/>
              <a:gd name="connsiteX7" fmla="*/ 1453055 w 1453055"/>
              <a:gd name="connsiteY7" fmla="*/ 0 h 5344510"/>
              <a:gd name="connsiteX0" fmla="*/ 0 w 1295400"/>
              <a:gd name="connsiteY0" fmla="*/ 5344510 h 5344510"/>
              <a:gd name="connsiteX1" fmla="*/ 84629 w 1295400"/>
              <a:gd name="connsiteY1" fmla="*/ 4921468 h 5344510"/>
              <a:gd name="connsiteX2" fmla="*/ 189662 w 1295400"/>
              <a:gd name="connsiteY2" fmla="*/ 2898204 h 5344510"/>
              <a:gd name="connsiteX3" fmla="*/ 472966 w 1295400"/>
              <a:gd name="connsiteY3" fmla="*/ 2112579 h 5344510"/>
              <a:gd name="connsiteX4" fmla="*/ 497046 w 1295400"/>
              <a:gd name="connsiteY4" fmla="*/ 28746 h 5344510"/>
              <a:gd name="connsiteX5" fmla="*/ 808799 w 1295400"/>
              <a:gd name="connsiteY5" fmla="*/ 22640 h 5344510"/>
              <a:gd name="connsiteX6" fmla="*/ 1295400 w 1295400"/>
              <a:gd name="connsiteY6" fmla="*/ 0 h 5344510"/>
              <a:gd name="connsiteX0" fmla="*/ 67771 w 1363171"/>
              <a:gd name="connsiteY0" fmla="*/ 5344510 h 5344510"/>
              <a:gd name="connsiteX1" fmla="*/ 0 w 1363171"/>
              <a:gd name="connsiteY1" fmla="*/ 49214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257433 w 1363171"/>
              <a:gd name="connsiteY2" fmla="*/ 28982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40737 w 1363171"/>
              <a:gd name="connsiteY3" fmla="*/ 2112579 h 5344510"/>
              <a:gd name="connsiteX4" fmla="*/ 412668 w 1363171"/>
              <a:gd name="connsiteY4" fmla="*/ 1878416 h 5344510"/>
              <a:gd name="connsiteX5" fmla="*/ 564817 w 1363171"/>
              <a:gd name="connsiteY5" fmla="*/ 28746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412668 w 1363171"/>
              <a:gd name="connsiteY3" fmla="*/ 18784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6928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64817 w 1363171"/>
              <a:gd name="connsiteY4" fmla="*/ 28746 h 5344510"/>
              <a:gd name="connsiteX5" fmla="*/ 593249 w 1363171"/>
              <a:gd name="connsiteY5" fmla="*/ 236874 h 5344510"/>
              <a:gd name="connsiteX6" fmla="*/ 876570 w 1363171"/>
              <a:gd name="connsiteY6" fmla="*/ 22640 h 5344510"/>
              <a:gd name="connsiteX7" fmla="*/ 1363171 w 1363171"/>
              <a:gd name="connsiteY7"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876570 w 1363171"/>
              <a:gd name="connsiteY5" fmla="*/ 22640 h 5344510"/>
              <a:gd name="connsiteX6" fmla="*/ 1363171 w 1363171"/>
              <a:gd name="connsiteY6" fmla="*/ 0 h 5344510"/>
              <a:gd name="connsiteX0" fmla="*/ 67771 w 1363171"/>
              <a:gd name="connsiteY0" fmla="*/ 5344510 h 5344510"/>
              <a:gd name="connsiteX1" fmla="*/ 0 w 1363171"/>
              <a:gd name="connsiteY1" fmla="*/ 4464268 h 5344510"/>
              <a:gd name="connsiteX2" fmla="*/ 105033 w 1363171"/>
              <a:gd name="connsiteY2" fmla="*/ 3126804 h 5344510"/>
              <a:gd name="connsiteX3" fmla="*/ 565068 w 1363171"/>
              <a:gd name="connsiteY3" fmla="*/ 1649816 h 5344510"/>
              <a:gd name="connsiteX4" fmla="*/ 593249 w 1363171"/>
              <a:gd name="connsiteY4" fmla="*/ 236874 h 5344510"/>
              <a:gd name="connsiteX5" fmla="*/ 1363171 w 1363171"/>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71" h="5344510">
                <a:moveTo>
                  <a:pt x="67771" y="5344510"/>
                </a:moveTo>
                <a:lnTo>
                  <a:pt x="0" y="4464268"/>
                </a:lnTo>
                <a:lnTo>
                  <a:pt x="105033" y="3126804"/>
                </a:lnTo>
                <a:lnTo>
                  <a:pt x="565068" y="1649816"/>
                </a:lnTo>
                <a:cubicBezTo>
                  <a:pt x="646437" y="1168161"/>
                  <a:pt x="541332" y="508070"/>
                  <a:pt x="593249" y="236874"/>
                </a:cubicBezTo>
                <a:lnTo>
                  <a:pt x="1363171" y="0"/>
                </a:lnTo>
              </a:path>
            </a:pathLst>
          </a:custGeom>
          <a:ln w="127000">
            <a:solidFill>
              <a:srgbClr val="92D050">
                <a:alpha val="8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baseline="-25000"/>
          </a:p>
        </p:txBody>
      </p:sp>
      <p:sp>
        <p:nvSpPr>
          <p:cNvPr id="53" name="Freeform 52"/>
          <p:cNvSpPr/>
          <p:nvPr/>
        </p:nvSpPr>
        <p:spPr>
          <a:xfrm>
            <a:off x="1470025" y="525463"/>
            <a:ext cx="1452563" cy="5345112"/>
          </a:xfrm>
          <a:custGeom>
            <a:avLst/>
            <a:gdLst>
              <a:gd name="connsiteX0" fmla="*/ 0 w 1245475"/>
              <a:gd name="connsiteY0" fmla="*/ 5580993 h 5580993"/>
              <a:gd name="connsiteX1" fmla="*/ 331075 w 1245475"/>
              <a:gd name="connsiteY1" fmla="*/ 5391807 h 5580993"/>
              <a:gd name="connsiteX2" fmla="*/ 173420 w 1245475"/>
              <a:gd name="connsiteY2" fmla="*/ 4981903 h 5580993"/>
              <a:gd name="connsiteX3" fmla="*/ 441434 w 1245475"/>
              <a:gd name="connsiteY3" fmla="*/ 2948152 h 5580993"/>
              <a:gd name="connsiteX4" fmla="*/ 804041 w 1245475"/>
              <a:gd name="connsiteY4" fmla="*/ 2159876 h 5580993"/>
              <a:gd name="connsiteX5" fmla="*/ 819806 w 1245475"/>
              <a:gd name="connsiteY5" fmla="*/ 0 h 5580993"/>
              <a:gd name="connsiteX6" fmla="*/ 1245475 w 1245475"/>
              <a:gd name="connsiteY6" fmla="*/ 47297 h 5580993"/>
              <a:gd name="connsiteX0" fmla="*/ 0 w 1626475"/>
              <a:gd name="connsiteY0" fmla="*/ 5580993 h 5580993"/>
              <a:gd name="connsiteX1" fmla="*/ 331075 w 1626475"/>
              <a:gd name="connsiteY1" fmla="*/ 5391807 h 5580993"/>
              <a:gd name="connsiteX2" fmla="*/ 173420 w 1626475"/>
              <a:gd name="connsiteY2" fmla="*/ 4981903 h 5580993"/>
              <a:gd name="connsiteX3" fmla="*/ 441434 w 1626475"/>
              <a:gd name="connsiteY3" fmla="*/ 2948152 h 5580993"/>
              <a:gd name="connsiteX4" fmla="*/ 804041 w 1626475"/>
              <a:gd name="connsiteY4" fmla="*/ 2159876 h 5580993"/>
              <a:gd name="connsiteX5" fmla="*/ 819806 w 1626475"/>
              <a:gd name="connsiteY5" fmla="*/ 0 h 5580993"/>
              <a:gd name="connsiteX6" fmla="*/ 1626475 w 1626475"/>
              <a:gd name="connsiteY6" fmla="*/ 47297 h 5580993"/>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1453055 w 1453055"/>
              <a:gd name="connsiteY5" fmla="*/ 47297 h 5391807"/>
              <a:gd name="connsiteX0" fmla="*/ 157655 w 1453055"/>
              <a:gd name="connsiteY0" fmla="*/ 5391807 h 5391807"/>
              <a:gd name="connsiteX1" fmla="*/ 0 w 1453055"/>
              <a:gd name="connsiteY1" fmla="*/ 4981903 h 5391807"/>
              <a:gd name="connsiteX2" fmla="*/ 268014 w 1453055"/>
              <a:gd name="connsiteY2" fmla="*/ 2948152 h 5391807"/>
              <a:gd name="connsiteX3" fmla="*/ 630621 w 1453055"/>
              <a:gd name="connsiteY3" fmla="*/ 2159876 h 5391807"/>
              <a:gd name="connsiteX4" fmla="*/ 646386 w 1453055"/>
              <a:gd name="connsiteY4" fmla="*/ 0 h 5391807"/>
              <a:gd name="connsiteX5" fmla="*/ 686859 w 1453055"/>
              <a:gd name="connsiteY5" fmla="*/ 244836 h 5391807"/>
              <a:gd name="connsiteX6" fmla="*/ 1453055 w 1453055"/>
              <a:gd name="connsiteY6" fmla="*/ 47297 h 5391807"/>
              <a:gd name="connsiteX0" fmla="*/ 157655 w 1453055"/>
              <a:gd name="connsiteY0" fmla="*/ 5344510 h 5344510"/>
              <a:gd name="connsiteX1" fmla="*/ 0 w 1453055"/>
              <a:gd name="connsiteY1" fmla="*/ 4934606 h 5344510"/>
              <a:gd name="connsiteX2" fmla="*/ 268014 w 1453055"/>
              <a:gd name="connsiteY2" fmla="*/ 2900855 h 5344510"/>
              <a:gd name="connsiteX3" fmla="*/ 630621 w 1453055"/>
              <a:gd name="connsiteY3" fmla="*/ 2112579 h 5344510"/>
              <a:gd name="connsiteX4" fmla="*/ 686859 w 1453055"/>
              <a:gd name="connsiteY4" fmla="*/ 197539 h 5344510"/>
              <a:gd name="connsiteX5" fmla="*/ 1453055 w 1453055"/>
              <a:gd name="connsiteY5" fmla="*/ 0 h 534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055" h="5344510">
                <a:moveTo>
                  <a:pt x="157655" y="5344510"/>
                </a:moveTo>
                <a:lnTo>
                  <a:pt x="0" y="4934606"/>
                </a:lnTo>
                <a:lnTo>
                  <a:pt x="268014" y="2900855"/>
                </a:lnTo>
                <a:lnTo>
                  <a:pt x="630621" y="2112579"/>
                </a:lnTo>
                <a:lnTo>
                  <a:pt x="686859" y="197539"/>
                </a:lnTo>
                <a:lnTo>
                  <a:pt x="1453055" y="0"/>
                </a:lnTo>
              </a:path>
            </a:pathLst>
          </a:cu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59" name="Straight Arrow Connector 58"/>
          <p:cNvCxnSpPr/>
          <p:nvPr/>
        </p:nvCxnSpPr>
        <p:spPr>
          <a:xfrm>
            <a:off x="2160588" y="752475"/>
            <a:ext cx="2205037" cy="42863"/>
          </a:xfrm>
          <a:prstGeom prst="straightConnector1">
            <a:avLst/>
          </a:prstGeom>
          <a:ln w="3810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1627188" y="5756275"/>
            <a:ext cx="2197100" cy="101600"/>
          </a:xfrm>
          <a:prstGeom prst="straightConnector1">
            <a:avLst/>
          </a:prstGeom>
          <a:ln w="3810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20" name="TextBox 68"/>
          <p:cNvSpPr txBox="1">
            <a:spLocks noChangeArrowheads="1"/>
          </p:cNvSpPr>
          <p:nvPr/>
        </p:nvSpPr>
        <p:spPr bwMode="auto">
          <a:xfrm>
            <a:off x="2266950" y="5326063"/>
            <a:ext cx="85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4A7EBB"/>
                </a:solidFill>
              </a:rPr>
              <a:t>d</a:t>
            </a:r>
            <a:r>
              <a:rPr lang="en-US" sz="2800" b="1" baseline="-25000">
                <a:solidFill>
                  <a:srgbClr val="4A7EBB"/>
                </a:solidFill>
              </a:rPr>
              <a:t>AB1</a:t>
            </a:r>
          </a:p>
        </p:txBody>
      </p:sp>
      <p:sp>
        <p:nvSpPr>
          <p:cNvPr id="3121" name="TextBox 69"/>
          <p:cNvSpPr txBox="1">
            <a:spLocks noChangeArrowheads="1"/>
          </p:cNvSpPr>
          <p:nvPr/>
        </p:nvSpPr>
        <p:spPr bwMode="auto">
          <a:xfrm>
            <a:off x="2209800" y="48768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4A7EBB"/>
                </a:solidFill>
              </a:rPr>
              <a:t>d</a:t>
            </a:r>
            <a:r>
              <a:rPr lang="en-US" sz="2800" b="1" baseline="-25000">
                <a:solidFill>
                  <a:srgbClr val="4A7EBB"/>
                </a:solidFill>
              </a:rPr>
              <a:t>AB2</a:t>
            </a:r>
          </a:p>
        </p:txBody>
      </p:sp>
      <p:sp>
        <p:nvSpPr>
          <p:cNvPr id="3122" name="TextBox 70"/>
          <p:cNvSpPr txBox="1">
            <a:spLocks noChangeArrowheads="1"/>
          </p:cNvSpPr>
          <p:nvPr/>
        </p:nvSpPr>
        <p:spPr bwMode="auto">
          <a:xfrm>
            <a:off x="2697163" y="2833688"/>
            <a:ext cx="8842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92D050"/>
                </a:solidFill>
              </a:rPr>
              <a:t>d</a:t>
            </a:r>
            <a:r>
              <a:rPr lang="en-US" sz="2800" b="1" baseline="-25000">
                <a:solidFill>
                  <a:srgbClr val="92D050"/>
                </a:solidFill>
              </a:rPr>
              <a:t>AB3</a:t>
            </a:r>
          </a:p>
        </p:txBody>
      </p:sp>
      <p:sp>
        <p:nvSpPr>
          <p:cNvPr id="3123" name="TextBox 71"/>
          <p:cNvSpPr txBox="1">
            <a:spLocks noChangeArrowheads="1"/>
          </p:cNvSpPr>
          <p:nvPr/>
        </p:nvSpPr>
        <p:spPr bwMode="auto">
          <a:xfrm>
            <a:off x="2652713" y="2330450"/>
            <a:ext cx="887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800" b="1">
                <a:solidFill>
                  <a:srgbClr val="4A7EBB"/>
                </a:solidFill>
              </a:rPr>
              <a:t>d</a:t>
            </a:r>
            <a:r>
              <a:rPr lang="en-US" sz="2800" b="1" baseline="-25000">
                <a:solidFill>
                  <a:srgbClr val="4A7EBB"/>
                </a:solidFill>
              </a:rPr>
              <a:t>AB4</a:t>
            </a:r>
          </a:p>
        </p:txBody>
      </p:sp>
      <p:sp>
        <p:nvSpPr>
          <p:cNvPr id="3124" name="TextBox 78"/>
          <p:cNvSpPr txBox="1">
            <a:spLocks noChangeArrowheads="1"/>
          </p:cNvSpPr>
          <p:nvPr/>
        </p:nvSpPr>
        <p:spPr bwMode="auto">
          <a:xfrm>
            <a:off x="3074988" y="219075"/>
            <a:ext cx="8874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a:solidFill>
                  <a:srgbClr val="4A7EBB"/>
                </a:solidFill>
              </a:rPr>
              <a:t>d</a:t>
            </a:r>
            <a:r>
              <a:rPr lang="en-US" sz="2800" b="1" baseline="-25000">
                <a:solidFill>
                  <a:srgbClr val="4A7EBB"/>
                </a:solidFill>
              </a:rPr>
              <a:t>AB5</a:t>
            </a:r>
          </a:p>
        </p:txBody>
      </p:sp>
      <p:sp>
        <p:nvSpPr>
          <p:cNvPr id="80" name="Oval 79"/>
          <p:cNvSpPr>
            <a:spLocks noChangeAspect="1"/>
          </p:cNvSpPr>
          <p:nvPr/>
        </p:nvSpPr>
        <p:spPr>
          <a:xfrm>
            <a:off x="2071688" y="639763"/>
            <a:ext cx="182562" cy="184150"/>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Oval 80"/>
          <p:cNvSpPr>
            <a:spLocks noChangeAspect="1"/>
          </p:cNvSpPr>
          <p:nvPr/>
        </p:nvSpPr>
        <p:spPr>
          <a:xfrm>
            <a:off x="2008188" y="2544763"/>
            <a:ext cx="182562" cy="184150"/>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1" name="Oval 90"/>
          <p:cNvSpPr>
            <a:spLocks noChangeAspect="1"/>
          </p:cNvSpPr>
          <p:nvPr/>
        </p:nvSpPr>
        <p:spPr>
          <a:xfrm>
            <a:off x="1641475" y="3343275"/>
            <a:ext cx="182563" cy="182563"/>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 name="Oval 91"/>
          <p:cNvSpPr>
            <a:spLocks noChangeAspect="1"/>
          </p:cNvSpPr>
          <p:nvPr/>
        </p:nvSpPr>
        <p:spPr>
          <a:xfrm>
            <a:off x="1398588" y="5386388"/>
            <a:ext cx="182562" cy="182562"/>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3" name="Oval 92"/>
          <p:cNvSpPr>
            <a:spLocks noChangeAspect="1"/>
          </p:cNvSpPr>
          <p:nvPr/>
        </p:nvSpPr>
        <p:spPr>
          <a:xfrm>
            <a:off x="1538288" y="5745163"/>
            <a:ext cx="182562" cy="184150"/>
          </a:xfrm>
          <a:prstGeom prst="ellipse">
            <a:avLst/>
          </a:prstGeom>
          <a:solidFill>
            <a:schemeClr val="tx2">
              <a:lumMod val="40000"/>
              <a:lumOff val="60000"/>
            </a:schemeClr>
          </a:solidFill>
          <a:ln>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Oval 93"/>
          <p:cNvSpPr>
            <a:spLocks noChangeAspect="1"/>
          </p:cNvSpPr>
          <p:nvPr/>
        </p:nvSpPr>
        <p:spPr>
          <a:xfrm>
            <a:off x="4357688" y="708025"/>
            <a:ext cx="182562" cy="182563"/>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Oval 94"/>
          <p:cNvSpPr>
            <a:spLocks noChangeAspect="1"/>
          </p:cNvSpPr>
          <p:nvPr/>
        </p:nvSpPr>
        <p:spPr>
          <a:xfrm>
            <a:off x="4316413" y="2109788"/>
            <a:ext cx="182562" cy="182562"/>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Oval 95"/>
          <p:cNvSpPr>
            <a:spLocks noChangeAspect="1"/>
          </p:cNvSpPr>
          <p:nvPr/>
        </p:nvSpPr>
        <p:spPr>
          <a:xfrm>
            <a:off x="3856038" y="3584575"/>
            <a:ext cx="182562" cy="182563"/>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Oval 96"/>
          <p:cNvSpPr>
            <a:spLocks noChangeAspect="1"/>
          </p:cNvSpPr>
          <p:nvPr/>
        </p:nvSpPr>
        <p:spPr>
          <a:xfrm>
            <a:off x="3752850" y="4929188"/>
            <a:ext cx="182563" cy="182562"/>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3075" name="Object 3"/>
          <p:cNvGraphicFramePr>
            <a:graphicFrameLocks noChangeAspect="1"/>
          </p:cNvGraphicFramePr>
          <p:nvPr/>
        </p:nvGraphicFramePr>
        <p:xfrm>
          <a:off x="3074988" y="3311525"/>
          <a:ext cx="914400" cy="215900"/>
        </p:xfrm>
        <a:graphic>
          <a:graphicData uri="http://schemas.openxmlformats.org/presentationml/2006/ole">
            <mc:AlternateContent xmlns:mc="http://schemas.openxmlformats.org/markup-compatibility/2006">
              <mc:Choice xmlns:v="urn:schemas-microsoft-com:vml" Requires="v">
                <p:oleObj spid="_x0000_s3141" name="Equation" r:id="rId6" imgW="914400" imgH="215640" progId="Equation.3">
                  <p:embed/>
                </p:oleObj>
              </mc:Choice>
              <mc:Fallback>
                <p:oleObj name="Equation" r:id="rId6" imgW="914400" imgH="21564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4988" y="3311525"/>
                        <a:ext cx="914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 name="Oval 100"/>
          <p:cNvSpPr>
            <a:spLocks noChangeAspect="1"/>
          </p:cNvSpPr>
          <p:nvPr/>
        </p:nvSpPr>
        <p:spPr>
          <a:xfrm>
            <a:off x="3827463" y="5821363"/>
            <a:ext cx="182562" cy="182562"/>
          </a:xfrm>
          <a:prstGeom prst="ellipse">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3" name="Straight Connector 102"/>
          <p:cNvCxnSpPr/>
          <p:nvPr/>
        </p:nvCxnSpPr>
        <p:spPr>
          <a:xfrm rot="10800000">
            <a:off x="5562600" y="2895600"/>
            <a:ext cx="32004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5257800" y="3733800"/>
            <a:ext cx="3733800" cy="2895600"/>
          </a:xfrm>
          <a:prstGeom prst="roundRect">
            <a:avLst/>
          </a:pr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TextBox 65"/>
          <p:cNvSpPr txBox="1">
            <a:spLocks noChangeArrowheads="1"/>
          </p:cNvSpPr>
          <p:nvPr/>
        </p:nvSpPr>
        <p:spPr bwMode="auto">
          <a:xfrm>
            <a:off x="5486400" y="3886200"/>
            <a:ext cx="3505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solidFill>
                  <a:schemeClr val="bg1"/>
                </a:solidFill>
              </a:rPr>
              <a:t>We use </a:t>
            </a:r>
            <a:r>
              <a:rPr lang="en-US" sz="2800" b="1">
                <a:solidFill>
                  <a:schemeClr val="bg1"/>
                </a:solidFill>
              </a:rPr>
              <a:t>this trip similarity score </a:t>
            </a:r>
            <a:r>
              <a:rPr lang="en-US" sz="2800">
                <a:solidFill>
                  <a:schemeClr val="bg1"/>
                </a:solidFill>
              </a:rPr>
              <a:t>to automatically  detect </a:t>
            </a:r>
            <a:r>
              <a:rPr lang="en-US" sz="2800" b="1" i="1">
                <a:solidFill>
                  <a:schemeClr val="bg1"/>
                </a:solidFill>
              </a:rPr>
              <a:t>routes. </a:t>
            </a:r>
            <a:r>
              <a:rPr lang="en-US" sz="2800">
                <a:solidFill>
                  <a:schemeClr val="bg1"/>
                </a:solidFill>
              </a:rPr>
              <a:t>Trips that are very similar are along the same route.</a:t>
            </a:r>
            <a:endParaRPr lang="en-US" sz="2800" b="1" i="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Route </a:t>
            </a:r>
            <a:r>
              <a:rPr lang="en-US" smtClean="0">
                <a:solidFill>
                  <a:srgbClr val="92D050"/>
                </a:solidFill>
              </a:rPr>
              <a:t>Detection</a:t>
            </a:r>
          </a:p>
        </p:txBody>
      </p:sp>
      <p:sp>
        <p:nvSpPr>
          <p:cNvPr id="3" name="Content Placeholder 2"/>
          <p:cNvSpPr>
            <a:spLocks noGrp="1"/>
          </p:cNvSpPr>
          <p:nvPr>
            <p:ph idx="1"/>
          </p:nvPr>
        </p:nvSpPr>
        <p:spPr/>
        <p:txBody>
          <a:bodyPr/>
          <a:lstStyle/>
          <a:p>
            <a:r>
              <a:rPr lang="en-US" smtClean="0"/>
              <a:t>We create routes from trip data by comparing </a:t>
            </a:r>
            <a:r>
              <a:rPr lang="en-US" b="1" smtClean="0"/>
              <a:t>every trip </a:t>
            </a:r>
            <a:r>
              <a:rPr lang="en-US" smtClean="0"/>
              <a:t>in a subject’s dataset</a:t>
            </a:r>
          </a:p>
          <a:p>
            <a:r>
              <a:rPr lang="en-US" smtClean="0"/>
              <a:t>The result of each </a:t>
            </a:r>
            <a:r>
              <a:rPr lang="en-US" b="1" smtClean="0"/>
              <a:t>trip by trip comparison </a:t>
            </a:r>
            <a:r>
              <a:rPr lang="en-US" smtClean="0"/>
              <a:t>is the previously described </a:t>
            </a:r>
            <a:r>
              <a:rPr lang="en-US" b="1" smtClean="0"/>
              <a:t>trip similarity score</a:t>
            </a:r>
          </a:p>
          <a:p>
            <a:r>
              <a:rPr lang="en-US" smtClean="0"/>
              <a:t>These </a:t>
            </a:r>
            <a:r>
              <a:rPr lang="en-US" b="1" smtClean="0"/>
              <a:t>scores</a:t>
            </a:r>
            <a:r>
              <a:rPr lang="en-US" smtClean="0"/>
              <a:t> are stored in a </a:t>
            </a:r>
            <a:r>
              <a:rPr lang="en-US" b="1" smtClean="0"/>
              <a:t>trip similarity matrix</a:t>
            </a:r>
          </a:p>
          <a:p>
            <a:r>
              <a:rPr lang="en-US" smtClean="0"/>
              <a:t>We repeatedly </a:t>
            </a:r>
            <a:r>
              <a:rPr lang="en-US" b="1" smtClean="0"/>
              <a:t>combine trips </a:t>
            </a:r>
            <a:r>
              <a:rPr lang="en-US" smtClean="0"/>
              <a:t>with the </a:t>
            </a:r>
            <a:r>
              <a:rPr lang="en-US" b="1" smtClean="0"/>
              <a:t>lowest scores</a:t>
            </a:r>
            <a:r>
              <a:rPr lang="en-US" smtClean="0"/>
              <a:t> (most similar) into </a:t>
            </a:r>
            <a:r>
              <a:rPr lang="en-US" b="1" smtClean="0"/>
              <a:t>routes</a:t>
            </a:r>
          </a:p>
        </p:txBody>
      </p:sp>
      <p:sp>
        <p:nvSpPr>
          <p:cNvPr id="4" name="Rectangle 3"/>
          <p:cNvSpPr/>
          <p:nvPr/>
        </p:nvSpPr>
        <p:spPr>
          <a:xfrm>
            <a:off x="0" y="0"/>
            <a:ext cx="28956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4343400" y="0"/>
            <a:ext cx="4773613"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Our Clustering </a:t>
            </a:r>
            <a:r>
              <a:rPr lang="en-US" smtClean="0">
                <a:solidFill>
                  <a:srgbClr val="92D050"/>
                </a:solidFill>
              </a:rPr>
              <a:t>Technique</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b="1" dirty="0" err="1" smtClean="0"/>
              <a:t>Dendrogram</a:t>
            </a:r>
            <a:r>
              <a:rPr lang="en-US" b="1" dirty="0" smtClean="0"/>
              <a:t> Clustering: </a:t>
            </a:r>
            <a:r>
              <a:rPr lang="en-US" dirty="0" smtClean="0"/>
              <a:t>a hierarchical clustering technique</a:t>
            </a:r>
          </a:p>
          <a:p>
            <a:pPr lvl="1" fontAlgn="auto">
              <a:spcAft>
                <a:spcPts val="0"/>
              </a:spcAft>
              <a:buFont typeface="Arial" pitchFamily="34" charset="0"/>
              <a:buChar char="–"/>
              <a:defRPr/>
            </a:pPr>
            <a:r>
              <a:rPr lang="en-US" dirty="0" smtClean="0"/>
              <a:t>Recursively clusters data points until a pre-specified threshold is reached</a:t>
            </a:r>
          </a:p>
          <a:p>
            <a:pPr fontAlgn="auto">
              <a:spcAft>
                <a:spcPts val="0"/>
              </a:spcAft>
              <a:buFont typeface="Arial" pitchFamily="34" charset="0"/>
              <a:buChar char="•"/>
              <a:defRPr/>
            </a:pPr>
            <a:r>
              <a:rPr lang="en-US" dirty="0" smtClean="0"/>
              <a:t>In our case:</a:t>
            </a:r>
          </a:p>
          <a:p>
            <a:pPr lvl="1" fontAlgn="auto">
              <a:spcAft>
                <a:spcPts val="0"/>
              </a:spcAft>
              <a:buFont typeface="Arial" pitchFamily="34" charset="0"/>
              <a:buChar char="–"/>
              <a:defRPr/>
            </a:pPr>
            <a:r>
              <a:rPr lang="en-US" dirty="0" smtClean="0"/>
              <a:t>We repeatedly combine trips into clusters </a:t>
            </a:r>
            <a:r>
              <a:rPr lang="en-US" b="1" dirty="0" smtClean="0"/>
              <a:t>until the lowest score</a:t>
            </a:r>
            <a:r>
              <a:rPr lang="en-US" dirty="0" smtClean="0"/>
              <a:t> in the similarity </a:t>
            </a:r>
            <a:r>
              <a:rPr lang="en-US" b="1" dirty="0" smtClean="0"/>
              <a:t>matrix is &gt; 0.05 miles</a:t>
            </a:r>
          </a:p>
          <a:p>
            <a:pPr lvl="1" fontAlgn="auto">
              <a:spcAft>
                <a:spcPts val="0"/>
              </a:spcAft>
              <a:buFont typeface="Arial" pitchFamily="34" charset="0"/>
              <a:buChar char="–"/>
              <a:defRPr/>
            </a:pPr>
            <a:r>
              <a:rPr lang="en-US" dirty="0" smtClean="0"/>
              <a:t>The </a:t>
            </a:r>
            <a:r>
              <a:rPr lang="en-US" b="1" dirty="0" smtClean="0"/>
              <a:t>size </a:t>
            </a:r>
            <a:r>
              <a:rPr lang="en-US" dirty="0" smtClean="0"/>
              <a:t>of the trip cluster represents how </a:t>
            </a:r>
            <a:r>
              <a:rPr lang="en-US" b="1" dirty="0" smtClean="0"/>
              <a:t>frequently</a:t>
            </a:r>
            <a:r>
              <a:rPr lang="en-US" dirty="0" smtClean="0"/>
              <a:t> that </a:t>
            </a:r>
            <a:r>
              <a:rPr lang="en-US" b="1" dirty="0" smtClean="0"/>
              <a:t>route</a:t>
            </a:r>
            <a:r>
              <a:rPr lang="en-US" dirty="0" smtClean="0"/>
              <a:t> </a:t>
            </a:r>
            <a:r>
              <a:rPr lang="en-US" b="1" dirty="0" smtClean="0"/>
              <a:t>was traveled</a:t>
            </a:r>
          </a:p>
          <a:p>
            <a:pPr lvl="1"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a:p>
        </p:txBody>
      </p:sp>
      <p:sp>
        <p:nvSpPr>
          <p:cNvPr id="4" name="Rectangle 3"/>
          <p:cNvSpPr/>
          <p:nvPr/>
        </p:nvSpPr>
        <p:spPr>
          <a:xfrm>
            <a:off x="0" y="0"/>
            <a:ext cx="28956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4419600" y="0"/>
            <a:ext cx="4697413"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a:xfrm>
            <a:off x="2133600" y="1241425"/>
            <a:ext cx="2376488" cy="2068513"/>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903228">
                <a:moveTo>
                  <a:pt x="2147777" y="1903228"/>
                </a:moveTo>
                <a:lnTo>
                  <a:pt x="1222744" y="1286539"/>
                </a:lnTo>
                <a:lnTo>
                  <a:pt x="1073889" y="595423"/>
                </a:lnTo>
                <a:lnTo>
                  <a:pt x="627321" y="510363"/>
                </a:lnTo>
                <a:lnTo>
                  <a:pt x="0" y="0"/>
                </a:ln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0" name="Freeform 19"/>
          <p:cNvSpPr/>
          <p:nvPr/>
        </p:nvSpPr>
        <p:spPr>
          <a:xfrm rot="3948785">
            <a:off x="4615657" y="845344"/>
            <a:ext cx="1519237" cy="2479675"/>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78776 h 2478776"/>
              <a:gd name="connsiteX1" fmla="*/ 1293537 w 1520456"/>
              <a:gd name="connsiteY1" fmla="*/ 1661510 h 2478776"/>
              <a:gd name="connsiteX2" fmla="*/ 354919 w 1520456"/>
              <a:gd name="connsiteY2" fmla="*/ 1796666 h 2478776"/>
              <a:gd name="connsiteX3" fmla="*/ 0 w 1520456"/>
              <a:gd name="connsiteY3" fmla="*/ 1085911 h 2478776"/>
              <a:gd name="connsiteX4" fmla="*/ 407107 w 1520456"/>
              <a:gd name="connsiteY4" fmla="*/ 0 h 2478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456" h="2478776">
                <a:moveTo>
                  <a:pt x="1520456" y="2478776"/>
                </a:moveTo>
                <a:lnTo>
                  <a:pt x="1293537" y="1661510"/>
                </a:lnTo>
                <a:lnTo>
                  <a:pt x="354919" y="1796666"/>
                </a:lnTo>
                <a:lnTo>
                  <a:pt x="0" y="1085911"/>
                </a:lnTo>
                <a:lnTo>
                  <a:pt x="407107" y="0"/>
                </a:lnTo>
              </a:path>
            </a:pathLst>
          </a:cu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2" name="Freeform 21"/>
          <p:cNvSpPr/>
          <p:nvPr/>
        </p:nvSpPr>
        <p:spPr>
          <a:xfrm rot="3948785">
            <a:off x="4695032" y="1007269"/>
            <a:ext cx="1338262" cy="2425700"/>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448235 w 1520456"/>
              <a:gd name="connsiteY1" fmla="*/ 1478965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327202 w 1520456"/>
              <a:gd name="connsiteY1" fmla="*/ 1571265 h 2404183"/>
              <a:gd name="connsiteX2" fmla="*/ 354919 w 1520456"/>
              <a:gd name="connsiteY2" fmla="*/ 1722073 h 2404183"/>
              <a:gd name="connsiteX3" fmla="*/ 0 w 1520456"/>
              <a:gd name="connsiteY3" fmla="*/ 1011318 h 2404183"/>
              <a:gd name="connsiteX4" fmla="*/ 484390 w 1520456"/>
              <a:gd name="connsiteY4" fmla="*/ 0 h 2404183"/>
              <a:gd name="connsiteX0" fmla="*/ 1415975 w 1415975"/>
              <a:gd name="connsiteY0" fmla="*/ 2404183 h 2404183"/>
              <a:gd name="connsiteX1" fmla="*/ 1222721 w 1415975"/>
              <a:gd name="connsiteY1" fmla="*/ 1571265 h 2404183"/>
              <a:gd name="connsiteX2" fmla="*/ 250438 w 1415975"/>
              <a:gd name="connsiteY2" fmla="*/ 1722073 h 2404183"/>
              <a:gd name="connsiteX3" fmla="*/ 0 w 1415975"/>
              <a:gd name="connsiteY3" fmla="*/ 1066186 h 2404183"/>
              <a:gd name="connsiteX4" fmla="*/ 379909 w 1415975"/>
              <a:gd name="connsiteY4" fmla="*/ 0 h 2404183"/>
              <a:gd name="connsiteX0" fmla="*/ 1415975 w 1415975"/>
              <a:gd name="connsiteY0" fmla="*/ 2310257 h 2310257"/>
              <a:gd name="connsiteX1" fmla="*/ 1222721 w 1415975"/>
              <a:gd name="connsiteY1" fmla="*/ 1477339 h 2310257"/>
              <a:gd name="connsiteX2" fmla="*/ 250438 w 1415975"/>
              <a:gd name="connsiteY2" fmla="*/ 1628147 h 2310257"/>
              <a:gd name="connsiteX3" fmla="*/ 0 w 1415975"/>
              <a:gd name="connsiteY3" fmla="*/ 972260 h 2310257"/>
              <a:gd name="connsiteX4" fmla="*/ 498767 w 1415975"/>
              <a:gd name="connsiteY4" fmla="*/ 0 h 2310257"/>
              <a:gd name="connsiteX0" fmla="*/ 1415975 w 1415975"/>
              <a:gd name="connsiteY0" fmla="*/ 2321201 h 2321201"/>
              <a:gd name="connsiteX1" fmla="*/ 1222721 w 1415975"/>
              <a:gd name="connsiteY1" fmla="*/ 1488283 h 2321201"/>
              <a:gd name="connsiteX2" fmla="*/ 250438 w 1415975"/>
              <a:gd name="connsiteY2" fmla="*/ 1639091 h 2321201"/>
              <a:gd name="connsiteX3" fmla="*/ 0 w 1415975"/>
              <a:gd name="connsiteY3" fmla="*/ 983204 h 2321201"/>
              <a:gd name="connsiteX4" fmla="*/ 408476 w 1415975"/>
              <a:gd name="connsiteY4" fmla="*/ 0 h 2321201"/>
              <a:gd name="connsiteX0" fmla="*/ 1415975 w 1415975"/>
              <a:gd name="connsiteY0" fmla="*/ 2350732 h 2350732"/>
              <a:gd name="connsiteX1" fmla="*/ 1222721 w 1415975"/>
              <a:gd name="connsiteY1" fmla="*/ 1517814 h 2350732"/>
              <a:gd name="connsiteX2" fmla="*/ 250438 w 1415975"/>
              <a:gd name="connsiteY2" fmla="*/ 1668622 h 2350732"/>
              <a:gd name="connsiteX3" fmla="*/ 0 w 1415975"/>
              <a:gd name="connsiteY3" fmla="*/ 1012735 h 2350732"/>
              <a:gd name="connsiteX4" fmla="*/ 473926 w 1415975"/>
              <a:gd name="connsiteY4" fmla="*/ 0 h 2350732"/>
              <a:gd name="connsiteX0" fmla="*/ 1433296 w 1433296"/>
              <a:gd name="connsiteY0" fmla="*/ 2426034 h 2426034"/>
              <a:gd name="connsiteX1" fmla="*/ 1222721 w 1433296"/>
              <a:gd name="connsiteY1" fmla="*/ 1517814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433296"/>
              <a:gd name="connsiteY0" fmla="*/ 2426034 h 2426034"/>
              <a:gd name="connsiteX1" fmla="*/ 1222721 w 1433296"/>
              <a:gd name="connsiteY1" fmla="*/ 1517814 h 2426034"/>
              <a:gd name="connsiteX2" fmla="*/ 306975 w 1433296"/>
              <a:gd name="connsiteY2" fmla="*/ 1564739 h 2426034"/>
              <a:gd name="connsiteX3" fmla="*/ 0 w 1433296"/>
              <a:gd name="connsiteY3" fmla="*/ 1012735 h 2426034"/>
              <a:gd name="connsiteX4" fmla="*/ 473926 w 1433296"/>
              <a:gd name="connsiteY4" fmla="*/ 0 h 2426034"/>
              <a:gd name="connsiteX0" fmla="*/ 1338468 w 1338468"/>
              <a:gd name="connsiteY0" fmla="*/ 2426034 h 2426034"/>
              <a:gd name="connsiteX1" fmla="*/ 1127893 w 1338468"/>
              <a:gd name="connsiteY1" fmla="*/ 1517814 h 2426034"/>
              <a:gd name="connsiteX2" fmla="*/ 212147 w 1338468"/>
              <a:gd name="connsiteY2" fmla="*/ 1564739 h 2426034"/>
              <a:gd name="connsiteX3" fmla="*/ 0 w 1338468"/>
              <a:gd name="connsiteY3" fmla="*/ 1009582 h 2426034"/>
              <a:gd name="connsiteX4" fmla="*/ 379098 w 1338468"/>
              <a:gd name="connsiteY4" fmla="*/ 0 h 242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468" h="2426034">
                <a:moveTo>
                  <a:pt x="1338468" y="2426034"/>
                </a:moveTo>
                <a:lnTo>
                  <a:pt x="1127893" y="1517814"/>
                </a:lnTo>
                <a:lnTo>
                  <a:pt x="212147" y="1564739"/>
                </a:lnTo>
                <a:lnTo>
                  <a:pt x="0" y="1009582"/>
                </a:lnTo>
                <a:lnTo>
                  <a:pt x="379098" y="0"/>
                </a:lnTo>
              </a:path>
            </a:pathLst>
          </a:custGeom>
          <a:ln w="571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3" name="Freeform 22"/>
          <p:cNvSpPr/>
          <p:nvPr/>
        </p:nvSpPr>
        <p:spPr>
          <a:xfrm rot="4294751">
            <a:off x="4699794" y="1091407"/>
            <a:ext cx="1431925" cy="2427287"/>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448235 w 1520456"/>
              <a:gd name="connsiteY1" fmla="*/ 1478965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327202 w 1520456"/>
              <a:gd name="connsiteY1" fmla="*/ 1571265 h 2404183"/>
              <a:gd name="connsiteX2" fmla="*/ 354919 w 1520456"/>
              <a:gd name="connsiteY2" fmla="*/ 1722073 h 2404183"/>
              <a:gd name="connsiteX3" fmla="*/ 0 w 1520456"/>
              <a:gd name="connsiteY3" fmla="*/ 1011318 h 2404183"/>
              <a:gd name="connsiteX4" fmla="*/ 484390 w 1520456"/>
              <a:gd name="connsiteY4" fmla="*/ 0 h 2404183"/>
              <a:gd name="connsiteX0" fmla="*/ 1415975 w 1415975"/>
              <a:gd name="connsiteY0" fmla="*/ 2404183 h 2404183"/>
              <a:gd name="connsiteX1" fmla="*/ 1222721 w 1415975"/>
              <a:gd name="connsiteY1" fmla="*/ 1571265 h 2404183"/>
              <a:gd name="connsiteX2" fmla="*/ 250438 w 1415975"/>
              <a:gd name="connsiteY2" fmla="*/ 1722073 h 2404183"/>
              <a:gd name="connsiteX3" fmla="*/ 0 w 1415975"/>
              <a:gd name="connsiteY3" fmla="*/ 1066186 h 2404183"/>
              <a:gd name="connsiteX4" fmla="*/ 379909 w 1415975"/>
              <a:gd name="connsiteY4" fmla="*/ 0 h 2404183"/>
              <a:gd name="connsiteX0" fmla="*/ 1415975 w 1415975"/>
              <a:gd name="connsiteY0" fmla="*/ 2310257 h 2310257"/>
              <a:gd name="connsiteX1" fmla="*/ 1222721 w 1415975"/>
              <a:gd name="connsiteY1" fmla="*/ 1477339 h 2310257"/>
              <a:gd name="connsiteX2" fmla="*/ 250438 w 1415975"/>
              <a:gd name="connsiteY2" fmla="*/ 1628147 h 2310257"/>
              <a:gd name="connsiteX3" fmla="*/ 0 w 1415975"/>
              <a:gd name="connsiteY3" fmla="*/ 972260 h 2310257"/>
              <a:gd name="connsiteX4" fmla="*/ 498767 w 1415975"/>
              <a:gd name="connsiteY4" fmla="*/ 0 h 2310257"/>
              <a:gd name="connsiteX0" fmla="*/ 1415975 w 1415975"/>
              <a:gd name="connsiteY0" fmla="*/ 2321201 h 2321201"/>
              <a:gd name="connsiteX1" fmla="*/ 1222721 w 1415975"/>
              <a:gd name="connsiteY1" fmla="*/ 1488283 h 2321201"/>
              <a:gd name="connsiteX2" fmla="*/ 250438 w 1415975"/>
              <a:gd name="connsiteY2" fmla="*/ 1639091 h 2321201"/>
              <a:gd name="connsiteX3" fmla="*/ 0 w 1415975"/>
              <a:gd name="connsiteY3" fmla="*/ 983204 h 2321201"/>
              <a:gd name="connsiteX4" fmla="*/ 408476 w 1415975"/>
              <a:gd name="connsiteY4" fmla="*/ 0 h 2321201"/>
              <a:gd name="connsiteX0" fmla="*/ 1415975 w 1415975"/>
              <a:gd name="connsiteY0" fmla="*/ 2350732 h 2350732"/>
              <a:gd name="connsiteX1" fmla="*/ 1222721 w 1415975"/>
              <a:gd name="connsiteY1" fmla="*/ 1517814 h 2350732"/>
              <a:gd name="connsiteX2" fmla="*/ 250438 w 1415975"/>
              <a:gd name="connsiteY2" fmla="*/ 1668622 h 2350732"/>
              <a:gd name="connsiteX3" fmla="*/ 0 w 1415975"/>
              <a:gd name="connsiteY3" fmla="*/ 1012735 h 2350732"/>
              <a:gd name="connsiteX4" fmla="*/ 473926 w 1415975"/>
              <a:gd name="connsiteY4" fmla="*/ 0 h 2350732"/>
              <a:gd name="connsiteX0" fmla="*/ 1433296 w 1433296"/>
              <a:gd name="connsiteY0" fmla="*/ 2426034 h 2426034"/>
              <a:gd name="connsiteX1" fmla="*/ 1222721 w 1433296"/>
              <a:gd name="connsiteY1" fmla="*/ 1517814 h 2426034"/>
              <a:gd name="connsiteX2" fmla="*/ 250438 w 1433296"/>
              <a:gd name="connsiteY2" fmla="*/ 1668622 h 2426034"/>
              <a:gd name="connsiteX3" fmla="*/ 0 w 1433296"/>
              <a:gd name="connsiteY3" fmla="*/ 1012735 h 2426034"/>
              <a:gd name="connsiteX4" fmla="*/ 473926 w 1433296"/>
              <a:gd name="connsiteY4" fmla="*/ 0 h 242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296" h="2426034">
                <a:moveTo>
                  <a:pt x="1433296" y="2426034"/>
                </a:moveTo>
                <a:lnTo>
                  <a:pt x="1222721" y="1517814"/>
                </a:lnTo>
                <a:lnTo>
                  <a:pt x="250438" y="1668622"/>
                </a:lnTo>
                <a:lnTo>
                  <a:pt x="0" y="1012735"/>
                </a:lnTo>
                <a:lnTo>
                  <a:pt x="473926" y="0"/>
                </a:lnTo>
              </a:path>
            </a:pathLst>
          </a:cu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 name="Freeform 23"/>
          <p:cNvSpPr/>
          <p:nvPr/>
        </p:nvSpPr>
        <p:spPr>
          <a:xfrm rot="11976344" flipH="1">
            <a:off x="2894013" y="3152775"/>
            <a:ext cx="1878012" cy="2133600"/>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448235 w 1520456"/>
              <a:gd name="connsiteY1" fmla="*/ 1478965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327202 w 1520456"/>
              <a:gd name="connsiteY1" fmla="*/ 1571265 h 2404183"/>
              <a:gd name="connsiteX2" fmla="*/ 354919 w 1520456"/>
              <a:gd name="connsiteY2" fmla="*/ 1722073 h 2404183"/>
              <a:gd name="connsiteX3" fmla="*/ 0 w 1520456"/>
              <a:gd name="connsiteY3" fmla="*/ 1011318 h 2404183"/>
              <a:gd name="connsiteX4" fmla="*/ 484390 w 1520456"/>
              <a:gd name="connsiteY4" fmla="*/ 0 h 2404183"/>
              <a:gd name="connsiteX0" fmla="*/ 1415975 w 1415975"/>
              <a:gd name="connsiteY0" fmla="*/ 2404183 h 2404183"/>
              <a:gd name="connsiteX1" fmla="*/ 1222721 w 1415975"/>
              <a:gd name="connsiteY1" fmla="*/ 1571265 h 2404183"/>
              <a:gd name="connsiteX2" fmla="*/ 250438 w 1415975"/>
              <a:gd name="connsiteY2" fmla="*/ 1722073 h 2404183"/>
              <a:gd name="connsiteX3" fmla="*/ 0 w 1415975"/>
              <a:gd name="connsiteY3" fmla="*/ 1066186 h 2404183"/>
              <a:gd name="connsiteX4" fmla="*/ 379909 w 1415975"/>
              <a:gd name="connsiteY4" fmla="*/ 0 h 2404183"/>
              <a:gd name="connsiteX0" fmla="*/ 1415975 w 1415975"/>
              <a:gd name="connsiteY0" fmla="*/ 2310257 h 2310257"/>
              <a:gd name="connsiteX1" fmla="*/ 1222721 w 1415975"/>
              <a:gd name="connsiteY1" fmla="*/ 1477339 h 2310257"/>
              <a:gd name="connsiteX2" fmla="*/ 250438 w 1415975"/>
              <a:gd name="connsiteY2" fmla="*/ 1628147 h 2310257"/>
              <a:gd name="connsiteX3" fmla="*/ 0 w 1415975"/>
              <a:gd name="connsiteY3" fmla="*/ 972260 h 2310257"/>
              <a:gd name="connsiteX4" fmla="*/ 498767 w 1415975"/>
              <a:gd name="connsiteY4" fmla="*/ 0 h 2310257"/>
              <a:gd name="connsiteX0" fmla="*/ 1415975 w 1415975"/>
              <a:gd name="connsiteY0" fmla="*/ 2321201 h 2321201"/>
              <a:gd name="connsiteX1" fmla="*/ 1222721 w 1415975"/>
              <a:gd name="connsiteY1" fmla="*/ 1488283 h 2321201"/>
              <a:gd name="connsiteX2" fmla="*/ 250438 w 1415975"/>
              <a:gd name="connsiteY2" fmla="*/ 1639091 h 2321201"/>
              <a:gd name="connsiteX3" fmla="*/ 0 w 1415975"/>
              <a:gd name="connsiteY3" fmla="*/ 983204 h 2321201"/>
              <a:gd name="connsiteX4" fmla="*/ 408476 w 1415975"/>
              <a:gd name="connsiteY4" fmla="*/ 0 h 2321201"/>
              <a:gd name="connsiteX0" fmla="*/ 1415975 w 1415975"/>
              <a:gd name="connsiteY0" fmla="*/ 2350732 h 2350732"/>
              <a:gd name="connsiteX1" fmla="*/ 1222721 w 1415975"/>
              <a:gd name="connsiteY1" fmla="*/ 1517814 h 2350732"/>
              <a:gd name="connsiteX2" fmla="*/ 250438 w 1415975"/>
              <a:gd name="connsiteY2" fmla="*/ 1668622 h 2350732"/>
              <a:gd name="connsiteX3" fmla="*/ 0 w 1415975"/>
              <a:gd name="connsiteY3" fmla="*/ 1012735 h 2350732"/>
              <a:gd name="connsiteX4" fmla="*/ 473926 w 1415975"/>
              <a:gd name="connsiteY4" fmla="*/ 0 h 2350732"/>
              <a:gd name="connsiteX0" fmla="*/ 1433296 w 1433296"/>
              <a:gd name="connsiteY0" fmla="*/ 2426034 h 2426034"/>
              <a:gd name="connsiteX1" fmla="*/ 1222721 w 1433296"/>
              <a:gd name="connsiteY1" fmla="*/ 1517814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433296"/>
              <a:gd name="connsiteY0" fmla="*/ 2426034 h 2426034"/>
              <a:gd name="connsiteX1" fmla="*/ 664563 w 1433296"/>
              <a:gd name="connsiteY1" fmla="*/ 2160075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541190"/>
              <a:gd name="connsiteY0" fmla="*/ 1413299 h 1413299"/>
              <a:gd name="connsiteX1" fmla="*/ 664563 w 1541190"/>
              <a:gd name="connsiteY1" fmla="*/ 1147340 h 1413299"/>
              <a:gd name="connsiteX2" fmla="*/ 250438 w 1541190"/>
              <a:gd name="connsiteY2" fmla="*/ 655887 h 1413299"/>
              <a:gd name="connsiteX3" fmla="*/ 0 w 1541190"/>
              <a:gd name="connsiteY3" fmla="*/ 0 h 1413299"/>
              <a:gd name="connsiteX4" fmla="*/ 1541190 w 1541190"/>
              <a:gd name="connsiteY4" fmla="*/ 289386 h 1413299"/>
              <a:gd name="connsiteX0" fmla="*/ 1182858 w 1290752"/>
              <a:gd name="connsiteY0" fmla="*/ 1332140 h 1332140"/>
              <a:gd name="connsiteX1" fmla="*/ 414125 w 1290752"/>
              <a:gd name="connsiteY1" fmla="*/ 1066181 h 1332140"/>
              <a:gd name="connsiteX2" fmla="*/ 0 w 1290752"/>
              <a:gd name="connsiteY2" fmla="*/ 574728 h 1332140"/>
              <a:gd name="connsiteX3" fmla="*/ 265786 w 1290752"/>
              <a:gd name="connsiteY3" fmla="*/ 0 h 1332140"/>
              <a:gd name="connsiteX4" fmla="*/ 1290752 w 1290752"/>
              <a:gd name="connsiteY4" fmla="*/ 208227 h 1332140"/>
              <a:gd name="connsiteX0" fmla="*/ 1182858 w 1290752"/>
              <a:gd name="connsiteY0" fmla="*/ 1837850 h 1837850"/>
              <a:gd name="connsiteX1" fmla="*/ 414125 w 1290752"/>
              <a:gd name="connsiteY1" fmla="*/ 1571891 h 1837850"/>
              <a:gd name="connsiteX2" fmla="*/ 0 w 1290752"/>
              <a:gd name="connsiteY2" fmla="*/ 1080438 h 1837850"/>
              <a:gd name="connsiteX3" fmla="*/ 265786 w 1290752"/>
              <a:gd name="connsiteY3" fmla="*/ 505710 h 1837850"/>
              <a:gd name="connsiteX4" fmla="*/ 352621 w 1290752"/>
              <a:gd name="connsiteY4" fmla="*/ 0 h 1837850"/>
              <a:gd name="connsiteX5" fmla="*/ 1290752 w 1290752"/>
              <a:gd name="connsiteY5" fmla="*/ 713937 h 1837850"/>
              <a:gd name="connsiteX0" fmla="*/ 1182858 w 1290752"/>
              <a:gd name="connsiteY0" fmla="*/ 1837850 h 1837850"/>
              <a:gd name="connsiteX1" fmla="*/ 414125 w 1290752"/>
              <a:gd name="connsiteY1" fmla="*/ 1571891 h 1837850"/>
              <a:gd name="connsiteX2" fmla="*/ 0 w 1290752"/>
              <a:gd name="connsiteY2" fmla="*/ 1080438 h 1837850"/>
              <a:gd name="connsiteX3" fmla="*/ 352621 w 1290752"/>
              <a:gd name="connsiteY3" fmla="*/ 0 h 1837850"/>
              <a:gd name="connsiteX4" fmla="*/ 1290752 w 1290752"/>
              <a:gd name="connsiteY4" fmla="*/ 713937 h 1837850"/>
              <a:gd name="connsiteX0" fmla="*/ 1182858 w 1380363"/>
              <a:gd name="connsiteY0" fmla="*/ 1837850 h 1837850"/>
              <a:gd name="connsiteX1" fmla="*/ 414125 w 1380363"/>
              <a:gd name="connsiteY1" fmla="*/ 1571891 h 1837850"/>
              <a:gd name="connsiteX2" fmla="*/ 0 w 1380363"/>
              <a:gd name="connsiteY2" fmla="*/ 1080438 h 1837850"/>
              <a:gd name="connsiteX3" fmla="*/ 352621 w 1380363"/>
              <a:gd name="connsiteY3" fmla="*/ 0 h 1837850"/>
              <a:gd name="connsiteX4" fmla="*/ 1380363 w 1380363"/>
              <a:gd name="connsiteY4" fmla="*/ 421829 h 1837850"/>
              <a:gd name="connsiteX0" fmla="*/ 1182858 w 1498772"/>
              <a:gd name="connsiteY0" fmla="*/ 1837850 h 1837850"/>
              <a:gd name="connsiteX1" fmla="*/ 414125 w 1498772"/>
              <a:gd name="connsiteY1" fmla="*/ 1571891 h 1837850"/>
              <a:gd name="connsiteX2" fmla="*/ 0 w 1498772"/>
              <a:gd name="connsiteY2" fmla="*/ 1080438 h 1837850"/>
              <a:gd name="connsiteX3" fmla="*/ 352621 w 1498772"/>
              <a:gd name="connsiteY3" fmla="*/ 0 h 1837850"/>
              <a:gd name="connsiteX4" fmla="*/ 1380363 w 1498772"/>
              <a:gd name="connsiteY4" fmla="*/ 421829 h 1837850"/>
              <a:gd name="connsiteX5" fmla="*/ 1063075 w 1498772"/>
              <a:gd name="connsiteY5" fmla="*/ 257214 h 1837850"/>
              <a:gd name="connsiteX0" fmla="*/ 1182858 w 1608802"/>
              <a:gd name="connsiteY0" fmla="*/ 2179627 h 2179627"/>
              <a:gd name="connsiteX1" fmla="*/ 414125 w 1608802"/>
              <a:gd name="connsiteY1" fmla="*/ 1913668 h 2179627"/>
              <a:gd name="connsiteX2" fmla="*/ 0 w 1608802"/>
              <a:gd name="connsiteY2" fmla="*/ 1422215 h 2179627"/>
              <a:gd name="connsiteX3" fmla="*/ 352621 w 1608802"/>
              <a:gd name="connsiteY3" fmla="*/ 341777 h 2179627"/>
              <a:gd name="connsiteX4" fmla="*/ 1380363 w 1608802"/>
              <a:gd name="connsiteY4" fmla="*/ 763606 h 2179627"/>
              <a:gd name="connsiteX5" fmla="*/ 1555921 w 1608802"/>
              <a:gd name="connsiteY5" fmla="*/ 27436 h 2179627"/>
              <a:gd name="connsiteX6" fmla="*/ 1063075 w 1608802"/>
              <a:gd name="connsiteY6" fmla="*/ 598991 h 2179627"/>
              <a:gd name="connsiteX0" fmla="*/ 1182858 w 1574310"/>
              <a:gd name="connsiteY0" fmla="*/ 2288005 h 2288005"/>
              <a:gd name="connsiteX1" fmla="*/ 414125 w 1574310"/>
              <a:gd name="connsiteY1" fmla="*/ 2022046 h 2288005"/>
              <a:gd name="connsiteX2" fmla="*/ 0 w 1574310"/>
              <a:gd name="connsiteY2" fmla="*/ 1530593 h 2288005"/>
              <a:gd name="connsiteX3" fmla="*/ 352621 w 1574310"/>
              <a:gd name="connsiteY3" fmla="*/ 450155 h 2288005"/>
              <a:gd name="connsiteX4" fmla="*/ 1380363 w 1574310"/>
              <a:gd name="connsiteY4" fmla="*/ 871984 h 2288005"/>
              <a:gd name="connsiteX5" fmla="*/ 1555921 w 1574310"/>
              <a:gd name="connsiteY5" fmla="*/ 135814 h 2288005"/>
              <a:gd name="connsiteX6" fmla="*/ 1270029 w 1574310"/>
              <a:gd name="connsiteY6" fmla="*/ 57099 h 2288005"/>
              <a:gd name="connsiteX0" fmla="*/ 1182858 w 1574310"/>
              <a:gd name="connsiteY0" fmla="*/ 2230906 h 2230906"/>
              <a:gd name="connsiteX1" fmla="*/ 414125 w 1574310"/>
              <a:gd name="connsiteY1" fmla="*/ 1964947 h 2230906"/>
              <a:gd name="connsiteX2" fmla="*/ 0 w 1574310"/>
              <a:gd name="connsiteY2" fmla="*/ 1473494 h 2230906"/>
              <a:gd name="connsiteX3" fmla="*/ 352621 w 1574310"/>
              <a:gd name="connsiteY3" fmla="*/ 393056 h 2230906"/>
              <a:gd name="connsiteX4" fmla="*/ 1380363 w 1574310"/>
              <a:gd name="connsiteY4" fmla="*/ 814885 h 2230906"/>
              <a:gd name="connsiteX5" fmla="*/ 1555921 w 1574310"/>
              <a:gd name="connsiteY5" fmla="*/ 78715 h 2230906"/>
              <a:gd name="connsiteX6" fmla="*/ 1270029 w 1574310"/>
              <a:gd name="connsiteY6" fmla="*/ 0 h 2230906"/>
              <a:gd name="connsiteX0" fmla="*/ 1182858 w 1555921"/>
              <a:gd name="connsiteY0" fmla="*/ 2230906 h 2230906"/>
              <a:gd name="connsiteX1" fmla="*/ 414125 w 1555921"/>
              <a:gd name="connsiteY1" fmla="*/ 1964947 h 2230906"/>
              <a:gd name="connsiteX2" fmla="*/ 0 w 1555921"/>
              <a:gd name="connsiteY2" fmla="*/ 1473494 h 2230906"/>
              <a:gd name="connsiteX3" fmla="*/ 352621 w 1555921"/>
              <a:gd name="connsiteY3" fmla="*/ 393056 h 2230906"/>
              <a:gd name="connsiteX4" fmla="*/ 1380363 w 1555921"/>
              <a:gd name="connsiteY4" fmla="*/ 814885 h 2230906"/>
              <a:gd name="connsiteX5" fmla="*/ 1555921 w 1555921"/>
              <a:gd name="connsiteY5" fmla="*/ 78715 h 2230906"/>
              <a:gd name="connsiteX6" fmla="*/ 1270029 w 1555921"/>
              <a:gd name="connsiteY6" fmla="*/ 0 h 2230906"/>
              <a:gd name="connsiteX0" fmla="*/ 1182858 w 1555921"/>
              <a:gd name="connsiteY0" fmla="*/ 2152191 h 2152191"/>
              <a:gd name="connsiteX1" fmla="*/ 414125 w 1555921"/>
              <a:gd name="connsiteY1" fmla="*/ 1886232 h 2152191"/>
              <a:gd name="connsiteX2" fmla="*/ 0 w 1555921"/>
              <a:gd name="connsiteY2" fmla="*/ 1394779 h 2152191"/>
              <a:gd name="connsiteX3" fmla="*/ 352621 w 1555921"/>
              <a:gd name="connsiteY3" fmla="*/ 314341 h 2152191"/>
              <a:gd name="connsiteX4" fmla="*/ 1380363 w 1555921"/>
              <a:gd name="connsiteY4" fmla="*/ 736170 h 2152191"/>
              <a:gd name="connsiteX5" fmla="*/ 1555921 w 1555921"/>
              <a:gd name="connsiteY5" fmla="*/ 0 h 2152191"/>
              <a:gd name="connsiteX0" fmla="*/ 1182858 w 1610676"/>
              <a:gd name="connsiteY0" fmla="*/ 2166366 h 2166366"/>
              <a:gd name="connsiteX1" fmla="*/ 414125 w 1610676"/>
              <a:gd name="connsiteY1" fmla="*/ 1900407 h 2166366"/>
              <a:gd name="connsiteX2" fmla="*/ 0 w 1610676"/>
              <a:gd name="connsiteY2" fmla="*/ 1408954 h 2166366"/>
              <a:gd name="connsiteX3" fmla="*/ 352621 w 1610676"/>
              <a:gd name="connsiteY3" fmla="*/ 328516 h 2166366"/>
              <a:gd name="connsiteX4" fmla="*/ 1380363 w 1610676"/>
              <a:gd name="connsiteY4" fmla="*/ 750345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352621 w 1610676"/>
              <a:gd name="connsiteY3" fmla="*/ 328516 h 2166366"/>
              <a:gd name="connsiteX4" fmla="*/ 984738 w 1610676"/>
              <a:gd name="connsiteY4" fmla="*/ 195662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106434 w 1610676"/>
              <a:gd name="connsiteY3" fmla="*/ 716849 h 2166366"/>
              <a:gd name="connsiteX4" fmla="*/ 984738 w 1610676"/>
              <a:gd name="connsiteY4" fmla="*/ 195662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106434 w 1610676"/>
              <a:gd name="connsiteY3" fmla="*/ 716849 h 2166366"/>
              <a:gd name="connsiteX4" fmla="*/ 738551 w 1610676"/>
              <a:gd name="connsiteY4" fmla="*/ 583995 h 2166366"/>
              <a:gd name="connsiteX5" fmla="*/ 1610676 w 1610676"/>
              <a:gd name="connsiteY5" fmla="*/ 0 h 2166366"/>
              <a:gd name="connsiteX0" fmla="*/ 1182858 w 1451993"/>
              <a:gd name="connsiteY0" fmla="*/ 1582371 h 1582371"/>
              <a:gd name="connsiteX1" fmla="*/ 414125 w 1451993"/>
              <a:gd name="connsiteY1" fmla="*/ 1316412 h 1582371"/>
              <a:gd name="connsiteX2" fmla="*/ 0 w 1451993"/>
              <a:gd name="connsiteY2" fmla="*/ 824959 h 1582371"/>
              <a:gd name="connsiteX3" fmla="*/ 106434 w 1451993"/>
              <a:gd name="connsiteY3" fmla="*/ 132854 h 1582371"/>
              <a:gd name="connsiteX4" fmla="*/ 738551 w 1451993"/>
              <a:gd name="connsiteY4" fmla="*/ 0 h 1582371"/>
              <a:gd name="connsiteX5" fmla="*/ 1451993 w 1451993"/>
              <a:gd name="connsiteY5" fmla="*/ 239955 h 1582371"/>
              <a:gd name="connsiteX0" fmla="*/ 1182858 w 1451993"/>
              <a:gd name="connsiteY0" fmla="*/ 2004063 h 2004063"/>
              <a:gd name="connsiteX1" fmla="*/ 414125 w 1451993"/>
              <a:gd name="connsiteY1" fmla="*/ 1738104 h 2004063"/>
              <a:gd name="connsiteX2" fmla="*/ 0 w 1451993"/>
              <a:gd name="connsiteY2" fmla="*/ 1246651 h 2004063"/>
              <a:gd name="connsiteX3" fmla="*/ 91785 w 1451993"/>
              <a:gd name="connsiteY3" fmla="*/ 0 h 2004063"/>
              <a:gd name="connsiteX4" fmla="*/ 738551 w 1451993"/>
              <a:gd name="connsiteY4" fmla="*/ 421692 h 2004063"/>
              <a:gd name="connsiteX5" fmla="*/ 1451993 w 1451993"/>
              <a:gd name="connsiteY5" fmla="*/ 661647 h 2004063"/>
              <a:gd name="connsiteX0" fmla="*/ 1182858 w 1451993"/>
              <a:gd name="connsiteY0" fmla="*/ 2132574 h 2132574"/>
              <a:gd name="connsiteX1" fmla="*/ 414125 w 1451993"/>
              <a:gd name="connsiteY1" fmla="*/ 1866615 h 2132574"/>
              <a:gd name="connsiteX2" fmla="*/ 0 w 1451993"/>
              <a:gd name="connsiteY2" fmla="*/ 1375162 h 2132574"/>
              <a:gd name="connsiteX3" fmla="*/ 91785 w 1451993"/>
              <a:gd name="connsiteY3" fmla="*/ 128511 h 2132574"/>
              <a:gd name="connsiteX4" fmla="*/ 878347 w 1451993"/>
              <a:gd name="connsiteY4" fmla="*/ 0 h 2132574"/>
              <a:gd name="connsiteX5" fmla="*/ 1451993 w 1451993"/>
              <a:gd name="connsiteY5" fmla="*/ 790158 h 2132574"/>
              <a:gd name="connsiteX0" fmla="*/ 1182858 w 1764930"/>
              <a:gd name="connsiteY0" fmla="*/ 2132574 h 2132574"/>
              <a:gd name="connsiteX1" fmla="*/ 414125 w 1764930"/>
              <a:gd name="connsiteY1" fmla="*/ 1866615 h 2132574"/>
              <a:gd name="connsiteX2" fmla="*/ 0 w 1764930"/>
              <a:gd name="connsiteY2" fmla="*/ 1375162 h 2132574"/>
              <a:gd name="connsiteX3" fmla="*/ 91785 w 1764930"/>
              <a:gd name="connsiteY3" fmla="*/ 128511 h 2132574"/>
              <a:gd name="connsiteX4" fmla="*/ 878347 w 1764930"/>
              <a:gd name="connsiteY4" fmla="*/ 0 h 2132574"/>
              <a:gd name="connsiteX5" fmla="*/ 1764930 w 1764930"/>
              <a:gd name="connsiteY5" fmla="*/ 272314 h 2132574"/>
              <a:gd name="connsiteX0" fmla="*/ 1251142 w 1833214"/>
              <a:gd name="connsiteY0" fmla="*/ 2132574 h 2132574"/>
              <a:gd name="connsiteX1" fmla="*/ 482409 w 1833214"/>
              <a:gd name="connsiteY1" fmla="*/ 1866615 h 2132574"/>
              <a:gd name="connsiteX2" fmla="*/ 68284 w 1833214"/>
              <a:gd name="connsiteY2" fmla="*/ 1375162 h 2132574"/>
              <a:gd name="connsiteX3" fmla="*/ 0 w 1833214"/>
              <a:gd name="connsiteY3" fmla="*/ 1013283 h 2132574"/>
              <a:gd name="connsiteX4" fmla="*/ 160069 w 1833214"/>
              <a:gd name="connsiteY4" fmla="*/ 128511 h 2132574"/>
              <a:gd name="connsiteX5" fmla="*/ 946631 w 1833214"/>
              <a:gd name="connsiteY5" fmla="*/ 0 h 2132574"/>
              <a:gd name="connsiteX6" fmla="*/ 1833214 w 1833214"/>
              <a:gd name="connsiteY6" fmla="*/ 272314 h 2132574"/>
              <a:gd name="connsiteX0" fmla="*/ 1295934 w 1878006"/>
              <a:gd name="connsiteY0" fmla="*/ 2132574 h 2132574"/>
              <a:gd name="connsiteX1" fmla="*/ 527201 w 1878006"/>
              <a:gd name="connsiteY1" fmla="*/ 1866615 h 2132574"/>
              <a:gd name="connsiteX2" fmla="*/ 113076 w 1878006"/>
              <a:gd name="connsiteY2" fmla="*/ 1375162 h 2132574"/>
              <a:gd name="connsiteX3" fmla="*/ 44792 w 1878006"/>
              <a:gd name="connsiteY3" fmla="*/ 1013283 h 2132574"/>
              <a:gd name="connsiteX4" fmla="*/ 0 w 1878006"/>
              <a:gd name="connsiteY4" fmla="*/ 793973 h 2132574"/>
              <a:gd name="connsiteX5" fmla="*/ 204861 w 1878006"/>
              <a:gd name="connsiteY5" fmla="*/ 128511 h 2132574"/>
              <a:gd name="connsiteX6" fmla="*/ 991423 w 1878006"/>
              <a:gd name="connsiteY6" fmla="*/ 0 h 2132574"/>
              <a:gd name="connsiteX7" fmla="*/ 1878006 w 1878006"/>
              <a:gd name="connsiteY7" fmla="*/ 272314 h 213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006" h="2132574">
                <a:moveTo>
                  <a:pt x="1295934" y="2132574"/>
                </a:moveTo>
                <a:lnTo>
                  <a:pt x="527201" y="1866615"/>
                </a:lnTo>
                <a:lnTo>
                  <a:pt x="113076" y="1375162"/>
                </a:lnTo>
                <a:lnTo>
                  <a:pt x="44792" y="1013283"/>
                </a:lnTo>
                <a:lnTo>
                  <a:pt x="0" y="793973"/>
                </a:lnTo>
                <a:lnTo>
                  <a:pt x="204861" y="128511"/>
                </a:lnTo>
                <a:lnTo>
                  <a:pt x="991423" y="0"/>
                </a:lnTo>
                <a:lnTo>
                  <a:pt x="1878006" y="272314"/>
                </a:lnTo>
              </a:path>
            </a:pathLst>
          </a:custGeom>
          <a:ln w="5715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6" name="Freeform 25"/>
          <p:cNvSpPr/>
          <p:nvPr/>
        </p:nvSpPr>
        <p:spPr>
          <a:xfrm rot="11675835" flipH="1">
            <a:off x="2970213" y="3186113"/>
            <a:ext cx="1735137" cy="2009775"/>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448235 w 1520456"/>
              <a:gd name="connsiteY1" fmla="*/ 1478965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327202 w 1520456"/>
              <a:gd name="connsiteY1" fmla="*/ 1571265 h 2404183"/>
              <a:gd name="connsiteX2" fmla="*/ 354919 w 1520456"/>
              <a:gd name="connsiteY2" fmla="*/ 1722073 h 2404183"/>
              <a:gd name="connsiteX3" fmla="*/ 0 w 1520456"/>
              <a:gd name="connsiteY3" fmla="*/ 1011318 h 2404183"/>
              <a:gd name="connsiteX4" fmla="*/ 484390 w 1520456"/>
              <a:gd name="connsiteY4" fmla="*/ 0 h 2404183"/>
              <a:gd name="connsiteX0" fmla="*/ 1415975 w 1415975"/>
              <a:gd name="connsiteY0" fmla="*/ 2404183 h 2404183"/>
              <a:gd name="connsiteX1" fmla="*/ 1222721 w 1415975"/>
              <a:gd name="connsiteY1" fmla="*/ 1571265 h 2404183"/>
              <a:gd name="connsiteX2" fmla="*/ 250438 w 1415975"/>
              <a:gd name="connsiteY2" fmla="*/ 1722073 h 2404183"/>
              <a:gd name="connsiteX3" fmla="*/ 0 w 1415975"/>
              <a:gd name="connsiteY3" fmla="*/ 1066186 h 2404183"/>
              <a:gd name="connsiteX4" fmla="*/ 379909 w 1415975"/>
              <a:gd name="connsiteY4" fmla="*/ 0 h 2404183"/>
              <a:gd name="connsiteX0" fmla="*/ 1415975 w 1415975"/>
              <a:gd name="connsiteY0" fmla="*/ 2310257 h 2310257"/>
              <a:gd name="connsiteX1" fmla="*/ 1222721 w 1415975"/>
              <a:gd name="connsiteY1" fmla="*/ 1477339 h 2310257"/>
              <a:gd name="connsiteX2" fmla="*/ 250438 w 1415975"/>
              <a:gd name="connsiteY2" fmla="*/ 1628147 h 2310257"/>
              <a:gd name="connsiteX3" fmla="*/ 0 w 1415975"/>
              <a:gd name="connsiteY3" fmla="*/ 972260 h 2310257"/>
              <a:gd name="connsiteX4" fmla="*/ 498767 w 1415975"/>
              <a:gd name="connsiteY4" fmla="*/ 0 h 2310257"/>
              <a:gd name="connsiteX0" fmla="*/ 1415975 w 1415975"/>
              <a:gd name="connsiteY0" fmla="*/ 2321201 h 2321201"/>
              <a:gd name="connsiteX1" fmla="*/ 1222721 w 1415975"/>
              <a:gd name="connsiteY1" fmla="*/ 1488283 h 2321201"/>
              <a:gd name="connsiteX2" fmla="*/ 250438 w 1415975"/>
              <a:gd name="connsiteY2" fmla="*/ 1639091 h 2321201"/>
              <a:gd name="connsiteX3" fmla="*/ 0 w 1415975"/>
              <a:gd name="connsiteY3" fmla="*/ 983204 h 2321201"/>
              <a:gd name="connsiteX4" fmla="*/ 408476 w 1415975"/>
              <a:gd name="connsiteY4" fmla="*/ 0 h 2321201"/>
              <a:gd name="connsiteX0" fmla="*/ 1415975 w 1415975"/>
              <a:gd name="connsiteY0" fmla="*/ 2350732 h 2350732"/>
              <a:gd name="connsiteX1" fmla="*/ 1222721 w 1415975"/>
              <a:gd name="connsiteY1" fmla="*/ 1517814 h 2350732"/>
              <a:gd name="connsiteX2" fmla="*/ 250438 w 1415975"/>
              <a:gd name="connsiteY2" fmla="*/ 1668622 h 2350732"/>
              <a:gd name="connsiteX3" fmla="*/ 0 w 1415975"/>
              <a:gd name="connsiteY3" fmla="*/ 1012735 h 2350732"/>
              <a:gd name="connsiteX4" fmla="*/ 473926 w 1415975"/>
              <a:gd name="connsiteY4" fmla="*/ 0 h 2350732"/>
              <a:gd name="connsiteX0" fmla="*/ 1433296 w 1433296"/>
              <a:gd name="connsiteY0" fmla="*/ 2426034 h 2426034"/>
              <a:gd name="connsiteX1" fmla="*/ 1222721 w 1433296"/>
              <a:gd name="connsiteY1" fmla="*/ 1517814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433296"/>
              <a:gd name="connsiteY0" fmla="*/ 2426034 h 2426034"/>
              <a:gd name="connsiteX1" fmla="*/ 664563 w 1433296"/>
              <a:gd name="connsiteY1" fmla="*/ 2160075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541190"/>
              <a:gd name="connsiteY0" fmla="*/ 1413299 h 1413299"/>
              <a:gd name="connsiteX1" fmla="*/ 664563 w 1541190"/>
              <a:gd name="connsiteY1" fmla="*/ 1147340 h 1413299"/>
              <a:gd name="connsiteX2" fmla="*/ 250438 w 1541190"/>
              <a:gd name="connsiteY2" fmla="*/ 655887 h 1413299"/>
              <a:gd name="connsiteX3" fmla="*/ 0 w 1541190"/>
              <a:gd name="connsiteY3" fmla="*/ 0 h 1413299"/>
              <a:gd name="connsiteX4" fmla="*/ 1541190 w 1541190"/>
              <a:gd name="connsiteY4" fmla="*/ 289386 h 1413299"/>
              <a:gd name="connsiteX0" fmla="*/ 1182858 w 1290752"/>
              <a:gd name="connsiteY0" fmla="*/ 1332140 h 1332140"/>
              <a:gd name="connsiteX1" fmla="*/ 414125 w 1290752"/>
              <a:gd name="connsiteY1" fmla="*/ 1066181 h 1332140"/>
              <a:gd name="connsiteX2" fmla="*/ 0 w 1290752"/>
              <a:gd name="connsiteY2" fmla="*/ 574728 h 1332140"/>
              <a:gd name="connsiteX3" fmla="*/ 265786 w 1290752"/>
              <a:gd name="connsiteY3" fmla="*/ 0 h 1332140"/>
              <a:gd name="connsiteX4" fmla="*/ 1290752 w 1290752"/>
              <a:gd name="connsiteY4" fmla="*/ 208227 h 1332140"/>
              <a:gd name="connsiteX0" fmla="*/ 1182858 w 1290752"/>
              <a:gd name="connsiteY0" fmla="*/ 1837850 h 1837850"/>
              <a:gd name="connsiteX1" fmla="*/ 414125 w 1290752"/>
              <a:gd name="connsiteY1" fmla="*/ 1571891 h 1837850"/>
              <a:gd name="connsiteX2" fmla="*/ 0 w 1290752"/>
              <a:gd name="connsiteY2" fmla="*/ 1080438 h 1837850"/>
              <a:gd name="connsiteX3" fmla="*/ 265786 w 1290752"/>
              <a:gd name="connsiteY3" fmla="*/ 505710 h 1837850"/>
              <a:gd name="connsiteX4" fmla="*/ 352621 w 1290752"/>
              <a:gd name="connsiteY4" fmla="*/ 0 h 1837850"/>
              <a:gd name="connsiteX5" fmla="*/ 1290752 w 1290752"/>
              <a:gd name="connsiteY5" fmla="*/ 713937 h 1837850"/>
              <a:gd name="connsiteX0" fmla="*/ 1182858 w 1290752"/>
              <a:gd name="connsiteY0" fmla="*/ 1837850 h 1837850"/>
              <a:gd name="connsiteX1" fmla="*/ 414125 w 1290752"/>
              <a:gd name="connsiteY1" fmla="*/ 1571891 h 1837850"/>
              <a:gd name="connsiteX2" fmla="*/ 0 w 1290752"/>
              <a:gd name="connsiteY2" fmla="*/ 1080438 h 1837850"/>
              <a:gd name="connsiteX3" fmla="*/ 352621 w 1290752"/>
              <a:gd name="connsiteY3" fmla="*/ 0 h 1837850"/>
              <a:gd name="connsiteX4" fmla="*/ 1290752 w 1290752"/>
              <a:gd name="connsiteY4" fmla="*/ 713937 h 1837850"/>
              <a:gd name="connsiteX0" fmla="*/ 1182858 w 1380363"/>
              <a:gd name="connsiteY0" fmla="*/ 1837850 h 1837850"/>
              <a:gd name="connsiteX1" fmla="*/ 414125 w 1380363"/>
              <a:gd name="connsiteY1" fmla="*/ 1571891 h 1837850"/>
              <a:gd name="connsiteX2" fmla="*/ 0 w 1380363"/>
              <a:gd name="connsiteY2" fmla="*/ 1080438 h 1837850"/>
              <a:gd name="connsiteX3" fmla="*/ 352621 w 1380363"/>
              <a:gd name="connsiteY3" fmla="*/ 0 h 1837850"/>
              <a:gd name="connsiteX4" fmla="*/ 1380363 w 1380363"/>
              <a:gd name="connsiteY4" fmla="*/ 421829 h 1837850"/>
              <a:gd name="connsiteX0" fmla="*/ 1182858 w 1498772"/>
              <a:gd name="connsiteY0" fmla="*/ 1837850 h 1837850"/>
              <a:gd name="connsiteX1" fmla="*/ 414125 w 1498772"/>
              <a:gd name="connsiteY1" fmla="*/ 1571891 h 1837850"/>
              <a:gd name="connsiteX2" fmla="*/ 0 w 1498772"/>
              <a:gd name="connsiteY2" fmla="*/ 1080438 h 1837850"/>
              <a:gd name="connsiteX3" fmla="*/ 352621 w 1498772"/>
              <a:gd name="connsiteY3" fmla="*/ 0 h 1837850"/>
              <a:gd name="connsiteX4" fmla="*/ 1380363 w 1498772"/>
              <a:gd name="connsiteY4" fmla="*/ 421829 h 1837850"/>
              <a:gd name="connsiteX5" fmla="*/ 1063075 w 1498772"/>
              <a:gd name="connsiteY5" fmla="*/ 257214 h 1837850"/>
              <a:gd name="connsiteX0" fmla="*/ 1182858 w 1608802"/>
              <a:gd name="connsiteY0" fmla="*/ 2179627 h 2179627"/>
              <a:gd name="connsiteX1" fmla="*/ 414125 w 1608802"/>
              <a:gd name="connsiteY1" fmla="*/ 1913668 h 2179627"/>
              <a:gd name="connsiteX2" fmla="*/ 0 w 1608802"/>
              <a:gd name="connsiteY2" fmla="*/ 1422215 h 2179627"/>
              <a:gd name="connsiteX3" fmla="*/ 352621 w 1608802"/>
              <a:gd name="connsiteY3" fmla="*/ 341777 h 2179627"/>
              <a:gd name="connsiteX4" fmla="*/ 1380363 w 1608802"/>
              <a:gd name="connsiteY4" fmla="*/ 763606 h 2179627"/>
              <a:gd name="connsiteX5" fmla="*/ 1555921 w 1608802"/>
              <a:gd name="connsiteY5" fmla="*/ 27436 h 2179627"/>
              <a:gd name="connsiteX6" fmla="*/ 1063075 w 1608802"/>
              <a:gd name="connsiteY6" fmla="*/ 598991 h 2179627"/>
              <a:gd name="connsiteX0" fmla="*/ 1182858 w 1574310"/>
              <a:gd name="connsiteY0" fmla="*/ 2288005 h 2288005"/>
              <a:gd name="connsiteX1" fmla="*/ 414125 w 1574310"/>
              <a:gd name="connsiteY1" fmla="*/ 2022046 h 2288005"/>
              <a:gd name="connsiteX2" fmla="*/ 0 w 1574310"/>
              <a:gd name="connsiteY2" fmla="*/ 1530593 h 2288005"/>
              <a:gd name="connsiteX3" fmla="*/ 352621 w 1574310"/>
              <a:gd name="connsiteY3" fmla="*/ 450155 h 2288005"/>
              <a:gd name="connsiteX4" fmla="*/ 1380363 w 1574310"/>
              <a:gd name="connsiteY4" fmla="*/ 871984 h 2288005"/>
              <a:gd name="connsiteX5" fmla="*/ 1555921 w 1574310"/>
              <a:gd name="connsiteY5" fmla="*/ 135814 h 2288005"/>
              <a:gd name="connsiteX6" fmla="*/ 1270029 w 1574310"/>
              <a:gd name="connsiteY6" fmla="*/ 57099 h 2288005"/>
              <a:gd name="connsiteX0" fmla="*/ 1182858 w 1574310"/>
              <a:gd name="connsiteY0" fmla="*/ 2230906 h 2230906"/>
              <a:gd name="connsiteX1" fmla="*/ 414125 w 1574310"/>
              <a:gd name="connsiteY1" fmla="*/ 1964947 h 2230906"/>
              <a:gd name="connsiteX2" fmla="*/ 0 w 1574310"/>
              <a:gd name="connsiteY2" fmla="*/ 1473494 h 2230906"/>
              <a:gd name="connsiteX3" fmla="*/ 352621 w 1574310"/>
              <a:gd name="connsiteY3" fmla="*/ 393056 h 2230906"/>
              <a:gd name="connsiteX4" fmla="*/ 1380363 w 1574310"/>
              <a:gd name="connsiteY4" fmla="*/ 814885 h 2230906"/>
              <a:gd name="connsiteX5" fmla="*/ 1555921 w 1574310"/>
              <a:gd name="connsiteY5" fmla="*/ 78715 h 2230906"/>
              <a:gd name="connsiteX6" fmla="*/ 1270029 w 1574310"/>
              <a:gd name="connsiteY6" fmla="*/ 0 h 2230906"/>
              <a:gd name="connsiteX0" fmla="*/ 1182858 w 1555921"/>
              <a:gd name="connsiteY0" fmla="*/ 2230906 h 2230906"/>
              <a:gd name="connsiteX1" fmla="*/ 414125 w 1555921"/>
              <a:gd name="connsiteY1" fmla="*/ 1964947 h 2230906"/>
              <a:gd name="connsiteX2" fmla="*/ 0 w 1555921"/>
              <a:gd name="connsiteY2" fmla="*/ 1473494 h 2230906"/>
              <a:gd name="connsiteX3" fmla="*/ 352621 w 1555921"/>
              <a:gd name="connsiteY3" fmla="*/ 393056 h 2230906"/>
              <a:gd name="connsiteX4" fmla="*/ 1380363 w 1555921"/>
              <a:gd name="connsiteY4" fmla="*/ 814885 h 2230906"/>
              <a:gd name="connsiteX5" fmla="*/ 1555921 w 1555921"/>
              <a:gd name="connsiteY5" fmla="*/ 78715 h 2230906"/>
              <a:gd name="connsiteX6" fmla="*/ 1270029 w 1555921"/>
              <a:gd name="connsiteY6" fmla="*/ 0 h 2230906"/>
              <a:gd name="connsiteX0" fmla="*/ 1182858 w 1555921"/>
              <a:gd name="connsiteY0" fmla="*/ 2152191 h 2152191"/>
              <a:gd name="connsiteX1" fmla="*/ 414125 w 1555921"/>
              <a:gd name="connsiteY1" fmla="*/ 1886232 h 2152191"/>
              <a:gd name="connsiteX2" fmla="*/ 0 w 1555921"/>
              <a:gd name="connsiteY2" fmla="*/ 1394779 h 2152191"/>
              <a:gd name="connsiteX3" fmla="*/ 352621 w 1555921"/>
              <a:gd name="connsiteY3" fmla="*/ 314341 h 2152191"/>
              <a:gd name="connsiteX4" fmla="*/ 1380363 w 1555921"/>
              <a:gd name="connsiteY4" fmla="*/ 736170 h 2152191"/>
              <a:gd name="connsiteX5" fmla="*/ 1555921 w 1555921"/>
              <a:gd name="connsiteY5" fmla="*/ 0 h 2152191"/>
              <a:gd name="connsiteX0" fmla="*/ 1182858 w 1610676"/>
              <a:gd name="connsiteY0" fmla="*/ 2166366 h 2166366"/>
              <a:gd name="connsiteX1" fmla="*/ 414125 w 1610676"/>
              <a:gd name="connsiteY1" fmla="*/ 1900407 h 2166366"/>
              <a:gd name="connsiteX2" fmla="*/ 0 w 1610676"/>
              <a:gd name="connsiteY2" fmla="*/ 1408954 h 2166366"/>
              <a:gd name="connsiteX3" fmla="*/ 352621 w 1610676"/>
              <a:gd name="connsiteY3" fmla="*/ 328516 h 2166366"/>
              <a:gd name="connsiteX4" fmla="*/ 1380363 w 1610676"/>
              <a:gd name="connsiteY4" fmla="*/ 750345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352621 w 1610676"/>
              <a:gd name="connsiteY3" fmla="*/ 328516 h 2166366"/>
              <a:gd name="connsiteX4" fmla="*/ 984738 w 1610676"/>
              <a:gd name="connsiteY4" fmla="*/ 195662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106434 w 1610676"/>
              <a:gd name="connsiteY3" fmla="*/ 716849 h 2166366"/>
              <a:gd name="connsiteX4" fmla="*/ 984738 w 1610676"/>
              <a:gd name="connsiteY4" fmla="*/ 195662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106434 w 1610676"/>
              <a:gd name="connsiteY3" fmla="*/ 716849 h 2166366"/>
              <a:gd name="connsiteX4" fmla="*/ 738551 w 1610676"/>
              <a:gd name="connsiteY4" fmla="*/ 583995 h 2166366"/>
              <a:gd name="connsiteX5" fmla="*/ 1610676 w 1610676"/>
              <a:gd name="connsiteY5" fmla="*/ 0 h 2166366"/>
              <a:gd name="connsiteX0" fmla="*/ 1182858 w 1451993"/>
              <a:gd name="connsiteY0" fmla="*/ 1582371 h 1582371"/>
              <a:gd name="connsiteX1" fmla="*/ 414125 w 1451993"/>
              <a:gd name="connsiteY1" fmla="*/ 1316412 h 1582371"/>
              <a:gd name="connsiteX2" fmla="*/ 0 w 1451993"/>
              <a:gd name="connsiteY2" fmla="*/ 824959 h 1582371"/>
              <a:gd name="connsiteX3" fmla="*/ 106434 w 1451993"/>
              <a:gd name="connsiteY3" fmla="*/ 132854 h 1582371"/>
              <a:gd name="connsiteX4" fmla="*/ 738551 w 1451993"/>
              <a:gd name="connsiteY4" fmla="*/ 0 h 1582371"/>
              <a:gd name="connsiteX5" fmla="*/ 1451993 w 1451993"/>
              <a:gd name="connsiteY5" fmla="*/ 239955 h 1582371"/>
              <a:gd name="connsiteX0" fmla="*/ 1182858 w 1438124"/>
              <a:gd name="connsiteY0" fmla="*/ 1582371 h 1582371"/>
              <a:gd name="connsiteX1" fmla="*/ 414125 w 1438124"/>
              <a:gd name="connsiteY1" fmla="*/ 1316412 h 1582371"/>
              <a:gd name="connsiteX2" fmla="*/ 0 w 1438124"/>
              <a:gd name="connsiteY2" fmla="*/ 824959 h 1582371"/>
              <a:gd name="connsiteX3" fmla="*/ 106434 w 1438124"/>
              <a:gd name="connsiteY3" fmla="*/ 132854 h 1582371"/>
              <a:gd name="connsiteX4" fmla="*/ 738551 w 1438124"/>
              <a:gd name="connsiteY4" fmla="*/ 0 h 1582371"/>
              <a:gd name="connsiteX5" fmla="*/ 1438124 w 1438124"/>
              <a:gd name="connsiteY5" fmla="*/ 128422 h 1582371"/>
              <a:gd name="connsiteX0" fmla="*/ 1182858 w 1438124"/>
              <a:gd name="connsiteY0" fmla="*/ 1915985 h 1915985"/>
              <a:gd name="connsiteX1" fmla="*/ 414125 w 1438124"/>
              <a:gd name="connsiteY1" fmla="*/ 1650026 h 1915985"/>
              <a:gd name="connsiteX2" fmla="*/ 0 w 1438124"/>
              <a:gd name="connsiteY2" fmla="*/ 1158573 h 1915985"/>
              <a:gd name="connsiteX3" fmla="*/ 106434 w 1438124"/>
              <a:gd name="connsiteY3" fmla="*/ 466468 h 1915985"/>
              <a:gd name="connsiteX4" fmla="*/ 131684 w 1438124"/>
              <a:gd name="connsiteY4" fmla="*/ 0 h 1915985"/>
              <a:gd name="connsiteX5" fmla="*/ 738551 w 1438124"/>
              <a:gd name="connsiteY5" fmla="*/ 333614 h 1915985"/>
              <a:gd name="connsiteX6" fmla="*/ 1438124 w 1438124"/>
              <a:gd name="connsiteY6" fmla="*/ 462036 h 1915985"/>
              <a:gd name="connsiteX0" fmla="*/ 1299977 w 1555243"/>
              <a:gd name="connsiteY0" fmla="*/ 1915985 h 1915985"/>
              <a:gd name="connsiteX1" fmla="*/ 531244 w 1555243"/>
              <a:gd name="connsiteY1" fmla="*/ 1650026 h 1915985"/>
              <a:gd name="connsiteX2" fmla="*/ 117119 w 1555243"/>
              <a:gd name="connsiteY2" fmla="*/ 1158573 h 1915985"/>
              <a:gd name="connsiteX3" fmla="*/ 0 w 1555243"/>
              <a:gd name="connsiteY3" fmla="*/ 740640 h 1915985"/>
              <a:gd name="connsiteX4" fmla="*/ 248803 w 1555243"/>
              <a:gd name="connsiteY4" fmla="*/ 0 h 1915985"/>
              <a:gd name="connsiteX5" fmla="*/ 855670 w 1555243"/>
              <a:gd name="connsiteY5" fmla="*/ 333614 h 1915985"/>
              <a:gd name="connsiteX6" fmla="*/ 1555243 w 1555243"/>
              <a:gd name="connsiteY6" fmla="*/ 462036 h 1915985"/>
              <a:gd name="connsiteX0" fmla="*/ 1299977 w 1555243"/>
              <a:gd name="connsiteY0" fmla="*/ 1858588 h 1858588"/>
              <a:gd name="connsiteX1" fmla="*/ 531244 w 1555243"/>
              <a:gd name="connsiteY1" fmla="*/ 1592629 h 1858588"/>
              <a:gd name="connsiteX2" fmla="*/ 117119 w 1555243"/>
              <a:gd name="connsiteY2" fmla="*/ 1101176 h 1858588"/>
              <a:gd name="connsiteX3" fmla="*/ 0 w 1555243"/>
              <a:gd name="connsiteY3" fmla="*/ 683243 h 1858588"/>
              <a:gd name="connsiteX4" fmla="*/ 158493 w 1555243"/>
              <a:gd name="connsiteY4" fmla="*/ 0 h 1858588"/>
              <a:gd name="connsiteX5" fmla="*/ 855670 w 1555243"/>
              <a:gd name="connsiteY5" fmla="*/ 276217 h 1858588"/>
              <a:gd name="connsiteX6" fmla="*/ 1555243 w 1555243"/>
              <a:gd name="connsiteY6" fmla="*/ 404639 h 1858588"/>
              <a:gd name="connsiteX0" fmla="*/ 1299977 w 1555243"/>
              <a:gd name="connsiteY0" fmla="*/ 1911697 h 1911697"/>
              <a:gd name="connsiteX1" fmla="*/ 531244 w 1555243"/>
              <a:gd name="connsiteY1" fmla="*/ 1645738 h 1911697"/>
              <a:gd name="connsiteX2" fmla="*/ 117119 w 1555243"/>
              <a:gd name="connsiteY2" fmla="*/ 1154285 h 1911697"/>
              <a:gd name="connsiteX3" fmla="*/ 0 w 1555243"/>
              <a:gd name="connsiteY3" fmla="*/ 736352 h 1911697"/>
              <a:gd name="connsiteX4" fmla="*/ 158493 w 1555243"/>
              <a:gd name="connsiteY4" fmla="*/ 53109 h 1911697"/>
              <a:gd name="connsiteX5" fmla="*/ 855670 w 1555243"/>
              <a:gd name="connsiteY5" fmla="*/ 329326 h 1911697"/>
              <a:gd name="connsiteX6" fmla="*/ 1028213 w 1555243"/>
              <a:gd name="connsiteY6" fmla="*/ 0 h 1911697"/>
              <a:gd name="connsiteX7" fmla="*/ 1555243 w 1555243"/>
              <a:gd name="connsiteY7" fmla="*/ 457748 h 1911697"/>
              <a:gd name="connsiteX0" fmla="*/ 1299977 w 1555243"/>
              <a:gd name="connsiteY0" fmla="*/ 2010044 h 2010044"/>
              <a:gd name="connsiteX1" fmla="*/ 531244 w 1555243"/>
              <a:gd name="connsiteY1" fmla="*/ 1744085 h 2010044"/>
              <a:gd name="connsiteX2" fmla="*/ 117119 w 1555243"/>
              <a:gd name="connsiteY2" fmla="*/ 1252632 h 2010044"/>
              <a:gd name="connsiteX3" fmla="*/ 0 w 1555243"/>
              <a:gd name="connsiteY3" fmla="*/ 834699 h 2010044"/>
              <a:gd name="connsiteX4" fmla="*/ 158493 w 1555243"/>
              <a:gd name="connsiteY4" fmla="*/ 151456 h 2010044"/>
              <a:gd name="connsiteX5" fmla="*/ 733645 w 1555243"/>
              <a:gd name="connsiteY5" fmla="*/ 0 h 2010044"/>
              <a:gd name="connsiteX6" fmla="*/ 1028213 w 1555243"/>
              <a:gd name="connsiteY6" fmla="*/ 98347 h 2010044"/>
              <a:gd name="connsiteX7" fmla="*/ 1555243 w 1555243"/>
              <a:gd name="connsiteY7" fmla="*/ 556095 h 2010044"/>
              <a:gd name="connsiteX0" fmla="*/ 1299977 w 1734990"/>
              <a:gd name="connsiteY0" fmla="*/ 2010044 h 2010044"/>
              <a:gd name="connsiteX1" fmla="*/ 531244 w 1734990"/>
              <a:gd name="connsiteY1" fmla="*/ 1744085 h 2010044"/>
              <a:gd name="connsiteX2" fmla="*/ 117119 w 1734990"/>
              <a:gd name="connsiteY2" fmla="*/ 1252632 h 2010044"/>
              <a:gd name="connsiteX3" fmla="*/ 0 w 1734990"/>
              <a:gd name="connsiteY3" fmla="*/ 834699 h 2010044"/>
              <a:gd name="connsiteX4" fmla="*/ 158493 w 1734990"/>
              <a:gd name="connsiteY4" fmla="*/ 151456 h 2010044"/>
              <a:gd name="connsiteX5" fmla="*/ 733645 w 1734990"/>
              <a:gd name="connsiteY5" fmla="*/ 0 h 2010044"/>
              <a:gd name="connsiteX6" fmla="*/ 1028213 w 1734990"/>
              <a:gd name="connsiteY6" fmla="*/ 98347 h 2010044"/>
              <a:gd name="connsiteX7" fmla="*/ 1734990 w 1734990"/>
              <a:gd name="connsiteY7" fmla="*/ 228259 h 2010044"/>
              <a:gd name="connsiteX0" fmla="*/ 1299977 w 1734990"/>
              <a:gd name="connsiteY0" fmla="*/ 2010044 h 2010044"/>
              <a:gd name="connsiteX1" fmla="*/ 531244 w 1734990"/>
              <a:gd name="connsiteY1" fmla="*/ 1744085 h 2010044"/>
              <a:gd name="connsiteX2" fmla="*/ 117119 w 1734990"/>
              <a:gd name="connsiteY2" fmla="*/ 1252632 h 2010044"/>
              <a:gd name="connsiteX3" fmla="*/ 0 w 1734990"/>
              <a:gd name="connsiteY3" fmla="*/ 834699 h 2010044"/>
              <a:gd name="connsiteX4" fmla="*/ 158493 w 1734990"/>
              <a:gd name="connsiteY4" fmla="*/ 151456 h 2010044"/>
              <a:gd name="connsiteX5" fmla="*/ 733645 w 1734990"/>
              <a:gd name="connsiteY5" fmla="*/ 0 h 2010044"/>
              <a:gd name="connsiteX6" fmla="*/ 1054503 w 1734990"/>
              <a:gd name="connsiteY6" fmla="*/ 68918 h 2010044"/>
              <a:gd name="connsiteX7" fmla="*/ 1734990 w 1734990"/>
              <a:gd name="connsiteY7" fmla="*/ 228259 h 2010044"/>
              <a:gd name="connsiteX0" fmla="*/ 1299977 w 1734990"/>
              <a:gd name="connsiteY0" fmla="*/ 2010044 h 2010044"/>
              <a:gd name="connsiteX1" fmla="*/ 531244 w 1734990"/>
              <a:gd name="connsiteY1" fmla="*/ 1744085 h 2010044"/>
              <a:gd name="connsiteX2" fmla="*/ 117119 w 1734990"/>
              <a:gd name="connsiteY2" fmla="*/ 1252632 h 2010044"/>
              <a:gd name="connsiteX3" fmla="*/ 0 w 1734990"/>
              <a:gd name="connsiteY3" fmla="*/ 834699 h 2010044"/>
              <a:gd name="connsiteX4" fmla="*/ 158493 w 1734990"/>
              <a:gd name="connsiteY4" fmla="*/ 151456 h 2010044"/>
              <a:gd name="connsiteX5" fmla="*/ 733645 w 1734990"/>
              <a:gd name="connsiteY5" fmla="*/ 0 h 2010044"/>
              <a:gd name="connsiteX6" fmla="*/ 1734990 w 1734990"/>
              <a:gd name="connsiteY6" fmla="*/ 228259 h 201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4990" h="2010044">
                <a:moveTo>
                  <a:pt x="1299977" y="2010044"/>
                </a:moveTo>
                <a:lnTo>
                  <a:pt x="531244" y="1744085"/>
                </a:lnTo>
                <a:lnTo>
                  <a:pt x="117119" y="1252632"/>
                </a:lnTo>
                <a:lnTo>
                  <a:pt x="0" y="834699"/>
                </a:lnTo>
                <a:lnTo>
                  <a:pt x="158493" y="151456"/>
                </a:lnTo>
                <a:lnTo>
                  <a:pt x="733645" y="0"/>
                </a:lnTo>
                <a:lnTo>
                  <a:pt x="1734990" y="228259"/>
                </a:lnTo>
              </a:path>
            </a:pathLst>
          </a:custGeom>
          <a:ln w="571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7" name="Oval 26"/>
          <p:cNvSpPr/>
          <p:nvPr/>
        </p:nvSpPr>
        <p:spPr>
          <a:xfrm>
            <a:off x="4448175" y="3228975"/>
            <a:ext cx="152400" cy="1524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561" name="TextBox 27"/>
          <p:cNvSpPr txBox="1">
            <a:spLocks noChangeArrowheads="1"/>
          </p:cNvSpPr>
          <p:nvPr/>
        </p:nvSpPr>
        <p:spPr bwMode="auto">
          <a:xfrm>
            <a:off x="4500563" y="3287713"/>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home</a:t>
            </a:r>
          </a:p>
        </p:txBody>
      </p:sp>
      <p:sp>
        <p:nvSpPr>
          <p:cNvPr id="29" name="TextBox 28"/>
          <p:cNvSpPr txBox="1">
            <a:spLocks noChangeArrowheads="1"/>
          </p:cNvSpPr>
          <p:nvPr/>
        </p:nvSpPr>
        <p:spPr bwMode="auto">
          <a:xfrm>
            <a:off x="6205538" y="931863"/>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chemeClr val="accent2"/>
                </a:solidFill>
              </a:rPr>
              <a:t>Trip B</a:t>
            </a:r>
          </a:p>
        </p:txBody>
      </p:sp>
      <p:sp>
        <p:nvSpPr>
          <p:cNvPr id="30" name="TextBox 29"/>
          <p:cNvSpPr txBox="1">
            <a:spLocks noChangeArrowheads="1"/>
          </p:cNvSpPr>
          <p:nvPr/>
        </p:nvSpPr>
        <p:spPr bwMode="auto">
          <a:xfrm>
            <a:off x="2057400" y="914400"/>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4A7EBB"/>
                </a:solidFill>
              </a:rPr>
              <a:t>Trip A</a:t>
            </a:r>
          </a:p>
        </p:txBody>
      </p:sp>
      <p:sp>
        <p:nvSpPr>
          <p:cNvPr id="31" name="TextBox 30"/>
          <p:cNvSpPr txBox="1">
            <a:spLocks noChangeArrowheads="1"/>
          </p:cNvSpPr>
          <p:nvPr/>
        </p:nvSpPr>
        <p:spPr bwMode="auto">
          <a:xfrm>
            <a:off x="6318250" y="1243013"/>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92D050"/>
                </a:solidFill>
              </a:rPr>
              <a:t>Trip C</a:t>
            </a:r>
          </a:p>
        </p:txBody>
      </p:sp>
      <p:sp>
        <p:nvSpPr>
          <p:cNvPr id="32" name="TextBox 31"/>
          <p:cNvSpPr txBox="1">
            <a:spLocks noChangeArrowheads="1"/>
          </p:cNvSpPr>
          <p:nvPr/>
        </p:nvSpPr>
        <p:spPr bwMode="auto">
          <a:xfrm>
            <a:off x="6424613" y="1576388"/>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00B0F0"/>
                </a:solidFill>
              </a:rPr>
              <a:t>Trip D</a:t>
            </a:r>
          </a:p>
        </p:txBody>
      </p:sp>
      <p:sp>
        <p:nvSpPr>
          <p:cNvPr id="33" name="TextBox 32"/>
          <p:cNvSpPr txBox="1">
            <a:spLocks noChangeArrowheads="1"/>
          </p:cNvSpPr>
          <p:nvPr/>
        </p:nvSpPr>
        <p:spPr bwMode="auto">
          <a:xfrm>
            <a:off x="4408488" y="4894263"/>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FFC000"/>
                </a:solidFill>
              </a:rPr>
              <a:t>Trip E</a:t>
            </a:r>
          </a:p>
        </p:txBody>
      </p:sp>
      <p:sp>
        <p:nvSpPr>
          <p:cNvPr id="34" name="TextBox 33"/>
          <p:cNvSpPr txBox="1">
            <a:spLocks noChangeArrowheads="1"/>
          </p:cNvSpPr>
          <p:nvPr/>
        </p:nvSpPr>
        <p:spPr bwMode="auto">
          <a:xfrm>
            <a:off x="4408488" y="5181600"/>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7030A0"/>
                </a:solidFill>
              </a:rPr>
              <a:t>Trip F</a:t>
            </a:r>
          </a:p>
        </p:txBody>
      </p:sp>
      <p:sp>
        <p:nvSpPr>
          <p:cNvPr id="35" name="TextBox 34"/>
          <p:cNvSpPr txBox="1">
            <a:spLocks noChangeArrowheads="1"/>
          </p:cNvSpPr>
          <p:nvPr/>
        </p:nvSpPr>
        <p:spPr bwMode="auto">
          <a:xfrm>
            <a:off x="5562600" y="3517900"/>
            <a:ext cx="3581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4000" b="1"/>
              <a:t>Example: </a:t>
            </a:r>
            <a:br>
              <a:rPr lang="en-US" sz="4000" b="1"/>
            </a:br>
            <a:r>
              <a:rPr lang="en-US" sz="3600"/>
              <a:t>detect the three routes</a:t>
            </a:r>
            <a:endParaRPr lang="en-US" sz="4000"/>
          </a:p>
        </p:txBody>
      </p:sp>
      <p:sp>
        <p:nvSpPr>
          <p:cNvPr id="17" name="Rectangle 16"/>
          <p:cNvSpPr/>
          <p:nvPr/>
        </p:nvSpPr>
        <p:spPr>
          <a:xfrm>
            <a:off x="0" y="0"/>
            <a:ext cx="28956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4343400" y="0"/>
            <a:ext cx="4773613"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up)">
                                      <p:cBhvr>
                                        <p:cTn id="14" dur="500"/>
                                        <p:tgtEl>
                                          <p:spTgt spid="26"/>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nodeType="afterGroup">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nodeType="afterGroup">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par>
                          <p:cTn id="25" fill="hold" nodeType="afterGroup">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par>
                          <p:cTn id="32" fill="hold" nodeType="afterGroup">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childTnLst>
                          </p:cTn>
                        </p:par>
                        <p:par>
                          <p:cTn id="36" fill="hold" nodeType="afterGroup">
                            <p:stCondLst>
                              <p:cond delay="2500"/>
                            </p:stCondLst>
                            <p:childTnLst>
                              <p:par>
                                <p:cTn id="37" presetID="1"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par>
                          <p:cTn id="39" fill="hold" nodeType="afterGroup">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nodeType="afterGroup">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par>
                          <p:cTn id="46" fill="hold" nodeType="afterGroup">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P spid="24" grpId="0" animBg="1"/>
      <p:bldP spid="26" grpId="0" animBg="1"/>
      <p:bldP spid="29" grpId="0"/>
      <p:bldP spid="30" grpId="0"/>
      <p:bldP spid="31" grpId="0"/>
      <p:bldP spid="32" grpId="0"/>
      <p:bldP spid="33" grpId="0"/>
      <p:bldP spid="34"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a:xfrm>
            <a:off x="292100" y="835025"/>
            <a:ext cx="1971675" cy="1714500"/>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903228">
                <a:moveTo>
                  <a:pt x="2147777" y="1903228"/>
                </a:moveTo>
                <a:lnTo>
                  <a:pt x="1222744" y="1286539"/>
                </a:lnTo>
                <a:lnTo>
                  <a:pt x="1073889" y="595423"/>
                </a:lnTo>
                <a:lnTo>
                  <a:pt x="627321" y="510363"/>
                </a:lnTo>
                <a:lnTo>
                  <a:pt x="0" y="0"/>
                </a:ln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0" name="Freeform 19"/>
          <p:cNvSpPr/>
          <p:nvPr/>
        </p:nvSpPr>
        <p:spPr>
          <a:xfrm rot="3948785">
            <a:off x="2356644" y="497681"/>
            <a:ext cx="1260475" cy="2068513"/>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93666 h 2493666"/>
              <a:gd name="connsiteX1" fmla="*/ 1293537 w 1520456"/>
              <a:gd name="connsiteY1" fmla="*/ 1676400 h 2493666"/>
              <a:gd name="connsiteX2" fmla="*/ 354919 w 1520456"/>
              <a:gd name="connsiteY2" fmla="*/ 1811556 h 2493666"/>
              <a:gd name="connsiteX3" fmla="*/ 0 w 1520456"/>
              <a:gd name="connsiteY3" fmla="*/ 1100801 h 2493666"/>
              <a:gd name="connsiteX4" fmla="*/ 452813 w 1520456"/>
              <a:gd name="connsiteY4" fmla="*/ 0 h 249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456" h="2493666">
                <a:moveTo>
                  <a:pt x="1520456" y="2493666"/>
                </a:moveTo>
                <a:lnTo>
                  <a:pt x="1293537" y="1676400"/>
                </a:lnTo>
                <a:lnTo>
                  <a:pt x="354919" y="1811556"/>
                </a:lnTo>
                <a:lnTo>
                  <a:pt x="0" y="1100801"/>
                </a:lnTo>
                <a:lnTo>
                  <a:pt x="452813" y="0"/>
                </a:lnTo>
              </a:path>
            </a:pathLst>
          </a:cu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2" name="Freeform 21"/>
          <p:cNvSpPr/>
          <p:nvPr/>
        </p:nvSpPr>
        <p:spPr>
          <a:xfrm rot="3948785">
            <a:off x="2374106" y="638970"/>
            <a:ext cx="1152525" cy="1985962"/>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448235 w 1520456"/>
              <a:gd name="connsiteY1" fmla="*/ 1478965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327202 w 1520456"/>
              <a:gd name="connsiteY1" fmla="*/ 1571265 h 2404183"/>
              <a:gd name="connsiteX2" fmla="*/ 354919 w 1520456"/>
              <a:gd name="connsiteY2" fmla="*/ 1722073 h 2404183"/>
              <a:gd name="connsiteX3" fmla="*/ 0 w 1520456"/>
              <a:gd name="connsiteY3" fmla="*/ 1011318 h 2404183"/>
              <a:gd name="connsiteX4" fmla="*/ 484390 w 1520456"/>
              <a:gd name="connsiteY4" fmla="*/ 0 h 2404183"/>
              <a:gd name="connsiteX0" fmla="*/ 1415975 w 1415975"/>
              <a:gd name="connsiteY0" fmla="*/ 2404183 h 2404183"/>
              <a:gd name="connsiteX1" fmla="*/ 1222721 w 1415975"/>
              <a:gd name="connsiteY1" fmla="*/ 1571265 h 2404183"/>
              <a:gd name="connsiteX2" fmla="*/ 250438 w 1415975"/>
              <a:gd name="connsiteY2" fmla="*/ 1722073 h 2404183"/>
              <a:gd name="connsiteX3" fmla="*/ 0 w 1415975"/>
              <a:gd name="connsiteY3" fmla="*/ 1066186 h 2404183"/>
              <a:gd name="connsiteX4" fmla="*/ 379909 w 1415975"/>
              <a:gd name="connsiteY4" fmla="*/ 0 h 2404183"/>
              <a:gd name="connsiteX0" fmla="*/ 1415975 w 1415975"/>
              <a:gd name="connsiteY0" fmla="*/ 2310257 h 2310257"/>
              <a:gd name="connsiteX1" fmla="*/ 1222721 w 1415975"/>
              <a:gd name="connsiteY1" fmla="*/ 1477339 h 2310257"/>
              <a:gd name="connsiteX2" fmla="*/ 250438 w 1415975"/>
              <a:gd name="connsiteY2" fmla="*/ 1628147 h 2310257"/>
              <a:gd name="connsiteX3" fmla="*/ 0 w 1415975"/>
              <a:gd name="connsiteY3" fmla="*/ 972260 h 2310257"/>
              <a:gd name="connsiteX4" fmla="*/ 498767 w 1415975"/>
              <a:gd name="connsiteY4" fmla="*/ 0 h 2310257"/>
              <a:gd name="connsiteX0" fmla="*/ 1415975 w 1415975"/>
              <a:gd name="connsiteY0" fmla="*/ 2321201 h 2321201"/>
              <a:gd name="connsiteX1" fmla="*/ 1222721 w 1415975"/>
              <a:gd name="connsiteY1" fmla="*/ 1488283 h 2321201"/>
              <a:gd name="connsiteX2" fmla="*/ 250438 w 1415975"/>
              <a:gd name="connsiteY2" fmla="*/ 1639091 h 2321201"/>
              <a:gd name="connsiteX3" fmla="*/ 0 w 1415975"/>
              <a:gd name="connsiteY3" fmla="*/ 983204 h 2321201"/>
              <a:gd name="connsiteX4" fmla="*/ 408476 w 1415975"/>
              <a:gd name="connsiteY4" fmla="*/ 0 h 2321201"/>
              <a:gd name="connsiteX0" fmla="*/ 1415975 w 1415975"/>
              <a:gd name="connsiteY0" fmla="*/ 2350732 h 2350732"/>
              <a:gd name="connsiteX1" fmla="*/ 1222721 w 1415975"/>
              <a:gd name="connsiteY1" fmla="*/ 1517814 h 2350732"/>
              <a:gd name="connsiteX2" fmla="*/ 250438 w 1415975"/>
              <a:gd name="connsiteY2" fmla="*/ 1668622 h 2350732"/>
              <a:gd name="connsiteX3" fmla="*/ 0 w 1415975"/>
              <a:gd name="connsiteY3" fmla="*/ 1012735 h 2350732"/>
              <a:gd name="connsiteX4" fmla="*/ 473926 w 1415975"/>
              <a:gd name="connsiteY4" fmla="*/ 0 h 2350732"/>
              <a:gd name="connsiteX0" fmla="*/ 1433296 w 1433296"/>
              <a:gd name="connsiteY0" fmla="*/ 2426034 h 2426034"/>
              <a:gd name="connsiteX1" fmla="*/ 1222721 w 1433296"/>
              <a:gd name="connsiteY1" fmla="*/ 1517814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433296"/>
              <a:gd name="connsiteY0" fmla="*/ 2392965 h 2392965"/>
              <a:gd name="connsiteX1" fmla="*/ 1222721 w 1433296"/>
              <a:gd name="connsiteY1" fmla="*/ 1484745 h 2392965"/>
              <a:gd name="connsiteX2" fmla="*/ 250438 w 1433296"/>
              <a:gd name="connsiteY2" fmla="*/ 1635553 h 2392965"/>
              <a:gd name="connsiteX3" fmla="*/ 0 w 1433296"/>
              <a:gd name="connsiteY3" fmla="*/ 979666 h 2392965"/>
              <a:gd name="connsiteX4" fmla="*/ 542275 w 1433296"/>
              <a:gd name="connsiteY4" fmla="*/ 0 h 2392965"/>
              <a:gd name="connsiteX0" fmla="*/ 1433296 w 1433296"/>
              <a:gd name="connsiteY0" fmla="*/ 2392965 h 2392965"/>
              <a:gd name="connsiteX1" fmla="*/ 1222721 w 1433296"/>
              <a:gd name="connsiteY1" fmla="*/ 1484745 h 2392965"/>
              <a:gd name="connsiteX2" fmla="*/ 341336 w 1433296"/>
              <a:gd name="connsiteY2" fmla="*/ 1575079 h 2392965"/>
              <a:gd name="connsiteX3" fmla="*/ 0 w 1433296"/>
              <a:gd name="connsiteY3" fmla="*/ 979666 h 2392965"/>
              <a:gd name="connsiteX4" fmla="*/ 542275 w 1433296"/>
              <a:gd name="connsiteY4" fmla="*/ 0 h 2392965"/>
              <a:gd name="connsiteX0" fmla="*/ 1389457 w 1389457"/>
              <a:gd name="connsiteY0" fmla="*/ 2392965 h 2392965"/>
              <a:gd name="connsiteX1" fmla="*/ 1178882 w 1389457"/>
              <a:gd name="connsiteY1" fmla="*/ 1484745 h 2392965"/>
              <a:gd name="connsiteX2" fmla="*/ 297497 w 1389457"/>
              <a:gd name="connsiteY2" fmla="*/ 1575079 h 2392965"/>
              <a:gd name="connsiteX3" fmla="*/ 0 w 1389457"/>
              <a:gd name="connsiteY3" fmla="*/ 861210 h 2392965"/>
              <a:gd name="connsiteX4" fmla="*/ 498436 w 1389457"/>
              <a:gd name="connsiteY4" fmla="*/ 0 h 2392965"/>
              <a:gd name="connsiteX0" fmla="*/ 1389457 w 1389457"/>
              <a:gd name="connsiteY0" fmla="*/ 2392965 h 2392965"/>
              <a:gd name="connsiteX1" fmla="*/ 1178882 w 1389457"/>
              <a:gd name="connsiteY1" fmla="*/ 1484745 h 2392965"/>
              <a:gd name="connsiteX2" fmla="*/ 297497 w 1389457"/>
              <a:gd name="connsiteY2" fmla="*/ 1575079 h 2392965"/>
              <a:gd name="connsiteX3" fmla="*/ 256219 w 1389457"/>
              <a:gd name="connsiteY3" fmla="*/ 1540281 h 2392965"/>
              <a:gd name="connsiteX4" fmla="*/ 0 w 1389457"/>
              <a:gd name="connsiteY4" fmla="*/ 861210 h 2392965"/>
              <a:gd name="connsiteX5" fmla="*/ 498436 w 1389457"/>
              <a:gd name="connsiteY5" fmla="*/ 0 h 239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7" h="2392965">
                <a:moveTo>
                  <a:pt x="1389457" y="2392965"/>
                </a:moveTo>
                <a:lnTo>
                  <a:pt x="1178882" y="1484745"/>
                </a:lnTo>
                <a:lnTo>
                  <a:pt x="297497" y="1575079"/>
                </a:lnTo>
                <a:cubicBezTo>
                  <a:pt x="297179" y="1564834"/>
                  <a:pt x="256537" y="1550526"/>
                  <a:pt x="256219" y="1540281"/>
                </a:cubicBezTo>
                <a:lnTo>
                  <a:pt x="0" y="861210"/>
                </a:lnTo>
                <a:lnTo>
                  <a:pt x="498436" y="0"/>
                </a:lnTo>
              </a:path>
            </a:pathLst>
          </a:custGeom>
          <a:ln w="571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3" name="Freeform 22"/>
          <p:cNvSpPr/>
          <p:nvPr/>
        </p:nvSpPr>
        <p:spPr>
          <a:xfrm rot="4294751">
            <a:off x="2420144" y="710407"/>
            <a:ext cx="1189037" cy="2012950"/>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448235 w 1520456"/>
              <a:gd name="connsiteY1" fmla="*/ 1478965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327202 w 1520456"/>
              <a:gd name="connsiteY1" fmla="*/ 1571265 h 2404183"/>
              <a:gd name="connsiteX2" fmla="*/ 354919 w 1520456"/>
              <a:gd name="connsiteY2" fmla="*/ 1722073 h 2404183"/>
              <a:gd name="connsiteX3" fmla="*/ 0 w 1520456"/>
              <a:gd name="connsiteY3" fmla="*/ 1011318 h 2404183"/>
              <a:gd name="connsiteX4" fmla="*/ 484390 w 1520456"/>
              <a:gd name="connsiteY4" fmla="*/ 0 h 2404183"/>
              <a:gd name="connsiteX0" fmla="*/ 1415975 w 1415975"/>
              <a:gd name="connsiteY0" fmla="*/ 2404183 h 2404183"/>
              <a:gd name="connsiteX1" fmla="*/ 1222721 w 1415975"/>
              <a:gd name="connsiteY1" fmla="*/ 1571265 h 2404183"/>
              <a:gd name="connsiteX2" fmla="*/ 250438 w 1415975"/>
              <a:gd name="connsiteY2" fmla="*/ 1722073 h 2404183"/>
              <a:gd name="connsiteX3" fmla="*/ 0 w 1415975"/>
              <a:gd name="connsiteY3" fmla="*/ 1066186 h 2404183"/>
              <a:gd name="connsiteX4" fmla="*/ 379909 w 1415975"/>
              <a:gd name="connsiteY4" fmla="*/ 0 h 2404183"/>
              <a:gd name="connsiteX0" fmla="*/ 1415975 w 1415975"/>
              <a:gd name="connsiteY0" fmla="*/ 2310257 h 2310257"/>
              <a:gd name="connsiteX1" fmla="*/ 1222721 w 1415975"/>
              <a:gd name="connsiteY1" fmla="*/ 1477339 h 2310257"/>
              <a:gd name="connsiteX2" fmla="*/ 250438 w 1415975"/>
              <a:gd name="connsiteY2" fmla="*/ 1628147 h 2310257"/>
              <a:gd name="connsiteX3" fmla="*/ 0 w 1415975"/>
              <a:gd name="connsiteY3" fmla="*/ 972260 h 2310257"/>
              <a:gd name="connsiteX4" fmla="*/ 498767 w 1415975"/>
              <a:gd name="connsiteY4" fmla="*/ 0 h 2310257"/>
              <a:gd name="connsiteX0" fmla="*/ 1415975 w 1415975"/>
              <a:gd name="connsiteY0" fmla="*/ 2321201 h 2321201"/>
              <a:gd name="connsiteX1" fmla="*/ 1222721 w 1415975"/>
              <a:gd name="connsiteY1" fmla="*/ 1488283 h 2321201"/>
              <a:gd name="connsiteX2" fmla="*/ 250438 w 1415975"/>
              <a:gd name="connsiteY2" fmla="*/ 1639091 h 2321201"/>
              <a:gd name="connsiteX3" fmla="*/ 0 w 1415975"/>
              <a:gd name="connsiteY3" fmla="*/ 983204 h 2321201"/>
              <a:gd name="connsiteX4" fmla="*/ 408476 w 1415975"/>
              <a:gd name="connsiteY4" fmla="*/ 0 h 2321201"/>
              <a:gd name="connsiteX0" fmla="*/ 1415975 w 1415975"/>
              <a:gd name="connsiteY0" fmla="*/ 2350732 h 2350732"/>
              <a:gd name="connsiteX1" fmla="*/ 1222721 w 1415975"/>
              <a:gd name="connsiteY1" fmla="*/ 1517814 h 2350732"/>
              <a:gd name="connsiteX2" fmla="*/ 250438 w 1415975"/>
              <a:gd name="connsiteY2" fmla="*/ 1668622 h 2350732"/>
              <a:gd name="connsiteX3" fmla="*/ 0 w 1415975"/>
              <a:gd name="connsiteY3" fmla="*/ 1012735 h 2350732"/>
              <a:gd name="connsiteX4" fmla="*/ 473926 w 1415975"/>
              <a:gd name="connsiteY4" fmla="*/ 0 h 2350732"/>
              <a:gd name="connsiteX0" fmla="*/ 1433296 w 1433296"/>
              <a:gd name="connsiteY0" fmla="*/ 2426034 h 2426034"/>
              <a:gd name="connsiteX1" fmla="*/ 1222721 w 1433296"/>
              <a:gd name="connsiteY1" fmla="*/ 1517814 h 2426034"/>
              <a:gd name="connsiteX2" fmla="*/ 250438 w 1433296"/>
              <a:gd name="connsiteY2" fmla="*/ 1668622 h 2426034"/>
              <a:gd name="connsiteX3" fmla="*/ 0 w 1433296"/>
              <a:gd name="connsiteY3" fmla="*/ 1012735 h 2426034"/>
              <a:gd name="connsiteX4" fmla="*/ 473926 w 1433296"/>
              <a:gd name="connsiteY4" fmla="*/ 0 h 242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296" h="2426034">
                <a:moveTo>
                  <a:pt x="1433296" y="2426034"/>
                </a:moveTo>
                <a:lnTo>
                  <a:pt x="1222721" y="1517814"/>
                </a:lnTo>
                <a:lnTo>
                  <a:pt x="250438" y="1668622"/>
                </a:lnTo>
                <a:lnTo>
                  <a:pt x="0" y="1012735"/>
                </a:lnTo>
                <a:lnTo>
                  <a:pt x="473926" y="0"/>
                </a:lnTo>
              </a:path>
            </a:pathLst>
          </a:cu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 name="Freeform 23"/>
          <p:cNvSpPr/>
          <p:nvPr/>
        </p:nvSpPr>
        <p:spPr>
          <a:xfrm rot="11976344" flipH="1">
            <a:off x="922338" y="2420938"/>
            <a:ext cx="1557337" cy="1768475"/>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448235 w 1520456"/>
              <a:gd name="connsiteY1" fmla="*/ 1478965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327202 w 1520456"/>
              <a:gd name="connsiteY1" fmla="*/ 1571265 h 2404183"/>
              <a:gd name="connsiteX2" fmla="*/ 354919 w 1520456"/>
              <a:gd name="connsiteY2" fmla="*/ 1722073 h 2404183"/>
              <a:gd name="connsiteX3" fmla="*/ 0 w 1520456"/>
              <a:gd name="connsiteY3" fmla="*/ 1011318 h 2404183"/>
              <a:gd name="connsiteX4" fmla="*/ 484390 w 1520456"/>
              <a:gd name="connsiteY4" fmla="*/ 0 h 2404183"/>
              <a:gd name="connsiteX0" fmla="*/ 1415975 w 1415975"/>
              <a:gd name="connsiteY0" fmla="*/ 2404183 h 2404183"/>
              <a:gd name="connsiteX1" fmla="*/ 1222721 w 1415975"/>
              <a:gd name="connsiteY1" fmla="*/ 1571265 h 2404183"/>
              <a:gd name="connsiteX2" fmla="*/ 250438 w 1415975"/>
              <a:gd name="connsiteY2" fmla="*/ 1722073 h 2404183"/>
              <a:gd name="connsiteX3" fmla="*/ 0 w 1415975"/>
              <a:gd name="connsiteY3" fmla="*/ 1066186 h 2404183"/>
              <a:gd name="connsiteX4" fmla="*/ 379909 w 1415975"/>
              <a:gd name="connsiteY4" fmla="*/ 0 h 2404183"/>
              <a:gd name="connsiteX0" fmla="*/ 1415975 w 1415975"/>
              <a:gd name="connsiteY0" fmla="*/ 2310257 h 2310257"/>
              <a:gd name="connsiteX1" fmla="*/ 1222721 w 1415975"/>
              <a:gd name="connsiteY1" fmla="*/ 1477339 h 2310257"/>
              <a:gd name="connsiteX2" fmla="*/ 250438 w 1415975"/>
              <a:gd name="connsiteY2" fmla="*/ 1628147 h 2310257"/>
              <a:gd name="connsiteX3" fmla="*/ 0 w 1415975"/>
              <a:gd name="connsiteY3" fmla="*/ 972260 h 2310257"/>
              <a:gd name="connsiteX4" fmla="*/ 498767 w 1415975"/>
              <a:gd name="connsiteY4" fmla="*/ 0 h 2310257"/>
              <a:gd name="connsiteX0" fmla="*/ 1415975 w 1415975"/>
              <a:gd name="connsiteY0" fmla="*/ 2321201 h 2321201"/>
              <a:gd name="connsiteX1" fmla="*/ 1222721 w 1415975"/>
              <a:gd name="connsiteY1" fmla="*/ 1488283 h 2321201"/>
              <a:gd name="connsiteX2" fmla="*/ 250438 w 1415975"/>
              <a:gd name="connsiteY2" fmla="*/ 1639091 h 2321201"/>
              <a:gd name="connsiteX3" fmla="*/ 0 w 1415975"/>
              <a:gd name="connsiteY3" fmla="*/ 983204 h 2321201"/>
              <a:gd name="connsiteX4" fmla="*/ 408476 w 1415975"/>
              <a:gd name="connsiteY4" fmla="*/ 0 h 2321201"/>
              <a:gd name="connsiteX0" fmla="*/ 1415975 w 1415975"/>
              <a:gd name="connsiteY0" fmla="*/ 2350732 h 2350732"/>
              <a:gd name="connsiteX1" fmla="*/ 1222721 w 1415975"/>
              <a:gd name="connsiteY1" fmla="*/ 1517814 h 2350732"/>
              <a:gd name="connsiteX2" fmla="*/ 250438 w 1415975"/>
              <a:gd name="connsiteY2" fmla="*/ 1668622 h 2350732"/>
              <a:gd name="connsiteX3" fmla="*/ 0 w 1415975"/>
              <a:gd name="connsiteY3" fmla="*/ 1012735 h 2350732"/>
              <a:gd name="connsiteX4" fmla="*/ 473926 w 1415975"/>
              <a:gd name="connsiteY4" fmla="*/ 0 h 2350732"/>
              <a:gd name="connsiteX0" fmla="*/ 1433296 w 1433296"/>
              <a:gd name="connsiteY0" fmla="*/ 2426034 h 2426034"/>
              <a:gd name="connsiteX1" fmla="*/ 1222721 w 1433296"/>
              <a:gd name="connsiteY1" fmla="*/ 1517814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433296"/>
              <a:gd name="connsiteY0" fmla="*/ 2426034 h 2426034"/>
              <a:gd name="connsiteX1" fmla="*/ 664563 w 1433296"/>
              <a:gd name="connsiteY1" fmla="*/ 2160075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541190"/>
              <a:gd name="connsiteY0" fmla="*/ 1413299 h 1413299"/>
              <a:gd name="connsiteX1" fmla="*/ 664563 w 1541190"/>
              <a:gd name="connsiteY1" fmla="*/ 1147340 h 1413299"/>
              <a:gd name="connsiteX2" fmla="*/ 250438 w 1541190"/>
              <a:gd name="connsiteY2" fmla="*/ 655887 h 1413299"/>
              <a:gd name="connsiteX3" fmla="*/ 0 w 1541190"/>
              <a:gd name="connsiteY3" fmla="*/ 0 h 1413299"/>
              <a:gd name="connsiteX4" fmla="*/ 1541190 w 1541190"/>
              <a:gd name="connsiteY4" fmla="*/ 289386 h 1413299"/>
              <a:gd name="connsiteX0" fmla="*/ 1182858 w 1290752"/>
              <a:gd name="connsiteY0" fmla="*/ 1332140 h 1332140"/>
              <a:gd name="connsiteX1" fmla="*/ 414125 w 1290752"/>
              <a:gd name="connsiteY1" fmla="*/ 1066181 h 1332140"/>
              <a:gd name="connsiteX2" fmla="*/ 0 w 1290752"/>
              <a:gd name="connsiteY2" fmla="*/ 574728 h 1332140"/>
              <a:gd name="connsiteX3" fmla="*/ 265786 w 1290752"/>
              <a:gd name="connsiteY3" fmla="*/ 0 h 1332140"/>
              <a:gd name="connsiteX4" fmla="*/ 1290752 w 1290752"/>
              <a:gd name="connsiteY4" fmla="*/ 208227 h 1332140"/>
              <a:gd name="connsiteX0" fmla="*/ 1182858 w 1290752"/>
              <a:gd name="connsiteY0" fmla="*/ 1837850 h 1837850"/>
              <a:gd name="connsiteX1" fmla="*/ 414125 w 1290752"/>
              <a:gd name="connsiteY1" fmla="*/ 1571891 h 1837850"/>
              <a:gd name="connsiteX2" fmla="*/ 0 w 1290752"/>
              <a:gd name="connsiteY2" fmla="*/ 1080438 h 1837850"/>
              <a:gd name="connsiteX3" fmla="*/ 265786 w 1290752"/>
              <a:gd name="connsiteY3" fmla="*/ 505710 h 1837850"/>
              <a:gd name="connsiteX4" fmla="*/ 352621 w 1290752"/>
              <a:gd name="connsiteY4" fmla="*/ 0 h 1837850"/>
              <a:gd name="connsiteX5" fmla="*/ 1290752 w 1290752"/>
              <a:gd name="connsiteY5" fmla="*/ 713937 h 1837850"/>
              <a:gd name="connsiteX0" fmla="*/ 1182858 w 1290752"/>
              <a:gd name="connsiteY0" fmla="*/ 1837850 h 1837850"/>
              <a:gd name="connsiteX1" fmla="*/ 414125 w 1290752"/>
              <a:gd name="connsiteY1" fmla="*/ 1571891 h 1837850"/>
              <a:gd name="connsiteX2" fmla="*/ 0 w 1290752"/>
              <a:gd name="connsiteY2" fmla="*/ 1080438 h 1837850"/>
              <a:gd name="connsiteX3" fmla="*/ 352621 w 1290752"/>
              <a:gd name="connsiteY3" fmla="*/ 0 h 1837850"/>
              <a:gd name="connsiteX4" fmla="*/ 1290752 w 1290752"/>
              <a:gd name="connsiteY4" fmla="*/ 713937 h 1837850"/>
              <a:gd name="connsiteX0" fmla="*/ 1182858 w 1380363"/>
              <a:gd name="connsiteY0" fmla="*/ 1837850 h 1837850"/>
              <a:gd name="connsiteX1" fmla="*/ 414125 w 1380363"/>
              <a:gd name="connsiteY1" fmla="*/ 1571891 h 1837850"/>
              <a:gd name="connsiteX2" fmla="*/ 0 w 1380363"/>
              <a:gd name="connsiteY2" fmla="*/ 1080438 h 1837850"/>
              <a:gd name="connsiteX3" fmla="*/ 352621 w 1380363"/>
              <a:gd name="connsiteY3" fmla="*/ 0 h 1837850"/>
              <a:gd name="connsiteX4" fmla="*/ 1380363 w 1380363"/>
              <a:gd name="connsiteY4" fmla="*/ 421829 h 1837850"/>
              <a:gd name="connsiteX0" fmla="*/ 1182858 w 1498772"/>
              <a:gd name="connsiteY0" fmla="*/ 1837850 h 1837850"/>
              <a:gd name="connsiteX1" fmla="*/ 414125 w 1498772"/>
              <a:gd name="connsiteY1" fmla="*/ 1571891 h 1837850"/>
              <a:gd name="connsiteX2" fmla="*/ 0 w 1498772"/>
              <a:gd name="connsiteY2" fmla="*/ 1080438 h 1837850"/>
              <a:gd name="connsiteX3" fmla="*/ 352621 w 1498772"/>
              <a:gd name="connsiteY3" fmla="*/ 0 h 1837850"/>
              <a:gd name="connsiteX4" fmla="*/ 1380363 w 1498772"/>
              <a:gd name="connsiteY4" fmla="*/ 421829 h 1837850"/>
              <a:gd name="connsiteX5" fmla="*/ 1063075 w 1498772"/>
              <a:gd name="connsiteY5" fmla="*/ 257214 h 1837850"/>
              <a:gd name="connsiteX0" fmla="*/ 1182858 w 1608802"/>
              <a:gd name="connsiteY0" fmla="*/ 2179627 h 2179627"/>
              <a:gd name="connsiteX1" fmla="*/ 414125 w 1608802"/>
              <a:gd name="connsiteY1" fmla="*/ 1913668 h 2179627"/>
              <a:gd name="connsiteX2" fmla="*/ 0 w 1608802"/>
              <a:gd name="connsiteY2" fmla="*/ 1422215 h 2179627"/>
              <a:gd name="connsiteX3" fmla="*/ 352621 w 1608802"/>
              <a:gd name="connsiteY3" fmla="*/ 341777 h 2179627"/>
              <a:gd name="connsiteX4" fmla="*/ 1380363 w 1608802"/>
              <a:gd name="connsiteY4" fmla="*/ 763606 h 2179627"/>
              <a:gd name="connsiteX5" fmla="*/ 1555921 w 1608802"/>
              <a:gd name="connsiteY5" fmla="*/ 27436 h 2179627"/>
              <a:gd name="connsiteX6" fmla="*/ 1063075 w 1608802"/>
              <a:gd name="connsiteY6" fmla="*/ 598991 h 2179627"/>
              <a:gd name="connsiteX0" fmla="*/ 1182858 w 1574310"/>
              <a:gd name="connsiteY0" fmla="*/ 2288005 h 2288005"/>
              <a:gd name="connsiteX1" fmla="*/ 414125 w 1574310"/>
              <a:gd name="connsiteY1" fmla="*/ 2022046 h 2288005"/>
              <a:gd name="connsiteX2" fmla="*/ 0 w 1574310"/>
              <a:gd name="connsiteY2" fmla="*/ 1530593 h 2288005"/>
              <a:gd name="connsiteX3" fmla="*/ 352621 w 1574310"/>
              <a:gd name="connsiteY3" fmla="*/ 450155 h 2288005"/>
              <a:gd name="connsiteX4" fmla="*/ 1380363 w 1574310"/>
              <a:gd name="connsiteY4" fmla="*/ 871984 h 2288005"/>
              <a:gd name="connsiteX5" fmla="*/ 1555921 w 1574310"/>
              <a:gd name="connsiteY5" fmla="*/ 135814 h 2288005"/>
              <a:gd name="connsiteX6" fmla="*/ 1270029 w 1574310"/>
              <a:gd name="connsiteY6" fmla="*/ 57099 h 2288005"/>
              <a:gd name="connsiteX0" fmla="*/ 1182858 w 1574310"/>
              <a:gd name="connsiteY0" fmla="*/ 2230906 h 2230906"/>
              <a:gd name="connsiteX1" fmla="*/ 414125 w 1574310"/>
              <a:gd name="connsiteY1" fmla="*/ 1964947 h 2230906"/>
              <a:gd name="connsiteX2" fmla="*/ 0 w 1574310"/>
              <a:gd name="connsiteY2" fmla="*/ 1473494 h 2230906"/>
              <a:gd name="connsiteX3" fmla="*/ 352621 w 1574310"/>
              <a:gd name="connsiteY3" fmla="*/ 393056 h 2230906"/>
              <a:gd name="connsiteX4" fmla="*/ 1380363 w 1574310"/>
              <a:gd name="connsiteY4" fmla="*/ 814885 h 2230906"/>
              <a:gd name="connsiteX5" fmla="*/ 1555921 w 1574310"/>
              <a:gd name="connsiteY5" fmla="*/ 78715 h 2230906"/>
              <a:gd name="connsiteX6" fmla="*/ 1270029 w 1574310"/>
              <a:gd name="connsiteY6" fmla="*/ 0 h 2230906"/>
              <a:gd name="connsiteX0" fmla="*/ 1182858 w 1555921"/>
              <a:gd name="connsiteY0" fmla="*/ 2230906 h 2230906"/>
              <a:gd name="connsiteX1" fmla="*/ 414125 w 1555921"/>
              <a:gd name="connsiteY1" fmla="*/ 1964947 h 2230906"/>
              <a:gd name="connsiteX2" fmla="*/ 0 w 1555921"/>
              <a:gd name="connsiteY2" fmla="*/ 1473494 h 2230906"/>
              <a:gd name="connsiteX3" fmla="*/ 352621 w 1555921"/>
              <a:gd name="connsiteY3" fmla="*/ 393056 h 2230906"/>
              <a:gd name="connsiteX4" fmla="*/ 1380363 w 1555921"/>
              <a:gd name="connsiteY4" fmla="*/ 814885 h 2230906"/>
              <a:gd name="connsiteX5" fmla="*/ 1555921 w 1555921"/>
              <a:gd name="connsiteY5" fmla="*/ 78715 h 2230906"/>
              <a:gd name="connsiteX6" fmla="*/ 1270029 w 1555921"/>
              <a:gd name="connsiteY6" fmla="*/ 0 h 2230906"/>
              <a:gd name="connsiteX0" fmla="*/ 1182858 w 1555921"/>
              <a:gd name="connsiteY0" fmla="*/ 2152191 h 2152191"/>
              <a:gd name="connsiteX1" fmla="*/ 414125 w 1555921"/>
              <a:gd name="connsiteY1" fmla="*/ 1886232 h 2152191"/>
              <a:gd name="connsiteX2" fmla="*/ 0 w 1555921"/>
              <a:gd name="connsiteY2" fmla="*/ 1394779 h 2152191"/>
              <a:gd name="connsiteX3" fmla="*/ 352621 w 1555921"/>
              <a:gd name="connsiteY3" fmla="*/ 314341 h 2152191"/>
              <a:gd name="connsiteX4" fmla="*/ 1380363 w 1555921"/>
              <a:gd name="connsiteY4" fmla="*/ 736170 h 2152191"/>
              <a:gd name="connsiteX5" fmla="*/ 1555921 w 1555921"/>
              <a:gd name="connsiteY5" fmla="*/ 0 h 2152191"/>
              <a:gd name="connsiteX0" fmla="*/ 1182858 w 1610676"/>
              <a:gd name="connsiteY0" fmla="*/ 2166366 h 2166366"/>
              <a:gd name="connsiteX1" fmla="*/ 414125 w 1610676"/>
              <a:gd name="connsiteY1" fmla="*/ 1900407 h 2166366"/>
              <a:gd name="connsiteX2" fmla="*/ 0 w 1610676"/>
              <a:gd name="connsiteY2" fmla="*/ 1408954 h 2166366"/>
              <a:gd name="connsiteX3" fmla="*/ 352621 w 1610676"/>
              <a:gd name="connsiteY3" fmla="*/ 328516 h 2166366"/>
              <a:gd name="connsiteX4" fmla="*/ 1380363 w 1610676"/>
              <a:gd name="connsiteY4" fmla="*/ 750345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352621 w 1610676"/>
              <a:gd name="connsiteY3" fmla="*/ 328516 h 2166366"/>
              <a:gd name="connsiteX4" fmla="*/ 984738 w 1610676"/>
              <a:gd name="connsiteY4" fmla="*/ 195662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106434 w 1610676"/>
              <a:gd name="connsiteY3" fmla="*/ 716849 h 2166366"/>
              <a:gd name="connsiteX4" fmla="*/ 984738 w 1610676"/>
              <a:gd name="connsiteY4" fmla="*/ 195662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106434 w 1610676"/>
              <a:gd name="connsiteY3" fmla="*/ 716849 h 2166366"/>
              <a:gd name="connsiteX4" fmla="*/ 738551 w 1610676"/>
              <a:gd name="connsiteY4" fmla="*/ 583995 h 2166366"/>
              <a:gd name="connsiteX5" fmla="*/ 1610676 w 1610676"/>
              <a:gd name="connsiteY5" fmla="*/ 0 h 2166366"/>
              <a:gd name="connsiteX0" fmla="*/ 1182858 w 1451993"/>
              <a:gd name="connsiteY0" fmla="*/ 1582371 h 1582371"/>
              <a:gd name="connsiteX1" fmla="*/ 414125 w 1451993"/>
              <a:gd name="connsiteY1" fmla="*/ 1316412 h 1582371"/>
              <a:gd name="connsiteX2" fmla="*/ 0 w 1451993"/>
              <a:gd name="connsiteY2" fmla="*/ 824959 h 1582371"/>
              <a:gd name="connsiteX3" fmla="*/ 106434 w 1451993"/>
              <a:gd name="connsiteY3" fmla="*/ 132854 h 1582371"/>
              <a:gd name="connsiteX4" fmla="*/ 738551 w 1451993"/>
              <a:gd name="connsiteY4" fmla="*/ 0 h 1582371"/>
              <a:gd name="connsiteX5" fmla="*/ 1451993 w 1451993"/>
              <a:gd name="connsiteY5" fmla="*/ 239955 h 1582371"/>
              <a:gd name="connsiteX0" fmla="*/ 1182858 w 1451993"/>
              <a:gd name="connsiteY0" fmla="*/ 2004063 h 2004063"/>
              <a:gd name="connsiteX1" fmla="*/ 414125 w 1451993"/>
              <a:gd name="connsiteY1" fmla="*/ 1738104 h 2004063"/>
              <a:gd name="connsiteX2" fmla="*/ 0 w 1451993"/>
              <a:gd name="connsiteY2" fmla="*/ 1246651 h 2004063"/>
              <a:gd name="connsiteX3" fmla="*/ 91785 w 1451993"/>
              <a:gd name="connsiteY3" fmla="*/ 0 h 2004063"/>
              <a:gd name="connsiteX4" fmla="*/ 738551 w 1451993"/>
              <a:gd name="connsiteY4" fmla="*/ 421692 h 2004063"/>
              <a:gd name="connsiteX5" fmla="*/ 1451993 w 1451993"/>
              <a:gd name="connsiteY5" fmla="*/ 661647 h 2004063"/>
              <a:gd name="connsiteX0" fmla="*/ 1182858 w 1451993"/>
              <a:gd name="connsiteY0" fmla="*/ 2132574 h 2132574"/>
              <a:gd name="connsiteX1" fmla="*/ 414125 w 1451993"/>
              <a:gd name="connsiteY1" fmla="*/ 1866615 h 2132574"/>
              <a:gd name="connsiteX2" fmla="*/ 0 w 1451993"/>
              <a:gd name="connsiteY2" fmla="*/ 1375162 h 2132574"/>
              <a:gd name="connsiteX3" fmla="*/ 91785 w 1451993"/>
              <a:gd name="connsiteY3" fmla="*/ 128511 h 2132574"/>
              <a:gd name="connsiteX4" fmla="*/ 878347 w 1451993"/>
              <a:gd name="connsiteY4" fmla="*/ 0 h 2132574"/>
              <a:gd name="connsiteX5" fmla="*/ 1451993 w 1451993"/>
              <a:gd name="connsiteY5" fmla="*/ 790158 h 2132574"/>
              <a:gd name="connsiteX0" fmla="*/ 1182858 w 1764930"/>
              <a:gd name="connsiteY0" fmla="*/ 2132574 h 2132574"/>
              <a:gd name="connsiteX1" fmla="*/ 414125 w 1764930"/>
              <a:gd name="connsiteY1" fmla="*/ 1866615 h 2132574"/>
              <a:gd name="connsiteX2" fmla="*/ 0 w 1764930"/>
              <a:gd name="connsiteY2" fmla="*/ 1375162 h 2132574"/>
              <a:gd name="connsiteX3" fmla="*/ 91785 w 1764930"/>
              <a:gd name="connsiteY3" fmla="*/ 128511 h 2132574"/>
              <a:gd name="connsiteX4" fmla="*/ 878347 w 1764930"/>
              <a:gd name="connsiteY4" fmla="*/ 0 h 2132574"/>
              <a:gd name="connsiteX5" fmla="*/ 1764930 w 1764930"/>
              <a:gd name="connsiteY5" fmla="*/ 272314 h 2132574"/>
              <a:gd name="connsiteX0" fmla="*/ 1251142 w 1833214"/>
              <a:gd name="connsiteY0" fmla="*/ 2132574 h 2132574"/>
              <a:gd name="connsiteX1" fmla="*/ 482409 w 1833214"/>
              <a:gd name="connsiteY1" fmla="*/ 1866615 h 2132574"/>
              <a:gd name="connsiteX2" fmla="*/ 68284 w 1833214"/>
              <a:gd name="connsiteY2" fmla="*/ 1375162 h 2132574"/>
              <a:gd name="connsiteX3" fmla="*/ 0 w 1833214"/>
              <a:gd name="connsiteY3" fmla="*/ 1013283 h 2132574"/>
              <a:gd name="connsiteX4" fmla="*/ 160069 w 1833214"/>
              <a:gd name="connsiteY4" fmla="*/ 128511 h 2132574"/>
              <a:gd name="connsiteX5" fmla="*/ 946631 w 1833214"/>
              <a:gd name="connsiteY5" fmla="*/ 0 h 2132574"/>
              <a:gd name="connsiteX6" fmla="*/ 1833214 w 1833214"/>
              <a:gd name="connsiteY6" fmla="*/ 272314 h 2132574"/>
              <a:gd name="connsiteX0" fmla="*/ 1295934 w 1878006"/>
              <a:gd name="connsiteY0" fmla="*/ 2132574 h 2132574"/>
              <a:gd name="connsiteX1" fmla="*/ 527201 w 1878006"/>
              <a:gd name="connsiteY1" fmla="*/ 1866615 h 2132574"/>
              <a:gd name="connsiteX2" fmla="*/ 113076 w 1878006"/>
              <a:gd name="connsiteY2" fmla="*/ 1375162 h 2132574"/>
              <a:gd name="connsiteX3" fmla="*/ 44792 w 1878006"/>
              <a:gd name="connsiteY3" fmla="*/ 1013283 h 2132574"/>
              <a:gd name="connsiteX4" fmla="*/ 0 w 1878006"/>
              <a:gd name="connsiteY4" fmla="*/ 793973 h 2132574"/>
              <a:gd name="connsiteX5" fmla="*/ 204861 w 1878006"/>
              <a:gd name="connsiteY5" fmla="*/ 128511 h 2132574"/>
              <a:gd name="connsiteX6" fmla="*/ 991423 w 1878006"/>
              <a:gd name="connsiteY6" fmla="*/ 0 h 2132574"/>
              <a:gd name="connsiteX7" fmla="*/ 1878006 w 1878006"/>
              <a:gd name="connsiteY7" fmla="*/ 272314 h 213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006" h="2132574">
                <a:moveTo>
                  <a:pt x="1295934" y="2132574"/>
                </a:moveTo>
                <a:lnTo>
                  <a:pt x="527201" y="1866615"/>
                </a:lnTo>
                <a:lnTo>
                  <a:pt x="113076" y="1375162"/>
                </a:lnTo>
                <a:lnTo>
                  <a:pt x="44792" y="1013283"/>
                </a:lnTo>
                <a:lnTo>
                  <a:pt x="0" y="793973"/>
                </a:lnTo>
                <a:lnTo>
                  <a:pt x="204861" y="128511"/>
                </a:lnTo>
                <a:lnTo>
                  <a:pt x="991423" y="0"/>
                </a:lnTo>
                <a:lnTo>
                  <a:pt x="1878006" y="272314"/>
                </a:lnTo>
              </a:path>
            </a:pathLst>
          </a:custGeom>
          <a:ln w="5715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6" name="Freeform 25"/>
          <p:cNvSpPr/>
          <p:nvPr/>
        </p:nvSpPr>
        <p:spPr>
          <a:xfrm rot="11675835" flipH="1">
            <a:off x="985838" y="2447925"/>
            <a:ext cx="1439862" cy="1668463"/>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448235 w 1520456"/>
              <a:gd name="connsiteY1" fmla="*/ 1478965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327202 w 1520456"/>
              <a:gd name="connsiteY1" fmla="*/ 1571265 h 2404183"/>
              <a:gd name="connsiteX2" fmla="*/ 354919 w 1520456"/>
              <a:gd name="connsiteY2" fmla="*/ 1722073 h 2404183"/>
              <a:gd name="connsiteX3" fmla="*/ 0 w 1520456"/>
              <a:gd name="connsiteY3" fmla="*/ 1011318 h 2404183"/>
              <a:gd name="connsiteX4" fmla="*/ 484390 w 1520456"/>
              <a:gd name="connsiteY4" fmla="*/ 0 h 2404183"/>
              <a:gd name="connsiteX0" fmla="*/ 1415975 w 1415975"/>
              <a:gd name="connsiteY0" fmla="*/ 2404183 h 2404183"/>
              <a:gd name="connsiteX1" fmla="*/ 1222721 w 1415975"/>
              <a:gd name="connsiteY1" fmla="*/ 1571265 h 2404183"/>
              <a:gd name="connsiteX2" fmla="*/ 250438 w 1415975"/>
              <a:gd name="connsiteY2" fmla="*/ 1722073 h 2404183"/>
              <a:gd name="connsiteX3" fmla="*/ 0 w 1415975"/>
              <a:gd name="connsiteY3" fmla="*/ 1066186 h 2404183"/>
              <a:gd name="connsiteX4" fmla="*/ 379909 w 1415975"/>
              <a:gd name="connsiteY4" fmla="*/ 0 h 2404183"/>
              <a:gd name="connsiteX0" fmla="*/ 1415975 w 1415975"/>
              <a:gd name="connsiteY0" fmla="*/ 2310257 h 2310257"/>
              <a:gd name="connsiteX1" fmla="*/ 1222721 w 1415975"/>
              <a:gd name="connsiteY1" fmla="*/ 1477339 h 2310257"/>
              <a:gd name="connsiteX2" fmla="*/ 250438 w 1415975"/>
              <a:gd name="connsiteY2" fmla="*/ 1628147 h 2310257"/>
              <a:gd name="connsiteX3" fmla="*/ 0 w 1415975"/>
              <a:gd name="connsiteY3" fmla="*/ 972260 h 2310257"/>
              <a:gd name="connsiteX4" fmla="*/ 498767 w 1415975"/>
              <a:gd name="connsiteY4" fmla="*/ 0 h 2310257"/>
              <a:gd name="connsiteX0" fmla="*/ 1415975 w 1415975"/>
              <a:gd name="connsiteY0" fmla="*/ 2321201 h 2321201"/>
              <a:gd name="connsiteX1" fmla="*/ 1222721 w 1415975"/>
              <a:gd name="connsiteY1" fmla="*/ 1488283 h 2321201"/>
              <a:gd name="connsiteX2" fmla="*/ 250438 w 1415975"/>
              <a:gd name="connsiteY2" fmla="*/ 1639091 h 2321201"/>
              <a:gd name="connsiteX3" fmla="*/ 0 w 1415975"/>
              <a:gd name="connsiteY3" fmla="*/ 983204 h 2321201"/>
              <a:gd name="connsiteX4" fmla="*/ 408476 w 1415975"/>
              <a:gd name="connsiteY4" fmla="*/ 0 h 2321201"/>
              <a:gd name="connsiteX0" fmla="*/ 1415975 w 1415975"/>
              <a:gd name="connsiteY0" fmla="*/ 2350732 h 2350732"/>
              <a:gd name="connsiteX1" fmla="*/ 1222721 w 1415975"/>
              <a:gd name="connsiteY1" fmla="*/ 1517814 h 2350732"/>
              <a:gd name="connsiteX2" fmla="*/ 250438 w 1415975"/>
              <a:gd name="connsiteY2" fmla="*/ 1668622 h 2350732"/>
              <a:gd name="connsiteX3" fmla="*/ 0 w 1415975"/>
              <a:gd name="connsiteY3" fmla="*/ 1012735 h 2350732"/>
              <a:gd name="connsiteX4" fmla="*/ 473926 w 1415975"/>
              <a:gd name="connsiteY4" fmla="*/ 0 h 2350732"/>
              <a:gd name="connsiteX0" fmla="*/ 1433296 w 1433296"/>
              <a:gd name="connsiteY0" fmla="*/ 2426034 h 2426034"/>
              <a:gd name="connsiteX1" fmla="*/ 1222721 w 1433296"/>
              <a:gd name="connsiteY1" fmla="*/ 1517814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433296"/>
              <a:gd name="connsiteY0" fmla="*/ 2426034 h 2426034"/>
              <a:gd name="connsiteX1" fmla="*/ 664563 w 1433296"/>
              <a:gd name="connsiteY1" fmla="*/ 2160075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541190"/>
              <a:gd name="connsiteY0" fmla="*/ 1413299 h 1413299"/>
              <a:gd name="connsiteX1" fmla="*/ 664563 w 1541190"/>
              <a:gd name="connsiteY1" fmla="*/ 1147340 h 1413299"/>
              <a:gd name="connsiteX2" fmla="*/ 250438 w 1541190"/>
              <a:gd name="connsiteY2" fmla="*/ 655887 h 1413299"/>
              <a:gd name="connsiteX3" fmla="*/ 0 w 1541190"/>
              <a:gd name="connsiteY3" fmla="*/ 0 h 1413299"/>
              <a:gd name="connsiteX4" fmla="*/ 1541190 w 1541190"/>
              <a:gd name="connsiteY4" fmla="*/ 289386 h 1413299"/>
              <a:gd name="connsiteX0" fmla="*/ 1182858 w 1290752"/>
              <a:gd name="connsiteY0" fmla="*/ 1332140 h 1332140"/>
              <a:gd name="connsiteX1" fmla="*/ 414125 w 1290752"/>
              <a:gd name="connsiteY1" fmla="*/ 1066181 h 1332140"/>
              <a:gd name="connsiteX2" fmla="*/ 0 w 1290752"/>
              <a:gd name="connsiteY2" fmla="*/ 574728 h 1332140"/>
              <a:gd name="connsiteX3" fmla="*/ 265786 w 1290752"/>
              <a:gd name="connsiteY3" fmla="*/ 0 h 1332140"/>
              <a:gd name="connsiteX4" fmla="*/ 1290752 w 1290752"/>
              <a:gd name="connsiteY4" fmla="*/ 208227 h 1332140"/>
              <a:gd name="connsiteX0" fmla="*/ 1182858 w 1290752"/>
              <a:gd name="connsiteY0" fmla="*/ 1837850 h 1837850"/>
              <a:gd name="connsiteX1" fmla="*/ 414125 w 1290752"/>
              <a:gd name="connsiteY1" fmla="*/ 1571891 h 1837850"/>
              <a:gd name="connsiteX2" fmla="*/ 0 w 1290752"/>
              <a:gd name="connsiteY2" fmla="*/ 1080438 h 1837850"/>
              <a:gd name="connsiteX3" fmla="*/ 265786 w 1290752"/>
              <a:gd name="connsiteY3" fmla="*/ 505710 h 1837850"/>
              <a:gd name="connsiteX4" fmla="*/ 352621 w 1290752"/>
              <a:gd name="connsiteY4" fmla="*/ 0 h 1837850"/>
              <a:gd name="connsiteX5" fmla="*/ 1290752 w 1290752"/>
              <a:gd name="connsiteY5" fmla="*/ 713937 h 1837850"/>
              <a:gd name="connsiteX0" fmla="*/ 1182858 w 1290752"/>
              <a:gd name="connsiteY0" fmla="*/ 1837850 h 1837850"/>
              <a:gd name="connsiteX1" fmla="*/ 414125 w 1290752"/>
              <a:gd name="connsiteY1" fmla="*/ 1571891 h 1837850"/>
              <a:gd name="connsiteX2" fmla="*/ 0 w 1290752"/>
              <a:gd name="connsiteY2" fmla="*/ 1080438 h 1837850"/>
              <a:gd name="connsiteX3" fmla="*/ 352621 w 1290752"/>
              <a:gd name="connsiteY3" fmla="*/ 0 h 1837850"/>
              <a:gd name="connsiteX4" fmla="*/ 1290752 w 1290752"/>
              <a:gd name="connsiteY4" fmla="*/ 713937 h 1837850"/>
              <a:gd name="connsiteX0" fmla="*/ 1182858 w 1380363"/>
              <a:gd name="connsiteY0" fmla="*/ 1837850 h 1837850"/>
              <a:gd name="connsiteX1" fmla="*/ 414125 w 1380363"/>
              <a:gd name="connsiteY1" fmla="*/ 1571891 h 1837850"/>
              <a:gd name="connsiteX2" fmla="*/ 0 w 1380363"/>
              <a:gd name="connsiteY2" fmla="*/ 1080438 h 1837850"/>
              <a:gd name="connsiteX3" fmla="*/ 352621 w 1380363"/>
              <a:gd name="connsiteY3" fmla="*/ 0 h 1837850"/>
              <a:gd name="connsiteX4" fmla="*/ 1380363 w 1380363"/>
              <a:gd name="connsiteY4" fmla="*/ 421829 h 1837850"/>
              <a:gd name="connsiteX0" fmla="*/ 1182858 w 1498772"/>
              <a:gd name="connsiteY0" fmla="*/ 1837850 h 1837850"/>
              <a:gd name="connsiteX1" fmla="*/ 414125 w 1498772"/>
              <a:gd name="connsiteY1" fmla="*/ 1571891 h 1837850"/>
              <a:gd name="connsiteX2" fmla="*/ 0 w 1498772"/>
              <a:gd name="connsiteY2" fmla="*/ 1080438 h 1837850"/>
              <a:gd name="connsiteX3" fmla="*/ 352621 w 1498772"/>
              <a:gd name="connsiteY3" fmla="*/ 0 h 1837850"/>
              <a:gd name="connsiteX4" fmla="*/ 1380363 w 1498772"/>
              <a:gd name="connsiteY4" fmla="*/ 421829 h 1837850"/>
              <a:gd name="connsiteX5" fmla="*/ 1063075 w 1498772"/>
              <a:gd name="connsiteY5" fmla="*/ 257214 h 1837850"/>
              <a:gd name="connsiteX0" fmla="*/ 1182858 w 1608802"/>
              <a:gd name="connsiteY0" fmla="*/ 2179627 h 2179627"/>
              <a:gd name="connsiteX1" fmla="*/ 414125 w 1608802"/>
              <a:gd name="connsiteY1" fmla="*/ 1913668 h 2179627"/>
              <a:gd name="connsiteX2" fmla="*/ 0 w 1608802"/>
              <a:gd name="connsiteY2" fmla="*/ 1422215 h 2179627"/>
              <a:gd name="connsiteX3" fmla="*/ 352621 w 1608802"/>
              <a:gd name="connsiteY3" fmla="*/ 341777 h 2179627"/>
              <a:gd name="connsiteX4" fmla="*/ 1380363 w 1608802"/>
              <a:gd name="connsiteY4" fmla="*/ 763606 h 2179627"/>
              <a:gd name="connsiteX5" fmla="*/ 1555921 w 1608802"/>
              <a:gd name="connsiteY5" fmla="*/ 27436 h 2179627"/>
              <a:gd name="connsiteX6" fmla="*/ 1063075 w 1608802"/>
              <a:gd name="connsiteY6" fmla="*/ 598991 h 2179627"/>
              <a:gd name="connsiteX0" fmla="*/ 1182858 w 1574310"/>
              <a:gd name="connsiteY0" fmla="*/ 2288005 h 2288005"/>
              <a:gd name="connsiteX1" fmla="*/ 414125 w 1574310"/>
              <a:gd name="connsiteY1" fmla="*/ 2022046 h 2288005"/>
              <a:gd name="connsiteX2" fmla="*/ 0 w 1574310"/>
              <a:gd name="connsiteY2" fmla="*/ 1530593 h 2288005"/>
              <a:gd name="connsiteX3" fmla="*/ 352621 w 1574310"/>
              <a:gd name="connsiteY3" fmla="*/ 450155 h 2288005"/>
              <a:gd name="connsiteX4" fmla="*/ 1380363 w 1574310"/>
              <a:gd name="connsiteY4" fmla="*/ 871984 h 2288005"/>
              <a:gd name="connsiteX5" fmla="*/ 1555921 w 1574310"/>
              <a:gd name="connsiteY5" fmla="*/ 135814 h 2288005"/>
              <a:gd name="connsiteX6" fmla="*/ 1270029 w 1574310"/>
              <a:gd name="connsiteY6" fmla="*/ 57099 h 2288005"/>
              <a:gd name="connsiteX0" fmla="*/ 1182858 w 1574310"/>
              <a:gd name="connsiteY0" fmla="*/ 2230906 h 2230906"/>
              <a:gd name="connsiteX1" fmla="*/ 414125 w 1574310"/>
              <a:gd name="connsiteY1" fmla="*/ 1964947 h 2230906"/>
              <a:gd name="connsiteX2" fmla="*/ 0 w 1574310"/>
              <a:gd name="connsiteY2" fmla="*/ 1473494 h 2230906"/>
              <a:gd name="connsiteX3" fmla="*/ 352621 w 1574310"/>
              <a:gd name="connsiteY3" fmla="*/ 393056 h 2230906"/>
              <a:gd name="connsiteX4" fmla="*/ 1380363 w 1574310"/>
              <a:gd name="connsiteY4" fmla="*/ 814885 h 2230906"/>
              <a:gd name="connsiteX5" fmla="*/ 1555921 w 1574310"/>
              <a:gd name="connsiteY5" fmla="*/ 78715 h 2230906"/>
              <a:gd name="connsiteX6" fmla="*/ 1270029 w 1574310"/>
              <a:gd name="connsiteY6" fmla="*/ 0 h 2230906"/>
              <a:gd name="connsiteX0" fmla="*/ 1182858 w 1555921"/>
              <a:gd name="connsiteY0" fmla="*/ 2230906 h 2230906"/>
              <a:gd name="connsiteX1" fmla="*/ 414125 w 1555921"/>
              <a:gd name="connsiteY1" fmla="*/ 1964947 h 2230906"/>
              <a:gd name="connsiteX2" fmla="*/ 0 w 1555921"/>
              <a:gd name="connsiteY2" fmla="*/ 1473494 h 2230906"/>
              <a:gd name="connsiteX3" fmla="*/ 352621 w 1555921"/>
              <a:gd name="connsiteY3" fmla="*/ 393056 h 2230906"/>
              <a:gd name="connsiteX4" fmla="*/ 1380363 w 1555921"/>
              <a:gd name="connsiteY4" fmla="*/ 814885 h 2230906"/>
              <a:gd name="connsiteX5" fmla="*/ 1555921 w 1555921"/>
              <a:gd name="connsiteY5" fmla="*/ 78715 h 2230906"/>
              <a:gd name="connsiteX6" fmla="*/ 1270029 w 1555921"/>
              <a:gd name="connsiteY6" fmla="*/ 0 h 2230906"/>
              <a:gd name="connsiteX0" fmla="*/ 1182858 w 1555921"/>
              <a:gd name="connsiteY0" fmla="*/ 2152191 h 2152191"/>
              <a:gd name="connsiteX1" fmla="*/ 414125 w 1555921"/>
              <a:gd name="connsiteY1" fmla="*/ 1886232 h 2152191"/>
              <a:gd name="connsiteX2" fmla="*/ 0 w 1555921"/>
              <a:gd name="connsiteY2" fmla="*/ 1394779 h 2152191"/>
              <a:gd name="connsiteX3" fmla="*/ 352621 w 1555921"/>
              <a:gd name="connsiteY3" fmla="*/ 314341 h 2152191"/>
              <a:gd name="connsiteX4" fmla="*/ 1380363 w 1555921"/>
              <a:gd name="connsiteY4" fmla="*/ 736170 h 2152191"/>
              <a:gd name="connsiteX5" fmla="*/ 1555921 w 1555921"/>
              <a:gd name="connsiteY5" fmla="*/ 0 h 2152191"/>
              <a:gd name="connsiteX0" fmla="*/ 1182858 w 1610676"/>
              <a:gd name="connsiteY0" fmla="*/ 2166366 h 2166366"/>
              <a:gd name="connsiteX1" fmla="*/ 414125 w 1610676"/>
              <a:gd name="connsiteY1" fmla="*/ 1900407 h 2166366"/>
              <a:gd name="connsiteX2" fmla="*/ 0 w 1610676"/>
              <a:gd name="connsiteY2" fmla="*/ 1408954 h 2166366"/>
              <a:gd name="connsiteX3" fmla="*/ 352621 w 1610676"/>
              <a:gd name="connsiteY3" fmla="*/ 328516 h 2166366"/>
              <a:gd name="connsiteX4" fmla="*/ 1380363 w 1610676"/>
              <a:gd name="connsiteY4" fmla="*/ 750345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352621 w 1610676"/>
              <a:gd name="connsiteY3" fmla="*/ 328516 h 2166366"/>
              <a:gd name="connsiteX4" fmla="*/ 984738 w 1610676"/>
              <a:gd name="connsiteY4" fmla="*/ 195662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106434 w 1610676"/>
              <a:gd name="connsiteY3" fmla="*/ 716849 h 2166366"/>
              <a:gd name="connsiteX4" fmla="*/ 984738 w 1610676"/>
              <a:gd name="connsiteY4" fmla="*/ 195662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106434 w 1610676"/>
              <a:gd name="connsiteY3" fmla="*/ 716849 h 2166366"/>
              <a:gd name="connsiteX4" fmla="*/ 738551 w 1610676"/>
              <a:gd name="connsiteY4" fmla="*/ 583995 h 2166366"/>
              <a:gd name="connsiteX5" fmla="*/ 1610676 w 1610676"/>
              <a:gd name="connsiteY5" fmla="*/ 0 h 2166366"/>
              <a:gd name="connsiteX0" fmla="*/ 1182858 w 1451993"/>
              <a:gd name="connsiteY0" fmla="*/ 1582371 h 1582371"/>
              <a:gd name="connsiteX1" fmla="*/ 414125 w 1451993"/>
              <a:gd name="connsiteY1" fmla="*/ 1316412 h 1582371"/>
              <a:gd name="connsiteX2" fmla="*/ 0 w 1451993"/>
              <a:gd name="connsiteY2" fmla="*/ 824959 h 1582371"/>
              <a:gd name="connsiteX3" fmla="*/ 106434 w 1451993"/>
              <a:gd name="connsiteY3" fmla="*/ 132854 h 1582371"/>
              <a:gd name="connsiteX4" fmla="*/ 738551 w 1451993"/>
              <a:gd name="connsiteY4" fmla="*/ 0 h 1582371"/>
              <a:gd name="connsiteX5" fmla="*/ 1451993 w 1451993"/>
              <a:gd name="connsiteY5" fmla="*/ 239955 h 1582371"/>
              <a:gd name="connsiteX0" fmla="*/ 1182858 w 1438124"/>
              <a:gd name="connsiteY0" fmla="*/ 1582371 h 1582371"/>
              <a:gd name="connsiteX1" fmla="*/ 414125 w 1438124"/>
              <a:gd name="connsiteY1" fmla="*/ 1316412 h 1582371"/>
              <a:gd name="connsiteX2" fmla="*/ 0 w 1438124"/>
              <a:gd name="connsiteY2" fmla="*/ 824959 h 1582371"/>
              <a:gd name="connsiteX3" fmla="*/ 106434 w 1438124"/>
              <a:gd name="connsiteY3" fmla="*/ 132854 h 1582371"/>
              <a:gd name="connsiteX4" fmla="*/ 738551 w 1438124"/>
              <a:gd name="connsiteY4" fmla="*/ 0 h 1582371"/>
              <a:gd name="connsiteX5" fmla="*/ 1438124 w 1438124"/>
              <a:gd name="connsiteY5" fmla="*/ 128422 h 1582371"/>
              <a:gd name="connsiteX0" fmla="*/ 1182858 w 1438124"/>
              <a:gd name="connsiteY0" fmla="*/ 1915985 h 1915985"/>
              <a:gd name="connsiteX1" fmla="*/ 414125 w 1438124"/>
              <a:gd name="connsiteY1" fmla="*/ 1650026 h 1915985"/>
              <a:gd name="connsiteX2" fmla="*/ 0 w 1438124"/>
              <a:gd name="connsiteY2" fmla="*/ 1158573 h 1915985"/>
              <a:gd name="connsiteX3" fmla="*/ 106434 w 1438124"/>
              <a:gd name="connsiteY3" fmla="*/ 466468 h 1915985"/>
              <a:gd name="connsiteX4" fmla="*/ 131684 w 1438124"/>
              <a:gd name="connsiteY4" fmla="*/ 0 h 1915985"/>
              <a:gd name="connsiteX5" fmla="*/ 738551 w 1438124"/>
              <a:gd name="connsiteY5" fmla="*/ 333614 h 1915985"/>
              <a:gd name="connsiteX6" fmla="*/ 1438124 w 1438124"/>
              <a:gd name="connsiteY6" fmla="*/ 462036 h 1915985"/>
              <a:gd name="connsiteX0" fmla="*/ 1299977 w 1555243"/>
              <a:gd name="connsiteY0" fmla="*/ 1915985 h 1915985"/>
              <a:gd name="connsiteX1" fmla="*/ 531244 w 1555243"/>
              <a:gd name="connsiteY1" fmla="*/ 1650026 h 1915985"/>
              <a:gd name="connsiteX2" fmla="*/ 117119 w 1555243"/>
              <a:gd name="connsiteY2" fmla="*/ 1158573 h 1915985"/>
              <a:gd name="connsiteX3" fmla="*/ 0 w 1555243"/>
              <a:gd name="connsiteY3" fmla="*/ 740640 h 1915985"/>
              <a:gd name="connsiteX4" fmla="*/ 248803 w 1555243"/>
              <a:gd name="connsiteY4" fmla="*/ 0 h 1915985"/>
              <a:gd name="connsiteX5" fmla="*/ 855670 w 1555243"/>
              <a:gd name="connsiteY5" fmla="*/ 333614 h 1915985"/>
              <a:gd name="connsiteX6" fmla="*/ 1555243 w 1555243"/>
              <a:gd name="connsiteY6" fmla="*/ 462036 h 1915985"/>
              <a:gd name="connsiteX0" fmla="*/ 1299977 w 1555243"/>
              <a:gd name="connsiteY0" fmla="*/ 1858588 h 1858588"/>
              <a:gd name="connsiteX1" fmla="*/ 531244 w 1555243"/>
              <a:gd name="connsiteY1" fmla="*/ 1592629 h 1858588"/>
              <a:gd name="connsiteX2" fmla="*/ 117119 w 1555243"/>
              <a:gd name="connsiteY2" fmla="*/ 1101176 h 1858588"/>
              <a:gd name="connsiteX3" fmla="*/ 0 w 1555243"/>
              <a:gd name="connsiteY3" fmla="*/ 683243 h 1858588"/>
              <a:gd name="connsiteX4" fmla="*/ 158493 w 1555243"/>
              <a:gd name="connsiteY4" fmla="*/ 0 h 1858588"/>
              <a:gd name="connsiteX5" fmla="*/ 855670 w 1555243"/>
              <a:gd name="connsiteY5" fmla="*/ 276217 h 1858588"/>
              <a:gd name="connsiteX6" fmla="*/ 1555243 w 1555243"/>
              <a:gd name="connsiteY6" fmla="*/ 404639 h 1858588"/>
              <a:gd name="connsiteX0" fmla="*/ 1299977 w 1555243"/>
              <a:gd name="connsiteY0" fmla="*/ 1911697 h 1911697"/>
              <a:gd name="connsiteX1" fmla="*/ 531244 w 1555243"/>
              <a:gd name="connsiteY1" fmla="*/ 1645738 h 1911697"/>
              <a:gd name="connsiteX2" fmla="*/ 117119 w 1555243"/>
              <a:gd name="connsiteY2" fmla="*/ 1154285 h 1911697"/>
              <a:gd name="connsiteX3" fmla="*/ 0 w 1555243"/>
              <a:gd name="connsiteY3" fmla="*/ 736352 h 1911697"/>
              <a:gd name="connsiteX4" fmla="*/ 158493 w 1555243"/>
              <a:gd name="connsiteY4" fmla="*/ 53109 h 1911697"/>
              <a:gd name="connsiteX5" fmla="*/ 855670 w 1555243"/>
              <a:gd name="connsiteY5" fmla="*/ 329326 h 1911697"/>
              <a:gd name="connsiteX6" fmla="*/ 1028213 w 1555243"/>
              <a:gd name="connsiteY6" fmla="*/ 0 h 1911697"/>
              <a:gd name="connsiteX7" fmla="*/ 1555243 w 1555243"/>
              <a:gd name="connsiteY7" fmla="*/ 457748 h 1911697"/>
              <a:gd name="connsiteX0" fmla="*/ 1299977 w 1555243"/>
              <a:gd name="connsiteY0" fmla="*/ 2010044 h 2010044"/>
              <a:gd name="connsiteX1" fmla="*/ 531244 w 1555243"/>
              <a:gd name="connsiteY1" fmla="*/ 1744085 h 2010044"/>
              <a:gd name="connsiteX2" fmla="*/ 117119 w 1555243"/>
              <a:gd name="connsiteY2" fmla="*/ 1252632 h 2010044"/>
              <a:gd name="connsiteX3" fmla="*/ 0 w 1555243"/>
              <a:gd name="connsiteY3" fmla="*/ 834699 h 2010044"/>
              <a:gd name="connsiteX4" fmla="*/ 158493 w 1555243"/>
              <a:gd name="connsiteY4" fmla="*/ 151456 h 2010044"/>
              <a:gd name="connsiteX5" fmla="*/ 733645 w 1555243"/>
              <a:gd name="connsiteY5" fmla="*/ 0 h 2010044"/>
              <a:gd name="connsiteX6" fmla="*/ 1028213 w 1555243"/>
              <a:gd name="connsiteY6" fmla="*/ 98347 h 2010044"/>
              <a:gd name="connsiteX7" fmla="*/ 1555243 w 1555243"/>
              <a:gd name="connsiteY7" fmla="*/ 556095 h 2010044"/>
              <a:gd name="connsiteX0" fmla="*/ 1299977 w 1734990"/>
              <a:gd name="connsiteY0" fmla="*/ 2010044 h 2010044"/>
              <a:gd name="connsiteX1" fmla="*/ 531244 w 1734990"/>
              <a:gd name="connsiteY1" fmla="*/ 1744085 h 2010044"/>
              <a:gd name="connsiteX2" fmla="*/ 117119 w 1734990"/>
              <a:gd name="connsiteY2" fmla="*/ 1252632 h 2010044"/>
              <a:gd name="connsiteX3" fmla="*/ 0 w 1734990"/>
              <a:gd name="connsiteY3" fmla="*/ 834699 h 2010044"/>
              <a:gd name="connsiteX4" fmla="*/ 158493 w 1734990"/>
              <a:gd name="connsiteY4" fmla="*/ 151456 h 2010044"/>
              <a:gd name="connsiteX5" fmla="*/ 733645 w 1734990"/>
              <a:gd name="connsiteY5" fmla="*/ 0 h 2010044"/>
              <a:gd name="connsiteX6" fmla="*/ 1028213 w 1734990"/>
              <a:gd name="connsiteY6" fmla="*/ 98347 h 2010044"/>
              <a:gd name="connsiteX7" fmla="*/ 1734990 w 1734990"/>
              <a:gd name="connsiteY7" fmla="*/ 228259 h 2010044"/>
              <a:gd name="connsiteX0" fmla="*/ 1299977 w 1734990"/>
              <a:gd name="connsiteY0" fmla="*/ 2010044 h 2010044"/>
              <a:gd name="connsiteX1" fmla="*/ 531244 w 1734990"/>
              <a:gd name="connsiteY1" fmla="*/ 1744085 h 2010044"/>
              <a:gd name="connsiteX2" fmla="*/ 117119 w 1734990"/>
              <a:gd name="connsiteY2" fmla="*/ 1252632 h 2010044"/>
              <a:gd name="connsiteX3" fmla="*/ 0 w 1734990"/>
              <a:gd name="connsiteY3" fmla="*/ 834699 h 2010044"/>
              <a:gd name="connsiteX4" fmla="*/ 158493 w 1734990"/>
              <a:gd name="connsiteY4" fmla="*/ 151456 h 2010044"/>
              <a:gd name="connsiteX5" fmla="*/ 733645 w 1734990"/>
              <a:gd name="connsiteY5" fmla="*/ 0 h 2010044"/>
              <a:gd name="connsiteX6" fmla="*/ 1054503 w 1734990"/>
              <a:gd name="connsiteY6" fmla="*/ 68918 h 2010044"/>
              <a:gd name="connsiteX7" fmla="*/ 1734990 w 1734990"/>
              <a:gd name="connsiteY7" fmla="*/ 228259 h 2010044"/>
              <a:gd name="connsiteX0" fmla="*/ 1299977 w 1734990"/>
              <a:gd name="connsiteY0" fmla="*/ 2010044 h 2010044"/>
              <a:gd name="connsiteX1" fmla="*/ 531244 w 1734990"/>
              <a:gd name="connsiteY1" fmla="*/ 1744085 h 2010044"/>
              <a:gd name="connsiteX2" fmla="*/ 117119 w 1734990"/>
              <a:gd name="connsiteY2" fmla="*/ 1252632 h 2010044"/>
              <a:gd name="connsiteX3" fmla="*/ 0 w 1734990"/>
              <a:gd name="connsiteY3" fmla="*/ 834699 h 2010044"/>
              <a:gd name="connsiteX4" fmla="*/ 158493 w 1734990"/>
              <a:gd name="connsiteY4" fmla="*/ 151456 h 2010044"/>
              <a:gd name="connsiteX5" fmla="*/ 733645 w 1734990"/>
              <a:gd name="connsiteY5" fmla="*/ 0 h 2010044"/>
              <a:gd name="connsiteX6" fmla="*/ 1734990 w 1734990"/>
              <a:gd name="connsiteY6" fmla="*/ 228259 h 201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4990" h="2010044">
                <a:moveTo>
                  <a:pt x="1299977" y="2010044"/>
                </a:moveTo>
                <a:lnTo>
                  <a:pt x="531244" y="1744085"/>
                </a:lnTo>
                <a:lnTo>
                  <a:pt x="117119" y="1252632"/>
                </a:lnTo>
                <a:lnTo>
                  <a:pt x="0" y="834699"/>
                </a:lnTo>
                <a:lnTo>
                  <a:pt x="158493" y="151456"/>
                </a:lnTo>
                <a:lnTo>
                  <a:pt x="733645" y="0"/>
                </a:lnTo>
                <a:lnTo>
                  <a:pt x="1734990" y="228259"/>
                </a:lnTo>
              </a:path>
            </a:pathLst>
          </a:custGeom>
          <a:ln w="571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584" name="TextBox 27"/>
          <p:cNvSpPr txBox="1">
            <a:spLocks noChangeArrowheads="1"/>
          </p:cNvSpPr>
          <p:nvPr/>
        </p:nvSpPr>
        <p:spPr bwMode="auto">
          <a:xfrm>
            <a:off x="2255838" y="2533650"/>
            <a:ext cx="8842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home</a:t>
            </a:r>
          </a:p>
        </p:txBody>
      </p:sp>
      <p:sp>
        <p:nvSpPr>
          <p:cNvPr id="29" name="TextBox 28"/>
          <p:cNvSpPr txBox="1">
            <a:spLocks noChangeArrowheads="1"/>
          </p:cNvSpPr>
          <p:nvPr/>
        </p:nvSpPr>
        <p:spPr bwMode="auto">
          <a:xfrm>
            <a:off x="3694113" y="558800"/>
            <a:ext cx="8858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chemeClr val="accent2"/>
                </a:solidFill>
              </a:rPr>
              <a:t>Trip B</a:t>
            </a:r>
          </a:p>
        </p:txBody>
      </p:sp>
      <p:sp>
        <p:nvSpPr>
          <p:cNvPr id="30" name="TextBox 29"/>
          <p:cNvSpPr txBox="1">
            <a:spLocks noChangeArrowheads="1"/>
          </p:cNvSpPr>
          <p:nvPr/>
        </p:nvSpPr>
        <p:spPr bwMode="auto">
          <a:xfrm>
            <a:off x="228600" y="531813"/>
            <a:ext cx="8858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4A7EBB"/>
                </a:solidFill>
              </a:rPr>
              <a:t>Trip A</a:t>
            </a:r>
          </a:p>
        </p:txBody>
      </p:sp>
      <p:sp>
        <p:nvSpPr>
          <p:cNvPr id="33" name="TextBox 32"/>
          <p:cNvSpPr txBox="1">
            <a:spLocks noChangeArrowheads="1"/>
          </p:cNvSpPr>
          <p:nvPr/>
        </p:nvSpPr>
        <p:spPr bwMode="auto">
          <a:xfrm>
            <a:off x="2178050" y="3863975"/>
            <a:ext cx="885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FFC000"/>
                </a:solidFill>
              </a:rPr>
              <a:t>Trip E</a:t>
            </a:r>
          </a:p>
        </p:txBody>
      </p:sp>
      <p:sp>
        <p:nvSpPr>
          <p:cNvPr id="34" name="TextBox 33"/>
          <p:cNvSpPr txBox="1">
            <a:spLocks noChangeArrowheads="1"/>
          </p:cNvSpPr>
          <p:nvPr/>
        </p:nvSpPr>
        <p:spPr bwMode="auto">
          <a:xfrm>
            <a:off x="2178050" y="4103688"/>
            <a:ext cx="8858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7030A0"/>
                </a:solidFill>
              </a:rPr>
              <a:t>Trip F</a:t>
            </a:r>
          </a:p>
        </p:txBody>
      </p:sp>
      <p:grpSp>
        <p:nvGrpSpPr>
          <p:cNvPr id="24589" name="Group 42"/>
          <p:cNvGrpSpPr>
            <a:grpSpLocks/>
          </p:cNvGrpSpPr>
          <p:nvPr/>
        </p:nvGrpSpPr>
        <p:grpSpPr bwMode="auto">
          <a:xfrm>
            <a:off x="4826000" y="1071563"/>
            <a:ext cx="3930650" cy="3429000"/>
            <a:chOff x="4878568" y="2438400"/>
            <a:chExt cx="3931920" cy="2336138"/>
          </a:xfrm>
        </p:grpSpPr>
        <p:sp>
          <p:nvSpPr>
            <p:cNvPr id="24834" name="Freeform 5"/>
            <p:cNvSpPr>
              <a:spLocks/>
            </p:cNvSpPr>
            <p:nvPr/>
          </p:nvSpPr>
          <p:spPr bwMode="auto">
            <a:xfrm>
              <a:off x="6996088" y="4121084"/>
              <a:ext cx="235921" cy="290977"/>
            </a:xfrm>
            <a:custGeom>
              <a:avLst/>
              <a:gdLst>
                <a:gd name="T0" fmla="*/ 0 w 284"/>
                <a:gd name="T1" fmla="*/ 351 h 351"/>
                <a:gd name="T2" fmla="*/ 0 w 284"/>
                <a:gd name="T3" fmla="*/ 0 h 351"/>
                <a:gd name="T4" fmla="*/ 284 w 284"/>
                <a:gd name="T5" fmla="*/ 0 h 351"/>
                <a:gd name="T6" fmla="*/ 284 w 284"/>
                <a:gd name="T7" fmla="*/ 351 h 351"/>
                <a:gd name="T8" fmla="*/ 0 60000 65536"/>
                <a:gd name="T9" fmla="*/ 0 60000 65536"/>
                <a:gd name="T10" fmla="*/ 0 60000 65536"/>
                <a:gd name="T11" fmla="*/ 0 60000 65536"/>
                <a:gd name="T12" fmla="*/ 0 w 284"/>
                <a:gd name="T13" fmla="*/ 0 h 351"/>
                <a:gd name="T14" fmla="*/ 284 w 284"/>
                <a:gd name="T15" fmla="*/ 351 h 351"/>
              </a:gdLst>
              <a:ahLst/>
              <a:cxnLst>
                <a:cxn ang="T8">
                  <a:pos x="T0" y="T1"/>
                </a:cxn>
                <a:cxn ang="T9">
                  <a:pos x="T2" y="T3"/>
                </a:cxn>
                <a:cxn ang="T10">
                  <a:pos x="T4" y="T5"/>
                </a:cxn>
                <a:cxn ang="T11">
                  <a:pos x="T6" y="T7"/>
                </a:cxn>
              </a:cxnLst>
              <a:rect l="T12" t="T13" r="T14" b="T15"/>
              <a:pathLst>
                <a:path w="284" h="351">
                  <a:moveTo>
                    <a:pt x="0" y="351"/>
                  </a:moveTo>
                  <a:lnTo>
                    <a:pt x="0" y="0"/>
                  </a:lnTo>
                  <a:lnTo>
                    <a:pt x="284" y="0"/>
                  </a:lnTo>
                  <a:lnTo>
                    <a:pt x="284" y="351"/>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itchFamily="34" charset="0"/>
              </a:endParaRPr>
            </a:p>
          </p:txBody>
        </p:sp>
        <p:sp>
          <p:nvSpPr>
            <p:cNvPr id="24835" name="Freeform 6"/>
            <p:cNvSpPr>
              <a:spLocks/>
            </p:cNvSpPr>
            <p:nvPr/>
          </p:nvSpPr>
          <p:spPr bwMode="auto">
            <a:xfrm>
              <a:off x="8223872" y="3811817"/>
              <a:ext cx="353881" cy="600247"/>
            </a:xfrm>
            <a:custGeom>
              <a:avLst/>
              <a:gdLst>
                <a:gd name="T0" fmla="*/ 0 w 426"/>
                <a:gd name="T1" fmla="*/ 724 h 724"/>
                <a:gd name="T2" fmla="*/ 0 w 426"/>
                <a:gd name="T3" fmla="*/ 0 h 724"/>
                <a:gd name="T4" fmla="*/ 426 w 426"/>
                <a:gd name="T5" fmla="*/ 0 h 724"/>
                <a:gd name="T6" fmla="*/ 426 w 426"/>
                <a:gd name="T7" fmla="*/ 724 h 724"/>
                <a:gd name="T8" fmla="*/ 0 60000 65536"/>
                <a:gd name="T9" fmla="*/ 0 60000 65536"/>
                <a:gd name="T10" fmla="*/ 0 60000 65536"/>
                <a:gd name="T11" fmla="*/ 0 60000 65536"/>
                <a:gd name="T12" fmla="*/ 0 w 426"/>
                <a:gd name="T13" fmla="*/ 0 h 724"/>
                <a:gd name="T14" fmla="*/ 426 w 426"/>
                <a:gd name="T15" fmla="*/ 724 h 724"/>
              </a:gdLst>
              <a:ahLst/>
              <a:cxnLst>
                <a:cxn ang="T8">
                  <a:pos x="T0" y="T1"/>
                </a:cxn>
                <a:cxn ang="T9">
                  <a:pos x="T2" y="T3"/>
                </a:cxn>
                <a:cxn ang="T10">
                  <a:pos x="T4" y="T5"/>
                </a:cxn>
                <a:cxn ang="T11">
                  <a:pos x="T6" y="T7"/>
                </a:cxn>
              </a:cxnLst>
              <a:rect l="T12" t="T13" r="T14" b="T15"/>
              <a:pathLst>
                <a:path w="426" h="724">
                  <a:moveTo>
                    <a:pt x="0" y="724"/>
                  </a:moveTo>
                  <a:lnTo>
                    <a:pt x="0" y="0"/>
                  </a:lnTo>
                  <a:lnTo>
                    <a:pt x="426" y="0"/>
                  </a:lnTo>
                  <a:lnTo>
                    <a:pt x="426" y="724"/>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itchFamily="34" charset="0"/>
              </a:endParaRPr>
            </a:p>
          </p:txBody>
        </p:sp>
        <p:sp>
          <p:nvSpPr>
            <p:cNvPr id="24836" name="Freeform 7"/>
            <p:cNvSpPr>
              <a:spLocks/>
            </p:cNvSpPr>
            <p:nvPr/>
          </p:nvSpPr>
          <p:spPr bwMode="auto">
            <a:xfrm>
              <a:off x="6542522" y="3507536"/>
              <a:ext cx="567372" cy="904526"/>
            </a:xfrm>
            <a:custGeom>
              <a:avLst/>
              <a:gdLst>
                <a:gd name="T0" fmla="*/ 0 w 683"/>
                <a:gd name="T1" fmla="*/ 1088 h 1088"/>
                <a:gd name="T2" fmla="*/ 0 w 683"/>
                <a:gd name="T3" fmla="*/ 0 h 1088"/>
                <a:gd name="T4" fmla="*/ 683 w 683"/>
                <a:gd name="T5" fmla="*/ 0 h 1088"/>
                <a:gd name="T6" fmla="*/ 683 w 683"/>
                <a:gd name="T7" fmla="*/ 725 h 1088"/>
                <a:gd name="T8" fmla="*/ 0 60000 65536"/>
                <a:gd name="T9" fmla="*/ 0 60000 65536"/>
                <a:gd name="T10" fmla="*/ 0 60000 65536"/>
                <a:gd name="T11" fmla="*/ 0 60000 65536"/>
                <a:gd name="T12" fmla="*/ 0 w 683"/>
                <a:gd name="T13" fmla="*/ 0 h 1088"/>
                <a:gd name="T14" fmla="*/ 683 w 683"/>
                <a:gd name="T15" fmla="*/ 1088 h 1088"/>
              </a:gdLst>
              <a:ahLst/>
              <a:cxnLst>
                <a:cxn ang="T8">
                  <a:pos x="T0" y="T1"/>
                </a:cxn>
                <a:cxn ang="T9">
                  <a:pos x="T2" y="T3"/>
                </a:cxn>
                <a:cxn ang="T10">
                  <a:pos x="T4" y="T5"/>
                </a:cxn>
                <a:cxn ang="T11">
                  <a:pos x="T6" y="T7"/>
                </a:cxn>
              </a:cxnLst>
              <a:rect l="T12" t="T13" r="T14" b="T15"/>
              <a:pathLst>
                <a:path w="683" h="1088">
                  <a:moveTo>
                    <a:pt x="0" y="1088"/>
                  </a:moveTo>
                  <a:lnTo>
                    <a:pt x="0" y="0"/>
                  </a:lnTo>
                  <a:lnTo>
                    <a:pt x="683" y="0"/>
                  </a:lnTo>
                  <a:lnTo>
                    <a:pt x="683" y="725"/>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itchFamily="34" charset="0"/>
              </a:endParaRPr>
            </a:p>
          </p:txBody>
        </p:sp>
        <p:sp>
          <p:nvSpPr>
            <p:cNvPr id="24837" name="Freeform 8"/>
            <p:cNvSpPr>
              <a:spLocks/>
            </p:cNvSpPr>
            <p:nvPr/>
          </p:nvSpPr>
          <p:spPr bwMode="auto">
            <a:xfrm>
              <a:off x="5155243" y="2724389"/>
              <a:ext cx="2453906" cy="1687672"/>
            </a:xfrm>
            <a:custGeom>
              <a:avLst/>
              <a:gdLst>
                <a:gd name="T0" fmla="*/ 2954 w 2954"/>
                <a:gd name="T1" fmla="*/ 582 h 2031"/>
                <a:gd name="T2" fmla="*/ 2954 w 2954"/>
                <a:gd name="T3" fmla="*/ 0 h 2031"/>
                <a:gd name="T4" fmla="*/ 0 w 2954"/>
                <a:gd name="T5" fmla="*/ 0 h 2031"/>
                <a:gd name="T6" fmla="*/ 0 w 2954"/>
                <a:gd name="T7" fmla="*/ 2031 h 2031"/>
                <a:gd name="T8" fmla="*/ 0 60000 65536"/>
                <a:gd name="T9" fmla="*/ 0 60000 65536"/>
                <a:gd name="T10" fmla="*/ 0 60000 65536"/>
                <a:gd name="T11" fmla="*/ 0 60000 65536"/>
                <a:gd name="T12" fmla="*/ 0 w 2954"/>
                <a:gd name="T13" fmla="*/ 0 h 2031"/>
                <a:gd name="T14" fmla="*/ 2954 w 2954"/>
                <a:gd name="T15" fmla="*/ 2031 h 2031"/>
              </a:gdLst>
              <a:ahLst/>
              <a:cxnLst>
                <a:cxn ang="T8">
                  <a:pos x="T0" y="T1"/>
                </a:cxn>
                <a:cxn ang="T9">
                  <a:pos x="T2" y="T3"/>
                </a:cxn>
                <a:cxn ang="T10">
                  <a:pos x="T4" y="T5"/>
                </a:cxn>
                <a:cxn ang="T11">
                  <a:pos x="T6" y="T7"/>
                </a:cxn>
              </a:cxnLst>
              <a:rect l="T12" t="T13" r="T14" b="T15"/>
              <a:pathLst>
                <a:path w="2954" h="2031">
                  <a:moveTo>
                    <a:pt x="2954" y="582"/>
                  </a:moveTo>
                  <a:lnTo>
                    <a:pt x="2954" y="0"/>
                  </a:lnTo>
                  <a:lnTo>
                    <a:pt x="0" y="0"/>
                  </a:lnTo>
                  <a:lnTo>
                    <a:pt x="0" y="2031"/>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itchFamily="34" charset="0"/>
              </a:endParaRPr>
            </a:p>
          </p:txBody>
        </p:sp>
        <p:sp>
          <p:nvSpPr>
            <p:cNvPr id="24838" name="Freeform 9"/>
            <p:cNvSpPr>
              <a:spLocks/>
            </p:cNvSpPr>
            <p:nvPr/>
          </p:nvSpPr>
          <p:spPr bwMode="auto">
            <a:xfrm>
              <a:off x="6807517" y="3208245"/>
              <a:ext cx="1576681" cy="603572"/>
            </a:xfrm>
            <a:custGeom>
              <a:avLst/>
              <a:gdLst>
                <a:gd name="T0" fmla="*/ 0 w 1898"/>
                <a:gd name="T1" fmla="*/ 363 h 725"/>
                <a:gd name="T2" fmla="*/ 0 w 1898"/>
                <a:gd name="T3" fmla="*/ 0 h 725"/>
                <a:gd name="T4" fmla="*/ 1898 w 1898"/>
                <a:gd name="T5" fmla="*/ 0 h 725"/>
                <a:gd name="T6" fmla="*/ 1898 w 1898"/>
                <a:gd name="T7" fmla="*/ 725 h 725"/>
                <a:gd name="T8" fmla="*/ 0 60000 65536"/>
                <a:gd name="T9" fmla="*/ 0 60000 65536"/>
                <a:gd name="T10" fmla="*/ 0 60000 65536"/>
                <a:gd name="T11" fmla="*/ 0 60000 65536"/>
                <a:gd name="T12" fmla="*/ 0 w 1898"/>
                <a:gd name="T13" fmla="*/ 0 h 725"/>
                <a:gd name="T14" fmla="*/ 1898 w 1898"/>
                <a:gd name="T15" fmla="*/ 725 h 725"/>
              </a:gdLst>
              <a:ahLst/>
              <a:cxnLst>
                <a:cxn ang="T8">
                  <a:pos x="T0" y="T1"/>
                </a:cxn>
                <a:cxn ang="T9">
                  <a:pos x="T2" y="T3"/>
                </a:cxn>
                <a:cxn ang="T10">
                  <a:pos x="T4" y="T5"/>
                </a:cxn>
                <a:cxn ang="T11">
                  <a:pos x="T6" y="T7"/>
                </a:cxn>
              </a:cxnLst>
              <a:rect l="T12" t="T13" r="T14" b="T15"/>
              <a:pathLst>
                <a:path w="1898" h="725">
                  <a:moveTo>
                    <a:pt x="0" y="363"/>
                  </a:moveTo>
                  <a:lnTo>
                    <a:pt x="0" y="0"/>
                  </a:lnTo>
                  <a:lnTo>
                    <a:pt x="1898" y="0"/>
                  </a:lnTo>
                  <a:lnTo>
                    <a:pt x="1898" y="725"/>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itchFamily="34" charset="0"/>
              </a:endParaRPr>
            </a:p>
          </p:txBody>
        </p:sp>
        <p:sp>
          <p:nvSpPr>
            <p:cNvPr id="24839" name="Line 10"/>
            <p:cNvSpPr>
              <a:spLocks noChangeShapeType="1"/>
            </p:cNvSpPr>
            <p:nvPr/>
          </p:nvSpPr>
          <p:spPr bwMode="auto">
            <a:xfrm>
              <a:off x="6335677" y="2438400"/>
              <a:ext cx="830" cy="28598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40" name="Text Box 11"/>
            <p:cNvSpPr txBox="1">
              <a:spLocks noChangeArrowheads="1"/>
            </p:cNvSpPr>
            <p:nvPr/>
          </p:nvSpPr>
          <p:spPr bwMode="auto">
            <a:xfrm>
              <a:off x="5331903" y="3101535"/>
              <a:ext cx="1068897" cy="24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spcAft>
                  <a:spcPts val="1000"/>
                </a:spcAft>
              </a:pPr>
              <a:r>
                <a:rPr lang="en-US" sz="1100" b="1">
                  <a:solidFill>
                    <a:srgbClr val="FF0000"/>
                  </a:solidFill>
                  <a:cs typeface="Arial" charset="0"/>
                </a:rPr>
                <a:t>cut off threshold</a:t>
              </a:r>
              <a:endParaRPr lang="en-US" sz="3600">
                <a:latin typeface="Arial" charset="0"/>
                <a:cs typeface="Arial" charset="0"/>
              </a:endParaRPr>
            </a:p>
          </p:txBody>
        </p:sp>
        <p:sp>
          <p:nvSpPr>
            <p:cNvPr id="24841" name="Text Box 12"/>
            <p:cNvSpPr txBox="1">
              <a:spLocks noChangeArrowheads="1"/>
            </p:cNvSpPr>
            <p:nvPr/>
          </p:nvSpPr>
          <p:spPr bwMode="auto">
            <a:xfrm>
              <a:off x="5104325" y="4446979"/>
              <a:ext cx="206846" cy="28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000"/>
                </a:spcAft>
              </a:pPr>
              <a:r>
                <a:rPr lang="en-US" sz="1400">
                  <a:cs typeface="Arial" charset="0"/>
                </a:rPr>
                <a:t>A</a:t>
              </a:r>
              <a:endParaRPr lang="en-US" sz="4400">
                <a:latin typeface="Arial" charset="0"/>
                <a:cs typeface="Arial" charset="0"/>
              </a:endParaRPr>
            </a:p>
          </p:txBody>
        </p:sp>
        <p:sp>
          <p:nvSpPr>
            <p:cNvPr id="24842" name="Text Box 13"/>
            <p:cNvSpPr txBox="1">
              <a:spLocks noChangeArrowheads="1"/>
            </p:cNvSpPr>
            <p:nvPr/>
          </p:nvSpPr>
          <p:spPr bwMode="auto">
            <a:xfrm>
              <a:off x="6489531" y="4446979"/>
              <a:ext cx="152020" cy="28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000"/>
                </a:spcAft>
              </a:pPr>
              <a:r>
                <a:rPr lang="en-US" sz="1400">
                  <a:cs typeface="Arial" charset="0"/>
                </a:rPr>
                <a:t>B</a:t>
              </a:r>
              <a:endParaRPr lang="en-US" sz="4400">
                <a:latin typeface="Arial" charset="0"/>
                <a:cs typeface="Arial" charset="0"/>
              </a:endParaRPr>
            </a:p>
          </p:txBody>
        </p:sp>
        <p:sp>
          <p:nvSpPr>
            <p:cNvPr id="24843" name="Text Box 14"/>
            <p:cNvSpPr txBox="1">
              <a:spLocks noChangeArrowheads="1"/>
            </p:cNvSpPr>
            <p:nvPr/>
          </p:nvSpPr>
          <p:spPr bwMode="auto">
            <a:xfrm>
              <a:off x="6946245" y="4446979"/>
              <a:ext cx="139558" cy="28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000"/>
                </a:spcAft>
              </a:pPr>
              <a:r>
                <a:rPr lang="en-US" sz="1400">
                  <a:cs typeface="Arial" charset="0"/>
                </a:rPr>
                <a:t>C</a:t>
              </a:r>
              <a:endParaRPr lang="en-US" sz="4400">
                <a:latin typeface="Arial" charset="0"/>
                <a:cs typeface="Arial" charset="0"/>
              </a:endParaRPr>
            </a:p>
          </p:txBody>
        </p:sp>
        <p:sp>
          <p:nvSpPr>
            <p:cNvPr id="24844" name="Text Box 15"/>
            <p:cNvSpPr txBox="1">
              <a:spLocks noChangeArrowheads="1"/>
            </p:cNvSpPr>
            <p:nvPr/>
          </p:nvSpPr>
          <p:spPr bwMode="auto">
            <a:xfrm>
              <a:off x="7191303" y="4446979"/>
              <a:ext cx="357204" cy="28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000"/>
                </a:spcAft>
              </a:pPr>
              <a:r>
                <a:rPr lang="en-US" sz="1400">
                  <a:cs typeface="Arial" charset="0"/>
                </a:rPr>
                <a:t>D</a:t>
              </a:r>
              <a:endParaRPr lang="en-US" sz="4400">
                <a:latin typeface="Arial" charset="0"/>
                <a:cs typeface="Arial" charset="0"/>
              </a:endParaRPr>
            </a:p>
          </p:txBody>
        </p:sp>
        <p:sp>
          <p:nvSpPr>
            <p:cNvPr id="24845" name="Text Box 16"/>
            <p:cNvSpPr txBox="1">
              <a:spLocks noChangeArrowheads="1"/>
            </p:cNvSpPr>
            <p:nvPr/>
          </p:nvSpPr>
          <p:spPr bwMode="auto">
            <a:xfrm>
              <a:off x="8180675" y="4446979"/>
              <a:ext cx="157004" cy="32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000"/>
                </a:spcAft>
              </a:pPr>
              <a:r>
                <a:rPr lang="en-US" sz="1400">
                  <a:cs typeface="Arial" charset="0"/>
                </a:rPr>
                <a:t>E</a:t>
              </a:r>
              <a:endParaRPr lang="en-US" sz="4400">
                <a:latin typeface="Arial" charset="0"/>
                <a:cs typeface="Arial" charset="0"/>
              </a:endParaRPr>
            </a:p>
          </p:txBody>
        </p:sp>
        <p:sp>
          <p:nvSpPr>
            <p:cNvPr id="24846" name="Text Box 17"/>
            <p:cNvSpPr txBox="1">
              <a:spLocks noChangeArrowheads="1"/>
            </p:cNvSpPr>
            <p:nvPr/>
          </p:nvSpPr>
          <p:spPr bwMode="auto">
            <a:xfrm>
              <a:off x="8548678" y="4446979"/>
              <a:ext cx="157004" cy="32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000"/>
                </a:spcAft>
              </a:pPr>
              <a:r>
                <a:rPr lang="en-US" sz="1400">
                  <a:cs typeface="Arial" charset="0"/>
                </a:rPr>
                <a:t>F</a:t>
              </a:r>
              <a:endParaRPr lang="en-US" sz="4400">
                <a:latin typeface="Arial" charset="0"/>
                <a:cs typeface="Arial" charset="0"/>
              </a:endParaRPr>
            </a:p>
          </p:txBody>
        </p:sp>
        <p:sp>
          <p:nvSpPr>
            <p:cNvPr id="24847" name="Text Box 18"/>
            <p:cNvSpPr txBox="1">
              <a:spLocks noChangeArrowheads="1"/>
            </p:cNvSpPr>
            <p:nvPr/>
          </p:nvSpPr>
          <p:spPr bwMode="auto">
            <a:xfrm>
              <a:off x="5195946" y="2832467"/>
              <a:ext cx="571525" cy="39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000"/>
                </a:spcAft>
              </a:pPr>
              <a:r>
                <a:rPr lang="en-US" sz="1400">
                  <a:cs typeface="Arial" charset="0"/>
                </a:rPr>
                <a:t>Route 3</a:t>
              </a:r>
              <a:endParaRPr lang="en-US" sz="4400">
                <a:latin typeface="Arial" charset="0"/>
                <a:cs typeface="Arial" charset="0"/>
              </a:endParaRPr>
            </a:p>
          </p:txBody>
        </p:sp>
        <p:cxnSp>
          <p:nvCxnSpPr>
            <p:cNvPr id="24848" name="AutoShape 19"/>
            <p:cNvCxnSpPr>
              <a:cxnSpLocks noChangeShapeType="1"/>
            </p:cNvCxnSpPr>
            <p:nvPr/>
          </p:nvCxnSpPr>
          <p:spPr bwMode="auto">
            <a:xfrm>
              <a:off x="4878568" y="3258626"/>
              <a:ext cx="3931920" cy="0"/>
            </a:xfrm>
            <a:prstGeom prst="straightConnector1">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cxnSp>
      </p:grpSp>
      <p:sp>
        <p:nvSpPr>
          <p:cNvPr id="24590" name="TextBox 43"/>
          <p:cNvSpPr txBox="1">
            <a:spLocks noChangeArrowheads="1"/>
          </p:cNvSpPr>
          <p:nvPr/>
        </p:nvSpPr>
        <p:spPr bwMode="auto">
          <a:xfrm>
            <a:off x="5397500" y="307975"/>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400"/>
              <a:t>Dendrogram Cluster</a:t>
            </a:r>
          </a:p>
        </p:txBody>
      </p:sp>
      <p:sp>
        <p:nvSpPr>
          <p:cNvPr id="47" name="Freeform 46"/>
          <p:cNvSpPr/>
          <p:nvPr/>
        </p:nvSpPr>
        <p:spPr>
          <a:xfrm rot="4294751">
            <a:off x="2447131" y="669132"/>
            <a:ext cx="1189037" cy="2012950"/>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448235 w 1520456"/>
              <a:gd name="connsiteY1" fmla="*/ 1478965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327202 w 1520456"/>
              <a:gd name="connsiteY1" fmla="*/ 1571265 h 2404183"/>
              <a:gd name="connsiteX2" fmla="*/ 354919 w 1520456"/>
              <a:gd name="connsiteY2" fmla="*/ 1722073 h 2404183"/>
              <a:gd name="connsiteX3" fmla="*/ 0 w 1520456"/>
              <a:gd name="connsiteY3" fmla="*/ 1011318 h 2404183"/>
              <a:gd name="connsiteX4" fmla="*/ 484390 w 1520456"/>
              <a:gd name="connsiteY4" fmla="*/ 0 h 2404183"/>
              <a:gd name="connsiteX0" fmla="*/ 1415975 w 1415975"/>
              <a:gd name="connsiteY0" fmla="*/ 2404183 h 2404183"/>
              <a:gd name="connsiteX1" fmla="*/ 1222721 w 1415975"/>
              <a:gd name="connsiteY1" fmla="*/ 1571265 h 2404183"/>
              <a:gd name="connsiteX2" fmla="*/ 250438 w 1415975"/>
              <a:gd name="connsiteY2" fmla="*/ 1722073 h 2404183"/>
              <a:gd name="connsiteX3" fmla="*/ 0 w 1415975"/>
              <a:gd name="connsiteY3" fmla="*/ 1066186 h 2404183"/>
              <a:gd name="connsiteX4" fmla="*/ 379909 w 1415975"/>
              <a:gd name="connsiteY4" fmla="*/ 0 h 2404183"/>
              <a:gd name="connsiteX0" fmla="*/ 1415975 w 1415975"/>
              <a:gd name="connsiteY0" fmla="*/ 2310257 h 2310257"/>
              <a:gd name="connsiteX1" fmla="*/ 1222721 w 1415975"/>
              <a:gd name="connsiteY1" fmla="*/ 1477339 h 2310257"/>
              <a:gd name="connsiteX2" fmla="*/ 250438 w 1415975"/>
              <a:gd name="connsiteY2" fmla="*/ 1628147 h 2310257"/>
              <a:gd name="connsiteX3" fmla="*/ 0 w 1415975"/>
              <a:gd name="connsiteY3" fmla="*/ 972260 h 2310257"/>
              <a:gd name="connsiteX4" fmla="*/ 498767 w 1415975"/>
              <a:gd name="connsiteY4" fmla="*/ 0 h 2310257"/>
              <a:gd name="connsiteX0" fmla="*/ 1415975 w 1415975"/>
              <a:gd name="connsiteY0" fmla="*/ 2321201 h 2321201"/>
              <a:gd name="connsiteX1" fmla="*/ 1222721 w 1415975"/>
              <a:gd name="connsiteY1" fmla="*/ 1488283 h 2321201"/>
              <a:gd name="connsiteX2" fmla="*/ 250438 w 1415975"/>
              <a:gd name="connsiteY2" fmla="*/ 1639091 h 2321201"/>
              <a:gd name="connsiteX3" fmla="*/ 0 w 1415975"/>
              <a:gd name="connsiteY3" fmla="*/ 983204 h 2321201"/>
              <a:gd name="connsiteX4" fmla="*/ 408476 w 1415975"/>
              <a:gd name="connsiteY4" fmla="*/ 0 h 2321201"/>
              <a:gd name="connsiteX0" fmla="*/ 1415975 w 1415975"/>
              <a:gd name="connsiteY0" fmla="*/ 2350732 h 2350732"/>
              <a:gd name="connsiteX1" fmla="*/ 1222721 w 1415975"/>
              <a:gd name="connsiteY1" fmla="*/ 1517814 h 2350732"/>
              <a:gd name="connsiteX2" fmla="*/ 250438 w 1415975"/>
              <a:gd name="connsiteY2" fmla="*/ 1668622 h 2350732"/>
              <a:gd name="connsiteX3" fmla="*/ 0 w 1415975"/>
              <a:gd name="connsiteY3" fmla="*/ 1012735 h 2350732"/>
              <a:gd name="connsiteX4" fmla="*/ 473926 w 1415975"/>
              <a:gd name="connsiteY4" fmla="*/ 0 h 2350732"/>
              <a:gd name="connsiteX0" fmla="*/ 1433296 w 1433296"/>
              <a:gd name="connsiteY0" fmla="*/ 2426034 h 2426034"/>
              <a:gd name="connsiteX1" fmla="*/ 1222721 w 1433296"/>
              <a:gd name="connsiteY1" fmla="*/ 1517814 h 2426034"/>
              <a:gd name="connsiteX2" fmla="*/ 250438 w 1433296"/>
              <a:gd name="connsiteY2" fmla="*/ 1668622 h 2426034"/>
              <a:gd name="connsiteX3" fmla="*/ 0 w 1433296"/>
              <a:gd name="connsiteY3" fmla="*/ 1012735 h 2426034"/>
              <a:gd name="connsiteX4" fmla="*/ 473926 w 1433296"/>
              <a:gd name="connsiteY4" fmla="*/ 0 h 242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296" h="2426034">
                <a:moveTo>
                  <a:pt x="1433296" y="2426034"/>
                </a:moveTo>
                <a:lnTo>
                  <a:pt x="1222721" y="1517814"/>
                </a:lnTo>
                <a:lnTo>
                  <a:pt x="250438" y="1668622"/>
                </a:lnTo>
                <a:lnTo>
                  <a:pt x="0" y="1012735"/>
                </a:lnTo>
                <a:lnTo>
                  <a:pt x="473926" y="0"/>
                </a:lnTo>
              </a:path>
            </a:pathLst>
          </a:custGeom>
          <a:ln w="1016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2" name="TextBox 31"/>
          <p:cNvSpPr txBox="1">
            <a:spLocks noChangeArrowheads="1"/>
          </p:cNvSpPr>
          <p:nvPr/>
        </p:nvSpPr>
        <p:spPr bwMode="auto">
          <a:xfrm>
            <a:off x="3914775" y="1112838"/>
            <a:ext cx="809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00B0F0"/>
                </a:solidFill>
              </a:rPr>
              <a:t>Trip D</a:t>
            </a:r>
          </a:p>
        </p:txBody>
      </p:sp>
      <p:sp>
        <p:nvSpPr>
          <p:cNvPr id="52" name="Text Box 12"/>
          <p:cNvSpPr txBox="1">
            <a:spLocks noChangeArrowheads="1"/>
          </p:cNvSpPr>
          <p:nvPr/>
        </p:nvSpPr>
        <p:spPr bwMode="auto">
          <a:xfrm>
            <a:off x="7153275" y="3268663"/>
            <a:ext cx="5873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000"/>
              </a:spcAft>
            </a:pPr>
            <a:r>
              <a:rPr lang="en-US" sz="1400">
                <a:cs typeface="Arial" charset="0"/>
              </a:rPr>
              <a:t>Route 1</a:t>
            </a:r>
            <a:endParaRPr lang="en-US" sz="4400">
              <a:latin typeface="Arial" charset="0"/>
              <a:cs typeface="Arial" charset="0"/>
            </a:endParaRPr>
          </a:p>
        </p:txBody>
      </p:sp>
      <p:sp>
        <p:nvSpPr>
          <p:cNvPr id="48" name="TextBox 47"/>
          <p:cNvSpPr txBox="1">
            <a:spLocks noChangeArrowheads="1"/>
          </p:cNvSpPr>
          <p:nvPr/>
        </p:nvSpPr>
        <p:spPr bwMode="auto">
          <a:xfrm>
            <a:off x="3879850" y="962025"/>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00B0F0"/>
                </a:solidFill>
              </a:rPr>
              <a:t>Route 1</a:t>
            </a:r>
          </a:p>
        </p:txBody>
      </p:sp>
      <p:sp>
        <p:nvSpPr>
          <p:cNvPr id="31" name="TextBox 30"/>
          <p:cNvSpPr txBox="1">
            <a:spLocks noChangeArrowheads="1"/>
          </p:cNvSpPr>
          <p:nvPr/>
        </p:nvSpPr>
        <p:spPr bwMode="auto">
          <a:xfrm>
            <a:off x="3762375" y="835025"/>
            <a:ext cx="885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92D050"/>
                </a:solidFill>
              </a:rPr>
              <a:t>Trip C</a:t>
            </a:r>
          </a:p>
        </p:txBody>
      </p:sp>
      <p:sp>
        <p:nvSpPr>
          <p:cNvPr id="24596" name="Text Box 12"/>
          <p:cNvSpPr txBox="1">
            <a:spLocks noChangeArrowheads="1"/>
          </p:cNvSpPr>
          <p:nvPr/>
        </p:nvSpPr>
        <p:spPr bwMode="auto">
          <a:xfrm>
            <a:off x="7696200" y="2747963"/>
            <a:ext cx="5873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000"/>
              </a:spcAft>
            </a:pPr>
            <a:r>
              <a:rPr lang="en-US" sz="1400">
                <a:cs typeface="Arial" charset="0"/>
              </a:rPr>
              <a:t>Route 2</a:t>
            </a:r>
            <a:endParaRPr lang="en-US" sz="4400">
              <a:latin typeface="Arial" charset="0"/>
              <a:cs typeface="Arial" charset="0"/>
            </a:endParaRPr>
          </a:p>
        </p:txBody>
      </p:sp>
      <p:sp>
        <p:nvSpPr>
          <p:cNvPr id="24597" name="Text Box 12"/>
          <p:cNvSpPr txBox="1">
            <a:spLocks noChangeArrowheads="1"/>
          </p:cNvSpPr>
          <p:nvPr/>
        </p:nvSpPr>
        <p:spPr bwMode="auto">
          <a:xfrm>
            <a:off x="6813550" y="2355850"/>
            <a:ext cx="5873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000"/>
              </a:spcAft>
            </a:pPr>
            <a:r>
              <a:rPr lang="en-US" sz="1400">
                <a:cs typeface="Arial" charset="0"/>
              </a:rPr>
              <a:t>Route 1</a:t>
            </a:r>
            <a:endParaRPr lang="en-US" sz="4400">
              <a:latin typeface="Arial" charset="0"/>
              <a:cs typeface="Arial" charset="0"/>
            </a:endParaRPr>
          </a:p>
        </p:txBody>
      </p:sp>
      <p:sp>
        <p:nvSpPr>
          <p:cNvPr id="49" name="Rectangle 48"/>
          <p:cNvSpPr/>
          <p:nvPr/>
        </p:nvSpPr>
        <p:spPr>
          <a:xfrm>
            <a:off x="4800600" y="2787650"/>
            <a:ext cx="4240213" cy="436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4800600" y="1905000"/>
            <a:ext cx="4240213" cy="873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ectangle 50"/>
          <p:cNvSpPr/>
          <p:nvPr/>
        </p:nvSpPr>
        <p:spPr>
          <a:xfrm>
            <a:off x="4797425" y="855663"/>
            <a:ext cx="4243388" cy="1125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4800600" y="3240088"/>
            <a:ext cx="4240213" cy="436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Freeform 55"/>
          <p:cNvSpPr/>
          <p:nvPr/>
        </p:nvSpPr>
        <p:spPr>
          <a:xfrm rot="11976344" flipH="1">
            <a:off x="960438" y="2406650"/>
            <a:ext cx="1558925" cy="1768475"/>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448235 w 1520456"/>
              <a:gd name="connsiteY1" fmla="*/ 1478965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327202 w 1520456"/>
              <a:gd name="connsiteY1" fmla="*/ 1571265 h 2404183"/>
              <a:gd name="connsiteX2" fmla="*/ 354919 w 1520456"/>
              <a:gd name="connsiteY2" fmla="*/ 1722073 h 2404183"/>
              <a:gd name="connsiteX3" fmla="*/ 0 w 1520456"/>
              <a:gd name="connsiteY3" fmla="*/ 1011318 h 2404183"/>
              <a:gd name="connsiteX4" fmla="*/ 484390 w 1520456"/>
              <a:gd name="connsiteY4" fmla="*/ 0 h 2404183"/>
              <a:gd name="connsiteX0" fmla="*/ 1415975 w 1415975"/>
              <a:gd name="connsiteY0" fmla="*/ 2404183 h 2404183"/>
              <a:gd name="connsiteX1" fmla="*/ 1222721 w 1415975"/>
              <a:gd name="connsiteY1" fmla="*/ 1571265 h 2404183"/>
              <a:gd name="connsiteX2" fmla="*/ 250438 w 1415975"/>
              <a:gd name="connsiteY2" fmla="*/ 1722073 h 2404183"/>
              <a:gd name="connsiteX3" fmla="*/ 0 w 1415975"/>
              <a:gd name="connsiteY3" fmla="*/ 1066186 h 2404183"/>
              <a:gd name="connsiteX4" fmla="*/ 379909 w 1415975"/>
              <a:gd name="connsiteY4" fmla="*/ 0 h 2404183"/>
              <a:gd name="connsiteX0" fmla="*/ 1415975 w 1415975"/>
              <a:gd name="connsiteY0" fmla="*/ 2310257 h 2310257"/>
              <a:gd name="connsiteX1" fmla="*/ 1222721 w 1415975"/>
              <a:gd name="connsiteY1" fmla="*/ 1477339 h 2310257"/>
              <a:gd name="connsiteX2" fmla="*/ 250438 w 1415975"/>
              <a:gd name="connsiteY2" fmla="*/ 1628147 h 2310257"/>
              <a:gd name="connsiteX3" fmla="*/ 0 w 1415975"/>
              <a:gd name="connsiteY3" fmla="*/ 972260 h 2310257"/>
              <a:gd name="connsiteX4" fmla="*/ 498767 w 1415975"/>
              <a:gd name="connsiteY4" fmla="*/ 0 h 2310257"/>
              <a:gd name="connsiteX0" fmla="*/ 1415975 w 1415975"/>
              <a:gd name="connsiteY0" fmla="*/ 2321201 h 2321201"/>
              <a:gd name="connsiteX1" fmla="*/ 1222721 w 1415975"/>
              <a:gd name="connsiteY1" fmla="*/ 1488283 h 2321201"/>
              <a:gd name="connsiteX2" fmla="*/ 250438 w 1415975"/>
              <a:gd name="connsiteY2" fmla="*/ 1639091 h 2321201"/>
              <a:gd name="connsiteX3" fmla="*/ 0 w 1415975"/>
              <a:gd name="connsiteY3" fmla="*/ 983204 h 2321201"/>
              <a:gd name="connsiteX4" fmla="*/ 408476 w 1415975"/>
              <a:gd name="connsiteY4" fmla="*/ 0 h 2321201"/>
              <a:gd name="connsiteX0" fmla="*/ 1415975 w 1415975"/>
              <a:gd name="connsiteY0" fmla="*/ 2350732 h 2350732"/>
              <a:gd name="connsiteX1" fmla="*/ 1222721 w 1415975"/>
              <a:gd name="connsiteY1" fmla="*/ 1517814 h 2350732"/>
              <a:gd name="connsiteX2" fmla="*/ 250438 w 1415975"/>
              <a:gd name="connsiteY2" fmla="*/ 1668622 h 2350732"/>
              <a:gd name="connsiteX3" fmla="*/ 0 w 1415975"/>
              <a:gd name="connsiteY3" fmla="*/ 1012735 h 2350732"/>
              <a:gd name="connsiteX4" fmla="*/ 473926 w 1415975"/>
              <a:gd name="connsiteY4" fmla="*/ 0 h 2350732"/>
              <a:gd name="connsiteX0" fmla="*/ 1433296 w 1433296"/>
              <a:gd name="connsiteY0" fmla="*/ 2426034 h 2426034"/>
              <a:gd name="connsiteX1" fmla="*/ 1222721 w 1433296"/>
              <a:gd name="connsiteY1" fmla="*/ 1517814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433296"/>
              <a:gd name="connsiteY0" fmla="*/ 2426034 h 2426034"/>
              <a:gd name="connsiteX1" fmla="*/ 664563 w 1433296"/>
              <a:gd name="connsiteY1" fmla="*/ 2160075 h 2426034"/>
              <a:gd name="connsiteX2" fmla="*/ 250438 w 1433296"/>
              <a:gd name="connsiteY2" fmla="*/ 1668622 h 2426034"/>
              <a:gd name="connsiteX3" fmla="*/ 0 w 1433296"/>
              <a:gd name="connsiteY3" fmla="*/ 1012735 h 2426034"/>
              <a:gd name="connsiteX4" fmla="*/ 473926 w 1433296"/>
              <a:gd name="connsiteY4" fmla="*/ 0 h 2426034"/>
              <a:gd name="connsiteX0" fmla="*/ 1433296 w 1541190"/>
              <a:gd name="connsiteY0" fmla="*/ 1413299 h 1413299"/>
              <a:gd name="connsiteX1" fmla="*/ 664563 w 1541190"/>
              <a:gd name="connsiteY1" fmla="*/ 1147340 h 1413299"/>
              <a:gd name="connsiteX2" fmla="*/ 250438 w 1541190"/>
              <a:gd name="connsiteY2" fmla="*/ 655887 h 1413299"/>
              <a:gd name="connsiteX3" fmla="*/ 0 w 1541190"/>
              <a:gd name="connsiteY3" fmla="*/ 0 h 1413299"/>
              <a:gd name="connsiteX4" fmla="*/ 1541190 w 1541190"/>
              <a:gd name="connsiteY4" fmla="*/ 289386 h 1413299"/>
              <a:gd name="connsiteX0" fmla="*/ 1182858 w 1290752"/>
              <a:gd name="connsiteY0" fmla="*/ 1332140 h 1332140"/>
              <a:gd name="connsiteX1" fmla="*/ 414125 w 1290752"/>
              <a:gd name="connsiteY1" fmla="*/ 1066181 h 1332140"/>
              <a:gd name="connsiteX2" fmla="*/ 0 w 1290752"/>
              <a:gd name="connsiteY2" fmla="*/ 574728 h 1332140"/>
              <a:gd name="connsiteX3" fmla="*/ 265786 w 1290752"/>
              <a:gd name="connsiteY3" fmla="*/ 0 h 1332140"/>
              <a:gd name="connsiteX4" fmla="*/ 1290752 w 1290752"/>
              <a:gd name="connsiteY4" fmla="*/ 208227 h 1332140"/>
              <a:gd name="connsiteX0" fmla="*/ 1182858 w 1290752"/>
              <a:gd name="connsiteY0" fmla="*/ 1837850 h 1837850"/>
              <a:gd name="connsiteX1" fmla="*/ 414125 w 1290752"/>
              <a:gd name="connsiteY1" fmla="*/ 1571891 h 1837850"/>
              <a:gd name="connsiteX2" fmla="*/ 0 w 1290752"/>
              <a:gd name="connsiteY2" fmla="*/ 1080438 h 1837850"/>
              <a:gd name="connsiteX3" fmla="*/ 265786 w 1290752"/>
              <a:gd name="connsiteY3" fmla="*/ 505710 h 1837850"/>
              <a:gd name="connsiteX4" fmla="*/ 352621 w 1290752"/>
              <a:gd name="connsiteY4" fmla="*/ 0 h 1837850"/>
              <a:gd name="connsiteX5" fmla="*/ 1290752 w 1290752"/>
              <a:gd name="connsiteY5" fmla="*/ 713937 h 1837850"/>
              <a:gd name="connsiteX0" fmla="*/ 1182858 w 1290752"/>
              <a:gd name="connsiteY0" fmla="*/ 1837850 h 1837850"/>
              <a:gd name="connsiteX1" fmla="*/ 414125 w 1290752"/>
              <a:gd name="connsiteY1" fmla="*/ 1571891 h 1837850"/>
              <a:gd name="connsiteX2" fmla="*/ 0 w 1290752"/>
              <a:gd name="connsiteY2" fmla="*/ 1080438 h 1837850"/>
              <a:gd name="connsiteX3" fmla="*/ 352621 w 1290752"/>
              <a:gd name="connsiteY3" fmla="*/ 0 h 1837850"/>
              <a:gd name="connsiteX4" fmla="*/ 1290752 w 1290752"/>
              <a:gd name="connsiteY4" fmla="*/ 713937 h 1837850"/>
              <a:gd name="connsiteX0" fmla="*/ 1182858 w 1380363"/>
              <a:gd name="connsiteY0" fmla="*/ 1837850 h 1837850"/>
              <a:gd name="connsiteX1" fmla="*/ 414125 w 1380363"/>
              <a:gd name="connsiteY1" fmla="*/ 1571891 h 1837850"/>
              <a:gd name="connsiteX2" fmla="*/ 0 w 1380363"/>
              <a:gd name="connsiteY2" fmla="*/ 1080438 h 1837850"/>
              <a:gd name="connsiteX3" fmla="*/ 352621 w 1380363"/>
              <a:gd name="connsiteY3" fmla="*/ 0 h 1837850"/>
              <a:gd name="connsiteX4" fmla="*/ 1380363 w 1380363"/>
              <a:gd name="connsiteY4" fmla="*/ 421829 h 1837850"/>
              <a:gd name="connsiteX0" fmla="*/ 1182858 w 1498772"/>
              <a:gd name="connsiteY0" fmla="*/ 1837850 h 1837850"/>
              <a:gd name="connsiteX1" fmla="*/ 414125 w 1498772"/>
              <a:gd name="connsiteY1" fmla="*/ 1571891 h 1837850"/>
              <a:gd name="connsiteX2" fmla="*/ 0 w 1498772"/>
              <a:gd name="connsiteY2" fmla="*/ 1080438 h 1837850"/>
              <a:gd name="connsiteX3" fmla="*/ 352621 w 1498772"/>
              <a:gd name="connsiteY3" fmla="*/ 0 h 1837850"/>
              <a:gd name="connsiteX4" fmla="*/ 1380363 w 1498772"/>
              <a:gd name="connsiteY4" fmla="*/ 421829 h 1837850"/>
              <a:gd name="connsiteX5" fmla="*/ 1063075 w 1498772"/>
              <a:gd name="connsiteY5" fmla="*/ 257214 h 1837850"/>
              <a:gd name="connsiteX0" fmla="*/ 1182858 w 1608802"/>
              <a:gd name="connsiteY0" fmla="*/ 2179627 h 2179627"/>
              <a:gd name="connsiteX1" fmla="*/ 414125 w 1608802"/>
              <a:gd name="connsiteY1" fmla="*/ 1913668 h 2179627"/>
              <a:gd name="connsiteX2" fmla="*/ 0 w 1608802"/>
              <a:gd name="connsiteY2" fmla="*/ 1422215 h 2179627"/>
              <a:gd name="connsiteX3" fmla="*/ 352621 w 1608802"/>
              <a:gd name="connsiteY3" fmla="*/ 341777 h 2179627"/>
              <a:gd name="connsiteX4" fmla="*/ 1380363 w 1608802"/>
              <a:gd name="connsiteY4" fmla="*/ 763606 h 2179627"/>
              <a:gd name="connsiteX5" fmla="*/ 1555921 w 1608802"/>
              <a:gd name="connsiteY5" fmla="*/ 27436 h 2179627"/>
              <a:gd name="connsiteX6" fmla="*/ 1063075 w 1608802"/>
              <a:gd name="connsiteY6" fmla="*/ 598991 h 2179627"/>
              <a:gd name="connsiteX0" fmla="*/ 1182858 w 1574310"/>
              <a:gd name="connsiteY0" fmla="*/ 2288005 h 2288005"/>
              <a:gd name="connsiteX1" fmla="*/ 414125 w 1574310"/>
              <a:gd name="connsiteY1" fmla="*/ 2022046 h 2288005"/>
              <a:gd name="connsiteX2" fmla="*/ 0 w 1574310"/>
              <a:gd name="connsiteY2" fmla="*/ 1530593 h 2288005"/>
              <a:gd name="connsiteX3" fmla="*/ 352621 w 1574310"/>
              <a:gd name="connsiteY3" fmla="*/ 450155 h 2288005"/>
              <a:gd name="connsiteX4" fmla="*/ 1380363 w 1574310"/>
              <a:gd name="connsiteY4" fmla="*/ 871984 h 2288005"/>
              <a:gd name="connsiteX5" fmla="*/ 1555921 w 1574310"/>
              <a:gd name="connsiteY5" fmla="*/ 135814 h 2288005"/>
              <a:gd name="connsiteX6" fmla="*/ 1270029 w 1574310"/>
              <a:gd name="connsiteY6" fmla="*/ 57099 h 2288005"/>
              <a:gd name="connsiteX0" fmla="*/ 1182858 w 1574310"/>
              <a:gd name="connsiteY0" fmla="*/ 2230906 h 2230906"/>
              <a:gd name="connsiteX1" fmla="*/ 414125 w 1574310"/>
              <a:gd name="connsiteY1" fmla="*/ 1964947 h 2230906"/>
              <a:gd name="connsiteX2" fmla="*/ 0 w 1574310"/>
              <a:gd name="connsiteY2" fmla="*/ 1473494 h 2230906"/>
              <a:gd name="connsiteX3" fmla="*/ 352621 w 1574310"/>
              <a:gd name="connsiteY3" fmla="*/ 393056 h 2230906"/>
              <a:gd name="connsiteX4" fmla="*/ 1380363 w 1574310"/>
              <a:gd name="connsiteY4" fmla="*/ 814885 h 2230906"/>
              <a:gd name="connsiteX5" fmla="*/ 1555921 w 1574310"/>
              <a:gd name="connsiteY5" fmla="*/ 78715 h 2230906"/>
              <a:gd name="connsiteX6" fmla="*/ 1270029 w 1574310"/>
              <a:gd name="connsiteY6" fmla="*/ 0 h 2230906"/>
              <a:gd name="connsiteX0" fmla="*/ 1182858 w 1555921"/>
              <a:gd name="connsiteY0" fmla="*/ 2230906 h 2230906"/>
              <a:gd name="connsiteX1" fmla="*/ 414125 w 1555921"/>
              <a:gd name="connsiteY1" fmla="*/ 1964947 h 2230906"/>
              <a:gd name="connsiteX2" fmla="*/ 0 w 1555921"/>
              <a:gd name="connsiteY2" fmla="*/ 1473494 h 2230906"/>
              <a:gd name="connsiteX3" fmla="*/ 352621 w 1555921"/>
              <a:gd name="connsiteY3" fmla="*/ 393056 h 2230906"/>
              <a:gd name="connsiteX4" fmla="*/ 1380363 w 1555921"/>
              <a:gd name="connsiteY4" fmla="*/ 814885 h 2230906"/>
              <a:gd name="connsiteX5" fmla="*/ 1555921 w 1555921"/>
              <a:gd name="connsiteY5" fmla="*/ 78715 h 2230906"/>
              <a:gd name="connsiteX6" fmla="*/ 1270029 w 1555921"/>
              <a:gd name="connsiteY6" fmla="*/ 0 h 2230906"/>
              <a:gd name="connsiteX0" fmla="*/ 1182858 w 1555921"/>
              <a:gd name="connsiteY0" fmla="*/ 2152191 h 2152191"/>
              <a:gd name="connsiteX1" fmla="*/ 414125 w 1555921"/>
              <a:gd name="connsiteY1" fmla="*/ 1886232 h 2152191"/>
              <a:gd name="connsiteX2" fmla="*/ 0 w 1555921"/>
              <a:gd name="connsiteY2" fmla="*/ 1394779 h 2152191"/>
              <a:gd name="connsiteX3" fmla="*/ 352621 w 1555921"/>
              <a:gd name="connsiteY3" fmla="*/ 314341 h 2152191"/>
              <a:gd name="connsiteX4" fmla="*/ 1380363 w 1555921"/>
              <a:gd name="connsiteY4" fmla="*/ 736170 h 2152191"/>
              <a:gd name="connsiteX5" fmla="*/ 1555921 w 1555921"/>
              <a:gd name="connsiteY5" fmla="*/ 0 h 2152191"/>
              <a:gd name="connsiteX0" fmla="*/ 1182858 w 1610676"/>
              <a:gd name="connsiteY0" fmla="*/ 2166366 h 2166366"/>
              <a:gd name="connsiteX1" fmla="*/ 414125 w 1610676"/>
              <a:gd name="connsiteY1" fmla="*/ 1900407 h 2166366"/>
              <a:gd name="connsiteX2" fmla="*/ 0 w 1610676"/>
              <a:gd name="connsiteY2" fmla="*/ 1408954 h 2166366"/>
              <a:gd name="connsiteX3" fmla="*/ 352621 w 1610676"/>
              <a:gd name="connsiteY3" fmla="*/ 328516 h 2166366"/>
              <a:gd name="connsiteX4" fmla="*/ 1380363 w 1610676"/>
              <a:gd name="connsiteY4" fmla="*/ 750345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352621 w 1610676"/>
              <a:gd name="connsiteY3" fmla="*/ 328516 h 2166366"/>
              <a:gd name="connsiteX4" fmla="*/ 984738 w 1610676"/>
              <a:gd name="connsiteY4" fmla="*/ 195662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106434 w 1610676"/>
              <a:gd name="connsiteY3" fmla="*/ 716849 h 2166366"/>
              <a:gd name="connsiteX4" fmla="*/ 984738 w 1610676"/>
              <a:gd name="connsiteY4" fmla="*/ 195662 h 2166366"/>
              <a:gd name="connsiteX5" fmla="*/ 1610676 w 1610676"/>
              <a:gd name="connsiteY5" fmla="*/ 0 h 2166366"/>
              <a:gd name="connsiteX0" fmla="*/ 1182858 w 1610676"/>
              <a:gd name="connsiteY0" fmla="*/ 2166366 h 2166366"/>
              <a:gd name="connsiteX1" fmla="*/ 414125 w 1610676"/>
              <a:gd name="connsiteY1" fmla="*/ 1900407 h 2166366"/>
              <a:gd name="connsiteX2" fmla="*/ 0 w 1610676"/>
              <a:gd name="connsiteY2" fmla="*/ 1408954 h 2166366"/>
              <a:gd name="connsiteX3" fmla="*/ 106434 w 1610676"/>
              <a:gd name="connsiteY3" fmla="*/ 716849 h 2166366"/>
              <a:gd name="connsiteX4" fmla="*/ 738551 w 1610676"/>
              <a:gd name="connsiteY4" fmla="*/ 583995 h 2166366"/>
              <a:gd name="connsiteX5" fmla="*/ 1610676 w 1610676"/>
              <a:gd name="connsiteY5" fmla="*/ 0 h 2166366"/>
              <a:gd name="connsiteX0" fmla="*/ 1182858 w 1451993"/>
              <a:gd name="connsiteY0" fmla="*/ 1582371 h 1582371"/>
              <a:gd name="connsiteX1" fmla="*/ 414125 w 1451993"/>
              <a:gd name="connsiteY1" fmla="*/ 1316412 h 1582371"/>
              <a:gd name="connsiteX2" fmla="*/ 0 w 1451993"/>
              <a:gd name="connsiteY2" fmla="*/ 824959 h 1582371"/>
              <a:gd name="connsiteX3" fmla="*/ 106434 w 1451993"/>
              <a:gd name="connsiteY3" fmla="*/ 132854 h 1582371"/>
              <a:gd name="connsiteX4" fmla="*/ 738551 w 1451993"/>
              <a:gd name="connsiteY4" fmla="*/ 0 h 1582371"/>
              <a:gd name="connsiteX5" fmla="*/ 1451993 w 1451993"/>
              <a:gd name="connsiteY5" fmla="*/ 239955 h 1582371"/>
              <a:gd name="connsiteX0" fmla="*/ 1182858 w 1451993"/>
              <a:gd name="connsiteY0" fmla="*/ 2004063 h 2004063"/>
              <a:gd name="connsiteX1" fmla="*/ 414125 w 1451993"/>
              <a:gd name="connsiteY1" fmla="*/ 1738104 h 2004063"/>
              <a:gd name="connsiteX2" fmla="*/ 0 w 1451993"/>
              <a:gd name="connsiteY2" fmla="*/ 1246651 h 2004063"/>
              <a:gd name="connsiteX3" fmla="*/ 91785 w 1451993"/>
              <a:gd name="connsiteY3" fmla="*/ 0 h 2004063"/>
              <a:gd name="connsiteX4" fmla="*/ 738551 w 1451993"/>
              <a:gd name="connsiteY4" fmla="*/ 421692 h 2004063"/>
              <a:gd name="connsiteX5" fmla="*/ 1451993 w 1451993"/>
              <a:gd name="connsiteY5" fmla="*/ 661647 h 2004063"/>
              <a:gd name="connsiteX0" fmla="*/ 1182858 w 1451993"/>
              <a:gd name="connsiteY0" fmla="*/ 2132574 h 2132574"/>
              <a:gd name="connsiteX1" fmla="*/ 414125 w 1451993"/>
              <a:gd name="connsiteY1" fmla="*/ 1866615 h 2132574"/>
              <a:gd name="connsiteX2" fmla="*/ 0 w 1451993"/>
              <a:gd name="connsiteY2" fmla="*/ 1375162 h 2132574"/>
              <a:gd name="connsiteX3" fmla="*/ 91785 w 1451993"/>
              <a:gd name="connsiteY3" fmla="*/ 128511 h 2132574"/>
              <a:gd name="connsiteX4" fmla="*/ 878347 w 1451993"/>
              <a:gd name="connsiteY4" fmla="*/ 0 h 2132574"/>
              <a:gd name="connsiteX5" fmla="*/ 1451993 w 1451993"/>
              <a:gd name="connsiteY5" fmla="*/ 790158 h 2132574"/>
              <a:gd name="connsiteX0" fmla="*/ 1182858 w 1764930"/>
              <a:gd name="connsiteY0" fmla="*/ 2132574 h 2132574"/>
              <a:gd name="connsiteX1" fmla="*/ 414125 w 1764930"/>
              <a:gd name="connsiteY1" fmla="*/ 1866615 h 2132574"/>
              <a:gd name="connsiteX2" fmla="*/ 0 w 1764930"/>
              <a:gd name="connsiteY2" fmla="*/ 1375162 h 2132574"/>
              <a:gd name="connsiteX3" fmla="*/ 91785 w 1764930"/>
              <a:gd name="connsiteY3" fmla="*/ 128511 h 2132574"/>
              <a:gd name="connsiteX4" fmla="*/ 878347 w 1764930"/>
              <a:gd name="connsiteY4" fmla="*/ 0 h 2132574"/>
              <a:gd name="connsiteX5" fmla="*/ 1764930 w 1764930"/>
              <a:gd name="connsiteY5" fmla="*/ 272314 h 2132574"/>
              <a:gd name="connsiteX0" fmla="*/ 1251142 w 1833214"/>
              <a:gd name="connsiteY0" fmla="*/ 2132574 h 2132574"/>
              <a:gd name="connsiteX1" fmla="*/ 482409 w 1833214"/>
              <a:gd name="connsiteY1" fmla="*/ 1866615 h 2132574"/>
              <a:gd name="connsiteX2" fmla="*/ 68284 w 1833214"/>
              <a:gd name="connsiteY2" fmla="*/ 1375162 h 2132574"/>
              <a:gd name="connsiteX3" fmla="*/ 0 w 1833214"/>
              <a:gd name="connsiteY3" fmla="*/ 1013283 h 2132574"/>
              <a:gd name="connsiteX4" fmla="*/ 160069 w 1833214"/>
              <a:gd name="connsiteY4" fmla="*/ 128511 h 2132574"/>
              <a:gd name="connsiteX5" fmla="*/ 946631 w 1833214"/>
              <a:gd name="connsiteY5" fmla="*/ 0 h 2132574"/>
              <a:gd name="connsiteX6" fmla="*/ 1833214 w 1833214"/>
              <a:gd name="connsiteY6" fmla="*/ 272314 h 2132574"/>
              <a:gd name="connsiteX0" fmla="*/ 1295934 w 1878006"/>
              <a:gd name="connsiteY0" fmla="*/ 2132574 h 2132574"/>
              <a:gd name="connsiteX1" fmla="*/ 527201 w 1878006"/>
              <a:gd name="connsiteY1" fmla="*/ 1866615 h 2132574"/>
              <a:gd name="connsiteX2" fmla="*/ 113076 w 1878006"/>
              <a:gd name="connsiteY2" fmla="*/ 1375162 h 2132574"/>
              <a:gd name="connsiteX3" fmla="*/ 44792 w 1878006"/>
              <a:gd name="connsiteY3" fmla="*/ 1013283 h 2132574"/>
              <a:gd name="connsiteX4" fmla="*/ 0 w 1878006"/>
              <a:gd name="connsiteY4" fmla="*/ 793973 h 2132574"/>
              <a:gd name="connsiteX5" fmla="*/ 204861 w 1878006"/>
              <a:gd name="connsiteY5" fmla="*/ 128511 h 2132574"/>
              <a:gd name="connsiteX6" fmla="*/ 991423 w 1878006"/>
              <a:gd name="connsiteY6" fmla="*/ 0 h 2132574"/>
              <a:gd name="connsiteX7" fmla="*/ 1878006 w 1878006"/>
              <a:gd name="connsiteY7" fmla="*/ 272314 h 213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006" h="2132574">
                <a:moveTo>
                  <a:pt x="1295934" y="2132574"/>
                </a:moveTo>
                <a:lnTo>
                  <a:pt x="527201" y="1866615"/>
                </a:lnTo>
                <a:lnTo>
                  <a:pt x="113076" y="1375162"/>
                </a:lnTo>
                <a:lnTo>
                  <a:pt x="44792" y="1013283"/>
                </a:lnTo>
                <a:lnTo>
                  <a:pt x="0" y="793973"/>
                </a:lnTo>
                <a:lnTo>
                  <a:pt x="204861" y="128511"/>
                </a:lnTo>
                <a:lnTo>
                  <a:pt x="991423" y="0"/>
                </a:lnTo>
                <a:lnTo>
                  <a:pt x="1878006" y="272314"/>
                </a:lnTo>
              </a:path>
            </a:pathLst>
          </a:custGeom>
          <a:ln w="1016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7" name="TextBox 56"/>
          <p:cNvSpPr txBox="1">
            <a:spLocks noChangeArrowheads="1"/>
          </p:cNvSpPr>
          <p:nvPr/>
        </p:nvSpPr>
        <p:spPr bwMode="auto">
          <a:xfrm>
            <a:off x="2233613" y="3970338"/>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7030A0"/>
                </a:solidFill>
              </a:rPr>
              <a:t>Route 2</a:t>
            </a:r>
          </a:p>
        </p:txBody>
      </p:sp>
      <p:sp>
        <p:nvSpPr>
          <p:cNvPr id="58" name="Freeform 57"/>
          <p:cNvSpPr/>
          <p:nvPr/>
        </p:nvSpPr>
        <p:spPr>
          <a:xfrm rot="4294751">
            <a:off x="2400300" y="604838"/>
            <a:ext cx="1271587" cy="2014538"/>
          </a:xfrm>
          <a:custGeom>
            <a:avLst/>
            <a:gdLst>
              <a:gd name="connsiteX0" fmla="*/ 2147777 w 2147777"/>
              <a:gd name="connsiteY0" fmla="*/ 1903228 h 1903228"/>
              <a:gd name="connsiteX1" fmla="*/ 1222744 w 2147777"/>
              <a:gd name="connsiteY1" fmla="*/ 1286539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1073889 w 2147777"/>
              <a:gd name="connsiteY2" fmla="*/ 595423 h 1903228"/>
              <a:gd name="connsiteX3" fmla="*/ 627321 w 2147777"/>
              <a:gd name="connsiteY3" fmla="*/ 510363 h 1903228"/>
              <a:gd name="connsiteX4" fmla="*/ 0 w 2147777"/>
              <a:gd name="connsiteY4" fmla="*/ 0 h 1903228"/>
              <a:gd name="connsiteX0" fmla="*/ 2147777 w 2147777"/>
              <a:gd name="connsiteY0" fmla="*/ 1903228 h 1903228"/>
              <a:gd name="connsiteX1" fmla="*/ 1920858 w 2147777"/>
              <a:gd name="connsiteY1" fmla="*/ 1085962 h 1903228"/>
              <a:gd name="connsiteX2" fmla="*/ 982240 w 2147777"/>
              <a:gd name="connsiteY2" fmla="*/ 1221118 h 1903228"/>
              <a:gd name="connsiteX3" fmla="*/ 627321 w 2147777"/>
              <a:gd name="connsiteY3" fmla="*/ 510363 h 1903228"/>
              <a:gd name="connsiteX4" fmla="*/ 0 w 2147777"/>
              <a:gd name="connsiteY4" fmla="*/ 0 h 1903228"/>
              <a:gd name="connsiteX0" fmla="*/ 1520456 w 1520456"/>
              <a:gd name="connsiteY0" fmla="*/ 2404183 h 2404183"/>
              <a:gd name="connsiteX1" fmla="*/ 1293537 w 1520456"/>
              <a:gd name="connsiteY1" fmla="*/ 1586917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448235 w 1520456"/>
              <a:gd name="connsiteY1" fmla="*/ 1478965 h 2404183"/>
              <a:gd name="connsiteX2" fmla="*/ 354919 w 1520456"/>
              <a:gd name="connsiteY2" fmla="*/ 1722073 h 2404183"/>
              <a:gd name="connsiteX3" fmla="*/ 0 w 1520456"/>
              <a:gd name="connsiteY3" fmla="*/ 1011318 h 2404183"/>
              <a:gd name="connsiteX4" fmla="*/ 484390 w 1520456"/>
              <a:gd name="connsiteY4" fmla="*/ 0 h 2404183"/>
              <a:gd name="connsiteX0" fmla="*/ 1520456 w 1520456"/>
              <a:gd name="connsiteY0" fmla="*/ 2404183 h 2404183"/>
              <a:gd name="connsiteX1" fmla="*/ 1327202 w 1520456"/>
              <a:gd name="connsiteY1" fmla="*/ 1571265 h 2404183"/>
              <a:gd name="connsiteX2" fmla="*/ 354919 w 1520456"/>
              <a:gd name="connsiteY2" fmla="*/ 1722073 h 2404183"/>
              <a:gd name="connsiteX3" fmla="*/ 0 w 1520456"/>
              <a:gd name="connsiteY3" fmla="*/ 1011318 h 2404183"/>
              <a:gd name="connsiteX4" fmla="*/ 484390 w 1520456"/>
              <a:gd name="connsiteY4" fmla="*/ 0 h 2404183"/>
              <a:gd name="connsiteX0" fmla="*/ 1415975 w 1415975"/>
              <a:gd name="connsiteY0" fmla="*/ 2404183 h 2404183"/>
              <a:gd name="connsiteX1" fmla="*/ 1222721 w 1415975"/>
              <a:gd name="connsiteY1" fmla="*/ 1571265 h 2404183"/>
              <a:gd name="connsiteX2" fmla="*/ 250438 w 1415975"/>
              <a:gd name="connsiteY2" fmla="*/ 1722073 h 2404183"/>
              <a:gd name="connsiteX3" fmla="*/ 0 w 1415975"/>
              <a:gd name="connsiteY3" fmla="*/ 1066186 h 2404183"/>
              <a:gd name="connsiteX4" fmla="*/ 379909 w 1415975"/>
              <a:gd name="connsiteY4" fmla="*/ 0 h 2404183"/>
              <a:gd name="connsiteX0" fmla="*/ 1415975 w 1415975"/>
              <a:gd name="connsiteY0" fmla="*/ 2310257 h 2310257"/>
              <a:gd name="connsiteX1" fmla="*/ 1222721 w 1415975"/>
              <a:gd name="connsiteY1" fmla="*/ 1477339 h 2310257"/>
              <a:gd name="connsiteX2" fmla="*/ 250438 w 1415975"/>
              <a:gd name="connsiteY2" fmla="*/ 1628147 h 2310257"/>
              <a:gd name="connsiteX3" fmla="*/ 0 w 1415975"/>
              <a:gd name="connsiteY3" fmla="*/ 972260 h 2310257"/>
              <a:gd name="connsiteX4" fmla="*/ 498767 w 1415975"/>
              <a:gd name="connsiteY4" fmla="*/ 0 h 2310257"/>
              <a:gd name="connsiteX0" fmla="*/ 1415975 w 1415975"/>
              <a:gd name="connsiteY0" fmla="*/ 2321201 h 2321201"/>
              <a:gd name="connsiteX1" fmla="*/ 1222721 w 1415975"/>
              <a:gd name="connsiteY1" fmla="*/ 1488283 h 2321201"/>
              <a:gd name="connsiteX2" fmla="*/ 250438 w 1415975"/>
              <a:gd name="connsiteY2" fmla="*/ 1639091 h 2321201"/>
              <a:gd name="connsiteX3" fmla="*/ 0 w 1415975"/>
              <a:gd name="connsiteY3" fmla="*/ 983204 h 2321201"/>
              <a:gd name="connsiteX4" fmla="*/ 408476 w 1415975"/>
              <a:gd name="connsiteY4" fmla="*/ 0 h 2321201"/>
              <a:gd name="connsiteX0" fmla="*/ 1415975 w 1415975"/>
              <a:gd name="connsiteY0" fmla="*/ 2350732 h 2350732"/>
              <a:gd name="connsiteX1" fmla="*/ 1222721 w 1415975"/>
              <a:gd name="connsiteY1" fmla="*/ 1517814 h 2350732"/>
              <a:gd name="connsiteX2" fmla="*/ 250438 w 1415975"/>
              <a:gd name="connsiteY2" fmla="*/ 1668622 h 2350732"/>
              <a:gd name="connsiteX3" fmla="*/ 0 w 1415975"/>
              <a:gd name="connsiteY3" fmla="*/ 1012735 h 2350732"/>
              <a:gd name="connsiteX4" fmla="*/ 473926 w 1415975"/>
              <a:gd name="connsiteY4" fmla="*/ 0 h 2350732"/>
              <a:gd name="connsiteX0" fmla="*/ 1433296 w 1433296"/>
              <a:gd name="connsiteY0" fmla="*/ 2426034 h 2426034"/>
              <a:gd name="connsiteX1" fmla="*/ 1222721 w 1433296"/>
              <a:gd name="connsiteY1" fmla="*/ 1517814 h 2426034"/>
              <a:gd name="connsiteX2" fmla="*/ 250438 w 1433296"/>
              <a:gd name="connsiteY2" fmla="*/ 1668622 h 2426034"/>
              <a:gd name="connsiteX3" fmla="*/ 0 w 1433296"/>
              <a:gd name="connsiteY3" fmla="*/ 1012735 h 2426034"/>
              <a:gd name="connsiteX4" fmla="*/ 473926 w 1433296"/>
              <a:gd name="connsiteY4" fmla="*/ 0 h 2426034"/>
              <a:gd name="connsiteX0" fmla="*/ 1531851 w 1531851"/>
              <a:gd name="connsiteY0" fmla="*/ 2426034 h 2426034"/>
              <a:gd name="connsiteX1" fmla="*/ 1321276 w 1531851"/>
              <a:gd name="connsiteY1" fmla="*/ 1517814 h 2426034"/>
              <a:gd name="connsiteX2" fmla="*/ 348993 w 1531851"/>
              <a:gd name="connsiteY2" fmla="*/ 1668622 h 2426034"/>
              <a:gd name="connsiteX3" fmla="*/ 0 w 1531851"/>
              <a:gd name="connsiteY3" fmla="*/ 1085426 h 2426034"/>
              <a:gd name="connsiteX4" fmla="*/ 572481 w 1531851"/>
              <a:gd name="connsiteY4" fmla="*/ 0 h 2426034"/>
              <a:gd name="connsiteX0" fmla="*/ 1531851 w 1531851"/>
              <a:gd name="connsiteY0" fmla="*/ 2429118 h 2429118"/>
              <a:gd name="connsiteX1" fmla="*/ 1321276 w 1531851"/>
              <a:gd name="connsiteY1" fmla="*/ 1520898 h 2429118"/>
              <a:gd name="connsiteX2" fmla="*/ 348993 w 1531851"/>
              <a:gd name="connsiteY2" fmla="*/ 1671706 h 2429118"/>
              <a:gd name="connsiteX3" fmla="*/ 0 w 1531851"/>
              <a:gd name="connsiteY3" fmla="*/ 1088510 h 2429118"/>
              <a:gd name="connsiteX4" fmla="*/ 420491 w 1531851"/>
              <a:gd name="connsiteY4" fmla="*/ 0 h 2429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851" h="2429118">
                <a:moveTo>
                  <a:pt x="1531851" y="2429118"/>
                </a:moveTo>
                <a:lnTo>
                  <a:pt x="1321276" y="1520898"/>
                </a:lnTo>
                <a:lnTo>
                  <a:pt x="348993" y="1671706"/>
                </a:lnTo>
                <a:lnTo>
                  <a:pt x="0" y="1088510"/>
                </a:lnTo>
                <a:lnTo>
                  <a:pt x="420491" y="0"/>
                </a:lnTo>
              </a:path>
            </a:pathLst>
          </a:custGeom>
          <a:ln w="1524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9" name="TextBox 58"/>
          <p:cNvSpPr txBox="1">
            <a:spLocks noChangeArrowheads="1"/>
          </p:cNvSpPr>
          <p:nvPr/>
        </p:nvSpPr>
        <p:spPr bwMode="auto">
          <a:xfrm>
            <a:off x="3840163" y="835025"/>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00B0F0"/>
                </a:solidFill>
              </a:rPr>
              <a:t>Route 1</a:t>
            </a:r>
          </a:p>
        </p:txBody>
      </p:sp>
      <p:sp>
        <p:nvSpPr>
          <p:cNvPr id="27" name="Oval 26"/>
          <p:cNvSpPr/>
          <p:nvPr/>
        </p:nvSpPr>
        <p:spPr>
          <a:xfrm>
            <a:off x="2212975" y="2482850"/>
            <a:ext cx="125413" cy="1270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TextBox 59"/>
          <p:cNvSpPr txBox="1">
            <a:spLocks noChangeArrowheads="1"/>
          </p:cNvSpPr>
          <p:nvPr/>
        </p:nvSpPr>
        <p:spPr bwMode="auto">
          <a:xfrm>
            <a:off x="228600" y="520700"/>
            <a:ext cx="990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4A7EBB"/>
                </a:solidFill>
              </a:rPr>
              <a:t>Route 3</a:t>
            </a:r>
          </a:p>
        </p:txBody>
      </p:sp>
      <p:sp>
        <p:nvSpPr>
          <p:cNvPr id="61" name="Oval 60"/>
          <p:cNvSpPr/>
          <p:nvPr/>
        </p:nvSpPr>
        <p:spPr>
          <a:xfrm>
            <a:off x="6705600" y="3890963"/>
            <a:ext cx="7620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38" name="Table 137"/>
          <p:cNvGraphicFramePr>
            <a:graphicFrameLocks noGrp="1"/>
          </p:cNvGraphicFramePr>
          <p:nvPr/>
        </p:nvGraphicFramePr>
        <p:xfrm>
          <a:off x="209550" y="4648200"/>
          <a:ext cx="1600200" cy="1414462"/>
        </p:xfrm>
        <a:graphic>
          <a:graphicData uri="http://schemas.openxmlformats.org/drawingml/2006/table">
            <a:tbl>
              <a:tblPr/>
              <a:tblGrid>
                <a:gridCol w="228600"/>
                <a:gridCol w="228600"/>
                <a:gridCol w="228600"/>
                <a:gridCol w="228600"/>
                <a:gridCol w="228600"/>
                <a:gridCol w="228600"/>
                <a:gridCol w="228600"/>
              </a:tblGrid>
              <a:tr h="202066">
                <a:tc>
                  <a:txBody>
                    <a:bodyPr/>
                    <a:lstStyle/>
                    <a:p>
                      <a:pPr marL="0" marR="0" algn="ctr">
                        <a:spcBef>
                          <a:spcPts val="0"/>
                        </a:spcBef>
                        <a:spcAft>
                          <a:spcPts val="1200"/>
                        </a:spcAft>
                      </a:pPr>
                      <a:endParaRPr lang="en-US" sz="1300">
                        <a:latin typeface="Helvetica"/>
                        <a:ea typeface="Times New Roman"/>
                        <a:cs typeface="Times New Roman"/>
                      </a:endParaRPr>
                    </a:p>
                  </a:txBody>
                  <a:tcPr marL="0" marR="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b="1">
                          <a:latin typeface="Helvetica"/>
                          <a:ea typeface="Times New Roman"/>
                          <a:cs typeface="Times New Roman"/>
                        </a:rPr>
                        <a:t>A</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b="1">
                          <a:latin typeface="Helvetica"/>
                          <a:ea typeface="Times New Roman"/>
                          <a:cs typeface="Times New Roman"/>
                        </a:rPr>
                        <a:t>B</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b="1">
                          <a:latin typeface="Helvetica"/>
                          <a:ea typeface="Times New Roman"/>
                          <a:cs typeface="Times New Roman"/>
                        </a:rPr>
                        <a:t>C</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b="1">
                          <a:latin typeface="Helvetica"/>
                          <a:ea typeface="Times New Roman"/>
                          <a:cs typeface="Times New Roman"/>
                        </a:rPr>
                        <a:t>D</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b="1">
                          <a:latin typeface="Helvetica"/>
                          <a:ea typeface="Times New Roman"/>
                          <a:cs typeface="Times New Roman"/>
                        </a:rPr>
                        <a:t>E</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b="1">
                          <a:latin typeface="Helvetica"/>
                          <a:ea typeface="Times New Roman"/>
                          <a:cs typeface="Times New Roman"/>
                        </a:rPr>
                        <a:t>F</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02066">
                <a:tc>
                  <a:txBody>
                    <a:bodyPr/>
                    <a:lstStyle/>
                    <a:p>
                      <a:pPr marL="0" marR="0" algn="ctr">
                        <a:spcBef>
                          <a:spcPts val="0"/>
                        </a:spcBef>
                        <a:spcAft>
                          <a:spcPts val="1200"/>
                        </a:spcAft>
                      </a:pPr>
                      <a:r>
                        <a:rPr lang="en-US" sz="1300" b="1">
                          <a:latin typeface="Helvetica"/>
                          <a:ea typeface="Times New Roman"/>
                          <a:cs typeface="Times New Roman"/>
                        </a:rPr>
                        <a:t>A</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a:latin typeface="Helvetica"/>
                          <a:ea typeface="Times New Roman"/>
                          <a:cs typeface="Times New Roman"/>
                        </a:rPr>
                        <a:t>0</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5</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8</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9</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14</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16</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066">
                <a:tc>
                  <a:txBody>
                    <a:bodyPr/>
                    <a:lstStyle/>
                    <a:p>
                      <a:pPr marL="0" marR="0" algn="ctr">
                        <a:spcBef>
                          <a:spcPts val="0"/>
                        </a:spcBef>
                        <a:spcAft>
                          <a:spcPts val="1200"/>
                        </a:spcAft>
                      </a:pPr>
                      <a:r>
                        <a:rPr lang="en-US" sz="1300" b="1">
                          <a:latin typeface="Helvetica"/>
                          <a:ea typeface="Times New Roman"/>
                          <a:cs typeface="Times New Roman"/>
                        </a:rPr>
                        <a:t>B</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a:latin typeface="Helvetica"/>
                          <a:ea typeface="Times New Roman"/>
                          <a:cs typeface="Times New Roman"/>
                        </a:rPr>
                        <a:t>5</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0</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3</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4</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9</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11</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066">
                <a:tc>
                  <a:txBody>
                    <a:bodyPr/>
                    <a:lstStyle/>
                    <a:p>
                      <a:pPr marL="0" marR="0" algn="ctr">
                        <a:spcBef>
                          <a:spcPts val="0"/>
                        </a:spcBef>
                        <a:spcAft>
                          <a:spcPts val="1200"/>
                        </a:spcAft>
                      </a:pPr>
                      <a:r>
                        <a:rPr lang="en-US" sz="1300" b="1">
                          <a:latin typeface="Helvetica"/>
                          <a:ea typeface="Times New Roman"/>
                          <a:cs typeface="Times New Roman"/>
                        </a:rPr>
                        <a:t>C</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a:latin typeface="Helvetica"/>
                          <a:ea typeface="Times New Roman"/>
                          <a:cs typeface="Times New Roman"/>
                        </a:rPr>
                        <a:t>8</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3</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0</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1</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6</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8</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066">
                <a:tc>
                  <a:txBody>
                    <a:bodyPr/>
                    <a:lstStyle/>
                    <a:p>
                      <a:pPr marL="0" marR="0" algn="ctr">
                        <a:spcBef>
                          <a:spcPts val="0"/>
                        </a:spcBef>
                        <a:spcAft>
                          <a:spcPts val="1200"/>
                        </a:spcAft>
                      </a:pPr>
                      <a:r>
                        <a:rPr lang="en-US" sz="1300" b="1">
                          <a:latin typeface="Helvetica"/>
                          <a:ea typeface="Times New Roman"/>
                          <a:cs typeface="Times New Roman"/>
                        </a:rPr>
                        <a:t>D</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a:latin typeface="Helvetica"/>
                          <a:ea typeface="Times New Roman"/>
                          <a:cs typeface="Times New Roman"/>
                        </a:rPr>
                        <a:t>9</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4</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1</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0</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5</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7</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066">
                <a:tc>
                  <a:txBody>
                    <a:bodyPr/>
                    <a:lstStyle/>
                    <a:p>
                      <a:pPr marL="0" marR="0" algn="ctr">
                        <a:spcBef>
                          <a:spcPts val="0"/>
                        </a:spcBef>
                        <a:spcAft>
                          <a:spcPts val="1200"/>
                        </a:spcAft>
                      </a:pPr>
                      <a:r>
                        <a:rPr lang="en-US" sz="1300" b="1">
                          <a:latin typeface="Helvetica"/>
                          <a:ea typeface="Times New Roman"/>
                          <a:cs typeface="Times New Roman"/>
                        </a:rPr>
                        <a:t>E</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a:latin typeface="Helvetica"/>
                          <a:ea typeface="Times New Roman"/>
                          <a:cs typeface="Times New Roman"/>
                        </a:rPr>
                        <a:t>14</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9</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6</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5</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0</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2</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066">
                <a:tc>
                  <a:txBody>
                    <a:bodyPr/>
                    <a:lstStyle/>
                    <a:p>
                      <a:pPr marL="0" marR="0" algn="ctr">
                        <a:spcBef>
                          <a:spcPts val="0"/>
                        </a:spcBef>
                        <a:spcAft>
                          <a:spcPts val="1200"/>
                        </a:spcAft>
                      </a:pPr>
                      <a:r>
                        <a:rPr lang="en-US" sz="1300" b="1">
                          <a:latin typeface="Helvetica"/>
                          <a:ea typeface="Times New Roman"/>
                          <a:cs typeface="Times New Roman"/>
                        </a:rPr>
                        <a:t>F</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a:latin typeface="Helvetica"/>
                          <a:ea typeface="Times New Roman"/>
                          <a:cs typeface="Times New Roman"/>
                        </a:rPr>
                        <a:t>16</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11</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8</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7</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2</a:t>
                      </a:r>
                      <a:endParaRPr lang="en-US" sz="22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dirty="0">
                          <a:latin typeface="Helvetica"/>
                          <a:ea typeface="Times New Roman"/>
                          <a:cs typeface="Times New Roman"/>
                        </a:rPr>
                        <a:t>0</a:t>
                      </a:r>
                      <a:endParaRPr lang="en-US" sz="22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39" name="Table 138"/>
          <p:cNvGraphicFramePr>
            <a:graphicFrameLocks noGrp="1"/>
          </p:cNvGraphicFramePr>
          <p:nvPr/>
        </p:nvGraphicFramePr>
        <p:xfrm>
          <a:off x="1981200" y="4668838"/>
          <a:ext cx="1676400" cy="1393824"/>
        </p:xfrm>
        <a:graphic>
          <a:graphicData uri="http://schemas.openxmlformats.org/drawingml/2006/table">
            <a:tbl>
              <a:tblPr/>
              <a:tblGrid>
                <a:gridCol w="279400"/>
                <a:gridCol w="279400"/>
                <a:gridCol w="279400"/>
                <a:gridCol w="279400"/>
                <a:gridCol w="279400"/>
                <a:gridCol w="279400"/>
              </a:tblGrid>
              <a:tr h="232304">
                <a:tc>
                  <a:txBody>
                    <a:bodyPr/>
                    <a:lstStyle/>
                    <a:p>
                      <a:pPr marL="0" marR="0" algn="ctr">
                        <a:spcBef>
                          <a:spcPts val="0"/>
                        </a:spcBef>
                        <a:spcAft>
                          <a:spcPts val="1200"/>
                        </a:spcAft>
                      </a:pPr>
                      <a:endParaRPr lang="en-US" sz="1300" dirty="0">
                        <a:latin typeface="Helvetica"/>
                        <a:ea typeface="Times New Roman"/>
                        <a:cs typeface="Times New Roman"/>
                      </a:endParaRPr>
                    </a:p>
                  </a:txBody>
                  <a:tcPr marL="0" marR="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b="1">
                          <a:latin typeface="Helvetica"/>
                          <a:ea typeface="Times New Roman"/>
                          <a:cs typeface="Times New Roman"/>
                        </a:rPr>
                        <a:t>A</a:t>
                      </a:r>
                      <a:endParaRPr lang="en-US" sz="13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b="1">
                          <a:latin typeface="Helvetica"/>
                          <a:ea typeface="Times New Roman"/>
                          <a:cs typeface="Times New Roman"/>
                        </a:rPr>
                        <a:t>B</a:t>
                      </a:r>
                      <a:endParaRPr lang="en-US" sz="13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b="1">
                          <a:latin typeface="Helvetica"/>
                          <a:ea typeface="Times New Roman"/>
                          <a:cs typeface="Times New Roman"/>
                        </a:rPr>
                        <a:t>R1</a:t>
                      </a:r>
                      <a:endParaRPr lang="en-US" sz="13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b="1">
                          <a:latin typeface="Helvetica"/>
                          <a:ea typeface="Times New Roman"/>
                          <a:cs typeface="Times New Roman"/>
                        </a:rPr>
                        <a:t>E</a:t>
                      </a:r>
                      <a:endParaRPr lang="en-US" sz="13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b="1">
                          <a:latin typeface="Helvetica"/>
                          <a:ea typeface="Times New Roman"/>
                          <a:cs typeface="Times New Roman"/>
                        </a:rPr>
                        <a:t>F</a:t>
                      </a:r>
                      <a:endParaRPr lang="en-US" sz="13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32304">
                <a:tc>
                  <a:txBody>
                    <a:bodyPr/>
                    <a:lstStyle/>
                    <a:p>
                      <a:pPr marL="0" marR="0" algn="ctr">
                        <a:spcBef>
                          <a:spcPts val="0"/>
                        </a:spcBef>
                        <a:spcAft>
                          <a:spcPts val="1200"/>
                        </a:spcAft>
                      </a:pPr>
                      <a:r>
                        <a:rPr lang="en-US" sz="1300" b="1">
                          <a:latin typeface="Helvetica"/>
                          <a:ea typeface="Times New Roman"/>
                          <a:cs typeface="Times New Roman"/>
                        </a:rPr>
                        <a:t>A</a:t>
                      </a:r>
                      <a:endParaRPr lang="en-US" sz="13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a:latin typeface="Helvetica"/>
                          <a:ea typeface="Times New Roman"/>
                          <a:cs typeface="Times New Roman"/>
                        </a:rPr>
                        <a:t>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8.5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14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16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04">
                <a:tc>
                  <a:txBody>
                    <a:bodyPr/>
                    <a:lstStyle/>
                    <a:p>
                      <a:pPr marL="0" marR="0" algn="ctr">
                        <a:spcBef>
                          <a:spcPts val="0"/>
                        </a:spcBef>
                        <a:spcAft>
                          <a:spcPts val="1200"/>
                        </a:spcAft>
                      </a:pPr>
                      <a:r>
                        <a:rPr lang="en-US" sz="1300" b="1" dirty="0">
                          <a:latin typeface="Helvetica"/>
                          <a:ea typeface="Times New Roman"/>
                          <a:cs typeface="Times New Roman"/>
                        </a:rPr>
                        <a:t>B</a:t>
                      </a:r>
                      <a:endParaRPr lang="en-US" sz="13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a:latin typeface="Helvetica"/>
                          <a:ea typeface="Times New Roman"/>
                          <a:cs typeface="Times New Roman"/>
                        </a:rPr>
                        <a:t>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3.5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9</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11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04">
                <a:tc>
                  <a:txBody>
                    <a:bodyPr/>
                    <a:lstStyle/>
                    <a:p>
                      <a:pPr marL="0" marR="0" algn="ctr">
                        <a:spcBef>
                          <a:spcPts val="0"/>
                        </a:spcBef>
                        <a:spcAft>
                          <a:spcPts val="1200"/>
                        </a:spcAft>
                      </a:pPr>
                      <a:r>
                        <a:rPr lang="en-US" sz="1300" b="1">
                          <a:latin typeface="Helvetica"/>
                          <a:ea typeface="Times New Roman"/>
                          <a:cs typeface="Times New Roman"/>
                        </a:rPr>
                        <a:t>R1</a:t>
                      </a:r>
                      <a:endParaRPr lang="en-US" sz="13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a:latin typeface="Helvetica"/>
                          <a:ea typeface="Times New Roman"/>
                          <a:cs typeface="Times New Roman"/>
                        </a:rPr>
                        <a:t>8.5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3.5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5.5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04">
                <a:tc>
                  <a:txBody>
                    <a:bodyPr/>
                    <a:lstStyle/>
                    <a:p>
                      <a:pPr marL="0" marR="0" algn="ctr">
                        <a:spcBef>
                          <a:spcPts val="0"/>
                        </a:spcBef>
                        <a:spcAft>
                          <a:spcPts val="1200"/>
                        </a:spcAft>
                      </a:pPr>
                      <a:r>
                        <a:rPr lang="en-US" sz="1300" b="1">
                          <a:latin typeface="Helvetica"/>
                          <a:ea typeface="Times New Roman"/>
                          <a:cs typeface="Times New Roman"/>
                        </a:rPr>
                        <a:t>E</a:t>
                      </a:r>
                      <a:endParaRPr lang="en-US" sz="13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a:latin typeface="Helvetica"/>
                          <a:ea typeface="Times New Roman"/>
                          <a:cs typeface="Times New Roman"/>
                        </a:rPr>
                        <a:t>14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9</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5.5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304">
                <a:tc>
                  <a:txBody>
                    <a:bodyPr/>
                    <a:lstStyle/>
                    <a:p>
                      <a:pPr marL="0" marR="0" algn="ctr">
                        <a:spcBef>
                          <a:spcPts val="0"/>
                        </a:spcBef>
                        <a:spcAft>
                          <a:spcPts val="1200"/>
                        </a:spcAft>
                      </a:pPr>
                      <a:r>
                        <a:rPr lang="en-US" sz="1300" b="1">
                          <a:latin typeface="Helvetica"/>
                          <a:ea typeface="Times New Roman"/>
                          <a:cs typeface="Times New Roman"/>
                        </a:rPr>
                        <a:t>F</a:t>
                      </a:r>
                      <a:endParaRPr lang="en-US" sz="13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300">
                          <a:latin typeface="Helvetica"/>
                          <a:ea typeface="Times New Roman"/>
                          <a:cs typeface="Times New Roman"/>
                        </a:rPr>
                        <a:t>16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11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dirty="0">
                          <a:latin typeface="Helvetica"/>
                          <a:ea typeface="Times New Roman"/>
                          <a:cs typeface="Times New Roman"/>
                        </a:rPr>
                        <a:t>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a:latin typeface="Helvetica"/>
                          <a:ea typeface="Times New Roman"/>
                          <a:cs typeface="Times New Roman"/>
                        </a:rPr>
                        <a:t>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300" dirty="0">
                          <a:latin typeface="Helvetica"/>
                          <a:ea typeface="Times New Roman"/>
                          <a:cs typeface="Times New Roman"/>
                        </a:rPr>
                        <a:t>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40" name="Table 139"/>
          <p:cNvGraphicFramePr>
            <a:graphicFrameLocks noGrp="1"/>
          </p:cNvGraphicFramePr>
          <p:nvPr/>
        </p:nvGraphicFramePr>
        <p:xfrm>
          <a:off x="3810000" y="4919663"/>
          <a:ext cx="1714500" cy="1143000"/>
        </p:xfrm>
        <a:graphic>
          <a:graphicData uri="http://schemas.openxmlformats.org/drawingml/2006/table">
            <a:tbl>
              <a:tblPr/>
              <a:tblGrid>
                <a:gridCol w="342900"/>
                <a:gridCol w="342900"/>
                <a:gridCol w="342900"/>
                <a:gridCol w="342900"/>
                <a:gridCol w="342900"/>
              </a:tblGrid>
              <a:tr h="228600">
                <a:tc>
                  <a:txBody>
                    <a:bodyPr/>
                    <a:lstStyle/>
                    <a:p>
                      <a:pPr marL="0" marR="0" algn="ctr">
                        <a:spcBef>
                          <a:spcPts val="0"/>
                        </a:spcBef>
                        <a:spcAft>
                          <a:spcPts val="1200"/>
                        </a:spcAft>
                      </a:pPr>
                      <a:endParaRPr lang="en-US" sz="1500" dirty="0">
                        <a:latin typeface="Helvetica"/>
                        <a:ea typeface="Times New Roman"/>
                        <a:cs typeface="Times New Roman"/>
                      </a:endParaRPr>
                    </a:p>
                  </a:txBody>
                  <a:tcPr marL="0" marR="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b="1">
                          <a:latin typeface="Helvetica"/>
                          <a:ea typeface="Times New Roman"/>
                          <a:cs typeface="Times New Roman"/>
                        </a:rPr>
                        <a:t>A</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500" b="1">
                          <a:latin typeface="Helvetica"/>
                          <a:ea typeface="Times New Roman"/>
                          <a:cs typeface="Times New Roman"/>
                        </a:rPr>
                        <a:t>B</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500" b="1">
                          <a:latin typeface="Helvetica"/>
                          <a:ea typeface="Times New Roman"/>
                          <a:cs typeface="Times New Roman"/>
                        </a:rPr>
                        <a:t>R1</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500" b="1">
                          <a:latin typeface="Helvetica"/>
                          <a:ea typeface="Times New Roman"/>
                          <a:cs typeface="Times New Roman"/>
                        </a:rPr>
                        <a:t>R2</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28600">
                <a:tc>
                  <a:txBody>
                    <a:bodyPr/>
                    <a:lstStyle/>
                    <a:p>
                      <a:pPr marL="0" marR="0" algn="ctr">
                        <a:spcBef>
                          <a:spcPts val="0"/>
                        </a:spcBef>
                        <a:spcAft>
                          <a:spcPts val="1200"/>
                        </a:spcAft>
                      </a:pPr>
                      <a:r>
                        <a:rPr lang="en-US" sz="1500" b="1">
                          <a:latin typeface="Helvetica"/>
                          <a:ea typeface="Times New Roman"/>
                          <a:cs typeface="Times New Roman"/>
                        </a:rPr>
                        <a:t>A</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500">
                          <a:latin typeface="Helvetica"/>
                          <a:ea typeface="Times New Roman"/>
                          <a:cs typeface="Times New Roman"/>
                        </a:rPr>
                        <a:t>0</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dirty="0">
                          <a:latin typeface="Helvetica"/>
                          <a:ea typeface="Times New Roman"/>
                          <a:cs typeface="Times New Roman"/>
                        </a:rPr>
                        <a:t>5</a:t>
                      </a:r>
                      <a:endParaRPr lang="en-US" sz="25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a:latin typeface="Helvetica"/>
                          <a:ea typeface="Times New Roman"/>
                          <a:cs typeface="Times New Roman"/>
                        </a:rPr>
                        <a:t>8.5</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a:latin typeface="Helvetica"/>
                          <a:ea typeface="Times New Roman"/>
                          <a:cs typeface="Times New Roman"/>
                        </a:rPr>
                        <a:t>15</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lgn="ctr">
                        <a:spcBef>
                          <a:spcPts val="0"/>
                        </a:spcBef>
                        <a:spcAft>
                          <a:spcPts val="1200"/>
                        </a:spcAft>
                      </a:pPr>
                      <a:r>
                        <a:rPr lang="en-US" sz="1500" b="1">
                          <a:latin typeface="Helvetica"/>
                          <a:ea typeface="Times New Roman"/>
                          <a:cs typeface="Times New Roman"/>
                        </a:rPr>
                        <a:t>B</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500">
                          <a:latin typeface="Helvetica"/>
                          <a:ea typeface="Times New Roman"/>
                          <a:cs typeface="Times New Roman"/>
                        </a:rPr>
                        <a:t>5</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a:latin typeface="Helvetica"/>
                          <a:ea typeface="Times New Roman"/>
                          <a:cs typeface="Times New Roman"/>
                        </a:rPr>
                        <a:t>0</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a:latin typeface="Helvetica"/>
                          <a:ea typeface="Times New Roman"/>
                          <a:cs typeface="Times New Roman"/>
                        </a:rPr>
                        <a:t>3.5</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a:latin typeface="Helvetica"/>
                          <a:ea typeface="Times New Roman"/>
                          <a:cs typeface="Times New Roman"/>
                        </a:rPr>
                        <a:t>10</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lgn="ctr">
                        <a:spcBef>
                          <a:spcPts val="0"/>
                        </a:spcBef>
                        <a:spcAft>
                          <a:spcPts val="1200"/>
                        </a:spcAft>
                      </a:pPr>
                      <a:r>
                        <a:rPr lang="en-US" sz="1500" b="1">
                          <a:latin typeface="Helvetica"/>
                          <a:ea typeface="Times New Roman"/>
                          <a:cs typeface="Times New Roman"/>
                        </a:rPr>
                        <a:t>R1</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500">
                          <a:latin typeface="Helvetica"/>
                          <a:ea typeface="Times New Roman"/>
                          <a:cs typeface="Times New Roman"/>
                        </a:rPr>
                        <a:t>8.5</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a:latin typeface="Helvetica"/>
                          <a:ea typeface="Times New Roman"/>
                          <a:cs typeface="Times New Roman"/>
                        </a:rPr>
                        <a:t>3.5</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a:latin typeface="Helvetica"/>
                          <a:ea typeface="Times New Roman"/>
                          <a:cs typeface="Times New Roman"/>
                        </a:rPr>
                        <a:t>0</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a:latin typeface="Helvetica"/>
                          <a:ea typeface="Times New Roman"/>
                          <a:cs typeface="Times New Roman"/>
                        </a:rPr>
                        <a:t>6.5</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lgn="ctr">
                        <a:spcBef>
                          <a:spcPts val="0"/>
                        </a:spcBef>
                        <a:spcAft>
                          <a:spcPts val="1200"/>
                        </a:spcAft>
                      </a:pPr>
                      <a:r>
                        <a:rPr lang="en-US" sz="1500" b="1">
                          <a:latin typeface="Helvetica"/>
                          <a:ea typeface="Times New Roman"/>
                          <a:cs typeface="Times New Roman"/>
                        </a:rPr>
                        <a:t>R2</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500">
                          <a:latin typeface="Helvetica"/>
                          <a:ea typeface="Times New Roman"/>
                          <a:cs typeface="Times New Roman"/>
                        </a:rPr>
                        <a:t>15</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a:latin typeface="Helvetica"/>
                          <a:ea typeface="Times New Roman"/>
                          <a:cs typeface="Times New Roman"/>
                        </a:rPr>
                        <a:t>10</a:t>
                      </a:r>
                      <a:endParaRPr lang="en-US" sz="25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dirty="0">
                          <a:latin typeface="Helvetica"/>
                          <a:ea typeface="Times New Roman"/>
                          <a:cs typeface="Times New Roman"/>
                        </a:rPr>
                        <a:t>6.5</a:t>
                      </a:r>
                      <a:endParaRPr lang="en-US" sz="25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500" dirty="0">
                          <a:latin typeface="Helvetica"/>
                          <a:ea typeface="Times New Roman"/>
                          <a:cs typeface="Times New Roman"/>
                        </a:rPr>
                        <a:t>0</a:t>
                      </a:r>
                      <a:endParaRPr lang="en-US" sz="25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41" name="Table 140"/>
          <p:cNvGraphicFramePr>
            <a:graphicFrameLocks noGrp="1"/>
          </p:cNvGraphicFramePr>
          <p:nvPr/>
        </p:nvGraphicFramePr>
        <p:xfrm>
          <a:off x="5715000" y="5026025"/>
          <a:ext cx="1543048" cy="1036640"/>
        </p:xfrm>
        <a:graphic>
          <a:graphicData uri="http://schemas.openxmlformats.org/drawingml/2006/table">
            <a:tbl>
              <a:tblPr/>
              <a:tblGrid>
                <a:gridCol w="385762"/>
                <a:gridCol w="385762"/>
                <a:gridCol w="385762"/>
                <a:gridCol w="385762"/>
              </a:tblGrid>
              <a:tr h="259160">
                <a:tc>
                  <a:txBody>
                    <a:bodyPr/>
                    <a:lstStyle/>
                    <a:p>
                      <a:pPr marL="0" marR="0" algn="ctr">
                        <a:spcBef>
                          <a:spcPts val="0"/>
                        </a:spcBef>
                        <a:spcAft>
                          <a:spcPts val="1200"/>
                        </a:spcAft>
                      </a:pPr>
                      <a:endParaRPr lang="en-US" sz="1700" dirty="0">
                        <a:latin typeface="Helvetica"/>
                        <a:ea typeface="Times New Roman"/>
                        <a:cs typeface="Times New Roman"/>
                      </a:endParaRPr>
                    </a:p>
                  </a:txBody>
                  <a:tcPr marL="0" marR="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b="1" dirty="0" smtClean="0">
                          <a:latin typeface="Helvetica"/>
                          <a:ea typeface="Times New Roman"/>
                          <a:cs typeface="Times New Roman"/>
                        </a:rPr>
                        <a:t>A</a:t>
                      </a:r>
                      <a:endParaRPr lang="en-US" sz="28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700" b="1">
                          <a:latin typeface="Helvetica"/>
                          <a:ea typeface="Times New Roman"/>
                          <a:cs typeface="Times New Roman"/>
                        </a:rPr>
                        <a:t>R1</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700" b="1">
                          <a:latin typeface="Helvetica"/>
                          <a:ea typeface="Times New Roman"/>
                          <a:cs typeface="Times New Roman"/>
                        </a:rPr>
                        <a:t>R2</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9160">
                <a:tc>
                  <a:txBody>
                    <a:bodyPr/>
                    <a:lstStyle/>
                    <a:p>
                      <a:pPr marL="0" marR="0" algn="ctr">
                        <a:spcBef>
                          <a:spcPts val="0"/>
                        </a:spcBef>
                        <a:spcAft>
                          <a:spcPts val="1200"/>
                        </a:spcAft>
                      </a:pPr>
                      <a:r>
                        <a:rPr lang="en-US" sz="1700" b="1" dirty="0" smtClean="0">
                          <a:latin typeface="Helvetica"/>
                          <a:ea typeface="Times New Roman"/>
                          <a:cs typeface="Times New Roman"/>
                        </a:rPr>
                        <a:t>A</a:t>
                      </a:r>
                      <a:endParaRPr lang="en-US" sz="28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700">
                          <a:latin typeface="Helvetica"/>
                          <a:ea typeface="Times New Roman"/>
                          <a:cs typeface="Times New Roman"/>
                        </a:rPr>
                        <a:t>0</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a:latin typeface="Helvetica"/>
                          <a:ea typeface="Times New Roman"/>
                          <a:cs typeface="Times New Roman"/>
                        </a:rPr>
                        <a:t>7.3</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a:latin typeface="Helvetica"/>
                          <a:ea typeface="Times New Roman"/>
                          <a:cs typeface="Times New Roman"/>
                        </a:rPr>
                        <a:t>15</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160">
                <a:tc>
                  <a:txBody>
                    <a:bodyPr/>
                    <a:lstStyle/>
                    <a:p>
                      <a:pPr marL="0" marR="0" algn="ctr">
                        <a:spcBef>
                          <a:spcPts val="0"/>
                        </a:spcBef>
                        <a:spcAft>
                          <a:spcPts val="1200"/>
                        </a:spcAft>
                      </a:pPr>
                      <a:r>
                        <a:rPr lang="en-US" sz="1700" b="1">
                          <a:latin typeface="Helvetica"/>
                          <a:ea typeface="Times New Roman"/>
                          <a:cs typeface="Times New Roman"/>
                        </a:rPr>
                        <a:t>R1</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700">
                          <a:latin typeface="Helvetica"/>
                          <a:ea typeface="Times New Roman"/>
                          <a:cs typeface="Times New Roman"/>
                        </a:rPr>
                        <a:t>7.3</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a:latin typeface="Helvetica"/>
                          <a:ea typeface="Times New Roman"/>
                          <a:cs typeface="Times New Roman"/>
                        </a:rPr>
                        <a:t>0</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a:latin typeface="Helvetica"/>
                          <a:ea typeface="Times New Roman"/>
                          <a:cs typeface="Times New Roman"/>
                        </a:rPr>
                        <a:t>7.7</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160">
                <a:tc>
                  <a:txBody>
                    <a:bodyPr/>
                    <a:lstStyle/>
                    <a:p>
                      <a:pPr marL="0" marR="0" algn="ctr">
                        <a:spcBef>
                          <a:spcPts val="0"/>
                        </a:spcBef>
                        <a:spcAft>
                          <a:spcPts val="1200"/>
                        </a:spcAft>
                      </a:pPr>
                      <a:r>
                        <a:rPr lang="en-US" sz="1700" b="1">
                          <a:latin typeface="Helvetica"/>
                          <a:ea typeface="Times New Roman"/>
                          <a:cs typeface="Times New Roman"/>
                        </a:rPr>
                        <a:t>R2</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700" dirty="0">
                          <a:latin typeface="Helvetica"/>
                          <a:ea typeface="Times New Roman"/>
                          <a:cs typeface="Times New Roman"/>
                        </a:rPr>
                        <a:t>15</a:t>
                      </a:r>
                      <a:endParaRPr lang="en-US" sz="28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dirty="0">
                          <a:latin typeface="Helvetica"/>
                          <a:ea typeface="Times New Roman"/>
                          <a:cs typeface="Times New Roman"/>
                        </a:rPr>
                        <a:t>7.7</a:t>
                      </a:r>
                      <a:endParaRPr lang="en-US" sz="28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dirty="0">
                          <a:latin typeface="Helvetica"/>
                          <a:ea typeface="Times New Roman"/>
                          <a:cs typeface="Times New Roman"/>
                        </a:rPr>
                        <a:t>0</a:t>
                      </a:r>
                      <a:endParaRPr lang="en-US" sz="28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2" name="Oval 141"/>
          <p:cNvSpPr/>
          <p:nvPr/>
        </p:nvSpPr>
        <p:spPr>
          <a:xfrm>
            <a:off x="1082675" y="5197475"/>
            <a:ext cx="304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 name="Oval 142"/>
          <p:cNvSpPr/>
          <p:nvPr/>
        </p:nvSpPr>
        <p:spPr>
          <a:xfrm>
            <a:off x="854075" y="5410200"/>
            <a:ext cx="304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4" name="Rectangle 143"/>
          <p:cNvSpPr/>
          <p:nvPr/>
        </p:nvSpPr>
        <p:spPr>
          <a:xfrm>
            <a:off x="0" y="4540250"/>
            <a:ext cx="1885950" cy="16002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5" name="Rectangle 144"/>
          <p:cNvSpPr/>
          <p:nvPr/>
        </p:nvSpPr>
        <p:spPr>
          <a:xfrm>
            <a:off x="1836738" y="4540250"/>
            <a:ext cx="1897062" cy="16002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6" name="Rectangle 145"/>
          <p:cNvSpPr/>
          <p:nvPr/>
        </p:nvSpPr>
        <p:spPr>
          <a:xfrm>
            <a:off x="3733800" y="4540250"/>
            <a:ext cx="1905000" cy="16002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47" name="Table 146"/>
          <p:cNvGraphicFramePr>
            <a:graphicFrameLocks noGrp="1"/>
          </p:cNvGraphicFramePr>
          <p:nvPr/>
        </p:nvGraphicFramePr>
        <p:xfrm>
          <a:off x="7391400" y="5029200"/>
          <a:ext cx="1543048" cy="1036640"/>
        </p:xfrm>
        <a:graphic>
          <a:graphicData uri="http://schemas.openxmlformats.org/drawingml/2006/table">
            <a:tbl>
              <a:tblPr/>
              <a:tblGrid>
                <a:gridCol w="385762"/>
                <a:gridCol w="385762"/>
                <a:gridCol w="385762"/>
                <a:gridCol w="385762"/>
              </a:tblGrid>
              <a:tr h="259160">
                <a:tc>
                  <a:txBody>
                    <a:bodyPr/>
                    <a:lstStyle/>
                    <a:p>
                      <a:pPr marL="0" marR="0" algn="ctr">
                        <a:spcBef>
                          <a:spcPts val="0"/>
                        </a:spcBef>
                        <a:spcAft>
                          <a:spcPts val="1200"/>
                        </a:spcAft>
                      </a:pPr>
                      <a:endParaRPr lang="en-US" sz="1700" dirty="0">
                        <a:latin typeface="Helvetica"/>
                        <a:ea typeface="Times New Roman"/>
                        <a:cs typeface="Times New Roman"/>
                      </a:endParaRPr>
                    </a:p>
                  </a:txBody>
                  <a:tcPr marL="0" marR="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b="1">
                          <a:latin typeface="Helvetica"/>
                          <a:ea typeface="Times New Roman"/>
                          <a:cs typeface="Times New Roman"/>
                        </a:rPr>
                        <a:t>R3</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700" b="1">
                          <a:latin typeface="Helvetica"/>
                          <a:ea typeface="Times New Roman"/>
                          <a:cs typeface="Times New Roman"/>
                        </a:rPr>
                        <a:t>R1</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700" b="1">
                          <a:latin typeface="Helvetica"/>
                          <a:ea typeface="Times New Roman"/>
                          <a:cs typeface="Times New Roman"/>
                        </a:rPr>
                        <a:t>R2</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9160">
                <a:tc>
                  <a:txBody>
                    <a:bodyPr/>
                    <a:lstStyle/>
                    <a:p>
                      <a:pPr marL="0" marR="0" algn="ctr">
                        <a:spcBef>
                          <a:spcPts val="0"/>
                        </a:spcBef>
                        <a:spcAft>
                          <a:spcPts val="1200"/>
                        </a:spcAft>
                      </a:pPr>
                      <a:r>
                        <a:rPr lang="en-US" sz="1700" b="1">
                          <a:latin typeface="Helvetica"/>
                          <a:ea typeface="Times New Roman"/>
                          <a:cs typeface="Times New Roman"/>
                        </a:rPr>
                        <a:t>R3</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700">
                          <a:latin typeface="Helvetica"/>
                          <a:ea typeface="Times New Roman"/>
                          <a:cs typeface="Times New Roman"/>
                        </a:rPr>
                        <a:t>0</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a:latin typeface="Helvetica"/>
                          <a:ea typeface="Times New Roman"/>
                          <a:cs typeface="Times New Roman"/>
                        </a:rPr>
                        <a:t>7.3</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a:latin typeface="Helvetica"/>
                          <a:ea typeface="Times New Roman"/>
                          <a:cs typeface="Times New Roman"/>
                        </a:rPr>
                        <a:t>15</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160">
                <a:tc>
                  <a:txBody>
                    <a:bodyPr/>
                    <a:lstStyle/>
                    <a:p>
                      <a:pPr marL="0" marR="0" algn="ctr">
                        <a:spcBef>
                          <a:spcPts val="0"/>
                        </a:spcBef>
                        <a:spcAft>
                          <a:spcPts val="1200"/>
                        </a:spcAft>
                      </a:pPr>
                      <a:r>
                        <a:rPr lang="en-US" sz="1700" b="1">
                          <a:latin typeface="Helvetica"/>
                          <a:ea typeface="Times New Roman"/>
                          <a:cs typeface="Times New Roman"/>
                        </a:rPr>
                        <a:t>R1</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700">
                          <a:latin typeface="Helvetica"/>
                          <a:ea typeface="Times New Roman"/>
                          <a:cs typeface="Times New Roman"/>
                        </a:rPr>
                        <a:t>7.3</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a:latin typeface="Helvetica"/>
                          <a:ea typeface="Times New Roman"/>
                          <a:cs typeface="Times New Roman"/>
                        </a:rPr>
                        <a:t>0</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a:latin typeface="Helvetica"/>
                          <a:ea typeface="Times New Roman"/>
                          <a:cs typeface="Times New Roman"/>
                        </a:rPr>
                        <a:t>7.7</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160">
                <a:tc>
                  <a:txBody>
                    <a:bodyPr/>
                    <a:lstStyle/>
                    <a:p>
                      <a:pPr marL="0" marR="0" algn="ctr">
                        <a:spcBef>
                          <a:spcPts val="0"/>
                        </a:spcBef>
                        <a:spcAft>
                          <a:spcPts val="1200"/>
                        </a:spcAft>
                      </a:pPr>
                      <a:r>
                        <a:rPr lang="en-US" sz="1700" b="1">
                          <a:latin typeface="Helvetica"/>
                          <a:ea typeface="Times New Roman"/>
                          <a:cs typeface="Times New Roman"/>
                        </a:rPr>
                        <a:t>R2</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1200"/>
                        </a:spcAft>
                      </a:pPr>
                      <a:r>
                        <a:rPr lang="en-US" sz="1700">
                          <a:latin typeface="Helvetica"/>
                          <a:ea typeface="Times New Roman"/>
                          <a:cs typeface="Times New Roman"/>
                        </a:rPr>
                        <a:t>15</a:t>
                      </a:r>
                      <a:endParaRPr lang="en-US" sz="280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dirty="0">
                          <a:latin typeface="Helvetica"/>
                          <a:ea typeface="Times New Roman"/>
                          <a:cs typeface="Times New Roman"/>
                        </a:rPr>
                        <a:t>7.7</a:t>
                      </a:r>
                      <a:endParaRPr lang="en-US" sz="28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1200"/>
                        </a:spcAft>
                      </a:pPr>
                      <a:r>
                        <a:rPr lang="en-US" sz="1700" dirty="0">
                          <a:latin typeface="Helvetica"/>
                          <a:ea typeface="Times New Roman"/>
                          <a:cs typeface="Times New Roman"/>
                        </a:rPr>
                        <a:t>0</a:t>
                      </a:r>
                      <a:endParaRPr lang="en-US" sz="2800" dirty="0">
                        <a:latin typeface="Helvetica"/>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9" name="Rectangle 148"/>
          <p:cNvSpPr/>
          <p:nvPr/>
        </p:nvSpPr>
        <p:spPr>
          <a:xfrm>
            <a:off x="5562600" y="4495800"/>
            <a:ext cx="1755775" cy="16002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Oval 61"/>
          <p:cNvSpPr/>
          <p:nvPr/>
        </p:nvSpPr>
        <p:spPr>
          <a:xfrm>
            <a:off x="3089275" y="5791200"/>
            <a:ext cx="304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Oval 62"/>
          <p:cNvSpPr/>
          <p:nvPr/>
        </p:nvSpPr>
        <p:spPr>
          <a:xfrm>
            <a:off x="3363913" y="5545138"/>
            <a:ext cx="304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Oval 63"/>
          <p:cNvSpPr/>
          <p:nvPr/>
        </p:nvSpPr>
        <p:spPr>
          <a:xfrm>
            <a:off x="7948613" y="3890963"/>
            <a:ext cx="7620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Oval 64"/>
          <p:cNvSpPr/>
          <p:nvPr/>
        </p:nvSpPr>
        <p:spPr>
          <a:xfrm>
            <a:off x="6324600" y="3886200"/>
            <a:ext cx="11430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Oval 65"/>
          <p:cNvSpPr/>
          <p:nvPr/>
        </p:nvSpPr>
        <p:spPr>
          <a:xfrm>
            <a:off x="4478338" y="5527675"/>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Oval 66"/>
          <p:cNvSpPr/>
          <p:nvPr/>
        </p:nvSpPr>
        <p:spPr>
          <a:xfrm>
            <a:off x="4824413" y="5305425"/>
            <a:ext cx="385762" cy="385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TextBox 69"/>
          <p:cNvSpPr txBox="1">
            <a:spLocks noChangeArrowheads="1"/>
          </p:cNvSpPr>
          <p:nvPr/>
        </p:nvSpPr>
        <p:spPr bwMode="auto">
          <a:xfrm>
            <a:off x="5673725" y="4471988"/>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a:solidFill>
                  <a:srgbClr val="FF0000"/>
                </a:solidFill>
              </a:rPr>
              <a:t>No scores below our cutoff threshold of 5</a:t>
            </a:r>
          </a:p>
        </p:txBody>
      </p:sp>
      <p:sp>
        <p:nvSpPr>
          <p:cNvPr id="71" name="TextBox 70"/>
          <p:cNvSpPr txBox="1">
            <a:spLocks noChangeArrowheads="1"/>
          </p:cNvSpPr>
          <p:nvPr/>
        </p:nvSpPr>
        <p:spPr bwMode="auto">
          <a:xfrm>
            <a:off x="7467600" y="4676775"/>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a:solidFill>
                  <a:srgbClr val="FF0000"/>
                </a:solidFill>
              </a:rPr>
              <a:t>Final Route Matrix</a:t>
            </a:r>
          </a:p>
        </p:txBody>
      </p:sp>
      <p:sp>
        <p:nvSpPr>
          <p:cNvPr id="68" name="Rectangle 67"/>
          <p:cNvSpPr/>
          <p:nvPr/>
        </p:nvSpPr>
        <p:spPr>
          <a:xfrm>
            <a:off x="0" y="0"/>
            <a:ext cx="28956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ectangle 68"/>
          <p:cNvSpPr/>
          <p:nvPr/>
        </p:nvSpPr>
        <p:spPr>
          <a:xfrm>
            <a:off x="4343400" y="0"/>
            <a:ext cx="4773613"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500"/>
                                        <p:tgtEl>
                                          <p:spTgt spid="1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
                                        </p:tgtEl>
                                        <p:attrNameLst>
                                          <p:attrName>style.visibility</p:attrName>
                                        </p:attrNameLst>
                                      </p:cBhvr>
                                      <p:to>
                                        <p:strVal val="visible"/>
                                      </p:to>
                                    </p:set>
                                    <p:animEffect transition="in" filter="fade">
                                      <p:cBhvr>
                                        <p:cTn id="13" dur="500"/>
                                        <p:tgtEl>
                                          <p:spTgt spid="14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grpId="0" nodeType="clickEffect">
                                  <p:stCondLst>
                                    <p:cond delay="0"/>
                                  </p:stCondLst>
                                  <p:childTnLst>
                                    <p:animEffect transition="out" filter="fade">
                                      <p:cBhvr>
                                        <p:cTn id="17" dur="500"/>
                                        <p:tgtEl>
                                          <p:spTgt spid="45"/>
                                        </p:tgtEl>
                                      </p:cBhvr>
                                    </p:animEffect>
                                    <p:set>
                                      <p:cBhvr>
                                        <p:cTn id="18" dur="1" fill="hold">
                                          <p:stCondLst>
                                            <p:cond delay="499"/>
                                          </p:stCondLst>
                                        </p:cTn>
                                        <p:tgtEl>
                                          <p:spTgt spid="4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1"/>
                                        </p:tgtEl>
                                      </p:cBhvr>
                                    </p:animEffect>
                                    <p:set>
                                      <p:cBhvr>
                                        <p:cTn id="21" dur="1" fill="hold">
                                          <p:stCondLst>
                                            <p:cond delay="499"/>
                                          </p:stCondLst>
                                        </p:cTn>
                                        <p:tgtEl>
                                          <p:spTgt spid="6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2"/>
                                        </p:tgtEl>
                                      </p:cBhvr>
                                    </p:animEffect>
                                    <p:set>
                                      <p:cBhvr>
                                        <p:cTn id="24" dur="1" fill="hold">
                                          <p:stCondLst>
                                            <p:cond delay="499"/>
                                          </p:stCondLst>
                                        </p:cTn>
                                        <p:tgtEl>
                                          <p:spTgt spid="14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43"/>
                                        </p:tgtEl>
                                      </p:cBhvr>
                                    </p:animEffect>
                                    <p:set>
                                      <p:cBhvr>
                                        <p:cTn id="27" dur="1" fill="hold">
                                          <p:stCondLst>
                                            <p:cond delay="499"/>
                                          </p:stCondLst>
                                        </p:cTn>
                                        <p:tgtEl>
                                          <p:spTgt spid="143"/>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44"/>
                                        </p:tgtEl>
                                        <p:attrNameLst>
                                          <p:attrName>style.visibility</p:attrName>
                                        </p:attrNameLst>
                                      </p:cBhvr>
                                      <p:to>
                                        <p:strVal val="visible"/>
                                      </p:to>
                                    </p:set>
                                    <p:animEffect transition="in" filter="fade">
                                      <p:cBhvr>
                                        <p:cTn id="30" dur="500"/>
                                        <p:tgtEl>
                                          <p:spTgt spid="144"/>
                                        </p:tgtEl>
                                      </p:cBhvr>
                                    </p:animEffect>
                                  </p:childTnLst>
                                </p:cTn>
                              </p:par>
                              <p:par>
                                <p:cTn id="31" presetID="10" presetClass="exit" presetSubtype="0" fill="hold" grpId="0" nodeType="withEffect">
                                  <p:stCondLst>
                                    <p:cond delay="0"/>
                                  </p:stCondLst>
                                  <p:childTnLst>
                                    <p:animEffect transition="out" filter="fade">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32"/>
                                        </p:tgtEl>
                                      </p:cBhvr>
                                    </p:animEffect>
                                    <p:set>
                                      <p:cBhvr>
                                        <p:cTn id="39" dur="1" fill="hold">
                                          <p:stCondLst>
                                            <p:cond delay="499"/>
                                          </p:stCondLst>
                                        </p:cTn>
                                        <p:tgtEl>
                                          <p:spTgt spid="32"/>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par>
                                <p:cTn id="49" presetID="10" presetClass="entr" presetSubtype="0" fill="hold" nodeType="withEffect">
                                  <p:stCondLst>
                                    <p:cond delay="0"/>
                                  </p:stCondLst>
                                  <p:childTnLst>
                                    <p:set>
                                      <p:cBhvr>
                                        <p:cTn id="50" dur="1" fill="hold">
                                          <p:stCondLst>
                                            <p:cond delay="0"/>
                                          </p:stCondLst>
                                        </p:cTn>
                                        <p:tgtEl>
                                          <p:spTgt spid="139"/>
                                        </p:tgtEl>
                                        <p:attrNameLst>
                                          <p:attrName>style.visibility</p:attrName>
                                        </p:attrNameLst>
                                      </p:cBhvr>
                                      <p:to>
                                        <p:strVal val="visible"/>
                                      </p:to>
                                    </p:set>
                                    <p:animEffect transition="in" filter="fade">
                                      <p:cBhvr>
                                        <p:cTn id="51" dur="500"/>
                                        <p:tgtEl>
                                          <p:spTgt spid="1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fade">
                                      <p:cBhvr>
                                        <p:cTn id="54" dur="500"/>
                                        <p:tgtEl>
                                          <p:spTgt spid="62"/>
                                        </p:tgtEl>
                                      </p:cBhvr>
                                    </p:animEffect>
                                  </p:childTnLst>
                                </p:cTn>
                              </p:par>
                              <p:par>
                                <p:cTn id="55" presetID="10"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500"/>
                                        <p:tgtEl>
                                          <p:spTgt spid="6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xit" presetSubtype="0" fill="hold" grpId="0" nodeType="clickEffect">
                                  <p:stCondLst>
                                    <p:cond delay="0"/>
                                  </p:stCondLst>
                                  <p:childTnLst>
                                    <p:animEffect transition="out" filter="fade">
                                      <p:cBhvr>
                                        <p:cTn id="64" dur="500"/>
                                        <p:tgtEl>
                                          <p:spTgt spid="49"/>
                                        </p:tgtEl>
                                      </p:cBhvr>
                                    </p:animEffect>
                                    <p:set>
                                      <p:cBhvr>
                                        <p:cTn id="65" dur="1" fill="hold">
                                          <p:stCondLst>
                                            <p:cond delay="499"/>
                                          </p:stCondLst>
                                        </p:cTn>
                                        <p:tgtEl>
                                          <p:spTgt spid="4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62"/>
                                        </p:tgtEl>
                                      </p:cBhvr>
                                    </p:animEffect>
                                    <p:set>
                                      <p:cBhvr>
                                        <p:cTn id="68" dur="1" fill="hold">
                                          <p:stCondLst>
                                            <p:cond delay="499"/>
                                          </p:stCondLst>
                                        </p:cTn>
                                        <p:tgtEl>
                                          <p:spTgt spid="6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63"/>
                                        </p:tgtEl>
                                      </p:cBhvr>
                                    </p:animEffect>
                                    <p:set>
                                      <p:cBhvr>
                                        <p:cTn id="71" dur="1" fill="hold">
                                          <p:stCondLst>
                                            <p:cond delay="499"/>
                                          </p:stCondLst>
                                        </p:cTn>
                                        <p:tgtEl>
                                          <p:spTgt spid="63"/>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33"/>
                                        </p:tgtEl>
                                      </p:cBhvr>
                                    </p:animEffect>
                                    <p:set>
                                      <p:cBhvr>
                                        <p:cTn id="80" dur="1" fill="hold">
                                          <p:stCondLst>
                                            <p:cond delay="499"/>
                                          </p:stCondLst>
                                        </p:cTn>
                                        <p:tgtEl>
                                          <p:spTgt spid="33"/>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fade">
                                      <p:cBhvr>
                                        <p:cTn id="86" dur="500"/>
                                        <p:tgtEl>
                                          <p:spTgt spid="5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500"/>
                                        <p:tgtEl>
                                          <p:spTgt spid="57"/>
                                        </p:tgtEl>
                                      </p:cBhvr>
                                    </p:animEffect>
                                  </p:childTnLst>
                                </p:cTn>
                              </p:par>
                              <p:par>
                                <p:cTn id="90" presetID="10" presetClass="entr" presetSubtype="0" fill="hold" nodeType="withEffect">
                                  <p:stCondLst>
                                    <p:cond delay="0"/>
                                  </p:stCondLst>
                                  <p:childTnLst>
                                    <p:set>
                                      <p:cBhvr>
                                        <p:cTn id="91" dur="1" fill="hold">
                                          <p:stCondLst>
                                            <p:cond delay="0"/>
                                          </p:stCondLst>
                                        </p:cTn>
                                        <p:tgtEl>
                                          <p:spTgt spid="140"/>
                                        </p:tgtEl>
                                        <p:attrNameLst>
                                          <p:attrName>style.visibility</p:attrName>
                                        </p:attrNameLst>
                                      </p:cBhvr>
                                      <p:to>
                                        <p:strVal val="visible"/>
                                      </p:to>
                                    </p:set>
                                    <p:animEffect transition="in" filter="fade">
                                      <p:cBhvr>
                                        <p:cTn id="92" dur="500"/>
                                        <p:tgtEl>
                                          <p:spTgt spid="14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45"/>
                                        </p:tgtEl>
                                        <p:attrNameLst>
                                          <p:attrName>style.visibility</p:attrName>
                                        </p:attrNameLst>
                                      </p:cBhvr>
                                      <p:to>
                                        <p:strVal val="visible"/>
                                      </p:to>
                                    </p:set>
                                    <p:animEffect transition="in" filter="fade">
                                      <p:cBhvr>
                                        <p:cTn id="95" dur="500"/>
                                        <p:tgtEl>
                                          <p:spTgt spid="145"/>
                                        </p:tgtEl>
                                      </p:cBhvr>
                                    </p:animEffect>
                                  </p:childTnLst>
                                </p:cTn>
                              </p:par>
                              <p:par>
                                <p:cTn id="96" presetID="10" presetClass="exit" presetSubtype="0" fill="hold" grpId="1" nodeType="withEffect">
                                  <p:stCondLst>
                                    <p:cond delay="0"/>
                                  </p:stCondLst>
                                  <p:childTnLst>
                                    <p:animEffect transition="out" filter="fade">
                                      <p:cBhvr>
                                        <p:cTn id="97" dur="500"/>
                                        <p:tgtEl>
                                          <p:spTgt spid="64"/>
                                        </p:tgtEl>
                                      </p:cBhvr>
                                    </p:animEffect>
                                    <p:set>
                                      <p:cBhvr>
                                        <p:cTn id="98" dur="1" fill="hold">
                                          <p:stCondLst>
                                            <p:cond delay="499"/>
                                          </p:stCondLst>
                                        </p:cTn>
                                        <p:tgtEl>
                                          <p:spTgt spid="64"/>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fade">
                                      <p:cBhvr>
                                        <p:cTn id="101" dur="500"/>
                                        <p:tgtEl>
                                          <p:spTgt spid="6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6"/>
                                        </p:tgtEl>
                                        <p:attrNameLst>
                                          <p:attrName>style.visibility</p:attrName>
                                        </p:attrNameLst>
                                      </p:cBhvr>
                                      <p:to>
                                        <p:strVal val="visible"/>
                                      </p:to>
                                    </p:set>
                                    <p:animEffect transition="in" filter="fade">
                                      <p:cBhvr>
                                        <p:cTn id="104" dur="500"/>
                                        <p:tgtEl>
                                          <p:spTgt spid="66"/>
                                        </p:tgtEl>
                                      </p:cBhvr>
                                    </p:animEffect>
                                  </p:childTnLst>
                                </p:cTn>
                              </p:par>
                              <p:par>
                                <p:cTn id="105" presetID="10" presetClass="entr" presetSubtype="0" fill="hold" nodeType="with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50"/>
                                        </p:tgtEl>
                                      </p:cBhvr>
                                    </p:animEffect>
                                    <p:set>
                                      <p:cBhvr>
                                        <p:cTn id="112" dur="1" fill="hold">
                                          <p:stCondLst>
                                            <p:cond delay="499"/>
                                          </p:stCondLst>
                                        </p:cTn>
                                        <p:tgtEl>
                                          <p:spTgt spid="50"/>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500"/>
                                        <p:tgtEl>
                                          <p:spTgt spid="52"/>
                                        </p:tgtEl>
                                      </p:cBhvr>
                                    </p:animEffect>
                                    <p:set>
                                      <p:cBhvr>
                                        <p:cTn id="115" dur="1" fill="hold">
                                          <p:stCondLst>
                                            <p:cond delay="499"/>
                                          </p:stCondLst>
                                        </p:cTn>
                                        <p:tgtEl>
                                          <p:spTgt spid="52"/>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20"/>
                                        </p:tgtEl>
                                      </p:cBhvr>
                                    </p:animEffect>
                                    <p:set>
                                      <p:cBhvr>
                                        <p:cTn id="118" dur="1" fill="hold">
                                          <p:stCondLst>
                                            <p:cond delay="499"/>
                                          </p:stCondLst>
                                        </p:cTn>
                                        <p:tgtEl>
                                          <p:spTgt spid="20"/>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29"/>
                                        </p:tgtEl>
                                      </p:cBhvr>
                                    </p:animEffect>
                                    <p:set>
                                      <p:cBhvr>
                                        <p:cTn id="121" dur="1" fill="hold">
                                          <p:stCondLst>
                                            <p:cond delay="499"/>
                                          </p:stCondLst>
                                        </p:cTn>
                                        <p:tgtEl>
                                          <p:spTgt spid="2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48"/>
                                        </p:tgtEl>
                                      </p:cBhvr>
                                    </p:animEffect>
                                    <p:set>
                                      <p:cBhvr>
                                        <p:cTn id="127" dur="1" fill="hold">
                                          <p:stCondLst>
                                            <p:cond delay="499"/>
                                          </p:stCondLst>
                                        </p:cTn>
                                        <p:tgtEl>
                                          <p:spTgt spid="48"/>
                                        </p:tgtEl>
                                        <p:attrNameLst>
                                          <p:attrName>style.visibility</p:attrName>
                                        </p:attrNameLst>
                                      </p:cBhvr>
                                      <p:to>
                                        <p:strVal val="hidden"/>
                                      </p:to>
                                    </p:set>
                                  </p:childTnLst>
                                </p:cTn>
                              </p:par>
                              <p:par>
                                <p:cTn id="128" presetID="10" presetClass="entr" presetSubtype="0" fill="hold" grpId="0" nodeType="withEffect">
                                  <p:stCondLst>
                                    <p:cond delay="0"/>
                                  </p:stCondLst>
                                  <p:childTnLst>
                                    <p:set>
                                      <p:cBhvr>
                                        <p:cTn id="129" dur="1" fill="hold">
                                          <p:stCondLst>
                                            <p:cond delay="0"/>
                                          </p:stCondLst>
                                        </p:cTn>
                                        <p:tgtEl>
                                          <p:spTgt spid="59"/>
                                        </p:tgtEl>
                                        <p:attrNameLst>
                                          <p:attrName>style.visibility</p:attrName>
                                        </p:attrNameLst>
                                      </p:cBhvr>
                                      <p:to>
                                        <p:strVal val="visible"/>
                                      </p:to>
                                    </p:set>
                                    <p:animEffect transition="in" filter="fade">
                                      <p:cBhvr>
                                        <p:cTn id="130" dur="500"/>
                                        <p:tgtEl>
                                          <p:spTgt spid="5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58"/>
                                        </p:tgtEl>
                                        <p:attrNameLst>
                                          <p:attrName>style.visibility</p:attrName>
                                        </p:attrNameLst>
                                      </p:cBhvr>
                                      <p:to>
                                        <p:strVal val="visible"/>
                                      </p:to>
                                    </p:set>
                                    <p:animEffect transition="in" filter="fade">
                                      <p:cBhvr>
                                        <p:cTn id="133" dur="500"/>
                                        <p:tgtEl>
                                          <p:spTgt spid="58"/>
                                        </p:tgtEl>
                                      </p:cBhvr>
                                    </p:animEffect>
                                  </p:childTnLst>
                                </p:cTn>
                              </p:par>
                              <p:par>
                                <p:cTn id="134" presetID="10" presetClass="entr" presetSubtype="0" fill="hold" nodeType="withEffect">
                                  <p:stCondLst>
                                    <p:cond delay="0"/>
                                  </p:stCondLst>
                                  <p:childTnLst>
                                    <p:set>
                                      <p:cBhvr>
                                        <p:cTn id="135" dur="1" fill="hold">
                                          <p:stCondLst>
                                            <p:cond delay="0"/>
                                          </p:stCondLst>
                                        </p:cTn>
                                        <p:tgtEl>
                                          <p:spTgt spid="141"/>
                                        </p:tgtEl>
                                        <p:attrNameLst>
                                          <p:attrName>style.visibility</p:attrName>
                                        </p:attrNameLst>
                                      </p:cBhvr>
                                      <p:to>
                                        <p:strVal val="visible"/>
                                      </p:to>
                                    </p:set>
                                    <p:animEffect transition="in" filter="fade">
                                      <p:cBhvr>
                                        <p:cTn id="136" dur="500"/>
                                        <p:tgtEl>
                                          <p:spTgt spid="14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46"/>
                                        </p:tgtEl>
                                        <p:attrNameLst>
                                          <p:attrName>style.visibility</p:attrName>
                                        </p:attrNameLst>
                                      </p:cBhvr>
                                      <p:to>
                                        <p:strVal val="visible"/>
                                      </p:to>
                                    </p:set>
                                    <p:animEffect transition="in" filter="fade">
                                      <p:cBhvr>
                                        <p:cTn id="139" dur="500"/>
                                        <p:tgtEl>
                                          <p:spTgt spid="146"/>
                                        </p:tgtEl>
                                      </p:cBhvr>
                                    </p:animEffect>
                                  </p:childTnLst>
                                </p:cTn>
                              </p:par>
                              <p:par>
                                <p:cTn id="140" presetID="10" presetClass="exit" presetSubtype="0" fill="hold" grpId="1" nodeType="withEffect">
                                  <p:stCondLst>
                                    <p:cond delay="0"/>
                                  </p:stCondLst>
                                  <p:childTnLst>
                                    <p:animEffect transition="out" filter="fade">
                                      <p:cBhvr>
                                        <p:cTn id="141" dur="500"/>
                                        <p:tgtEl>
                                          <p:spTgt spid="65"/>
                                        </p:tgtEl>
                                      </p:cBhvr>
                                    </p:animEffect>
                                    <p:set>
                                      <p:cBhvr>
                                        <p:cTn id="142" dur="1" fill="hold">
                                          <p:stCondLst>
                                            <p:cond delay="499"/>
                                          </p:stCondLst>
                                        </p:cTn>
                                        <p:tgtEl>
                                          <p:spTgt spid="65"/>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66"/>
                                        </p:tgtEl>
                                      </p:cBhvr>
                                    </p:animEffect>
                                    <p:set>
                                      <p:cBhvr>
                                        <p:cTn id="145" dur="1" fill="hold">
                                          <p:stCondLst>
                                            <p:cond delay="499"/>
                                          </p:stCondLst>
                                        </p:cTn>
                                        <p:tgtEl>
                                          <p:spTgt spid="66"/>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67"/>
                                        </p:tgtEl>
                                      </p:cBhvr>
                                    </p:animEffect>
                                    <p:set>
                                      <p:cBhvr>
                                        <p:cTn id="148" dur="1" fill="hold">
                                          <p:stCondLst>
                                            <p:cond delay="499"/>
                                          </p:stCondLst>
                                        </p:cTn>
                                        <p:tgtEl>
                                          <p:spTgt spid="67"/>
                                        </p:tgtEl>
                                        <p:attrNameLst>
                                          <p:attrName>style.visibility</p:attrName>
                                        </p:attrNameLst>
                                      </p:cBhvr>
                                      <p:to>
                                        <p:strVal val="hidden"/>
                                      </p:to>
                                    </p:set>
                                  </p:childTnLst>
                                </p:cTn>
                              </p:par>
                              <p:par>
                                <p:cTn id="149" presetID="10" presetClass="entr" presetSubtype="0" fill="hold" grpId="0" nodeType="withEffect">
                                  <p:stCondLst>
                                    <p:cond delay="0"/>
                                  </p:stCondLst>
                                  <p:childTnLst>
                                    <p:set>
                                      <p:cBhvr>
                                        <p:cTn id="150" dur="1" fill="hold">
                                          <p:stCondLst>
                                            <p:cond delay="0"/>
                                          </p:stCondLst>
                                        </p:cTn>
                                        <p:tgtEl>
                                          <p:spTgt spid="70"/>
                                        </p:tgtEl>
                                        <p:attrNameLst>
                                          <p:attrName>style.visibility</p:attrName>
                                        </p:attrNameLst>
                                      </p:cBhvr>
                                      <p:to>
                                        <p:strVal val="visible"/>
                                      </p:to>
                                    </p:set>
                                    <p:animEffect transition="in" filter="fade">
                                      <p:cBhvr>
                                        <p:cTn id="151" dur="500"/>
                                        <p:tgtEl>
                                          <p:spTgt spid="70"/>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nodeType="clickEffect">
                                  <p:stCondLst>
                                    <p:cond delay="0"/>
                                  </p:stCondLst>
                                  <p:childTnLst>
                                    <p:animEffect transition="out" filter="fade">
                                      <p:cBhvr>
                                        <p:cTn id="155" dur="500"/>
                                        <p:tgtEl>
                                          <p:spTgt spid="51"/>
                                        </p:tgtEl>
                                      </p:cBhvr>
                                    </p:animEffect>
                                    <p:set>
                                      <p:cBhvr>
                                        <p:cTn id="156" dur="1" fill="hold">
                                          <p:stCondLst>
                                            <p:cond delay="499"/>
                                          </p:stCondLst>
                                        </p:cTn>
                                        <p:tgtEl>
                                          <p:spTgt spid="51"/>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30"/>
                                        </p:tgtEl>
                                      </p:cBhvr>
                                    </p:animEffect>
                                    <p:set>
                                      <p:cBhvr>
                                        <p:cTn id="159" dur="1" fill="hold">
                                          <p:stCondLst>
                                            <p:cond delay="499"/>
                                          </p:stCondLst>
                                        </p:cTn>
                                        <p:tgtEl>
                                          <p:spTgt spid="30"/>
                                        </p:tgtEl>
                                        <p:attrNameLst>
                                          <p:attrName>style.visibility</p:attrName>
                                        </p:attrNameLst>
                                      </p:cBhvr>
                                      <p:to>
                                        <p:strVal val="hidden"/>
                                      </p:to>
                                    </p:set>
                                  </p:childTnLst>
                                </p:cTn>
                              </p:par>
                              <p:par>
                                <p:cTn id="160" presetID="10" presetClass="entr" presetSubtype="0" fill="hold" nodeType="withEffect">
                                  <p:stCondLst>
                                    <p:cond delay="0"/>
                                  </p:stCondLst>
                                  <p:childTnLst>
                                    <p:set>
                                      <p:cBhvr>
                                        <p:cTn id="161" dur="1" fill="hold">
                                          <p:stCondLst>
                                            <p:cond delay="0"/>
                                          </p:stCondLst>
                                        </p:cTn>
                                        <p:tgtEl>
                                          <p:spTgt spid="60"/>
                                        </p:tgtEl>
                                        <p:attrNameLst>
                                          <p:attrName>style.visibility</p:attrName>
                                        </p:attrNameLst>
                                      </p:cBhvr>
                                      <p:to>
                                        <p:strVal val="visible"/>
                                      </p:to>
                                    </p:set>
                                    <p:animEffect transition="in" filter="fade">
                                      <p:cBhvr>
                                        <p:cTn id="162" dur="500"/>
                                        <p:tgtEl>
                                          <p:spTgt spid="60"/>
                                        </p:tgtEl>
                                      </p:cBhvr>
                                    </p:animEffect>
                                  </p:childTnLst>
                                </p:cTn>
                              </p:par>
                              <p:par>
                                <p:cTn id="163" presetID="10" presetClass="entr" presetSubtype="0" fill="hold" nodeType="withEffect">
                                  <p:stCondLst>
                                    <p:cond delay="0"/>
                                  </p:stCondLst>
                                  <p:childTnLst>
                                    <p:set>
                                      <p:cBhvr>
                                        <p:cTn id="164" dur="1" fill="hold">
                                          <p:stCondLst>
                                            <p:cond delay="0"/>
                                          </p:stCondLst>
                                        </p:cTn>
                                        <p:tgtEl>
                                          <p:spTgt spid="147"/>
                                        </p:tgtEl>
                                        <p:attrNameLst>
                                          <p:attrName>style.visibility</p:attrName>
                                        </p:attrNameLst>
                                      </p:cBhvr>
                                      <p:to>
                                        <p:strVal val="visible"/>
                                      </p:to>
                                    </p:set>
                                    <p:animEffect transition="in" filter="fade">
                                      <p:cBhvr>
                                        <p:cTn id="165" dur="500"/>
                                        <p:tgtEl>
                                          <p:spTgt spid="147"/>
                                        </p:tgtEl>
                                      </p:cBhvr>
                                    </p:animEffect>
                                  </p:childTnLst>
                                </p:cTn>
                              </p:par>
                              <p:par>
                                <p:cTn id="166" presetID="10" presetClass="entr" presetSubtype="0" fill="hold" nodeType="withEffect">
                                  <p:stCondLst>
                                    <p:cond delay="0"/>
                                  </p:stCondLst>
                                  <p:childTnLst>
                                    <p:set>
                                      <p:cBhvr>
                                        <p:cTn id="167" dur="1" fill="hold">
                                          <p:stCondLst>
                                            <p:cond delay="0"/>
                                          </p:stCondLst>
                                        </p:cTn>
                                        <p:tgtEl>
                                          <p:spTgt spid="149"/>
                                        </p:tgtEl>
                                        <p:attrNameLst>
                                          <p:attrName>style.visibility</p:attrName>
                                        </p:attrNameLst>
                                      </p:cBhvr>
                                      <p:to>
                                        <p:strVal val="visible"/>
                                      </p:to>
                                    </p:set>
                                    <p:animEffect transition="in" filter="fade">
                                      <p:cBhvr>
                                        <p:cTn id="168" dur="500"/>
                                        <p:tgtEl>
                                          <p:spTgt spid="149"/>
                                        </p:tgtEl>
                                      </p:cBhvr>
                                    </p:animEffect>
                                  </p:childTnLst>
                                </p:cTn>
                              </p:par>
                              <p:par>
                                <p:cTn id="169" presetID="10" presetClass="exit" presetSubtype="0" fill="hold" grpId="1" nodeType="withEffect">
                                  <p:stCondLst>
                                    <p:cond delay="0"/>
                                  </p:stCondLst>
                                  <p:childTnLst>
                                    <p:animEffect transition="out" filter="fade">
                                      <p:cBhvr>
                                        <p:cTn id="170" dur="500"/>
                                        <p:tgtEl>
                                          <p:spTgt spid="70"/>
                                        </p:tgtEl>
                                      </p:cBhvr>
                                    </p:animEffect>
                                    <p:set>
                                      <p:cBhvr>
                                        <p:cTn id="171" dur="1" fill="hold">
                                          <p:stCondLst>
                                            <p:cond delay="499"/>
                                          </p:stCondLst>
                                        </p:cTn>
                                        <p:tgtEl>
                                          <p:spTgt spid="70"/>
                                        </p:tgtEl>
                                        <p:attrNameLst>
                                          <p:attrName>style.visibility</p:attrName>
                                        </p:attrNameLst>
                                      </p:cBhvr>
                                      <p:to>
                                        <p:strVal val="hidden"/>
                                      </p:to>
                                    </p:set>
                                  </p:childTnLst>
                                </p:cTn>
                              </p:par>
                              <p:par>
                                <p:cTn id="172" presetID="10" presetClass="entr" presetSubtype="0" fill="hold" grpId="0" nodeType="withEffect">
                                  <p:stCondLst>
                                    <p:cond delay="0"/>
                                  </p:stCondLst>
                                  <p:childTnLst>
                                    <p:set>
                                      <p:cBhvr>
                                        <p:cTn id="173" dur="1" fill="hold">
                                          <p:stCondLst>
                                            <p:cond delay="0"/>
                                          </p:stCondLst>
                                        </p:cTn>
                                        <p:tgtEl>
                                          <p:spTgt spid="71"/>
                                        </p:tgtEl>
                                        <p:attrNameLst>
                                          <p:attrName>style.visibility</p:attrName>
                                        </p:attrNameLst>
                                      </p:cBhvr>
                                      <p:to>
                                        <p:strVal val="visible"/>
                                      </p:to>
                                    </p:set>
                                    <p:animEffect transition="in" filter="fade">
                                      <p:cBhvr>
                                        <p:cTn id="1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6" grpId="0" animBg="1"/>
      <p:bldP spid="29" grpId="0"/>
      <p:bldP spid="33" grpId="0"/>
      <p:bldP spid="34" grpId="0"/>
      <p:bldP spid="47" grpId="0" animBg="1"/>
      <p:bldP spid="47" grpId="1" animBg="1"/>
      <p:bldP spid="32" grpId="0"/>
      <p:bldP spid="52" grpId="0"/>
      <p:bldP spid="48" grpId="0"/>
      <p:bldP spid="48" grpId="1"/>
      <p:bldP spid="31" grpId="0"/>
      <p:bldP spid="49" grpId="0" animBg="1"/>
      <p:bldP spid="50" grpId="0" animBg="1"/>
      <p:bldP spid="45" grpId="0" animBg="1"/>
      <p:bldP spid="56" grpId="0" animBg="1"/>
      <p:bldP spid="57" grpId="0"/>
      <p:bldP spid="58" grpId="0" animBg="1"/>
      <p:bldP spid="59" grpId="0"/>
      <p:bldP spid="61" grpId="0" animBg="1"/>
      <p:bldP spid="61" grpId="1" animBg="1"/>
      <p:bldP spid="142" grpId="0" animBg="1"/>
      <p:bldP spid="142" grpId="1" animBg="1"/>
      <p:bldP spid="143" grpId="0" animBg="1"/>
      <p:bldP spid="143" grpId="1" animBg="1"/>
      <p:bldP spid="144" grpId="0" animBg="1"/>
      <p:bldP spid="145" grpId="0" animBg="1"/>
      <p:bldP spid="146" grpId="0" animBg="1"/>
      <p:bldP spid="62" grpId="0" animBg="1"/>
      <p:bldP spid="62" grpId="1" animBg="1"/>
      <p:bldP spid="64" grpId="0" animBg="1"/>
      <p:bldP spid="64" grpId="1" animBg="1"/>
      <p:bldP spid="65" grpId="0" animBg="1"/>
      <p:bldP spid="65" grpId="1" animBg="1"/>
      <p:bldP spid="66" grpId="0" animBg="1"/>
      <p:bldP spid="66" grpId="1" animBg="1"/>
      <p:bldP spid="70" grpId="0"/>
      <p:bldP spid="70" grpId="1"/>
      <p:bldP spid="7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Route </a:t>
            </a:r>
            <a:r>
              <a:rPr lang="en-US" smtClean="0">
                <a:solidFill>
                  <a:srgbClr val="92D050"/>
                </a:solidFill>
              </a:rPr>
              <a:t>Prediction</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We attempt to predict a driver’s </a:t>
            </a:r>
            <a:r>
              <a:rPr lang="en-US" b="1" dirty="0" smtClean="0"/>
              <a:t>entire route </a:t>
            </a:r>
            <a:r>
              <a:rPr lang="en-US" dirty="0" smtClean="0"/>
              <a:t>based on </a:t>
            </a:r>
            <a:r>
              <a:rPr lang="en-US" b="1" dirty="0" smtClean="0"/>
              <a:t>previous</a:t>
            </a:r>
            <a:r>
              <a:rPr lang="en-US" dirty="0" smtClean="0"/>
              <a:t> trip history</a:t>
            </a:r>
          </a:p>
          <a:p>
            <a:pPr fontAlgn="auto">
              <a:spcAft>
                <a:spcPts val="0"/>
              </a:spcAft>
              <a:buFont typeface="Arial" pitchFamily="34" charset="0"/>
              <a:buChar char="•"/>
              <a:defRPr/>
            </a:pPr>
            <a:r>
              <a:rPr lang="en-US" dirty="0" smtClean="0"/>
              <a:t>Our algorithms are based on the observation that drivers are highly regular</a:t>
            </a:r>
          </a:p>
          <a:p>
            <a:pPr lvl="1" fontAlgn="auto">
              <a:spcAft>
                <a:spcPts val="0"/>
              </a:spcAft>
              <a:buFont typeface="Arial" pitchFamily="34" charset="0"/>
              <a:buChar char="–"/>
              <a:defRPr/>
            </a:pPr>
            <a:r>
              <a:rPr lang="en-US" dirty="0" smtClean="0"/>
              <a:t>A </a:t>
            </a:r>
            <a:r>
              <a:rPr lang="en-US" b="1" dirty="0" smtClean="0"/>
              <a:t>repeat trip </a:t>
            </a:r>
            <a:r>
              <a:rPr lang="en-US" dirty="0" smtClean="0"/>
              <a:t>is a trip that occurs more than once along a route</a:t>
            </a:r>
          </a:p>
          <a:p>
            <a:pPr lvl="1" fontAlgn="auto">
              <a:spcAft>
                <a:spcPts val="0"/>
              </a:spcAft>
              <a:buFont typeface="Arial" pitchFamily="34" charset="0"/>
              <a:buChar char="–"/>
              <a:defRPr/>
            </a:pPr>
            <a:r>
              <a:rPr lang="en-US" sz="2700" b="1" dirty="0" smtClean="0"/>
              <a:t>39.3% </a:t>
            </a:r>
            <a:r>
              <a:rPr lang="en-US" sz="2700" dirty="0" smtClean="0"/>
              <a:t>of the trips in our dataset are </a:t>
            </a:r>
            <a:r>
              <a:rPr lang="en-US" sz="2700" b="1" dirty="0" smtClean="0"/>
              <a:t>repeat trips</a:t>
            </a:r>
          </a:p>
          <a:p>
            <a:pPr lvl="1" fontAlgn="auto">
              <a:spcAft>
                <a:spcPts val="0"/>
              </a:spcAft>
              <a:buFont typeface="Arial" pitchFamily="34" charset="0"/>
              <a:buChar char="–"/>
              <a:defRPr/>
            </a:pPr>
            <a:r>
              <a:rPr lang="en-US" dirty="0" smtClean="0"/>
              <a:t>For </a:t>
            </a:r>
            <a:r>
              <a:rPr lang="en-US" b="1" dirty="0" smtClean="0"/>
              <a:t>67 / 240 subjects</a:t>
            </a:r>
            <a:r>
              <a:rPr lang="en-US" dirty="0" smtClean="0"/>
              <a:t>, the repeat trip rate was </a:t>
            </a:r>
            <a:r>
              <a:rPr lang="en-US" b="1" dirty="0" smtClean="0"/>
              <a:t>greater than 50%</a:t>
            </a:r>
          </a:p>
          <a:p>
            <a:pPr lvl="2" fontAlgn="auto">
              <a:spcAft>
                <a:spcPts val="0"/>
              </a:spcAft>
              <a:buFont typeface="Arial" pitchFamily="34" charset="0"/>
              <a:buChar char="•"/>
              <a:defRPr/>
            </a:pPr>
            <a:r>
              <a:rPr lang="en-US" dirty="0" smtClean="0"/>
              <a:t>That is, </a:t>
            </a:r>
            <a:r>
              <a:rPr lang="en-US" b="1" dirty="0" smtClean="0"/>
              <a:t>one out of every two </a:t>
            </a:r>
            <a:r>
              <a:rPr lang="en-US" dirty="0" smtClean="0"/>
              <a:t>trips for these drivers is along an established route</a:t>
            </a:r>
          </a:p>
          <a:p>
            <a:pPr fontAlgn="auto">
              <a:spcAft>
                <a:spcPts val="0"/>
              </a:spcAft>
              <a:buFont typeface="Arial" pitchFamily="34" charset="0"/>
              <a:buChar char="•"/>
              <a:defRPr/>
            </a:pPr>
            <a:endParaRPr lang="en-US" dirty="0"/>
          </a:p>
        </p:txBody>
      </p:sp>
      <p:sp>
        <p:nvSpPr>
          <p:cNvPr id="6" name="Rectangle 5"/>
          <p:cNvSpPr/>
          <p:nvPr/>
        </p:nvSpPr>
        <p:spPr>
          <a:xfrm>
            <a:off x="0" y="0"/>
            <a:ext cx="42672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5943600" y="0"/>
            <a:ext cx="32004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1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304800"/>
          <a:ext cx="9144000" cy="5867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447800" y="1219200"/>
            <a:ext cx="2971800" cy="1570038"/>
          </a:xfrm>
          <a:prstGeom prst="rect">
            <a:avLst/>
          </a:prstGeom>
          <a:solidFill>
            <a:schemeClr val="bg1"/>
          </a:solidFill>
          <a:ln>
            <a:solidFill>
              <a:schemeClr val="bg1">
                <a:lumMod val="85000"/>
              </a:schemeClr>
            </a:solidFill>
          </a:ln>
        </p:spPr>
        <p:txBody>
          <a:bodyPr>
            <a:spAutoFit/>
          </a:bodyPr>
          <a:lstStyle/>
          <a:p>
            <a:pPr algn="ctr" fontAlgn="auto">
              <a:spcBef>
                <a:spcPts val="0"/>
              </a:spcBef>
              <a:spcAft>
                <a:spcPts val="0"/>
              </a:spcAft>
              <a:defRPr/>
            </a:pPr>
            <a:r>
              <a:rPr lang="en-US" sz="2400" dirty="0">
                <a:solidFill>
                  <a:srgbClr val="FF0000"/>
                </a:solidFill>
                <a:latin typeface="+mn-lt"/>
              </a:rPr>
              <a:t>After approximately 1 month of observation, the number of repeat trips reaches 50%</a:t>
            </a:r>
          </a:p>
        </p:txBody>
      </p:sp>
      <p:sp>
        <p:nvSpPr>
          <p:cNvPr id="7" name="Rectangle 6"/>
          <p:cNvSpPr/>
          <p:nvPr/>
        </p:nvSpPr>
        <p:spPr>
          <a:xfrm>
            <a:off x="0" y="0"/>
            <a:ext cx="42672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5943600" y="0"/>
            <a:ext cx="32004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Arrow Connector 5"/>
          <p:cNvCxnSpPr/>
          <p:nvPr/>
        </p:nvCxnSpPr>
        <p:spPr>
          <a:xfrm>
            <a:off x="4495800" y="2667000"/>
            <a:ext cx="381000" cy="2603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381000"/>
          <a:ext cx="9144000" cy="579120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p:cNvCxnSpPr/>
          <p:nvPr/>
        </p:nvCxnSpPr>
        <p:spPr>
          <a:xfrm rot="5400000">
            <a:off x="1074738" y="4230687"/>
            <a:ext cx="641350" cy="5619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52600" y="3311525"/>
            <a:ext cx="3352800" cy="1200150"/>
          </a:xfrm>
          <a:prstGeom prst="rect">
            <a:avLst/>
          </a:prstGeom>
          <a:solidFill>
            <a:schemeClr val="bg1"/>
          </a:solidFill>
          <a:ln>
            <a:solidFill>
              <a:schemeClr val="bg1">
                <a:lumMod val="85000"/>
              </a:schemeClr>
            </a:solidFill>
          </a:ln>
        </p:spPr>
        <p:txBody>
          <a:bodyPr>
            <a:spAutoFit/>
          </a:bodyPr>
          <a:lstStyle/>
          <a:p>
            <a:pPr algn="ctr" fontAlgn="auto">
              <a:spcBef>
                <a:spcPts val="0"/>
              </a:spcBef>
              <a:spcAft>
                <a:spcPts val="0"/>
              </a:spcAft>
              <a:defRPr/>
            </a:pPr>
            <a:r>
              <a:rPr lang="en-US" sz="2400" dirty="0">
                <a:solidFill>
                  <a:srgbClr val="FF0000"/>
                </a:solidFill>
                <a:latin typeface="+mn-lt"/>
              </a:rPr>
              <a:t>The most frequently traveled route accounts for  12% of a driver’s trips</a:t>
            </a:r>
          </a:p>
        </p:txBody>
      </p:sp>
      <p:cxnSp>
        <p:nvCxnSpPr>
          <p:cNvPr id="9" name="Straight Arrow Connector 8"/>
          <p:cNvCxnSpPr/>
          <p:nvPr/>
        </p:nvCxnSpPr>
        <p:spPr>
          <a:xfrm rot="10800000">
            <a:off x="5257800" y="2971800"/>
            <a:ext cx="6096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2819400"/>
            <a:ext cx="2743200" cy="1323975"/>
          </a:xfrm>
          <a:prstGeom prst="rect">
            <a:avLst/>
          </a:prstGeom>
          <a:solidFill>
            <a:schemeClr val="bg1"/>
          </a:solidFill>
          <a:ln>
            <a:solidFill>
              <a:schemeClr val="bg1">
                <a:lumMod val="85000"/>
              </a:schemeClr>
            </a:solidFill>
          </a:ln>
        </p:spPr>
        <p:txBody>
          <a:bodyPr>
            <a:spAutoFit/>
          </a:bodyPr>
          <a:lstStyle/>
          <a:p>
            <a:pPr algn="ctr" fontAlgn="auto">
              <a:spcBef>
                <a:spcPts val="0"/>
              </a:spcBef>
              <a:spcAft>
                <a:spcPts val="0"/>
              </a:spcAft>
              <a:defRPr/>
            </a:pPr>
            <a:r>
              <a:rPr lang="en-US" sz="2000" dirty="0">
                <a:solidFill>
                  <a:srgbClr val="FF0000"/>
                </a:solidFill>
                <a:latin typeface="+mn-lt"/>
              </a:rPr>
              <a:t>This line represents the hypothetical case where no repeat trips occurred in our dataset</a:t>
            </a:r>
          </a:p>
        </p:txBody>
      </p:sp>
      <p:cxnSp>
        <p:nvCxnSpPr>
          <p:cNvPr id="15" name="Straight Arrow Connector 14"/>
          <p:cNvCxnSpPr/>
          <p:nvPr/>
        </p:nvCxnSpPr>
        <p:spPr>
          <a:xfrm rot="10800000" flipV="1">
            <a:off x="1555750" y="2667000"/>
            <a:ext cx="533400" cy="3365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09800" y="2060575"/>
            <a:ext cx="3733800" cy="1200150"/>
          </a:xfrm>
          <a:prstGeom prst="rect">
            <a:avLst/>
          </a:prstGeom>
          <a:solidFill>
            <a:schemeClr val="bg1"/>
          </a:solidFill>
          <a:ln>
            <a:solidFill>
              <a:schemeClr val="bg1">
                <a:lumMod val="85000"/>
              </a:schemeClr>
            </a:solidFill>
          </a:ln>
        </p:spPr>
        <p:txBody>
          <a:bodyPr>
            <a:spAutoFit/>
          </a:bodyPr>
          <a:lstStyle/>
          <a:p>
            <a:pPr algn="ctr" fontAlgn="auto">
              <a:spcBef>
                <a:spcPts val="0"/>
              </a:spcBef>
              <a:spcAft>
                <a:spcPts val="0"/>
              </a:spcAft>
              <a:defRPr/>
            </a:pPr>
            <a:r>
              <a:rPr lang="en-US" sz="2400" dirty="0">
                <a:solidFill>
                  <a:srgbClr val="FF0000"/>
                </a:solidFill>
                <a:latin typeface="+mn-lt"/>
              </a:rPr>
              <a:t>The top ten most frequently traveled routes account for 50% of a driver’s trips</a:t>
            </a:r>
          </a:p>
        </p:txBody>
      </p:sp>
      <p:sp>
        <p:nvSpPr>
          <p:cNvPr id="17" name="Rectangle 16"/>
          <p:cNvSpPr/>
          <p:nvPr/>
        </p:nvSpPr>
        <p:spPr>
          <a:xfrm>
            <a:off x="0" y="0"/>
            <a:ext cx="42672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5943600" y="0"/>
            <a:ext cx="32004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9"/>
          <p:cNvSpPr>
            <a:spLocks/>
          </p:cNvSpPr>
          <p:nvPr/>
        </p:nvSpPr>
        <p:spPr bwMode="auto">
          <a:xfrm>
            <a:off x="1996966" y="3245669"/>
            <a:ext cx="4502864" cy="1234365"/>
          </a:xfrm>
          <a:custGeom>
            <a:avLst/>
            <a:gdLst/>
            <a:ahLst/>
            <a:cxnLst>
              <a:cxn ang="0">
                <a:pos x="0" y="0"/>
              </a:cxn>
              <a:cxn ang="0">
                <a:pos x="467" y="0"/>
              </a:cxn>
              <a:cxn ang="0">
                <a:pos x="717" y="296"/>
              </a:cxn>
              <a:cxn ang="0">
                <a:pos x="1093" y="296"/>
              </a:cxn>
            </a:cxnLst>
            <a:rect l="0" t="0" r="r" b="b"/>
            <a:pathLst>
              <a:path w="1093" h="296">
                <a:moveTo>
                  <a:pt x="0" y="0"/>
                </a:moveTo>
                <a:lnTo>
                  <a:pt x="467" y="0"/>
                </a:lnTo>
                <a:lnTo>
                  <a:pt x="717" y="296"/>
                </a:lnTo>
                <a:lnTo>
                  <a:pt x="1093" y="296"/>
                </a:lnTo>
              </a:path>
            </a:pathLst>
          </a:custGeom>
          <a:noFill/>
          <a:ln w="190500">
            <a:solidFill>
              <a:srgbClr val="9BBB59">
                <a:alpha val="75000"/>
              </a:srgbClr>
            </a:solidFill>
            <a:round/>
            <a:headEnd type="none" w="sm" len="sm"/>
            <a:tailEnd type="oval" w="sm" len="sm"/>
          </a:ln>
          <a:effectLst>
            <a:glow rad="228600">
              <a:schemeClr val="accent2">
                <a:satMod val="175000"/>
                <a:alpha val="40000"/>
              </a:schemeClr>
            </a:glow>
          </a:effectLst>
        </p:spPr>
        <p:txBody>
          <a:bodyPr/>
          <a:lstStyle/>
          <a:p>
            <a:pPr fontAlgn="auto">
              <a:spcBef>
                <a:spcPts val="0"/>
              </a:spcBef>
              <a:spcAft>
                <a:spcPts val="0"/>
              </a:spcAft>
              <a:defRPr/>
            </a:pPr>
            <a:endParaRPr lang="en-US" sz="1500">
              <a:latin typeface="+mn-lt"/>
            </a:endParaRPr>
          </a:p>
        </p:txBody>
      </p:sp>
      <p:sp>
        <p:nvSpPr>
          <p:cNvPr id="16" name="Line 30"/>
          <p:cNvSpPr>
            <a:spLocks noChangeShapeType="1"/>
          </p:cNvSpPr>
          <p:nvPr/>
        </p:nvSpPr>
        <p:spPr bwMode="auto">
          <a:xfrm>
            <a:off x="1997075" y="3241675"/>
            <a:ext cx="4502150" cy="3175"/>
          </a:xfrm>
          <a:prstGeom prst="line">
            <a:avLst/>
          </a:prstGeom>
          <a:noFill/>
          <a:ln w="190500">
            <a:solidFill>
              <a:srgbClr val="4F81BD"/>
            </a:solidFill>
            <a:round/>
            <a:headEnd type="none" w="sm" len="sm"/>
            <a:tailEnd type="oval" w="sm" len="sm"/>
          </a:ln>
          <a:extLst>
            <a:ext uri="{909E8E84-426E-40DD-AFC4-6F175D3DCCD1}">
              <a14:hiddenFill xmlns:a14="http://schemas.microsoft.com/office/drawing/2010/main">
                <a:noFill/>
              </a14:hiddenFill>
            </a:ext>
          </a:extLst>
        </p:spPr>
        <p:txBody>
          <a:bodyPr/>
          <a:lstStyle/>
          <a:p>
            <a:endParaRPr lang="en-US"/>
          </a:p>
        </p:txBody>
      </p:sp>
      <p:sp>
        <p:nvSpPr>
          <p:cNvPr id="28678" name="Title 1"/>
          <p:cNvSpPr>
            <a:spLocks noGrp="1"/>
          </p:cNvSpPr>
          <p:nvPr>
            <p:ph type="title"/>
          </p:nvPr>
        </p:nvSpPr>
        <p:spPr/>
        <p:txBody>
          <a:bodyPr/>
          <a:lstStyle/>
          <a:p>
            <a:r>
              <a:rPr lang="en-US" sz="4400" smtClean="0"/>
              <a:t>Basic </a:t>
            </a:r>
            <a:r>
              <a:rPr lang="en-US" sz="4400" smtClean="0">
                <a:solidFill>
                  <a:srgbClr val="92D050"/>
                </a:solidFill>
              </a:rPr>
              <a:t>Premise</a:t>
            </a:r>
          </a:p>
        </p:txBody>
      </p:sp>
      <p:sp>
        <p:nvSpPr>
          <p:cNvPr id="28679" name="Content Placeholder 2"/>
          <p:cNvSpPr>
            <a:spLocks noGrp="1"/>
          </p:cNvSpPr>
          <p:nvPr>
            <p:ph idx="1"/>
          </p:nvPr>
        </p:nvSpPr>
        <p:spPr/>
        <p:txBody>
          <a:bodyPr/>
          <a:lstStyle/>
          <a:p>
            <a:r>
              <a:rPr lang="en-US" smtClean="0"/>
              <a:t>As a trip progresses, we find which previously driven route, if any, the driver is on</a:t>
            </a:r>
          </a:p>
          <a:p>
            <a:pPr lvl="1"/>
            <a:endParaRPr lang="en-US" smtClean="0"/>
          </a:p>
        </p:txBody>
      </p:sp>
      <p:sp>
        <p:nvSpPr>
          <p:cNvPr id="28680" name="Rectangle 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atin typeface="Calibri" pitchFamily="34" charset="0"/>
            </a:endParaRPr>
          </a:p>
        </p:txBody>
      </p:sp>
      <p:sp>
        <p:nvSpPr>
          <p:cNvPr id="28681" name="Text Box 34"/>
          <p:cNvSpPr txBox="1">
            <a:spLocks noChangeArrowheads="1"/>
          </p:cNvSpPr>
          <p:nvPr/>
        </p:nvSpPr>
        <p:spPr bwMode="auto">
          <a:xfrm>
            <a:off x="5937250" y="2590800"/>
            <a:ext cx="11684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n-US" sz="2400" b="1">
                <a:solidFill>
                  <a:srgbClr val="4A7EBB"/>
                </a:solidFill>
                <a:latin typeface="Helvetica" pitchFamily="34" charset="0"/>
                <a:cs typeface="Times New Roman" pitchFamily="18" charset="0"/>
              </a:rPr>
              <a:t>Route 1</a:t>
            </a:r>
            <a:endParaRPr lang="en-US" sz="2400">
              <a:solidFill>
                <a:srgbClr val="4A7EBB"/>
              </a:solidFill>
              <a:latin typeface="Arial" charset="0"/>
              <a:cs typeface="Arial" charset="0"/>
            </a:endParaRPr>
          </a:p>
        </p:txBody>
      </p:sp>
      <p:sp>
        <p:nvSpPr>
          <p:cNvPr id="28682" name="Text Box 33"/>
          <p:cNvSpPr txBox="1">
            <a:spLocks noChangeArrowheads="1"/>
          </p:cNvSpPr>
          <p:nvPr/>
        </p:nvSpPr>
        <p:spPr bwMode="auto">
          <a:xfrm>
            <a:off x="5937250" y="3848100"/>
            <a:ext cx="1206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n-US" sz="2400" b="1">
                <a:solidFill>
                  <a:srgbClr val="92D050"/>
                </a:solidFill>
                <a:latin typeface="Helvetica" pitchFamily="34" charset="0"/>
                <a:cs typeface="Times New Roman" pitchFamily="18" charset="0"/>
              </a:rPr>
              <a:t>Route 2</a:t>
            </a:r>
            <a:endParaRPr lang="en-US" sz="2400">
              <a:solidFill>
                <a:srgbClr val="92D050"/>
              </a:solidFill>
              <a:latin typeface="Arial" charset="0"/>
              <a:cs typeface="Arial" charset="0"/>
            </a:endParaRPr>
          </a:p>
        </p:txBody>
      </p:sp>
      <p:sp>
        <p:nvSpPr>
          <p:cNvPr id="66592" name="Text Box 32"/>
          <p:cNvSpPr txBox="1">
            <a:spLocks noChangeArrowheads="1"/>
          </p:cNvSpPr>
          <p:nvPr/>
        </p:nvSpPr>
        <p:spPr bwMode="auto">
          <a:xfrm>
            <a:off x="2000250" y="2590800"/>
            <a:ext cx="889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n-US" sz="2400" b="1">
                <a:solidFill>
                  <a:srgbClr val="C00000"/>
                </a:solidFill>
                <a:latin typeface="Helvetica" pitchFamily="34" charset="0"/>
                <a:cs typeface="Times New Roman" pitchFamily="18" charset="0"/>
              </a:rPr>
              <a:t>Trip A</a:t>
            </a:r>
            <a:endParaRPr lang="en-US" sz="2400">
              <a:solidFill>
                <a:srgbClr val="C00000"/>
              </a:solidFill>
              <a:latin typeface="Arial" charset="0"/>
              <a:cs typeface="Arial" charset="0"/>
            </a:endParaRPr>
          </a:p>
        </p:txBody>
      </p:sp>
      <p:sp>
        <p:nvSpPr>
          <p:cNvPr id="66590" name="Line 30"/>
          <p:cNvSpPr>
            <a:spLocks noChangeShapeType="1"/>
          </p:cNvSpPr>
          <p:nvPr/>
        </p:nvSpPr>
        <p:spPr bwMode="auto">
          <a:xfrm>
            <a:off x="2008590" y="3243997"/>
            <a:ext cx="4502864" cy="4170"/>
          </a:xfrm>
          <a:prstGeom prst="line">
            <a:avLst/>
          </a:prstGeom>
          <a:noFill/>
          <a:ln w="190500">
            <a:solidFill>
              <a:srgbClr val="4F81BD"/>
            </a:solidFill>
            <a:round/>
            <a:headEnd type="none" w="sm" len="sm"/>
            <a:tailEnd type="oval" w="sm" len="sm"/>
          </a:ln>
          <a:effectLst>
            <a:glow rad="228600">
              <a:schemeClr val="accent2">
                <a:satMod val="175000"/>
                <a:alpha val="40000"/>
              </a:schemeClr>
            </a:glow>
          </a:effectLst>
        </p:spPr>
        <p:txBody>
          <a:bodyPr/>
          <a:lstStyle/>
          <a:p>
            <a:pPr fontAlgn="auto">
              <a:spcBef>
                <a:spcPts val="0"/>
              </a:spcBef>
              <a:spcAft>
                <a:spcPts val="0"/>
              </a:spcAft>
              <a:defRPr/>
            </a:pPr>
            <a:endParaRPr lang="en-US" sz="1500">
              <a:latin typeface="+mn-lt"/>
            </a:endParaRPr>
          </a:p>
        </p:txBody>
      </p:sp>
      <p:sp>
        <p:nvSpPr>
          <p:cNvPr id="28687" name="Freeform 29"/>
          <p:cNvSpPr>
            <a:spLocks/>
          </p:cNvSpPr>
          <p:nvPr/>
        </p:nvSpPr>
        <p:spPr bwMode="auto">
          <a:xfrm>
            <a:off x="2008188" y="3241675"/>
            <a:ext cx="4503737" cy="1235075"/>
          </a:xfrm>
          <a:custGeom>
            <a:avLst/>
            <a:gdLst>
              <a:gd name="T0" fmla="*/ 0 w 1093"/>
              <a:gd name="T1" fmla="*/ 0 h 296"/>
              <a:gd name="T2" fmla="*/ 467 w 1093"/>
              <a:gd name="T3" fmla="*/ 0 h 296"/>
              <a:gd name="T4" fmla="*/ 717 w 1093"/>
              <a:gd name="T5" fmla="*/ 296 h 296"/>
              <a:gd name="T6" fmla="*/ 1093 w 1093"/>
              <a:gd name="T7" fmla="*/ 296 h 296"/>
              <a:gd name="T8" fmla="*/ 0 60000 65536"/>
              <a:gd name="T9" fmla="*/ 0 60000 65536"/>
              <a:gd name="T10" fmla="*/ 0 60000 65536"/>
              <a:gd name="T11" fmla="*/ 0 60000 65536"/>
              <a:gd name="T12" fmla="*/ 0 w 1093"/>
              <a:gd name="T13" fmla="*/ 0 h 296"/>
              <a:gd name="T14" fmla="*/ 1093 w 1093"/>
              <a:gd name="T15" fmla="*/ 296 h 296"/>
            </a:gdLst>
            <a:ahLst/>
            <a:cxnLst>
              <a:cxn ang="T8">
                <a:pos x="T0" y="T1"/>
              </a:cxn>
              <a:cxn ang="T9">
                <a:pos x="T2" y="T3"/>
              </a:cxn>
              <a:cxn ang="T10">
                <a:pos x="T4" y="T5"/>
              </a:cxn>
              <a:cxn ang="T11">
                <a:pos x="T6" y="T7"/>
              </a:cxn>
            </a:cxnLst>
            <a:rect l="T12" t="T13" r="T14" b="T15"/>
            <a:pathLst>
              <a:path w="1093" h="296">
                <a:moveTo>
                  <a:pt x="0" y="0"/>
                </a:moveTo>
                <a:lnTo>
                  <a:pt x="467" y="0"/>
                </a:lnTo>
                <a:lnTo>
                  <a:pt x="717" y="296"/>
                </a:lnTo>
                <a:lnTo>
                  <a:pt x="1093" y="296"/>
                </a:lnTo>
              </a:path>
            </a:pathLst>
          </a:custGeom>
          <a:noFill/>
          <a:ln w="190500">
            <a:solidFill>
              <a:srgbClr val="9BBB59">
                <a:alpha val="74901"/>
              </a:srgbClr>
            </a:solidFill>
            <a:round/>
            <a:headEnd type="none" w="sm" len="sm"/>
            <a:tailEnd type="oval" w="sm" len="sm"/>
          </a:ln>
          <a:extLst>
            <a:ext uri="{909E8E84-426E-40DD-AFC4-6F175D3DCCD1}">
              <a14:hiddenFill xmlns:a14="http://schemas.microsoft.com/office/drawing/2010/main">
                <a:solidFill>
                  <a:srgbClr val="FFFFFF"/>
                </a:solidFill>
              </a14:hiddenFill>
            </a:ext>
          </a:extLst>
        </p:spPr>
        <p:txBody>
          <a:bodyPr/>
          <a:lstStyle/>
          <a:p>
            <a:endParaRPr lang="en-US" sz="1500">
              <a:latin typeface="Calibri" pitchFamily="34" charset="0"/>
            </a:endParaRPr>
          </a:p>
        </p:txBody>
      </p:sp>
      <p:sp>
        <p:nvSpPr>
          <p:cNvPr id="66588" name="Freeform 28"/>
          <p:cNvSpPr>
            <a:spLocks/>
          </p:cNvSpPr>
          <p:nvPr/>
        </p:nvSpPr>
        <p:spPr bwMode="auto">
          <a:xfrm>
            <a:off x="2008188" y="3248025"/>
            <a:ext cx="750887" cy="312738"/>
          </a:xfrm>
          <a:custGeom>
            <a:avLst/>
            <a:gdLst>
              <a:gd name="T0" fmla="*/ 0 w 675"/>
              <a:gd name="T1" fmla="*/ 0 h 1"/>
              <a:gd name="T2" fmla="*/ 675 w 675"/>
              <a:gd name="T3" fmla="*/ 0 h 1"/>
              <a:gd name="T4" fmla="*/ 0 60000 65536"/>
              <a:gd name="T5" fmla="*/ 0 60000 65536"/>
              <a:gd name="T6" fmla="*/ 0 w 675"/>
              <a:gd name="T7" fmla="*/ 0 h 1"/>
              <a:gd name="T8" fmla="*/ 675 w 675"/>
              <a:gd name="T9" fmla="*/ 1 h 1"/>
            </a:gdLst>
            <a:ahLst/>
            <a:cxnLst>
              <a:cxn ang="T4">
                <a:pos x="T0" y="T1"/>
              </a:cxn>
              <a:cxn ang="T5">
                <a:pos x="T2" y="T3"/>
              </a:cxn>
            </a:cxnLst>
            <a:rect l="T6" t="T7" r="T8" b="T9"/>
            <a:pathLst>
              <a:path w="675" h="1">
                <a:moveTo>
                  <a:pt x="0" y="0"/>
                </a:moveTo>
                <a:lnTo>
                  <a:pt x="675" y="0"/>
                </a:lnTo>
              </a:path>
            </a:pathLst>
          </a:custGeom>
          <a:noFill/>
          <a:ln w="101600">
            <a:solidFill>
              <a:srgbClr val="C00000"/>
            </a:solidFill>
            <a:prstDash val="sysDot"/>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sz="1500">
              <a:latin typeface="Calibri" pitchFamily="34" charset="0"/>
            </a:endParaRPr>
          </a:p>
        </p:txBody>
      </p:sp>
      <p:sp>
        <p:nvSpPr>
          <p:cNvPr id="43" name="Freeform 28"/>
          <p:cNvSpPr>
            <a:spLocks/>
          </p:cNvSpPr>
          <p:nvPr/>
        </p:nvSpPr>
        <p:spPr bwMode="auto">
          <a:xfrm>
            <a:off x="2006600" y="3251200"/>
            <a:ext cx="3035300" cy="1289050"/>
          </a:xfrm>
          <a:custGeom>
            <a:avLst/>
            <a:gdLst>
              <a:gd name="T0" fmla="*/ 0 w 968"/>
              <a:gd name="T1" fmla="*/ 0 h 791441"/>
              <a:gd name="T2" fmla="*/ 1900086 w 968"/>
              <a:gd name="T3" fmla="*/ 0 h 791441"/>
              <a:gd name="T4" fmla="*/ 3035120 w 968"/>
              <a:gd name="T5" fmla="*/ 1289756 h 791441"/>
              <a:gd name="T6" fmla="*/ 0 60000 65536"/>
              <a:gd name="T7" fmla="*/ 0 60000 65536"/>
              <a:gd name="T8" fmla="*/ 0 60000 65536"/>
              <a:gd name="T9" fmla="*/ 0 w 968"/>
              <a:gd name="T10" fmla="*/ 0 h 791441"/>
              <a:gd name="T11" fmla="*/ 968 w 968"/>
              <a:gd name="T12" fmla="*/ 791441 h 791441"/>
            </a:gdLst>
            <a:ahLst/>
            <a:cxnLst>
              <a:cxn ang="T6">
                <a:pos x="T0" y="T1"/>
              </a:cxn>
              <a:cxn ang="T7">
                <a:pos x="T2" y="T3"/>
              </a:cxn>
              <a:cxn ang="T8">
                <a:pos x="T4" y="T5"/>
              </a:cxn>
            </a:cxnLst>
            <a:rect l="T9" t="T10" r="T11" b="T12"/>
            <a:pathLst>
              <a:path w="968" h="791441">
                <a:moveTo>
                  <a:pt x="0" y="0"/>
                </a:moveTo>
                <a:lnTo>
                  <a:pt x="606" y="0"/>
                </a:lnTo>
                <a:cubicBezTo>
                  <a:pt x="735" y="279400"/>
                  <a:pt x="839" y="512041"/>
                  <a:pt x="968" y="791441"/>
                </a:cubicBezTo>
              </a:path>
            </a:pathLst>
          </a:custGeom>
          <a:noFill/>
          <a:ln w="101600">
            <a:solidFill>
              <a:srgbClr val="C00000"/>
            </a:solidFill>
            <a:prstDash val="sysDot"/>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sz="1500">
              <a:latin typeface="Calibri" pitchFamily="34" charset="0"/>
            </a:endParaRPr>
          </a:p>
        </p:txBody>
      </p:sp>
      <p:sp>
        <p:nvSpPr>
          <p:cNvPr id="44" name="Freeform 28"/>
          <p:cNvSpPr>
            <a:spLocks/>
          </p:cNvSpPr>
          <p:nvPr/>
        </p:nvSpPr>
        <p:spPr bwMode="auto">
          <a:xfrm>
            <a:off x="2000250" y="3249613"/>
            <a:ext cx="4627563" cy="1223962"/>
          </a:xfrm>
          <a:custGeom>
            <a:avLst/>
            <a:gdLst>
              <a:gd name="T0" fmla="*/ 0 w 1476"/>
              <a:gd name="T1" fmla="*/ 0 h 750714"/>
              <a:gd name="T2" fmla="*/ 1900085 w 1476"/>
              <a:gd name="T3" fmla="*/ 0 h 750714"/>
              <a:gd name="T4" fmla="*/ 2950462 w 1476"/>
              <a:gd name="T5" fmla="*/ 1195389 h 750714"/>
              <a:gd name="T6" fmla="*/ 4627930 w 1476"/>
              <a:gd name="T7" fmla="*/ 1223386 h 750714"/>
              <a:gd name="T8" fmla="*/ 0 60000 65536"/>
              <a:gd name="T9" fmla="*/ 0 60000 65536"/>
              <a:gd name="T10" fmla="*/ 0 60000 65536"/>
              <a:gd name="T11" fmla="*/ 0 60000 65536"/>
              <a:gd name="T12" fmla="*/ 0 w 1476"/>
              <a:gd name="T13" fmla="*/ 0 h 750714"/>
              <a:gd name="T14" fmla="*/ 1476 w 1476"/>
              <a:gd name="T15" fmla="*/ 750714 h 750714"/>
            </a:gdLst>
            <a:ahLst/>
            <a:cxnLst>
              <a:cxn ang="T8">
                <a:pos x="T0" y="T1"/>
              </a:cxn>
              <a:cxn ang="T9">
                <a:pos x="T2" y="T3"/>
              </a:cxn>
              <a:cxn ang="T10">
                <a:pos x="T4" y="T5"/>
              </a:cxn>
              <a:cxn ang="T11">
                <a:pos x="T6" y="T7"/>
              </a:cxn>
            </a:cxnLst>
            <a:rect l="T12" t="T13" r="T14" b="T15"/>
            <a:pathLst>
              <a:path w="1476" h="750714">
                <a:moveTo>
                  <a:pt x="0" y="0"/>
                </a:moveTo>
                <a:lnTo>
                  <a:pt x="606" y="0"/>
                </a:lnTo>
                <a:cubicBezTo>
                  <a:pt x="718" y="244511"/>
                  <a:pt x="829" y="489023"/>
                  <a:pt x="941" y="733534"/>
                </a:cubicBezTo>
                <a:cubicBezTo>
                  <a:pt x="1130" y="743023"/>
                  <a:pt x="1287" y="741225"/>
                  <a:pt x="1476" y="750714"/>
                </a:cubicBezTo>
              </a:path>
            </a:pathLst>
          </a:custGeom>
          <a:noFill/>
          <a:ln w="101600">
            <a:solidFill>
              <a:srgbClr val="C00000"/>
            </a:solidFill>
            <a:prstDash val="sysDot"/>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sz="1500">
              <a:latin typeface="Calibri" pitchFamily="34" charset="0"/>
            </a:endParaRPr>
          </a:p>
        </p:txBody>
      </p:sp>
      <p:sp>
        <p:nvSpPr>
          <p:cNvPr id="45" name="Freeform 28"/>
          <p:cNvSpPr>
            <a:spLocks/>
          </p:cNvSpPr>
          <p:nvPr/>
        </p:nvSpPr>
        <p:spPr bwMode="auto">
          <a:xfrm>
            <a:off x="2000250" y="3244850"/>
            <a:ext cx="2035175" cy="0"/>
          </a:xfrm>
          <a:custGeom>
            <a:avLst/>
            <a:gdLst>
              <a:gd name="T0" fmla="*/ 0 w 651"/>
              <a:gd name="T1" fmla="*/ 2035963 w 651"/>
              <a:gd name="T2" fmla="*/ 0 60000 65536"/>
              <a:gd name="T3" fmla="*/ 0 60000 65536"/>
              <a:gd name="T4" fmla="*/ 0 w 651"/>
              <a:gd name="T5" fmla="*/ 651 w 651"/>
            </a:gdLst>
            <a:ahLst/>
            <a:cxnLst>
              <a:cxn ang="T2">
                <a:pos x="T0" y="0"/>
              </a:cxn>
              <a:cxn ang="T3">
                <a:pos x="T1" y="0"/>
              </a:cxn>
            </a:cxnLst>
            <a:rect l="T4" t="0" r="T5" b="0"/>
            <a:pathLst>
              <a:path w="651">
                <a:moveTo>
                  <a:pt x="0" y="0"/>
                </a:moveTo>
                <a:lnTo>
                  <a:pt x="651" y="0"/>
                </a:lnTo>
              </a:path>
            </a:pathLst>
          </a:custGeom>
          <a:noFill/>
          <a:ln w="101600">
            <a:solidFill>
              <a:srgbClr val="C00000"/>
            </a:solidFill>
            <a:prstDash val="sysDot"/>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sz="1500">
              <a:latin typeface="Calibri" pitchFamily="34" charset="0"/>
            </a:endParaRPr>
          </a:p>
        </p:txBody>
      </p:sp>
      <p:sp>
        <p:nvSpPr>
          <p:cNvPr id="46" name="TextBox 45"/>
          <p:cNvSpPr txBox="1"/>
          <p:nvPr/>
        </p:nvSpPr>
        <p:spPr>
          <a:xfrm>
            <a:off x="2119142" y="5105400"/>
            <a:ext cx="4495800" cy="58477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fontAlgn="auto">
              <a:spcBef>
                <a:spcPts val="0"/>
              </a:spcBef>
              <a:spcAft>
                <a:spcPts val="0"/>
              </a:spcAft>
              <a:defRPr/>
            </a:pPr>
            <a:r>
              <a:rPr lang="en-US" sz="3200" b="1" dirty="0"/>
              <a:t>Closest Match: </a:t>
            </a:r>
            <a:r>
              <a:rPr lang="en-US" sz="3200" dirty="0"/>
              <a:t>Route 1</a:t>
            </a:r>
            <a:endParaRPr lang="en-US" sz="3200" b="1" dirty="0"/>
          </a:p>
        </p:txBody>
      </p:sp>
      <p:sp>
        <p:nvSpPr>
          <p:cNvPr id="49" name="TextBox 48"/>
          <p:cNvSpPr txBox="1"/>
          <p:nvPr/>
        </p:nvSpPr>
        <p:spPr>
          <a:xfrm>
            <a:off x="2117834" y="5105400"/>
            <a:ext cx="4495800" cy="5847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fontAlgn="auto">
              <a:spcBef>
                <a:spcPts val="0"/>
              </a:spcBef>
              <a:spcAft>
                <a:spcPts val="0"/>
              </a:spcAft>
              <a:defRPr/>
            </a:pPr>
            <a:r>
              <a:rPr lang="en-US" sz="3200" b="1" dirty="0"/>
              <a:t>Closest Match: </a:t>
            </a:r>
            <a:r>
              <a:rPr lang="en-US" sz="3200" dirty="0"/>
              <a:t>Route 2</a:t>
            </a:r>
            <a:endParaRPr lang="en-US" sz="3200" b="1" dirty="0"/>
          </a:p>
        </p:txBody>
      </p:sp>
      <p:sp>
        <p:nvSpPr>
          <p:cNvPr id="18" name="Rectangle 17"/>
          <p:cNvSpPr/>
          <p:nvPr/>
        </p:nvSpPr>
        <p:spPr>
          <a:xfrm>
            <a:off x="0" y="0"/>
            <a:ext cx="42672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5791200" y="0"/>
            <a:ext cx="33528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592"/>
                                        </p:tgtEl>
                                        <p:attrNameLst>
                                          <p:attrName>style.visibility</p:attrName>
                                        </p:attrNameLst>
                                      </p:cBhvr>
                                      <p:to>
                                        <p:strVal val="visible"/>
                                      </p:to>
                                    </p:set>
                                    <p:animEffect transition="in" filter="fade">
                                      <p:cBhvr>
                                        <p:cTn id="7" dur="1000"/>
                                        <p:tgtEl>
                                          <p:spTgt spid="66592"/>
                                        </p:tgtEl>
                                      </p:cBhvr>
                                    </p:animEffect>
                                  </p:childTnLst>
                                </p:cTn>
                              </p:par>
                              <p:par>
                                <p:cTn id="8" presetID="10" presetClass="entr" presetSubtype="0" fill="hold" nodeType="withEffect">
                                  <p:stCondLst>
                                    <p:cond delay="0"/>
                                  </p:stCondLst>
                                  <p:childTnLst>
                                    <p:set>
                                      <p:cBhvr>
                                        <p:cTn id="9" dur="1" fill="hold">
                                          <p:stCondLst>
                                            <p:cond delay="0"/>
                                          </p:stCondLst>
                                        </p:cTn>
                                        <p:tgtEl>
                                          <p:spTgt spid="66590"/>
                                        </p:tgtEl>
                                        <p:attrNameLst>
                                          <p:attrName>style.visibility</p:attrName>
                                        </p:attrNameLst>
                                      </p:cBhvr>
                                      <p:to>
                                        <p:strVal val="visible"/>
                                      </p:to>
                                    </p:set>
                                    <p:animEffect transition="in" filter="fade">
                                      <p:cBhvr>
                                        <p:cTn id="10" dur="1000"/>
                                        <p:tgtEl>
                                          <p:spTgt spid="66590"/>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6588"/>
                                        </p:tgtEl>
                                        <p:attrNameLst>
                                          <p:attrName>style.visibility</p:attrName>
                                        </p:attrNameLst>
                                      </p:cBhvr>
                                      <p:to>
                                        <p:strVal val="visible"/>
                                      </p:to>
                                    </p:set>
                                    <p:animEffect transition="in" filter="fade">
                                      <p:cBhvr>
                                        <p:cTn id="16" dur="1000"/>
                                        <p:tgtEl>
                                          <p:spTgt spid="66588"/>
                                        </p:tgtEl>
                                      </p:cBhvr>
                                    </p:animEffect>
                                  </p:childTnLst>
                                </p:cTn>
                              </p:par>
                            </p:childTnLst>
                          </p:cTn>
                        </p:par>
                        <p:par>
                          <p:cTn id="17" fill="hold" nodeType="afterGroup">
                            <p:stCondLst>
                              <p:cond delay="1000"/>
                            </p:stCondLst>
                            <p:childTnLst>
                              <p:par>
                                <p:cTn id="18" presetID="1" presetClass="exit"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childTnLst>
                                </p:cTn>
                              </p:par>
                              <p:par>
                                <p:cTn id="30" presetID="10"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childTnLst>
                                </p:cTn>
                              </p:par>
                              <p:par>
                                <p:cTn id="33" presetID="1" presetClass="entr"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2000"/>
                                        <p:tgtEl>
                                          <p:spTgt spid="66590"/>
                                        </p:tgtEl>
                                      </p:cBhvr>
                                    </p:animEffect>
                                    <p:set>
                                      <p:cBhvr>
                                        <p:cTn id="37" dur="1" fill="hold">
                                          <p:stCondLst>
                                            <p:cond delay="1999"/>
                                          </p:stCondLst>
                                        </p:cTn>
                                        <p:tgtEl>
                                          <p:spTgt spid="6659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66592" grpId="0"/>
      <p:bldP spid="66588" grpId="0" animBg="1"/>
      <p:bldP spid="43" grpId="0" animBg="1"/>
      <p:bldP spid="44" grpId="0" animBg="1"/>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Testing </a:t>
            </a:r>
            <a:r>
              <a:rPr lang="en-US" smtClean="0">
                <a:solidFill>
                  <a:srgbClr val="92D050"/>
                </a:solidFill>
              </a:rPr>
              <a:t>Setup</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Tested two route prediction algorithms on:</a:t>
            </a:r>
          </a:p>
          <a:p>
            <a:pPr lvl="1" fontAlgn="auto">
              <a:spcAft>
                <a:spcPts val="0"/>
              </a:spcAft>
              <a:buFont typeface="Arial" pitchFamily="34" charset="0"/>
              <a:buChar char="–"/>
              <a:defRPr/>
            </a:pPr>
            <a:r>
              <a:rPr lang="en-US" dirty="0" smtClean="0"/>
              <a:t>14,468 trips</a:t>
            </a:r>
          </a:p>
          <a:p>
            <a:pPr lvl="1" fontAlgn="auto">
              <a:spcAft>
                <a:spcPts val="0"/>
              </a:spcAft>
              <a:buFont typeface="Arial" pitchFamily="34" charset="0"/>
              <a:buChar char="–"/>
              <a:defRPr/>
            </a:pPr>
            <a:r>
              <a:rPr lang="en-US" dirty="0" smtClean="0"/>
              <a:t>240 subjects</a:t>
            </a:r>
          </a:p>
          <a:p>
            <a:pPr fontAlgn="auto">
              <a:spcAft>
                <a:spcPts val="0"/>
              </a:spcAft>
              <a:buFont typeface="Arial" pitchFamily="34" charset="0"/>
              <a:buChar char="•"/>
              <a:defRPr/>
            </a:pPr>
            <a:r>
              <a:rPr lang="en-US" dirty="0" smtClean="0"/>
              <a:t>Leave one out approach</a:t>
            </a:r>
          </a:p>
          <a:p>
            <a:pPr marL="971550" lvl="1" indent="-514350" fontAlgn="auto">
              <a:spcAft>
                <a:spcPts val="0"/>
              </a:spcAft>
              <a:buFont typeface="+mj-lt"/>
              <a:buAutoNum type="arabicPeriod"/>
              <a:defRPr/>
            </a:pPr>
            <a:r>
              <a:rPr lang="en-US" sz="2600" dirty="0" smtClean="0"/>
              <a:t>One test trip is left out of a subject’s dataset</a:t>
            </a:r>
          </a:p>
          <a:p>
            <a:pPr marL="971550" lvl="1" indent="-514350" fontAlgn="auto">
              <a:spcAft>
                <a:spcPts val="0"/>
              </a:spcAft>
              <a:buFont typeface="+mj-lt"/>
              <a:buAutoNum type="arabicPeriod"/>
              <a:defRPr/>
            </a:pPr>
            <a:r>
              <a:rPr lang="en-US" sz="2600" dirty="0" smtClean="0"/>
              <a:t>Remaining trips clustered into routes</a:t>
            </a:r>
          </a:p>
          <a:p>
            <a:pPr marL="971550" lvl="1" indent="-514350" fontAlgn="auto">
              <a:spcAft>
                <a:spcPts val="0"/>
              </a:spcAft>
              <a:buFont typeface="+mj-lt"/>
              <a:buAutoNum type="arabicPeriod"/>
              <a:defRPr/>
            </a:pPr>
            <a:r>
              <a:rPr lang="en-US" sz="2600" dirty="0" smtClean="0"/>
              <a:t>Test trip is then virtually driven in 5% increments</a:t>
            </a:r>
          </a:p>
          <a:p>
            <a:pPr marL="971550" lvl="1" indent="-514350" fontAlgn="auto">
              <a:spcAft>
                <a:spcPts val="0"/>
              </a:spcAft>
              <a:buFont typeface="+mj-lt"/>
              <a:buAutoNum type="arabicPeriod"/>
              <a:defRPr/>
            </a:pPr>
            <a:r>
              <a:rPr lang="en-US" sz="2600" dirty="0" smtClean="0"/>
              <a:t>Route prediction algorithms applied</a:t>
            </a:r>
          </a:p>
          <a:p>
            <a:pPr marL="971550" lvl="1" indent="-514350" fontAlgn="auto">
              <a:spcAft>
                <a:spcPts val="0"/>
              </a:spcAft>
              <a:buFont typeface="+mj-lt"/>
              <a:buAutoNum type="arabicPeriod"/>
              <a:defRPr/>
            </a:pPr>
            <a:r>
              <a:rPr lang="en-US" sz="2600" dirty="0" smtClean="0"/>
              <a:t>Repeat steps 1 – 4 on every trip from each subject</a:t>
            </a:r>
          </a:p>
          <a:p>
            <a:pPr lvl="1" fontAlgn="auto">
              <a:spcAft>
                <a:spcPts val="0"/>
              </a:spcAft>
              <a:buFont typeface="Arial" pitchFamily="34" charset="0"/>
              <a:buChar char="–"/>
              <a:defRPr/>
            </a:pPr>
            <a:endParaRPr lang="en-US" dirty="0"/>
          </a:p>
        </p:txBody>
      </p:sp>
      <p:sp>
        <p:nvSpPr>
          <p:cNvPr id="6" name="Rectangle 5"/>
          <p:cNvSpPr/>
          <p:nvPr/>
        </p:nvSpPr>
        <p:spPr>
          <a:xfrm>
            <a:off x="0" y="0"/>
            <a:ext cx="44196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5867400" y="0"/>
            <a:ext cx="32766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0"/>
            <a:ext cx="80772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609600" y="381000"/>
            <a:ext cx="8001000" cy="2124075"/>
          </a:xfrm>
          <a:prstGeom prst="rect">
            <a:avLst/>
          </a:prstGeom>
          <a:noFill/>
        </p:spPr>
        <p:txBody>
          <a:bodyPr>
            <a:spAutoFit/>
          </a:bodyPr>
          <a:lstStyle/>
          <a:p>
            <a:pPr fontAlgn="auto">
              <a:spcBef>
                <a:spcPts val="0"/>
              </a:spcBef>
              <a:spcAft>
                <a:spcPts val="0"/>
              </a:spcAft>
              <a:defRPr/>
            </a:pPr>
            <a:r>
              <a:rPr lang="en-US" sz="4400" dirty="0">
                <a:solidFill>
                  <a:schemeClr val="bg1">
                    <a:lumMod val="50000"/>
                  </a:schemeClr>
                </a:solidFill>
                <a:latin typeface="Arial Black" pitchFamily="34" charset="0"/>
              </a:rPr>
              <a:t>What if we could</a:t>
            </a:r>
          </a:p>
          <a:p>
            <a:pPr fontAlgn="auto">
              <a:spcBef>
                <a:spcPts val="0"/>
              </a:spcBef>
              <a:spcAft>
                <a:spcPts val="0"/>
              </a:spcAft>
              <a:defRPr/>
            </a:pPr>
            <a:r>
              <a:rPr lang="en-US" sz="4400" dirty="0">
                <a:solidFill>
                  <a:schemeClr val="bg1">
                    <a:lumMod val="50000"/>
                  </a:schemeClr>
                </a:solidFill>
                <a:latin typeface="Arial Black" pitchFamily="34" charset="0"/>
              </a:rPr>
              <a:t>  </a:t>
            </a:r>
            <a:r>
              <a:rPr lang="en-US" sz="4400" dirty="0">
                <a:solidFill>
                  <a:srgbClr val="92D050"/>
                </a:solidFill>
                <a:latin typeface="Arial Black" pitchFamily="34" charset="0"/>
              </a:rPr>
              <a:t>predict</a:t>
            </a:r>
            <a:r>
              <a:rPr lang="en-US" sz="4400" dirty="0">
                <a:solidFill>
                  <a:schemeClr val="bg1">
                    <a:lumMod val="50000"/>
                  </a:schemeClr>
                </a:solidFill>
                <a:latin typeface="Arial Black" pitchFamily="34" charset="0"/>
              </a:rPr>
              <a:t> a driver’s 	route?</a:t>
            </a:r>
            <a:endParaRPr lang="en-US" sz="4400" dirty="0">
              <a:solidFill>
                <a:srgbClr val="92D050"/>
              </a:solidFill>
              <a:latin typeface="Arial Black" pitchFamily="34" charset="0"/>
            </a:endParaRPr>
          </a:p>
        </p:txBody>
      </p:sp>
      <p:pic>
        <p:nvPicPr>
          <p:cNvPr id="8196" name="Picture 3"/>
          <p:cNvPicPr>
            <a:picLocks noChangeAspect="1" noChangeArrowheads="1"/>
          </p:cNvPicPr>
          <p:nvPr/>
        </p:nvPicPr>
        <p:blipFill>
          <a:blip r:embed="rId3">
            <a:extLst>
              <a:ext uri="{28A0092B-C50C-407E-A947-70E740481C1C}">
                <a14:useLocalDpi xmlns:a14="http://schemas.microsoft.com/office/drawing/2010/main" val="0"/>
              </a:ext>
            </a:extLst>
          </a:blip>
          <a:srcRect t="11613"/>
          <a:stretch>
            <a:fillRect/>
          </a:stretch>
        </p:blipFill>
        <p:spPr bwMode="auto">
          <a:xfrm>
            <a:off x="609600" y="2743200"/>
            <a:ext cx="2362200" cy="28146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4" descr="C:\Users\t-jonf\Documents\Hybrid\road curviness 634695756_56bc7b306b_b.jpg"/>
          <p:cNvPicPr>
            <a:picLocks noChangeAspect="1" noChangeArrowheads="1"/>
          </p:cNvPicPr>
          <p:nvPr/>
        </p:nvPicPr>
        <p:blipFill>
          <a:blip r:embed="rId4">
            <a:extLst>
              <a:ext uri="{28A0092B-C50C-407E-A947-70E740481C1C}">
                <a14:useLocalDpi xmlns:a14="http://schemas.microsoft.com/office/drawing/2010/main" val="0"/>
              </a:ext>
            </a:extLst>
          </a:blip>
          <a:srcRect l="23203" r="12656"/>
          <a:stretch>
            <a:fillRect/>
          </a:stretch>
        </p:blipFill>
        <p:spPr bwMode="auto">
          <a:xfrm>
            <a:off x="3429000" y="2754313"/>
            <a:ext cx="2390775" cy="27955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10521" r="18411" b="18719"/>
          <a:stretch>
            <a:fillRect/>
          </a:stretch>
        </p:blipFill>
        <p:spPr bwMode="auto">
          <a:xfrm>
            <a:off x="6140450" y="2754313"/>
            <a:ext cx="2470150" cy="27797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09600" y="5573713"/>
            <a:ext cx="2362200" cy="400050"/>
          </a:xfrm>
          <a:prstGeom prst="rect">
            <a:avLst/>
          </a:prstGeom>
          <a:noFill/>
        </p:spPr>
        <p:txBody>
          <a:bodyPr>
            <a:spAutoFit/>
          </a:bodyPr>
          <a:lstStyle/>
          <a:p>
            <a:pPr algn="ctr" fontAlgn="auto">
              <a:spcBef>
                <a:spcPts val="0"/>
              </a:spcBef>
              <a:spcAft>
                <a:spcPts val="0"/>
              </a:spcAft>
              <a:defRPr/>
            </a:pPr>
            <a:r>
              <a:rPr lang="en-US" sz="2000" dirty="0">
                <a:solidFill>
                  <a:schemeClr val="bg1">
                    <a:lumMod val="50000"/>
                  </a:schemeClr>
                </a:solidFill>
                <a:latin typeface="Arial Black" pitchFamily="34" charset="0"/>
              </a:rPr>
              <a:t>road grade</a:t>
            </a:r>
          </a:p>
        </p:txBody>
      </p:sp>
      <p:sp>
        <p:nvSpPr>
          <p:cNvPr id="11" name="TextBox 10"/>
          <p:cNvSpPr txBox="1"/>
          <p:nvPr/>
        </p:nvSpPr>
        <p:spPr>
          <a:xfrm>
            <a:off x="3429000" y="5573713"/>
            <a:ext cx="2362200" cy="400050"/>
          </a:xfrm>
          <a:prstGeom prst="rect">
            <a:avLst/>
          </a:prstGeom>
          <a:noFill/>
        </p:spPr>
        <p:txBody>
          <a:bodyPr>
            <a:spAutoFit/>
          </a:bodyPr>
          <a:lstStyle/>
          <a:p>
            <a:pPr algn="ctr" fontAlgn="auto">
              <a:spcBef>
                <a:spcPts val="0"/>
              </a:spcBef>
              <a:spcAft>
                <a:spcPts val="0"/>
              </a:spcAft>
              <a:defRPr/>
            </a:pPr>
            <a:r>
              <a:rPr lang="en-US" sz="2000" dirty="0">
                <a:solidFill>
                  <a:schemeClr val="bg1">
                    <a:lumMod val="50000"/>
                  </a:schemeClr>
                </a:solidFill>
                <a:latin typeface="Arial Black" pitchFamily="34" charset="0"/>
              </a:rPr>
              <a:t>road curvature</a:t>
            </a:r>
          </a:p>
        </p:txBody>
      </p:sp>
      <p:sp>
        <p:nvSpPr>
          <p:cNvPr id="12" name="TextBox 11"/>
          <p:cNvSpPr txBox="1"/>
          <p:nvPr/>
        </p:nvSpPr>
        <p:spPr>
          <a:xfrm>
            <a:off x="6140450" y="5573713"/>
            <a:ext cx="2590800" cy="400050"/>
          </a:xfrm>
          <a:prstGeom prst="rect">
            <a:avLst/>
          </a:prstGeom>
          <a:noFill/>
        </p:spPr>
        <p:txBody>
          <a:bodyPr>
            <a:spAutoFit/>
          </a:bodyPr>
          <a:lstStyle/>
          <a:p>
            <a:pPr algn="ctr" fontAlgn="auto">
              <a:spcBef>
                <a:spcPts val="0"/>
              </a:spcBef>
              <a:spcAft>
                <a:spcPts val="0"/>
              </a:spcAft>
              <a:defRPr/>
            </a:pPr>
            <a:r>
              <a:rPr lang="en-US" sz="2000" dirty="0">
                <a:solidFill>
                  <a:schemeClr val="bg1">
                    <a:lumMod val="50000"/>
                  </a:schemeClr>
                </a:solidFill>
                <a:latin typeface="Arial Black" pitchFamily="34" charset="0"/>
              </a:rPr>
              <a:t>traffic conditions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4400" smtClean="0">
                <a:solidFill>
                  <a:srgbClr val="92D050"/>
                </a:solidFill>
              </a:rPr>
              <a:t>1. Closest Match </a:t>
            </a:r>
            <a:r>
              <a:rPr lang="en-US" sz="4400" smtClean="0"/>
              <a:t>Algorithm</a:t>
            </a:r>
          </a:p>
        </p:txBody>
      </p:sp>
      <p:sp>
        <p:nvSpPr>
          <p:cNvPr id="3" name="Content Placeholder 2"/>
          <p:cNvSpPr>
            <a:spLocks noGrp="1"/>
          </p:cNvSpPr>
          <p:nvPr>
            <p:ph idx="1"/>
          </p:nvPr>
        </p:nvSpPr>
        <p:spPr/>
        <p:txBody>
          <a:bodyPr/>
          <a:lstStyle/>
          <a:p>
            <a:pPr marL="514350" indent="-514350"/>
            <a:r>
              <a:rPr lang="en-US" sz="4000" b="1" smtClean="0"/>
              <a:t>Input: </a:t>
            </a:r>
          </a:p>
          <a:p>
            <a:pPr marL="914400" lvl="1" indent="-514350"/>
            <a:r>
              <a:rPr lang="en-US" sz="3200" smtClean="0"/>
              <a:t>The current trip</a:t>
            </a:r>
          </a:p>
          <a:p>
            <a:pPr marL="914400" lvl="1" indent="-514350"/>
            <a:r>
              <a:rPr lang="en-US" sz="3200" smtClean="0"/>
              <a:t>The route database</a:t>
            </a:r>
            <a:endParaRPr lang="en-US" sz="3200" b="1" smtClean="0"/>
          </a:p>
          <a:p>
            <a:pPr marL="514350" indent="-514350"/>
            <a:r>
              <a:rPr lang="en-US" sz="4000" b="1" smtClean="0"/>
              <a:t>Output: </a:t>
            </a:r>
            <a:r>
              <a:rPr lang="en-US" sz="4000" smtClean="0"/>
              <a:t>an ordered list of the routes most similar to the current trip</a:t>
            </a:r>
          </a:p>
          <a:p>
            <a:pPr marL="914400" lvl="1" indent="-514350"/>
            <a:r>
              <a:rPr lang="en-US" sz="3200" smtClean="0"/>
              <a:t>The </a:t>
            </a:r>
            <a:r>
              <a:rPr lang="en-US" sz="3200" b="1" smtClean="0"/>
              <a:t>closest matching </a:t>
            </a:r>
            <a:r>
              <a:rPr lang="en-US" sz="3200" smtClean="0"/>
              <a:t>route (index zero of ordered list) is taken as the predicted route</a:t>
            </a:r>
          </a:p>
        </p:txBody>
      </p:sp>
      <p:sp>
        <p:nvSpPr>
          <p:cNvPr id="4" name="Rectangle 3"/>
          <p:cNvSpPr/>
          <p:nvPr/>
        </p:nvSpPr>
        <p:spPr>
          <a:xfrm>
            <a:off x="0" y="0"/>
            <a:ext cx="42672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5867400" y="0"/>
            <a:ext cx="32766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152400" y="457200"/>
          <a:ext cx="4648200" cy="5562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4572000" y="457200"/>
          <a:ext cx="4343400" cy="56388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a:spLocks noChangeArrowheads="1"/>
          </p:cNvSpPr>
          <p:nvPr/>
        </p:nvSpPr>
        <p:spPr bwMode="auto">
          <a:xfrm>
            <a:off x="6705600" y="2743200"/>
            <a:ext cx="1524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b="1">
                <a:solidFill>
                  <a:srgbClr val="FF0000"/>
                </a:solidFill>
              </a:rPr>
              <a:t>After  5 miles, correct route within top 5</a:t>
            </a:r>
          </a:p>
          <a:p>
            <a:pPr algn="ctr"/>
            <a:r>
              <a:rPr lang="en-US" b="1">
                <a:solidFill>
                  <a:srgbClr val="FF0000"/>
                </a:solidFill>
              </a:rPr>
              <a:t>matches</a:t>
            </a:r>
          </a:p>
        </p:txBody>
      </p:sp>
      <p:grpSp>
        <p:nvGrpSpPr>
          <p:cNvPr id="2" name="Group 17"/>
          <p:cNvGrpSpPr>
            <a:grpSpLocks/>
          </p:cNvGrpSpPr>
          <p:nvPr/>
        </p:nvGrpSpPr>
        <p:grpSpPr bwMode="auto">
          <a:xfrm>
            <a:off x="5105400" y="1524000"/>
            <a:ext cx="2279650" cy="1200150"/>
            <a:chOff x="5105400" y="1524000"/>
            <a:chExt cx="2279075" cy="1200329"/>
          </a:xfrm>
        </p:grpSpPr>
        <p:sp>
          <p:nvSpPr>
            <p:cNvPr id="31758" name="TextBox 8"/>
            <p:cNvSpPr txBox="1">
              <a:spLocks noChangeArrowheads="1"/>
            </p:cNvSpPr>
            <p:nvPr/>
          </p:nvSpPr>
          <p:spPr bwMode="auto">
            <a:xfrm>
              <a:off x="5613075" y="1524000"/>
              <a:ext cx="17714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b="1">
                  <a:solidFill>
                    <a:srgbClr val="FF0000"/>
                  </a:solidFill>
                </a:rPr>
                <a:t>After 1 mile, correct route within top 8 matches</a:t>
              </a:r>
            </a:p>
          </p:txBody>
        </p:sp>
        <p:cxnSp>
          <p:nvCxnSpPr>
            <p:cNvPr id="12" name="Straight Arrow Connector 11"/>
            <p:cNvCxnSpPr/>
            <p:nvPr/>
          </p:nvCxnSpPr>
          <p:spPr>
            <a:xfrm rot="10800000" flipV="1">
              <a:off x="5105400" y="1916171"/>
              <a:ext cx="685627" cy="1349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rot="10800000" flipV="1">
            <a:off x="6096000" y="3124200"/>
            <a:ext cx="685800" cy="1333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4875213" y="4267200"/>
            <a:ext cx="1982788" cy="158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V="1">
            <a:off x="3471863" y="3690937"/>
            <a:ext cx="3125788" cy="1111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57150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7086600" y="15875"/>
            <a:ext cx="2057400" cy="288925"/>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1" name="Straight Connector 20"/>
          <p:cNvCxnSpPr/>
          <p:nvPr/>
        </p:nvCxnSpPr>
        <p:spPr>
          <a:xfrm rot="5400000">
            <a:off x="2352675" y="4762500"/>
            <a:ext cx="687388" cy="158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914400" y="4419600"/>
            <a:ext cx="1793875" cy="127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2606675" y="2713038"/>
            <a:ext cx="2098675"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FF0000"/>
                </a:solidFill>
              </a:rPr>
              <a:t>After 50% of trip has been driven, the correct route is, on average, within the top 2 matches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381000"/>
          <a:ext cx="9144000"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p:cNvSpPr/>
          <p:nvPr/>
        </p:nvSpPr>
        <p:spPr>
          <a:xfrm>
            <a:off x="990600" y="533400"/>
            <a:ext cx="7162800" cy="990600"/>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6" name="Chart 5"/>
          <p:cNvGraphicFramePr/>
          <p:nvPr/>
        </p:nvGraphicFramePr>
        <p:xfrm>
          <a:off x="0" y="304800"/>
          <a:ext cx="9144000" cy="5791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nvGraphicFramePr>
        <p:xfrm>
          <a:off x="0" y="304800"/>
          <a:ext cx="9144000" cy="5715000"/>
        </p:xfrm>
        <a:graphic>
          <a:graphicData uri="http://schemas.openxmlformats.org/drawingml/2006/chart">
            <c:chart xmlns:c="http://schemas.openxmlformats.org/drawingml/2006/chart" xmlns:r="http://schemas.openxmlformats.org/officeDocument/2006/relationships" r:id="rId5"/>
          </a:graphicData>
        </a:graphic>
      </p:graphicFrame>
      <p:sp>
        <p:nvSpPr>
          <p:cNvPr id="32774" name="TextBox 6"/>
          <p:cNvSpPr txBox="1">
            <a:spLocks noChangeArrowheads="1"/>
          </p:cNvSpPr>
          <p:nvPr/>
        </p:nvSpPr>
        <p:spPr bwMode="auto">
          <a:xfrm>
            <a:off x="6934200" y="40386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All trips</a:t>
            </a:r>
          </a:p>
        </p:txBody>
      </p:sp>
      <p:cxnSp>
        <p:nvCxnSpPr>
          <p:cNvPr id="9" name="Straight Connector 8"/>
          <p:cNvCxnSpPr/>
          <p:nvPr/>
        </p:nvCxnSpPr>
        <p:spPr>
          <a:xfrm>
            <a:off x="6429375" y="4222750"/>
            <a:ext cx="533400" cy="15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32550" y="4494213"/>
            <a:ext cx="533400" cy="158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6921500" y="4276725"/>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Only repeat trips</a:t>
            </a:r>
          </a:p>
        </p:txBody>
      </p:sp>
      <p:sp>
        <p:nvSpPr>
          <p:cNvPr id="8" name="Rounded Rectangle 7"/>
          <p:cNvSpPr/>
          <p:nvPr/>
        </p:nvSpPr>
        <p:spPr>
          <a:xfrm>
            <a:off x="6324600" y="4083050"/>
            <a:ext cx="2438400" cy="106680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0"/>
            <a:ext cx="57150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7086600" y="0"/>
            <a:ext cx="20574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Connector 12"/>
          <p:cNvCxnSpPr/>
          <p:nvPr/>
        </p:nvCxnSpPr>
        <p:spPr>
          <a:xfrm>
            <a:off x="6432550" y="4741863"/>
            <a:ext cx="533400" cy="1587"/>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6921500" y="4522788"/>
            <a:ext cx="191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Correct prediction </a:t>
            </a:r>
          </a:p>
          <a:p>
            <a:r>
              <a:rPr lang="en-US"/>
              <a:t>in top 10 matches</a:t>
            </a:r>
          </a:p>
        </p:txBody>
      </p:sp>
      <p:cxnSp>
        <p:nvCxnSpPr>
          <p:cNvPr id="18" name="Straight Connector 17"/>
          <p:cNvCxnSpPr/>
          <p:nvPr/>
        </p:nvCxnSpPr>
        <p:spPr>
          <a:xfrm rot="5400000" flipH="1" flipV="1">
            <a:off x="4457701" y="4914900"/>
            <a:ext cx="838200" cy="3175"/>
          </a:xfrm>
          <a:prstGeom prst="line">
            <a:avLst/>
          </a:prstGeom>
          <a:ln w="412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3886201" y="4419600"/>
            <a:ext cx="1981200" cy="3175"/>
          </a:xfrm>
          <a:prstGeom prst="line">
            <a:avLst/>
          </a:prstGeom>
          <a:ln w="412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2519363" y="3043237"/>
            <a:ext cx="4724400" cy="9525"/>
          </a:xfrm>
          <a:prstGeom prst="line">
            <a:avLst/>
          </a:prstGeom>
          <a:ln w="412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4965700" y="2806700"/>
            <a:ext cx="1676400" cy="1108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b="1">
                <a:solidFill>
                  <a:srgbClr val="FF0000"/>
                </a:solidFill>
              </a:rPr>
              <a:t>Halfway into a trip, we can correctly predict 17% of the routes</a:t>
            </a:r>
          </a:p>
        </p:txBody>
      </p:sp>
      <p:cxnSp>
        <p:nvCxnSpPr>
          <p:cNvPr id="26" name="Straight Arrow Connector 25"/>
          <p:cNvCxnSpPr/>
          <p:nvPr/>
        </p:nvCxnSpPr>
        <p:spPr>
          <a:xfrm rot="5400000">
            <a:off x="4883150" y="4000500"/>
            <a:ext cx="4572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298950" y="3032125"/>
            <a:ext cx="5334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a:spLocks noChangeArrowheads="1"/>
          </p:cNvSpPr>
          <p:nvPr/>
        </p:nvSpPr>
        <p:spPr bwMode="auto">
          <a:xfrm>
            <a:off x="2133600" y="2209800"/>
            <a:ext cx="2133600" cy="1108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b="1">
                <a:solidFill>
                  <a:srgbClr val="FF0000"/>
                </a:solidFill>
              </a:rPr>
              <a:t>At halfway, we can correctly predict 40% of the routes for repeat trips</a:t>
            </a:r>
          </a:p>
        </p:txBody>
      </p:sp>
      <p:cxnSp>
        <p:nvCxnSpPr>
          <p:cNvPr id="34" name="Straight Arrow Connector 33"/>
          <p:cNvCxnSpPr/>
          <p:nvPr/>
        </p:nvCxnSpPr>
        <p:spPr>
          <a:xfrm rot="5400000" flipH="1" flipV="1">
            <a:off x="4038600" y="1066800"/>
            <a:ext cx="9906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a:spLocks noChangeArrowheads="1"/>
          </p:cNvSpPr>
          <p:nvPr/>
        </p:nvSpPr>
        <p:spPr bwMode="auto">
          <a:xfrm>
            <a:off x="2819400" y="1905000"/>
            <a:ext cx="1981200" cy="138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b="1">
                <a:solidFill>
                  <a:srgbClr val="FF0000"/>
                </a:solidFill>
              </a:rPr>
              <a:t>At halfway, the correct prediction is within the top 10 matches over 90% of the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par>
                                <p:cTn id="28" presetID="10" presetClass="exit" presetSubtype="0" fill="hold" nodeType="withEffect">
                                  <p:stCondLst>
                                    <p:cond delay="0"/>
                                  </p:stCondLst>
                                  <p:childTnLst>
                                    <p:animEffect transition="out" filter="fade">
                                      <p:cBhvr>
                                        <p:cTn id="29" dur="2000"/>
                                        <p:tgtEl>
                                          <p:spTgt spid="18"/>
                                        </p:tgtEl>
                                      </p:cBhvr>
                                    </p:animEffect>
                                    <p:set>
                                      <p:cBhvr>
                                        <p:cTn id="30" dur="1" fill="hold">
                                          <p:stCondLst>
                                            <p:cond delay="1999"/>
                                          </p:stCondLst>
                                        </p:cTn>
                                        <p:tgtEl>
                                          <p:spTgt spid="1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25"/>
                                        </p:tgtEl>
                                      </p:cBhvr>
                                    </p:animEffect>
                                    <p:set>
                                      <p:cBhvr>
                                        <p:cTn id="33" dur="1" fill="hold">
                                          <p:stCondLst>
                                            <p:cond delay="999"/>
                                          </p:stCondLst>
                                        </p:cTn>
                                        <p:tgtEl>
                                          <p:spTgt spid="2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26"/>
                                        </p:tgtEl>
                                      </p:cBhvr>
                                    </p:animEffect>
                                    <p:set>
                                      <p:cBhvr>
                                        <p:cTn id="36" dur="1" fill="hold">
                                          <p:stCondLst>
                                            <p:cond delay="999"/>
                                          </p:stCondLst>
                                        </p:cTn>
                                        <p:tgtEl>
                                          <p:spTgt spid="26"/>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childTnLst>
                                </p:cTn>
                              </p:par>
                              <p:par>
                                <p:cTn id="57" presetID="10" presetClass="exit" presetSubtype="0" fill="hold" nodeType="withEffect">
                                  <p:stCondLst>
                                    <p:cond delay="0"/>
                                  </p:stCondLst>
                                  <p:childTnLst>
                                    <p:animEffect transition="out" filter="fade">
                                      <p:cBhvr>
                                        <p:cTn id="58" dur="2000"/>
                                        <p:tgtEl>
                                          <p:spTgt spid="19"/>
                                        </p:tgtEl>
                                      </p:cBhvr>
                                    </p:animEffect>
                                    <p:set>
                                      <p:cBhvr>
                                        <p:cTn id="59" dur="1" fill="hold">
                                          <p:stCondLst>
                                            <p:cond delay="1999"/>
                                          </p:stCondLst>
                                        </p:cTn>
                                        <p:tgtEl>
                                          <p:spTgt spid="19"/>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xit" presetSubtype="0" fill="hold" nodeType="withEffect">
                                  <p:stCondLst>
                                    <p:cond delay="0"/>
                                  </p:stCondLst>
                                  <p:childTnLst>
                                    <p:animEffect transition="out" filter="fade">
                                      <p:cBhvr>
                                        <p:cTn id="64" dur="1000"/>
                                        <p:tgtEl>
                                          <p:spTgt spid="31"/>
                                        </p:tgtEl>
                                      </p:cBhvr>
                                    </p:animEffect>
                                    <p:set>
                                      <p:cBhvr>
                                        <p:cTn id="65" dur="1" fill="hold">
                                          <p:stCondLst>
                                            <p:cond delay="999"/>
                                          </p:stCondLst>
                                        </p:cTn>
                                        <p:tgtEl>
                                          <p:spTgt spid="3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33"/>
                                        </p:tgtEl>
                                      </p:cBhvr>
                                    </p:animEffect>
                                    <p:set>
                                      <p:cBhvr>
                                        <p:cTn id="68" dur="1" fill="hold">
                                          <p:stCondLst>
                                            <p:cond delay="999"/>
                                          </p:stCondLst>
                                        </p:cTn>
                                        <p:tgtEl>
                                          <p:spTgt spid="33"/>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1000"/>
                                        <p:tgtEl>
                                          <p:spTgt spid="3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16" grpId="0"/>
      <p:bldP spid="25" grpId="0" animBg="1"/>
      <p:bldP spid="25" grpId="1" animBg="1"/>
      <p:bldP spid="33" grpId="0" animBg="1"/>
      <p:bldP spid="33" grpId="1" animBg="1"/>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z="4000" smtClean="0">
                <a:solidFill>
                  <a:srgbClr val="92D050"/>
                </a:solidFill>
              </a:rPr>
              <a:t>2. Threshold Match </a:t>
            </a:r>
            <a:r>
              <a:rPr lang="en-US" sz="4000" smtClean="0"/>
              <a:t>Algorithm</a:t>
            </a:r>
          </a:p>
        </p:txBody>
      </p:sp>
      <p:sp>
        <p:nvSpPr>
          <p:cNvPr id="3" name="Content Placeholder 2"/>
          <p:cNvSpPr>
            <a:spLocks noGrp="1"/>
          </p:cNvSpPr>
          <p:nvPr>
            <p:ph idx="1"/>
          </p:nvPr>
        </p:nvSpPr>
        <p:spPr/>
        <p:txBody>
          <a:bodyPr rtlCol="0">
            <a:normAutofit fontScale="92500"/>
          </a:bodyPr>
          <a:lstStyle/>
          <a:p>
            <a:pPr marL="514350" indent="-514350" fontAlgn="auto">
              <a:spcAft>
                <a:spcPts val="0"/>
              </a:spcAft>
              <a:buFont typeface="Arial" pitchFamily="34" charset="0"/>
              <a:buChar char="•"/>
              <a:defRPr/>
            </a:pPr>
            <a:r>
              <a:rPr lang="en-US" sz="4000" b="1" dirty="0" smtClean="0"/>
              <a:t>Input: </a:t>
            </a:r>
          </a:p>
          <a:p>
            <a:pPr marL="914400" lvl="1" indent="-514350" fontAlgn="auto">
              <a:spcAft>
                <a:spcPts val="0"/>
              </a:spcAft>
              <a:buFont typeface="Arial" pitchFamily="34" charset="0"/>
              <a:buChar char="–"/>
              <a:defRPr/>
            </a:pPr>
            <a:r>
              <a:rPr lang="en-US" sz="3000" dirty="0" smtClean="0"/>
              <a:t>The current trip (and travel distance)</a:t>
            </a:r>
          </a:p>
          <a:p>
            <a:pPr marL="914400" lvl="1" indent="-514350" fontAlgn="auto">
              <a:spcAft>
                <a:spcPts val="0"/>
              </a:spcAft>
              <a:buFont typeface="Arial" pitchFamily="34" charset="0"/>
              <a:buChar char="–"/>
              <a:defRPr/>
            </a:pPr>
            <a:r>
              <a:rPr lang="en-US" sz="3000" dirty="0" smtClean="0"/>
              <a:t>Distances to 1</a:t>
            </a:r>
            <a:r>
              <a:rPr lang="en-US" sz="3000" baseline="30000" dirty="0" smtClean="0"/>
              <a:t>st</a:t>
            </a:r>
            <a:r>
              <a:rPr lang="en-US" sz="3000" dirty="0" smtClean="0"/>
              <a:t> and 2</a:t>
            </a:r>
            <a:r>
              <a:rPr lang="en-US" sz="3000" baseline="30000" dirty="0" smtClean="0"/>
              <a:t>nd</a:t>
            </a:r>
            <a:r>
              <a:rPr lang="en-US" sz="3000" dirty="0" smtClean="0"/>
              <a:t> closest routes (d</a:t>
            </a:r>
            <a:r>
              <a:rPr lang="en-US" sz="3000" baseline="-25000" dirty="0" smtClean="0"/>
              <a:t>1</a:t>
            </a:r>
            <a:r>
              <a:rPr lang="en-US" sz="3000" dirty="0" smtClean="0"/>
              <a:t> &amp; d</a:t>
            </a:r>
            <a:r>
              <a:rPr lang="en-US" sz="3000" baseline="-25000" dirty="0" smtClean="0"/>
              <a:t>2</a:t>
            </a:r>
            <a:r>
              <a:rPr lang="en-US" sz="3000" dirty="0" smtClean="0"/>
              <a:t>)</a:t>
            </a:r>
          </a:p>
          <a:p>
            <a:pPr marL="914400" lvl="1" indent="-514350" fontAlgn="auto">
              <a:spcAft>
                <a:spcPts val="0"/>
              </a:spcAft>
              <a:buFont typeface="Arial" pitchFamily="34" charset="0"/>
              <a:buChar char="–"/>
              <a:defRPr/>
            </a:pPr>
            <a:r>
              <a:rPr lang="en-US" sz="3000" dirty="0" smtClean="0"/>
              <a:t>The route database</a:t>
            </a:r>
          </a:p>
          <a:p>
            <a:pPr marL="514350" indent="-514350" fontAlgn="auto">
              <a:spcAft>
                <a:spcPts val="0"/>
              </a:spcAft>
              <a:buFont typeface="Arial" pitchFamily="34" charset="0"/>
              <a:buChar char="•"/>
              <a:defRPr/>
            </a:pPr>
            <a:r>
              <a:rPr lang="en-US" sz="4000" b="1" dirty="0" smtClean="0"/>
              <a:t>Output: </a:t>
            </a:r>
            <a:r>
              <a:rPr lang="en-US" sz="4000" dirty="0" smtClean="0"/>
              <a:t>the predicted route and a </a:t>
            </a:r>
            <a:r>
              <a:rPr lang="en-US" sz="4000" i="1" dirty="0" smtClean="0"/>
              <a:t>confidence measure</a:t>
            </a:r>
          </a:p>
          <a:p>
            <a:pPr marL="914400" lvl="1" indent="-514350" fontAlgn="auto">
              <a:spcAft>
                <a:spcPts val="0"/>
              </a:spcAft>
              <a:buFont typeface="Arial" pitchFamily="34" charset="0"/>
              <a:buChar char="–"/>
              <a:defRPr/>
            </a:pPr>
            <a:r>
              <a:rPr lang="en-US" sz="2600" b="1" dirty="0" smtClean="0"/>
              <a:t>Confidence measure </a:t>
            </a:r>
            <a:r>
              <a:rPr lang="en-US" sz="2600" dirty="0" smtClean="0"/>
              <a:t>represents how often the route prediction has been correct in the past with the same parameters</a:t>
            </a:r>
            <a:endParaRPr lang="en-US" sz="2600" b="1" dirty="0" smtClean="0"/>
          </a:p>
        </p:txBody>
      </p:sp>
      <p:sp>
        <p:nvSpPr>
          <p:cNvPr id="4" name="Rectangle 3"/>
          <p:cNvSpPr/>
          <p:nvPr/>
        </p:nvSpPr>
        <p:spPr>
          <a:xfrm>
            <a:off x="0" y="0"/>
            <a:ext cx="70104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8077200" y="0"/>
            <a:ext cx="10668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0104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8001000" y="0"/>
            <a:ext cx="11430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4820" name="Picture 5"/>
          <p:cNvPicPr>
            <a:picLocks noChangeAspect="1" noChangeArrowheads="1"/>
          </p:cNvPicPr>
          <p:nvPr/>
        </p:nvPicPr>
        <p:blipFill>
          <a:blip r:embed="rId3">
            <a:extLst>
              <a:ext uri="{28A0092B-C50C-407E-A947-70E740481C1C}">
                <a14:useLocalDpi xmlns:a14="http://schemas.microsoft.com/office/drawing/2010/main" val="0"/>
              </a:ext>
            </a:extLst>
          </a:blip>
          <a:srcRect l="3847" r="6412"/>
          <a:stretch>
            <a:fillRect/>
          </a:stretch>
        </p:blipFill>
        <p:spPr bwMode="auto">
          <a:xfrm>
            <a:off x="1295400" y="609600"/>
            <a:ext cx="62484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5638800" y="5334000"/>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905000" y="5334000"/>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23" name="TextBox 15"/>
          <p:cNvSpPr txBox="1">
            <a:spLocks noChangeArrowheads="1"/>
          </p:cNvSpPr>
          <p:nvPr/>
        </p:nvSpPr>
        <p:spPr bwMode="auto">
          <a:xfrm rot="-1024930">
            <a:off x="4519613" y="4995863"/>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latin typeface="Helvetica" pitchFamily="34" charset="0"/>
              </a:rPr>
              <a:t>d</a:t>
            </a:r>
            <a:r>
              <a:rPr lang="en-US" sz="1400" baseline="-25000">
                <a:latin typeface="Helvetica" pitchFamily="34" charset="0"/>
              </a:rPr>
              <a:t>2 </a:t>
            </a:r>
            <a:r>
              <a:rPr lang="en-US" sz="1400">
                <a:latin typeface="Helvetica" pitchFamily="34" charset="0"/>
              </a:rPr>
              <a:t>Threshold (miles)</a:t>
            </a:r>
            <a:r>
              <a:rPr lang="en-US" sz="1400" baseline="-25000">
                <a:latin typeface="Helvetica" pitchFamily="34" charset="0"/>
              </a:rPr>
              <a:t> </a:t>
            </a:r>
          </a:p>
        </p:txBody>
      </p:sp>
      <p:sp>
        <p:nvSpPr>
          <p:cNvPr id="34824" name="TextBox 16"/>
          <p:cNvSpPr txBox="1">
            <a:spLocks noChangeArrowheads="1"/>
          </p:cNvSpPr>
          <p:nvPr/>
        </p:nvSpPr>
        <p:spPr bwMode="auto">
          <a:xfrm rot="1651687">
            <a:off x="871538" y="4802188"/>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latin typeface="Helvetica" pitchFamily="34" charset="0"/>
              </a:rPr>
              <a:t>d</a:t>
            </a:r>
            <a:r>
              <a:rPr lang="en-US" sz="1400" baseline="-25000">
                <a:latin typeface="Helvetica" pitchFamily="34" charset="0"/>
              </a:rPr>
              <a:t>1 </a:t>
            </a:r>
            <a:r>
              <a:rPr lang="en-US" sz="1400">
                <a:latin typeface="Helvetica" pitchFamily="34" charset="0"/>
              </a:rPr>
              <a:t>Threshold (miles)</a:t>
            </a:r>
            <a:r>
              <a:rPr lang="en-US" sz="1400" baseline="-25000">
                <a:latin typeface="Helvetica" pitchFamily="34" charset="0"/>
              </a:rPr>
              <a:t> </a:t>
            </a:r>
          </a:p>
        </p:txBody>
      </p:sp>
      <p:cxnSp>
        <p:nvCxnSpPr>
          <p:cNvPr id="8" name="Straight Arrow Connector 7"/>
          <p:cNvCxnSpPr/>
          <p:nvPr/>
        </p:nvCxnSpPr>
        <p:spPr>
          <a:xfrm rot="10800000" flipV="1">
            <a:off x="5029200" y="4953000"/>
            <a:ext cx="2716213" cy="8969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6248400" y="5376863"/>
            <a:ext cx="1905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solidFill>
                  <a:srgbClr val="FF0000"/>
                </a:solidFill>
              </a:rPr>
              <a:t>As d</a:t>
            </a:r>
            <a:r>
              <a:rPr lang="en-US" sz="1600" b="1" baseline="-25000">
                <a:solidFill>
                  <a:srgbClr val="FF0000"/>
                </a:solidFill>
              </a:rPr>
              <a:t>2 </a:t>
            </a:r>
            <a:r>
              <a:rPr lang="en-US" sz="1600" b="1">
                <a:solidFill>
                  <a:srgbClr val="FF0000"/>
                </a:solidFill>
              </a:rPr>
              <a:t>grows large</a:t>
            </a:r>
            <a:endParaRPr lang="en-US" sz="1600" b="1" baseline="-25000">
              <a:solidFill>
                <a:srgbClr val="FF0000"/>
              </a:solidFill>
            </a:endParaRPr>
          </a:p>
        </p:txBody>
      </p:sp>
      <p:cxnSp>
        <p:nvCxnSpPr>
          <p:cNvPr id="20" name="Straight Arrow Connector 19"/>
          <p:cNvCxnSpPr/>
          <p:nvPr/>
        </p:nvCxnSpPr>
        <p:spPr>
          <a:xfrm rot="10800000">
            <a:off x="762000" y="4343400"/>
            <a:ext cx="2752725" cy="1447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381000" y="50292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solidFill>
                  <a:srgbClr val="FF0000"/>
                </a:solidFill>
              </a:rPr>
              <a:t>… and as d</a:t>
            </a:r>
            <a:r>
              <a:rPr lang="en-US" sz="1600" b="1" baseline="-25000">
                <a:solidFill>
                  <a:srgbClr val="FF0000"/>
                </a:solidFill>
              </a:rPr>
              <a:t>1 </a:t>
            </a:r>
            <a:r>
              <a:rPr lang="en-US" sz="1600" b="1">
                <a:solidFill>
                  <a:srgbClr val="FF0000"/>
                </a:solidFill>
              </a:rPr>
              <a:t>grows small, our accuracy increases as expected</a:t>
            </a:r>
            <a:endParaRPr lang="en-US" sz="1600" b="1" baseline="-25000">
              <a:solidFill>
                <a:srgbClr val="FF0000"/>
              </a:solidFill>
            </a:endParaRPr>
          </a:p>
        </p:txBody>
      </p:sp>
      <p:sp>
        <p:nvSpPr>
          <p:cNvPr id="24" name="Oval 23"/>
          <p:cNvSpPr/>
          <p:nvPr/>
        </p:nvSpPr>
        <p:spPr>
          <a:xfrm rot="20273414">
            <a:off x="1538288" y="1631950"/>
            <a:ext cx="2362200" cy="5334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extBox 24"/>
          <p:cNvSpPr txBox="1">
            <a:spLocks noChangeArrowheads="1"/>
          </p:cNvSpPr>
          <p:nvPr/>
        </p:nvSpPr>
        <p:spPr bwMode="auto">
          <a:xfrm>
            <a:off x="457200" y="762000"/>
            <a:ext cx="2209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FF0000"/>
                </a:solidFill>
              </a:rPr>
              <a:t>When d</a:t>
            </a:r>
            <a:r>
              <a:rPr lang="en-US" sz="1600" b="1" baseline="-25000">
                <a:solidFill>
                  <a:srgbClr val="FF0000"/>
                </a:solidFill>
              </a:rPr>
              <a:t>1</a:t>
            </a:r>
            <a:r>
              <a:rPr lang="en-US" sz="1600" b="1">
                <a:solidFill>
                  <a:srgbClr val="FF0000"/>
                </a:solidFill>
              </a:rPr>
              <a:t> &lt;= 0.05 miles and </a:t>
            </a:r>
            <a:r>
              <a:rPr lang="en-US" sz="1600" b="1" baseline="-25000">
                <a:solidFill>
                  <a:srgbClr val="FF0000"/>
                </a:solidFill>
              </a:rPr>
              <a:t> </a:t>
            </a:r>
            <a:r>
              <a:rPr lang="en-US" sz="1600" b="1">
                <a:solidFill>
                  <a:srgbClr val="FF0000"/>
                </a:solidFill>
              </a:rPr>
              <a:t>grows large d</a:t>
            </a:r>
            <a:r>
              <a:rPr lang="en-US" sz="1600" b="1" baseline="-25000">
                <a:solidFill>
                  <a:srgbClr val="FF0000"/>
                </a:solidFill>
              </a:rPr>
              <a:t>2</a:t>
            </a:r>
            <a:r>
              <a:rPr lang="en-US" sz="1600" b="1">
                <a:solidFill>
                  <a:srgbClr val="FF0000"/>
                </a:solidFill>
              </a:rPr>
              <a:t> &gt; 1 mile, our accuracy is greater than 85%</a:t>
            </a:r>
            <a:endParaRPr lang="en-US" sz="1600" b="1" baseline="-25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2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childTnLst>
                          </p:cTn>
                        </p:par>
                        <p:par>
                          <p:cTn id="11" fill="hold" nodeType="afterGroup">
                            <p:stCondLst>
                              <p:cond delay="2000"/>
                            </p:stCondLst>
                            <p:childTnLst>
                              <p:par>
                                <p:cTn id="12" presetID="22" presetClass="entr" presetSubtype="2"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right)">
                                      <p:cBhvr>
                                        <p:cTn id="14" dur="2000"/>
                                        <p:tgtEl>
                                          <p:spTgt spid="20"/>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animBg="1"/>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7"/>
          <p:cNvPicPr>
            <a:picLocks noChangeAspect="1"/>
          </p:cNvPicPr>
          <p:nvPr/>
        </p:nvPicPr>
        <p:blipFill>
          <a:blip r:embed="rId3">
            <a:extLst>
              <a:ext uri="{28A0092B-C50C-407E-A947-70E740481C1C}">
                <a14:useLocalDpi xmlns:a14="http://schemas.microsoft.com/office/drawing/2010/main" val="0"/>
              </a:ext>
            </a:extLst>
          </a:blip>
          <a:srcRect l="3847" r="6412"/>
          <a:stretch>
            <a:fillRect/>
          </a:stretch>
        </p:blipFill>
        <p:spPr bwMode="auto">
          <a:xfrm>
            <a:off x="1295400" y="609600"/>
            <a:ext cx="6245225"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5791200" y="5486400"/>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2057400" y="5486400"/>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0" y="0"/>
            <a:ext cx="70104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8001000" y="0"/>
            <a:ext cx="11430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5638800" y="5334000"/>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905000" y="5334000"/>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49" name="TextBox 15"/>
          <p:cNvSpPr txBox="1">
            <a:spLocks noChangeArrowheads="1"/>
          </p:cNvSpPr>
          <p:nvPr/>
        </p:nvSpPr>
        <p:spPr bwMode="auto">
          <a:xfrm rot="-1024930">
            <a:off x="4519613" y="4995863"/>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latin typeface="Helvetica" pitchFamily="34" charset="0"/>
              </a:rPr>
              <a:t>d</a:t>
            </a:r>
            <a:r>
              <a:rPr lang="en-US" sz="1400" baseline="-25000">
                <a:latin typeface="Helvetica" pitchFamily="34" charset="0"/>
              </a:rPr>
              <a:t>2 </a:t>
            </a:r>
            <a:r>
              <a:rPr lang="en-US" sz="1400">
                <a:latin typeface="Helvetica" pitchFamily="34" charset="0"/>
              </a:rPr>
              <a:t>Threshold (miles)</a:t>
            </a:r>
            <a:r>
              <a:rPr lang="en-US" sz="1400" baseline="-25000">
                <a:latin typeface="Helvetica" pitchFamily="34" charset="0"/>
              </a:rPr>
              <a:t> </a:t>
            </a:r>
          </a:p>
        </p:txBody>
      </p:sp>
      <p:sp>
        <p:nvSpPr>
          <p:cNvPr id="35850" name="TextBox 16"/>
          <p:cNvSpPr txBox="1">
            <a:spLocks noChangeArrowheads="1"/>
          </p:cNvSpPr>
          <p:nvPr/>
        </p:nvSpPr>
        <p:spPr bwMode="auto">
          <a:xfrm rot="1651687">
            <a:off x="871538" y="4802188"/>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latin typeface="Helvetica" pitchFamily="34" charset="0"/>
              </a:rPr>
              <a:t>d</a:t>
            </a:r>
            <a:r>
              <a:rPr lang="en-US" sz="1400" baseline="-25000">
                <a:latin typeface="Helvetica" pitchFamily="34" charset="0"/>
              </a:rPr>
              <a:t>1 </a:t>
            </a:r>
            <a:r>
              <a:rPr lang="en-US" sz="1400">
                <a:latin typeface="Helvetica" pitchFamily="34" charset="0"/>
              </a:rPr>
              <a:t>Threshold (miles)</a:t>
            </a:r>
            <a:r>
              <a:rPr lang="en-US" sz="1400" baseline="-25000">
                <a:latin typeface="Helvetica" pitchFamily="34" charset="0"/>
              </a:rPr>
              <a:t> </a:t>
            </a:r>
          </a:p>
        </p:txBody>
      </p:sp>
      <p:cxnSp>
        <p:nvCxnSpPr>
          <p:cNvPr id="8" name="Straight Arrow Connector 7"/>
          <p:cNvCxnSpPr/>
          <p:nvPr/>
        </p:nvCxnSpPr>
        <p:spPr>
          <a:xfrm rot="10800000" flipV="1">
            <a:off x="5029200" y="4953000"/>
            <a:ext cx="2716213" cy="8969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852" name="TextBox 18"/>
          <p:cNvSpPr txBox="1">
            <a:spLocks noChangeArrowheads="1"/>
          </p:cNvSpPr>
          <p:nvPr/>
        </p:nvSpPr>
        <p:spPr bwMode="auto">
          <a:xfrm>
            <a:off x="6248400" y="5376863"/>
            <a:ext cx="1905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solidFill>
                  <a:srgbClr val="FF0000"/>
                </a:solidFill>
              </a:rPr>
              <a:t>d</a:t>
            </a:r>
            <a:r>
              <a:rPr lang="en-US" sz="1600" b="1" baseline="-25000">
                <a:solidFill>
                  <a:srgbClr val="FF0000"/>
                </a:solidFill>
              </a:rPr>
              <a:t>2 </a:t>
            </a:r>
            <a:r>
              <a:rPr lang="en-US" sz="1600" b="1">
                <a:solidFill>
                  <a:srgbClr val="FF0000"/>
                </a:solidFill>
              </a:rPr>
              <a:t>grows large</a:t>
            </a:r>
            <a:endParaRPr lang="en-US" sz="1600" b="1" baseline="-25000">
              <a:solidFill>
                <a:srgbClr val="FF0000"/>
              </a:solidFill>
            </a:endParaRPr>
          </a:p>
        </p:txBody>
      </p:sp>
      <p:cxnSp>
        <p:nvCxnSpPr>
          <p:cNvPr id="20" name="Straight Arrow Connector 19"/>
          <p:cNvCxnSpPr/>
          <p:nvPr/>
        </p:nvCxnSpPr>
        <p:spPr>
          <a:xfrm rot="10800000">
            <a:off x="762000" y="4343400"/>
            <a:ext cx="2752725" cy="1447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854" name="TextBox 20"/>
          <p:cNvSpPr txBox="1">
            <a:spLocks noChangeArrowheads="1"/>
          </p:cNvSpPr>
          <p:nvPr/>
        </p:nvSpPr>
        <p:spPr bwMode="auto">
          <a:xfrm>
            <a:off x="609600" y="5181600"/>
            <a:ext cx="2057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solidFill>
                  <a:srgbClr val="FF0000"/>
                </a:solidFill>
              </a:rPr>
              <a:t>d</a:t>
            </a:r>
            <a:r>
              <a:rPr lang="en-US" sz="1600" b="1" baseline="-25000">
                <a:solidFill>
                  <a:srgbClr val="FF0000"/>
                </a:solidFill>
              </a:rPr>
              <a:t>1 </a:t>
            </a:r>
            <a:r>
              <a:rPr lang="en-US" sz="1600" b="1">
                <a:solidFill>
                  <a:srgbClr val="FF0000"/>
                </a:solidFill>
              </a:rPr>
              <a:t>grows small</a:t>
            </a:r>
            <a:endParaRPr lang="en-US" sz="1600" b="1" baseline="-25000">
              <a:solidFill>
                <a:srgbClr val="FF0000"/>
              </a:solidFill>
            </a:endParaRPr>
          </a:p>
        </p:txBody>
      </p:sp>
      <p:sp>
        <p:nvSpPr>
          <p:cNvPr id="27" name="Freeform 26"/>
          <p:cNvSpPr/>
          <p:nvPr/>
        </p:nvSpPr>
        <p:spPr>
          <a:xfrm>
            <a:off x="2133600" y="1844675"/>
            <a:ext cx="2286000" cy="3152775"/>
          </a:xfrm>
          <a:custGeom>
            <a:avLst/>
            <a:gdLst>
              <a:gd name="connsiteX0" fmla="*/ 2286000 w 2286000"/>
              <a:gd name="connsiteY0" fmla="*/ 3153103 h 3153103"/>
              <a:gd name="connsiteX1" fmla="*/ 236483 w 2286000"/>
              <a:gd name="connsiteY1" fmla="*/ 1813034 h 3153103"/>
              <a:gd name="connsiteX2" fmla="*/ 78828 w 2286000"/>
              <a:gd name="connsiteY2" fmla="*/ 1513490 h 3153103"/>
              <a:gd name="connsiteX3" fmla="*/ 15766 w 2286000"/>
              <a:gd name="connsiteY3" fmla="*/ 1418897 h 3153103"/>
              <a:gd name="connsiteX4" fmla="*/ 0 w 2286000"/>
              <a:gd name="connsiteY4" fmla="*/ 0 h 315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3153103">
                <a:moveTo>
                  <a:pt x="2286000" y="3153103"/>
                </a:moveTo>
                <a:lnTo>
                  <a:pt x="236483" y="1813034"/>
                </a:lnTo>
                <a:lnTo>
                  <a:pt x="78828" y="1513490"/>
                </a:lnTo>
                <a:lnTo>
                  <a:pt x="15766" y="1418897"/>
                </a:lnTo>
                <a:lnTo>
                  <a:pt x="0" y="0"/>
                </a:lnTo>
              </a:path>
            </a:pathLst>
          </a:cu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8" name="TextBox 27"/>
          <p:cNvSpPr txBox="1">
            <a:spLocks noChangeArrowheads="1"/>
          </p:cNvSpPr>
          <p:nvPr/>
        </p:nvSpPr>
        <p:spPr bwMode="auto">
          <a:xfrm>
            <a:off x="76200" y="561975"/>
            <a:ext cx="228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solidFill>
                  <a:srgbClr val="FF0000"/>
                </a:solidFill>
              </a:rPr>
              <a:t>When d</a:t>
            </a:r>
            <a:r>
              <a:rPr lang="en-US" sz="1600" b="1" baseline="-25000">
                <a:solidFill>
                  <a:srgbClr val="FF0000"/>
                </a:solidFill>
              </a:rPr>
              <a:t>1</a:t>
            </a:r>
            <a:r>
              <a:rPr lang="en-US" sz="1600" b="1">
                <a:solidFill>
                  <a:srgbClr val="FF0000"/>
                </a:solidFill>
              </a:rPr>
              <a:t> is small and d</a:t>
            </a:r>
            <a:r>
              <a:rPr lang="en-US" sz="1600" b="1" baseline="-25000">
                <a:solidFill>
                  <a:srgbClr val="FF0000"/>
                </a:solidFill>
              </a:rPr>
              <a:t>2 </a:t>
            </a:r>
            <a:r>
              <a:rPr lang="en-US" sz="1600" b="1">
                <a:solidFill>
                  <a:srgbClr val="FF0000"/>
                </a:solidFill>
              </a:rPr>
              <a:t>is large the accuracy trend becomes more pronounced as the trip progresses</a:t>
            </a:r>
            <a:endParaRPr lang="en-US" sz="1600" b="1" baseline="-25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0104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8001000" y="0"/>
            <a:ext cx="11430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905000" y="5334000"/>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26"/>
          <p:cNvSpPr/>
          <p:nvPr/>
        </p:nvSpPr>
        <p:spPr>
          <a:xfrm>
            <a:off x="2133600" y="1844675"/>
            <a:ext cx="2286000" cy="3152775"/>
          </a:xfrm>
          <a:custGeom>
            <a:avLst/>
            <a:gdLst>
              <a:gd name="connsiteX0" fmla="*/ 2286000 w 2286000"/>
              <a:gd name="connsiteY0" fmla="*/ 3153103 h 3153103"/>
              <a:gd name="connsiteX1" fmla="*/ 236483 w 2286000"/>
              <a:gd name="connsiteY1" fmla="*/ 1813034 h 3153103"/>
              <a:gd name="connsiteX2" fmla="*/ 78828 w 2286000"/>
              <a:gd name="connsiteY2" fmla="*/ 1513490 h 3153103"/>
              <a:gd name="connsiteX3" fmla="*/ 15766 w 2286000"/>
              <a:gd name="connsiteY3" fmla="*/ 1418897 h 3153103"/>
              <a:gd name="connsiteX4" fmla="*/ 0 w 2286000"/>
              <a:gd name="connsiteY4" fmla="*/ 0 h 315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3153103">
                <a:moveTo>
                  <a:pt x="2286000" y="3153103"/>
                </a:moveTo>
                <a:lnTo>
                  <a:pt x="236483" y="1813034"/>
                </a:lnTo>
                <a:lnTo>
                  <a:pt x="78828" y="1513490"/>
                </a:lnTo>
                <a:lnTo>
                  <a:pt x="15766" y="1418897"/>
                </a:lnTo>
                <a:lnTo>
                  <a:pt x="0" y="0"/>
                </a:lnTo>
              </a:path>
            </a:pathLst>
          </a:cu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pic>
        <p:nvPicPr>
          <p:cNvPr id="36870" name="Picture 23"/>
          <p:cNvPicPr>
            <a:picLocks noChangeAspect="1"/>
          </p:cNvPicPr>
          <p:nvPr/>
        </p:nvPicPr>
        <p:blipFill>
          <a:blip r:embed="rId3">
            <a:extLst>
              <a:ext uri="{28A0092B-C50C-407E-A947-70E740481C1C}">
                <a14:useLocalDpi xmlns:a14="http://schemas.microsoft.com/office/drawing/2010/main" val="0"/>
              </a:ext>
            </a:extLst>
          </a:blip>
          <a:srcRect l="2563" r="6412"/>
          <a:stretch>
            <a:fillRect/>
          </a:stretch>
        </p:blipFill>
        <p:spPr bwMode="auto">
          <a:xfrm>
            <a:off x="1222375" y="609600"/>
            <a:ext cx="624522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1905000" y="5334000"/>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5638800" y="5334000"/>
            <a:ext cx="160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4267200" y="1066800"/>
            <a:ext cx="1066800" cy="243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874" name="TextBox 15"/>
          <p:cNvSpPr txBox="1">
            <a:spLocks noChangeArrowheads="1"/>
          </p:cNvSpPr>
          <p:nvPr/>
        </p:nvSpPr>
        <p:spPr bwMode="auto">
          <a:xfrm rot="-1024930">
            <a:off x="4519613" y="4995863"/>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latin typeface="Helvetica" pitchFamily="34" charset="0"/>
              </a:rPr>
              <a:t>d</a:t>
            </a:r>
            <a:r>
              <a:rPr lang="en-US" sz="1400" baseline="-25000">
                <a:latin typeface="Helvetica" pitchFamily="34" charset="0"/>
              </a:rPr>
              <a:t>2 </a:t>
            </a:r>
            <a:r>
              <a:rPr lang="en-US" sz="1400">
                <a:latin typeface="Helvetica" pitchFamily="34" charset="0"/>
              </a:rPr>
              <a:t>Threshold (miles)</a:t>
            </a:r>
            <a:r>
              <a:rPr lang="en-US" sz="1400" baseline="-25000">
                <a:latin typeface="Helvetica" pitchFamily="34" charset="0"/>
              </a:rPr>
              <a:t> </a:t>
            </a:r>
          </a:p>
        </p:txBody>
      </p:sp>
      <p:sp>
        <p:nvSpPr>
          <p:cNvPr id="36875" name="TextBox 16"/>
          <p:cNvSpPr txBox="1">
            <a:spLocks noChangeArrowheads="1"/>
          </p:cNvSpPr>
          <p:nvPr/>
        </p:nvSpPr>
        <p:spPr bwMode="auto">
          <a:xfrm rot="1651687">
            <a:off x="871538" y="4802188"/>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latin typeface="Helvetica" pitchFamily="34" charset="0"/>
              </a:rPr>
              <a:t>d</a:t>
            </a:r>
            <a:r>
              <a:rPr lang="en-US" sz="1400" baseline="-25000">
                <a:latin typeface="Helvetica" pitchFamily="34" charset="0"/>
              </a:rPr>
              <a:t>1 </a:t>
            </a:r>
            <a:r>
              <a:rPr lang="en-US" sz="1400">
                <a:latin typeface="Helvetica" pitchFamily="34" charset="0"/>
              </a:rPr>
              <a:t>Threshold (miles)</a:t>
            </a:r>
            <a:r>
              <a:rPr lang="en-US" sz="1400" baseline="-25000">
                <a:latin typeface="Helvetica" pitchFamily="34" charset="0"/>
              </a:rPr>
              <a:t> </a:t>
            </a:r>
          </a:p>
        </p:txBody>
      </p:sp>
      <p:sp>
        <p:nvSpPr>
          <p:cNvPr id="26" name="TextBox 25"/>
          <p:cNvSpPr txBox="1"/>
          <p:nvPr/>
        </p:nvSpPr>
        <p:spPr>
          <a:xfrm>
            <a:off x="5410200" y="1524000"/>
            <a:ext cx="1752600" cy="1077913"/>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600" b="1" dirty="0">
                <a:solidFill>
                  <a:srgbClr val="FF0000"/>
                </a:solidFill>
                <a:latin typeface="Helvetica"/>
              </a:rPr>
              <a:t>A high density of trips where both d</a:t>
            </a:r>
            <a:r>
              <a:rPr lang="en-US" sz="1600" b="1" baseline="-25000" dirty="0">
                <a:solidFill>
                  <a:srgbClr val="FF0000"/>
                </a:solidFill>
                <a:latin typeface="Helvetica"/>
              </a:rPr>
              <a:t>1</a:t>
            </a:r>
            <a:r>
              <a:rPr lang="en-US" sz="1600" b="1" dirty="0">
                <a:solidFill>
                  <a:srgbClr val="FF0000"/>
                </a:solidFill>
                <a:latin typeface="Helvetica"/>
              </a:rPr>
              <a:t> and d</a:t>
            </a:r>
            <a:r>
              <a:rPr lang="en-US" sz="1600" b="1" baseline="-25000" dirty="0">
                <a:solidFill>
                  <a:srgbClr val="FF0000"/>
                </a:solidFill>
                <a:latin typeface="Helvetica"/>
              </a:rPr>
              <a:t>2</a:t>
            </a:r>
            <a:r>
              <a:rPr lang="en-US" sz="1600" b="1" dirty="0">
                <a:solidFill>
                  <a:srgbClr val="FF0000"/>
                </a:solidFill>
                <a:latin typeface="Helvetica"/>
              </a:rPr>
              <a:t> are small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Future </a:t>
            </a:r>
            <a:r>
              <a:rPr lang="en-US" smtClean="0">
                <a:solidFill>
                  <a:srgbClr val="92D050"/>
                </a:solidFill>
              </a:rPr>
              <a:t>Work</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smtClean="0"/>
              <a:t>We only incorporated one feature into our route prediction: geographic distance </a:t>
            </a:r>
          </a:p>
          <a:p>
            <a:pPr fontAlgn="auto">
              <a:spcAft>
                <a:spcPts val="0"/>
              </a:spcAft>
              <a:buFont typeface="Arial" pitchFamily="34" charset="0"/>
              <a:buChar char="•"/>
              <a:defRPr/>
            </a:pPr>
            <a:r>
              <a:rPr lang="en-US" dirty="0" smtClean="0"/>
              <a:t>Other features to explore:</a:t>
            </a:r>
          </a:p>
          <a:p>
            <a:pPr lvl="1" fontAlgn="auto">
              <a:spcAft>
                <a:spcPts val="0"/>
              </a:spcAft>
              <a:buFont typeface="Arial" pitchFamily="34" charset="0"/>
              <a:buChar char="–"/>
              <a:defRPr/>
            </a:pPr>
            <a:r>
              <a:rPr lang="en-US" dirty="0" smtClean="0"/>
              <a:t>Partial route matching</a:t>
            </a:r>
          </a:p>
          <a:p>
            <a:pPr lvl="1" fontAlgn="auto">
              <a:spcAft>
                <a:spcPts val="0"/>
              </a:spcAft>
              <a:buFont typeface="Arial" pitchFamily="34" charset="0"/>
              <a:buChar char="–"/>
              <a:defRPr/>
            </a:pPr>
            <a:r>
              <a:rPr lang="en-US" dirty="0" smtClean="0"/>
              <a:t>General route popularity</a:t>
            </a:r>
          </a:p>
          <a:p>
            <a:pPr lvl="1" fontAlgn="auto">
              <a:spcAft>
                <a:spcPts val="0"/>
              </a:spcAft>
              <a:buFont typeface="Arial" pitchFamily="34" charset="0"/>
              <a:buChar char="–"/>
              <a:defRPr/>
            </a:pPr>
            <a:r>
              <a:rPr lang="en-US" dirty="0" smtClean="0"/>
              <a:t>Common destinations amongst area population</a:t>
            </a:r>
          </a:p>
          <a:p>
            <a:pPr lvl="1" fontAlgn="auto">
              <a:spcAft>
                <a:spcPts val="0"/>
              </a:spcAft>
              <a:buFont typeface="Arial" pitchFamily="34" charset="0"/>
              <a:buChar char="–"/>
              <a:defRPr/>
            </a:pPr>
            <a:r>
              <a:rPr lang="en-US" dirty="0" smtClean="0"/>
              <a:t>Optimal path behavior</a:t>
            </a:r>
          </a:p>
          <a:p>
            <a:pPr lvl="1" fontAlgn="auto">
              <a:spcAft>
                <a:spcPts val="0"/>
              </a:spcAft>
              <a:buFont typeface="Arial" pitchFamily="34" charset="0"/>
              <a:buChar char="–"/>
              <a:defRPr/>
            </a:pPr>
            <a:r>
              <a:rPr lang="en-US" dirty="0" smtClean="0"/>
              <a:t>Driver familiarity with area</a:t>
            </a:r>
          </a:p>
          <a:p>
            <a:pPr lvl="1" fontAlgn="auto">
              <a:spcAft>
                <a:spcPts val="0"/>
              </a:spcAft>
              <a:buFont typeface="Arial" pitchFamily="34" charset="0"/>
              <a:buChar char="–"/>
              <a:defRPr/>
            </a:pPr>
            <a:r>
              <a:rPr lang="en-US" dirty="0" smtClean="0"/>
              <a:t>Identifying the driver</a:t>
            </a:r>
          </a:p>
          <a:p>
            <a:pPr lvl="1" fontAlgn="auto">
              <a:spcAft>
                <a:spcPts val="0"/>
              </a:spcAft>
              <a:buFont typeface="Arial" pitchFamily="34" charset="0"/>
              <a:buChar char="–"/>
              <a:defRPr/>
            </a:pPr>
            <a:r>
              <a:rPr lang="en-US" dirty="0" smtClean="0"/>
              <a:t>Identifying passengers in the car</a:t>
            </a:r>
          </a:p>
          <a:p>
            <a:pPr lvl="1" fontAlgn="auto">
              <a:spcAft>
                <a:spcPts val="0"/>
              </a:spcAft>
              <a:buFont typeface="Arial" pitchFamily="34" charset="0"/>
              <a:buChar char="–"/>
              <a:defRPr/>
            </a:pPr>
            <a:r>
              <a:rPr lang="en-US" dirty="0" smtClean="0"/>
              <a:t>Temporal aspects such as start time and route </a:t>
            </a:r>
            <a:r>
              <a:rPr lang="en-US" dirty="0" err="1" smtClean="0"/>
              <a:t>recencies</a:t>
            </a:r>
            <a:endParaRPr lang="en-US" dirty="0" smtClean="0"/>
          </a:p>
        </p:txBody>
      </p:sp>
      <p:sp>
        <p:nvSpPr>
          <p:cNvPr id="4" name="Rectangle 3"/>
          <p:cNvSpPr/>
          <p:nvPr/>
        </p:nvSpPr>
        <p:spPr>
          <a:xfrm>
            <a:off x="0" y="0"/>
            <a:ext cx="79248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1000"/>
                                        <p:tgtEl>
                                          <p:spTgt spid="3">
                                            <p:txEl>
                                              <p:pRg st="3" end="3"/>
                                            </p:txEl>
                                          </p:spTgt>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child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1000"/>
                                        <p:tgtEl>
                                          <p:spTgt spid="3">
                                            <p:txEl>
                                              <p:pRg st="5" end="5"/>
                                            </p:txEl>
                                          </p:spTgt>
                                        </p:tgtEl>
                                      </p:cBhvr>
                                    </p:animEffect>
                                  </p:childTnLst>
                                </p:cTn>
                              </p:par>
                            </p:childTnLst>
                          </p:cTn>
                        </p:par>
                        <p:par>
                          <p:cTn id="19" fill="hold" nodeType="afterGroup">
                            <p:stCondLst>
                              <p:cond delay="3000"/>
                            </p:stCondLst>
                            <p:childTnLst>
                              <p:par>
                                <p:cTn id="20" presetID="10" presetClass="entr" presetSubtype="0" fill="hold"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childTnLst>
                                </p:cTn>
                              </p:par>
                            </p:childTnLst>
                          </p:cTn>
                        </p:par>
                        <p:par>
                          <p:cTn id="23" fill="hold" nodeType="afterGroup">
                            <p:stCondLst>
                              <p:cond delay="4000"/>
                            </p:stCondLst>
                            <p:childTnLst>
                              <p:par>
                                <p:cTn id="24" presetID="10" presetClass="entr" presetSubtype="0" fill="hold" nodeType="after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childTnLst>
                          </p:cTn>
                        </p:par>
                        <p:par>
                          <p:cTn id="27" fill="hold" nodeType="afterGroup">
                            <p:stCondLst>
                              <p:cond delay="5000"/>
                            </p:stCondLst>
                            <p:childTnLst>
                              <p:par>
                                <p:cTn id="28" presetID="10" presetClass="entr" presetSubtype="0" fill="hold" nodeType="after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1000"/>
                                        <p:tgtEl>
                                          <p:spTgt spid="3">
                                            <p:txEl>
                                              <p:pRg st="8" end="8"/>
                                            </p:txEl>
                                          </p:spTgt>
                                        </p:tgtEl>
                                      </p:cBhvr>
                                    </p:animEffect>
                                  </p:childTnLst>
                                </p:cTn>
                              </p:par>
                            </p:childTnLst>
                          </p:cTn>
                        </p:par>
                        <p:par>
                          <p:cTn id="31" fill="hold" nodeType="afterGroup">
                            <p:stCondLst>
                              <p:cond delay="6000"/>
                            </p:stCondLst>
                            <p:childTnLst>
                              <p:par>
                                <p:cTn id="32" presetID="10" presetClass="entr" presetSubtype="0" fill="hold" nodeType="after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Summary</a:t>
            </a:r>
            <a:endParaRPr lang="en-US" smtClean="0">
              <a:solidFill>
                <a:srgbClr val="92D050"/>
              </a:solidFill>
            </a:endParaRPr>
          </a:p>
        </p:txBody>
      </p:sp>
      <p:sp>
        <p:nvSpPr>
          <p:cNvPr id="4" name="Content Placeholder 3"/>
          <p:cNvSpPr>
            <a:spLocks noGrp="1"/>
          </p:cNvSpPr>
          <p:nvPr>
            <p:ph idx="1"/>
          </p:nvPr>
        </p:nvSpPr>
        <p:spPr/>
        <p:txBody>
          <a:bodyPr/>
          <a:lstStyle/>
          <a:p>
            <a:r>
              <a:rPr lang="en-US" smtClean="0"/>
              <a:t>We provided a </a:t>
            </a:r>
            <a:r>
              <a:rPr lang="en-US" b="1" smtClean="0"/>
              <a:t>methodology</a:t>
            </a:r>
            <a:r>
              <a:rPr lang="en-US" smtClean="0"/>
              <a:t> for </a:t>
            </a:r>
            <a:r>
              <a:rPr lang="en-US" b="1" smtClean="0"/>
              <a:t>automatically extracting routes </a:t>
            </a:r>
            <a:r>
              <a:rPr lang="en-US" smtClean="0"/>
              <a:t>from </a:t>
            </a:r>
            <a:r>
              <a:rPr lang="en-US" b="1" smtClean="0"/>
              <a:t>raw GPS data </a:t>
            </a:r>
            <a:r>
              <a:rPr lang="en-US" smtClean="0"/>
              <a:t>without knowledge of the </a:t>
            </a:r>
            <a:r>
              <a:rPr lang="en-US" b="1" smtClean="0"/>
              <a:t>underlying road structure</a:t>
            </a:r>
          </a:p>
          <a:p>
            <a:r>
              <a:rPr lang="en-US" smtClean="0"/>
              <a:t>We presented a </a:t>
            </a:r>
            <a:r>
              <a:rPr lang="en-US" b="1" smtClean="0"/>
              <a:t>detailed discussion and analysis </a:t>
            </a:r>
            <a:r>
              <a:rPr lang="en-US" smtClean="0"/>
              <a:t>of </a:t>
            </a:r>
            <a:r>
              <a:rPr lang="en-US" b="1" smtClean="0"/>
              <a:t>repeat trip behavior </a:t>
            </a:r>
            <a:r>
              <a:rPr lang="en-US" smtClean="0"/>
              <a:t>from a real world dataset of </a:t>
            </a:r>
            <a:r>
              <a:rPr lang="en-US" b="1" smtClean="0"/>
              <a:t>14,468 trips </a:t>
            </a:r>
            <a:r>
              <a:rPr lang="en-US" smtClean="0"/>
              <a:t>from </a:t>
            </a:r>
            <a:r>
              <a:rPr lang="en-US" b="1" smtClean="0"/>
              <a:t>252 drivers</a:t>
            </a:r>
          </a:p>
          <a:p>
            <a:r>
              <a:rPr lang="en-US" smtClean="0"/>
              <a:t>We </a:t>
            </a:r>
            <a:r>
              <a:rPr lang="en-US" b="1" smtClean="0"/>
              <a:t>developed</a:t>
            </a:r>
            <a:r>
              <a:rPr lang="en-US" smtClean="0"/>
              <a:t> and </a:t>
            </a:r>
            <a:r>
              <a:rPr lang="en-US" b="1" smtClean="0"/>
              <a:t>evaluated</a:t>
            </a:r>
            <a:r>
              <a:rPr lang="en-US" smtClean="0"/>
              <a:t> </a:t>
            </a:r>
            <a:r>
              <a:rPr lang="en-US" b="1" smtClean="0"/>
              <a:t>two algorithms </a:t>
            </a:r>
            <a:r>
              <a:rPr lang="en-US" smtClean="0"/>
              <a:t>that used a </a:t>
            </a:r>
            <a:r>
              <a:rPr lang="en-US" b="1" smtClean="0"/>
              <a:t>driver’s trip history </a:t>
            </a:r>
            <a:r>
              <a:rPr lang="en-US" smtClean="0"/>
              <a:t>to make route predictions of their current trip</a:t>
            </a:r>
          </a:p>
        </p:txBody>
      </p:sp>
      <p:sp>
        <p:nvSpPr>
          <p:cNvPr id="5" name="Rectangle 4"/>
          <p:cNvSpPr/>
          <p:nvPr/>
        </p:nvSpPr>
        <p:spPr>
          <a:xfrm>
            <a:off x="0" y="0"/>
            <a:ext cx="91440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Thank </a:t>
            </a:r>
            <a:r>
              <a:rPr lang="en-US" smtClean="0">
                <a:solidFill>
                  <a:srgbClr val="92D050"/>
                </a:solidFill>
              </a:rPr>
              <a:t>You!</a:t>
            </a:r>
          </a:p>
        </p:txBody>
      </p:sp>
      <p:sp>
        <p:nvSpPr>
          <p:cNvPr id="39939" name="Content Placeholder 3"/>
          <p:cNvSpPr>
            <a:spLocks noGrp="1"/>
          </p:cNvSpPr>
          <p:nvPr>
            <p:ph idx="1"/>
          </p:nvPr>
        </p:nvSpPr>
        <p:spPr>
          <a:xfrm>
            <a:off x="457200" y="1295400"/>
            <a:ext cx="8229600" cy="3200400"/>
          </a:xfrm>
        </p:spPr>
        <p:txBody>
          <a:bodyPr/>
          <a:lstStyle/>
          <a:p>
            <a:r>
              <a:rPr lang="en-US" smtClean="0"/>
              <a:t>Contact Information:</a:t>
            </a:r>
          </a:p>
          <a:p>
            <a:pPr lvl="1"/>
            <a:r>
              <a:rPr lang="en-US" sz="2400" smtClean="0"/>
              <a:t>Jon Froehlich : jfroehli@cs.washington.edu</a:t>
            </a:r>
          </a:p>
          <a:p>
            <a:pPr lvl="1"/>
            <a:r>
              <a:rPr lang="en-US" sz="2400" smtClean="0"/>
              <a:t>John Krumm : john.krumm@microsoft.com</a:t>
            </a:r>
          </a:p>
          <a:p>
            <a:r>
              <a:rPr lang="en-US" smtClean="0"/>
              <a:t>Acknowledgements:</a:t>
            </a:r>
          </a:p>
          <a:p>
            <a:pPr lvl="1"/>
            <a:r>
              <a:rPr lang="en-US" sz="2400" smtClean="0"/>
              <a:t>Eric Horvitz, Kayur Patel, Scott Saponas, and Mike Toomim</a:t>
            </a:r>
          </a:p>
          <a:p>
            <a:pPr lvl="1"/>
            <a:endParaRPr lang="en-US" smtClean="0"/>
          </a:p>
        </p:txBody>
      </p:sp>
      <p:grpSp>
        <p:nvGrpSpPr>
          <p:cNvPr id="39940" name="Group 10"/>
          <p:cNvGrpSpPr>
            <a:grpSpLocks/>
          </p:cNvGrpSpPr>
          <p:nvPr/>
        </p:nvGrpSpPr>
        <p:grpSpPr bwMode="auto">
          <a:xfrm>
            <a:off x="1052513" y="4081463"/>
            <a:ext cx="7038975" cy="1938337"/>
            <a:chOff x="1038096" y="4081045"/>
            <a:chExt cx="7039104" cy="1938755"/>
          </a:xfrm>
        </p:grpSpPr>
        <p:pic>
          <p:nvPicPr>
            <p:cNvPr id="39942" name="Picture 1" descr="C:\research\projects\Hybrid\Trunk\Screenshots\Trip Visualizations\BestOf\14507 downtown seattle no overlay 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671" y="4081045"/>
              <a:ext cx="2104827" cy="1600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3" name="Picture 2" descr="C:\research\projects\Hybrid\Trunk\Screenshots\Trip Visualizations\BestOf\14507 seattle metro area including olympia no overlay translucent paths cropp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855" y="4081045"/>
              <a:ext cx="2103120" cy="159134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4" name="Picture 3" descr="C:\research\projects\Hybrid\Trunk\Screenshots\Trip Visualizations\BestOf\washington state around 14507 trips no overlay cropp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2122" y="4081045"/>
              <a:ext cx="2103120" cy="159724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45" name="TextBox 7"/>
            <p:cNvSpPr txBox="1">
              <a:spLocks noChangeArrowheads="1"/>
            </p:cNvSpPr>
            <p:nvPr/>
          </p:nvSpPr>
          <p:spPr bwMode="auto">
            <a:xfrm>
              <a:off x="1038096" y="5681246"/>
              <a:ext cx="2152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t>Seattle</a:t>
              </a:r>
            </a:p>
          </p:txBody>
        </p:sp>
        <p:sp>
          <p:nvSpPr>
            <p:cNvPr id="39946" name="TextBox 8"/>
            <p:cNvSpPr txBox="1">
              <a:spLocks noChangeArrowheads="1"/>
            </p:cNvSpPr>
            <p:nvPr/>
          </p:nvSpPr>
          <p:spPr bwMode="auto">
            <a:xfrm>
              <a:off x="3505201" y="5681246"/>
              <a:ext cx="2133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t>Greater Seattle</a:t>
              </a:r>
            </a:p>
          </p:txBody>
        </p:sp>
        <p:sp>
          <p:nvSpPr>
            <p:cNvPr id="39947" name="TextBox 9"/>
            <p:cNvSpPr txBox="1">
              <a:spLocks noChangeArrowheads="1"/>
            </p:cNvSpPr>
            <p:nvPr/>
          </p:nvSpPr>
          <p:spPr bwMode="auto">
            <a:xfrm>
              <a:off x="5942944" y="5681245"/>
              <a:ext cx="2134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t>Washington</a:t>
              </a:r>
            </a:p>
          </p:txBody>
        </p:sp>
      </p:grpSp>
      <p:sp>
        <p:nvSpPr>
          <p:cNvPr id="12" name="Rectangle 11"/>
          <p:cNvSpPr/>
          <p:nvPr/>
        </p:nvSpPr>
        <p:spPr>
          <a:xfrm>
            <a:off x="0" y="0"/>
            <a:ext cx="9144000" cy="2286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61950"/>
            <a:ext cx="8458200" cy="2124075"/>
          </a:xfrm>
          <a:prstGeom prst="rect">
            <a:avLst/>
          </a:prstGeom>
        </p:spPr>
        <p:txBody>
          <a:bodyPr>
            <a:spAutoFit/>
          </a:bodyPr>
          <a:lstStyle/>
          <a:p>
            <a:pPr fontAlgn="auto">
              <a:spcBef>
                <a:spcPts val="0"/>
              </a:spcBef>
              <a:spcAft>
                <a:spcPts val="0"/>
              </a:spcAft>
              <a:defRPr/>
            </a:pPr>
            <a:r>
              <a:rPr lang="en-US" sz="4400" b="1" i="1" dirty="0">
                <a:solidFill>
                  <a:schemeClr val="bg1">
                    <a:lumMod val="50000"/>
                  </a:schemeClr>
                </a:solidFill>
                <a:latin typeface="+mn-lt"/>
              </a:rPr>
              <a:t>HEV Charge/Discharge Control System Based on </a:t>
            </a:r>
            <a:r>
              <a:rPr lang="en-US" sz="4400" b="1" i="1" dirty="0">
                <a:solidFill>
                  <a:srgbClr val="92D050"/>
                </a:solidFill>
                <a:latin typeface="+mn-lt"/>
              </a:rPr>
              <a:t>Navigation</a:t>
            </a:r>
            <a:r>
              <a:rPr lang="en-US" sz="4400" b="1" i="1" dirty="0">
                <a:solidFill>
                  <a:schemeClr val="bg1">
                    <a:lumMod val="50000"/>
                  </a:schemeClr>
                </a:solidFill>
                <a:latin typeface="+mn-lt"/>
              </a:rPr>
              <a:t> Information</a:t>
            </a:r>
          </a:p>
        </p:txBody>
      </p:sp>
      <p:sp>
        <p:nvSpPr>
          <p:cNvPr id="9219" name="Rectangle 4"/>
          <p:cNvSpPr>
            <a:spLocks noChangeArrowheads="1"/>
          </p:cNvSpPr>
          <p:nvPr/>
        </p:nvSpPr>
        <p:spPr bwMode="auto">
          <a:xfrm>
            <a:off x="3048000" y="2478088"/>
            <a:ext cx="553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Convergence Transportation Electronics Association 2004</a:t>
            </a:r>
          </a:p>
          <a:p>
            <a:r>
              <a:rPr lang="en-US">
                <a:latin typeface="Calibri" pitchFamily="34" charset="0"/>
              </a:rPr>
              <a:t>Nissan Motor Company</a:t>
            </a:r>
          </a:p>
        </p:txBody>
      </p:sp>
      <p:pic>
        <p:nvPicPr>
          <p:cNvPr id="6" name="Picture 2"/>
          <p:cNvPicPr>
            <a:picLocks noChangeAspect="1" noChangeArrowheads="1"/>
          </p:cNvPicPr>
          <p:nvPr/>
        </p:nvPicPr>
        <p:blipFill>
          <a:blip r:embed="rId3"/>
          <a:srcRect/>
          <a:stretch>
            <a:fillRect/>
          </a:stretch>
        </p:blipFill>
        <p:spPr bwMode="auto">
          <a:xfrm>
            <a:off x="458788" y="3505200"/>
            <a:ext cx="3960812" cy="1979613"/>
          </a:xfrm>
          <a:prstGeom prst="rect">
            <a:avLst/>
          </a:prstGeom>
          <a:noFill/>
          <a:ln w="19050">
            <a:solidFill>
              <a:schemeClr val="bg1">
                <a:lumMod val="50000"/>
              </a:schemeClr>
            </a:solidFill>
            <a:miter lim="800000"/>
            <a:headEnd/>
            <a:tailEnd/>
          </a:ln>
          <a:effectLst/>
        </p:spPr>
      </p:pic>
      <p:pic>
        <p:nvPicPr>
          <p:cNvPr id="7" name="Picture 3"/>
          <p:cNvPicPr>
            <a:picLocks noChangeAspect="1" noChangeArrowheads="1"/>
          </p:cNvPicPr>
          <p:nvPr/>
        </p:nvPicPr>
        <p:blipFill>
          <a:blip r:embed="rId4"/>
          <a:srcRect/>
          <a:stretch>
            <a:fillRect/>
          </a:stretch>
        </p:blipFill>
        <p:spPr bwMode="auto">
          <a:xfrm>
            <a:off x="4648200" y="3505200"/>
            <a:ext cx="3960813" cy="1979613"/>
          </a:xfrm>
          <a:prstGeom prst="rect">
            <a:avLst/>
          </a:prstGeom>
          <a:noFill/>
          <a:ln w="19050">
            <a:solidFill>
              <a:schemeClr val="bg1">
                <a:lumMod val="50000"/>
              </a:schemeClr>
            </a:solidFill>
            <a:miter lim="800000"/>
            <a:headEnd/>
            <a:tailEnd/>
          </a:ln>
          <a:effectLst/>
        </p:spPr>
      </p:pic>
      <p:sp>
        <p:nvSpPr>
          <p:cNvPr id="8" name="TextBox 7"/>
          <p:cNvSpPr txBox="1"/>
          <p:nvPr/>
        </p:nvSpPr>
        <p:spPr>
          <a:xfrm>
            <a:off x="1295400" y="5562600"/>
            <a:ext cx="2362200" cy="400050"/>
          </a:xfrm>
          <a:prstGeom prst="rect">
            <a:avLst/>
          </a:prstGeom>
          <a:noFill/>
        </p:spPr>
        <p:txBody>
          <a:bodyPr>
            <a:spAutoFit/>
          </a:bodyPr>
          <a:lstStyle/>
          <a:p>
            <a:pPr algn="ctr" fontAlgn="auto">
              <a:spcBef>
                <a:spcPts val="0"/>
              </a:spcBef>
              <a:spcAft>
                <a:spcPts val="0"/>
              </a:spcAft>
              <a:defRPr/>
            </a:pPr>
            <a:r>
              <a:rPr lang="en-US" sz="2000" dirty="0">
                <a:solidFill>
                  <a:schemeClr val="bg1">
                    <a:lumMod val="50000"/>
                  </a:schemeClr>
                </a:solidFill>
                <a:latin typeface="Arial Black" pitchFamily="34" charset="0"/>
              </a:rPr>
              <a:t>road grade</a:t>
            </a:r>
          </a:p>
        </p:txBody>
      </p:sp>
      <p:sp>
        <p:nvSpPr>
          <p:cNvPr id="9" name="TextBox 8"/>
          <p:cNvSpPr txBox="1"/>
          <p:nvPr/>
        </p:nvSpPr>
        <p:spPr>
          <a:xfrm>
            <a:off x="5257800" y="5562600"/>
            <a:ext cx="2590800" cy="400050"/>
          </a:xfrm>
          <a:prstGeom prst="rect">
            <a:avLst/>
          </a:prstGeom>
          <a:noFill/>
        </p:spPr>
        <p:txBody>
          <a:bodyPr>
            <a:spAutoFit/>
          </a:bodyPr>
          <a:lstStyle/>
          <a:p>
            <a:pPr algn="ctr" fontAlgn="auto">
              <a:spcBef>
                <a:spcPts val="0"/>
              </a:spcBef>
              <a:spcAft>
                <a:spcPts val="0"/>
              </a:spcAft>
              <a:defRPr/>
            </a:pPr>
            <a:r>
              <a:rPr lang="en-US" sz="2000" dirty="0">
                <a:solidFill>
                  <a:schemeClr val="bg1">
                    <a:lumMod val="50000"/>
                  </a:schemeClr>
                </a:solidFill>
                <a:latin typeface="Arial Black" pitchFamily="34" charset="0"/>
              </a:rPr>
              <a:t>traffic conditions</a:t>
            </a:r>
          </a:p>
        </p:txBody>
      </p:sp>
      <p:sp>
        <p:nvSpPr>
          <p:cNvPr id="10" name="Rectangle 9"/>
          <p:cNvSpPr/>
          <p:nvPr/>
        </p:nvSpPr>
        <p:spPr>
          <a:xfrm>
            <a:off x="1066800" y="0"/>
            <a:ext cx="80137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research\projects\Hybrid\Trunk\Screenshots\Trip Visualizations\Raw\seattle close 8470 raw trips out of 27610 black translucent 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
            <a:ext cx="91440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descr="C:\research\projects\Hybrid\Trunk\Screenshots\Trip Visualizations\BestOf\14507 downtown seattle black overlay3 cropped.png"/>
          <p:cNvPicPr>
            <a:picLocks noChangeAspect="1" noChangeArrowheads="1"/>
          </p:cNvPicPr>
          <p:nvPr/>
        </p:nvPicPr>
        <p:blipFill>
          <a:blip r:embed="rId4">
            <a:extLst>
              <a:ext uri="{28A0092B-C50C-407E-A947-70E740481C1C}">
                <a14:useLocalDpi xmlns:a14="http://schemas.microsoft.com/office/drawing/2010/main" val="0"/>
              </a:ext>
            </a:extLst>
          </a:blip>
          <a:srcRect l="10591" t="995" r="8322" b="26860"/>
          <a:stretch>
            <a:fillRect/>
          </a:stretch>
        </p:blipFill>
        <p:spPr bwMode="auto">
          <a:xfrm>
            <a:off x="666750" y="984250"/>
            <a:ext cx="74168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fade">
                                      <p:cBhvr>
                                        <p:cTn id="7" dur="5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Trip Segmentation</a:t>
            </a:r>
          </a:p>
        </p:txBody>
      </p:sp>
      <p:sp>
        <p:nvSpPr>
          <p:cNvPr id="41987" name="Content Placeholder 2"/>
          <p:cNvSpPr>
            <a:spLocks noGrp="1"/>
          </p:cNvSpPr>
          <p:nvPr>
            <p:ph idx="1"/>
          </p:nvPr>
        </p:nvSpPr>
        <p:spPr/>
        <p:txBody>
          <a:bodyPr/>
          <a:lstStyle/>
          <a:p>
            <a:pPr marL="514350" indent="-514350">
              <a:buFont typeface="Calibri" pitchFamily="34" charset="0"/>
              <a:buAutoNum type="arabicPeriod"/>
            </a:pPr>
            <a:r>
              <a:rPr lang="en-US" smtClean="0"/>
              <a:t>Sort each subject’s raw GPS data chronologically</a:t>
            </a:r>
          </a:p>
          <a:p>
            <a:pPr marL="514350" indent="-514350">
              <a:buFont typeface="Calibri" pitchFamily="34" charset="0"/>
              <a:buAutoNum type="arabicPeriod"/>
            </a:pPr>
            <a:r>
              <a:rPr lang="en-US" smtClean="0"/>
              <a:t>Find gaps between two consecutive recorded points (P</a:t>
            </a:r>
            <a:r>
              <a:rPr lang="en-US" baseline="-25000" smtClean="0"/>
              <a:t>1</a:t>
            </a:r>
            <a:r>
              <a:rPr lang="en-US" smtClean="0"/>
              <a:t>, P</a:t>
            </a:r>
            <a:r>
              <a:rPr lang="en-US" baseline="-25000" smtClean="0"/>
              <a:t>2</a:t>
            </a:r>
            <a:r>
              <a:rPr lang="en-US" smtClean="0"/>
              <a:t>) of three minutes or more</a:t>
            </a:r>
          </a:p>
          <a:p>
            <a:pPr marL="514350" indent="-514350">
              <a:buFont typeface="Calibri" pitchFamily="34" charset="0"/>
              <a:buAutoNum type="arabicPeriod"/>
            </a:pPr>
            <a:r>
              <a:rPr lang="en-US" smtClean="0"/>
              <a:t>If a gap is found, P</a:t>
            </a:r>
            <a:r>
              <a:rPr lang="en-US" baseline="-25000" smtClean="0"/>
              <a:t>1</a:t>
            </a:r>
            <a:r>
              <a:rPr lang="en-US" smtClean="0"/>
              <a:t> becomes end point of last trip and P</a:t>
            </a:r>
            <a:r>
              <a:rPr lang="en-US" baseline="-25000" smtClean="0"/>
              <a:t>2</a:t>
            </a:r>
            <a:r>
              <a:rPr lang="en-US" smtClean="0"/>
              <a:t> the beginning point of the current trip</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Trip Cleansing</a:t>
            </a:r>
          </a:p>
        </p:txBody>
      </p:sp>
      <p:sp>
        <p:nvSpPr>
          <p:cNvPr id="4" name="Rectangle 3"/>
          <p:cNvSpPr/>
          <p:nvPr/>
        </p:nvSpPr>
        <p:spPr>
          <a:xfrm>
            <a:off x="0" y="0"/>
            <a:ext cx="23622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048000" y="0"/>
            <a:ext cx="60960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5361" name="Picture 1" descr="C:\research\projects\Hybrid\Trunk\Screenshots\Cleansing\aj no white cropped.png"/>
          <p:cNvPicPr>
            <a:picLocks noChangeAspect="1" noChangeArrowheads="1"/>
          </p:cNvPicPr>
          <p:nvPr/>
        </p:nvPicPr>
        <p:blipFill>
          <a:blip r:embed="rId3"/>
          <a:srcRect/>
          <a:stretch>
            <a:fillRect/>
          </a:stretch>
        </p:blipFill>
        <p:spPr bwMode="auto">
          <a:xfrm>
            <a:off x="179388" y="1524000"/>
            <a:ext cx="4298950" cy="3638550"/>
          </a:xfrm>
          <a:prstGeom prst="rect">
            <a:avLst/>
          </a:prstGeom>
          <a:noFill/>
          <a:ln w="12700">
            <a:solidFill>
              <a:schemeClr val="tx1">
                <a:lumMod val="50000"/>
                <a:lumOff val="50000"/>
              </a:schemeClr>
            </a:solidFill>
          </a:ln>
        </p:spPr>
      </p:pic>
      <p:pic>
        <p:nvPicPr>
          <p:cNvPr id="15362" name="Picture 2" descr="C:\research\projects\Hybrid\Trunk\Screenshots\Cleansing\aj no white2 - cropped.png"/>
          <p:cNvPicPr>
            <a:picLocks noChangeAspect="1" noChangeArrowheads="1"/>
          </p:cNvPicPr>
          <p:nvPr/>
        </p:nvPicPr>
        <p:blipFill>
          <a:blip r:embed="rId4"/>
          <a:srcRect/>
          <a:stretch>
            <a:fillRect/>
          </a:stretch>
        </p:blipFill>
        <p:spPr bwMode="auto">
          <a:xfrm>
            <a:off x="4648200" y="1524000"/>
            <a:ext cx="4392613" cy="3638550"/>
          </a:xfrm>
          <a:prstGeom prst="rect">
            <a:avLst/>
          </a:prstGeom>
          <a:noFill/>
          <a:ln w="12700">
            <a:solidFill>
              <a:schemeClr val="tx1">
                <a:lumMod val="50000"/>
                <a:lumOff val="50000"/>
              </a:schemeClr>
            </a:solidFill>
          </a:ln>
        </p:spPr>
      </p:pic>
      <p:cxnSp>
        <p:nvCxnSpPr>
          <p:cNvPr id="15" name="Straight Arrow Connector 14"/>
          <p:cNvCxnSpPr/>
          <p:nvPr/>
        </p:nvCxnSpPr>
        <p:spPr>
          <a:xfrm rot="10800000">
            <a:off x="685800" y="1828800"/>
            <a:ext cx="609600"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295400" y="1575137"/>
            <a:ext cx="1371600" cy="1200329"/>
          </a:xfrm>
          <a:prstGeom prst="rect">
            <a:avLst/>
          </a:prstGeom>
          <a:noFill/>
        </p:spPr>
        <p:txBody>
          <a:bodyPr>
            <a:spAutoFit/>
          </a:bodyPr>
          <a:lstStyle/>
          <a:p>
            <a:pPr algn="ctr" fontAlgn="auto">
              <a:spcBef>
                <a:spcPts val="0"/>
              </a:spcBef>
              <a:spcAft>
                <a:spcPts val="0"/>
              </a:spcAft>
              <a:defRPr/>
            </a:pPr>
            <a:r>
              <a:rPr lang="en-US" sz="2400" b="1" dirty="0">
                <a:ln w="12700">
                  <a:solidFill>
                    <a:schemeClr val="bg1"/>
                  </a:solidFill>
                </a:ln>
                <a:latin typeface="Helvetica"/>
              </a:rPr>
              <a:t>Invalid Starting Point</a:t>
            </a:r>
          </a:p>
        </p:txBody>
      </p:sp>
      <p:cxnSp>
        <p:nvCxnSpPr>
          <p:cNvPr id="20" name="Straight Arrow Connector 19"/>
          <p:cNvCxnSpPr/>
          <p:nvPr/>
        </p:nvCxnSpPr>
        <p:spPr>
          <a:xfrm rot="10800000">
            <a:off x="5181600" y="1778000"/>
            <a:ext cx="609600"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624948" y="1524000"/>
            <a:ext cx="1676402" cy="1569660"/>
          </a:xfrm>
          <a:prstGeom prst="rect">
            <a:avLst/>
          </a:prstGeom>
          <a:noFill/>
        </p:spPr>
        <p:txBody>
          <a:bodyPr>
            <a:spAutoFit/>
          </a:bodyPr>
          <a:lstStyle/>
          <a:p>
            <a:pPr algn="ctr" fontAlgn="auto">
              <a:spcBef>
                <a:spcPts val="0"/>
              </a:spcBef>
              <a:spcAft>
                <a:spcPts val="0"/>
              </a:spcAft>
              <a:defRPr/>
            </a:pPr>
            <a:r>
              <a:rPr lang="en-US" sz="2400" b="1" dirty="0">
                <a:ln w="12700">
                  <a:solidFill>
                    <a:schemeClr val="bg1"/>
                  </a:solidFill>
                </a:ln>
                <a:latin typeface="Helvetica"/>
              </a:rPr>
              <a:t>Invalid Starting Point Removed</a:t>
            </a:r>
          </a:p>
        </p:txBody>
      </p:sp>
      <p:cxnSp>
        <p:nvCxnSpPr>
          <p:cNvPr id="23" name="Straight Arrow Connector 22"/>
          <p:cNvCxnSpPr/>
          <p:nvPr/>
        </p:nvCxnSpPr>
        <p:spPr>
          <a:xfrm>
            <a:off x="7543800" y="4648200"/>
            <a:ext cx="609600" cy="152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867400" y="3969603"/>
            <a:ext cx="1752600" cy="830997"/>
          </a:xfrm>
          <a:prstGeom prst="rect">
            <a:avLst/>
          </a:prstGeom>
          <a:noFill/>
        </p:spPr>
        <p:txBody>
          <a:bodyPr>
            <a:spAutoFit/>
          </a:bodyPr>
          <a:lstStyle/>
          <a:p>
            <a:pPr algn="ctr" fontAlgn="auto">
              <a:spcBef>
                <a:spcPts val="0"/>
              </a:spcBef>
              <a:spcAft>
                <a:spcPts val="0"/>
              </a:spcAft>
              <a:defRPr/>
            </a:pPr>
            <a:r>
              <a:rPr lang="en-US" sz="2400" b="1" dirty="0">
                <a:ln w="12700">
                  <a:solidFill>
                    <a:schemeClr val="bg1"/>
                  </a:solidFill>
                </a:ln>
                <a:latin typeface="Helvetica"/>
              </a:rPr>
              <a:t>Remaining Valid Trip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fade">
                                      <p:cBhvr>
                                        <p:cTn id="15" dur="1000"/>
                                        <p:tgtEl>
                                          <p:spTgt spid="15362"/>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t>Trip Cleansing</a:t>
            </a:r>
          </a:p>
        </p:txBody>
      </p:sp>
      <p:sp>
        <p:nvSpPr>
          <p:cNvPr id="4" name="Rectangle 3"/>
          <p:cNvSpPr/>
          <p:nvPr/>
        </p:nvSpPr>
        <p:spPr>
          <a:xfrm>
            <a:off x="0" y="0"/>
            <a:ext cx="23622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048000" y="0"/>
            <a:ext cx="60960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5363" name="Picture 3" descr="C:\research\projects\Hybrid\Trunk\Screenshots\Cleansing\jck example a1 -- cropped.png"/>
          <p:cNvPicPr>
            <a:picLocks noChangeAspect="1" noChangeArrowheads="1"/>
          </p:cNvPicPr>
          <p:nvPr/>
        </p:nvPicPr>
        <p:blipFill>
          <a:blip r:embed="rId3"/>
          <a:srcRect t="6358" b="22252"/>
          <a:stretch>
            <a:fillRect/>
          </a:stretch>
        </p:blipFill>
        <p:spPr bwMode="auto">
          <a:xfrm>
            <a:off x="503238" y="1600200"/>
            <a:ext cx="8134350" cy="1830388"/>
          </a:xfrm>
          <a:prstGeom prst="rect">
            <a:avLst/>
          </a:prstGeom>
          <a:noFill/>
          <a:ln w="12700">
            <a:solidFill>
              <a:schemeClr val="tx1">
                <a:lumMod val="50000"/>
                <a:lumOff val="50000"/>
              </a:schemeClr>
            </a:solidFill>
          </a:ln>
        </p:spPr>
      </p:pic>
      <p:pic>
        <p:nvPicPr>
          <p:cNvPr id="15364" name="Picture 4" descr="C:\research\projects\Hybrid\Trunk\Screenshots\Cleansing\jck example a2 - cropped.png"/>
          <p:cNvPicPr>
            <a:picLocks noChangeAspect="1" noChangeArrowheads="1"/>
          </p:cNvPicPr>
          <p:nvPr/>
        </p:nvPicPr>
        <p:blipFill>
          <a:blip r:embed="rId4"/>
          <a:srcRect t="7529" b="15059"/>
          <a:stretch>
            <a:fillRect/>
          </a:stretch>
        </p:blipFill>
        <p:spPr bwMode="auto">
          <a:xfrm>
            <a:off x="503238" y="3810000"/>
            <a:ext cx="8137525" cy="1697038"/>
          </a:xfrm>
          <a:prstGeom prst="rect">
            <a:avLst/>
          </a:prstGeom>
          <a:noFill/>
          <a:ln w="12700">
            <a:solidFill>
              <a:schemeClr val="tx1">
                <a:lumMod val="50000"/>
                <a:lumOff val="50000"/>
              </a:schemeClr>
            </a:solidFill>
          </a:ln>
        </p:spPr>
      </p:pic>
      <p:cxnSp>
        <p:nvCxnSpPr>
          <p:cNvPr id="11" name="Straight Arrow Connector 10"/>
          <p:cNvCxnSpPr/>
          <p:nvPr/>
        </p:nvCxnSpPr>
        <p:spPr>
          <a:xfrm rot="10800000" flipV="1">
            <a:off x="3048000" y="1855788"/>
            <a:ext cx="533400" cy="4302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586350" y="1524000"/>
            <a:ext cx="4800600" cy="769441"/>
          </a:xfrm>
          <a:prstGeom prst="rect">
            <a:avLst/>
          </a:prstGeom>
          <a:noFill/>
        </p:spPr>
        <p:txBody>
          <a:bodyPr>
            <a:spAutoFit/>
          </a:bodyPr>
          <a:lstStyle/>
          <a:p>
            <a:pPr fontAlgn="auto">
              <a:spcBef>
                <a:spcPts val="0"/>
              </a:spcBef>
              <a:spcAft>
                <a:spcPts val="0"/>
              </a:spcAft>
              <a:defRPr/>
            </a:pPr>
            <a:r>
              <a:rPr lang="en-US" sz="2400" b="1" dirty="0">
                <a:ln w="12700">
                  <a:solidFill>
                    <a:schemeClr val="bg1"/>
                  </a:solidFill>
                </a:ln>
                <a:latin typeface="Helvetica"/>
              </a:rPr>
              <a:t>Invalid GPS Point </a:t>
            </a:r>
          </a:p>
          <a:p>
            <a:pPr fontAlgn="auto">
              <a:spcBef>
                <a:spcPts val="0"/>
              </a:spcBef>
              <a:spcAft>
                <a:spcPts val="0"/>
              </a:spcAft>
              <a:defRPr/>
            </a:pPr>
            <a:r>
              <a:rPr lang="en-US" sz="2000" b="1" dirty="0">
                <a:ln w="12700">
                  <a:solidFill>
                    <a:schemeClr val="bg1"/>
                  </a:solidFill>
                </a:ln>
                <a:latin typeface="Helvetica"/>
              </a:rPr>
              <a:t>(Green Trip Segment=397.8 mph)</a:t>
            </a:r>
            <a:endParaRPr lang="en-US" sz="2400" b="1" dirty="0">
              <a:ln w="12700">
                <a:solidFill>
                  <a:schemeClr val="bg1"/>
                </a:solidFill>
              </a:ln>
              <a:latin typeface="Helvetica"/>
            </a:endParaRPr>
          </a:p>
        </p:txBody>
      </p:sp>
      <p:cxnSp>
        <p:nvCxnSpPr>
          <p:cNvPr id="15" name="Straight Arrow Connector 14"/>
          <p:cNvCxnSpPr/>
          <p:nvPr/>
        </p:nvCxnSpPr>
        <p:spPr>
          <a:xfrm rot="10800000" flipV="1">
            <a:off x="3048000" y="3989388"/>
            <a:ext cx="533400" cy="4302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72499" y="3733800"/>
            <a:ext cx="4340426" cy="461665"/>
          </a:xfrm>
          <a:prstGeom prst="rect">
            <a:avLst/>
          </a:prstGeom>
          <a:noFill/>
        </p:spPr>
        <p:txBody>
          <a:bodyPr>
            <a:spAutoFit/>
          </a:bodyPr>
          <a:lstStyle/>
          <a:p>
            <a:pPr fontAlgn="auto">
              <a:spcBef>
                <a:spcPts val="0"/>
              </a:spcBef>
              <a:spcAft>
                <a:spcPts val="0"/>
              </a:spcAft>
              <a:defRPr/>
            </a:pPr>
            <a:r>
              <a:rPr lang="en-US" sz="2400" b="1" dirty="0">
                <a:ln w="12700">
                  <a:solidFill>
                    <a:schemeClr val="bg1"/>
                  </a:solidFill>
                </a:ln>
                <a:latin typeface="Helvetica"/>
              </a:rPr>
              <a:t>Invalid GPS Point Removed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5364"/>
                                        </p:tgtEl>
                                        <p:attrNameLst>
                                          <p:attrName>style.visibility</p:attrName>
                                        </p:attrNameLst>
                                      </p:cBhvr>
                                      <p:to>
                                        <p:strVal val="visible"/>
                                      </p:to>
                                    </p:set>
                                    <p:animEffect transition="in" filter="fade">
                                      <p:cBhvr>
                                        <p:cTn id="21" dur="1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Trip Filtering</a:t>
            </a:r>
          </a:p>
        </p:txBody>
      </p:sp>
      <p:sp>
        <p:nvSpPr>
          <p:cNvPr id="4" name="Rectangle 3"/>
          <p:cNvSpPr/>
          <p:nvPr/>
        </p:nvSpPr>
        <p:spPr>
          <a:xfrm>
            <a:off x="0" y="0"/>
            <a:ext cx="23622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048000" y="0"/>
            <a:ext cx="60960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5061" name="Group 10"/>
          <p:cNvGrpSpPr>
            <a:grpSpLocks/>
          </p:cNvGrpSpPr>
          <p:nvPr/>
        </p:nvGrpSpPr>
        <p:grpSpPr bwMode="auto">
          <a:xfrm>
            <a:off x="212725" y="1371600"/>
            <a:ext cx="8718550" cy="3778250"/>
            <a:chOff x="609601" y="1371600"/>
            <a:chExt cx="8717279" cy="3778377"/>
          </a:xfrm>
        </p:grpSpPr>
        <p:pic>
          <p:nvPicPr>
            <p:cNvPr id="45062" name="Picture 1" descr="C:\research\projects\Hybrid\Trunk\Screenshots\Filtering\centroid filtering 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371600"/>
              <a:ext cx="4297680" cy="37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C:\research\projects\Hybrid\Trunk\Screenshots\Filtering\centroid filtering orange cropp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371600"/>
              <a:ext cx="4297680" cy="377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Trip Filtering</a:t>
            </a:r>
          </a:p>
        </p:txBody>
      </p:sp>
      <p:pic>
        <p:nvPicPr>
          <p:cNvPr id="46083" name="Picture 2" descr="C:\research\projects\Hybrid\Trunk\Screenshots\Filtering\centroid filter doesn't catch it but directionality would 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4297363"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5" descr="C:\research\projects\Hybrid\Trunk\Screenshots\Filtering\direction filter3 cropp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4200" y="-1936750"/>
            <a:ext cx="52578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C:\research\projects\Hybrid\Trunk\Screenshots\Filtering\directionality positive example3 cropp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8238" y="-3729038"/>
            <a:ext cx="6734175" cy="649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28600"/>
            <a:ext cx="7924800" cy="2308225"/>
          </a:xfrm>
          <a:prstGeom prst="rect">
            <a:avLst/>
          </a:prstGeom>
        </p:spPr>
        <p:txBody>
          <a:bodyPr>
            <a:spAutoFit/>
          </a:bodyPr>
          <a:lstStyle/>
          <a:p>
            <a:pPr fontAlgn="auto">
              <a:spcBef>
                <a:spcPts val="0"/>
              </a:spcBef>
              <a:spcAft>
                <a:spcPts val="0"/>
              </a:spcAft>
              <a:defRPr/>
            </a:pPr>
            <a:r>
              <a:rPr lang="en-US" sz="4800" b="1" i="1" dirty="0">
                <a:solidFill>
                  <a:schemeClr val="bg1">
                    <a:lumMod val="50000"/>
                  </a:schemeClr>
                </a:solidFill>
                <a:latin typeface="+mn-lt"/>
              </a:rPr>
              <a:t>Predestination:</a:t>
            </a:r>
          </a:p>
          <a:p>
            <a:pPr fontAlgn="auto">
              <a:spcBef>
                <a:spcPts val="0"/>
              </a:spcBef>
              <a:spcAft>
                <a:spcPts val="0"/>
              </a:spcAft>
              <a:defRPr/>
            </a:pPr>
            <a:r>
              <a:rPr lang="en-US" sz="4800" b="1" i="1" dirty="0">
                <a:solidFill>
                  <a:srgbClr val="92D050"/>
                </a:solidFill>
                <a:latin typeface="+mn-lt"/>
              </a:rPr>
              <a:t>Inferring Destinations </a:t>
            </a:r>
            <a:r>
              <a:rPr lang="en-US" sz="4800" b="1" i="1" dirty="0">
                <a:solidFill>
                  <a:schemeClr val="bg1">
                    <a:lumMod val="50000"/>
                  </a:schemeClr>
                </a:solidFill>
                <a:latin typeface="+mn-lt"/>
              </a:rPr>
              <a:t>from Partial Trajectories</a:t>
            </a:r>
          </a:p>
        </p:txBody>
      </p:sp>
      <p:sp>
        <p:nvSpPr>
          <p:cNvPr id="10243" name="Rectangle 4"/>
          <p:cNvSpPr>
            <a:spLocks noChangeArrowheads="1"/>
          </p:cNvSpPr>
          <p:nvPr/>
        </p:nvSpPr>
        <p:spPr bwMode="auto">
          <a:xfrm>
            <a:off x="5715000" y="1873250"/>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Calibri" pitchFamily="34" charset="0"/>
              </a:rPr>
              <a:t>Ubiquitous Computing 2006</a:t>
            </a:r>
          </a:p>
          <a:p>
            <a:r>
              <a:rPr lang="en-US">
                <a:latin typeface="Calibri" pitchFamily="34" charset="0"/>
              </a:rPr>
              <a:t>John Krumm and Eric Horvitz</a:t>
            </a:r>
          </a:p>
        </p:txBody>
      </p:sp>
      <p:pic>
        <p:nvPicPr>
          <p:cNvPr id="6" name="Picture 4" descr="probability_map_cropped03"/>
          <p:cNvPicPr>
            <a:picLocks noChangeAspect="1" noChangeArrowheads="1"/>
          </p:cNvPicPr>
          <p:nvPr/>
        </p:nvPicPr>
        <p:blipFill>
          <a:blip r:embed="rId3"/>
          <a:srcRect/>
          <a:stretch>
            <a:fillRect/>
          </a:stretch>
        </p:blipFill>
        <p:spPr bwMode="auto">
          <a:xfrm>
            <a:off x="6172200" y="2674938"/>
            <a:ext cx="2741613" cy="2741612"/>
          </a:xfrm>
          <a:prstGeom prst="rect">
            <a:avLst/>
          </a:prstGeom>
          <a:noFill/>
          <a:ln w="28575">
            <a:solidFill>
              <a:schemeClr val="tx1">
                <a:lumMod val="65000"/>
                <a:lumOff val="35000"/>
              </a:schemeClr>
            </a:solidFill>
            <a:miter lim="800000"/>
            <a:headEnd/>
            <a:tailEnd/>
          </a:ln>
        </p:spPr>
      </p:pic>
      <p:pic>
        <p:nvPicPr>
          <p:cNvPr id="7" name="Picture 5" descr="probability_map_cropped01"/>
          <p:cNvPicPr>
            <a:picLocks noChangeAspect="1" noChangeArrowheads="1"/>
          </p:cNvPicPr>
          <p:nvPr/>
        </p:nvPicPr>
        <p:blipFill>
          <a:blip r:embed="rId4"/>
          <a:srcRect/>
          <a:stretch>
            <a:fillRect/>
          </a:stretch>
        </p:blipFill>
        <p:spPr bwMode="auto">
          <a:xfrm>
            <a:off x="228600" y="2674938"/>
            <a:ext cx="2741613" cy="2741612"/>
          </a:xfrm>
          <a:prstGeom prst="rect">
            <a:avLst/>
          </a:prstGeom>
          <a:noFill/>
          <a:ln w="28575">
            <a:solidFill>
              <a:schemeClr val="tx1">
                <a:lumMod val="65000"/>
                <a:lumOff val="35000"/>
              </a:schemeClr>
            </a:solidFill>
            <a:miter lim="800000"/>
            <a:headEnd/>
            <a:tailEnd/>
          </a:ln>
        </p:spPr>
      </p:pic>
      <p:pic>
        <p:nvPicPr>
          <p:cNvPr id="8" name="Picture 6" descr="probability_map_cropped02"/>
          <p:cNvPicPr>
            <a:picLocks noChangeAspect="1" noChangeArrowheads="1"/>
          </p:cNvPicPr>
          <p:nvPr/>
        </p:nvPicPr>
        <p:blipFill>
          <a:blip r:embed="rId5"/>
          <a:srcRect/>
          <a:stretch>
            <a:fillRect/>
          </a:stretch>
        </p:blipFill>
        <p:spPr bwMode="auto">
          <a:xfrm>
            <a:off x="3200400" y="2674938"/>
            <a:ext cx="2741613" cy="2741612"/>
          </a:xfrm>
          <a:prstGeom prst="rect">
            <a:avLst/>
          </a:prstGeom>
          <a:noFill/>
          <a:ln w="28575">
            <a:solidFill>
              <a:schemeClr val="tx1">
                <a:lumMod val="65000"/>
                <a:lumOff val="35000"/>
              </a:schemeClr>
            </a:solidFill>
            <a:miter lim="800000"/>
            <a:headEnd/>
            <a:tailEnd/>
          </a:ln>
        </p:spPr>
      </p:pic>
      <p:sp>
        <p:nvSpPr>
          <p:cNvPr id="10247" name="Text Box 7"/>
          <p:cNvSpPr txBox="1">
            <a:spLocks noChangeArrowheads="1"/>
          </p:cNvSpPr>
          <p:nvPr/>
        </p:nvSpPr>
        <p:spPr bwMode="auto">
          <a:xfrm>
            <a:off x="228600" y="5478463"/>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Trip starts, uniform destination probability</a:t>
            </a:r>
          </a:p>
        </p:txBody>
      </p:sp>
      <p:sp>
        <p:nvSpPr>
          <p:cNvPr id="10248" name="Text Box 8"/>
          <p:cNvSpPr txBox="1">
            <a:spLocks noChangeArrowheads="1"/>
          </p:cNvSpPr>
          <p:nvPr/>
        </p:nvSpPr>
        <p:spPr bwMode="auto">
          <a:xfrm>
            <a:off x="3200400" y="5478463"/>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4 squares south, half of region eliminated</a:t>
            </a:r>
          </a:p>
        </p:txBody>
      </p:sp>
      <p:sp>
        <p:nvSpPr>
          <p:cNvPr id="10249" name="Text Box 9"/>
          <p:cNvSpPr txBox="1">
            <a:spLocks noChangeArrowheads="1"/>
          </p:cNvSpPr>
          <p:nvPr/>
        </p:nvSpPr>
        <p:spPr bwMode="auto">
          <a:xfrm>
            <a:off x="6172200" y="5478463"/>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More squares in trip, ¾ of region eliminated</a:t>
            </a:r>
          </a:p>
        </p:txBody>
      </p:sp>
      <p:sp>
        <p:nvSpPr>
          <p:cNvPr id="12" name="Rectangle 11"/>
          <p:cNvSpPr/>
          <p:nvPr/>
        </p:nvSpPr>
        <p:spPr>
          <a:xfrm>
            <a:off x="1066800" y="0"/>
            <a:ext cx="80137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279525"/>
            <a:ext cx="6477000" cy="1016000"/>
          </a:xfrm>
          <a:prstGeom prst="rect">
            <a:avLst/>
          </a:prstGeom>
          <a:noFill/>
        </p:spPr>
        <p:txBody>
          <a:bodyPr>
            <a:spAutoFit/>
          </a:bodyPr>
          <a:lstStyle/>
          <a:p>
            <a:pPr fontAlgn="auto">
              <a:spcBef>
                <a:spcPts val="0"/>
              </a:spcBef>
              <a:spcAft>
                <a:spcPts val="0"/>
              </a:spcAft>
              <a:defRPr/>
            </a:pPr>
            <a:r>
              <a:rPr lang="en-US" sz="6000" dirty="0">
                <a:solidFill>
                  <a:schemeClr val="bg1">
                    <a:lumMod val="50000"/>
                  </a:schemeClr>
                </a:solidFill>
                <a:latin typeface="Arial Black" pitchFamily="34" charset="0"/>
              </a:rPr>
              <a:t>Our </a:t>
            </a:r>
            <a:r>
              <a:rPr lang="en-US" sz="6000" dirty="0">
                <a:solidFill>
                  <a:srgbClr val="92D050"/>
                </a:solidFill>
                <a:latin typeface="Arial Black" pitchFamily="34" charset="0"/>
              </a:rPr>
              <a:t>Goal:</a:t>
            </a:r>
            <a:r>
              <a:rPr lang="en-US" sz="6000" dirty="0">
                <a:solidFill>
                  <a:schemeClr val="bg1">
                    <a:lumMod val="50000"/>
                  </a:schemeClr>
                </a:solidFill>
                <a:latin typeface="Arial Black" pitchFamily="34" charset="0"/>
              </a:rPr>
              <a:t> </a:t>
            </a:r>
            <a:endParaRPr lang="en-US" sz="6000" b="1" dirty="0">
              <a:solidFill>
                <a:schemeClr val="bg1"/>
              </a:solidFill>
              <a:latin typeface="Arial Black" pitchFamily="34" charset="0"/>
            </a:endParaRPr>
          </a:p>
        </p:txBody>
      </p:sp>
      <p:sp>
        <p:nvSpPr>
          <p:cNvPr id="11267" name="Rectangle 6"/>
          <p:cNvSpPr>
            <a:spLocks noChangeArrowheads="1"/>
          </p:cNvSpPr>
          <p:nvPr/>
        </p:nvSpPr>
        <p:spPr bwMode="auto">
          <a:xfrm>
            <a:off x="1524000" y="2243138"/>
            <a:ext cx="6705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800">
                <a:latin typeface="Arial Black" pitchFamily="34" charset="0"/>
              </a:rPr>
              <a:t>predict a vehicle’s entire route as it is driven</a:t>
            </a:r>
            <a:endParaRPr lang="en-US" sz="4800">
              <a:latin typeface="Calibri" pitchFamily="34" charset="0"/>
            </a:endParaRPr>
          </a:p>
        </p:txBody>
      </p:sp>
      <p:sp>
        <p:nvSpPr>
          <p:cNvPr id="8" name="Rectangle 7"/>
          <p:cNvSpPr/>
          <p:nvPr/>
        </p:nvSpPr>
        <p:spPr>
          <a:xfrm>
            <a:off x="1066800" y="0"/>
            <a:ext cx="80137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research\talks\SAE2008-HybridRoutePrediction\Geko201.Dez04.engl1-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295400"/>
            <a:ext cx="25146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1"/>
          <p:cNvSpPr>
            <a:spLocks noGrp="1"/>
          </p:cNvSpPr>
          <p:nvPr>
            <p:ph type="title"/>
          </p:nvPr>
        </p:nvSpPr>
        <p:spPr/>
        <p:txBody>
          <a:bodyPr/>
          <a:lstStyle/>
          <a:p>
            <a:r>
              <a:rPr lang="en-US" smtClean="0">
                <a:solidFill>
                  <a:srgbClr val="92D050"/>
                </a:solidFill>
              </a:rPr>
              <a:t>Data</a:t>
            </a:r>
            <a:r>
              <a:rPr lang="en-US" smtClean="0"/>
              <a:t> Collection</a:t>
            </a:r>
          </a:p>
        </p:txBody>
      </p:sp>
      <p:sp>
        <p:nvSpPr>
          <p:cNvPr id="3" name="Content Placeholder 2"/>
          <p:cNvSpPr>
            <a:spLocks noGrp="1"/>
          </p:cNvSpPr>
          <p:nvPr>
            <p:ph idx="1"/>
          </p:nvPr>
        </p:nvSpPr>
        <p:spPr>
          <a:xfrm>
            <a:off x="2438400" y="3276600"/>
            <a:ext cx="6705600" cy="2773363"/>
          </a:xfrm>
        </p:spPr>
        <p:txBody>
          <a:bodyPr rtlCol="0">
            <a:normAutofit/>
          </a:bodyPr>
          <a:lstStyle/>
          <a:p>
            <a:pPr fontAlgn="auto">
              <a:spcAft>
                <a:spcPts val="0"/>
              </a:spcAft>
              <a:buFont typeface="Arial" pitchFamily="34" charset="0"/>
              <a:buNone/>
              <a:defRPr/>
            </a:pPr>
            <a:r>
              <a:rPr lang="en-US" b="1" dirty="0" smtClean="0"/>
              <a:t>M</a:t>
            </a:r>
            <a:r>
              <a:rPr lang="en-US" dirty="0" smtClean="0"/>
              <a:t>icro</a:t>
            </a:r>
            <a:r>
              <a:rPr lang="en-US" b="1" dirty="0" smtClean="0"/>
              <a:t>s</a:t>
            </a:r>
            <a:r>
              <a:rPr lang="en-US" dirty="0" smtClean="0"/>
              <a:t>oft </a:t>
            </a:r>
            <a:r>
              <a:rPr lang="en-US" b="1" dirty="0" err="1" smtClean="0"/>
              <a:t>M</a:t>
            </a:r>
            <a:r>
              <a:rPr lang="en-US" dirty="0" err="1" smtClean="0"/>
              <a:t>ultiperson</a:t>
            </a:r>
            <a:r>
              <a:rPr lang="en-US" dirty="0" smtClean="0"/>
              <a:t> </a:t>
            </a:r>
            <a:r>
              <a:rPr lang="en-US" b="1" dirty="0" smtClean="0"/>
              <a:t>L</a:t>
            </a:r>
            <a:r>
              <a:rPr lang="en-US" dirty="0" smtClean="0"/>
              <a:t>ocation </a:t>
            </a:r>
            <a:r>
              <a:rPr lang="en-US" b="1" dirty="0" smtClean="0"/>
              <a:t>S</a:t>
            </a:r>
            <a:r>
              <a:rPr lang="en-US" dirty="0" smtClean="0"/>
              <a:t>urvey</a:t>
            </a:r>
          </a:p>
          <a:p>
            <a:pPr marL="548640" fontAlgn="auto">
              <a:spcAft>
                <a:spcPts val="0"/>
              </a:spcAft>
              <a:buFont typeface="Arial" pitchFamily="34" charset="0"/>
              <a:buChar char="•"/>
              <a:defRPr/>
            </a:pPr>
            <a:r>
              <a:rPr lang="en-US" sz="2000" dirty="0" smtClean="0"/>
              <a:t>GPS data collection initiative</a:t>
            </a:r>
          </a:p>
          <a:p>
            <a:pPr marL="548640" fontAlgn="auto">
              <a:spcAft>
                <a:spcPts val="0"/>
              </a:spcAft>
              <a:buFont typeface="Arial" pitchFamily="34" charset="0"/>
              <a:buChar char="•"/>
              <a:defRPr/>
            </a:pPr>
            <a:r>
              <a:rPr lang="en-US" sz="2000" dirty="0" smtClean="0"/>
              <a:t>Started in 2005</a:t>
            </a:r>
          </a:p>
          <a:p>
            <a:pPr marL="548640" fontAlgn="auto">
              <a:spcAft>
                <a:spcPts val="0"/>
              </a:spcAft>
              <a:buFont typeface="Arial" pitchFamily="34" charset="0"/>
              <a:buChar char="•"/>
              <a:defRPr/>
            </a:pPr>
            <a:r>
              <a:rPr lang="en-US" sz="2000" dirty="0" smtClean="0"/>
              <a:t>252 subjects</a:t>
            </a:r>
          </a:p>
          <a:p>
            <a:pPr marL="948690" lvl="1" fontAlgn="auto">
              <a:spcAft>
                <a:spcPts val="0"/>
              </a:spcAft>
              <a:buFont typeface="Arial" pitchFamily="34" charset="0"/>
              <a:buChar char="–"/>
              <a:defRPr/>
            </a:pPr>
            <a:r>
              <a:rPr lang="en-US" sz="1800" dirty="0" smtClean="0"/>
              <a:t>Volunteer to drive with GPS recorder</a:t>
            </a:r>
          </a:p>
          <a:p>
            <a:pPr marL="948690" lvl="1" fontAlgn="auto">
              <a:spcAft>
                <a:spcPts val="0"/>
              </a:spcAft>
              <a:buFont typeface="Arial" pitchFamily="34" charset="0"/>
              <a:buChar char="–"/>
              <a:defRPr/>
            </a:pPr>
            <a:r>
              <a:rPr lang="en-US" sz="1800" dirty="0" smtClean="0"/>
              <a:t>Avg. 15.1 days of data per person</a:t>
            </a:r>
          </a:p>
          <a:p>
            <a:pPr marL="548640" fontAlgn="auto">
              <a:spcAft>
                <a:spcPts val="0"/>
              </a:spcAft>
              <a:buFont typeface="Arial" pitchFamily="34" charset="0"/>
              <a:buChar char="•"/>
              <a:defRPr/>
            </a:pPr>
            <a:r>
              <a:rPr lang="en-US" sz="2000" dirty="0" smtClean="0"/>
              <a:t>2.2 million GPS location points</a:t>
            </a:r>
            <a:endParaRPr lang="en-US" sz="2000" dirty="0"/>
          </a:p>
        </p:txBody>
      </p:sp>
      <p:sp>
        <p:nvSpPr>
          <p:cNvPr id="12293" name="TextBox 4"/>
          <p:cNvSpPr txBox="1">
            <a:spLocks noChangeArrowheads="1"/>
          </p:cNvSpPr>
          <p:nvPr/>
        </p:nvSpPr>
        <p:spPr bwMode="auto">
          <a:xfrm>
            <a:off x="349250" y="5562600"/>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t>Garmin Geko 201</a:t>
            </a:r>
          </a:p>
        </p:txBody>
      </p:sp>
      <p:sp>
        <p:nvSpPr>
          <p:cNvPr id="6" name="Rectangle 5"/>
          <p:cNvSpPr/>
          <p:nvPr/>
        </p:nvSpPr>
        <p:spPr>
          <a:xfrm>
            <a:off x="0" y="0"/>
            <a:ext cx="10668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438400" y="0"/>
            <a:ext cx="6705600" cy="3048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296" name="Picture 1" descr="C:\research\projects\Hybrid\Trunk\Screenshots\Trip Visualizations\BestOf\14507 downtown seattle no overlay cropp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636713"/>
            <a:ext cx="2105025" cy="1600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7" name="Picture 2" descr="C:\research\projects\Hybrid\Trunk\Screenshots\Trip Visualizations\BestOf\14507 seattle metro area including olympia no overlay translucent paths cropp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636713"/>
            <a:ext cx="2103438" cy="1592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8" name="Picture 3" descr="C:\research\projects\Hybrid\Trunk\Screenshots\Trip Visualizations\BestOf\washington state around 14507 trips no overlay cropp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1636713"/>
            <a:ext cx="2103438" cy="15970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9" name="TextBox 12"/>
          <p:cNvSpPr txBox="1">
            <a:spLocks noChangeArrowheads="1"/>
          </p:cNvSpPr>
          <p:nvPr/>
        </p:nvSpPr>
        <p:spPr bwMode="auto">
          <a:xfrm>
            <a:off x="2486025" y="1255713"/>
            <a:ext cx="2152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t>Seattle</a:t>
            </a:r>
          </a:p>
        </p:txBody>
      </p:sp>
      <p:sp>
        <p:nvSpPr>
          <p:cNvPr id="12300" name="TextBox 13"/>
          <p:cNvSpPr txBox="1">
            <a:spLocks noChangeArrowheads="1"/>
          </p:cNvSpPr>
          <p:nvPr/>
        </p:nvSpPr>
        <p:spPr bwMode="auto">
          <a:xfrm>
            <a:off x="4714875" y="1255713"/>
            <a:ext cx="213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t>Greater Seattle</a:t>
            </a:r>
          </a:p>
        </p:txBody>
      </p:sp>
      <p:sp>
        <p:nvSpPr>
          <p:cNvPr id="12301" name="TextBox 14"/>
          <p:cNvSpPr txBox="1">
            <a:spLocks noChangeArrowheads="1"/>
          </p:cNvSpPr>
          <p:nvPr/>
        </p:nvSpPr>
        <p:spPr bwMode="auto">
          <a:xfrm>
            <a:off x="6915150" y="1255713"/>
            <a:ext cx="213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t>Washington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76" r="8276"/>
          <a:stretch/>
        </p:blipFill>
        <p:spPr bwMode="auto">
          <a:xfrm>
            <a:off x="0" y="0"/>
            <a:ext cx="9144000" cy="684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6"/>
          <p:cNvGrpSpPr>
            <a:grpSpLocks/>
          </p:cNvGrpSpPr>
          <p:nvPr/>
        </p:nvGrpSpPr>
        <p:grpSpPr bwMode="auto">
          <a:xfrm>
            <a:off x="-76200" y="-76200"/>
            <a:ext cx="10001250" cy="7162800"/>
            <a:chOff x="-171450" y="-85725"/>
            <a:chExt cx="9525000" cy="7162800"/>
          </a:xfrm>
        </p:grpSpPr>
        <p:sp>
          <p:nvSpPr>
            <p:cNvPr id="4" name="Rectangle 3"/>
            <p:cNvSpPr/>
            <p:nvPr/>
          </p:nvSpPr>
          <p:spPr>
            <a:xfrm>
              <a:off x="-171450" y="-85725"/>
              <a:ext cx="9525000" cy="7162800"/>
            </a:xfrm>
            <a:prstGeom prst="rect">
              <a:avLst/>
            </a:prstGeom>
            <a:solidFill>
              <a:schemeClr val="tx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17" name="TextBox 5"/>
            <p:cNvSpPr txBox="1">
              <a:spLocks noChangeArrowheads="1"/>
            </p:cNvSpPr>
            <p:nvPr/>
          </p:nvSpPr>
          <p:spPr bwMode="auto">
            <a:xfrm>
              <a:off x="81642" y="-38100"/>
              <a:ext cx="6553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5400">
                  <a:solidFill>
                    <a:schemeClr val="bg1"/>
                  </a:solidFill>
                  <a:latin typeface="Arial Black" pitchFamily="34" charset="0"/>
                </a:rPr>
                <a:t>A subset of raw GPS data</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aw1_0.2_Height968b.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8815"/>
            <a:ext cx="9144000" cy="6915630"/>
          </a:xfrm>
          <a:prstGeom prst="rect">
            <a:avLst/>
          </a:prstGeom>
        </p:spPr>
      </p:pic>
    </p:spTree>
    <p:extLst>
      <p:ext uri="{BB962C8B-B14F-4D97-AF65-F5344CB8AC3E}">
        <p14:creationId xmlns:p14="http://schemas.microsoft.com/office/powerpoint/2010/main" val="1911574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3600" b="1" dirty="0" smtClean="0">
            <a:solidFill>
              <a:schemeClr val="bg1"/>
            </a:solidFill>
            <a:latin typeface="Helvetica"/>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13046</TotalTime>
  <Words>3270</Words>
  <Application>Microsoft Office PowerPoint</Application>
  <PresentationFormat>On-screen Show (4:3)</PresentationFormat>
  <Paragraphs>523</Paragraphs>
  <Slides>45</Slides>
  <Notes>45</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Data Collection</vt:lpstr>
      <vt:lpstr>PowerPoint Presentation</vt:lpstr>
      <vt:lpstr>PowerPoint Presentation</vt:lpstr>
      <vt:lpstr>PowerPoint Presentation</vt:lpstr>
      <vt:lpstr>From GPS Data to Trips</vt:lpstr>
      <vt:lpstr>PowerPoint Presentation</vt:lpstr>
      <vt:lpstr>PowerPoint Presentation</vt:lpstr>
      <vt:lpstr>Overview of Trip Data</vt:lpstr>
      <vt:lpstr>Trips to Routes</vt:lpstr>
      <vt:lpstr>PowerPoint Presentation</vt:lpstr>
      <vt:lpstr>PowerPoint Presentation</vt:lpstr>
      <vt:lpstr>PowerPoint Presentation</vt:lpstr>
      <vt:lpstr>PowerPoint Presentation</vt:lpstr>
      <vt:lpstr>PowerPoint Presentation</vt:lpstr>
      <vt:lpstr>Route Detection</vt:lpstr>
      <vt:lpstr>Our Clustering Technique</vt:lpstr>
      <vt:lpstr>PowerPoint Presentation</vt:lpstr>
      <vt:lpstr>PowerPoint Presentation</vt:lpstr>
      <vt:lpstr>Route Prediction</vt:lpstr>
      <vt:lpstr>PowerPoint Presentation</vt:lpstr>
      <vt:lpstr>PowerPoint Presentation</vt:lpstr>
      <vt:lpstr>Basic Premise</vt:lpstr>
      <vt:lpstr>Testing Setup</vt:lpstr>
      <vt:lpstr>1. Closest Match Algorithm</vt:lpstr>
      <vt:lpstr>PowerPoint Presentation</vt:lpstr>
      <vt:lpstr>PowerPoint Presentation</vt:lpstr>
      <vt:lpstr>2. Threshold Match Algorithm</vt:lpstr>
      <vt:lpstr>PowerPoint Presentation</vt:lpstr>
      <vt:lpstr>PowerPoint Presentation</vt:lpstr>
      <vt:lpstr>PowerPoint Presentation</vt:lpstr>
      <vt:lpstr>Future Work</vt:lpstr>
      <vt:lpstr>Summary</vt:lpstr>
      <vt:lpstr>Thank You!</vt:lpstr>
      <vt:lpstr>PowerPoint Presentation</vt:lpstr>
      <vt:lpstr>Trip Segmentation</vt:lpstr>
      <vt:lpstr>Trip Cleansing</vt:lpstr>
      <vt:lpstr>Trip Cleansing</vt:lpstr>
      <vt:lpstr>Trip Filtering</vt:lpstr>
      <vt:lpstr>Trip Filtering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Froehlich</dc:creator>
  <cp:lastModifiedBy>Jon Froehlich</cp:lastModifiedBy>
  <cp:revision>404</cp:revision>
  <dcterms:created xsi:type="dcterms:W3CDTF">2008-04-04T02:30:54Z</dcterms:created>
  <dcterms:modified xsi:type="dcterms:W3CDTF">2012-05-01T19:25:29Z</dcterms:modified>
</cp:coreProperties>
</file>