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51"/>
  </p:notesMasterIdLst>
  <p:handoutMasterIdLst>
    <p:handoutMasterId r:id="rId52"/>
  </p:handoutMasterIdLst>
  <p:sldIdLst>
    <p:sldId id="1808" r:id="rId2"/>
    <p:sldId id="439" r:id="rId3"/>
    <p:sldId id="817" r:id="rId4"/>
    <p:sldId id="820" r:id="rId5"/>
    <p:sldId id="822" r:id="rId6"/>
    <p:sldId id="825" r:id="rId7"/>
    <p:sldId id="1752" r:id="rId8"/>
    <p:sldId id="1753" r:id="rId9"/>
    <p:sldId id="1754" r:id="rId10"/>
    <p:sldId id="1755" r:id="rId11"/>
    <p:sldId id="1760" r:id="rId12"/>
    <p:sldId id="1764" r:id="rId13"/>
    <p:sldId id="1766" r:id="rId14"/>
    <p:sldId id="1767" r:id="rId15"/>
    <p:sldId id="1822" r:id="rId16"/>
    <p:sldId id="1829" r:id="rId17"/>
    <p:sldId id="1856" r:id="rId18"/>
    <p:sldId id="1825" r:id="rId19"/>
    <p:sldId id="1830" r:id="rId20"/>
    <p:sldId id="454" r:id="rId21"/>
    <p:sldId id="1870" r:id="rId22"/>
    <p:sldId id="1871" r:id="rId23"/>
    <p:sldId id="1872" r:id="rId24"/>
    <p:sldId id="1873" r:id="rId25"/>
    <p:sldId id="1874" r:id="rId26"/>
    <p:sldId id="1875" r:id="rId27"/>
    <p:sldId id="1884" r:id="rId28"/>
    <p:sldId id="1885" r:id="rId29"/>
    <p:sldId id="1886" r:id="rId30"/>
    <p:sldId id="1809" r:id="rId31"/>
    <p:sldId id="455" r:id="rId32"/>
    <p:sldId id="1887" r:id="rId33"/>
    <p:sldId id="1888" r:id="rId34"/>
    <p:sldId id="1890" r:id="rId35"/>
    <p:sldId id="1914" r:id="rId36"/>
    <p:sldId id="1883" r:id="rId37"/>
    <p:sldId id="676" r:id="rId38"/>
    <p:sldId id="1892" r:id="rId39"/>
    <p:sldId id="1893" r:id="rId40"/>
    <p:sldId id="1895" r:id="rId41"/>
    <p:sldId id="1897" r:id="rId42"/>
    <p:sldId id="1898" r:id="rId43"/>
    <p:sldId id="1860" r:id="rId44"/>
    <p:sldId id="1899" r:id="rId45"/>
    <p:sldId id="1913" r:id="rId46"/>
    <p:sldId id="1903" r:id="rId47"/>
    <p:sldId id="1904" r:id="rId48"/>
    <p:sldId id="1852" r:id="rId49"/>
    <p:sldId id="1915" r:id="rId50"/>
  </p:sldIdLst>
  <p:sldSz cx="12192000" cy="6858000"/>
  <p:notesSz cx="6858000" cy="9144000"/>
  <p:embeddedFontLst>
    <p:embeddedFont>
      <p:font typeface="맑은 고딕" panose="020B0503020000020004" pitchFamily="34" charset="-127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Segoe Condensed" panose="020B0606040200020203" pitchFamily="34" charset="0"/>
      <p:regular r:id="rId59"/>
      <p:bold r:id="rId60"/>
    </p:embeddedFont>
    <p:embeddedFont>
      <p:font typeface="Segoe UI" panose="020B0502040204020203" pitchFamily="34" charset="0"/>
      <p:regular r:id="rId61"/>
      <p:bold r:id="rId62"/>
      <p:italic r:id="rId63"/>
      <p:boldItalic r:id="rId64"/>
    </p:embeddedFont>
    <p:embeddedFont>
      <p:font typeface="Segoe UI Light" panose="020B0502040204020203" pitchFamily="34" charset="0"/>
      <p:regular r:id="rId65"/>
      <p:bold r:id="rId66"/>
      <p:italic r:id="rId67"/>
      <p:boldItalic r:id="rId68"/>
    </p:embeddedFont>
    <p:embeddedFont>
      <p:font typeface="Segoe UI Semibold" panose="020B0502040204020203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B11CB8D0-EB12-E942-B1BB-C364D7197CE1}">
          <p14:sldIdLst>
            <p14:sldId id="1808"/>
          </p14:sldIdLst>
        </p14:section>
        <p14:section name="Introduction" id="{DA5DFF61-1C19-4522-90B0-AFD49B20C780}">
          <p14:sldIdLst>
            <p14:sldId id="439"/>
            <p14:sldId id="817"/>
            <p14:sldId id="820"/>
            <p14:sldId id="822"/>
          </p14:sldIdLst>
        </p14:section>
        <p14:section name="RW" id="{BA5A7951-6ADD-AA44-849B-CBD156A8C7C4}">
          <p14:sldIdLst>
            <p14:sldId id="825"/>
            <p14:sldId id="1752"/>
            <p14:sldId id="1753"/>
            <p14:sldId id="1754"/>
            <p14:sldId id="1755"/>
            <p14:sldId id="1760"/>
            <p14:sldId id="1764"/>
            <p14:sldId id="1766"/>
            <p14:sldId id="1767"/>
            <p14:sldId id="1822"/>
          </p14:sldIdLst>
        </p14:section>
        <p14:section name="TouchCam" id="{AD79F550-95B4-6848-BB6C-B4D9C61CA922}">
          <p14:sldIdLst>
            <p14:sldId id="1829"/>
            <p14:sldId id="1856"/>
          </p14:sldIdLst>
        </p14:section>
        <p14:section name="Studies" id="{ECC9E10F-D4FB-C741-A76D-274FBE30FF3C}">
          <p14:sldIdLst>
            <p14:sldId id="1825"/>
            <p14:sldId id="1830"/>
          </p14:sldIdLst>
        </p14:section>
        <p14:section name="Studies - Study 1" id="{534B63C9-0C90-CB4A-B54E-2D15E6887AD3}">
          <p14:sldIdLst>
            <p14:sldId id="454"/>
            <p14:sldId id="1870"/>
            <p14:sldId id="1871"/>
            <p14:sldId id="1872"/>
            <p14:sldId id="1873"/>
            <p14:sldId id="1874"/>
            <p14:sldId id="1875"/>
            <p14:sldId id="1884"/>
            <p14:sldId id="1885"/>
            <p14:sldId id="1886"/>
            <p14:sldId id="1809"/>
          </p14:sldIdLst>
        </p14:section>
        <p14:section name="Studies - Study 2" id="{5B6FCC19-4B71-FB40-8E52-8F81E32C2D60}">
          <p14:sldIdLst>
            <p14:sldId id="455"/>
            <p14:sldId id="1887"/>
            <p14:sldId id="1888"/>
            <p14:sldId id="1890"/>
            <p14:sldId id="1914"/>
            <p14:sldId id="1883"/>
            <p14:sldId id="676"/>
            <p14:sldId id="1892"/>
            <p14:sldId id="1893"/>
            <p14:sldId id="1895"/>
            <p14:sldId id="1897"/>
            <p14:sldId id="1898"/>
          </p14:sldIdLst>
        </p14:section>
        <p14:section name="Discussion" id="{B4EEDA16-9E92-9144-8C02-49E033131BB4}">
          <p14:sldIdLst>
            <p14:sldId id="1860"/>
            <p14:sldId id="1899"/>
            <p14:sldId id="1913"/>
            <p14:sldId id="1903"/>
          </p14:sldIdLst>
        </p14:section>
        <p14:section name="Conclusion" id="{C4EF3BBE-FD56-784D-BC00-53003BFA3CAC}">
          <p14:sldIdLst>
            <p14:sldId id="1904"/>
            <p14:sldId id="1852"/>
            <p14:sldId id="19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ah Findlater" initials="LKF" lastIdx="17" clrIdx="0"/>
  <p:cmAuthor id="1" name="Lee Stearns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2267B"/>
    <a:srgbClr val="FEBECD"/>
    <a:srgbClr val="FEFAB0"/>
    <a:srgbClr val="1A1A1A"/>
    <a:srgbClr val="25AAE2"/>
    <a:srgbClr val="94D5F1"/>
    <a:srgbClr val="0000FF"/>
    <a:srgbClr val="7F7FFF"/>
    <a:srgbClr val="FCE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5" autoAdjust="0"/>
    <p:restoredTop sz="87423" autoAdjust="0"/>
  </p:normalViewPr>
  <p:slideViewPr>
    <p:cSldViewPr snapToGrid="0">
      <p:cViewPr varScale="1">
        <p:scale>
          <a:sx n="46" d="100"/>
          <a:sy n="46" d="100"/>
        </p:scale>
        <p:origin x="176" y="108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1356"/>
    </p:cViewPr>
  </p:sorter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73487484580035E-2"/>
          <c:y val="6.7718297927285731E-2"/>
          <c:w val="0.92303505240059314"/>
          <c:h val="0.769914228711887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E02F4">
                  <a:alpha val="50000"/>
                </a:srgbClr>
              </a:solidFill>
              <a:ln>
                <a:solidFill>
                  <a:srgbClr val="0E02F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C1-3B4D-8BE7-77FB858DF7F2}"/>
              </c:ext>
            </c:extLst>
          </c:dPt>
          <c:dPt>
            <c:idx val="1"/>
            <c:invertIfNegative val="0"/>
            <c:bubble3D val="0"/>
            <c:spPr>
              <a:solidFill>
                <a:srgbClr val="F04618">
                  <a:alpha val="50000"/>
                </a:srgbClr>
              </a:solidFill>
              <a:ln>
                <a:solidFill>
                  <a:srgbClr val="F0461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C1-3B4D-8BE7-77FB858DF7F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C1-3B4D-8BE7-77FB858DF7F2}"/>
              </c:ext>
            </c:extLst>
          </c:dPt>
          <c:dPt>
            <c:idx val="3"/>
            <c:invertIfNegative val="0"/>
            <c:bubble3D val="0"/>
            <c:spPr>
              <a:solidFill>
                <a:srgbClr val="DE54A6">
                  <a:alpha val="50000"/>
                </a:srgbClr>
              </a:solidFill>
              <a:ln>
                <a:solidFill>
                  <a:srgbClr val="DE54A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5C1-3B4D-8BE7-77FB858DF7F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>
                  <a:alpha val="50000"/>
                </a:srgbClr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5C1-3B4D-8BE7-77FB858DF7F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  <a:alpha val="50000"/>
                </a:schemeClr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5C1-3B4D-8BE7-77FB858DF7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Sheet1!$D$53:$I$53</c:f>
              <c:strCache>
                <c:ptCount val="6"/>
                <c:pt idx="0">
                  <c:v>Palm</c:v>
                </c:pt>
                <c:pt idx="1">
                  <c:v>Fingers</c:v>
                </c:pt>
                <c:pt idx="2">
                  <c:v>Wrist&amp;BackOfHand</c:v>
                </c:pt>
                <c:pt idx="3">
                  <c:v>Shoulder</c:v>
                </c:pt>
                <c:pt idx="4">
                  <c:v>Thigh</c:v>
                </c:pt>
                <c:pt idx="5">
                  <c:v>Ear</c:v>
                </c:pt>
              </c:strCache>
            </c:strRef>
          </c:cat>
          <c:val>
            <c:numRef>
              <c:f>Sheet1!$D$54:$I$54</c:f>
              <c:numCache>
                <c:formatCode>General</c:formatCode>
                <c:ptCount val="6"/>
                <c:pt idx="0">
                  <c:v>99.1</c:v>
                </c:pt>
                <c:pt idx="1">
                  <c:v>99.6</c:v>
                </c:pt>
                <c:pt idx="2">
                  <c:v>93.8</c:v>
                </c:pt>
                <c:pt idx="3">
                  <c:v>98.8</c:v>
                </c:pt>
                <c:pt idx="4">
                  <c:v>97.3</c:v>
                </c:pt>
                <c:pt idx="5">
                  <c:v>93.8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5C1-3B4D-8BE7-77FB858DF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2"/>
        <c:overlap val="77"/>
        <c:axId val="657225344"/>
        <c:axId val="657229608"/>
      </c:barChart>
      <c:catAx>
        <c:axId val="65722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57229608"/>
        <c:crosses val="autoZero"/>
        <c:auto val="1"/>
        <c:lblAlgn val="ctr"/>
        <c:lblOffset val="100"/>
        <c:noMultiLvlLbl val="0"/>
      </c:catAx>
      <c:valAx>
        <c:axId val="657229608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Accuracy (%)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"/>
              <c:y val="0.253006797772182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5722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00753-2FB5-44A9-B322-B26A5182500A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96B2-96DA-4751-A4C5-BA4901003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8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C9EF7-9634-8342-B1C2-56213AFF8EBD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65075-C8F1-A340-9AB0-CF3758A3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Hi everyone. My name is </a:t>
            </a:r>
            <a:r>
              <a:rPr lang="en-US" baseline="0" dirty="0" err="1"/>
              <a:t>Uran</a:t>
            </a:r>
            <a:r>
              <a:rPr lang="en-US" baseline="0" dirty="0"/>
              <a:t> Oh. </a:t>
            </a:r>
          </a:p>
          <a:p>
            <a:r>
              <a:rPr lang="en-US" baseline="0" dirty="0"/>
              <a:t>I will present a finger-worn system called </a:t>
            </a:r>
            <a:r>
              <a:rPr lang="en-US" baseline="0" dirty="0" err="1"/>
              <a:t>TouchCam</a:t>
            </a:r>
            <a:r>
              <a:rPr lang="en-US" baseline="0" dirty="0"/>
              <a:t> which was designed support on-body interaction </a:t>
            </a:r>
            <a:r>
              <a:rPr lang="en-US" altLang="ko-KR" baseline="0" dirty="0"/>
              <a:t>for people with visual impairments </a:t>
            </a:r>
          </a:p>
          <a:p>
            <a:endParaRPr lang="en-US" baseline="0" dirty="0"/>
          </a:p>
          <a:p>
            <a:r>
              <a:rPr lang="en-US" baseline="0" dirty="0"/>
              <a:t>This work had been done together with Lee Stearns, Leah </a:t>
            </a:r>
            <a:r>
              <a:rPr lang="en-US" baseline="0" dirty="0" err="1"/>
              <a:t>Findlater</a:t>
            </a:r>
            <a:r>
              <a:rPr lang="en-US" baseline="0" dirty="0"/>
              <a:t> and Jon Froehlich awhile ago at University of Maryland, College 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00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00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0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9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90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3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94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Leave-One-Out Within-Person Classification Experiment (</a:t>
            </a:r>
            <a:r>
              <a:rPr lang="en-US" altLang="ko-KR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</a:t>
            </a:r>
            <a:r>
              <a:rPr lang="en-US" altLang="ko-K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=24)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06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No sig. difference between all sensors vs. camera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Sig. difference between camera only and all other sensors for both coarse-grained and fine-grained accuracy.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07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 alone may not be sufficient, but using a camera in addition to IMU sensor helps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90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5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5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Recruited via e-mail list and local organization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$60 compensation</a:t>
            </a:r>
            <a:endParaRPr lang="en-US" altLang="ko-KR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5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2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3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0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third and fourth stages run in parallel, using the features from the previous stage to classify either location or gesture using support vector machines.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9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Stage 3 uses classifiers that are trained individually for each user, first classifying coarse-grained locations like the palm or wrist, and then classifying fine-grained locations like the upper or lower palm.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[wait]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4 uses a single gesture classifier that is identical for all users, which we trained using a large set of pre-recorded gesture data.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18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70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4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7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57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60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12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9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Demonstrated with a </a:t>
            </a:r>
            <a:r>
              <a:rPr lang="en-US" altLang="ko-KR" sz="12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computer-vision driven finger camera </a:t>
            </a:r>
            <a:r>
              <a:rPr lang="en-US" altLang="ko-KR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98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Demonstrated with a </a:t>
            </a:r>
            <a:r>
              <a:rPr lang="en-US" altLang="ko-KR" sz="12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computer-vision driven finger camera </a:t>
            </a:r>
            <a:r>
              <a:rPr lang="en-US" altLang="ko-KR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21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19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13-min presentation, 2 min. </a:t>
            </a:r>
            <a:r>
              <a:rPr lang="en-US" baseline="0" dirty="0" err="1"/>
              <a:t>QnA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9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13-min presentation, 2 min. </a:t>
            </a:r>
            <a:r>
              <a:rPr lang="en-US" baseline="0" dirty="0" err="1"/>
              <a:t>QnA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6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0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99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4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44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0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5075-C8F1-A340-9AB0-CF3758A325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3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7332F4-76FC-44B2-99A0-C44E74949E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7332F4-76FC-44B2-99A0-C44E74949E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20524" y="6581775"/>
            <a:ext cx="371475" cy="27622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900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2700000" scaled="0"/>
          </a:gradFill>
        </p:spPr>
        <p:txBody>
          <a:bodyPr tIns="0" anchor="b" anchorCtr="0"/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7332F4-76FC-44B2-99A0-C44E74949E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7332F4-76FC-44B2-99A0-C44E74949E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52" y="6627168"/>
            <a:ext cx="335348" cy="2308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tIns="0" anchor="b" anchorCtr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Segoe Condensed" panose="020B0606040200020203" pitchFamily="34" charset="0"/>
              </a:defRPr>
            </a:lvl1pPr>
          </a:lstStyle>
          <a:p>
            <a:fld id="{167332F4-76FC-44B2-99A0-C44E74949E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8EDD519D-6BA6-3E46-83E3-B74FAD7CB49E}"/>
              </a:ext>
            </a:extLst>
          </p:cNvPr>
          <p:cNvSpPr/>
          <p:nvPr/>
        </p:nvSpPr>
        <p:spPr>
          <a:xfrm>
            <a:off x="0" y="0"/>
            <a:ext cx="12192002" cy="6857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93988"/>
            <a:endParaRPr lang="en-US" sz="3200" dirty="0">
              <a:latin typeface="Segoe UI Light" charset="0"/>
              <a:ea typeface="Segoe UI Light" charset="0"/>
              <a:cs typeface="Segoe UI Light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4054A3-BE87-450D-9E78-70AB2CDDB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58" y="142524"/>
            <a:ext cx="5432502" cy="6378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DF4B46-F7E2-1340-868C-9CED5982A191}"/>
              </a:ext>
            </a:extLst>
          </p:cNvPr>
          <p:cNvSpPr txBox="1">
            <a:spLocks/>
          </p:cNvSpPr>
          <p:nvPr/>
        </p:nvSpPr>
        <p:spPr>
          <a:xfrm>
            <a:off x="758947" y="1241334"/>
            <a:ext cx="10103766" cy="137745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hangingPunct="0"/>
            <a:r>
              <a:rPr lang="en-US" sz="4800" b="1" cap="small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: Realtime Recognition of Location-Specific On-Body Gestures to Support Users with Visual Impairments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989783" y="4518118"/>
            <a:ext cx="10278262" cy="188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Lee Stearns</a:t>
            </a:r>
            <a:r>
              <a:rPr lang="en-US" altLang="ko-KR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  <a:r>
              <a:rPr lang="en-US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 </a:t>
            </a:r>
            <a:r>
              <a:rPr lang="en-US" sz="28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Uran</a:t>
            </a:r>
            <a:r>
              <a:rPr lang="en-US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Oh</a:t>
            </a:r>
            <a:r>
              <a:rPr lang="en-US" altLang="ko-KR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  <a:r>
              <a:rPr lang="en-US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,2,*</a:t>
            </a:r>
            <a:r>
              <a:rPr lang="en-US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 Leah Findlater</a:t>
            </a:r>
            <a:r>
              <a:rPr lang="en-US" altLang="ko-KR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1,</a:t>
            </a:r>
            <a:r>
              <a:rPr lang="en-US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</a:t>
            </a:r>
            <a:r>
              <a:rPr lang="en-US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Jon E. Froehlich</a:t>
            </a:r>
            <a:r>
              <a:rPr lang="en-US" altLang="ko-KR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  <a:r>
              <a:rPr lang="en-US" sz="2800" b="1" baseline="300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,3</a:t>
            </a:r>
            <a:endParaRPr lang="en-US" sz="28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hangingPunct="0"/>
            <a:r>
              <a:rPr lang="en-US" altLang="ko-KR" sz="2000" baseline="30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1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University of Maryland, College Park, </a:t>
            </a:r>
            <a:r>
              <a:rPr lang="en-US" altLang="ko-KR" sz="2000" baseline="30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2</a:t>
            </a:r>
            <a:r>
              <a:rPr lang="en-US" altLang="ko-KR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 Carnegie Mellon University, </a:t>
            </a:r>
          </a:p>
          <a:p>
            <a:pPr hangingPunct="0"/>
            <a:r>
              <a:rPr lang="en-US" altLang="ko-KR" sz="2000" baseline="30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3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University of Washington, *Currently at </a:t>
            </a:r>
            <a:r>
              <a:rPr lang="en-US" sz="2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Ewha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 </a:t>
            </a:r>
            <a:r>
              <a:rPr lang="en-US" sz="2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Womans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 University</a:t>
            </a: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 Black" panose="02000503000000020004" pitchFamily="2" charset="0"/>
            </a:endParaRPr>
          </a:p>
          <a:p>
            <a:pPr hangingPunct="0">
              <a:lnSpc>
                <a:spcPct val="40000"/>
              </a:lnSpc>
              <a:spcBef>
                <a:spcPts val="300"/>
              </a:spcBef>
            </a:pPr>
            <a:endParaRPr lang="en-US" sz="16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 Black" panose="02000503000000020004" pitchFamily="2" charset="0"/>
            </a:endParaRPr>
          </a:p>
          <a:p>
            <a:pPr hangingPunct="0">
              <a:lnSpc>
                <a:spcPct val="40000"/>
              </a:lnSpc>
              <a:spcBef>
                <a:spcPts val="300"/>
              </a:spcBef>
            </a:pPr>
            <a:endParaRPr lang="en-US" sz="2000" dirty="0">
              <a:latin typeface="Segoe Condensed" charset="0"/>
              <a:ea typeface="Segoe Condensed" charset="0"/>
              <a:cs typeface="Segoe Condensed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BC8676D-98A9-4198-86DD-4EBC816583B2}"/>
              </a:ext>
            </a:extLst>
          </p:cNvPr>
          <p:cNvSpPr txBox="1">
            <a:spLocks/>
          </p:cNvSpPr>
          <p:nvPr/>
        </p:nvSpPr>
        <p:spPr>
          <a:xfrm>
            <a:off x="3322243" y="4518117"/>
            <a:ext cx="1371600" cy="648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hangingPunct="0"/>
            <a:r>
              <a:rPr lang="en-US" sz="2800" b="1" u="sng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Uran</a:t>
            </a:r>
            <a:r>
              <a:rPr lang="en-US" sz="2800" b="1" u="sng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Oh</a:t>
            </a:r>
            <a:endParaRPr lang="en-US" sz="2000" b="1" u="sng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67B56-0031-498E-8553-FEA2C035E091}"/>
              </a:ext>
            </a:extLst>
          </p:cNvPr>
          <p:cNvSpPr txBox="1"/>
          <p:nvPr/>
        </p:nvSpPr>
        <p:spPr>
          <a:xfrm>
            <a:off x="10370663" y="6472503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 Semibold" panose="020B0702040204020203" pitchFamily="34" charset="0"/>
              </a:rPr>
              <a:t>@Ubicomp2018</a:t>
            </a:r>
            <a:endParaRPr lang="ko-KR" altLang="en-US" dirty="0">
              <a:solidFill>
                <a:schemeClr val="bg1"/>
              </a:solidFill>
              <a:latin typeface="Helvetica Neue Light" panose="02000403000000020004" pitchFamily="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5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0A2123-0AAE-49C4-AAED-D152A247C339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Capacitive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Infrared Reflective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Bio-acoustic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(Electro) Magnetic</a:t>
            </a:r>
          </a:p>
          <a:p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Optic 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5ACF2310-74D1-4528-857C-C0EFD5E83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26"/>
          <a:stretch/>
        </p:blipFill>
        <p:spPr>
          <a:xfrm>
            <a:off x="6186658" y="4117494"/>
            <a:ext cx="3195726" cy="240850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455CABB-5929-4438-AEAC-D1B726A9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974" y="4117494"/>
            <a:ext cx="2636413" cy="2407557"/>
          </a:xfrm>
          <a:prstGeom prst="rect">
            <a:avLst/>
          </a:prstGeom>
        </p:spPr>
      </p:pic>
      <p:sp>
        <p:nvSpPr>
          <p:cNvPr id="18" name="Rectangle 20">
            <a:extLst>
              <a:ext uri="{FF2B5EF4-FFF2-40B4-BE49-F238E27FC236}">
                <a16:creationId xmlns:a16="http://schemas.microsoft.com/office/drawing/2014/main" id="{ACC47442-AB8F-4CEB-AF47-3D44EE9494BB}"/>
              </a:ext>
            </a:extLst>
          </p:cNvPr>
          <p:cNvSpPr/>
          <p:nvPr/>
        </p:nvSpPr>
        <p:spPr>
          <a:xfrm>
            <a:off x="2928797" y="64810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Imaginary Phone [Gustafson et al. (2011)] (left), </a:t>
            </a:r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OmniTouch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[Harrison et al. (2011)] (right)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5C24143-1BF6-7D4C-A9ED-E26EDF81BD22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Approaches </a:t>
            </a:r>
          </a:p>
        </p:txBody>
      </p:sp>
    </p:spTree>
    <p:extLst>
      <p:ext uri="{BB962C8B-B14F-4D97-AF65-F5344CB8AC3E}">
        <p14:creationId xmlns:p14="http://schemas.microsoft.com/office/powerpoint/2010/main" val="416471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A6B73CC-116B-444C-8AA4-76B30FAA4FB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 space</a:t>
            </a:r>
          </a:p>
          <a:p>
            <a:pPr lvl="1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Small and fixed area</a:t>
            </a:r>
          </a:p>
          <a:p>
            <a:pPr lvl="1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Single location</a:t>
            </a:r>
          </a:p>
          <a:p>
            <a:pPr marL="0" indent="0">
              <a:buNone/>
            </a:pPr>
            <a:endParaRPr lang="en-US" sz="32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4F34CA1B-B5FE-48E6-949D-016EA574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13" y="4848890"/>
            <a:ext cx="1954911" cy="179933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5D4B0781-6E44-4ABE-9E37-D42C5C1E7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7"/>
          <a:stretch/>
        </p:blipFill>
        <p:spPr>
          <a:xfrm>
            <a:off x="4708716" y="4848890"/>
            <a:ext cx="2624200" cy="1799331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F4FB4132-4DE0-42BE-8F86-82B5E9C19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947" y="4848892"/>
            <a:ext cx="2676362" cy="17993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A9651D-61CE-DA4E-8B3D-4E9E64796D57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Limitations </a:t>
            </a:r>
          </a:p>
        </p:txBody>
      </p:sp>
    </p:spTree>
    <p:extLst>
      <p:ext uri="{BB962C8B-B14F-4D97-AF65-F5344CB8AC3E}">
        <p14:creationId xmlns:p14="http://schemas.microsoft.com/office/powerpoint/2010/main" val="14097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A6B73CC-116B-444C-8AA4-76B30FAA4FB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 space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vocabulary</a:t>
            </a:r>
          </a:p>
          <a:p>
            <a:pPr lvl="1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Input localization only</a:t>
            </a:r>
          </a:p>
          <a:p>
            <a:pPr lvl="1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Gesture recognition only 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148F584-EF8A-4251-BF33-2E19A396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41" y="4787545"/>
            <a:ext cx="2168961" cy="1852654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AD6572B-53A3-44A3-B83F-E3951CDEB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819" y="4786066"/>
            <a:ext cx="2223388" cy="1854133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2A7FF7D-E103-4CCD-A07A-5A1F83511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39"/>
          <a:stretch/>
        </p:blipFill>
        <p:spPr>
          <a:xfrm>
            <a:off x="7057132" y="4786065"/>
            <a:ext cx="2755692" cy="185413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28C124E-093E-724E-AFC7-7B70652A9829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Limitations </a:t>
            </a:r>
          </a:p>
        </p:txBody>
      </p:sp>
    </p:spTree>
    <p:extLst>
      <p:ext uri="{BB962C8B-B14F-4D97-AF65-F5344CB8AC3E}">
        <p14:creationId xmlns:p14="http://schemas.microsoft.com/office/powerpoint/2010/main" val="215566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A6B73CC-116B-444C-8AA4-76B30FAA4FB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 space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vocabulary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Sensing &amp; touching locations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8B6ED8E3-2671-4705-B13B-3221B86A9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26"/>
          <a:stretch/>
        </p:blipFill>
        <p:spPr>
          <a:xfrm>
            <a:off x="7521444" y="4799219"/>
            <a:ext cx="2461053" cy="185481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8514FE9-55F6-45F7-8C59-DD1CF0DB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83" y="4799219"/>
            <a:ext cx="2031124" cy="185481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C3BDFB0-5EF2-AC4B-B9F3-514B479DD008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Limitations </a:t>
            </a:r>
          </a:p>
        </p:txBody>
      </p:sp>
    </p:spTree>
    <p:extLst>
      <p:ext uri="{BB962C8B-B14F-4D97-AF65-F5344CB8AC3E}">
        <p14:creationId xmlns:p14="http://schemas.microsoft.com/office/powerpoint/2010/main" val="219101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A6B73CC-116B-444C-8AA4-76B30FAA4FB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 space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vocabulary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Sensing &amp; touching locations</a:t>
            </a:r>
          </a:p>
          <a:p>
            <a:pPr lvl="1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E.g., Camera for people with visual impairments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2EF3F549-37D6-4ACA-9F37-D81965F1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51" y="4534328"/>
            <a:ext cx="5655256" cy="197112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FE62620-48A2-43E4-82D8-1A39BB53FD34}"/>
              </a:ext>
            </a:extLst>
          </p:cNvPr>
          <p:cNvSpPr/>
          <p:nvPr/>
        </p:nvSpPr>
        <p:spPr>
          <a:xfrm>
            <a:off x="3900943" y="6485860"/>
            <a:ext cx="8091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Example pictures taken by people with visual impairments [</a:t>
            </a:r>
            <a:r>
              <a:rPr lang="en-US" altLang="ko-KR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Bigham</a:t>
            </a:r>
            <a:r>
              <a:rPr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et al. (2010)]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70BDBF-8DC6-CE4C-A7CD-3EC470988BFC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Limitations </a:t>
            </a:r>
          </a:p>
        </p:txBody>
      </p:sp>
    </p:spTree>
    <p:extLst>
      <p:ext uri="{BB962C8B-B14F-4D97-AF65-F5344CB8AC3E}">
        <p14:creationId xmlns:p14="http://schemas.microsoft.com/office/powerpoint/2010/main" val="140759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A6B73CC-116B-444C-8AA4-76B30FAA4FB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 space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vocabulary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Sensing &amp; touching locations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 user</a:t>
            </a:r>
          </a:p>
          <a:p>
            <a:pPr lvl="1"/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Designed and evaluated for typical users only</a:t>
            </a:r>
          </a:p>
          <a:p>
            <a:pPr lvl="1"/>
            <a:endParaRPr lang="en-US" sz="3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2" descr="Image result for visual impairment smartphone">
            <a:extLst>
              <a:ext uri="{FF2B5EF4-FFF2-40B4-BE49-F238E27FC236}">
                <a16:creationId xmlns:a16="http://schemas.microsoft.com/office/drawing/2014/main" id="{0C489993-F052-4BBE-A336-3433AB226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/>
          <a:stretch/>
        </p:blipFill>
        <p:spPr bwMode="auto">
          <a:xfrm>
            <a:off x="7592089" y="4135901"/>
            <a:ext cx="4474299" cy="2518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5D5758D-20EA-924B-972B-A562AF77D202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Limitations </a:t>
            </a:r>
          </a:p>
        </p:txBody>
      </p:sp>
    </p:spTree>
    <p:extLst>
      <p:ext uri="{BB962C8B-B14F-4D97-AF65-F5344CB8AC3E}">
        <p14:creationId xmlns:p14="http://schemas.microsoft.com/office/powerpoint/2010/main" val="401083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790157-5C15-426D-9A9E-FA1520B8C41A}"/>
              </a:ext>
            </a:extLst>
          </p:cNvPr>
          <p:cNvSpPr txBox="1">
            <a:spLocks/>
          </p:cNvSpPr>
          <p:nvPr/>
        </p:nvSpPr>
        <p:spPr>
          <a:xfrm>
            <a:off x="-3" y="32714"/>
            <a:ext cx="12192003" cy="168709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342900">
              <a:lnSpc>
                <a:spcPts val="5000"/>
              </a:lnSpc>
            </a:pPr>
            <a:r>
              <a:rPr lang="en-US" sz="4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Our Approach: On-Body Input Recognition</a:t>
            </a:r>
          </a:p>
          <a:p>
            <a:pPr marL="403225">
              <a:lnSpc>
                <a:spcPts val="5000"/>
              </a:lnSpc>
            </a:pPr>
            <a:r>
              <a:rPr lang="en-US" sz="4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    Using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Finger-Worn Sensors</a:t>
            </a:r>
          </a:p>
        </p:txBody>
      </p:sp>
    </p:spTree>
    <p:extLst>
      <p:ext uri="{BB962C8B-B14F-4D97-AF65-F5344CB8AC3E}">
        <p14:creationId xmlns:p14="http://schemas.microsoft.com/office/powerpoint/2010/main" val="361448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806530B5-E82A-2543-BBA4-7439CC091D6A}"/>
              </a:ext>
            </a:extLst>
          </p:cNvPr>
          <p:cNvGrpSpPr/>
          <p:nvPr/>
        </p:nvGrpSpPr>
        <p:grpSpPr>
          <a:xfrm>
            <a:off x="1" y="32714"/>
            <a:ext cx="12204818" cy="6825286"/>
            <a:chOff x="0" y="1"/>
            <a:chExt cx="12192000" cy="6858001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A82903D1-3006-DA47-B04E-89A4CE48B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" r="75156" b="14285"/>
            <a:stretch/>
          </p:blipFill>
          <p:spPr>
            <a:xfrm>
              <a:off x="0" y="1"/>
              <a:ext cx="6108192" cy="3428998"/>
            </a:xfrm>
            <a:prstGeom prst="rect">
              <a:avLst/>
            </a:prstGeom>
          </p:spPr>
        </p:pic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74A344BD-8A3F-6445-92F0-A1532B7A4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9" r="50078" b="16360"/>
            <a:stretch/>
          </p:blipFill>
          <p:spPr>
            <a:xfrm>
              <a:off x="6083808" y="1"/>
              <a:ext cx="6108192" cy="3428998"/>
            </a:xfrm>
            <a:prstGeom prst="rect">
              <a:avLst/>
            </a:prstGeom>
          </p:spPr>
        </p:pic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049F4DB5-2083-EB45-ABEA-428FA6A33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78" t="8774" r="25078" b="7589"/>
            <a:stretch/>
          </p:blipFill>
          <p:spPr>
            <a:xfrm>
              <a:off x="0" y="3429000"/>
              <a:ext cx="6108192" cy="3429002"/>
            </a:xfrm>
            <a:prstGeom prst="rect">
              <a:avLst/>
            </a:prstGeom>
          </p:spPr>
        </p:pic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FE7D97B1-492A-9443-8D6E-0B27DD2D6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8" t="4909" b="11187"/>
            <a:stretch/>
          </p:blipFill>
          <p:spPr>
            <a:xfrm>
              <a:off x="6083808" y="3429000"/>
              <a:ext cx="6108192" cy="3429000"/>
            </a:xfrm>
            <a:prstGeom prst="rect">
              <a:avLst/>
            </a:prstGeom>
          </p:spPr>
        </p:pic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32602-B645-6648-A118-8095A807F5A7}"/>
              </a:ext>
            </a:extLst>
          </p:cNvPr>
          <p:cNvSpPr txBox="1"/>
          <p:nvPr/>
        </p:nvSpPr>
        <p:spPr>
          <a:xfrm>
            <a:off x="-952230" y="4980562"/>
            <a:ext cx="88884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1725"/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Advantages</a:t>
            </a:r>
            <a:endParaRPr lang="en-US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600200" indent="-498475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Flexible input locations</a:t>
            </a:r>
          </a:p>
          <a:p>
            <a:pPr marL="1600200" indent="-498475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Larger input vocabulary</a:t>
            </a:r>
          </a:p>
          <a:p>
            <a:pPr marL="1600200" indent="-498475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Simplified sensing and processing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E485E6-1E53-A744-A49A-1D1FFB4DCFAF}"/>
              </a:ext>
            </a:extLst>
          </p:cNvPr>
          <p:cNvSpPr txBox="1">
            <a:spLocks/>
          </p:cNvSpPr>
          <p:nvPr/>
        </p:nvSpPr>
        <p:spPr>
          <a:xfrm>
            <a:off x="-3" y="32714"/>
            <a:ext cx="12192003" cy="168709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342900">
              <a:lnSpc>
                <a:spcPts val="5000"/>
              </a:lnSpc>
            </a:pPr>
            <a:r>
              <a:rPr lang="en-US" sz="4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Our Approach: On-Body Input Recognition</a:t>
            </a:r>
          </a:p>
          <a:p>
            <a:pPr marL="403225">
              <a:lnSpc>
                <a:spcPts val="5000"/>
              </a:lnSpc>
            </a:pPr>
            <a:r>
              <a:rPr lang="en-US" sz="4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    Using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Finger-Worn Sensors</a:t>
            </a:r>
          </a:p>
        </p:txBody>
      </p:sp>
    </p:spTree>
    <p:extLst>
      <p:ext uri="{BB962C8B-B14F-4D97-AF65-F5344CB8AC3E}">
        <p14:creationId xmlns:p14="http://schemas.microsoft.com/office/powerpoint/2010/main" val="26822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0625" y="4384381"/>
            <a:ext cx="5749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Goal: to assess the feasibility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F332F7C-79C7-4DF2-A39F-EC9F0D167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469471" y="1140197"/>
            <a:ext cx="5570641" cy="31334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1AC864D-4F6D-400E-AD3E-E1E0A376EC27}"/>
              </a:ext>
            </a:extLst>
          </p:cNvPr>
          <p:cNvSpPr txBox="1">
            <a:spLocks/>
          </p:cNvSpPr>
          <p:nvPr/>
        </p:nvSpPr>
        <p:spPr>
          <a:xfrm>
            <a:off x="411799" y="1158222"/>
            <a:ext cx="2958722" cy="11036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6000" b="1" cap="small" dirty="0">
                <a:ln>
                  <a:solidFill>
                    <a:schemeClr val="tx1"/>
                  </a:solidFill>
                </a:ln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endParaRPr lang="en-US" sz="3200" b="1" cap="small" dirty="0">
              <a:ln>
                <a:solidFill>
                  <a:schemeClr val="tx1"/>
                </a:solidFill>
              </a:ln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DF068C-4309-5643-A66B-27A56AD1F505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Methods </a:t>
            </a:r>
          </a:p>
        </p:txBody>
      </p:sp>
    </p:spTree>
    <p:extLst>
      <p:ext uri="{BB962C8B-B14F-4D97-AF65-F5344CB8AC3E}">
        <p14:creationId xmlns:p14="http://schemas.microsoft.com/office/powerpoint/2010/main" val="679096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62BA57D-BE98-4C20-88C4-00EF22AC73CE}"/>
              </a:ext>
            </a:extLst>
          </p:cNvPr>
          <p:cNvGrpSpPr/>
          <p:nvPr/>
        </p:nvGrpSpPr>
        <p:grpSpPr>
          <a:xfrm>
            <a:off x="469471" y="1140197"/>
            <a:ext cx="11253058" cy="3133486"/>
            <a:chOff x="469471" y="3091998"/>
            <a:chExt cx="11253058" cy="313348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EF332F7C-79C7-4DF2-A39F-EC9F0D167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4"/>
            <a:stretch/>
          </p:blipFill>
          <p:spPr>
            <a:xfrm>
              <a:off x="469471" y="3091998"/>
              <a:ext cx="5570641" cy="3133486"/>
            </a:xfrm>
            <a:prstGeom prst="rect">
              <a:avLst/>
            </a:prstGeom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C46F4BE-191A-4117-AECB-4AE4663D2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9" b="454"/>
            <a:stretch/>
          </p:blipFill>
          <p:spPr bwMode="auto">
            <a:xfrm>
              <a:off x="6151889" y="3091998"/>
              <a:ext cx="5570640" cy="313348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31B3DE-1EFC-4606-8A1A-00DE8C0D7D68}"/>
              </a:ext>
            </a:extLst>
          </p:cNvPr>
          <p:cNvSpPr txBox="1"/>
          <p:nvPr/>
        </p:nvSpPr>
        <p:spPr>
          <a:xfrm>
            <a:off x="6141556" y="4384380"/>
            <a:ext cx="579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Goal: to evaluate the usability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BF980-6BCA-4A83-8073-01AD768D06ED}"/>
              </a:ext>
            </a:extLst>
          </p:cNvPr>
          <p:cNvSpPr txBox="1">
            <a:spLocks/>
          </p:cNvSpPr>
          <p:nvPr/>
        </p:nvSpPr>
        <p:spPr>
          <a:xfrm>
            <a:off x="6102409" y="1153981"/>
            <a:ext cx="2958722" cy="11036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6000" b="1" cap="small" dirty="0">
                <a:ln>
                  <a:solidFill>
                    <a:schemeClr val="tx1"/>
                  </a:solidFill>
                </a:ln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II</a:t>
            </a:r>
            <a:endParaRPr lang="en-US" sz="3200" b="1" cap="small" dirty="0">
              <a:ln>
                <a:solidFill>
                  <a:schemeClr val="tx1"/>
                </a:solidFill>
              </a:ln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DEC8A6-F538-C140-A6D0-E6A9336E47FA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Methods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8C3D3-F675-8D47-BDCD-F67B3116A036}"/>
              </a:ext>
            </a:extLst>
          </p:cNvPr>
          <p:cNvSpPr txBox="1"/>
          <p:nvPr/>
        </p:nvSpPr>
        <p:spPr>
          <a:xfrm>
            <a:off x="290625" y="4384381"/>
            <a:ext cx="5749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Goal: to assess the feasibility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49FC3B-908E-A148-BFE3-23A740AD7B5B}"/>
              </a:ext>
            </a:extLst>
          </p:cNvPr>
          <p:cNvSpPr txBox="1">
            <a:spLocks/>
          </p:cNvSpPr>
          <p:nvPr/>
        </p:nvSpPr>
        <p:spPr>
          <a:xfrm>
            <a:off x="411799" y="1158222"/>
            <a:ext cx="2958722" cy="11036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6000" b="1" cap="small" dirty="0">
                <a:ln>
                  <a:solidFill>
                    <a:schemeClr val="tx1"/>
                  </a:solidFill>
                </a:ln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endParaRPr lang="en-US" sz="3200" b="1" cap="small" dirty="0">
              <a:ln>
                <a:solidFill>
                  <a:schemeClr val="tx1"/>
                </a:solidFill>
              </a:ln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4998C51-6DA6-6F44-AA6B-0064D4DE504F}"/>
              </a:ext>
            </a:extLst>
          </p:cNvPr>
          <p:cNvSpPr/>
          <p:nvPr/>
        </p:nvSpPr>
        <p:spPr>
          <a:xfrm>
            <a:off x="197180" y="942965"/>
            <a:ext cx="5913227" cy="52184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0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FEEBFB-F0D9-4930-B0DE-BC9192C5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04815" cy="6957392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19FE5F10-F3A4-4436-B264-09492B2C3A78}"/>
              </a:ext>
            </a:extLst>
          </p:cNvPr>
          <p:cNvSpPr/>
          <p:nvPr/>
        </p:nvSpPr>
        <p:spPr>
          <a:xfrm>
            <a:off x="0" y="0"/>
            <a:ext cx="12217633" cy="6957391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118D3D0-A134-4D1B-B9C8-3CBC087156D7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8932989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Interaction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Definition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0B5FC77-9372-4640-AE78-053CB510953D}"/>
              </a:ext>
            </a:extLst>
          </p:cNvPr>
          <p:cNvSpPr txBox="1">
            <a:spLocks/>
          </p:cNvSpPr>
          <p:nvPr/>
        </p:nvSpPr>
        <p:spPr>
          <a:xfrm>
            <a:off x="1290631" y="2580713"/>
            <a:ext cx="9636370" cy="1078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type of interaction technique which employs the </a:t>
            </a:r>
            <a:r>
              <a:rPr lang="en-US" sz="4000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user’s own body </a:t>
            </a:r>
            <a:r>
              <a:rPr lang="en-US" altLang="ko-KR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an </a:t>
            </a:r>
            <a:r>
              <a:rPr lang="en-US" altLang="ko-KR" sz="4000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interactive surface</a:t>
            </a:r>
            <a:endParaRPr lang="en-US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1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204819" cy="1914525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93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BEC6E7-BA6F-004B-AAB2-669FBEF2AF45}"/>
              </a:ext>
            </a:extLst>
          </p:cNvPr>
          <p:cNvSpPr txBox="1">
            <a:spLocks/>
          </p:cNvSpPr>
          <p:nvPr/>
        </p:nvSpPr>
        <p:spPr>
          <a:xfrm>
            <a:off x="190809" y="226355"/>
            <a:ext cx="10515600" cy="24441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b="1" cap="small" dirty="0">
                <a:ln>
                  <a:solidFill>
                    <a:sysClr val="windowText" lastClr="000000"/>
                  </a:solidFill>
                </a:ln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I</a:t>
            </a:r>
          </a:p>
          <a:p>
            <a:pPr>
              <a:lnSpc>
                <a:spcPct val="80000"/>
              </a:lnSpc>
            </a:pPr>
            <a:r>
              <a:rPr lang="en-US" sz="8000" b="1" cap="small" dirty="0">
                <a:ln>
                  <a:solidFill>
                    <a:sysClr val="windowText" lastClr="000000"/>
                  </a:solidFill>
                </a:ln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endParaRPr lang="en-US" b="1" cap="small" dirty="0">
              <a:ln>
                <a:solidFill>
                  <a:sysClr val="windowText" lastClr="000000"/>
                </a:solidFill>
              </a:ln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AA432-287E-437D-BC61-1550EE6B19D3}"/>
              </a:ext>
            </a:extLst>
          </p:cNvPr>
          <p:cNvSpPr txBox="1"/>
          <p:nvPr/>
        </p:nvSpPr>
        <p:spPr>
          <a:xfrm>
            <a:off x="-4" y="5870713"/>
            <a:ext cx="12192000" cy="987287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228600"/>
            <a:r>
              <a:rPr lang="en-US" altLang="ko-KR" sz="4400" b="1" cap="small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 Feasibility Study with Offline Evaluations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93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CFB1C-CD6D-0048-872D-7CAAEA8D3ED8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Participants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E5D49-7A41-6342-BE9D-0B6A656419DA}"/>
              </a:ext>
            </a:extLst>
          </p:cNvPr>
          <p:cNvSpPr txBox="1"/>
          <p:nvPr/>
        </p:nvSpPr>
        <p:spPr>
          <a:xfrm>
            <a:off x="714426" y="2022963"/>
            <a:ext cx="95268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number of subjects: 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24 (16 female, 8 male)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Avg. age: 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28.9 (</a:t>
            </a:r>
            <a:r>
              <a:rPr lang="en-US" altLang="ko-KR" sz="28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SD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= 7.95, range: 19 - 51)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Level of vision: 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Normal or corrected-to-normal </a:t>
            </a:r>
          </a:p>
        </p:txBody>
      </p:sp>
    </p:spTree>
    <p:extLst>
      <p:ext uri="{BB962C8B-B14F-4D97-AF65-F5344CB8AC3E}">
        <p14:creationId xmlns:p14="http://schemas.microsoft.com/office/powerpoint/2010/main" val="1855572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Apparatus – HW Prototype V1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FC9BD41F-C104-E24D-80E3-94E5968A45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2160"/>
          <a:stretch/>
        </p:blipFill>
        <p:spPr>
          <a:xfrm>
            <a:off x="3629465" y="1540952"/>
            <a:ext cx="8576603" cy="53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57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1599008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Apparatus – Data Collection Tool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BDB3647-F626-9149-B55B-EB195A95A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2956656" y="1663116"/>
            <a:ext cx="9235344" cy="51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1">
            <a:extLst>
              <a:ext uri="{FF2B5EF4-FFF2-40B4-BE49-F238E27FC236}">
                <a16:creationId xmlns:a16="http://schemas.microsoft.com/office/drawing/2014/main" id="{EC17A249-DACE-B249-A512-B775981BE62C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255"/>
          <a:stretch/>
        </p:blipFill>
        <p:spPr>
          <a:xfrm>
            <a:off x="6520989" y="3284395"/>
            <a:ext cx="5553498" cy="343896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28A56F-6D38-7849-A0C1-4528E21C7B04}"/>
              </a:ext>
            </a:extLst>
          </p:cNvPr>
          <p:cNvSpPr txBox="1"/>
          <p:nvPr/>
        </p:nvSpPr>
        <p:spPr>
          <a:xfrm>
            <a:off x="714427" y="2022963"/>
            <a:ext cx="71886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Demographic Questionnaire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 Calibration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Collection</a:t>
            </a:r>
          </a:p>
          <a:p>
            <a:pPr marL="984250" lvl="1" indent="-514350">
              <a:buFont typeface="+mj-lt"/>
              <a:buAutoNum type="arabicPeriod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Location-specific touches</a:t>
            </a:r>
          </a:p>
          <a:p>
            <a:pPr marL="13843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15 locations x 10 blocks</a:t>
            </a:r>
          </a:p>
          <a:p>
            <a:pPr marL="927100" lvl="2"/>
            <a:endParaRPr lang="en-US" altLang="ko-KR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DA5B6B-1ED9-7B4C-832D-F94DEE3758E3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Procedure </a:t>
            </a:r>
            <a:r>
              <a:rPr lang="en-US" sz="2800" cap="small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(~90 min.)</a:t>
            </a:r>
            <a:endParaRPr lang="en-US" sz="6800" cap="small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12819" y="1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Procedure </a:t>
            </a:r>
            <a:r>
              <a:rPr lang="en-US" sz="2800" cap="small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(~90 min.)</a:t>
            </a:r>
            <a:endParaRPr lang="en-US" sz="6800" cap="small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 Black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60437-9CD5-2E49-BFA7-FFD261AA2DCB}"/>
              </a:ext>
            </a:extLst>
          </p:cNvPr>
          <p:cNvSpPr txBox="1"/>
          <p:nvPr/>
        </p:nvSpPr>
        <p:spPr>
          <a:xfrm>
            <a:off x="714427" y="2022963"/>
            <a:ext cx="71886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Demographic Questionnaire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 Calibration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Collection</a:t>
            </a:r>
          </a:p>
          <a:p>
            <a:pPr marL="984250" lvl="1" indent="-514350">
              <a:buFont typeface="+mj-lt"/>
              <a:buAutoNum type="arabicPeriod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 Light" panose="020B0502040204020203" pitchFamily="34" charset="0"/>
              </a:rPr>
              <a:t>Location-specific touches</a:t>
            </a:r>
          </a:p>
          <a:p>
            <a:pPr marL="984250" lvl="1" indent="-514350">
              <a:buFont typeface="+mj-lt"/>
              <a:buAutoNum type="arabicPeriod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 Light" panose="020B0502040204020203" pitchFamily="34" charset="0"/>
              </a:rPr>
              <a:t>Location-specific gestures</a:t>
            </a:r>
          </a:p>
          <a:p>
            <a:pPr marL="13843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 Light" panose="020B0502040204020203" pitchFamily="34" charset="0"/>
              </a:rPr>
              <a:t>3 locations (palm, wrist, thigh) </a:t>
            </a:r>
          </a:p>
          <a:p>
            <a:pPr marL="927100" lvl="2"/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 Light" panose="020B0502040204020203" pitchFamily="34" charset="0"/>
              </a:rPr>
              <a:t>	x 8 gestures x 10 blocks</a:t>
            </a:r>
          </a:p>
          <a:p>
            <a:pPr marL="927100" lvl="2"/>
            <a:endParaRPr lang="en-US" altLang="ko-KR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845C71D-48D2-374E-A903-E55F006564EB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109"/>
          <a:stretch/>
        </p:blipFill>
        <p:spPr bwMode="auto">
          <a:xfrm>
            <a:off x="5714999" y="5102857"/>
            <a:ext cx="6428013" cy="1542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6275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Data and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60437-9CD5-2E49-BFA7-FFD261AA2DCB}"/>
              </a:ext>
            </a:extLst>
          </p:cNvPr>
          <p:cNvSpPr txBox="1"/>
          <p:nvPr/>
        </p:nvSpPr>
        <p:spPr>
          <a:xfrm>
            <a:off x="714427" y="2022963"/>
            <a:ext cx="7188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Ex:</a:t>
            </a:r>
            <a:endParaRPr lang="en-US" altLang="ko-KR" sz="28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Segoe UI Light" panose="020B0502040204020203" pitchFamily="34" charset="0"/>
            </a:endParaRPr>
          </a:p>
          <a:p>
            <a:pPr marL="927100" lvl="2"/>
            <a:endParaRPr lang="en-US" altLang="ko-KR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D48FDE4-5ACF-3747-9C9A-07A3B69BF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2461113"/>
            <a:ext cx="9167446" cy="43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54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Results – Localization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00A6CF-E1AE-E147-8D50-A7CD66EA5CA5}"/>
              </a:ext>
            </a:extLst>
          </p:cNvPr>
          <p:cNvSpPr txBox="1">
            <a:spLocks/>
          </p:cNvSpPr>
          <p:nvPr/>
        </p:nvSpPr>
        <p:spPr>
          <a:xfrm>
            <a:off x="542501" y="1796265"/>
            <a:ext cx="11642715" cy="53128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2400"/>
              </a:spcBef>
              <a:buNone/>
            </a:pPr>
            <a:r>
              <a:rPr lang="en-US" altLang="ko-KR" sz="2800" b="1" dirty="0">
                <a:solidFill>
                  <a:srgbClr val="FFC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Fine-Grained</a:t>
            </a:r>
            <a:r>
              <a:rPr lang="en-US" altLang="ko-KR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Localization Avg. Accuracy: </a:t>
            </a:r>
            <a:r>
              <a:rPr lang="en-US" altLang="ko-KR" sz="28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88.7%</a:t>
            </a:r>
            <a:r>
              <a:rPr lang="en-US" altLang="ko-KR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altLang="ko-KR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(</a:t>
            </a:r>
            <a:r>
              <a:rPr lang="en-US" altLang="ko-KR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SD</a:t>
            </a:r>
            <a:r>
              <a:rPr lang="en-US" altLang="ko-KR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=7.0%)                                                                </a:t>
            </a:r>
            <a:r>
              <a:rPr lang="en-US" altLang="ko-KR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(15 classes: </a:t>
            </a:r>
            <a:r>
              <a:rPr lang="en-US" altLang="ko-KR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PalmCenter</a:t>
            </a:r>
            <a:r>
              <a:rPr lang="en-US" altLang="ko-KR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ko-KR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PalmLeft</a:t>
            </a:r>
            <a:r>
              <a:rPr lang="en-US" altLang="ko-KR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…)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altLang="ko-KR" sz="2800" b="1" dirty="0">
                <a:solidFill>
                  <a:srgbClr val="FFC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Coarse-Grained</a:t>
            </a:r>
            <a:r>
              <a:rPr lang="en-US" altLang="ko-KR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Localization Avg. Accuracy: </a:t>
            </a:r>
            <a:r>
              <a:rPr lang="en-US" altLang="ko-KR" sz="28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98.0%</a:t>
            </a:r>
            <a:r>
              <a:rPr lang="en-US" altLang="ko-KR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altLang="ko-KR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(</a:t>
            </a:r>
            <a:r>
              <a:rPr lang="en-US" altLang="ko-KR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SD</a:t>
            </a:r>
            <a:r>
              <a:rPr lang="en-US" altLang="ko-KR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=2.3%)                                                                </a:t>
            </a:r>
            <a:r>
              <a:rPr lang="en-US" altLang="ko-KR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(6 classes: palm, fingers, wrist and back of hand, shoulder, thigh, ear)</a:t>
            </a:r>
          </a:p>
          <a:p>
            <a:pPr marL="457200" lvl="1" indent="0">
              <a:spcBef>
                <a:spcPts val="2400"/>
              </a:spcBef>
              <a:buNone/>
            </a:pPr>
            <a:endParaRPr lang="en-US" altLang="ko-KR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endParaRPr lang="en-US" altLang="ko-KR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" panose="02000503000000020004" pitchFamily="2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E84B8147-7A5B-3747-B45F-D6361BD92A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503995"/>
              </p:ext>
            </p:extLst>
          </p:nvPr>
        </p:nvGraphicFramePr>
        <p:xfrm>
          <a:off x="1288315" y="3700463"/>
          <a:ext cx="9598759" cy="30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직사각형 12">
            <a:extLst>
              <a:ext uri="{FF2B5EF4-FFF2-40B4-BE49-F238E27FC236}">
                <a16:creationId xmlns:a16="http://schemas.microsoft.com/office/drawing/2014/main" id="{354F971E-D015-1E4B-9EFA-D177A530D2F0}"/>
              </a:ext>
            </a:extLst>
          </p:cNvPr>
          <p:cNvSpPr/>
          <p:nvPr/>
        </p:nvSpPr>
        <p:spPr>
          <a:xfrm>
            <a:off x="2183196" y="3846608"/>
            <a:ext cx="2545966" cy="27542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2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12819" y="1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Results – Sensor Combinations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69F3FB8-E80E-1941-9E4E-D7F92C383350}"/>
              </a:ext>
            </a:extLst>
          </p:cNvPr>
          <p:cNvSpPr/>
          <p:nvPr/>
        </p:nvSpPr>
        <p:spPr>
          <a:xfrm>
            <a:off x="5605772" y="2126416"/>
            <a:ext cx="5560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400"/>
              </a:spcBef>
            </a:pPr>
            <a:r>
              <a:rPr lang="en-US" altLang="ko-KR" sz="2800" b="1" dirty="0">
                <a:solidFill>
                  <a:srgbClr val="FFC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Coarse-Grained</a:t>
            </a:r>
            <a:r>
              <a:rPr lang="en-US" altLang="ko-KR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Accuracy: </a:t>
            </a:r>
          </a:p>
          <a:p>
            <a:pPr marL="914400" lvl="1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98.0% with all sensors</a:t>
            </a:r>
          </a:p>
          <a:p>
            <a:pPr marL="914400" lvl="1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97.5% with camera only</a:t>
            </a:r>
          </a:p>
          <a:p>
            <a:pPr marL="914400" lvl="1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87.5% with all sensors except camera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DF9E8BA-3884-C141-BABF-FD9DC0457849}"/>
              </a:ext>
            </a:extLst>
          </p:cNvPr>
          <p:cNvSpPr/>
          <p:nvPr/>
        </p:nvSpPr>
        <p:spPr>
          <a:xfrm>
            <a:off x="824994" y="3612665"/>
            <a:ext cx="10062300" cy="16430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E68D2A4-6511-594A-8266-9EFD47E7EF6C}"/>
              </a:ext>
            </a:extLst>
          </p:cNvPr>
          <p:cNvSpPr/>
          <p:nvPr/>
        </p:nvSpPr>
        <p:spPr>
          <a:xfrm>
            <a:off x="548537" y="2126416"/>
            <a:ext cx="5560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400"/>
              </a:spcBef>
            </a:pPr>
            <a:r>
              <a:rPr lang="en-US" altLang="ko-KR" sz="2800" b="1" dirty="0">
                <a:solidFill>
                  <a:srgbClr val="FFC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Fine-Grained</a:t>
            </a:r>
            <a:r>
              <a:rPr lang="en-US" altLang="ko-KR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Accuracy: </a:t>
            </a:r>
          </a:p>
          <a:p>
            <a:pPr marL="914400" lvl="1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88.7% with all sensors</a:t>
            </a:r>
          </a:p>
          <a:p>
            <a:pPr marL="914400" lvl="1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84.0% with camera only</a:t>
            </a:r>
          </a:p>
          <a:p>
            <a:pPr marL="914400" lvl="1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52.9% with all sensors except camera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A9336F-E909-294C-B0D1-3DDA7BC1DE87}"/>
              </a:ext>
            </a:extLst>
          </p:cNvPr>
          <p:cNvSpPr/>
          <p:nvPr/>
        </p:nvSpPr>
        <p:spPr>
          <a:xfrm>
            <a:off x="3925503" y="6453989"/>
            <a:ext cx="8259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*Coarse-Grained: </a:t>
            </a:r>
            <a:r>
              <a:rPr lang="en" altLang="ko-KR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&lt;.001, </a:t>
            </a:r>
            <a:r>
              <a:rPr lang="en" altLang="ko-KR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</a:t>
            </a:r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(23) = 7.12, </a:t>
            </a:r>
            <a:r>
              <a:rPr lang="en" altLang="ko-KR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</a:t>
            </a:r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=1.92; Fine-Grained: </a:t>
            </a:r>
            <a:r>
              <a:rPr lang="en" altLang="ko-KR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&lt;.001 </a:t>
            </a:r>
            <a:r>
              <a:rPr lang="en" altLang="ko-KR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</a:t>
            </a:r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(23) = 16.74, </a:t>
            </a:r>
            <a:r>
              <a:rPr lang="en" altLang="ko-KR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</a:t>
            </a:r>
            <a:r>
              <a:rPr lang="en" altLang="ko-KR" sz="1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=2.99</a:t>
            </a:r>
            <a:endParaRPr lang="ko-KR" altLang="en-US" sz="1600" dirty="0">
              <a:solidFill>
                <a:schemeClr val="bg1"/>
              </a:solidFill>
              <a:latin typeface="Helvetica Neue Light" panose="02000403000000020004" pitchFamily="2" charset="0"/>
            </a:endParaRPr>
          </a:p>
          <a:p>
            <a:endParaRPr lang="ko-KR" altLang="en-US" sz="1600" dirty="0">
              <a:solidFill>
                <a:schemeClr val="bg1"/>
              </a:solidFill>
              <a:latin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9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Results – Gesture Recognition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CA06BF-5A8D-E443-9824-C80FDAFBE98E}"/>
              </a:ext>
            </a:extLst>
          </p:cNvPr>
          <p:cNvSpPr txBox="1">
            <a:spLocks/>
          </p:cNvSpPr>
          <p:nvPr/>
        </p:nvSpPr>
        <p:spPr>
          <a:xfrm>
            <a:off x="537523" y="1124830"/>
            <a:ext cx="11257611" cy="53128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r>
              <a:rPr lang="en-US" sz="2800" b="1" dirty="0">
                <a:solidFill>
                  <a:srgbClr val="FFC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Location-Specific Gestures </a:t>
            </a:r>
            <a:r>
              <a:rPr lang="en-US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Avg. Accuracy: </a:t>
            </a:r>
            <a:r>
              <a:rPr lang="en-US" altLang="ko-KR" sz="28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95.7%</a:t>
            </a:r>
            <a:r>
              <a:rPr lang="en-US" altLang="ko-KR" sz="28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altLang="ko-KR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US" altLang="ko-KR" sz="28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SD</a:t>
            </a:r>
            <a:r>
              <a:rPr lang="en-US" altLang="ko-KR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=3.2%)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696913" lvl="1" indent="0">
              <a:spcBef>
                <a:spcPts val="600"/>
              </a:spcBef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(24 classes: palm-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swipeUp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, wrist-</a:t>
            </a:r>
            <a:r>
              <a:rPr lang="en-US" altLang="ko-KR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swipeUp</a:t>
            </a:r>
            <a:r>
              <a:rPr lang="en-US" altLang="ko-KR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,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 …, palm-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swipeDown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, </a:t>
            </a:r>
            <a:r>
              <a:rPr lang="mr-IN" dirty="0">
                <a:latin typeface="Helvetica Neue Light" panose="02000403000000020004" pitchFamily="2" charset="0"/>
                <a:ea typeface="Helvetica Neue Light" panose="02000403000000020004" pitchFamily="2" charset="0"/>
                <a:cs typeface="Segoe Condensed" charset="0"/>
              </a:rPr>
              <a:t>…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)</a:t>
            </a:r>
          </a:p>
          <a:p>
            <a:pPr marL="696913" lvl="1" indent="0">
              <a:spcBef>
                <a:spcPts val="600"/>
              </a:spcBef>
              <a:buNone/>
            </a:pPr>
            <a:endParaRPr lang="en-US" sz="2800" dirty="0">
              <a:latin typeface="Segoe Condensed" charset="0"/>
              <a:ea typeface="Segoe Condensed" charset="0"/>
              <a:cs typeface="Segoe Condensed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D0B487A-11DE-B149-81CC-861794923DF3}"/>
              </a:ext>
            </a:extLst>
          </p:cNvPr>
          <p:cNvSpPr/>
          <p:nvPr/>
        </p:nvSpPr>
        <p:spPr>
          <a:xfrm>
            <a:off x="537523" y="3082559"/>
            <a:ext cx="9912476" cy="254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400"/>
              </a:spcBef>
            </a:pPr>
            <a:r>
              <a:rPr lang="en-US" altLang="ko-KR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Accuracy for different sensor combinations: </a:t>
            </a:r>
          </a:p>
          <a:p>
            <a:pPr marL="914400" lvl="1" indent="-457200">
              <a:lnSpc>
                <a:spcPts val="15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84.6% with camera only</a:t>
            </a:r>
          </a:p>
          <a:p>
            <a:pPr marL="914400" lvl="1" indent="-457200">
              <a:lnSpc>
                <a:spcPts val="15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91% and 91.4% with one IMU (finger vs. wrist)</a:t>
            </a:r>
          </a:p>
          <a:p>
            <a:pPr marL="914400" lvl="1" indent="-457200">
              <a:lnSpc>
                <a:spcPts val="15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95.1% with two IMU’s</a:t>
            </a:r>
          </a:p>
          <a:p>
            <a:pPr marL="914400" lvl="1" indent="-457200">
              <a:lnSpc>
                <a:spcPts val="15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95.4% with camera and two IMU’s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38491B9-E900-6A4C-83D2-65722821F377}"/>
              </a:ext>
            </a:extLst>
          </p:cNvPr>
          <p:cNvSpPr/>
          <p:nvPr/>
        </p:nvSpPr>
        <p:spPr>
          <a:xfrm>
            <a:off x="930200" y="3590666"/>
            <a:ext cx="5582164" cy="564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0039 0.226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martphone pocket">
            <a:extLst>
              <a:ext uri="{FF2B5EF4-FFF2-40B4-BE49-F238E27FC236}">
                <a16:creationId xmlns:a16="http://schemas.microsoft.com/office/drawing/2014/main" id="{A47884CC-B6B8-4FD2-B7F0-87FFA0E0E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19FE5F10-F3A4-4436-B264-09492B2C3A78}"/>
              </a:ext>
            </a:extLst>
          </p:cNvPr>
          <p:cNvSpPr/>
          <p:nvPr/>
        </p:nvSpPr>
        <p:spPr>
          <a:xfrm>
            <a:off x="-641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58D051-12CA-4671-9A54-24B7C3AEF3F6}"/>
              </a:ext>
            </a:extLst>
          </p:cNvPr>
          <p:cNvSpPr txBox="1">
            <a:spLocks/>
          </p:cNvSpPr>
          <p:nvPr/>
        </p:nvSpPr>
        <p:spPr>
          <a:xfrm>
            <a:off x="732587" y="3950912"/>
            <a:ext cx="10222330" cy="1078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(+) Always-available control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79397D-C272-D741-87BC-13B8A0F1AD1E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8932989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Interaction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Benefits</a:t>
            </a:r>
          </a:p>
        </p:txBody>
      </p:sp>
    </p:spTree>
    <p:extLst>
      <p:ext uri="{BB962C8B-B14F-4D97-AF65-F5344CB8AC3E}">
        <p14:creationId xmlns:p14="http://schemas.microsoft.com/office/powerpoint/2010/main" val="1543178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9AB76-F1FD-40A0-BB16-C26045443CCA}"/>
              </a:ext>
            </a:extLst>
          </p:cNvPr>
          <p:cNvSpPr txBox="1"/>
          <p:nvPr/>
        </p:nvSpPr>
        <p:spPr>
          <a:xfrm>
            <a:off x="712655" y="1836271"/>
            <a:ext cx="104038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feasibility evaluation: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Accuracy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88%–98%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Efficiency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Too slow (approx. 2 sec. per image)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Advantages with sensor fusion: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Sensor combination can be optimized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BDC1D0C-2EEB-4A3C-9E59-72B3684D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FDCB05-411C-DE4A-8E72-AA3E81952547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827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99" b="45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204819" cy="1914525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93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E5082B-6E5F-8347-9D39-2936C65760AD}"/>
              </a:ext>
            </a:extLst>
          </p:cNvPr>
          <p:cNvSpPr/>
          <p:nvPr/>
        </p:nvSpPr>
        <p:spPr>
          <a:xfrm>
            <a:off x="9054059" y="-2"/>
            <a:ext cx="3137937" cy="1914525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93000">
                <a:schemeClr val="tx1">
                  <a:alpha val="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5C10C-ECF8-40B0-ACA6-136067D926F9}"/>
              </a:ext>
            </a:extLst>
          </p:cNvPr>
          <p:cNvSpPr txBox="1"/>
          <p:nvPr/>
        </p:nvSpPr>
        <p:spPr>
          <a:xfrm>
            <a:off x="-4" y="5758071"/>
            <a:ext cx="12192000" cy="109993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228600"/>
            <a:r>
              <a:rPr lang="en-US" altLang="ko-KR" sz="4400" b="1" cap="small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 Usability Study with a Realtime Interactive System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D1789B-D26D-A94E-89C2-F4D8A562CD87}"/>
              </a:ext>
            </a:extLst>
          </p:cNvPr>
          <p:cNvSpPr txBox="1">
            <a:spLocks/>
          </p:cNvSpPr>
          <p:nvPr/>
        </p:nvSpPr>
        <p:spPr>
          <a:xfrm>
            <a:off x="190809" y="226355"/>
            <a:ext cx="10515600" cy="24441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b="1" cap="small" dirty="0">
                <a:ln>
                  <a:solidFill>
                    <a:sysClr val="windowText" lastClr="000000"/>
                  </a:solidFill>
                </a:ln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II</a:t>
            </a:r>
          </a:p>
          <a:p>
            <a:pPr>
              <a:lnSpc>
                <a:spcPct val="80000"/>
              </a:lnSpc>
            </a:pPr>
            <a:r>
              <a:rPr lang="en-US" sz="8000" b="1" cap="small" dirty="0">
                <a:ln>
                  <a:solidFill>
                    <a:sysClr val="windowText" lastClr="000000"/>
                  </a:solidFill>
                </a:ln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endParaRPr lang="en-US" b="1" cap="small" dirty="0">
              <a:ln>
                <a:solidFill>
                  <a:sysClr val="windowText" lastClr="000000"/>
                </a:solidFill>
              </a:ln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5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CFB1C-CD6D-0048-872D-7CAAEA8D3ED8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Participants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E5D49-7A41-6342-BE9D-0B6A656419DA}"/>
              </a:ext>
            </a:extLst>
          </p:cNvPr>
          <p:cNvSpPr txBox="1"/>
          <p:nvPr/>
        </p:nvSpPr>
        <p:spPr>
          <a:xfrm>
            <a:off x="714426" y="2022963"/>
            <a:ext cx="95268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number of subjects: 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12 (7 female, 5 male)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Avg. age: 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46.2 (</a:t>
            </a:r>
            <a:r>
              <a:rPr lang="en-US" altLang="ko-KR" sz="28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SD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= 12.0, range: 29 - 65)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Level of vision: </a:t>
            </a:r>
          </a:p>
          <a:p>
            <a:pPr marL="927100" lvl="1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9 blind, 3 low vision</a:t>
            </a:r>
          </a:p>
        </p:txBody>
      </p:sp>
    </p:spTree>
    <p:extLst>
      <p:ext uri="{BB962C8B-B14F-4D97-AF65-F5344CB8AC3E}">
        <p14:creationId xmlns:p14="http://schemas.microsoft.com/office/powerpoint/2010/main" val="2744912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Apparatus – HW Prototype V2</a:t>
            </a: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C9DB9F56-278A-3948-9DEB-A3CE4668CE3F}"/>
              </a:ext>
            </a:extLst>
          </p:cNvPr>
          <p:cNvGrpSpPr/>
          <p:nvPr/>
        </p:nvGrpSpPr>
        <p:grpSpPr>
          <a:xfrm>
            <a:off x="2510444" y="1679171"/>
            <a:ext cx="9681556" cy="5178830"/>
            <a:chOff x="814388" y="740370"/>
            <a:chExt cx="11377612" cy="6117631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4B0F71A-7F67-0E4A-A70A-D3D5A82EA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21" b="8848"/>
            <a:stretch/>
          </p:blipFill>
          <p:spPr>
            <a:xfrm>
              <a:off x="814388" y="740370"/>
              <a:ext cx="11377612" cy="6117630"/>
            </a:xfrm>
            <a:prstGeom prst="rect">
              <a:avLst/>
            </a:prstGeom>
          </p:spPr>
        </p:pic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803D06A0-13E1-634B-986D-75B37165BA06}"/>
                </a:ext>
              </a:extLst>
            </p:cNvPr>
            <p:cNvSpPr/>
            <p:nvPr/>
          </p:nvSpPr>
          <p:spPr>
            <a:xfrm>
              <a:off x="814388" y="6483277"/>
              <a:ext cx="11371369" cy="374724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029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12819" y="102547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Apparatus – HW Prototypes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707E69-2112-1C46-8E7D-1B247E9B650A}"/>
              </a:ext>
            </a:extLst>
          </p:cNvPr>
          <p:cNvSpPr/>
          <p:nvPr/>
        </p:nvSpPr>
        <p:spPr>
          <a:xfrm>
            <a:off x="2028835" y="1614488"/>
            <a:ext cx="8129588" cy="5243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9" name="Picture 54">
            <a:extLst>
              <a:ext uri="{FF2B5EF4-FFF2-40B4-BE49-F238E27FC236}">
                <a16:creationId xmlns:a16="http://schemas.microsoft.com/office/drawing/2014/main" id="{EFB1A546-380E-AA46-9C90-A6722A2492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26" y="1647133"/>
            <a:ext cx="7695695" cy="52108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643095-AEB7-AA4C-BFE9-1A08411BDCB4}"/>
              </a:ext>
            </a:extLst>
          </p:cNvPr>
          <p:cNvSpPr txBox="1">
            <a:spLocks/>
          </p:cNvSpPr>
          <p:nvPr/>
        </p:nvSpPr>
        <p:spPr>
          <a:xfrm>
            <a:off x="4400560" y="2437231"/>
            <a:ext cx="714365" cy="4532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b="1" cap="small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(V1)</a:t>
            </a:r>
            <a:endParaRPr lang="en-US" sz="1400" b="1" cap="small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6D7656A7-0C4F-614E-8BD8-1793215C4E6C}"/>
              </a:ext>
            </a:extLst>
          </p:cNvPr>
          <p:cNvSpPr/>
          <p:nvPr/>
        </p:nvSpPr>
        <p:spPr>
          <a:xfrm>
            <a:off x="3447469" y="3305905"/>
            <a:ext cx="2841674" cy="7073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BF614B-A019-2344-9CAD-AC24CE8B9F55}"/>
              </a:ext>
            </a:extLst>
          </p:cNvPr>
          <p:cNvSpPr txBox="1">
            <a:spLocks/>
          </p:cNvSpPr>
          <p:nvPr/>
        </p:nvSpPr>
        <p:spPr>
          <a:xfrm>
            <a:off x="4614873" y="5173206"/>
            <a:ext cx="714365" cy="4532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b="1" cap="small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(V2)</a:t>
            </a:r>
            <a:endParaRPr lang="en-US" sz="1400" b="1" cap="small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8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12819" y="102547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Apparatus – HW Prototypes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707E69-2112-1C46-8E7D-1B247E9B650A}"/>
              </a:ext>
            </a:extLst>
          </p:cNvPr>
          <p:cNvSpPr/>
          <p:nvPr/>
        </p:nvSpPr>
        <p:spPr>
          <a:xfrm>
            <a:off x="2028835" y="1614488"/>
            <a:ext cx="8129588" cy="5243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9" name="Picture 54">
            <a:extLst>
              <a:ext uri="{FF2B5EF4-FFF2-40B4-BE49-F238E27FC236}">
                <a16:creationId xmlns:a16="http://schemas.microsoft.com/office/drawing/2014/main" id="{EFB1A546-380E-AA46-9C90-A6722A2492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26" y="1647133"/>
            <a:ext cx="7695695" cy="52108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643095-AEB7-AA4C-BFE9-1A08411BDCB4}"/>
              </a:ext>
            </a:extLst>
          </p:cNvPr>
          <p:cNvSpPr txBox="1">
            <a:spLocks/>
          </p:cNvSpPr>
          <p:nvPr/>
        </p:nvSpPr>
        <p:spPr>
          <a:xfrm>
            <a:off x="4400560" y="2437231"/>
            <a:ext cx="714365" cy="4532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b="1" cap="small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(V1)</a:t>
            </a:r>
            <a:endParaRPr lang="en-US" sz="1400" b="1" cap="small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6D7656A7-0C4F-614E-8BD8-1793215C4E6C}"/>
              </a:ext>
            </a:extLst>
          </p:cNvPr>
          <p:cNvSpPr/>
          <p:nvPr/>
        </p:nvSpPr>
        <p:spPr>
          <a:xfrm>
            <a:off x="6123107" y="3307475"/>
            <a:ext cx="2135069" cy="7073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BF614B-A019-2344-9CAD-AC24CE8B9F55}"/>
              </a:ext>
            </a:extLst>
          </p:cNvPr>
          <p:cNvSpPr txBox="1">
            <a:spLocks/>
          </p:cNvSpPr>
          <p:nvPr/>
        </p:nvSpPr>
        <p:spPr>
          <a:xfrm>
            <a:off x="4614873" y="5173206"/>
            <a:ext cx="714365" cy="4532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b="1" cap="small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(V2)</a:t>
            </a:r>
            <a:endParaRPr lang="en-US" sz="1400" b="1" cap="small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83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Data and Analysis – Recognition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FD42-E553-D646-9640-6FB6342C9DE2}"/>
              </a:ext>
            </a:extLst>
          </p:cNvPr>
          <p:cNvSpPr txBox="1"/>
          <p:nvPr/>
        </p:nvSpPr>
        <p:spPr>
          <a:xfrm>
            <a:off x="714427" y="2022963"/>
            <a:ext cx="81200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US" altLang="ko-K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Stage I: Touch Segmentation</a:t>
            </a:r>
          </a:p>
          <a:p>
            <a:pPr marL="12700"/>
            <a:r>
              <a:rPr lang="en-US" altLang="ko-K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Stage II: Feature Extraction</a:t>
            </a:r>
          </a:p>
          <a:p>
            <a:pPr marL="12700"/>
            <a:r>
              <a:rPr lang="en-US" altLang="ko-K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Stage III: Localization</a:t>
            </a:r>
          </a:p>
          <a:p>
            <a:pPr marL="12700"/>
            <a:r>
              <a:rPr lang="en-US" altLang="ko-K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Stage IV: Gesture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15370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BodyAlgorithm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7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Procedure </a:t>
            </a:r>
            <a:r>
              <a:rPr lang="en-US" sz="2800" cap="small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(~120 min.)</a:t>
            </a:r>
            <a:endParaRPr lang="en-US" sz="6800" cap="small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 Black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3F974-2761-DB46-A165-9C08B8FE9F32}"/>
              </a:ext>
            </a:extLst>
          </p:cNvPr>
          <p:cNvSpPr txBox="1"/>
          <p:nvPr/>
        </p:nvSpPr>
        <p:spPr>
          <a:xfrm>
            <a:off x="714427" y="2022963"/>
            <a:ext cx="71886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Interview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 calibration and training 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Tasks</a:t>
            </a:r>
          </a:p>
          <a:p>
            <a:pPr marL="984250" lvl="1" indent="-514350">
              <a:buFont typeface="+mj-lt"/>
              <a:buAutoNum type="arabicPeriod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Location-specific touches</a:t>
            </a:r>
          </a:p>
          <a:p>
            <a:pPr marL="13843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9 locations</a:t>
            </a:r>
            <a:endParaRPr lang="en-US" altLang="ko-KR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55" descr="p11_Palm_Up_5">
            <a:extLst>
              <a:ext uri="{FF2B5EF4-FFF2-40B4-BE49-F238E27FC236}">
                <a16:creationId xmlns:a16="http://schemas.microsoft.com/office/drawing/2014/main" id="{7A51673F-221D-EC4A-A992-2C9BF96E11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2" y="5131506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6" descr="p05_Palm_Down_2">
            <a:extLst>
              <a:ext uri="{FF2B5EF4-FFF2-40B4-BE49-F238E27FC236}">
                <a16:creationId xmlns:a16="http://schemas.microsoft.com/office/drawing/2014/main" id="{D8A38E9F-A641-314E-9448-A913DE4B22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16" y="5131506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7" descr="C:\Users\lstearns\AppData\Local\Microsoft\Windows\INetCacheContent.Word\p07_Palm_Left_6.png">
            <a:extLst>
              <a:ext uri="{FF2B5EF4-FFF2-40B4-BE49-F238E27FC236}">
                <a16:creationId xmlns:a16="http://schemas.microsoft.com/office/drawing/2014/main" id="{0D36D08B-FC97-0E4B-829C-80206E0317A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32" y="5131506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8" descr="p08_Palm_Right_9">
            <a:extLst>
              <a:ext uri="{FF2B5EF4-FFF2-40B4-BE49-F238E27FC236}">
                <a16:creationId xmlns:a16="http://schemas.microsoft.com/office/drawing/2014/main" id="{0B7EB498-9D41-EF42-B636-96865B80B1D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93" y="5131506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59" descr="C:\Users\lstearns\AppData\Local\Microsoft\Windows\INetCacheContent.Word\p12_Palm_Center_2.png">
            <a:extLst>
              <a:ext uri="{FF2B5EF4-FFF2-40B4-BE49-F238E27FC236}">
                <a16:creationId xmlns:a16="http://schemas.microsoft.com/office/drawing/2014/main" id="{472BB1D9-3D1B-514A-BFFF-BD7E63E0581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68" y="5117438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0" descr="C:\Users\lstearns\AppData\Local\Microsoft\Windows\INetCacheContent.Word\p03_Wrist_Inner_24.png">
            <a:extLst>
              <a:ext uri="{FF2B5EF4-FFF2-40B4-BE49-F238E27FC236}">
                <a16:creationId xmlns:a16="http://schemas.microsoft.com/office/drawing/2014/main" id="{9B26C80F-5218-D340-ADBE-AF969BD2ABD1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/>
          <a:stretch/>
        </p:blipFill>
        <p:spPr bwMode="auto">
          <a:xfrm>
            <a:off x="6588652" y="5117438"/>
            <a:ext cx="99600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1" descr="C:\Users\lstearns\AppData\Local\Microsoft\Windows\INetCacheContent.Word\p06_Wrist_Outer_1.png">
            <a:extLst>
              <a:ext uri="{FF2B5EF4-FFF2-40B4-BE49-F238E27FC236}">
                <a16:creationId xmlns:a16="http://schemas.microsoft.com/office/drawing/2014/main" id="{FFDA1221-68FF-7246-84D5-0B88BD917CA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67" y="5117438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62" descr="C:\Users\lstearns\AppData\Local\Microsoft\Windows\INetCacheContent.Word\p10_Ear_Front_1.png">
            <a:extLst>
              <a:ext uri="{FF2B5EF4-FFF2-40B4-BE49-F238E27FC236}">
                <a16:creationId xmlns:a16="http://schemas.microsoft.com/office/drawing/2014/main" id="{31D08174-BB4C-7A46-8B77-8AF0FE49C3D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117" y="5117438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63" descr="C:\Users\lstearns\AppData\Local\Microsoft\Windows\INetCacheContent.Word\p09_Thigh_Thigh_1.png">
            <a:extLst>
              <a:ext uri="{FF2B5EF4-FFF2-40B4-BE49-F238E27FC236}">
                <a16:creationId xmlns:a16="http://schemas.microsoft.com/office/drawing/2014/main" id="{00E2356D-577A-B44B-846B-7078C1CA031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445" y="5117438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E56B00-CBFC-B843-AA3A-444092BA6B50}"/>
              </a:ext>
            </a:extLst>
          </p:cNvPr>
          <p:cNvSpPr txBox="1"/>
          <p:nvPr/>
        </p:nvSpPr>
        <p:spPr>
          <a:xfrm>
            <a:off x="1905353" y="617413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Palm: up, down, left, right, center</a:t>
            </a:r>
            <a:endParaRPr kumimoji="1" lang="ko-KR" altLang="en-US" dirty="0">
              <a:solidFill>
                <a:schemeClr val="bg1"/>
              </a:solidFill>
              <a:latin typeface="Helvetica Neue Light" panose="020004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2B241B-F271-F441-AB6A-EFE1CC2334AC}"/>
              </a:ext>
            </a:extLst>
          </p:cNvPr>
          <p:cNvSpPr txBox="1"/>
          <p:nvPr/>
        </p:nvSpPr>
        <p:spPr>
          <a:xfrm>
            <a:off x="6618317" y="6197438"/>
            <a:ext cx="191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Wrist: inner, outer</a:t>
            </a:r>
            <a:endParaRPr kumimoji="1" lang="ko-KR" altLang="en-US" dirty="0">
              <a:solidFill>
                <a:schemeClr val="bg1"/>
              </a:solidFill>
              <a:latin typeface="Helvetica Neue Light" panose="020004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89E97F-48ED-A44A-A6C4-6FF452483E56}"/>
              </a:ext>
            </a:extLst>
          </p:cNvPr>
          <p:cNvSpPr txBox="1"/>
          <p:nvPr/>
        </p:nvSpPr>
        <p:spPr>
          <a:xfrm>
            <a:off x="9388696" y="6197438"/>
            <a:ext cx="56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Ear</a:t>
            </a:r>
            <a:endParaRPr kumimoji="1" lang="ko-KR" altLang="en-US" dirty="0">
              <a:solidFill>
                <a:schemeClr val="bg1"/>
              </a:solidFill>
              <a:latin typeface="Helvetica Neue Light" panose="020004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2B5EA-12E6-B14A-9837-0B80BAF68E6B}"/>
              </a:ext>
            </a:extLst>
          </p:cNvPr>
          <p:cNvSpPr txBox="1"/>
          <p:nvPr/>
        </p:nvSpPr>
        <p:spPr>
          <a:xfrm>
            <a:off x="10708829" y="6197438"/>
            <a:ext cx="88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Thigh</a:t>
            </a:r>
            <a:endParaRPr kumimoji="1" lang="ko-KR" altLang="en-US" dirty="0">
              <a:solidFill>
                <a:schemeClr val="bg1"/>
              </a:solidFill>
              <a:latin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2" grpId="0"/>
      <p:bldP spid="23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Procedure </a:t>
            </a:r>
            <a:r>
              <a:rPr lang="en-US" sz="2800" cap="small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(~120 min.)</a:t>
            </a:r>
            <a:endParaRPr lang="en-US" sz="6800" cap="small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 Black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3F974-2761-DB46-A165-9C08B8FE9F32}"/>
              </a:ext>
            </a:extLst>
          </p:cNvPr>
          <p:cNvSpPr txBox="1"/>
          <p:nvPr/>
        </p:nvSpPr>
        <p:spPr>
          <a:xfrm>
            <a:off x="714426" y="2022963"/>
            <a:ext cx="86581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Interview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 calibration and training 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Tasks</a:t>
            </a:r>
          </a:p>
          <a:p>
            <a:pPr marL="984250" lvl="1" indent="-514350">
              <a:buFont typeface="+mj-lt"/>
              <a:buAutoNum type="arabicPeriod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Location-specific touches </a:t>
            </a:r>
          </a:p>
          <a:p>
            <a:pPr marL="984250" lvl="1" indent="-514350">
              <a:buFont typeface="+mj-lt"/>
              <a:buAutoNum type="arabicPeriod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Basic mobile tasks with 3 interaction designs</a:t>
            </a:r>
            <a:endParaRPr lang="en-US" altLang="ko-KR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2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9811CD38-65BD-42DE-A4EF-1D51CFE34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19FE5F10-F3A4-4436-B264-09492B2C3A78}"/>
              </a:ext>
            </a:extLst>
          </p:cNvPr>
          <p:cNvSpPr/>
          <p:nvPr/>
        </p:nvSpPr>
        <p:spPr>
          <a:xfrm>
            <a:off x="-12819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58D051-12CA-4671-9A54-24B7C3AEF3F6}"/>
              </a:ext>
            </a:extLst>
          </p:cNvPr>
          <p:cNvSpPr txBox="1">
            <a:spLocks/>
          </p:cNvSpPr>
          <p:nvPr/>
        </p:nvSpPr>
        <p:spPr>
          <a:xfrm>
            <a:off x="732587" y="3950912"/>
            <a:ext cx="10222330" cy="1078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(+) Always-available control</a:t>
            </a:r>
          </a:p>
          <a:p>
            <a:pPr marL="0" indent="0"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(+) Expanded input/output space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7956F9-A602-8749-B763-CD1D97FADE64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8932989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Interaction </a:t>
            </a:r>
            <a:r>
              <a:rPr lang="en-US" altLang="ko-KR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Benefits</a:t>
            </a:r>
            <a:endParaRPr lang="en-US" sz="4800" b="1" cap="small" dirty="0">
              <a:solidFill>
                <a:schemeClr val="accent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22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7" y="227893"/>
            <a:ext cx="10515600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Procedure </a:t>
            </a:r>
            <a:r>
              <a:rPr lang="en-US" sz="2800" cap="small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 Black" panose="02000503000000020004" pitchFamily="2" charset="0"/>
              </a:rPr>
              <a:t>(~120 min.)</a:t>
            </a:r>
            <a:endParaRPr lang="en-US" sz="6800" cap="small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 Black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3F974-2761-DB46-A165-9C08B8FE9F32}"/>
              </a:ext>
            </a:extLst>
          </p:cNvPr>
          <p:cNvSpPr txBox="1"/>
          <p:nvPr/>
        </p:nvSpPr>
        <p:spPr>
          <a:xfrm>
            <a:off x="714427" y="2022963"/>
            <a:ext cx="7188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Interview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 calibration and training 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Tasks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Post-study questionnaires</a:t>
            </a:r>
          </a:p>
        </p:txBody>
      </p:sp>
    </p:spTree>
    <p:extLst>
      <p:ext uri="{BB962C8B-B14F-4D97-AF65-F5344CB8AC3E}">
        <p14:creationId xmlns:p14="http://schemas.microsoft.com/office/powerpoint/2010/main" val="1047364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Results – Localization Accuracy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51DF9-10B1-2243-BB9B-264EC968CF7B}"/>
              </a:ext>
            </a:extLst>
          </p:cNvPr>
          <p:cNvSpPr txBox="1"/>
          <p:nvPr/>
        </p:nvSpPr>
        <p:spPr>
          <a:xfrm>
            <a:off x="647812" y="1869901"/>
            <a:ext cx="10403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Leave-one-out cross-validation </a:t>
            </a:r>
            <a:r>
              <a:rPr lang="en-US" altLang="ko-KR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</a:t>
            </a:r>
            <a:r>
              <a:rPr lang="en-US" altLang="ko-KR" sz="32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</a:t>
            </a:r>
            <a:r>
              <a:rPr lang="en-US" altLang="ko-KR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=12)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rgbClr val="FFC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81.3%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with 9 classes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rgbClr val="FFC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94.2%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with 4 classes (i.e., palm, wrist, ear, thigh)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F5841-9DA3-2847-AD85-4090EC89C471}"/>
              </a:ext>
            </a:extLst>
          </p:cNvPr>
          <p:cNvSpPr txBox="1"/>
          <p:nvPr/>
        </p:nvSpPr>
        <p:spPr>
          <a:xfrm>
            <a:off x="634993" y="3428999"/>
            <a:ext cx="613728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Issues with images </a:t>
            </a:r>
            <a:r>
              <a:rPr lang="en-US" altLang="ko-KR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(22%)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rgbClr val="FFC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13.6%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with poor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rgbClr val="FFC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5.4% 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with insufficient illumination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rgbClr val="FFC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4.3% 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with poor contrast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rgbClr val="FFC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3.2% 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with target uncaptured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8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11" name="Picture 2690" descr="p01_Palm_Up_13">
            <a:extLst>
              <a:ext uri="{FF2B5EF4-FFF2-40B4-BE49-F238E27FC236}">
                <a16:creationId xmlns:a16="http://schemas.microsoft.com/office/drawing/2014/main" id="{CEF9D0A9-1A74-6940-AE07-A67CA7E826D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/>
          <a:stretch/>
        </p:blipFill>
        <p:spPr bwMode="auto">
          <a:xfrm>
            <a:off x="7311942" y="3496489"/>
            <a:ext cx="141142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692" descr="p12_Palm_Down_5">
            <a:extLst>
              <a:ext uri="{FF2B5EF4-FFF2-40B4-BE49-F238E27FC236}">
                <a16:creationId xmlns:a16="http://schemas.microsoft.com/office/drawing/2014/main" id="{0D73CFD7-3E5B-ED4F-B99A-D2422302A20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31" y="3496489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693" descr="C:\Users\lstearns\AppData\Local\Microsoft\Windows\INetCacheContent.Word\p06_Thigh_Thigh_7.png">
            <a:extLst>
              <a:ext uri="{FF2B5EF4-FFF2-40B4-BE49-F238E27FC236}">
                <a16:creationId xmlns:a16="http://schemas.microsoft.com/office/drawing/2014/main" id="{57986592-EA3B-A745-9E85-1AB636A36A4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30" y="3496489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691" descr="C:\Users\lstearns\AppData\Local\Microsoft\Windows\INetCacheContent.Word\p06_Palm_Down_14.png">
            <a:extLst>
              <a:ext uri="{FF2B5EF4-FFF2-40B4-BE49-F238E27FC236}">
                <a16:creationId xmlns:a16="http://schemas.microsoft.com/office/drawing/2014/main" id="{9D60318D-FD98-394D-B81E-3FD0A2A4A0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42" y="5126383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694" descr="C:\Users\lstearns\AppData\Local\Microsoft\Windows\INetCacheContent.Word\p12_Wrist_Inner_12.png">
            <a:extLst>
              <a:ext uri="{FF2B5EF4-FFF2-40B4-BE49-F238E27FC236}">
                <a16:creationId xmlns:a16="http://schemas.microsoft.com/office/drawing/2014/main" id="{EBD41475-64DA-A243-867B-DC7A2D857E3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31" y="5126383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695" descr="C:\Users\lstearns\AppData\Local\Microsoft\Windows\INetCacheContent.Word\p03_Palm_Up_21.png">
            <a:extLst>
              <a:ext uri="{FF2B5EF4-FFF2-40B4-BE49-F238E27FC236}">
                <a16:creationId xmlns:a16="http://schemas.microsoft.com/office/drawing/2014/main" id="{ED0BB5F3-659D-BA41-AFE5-056BFB45FA67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r="-1"/>
          <a:stretch/>
        </p:blipFill>
        <p:spPr bwMode="auto">
          <a:xfrm>
            <a:off x="10412730" y="5126383"/>
            <a:ext cx="1404589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87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9A5539-9A53-4372-B4BA-0EFC882EE77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F5E3D-47F3-1B46-B281-68163E17FFC5}"/>
              </a:ext>
            </a:extLst>
          </p:cNvPr>
          <p:cNvSpPr txBox="1">
            <a:spLocks/>
          </p:cNvSpPr>
          <p:nvPr/>
        </p:nvSpPr>
        <p:spPr>
          <a:xfrm>
            <a:off x="431066" y="227893"/>
            <a:ext cx="11357659" cy="1793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800" b="1" cap="small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Study II</a:t>
            </a:r>
            <a:br>
              <a:rPr lang="en-US" sz="3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sz="6800" b="1" cap="small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Summary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BDE55F2A-0C9E-D74E-A5AB-43ACEA4BE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51DF9-10B1-2243-BB9B-264EC968CF7B}"/>
              </a:ext>
            </a:extLst>
          </p:cNvPr>
          <p:cNvSpPr txBox="1"/>
          <p:nvPr/>
        </p:nvSpPr>
        <p:spPr>
          <a:xfrm>
            <a:off x="647812" y="1869901"/>
            <a:ext cx="10403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Developed </a:t>
            </a:r>
            <a:r>
              <a:rPr lang="en-US" altLang="ko-KR" sz="32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lang="en-US" altLang="ko-KR" sz="3200" b="1" dirty="0" err="1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realtime</a:t>
            </a:r>
            <a:r>
              <a:rPr lang="en-US" altLang="ko-KR" sz="32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interactive system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Iterative design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Assessed </a:t>
            </a:r>
            <a:r>
              <a:rPr lang="en-US" altLang="ko-KR" sz="3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realtime</a:t>
            </a: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performance and </a:t>
            </a:r>
            <a:r>
              <a:rPr lang="en-US" altLang="ko-KR" sz="32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 with our target population </a:t>
            </a: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Identified obstacles </a:t>
            </a: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robust camera-based on-body input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253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BDC1D0C-2EEB-4A3C-9E59-72B3684D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9AB76-F1FD-40A0-BB16-C26045443CCA}"/>
              </a:ext>
            </a:extLst>
          </p:cNvPr>
          <p:cNvSpPr txBox="1"/>
          <p:nvPr/>
        </p:nvSpPr>
        <p:spPr>
          <a:xfrm>
            <a:off x="290623" y="1226954"/>
            <a:ext cx="113855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Expanded on-body input vocabulary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Location-specific input for </a:t>
            </a: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context-specific input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 degree of </a:t>
            </a: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flexibility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and </a:t>
            </a: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customization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Can be further expanded by supporting </a:t>
            </a: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multitouch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49D324-5338-6D4C-B9F6-1F7AF239C69F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Discussion and Future work </a:t>
            </a:r>
          </a:p>
        </p:txBody>
      </p:sp>
    </p:spTree>
    <p:extLst>
      <p:ext uri="{BB962C8B-B14F-4D97-AF65-F5344CB8AC3E}">
        <p14:creationId xmlns:p14="http://schemas.microsoft.com/office/powerpoint/2010/main" val="39504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BDC1D0C-2EEB-4A3C-9E59-72B3684D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9AB76-F1FD-40A0-BB16-C26045443CCA}"/>
              </a:ext>
            </a:extLst>
          </p:cNvPr>
          <p:cNvSpPr txBox="1"/>
          <p:nvPr/>
        </p:nvSpPr>
        <p:spPr>
          <a:xfrm>
            <a:off x="290623" y="1226954"/>
            <a:ext cx="100392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feasibility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Physical design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Still large, weak computing power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Future design should be a small stand-alone device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49D324-5338-6D4C-B9F6-1F7AF239C69F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Discussion and Future work 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A431280-EFC7-804D-AA23-B63CD63D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68559" y="4137931"/>
            <a:ext cx="3685327" cy="245688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DB5404EF-AB52-F841-B737-05BF122EB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/>
          <a:stretch/>
        </p:blipFill>
        <p:spPr>
          <a:xfrm>
            <a:off x="5348566" y="4137931"/>
            <a:ext cx="3690246" cy="24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BDC1D0C-2EEB-4A3C-9E59-72B3684D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9AB76-F1FD-40A0-BB16-C26045443CCA}"/>
              </a:ext>
            </a:extLst>
          </p:cNvPr>
          <p:cNvSpPr txBox="1"/>
          <p:nvPr/>
        </p:nvSpPr>
        <p:spPr>
          <a:xfrm>
            <a:off x="290623" y="1226954"/>
            <a:ext cx="100392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feasibility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Physical design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Performance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 accuracy with </a:t>
            </a:r>
            <a:r>
              <a:rPr lang="en-US" altLang="ko-KR" sz="2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realtime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performance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Can be improved with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Auto-focus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Wide-angle camera with higher resolution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Efficient finger-,palmprint recognition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49D324-5338-6D4C-B9F6-1F7AF239C69F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Discussion and Future work </a:t>
            </a:r>
          </a:p>
        </p:txBody>
      </p:sp>
    </p:spTree>
    <p:extLst>
      <p:ext uri="{BB962C8B-B14F-4D97-AF65-F5344CB8AC3E}">
        <p14:creationId xmlns:p14="http://schemas.microsoft.com/office/powerpoint/2010/main" val="40419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B4EE48B-05E5-4532-9EA2-8B79B91F110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BDC1D0C-2EEB-4A3C-9E59-72B3684D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1719804"/>
            <a:ext cx="4089144" cy="4801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9AB76-F1FD-40A0-BB16-C26045443CCA}"/>
              </a:ext>
            </a:extLst>
          </p:cNvPr>
          <p:cNvSpPr txBox="1"/>
          <p:nvPr/>
        </p:nvSpPr>
        <p:spPr>
          <a:xfrm>
            <a:off x="290623" y="1226954"/>
            <a:ext cx="962490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feasibility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usability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3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Training and calibration take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Can be improved with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Bootstrapping the system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Training as needed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ko-KR" sz="28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 altLang="ko-KR" sz="28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49D324-5338-6D4C-B9F6-1F7AF239C69F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Discussion and Future work </a:t>
            </a:r>
          </a:p>
        </p:txBody>
      </p:sp>
    </p:spTree>
    <p:extLst>
      <p:ext uri="{BB962C8B-B14F-4D97-AF65-F5344CB8AC3E}">
        <p14:creationId xmlns:p14="http://schemas.microsoft.com/office/powerpoint/2010/main" val="20452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2" cy="6857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93988"/>
            <a:endParaRPr lang="en-US" sz="3200" dirty="0"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20F2F5-E021-8F46-9C21-22B2F68B784E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Conclusion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ADCE0A-4E79-5B4E-9A4C-34BDAF18A176}"/>
              </a:ext>
            </a:extLst>
          </p:cNvPr>
          <p:cNvSpPr txBox="1"/>
          <p:nvPr/>
        </p:nvSpPr>
        <p:spPr>
          <a:xfrm>
            <a:off x="290622" y="1226954"/>
            <a:ext cx="1076790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Introduced an on-body input sensing system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using sensors</a:t>
            </a:r>
            <a:r>
              <a:rPr lang="ko-KR" altLang="en-US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worn on the </a:t>
            </a: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user’s gesturing finger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for </a:t>
            </a: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people with visual impairments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ko-KR" sz="2800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feasibility with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Accuracy</a:t>
            </a:r>
            <a:r>
              <a:rPr lang="en-US" altLang="ko-KR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ko-KR" sz="2800" dirty="0">
                <a:solidFill>
                  <a:schemeClr val="accent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Recognition 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ko-KR" sz="2800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Identified design implications and goals for future on-body interfaces</a:t>
            </a:r>
            <a:endParaRPr lang="en-US" altLang="ko-KR" sz="31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 altLang="ko-KR" sz="3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3"/>
            <a:endParaRPr lang="en-US" altLang="ko-KR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33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CCA3795-EE04-1A47-9903-424838FF6F03}"/>
              </a:ext>
            </a:extLst>
          </p:cNvPr>
          <p:cNvSpPr/>
          <p:nvPr/>
        </p:nvSpPr>
        <p:spPr>
          <a:xfrm>
            <a:off x="14068" y="0"/>
            <a:ext cx="12192002" cy="6857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93988"/>
            <a:endParaRPr lang="en-US" sz="3200" dirty="0"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963278" y="2335237"/>
            <a:ext cx="10278262" cy="3245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10900" b="1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</a:rPr>
              <a:t>Thank you </a:t>
            </a:r>
            <a:r>
              <a:rPr lang="en-US" sz="10900" b="1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</a:t>
            </a:r>
          </a:p>
          <a:p>
            <a:pPr hangingPunct="0"/>
            <a:endParaRPr lang="en-US" sz="7200" b="1" dirty="0">
              <a:latin typeface="Segoe Condensed" panose="020B0606040200020203" pitchFamily="34" charset="0"/>
              <a:ea typeface="Segoe Condensed" charset="0"/>
              <a:cs typeface="Segoe UI Semibold" panose="020B0702040204020203" pitchFamily="34" charset="0"/>
              <a:sym typeface="Wingdings" pitchFamily="2" charset="2"/>
            </a:endParaRPr>
          </a:p>
          <a:p>
            <a:pPr hangingPunct="0"/>
            <a:r>
              <a:rPr lang="en-US" sz="7200" b="1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Questions?</a:t>
            </a:r>
          </a:p>
          <a:p>
            <a:pPr hangingPunct="0"/>
            <a:r>
              <a:rPr lang="en-US" sz="4000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You can also reach </a:t>
            </a:r>
          </a:p>
          <a:p>
            <a:pPr hangingPunct="0"/>
            <a:r>
              <a:rPr lang="en-US" sz="4000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Lee Stearns (our first author) at </a:t>
            </a:r>
            <a:r>
              <a:rPr lang="en-US" sz="4000" dirty="0" err="1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lstearns@umd.edu</a:t>
            </a:r>
            <a:r>
              <a:rPr lang="en-US" sz="4000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 </a:t>
            </a:r>
          </a:p>
          <a:p>
            <a:pPr hangingPunct="0"/>
            <a:r>
              <a:rPr lang="en-US" altLang="ko-KR" sz="4000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or </a:t>
            </a:r>
            <a:r>
              <a:rPr lang="en-US" altLang="ko-KR" sz="4000" dirty="0" err="1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Uran</a:t>
            </a:r>
            <a:r>
              <a:rPr lang="en-US" altLang="ko-KR" sz="4000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 Oh (me) at </a:t>
            </a:r>
            <a:r>
              <a:rPr lang="en-US" altLang="ko-KR" sz="4000" dirty="0" err="1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uran.oh@ewha.ac.kr</a:t>
            </a:r>
            <a:r>
              <a:rPr lang="en-US" altLang="ko-KR" sz="4000" dirty="0">
                <a:latin typeface="Segoe Condensed" panose="020B0606040200020203" pitchFamily="34" charset="0"/>
                <a:ea typeface="Segoe Condensed" charset="0"/>
                <a:cs typeface="Segoe UI Semibold" panose="020B0702040204020203" pitchFamily="34" charset="0"/>
                <a:sym typeface="Wingdings" pitchFamily="2" charset="2"/>
              </a:rPr>
              <a:t> </a:t>
            </a:r>
          </a:p>
          <a:p>
            <a:pPr hangingPunct="0"/>
            <a:endParaRPr lang="en-US" sz="6000" b="1" dirty="0">
              <a:latin typeface="Segoe Condensed" panose="020B0606040200020203" pitchFamily="34" charset="0"/>
              <a:ea typeface="Segoe Condensed" charset="0"/>
              <a:cs typeface="Segoe UI Semibold" panose="020B0702040204020203" pitchFamily="34" charset="0"/>
              <a:sym typeface="Wingdings" pitchFamily="2" charset="2"/>
            </a:endParaRPr>
          </a:p>
          <a:p>
            <a:pPr hangingPunct="0">
              <a:lnSpc>
                <a:spcPct val="40000"/>
              </a:lnSpc>
              <a:spcBef>
                <a:spcPts val="300"/>
              </a:spcBef>
            </a:pPr>
            <a:endParaRPr lang="en-US" sz="4000" dirty="0">
              <a:latin typeface="Segoe Condensed" charset="0"/>
              <a:ea typeface="Segoe Condensed" charset="0"/>
              <a:cs typeface="Segoe Condensed" charset="0"/>
            </a:endParaRPr>
          </a:p>
          <a:p>
            <a:pPr hangingPunct="0">
              <a:lnSpc>
                <a:spcPct val="40000"/>
              </a:lnSpc>
              <a:spcBef>
                <a:spcPts val="300"/>
              </a:spcBef>
            </a:pPr>
            <a:endParaRPr lang="en-US" sz="4800" dirty="0">
              <a:latin typeface="Segoe Condensed" charset="0"/>
              <a:ea typeface="Segoe Condensed" charset="0"/>
              <a:cs typeface="Segoe Condensed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4054A3-BE87-450D-9E78-70AB2CDDB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32" y="633046"/>
            <a:ext cx="5014728" cy="58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4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CCA3795-EE04-1A47-9903-424838FF6F03}"/>
              </a:ext>
            </a:extLst>
          </p:cNvPr>
          <p:cNvSpPr/>
          <p:nvPr/>
        </p:nvSpPr>
        <p:spPr>
          <a:xfrm>
            <a:off x="14068" y="0"/>
            <a:ext cx="12192002" cy="68579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93988"/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4054A3-BE87-450D-9E78-70AB2CDDB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32" y="633046"/>
            <a:ext cx="5014728" cy="588795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2EAAD0F-5C2B-594A-ADB4-B6716EC4FDF2}"/>
              </a:ext>
            </a:extLst>
          </p:cNvPr>
          <p:cNvSpPr/>
          <p:nvPr/>
        </p:nvSpPr>
        <p:spPr>
          <a:xfrm>
            <a:off x="622958" y="3428999"/>
            <a:ext cx="88725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R" sz="2000" b="1" dirty="0">
                <a:solidFill>
                  <a:schemeClr val="bg1"/>
                </a:solidFill>
                <a:latin typeface="Arial" panose="020B0604020202020204" pitchFamily="34" charset="0"/>
              </a:rPr>
              <a:t>Qualitative Analysis:</a:t>
            </a:r>
          </a:p>
          <a:p>
            <a:r>
              <a:rPr lang="en" altLang="ko-KR" dirty="0">
                <a:solidFill>
                  <a:schemeClr val="bg1"/>
                </a:solidFill>
                <a:latin typeface="Arial" panose="020B0604020202020204" pitchFamily="34" charset="0"/>
              </a:rPr>
              <a:t>Oh, U., Stearns, L., Pradhan, A., Froehlich, J. E., &amp; </a:t>
            </a:r>
            <a:r>
              <a:rPr lang="en" altLang="ko-KR" dirty="0" err="1">
                <a:solidFill>
                  <a:schemeClr val="bg1"/>
                </a:solidFill>
                <a:latin typeface="Arial" panose="020B0604020202020204" pitchFamily="34" charset="0"/>
              </a:rPr>
              <a:t>Findlater</a:t>
            </a:r>
            <a:r>
              <a:rPr lang="en" altLang="ko-KR" dirty="0">
                <a:solidFill>
                  <a:schemeClr val="bg1"/>
                </a:solidFill>
                <a:latin typeface="Arial" panose="020B0604020202020204" pitchFamily="34" charset="0"/>
              </a:rPr>
              <a:t>, L. (2017, October). Investigating </a:t>
            </a:r>
            <a:r>
              <a:rPr lang="en" altLang="ko-KR" dirty="0" err="1">
                <a:solidFill>
                  <a:schemeClr val="bg1"/>
                </a:solidFill>
                <a:latin typeface="Arial" panose="020B0604020202020204" pitchFamily="34" charset="0"/>
              </a:rPr>
              <a:t>Microinteractions</a:t>
            </a:r>
            <a:r>
              <a:rPr lang="en" altLang="ko-KR" dirty="0">
                <a:solidFill>
                  <a:schemeClr val="bg1"/>
                </a:solidFill>
                <a:latin typeface="Arial" panose="020B0604020202020204" pitchFamily="34" charset="0"/>
              </a:rPr>
              <a:t> for People with Visual Impairments and the Potential Role of On-Body Interaction. In </a:t>
            </a:r>
            <a:r>
              <a:rPr lang="en" altLang="ko-KR" i="1" dirty="0">
                <a:solidFill>
                  <a:schemeClr val="bg1"/>
                </a:solidFill>
                <a:latin typeface="Arial" panose="020B0604020202020204" pitchFamily="34" charset="0"/>
              </a:rPr>
              <a:t>Proceedings of the 19th International ACM SIGACCESS Conference on Computers and Accessibility</a:t>
            </a:r>
            <a:r>
              <a:rPr lang="en" altLang="ko-KR" dirty="0">
                <a:solidFill>
                  <a:schemeClr val="bg1"/>
                </a:solidFill>
                <a:latin typeface="Arial" panose="020B0604020202020204" pitchFamily="34" charset="0"/>
              </a:rPr>
              <a:t> (pp. 22-31). ACM.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A7F627-FB6C-3549-8740-591A403F9FCB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 err="1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TouchCam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– References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9AE6127-BE0A-9D4E-80C9-C93C31EEA996}"/>
              </a:ext>
            </a:extLst>
          </p:cNvPr>
          <p:cNvSpPr/>
          <p:nvPr/>
        </p:nvSpPr>
        <p:spPr>
          <a:xfrm>
            <a:off x="-2038350" y="1683217"/>
            <a:ext cx="100679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3988"/>
            <a:r>
              <a:rPr lang="en" altLang="ko-KR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Localization:</a:t>
            </a:r>
          </a:p>
          <a:p>
            <a:pPr marL="2693988"/>
            <a:r>
              <a:rPr lang="en" altLang="ko-KR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Stearns, L., Oh, U., Cheng, B. J., </a:t>
            </a:r>
            <a:r>
              <a:rPr lang="en" altLang="ko-KR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Findlater</a:t>
            </a:r>
            <a:r>
              <a:rPr lang="en" altLang="ko-KR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L., Ross, D., </a:t>
            </a:r>
            <a:r>
              <a:rPr lang="en" altLang="ko-KR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Chellappa</a:t>
            </a:r>
            <a:r>
              <a:rPr lang="en" altLang="ko-KR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R., &amp; Froehlich, J. E. (2016, December). Localization of skin features on the hand and wrist from small image patches. In Pattern Recognition (ICPR), 2016 23rd International Conference on (pp. 1003-1010). IEEE.</a:t>
            </a:r>
            <a:endParaRPr lang="en-US" altLang="ko-KR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0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338" name="Picture 2" descr="Image result for proprioception">
            <a:extLst>
              <a:ext uri="{FF2B5EF4-FFF2-40B4-BE49-F238E27FC236}">
                <a16:creationId xmlns:a16="http://schemas.microsoft.com/office/drawing/2014/main" id="{2FA63930-28AD-4F7B-8732-BF7D0AF3B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7" r="30846" b="14097"/>
          <a:stretch/>
        </p:blipFill>
        <p:spPr bwMode="auto">
          <a:xfrm>
            <a:off x="4981904" y="-1"/>
            <a:ext cx="7210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87C09C-DEBD-49C8-9344-C2806024A4B0}"/>
              </a:ext>
            </a:extLst>
          </p:cNvPr>
          <p:cNvSpPr txBox="1">
            <a:spLocks/>
          </p:cNvSpPr>
          <p:nvPr/>
        </p:nvSpPr>
        <p:spPr>
          <a:xfrm>
            <a:off x="732587" y="3950912"/>
            <a:ext cx="10222330" cy="1078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(+) Always-available control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(+) Expanded input/output space</a:t>
            </a:r>
          </a:p>
          <a:p>
            <a:pPr marL="0" indent="0"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(+) Eyes-free Interaction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0E8232-9394-1D49-B953-692C9097428D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8932989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Interaction </a:t>
            </a:r>
            <a:r>
              <a:rPr lang="en-US" altLang="ko-KR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Benefits</a:t>
            </a:r>
            <a:endParaRPr lang="en-US" sz="4800" b="1" cap="small" dirty="0">
              <a:solidFill>
                <a:schemeClr val="accent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2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0A2123-0AAE-49C4-AAED-D152A247C339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45E2F0D3-638C-4C71-B9BD-2DF52A348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39"/>
          <a:stretch/>
        </p:blipFill>
        <p:spPr>
          <a:xfrm>
            <a:off x="8193007" y="3910269"/>
            <a:ext cx="3886200" cy="2614782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F009A2A-18D1-441C-959C-03D9F2F8D686}"/>
              </a:ext>
            </a:extLst>
          </p:cNvPr>
          <p:cNvSpPr/>
          <p:nvPr/>
        </p:nvSpPr>
        <p:spPr>
          <a:xfrm>
            <a:off x="4386643" y="6488668"/>
            <a:ext cx="7692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Gill Sans Light"/>
                <a:cs typeface="Gill Sans Light"/>
              </a:rPr>
              <a:t>	 Touché [Sato et al. (2012)] (left), </a:t>
            </a:r>
            <a:r>
              <a:rPr lang="en-US" dirty="0" err="1">
                <a:solidFill>
                  <a:schemeClr val="bg1"/>
                </a:solidFill>
                <a:latin typeface="Gill Sans Light"/>
                <a:cs typeface="Gill Sans Light"/>
              </a:rPr>
              <a:t>iSkin</a:t>
            </a:r>
            <a:r>
              <a:rPr lang="en-US" dirty="0">
                <a:solidFill>
                  <a:schemeClr val="bg1"/>
                </a:solidFill>
                <a:latin typeface="Gill Sans Light"/>
                <a:cs typeface="Gill Sans Light"/>
              </a:rPr>
              <a:t> [</a:t>
            </a:r>
            <a:r>
              <a:rPr lang="en-US" dirty="0" err="1">
                <a:solidFill>
                  <a:schemeClr val="bg1"/>
                </a:solidFill>
                <a:latin typeface="Gill Sans Light"/>
                <a:cs typeface="Gill Sans Light"/>
              </a:rPr>
              <a:t>Weigel</a:t>
            </a:r>
            <a:r>
              <a:rPr lang="en-US" dirty="0">
                <a:solidFill>
                  <a:schemeClr val="bg1"/>
                </a:solidFill>
                <a:latin typeface="Gill Sans Light"/>
                <a:cs typeface="Gill Sans Light"/>
              </a:rPr>
              <a:t> et al. (2015)] (right) 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B09151B-FD97-4709-9307-4B99928DC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62" y="3910269"/>
            <a:ext cx="3061209" cy="261478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0B753F-739F-4DD2-A8A0-DEDC73BCD764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Capacitive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2FD34F-DB5F-7D43-A4A5-4424F4FE9819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Approaches </a:t>
            </a:r>
          </a:p>
        </p:txBody>
      </p:sp>
    </p:spTree>
    <p:extLst>
      <p:ext uri="{BB962C8B-B14F-4D97-AF65-F5344CB8AC3E}">
        <p14:creationId xmlns:p14="http://schemas.microsoft.com/office/powerpoint/2010/main" val="12983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0A2123-0AAE-49C4-AAED-D152A247C339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Capacitive</a:t>
            </a:r>
          </a:p>
          <a:p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Infrared Reflective 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7D90A97-639D-4B4D-8604-91A22BBD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7"/>
          <a:stretch/>
        </p:blipFill>
        <p:spPr>
          <a:xfrm>
            <a:off x="4761760" y="4057231"/>
            <a:ext cx="3599146" cy="246782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7DD66B7-50E8-480D-9080-FF67BE346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519" y="4057231"/>
            <a:ext cx="3670688" cy="2467820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C02557E9-A835-4735-94E4-56F406E1AFFA}"/>
              </a:ext>
            </a:extLst>
          </p:cNvPr>
          <p:cNvSpPr/>
          <p:nvPr/>
        </p:nvSpPr>
        <p:spPr>
          <a:xfrm>
            <a:off x="3697207" y="64886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SenSkin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[Ogata et al. (2013)] (left), </a:t>
            </a:r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PalmGesture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[Wang et al. (2015)] (right)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2109D0-9A9A-D047-9E1A-EB18C4E1FC11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Approaches </a:t>
            </a:r>
          </a:p>
        </p:txBody>
      </p:sp>
    </p:spTree>
    <p:extLst>
      <p:ext uri="{BB962C8B-B14F-4D97-AF65-F5344CB8AC3E}">
        <p14:creationId xmlns:p14="http://schemas.microsoft.com/office/powerpoint/2010/main" val="240840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0A2123-0AAE-49C4-AAED-D152A247C339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Capacitive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Infrared Reflective</a:t>
            </a:r>
          </a:p>
          <a:p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Bio-acoustic </a:t>
            </a:r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7C4D4E1A-1B8B-4CD7-9E67-1F3201BB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47" y="4031014"/>
            <a:ext cx="2995106" cy="2497686"/>
          </a:xfrm>
          <a:prstGeom prst="rect">
            <a:avLst/>
          </a:prstGeom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C1756B7F-A9DD-4FDF-8D49-13943C92A03B}"/>
              </a:ext>
            </a:extLst>
          </p:cNvPr>
          <p:cNvSpPr/>
          <p:nvPr/>
        </p:nvSpPr>
        <p:spPr>
          <a:xfrm>
            <a:off x="4598447" y="6488668"/>
            <a:ext cx="748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Skinput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[Harrison et al. (2010)] (left), </a:t>
            </a:r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ViBand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</a:t>
            </a:r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Gierad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et al. (2016)] (right)</a:t>
            </a:r>
          </a:p>
        </p:txBody>
      </p:sp>
      <p:pic>
        <p:nvPicPr>
          <p:cNvPr id="1026" name="Picture 2" descr="Image result for uist viband">
            <a:extLst>
              <a:ext uri="{FF2B5EF4-FFF2-40B4-BE49-F238E27FC236}">
                <a16:creationId xmlns:a16="http://schemas.microsoft.com/office/drawing/2014/main" id="{640BE72F-E015-46B3-86D6-667CAF40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65" y="4031014"/>
            <a:ext cx="4433843" cy="24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865C52C-1F3A-A54E-872C-346F7AFC5087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Approaches </a:t>
            </a:r>
          </a:p>
        </p:txBody>
      </p:sp>
    </p:spTree>
    <p:extLst>
      <p:ext uri="{BB962C8B-B14F-4D97-AF65-F5344CB8AC3E}">
        <p14:creationId xmlns:p14="http://schemas.microsoft.com/office/powerpoint/2010/main" val="351226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9913264-F47A-4028-8F26-BD3E49677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1FCD90-F636-4911-880B-451B16AFEABD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0A2123-0AAE-49C4-AAED-D152A247C339}"/>
              </a:ext>
            </a:extLst>
          </p:cNvPr>
          <p:cNvSpPr/>
          <p:nvPr/>
        </p:nvSpPr>
        <p:spPr>
          <a:xfrm>
            <a:off x="0" y="1"/>
            <a:ext cx="12204819" cy="68579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D4336-292F-4631-A54A-9CC1549B4E58}"/>
              </a:ext>
            </a:extLst>
          </p:cNvPr>
          <p:cNvSpPr txBox="1">
            <a:spLocks/>
          </p:cNvSpPr>
          <p:nvPr/>
        </p:nvSpPr>
        <p:spPr>
          <a:xfrm>
            <a:off x="753852" y="1254270"/>
            <a:ext cx="10665515" cy="6064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Capacitive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Infrared Reflective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Bio-acoustic</a:t>
            </a:r>
          </a:p>
          <a:p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(Electro) Magnetic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9FE6F-489D-46BF-925E-5FDB31A0512D}"/>
              </a:ext>
            </a:extLst>
          </p:cNvPr>
          <p:cNvSpPr/>
          <p:nvPr/>
        </p:nvSpPr>
        <p:spPr>
          <a:xfrm>
            <a:off x="4279343" y="6488668"/>
            <a:ext cx="7783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Fingerpad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[Chan et al. (2013)] (left),  </a:t>
            </a:r>
            <a:r>
              <a:rPr lang="en-US" altLang="ko-KR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SkinTrack</a:t>
            </a:r>
            <a:r>
              <a:rPr lang="en-US" altLang="ko-KR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Gill Sans Light"/>
              </a:rPr>
              <a:t> [Zhang et al. (2016)] (right)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E45628-6E06-42DA-8A28-F913C873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598" y="4027363"/>
            <a:ext cx="2713653" cy="249768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B4421A4-A701-4E1E-8745-05B4728C7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26"/>
          <a:stretch/>
        </p:blipFill>
        <p:spPr>
          <a:xfrm>
            <a:off x="9055825" y="4017759"/>
            <a:ext cx="3019370" cy="250729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0B150C5-15EA-6C48-A5DE-AC3F56B3F686}"/>
              </a:ext>
            </a:extLst>
          </p:cNvPr>
          <p:cNvSpPr txBox="1">
            <a:spLocks/>
          </p:cNvSpPr>
          <p:nvPr/>
        </p:nvSpPr>
        <p:spPr>
          <a:xfrm>
            <a:off x="-12820" y="0"/>
            <a:ext cx="11689005" cy="10501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small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On-Body Input Sensing </a:t>
            </a:r>
            <a:r>
              <a:rPr lang="en-US" sz="4800" b="1" cap="small" dirty="0">
                <a:solidFill>
                  <a:schemeClr val="accent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– Approaches </a:t>
            </a:r>
          </a:p>
        </p:txBody>
      </p:sp>
    </p:spTree>
    <p:extLst>
      <p:ext uri="{BB962C8B-B14F-4D97-AF65-F5344CB8AC3E}">
        <p14:creationId xmlns:p14="http://schemas.microsoft.com/office/powerpoint/2010/main" val="1489247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39002</TotalTime>
  <Words>1482</Words>
  <Application>Microsoft Macintosh PowerPoint</Application>
  <PresentationFormat>와이드스크린</PresentationFormat>
  <Paragraphs>314</Paragraphs>
  <Slides>49</Slides>
  <Notes>39</Notes>
  <HiddenSlides>0</HiddenSlides>
  <MMClips>1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65" baseType="lpstr">
      <vt:lpstr>Helvetica Neue Condensed</vt:lpstr>
      <vt:lpstr>Helvetica Neue Light</vt:lpstr>
      <vt:lpstr>Gill Sans Light</vt:lpstr>
      <vt:lpstr>Calibri</vt:lpstr>
      <vt:lpstr>Wingdings</vt:lpstr>
      <vt:lpstr>맑은 고딕</vt:lpstr>
      <vt:lpstr>Segoe UI Light</vt:lpstr>
      <vt:lpstr>Helvetica Neue Thin</vt:lpstr>
      <vt:lpstr>Arial</vt:lpstr>
      <vt:lpstr>Segoe UI</vt:lpstr>
      <vt:lpstr>Helvetica Neue</vt:lpstr>
      <vt:lpstr>Helvetica Neue Condensed Black</vt:lpstr>
      <vt:lpstr>Segoe Condensed</vt:lpstr>
      <vt:lpstr>Segoe UI Semibold</vt:lpstr>
      <vt:lpstr>Helvetica Neue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University of Maryland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Stearns</dc:creator>
  <cp:lastModifiedBy>Microsoft Office User</cp:lastModifiedBy>
  <cp:revision>1218</cp:revision>
  <dcterms:created xsi:type="dcterms:W3CDTF">2015-05-04T19:52:32Z</dcterms:created>
  <dcterms:modified xsi:type="dcterms:W3CDTF">2018-10-10T16:27:59Z</dcterms:modified>
</cp:coreProperties>
</file>