
<file path=[Content_Types].xml><?xml version="1.0" encoding="utf-8"?>
<Types xmlns="http://schemas.openxmlformats.org/package/2006/content-types">
  <Default Extension="xml" ContentType="application/xml"/>
  <Default Extension="jpeg" ContentType="image/jpeg"/>
  <Default Extension="JPG" ContentType="image/jpeg"/>
  <Default Extension="mp4" ContentType="video/mp4"/>
  <Default Extension="rels" ContentType="application/vnd.openxmlformats-package.relationships+xml"/>
  <Default Extension="mov" ContentType="video/quicktime"/>
  <Default Extension="wdp" ContentType="image/vnd.ms-photo"/>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6"/>
  </p:notesMasterIdLst>
  <p:sldIdLst>
    <p:sldId id="256" r:id="rId2"/>
    <p:sldId id="356" r:id="rId3"/>
    <p:sldId id="357" r:id="rId4"/>
    <p:sldId id="267" r:id="rId5"/>
    <p:sldId id="268" r:id="rId6"/>
    <p:sldId id="266" r:id="rId7"/>
    <p:sldId id="259" r:id="rId8"/>
    <p:sldId id="271" r:id="rId9"/>
    <p:sldId id="464" r:id="rId10"/>
    <p:sldId id="465" r:id="rId11"/>
    <p:sldId id="312" r:id="rId12"/>
    <p:sldId id="358" r:id="rId13"/>
    <p:sldId id="457" r:id="rId14"/>
    <p:sldId id="458" r:id="rId15"/>
    <p:sldId id="459" r:id="rId16"/>
    <p:sldId id="460" r:id="rId17"/>
    <p:sldId id="461" r:id="rId18"/>
    <p:sldId id="462" r:id="rId19"/>
    <p:sldId id="463" r:id="rId20"/>
    <p:sldId id="321" r:id="rId21"/>
    <p:sldId id="322" r:id="rId22"/>
    <p:sldId id="423" r:id="rId23"/>
    <p:sldId id="323" r:id="rId24"/>
    <p:sldId id="324" r:id="rId25"/>
    <p:sldId id="315" r:id="rId26"/>
    <p:sldId id="441" r:id="rId27"/>
    <p:sldId id="454" r:id="rId28"/>
    <p:sldId id="442" r:id="rId29"/>
    <p:sldId id="316" r:id="rId30"/>
    <p:sldId id="366" r:id="rId31"/>
    <p:sldId id="367" r:id="rId32"/>
    <p:sldId id="318" r:id="rId33"/>
    <p:sldId id="325" r:id="rId34"/>
    <p:sldId id="371" r:id="rId35"/>
    <p:sldId id="369" r:id="rId36"/>
    <p:sldId id="425" r:id="rId37"/>
    <p:sldId id="379" r:id="rId38"/>
    <p:sldId id="443" r:id="rId39"/>
    <p:sldId id="380" r:id="rId40"/>
    <p:sldId id="373" r:id="rId41"/>
    <p:sldId id="326" r:id="rId42"/>
    <p:sldId id="347" r:id="rId43"/>
    <p:sldId id="381" r:id="rId44"/>
    <p:sldId id="348" r:id="rId45"/>
    <p:sldId id="368" r:id="rId46"/>
    <p:sldId id="444" r:id="rId47"/>
    <p:sldId id="342" r:id="rId48"/>
    <p:sldId id="445" r:id="rId49"/>
    <p:sldId id="446" r:id="rId50"/>
    <p:sldId id="448" r:id="rId51"/>
    <p:sldId id="389" r:id="rId52"/>
    <p:sldId id="426" r:id="rId53"/>
    <p:sldId id="427" r:id="rId54"/>
    <p:sldId id="345" r:id="rId55"/>
    <p:sldId id="449" r:id="rId56"/>
    <p:sldId id="340" r:id="rId57"/>
    <p:sldId id="440" r:id="rId58"/>
    <p:sldId id="341" r:id="rId59"/>
    <p:sldId id="428" r:id="rId60"/>
    <p:sldId id="339" r:id="rId61"/>
    <p:sldId id="451" r:id="rId62"/>
    <p:sldId id="450" r:id="rId63"/>
    <p:sldId id="402" r:id="rId64"/>
    <p:sldId id="401" r:id="rId65"/>
    <p:sldId id="400" r:id="rId66"/>
    <p:sldId id="434" r:id="rId67"/>
    <p:sldId id="352" r:id="rId68"/>
    <p:sldId id="436" r:id="rId69"/>
    <p:sldId id="435" r:id="rId70"/>
    <p:sldId id="353" r:id="rId71"/>
    <p:sldId id="384" r:id="rId72"/>
    <p:sldId id="386" r:id="rId73"/>
    <p:sldId id="385" r:id="rId74"/>
    <p:sldId id="453" r:id="rId75"/>
    <p:sldId id="383" r:id="rId76"/>
    <p:sldId id="396" r:id="rId77"/>
    <p:sldId id="390" r:id="rId78"/>
    <p:sldId id="387" r:id="rId79"/>
    <p:sldId id="391" r:id="rId80"/>
    <p:sldId id="392" r:id="rId81"/>
    <p:sldId id="393" r:id="rId82"/>
    <p:sldId id="394" r:id="rId83"/>
    <p:sldId id="399" r:id="rId84"/>
    <p:sldId id="405" r:id="rId85"/>
    <p:sldId id="408" r:id="rId86"/>
    <p:sldId id="409" r:id="rId87"/>
    <p:sldId id="406" r:id="rId88"/>
    <p:sldId id="407" r:id="rId89"/>
    <p:sldId id="410" r:id="rId90"/>
    <p:sldId id="413" r:id="rId91"/>
    <p:sldId id="414" r:id="rId92"/>
    <p:sldId id="411" r:id="rId93"/>
    <p:sldId id="412" r:id="rId94"/>
    <p:sldId id="415" r:id="rId95"/>
    <p:sldId id="437" r:id="rId96"/>
    <p:sldId id="418" r:id="rId97"/>
    <p:sldId id="416" r:id="rId98"/>
    <p:sldId id="417" r:id="rId99"/>
    <p:sldId id="419" r:id="rId100"/>
    <p:sldId id="438" r:id="rId101"/>
    <p:sldId id="420" r:id="rId102"/>
    <p:sldId id="421" r:id="rId103"/>
    <p:sldId id="422" r:id="rId104"/>
    <p:sldId id="439" r:id="rId10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5895397-955F-614B-BAB7-B7A888668EEB}">
          <p14:sldIdLst>
            <p14:sldId id="256"/>
          </p14:sldIdLst>
        </p14:section>
        <p14:section name="Intro" id="{E13D4740-FF87-144E-87F2-E324803F02C9}">
          <p14:sldIdLst>
            <p14:sldId id="356"/>
            <p14:sldId id="357"/>
          </p14:sldIdLst>
        </p14:section>
        <p14:section name="Background" id="{70A14D4D-114D-F845-8C02-70F9C447FE93}">
          <p14:sldIdLst>
            <p14:sldId id="267"/>
            <p14:sldId id="268"/>
            <p14:sldId id="266"/>
            <p14:sldId id="259"/>
            <p14:sldId id="271"/>
            <p14:sldId id="464"/>
            <p14:sldId id="465"/>
          </p14:sldIdLst>
        </p14:section>
        <p14:section name="Talk Overview" id="{8E3D2289-0963-A94E-AFC3-C768AA17D705}">
          <p14:sldIdLst>
            <p14:sldId id="312"/>
            <p14:sldId id="358"/>
            <p14:sldId id="457"/>
            <p14:sldId id="458"/>
            <p14:sldId id="459"/>
            <p14:sldId id="460"/>
            <p14:sldId id="461"/>
            <p14:sldId id="462"/>
            <p14:sldId id="463"/>
          </p14:sldIdLst>
        </p14:section>
        <p14:section name="BodyVis" id="{412A3AA1-BC67-4D44-963A-8CA07129287D}">
          <p14:sldIdLst>
            <p14:sldId id="321"/>
            <p14:sldId id="322"/>
            <p14:sldId id="423"/>
            <p14:sldId id="323"/>
          </p14:sldIdLst>
        </p14:section>
        <p14:section name="PD" id="{8819F393-1300-0C4E-AD8E-9016682699B2}">
          <p14:sldIdLst>
            <p14:sldId id="324"/>
            <p14:sldId id="315"/>
            <p14:sldId id="441"/>
            <p14:sldId id="454"/>
            <p14:sldId id="442"/>
            <p14:sldId id="316"/>
            <p14:sldId id="366"/>
            <p14:sldId id="367"/>
            <p14:sldId id="318"/>
          </p14:sldIdLst>
        </p14:section>
        <p14:section name="SharedPhys" id="{32D3FCCA-FAFF-B847-86F3-07DA03A1C72B}">
          <p14:sldIdLst>
            <p14:sldId id="325"/>
            <p14:sldId id="371"/>
            <p14:sldId id="369"/>
            <p14:sldId id="425"/>
            <p14:sldId id="379"/>
            <p14:sldId id="443"/>
            <p14:sldId id="380"/>
            <p14:sldId id="373"/>
          </p14:sldIdLst>
        </p14:section>
        <p14:section name="Activity Design" id="{DEE2314E-4984-2545-866A-EA70A4D4C804}">
          <p14:sldIdLst>
            <p14:sldId id="326"/>
            <p14:sldId id="347"/>
            <p14:sldId id="381"/>
            <p14:sldId id="348"/>
            <p14:sldId id="368"/>
          </p14:sldIdLst>
        </p14:section>
        <p14:section name="Method" id="{D163DDD3-1C02-3B49-85B6-AC8B24829716}">
          <p14:sldIdLst>
            <p14:sldId id="444"/>
            <p14:sldId id="342"/>
            <p14:sldId id="445"/>
            <p14:sldId id="446"/>
            <p14:sldId id="448"/>
            <p14:sldId id="389"/>
            <p14:sldId id="426"/>
            <p14:sldId id="427"/>
            <p14:sldId id="345"/>
          </p14:sldIdLst>
        </p14:section>
        <p14:section name="Analysis" id="{A5B26299-1E56-7B41-9071-EF654776C0A9}">
          <p14:sldIdLst>
            <p14:sldId id="449"/>
            <p14:sldId id="340"/>
            <p14:sldId id="440"/>
            <p14:sldId id="341"/>
          </p14:sldIdLst>
        </p14:section>
        <p14:section name="Findings" id="{9332CD56-9B0F-294F-9D89-8550ED1A66F5}">
          <p14:sldIdLst>
            <p14:sldId id="428"/>
            <p14:sldId id="339"/>
            <p14:sldId id="451"/>
            <p14:sldId id="450"/>
            <p14:sldId id="402"/>
            <p14:sldId id="401"/>
            <p14:sldId id="400"/>
            <p14:sldId id="434"/>
            <p14:sldId id="352"/>
            <p14:sldId id="436"/>
            <p14:sldId id="435"/>
            <p14:sldId id="353"/>
            <p14:sldId id="384"/>
            <p14:sldId id="386"/>
            <p14:sldId id="385"/>
            <p14:sldId id="453"/>
            <p14:sldId id="383"/>
            <p14:sldId id="396"/>
            <p14:sldId id="390"/>
            <p14:sldId id="387"/>
            <p14:sldId id="391"/>
            <p14:sldId id="392"/>
            <p14:sldId id="393"/>
            <p14:sldId id="394"/>
          </p14:sldIdLst>
        </p14:section>
        <p14:section name="Discussion" id="{4AE30AA0-EDE7-3C4F-844D-31631FC805FB}">
          <p14:sldIdLst>
            <p14:sldId id="399"/>
            <p14:sldId id="405"/>
            <p14:sldId id="408"/>
            <p14:sldId id="409"/>
            <p14:sldId id="406"/>
            <p14:sldId id="407"/>
            <p14:sldId id="410"/>
            <p14:sldId id="413"/>
            <p14:sldId id="414"/>
            <p14:sldId id="411"/>
            <p14:sldId id="412"/>
            <p14:sldId id="415"/>
            <p14:sldId id="437"/>
            <p14:sldId id="418"/>
            <p14:sldId id="416"/>
            <p14:sldId id="417"/>
          </p14:sldIdLst>
        </p14:section>
        <p14:section name="Conclusion" id="{77E8113C-FA98-534C-A628-929FD63EA5EC}">
          <p14:sldIdLst>
            <p14:sldId id="419"/>
            <p14:sldId id="438"/>
            <p14:sldId id="420"/>
            <p14:sldId id="421"/>
            <p14:sldId id="422"/>
            <p14:sldId id="43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2C77C"/>
    <a:srgbClr val="5294FF"/>
    <a:srgbClr val="CE665F"/>
    <a:srgbClr val="FFFA7F"/>
    <a:srgbClr val="F0EDDD"/>
    <a:srgbClr val="77C7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420"/>
    <p:restoredTop sz="77198"/>
  </p:normalViewPr>
  <p:slideViewPr>
    <p:cSldViewPr snapToGrid="0" snapToObjects="1">
      <p:cViewPr>
        <p:scale>
          <a:sx n="80" d="100"/>
          <a:sy n="80" d="100"/>
        </p:scale>
        <p:origin x="1000" y="5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notesMaster" Target="notesMasters/notesMaster1.xml"/><Relationship Id="rId107"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8" Type="http://schemas.openxmlformats.org/officeDocument/2006/relationships/viewProps" Target="viewProps.xml"/><Relationship Id="rId109"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10" Type="http://schemas.openxmlformats.org/officeDocument/2006/relationships/tableStyles" Target="tableStyles.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slide" Target="slides/slide99.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D57AC2-868D-894F-A573-DFDE54265510}" type="datetimeFigureOut">
              <a:rPr lang="en-US" smtClean="0"/>
              <a:t>6/21/16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97EE5F-E4BF-B346-8635-634895292EAD}" type="slidenum">
              <a:rPr lang="en-US" smtClean="0"/>
              <a:t>‹#›</a:t>
            </a:fld>
            <a:endParaRPr lang="en-US"/>
          </a:p>
        </p:txBody>
      </p:sp>
    </p:spTree>
    <p:extLst>
      <p:ext uri="{BB962C8B-B14F-4D97-AF65-F5344CB8AC3E}">
        <p14:creationId xmlns:p14="http://schemas.microsoft.com/office/powerpoint/2010/main" val="1623369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1</a:t>
            </a:fld>
            <a:endParaRPr lang="en-US"/>
          </a:p>
        </p:txBody>
      </p:sp>
    </p:spTree>
    <p:extLst>
      <p:ext uri="{BB962C8B-B14F-4D97-AF65-F5344CB8AC3E}">
        <p14:creationId xmlns:p14="http://schemas.microsoft.com/office/powerpoint/2010/main" val="1443959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10</a:t>
            </a:fld>
            <a:endParaRPr lang="en-US"/>
          </a:p>
        </p:txBody>
      </p:sp>
    </p:spTree>
    <p:extLst>
      <p:ext uri="{BB962C8B-B14F-4D97-AF65-F5344CB8AC3E}">
        <p14:creationId xmlns:p14="http://schemas.microsoft.com/office/powerpoint/2010/main" val="1791682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to answer our research question, we ran</a:t>
            </a:r>
            <a:r>
              <a:rPr lang="en-US" baseline="0" dirty="0" smtClean="0"/>
              <a:t> a study. I’ll go over the general overview of what we did here, and then get into the details.</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11</a:t>
            </a:fld>
            <a:endParaRPr lang="en-US"/>
          </a:p>
        </p:txBody>
      </p:sp>
    </p:spTree>
    <p:extLst>
      <p:ext uri="{BB962C8B-B14F-4D97-AF65-F5344CB8AC3E}">
        <p14:creationId xmlns:p14="http://schemas.microsoft.com/office/powerpoint/2010/main" val="10574469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I’ll first talk about our first</a:t>
            </a:r>
            <a:r>
              <a:rPr lang="en-US" baseline="0" dirty="0" smtClean="0"/>
              <a:t> LPSV tool called </a:t>
            </a:r>
            <a:r>
              <a:rPr lang="en-US" baseline="0" dirty="0" err="1" smtClean="0"/>
              <a:t>BodyVis</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12</a:t>
            </a:fld>
            <a:endParaRPr lang="en-US"/>
          </a:p>
        </p:txBody>
      </p:sp>
    </p:spTree>
    <p:extLst>
      <p:ext uri="{BB962C8B-B14F-4D97-AF65-F5344CB8AC3E}">
        <p14:creationId xmlns:p14="http://schemas.microsoft.com/office/powerpoint/2010/main" val="1483364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I’ll first talk about our first</a:t>
            </a:r>
            <a:r>
              <a:rPr lang="en-US" baseline="0" dirty="0" smtClean="0"/>
              <a:t> LPSV tool called </a:t>
            </a:r>
            <a:r>
              <a:rPr lang="en-US" baseline="0" dirty="0" err="1" smtClean="0"/>
              <a:t>BodyVis</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13</a:t>
            </a:fld>
            <a:endParaRPr lang="en-US"/>
          </a:p>
        </p:txBody>
      </p:sp>
    </p:spTree>
    <p:extLst>
      <p:ext uri="{BB962C8B-B14F-4D97-AF65-F5344CB8AC3E}">
        <p14:creationId xmlns:p14="http://schemas.microsoft.com/office/powerpoint/2010/main" val="12275225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I’ll first talk about our first</a:t>
            </a:r>
            <a:r>
              <a:rPr lang="en-US" baseline="0" dirty="0" smtClean="0"/>
              <a:t> LPSV tool called </a:t>
            </a:r>
            <a:r>
              <a:rPr lang="en-US" baseline="0" dirty="0" err="1" smtClean="0"/>
              <a:t>BodyVis</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14</a:t>
            </a:fld>
            <a:endParaRPr lang="en-US"/>
          </a:p>
        </p:txBody>
      </p:sp>
    </p:spTree>
    <p:extLst>
      <p:ext uri="{BB962C8B-B14F-4D97-AF65-F5344CB8AC3E}">
        <p14:creationId xmlns:p14="http://schemas.microsoft.com/office/powerpoint/2010/main" val="9625719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I’ll first talk about our first</a:t>
            </a:r>
            <a:r>
              <a:rPr lang="en-US" baseline="0" dirty="0" smtClean="0"/>
              <a:t> LPSV tool called </a:t>
            </a:r>
            <a:r>
              <a:rPr lang="en-US" baseline="0" dirty="0" err="1" smtClean="0"/>
              <a:t>BodyVis</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15</a:t>
            </a:fld>
            <a:endParaRPr lang="en-US"/>
          </a:p>
        </p:txBody>
      </p:sp>
    </p:spTree>
    <p:extLst>
      <p:ext uri="{BB962C8B-B14F-4D97-AF65-F5344CB8AC3E}">
        <p14:creationId xmlns:p14="http://schemas.microsoft.com/office/powerpoint/2010/main" val="12776707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I’ll first talk about our first</a:t>
            </a:r>
            <a:r>
              <a:rPr lang="en-US" baseline="0" dirty="0" smtClean="0"/>
              <a:t> LPSV tool called </a:t>
            </a:r>
            <a:r>
              <a:rPr lang="en-US" baseline="0" dirty="0" err="1" smtClean="0"/>
              <a:t>BodyVis</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16</a:t>
            </a:fld>
            <a:endParaRPr lang="en-US"/>
          </a:p>
        </p:txBody>
      </p:sp>
    </p:spTree>
    <p:extLst>
      <p:ext uri="{BB962C8B-B14F-4D97-AF65-F5344CB8AC3E}">
        <p14:creationId xmlns:p14="http://schemas.microsoft.com/office/powerpoint/2010/main" val="14346848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I’ll first talk about our first</a:t>
            </a:r>
            <a:r>
              <a:rPr lang="en-US" baseline="0" dirty="0" smtClean="0"/>
              <a:t> LPSV tool called </a:t>
            </a:r>
            <a:r>
              <a:rPr lang="en-US" baseline="0" dirty="0" err="1" smtClean="0"/>
              <a:t>BodyVis</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17</a:t>
            </a:fld>
            <a:endParaRPr lang="en-US"/>
          </a:p>
        </p:txBody>
      </p:sp>
    </p:spTree>
    <p:extLst>
      <p:ext uri="{BB962C8B-B14F-4D97-AF65-F5344CB8AC3E}">
        <p14:creationId xmlns:p14="http://schemas.microsoft.com/office/powerpoint/2010/main" val="1364241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I’ll first talk about our first</a:t>
            </a:r>
            <a:r>
              <a:rPr lang="en-US" baseline="0" dirty="0" smtClean="0"/>
              <a:t> LPSV tool called </a:t>
            </a:r>
            <a:r>
              <a:rPr lang="en-US" baseline="0" dirty="0" err="1" smtClean="0"/>
              <a:t>BodyVis</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18</a:t>
            </a:fld>
            <a:endParaRPr lang="en-US"/>
          </a:p>
        </p:txBody>
      </p:sp>
    </p:spTree>
    <p:extLst>
      <p:ext uri="{BB962C8B-B14F-4D97-AF65-F5344CB8AC3E}">
        <p14:creationId xmlns:p14="http://schemas.microsoft.com/office/powerpoint/2010/main" val="20171661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I’ll first talk about our first</a:t>
            </a:r>
            <a:r>
              <a:rPr lang="en-US" baseline="0" dirty="0" smtClean="0"/>
              <a:t> LPSV tool called </a:t>
            </a:r>
            <a:r>
              <a:rPr lang="en-US" baseline="0" dirty="0" err="1" smtClean="0"/>
              <a:t>BodyVis</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19</a:t>
            </a:fld>
            <a:endParaRPr lang="en-US"/>
          </a:p>
        </p:txBody>
      </p:sp>
    </p:spTree>
    <p:extLst>
      <p:ext uri="{BB962C8B-B14F-4D97-AF65-F5344CB8AC3E}">
        <p14:creationId xmlns:p14="http://schemas.microsoft.com/office/powerpoint/2010/main" val="1715073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What if we could build clothes that reveal the inner-workings of the human body? How could this change the way children understand and learn about their bodies and its connection to the physical world (</a:t>
            </a:r>
            <a:r>
              <a:rPr lang="en-US" sz="1200" i="1" kern="1200" dirty="0" smtClean="0">
                <a:solidFill>
                  <a:schemeClr val="tx1"/>
                </a:solidFill>
                <a:effectLst/>
                <a:latin typeface="+mn-lt"/>
                <a:ea typeface="+mn-ea"/>
                <a:cs typeface="+mn-cs"/>
              </a:rPr>
              <a:t>e.g., </a:t>
            </a:r>
            <a:r>
              <a:rPr lang="en-US" sz="1200" kern="1200" dirty="0" smtClean="0">
                <a:solidFill>
                  <a:schemeClr val="tx1"/>
                </a:solidFill>
                <a:effectLst/>
                <a:latin typeface="+mn-lt"/>
                <a:ea typeface="+mn-ea"/>
                <a:cs typeface="+mn-cs"/>
              </a:rPr>
              <a:t>eating, exercise)? Could these clothes be a platform for children to build general scientific inquiry skills as they ask and attempt to answer questions from their own body data</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How would learners’ inquiry develop as they explore questions like, “Does my heart beat faster when running </a:t>
            </a:r>
            <a:r>
              <a:rPr lang="en-US" sz="1200" i="1" kern="1200" dirty="0" smtClean="0">
                <a:solidFill>
                  <a:schemeClr val="tx1"/>
                </a:solidFill>
                <a:effectLst/>
                <a:latin typeface="+mn-lt"/>
                <a:ea typeface="+mn-ea"/>
                <a:cs typeface="+mn-cs"/>
              </a:rPr>
              <a:t>vs. </a:t>
            </a:r>
            <a:r>
              <a:rPr lang="en-US" sz="1200" kern="1200" dirty="0" smtClean="0">
                <a:solidFill>
                  <a:schemeClr val="tx1"/>
                </a:solidFill>
                <a:effectLst/>
                <a:latin typeface="+mn-lt"/>
                <a:ea typeface="+mn-ea"/>
                <a:cs typeface="+mn-cs"/>
              </a:rPr>
              <a:t>reading a book and why?” “How does my breathing rate compare to my classmate’s and why may this be?” or “How does food travel through my body?”</a:t>
            </a:r>
            <a:endParaRPr lang="en-US" dirty="0"/>
          </a:p>
        </p:txBody>
      </p:sp>
      <p:sp>
        <p:nvSpPr>
          <p:cNvPr id="4" name="Slide Number Placeholder 3"/>
          <p:cNvSpPr>
            <a:spLocks noGrp="1"/>
          </p:cNvSpPr>
          <p:nvPr>
            <p:ph type="sldNum" sz="quarter" idx="10"/>
          </p:nvPr>
        </p:nvSpPr>
        <p:spPr/>
        <p:txBody>
          <a:bodyPr/>
          <a:lstStyle/>
          <a:p>
            <a:fld id="{8ACB28D2-A091-4E80-BC36-B63B17C2B4C8}"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8683390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In previous work, </a:t>
            </a:r>
            <a:endParaRPr lang="en-US" dirty="0" smtClean="0"/>
          </a:p>
          <a:p>
            <a:endParaRPr lang="en-US" dirty="0" smtClean="0"/>
          </a:p>
          <a:p>
            <a:endParaRPr lang="en-US" dirty="0" smtClean="0"/>
          </a:p>
          <a:p>
            <a:r>
              <a:rPr lang="en-US" dirty="0" smtClean="0"/>
              <a:t>The </a:t>
            </a:r>
            <a:r>
              <a:rPr lang="en-US" dirty="0" smtClean="0"/>
              <a:t>visualization in the heart and the lungs looks something like this &lt;click&gt;</a:t>
            </a:r>
          </a:p>
          <a:p>
            <a:r>
              <a:rPr lang="en-US" dirty="0" smtClean="0"/>
              <a:t>Findings from BV</a:t>
            </a:r>
          </a:p>
          <a:p>
            <a:pPr marL="171450" indent="-171450">
              <a:buFontTx/>
              <a:buChar char="-"/>
            </a:pPr>
            <a:r>
              <a:rPr lang="en-US" dirty="0" smtClean="0"/>
              <a:t>Hard to compare across bodies</a:t>
            </a:r>
          </a:p>
          <a:p>
            <a:pPr marL="171450" indent="-171450">
              <a:buFontTx/>
              <a:buChar char="-"/>
            </a:pPr>
            <a:r>
              <a:rPr lang="en-US" dirty="0" smtClean="0"/>
              <a:t>How body is changing over time</a:t>
            </a:r>
          </a:p>
          <a:p>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21</a:t>
            </a:fld>
            <a:endParaRPr lang="en-US"/>
          </a:p>
        </p:txBody>
      </p:sp>
    </p:spTree>
    <p:extLst>
      <p:ext uri="{BB962C8B-B14F-4D97-AF65-F5344CB8AC3E}">
        <p14:creationId xmlns:p14="http://schemas.microsoft.com/office/powerpoint/2010/main" val="8374493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Heart</a:t>
            </a:r>
            <a:r>
              <a:rPr lang="en-US" baseline="0" dirty="0" smtClean="0"/>
              <a:t> and lungs are automatically controlled using the </a:t>
            </a:r>
            <a:r>
              <a:rPr lang="en-US" baseline="0" dirty="0" err="1" smtClean="0"/>
              <a:t>bioharness</a:t>
            </a: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Here’s an example of a heart rate of 60 beats per minute and a breathing rate of 15 breaths per minute</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(53:26 </a:t>
            </a:r>
            <a:r>
              <a:rPr lang="en-US" baseline="0" dirty="0" smtClean="0"/>
              <a:t>in YF)</a:t>
            </a:r>
            <a:endParaRPr lang="en-US" dirty="0" smtClean="0"/>
          </a:p>
          <a:p>
            <a:endParaRPr lang="en-US" dirty="0"/>
          </a:p>
          <a:p>
            <a:r>
              <a:rPr lang="en-US" dirty="0"/>
              <a:t>----- Meeting Notes (4/13/15 13:04) -----</a:t>
            </a:r>
          </a:p>
          <a:p>
            <a:r>
              <a:rPr lang="en-US" dirty="0"/>
              <a:t>fix box</a:t>
            </a:r>
          </a:p>
        </p:txBody>
      </p:sp>
      <p:sp>
        <p:nvSpPr>
          <p:cNvPr id="4" name="Slide Number Placeholder 3"/>
          <p:cNvSpPr>
            <a:spLocks noGrp="1"/>
          </p:cNvSpPr>
          <p:nvPr>
            <p:ph type="sldNum" sz="quarter" idx="10"/>
          </p:nvPr>
        </p:nvSpPr>
        <p:spPr/>
        <p:txBody>
          <a:bodyPr/>
          <a:lstStyle/>
          <a:p>
            <a:fld id="{70D7690A-F92F-A945-B089-BF1D7EE01FB0}" type="slidenum">
              <a:rPr lang="en-US" smtClean="0"/>
              <a:t>22</a:t>
            </a:fld>
            <a:endParaRPr lang="en-US"/>
          </a:p>
        </p:txBody>
      </p:sp>
    </p:spTree>
    <p:extLst>
      <p:ext uri="{BB962C8B-B14F-4D97-AF65-F5344CB8AC3E}">
        <p14:creationId xmlns:p14="http://schemas.microsoft.com/office/powerpoint/2010/main" val="16644201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i</a:t>
            </a:r>
            <a:r>
              <a:rPr lang="en-US" sz="1200" kern="1200" dirty="0" smtClean="0">
                <a:solidFill>
                  <a:schemeClr val="tx1"/>
                </a:solidFill>
                <a:effectLst/>
                <a:latin typeface="+mn-lt"/>
                <a:ea typeface="+mn-ea"/>
                <a:cs typeface="+mn-cs"/>
              </a:rPr>
              <a:t>) an intergenerational co-design team of children (7-11 years old) and adult researchers</a:t>
            </a:r>
            <a:r>
              <a:rPr lang="is-I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25</a:t>
            </a:fld>
            <a:endParaRPr lang="en-US"/>
          </a:p>
        </p:txBody>
      </p:sp>
    </p:spTree>
    <p:extLst>
      <p:ext uri="{BB962C8B-B14F-4D97-AF65-F5344CB8AC3E}">
        <p14:creationId xmlns:p14="http://schemas.microsoft.com/office/powerpoint/2010/main" val="4803868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i</a:t>
            </a:r>
            <a:r>
              <a:rPr lang="en-US" sz="1200" kern="1200" dirty="0" smtClean="0">
                <a:solidFill>
                  <a:schemeClr val="tx1"/>
                </a:solidFill>
                <a:effectLst/>
                <a:latin typeface="+mn-lt"/>
                <a:ea typeface="+mn-ea"/>
                <a:cs typeface="+mn-cs"/>
              </a:rPr>
              <a:t>) an intergenerational co-design team of children (7-11 years old) and adult researchers</a:t>
            </a:r>
            <a:r>
              <a:rPr lang="is-I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26</a:t>
            </a:fld>
            <a:endParaRPr lang="en-US"/>
          </a:p>
        </p:txBody>
      </p:sp>
    </p:spTree>
    <p:extLst>
      <p:ext uri="{BB962C8B-B14F-4D97-AF65-F5344CB8AC3E}">
        <p14:creationId xmlns:p14="http://schemas.microsoft.com/office/powerpoint/2010/main" val="3740795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i</a:t>
            </a:r>
            <a:r>
              <a:rPr lang="en-US" sz="1200" kern="1200" dirty="0" smtClean="0">
                <a:solidFill>
                  <a:schemeClr val="tx1"/>
                </a:solidFill>
                <a:effectLst/>
                <a:latin typeface="+mn-lt"/>
                <a:ea typeface="+mn-ea"/>
                <a:cs typeface="+mn-cs"/>
              </a:rPr>
              <a:t>) an intergenerational co-design team of children (7-11 years old) and adult researchers</a:t>
            </a:r>
            <a:r>
              <a:rPr lang="is-I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27</a:t>
            </a:fld>
            <a:endParaRPr lang="en-US"/>
          </a:p>
        </p:txBody>
      </p:sp>
    </p:spTree>
    <p:extLst>
      <p:ext uri="{BB962C8B-B14F-4D97-AF65-F5344CB8AC3E}">
        <p14:creationId xmlns:p14="http://schemas.microsoft.com/office/powerpoint/2010/main" val="12455162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i</a:t>
            </a:r>
            <a:r>
              <a:rPr lang="en-US" sz="1200" kern="1200" dirty="0" smtClean="0">
                <a:solidFill>
                  <a:schemeClr val="tx1"/>
                </a:solidFill>
                <a:effectLst/>
                <a:latin typeface="+mn-lt"/>
                <a:ea typeface="+mn-ea"/>
                <a:cs typeface="+mn-cs"/>
              </a:rPr>
              <a:t>) an intergenerational co-design team of children (7-11 years old) and adult researchers</a:t>
            </a:r>
            <a:r>
              <a:rPr lang="is-I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28</a:t>
            </a:fld>
            <a:endParaRPr lang="en-US"/>
          </a:p>
        </p:txBody>
      </p:sp>
    </p:spTree>
    <p:extLst>
      <p:ext uri="{BB962C8B-B14F-4D97-AF65-F5344CB8AC3E}">
        <p14:creationId xmlns:p14="http://schemas.microsoft.com/office/powerpoint/2010/main" val="8598806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as well as (ii) a cohort of 20 teachers in a STEM M.Ed. program</a:t>
            </a:r>
            <a:endParaRPr lang="en-US" dirty="0" smtClean="0"/>
          </a:p>
        </p:txBody>
      </p:sp>
      <p:sp>
        <p:nvSpPr>
          <p:cNvPr id="4" name="Slide Number Placeholder 3"/>
          <p:cNvSpPr>
            <a:spLocks noGrp="1"/>
          </p:cNvSpPr>
          <p:nvPr>
            <p:ph type="sldNum" sz="quarter" idx="10"/>
          </p:nvPr>
        </p:nvSpPr>
        <p:spPr/>
        <p:txBody>
          <a:bodyPr/>
          <a:lstStyle/>
          <a:p>
            <a:fld id="{B397EE5F-E4BF-B346-8635-634895292EAD}" type="slidenum">
              <a:rPr lang="en-US" smtClean="0"/>
              <a:t>29</a:t>
            </a:fld>
            <a:endParaRPr lang="en-US"/>
          </a:p>
        </p:txBody>
      </p:sp>
    </p:spTree>
    <p:extLst>
      <p:ext uri="{BB962C8B-B14F-4D97-AF65-F5344CB8AC3E}">
        <p14:creationId xmlns:p14="http://schemas.microsoft.com/office/powerpoint/2010/main" val="8337586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Children suggested competitions and games, </a:t>
            </a:r>
          </a:p>
        </p:txBody>
      </p:sp>
      <p:sp>
        <p:nvSpPr>
          <p:cNvPr id="4" name="Slide Number Placeholder 3"/>
          <p:cNvSpPr>
            <a:spLocks noGrp="1"/>
          </p:cNvSpPr>
          <p:nvPr>
            <p:ph type="sldNum" sz="quarter" idx="10"/>
          </p:nvPr>
        </p:nvSpPr>
        <p:spPr/>
        <p:txBody>
          <a:bodyPr/>
          <a:lstStyle/>
          <a:p>
            <a:fld id="{B397EE5F-E4BF-B346-8635-634895292EAD}" type="slidenum">
              <a:rPr lang="en-US" smtClean="0"/>
              <a:t>30</a:t>
            </a:fld>
            <a:endParaRPr lang="en-US"/>
          </a:p>
        </p:txBody>
      </p:sp>
    </p:spTree>
    <p:extLst>
      <p:ext uri="{BB962C8B-B14F-4D97-AF65-F5344CB8AC3E}">
        <p14:creationId xmlns:p14="http://schemas.microsoft.com/office/powerpoint/2010/main" val="3688728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while teachers suggested experimenting with our tools by brainstorming high- and low- impact physical activities that would affect the heart rate.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Informed by these findings, we iteratively designed </a:t>
            </a:r>
            <a:r>
              <a:rPr lang="en-US" sz="1200" kern="1200" dirty="0" err="1" smtClean="0">
                <a:solidFill>
                  <a:schemeClr val="tx1"/>
                </a:solidFill>
                <a:effectLst/>
                <a:latin typeface="+mn-lt"/>
                <a:ea typeface="+mn-ea"/>
                <a:cs typeface="+mn-cs"/>
              </a:rPr>
              <a:t>SharedPhys</a:t>
            </a:r>
            <a:r>
              <a:rPr lang="en-US" sz="1200" kern="1200" dirty="0" smtClean="0">
                <a:solidFill>
                  <a:schemeClr val="tx1"/>
                </a:solidFill>
                <a:effectLst/>
                <a:latin typeface="+mn-lt"/>
                <a:ea typeface="+mn-ea"/>
                <a:cs typeface="+mn-cs"/>
              </a:rPr>
              <a:t> and LPSV learning activities to support science inquiry experiences. </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31</a:t>
            </a:fld>
            <a:endParaRPr lang="en-US"/>
          </a:p>
        </p:txBody>
      </p:sp>
    </p:spTree>
    <p:extLst>
      <p:ext uri="{BB962C8B-B14F-4D97-AF65-F5344CB8AC3E}">
        <p14:creationId xmlns:p14="http://schemas.microsoft.com/office/powerpoint/2010/main" val="16572594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32</a:t>
            </a:fld>
            <a:endParaRPr lang="en-US"/>
          </a:p>
        </p:txBody>
      </p:sp>
    </p:spTree>
    <p:extLst>
      <p:ext uri="{BB962C8B-B14F-4D97-AF65-F5344CB8AC3E}">
        <p14:creationId xmlns:p14="http://schemas.microsoft.com/office/powerpoint/2010/main" val="619921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I’ll talk about what</a:t>
            </a:r>
            <a:r>
              <a:rPr lang="en-US" baseline="0" dirty="0" smtClean="0"/>
              <a:t> WE mean when we say life-relevant or collaborative experiences</a:t>
            </a:r>
            <a:r>
              <a:rPr lang="is-IS" baseline="0" dirty="0" smtClean="0"/>
              <a:t>…</a:t>
            </a:r>
            <a:endParaRPr lang="en-US" dirty="0" smtClean="0"/>
          </a:p>
          <a:p>
            <a:endParaRPr lang="en-US" dirty="0" smtClean="0"/>
          </a:p>
          <a:p>
            <a:r>
              <a:rPr lang="en-US" dirty="0" smtClean="0"/>
              <a:t>_____</a:t>
            </a:r>
          </a:p>
          <a:p>
            <a:r>
              <a:rPr lang="en-US" dirty="0" smtClean="0"/>
              <a:t>change "personally relevant"</a:t>
            </a:r>
            <a:r>
              <a:rPr lang="en-US" baseline="0" dirty="0" smtClean="0"/>
              <a:t> to "life-relevant"</a:t>
            </a:r>
            <a:endParaRPr lang="en-US" dirty="0"/>
          </a:p>
        </p:txBody>
      </p:sp>
      <p:sp>
        <p:nvSpPr>
          <p:cNvPr id="4" name="Slide Number Placeholder 3"/>
          <p:cNvSpPr>
            <a:spLocks noGrp="1"/>
          </p:cNvSpPr>
          <p:nvPr>
            <p:ph type="sldNum" sz="quarter" idx="10"/>
          </p:nvPr>
        </p:nvSpPr>
        <p:spPr/>
        <p:txBody>
          <a:bodyPr/>
          <a:lstStyle/>
          <a:p>
            <a:fld id="{CF5CCF41-A0AE-924D-999B-8938776D3B77}" type="slidenum">
              <a:rPr lang="en-US" smtClean="0"/>
              <a:t>3</a:t>
            </a:fld>
            <a:endParaRPr lang="en-US"/>
          </a:p>
        </p:txBody>
      </p:sp>
    </p:spTree>
    <p:extLst>
      <p:ext uri="{BB962C8B-B14F-4D97-AF65-F5344CB8AC3E}">
        <p14:creationId xmlns:p14="http://schemas.microsoft.com/office/powerpoint/2010/main" val="16365999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33</a:t>
            </a:fld>
            <a:endParaRPr lang="en-US"/>
          </a:p>
        </p:txBody>
      </p:sp>
    </p:spTree>
    <p:extLst>
      <p:ext uri="{BB962C8B-B14F-4D97-AF65-F5344CB8AC3E}">
        <p14:creationId xmlns:p14="http://schemas.microsoft.com/office/powerpoint/2010/main" val="5558640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SharedPhys</a:t>
            </a:r>
            <a:r>
              <a:rPr lang="en-US" dirty="0" smtClean="0"/>
              <a:t> uses</a:t>
            </a:r>
            <a:r>
              <a:rPr lang="en-US" baseline="0" dirty="0" smtClean="0"/>
              <a:t> the same sensor as BV to gather HR and BR data, but..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34</a:t>
            </a:fld>
            <a:endParaRPr lang="en-US"/>
          </a:p>
        </p:txBody>
      </p:sp>
    </p:spTree>
    <p:extLst>
      <p:ext uri="{BB962C8B-B14F-4D97-AF65-F5344CB8AC3E}">
        <p14:creationId xmlns:p14="http://schemas.microsoft.com/office/powerpoint/2010/main" val="8765535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SharedPhys</a:t>
            </a:r>
            <a:r>
              <a:rPr lang="en-US" dirty="0" smtClean="0"/>
              <a:t> consists of 3 designs</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35</a:t>
            </a:fld>
            <a:endParaRPr lang="en-US"/>
          </a:p>
        </p:txBody>
      </p:sp>
    </p:spTree>
    <p:extLst>
      <p:ext uri="{BB962C8B-B14F-4D97-AF65-F5344CB8AC3E}">
        <p14:creationId xmlns:p14="http://schemas.microsoft.com/office/powerpoint/2010/main" val="7943292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36</a:t>
            </a:fld>
            <a:endParaRPr lang="en-US"/>
          </a:p>
        </p:txBody>
      </p:sp>
    </p:spTree>
    <p:extLst>
      <p:ext uri="{BB962C8B-B14F-4D97-AF65-F5344CB8AC3E}">
        <p14:creationId xmlns:p14="http://schemas.microsoft.com/office/powerpoint/2010/main" val="2648729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37</a:t>
            </a:fld>
            <a:endParaRPr lang="en-US"/>
          </a:p>
        </p:txBody>
      </p:sp>
    </p:spTree>
    <p:extLst>
      <p:ext uri="{BB962C8B-B14F-4D97-AF65-F5344CB8AC3E}">
        <p14:creationId xmlns:p14="http://schemas.microsoft.com/office/powerpoint/2010/main" val="2230113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Incorporated</a:t>
            </a:r>
            <a:r>
              <a:rPr lang="en-US" baseline="0" dirty="0" smtClean="0"/>
              <a:t> competition with a “target heart rate” and challenging children to hit that target.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38</a:t>
            </a:fld>
            <a:endParaRPr lang="en-US"/>
          </a:p>
        </p:txBody>
      </p:sp>
    </p:spTree>
    <p:extLst>
      <p:ext uri="{BB962C8B-B14F-4D97-AF65-F5344CB8AC3E}">
        <p14:creationId xmlns:p14="http://schemas.microsoft.com/office/powerpoint/2010/main" val="16752825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 detect and visualize up to 6 users</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39</a:t>
            </a:fld>
            <a:endParaRPr lang="en-US"/>
          </a:p>
        </p:txBody>
      </p:sp>
    </p:spTree>
    <p:extLst>
      <p:ext uri="{BB962C8B-B14F-4D97-AF65-F5344CB8AC3E}">
        <p14:creationId xmlns:p14="http://schemas.microsoft.com/office/powerpoint/2010/main" val="11060353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Demo</a:t>
            </a:r>
            <a:endParaRPr lang="en-US" dirty="0"/>
          </a:p>
        </p:txBody>
      </p:sp>
      <p:sp>
        <p:nvSpPr>
          <p:cNvPr id="4" name="Slide Number Placeholder 3"/>
          <p:cNvSpPr>
            <a:spLocks noGrp="1"/>
          </p:cNvSpPr>
          <p:nvPr>
            <p:ph type="sldNum" sz="quarter" idx="10"/>
          </p:nvPr>
        </p:nvSpPr>
        <p:spPr/>
        <p:txBody>
          <a:bodyPr/>
          <a:lstStyle/>
          <a:p>
            <a:fld id="{B7273EAD-7CCA-8842-84E4-9E3285132242}" type="slidenum">
              <a:rPr lang="en-US" smtClean="0"/>
              <a:t>40</a:t>
            </a:fld>
            <a:endParaRPr lang="en-US"/>
          </a:p>
        </p:txBody>
      </p:sp>
    </p:spTree>
    <p:extLst>
      <p:ext uri="{BB962C8B-B14F-4D97-AF65-F5344CB8AC3E}">
        <p14:creationId xmlns:p14="http://schemas.microsoft.com/office/powerpoint/2010/main" val="19007283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then they test their</a:t>
            </a:r>
            <a:r>
              <a:rPr lang="en-US" baseline="0" dirty="0" smtClean="0"/>
              <a:t> own physical activities, seeing how their actual heart rates change over time. In doing so, children can answer questions about how and why our bodies react to different physical activities.</a:t>
            </a:r>
            <a:endParaRPr lang="en-US" dirty="0"/>
          </a:p>
        </p:txBody>
      </p:sp>
      <p:sp>
        <p:nvSpPr>
          <p:cNvPr id="4" name="Slide Number Placeholder 3"/>
          <p:cNvSpPr>
            <a:spLocks noGrp="1"/>
          </p:cNvSpPr>
          <p:nvPr>
            <p:ph type="sldNum" sz="quarter" idx="10"/>
          </p:nvPr>
        </p:nvSpPr>
        <p:spPr/>
        <p:txBody>
          <a:bodyPr/>
          <a:lstStyle/>
          <a:p>
            <a:fld id="{B11E3F9B-2BBF-45F3-8D2A-33FEC0EBE4A6}" type="slidenum">
              <a:rPr lang="en-US" smtClean="0"/>
              <a:t>41</a:t>
            </a:fld>
            <a:endParaRPr lang="en-US"/>
          </a:p>
        </p:txBody>
      </p:sp>
    </p:spTree>
    <p:extLst>
      <p:ext uri="{BB962C8B-B14F-4D97-AF65-F5344CB8AC3E}">
        <p14:creationId xmlns:p14="http://schemas.microsoft.com/office/powerpoint/2010/main" val="2188207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Our activities focused on having participants use LPSV tools to hypothesize and test physical activities that would lower and raise their heart and breathing rates. </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43</a:t>
            </a:fld>
            <a:endParaRPr lang="en-US"/>
          </a:p>
        </p:txBody>
      </p:sp>
    </p:spTree>
    <p:extLst>
      <p:ext uri="{BB962C8B-B14F-4D97-AF65-F5344CB8AC3E}">
        <p14:creationId xmlns:p14="http://schemas.microsoft.com/office/powerpoint/2010/main" val="1669882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Kids</a:t>
            </a:r>
            <a:r>
              <a:rPr lang="en-US" sz="1200" kern="1200" baseline="0" dirty="0" smtClean="0">
                <a:solidFill>
                  <a:schemeClr val="tx1"/>
                </a:solidFill>
                <a:effectLst/>
                <a:latin typeface="+mn-lt"/>
                <a:ea typeface="+mn-ea"/>
                <a:cs typeface="+mn-cs"/>
              </a:rPr>
              <a:t> d</a:t>
            </a:r>
            <a:r>
              <a:rPr lang="en-US" sz="1200" kern="1200" dirty="0" smtClean="0">
                <a:solidFill>
                  <a:schemeClr val="tx1"/>
                </a:solidFill>
                <a:effectLst/>
                <a:latin typeface="+mn-lt"/>
                <a:ea typeface="+mn-ea"/>
                <a:cs typeface="+mn-cs"/>
              </a:rPr>
              <a:t>erive meaning relevant to their lives from acting and thinking like scientists.</a:t>
            </a:r>
            <a:endParaRPr lang="en-US" dirty="0" smtClean="0">
              <a:effectLst/>
            </a:endParaRPr>
          </a:p>
          <a:p>
            <a:endParaRPr lang="en-US" dirty="0" smtClean="0"/>
          </a:p>
          <a:p>
            <a:r>
              <a:rPr lang="en-US" dirty="0" smtClean="0"/>
              <a:t>______________</a:t>
            </a:r>
          </a:p>
          <a:p>
            <a:r>
              <a:rPr lang="en-US" dirty="0" smtClean="0"/>
              <a:t>Marie Curie by Anthony </a:t>
            </a:r>
            <a:r>
              <a:rPr lang="en-US" dirty="0" err="1" smtClean="0"/>
              <a:t>Bossard</a:t>
            </a:r>
            <a:r>
              <a:rPr lang="en-US" dirty="0" smtClean="0"/>
              <a:t> from the Noun Project</a:t>
            </a:r>
          </a:p>
          <a:p>
            <a:r>
              <a:rPr lang="en-US" dirty="0" smtClean="0"/>
              <a:t>Albert Einstein by Anthony </a:t>
            </a:r>
            <a:r>
              <a:rPr lang="en-US" dirty="0" err="1" smtClean="0"/>
              <a:t>Bossard</a:t>
            </a:r>
            <a:r>
              <a:rPr lang="en-US" dirty="0" smtClean="0"/>
              <a:t> from the Noun Project</a:t>
            </a:r>
          </a:p>
          <a:p>
            <a:r>
              <a:rPr lang="en-US" dirty="0" smtClean="0"/>
              <a:t>User by </a:t>
            </a:r>
            <a:r>
              <a:rPr lang="en-US" dirty="0" err="1" smtClean="0"/>
              <a:t>Olesya</a:t>
            </a:r>
            <a:r>
              <a:rPr lang="en-US" dirty="0" smtClean="0"/>
              <a:t> </a:t>
            </a:r>
            <a:r>
              <a:rPr lang="en-US" dirty="0" err="1" smtClean="0"/>
              <a:t>Kozlova</a:t>
            </a:r>
            <a:r>
              <a:rPr lang="en-US" dirty="0" smtClean="0"/>
              <a:t> from the Noun Project</a:t>
            </a:r>
          </a:p>
          <a:p>
            <a:endParaRPr lang="en-US" dirty="0" smtClean="0"/>
          </a:p>
          <a:p>
            <a:r>
              <a:rPr lang="en-US" dirty="0" smtClean="0"/>
              <a:t>____</a:t>
            </a:r>
          </a:p>
          <a:p>
            <a:r>
              <a:rPr lang="en-US" dirty="0" smtClean="0"/>
              <a:t>Unused:</a:t>
            </a:r>
          </a:p>
          <a:p>
            <a:r>
              <a:rPr lang="en-US" dirty="0" smtClean="0"/>
              <a:t>Einstein by icon 54 from the Noun Project</a:t>
            </a:r>
          </a:p>
          <a:p>
            <a:r>
              <a:rPr lang="en-US" dirty="0" smtClean="0"/>
              <a:t>Professionals by Javier </a:t>
            </a:r>
            <a:r>
              <a:rPr lang="en-US" dirty="0" err="1" smtClean="0"/>
              <a:t>Cabezas</a:t>
            </a:r>
            <a:r>
              <a:rPr lang="en-US" dirty="0" smtClean="0"/>
              <a:t> from the Noun Project</a:t>
            </a:r>
          </a:p>
        </p:txBody>
      </p:sp>
      <p:sp>
        <p:nvSpPr>
          <p:cNvPr id="4" name="Slide Number Placeholder 3"/>
          <p:cNvSpPr>
            <a:spLocks noGrp="1"/>
          </p:cNvSpPr>
          <p:nvPr>
            <p:ph type="sldNum" sz="quarter" idx="10"/>
          </p:nvPr>
        </p:nvSpPr>
        <p:spPr/>
        <p:txBody>
          <a:bodyPr/>
          <a:lstStyle/>
          <a:p>
            <a:fld id="{B397EE5F-E4BF-B346-8635-634895292EAD}" type="slidenum">
              <a:rPr lang="en-US" smtClean="0"/>
              <a:t>4</a:t>
            </a:fld>
            <a:endParaRPr lang="en-US"/>
          </a:p>
        </p:txBody>
      </p:sp>
    </p:spTree>
    <p:extLst>
      <p:ext uri="{BB962C8B-B14F-4D97-AF65-F5344CB8AC3E}">
        <p14:creationId xmlns:p14="http://schemas.microsoft.com/office/powerpoint/2010/main" val="767731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Our activities focused on having participants use LPSV tools to hypothesize and test physical activities that would lower and raise their heart and breathing rates. </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44</a:t>
            </a:fld>
            <a:endParaRPr lang="en-US"/>
          </a:p>
        </p:txBody>
      </p:sp>
    </p:spTree>
    <p:extLst>
      <p:ext uri="{BB962C8B-B14F-4D97-AF65-F5344CB8AC3E}">
        <p14:creationId xmlns:p14="http://schemas.microsoft.com/office/powerpoint/2010/main" val="10849003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 sessions</a:t>
            </a:r>
            <a:r>
              <a:rPr lang="en-US" baseline="0" dirty="0" smtClean="0"/>
              <a:t> for BV and SV followed the same format with regards to learning activities.</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Specifically</a:t>
            </a:r>
            <a:r>
              <a:rPr lang="en-US" baseline="0" dirty="0" smtClean="0"/>
              <a:t> </a:t>
            </a:r>
            <a:r>
              <a:rPr lang="en-US" baseline="0" dirty="0" smtClean="0"/>
              <a:t>with </a:t>
            </a:r>
            <a:r>
              <a:rPr lang="en-US" baseline="0" dirty="0" err="1" smtClean="0"/>
              <a:t>BodyVis</a:t>
            </a:r>
            <a:r>
              <a:rPr lang="en-US" baseline="0" dirty="0" smtClean="0"/>
              <a:t> learners worked in small groups (only had a total of one shirt)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With </a:t>
            </a:r>
            <a:r>
              <a:rPr lang="en-US" baseline="0" dirty="0" err="1" smtClean="0"/>
              <a:t>SharedVis</a:t>
            </a:r>
            <a:r>
              <a:rPr lang="en-US" baseline="0" dirty="0" smtClean="0"/>
              <a:t> – learners were teamed in pairs – a wearer and a non-wearer</a:t>
            </a:r>
            <a:endParaRPr lang="en-US" dirty="0" smtClean="0"/>
          </a:p>
          <a:p>
            <a:endParaRPr lang="en-US" dirty="0"/>
          </a:p>
        </p:txBody>
      </p:sp>
      <p:sp>
        <p:nvSpPr>
          <p:cNvPr id="4" name="Slide Number Placeholder 3"/>
          <p:cNvSpPr>
            <a:spLocks noGrp="1"/>
          </p:cNvSpPr>
          <p:nvPr>
            <p:ph type="sldNum" sz="quarter" idx="10"/>
          </p:nvPr>
        </p:nvSpPr>
        <p:spPr/>
        <p:txBody>
          <a:bodyPr/>
          <a:lstStyle/>
          <a:p>
            <a:fld id="{7A7E26EF-5B84-334F-B2B8-BAFF24EB36D8}" type="slidenum">
              <a:rPr lang="en-US" smtClean="0"/>
              <a:t>45</a:t>
            </a:fld>
            <a:endParaRPr lang="en-US"/>
          </a:p>
        </p:txBody>
      </p:sp>
    </p:spTree>
    <p:extLst>
      <p:ext uri="{BB962C8B-B14F-4D97-AF65-F5344CB8AC3E}">
        <p14:creationId xmlns:p14="http://schemas.microsoft.com/office/powerpoint/2010/main" val="937330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 sessions</a:t>
            </a:r>
            <a:r>
              <a:rPr lang="en-US" baseline="0" dirty="0" smtClean="0"/>
              <a:t> for BV and SV followed the same format with regards to learning activities.</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Specifically</a:t>
            </a:r>
            <a:r>
              <a:rPr lang="en-US" baseline="0" dirty="0" smtClean="0"/>
              <a:t> </a:t>
            </a:r>
            <a:r>
              <a:rPr lang="en-US" baseline="0" dirty="0" smtClean="0"/>
              <a:t>with </a:t>
            </a:r>
            <a:r>
              <a:rPr lang="en-US" baseline="0" dirty="0" err="1" smtClean="0"/>
              <a:t>BodyVis</a:t>
            </a:r>
            <a:r>
              <a:rPr lang="en-US" baseline="0" dirty="0" smtClean="0"/>
              <a:t> learners worked in small groups (only had a total of one shirt)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With </a:t>
            </a:r>
            <a:r>
              <a:rPr lang="en-US" baseline="0" dirty="0" err="1" smtClean="0"/>
              <a:t>SharedVis</a:t>
            </a:r>
            <a:r>
              <a:rPr lang="en-US" baseline="0" dirty="0" smtClean="0"/>
              <a:t> – learners were teamed in pairs – a wearer and a non-wearer</a:t>
            </a:r>
            <a:endParaRPr lang="en-US" dirty="0" smtClean="0"/>
          </a:p>
          <a:p>
            <a:endParaRPr lang="en-US" dirty="0"/>
          </a:p>
        </p:txBody>
      </p:sp>
      <p:sp>
        <p:nvSpPr>
          <p:cNvPr id="4" name="Slide Number Placeholder 3"/>
          <p:cNvSpPr>
            <a:spLocks noGrp="1"/>
          </p:cNvSpPr>
          <p:nvPr>
            <p:ph type="sldNum" sz="quarter" idx="10"/>
          </p:nvPr>
        </p:nvSpPr>
        <p:spPr/>
        <p:txBody>
          <a:bodyPr/>
          <a:lstStyle/>
          <a:p>
            <a:fld id="{7A7E26EF-5B84-334F-B2B8-BAFF24EB36D8}" type="slidenum">
              <a:rPr lang="en-US" smtClean="0"/>
              <a:t>46</a:t>
            </a:fld>
            <a:endParaRPr lang="en-US"/>
          </a:p>
        </p:txBody>
      </p:sp>
    </p:spTree>
    <p:extLst>
      <p:ext uri="{BB962C8B-B14F-4D97-AF65-F5344CB8AC3E}">
        <p14:creationId xmlns:p14="http://schemas.microsoft.com/office/powerpoint/2010/main" val="3236814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conducted </a:t>
            </a:r>
            <a:r>
              <a:rPr lang="en-US" sz="1200" kern="1200" dirty="0" smtClean="0">
                <a:solidFill>
                  <a:schemeClr val="tx1"/>
                </a:solidFill>
                <a:effectLst/>
                <a:latin typeface="+mn-lt"/>
                <a:ea typeface="+mn-ea"/>
                <a:cs typeface="+mn-cs"/>
              </a:rPr>
              <a:t>three </a:t>
            </a:r>
            <a:r>
              <a:rPr lang="en-US" sz="1200" kern="1200" dirty="0" err="1" smtClean="0">
                <a:solidFill>
                  <a:schemeClr val="tx1"/>
                </a:solidFill>
                <a:effectLst/>
                <a:latin typeface="+mn-lt"/>
                <a:ea typeface="+mn-ea"/>
                <a:cs typeface="+mn-cs"/>
              </a:rPr>
              <a:t>BodyVis</a:t>
            </a:r>
            <a:r>
              <a:rPr lang="en-US" sz="1200" kern="1200" dirty="0" smtClean="0">
                <a:solidFill>
                  <a:schemeClr val="tx1"/>
                </a:solidFill>
                <a:effectLst/>
                <a:latin typeface="+mn-lt"/>
                <a:ea typeface="+mn-ea"/>
                <a:cs typeface="+mn-cs"/>
              </a:rPr>
              <a:t> and six </a:t>
            </a:r>
            <a:r>
              <a:rPr lang="en-US" sz="1200" kern="1200" dirty="0" err="1" smtClean="0">
                <a:solidFill>
                  <a:schemeClr val="tx1"/>
                </a:solidFill>
                <a:effectLst/>
                <a:latin typeface="+mn-lt"/>
                <a:ea typeface="+mn-ea"/>
                <a:cs typeface="+mn-cs"/>
              </a:rPr>
              <a:t>SharedPhys</a:t>
            </a:r>
            <a:r>
              <a:rPr lang="en-US" sz="1200" kern="1200" dirty="0" smtClean="0">
                <a:solidFill>
                  <a:schemeClr val="tx1"/>
                </a:solidFill>
                <a:effectLst/>
                <a:latin typeface="+mn-lt"/>
                <a:ea typeface="+mn-ea"/>
                <a:cs typeface="+mn-cs"/>
              </a:rPr>
              <a:t> study sessions independently. </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47</a:t>
            </a:fld>
            <a:endParaRPr lang="en-US"/>
          </a:p>
        </p:txBody>
      </p:sp>
    </p:spTree>
    <p:extLst>
      <p:ext uri="{BB962C8B-B14F-4D97-AF65-F5344CB8AC3E}">
        <p14:creationId xmlns:p14="http://schemas.microsoft.com/office/powerpoint/2010/main" val="3214047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conducted </a:t>
            </a:r>
            <a:r>
              <a:rPr lang="en-US" sz="1200" kern="1200" dirty="0" smtClean="0">
                <a:solidFill>
                  <a:schemeClr val="tx1"/>
                </a:solidFill>
                <a:effectLst/>
                <a:latin typeface="+mn-lt"/>
                <a:ea typeface="+mn-ea"/>
                <a:cs typeface="+mn-cs"/>
              </a:rPr>
              <a:t>three </a:t>
            </a:r>
            <a:r>
              <a:rPr lang="en-US" sz="1200" kern="1200" dirty="0" err="1" smtClean="0">
                <a:solidFill>
                  <a:schemeClr val="tx1"/>
                </a:solidFill>
                <a:effectLst/>
                <a:latin typeface="+mn-lt"/>
                <a:ea typeface="+mn-ea"/>
                <a:cs typeface="+mn-cs"/>
              </a:rPr>
              <a:t>BodyVis</a:t>
            </a:r>
            <a:r>
              <a:rPr lang="en-US" sz="1200" kern="1200" dirty="0" smtClean="0">
                <a:solidFill>
                  <a:schemeClr val="tx1"/>
                </a:solidFill>
                <a:effectLst/>
                <a:latin typeface="+mn-lt"/>
                <a:ea typeface="+mn-ea"/>
                <a:cs typeface="+mn-cs"/>
              </a:rPr>
              <a:t> and six </a:t>
            </a:r>
            <a:r>
              <a:rPr lang="en-US" sz="1200" kern="1200" dirty="0" err="1" smtClean="0">
                <a:solidFill>
                  <a:schemeClr val="tx1"/>
                </a:solidFill>
                <a:effectLst/>
                <a:latin typeface="+mn-lt"/>
                <a:ea typeface="+mn-ea"/>
                <a:cs typeface="+mn-cs"/>
              </a:rPr>
              <a:t>SharedPhys</a:t>
            </a:r>
            <a:r>
              <a:rPr lang="en-US" sz="1200" kern="1200" dirty="0" smtClean="0">
                <a:solidFill>
                  <a:schemeClr val="tx1"/>
                </a:solidFill>
                <a:effectLst/>
                <a:latin typeface="+mn-lt"/>
                <a:ea typeface="+mn-ea"/>
                <a:cs typeface="+mn-cs"/>
              </a:rPr>
              <a:t> study sessions independently. </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48</a:t>
            </a:fld>
            <a:endParaRPr lang="en-US"/>
          </a:p>
        </p:txBody>
      </p:sp>
    </p:spTree>
    <p:extLst>
      <p:ext uri="{BB962C8B-B14F-4D97-AF65-F5344CB8AC3E}">
        <p14:creationId xmlns:p14="http://schemas.microsoft.com/office/powerpoint/2010/main" val="5921008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conducted </a:t>
            </a:r>
            <a:r>
              <a:rPr lang="en-US" sz="1200" kern="1200" dirty="0" smtClean="0">
                <a:solidFill>
                  <a:schemeClr val="tx1"/>
                </a:solidFill>
                <a:effectLst/>
                <a:latin typeface="+mn-lt"/>
                <a:ea typeface="+mn-ea"/>
                <a:cs typeface="+mn-cs"/>
              </a:rPr>
              <a:t>three </a:t>
            </a:r>
            <a:r>
              <a:rPr lang="en-US" sz="1200" kern="1200" dirty="0" err="1" smtClean="0">
                <a:solidFill>
                  <a:schemeClr val="tx1"/>
                </a:solidFill>
                <a:effectLst/>
                <a:latin typeface="+mn-lt"/>
                <a:ea typeface="+mn-ea"/>
                <a:cs typeface="+mn-cs"/>
              </a:rPr>
              <a:t>BodyVis</a:t>
            </a:r>
            <a:r>
              <a:rPr lang="en-US"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and</a:t>
            </a:r>
            <a:r>
              <a:rPr lang="is-IS" sz="1200" kern="1200" dirty="0" smtClean="0">
                <a:solidFill>
                  <a:schemeClr val="tx1"/>
                </a:solidFill>
                <a:effectLst/>
                <a:latin typeface="+mn-lt"/>
                <a:ea typeface="+mn-ea"/>
                <a:cs typeface="+mn-cs"/>
              </a:rPr>
              <a:t>…</a:t>
            </a:r>
          </a:p>
          <a:p>
            <a:r>
              <a:rPr lang="is-IS" sz="1200" kern="1200" dirty="0" smtClean="0">
                <a:solidFill>
                  <a:schemeClr val="tx1"/>
                </a:solidFill>
                <a:effectLst/>
                <a:latin typeface="+mn-lt"/>
                <a:ea typeface="+mn-ea"/>
                <a:cs typeface="+mn-cs"/>
              </a:rPr>
              <a:t>NEXT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49</a:t>
            </a:fld>
            <a:endParaRPr lang="en-US"/>
          </a:p>
        </p:txBody>
      </p:sp>
    </p:spTree>
    <p:extLst>
      <p:ext uri="{BB962C8B-B14F-4D97-AF65-F5344CB8AC3E}">
        <p14:creationId xmlns:p14="http://schemas.microsoft.com/office/powerpoint/2010/main" val="19702117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six </a:t>
            </a:r>
            <a:r>
              <a:rPr lang="en-US" sz="1200" kern="1200" dirty="0" err="1" smtClean="0">
                <a:solidFill>
                  <a:schemeClr val="tx1"/>
                </a:solidFill>
                <a:effectLst/>
                <a:latin typeface="+mn-lt"/>
                <a:ea typeface="+mn-ea"/>
                <a:cs typeface="+mn-cs"/>
              </a:rPr>
              <a:t>SharedPhys</a:t>
            </a:r>
            <a:r>
              <a:rPr lang="en-US" sz="1200" kern="1200" dirty="0" smtClean="0">
                <a:solidFill>
                  <a:schemeClr val="tx1"/>
                </a:solidFill>
                <a:effectLst/>
                <a:latin typeface="+mn-lt"/>
                <a:ea typeface="+mn-ea"/>
                <a:cs typeface="+mn-cs"/>
              </a:rPr>
              <a:t> study sessions independently. </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50</a:t>
            </a:fld>
            <a:endParaRPr lang="en-US"/>
          </a:p>
        </p:txBody>
      </p:sp>
    </p:spTree>
    <p:extLst>
      <p:ext uri="{BB962C8B-B14F-4D97-AF65-F5344CB8AC3E}">
        <p14:creationId xmlns:p14="http://schemas.microsoft.com/office/powerpoint/2010/main" val="952937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Sessions were primarily conducted in out-of-school programs although one </a:t>
            </a:r>
            <a:r>
              <a:rPr lang="en-US" sz="1200" kern="1200" dirty="0" err="1" smtClean="0">
                <a:solidFill>
                  <a:schemeClr val="tx1"/>
                </a:solidFill>
                <a:effectLst/>
                <a:latin typeface="+mn-lt"/>
                <a:ea typeface="+mn-ea"/>
                <a:cs typeface="+mn-cs"/>
              </a:rPr>
              <a:t>BodyVis</a:t>
            </a:r>
            <a:r>
              <a:rPr lang="en-US" sz="1200" kern="1200" dirty="0" smtClean="0">
                <a:solidFill>
                  <a:schemeClr val="tx1"/>
                </a:solidFill>
                <a:effectLst/>
                <a:latin typeface="+mn-lt"/>
                <a:ea typeface="+mn-ea"/>
                <a:cs typeface="+mn-cs"/>
              </a:rPr>
              <a:t> session was conducted in a joint 2</a:t>
            </a:r>
            <a:r>
              <a:rPr lang="en-US" sz="1200" kern="1200" baseline="30000" dirty="0" smtClean="0">
                <a:solidFill>
                  <a:schemeClr val="tx1"/>
                </a:solidFill>
                <a:effectLst/>
                <a:latin typeface="+mn-lt"/>
                <a:ea typeface="+mn-ea"/>
                <a:cs typeface="+mn-cs"/>
              </a:rPr>
              <a:t>nd</a:t>
            </a:r>
            <a:r>
              <a:rPr lang="en-US" sz="1200" kern="1200" dirty="0" smtClean="0">
                <a:solidFill>
                  <a:schemeClr val="tx1"/>
                </a:solidFill>
                <a:effectLst/>
                <a:latin typeface="+mn-lt"/>
                <a:ea typeface="+mn-ea"/>
                <a:cs typeface="+mn-cs"/>
              </a:rPr>
              <a:t> and 3</a:t>
            </a:r>
            <a:r>
              <a:rPr lang="en-US" sz="1200" kern="1200" baseline="30000" dirty="0" smtClean="0">
                <a:solidFill>
                  <a:schemeClr val="tx1"/>
                </a:solidFill>
                <a:effectLst/>
                <a:latin typeface="+mn-lt"/>
                <a:ea typeface="+mn-ea"/>
                <a:cs typeface="+mn-cs"/>
              </a:rPr>
              <a:t>rd</a:t>
            </a:r>
            <a:r>
              <a:rPr lang="en-US" sz="1200" kern="1200" dirty="0" smtClean="0">
                <a:solidFill>
                  <a:schemeClr val="tx1"/>
                </a:solidFill>
                <a:effectLst/>
                <a:latin typeface="+mn-lt"/>
                <a:ea typeface="+mn-ea"/>
                <a:cs typeface="+mn-cs"/>
              </a:rPr>
              <a:t> grade private school classroom. </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51</a:t>
            </a:fld>
            <a:endParaRPr lang="en-US"/>
          </a:p>
        </p:txBody>
      </p:sp>
    </p:spTree>
    <p:extLst>
      <p:ext uri="{BB962C8B-B14F-4D97-AF65-F5344CB8AC3E}">
        <p14:creationId xmlns:p14="http://schemas.microsoft.com/office/powerpoint/2010/main" val="14218169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For participants</a:t>
            </a:r>
            <a:r>
              <a:rPr lang="is-IS" sz="1200" kern="1200" dirty="0" smtClean="0">
                <a:solidFill>
                  <a:schemeClr val="tx1"/>
                </a:solidFill>
                <a:effectLst/>
                <a:latin typeface="+mn-lt"/>
                <a:ea typeface="+mn-ea"/>
                <a:cs typeface="+mn-cs"/>
              </a:rPr>
              <a:t>…</a:t>
            </a:r>
          </a:p>
          <a:p>
            <a:r>
              <a:rPr lang="is-IS" sz="1200" kern="1200" dirty="0" smtClean="0">
                <a:solidFill>
                  <a:schemeClr val="tx1"/>
                </a:solidFill>
                <a:effectLst/>
                <a:latin typeface="+mn-lt"/>
                <a:ea typeface="+mn-ea"/>
                <a:cs typeface="+mn-cs"/>
              </a:rPr>
              <a:t>NEXT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52</a:t>
            </a:fld>
            <a:endParaRPr lang="en-US"/>
          </a:p>
        </p:txBody>
      </p:sp>
    </p:spTree>
    <p:extLst>
      <p:ext uri="{BB962C8B-B14F-4D97-AF65-F5344CB8AC3E}">
        <p14:creationId xmlns:p14="http://schemas.microsoft.com/office/powerpoint/2010/main" val="862129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total, 61 children participated in </a:t>
            </a:r>
            <a:r>
              <a:rPr lang="en-US" sz="1200" kern="1200" dirty="0" err="1" smtClean="0">
                <a:solidFill>
                  <a:schemeClr val="tx1"/>
                </a:solidFill>
                <a:effectLst/>
                <a:latin typeface="+mn-lt"/>
                <a:ea typeface="+mn-ea"/>
                <a:cs typeface="+mn-cs"/>
              </a:rPr>
              <a:t>BodyVis</a:t>
            </a:r>
            <a:r>
              <a:rPr lang="en-US" sz="1200" kern="1200" dirty="0" smtClean="0">
                <a:solidFill>
                  <a:schemeClr val="tx1"/>
                </a:solidFill>
                <a:effectLst/>
                <a:latin typeface="+mn-lt"/>
                <a:ea typeface="+mn-ea"/>
                <a:cs typeface="+mn-cs"/>
              </a:rPr>
              <a:t> sessions (34 boys, 27 girls) aged 6-13, and 69 children (42 boys, 27 girls) aged 5-13 participated in </a:t>
            </a:r>
            <a:r>
              <a:rPr lang="en-US" sz="1200" kern="1200" dirty="0" err="1" smtClean="0">
                <a:solidFill>
                  <a:schemeClr val="tx1"/>
                </a:solidFill>
                <a:effectLst/>
                <a:latin typeface="+mn-lt"/>
                <a:ea typeface="+mn-ea"/>
                <a:cs typeface="+mn-cs"/>
              </a:rPr>
              <a:t>SharedPhys</a:t>
            </a:r>
            <a:r>
              <a:rPr lang="en-US" sz="1200" kern="1200" dirty="0" smtClean="0">
                <a:solidFill>
                  <a:schemeClr val="tx1"/>
                </a:solidFill>
                <a:effectLst/>
                <a:latin typeface="+mn-lt"/>
                <a:ea typeface="+mn-ea"/>
                <a:cs typeface="+mn-cs"/>
              </a:rPr>
              <a:t> sessions.</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53</a:t>
            </a:fld>
            <a:endParaRPr lang="en-US"/>
          </a:p>
        </p:txBody>
      </p:sp>
    </p:spTree>
    <p:extLst>
      <p:ext uri="{BB962C8B-B14F-4D97-AF65-F5344CB8AC3E}">
        <p14:creationId xmlns:p14="http://schemas.microsoft.com/office/powerpoint/2010/main" val="1533895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Such experiences enable learners to connect science inquiry and learning to their own interests, passions, and lived experiences </a:t>
            </a:r>
            <a:endParaRPr lang="en-US" dirty="0" smtClean="0"/>
          </a:p>
          <a:p>
            <a:endParaRPr lang="en-US" dirty="0" smtClean="0"/>
          </a:p>
          <a:p>
            <a:r>
              <a:rPr lang="en-US" dirty="0" smtClean="0"/>
              <a:t>______________</a:t>
            </a:r>
          </a:p>
          <a:p>
            <a:r>
              <a:rPr lang="en-US" dirty="0" smtClean="0"/>
              <a:t>link by Lemon Liu from the Noun Project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5</a:t>
            </a:fld>
            <a:endParaRPr lang="en-US"/>
          </a:p>
        </p:txBody>
      </p:sp>
    </p:spTree>
    <p:extLst>
      <p:ext uri="{BB962C8B-B14F-4D97-AF65-F5344CB8AC3E}">
        <p14:creationId xmlns:p14="http://schemas.microsoft.com/office/powerpoint/2010/main" val="143947764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total, 61 children participated in </a:t>
            </a:r>
            <a:r>
              <a:rPr lang="en-US" sz="1200" kern="1200" dirty="0" err="1" smtClean="0">
                <a:solidFill>
                  <a:schemeClr val="tx1"/>
                </a:solidFill>
                <a:effectLst/>
                <a:latin typeface="+mn-lt"/>
                <a:ea typeface="+mn-ea"/>
                <a:cs typeface="+mn-cs"/>
              </a:rPr>
              <a:t>BodyVis</a:t>
            </a:r>
            <a:r>
              <a:rPr lang="en-US" sz="1200" kern="1200" dirty="0" smtClean="0">
                <a:solidFill>
                  <a:schemeClr val="tx1"/>
                </a:solidFill>
                <a:effectLst/>
                <a:latin typeface="+mn-lt"/>
                <a:ea typeface="+mn-ea"/>
                <a:cs typeface="+mn-cs"/>
              </a:rPr>
              <a:t> sessions (34 boys, 27 girls) aged 6-13, and 69 children (42 boys, 27 girls) aged 5-13 participated in </a:t>
            </a:r>
            <a:r>
              <a:rPr lang="en-US" sz="1200" kern="1200" dirty="0" err="1" smtClean="0">
                <a:solidFill>
                  <a:schemeClr val="tx1"/>
                </a:solidFill>
                <a:effectLst/>
                <a:latin typeface="+mn-lt"/>
                <a:ea typeface="+mn-ea"/>
                <a:cs typeface="+mn-cs"/>
              </a:rPr>
              <a:t>SharedPhys</a:t>
            </a:r>
            <a:r>
              <a:rPr lang="en-US" sz="1200" kern="1200" dirty="0" smtClean="0">
                <a:solidFill>
                  <a:schemeClr val="tx1"/>
                </a:solidFill>
                <a:effectLst/>
                <a:latin typeface="+mn-lt"/>
                <a:ea typeface="+mn-ea"/>
                <a:cs typeface="+mn-cs"/>
              </a:rPr>
              <a:t> sessions.</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54</a:t>
            </a:fld>
            <a:endParaRPr lang="en-US"/>
          </a:p>
        </p:txBody>
      </p:sp>
    </p:spTree>
    <p:extLst>
      <p:ext uri="{BB962C8B-B14F-4D97-AF65-F5344CB8AC3E}">
        <p14:creationId xmlns:p14="http://schemas.microsoft.com/office/powerpoint/2010/main" val="12125909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total, 61 children participated in </a:t>
            </a:r>
            <a:r>
              <a:rPr lang="en-US" sz="1200" kern="1200" dirty="0" err="1" smtClean="0">
                <a:solidFill>
                  <a:schemeClr val="tx1"/>
                </a:solidFill>
                <a:effectLst/>
                <a:latin typeface="+mn-lt"/>
                <a:ea typeface="+mn-ea"/>
                <a:cs typeface="+mn-cs"/>
              </a:rPr>
              <a:t>BodyVis</a:t>
            </a:r>
            <a:r>
              <a:rPr lang="en-US" sz="1200" kern="1200" dirty="0" smtClean="0">
                <a:solidFill>
                  <a:schemeClr val="tx1"/>
                </a:solidFill>
                <a:effectLst/>
                <a:latin typeface="+mn-lt"/>
                <a:ea typeface="+mn-ea"/>
                <a:cs typeface="+mn-cs"/>
              </a:rPr>
              <a:t> sessions (34 boys, 27 girls) aged 6-13, and 69 children (42 boys, 27 girls) aged 5-13 participated in </a:t>
            </a:r>
            <a:r>
              <a:rPr lang="en-US" sz="1200" kern="1200" dirty="0" err="1" smtClean="0">
                <a:solidFill>
                  <a:schemeClr val="tx1"/>
                </a:solidFill>
                <a:effectLst/>
                <a:latin typeface="+mn-lt"/>
                <a:ea typeface="+mn-ea"/>
                <a:cs typeface="+mn-cs"/>
              </a:rPr>
              <a:t>SharedPhys</a:t>
            </a:r>
            <a:r>
              <a:rPr lang="en-US" sz="1200" kern="1200" dirty="0" smtClean="0">
                <a:solidFill>
                  <a:schemeClr val="tx1"/>
                </a:solidFill>
                <a:effectLst/>
                <a:latin typeface="+mn-lt"/>
                <a:ea typeface="+mn-ea"/>
                <a:cs typeface="+mn-cs"/>
              </a:rPr>
              <a:t> sessions.</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55</a:t>
            </a:fld>
            <a:endParaRPr lang="en-US"/>
          </a:p>
        </p:txBody>
      </p:sp>
    </p:spTree>
    <p:extLst>
      <p:ext uri="{BB962C8B-B14F-4D97-AF65-F5344CB8AC3E}">
        <p14:creationId xmlns:p14="http://schemas.microsoft.com/office/powerpoint/2010/main" val="17479707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For the analysis</a:t>
            </a:r>
            <a:r>
              <a:rPr lang="is-IS" sz="1200" kern="1200" dirty="0" smtClean="0">
                <a:solidFill>
                  <a:schemeClr val="tx1"/>
                </a:solidFill>
                <a:effectLst/>
                <a:latin typeface="+mn-lt"/>
                <a:ea typeface="+mn-ea"/>
                <a:cs typeface="+mn-cs"/>
              </a:rPr>
              <a:t>…</a:t>
            </a:r>
          </a:p>
          <a:p>
            <a:r>
              <a:rPr lang="is-IS" sz="1200" kern="1200" dirty="0" smtClean="0">
                <a:solidFill>
                  <a:schemeClr val="tx1"/>
                </a:solidFill>
                <a:effectLst/>
                <a:latin typeface="+mn-lt"/>
                <a:ea typeface="+mn-ea"/>
                <a:cs typeface="+mn-cs"/>
              </a:rPr>
              <a:t>NEXT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56</a:t>
            </a:fld>
            <a:endParaRPr lang="en-US"/>
          </a:p>
        </p:txBody>
      </p:sp>
    </p:spTree>
    <p:extLst>
      <p:ext uri="{BB962C8B-B14F-4D97-AF65-F5344CB8AC3E}">
        <p14:creationId xmlns:p14="http://schemas.microsoft.com/office/powerpoint/2010/main" val="17505999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followed Chi’s eight-step process (1997) using a mixed deductive and inductive approach</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57</a:t>
            </a:fld>
            <a:endParaRPr lang="en-US"/>
          </a:p>
        </p:txBody>
      </p:sp>
    </p:spTree>
    <p:extLst>
      <p:ext uri="{BB962C8B-B14F-4D97-AF65-F5344CB8AC3E}">
        <p14:creationId xmlns:p14="http://schemas.microsoft.com/office/powerpoint/2010/main" val="6493081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our analysis, we coded for two things: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We define </a:t>
            </a:r>
            <a:r>
              <a:rPr lang="en-US" sz="1200" b="1" kern="1200" dirty="0" smtClean="0">
                <a:solidFill>
                  <a:schemeClr val="tx1"/>
                </a:solidFill>
                <a:effectLst/>
                <a:latin typeface="+mn-lt"/>
                <a:ea typeface="+mn-ea"/>
                <a:cs typeface="+mn-cs"/>
              </a:rPr>
              <a:t>life-relevant experiences </a:t>
            </a:r>
            <a:r>
              <a:rPr lang="en-US" sz="1200" kern="1200" dirty="0" smtClean="0">
                <a:solidFill>
                  <a:schemeClr val="tx1"/>
                </a:solidFill>
                <a:effectLst/>
                <a:latin typeface="+mn-lt"/>
                <a:ea typeface="+mn-ea"/>
                <a:cs typeface="+mn-cs"/>
              </a:rPr>
              <a:t>as.. </a:t>
            </a:r>
            <a:r>
              <a:rPr lang="en-US" sz="1200" i="1" kern="1200" dirty="0" smtClean="0">
                <a:solidFill>
                  <a:schemeClr val="tx1"/>
                </a:solidFill>
                <a:effectLst/>
                <a:latin typeface="+mn-lt"/>
                <a:ea typeface="+mn-ea"/>
                <a:cs typeface="+mn-cs"/>
              </a:rPr>
              <a:t>e.g.,</a:t>
            </a:r>
            <a:r>
              <a:rPr lang="en-US" sz="1200" kern="1200" dirty="0" smtClean="0">
                <a:solidFill>
                  <a:schemeClr val="tx1"/>
                </a:solidFill>
                <a:effectLst/>
                <a:latin typeface="+mn-lt"/>
                <a:ea typeface="+mn-ea"/>
                <a:cs typeface="+mn-cs"/>
              </a:rPr>
              <a:t> indicators of linking experiences to everyday life, demonstrations of excitement and curiosity</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And </a:t>
            </a:r>
            <a:r>
              <a:rPr lang="en-US" sz="1200" b="1" kern="1200" dirty="0" smtClean="0">
                <a:solidFill>
                  <a:schemeClr val="tx1"/>
                </a:solidFill>
                <a:effectLst/>
                <a:latin typeface="+mn-lt"/>
                <a:ea typeface="+mn-ea"/>
                <a:cs typeface="+mn-cs"/>
              </a:rPr>
              <a:t>collaboration</a:t>
            </a:r>
            <a:r>
              <a:rPr lang="en-US" sz="1200" kern="1200" dirty="0" smtClean="0">
                <a:solidFill>
                  <a:schemeClr val="tx1"/>
                </a:solidFill>
                <a:effectLst/>
                <a:latin typeface="+mn-lt"/>
                <a:ea typeface="+mn-ea"/>
                <a:cs typeface="+mn-cs"/>
              </a:rPr>
              <a:t> as</a:t>
            </a:r>
            <a:r>
              <a:rPr lang="is-I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58</a:t>
            </a:fld>
            <a:endParaRPr lang="en-US"/>
          </a:p>
        </p:txBody>
      </p:sp>
    </p:spTree>
    <p:extLst>
      <p:ext uri="{BB962C8B-B14F-4D97-AF65-F5344CB8AC3E}">
        <p14:creationId xmlns:p14="http://schemas.microsoft.com/office/powerpoint/2010/main" val="86568491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Next</a:t>
            </a:r>
            <a:r>
              <a:rPr lang="is-IS" dirty="0" smtClean="0"/>
              <a: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59</a:t>
            </a:fld>
            <a:endParaRPr lang="en-US"/>
          </a:p>
        </p:txBody>
      </p:sp>
    </p:spTree>
    <p:extLst>
      <p:ext uri="{BB962C8B-B14F-4D97-AF65-F5344CB8AC3E}">
        <p14:creationId xmlns:p14="http://schemas.microsoft.com/office/powerpoint/2010/main" val="15781190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a:t>
            </a:r>
            <a:r>
              <a:rPr lang="is-IS"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60</a:t>
            </a:fld>
            <a:endParaRPr lang="en-US"/>
          </a:p>
        </p:txBody>
      </p:sp>
    </p:spTree>
    <p:extLst>
      <p:ext uri="{BB962C8B-B14F-4D97-AF65-F5344CB8AC3E}">
        <p14:creationId xmlns:p14="http://schemas.microsoft.com/office/powerpoint/2010/main" val="58749135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For the findings we’re going to look at BV &amp; SV in the</a:t>
            </a:r>
            <a:r>
              <a:rPr lang="en-US" baseline="0" dirty="0" smtClean="0"/>
              <a:t> context of life-relevance and</a:t>
            </a:r>
            <a:r>
              <a:rPr lang="is-IS" baseline="0" dirty="0" smtClean="0"/>
              <a:t>…</a:t>
            </a:r>
          </a:p>
          <a:p>
            <a:endParaRPr lang="is-IS" baseline="0" dirty="0" smtClean="0"/>
          </a:p>
          <a:p>
            <a:r>
              <a:rPr lang="is-IS" baseline="0" dirty="0" smtClean="0"/>
              <a:t>…</a:t>
            </a:r>
            <a:r>
              <a:rPr lang="en-US" baseline="0" dirty="0" smtClean="0"/>
              <a:t>and collaboration</a:t>
            </a:r>
            <a:endParaRPr lang="en-US" dirty="0" smtClean="0"/>
          </a:p>
          <a:p>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61</a:t>
            </a:fld>
            <a:endParaRPr lang="en-US"/>
          </a:p>
        </p:txBody>
      </p:sp>
    </p:spTree>
    <p:extLst>
      <p:ext uri="{BB962C8B-B14F-4D97-AF65-F5344CB8AC3E}">
        <p14:creationId xmlns:p14="http://schemas.microsoft.com/office/powerpoint/2010/main" val="21019952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start with life-relevance.</a:t>
            </a:r>
          </a:p>
          <a:p>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62</a:t>
            </a:fld>
            <a:endParaRPr lang="en-US"/>
          </a:p>
        </p:txBody>
      </p:sp>
    </p:spTree>
    <p:extLst>
      <p:ext uri="{BB962C8B-B14F-4D97-AF65-F5344CB8AC3E}">
        <p14:creationId xmlns:p14="http://schemas.microsoft.com/office/powerpoint/2010/main" val="32563181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With both tools, we saw that children used</a:t>
            </a:r>
            <a:r>
              <a:rPr lang="en-US" sz="1200" kern="1200" baseline="0" dirty="0" smtClean="0">
                <a:solidFill>
                  <a:schemeClr val="tx1"/>
                </a:solidFill>
                <a:effectLst/>
                <a:latin typeface="+mn-lt"/>
                <a:ea typeface="+mn-ea"/>
                <a:cs typeface="+mn-cs"/>
              </a:rPr>
              <a:t> everyday activities (like playing video games, eating, doing </a:t>
            </a:r>
            <a:r>
              <a:rPr lang="en-US" sz="1200" kern="1200" baseline="0" dirty="0" err="1" smtClean="0">
                <a:solidFill>
                  <a:schemeClr val="tx1"/>
                </a:solidFill>
                <a:effectLst/>
                <a:latin typeface="+mn-lt"/>
                <a:ea typeface="+mn-ea"/>
                <a:cs typeface="+mn-cs"/>
              </a:rPr>
              <a:t>hw</a:t>
            </a:r>
            <a:r>
              <a:rPr lang="en-US" sz="1200" kern="1200" baseline="0" dirty="0" smtClean="0">
                <a:solidFill>
                  <a:schemeClr val="tx1"/>
                </a:solidFill>
                <a:effectLst/>
                <a:latin typeface="+mn-lt"/>
                <a:ea typeface="+mn-ea"/>
                <a:cs typeface="+mn-cs"/>
              </a:rPr>
              <a:t>) to the form hypotheses</a:t>
            </a:r>
            <a:endParaRPr lang="en-US" dirty="0" smtClean="0">
              <a:effectLst/>
            </a:endParaRPr>
          </a:p>
          <a:p>
            <a:endParaRPr lang="en-US" dirty="0" smtClean="0">
              <a:effectLst/>
            </a:endParaRPr>
          </a:p>
          <a:p>
            <a:r>
              <a:rPr lang="en-US" dirty="0" smtClean="0">
                <a:effectLst/>
              </a:rPr>
              <a:t>______</a:t>
            </a:r>
          </a:p>
          <a:p>
            <a:r>
              <a:rPr lang="en-US" dirty="0" smtClean="0"/>
              <a:t>Video Game Controller by </a:t>
            </a:r>
            <a:r>
              <a:rPr lang="en-US" dirty="0" err="1" smtClean="0"/>
              <a:t>Vardan</a:t>
            </a:r>
            <a:r>
              <a:rPr lang="en-US" dirty="0" smtClean="0"/>
              <a:t> </a:t>
            </a:r>
            <a:r>
              <a:rPr lang="en-US" dirty="0" err="1" smtClean="0"/>
              <a:t>Stepanian</a:t>
            </a:r>
            <a:r>
              <a:rPr lang="en-US" dirty="0" smtClean="0"/>
              <a:t> from the Noun Project</a:t>
            </a:r>
          </a:p>
          <a:p>
            <a:r>
              <a:rPr lang="en-US" dirty="0" smtClean="0"/>
              <a:t>Silverware by </a:t>
            </a:r>
            <a:r>
              <a:rPr lang="en-US" dirty="0" err="1" smtClean="0"/>
              <a:t>Kyoyoung</a:t>
            </a:r>
            <a:r>
              <a:rPr lang="en-US" dirty="0" smtClean="0"/>
              <a:t> Park from the Noun Project</a:t>
            </a:r>
          </a:p>
          <a:p>
            <a:r>
              <a:rPr lang="en-US" dirty="0" smtClean="0"/>
              <a:t>Writing by Creative Stall from the Noun Project</a:t>
            </a:r>
          </a:p>
          <a:p>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63</a:t>
            </a:fld>
            <a:endParaRPr lang="en-US"/>
          </a:p>
        </p:txBody>
      </p:sp>
    </p:spTree>
    <p:extLst>
      <p:ext uri="{BB962C8B-B14F-4D97-AF65-F5344CB8AC3E}">
        <p14:creationId xmlns:p14="http://schemas.microsoft.com/office/powerpoint/2010/main" val="931957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kern="1200" dirty="0" smtClean="0">
              <a:solidFill>
                <a:schemeClr val="tx1"/>
              </a:solidFill>
              <a:effectLst/>
              <a:latin typeface="+mn-lt"/>
              <a:ea typeface="+mn-ea"/>
              <a:cs typeface="+mn-cs"/>
            </a:endParaRPr>
          </a:p>
          <a:p>
            <a:pPr marL="228600" indent="-228600">
              <a:buAutoNum type="arabicParenR"/>
            </a:pPr>
            <a:r>
              <a:rPr lang="en-US" sz="1200" kern="1200" dirty="0" smtClean="0">
                <a:solidFill>
                  <a:schemeClr val="tx1"/>
                </a:solidFill>
                <a:effectLst/>
                <a:latin typeface="+mn-lt"/>
                <a:ea typeface="+mn-ea"/>
                <a:cs typeface="+mn-cs"/>
              </a:rPr>
              <a:t>Using </a:t>
            </a:r>
            <a:r>
              <a:rPr lang="en-US" sz="1200" kern="1200" dirty="0" smtClean="0">
                <a:solidFill>
                  <a:schemeClr val="tx1"/>
                </a:solidFill>
                <a:effectLst/>
                <a:latin typeface="+mn-lt"/>
                <a:ea typeface="+mn-ea"/>
                <a:cs typeface="+mn-cs"/>
              </a:rPr>
              <a:t>fitness trackers for math analysis—</a:t>
            </a:r>
            <a:r>
              <a:rPr lang="en-US" sz="1200" i="1" kern="1200" dirty="0" smtClean="0">
                <a:solidFill>
                  <a:schemeClr val="tx1"/>
                </a:solidFill>
                <a:effectLst/>
                <a:latin typeface="+mn-lt"/>
                <a:ea typeface="+mn-ea"/>
                <a:cs typeface="+mn-cs"/>
              </a:rPr>
              <a:t>e.g., </a:t>
            </a:r>
            <a:r>
              <a:rPr lang="en-US" sz="1200" kern="1200" dirty="0" smtClean="0">
                <a:solidFill>
                  <a:schemeClr val="tx1"/>
                </a:solidFill>
                <a:effectLst/>
                <a:latin typeface="+mn-lt"/>
                <a:ea typeface="+mn-ea"/>
                <a:cs typeface="+mn-cs"/>
              </a:rPr>
              <a:t>comparing sports, validating accuracy of fitness trackers, strategizing workouts based on statistical data analysis</a:t>
            </a:r>
            <a:r>
              <a:rPr lang="en-US" dirty="0" smtClean="0">
                <a:effectLst/>
              </a:rPr>
              <a:t> </a:t>
            </a:r>
          </a:p>
          <a:p>
            <a:pPr marL="228600" indent="-228600">
              <a:buAutoNum type="arabicParenR"/>
            </a:pPr>
            <a:r>
              <a:rPr lang="en-US" sz="1200" kern="1200" dirty="0" err="1" smtClean="0">
                <a:solidFill>
                  <a:schemeClr val="tx1"/>
                </a:solidFill>
                <a:effectLst/>
                <a:latin typeface="+mn-lt"/>
                <a:ea typeface="+mn-ea"/>
                <a:cs typeface="+mn-cs"/>
              </a:rPr>
              <a:t>Exergaming</a:t>
            </a:r>
            <a:r>
              <a:rPr lang="en-US" sz="1200" kern="1200" dirty="0" smtClean="0">
                <a:solidFill>
                  <a:schemeClr val="tx1"/>
                </a:solidFill>
                <a:effectLst/>
                <a:latin typeface="+mn-lt"/>
                <a:ea typeface="+mn-ea"/>
                <a:cs typeface="+mn-cs"/>
              </a:rPr>
              <a:t> for STEM learning and health knowledge</a:t>
            </a:r>
            <a:r>
              <a:rPr lang="en-US" dirty="0" smtClean="0">
                <a:effectLst/>
              </a:rPr>
              <a:t> </a:t>
            </a:r>
            <a:endParaRPr lang="en-US" dirty="0" smtClean="0"/>
          </a:p>
          <a:p>
            <a:endParaRPr lang="en-US" dirty="0" smtClean="0"/>
          </a:p>
          <a:p>
            <a:r>
              <a:rPr lang="en-US" dirty="0" smtClean="0"/>
              <a:t>______________</a:t>
            </a:r>
          </a:p>
          <a:p>
            <a:r>
              <a:rPr lang="en-US" dirty="0" err="1" smtClean="0"/>
              <a:t>Fitbit</a:t>
            </a:r>
            <a:r>
              <a:rPr lang="en-US" dirty="0" smtClean="0"/>
              <a:t> Flex by Richard Slater from the Noun Project</a:t>
            </a:r>
          </a:p>
        </p:txBody>
      </p:sp>
      <p:sp>
        <p:nvSpPr>
          <p:cNvPr id="4" name="Slide Number Placeholder 3"/>
          <p:cNvSpPr>
            <a:spLocks noGrp="1"/>
          </p:cNvSpPr>
          <p:nvPr>
            <p:ph type="sldNum" sz="quarter" idx="10"/>
          </p:nvPr>
        </p:nvSpPr>
        <p:spPr/>
        <p:txBody>
          <a:bodyPr/>
          <a:lstStyle/>
          <a:p>
            <a:fld id="{B397EE5F-E4BF-B346-8635-634895292EAD}" type="slidenum">
              <a:rPr lang="en-US" smtClean="0"/>
              <a:t>6</a:t>
            </a:fld>
            <a:endParaRPr lang="en-US"/>
          </a:p>
        </p:txBody>
      </p:sp>
    </p:spTree>
    <p:extLst>
      <p:ext uri="{BB962C8B-B14F-4D97-AF65-F5344CB8AC3E}">
        <p14:creationId xmlns:p14="http://schemas.microsoft.com/office/powerpoint/2010/main" val="133763771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There were also some distinct</a:t>
            </a:r>
            <a:r>
              <a:rPr lang="en-US" sz="1200" kern="1200" baseline="0" dirty="0" smtClean="0">
                <a:solidFill>
                  <a:schemeClr val="tx1"/>
                </a:solidFill>
                <a:effectLst/>
                <a:latin typeface="+mn-lt"/>
                <a:ea typeface="+mn-ea"/>
                <a:cs typeface="+mn-cs"/>
              </a:rPr>
              <a:t> features of each tool in regards to life-relevance</a:t>
            </a:r>
            <a:endParaRPr lang="en-US" dirty="0" smtClean="0">
              <a:effectLst/>
            </a:endParaRPr>
          </a:p>
          <a:p>
            <a:endParaRPr lang="en-US" dirty="0" smtClean="0">
              <a:effectLst/>
            </a:endParaRPr>
          </a:p>
          <a:p>
            <a:r>
              <a:rPr lang="en-US" dirty="0" smtClean="0">
                <a:effectLst/>
              </a:rPr>
              <a:t>______</a:t>
            </a:r>
          </a:p>
        </p:txBody>
      </p:sp>
      <p:sp>
        <p:nvSpPr>
          <p:cNvPr id="4" name="Slide Number Placeholder 3"/>
          <p:cNvSpPr>
            <a:spLocks noGrp="1"/>
          </p:cNvSpPr>
          <p:nvPr>
            <p:ph type="sldNum" sz="quarter" idx="10"/>
          </p:nvPr>
        </p:nvSpPr>
        <p:spPr/>
        <p:txBody>
          <a:bodyPr/>
          <a:lstStyle/>
          <a:p>
            <a:fld id="{B397EE5F-E4BF-B346-8635-634895292EAD}" type="slidenum">
              <a:rPr lang="en-US" smtClean="0"/>
              <a:t>64</a:t>
            </a:fld>
            <a:endParaRPr lang="en-US"/>
          </a:p>
        </p:txBody>
      </p:sp>
    </p:spTree>
    <p:extLst>
      <p:ext uri="{BB962C8B-B14F-4D97-AF65-F5344CB8AC3E}">
        <p14:creationId xmlns:p14="http://schemas.microsoft.com/office/powerpoint/2010/main" val="99451993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learners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explored </a:t>
            </a:r>
            <a:r>
              <a:rPr lang="en-US" sz="1200" kern="1200" dirty="0" smtClean="0">
                <a:solidFill>
                  <a:schemeClr val="tx1"/>
                </a:solidFill>
                <a:effectLst/>
                <a:latin typeface="+mn-lt"/>
                <a:ea typeface="+mn-ea"/>
                <a:cs typeface="+mn-cs"/>
              </a:rPr>
              <a:t>how their emotions affected their physiology.</a:t>
            </a:r>
            <a:r>
              <a:rPr lang="en-US" dirty="0" smtClean="0">
                <a:effectLst/>
              </a:rPr>
              <a:t> </a:t>
            </a:r>
          </a:p>
          <a:p>
            <a:endParaRPr lang="en-US" dirty="0" smtClean="0">
              <a:effectLst/>
            </a:endParaRPr>
          </a:p>
          <a:p>
            <a:r>
              <a:rPr lang="en-US" dirty="0" smtClean="0">
                <a:effectLst/>
              </a:rPr>
              <a:t>______</a:t>
            </a:r>
          </a:p>
          <a:p>
            <a:r>
              <a:rPr lang="en-US" dirty="0" smtClean="0"/>
              <a:t>Happy by </a:t>
            </a:r>
            <a:r>
              <a:rPr lang="en-US" dirty="0" err="1" smtClean="0"/>
              <a:t>Iván</a:t>
            </a:r>
            <a:r>
              <a:rPr lang="en-US" dirty="0" smtClean="0"/>
              <a:t> Andrés from the Noun Project</a:t>
            </a:r>
          </a:p>
          <a:p>
            <a:r>
              <a:rPr lang="en-US" dirty="0" smtClean="0"/>
              <a:t>fear by </a:t>
            </a:r>
            <a:r>
              <a:rPr lang="en-US" dirty="0" err="1" smtClean="0"/>
              <a:t>Iván</a:t>
            </a:r>
            <a:r>
              <a:rPr lang="en-US" dirty="0" smtClean="0"/>
              <a:t> Andrés from the Noun Project</a:t>
            </a:r>
          </a:p>
          <a:p>
            <a:r>
              <a:rPr lang="en-US" dirty="0" smtClean="0"/>
              <a:t>winner by Creative Stall from the Noun Project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65</a:t>
            </a:fld>
            <a:endParaRPr lang="en-US"/>
          </a:p>
        </p:txBody>
      </p:sp>
    </p:spTree>
    <p:extLst>
      <p:ext uri="{BB962C8B-B14F-4D97-AF65-F5344CB8AC3E}">
        <p14:creationId xmlns:p14="http://schemas.microsoft.com/office/powerpoint/2010/main" val="129030963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BodyVis</a:t>
            </a:r>
            <a:r>
              <a:rPr lang="en-US" sz="1200" kern="1200" dirty="0" smtClean="0">
                <a:solidFill>
                  <a:schemeClr val="tx1"/>
                </a:solidFill>
                <a:effectLst/>
                <a:latin typeface="+mn-lt"/>
                <a:ea typeface="+mn-ea"/>
                <a:cs typeface="+mn-cs"/>
              </a:rPr>
              <a:t>: learners explored how their emotions affected their physiology</a:t>
            </a:r>
          </a:p>
          <a:p>
            <a:pPr lvl="0"/>
            <a:r>
              <a:rPr lang="en-US" sz="1200" kern="1200" dirty="0" smtClean="0">
                <a:solidFill>
                  <a:schemeClr val="tx1"/>
                </a:solidFill>
                <a:effectLst/>
                <a:latin typeface="+mn-lt"/>
                <a:ea typeface="+mn-ea"/>
                <a:cs typeface="+mn-cs"/>
              </a:rPr>
              <a:t>E.g., lying down</a:t>
            </a:r>
          </a:p>
          <a:p>
            <a:pPr lvl="0"/>
            <a:r>
              <a:rPr lang="en-US" sz="1200" kern="1200" dirty="0" smtClean="0">
                <a:solidFill>
                  <a:schemeClr val="tx1"/>
                </a:solidFill>
                <a:effectLst/>
                <a:latin typeface="+mn-lt"/>
                <a:ea typeface="+mn-ea"/>
                <a:cs typeface="+mn-cs"/>
              </a:rPr>
              <a:t>E.g., dancing</a:t>
            </a:r>
          </a:p>
          <a:p>
            <a:endParaRPr lang="en-US" dirty="0"/>
          </a:p>
        </p:txBody>
      </p:sp>
      <p:sp>
        <p:nvSpPr>
          <p:cNvPr id="4" name="Slide Number Placeholder 3"/>
          <p:cNvSpPr>
            <a:spLocks noGrp="1"/>
          </p:cNvSpPr>
          <p:nvPr>
            <p:ph type="sldNum" sz="quarter" idx="10"/>
          </p:nvPr>
        </p:nvSpPr>
        <p:spPr/>
        <p:txBody>
          <a:bodyPr/>
          <a:lstStyle/>
          <a:p>
            <a:fld id="{B7273EAD-7CCA-8842-84E4-9E3285132242}" type="slidenum">
              <a:rPr lang="en-US" smtClean="0"/>
              <a:t>66</a:t>
            </a:fld>
            <a:endParaRPr lang="en-US"/>
          </a:p>
        </p:txBody>
      </p:sp>
    </p:spTree>
    <p:extLst>
      <p:ext uri="{BB962C8B-B14F-4D97-AF65-F5344CB8AC3E}">
        <p14:creationId xmlns:p14="http://schemas.microsoft.com/office/powerpoint/2010/main" val="117779215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One after-school program regularly required children to reflect on their session experiences at home via a custom-built science inquiry app.</a:t>
            </a:r>
            <a:r>
              <a:rPr lang="en-US" dirty="0" smtClean="0">
                <a:effectLst/>
              </a:rPr>
              <a: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Next</a:t>
            </a:r>
            <a:r>
              <a:rPr lang="is-IS" sz="1200" kern="1200" dirty="0" smtClean="0">
                <a:solidFill>
                  <a:schemeClr val="tx1"/>
                </a:solidFill>
                <a:effectLst/>
                <a:latin typeface="+mn-lt"/>
                <a:ea typeface="+mn-ea"/>
                <a:cs typeface="+mn-cs"/>
              </a:rPr>
              <a:t>…</a:t>
            </a:r>
            <a:r>
              <a:rPr lang="en-US" dirty="0" smtClean="0">
                <a:effectLst/>
              </a:rPr>
              <a:t> </a:t>
            </a:r>
            <a:endParaRPr lang="en-US" dirty="0" smtClean="0">
              <a:effectLst/>
            </a:endParaRPr>
          </a:p>
          <a:p>
            <a:endParaRPr lang="en-US" dirty="0" smtClean="0">
              <a:effectLst/>
            </a:endParaRPr>
          </a:p>
          <a:p>
            <a:r>
              <a:rPr lang="en-US" dirty="0" smtClean="0">
                <a:effectLst/>
              </a:rPr>
              <a:t>______</a:t>
            </a:r>
          </a:p>
          <a:p>
            <a:r>
              <a:rPr lang="en-US" dirty="0" smtClean="0"/>
              <a:t>Happy by </a:t>
            </a:r>
            <a:r>
              <a:rPr lang="en-US" dirty="0" err="1" smtClean="0"/>
              <a:t>Iván</a:t>
            </a:r>
            <a:r>
              <a:rPr lang="en-US" dirty="0" smtClean="0"/>
              <a:t> Andrés from the Noun Project</a:t>
            </a:r>
          </a:p>
          <a:p>
            <a:r>
              <a:rPr lang="en-US" dirty="0" smtClean="0"/>
              <a:t>fear by </a:t>
            </a:r>
            <a:r>
              <a:rPr lang="en-US" dirty="0" err="1" smtClean="0"/>
              <a:t>Iván</a:t>
            </a:r>
            <a:r>
              <a:rPr lang="en-US" dirty="0" smtClean="0"/>
              <a:t> Andrés from the Noun Project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67</a:t>
            </a:fld>
            <a:endParaRPr lang="en-US"/>
          </a:p>
        </p:txBody>
      </p:sp>
    </p:spTree>
    <p:extLst>
      <p:ext uri="{BB962C8B-B14F-4D97-AF65-F5344CB8AC3E}">
        <p14:creationId xmlns:p14="http://schemas.microsoft.com/office/powerpoint/2010/main" val="124429262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One after-school program regularly required children to reflect on their session experiences at home via a custom-built science inquiry app.</a:t>
            </a:r>
            <a:r>
              <a:rPr lang="en-US" dirty="0" smtClean="0">
                <a:effectLst/>
              </a:rPr>
              <a: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With </a:t>
            </a:r>
            <a:r>
              <a:rPr lang="en-US" sz="1200" kern="1200" dirty="0" err="1" smtClean="0">
                <a:solidFill>
                  <a:schemeClr val="tx1"/>
                </a:solidFill>
                <a:effectLst/>
                <a:latin typeface="+mn-lt"/>
                <a:ea typeface="+mn-ea"/>
                <a:cs typeface="+mn-cs"/>
              </a:rPr>
              <a:t>BodyVis</a:t>
            </a:r>
            <a:r>
              <a:rPr lang="en-US" sz="1200" kern="1200" dirty="0" smtClean="0">
                <a:solidFill>
                  <a:schemeClr val="tx1"/>
                </a:solidFill>
                <a:effectLst/>
                <a:latin typeface="+mn-lt"/>
                <a:ea typeface="+mn-ea"/>
                <a:cs typeface="+mn-cs"/>
              </a:rPr>
              <a:t>, participants explored how their emotions affected their physiology.</a:t>
            </a:r>
            <a:r>
              <a:rPr lang="en-US" dirty="0" smtClean="0">
                <a:effectLst/>
              </a:rPr>
              <a:t> </a:t>
            </a:r>
          </a:p>
          <a:p>
            <a:endParaRPr lang="en-US" dirty="0" smtClean="0">
              <a:effectLst/>
            </a:endParaRPr>
          </a:p>
          <a:p>
            <a:r>
              <a:rPr lang="en-US" dirty="0" smtClean="0">
                <a:effectLst/>
              </a:rPr>
              <a:t>______</a:t>
            </a:r>
          </a:p>
          <a:p>
            <a:r>
              <a:rPr lang="en-US" dirty="0" smtClean="0"/>
              <a:t>Happy by </a:t>
            </a:r>
            <a:r>
              <a:rPr lang="en-US" dirty="0" err="1" smtClean="0"/>
              <a:t>Iván</a:t>
            </a:r>
            <a:r>
              <a:rPr lang="en-US" dirty="0" smtClean="0"/>
              <a:t> Andrés from the Noun Project</a:t>
            </a:r>
          </a:p>
          <a:p>
            <a:r>
              <a:rPr lang="en-US" dirty="0" smtClean="0"/>
              <a:t>fear by </a:t>
            </a:r>
            <a:r>
              <a:rPr lang="en-US" dirty="0" err="1" smtClean="0"/>
              <a:t>Iván</a:t>
            </a:r>
            <a:r>
              <a:rPr lang="en-US" dirty="0" smtClean="0"/>
              <a:t> Andrés from the Noun Project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68</a:t>
            </a:fld>
            <a:endParaRPr lang="en-US"/>
          </a:p>
        </p:txBody>
      </p:sp>
    </p:spTree>
    <p:extLst>
      <p:ext uri="{BB962C8B-B14F-4D97-AF65-F5344CB8AC3E}">
        <p14:creationId xmlns:p14="http://schemas.microsoft.com/office/powerpoint/2010/main" val="58538181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One after-school program regularly required children to reflect on their session experiences at home via a custom-built science inquiry app.</a:t>
            </a:r>
            <a:r>
              <a:rPr lang="en-US" dirty="0" smtClean="0">
                <a:effectLst/>
              </a:rPr>
              <a: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With </a:t>
            </a:r>
            <a:r>
              <a:rPr lang="en-US" sz="1200" kern="1200" dirty="0" err="1" smtClean="0">
                <a:solidFill>
                  <a:schemeClr val="tx1"/>
                </a:solidFill>
                <a:effectLst/>
                <a:latin typeface="+mn-lt"/>
                <a:ea typeface="+mn-ea"/>
                <a:cs typeface="+mn-cs"/>
              </a:rPr>
              <a:t>BodyVis</a:t>
            </a:r>
            <a:r>
              <a:rPr lang="en-US" sz="1200" kern="1200" dirty="0" smtClean="0">
                <a:solidFill>
                  <a:schemeClr val="tx1"/>
                </a:solidFill>
                <a:effectLst/>
                <a:latin typeface="+mn-lt"/>
                <a:ea typeface="+mn-ea"/>
                <a:cs typeface="+mn-cs"/>
              </a:rPr>
              <a:t>, participants explored how their emotions affected their physiology.</a:t>
            </a:r>
            <a:r>
              <a:rPr lang="en-US" dirty="0" smtClean="0">
                <a:effectLst/>
              </a:rPr>
              <a:t> </a:t>
            </a:r>
          </a:p>
          <a:p>
            <a:endParaRPr lang="en-US" dirty="0" smtClean="0">
              <a:effectLst/>
            </a:endParaRPr>
          </a:p>
          <a:p>
            <a:r>
              <a:rPr lang="en-US" dirty="0" smtClean="0">
                <a:effectLst/>
              </a:rPr>
              <a:t>______</a:t>
            </a:r>
          </a:p>
          <a:p>
            <a:r>
              <a:rPr lang="en-US" dirty="0" smtClean="0"/>
              <a:t>Happy by </a:t>
            </a:r>
            <a:r>
              <a:rPr lang="en-US" dirty="0" err="1" smtClean="0"/>
              <a:t>Iván</a:t>
            </a:r>
            <a:r>
              <a:rPr lang="en-US" dirty="0" smtClean="0"/>
              <a:t> Andrés from the Noun Project</a:t>
            </a:r>
          </a:p>
          <a:p>
            <a:r>
              <a:rPr lang="en-US" dirty="0" smtClean="0"/>
              <a:t>fear by </a:t>
            </a:r>
            <a:r>
              <a:rPr lang="en-US" dirty="0" err="1" smtClean="0"/>
              <a:t>Iván</a:t>
            </a:r>
            <a:r>
              <a:rPr lang="en-US" dirty="0" smtClean="0"/>
              <a:t> Andrés from the Noun Project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69</a:t>
            </a:fld>
            <a:endParaRPr lang="en-US"/>
          </a:p>
        </p:txBody>
      </p:sp>
    </p:spTree>
    <p:extLst>
      <p:ext uri="{BB962C8B-B14F-4D97-AF65-F5344CB8AC3E}">
        <p14:creationId xmlns:p14="http://schemas.microsoft.com/office/powerpoint/2010/main" val="184314331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Wearers felt a strong connection with the visualizations because of the live body-data and direct control of visualizations. </a:t>
            </a:r>
          </a:p>
          <a:p>
            <a:endParaRPr lang="en-US" sz="1200" kern="1200" dirty="0" smtClean="0">
              <a:solidFill>
                <a:schemeClr val="tx1"/>
              </a:solidFill>
              <a:effectLst/>
              <a:latin typeface="+mn-lt"/>
              <a:ea typeface="+mn-ea"/>
              <a:cs typeface="+mn-cs"/>
            </a:endParaRPr>
          </a:p>
          <a:p>
            <a:r>
              <a:rPr lang="en-US" dirty="0" smtClean="0">
                <a:effectLst/>
              </a:rPr>
              <a:t>______</a:t>
            </a:r>
          </a:p>
          <a:p>
            <a:r>
              <a:rPr lang="en-US" dirty="0" smtClean="0"/>
              <a:t>Happy by </a:t>
            </a:r>
            <a:r>
              <a:rPr lang="en-US" dirty="0" err="1" smtClean="0"/>
              <a:t>Iván</a:t>
            </a:r>
            <a:r>
              <a:rPr lang="en-US" dirty="0" smtClean="0"/>
              <a:t> Andrés from the Noun Project</a:t>
            </a:r>
          </a:p>
          <a:p>
            <a:r>
              <a:rPr lang="en-US" dirty="0" smtClean="0"/>
              <a:t>fear by </a:t>
            </a:r>
            <a:r>
              <a:rPr lang="en-US" dirty="0" err="1" smtClean="0"/>
              <a:t>Iván</a:t>
            </a:r>
            <a:r>
              <a:rPr lang="en-US" dirty="0" smtClean="0"/>
              <a:t> Andrés from the Noun Project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70</a:t>
            </a:fld>
            <a:endParaRPr lang="en-US"/>
          </a:p>
        </p:txBody>
      </p:sp>
    </p:spTree>
    <p:extLst>
      <p:ext uri="{BB962C8B-B14F-4D97-AF65-F5344CB8AC3E}">
        <p14:creationId xmlns:p14="http://schemas.microsoft.com/office/powerpoint/2010/main" val="175670316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was apparent during the hypotheses testing, when both wearers and non-wearers instantly started moving fast (</a:t>
            </a:r>
            <a:r>
              <a:rPr lang="en-US" sz="1200" i="1" kern="1200" dirty="0" smtClean="0">
                <a:solidFill>
                  <a:schemeClr val="tx1"/>
                </a:solidFill>
                <a:effectLst/>
                <a:latin typeface="+mn-lt"/>
                <a:ea typeface="+mn-ea"/>
                <a:cs typeface="+mn-cs"/>
              </a:rPr>
              <a:t>e.g.,</a:t>
            </a:r>
            <a:r>
              <a:rPr lang="en-US" sz="1200" kern="1200" dirty="0" smtClean="0">
                <a:solidFill>
                  <a:schemeClr val="tx1"/>
                </a:solidFill>
                <a:effectLst/>
                <a:latin typeface="+mn-lt"/>
                <a:ea typeface="+mn-ea"/>
                <a:cs typeface="+mn-cs"/>
              </a:rPr>
              <a:t> jogging in place, doing jumping jacks) as soon as the graph was displayed.</a:t>
            </a:r>
            <a:r>
              <a:rPr lang="en-US" dirty="0" smtClean="0">
                <a:effectLst/>
              </a:rPr>
              <a:t> </a:t>
            </a:r>
          </a:p>
          <a:p>
            <a:pPr lvl="0"/>
            <a:endParaRPr lang="en-US" sz="1200" kern="1200" dirty="0" smtClean="0">
              <a:solidFill>
                <a:schemeClr val="tx1"/>
              </a:solidFill>
              <a:effectLst/>
              <a:latin typeface="+mn-lt"/>
              <a:ea typeface="+mn-ea"/>
              <a:cs typeface="+mn-cs"/>
            </a:endParaRP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Strong connections between bodies and the visualizations</a:t>
            </a:r>
          </a:p>
          <a:p>
            <a:pPr lvl="1"/>
            <a:r>
              <a:rPr lang="en-US" sz="1200" kern="1200" dirty="0" smtClean="0">
                <a:solidFill>
                  <a:schemeClr val="tx1"/>
                </a:solidFill>
                <a:effectLst/>
                <a:latin typeface="+mn-lt"/>
                <a:ea typeface="+mn-ea"/>
                <a:cs typeface="+mn-cs"/>
              </a:rPr>
              <a:t>Instant motion as soon as graphs were displayed</a:t>
            </a:r>
          </a:p>
          <a:p>
            <a:pPr lvl="1"/>
            <a:r>
              <a:rPr lang="en-US" sz="1200" kern="1200" dirty="0" smtClean="0">
                <a:solidFill>
                  <a:schemeClr val="tx1"/>
                </a:solidFill>
                <a:effectLst/>
                <a:latin typeface="+mn-lt"/>
                <a:ea typeface="+mn-ea"/>
                <a:cs typeface="+mn-cs"/>
              </a:rPr>
              <a:t>Even on-wearers began to instantly move</a:t>
            </a:r>
          </a:p>
          <a:p>
            <a:endParaRPr lang="en-US" dirty="0"/>
          </a:p>
        </p:txBody>
      </p:sp>
      <p:sp>
        <p:nvSpPr>
          <p:cNvPr id="4" name="Slide Number Placeholder 3"/>
          <p:cNvSpPr>
            <a:spLocks noGrp="1"/>
          </p:cNvSpPr>
          <p:nvPr>
            <p:ph type="sldNum" sz="quarter" idx="10"/>
          </p:nvPr>
        </p:nvSpPr>
        <p:spPr/>
        <p:txBody>
          <a:bodyPr/>
          <a:lstStyle/>
          <a:p>
            <a:fld id="{B7273EAD-7CCA-8842-84E4-9E3285132242}" type="slidenum">
              <a:rPr lang="en-US" smtClean="0"/>
              <a:t>71</a:t>
            </a:fld>
            <a:endParaRPr lang="en-US"/>
          </a:p>
        </p:txBody>
      </p:sp>
    </p:spTree>
    <p:extLst>
      <p:ext uri="{BB962C8B-B14F-4D97-AF65-F5344CB8AC3E}">
        <p14:creationId xmlns:p14="http://schemas.microsoft.com/office/powerpoint/2010/main" val="118661830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effectLst/>
              </a:rPr>
              <a:t>Also games and competitions</a:t>
            </a:r>
            <a:r>
              <a:rPr lang="is-IS" dirty="0" smtClean="0">
                <a:effectLst/>
              </a:rPr>
              <a:t>…</a:t>
            </a:r>
            <a:endParaRPr lang="en-US" dirty="0" smtClean="0">
              <a:effectLst/>
            </a:endParaRPr>
          </a:p>
          <a:p>
            <a:r>
              <a:rPr lang="en-US" dirty="0" smtClean="0">
                <a:effectLst/>
              </a:rPr>
              <a:t>______</a:t>
            </a:r>
          </a:p>
          <a:p>
            <a:r>
              <a:rPr lang="en-US" dirty="0" smtClean="0"/>
              <a:t>Happy by </a:t>
            </a:r>
            <a:r>
              <a:rPr lang="en-US" dirty="0" err="1" smtClean="0"/>
              <a:t>Iván</a:t>
            </a:r>
            <a:r>
              <a:rPr lang="en-US" dirty="0" smtClean="0"/>
              <a:t> Andrés from the Noun Project</a:t>
            </a:r>
          </a:p>
          <a:p>
            <a:r>
              <a:rPr lang="en-US" dirty="0" smtClean="0"/>
              <a:t>fear by </a:t>
            </a:r>
            <a:r>
              <a:rPr lang="en-US" dirty="0" err="1" smtClean="0"/>
              <a:t>Iván</a:t>
            </a:r>
            <a:r>
              <a:rPr lang="en-US" dirty="0" smtClean="0"/>
              <a:t> Andrés from the Noun Project</a:t>
            </a:r>
          </a:p>
          <a:p>
            <a:r>
              <a:rPr lang="en-US" dirty="0" smtClean="0"/>
              <a:t>winner by Creative Stall from the Noun Project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72</a:t>
            </a:fld>
            <a:endParaRPr lang="en-US"/>
          </a:p>
        </p:txBody>
      </p:sp>
    </p:spTree>
    <p:extLst>
      <p:ext uri="{BB962C8B-B14F-4D97-AF65-F5344CB8AC3E}">
        <p14:creationId xmlns:p14="http://schemas.microsoft.com/office/powerpoint/2010/main" val="190683702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s-IS" sz="1200" kern="1200" dirty="0" smtClean="0">
                <a:solidFill>
                  <a:schemeClr val="tx1"/>
                </a:solidFill>
                <a:effectLst/>
                <a:latin typeface="+mn-lt"/>
                <a:ea typeface="+mn-ea"/>
                <a:cs typeface="+mn-cs"/>
              </a:rPr>
              <a:t>…got kids excited about racing towards the target HR. We saw lots of loud cheering among teammates</a:t>
            </a:r>
            <a:r>
              <a:rPr lang="is-IS" sz="1200" kern="1200" baseline="0" dirty="0" smtClean="0">
                <a:solidFill>
                  <a:schemeClr val="tx1"/>
                </a:solidFill>
                <a:effectLst/>
                <a:latin typeface="+mn-lt"/>
                <a:ea typeface="+mn-ea"/>
                <a:cs typeface="+mn-cs"/>
              </a:rPr>
              <a:t> to reach the target HR.</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____________</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Learners </a:t>
            </a:r>
            <a:r>
              <a:rPr lang="en-US" sz="1200" kern="1200" dirty="0" smtClean="0">
                <a:solidFill>
                  <a:schemeClr val="tx1"/>
                </a:solidFill>
                <a:effectLst/>
                <a:latin typeface="+mn-lt"/>
                <a:ea typeface="+mn-ea"/>
                <a:cs typeface="+mn-cs"/>
              </a:rPr>
              <a:t>demonstrated </a:t>
            </a:r>
            <a:r>
              <a:rPr lang="en-US" sz="1200" b="1" kern="1200" dirty="0" smtClean="0">
                <a:solidFill>
                  <a:schemeClr val="tx1"/>
                </a:solidFill>
                <a:effectLst/>
                <a:latin typeface="+mn-lt"/>
                <a:ea typeface="+mn-ea"/>
                <a:cs typeface="+mn-cs"/>
              </a:rPr>
              <a:t>excitement</a:t>
            </a:r>
            <a:r>
              <a:rPr lang="en-US" sz="1200" kern="1200" dirty="0" smtClean="0">
                <a:solidFill>
                  <a:schemeClr val="tx1"/>
                </a:solidFill>
                <a:effectLst/>
                <a:latin typeface="+mn-lt"/>
                <a:ea typeface="+mn-ea"/>
                <a:cs typeface="+mn-cs"/>
              </a:rPr>
              <a:t> and initiated engagement during the hypothesis testing competition where </a:t>
            </a:r>
            <a:r>
              <a:rPr lang="en-US" sz="1200" b="1" kern="1200" dirty="0" smtClean="0">
                <a:solidFill>
                  <a:schemeClr val="tx1"/>
                </a:solidFill>
                <a:effectLst/>
                <a:latin typeface="+mn-lt"/>
                <a:ea typeface="+mn-ea"/>
                <a:cs typeface="+mn-cs"/>
              </a:rPr>
              <a:t>non-wearers cheered their wearer teammates</a:t>
            </a:r>
            <a:r>
              <a:rPr lang="en-US" sz="1200" kern="1200" dirty="0" smtClean="0">
                <a:solidFill>
                  <a:schemeClr val="tx1"/>
                </a:solidFill>
                <a:effectLst/>
                <a:latin typeface="+mn-lt"/>
                <a:ea typeface="+mn-ea"/>
                <a:cs typeface="+mn-cs"/>
              </a:rPr>
              <a:t> by suggesting movements based on their observations and even mimicking those movements alongside the wearers.</a:t>
            </a:r>
            <a:r>
              <a:rPr lang="en-US" dirty="0" smtClean="0">
                <a:effectLst/>
              </a:rPr>
              <a:t> </a:t>
            </a:r>
          </a:p>
          <a:p>
            <a:pPr lvl="0"/>
            <a:endParaRPr lang="en-US" sz="1200" kern="1200" dirty="0" smtClean="0">
              <a:solidFill>
                <a:schemeClr val="tx1"/>
              </a:solidFill>
              <a:effectLst/>
              <a:latin typeface="+mn-lt"/>
              <a:ea typeface="+mn-ea"/>
              <a:cs typeface="+mn-cs"/>
            </a:endParaRP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Competitions and games</a:t>
            </a:r>
          </a:p>
          <a:p>
            <a:pPr lvl="1"/>
            <a:r>
              <a:rPr lang="en-US" sz="1200" kern="1200" dirty="0" smtClean="0">
                <a:solidFill>
                  <a:schemeClr val="tx1"/>
                </a:solidFill>
                <a:effectLst/>
                <a:latin typeface="+mn-lt"/>
                <a:ea typeface="+mn-ea"/>
                <a:cs typeface="+mn-cs"/>
              </a:rPr>
              <a:t>Non-wearers were engaged in helping their teammates (the wearers) win</a:t>
            </a:r>
          </a:p>
          <a:p>
            <a:pPr lvl="1"/>
            <a:r>
              <a:rPr lang="en-US" sz="1200" kern="1200" dirty="0" smtClean="0">
                <a:solidFill>
                  <a:schemeClr val="tx1"/>
                </a:solidFill>
                <a:effectLst/>
                <a:latin typeface="+mn-lt"/>
                <a:ea typeface="+mn-ea"/>
                <a:cs typeface="+mn-cs"/>
              </a:rPr>
              <a:t>Took the responsibility of interpreting the graphs and helping their teammates win</a:t>
            </a:r>
          </a:p>
          <a:p>
            <a:pPr lvl="2"/>
            <a:r>
              <a:rPr lang="en-US" sz="1200" kern="1200" dirty="0" smtClean="0">
                <a:solidFill>
                  <a:schemeClr val="tx1"/>
                </a:solidFill>
                <a:effectLst/>
                <a:latin typeface="+mn-lt"/>
                <a:ea typeface="+mn-ea"/>
                <a:cs typeface="+mn-cs"/>
              </a:rPr>
              <a:t>Suggesting and mimicking movements</a:t>
            </a:r>
          </a:p>
          <a:p>
            <a:pPr lvl="2"/>
            <a:r>
              <a:rPr lang="en-US" sz="1200" kern="1200" dirty="0" smtClean="0">
                <a:solidFill>
                  <a:schemeClr val="tx1"/>
                </a:solidFill>
                <a:effectLst/>
                <a:latin typeface="+mn-lt"/>
                <a:ea typeface="+mn-ea"/>
                <a:cs typeface="+mn-cs"/>
              </a:rPr>
              <a:t>Encouraging teammates</a:t>
            </a:r>
          </a:p>
          <a:p>
            <a:endParaRPr lang="en-US" dirty="0"/>
          </a:p>
        </p:txBody>
      </p:sp>
      <p:sp>
        <p:nvSpPr>
          <p:cNvPr id="4" name="Slide Number Placeholder 3"/>
          <p:cNvSpPr>
            <a:spLocks noGrp="1"/>
          </p:cNvSpPr>
          <p:nvPr>
            <p:ph type="sldNum" sz="quarter" idx="10"/>
          </p:nvPr>
        </p:nvSpPr>
        <p:spPr/>
        <p:txBody>
          <a:bodyPr/>
          <a:lstStyle/>
          <a:p>
            <a:fld id="{B7273EAD-7CCA-8842-84E4-9E3285132242}" type="slidenum">
              <a:rPr lang="en-US" smtClean="0"/>
              <a:t>73</a:t>
            </a:fld>
            <a:endParaRPr lang="en-US"/>
          </a:p>
        </p:txBody>
      </p:sp>
    </p:spTree>
    <p:extLst>
      <p:ext uri="{BB962C8B-B14F-4D97-AF65-F5344CB8AC3E}">
        <p14:creationId xmlns:p14="http://schemas.microsoft.com/office/powerpoint/2010/main" val="1750799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We’ve also learned in the past that collaborative</a:t>
            </a:r>
            <a:r>
              <a:rPr lang="en-US" sz="1200" kern="1200" baseline="0" dirty="0" smtClean="0">
                <a:solidFill>
                  <a:schemeClr val="tx1"/>
                </a:solidFill>
                <a:effectLst/>
                <a:latin typeface="+mn-lt"/>
                <a:ea typeface="+mn-ea"/>
                <a:cs typeface="+mn-cs"/>
              </a:rPr>
              <a:t> and collective inquiry help kids with STEM engagement.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7</a:t>
            </a:fld>
            <a:endParaRPr lang="en-US"/>
          </a:p>
        </p:txBody>
      </p:sp>
    </p:spTree>
    <p:extLst>
      <p:ext uri="{BB962C8B-B14F-4D97-AF65-F5344CB8AC3E}">
        <p14:creationId xmlns:p14="http://schemas.microsoft.com/office/powerpoint/2010/main" val="13155122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Moving</a:t>
            </a:r>
            <a:r>
              <a:rPr lang="en-US" baseline="0" dirty="0" smtClean="0"/>
              <a:t> on to collaboration</a:t>
            </a:r>
            <a:r>
              <a:rPr lang="is-IS" baseline="0" dirty="0" smtClean="0"/>
              <a:t>…</a:t>
            </a:r>
            <a:endParaRPr lang="en-US" dirty="0" smtClean="0"/>
          </a:p>
          <a:p>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74</a:t>
            </a:fld>
            <a:endParaRPr lang="en-US"/>
          </a:p>
        </p:txBody>
      </p:sp>
    </p:spTree>
    <p:extLst>
      <p:ext uri="{BB962C8B-B14F-4D97-AF65-F5344CB8AC3E}">
        <p14:creationId xmlns:p14="http://schemas.microsoft.com/office/powerpoint/2010/main" val="179302970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With each unexpected result, discussions—sometimes even debates—organically occurred among participants regarding the body’s reaction.</a:t>
            </a:r>
            <a:r>
              <a:rPr lang="en-US" dirty="0" smtClean="0">
                <a:effectLst/>
              </a:rPr>
              <a:t> </a:t>
            </a:r>
          </a:p>
          <a:p>
            <a:r>
              <a:rPr lang="en-US" dirty="0" smtClean="0">
                <a:effectLst/>
              </a:rPr>
              <a:t>______</a:t>
            </a:r>
          </a:p>
          <a:p>
            <a:r>
              <a:rPr lang="en-US" dirty="0" smtClean="0"/>
              <a:t>dialogue by Viktor </a:t>
            </a:r>
            <a:r>
              <a:rPr lang="en-US" dirty="0" err="1" smtClean="0"/>
              <a:t>Vorobyev</a:t>
            </a:r>
            <a:r>
              <a:rPr lang="en-US" dirty="0" smtClean="0"/>
              <a:t> from the Noun Project</a:t>
            </a:r>
          </a:p>
          <a:p>
            <a:r>
              <a:rPr lang="en-US" dirty="0" smtClean="0"/>
              <a:t>unknown by Alexander Smith from the Noun Project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75</a:t>
            </a:fld>
            <a:endParaRPr lang="en-US"/>
          </a:p>
        </p:txBody>
      </p:sp>
    </p:spTree>
    <p:extLst>
      <p:ext uri="{BB962C8B-B14F-4D97-AF65-F5344CB8AC3E}">
        <p14:creationId xmlns:p14="http://schemas.microsoft.com/office/powerpoint/2010/main" val="177143881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smtClean="0">
                <a:solidFill>
                  <a:schemeClr val="tx1"/>
                </a:solidFill>
                <a:effectLst/>
                <a:latin typeface="+mn-lt"/>
                <a:ea typeface="+mn-ea"/>
                <a:cs typeface="+mn-cs"/>
              </a:rPr>
              <a:t>With each unexpected result, discussions—sometimes even debates—organically occurred among participants regarding the body’s reaction.</a:t>
            </a:r>
            <a:r>
              <a:rPr lang="en-US" smtClean="0">
                <a:effectLst/>
              </a:rPr>
              <a:t> </a:t>
            </a:r>
            <a:endParaRPr lang="en-US" dirty="0" smtClean="0">
              <a:effectLst/>
            </a:endParaRPr>
          </a:p>
          <a:p>
            <a:r>
              <a:rPr lang="en-US" dirty="0" smtClean="0">
                <a:effectLst/>
              </a:rPr>
              <a:t>______</a:t>
            </a:r>
          </a:p>
          <a:p>
            <a:r>
              <a:rPr lang="en-US" dirty="0" smtClean="0"/>
              <a:t>dialogue by Viktor </a:t>
            </a:r>
            <a:r>
              <a:rPr lang="en-US" dirty="0" err="1" smtClean="0"/>
              <a:t>Vorobyev</a:t>
            </a:r>
            <a:r>
              <a:rPr lang="en-US" dirty="0" smtClean="0"/>
              <a:t> from the Noun Project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76</a:t>
            </a:fld>
            <a:endParaRPr lang="en-US"/>
          </a:p>
        </p:txBody>
      </p:sp>
    </p:spTree>
    <p:extLst>
      <p:ext uri="{BB962C8B-B14F-4D97-AF65-F5344CB8AC3E}">
        <p14:creationId xmlns:p14="http://schemas.microsoft.com/office/powerpoint/2010/main" val="201406718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For example, one group hypothesized that an activity would decrease the heart rate, but in reality it increased. One group member reasoned that the activity involved more muscle activity than they originally thought: “[You are] </a:t>
            </a:r>
            <a:r>
              <a:rPr lang="en-US" sz="1200" i="1" kern="1200" dirty="0" smtClean="0">
                <a:solidFill>
                  <a:schemeClr val="tx1"/>
                </a:solidFill>
                <a:effectLst/>
                <a:latin typeface="+mn-lt"/>
                <a:ea typeface="+mn-ea"/>
                <a:cs typeface="+mn-cs"/>
              </a:rPr>
              <a:t>using so much muscles. Your head is going that way, your arms are going this way. So you're using too much energy</a:t>
            </a:r>
            <a:r>
              <a:rPr lang="en-US" sz="1200" kern="1200" dirty="0" smtClean="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77</a:t>
            </a:fld>
            <a:endParaRPr lang="en-US"/>
          </a:p>
        </p:txBody>
      </p:sp>
    </p:spTree>
    <p:extLst>
      <p:ext uri="{BB962C8B-B14F-4D97-AF65-F5344CB8AC3E}">
        <p14:creationId xmlns:p14="http://schemas.microsoft.com/office/powerpoint/2010/main" val="5872042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effectLst/>
              </a:rPr>
              <a:t>A lot of</a:t>
            </a:r>
            <a:r>
              <a:rPr lang="en-US" baseline="0" dirty="0" smtClean="0">
                <a:effectLst/>
              </a:rPr>
              <a:t> times after these observations and discussions, the children would change their predictions to match what they learned.</a:t>
            </a:r>
          </a:p>
          <a:p>
            <a:endParaRPr lang="en-US" dirty="0" smtClean="0">
              <a:effectLst/>
            </a:endParaRPr>
          </a:p>
          <a:p>
            <a:r>
              <a:rPr lang="en-US" dirty="0" smtClean="0">
                <a:effectLst/>
              </a:rPr>
              <a:t>______</a:t>
            </a:r>
          </a:p>
          <a:p>
            <a:r>
              <a:rPr lang="en-US" dirty="0" smtClean="0"/>
              <a:t>dialogue by Viktor </a:t>
            </a:r>
            <a:r>
              <a:rPr lang="en-US" dirty="0" err="1" smtClean="0"/>
              <a:t>Vorobyev</a:t>
            </a:r>
            <a:r>
              <a:rPr lang="en-US" dirty="0" smtClean="0"/>
              <a:t> from the Noun Project</a:t>
            </a:r>
          </a:p>
          <a:p>
            <a:r>
              <a:rPr lang="en-US" dirty="0" smtClean="0"/>
              <a:t>erase by Dan </a:t>
            </a:r>
            <a:r>
              <a:rPr lang="en-US" dirty="0" err="1" smtClean="0"/>
              <a:t>Hetteix</a:t>
            </a:r>
            <a:r>
              <a:rPr lang="en-US" dirty="0" smtClean="0"/>
              <a:t> from the Noun Project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78</a:t>
            </a:fld>
            <a:endParaRPr lang="en-US"/>
          </a:p>
        </p:txBody>
      </p:sp>
    </p:spTree>
    <p:extLst>
      <p:ext uri="{BB962C8B-B14F-4D97-AF65-F5344CB8AC3E}">
        <p14:creationId xmlns:p14="http://schemas.microsoft.com/office/powerpoint/2010/main" val="161791529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effectLst/>
            </a:endParaRPr>
          </a:p>
          <a:p>
            <a:r>
              <a:rPr lang="en-US" dirty="0" smtClean="0">
                <a:effectLst/>
              </a:rPr>
              <a:t>______</a:t>
            </a:r>
          </a:p>
          <a:p>
            <a:r>
              <a:rPr lang="en-US" dirty="0" smtClean="0"/>
              <a:t>dialogue by Viktor </a:t>
            </a:r>
            <a:r>
              <a:rPr lang="en-US" dirty="0" err="1" smtClean="0"/>
              <a:t>Vorobyev</a:t>
            </a:r>
            <a:r>
              <a:rPr lang="en-US" dirty="0" smtClean="0"/>
              <a:t> from the Noun Project</a:t>
            </a:r>
          </a:p>
          <a:p>
            <a:r>
              <a:rPr lang="en-US" dirty="0" smtClean="0"/>
              <a:t>erase by Dan </a:t>
            </a:r>
            <a:r>
              <a:rPr lang="en-US" dirty="0" err="1" smtClean="0"/>
              <a:t>Hetteix</a:t>
            </a:r>
            <a:r>
              <a:rPr lang="en-US" dirty="0" smtClean="0"/>
              <a:t> from the Noun Project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79</a:t>
            </a:fld>
            <a:endParaRPr lang="en-US"/>
          </a:p>
        </p:txBody>
      </p:sp>
    </p:spTree>
    <p:extLst>
      <p:ext uri="{BB962C8B-B14F-4D97-AF65-F5344CB8AC3E}">
        <p14:creationId xmlns:p14="http://schemas.microsoft.com/office/powerpoint/2010/main" val="84122303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Tasked with making observations about wearers’ data as it was visualized, non-wearers often collaborated by helping each other take notes or repeating things that were not originally heard.</a:t>
            </a:r>
            <a:r>
              <a:rPr lang="en-US" dirty="0" smtClean="0">
                <a:effectLst/>
              </a:rPr>
              <a:t> </a:t>
            </a:r>
          </a:p>
        </p:txBody>
      </p:sp>
      <p:sp>
        <p:nvSpPr>
          <p:cNvPr id="4" name="Slide Number Placeholder 3"/>
          <p:cNvSpPr>
            <a:spLocks noGrp="1"/>
          </p:cNvSpPr>
          <p:nvPr>
            <p:ph type="sldNum" sz="quarter" idx="10"/>
          </p:nvPr>
        </p:nvSpPr>
        <p:spPr/>
        <p:txBody>
          <a:bodyPr/>
          <a:lstStyle/>
          <a:p>
            <a:fld id="{B397EE5F-E4BF-B346-8635-634895292EAD}" type="slidenum">
              <a:rPr lang="en-US" smtClean="0"/>
              <a:t>80</a:t>
            </a:fld>
            <a:endParaRPr lang="en-US"/>
          </a:p>
        </p:txBody>
      </p:sp>
    </p:spTree>
    <p:extLst>
      <p:ext uri="{BB962C8B-B14F-4D97-AF65-F5344CB8AC3E}">
        <p14:creationId xmlns:p14="http://schemas.microsoft.com/office/powerpoint/2010/main" val="98912845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effectLst/>
            </a:endParaRPr>
          </a:p>
          <a:p>
            <a:r>
              <a:rPr lang="en-US" dirty="0" smtClean="0">
                <a:effectLst/>
              </a:rPr>
              <a:t>______</a:t>
            </a:r>
          </a:p>
          <a:p>
            <a:r>
              <a:rPr lang="en-US" dirty="0" smtClean="0"/>
              <a:t>dialogue by Viktor </a:t>
            </a:r>
            <a:r>
              <a:rPr lang="en-US" dirty="0" err="1" smtClean="0"/>
              <a:t>Vorobyev</a:t>
            </a:r>
            <a:r>
              <a:rPr lang="en-US" dirty="0" smtClean="0"/>
              <a:t> from the Noun Project</a:t>
            </a:r>
          </a:p>
          <a:p>
            <a:r>
              <a:rPr lang="en-US" dirty="0" smtClean="0"/>
              <a:t>erase by Dan </a:t>
            </a:r>
            <a:r>
              <a:rPr lang="en-US" dirty="0" err="1" smtClean="0"/>
              <a:t>Hetteix</a:t>
            </a:r>
            <a:r>
              <a:rPr lang="en-US" dirty="0" smtClean="0"/>
              <a:t> from the Noun Project</a:t>
            </a:r>
          </a:p>
          <a:p>
            <a:r>
              <a:rPr lang="en-US" dirty="0" smtClean="0"/>
              <a:t>Running by Kevin Laity from the Noun Project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81</a:t>
            </a:fld>
            <a:endParaRPr lang="en-US"/>
          </a:p>
        </p:txBody>
      </p:sp>
    </p:spTree>
    <p:extLst>
      <p:ext uri="{BB962C8B-B14F-4D97-AF65-F5344CB8AC3E}">
        <p14:creationId xmlns:p14="http://schemas.microsoft.com/office/powerpoint/2010/main" val="200263678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Wearers would observe and replicate the physical activity of the winning wearer during the hypothesis test competitions. </a:t>
            </a:r>
          </a:p>
        </p:txBody>
      </p:sp>
      <p:sp>
        <p:nvSpPr>
          <p:cNvPr id="4" name="Slide Number Placeholder 3"/>
          <p:cNvSpPr>
            <a:spLocks noGrp="1"/>
          </p:cNvSpPr>
          <p:nvPr>
            <p:ph type="sldNum" sz="quarter" idx="10"/>
          </p:nvPr>
        </p:nvSpPr>
        <p:spPr/>
        <p:txBody>
          <a:bodyPr/>
          <a:lstStyle/>
          <a:p>
            <a:fld id="{B397EE5F-E4BF-B346-8635-634895292EAD}" type="slidenum">
              <a:rPr lang="en-US" smtClean="0"/>
              <a:t>82</a:t>
            </a:fld>
            <a:endParaRPr lang="en-US"/>
          </a:p>
        </p:txBody>
      </p:sp>
    </p:spTree>
    <p:extLst>
      <p:ext uri="{BB962C8B-B14F-4D97-AF65-F5344CB8AC3E}">
        <p14:creationId xmlns:p14="http://schemas.microsoft.com/office/powerpoint/2010/main" val="42082513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that we can empower learners to become scientifically literate citizens</a:t>
            </a:r>
            <a:endParaRPr lang="en-US" dirty="0"/>
          </a:p>
        </p:txBody>
      </p:sp>
      <p:sp>
        <p:nvSpPr>
          <p:cNvPr id="4" name="Slide Number Placeholder 3"/>
          <p:cNvSpPr>
            <a:spLocks noGrp="1"/>
          </p:cNvSpPr>
          <p:nvPr>
            <p:ph type="sldNum" sz="quarter" idx="10"/>
          </p:nvPr>
        </p:nvSpPr>
        <p:spPr/>
        <p:txBody>
          <a:bodyPr/>
          <a:lstStyle/>
          <a:p>
            <a:fld id="{CF5CCF41-A0AE-924D-999B-8938776D3B77}" type="slidenum">
              <a:rPr lang="en-US" smtClean="0"/>
              <a:t>83</a:t>
            </a:fld>
            <a:endParaRPr lang="en-US"/>
          </a:p>
        </p:txBody>
      </p:sp>
    </p:spTree>
    <p:extLst>
      <p:ext uri="{BB962C8B-B14F-4D97-AF65-F5344CB8AC3E}">
        <p14:creationId xmlns:p14="http://schemas.microsoft.com/office/powerpoint/2010/main" val="1117609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While similar, these two encompass</a:t>
            </a:r>
            <a:r>
              <a:rPr lang="en-US" sz="1200" kern="1200" baseline="0" dirty="0" smtClean="0">
                <a:solidFill>
                  <a:schemeClr val="tx1"/>
                </a:solidFill>
                <a:effectLst/>
                <a:latin typeface="+mn-lt"/>
                <a:ea typeface="+mn-ea"/>
                <a:cs typeface="+mn-cs"/>
              </a:rPr>
              <a:t> various activities.</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8</a:t>
            </a:fld>
            <a:endParaRPr lang="en-US"/>
          </a:p>
        </p:txBody>
      </p:sp>
    </p:spTree>
    <p:extLst>
      <p:ext uri="{BB962C8B-B14F-4D97-AF65-F5344CB8AC3E}">
        <p14:creationId xmlns:p14="http://schemas.microsoft.com/office/powerpoint/2010/main" val="117402092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BV and SV showed that</a:t>
            </a:r>
            <a:r>
              <a:rPr lang="is-IS" dirty="0" smtClean="0"/>
              <a:t>…</a:t>
            </a:r>
          </a:p>
        </p:txBody>
      </p:sp>
      <p:sp>
        <p:nvSpPr>
          <p:cNvPr id="4" name="Slide Number Placeholder 3"/>
          <p:cNvSpPr>
            <a:spLocks noGrp="1"/>
          </p:cNvSpPr>
          <p:nvPr>
            <p:ph type="sldNum" sz="quarter" idx="10"/>
          </p:nvPr>
        </p:nvSpPr>
        <p:spPr/>
        <p:txBody>
          <a:bodyPr/>
          <a:lstStyle/>
          <a:p>
            <a:fld id="{B397EE5F-E4BF-B346-8635-634895292EAD}" type="slidenum">
              <a:rPr lang="en-US" smtClean="0"/>
              <a:t>85</a:t>
            </a:fld>
            <a:endParaRPr lang="en-US"/>
          </a:p>
        </p:txBody>
      </p:sp>
    </p:spTree>
    <p:extLst>
      <p:ext uri="{BB962C8B-B14F-4D97-AF65-F5344CB8AC3E}">
        <p14:creationId xmlns:p14="http://schemas.microsoft.com/office/powerpoint/2010/main" val="14601553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smtClean="0"/>
              <a:t>…which is supported by previous research</a:t>
            </a:r>
            <a:endParaRPr lang="is-IS" dirty="0" smtClean="0"/>
          </a:p>
          <a:p>
            <a:endParaRPr lang="is-IS" dirty="0" smtClean="0"/>
          </a:p>
        </p:txBody>
      </p:sp>
      <p:sp>
        <p:nvSpPr>
          <p:cNvPr id="4" name="Slide Number Placeholder 3"/>
          <p:cNvSpPr>
            <a:spLocks noGrp="1"/>
          </p:cNvSpPr>
          <p:nvPr>
            <p:ph type="sldNum" sz="quarter" idx="10"/>
          </p:nvPr>
        </p:nvSpPr>
        <p:spPr/>
        <p:txBody>
          <a:bodyPr/>
          <a:lstStyle/>
          <a:p>
            <a:fld id="{B397EE5F-E4BF-B346-8635-634895292EAD}" type="slidenum">
              <a:rPr lang="en-US" smtClean="0"/>
              <a:t>86</a:t>
            </a:fld>
            <a:endParaRPr lang="en-US"/>
          </a:p>
        </p:txBody>
      </p:sp>
    </p:spTree>
    <p:extLst>
      <p:ext uri="{BB962C8B-B14F-4D97-AF65-F5344CB8AC3E}">
        <p14:creationId xmlns:p14="http://schemas.microsoft.com/office/powerpoint/2010/main" val="47275731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smtClean="0"/>
              <a:t>…l</a:t>
            </a:r>
            <a:r>
              <a:rPr lang="en-US" dirty="0" err="1" smtClean="0"/>
              <a:t>ike</a:t>
            </a:r>
            <a:r>
              <a:rPr lang="en-US" baseline="0" dirty="0" smtClean="0"/>
              <a:t> being nervous</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87</a:t>
            </a:fld>
            <a:endParaRPr lang="en-US"/>
          </a:p>
        </p:txBody>
      </p:sp>
    </p:spTree>
    <p:extLst>
      <p:ext uri="{BB962C8B-B14F-4D97-AF65-F5344CB8AC3E}">
        <p14:creationId xmlns:p14="http://schemas.microsoft.com/office/powerpoint/2010/main" val="187314348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Because of </a:t>
            </a:r>
            <a:r>
              <a:rPr lang="en-US" sz="1200" kern="1200" dirty="0" smtClean="0">
                <a:solidFill>
                  <a:schemeClr val="tx1"/>
                </a:solidFill>
                <a:effectLst/>
                <a:latin typeface="+mn-lt"/>
                <a:ea typeface="+mn-ea"/>
                <a:cs typeface="+mn-cs"/>
              </a:rPr>
              <a:t>real-time</a:t>
            </a:r>
            <a:r>
              <a:rPr lang="en-US" sz="1200" kern="1200" dirty="0" smtClean="0">
                <a:solidFill>
                  <a:schemeClr val="tx1"/>
                </a:solidFill>
                <a:effectLst/>
                <a:latin typeface="+mn-lt"/>
                <a:ea typeface="+mn-ea"/>
                <a:cs typeface="+mn-cs"/>
              </a:rPr>
              <a:t>, kids may have been better able to connect the changes of other in-the-moment factors (</a:t>
            </a:r>
            <a:r>
              <a:rPr lang="en-US" sz="1200" i="1" kern="1200" dirty="0" smtClean="0">
                <a:solidFill>
                  <a:schemeClr val="tx1"/>
                </a:solidFill>
                <a:effectLst/>
                <a:latin typeface="+mn-lt"/>
                <a:ea typeface="+mn-ea"/>
                <a:cs typeface="+mn-cs"/>
              </a:rPr>
              <a:t>e.g.,</a:t>
            </a:r>
            <a:r>
              <a:rPr lang="en-US" sz="1200" kern="1200" dirty="0" smtClean="0">
                <a:solidFill>
                  <a:schemeClr val="tx1"/>
                </a:solidFill>
                <a:effectLst/>
                <a:latin typeface="+mn-lt"/>
                <a:ea typeface="+mn-ea"/>
                <a:cs typeface="+mn-cs"/>
              </a:rPr>
              <a:t> body movement) to the changes they observed in their physiology.</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88</a:t>
            </a:fld>
            <a:endParaRPr lang="en-US"/>
          </a:p>
        </p:txBody>
      </p:sp>
    </p:spTree>
    <p:extLst>
      <p:ext uri="{BB962C8B-B14F-4D97-AF65-F5344CB8AC3E}">
        <p14:creationId xmlns:p14="http://schemas.microsoft.com/office/powerpoint/2010/main" val="201622268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a:t>
            </a:r>
            <a:r>
              <a:rPr lang="is-IS" dirty="0" smtClean="0"/>
              <a: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89</a:t>
            </a:fld>
            <a:endParaRPr lang="en-US"/>
          </a:p>
        </p:txBody>
      </p:sp>
    </p:spTree>
    <p:extLst>
      <p:ext uri="{BB962C8B-B14F-4D97-AF65-F5344CB8AC3E}">
        <p14:creationId xmlns:p14="http://schemas.microsoft.com/office/powerpoint/2010/main" val="110455308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Our analysis suggests that LPSV tools enables</a:t>
            </a:r>
            <a:r>
              <a:rPr lang="en-US" sz="1200" kern="1200" baseline="0" dirty="0" smtClean="0">
                <a:solidFill>
                  <a:schemeClr val="tx1"/>
                </a:solidFill>
                <a:effectLst/>
                <a:latin typeface="+mn-lt"/>
                <a:ea typeface="+mn-ea"/>
                <a:cs typeface="+mn-cs"/>
              </a:rPr>
              <a:t> collective </a:t>
            </a:r>
            <a:r>
              <a:rPr lang="en-US" sz="1200" kern="1200" dirty="0" smtClean="0">
                <a:solidFill>
                  <a:schemeClr val="tx1"/>
                </a:solidFill>
                <a:effectLst/>
                <a:latin typeface="+mn-lt"/>
                <a:ea typeface="+mn-ea"/>
                <a:cs typeface="+mn-cs"/>
              </a:rPr>
              <a:t>noticing, experimentation, and hypothesis generation. </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90</a:t>
            </a:fld>
            <a:endParaRPr lang="en-US"/>
          </a:p>
        </p:txBody>
      </p:sp>
    </p:spTree>
    <p:extLst>
      <p:ext uri="{BB962C8B-B14F-4D97-AF65-F5344CB8AC3E}">
        <p14:creationId xmlns:p14="http://schemas.microsoft.com/office/powerpoint/2010/main" val="129312344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sz="1200" kern="1200" smtClean="0">
                <a:solidFill>
                  <a:schemeClr val="tx1"/>
                </a:solidFill>
                <a:effectLst/>
                <a:latin typeface="+mn-lt"/>
                <a:ea typeface="+mn-ea"/>
                <a:cs typeface="+mn-cs"/>
              </a:rPr>
              <a:t>…adding to some</a:t>
            </a:r>
            <a:r>
              <a:rPr lang="is-IS" sz="1200" kern="1200" baseline="0" smtClean="0">
                <a:solidFill>
                  <a:schemeClr val="tx1"/>
                </a:solidFill>
                <a:effectLst/>
                <a:latin typeface="+mn-lt"/>
                <a:ea typeface="+mn-ea"/>
                <a:cs typeface="+mn-cs"/>
              </a:rPr>
              <a:t> previous research</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397EE5F-E4BF-B346-8635-634895292EAD}" type="slidenum">
              <a:rPr lang="en-US" smtClean="0"/>
              <a:t>91</a:t>
            </a:fld>
            <a:endParaRPr lang="en-US"/>
          </a:p>
        </p:txBody>
      </p:sp>
    </p:spTree>
    <p:extLst>
      <p:ext uri="{BB962C8B-B14F-4D97-AF65-F5344CB8AC3E}">
        <p14:creationId xmlns:p14="http://schemas.microsoft.com/office/powerpoint/2010/main" val="15963471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 participants observed the real-time changes in their heart and breathing rates, they began to collectively discuss other factors simultaneously affecting their bodies.</a:t>
            </a:r>
            <a:r>
              <a:rPr lang="en-US" dirty="0" smtClean="0">
                <a:effectLst/>
              </a:rPr>
              <a:t> </a:t>
            </a:r>
          </a:p>
          <a:p>
            <a:r>
              <a:rPr lang="en-US" dirty="0" smtClean="0">
                <a:effectLst/>
              </a:rPr>
              <a:t>LEARNERS</a:t>
            </a:r>
            <a:r>
              <a:rPr lang="en-US" baseline="0" dirty="0" smtClean="0">
                <a:effectLst/>
              </a:rPr>
              <a:t> GENERATED NEW HYPOTHESES</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92</a:t>
            </a:fld>
            <a:endParaRPr lang="en-US"/>
          </a:p>
        </p:txBody>
      </p:sp>
    </p:spTree>
    <p:extLst>
      <p:ext uri="{BB962C8B-B14F-4D97-AF65-F5344CB8AC3E}">
        <p14:creationId xmlns:p14="http://schemas.microsoft.com/office/powerpoint/2010/main" val="64374039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most effective actions proliferated through the whole group</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93</a:t>
            </a:fld>
            <a:endParaRPr lang="en-US"/>
          </a:p>
        </p:txBody>
      </p:sp>
    </p:spTree>
    <p:extLst>
      <p:ext uri="{BB962C8B-B14F-4D97-AF65-F5344CB8AC3E}">
        <p14:creationId xmlns:p14="http://schemas.microsoft.com/office/powerpoint/2010/main" val="128066099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a:t>
            </a:r>
            <a:r>
              <a:rPr lang="en-US" sz="1200" kern="1200" baseline="0" dirty="0" smtClean="0">
                <a:solidFill>
                  <a:schemeClr val="tx1"/>
                </a:solidFill>
                <a:effectLst/>
                <a:latin typeface="+mn-lt"/>
                <a:ea typeface="+mn-ea"/>
                <a:cs typeface="+mn-cs"/>
              </a:rPr>
              <a:t> also found that</a:t>
            </a:r>
            <a:r>
              <a:rPr lang="is-IS" sz="1200" kern="1200" baseline="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94</a:t>
            </a:fld>
            <a:endParaRPr lang="en-US"/>
          </a:p>
        </p:txBody>
      </p:sp>
    </p:spTree>
    <p:extLst>
      <p:ext uri="{BB962C8B-B14F-4D97-AF65-F5344CB8AC3E}">
        <p14:creationId xmlns:p14="http://schemas.microsoft.com/office/powerpoint/2010/main" val="1803757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9</a:t>
            </a:fld>
            <a:endParaRPr lang="en-US"/>
          </a:p>
        </p:txBody>
      </p:sp>
    </p:spTree>
    <p:extLst>
      <p:ext uri="{BB962C8B-B14F-4D97-AF65-F5344CB8AC3E}">
        <p14:creationId xmlns:p14="http://schemas.microsoft.com/office/powerpoint/2010/main" val="81058851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LPSV tools have the potential to </a:t>
            </a:r>
            <a:r>
              <a:rPr lang="en-US" sz="1200" b="1" kern="1200" dirty="0" smtClean="0">
                <a:solidFill>
                  <a:schemeClr val="tx1"/>
                </a:solidFill>
                <a:effectLst/>
                <a:latin typeface="+mn-lt"/>
                <a:ea typeface="+mn-ea"/>
                <a:cs typeface="+mn-cs"/>
              </a:rPr>
              <a:t>promote a deeper understanding of physiological concepts</a:t>
            </a:r>
            <a:r>
              <a:rPr lang="en-US" sz="1200" kern="1200" dirty="0" smtClean="0">
                <a:solidFill>
                  <a:schemeClr val="tx1"/>
                </a:solidFill>
                <a:effectLst/>
                <a:latin typeface="+mn-lt"/>
                <a:ea typeface="+mn-ea"/>
                <a:cs typeface="+mn-cs"/>
              </a:rPr>
              <a:t>, beyond the cause-and-effect of physical activities on the body to social and emotional concepts</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95</a:t>
            </a:fld>
            <a:endParaRPr lang="en-US"/>
          </a:p>
        </p:txBody>
      </p:sp>
    </p:spTree>
    <p:extLst>
      <p:ext uri="{BB962C8B-B14F-4D97-AF65-F5344CB8AC3E}">
        <p14:creationId xmlns:p14="http://schemas.microsoft.com/office/powerpoint/2010/main" val="22971472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Wearable tools such as </a:t>
            </a:r>
            <a:r>
              <a:rPr lang="en-US" sz="1200" kern="1200" dirty="0" err="1" smtClean="0">
                <a:solidFill>
                  <a:schemeClr val="tx1"/>
                </a:solidFill>
                <a:effectLst/>
                <a:latin typeface="+mn-lt"/>
                <a:ea typeface="+mn-ea"/>
                <a:cs typeface="+mn-cs"/>
              </a:rPr>
              <a:t>BodyVis</a:t>
            </a:r>
            <a:r>
              <a:rPr lang="en-US" sz="1200" kern="1200" dirty="0" smtClean="0">
                <a:solidFill>
                  <a:schemeClr val="tx1"/>
                </a:solidFill>
                <a:effectLst/>
                <a:latin typeface="+mn-lt"/>
                <a:ea typeface="+mn-ea"/>
                <a:cs typeface="+mn-cs"/>
              </a:rPr>
              <a:t> require others to be in close vicinity of the wearer, which for some is an uncomfortable experience.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So</a:t>
            </a:r>
            <a:r>
              <a:rPr lang="is-I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96</a:t>
            </a:fld>
            <a:endParaRPr lang="en-US"/>
          </a:p>
        </p:txBody>
      </p:sp>
    </p:spTree>
    <p:extLst>
      <p:ext uri="{BB962C8B-B14F-4D97-AF65-F5344CB8AC3E}">
        <p14:creationId xmlns:p14="http://schemas.microsoft.com/office/powerpoint/2010/main" val="19862086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LPSV tools and activities must seriously consider learners’ comfort and</a:t>
            </a:r>
            <a:r>
              <a:rPr lang="is-I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97</a:t>
            </a:fld>
            <a:endParaRPr lang="en-US"/>
          </a:p>
        </p:txBody>
      </p:sp>
    </p:spTree>
    <p:extLst>
      <p:ext uri="{BB962C8B-B14F-4D97-AF65-F5344CB8AC3E}">
        <p14:creationId xmlns:p14="http://schemas.microsoft.com/office/powerpoint/2010/main" val="66574524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offer multiple types of wearer experiences (</a:t>
            </a:r>
            <a:r>
              <a:rPr lang="en-US" sz="1200" i="1" kern="1200" dirty="0" smtClean="0">
                <a:solidFill>
                  <a:schemeClr val="tx1"/>
                </a:solidFill>
                <a:effectLst/>
                <a:latin typeface="+mn-lt"/>
                <a:ea typeface="+mn-ea"/>
                <a:cs typeface="+mn-cs"/>
              </a:rPr>
              <a:t>e.g.,</a:t>
            </a:r>
            <a:r>
              <a:rPr lang="en-US" sz="1200" kern="1200" dirty="0" smtClean="0">
                <a:solidFill>
                  <a:schemeClr val="tx1"/>
                </a:solidFill>
                <a:effectLst/>
                <a:latin typeface="+mn-lt"/>
                <a:ea typeface="+mn-ea"/>
                <a:cs typeface="+mn-cs"/>
              </a:rPr>
              <a:t> ways to reduce spotlight on learners).</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B397EE5F-E4BF-B346-8635-634895292EAD}" type="slidenum">
              <a:rPr lang="en-US" smtClean="0"/>
              <a:t>98</a:t>
            </a:fld>
            <a:endParaRPr lang="en-US"/>
          </a:p>
        </p:txBody>
      </p:sp>
    </p:spTree>
    <p:extLst>
      <p:ext uri="{BB962C8B-B14F-4D97-AF65-F5344CB8AC3E}">
        <p14:creationId xmlns:p14="http://schemas.microsoft.com/office/powerpoint/2010/main" val="43945516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Our analysis points to several implications for learning activities with LPSV tools.</a:t>
            </a:r>
            <a:r>
              <a:rPr lang="en-US" dirty="0" smtClean="0">
                <a:effectLst/>
              </a:rPr>
              <a:t> </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CF5CCF41-A0AE-924D-999B-8938776D3B77}" type="slidenum">
              <a:rPr lang="en-US" smtClean="0"/>
              <a:t>99</a:t>
            </a:fld>
            <a:endParaRPr lang="en-US"/>
          </a:p>
        </p:txBody>
      </p:sp>
    </p:spTree>
    <p:extLst>
      <p:ext uri="{BB962C8B-B14F-4D97-AF65-F5344CB8AC3E}">
        <p14:creationId xmlns:p14="http://schemas.microsoft.com/office/powerpoint/2010/main" val="110205631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Our analysis points to several implications for learning activities with LPSV tools.</a:t>
            </a:r>
            <a:r>
              <a:rPr lang="en-US" dirty="0" smtClean="0">
                <a:effectLst/>
              </a:rPr>
              <a:t> </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CF5CCF41-A0AE-924D-999B-8938776D3B77}" type="slidenum">
              <a:rPr lang="en-US" smtClean="0"/>
              <a:t>100</a:t>
            </a:fld>
            <a:endParaRPr lang="en-US"/>
          </a:p>
        </p:txBody>
      </p:sp>
    </p:spTree>
    <p:extLst>
      <p:ext uri="{BB962C8B-B14F-4D97-AF65-F5344CB8AC3E}">
        <p14:creationId xmlns:p14="http://schemas.microsoft.com/office/powerpoint/2010/main" val="155520114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to play, explore, and delve deeper into inquiry and science content learning.</a:t>
            </a:r>
            <a:r>
              <a:rPr lang="en-US" dirty="0" smtClean="0">
                <a:effectLst/>
              </a:rPr>
              <a:t> </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CF5CCF41-A0AE-924D-999B-8938776D3B77}" type="slidenum">
              <a:rPr lang="en-US" smtClean="0"/>
              <a:t>101</a:t>
            </a:fld>
            <a:endParaRPr lang="en-US"/>
          </a:p>
        </p:txBody>
      </p:sp>
    </p:spTree>
    <p:extLst>
      <p:ext uri="{BB962C8B-B14F-4D97-AF65-F5344CB8AC3E}">
        <p14:creationId xmlns:p14="http://schemas.microsoft.com/office/powerpoint/2010/main" val="27071204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sz="1200" kern="1200" dirty="0" smtClean="0">
                <a:solidFill>
                  <a:schemeClr val="tx1"/>
                </a:solidFill>
                <a:effectLst/>
                <a:latin typeface="+mn-lt"/>
                <a:ea typeface="+mn-ea"/>
                <a:cs typeface="+mn-cs"/>
              </a:rPr>
              <a:t>…as </a:t>
            </a:r>
            <a:r>
              <a:rPr lang="en-US" sz="1200" kern="1200" dirty="0" smtClean="0">
                <a:solidFill>
                  <a:schemeClr val="tx1"/>
                </a:solidFill>
                <a:effectLst/>
                <a:latin typeface="+mn-lt"/>
                <a:ea typeface="+mn-ea"/>
                <a:cs typeface="+mn-cs"/>
              </a:rPr>
              <a:t>different forms of engagement are promoted through wearer/non-wearer roles</a:t>
            </a:r>
            <a:r>
              <a:rPr lang="en-US" dirty="0" smtClean="0">
                <a:effectLst/>
              </a:rPr>
              <a:t> </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CF5CCF41-A0AE-924D-999B-8938776D3B77}" type="slidenum">
              <a:rPr lang="en-US" smtClean="0"/>
              <a:t>102</a:t>
            </a:fld>
            <a:endParaRPr lang="en-US"/>
          </a:p>
        </p:txBody>
      </p:sp>
    </p:spTree>
    <p:extLst>
      <p:ext uri="{BB962C8B-B14F-4D97-AF65-F5344CB8AC3E}">
        <p14:creationId xmlns:p14="http://schemas.microsoft.com/office/powerpoint/2010/main" val="106827697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sz="1200" kern="1200" dirty="0" smtClean="0">
                <a:solidFill>
                  <a:schemeClr val="tx1"/>
                </a:solidFill>
                <a:effectLst/>
                <a:latin typeface="+mn-lt"/>
                <a:ea typeface="+mn-ea"/>
                <a:cs typeface="+mn-cs"/>
              </a:rPr>
              <a:t>…in order</a:t>
            </a:r>
            <a:r>
              <a:rPr lang="is-I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to allow learners to try new activities and investigations</a:t>
            </a:r>
            <a:r>
              <a:rPr lang="en-US" dirty="0" smtClean="0">
                <a:effectLst/>
              </a:rPr>
              <a:t> </a:t>
            </a:r>
            <a:endParaRPr lang="en-US" dirty="0" smtClean="0"/>
          </a:p>
        </p:txBody>
      </p:sp>
      <p:sp>
        <p:nvSpPr>
          <p:cNvPr id="4" name="Slide Number Placeholder 3"/>
          <p:cNvSpPr>
            <a:spLocks noGrp="1"/>
          </p:cNvSpPr>
          <p:nvPr>
            <p:ph type="sldNum" sz="quarter" idx="10"/>
          </p:nvPr>
        </p:nvSpPr>
        <p:spPr/>
        <p:txBody>
          <a:bodyPr/>
          <a:lstStyle/>
          <a:p>
            <a:fld id="{CF5CCF41-A0AE-924D-999B-8938776D3B77}" type="slidenum">
              <a:rPr lang="en-US" smtClean="0"/>
              <a:t>103</a:t>
            </a:fld>
            <a:endParaRPr lang="en-US"/>
          </a:p>
        </p:txBody>
      </p:sp>
    </p:spTree>
    <p:extLst>
      <p:ext uri="{BB962C8B-B14F-4D97-AF65-F5344CB8AC3E}">
        <p14:creationId xmlns:p14="http://schemas.microsoft.com/office/powerpoint/2010/main" val="188100513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7E26EF-5B84-334F-B2B8-BAFF24EB36D8}" type="slidenum">
              <a:rPr lang="en-US" smtClean="0"/>
              <a:t>104</a:t>
            </a:fld>
            <a:endParaRPr lang="en-US"/>
          </a:p>
        </p:txBody>
      </p:sp>
    </p:spTree>
    <p:extLst>
      <p:ext uri="{BB962C8B-B14F-4D97-AF65-F5344CB8AC3E}">
        <p14:creationId xmlns:p14="http://schemas.microsoft.com/office/powerpoint/2010/main" val="409971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1A2FD9-4BE9-804C-B77D-6A9F18CFA648}" type="datetimeFigureOut">
              <a:rPr lang="en-US" smtClean="0"/>
              <a:t>6/21/16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549125-3440-3343-8278-DC7A4A4C6165}" type="slidenum">
              <a:rPr lang="en-US" smtClean="0"/>
              <a:t>‹#›</a:t>
            </a:fld>
            <a:endParaRPr lang="en-US"/>
          </a:p>
        </p:txBody>
      </p:sp>
    </p:spTree>
    <p:extLst>
      <p:ext uri="{BB962C8B-B14F-4D97-AF65-F5344CB8AC3E}">
        <p14:creationId xmlns:p14="http://schemas.microsoft.com/office/powerpoint/2010/main" val="1041769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A2FD9-4BE9-804C-B77D-6A9F18CFA648}" type="datetimeFigureOut">
              <a:rPr lang="en-US" smtClean="0"/>
              <a:t>6/21/16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549125-3440-3343-8278-DC7A4A4C6165}" type="slidenum">
              <a:rPr lang="en-US" smtClean="0"/>
              <a:t>‹#›</a:t>
            </a:fld>
            <a:endParaRPr lang="en-US"/>
          </a:p>
        </p:txBody>
      </p:sp>
    </p:spTree>
    <p:extLst>
      <p:ext uri="{BB962C8B-B14F-4D97-AF65-F5344CB8AC3E}">
        <p14:creationId xmlns:p14="http://schemas.microsoft.com/office/powerpoint/2010/main" val="588151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A2FD9-4BE9-804C-B77D-6A9F18CFA648}" type="datetimeFigureOut">
              <a:rPr lang="en-US" smtClean="0"/>
              <a:t>6/21/16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549125-3440-3343-8278-DC7A4A4C6165}" type="slidenum">
              <a:rPr lang="en-US" smtClean="0"/>
              <a:t>‹#›</a:t>
            </a:fld>
            <a:endParaRPr lang="en-US"/>
          </a:p>
        </p:txBody>
      </p:sp>
    </p:spTree>
    <p:extLst>
      <p:ext uri="{BB962C8B-B14F-4D97-AF65-F5344CB8AC3E}">
        <p14:creationId xmlns:p14="http://schemas.microsoft.com/office/powerpoint/2010/main" val="2033024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5715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A2FD9-4BE9-804C-B77D-6A9F18CFA648}" type="datetimeFigureOut">
              <a:rPr lang="en-US" smtClean="0"/>
              <a:t>6/21/16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549125-3440-3343-8278-DC7A4A4C6165}" type="slidenum">
              <a:rPr lang="en-US" smtClean="0"/>
              <a:t>‹#›</a:t>
            </a:fld>
            <a:endParaRPr lang="en-US"/>
          </a:p>
        </p:txBody>
      </p:sp>
    </p:spTree>
    <p:extLst>
      <p:ext uri="{BB962C8B-B14F-4D97-AF65-F5344CB8AC3E}">
        <p14:creationId xmlns:p14="http://schemas.microsoft.com/office/powerpoint/2010/main" val="113826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1A2FD9-4BE9-804C-B77D-6A9F18CFA648}" type="datetimeFigureOut">
              <a:rPr lang="en-US" smtClean="0"/>
              <a:t>6/21/16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549125-3440-3343-8278-DC7A4A4C6165}" type="slidenum">
              <a:rPr lang="en-US" smtClean="0"/>
              <a:t>‹#›</a:t>
            </a:fld>
            <a:endParaRPr lang="en-US"/>
          </a:p>
        </p:txBody>
      </p:sp>
    </p:spTree>
    <p:extLst>
      <p:ext uri="{BB962C8B-B14F-4D97-AF65-F5344CB8AC3E}">
        <p14:creationId xmlns:p14="http://schemas.microsoft.com/office/powerpoint/2010/main" val="1050216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1A2FD9-4BE9-804C-B77D-6A9F18CFA648}" type="datetimeFigureOut">
              <a:rPr lang="en-US" smtClean="0"/>
              <a:t>6/21/16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549125-3440-3343-8278-DC7A4A4C6165}" type="slidenum">
              <a:rPr lang="en-US" smtClean="0"/>
              <a:t>‹#›</a:t>
            </a:fld>
            <a:endParaRPr lang="en-US"/>
          </a:p>
        </p:txBody>
      </p:sp>
    </p:spTree>
    <p:extLst>
      <p:ext uri="{BB962C8B-B14F-4D97-AF65-F5344CB8AC3E}">
        <p14:creationId xmlns:p14="http://schemas.microsoft.com/office/powerpoint/2010/main" val="826368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1A2FD9-4BE9-804C-B77D-6A9F18CFA648}" type="datetimeFigureOut">
              <a:rPr lang="en-US" smtClean="0"/>
              <a:t>6/21/16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549125-3440-3343-8278-DC7A4A4C6165}" type="slidenum">
              <a:rPr lang="en-US" smtClean="0"/>
              <a:t>‹#›</a:t>
            </a:fld>
            <a:endParaRPr lang="en-US"/>
          </a:p>
        </p:txBody>
      </p:sp>
    </p:spTree>
    <p:extLst>
      <p:ext uri="{BB962C8B-B14F-4D97-AF65-F5344CB8AC3E}">
        <p14:creationId xmlns:p14="http://schemas.microsoft.com/office/powerpoint/2010/main" val="1003693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47140" y="0"/>
            <a:ext cx="10515600" cy="1325563"/>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1A2FD9-4BE9-804C-B77D-6A9F18CFA648}" type="datetimeFigureOut">
              <a:rPr lang="en-US" smtClean="0"/>
              <a:t>6/21/16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549125-3440-3343-8278-DC7A4A4C6165}" type="slidenum">
              <a:rPr lang="en-US" smtClean="0"/>
              <a:t>‹#›</a:t>
            </a:fld>
            <a:endParaRPr lang="en-US"/>
          </a:p>
        </p:txBody>
      </p:sp>
    </p:spTree>
    <p:extLst>
      <p:ext uri="{BB962C8B-B14F-4D97-AF65-F5344CB8AC3E}">
        <p14:creationId xmlns:p14="http://schemas.microsoft.com/office/powerpoint/2010/main" val="588540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A2FD9-4BE9-804C-B77D-6A9F18CFA648}" type="datetimeFigureOut">
              <a:rPr lang="en-US" smtClean="0"/>
              <a:t>6/21/16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549125-3440-3343-8278-DC7A4A4C6165}" type="slidenum">
              <a:rPr lang="en-US" smtClean="0"/>
              <a:t>‹#›</a:t>
            </a:fld>
            <a:endParaRPr lang="en-US"/>
          </a:p>
        </p:txBody>
      </p:sp>
    </p:spTree>
    <p:extLst>
      <p:ext uri="{BB962C8B-B14F-4D97-AF65-F5344CB8AC3E}">
        <p14:creationId xmlns:p14="http://schemas.microsoft.com/office/powerpoint/2010/main" val="282454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A2FD9-4BE9-804C-B77D-6A9F18CFA648}" type="datetimeFigureOut">
              <a:rPr lang="en-US" smtClean="0"/>
              <a:t>6/21/16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549125-3440-3343-8278-DC7A4A4C6165}" type="slidenum">
              <a:rPr lang="en-US" smtClean="0"/>
              <a:t>‹#›</a:t>
            </a:fld>
            <a:endParaRPr lang="en-US"/>
          </a:p>
        </p:txBody>
      </p:sp>
    </p:spTree>
    <p:extLst>
      <p:ext uri="{BB962C8B-B14F-4D97-AF65-F5344CB8AC3E}">
        <p14:creationId xmlns:p14="http://schemas.microsoft.com/office/powerpoint/2010/main" val="1280056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A2FD9-4BE9-804C-B77D-6A9F18CFA648}" type="datetimeFigureOut">
              <a:rPr lang="en-US" smtClean="0"/>
              <a:t>6/21/16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549125-3440-3343-8278-DC7A4A4C6165}" type="slidenum">
              <a:rPr lang="en-US" smtClean="0"/>
              <a:t>‹#›</a:t>
            </a:fld>
            <a:endParaRPr lang="en-US"/>
          </a:p>
        </p:txBody>
      </p:sp>
    </p:spTree>
    <p:extLst>
      <p:ext uri="{BB962C8B-B14F-4D97-AF65-F5344CB8AC3E}">
        <p14:creationId xmlns:p14="http://schemas.microsoft.com/office/powerpoint/2010/main" val="41312564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7139" y="0"/>
            <a:ext cx="11689487"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41638" y="1566133"/>
            <a:ext cx="11394988" cy="4351338"/>
          </a:xfrm>
          <a:prstGeom prst="rect">
            <a:avLst/>
          </a:prstGeom>
        </p:spPr>
        <p:txBody>
          <a:bodyPr vert="horz" lIns="91440" tIns="45720" rIns="91440" bIns="45720" rtlCol="0">
            <a:normAutofit/>
          </a:bodyPr>
          <a:lstStyle/>
          <a:p>
            <a:pPr lvl="0"/>
            <a:r>
              <a:rPr lang="en-US"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A2FD9-4BE9-804C-B77D-6A9F18CFA648}" type="datetimeFigureOut">
              <a:rPr lang="en-US" smtClean="0"/>
              <a:t>6/21/16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193426"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549125-3440-3343-8278-DC7A4A4C6165}" type="slidenum">
              <a:rPr lang="en-US" smtClean="0"/>
              <a:t>‹#›</a:t>
            </a:fld>
            <a:endParaRPr lang="en-US"/>
          </a:p>
        </p:txBody>
      </p:sp>
    </p:spTree>
    <p:extLst>
      <p:ext uri="{BB962C8B-B14F-4D97-AF65-F5344CB8AC3E}">
        <p14:creationId xmlns:p14="http://schemas.microsoft.com/office/powerpoint/2010/main" val="1785611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b="0" i="0" kern="1200">
          <a:solidFill>
            <a:schemeClr val="tx1"/>
          </a:solidFill>
          <a:latin typeface="Nexa Rust Sans Book" charset="0"/>
          <a:ea typeface="Nexa Rust Sans Book" charset="0"/>
          <a:cs typeface="Nexa Rust Sans Book" charset="0"/>
        </a:defRPr>
      </a:lvl1pPr>
    </p:titleStyle>
    <p:body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Segoe Condensed" charset="0"/>
          <a:ea typeface="Segoe Condensed" charset="0"/>
          <a:cs typeface="Segoe Condensed" charset="0"/>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Segoe Condensed" charset="0"/>
          <a:ea typeface="Segoe Condensed" charset="0"/>
          <a:cs typeface="Segoe Condensed" charset="0"/>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Segoe Condensed" charset="0"/>
          <a:ea typeface="Segoe Condensed" charset="0"/>
          <a:cs typeface="Segoe Condensed"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Segoe Condensed" charset="0"/>
          <a:ea typeface="Segoe Condensed" charset="0"/>
          <a:cs typeface="Segoe Condensed" charset="0"/>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Segoe Condensed" charset="0"/>
          <a:ea typeface="Segoe Condensed" charset="0"/>
          <a:cs typeface="Segoe Condensed"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5.xml"/><Relationship Id="rId3" Type="http://schemas.openxmlformats.org/officeDocument/2006/relationships/image" Target="../media/image4.JP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6.xml"/><Relationship Id="rId3" Type="http://schemas.openxmlformats.org/officeDocument/2006/relationships/image" Target="../media/image4.JP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7.xml"/><Relationship Id="rId3" Type="http://schemas.openxmlformats.org/officeDocument/2006/relationships/image" Target="../media/image4.JP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8.xml"/><Relationship Id="rId3" Type="http://schemas.openxmlformats.org/officeDocument/2006/relationships/image" Target="../media/image4.JPG"/></Relationships>
</file>

<file path=ppt/slides/_rels/slide104.xml.rels><?xml version="1.0" encoding="UTF-8" standalone="yes"?>
<Relationships xmlns="http://schemas.openxmlformats.org/package/2006/relationships"><Relationship Id="rId3" Type="http://schemas.openxmlformats.org/officeDocument/2006/relationships/image" Target="../media/image54.png"/><Relationship Id="rId4" Type="http://schemas.openxmlformats.org/officeDocument/2006/relationships/image" Target="../media/image55.jpeg"/><Relationship Id="rId5" Type="http://schemas.openxmlformats.org/officeDocument/2006/relationships/image" Target="../media/image56.jpg"/><Relationship Id="rId6" Type="http://schemas.openxmlformats.org/officeDocument/2006/relationships/image" Target="../media/image57.png"/><Relationship Id="rId7" Type="http://schemas.openxmlformats.org/officeDocument/2006/relationships/image" Target="../media/image58.jpg"/><Relationship Id="rId8" Type="http://schemas.openxmlformats.org/officeDocument/2006/relationships/image" Target="../media/image59.jpg"/><Relationship Id="rId9" Type="http://schemas.openxmlformats.org/officeDocument/2006/relationships/image" Target="../media/image60.png"/><Relationship Id="rId10"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9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microsoft.com/office/2007/relationships/hdphoto" Target="../media/hdphoto1.wdp"/><Relationship Id="rId6" Type="http://schemas.openxmlformats.org/officeDocument/2006/relationships/image" Target="../media/image15.png"/><Relationship Id="rId7" Type="http://schemas.openxmlformats.org/officeDocument/2006/relationships/image" Target="../media/image16.png"/><Relationship Id="rId8" Type="http://schemas.microsoft.com/office/2007/relationships/hdphoto" Target="../media/hdphoto2.wdp"/><Relationship Id="rId9" Type="http://schemas.openxmlformats.org/officeDocument/2006/relationships/image" Target="../media/image17.png"/><Relationship Id="rId10" Type="http://schemas.microsoft.com/office/2007/relationships/hdphoto" Target="../media/hdphoto3.wdp"/><Relationship Id="rId1" Type="http://schemas.openxmlformats.org/officeDocument/2006/relationships/slideLayout" Target="../slideLayouts/slideLayout6.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21.xml"/><Relationship Id="rId5" Type="http://schemas.openxmlformats.org/officeDocument/2006/relationships/image" Target="../media/image18.png"/><Relationship Id="rId1" Type="http://schemas.microsoft.com/office/2007/relationships/media" Target="../media/media1.mov"/><Relationship Id="rId2" Type="http://schemas.openxmlformats.org/officeDocument/2006/relationships/video" Target="../media/media1.mov"/></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4" Type="http://schemas.microsoft.com/office/2007/relationships/hdphoto" Target="../media/hdphoto4.wdp"/><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19.jpeg"/><Relationship Id="rId5" Type="http://schemas.microsoft.com/office/2007/relationships/hdphoto" Target="../media/hdphoto4.wdp"/><Relationship Id="rId1" Type="http://schemas.openxmlformats.org/officeDocument/2006/relationships/slideLayout" Target="../slideLayouts/slideLayout6.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19.jpeg"/><Relationship Id="rId5" Type="http://schemas.microsoft.com/office/2007/relationships/hdphoto" Target="../media/hdphoto4.wdp"/><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19.jpeg"/><Relationship Id="rId5" Type="http://schemas.microsoft.com/office/2007/relationships/hdphoto" Target="../media/hdphoto4.wdp"/><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7.png"/><Relationship Id="rId5" Type="http://schemas.microsoft.com/office/2007/relationships/hdphoto" Target="../media/hdphoto3.wdp"/><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2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2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2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 Id="rId3" Type="http://schemas.openxmlformats.org/officeDocument/2006/relationships/image" Target="../media/image2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notesSlide" Target="../notesSlides/notesSlide37.xml"/><Relationship Id="rId5" Type="http://schemas.openxmlformats.org/officeDocument/2006/relationships/image" Target="../media/image23.png"/><Relationship Id="rId1" Type="http://schemas.microsoft.com/office/2007/relationships/media" Target="../media/media2.mp4"/><Relationship Id="rId2" Type="http://schemas.openxmlformats.org/officeDocument/2006/relationships/video" Target="../media/media2.mp4"/></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JPG"/><Relationship Id="rId6" Type="http://schemas.openxmlformats.org/officeDocument/2006/relationships/image" Target="../media/image27.JPG"/><Relationship Id="rId1" Type="http://schemas.openxmlformats.org/officeDocument/2006/relationships/slideLayout" Target="../slideLayouts/slideLayout6.xml"/><Relationship Id="rId2" Type="http://schemas.openxmlformats.org/officeDocument/2006/relationships/notesSlide" Target="../notesSlides/notesSlide39.xml"/></Relationships>
</file>

<file path=ppt/slides/_rels/slide44.xml.rels><?xml version="1.0" encoding="UTF-8" standalone="yes"?>
<Relationships xmlns="http://schemas.openxmlformats.org/package/2006/relationships"><Relationship Id="rId3" Type="http://schemas.openxmlformats.org/officeDocument/2006/relationships/image" Target="../media/image26.JPG"/><Relationship Id="rId4" Type="http://schemas.openxmlformats.org/officeDocument/2006/relationships/image" Target="../media/image27.JPG"/><Relationship Id="rId1" Type="http://schemas.openxmlformats.org/officeDocument/2006/relationships/slideLayout" Target="../slideLayouts/slideLayout6.xml"/><Relationship Id="rId2" Type="http://schemas.openxmlformats.org/officeDocument/2006/relationships/notesSlide" Target="../notesSlides/notesSlide40.xml"/></Relationships>
</file>

<file path=ppt/slides/_rels/slide45.xml.rels><?xml version="1.0" encoding="UTF-8" standalone="yes"?>
<Relationships xmlns="http://schemas.openxmlformats.org/package/2006/relationships"><Relationship Id="rId3" Type="http://schemas.openxmlformats.org/officeDocument/2006/relationships/image" Target="../media/image28.JPG"/><Relationship Id="rId4" Type="http://schemas.openxmlformats.org/officeDocument/2006/relationships/image" Target="../media/image29.JPG"/><Relationship Id="rId5" Type="http://schemas.openxmlformats.org/officeDocument/2006/relationships/image" Target="../media/image26.JPG"/><Relationship Id="rId6" Type="http://schemas.openxmlformats.org/officeDocument/2006/relationships/image" Target="../media/image27.JPG"/><Relationship Id="rId7" Type="http://schemas.openxmlformats.org/officeDocument/2006/relationships/image" Target="../media/image30.JPG"/><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5.xml"/><Relationship Id="rId3" Type="http://schemas.openxmlformats.org/officeDocument/2006/relationships/image" Target="../media/image26.JP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4" Type="http://schemas.openxmlformats.org/officeDocument/2006/relationships/image" Target="../media/image10.png"/><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6.JPG"/><Relationship Id="rId1" Type="http://schemas.openxmlformats.org/officeDocument/2006/relationships/slideLayout" Target="../slideLayouts/slideLayout6.xml"/><Relationship Id="rId2" Type="http://schemas.openxmlformats.org/officeDocument/2006/relationships/notesSlide" Target="../notesSlides/notesSlide46.xml"/></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6.JPG"/><Relationship Id="rId1" Type="http://schemas.openxmlformats.org/officeDocument/2006/relationships/slideLayout" Target="../slideLayouts/slideLayout6.xml"/><Relationship Id="rId2" Type="http://schemas.openxmlformats.org/officeDocument/2006/relationships/notesSlide" Target="../notesSlides/notesSlide4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8.xml"/></Relationships>
</file>

<file path=ppt/slides/_rels/slide53.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1" Type="http://schemas.openxmlformats.org/officeDocument/2006/relationships/slideLayout" Target="../slideLayouts/slideLayout6.xml"/><Relationship Id="rId2" Type="http://schemas.openxmlformats.org/officeDocument/2006/relationships/notesSlide" Target="../notesSlides/notesSlide49.xml"/></Relationships>
</file>

<file path=ppt/slides/_rels/slide54.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1" Type="http://schemas.openxmlformats.org/officeDocument/2006/relationships/slideLayout" Target="../slideLayouts/slideLayout6.xml"/><Relationship Id="rId2" Type="http://schemas.openxmlformats.org/officeDocument/2006/relationships/notesSlide" Target="../notesSlides/notesSlide5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5.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4" Type="http://schemas.openxmlformats.org/officeDocument/2006/relationships/image" Target="../media/image12.png"/><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8.xml"/></Relationships>
</file>

<file path=ppt/slides/_rels/slide63.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1" Type="http://schemas.openxmlformats.org/officeDocument/2006/relationships/slideLayout" Target="../slideLayouts/slideLayout6.xml"/><Relationship Id="rId2" Type="http://schemas.openxmlformats.org/officeDocument/2006/relationships/notesSlide" Target="../notesSlides/notesSlide5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0.xml"/></Relationships>
</file>

<file path=ppt/slides/_rels/slide65.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1" Type="http://schemas.openxmlformats.org/officeDocument/2006/relationships/slideLayout" Target="../slideLayouts/slideLayout6.xml"/><Relationship Id="rId2" Type="http://schemas.openxmlformats.org/officeDocument/2006/relationships/notesSlide" Target="../notesSlides/notesSlide61.xml"/></Relationships>
</file>

<file path=ppt/slides/_rels/slide66.xml.rels><?xml version="1.0" encoding="UTF-8" standalone="yes"?>
<Relationships xmlns="http://schemas.openxmlformats.org/package/2006/relationships"><Relationship Id="rId3" Type="http://schemas.openxmlformats.org/officeDocument/2006/relationships/image" Target="../media/image38.JPG"/><Relationship Id="rId4" Type="http://schemas.openxmlformats.org/officeDocument/2006/relationships/image" Target="../media/image39.JPG"/><Relationship Id="rId1" Type="http://schemas.openxmlformats.org/officeDocument/2006/relationships/slideLayout" Target="../slideLayouts/slideLayout7.xml"/><Relationship Id="rId2" Type="http://schemas.openxmlformats.org/officeDocument/2006/relationships/notesSlide" Target="../notesSlides/notesSlide6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3.xml"/><Relationship Id="rId3" Type="http://schemas.openxmlformats.org/officeDocument/2006/relationships/image" Target="../media/image40.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4.xml"/><Relationship Id="rId3" Type="http://schemas.openxmlformats.org/officeDocument/2006/relationships/image" Target="../media/image40.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5.xml"/><Relationship Id="rId3" Type="http://schemas.openxmlformats.org/officeDocument/2006/relationships/image" Target="../media/image4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10.png"/><Relationship Id="rId1" Type="http://schemas.openxmlformats.org/officeDocument/2006/relationships/slideLayout" Target="../slideLayouts/slideLayout6.xml"/><Relationship Id="rId2" Type="http://schemas.openxmlformats.org/officeDocument/2006/relationships/notesSlide" Target="../notesSlides/notesSlide6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7.xml"/><Relationship Id="rId3" Type="http://schemas.openxmlformats.org/officeDocument/2006/relationships/image" Target="../media/image41.PNG"/></Relationships>
</file>

<file path=ppt/slides/_rels/slide72.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10.png"/><Relationship Id="rId6" Type="http://schemas.openxmlformats.org/officeDocument/2006/relationships/image" Target="../media/image42.png"/><Relationship Id="rId1" Type="http://schemas.openxmlformats.org/officeDocument/2006/relationships/slideLayout" Target="../slideLayouts/slideLayout6.xml"/><Relationship Id="rId2" Type="http://schemas.openxmlformats.org/officeDocument/2006/relationships/notesSlide" Target="../notesSlides/notesSlide6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9.xml"/><Relationship Id="rId3" Type="http://schemas.openxmlformats.org/officeDocument/2006/relationships/image" Target="../media/image43.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1.xml"/><Relationship Id="rId3" Type="http://schemas.openxmlformats.org/officeDocument/2006/relationships/image" Target="../media/image44.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2.xml"/><Relationship Id="rId3" Type="http://schemas.openxmlformats.org/officeDocument/2006/relationships/image" Target="../media/image45.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3.xml"/><Relationship Id="rId3" Type="http://schemas.openxmlformats.org/officeDocument/2006/relationships/image" Target="../media/image46.JPG"/></Relationships>
</file>

<file path=ppt/slides/_rels/slide78.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47.png"/><Relationship Id="rId1" Type="http://schemas.openxmlformats.org/officeDocument/2006/relationships/slideLayout" Target="../slideLayouts/slideLayout6.xml"/><Relationship Id="rId2" Type="http://schemas.openxmlformats.org/officeDocument/2006/relationships/notesSlide" Target="../notesSlides/notesSlide74.xml"/></Relationships>
</file>

<file path=ppt/slides/_rels/slide79.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47.png"/><Relationship Id="rId1" Type="http://schemas.openxmlformats.org/officeDocument/2006/relationships/slideLayout" Target="../slideLayouts/slideLayout6.xml"/><Relationship Id="rId2" Type="http://schemas.openxmlformats.org/officeDocument/2006/relationships/notesSlide" Target="../notesSlides/notesSlide7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6.xml"/><Relationship Id="rId3" Type="http://schemas.openxmlformats.org/officeDocument/2006/relationships/image" Target="../media/image48.JPG"/></Relationships>
</file>

<file path=ppt/slides/_rels/slide81.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47.png"/><Relationship Id="rId5" Type="http://schemas.openxmlformats.org/officeDocument/2006/relationships/image" Target="../media/image49.png"/><Relationship Id="rId1" Type="http://schemas.openxmlformats.org/officeDocument/2006/relationships/slideLayout" Target="../slideLayouts/slideLayout6.xml"/><Relationship Id="rId2" Type="http://schemas.openxmlformats.org/officeDocument/2006/relationships/notesSlide" Target="../notesSlides/notesSlide7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8.xml"/><Relationship Id="rId3" Type="http://schemas.openxmlformats.org/officeDocument/2006/relationships/image" Target="../media/image50.JP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9.xml"/><Relationship Id="rId3" Type="http://schemas.openxmlformats.org/officeDocument/2006/relationships/image" Target="../media/image4.JP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1.JP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0.xml"/><Relationship Id="rId3" Type="http://schemas.openxmlformats.org/officeDocument/2006/relationships/image" Target="../media/image51.JP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1.xml"/><Relationship Id="rId3" Type="http://schemas.openxmlformats.org/officeDocument/2006/relationships/image" Target="../media/image51.JP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2.xml"/><Relationship Id="rId3" Type="http://schemas.openxmlformats.org/officeDocument/2006/relationships/image" Target="../media/image51.JP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3.xml"/><Relationship Id="rId3" Type="http://schemas.openxmlformats.org/officeDocument/2006/relationships/image" Target="../media/image51.JP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4.xml"/><Relationship Id="rId3" Type="http://schemas.openxmlformats.org/officeDocument/2006/relationships/image" Target="../media/image5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5.xml"/><Relationship Id="rId3" Type="http://schemas.openxmlformats.org/officeDocument/2006/relationships/image" Target="../media/image52.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6.xml"/><Relationship Id="rId3" Type="http://schemas.openxmlformats.org/officeDocument/2006/relationships/image" Target="../media/image52.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7.xml"/><Relationship Id="rId3" Type="http://schemas.openxmlformats.org/officeDocument/2006/relationships/image" Target="../media/image52.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8.xml"/><Relationship Id="rId3" Type="http://schemas.openxmlformats.org/officeDocument/2006/relationships/image" Target="../media/image52.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9.xml"/><Relationship Id="rId3" Type="http://schemas.openxmlformats.org/officeDocument/2006/relationships/image" Target="../media/image1.JP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0.xml"/><Relationship Id="rId3" Type="http://schemas.openxmlformats.org/officeDocument/2006/relationships/image" Target="../media/image1.JP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1.xml"/><Relationship Id="rId3" Type="http://schemas.openxmlformats.org/officeDocument/2006/relationships/image" Target="../media/image53.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2.xml"/><Relationship Id="rId3" Type="http://schemas.openxmlformats.org/officeDocument/2006/relationships/image" Target="../media/image53.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3.xml"/><Relationship Id="rId3" Type="http://schemas.openxmlformats.org/officeDocument/2006/relationships/image" Target="../media/image53.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4.xml"/><Relationship Id="rId3"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1438.JPG"/>
          <p:cNvPicPr>
            <a:picLocks noChangeAspect="1"/>
          </p:cNvPicPr>
          <p:nvPr/>
        </p:nvPicPr>
        <p:blipFill rotWithShape="1">
          <a:blip r:embed="rId3">
            <a:extLst>
              <a:ext uri="{28A0092B-C50C-407E-A947-70E740481C1C}">
                <a14:useLocalDpi xmlns:a14="http://schemas.microsoft.com/office/drawing/2010/main" val="0"/>
              </a:ext>
            </a:extLst>
          </a:blip>
          <a:srcRect l="24345" r="4811" b="788"/>
          <a:stretch/>
        </p:blipFill>
        <p:spPr>
          <a:xfrm rot="20897360">
            <a:off x="-1331713" y="-587485"/>
            <a:ext cx="7082356" cy="6612244"/>
          </a:xfrm>
          <a:prstGeom prst="rect">
            <a:avLst/>
          </a:prstGeom>
        </p:spPr>
      </p:pic>
      <p:pic>
        <p:nvPicPr>
          <p:cNvPr id="5" name="Picture 4" descr="Screen Shot 48 005 - Copy.PNG"/>
          <p:cNvPicPr>
            <a:picLocks noChangeAspect="1"/>
          </p:cNvPicPr>
          <p:nvPr/>
        </p:nvPicPr>
        <p:blipFill rotWithShape="1">
          <a:blip r:embed="rId4">
            <a:extLst>
              <a:ext uri="{28A0092B-C50C-407E-A947-70E740481C1C}">
                <a14:useLocalDpi xmlns:a14="http://schemas.microsoft.com/office/drawing/2010/main" val="0"/>
              </a:ext>
            </a:extLst>
          </a:blip>
          <a:srcRect l="14045" r="17443"/>
          <a:stretch/>
        </p:blipFill>
        <p:spPr>
          <a:xfrm>
            <a:off x="5146705" y="-53787"/>
            <a:ext cx="7475391" cy="6179282"/>
          </a:xfrm>
          <a:prstGeom prst="rect">
            <a:avLst/>
          </a:prstGeom>
        </p:spPr>
      </p:pic>
      <p:pic>
        <p:nvPicPr>
          <p:cNvPr id="9" name="Picture 8" descr="BrandingBar_WhiteOnBlack_WithiSchool.png"/>
          <p:cNvPicPr>
            <a:picLocks noChangeAspect="1"/>
          </p:cNvPicPr>
          <p:nvPr/>
        </p:nvPicPr>
        <p:blipFill>
          <a:blip r:embed="rId5">
            <a:alphaModFix amt="85000"/>
            <a:extLst>
              <a:ext uri="{28A0092B-C50C-407E-A947-70E740481C1C}">
                <a14:useLocalDpi xmlns:a14="http://schemas.microsoft.com/office/drawing/2010/main" val="0"/>
              </a:ext>
            </a:extLst>
          </a:blip>
          <a:stretch>
            <a:fillRect/>
          </a:stretch>
        </p:blipFill>
        <p:spPr>
          <a:xfrm>
            <a:off x="-24931" y="6077337"/>
            <a:ext cx="12216931" cy="805320"/>
          </a:xfrm>
          <a:prstGeom prst="rect">
            <a:avLst/>
          </a:prstGeom>
        </p:spPr>
      </p:pic>
      <p:cxnSp>
        <p:nvCxnSpPr>
          <p:cNvPr id="11" name="Straight Connector 10"/>
          <p:cNvCxnSpPr/>
          <p:nvPr/>
        </p:nvCxnSpPr>
        <p:spPr>
          <a:xfrm>
            <a:off x="5110847" y="-161365"/>
            <a:ext cx="0" cy="6238702"/>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12465" y="0"/>
            <a:ext cx="12216931" cy="905105"/>
          </a:xfrm>
          <a:prstGeom prst="rect">
            <a:avLst/>
          </a:prstGeom>
          <a:solidFill>
            <a:srgbClr val="C0504D">
              <a:alpha val="86000"/>
            </a:srgbClr>
          </a:solidFill>
          <a:ln>
            <a:no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22" name="Group 21"/>
          <p:cNvGrpSpPr/>
          <p:nvPr/>
        </p:nvGrpSpPr>
        <p:grpSpPr>
          <a:xfrm>
            <a:off x="409149" y="72617"/>
            <a:ext cx="11373703" cy="724914"/>
            <a:chOff x="387993" y="198120"/>
            <a:chExt cx="11373703" cy="724914"/>
          </a:xfrm>
        </p:grpSpPr>
        <p:sp>
          <p:nvSpPr>
            <p:cNvPr id="14" name="TextBox 13"/>
            <p:cNvSpPr txBox="1"/>
            <p:nvPr/>
          </p:nvSpPr>
          <p:spPr>
            <a:xfrm>
              <a:off x="387993" y="198120"/>
              <a:ext cx="3513959" cy="677108"/>
            </a:xfrm>
            <a:prstGeom prst="rect">
              <a:avLst/>
            </a:prstGeom>
            <a:noFill/>
          </p:spPr>
          <p:txBody>
            <a:bodyPr wrap="square" rtlCol="0">
              <a:spAutoFit/>
            </a:bodyPr>
            <a:lstStyle/>
            <a:p>
              <a:r>
                <a:rPr lang="en-US" sz="3700" dirty="0" smtClean="0">
                  <a:solidFill>
                    <a:schemeClr val="bg1"/>
                  </a:solidFill>
                  <a:latin typeface="Segoe Condensed" charset="0"/>
                  <a:ea typeface="Segoe Condensed" charset="0"/>
                  <a:cs typeface="Segoe Condensed" charset="0"/>
                </a:rPr>
                <a:t>“That’s your heart!”</a:t>
              </a:r>
              <a:endParaRPr lang="en-US" sz="3700" dirty="0" smtClean="0">
                <a:solidFill>
                  <a:schemeClr val="bg1"/>
                </a:solidFill>
                <a:latin typeface="Segoe Condensed" charset="0"/>
                <a:ea typeface="Segoe Condensed" charset="0"/>
                <a:cs typeface="Segoe Condensed" charset="0"/>
              </a:endParaRPr>
            </a:p>
          </p:txBody>
        </p:sp>
        <p:sp>
          <p:nvSpPr>
            <p:cNvPr id="15" name="TextBox 14"/>
            <p:cNvSpPr txBox="1"/>
            <p:nvPr/>
          </p:nvSpPr>
          <p:spPr>
            <a:xfrm>
              <a:off x="3901952" y="215148"/>
              <a:ext cx="7859744" cy="707886"/>
            </a:xfrm>
            <a:prstGeom prst="rect">
              <a:avLst/>
            </a:prstGeom>
            <a:noFill/>
          </p:spPr>
          <p:txBody>
            <a:bodyPr wrap="square" rtlCol="0">
              <a:spAutoFit/>
            </a:bodyPr>
            <a:lstStyle/>
            <a:p>
              <a:r>
                <a:rPr lang="en-US" sz="2000" dirty="0">
                  <a:latin typeface="Segoe UI" charset="0"/>
                  <a:ea typeface="Segoe UI" charset="0"/>
                  <a:cs typeface="Segoe UI" charset="0"/>
                </a:rPr>
                <a:t>Live Physiological Sensing &amp; Visualization Tools for Life-Relevant &amp; Collaborative STEM Learning</a:t>
              </a:r>
              <a:r>
                <a:rPr lang="en-US" sz="2000" dirty="0">
                  <a:latin typeface="Segoe UI" charset="0"/>
                  <a:ea typeface="Segoe UI" charset="0"/>
                  <a:cs typeface="Segoe UI" charset="0"/>
                </a:rPr>
                <a:t> </a:t>
              </a:r>
              <a:endParaRPr lang="en-US" sz="2000" dirty="0" smtClean="0">
                <a:latin typeface="Segoe UI" charset="0"/>
                <a:ea typeface="Segoe UI" charset="0"/>
                <a:cs typeface="Segoe UI" charset="0"/>
              </a:endParaRPr>
            </a:p>
          </p:txBody>
        </p:sp>
      </p:grpSp>
      <p:sp>
        <p:nvSpPr>
          <p:cNvPr id="20" name="Rectangle 19"/>
          <p:cNvSpPr/>
          <p:nvPr/>
        </p:nvSpPr>
        <p:spPr>
          <a:xfrm>
            <a:off x="-29148" y="5558753"/>
            <a:ext cx="12250297" cy="519238"/>
          </a:xfrm>
          <a:prstGeom prst="rect">
            <a:avLst/>
          </a:prstGeom>
          <a:solidFill>
            <a:srgbClr val="32C77C">
              <a:alpha val="86000"/>
            </a:srgbClr>
          </a:solidFill>
          <a:ln>
            <a:no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TextBox 20"/>
          <p:cNvSpPr txBox="1"/>
          <p:nvPr/>
        </p:nvSpPr>
        <p:spPr>
          <a:xfrm>
            <a:off x="408876" y="5612540"/>
            <a:ext cx="11374249" cy="400110"/>
          </a:xfrm>
          <a:prstGeom prst="rect">
            <a:avLst/>
          </a:prstGeom>
          <a:noFill/>
        </p:spPr>
        <p:txBody>
          <a:bodyPr wrap="square" rtlCol="0">
            <a:spAutoFit/>
          </a:bodyPr>
          <a:lstStyle/>
          <a:p>
            <a:pPr algn="ctr"/>
            <a:r>
              <a:rPr lang="en-US" sz="2000" dirty="0" smtClean="0">
                <a:solidFill>
                  <a:schemeClr val="bg1"/>
                </a:solidFill>
                <a:latin typeface="Segoe UI Semibold"/>
                <a:cs typeface="Segoe UI Semibold"/>
              </a:rPr>
              <a:t>Leyla </a:t>
            </a:r>
            <a:r>
              <a:rPr lang="en-US" sz="2000" dirty="0" err="1" smtClean="0">
                <a:solidFill>
                  <a:schemeClr val="bg1"/>
                </a:solidFill>
                <a:latin typeface="Segoe UI Semibold"/>
                <a:cs typeface="Segoe UI Semibold"/>
              </a:rPr>
              <a:t>Norooz</a:t>
            </a:r>
            <a:r>
              <a:rPr lang="en-US" sz="2000" dirty="0">
                <a:solidFill>
                  <a:schemeClr val="bg1"/>
                </a:solidFill>
                <a:latin typeface="Segoe UI Semibold"/>
                <a:cs typeface="Segoe UI Semibold"/>
              </a:rPr>
              <a:t> </a:t>
            </a:r>
            <a:r>
              <a:rPr lang="en-US" sz="1600" dirty="0">
                <a:solidFill>
                  <a:srgbClr val="000000"/>
                </a:solidFill>
                <a:latin typeface="Segoe UI Light"/>
                <a:cs typeface="Segoe UI Light"/>
              </a:rPr>
              <a:t>|</a:t>
            </a:r>
            <a:r>
              <a:rPr lang="en-US" dirty="0" smtClean="0">
                <a:latin typeface="Segoe UI Semibold"/>
                <a:cs typeface="Segoe UI Semibold"/>
              </a:rPr>
              <a:t> </a:t>
            </a:r>
            <a:r>
              <a:rPr lang="en-US" dirty="0" smtClean="0">
                <a:solidFill>
                  <a:srgbClr val="000000"/>
                </a:solidFill>
                <a:latin typeface="Segoe UI Light"/>
                <a:cs typeface="Segoe UI Light"/>
              </a:rPr>
              <a:t>Tamara L. Clegg | </a:t>
            </a:r>
            <a:r>
              <a:rPr lang="en-US" dirty="0" err="1" smtClean="0">
                <a:solidFill>
                  <a:srgbClr val="000000"/>
                </a:solidFill>
                <a:latin typeface="Segoe UI Light"/>
                <a:cs typeface="Segoe UI Light"/>
              </a:rPr>
              <a:t>Seokbin</a:t>
            </a:r>
            <a:r>
              <a:rPr lang="en-US" dirty="0" smtClean="0">
                <a:solidFill>
                  <a:srgbClr val="000000"/>
                </a:solidFill>
                <a:latin typeface="Segoe UI Light"/>
                <a:cs typeface="Segoe UI Light"/>
              </a:rPr>
              <a:t> Kang | </a:t>
            </a:r>
            <a:r>
              <a:rPr lang="en-US" dirty="0" err="1" smtClean="0">
                <a:solidFill>
                  <a:srgbClr val="000000"/>
                </a:solidFill>
                <a:latin typeface="Segoe UI Light"/>
                <a:cs typeface="Segoe UI Light"/>
              </a:rPr>
              <a:t>Angelisa</a:t>
            </a:r>
            <a:r>
              <a:rPr lang="en-US" dirty="0" smtClean="0">
                <a:solidFill>
                  <a:srgbClr val="000000"/>
                </a:solidFill>
                <a:latin typeface="Segoe UI Light"/>
                <a:cs typeface="Segoe UI Light"/>
              </a:rPr>
              <a:t> C. Plane | Vanessa </a:t>
            </a:r>
            <a:r>
              <a:rPr lang="en-US" dirty="0" err="1" smtClean="0">
                <a:solidFill>
                  <a:srgbClr val="000000"/>
                </a:solidFill>
                <a:latin typeface="Segoe UI Light"/>
                <a:cs typeface="Segoe UI Light"/>
              </a:rPr>
              <a:t>Oguamanam</a:t>
            </a:r>
            <a:r>
              <a:rPr lang="en-US" dirty="0">
                <a:solidFill>
                  <a:srgbClr val="000000"/>
                </a:solidFill>
                <a:latin typeface="Segoe UI Light"/>
                <a:cs typeface="Segoe UI Light"/>
              </a:rPr>
              <a:t> </a:t>
            </a:r>
            <a:r>
              <a:rPr lang="en-US" dirty="0" smtClean="0">
                <a:solidFill>
                  <a:srgbClr val="000000"/>
                </a:solidFill>
                <a:latin typeface="Segoe UI Light"/>
                <a:cs typeface="Segoe UI Light"/>
              </a:rPr>
              <a:t>| </a:t>
            </a:r>
            <a:r>
              <a:rPr lang="en-US" dirty="0" smtClean="0">
                <a:solidFill>
                  <a:srgbClr val="000000"/>
                </a:solidFill>
                <a:latin typeface="Segoe UI Light"/>
                <a:cs typeface="Segoe UI Light"/>
              </a:rPr>
              <a:t>Jon E. </a:t>
            </a:r>
            <a:r>
              <a:rPr lang="en-US" dirty="0" smtClean="0">
                <a:solidFill>
                  <a:srgbClr val="000000"/>
                </a:solidFill>
                <a:latin typeface="Segoe UI Light"/>
                <a:cs typeface="Segoe UI Light"/>
              </a:rPr>
              <a:t>Froehlich</a:t>
            </a:r>
          </a:p>
        </p:txBody>
      </p:sp>
    </p:spTree>
    <p:extLst>
      <p:ext uri="{BB962C8B-B14F-4D97-AF65-F5344CB8AC3E}">
        <p14:creationId xmlns:p14="http://schemas.microsoft.com/office/powerpoint/2010/main" val="5882999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7010829" y="2149009"/>
            <a:ext cx="4299285" cy="3657600"/>
          </a:xfrm>
          <a:prstGeom prst="rect">
            <a:avLst/>
          </a:prstGeom>
          <a:solidFill>
            <a:srgbClr val="32C7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834189" y="2149009"/>
            <a:ext cx="4299285" cy="3657600"/>
          </a:xfrm>
          <a:prstGeom prst="rect">
            <a:avLst/>
          </a:prstGeom>
          <a:solidFill>
            <a:srgbClr val="CE6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419627" y="2669759"/>
            <a:ext cx="3481692" cy="2616101"/>
          </a:xfrm>
          <a:prstGeom prst="rect">
            <a:avLst/>
          </a:prstGeom>
          <a:noFill/>
        </p:spPr>
        <p:txBody>
          <a:bodyPr wrap="square" rtlCol="0" anchor="ctr">
            <a:spAutoFit/>
          </a:bodyPr>
          <a:lstStyle/>
          <a:p>
            <a:pPr algn="ctr"/>
            <a:r>
              <a:rPr lang="en-US" sz="3600" dirty="0" smtClean="0">
                <a:solidFill>
                  <a:schemeClr val="bg1"/>
                </a:solidFill>
                <a:latin typeface="Segoe Condensed" charset="0"/>
                <a:ea typeface="Segoe Condensed" charset="0"/>
                <a:cs typeface="Segoe Condensed" charset="0"/>
              </a:rPr>
              <a:t>Collaboratively Negotiate </a:t>
            </a:r>
            <a:r>
              <a:rPr lang="en-US" sz="3600" dirty="0">
                <a:solidFill>
                  <a:schemeClr val="bg1"/>
                </a:solidFill>
                <a:latin typeface="Segoe Condensed" charset="0"/>
                <a:ea typeface="Segoe Condensed" charset="0"/>
                <a:cs typeface="Segoe Condensed" charset="0"/>
              </a:rPr>
              <a:t>P</a:t>
            </a:r>
            <a:r>
              <a:rPr lang="en-US" sz="3600" dirty="0" smtClean="0">
                <a:solidFill>
                  <a:schemeClr val="bg1"/>
                </a:solidFill>
                <a:latin typeface="Segoe Condensed" charset="0"/>
                <a:ea typeface="Segoe Condensed" charset="0"/>
                <a:cs typeface="Segoe Condensed" charset="0"/>
              </a:rPr>
              <a:t>roblems</a:t>
            </a:r>
          </a:p>
          <a:p>
            <a:pPr algn="ctr"/>
            <a:endParaRPr lang="en-US" sz="2000" dirty="0" smtClean="0">
              <a:solidFill>
                <a:schemeClr val="bg1"/>
              </a:solidFill>
              <a:latin typeface="Segoe Condensed" charset="0"/>
              <a:ea typeface="Segoe Condensed" charset="0"/>
              <a:cs typeface="Segoe Condensed" charset="0"/>
            </a:endParaRPr>
          </a:p>
          <a:p>
            <a:pPr algn="ctr"/>
            <a:r>
              <a:rPr lang="en-US" sz="3600" dirty="0" smtClean="0">
                <a:solidFill>
                  <a:schemeClr val="bg1"/>
                </a:solidFill>
                <a:latin typeface="Segoe Condensed" charset="0"/>
                <a:ea typeface="Segoe Condensed" charset="0"/>
                <a:cs typeface="Segoe Condensed" charset="0"/>
              </a:rPr>
              <a:t>Work Toward </a:t>
            </a:r>
            <a:r>
              <a:rPr lang="en-US" sz="3600" dirty="0">
                <a:solidFill>
                  <a:schemeClr val="bg1"/>
                </a:solidFill>
                <a:latin typeface="Segoe Condensed" charset="0"/>
                <a:ea typeface="Segoe Condensed" charset="0"/>
                <a:cs typeface="Segoe Condensed" charset="0"/>
              </a:rPr>
              <a:t>a </a:t>
            </a:r>
            <a:r>
              <a:rPr lang="en-US" sz="3600" dirty="0" smtClean="0">
                <a:solidFill>
                  <a:schemeClr val="bg1"/>
                </a:solidFill>
                <a:latin typeface="Segoe Condensed" charset="0"/>
                <a:ea typeface="Segoe Condensed" charset="0"/>
                <a:cs typeface="Segoe Condensed" charset="0"/>
              </a:rPr>
              <a:t>Common Goal </a:t>
            </a:r>
            <a:endParaRPr lang="en-US" sz="3600" dirty="0">
              <a:solidFill>
                <a:schemeClr val="bg1"/>
              </a:solidFill>
              <a:latin typeface="Segoe Condensed" charset="0"/>
              <a:ea typeface="Segoe Condensed" charset="0"/>
              <a:cs typeface="Segoe Condensed" charset="0"/>
            </a:endParaRPr>
          </a:p>
        </p:txBody>
      </p:sp>
      <p:sp>
        <p:nvSpPr>
          <p:cNvPr id="20" name="Title 1"/>
          <p:cNvSpPr>
            <a:spLocks noGrp="1"/>
          </p:cNvSpPr>
          <p:nvPr>
            <p:ph type="title"/>
          </p:nvPr>
        </p:nvSpPr>
        <p:spPr>
          <a:xfrm>
            <a:off x="247140" y="0"/>
            <a:ext cx="11944860" cy="1325563"/>
          </a:xfrm>
        </p:spPr>
        <p:txBody>
          <a:bodyPr>
            <a:normAutofit/>
          </a:bodyPr>
          <a:lstStyle/>
          <a:p>
            <a:r>
              <a:rPr lang="en-US" dirty="0" smtClean="0">
                <a:solidFill>
                  <a:srgbClr val="CE665F"/>
                </a:solidFill>
              </a:rPr>
              <a:t>Collaborative</a:t>
            </a:r>
            <a:r>
              <a:rPr lang="en-US" dirty="0" smtClean="0"/>
              <a:t> &amp; </a:t>
            </a:r>
            <a:r>
              <a:rPr lang="en-US" dirty="0" smtClean="0">
                <a:solidFill>
                  <a:srgbClr val="32C77C"/>
                </a:solidFill>
              </a:rPr>
              <a:t>Collective</a:t>
            </a:r>
            <a:r>
              <a:rPr lang="en-US" dirty="0" smtClean="0"/>
              <a:t> Inquiry</a:t>
            </a:r>
            <a:endParaRPr lang="en-US" dirty="0"/>
          </a:p>
        </p:txBody>
      </p:sp>
      <p:sp>
        <p:nvSpPr>
          <p:cNvPr id="24" name="TextBox 23"/>
          <p:cNvSpPr txBox="1"/>
          <p:nvPr/>
        </p:nvSpPr>
        <p:spPr>
          <a:xfrm>
            <a:off x="1232597" y="2249420"/>
            <a:ext cx="3499305" cy="3416320"/>
          </a:xfrm>
          <a:prstGeom prst="rect">
            <a:avLst/>
          </a:prstGeom>
          <a:noFill/>
        </p:spPr>
        <p:txBody>
          <a:bodyPr wrap="square" rtlCol="0" anchor="ctr">
            <a:spAutoFit/>
          </a:bodyPr>
          <a:lstStyle/>
          <a:p>
            <a:pPr algn="ctr">
              <a:lnSpc>
                <a:spcPct val="150000"/>
              </a:lnSpc>
            </a:pPr>
            <a:r>
              <a:rPr lang="en-US" sz="3600" dirty="0" smtClean="0">
                <a:solidFill>
                  <a:schemeClr val="bg1"/>
                </a:solidFill>
                <a:latin typeface="Segoe Condensed" charset="0"/>
                <a:ea typeface="Segoe Condensed" charset="0"/>
                <a:cs typeface="Segoe Condensed" charset="0"/>
              </a:rPr>
              <a:t>Ask Questions</a:t>
            </a:r>
          </a:p>
          <a:p>
            <a:pPr algn="ctr">
              <a:lnSpc>
                <a:spcPct val="150000"/>
              </a:lnSpc>
            </a:pPr>
            <a:r>
              <a:rPr lang="en-US" sz="3600" dirty="0" smtClean="0">
                <a:solidFill>
                  <a:schemeClr val="bg1"/>
                </a:solidFill>
                <a:latin typeface="Segoe Condensed" charset="0"/>
                <a:ea typeface="Segoe Condensed" charset="0"/>
                <a:cs typeface="Segoe Condensed" charset="0"/>
              </a:rPr>
              <a:t>Design Experiments</a:t>
            </a:r>
          </a:p>
          <a:p>
            <a:pPr algn="ctr">
              <a:lnSpc>
                <a:spcPct val="150000"/>
              </a:lnSpc>
            </a:pPr>
            <a:r>
              <a:rPr lang="en-US" sz="3600" dirty="0" smtClean="0">
                <a:solidFill>
                  <a:schemeClr val="bg1"/>
                </a:solidFill>
                <a:latin typeface="Segoe Condensed" charset="0"/>
                <a:ea typeface="Segoe Condensed" charset="0"/>
                <a:cs typeface="Segoe Condensed" charset="0"/>
              </a:rPr>
              <a:t>Collect Data</a:t>
            </a:r>
          </a:p>
          <a:p>
            <a:pPr algn="ctr">
              <a:lnSpc>
                <a:spcPct val="150000"/>
              </a:lnSpc>
            </a:pPr>
            <a:r>
              <a:rPr lang="en-US" sz="3600" dirty="0" smtClean="0">
                <a:solidFill>
                  <a:schemeClr val="bg1"/>
                </a:solidFill>
                <a:latin typeface="Segoe Condensed" charset="0"/>
                <a:ea typeface="Segoe Condensed" charset="0"/>
                <a:cs typeface="Segoe Condensed" charset="0"/>
              </a:rPr>
              <a:t>Develop Claims</a:t>
            </a:r>
          </a:p>
        </p:txBody>
      </p:sp>
      <p:sp>
        <p:nvSpPr>
          <p:cNvPr id="26" name="Rectangle 25"/>
          <p:cNvSpPr/>
          <p:nvPr/>
        </p:nvSpPr>
        <p:spPr>
          <a:xfrm>
            <a:off x="0" y="6487298"/>
            <a:ext cx="12192000" cy="383059"/>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000" i="1" dirty="0" err="1" smtClean="0">
                <a:solidFill>
                  <a:schemeClr val="tx1"/>
                </a:solidFill>
                <a:latin typeface="Helvetica Light Oblique" charset="0"/>
                <a:ea typeface="Helvetica Light Oblique" charset="0"/>
                <a:cs typeface="Helvetica Light Oblique" charset="0"/>
              </a:rPr>
              <a:t>Lui</a:t>
            </a:r>
            <a:r>
              <a:rPr lang="en-US" sz="2000" i="1" dirty="0" smtClean="0">
                <a:solidFill>
                  <a:schemeClr val="tx1"/>
                </a:solidFill>
                <a:latin typeface="Helvetica Light Oblique" charset="0"/>
                <a:ea typeface="Helvetica Light Oblique" charset="0"/>
                <a:cs typeface="Helvetica Light Oblique" charset="0"/>
              </a:rPr>
              <a:t>, Kuhn, Acosta, Quintana, &amp; </a:t>
            </a:r>
            <a:r>
              <a:rPr lang="en-US" sz="2000" i="1" dirty="0" err="1" smtClean="0">
                <a:solidFill>
                  <a:schemeClr val="tx1"/>
                </a:solidFill>
                <a:latin typeface="Helvetica Light Oblique" charset="0"/>
                <a:ea typeface="Helvetica Light Oblique" charset="0"/>
                <a:cs typeface="Helvetica Light Oblique" charset="0"/>
              </a:rPr>
              <a:t>Slotta</a:t>
            </a:r>
            <a:r>
              <a:rPr lang="en-US" sz="2000" i="1" dirty="0" smtClean="0">
                <a:solidFill>
                  <a:schemeClr val="tx1"/>
                </a:solidFill>
                <a:latin typeface="Helvetica Light Oblique" charset="0"/>
                <a:ea typeface="Helvetica Light Oblique" charset="0"/>
                <a:cs typeface="Helvetica Light Oblique" charset="0"/>
              </a:rPr>
              <a:t>, CHI </a:t>
            </a:r>
            <a:r>
              <a:rPr lang="en-US" sz="2000" i="1" dirty="0" smtClean="0">
                <a:solidFill>
                  <a:schemeClr val="tx1"/>
                </a:solidFill>
                <a:latin typeface="Helvetica Light Oblique" charset="0"/>
                <a:ea typeface="Helvetica Light Oblique" charset="0"/>
                <a:cs typeface="Helvetica Light Oblique" charset="0"/>
              </a:rPr>
              <a:t>2014   |   </a:t>
            </a:r>
            <a:r>
              <a:rPr lang="en-US" sz="2000" i="1" dirty="0" err="1" smtClean="0">
                <a:solidFill>
                  <a:schemeClr val="tx1"/>
                </a:solidFill>
                <a:latin typeface="Helvetica Light Oblique" charset="0"/>
                <a:ea typeface="Helvetica Light Oblique" charset="0"/>
                <a:cs typeface="Helvetica Light Oblique" charset="0"/>
              </a:rPr>
              <a:t>Lui</a:t>
            </a:r>
            <a:r>
              <a:rPr lang="en-US" sz="2000" i="1" dirty="0" smtClean="0">
                <a:solidFill>
                  <a:schemeClr val="tx1"/>
                </a:solidFill>
                <a:latin typeface="Helvetica Light Oblique" charset="0"/>
                <a:ea typeface="Helvetica Light Oblique" charset="0"/>
                <a:cs typeface="Helvetica Light Oblique" charset="0"/>
              </a:rPr>
              <a:t>, </a:t>
            </a:r>
            <a:r>
              <a:rPr lang="en-US" sz="2000" i="1" dirty="0" err="1" smtClean="0">
                <a:solidFill>
                  <a:schemeClr val="tx1"/>
                </a:solidFill>
                <a:latin typeface="Helvetica Light Oblique" charset="0"/>
                <a:ea typeface="Helvetica Light Oblique" charset="0"/>
                <a:cs typeface="Helvetica Light Oblique" charset="0"/>
              </a:rPr>
              <a:t>Slotta</a:t>
            </a:r>
            <a:r>
              <a:rPr lang="en-US" sz="2000" i="1" dirty="0" smtClean="0">
                <a:solidFill>
                  <a:schemeClr val="tx1"/>
                </a:solidFill>
                <a:latin typeface="Helvetica Light Oblique" charset="0"/>
                <a:ea typeface="Helvetica Light Oblique" charset="0"/>
                <a:cs typeface="Helvetica Light Oblique" charset="0"/>
              </a:rPr>
              <a:t>, &amp; </a:t>
            </a:r>
            <a:r>
              <a:rPr lang="en-US" sz="2000" i="1" dirty="0" err="1" smtClean="0">
                <a:solidFill>
                  <a:schemeClr val="tx1"/>
                </a:solidFill>
                <a:latin typeface="Helvetica Light Oblique" charset="0"/>
                <a:ea typeface="Helvetica Light Oblique" charset="0"/>
                <a:cs typeface="Helvetica Light Oblique" charset="0"/>
              </a:rPr>
              <a:t>Cober</a:t>
            </a:r>
            <a:r>
              <a:rPr lang="en-US" sz="2000" i="1" dirty="0" smtClean="0">
                <a:solidFill>
                  <a:schemeClr val="tx1"/>
                </a:solidFill>
                <a:latin typeface="Helvetica Light Oblique" charset="0"/>
                <a:ea typeface="Helvetica Light Oblique" charset="0"/>
                <a:cs typeface="Helvetica Light Oblique" charset="0"/>
              </a:rPr>
              <a:t>, PUC Journal 2012</a:t>
            </a:r>
            <a:r>
              <a:rPr lang="en-US" sz="2000" i="1" dirty="0" smtClean="0">
                <a:solidFill>
                  <a:schemeClr val="tx1"/>
                </a:solidFill>
                <a:effectLst/>
                <a:latin typeface="Helvetica Light Oblique" charset="0"/>
                <a:ea typeface="Helvetica Light Oblique" charset="0"/>
                <a:cs typeface="Helvetica Light Oblique" charset="0"/>
              </a:rPr>
              <a:t> </a:t>
            </a:r>
            <a:endParaRPr lang="en-US" sz="2000" i="1" dirty="0">
              <a:solidFill>
                <a:schemeClr val="tx1"/>
              </a:solidFill>
              <a:latin typeface="Helvetica Light Oblique" charset="0"/>
              <a:ea typeface="Helvetica Light Oblique" charset="0"/>
              <a:cs typeface="Helvetica Light Oblique" charset="0"/>
            </a:endParaRPr>
          </a:p>
        </p:txBody>
      </p:sp>
      <p:sp>
        <p:nvSpPr>
          <p:cNvPr id="16" name="TextBox 15"/>
          <p:cNvSpPr txBox="1"/>
          <p:nvPr/>
        </p:nvSpPr>
        <p:spPr>
          <a:xfrm>
            <a:off x="7010829" y="1442142"/>
            <a:ext cx="4299285" cy="707886"/>
          </a:xfrm>
          <a:prstGeom prst="rect">
            <a:avLst/>
          </a:prstGeom>
          <a:noFill/>
        </p:spPr>
        <p:txBody>
          <a:bodyPr wrap="square" rtlCol="0" anchor="ctr">
            <a:spAutoFit/>
          </a:bodyPr>
          <a:lstStyle/>
          <a:p>
            <a:pPr algn="ctr"/>
            <a:r>
              <a:rPr lang="en-US" sz="4000" b="1" dirty="0" smtClean="0">
                <a:latin typeface="Segoe Condensed" charset="0"/>
                <a:ea typeface="Segoe Condensed" charset="0"/>
                <a:cs typeface="Segoe Condensed" charset="0"/>
              </a:rPr>
              <a:t>Whole Classrooms</a:t>
            </a:r>
          </a:p>
        </p:txBody>
      </p:sp>
      <p:sp>
        <p:nvSpPr>
          <p:cNvPr id="17" name="TextBox 16"/>
          <p:cNvSpPr txBox="1"/>
          <p:nvPr/>
        </p:nvSpPr>
        <p:spPr>
          <a:xfrm>
            <a:off x="832606" y="1468320"/>
            <a:ext cx="4299285" cy="707886"/>
          </a:xfrm>
          <a:prstGeom prst="rect">
            <a:avLst/>
          </a:prstGeom>
          <a:noFill/>
        </p:spPr>
        <p:txBody>
          <a:bodyPr wrap="square" rtlCol="0" anchor="ctr">
            <a:spAutoFit/>
          </a:bodyPr>
          <a:lstStyle/>
          <a:p>
            <a:pPr algn="ctr"/>
            <a:r>
              <a:rPr lang="en-US" sz="4000" b="1" dirty="0" smtClean="0">
                <a:latin typeface="Segoe Condensed" charset="0"/>
                <a:ea typeface="Segoe Condensed" charset="0"/>
                <a:cs typeface="Segoe Condensed" charset="0"/>
              </a:rPr>
              <a:t>Small Groups</a:t>
            </a:r>
            <a:endParaRPr lang="en-US" sz="4000" b="1" dirty="0" smtClean="0">
              <a:latin typeface="Segoe Condensed" charset="0"/>
              <a:ea typeface="Segoe Condensed" charset="0"/>
              <a:cs typeface="Segoe Condensed" charset="0"/>
            </a:endParaRPr>
          </a:p>
        </p:txBody>
      </p:sp>
    </p:spTree>
    <p:extLst>
      <p:ext uri="{BB962C8B-B14F-4D97-AF65-F5344CB8AC3E}">
        <p14:creationId xmlns:p14="http://schemas.microsoft.com/office/powerpoint/2010/main" val="1069056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59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85856"/>
            <a:ext cx="12192000" cy="8128000"/>
          </a:xfrm>
          <a:prstGeom prst="rect">
            <a:avLst/>
          </a:prstGeom>
        </p:spPr>
      </p:pic>
      <p:sp>
        <p:nvSpPr>
          <p:cNvPr id="3" name="Rectangle 2"/>
          <p:cNvSpPr/>
          <p:nvPr/>
        </p:nvSpPr>
        <p:spPr>
          <a:xfrm>
            <a:off x="0" y="0"/>
            <a:ext cx="12192000" cy="7142144"/>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solidFill>
                <a:schemeClr val="tx1"/>
              </a:solidFill>
              <a:latin typeface="Segoe Condensed" charset="0"/>
              <a:ea typeface="Segoe Condensed" charset="0"/>
              <a:cs typeface="Segoe Condensed" charset="0"/>
            </a:endParaRPr>
          </a:p>
        </p:txBody>
      </p:sp>
      <p:sp>
        <p:nvSpPr>
          <p:cNvPr id="4" name="Title 3"/>
          <p:cNvSpPr>
            <a:spLocks noGrp="1"/>
          </p:cNvSpPr>
          <p:nvPr>
            <p:ph type="title"/>
          </p:nvPr>
        </p:nvSpPr>
        <p:spPr/>
        <p:txBody>
          <a:bodyPr/>
          <a:lstStyle/>
          <a:p>
            <a:r>
              <a:rPr lang="en-US" dirty="0" smtClean="0"/>
              <a:t>Implications</a:t>
            </a:r>
            <a:endParaRPr lang="en-US" dirty="0"/>
          </a:p>
        </p:txBody>
      </p:sp>
    </p:spTree>
    <p:extLst>
      <p:ext uri="{BB962C8B-B14F-4D97-AF65-F5344CB8AC3E}">
        <p14:creationId xmlns:p14="http://schemas.microsoft.com/office/powerpoint/2010/main" val="138055384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59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85856"/>
            <a:ext cx="12192000" cy="8128000"/>
          </a:xfrm>
          <a:prstGeom prst="rect">
            <a:avLst/>
          </a:prstGeom>
        </p:spPr>
      </p:pic>
      <p:sp>
        <p:nvSpPr>
          <p:cNvPr id="3" name="Rectangle 2"/>
          <p:cNvSpPr/>
          <p:nvPr/>
        </p:nvSpPr>
        <p:spPr>
          <a:xfrm>
            <a:off x="0" y="0"/>
            <a:ext cx="12192000" cy="7142144"/>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solidFill>
                <a:schemeClr val="tx1"/>
              </a:solidFill>
              <a:latin typeface="Segoe Condensed" charset="0"/>
              <a:ea typeface="Segoe Condensed" charset="0"/>
              <a:cs typeface="Segoe Condensed" charset="0"/>
            </a:endParaRPr>
          </a:p>
        </p:txBody>
      </p:sp>
      <p:sp>
        <p:nvSpPr>
          <p:cNvPr id="4" name="Title 3"/>
          <p:cNvSpPr>
            <a:spLocks noGrp="1"/>
          </p:cNvSpPr>
          <p:nvPr>
            <p:ph type="title"/>
          </p:nvPr>
        </p:nvSpPr>
        <p:spPr/>
        <p:txBody>
          <a:bodyPr/>
          <a:lstStyle/>
          <a:p>
            <a:r>
              <a:rPr lang="en-US" dirty="0" smtClean="0"/>
              <a:t>Implications</a:t>
            </a:r>
            <a:endParaRPr lang="en-US" dirty="0"/>
          </a:p>
        </p:txBody>
      </p:sp>
      <p:sp>
        <p:nvSpPr>
          <p:cNvPr id="5" name="TextBox 4"/>
          <p:cNvSpPr txBox="1"/>
          <p:nvPr/>
        </p:nvSpPr>
        <p:spPr>
          <a:xfrm>
            <a:off x="1559859" y="1588426"/>
            <a:ext cx="9914965" cy="1323439"/>
          </a:xfrm>
          <a:prstGeom prst="rect">
            <a:avLst/>
          </a:prstGeom>
          <a:noFill/>
        </p:spPr>
        <p:txBody>
          <a:bodyPr wrap="square" rtlCol="0" anchor="ctr">
            <a:spAutoFit/>
          </a:bodyPr>
          <a:lstStyle/>
          <a:p>
            <a:r>
              <a:rPr lang="en-US" sz="4000" dirty="0" smtClean="0">
                <a:latin typeface="Segoe Condensed" charset="0"/>
                <a:ea typeface="Segoe Condensed" charset="0"/>
                <a:cs typeface="Segoe Condensed" charset="0"/>
              </a:rPr>
              <a:t>Learners need </a:t>
            </a:r>
            <a:r>
              <a:rPr lang="en-US" sz="4000" b="1" dirty="0" smtClean="0">
                <a:latin typeface="Segoe Condensed" charset="0"/>
                <a:ea typeface="Segoe Condensed" charset="0"/>
                <a:cs typeface="Segoe Condensed" charset="0"/>
              </a:rPr>
              <a:t>formal and informal </a:t>
            </a:r>
            <a:r>
              <a:rPr lang="en-US" sz="4000" dirty="0" smtClean="0">
                <a:latin typeface="Segoe Condensed" charset="0"/>
                <a:ea typeface="Segoe Condensed" charset="0"/>
                <a:cs typeface="Segoe Condensed" charset="0"/>
              </a:rPr>
              <a:t>learning time with LPSV tools</a:t>
            </a:r>
            <a:endParaRPr lang="en-US" sz="4000" dirty="0" smtClean="0">
              <a:latin typeface="Segoe Condensed" charset="0"/>
              <a:ea typeface="Segoe Condensed" charset="0"/>
              <a:cs typeface="Segoe Condensed" charset="0"/>
            </a:endParaRPr>
          </a:p>
        </p:txBody>
      </p:sp>
    </p:spTree>
    <p:extLst>
      <p:ext uri="{BB962C8B-B14F-4D97-AF65-F5344CB8AC3E}">
        <p14:creationId xmlns:p14="http://schemas.microsoft.com/office/powerpoint/2010/main" val="230135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59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85856"/>
            <a:ext cx="12192000" cy="8128000"/>
          </a:xfrm>
          <a:prstGeom prst="rect">
            <a:avLst/>
          </a:prstGeom>
        </p:spPr>
      </p:pic>
      <p:sp>
        <p:nvSpPr>
          <p:cNvPr id="3" name="Rectangle 2"/>
          <p:cNvSpPr/>
          <p:nvPr/>
        </p:nvSpPr>
        <p:spPr>
          <a:xfrm>
            <a:off x="0" y="0"/>
            <a:ext cx="12192000" cy="7142144"/>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solidFill>
                <a:schemeClr val="tx1"/>
              </a:solidFill>
              <a:latin typeface="Segoe Condensed" charset="0"/>
              <a:ea typeface="Segoe Condensed" charset="0"/>
              <a:cs typeface="Segoe Condensed" charset="0"/>
            </a:endParaRPr>
          </a:p>
        </p:txBody>
      </p:sp>
      <p:sp>
        <p:nvSpPr>
          <p:cNvPr id="4" name="Title 3"/>
          <p:cNvSpPr>
            <a:spLocks noGrp="1"/>
          </p:cNvSpPr>
          <p:nvPr>
            <p:ph type="title"/>
          </p:nvPr>
        </p:nvSpPr>
        <p:spPr/>
        <p:txBody>
          <a:bodyPr/>
          <a:lstStyle/>
          <a:p>
            <a:r>
              <a:rPr lang="en-US" dirty="0" smtClean="0"/>
              <a:t>Implications</a:t>
            </a:r>
            <a:endParaRPr lang="en-US" dirty="0"/>
          </a:p>
        </p:txBody>
      </p:sp>
      <p:sp>
        <p:nvSpPr>
          <p:cNvPr id="5" name="TextBox 4"/>
          <p:cNvSpPr txBox="1"/>
          <p:nvPr/>
        </p:nvSpPr>
        <p:spPr>
          <a:xfrm>
            <a:off x="1559859" y="1588426"/>
            <a:ext cx="9914965" cy="1323439"/>
          </a:xfrm>
          <a:prstGeom prst="rect">
            <a:avLst/>
          </a:prstGeom>
          <a:noFill/>
        </p:spPr>
        <p:txBody>
          <a:bodyPr wrap="square" rtlCol="0" anchor="ctr">
            <a:spAutoFit/>
          </a:bodyPr>
          <a:lstStyle/>
          <a:p>
            <a:r>
              <a:rPr lang="en-US" sz="4000" dirty="0" smtClean="0">
                <a:latin typeface="Segoe Condensed" charset="0"/>
                <a:ea typeface="Segoe Condensed" charset="0"/>
                <a:cs typeface="Segoe Condensed" charset="0"/>
              </a:rPr>
              <a:t>Learners need </a:t>
            </a:r>
            <a:r>
              <a:rPr lang="en-US" sz="4000" b="1" dirty="0" smtClean="0">
                <a:latin typeface="Segoe Condensed" charset="0"/>
                <a:ea typeface="Segoe Condensed" charset="0"/>
                <a:cs typeface="Segoe Condensed" charset="0"/>
              </a:rPr>
              <a:t>formal and informal </a:t>
            </a:r>
            <a:r>
              <a:rPr lang="en-US" sz="4000" dirty="0" smtClean="0">
                <a:latin typeface="Segoe Condensed" charset="0"/>
                <a:ea typeface="Segoe Condensed" charset="0"/>
                <a:cs typeface="Segoe Condensed" charset="0"/>
              </a:rPr>
              <a:t>learning time with LPSV tools</a:t>
            </a:r>
            <a:endParaRPr lang="en-US" sz="4000" dirty="0" smtClean="0">
              <a:latin typeface="Segoe Condensed" charset="0"/>
              <a:ea typeface="Segoe Condensed" charset="0"/>
              <a:cs typeface="Segoe Condensed" charset="0"/>
            </a:endParaRPr>
          </a:p>
        </p:txBody>
      </p:sp>
      <p:sp>
        <p:nvSpPr>
          <p:cNvPr id="6" name="TextBox 5"/>
          <p:cNvSpPr txBox="1"/>
          <p:nvPr/>
        </p:nvSpPr>
        <p:spPr>
          <a:xfrm>
            <a:off x="1559857" y="3640956"/>
            <a:ext cx="9914965" cy="769441"/>
          </a:xfrm>
          <a:prstGeom prst="rect">
            <a:avLst/>
          </a:prstGeom>
          <a:noFill/>
        </p:spPr>
        <p:txBody>
          <a:bodyPr wrap="square" rtlCol="0" anchor="ctr">
            <a:spAutoFit/>
          </a:bodyPr>
          <a:lstStyle/>
          <a:p>
            <a:r>
              <a:rPr lang="en-US" sz="4000" dirty="0">
                <a:latin typeface="Segoe Condensed" charset="0"/>
                <a:ea typeface="Segoe Condensed" charset="0"/>
                <a:cs typeface="Segoe Condensed" charset="0"/>
              </a:rPr>
              <a:t>Need opportunities to </a:t>
            </a:r>
            <a:r>
              <a:rPr lang="en-US" sz="4400" b="1" dirty="0">
                <a:latin typeface="Segoe Condensed" charset="0"/>
                <a:ea typeface="Segoe Condensed" charset="0"/>
                <a:cs typeface="Segoe Condensed" charset="0"/>
              </a:rPr>
              <a:t>wear &amp; observe</a:t>
            </a:r>
            <a:endParaRPr lang="en-US" sz="4000" dirty="0">
              <a:latin typeface="Segoe Condensed" charset="0"/>
              <a:ea typeface="Segoe Condensed" charset="0"/>
              <a:cs typeface="Segoe Condensed" charset="0"/>
            </a:endParaRPr>
          </a:p>
        </p:txBody>
      </p:sp>
    </p:spTree>
    <p:extLst>
      <p:ext uri="{BB962C8B-B14F-4D97-AF65-F5344CB8AC3E}">
        <p14:creationId xmlns:p14="http://schemas.microsoft.com/office/powerpoint/2010/main" val="76216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59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85856"/>
            <a:ext cx="12192000" cy="8128000"/>
          </a:xfrm>
          <a:prstGeom prst="rect">
            <a:avLst/>
          </a:prstGeom>
        </p:spPr>
      </p:pic>
      <p:sp>
        <p:nvSpPr>
          <p:cNvPr id="3" name="Rectangle 2"/>
          <p:cNvSpPr/>
          <p:nvPr/>
        </p:nvSpPr>
        <p:spPr>
          <a:xfrm>
            <a:off x="0" y="0"/>
            <a:ext cx="12192000" cy="7142144"/>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solidFill>
                <a:schemeClr val="tx1"/>
              </a:solidFill>
              <a:latin typeface="Segoe Condensed" charset="0"/>
              <a:ea typeface="Segoe Condensed" charset="0"/>
              <a:cs typeface="Segoe Condensed" charset="0"/>
            </a:endParaRPr>
          </a:p>
        </p:txBody>
      </p:sp>
      <p:sp>
        <p:nvSpPr>
          <p:cNvPr id="4" name="Title 3"/>
          <p:cNvSpPr>
            <a:spLocks noGrp="1"/>
          </p:cNvSpPr>
          <p:nvPr>
            <p:ph type="title"/>
          </p:nvPr>
        </p:nvSpPr>
        <p:spPr/>
        <p:txBody>
          <a:bodyPr/>
          <a:lstStyle/>
          <a:p>
            <a:r>
              <a:rPr lang="en-US" dirty="0" smtClean="0"/>
              <a:t>Implications</a:t>
            </a:r>
            <a:endParaRPr lang="en-US" dirty="0"/>
          </a:p>
        </p:txBody>
      </p:sp>
      <p:sp>
        <p:nvSpPr>
          <p:cNvPr id="5" name="TextBox 4"/>
          <p:cNvSpPr txBox="1"/>
          <p:nvPr/>
        </p:nvSpPr>
        <p:spPr>
          <a:xfrm>
            <a:off x="1559859" y="1588426"/>
            <a:ext cx="9914965" cy="1323439"/>
          </a:xfrm>
          <a:prstGeom prst="rect">
            <a:avLst/>
          </a:prstGeom>
          <a:noFill/>
        </p:spPr>
        <p:txBody>
          <a:bodyPr wrap="square" rtlCol="0" anchor="ctr">
            <a:spAutoFit/>
          </a:bodyPr>
          <a:lstStyle/>
          <a:p>
            <a:r>
              <a:rPr lang="en-US" sz="4000" dirty="0" smtClean="0">
                <a:latin typeface="Segoe Condensed" charset="0"/>
                <a:ea typeface="Segoe Condensed" charset="0"/>
                <a:cs typeface="Segoe Condensed" charset="0"/>
              </a:rPr>
              <a:t>Learners need </a:t>
            </a:r>
            <a:r>
              <a:rPr lang="en-US" sz="4000" b="1" dirty="0" smtClean="0">
                <a:latin typeface="Segoe Condensed" charset="0"/>
                <a:ea typeface="Segoe Condensed" charset="0"/>
                <a:cs typeface="Segoe Condensed" charset="0"/>
              </a:rPr>
              <a:t>formal and informal </a:t>
            </a:r>
            <a:r>
              <a:rPr lang="en-US" sz="4000" dirty="0" smtClean="0">
                <a:latin typeface="Segoe Condensed" charset="0"/>
                <a:ea typeface="Segoe Condensed" charset="0"/>
                <a:cs typeface="Segoe Condensed" charset="0"/>
              </a:rPr>
              <a:t>learning time with LPSV tools</a:t>
            </a:r>
            <a:endParaRPr lang="en-US" sz="4000" dirty="0" smtClean="0">
              <a:latin typeface="Segoe Condensed" charset="0"/>
              <a:ea typeface="Segoe Condensed" charset="0"/>
              <a:cs typeface="Segoe Condensed" charset="0"/>
            </a:endParaRPr>
          </a:p>
        </p:txBody>
      </p:sp>
      <p:sp>
        <p:nvSpPr>
          <p:cNvPr id="6" name="TextBox 5"/>
          <p:cNvSpPr txBox="1"/>
          <p:nvPr/>
        </p:nvSpPr>
        <p:spPr>
          <a:xfrm>
            <a:off x="1559857" y="3640956"/>
            <a:ext cx="9914965" cy="769441"/>
          </a:xfrm>
          <a:prstGeom prst="rect">
            <a:avLst/>
          </a:prstGeom>
          <a:noFill/>
        </p:spPr>
        <p:txBody>
          <a:bodyPr wrap="square" rtlCol="0" anchor="ctr">
            <a:spAutoFit/>
          </a:bodyPr>
          <a:lstStyle/>
          <a:p>
            <a:r>
              <a:rPr lang="en-US" sz="4000" dirty="0">
                <a:latin typeface="Segoe Condensed" charset="0"/>
                <a:ea typeface="Segoe Condensed" charset="0"/>
                <a:cs typeface="Segoe Condensed" charset="0"/>
              </a:rPr>
              <a:t>Need opportunities to </a:t>
            </a:r>
            <a:r>
              <a:rPr lang="en-US" sz="4400" b="1" dirty="0">
                <a:latin typeface="Segoe Condensed" charset="0"/>
                <a:ea typeface="Segoe Condensed" charset="0"/>
                <a:cs typeface="Segoe Condensed" charset="0"/>
              </a:rPr>
              <a:t>wear &amp; observe</a:t>
            </a:r>
            <a:endParaRPr lang="en-US" sz="4000" dirty="0">
              <a:latin typeface="Segoe Condensed" charset="0"/>
              <a:ea typeface="Segoe Condensed" charset="0"/>
              <a:cs typeface="Segoe Condensed" charset="0"/>
            </a:endParaRPr>
          </a:p>
        </p:txBody>
      </p:sp>
      <p:sp>
        <p:nvSpPr>
          <p:cNvPr id="7" name="TextBox 6"/>
          <p:cNvSpPr txBox="1"/>
          <p:nvPr/>
        </p:nvSpPr>
        <p:spPr>
          <a:xfrm>
            <a:off x="1559857" y="5447264"/>
            <a:ext cx="9914965" cy="707886"/>
          </a:xfrm>
          <a:prstGeom prst="rect">
            <a:avLst/>
          </a:prstGeom>
          <a:noFill/>
        </p:spPr>
        <p:txBody>
          <a:bodyPr wrap="square" rtlCol="0" anchor="ctr">
            <a:spAutoFit/>
          </a:bodyPr>
          <a:lstStyle/>
          <a:p>
            <a:r>
              <a:rPr lang="en-US" sz="4000" dirty="0" smtClean="0">
                <a:latin typeface="Segoe Condensed" charset="0"/>
                <a:ea typeface="Segoe Condensed" charset="0"/>
                <a:cs typeface="Segoe Condensed" charset="0"/>
              </a:rPr>
              <a:t>Learning contexts should be </a:t>
            </a:r>
            <a:r>
              <a:rPr lang="en-US" sz="4000" b="1" dirty="0" smtClean="0">
                <a:latin typeface="Segoe Condensed" charset="0"/>
                <a:ea typeface="Segoe Condensed" charset="0"/>
                <a:cs typeface="Segoe Condensed" charset="0"/>
              </a:rPr>
              <a:t>flexible</a:t>
            </a:r>
            <a:endParaRPr lang="en-US" sz="4000" b="1" dirty="0">
              <a:latin typeface="Segoe Condensed" charset="0"/>
              <a:ea typeface="Segoe Condensed" charset="0"/>
              <a:cs typeface="Segoe Condensed" charset="0"/>
            </a:endParaRPr>
          </a:p>
        </p:txBody>
      </p:sp>
    </p:spTree>
    <p:extLst>
      <p:ext uri="{BB962C8B-B14F-4D97-AF65-F5344CB8AC3E}">
        <p14:creationId xmlns:p14="http://schemas.microsoft.com/office/powerpoint/2010/main" val="773267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571511"/>
            <a:ext cx="12191999" cy="3757614"/>
          </a:xfrm>
          <a:prstGeom prst="rect">
            <a:avLst/>
          </a:prstGeom>
          <a:solidFill>
            <a:schemeClr val="tx1">
              <a:alpha val="82000"/>
            </a:schemeClr>
          </a:solidFill>
          <a:ln>
            <a:no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 name="TextBox 33"/>
          <p:cNvSpPr txBox="1"/>
          <p:nvPr/>
        </p:nvSpPr>
        <p:spPr>
          <a:xfrm>
            <a:off x="719668" y="531747"/>
            <a:ext cx="9091535" cy="830997"/>
          </a:xfrm>
          <a:prstGeom prst="rect">
            <a:avLst/>
          </a:prstGeom>
          <a:noFill/>
        </p:spPr>
        <p:txBody>
          <a:bodyPr wrap="square" rtlCol="0">
            <a:spAutoFit/>
          </a:bodyPr>
          <a:lstStyle/>
          <a:p>
            <a:r>
              <a:rPr lang="en-US" sz="4800" dirty="0" smtClean="0">
                <a:solidFill>
                  <a:srgbClr val="FFFB6C"/>
                </a:solidFill>
                <a:latin typeface="Segoe UI Light"/>
                <a:cs typeface="Segoe UI Light"/>
              </a:rPr>
              <a:t>The </a:t>
            </a:r>
            <a:r>
              <a:rPr lang="en-US" sz="4800" dirty="0">
                <a:solidFill>
                  <a:srgbClr val="FFFB6C"/>
                </a:solidFill>
                <a:latin typeface="Segoe UI Light"/>
                <a:cs typeface="Segoe UI Light"/>
              </a:rPr>
              <a:t>Team</a:t>
            </a:r>
          </a:p>
        </p:txBody>
      </p:sp>
      <p:grpSp>
        <p:nvGrpSpPr>
          <p:cNvPr id="22" name="Group 21"/>
          <p:cNvGrpSpPr/>
          <p:nvPr/>
        </p:nvGrpSpPr>
        <p:grpSpPr>
          <a:xfrm>
            <a:off x="10082658" y="1482693"/>
            <a:ext cx="1619250" cy="2457616"/>
            <a:chOff x="10396992" y="2518626"/>
            <a:chExt cx="1619250" cy="2457616"/>
          </a:xfrm>
        </p:grpSpPr>
        <p:sp>
          <p:nvSpPr>
            <p:cNvPr id="41" name="Rectangle 40"/>
            <p:cNvSpPr/>
            <p:nvPr/>
          </p:nvSpPr>
          <p:spPr>
            <a:xfrm>
              <a:off x="10396992" y="2518626"/>
              <a:ext cx="1619250" cy="2457616"/>
            </a:xfrm>
            <a:prstGeom prst="rect">
              <a:avLst/>
            </a:prstGeom>
            <a:solidFill>
              <a:srgbClr val="000000"/>
            </a:solidFill>
            <a:ln>
              <a:no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TextBox 41"/>
            <p:cNvSpPr txBox="1"/>
            <p:nvPr/>
          </p:nvSpPr>
          <p:spPr>
            <a:xfrm>
              <a:off x="10396993" y="4018643"/>
              <a:ext cx="1619249" cy="800219"/>
            </a:xfrm>
            <a:prstGeom prst="rect">
              <a:avLst/>
            </a:prstGeom>
            <a:noFill/>
          </p:spPr>
          <p:txBody>
            <a:bodyPr wrap="square" rtlCol="0">
              <a:spAutoFit/>
            </a:bodyPr>
            <a:lstStyle/>
            <a:p>
              <a:r>
                <a:rPr lang="en-US" dirty="0">
                  <a:solidFill>
                    <a:schemeClr val="bg1"/>
                  </a:solidFill>
                  <a:latin typeface="Segoe UI Light"/>
                  <a:cs typeface="Segoe UI Light"/>
                </a:rPr>
                <a:t>Jon Froehlich</a:t>
              </a:r>
            </a:p>
            <a:p>
              <a:r>
                <a:rPr lang="en-US" sz="1400" dirty="0" err="1">
                  <a:solidFill>
                    <a:srgbClr val="FFC000"/>
                  </a:solidFill>
                  <a:latin typeface="Segoe UI Light"/>
                  <a:cs typeface="Segoe UI Light"/>
                </a:rPr>
                <a:t>jonf@cs.umd.edu</a:t>
              </a:r>
              <a:endParaRPr lang="en-US" sz="1400" dirty="0">
                <a:solidFill>
                  <a:srgbClr val="FFC000"/>
                </a:solidFill>
                <a:latin typeface="Segoe UI Light"/>
                <a:cs typeface="Segoe UI Light"/>
              </a:endParaRPr>
            </a:p>
            <a:p>
              <a:r>
                <a:rPr lang="en-US" sz="1400" dirty="0">
                  <a:solidFill>
                    <a:srgbClr val="FFC000"/>
                  </a:solidFill>
                  <a:latin typeface="Segoe UI Light"/>
                  <a:cs typeface="Segoe UI Light"/>
                </a:rPr>
                <a:t>@</a:t>
              </a:r>
              <a:r>
                <a:rPr lang="en-US" sz="1400" dirty="0" err="1">
                  <a:solidFill>
                    <a:srgbClr val="FFC000"/>
                  </a:solidFill>
                  <a:latin typeface="Segoe UI Light"/>
                  <a:cs typeface="Segoe UI Light"/>
                </a:rPr>
                <a:t>JonFroehlich</a:t>
              </a:r>
              <a:endParaRPr lang="en-US" sz="1400" dirty="0">
                <a:solidFill>
                  <a:srgbClr val="FFC000"/>
                </a:solidFill>
                <a:latin typeface="Segoe UI Light"/>
                <a:cs typeface="Segoe UI Light"/>
              </a:endParaRPr>
            </a:p>
          </p:txBody>
        </p:sp>
        <p:pic>
          <p:nvPicPr>
            <p:cNvPr id="28" name="Picture 27" descr="JonFroehlich.pn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0634798" y="2622385"/>
              <a:ext cx="1173259" cy="1383718"/>
            </a:xfrm>
            <a:prstGeom prst="rect">
              <a:avLst/>
            </a:prstGeom>
            <a:noFill/>
            <a:ln>
              <a:noFill/>
            </a:ln>
          </p:spPr>
        </p:pic>
      </p:grpSp>
      <p:grpSp>
        <p:nvGrpSpPr>
          <p:cNvPr id="12" name="Group 11"/>
          <p:cNvGrpSpPr/>
          <p:nvPr/>
        </p:nvGrpSpPr>
        <p:grpSpPr>
          <a:xfrm>
            <a:off x="548212" y="1501962"/>
            <a:ext cx="2207935" cy="4213038"/>
            <a:chOff x="-409057" y="2523607"/>
            <a:chExt cx="2207935" cy="4213038"/>
          </a:xfrm>
          <a:solidFill>
            <a:srgbClr val="5294FF"/>
          </a:solidFill>
        </p:grpSpPr>
        <p:sp>
          <p:nvSpPr>
            <p:cNvPr id="33" name="Rectangle 32"/>
            <p:cNvSpPr/>
            <p:nvPr/>
          </p:nvSpPr>
          <p:spPr>
            <a:xfrm>
              <a:off x="-409057" y="2523607"/>
              <a:ext cx="2207935" cy="4213038"/>
            </a:xfrm>
            <a:prstGeom prst="rect">
              <a:avLst/>
            </a:prstGeom>
            <a:grpFill/>
            <a:ln>
              <a:no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27" name="Picture 26" descr="999955_3375036814405_1536611571_n.jp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00050" y="2622384"/>
              <a:ext cx="1982867" cy="1982867"/>
            </a:xfrm>
            <a:prstGeom prst="rect">
              <a:avLst/>
            </a:prstGeom>
            <a:grpFill/>
            <a:ln>
              <a:noFill/>
            </a:ln>
          </p:spPr>
        </p:pic>
        <p:sp>
          <p:nvSpPr>
            <p:cNvPr id="32" name="TextBox 31"/>
            <p:cNvSpPr txBox="1"/>
            <p:nvPr/>
          </p:nvSpPr>
          <p:spPr>
            <a:xfrm>
              <a:off x="-300051" y="4704028"/>
              <a:ext cx="1982868" cy="1231106"/>
            </a:xfrm>
            <a:prstGeom prst="rect">
              <a:avLst/>
            </a:prstGeom>
            <a:grpFill/>
          </p:spPr>
          <p:txBody>
            <a:bodyPr wrap="square" rtlCol="0">
              <a:spAutoFit/>
            </a:bodyPr>
            <a:lstStyle/>
            <a:p>
              <a:r>
                <a:rPr lang="en-US" sz="2800" dirty="0">
                  <a:solidFill>
                    <a:schemeClr val="bg1"/>
                  </a:solidFill>
                  <a:latin typeface="Segoe Condensed" charset="0"/>
                  <a:ea typeface="Segoe Condensed" charset="0"/>
                  <a:cs typeface="Segoe Condensed" charset="0"/>
                </a:rPr>
                <a:t>Leyla Norooz</a:t>
              </a:r>
            </a:p>
            <a:p>
              <a:r>
                <a:rPr lang="en-US" sz="2200" dirty="0">
                  <a:solidFill>
                    <a:srgbClr val="FFFA7F"/>
                  </a:solidFill>
                  <a:latin typeface="Segoe Condensed" charset="0"/>
                  <a:ea typeface="Segoe Condensed" charset="0"/>
                  <a:cs typeface="Segoe Condensed" charset="0"/>
                </a:rPr>
                <a:t>leylan@umd.edu</a:t>
              </a:r>
            </a:p>
            <a:p>
              <a:r>
                <a:rPr lang="en-US" sz="2400" dirty="0">
                  <a:solidFill>
                    <a:srgbClr val="FFFA7F"/>
                  </a:solidFill>
                  <a:latin typeface="Segoe Condensed" charset="0"/>
                  <a:ea typeface="Segoe Condensed" charset="0"/>
                  <a:cs typeface="Segoe Condensed" charset="0"/>
                </a:rPr>
                <a:t>@</a:t>
              </a:r>
              <a:r>
                <a:rPr lang="en-US" sz="2400" dirty="0" err="1" smtClean="0">
                  <a:solidFill>
                    <a:srgbClr val="FFFA7F"/>
                  </a:solidFill>
                  <a:latin typeface="Segoe Condensed" charset="0"/>
                  <a:ea typeface="Segoe Condensed" charset="0"/>
                  <a:cs typeface="Segoe Condensed" charset="0"/>
                </a:rPr>
                <a:t>LNorooz</a:t>
              </a:r>
              <a:endParaRPr lang="en-US" sz="2400" dirty="0">
                <a:solidFill>
                  <a:srgbClr val="FFFA7F"/>
                </a:solidFill>
                <a:latin typeface="Segoe Condensed" charset="0"/>
                <a:ea typeface="Segoe Condensed" charset="0"/>
                <a:cs typeface="Segoe Condensed" charset="0"/>
              </a:endParaRPr>
            </a:p>
          </p:txBody>
        </p:sp>
      </p:grpSp>
      <p:grpSp>
        <p:nvGrpSpPr>
          <p:cNvPr id="13" name="Group 12"/>
          <p:cNvGrpSpPr/>
          <p:nvPr/>
        </p:nvGrpSpPr>
        <p:grpSpPr>
          <a:xfrm>
            <a:off x="2893343" y="1502508"/>
            <a:ext cx="1619250" cy="2457616"/>
            <a:chOff x="1948488" y="2538441"/>
            <a:chExt cx="1619250" cy="2457616"/>
          </a:xfrm>
        </p:grpSpPr>
        <p:sp>
          <p:nvSpPr>
            <p:cNvPr id="43" name="Rectangle 42"/>
            <p:cNvSpPr/>
            <p:nvPr/>
          </p:nvSpPr>
          <p:spPr>
            <a:xfrm>
              <a:off x="1948488" y="2538441"/>
              <a:ext cx="1619250" cy="2457616"/>
            </a:xfrm>
            <a:prstGeom prst="rect">
              <a:avLst/>
            </a:prstGeom>
            <a:solidFill>
              <a:srgbClr val="000000"/>
            </a:solidFill>
            <a:ln>
              <a:no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5" name="TextBox 54"/>
            <p:cNvSpPr txBox="1"/>
            <p:nvPr/>
          </p:nvSpPr>
          <p:spPr>
            <a:xfrm>
              <a:off x="1948488" y="4038458"/>
              <a:ext cx="1619250" cy="800219"/>
            </a:xfrm>
            <a:prstGeom prst="rect">
              <a:avLst/>
            </a:prstGeom>
            <a:noFill/>
          </p:spPr>
          <p:txBody>
            <a:bodyPr wrap="square" rtlCol="0">
              <a:spAutoFit/>
            </a:bodyPr>
            <a:lstStyle/>
            <a:p>
              <a:r>
                <a:rPr lang="en-US" dirty="0" smtClean="0">
                  <a:solidFill>
                    <a:schemeClr val="bg1"/>
                  </a:solidFill>
                  <a:latin typeface="Segoe UI Light"/>
                  <a:cs typeface="Segoe UI Light"/>
                </a:rPr>
                <a:t>Tammy Clegg</a:t>
              </a:r>
              <a:endParaRPr lang="en-US" dirty="0">
                <a:solidFill>
                  <a:schemeClr val="bg1"/>
                </a:solidFill>
                <a:latin typeface="Segoe UI Light"/>
                <a:cs typeface="Segoe UI Light"/>
              </a:endParaRPr>
            </a:p>
            <a:p>
              <a:r>
                <a:rPr lang="en-US" sz="1400" dirty="0" err="1" smtClean="0">
                  <a:solidFill>
                    <a:srgbClr val="FFC000"/>
                  </a:solidFill>
                  <a:latin typeface="Segoe UI Light"/>
                  <a:cs typeface="Segoe UI Light"/>
                </a:rPr>
                <a:t>tclegg@umd.edu</a:t>
              </a:r>
              <a:endParaRPr lang="en-US" sz="1400" dirty="0">
                <a:solidFill>
                  <a:srgbClr val="FFC000"/>
                </a:solidFill>
                <a:latin typeface="Segoe UI Light"/>
                <a:cs typeface="Segoe UI Light"/>
              </a:endParaRPr>
            </a:p>
            <a:p>
              <a:r>
                <a:rPr lang="en-US" sz="1400" dirty="0" smtClean="0">
                  <a:solidFill>
                    <a:srgbClr val="FFC000"/>
                  </a:solidFill>
                  <a:latin typeface="Segoe UI Light"/>
                  <a:cs typeface="Segoe UI Light"/>
                </a:rPr>
                <a:t>@</a:t>
              </a:r>
              <a:r>
                <a:rPr lang="en-US" sz="1400" dirty="0" err="1" smtClean="0">
                  <a:solidFill>
                    <a:srgbClr val="FFC000"/>
                  </a:solidFill>
                  <a:latin typeface="Segoe UI Light"/>
                  <a:cs typeface="Segoe UI Light"/>
                </a:rPr>
                <a:t>tclegg</a:t>
              </a:r>
              <a:endParaRPr lang="en-US" sz="1400" dirty="0">
                <a:solidFill>
                  <a:srgbClr val="FFC000"/>
                </a:solidFill>
                <a:latin typeface="Segoe UI Light"/>
                <a:cs typeface="Segoe UI Light"/>
              </a:endParaRPr>
            </a:p>
          </p:txBody>
        </p:sp>
        <p:pic>
          <p:nvPicPr>
            <p:cNvPr id="67" name="Picture 66"/>
            <p:cNvPicPr>
              <a:picLocks noChangeAspect="1"/>
            </p:cNvPicPr>
            <p:nvPr/>
          </p:nvPicPr>
          <p:blipFill rotWithShape="1">
            <a:blip r:embed="rId5">
              <a:extLst>
                <a:ext uri="{28A0092B-C50C-407E-A947-70E740481C1C}">
                  <a14:useLocalDpi xmlns:a14="http://schemas.microsoft.com/office/drawing/2010/main" val="0"/>
                </a:ext>
              </a:extLst>
            </a:blip>
            <a:srcRect t="9103" b="22964"/>
            <a:stretch/>
          </p:blipFill>
          <p:spPr>
            <a:xfrm>
              <a:off x="2066157" y="2637219"/>
              <a:ext cx="1385354" cy="1411671"/>
            </a:xfrm>
            <a:prstGeom prst="rect">
              <a:avLst/>
            </a:prstGeom>
          </p:spPr>
        </p:pic>
      </p:grpSp>
      <p:grpSp>
        <p:nvGrpSpPr>
          <p:cNvPr id="14" name="Group 13"/>
          <p:cNvGrpSpPr/>
          <p:nvPr/>
        </p:nvGrpSpPr>
        <p:grpSpPr>
          <a:xfrm>
            <a:off x="4649791" y="1482693"/>
            <a:ext cx="1619250" cy="2457616"/>
            <a:chOff x="3747366" y="2518626"/>
            <a:chExt cx="1619250" cy="2457616"/>
          </a:xfrm>
        </p:grpSpPr>
        <p:sp>
          <p:nvSpPr>
            <p:cNvPr id="56" name="Rectangle 55"/>
            <p:cNvSpPr/>
            <p:nvPr/>
          </p:nvSpPr>
          <p:spPr>
            <a:xfrm>
              <a:off x="3747366" y="2518626"/>
              <a:ext cx="1619250" cy="2457616"/>
            </a:xfrm>
            <a:prstGeom prst="rect">
              <a:avLst/>
            </a:prstGeom>
            <a:solidFill>
              <a:srgbClr val="000000"/>
            </a:solidFill>
            <a:ln>
              <a:no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8" name="TextBox 57"/>
            <p:cNvSpPr txBox="1"/>
            <p:nvPr/>
          </p:nvSpPr>
          <p:spPr>
            <a:xfrm>
              <a:off x="3747366" y="4018643"/>
              <a:ext cx="1619250" cy="800219"/>
            </a:xfrm>
            <a:prstGeom prst="rect">
              <a:avLst/>
            </a:prstGeom>
            <a:noFill/>
          </p:spPr>
          <p:txBody>
            <a:bodyPr wrap="square" rtlCol="0">
              <a:spAutoFit/>
            </a:bodyPr>
            <a:lstStyle/>
            <a:p>
              <a:r>
                <a:rPr lang="en-US" dirty="0" err="1" smtClean="0">
                  <a:solidFill>
                    <a:schemeClr val="bg1"/>
                  </a:solidFill>
                  <a:latin typeface="Segoe UI Light"/>
                  <a:cs typeface="Segoe UI Light"/>
                </a:rPr>
                <a:t>Seokbin</a:t>
              </a:r>
              <a:r>
                <a:rPr lang="en-US" dirty="0" smtClean="0">
                  <a:solidFill>
                    <a:schemeClr val="bg1"/>
                  </a:solidFill>
                  <a:latin typeface="Segoe UI Light"/>
                  <a:cs typeface="Segoe UI Light"/>
                </a:rPr>
                <a:t> Kang</a:t>
              </a:r>
              <a:endParaRPr lang="en-US" dirty="0">
                <a:solidFill>
                  <a:schemeClr val="bg1"/>
                </a:solidFill>
                <a:latin typeface="Segoe UI Light"/>
                <a:cs typeface="Segoe UI Light"/>
              </a:endParaRPr>
            </a:p>
            <a:p>
              <a:r>
                <a:rPr lang="en-US" sz="1400" dirty="0" err="1" smtClean="0">
                  <a:solidFill>
                    <a:srgbClr val="FFC000"/>
                  </a:solidFill>
                  <a:latin typeface="Segoe UI Light"/>
                  <a:cs typeface="Segoe UI Light"/>
                </a:rPr>
                <a:t>sbkang@umd.edu</a:t>
              </a:r>
              <a:endParaRPr lang="en-US" sz="1400" dirty="0">
                <a:solidFill>
                  <a:srgbClr val="FFC000"/>
                </a:solidFill>
                <a:latin typeface="Segoe UI Light"/>
                <a:cs typeface="Segoe UI Light"/>
              </a:endParaRPr>
            </a:p>
            <a:p>
              <a:r>
                <a:rPr lang="en-US" sz="1400" dirty="0" smtClean="0">
                  <a:solidFill>
                    <a:srgbClr val="FFC000"/>
                  </a:solidFill>
                  <a:latin typeface="Segoe UI Light"/>
                  <a:cs typeface="Segoe UI Light"/>
                </a:rPr>
                <a:t>@</a:t>
              </a:r>
              <a:r>
                <a:rPr lang="en-US" sz="1400" dirty="0" err="1" smtClean="0">
                  <a:solidFill>
                    <a:srgbClr val="FFC000"/>
                  </a:solidFill>
                  <a:latin typeface="Segoe UI Light"/>
                  <a:cs typeface="Segoe UI Light"/>
                </a:rPr>
                <a:t>seokbinkang</a:t>
              </a:r>
              <a:endParaRPr lang="en-US" sz="1400" dirty="0">
                <a:solidFill>
                  <a:srgbClr val="FFC000"/>
                </a:solidFill>
                <a:latin typeface="Segoe UI Light"/>
                <a:cs typeface="Segoe UI Light"/>
              </a:endParaRPr>
            </a:p>
          </p:txBody>
        </p:sp>
        <p:pic>
          <p:nvPicPr>
            <p:cNvPr id="68" name="Picture 6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63664" y="2617404"/>
              <a:ext cx="1381290" cy="1381290"/>
            </a:xfrm>
            <a:prstGeom prst="rect">
              <a:avLst/>
            </a:prstGeom>
          </p:spPr>
        </p:pic>
      </p:grpSp>
      <p:grpSp>
        <p:nvGrpSpPr>
          <p:cNvPr id="15" name="Group 14"/>
          <p:cNvGrpSpPr/>
          <p:nvPr/>
        </p:nvGrpSpPr>
        <p:grpSpPr>
          <a:xfrm>
            <a:off x="6406236" y="1482693"/>
            <a:ext cx="1619250" cy="2457616"/>
            <a:chOff x="5494974" y="2518626"/>
            <a:chExt cx="1619250" cy="2457616"/>
          </a:xfrm>
        </p:grpSpPr>
        <p:sp>
          <p:nvSpPr>
            <p:cNvPr id="59" name="Rectangle 58"/>
            <p:cNvSpPr/>
            <p:nvPr/>
          </p:nvSpPr>
          <p:spPr>
            <a:xfrm>
              <a:off x="5494974" y="2518626"/>
              <a:ext cx="1619250" cy="2457616"/>
            </a:xfrm>
            <a:prstGeom prst="rect">
              <a:avLst/>
            </a:prstGeom>
            <a:solidFill>
              <a:srgbClr val="000000"/>
            </a:solidFill>
            <a:ln>
              <a:no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1" name="TextBox 60"/>
            <p:cNvSpPr txBox="1"/>
            <p:nvPr/>
          </p:nvSpPr>
          <p:spPr>
            <a:xfrm>
              <a:off x="5494974" y="4018643"/>
              <a:ext cx="1619250" cy="584775"/>
            </a:xfrm>
            <a:prstGeom prst="rect">
              <a:avLst/>
            </a:prstGeom>
            <a:noFill/>
          </p:spPr>
          <p:txBody>
            <a:bodyPr wrap="square" rtlCol="0">
              <a:spAutoFit/>
            </a:bodyPr>
            <a:lstStyle/>
            <a:p>
              <a:r>
                <a:rPr lang="en-US" dirty="0" smtClean="0">
                  <a:solidFill>
                    <a:schemeClr val="bg1"/>
                  </a:solidFill>
                  <a:latin typeface="Segoe UI Light"/>
                  <a:cs typeface="Segoe UI Light"/>
                </a:rPr>
                <a:t>Angel Plane</a:t>
              </a:r>
              <a:endParaRPr lang="en-US" dirty="0">
                <a:solidFill>
                  <a:schemeClr val="bg1"/>
                </a:solidFill>
                <a:latin typeface="Segoe UI Light"/>
                <a:cs typeface="Segoe UI Light"/>
              </a:endParaRPr>
            </a:p>
            <a:p>
              <a:r>
                <a:rPr lang="en-US" sz="1400" dirty="0" err="1" smtClean="0">
                  <a:solidFill>
                    <a:srgbClr val="FFC000"/>
                  </a:solidFill>
                  <a:latin typeface="Segoe UI Light"/>
                  <a:cs typeface="Segoe UI Light"/>
                </a:rPr>
                <a:t>aplane@umd.edu</a:t>
              </a:r>
              <a:endParaRPr lang="en-US" sz="1400" dirty="0">
                <a:solidFill>
                  <a:srgbClr val="FFC000"/>
                </a:solidFill>
                <a:latin typeface="Segoe UI Light"/>
                <a:cs typeface="Segoe UI Light"/>
              </a:endParaRPr>
            </a:p>
          </p:txBody>
        </p:sp>
        <p:pic>
          <p:nvPicPr>
            <p:cNvPr id="69" name="Picture 6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11272" y="2617404"/>
              <a:ext cx="1381290" cy="1381290"/>
            </a:xfrm>
            <a:prstGeom prst="rect">
              <a:avLst/>
            </a:prstGeom>
          </p:spPr>
        </p:pic>
      </p:grpSp>
      <p:grpSp>
        <p:nvGrpSpPr>
          <p:cNvPr id="20" name="Group 19"/>
          <p:cNvGrpSpPr/>
          <p:nvPr/>
        </p:nvGrpSpPr>
        <p:grpSpPr>
          <a:xfrm>
            <a:off x="8134114" y="1482693"/>
            <a:ext cx="1925653" cy="2457616"/>
            <a:chOff x="7304071" y="2518626"/>
            <a:chExt cx="1925653" cy="2457616"/>
          </a:xfrm>
        </p:grpSpPr>
        <p:sp>
          <p:nvSpPr>
            <p:cNvPr id="62" name="Rectangle 61"/>
            <p:cNvSpPr/>
            <p:nvPr/>
          </p:nvSpPr>
          <p:spPr>
            <a:xfrm>
              <a:off x="7304072" y="2518626"/>
              <a:ext cx="1809910" cy="2457616"/>
            </a:xfrm>
            <a:prstGeom prst="rect">
              <a:avLst/>
            </a:prstGeom>
            <a:solidFill>
              <a:srgbClr val="000000"/>
            </a:solidFill>
            <a:ln>
              <a:no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4" name="TextBox 63"/>
            <p:cNvSpPr txBox="1"/>
            <p:nvPr/>
          </p:nvSpPr>
          <p:spPr>
            <a:xfrm>
              <a:off x="7304071" y="4018643"/>
              <a:ext cx="1925653" cy="861774"/>
            </a:xfrm>
            <a:prstGeom prst="rect">
              <a:avLst/>
            </a:prstGeom>
            <a:noFill/>
          </p:spPr>
          <p:txBody>
            <a:bodyPr wrap="square" rtlCol="0">
              <a:spAutoFit/>
            </a:bodyPr>
            <a:lstStyle/>
            <a:p>
              <a:r>
                <a:rPr lang="en-US" dirty="0" smtClean="0">
                  <a:solidFill>
                    <a:schemeClr val="bg1"/>
                  </a:solidFill>
                  <a:latin typeface="Segoe UI Light"/>
                  <a:cs typeface="Segoe UI Light"/>
                </a:rPr>
                <a:t>Vanessa </a:t>
              </a:r>
              <a:r>
                <a:rPr lang="en-US" dirty="0" err="1" smtClean="0">
                  <a:solidFill>
                    <a:schemeClr val="bg1"/>
                  </a:solidFill>
                  <a:latin typeface="Segoe UI Light"/>
                  <a:cs typeface="Segoe UI Light"/>
                </a:rPr>
                <a:t>Oguamanam</a:t>
              </a:r>
              <a:endParaRPr lang="en-US" dirty="0">
                <a:solidFill>
                  <a:schemeClr val="bg1"/>
                </a:solidFill>
                <a:latin typeface="Segoe UI Light"/>
                <a:cs typeface="Segoe UI Light"/>
              </a:endParaRPr>
            </a:p>
            <a:p>
              <a:r>
                <a:rPr lang="en-US" sz="1400" dirty="0" err="1" smtClean="0">
                  <a:solidFill>
                    <a:srgbClr val="FFC000"/>
                  </a:solidFill>
                  <a:latin typeface="Segoe UI Light"/>
                  <a:cs typeface="Segoe UI Light"/>
                </a:rPr>
                <a:t>nessaogu@gmail.com</a:t>
              </a:r>
              <a:endParaRPr lang="en-US" sz="1400" dirty="0">
                <a:solidFill>
                  <a:srgbClr val="FFC000"/>
                </a:solidFill>
                <a:latin typeface="Segoe UI Light"/>
                <a:cs typeface="Segoe UI Light"/>
              </a:endParaRPr>
            </a:p>
          </p:txBody>
        </p:sp>
        <p:pic>
          <p:nvPicPr>
            <p:cNvPr id="70" name="Picture 6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13060" y="2628159"/>
              <a:ext cx="1379929" cy="1379929"/>
            </a:xfrm>
            <a:prstGeom prst="rect">
              <a:avLst/>
            </a:prstGeom>
          </p:spPr>
        </p:pic>
      </p:grpSp>
      <p:sp>
        <p:nvSpPr>
          <p:cNvPr id="71" name="TextBox 70"/>
          <p:cNvSpPr txBox="1"/>
          <p:nvPr/>
        </p:nvSpPr>
        <p:spPr>
          <a:xfrm>
            <a:off x="10430272" y="4896262"/>
            <a:ext cx="1721706" cy="584775"/>
          </a:xfrm>
          <a:prstGeom prst="rect">
            <a:avLst/>
          </a:prstGeom>
          <a:noFill/>
        </p:spPr>
        <p:txBody>
          <a:bodyPr wrap="square" rtlCol="0" anchor="ctr">
            <a:spAutoFit/>
          </a:bodyPr>
          <a:lstStyle/>
          <a:p>
            <a:r>
              <a:rPr lang="en-US" sz="3200" smtClean="0">
                <a:latin typeface="Segoe Condensed" charset="0"/>
                <a:ea typeface="Segoe Condensed" charset="0"/>
                <a:cs typeface="Segoe Condensed" charset="0"/>
              </a:rPr>
              <a:t>#</a:t>
            </a:r>
            <a:r>
              <a:rPr lang="en-US" sz="3200" dirty="0" smtClean="0">
                <a:latin typeface="Segoe Condensed" charset="0"/>
                <a:ea typeface="Segoe Condensed" charset="0"/>
                <a:cs typeface="Segoe Condensed" charset="0"/>
              </a:rPr>
              <a:t>1441184</a:t>
            </a:r>
            <a:endParaRPr lang="en-US" sz="3200" dirty="0">
              <a:latin typeface="Segoe Condensed" charset="0"/>
              <a:ea typeface="Segoe Condensed" charset="0"/>
              <a:cs typeface="Segoe Condensed" charset="0"/>
            </a:endParaRPr>
          </a:p>
        </p:txBody>
      </p:sp>
      <p:pic>
        <p:nvPicPr>
          <p:cNvPr id="72" name="Picture 7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89703" y="4544526"/>
            <a:ext cx="1288246" cy="1288246"/>
          </a:xfrm>
          <a:prstGeom prst="rect">
            <a:avLst/>
          </a:prstGeom>
        </p:spPr>
      </p:pic>
      <p:pic>
        <p:nvPicPr>
          <p:cNvPr id="73" name="Picture 72" descr="BrandingBar_WhiteOnBlack_WithiSchool.png"/>
          <p:cNvPicPr>
            <a:picLocks noChangeAspect="1"/>
          </p:cNvPicPr>
          <p:nvPr/>
        </p:nvPicPr>
        <p:blipFill>
          <a:blip r:embed="rId10">
            <a:alphaModFix amt="85000"/>
            <a:extLst>
              <a:ext uri="{28A0092B-C50C-407E-A947-70E740481C1C}">
                <a14:useLocalDpi xmlns:a14="http://schemas.microsoft.com/office/drawing/2010/main" val="0"/>
              </a:ext>
            </a:extLst>
          </a:blip>
          <a:stretch>
            <a:fillRect/>
          </a:stretch>
        </p:blipFill>
        <p:spPr>
          <a:xfrm>
            <a:off x="-24931" y="6077337"/>
            <a:ext cx="12216931" cy="805320"/>
          </a:xfrm>
          <a:prstGeom prst="rect">
            <a:avLst/>
          </a:prstGeom>
        </p:spPr>
      </p:pic>
    </p:spTree>
    <p:extLst>
      <p:ext uri="{BB962C8B-B14F-4D97-AF65-F5344CB8AC3E}">
        <p14:creationId xmlns:p14="http://schemas.microsoft.com/office/powerpoint/2010/main" val="963306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0" fill="remove" nodeType="withEffect">
                                  <p:stCondLst>
                                    <p:cond delay="1000"/>
                                  </p:stCondLst>
                                  <p:childTnLst>
                                    <p:animRot by="120000">
                                      <p:cBhvr>
                                        <p:cTn id="6" dur="100" fill="hold">
                                          <p:stCondLst>
                                            <p:cond delay="0"/>
                                          </p:stCondLst>
                                        </p:cTn>
                                        <p:tgtEl>
                                          <p:spTgt spid="12"/>
                                        </p:tgtEl>
                                        <p:attrNameLst>
                                          <p:attrName>r</p:attrName>
                                        </p:attrNameLst>
                                      </p:cBhvr>
                                    </p:animRot>
                                    <p:animRot by="-240000">
                                      <p:cBhvr>
                                        <p:cTn id="7" dur="200" fill="hold">
                                          <p:stCondLst>
                                            <p:cond delay="200"/>
                                          </p:stCondLst>
                                        </p:cTn>
                                        <p:tgtEl>
                                          <p:spTgt spid="12"/>
                                        </p:tgtEl>
                                        <p:attrNameLst>
                                          <p:attrName>r</p:attrName>
                                        </p:attrNameLst>
                                      </p:cBhvr>
                                    </p:animRot>
                                    <p:animRot by="240000">
                                      <p:cBhvr>
                                        <p:cTn id="8" dur="200" fill="hold">
                                          <p:stCondLst>
                                            <p:cond delay="400"/>
                                          </p:stCondLst>
                                        </p:cTn>
                                        <p:tgtEl>
                                          <p:spTgt spid="12"/>
                                        </p:tgtEl>
                                        <p:attrNameLst>
                                          <p:attrName>r</p:attrName>
                                        </p:attrNameLst>
                                      </p:cBhvr>
                                    </p:animRot>
                                    <p:animRot by="-240000">
                                      <p:cBhvr>
                                        <p:cTn id="9" dur="200" fill="hold">
                                          <p:stCondLst>
                                            <p:cond delay="600"/>
                                          </p:stCondLst>
                                        </p:cTn>
                                        <p:tgtEl>
                                          <p:spTgt spid="12"/>
                                        </p:tgtEl>
                                        <p:attrNameLst>
                                          <p:attrName>r</p:attrName>
                                        </p:attrNameLst>
                                      </p:cBhvr>
                                    </p:animRot>
                                    <p:animRot by="120000">
                                      <p:cBhvr>
                                        <p:cTn id="10"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0" y="441609"/>
            <a:ext cx="12192000" cy="31655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latin typeface="Segoe Condensed" charset="0"/>
                <a:ea typeface="Segoe Condensed" charset="0"/>
                <a:cs typeface="Segoe Condensed" charset="0"/>
              </a:rPr>
              <a:t>How can </a:t>
            </a:r>
            <a:r>
              <a:rPr lang="en-US" sz="6000" b="1" dirty="0">
                <a:solidFill>
                  <a:schemeClr val="tx1"/>
                </a:solidFill>
                <a:latin typeface="Segoe Condensed" charset="0"/>
                <a:ea typeface="Segoe Condensed" charset="0"/>
                <a:cs typeface="Segoe Condensed" charset="0"/>
              </a:rPr>
              <a:t>LPSV tools </a:t>
            </a:r>
            <a:r>
              <a:rPr lang="en-US" sz="4800" dirty="0">
                <a:solidFill>
                  <a:schemeClr val="tx1"/>
                </a:solidFill>
                <a:latin typeface="Segoe Condensed" charset="0"/>
                <a:ea typeface="Segoe Condensed" charset="0"/>
                <a:cs typeface="Segoe Condensed" charset="0"/>
              </a:rPr>
              <a:t>support </a:t>
            </a:r>
            <a:r>
              <a:rPr lang="en-US" sz="6000" b="1" dirty="0" smtClean="0">
                <a:solidFill>
                  <a:schemeClr val="tx1"/>
                </a:solidFill>
                <a:latin typeface="Segoe Condensed" charset="0"/>
                <a:ea typeface="Segoe Condensed" charset="0"/>
                <a:cs typeface="Segoe Condensed" charset="0"/>
              </a:rPr>
              <a:t>life-relevant</a:t>
            </a:r>
            <a:r>
              <a:rPr lang="en-US" sz="6000" b="1" dirty="0">
                <a:solidFill>
                  <a:schemeClr val="tx1"/>
                </a:solidFill>
                <a:latin typeface="Segoe Condensed" charset="0"/>
                <a:ea typeface="Segoe Condensed" charset="0"/>
                <a:cs typeface="Segoe Condensed" charset="0"/>
              </a:rPr>
              <a:t>, collaborative</a:t>
            </a:r>
            <a:r>
              <a:rPr lang="en-US" sz="6000" dirty="0">
                <a:solidFill>
                  <a:schemeClr val="tx1"/>
                </a:solidFill>
                <a:latin typeface="Segoe Condensed" charset="0"/>
                <a:ea typeface="Segoe Condensed" charset="0"/>
                <a:cs typeface="Segoe Condensed" charset="0"/>
              </a:rPr>
              <a:t> </a:t>
            </a:r>
            <a:r>
              <a:rPr lang="en-US" sz="4800" dirty="0">
                <a:solidFill>
                  <a:schemeClr val="tx1"/>
                </a:solidFill>
                <a:latin typeface="Segoe Condensed" charset="0"/>
                <a:ea typeface="Segoe Condensed" charset="0"/>
                <a:cs typeface="Segoe Condensed" charset="0"/>
              </a:rPr>
              <a:t>STEM learning experiences for youth?</a:t>
            </a:r>
          </a:p>
        </p:txBody>
      </p:sp>
    </p:spTree>
    <p:extLst>
      <p:ext uri="{BB962C8B-B14F-4D97-AF65-F5344CB8AC3E}">
        <p14:creationId xmlns:p14="http://schemas.microsoft.com/office/powerpoint/2010/main" val="575208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 y="4477325"/>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99794" y="4679873"/>
            <a:ext cx="1063892" cy="707886"/>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BodyVis</a:t>
            </a:r>
            <a:endParaRPr lang="en-US" sz="2000" dirty="0" smtClean="0">
              <a:latin typeface="Segoe Condensed" charset="0"/>
              <a:ea typeface="Segoe Condensed" charset="0"/>
              <a:cs typeface="Segoe Condensed" charset="0"/>
            </a:endParaRPr>
          </a:p>
          <a:p>
            <a:pPr algn="ctr"/>
            <a:r>
              <a:rPr lang="en-US" sz="2000" dirty="0" smtClean="0">
                <a:latin typeface="Segoe Condensed" charset="0"/>
                <a:ea typeface="Segoe Condensed" charset="0"/>
                <a:cs typeface="Segoe Condensed" charset="0"/>
              </a:rPr>
              <a:t>(LPSV)</a:t>
            </a:r>
          </a:p>
        </p:txBody>
      </p:sp>
      <p:sp>
        <p:nvSpPr>
          <p:cNvPr id="15" name="Oval 14"/>
          <p:cNvSpPr/>
          <p:nvPr/>
        </p:nvSpPr>
        <p:spPr>
          <a:xfrm>
            <a:off x="569695" y="4313009"/>
            <a:ext cx="324091" cy="3286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0" y="441609"/>
            <a:ext cx="12192000" cy="31655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latin typeface="Segoe Condensed" charset="0"/>
                <a:ea typeface="Segoe Condensed" charset="0"/>
                <a:cs typeface="Segoe Condensed" charset="0"/>
              </a:rPr>
              <a:t>How can </a:t>
            </a:r>
            <a:r>
              <a:rPr lang="en-US" sz="6000" b="1" dirty="0">
                <a:solidFill>
                  <a:schemeClr val="tx1"/>
                </a:solidFill>
                <a:latin typeface="Segoe Condensed" charset="0"/>
                <a:ea typeface="Segoe Condensed" charset="0"/>
                <a:cs typeface="Segoe Condensed" charset="0"/>
              </a:rPr>
              <a:t>LPSV tools </a:t>
            </a:r>
            <a:r>
              <a:rPr lang="en-US" sz="4800" dirty="0">
                <a:solidFill>
                  <a:schemeClr val="tx1"/>
                </a:solidFill>
                <a:latin typeface="Segoe Condensed" charset="0"/>
                <a:ea typeface="Segoe Condensed" charset="0"/>
                <a:cs typeface="Segoe Condensed" charset="0"/>
              </a:rPr>
              <a:t>support </a:t>
            </a:r>
            <a:r>
              <a:rPr lang="en-US" sz="6000" b="1" dirty="0" smtClean="0">
                <a:solidFill>
                  <a:schemeClr val="tx1"/>
                </a:solidFill>
                <a:latin typeface="Segoe Condensed" charset="0"/>
                <a:ea typeface="Segoe Condensed" charset="0"/>
                <a:cs typeface="Segoe Condensed" charset="0"/>
              </a:rPr>
              <a:t>life-relevant</a:t>
            </a:r>
            <a:r>
              <a:rPr lang="en-US" sz="6000" b="1" dirty="0">
                <a:solidFill>
                  <a:schemeClr val="tx1"/>
                </a:solidFill>
                <a:latin typeface="Segoe Condensed" charset="0"/>
                <a:ea typeface="Segoe Condensed" charset="0"/>
                <a:cs typeface="Segoe Condensed" charset="0"/>
              </a:rPr>
              <a:t>, collaborative</a:t>
            </a:r>
            <a:r>
              <a:rPr lang="en-US" sz="6000" dirty="0">
                <a:solidFill>
                  <a:schemeClr val="tx1"/>
                </a:solidFill>
                <a:latin typeface="Segoe Condensed" charset="0"/>
                <a:ea typeface="Segoe Condensed" charset="0"/>
                <a:cs typeface="Segoe Condensed" charset="0"/>
              </a:rPr>
              <a:t> </a:t>
            </a:r>
            <a:r>
              <a:rPr lang="en-US" sz="4800" dirty="0">
                <a:solidFill>
                  <a:schemeClr val="tx1"/>
                </a:solidFill>
                <a:latin typeface="Segoe Condensed" charset="0"/>
                <a:ea typeface="Segoe Condensed" charset="0"/>
                <a:cs typeface="Segoe Condensed" charset="0"/>
              </a:rPr>
              <a:t>STEM learning experiences for youth?</a:t>
            </a:r>
          </a:p>
        </p:txBody>
      </p:sp>
    </p:spTree>
    <p:extLst>
      <p:ext uri="{BB962C8B-B14F-4D97-AF65-F5344CB8AC3E}">
        <p14:creationId xmlns:p14="http://schemas.microsoft.com/office/powerpoint/2010/main" val="2009193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 y="4477325"/>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7" y="4679873"/>
            <a:ext cx="1411783" cy="707886"/>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Participatory Design</a:t>
            </a:r>
          </a:p>
        </p:txBody>
      </p:sp>
      <p:sp>
        <p:nvSpPr>
          <p:cNvPr id="10" name="Oval 9"/>
          <p:cNvSpPr/>
          <p:nvPr/>
        </p:nvSpPr>
        <p:spPr>
          <a:xfrm>
            <a:off x="2351324" y="4313009"/>
            <a:ext cx="324091" cy="3286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4" y="4679873"/>
            <a:ext cx="1063892" cy="707886"/>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BodyVis</a:t>
            </a:r>
            <a:endParaRPr lang="en-US" sz="2000" dirty="0" smtClean="0">
              <a:latin typeface="Segoe Condensed" charset="0"/>
              <a:ea typeface="Segoe Condensed" charset="0"/>
              <a:cs typeface="Segoe Condensed" charset="0"/>
            </a:endParaRPr>
          </a:p>
          <a:p>
            <a:pPr algn="ctr"/>
            <a:r>
              <a:rPr lang="en-US" sz="2000" dirty="0" smtClean="0">
                <a:latin typeface="Segoe Condensed" charset="0"/>
                <a:ea typeface="Segoe Condensed" charset="0"/>
                <a:cs typeface="Segoe Condensed" charset="0"/>
              </a:rPr>
              <a:t>(LPSV)</a:t>
            </a:r>
          </a:p>
        </p:txBody>
      </p:sp>
      <p:sp>
        <p:nvSpPr>
          <p:cNvPr id="15" name="Oval 14"/>
          <p:cNvSpPr/>
          <p:nvPr/>
        </p:nvSpPr>
        <p:spPr>
          <a:xfrm>
            <a:off x="569695" y="4313009"/>
            <a:ext cx="324091" cy="3286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0" y="441609"/>
            <a:ext cx="12192000" cy="31655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latin typeface="Segoe Condensed" charset="0"/>
                <a:ea typeface="Segoe Condensed" charset="0"/>
                <a:cs typeface="Segoe Condensed" charset="0"/>
              </a:rPr>
              <a:t>How can </a:t>
            </a:r>
            <a:r>
              <a:rPr lang="en-US" sz="6000" b="1" dirty="0">
                <a:solidFill>
                  <a:schemeClr val="tx1"/>
                </a:solidFill>
                <a:latin typeface="Segoe Condensed" charset="0"/>
                <a:ea typeface="Segoe Condensed" charset="0"/>
                <a:cs typeface="Segoe Condensed" charset="0"/>
              </a:rPr>
              <a:t>LPSV tools </a:t>
            </a:r>
            <a:r>
              <a:rPr lang="en-US" sz="4800" dirty="0">
                <a:solidFill>
                  <a:schemeClr val="tx1"/>
                </a:solidFill>
                <a:latin typeface="Segoe Condensed" charset="0"/>
                <a:ea typeface="Segoe Condensed" charset="0"/>
                <a:cs typeface="Segoe Condensed" charset="0"/>
              </a:rPr>
              <a:t>support </a:t>
            </a:r>
            <a:r>
              <a:rPr lang="en-US" sz="6000" b="1" dirty="0" smtClean="0">
                <a:solidFill>
                  <a:schemeClr val="tx1"/>
                </a:solidFill>
                <a:latin typeface="Segoe Condensed" charset="0"/>
                <a:ea typeface="Segoe Condensed" charset="0"/>
                <a:cs typeface="Segoe Condensed" charset="0"/>
              </a:rPr>
              <a:t>life-relevant</a:t>
            </a:r>
            <a:r>
              <a:rPr lang="en-US" sz="6000" b="1" dirty="0">
                <a:solidFill>
                  <a:schemeClr val="tx1"/>
                </a:solidFill>
                <a:latin typeface="Segoe Condensed" charset="0"/>
                <a:ea typeface="Segoe Condensed" charset="0"/>
                <a:cs typeface="Segoe Condensed" charset="0"/>
              </a:rPr>
              <a:t>, collaborative</a:t>
            </a:r>
            <a:r>
              <a:rPr lang="en-US" sz="6000" dirty="0">
                <a:solidFill>
                  <a:schemeClr val="tx1"/>
                </a:solidFill>
                <a:latin typeface="Segoe Condensed" charset="0"/>
                <a:ea typeface="Segoe Condensed" charset="0"/>
                <a:cs typeface="Segoe Condensed" charset="0"/>
              </a:rPr>
              <a:t> </a:t>
            </a:r>
            <a:r>
              <a:rPr lang="en-US" sz="4800" dirty="0">
                <a:solidFill>
                  <a:schemeClr val="tx1"/>
                </a:solidFill>
                <a:latin typeface="Segoe Condensed" charset="0"/>
                <a:ea typeface="Segoe Condensed" charset="0"/>
                <a:cs typeface="Segoe Condensed" charset="0"/>
              </a:rPr>
              <a:t>STEM learning experiences for youth?</a:t>
            </a:r>
          </a:p>
        </p:txBody>
      </p:sp>
    </p:spTree>
    <p:extLst>
      <p:ext uri="{BB962C8B-B14F-4D97-AF65-F5344CB8AC3E}">
        <p14:creationId xmlns:p14="http://schemas.microsoft.com/office/powerpoint/2010/main" val="107579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 y="4477325"/>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7" y="4679873"/>
            <a:ext cx="1411783" cy="707886"/>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Participatory Design</a:t>
            </a:r>
          </a:p>
        </p:txBody>
      </p:sp>
      <p:sp>
        <p:nvSpPr>
          <p:cNvPr id="10" name="Oval 9"/>
          <p:cNvSpPr/>
          <p:nvPr/>
        </p:nvSpPr>
        <p:spPr>
          <a:xfrm>
            <a:off x="2351324" y="4313009"/>
            <a:ext cx="324091" cy="3286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4" y="4679873"/>
            <a:ext cx="1063892" cy="707886"/>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BodyVis</a:t>
            </a:r>
            <a:endParaRPr lang="en-US" sz="2000" dirty="0" smtClean="0">
              <a:latin typeface="Segoe Condensed" charset="0"/>
              <a:ea typeface="Segoe Condensed" charset="0"/>
              <a:cs typeface="Segoe Condensed" charset="0"/>
            </a:endParaRPr>
          </a:p>
          <a:p>
            <a:pPr algn="ctr"/>
            <a:r>
              <a:rPr lang="en-US" sz="2000" dirty="0" smtClean="0">
                <a:latin typeface="Segoe Condensed" charset="0"/>
                <a:ea typeface="Segoe Condensed" charset="0"/>
                <a:cs typeface="Segoe Condensed" charset="0"/>
              </a:rPr>
              <a:t>(LPSV)</a:t>
            </a:r>
          </a:p>
        </p:txBody>
      </p:sp>
      <p:sp>
        <p:nvSpPr>
          <p:cNvPr id="15" name="Oval 14"/>
          <p:cNvSpPr/>
          <p:nvPr/>
        </p:nvSpPr>
        <p:spPr>
          <a:xfrm>
            <a:off x="569695" y="4313009"/>
            <a:ext cx="324091" cy="3286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6" y="4679873"/>
            <a:ext cx="1274103" cy="707886"/>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SharedPhys</a:t>
            </a:r>
            <a:endParaRPr lang="en-US" sz="2000" dirty="0" smtClean="0">
              <a:latin typeface="Segoe Condensed" charset="0"/>
              <a:ea typeface="Segoe Condensed" charset="0"/>
              <a:cs typeface="Segoe Condensed" charset="0"/>
            </a:endParaRPr>
          </a:p>
          <a:p>
            <a:pPr algn="ctr"/>
            <a:r>
              <a:rPr lang="en-US" sz="2000" dirty="0" smtClean="0">
                <a:latin typeface="Segoe Condensed" charset="0"/>
                <a:ea typeface="Segoe Condensed" charset="0"/>
                <a:cs typeface="Segoe Condensed" charset="0"/>
              </a:rPr>
              <a:t>(LPSV)</a:t>
            </a:r>
          </a:p>
        </p:txBody>
      </p:sp>
      <p:sp>
        <p:nvSpPr>
          <p:cNvPr id="17" name="Oval 16"/>
          <p:cNvSpPr/>
          <p:nvPr/>
        </p:nvSpPr>
        <p:spPr>
          <a:xfrm>
            <a:off x="4132953" y="4313009"/>
            <a:ext cx="324091" cy="32863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rot="527031">
            <a:off x="2500133" y="5285287"/>
            <a:ext cx="1632820" cy="522360"/>
          </a:xfrm>
          <a:custGeom>
            <a:avLst/>
            <a:gdLst>
              <a:gd name="connsiteX0" fmla="*/ 0 w 1423686"/>
              <a:gd name="connsiteY0" fmla="*/ 300942 h 522360"/>
              <a:gd name="connsiteX1" fmla="*/ 34724 w 1423686"/>
              <a:gd name="connsiteY1" fmla="*/ 358815 h 522360"/>
              <a:gd name="connsiteX2" fmla="*/ 92598 w 1423686"/>
              <a:gd name="connsiteY2" fmla="*/ 405114 h 522360"/>
              <a:gd name="connsiteX3" fmla="*/ 162046 w 1423686"/>
              <a:gd name="connsiteY3" fmla="*/ 428263 h 522360"/>
              <a:gd name="connsiteX4" fmla="*/ 185195 w 1423686"/>
              <a:gd name="connsiteY4" fmla="*/ 451413 h 522360"/>
              <a:gd name="connsiteX5" fmla="*/ 266218 w 1423686"/>
              <a:gd name="connsiteY5" fmla="*/ 474562 h 522360"/>
              <a:gd name="connsiteX6" fmla="*/ 381965 w 1423686"/>
              <a:gd name="connsiteY6" fmla="*/ 497712 h 522360"/>
              <a:gd name="connsiteX7" fmla="*/ 717631 w 1423686"/>
              <a:gd name="connsiteY7" fmla="*/ 486137 h 522360"/>
              <a:gd name="connsiteX8" fmla="*/ 787079 w 1423686"/>
              <a:gd name="connsiteY8" fmla="*/ 462987 h 522360"/>
              <a:gd name="connsiteX9" fmla="*/ 856527 w 1423686"/>
              <a:gd name="connsiteY9" fmla="*/ 439838 h 522360"/>
              <a:gd name="connsiteX10" fmla="*/ 891251 w 1423686"/>
              <a:gd name="connsiteY10" fmla="*/ 416689 h 522360"/>
              <a:gd name="connsiteX11" fmla="*/ 925975 w 1423686"/>
              <a:gd name="connsiteY11" fmla="*/ 405114 h 522360"/>
              <a:gd name="connsiteX12" fmla="*/ 983848 w 1423686"/>
              <a:gd name="connsiteY12" fmla="*/ 358815 h 522360"/>
              <a:gd name="connsiteX13" fmla="*/ 1018572 w 1423686"/>
              <a:gd name="connsiteY13" fmla="*/ 347241 h 522360"/>
              <a:gd name="connsiteX14" fmla="*/ 1041722 w 1423686"/>
              <a:gd name="connsiteY14" fmla="*/ 324091 h 522360"/>
              <a:gd name="connsiteX15" fmla="*/ 1111170 w 1423686"/>
              <a:gd name="connsiteY15" fmla="*/ 300942 h 522360"/>
              <a:gd name="connsiteX16" fmla="*/ 1122744 w 1423686"/>
              <a:gd name="connsiteY16" fmla="*/ 266218 h 522360"/>
              <a:gd name="connsiteX17" fmla="*/ 1157469 w 1423686"/>
              <a:gd name="connsiteY17" fmla="*/ 243068 h 522360"/>
              <a:gd name="connsiteX18" fmla="*/ 1192193 w 1423686"/>
              <a:gd name="connsiteY18" fmla="*/ 208344 h 522360"/>
              <a:gd name="connsiteX19" fmla="*/ 1250066 w 1423686"/>
              <a:gd name="connsiteY19" fmla="*/ 150471 h 522360"/>
              <a:gd name="connsiteX20" fmla="*/ 1261641 w 1423686"/>
              <a:gd name="connsiteY20" fmla="*/ 115747 h 522360"/>
              <a:gd name="connsiteX21" fmla="*/ 1284790 w 1423686"/>
              <a:gd name="connsiteY21" fmla="*/ 81023 h 522360"/>
              <a:gd name="connsiteX22" fmla="*/ 1261641 w 1423686"/>
              <a:gd name="connsiteY22" fmla="*/ 115747 h 522360"/>
              <a:gd name="connsiteX23" fmla="*/ 1215342 w 1423686"/>
              <a:gd name="connsiteY23" fmla="*/ 173620 h 522360"/>
              <a:gd name="connsiteX24" fmla="*/ 1169043 w 1423686"/>
              <a:gd name="connsiteY24" fmla="*/ 219919 h 522360"/>
              <a:gd name="connsiteX25" fmla="*/ 1157469 w 1423686"/>
              <a:gd name="connsiteY25" fmla="*/ 254643 h 522360"/>
              <a:gd name="connsiteX26" fmla="*/ 1099595 w 1423686"/>
              <a:gd name="connsiteY26" fmla="*/ 289367 h 522360"/>
              <a:gd name="connsiteX27" fmla="*/ 1053296 w 1423686"/>
              <a:gd name="connsiteY27" fmla="*/ 335666 h 522360"/>
              <a:gd name="connsiteX28" fmla="*/ 983848 w 1423686"/>
              <a:gd name="connsiteY28" fmla="*/ 370390 h 522360"/>
              <a:gd name="connsiteX29" fmla="*/ 949124 w 1423686"/>
              <a:gd name="connsiteY29" fmla="*/ 381965 h 522360"/>
              <a:gd name="connsiteX30" fmla="*/ 879676 w 1423686"/>
              <a:gd name="connsiteY30" fmla="*/ 428263 h 522360"/>
              <a:gd name="connsiteX31" fmla="*/ 810228 w 1423686"/>
              <a:gd name="connsiteY31" fmla="*/ 462987 h 522360"/>
              <a:gd name="connsiteX32" fmla="*/ 798653 w 1423686"/>
              <a:gd name="connsiteY32" fmla="*/ 497712 h 522360"/>
              <a:gd name="connsiteX33" fmla="*/ 763929 w 1423686"/>
              <a:gd name="connsiteY33" fmla="*/ 509286 h 522360"/>
              <a:gd name="connsiteX34" fmla="*/ 613458 w 1423686"/>
              <a:gd name="connsiteY34" fmla="*/ 520861 h 522360"/>
              <a:gd name="connsiteX35" fmla="*/ 289367 w 1423686"/>
              <a:gd name="connsiteY35" fmla="*/ 497712 h 522360"/>
              <a:gd name="connsiteX36" fmla="*/ 185195 w 1423686"/>
              <a:gd name="connsiteY36" fmla="*/ 462987 h 522360"/>
              <a:gd name="connsiteX37" fmla="*/ 115747 w 1423686"/>
              <a:gd name="connsiteY37" fmla="*/ 439838 h 522360"/>
              <a:gd name="connsiteX38" fmla="*/ 81023 w 1423686"/>
              <a:gd name="connsiteY38" fmla="*/ 428263 h 522360"/>
              <a:gd name="connsiteX39" fmla="*/ 46299 w 1423686"/>
              <a:gd name="connsiteY39" fmla="*/ 405114 h 522360"/>
              <a:gd name="connsiteX40" fmla="*/ 23150 w 1423686"/>
              <a:gd name="connsiteY40" fmla="*/ 370390 h 522360"/>
              <a:gd name="connsiteX41" fmla="*/ 46299 w 1423686"/>
              <a:gd name="connsiteY41" fmla="*/ 405114 h 522360"/>
              <a:gd name="connsiteX42" fmla="*/ 81023 w 1423686"/>
              <a:gd name="connsiteY42" fmla="*/ 416689 h 522360"/>
              <a:gd name="connsiteX43" fmla="*/ 185195 w 1423686"/>
              <a:gd name="connsiteY43" fmla="*/ 462987 h 522360"/>
              <a:gd name="connsiteX44" fmla="*/ 254643 w 1423686"/>
              <a:gd name="connsiteY44" fmla="*/ 486137 h 522360"/>
              <a:gd name="connsiteX45" fmla="*/ 289367 w 1423686"/>
              <a:gd name="connsiteY45" fmla="*/ 497712 h 522360"/>
              <a:gd name="connsiteX46" fmla="*/ 509286 w 1423686"/>
              <a:gd name="connsiteY46" fmla="*/ 509286 h 522360"/>
              <a:gd name="connsiteX47" fmla="*/ 729205 w 1423686"/>
              <a:gd name="connsiteY47" fmla="*/ 509286 h 522360"/>
              <a:gd name="connsiteX48" fmla="*/ 798653 w 1423686"/>
              <a:gd name="connsiteY48" fmla="*/ 486137 h 522360"/>
              <a:gd name="connsiteX49" fmla="*/ 833377 w 1423686"/>
              <a:gd name="connsiteY49" fmla="*/ 474562 h 522360"/>
              <a:gd name="connsiteX50" fmla="*/ 856527 w 1423686"/>
              <a:gd name="connsiteY50" fmla="*/ 451413 h 522360"/>
              <a:gd name="connsiteX51" fmla="*/ 891251 w 1423686"/>
              <a:gd name="connsiteY51" fmla="*/ 439838 h 522360"/>
              <a:gd name="connsiteX52" fmla="*/ 925975 w 1423686"/>
              <a:gd name="connsiteY52" fmla="*/ 416689 h 522360"/>
              <a:gd name="connsiteX53" fmla="*/ 949124 w 1423686"/>
              <a:gd name="connsiteY53" fmla="*/ 381965 h 522360"/>
              <a:gd name="connsiteX54" fmla="*/ 1018572 w 1423686"/>
              <a:gd name="connsiteY54" fmla="*/ 358815 h 522360"/>
              <a:gd name="connsiteX55" fmla="*/ 1076446 w 1423686"/>
              <a:gd name="connsiteY55" fmla="*/ 324091 h 522360"/>
              <a:gd name="connsiteX56" fmla="*/ 1145894 w 1423686"/>
              <a:gd name="connsiteY56" fmla="*/ 277793 h 522360"/>
              <a:gd name="connsiteX57" fmla="*/ 1180618 w 1423686"/>
              <a:gd name="connsiteY57" fmla="*/ 208344 h 522360"/>
              <a:gd name="connsiteX58" fmla="*/ 1215342 w 1423686"/>
              <a:gd name="connsiteY58" fmla="*/ 185195 h 522360"/>
              <a:gd name="connsiteX59" fmla="*/ 1250066 w 1423686"/>
              <a:gd name="connsiteY59" fmla="*/ 115747 h 522360"/>
              <a:gd name="connsiteX60" fmla="*/ 1296365 w 1423686"/>
              <a:gd name="connsiteY60" fmla="*/ 57874 h 522360"/>
              <a:gd name="connsiteX61" fmla="*/ 1307939 w 1423686"/>
              <a:gd name="connsiteY61" fmla="*/ 23149 h 522360"/>
              <a:gd name="connsiteX62" fmla="*/ 1296365 w 1423686"/>
              <a:gd name="connsiteY62" fmla="*/ 69448 h 522360"/>
              <a:gd name="connsiteX63" fmla="*/ 1203767 w 1423686"/>
              <a:gd name="connsiteY63" fmla="*/ 115747 h 522360"/>
              <a:gd name="connsiteX64" fmla="*/ 1169043 w 1423686"/>
              <a:gd name="connsiteY64" fmla="*/ 127322 h 522360"/>
              <a:gd name="connsiteX65" fmla="*/ 1099595 w 1423686"/>
              <a:gd name="connsiteY65" fmla="*/ 162046 h 522360"/>
              <a:gd name="connsiteX66" fmla="*/ 1006998 w 1423686"/>
              <a:gd name="connsiteY66" fmla="*/ 219919 h 522360"/>
              <a:gd name="connsiteX67" fmla="*/ 1041722 w 1423686"/>
              <a:gd name="connsiteY67" fmla="*/ 208344 h 522360"/>
              <a:gd name="connsiteX68" fmla="*/ 1076446 w 1423686"/>
              <a:gd name="connsiteY68" fmla="*/ 185195 h 522360"/>
              <a:gd name="connsiteX69" fmla="*/ 1111170 w 1423686"/>
              <a:gd name="connsiteY69" fmla="*/ 150471 h 522360"/>
              <a:gd name="connsiteX70" fmla="*/ 1180618 w 1423686"/>
              <a:gd name="connsiteY70" fmla="*/ 127322 h 522360"/>
              <a:gd name="connsiteX71" fmla="*/ 1226917 w 1423686"/>
              <a:gd name="connsiteY71" fmla="*/ 81023 h 522360"/>
              <a:gd name="connsiteX72" fmla="*/ 1284790 w 1423686"/>
              <a:gd name="connsiteY72" fmla="*/ 34724 h 522360"/>
              <a:gd name="connsiteX73" fmla="*/ 1296365 w 1423686"/>
              <a:gd name="connsiteY73" fmla="*/ 0 h 522360"/>
              <a:gd name="connsiteX74" fmla="*/ 1296365 w 1423686"/>
              <a:gd name="connsiteY74" fmla="*/ 69448 h 522360"/>
              <a:gd name="connsiteX75" fmla="*/ 1319514 w 1423686"/>
              <a:gd name="connsiteY75" fmla="*/ 196770 h 522360"/>
              <a:gd name="connsiteX76" fmla="*/ 1342663 w 1423686"/>
              <a:gd name="connsiteY76" fmla="*/ 231494 h 522360"/>
              <a:gd name="connsiteX77" fmla="*/ 1354238 w 1423686"/>
              <a:gd name="connsiteY77" fmla="*/ 266218 h 522360"/>
              <a:gd name="connsiteX78" fmla="*/ 1400537 w 1423686"/>
              <a:gd name="connsiteY78" fmla="*/ 312517 h 522360"/>
              <a:gd name="connsiteX79" fmla="*/ 1423686 w 1423686"/>
              <a:gd name="connsiteY79" fmla="*/ 347241 h 522360"/>
              <a:gd name="connsiteX80" fmla="*/ 1377388 w 1423686"/>
              <a:gd name="connsiteY80" fmla="*/ 254643 h 522360"/>
              <a:gd name="connsiteX81" fmla="*/ 1331089 w 1423686"/>
              <a:gd name="connsiteY81" fmla="*/ 115747 h 522360"/>
              <a:gd name="connsiteX82" fmla="*/ 1319514 w 1423686"/>
              <a:gd name="connsiteY82" fmla="*/ 81023 h 522360"/>
              <a:gd name="connsiteX83" fmla="*/ 1307939 w 1423686"/>
              <a:gd name="connsiteY83" fmla="*/ 23149 h 522360"/>
              <a:gd name="connsiteX84" fmla="*/ 1307939 w 1423686"/>
              <a:gd name="connsiteY84" fmla="*/ 162046 h 52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423686" h="522360">
                <a:moveTo>
                  <a:pt x="0" y="300942"/>
                </a:moveTo>
                <a:cubicBezTo>
                  <a:pt x="11575" y="320233"/>
                  <a:pt x="21648" y="340508"/>
                  <a:pt x="34724" y="358815"/>
                </a:cubicBezTo>
                <a:cubicBezTo>
                  <a:pt x="45911" y="374477"/>
                  <a:pt x="76582" y="397996"/>
                  <a:pt x="92598" y="405114"/>
                </a:cubicBezTo>
                <a:cubicBezTo>
                  <a:pt x="114896" y="415024"/>
                  <a:pt x="162046" y="428263"/>
                  <a:pt x="162046" y="428263"/>
                </a:cubicBezTo>
                <a:cubicBezTo>
                  <a:pt x="169762" y="435980"/>
                  <a:pt x="175837" y="445798"/>
                  <a:pt x="185195" y="451413"/>
                </a:cubicBezTo>
                <a:cubicBezTo>
                  <a:pt x="197806" y="458980"/>
                  <a:pt x="256593" y="471812"/>
                  <a:pt x="266218" y="474562"/>
                </a:cubicBezTo>
                <a:cubicBezTo>
                  <a:pt x="347026" y="497651"/>
                  <a:pt x="243690" y="477958"/>
                  <a:pt x="381965" y="497712"/>
                </a:cubicBezTo>
                <a:cubicBezTo>
                  <a:pt x="493854" y="493854"/>
                  <a:pt x="606085" y="495698"/>
                  <a:pt x="717631" y="486137"/>
                </a:cubicBezTo>
                <a:cubicBezTo>
                  <a:pt x="741943" y="484053"/>
                  <a:pt x="763930" y="470703"/>
                  <a:pt x="787079" y="462987"/>
                </a:cubicBezTo>
                <a:cubicBezTo>
                  <a:pt x="787084" y="462985"/>
                  <a:pt x="856523" y="439841"/>
                  <a:pt x="856527" y="439838"/>
                </a:cubicBezTo>
                <a:cubicBezTo>
                  <a:pt x="868102" y="432122"/>
                  <a:pt x="878809" y="422910"/>
                  <a:pt x="891251" y="416689"/>
                </a:cubicBezTo>
                <a:cubicBezTo>
                  <a:pt x="902164" y="411233"/>
                  <a:pt x="915062" y="410570"/>
                  <a:pt x="925975" y="405114"/>
                </a:cubicBezTo>
                <a:cubicBezTo>
                  <a:pt x="1064981" y="335611"/>
                  <a:pt x="876179" y="423417"/>
                  <a:pt x="983848" y="358815"/>
                </a:cubicBezTo>
                <a:cubicBezTo>
                  <a:pt x="994310" y="352538"/>
                  <a:pt x="1006997" y="351099"/>
                  <a:pt x="1018572" y="347241"/>
                </a:cubicBezTo>
                <a:cubicBezTo>
                  <a:pt x="1026289" y="339524"/>
                  <a:pt x="1031961" y="328971"/>
                  <a:pt x="1041722" y="324091"/>
                </a:cubicBezTo>
                <a:cubicBezTo>
                  <a:pt x="1063547" y="313178"/>
                  <a:pt x="1111170" y="300942"/>
                  <a:pt x="1111170" y="300942"/>
                </a:cubicBezTo>
                <a:cubicBezTo>
                  <a:pt x="1115028" y="289367"/>
                  <a:pt x="1115122" y="275745"/>
                  <a:pt x="1122744" y="266218"/>
                </a:cubicBezTo>
                <a:cubicBezTo>
                  <a:pt x="1131434" y="255355"/>
                  <a:pt x="1146782" y="251974"/>
                  <a:pt x="1157469" y="243068"/>
                </a:cubicBezTo>
                <a:cubicBezTo>
                  <a:pt x="1170044" y="232589"/>
                  <a:pt x="1181714" y="220919"/>
                  <a:pt x="1192193" y="208344"/>
                </a:cubicBezTo>
                <a:cubicBezTo>
                  <a:pt x="1240420" y="150471"/>
                  <a:pt x="1186405" y="192911"/>
                  <a:pt x="1250066" y="150471"/>
                </a:cubicBezTo>
                <a:cubicBezTo>
                  <a:pt x="1253924" y="138896"/>
                  <a:pt x="1256185" y="126660"/>
                  <a:pt x="1261641" y="115747"/>
                </a:cubicBezTo>
                <a:cubicBezTo>
                  <a:pt x="1267862" y="103305"/>
                  <a:pt x="1292506" y="69448"/>
                  <a:pt x="1284790" y="81023"/>
                </a:cubicBezTo>
                <a:cubicBezTo>
                  <a:pt x="1277074" y="92598"/>
                  <a:pt x="1267862" y="103305"/>
                  <a:pt x="1261641" y="115747"/>
                </a:cubicBezTo>
                <a:cubicBezTo>
                  <a:pt x="1233687" y="171654"/>
                  <a:pt x="1273876" y="134598"/>
                  <a:pt x="1215342" y="173620"/>
                </a:cubicBezTo>
                <a:cubicBezTo>
                  <a:pt x="1184475" y="266219"/>
                  <a:pt x="1230776" y="158185"/>
                  <a:pt x="1169043" y="219919"/>
                </a:cubicBezTo>
                <a:cubicBezTo>
                  <a:pt x="1160416" y="228546"/>
                  <a:pt x="1163746" y="244181"/>
                  <a:pt x="1157469" y="254643"/>
                </a:cubicBezTo>
                <a:cubicBezTo>
                  <a:pt x="1141580" y="281124"/>
                  <a:pt x="1126909" y="280263"/>
                  <a:pt x="1099595" y="289367"/>
                </a:cubicBezTo>
                <a:cubicBezTo>
                  <a:pt x="1084162" y="304800"/>
                  <a:pt x="1074001" y="328764"/>
                  <a:pt x="1053296" y="335666"/>
                </a:cubicBezTo>
                <a:cubicBezTo>
                  <a:pt x="966016" y="364760"/>
                  <a:pt x="1073599" y="325514"/>
                  <a:pt x="983848" y="370390"/>
                </a:cubicBezTo>
                <a:cubicBezTo>
                  <a:pt x="972935" y="375846"/>
                  <a:pt x="959789" y="376040"/>
                  <a:pt x="949124" y="381965"/>
                </a:cubicBezTo>
                <a:cubicBezTo>
                  <a:pt x="924803" y="395476"/>
                  <a:pt x="906070" y="419465"/>
                  <a:pt x="879676" y="428263"/>
                </a:cubicBezTo>
                <a:cubicBezTo>
                  <a:pt x="831755" y="444237"/>
                  <a:pt x="855104" y="433070"/>
                  <a:pt x="810228" y="462987"/>
                </a:cubicBezTo>
                <a:cubicBezTo>
                  <a:pt x="806370" y="474562"/>
                  <a:pt x="807280" y="489085"/>
                  <a:pt x="798653" y="497712"/>
                </a:cubicBezTo>
                <a:cubicBezTo>
                  <a:pt x="790026" y="506339"/>
                  <a:pt x="776035" y="507773"/>
                  <a:pt x="763929" y="509286"/>
                </a:cubicBezTo>
                <a:cubicBezTo>
                  <a:pt x="714012" y="515525"/>
                  <a:pt x="663615" y="517003"/>
                  <a:pt x="613458" y="520861"/>
                </a:cubicBezTo>
                <a:cubicBezTo>
                  <a:pt x="561462" y="518497"/>
                  <a:pt x="380181" y="520415"/>
                  <a:pt x="289367" y="497712"/>
                </a:cubicBezTo>
                <a:lnTo>
                  <a:pt x="185195" y="462987"/>
                </a:lnTo>
                <a:lnTo>
                  <a:pt x="115747" y="439838"/>
                </a:lnTo>
                <a:cubicBezTo>
                  <a:pt x="104172" y="435980"/>
                  <a:pt x="91175" y="435031"/>
                  <a:pt x="81023" y="428263"/>
                </a:cubicBezTo>
                <a:lnTo>
                  <a:pt x="46299" y="405114"/>
                </a:lnTo>
                <a:lnTo>
                  <a:pt x="23150" y="370390"/>
                </a:lnTo>
                <a:cubicBezTo>
                  <a:pt x="30866" y="381965"/>
                  <a:pt x="35436" y="396424"/>
                  <a:pt x="46299" y="405114"/>
                </a:cubicBezTo>
                <a:cubicBezTo>
                  <a:pt x="55826" y="412736"/>
                  <a:pt x="70110" y="411233"/>
                  <a:pt x="81023" y="416689"/>
                </a:cubicBezTo>
                <a:cubicBezTo>
                  <a:pt x="191076" y="471715"/>
                  <a:pt x="6028" y="403265"/>
                  <a:pt x="185195" y="462987"/>
                </a:cubicBezTo>
                <a:lnTo>
                  <a:pt x="254643" y="486137"/>
                </a:lnTo>
                <a:cubicBezTo>
                  <a:pt x="266218" y="489995"/>
                  <a:pt x="277183" y="497071"/>
                  <a:pt x="289367" y="497712"/>
                </a:cubicBezTo>
                <a:lnTo>
                  <a:pt x="509286" y="509286"/>
                </a:lnTo>
                <a:cubicBezTo>
                  <a:pt x="610045" y="523680"/>
                  <a:pt x="607834" y="529514"/>
                  <a:pt x="729205" y="509286"/>
                </a:cubicBezTo>
                <a:cubicBezTo>
                  <a:pt x="753274" y="505274"/>
                  <a:pt x="775504" y="493853"/>
                  <a:pt x="798653" y="486137"/>
                </a:cubicBezTo>
                <a:lnTo>
                  <a:pt x="833377" y="474562"/>
                </a:lnTo>
                <a:cubicBezTo>
                  <a:pt x="841094" y="466846"/>
                  <a:pt x="847169" y="457028"/>
                  <a:pt x="856527" y="451413"/>
                </a:cubicBezTo>
                <a:cubicBezTo>
                  <a:pt x="866989" y="445136"/>
                  <a:pt x="880338" y="445294"/>
                  <a:pt x="891251" y="439838"/>
                </a:cubicBezTo>
                <a:cubicBezTo>
                  <a:pt x="903693" y="433617"/>
                  <a:pt x="914400" y="424405"/>
                  <a:pt x="925975" y="416689"/>
                </a:cubicBezTo>
                <a:cubicBezTo>
                  <a:pt x="933691" y="405114"/>
                  <a:pt x="937328" y="389338"/>
                  <a:pt x="949124" y="381965"/>
                </a:cubicBezTo>
                <a:cubicBezTo>
                  <a:pt x="969816" y="369032"/>
                  <a:pt x="1018572" y="358815"/>
                  <a:pt x="1018572" y="358815"/>
                </a:cubicBezTo>
                <a:cubicBezTo>
                  <a:pt x="1070509" y="306880"/>
                  <a:pt x="1008830" y="361655"/>
                  <a:pt x="1076446" y="324091"/>
                </a:cubicBezTo>
                <a:cubicBezTo>
                  <a:pt x="1100767" y="310580"/>
                  <a:pt x="1145894" y="277793"/>
                  <a:pt x="1145894" y="277793"/>
                </a:cubicBezTo>
                <a:cubicBezTo>
                  <a:pt x="1155308" y="249552"/>
                  <a:pt x="1158181" y="230781"/>
                  <a:pt x="1180618" y="208344"/>
                </a:cubicBezTo>
                <a:cubicBezTo>
                  <a:pt x="1190455" y="198507"/>
                  <a:pt x="1203767" y="192911"/>
                  <a:pt x="1215342" y="185195"/>
                </a:cubicBezTo>
                <a:cubicBezTo>
                  <a:pt x="1281684" y="85681"/>
                  <a:pt x="1202145" y="211589"/>
                  <a:pt x="1250066" y="115747"/>
                </a:cubicBezTo>
                <a:cubicBezTo>
                  <a:pt x="1264668" y="86542"/>
                  <a:pt x="1274831" y="79407"/>
                  <a:pt x="1296365" y="57874"/>
                </a:cubicBezTo>
                <a:cubicBezTo>
                  <a:pt x="1300223" y="46299"/>
                  <a:pt x="1307939" y="10948"/>
                  <a:pt x="1307939" y="23149"/>
                </a:cubicBezTo>
                <a:cubicBezTo>
                  <a:pt x="1307939" y="39057"/>
                  <a:pt x="1303479" y="55219"/>
                  <a:pt x="1296365" y="69448"/>
                </a:cubicBezTo>
                <a:cubicBezTo>
                  <a:pt x="1280203" y="101772"/>
                  <a:pt x="1229361" y="107216"/>
                  <a:pt x="1203767" y="115747"/>
                </a:cubicBezTo>
                <a:cubicBezTo>
                  <a:pt x="1192192" y="119605"/>
                  <a:pt x="1179195" y="120554"/>
                  <a:pt x="1169043" y="127322"/>
                </a:cubicBezTo>
                <a:cubicBezTo>
                  <a:pt x="1124167" y="157239"/>
                  <a:pt x="1147516" y="146072"/>
                  <a:pt x="1099595" y="162046"/>
                </a:cubicBezTo>
                <a:cubicBezTo>
                  <a:pt x="1062911" y="217072"/>
                  <a:pt x="1089642" y="192373"/>
                  <a:pt x="1006998" y="219919"/>
                </a:cubicBezTo>
                <a:cubicBezTo>
                  <a:pt x="995423" y="223777"/>
                  <a:pt x="1031570" y="215112"/>
                  <a:pt x="1041722" y="208344"/>
                </a:cubicBezTo>
                <a:cubicBezTo>
                  <a:pt x="1053297" y="200628"/>
                  <a:pt x="1065759" y="194101"/>
                  <a:pt x="1076446" y="185195"/>
                </a:cubicBezTo>
                <a:cubicBezTo>
                  <a:pt x="1089021" y="174716"/>
                  <a:pt x="1096861" y="158420"/>
                  <a:pt x="1111170" y="150471"/>
                </a:cubicBezTo>
                <a:cubicBezTo>
                  <a:pt x="1132501" y="138621"/>
                  <a:pt x="1180618" y="127322"/>
                  <a:pt x="1180618" y="127322"/>
                </a:cubicBezTo>
                <a:cubicBezTo>
                  <a:pt x="1196051" y="111889"/>
                  <a:pt x="1208757" y="93130"/>
                  <a:pt x="1226917" y="81023"/>
                </a:cubicBezTo>
                <a:cubicBezTo>
                  <a:pt x="1270721" y="51821"/>
                  <a:pt x="1251805" y="67711"/>
                  <a:pt x="1284790" y="34724"/>
                </a:cubicBezTo>
                <a:cubicBezTo>
                  <a:pt x="1288648" y="23149"/>
                  <a:pt x="1284164" y="0"/>
                  <a:pt x="1296365" y="0"/>
                </a:cubicBezTo>
                <a:cubicBezTo>
                  <a:pt x="1327229" y="0"/>
                  <a:pt x="1296365" y="69448"/>
                  <a:pt x="1296365" y="69448"/>
                </a:cubicBezTo>
                <a:cubicBezTo>
                  <a:pt x="1300355" y="101374"/>
                  <a:pt x="1301670" y="161082"/>
                  <a:pt x="1319514" y="196770"/>
                </a:cubicBezTo>
                <a:cubicBezTo>
                  <a:pt x="1325735" y="209212"/>
                  <a:pt x="1336442" y="219052"/>
                  <a:pt x="1342663" y="231494"/>
                </a:cubicBezTo>
                <a:cubicBezTo>
                  <a:pt x="1348119" y="242407"/>
                  <a:pt x="1347146" y="256290"/>
                  <a:pt x="1354238" y="266218"/>
                </a:cubicBezTo>
                <a:cubicBezTo>
                  <a:pt x="1366924" y="283978"/>
                  <a:pt x="1388430" y="294357"/>
                  <a:pt x="1400537" y="312517"/>
                </a:cubicBezTo>
                <a:lnTo>
                  <a:pt x="1423686" y="347241"/>
                </a:lnTo>
                <a:cubicBezTo>
                  <a:pt x="1397086" y="267440"/>
                  <a:pt x="1417791" y="295048"/>
                  <a:pt x="1377388" y="254643"/>
                </a:cubicBezTo>
                <a:lnTo>
                  <a:pt x="1331089" y="115747"/>
                </a:lnTo>
                <a:cubicBezTo>
                  <a:pt x="1327231" y="104172"/>
                  <a:pt x="1321907" y="92987"/>
                  <a:pt x="1319514" y="81023"/>
                </a:cubicBezTo>
                <a:cubicBezTo>
                  <a:pt x="1315656" y="61732"/>
                  <a:pt x="1310721" y="3673"/>
                  <a:pt x="1307939" y="23149"/>
                </a:cubicBezTo>
                <a:cubicBezTo>
                  <a:pt x="1301391" y="68983"/>
                  <a:pt x="1307939" y="115747"/>
                  <a:pt x="1307939" y="162046"/>
                </a:cubicBez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0" y="441609"/>
            <a:ext cx="12192000" cy="31655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latin typeface="Segoe Condensed" charset="0"/>
                <a:ea typeface="Segoe Condensed" charset="0"/>
                <a:cs typeface="Segoe Condensed" charset="0"/>
              </a:rPr>
              <a:t>How can </a:t>
            </a:r>
            <a:r>
              <a:rPr lang="en-US" sz="6000" b="1" dirty="0">
                <a:solidFill>
                  <a:schemeClr val="tx1"/>
                </a:solidFill>
                <a:latin typeface="Segoe Condensed" charset="0"/>
                <a:ea typeface="Segoe Condensed" charset="0"/>
                <a:cs typeface="Segoe Condensed" charset="0"/>
              </a:rPr>
              <a:t>LPSV tools </a:t>
            </a:r>
            <a:r>
              <a:rPr lang="en-US" sz="4800" dirty="0">
                <a:solidFill>
                  <a:schemeClr val="tx1"/>
                </a:solidFill>
                <a:latin typeface="Segoe Condensed" charset="0"/>
                <a:ea typeface="Segoe Condensed" charset="0"/>
                <a:cs typeface="Segoe Condensed" charset="0"/>
              </a:rPr>
              <a:t>support </a:t>
            </a:r>
            <a:r>
              <a:rPr lang="en-US" sz="6000" b="1" dirty="0" smtClean="0">
                <a:solidFill>
                  <a:schemeClr val="tx1"/>
                </a:solidFill>
                <a:latin typeface="Segoe Condensed" charset="0"/>
                <a:ea typeface="Segoe Condensed" charset="0"/>
                <a:cs typeface="Segoe Condensed" charset="0"/>
              </a:rPr>
              <a:t>life-relevant</a:t>
            </a:r>
            <a:r>
              <a:rPr lang="en-US" sz="6000" b="1" dirty="0">
                <a:solidFill>
                  <a:schemeClr val="tx1"/>
                </a:solidFill>
                <a:latin typeface="Segoe Condensed" charset="0"/>
                <a:ea typeface="Segoe Condensed" charset="0"/>
                <a:cs typeface="Segoe Condensed" charset="0"/>
              </a:rPr>
              <a:t>, collaborative</a:t>
            </a:r>
            <a:r>
              <a:rPr lang="en-US" sz="6000" dirty="0">
                <a:solidFill>
                  <a:schemeClr val="tx1"/>
                </a:solidFill>
                <a:latin typeface="Segoe Condensed" charset="0"/>
                <a:ea typeface="Segoe Condensed" charset="0"/>
                <a:cs typeface="Segoe Condensed" charset="0"/>
              </a:rPr>
              <a:t> </a:t>
            </a:r>
            <a:r>
              <a:rPr lang="en-US" sz="4800" dirty="0">
                <a:solidFill>
                  <a:schemeClr val="tx1"/>
                </a:solidFill>
                <a:latin typeface="Segoe Condensed" charset="0"/>
                <a:ea typeface="Segoe Condensed" charset="0"/>
                <a:cs typeface="Segoe Condensed" charset="0"/>
              </a:rPr>
              <a:t>STEM learning experiences for youth?</a:t>
            </a:r>
          </a:p>
        </p:txBody>
      </p:sp>
    </p:spTree>
    <p:extLst>
      <p:ext uri="{BB962C8B-B14F-4D97-AF65-F5344CB8AC3E}">
        <p14:creationId xmlns:p14="http://schemas.microsoft.com/office/powerpoint/2010/main" val="1114622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35"/>
                                        </p:tgtEl>
                                        <p:attrNameLst>
                                          <p:attrName>style.visibility</p:attrName>
                                        </p:attrNameLst>
                                      </p:cBhvr>
                                      <p:to>
                                        <p:strVal val="visible"/>
                                      </p:to>
                                    </p:set>
                                    <p:animEffect transition="in" filter="wipe(left)">
                                      <p:cBhvr>
                                        <p:cTn id="7" dur="500"/>
                                        <p:tgtEl>
                                          <p:spTgt spid="35"/>
                                        </p:tgtEl>
                                      </p:cBhvr>
                                    </p:animEffect>
                                  </p:childTnLst>
                                </p:cTn>
                              </p:par>
                            </p:childTnLst>
                          </p:cTn>
                        </p:par>
                        <p:par>
                          <p:cTn id="8" fill="hold">
                            <p:stCondLst>
                              <p:cond delay="8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3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 y="4477325"/>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7" y="4679873"/>
            <a:ext cx="1411783" cy="707886"/>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Participatory Design</a:t>
            </a:r>
          </a:p>
        </p:txBody>
      </p:sp>
      <p:sp>
        <p:nvSpPr>
          <p:cNvPr id="10" name="Oval 9"/>
          <p:cNvSpPr/>
          <p:nvPr/>
        </p:nvSpPr>
        <p:spPr>
          <a:xfrm>
            <a:off x="2351324" y="4313009"/>
            <a:ext cx="324091" cy="3286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4" y="4679873"/>
            <a:ext cx="1063892" cy="707886"/>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BodyVis</a:t>
            </a:r>
            <a:endParaRPr lang="en-US" sz="2000" dirty="0" smtClean="0">
              <a:latin typeface="Segoe Condensed" charset="0"/>
              <a:ea typeface="Segoe Condensed" charset="0"/>
              <a:cs typeface="Segoe Condensed" charset="0"/>
            </a:endParaRPr>
          </a:p>
          <a:p>
            <a:pPr algn="ctr"/>
            <a:r>
              <a:rPr lang="en-US" sz="2000" dirty="0" smtClean="0">
                <a:latin typeface="Segoe Condensed" charset="0"/>
                <a:ea typeface="Segoe Condensed" charset="0"/>
                <a:cs typeface="Segoe Condensed" charset="0"/>
              </a:rPr>
              <a:t>(LPSV)</a:t>
            </a:r>
          </a:p>
        </p:txBody>
      </p:sp>
      <p:sp>
        <p:nvSpPr>
          <p:cNvPr id="15" name="Oval 14"/>
          <p:cNvSpPr/>
          <p:nvPr/>
        </p:nvSpPr>
        <p:spPr>
          <a:xfrm>
            <a:off x="569695" y="4313009"/>
            <a:ext cx="324091" cy="3286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6" y="4679873"/>
            <a:ext cx="1274103" cy="707886"/>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SharedPhys</a:t>
            </a:r>
            <a:endParaRPr lang="en-US" sz="2000" dirty="0" smtClean="0">
              <a:latin typeface="Segoe Condensed" charset="0"/>
              <a:ea typeface="Segoe Condensed" charset="0"/>
              <a:cs typeface="Segoe Condensed" charset="0"/>
            </a:endParaRPr>
          </a:p>
          <a:p>
            <a:pPr algn="ctr"/>
            <a:r>
              <a:rPr lang="en-US" sz="2000" dirty="0" smtClean="0">
                <a:latin typeface="Segoe Condensed" charset="0"/>
                <a:ea typeface="Segoe Condensed" charset="0"/>
                <a:cs typeface="Segoe Condensed" charset="0"/>
              </a:rPr>
              <a:t>(LPSV)</a:t>
            </a:r>
          </a:p>
        </p:txBody>
      </p:sp>
      <p:sp>
        <p:nvSpPr>
          <p:cNvPr id="17" name="Oval 16"/>
          <p:cNvSpPr/>
          <p:nvPr/>
        </p:nvSpPr>
        <p:spPr>
          <a:xfrm>
            <a:off x="4132953" y="4313009"/>
            <a:ext cx="324091" cy="32863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9" y="4833761"/>
            <a:ext cx="1502865"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LPSV Activity</a:t>
            </a:r>
          </a:p>
        </p:txBody>
      </p:sp>
      <p:sp>
        <p:nvSpPr>
          <p:cNvPr id="19" name="Oval 18"/>
          <p:cNvSpPr/>
          <p:nvPr/>
        </p:nvSpPr>
        <p:spPr>
          <a:xfrm>
            <a:off x="5914582" y="4318411"/>
            <a:ext cx="324091" cy="3286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rot="527031">
            <a:off x="2500133" y="5285287"/>
            <a:ext cx="1632820" cy="522360"/>
          </a:xfrm>
          <a:custGeom>
            <a:avLst/>
            <a:gdLst>
              <a:gd name="connsiteX0" fmla="*/ 0 w 1423686"/>
              <a:gd name="connsiteY0" fmla="*/ 300942 h 522360"/>
              <a:gd name="connsiteX1" fmla="*/ 34724 w 1423686"/>
              <a:gd name="connsiteY1" fmla="*/ 358815 h 522360"/>
              <a:gd name="connsiteX2" fmla="*/ 92598 w 1423686"/>
              <a:gd name="connsiteY2" fmla="*/ 405114 h 522360"/>
              <a:gd name="connsiteX3" fmla="*/ 162046 w 1423686"/>
              <a:gd name="connsiteY3" fmla="*/ 428263 h 522360"/>
              <a:gd name="connsiteX4" fmla="*/ 185195 w 1423686"/>
              <a:gd name="connsiteY4" fmla="*/ 451413 h 522360"/>
              <a:gd name="connsiteX5" fmla="*/ 266218 w 1423686"/>
              <a:gd name="connsiteY5" fmla="*/ 474562 h 522360"/>
              <a:gd name="connsiteX6" fmla="*/ 381965 w 1423686"/>
              <a:gd name="connsiteY6" fmla="*/ 497712 h 522360"/>
              <a:gd name="connsiteX7" fmla="*/ 717631 w 1423686"/>
              <a:gd name="connsiteY7" fmla="*/ 486137 h 522360"/>
              <a:gd name="connsiteX8" fmla="*/ 787079 w 1423686"/>
              <a:gd name="connsiteY8" fmla="*/ 462987 h 522360"/>
              <a:gd name="connsiteX9" fmla="*/ 856527 w 1423686"/>
              <a:gd name="connsiteY9" fmla="*/ 439838 h 522360"/>
              <a:gd name="connsiteX10" fmla="*/ 891251 w 1423686"/>
              <a:gd name="connsiteY10" fmla="*/ 416689 h 522360"/>
              <a:gd name="connsiteX11" fmla="*/ 925975 w 1423686"/>
              <a:gd name="connsiteY11" fmla="*/ 405114 h 522360"/>
              <a:gd name="connsiteX12" fmla="*/ 983848 w 1423686"/>
              <a:gd name="connsiteY12" fmla="*/ 358815 h 522360"/>
              <a:gd name="connsiteX13" fmla="*/ 1018572 w 1423686"/>
              <a:gd name="connsiteY13" fmla="*/ 347241 h 522360"/>
              <a:gd name="connsiteX14" fmla="*/ 1041722 w 1423686"/>
              <a:gd name="connsiteY14" fmla="*/ 324091 h 522360"/>
              <a:gd name="connsiteX15" fmla="*/ 1111170 w 1423686"/>
              <a:gd name="connsiteY15" fmla="*/ 300942 h 522360"/>
              <a:gd name="connsiteX16" fmla="*/ 1122744 w 1423686"/>
              <a:gd name="connsiteY16" fmla="*/ 266218 h 522360"/>
              <a:gd name="connsiteX17" fmla="*/ 1157469 w 1423686"/>
              <a:gd name="connsiteY17" fmla="*/ 243068 h 522360"/>
              <a:gd name="connsiteX18" fmla="*/ 1192193 w 1423686"/>
              <a:gd name="connsiteY18" fmla="*/ 208344 h 522360"/>
              <a:gd name="connsiteX19" fmla="*/ 1250066 w 1423686"/>
              <a:gd name="connsiteY19" fmla="*/ 150471 h 522360"/>
              <a:gd name="connsiteX20" fmla="*/ 1261641 w 1423686"/>
              <a:gd name="connsiteY20" fmla="*/ 115747 h 522360"/>
              <a:gd name="connsiteX21" fmla="*/ 1284790 w 1423686"/>
              <a:gd name="connsiteY21" fmla="*/ 81023 h 522360"/>
              <a:gd name="connsiteX22" fmla="*/ 1261641 w 1423686"/>
              <a:gd name="connsiteY22" fmla="*/ 115747 h 522360"/>
              <a:gd name="connsiteX23" fmla="*/ 1215342 w 1423686"/>
              <a:gd name="connsiteY23" fmla="*/ 173620 h 522360"/>
              <a:gd name="connsiteX24" fmla="*/ 1169043 w 1423686"/>
              <a:gd name="connsiteY24" fmla="*/ 219919 h 522360"/>
              <a:gd name="connsiteX25" fmla="*/ 1157469 w 1423686"/>
              <a:gd name="connsiteY25" fmla="*/ 254643 h 522360"/>
              <a:gd name="connsiteX26" fmla="*/ 1099595 w 1423686"/>
              <a:gd name="connsiteY26" fmla="*/ 289367 h 522360"/>
              <a:gd name="connsiteX27" fmla="*/ 1053296 w 1423686"/>
              <a:gd name="connsiteY27" fmla="*/ 335666 h 522360"/>
              <a:gd name="connsiteX28" fmla="*/ 983848 w 1423686"/>
              <a:gd name="connsiteY28" fmla="*/ 370390 h 522360"/>
              <a:gd name="connsiteX29" fmla="*/ 949124 w 1423686"/>
              <a:gd name="connsiteY29" fmla="*/ 381965 h 522360"/>
              <a:gd name="connsiteX30" fmla="*/ 879676 w 1423686"/>
              <a:gd name="connsiteY30" fmla="*/ 428263 h 522360"/>
              <a:gd name="connsiteX31" fmla="*/ 810228 w 1423686"/>
              <a:gd name="connsiteY31" fmla="*/ 462987 h 522360"/>
              <a:gd name="connsiteX32" fmla="*/ 798653 w 1423686"/>
              <a:gd name="connsiteY32" fmla="*/ 497712 h 522360"/>
              <a:gd name="connsiteX33" fmla="*/ 763929 w 1423686"/>
              <a:gd name="connsiteY33" fmla="*/ 509286 h 522360"/>
              <a:gd name="connsiteX34" fmla="*/ 613458 w 1423686"/>
              <a:gd name="connsiteY34" fmla="*/ 520861 h 522360"/>
              <a:gd name="connsiteX35" fmla="*/ 289367 w 1423686"/>
              <a:gd name="connsiteY35" fmla="*/ 497712 h 522360"/>
              <a:gd name="connsiteX36" fmla="*/ 185195 w 1423686"/>
              <a:gd name="connsiteY36" fmla="*/ 462987 h 522360"/>
              <a:gd name="connsiteX37" fmla="*/ 115747 w 1423686"/>
              <a:gd name="connsiteY37" fmla="*/ 439838 h 522360"/>
              <a:gd name="connsiteX38" fmla="*/ 81023 w 1423686"/>
              <a:gd name="connsiteY38" fmla="*/ 428263 h 522360"/>
              <a:gd name="connsiteX39" fmla="*/ 46299 w 1423686"/>
              <a:gd name="connsiteY39" fmla="*/ 405114 h 522360"/>
              <a:gd name="connsiteX40" fmla="*/ 23150 w 1423686"/>
              <a:gd name="connsiteY40" fmla="*/ 370390 h 522360"/>
              <a:gd name="connsiteX41" fmla="*/ 46299 w 1423686"/>
              <a:gd name="connsiteY41" fmla="*/ 405114 h 522360"/>
              <a:gd name="connsiteX42" fmla="*/ 81023 w 1423686"/>
              <a:gd name="connsiteY42" fmla="*/ 416689 h 522360"/>
              <a:gd name="connsiteX43" fmla="*/ 185195 w 1423686"/>
              <a:gd name="connsiteY43" fmla="*/ 462987 h 522360"/>
              <a:gd name="connsiteX44" fmla="*/ 254643 w 1423686"/>
              <a:gd name="connsiteY44" fmla="*/ 486137 h 522360"/>
              <a:gd name="connsiteX45" fmla="*/ 289367 w 1423686"/>
              <a:gd name="connsiteY45" fmla="*/ 497712 h 522360"/>
              <a:gd name="connsiteX46" fmla="*/ 509286 w 1423686"/>
              <a:gd name="connsiteY46" fmla="*/ 509286 h 522360"/>
              <a:gd name="connsiteX47" fmla="*/ 729205 w 1423686"/>
              <a:gd name="connsiteY47" fmla="*/ 509286 h 522360"/>
              <a:gd name="connsiteX48" fmla="*/ 798653 w 1423686"/>
              <a:gd name="connsiteY48" fmla="*/ 486137 h 522360"/>
              <a:gd name="connsiteX49" fmla="*/ 833377 w 1423686"/>
              <a:gd name="connsiteY49" fmla="*/ 474562 h 522360"/>
              <a:gd name="connsiteX50" fmla="*/ 856527 w 1423686"/>
              <a:gd name="connsiteY50" fmla="*/ 451413 h 522360"/>
              <a:gd name="connsiteX51" fmla="*/ 891251 w 1423686"/>
              <a:gd name="connsiteY51" fmla="*/ 439838 h 522360"/>
              <a:gd name="connsiteX52" fmla="*/ 925975 w 1423686"/>
              <a:gd name="connsiteY52" fmla="*/ 416689 h 522360"/>
              <a:gd name="connsiteX53" fmla="*/ 949124 w 1423686"/>
              <a:gd name="connsiteY53" fmla="*/ 381965 h 522360"/>
              <a:gd name="connsiteX54" fmla="*/ 1018572 w 1423686"/>
              <a:gd name="connsiteY54" fmla="*/ 358815 h 522360"/>
              <a:gd name="connsiteX55" fmla="*/ 1076446 w 1423686"/>
              <a:gd name="connsiteY55" fmla="*/ 324091 h 522360"/>
              <a:gd name="connsiteX56" fmla="*/ 1145894 w 1423686"/>
              <a:gd name="connsiteY56" fmla="*/ 277793 h 522360"/>
              <a:gd name="connsiteX57" fmla="*/ 1180618 w 1423686"/>
              <a:gd name="connsiteY57" fmla="*/ 208344 h 522360"/>
              <a:gd name="connsiteX58" fmla="*/ 1215342 w 1423686"/>
              <a:gd name="connsiteY58" fmla="*/ 185195 h 522360"/>
              <a:gd name="connsiteX59" fmla="*/ 1250066 w 1423686"/>
              <a:gd name="connsiteY59" fmla="*/ 115747 h 522360"/>
              <a:gd name="connsiteX60" fmla="*/ 1296365 w 1423686"/>
              <a:gd name="connsiteY60" fmla="*/ 57874 h 522360"/>
              <a:gd name="connsiteX61" fmla="*/ 1307939 w 1423686"/>
              <a:gd name="connsiteY61" fmla="*/ 23149 h 522360"/>
              <a:gd name="connsiteX62" fmla="*/ 1296365 w 1423686"/>
              <a:gd name="connsiteY62" fmla="*/ 69448 h 522360"/>
              <a:gd name="connsiteX63" fmla="*/ 1203767 w 1423686"/>
              <a:gd name="connsiteY63" fmla="*/ 115747 h 522360"/>
              <a:gd name="connsiteX64" fmla="*/ 1169043 w 1423686"/>
              <a:gd name="connsiteY64" fmla="*/ 127322 h 522360"/>
              <a:gd name="connsiteX65" fmla="*/ 1099595 w 1423686"/>
              <a:gd name="connsiteY65" fmla="*/ 162046 h 522360"/>
              <a:gd name="connsiteX66" fmla="*/ 1006998 w 1423686"/>
              <a:gd name="connsiteY66" fmla="*/ 219919 h 522360"/>
              <a:gd name="connsiteX67" fmla="*/ 1041722 w 1423686"/>
              <a:gd name="connsiteY67" fmla="*/ 208344 h 522360"/>
              <a:gd name="connsiteX68" fmla="*/ 1076446 w 1423686"/>
              <a:gd name="connsiteY68" fmla="*/ 185195 h 522360"/>
              <a:gd name="connsiteX69" fmla="*/ 1111170 w 1423686"/>
              <a:gd name="connsiteY69" fmla="*/ 150471 h 522360"/>
              <a:gd name="connsiteX70" fmla="*/ 1180618 w 1423686"/>
              <a:gd name="connsiteY70" fmla="*/ 127322 h 522360"/>
              <a:gd name="connsiteX71" fmla="*/ 1226917 w 1423686"/>
              <a:gd name="connsiteY71" fmla="*/ 81023 h 522360"/>
              <a:gd name="connsiteX72" fmla="*/ 1284790 w 1423686"/>
              <a:gd name="connsiteY72" fmla="*/ 34724 h 522360"/>
              <a:gd name="connsiteX73" fmla="*/ 1296365 w 1423686"/>
              <a:gd name="connsiteY73" fmla="*/ 0 h 522360"/>
              <a:gd name="connsiteX74" fmla="*/ 1296365 w 1423686"/>
              <a:gd name="connsiteY74" fmla="*/ 69448 h 522360"/>
              <a:gd name="connsiteX75" fmla="*/ 1319514 w 1423686"/>
              <a:gd name="connsiteY75" fmla="*/ 196770 h 522360"/>
              <a:gd name="connsiteX76" fmla="*/ 1342663 w 1423686"/>
              <a:gd name="connsiteY76" fmla="*/ 231494 h 522360"/>
              <a:gd name="connsiteX77" fmla="*/ 1354238 w 1423686"/>
              <a:gd name="connsiteY77" fmla="*/ 266218 h 522360"/>
              <a:gd name="connsiteX78" fmla="*/ 1400537 w 1423686"/>
              <a:gd name="connsiteY78" fmla="*/ 312517 h 522360"/>
              <a:gd name="connsiteX79" fmla="*/ 1423686 w 1423686"/>
              <a:gd name="connsiteY79" fmla="*/ 347241 h 522360"/>
              <a:gd name="connsiteX80" fmla="*/ 1377388 w 1423686"/>
              <a:gd name="connsiteY80" fmla="*/ 254643 h 522360"/>
              <a:gd name="connsiteX81" fmla="*/ 1331089 w 1423686"/>
              <a:gd name="connsiteY81" fmla="*/ 115747 h 522360"/>
              <a:gd name="connsiteX82" fmla="*/ 1319514 w 1423686"/>
              <a:gd name="connsiteY82" fmla="*/ 81023 h 522360"/>
              <a:gd name="connsiteX83" fmla="*/ 1307939 w 1423686"/>
              <a:gd name="connsiteY83" fmla="*/ 23149 h 522360"/>
              <a:gd name="connsiteX84" fmla="*/ 1307939 w 1423686"/>
              <a:gd name="connsiteY84" fmla="*/ 162046 h 52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423686" h="522360">
                <a:moveTo>
                  <a:pt x="0" y="300942"/>
                </a:moveTo>
                <a:cubicBezTo>
                  <a:pt x="11575" y="320233"/>
                  <a:pt x="21648" y="340508"/>
                  <a:pt x="34724" y="358815"/>
                </a:cubicBezTo>
                <a:cubicBezTo>
                  <a:pt x="45911" y="374477"/>
                  <a:pt x="76582" y="397996"/>
                  <a:pt x="92598" y="405114"/>
                </a:cubicBezTo>
                <a:cubicBezTo>
                  <a:pt x="114896" y="415024"/>
                  <a:pt x="162046" y="428263"/>
                  <a:pt x="162046" y="428263"/>
                </a:cubicBezTo>
                <a:cubicBezTo>
                  <a:pt x="169762" y="435980"/>
                  <a:pt x="175837" y="445798"/>
                  <a:pt x="185195" y="451413"/>
                </a:cubicBezTo>
                <a:cubicBezTo>
                  <a:pt x="197806" y="458980"/>
                  <a:pt x="256593" y="471812"/>
                  <a:pt x="266218" y="474562"/>
                </a:cubicBezTo>
                <a:cubicBezTo>
                  <a:pt x="347026" y="497651"/>
                  <a:pt x="243690" y="477958"/>
                  <a:pt x="381965" y="497712"/>
                </a:cubicBezTo>
                <a:cubicBezTo>
                  <a:pt x="493854" y="493854"/>
                  <a:pt x="606085" y="495698"/>
                  <a:pt x="717631" y="486137"/>
                </a:cubicBezTo>
                <a:cubicBezTo>
                  <a:pt x="741943" y="484053"/>
                  <a:pt x="763930" y="470703"/>
                  <a:pt x="787079" y="462987"/>
                </a:cubicBezTo>
                <a:cubicBezTo>
                  <a:pt x="787084" y="462985"/>
                  <a:pt x="856523" y="439841"/>
                  <a:pt x="856527" y="439838"/>
                </a:cubicBezTo>
                <a:cubicBezTo>
                  <a:pt x="868102" y="432122"/>
                  <a:pt x="878809" y="422910"/>
                  <a:pt x="891251" y="416689"/>
                </a:cubicBezTo>
                <a:cubicBezTo>
                  <a:pt x="902164" y="411233"/>
                  <a:pt x="915062" y="410570"/>
                  <a:pt x="925975" y="405114"/>
                </a:cubicBezTo>
                <a:cubicBezTo>
                  <a:pt x="1064981" y="335611"/>
                  <a:pt x="876179" y="423417"/>
                  <a:pt x="983848" y="358815"/>
                </a:cubicBezTo>
                <a:cubicBezTo>
                  <a:pt x="994310" y="352538"/>
                  <a:pt x="1006997" y="351099"/>
                  <a:pt x="1018572" y="347241"/>
                </a:cubicBezTo>
                <a:cubicBezTo>
                  <a:pt x="1026289" y="339524"/>
                  <a:pt x="1031961" y="328971"/>
                  <a:pt x="1041722" y="324091"/>
                </a:cubicBezTo>
                <a:cubicBezTo>
                  <a:pt x="1063547" y="313178"/>
                  <a:pt x="1111170" y="300942"/>
                  <a:pt x="1111170" y="300942"/>
                </a:cubicBezTo>
                <a:cubicBezTo>
                  <a:pt x="1115028" y="289367"/>
                  <a:pt x="1115122" y="275745"/>
                  <a:pt x="1122744" y="266218"/>
                </a:cubicBezTo>
                <a:cubicBezTo>
                  <a:pt x="1131434" y="255355"/>
                  <a:pt x="1146782" y="251974"/>
                  <a:pt x="1157469" y="243068"/>
                </a:cubicBezTo>
                <a:cubicBezTo>
                  <a:pt x="1170044" y="232589"/>
                  <a:pt x="1181714" y="220919"/>
                  <a:pt x="1192193" y="208344"/>
                </a:cubicBezTo>
                <a:cubicBezTo>
                  <a:pt x="1240420" y="150471"/>
                  <a:pt x="1186405" y="192911"/>
                  <a:pt x="1250066" y="150471"/>
                </a:cubicBezTo>
                <a:cubicBezTo>
                  <a:pt x="1253924" y="138896"/>
                  <a:pt x="1256185" y="126660"/>
                  <a:pt x="1261641" y="115747"/>
                </a:cubicBezTo>
                <a:cubicBezTo>
                  <a:pt x="1267862" y="103305"/>
                  <a:pt x="1292506" y="69448"/>
                  <a:pt x="1284790" y="81023"/>
                </a:cubicBezTo>
                <a:cubicBezTo>
                  <a:pt x="1277074" y="92598"/>
                  <a:pt x="1267862" y="103305"/>
                  <a:pt x="1261641" y="115747"/>
                </a:cubicBezTo>
                <a:cubicBezTo>
                  <a:pt x="1233687" y="171654"/>
                  <a:pt x="1273876" y="134598"/>
                  <a:pt x="1215342" y="173620"/>
                </a:cubicBezTo>
                <a:cubicBezTo>
                  <a:pt x="1184475" y="266219"/>
                  <a:pt x="1230776" y="158185"/>
                  <a:pt x="1169043" y="219919"/>
                </a:cubicBezTo>
                <a:cubicBezTo>
                  <a:pt x="1160416" y="228546"/>
                  <a:pt x="1163746" y="244181"/>
                  <a:pt x="1157469" y="254643"/>
                </a:cubicBezTo>
                <a:cubicBezTo>
                  <a:pt x="1141580" y="281124"/>
                  <a:pt x="1126909" y="280263"/>
                  <a:pt x="1099595" y="289367"/>
                </a:cubicBezTo>
                <a:cubicBezTo>
                  <a:pt x="1084162" y="304800"/>
                  <a:pt x="1074001" y="328764"/>
                  <a:pt x="1053296" y="335666"/>
                </a:cubicBezTo>
                <a:cubicBezTo>
                  <a:pt x="966016" y="364760"/>
                  <a:pt x="1073599" y="325514"/>
                  <a:pt x="983848" y="370390"/>
                </a:cubicBezTo>
                <a:cubicBezTo>
                  <a:pt x="972935" y="375846"/>
                  <a:pt x="959789" y="376040"/>
                  <a:pt x="949124" y="381965"/>
                </a:cubicBezTo>
                <a:cubicBezTo>
                  <a:pt x="924803" y="395476"/>
                  <a:pt x="906070" y="419465"/>
                  <a:pt x="879676" y="428263"/>
                </a:cubicBezTo>
                <a:cubicBezTo>
                  <a:pt x="831755" y="444237"/>
                  <a:pt x="855104" y="433070"/>
                  <a:pt x="810228" y="462987"/>
                </a:cubicBezTo>
                <a:cubicBezTo>
                  <a:pt x="806370" y="474562"/>
                  <a:pt x="807280" y="489085"/>
                  <a:pt x="798653" y="497712"/>
                </a:cubicBezTo>
                <a:cubicBezTo>
                  <a:pt x="790026" y="506339"/>
                  <a:pt x="776035" y="507773"/>
                  <a:pt x="763929" y="509286"/>
                </a:cubicBezTo>
                <a:cubicBezTo>
                  <a:pt x="714012" y="515525"/>
                  <a:pt x="663615" y="517003"/>
                  <a:pt x="613458" y="520861"/>
                </a:cubicBezTo>
                <a:cubicBezTo>
                  <a:pt x="561462" y="518497"/>
                  <a:pt x="380181" y="520415"/>
                  <a:pt x="289367" y="497712"/>
                </a:cubicBezTo>
                <a:lnTo>
                  <a:pt x="185195" y="462987"/>
                </a:lnTo>
                <a:lnTo>
                  <a:pt x="115747" y="439838"/>
                </a:lnTo>
                <a:cubicBezTo>
                  <a:pt x="104172" y="435980"/>
                  <a:pt x="91175" y="435031"/>
                  <a:pt x="81023" y="428263"/>
                </a:cubicBezTo>
                <a:lnTo>
                  <a:pt x="46299" y="405114"/>
                </a:lnTo>
                <a:lnTo>
                  <a:pt x="23150" y="370390"/>
                </a:lnTo>
                <a:cubicBezTo>
                  <a:pt x="30866" y="381965"/>
                  <a:pt x="35436" y="396424"/>
                  <a:pt x="46299" y="405114"/>
                </a:cubicBezTo>
                <a:cubicBezTo>
                  <a:pt x="55826" y="412736"/>
                  <a:pt x="70110" y="411233"/>
                  <a:pt x="81023" y="416689"/>
                </a:cubicBezTo>
                <a:cubicBezTo>
                  <a:pt x="191076" y="471715"/>
                  <a:pt x="6028" y="403265"/>
                  <a:pt x="185195" y="462987"/>
                </a:cubicBezTo>
                <a:lnTo>
                  <a:pt x="254643" y="486137"/>
                </a:lnTo>
                <a:cubicBezTo>
                  <a:pt x="266218" y="489995"/>
                  <a:pt x="277183" y="497071"/>
                  <a:pt x="289367" y="497712"/>
                </a:cubicBezTo>
                <a:lnTo>
                  <a:pt x="509286" y="509286"/>
                </a:lnTo>
                <a:cubicBezTo>
                  <a:pt x="610045" y="523680"/>
                  <a:pt x="607834" y="529514"/>
                  <a:pt x="729205" y="509286"/>
                </a:cubicBezTo>
                <a:cubicBezTo>
                  <a:pt x="753274" y="505274"/>
                  <a:pt x="775504" y="493853"/>
                  <a:pt x="798653" y="486137"/>
                </a:cubicBezTo>
                <a:lnTo>
                  <a:pt x="833377" y="474562"/>
                </a:lnTo>
                <a:cubicBezTo>
                  <a:pt x="841094" y="466846"/>
                  <a:pt x="847169" y="457028"/>
                  <a:pt x="856527" y="451413"/>
                </a:cubicBezTo>
                <a:cubicBezTo>
                  <a:pt x="866989" y="445136"/>
                  <a:pt x="880338" y="445294"/>
                  <a:pt x="891251" y="439838"/>
                </a:cubicBezTo>
                <a:cubicBezTo>
                  <a:pt x="903693" y="433617"/>
                  <a:pt x="914400" y="424405"/>
                  <a:pt x="925975" y="416689"/>
                </a:cubicBezTo>
                <a:cubicBezTo>
                  <a:pt x="933691" y="405114"/>
                  <a:pt x="937328" y="389338"/>
                  <a:pt x="949124" y="381965"/>
                </a:cubicBezTo>
                <a:cubicBezTo>
                  <a:pt x="969816" y="369032"/>
                  <a:pt x="1018572" y="358815"/>
                  <a:pt x="1018572" y="358815"/>
                </a:cubicBezTo>
                <a:cubicBezTo>
                  <a:pt x="1070509" y="306880"/>
                  <a:pt x="1008830" y="361655"/>
                  <a:pt x="1076446" y="324091"/>
                </a:cubicBezTo>
                <a:cubicBezTo>
                  <a:pt x="1100767" y="310580"/>
                  <a:pt x="1145894" y="277793"/>
                  <a:pt x="1145894" y="277793"/>
                </a:cubicBezTo>
                <a:cubicBezTo>
                  <a:pt x="1155308" y="249552"/>
                  <a:pt x="1158181" y="230781"/>
                  <a:pt x="1180618" y="208344"/>
                </a:cubicBezTo>
                <a:cubicBezTo>
                  <a:pt x="1190455" y="198507"/>
                  <a:pt x="1203767" y="192911"/>
                  <a:pt x="1215342" y="185195"/>
                </a:cubicBezTo>
                <a:cubicBezTo>
                  <a:pt x="1281684" y="85681"/>
                  <a:pt x="1202145" y="211589"/>
                  <a:pt x="1250066" y="115747"/>
                </a:cubicBezTo>
                <a:cubicBezTo>
                  <a:pt x="1264668" y="86542"/>
                  <a:pt x="1274831" y="79407"/>
                  <a:pt x="1296365" y="57874"/>
                </a:cubicBezTo>
                <a:cubicBezTo>
                  <a:pt x="1300223" y="46299"/>
                  <a:pt x="1307939" y="10948"/>
                  <a:pt x="1307939" y="23149"/>
                </a:cubicBezTo>
                <a:cubicBezTo>
                  <a:pt x="1307939" y="39057"/>
                  <a:pt x="1303479" y="55219"/>
                  <a:pt x="1296365" y="69448"/>
                </a:cubicBezTo>
                <a:cubicBezTo>
                  <a:pt x="1280203" y="101772"/>
                  <a:pt x="1229361" y="107216"/>
                  <a:pt x="1203767" y="115747"/>
                </a:cubicBezTo>
                <a:cubicBezTo>
                  <a:pt x="1192192" y="119605"/>
                  <a:pt x="1179195" y="120554"/>
                  <a:pt x="1169043" y="127322"/>
                </a:cubicBezTo>
                <a:cubicBezTo>
                  <a:pt x="1124167" y="157239"/>
                  <a:pt x="1147516" y="146072"/>
                  <a:pt x="1099595" y="162046"/>
                </a:cubicBezTo>
                <a:cubicBezTo>
                  <a:pt x="1062911" y="217072"/>
                  <a:pt x="1089642" y="192373"/>
                  <a:pt x="1006998" y="219919"/>
                </a:cubicBezTo>
                <a:cubicBezTo>
                  <a:pt x="995423" y="223777"/>
                  <a:pt x="1031570" y="215112"/>
                  <a:pt x="1041722" y="208344"/>
                </a:cubicBezTo>
                <a:cubicBezTo>
                  <a:pt x="1053297" y="200628"/>
                  <a:pt x="1065759" y="194101"/>
                  <a:pt x="1076446" y="185195"/>
                </a:cubicBezTo>
                <a:cubicBezTo>
                  <a:pt x="1089021" y="174716"/>
                  <a:pt x="1096861" y="158420"/>
                  <a:pt x="1111170" y="150471"/>
                </a:cubicBezTo>
                <a:cubicBezTo>
                  <a:pt x="1132501" y="138621"/>
                  <a:pt x="1180618" y="127322"/>
                  <a:pt x="1180618" y="127322"/>
                </a:cubicBezTo>
                <a:cubicBezTo>
                  <a:pt x="1196051" y="111889"/>
                  <a:pt x="1208757" y="93130"/>
                  <a:pt x="1226917" y="81023"/>
                </a:cubicBezTo>
                <a:cubicBezTo>
                  <a:pt x="1270721" y="51821"/>
                  <a:pt x="1251805" y="67711"/>
                  <a:pt x="1284790" y="34724"/>
                </a:cubicBezTo>
                <a:cubicBezTo>
                  <a:pt x="1288648" y="23149"/>
                  <a:pt x="1284164" y="0"/>
                  <a:pt x="1296365" y="0"/>
                </a:cubicBezTo>
                <a:cubicBezTo>
                  <a:pt x="1327229" y="0"/>
                  <a:pt x="1296365" y="69448"/>
                  <a:pt x="1296365" y="69448"/>
                </a:cubicBezTo>
                <a:cubicBezTo>
                  <a:pt x="1300355" y="101374"/>
                  <a:pt x="1301670" y="161082"/>
                  <a:pt x="1319514" y="196770"/>
                </a:cubicBezTo>
                <a:cubicBezTo>
                  <a:pt x="1325735" y="209212"/>
                  <a:pt x="1336442" y="219052"/>
                  <a:pt x="1342663" y="231494"/>
                </a:cubicBezTo>
                <a:cubicBezTo>
                  <a:pt x="1348119" y="242407"/>
                  <a:pt x="1347146" y="256290"/>
                  <a:pt x="1354238" y="266218"/>
                </a:cubicBezTo>
                <a:cubicBezTo>
                  <a:pt x="1366924" y="283978"/>
                  <a:pt x="1388430" y="294357"/>
                  <a:pt x="1400537" y="312517"/>
                </a:cubicBezTo>
                <a:lnTo>
                  <a:pt x="1423686" y="347241"/>
                </a:lnTo>
                <a:cubicBezTo>
                  <a:pt x="1397086" y="267440"/>
                  <a:pt x="1417791" y="295048"/>
                  <a:pt x="1377388" y="254643"/>
                </a:cubicBezTo>
                <a:lnTo>
                  <a:pt x="1331089" y="115747"/>
                </a:lnTo>
                <a:cubicBezTo>
                  <a:pt x="1327231" y="104172"/>
                  <a:pt x="1321907" y="92987"/>
                  <a:pt x="1319514" y="81023"/>
                </a:cubicBezTo>
                <a:cubicBezTo>
                  <a:pt x="1315656" y="61732"/>
                  <a:pt x="1310721" y="3673"/>
                  <a:pt x="1307939" y="23149"/>
                </a:cubicBezTo>
                <a:cubicBezTo>
                  <a:pt x="1301391" y="68983"/>
                  <a:pt x="1307939" y="115747"/>
                  <a:pt x="1307939" y="162046"/>
                </a:cubicBez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p:cNvSpPr/>
          <p:nvPr/>
        </p:nvSpPr>
        <p:spPr>
          <a:xfrm rot="265342">
            <a:off x="2407535" y="5237288"/>
            <a:ext cx="3321934" cy="966599"/>
          </a:xfrm>
          <a:custGeom>
            <a:avLst/>
            <a:gdLst>
              <a:gd name="connsiteX0" fmla="*/ 0 w 3055716"/>
              <a:gd name="connsiteY0" fmla="*/ 555585 h 1030147"/>
              <a:gd name="connsiteX1" fmla="*/ 11575 w 3055716"/>
              <a:gd name="connsiteY1" fmla="*/ 613458 h 1030147"/>
              <a:gd name="connsiteX2" fmla="*/ 81023 w 3055716"/>
              <a:gd name="connsiteY2" fmla="*/ 706056 h 1030147"/>
              <a:gd name="connsiteX3" fmla="*/ 150471 w 3055716"/>
              <a:gd name="connsiteY3" fmla="*/ 752354 h 1030147"/>
              <a:gd name="connsiteX4" fmla="*/ 208344 w 3055716"/>
              <a:gd name="connsiteY4" fmla="*/ 787078 h 1030147"/>
              <a:gd name="connsiteX5" fmla="*/ 243068 w 3055716"/>
              <a:gd name="connsiteY5" fmla="*/ 810228 h 1030147"/>
              <a:gd name="connsiteX6" fmla="*/ 277792 w 3055716"/>
              <a:gd name="connsiteY6" fmla="*/ 821802 h 1030147"/>
              <a:gd name="connsiteX7" fmla="*/ 300942 w 3055716"/>
              <a:gd name="connsiteY7" fmla="*/ 844952 h 1030147"/>
              <a:gd name="connsiteX8" fmla="*/ 347240 w 3055716"/>
              <a:gd name="connsiteY8" fmla="*/ 856526 h 1030147"/>
              <a:gd name="connsiteX9" fmla="*/ 416688 w 3055716"/>
              <a:gd name="connsiteY9" fmla="*/ 879676 h 1030147"/>
              <a:gd name="connsiteX10" fmla="*/ 520861 w 3055716"/>
              <a:gd name="connsiteY10" fmla="*/ 914400 h 1030147"/>
              <a:gd name="connsiteX11" fmla="*/ 625033 w 3055716"/>
              <a:gd name="connsiteY11" fmla="*/ 949124 h 1030147"/>
              <a:gd name="connsiteX12" fmla="*/ 659757 w 3055716"/>
              <a:gd name="connsiteY12" fmla="*/ 960699 h 1030147"/>
              <a:gd name="connsiteX13" fmla="*/ 914400 w 3055716"/>
              <a:gd name="connsiteY13" fmla="*/ 983848 h 1030147"/>
              <a:gd name="connsiteX14" fmla="*/ 960699 w 3055716"/>
              <a:gd name="connsiteY14" fmla="*/ 995423 h 1030147"/>
              <a:gd name="connsiteX15" fmla="*/ 1689904 w 3055716"/>
              <a:gd name="connsiteY15" fmla="*/ 972273 h 1030147"/>
              <a:gd name="connsiteX16" fmla="*/ 1817225 w 3055716"/>
              <a:gd name="connsiteY16" fmla="*/ 949124 h 1030147"/>
              <a:gd name="connsiteX17" fmla="*/ 1909823 w 3055716"/>
              <a:gd name="connsiteY17" fmla="*/ 937549 h 1030147"/>
              <a:gd name="connsiteX18" fmla="*/ 2002420 w 3055716"/>
              <a:gd name="connsiteY18" fmla="*/ 914400 h 1030147"/>
              <a:gd name="connsiteX19" fmla="*/ 2106592 w 3055716"/>
              <a:gd name="connsiteY19" fmla="*/ 879676 h 1030147"/>
              <a:gd name="connsiteX20" fmla="*/ 2141316 w 3055716"/>
              <a:gd name="connsiteY20" fmla="*/ 868101 h 1030147"/>
              <a:gd name="connsiteX21" fmla="*/ 2176040 w 3055716"/>
              <a:gd name="connsiteY21" fmla="*/ 856526 h 1030147"/>
              <a:gd name="connsiteX22" fmla="*/ 2210764 w 3055716"/>
              <a:gd name="connsiteY22" fmla="*/ 833377 h 1030147"/>
              <a:gd name="connsiteX23" fmla="*/ 2245488 w 3055716"/>
              <a:gd name="connsiteY23" fmla="*/ 821802 h 1030147"/>
              <a:gd name="connsiteX24" fmla="*/ 2280213 w 3055716"/>
              <a:gd name="connsiteY24" fmla="*/ 798653 h 1030147"/>
              <a:gd name="connsiteX25" fmla="*/ 2349661 w 3055716"/>
              <a:gd name="connsiteY25" fmla="*/ 763929 h 1030147"/>
              <a:gd name="connsiteX26" fmla="*/ 2361235 w 3055716"/>
              <a:gd name="connsiteY26" fmla="*/ 729205 h 1030147"/>
              <a:gd name="connsiteX27" fmla="*/ 2430683 w 3055716"/>
              <a:gd name="connsiteY27" fmla="*/ 682906 h 1030147"/>
              <a:gd name="connsiteX28" fmla="*/ 2465407 w 3055716"/>
              <a:gd name="connsiteY28" fmla="*/ 659757 h 1030147"/>
              <a:gd name="connsiteX29" fmla="*/ 2488557 w 3055716"/>
              <a:gd name="connsiteY29" fmla="*/ 636607 h 1030147"/>
              <a:gd name="connsiteX30" fmla="*/ 2558005 w 3055716"/>
              <a:gd name="connsiteY30" fmla="*/ 590309 h 1030147"/>
              <a:gd name="connsiteX31" fmla="*/ 2615878 w 3055716"/>
              <a:gd name="connsiteY31" fmla="*/ 532435 h 1030147"/>
              <a:gd name="connsiteX32" fmla="*/ 2639028 w 3055716"/>
              <a:gd name="connsiteY32" fmla="*/ 509286 h 1030147"/>
              <a:gd name="connsiteX33" fmla="*/ 2673752 w 3055716"/>
              <a:gd name="connsiteY33" fmla="*/ 486137 h 1030147"/>
              <a:gd name="connsiteX34" fmla="*/ 2696901 w 3055716"/>
              <a:gd name="connsiteY34" fmla="*/ 462987 h 1030147"/>
              <a:gd name="connsiteX35" fmla="*/ 2743200 w 3055716"/>
              <a:gd name="connsiteY35" fmla="*/ 428263 h 1030147"/>
              <a:gd name="connsiteX36" fmla="*/ 2766349 w 3055716"/>
              <a:gd name="connsiteY36" fmla="*/ 393539 h 1030147"/>
              <a:gd name="connsiteX37" fmla="*/ 2812648 w 3055716"/>
              <a:gd name="connsiteY37" fmla="*/ 347240 h 1030147"/>
              <a:gd name="connsiteX38" fmla="*/ 2835797 w 3055716"/>
              <a:gd name="connsiteY38" fmla="*/ 312516 h 1030147"/>
              <a:gd name="connsiteX39" fmla="*/ 2893671 w 3055716"/>
              <a:gd name="connsiteY39" fmla="*/ 254643 h 1030147"/>
              <a:gd name="connsiteX40" fmla="*/ 2963119 w 3055716"/>
              <a:gd name="connsiteY40" fmla="*/ 173620 h 1030147"/>
              <a:gd name="connsiteX41" fmla="*/ 2997843 w 3055716"/>
              <a:gd name="connsiteY41" fmla="*/ 138896 h 1030147"/>
              <a:gd name="connsiteX42" fmla="*/ 3044142 w 3055716"/>
              <a:gd name="connsiteY42" fmla="*/ 69448 h 1030147"/>
              <a:gd name="connsiteX43" fmla="*/ 3032567 w 3055716"/>
              <a:gd name="connsiteY43" fmla="*/ 104172 h 1030147"/>
              <a:gd name="connsiteX44" fmla="*/ 2963119 w 3055716"/>
              <a:gd name="connsiteY44" fmla="*/ 185195 h 1030147"/>
              <a:gd name="connsiteX45" fmla="*/ 2939969 w 3055716"/>
              <a:gd name="connsiteY45" fmla="*/ 208344 h 1030147"/>
              <a:gd name="connsiteX46" fmla="*/ 2905245 w 3055716"/>
              <a:gd name="connsiteY46" fmla="*/ 243068 h 1030147"/>
              <a:gd name="connsiteX47" fmla="*/ 2870521 w 3055716"/>
              <a:gd name="connsiteY47" fmla="*/ 300942 h 1030147"/>
              <a:gd name="connsiteX48" fmla="*/ 2858947 w 3055716"/>
              <a:gd name="connsiteY48" fmla="*/ 335666 h 1030147"/>
              <a:gd name="connsiteX49" fmla="*/ 2801073 w 3055716"/>
              <a:gd name="connsiteY49" fmla="*/ 381964 h 1030147"/>
              <a:gd name="connsiteX50" fmla="*/ 2777924 w 3055716"/>
              <a:gd name="connsiteY50" fmla="*/ 405114 h 1030147"/>
              <a:gd name="connsiteX51" fmla="*/ 2754775 w 3055716"/>
              <a:gd name="connsiteY51" fmla="*/ 439838 h 1030147"/>
              <a:gd name="connsiteX52" fmla="*/ 2720050 w 3055716"/>
              <a:gd name="connsiteY52" fmla="*/ 451412 h 1030147"/>
              <a:gd name="connsiteX53" fmla="*/ 2662177 w 3055716"/>
              <a:gd name="connsiteY53" fmla="*/ 497711 h 1030147"/>
              <a:gd name="connsiteX54" fmla="*/ 2627453 w 3055716"/>
              <a:gd name="connsiteY54" fmla="*/ 509286 h 1030147"/>
              <a:gd name="connsiteX55" fmla="*/ 2592729 w 3055716"/>
              <a:gd name="connsiteY55" fmla="*/ 532435 h 1030147"/>
              <a:gd name="connsiteX56" fmla="*/ 2546430 w 3055716"/>
              <a:gd name="connsiteY56" fmla="*/ 578734 h 1030147"/>
              <a:gd name="connsiteX57" fmla="*/ 2476982 w 3055716"/>
              <a:gd name="connsiteY57" fmla="*/ 613458 h 1030147"/>
              <a:gd name="connsiteX58" fmla="*/ 2453833 w 3055716"/>
              <a:gd name="connsiteY58" fmla="*/ 648182 h 1030147"/>
              <a:gd name="connsiteX59" fmla="*/ 2407534 w 3055716"/>
              <a:gd name="connsiteY59" fmla="*/ 694481 h 1030147"/>
              <a:gd name="connsiteX60" fmla="*/ 2384385 w 3055716"/>
              <a:gd name="connsiteY60" fmla="*/ 729205 h 1030147"/>
              <a:gd name="connsiteX61" fmla="*/ 2349661 w 3055716"/>
              <a:gd name="connsiteY61" fmla="*/ 740780 h 1030147"/>
              <a:gd name="connsiteX62" fmla="*/ 2291787 w 3055716"/>
              <a:gd name="connsiteY62" fmla="*/ 787078 h 1030147"/>
              <a:gd name="connsiteX63" fmla="*/ 2257063 w 3055716"/>
              <a:gd name="connsiteY63" fmla="*/ 798653 h 1030147"/>
              <a:gd name="connsiteX64" fmla="*/ 2176040 w 3055716"/>
              <a:gd name="connsiteY64" fmla="*/ 844952 h 1030147"/>
              <a:gd name="connsiteX65" fmla="*/ 2141316 w 3055716"/>
              <a:gd name="connsiteY65" fmla="*/ 868101 h 1030147"/>
              <a:gd name="connsiteX66" fmla="*/ 2071868 w 3055716"/>
              <a:gd name="connsiteY66" fmla="*/ 891250 h 1030147"/>
              <a:gd name="connsiteX67" fmla="*/ 2037144 w 3055716"/>
              <a:gd name="connsiteY67" fmla="*/ 902825 h 1030147"/>
              <a:gd name="connsiteX68" fmla="*/ 2002420 w 3055716"/>
              <a:gd name="connsiteY68" fmla="*/ 914400 h 1030147"/>
              <a:gd name="connsiteX69" fmla="*/ 1875099 w 3055716"/>
              <a:gd name="connsiteY69" fmla="*/ 960699 h 1030147"/>
              <a:gd name="connsiteX70" fmla="*/ 1782501 w 3055716"/>
              <a:gd name="connsiteY70" fmla="*/ 983848 h 1030147"/>
              <a:gd name="connsiteX71" fmla="*/ 1632030 w 3055716"/>
              <a:gd name="connsiteY71" fmla="*/ 995423 h 1030147"/>
              <a:gd name="connsiteX72" fmla="*/ 1539433 w 3055716"/>
              <a:gd name="connsiteY72" fmla="*/ 1006997 h 1030147"/>
              <a:gd name="connsiteX73" fmla="*/ 1273215 w 3055716"/>
              <a:gd name="connsiteY73" fmla="*/ 1018572 h 1030147"/>
              <a:gd name="connsiteX74" fmla="*/ 879676 w 3055716"/>
              <a:gd name="connsiteY74" fmla="*/ 1006997 h 1030147"/>
              <a:gd name="connsiteX75" fmla="*/ 821802 w 3055716"/>
              <a:gd name="connsiteY75" fmla="*/ 995423 h 1030147"/>
              <a:gd name="connsiteX76" fmla="*/ 682906 w 3055716"/>
              <a:gd name="connsiteY76" fmla="*/ 983848 h 1030147"/>
              <a:gd name="connsiteX77" fmla="*/ 613458 w 3055716"/>
              <a:gd name="connsiteY77" fmla="*/ 960699 h 1030147"/>
              <a:gd name="connsiteX78" fmla="*/ 567159 w 3055716"/>
              <a:gd name="connsiteY78" fmla="*/ 949124 h 1030147"/>
              <a:gd name="connsiteX79" fmla="*/ 462987 w 3055716"/>
              <a:gd name="connsiteY79" fmla="*/ 914400 h 1030147"/>
              <a:gd name="connsiteX80" fmla="*/ 428263 w 3055716"/>
              <a:gd name="connsiteY80" fmla="*/ 902825 h 1030147"/>
              <a:gd name="connsiteX81" fmla="*/ 393539 w 3055716"/>
              <a:gd name="connsiteY81" fmla="*/ 891250 h 1030147"/>
              <a:gd name="connsiteX82" fmla="*/ 324091 w 3055716"/>
              <a:gd name="connsiteY82" fmla="*/ 844952 h 1030147"/>
              <a:gd name="connsiteX83" fmla="*/ 289367 w 3055716"/>
              <a:gd name="connsiteY83" fmla="*/ 833377 h 1030147"/>
              <a:gd name="connsiteX84" fmla="*/ 185195 w 3055716"/>
              <a:gd name="connsiteY84" fmla="*/ 775504 h 1030147"/>
              <a:gd name="connsiteX85" fmla="*/ 162045 w 3055716"/>
              <a:gd name="connsiteY85" fmla="*/ 752354 h 1030147"/>
              <a:gd name="connsiteX86" fmla="*/ 138896 w 3055716"/>
              <a:gd name="connsiteY86" fmla="*/ 717630 h 1030147"/>
              <a:gd name="connsiteX87" fmla="*/ 104172 w 3055716"/>
              <a:gd name="connsiteY87" fmla="*/ 706056 h 1030147"/>
              <a:gd name="connsiteX88" fmla="*/ 57873 w 3055716"/>
              <a:gd name="connsiteY88" fmla="*/ 648182 h 1030147"/>
              <a:gd name="connsiteX89" fmla="*/ 92597 w 3055716"/>
              <a:gd name="connsiteY89" fmla="*/ 659757 h 1030147"/>
              <a:gd name="connsiteX90" fmla="*/ 138896 w 3055716"/>
              <a:gd name="connsiteY90" fmla="*/ 706056 h 1030147"/>
              <a:gd name="connsiteX91" fmla="*/ 185195 w 3055716"/>
              <a:gd name="connsiteY91" fmla="*/ 763929 h 1030147"/>
              <a:gd name="connsiteX92" fmla="*/ 219919 w 3055716"/>
              <a:gd name="connsiteY92" fmla="*/ 787078 h 1030147"/>
              <a:gd name="connsiteX93" fmla="*/ 266218 w 3055716"/>
              <a:gd name="connsiteY93" fmla="*/ 833377 h 1030147"/>
              <a:gd name="connsiteX94" fmla="*/ 347240 w 3055716"/>
              <a:gd name="connsiteY94" fmla="*/ 856526 h 1030147"/>
              <a:gd name="connsiteX95" fmla="*/ 393539 w 3055716"/>
              <a:gd name="connsiteY95" fmla="*/ 868101 h 1030147"/>
              <a:gd name="connsiteX96" fmla="*/ 428263 w 3055716"/>
              <a:gd name="connsiteY96" fmla="*/ 891250 h 1030147"/>
              <a:gd name="connsiteX97" fmla="*/ 497711 w 3055716"/>
              <a:gd name="connsiteY97" fmla="*/ 914400 h 1030147"/>
              <a:gd name="connsiteX98" fmla="*/ 532435 w 3055716"/>
              <a:gd name="connsiteY98" fmla="*/ 925975 h 1030147"/>
              <a:gd name="connsiteX99" fmla="*/ 625033 w 3055716"/>
              <a:gd name="connsiteY99" fmla="*/ 949124 h 1030147"/>
              <a:gd name="connsiteX100" fmla="*/ 659757 w 3055716"/>
              <a:gd name="connsiteY100" fmla="*/ 960699 h 1030147"/>
              <a:gd name="connsiteX101" fmla="*/ 798653 w 3055716"/>
              <a:gd name="connsiteY101" fmla="*/ 983848 h 1030147"/>
              <a:gd name="connsiteX102" fmla="*/ 833377 w 3055716"/>
              <a:gd name="connsiteY102" fmla="*/ 995423 h 1030147"/>
              <a:gd name="connsiteX103" fmla="*/ 891250 w 3055716"/>
              <a:gd name="connsiteY103" fmla="*/ 1006997 h 1030147"/>
              <a:gd name="connsiteX104" fmla="*/ 1041721 w 3055716"/>
              <a:gd name="connsiteY104" fmla="*/ 1030147 h 1030147"/>
              <a:gd name="connsiteX105" fmla="*/ 1527858 w 3055716"/>
              <a:gd name="connsiteY105" fmla="*/ 1018572 h 1030147"/>
              <a:gd name="connsiteX106" fmla="*/ 1655180 w 3055716"/>
              <a:gd name="connsiteY106" fmla="*/ 995423 h 1030147"/>
              <a:gd name="connsiteX107" fmla="*/ 1724628 w 3055716"/>
              <a:gd name="connsiteY107" fmla="*/ 983848 h 1030147"/>
              <a:gd name="connsiteX108" fmla="*/ 1770926 w 3055716"/>
              <a:gd name="connsiteY108" fmla="*/ 972273 h 1030147"/>
              <a:gd name="connsiteX109" fmla="*/ 1805650 w 3055716"/>
              <a:gd name="connsiteY109" fmla="*/ 960699 h 1030147"/>
              <a:gd name="connsiteX110" fmla="*/ 1932972 w 3055716"/>
              <a:gd name="connsiteY110" fmla="*/ 937549 h 1030147"/>
              <a:gd name="connsiteX111" fmla="*/ 2037144 w 3055716"/>
              <a:gd name="connsiteY111" fmla="*/ 902825 h 1030147"/>
              <a:gd name="connsiteX112" fmla="*/ 2071868 w 3055716"/>
              <a:gd name="connsiteY112" fmla="*/ 891250 h 1030147"/>
              <a:gd name="connsiteX113" fmla="*/ 2141316 w 3055716"/>
              <a:gd name="connsiteY113" fmla="*/ 879676 h 1030147"/>
              <a:gd name="connsiteX114" fmla="*/ 2210764 w 3055716"/>
              <a:gd name="connsiteY114" fmla="*/ 856526 h 1030147"/>
              <a:gd name="connsiteX115" fmla="*/ 2233914 w 3055716"/>
              <a:gd name="connsiteY115" fmla="*/ 833377 h 1030147"/>
              <a:gd name="connsiteX116" fmla="*/ 2303362 w 3055716"/>
              <a:gd name="connsiteY116" fmla="*/ 810228 h 1030147"/>
              <a:gd name="connsiteX117" fmla="*/ 2372810 w 3055716"/>
              <a:gd name="connsiteY117" fmla="*/ 775504 h 1030147"/>
              <a:gd name="connsiteX118" fmla="*/ 2407534 w 3055716"/>
              <a:gd name="connsiteY118" fmla="*/ 752354 h 1030147"/>
              <a:gd name="connsiteX119" fmla="*/ 2442258 w 3055716"/>
              <a:gd name="connsiteY119" fmla="*/ 740780 h 1030147"/>
              <a:gd name="connsiteX120" fmla="*/ 2488557 w 3055716"/>
              <a:gd name="connsiteY120" fmla="*/ 682906 h 1030147"/>
              <a:gd name="connsiteX121" fmla="*/ 2558005 w 3055716"/>
              <a:gd name="connsiteY121" fmla="*/ 625033 h 1030147"/>
              <a:gd name="connsiteX122" fmla="*/ 2604304 w 3055716"/>
              <a:gd name="connsiteY122" fmla="*/ 567159 h 1030147"/>
              <a:gd name="connsiteX123" fmla="*/ 2627453 w 3055716"/>
              <a:gd name="connsiteY123" fmla="*/ 532435 h 1030147"/>
              <a:gd name="connsiteX124" fmla="*/ 2662177 w 3055716"/>
              <a:gd name="connsiteY124" fmla="*/ 509286 h 1030147"/>
              <a:gd name="connsiteX125" fmla="*/ 2708476 w 3055716"/>
              <a:gd name="connsiteY125" fmla="*/ 451412 h 1030147"/>
              <a:gd name="connsiteX126" fmla="*/ 2754775 w 3055716"/>
              <a:gd name="connsiteY126" fmla="*/ 393539 h 1030147"/>
              <a:gd name="connsiteX127" fmla="*/ 2812648 w 3055716"/>
              <a:gd name="connsiteY127" fmla="*/ 347240 h 1030147"/>
              <a:gd name="connsiteX128" fmla="*/ 2835797 w 3055716"/>
              <a:gd name="connsiteY128" fmla="*/ 312516 h 1030147"/>
              <a:gd name="connsiteX129" fmla="*/ 2858947 w 3055716"/>
              <a:gd name="connsiteY129" fmla="*/ 289367 h 1030147"/>
              <a:gd name="connsiteX130" fmla="*/ 2882096 w 3055716"/>
              <a:gd name="connsiteY130" fmla="*/ 254643 h 1030147"/>
              <a:gd name="connsiteX131" fmla="*/ 2928395 w 3055716"/>
              <a:gd name="connsiteY131" fmla="*/ 208344 h 1030147"/>
              <a:gd name="connsiteX132" fmla="*/ 2963119 w 3055716"/>
              <a:gd name="connsiteY132" fmla="*/ 138896 h 1030147"/>
              <a:gd name="connsiteX133" fmla="*/ 3009418 w 3055716"/>
              <a:gd name="connsiteY133" fmla="*/ 81023 h 1030147"/>
              <a:gd name="connsiteX134" fmla="*/ 3020992 w 3055716"/>
              <a:gd name="connsiteY134" fmla="*/ 46299 h 1030147"/>
              <a:gd name="connsiteX135" fmla="*/ 3055716 w 3055716"/>
              <a:gd name="connsiteY135" fmla="*/ 34724 h 1030147"/>
              <a:gd name="connsiteX136" fmla="*/ 3020992 w 3055716"/>
              <a:gd name="connsiteY136" fmla="*/ 69448 h 1030147"/>
              <a:gd name="connsiteX137" fmla="*/ 2997843 w 3055716"/>
              <a:gd name="connsiteY137" fmla="*/ 104172 h 1030147"/>
              <a:gd name="connsiteX138" fmla="*/ 2963119 w 3055716"/>
              <a:gd name="connsiteY138" fmla="*/ 127321 h 1030147"/>
              <a:gd name="connsiteX139" fmla="*/ 2905245 w 3055716"/>
              <a:gd name="connsiteY139" fmla="*/ 162045 h 1030147"/>
              <a:gd name="connsiteX140" fmla="*/ 2882096 w 3055716"/>
              <a:gd name="connsiteY140" fmla="*/ 185195 h 1030147"/>
              <a:gd name="connsiteX141" fmla="*/ 2801073 w 3055716"/>
              <a:gd name="connsiteY141" fmla="*/ 208344 h 1030147"/>
              <a:gd name="connsiteX142" fmla="*/ 2673752 w 3055716"/>
              <a:gd name="connsiteY142" fmla="*/ 243068 h 1030147"/>
              <a:gd name="connsiteX143" fmla="*/ 2720050 w 3055716"/>
              <a:gd name="connsiteY143" fmla="*/ 231493 h 1030147"/>
              <a:gd name="connsiteX144" fmla="*/ 2754775 w 3055716"/>
              <a:gd name="connsiteY144" fmla="*/ 219919 h 1030147"/>
              <a:gd name="connsiteX145" fmla="*/ 2858947 w 3055716"/>
              <a:gd name="connsiteY145" fmla="*/ 173620 h 1030147"/>
              <a:gd name="connsiteX146" fmla="*/ 2893671 w 3055716"/>
              <a:gd name="connsiteY146" fmla="*/ 162045 h 1030147"/>
              <a:gd name="connsiteX147" fmla="*/ 2986268 w 3055716"/>
              <a:gd name="connsiteY147" fmla="*/ 92597 h 1030147"/>
              <a:gd name="connsiteX148" fmla="*/ 2997843 w 3055716"/>
              <a:gd name="connsiteY148" fmla="*/ 57873 h 1030147"/>
              <a:gd name="connsiteX149" fmla="*/ 3032567 w 3055716"/>
              <a:gd name="connsiteY149" fmla="*/ 34724 h 1030147"/>
              <a:gd name="connsiteX150" fmla="*/ 3055716 w 3055716"/>
              <a:gd name="connsiteY150" fmla="*/ 0 h 1030147"/>
              <a:gd name="connsiteX151" fmla="*/ 3044142 w 3055716"/>
              <a:gd name="connsiteY151" fmla="*/ 69448 h 1030147"/>
              <a:gd name="connsiteX152" fmla="*/ 3032567 w 3055716"/>
              <a:gd name="connsiteY152" fmla="*/ 104172 h 1030147"/>
              <a:gd name="connsiteX153" fmla="*/ 3020992 w 3055716"/>
              <a:gd name="connsiteY153" fmla="*/ 300942 h 1030147"/>
              <a:gd name="connsiteX154" fmla="*/ 3032567 w 3055716"/>
              <a:gd name="connsiteY154" fmla="*/ 567159 h 1030147"/>
              <a:gd name="connsiteX155" fmla="*/ 3009418 w 3055716"/>
              <a:gd name="connsiteY155" fmla="*/ 532435 h 1030147"/>
              <a:gd name="connsiteX156" fmla="*/ 2997843 w 3055716"/>
              <a:gd name="connsiteY156" fmla="*/ 497711 h 1030147"/>
              <a:gd name="connsiteX157" fmla="*/ 3009418 w 3055716"/>
              <a:gd name="connsiteY157" fmla="*/ 243068 h 1030147"/>
              <a:gd name="connsiteX158" fmla="*/ 3032567 w 3055716"/>
              <a:gd name="connsiteY158" fmla="*/ 81023 h 1030147"/>
              <a:gd name="connsiteX159" fmla="*/ 3044142 w 3055716"/>
              <a:gd name="connsiteY159" fmla="*/ 11575 h 103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3055716" h="1030147">
                <a:moveTo>
                  <a:pt x="0" y="555585"/>
                </a:moveTo>
                <a:cubicBezTo>
                  <a:pt x="3858" y="574876"/>
                  <a:pt x="3434" y="595548"/>
                  <a:pt x="11575" y="613458"/>
                </a:cubicBezTo>
                <a:cubicBezTo>
                  <a:pt x="19831" y="631621"/>
                  <a:pt x="55496" y="686911"/>
                  <a:pt x="81023" y="706056"/>
                </a:cubicBezTo>
                <a:cubicBezTo>
                  <a:pt x="103281" y="722749"/>
                  <a:pt x="130798" y="732681"/>
                  <a:pt x="150471" y="752354"/>
                </a:cubicBezTo>
                <a:cubicBezTo>
                  <a:pt x="182247" y="784131"/>
                  <a:pt x="163267" y="772053"/>
                  <a:pt x="208344" y="787078"/>
                </a:cubicBezTo>
                <a:cubicBezTo>
                  <a:pt x="219919" y="794795"/>
                  <a:pt x="230625" y="804007"/>
                  <a:pt x="243068" y="810228"/>
                </a:cubicBezTo>
                <a:cubicBezTo>
                  <a:pt x="253981" y="815684"/>
                  <a:pt x="267330" y="815525"/>
                  <a:pt x="277792" y="821802"/>
                </a:cubicBezTo>
                <a:cubicBezTo>
                  <a:pt x="287150" y="827417"/>
                  <a:pt x="291181" y="840072"/>
                  <a:pt x="300942" y="844952"/>
                </a:cubicBezTo>
                <a:cubicBezTo>
                  <a:pt x="315170" y="852066"/>
                  <a:pt x="332003" y="851955"/>
                  <a:pt x="347240" y="856526"/>
                </a:cubicBezTo>
                <a:cubicBezTo>
                  <a:pt x="370612" y="863538"/>
                  <a:pt x="393539" y="871960"/>
                  <a:pt x="416688" y="879676"/>
                </a:cubicBezTo>
                <a:lnTo>
                  <a:pt x="520861" y="914400"/>
                </a:lnTo>
                <a:lnTo>
                  <a:pt x="625033" y="949124"/>
                </a:lnTo>
                <a:cubicBezTo>
                  <a:pt x="636608" y="952982"/>
                  <a:pt x="647598" y="959686"/>
                  <a:pt x="659757" y="960699"/>
                </a:cubicBezTo>
                <a:cubicBezTo>
                  <a:pt x="837294" y="975493"/>
                  <a:pt x="752424" y="967650"/>
                  <a:pt x="914400" y="983848"/>
                </a:cubicBezTo>
                <a:cubicBezTo>
                  <a:pt x="929833" y="987706"/>
                  <a:pt x="944791" y="995423"/>
                  <a:pt x="960699" y="995423"/>
                </a:cubicBezTo>
                <a:cubicBezTo>
                  <a:pt x="1489863" y="995423"/>
                  <a:pt x="1393981" y="1001866"/>
                  <a:pt x="1689904" y="972273"/>
                </a:cubicBezTo>
                <a:cubicBezTo>
                  <a:pt x="1758062" y="955234"/>
                  <a:pt x="1728355" y="960974"/>
                  <a:pt x="1817225" y="949124"/>
                </a:cubicBezTo>
                <a:cubicBezTo>
                  <a:pt x="1848058" y="945013"/>
                  <a:pt x="1879250" y="943282"/>
                  <a:pt x="1909823" y="937549"/>
                </a:cubicBezTo>
                <a:cubicBezTo>
                  <a:pt x="1941094" y="931686"/>
                  <a:pt x="1972237" y="924461"/>
                  <a:pt x="2002420" y="914400"/>
                </a:cubicBezTo>
                <a:lnTo>
                  <a:pt x="2106592" y="879676"/>
                </a:lnTo>
                <a:lnTo>
                  <a:pt x="2141316" y="868101"/>
                </a:lnTo>
                <a:cubicBezTo>
                  <a:pt x="2152891" y="864243"/>
                  <a:pt x="2165888" y="863294"/>
                  <a:pt x="2176040" y="856526"/>
                </a:cubicBezTo>
                <a:cubicBezTo>
                  <a:pt x="2187615" y="848810"/>
                  <a:pt x="2198322" y="839598"/>
                  <a:pt x="2210764" y="833377"/>
                </a:cubicBezTo>
                <a:cubicBezTo>
                  <a:pt x="2221677" y="827921"/>
                  <a:pt x="2234575" y="827258"/>
                  <a:pt x="2245488" y="821802"/>
                </a:cubicBezTo>
                <a:cubicBezTo>
                  <a:pt x="2257931" y="815581"/>
                  <a:pt x="2267770" y="804874"/>
                  <a:pt x="2280213" y="798653"/>
                </a:cubicBezTo>
                <a:cubicBezTo>
                  <a:pt x="2376051" y="750735"/>
                  <a:pt x="2250152" y="830267"/>
                  <a:pt x="2349661" y="763929"/>
                </a:cubicBezTo>
                <a:cubicBezTo>
                  <a:pt x="2353519" y="752354"/>
                  <a:pt x="2354958" y="739667"/>
                  <a:pt x="2361235" y="729205"/>
                </a:cubicBezTo>
                <a:cubicBezTo>
                  <a:pt x="2377378" y="702299"/>
                  <a:pt x="2404994" y="697586"/>
                  <a:pt x="2430683" y="682906"/>
                </a:cubicBezTo>
                <a:cubicBezTo>
                  <a:pt x="2442761" y="676004"/>
                  <a:pt x="2454544" y="668447"/>
                  <a:pt x="2465407" y="659757"/>
                </a:cubicBezTo>
                <a:cubicBezTo>
                  <a:pt x="2473929" y="652940"/>
                  <a:pt x="2479827" y="643155"/>
                  <a:pt x="2488557" y="636607"/>
                </a:cubicBezTo>
                <a:cubicBezTo>
                  <a:pt x="2510815" y="619914"/>
                  <a:pt x="2538332" y="609982"/>
                  <a:pt x="2558005" y="590309"/>
                </a:cubicBezTo>
                <a:lnTo>
                  <a:pt x="2615878" y="532435"/>
                </a:lnTo>
                <a:cubicBezTo>
                  <a:pt x="2623595" y="524718"/>
                  <a:pt x="2629948" y="515339"/>
                  <a:pt x="2639028" y="509286"/>
                </a:cubicBezTo>
                <a:cubicBezTo>
                  <a:pt x="2650603" y="501570"/>
                  <a:pt x="2662889" y="494827"/>
                  <a:pt x="2673752" y="486137"/>
                </a:cubicBezTo>
                <a:cubicBezTo>
                  <a:pt x="2682273" y="479320"/>
                  <a:pt x="2688518" y="469973"/>
                  <a:pt x="2696901" y="462987"/>
                </a:cubicBezTo>
                <a:cubicBezTo>
                  <a:pt x="2711721" y="450637"/>
                  <a:pt x="2727767" y="439838"/>
                  <a:pt x="2743200" y="428263"/>
                </a:cubicBezTo>
                <a:cubicBezTo>
                  <a:pt x="2750916" y="416688"/>
                  <a:pt x="2757296" y="404101"/>
                  <a:pt x="2766349" y="393539"/>
                </a:cubicBezTo>
                <a:cubicBezTo>
                  <a:pt x="2780553" y="376968"/>
                  <a:pt x="2800541" y="365400"/>
                  <a:pt x="2812648" y="347240"/>
                </a:cubicBezTo>
                <a:cubicBezTo>
                  <a:pt x="2820364" y="335665"/>
                  <a:pt x="2826637" y="322985"/>
                  <a:pt x="2835797" y="312516"/>
                </a:cubicBezTo>
                <a:cubicBezTo>
                  <a:pt x="2853762" y="291984"/>
                  <a:pt x="2878538" y="277343"/>
                  <a:pt x="2893671" y="254643"/>
                </a:cubicBezTo>
                <a:cubicBezTo>
                  <a:pt x="2928927" y="201759"/>
                  <a:pt x="2906983" y="229756"/>
                  <a:pt x="2963119" y="173620"/>
                </a:cubicBezTo>
                <a:cubicBezTo>
                  <a:pt x="2974694" y="162045"/>
                  <a:pt x="2988763" y="152516"/>
                  <a:pt x="2997843" y="138896"/>
                </a:cubicBezTo>
                <a:cubicBezTo>
                  <a:pt x="3013276" y="115747"/>
                  <a:pt x="3052940" y="43054"/>
                  <a:pt x="3044142" y="69448"/>
                </a:cubicBezTo>
                <a:cubicBezTo>
                  <a:pt x="3040284" y="81023"/>
                  <a:pt x="3038023" y="93259"/>
                  <a:pt x="3032567" y="104172"/>
                </a:cubicBezTo>
                <a:cubicBezTo>
                  <a:pt x="3014939" y="139429"/>
                  <a:pt x="2991598" y="156716"/>
                  <a:pt x="2963119" y="185195"/>
                </a:cubicBezTo>
                <a:lnTo>
                  <a:pt x="2939969" y="208344"/>
                </a:lnTo>
                <a:lnTo>
                  <a:pt x="2905245" y="243068"/>
                </a:lnTo>
                <a:cubicBezTo>
                  <a:pt x="2872458" y="341434"/>
                  <a:pt x="2918185" y="221500"/>
                  <a:pt x="2870521" y="300942"/>
                </a:cubicBezTo>
                <a:cubicBezTo>
                  <a:pt x="2864244" y="311404"/>
                  <a:pt x="2865224" y="325204"/>
                  <a:pt x="2858947" y="335666"/>
                </a:cubicBezTo>
                <a:cubicBezTo>
                  <a:pt x="2846049" y="357163"/>
                  <a:pt x="2819269" y="367407"/>
                  <a:pt x="2801073" y="381964"/>
                </a:cubicBezTo>
                <a:cubicBezTo>
                  <a:pt x="2792552" y="388781"/>
                  <a:pt x="2784741" y="396592"/>
                  <a:pt x="2777924" y="405114"/>
                </a:cubicBezTo>
                <a:cubicBezTo>
                  <a:pt x="2769234" y="415977"/>
                  <a:pt x="2765638" y="431148"/>
                  <a:pt x="2754775" y="439838"/>
                </a:cubicBezTo>
                <a:cubicBezTo>
                  <a:pt x="2745248" y="447460"/>
                  <a:pt x="2731625" y="447554"/>
                  <a:pt x="2720050" y="451412"/>
                </a:cubicBezTo>
                <a:cubicBezTo>
                  <a:pt x="2698517" y="472946"/>
                  <a:pt x="2691382" y="483109"/>
                  <a:pt x="2662177" y="497711"/>
                </a:cubicBezTo>
                <a:cubicBezTo>
                  <a:pt x="2651264" y="503167"/>
                  <a:pt x="2638366" y="503830"/>
                  <a:pt x="2627453" y="509286"/>
                </a:cubicBezTo>
                <a:cubicBezTo>
                  <a:pt x="2615011" y="515507"/>
                  <a:pt x="2603291" y="523382"/>
                  <a:pt x="2592729" y="532435"/>
                </a:cubicBezTo>
                <a:cubicBezTo>
                  <a:pt x="2576158" y="546639"/>
                  <a:pt x="2567135" y="571832"/>
                  <a:pt x="2546430" y="578734"/>
                </a:cubicBezTo>
                <a:cubicBezTo>
                  <a:pt x="2498509" y="594708"/>
                  <a:pt x="2521858" y="583541"/>
                  <a:pt x="2476982" y="613458"/>
                </a:cubicBezTo>
                <a:cubicBezTo>
                  <a:pt x="2469266" y="625033"/>
                  <a:pt x="2462886" y="637620"/>
                  <a:pt x="2453833" y="648182"/>
                </a:cubicBezTo>
                <a:cubicBezTo>
                  <a:pt x="2439629" y="664753"/>
                  <a:pt x="2419641" y="676321"/>
                  <a:pt x="2407534" y="694481"/>
                </a:cubicBezTo>
                <a:cubicBezTo>
                  <a:pt x="2399818" y="706056"/>
                  <a:pt x="2395248" y="720515"/>
                  <a:pt x="2384385" y="729205"/>
                </a:cubicBezTo>
                <a:cubicBezTo>
                  <a:pt x="2374858" y="736827"/>
                  <a:pt x="2361236" y="736922"/>
                  <a:pt x="2349661" y="740780"/>
                </a:cubicBezTo>
                <a:cubicBezTo>
                  <a:pt x="2328129" y="762311"/>
                  <a:pt x="2320989" y="772477"/>
                  <a:pt x="2291787" y="787078"/>
                </a:cubicBezTo>
                <a:cubicBezTo>
                  <a:pt x="2280874" y="792534"/>
                  <a:pt x="2268638" y="794795"/>
                  <a:pt x="2257063" y="798653"/>
                </a:cubicBezTo>
                <a:cubicBezTo>
                  <a:pt x="2215136" y="861545"/>
                  <a:pt x="2258679" y="813963"/>
                  <a:pt x="2176040" y="844952"/>
                </a:cubicBezTo>
                <a:cubicBezTo>
                  <a:pt x="2163015" y="849836"/>
                  <a:pt x="2154028" y="862451"/>
                  <a:pt x="2141316" y="868101"/>
                </a:cubicBezTo>
                <a:cubicBezTo>
                  <a:pt x="2119018" y="878011"/>
                  <a:pt x="2095017" y="883534"/>
                  <a:pt x="2071868" y="891250"/>
                </a:cubicBezTo>
                <a:lnTo>
                  <a:pt x="2037144" y="902825"/>
                </a:lnTo>
                <a:lnTo>
                  <a:pt x="2002420" y="914400"/>
                </a:lnTo>
                <a:cubicBezTo>
                  <a:pt x="1957571" y="981674"/>
                  <a:pt x="1998923" y="938848"/>
                  <a:pt x="1875099" y="960699"/>
                </a:cubicBezTo>
                <a:cubicBezTo>
                  <a:pt x="1843767" y="966228"/>
                  <a:pt x="1814223" y="981408"/>
                  <a:pt x="1782501" y="983848"/>
                </a:cubicBezTo>
                <a:lnTo>
                  <a:pt x="1632030" y="995423"/>
                </a:lnTo>
                <a:cubicBezTo>
                  <a:pt x="1601064" y="998372"/>
                  <a:pt x="1570474" y="1004994"/>
                  <a:pt x="1539433" y="1006997"/>
                </a:cubicBezTo>
                <a:cubicBezTo>
                  <a:pt x="1450794" y="1012716"/>
                  <a:pt x="1361954" y="1014714"/>
                  <a:pt x="1273215" y="1018572"/>
                </a:cubicBezTo>
                <a:cubicBezTo>
                  <a:pt x="1142035" y="1014714"/>
                  <a:pt x="1010740" y="1013718"/>
                  <a:pt x="879676" y="1006997"/>
                </a:cubicBezTo>
                <a:cubicBezTo>
                  <a:pt x="860028" y="1005989"/>
                  <a:pt x="841341" y="997722"/>
                  <a:pt x="821802" y="995423"/>
                </a:cubicBezTo>
                <a:cubicBezTo>
                  <a:pt x="775661" y="989995"/>
                  <a:pt x="729205" y="987706"/>
                  <a:pt x="682906" y="983848"/>
                </a:cubicBezTo>
                <a:cubicBezTo>
                  <a:pt x="659757" y="976132"/>
                  <a:pt x="637131" y="966617"/>
                  <a:pt x="613458" y="960699"/>
                </a:cubicBezTo>
                <a:cubicBezTo>
                  <a:pt x="598025" y="956841"/>
                  <a:pt x="582396" y="953695"/>
                  <a:pt x="567159" y="949124"/>
                </a:cubicBezTo>
                <a:cubicBezTo>
                  <a:pt x="567124" y="949114"/>
                  <a:pt x="480366" y="920193"/>
                  <a:pt x="462987" y="914400"/>
                </a:cubicBezTo>
                <a:lnTo>
                  <a:pt x="428263" y="902825"/>
                </a:lnTo>
                <a:cubicBezTo>
                  <a:pt x="416688" y="898967"/>
                  <a:pt x="403691" y="898018"/>
                  <a:pt x="393539" y="891250"/>
                </a:cubicBezTo>
                <a:cubicBezTo>
                  <a:pt x="370390" y="875817"/>
                  <a:pt x="350485" y="853750"/>
                  <a:pt x="324091" y="844952"/>
                </a:cubicBezTo>
                <a:cubicBezTo>
                  <a:pt x="312516" y="841094"/>
                  <a:pt x="300032" y="839302"/>
                  <a:pt x="289367" y="833377"/>
                </a:cubicBezTo>
                <a:cubicBezTo>
                  <a:pt x="169973" y="767046"/>
                  <a:pt x="263764" y="801692"/>
                  <a:pt x="185195" y="775504"/>
                </a:cubicBezTo>
                <a:cubicBezTo>
                  <a:pt x="177478" y="767787"/>
                  <a:pt x="168862" y="760876"/>
                  <a:pt x="162045" y="752354"/>
                </a:cubicBezTo>
                <a:cubicBezTo>
                  <a:pt x="153355" y="741491"/>
                  <a:pt x="149759" y="726320"/>
                  <a:pt x="138896" y="717630"/>
                </a:cubicBezTo>
                <a:cubicBezTo>
                  <a:pt x="129369" y="710008"/>
                  <a:pt x="115747" y="709914"/>
                  <a:pt x="104172" y="706056"/>
                </a:cubicBezTo>
                <a:cubicBezTo>
                  <a:pt x="97913" y="699797"/>
                  <a:pt x="53007" y="657915"/>
                  <a:pt x="57873" y="648182"/>
                </a:cubicBezTo>
                <a:cubicBezTo>
                  <a:pt x="63329" y="637269"/>
                  <a:pt x="81022" y="655899"/>
                  <a:pt x="92597" y="659757"/>
                </a:cubicBezTo>
                <a:cubicBezTo>
                  <a:pt x="108030" y="675190"/>
                  <a:pt x="126789" y="687896"/>
                  <a:pt x="138896" y="706056"/>
                </a:cubicBezTo>
                <a:cubicBezTo>
                  <a:pt x="156086" y="731842"/>
                  <a:pt x="161631" y="745079"/>
                  <a:pt x="185195" y="763929"/>
                </a:cubicBezTo>
                <a:cubicBezTo>
                  <a:pt x="196058" y="772619"/>
                  <a:pt x="209357" y="778025"/>
                  <a:pt x="219919" y="787078"/>
                </a:cubicBezTo>
                <a:cubicBezTo>
                  <a:pt x="236490" y="801282"/>
                  <a:pt x="245044" y="828083"/>
                  <a:pt x="266218" y="833377"/>
                </a:cubicBezTo>
                <a:cubicBezTo>
                  <a:pt x="410967" y="869566"/>
                  <a:pt x="230993" y="823313"/>
                  <a:pt x="347240" y="856526"/>
                </a:cubicBezTo>
                <a:cubicBezTo>
                  <a:pt x="362536" y="860896"/>
                  <a:pt x="378106" y="864243"/>
                  <a:pt x="393539" y="868101"/>
                </a:cubicBezTo>
                <a:cubicBezTo>
                  <a:pt x="405114" y="875817"/>
                  <a:pt x="415551" y="885600"/>
                  <a:pt x="428263" y="891250"/>
                </a:cubicBezTo>
                <a:cubicBezTo>
                  <a:pt x="450561" y="901160"/>
                  <a:pt x="474562" y="906683"/>
                  <a:pt x="497711" y="914400"/>
                </a:cubicBezTo>
                <a:cubicBezTo>
                  <a:pt x="509286" y="918258"/>
                  <a:pt x="520598" y="923016"/>
                  <a:pt x="532435" y="925975"/>
                </a:cubicBezTo>
                <a:cubicBezTo>
                  <a:pt x="563301" y="933691"/>
                  <a:pt x="594850" y="939063"/>
                  <a:pt x="625033" y="949124"/>
                </a:cubicBezTo>
                <a:cubicBezTo>
                  <a:pt x="636608" y="952982"/>
                  <a:pt x="647793" y="958306"/>
                  <a:pt x="659757" y="960699"/>
                </a:cubicBezTo>
                <a:cubicBezTo>
                  <a:pt x="705783" y="969904"/>
                  <a:pt x="754125" y="969005"/>
                  <a:pt x="798653" y="983848"/>
                </a:cubicBezTo>
                <a:cubicBezTo>
                  <a:pt x="810228" y="987706"/>
                  <a:pt x="821540" y="992464"/>
                  <a:pt x="833377" y="995423"/>
                </a:cubicBezTo>
                <a:cubicBezTo>
                  <a:pt x="852463" y="1000194"/>
                  <a:pt x="871894" y="1003478"/>
                  <a:pt x="891250" y="1006997"/>
                </a:cubicBezTo>
                <a:cubicBezTo>
                  <a:pt x="950143" y="1017705"/>
                  <a:pt x="981019" y="1021475"/>
                  <a:pt x="1041721" y="1030147"/>
                </a:cubicBezTo>
                <a:lnTo>
                  <a:pt x="1527858" y="1018572"/>
                </a:lnTo>
                <a:cubicBezTo>
                  <a:pt x="1549970" y="1017651"/>
                  <a:pt x="1630241" y="999957"/>
                  <a:pt x="1655180" y="995423"/>
                </a:cubicBezTo>
                <a:cubicBezTo>
                  <a:pt x="1678270" y="991225"/>
                  <a:pt x="1701615" y="988451"/>
                  <a:pt x="1724628" y="983848"/>
                </a:cubicBezTo>
                <a:cubicBezTo>
                  <a:pt x="1740227" y="980728"/>
                  <a:pt x="1755630" y="976643"/>
                  <a:pt x="1770926" y="972273"/>
                </a:cubicBezTo>
                <a:cubicBezTo>
                  <a:pt x="1782657" y="968921"/>
                  <a:pt x="1793740" y="963346"/>
                  <a:pt x="1805650" y="960699"/>
                </a:cubicBezTo>
                <a:cubicBezTo>
                  <a:pt x="1853297" y="950111"/>
                  <a:pt x="1886628" y="950188"/>
                  <a:pt x="1932972" y="937549"/>
                </a:cubicBezTo>
                <a:cubicBezTo>
                  <a:pt x="1932991" y="937544"/>
                  <a:pt x="2019773" y="908616"/>
                  <a:pt x="2037144" y="902825"/>
                </a:cubicBezTo>
                <a:cubicBezTo>
                  <a:pt x="2048719" y="898967"/>
                  <a:pt x="2059833" y="893256"/>
                  <a:pt x="2071868" y="891250"/>
                </a:cubicBezTo>
                <a:lnTo>
                  <a:pt x="2141316" y="879676"/>
                </a:lnTo>
                <a:cubicBezTo>
                  <a:pt x="2164465" y="871959"/>
                  <a:pt x="2193509" y="873780"/>
                  <a:pt x="2210764" y="856526"/>
                </a:cubicBezTo>
                <a:cubicBezTo>
                  <a:pt x="2218481" y="848810"/>
                  <a:pt x="2224153" y="838257"/>
                  <a:pt x="2233914" y="833377"/>
                </a:cubicBezTo>
                <a:cubicBezTo>
                  <a:pt x="2255739" y="822465"/>
                  <a:pt x="2303362" y="810228"/>
                  <a:pt x="2303362" y="810228"/>
                </a:cubicBezTo>
                <a:cubicBezTo>
                  <a:pt x="2349954" y="763634"/>
                  <a:pt x="2298147" y="807502"/>
                  <a:pt x="2372810" y="775504"/>
                </a:cubicBezTo>
                <a:cubicBezTo>
                  <a:pt x="2385596" y="770024"/>
                  <a:pt x="2395091" y="758575"/>
                  <a:pt x="2407534" y="752354"/>
                </a:cubicBezTo>
                <a:cubicBezTo>
                  <a:pt x="2418447" y="746898"/>
                  <a:pt x="2430683" y="744638"/>
                  <a:pt x="2442258" y="740780"/>
                </a:cubicBezTo>
                <a:cubicBezTo>
                  <a:pt x="2509613" y="673422"/>
                  <a:pt x="2415540" y="770525"/>
                  <a:pt x="2488557" y="682906"/>
                </a:cubicBezTo>
                <a:cubicBezTo>
                  <a:pt x="2516408" y="649485"/>
                  <a:pt x="2523861" y="647795"/>
                  <a:pt x="2558005" y="625033"/>
                </a:cubicBezTo>
                <a:cubicBezTo>
                  <a:pt x="2629254" y="518158"/>
                  <a:pt x="2538332" y="649624"/>
                  <a:pt x="2604304" y="567159"/>
                </a:cubicBezTo>
                <a:cubicBezTo>
                  <a:pt x="2612994" y="556296"/>
                  <a:pt x="2617616" y="542272"/>
                  <a:pt x="2627453" y="532435"/>
                </a:cubicBezTo>
                <a:cubicBezTo>
                  <a:pt x="2637290" y="522598"/>
                  <a:pt x="2650602" y="517002"/>
                  <a:pt x="2662177" y="509286"/>
                </a:cubicBezTo>
                <a:cubicBezTo>
                  <a:pt x="2733426" y="402411"/>
                  <a:pt x="2642504" y="533877"/>
                  <a:pt x="2708476" y="451412"/>
                </a:cubicBezTo>
                <a:cubicBezTo>
                  <a:pt x="2735216" y="417986"/>
                  <a:pt x="2723720" y="418383"/>
                  <a:pt x="2754775" y="393539"/>
                </a:cubicBezTo>
                <a:cubicBezTo>
                  <a:pt x="2788199" y="366800"/>
                  <a:pt x="2787805" y="378294"/>
                  <a:pt x="2812648" y="347240"/>
                </a:cubicBezTo>
                <a:cubicBezTo>
                  <a:pt x="2821338" y="336377"/>
                  <a:pt x="2827107" y="323379"/>
                  <a:pt x="2835797" y="312516"/>
                </a:cubicBezTo>
                <a:cubicBezTo>
                  <a:pt x="2842614" y="303995"/>
                  <a:pt x="2852130" y="297888"/>
                  <a:pt x="2858947" y="289367"/>
                </a:cubicBezTo>
                <a:cubicBezTo>
                  <a:pt x="2867637" y="278504"/>
                  <a:pt x="2873043" y="265205"/>
                  <a:pt x="2882096" y="254643"/>
                </a:cubicBezTo>
                <a:cubicBezTo>
                  <a:pt x="2896300" y="238072"/>
                  <a:pt x="2916288" y="226504"/>
                  <a:pt x="2928395" y="208344"/>
                </a:cubicBezTo>
                <a:cubicBezTo>
                  <a:pt x="2994737" y="108830"/>
                  <a:pt x="2915198" y="234738"/>
                  <a:pt x="2963119" y="138896"/>
                </a:cubicBezTo>
                <a:cubicBezTo>
                  <a:pt x="2977721" y="109691"/>
                  <a:pt x="2987884" y="102556"/>
                  <a:pt x="3009418" y="81023"/>
                </a:cubicBezTo>
                <a:cubicBezTo>
                  <a:pt x="3013276" y="69448"/>
                  <a:pt x="3012365" y="54926"/>
                  <a:pt x="3020992" y="46299"/>
                </a:cubicBezTo>
                <a:cubicBezTo>
                  <a:pt x="3029619" y="37672"/>
                  <a:pt x="3055716" y="22523"/>
                  <a:pt x="3055716" y="34724"/>
                </a:cubicBezTo>
                <a:cubicBezTo>
                  <a:pt x="3055716" y="51093"/>
                  <a:pt x="3031471" y="56873"/>
                  <a:pt x="3020992" y="69448"/>
                </a:cubicBezTo>
                <a:cubicBezTo>
                  <a:pt x="3012086" y="80135"/>
                  <a:pt x="3007680" y="94335"/>
                  <a:pt x="2997843" y="104172"/>
                </a:cubicBezTo>
                <a:cubicBezTo>
                  <a:pt x="2988006" y="114009"/>
                  <a:pt x="2973982" y="118631"/>
                  <a:pt x="2963119" y="127321"/>
                </a:cubicBezTo>
                <a:cubicBezTo>
                  <a:pt x="2917723" y="163637"/>
                  <a:pt x="2965548" y="141945"/>
                  <a:pt x="2905245" y="162045"/>
                </a:cubicBezTo>
                <a:cubicBezTo>
                  <a:pt x="2897529" y="169762"/>
                  <a:pt x="2891454" y="179580"/>
                  <a:pt x="2882096" y="185195"/>
                </a:cubicBezTo>
                <a:cubicBezTo>
                  <a:pt x="2869134" y="192972"/>
                  <a:pt x="2811156" y="205319"/>
                  <a:pt x="2801073" y="208344"/>
                </a:cubicBezTo>
                <a:cubicBezTo>
                  <a:pt x="2770816" y="217421"/>
                  <a:pt x="2708909" y="243068"/>
                  <a:pt x="2673752" y="243068"/>
                </a:cubicBezTo>
                <a:cubicBezTo>
                  <a:pt x="2657844" y="243068"/>
                  <a:pt x="2704754" y="235863"/>
                  <a:pt x="2720050" y="231493"/>
                </a:cubicBezTo>
                <a:cubicBezTo>
                  <a:pt x="2731782" y="228141"/>
                  <a:pt x="2743200" y="223777"/>
                  <a:pt x="2754775" y="219919"/>
                </a:cubicBezTo>
                <a:cubicBezTo>
                  <a:pt x="2809803" y="183233"/>
                  <a:pt x="2776301" y="201169"/>
                  <a:pt x="2858947" y="173620"/>
                </a:cubicBezTo>
                <a:cubicBezTo>
                  <a:pt x="2870522" y="169762"/>
                  <a:pt x="2883519" y="168813"/>
                  <a:pt x="2893671" y="162045"/>
                </a:cubicBezTo>
                <a:cubicBezTo>
                  <a:pt x="2972199" y="109694"/>
                  <a:pt x="2943446" y="135420"/>
                  <a:pt x="2986268" y="92597"/>
                </a:cubicBezTo>
                <a:cubicBezTo>
                  <a:pt x="2990126" y="81022"/>
                  <a:pt x="2990221" y="67400"/>
                  <a:pt x="2997843" y="57873"/>
                </a:cubicBezTo>
                <a:cubicBezTo>
                  <a:pt x="3006533" y="47010"/>
                  <a:pt x="3022730" y="44561"/>
                  <a:pt x="3032567" y="34724"/>
                </a:cubicBezTo>
                <a:cubicBezTo>
                  <a:pt x="3042404" y="24887"/>
                  <a:pt x="3048000" y="11575"/>
                  <a:pt x="3055716" y="0"/>
                </a:cubicBezTo>
                <a:cubicBezTo>
                  <a:pt x="3051858" y="23149"/>
                  <a:pt x="3049233" y="46538"/>
                  <a:pt x="3044142" y="69448"/>
                </a:cubicBezTo>
                <a:cubicBezTo>
                  <a:pt x="3041495" y="81358"/>
                  <a:pt x="3033781" y="92032"/>
                  <a:pt x="3032567" y="104172"/>
                </a:cubicBezTo>
                <a:cubicBezTo>
                  <a:pt x="3026029" y="169549"/>
                  <a:pt x="3024850" y="235352"/>
                  <a:pt x="3020992" y="300942"/>
                </a:cubicBezTo>
                <a:cubicBezTo>
                  <a:pt x="3024850" y="389681"/>
                  <a:pt x="3037002" y="478447"/>
                  <a:pt x="3032567" y="567159"/>
                </a:cubicBezTo>
                <a:cubicBezTo>
                  <a:pt x="3031872" y="581053"/>
                  <a:pt x="3015639" y="544877"/>
                  <a:pt x="3009418" y="532435"/>
                </a:cubicBezTo>
                <a:cubicBezTo>
                  <a:pt x="3003962" y="521522"/>
                  <a:pt x="3001701" y="509286"/>
                  <a:pt x="2997843" y="497711"/>
                </a:cubicBezTo>
                <a:cubicBezTo>
                  <a:pt x="3001701" y="412830"/>
                  <a:pt x="3002362" y="327743"/>
                  <a:pt x="3009418" y="243068"/>
                </a:cubicBezTo>
                <a:cubicBezTo>
                  <a:pt x="3013949" y="188693"/>
                  <a:pt x="3019333" y="133957"/>
                  <a:pt x="3032567" y="81023"/>
                </a:cubicBezTo>
                <a:cubicBezTo>
                  <a:pt x="3046014" y="27238"/>
                  <a:pt x="3044142" y="50632"/>
                  <a:pt x="3044142" y="11575"/>
                </a:cubicBez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0" y="441609"/>
            <a:ext cx="12192000" cy="31655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latin typeface="Segoe Condensed" charset="0"/>
                <a:ea typeface="Segoe Condensed" charset="0"/>
                <a:cs typeface="Segoe Condensed" charset="0"/>
              </a:rPr>
              <a:t>How can </a:t>
            </a:r>
            <a:r>
              <a:rPr lang="en-US" sz="6000" b="1" dirty="0">
                <a:solidFill>
                  <a:schemeClr val="tx1"/>
                </a:solidFill>
                <a:latin typeface="Segoe Condensed" charset="0"/>
                <a:ea typeface="Segoe Condensed" charset="0"/>
                <a:cs typeface="Segoe Condensed" charset="0"/>
              </a:rPr>
              <a:t>LPSV tools </a:t>
            </a:r>
            <a:r>
              <a:rPr lang="en-US" sz="4800" dirty="0">
                <a:solidFill>
                  <a:schemeClr val="tx1"/>
                </a:solidFill>
                <a:latin typeface="Segoe Condensed" charset="0"/>
                <a:ea typeface="Segoe Condensed" charset="0"/>
                <a:cs typeface="Segoe Condensed" charset="0"/>
              </a:rPr>
              <a:t>support </a:t>
            </a:r>
            <a:r>
              <a:rPr lang="en-US" sz="6000" b="1" dirty="0" smtClean="0">
                <a:solidFill>
                  <a:schemeClr val="tx1"/>
                </a:solidFill>
                <a:latin typeface="Segoe Condensed" charset="0"/>
                <a:ea typeface="Segoe Condensed" charset="0"/>
                <a:cs typeface="Segoe Condensed" charset="0"/>
              </a:rPr>
              <a:t>life-relevant</a:t>
            </a:r>
            <a:r>
              <a:rPr lang="en-US" sz="6000" b="1" dirty="0">
                <a:solidFill>
                  <a:schemeClr val="tx1"/>
                </a:solidFill>
                <a:latin typeface="Segoe Condensed" charset="0"/>
                <a:ea typeface="Segoe Condensed" charset="0"/>
                <a:cs typeface="Segoe Condensed" charset="0"/>
              </a:rPr>
              <a:t>, collaborative</a:t>
            </a:r>
            <a:r>
              <a:rPr lang="en-US" sz="6000" dirty="0">
                <a:solidFill>
                  <a:schemeClr val="tx1"/>
                </a:solidFill>
                <a:latin typeface="Segoe Condensed" charset="0"/>
                <a:ea typeface="Segoe Condensed" charset="0"/>
                <a:cs typeface="Segoe Condensed" charset="0"/>
              </a:rPr>
              <a:t> </a:t>
            </a:r>
            <a:r>
              <a:rPr lang="en-US" sz="4800" dirty="0">
                <a:solidFill>
                  <a:schemeClr val="tx1"/>
                </a:solidFill>
                <a:latin typeface="Segoe Condensed" charset="0"/>
                <a:ea typeface="Segoe Condensed" charset="0"/>
                <a:cs typeface="Segoe Condensed" charset="0"/>
              </a:rPr>
              <a:t>STEM learning experiences for youth?</a:t>
            </a:r>
          </a:p>
        </p:txBody>
      </p:sp>
    </p:spTree>
    <p:extLst>
      <p:ext uri="{BB962C8B-B14F-4D97-AF65-F5344CB8AC3E}">
        <p14:creationId xmlns:p14="http://schemas.microsoft.com/office/powerpoint/2010/main" val="1316011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3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 y="4477325"/>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7" y="4679873"/>
            <a:ext cx="1411783" cy="707886"/>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Participatory Design</a:t>
            </a:r>
          </a:p>
        </p:txBody>
      </p:sp>
      <p:sp>
        <p:nvSpPr>
          <p:cNvPr id="7" name="TextBox 6"/>
          <p:cNvSpPr txBox="1"/>
          <p:nvPr/>
        </p:nvSpPr>
        <p:spPr>
          <a:xfrm>
            <a:off x="6887175" y="4833761"/>
            <a:ext cx="194216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Evaluation Method</a:t>
            </a:r>
          </a:p>
        </p:txBody>
      </p:sp>
      <p:sp>
        <p:nvSpPr>
          <p:cNvPr id="10" name="Oval 9"/>
          <p:cNvSpPr/>
          <p:nvPr/>
        </p:nvSpPr>
        <p:spPr>
          <a:xfrm>
            <a:off x="2351324" y="4313009"/>
            <a:ext cx="324091" cy="3286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1" y="4313009"/>
            <a:ext cx="324091" cy="32863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4" y="4679873"/>
            <a:ext cx="1063892" cy="707886"/>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BodyVis</a:t>
            </a:r>
            <a:endParaRPr lang="en-US" sz="2000" dirty="0" smtClean="0">
              <a:latin typeface="Segoe Condensed" charset="0"/>
              <a:ea typeface="Segoe Condensed" charset="0"/>
              <a:cs typeface="Segoe Condensed" charset="0"/>
            </a:endParaRPr>
          </a:p>
          <a:p>
            <a:pPr algn="ctr"/>
            <a:r>
              <a:rPr lang="en-US" sz="2000" dirty="0" smtClean="0">
                <a:latin typeface="Segoe Condensed" charset="0"/>
                <a:ea typeface="Segoe Condensed" charset="0"/>
                <a:cs typeface="Segoe Condensed" charset="0"/>
              </a:rPr>
              <a:t>(LPSV)</a:t>
            </a:r>
          </a:p>
        </p:txBody>
      </p:sp>
      <p:sp>
        <p:nvSpPr>
          <p:cNvPr id="15" name="Oval 14"/>
          <p:cNvSpPr/>
          <p:nvPr/>
        </p:nvSpPr>
        <p:spPr>
          <a:xfrm>
            <a:off x="569695" y="4313009"/>
            <a:ext cx="324091" cy="3286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6" y="4679873"/>
            <a:ext cx="1274103" cy="707886"/>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SharedPhys</a:t>
            </a:r>
            <a:endParaRPr lang="en-US" sz="2000" dirty="0" smtClean="0">
              <a:latin typeface="Segoe Condensed" charset="0"/>
              <a:ea typeface="Segoe Condensed" charset="0"/>
              <a:cs typeface="Segoe Condensed" charset="0"/>
            </a:endParaRPr>
          </a:p>
          <a:p>
            <a:pPr algn="ctr"/>
            <a:r>
              <a:rPr lang="en-US" sz="2000" dirty="0" smtClean="0">
                <a:latin typeface="Segoe Condensed" charset="0"/>
                <a:ea typeface="Segoe Condensed" charset="0"/>
                <a:cs typeface="Segoe Condensed" charset="0"/>
              </a:rPr>
              <a:t>(LPSV)</a:t>
            </a:r>
          </a:p>
        </p:txBody>
      </p:sp>
      <p:sp>
        <p:nvSpPr>
          <p:cNvPr id="17" name="Oval 16"/>
          <p:cNvSpPr/>
          <p:nvPr/>
        </p:nvSpPr>
        <p:spPr>
          <a:xfrm>
            <a:off x="4132953" y="4313009"/>
            <a:ext cx="324091" cy="32863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9" y="4833761"/>
            <a:ext cx="1502865"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LPSV Activity</a:t>
            </a:r>
          </a:p>
        </p:txBody>
      </p:sp>
      <p:sp>
        <p:nvSpPr>
          <p:cNvPr id="19" name="Oval 18"/>
          <p:cNvSpPr/>
          <p:nvPr/>
        </p:nvSpPr>
        <p:spPr>
          <a:xfrm>
            <a:off x="5914582" y="4318411"/>
            <a:ext cx="324091" cy="3286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rot="527031">
            <a:off x="2500133" y="5285287"/>
            <a:ext cx="1632820" cy="522360"/>
          </a:xfrm>
          <a:custGeom>
            <a:avLst/>
            <a:gdLst>
              <a:gd name="connsiteX0" fmla="*/ 0 w 1423686"/>
              <a:gd name="connsiteY0" fmla="*/ 300942 h 522360"/>
              <a:gd name="connsiteX1" fmla="*/ 34724 w 1423686"/>
              <a:gd name="connsiteY1" fmla="*/ 358815 h 522360"/>
              <a:gd name="connsiteX2" fmla="*/ 92598 w 1423686"/>
              <a:gd name="connsiteY2" fmla="*/ 405114 h 522360"/>
              <a:gd name="connsiteX3" fmla="*/ 162046 w 1423686"/>
              <a:gd name="connsiteY3" fmla="*/ 428263 h 522360"/>
              <a:gd name="connsiteX4" fmla="*/ 185195 w 1423686"/>
              <a:gd name="connsiteY4" fmla="*/ 451413 h 522360"/>
              <a:gd name="connsiteX5" fmla="*/ 266218 w 1423686"/>
              <a:gd name="connsiteY5" fmla="*/ 474562 h 522360"/>
              <a:gd name="connsiteX6" fmla="*/ 381965 w 1423686"/>
              <a:gd name="connsiteY6" fmla="*/ 497712 h 522360"/>
              <a:gd name="connsiteX7" fmla="*/ 717631 w 1423686"/>
              <a:gd name="connsiteY7" fmla="*/ 486137 h 522360"/>
              <a:gd name="connsiteX8" fmla="*/ 787079 w 1423686"/>
              <a:gd name="connsiteY8" fmla="*/ 462987 h 522360"/>
              <a:gd name="connsiteX9" fmla="*/ 856527 w 1423686"/>
              <a:gd name="connsiteY9" fmla="*/ 439838 h 522360"/>
              <a:gd name="connsiteX10" fmla="*/ 891251 w 1423686"/>
              <a:gd name="connsiteY10" fmla="*/ 416689 h 522360"/>
              <a:gd name="connsiteX11" fmla="*/ 925975 w 1423686"/>
              <a:gd name="connsiteY11" fmla="*/ 405114 h 522360"/>
              <a:gd name="connsiteX12" fmla="*/ 983848 w 1423686"/>
              <a:gd name="connsiteY12" fmla="*/ 358815 h 522360"/>
              <a:gd name="connsiteX13" fmla="*/ 1018572 w 1423686"/>
              <a:gd name="connsiteY13" fmla="*/ 347241 h 522360"/>
              <a:gd name="connsiteX14" fmla="*/ 1041722 w 1423686"/>
              <a:gd name="connsiteY14" fmla="*/ 324091 h 522360"/>
              <a:gd name="connsiteX15" fmla="*/ 1111170 w 1423686"/>
              <a:gd name="connsiteY15" fmla="*/ 300942 h 522360"/>
              <a:gd name="connsiteX16" fmla="*/ 1122744 w 1423686"/>
              <a:gd name="connsiteY16" fmla="*/ 266218 h 522360"/>
              <a:gd name="connsiteX17" fmla="*/ 1157469 w 1423686"/>
              <a:gd name="connsiteY17" fmla="*/ 243068 h 522360"/>
              <a:gd name="connsiteX18" fmla="*/ 1192193 w 1423686"/>
              <a:gd name="connsiteY18" fmla="*/ 208344 h 522360"/>
              <a:gd name="connsiteX19" fmla="*/ 1250066 w 1423686"/>
              <a:gd name="connsiteY19" fmla="*/ 150471 h 522360"/>
              <a:gd name="connsiteX20" fmla="*/ 1261641 w 1423686"/>
              <a:gd name="connsiteY20" fmla="*/ 115747 h 522360"/>
              <a:gd name="connsiteX21" fmla="*/ 1284790 w 1423686"/>
              <a:gd name="connsiteY21" fmla="*/ 81023 h 522360"/>
              <a:gd name="connsiteX22" fmla="*/ 1261641 w 1423686"/>
              <a:gd name="connsiteY22" fmla="*/ 115747 h 522360"/>
              <a:gd name="connsiteX23" fmla="*/ 1215342 w 1423686"/>
              <a:gd name="connsiteY23" fmla="*/ 173620 h 522360"/>
              <a:gd name="connsiteX24" fmla="*/ 1169043 w 1423686"/>
              <a:gd name="connsiteY24" fmla="*/ 219919 h 522360"/>
              <a:gd name="connsiteX25" fmla="*/ 1157469 w 1423686"/>
              <a:gd name="connsiteY25" fmla="*/ 254643 h 522360"/>
              <a:gd name="connsiteX26" fmla="*/ 1099595 w 1423686"/>
              <a:gd name="connsiteY26" fmla="*/ 289367 h 522360"/>
              <a:gd name="connsiteX27" fmla="*/ 1053296 w 1423686"/>
              <a:gd name="connsiteY27" fmla="*/ 335666 h 522360"/>
              <a:gd name="connsiteX28" fmla="*/ 983848 w 1423686"/>
              <a:gd name="connsiteY28" fmla="*/ 370390 h 522360"/>
              <a:gd name="connsiteX29" fmla="*/ 949124 w 1423686"/>
              <a:gd name="connsiteY29" fmla="*/ 381965 h 522360"/>
              <a:gd name="connsiteX30" fmla="*/ 879676 w 1423686"/>
              <a:gd name="connsiteY30" fmla="*/ 428263 h 522360"/>
              <a:gd name="connsiteX31" fmla="*/ 810228 w 1423686"/>
              <a:gd name="connsiteY31" fmla="*/ 462987 h 522360"/>
              <a:gd name="connsiteX32" fmla="*/ 798653 w 1423686"/>
              <a:gd name="connsiteY32" fmla="*/ 497712 h 522360"/>
              <a:gd name="connsiteX33" fmla="*/ 763929 w 1423686"/>
              <a:gd name="connsiteY33" fmla="*/ 509286 h 522360"/>
              <a:gd name="connsiteX34" fmla="*/ 613458 w 1423686"/>
              <a:gd name="connsiteY34" fmla="*/ 520861 h 522360"/>
              <a:gd name="connsiteX35" fmla="*/ 289367 w 1423686"/>
              <a:gd name="connsiteY35" fmla="*/ 497712 h 522360"/>
              <a:gd name="connsiteX36" fmla="*/ 185195 w 1423686"/>
              <a:gd name="connsiteY36" fmla="*/ 462987 h 522360"/>
              <a:gd name="connsiteX37" fmla="*/ 115747 w 1423686"/>
              <a:gd name="connsiteY37" fmla="*/ 439838 h 522360"/>
              <a:gd name="connsiteX38" fmla="*/ 81023 w 1423686"/>
              <a:gd name="connsiteY38" fmla="*/ 428263 h 522360"/>
              <a:gd name="connsiteX39" fmla="*/ 46299 w 1423686"/>
              <a:gd name="connsiteY39" fmla="*/ 405114 h 522360"/>
              <a:gd name="connsiteX40" fmla="*/ 23150 w 1423686"/>
              <a:gd name="connsiteY40" fmla="*/ 370390 h 522360"/>
              <a:gd name="connsiteX41" fmla="*/ 46299 w 1423686"/>
              <a:gd name="connsiteY41" fmla="*/ 405114 h 522360"/>
              <a:gd name="connsiteX42" fmla="*/ 81023 w 1423686"/>
              <a:gd name="connsiteY42" fmla="*/ 416689 h 522360"/>
              <a:gd name="connsiteX43" fmla="*/ 185195 w 1423686"/>
              <a:gd name="connsiteY43" fmla="*/ 462987 h 522360"/>
              <a:gd name="connsiteX44" fmla="*/ 254643 w 1423686"/>
              <a:gd name="connsiteY44" fmla="*/ 486137 h 522360"/>
              <a:gd name="connsiteX45" fmla="*/ 289367 w 1423686"/>
              <a:gd name="connsiteY45" fmla="*/ 497712 h 522360"/>
              <a:gd name="connsiteX46" fmla="*/ 509286 w 1423686"/>
              <a:gd name="connsiteY46" fmla="*/ 509286 h 522360"/>
              <a:gd name="connsiteX47" fmla="*/ 729205 w 1423686"/>
              <a:gd name="connsiteY47" fmla="*/ 509286 h 522360"/>
              <a:gd name="connsiteX48" fmla="*/ 798653 w 1423686"/>
              <a:gd name="connsiteY48" fmla="*/ 486137 h 522360"/>
              <a:gd name="connsiteX49" fmla="*/ 833377 w 1423686"/>
              <a:gd name="connsiteY49" fmla="*/ 474562 h 522360"/>
              <a:gd name="connsiteX50" fmla="*/ 856527 w 1423686"/>
              <a:gd name="connsiteY50" fmla="*/ 451413 h 522360"/>
              <a:gd name="connsiteX51" fmla="*/ 891251 w 1423686"/>
              <a:gd name="connsiteY51" fmla="*/ 439838 h 522360"/>
              <a:gd name="connsiteX52" fmla="*/ 925975 w 1423686"/>
              <a:gd name="connsiteY52" fmla="*/ 416689 h 522360"/>
              <a:gd name="connsiteX53" fmla="*/ 949124 w 1423686"/>
              <a:gd name="connsiteY53" fmla="*/ 381965 h 522360"/>
              <a:gd name="connsiteX54" fmla="*/ 1018572 w 1423686"/>
              <a:gd name="connsiteY54" fmla="*/ 358815 h 522360"/>
              <a:gd name="connsiteX55" fmla="*/ 1076446 w 1423686"/>
              <a:gd name="connsiteY55" fmla="*/ 324091 h 522360"/>
              <a:gd name="connsiteX56" fmla="*/ 1145894 w 1423686"/>
              <a:gd name="connsiteY56" fmla="*/ 277793 h 522360"/>
              <a:gd name="connsiteX57" fmla="*/ 1180618 w 1423686"/>
              <a:gd name="connsiteY57" fmla="*/ 208344 h 522360"/>
              <a:gd name="connsiteX58" fmla="*/ 1215342 w 1423686"/>
              <a:gd name="connsiteY58" fmla="*/ 185195 h 522360"/>
              <a:gd name="connsiteX59" fmla="*/ 1250066 w 1423686"/>
              <a:gd name="connsiteY59" fmla="*/ 115747 h 522360"/>
              <a:gd name="connsiteX60" fmla="*/ 1296365 w 1423686"/>
              <a:gd name="connsiteY60" fmla="*/ 57874 h 522360"/>
              <a:gd name="connsiteX61" fmla="*/ 1307939 w 1423686"/>
              <a:gd name="connsiteY61" fmla="*/ 23149 h 522360"/>
              <a:gd name="connsiteX62" fmla="*/ 1296365 w 1423686"/>
              <a:gd name="connsiteY62" fmla="*/ 69448 h 522360"/>
              <a:gd name="connsiteX63" fmla="*/ 1203767 w 1423686"/>
              <a:gd name="connsiteY63" fmla="*/ 115747 h 522360"/>
              <a:gd name="connsiteX64" fmla="*/ 1169043 w 1423686"/>
              <a:gd name="connsiteY64" fmla="*/ 127322 h 522360"/>
              <a:gd name="connsiteX65" fmla="*/ 1099595 w 1423686"/>
              <a:gd name="connsiteY65" fmla="*/ 162046 h 522360"/>
              <a:gd name="connsiteX66" fmla="*/ 1006998 w 1423686"/>
              <a:gd name="connsiteY66" fmla="*/ 219919 h 522360"/>
              <a:gd name="connsiteX67" fmla="*/ 1041722 w 1423686"/>
              <a:gd name="connsiteY67" fmla="*/ 208344 h 522360"/>
              <a:gd name="connsiteX68" fmla="*/ 1076446 w 1423686"/>
              <a:gd name="connsiteY68" fmla="*/ 185195 h 522360"/>
              <a:gd name="connsiteX69" fmla="*/ 1111170 w 1423686"/>
              <a:gd name="connsiteY69" fmla="*/ 150471 h 522360"/>
              <a:gd name="connsiteX70" fmla="*/ 1180618 w 1423686"/>
              <a:gd name="connsiteY70" fmla="*/ 127322 h 522360"/>
              <a:gd name="connsiteX71" fmla="*/ 1226917 w 1423686"/>
              <a:gd name="connsiteY71" fmla="*/ 81023 h 522360"/>
              <a:gd name="connsiteX72" fmla="*/ 1284790 w 1423686"/>
              <a:gd name="connsiteY72" fmla="*/ 34724 h 522360"/>
              <a:gd name="connsiteX73" fmla="*/ 1296365 w 1423686"/>
              <a:gd name="connsiteY73" fmla="*/ 0 h 522360"/>
              <a:gd name="connsiteX74" fmla="*/ 1296365 w 1423686"/>
              <a:gd name="connsiteY74" fmla="*/ 69448 h 522360"/>
              <a:gd name="connsiteX75" fmla="*/ 1319514 w 1423686"/>
              <a:gd name="connsiteY75" fmla="*/ 196770 h 522360"/>
              <a:gd name="connsiteX76" fmla="*/ 1342663 w 1423686"/>
              <a:gd name="connsiteY76" fmla="*/ 231494 h 522360"/>
              <a:gd name="connsiteX77" fmla="*/ 1354238 w 1423686"/>
              <a:gd name="connsiteY77" fmla="*/ 266218 h 522360"/>
              <a:gd name="connsiteX78" fmla="*/ 1400537 w 1423686"/>
              <a:gd name="connsiteY78" fmla="*/ 312517 h 522360"/>
              <a:gd name="connsiteX79" fmla="*/ 1423686 w 1423686"/>
              <a:gd name="connsiteY79" fmla="*/ 347241 h 522360"/>
              <a:gd name="connsiteX80" fmla="*/ 1377388 w 1423686"/>
              <a:gd name="connsiteY80" fmla="*/ 254643 h 522360"/>
              <a:gd name="connsiteX81" fmla="*/ 1331089 w 1423686"/>
              <a:gd name="connsiteY81" fmla="*/ 115747 h 522360"/>
              <a:gd name="connsiteX82" fmla="*/ 1319514 w 1423686"/>
              <a:gd name="connsiteY82" fmla="*/ 81023 h 522360"/>
              <a:gd name="connsiteX83" fmla="*/ 1307939 w 1423686"/>
              <a:gd name="connsiteY83" fmla="*/ 23149 h 522360"/>
              <a:gd name="connsiteX84" fmla="*/ 1307939 w 1423686"/>
              <a:gd name="connsiteY84" fmla="*/ 162046 h 52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423686" h="522360">
                <a:moveTo>
                  <a:pt x="0" y="300942"/>
                </a:moveTo>
                <a:cubicBezTo>
                  <a:pt x="11575" y="320233"/>
                  <a:pt x="21648" y="340508"/>
                  <a:pt x="34724" y="358815"/>
                </a:cubicBezTo>
                <a:cubicBezTo>
                  <a:pt x="45911" y="374477"/>
                  <a:pt x="76582" y="397996"/>
                  <a:pt x="92598" y="405114"/>
                </a:cubicBezTo>
                <a:cubicBezTo>
                  <a:pt x="114896" y="415024"/>
                  <a:pt x="162046" y="428263"/>
                  <a:pt x="162046" y="428263"/>
                </a:cubicBezTo>
                <a:cubicBezTo>
                  <a:pt x="169762" y="435980"/>
                  <a:pt x="175837" y="445798"/>
                  <a:pt x="185195" y="451413"/>
                </a:cubicBezTo>
                <a:cubicBezTo>
                  <a:pt x="197806" y="458980"/>
                  <a:pt x="256593" y="471812"/>
                  <a:pt x="266218" y="474562"/>
                </a:cubicBezTo>
                <a:cubicBezTo>
                  <a:pt x="347026" y="497651"/>
                  <a:pt x="243690" y="477958"/>
                  <a:pt x="381965" y="497712"/>
                </a:cubicBezTo>
                <a:cubicBezTo>
                  <a:pt x="493854" y="493854"/>
                  <a:pt x="606085" y="495698"/>
                  <a:pt x="717631" y="486137"/>
                </a:cubicBezTo>
                <a:cubicBezTo>
                  <a:pt x="741943" y="484053"/>
                  <a:pt x="763930" y="470703"/>
                  <a:pt x="787079" y="462987"/>
                </a:cubicBezTo>
                <a:cubicBezTo>
                  <a:pt x="787084" y="462985"/>
                  <a:pt x="856523" y="439841"/>
                  <a:pt x="856527" y="439838"/>
                </a:cubicBezTo>
                <a:cubicBezTo>
                  <a:pt x="868102" y="432122"/>
                  <a:pt x="878809" y="422910"/>
                  <a:pt x="891251" y="416689"/>
                </a:cubicBezTo>
                <a:cubicBezTo>
                  <a:pt x="902164" y="411233"/>
                  <a:pt x="915062" y="410570"/>
                  <a:pt x="925975" y="405114"/>
                </a:cubicBezTo>
                <a:cubicBezTo>
                  <a:pt x="1064981" y="335611"/>
                  <a:pt x="876179" y="423417"/>
                  <a:pt x="983848" y="358815"/>
                </a:cubicBezTo>
                <a:cubicBezTo>
                  <a:pt x="994310" y="352538"/>
                  <a:pt x="1006997" y="351099"/>
                  <a:pt x="1018572" y="347241"/>
                </a:cubicBezTo>
                <a:cubicBezTo>
                  <a:pt x="1026289" y="339524"/>
                  <a:pt x="1031961" y="328971"/>
                  <a:pt x="1041722" y="324091"/>
                </a:cubicBezTo>
                <a:cubicBezTo>
                  <a:pt x="1063547" y="313178"/>
                  <a:pt x="1111170" y="300942"/>
                  <a:pt x="1111170" y="300942"/>
                </a:cubicBezTo>
                <a:cubicBezTo>
                  <a:pt x="1115028" y="289367"/>
                  <a:pt x="1115122" y="275745"/>
                  <a:pt x="1122744" y="266218"/>
                </a:cubicBezTo>
                <a:cubicBezTo>
                  <a:pt x="1131434" y="255355"/>
                  <a:pt x="1146782" y="251974"/>
                  <a:pt x="1157469" y="243068"/>
                </a:cubicBezTo>
                <a:cubicBezTo>
                  <a:pt x="1170044" y="232589"/>
                  <a:pt x="1181714" y="220919"/>
                  <a:pt x="1192193" y="208344"/>
                </a:cubicBezTo>
                <a:cubicBezTo>
                  <a:pt x="1240420" y="150471"/>
                  <a:pt x="1186405" y="192911"/>
                  <a:pt x="1250066" y="150471"/>
                </a:cubicBezTo>
                <a:cubicBezTo>
                  <a:pt x="1253924" y="138896"/>
                  <a:pt x="1256185" y="126660"/>
                  <a:pt x="1261641" y="115747"/>
                </a:cubicBezTo>
                <a:cubicBezTo>
                  <a:pt x="1267862" y="103305"/>
                  <a:pt x="1292506" y="69448"/>
                  <a:pt x="1284790" y="81023"/>
                </a:cubicBezTo>
                <a:cubicBezTo>
                  <a:pt x="1277074" y="92598"/>
                  <a:pt x="1267862" y="103305"/>
                  <a:pt x="1261641" y="115747"/>
                </a:cubicBezTo>
                <a:cubicBezTo>
                  <a:pt x="1233687" y="171654"/>
                  <a:pt x="1273876" y="134598"/>
                  <a:pt x="1215342" y="173620"/>
                </a:cubicBezTo>
                <a:cubicBezTo>
                  <a:pt x="1184475" y="266219"/>
                  <a:pt x="1230776" y="158185"/>
                  <a:pt x="1169043" y="219919"/>
                </a:cubicBezTo>
                <a:cubicBezTo>
                  <a:pt x="1160416" y="228546"/>
                  <a:pt x="1163746" y="244181"/>
                  <a:pt x="1157469" y="254643"/>
                </a:cubicBezTo>
                <a:cubicBezTo>
                  <a:pt x="1141580" y="281124"/>
                  <a:pt x="1126909" y="280263"/>
                  <a:pt x="1099595" y="289367"/>
                </a:cubicBezTo>
                <a:cubicBezTo>
                  <a:pt x="1084162" y="304800"/>
                  <a:pt x="1074001" y="328764"/>
                  <a:pt x="1053296" y="335666"/>
                </a:cubicBezTo>
                <a:cubicBezTo>
                  <a:pt x="966016" y="364760"/>
                  <a:pt x="1073599" y="325514"/>
                  <a:pt x="983848" y="370390"/>
                </a:cubicBezTo>
                <a:cubicBezTo>
                  <a:pt x="972935" y="375846"/>
                  <a:pt x="959789" y="376040"/>
                  <a:pt x="949124" y="381965"/>
                </a:cubicBezTo>
                <a:cubicBezTo>
                  <a:pt x="924803" y="395476"/>
                  <a:pt x="906070" y="419465"/>
                  <a:pt x="879676" y="428263"/>
                </a:cubicBezTo>
                <a:cubicBezTo>
                  <a:pt x="831755" y="444237"/>
                  <a:pt x="855104" y="433070"/>
                  <a:pt x="810228" y="462987"/>
                </a:cubicBezTo>
                <a:cubicBezTo>
                  <a:pt x="806370" y="474562"/>
                  <a:pt x="807280" y="489085"/>
                  <a:pt x="798653" y="497712"/>
                </a:cubicBezTo>
                <a:cubicBezTo>
                  <a:pt x="790026" y="506339"/>
                  <a:pt x="776035" y="507773"/>
                  <a:pt x="763929" y="509286"/>
                </a:cubicBezTo>
                <a:cubicBezTo>
                  <a:pt x="714012" y="515525"/>
                  <a:pt x="663615" y="517003"/>
                  <a:pt x="613458" y="520861"/>
                </a:cubicBezTo>
                <a:cubicBezTo>
                  <a:pt x="561462" y="518497"/>
                  <a:pt x="380181" y="520415"/>
                  <a:pt x="289367" y="497712"/>
                </a:cubicBezTo>
                <a:lnTo>
                  <a:pt x="185195" y="462987"/>
                </a:lnTo>
                <a:lnTo>
                  <a:pt x="115747" y="439838"/>
                </a:lnTo>
                <a:cubicBezTo>
                  <a:pt x="104172" y="435980"/>
                  <a:pt x="91175" y="435031"/>
                  <a:pt x="81023" y="428263"/>
                </a:cubicBezTo>
                <a:lnTo>
                  <a:pt x="46299" y="405114"/>
                </a:lnTo>
                <a:lnTo>
                  <a:pt x="23150" y="370390"/>
                </a:lnTo>
                <a:cubicBezTo>
                  <a:pt x="30866" y="381965"/>
                  <a:pt x="35436" y="396424"/>
                  <a:pt x="46299" y="405114"/>
                </a:cubicBezTo>
                <a:cubicBezTo>
                  <a:pt x="55826" y="412736"/>
                  <a:pt x="70110" y="411233"/>
                  <a:pt x="81023" y="416689"/>
                </a:cubicBezTo>
                <a:cubicBezTo>
                  <a:pt x="191076" y="471715"/>
                  <a:pt x="6028" y="403265"/>
                  <a:pt x="185195" y="462987"/>
                </a:cubicBezTo>
                <a:lnTo>
                  <a:pt x="254643" y="486137"/>
                </a:lnTo>
                <a:cubicBezTo>
                  <a:pt x="266218" y="489995"/>
                  <a:pt x="277183" y="497071"/>
                  <a:pt x="289367" y="497712"/>
                </a:cubicBezTo>
                <a:lnTo>
                  <a:pt x="509286" y="509286"/>
                </a:lnTo>
                <a:cubicBezTo>
                  <a:pt x="610045" y="523680"/>
                  <a:pt x="607834" y="529514"/>
                  <a:pt x="729205" y="509286"/>
                </a:cubicBezTo>
                <a:cubicBezTo>
                  <a:pt x="753274" y="505274"/>
                  <a:pt x="775504" y="493853"/>
                  <a:pt x="798653" y="486137"/>
                </a:cubicBezTo>
                <a:lnTo>
                  <a:pt x="833377" y="474562"/>
                </a:lnTo>
                <a:cubicBezTo>
                  <a:pt x="841094" y="466846"/>
                  <a:pt x="847169" y="457028"/>
                  <a:pt x="856527" y="451413"/>
                </a:cubicBezTo>
                <a:cubicBezTo>
                  <a:pt x="866989" y="445136"/>
                  <a:pt x="880338" y="445294"/>
                  <a:pt x="891251" y="439838"/>
                </a:cubicBezTo>
                <a:cubicBezTo>
                  <a:pt x="903693" y="433617"/>
                  <a:pt x="914400" y="424405"/>
                  <a:pt x="925975" y="416689"/>
                </a:cubicBezTo>
                <a:cubicBezTo>
                  <a:pt x="933691" y="405114"/>
                  <a:pt x="937328" y="389338"/>
                  <a:pt x="949124" y="381965"/>
                </a:cubicBezTo>
                <a:cubicBezTo>
                  <a:pt x="969816" y="369032"/>
                  <a:pt x="1018572" y="358815"/>
                  <a:pt x="1018572" y="358815"/>
                </a:cubicBezTo>
                <a:cubicBezTo>
                  <a:pt x="1070509" y="306880"/>
                  <a:pt x="1008830" y="361655"/>
                  <a:pt x="1076446" y="324091"/>
                </a:cubicBezTo>
                <a:cubicBezTo>
                  <a:pt x="1100767" y="310580"/>
                  <a:pt x="1145894" y="277793"/>
                  <a:pt x="1145894" y="277793"/>
                </a:cubicBezTo>
                <a:cubicBezTo>
                  <a:pt x="1155308" y="249552"/>
                  <a:pt x="1158181" y="230781"/>
                  <a:pt x="1180618" y="208344"/>
                </a:cubicBezTo>
                <a:cubicBezTo>
                  <a:pt x="1190455" y="198507"/>
                  <a:pt x="1203767" y="192911"/>
                  <a:pt x="1215342" y="185195"/>
                </a:cubicBezTo>
                <a:cubicBezTo>
                  <a:pt x="1281684" y="85681"/>
                  <a:pt x="1202145" y="211589"/>
                  <a:pt x="1250066" y="115747"/>
                </a:cubicBezTo>
                <a:cubicBezTo>
                  <a:pt x="1264668" y="86542"/>
                  <a:pt x="1274831" y="79407"/>
                  <a:pt x="1296365" y="57874"/>
                </a:cubicBezTo>
                <a:cubicBezTo>
                  <a:pt x="1300223" y="46299"/>
                  <a:pt x="1307939" y="10948"/>
                  <a:pt x="1307939" y="23149"/>
                </a:cubicBezTo>
                <a:cubicBezTo>
                  <a:pt x="1307939" y="39057"/>
                  <a:pt x="1303479" y="55219"/>
                  <a:pt x="1296365" y="69448"/>
                </a:cubicBezTo>
                <a:cubicBezTo>
                  <a:pt x="1280203" y="101772"/>
                  <a:pt x="1229361" y="107216"/>
                  <a:pt x="1203767" y="115747"/>
                </a:cubicBezTo>
                <a:cubicBezTo>
                  <a:pt x="1192192" y="119605"/>
                  <a:pt x="1179195" y="120554"/>
                  <a:pt x="1169043" y="127322"/>
                </a:cubicBezTo>
                <a:cubicBezTo>
                  <a:pt x="1124167" y="157239"/>
                  <a:pt x="1147516" y="146072"/>
                  <a:pt x="1099595" y="162046"/>
                </a:cubicBezTo>
                <a:cubicBezTo>
                  <a:pt x="1062911" y="217072"/>
                  <a:pt x="1089642" y="192373"/>
                  <a:pt x="1006998" y="219919"/>
                </a:cubicBezTo>
                <a:cubicBezTo>
                  <a:pt x="995423" y="223777"/>
                  <a:pt x="1031570" y="215112"/>
                  <a:pt x="1041722" y="208344"/>
                </a:cubicBezTo>
                <a:cubicBezTo>
                  <a:pt x="1053297" y="200628"/>
                  <a:pt x="1065759" y="194101"/>
                  <a:pt x="1076446" y="185195"/>
                </a:cubicBezTo>
                <a:cubicBezTo>
                  <a:pt x="1089021" y="174716"/>
                  <a:pt x="1096861" y="158420"/>
                  <a:pt x="1111170" y="150471"/>
                </a:cubicBezTo>
                <a:cubicBezTo>
                  <a:pt x="1132501" y="138621"/>
                  <a:pt x="1180618" y="127322"/>
                  <a:pt x="1180618" y="127322"/>
                </a:cubicBezTo>
                <a:cubicBezTo>
                  <a:pt x="1196051" y="111889"/>
                  <a:pt x="1208757" y="93130"/>
                  <a:pt x="1226917" y="81023"/>
                </a:cubicBezTo>
                <a:cubicBezTo>
                  <a:pt x="1270721" y="51821"/>
                  <a:pt x="1251805" y="67711"/>
                  <a:pt x="1284790" y="34724"/>
                </a:cubicBezTo>
                <a:cubicBezTo>
                  <a:pt x="1288648" y="23149"/>
                  <a:pt x="1284164" y="0"/>
                  <a:pt x="1296365" y="0"/>
                </a:cubicBezTo>
                <a:cubicBezTo>
                  <a:pt x="1327229" y="0"/>
                  <a:pt x="1296365" y="69448"/>
                  <a:pt x="1296365" y="69448"/>
                </a:cubicBezTo>
                <a:cubicBezTo>
                  <a:pt x="1300355" y="101374"/>
                  <a:pt x="1301670" y="161082"/>
                  <a:pt x="1319514" y="196770"/>
                </a:cubicBezTo>
                <a:cubicBezTo>
                  <a:pt x="1325735" y="209212"/>
                  <a:pt x="1336442" y="219052"/>
                  <a:pt x="1342663" y="231494"/>
                </a:cubicBezTo>
                <a:cubicBezTo>
                  <a:pt x="1348119" y="242407"/>
                  <a:pt x="1347146" y="256290"/>
                  <a:pt x="1354238" y="266218"/>
                </a:cubicBezTo>
                <a:cubicBezTo>
                  <a:pt x="1366924" y="283978"/>
                  <a:pt x="1388430" y="294357"/>
                  <a:pt x="1400537" y="312517"/>
                </a:cubicBezTo>
                <a:lnTo>
                  <a:pt x="1423686" y="347241"/>
                </a:lnTo>
                <a:cubicBezTo>
                  <a:pt x="1397086" y="267440"/>
                  <a:pt x="1417791" y="295048"/>
                  <a:pt x="1377388" y="254643"/>
                </a:cubicBezTo>
                <a:lnTo>
                  <a:pt x="1331089" y="115747"/>
                </a:lnTo>
                <a:cubicBezTo>
                  <a:pt x="1327231" y="104172"/>
                  <a:pt x="1321907" y="92987"/>
                  <a:pt x="1319514" y="81023"/>
                </a:cubicBezTo>
                <a:cubicBezTo>
                  <a:pt x="1315656" y="61732"/>
                  <a:pt x="1310721" y="3673"/>
                  <a:pt x="1307939" y="23149"/>
                </a:cubicBezTo>
                <a:cubicBezTo>
                  <a:pt x="1301391" y="68983"/>
                  <a:pt x="1307939" y="115747"/>
                  <a:pt x="1307939" y="162046"/>
                </a:cubicBez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p:cNvSpPr/>
          <p:nvPr/>
        </p:nvSpPr>
        <p:spPr>
          <a:xfrm rot="265342">
            <a:off x="2407535" y="5237288"/>
            <a:ext cx="3321934" cy="966599"/>
          </a:xfrm>
          <a:custGeom>
            <a:avLst/>
            <a:gdLst>
              <a:gd name="connsiteX0" fmla="*/ 0 w 3055716"/>
              <a:gd name="connsiteY0" fmla="*/ 555585 h 1030147"/>
              <a:gd name="connsiteX1" fmla="*/ 11575 w 3055716"/>
              <a:gd name="connsiteY1" fmla="*/ 613458 h 1030147"/>
              <a:gd name="connsiteX2" fmla="*/ 81023 w 3055716"/>
              <a:gd name="connsiteY2" fmla="*/ 706056 h 1030147"/>
              <a:gd name="connsiteX3" fmla="*/ 150471 w 3055716"/>
              <a:gd name="connsiteY3" fmla="*/ 752354 h 1030147"/>
              <a:gd name="connsiteX4" fmla="*/ 208344 w 3055716"/>
              <a:gd name="connsiteY4" fmla="*/ 787078 h 1030147"/>
              <a:gd name="connsiteX5" fmla="*/ 243068 w 3055716"/>
              <a:gd name="connsiteY5" fmla="*/ 810228 h 1030147"/>
              <a:gd name="connsiteX6" fmla="*/ 277792 w 3055716"/>
              <a:gd name="connsiteY6" fmla="*/ 821802 h 1030147"/>
              <a:gd name="connsiteX7" fmla="*/ 300942 w 3055716"/>
              <a:gd name="connsiteY7" fmla="*/ 844952 h 1030147"/>
              <a:gd name="connsiteX8" fmla="*/ 347240 w 3055716"/>
              <a:gd name="connsiteY8" fmla="*/ 856526 h 1030147"/>
              <a:gd name="connsiteX9" fmla="*/ 416688 w 3055716"/>
              <a:gd name="connsiteY9" fmla="*/ 879676 h 1030147"/>
              <a:gd name="connsiteX10" fmla="*/ 520861 w 3055716"/>
              <a:gd name="connsiteY10" fmla="*/ 914400 h 1030147"/>
              <a:gd name="connsiteX11" fmla="*/ 625033 w 3055716"/>
              <a:gd name="connsiteY11" fmla="*/ 949124 h 1030147"/>
              <a:gd name="connsiteX12" fmla="*/ 659757 w 3055716"/>
              <a:gd name="connsiteY12" fmla="*/ 960699 h 1030147"/>
              <a:gd name="connsiteX13" fmla="*/ 914400 w 3055716"/>
              <a:gd name="connsiteY13" fmla="*/ 983848 h 1030147"/>
              <a:gd name="connsiteX14" fmla="*/ 960699 w 3055716"/>
              <a:gd name="connsiteY14" fmla="*/ 995423 h 1030147"/>
              <a:gd name="connsiteX15" fmla="*/ 1689904 w 3055716"/>
              <a:gd name="connsiteY15" fmla="*/ 972273 h 1030147"/>
              <a:gd name="connsiteX16" fmla="*/ 1817225 w 3055716"/>
              <a:gd name="connsiteY16" fmla="*/ 949124 h 1030147"/>
              <a:gd name="connsiteX17" fmla="*/ 1909823 w 3055716"/>
              <a:gd name="connsiteY17" fmla="*/ 937549 h 1030147"/>
              <a:gd name="connsiteX18" fmla="*/ 2002420 w 3055716"/>
              <a:gd name="connsiteY18" fmla="*/ 914400 h 1030147"/>
              <a:gd name="connsiteX19" fmla="*/ 2106592 w 3055716"/>
              <a:gd name="connsiteY19" fmla="*/ 879676 h 1030147"/>
              <a:gd name="connsiteX20" fmla="*/ 2141316 w 3055716"/>
              <a:gd name="connsiteY20" fmla="*/ 868101 h 1030147"/>
              <a:gd name="connsiteX21" fmla="*/ 2176040 w 3055716"/>
              <a:gd name="connsiteY21" fmla="*/ 856526 h 1030147"/>
              <a:gd name="connsiteX22" fmla="*/ 2210764 w 3055716"/>
              <a:gd name="connsiteY22" fmla="*/ 833377 h 1030147"/>
              <a:gd name="connsiteX23" fmla="*/ 2245488 w 3055716"/>
              <a:gd name="connsiteY23" fmla="*/ 821802 h 1030147"/>
              <a:gd name="connsiteX24" fmla="*/ 2280213 w 3055716"/>
              <a:gd name="connsiteY24" fmla="*/ 798653 h 1030147"/>
              <a:gd name="connsiteX25" fmla="*/ 2349661 w 3055716"/>
              <a:gd name="connsiteY25" fmla="*/ 763929 h 1030147"/>
              <a:gd name="connsiteX26" fmla="*/ 2361235 w 3055716"/>
              <a:gd name="connsiteY26" fmla="*/ 729205 h 1030147"/>
              <a:gd name="connsiteX27" fmla="*/ 2430683 w 3055716"/>
              <a:gd name="connsiteY27" fmla="*/ 682906 h 1030147"/>
              <a:gd name="connsiteX28" fmla="*/ 2465407 w 3055716"/>
              <a:gd name="connsiteY28" fmla="*/ 659757 h 1030147"/>
              <a:gd name="connsiteX29" fmla="*/ 2488557 w 3055716"/>
              <a:gd name="connsiteY29" fmla="*/ 636607 h 1030147"/>
              <a:gd name="connsiteX30" fmla="*/ 2558005 w 3055716"/>
              <a:gd name="connsiteY30" fmla="*/ 590309 h 1030147"/>
              <a:gd name="connsiteX31" fmla="*/ 2615878 w 3055716"/>
              <a:gd name="connsiteY31" fmla="*/ 532435 h 1030147"/>
              <a:gd name="connsiteX32" fmla="*/ 2639028 w 3055716"/>
              <a:gd name="connsiteY32" fmla="*/ 509286 h 1030147"/>
              <a:gd name="connsiteX33" fmla="*/ 2673752 w 3055716"/>
              <a:gd name="connsiteY33" fmla="*/ 486137 h 1030147"/>
              <a:gd name="connsiteX34" fmla="*/ 2696901 w 3055716"/>
              <a:gd name="connsiteY34" fmla="*/ 462987 h 1030147"/>
              <a:gd name="connsiteX35" fmla="*/ 2743200 w 3055716"/>
              <a:gd name="connsiteY35" fmla="*/ 428263 h 1030147"/>
              <a:gd name="connsiteX36" fmla="*/ 2766349 w 3055716"/>
              <a:gd name="connsiteY36" fmla="*/ 393539 h 1030147"/>
              <a:gd name="connsiteX37" fmla="*/ 2812648 w 3055716"/>
              <a:gd name="connsiteY37" fmla="*/ 347240 h 1030147"/>
              <a:gd name="connsiteX38" fmla="*/ 2835797 w 3055716"/>
              <a:gd name="connsiteY38" fmla="*/ 312516 h 1030147"/>
              <a:gd name="connsiteX39" fmla="*/ 2893671 w 3055716"/>
              <a:gd name="connsiteY39" fmla="*/ 254643 h 1030147"/>
              <a:gd name="connsiteX40" fmla="*/ 2963119 w 3055716"/>
              <a:gd name="connsiteY40" fmla="*/ 173620 h 1030147"/>
              <a:gd name="connsiteX41" fmla="*/ 2997843 w 3055716"/>
              <a:gd name="connsiteY41" fmla="*/ 138896 h 1030147"/>
              <a:gd name="connsiteX42" fmla="*/ 3044142 w 3055716"/>
              <a:gd name="connsiteY42" fmla="*/ 69448 h 1030147"/>
              <a:gd name="connsiteX43" fmla="*/ 3032567 w 3055716"/>
              <a:gd name="connsiteY43" fmla="*/ 104172 h 1030147"/>
              <a:gd name="connsiteX44" fmla="*/ 2963119 w 3055716"/>
              <a:gd name="connsiteY44" fmla="*/ 185195 h 1030147"/>
              <a:gd name="connsiteX45" fmla="*/ 2939969 w 3055716"/>
              <a:gd name="connsiteY45" fmla="*/ 208344 h 1030147"/>
              <a:gd name="connsiteX46" fmla="*/ 2905245 w 3055716"/>
              <a:gd name="connsiteY46" fmla="*/ 243068 h 1030147"/>
              <a:gd name="connsiteX47" fmla="*/ 2870521 w 3055716"/>
              <a:gd name="connsiteY47" fmla="*/ 300942 h 1030147"/>
              <a:gd name="connsiteX48" fmla="*/ 2858947 w 3055716"/>
              <a:gd name="connsiteY48" fmla="*/ 335666 h 1030147"/>
              <a:gd name="connsiteX49" fmla="*/ 2801073 w 3055716"/>
              <a:gd name="connsiteY49" fmla="*/ 381964 h 1030147"/>
              <a:gd name="connsiteX50" fmla="*/ 2777924 w 3055716"/>
              <a:gd name="connsiteY50" fmla="*/ 405114 h 1030147"/>
              <a:gd name="connsiteX51" fmla="*/ 2754775 w 3055716"/>
              <a:gd name="connsiteY51" fmla="*/ 439838 h 1030147"/>
              <a:gd name="connsiteX52" fmla="*/ 2720050 w 3055716"/>
              <a:gd name="connsiteY52" fmla="*/ 451412 h 1030147"/>
              <a:gd name="connsiteX53" fmla="*/ 2662177 w 3055716"/>
              <a:gd name="connsiteY53" fmla="*/ 497711 h 1030147"/>
              <a:gd name="connsiteX54" fmla="*/ 2627453 w 3055716"/>
              <a:gd name="connsiteY54" fmla="*/ 509286 h 1030147"/>
              <a:gd name="connsiteX55" fmla="*/ 2592729 w 3055716"/>
              <a:gd name="connsiteY55" fmla="*/ 532435 h 1030147"/>
              <a:gd name="connsiteX56" fmla="*/ 2546430 w 3055716"/>
              <a:gd name="connsiteY56" fmla="*/ 578734 h 1030147"/>
              <a:gd name="connsiteX57" fmla="*/ 2476982 w 3055716"/>
              <a:gd name="connsiteY57" fmla="*/ 613458 h 1030147"/>
              <a:gd name="connsiteX58" fmla="*/ 2453833 w 3055716"/>
              <a:gd name="connsiteY58" fmla="*/ 648182 h 1030147"/>
              <a:gd name="connsiteX59" fmla="*/ 2407534 w 3055716"/>
              <a:gd name="connsiteY59" fmla="*/ 694481 h 1030147"/>
              <a:gd name="connsiteX60" fmla="*/ 2384385 w 3055716"/>
              <a:gd name="connsiteY60" fmla="*/ 729205 h 1030147"/>
              <a:gd name="connsiteX61" fmla="*/ 2349661 w 3055716"/>
              <a:gd name="connsiteY61" fmla="*/ 740780 h 1030147"/>
              <a:gd name="connsiteX62" fmla="*/ 2291787 w 3055716"/>
              <a:gd name="connsiteY62" fmla="*/ 787078 h 1030147"/>
              <a:gd name="connsiteX63" fmla="*/ 2257063 w 3055716"/>
              <a:gd name="connsiteY63" fmla="*/ 798653 h 1030147"/>
              <a:gd name="connsiteX64" fmla="*/ 2176040 w 3055716"/>
              <a:gd name="connsiteY64" fmla="*/ 844952 h 1030147"/>
              <a:gd name="connsiteX65" fmla="*/ 2141316 w 3055716"/>
              <a:gd name="connsiteY65" fmla="*/ 868101 h 1030147"/>
              <a:gd name="connsiteX66" fmla="*/ 2071868 w 3055716"/>
              <a:gd name="connsiteY66" fmla="*/ 891250 h 1030147"/>
              <a:gd name="connsiteX67" fmla="*/ 2037144 w 3055716"/>
              <a:gd name="connsiteY67" fmla="*/ 902825 h 1030147"/>
              <a:gd name="connsiteX68" fmla="*/ 2002420 w 3055716"/>
              <a:gd name="connsiteY68" fmla="*/ 914400 h 1030147"/>
              <a:gd name="connsiteX69" fmla="*/ 1875099 w 3055716"/>
              <a:gd name="connsiteY69" fmla="*/ 960699 h 1030147"/>
              <a:gd name="connsiteX70" fmla="*/ 1782501 w 3055716"/>
              <a:gd name="connsiteY70" fmla="*/ 983848 h 1030147"/>
              <a:gd name="connsiteX71" fmla="*/ 1632030 w 3055716"/>
              <a:gd name="connsiteY71" fmla="*/ 995423 h 1030147"/>
              <a:gd name="connsiteX72" fmla="*/ 1539433 w 3055716"/>
              <a:gd name="connsiteY72" fmla="*/ 1006997 h 1030147"/>
              <a:gd name="connsiteX73" fmla="*/ 1273215 w 3055716"/>
              <a:gd name="connsiteY73" fmla="*/ 1018572 h 1030147"/>
              <a:gd name="connsiteX74" fmla="*/ 879676 w 3055716"/>
              <a:gd name="connsiteY74" fmla="*/ 1006997 h 1030147"/>
              <a:gd name="connsiteX75" fmla="*/ 821802 w 3055716"/>
              <a:gd name="connsiteY75" fmla="*/ 995423 h 1030147"/>
              <a:gd name="connsiteX76" fmla="*/ 682906 w 3055716"/>
              <a:gd name="connsiteY76" fmla="*/ 983848 h 1030147"/>
              <a:gd name="connsiteX77" fmla="*/ 613458 w 3055716"/>
              <a:gd name="connsiteY77" fmla="*/ 960699 h 1030147"/>
              <a:gd name="connsiteX78" fmla="*/ 567159 w 3055716"/>
              <a:gd name="connsiteY78" fmla="*/ 949124 h 1030147"/>
              <a:gd name="connsiteX79" fmla="*/ 462987 w 3055716"/>
              <a:gd name="connsiteY79" fmla="*/ 914400 h 1030147"/>
              <a:gd name="connsiteX80" fmla="*/ 428263 w 3055716"/>
              <a:gd name="connsiteY80" fmla="*/ 902825 h 1030147"/>
              <a:gd name="connsiteX81" fmla="*/ 393539 w 3055716"/>
              <a:gd name="connsiteY81" fmla="*/ 891250 h 1030147"/>
              <a:gd name="connsiteX82" fmla="*/ 324091 w 3055716"/>
              <a:gd name="connsiteY82" fmla="*/ 844952 h 1030147"/>
              <a:gd name="connsiteX83" fmla="*/ 289367 w 3055716"/>
              <a:gd name="connsiteY83" fmla="*/ 833377 h 1030147"/>
              <a:gd name="connsiteX84" fmla="*/ 185195 w 3055716"/>
              <a:gd name="connsiteY84" fmla="*/ 775504 h 1030147"/>
              <a:gd name="connsiteX85" fmla="*/ 162045 w 3055716"/>
              <a:gd name="connsiteY85" fmla="*/ 752354 h 1030147"/>
              <a:gd name="connsiteX86" fmla="*/ 138896 w 3055716"/>
              <a:gd name="connsiteY86" fmla="*/ 717630 h 1030147"/>
              <a:gd name="connsiteX87" fmla="*/ 104172 w 3055716"/>
              <a:gd name="connsiteY87" fmla="*/ 706056 h 1030147"/>
              <a:gd name="connsiteX88" fmla="*/ 57873 w 3055716"/>
              <a:gd name="connsiteY88" fmla="*/ 648182 h 1030147"/>
              <a:gd name="connsiteX89" fmla="*/ 92597 w 3055716"/>
              <a:gd name="connsiteY89" fmla="*/ 659757 h 1030147"/>
              <a:gd name="connsiteX90" fmla="*/ 138896 w 3055716"/>
              <a:gd name="connsiteY90" fmla="*/ 706056 h 1030147"/>
              <a:gd name="connsiteX91" fmla="*/ 185195 w 3055716"/>
              <a:gd name="connsiteY91" fmla="*/ 763929 h 1030147"/>
              <a:gd name="connsiteX92" fmla="*/ 219919 w 3055716"/>
              <a:gd name="connsiteY92" fmla="*/ 787078 h 1030147"/>
              <a:gd name="connsiteX93" fmla="*/ 266218 w 3055716"/>
              <a:gd name="connsiteY93" fmla="*/ 833377 h 1030147"/>
              <a:gd name="connsiteX94" fmla="*/ 347240 w 3055716"/>
              <a:gd name="connsiteY94" fmla="*/ 856526 h 1030147"/>
              <a:gd name="connsiteX95" fmla="*/ 393539 w 3055716"/>
              <a:gd name="connsiteY95" fmla="*/ 868101 h 1030147"/>
              <a:gd name="connsiteX96" fmla="*/ 428263 w 3055716"/>
              <a:gd name="connsiteY96" fmla="*/ 891250 h 1030147"/>
              <a:gd name="connsiteX97" fmla="*/ 497711 w 3055716"/>
              <a:gd name="connsiteY97" fmla="*/ 914400 h 1030147"/>
              <a:gd name="connsiteX98" fmla="*/ 532435 w 3055716"/>
              <a:gd name="connsiteY98" fmla="*/ 925975 h 1030147"/>
              <a:gd name="connsiteX99" fmla="*/ 625033 w 3055716"/>
              <a:gd name="connsiteY99" fmla="*/ 949124 h 1030147"/>
              <a:gd name="connsiteX100" fmla="*/ 659757 w 3055716"/>
              <a:gd name="connsiteY100" fmla="*/ 960699 h 1030147"/>
              <a:gd name="connsiteX101" fmla="*/ 798653 w 3055716"/>
              <a:gd name="connsiteY101" fmla="*/ 983848 h 1030147"/>
              <a:gd name="connsiteX102" fmla="*/ 833377 w 3055716"/>
              <a:gd name="connsiteY102" fmla="*/ 995423 h 1030147"/>
              <a:gd name="connsiteX103" fmla="*/ 891250 w 3055716"/>
              <a:gd name="connsiteY103" fmla="*/ 1006997 h 1030147"/>
              <a:gd name="connsiteX104" fmla="*/ 1041721 w 3055716"/>
              <a:gd name="connsiteY104" fmla="*/ 1030147 h 1030147"/>
              <a:gd name="connsiteX105" fmla="*/ 1527858 w 3055716"/>
              <a:gd name="connsiteY105" fmla="*/ 1018572 h 1030147"/>
              <a:gd name="connsiteX106" fmla="*/ 1655180 w 3055716"/>
              <a:gd name="connsiteY106" fmla="*/ 995423 h 1030147"/>
              <a:gd name="connsiteX107" fmla="*/ 1724628 w 3055716"/>
              <a:gd name="connsiteY107" fmla="*/ 983848 h 1030147"/>
              <a:gd name="connsiteX108" fmla="*/ 1770926 w 3055716"/>
              <a:gd name="connsiteY108" fmla="*/ 972273 h 1030147"/>
              <a:gd name="connsiteX109" fmla="*/ 1805650 w 3055716"/>
              <a:gd name="connsiteY109" fmla="*/ 960699 h 1030147"/>
              <a:gd name="connsiteX110" fmla="*/ 1932972 w 3055716"/>
              <a:gd name="connsiteY110" fmla="*/ 937549 h 1030147"/>
              <a:gd name="connsiteX111" fmla="*/ 2037144 w 3055716"/>
              <a:gd name="connsiteY111" fmla="*/ 902825 h 1030147"/>
              <a:gd name="connsiteX112" fmla="*/ 2071868 w 3055716"/>
              <a:gd name="connsiteY112" fmla="*/ 891250 h 1030147"/>
              <a:gd name="connsiteX113" fmla="*/ 2141316 w 3055716"/>
              <a:gd name="connsiteY113" fmla="*/ 879676 h 1030147"/>
              <a:gd name="connsiteX114" fmla="*/ 2210764 w 3055716"/>
              <a:gd name="connsiteY114" fmla="*/ 856526 h 1030147"/>
              <a:gd name="connsiteX115" fmla="*/ 2233914 w 3055716"/>
              <a:gd name="connsiteY115" fmla="*/ 833377 h 1030147"/>
              <a:gd name="connsiteX116" fmla="*/ 2303362 w 3055716"/>
              <a:gd name="connsiteY116" fmla="*/ 810228 h 1030147"/>
              <a:gd name="connsiteX117" fmla="*/ 2372810 w 3055716"/>
              <a:gd name="connsiteY117" fmla="*/ 775504 h 1030147"/>
              <a:gd name="connsiteX118" fmla="*/ 2407534 w 3055716"/>
              <a:gd name="connsiteY118" fmla="*/ 752354 h 1030147"/>
              <a:gd name="connsiteX119" fmla="*/ 2442258 w 3055716"/>
              <a:gd name="connsiteY119" fmla="*/ 740780 h 1030147"/>
              <a:gd name="connsiteX120" fmla="*/ 2488557 w 3055716"/>
              <a:gd name="connsiteY120" fmla="*/ 682906 h 1030147"/>
              <a:gd name="connsiteX121" fmla="*/ 2558005 w 3055716"/>
              <a:gd name="connsiteY121" fmla="*/ 625033 h 1030147"/>
              <a:gd name="connsiteX122" fmla="*/ 2604304 w 3055716"/>
              <a:gd name="connsiteY122" fmla="*/ 567159 h 1030147"/>
              <a:gd name="connsiteX123" fmla="*/ 2627453 w 3055716"/>
              <a:gd name="connsiteY123" fmla="*/ 532435 h 1030147"/>
              <a:gd name="connsiteX124" fmla="*/ 2662177 w 3055716"/>
              <a:gd name="connsiteY124" fmla="*/ 509286 h 1030147"/>
              <a:gd name="connsiteX125" fmla="*/ 2708476 w 3055716"/>
              <a:gd name="connsiteY125" fmla="*/ 451412 h 1030147"/>
              <a:gd name="connsiteX126" fmla="*/ 2754775 w 3055716"/>
              <a:gd name="connsiteY126" fmla="*/ 393539 h 1030147"/>
              <a:gd name="connsiteX127" fmla="*/ 2812648 w 3055716"/>
              <a:gd name="connsiteY127" fmla="*/ 347240 h 1030147"/>
              <a:gd name="connsiteX128" fmla="*/ 2835797 w 3055716"/>
              <a:gd name="connsiteY128" fmla="*/ 312516 h 1030147"/>
              <a:gd name="connsiteX129" fmla="*/ 2858947 w 3055716"/>
              <a:gd name="connsiteY129" fmla="*/ 289367 h 1030147"/>
              <a:gd name="connsiteX130" fmla="*/ 2882096 w 3055716"/>
              <a:gd name="connsiteY130" fmla="*/ 254643 h 1030147"/>
              <a:gd name="connsiteX131" fmla="*/ 2928395 w 3055716"/>
              <a:gd name="connsiteY131" fmla="*/ 208344 h 1030147"/>
              <a:gd name="connsiteX132" fmla="*/ 2963119 w 3055716"/>
              <a:gd name="connsiteY132" fmla="*/ 138896 h 1030147"/>
              <a:gd name="connsiteX133" fmla="*/ 3009418 w 3055716"/>
              <a:gd name="connsiteY133" fmla="*/ 81023 h 1030147"/>
              <a:gd name="connsiteX134" fmla="*/ 3020992 w 3055716"/>
              <a:gd name="connsiteY134" fmla="*/ 46299 h 1030147"/>
              <a:gd name="connsiteX135" fmla="*/ 3055716 w 3055716"/>
              <a:gd name="connsiteY135" fmla="*/ 34724 h 1030147"/>
              <a:gd name="connsiteX136" fmla="*/ 3020992 w 3055716"/>
              <a:gd name="connsiteY136" fmla="*/ 69448 h 1030147"/>
              <a:gd name="connsiteX137" fmla="*/ 2997843 w 3055716"/>
              <a:gd name="connsiteY137" fmla="*/ 104172 h 1030147"/>
              <a:gd name="connsiteX138" fmla="*/ 2963119 w 3055716"/>
              <a:gd name="connsiteY138" fmla="*/ 127321 h 1030147"/>
              <a:gd name="connsiteX139" fmla="*/ 2905245 w 3055716"/>
              <a:gd name="connsiteY139" fmla="*/ 162045 h 1030147"/>
              <a:gd name="connsiteX140" fmla="*/ 2882096 w 3055716"/>
              <a:gd name="connsiteY140" fmla="*/ 185195 h 1030147"/>
              <a:gd name="connsiteX141" fmla="*/ 2801073 w 3055716"/>
              <a:gd name="connsiteY141" fmla="*/ 208344 h 1030147"/>
              <a:gd name="connsiteX142" fmla="*/ 2673752 w 3055716"/>
              <a:gd name="connsiteY142" fmla="*/ 243068 h 1030147"/>
              <a:gd name="connsiteX143" fmla="*/ 2720050 w 3055716"/>
              <a:gd name="connsiteY143" fmla="*/ 231493 h 1030147"/>
              <a:gd name="connsiteX144" fmla="*/ 2754775 w 3055716"/>
              <a:gd name="connsiteY144" fmla="*/ 219919 h 1030147"/>
              <a:gd name="connsiteX145" fmla="*/ 2858947 w 3055716"/>
              <a:gd name="connsiteY145" fmla="*/ 173620 h 1030147"/>
              <a:gd name="connsiteX146" fmla="*/ 2893671 w 3055716"/>
              <a:gd name="connsiteY146" fmla="*/ 162045 h 1030147"/>
              <a:gd name="connsiteX147" fmla="*/ 2986268 w 3055716"/>
              <a:gd name="connsiteY147" fmla="*/ 92597 h 1030147"/>
              <a:gd name="connsiteX148" fmla="*/ 2997843 w 3055716"/>
              <a:gd name="connsiteY148" fmla="*/ 57873 h 1030147"/>
              <a:gd name="connsiteX149" fmla="*/ 3032567 w 3055716"/>
              <a:gd name="connsiteY149" fmla="*/ 34724 h 1030147"/>
              <a:gd name="connsiteX150" fmla="*/ 3055716 w 3055716"/>
              <a:gd name="connsiteY150" fmla="*/ 0 h 1030147"/>
              <a:gd name="connsiteX151" fmla="*/ 3044142 w 3055716"/>
              <a:gd name="connsiteY151" fmla="*/ 69448 h 1030147"/>
              <a:gd name="connsiteX152" fmla="*/ 3032567 w 3055716"/>
              <a:gd name="connsiteY152" fmla="*/ 104172 h 1030147"/>
              <a:gd name="connsiteX153" fmla="*/ 3020992 w 3055716"/>
              <a:gd name="connsiteY153" fmla="*/ 300942 h 1030147"/>
              <a:gd name="connsiteX154" fmla="*/ 3032567 w 3055716"/>
              <a:gd name="connsiteY154" fmla="*/ 567159 h 1030147"/>
              <a:gd name="connsiteX155" fmla="*/ 3009418 w 3055716"/>
              <a:gd name="connsiteY155" fmla="*/ 532435 h 1030147"/>
              <a:gd name="connsiteX156" fmla="*/ 2997843 w 3055716"/>
              <a:gd name="connsiteY156" fmla="*/ 497711 h 1030147"/>
              <a:gd name="connsiteX157" fmla="*/ 3009418 w 3055716"/>
              <a:gd name="connsiteY157" fmla="*/ 243068 h 1030147"/>
              <a:gd name="connsiteX158" fmla="*/ 3032567 w 3055716"/>
              <a:gd name="connsiteY158" fmla="*/ 81023 h 1030147"/>
              <a:gd name="connsiteX159" fmla="*/ 3044142 w 3055716"/>
              <a:gd name="connsiteY159" fmla="*/ 11575 h 103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3055716" h="1030147">
                <a:moveTo>
                  <a:pt x="0" y="555585"/>
                </a:moveTo>
                <a:cubicBezTo>
                  <a:pt x="3858" y="574876"/>
                  <a:pt x="3434" y="595548"/>
                  <a:pt x="11575" y="613458"/>
                </a:cubicBezTo>
                <a:cubicBezTo>
                  <a:pt x="19831" y="631621"/>
                  <a:pt x="55496" y="686911"/>
                  <a:pt x="81023" y="706056"/>
                </a:cubicBezTo>
                <a:cubicBezTo>
                  <a:pt x="103281" y="722749"/>
                  <a:pt x="130798" y="732681"/>
                  <a:pt x="150471" y="752354"/>
                </a:cubicBezTo>
                <a:cubicBezTo>
                  <a:pt x="182247" y="784131"/>
                  <a:pt x="163267" y="772053"/>
                  <a:pt x="208344" y="787078"/>
                </a:cubicBezTo>
                <a:cubicBezTo>
                  <a:pt x="219919" y="794795"/>
                  <a:pt x="230625" y="804007"/>
                  <a:pt x="243068" y="810228"/>
                </a:cubicBezTo>
                <a:cubicBezTo>
                  <a:pt x="253981" y="815684"/>
                  <a:pt x="267330" y="815525"/>
                  <a:pt x="277792" y="821802"/>
                </a:cubicBezTo>
                <a:cubicBezTo>
                  <a:pt x="287150" y="827417"/>
                  <a:pt x="291181" y="840072"/>
                  <a:pt x="300942" y="844952"/>
                </a:cubicBezTo>
                <a:cubicBezTo>
                  <a:pt x="315170" y="852066"/>
                  <a:pt x="332003" y="851955"/>
                  <a:pt x="347240" y="856526"/>
                </a:cubicBezTo>
                <a:cubicBezTo>
                  <a:pt x="370612" y="863538"/>
                  <a:pt x="393539" y="871960"/>
                  <a:pt x="416688" y="879676"/>
                </a:cubicBezTo>
                <a:lnTo>
                  <a:pt x="520861" y="914400"/>
                </a:lnTo>
                <a:lnTo>
                  <a:pt x="625033" y="949124"/>
                </a:lnTo>
                <a:cubicBezTo>
                  <a:pt x="636608" y="952982"/>
                  <a:pt x="647598" y="959686"/>
                  <a:pt x="659757" y="960699"/>
                </a:cubicBezTo>
                <a:cubicBezTo>
                  <a:pt x="837294" y="975493"/>
                  <a:pt x="752424" y="967650"/>
                  <a:pt x="914400" y="983848"/>
                </a:cubicBezTo>
                <a:cubicBezTo>
                  <a:pt x="929833" y="987706"/>
                  <a:pt x="944791" y="995423"/>
                  <a:pt x="960699" y="995423"/>
                </a:cubicBezTo>
                <a:cubicBezTo>
                  <a:pt x="1489863" y="995423"/>
                  <a:pt x="1393981" y="1001866"/>
                  <a:pt x="1689904" y="972273"/>
                </a:cubicBezTo>
                <a:cubicBezTo>
                  <a:pt x="1758062" y="955234"/>
                  <a:pt x="1728355" y="960974"/>
                  <a:pt x="1817225" y="949124"/>
                </a:cubicBezTo>
                <a:cubicBezTo>
                  <a:pt x="1848058" y="945013"/>
                  <a:pt x="1879250" y="943282"/>
                  <a:pt x="1909823" y="937549"/>
                </a:cubicBezTo>
                <a:cubicBezTo>
                  <a:pt x="1941094" y="931686"/>
                  <a:pt x="1972237" y="924461"/>
                  <a:pt x="2002420" y="914400"/>
                </a:cubicBezTo>
                <a:lnTo>
                  <a:pt x="2106592" y="879676"/>
                </a:lnTo>
                <a:lnTo>
                  <a:pt x="2141316" y="868101"/>
                </a:lnTo>
                <a:cubicBezTo>
                  <a:pt x="2152891" y="864243"/>
                  <a:pt x="2165888" y="863294"/>
                  <a:pt x="2176040" y="856526"/>
                </a:cubicBezTo>
                <a:cubicBezTo>
                  <a:pt x="2187615" y="848810"/>
                  <a:pt x="2198322" y="839598"/>
                  <a:pt x="2210764" y="833377"/>
                </a:cubicBezTo>
                <a:cubicBezTo>
                  <a:pt x="2221677" y="827921"/>
                  <a:pt x="2234575" y="827258"/>
                  <a:pt x="2245488" y="821802"/>
                </a:cubicBezTo>
                <a:cubicBezTo>
                  <a:pt x="2257931" y="815581"/>
                  <a:pt x="2267770" y="804874"/>
                  <a:pt x="2280213" y="798653"/>
                </a:cubicBezTo>
                <a:cubicBezTo>
                  <a:pt x="2376051" y="750735"/>
                  <a:pt x="2250152" y="830267"/>
                  <a:pt x="2349661" y="763929"/>
                </a:cubicBezTo>
                <a:cubicBezTo>
                  <a:pt x="2353519" y="752354"/>
                  <a:pt x="2354958" y="739667"/>
                  <a:pt x="2361235" y="729205"/>
                </a:cubicBezTo>
                <a:cubicBezTo>
                  <a:pt x="2377378" y="702299"/>
                  <a:pt x="2404994" y="697586"/>
                  <a:pt x="2430683" y="682906"/>
                </a:cubicBezTo>
                <a:cubicBezTo>
                  <a:pt x="2442761" y="676004"/>
                  <a:pt x="2454544" y="668447"/>
                  <a:pt x="2465407" y="659757"/>
                </a:cubicBezTo>
                <a:cubicBezTo>
                  <a:pt x="2473929" y="652940"/>
                  <a:pt x="2479827" y="643155"/>
                  <a:pt x="2488557" y="636607"/>
                </a:cubicBezTo>
                <a:cubicBezTo>
                  <a:pt x="2510815" y="619914"/>
                  <a:pt x="2538332" y="609982"/>
                  <a:pt x="2558005" y="590309"/>
                </a:cubicBezTo>
                <a:lnTo>
                  <a:pt x="2615878" y="532435"/>
                </a:lnTo>
                <a:cubicBezTo>
                  <a:pt x="2623595" y="524718"/>
                  <a:pt x="2629948" y="515339"/>
                  <a:pt x="2639028" y="509286"/>
                </a:cubicBezTo>
                <a:cubicBezTo>
                  <a:pt x="2650603" y="501570"/>
                  <a:pt x="2662889" y="494827"/>
                  <a:pt x="2673752" y="486137"/>
                </a:cubicBezTo>
                <a:cubicBezTo>
                  <a:pt x="2682273" y="479320"/>
                  <a:pt x="2688518" y="469973"/>
                  <a:pt x="2696901" y="462987"/>
                </a:cubicBezTo>
                <a:cubicBezTo>
                  <a:pt x="2711721" y="450637"/>
                  <a:pt x="2727767" y="439838"/>
                  <a:pt x="2743200" y="428263"/>
                </a:cubicBezTo>
                <a:cubicBezTo>
                  <a:pt x="2750916" y="416688"/>
                  <a:pt x="2757296" y="404101"/>
                  <a:pt x="2766349" y="393539"/>
                </a:cubicBezTo>
                <a:cubicBezTo>
                  <a:pt x="2780553" y="376968"/>
                  <a:pt x="2800541" y="365400"/>
                  <a:pt x="2812648" y="347240"/>
                </a:cubicBezTo>
                <a:cubicBezTo>
                  <a:pt x="2820364" y="335665"/>
                  <a:pt x="2826637" y="322985"/>
                  <a:pt x="2835797" y="312516"/>
                </a:cubicBezTo>
                <a:cubicBezTo>
                  <a:pt x="2853762" y="291984"/>
                  <a:pt x="2878538" y="277343"/>
                  <a:pt x="2893671" y="254643"/>
                </a:cubicBezTo>
                <a:cubicBezTo>
                  <a:pt x="2928927" y="201759"/>
                  <a:pt x="2906983" y="229756"/>
                  <a:pt x="2963119" y="173620"/>
                </a:cubicBezTo>
                <a:cubicBezTo>
                  <a:pt x="2974694" y="162045"/>
                  <a:pt x="2988763" y="152516"/>
                  <a:pt x="2997843" y="138896"/>
                </a:cubicBezTo>
                <a:cubicBezTo>
                  <a:pt x="3013276" y="115747"/>
                  <a:pt x="3052940" y="43054"/>
                  <a:pt x="3044142" y="69448"/>
                </a:cubicBezTo>
                <a:cubicBezTo>
                  <a:pt x="3040284" y="81023"/>
                  <a:pt x="3038023" y="93259"/>
                  <a:pt x="3032567" y="104172"/>
                </a:cubicBezTo>
                <a:cubicBezTo>
                  <a:pt x="3014939" y="139429"/>
                  <a:pt x="2991598" y="156716"/>
                  <a:pt x="2963119" y="185195"/>
                </a:cubicBezTo>
                <a:lnTo>
                  <a:pt x="2939969" y="208344"/>
                </a:lnTo>
                <a:lnTo>
                  <a:pt x="2905245" y="243068"/>
                </a:lnTo>
                <a:cubicBezTo>
                  <a:pt x="2872458" y="341434"/>
                  <a:pt x="2918185" y="221500"/>
                  <a:pt x="2870521" y="300942"/>
                </a:cubicBezTo>
                <a:cubicBezTo>
                  <a:pt x="2864244" y="311404"/>
                  <a:pt x="2865224" y="325204"/>
                  <a:pt x="2858947" y="335666"/>
                </a:cubicBezTo>
                <a:cubicBezTo>
                  <a:pt x="2846049" y="357163"/>
                  <a:pt x="2819269" y="367407"/>
                  <a:pt x="2801073" y="381964"/>
                </a:cubicBezTo>
                <a:cubicBezTo>
                  <a:pt x="2792552" y="388781"/>
                  <a:pt x="2784741" y="396592"/>
                  <a:pt x="2777924" y="405114"/>
                </a:cubicBezTo>
                <a:cubicBezTo>
                  <a:pt x="2769234" y="415977"/>
                  <a:pt x="2765638" y="431148"/>
                  <a:pt x="2754775" y="439838"/>
                </a:cubicBezTo>
                <a:cubicBezTo>
                  <a:pt x="2745248" y="447460"/>
                  <a:pt x="2731625" y="447554"/>
                  <a:pt x="2720050" y="451412"/>
                </a:cubicBezTo>
                <a:cubicBezTo>
                  <a:pt x="2698517" y="472946"/>
                  <a:pt x="2691382" y="483109"/>
                  <a:pt x="2662177" y="497711"/>
                </a:cubicBezTo>
                <a:cubicBezTo>
                  <a:pt x="2651264" y="503167"/>
                  <a:pt x="2638366" y="503830"/>
                  <a:pt x="2627453" y="509286"/>
                </a:cubicBezTo>
                <a:cubicBezTo>
                  <a:pt x="2615011" y="515507"/>
                  <a:pt x="2603291" y="523382"/>
                  <a:pt x="2592729" y="532435"/>
                </a:cubicBezTo>
                <a:cubicBezTo>
                  <a:pt x="2576158" y="546639"/>
                  <a:pt x="2567135" y="571832"/>
                  <a:pt x="2546430" y="578734"/>
                </a:cubicBezTo>
                <a:cubicBezTo>
                  <a:pt x="2498509" y="594708"/>
                  <a:pt x="2521858" y="583541"/>
                  <a:pt x="2476982" y="613458"/>
                </a:cubicBezTo>
                <a:cubicBezTo>
                  <a:pt x="2469266" y="625033"/>
                  <a:pt x="2462886" y="637620"/>
                  <a:pt x="2453833" y="648182"/>
                </a:cubicBezTo>
                <a:cubicBezTo>
                  <a:pt x="2439629" y="664753"/>
                  <a:pt x="2419641" y="676321"/>
                  <a:pt x="2407534" y="694481"/>
                </a:cubicBezTo>
                <a:cubicBezTo>
                  <a:pt x="2399818" y="706056"/>
                  <a:pt x="2395248" y="720515"/>
                  <a:pt x="2384385" y="729205"/>
                </a:cubicBezTo>
                <a:cubicBezTo>
                  <a:pt x="2374858" y="736827"/>
                  <a:pt x="2361236" y="736922"/>
                  <a:pt x="2349661" y="740780"/>
                </a:cubicBezTo>
                <a:cubicBezTo>
                  <a:pt x="2328129" y="762311"/>
                  <a:pt x="2320989" y="772477"/>
                  <a:pt x="2291787" y="787078"/>
                </a:cubicBezTo>
                <a:cubicBezTo>
                  <a:pt x="2280874" y="792534"/>
                  <a:pt x="2268638" y="794795"/>
                  <a:pt x="2257063" y="798653"/>
                </a:cubicBezTo>
                <a:cubicBezTo>
                  <a:pt x="2215136" y="861545"/>
                  <a:pt x="2258679" y="813963"/>
                  <a:pt x="2176040" y="844952"/>
                </a:cubicBezTo>
                <a:cubicBezTo>
                  <a:pt x="2163015" y="849836"/>
                  <a:pt x="2154028" y="862451"/>
                  <a:pt x="2141316" y="868101"/>
                </a:cubicBezTo>
                <a:cubicBezTo>
                  <a:pt x="2119018" y="878011"/>
                  <a:pt x="2095017" y="883534"/>
                  <a:pt x="2071868" y="891250"/>
                </a:cubicBezTo>
                <a:lnTo>
                  <a:pt x="2037144" y="902825"/>
                </a:lnTo>
                <a:lnTo>
                  <a:pt x="2002420" y="914400"/>
                </a:lnTo>
                <a:cubicBezTo>
                  <a:pt x="1957571" y="981674"/>
                  <a:pt x="1998923" y="938848"/>
                  <a:pt x="1875099" y="960699"/>
                </a:cubicBezTo>
                <a:cubicBezTo>
                  <a:pt x="1843767" y="966228"/>
                  <a:pt x="1814223" y="981408"/>
                  <a:pt x="1782501" y="983848"/>
                </a:cubicBezTo>
                <a:lnTo>
                  <a:pt x="1632030" y="995423"/>
                </a:lnTo>
                <a:cubicBezTo>
                  <a:pt x="1601064" y="998372"/>
                  <a:pt x="1570474" y="1004994"/>
                  <a:pt x="1539433" y="1006997"/>
                </a:cubicBezTo>
                <a:cubicBezTo>
                  <a:pt x="1450794" y="1012716"/>
                  <a:pt x="1361954" y="1014714"/>
                  <a:pt x="1273215" y="1018572"/>
                </a:cubicBezTo>
                <a:cubicBezTo>
                  <a:pt x="1142035" y="1014714"/>
                  <a:pt x="1010740" y="1013718"/>
                  <a:pt x="879676" y="1006997"/>
                </a:cubicBezTo>
                <a:cubicBezTo>
                  <a:pt x="860028" y="1005989"/>
                  <a:pt x="841341" y="997722"/>
                  <a:pt x="821802" y="995423"/>
                </a:cubicBezTo>
                <a:cubicBezTo>
                  <a:pt x="775661" y="989995"/>
                  <a:pt x="729205" y="987706"/>
                  <a:pt x="682906" y="983848"/>
                </a:cubicBezTo>
                <a:cubicBezTo>
                  <a:pt x="659757" y="976132"/>
                  <a:pt x="637131" y="966617"/>
                  <a:pt x="613458" y="960699"/>
                </a:cubicBezTo>
                <a:cubicBezTo>
                  <a:pt x="598025" y="956841"/>
                  <a:pt x="582396" y="953695"/>
                  <a:pt x="567159" y="949124"/>
                </a:cubicBezTo>
                <a:cubicBezTo>
                  <a:pt x="567124" y="949114"/>
                  <a:pt x="480366" y="920193"/>
                  <a:pt x="462987" y="914400"/>
                </a:cubicBezTo>
                <a:lnTo>
                  <a:pt x="428263" y="902825"/>
                </a:lnTo>
                <a:cubicBezTo>
                  <a:pt x="416688" y="898967"/>
                  <a:pt x="403691" y="898018"/>
                  <a:pt x="393539" y="891250"/>
                </a:cubicBezTo>
                <a:cubicBezTo>
                  <a:pt x="370390" y="875817"/>
                  <a:pt x="350485" y="853750"/>
                  <a:pt x="324091" y="844952"/>
                </a:cubicBezTo>
                <a:cubicBezTo>
                  <a:pt x="312516" y="841094"/>
                  <a:pt x="300032" y="839302"/>
                  <a:pt x="289367" y="833377"/>
                </a:cubicBezTo>
                <a:cubicBezTo>
                  <a:pt x="169973" y="767046"/>
                  <a:pt x="263764" y="801692"/>
                  <a:pt x="185195" y="775504"/>
                </a:cubicBezTo>
                <a:cubicBezTo>
                  <a:pt x="177478" y="767787"/>
                  <a:pt x="168862" y="760876"/>
                  <a:pt x="162045" y="752354"/>
                </a:cubicBezTo>
                <a:cubicBezTo>
                  <a:pt x="153355" y="741491"/>
                  <a:pt x="149759" y="726320"/>
                  <a:pt x="138896" y="717630"/>
                </a:cubicBezTo>
                <a:cubicBezTo>
                  <a:pt x="129369" y="710008"/>
                  <a:pt x="115747" y="709914"/>
                  <a:pt x="104172" y="706056"/>
                </a:cubicBezTo>
                <a:cubicBezTo>
                  <a:pt x="97913" y="699797"/>
                  <a:pt x="53007" y="657915"/>
                  <a:pt x="57873" y="648182"/>
                </a:cubicBezTo>
                <a:cubicBezTo>
                  <a:pt x="63329" y="637269"/>
                  <a:pt x="81022" y="655899"/>
                  <a:pt x="92597" y="659757"/>
                </a:cubicBezTo>
                <a:cubicBezTo>
                  <a:pt x="108030" y="675190"/>
                  <a:pt x="126789" y="687896"/>
                  <a:pt x="138896" y="706056"/>
                </a:cubicBezTo>
                <a:cubicBezTo>
                  <a:pt x="156086" y="731842"/>
                  <a:pt x="161631" y="745079"/>
                  <a:pt x="185195" y="763929"/>
                </a:cubicBezTo>
                <a:cubicBezTo>
                  <a:pt x="196058" y="772619"/>
                  <a:pt x="209357" y="778025"/>
                  <a:pt x="219919" y="787078"/>
                </a:cubicBezTo>
                <a:cubicBezTo>
                  <a:pt x="236490" y="801282"/>
                  <a:pt x="245044" y="828083"/>
                  <a:pt x="266218" y="833377"/>
                </a:cubicBezTo>
                <a:cubicBezTo>
                  <a:pt x="410967" y="869566"/>
                  <a:pt x="230993" y="823313"/>
                  <a:pt x="347240" y="856526"/>
                </a:cubicBezTo>
                <a:cubicBezTo>
                  <a:pt x="362536" y="860896"/>
                  <a:pt x="378106" y="864243"/>
                  <a:pt x="393539" y="868101"/>
                </a:cubicBezTo>
                <a:cubicBezTo>
                  <a:pt x="405114" y="875817"/>
                  <a:pt x="415551" y="885600"/>
                  <a:pt x="428263" y="891250"/>
                </a:cubicBezTo>
                <a:cubicBezTo>
                  <a:pt x="450561" y="901160"/>
                  <a:pt x="474562" y="906683"/>
                  <a:pt x="497711" y="914400"/>
                </a:cubicBezTo>
                <a:cubicBezTo>
                  <a:pt x="509286" y="918258"/>
                  <a:pt x="520598" y="923016"/>
                  <a:pt x="532435" y="925975"/>
                </a:cubicBezTo>
                <a:cubicBezTo>
                  <a:pt x="563301" y="933691"/>
                  <a:pt x="594850" y="939063"/>
                  <a:pt x="625033" y="949124"/>
                </a:cubicBezTo>
                <a:cubicBezTo>
                  <a:pt x="636608" y="952982"/>
                  <a:pt x="647793" y="958306"/>
                  <a:pt x="659757" y="960699"/>
                </a:cubicBezTo>
                <a:cubicBezTo>
                  <a:pt x="705783" y="969904"/>
                  <a:pt x="754125" y="969005"/>
                  <a:pt x="798653" y="983848"/>
                </a:cubicBezTo>
                <a:cubicBezTo>
                  <a:pt x="810228" y="987706"/>
                  <a:pt x="821540" y="992464"/>
                  <a:pt x="833377" y="995423"/>
                </a:cubicBezTo>
                <a:cubicBezTo>
                  <a:pt x="852463" y="1000194"/>
                  <a:pt x="871894" y="1003478"/>
                  <a:pt x="891250" y="1006997"/>
                </a:cubicBezTo>
                <a:cubicBezTo>
                  <a:pt x="950143" y="1017705"/>
                  <a:pt x="981019" y="1021475"/>
                  <a:pt x="1041721" y="1030147"/>
                </a:cubicBezTo>
                <a:lnTo>
                  <a:pt x="1527858" y="1018572"/>
                </a:lnTo>
                <a:cubicBezTo>
                  <a:pt x="1549970" y="1017651"/>
                  <a:pt x="1630241" y="999957"/>
                  <a:pt x="1655180" y="995423"/>
                </a:cubicBezTo>
                <a:cubicBezTo>
                  <a:pt x="1678270" y="991225"/>
                  <a:pt x="1701615" y="988451"/>
                  <a:pt x="1724628" y="983848"/>
                </a:cubicBezTo>
                <a:cubicBezTo>
                  <a:pt x="1740227" y="980728"/>
                  <a:pt x="1755630" y="976643"/>
                  <a:pt x="1770926" y="972273"/>
                </a:cubicBezTo>
                <a:cubicBezTo>
                  <a:pt x="1782657" y="968921"/>
                  <a:pt x="1793740" y="963346"/>
                  <a:pt x="1805650" y="960699"/>
                </a:cubicBezTo>
                <a:cubicBezTo>
                  <a:pt x="1853297" y="950111"/>
                  <a:pt x="1886628" y="950188"/>
                  <a:pt x="1932972" y="937549"/>
                </a:cubicBezTo>
                <a:cubicBezTo>
                  <a:pt x="1932991" y="937544"/>
                  <a:pt x="2019773" y="908616"/>
                  <a:pt x="2037144" y="902825"/>
                </a:cubicBezTo>
                <a:cubicBezTo>
                  <a:pt x="2048719" y="898967"/>
                  <a:pt x="2059833" y="893256"/>
                  <a:pt x="2071868" y="891250"/>
                </a:cubicBezTo>
                <a:lnTo>
                  <a:pt x="2141316" y="879676"/>
                </a:lnTo>
                <a:cubicBezTo>
                  <a:pt x="2164465" y="871959"/>
                  <a:pt x="2193509" y="873780"/>
                  <a:pt x="2210764" y="856526"/>
                </a:cubicBezTo>
                <a:cubicBezTo>
                  <a:pt x="2218481" y="848810"/>
                  <a:pt x="2224153" y="838257"/>
                  <a:pt x="2233914" y="833377"/>
                </a:cubicBezTo>
                <a:cubicBezTo>
                  <a:pt x="2255739" y="822465"/>
                  <a:pt x="2303362" y="810228"/>
                  <a:pt x="2303362" y="810228"/>
                </a:cubicBezTo>
                <a:cubicBezTo>
                  <a:pt x="2349954" y="763634"/>
                  <a:pt x="2298147" y="807502"/>
                  <a:pt x="2372810" y="775504"/>
                </a:cubicBezTo>
                <a:cubicBezTo>
                  <a:pt x="2385596" y="770024"/>
                  <a:pt x="2395091" y="758575"/>
                  <a:pt x="2407534" y="752354"/>
                </a:cubicBezTo>
                <a:cubicBezTo>
                  <a:pt x="2418447" y="746898"/>
                  <a:pt x="2430683" y="744638"/>
                  <a:pt x="2442258" y="740780"/>
                </a:cubicBezTo>
                <a:cubicBezTo>
                  <a:pt x="2509613" y="673422"/>
                  <a:pt x="2415540" y="770525"/>
                  <a:pt x="2488557" y="682906"/>
                </a:cubicBezTo>
                <a:cubicBezTo>
                  <a:pt x="2516408" y="649485"/>
                  <a:pt x="2523861" y="647795"/>
                  <a:pt x="2558005" y="625033"/>
                </a:cubicBezTo>
                <a:cubicBezTo>
                  <a:pt x="2629254" y="518158"/>
                  <a:pt x="2538332" y="649624"/>
                  <a:pt x="2604304" y="567159"/>
                </a:cubicBezTo>
                <a:cubicBezTo>
                  <a:pt x="2612994" y="556296"/>
                  <a:pt x="2617616" y="542272"/>
                  <a:pt x="2627453" y="532435"/>
                </a:cubicBezTo>
                <a:cubicBezTo>
                  <a:pt x="2637290" y="522598"/>
                  <a:pt x="2650602" y="517002"/>
                  <a:pt x="2662177" y="509286"/>
                </a:cubicBezTo>
                <a:cubicBezTo>
                  <a:pt x="2733426" y="402411"/>
                  <a:pt x="2642504" y="533877"/>
                  <a:pt x="2708476" y="451412"/>
                </a:cubicBezTo>
                <a:cubicBezTo>
                  <a:pt x="2735216" y="417986"/>
                  <a:pt x="2723720" y="418383"/>
                  <a:pt x="2754775" y="393539"/>
                </a:cubicBezTo>
                <a:cubicBezTo>
                  <a:pt x="2788199" y="366800"/>
                  <a:pt x="2787805" y="378294"/>
                  <a:pt x="2812648" y="347240"/>
                </a:cubicBezTo>
                <a:cubicBezTo>
                  <a:pt x="2821338" y="336377"/>
                  <a:pt x="2827107" y="323379"/>
                  <a:pt x="2835797" y="312516"/>
                </a:cubicBezTo>
                <a:cubicBezTo>
                  <a:pt x="2842614" y="303995"/>
                  <a:pt x="2852130" y="297888"/>
                  <a:pt x="2858947" y="289367"/>
                </a:cubicBezTo>
                <a:cubicBezTo>
                  <a:pt x="2867637" y="278504"/>
                  <a:pt x="2873043" y="265205"/>
                  <a:pt x="2882096" y="254643"/>
                </a:cubicBezTo>
                <a:cubicBezTo>
                  <a:pt x="2896300" y="238072"/>
                  <a:pt x="2916288" y="226504"/>
                  <a:pt x="2928395" y="208344"/>
                </a:cubicBezTo>
                <a:cubicBezTo>
                  <a:pt x="2994737" y="108830"/>
                  <a:pt x="2915198" y="234738"/>
                  <a:pt x="2963119" y="138896"/>
                </a:cubicBezTo>
                <a:cubicBezTo>
                  <a:pt x="2977721" y="109691"/>
                  <a:pt x="2987884" y="102556"/>
                  <a:pt x="3009418" y="81023"/>
                </a:cubicBezTo>
                <a:cubicBezTo>
                  <a:pt x="3013276" y="69448"/>
                  <a:pt x="3012365" y="54926"/>
                  <a:pt x="3020992" y="46299"/>
                </a:cubicBezTo>
                <a:cubicBezTo>
                  <a:pt x="3029619" y="37672"/>
                  <a:pt x="3055716" y="22523"/>
                  <a:pt x="3055716" y="34724"/>
                </a:cubicBezTo>
                <a:cubicBezTo>
                  <a:pt x="3055716" y="51093"/>
                  <a:pt x="3031471" y="56873"/>
                  <a:pt x="3020992" y="69448"/>
                </a:cubicBezTo>
                <a:cubicBezTo>
                  <a:pt x="3012086" y="80135"/>
                  <a:pt x="3007680" y="94335"/>
                  <a:pt x="2997843" y="104172"/>
                </a:cubicBezTo>
                <a:cubicBezTo>
                  <a:pt x="2988006" y="114009"/>
                  <a:pt x="2973982" y="118631"/>
                  <a:pt x="2963119" y="127321"/>
                </a:cubicBezTo>
                <a:cubicBezTo>
                  <a:pt x="2917723" y="163637"/>
                  <a:pt x="2965548" y="141945"/>
                  <a:pt x="2905245" y="162045"/>
                </a:cubicBezTo>
                <a:cubicBezTo>
                  <a:pt x="2897529" y="169762"/>
                  <a:pt x="2891454" y="179580"/>
                  <a:pt x="2882096" y="185195"/>
                </a:cubicBezTo>
                <a:cubicBezTo>
                  <a:pt x="2869134" y="192972"/>
                  <a:pt x="2811156" y="205319"/>
                  <a:pt x="2801073" y="208344"/>
                </a:cubicBezTo>
                <a:cubicBezTo>
                  <a:pt x="2770816" y="217421"/>
                  <a:pt x="2708909" y="243068"/>
                  <a:pt x="2673752" y="243068"/>
                </a:cubicBezTo>
                <a:cubicBezTo>
                  <a:pt x="2657844" y="243068"/>
                  <a:pt x="2704754" y="235863"/>
                  <a:pt x="2720050" y="231493"/>
                </a:cubicBezTo>
                <a:cubicBezTo>
                  <a:pt x="2731782" y="228141"/>
                  <a:pt x="2743200" y="223777"/>
                  <a:pt x="2754775" y="219919"/>
                </a:cubicBezTo>
                <a:cubicBezTo>
                  <a:pt x="2809803" y="183233"/>
                  <a:pt x="2776301" y="201169"/>
                  <a:pt x="2858947" y="173620"/>
                </a:cubicBezTo>
                <a:cubicBezTo>
                  <a:pt x="2870522" y="169762"/>
                  <a:pt x="2883519" y="168813"/>
                  <a:pt x="2893671" y="162045"/>
                </a:cubicBezTo>
                <a:cubicBezTo>
                  <a:pt x="2972199" y="109694"/>
                  <a:pt x="2943446" y="135420"/>
                  <a:pt x="2986268" y="92597"/>
                </a:cubicBezTo>
                <a:cubicBezTo>
                  <a:pt x="2990126" y="81022"/>
                  <a:pt x="2990221" y="67400"/>
                  <a:pt x="2997843" y="57873"/>
                </a:cubicBezTo>
                <a:cubicBezTo>
                  <a:pt x="3006533" y="47010"/>
                  <a:pt x="3022730" y="44561"/>
                  <a:pt x="3032567" y="34724"/>
                </a:cubicBezTo>
                <a:cubicBezTo>
                  <a:pt x="3042404" y="24887"/>
                  <a:pt x="3048000" y="11575"/>
                  <a:pt x="3055716" y="0"/>
                </a:cubicBezTo>
                <a:cubicBezTo>
                  <a:pt x="3051858" y="23149"/>
                  <a:pt x="3049233" y="46538"/>
                  <a:pt x="3044142" y="69448"/>
                </a:cubicBezTo>
                <a:cubicBezTo>
                  <a:pt x="3041495" y="81358"/>
                  <a:pt x="3033781" y="92032"/>
                  <a:pt x="3032567" y="104172"/>
                </a:cubicBezTo>
                <a:cubicBezTo>
                  <a:pt x="3026029" y="169549"/>
                  <a:pt x="3024850" y="235352"/>
                  <a:pt x="3020992" y="300942"/>
                </a:cubicBezTo>
                <a:cubicBezTo>
                  <a:pt x="3024850" y="389681"/>
                  <a:pt x="3037002" y="478447"/>
                  <a:pt x="3032567" y="567159"/>
                </a:cubicBezTo>
                <a:cubicBezTo>
                  <a:pt x="3031872" y="581053"/>
                  <a:pt x="3015639" y="544877"/>
                  <a:pt x="3009418" y="532435"/>
                </a:cubicBezTo>
                <a:cubicBezTo>
                  <a:pt x="3003962" y="521522"/>
                  <a:pt x="3001701" y="509286"/>
                  <a:pt x="2997843" y="497711"/>
                </a:cubicBezTo>
                <a:cubicBezTo>
                  <a:pt x="3001701" y="412830"/>
                  <a:pt x="3002362" y="327743"/>
                  <a:pt x="3009418" y="243068"/>
                </a:cubicBezTo>
                <a:cubicBezTo>
                  <a:pt x="3013949" y="188693"/>
                  <a:pt x="3019333" y="133957"/>
                  <a:pt x="3032567" y="81023"/>
                </a:cubicBezTo>
                <a:cubicBezTo>
                  <a:pt x="3046014" y="27238"/>
                  <a:pt x="3044142" y="50632"/>
                  <a:pt x="3044142" y="11575"/>
                </a:cubicBez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0" y="441609"/>
            <a:ext cx="12192000" cy="31655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latin typeface="Segoe Condensed" charset="0"/>
                <a:ea typeface="Segoe Condensed" charset="0"/>
                <a:cs typeface="Segoe Condensed" charset="0"/>
              </a:rPr>
              <a:t>How can </a:t>
            </a:r>
            <a:r>
              <a:rPr lang="en-US" sz="6000" b="1" dirty="0">
                <a:solidFill>
                  <a:schemeClr val="tx1"/>
                </a:solidFill>
                <a:latin typeface="Segoe Condensed" charset="0"/>
                <a:ea typeface="Segoe Condensed" charset="0"/>
                <a:cs typeface="Segoe Condensed" charset="0"/>
              </a:rPr>
              <a:t>LPSV tools </a:t>
            </a:r>
            <a:r>
              <a:rPr lang="en-US" sz="4800" dirty="0">
                <a:solidFill>
                  <a:schemeClr val="tx1"/>
                </a:solidFill>
                <a:latin typeface="Segoe Condensed" charset="0"/>
                <a:ea typeface="Segoe Condensed" charset="0"/>
                <a:cs typeface="Segoe Condensed" charset="0"/>
              </a:rPr>
              <a:t>support </a:t>
            </a:r>
            <a:r>
              <a:rPr lang="en-US" sz="6000" b="1" dirty="0" smtClean="0">
                <a:solidFill>
                  <a:schemeClr val="tx1"/>
                </a:solidFill>
                <a:latin typeface="Segoe Condensed" charset="0"/>
                <a:ea typeface="Segoe Condensed" charset="0"/>
                <a:cs typeface="Segoe Condensed" charset="0"/>
              </a:rPr>
              <a:t>life-relevant</a:t>
            </a:r>
            <a:r>
              <a:rPr lang="en-US" sz="6000" b="1" dirty="0">
                <a:solidFill>
                  <a:schemeClr val="tx1"/>
                </a:solidFill>
                <a:latin typeface="Segoe Condensed" charset="0"/>
                <a:ea typeface="Segoe Condensed" charset="0"/>
                <a:cs typeface="Segoe Condensed" charset="0"/>
              </a:rPr>
              <a:t>, collaborative</a:t>
            </a:r>
            <a:r>
              <a:rPr lang="en-US" sz="6000" dirty="0">
                <a:solidFill>
                  <a:schemeClr val="tx1"/>
                </a:solidFill>
                <a:latin typeface="Segoe Condensed" charset="0"/>
                <a:ea typeface="Segoe Condensed" charset="0"/>
                <a:cs typeface="Segoe Condensed" charset="0"/>
              </a:rPr>
              <a:t> </a:t>
            </a:r>
            <a:r>
              <a:rPr lang="en-US" sz="4800" dirty="0">
                <a:solidFill>
                  <a:schemeClr val="tx1"/>
                </a:solidFill>
                <a:latin typeface="Segoe Condensed" charset="0"/>
                <a:ea typeface="Segoe Condensed" charset="0"/>
                <a:cs typeface="Segoe Condensed" charset="0"/>
              </a:rPr>
              <a:t>STEM learning experiences for youth?</a:t>
            </a:r>
          </a:p>
        </p:txBody>
      </p:sp>
    </p:spTree>
    <p:extLst>
      <p:ext uri="{BB962C8B-B14F-4D97-AF65-F5344CB8AC3E}">
        <p14:creationId xmlns:p14="http://schemas.microsoft.com/office/powerpoint/2010/main" val="811572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 y="4477325"/>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7" y="4679873"/>
            <a:ext cx="1411783" cy="707886"/>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Participatory Design</a:t>
            </a:r>
          </a:p>
        </p:txBody>
      </p:sp>
      <p:sp>
        <p:nvSpPr>
          <p:cNvPr id="7" name="TextBox 6"/>
          <p:cNvSpPr txBox="1"/>
          <p:nvPr/>
        </p:nvSpPr>
        <p:spPr>
          <a:xfrm>
            <a:off x="6887175" y="4833761"/>
            <a:ext cx="194216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Evaluation Method</a:t>
            </a:r>
          </a:p>
        </p:txBody>
      </p:sp>
      <p:sp>
        <p:nvSpPr>
          <p:cNvPr id="9" name="TextBox 8"/>
          <p:cNvSpPr txBox="1"/>
          <p:nvPr/>
        </p:nvSpPr>
        <p:spPr>
          <a:xfrm>
            <a:off x="8738947" y="4679873"/>
            <a:ext cx="1801875" cy="707886"/>
          </a:xfrm>
          <a:prstGeom prst="rect">
            <a:avLst/>
          </a:prstGeom>
          <a:noFill/>
        </p:spPr>
        <p:txBody>
          <a:bodyPr wrap="square" rtlCol="0" anchor="ctr">
            <a:spAutoFit/>
          </a:bodyPr>
          <a:lstStyle/>
          <a:p>
            <a:pPr algn="ctr"/>
            <a:r>
              <a:rPr lang="en-US" sz="2000" smtClean="0">
                <a:latin typeface="Segoe Condensed" charset="0"/>
                <a:ea typeface="Segoe Condensed" charset="0"/>
                <a:cs typeface="Segoe Condensed" charset="0"/>
              </a:rPr>
              <a:t>LPSVs + Activity </a:t>
            </a:r>
          </a:p>
          <a:p>
            <a:pPr algn="ctr"/>
            <a:r>
              <a:rPr lang="en-US" sz="2000" dirty="0" smtClean="0">
                <a:latin typeface="Segoe Condensed" charset="0"/>
                <a:ea typeface="Segoe Condensed" charset="0"/>
                <a:cs typeface="Segoe Condensed" charset="0"/>
              </a:rPr>
              <a:t>Analysis</a:t>
            </a:r>
          </a:p>
        </p:txBody>
      </p:sp>
      <p:sp>
        <p:nvSpPr>
          <p:cNvPr id="10" name="Oval 9"/>
          <p:cNvSpPr/>
          <p:nvPr/>
        </p:nvSpPr>
        <p:spPr>
          <a:xfrm>
            <a:off x="2351324" y="4313009"/>
            <a:ext cx="324091" cy="3286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1" y="4313009"/>
            <a:ext cx="324091" cy="32863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40" y="4313009"/>
            <a:ext cx="324091" cy="328632"/>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4" y="4679873"/>
            <a:ext cx="1063892" cy="707886"/>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BodyVis</a:t>
            </a:r>
            <a:endParaRPr lang="en-US" sz="2000" dirty="0" smtClean="0">
              <a:latin typeface="Segoe Condensed" charset="0"/>
              <a:ea typeface="Segoe Condensed" charset="0"/>
              <a:cs typeface="Segoe Condensed" charset="0"/>
            </a:endParaRPr>
          </a:p>
          <a:p>
            <a:pPr algn="ctr"/>
            <a:r>
              <a:rPr lang="en-US" sz="2000" dirty="0" smtClean="0">
                <a:latin typeface="Segoe Condensed" charset="0"/>
                <a:ea typeface="Segoe Condensed" charset="0"/>
                <a:cs typeface="Segoe Condensed" charset="0"/>
              </a:rPr>
              <a:t>(LPSV)</a:t>
            </a:r>
          </a:p>
        </p:txBody>
      </p:sp>
      <p:sp>
        <p:nvSpPr>
          <p:cNvPr id="15" name="Oval 14"/>
          <p:cNvSpPr/>
          <p:nvPr/>
        </p:nvSpPr>
        <p:spPr>
          <a:xfrm>
            <a:off x="569695" y="4313009"/>
            <a:ext cx="324091" cy="3286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6" y="4679873"/>
            <a:ext cx="1274103" cy="707886"/>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SharedPhys</a:t>
            </a:r>
            <a:endParaRPr lang="en-US" sz="2000" dirty="0" smtClean="0">
              <a:latin typeface="Segoe Condensed" charset="0"/>
              <a:ea typeface="Segoe Condensed" charset="0"/>
              <a:cs typeface="Segoe Condensed" charset="0"/>
            </a:endParaRPr>
          </a:p>
          <a:p>
            <a:pPr algn="ctr"/>
            <a:r>
              <a:rPr lang="en-US" sz="2000" dirty="0" smtClean="0">
                <a:latin typeface="Segoe Condensed" charset="0"/>
                <a:ea typeface="Segoe Condensed" charset="0"/>
                <a:cs typeface="Segoe Condensed" charset="0"/>
              </a:rPr>
              <a:t>(LPSV)</a:t>
            </a:r>
          </a:p>
        </p:txBody>
      </p:sp>
      <p:sp>
        <p:nvSpPr>
          <p:cNvPr id="17" name="Oval 16"/>
          <p:cNvSpPr/>
          <p:nvPr/>
        </p:nvSpPr>
        <p:spPr>
          <a:xfrm>
            <a:off x="4132953" y="4313009"/>
            <a:ext cx="324091" cy="32863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9" y="4833761"/>
            <a:ext cx="1502865"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LPSV Activity</a:t>
            </a:r>
          </a:p>
        </p:txBody>
      </p:sp>
      <p:sp>
        <p:nvSpPr>
          <p:cNvPr id="19" name="Oval 18"/>
          <p:cNvSpPr/>
          <p:nvPr/>
        </p:nvSpPr>
        <p:spPr>
          <a:xfrm>
            <a:off x="5914582" y="4318411"/>
            <a:ext cx="324091" cy="3286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rot="527031">
            <a:off x="2500133" y="5285287"/>
            <a:ext cx="1632820" cy="522360"/>
          </a:xfrm>
          <a:custGeom>
            <a:avLst/>
            <a:gdLst>
              <a:gd name="connsiteX0" fmla="*/ 0 w 1423686"/>
              <a:gd name="connsiteY0" fmla="*/ 300942 h 522360"/>
              <a:gd name="connsiteX1" fmla="*/ 34724 w 1423686"/>
              <a:gd name="connsiteY1" fmla="*/ 358815 h 522360"/>
              <a:gd name="connsiteX2" fmla="*/ 92598 w 1423686"/>
              <a:gd name="connsiteY2" fmla="*/ 405114 h 522360"/>
              <a:gd name="connsiteX3" fmla="*/ 162046 w 1423686"/>
              <a:gd name="connsiteY3" fmla="*/ 428263 h 522360"/>
              <a:gd name="connsiteX4" fmla="*/ 185195 w 1423686"/>
              <a:gd name="connsiteY4" fmla="*/ 451413 h 522360"/>
              <a:gd name="connsiteX5" fmla="*/ 266218 w 1423686"/>
              <a:gd name="connsiteY5" fmla="*/ 474562 h 522360"/>
              <a:gd name="connsiteX6" fmla="*/ 381965 w 1423686"/>
              <a:gd name="connsiteY6" fmla="*/ 497712 h 522360"/>
              <a:gd name="connsiteX7" fmla="*/ 717631 w 1423686"/>
              <a:gd name="connsiteY7" fmla="*/ 486137 h 522360"/>
              <a:gd name="connsiteX8" fmla="*/ 787079 w 1423686"/>
              <a:gd name="connsiteY8" fmla="*/ 462987 h 522360"/>
              <a:gd name="connsiteX9" fmla="*/ 856527 w 1423686"/>
              <a:gd name="connsiteY9" fmla="*/ 439838 h 522360"/>
              <a:gd name="connsiteX10" fmla="*/ 891251 w 1423686"/>
              <a:gd name="connsiteY10" fmla="*/ 416689 h 522360"/>
              <a:gd name="connsiteX11" fmla="*/ 925975 w 1423686"/>
              <a:gd name="connsiteY11" fmla="*/ 405114 h 522360"/>
              <a:gd name="connsiteX12" fmla="*/ 983848 w 1423686"/>
              <a:gd name="connsiteY12" fmla="*/ 358815 h 522360"/>
              <a:gd name="connsiteX13" fmla="*/ 1018572 w 1423686"/>
              <a:gd name="connsiteY13" fmla="*/ 347241 h 522360"/>
              <a:gd name="connsiteX14" fmla="*/ 1041722 w 1423686"/>
              <a:gd name="connsiteY14" fmla="*/ 324091 h 522360"/>
              <a:gd name="connsiteX15" fmla="*/ 1111170 w 1423686"/>
              <a:gd name="connsiteY15" fmla="*/ 300942 h 522360"/>
              <a:gd name="connsiteX16" fmla="*/ 1122744 w 1423686"/>
              <a:gd name="connsiteY16" fmla="*/ 266218 h 522360"/>
              <a:gd name="connsiteX17" fmla="*/ 1157469 w 1423686"/>
              <a:gd name="connsiteY17" fmla="*/ 243068 h 522360"/>
              <a:gd name="connsiteX18" fmla="*/ 1192193 w 1423686"/>
              <a:gd name="connsiteY18" fmla="*/ 208344 h 522360"/>
              <a:gd name="connsiteX19" fmla="*/ 1250066 w 1423686"/>
              <a:gd name="connsiteY19" fmla="*/ 150471 h 522360"/>
              <a:gd name="connsiteX20" fmla="*/ 1261641 w 1423686"/>
              <a:gd name="connsiteY20" fmla="*/ 115747 h 522360"/>
              <a:gd name="connsiteX21" fmla="*/ 1284790 w 1423686"/>
              <a:gd name="connsiteY21" fmla="*/ 81023 h 522360"/>
              <a:gd name="connsiteX22" fmla="*/ 1261641 w 1423686"/>
              <a:gd name="connsiteY22" fmla="*/ 115747 h 522360"/>
              <a:gd name="connsiteX23" fmla="*/ 1215342 w 1423686"/>
              <a:gd name="connsiteY23" fmla="*/ 173620 h 522360"/>
              <a:gd name="connsiteX24" fmla="*/ 1169043 w 1423686"/>
              <a:gd name="connsiteY24" fmla="*/ 219919 h 522360"/>
              <a:gd name="connsiteX25" fmla="*/ 1157469 w 1423686"/>
              <a:gd name="connsiteY25" fmla="*/ 254643 h 522360"/>
              <a:gd name="connsiteX26" fmla="*/ 1099595 w 1423686"/>
              <a:gd name="connsiteY26" fmla="*/ 289367 h 522360"/>
              <a:gd name="connsiteX27" fmla="*/ 1053296 w 1423686"/>
              <a:gd name="connsiteY27" fmla="*/ 335666 h 522360"/>
              <a:gd name="connsiteX28" fmla="*/ 983848 w 1423686"/>
              <a:gd name="connsiteY28" fmla="*/ 370390 h 522360"/>
              <a:gd name="connsiteX29" fmla="*/ 949124 w 1423686"/>
              <a:gd name="connsiteY29" fmla="*/ 381965 h 522360"/>
              <a:gd name="connsiteX30" fmla="*/ 879676 w 1423686"/>
              <a:gd name="connsiteY30" fmla="*/ 428263 h 522360"/>
              <a:gd name="connsiteX31" fmla="*/ 810228 w 1423686"/>
              <a:gd name="connsiteY31" fmla="*/ 462987 h 522360"/>
              <a:gd name="connsiteX32" fmla="*/ 798653 w 1423686"/>
              <a:gd name="connsiteY32" fmla="*/ 497712 h 522360"/>
              <a:gd name="connsiteX33" fmla="*/ 763929 w 1423686"/>
              <a:gd name="connsiteY33" fmla="*/ 509286 h 522360"/>
              <a:gd name="connsiteX34" fmla="*/ 613458 w 1423686"/>
              <a:gd name="connsiteY34" fmla="*/ 520861 h 522360"/>
              <a:gd name="connsiteX35" fmla="*/ 289367 w 1423686"/>
              <a:gd name="connsiteY35" fmla="*/ 497712 h 522360"/>
              <a:gd name="connsiteX36" fmla="*/ 185195 w 1423686"/>
              <a:gd name="connsiteY36" fmla="*/ 462987 h 522360"/>
              <a:gd name="connsiteX37" fmla="*/ 115747 w 1423686"/>
              <a:gd name="connsiteY37" fmla="*/ 439838 h 522360"/>
              <a:gd name="connsiteX38" fmla="*/ 81023 w 1423686"/>
              <a:gd name="connsiteY38" fmla="*/ 428263 h 522360"/>
              <a:gd name="connsiteX39" fmla="*/ 46299 w 1423686"/>
              <a:gd name="connsiteY39" fmla="*/ 405114 h 522360"/>
              <a:gd name="connsiteX40" fmla="*/ 23150 w 1423686"/>
              <a:gd name="connsiteY40" fmla="*/ 370390 h 522360"/>
              <a:gd name="connsiteX41" fmla="*/ 46299 w 1423686"/>
              <a:gd name="connsiteY41" fmla="*/ 405114 h 522360"/>
              <a:gd name="connsiteX42" fmla="*/ 81023 w 1423686"/>
              <a:gd name="connsiteY42" fmla="*/ 416689 h 522360"/>
              <a:gd name="connsiteX43" fmla="*/ 185195 w 1423686"/>
              <a:gd name="connsiteY43" fmla="*/ 462987 h 522360"/>
              <a:gd name="connsiteX44" fmla="*/ 254643 w 1423686"/>
              <a:gd name="connsiteY44" fmla="*/ 486137 h 522360"/>
              <a:gd name="connsiteX45" fmla="*/ 289367 w 1423686"/>
              <a:gd name="connsiteY45" fmla="*/ 497712 h 522360"/>
              <a:gd name="connsiteX46" fmla="*/ 509286 w 1423686"/>
              <a:gd name="connsiteY46" fmla="*/ 509286 h 522360"/>
              <a:gd name="connsiteX47" fmla="*/ 729205 w 1423686"/>
              <a:gd name="connsiteY47" fmla="*/ 509286 h 522360"/>
              <a:gd name="connsiteX48" fmla="*/ 798653 w 1423686"/>
              <a:gd name="connsiteY48" fmla="*/ 486137 h 522360"/>
              <a:gd name="connsiteX49" fmla="*/ 833377 w 1423686"/>
              <a:gd name="connsiteY49" fmla="*/ 474562 h 522360"/>
              <a:gd name="connsiteX50" fmla="*/ 856527 w 1423686"/>
              <a:gd name="connsiteY50" fmla="*/ 451413 h 522360"/>
              <a:gd name="connsiteX51" fmla="*/ 891251 w 1423686"/>
              <a:gd name="connsiteY51" fmla="*/ 439838 h 522360"/>
              <a:gd name="connsiteX52" fmla="*/ 925975 w 1423686"/>
              <a:gd name="connsiteY52" fmla="*/ 416689 h 522360"/>
              <a:gd name="connsiteX53" fmla="*/ 949124 w 1423686"/>
              <a:gd name="connsiteY53" fmla="*/ 381965 h 522360"/>
              <a:gd name="connsiteX54" fmla="*/ 1018572 w 1423686"/>
              <a:gd name="connsiteY54" fmla="*/ 358815 h 522360"/>
              <a:gd name="connsiteX55" fmla="*/ 1076446 w 1423686"/>
              <a:gd name="connsiteY55" fmla="*/ 324091 h 522360"/>
              <a:gd name="connsiteX56" fmla="*/ 1145894 w 1423686"/>
              <a:gd name="connsiteY56" fmla="*/ 277793 h 522360"/>
              <a:gd name="connsiteX57" fmla="*/ 1180618 w 1423686"/>
              <a:gd name="connsiteY57" fmla="*/ 208344 h 522360"/>
              <a:gd name="connsiteX58" fmla="*/ 1215342 w 1423686"/>
              <a:gd name="connsiteY58" fmla="*/ 185195 h 522360"/>
              <a:gd name="connsiteX59" fmla="*/ 1250066 w 1423686"/>
              <a:gd name="connsiteY59" fmla="*/ 115747 h 522360"/>
              <a:gd name="connsiteX60" fmla="*/ 1296365 w 1423686"/>
              <a:gd name="connsiteY60" fmla="*/ 57874 h 522360"/>
              <a:gd name="connsiteX61" fmla="*/ 1307939 w 1423686"/>
              <a:gd name="connsiteY61" fmla="*/ 23149 h 522360"/>
              <a:gd name="connsiteX62" fmla="*/ 1296365 w 1423686"/>
              <a:gd name="connsiteY62" fmla="*/ 69448 h 522360"/>
              <a:gd name="connsiteX63" fmla="*/ 1203767 w 1423686"/>
              <a:gd name="connsiteY63" fmla="*/ 115747 h 522360"/>
              <a:gd name="connsiteX64" fmla="*/ 1169043 w 1423686"/>
              <a:gd name="connsiteY64" fmla="*/ 127322 h 522360"/>
              <a:gd name="connsiteX65" fmla="*/ 1099595 w 1423686"/>
              <a:gd name="connsiteY65" fmla="*/ 162046 h 522360"/>
              <a:gd name="connsiteX66" fmla="*/ 1006998 w 1423686"/>
              <a:gd name="connsiteY66" fmla="*/ 219919 h 522360"/>
              <a:gd name="connsiteX67" fmla="*/ 1041722 w 1423686"/>
              <a:gd name="connsiteY67" fmla="*/ 208344 h 522360"/>
              <a:gd name="connsiteX68" fmla="*/ 1076446 w 1423686"/>
              <a:gd name="connsiteY68" fmla="*/ 185195 h 522360"/>
              <a:gd name="connsiteX69" fmla="*/ 1111170 w 1423686"/>
              <a:gd name="connsiteY69" fmla="*/ 150471 h 522360"/>
              <a:gd name="connsiteX70" fmla="*/ 1180618 w 1423686"/>
              <a:gd name="connsiteY70" fmla="*/ 127322 h 522360"/>
              <a:gd name="connsiteX71" fmla="*/ 1226917 w 1423686"/>
              <a:gd name="connsiteY71" fmla="*/ 81023 h 522360"/>
              <a:gd name="connsiteX72" fmla="*/ 1284790 w 1423686"/>
              <a:gd name="connsiteY72" fmla="*/ 34724 h 522360"/>
              <a:gd name="connsiteX73" fmla="*/ 1296365 w 1423686"/>
              <a:gd name="connsiteY73" fmla="*/ 0 h 522360"/>
              <a:gd name="connsiteX74" fmla="*/ 1296365 w 1423686"/>
              <a:gd name="connsiteY74" fmla="*/ 69448 h 522360"/>
              <a:gd name="connsiteX75" fmla="*/ 1319514 w 1423686"/>
              <a:gd name="connsiteY75" fmla="*/ 196770 h 522360"/>
              <a:gd name="connsiteX76" fmla="*/ 1342663 w 1423686"/>
              <a:gd name="connsiteY76" fmla="*/ 231494 h 522360"/>
              <a:gd name="connsiteX77" fmla="*/ 1354238 w 1423686"/>
              <a:gd name="connsiteY77" fmla="*/ 266218 h 522360"/>
              <a:gd name="connsiteX78" fmla="*/ 1400537 w 1423686"/>
              <a:gd name="connsiteY78" fmla="*/ 312517 h 522360"/>
              <a:gd name="connsiteX79" fmla="*/ 1423686 w 1423686"/>
              <a:gd name="connsiteY79" fmla="*/ 347241 h 522360"/>
              <a:gd name="connsiteX80" fmla="*/ 1377388 w 1423686"/>
              <a:gd name="connsiteY80" fmla="*/ 254643 h 522360"/>
              <a:gd name="connsiteX81" fmla="*/ 1331089 w 1423686"/>
              <a:gd name="connsiteY81" fmla="*/ 115747 h 522360"/>
              <a:gd name="connsiteX82" fmla="*/ 1319514 w 1423686"/>
              <a:gd name="connsiteY82" fmla="*/ 81023 h 522360"/>
              <a:gd name="connsiteX83" fmla="*/ 1307939 w 1423686"/>
              <a:gd name="connsiteY83" fmla="*/ 23149 h 522360"/>
              <a:gd name="connsiteX84" fmla="*/ 1307939 w 1423686"/>
              <a:gd name="connsiteY84" fmla="*/ 162046 h 52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423686" h="522360">
                <a:moveTo>
                  <a:pt x="0" y="300942"/>
                </a:moveTo>
                <a:cubicBezTo>
                  <a:pt x="11575" y="320233"/>
                  <a:pt x="21648" y="340508"/>
                  <a:pt x="34724" y="358815"/>
                </a:cubicBezTo>
                <a:cubicBezTo>
                  <a:pt x="45911" y="374477"/>
                  <a:pt x="76582" y="397996"/>
                  <a:pt x="92598" y="405114"/>
                </a:cubicBezTo>
                <a:cubicBezTo>
                  <a:pt x="114896" y="415024"/>
                  <a:pt x="162046" y="428263"/>
                  <a:pt x="162046" y="428263"/>
                </a:cubicBezTo>
                <a:cubicBezTo>
                  <a:pt x="169762" y="435980"/>
                  <a:pt x="175837" y="445798"/>
                  <a:pt x="185195" y="451413"/>
                </a:cubicBezTo>
                <a:cubicBezTo>
                  <a:pt x="197806" y="458980"/>
                  <a:pt x="256593" y="471812"/>
                  <a:pt x="266218" y="474562"/>
                </a:cubicBezTo>
                <a:cubicBezTo>
                  <a:pt x="347026" y="497651"/>
                  <a:pt x="243690" y="477958"/>
                  <a:pt x="381965" y="497712"/>
                </a:cubicBezTo>
                <a:cubicBezTo>
                  <a:pt x="493854" y="493854"/>
                  <a:pt x="606085" y="495698"/>
                  <a:pt x="717631" y="486137"/>
                </a:cubicBezTo>
                <a:cubicBezTo>
                  <a:pt x="741943" y="484053"/>
                  <a:pt x="763930" y="470703"/>
                  <a:pt x="787079" y="462987"/>
                </a:cubicBezTo>
                <a:cubicBezTo>
                  <a:pt x="787084" y="462985"/>
                  <a:pt x="856523" y="439841"/>
                  <a:pt x="856527" y="439838"/>
                </a:cubicBezTo>
                <a:cubicBezTo>
                  <a:pt x="868102" y="432122"/>
                  <a:pt x="878809" y="422910"/>
                  <a:pt x="891251" y="416689"/>
                </a:cubicBezTo>
                <a:cubicBezTo>
                  <a:pt x="902164" y="411233"/>
                  <a:pt x="915062" y="410570"/>
                  <a:pt x="925975" y="405114"/>
                </a:cubicBezTo>
                <a:cubicBezTo>
                  <a:pt x="1064981" y="335611"/>
                  <a:pt x="876179" y="423417"/>
                  <a:pt x="983848" y="358815"/>
                </a:cubicBezTo>
                <a:cubicBezTo>
                  <a:pt x="994310" y="352538"/>
                  <a:pt x="1006997" y="351099"/>
                  <a:pt x="1018572" y="347241"/>
                </a:cubicBezTo>
                <a:cubicBezTo>
                  <a:pt x="1026289" y="339524"/>
                  <a:pt x="1031961" y="328971"/>
                  <a:pt x="1041722" y="324091"/>
                </a:cubicBezTo>
                <a:cubicBezTo>
                  <a:pt x="1063547" y="313178"/>
                  <a:pt x="1111170" y="300942"/>
                  <a:pt x="1111170" y="300942"/>
                </a:cubicBezTo>
                <a:cubicBezTo>
                  <a:pt x="1115028" y="289367"/>
                  <a:pt x="1115122" y="275745"/>
                  <a:pt x="1122744" y="266218"/>
                </a:cubicBezTo>
                <a:cubicBezTo>
                  <a:pt x="1131434" y="255355"/>
                  <a:pt x="1146782" y="251974"/>
                  <a:pt x="1157469" y="243068"/>
                </a:cubicBezTo>
                <a:cubicBezTo>
                  <a:pt x="1170044" y="232589"/>
                  <a:pt x="1181714" y="220919"/>
                  <a:pt x="1192193" y="208344"/>
                </a:cubicBezTo>
                <a:cubicBezTo>
                  <a:pt x="1240420" y="150471"/>
                  <a:pt x="1186405" y="192911"/>
                  <a:pt x="1250066" y="150471"/>
                </a:cubicBezTo>
                <a:cubicBezTo>
                  <a:pt x="1253924" y="138896"/>
                  <a:pt x="1256185" y="126660"/>
                  <a:pt x="1261641" y="115747"/>
                </a:cubicBezTo>
                <a:cubicBezTo>
                  <a:pt x="1267862" y="103305"/>
                  <a:pt x="1292506" y="69448"/>
                  <a:pt x="1284790" y="81023"/>
                </a:cubicBezTo>
                <a:cubicBezTo>
                  <a:pt x="1277074" y="92598"/>
                  <a:pt x="1267862" y="103305"/>
                  <a:pt x="1261641" y="115747"/>
                </a:cubicBezTo>
                <a:cubicBezTo>
                  <a:pt x="1233687" y="171654"/>
                  <a:pt x="1273876" y="134598"/>
                  <a:pt x="1215342" y="173620"/>
                </a:cubicBezTo>
                <a:cubicBezTo>
                  <a:pt x="1184475" y="266219"/>
                  <a:pt x="1230776" y="158185"/>
                  <a:pt x="1169043" y="219919"/>
                </a:cubicBezTo>
                <a:cubicBezTo>
                  <a:pt x="1160416" y="228546"/>
                  <a:pt x="1163746" y="244181"/>
                  <a:pt x="1157469" y="254643"/>
                </a:cubicBezTo>
                <a:cubicBezTo>
                  <a:pt x="1141580" y="281124"/>
                  <a:pt x="1126909" y="280263"/>
                  <a:pt x="1099595" y="289367"/>
                </a:cubicBezTo>
                <a:cubicBezTo>
                  <a:pt x="1084162" y="304800"/>
                  <a:pt x="1074001" y="328764"/>
                  <a:pt x="1053296" y="335666"/>
                </a:cubicBezTo>
                <a:cubicBezTo>
                  <a:pt x="966016" y="364760"/>
                  <a:pt x="1073599" y="325514"/>
                  <a:pt x="983848" y="370390"/>
                </a:cubicBezTo>
                <a:cubicBezTo>
                  <a:pt x="972935" y="375846"/>
                  <a:pt x="959789" y="376040"/>
                  <a:pt x="949124" y="381965"/>
                </a:cubicBezTo>
                <a:cubicBezTo>
                  <a:pt x="924803" y="395476"/>
                  <a:pt x="906070" y="419465"/>
                  <a:pt x="879676" y="428263"/>
                </a:cubicBezTo>
                <a:cubicBezTo>
                  <a:pt x="831755" y="444237"/>
                  <a:pt x="855104" y="433070"/>
                  <a:pt x="810228" y="462987"/>
                </a:cubicBezTo>
                <a:cubicBezTo>
                  <a:pt x="806370" y="474562"/>
                  <a:pt x="807280" y="489085"/>
                  <a:pt x="798653" y="497712"/>
                </a:cubicBezTo>
                <a:cubicBezTo>
                  <a:pt x="790026" y="506339"/>
                  <a:pt x="776035" y="507773"/>
                  <a:pt x="763929" y="509286"/>
                </a:cubicBezTo>
                <a:cubicBezTo>
                  <a:pt x="714012" y="515525"/>
                  <a:pt x="663615" y="517003"/>
                  <a:pt x="613458" y="520861"/>
                </a:cubicBezTo>
                <a:cubicBezTo>
                  <a:pt x="561462" y="518497"/>
                  <a:pt x="380181" y="520415"/>
                  <a:pt x="289367" y="497712"/>
                </a:cubicBezTo>
                <a:lnTo>
                  <a:pt x="185195" y="462987"/>
                </a:lnTo>
                <a:lnTo>
                  <a:pt x="115747" y="439838"/>
                </a:lnTo>
                <a:cubicBezTo>
                  <a:pt x="104172" y="435980"/>
                  <a:pt x="91175" y="435031"/>
                  <a:pt x="81023" y="428263"/>
                </a:cubicBezTo>
                <a:lnTo>
                  <a:pt x="46299" y="405114"/>
                </a:lnTo>
                <a:lnTo>
                  <a:pt x="23150" y="370390"/>
                </a:lnTo>
                <a:cubicBezTo>
                  <a:pt x="30866" y="381965"/>
                  <a:pt x="35436" y="396424"/>
                  <a:pt x="46299" y="405114"/>
                </a:cubicBezTo>
                <a:cubicBezTo>
                  <a:pt x="55826" y="412736"/>
                  <a:pt x="70110" y="411233"/>
                  <a:pt x="81023" y="416689"/>
                </a:cubicBezTo>
                <a:cubicBezTo>
                  <a:pt x="191076" y="471715"/>
                  <a:pt x="6028" y="403265"/>
                  <a:pt x="185195" y="462987"/>
                </a:cubicBezTo>
                <a:lnTo>
                  <a:pt x="254643" y="486137"/>
                </a:lnTo>
                <a:cubicBezTo>
                  <a:pt x="266218" y="489995"/>
                  <a:pt x="277183" y="497071"/>
                  <a:pt x="289367" y="497712"/>
                </a:cubicBezTo>
                <a:lnTo>
                  <a:pt x="509286" y="509286"/>
                </a:lnTo>
                <a:cubicBezTo>
                  <a:pt x="610045" y="523680"/>
                  <a:pt x="607834" y="529514"/>
                  <a:pt x="729205" y="509286"/>
                </a:cubicBezTo>
                <a:cubicBezTo>
                  <a:pt x="753274" y="505274"/>
                  <a:pt x="775504" y="493853"/>
                  <a:pt x="798653" y="486137"/>
                </a:cubicBezTo>
                <a:lnTo>
                  <a:pt x="833377" y="474562"/>
                </a:lnTo>
                <a:cubicBezTo>
                  <a:pt x="841094" y="466846"/>
                  <a:pt x="847169" y="457028"/>
                  <a:pt x="856527" y="451413"/>
                </a:cubicBezTo>
                <a:cubicBezTo>
                  <a:pt x="866989" y="445136"/>
                  <a:pt x="880338" y="445294"/>
                  <a:pt x="891251" y="439838"/>
                </a:cubicBezTo>
                <a:cubicBezTo>
                  <a:pt x="903693" y="433617"/>
                  <a:pt x="914400" y="424405"/>
                  <a:pt x="925975" y="416689"/>
                </a:cubicBezTo>
                <a:cubicBezTo>
                  <a:pt x="933691" y="405114"/>
                  <a:pt x="937328" y="389338"/>
                  <a:pt x="949124" y="381965"/>
                </a:cubicBezTo>
                <a:cubicBezTo>
                  <a:pt x="969816" y="369032"/>
                  <a:pt x="1018572" y="358815"/>
                  <a:pt x="1018572" y="358815"/>
                </a:cubicBezTo>
                <a:cubicBezTo>
                  <a:pt x="1070509" y="306880"/>
                  <a:pt x="1008830" y="361655"/>
                  <a:pt x="1076446" y="324091"/>
                </a:cubicBezTo>
                <a:cubicBezTo>
                  <a:pt x="1100767" y="310580"/>
                  <a:pt x="1145894" y="277793"/>
                  <a:pt x="1145894" y="277793"/>
                </a:cubicBezTo>
                <a:cubicBezTo>
                  <a:pt x="1155308" y="249552"/>
                  <a:pt x="1158181" y="230781"/>
                  <a:pt x="1180618" y="208344"/>
                </a:cubicBezTo>
                <a:cubicBezTo>
                  <a:pt x="1190455" y="198507"/>
                  <a:pt x="1203767" y="192911"/>
                  <a:pt x="1215342" y="185195"/>
                </a:cubicBezTo>
                <a:cubicBezTo>
                  <a:pt x="1281684" y="85681"/>
                  <a:pt x="1202145" y="211589"/>
                  <a:pt x="1250066" y="115747"/>
                </a:cubicBezTo>
                <a:cubicBezTo>
                  <a:pt x="1264668" y="86542"/>
                  <a:pt x="1274831" y="79407"/>
                  <a:pt x="1296365" y="57874"/>
                </a:cubicBezTo>
                <a:cubicBezTo>
                  <a:pt x="1300223" y="46299"/>
                  <a:pt x="1307939" y="10948"/>
                  <a:pt x="1307939" y="23149"/>
                </a:cubicBezTo>
                <a:cubicBezTo>
                  <a:pt x="1307939" y="39057"/>
                  <a:pt x="1303479" y="55219"/>
                  <a:pt x="1296365" y="69448"/>
                </a:cubicBezTo>
                <a:cubicBezTo>
                  <a:pt x="1280203" y="101772"/>
                  <a:pt x="1229361" y="107216"/>
                  <a:pt x="1203767" y="115747"/>
                </a:cubicBezTo>
                <a:cubicBezTo>
                  <a:pt x="1192192" y="119605"/>
                  <a:pt x="1179195" y="120554"/>
                  <a:pt x="1169043" y="127322"/>
                </a:cubicBezTo>
                <a:cubicBezTo>
                  <a:pt x="1124167" y="157239"/>
                  <a:pt x="1147516" y="146072"/>
                  <a:pt x="1099595" y="162046"/>
                </a:cubicBezTo>
                <a:cubicBezTo>
                  <a:pt x="1062911" y="217072"/>
                  <a:pt x="1089642" y="192373"/>
                  <a:pt x="1006998" y="219919"/>
                </a:cubicBezTo>
                <a:cubicBezTo>
                  <a:pt x="995423" y="223777"/>
                  <a:pt x="1031570" y="215112"/>
                  <a:pt x="1041722" y="208344"/>
                </a:cubicBezTo>
                <a:cubicBezTo>
                  <a:pt x="1053297" y="200628"/>
                  <a:pt x="1065759" y="194101"/>
                  <a:pt x="1076446" y="185195"/>
                </a:cubicBezTo>
                <a:cubicBezTo>
                  <a:pt x="1089021" y="174716"/>
                  <a:pt x="1096861" y="158420"/>
                  <a:pt x="1111170" y="150471"/>
                </a:cubicBezTo>
                <a:cubicBezTo>
                  <a:pt x="1132501" y="138621"/>
                  <a:pt x="1180618" y="127322"/>
                  <a:pt x="1180618" y="127322"/>
                </a:cubicBezTo>
                <a:cubicBezTo>
                  <a:pt x="1196051" y="111889"/>
                  <a:pt x="1208757" y="93130"/>
                  <a:pt x="1226917" y="81023"/>
                </a:cubicBezTo>
                <a:cubicBezTo>
                  <a:pt x="1270721" y="51821"/>
                  <a:pt x="1251805" y="67711"/>
                  <a:pt x="1284790" y="34724"/>
                </a:cubicBezTo>
                <a:cubicBezTo>
                  <a:pt x="1288648" y="23149"/>
                  <a:pt x="1284164" y="0"/>
                  <a:pt x="1296365" y="0"/>
                </a:cubicBezTo>
                <a:cubicBezTo>
                  <a:pt x="1327229" y="0"/>
                  <a:pt x="1296365" y="69448"/>
                  <a:pt x="1296365" y="69448"/>
                </a:cubicBezTo>
                <a:cubicBezTo>
                  <a:pt x="1300355" y="101374"/>
                  <a:pt x="1301670" y="161082"/>
                  <a:pt x="1319514" y="196770"/>
                </a:cubicBezTo>
                <a:cubicBezTo>
                  <a:pt x="1325735" y="209212"/>
                  <a:pt x="1336442" y="219052"/>
                  <a:pt x="1342663" y="231494"/>
                </a:cubicBezTo>
                <a:cubicBezTo>
                  <a:pt x="1348119" y="242407"/>
                  <a:pt x="1347146" y="256290"/>
                  <a:pt x="1354238" y="266218"/>
                </a:cubicBezTo>
                <a:cubicBezTo>
                  <a:pt x="1366924" y="283978"/>
                  <a:pt x="1388430" y="294357"/>
                  <a:pt x="1400537" y="312517"/>
                </a:cubicBezTo>
                <a:lnTo>
                  <a:pt x="1423686" y="347241"/>
                </a:lnTo>
                <a:cubicBezTo>
                  <a:pt x="1397086" y="267440"/>
                  <a:pt x="1417791" y="295048"/>
                  <a:pt x="1377388" y="254643"/>
                </a:cubicBezTo>
                <a:lnTo>
                  <a:pt x="1331089" y="115747"/>
                </a:lnTo>
                <a:cubicBezTo>
                  <a:pt x="1327231" y="104172"/>
                  <a:pt x="1321907" y="92987"/>
                  <a:pt x="1319514" y="81023"/>
                </a:cubicBezTo>
                <a:cubicBezTo>
                  <a:pt x="1315656" y="61732"/>
                  <a:pt x="1310721" y="3673"/>
                  <a:pt x="1307939" y="23149"/>
                </a:cubicBezTo>
                <a:cubicBezTo>
                  <a:pt x="1301391" y="68983"/>
                  <a:pt x="1307939" y="115747"/>
                  <a:pt x="1307939" y="162046"/>
                </a:cubicBez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p:cNvSpPr/>
          <p:nvPr/>
        </p:nvSpPr>
        <p:spPr>
          <a:xfrm rot="265342">
            <a:off x="2407535" y="5237288"/>
            <a:ext cx="3321934" cy="966599"/>
          </a:xfrm>
          <a:custGeom>
            <a:avLst/>
            <a:gdLst>
              <a:gd name="connsiteX0" fmla="*/ 0 w 3055716"/>
              <a:gd name="connsiteY0" fmla="*/ 555585 h 1030147"/>
              <a:gd name="connsiteX1" fmla="*/ 11575 w 3055716"/>
              <a:gd name="connsiteY1" fmla="*/ 613458 h 1030147"/>
              <a:gd name="connsiteX2" fmla="*/ 81023 w 3055716"/>
              <a:gd name="connsiteY2" fmla="*/ 706056 h 1030147"/>
              <a:gd name="connsiteX3" fmla="*/ 150471 w 3055716"/>
              <a:gd name="connsiteY3" fmla="*/ 752354 h 1030147"/>
              <a:gd name="connsiteX4" fmla="*/ 208344 w 3055716"/>
              <a:gd name="connsiteY4" fmla="*/ 787078 h 1030147"/>
              <a:gd name="connsiteX5" fmla="*/ 243068 w 3055716"/>
              <a:gd name="connsiteY5" fmla="*/ 810228 h 1030147"/>
              <a:gd name="connsiteX6" fmla="*/ 277792 w 3055716"/>
              <a:gd name="connsiteY6" fmla="*/ 821802 h 1030147"/>
              <a:gd name="connsiteX7" fmla="*/ 300942 w 3055716"/>
              <a:gd name="connsiteY7" fmla="*/ 844952 h 1030147"/>
              <a:gd name="connsiteX8" fmla="*/ 347240 w 3055716"/>
              <a:gd name="connsiteY8" fmla="*/ 856526 h 1030147"/>
              <a:gd name="connsiteX9" fmla="*/ 416688 w 3055716"/>
              <a:gd name="connsiteY9" fmla="*/ 879676 h 1030147"/>
              <a:gd name="connsiteX10" fmla="*/ 520861 w 3055716"/>
              <a:gd name="connsiteY10" fmla="*/ 914400 h 1030147"/>
              <a:gd name="connsiteX11" fmla="*/ 625033 w 3055716"/>
              <a:gd name="connsiteY11" fmla="*/ 949124 h 1030147"/>
              <a:gd name="connsiteX12" fmla="*/ 659757 w 3055716"/>
              <a:gd name="connsiteY12" fmla="*/ 960699 h 1030147"/>
              <a:gd name="connsiteX13" fmla="*/ 914400 w 3055716"/>
              <a:gd name="connsiteY13" fmla="*/ 983848 h 1030147"/>
              <a:gd name="connsiteX14" fmla="*/ 960699 w 3055716"/>
              <a:gd name="connsiteY14" fmla="*/ 995423 h 1030147"/>
              <a:gd name="connsiteX15" fmla="*/ 1689904 w 3055716"/>
              <a:gd name="connsiteY15" fmla="*/ 972273 h 1030147"/>
              <a:gd name="connsiteX16" fmla="*/ 1817225 w 3055716"/>
              <a:gd name="connsiteY16" fmla="*/ 949124 h 1030147"/>
              <a:gd name="connsiteX17" fmla="*/ 1909823 w 3055716"/>
              <a:gd name="connsiteY17" fmla="*/ 937549 h 1030147"/>
              <a:gd name="connsiteX18" fmla="*/ 2002420 w 3055716"/>
              <a:gd name="connsiteY18" fmla="*/ 914400 h 1030147"/>
              <a:gd name="connsiteX19" fmla="*/ 2106592 w 3055716"/>
              <a:gd name="connsiteY19" fmla="*/ 879676 h 1030147"/>
              <a:gd name="connsiteX20" fmla="*/ 2141316 w 3055716"/>
              <a:gd name="connsiteY20" fmla="*/ 868101 h 1030147"/>
              <a:gd name="connsiteX21" fmla="*/ 2176040 w 3055716"/>
              <a:gd name="connsiteY21" fmla="*/ 856526 h 1030147"/>
              <a:gd name="connsiteX22" fmla="*/ 2210764 w 3055716"/>
              <a:gd name="connsiteY22" fmla="*/ 833377 h 1030147"/>
              <a:gd name="connsiteX23" fmla="*/ 2245488 w 3055716"/>
              <a:gd name="connsiteY23" fmla="*/ 821802 h 1030147"/>
              <a:gd name="connsiteX24" fmla="*/ 2280213 w 3055716"/>
              <a:gd name="connsiteY24" fmla="*/ 798653 h 1030147"/>
              <a:gd name="connsiteX25" fmla="*/ 2349661 w 3055716"/>
              <a:gd name="connsiteY25" fmla="*/ 763929 h 1030147"/>
              <a:gd name="connsiteX26" fmla="*/ 2361235 w 3055716"/>
              <a:gd name="connsiteY26" fmla="*/ 729205 h 1030147"/>
              <a:gd name="connsiteX27" fmla="*/ 2430683 w 3055716"/>
              <a:gd name="connsiteY27" fmla="*/ 682906 h 1030147"/>
              <a:gd name="connsiteX28" fmla="*/ 2465407 w 3055716"/>
              <a:gd name="connsiteY28" fmla="*/ 659757 h 1030147"/>
              <a:gd name="connsiteX29" fmla="*/ 2488557 w 3055716"/>
              <a:gd name="connsiteY29" fmla="*/ 636607 h 1030147"/>
              <a:gd name="connsiteX30" fmla="*/ 2558005 w 3055716"/>
              <a:gd name="connsiteY30" fmla="*/ 590309 h 1030147"/>
              <a:gd name="connsiteX31" fmla="*/ 2615878 w 3055716"/>
              <a:gd name="connsiteY31" fmla="*/ 532435 h 1030147"/>
              <a:gd name="connsiteX32" fmla="*/ 2639028 w 3055716"/>
              <a:gd name="connsiteY32" fmla="*/ 509286 h 1030147"/>
              <a:gd name="connsiteX33" fmla="*/ 2673752 w 3055716"/>
              <a:gd name="connsiteY33" fmla="*/ 486137 h 1030147"/>
              <a:gd name="connsiteX34" fmla="*/ 2696901 w 3055716"/>
              <a:gd name="connsiteY34" fmla="*/ 462987 h 1030147"/>
              <a:gd name="connsiteX35" fmla="*/ 2743200 w 3055716"/>
              <a:gd name="connsiteY35" fmla="*/ 428263 h 1030147"/>
              <a:gd name="connsiteX36" fmla="*/ 2766349 w 3055716"/>
              <a:gd name="connsiteY36" fmla="*/ 393539 h 1030147"/>
              <a:gd name="connsiteX37" fmla="*/ 2812648 w 3055716"/>
              <a:gd name="connsiteY37" fmla="*/ 347240 h 1030147"/>
              <a:gd name="connsiteX38" fmla="*/ 2835797 w 3055716"/>
              <a:gd name="connsiteY38" fmla="*/ 312516 h 1030147"/>
              <a:gd name="connsiteX39" fmla="*/ 2893671 w 3055716"/>
              <a:gd name="connsiteY39" fmla="*/ 254643 h 1030147"/>
              <a:gd name="connsiteX40" fmla="*/ 2963119 w 3055716"/>
              <a:gd name="connsiteY40" fmla="*/ 173620 h 1030147"/>
              <a:gd name="connsiteX41" fmla="*/ 2997843 w 3055716"/>
              <a:gd name="connsiteY41" fmla="*/ 138896 h 1030147"/>
              <a:gd name="connsiteX42" fmla="*/ 3044142 w 3055716"/>
              <a:gd name="connsiteY42" fmla="*/ 69448 h 1030147"/>
              <a:gd name="connsiteX43" fmla="*/ 3032567 w 3055716"/>
              <a:gd name="connsiteY43" fmla="*/ 104172 h 1030147"/>
              <a:gd name="connsiteX44" fmla="*/ 2963119 w 3055716"/>
              <a:gd name="connsiteY44" fmla="*/ 185195 h 1030147"/>
              <a:gd name="connsiteX45" fmla="*/ 2939969 w 3055716"/>
              <a:gd name="connsiteY45" fmla="*/ 208344 h 1030147"/>
              <a:gd name="connsiteX46" fmla="*/ 2905245 w 3055716"/>
              <a:gd name="connsiteY46" fmla="*/ 243068 h 1030147"/>
              <a:gd name="connsiteX47" fmla="*/ 2870521 w 3055716"/>
              <a:gd name="connsiteY47" fmla="*/ 300942 h 1030147"/>
              <a:gd name="connsiteX48" fmla="*/ 2858947 w 3055716"/>
              <a:gd name="connsiteY48" fmla="*/ 335666 h 1030147"/>
              <a:gd name="connsiteX49" fmla="*/ 2801073 w 3055716"/>
              <a:gd name="connsiteY49" fmla="*/ 381964 h 1030147"/>
              <a:gd name="connsiteX50" fmla="*/ 2777924 w 3055716"/>
              <a:gd name="connsiteY50" fmla="*/ 405114 h 1030147"/>
              <a:gd name="connsiteX51" fmla="*/ 2754775 w 3055716"/>
              <a:gd name="connsiteY51" fmla="*/ 439838 h 1030147"/>
              <a:gd name="connsiteX52" fmla="*/ 2720050 w 3055716"/>
              <a:gd name="connsiteY52" fmla="*/ 451412 h 1030147"/>
              <a:gd name="connsiteX53" fmla="*/ 2662177 w 3055716"/>
              <a:gd name="connsiteY53" fmla="*/ 497711 h 1030147"/>
              <a:gd name="connsiteX54" fmla="*/ 2627453 w 3055716"/>
              <a:gd name="connsiteY54" fmla="*/ 509286 h 1030147"/>
              <a:gd name="connsiteX55" fmla="*/ 2592729 w 3055716"/>
              <a:gd name="connsiteY55" fmla="*/ 532435 h 1030147"/>
              <a:gd name="connsiteX56" fmla="*/ 2546430 w 3055716"/>
              <a:gd name="connsiteY56" fmla="*/ 578734 h 1030147"/>
              <a:gd name="connsiteX57" fmla="*/ 2476982 w 3055716"/>
              <a:gd name="connsiteY57" fmla="*/ 613458 h 1030147"/>
              <a:gd name="connsiteX58" fmla="*/ 2453833 w 3055716"/>
              <a:gd name="connsiteY58" fmla="*/ 648182 h 1030147"/>
              <a:gd name="connsiteX59" fmla="*/ 2407534 w 3055716"/>
              <a:gd name="connsiteY59" fmla="*/ 694481 h 1030147"/>
              <a:gd name="connsiteX60" fmla="*/ 2384385 w 3055716"/>
              <a:gd name="connsiteY60" fmla="*/ 729205 h 1030147"/>
              <a:gd name="connsiteX61" fmla="*/ 2349661 w 3055716"/>
              <a:gd name="connsiteY61" fmla="*/ 740780 h 1030147"/>
              <a:gd name="connsiteX62" fmla="*/ 2291787 w 3055716"/>
              <a:gd name="connsiteY62" fmla="*/ 787078 h 1030147"/>
              <a:gd name="connsiteX63" fmla="*/ 2257063 w 3055716"/>
              <a:gd name="connsiteY63" fmla="*/ 798653 h 1030147"/>
              <a:gd name="connsiteX64" fmla="*/ 2176040 w 3055716"/>
              <a:gd name="connsiteY64" fmla="*/ 844952 h 1030147"/>
              <a:gd name="connsiteX65" fmla="*/ 2141316 w 3055716"/>
              <a:gd name="connsiteY65" fmla="*/ 868101 h 1030147"/>
              <a:gd name="connsiteX66" fmla="*/ 2071868 w 3055716"/>
              <a:gd name="connsiteY66" fmla="*/ 891250 h 1030147"/>
              <a:gd name="connsiteX67" fmla="*/ 2037144 w 3055716"/>
              <a:gd name="connsiteY67" fmla="*/ 902825 h 1030147"/>
              <a:gd name="connsiteX68" fmla="*/ 2002420 w 3055716"/>
              <a:gd name="connsiteY68" fmla="*/ 914400 h 1030147"/>
              <a:gd name="connsiteX69" fmla="*/ 1875099 w 3055716"/>
              <a:gd name="connsiteY69" fmla="*/ 960699 h 1030147"/>
              <a:gd name="connsiteX70" fmla="*/ 1782501 w 3055716"/>
              <a:gd name="connsiteY70" fmla="*/ 983848 h 1030147"/>
              <a:gd name="connsiteX71" fmla="*/ 1632030 w 3055716"/>
              <a:gd name="connsiteY71" fmla="*/ 995423 h 1030147"/>
              <a:gd name="connsiteX72" fmla="*/ 1539433 w 3055716"/>
              <a:gd name="connsiteY72" fmla="*/ 1006997 h 1030147"/>
              <a:gd name="connsiteX73" fmla="*/ 1273215 w 3055716"/>
              <a:gd name="connsiteY73" fmla="*/ 1018572 h 1030147"/>
              <a:gd name="connsiteX74" fmla="*/ 879676 w 3055716"/>
              <a:gd name="connsiteY74" fmla="*/ 1006997 h 1030147"/>
              <a:gd name="connsiteX75" fmla="*/ 821802 w 3055716"/>
              <a:gd name="connsiteY75" fmla="*/ 995423 h 1030147"/>
              <a:gd name="connsiteX76" fmla="*/ 682906 w 3055716"/>
              <a:gd name="connsiteY76" fmla="*/ 983848 h 1030147"/>
              <a:gd name="connsiteX77" fmla="*/ 613458 w 3055716"/>
              <a:gd name="connsiteY77" fmla="*/ 960699 h 1030147"/>
              <a:gd name="connsiteX78" fmla="*/ 567159 w 3055716"/>
              <a:gd name="connsiteY78" fmla="*/ 949124 h 1030147"/>
              <a:gd name="connsiteX79" fmla="*/ 462987 w 3055716"/>
              <a:gd name="connsiteY79" fmla="*/ 914400 h 1030147"/>
              <a:gd name="connsiteX80" fmla="*/ 428263 w 3055716"/>
              <a:gd name="connsiteY80" fmla="*/ 902825 h 1030147"/>
              <a:gd name="connsiteX81" fmla="*/ 393539 w 3055716"/>
              <a:gd name="connsiteY81" fmla="*/ 891250 h 1030147"/>
              <a:gd name="connsiteX82" fmla="*/ 324091 w 3055716"/>
              <a:gd name="connsiteY82" fmla="*/ 844952 h 1030147"/>
              <a:gd name="connsiteX83" fmla="*/ 289367 w 3055716"/>
              <a:gd name="connsiteY83" fmla="*/ 833377 h 1030147"/>
              <a:gd name="connsiteX84" fmla="*/ 185195 w 3055716"/>
              <a:gd name="connsiteY84" fmla="*/ 775504 h 1030147"/>
              <a:gd name="connsiteX85" fmla="*/ 162045 w 3055716"/>
              <a:gd name="connsiteY85" fmla="*/ 752354 h 1030147"/>
              <a:gd name="connsiteX86" fmla="*/ 138896 w 3055716"/>
              <a:gd name="connsiteY86" fmla="*/ 717630 h 1030147"/>
              <a:gd name="connsiteX87" fmla="*/ 104172 w 3055716"/>
              <a:gd name="connsiteY87" fmla="*/ 706056 h 1030147"/>
              <a:gd name="connsiteX88" fmla="*/ 57873 w 3055716"/>
              <a:gd name="connsiteY88" fmla="*/ 648182 h 1030147"/>
              <a:gd name="connsiteX89" fmla="*/ 92597 w 3055716"/>
              <a:gd name="connsiteY89" fmla="*/ 659757 h 1030147"/>
              <a:gd name="connsiteX90" fmla="*/ 138896 w 3055716"/>
              <a:gd name="connsiteY90" fmla="*/ 706056 h 1030147"/>
              <a:gd name="connsiteX91" fmla="*/ 185195 w 3055716"/>
              <a:gd name="connsiteY91" fmla="*/ 763929 h 1030147"/>
              <a:gd name="connsiteX92" fmla="*/ 219919 w 3055716"/>
              <a:gd name="connsiteY92" fmla="*/ 787078 h 1030147"/>
              <a:gd name="connsiteX93" fmla="*/ 266218 w 3055716"/>
              <a:gd name="connsiteY93" fmla="*/ 833377 h 1030147"/>
              <a:gd name="connsiteX94" fmla="*/ 347240 w 3055716"/>
              <a:gd name="connsiteY94" fmla="*/ 856526 h 1030147"/>
              <a:gd name="connsiteX95" fmla="*/ 393539 w 3055716"/>
              <a:gd name="connsiteY95" fmla="*/ 868101 h 1030147"/>
              <a:gd name="connsiteX96" fmla="*/ 428263 w 3055716"/>
              <a:gd name="connsiteY96" fmla="*/ 891250 h 1030147"/>
              <a:gd name="connsiteX97" fmla="*/ 497711 w 3055716"/>
              <a:gd name="connsiteY97" fmla="*/ 914400 h 1030147"/>
              <a:gd name="connsiteX98" fmla="*/ 532435 w 3055716"/>
              <a:gd name="connsiteY98" fmla="*/ 925975 h 1030147"/>
              <a:gd name="connsiteX99" fmla="*/ 625033 w 3055716"/>
              <a:gd name="connsiteY99" fmla="*/ 949124 h 1030147"/>
              <a:gd name="connsiteX100" fmla="*/ 659757 w 3055716"/>
              <a:gd name="connsiteY100" fmla="*/ 960699 h 1030147"/>
              <a:gd name="connsiteX101" fmla="*/ 798653 w 3055716"/>
              <a:gd name="connsiteY101" fmla="*/ 983848 h 1030147"/>
              <a:gd name="connsiteX102" fmla="*/ 833377 w 3055716"/>
              <a:gd name="connsiteY102" fmla="*/ 995423 h 1030147"/>
              <a:gd name="connsiteX103" fmla="*/ 891250 w 3055716"/>
              <a:gd name="connsiteY103" fmla="*/ 1006997 h 1030147"/>
              <a:gd name="connsiteX104" fmla="*/ 1041721 w 3055716"/>
              <a:gd name="connsiteY104" fmla="*/ 1030147 h 1030147"/>
              <a:gd name="connsiteX105" fmla="*/ 1527858 w 3055716"/>
              <a:gd name="connsiteY105" fmla="*/ 1018572 h 1030147"/>
              <a:gd name="connsiteX106" fmla="*/ 1655180 w 3055716"/>
              <a:gd name="connsiteY106" fmla="*/ 995423 h 1030147"/>
              <a:gd name="connsiteX107" fmla="*/ 1724628 w 3055716"/>
              <a:gd name="connsiteY107" fmla="*/ 983848 h 1030147"/>
              <a:gd name="connsiteX108" fmla="*/ 1770926 w 3055716"/>
              <a:gd name="connsiteY108" fmla="*/ 972273 h 1030147"/>
              <a:gd name="connsiteX109" fmla="*/ 1805650 w 3055716"/>
              <a:gd name="connsiteY109" fmla="*/ 960699 h 1030147"/>
              <a:gd name="connsiteX110" fmla="*/ 1932972 w 3055716"/>
              <a:gd name="connsiteY110" fmla="*/ 937549 h 1030147"/>
              <a:gd name="connsiteX111" fmla="*/ 2037144 w 3055716"/>
              <a:gd name="connsiteY111" fmla="*/ 902825 h 1030147"/>
              <a:gd name="connsiteX112" fmla="*/ 2071868 w 3055716"/>
              <a:gd name="connsiteY112" fmla="*/ 891250 h 1030147"/>
              <a:gd name="connsiteX113" fmla="*/ 2141316 w 3055716"/>
              <a:gd name="connsiteY113" fmla="*/ 879676 h 1030147"/>
              <a:gd name="connsiteX114" fmla="*/ 2210764 w 3055716"/>
              <a:gd name="connsiteY114" fmla="*/ 856526 h 1030147"/>
              <a:gd name="connsiteX115" fmla="*/ 2233914 w 3055716"/>
              <a:gd name="connsiteY115" fmla="*/ 833377 h 1030147"/>
              <a:gd name="connsiteX116" fmla="*/ 2303362 w 3055716"/>
              <a:gd name="connsiteY116" fmla="*/ 810228 h 1030147"/>
              <a:gd name="connsiteX117" fmla="*/ 2372810 w 3055716"/>
              <a:gd name="connsiteY117" fmla="*/ 775504 h 1030147"/>
              <a:gd name="connsiteX118" fmla="*/ 2407534 w 3055716"/>
              <a:gd name="connsiteY118" fmla="*/ 752354 h 1030147"/>
              <a:gd name="connsiteX119" fmla="*/ 2442258 w 3055716"/>
              <a:gd name="connsiteY119" fmla="*/ 740780 h 1030147"/>
              <a:gd name="connsiteX120" fmla="*/ 2488557 w 3055716"/>
              <a:gd name="connsiteY120" fmla="*/ 682906 h 1030147"/>
              <a:gd name="connsiteX121" fmla="*/ 2558005 w 3055716"/>
              <a:gd name="connsiteY121" fmla="*/ 625033 h 1030147"/>
              <a:gd name="connsiteX122" fmla="*/ 2604304 w 3055716"/>
              <a:gd name="connsiteY122" fmla="*/ 567159 h 1030147"/>
              <a:gd name="connsiteX123" fmla="*/ 2627453 w 3055716"/>
              <a:gd name="connsiteY123" fmla="*/ 532435 h 1030147"/>
              <a:gd name="connsiteX124" fmla="*/ 2662177 w 3055716"/>
              <a:gd name="connsiteY124" fmla="*/ 509286 h 1030147"/>
              <a:gd name="connsiteX125" fmla="*/ 2708476 w 3055716"/>
              <a:gd name="connsiteY125" fmla="*/ 451412 h 1030147"/>
              <a:gd name="connsiteX126" fmla="*/ 2754775 w 3055716"/>
              <a:gd name="connsiteY126" fmla="*/ 393539 h 1030147"/>
              <a:gd name="connsiteX127" fmla="*/ 2812648 w 3055716"/>
              <a:gd name="connsiteY127" fmla="*/ 347240 h 1030147"/>
              <a:gd name="connsiteX128" fmla="*/ 2835797 w 3055716"/>
              <a:gd name="connsiteY128" fmla="*/ 312516 h 1030147"/>
              <a:gd name="connsiteX129" fmla="*/ 2858947 w 3055716"/>
              <a:gd name="connsiteY129" fmla="*/ 289367 h 1030147"/>
              <a:gd name="connsiteX130" fmla="*/ 2882096 w 3055716"/>
              <a:gd name="connsiteY130" fmla="*/ 254643 h 1030147"/>
              <a:gd name="connsiteX131" fmla="*/ 2928395 w 3055716"/>
              <a:gd name="connsiteY131" fmla="*/ 208344 h 1030147"/>
              <a:gd name="connsiteX132" fmla="*/ 2963119 w 3055716"/>
              <a:gd name="connsiteY132" fmla="*/ 138896 h 1030147"/>
              <a:gd name="connsiteX133" fmla="*/ 3009418 w 3055716"/>
              <a:gd name="connsiteY133" fmla="*/ 81023 h 1030147"/>
              <a:gd name="connsiteX134" fmla="*/ 3020992 w 3055716"/>
              <a:gd name="connsiteY134" fmla="*/ 46299 h 1030147"/>
              <a:gd name="connsiteX135" fmla="*/ 3055716 w 3055716"/>
              <a:gd name="connsiteY135" fmla="*/ 34724 h 1030147"/>
              <a:gd name="connsiteX136" fmla="*/ 3020992 w 3055716"/>
              <a:gd name="connsiteY136" fmla="*/ 69448 h 1030147"/>
              <a:gd name="connsiteX137" fmla="*/ 2997843 w 3055716"/>
              <a:gd name="connsiteY137" fmla="*/ 104172 h 1030147"/>
              <a:gd name="connsiteX138" fmla="*/ 2963119 w 3055716"/>
              <a:gd name="connsiteY138" fmla="*/ 127321 h 1030147"/>
              <a:gd name="connsiteX139" fmla="*/ 2905245 w 3055716"/>
              <a:gd name="connsiteY139" fmla="*/ 162045 h 1030147"/>
              <a:gd name="connsiteX140" fmla="*/ 2882096 w 3055716"/>
              <a:gd name="connsiteY140" fmla="*/ 185195 h 1030147"/>
              <a:gd name="connsiteX141" fmla="*/ 2801073 w 3055716"/>
              <a:gd name="connsiteY141" fmla="*/ 208344 h 1030147"/>
              <a:gd name="connsiteX142" fmla="*/ 2673752 w 3055716"/>
              <a:gd name="connsiteY142" fmla="*/ 243068 h 1030147"/>
              <a:gd name="connsiteX143" fmla="*/ 2720050 w 3055716"/>
              <a:gd name="connsiteY143" fmla="*/ 231493 h 1030147"/>
              <a:gd name="connsiteX144" fmla="*/ 2754775 w 3055716"/>
              <a:gd name="connsiteY144" fmla="*/ 219919 h 1030147"/>
              <a:gd name="connsiteX145" fmla="*/ 2858947 w 3055716"/>
              <a:gd name="connsiteY145" fmla="*/ 173620 h 1030147"/>
              <a:gd name="connsiteX146" fmla="*/ 2893671 w 3055716"/>
              <a:gd name="connsiteY146" fmla="*/ 162045 h 1030147"/>
              <a:gd name="connsiteX147" fmla="*/ 2986268 w 3055716"/>
              <a:gd name="connsiteY147" fmla="*/ 92597 h 1030147"/>
              <a:gd name="connsiteX148" fmla="*/ 2997843 w 3055716"/>
              <a:gd name="connsiteY148" fmla="*/ 57873 h 1030147"/>
              <a:gd name="connsiteX149" fmla="*/ 3032567 w 3055716"/>
              <a:gd name="connsiteY149" fmla="*/ 34724 h 1030147"/>
              <a:gd name="connsiteX150" fmla="*/ 3055716 w 3055716"/>
              <a:gd name="connsiteY150" fmla="*/ 0 h 1030147"/>
              <a:gd name="connsiteX151" fmla="*/ 3044142 w 3055716"/>
              <a:gd name="connsiteY151" fmla="*/ 69448 h 1030147"/>
              <a:gd name="connsiteX152" fmla="*/ 3032567 w 3055716"/>
              <a:gd name="connsiteY152" fmla="*/ 104172 h 1030147"/>
              <a:gd name="connsiteX153" fmla="*/ 3020992 w 3055716"/>
              <a:gd name="connsiteY153" fmla="*/ 300942 h 1030147"/>
              <a:gd name="connsiteX154" fmla="*/ 3032567 w 3055716"/>
              <a:gd name="connsiteY154" fmla="*/ 567159 h 1030147"/>
              <a:gd name="connsiteX155" fmla="*/ 3009418 w 3055716"/>
              <a:gd name="connsiteY155" fmla="*/ 532435 h 1030147"/>
              <a:gd name="connsiteX156" fmla="*/ 2997843 w 3055716"/>
              <a:gd name="connsiteY156" fmla="*/ 497711 h 1030147"/>
              <a:gd name="connsiteX157" fmla="*/ 3009418 w 3055716"/>
              <a:gd name="connsiteY157" fmla="*/ 243068 h 1030147"/>
              <a:gd name="connsiteX158" fmla="*/ 3032567 w 3055716"/>
              <a:gd name="connsiteY158" fmla="*/ 81023 h 1030147"/>
              <a:gd name="connsiteX159" fmla="*/ 3044142 w 3055716"/>
              <a:gd name="connsiteY159" fmla="*/ 11575 h 103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3055716" h="1030147">
                <a:moveTo>
                  <a:pt x="0" y="555585"/>
                </a:moveTo>
                <a:cubicBezTo>
                  <a:pt x="3858" y="574876"/>
                  <a:pt x="3434" y="595548"/>
                  <a:pt x="11575" y="613458"/>
                </a:cubicBezTo>
                <a:cubicBezTo>
                  <a:pt x="19831" y="631621"/>
                  <a:pt x="55496" y="686911"/>
                  <a:pt x="81023" y="706056"/>
                </a:cubicBezTo>
                <a:cubicBezTo>
                  <a:pt x="103281" y="722749"/>
                  <a:pt x="130798" y="732681"/>
                  <a:pt x="150471" y="752354"/>
                </a:cubicBezTo>
                <a:cubicBezTo>
                  <a:pt x="182247" y="784131"/>
                  <a:pt x="163267" y="772053"/>
                  <a:pt x="208344" y="787078"/>
                </a:cubicBezTo>
                <a:cubicBezTo>
                  <a:pt x="219919" y="794795"/>
                  <a:pt x="230625" y="804007"/>
                  <a:pt x="243068" y="810228"/>
                </a:cubicBezTo>
                <a:cubicBezTo>
                  <a:pt x="253981" y="815684"/>
                  <a:pt x="267330" y="815525"/>
                  <a:pt x="277792" y="821802"/>
                </a:cubicBezTo>
                <a:cubicBezTo>
                  <a:pt x="287150" y="827417"/>
                  <a:pt x="291181" y="840072"/>
                  <a:pt x="300942" y="844952"/>
                </a:cubicBezTo>
                <a:cubicBezTo>
                  <a:pt x="315170" y="852066"/>
                  <a:pt x="332003" y="851955"/>
                  <a:pt x="347240" y="856526"/>
                </a:cubicBezTo>
                <a:cubicBezTo>
                  <a:pt x="370612" y="863538"/>
                  <a:pt x="393539" y="871960"/>
                  <a:pt x="416688" y="879676"/>
                </a:cubicBezTo>
                <a:lnTo>
                  <a:pt x="520861" y="914400"/>
                </a:lnTo>
                <a:lnTo>
                  <a:pt x="625033" y="949124"/>
                </a:lnTo>
                <a:cubicBezTo>
                  <a:pt x="636608" y="952982"/>
                  <a:pt x="647598" y="959686"/>
                  <a:pt x="659757" y="960699"/>
                </a:cubicBezTo>
                <a:cubicBezTo>
                  <a:pt x="837294" y="975493"/>
                  <a:pt x="752424" y="967650"/>
                  <a:pt x="914400" y="983848"/>
                </a:cubicBezTo>
                <a:cubicBezTo>
                  <a:pt x="929833" y="987706"/>
                  <a:pt x="944791" y="995423"/>
                  <a:pt x="960699" y="995423"/>
                </a:cubicBezTo>
                <a:cubicBezTo>
                  <a:pt x="1489863" y="995423"/>
                  <a:pt x="1393981" y="1001866"/>
                  <a:pt x="1689904" y="972273"/>
                </a:cubicBezTo>
                <a:cubicBezTo>
                  <a:pt x="1758062" y="955234"/>
                  <a:pt x="1728355" y="960974"/>
                  <a:pt x="1817225" y="949124"/>
                </a:cubicBezTo>
                <a:cubicBezTo>
                  <a:pt x="1848058" y="945013"/>
                  <a:pt x="1879250" y="943282"/>
                  <a:pt x="1909823" y="937549"/>
                </a:cubicBezTo>
                <a:cubicBezTo>
                  <a:pt x="1941094" y="931686"/>
                  <a:pt x="1972237" y="924461"/>
                  <a:pt x="2002420" y="914400"/>
                </a:cubicBezTo>
                <a:lnTo>
                  <a:pt x="2106592" y="879676"/>
                </a:lnTo>
                <a:lnTo>
                  <a:pt x="2141316" y="868101"/>
                </a:lnTo>
                <a:cubicBezTo>
                  <a:pt x="2152891" y="864243"/>
                  <a:pt x="2165888" y="863294"/>
                  <a:pt x="2176040" y="856526"/>
                </a:cubicBezTo>
                <a:cubicBezTo>
                  <a:pt x="2187615" y="848810"/>
                  <a:pt x="2198322" y="839598"/>
                  <a:pt x="2210764" y="833377"/>
                </a:cubicBezTo>
                <a:cubicBezTo>
                  <a:pt x="2221677" y="827921"/>
                  <a:pt x="2234575" y="827258"/>
                  <a:pt x="2245488" y="821802"/>
                </a:cubicBezTo>
                <a:cubicBezTo>
                  <a:pt x="2257931" y="815581"/>
                  <a:pt x="2267770" y="804874"/>
                  <a:pt x="2280213" y="798653"/>
                </a:cubicBezTo>
                <a:cubicBezTo>
                  <a:pt x="2376051" y="750735"/>
                  <a:pt x="2250152" y="830267"/>
                  <a:pt x="2349661" y="763929"/>
                </a:cubicBezTo>
                <a:cubicBezTo>
                  <a:pt x="2353519" y="752354"/>
                  <a:pt x="2354958" y="739667"/>
                  <a:pt x="2361235" y="729205"/>
                </a:cubicBezTo>
                <a:cubicBezTo>
                  <a:pt x="2377378" y="702299"/>
                  <a:pt x="2404994" y="697586"/>
                  <a:pt x="2430683" y="682906"/>
                </a:cubicBezTo>
                <a:cubicBezTo>
                  <a:pt x="2442761" y="676004"/>
                  <a:pt x="2454544" y="668447"/>
                  <a:pt x="2465407" y="659757"/>
                </a:cubicBezTo>
                <a:cubicBezTo>
                  <a:pt x="2473929" y="652940"/>
                  <a:pt x="2479827" y="643155"/>
                  <a:pt x="2488557" y="636607"/>
                </a:cubicBezTo>
                <a:cubicBezTo>
                  <a:pt x="2510815" y="619914"/>
                  <a:pt x="2538332" y="609982"/>
                  <a:pt x="2558005" y="590309"/>
                </a:cubicBezTo>
                <a:lnTo>
                  <a:pt x="2615878" y="532435"/>
                </a:lnTo>
                <a:cubicBezTo>
                  <a:pt x="2623595" y="524718"/>
                  <a:pt x="2629948" y="515339"/>
                  <a:pt x="2639028" y="509286"/>
                </a:cubicBezTo>
                <a:cubicBezTo>
                  <a:pt x="2650603" y="501570"/>
                  <a:pt x="2662889" y="494827"/>
                  <a:pt x="2673752" y="486137"/>
                </a:cubicBezTo>
                <a:cubicBezTo>
                  <a:pt x="2682273" y="479320"/>
                  <a:pt x="2688518" y="469973"/>
                  <a:pt x="2696901" y="462987"/>
                </a:cubicBezTo>
                <a:cubicBezTo>
                  <a:pt x="2711721" y="450637"/>
                  <a:pt x="2727767" y="439838"/>
                  <a:pt x="2743200" y="428263"/>
                </a:cubicBezTo>
                <a:cubicBezTo>
                  <a:pt x="2750916" y="416688"/>
                  <a:pt x="2757296" y="404101"/>
                  <a:pt x="2766349" y="393539"/>
                </a:cubicBezTo>
                <a:cubicBezTo>
                  <a:pt x="2780553" y="376968"/>
                  <a:pt x="2800541" y="365400"/>
                  <a:pt x="2812648" y="347240"/>
                </a:cubicBezTo>
                <a:cubicBezTo>
                  <a:pt x="2820364" y="335665"/>
                  <a:pt x="2826637" y="322985"/>
                  <a:pt x="2835797" y="312516"/>
                </a:cubicBezTo>
                <a:cubicBezTo>
                  <a:pt x="2853762" y="291984"/>
                  <a:pt x="2878538" y="277343"/>
                  <a:pt x="2893671" y="254643"/>
                </a:cubicBezTo>
                <a:cubicBezTo>
                  <a:pt x="2928927" y="201759"/>
                  <a:pt x="2906983" y="229756"/>
                  <a:pt x="2963119" y="173620"/>
                </a:cubicBezTo>
                <a:cubicBezTo>
                  <a:pt x="2974694" y="162045"/>
                  <a:pt x="2988763" y="152516"/>
                  <a:pt x="2997843" y="138896"/>
                </a:cubicBezTo>
                <a:cubicBezTo>
                  <a:pt x="3013276" y="115747"/>
                  <a:pt x="3052940" y="43054"/>
                  <a:pt x="3044142" y="69448"/>
                </a:cubicBezTo>
                <a:cubicBezTo>
                  <a:pt x="3040284" y="81023"/>
                  <a:pt x="3038023" y="93259"/>
                  <a:pt x="3032567" y="104172"/>
                </a:cubicBezTo>
                <a:cubicBezTo>
                  <a:pt x="3014939" y="139429"/>
                  <a:pt x="2991598" y="156716"/>
                  <a:pt x="2963119" y="185195"/>
                </a:cubicBezTo>
                <a:lnTo>
                  <a:pt x="2939969" y="208344"/>
                </a:lnTo>
                <a:lnTo>
                  <a:pt x="2905245" y="243068"/>
                </a:lnTo>
                <a:cubicBezTo>
                  <a:pt x="2872458" y="341434"/>
                  <a:pt x="2918185" y="221500"/>
                  <a:pt x="2870521" y="300942"/>
                </a:cubicBezTo>
                <a:cubicBezTo>
                  <a:pt x="2864244" y="311404"/>
                  <a:pt x="2865224" y="325204"/>
                  <a:pt x="2858947" y="335666"/>
                </a:cubicBezTo>
                <a:cubicBezTo>
                  <a:pt x="2846049" y="357163"/>
                  <a:pt x="2819269" y="367407"/>
                  <a:pt x="2801073" y="381964"/>
                </a:cubicBezTo>
                <a:cubicBezTo>
                  <a:pt x="2792552" y="388781"/>
                  <a:pt x="2784741" y="396592"/>
                  <a:pt x="2777924" y="405114"/>
                </a:cubicBezTo>
                <a:cubicBezTo>
                  <a:pt x="2769234" y="415977"/>
                  <a:pt x="2765638" y="431148"/>
                  <a:pt x="2754775" y="439838"/>
                </a:cubicBezTo>
                <a:cubicBezTo>
                  <a:pt x="2745248" y="447460"/>
                  <a:pt x="2731625" y="447554"/>
                  <a:pt x="2720050" y="451412"/>
                </a:cubicBezTo>
                <a:cubicBezTo>
                  <a:pt x="2698517" y="472946"/>
                  <a:pt x="2691382" y="483109"/>
                  <a:pt x="2662177" y="497711"/>
                </a:cubicBezTo>
                <a:cubicBezTo>
                  <a:pt x="2651264" y="503167"/>
                  <a:pt x="2638366" y="503830"/>
                  <a:pt x="2627453" y="509286"/>
                </a:cubicBezTo>
                <a:cubicBezTo>
                  <a:pt x="2615011" y="515507"/>
                  <a:pt x="2603291" y="523382"/>
                  <a:pt x="2592729" y="532435"/>
                </a:cubicBezTo>
                <a:cubicBezTo>
                  <a:pt x="2576158" y="546639"/>
                  <a:pt x="2567135" y="571832"/>
                  <a:pt x="2546430" y="578734"/>
                </a:cubicBezTo>
                <a:cubicBezTo>
                  <a:pt x="2498509" y="594708"/>
                  <a:pt x="2521858" y="583541"/>
                  <a:pt x="2476982" y="613458"/>
                </a:cubicBezTo>
                <a:cubicBezTo>
                  <a:pt x="2469266" y="625033"/>
                  <a:pt x="2462886" y="637620"/>
                  <a:pt x="2453833" y="648182"/>
                </a:cubicBezTo>
                <a:cubicBezTo>
                  <a:pt x="2439629" y="664753"/>
                  <a:pt x="2419641" y="676321"/>
                  <a:pt x="2407534" y="694481"/>
                </a:cubicBezTo>
                <a:cubicBezTo>
                  <a:pt x="2399818" y="706056"/>
                  <a:pt x="2395248" y="720515"/>
                  <a:pt x="2384385" y="729205"/>
                </a:cubicBezTo>
                <a:cubicBezTo>
                  <a:pt x="2374858" y="736827"/>
                  <a:pt x="2361236" y="736922"/>
                  <a:pt x="2349661" y="740780"/>
                </a:cubicBezTo>
                <a:cubicBezTo>
                  <a:pt x="2328129" y="762311"/>
                  <a:pt x="2320989" y="772477"/>
                  <a:pt x="2291787" y="787078"/>
                </a:cubicBezTo>
                <a:cubicBezTo>
                  <a:pt x="2280874" y="792534"/>
                  <a:pt x="2268638" y="794795"/>
                  <a:pt x="2257063" y="798653"/>
                </a:cubicBezTo>
                <a:cubicBezTo>
                  <a:pt x="2215136" y="861545"/>
                  <a:pt x="2258679" y="813963"/>
                  <a:pt x="2176040" y="844952"/>
                </a:cubicBezTo>
                <a:cubicBezTo>
                  <a:pt x="2163015" y="849836"/>
                  <a:pt x="2154028" y="862451"/>
                  <a:pt x="2141316" y="868101"/>
                </a:cubicBezTo>
                <a:cubicBezTo>
                  <a:pt x="2119018" y="878011"/>
                  <a:pt x="2095017" y="883534"/>
                  <a:pt x="2071868" y="891250"/>
                </a:cubicBezTo>
                <a:lnTo>
                  <a:pt x="2037144" y="902825"/>
                </a:lnTo>
                <a:lnTo>
                  <a:pt x="2002420" y="914400"/>
                </a:lnTo>
                <a:cubicBezTo>
                  <a:pt x="1957571" y="981674"/>
                  <a:pt x="1998923" y="938848"/>
                  <a:pt x="1875099" y="960699"/>
                </a:cubicBezTo>
                <a:cubicBezTo>
                  <a:pt x="1843767" y="966228"/>
                  <a:pt x="1814223" y="981408"/>
                  <a:pt x="1782501" y="983848"/>
                </a:cubicBezTo>
                <a:lnTo>
                  <a:pt x="1632030" y="995423"/>
                </a:lnTo>
                <a:cubicBezTo>
                  <a:pt x="1601064" y="998372"/>
                  <a:pt x="1570474" y="1004994"/>
                  <a:pt x="1539433" y="1006997"/>
                </a:cubicBezTo>
                <a:cubicBezTo>
                  <a:pt x="1450794" y="1012716"/>
                  <a:pt x="1361954" y="1014714"/>
                  <a:pt x="1273215" y="1018572"/>
                </a:cubicBezTo>
                <a:cubicBezTo>
                  <a:pt x="1142035" y="1014714"/>
                  <a:pt x="1010740" y="1013718"/>
                  <a:pt x="879676" y="1006997"/>
                </a:cubicBezTo>
                <a:cubicBezTo>
                  <a:pt x="860028" y="1005989"/>
                  <a:pt x="841341" y="997722"/>
                  <a:pt x="821802" y="995423"/>
                </a:cubicBezTo>
                <a:cubicBezTo>
                  <a:pt x="775661" y="989995"/>
                  <a:pt x="729205" y="987706"/>
                  <a:pt x="682906" y="983848"/>
                </a:cubicBezTo>
                <a:cubicBezTo>
                  <a:pt x="659757" y="976132"/>
                  <a:pt x="637131" y="966617"/>
                  <a:pt x="613458" y="960699"/>
                </a:cubicBezTo>
                <a:cubicBezTo>
                  <a:pt x="598025" y="956841"/>
                  <a:pt x="582396" y="953695"/>
                  <a:pt x="567159" y="949124"/>
                </a:cubicBezTo>
                <a:cubicBezTo>
                  <a:pt x="567124" y="949114"/>
                  <a:pt x="480366" y="920193"/>
                  <a:pt x="462987" y="914400"/>
                </a:cubicBezTo>
                <a:lnTo>
                  <a:pt x="428263" y="902825"/>
                </a:lnTo>
                <a:cubicBezTo>
                  <a:pt x="416688" y="898967"/>
                  <a:pt x="403691" y="898018"/>
                  <a:pt x="393539" y="891250"/>
                </a:cubicBezTo>
                <a:cubicBezTo>
                  <a:pt x="370390" y="875817"/>
                  <a:pt x="350485" y="853750"/>
                  <a:pt x="324091" y="844952"/>
                </a:cubicBezTo>
                <a:cubicBezTo>
                  <a:pt x="312516" y="841094"/>
                  <a:pt x="300032" y="839302"/>
                  <a:pt x="289367" y="833377"/>
                </a:cubicBezTo>
                <a:cubicBezTo>
                  <a:pt x="169973" y="767046"/>
                  <a:pt x="263764" y="801692"/>
                  <a:pt x="185195" y="775504"/>
                </a:cubicBezTo>
                <a:cubicBezTo>
                  <a:pt x="177478" y="767787"/>
                  <a:pt x="168862" y="760876"/>
                  <a:pt x="162045" y="752354"/>
                </a:cubicBezTo>
                <a:cubicBezTo>
                  <a:pt x="153355" y="741491"/>
                  <a:pt x="149759" y="726320"/>
                  <a:pt x="138896" y="717630"/>
                </a:cubicBezTo>
                <a:cubicBezTo>
                  <a:pt x="129369" y="710008"/>
                  <a:pt x="115747" y="709914"/>
                  <a:pt x="104172" y="706056"/>
                </a:cubicBezTo>
                <a:cubicBezTo>
                  <a:pt x="97913" y="699797"/>
                  <a:pt x="53007" y="657915"/>
                  <a:pt x="57873" y="648182"/>
                </a:cubicBezTo>
                <a:cubicBezTo>
                  <a:pt x="63329" y="637269"/>
                  <a:pt x="81022" y="655899"/>
                  <a:pt x="92597" y="659757"/>
                </a:cubicBezTo>
                <a:cubicBezTo>
                  <a:pt x="108030" y="675190"/>
                  <a:pt x="126789" y="687896"/>
                  <a:pt x="138896" y="706056"/>
                </a:cubicBezTo>
                <a:cubicBezTo>
                  <a:pt x="156086" y="731842"/>
                  <a:pt x="161631" y="745079"/>
                  <a:pt x="185195" y="763929"/>
                </a:cubicBezTo>
                <a:cubicBezTo>
                  <a:pt x="196058" y="772619"/>
                  <a:pt x="209357" y="778025"/>
                  <a:pt x="219919" y="787078"/>
                </a:cubicBezTo>
                <a:cubicBezTo>
                  <a:pt x="236490" y="801282"/>
                  <a:pt x="245044" y="828083"/>
                  <a:pt x="266218" y="833377"/>
                </a:cubicBezTo>
                <a:cubicBezTo>
                  <a:pt x="410967" y="869566"/>
                  <a:pt x="230993" y="823313"/>
                  <a:pt x="347240" y="856526"/>
                </a:cubicBezTo>
                <a:cubicBezTo>
                  <a:pt x="362536" y="860896"/>
                  <a:pt x="378106" y="864243"/>
                  <a:pt x="393539" y="868101"/>
                </a:cubicBezTo>
                <a:cubicBezTo>
                  <a:pt x="405114" y="875817"/>
                  <a:pt x="415551" y="885600"/>
                  <a:pt x="428263" y="891250"/>
                </a:cubicBezTo>
                <a:cubicBezTo>
                  <a:pt x="450561" y="901160"/>
                  <a:pt x="474562" y="906683"/>
                  <a:pt x="497711" y="914400"/>
                </a:cubicBezTo>
                <a:cubicBezTo>
                  <a:pt x="509286" y="918258"/>
                  <a:pt x="520598" y="923016"/>
                  <a:pt x="532435" y="925975"/>
                </a:cubicBezTo>
                <a:cubicBezTo>
                  <a:pt x="563301" y="933691"/>
                  <a:pt x="594850" y="939063"/>
                  <a:pt x="625033" y="949124"/>
                </a:cubicBezTo>
                <a:cubicBezTo>
                  <a:pt x="636608" y="952982"/>
                  <a:pt x="647793" y="958306"/>
                  <a:pt x="659757" y="960699"/>
                </a:cubicBezTo>
                <a:cubicBezTo>
                  <a:pt x="705783" y="969904"/>
                  <a:pt x="754125" y="969005"/>
                  <a:pt x="798653" y="983848"/>
                </a:cubicBezTo>
                <a:cubicBezTo>
                  <a:pt x="810228" y="987706"/>
                  <a:pt x="821540" y="992464"/>
                  <a:pt x="833377" y="995423"/>
                </a:cubicBezTo>
                <a:cubicBezTo>
                  <a:pt x="852463" y="1000194"/>
                  <a:pt x="871894" y="1003478"/>
                  <a:pt x="891250" y="1006997"/>
                </a:cubicBezTo>
                <a:cubicBezTo>
                  <a:pt x="950143" y="1017705"/>
                  <a:pt x="981019" y="1021475"/>
                  <a:pt x="1041721" y="1030147"/>
                </a:cubicBezTo>
                <a:lnTo>
                  <a:pt x="1527858" y="1018572"/>
                </a:lnTo>
                <a:cubicBezTo>
                  <a:pt x="1549970" y="1017651"/>
                  <a:pt x="1630241" y="999957"/>
                  <a:pt x="1655180" y="995423"/>
                </a:cubicBezTo>
                <a:cubicBezTo>
                  <a:pt x="1678270" y="991225"/>
                  <a:pt x="1701615" y="988451"/>
                  <a:pt x="1724628" y="983848"/>
                </a:cubicBezTo>
                <a:cubicBezTo>
                  <a:pt x="1740227" y="980728"/>
                  <a:pt x="1755630" y="976643"/>
                  <a:pt x="1770926" y="972273"/>
                </a:cubicBezTo>
                <a:cubicBezTo>
                  <a:pt x="1782657" y="968921"/>
                  <a:pt x="1793740" y="963346"/>
                  <a:pt x="1805650" y="960699"/>
                </a:cubicBezTo>
                <a:cubicBezTo>
                  <a:pt x="1853297" y="950111"/>
                  <a:pt x="1886628" y="950188"/>
                  <a:pt x="1932972" y="937549"/>
                </a:cubicBezTo>
                <a:cubicBezTo>
                  <a:pt x="1932991" y="937544"/>
                  <a:pt x="2019773" y="908616"/>
                  <a:pt x="2037144" y="902825"/>
                </a:cubicBezTo>
                <a:cubicBezTo>
                  <a:pt x="2048719" y="898967"/>
                  <a:pt x="2059833" y="893256"/>
                  <a:pt x="2071868" y="891250"/>
                </a:cubicBezTo>
                <a:lnTo>
                  <a:pt x="2141316" y="879676"/>
                </a:lnTo>
                <a:cubicBezTo>
                  <a:pt x="2164465" y="871959"/>
                  <a:pt x="2193509" y="873780"/>
                  <a:pt x="2210764" y="856526"/>
                </a:cubicBezTo>
                <a:cubicBezTo>
                  <a:pt x="2218481" y="848810"/>
                  <a:pt x="2224153" y="838257"/>
                  <a:pt x="2233914" y="833377"/>
                </a:cubicBezTo>
                <a:cubicBezTo>
                  <a:pt x="2255739" y="822465"/>
                  <a:pt x="2303362" y="810228"/>
                  <a:pt x="2303362" y="810228"/>
                </a:cubicBezTo>
                <a:cubicBezTo>
                  <a:pt x="2349954" y="763634"/>
                  <a:pt x="2298147" y="807502"/>
                  <a:pt x="2372810" y="775504"/>
                </a:cubicBezTo>
                <a:cubicBezTo>
                  <a:pt x="2385596" y="770024"/>
                  <a:pt x="2395091" y="758575"/>
                  <a:pt x="2407534" y="752354"/>
                </a:cubicBezTo>
                <a:cubicBezTo>
                  <a:pt x="2418447" y="746898"/>
                  <a:pt x="2430683" y="744638"/>
                  <a:pt x="2442258" y="740780"/>
                </a:cubicBezTo>
                <a:cubicBezTo>
                  <a:pt x="2509613" y="673422"/>
                  <a:pt x="2415540" y="770525"/>
                  <a:pt x="2488557" y="682906"/>
                </a:cubicBezTo>
                <a:cubicBezTo>
                  <a:pt x="2516408" y="649485"/>
                  <a:pt x="2523861" y="647795"/>
                  <a:pt x="2558005" y="625033"/>
                </a:cubicBezTo>
                <a:cubicBezTo>
                  <a:pt x="2629254" y="518158"/>
                  <a:pt x="2538332" y="649624"/>
                  <a:pt x="2604304" y="567159"/>
                </a:cubicBezTo>
                <a:cubicBezTo>
                  <a:pt x="2612994" y="556296"/>
                  <a:pt x="2617616" y="542272"/>
                  <a:pt x="2627453" y="532435"/>
                </a:cubicBezTo>
                <a:cubicBezTo>
                  <a:pt x="2637290" y="522598"/>
                  <a:pt x="2650602" y="517002"/>
                  <a:pt x="2662177" y="509286"/>
                </a:cubicBezTo>
                <a:cubicBezTo>
                  <a:pt x="2733426" y="402411"/>
                  <a:pt x="2642504" y="533877"/>
                  <a:pt x="2708476" y="451412"/>
                </a:cubicBezTo>
                <a:cubicBezTo>
                  <a:pt x="2735216" y="417986"/>
                  <a:pt x="2723720" y="418383"/>
                  <a:pt x="2754775" y="393539"/>
                </a:cubicBezTo>
                <a:cubicBezTo>
                  <a:pt x="2788199" y="366800"/>
                  <a:pt x="2787805" y="378294"/>
                  <a:pt x="2812648" y="347240"/>
                </a:cubicBezTo>
                <a:cubicBezTo>
                  <a:pt x="2821338" y="336377"/>
                  <a:pt x="2827107" y="323379"/>
                  <a:pt x="2835797" y="312516"/>
                </a:cubicBezTo>
                <a:cubicBezTo>
                  <a:pt x="2842614" y="303995"/>
                  <a:pt x="2852130" y="297888"/>
                  <a:pt x="2858947" y="289367"/>
                </a:cubicBezTo>
                <a:cubicBezTo>
                  <a:pt x="2867637" y="278504"/>
                  <a:pt x="2873043" y="265205"/>
                  <a:pt x="2882096" y="254643"/>
                </a:cubicBezTo>
                <a:cubicBezTo>
                  <a:pt x="2896300" y="238072"/>
                  <a:pt x="2916288" y="226504"/>
                  <a:pt x="2928395" y="208344"/>
                </a:cubicBezTo>
                <a:cubicBezTo>
                  <a:pt x="2994737" y="108830"/>
                  <a:pt x="2915198" y="234738"/>
                  <a:pt x="2963119" y="138896"/>
                </a:cubicBezTo>
                <a:cubicBezTo>
                  <a:pt x="2977721" y="109691"/>
                  <a:pt x="2987884" y="102556"/>
                  <a:pt x="3009418" y="81023"/>
                </a:cubicBezTo>
                <a:cubicBezTo>
                  <a:pt x="3013276" y="69448"/>
                  <a:pt x="3012365" y="54926"/>
                  <a:pt x="3020992" y="46299"/>
                </a:cubicBezTo>
                <a:cubicBezTo>
                  <a:pt x="3029619" y="37672"/>
                  <a:pt x="3055716" y="22523"/>
                  <a:pt x="3055716" y="34724"/>
                </a:cubicBezTo>
                <a:cubicBezTo>
                  <a:pt x="3055716" y="51093"/>
                  <a:pt x="3031471" y="56873"/>
                  <a:pt x="3020992" y="69448"/>
                </a:cubicBezTo>
                <a:cubicBezTo>
                  <a:pt x="3012086" y="80135"/>
                  <a:pt x="3007680" y="94335"/>
                  <a:pt x="2997843" y="104172"/>
                </a:cubicBezTo>
                <a:cubicBezTo>
                  <a:pt x="2988006" y="114009"/>
                  <a:pt x="2973982" y="118631"/>
                  <a:pt x="2963119" y="127321"/>
                </a:cubicBezTo>
                <a:cubicBezTo>
                  <a:pt x="2917723" y="163637"/>
                  <a:pt x="2965548" y="141945"/>
                  <a:pt x="2905245" y="162045"/>
                </a:cubicBezTo>
                <a:cubicBezTo>
                  <a:pt x="2897529" y="169762"/>
                  <a:pt x="2891454" y="179580"/>
                  <a:pt x="2882096" y="185195"/>
                </a:cubicBezTo>
                <a:cubicBezTo>
                  <a:pt x="2869134" y="192972"/>
                  <a:pt x="2811156" y="205319"/>
                  <a:pt x="2801073" y="208344"/>
                </a:cubicBezTo>
                <a:cubicBezTo>
                  <a:pt x="2770816" y="217421"/>
                  <a:pt x="2708909" y="243068"/>
                  <a:pt x="2673752" y="243068"/>
                </a:cubicBezTo>
                <a:cubicBezTo>
                  <a:pt x="2657844" y="243068"/>
                  <a:pt x="2704754" y="235863"/>
                  <a:pt x="2720050" y="231493"/>
                </a:cubicBezTo>
                <a:cubicBezTo>
                  <a:pt x="2731782" y="228141"/>
                  <a:pt x="2743200" y="223777"/>
                  <a:pt x="2754775" y="219919"/>
                </a:cubicBezTo>
                <a:cubicBezTo>
                  <a:pt x="2809803" y="183233"/>
                  <a:pt x="2776301" y="201169"/>
                  <a:pt x="2858947" y="173620"/>
                </a:cubicBezTo>
                <a:cubicBezTo>
                  <a:pt x="2870522" y="169762"/>
                  <a:pt x="2883519" y="168813"/>
                  <a:pt x="2893671" y="162045"/>
                </a:cubicBezTo>
                <a:cubicBezTo>
                  <a:pt x="2972199" y="109694"/>
                  <a:pt x="2943446" y="135420"/>
                  <a:pt x="2986268" y="92597"/>
                </a:cubicBezTo>
                <a:cubicBezTo>
                  <a:pt x="2990126" y="81022"/>
                  <a:pt x="2990221" y="67400"/>
                  <a:pt x="2997843" y="57873"/>
                </a:cubicBezTo>
                <a:cubicBezTo>
                  <a:pt x="3006533" y="47010"/>
                  <a:pt x="3022730" y="44561"/>
                  <a:pt x="3032567" y="34724"/>
                </a:cubicBezTo>
                <a:cubicBezTo>
                  <a:pt x="3042404" y="24887"/>
                  <a:pt x="3048000" y="11575"/>
                  <a:pt x="3055716" y="0"/>
                </a:cubicBezTo>
                <a:cubicBezTo>
                  <a:pt x="3051858" y="23149"/>
                  <a:pt x="3049233" y="46538"/>
                  <a:pt x="3044142" y="69448"/>
                </a:cubicBezTo>
                <a:cubicBezTo>
                  <a:pt x="3041495" y="81358"/>
                  <a:pt x="3033781" y="92032"/>
                  <a:pt x="3032567" y="104172"/>
                </a:cubicBezTo>
                <a:cubicBezTo>
                  <a:pt x="3026029" y="169549"/>
                  <a:pt x="3024850" y="235352"/>
                  <a:pt x="3020992" y="300942"/>
                </a:cubicBezTo>
                <a:cubicBezTo>
                  <a:pt x="3024850" y="389681"/>
                  <a:pt x="3037002" y="478447"/>
                  <a:pt x="3032567" y="567159"/>
                </a:cubicBezTo>
                <a:cubicBezTo>
                  <a:pt x="3031872" y="581053"/>
                  <a:pt x="3015639" y="544877"/>
                  <a:pt x="3009418" y="532435"/>
                </a:cubicBezTo>
                <a:cubicBezTo>
                  <a:pt x="3003962" y="521522"/>
                  <a:pt x="3001701" y="509286"/>
                  <a:pt x="2997843" y="497711"/>
                </a:cubicBezTo>
                <a:cubicBezTo>
                  <a:pt x="3001701" y="412830"/>
                  <a:pt x="3002362" y="327743"/>
                  <a:pt x="3009418" y="243068"/>
                </a:cubicBezTo>
                <a:cubicBezTo>
                  <a:pt x="3013949" y="188693"/>
                  <a:pt x="3019333" y="133957"/>
                  <a:pt x="3032567" y="81023"/>
                </a:cubicBezTo>
                <a:cubicBezTo>
                  <a:pt x="3046014" y="27238"/>
                  <a:pt x="3044142" y="50632"/>
                  <a:pt x="3044142" y="11575"/>
                </a:cubicBez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0" y="441609"/>
            <a:ext cx="12192000" cy="31655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latin typeface="Segoe Condensed" charset="0"/>
                <a:ea typeface="Segoe Condensed" charset="0"/>
                <a:cs typeface="Segoe Condensed" charset="0"/>
              </a:rPr>
              <a:t>How can </a:t>
            </a:r>
            <a:r>
              <a:rPr lang="en-US" sz="6000" b="1" dirty="0">
                <a:solidFill>
                  <a:schemeClr val="tx1"/>
                </a:solidFill>
                <a:latin typeface="Segoe Condensed" charset="0"/>
                <a:ea typeface="Segoe Condensed" charset="0"/>
                <a:cs typeface="Segoe Condensed" charset="0"/>
              </a:rPr>
              <a:t>LPSV tools </a:t>
            </a:r>
            <a:r>
              <a:rPr lang="en-US" sz="4800" dirty="0">
                <a:solidFill>
                  <a:schemeClr val="tx1"/>
                </a:solidFill>
                <a:latin typeface="Segoe Condensed" charset="0"/>
                <a:ea typeface="Segoe Condensed" charset="0"/>
                <a:cs typeface="Segoe Condensed" charset="0"/>
              </a:rPr>
              <a:t>support </a:t>
            </a:r>
            <a:r>
              <a:rPr lang="en-US" sz="6000" b="1" dirty="0" smtClean="0">
                <a:solidFill>
                  <a:schemeClr val="tx1"/>
                </a:solidFill>
                <a:latin typeface="Segoe Condensed" charset="0"/>
                <a:ea typeface="Segoe Condensed" charset="0"/>
                <a:cs typeface="Segoe Condensed" charset="0"/>
              </a:rPr>
              <a:t>life-relevant</a:t>
            </a:r>
            <a:r>
              <a:rPr lang="en-US" sz="6000" b="1" dirty="0">
                <a:solidFill>
                  <a:schemeClr val="tx1"/>
                </a:solidFill>
                <a:latin typeface="Segoe Condensed" charset="0"/>
                <a:ea typeface="Segoe Condensed" charset="0"/>
                <a:cs typeface="Segoe Condensed" charset="0"/>
              </a:rPr>
              <a:t>, collaborative</a:t>
            </a:r>
            <a:r>
              <a:rPr lang="en-US" sz="6000" dirty="0">
                <a:solidFill>
                  <a:schemeClr val="tx1"/>
                </a:solidFill>
                <a:latin typeface="Segoe Condensed" charset="0"/>
                <a:ea typeface="Segoe Condensed" charset="0"/>
                <a:cs typeface="Segoe Condensed" charset="0"/>
              </a:rPr>
              <a:t> </a:t>
            </a:r>
            <a:r>
              <a:rPr lang="en-US" sz="4800" dirty="0">
                <a:solidFill>
                  <a:schemeClr val="tx1"/>
                </a:solidFill>
                <a:latin typeface="Segoe Condensed" charset="0"/>
                <a:ea typeface="Segoe Condensed" charset="0"/>
                <a:cs typeface="Segoe Condensed" charset="0"/>
              </a:rPr>
              <a:t>STEM learning experiences for youth?</a:t>
            </a:r>
          </a:p>
        </p:txBody>
      </p:sp>
    </p:spTree>
    <p:extLst>
      <p:ext uri="{BB962C8B-B14F-4D97-AF65-F5344CB8AC3E}">
        <p14:creationId xmlns:p14="http://schemas.microsoft.com/office/powerpoint/2010/main" val="1154694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 y="4477325"/>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7" y="4679873"/>
            <a:ext cx="1411783" cy="707886"/>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Participatory Design</a:t>
            </a:r>
          </a:p>
        </p:txBody>
      </p:sp>
      <p:sp>
        <p:nvSpPr>
          <p:cNvPr id="7" name="TextBox 6"/>
          <p:cNvSpPr txBox="1"/>
          <p:nvPr/>
        </p:nvSpPr>
        <p:spPr>
          <a:xfrm>
            <a:off x="6887175" y="4833761"/>
            <a:ext cx="194216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Evaluation Method</a:t>
            </a:r>
          </a:p>
        </p:txBody>
      </p:sp>
      <p:sp>
        <p:nvSpPr>
          <p:cNvPr id="8" name="TextBox 7"/>
          <p:cNvSpPr txBox="1"/>
          <p:nvPr/>
        </p:nvSpPr>
        <p:spPr>
          <a:xfrm>
            <a:off x="10917480" y="4833761"/>
            <a:ext cx="100807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Findings</a:t>
            </a:r>
          </a:p>
        </p:txBody>
      </p:sp>
      <p:sp>
        <p:nvSpPr>
          <p:cNvPr id="9" name="TextBox 8"/>
          <p:cNvSpPr txBox="1"/>
          <p:nvPr/>
        </p:nvSpPr>
        <p:spPr>
          <a:xfrm>
            <a:off x="8738947" y="4679873"/>
            <a:ext cx="1801875" cy="707886"/>
          </a:xfrm>
          <a:prstGeom prst="rect">
            <a:avLst/>
          </a:prstGeom>
          <a:noFill/>
        </p:spPr>
        <p:txBody>
          <a:bodyPr wrap="square" rtlCol="0" anchor="ctr">
            <a:spAutoFit/>
          </a:bodyPr>
          <a:lstStyle/>
          <a:p>
            <a:pPr algn="ctr"/>
            <a:r>
              <a:rPr lang="en-US" sz="2000" smtClean="0">
                <a:latin typeface="Segoe Condensed" charset="0"/>
                <a:ea typeface="Segoe Condensed" charset="0"/>
                <a:cs typeface="Segoe Condensed" charset="0"/>
              </a:rPr>
              <a:t>LPSVs + Activity </a:t>
            </a:r>
          </a:p>
          <a:p>
            <a:pPr algn="ctr"/>
            <a:r>
              <a:rPr lang="en-US" sz="2000" dirty="0" smtClean="0">
                <a:latin typeface="Segoe Condensed" charset="0"/>
                <a:ea typeface="Segoe Condensed" charset="0"/>
                <a:cs typeface="Segoe Condensed" charset="0"/>
              </a:rPr>
              <a:t>Analysis</a:t>
            </a:r>
          </a:p>
        </p:txBody>
      </p:sp>
      <p:sp>
        <p:nvSpPr>
          <p:cNvPr id="10" name="Oval 9"/>
          <p:cNvSpPr/>
          <p:nvPr/>
        </p:nvSpPr>
        <p:spPr>
          <a:xfrm>
            <a:off x="2351324" y="4313009"/>
            <a:ext cx="324091" cy="3286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1" y="4313009"/>
            <a:ext cx="324091" cy="32863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40" y="4313009"/>
            <a:ext cx="324091" cy="328632"/>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1" y="4313009"/>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4" y="4679873"/>
            <a:ext cx="1063892" cy="707886"/>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BodyVis</a:t>
            </a:r>
            <a:endParaRPr lang="en-US" sz="2000" dirty="0" smtClean="0">
              <a:latin typeface="Segoe Condensed" charset="0"/>
              <a:ea typeface="Segoe Condensed" charset="0"/>
              <a:cs typeface="Segoe Condensed" charset="0"/>
            </a:endParaRPr>
          </a:p>
          <a:p>
            <a:pPr algn="ctr"/>
            <a:r>
              <a:rPr lang="en-US" sz="2000" dirty="0" smtClean="0">
                <a:latin typeface="Segoe Condensed" charset="0"/>
                <a:ea typeface="Segoe Condensed" charset="0"/>
                <a:cs typeface="Segoe Condensed" charset="0"/>
              </a:rPr>
              <a:t>(LPSV)</a:t>
            </a:r>
          </a:p>
        </p:txBody>
      </p:sp>
      <p:sp>
        <p:nvSpPr>
          <p:cNvPr id="15" name="Oval 14"/>
          <p:cNvSpPr/>
          <p:nvPr/>
        </p:nvSpPr>
        <p:spPr>
          <a:xfrm>
            <a:off x="569695" y="4313009"/>
            <a:ext cx="324091" cy="3286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6" y="4679873"/>
            <a:ext cx="1274103" cy="707886"/>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SharedPhys</a:t>
            </a:r>
            <a:endParaRPr lang="en-US" sz="2000" dirty="0" smtClean="0">
              <a:latin typeface="Segoe Condensed" charset="0"/>
              <a:ea typeface="Segoe Condensed" charset="0"/>
              <a:cs typeface="Segoe Condensed" charset="0"/>
            </a:endParaRPr>
          </a:p>
          <a:p>
            <a:pPr algn="ctr"/>
            <a:r>
              <a:rPr lang="en-US" sz="2000" dirty="0" smtClean="0">
                <a:latin typeface="Segoe Condensed" charset="0"/>
                <a:ea typeface="Segoe Condensed" charset="0"/>
                <a:cs typeface="Segoe Condensed" charset="0"/>
              </a:rPr>
              <a:t>(LPSV)</a:t>
            </a:r>
          </a:p>
        </p:txBody>
      </p:sp>
      <p:sp>
        <p:nvSpPr>
          <p:cNvPr id="17" name="Oval 16"/>
          <p:cNvSpPr/>
          <p:nvPr/>
        </p:nvSpPr>
        <p:spPr>
          <a:xfrm>
            <a:off x="4132953" y="4313009"/>
            <a:ext cx="324091" cy="32863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9" y="4833761"/>
            <a:ext cx="1502865"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LPSV Activity</a:t>
            </a:r>
          </a:p>
        </p:txBody>
      </p:sp>
      <p:sp>
        <p:nvSpPr>
          <p:cNvPr id="19" name="Oval 18"/>
          <p:cNvSpPr/>
          <p:nvPr/>
        </p:nvSpPr>
        <p:spPr>
          <a:xfrm>
            <a:off x="5914582" y="4318411"/>
            <a:ext cx="324091" cy="3286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rot="527031">
            <a:off x="2500133" y="5285287"/>
            <a:ext cx="1632820" cy="522360"/>
          </a:xfrm>
          <a:custGeom>
            <a:avLst/>
            <a:gdLst>
              <a:gd name="connsiteX0" fmla="*/ 0 w 1423686"/>
              <a:gd name="connsiteY0" fmla="*/ 300942 h 522360"/>
              <a:gd name="connsiteX1" fmla="*/ 34724 w 1423686"/>
              <a:gd name="connsiteY1" fmla="*/ 358815 h 522360"/>
              <a:gd name="connsiteX2" fmla="*/ 92598 w 1423686"/>
              <a:gd name="connsiteY2" fmla="*/ 405114 h 522360"/>
              <a:gd name="connsiteX3" fmla="*/ 162046 w 1423686"/>
              <a:gd name="connsiteY3" fmla="*/ 428263 h 522360"/>
              <a:gd name="connsiteX4" fmla="*/ 185195 w 1423686"/>
              <a:gd name="connsiteY4" fmla="*/ 451413 h 522360"/>
              <a:gd name="connsiteX5" fmla="*/ 266218 w 1423686"/>
              <a:gd name="connsiteY5" fmla="*/ 474562 h 522360"/>
              <a:gd name="connsiteX6" fmla="*/ 381965 w 1423686"/>
              <a:gd name="connsiteY6" fmla="*/ 497712 h 522360"/>
              <a:gd name="connsiteX7" fmla="*/ 717631 w 1423686"/>
              <a:gd name="connsiteY7" fmla="*/ 486137 h 522360"/>
              <a:gd name="connsiteX8" fmla="*/ 787079 w 1423686"/>
              <a:gd name="connsiteY8" fmla="*/ 462987 h 522360"/>
              <a:gd name="connsiteX9" fmla="*/ 856527 w 1423686"/>
              <a:gd name="connsiteY9" fmla="*/ 439838 h 522360"/>
              <a:gd name="connsiteX10" fmla="*/ 891251 w 1423686"/>
              <a:gd name="connsiteY10" fmla="*/ 416689 h 522360"/>
              <a:gd name="connsiteX11" fmla="*/ 925975 w 1423686"/>
              <a:gd name="connsiteY11" fmla="*/ 405114 h 522360"/>
              <a:gd name="connsiteX12" fmla="*/ 983848 w 1423686"/>
              <a:gd name="connsiteY12" fmla="*/ 358815 h 522360"/>
              <a:gd name="connsiteX13" fmla="*/ 1018572 w 1423686"/>
              <a:gd name="connsiteY13" fmla="*/ 347241 h 522360"/>
              <a:gd name="connsiteX14" fmla="*/ 1041722 w 1423686"/>
              <a:gd name="connsiteY14" fmla="*/ 324091 h 522360"/>
              <a:gd name="connsiteX15" fmla="*/ 1111170 w 1423686"/>
              <a:gd name="connsiteY15" fmla="*/ 300942 h 522360"/>
              <a:gd name="connsiteX16" fmla="*/ 1122744 w 1423686"/>
              <a:gd name="connsiteY16" fmla="*/ 266218 h 522360"/>
              <a:gd name="connsiteX17" fmla="*/ 1157469 w 1423686"/>
              <a:gd name="connsiteY17" fmla="*/ 243068 h 522360"/>
              <a:gd name="connsiteX18" fmla="*/ 1192193 w 1423686"/>
              <a:gd name="connsiteY18" fmla="*/ 208344 h 522360"/>
              <a:gd name="connsiteX19" fmla="*/ 1250066 w 1423686"/>
              <a:gd name="connsiteY19" fmla="*/ 150471 h 522360"/>
              <a:gd name="connsiteX20" fmla="*/ 1261641 w 1423686"/>
              <a:gd name="connsiteY20" fmla="*/ 115747 h 522360"/>
              <a:gd name="connsiteX21" fmla="*/ 1284790 w 1423686"/>
              <a:gd name="connsiteY21" fmla="*/ 81023 h 522360"/>
              <a:gd name="connsiteX22" fmla="*/ 1261641 w 1423686"/>
              <a:gd name="connsiteY22" fmla="*/ 115747 h 522360"/>
              <a:gd name="connsiteX23" fmla="*/ 1215342 w 1423686"/>
              <a:gd name="connsiteY23" fmla="*/ 173620 h 522360"/>
              <a:gd name="connsiteX24" fmla="*/ 1169043 w 1423686"/>
              <a:gd name="connsiteY24" fmla="*/ 219919 h 522360"/>
              <a:gd name="connsiteX25" fmla="*/ 1157469 w 1423686"/>
              <a:gd name="connsiteY25" fmla="*/ 254643 h 522360"/>
              <a:gd name="connsiteX26" fmla="*/ 1099595 w 1423686"/>
              <a:gd name="connsiteY26" fmla="*/ 289367 h 522360"/>
              <a:gd name="connsiteX27" fmla="*/ 1053296 w 1423686"/>
              <a:gd name="connsiteY27" fmla="*/ 335666 h 522360"/>
              <a:gd name="connsiteX28" fmla="*/ 983848 w 1423686"/>
              <a:gd name="connsiteY28" fmla="*/ 370390 h 522360"/>
              <a:gd name="connsiteX29" fmla="*/ 949124 w 1423686"/>
              <a:gd name="connsiteY29" fmla="*/ 381965 h 522360"/>
              <a:gd name="connsiteX30" fmla="*/ 879676 w 1423686"/>
              <a:gd name="connsiteY30" fmla="*/ 428263 h 522360"/>
              <a:gd name="connsiteX31" fmla="*/ 810228 w 1423686"/>
              <a:gd name="connsiteY31" fmla="*/ 462987 h 522360"/>
              <a:gd name="connsiteX32" fmla="*/ 798653 w 1423686"/>
              <a:gd name="connsiteY32" fmla="*/ 497712 h 522360"/>
              <a:gd name="connsiteX33" fmla="*/ 763929 w 1423686"/>
              <a:gd name="connsiteY33" fmla="*/ 509286 h 522360"/>
              <a:gd name="connsiteX34" fmla="*/ 613458 w 1423686"/>
              <a:gd name="connsiteY34" fmla="*/ 520861 h 522360"/>
              <a:gd name="connsiteX35" fmla="*/ 289367 w 1423686"/>
              <a:gd name="connsiteY35" fmla="*/ 497712 h 522360"/>
              <a:gd name="connsiteX36" fmla="*/ 185195 w 1423686"/>
              <a:gd name="connsiteY36" fmla="*/ 462987 h 522360"/>
              <a:gd name="connsiteX37" fmla="*/ 115747 w 1423686"/>
              <a:gd name="connsiteY37" fmla="*/ 439838 h 522360"/>
              <a:gd name="connsiteX38" fmla="*/ 81023 w 1423686"/>
              <a:gd name="connsiteY38" fmla="*/ 428263 h 522360"/>
              <a:gd name="connsiteX39" fmla="*/ 46299 w 1423686"/>
              <a:gd name="connsiteY39" fmla="*/ 405114 h 522360"/>
              <a:gd name="connsiteX40" fmla="*/ 23150 w 1423686"/>
              <a:gd name="connsiteY40" fmla="*/ 370390 h 522360"/>
              <a:gd name="connsiteX41" fmla="*/ 46299 w 1423686"/>
              <a:gd name="connsiteY41" fmla="*/ 405114 h 522360"/>
              <a:gd name="connsiteX42" fmla="*/ 81023 w 1423686"/>
              <a:gd name="connsiteY42" fmla="*/ 416689 h 522360"/>
              <a:gd name="connsiteX43" fmla="*/ 185195 w 1423686"/>
              <a:gd name="connsiteY43" fmla="*/ 462987 h 522360"/>
              <a:gd name="connsiteX44" fmla="*/ 254643 w 1423686"/>
              <a:gd name="connsiteY44" fmla="*/ 486137 h 522360"/>
              <a:gd name="connsiteX45" fmla="*/ 289367 w 1423686"/>
              <a:gd name="connsiteY45" fmla="*/ 497712 h 522360"/>
              <a:gd name="connsiteX46" fmla="*/ 509286 w 1423686"/>
              <a:gd name="connsiteY46" fmla="*/ 509286 h 522360"/>
              <a:gd name="connsiteX47" fmla="*/ 729205 w 1423686"/>
              <a:gd name="connsiteY47" fmla="*/ 509286 h 522360"/>
              <a:gd name="connsiteX48" fmla="*/ 798653 w 1423686"/>
              <a:gd name="connsiteY48" fmla="*/ 486137 h 522360"/>
              <a:gd name="connsiteX49" fmla="*/ 833377 w 1423686"/>
              <a:gd name="connsiteY49" fmla="*/ 474562 h 522360"/>
              <a:gd name="connsiteX50" fmla="*/ 856527 w 1423686"/>
              <a:gd name="connsiteY50" fmla="*/ 451413 h 522360"/>
              <a:gd name="connsiteX51" fmla="*/ 891251 w 1423686"/>
              <a:gd name="connsiteY51" fmla="*/ 439838 h 522360"/>
              <a:gd name="connsiteX52" fmla="*/ 925975 w 1423686"/>
              <a:gd name="connsiteY52" fmla="*/ 416689 h 522360"/>
              <a:gd name="connsiteX53" fmla="*/ 949124 w 1423686"/>
              <a:gd name="connsiteY53" fmla="*/ 381965 h 522360"/>
              <a:gd name="connsiteX54" fmla="*/ 1018572 w 1423686"/>
              <a:gd name="connsiteY54" fmla="*/ 358815 h 522360"/>
              <a:gd name="connsiteX55" fmla="*/ 1076446 w 1423686"/>
              <a:gd name="connsiteY55" fmla="*/ 324091 h 522360"/>
              <a:gd name="connsiteX56" fmla="*/ 1145894 w 1423686"/>
              <a:gd name="connsiteY56" fmla="*/ 277793 h 522360"/>
              <a:gd name="connsiteX57" fmla="*/ 1180618 w 1423686"/>
              <a:gd name="connsiteY57" fmla="*/ 208344 h 522360"/>
              <a:gd name="connsiteX58" fmla="*/ 1215342 w 1423686"/>
              <a:gd name="connsiteY58" fmla="*/ 185195 h 522360"/>
              <a:gd name="connsiteX59" fmla="*/ 1250066 w 1423686"/>
              <a:gd name="connsiteY59" fmla="*/ 115747 h 522360"/>
              <a:gd name="connsiteX60" fmla="*/ 1296365 w 1423686"/>
              <a:gd name="connsiteY60" fmla="*/ 57874 h 522360"/>
              <a:gd name="connsiteX61" fmla="*/ 1307939 w 1423686"/>
              <a:gd name="connsiteY61" fmla="*/ 23149 h 522360"/>
              <a:gd name="connsiteX62" fmla="*/ 1296365 w 1423686"/>
              <a:gd name="connsiteY62" fmla="*/ 69448 h 522360"/>
              <a:gd name="connsiteX63" fmla="*/ 1203767 w 1423686"/>
              <a:gd name="connsiteY63" fmla="*/ 115747 h 522360"/>
              <a:gd name="connsiteX64" fmla="*/ 1169043 w 1423686"/>
              <a:gd name="connsiteY64" fmla="*/ 127322 h 522360"/>
              <a:gd name="connsiteX65" fmla="*/ 1099595 w 1423686"/>
              <a:gd name="connsiteY65" fmla="*/ 162046 h 522360"/>
              <a:gd name="connsiteX66" fmla="*/ 1006998 w 1423686"/>
              <a:gd name="connsiteY66" fmla="*/ 219919 h 522360"/>
              <a:gd name="connsiteX67" fmla="*/ 1041722 w 1423686"/>
              <a:gd name="connsiteY67" fmla="*/ 208344 h 522360"/>
              <a:gd name="connsiteX68" fmla="*/ 1076446 w 1423686"/>
              <a:gd name="connsiteY68" fmla="*/ 185195 h 522360"/>
              <a:gd name="connsiteX69" fmla="*/ 1111170 w 1423686"/>
              <a:gd name="connsiteY69" fmla="*/ 150471 h 522360"/>
              <a:gd name="connsiteX70" fmla="*/ 1180618 w 1423686"/>
              <a:gd name="connsiteY70" fmla="*/ 127322 h 522360"/>
              <a:gd name="connsiteX71" fmla="*/ 1226917 w 1423686"/>
              <a:gd name="connsiteY71" fmla="*/ 81023 h 522360"/>
              <a:gd name="connsiteX72" fmla="*/ 1284790 w 1423686"/>
              <a:gd name="connsiteY72" fmla="*/ 34724 h 522360"/>
              <a:gd name="connsiteX73" fmla="*/ 1296365 w 1423686"/>
              <a:gd name="connsiteY73" fmla="*/ 0 h 522360"/>
              <a:gd name="connsiteX74" fmla="*/ 1296365 w 1423686"/>
              <a:gd name="connsiteY74" fmla="*/ 69448 h 522360"/>
              <a:gd name="connsiteX75" fmla="*/ 1319514 w 1423686"/>
              <a:gd name="connsiteY75" fmla="*/ 196770 h 522360"/>
              <a:gd name="connsiteX76" fmla="*/ 1342663 w 1423686"/>
              <a:gd name="connsiteY76" fmla="*/ 231494 h 522360"/>
              <a:gd name="connsiteX77" fmla="*/ 1354238 w 1423686"/>
              <a:gd name="connsiteY77" fmla="*/ 266218 h 522360"/>
              <a:gd name="connsiteX78" fmla="*/ 1400537 w 1423686"/>
              <a:gd name="connsiteY78" fmla="*/ 312517 h 522360"/>
              <a:gd name="connsiteX79" fmla="*/ 1423686 w 1423686"/>
              <a:gd name="connsiteY79" fmla="*/ 347241 h 522360"/>
              <a:gd name="connsiteX80" fmla="*/ 1377388 w 1423686"/>
              <a:gd name="connsiteY80" fmla="*/ 254643 h 522360"/>
              <a:gd name="connsiteX81" fmla="*/ 1331089 w 1423686"/>
              <a:gd name="connsiteY81" fmla="*/ 115747 h 522360"/>
              <a:gd name="connsiteX82" fmla="*/ 1319514 w 1423686"/>
              <a:gd name="connsiteY82" fmla="*/ 81023 h 522360"/>
              <a:gd name="connsiteX83" fmla="*/ 1307939 w 1423686"/>
              <a:gd name="connsiteY83" fmla="*/ 23149 h 522360"/>
              <a:gd name="connsiteX84" fmla="*/ 1307939 w 1423686"/>
              <a:gd name="connsiteY84" fmla="*/ 162046 h 52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423686" h="522360">
                <a:moveTo>
                  <a:pt x="0" y="300942"/>
                </a:moveTo>
                <a:cubicBezTo>
                  <a:pt x="11575" y="320233"/>
                  <a:pt x="21648" y="340508"/>
                  <a:pt x="34724" y="358815"/>
                </a:cubicBezTo>
                <a:cubicBezTo>
                  <a:pt x="45911" y="374477"/>
                  <a:pt x="76582" y="397996"/>
                  <a:pt x="92598" y="405114"/>
                </a:cubicBezTo>
                <a:cubicBezTo>
                  <a:pt x="114896" y="415024"/>
                  <a:pt x="162046" y="428263"/>
                  <a:pt x="162046" y="428263"/>
                </a:cubicBezTo>
                <a:cubicBezTo>
                  <a:pt x="169762" y="435980"/>
                  <a:pt x="175837" y="445798"/>
                  <a:pt x="185195" y="451413"/>
                </a:cubicBezTo>
                <a:cubicBezTo>
                  <a:pt x="197806" y="458980"/>
                  <a:pt x="256593" y="471812"/>
                  <a:pt x="266218" y="474562"/>
                </a:cubicBezTo>
                <a:cubicBezTo>
                  <a:pt x="347026" y="497651"/>
                  <a:pt x="243690" y="477958"/>
                  <a:pt x="381965" y="497712"/>
                </a:cubicBezTo>
                <a:cubicBezTo>
                  <a:pt x="493854" y="493854"/>
                  <a:pt x="606085" y="495698"/>
                  <a:pt x="717631" y="486137"/>
                </a:cubicBezTo>
                <a:cubicBezTo>
                  <a:pt x="741943" y="484053"/>
                  <a:pt x="763930" y="470703"/>
                  <a:pt x="787079" y="462987"/>
                </a:cubicBezTo>
                <a:cubicBezTo>
                  <a:pt x="787084" y="462985"/>
                  <a:pt x="856523" y="439841"/>
                  <a:pt x="856527" y="439838"/>
                </a:cubicBezTo>
                <a:cubicBezTo>
                  <a:pt x="868102" y="432122"/>
                  <a:pt x="878809" y="422910"/>
                  <a:pt x="891251" y="416689"/>
                </a:cubicBezTo>
                <a:cubicBezTo>
                  <a:pt x="902164" y="411233"/>
                  <a:pt x="915062" y="410570"/>
                  <a:pt x="925975" y="405114"/>
                </a:cubicBezTo>
                <a:cubicBezTo>
                  <a:pt x="1064981" y="335611"/>
                  <a:pt x="876179" y="423417"/>
                  <a:pt x="983848" y="358815"/>
                </a:cubicBezTo>
                <a:cubicBezTo>
                  <a:pt x="994310" y="352538"/>
                  <a:pt x="1006997" y="351099"/>
                  <a:pt x="1018572" y="347241"/>
                </a:cubicBezTo>
                <a:cubicBezTo>
                  <a:pt x="1026289" y="339524"/>
                  <a:pt x="1031961" y="328971"/>
                  <a:pt x="1041722" y="324091"/>
                </a:cubicBezTo>
                <a:cubicBezTo>
                  <a:pt x="1063547" y="313178"/>
                  <a:pt x="1111170" y="300942"/>
                  <a:pt x="1111170" y="300942"/>
                </a:cubicBezTo>
                <a:cubicBezTo>
                  <a:pt x="1115028" y="289367"/>
                  <a:pt x="1115122" y="275745"/>
                  <a:pt x="1122744" y="266218"/>
                </a:cubicBezTo>
                <a:cubicBezTo>
                  <a:pt x="1131434" y="255355"/>
                  <a:pt x="1146782" y="251974"/>
                  <a:pt x="1157469" y="243068"/>
                </a:cubicBezTo>
                <a:cubicBezTo>
                  <a:pt x="1170044" y="232589"/>
                  <a:pt x="1181714" y="220919"/>
                  <a:pt x="1192193" y="208344"/>
                </a:cubicBezTo>
                <a:cubicBezTo>
                  <a:pt x="1240420" y="150471"/>
                  <a:pt x="1186405" y="192911"/>
                  <a:pt x="1250066" y="150471"/>
                </a:cubicBezTo>
                <a:cubicBezTo>
                  <a:pt x="1253924" y="138896"/>
                  <a:pt x="1256185" y="126660"/>
                  <a:pt x="1261641" y="115747"/>
                </a:cubicBezTo>
                <a:cubicBezTo>
                  <a:pt x="1267862" y="103305"/>
                  <a:pt x="1292506" y="69448"/>
                  <a:pt x="1284790" y="81023"/>
                </a:cubicBezTo>
                <a:cubicBezTo>
                  <a:pt x="1277074" y="92598"/>
                  <a:pt x="1267862" y="103305"/>
                  <a:pt x="1261641" y="115747"/>
                </a:cubicBezTo>
                <a:cubicBezTo>
                  <a:pt x="1233687" y="171654"/>
                  <a:pt x="1273876" y="134598"/>
                  <a:pt x="1215342" y="173620"/>
                </a:cubicBezTo>
                <a:cubicBezTo>
                  <a:pt x="1184475" y="266219"/>
                  <a:pt x="1230776" y="158185"/>
                  <a:pt x="1169043" y="219919"/>
                </a:cubicBezTo>
                <a:cubicBezTo>
                  <a:pt x="1160416" y="228546"/>
                  <a:pt x="1163746" y="244181"/>
                  <a:pt x="1157469" y="254643"/>
                </a:cubicBezTo>
                <a:cubicBezTo>
                  <a:pt x="1141580" y="281124"/>
                  <a:pt x="1126909" y="280263"/>
                  <a:pt x="1099595" y="289367"/>
                </a:cubicBezTo>
                <a:cubicBezTo>
                  <a:pt x="1084162" y="304800"/>
                  <a:pt x="1074001" y="328764"/>
                  <a:pt x="1053296" y="335666"/>
                </a:cubicBezTo>
                <a:cubicBezTo>
                  <a:pt x="966016" y="364760"/>
                  <a:pt x="1073599" y="325514"/>
                  <a:pt x="983848" y="370390"/>
                </a:cubicBezTo>
                <a:cubicBezTo>
                  <a:pt x="972935" y="375846"/>
                  <a:pt x="959789" y="376040"/>
                  <a:pt x="949124" y="381965"/>
                </a:cubicBezTo>
                <a:cubicBezTo>
                  <a:pt x="924803" y="395476"/>
                  <a:pt x="906070" y="419465"/>
                  <a:pt x="879676" y="428263"/>
                </a:cubicBezTo>
                <a:cubicBezTo>
                  <a:pt x="831755" y="444237"/>
                  <a:pt x="855104" y="433070"/>
                  <a:pt x="810228" y="462987"/>
                </a:cubicBezTo>
                <a:cubicBezTo>
                  <a:pt x="806370" y="474562"/>
                  <a:pt x="807280" y="489085"/>
                  <a:pt x="798653" y="497712"/>
                </a:cubicBezTo>
                <a:cubicBezTo>
                  <a:pt x="790026" y="506339"/>
                  <a:pt x="776035" y="507773"/>
                  <a:pt x="763929" y="509286"/>
                </a:cubicBezTo>
                <a:cubicBezTo>
                  <a:pt x="714012" y="515525"/>
                  <a:pt x="663615" y="517003"/>
                  <a:pt x="613458" y="520861"/>
                </a:cubicBezTo>
                <a:cubicBezTo>
                  <a:pt x="561462" y="518497"/>
                  <a:pt x="380181" y="520415"/>
                  <a:pt x="289367" y="497712"/>
                </a:cubicBezTo>
                <a:lnTo>
                  <a:pt x="185195" y="462987"/>
                </a:lnTo>
                <a:lnTo>
                  <a:pt x="115747" y="439838"/>
                </a:lnTo>
                <a:cubicBezTo>
                  <a:pt x="104172" y="435980"/>
                  <a:pt x="91175" y="435031"/>
                  <a:pt x="81023" y="428263"/>
                </a:cubicBezTo>
                <a:lnTo>
                  <a:pt x="46299" y="405114"/>
                </a:lnTo>
                <a:lnTo>
                  <a:pt x="23150" y="370390"/>
                </a:lnTo>
                <a:cubicBezTo>
                  <a:pt x="30866" y="381965"/>
                  <a:pt x="35436" y="396424"/>
                  <a:pt x="46299" y="405114"/>
                </a:cubicBezTo>
                <a:cubicBezTo>
                  <a:pt x="55826" y="412736"/>
                  <a:pt x="70110" y="411233"/>
                  <a:pt x="81023" y="416689"/>
                </a:cubicBezTo>
                <a:cubicBezTo>
                  <a:pt x="191076" y="471715"/>
                  <a:pt x="6028" y="403265"/>
                  <a:pt x="185195" y="462987"/>
                </a:cubicBezTo>
                <a:lnTo>
                  <a:pt x="254643" y="486137"/>
                </a:lnTo>
                <a:cubicBezTo>
                  <a:pt x="266218" y="489995"/>
                  <a:pt x="277183" y="497071"/>
                  <a:pt x="289367" y="497712"/>
                </a:cubicBezTo>
                <a:lnTo>
                  <a:pt x="509286" y="509286"/>
                </a:lnTo>
                <a:cubicBezTo>
                  <a:pt x="610045" y="523680"/>
                  <a:pt x="607834" y="529514"/>
                  <a:pt x="729205" y="509286"/>
                </a:cubicBezTo>
                <a:cubicBezTo>
                  <a:pt x="753274" y="505274"/>
                  <a:pt x="775504" y="493853"/>
                  <a:pt x="798653" y="486137"/>
                </a:cubicBezTo>
                <a:lnTo>
                  <a:pt x="833377" y="474562"/>
                </a:lnTo>
                <a:cubicBezTo>
                  <a:pt x="841094" y="466846"/>
                  <a:pt x="847169" y="457028"/>
                  <a:pt x="856527" y="451413"/>
                </a:cubicBezTo>
                <a:cubicBezTo>
                  <a:pt x="866989" y="445136"/>
                  <a:pt x="880338" y="445294"/>
                  <a:pt x="891251" y="439838"/>
                </a:cubicBezTo>
                <a:cubicBezTo>
                  <a:pt x="903693" y="433617"/>
                  <a:pt x="914400" y="424405"/>
                  <a:pt x="925975" y="416689"/>
                </a:cubicBezTo>
                <a:cubicBezTo>
                  <a:pt x="933691" y="405114"/>
                  <a:pt x="937328" y="389338"/>
                  <a:pt x="949124" y="381965"/>
                </a:cubicBezTo>
                <a:cubicBezTo>
                  <a:pt x="969816" y="369032"/>
                  <a:pt x="1018572" y="358815"/>
                  <a:pt x="1018572" y="358815"/>
                </a:cubicBezTo>
                <a:cubicBezTo>
                  <a:pt x="1070509" y="306880"/>
                  <a:pt x="1008830" y="361655"/>
                  <a:pt x="1076446" y="324091"/>
                </a:cubicBezTo>
                <a:cubicBezTo>
                  <a:pt x="1100767" y="310580"/>
                  <a:pt x="1145894" y="277793"/>
                  <a:pt x="1145894" y="277793"/>
                </a:cubicBezTo>
                <a:cubicBezTo>
                  <a:pt x="1155308" y="249552"/>
                  <a:pt x="1158181" y="230781"/>
                  <a:pt x="1180618" y="208344"/>
                </a:cubicBezTo>
                <a:cubicBezTo>
                  <a:pt x="1190455" y="198507"/>
                  <a:pt x="1203767" y="192911"/>
                  <a:pt x="1215342" y="185195"/>
                </a:cubicBezTo>
                <a:cubicBezTo>
                  <a:pt x="1281684" y="85681"/>
                  <a:pt x="1202145" y="211589"/>
                  <a:pt x="1250066" y="115747"/>
                </a:cubicBezTo>
                <a:cubicBezTo>
                  <a:pt x="1264668" y="86542"/>
                  <a:pt x="1274831" y="79407"/>
                  <a:pt x="1296365" y="57874"/>
                </a:cubicBezTo>
                <a:cubicBezTo>
                  <a:pt x="1300223" y="46299"/>
                  <a:pt x="1307939" y="10948"/>
                  <a:pt x="1307939" y="23149"/>
                </a:cubicBezTo>
                <a:cubicBezTo>
                  <a:pt x="1307939" y="39057"/>
                  <a:pt x="1303479" y="55219"/>
                  <a:pt x="1296365" y="69448"/>
                </a:cubicBezTo>
                <a:cubicBezTo>
                  <a:pt x="1280203" y="101772"/>
                  <a:pt x="1229361" y="107216"/>
                  <a:pt x="1203767" y="115747"/>
                </a:cubicBezTo>
                <a:cubicBezTo>
                  <a:pt x="1192192" y="119605"/>
                  <a:pt x="1179195" y="120554"/>
                  <a:pt x="1169043" y="127322"/>
                </a:cubicBezTo>
                <a:cubicBezTo>
                  <a:pt x="1124167" y="157239"/>
                  <a:pt x="1147516" y="146072"/>
                  <a:pt x="1099595" y="162046"/>
                </a:cubicBezTo>
                <a:cubicBezTo>
                  <a:pt x="1062911" y="217072"/>
                  <a:pt x="1089642" y="192373"/>
                  <a:pt x="1006998" y="219919"/>
                </a:cubicBezTo>
                <a:cubicBezTo>
                  <a:pt x="995423" y="223777"/>
                  <a:pt x="1031570" y="215112"/>
                  <a:pt x="1041722" y="208344"/>
                </a:cubicBezTo>
                <a:cubicBezTo>
                  <a:pt x="1053297" y="200628"/>
                  <a:pt x="1065759" y="194101"/>
                  <a:pt x="1076446" y="185195"/>
                </a:cubicBezTo>
                <a:cubicBezTo>
                  <a:pt x="1089021" y="174716"/>
                  <a:pt x="1096861" y="158420"/>
                  <a:pt x="1111170" y="150471"/>
                </a:cubicBezTo>
                <a:cubicBezTo>
                  <a:pt x="1132501" y="138621"/>
                  <a:pt x="1180618" y="127322"/>
                  <a:pt x="1180618" y="127322"/>
                </a:cubicBezTo>
                <a:cubicBezTo>
                  <a:pt x="1196051" y="111889"/>
                  <a:pt x="1208757" y="93130"/>
                  <a:pt x="1226917" y="81023"/>
                </a:cubicBezTo>
                <a:cubicBezTo>
                  <a:pt x="1270721" y="51821"/>
                  <a:pt x="1251805" y="67711"/>
                  <a:pt x="1284790" y="34724"/>
                </a:cubicBezTo>
                <a:cubicBezTo>
                  <a:pt x="1288648" y="23149"/>
                  <a:pt x="1284164" y="0"/>
                  <a:pt x="1296365" y="0"/>
                </a:cubicBezTo>
                <a:cubicBezTo>
                  <a:pt x="1327229" y="0"/>
                  <a:pt x="1296365" y="69448"/>
                  <a:pt x="1296365" y="69448"/>
                </a:cubicBezTo>
                <a:cubicBezTo>
                  <a:pt x="1300355" y="101374"/>
                  <a:pt x="1301670" y="161082"/>
                  <a:pt x="1319514" y="196770"/>
                </a:cubicBezTo>
                <a:cubicBezTo>
                  <a:pt x="1325735" y="209212"/>
                  <a:pt x="1336442" y="219052"/>
                  <a:pt x="1342663" y="231494"/>
                </a:cubicBezTo>
                <a:cubicBezTo>
                  <a:pt x="1348119" y="242407"/>
                  <a:pt x="1347146" y="256290"/>
                  <a:pt x="1354238" y="266218"/>
                </a:cubicBezTo>
                <a:cubicBezTo>
                  <a:pt x="1366924" y="283978"/>
                  <a:pt x="1388430" y="294357"/>
                  <a:pt x="1400537" y="312517"/>
                </a:cubicBezTo>
                <a:lnTo>
                  <a:pt x="1423686" y="347241"/>
                </a:lnTo>
                <a:cubicBezTo>
                  <a:pt x="1397086" y="267440"/>
                  <a:pt x="1417791" y="295048"/>
                  <a:pt x="1377388" y="254643"/>
                </a:cubicBezTo>
                <a:lnTo>
                  <a:pt x="1331089" y="115747"/>
                </a:lnTo>
                <a:cubicBezTo>
                  <a:pt x="1327231" y="104172"/>
                  <a:pt x="1321907" y="92987"/>
                  <a:pt x="1319514" y="81023"/>
                </a:cubicBezTo>
                <a:cubicBezTo>
                  <a:pt x="1315656" y="61732"/>
                  <a:pt x="1310721" y="3673"/>
                  <a:pt x="1307939" y="23149"/>
                </a:cubicBezTo>
                <a:cubicBezTo>
                  <a:pt x="1301391" y="68983"/>
                  <a:pt x="1307939" y="115747"/>
                  <a:pt x="1307939" y="162046"/>
                </a:cubicBez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p:cNvSpPr/>
          <p:nvPr/>
        </p:nvSpPr>
        <p:spPr>
          <a:xfrm rot="265342">
            <a:off x="2407535" y="5237288"/>
            <a:ext cx="3321934" cy="966599"/>
          </a:xfrm>
          <a:custGeom>
            <a:avLst/>
            <a:gdLst>
              <a:gd name="connsiteX0" fmla="*/ 0 w 3055716"/>
              <a:gd name="connsiteY0" fmla="*/ 555585 h 1030147"/>
              <a:gd name="connsiteX1" fmla="*/ 11575 w 3055716"/>
              <a:gd name="connsiteY1" fmla="*/ 613458 h 1030147"/>
              <a:gd name="connsiteX2" fmla="*/ 81023 w 3055716"/>
              <a:gd name="connsiteY2" fmla="*/ 706056 h 1030147"/>
              <a:gd name="connsiteX3" fmla="*/ 150471 w 3055716"/>
              <a:gd name="connsiteY3" fmla="*/ 752354 h 1030147"/>
              <a:gd name="connsiteX4" fmla="*/ 208344 w 3055716"/>
              <a:gd name="connsiteY4" fmla="*/ 787078 h 1030147"/>
              <a:gd name="connsiteX5" fmla="*/ 243068 w 3055716"/>
              <a:gd name="connsiteY5" fmla="*/ 810228 h 1030147"/>
              <a:gd name="connsiteX6" fmla="*/ 277792 w 3055716"/>
              <a:gd name="connsiteY6" fmla="*/ 821802 h 1030147"/>
              <a:gd name="connsiteX7" fmla="*/ 300942 w 3055716"/>
              <a:gd name="connsiteY7" fmla="*/ 844952 h 1030147"/>
              <a:gd name="connsiteX8" fmla="*/ 347240 w 3055716"/>
              <a:gd name="connsiteY8" fmla="*/ 856526 h 1030147"/>
              <a:gd name="connsiteX9" fmla="*/ 416688 w 3055716"/>
              <a:gd name="connsiteY9" fmla="*/ 879676 h 1030147"/>
              <a:gd name="connsiteX10" fmla="*/ 520861 w 3055716"/>
              <a:gd name="connsiteY10" fmla="*/ 914400 h 1030147"/>
              <a:gd name="connsiteX11" fmla="*/ 625033 w 3055716"/>
              <a:gd name="connsiteY11" fmla="*/ 949124 h 1030147"/>
              <a:gd name="connsiteX12" fmla="*/ 659757 w 3055716"/>
              <a:gd name="connsiteY12" fmla="*/ 960699 h 1030147"/>
              <a:gd name="connsiteX13" fmla="*/ 914400 w 3055716"/>
              <a:gd name="connsiteY13" fmla="*/ 983848 h 1030147"/>
              <a:gd name="connsiteX14" fmla="*/ 960699 w 3055716"/>
              <a:gd name="connsiteY14" fmla="*/ 995423 h 1030147"/>
              <a:gd name="connsiteX15" fmla="*/ 1689904 w 3055716"/>
              <a:gd name="connsiteY15" fmla="*/ 972273 h 1030147"/>
              <a:gd name="connsiteX16" fmla="*/ 1817225 w 3055716"/>
              <a:gd name="connsiteY16" fmla="*/ 949124 h 1030147"/>
              <a:gd name="connsiteX17" fmla="*/ 1909823 w 3055716"/>
              <a:gd name="connsiteY17" fmla="*/ 937549 h 1030147"/>
              <a:gd name="connsiteX18" fmla="*/ 2002420 w 3055716"/>
              <a:gd name="connsiteY18" fmla="*/ 914400 h 1030147"/>
              <a:gd name="connsiteX19" fmla="*/ 2106592 w 3055716"/>
              <a:gd name="connsiteY19" fmla="*/ 879676 h 1030147"/>
              <a:gd name="connsiteX20" fmla="*/ 2141316 w 3055716"/>
              <a:gd name="connsiteY20" fmla="*/ 868101 h 1030147"/>
              <a:gd name="connsiteX21" fmla="*/ 2176040 w 3055716"/>
              <a:gd name="connsiteY21" fmla="*/ 856526 h 1030147"/>
              <a:gd name="connsiteX22" fmla="*/ 2210764 w 3055716"/>
              <a:gd name="connsiteY22" fmla="*/ 833377 h 1030147"/>
              <a:gd name="connsiteX23" fmla="*/ 2245488 w 3055716"/>
              <a:gd name="connsiteY23" fmla="*/ 821802 h 1030147"/>
              <a:gd name="connsiteX24" fmla="*/ 2280213 w 3055716"/>
              <a:gd name="connsiteY24" fmla="*/ 798653 h 1030147"/>
              <a:gd name="connsiteX25" fmla="*/ 2349661 w 3055716"/>
              <a:gd name="connsiteY25" fmla="*/ 763929 h 1030147"/>
              <a:gd name="connsiteX26" fmla="*/ 2361235 w 3055716"/>
              <a:gd name="connsiteY26" fmla="*/ 729205 h 1030147"/>
              <a:gd name="connsiteX27" fmla="*/ 2430683 w 3055716"/>
              <a:gd name="connsiteY27" fmla="*/ 682906 h 1030147"/>
              <a:gd name="connsiteX28" fmla="*/ 2465407 w 3055716"/>
              <a:gd name="connsiteY28" fmla="*/ 659757 h 1030147"/>
              <a:gd name="connsiteX29" fmla="*/ 2488557 w 3055716"/>
              <a:gd name="connsiteY29" fmla="*/ 636607 h 1030147"/>
              <a:gd name="connsiteX30" fmla="*/ 2558005 w 3055716"/>
              <a:gd name="connsiteY30" fmla="*/ 590309 h 1030147"/>
              <a:gd name="connsiteX31" fmla="*/ 2615878 w 3055716"/>
              <a:gd name="connsiteY31" fmla="*/ 532435 h 1030147"/>
              <a:gd name="connsiteX32" fmla="*/ 2639028 w 3055716"/>
              <a:gd name="connsiteY32" fmla="*/ 509286 h 1030147"/>
              <a:gd name="connsiteX33" fmla="*/ 2673752 w 3055716"/>
              <a:gd name="connsiteY33" fmla="*/ 486137 h 1030147"/>
              <a:gd name="connsiteX34" fmla="*/ 2696901 w 3055716"/>
              <a:gd name="connsiteY34" fmla="*/ 462987 h 1030147"/>
              <a:gd name="connsiteX35" fmla="*/ 2743200 w 3055716"/>
              <a:gd name="connsiteY35" fmla="*/ 428263 h 1030147"/>
              <a:gd name="connsiteX36" fmla="*/ 2766349 w 3055716"/>
              <a:gd name="connsiteY36" fmla="*/ 393539 h 1030147"/>
              <a:gd name="connsiteX37" fmla="*/ 2812648 w 3055716"/>
              <a:gd name="connsiteY37" fmla="*/ 347240 h 1030147"/>
              <a:gd name="connsiteX38" fmla="*/ 2835797 w 3055716"/>
              <a:gd name="connsiteY38" fmla="*/ 312516 h 1030147"/>
              <a:gd name="connsiteX39" fmla="*/ 2893671 w 3055716"/>
              <a:gd name="connsiteY39" fmla="*/ 254643 h 1030147"/>
              <a:gd name="connsiteX40" fmla="*/ 2963119 w 3055716"/>
              <a:gd name="connsiteY40" fmla="*/ 173620 h 1030147"/>
              <a:gd name="connsiteX41" fmla="*/ 2997843 w 3055716"/>
              <a:gd name="connsiteY41" fmla="*/ 138896 h 1030147"/>
              <a:gd name="connsiteX42" fmla="*/ 3044142 w 3055716"/>
              <a:gd name="connsiteY42" fmla="*/ 69448 h 1030147"/>
              <a:gd name="connsiteX43" fmla="*/ 3032567 w 3055716"/>
              <a:gd name="connsiteY43" fmla="*/ 104172 h 1030147"/>
              <a:gd name="connsiteX44" fmla="*/ 2963119 w 3055716"/>
              <a:gd name="connsiteY44" fmla="*/ 185195 h 1030147"/>
              <a:gd name="connsiteX45" fmla="*/ 2939969 w 3055716"/>
              <a:gd name="connsiteY45" fmla="*/ 208344 h 1030147"/>
              <a:gd name="connsiteX46" fmla="*/ 2905245 w 3055716"/>
              <a:gd name="connsiteY46" fmla="*/ 243068 h 1030147"/>
              <a:gd name="connsiteX47" fmla="*/ 2870521 w 3055716"/>
              <a:gd name="connsiteY47" fmla="*/ 300942 h 1030147"/>
              <a:gd name="connsiteX48" fmla="*/ 2858947 w 3055716"/>
              <a:gd name="connsiteY48" fmla="*/ 335666 h 1030147"/>
              <a:gd name="connsiteX49" fmla="*/ 2801073 w 3055716"/>
              <a:gd name="connsiteY49" fmla="*/ 381964 h 1030147"/>
              <a:gd name="connsiteX50" fmla="*/ 2777924 w 3055716"/>
              <a:gd name="connsiteY50" fmla="*/ 405114 h 1030147"/>
              <a:gd name="connsiteX51" fmla="*/ 2754775 w 3055716"/>
              <a:gd name="connsiteY51" fmla="*/ 439838 h 1030147"/>
              <a:gd name="connsiteX52" fmla="*/ 2720050 w 3055716"/>
              <a:gd name="connsiteY52" fmla="*/ 451412 h 1030147"/>
              <a:gd name="connsiteX53" fmla="*/ 2662177 w 3055716"/>
              <a:gd name="connsiteY53" fmla="*/ 497711 h 1030147"/>
              <a:gd name="connsiteX54" fmla="*/ 2627453 w 3055716"/>
              <a:gd name="connsiteY54" fmla="*/ 509286 h 1030147"/>
              <a:gd name="connsiteX55" fmla="*/ 2592729 w 3055716"/>
              <a:gd name="connsiteY55" fmla="*/ 532435 h 1030147"/>
              <a:gd name="connsiteX56" fmla="*/ 2546430 w 3055716"/>
              <a:gd name="connsiteY56" fmla="*/ 578734 h 1030147"/>
              <a:gd name="connsiteX57" fmla="*/ 2476982 w 3055716"/>
              <a:gd name="connsiteY57" fmla="*/ 613458 h 1030147"/>
              <a:gd name="connsiteX58" fmla="*/ 2453833 w 3055716"/>
              <a:gd name="connsiteY58" fmla="*/ 648182 h 1030147"/>
              <a:gd name="connsiteX59" fmla="*/ 2407534 w 3055716"/>
              <a:gd name="connsiteY59" fmla="*/ 694481 h 1030147"/>
              <a:gd name="connsiteX60" fmla="*/ 2384385 w 3055716"/>
              <a:gd name="connsiteY60" fmla="*/ 729205 h 1030147"/>
              <a:gd name="connsiteX61" fmla="*/ 2349661 w 3055716"/>
              <a:gd name="connsiteY61" fmla="*/ 740780 h 1030147"/>
              <a:gd name="connsiteX62" fmla="*/ 2291787 w 3055716"/>
              <a:gd name="connsiteY62" fmla="*/ 787078 h 1030147"/>
              <a:gd name="connsiteX63" fmla="*/ 2257063 w 3055716"/>
              <a:gd name="connsiteY63" fmla="*/ 798653 h 1030147"/>
              <a:gd name="connsiteX64" fmla="*/ 2176040 w 3055716"/>
              <a:gd name="connsiteY64" fmla="*/ 844952 h 1030147"/>
              <a:gd name="connsiteX65" fmla="*/ 2141316 w 3055716"/>
              <a:gd name="connsiteY65" fmla="*/ 868101 h 1030147"/>
              <a:gd name="connsiteX66" fmla="*/ 2071868 w 3055716"/>
              <a:gd name="connsiteY66" fmla="*/ 891250 h 1030147"/>
              <a:gd name="connsiteX67" fmla="*/ 2037144 w 3055716"/>
              <a:gd name="connsiteY67" fmla="*/ 902825 h 1030147"/>
              <a:gd name="connsiteX68" fmla="*/ 2002420 w 3055716"/>
              <a:gd name="connsiteY68" fmla="*/ 914400 h 1030147"/>
              <a:gd name="connsiteX69" fmla="*/ 1875099 w 3055716"/>
              <a:gd name="connsiteY69" fmla="*/ 960699 h 1030147"/>
              <a:gd name="connsiteX70" fmla="*/ 1782501 w 3055716"/>
              <a:gd name="connsiteY70" fmla="*/ 983848 h 1030147"/>
              <a:gd name="connsiteX71" fmla="*/ 1632030 w 3055716"/>
              <a:gd name="connsiteY71" fmla="*/ 995423 h 1030147"/>
              <a:gd name="connsiteX72" fmla="*/ 1539433 w 3055716"/>
              <a:gd name="connsiteY72" fmla="*/ 1006997 h 1030147"/>
              <a:gd name="connsiteX73" fmla="*/ 1273215 w 3055716"/>
              <a:gd name="connsiteY73" fmla="*/ 1018572 h 1030147"/>
              <a:gd name="connsiteX74" fmla="*/ 879676 w 3055716"/>
              <a:gd name="connsiteY74" fmla="*/ 1006997 h 1030147"/>
              <a:gd name="connsiteX75" fmla="*/ 821802 w 3055716"/>
              <a:gd name="connsiteY75" fmla="*/ 995423 h 1030147"/>
              <a:gd name="connsiteX76" fmla="*/ 682906 w 3055716"/>
              <a:gd name="connsiteY76" fmla="*/ 983848 h 1030147"/>
              <a:gd name="connsiteX77" fmla="*/ 613458 w 3055716"/>
              <a:gd name="connsiteY77" fmla="*/ 960699 h 1030147"/>
              <a:gd name="connsiteX78" fmla="*/ 567159 w 3055716"/>
              <a:gd name="connsiteY78" fmla="*/ 949124 h 1030147"/>
              <a:gd name="connsiteX79" fmla="*/ 462987 w 3055716"/>
              <a:gd name="connsiteY79" fmla="*/ 914400 h 1030147"/>
              <a:gd name="connsiteX80" fmla="*/ 428263 w 3055716"/>
              <a:gd name="connsiteY80" fmla="*/ 902825 h 1030147"/>
              <a:gd name="connsiteX81" fmla="*/ 393539 w 3055716"/>
              <a:gd name="connsiteY81" fmla="*/ 891250 h 1030147"/>
              <a:gd name="connsiteX82" fmla="*/ 324091 w 3055716"/>
              <a:gd name="connsiteY82" fmla="*/ 844952 h 1030147"/>
              <a:gd name="connsiteX83" fmla="*/ 289367 w 3055716"/>
              <a:gd name="connsiteY83" fmla="*/ 833377 h 1030147"/>
              <a:gd name="connsiteX84" fmla="*/ 185195 w 3055716"/>
              <a:gd name="connsiteY84" fmla="*/ 775504 h 1030147"/>
              <a:gd name="connsiteX85" fmla="*/ 162045 w 3055716"/>
              <a:gd name="connsiteY85" fmla="*/ 752354 h 1030147"/>
              <a:gd name="connsiteX86" fmla="*/ 138896 w 3055716"/>
              <a:gd name="connsiteY86" fmla="*/ 717630 h 1030147"/>
              <a:gd name="connsiteX87" fmla="*/ 104172 w 3055716"/>
              <a:gd name="connsiteY87" fmla="*/ 706056 h 1030147"/>
              <a:gd name="connsiteX88" fmla="*/ 57873 w 3055716"/>
              <a:gd name="connsiteY88" fmla="*/ 648182 h 1030147"/>
              <a:gd name="connsiteX89" fmla="*/ 92597 w 3055716"/>
              <a:gd name="connsiteY89" fmla="*/ 659757 h 1030147"/>
              <a:gd name="connsiteX90" fmla="*/ 138896 w 3055716"/>
              <a:gd name="connsiteY90" fmla="*/ 706056 h 1030147"/>
              <a:gd name="connsiteX91" fmla="*/ 185195 w 3055716"/>
              <a:gd name="connsiteY91" fmla="*/ 763929 h 1030147"/>
              <a:gd name="connsiteX92" fmla="*/ 219919 w 3055716"/>
              <a:gd name="connsiteY92" fmla="*/ 787078 h 1030147"/>
              <a:gd name="connsiteX93" fmla="*/ 266218 w 3055716"/>
              <a:gd name="connsiteY93" fmla="*/ 833377 h 1030147"/>
              <a:gd name="connsiteX94" fmla="*/ 347240 w 3055716"/>
              <a:gd name="connsiteY94" fmla="*/ 856526 h 1030147"/>
              <a:gd name="connsiteX95" fmla="*/ 393539 w 3055716"/>
              <a:gd name="connsiteY95" fmla="*/ 868101 h 1030147"/>
              <a:gd name="connsiteX96" fmla="*/ 428263 w 3055716"/>
              <a:gd name="connsiteY96" fmla="*/ 891250 h 1030147"/>
              <a:gd name="connsiteX97" fmla="*/ 497711 w 3055716"/>
              <a:gd name="connsiteY97" fmla="*/ 914400 h 1030147"/>
              <a:gd name="connsiteX98" fmla="*/ 532435 w 3055716"/>
              <a:gd name="connsiteY98" fmla="*/ 925975 h 1030147"/>
              <a:gd name="connsiteX99" fmla="*/ 625033 w 3055716"/>
              <a:gd name="connsiteY99" fmla="*/ 949124 h 1030147"/>
              <a:gd name="connsiteX100" fmla="*/ 659757 w 3055716"/>
              <a:gd name="connsiteY100" fmla="*/ 960699 h 1030147"/>
              <a:gd name="connsiteX101" fmla="*/ 798653 w 3055716"/>
              <a:gd name="connsiteY101" fmla="*/ 983848 h 1030147"/>
              <a:gd name="connsiteX102" fmla="*/ 833377 w 3055716"/>
              <a:gd name="connsiteY102" fmla="*/ 995423 h 1030147"/>
              <a:gd name="connsiteX103" fmla="*/ 891250 w 3055716"/>
              <a:gd name="connsiteY103" fmla="*/ 1006997 h 1030147"/>
              <a:gd name="connsiteX104" fmla="*/ 1041721 w 3055716"/>
              <a:gd name="connsiteY104" fmla="*/ 1030147 h 1030147"/>
              <a:gd name="connsiteX105" fmla="*/ 1527858 w 3055716"/>
              <a:gd name="connsiteY105" fmla="*/ 1018572 h 1030147"/>
              <a:gd name="connsiteX106" fmla="*/ 1655180 w 3055716"/>
              <a:gd name="connsiteY106" fmla="*/ 995423 h 1030147"/>
              <a:gd name="connsiteX107" fmla="*/ 1724628 w 3055716"/>
              <a:gd name="connsiteY107" fmla="*/ 983848 h 1030147"/>
              <a:gd name="connsiteX108" fmla="*/ 1770926 w 3055716"/>
              <a:gd name="connsiteY108" fmla="*/ 972273 h 1030147"/>
              <a:gd name="connsiteX109" fmla="*/ 1805650 w 3055716"/>
              <a:gd name="connsiteY109" fmla="*/ 960699 h 1030147"/>
              <a:gd name="connsiteX110" fmla="*/ 1932972 w 3055716"/>
              <a:gd name="connsiteY110" fmla="*/ 937549 h 1030147"/>
              <a:gd name="connsiteX111" fmla="*/ 2037144 w 3055716"/>
              <a:gd name="connsiteY111" fmla="*/ 902825 h 1030147"/>
              <a:gd name="connsiteX112" fmla="*/ 2071868 w 3055716"/>
              <a:gd name="connsiteY112" fmla="*/ 891250 h 1030147"/>
              <a:gd name="connsiteX113" fmla="*/ 2141316 w 3055716"/>
              <a:gd name="connsiteY113" fmla="*/ 879676 h 1030147"/>
              <a:gd name="connsiteX114" fmla="*/ 2210764 w 3055716"/>
              <a:gd name="connsiteY114" fmla="*/ 856526 h 1030147"/>
              <a:gd name="connsiteX115" fmla="*/ 2233914 w 3055716"/>
              <a:gd name="connsiteY115" fmla="*/ 833377 h 1030147"/>
              <a:gd name="connsiteX116" fmla="*/ 2303362 w 3055716"/>
              <a:gd name="connsiteY116" fmla="*/ 810228 h 1030147"/>
              <a:gd name="connsiteX117" fmla="*/ 2372810 w 3055716"/>
              <a:gd name="connsiteY117" fmla="*/ 775504 h 1030147"/>
              <a:gd name="connsiteX118" fmla="*/ 2407534 w 3055716"/>
              <a:gd name="connsiteY118" fmla="*/ 752354 h 1030147"/>
              <a:gd name="connsiteX119" fmla="*/ 2442258 w 3055716"/>
              <a:gd name="connsiteY119" fmla="*/ 740780 h 1030147"/>
              <a:gd name="connsiteX120" fmla="*/ 2488557 w 3055716"/>
              <a:gd name="connsiteY120" fmla="*/ 682906 h 1030147"/>
              <a:gd name="connsiteX121" fmla="*/ 2558005 w 3055716"/>
              <a:gd name="connsiteY121" fmla="*/ 625033 h 1030147"/>
              <a:gd name="connsiteX122" fmla="*/ 2604304 w 3055716"/>
              <a:gd name="connsiteY122" fmla="*/ 567159 h 1030147"/>
              <a:gd name="connsiteX123" fmla="*/ 2627453 w 3055716"/>
              <a:gd name="connsiteY123" fmla="*/ 532435 h 1030147"/>
              <a:gd name="connsiteX124" fmla="*/ 2662177 w 3055716"/>
              <a:gd name="connsiteY124" fmla="*/ 509286 h 1030147"/>
              <a:gd name="connsiteX125" fmla="*/ 2708476 w 3055716"/>
              <a:gd name="connsiteY125" fmla="*/ 451412 h 1030147"/>
              <a:gd name="connsiteX126" fmla="*/ 2754775 w 3055716"/>
              <a:gd name="connsiteY126" fmla="*/ 393539 h 1030147"/>
              <a:gd name="connsiteX127" fmla="*/ 2812648 w 3055716"/>
              <a:gd name="connsiteY127" fmla="*/ 347240 h 1030147"/>
              <a:gd name="connsiteX128" fmla="*/ 2835797 w 3055716"/>
              <a:gd name="connsiteY128" fmla="*/ 312516 h 1030147"/>
              <a:gd name="connsiteX129" fmla="*/ 2858947 w 3055716"/>
              <a:gd name="connsiteY129" fmla="*/ 289367 h 1030147"/>
              <a:gd name="connsiteX130" fmla="*/ 2882096 w 3055716"/>
              <a:gd name="connsiteY130" fmla="*/ 254643 h 1030147"/>
              <a:gd name="connsiteX131" fmla="*/ 2928395 w 3055716"/>
              <a:gd name="connsiteY131" fmla="*/ 208344 h 1030147"/>
              <a:gd name="connsiteX132" fmla="*/ 2963119 w 3055716"/>
              <a:gd name="connsiteY132" fmla="*/ 138896 h 1030147"/>
              <a:gd name="connsiteX133" fmla="*/ 3009418 w 3055716"/>
              <a:gd name="connsiteY133" fmla="*/ 81023 h 1030147"/>
              <a:gd name="connsiteX134" fmla="*/ 3020992 w 3055716"/>
              <a:gd name="connsiteY134" fmla="*/ 46299 h 1030147"/>
              <a:gd name="connsiteX135" fmla="*/ 3055716 w 3055716"/>
              <a:gd name="connsiteY135" fmla="*/ 34724 h 1030147"/>
              <a:gd name="connsiteX136" fmla="*/ 3020992 w 3055716"/>
              <a:gd name="connsiteY136" fmla="*/ 69448 h 1030147"/>
              <a:gd name="connsiteX137" fmla="*/ 2997843 w 3055716"/>
              <a:gd name="connsiteY137" fmla="*/ 104172 h 1030147"/>
              <a:gd name="connsiteX138" fmla="*/ 2963119 w 3055716"/>
              <a:gd name="connsiteY138" fmla="*/ 127321 h 1030147"/>
              <a:gd name="connsiteX139" fmla="*/ 2905245 w 3055716"/>
              <a:gd name="connsiteY139" fmla="*/ 162045 h 1030147"/>
              <a:gd name="connsiteX140" fmla="*/ 2882096 w 3055716"/>
              <a:gd name="connsiteY140" fmla="*/ 185195 h 1030147"/>
              <a:gd name="connsiteX141" fmla="*/ 2801073 w 3055716"/>
              <a:gd name="connsiteY141" fmla="*/ 208344 h 1030147"/>
              <a:gd name="connsiteX142" fmla="*/ 2673752 w 3055716"/>
              <a:gd name="connsiteY142" fmla="*/ 243068 h 1030147"/>
              <a:gd name="connsiteX143" fmla="*/ 2720050 w 3055716"/>
              <a:gd name="connsiteY143" fmla="*/ 231493 h 1030147"/>
              <a:gd name="connsiteX144" fmla="*/ 2754775 w 3055716"/>
              <a:gd name="connsiteY144" fmla="*/ 219919 h 1030147"/>
              <a:gd name="connsiteX145" fmla="*/ 2858947 w 3055716"/>
              <a:gd name="connsiteY145" fmla="*/ 173620 h 1030147"/>
              <a:gd name="connsiteX146" fmla="*/ 2893671 w 3055716"/>
              <a:gd name="connsiteY146" fmla="*/ 162045 h 1030147"/>
              <a:gd name="connsiteX147" fmla="*/ 2986268 w 3055716"/>
              <a:gd name="connsiteY147" fmla="*/ 92597 h 1030147"/>
              <a:gd name="connsiteX148" fmla="*/ 2997843 w 3055716"/>
              <a:gd name="connsiteY148" fmla="*/ 57873 h 1030147"/>
              <a:gd name="connsiteX149" fmla="*/ 3032567 w 3055716"/>
              <a:gd name="connsiteY149" fmla="*/ 34724 h 1030147"/>
              <a:gd name="connsiteX150" fmla="*/ 3055716 w 3055716"/>
              <a:gd name="connsiteY150" fmla="*/ 0 h 1030147"/>
              <a:gd name="connsiteX151" fmla="*/ 3044142 w 3055716"/>
              <a:gd name="connsiteY151" fmla="*/ 69448 h 1030147"/>
              <a:gd name="connsiteX152" fmla="*/ 3032567 w 3055716"/>
              <a:gd name="connsiteY152" fmla="*/ 104172 h 1030147"/>
              <a:gd name="connsiteX153" fmla="*/ 3020992 w 3055716"/>
              <a:gd name="connsiteY153" fmla="*/ 300942 h 1030147"/>
              <a:gd name="connsiteX154" fmla="*/ 3032567 w 3055716"/>
              <a:gd name="connsiteY154" fmla="*/ 567159 h 1030147"/>
              <a:gd name="connsiteX155" fmla="*/ 3009418 w 3055716"/>
              <a:gd name="connsiteY155" fmla="*/ 532435 h 1030147"/>
              <a:gd name="connsiteX156" fmla="*/ 2997843 w 3055716"/>
              <a:gd name="connsiteY156" fmla="*/ 497711 h 1030147"/>
              <a:gd name="connsiteX157" fmla="*/ 3009418 w 3055716"/>
              <a:gd name="connsiteY157" fmla="*/ 243068 h 1030147"/>
              <a:gd name="connsiteX158" fmla="*/ 3032567 w 3055716"/>
              <a:gd name="connsiteY158" fmla="*/ 81023 h 1030147"/>
              <a:gd name="connsiteX159" fmla="*/ 3044142 w 3055716"/>
              <a:gd name="connsiteY159" fmla="*/ 11575 h 103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3055716" h="1030147">
                <a:moveTo>
                  <a:pt x="0" y="555585"/>
                </a:moveTo>
                <a:cubicBezTo>
                  <a:pt x="3858" y="574876"/>
                  <a:pt x="3434" y="595548"/>
                  <a:pt x="11575" y="613458"/>
                </a:cubicBezTo>
                <a:cubicBezTo>
                  <a:pt x="19831" y="631621"/>
                  <a:pt x="55496" y="686911"/>
                  <a:pt x="81023" y="706056"/>
                </a:cubicBezTo>
                <a:cubicBezTo>
                  <a:pt x="103281" y="722749"/>
                  <a:pt x="130798" y="732681"/>
                  <a:pt x="150471" y="752354"/>
                </a:cubicBezTo>
                <a:cubicBezTo>
                  <a:pt x="182247" y="784131"/>
                  <a:pt x="163267" y="772053"/>
                  <a:pt x="208344" y="787078"/>
                </a:cubicBezTo>
                <a:cubicBezTo>
                  <a:pt x="219919" y="794795"/>
                  <a:pt x="230625" y="804007"/>
                  <a:pt x="243068" y="810228"/>
                </a:cubicBezTo>
                <a:cubicBezTo>
                  <a:pt x="253981" y="815684"/>
                  <a:pt x="267330" y="815525"/>
                  <a:pt x="277792" y="821802"/>
                </a:cubicBezTo>
                <a:cubicBezTo>
                  <a:pt x="287150" y="827417"/>
                  <a:pt x="291181" y="840072"/>
                  <a:pt x="300942" y="844952"/>
                </a:cubicBezTo>
                <a:cubicBezTo>
                  <a:pt x="315170" y="852066"/>
                  <a:pt x="332003" y="851955"/>
                  <a:pt x="347240" y="856526"/>
                </a:cubicBezTo>
                <a:cubicBezTo>
                  <a:pt x="370612" y="863538"/>
                  <a:pt x="393539" y="871960"/>
                  <a:pt x="416688" y="879676"/>
                </a:cubicBezTo>
                <a:lnTo>
                  <a:pt x="520861" y="914400"/>
                </a:lnTo>
                <a:lnTo>
                  <a:pt x="625033" y="949124"/>
                </a:lnTo>
                <a:cubicBezTo>
                  <a:pt x="636608" y="952982"/>
                  <a:pt x="647598" y="959686"/>
                  <a:pt x="659757" y="960699"/>
                </a:cubicBezTo>
                <a:cubicBezTo>
                  <a:pt x="837294" y="975493"/>
                  <a:pt x="752424" y="967650"/>
                  <a:pt x="914400" y="983848"/>
                </a:cubicBezTo>
                <a:cubicBezTo>
                  <a:pt x="929833" y="987706"/>
                  <a:pt x="944791" y="995423"/>
                  <a:pt x="960699" y="995423"/>
                </a:cubicBezTo>
                <a:cubicBezTo>
                  <a:pt x="1489863" y="995423"/>
                  <a:pt x="1393981" y="1001866"/>
                  <a:pt x="1689904" y="972273"/>
                </a:cubicBezTo>
                <a:cubicBezTo>
                  <a:pt x="1758062" y="955234"/>
                  <a:pt x="1728355" y="960974"/>
                  <a:pt x="1817225" y="949124"/>
                </a:cubicBezTo>
                <a:cubicBezTo>
                  <a:pt x="1848058" y="945013"/>
                  <a:pt x="1879250" y="943282"/>
                  <a:pt x="1909823" y="937549"/>
                </a:cubicBezTo>
                <a:cubicBezTo>
                  <a:pt x="1941094" y="931686"/>
                  <a:pt x="1972237" y="924461"/>
                  <a:pt x="2002420" y="914400"/>
                </a:cubicBezTo>
                <a:lnTo>
                  <a:pt x="2106592" y="879676"/>
                </a:lnTo>
                <a:lnTo>
                  <a:pt x="2141316" y="868101"/>
                </a:lnTo>
                <a:cubicBezTo>
                  <a:pt x="2152891" y="864243"/>
                  <a:pt x="2165888" y="863294"/>
                  <a:pt x="2176040" y="856526"/>
                </a:cubicBezTo>
                <a:cubicBezTo>
                  <a:pt x="2187615" y="848810"/>
                  <a:pt x="2198322" y="839598"/>
                  <a:pt x="2210764" y="833377"/>
                </a:cubicBezTo>
                <a:cubicBezTo>
                  <a:pt x="2221677" y="827921"/>
                  <a:pt x="2234575" y="827258"/>
                  <a:pt x="2245488" y="821802"/>
                </a:cubicBezTo>
                <a:cubicBezTo>
                  <a:pt x="2257931" y="815581"/>
                  <a:pt x="2267770" y="804874"/>
                  <a:pt x="2280213" y="798653"/>
                </a:cubicBezTo>
                <a:cubicBezTo>
                  <a:pt x="2376051" y="750735"/>
                  <a:pt x="2250152" y="830267"/>
                  <a:pt x="2349661" y="763929"/>
                </a:cubicBezTo>
                <a:cubicBezTo>
                  <a:pt x="2353519" y="752354"/>
                  <a:pt x="2354958" y="739667"/>
                  <a:pt x="2361235" y="729205"/>
                </a:cubicBezTo>
                <a:cubicBezTo>
                  <a:pt x="2377378" y="702299"/>
                  <a:pt x="2404994" y="697586"/>
                  <a:pt x="2430683" y="682906"/>
                </a:cubicBezTo>
                <a:cubicBezTo>
                  <a:pt x="2442761" y="676004"/>
                  <a:pt x="2454544" y="668447"/>
                  <a:pt x="2465407" y="659757"/>
                </a:cubicBezTo>
                <a:cubicBezTo>
                  <a:pt x="2473929" y="652940"/>
                  <a:pt x="2479827" y="643155"/>
                  <a:pt x="2488557" y="636607"/>
                </a:cubicBezTo>
                <a:cubicBezTo>
                  <a:pt x="2510815" y="619914"/>
                  <a:pt x="2538332" y="609982"/>
                  <a:pt x="2558005" y="590309"/>
                </a:cubicBezTo>
                <a:lnTo>
                  <a:pt x="2615878" y="532435"/>
                </a:lnTo>
                <a:cubicBezTo>
                  <a:pt x="2623595" y="524718"/>
                  <a:pt x="2629948" y="515339"/>
                  <a:pt x="2639028" y="509286"/>
                </a:cubicBezTo>
                <a:cubicBezTo>
                  <a:pt x="2650603" y="501570"/>
                  <a:pt x="2662889" y="494827"/>
                  <a:pt x="2673752" y="486137"/>
                </a:cubicBezTo>
                <a:cubicBezTo>
                  <a:pt x="2682273" y="479320"/>
                  <a:pt x="2688518" y="469973"/>
                  <a:pt x="2696901" y="462987"/>
                </a:cubicBezTo>
                <a:cubicBezTo>
                  <a:pt x="2711721" y="450637"/>
                  <a:pt x="2727767" y="439838"/>
                  <a:pt x="2743200" y="428263"/>
                </a:cubicBezTo>
                <a:cubicBezTo>
                  <a:pt x="2750916" y="416688"/>
                  <a:pt x="2757296" y="404101"/>
                  <a:pt x="2766349" y="393539"/>
                </a:cubicBezTo>
                <a:cubicBezTo>
                  <a:pt x="2780553" y="376968"/>
                  <a:pt x="2800541" y="365400"/>
                  <a:pt x="2812648" y="347240"/>
                </a:cubicBezTo>
                <a:cubicBezTo>
                  <a:pt x="2820364" y="335665"/>
                  <a:pt x="2826637" y="322985"/>
                  <a:pt x="2835797" y="312516"/>
                </a:cubicBezTo>
                <a:cubicBezTo>
                  <a:pt x="2853762" y="291984"/>
                  <a:pt x="2878538" y="277343"/>
                  <a:pt x="2893671" y="254643"/>
                </a:cubicBezTo>
                <a:cubicBezTo>
                  <a:pt x="2928927" y="201759"/>
                  <a:pt x="2906983" y="229756"/>
                  <a:pt x="2963119" y="173620"/>
                </a:cubicBezTo>
                <a:cubicBezTo>
                  <a:pt x="2974694" y="162045"/>
                  <a:pt x="2988763" y="152516"/>
                  <a:pt x="2997843" y="138896"/>
                </a:cubicBezTo>
                <a:cubicBezTo>
                  <a:pt x="3013276" y="115747"/>
                  <a:pt x="3052940" y="43054"/>
                  <a:pt x="3044142" y="69448"/>
                </a:cubicBezTo>
                <a:cubicBezTo>
                  <a:pt x="3040284" y="81023"/>
                  <a:pt x="3038023" y="93259"/>
                  <a:pt x="3032567" y="104172"/>
                </a:cubicBezTo>
                <a:cubicBezTo>
                  <a:pt x="3014939" y="139429"/>
                  <a:pt x="2991598" y="156716"/>
                  <a:pt x="2963119" y="185195"/>
                </a:cubicBezTo>
                <a:lnTo>
                  <a:pt x="2939969" y="208344"/>
                </a:lnTo>
                <a:lnTo>
                  <a:pt x="2905245" y="243068"/>
                </a:lnTo>
                <a:cubicBezTo>
                  <a:pt x="2872458" y="341434"/>
                  <a:pt x="2918185" y="221500"/>
                  <a:pt x="2870521" y="300942"/>
                </a:cubicBezTo>
                <a:cubicBezTo>
                  <a:pt x="2864244" y="311404"/>
                  <a:pt x="2865224" y="325204"/>
                  <a:pt x="2858947" y="335666"/>
                </a:cubicBezTo>
                <a:cubicBezTo>
                  <a:pt x="2846049" y="357163"/>
                  <a:pt x="2819269" y="367407"/>
                  <a:pt x="2801073" y="381964"/>
                </a:cubicBezTo>
                <a:cubicBezTo>
                  <a:pt x="2792552" y="388781"/>
                  <a:pt x="2784741" y="396592"/>
                  <a:pt x="2777924" y="405114"/>
                </a:cubicBezTo>
                <a:cubicBezTo>
                  <a:pt x="2769234" y="415977"/>
                  <a:pt x="2765638" y="431148"/>
                  <a:pt x="2754775" y="439838"/>
                </a:cubicBezTo>
                <a:cubicBezTo>
                  <a:pt x="2745248" y="447460"/>
                  <a:pt x="2731625" y="447554"/>
                  <a:pt x="2720050" y="451412"/>
                </a:cubicBezTo>
                <a:cubicBezTo>
                  <a:pt x="2698517" y="472946"/>
                  <a:pt x="2691382" y="483109"/>
                  <a:pt x="2662177" y="497711"/>
                </a:cubicBezTo>
                <a:cubicBezTo>
                  <a:pt x="2651264" y="503167"/>
                  <a:pt x="2638366" y="503830"/>
                  <a:pt x="2627453" y="509286"/>
                </a:cubicBezTo>
                <a:cubicBezTo>
                  <a:pt x="2615011" y="515507"/>
                  <a:pt x="2603291" y="523382"/>
                  <a:pt x="2592729" y="532435"/>
                </a:cubicBezTo>
                <a:cubicBezTo>
                  <a:pt x="2576158" y="546639"/>
                  <a:pt x="2567135" y="571832"/>
                  <a:pt x="2546430" y="578734"/>
                </a:cubicBezTo>
                <a:cubicBezTo>
                  <a:pt x="2498509" y="594708"/>
                  <a:pt x="2521858" y="583541"/>
                  <a:pt x="2476982" y="613458"/>
                </a:cubicBezTo>
                <a:cubicBezTo>
                  <a:pt x="2469266" y="625033"/>
                  <a:pt x="2462886" y="637620"/>
                  <a:pt x="2453833" y="648182"/>
                </a:cubicBezTo>
                <a:cubicBezTo>
                  <a:pt x="2439629" y="664753"/>
                  <a:pt x="2419641" y="676321"/>
                  <a:pt x="2407534" y="694481"/>
                </a:cubicBezTo>
                <a:cubicBezTo>
                  <a:pt x="2399818" y="706056"/>
                  <a:pt x="2395248" y="720515"/>
                  <a:pt x="2384385" y="729205"/>
                </a:cubicBezTo>
                <a:cubicBezTo>
                  <a:pt x="2374858" y="736827"/>
                  <a:pt x="2361236" y="736922"/>
                  <a:pt x="2349661" y="740780"/>
                </a:cubicBezTo>
                <a:cubicBezTo>
                  <a:pt x="2328129" y="762311"/>
                  <a:pt x="2320989" y="772477"/>
                  <a:pt x="2291787" y="787078"/>
                </a:cubicBezTo>
                <a:cubicBezTo>
                  <a:pt x="2280874" y="792534"/>
                  <a:pt x="2268638" y="794795"/>
                  <a:pt x="2257063" y="798653"/>
                </a:cubicBezTo>
                <a:cubicBezTo>
                  <a:pt x="2215136" y="861545"/>
                  <a:pt x="2258679" y="813963"/>
                  <a:pt x="2176040" y="844952"/>
                </a:cubicBezTo>
                <a:cubicBezTo>
                  <a:pt x="2163015" y="849836"/>
                  <a:pt x="2154028" y="862451"/>
                  <a:pt x="2141316" y="868101"/>
                </a:cubicBezTo>
                <a:cubicBezTo>
                  <a:pt x="2119018" y="878011"/>
                  <a:pt x="2095017" y="883534"/>
                  <a:pt x="2071868" y="891250"/>
                </a:cubicBezTo>
                <a:lnTo>
                  <a:pt x="2037144" y="902825"/>
                </a:lnTo>
                <a:lnTo>
                  <a:pt x="2002420" y="914400"/>
                </a:lnTo>
                <a:cubicBezTo>
                  <a:pt x="1957571" y="981674"/>
                  <a:pt x="1998923" y="938848"/>
                  <a:pt x="1875099" y="960699"/>
                </a:cubicBezTo>
                <a:cubicBezTo>
                  <a:pt x="1843767" y="966228"/>
                  <a:pt x="1814223" y="981408"/>
                  <a:pt x="1782501" y="983848"/>
                </a:cubicBezTo>
                <a:lnTo>
                  <a:pt x="1632030" y="995423"/>
                </a:lnTo>
                <a:cubicBezTo>
                  <a:pt x="1601064" y="998372"/>
                  <a:pt x="1570474" y="1004994"/>
                  <a:pt x="1539433" y="1006997"/>
                </a:cubicBezTo>
                <a:cubicBezTo>
                  <a:pt x="1450794" y="1012716"/>
                  <a:pt x="1361954" y="1014714"/>
                  <a:pt x="1273215" y="1018572"/>
                </a:cubicBezTo>
                <a:cubicBezTo>
                  <a:pt x="1142035" y="1014714"/>
                  <a:pt x="1010740" y="1013718"/>
                  <a:pt x="879676" y="1006997"/>
                </a:cubicBezTo>
                <a:cubicBezTo>
                  <a:pt x="860028" y="1005989"/>
                  <a:pt x="841341" y="997722"/>
                  <a:pt x="821802" y="995423"/>
                </a:cubicBezTo>
                <a:cubicBezTo>
                  <a:pt x="775661" y="989995"/>
                  <a:pt x="729205" y="987706"/>
                  <a:pt x="682906" y="983848"/>
                </a:cubicBezTo>
                <a:cubicBezTo>
                  <a:pt x="659757" y="976132"/>
                  <a:pt x="637131" y="966617"/>
                  <a:pt x="613458" y="960699"/>
                </a:cubicBezTo>
                <a:cubicBezTo>
                  <a:pt x="598025" y="956841"/>
                  <a:pt x="582396" y="953695"/>
                  <a:pt x="567159" y="949124"/>
                </a:cubicBezTo>
                <a:cubicBezTo>
                  <a:pt x="567124" y="949114"/>
                  <a:pt x="480366" y="920193"/>
                  <a:pt x="462987" y="914400"/>
                </a:cubicBezTo>
                <a:lnTo>
                  <a:pt x="428263" y="902825"/>
                </a:lnTo>
                <a:cubicBezTo>
                  <a:pt x="416688" y="898967"/>
                  <a:pt x="403691" y="898018"/>
                  <a:pt x="393539" y="891250"/>
                </a:cubicBezTo>
                <a:cubicBezTo>
                  <a:pt x="370390" y="875817"/>
                  <a:pt x="350485" y="853750"/>
                  <a:pt x="324091" y="844952"/>
                </a:cubicBezTo>
                <a:cubicBezTo>
                  <a:pt x="312516" y="841094"/>
                  <a:pt x="300032" y="839302"/>
                  <a:pt x="289367" y="833377"/>
                </a:cubicBezTo>
                <a:cubicBezTo>
                  <a:pt x="169973" y="767046"/>
                  <a:pt x="263764" y="801692"/>
                  <a:pt x="185195" y="775504"/>
                </a:cubicBezTo>
                <a:cubicBezTo>
                  <a:pt x="177478" y="767787"/>
                  <a:pt x="168862" y="760876"/>
                  <a:pt x="162045" y="752354"/>
                </a:cubicBezTo>
                <a:cubicBezTo>
                  <a:pt x="153355" y="741491"/>
                  <a:pt x="149759" y="726320"/>
                  <a:pt x="138896" y="717630"/>
                </a:cubicBezTo>
                <a:cubicBezTo>
                  <a:pt x="129369" y="710008"/>
                  <a:pt x="115747" y="709914"/>
                  <a:pt x="104172" y="706056"/>
                </a:cubicBezTo>
                <a:cubicBezTo>
                  <a:pt x="97913" y="699797"/>
                  <a:pt x="53007" y="657915"/>
                  <a:pt x="57873" y="648182"/>
                </a:cubicBezTo>
                <a:cubicBezTo>
                  <a:pt x="63329" y="637269"/>
                  <a:pt x="81022" y="655899"/>
                  <a:pt x="92597" y="659757"/>
                </a:cubicBezTo>
                <a:cubicBezTo>
                  <a:pt x="108030" y="675190"/>
                  <a:pt x="126789" y="687896"/>
                  <a:pt x="138896" y="706056"/>
                </a:cubicBezTo>
                <a:cubicBezTo>
                  <a:pt x="156086" y="731842"/>
                  <a:pt x="161631" y="745079"/>
                  <a:pt x="185195" y="763929"/>
                </a:cubicBezTo>
                <a:cubicBezTo>
                  <a:pt x="196058" y="772619"/>
                  <a:pt x="209357" y="778025"/>
                  <a:pt x="219919" y="787078"/>
                </a:cubicBezTo>
                <a:cubicBezTo>
                  <a:pt x="236490" y="801282"/>
                  <a:pt x="245044" y="828083"/>
                  <a:pt x="266218" y="833377"/>
                </a:cubicBezTo>
                <a:cubicBezTo>
                  <a:pt x="410967" y="869566"/>
                  <a:pt x="230993" y="823313"/>
                  <a:pt x="347240" y="856526"/>
                </a:cubicBezTo>
                <a:cubicBezTo>
                  <a:pt x="362536" y="860896"/>
                  <a:pt x="378106" y="864243"/>
                  <a:pt x="393539" y="868101"/>
                </a:cubicBezTo>
                <a:cubicBezTo>
                  <a:pt x="405114" y="875817"/>
                  <a:pt x="415551" y="885600"/>
                  <a:pt x="428263" y="891250"/>
                </a:cubicBezTo>
                <a:cubicBezTo>
                  <a:pt x="450561" y="901160"/>
                  <a:pt x="474562" y="906683"/>
                  <a:pt x="497711" y="914400"/>
                </a:cubicBezTo>
                <a:cubicBezTo>
                  <a:pt x="509286" y="918258"/>
                  <a:pt x="520598" y="923016"/>
                  <a:pt x="532435" y="925975"/>
                </a:cubicBezTo>
                <a:cubicBezTo>
                  <a:pt x="563301" y="933691"/>
                  <a:pt x="594850" y="939063"/>
                  <a:pt x="625033" y="949124"/>
                </a:cubicBezTo>
                <a:cubicBezTo>
                  <a:pt x="636608" y="952982"/>
                  <a:pt x="647793" y="958306"/>
                  <a:pt x="659757" y="960699"/>
                </a:cubicBezTo>
                <a:cubicBezTo>
                  <a:pt x="705783" y="969904"/>
                  <a:pt x="754125" y="969005"/>
                  <a:pt x="798653" y="983848"/>
                </a:cubicBezTo>
                <a:cubicBezTo>
                  <a:pt x="810228" y="987706"/>
                  <a:pt x="821540" y="992464"/>
                  <a:pt x="833377" y="995423"/>
                </a:cubicBezTo>
                <a:cubicBezTo>
                  <a:pt x="852463" y="1000194"/>
                  <a:pt x="871894" y="1003478"/>
                  <a:pt x="891250" y="1006997"/>
                </a:cubicBezTo>
                <a:cubicBezTo>
                  <a:pt x="950143" y="1017705"/>
                  <a:pt x="981019" y="1021475"/>
                  <a:pt x="1041721" y="1030147"/>
                </a:cubicBezTo>
                <a:lnTo>
                  <a:pt x="1527858" y="1018572"/>
                </a:lnTo>
                <a:cubicBezTo>
                  <a:pt x="1549970" y="1017651"/>
                  <a:pt x="1630241" y="999957"/>
                  <a:pt x="1655180" y="995423"/>
                </a:cubicBezTo>
                <a:cubicBezTo>
                  <a:pt x="1678270" y="991225"/>
                  <a:pt x="1701615" y="988451"/>
                  <a:pt x="1724628" y="983848"/>
                </a:cubicBezTo>
                <a:cubicBezTo>
                  <a:pt x="1740227" y="980728"/>
                  <a:pt x="1755630" y="976643"/>
                  <a:pt x="1770926" y="972273"/>
                </a:cubicBezTo>
                <a:cubicBezTo>
                  <a:pt x="1782657" y="968921"/>
                  <a:pt x="1793740" y="963346"/>
                  <a:pt x="1805650" y="960699"/>
                </a:cubicBezTo>
                <a:cubicBezTo>
                  <a:pt x="1853297" y="950111"/>
                  <a:pt x="1886628" y="950188"/>
                  <a:pt x="1932972" y="937549"/>
                </a:cubicBezTo>
                <a:cubicBezTo>
                  <a:pt x="1932991" y="937544"/>
                  <a:pt x="2019773" y="908616"/>
                  <a:pt x="2037144" y="902825"/>
                </a:cubicBezTo>
                <a:cubicBezTo>
                  <a:pt x="2048719" y="898967"/>
                  <a:pt x="2059833" y="893256"/>
                  <a:pt x="2071868" y="891250"/>
                </a:cubicBezTo>
                <a:lnTo>
                  <a:pt x="2141316" y="879676"/>
                </a:lnTo>
                <a:cubicBezTo>
                  <a:pt x="2164465" y="871959"/>
                  <a:pt x="2193509" y="873780"/>
                  <a:pt x="2210764" y="856526"/>
                </a:cubicBezTo>
                <a:cubicBezTo>
                  <a:pt x="2218481" y="848810"/>
                  <a:pt x="2224153" y="838257"/>
                  <a:pt x="2233914" y="833377"/>
                </a:cubicBezTo>
                <a:cubicBezTo>
                  <a:pt x="2255739" y="822465"/>
                  <a:pt x="2303362" y="810228"/>
                  <a:pt x="2303362" y="810228"/>
                </a:cubicBezTo>
                <a:cubicBezTo>
                  <a:pt x="2349954" y="763634"/>
                  <a:pt x="2298147" y="807502"/>
                  <a:pt x="2372810" y="775504"/>
                </a:cubicBezTo>
                <a:cubicBezTo>
                  <a:pt x="2385596" y="770024"/>
                  <a:pt x="2395091" y="758575"/>
                  <a:pt x="2407534" y="752354"/>
                </a:cubicBezTo>
                <a:cubicBezTo>
                  <a:pt x="2418447" y="746898"/>
                  <a:pt x="2430683" y="744638"/>
                  <a:pt x="2442258" y="740780"/>
                </a:cubicBezTo>
                <a:cubicBezTo>
                  <a:pt x="2509613" y="673422"/>
                  <a:pt x="2415540" y="770525"/>
                  <a:pt x="2488557" y="682906"/>
                </a:cubicBezTo>
                <a:cubicBezTo>
                  <a:pt x="2516408" y="649485"/>
                  <a:pt x="2523861" y="647795"/>
                  <a:pt x="2558005" y="625033"/>
                </a:cubicBezTo>
                <a:cubicBezTo>
                  <a:pt x="2629254" y="518158"/>
                  <a:pt x="2538332" y="649624"/>
                  <a:pt x="2604304" y="567159"/>
                </a:cubicBezTo>
                <a:cubicBezTo>
                  <a:pt x="2612994" y="556296"/>
                  <a:pt x="2617616" y="542272"/>
                  <a:pt x="2627453" y="532435"/>
                </a:cubicBezTo>
                <a:cubicBezTo>
                  <a:pt x="2637290" y="522598"/>
                  <a:pt x="2650602" y="517002"/>
                  <a:pt x="2662177" y="509286"/>
                </a:cubicBezTo>
                <a:cubicBezTo>
                  <a:pt x="2733426" y="402411"/>
                  <a:pt x="2642504" y="533877"/>
                  <a:pt x="2708476" y="451412"/>
                </a:cubicBezTo>
                <a:cubicBezTo>
                  <a:pt x="2735216" y="417986"/>
                  <a:pt x="2723720" y="418383"/>
                  <a:pt x="2754775" y="393539"/>
                </a:cubicBezTo>
                <a:cubicBezTo>
                  <a:pt x="2788199" y="366800"/>
                  <a:pt x="2787805" y="378294"/>
                  <a:pt x="2812648" y="347240"/>
                </a:cubicBezTo>
                <a:cubicBezTo>
                  <a:pt x="2821338" y="336377"/>
                  <a:pt x="2827107" y="323379"/>
                  <a:pt x="2835797" y="312516"/>
                </a:cubicBezTo>
                <a:cubicBezTo>
                  <a:pt x="2842614" y="303995"/>
                  <a:pt x="2852130" y="297888"/>
                  <a:pt x="2858947" y="289367"/>
                </a:cubicBezTo>
                <a:cubicBezTo>
                  <a:pt x="2867637" y="278504"/>
                  <a:pt x="2873043" y="265205"/>
                  <a:pt x="2882096" y="254643"/>
                </a:cubicBezTo>
                <a:cubicBezTo>
                  <a:pt x="2896300" y="238072"/>
                  <a:pt x="2916288" y="226504"/>
                  <a:pt x="2928395" y="208344"/>
                </a:cubicBezTo>
                <a:cubicBezTo>
                  <a:pt x="2994737" y="108830"/>
                  <a:pt x="2915198" y="234738"/>
                  <a:pt x="2963119" y="138896"/>
                </a:cubicBezTo>
                <a:cubicBezTo>
                  <a:pt x="2977721" y="109691"/>
                  <a:pt x="2987884" y="102556"/>
                  <a:pt x="3009418" y="81023"/>
                </a:cubicBezTo>
                <a:cubicBezTo>
                  <a:pt x="3013276" y="69448"/>
                  <a:pt x="3012365" y="54926"/>
                  <a:pt x="3020992" y="46299"/>
                </a:cubicBezTo>
                <a:cubicBezTo>
                  <a:pt x="3029619" y="37672"/>
                  <a:pt x="3055716" y="22523"/>
                  <a:pt x="3055716" y="34724"/>
                </a:cubicBezTo>
                <a:cubicBezTo>
                  <a:pt x="3055716" y="51093"/>
                  <a:pt x="3031471" y="56873"/>
                  <a:pt x="3020992" y="69448"/>
                </a:cubicBezTo>
                <a:cubicBezTo>
                  <a:pt x="3012086" y="80135"/>
                  <a:pt x="3007680" y="94335"/>
                  <a:pt x="2997843" y="104172"/>
                </a:cubicBezTo>
                <a:cubicBezTo>
                  <a:pt x="2988006" y="114009"/>
                  <a:pt x="2973982" y="118631"/>
                  <a:pt x="2963119" y="127321"/>
                </a:cubicBezTo>
                <a:cubicBezTo>
                  <a:pt x="2917723" y="163637"/>
                  <a:pt x="2965548" y="141945"/>
                  <a:pt x="2905245" y="162045"/>
                </a:cubicBezTo>
                <a:cubicBezTo>
                  <a:pt x="2897529" y="169762"/>
                  <a:pt x="2891454" y="179580"/>
                  <a:pt x="2882096" y="185195"/>
                </a:cubicBezTo>
                <a:cubicBezTo>
                  <a:pt x="2869134" y="192972"/>
                  <a:pt x="2811156" y="205319"/>
                  <a:pt x="2801073" y="208344"/>
                </a:cubicBezTo>
                <a:cubicBezTo>
                  <a:pt x="2770816" y="217421"/>
                  <a:pt x="2708909" y="243068"/>
                  <a:pt x="2673752" y="243068"/>
                </a:cubicBezTo>
                <a:cubicBezTo>
                  <a:pt x="2657844" y="243068"/>
                  <a:pt x="2704754" y="235863"/>
                  <a:pt x="2720050" y="231493"/>
                </a:cubicBezTo>
                <a:cubicBezTo>
                  <a:pt x="2731782" y="228141"/>
                  <a:pt x="2743200" y="223777"/>
                  <a:pt x="2754775" y="219919"/>
                </a:cubicBezTo>
                <a:cubicBezTo>
                  <a:pt x="2809803" y="183233"/>
                  <a:pt x="2776301" y="201169"/>
                  <a:pt x="2858947" y="173620"/>
                </a:cubicBezTo>
                <a:cubicBezTo>
                  <a:pt x="2870522" y="169762"/>
                  <a:pt x="2883519" y="168813"/>
                  <a:pt x="2893671" y="162045"/>
                </a:cubicBezTo>
                <a:cubicBezTo>
                  <a:pt x="2972199" y="109694"/>
                  <a:pt x="2943446" y="135420"/>
                  <a:pt x="2986268" y="92597"/>
                </a:cubicBezTo>
                <a:cubicBezTo>
                  <a:pt x="2990126" y="81022"/>
                  <a:pt x="2990221" y="67400"/>
                  <a:pt x="2997843" y="57873"/>
                </a:cubicBezTo>
                <a:cubicBezTo>
                  <a:pt x="3006533" y="47010"/>
                  <a:pt x="3022730" y="44561"/>
                  <a:pt x="3032567" y="34724"/>
                </a:cubicBezTo>
                <a:cubicBezTo>
                  <a:pt x="3042404" y="24887"/>
                  <a:pt x="3048000" y="11575"/>
                  <a:pt x="3055716" y="0"/>
                </a:cubicBezTo>
                <a:cubicBezTo>
                  <a:pt x="3051858" y="23149"/>
                  <a:pt x="3049233" y="46538"/>
                  <a:pt x="3044142" y="69448"/>
                </a:cubicBezTo>
                <a:cubicBezTo>
                  <a:pt x="3041495" y="81358"/>
                  <a:pt x="3033781" y="92032"/>
                  <a:pt x="3032567" y="104172"/>
                </a:cubicBezTo>
                <a:cubicBezTo>
                  <a:pt x="3026029" y="169549"/>
                  <a:pt x="3024850" y="235352"/>
                  <a:pt x="3020992" y="300942"/>
                </a:cubicBezTo>
                <a:cubicBezTo>
                  <a:pt x="3024850" y="389681"/>
                  <a:pt x="3037002" y="478447"/>
                  <a:pt x="3032567" y="567159"/>
                </a:cubicBezTo>
                <a:cubicBezTo>
                  <a:pt x="3031872" y="581053"/>
                  <a:pt x="3015639" y="544877"/>
                  <a:pt x="3009418" y="532435"/>
                </a:cubicBezTo>
                <a:cubicBezTo>
                  <a:pt x="3003962" y="521522"/>
                  <a:pt x="3001701" y="509286"/>
                  <a:pt x="2997843" y="497711"/>
                </a:cubicBezTo>
                <a:cubicBezTo>
                  <a:pt x="3001701" y="412830"/>
                  <a:pt x="3002362" y="327743"/>
                  <a:pt x="3009418" y="243068"/>
                </a:cubicBezTo>
                <a:cubicBezTo>
                  <a:pt x="3013949" y="188693"/>
                  <a:pt x="3019333" y="133957"/>
                  <a:pt x="3032567" y="81023"/>
                </a:cubicBezTo>
                <a:cubicBezTo>
                  <a:pt x="3046014" y="27238"/>
                  <a:pt x="3044142" y="50632"/>
                  <a:pt x="3044142" y="11575"/>
                </a:cubicBez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0" y="441609"/>
            <a:ext cx="12192000" cy="31655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latin typeface="Segoe Condensed" charset="0"/>
                <a:ea typeface="Segoe Condensed" charset="0"/>
                <a:cs typeface="Segoe Condensed" charset="0"/>
              </a:rPr>
              <a:t>How can </a:t>
            </a:r>
            <a:r>
              <a:rPr lang="en-US" sz="6000" b="1" dirty="0">
                <a:solidFill>
                  <a:schemeClr val="tx1"/>
                </a:solidFill>
                <a:latin typeface="Segoe Condensed" charset="0"/>
                <a:ea typeface="Segoe Condensed" charset="0"/>
                <a:cs typeface="Segoe Condensed" charset="0"/>
              </a:rPr>
              <a:t>LPSV tools </a:t>
            </a:r>
            <a:r>
              <a:rPr lang="en-US" sz="4800" dirty="0">
                <a:solidFill>
                  <a:schemeClr val="tx1"/>
                </a:solidFill>
                <a:latin typeface="Segoe Condensed" charset="0"/>
                <a:ea typeface="Segoe Condensed" charset="0"/>
                <a:cs typeface="Segoe Condensed" charset="0"/>
              </a:rPr>
              <a:t>support </a:t>
            </a:r>
            <a:r>
              <a:rPr lang="en-US" sz="6000" b="1" dirty="0" smtClean="0">
                <a:solidFill>
                  <a:schemeClr val="tx1"/>
                </a:solidFill>
                <a:latin typeface="Segoe Condensed" charset="0"/>
                <a:ea typeface="Segoe Condensed" charset="0"/>
                <a:cs typeface="Segoe Condensed" charset="0"/>
              </a:rPr>
              <a:t>life-relevant</a:t>
            </a:r>
            <a:r>
              <a:rPr lang="en-US" sz="6000" b="1" dirty="0">
                <a:solidFill>
                  <a:schemeClr val="tx1"/>
                </a:solidFill>
                <a:latin typeface="Segoe Condensed" charset="0"/>
                <a:ea typeface="Segoe Condensed" charset="0"/>
                <a:cs typeface="Segoe Condensed" charset="0"/>
              </a:rPr>
              <a:t>, collaborative</a:t>
            </a:r>
            <a:r>
              <a:rPr lang="en-US" sz="6000" dirty="0">
                <a:solidFill>
                  <a:schemeClr val="tx1"/>
                </a:solidFill>
                <a:latin typeface="Segoe Condensed" charset="0"/>
                <a:ea typeface="Segoe Condensed" charset="0"/>
                <a:cs typeface="Segoe Condensed" charset="0"/>
              </a:rPr>
              <a:t> </a:t>
            </a:r>
            <a:r>
              <a:rPr lang="en-US" sz="4800" dirty="0">
                <a:solidFill>
                  <a:schemeClr val="tx1"/>
                </a:solidFill>
                <a:latin typeface="Segoe Condensed" charset="0"/>
                <a:ea typeface="Segoe Condensed" charset="0"/>
                <a:cs typeface="Segoe Condensed" charset="0"/>
              </a:rPr>
              <a:t>STEM learning experiences for youth?</a:t>
            </a:r>
          </a:p>
        </p:txBody>
      </p:sp>
    </p:spTree>
    <p:extLst>
      <p:ext uri="{BB962C8B-B14F-4D97-AF65-F5344CB8AC3E}">
        <p14:creationId xmlns:p14="http://schemas.microsoft.com/office/powerpoint/2010/main" val="1649799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1" y="4477325"/>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7" y="4679873"/>
            <a:ext cx="1411783" cy="707886"/>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Participatory Design</a:t>
            </a:r>
          </a:p>
        </p:txBody>
      </p:sp>
      <p:sp>
        <p:nvSpPr>
          <p:cNvPr id="7" name="TextBox 6"/>
          <p:cNvSpPr txBox="1"/>
          <p:nvPr/>
        </p:nvSpPr>
        <p:spPr>
          <a:xfrm>
            <a:off x="6887175" y="4833761"/>
            <a:ext cx="194216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Evaluation Method</a:t>
            </a:r>
          </a:p>
        </p:txBody>
      </p:sp>
      <p:sp>
        <p:nvSpPr>
          <p:cNvPr id="8" name="TextBox 7"/>
          <p:cNvSpPr txBox="1"/>
          <p:nvPr/>
        </p:nvSpPr>
        <p:spPr>
          <a:xfrm>
            <a:off x="10917480" y="4833761"/>
            <a:ext cx="100807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Findings</a:t>
            </a:r>
          </a:p>
        </p:txBody>
      </p:sp>
      <p:sp>
        <p:nvSpPr>
          <p:cNvPr id="9" name="TextBox 8"/>
          <p:cNvSpPr txBox="1"/>
          <p:nvPr/>
        </p:nvSpPr>
        <p:spPr>
          <a:xfrm>
            <a:off x="8738947" y="4679873"/>
            <a:ext cx="1801875" cy="707886"/>
          </a:xfrm>
          <a:prstGeom prst="rect">
            <a:avLst/>
          </a:prstGeom>
          <a:noFill/>
        </p:spPr>
        <p:txBody>
          <a:bodyPr wrap="square" rtlCol="0" anchor="ctr">
            <a:spAutoFit/>
          </a:bodyPr>
          <a:lstStyle/>
          <a:p>
            <a:pPr algn="ctr"/>
            <a:r>
              <a:rPr lang="en-US" sz="2000" smtClean="0">
                <a:latin typeface="Segoe Condensed" charset="0"/>
                <a:ea typeface="Segoe Condensed" charset="0"/>
                <a:cs typeface="Segoe Condensed" charset="0"/>
              </a:rPr>
              <a:t>LPSVs + Activity </a:t>
            </a:r>
          </a:p>
          <a:p>
            <a:pPr algn="ctr"/>
            <a:r>
              <a:rPr lang="en-US" sz="2000" dirty="0" smtClean="0">
                <a:latin typeface="Segoe Condensed" charset="0"/>
                <a:ea typeface="Segoe Condensed" charset="0"/>
                <a:cs typeface="Segoe Condensed" charset="0"/>
              </a:rPr>
              <a:t>Analysis</a:t>
            </a:r>
          </a:p>
        </p:txBody>
      </p:sp>
      <p:sp>
        <p:nvSpPr>
          <p:cNvPr id="10" name="Oval 9"/>
          <p:cNvSpPr/>
          <p:nvPr/>
        </p:nvSpPr>
        <p:spPr>
          <a:xfrm>
            <a:off x="2351324" y="4313009"/>
            <a:ext cx="324091" cy="3286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1" y="4313009"/>
            <a:ext cx="324091" cy="32863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40" y="4313009"/>
            <a:ext cx="324091" cy="328632"/>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1" y="4313009"/>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4" y="4679873"/>
            <a:ext cx="1063892" cy="707886"/>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BodyVis</a:t>
            </a:r>
            <a:endParaRPr lang="en-US" sz="2000" dirty="0" smtClean="0">
              <a:latin typeface="Segoe Condensed" charset="0"/>
              <a:ea typeface="Segoe Condensed" charset="0"/>
              <a:cs typeface="Segoe Condensed" charset="0"/>
            </a:endParaRPr>
          </a:p>
          <a:p>
            <a:pPr algn="ctr"/>
            <a:r>
              <a:rPr lang="en-US" sz="2000" dirty="0" smtClean="0">
                <a:latin typeface="Segoe Condensed" charset="0"/>
                <a:ea typeface="Segoe Condensed" charset="0"/>
                <a:cs typeface="Segoe Condensed" charset="0"/>
              </a:rPr>
              <a:t>(LPSV)</a:t>
            </a:r>
          </a:p>
        </p:txBody>
      </p:sp>
      <p:sp>
        <p:nvSpPr>
          <p:cNvPr id="15" name="Oval 14"/>
          <p:cNvSpPr/>
          <p:nvPr/>
        </p:nvSpPr>
        <p:spPr>
          <a:xfrm>
            <a:off x="569695" y="4313009"/>
            <a:ext cx="324091" cy="3286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6" y="4679873"/>
            <a:ext cx="1274103" cy="707886"/>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SharedPhys</a:t>
            </a:r>
            <a:endParaRPr lang="en-US" sz="2000" dirty="0" smtClean="0">
              <a:latin typeface="Segoe Condensed" charset="0"/>
              <a:ea typeface="Segoe Condensed" charset="0"/>
              <a:cs typeface="Segoe Condensed" charset="0"/>
            </a:endParaRPr>
          </a:p>
          <a:p>
            <a:pPr algn="ctr"/>
            <a:r>
              <a:rPr lang="en-US" sz="2000" dirty="0" smtClean="0">
                <a:latin typeface="Segoe Condensed" charset="0"/>
                <a:ea typeface="Segoe Condensed" charset="0"/>
                <a:cs typeface="Segoe Condensed" charset="0"/>
              </a:rPr>
              <a:t>(LPSV)</a:t>
            </a:r>
          </a:p>
        </p:txBody>
      </p:sp>
      <p:sp>
        <p:nvSpPr>
          <p:cNvPr id="17" name="Oval 16"/>
          <p:cNvSpPr/>
          <p:nvPr/>
        </p:nvSpPr>
        <p:spPr>
          <a:xfrm>
            <a:off x="4132953" y="4313009"/>
            <a:ext cx="324091" cy="32863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9" y="4833761"/>
            <a:ext cx="1502865"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LPSV Activity</a:t>
            </a:r>
          </a:p>
        </p:txBody>
      </p:sp>
      <p:sp>
        <p:nvSpPr>
          <p:cNvPr id="19" name="Oval 18"/>
          <p:cNvSpPr/>
          <p:nvPr/>
        </p:nvSpPr>
        <p:spPr>
          <a:xfrm>
            <a:off x="5914582" y="4318411"/>
            <a:ext cx="324091" cy="3286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rot="527031">
            <a:off x="2500133" y="5285287"/>
            <a:ext cx="1632820" cy="522360"/>
          </a:xfrm>
          <a:custGeom>
            <a:avLst/>
            <a:gdLst>
              <a:gd name="connsiteX0" fmla="*/ 0 w 1423686"/>
              <a:gd name="connsiteY0" fmla="*/ 300942 h 522360"/>
              <a:gd name="connsiteX1" fmla="*/ 34724 w 1423686"/>
              <a:gd name="connsiteY1" fmla="*/ 358815 h 522360"/>
              <a:gd name="connsiteX2" fmla="*/ 92598 w 1423686"/>
              <a:gd name="connsiteY2" fmla="*/ 405114 h 522360"/>
              <a:gd name="connsiteX3" fmla="*/ 162046 w 1423686"/>
              <a:gd name="connsiteY3" fmla="*/ 428263 h 522360"/>
              <a:gd name="connsiteX4" fmla="*/ 185195 w 1423686"/>
              <a:gd name="connsiteY4" fmla="*/ 451413 h 522360"/>
              <a:gd name="connsiteX5" fmla="*/ 266218 w 1423686"/>
              <a:gd name="connsiteY5" fmla="*/ 474562 h 522360"/>
              <a:gd name="connsiteX6" fmla="*/ 381965 w 1423686"/>
              <a:gd name="connsiteY6" fmla="*/ 497712 h 522360"/>
              <a:gd name="connsiteX7" fmla="*/ 717631 w 1423686"/>
              <a:gd name="connsiteY7" fmla="*/ 486137 h 522360"/>
              <a:gd name="connsiteX8" fmla="*/ 787079 w 1423686"/>
              <a:gd name="connsiteY8" fmla="*/ 462987 h 522360"/>
              <a:gd name="connsiteX9" fmla="*/ 856527 w 1423686"/>
              <a:gd name="connsiteY9" fmla="*/ 439838 h 522360"/>
              <a:gd name="connsiteX10" fmla="*/ 891251 w 1423686"/>
              <a:gd name="connsiteY10" fmla="*/ 416689 h 522360"/>
              <a:gd name="connsiteX11" fmla="*/ 925975 w 1423686"/>
              <a:gd name="connsiteY11" fmla="*/ 405114 h 522360"/>
              <a:gd name="connsiteX12" fmla="*/ 983848 w 1423686"/>
              <a:gd name="connsiteY12" fmla="*/ 358815 h 522360"/>
              <a:gd name="connsiteX13" fmla="*/ 1018572 w 1423686"/>
              <a:gd name="connsiteY13" fmla="*/ 347241 h 522360"/>
              <a:gd name="connsiteX14" fmla="*/ 1041722 w 1423686"/>
              <a:gd name="connsiteY14" fmla="*/ 324091 h 522360"/>
              <a:gd name="connsiteX15" fmla="*/ 1111170 w 1423686"/>
              <a:gd name="connsiteY15" fmla="*/ 300942 h 522360"/>
              <a:gd name="connsiteX16" fmla="*/ 1122744 w 1423686"/>
              <a:gd name="connsiteY16" fmla="*/ 266218 h 522360"/>
              <a:gd name="connsiteX17" fmla="*/ 1157469 w 1423686"/>
              <a:gd name="connsiteY17" fmla="*/ 243068 h 522360"/>
              <a:gd name="connsiteX18" fmla="*/ 1192193 w 1423686"/>
              <a:gd name="connsiteY18" fmla="*/ 208344 h 522360"/>
              <a:gd name="connsiteX19" fmla="*/ 1250066 w 1423686"/>
              <a:gd name="connsiteY19" fmla="*/ 150471 h 522360"/>
              <a:gd name="connsiteX20" fmla="*/ 1261641 w 1423686"/>
              <a:gd name="connsiteY20" fmla="*/ 115747 h 522360"/>
              <a:gd name="connsiteX21" fmla="*/ 1284790 w 1423686"/>
              <a:gd name="connsiteY21" fmla="*/ 81023 h 522360"/>
              <a:gd name="connsiteX22" fmla="*/ 1261641 w 1423686"/>
              <a:gd name="connsiteY22" fmla="*/ 115747 h 522360"/>
              <a:gd name="connsiteX23" fmla="*/ 1215342 w 1423686"/>
              <a:gd name="connsiteY23" fmla="*/ 173620 h 522360"/>
              <a:gd name="connsiteX24" fmla="*/ 1169043 w 1423686"/>
              <a:gd name="connsiteY24" fmla="*/ 219919 h 522360"/>
              <a:gd name="connsiteX25" fmla="*/ 1157469 w 1423686"/>
              <a:gd name="connsiteY25" fmla="*/ 254643 h 522360"/>
              <a:gd name="connsiteX26" fmla="*/ 1099595 w 1423686"/>
              <a:gd name="connsiteY26" fmla="*/ 289367 h 522360"/>
              <a:gd name="connsiteX27" fmla="*/ 1053296 w 1423686"/>
              <a:gd name="connsiteY27" fmla="*/ 335666 h 522360"/>
              <a:gd name="connsiteX28" fmla="*/ 983848 w 1423686"/>
              <a:gd name="connsiteY28" fmla="*/ 370390 h 522360"/>
              <a:gd name="connsiteX29" fmla="*/ 949124 w 1423686"/>
              <a:gd name="connsiteY29" fmla="*/ 381965 h 522360"/>
              <a:gd name="connsiteX30" fmla="*/ 879676 w 1423686"/>
              <a:gd name="connsiteY30" fmla="*/ 428263 h 522360"/>
              <a:gd name="connsiteX31" fmla="*/ 810228 w 1423686"/>
              <a:gd name="connsiteY31" fmla="*/ 462987 h 522360"/>
              <a:gd name="connsiteX32" fmla="*/ 798653 w 1423686"/>
              <a:gd name="connsiteY32" fmla="*/ 497712 h 522360"/>
              <a:gd name="connsiteX33" fmla="*/ 763929 w 1423686"/>
              <a:gd name="connsiteY33" fmla="*/ 509286 h 522360"/>
              <a:gd name="connsiteX34" fmla="*/ 613458 w 1423686"/>
              <a:gd name="connsiteY34" fmla="*/ 520861 h 522360"/>
              <a:gd name="connsiteX35" fmla="*/ 289367 w 1423686"/>
              <a:gd name="connsiteY35" fmla="*/ 497712 h 522360"/>
              <a:gd name="connsiteX36" fmla="*/ 185195 w 1423686"/>
              <a:gd name="connsiteY36" fmla="*/ 462987 h 522360"/>
              <a:gd name="connsiteX37" fmla="*/ 115747 w 1423686"/>
              <a:gd name="connsiteY37" fmla="*/ 439838 h 522360"/>
              <a:gd name="connsiteX38" fmla="*/ 81023 w 1423686"/>
              <a:gd name="connsiteY38" fmla="*/ 428263 h 522360"/>
              <a:gd name="connsiteX39" fmla="*/ 46299 w 1423686"/>
              <a:gd name="connsiteY39" fmla="*/ 405114 h 522360"/>
              <a:gd name="connsiteX40" fmla="*/ 23150 w 1423686"/>
              <a:gd name="connsiteY40" fmla="*/ 370390 h 522360"/>
              <a:gd name="connsiteX41" fmla="*/ 46299 w 1423686"/>
              <a:gd name="connsiteY41" fmla="*/ 405114 h 522360"/>
              <a:gd name="connsiteX42" fmla="*/ 81023 w 1423686"/>
              <a:gd name="connsiteY42" fmla="*/ 416689 h 522360"/>
              <a:gd name="connsiteX43" fmla="*/ 185195 w 1423686"/>
              <a:gd name="connsiteY43" fmla="*/ 462987 h 522360"/>
              <a:gd name="connsiteX44" fmla="*/ 254643 w 1423686"/>
              <a:gd name="connsiteY44" fmla="*/ 486137 h 522360"/>
              <a:gd name="connsiteX45" fmla="*/ 289367 w 1423686"/>
              <a:gd name="connsiteY45" fmla="*/ 497712 h 522360"/>
              <a:gd name="connsiteX46" fmla="*/ 509286 w 1423686"/>
              <a:gd name="connsiteY46" fmla="*/ 509286 h 522360"/>
              <a:gd name="connsiteX47" fmla="*/ 729205 w 1423686"/>
              <a:gd name="connsiteY47" fmla="*/ 509286 h 522360"/>
              <a:gd name="connsiteX48" fmla="*/ 798653 w 1423686"/>
              <a:gd name="connsiteY48" fmla="*/ 486137 h 522360"/>
              <a:gd name="connsiteX49" fmla="*/ 833377 w 1423686"/>
              <a:gd name="connsiteY49" fmla="*/ 474562 h 522360"/>
              <a:gd name="connsiteX50" fmla="*/ 856527 w 1423686"/>
              <a:gd name="connsiteY50" fmla="*/ 451413 h 522360"/>
              <a:gd name="connsiteX51" fmla="*/ 891251 w 1423686"/>
              <a:gd name="connsiteY51" fmla="*/ 439838 h 522360"/>
              <a:gd name="connsiteX52" fmla="*/ 925975 w 1423686"/>
              <a:gd name="connsiteY52" fmla="*/ 416689 h 522360"/>
              <a:gd name="connsiteX53" fmla="*/ 949124 w 1423686"/>
              <a:gd name="connsiteY53" fmla="*/ 381965 h 522360"/>
              <a:gd name="connsiteX54" fmla="*/ 1018572 w 1423686"/>
              <a:gd name="connsiteY54" fmla="*/ 358815 h 522360"/>
              <a:gd name="connsiteX55" fmla="*/ 1076446 w 1423686"/>
              <a:gd name="connsiteY55" fmla="*/ 324091 h 522360"/>
              <a:gd name="connsiteX56" fmla="*/ 1145894 w 1423686"/>
              <a:gd name="connsiteY56" fmla="*/ 277793 h 522360"/>
              <a:gd name="connsiteX57" fmla="*/ 1180618 w 1423686"/>
              <a:gd name="connsiteY57" fmla="*/ 208344 h 522360"/>
              <a:gd name="connsiteX58" fmla="*/ 1215342 w 1423686"/>
              <a:gd name="connsiteY58" fmla="*/ 185195 h 522360"/>
              <a:gd name="connsiteX59" fmla="*/ 1250066 w 1423686"/>
              <a:gd name="connsiteY59" fmla="*/ 115747 h 522360"/>
              <a:gd name="connsiteX60" fmla="*/ 1296365 w 1423686"/>
              <a:gd name="connsiteY60" fmla="*/ 57874 h 522360"/>
              <a:gd name="connsiteX61" fmla="*/ 1307939 w 1423686"/>
              <a:gd name="connsiteY61" fmla="*/ 23149 h 522360"/>
              <a:gd name="connsiteX62" fmla="*/ 1296365 w 1423686"/>
              <a:gd name="connsiteY62" fmla="*/ 69448 h 522360"/>
              <a:gd name="connsiteX63" fmla="*/ 1203767 w 1423686"/>
              <a:gd name="connsiteY63" fmla="*/ 115747 h 522360"/>
              <a:gd name="connsiteX64" fmla="*/ 1169043 w 1423686"/>
              <a:gd name="connsiteY64" fmla="*/ 127322 h 522360"/>
              <a:gd name="connsiteX65" fmla="*/ 1099595 w 1423686"/>
              <a:gd name="connsiteY65" fmla="*/ 162046 h 522360"/>
              <a:gd name="connsiteX66" fmla="*/ 1006998 w 1423686"/>
              <a:gd name="connsiteY66" fmla="*/ 219919 h 522360"/>
              <a:gd name="connsiteX67" fmla="*/ 1041722 w 1423686"/>
              <a:gd name="connsiteY67" fmla="*/ 208344 h 522360"/>
              <a:gd name="connsiteX68" fmla="*/ 1076446 w 1423686"/>
              <a:gd name="connsiteY68" fmla="*/ 185195 h 522360"/>
              <a:gd name="connsiteX69" fmla="*/ 1111170 w 1423686"/>
              <a:gd name="connsiteY69" fmla="*/ 150471 h 522360"/>
              <a:gd name="connsiteX70" fmla="*/ 1180618 w 1423686"/>
              <a:gd name="connsiteY70" fmla="*/ 127322 h 522360"/>
              <a:gd name="connsiteX71" fmla="*/ 1226917 w 1423686"/>
              <a:gd name="connsiteY71" fmla="*/ 81023 h 522360"/>
              <a:gd name="connsiteX72" fmla="*/ 1284790 w 1423686"/>
              <a:gd name="connsiteY72" fmla="*/ 34724 h 522360"/>
              <a:gd name="connsiteX73" fmla="*/ 1296365 w 1423686"/>
              <a:gd name="connsiteY73" fmla="*/ 0 h 522360"/>
              <a:gd name="connsiteX74" fmla="*/ 1296365 w 1423686"/>
              <a:gd name="connsiteY74" fmla="*/ 69448 h 522360"/>
              <a:gd name="connsiteX75" fmla="*/ 1319514 w 1423686"/>
              <a:gd name="connsiteY75" fmla="*/ 196770 h 522360"/>
              <a:gd name="connsiteX76" fmla="*/ 1342663 w 1423686"/>
              <a:gd name="connsiteY76" fmla="*/ 231494 h 522360"/>
              <a:gd name="connsiteX77" fmla="*/ 1354238 w 1423686"/>
              <a:gd name="connsiteY77" fmla="*/ 266218 h 522360"/>
              <a:gd name="connsiteX78" fmla="*/ 1400537 w 1423686"/>
              <a:gd name="connsiteY78" fmla="*/ 312517 h 522360"/>
              <a:gd name="connsiteX79" fmla="*/ 1423686 w 1423686"/>
              <a:gd name="connsiteY79" fmla="*/ 347241 h 522360"/>
              <a:gd name="connsiteX80" fmla="*/ 1377388 w 1423686"/>
              <a:gd name="connsiteY80" fmla="*/ 254643 h 522360"/>
              <a:gd name="connsiteX81" fmla="*/ 1331089 w 1423686"/>
              <a:gd name="connsiteY81" fmla="*/ 115747 h 522360"/>
              <a:gd name="connsiteX82" fmla="*/ 1319514 w 1423686"/>
              <a:gd name="connsiteY82" fmla="*/ 81023 h 522360"/>
              <a:gd name="connsiteX83" fmla="*/ 1307939 w 1423686"/>
              <a:gd name="connsiteY83" fmla="*/ 23149 h 522360"/>
              <a:gd name="connsiteX84" fmla="*/ 1307939 w 1423686"/>
              <a:gd name="connsiteY84" fmla="*/ 162046 h 522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423686" h="522360">
                <a:moveTo>
                  <a:pt x="0" y="300942"/>
                </a:moveTo>
                <a:cubicBezTo>
                  <a:pt x="11575" y="320233"/>
                  <a:pt x="21648" y="340508"/>
                  <a:pt x="34724" y="358815"/>
                </a:cubicBezTo>
                <a:cubicBezTo>
                  <a:pt x="45911" y="374477"/>
                  <a:pt x="76582" y="397996"/>
                  <a:pt x="92598" y="405114"/>
                </a:cubicBezTo>
                <a:cubicBezTo>
                  <a:pt x="114896" y="415024"/>
                  <a:pt x="162046" y="428263"/>
                  <a:pt x="162046" y="428263"/>
                </a:cubicBezTo>
                <a:cubicBezTo>
                  <a:pt x="169762" y="435980"/>
                  <a:pt x="175837" y="445798"/>
                  <a:pt x="185195" y="451413"/>
                </a:cubicBezTo>
                <a:cubicBezTo>
                  <a:pt x="197806" y="458980"/>
                  <a:pt x="256593" y="471812"/>
                  <a:pt x="266218" y="474562"/>
                </a:cubicBezTo>
                <a:cubicBezTo>
                  <a:pt x="347026" y="497651"/>
                  <a:pt x="243690" y="477958"/>
                  <a:pt x="381965" y="497712"/>
                </a:cubicBezTo>
                <a:cubicBezTo>
                  <a:pt x="493854" y="493854"/>
                  <a:pt x="606085" y="495698"/>
                  <a:pt x="717631" y="486137"/>
                </a:cubicBezTo>
                <a:cubicBezTo>
                  <a:pt x="741943" y="484053"/>
                  <a:pt x="763930" y="470703"/>
                  <a:pt x="787079" y="462987"/>
                </a:cubicBezTo>
                <a:cubicBezTo>
                  <a:pt x="787084" y="462985"/>
                  <a:pt x="856523" y="439841"/>
                  <a:pt x="856527" y="439838"/>
                </a:cubicBezTo>
                <a:cubicBezTo>
                  <a:pt x="868102" y="432122"/>
                  <a:pt x="878809" y="422910"/>
                  <a:pt x="891251" y="416689"/>
                </a:cubicBezTo>
                <a:cubicBezTo>
                  <a:pt x="902164" y="411233"/>
                  <a:pt x="915062" y="410570"/>
                  <a:pt x="925975" y="405114"/>
                </a:cubicBezTo>
                <a:cubicBezTo>
                  <a:pt x="1064981" y="335611"/>
                  <a:pt x="876179" y="423417"/>
                  <a:pt x="983848" y="358815"/>
                </a:cubicBezTo>
                <a:cubicBezTo>
                  <a:pt x="994310" y="352538"/>
                  <a:pt x="1006997" y="351099"/>
                  <a:pt x="1018572" y="347241"/>
                </a:cubicBezTo>
                <a:cubicBezTo>
                  <a:pt x="1026289" y="339524"/>
                  <a:pt x="1031961" y="328971"/>
                  <a:pt x="1041722" y="324091"/>
                </a:cubicBezTo>
                <a:cubicBezTo>
                  <a:pt x="1063547" y="313178"/>
                  <a:pt x="1111170" y="300942"/>
                  <a:pt x="1111170" y="300942"/>
                </a:cubicBezTo>
                <a:cubicBezTo>
                  <a:pt x="1115028" y="289367"/>
                  <a:pt x="1115122" y="275745"/>
                  <a:pt x="1122744" y="266218"/>
                </a:cubicBezTo>
                <a:cubicBezTo>
                  <a:pt x="1131434" y="255355"/>
                  <a:pt x="1146782" y="251974"/>
                  <a:pt x="1157469" y="243068"/>
                </a:cubicBezTo>
                <a:cubicBezTo>
                  <a:pt x="1170044" y="232589"/>
                  <a:pt x="1181714" y="220919"/>
                  <a:pt x="1192193" y="208344"/>
                </a:cubicBezTo>
                <a:cubicBezTo>
                  <a:pt x="1240420" y="150471"/>
                  <a:pt x="1186405" y="192911"/>
                  <a:pt x="1250066" y="150471"/>
                </a:cubicBezTo>
                <a:cubicBezTo>
                  <a:pt x="1253924" y="138896"/>
                  <a:pt x="1256185" y="126660"/>
                  <a:pt x="1261641" y="115747"/>
                </a:cubicBezTo>
                <a:cubicBezTo>
                  <a:pt x="1267862" y="103305"/>
                  <a:pt x="1292506" y="69448"/>
                  <a:pt x="1284790" y="81023"/>
                </a:cubicBezTo>
                <a:cubicBezTo>
                  <a:pt x="1277074" y="92598"/>
                  <a:pt x="1267862" y="103305"/>
                  <a:pt x="1261641" y="115747"/>
                </a:cubicBezTo>
                <a:cubicBezTo>
                  <a:pt x="1233687" y="171654"/>
                  <a:pt x="1273876" y="134598"/>
                  <a:pt x="1215342" y="173620"/>
                </a:cubicBezTo>
                <a:cubicBezTo>
                  <a:pt x="1184475" y="266219"/>
                  <a:pt x="1230776" y="158185"/>
                  <a:pt x="1169043" y="219919"/>
                </a:cubicBezTo>
                <a:cubicBezTo>
                  <a:pt x="1160416" y="228546"/>
                  <a:pt x="1163746" y="244181"/>
                  <a:pt x="1157469" y="254643"/>
                </a:cubicBezTo>
                <a:cubicBezTo>
                  <a:pt x="1141580" y="281124"/>
                  <a:pt x="1126909" y="280263"/>
                  <a:pt x="1099595" y="289367"/>
                </a:cubicBezTo>
                <a:cubicBezTo>
                  <a:pt x="1084162" y="304800"/>
                  <a:pt x="1074001" y="328764"/>
                  <a:pt x="1053296" y="335666"/>
                </a:cubicBezTo>
                <a:cubicBezTo>
                  <a:pt x="966016" y="364760"/>
                  <a:pt x="1073599" y="325514"/>
                  <a:pt x="983848" y="370390"/>
                </a:cubicBezTo>
                <a:cubicBezTo>
                  <a:pt x="972935" y="375846"/>
                  <a:pt x="959789" y="376040"/>
                  <a:pt x="949124" y="381965"/>
                </a:cubicBezTo>
                <a:cubicBezTo>
                  <a:pt x="924803" y="395476"/>
                  <a:pt x="906070" y="419465"/>
                  <a:pt x="879676" y="428263"/>
                </a:cubicBezTo>
                <a:cubicBezTo>
                  <a:pt x="831755" y="444237"/>
                  <a:pt x="855104" y="433070"/>
                  <a:pt x="810228" y="462987"/>
                </a:cubicBezTo>
                <a:cubicBezTo>
                  <a:pt x="806370" y="474562"/>
                  <a:pt x="807280" y="489085"/>
                  <a:pt x="798653" y="497712"/>
                </a:cubicBezTo>
                <a:cubicBezTo>
                  <a:pt x="790026" y="506339"/>
                  <a:pt x="776035" y="507773"/>
                  <a:pt x="763929" y="509286"/>
                </a:cubicBezTo>
                <a:cubicBezTo>
                  <a:pt x="714012" y="515525"/>
                  <a:pt x="663615" y="517003"/>
                  <a:pt x="613458" y="520861"/>
                </a:cubicBezTo>
                <a:cubicBezTo>
                  <a:pt x="561462" y="518497"/>
                  <a:pt x="380181" y="520415"/>
                  <a:pt x="289367" y="497712"/>
                </a:cubicBezTo>
                <a:lnTo>
                  <a:pt x="185195" y="462987"/>
                </a:lnTo>
                <a:lnTo>
                  <a:pt x="115747" y="439838"/>
                </a:lnTo>
                <a:cubicBezTo>
                  <a:pt x="104172" y="435980"/>
                  <a:pt x="91175" y="435031"/>
                  <a:pt x="81023" y="428263"/>
                </a:cubicBezTo>
                <a:lnTo>
                  <a:pt x="46299" y="405114"/>
                </a:lnTo>
                <a:lnTo>
                  <a:pt x="23150" y="370390"/>
                </a:lnTo>
                <a:cubicBezTo>
                  <a:pt x="30866" y="381965"/>
                  <a:pt x="35436" y="396424"/>
                  <a:pt x="46299" y="405114"/>
                </a:cubicBezTo>
                <a:cubicBezTo>
                  <a:pt x="55826" y="412736"/>
                  <a:pt x="70110" y="411233"/>
                  <a:pt x="81023" y="416689"/>
                </a:cubicBezTo>
                <a:cubicBezTo>
                  <a:pt x="191076" y="471715"/>
                  <a:pt x="6028" y="403265"/>
                  <a:pt x="185195" y="462987"/>
                </a:cubicBezTo>
                <a:lnTo>
                  <a:pt x="254643" y="486137"/>
                </a:lnTo>
                <a:cubicBezTo>
                  <a:pt x="266218" y="489995"/>
                  <a:pt x="277183" y="497071"/>
                  <a:pt x="289367" y="497712"/>
                </a:cubicBezTo>
                <a:lnTo>
                  <a:pt x="509286" y="509286"/>
                </a:lnTo>
                <a:cubicBezTo>
                  <a:pt x="610045" y="523680"/>
                  <a:pt x="607834" y="529514"/>
                  <a:pt x="729205" y="509286"/>
                </a:cubicBezTo>
                <a:cubicBezTo>
                  <a:pt x="753274" y="505274"/>
                  <a:pt x="775504" y="493853"/>
                  <a:pt x="798653" y="486137"/>
                </a:cubicBezTo>
                <a:lnTo>
                  <a:pt x="833377" y="474562"/>
                </a:lnTo>
                <a:cubicBezTo>
                  <a:pt x="841094" y="466846"/>
                  <a:pt x="847169" y="457028"/>
                  <a:pt x="856527" y="451413"/>
                </a:cubicBezTo>
                <a:cubicBezTo>
                  <a:pt x="866989" y="445136"/>
                  <a:pt x="880338" y="445294"/>
                  <a:pt x="891251" y="439838"/>
                </a:cubicBezTo>
                <a:cubicBezTo>
                  <a:pt x="903693" y="433617"/>
                  <a:pt x="914400" y="424405"/>
                  <a:pt x="925975" y="416689"/>
                </a:cubicBezTo>
                <a:cubicBezTo>
                  <a:pt x="933691" y="405114"/>
                  <a:pt x="937328" y="389338"/>
                  <a:pt x="949124" y="381965"/>
                </a:cubicBezTo>
                <a:cubicBezTo>
                  <a:pt x="969816" y="369032"/>
                  <a:pt x="1018572" y="358815"/>
                  <a:pt x="1018572" y="358815"/>
                </a:cubicBezTo>
                <a:cubicBezTo>
                  <a:pt x="1070509" y="306880"/>
                  <a:pt x="1008830" y="361655"/>
                  <a:pt x="1076446" y="324091"/>
                </a:cubicBezTo>
                <a:cubicBezTo>
                  <a:pt x="1100767" y="310580"/>
                  <a:pt x="1145894" y="277793"/>
                  <a:pt x="1145894" y="277793"/>
                </a:cubicBezTo>
                <a:cubicBezTo>
                  <a:pt x="1155308" y="249552"/>
                  <a:pt x="1158181" y="230781"/>
                  <a:pt x="1180618" y="208344"/>
                </a:cubicBezTo>
                <a:cubicBezTo>
                  <a:pt x="1190455" y="198507"/>
                  <a:pt x="1203767" y="192911"/>
                  <a:pt x="1215342" y="185195"/>
                </a:cubicBezTo>
                <a:cubicBezTo>
                  <a:pt x="1281684" y="85681"/>
                  <a:pt x="1202145" y="211589"/>
                  <a:pt x="1250066" y="115747"/>
                </a:cubicBezTo>
                <a:cubicBezTo>
                  <a:pt x="1264668" y="86542"/>
                  <a:pt x="1274831" y="79407"/>
                  <a:pt x="1296365" y="57874"/>
                </a:cubicBezTo>
                <a:cubicBezTo>
                  <a:pt x="1300223" y="46299"/>
                  <a:pt x="1307939" y="10948"/>
                  <a:pt x="1307939" y="23149"/>
                </a:cubicBezTo>
                <a:cubicBezTo>
                  <a:pt x="1307939" y="39057"/>
                  <a:pt x="1303479" y="55219"/>
                  <a:pt x="1296365" y="69448"/>
                </a:cubicBezTo>
                <a:cubicBezTo>
                  <a:pt x="1280203" y="101772"/>
                  <a:pt x="1229361" y="107216"/>
                  <a:pt x="1203767" y="115747"/>
                </a:cubicBezTo>
                <a:cubicBezTo>
                  <a:pt x="1192192" y="119605"/>
                  <a:pt x="1179195" y="120554"/>
                  <a:pt x="1169043" y="127322"/>
                </a:cubicBezTo>
                <a:cubicBezTo>
                  <a:pt x="1124167" y="157239"/>
                  <a:pt x="1147516" y="146072"/>
                  <a:pt x="1099595" y="162046"/>
                </a:cubicBezTo>
                <a:cubicBezTo>
                  <a:pt x="1062911" y="217072"/>
                  <a:pt x="1089642" y="192373"/>
                  <a:pt x="1006998" y="219919"/>
                </a:cubicBezTo>
                <a:cubicBezTo>
                  <a:pt x="995423" y="223777"/>
                  <a:pt x="1031570" y="215112"/>
                  <a:pt x="1041722" y="208344"/>
                </a:cubicBezTo>
                <a:cubicBezTo>
                  <a:pt x="1053297" y="200628"/>
                  <a:pt x="1065759" y="194101"/>
                  <a:pt x="1076446" y="185195"/>
                </a:cubicBezTo>
                <a:cubicBezTo>
                  <a:pt x="1089021" y="174716"/>
                  <a:pt x="1096861" y="158420"/>
                  <a:pt x="1111170" y="150471"/>
                </a:cubicBezTo>
                <a:cubicBezTo>
                  <a:pt x="1132501" y="138621"/>
                  <a:pt x="1180618" y="127322"/>
                  <a:pt x="1180618" y="127322"/>
                </a:cubicBezTo>
                <a:cubicBezTo>
                  <a:pt x="1196051" y="111889"/>
                  <a:pt x="1208757" y="93130"/>
                  <a:pt x="1226917" y="81023"/>
                </a:cubicBezTo>
                <a:cubicBezTo>
                  <a:pt x="1270721" y="51821"/>
                  <a:pt x="1251805" y="67711"/>
                  <a:pt x="1284790" y="34724"/>
                </a:cubicBezTo>
                <a:cubicBezTo>
                  <a:pt x="1288648" y="23149"/>
                  <a:pt x="1284164" y="0"/>
                  <a:pt x="1296365" y="0"/>
                </a:cubicBezTo>
                <a:cubicBezTo>
                  <a:pt x="1327229" y="0"/>
                  <a:pt x="1296365" y="69448"/>
                  <a:pt x="1296365" y="69448"/>
                </a:cubicBezTo>
                <a:cubicBezTo>
                  <a:pt x="1300355" y="101374"/>
                  <a:pt x="1301670" y="161082"/>
                  <a:pt x="1319514" y="196770"/>
                </a:cubicBezTo>
                <a:cubicBezTo>
                  <a:pt x="1325735" y="209212"/>
                  <a:pt x="1336442" y="219052"/>
                  <a:pt x="1342663" y="231494"/>
                </a:cubicBezTo>
                <a:cubicBezTo>
                  <a:pt x="1348119" y="242407"/>
                  <a:pt x="1347146" y="256290"/>
                  <a:pt x="1354238" y="266218"/>
                </a:cubicBezTo>
                <a:cubicBezTo>
                  <a:pt x="1366924" y="283978"/>
                  <a:pt x="1388430" y="294357"/>
                  <a:pt x="1400537" y="312517"/>
                </a:cubicBezTo>
                <a:lnTo>
                  <a:pt x="1423686" y="347241"/>
                </a:lnTo>
                <a:cubicBezTo>
                  <a:pt x="1397086" y="267440"/>
                  <a:pt x="1417791" y="295048"/>
                  <a:pt x="1377388" y="254643"/>
                </a:cubicBezTo>
                <a:lnTo>
                  <a:pt x="1331089" y="115747"/>
                </a:lnTo>
                <a:cubicBezTo>
                  <a:pt x="1327231" y="104172"/>
                  <a:pt x="1321907" y="92987"/>
                  <a:pt x="1319514" y="81023"/>
                </a:cubicBezTo>
                <a:cubicBezTo>
                  <a:pt x="1315656" y="61732"/>
                  <a:pt x="1310721" y="3673"/>
                  <a:pt x="1307939" y="23149"/>
                </a:cubicBezTo>
                <a:cubicBezTo>
                  <a:pt x="1301391" y="68983"/>
                  <a:pt x="1307939" y="115747"/>
                  <a:pt x="1307939" y="162046"/>
                </a:cubicBez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p:cNvSpPr/>
          <p:nvPr/>
        </p:nvSpPr>
        <p:spPr>
          <a:xfrm rot="265342">
            <a:off x="2407535" y="5237288"/>
            <a:ext cx="3321934" cy="966599"/>
          </a:xfrm>
          <a:custGeom>
            <a:avLst/>
            <a:gdLst>
              <a:gd name="connsiteX0" fmla="*/ 0 w 3055716"/>
              <a:gd name="connsiteY0" fmla="*/ 555585 h 1030147"/>
              <a:gd name="connsiteX1" fmla="*/ 11575 w 3055716"/>
              <a:gd name="connsiteY1" fmla="*/ 613458 h 1030147"/>
              <a:gd name="connsiteX2" fmla="*/ 81023 w 3055716"/>
              <a:gd name="connsiteY2" fmla="*/ 706056 h 1030147"/>
              <a:gd name="connsiteX3" fmla="*/ 150471 w 3055716"/>
              <a:gd name="connsiteY3" fmla="*/ 752354 h 1030147"/>
              <a:gd name="connsiteX4" fmla="*/ 208344 w 3055716"/>
              <a:gd name="connsiteY4" fmla="*/ 787078 h 1030147"/>
              <a:gd name="connsiteX5" fmla="*/ 243068 w 3055716"/>
              <a:gd name="connsiteY5" fmla="*/ 810228 h 1030147"/>
              <a:gd name="connsiteX6" fmla="*/ 277792 w 3055716"/>
              <a:gd name="connsiteY6" fmla="*/ 821802 h 1030147"/>
              <a:gd name="connsiteX7" fmla="*/ 300942 w 3055716"/>
              <a:gd name="connsiteY7" fmla="*/ 844952 h 1030147"/>
              <a:gd name="connsiteX8" fmla="*/ 347240 w 3055716"/>
              <a:gd name="connsiteY8" fmla="*/ 856526 h 1030147"/>
              <a:gd name="connsiteX9" fmla="*/ 416688 w 3055716"/>
              <a:gd name="connsiteY9" fmla="*/ 879676 h 1030147"/>
              <a:gd name="connsiteX10" fmla="*/ 520861 w 3055716"/>
              <a:gd name="connsiteY10" fmla="*/ 914400 h 1030147"/>
              <a:gd name="connsiteX11" fmla="*/ 625033 w 3055716"/>
              <a:gd name="connsiteY11" fmla="*/ 949124 h 1030147"/>
              <a:gd name="connsiteX12" fmla="*/ 659757 w 3055716"/>
              <a:gd name="connsiteY12" fmla="*/ 960699 h 1030147"/>
              <a:gd name="connsiteX13" fmla="*/ 914400 w 3055716"/>
              <a:gd name="connsiteY13" fmla="*/ 983848 h 1030147"/>
              <a:gd name="connsiteX14" fmla="*/ 960699 w 3055716"/>
              <a:gd name="connsiteY14" fmla="*/ 995423 h 1030147"/>
              <a:gd name="connsiteX15" fmla="*/ 1689904 w 3055716"/>
              <a:gd name="connsiteY15" fmla="*/ 972273 h 1030147"/>
              <a:gd name="connsiteX16" fmla="*/ 1817225 w 3055716"/>
              <a:gd name="connsiteY16" fmla="*/ 949124 h 1030147"/>
              <a:gd name="connsiteX17" fmla="*/ 1909823 w 3055716"/>
              <a:gd name="connsiteY17" fmla="*/ 937549 h 1030147"/>
              <a:gd name="connsiteX18" fmla="*/ 2002420 w 3055716"/>
              <a:gd name="connsiteY18" fmla="*/ 914400 h 1030147"/>
              <a:gd name="connsiteX19" fmla="*/ 2106592 w 3055716"/>
              <a:gd name="connsiteY19" fmla="*/ 879676 h 1030147"/>
              <a:gd name="connsiteX20" fmla="*/ 2141316 w 3055716"/>
              <a:gd name="connsiteY20" fmla="*/ 868101 h 1030147"/>
              <a:gd name="connsiteX21" fmla="*/ 2176040 w 3055716"/>
              <a:gd name="connsiteY21" fmla="*/ 856526 h 1030147"/>
              <a:gd name="connsiteX22" fmla="*/ 2210764 w 3055716"/>
              <a:gd name="connsiteY22" fmla="*/ 833377 h 1030147"/>
              <a:gd name="connsiteX23" fmla="*/ 2245488 w 3055716"/>
              <a:gd name="connsiteY23" fmla="*/ 821802 h 1030147"/>
              <a:gd name="connsiteX24" fmla="*/ 2280213 w 3055716"/>
              <a:gd name="connsiteY24" fmla="*/ 798653 h 1030147"/>
              <a:gd name="connsiteX25" fmla="*/ 2349661 w 3055716"/>
              <a:gd name="connsiteY25" fmla="*/ 763929 h 1030147"/>
              <a:gd name="connsiteX26" fmla="*/ 2361235 w 3055716"/>
              <a:gd name="connsiteY26" fmla="*/ 729205 h 1030147"/>
              <a:gd name="connsiteX27" fmla="*/ 2430683 w 3055716"/>
              <a:gd name="connsiteY27" fmla="*/ 682906 h 1030147"/>
              <a:gd name="connsiteX28" fmla="*/ 2465407 w 3055716"/>
              <a:gd name="connsiteY28" fmla="*/ 659757 h 1030147"/>
              <a:gd name="connsiteX29" fmla="*/ 2488557 w 3055716"/>
              <a:gd name="connsiteY29" fmla="*/ 636607 h 1030147"/>
              <a:gd name="connsiteX30" fmla="*/ 2558005 w 3055716"/>
              <a:gd name="connsiteY30" fmla="*/ 590309 h 1030147"/>
              <a:gd name="connsiteX31" fmla="*/ 2615878 w 3055716"/>
              <a:gd name="connsiteY31" fmla="*/ 532435 h 1030147"/>
              <a:gd name="connsiteX32" fmla="*/ 2639028 w 3055716"/>
              <a:gd name="connsiteY32" fmla="*/ 509286 h 1030147"/>
              <a:gd name="connsiteX33" fmla="*/ 2673752 w 3055716"/>
              <a:gd name="connsiteY33" fmla="*/ 486137 h 1030147"/>
              <a:gd name="connsiteX34" fmla="*/ 2696901 w 3055716"/>
              <a:gd name="connsiteY34" fmla="*/ 462987 h 1030147"/>
              <a:gd name="connsiteX35" fmla="*/ 2743200 w 3055716"/>
              <a:gd name="connsiteY35" fmla="*/ 428263 h 1030147"/>
              <a:gd name="connsiteX36" fmla="*/ 2766349 w 3055716"/>
              <a:gd name="connsiteY36" fmla="*/ 393539 h 1030147"/>
              <a:gd name="connsiteX37" fmla="*/ 2812648 w 3055716"/>
              <a:gd name="connsiteY37" fmla="*/ 347240 h 1030147"/>
              <a:gd name="connsiteX38" fmla="*/ 2835797 w 3055716"/>
              <a:gd name="connsiteY38" fmla="*/ 312516 h 1030147"/>
              <a:gd name="connsiteX39" fmla="*/ 2893671 w 3055716"/>
              <a:gd name="connsiteY39" fmla="*/ 254643 h 1030147"/>
              <a:gd name="connsiteX40" fmla="*/ 2963119 w 3055716"/>
              <a:gd name="connsiteY40" fmla="*/ 173620 h 1030147"/>
              <a:gd name="connsiteX41" fmla="*/ 2997843 w 3055716"/>
              <a:gd name="connsiteY41" fmla="*/ 138896 h 1030147"/>
              <a:gd name="connsiteX42" fmla="*/ 3044142 w 3055716"/>
              <a:gd name="connsiteY42" fmla="*/ 69448 h 1030147"/>
              <a:gd name="connsiteX43" fmla="*/ 3032567 w 3055716"/>
              <a:gd name="connsiteY43" fmla="*/ 104172 h 1030147"/>
              <a:gd name="connsiteX44" fmla="*/ 2963119 w 3055716"/>
              <a:gd name="connsiteY44" fmla="*/ 185195 h 1030147"/>
              <a:gd name="connsiteX45" fmla="*/ 2939969 w 3055716"/>
              <a:gd name="connsiteY45" fmla="*/ 208344 h 1030147"/>
              <a:gd name="connsiteX46" fmla="*/ 2905245 w 3055716"/>
              <a:gd name="connsiteY46" fmla="*/ 243068 h 1030147"/>
              <a:gd name="connsiteX47" fmla="*/ 2870521 w 3055716"/>
              <a:gd name="connsiteY47" fmla="*/ 300942 h 1030147"/>
              <a:gd name="connsiteX48" fmla="*/ 2858947 w 3055716"/>
              <a:gd name="connsiteY48" fmla="*/ 335666 h 1030147"/>
              <a:gd name="connsiteX49" fmla="*/ 2801073 w 3055716"/>
              <a:gd name="connsiteY49" fmla="*/ 381964 h 1030147"/>
              <a:gd name="connsiteX50" fmla="*/ 2777924 w 3055716"/>
              <a:gd name="connsiteY50" fmla="*/ 405114 h 1030147"/>
              <a:gd name="connsiteX51" fmla="*/ 2754775 w 3055716"/>
              <a:gd name="connsiteY51" fmla="*/ 439838 h 1030147"/>
              <a:gd name="connsiteX52" fmla="*/ 2720050 w 3055716"/>
              <a:gd name="connsiteY52" fmla="*/ 451412 h 1030147"/>
              <a:gd name="connsiteX53" fmla="*/ 2662177 w 3055716"/>
              <a:gd name="connsiteY53" fmla="*/ 497711 h 1030147"/>
              <a:gd name="connsiteX54" fmla="*/ 2627453 w 3055716"/>
              <a:gd name="connsiteY54" fmla="*/ 509286 h 1030147"/>
              <a:gd name="connsiteX55" fmla="*/ 2592729 w 3055716"/>
              <a:gd name="connsiteY55" fmla="*/ 532435 h 1030147"/>
              <a:gd name="connsiteX56" fmla="*/ 2546430 w 3055716"/>
              <a:gd name="connsiteY56" fmla="*/ 578734 h 1030147"/>
              <a:gd name="connsiteX57" fmla="*/ 2476982 w 3055716"/>
              <a:gd name="connsiteY57" fmla="*/ 613458 h 1030147"/>
              <a:gd name="connsiteX58" fmla="*/ 2453833 w 3055716"/>
              <a:gd name="connsiteY58" fmla="*/ 648182 h 1030147"/>
              <a:gd name="connsiteX59" fmla="*/ 2407534 w 3055716"/>
              <a:gd name="connsiteY59" fmla="*/ 694481 h 1030147"/>
              <a:gd name="connsiteX60" fmla="*/ 2384385 w 3055716"/>
              <a:gd name="connsiteY60" fmla="*/ 729205 h 1030147"/>
              <a:gd name="connsiteX61" fmla="*/ 2349661 w 3055716"/>
              <a:gd name="connsiteY61" fmla="*/ 740780 h 1030147"/>
              <a:gd name="connsiteX62" fmla="*/ 2291787 w 3055716"/>
              <a:gd name="connsiteY62" fmla="*/ 787078 h 1030147"/>
              <a:gd name="connsiteX63" fmla="*/ 2257063 w 3055716"/>
              <a:gd name="connsiteY63" fmla="*/ 798653 h 1030147"/>
              <a:gd name="connsiteX64" fmla="*/ 2176040 w 3055716"/>
              <a:gd name="connsiteY64" fmla="*/ 844952 h 1030147"/>
              <a:gd name="connsiteX65" fmla="*/ 2141316 w 3055716"/>
              <a:gd name="connsiteY65" fmla="*/ 868101 h 1030147"/>
              <a:gd name="connsiteX66" fmla="*/ 2071868 w 3055716"/>
              <a:gd name="connsiteY66" fmla="*/ 891250 h 1030147"/>
              <a:gd name="connsiteX67" fmla="*/ 2037144 w 3055716"/>
              <a:gd name="connsiteY67" fmla="*/ 902825 h 1030147"/>
              <a:gd name="connsiteX68" fmla="*/ 2002420 w 3055716"/>
              <a:gd name="connsiteY68" fmla="*/ 914400 h 1030147"/>
              <a:gd name="connsiteX69" fmla="*/ 1875099 w 3055716"/>
              <a:gd name="connsiteY69" fmla="*/ 960699 h 1030147"/>
              <a:gd name="connsiteX70" fmla="*/ 1782501 w 3055716"/>
              <a:gd name="connsiteY70" fmla="*/ 983848 h 1030147"/>
              <a:gd name="connsiteX71" fmla="*/ 1632030 w 3055716"/>
              <a:gd name="connsiteY71" fmla="*/ 995423 h 1030147"/>
              <a:gd name="connsiteX72" fmla="*/ 1539433 w 3055716"/>
              <a:gd name="connsiteY72" fmla="*/ 1006997 h 1030147"/>
              <a:gd name="connsiteX73" fmla="*/ 1273215 w 3055716"/>
              <a:gd name="connsiteY73" fmla="*/ 1018572 h 1030147"/>
              <a:gd name="connsiteX74" fmla="*/ 879676 w 3055716"/>
              <a:gd name="connsiteY74" fmla="*/ 1006997 h 1030147"/>
              <a:gd name="connsiteX75" fmla="*/ 821802 w 3055716"/>
              <a:gd name="connsiteY75" fmla="*/ 995423 h 1030147"/>
              <a:gd name="connsiteX76" fmla="*/ 682906 w 3055716"/>
              <a:gd name="connsiteY76" fmla="*/ 983848 h 1030147"/>
              <a:gd name="connsiteX77" fmla="*/ 613458 w 3055716"/>
              <a:gd name="connsiteY77" fmla="*/ 960699 h 1030147"/>
              <a:gd name="connsiteX78" fmla="*/ 567159 w 3055716"/>
              <a:gd name="connsiteY78" fmla="*/ 949124 h 1030147"/>
              <a:gd name="connsiteX79" fmla="*/ 462987 w 3055716"/>
              <a:gd name="connsiteY79" fmla="*/ 914400 h 1030147"/>
              <a:gd name="connsiteX80" fmla="*/ 428263 w 3055716"/>
              <a:gd name="connsiteY80" fmla="*/ 902825 h 1030147"/>
              <a:gd name="connsiteX81" fmla="*/ 393539 w 3055716"/>
              <a:gd name="connsiteY81" fmla="*/ 891250 h 1030147"/>
              <a:gd name="connsiteX82" fmla="*/ 324091 w 3055716"/>
              <a:gd name="connsiteY82" fmla="*/ 844952 h 1030147"/>
              <a:gd name="connsiteX83" fmla="*/ 289367 w 3055716"/>
              <a:gd name="connsiteY83" fmla="*/ 833377 h 1030147"/>
              <a:gd name="connsiteX84" fmla="*/ 185195 w 3055716"/>
              <a:gd name="connsiteY84" fmla="*/ 775504 h 1030147"/>
              <a:gd name="connsiteX85" fmla="*/ 162045 w 3055716"/>
              <a:gd name="connsiteY85" fmla="*/ 752354 h 1030147"/>
              <a:gd name="connsiteX86" fmla="*/ 138896 w 3055716"/>
              <a:gd name="connsiteY86" fmla="*/ 717630 h 1030147"/>
              <a:gd name="connsiteX87" fmla="*/ 104172 w 3055716"/>
              <a:gd name="connsiteY87" fmla="*/ 706056 h 1030147"/>
              <a:gd name="connsiteX88" fmla="*/ 57873 w 3055716"/>
              <a:gd name="connsiteY88" fmla="*/ 648182 h 1030147"/>
              <a:gd name="connsiteX89" fmla="*/ 92597 w 3055716"/>
              <a:gd name="connsiteY89" fmla="*/ 659757 h 1030147"/>
              <a:gd name="connsiteX90" fmla="*/ 138896 w 3055716"/>
              <a:gd name="connsiteY90" fmla="*/ 706056 h 1030147"/>
              <a:gd name="connsiteX91" fmla="*/ 185195 w 3055716"/>
              <a:gd name="connsiteY91" fmla="*/ 763929 h 1030147"/>
              <a:gd name="connsiteX92" fmla="*/ 219919 w 3055716"/>
              <a:gd name="connsiteY92" fmla="*/ 787078 h 1030147"/>
              <a:gd name="connsiteX93" fmla="*/ 266218 w 3055716"/>
              <a:gd name="connsiteY93" fmla="*/ 833377 h 1030147"/>
              <a:gd name="connsiteX94" fmla="*/ 347240 w 3055716"/>
              <a:gd name="connsiteY94" fmla="*/ 856526 h 1030147"/>
              <a:gd name="connsiteX95" fmla="*/ 393539 w 3055716"/>
              <a:gd name="connsiteY95" fmla="*/ 868101 h 1030147"/>
              <a:gd name="connsiteX96" fmla="*/ 428263 w 3055716"/>
              <a:gd name="connsiteY96" fmla="*/ 891250 h 1030147"/>
              <a:gd name="connsiteX97" fmla="*/ 497711 w 3055716"/>
              <a:gd name="connsiteY97" fmla="*/ 914400 h 1030147"/>
              <a:gd name="connsiteX98" fmla="*/ 532435 w 3055716"/>
              <a:gd name="connsiteY98" fmla="*/ 925975 h 1030147"/>
              <a:gd name="connsiteX99" fmla="*/ 625033 w 3055716"/>
              <a:gd name="connsiteY99" fmla="*/ 949124 h 1030147"/>
              <a:gd name="connsiteX100" fmla="*/ 659757 w 3055716"/>
              <a:gd name="connsiteY100" fmla="*/ 960699 h 1030147"/>
              <a:gd name="connsiteX101" fmla="*/ 798653 w 3055716"/>
              <a:gd name="connsiteY101" fmla="*/ 983848 h 1030147"/>
              <a:gd name="connsiteX102" fmla="*/ 833377 w 3055716"/>
              <a:gd name="connsiteY102" fmla="*/ 995423 h 1030147"/>
              <a:gd name="connsiteX103" fmla="*/ 891250 w 3055716"/>
              <a:gd name="connsiteY103" fmla="*/ 1006997 h 1030147"/>
              <a:gd name="connsiteX104" fmla="*/ 1041721 w 3055716"/>
              <a:gd name="connsiteY104" fmla="*/ 1030147 h 1030147"/>
              <a:gd name="connsiteX105" fmla="*/ 1527858 w 3055716"/>
              <a:gd name="connsiteY105" fmla="*/ 1018572 h 1030147"/>
              <a:gd name="connsiteX106" fmla="*/ 1655180 w 3055716"/>
              <a:gd name="connsiteY106" fmla="*/ 995423 h 1030147"/>
              <a:gd name="connsiteX107" fmla="*/ 1724628 w 3055716"/>
              <a:gd name="connsiteY107" fmla="*/ 983848 h 1030147"/>
              <a:gd name="connsiteX108" fmla="*/ 1770926 w 3055716"/>
              <a:gd name="connsiteY108" fmla="*/ 972273 h 1030147"/>
              <a:gd name="connsiteX109" fmla="*/ 1805650 w 3055716"/>
              <a:gd name="connsiteY109" fmla="*/ 960699 h 1030147"/>
              <a:gd name="connsiteX110" fmla="*/ 1932972 w 3055716"/>
              <a:gd name="connsiteY110" fmla="*/ 937549 h 1030147"/>
              <a:gd name="connsiteX111" fmla="*/ 2037144 w 3055716"/>
              <a:gd name="connsiteY111" fmla="*/ 902825 h 1030147"/>
              <a:gd name="connsiteX112" fmla="*/ 2071868 w 3055716"/>
              <a:gd name="connsiteY112" fmla="*/ 891250 h 1030147"/>
              <a:gd name="connsiteX113" fmla="*/ 2141316 w 3055716"/>
              <a:gd name="connsiteY113" fmla="*/ 879676 h 1030147"/>
              <a:gd name="connsiteX114" fmla="*/ 2210764 w 3055716"/>
              <a:gd name="connsiteY114" fmla="*/ 856526 h 1030147"/>
              <a:gd name="connsiteX115" fmla="*/ 2233914 w 3055716"/>
              <a:gd name="connsiteY115" fmla="*/ 833377 h 1030147"/>
              <a:gd name="connsiteX116" fmla="*/ 2303362 w 3055716"/>
              <a:gd name="connsiteY116" fmla="*/ 810228 h 1030147"/>
              <a:gd name="connsiteX117" fmla="*/ 2372810 w 3055716"/>
              <a:gd name="connsiteY117" fmla="*/ 775504 h 1030147"/>
              <a:gd name="connsiteX118" fmla="*/ 2407534 w 3055716"/>
              <a:gd name="connsiteY118" fmla="*/ 752354 h 1030147"/>
              <a:gd name="connsiteX119" fmla="*/ 2442258 w 3055716"/>
              <a:gd name="connsiteY119" fmla="*/ 740780 h 1030147"/>
              <a:gd name="connsiteX120" fmla="*/ 2488557 w 3055716"/>
              <a:gd name="connsiteY120" fmla="*/ 682906 h 1030147"/>
              <a:gd name="connsiteX121" fmla="*/ 2558005 w 3055716"/>
              <a:gd name="connsiteY121" fmla="*/ 625033 h 1030147"/>
              <a:gd name="connsiteX122" fmla="*/ 2604304 w 3055716"/>
              <a:gd name="connsiteY122" fmla="*/ 567159 h 1030147"/>
              <a:gd name="connsiteX123" fmla="*/ 2627453 w 3055716"/>
              <a:gd name="connsiteY123" fmla="*/ 532435 h 1030147"/>
              <a:gd name="connsiteX124" fmla="*/ 2662177 w 3055716"/>
              <a:gd name="connsiteY124" fmla="*/ 509286 h 1030147"/>
              <a:gd name="connsiteX125" fmla="*/ 2708476 w 3055716"/>
              <a:gd name="connsiteY125" fmla="*/ 451412 h 1030147"/>
              <a:gd name="connsiteX126" fmla="*/ 2754775 w 3055716"/>
              <a:gd name="connsiteY126" fmla="*/ 393539 h 1030147"/>
              <a:gd name="connsiteX127" fmla="*/ 2812648 w 3055716"/>
              <a:gd name="connsiteY127" fmla="*/ 347240 h 1030147"/>
              <a:gd name="connsiteX128" fmla="*/ 2835797 w 3055716"/>
              <a:gd name="connsiteY128" fmla="*/ 312516 h 1030147"/>
              <a:gd name="connsiteX129" fmla="*/ 2858947 w 3055716"/>
              <a:gd name="connsiteY129" fmla="*/ 289367 h 1030147"/>
              <a:gd name="connsiteX130" fmla="*/ 2882096 w 3055716"/>
              <a:gd name="connsiteY130" fmla="*/ 254643 h 1030147"/>
              <a:gd name="connsiteX131" fmla="*/ 2928395 w 3055716"/>
              <a:gd name="connsiteY131" fmla="*/ 208344 h 1030147"/>
              <a:gd name="connsiteX132" fmla="*/ 2963119 w 3055716"/>
              <a:gd name="connsiteY132" fmla="*/ 138896 h 1030147"/>
              <a:gd name="connsiteX133" fmla="*/ 3009418 w 3055716"/>
              <a:gd name="connsiteY133" fmla="*/ 81023 h 1030147"/>
              <a:gd name="connsiteX134" fmla="*/ 3020992 w 3055716"/>
              <a:gd name="connsiteY134" fmla="*/ 46299 h 1030147"/>
              <a:gd name="connsiteX135" fmla="*/ 3055716 w 3055716"/>
              <a:gd name="connsiteY135" fmla="*/ 34724 h 1030147"/>
              <a:gd name="connsiteX136" fmla="*/ 3020992 w 3055716"/>
              <a:gd name="connsiteY136" fmla="*/ 69448 h 1030147"/>
              <a:gd name="connsiteX137" fmla="*/ 2997843 w 3055716"/>
              <a:gd name="connsiteY137" fmla="*/ 104172 h 1030147"/>
              <a:gd name="connsiteX138" fmla="*/ 2963119 w 3055716"/>
              <a:gd name="connsiteY138" fmla="*/ 127321 h 1030147"/>
              <a:gd name="connsiteX139" fmla="*/ 2905245 w 3055716"/>
              <a:gd name="connsiteY139" fmla="*/ 162045 h 1030147"/>
              <a:gd name="connsiteX140" fmla="*/ 2882096 w 3055716"/>
              <a:gd name="connsiteY140" fmla="*/ 185195 h 1030147"/>
              <a:gd name="connsiteX141" fmla="*/ 2801073 w 3055716"/>
              <a:gd name="connsiteY141" fmla="*/ 208344 h 1030147"/>
              <a:gd name="connsiteX142" fmla="*/ 2673752 w 3055716"/>
              <a:gd name="connsiteY142" fmla="*/ 243068 h 1030147"/>
              <a:gd name="connsiteX143" fmla="*/ 2720050 w 3055716"/>
              <a:gd name="connsiteY143" fmla="*/ 231493 h 1030147"/>
              <a:gd name="connsiteX144" fmla="*/ 2754775 w 3055716"/>
              <a:gd name="connsiteY144" fmla="*/ 219919 h 1030147"/>
              <a:gd name="connsiteX145" fmla="*/ 2858947 w 3055716"/>
              <a:gd name="connsiteY145" fmla="*/ 173620 h 1030147"/>
              <a:gd name="connsiteX146" fmla="*/ 2893671 w 3055716"/>
              <a:gd name="connsiteY146" fmla="*/ 162045 h 1030147"/>
              <a:gd name="connsiteX147" fmla="*/ 2986268 w 3055716"/>
              <a:gd name="connsiteY147" fmla="*/ 92597 h 1030147"/>
              <a:gd name="connsiteX148" fmla="*/ 2997843 w 3055716"/>
              <a:gd name="connsiteY148" fmla="*/ 57873 h 1030147"/>
              <a:gd name="connsiteX149" fmla="*/ 3032567 w 3055716"/>
              <a:gd name="connsiteY149" fmla="*/ 34724 h 1030147"/>
              <a:gd name="connsiteX150" fmla="*/ 3055716 w 3055716"/>
              <a:gd name="connsiteY150" fmla="*/ 0 h 1030147"/>
              <a:gd name="connsiteX151" fmla="*/ 3044142 w 3055716"/>
              <a:gd name="connsiteY151" fmla="*/ 69448 h 1030147"/>
              <a:gd name="connsiteX152" fmla="*/ 3032567 w 3055716"/>
              <a:gd name="connsiteY152" fmla="*/ 104172 h 1030147"/>
              <a:gd name="connsiteX153" fmla="*/ 3020992 w 3055716"/>
              <a:gd name="connsiteY153" fmla="*/ 300942 h 1030147"/>
              <a:gd name="connsiteX154" fmla="*/ 3032567 w 3055716"/>
              <a:gd name="connsiteY154" fmla="*/ 567159 h 1030147"/>
              <a:gd name="connsiteX155" fmla="*/ 3009418 w 3055716"/>
              <a:gd name="connsiteY155" fmla="*/ 532435 h 1030147"/>
              <a:gd name="connsiteX156" fmla="*/ 2997843 w 3055716"/>
              <a:gd name="connsiteY156" fmla="*/ 497711 h 1030147"/>
              <a:gd name="connsiteX157" fmla="*/ 3009418 w 3055716"/>
              <a:gd name="connsiteY157" fmla="*/ 243068 h 1030147"/>
              <a:gd name="connsiteX158" fmla="*/ 3032567 w 3055716"/>
              <a:gd name="connsiteY158" fmla="*/ 81023 h 1030147"/>
              <a:gd name="connsiteX159" fmla="*/ 3044142 w 3055716"/>
              <a:gd name="connsiteY159" fmla="*/ 11575 h 103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3055716" h="1030147">
                <a:moveTo>
                  <a:pt x="0" y="555585"/>
                </a:moveTo>
                <a:cubicBezTo>
                  <a:pt x="3858" y="574876"/>
                  <a:pt x="3434" y="595548"/>
                  <a:pt x="11575" y="613458"/>
                </a:cubicBezTo>
                <a:cubicBezTo>
                  <a:pt x="19831" y="631621"/>
                  <a:pt x="55496" y="686911"/>
                  <a:pt x="81023" y="706056"/>
                </a:cubicBezTo>
                <a:cubicBezTo>
                  <a:pt x="103281" y="722749"/>
                  <a:pt x="130798" y="732681"/>
                  <a:pt x="150471" y="752354"/>
                </a:cubicBezTo>
                <a:cubicBezTo>
                  <a:pt x="182247" y="784131"/>
                  <a:pt x="163267" y="772053"/>
                  <a:pt x="208344" y="787078"/>
                </a:cubicBezTo>
                <a:cubicBezTo>
                  <a:pt x="219919" y="794795"/>
                  <a:pt x="230625" y="804007"/>
                  <a:pt x="243068" y="810228"/>
                </a:cubicBezTo>
                <a:cubicBezTo>
                  <a:pt x="253981" y="815684"/>
                  <a:pt x="267330" y="815525"/>
                  <a:pt x="277792" y="821802"/>
                </a:cubicBezTo>
                <a:cubicBezTo>
                  <a:pt x="287150" y="827417"/>
                  <a:pt x="291181" y="840072"/>
                  <a:pt x="300942" y="844952"/>
                </a:cubicBezTo>
                <a:cubicBezTo>
                  <a:pt x="315170" y="852066"/>
                  <a:pt x="332003" y="851955"/>
                  <a:pt x="347240" y="856526"/>
                </a:cubicBezTo>
                <a:cubicBezTo>
                  <a:pt x="370612" y="863538"/>
                  <a:pt x="393539" y="871960"/>
                  <a:pt x="416688" y="879676"/>
                </a:cubicBezTo>
                <a:lnTo>
                  <a:pt x="520861" y="914400"/>
                </a:lnTo>
                <a:lnTo>
                  <a:pt x="625033" y="949124"/>
                </a:lnTo>
                <a:cubicBezTo>
                  <a:pt x="636608" y="952982"/>
                  <a:pt x="647598" y="959686"/>
                  <a:pt x="659757" y="960699"/>
                </a:cubicBezTo>
                <a:cubicBezTo>
                  <a:pt x="837294" y="975493"/>
                  <a:pt x="752424" y="967650"/>
                  <a:pt x="914400" y="983848"/>
                </a:cubicBezTo>
                <a:cubicBezTo>
                  <a:pt x="929833" y="987706"/>
                  <a:pt x="944791" y="995423"/>
                  <a:pt x="960699" y="995423"/>
                </a:cubicBezTo>
                <a:cubicBezTo>
                  <a:pt x="1489863" y="995423"/>
                  <a:pt x="1393981" y="1001866"/>
                  <a:pt x="1689904" y="972273"/>
                </a:cubicBezTo>
                <a:cubicBezTo>
                  <a:pt x="1758062" y="955234"/>
                  <a:pt x="1728355" y="960974"/>
                  <a:pt x="1817225" y="949124"/>
                </a:cubicBezTo>
                <a:cubicBezTo>
                  <a:pt x="1848058" y="945013"/>
                  <a:pt x="1879250" y="943282"/>
                  <a:pt x="1909823" y="937549"/>
                </a:cubicBezTo>
                <a:cubicBezTo>
                  <a:pt x="1941094" y="931686"/>
                  <a:pt x="1972237" y="924461"/>
                  <a:pt x="2002420" y="914400"/>
                </a:cubicBezTo>
                <a:lnTo>
                  <a:pt x="2106592" y="879676"/>
                </a:lnTo>
                <a:lnTo>
                  <a:pt x="2141316" y="868101"/>
                </a:lnTo>
                <a:cubicBezTo>
                  <a:pt x="2152891" y="864243"/>
                  <a:pt x="2165888" y="863294"/>
                  <a:pt x="2176040" y="856526"/>
                </a:cubicBezTo>
                <a:cubicBezTo>
                  <a:pt x="2187615" y="848810"/>
                  <a:pt x="2198322" y="839598"/>
                  <a:pt x="2210764" y="833377"/>
                </a:cubicBezTo>
                <a:cubicBezTo>
                  <a:pt x="2221677" y="827921"/>
                  <a:pt x="2234575" y="827258"/>
                  <a:pt x="2245488" y="821802"/>
                </a:cubicBezTo>
                <a:cubicBezTo>
                  <a:pt x="2257931" y="815581"/>
                  <a:pt x="2267770" y="804874"/>
                  <a:pt x="2280213" y="798653"/>
                </a:cubicBezTo>
                <a:cubicBezTo>
                  <a:pt x="2376051" y="750735"/>
                  <a:pt x="2250152" y="830267"/>
                  <a:pt x="2349661" y="763929"/>
                </a:cubicBezTo>
                <a:cubicBezTo>
                  <a:pt x="2353519" y="752354"/>
                  <a:pt x="2354958" y="739667"/>
                  <a:pt x="2361235" y="729205"/>
                </a:cubicBezTo>
                <a:cubicBezTo>
                  <a:pt x="2377378" y="702299"/>
                  <a:pt x="2404994" y="697586"/>
                  <a:pt x="2430683" y="682906"/>
                </a:cubicBezTo>
                <a:cubicBezTo>
                  <a:pt x="2442761" y="676004"/>
                  <a:pt x="2454544" y="668447"/>
                  <a:pt x="2465407" y="659757"/>
                </a:cubicBezTo>
                <a:cubicBezTo>
                  <a:pt x="2473929" y="652940"/>
                  <a:pt x="2479827" y="643155"/>
                  <a:pt x="2488557" y="636607"/>
                </a:cubicBezTo>
                <a:cubicBezTo>
                  <a:pt x="2510815" y="619914"/>
                  <a:pt x="2538332" y="609982"/>
                  <a:pt x="2558005" y="590309"/>
                </a:cubicBezTo>
                <a:lnTo>
                  <a:pt x="2615878" y="532435"/>
                </a:lnTo>
                <a:cubicBezTo>
                  <a:pt x="2623595" y="524718"/>
                  <a:pt x="2629948" y="515339"/>
                  <a:pt x="2639028" y="509286"/>
                </a:cubicBezTo>
                <a:cubicBezTo>
                  <a:pt x="2650603" y="501570"/>
                  <a:pt x="2662889" y="494827"/>
                  <a:pt x="2673752" y="486137"/>
                </a:cubicBezTo>
                <a:cubicBezTo>
                  <a:pt x="2682273" y="479320"/>
                  <a:pt x="2688518" y="469973"/>
                  <a:pt x="2696901" y="462987"/>
                </a:cubicBezTo>
                <a:cubicBezTo>
                  <a:pt x="2711721" y="450637"/>
                  <a:pt x="2727767" y="439838"/>
                  <a:pt x="2743200" y="428263"/>
                </a:cubicBezTo>
                <a:cubicBezTo>
                  <a:pt x="2750916" y="416688"/>
                  <a:pt x="2757296" y="404101"/>
                  <a:pt x="2766349" y="393539"/>
                </a:cubicBezTo>
                <a:cubicBezTo>
                  <a:pt x="2780553" y="376968"/>
                  <a:pt x="2800541" y="365400"/>
                  <a:pt x="2812648" y="347240"/>
                </a:cubicBezTo>
                <a:cubicBezTo>
                  <a:pt x="2820364" y="335665"/>
                  <a:pt x="2826637" y="322985"/>
                  <a:pt x="2835797" y="312516"/>
                </a:cubicBezTo>
                <a:cubicBezTo>
                  <a:pt x="2853762" y="291984"/>
                  <a:pt x="2878538" y="277343"/>
                  <a:pt x="2893671" y="254643"/>
                </a:cubicBezTo>
                <a:cubicBezTo>
                  <a:pt x="2928927" y="201759"/>
                  <a:pt x="2906983" y="229756"/>
                  <a:pt x="2963119" y="173620"/>
                </a:cubicBezTo>
                <a:cubicBezTo>
                  <a:pt x="2974694" y="162045"/>
                  <a:pt x="2988763" y="152516"/>
                  <a:pt x="2997843" y="138896"/>
                </a:cubicBezTo>
                <a:cubicBezTo>
                  <a:pt x="3013276" y="115747"/>
                  <a:pt x="3052940" y="43054"/>
                  <a:pt x="3044142" y="69448"/>
                </a:cubicBezTo>
                <a:cubicBezTo>
                  <a:pt x="3040284" y="81023"/>
                  <a:pt x="3038023" y="93259"/>
                  <a:pt x="3032567" y="104172"/>
                </a:cubicBezTo>
                <a:cubicBezTo>
                  <a:pt x="3014939" y="139429"/>
                  <a:pt x="2991598" y="156716"/>
                  <a:pt x="2963119" y="185195"/>
                </a:cubicBezTo>
                <a:lnTo>
                  <a:pt x="2939969" y="208344"/>
                </a:lnTo>
                <a:lnTo>
                  <a:pt x="2905245" y="243068"/>
                </a:lnTo>
                <a:cubicBezTo>
                  <a:pt x="2872458" y="341434"/>
                  <a:pt x="2918185" y="221500"/>
                  <a:pt x="2870521" y="300942"/>
                </a:cubicBezTo>
                <a:cubicBezTo>
                  <a:pt x="2864244" y="311404"/>
                  <a:pt x="2865224" y="325204"/>
                  <a:pt x="2858947" y="335666"/>
                </a:cubicBezTo>
                <a:cubicBezTo>
                  <a:pt x="2846049" y="357163"/>
                  <a:pt x="2819269" y="367407"/>
                  <a:pt x="2801073" y="381964"/>
                </a:cubicBezTo>
                <a:cubicBezTo>
                  <a:pt x="2792552" y="388781"/>
                  <a:pt x="2784741" y="396592"/>
                  <a:pt x="2777924" y="405114"/>
                </a:cubicBezTo>
                <a:cubicBezTo>
                  <a:pt x="2769234" y="415977"/>
                  <a:pt x="2765638" y="431148"/>
                  <a:pt x="2754775" y="439838"/>
                </a:cubicBezTo>
                <a:cubicBezTo>
                  <a:pt x="2745248" y="447460"/>
                  <a:pt x="2731625" y="447554"/>
                  <a:pt x="2720050" y="451412"/>
                </a:cubicBezTo>
                <a:cubicBezTo>
                  <a:pt x="2698517" y="472946"/>
                  <a:pt x="2691382" y="483109"/>
                  <a:pt x="2662177" y="497711"/>
                </a:cubicBezTo>
                <a:cubicBezTo>
                  <a:pt x="2651264" y="503167"/>
                  <a:pt x="2638366" y="503830"/>
                  <a:pt x="2627453" y="509286"/>
                </a:cubicBezTo>
                <a:cubicBezTo>
                  <a:pt x="2615011" y="515507"/>
                  <a:pt x="2603291" y="523382"/>
                  <a:pt x="2592729" y="532435"/>
                </a:cubicBezTo>
                <a:cubicBezTo>
                  <a:pt x="2576158" y="546639"/>
                  <a:pt x="2567135" y="571832"/>
                  <a:pt x="2546430" y="578734"/>
                </a:cubicBezTo>
                <a:cubicBezTo>
                  <a:pt x="2498509" y="594708"/>
                  <a:pt x="2521858" y="583541"/>
                  <a:pt x="2476982" y="613458"/>
                </a:cubicBezTo>
                <a:cubicBezTo>
                  <a:pt x="2469266" y="625033"/>
                  <a:pt x="2462886" y="637620"/>
                  <a:pt x="2453833" y="648182"/>
                </a:cubicBezTo>
                <a:cubicBezTo>
                  <a:pt x="2439629" y="664753"/>
                  <a:pt x="2419641" y="676321"/>
                  <a:pt x="2407534" y="694481"/>
                </a:cubicBezTo>
                <a:cubicBezTo>
                  <a:pt x="2399818" y="706056"/>
                  <a:pt x="2395248" y="720515"/>
                  <a:pt x="2384385" y="729205"/>
                </a:cubicBezTo>
                <a:cubicBezTo>
                  <a:pt x="2374858" y="736827"/>
                  <a:pt x="2361236" y="736922"/>
                  <a:pt x="2349661" y="740780"/>
                </a:cubicBezTo>
                <a:cubicBezTo>
                  <a:pt x="2328129" y="762311"/>
                  <a:pt x="2320989" y="772477"/>
                  <a:pt x="2291787" y="787078"/>
                </a:cubicBezTo>
                <a:cubicBezTo>
                  <a:pt x="2280874" y="792534"/>
                  <a:pt x="2268638" y="794795"/>
                  <a:pt x="2257063" y="798653"/>
                </a:cubicBezTo>
                <a:cubicBezTo>
                  <a:pt x="2215136" y="861545"/>
                  <a:pt x="2258679" y="813963"/>
                  <a:pt x="2176040" y="844952"/>
                </a:cubicBezTo>
                <a:cubicBezTo>
                  <a:pt x="2163015" y="849836"/>
                  <a:pt x="2154028" y="862451"/>
                  <a:pt x="2141316" y="868101"/>
                </a:cubicBezTo>
                <a:cubicBezTo>
                  <a:pt x="2119018" y="878011"/>
                  <a:pt x="2095017" y="883534"/>
                  <a:pt x="2071868" y="891250"/>
                </a:cubicBezTo>
                <a:lnTo>
                  <a:pt x="2037144" y="902825"/>
                </a:lnTo>
                <a:lnTo>
                  <a:pt x="2002420" y="914400"/>
                </a:lnTo>
                <a:cubicBezTo>
                  <a:pt x="1957571" y="981674"/>
                  <a:pt x="1998923" y="938848"/>
                  <a:pt x="1875099" y="960699"/>
                </a:cubicBezTo>
                <a:cubicBezTo>
                  <a:pt x="1843767" y="966228"/>
                  <a:pt x="1814223" y="981408"/>
                  <a:pt x="1782501" y="983848"/>
                </a:cubicBezTo>
                <a:lnTo>
                  <a:pt x="1632030" y="995423"/>
                </a:lnTo>
                <a:cubicBezTo>
                  <a:pt x="1601064" y="998372"/>
                  <a:pt x="1570474" y="1004994"/>
                  <a:pt x="1539433" y="1006997"/>
                </a:cubicBezTo>
                <a:cubicBezTo>
                  <a:pt x="1450794" y="1012716"/>
                  <a:pt x="1361954" y="1014714"/>
                  <a:pt x="1273215" y="1018572"/>
                </a:cubicBezTo>
                <a:cubicBezTo>
                  <a:pt x="1142035" y="1014714"/>
                  <a:pt x="1010740" y="1013718"/>
                  <a:pt x="879676" y="1006997"/>
                </a:cubicBezTo>
                <a:cubicBezTo>
                  <a:pt x="860028" y="1005989"/>
                  <a:pt x="841341" y="997722"/>
                  <a:pt x="821802" y="995423"/>
                </a:cubicBezTo>
                <a:cubicBezTo>
                  <a:pt x="775661" y="989995"/>
                  <a:pt x="729205" y="987706"/>
                  <a:pt x="682906" y="983848"/>
                </a:cubicBezTo>
                <a:cubicBezTo>
                  <a:pt x="659757" y="976132"/>
                  <a:pt x="637131" y="966617"/>
                  <a:pt x="613458" y="960699"/>
                </a:cubicBezTo>
                <a:cubicBezTo>
                  <a:pt x="598025" y="956841"/>
                  <a:pt x="582396" y="953695"/>
                  <a:pt x="567159" y="949124"/>
                </a:cubicBezTo>
                <a:cubicBezTo>
                  <a:pt x="567124" y="949114"/>
                  <a:pt x="480366" y="920193"/>
                  <a:pt x="462987" y="914400"/>
                </a:cubicBezTo>
                <a:lnTo>
                  <a:pt x="428263" y="902825"/>
                </a:lnTo>
                <a:cubicBezTo>
                  <a:pt x="416688" y="898967"/>
                  <a:pt x="403691" y="898018"/>
                  <a:pt x="393539" y="891250"/>
                </a:cubicBezTo>
                <a:cubicBezTo>
                  <a:pt x="370390" y="875817"/>
                  <a:pt x="350485" y="853750"/>
                  <a:pt x="324091" y="844952"/>
                </a:cubicBezTo>
                <a:cubicBezTo>
                  <a:pt x="312516" y="841094"/>
                  <a:pt x="300032" y="839302"/>
                  <a:pt x="289367" y="833377"/>
                </a:cubicBezTo>
                <a:cubicBezTo>
                  <a:pt x="169973" y="767046"/>
                  <a:pt x="263764" y="801692"/>
                  <a:pt x="185195" y="775504"/>
                </a:cubicBezTo>
                <a:cubicBezTo>
                  <a:pt x="177478" y="767787"/>
                  <a:pt x="168862" y="760876"/>
                  <a:pt x="162045" y="752354"/>
                </a:cubicBezTo>
                <a:cubicBezTo>
                  <a:pt x="153355" y="741491"/>
                  <a:pt x="149759" y="726320"/>
                  <a:pt x="138896" y="717630"/>
                </a:cubicBezTo>
                <a:cubicBezTo>
                  <a:pt x="129369" y="710008"/>
                  <a:pt x="115747" y="709914"/>
                  <a:pt x="104172" y="706056"/>
                </a:cubicBezTo>
                <a:cubicBezTo>
                  <a:pt x="97913" y="699797"/>
                  <a:pt x="53007" y="657915"/>
                  <a:pt x="57873" y="648182"/>
                </a:cubicBezTo>
                <a:cubicBezTo>
                  <a:pt x="63329" y="637269"/>
                  <a:pt x="81022" y="655899"/>
                  <a:pt x="92597" y="659757"/>
                </a:cubicBezTo>
                <a:cubicBezTo>
                  <a:pt x="108030" y="675190"/>
                  <a:pt x="126789" y="687896"/>
                  <a:pt x="138896" y="706056"/>
                </a:cubicBezTo>
                <a:cubicBezTo>
                  <a:pt x="156086" y="731842"/>
                  <a:pt x="161631" y="745079"/>
                  <a:pt x="185195" y="763929"/>
                </a:cubicBezTo>
                <a:cubicBezTo>
                  <a:pt x="196058" y="772619"/>
                  <a:pt x="209357" y="778025"/>
                  <a:pt x="219919" y="787078"/>
                </a:cubicBezTo>
                <a:cubicBezTo>
                  <a:pt x="236490" y="801282"/>
                  <a:pt x="245044" y="828083"/>
                  <a:pt x="266218" y="833377"/>
                </a:cubicBezTo>
                <a:cubicBezTo>
                  <a:pt x="410967" y="869566"/>
                  <a:pt x="230993" y="823313"/>
                  <a:pt x="347240" y="856526"/>
                </a:cubicBezTo>
                <a:cubicBezTo>
                  <a:pt x="362536" y="860896"/>
                  <a:pt x="378106" y="864243"/>
                  <a:pt x="393539" y="868101"/>
                </a:cubicBezTo>
                <a:cubicBezTo>
                  <a:pt x="405114" y="875817"/>
                  <a:pt x="415551" y="885600"/>
                  <a:pt x="428263" y="891250"/>
                </a:cubicBezTo>
                <a:cubicBezTo>
                  <a:pt x="450561" y="901160"/>
                  <a:pt x="474562" y="906683"/>
                  <a:pt x="497711" y="914400"/>
                </a:cubicBezTo>
                <a:cubicBezTo>
                  <a:pt x="509286" y="918258"/>
                  <a:pt x="520598" y="923016"/>
                  <a:pt x="532435" y="925975"/>
                </a:cubicBezTo>
                <a:cubicBezTo>
                  <a:pt x="563301" y="933691"/>
                  <a:pt x="594850" y="939063"/>
                  <a:pt x="625033" y="949124"/>
                </a:cubicBezTo>
                <a:cubicBezTo>
                  <a:pt x="636608" y="952982"/>
                  <a:pt x="647793" y="958306"/>
                  <a:pt x="659757" y="960699"/>
                </a:cubicBezTo>
                <a:cubicBezTo>
                  <a:pt x="705783" y="969904"/>
                  <a:pt x="754125" y="969005"/>
                  <a:pt x="798653" y="983848"/>
                </a:cubicBezTo>
                <a:cubicBezTo>
                  <a:pt x="810228" y="987706"/>
                  <a:pt x="821540" y="992464"/>
                  <a:pt x="833377" y="995423"/>
                </a:cubicBezTo>
                <a:cubicBezTo>
                  <a:pt x="852463" y="1000194"/>
                  <a:pt x="871894" y="1003478"/>
                  <a:pt x="891250" y="1006997"/>
                </a:cubicBezTo>
                <a:cubicBezTo>
                  <a:pt x="950143" y="1017705"/>
                  <a:pt x="981019" y="1021475"/>
                  <a:pt x="1041721" y="1030147"/>
                </a:cubicBezTo>
                <a:lnTo>
                  <a:pt x="1527858" y="1018572"/>
                </a:lnTo>
                <a:cubicBezTo>
                  <a:pt x="1549970" y="1017651"/>
                  <a:pt x="1630241" y="999957"/>
                  <a:pt x="1655180" y="995423"/>
                </a:cubicBezTo>
                <a:cubicBezTo>
                  <a:pt x="1678270" y="991225"/>
                  <a:pt x="1701615" y="988451"/>
                  <a:pt x="1724628" y="983848"/>
                </a:cubicBezTo>
                <a:cubicBezTo>
                  <a:pt x="1740227" y="980728"/>
                  <a:pt x="1755630" y="976643"/>
                  <a:pt x="1770926" y="972273"/>
                </a:cubicBezTo>
                <a:cubicBezTo>
                  <a:pt x="1782657" y="968921"/>
                  <a:pt x="1793740" y="963346"/>
                  <a:pt x="1805650" y="960699"/>
                </a:cubicBezTo>
                <a:cubicBezTo>
                  <a:pt x="1853297" y="950111"/>
                  <a:pt x="1886628" y="950188"/>
                  <a:pt x="1932972" y="937549"/>
                </a:cubicBezTo>
                <a:cubicBezTo>
                  <a:pt x="1932991" y="937544"/>
                  <a:pt x="2019773" y="908616"/>
                  <a:pt x="2037144" y="902825"/>
                </a:cubicBezTo>
                <a:cubicBezTo>
                  <a:pt x="2048719" y="898967"/>
                  <a:pt x="2059833" y="893256"/>
                  <a:pt x="2071868" y="891250"/>
                </a:cubicBezTo>
                <a:lnTo>
                  <a:pt x="2141316" y="879676"/>
                </a:lnTo>
                <a:cubicBezTo>
                  <a:pt x="2164465" y="871959"/>
                  <a:pt x="2193509" y="873780"/>
                  <a:pt x="2210764" y="856526"/>
                </a:cubicBezTo>
                <a:cubicBezTo>
                  <a:pt x="2218481" y="848810"/>
                  <a:pt x="2224153" y="838257"/>
                  <a:pt x="2233914" y="833377"/>
                </a:cubicBezTo>
                <a:cubicBezTo>
                  <a:pt x="2255739" y="822465"/>
                  <a:pt x="2303362" y="810228"/>
                  <a:pt x="2303362" y="810228"/>
                </a:cubicBezTo>
                <a:cubicBezTo>
                  <a:pt x="2349954" y="763634"/>
                  <a:pt x="2298147" y="807502"/>
                  <a:pt x="2372810" y="775504"/>
                </a:cubicBezTo>
                <a:cubicBezTo>
                  <a:pt x="2385596" y="770024"/>
                  <a:pt x="2395091" y="758575"/>
                  <a:pt x="2407534" y="752354"/>
                </a:cubicBezTo>
                <a:cubicBezTo>
                  <a:pt x="2418447" y="746898"/>
                  <a:pt x="2430683" y="744638"/>
                  <a:pt x="2442258" y="740780"/>
                </a:cubicBezTo>
                <a:cubicBezTo>
                  <a:pt x="2509613" y="673422"/>
                  <a:pt x="2415540" y="770525"/>
                  <a:pt x="2488557" y="682906"/>
                </a:cubicBezTo>
                <a:cubicBezTo>
                  <a:pt x="2516408" y="649485"/>
                  <a:pt x="2523861" y="647795"/>
                  <a:pt x="2558005" y="625033"/>
                </a:cubicBezTo>
                <a:cubicBezTo>
                  <a:pt x="2629254" y="518158"/>
                  <a:pt x="2538332" y="649624"/>
                  <a:pt x="2604304" y="567159"/>
                </a:cubicBezTo>
                <a:cubicBezTo>
                  <a:pt x="2612994" y="556296"/>
                  <a:pt x="2617616" y="542272"/>
                  <a:pt x="2627453" y="532435"/>
                </a:cubicBezTo>
                <a:cubicBezTo>
                  <a:pt x="2637290" y="522598"/>
                  <a:pt x="2650602" y="517002"/>
                  <a:pt x="2662177" y="509286"/>
                </a:cubicBezTo>
                <a:cubicBezTo>
                  <a:pt x="2733426" y="402411"/>
                  <a:pt x="2642504" y="533877"/>
                  <a:pt x="2708476" y="451412"/>
                </a:cubicBezTo>
                <a:cubicBezTo>
                  <a:pt x="2735216" y="417986"/>
                  <a:pt x="2723720" y="418383"/>
                  <a:pt x="2754775" y="393539"/>
                </a:cubicBezTo>
                <a:cubicBezTo>
                  <a:pt x="2788199" y="366800"/>
                  <a:pt x="2787805" y="378294"/>
                  <a:pt x="2812648" y="347240"/>
                </a:cubicBezTo>
                <a:cubicBezTo>
                  <a:pt x="2821338" y="336377"/>
                  <a:pt x="2827107" y="323379"/>
                  <a:pt x="2835797" y="312516"/>
                </a:cubicBezTo>
                <a:cubicBezTo>
                  <a:pt x="2842614" y="303995"/>
                  <a:pt x="2852130" y="297888"/>
                  <a:pt x="2858947" y="289367"/>
                </a:cubicBezTo>
                <a:cubicBezTo>
                  <a:pt x="2867637" y="278504"/>
                  <a:pt x="2873043" y="265205"/>
                  <a:pt x="2882096" y="254643"/>
                </a:cubicBezTo>
                <a:cubicBezTo>
                  <a:pt x="2896300" y="238072"/>
                  <a:pt x="2916288" y="226504"/>
                  <a:pt x="2928395" y="208344"/>
                </a:cubicBezTo>
                <a:cubicBezTo>
                  <a:pt x="2994737" y="108830"/>
                  <a:pt x="2915198" y="234738"/>
                  <a:pt x="2963119" y="138896"/>
                </a:cubicBezTo>
                <a:cubicBezTo>
                  <a:pt x="2977721" y="109691"/>
                  <a:pt x="2987884" y="102556"/>
                  <a:pt x="3009418" y="81023"/>
                </a:cubicBezTo>
                <a:cubicBezTo>
                  <a:pt x="3013276" y="69448"/>
                  <a:pt x="3012365" y="54926"/>
                  <a:pt x="3020992" y="46299"/>
                </a:cubicBezTo>
                <a:cubicBezTo>
                  <a:pt x="3029619" y="37672"/>
                  <a:pt x="3055716" y="22523"/>
                  <a:pt x="3055716" y="34724"/>
                </a:cubicBezTo>
                <a:cubicBezTo>
                  <a:pt x="3055716" y="51093"/>
                  <a:pt x="3031471" y="56873"/>
                  <a:pt x="3020992" y="69448"/>
                </a:cubicBezTo>
                <a:cubicBezTo>
                  <a:pt x="3012086" y="80135"/>
                  <a:pt x="3007680" y="94335"/>
                  <a:pt x="2997843" y="104172"/>
                </a:cubicBezTo>
                <a:cubicBezTo>
                  <a:pt x="2988006" y="114009"/>
                  <a:pt x="2973982" y="118631"/>
                  <a:pt x="2963119" y="127321"/>
                </a:cubicBezTo>
                <a:cubicBezTo>
                  <a:pt x="2917723" y="163637"/>
                  <a:pt x="2965548" y="141945"/>
                  <a:pt x="2905245" y="162045"/>
                </a:cubicBezTo>
                <a:cubicBezTo>
                  <a:pt x="2897529" y="169762"/>
                  <a:pt x="2891454" y="179580"/>
                  <a:pt x="2882096" y="185195"/>
                </a:cubicBezTo>
                <a:cubicBezTo>
                  <a:pt x="2869134" y="192972"/>
                  <a:pt x="2811156" y="205319"/>
                  <a:pt x="2801073" y="208344"/>
                </a:cubicBezTo>
                <a:cubicBezTo>
                  <a:pt x="2770816" y="217421"/>
                  <a:pt x="2708909" y="243068"/>
                  <a:pt x="2673752" y="243068"/>
                </a:cubicBezTo>
                <a:cubicBezTo>
                  <a:pt x="2657844" y="243068"/>
                  <a:pt x="2704754" y="235863"/>
                  <a:pt x="2720050" y="231493"/>
                </a:cubicBezTo>
                <a:cubicBezTo>
                  <a:pt x="2731782" y="228141"/>
                  <a:pt x="2743200" y="223777"/>
                  <a:pt x="2754775" y="219919"/>
                </a:cubicBezTo>
                <a:cubicBezTo>
                  <a:pt x="2809803" y="183233"/>
                  <a:pt x="2776301" y="201169"/>
                  <a:pt x="2858947" y="173620"/>
                </a:cubicBezTo>
                <a:cubicBezTo>
                  <a:pt x="2870522" y="169762"/>
                  <a:pt x="2883519" y="168813"/>
                  <a:pt x="2893671" y="162045"/>
                </a:cubicBezTo>
                <a:cubicBezTo>
                  <a:pt x="2972199" y="109694"/>
                  <a:pt x="2943446" y="135420"/>
                  <a:pt x="2986268" y="92597"/>
                </a:cubicBezTo>
                <a:cubicBezTo>
                  <a:pt x="2990126" y="81022"/>
                  <a:pt x="2990221" y="67400"/>
                  <a:pt x="2997843" y="57873"/>
                </a:cubicBezTo>
                <a:cubicBezTo>
                  <a:pt x="3006533" y="47010"/>
                  <a:pt x="3022730" y="44561"/>
                  <a:pt x="3032567" y="34724"/>
                </a:cubicBezTo>
                <a:cubicBezTo>
                  <a:pt x="3042404" y="24887"/>
                  <a:pt x="3048000" y="11575"/>
                  <a:pt x="3055716" y="0"/>
                </a:cubicBezTo>
                <a:cubicBezTo>
                  <a:pt x="3051858" y="23149"/>
                  <a:pt x="3049233" y="46538"/>
                  <a:pt x="3044142" y="69448"/>
                </a:cubicBezTo>
                <a:cubicBezTo>
                  <a:pt x="3041495" y="81358"/>
                  <a:pt x="3033781" y="92032"/>
                  <a:pt x="3032567" y="104172"/>
                </a:cubicBezTo>
                <a:cubicBezTo>
                  <a:pt x="3026029" y="169549"/>
                  <a:pt x="3024850" y="235352"/>
                  <a:pt x="3020992" y="300942"/>
                </a:cubicBezTo>
                <a:cubicBezTo>
                  <a:pt x="3024850" y="389681"/>
                  <a:pt x="3037002" y="478447"/>
                  <a:pt x="3032567" y="567159"/>
                </a:cubicBezTo>
                <a:cubicBezTo>
                  <a:pt x="3031872" y="581053"/>
                  <a:pt x="3015639" y="544877"/>
                  <a:pt x="3009418" y="532435"/>
                </a:cubicBezTo>
                <a:cubicBezTo>
                  <a:pt x="3003962" y="521522"/>
                  <a:pt x="3001701" y="509286"/>
                  <a:pt x="2997843" y="497711"/>
                </a:cubicBezTo>
                <a:cubicBezTo>
                  <a:pt x="3001701" y="412830"/>
                  <a:pt x="3002362" y="327743"/>
                  <a:pt x="3009418" y="243068"/>
                </a:cubicBezTo>
                <a:cubicBezTo>
                  <a:pt x="3013949" y="188693"/>
                  <a:pt x="3019333" y="133957"/>
                  <a:pt x="3032567" y="81023"/>
                </a:cubicBezTo>
                <a:cubicBezTo>
                  <a:pt x="3046014" y="27238"/>
                  <a:pt x="3044142" y="50632"/>
                  <a:pt x="3044142" y="11575"/>
                </a:cubicBez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0" y="441609"/>
            <a:ext cx="12192000" cy="31655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latin typeface="Segoe Condensed" charset="0"/>
                <a:ea typeface="Segoe Condensed" charset="0"/>
                <a:cs typeface="Segoe Condensed" charset="0"/>
              </a:rPr>
              <a:t>How can </a:t>
            </a:r>
            <a:r>
              <a:rPr lang="en-US" sz="6000" b="1" dirty="0">
                <a:solidFill>
                  <a:schemeClr val="tx1"/>
                </a:solidFill>
                <a:latin typeface="Segoe Condensed" charset="0"/>
                <a:ea typeface="Segoe Condensed" charset="0"/>
                <a:cs typeface="Segoe Condensed" charset="0"/>
              </a:rPr>
              <a:t>LPSV tools </a:t>
            </a:r>
            <a:r>
              <a:rPr lang="en-US" sz="4800" dirty="0">
                <a:solidFill>
                  <a:schemeClr val="tx1"/>
                </a:solidFill>
                <a:latin typeface="Segoe Condensed" charset="0"/>
                <a:ea typeface="Segoe Condensed" charset="0"/>
                <a:cs typeface="Segoe Condensed" charset="0"/>
              </a:rPr>
              <a:t>support </a:t>
            </a:r>
            <a:r>
              <a:rPr lang="en-US" sz="6000" b="1" dirty="0" smtClean="0">
                <a:solidFill>
                  <a:schemeClr val="tx1"/>
                </a:solidFill>
                <a:latin typeface="Segoe Condensed" charset="0"/>
                <a:ea typeface="Segoe Condensed" charset="0"/>
                <a:cs typeface="Segoe Condensed" charset="0"/>
              </a:rPr>
              <a:t>life-relevant</a:t>
            </a:r>
            <a:r>
              <a:rPr lang="en-US" sz="6000" b="1" dirty="0">
                <a:solidFill>
                  <a:schemeClr val="tx1"/>
                </a:solidFill>
                <a:latin typeface="Segoe Condensed" charset="0"/>
                <a:ea typeface="Segoe Condensed" charset="0"/>
                <a:cs typeface="Segoe Condensed" charset="0"/>
              </a:rPr>
              <a:t>, collaborative</a:t>
            </a:r>
            <a:r>
              <a:rPr lang="en-US" sz="6000" dirty="0">
                <a:solidFill>
                  <a:schemeClr val="tx1"/>
                </a:solidFill>
                <a:latin typeface="Segoe Condensed" charset="0"/>
                <a:ea typeface="Segoe Condensed" charset="0"/>
                <a:cs typeface="Segoe Condensed" charset="0"/>
              </a:rPr>
              <a:t> </a:t>
            </a:r>
            <a:r>
              <a:rPr lang="en-US" sz="4800" dirty="0">
                <a:solidFill>
                  <a:schemeClr val="tx1"/>
                </a:solidFill>
                <a:latin typeface="Segoe Condensed" charset="0"/>
                <a:ea typeface="Segoe Condensed" charset="0"/>
                <a:cs typeface="Segoe Condensed" charset="0"/>
              </a:rPr>
              <a:t>STEM learning experiences for youth?</a:t>
            </a:r>
          </a:p>
        </p:txBody>
      </p:sp>
      <p:cxnSp>
        <p:nvCxnSpPr>
          <p:cNvPr id="38" name="Straight Connector 37"/>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807476" y="6150114"/>
            <a:ext cx="1411783" cy="707886"/>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Participatory Design</a:t>
            </a:r>
          </a:p>
        </p:txBody>
      </p:sp>
      <p:sp>
        <p:nvSpPr>
          <p:cNvPr id="40" name="TextBox 39"/>
          <p:cNvSpPr txBox="1"/>
          <p:nvPr/>
        </p:nvSpPr>
        <p:spPr>
          <a:xfrm>
            <a:off x="6887174" y="6304002"/>
            <a:ext cx="194216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Evaluation Method</a:t>
            </a:r>
          </a:p>
        </p:txBody>
      </p:sp>
      <p:sp>
        <p:nvSpPr>
          <p:cNvPr id="41" name="TextBox 40"/>
          <p:cNvSpPr txBox="1"/>
          <p:nvPr/>
        </p:nvSpPr>
        <p:spPr>
          <a:xfrm>
            <a:off x="10917479" y="6304002"/>
            <a:ext cx="100807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Findings</a:t>
            </a:r>
          </a:p>
        </p:txBody>
      </p:sp>
      <p:sp>
        <p:nvSpPr>
          <p:cNvPr id="42" name="TextBox 41"/>
          <p:cNvSpPr txBox="1"/>
          <p:nvPr/>
        </p:nvSpPr>
        <p:spPr>
          <a:xfrm>
            <a:off x="8738946" y="6150114"/>
            <a:ext cx="1801875" cy="707886"/>
          </a:xfrm>
          <a:prstGeom prst="rect">
            <a:avLst/>
          </a:prstGeom>
          <a:noFill/>
        </p:spPr>
        <p:txBody>
          <a:bodyPr wrap="square" rtlCol="0" anchor="ctr">
            <a:spAutoFit/>
          </a:bodyPr>
          <a:lstStyle/>
          <a:p>
            <a:pPr algn="ctr"/>
            <a:r>
              <a:rPr lang="en-US" sz="2000" smtClean="0">
                <a:latin typeface="Segoe Condensed" charset="0"/>
                <a:ea typeface="Segoe Condensed" charset="0"/>
                <a:cs typeface="Segoe Condensed" charset="0"/>
              </a:rPr>
              <a:t>LPSVs + Activity </a:t>
            </a:r>
          </a:p>
          <a:p>
            <a:pPr algn="ctr"/>
            <a:r>
              <a:rPr lang="en-US" sz="2000" dirty="0" smtClean="0">
                <a:latin typeface="Segoe Condensed" charset="0"/>
                <a:ea typeface="Segoe Condensed" charset="0"/>
                <a:cs typeface="Segoe Condensed" charset="0"/>
              </a:rPr>
              <a:t>Analysis</a:t>
            </a:r>
          </a:p>
        </p:txBody>
      </p:sp>
      <p:sp>
        <p:nvSpPr>
          <p:cNvPr id="43" name="Oval 42"/>
          <p:cNvSpPr/>
          <p:nvPr/>
        </p:nvSpPr>
        <p:spPr>
          <a:xfrm>
            <a:off x="2351323" y="5783250"/>
            <a:ext cx="324091" cy="3286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7696210" y="5783250"/>
            <a:ext cx="324091" cy="32863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9477839" y="5783250"/>
            <a:ext cx="324091" cy="328632"/>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BodyVis</a:t>
            </a:r>
            <a:endParaRPr lang="en-US" sz="2000" dirty="0" smtClean="0">
              <a:latin typeface="Segoe Condensed" charset="0"/>
              <a:ea typeface="Segoe Condensed" charset="0"/>
              <a:cs typeface="Segoe Condensed" charset="0"/>
            </a:endParaRPr>
          </a:p>
        </p:txBody>
      </p:sp>
      <p:sp>
        <p:nvSpPr>
          <p:cNvPr id="48" name="Oval 47"/>
          <p:cNvSpPr/>
          <p:nvPr/>
        </p:nvSpPr>
        <p:spPr>
          <a:xfrm>
            <a:off x="569694" y="5783250"/>
            <a:ext cx="324091" cy="3286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SharedPhys</a:t>
            </a:r>
            <a:endParaRPr lang="en-US" sz="2000" dirty="0" smtClean="0">
              <a:latin typeface="Segoe Condensed" charset="0"/>
              <a:ea typeface="Segoe Condensed" charset="0"/>
              <a:cs typeface="Segoe Condensed" charset="0"/>
            </a:endParaRPr>
          </a:p>
        </p:txBody>
      </p:sp>
      <p:sp>
        <p:nvSpPr>
          <p:cNvPr id="50" name="Oval 49"/>
          <p:cNvSpPr/>
          <p:nvPr/>
        </p:nvSpPr>
        <p:spPr>
          <a:xfrm>
            <a:off x="4132952" y="5783250"/>
            <a:ext cx="324091" cy="32863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p:cNvSpPr txBox="1"/>
          <p:nvPr/>
        </p:nvSpPr>
        <p:spPr>
          <a:xfrm>
            <a:off x="5336768" y="6304002"/>
            <a:ext cx="1502865"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LPSV Activity</a:t>
            </a:r>
          </a:p>
        </p:txBody>
      </p:sp>
      <p:sp>
        <p:nvSpPr>
          <p:cNvPr id="52" name="Oval 51"/>
          <p:cNvSpPr/>
          <p:nvPr/>
        </p:nvSpPr>
        <p:spPr>
          <a:xfrm>
            <a:off x="5914581" y="5788652"/>
            <a:ext cx="324091" cy="3286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0748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7"/>
                                        </p:tgtEl>
                                      </p:cBhvr>
                                    </p:animEffect>
                                    <p:set>
                                      <p:cBhvr>
                                        <p:cTn id="13" dur="1" fill="hold">
                                          <p:stCondLst>
                                            <p:cond delay="499"/>
                                          </p:stCondLst>
                                        </p:cTn>
                                        <p:tgtEl>
                                          <p:spTgt spid="7"/>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8"/>
                                        </p:tgtEl>
                                      </p:cBhvr>
                                    </p:animEffect>
                                    <p:set>
                                      <p:cBhvr>
                                        <p:cTn id="16" dur="1" fill="hold">
                                          <p:stCondLst>
                                            <p:cond delay="499"/>
                                          </p:stCondLst>
                                        </p:cTn>
                                        <p:tgtEl>
                                          <p:spTgt spid="8"/>
                                        </p:tgtEl>
                                        <p:attrNameLst>
                                          <p:attrName>style.visibility</p:attrName>
                                        </p:attrNameLst>
                                      </p:cBhvr>
                                      <p:to>
                                        <p:strVal val="hidden"/>
                                      </p:to>
                                    </p:set>
                                  </p:childTnLst>
                                </p:cTn>
                              </p:par>
                              <p:par>
                                <p:cTn id="17" presetID="10" presetClass="exit" presetSubtype="0" fill="hold" grpId="0" nodeType="with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par>
                                <p:cTn id="20" presetID="10" presetClass="exit" presetSubtype="0" fill="hold" grpId="0" nodeType="withEffect">
                                  <p:stCondLst>
                                    <p:cond delay="0"/>
                                  </p:stCondLst>
                                  <p:childTnLst>
                                    <p:animEffect transition="out" filter="fade">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par>
                                <p:cTn id="23" presetID="10" presetClass="exit" presetSubtype="0" fill="hold" grpId="0" nodeType="withEffect">
                                  <p:stCondLst>
                                    <p:cond delay="0"/>
                                  </p:stCondLst>
                                  <p:childTnLst>
                                    <p:animEffect transition="out" filter="fade">
                                      <p:cBhvr>
                                        <p:cTn id="24" dur="500"/>
                                        <p:tgtEl>
                                          <p:spTgt spid="11"/>
                                        </p:tgtEl>
                                      </p:cBhvr>
                                    </p:animEffect>
                                    <p:set>
                                      <p:cBhvr>
                                        <p:cTn id="25" dur="1" fill="hold">
                                          <p:stCondLst>
                                            <p:cond delay="499"/>
                                          </p:stCondLst>
                                        </p:cTn>
                                        <p:tgtEl>
                                          <p:spTgt spid="11"/>
                                        </p:tgtEl>
                                        <p:attrNameLst>
                                          <p:attrName>style.visibility</p:attrName>
                                        </p:attrNameLst>
                                      </p:cBhvr>
                                      <p:to>
                                        <p:strVal val="hidden"/>
                                      </p:to>
                                    </p:set>
                                  </p:childTnLst>
                                </p:cTn>
                              </p:par>
                              <p:par>
                                <p:cTn id="26" presetID="10" presetClass="exit" presetSubtype="0" fill="hold" grpId="0" nodeType="withEffect">
                                  <p:stCondLst>
                                    <p:cond delay="0"/>
                                  </p:stCondLst>
                                  <p:childTnLst>
                                    <p:animEffect transition="out" filter="fade">
                                      <p:cBhvr>
                                        <p:cTn id="27" dur="500"/>
                                        <p:tgtEl>
                                          <p:spTgt spid="12"/>
                                        </p:tgtEl>
                                      </p:cBhvr>
                                    </p:animEffect>
                                    <p:set>
                                      <p:cBhvr>
                                        <p:cTn id="28" dur="1" fill="hold">
                                          <p:stCondLst>
                                            <p:cond delay="499"/>
                                          </p:stCondLst>
                                        </p:cTn>
                                        <p:tgtEl>
                                          <p:spTgt spid="12"/>
                                        </p:tgtEl>
                                        <p:attrNameLst>
                                          <p:attrName>style.visibility</p:attrName>
                                        </p:attrNameLst>
                                      </p:cBhvr>
                                      <p:to>
                                        <p:strVal val="hidden"/>
                                      </p:to>
                                    </p:set>
                                  </p:childTnLst>
                                </p:cTn>
                              </p:par>
                              <p:par>
                                <p:cTn id="29" presetID="10" presetClass="exit" presetSubtype="0" fill="hold" grpId="0" nodeType="withEffect">
                                  <p:stCondLst>
                                    <p:cond delay="0"/>
                                  </p:stCondLst>
                                  <p:childTnLst>
                                    <p:animEffect transition="out" filter="fade">
                                      <p:cBhvr>
                                        <p:cTn id="30" dur="500"/>
                                        <p:tgtEl>
                                          <p:spTgt spid="13"/>
                                        </p:tgtEl>
                                      </p:cBhvr>
                                    </p:animEffect>
                                    <p:set>
                                      <p:cBhvr>
                                        <p:cTn id="31" dur="1" fill="hold">
                                          <p:stCondLst>
                                            <p:cond delay="499"/>
                                          </p:stCondLst>
                                        </p:cTn>
                                        <p:tgtEl>
                                          <p:spTgt spid="13"/>
                                        </p:tgtEl>
                                        <p:attrNameLst>
                                          <p:attrName>style.visibility</p:attrName>
                                        </p:attrNameLst>
                                      </p:cBhvr>
                                      <p:to>
                                        <p:strVal val="hidden"/>
                                      </p:to>
                                    </p:set>
                                  </p:childTnLst>
                                </p:cTn>
                              </p:par>
                              <p:par>
                                <p:cTn id="32" presetID="10" presetClass="exit" presetSubtype="0" fill="hold" grpId="0" nodeType="withEffect">
                                  <p:stCondLst>
                                    <p:cond delay="0"/>
                                  </p:stCondLst>
                                  <p:childTnLst>
                                    <p:animEffect transition="out" filter="fade">
                                      <p:cBhvr>
                                        <p:cTn id="33" dur="500"/>
                                        <p:tgtEl>
                                          <p:spTgt spid="14"/>
                                        </p:tgtEl>
                                      </p:cBhvr>
                                    </p:animEffect>
                                    <p:set>
                                      <p:cBhvr>
                                        <p:cTn id="34" dur="1" fill="hold">
                                          <p:stCondLst>
                                            <p:cond delay="499"/>
                                          </p:stCondLst>
                                        </p:cTn>
                                        <p:tgtEl>
                                          <p:spTgt spid="14"/>
                                        </p:tgtEl>
                                        <p:attrNameLst>
                                          <p:attrName>style.visibility</p:attrName>
                                        </p:attrNameLst>
                                      </p:cBhvr>
                                      <p:to>
                                        <p:strVal val="hidden"/>
                                      </p:to>
                                    </p:set>
                                  </p:childTnLst>
                                </p:cTn>
                              </p:par>
                              <p:par>
                                <p:cTn id="35" presetID="10" presetClass="exit" presetSubtype="0" fill="hold" grpId="0" nodeType="with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par>
                                <p:cTn id="38" presetID="10" presetClass="exit" presetSubtype="0" fill="hold" grpId="0" nodeType="withEffect">
                                  <p:stCondLst>
                                    <p:cond delay="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par>
                                <p:cTn id="41" presetID="10" presetClass="exit" presetSubtype="0" fill="hold" grpId="0" nodeType="withEffect">
                                  <p:stCondLst>
                                    <p:cond delay="0"/>
                                  </p:stCondLst>
                                  <p:childTnLst>
                                    <p:animEffect transition="out" filter="fade">
                                      <p:cBhvr>
                                        <p:cTn id="42" dur="500"/>
                                        <p:tgtEl>
                                          <p:spTgt spid="17"/>
                                        </p:tgtEl>
                                      </p:cBhvr>
                                    </p:animEffect>
                                    <p:set>
                                      <p:cBhvr>
                                        <p:cTn id="43" dur="1" fill="hold">
                                          <p:stCondLst>
                                            <p:cond delay="499"/>
                                          </p:stCondLst>
                                        </p:cTn>
                                        <p:tgtEl>
                                          <p:spTgt spid="17"/>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500"/>
                                        <p:tgtEl>
                                          <p:spTgt spid="18"/>
                                        </p:tgtEl>
                                      </p:cBhvr>
                                    </p:animEffect>
                                    <p:set>
                                      <p:cBhvr>
                                        <p:cTn id="46" dur="1" fill="hold">
                                          <p:stCondLst>
                                            <p:cond delay="499"/>
                                          </p:stCondLst>
                                        </p:cTn>
                                        <p:tgtEl>
                                          <p:spTgt spid="18"/>
                                        </p:tgtEl>
                                        <p:attrNameLst>
                                          <p:attrName>style.visibility</p:attrName>
                                        </p:attrNameLst>
                                      </p:cBhvr>
                                      <p:to>
                                        <p:strVal val="hidden"/>
                                      </p:to>
                                    </p:set>
                                  </p:childTnLst>
                                </p:cTn>
                              </p:par>
                              <p:par>
                                <p:cTn id="47" presetID="10" presetClass="exit" presetSubtype="0" fill="hold" grpId="0" nodeType="withEffect">
                                  <p:stCondLst>
                                    <p:cond delay="0"/>
                                  </p:stCondLst>
                                  <p:childTnLst>
                                    <p:animEffect transition="out" filter="fade">
                                      <p:cBhvr>
                                        <p:cTn id="48" dur="500"/>
                                        <p:tgtEl>
                                          <p:spTgt spid="19"/>
                                        </p:tgtEl>
                                      </p:cBhvr>
                                    </p:animEffect>
                                    <p:set>
                                      <p:cBhvr>
                                        <p:cTn id="49" dur="1" fill="hold">
                                          <p:stCondLst>
                                            <p:cond delay="499"/>
                                          </p:stCondLst>
                                        </p:cTn>
                                        <p:tgtEl>
                                          <p:spTgt spid="19"/>
                                        </p:tgtEl>
                                        <p:attrNameLst>
                                          <p:attrName>style.visibility</p:attrName>
                                        </p:attrNameLst>
                                      </p:cBhvr>
                                      <p:to>
                                        <p:strVal val="hidden"/>
                                      </p:to>
                                    </p:set>
                                  </p:childTnLst>
                                </p:cTn>
                              </p:par>
                              <p:par>
                                <p:cTn id="50" presetID="10" presetClass="exit" presetSubtype="0" fill="hold" grpId="0" nodeType="withEffect">
                                  <p:stCondLst>
                                    <p:cond delay="0"/>
                                  </p:stCondLst>
                                  <p:childTnLst>
                                    <p:animEffect transition="out" filter="fade">
                                      <p:cBhvr>
                                        <p:cTn id="51" dur="500"/>
                                        <p:tgtEl>
                                          <p:spTgt spid="35"/>
                                        </p:tgtEl>
                                      </p:cBhvr>
                                    </p:animEffect>
                                    <p:set>
                                      <p:cBhvr>
                                        <p:cTn id="52" dur="1" fill="hold">
                                          <p:stCondLst>
                                            <p:cond delay="499"/>
                                          </p:stCondLst>
                                        </p:cTn>
                                        <p:tgtEl>
                                          <p:spTgt spid="35"/>
                                        </p:tgtEl>
                                        <p:attrNameLst>
                                          <p:attrName>style.visibility</p:attrName>
                                        </p:attrNameLst>
                                      </p:cBhvr>
                                      <p:to>
                                        <p:strVal val="hidden"/>
                                      </p:to>
                                    </p:set>
                                  </p:childTnLst>
                                </p:cTn>
                              </p:par>
                              <p:par>
                                <p:cTn id="53" presetID="10" presetClass="exit" presetSubtype="0" fill="hold" grpId="0" nodeType="withEffect">
                                  <p:stCondLst>
                                    <p:cond delay="0"/>
                                  </p:stCondLst>
                                  <p:childTnLst>
                                    <p:animEffect transition="out" filter="fade">
                                      <p:cBhvr>
                                        <p:cTn id="54" dur="500"/>
                                        <p:tgtEl>
                                          <p:spTgt spid="36"/>
                                        </p:tgtEl>
                                      </p:cBhvr>
                                    </p:animEffect>
                                    <p:set>
                                      <p:cBhvr>
                                        <p:cTn id="55" dur="1" fill="hold">
                                          <p:stCondLst>
                                            <p:cond delay="499"/>
                                          </p:stCondLst>
                                        </p:cTn>
                                        <p:tgtEl>
                                          <p:spTgt spid="36"/>
                                        </p:tgtEl>
                                        <p:attrNameLst>
                                          <p:attrName>style.visibility</p:attrName>
                                        </p:attrNameLst>
                                      </p:cBhvr>
                                      <p:to>
                                        <p:strVal val="hidden"/>
                                      </p:to>
                                    </p:set>
                                  </p:childTnLst>
                                </p:cTn>
                              </p:par>
                              <p:par>
                                <p:cTn id="56" presetID="10" presetClass="exit" presetSubtype="0" fill="hold" grpId="0" nodeType="withEffect">
                                  <p:stCondLst>
                                    <p:cond delay="0"/>
                                  </p:stCondLst>
                                  <p:childTnLst>
                                    <p:animEffect transition="out" filter="fade">
                                      <p:cBhvr>
                                        <p:cTn id="57" dur="500"/>
                                        <p:tgtEl>
                                          <p:spTgt spid="20"/>
                                        </p:tgtEl>
                                      </p:cBhvr>
                                    </p:animEffect>
                                    <p:set>
                                      <p:cBhvr>
                                        <p:cTn id="58" dur="1" fill="hold">
                                          <p:stCondLst>
                                            <p:cond delay="499"/>
                                          </p:stCondLst>
                                        </p:cTn>
                                        <p:tgtEl>
                                          <p:spTgt spid="20"/>
                                        </p:tgtEl>
                                        <p:attrNameLst>
                                          <p:attrName>style.visibility</p:attrName>
                                        </p:attrNameLst>
                                      </p:cBhvr>
                                      <p:to>
                                        <p:strVal val="hidden"/>
                                      </p:to>
                                    </p:set>
                                  </p:childTnLst>
                                </p:cTn>
                              </p:par>
                              <p:par>
                                <p:cTn id="59" presetID="10" presetClass="entr" presetSubtype="0" fill="hold" nodeType="withEffect">
                                  <p:stCondLst>
                                    <p:cond delay="0"/>
                                  </p:stCondLst>
                                  <p:childTnLst>
                                    <p:set>
                                      <p:cBhvr>
                                        <p:cTn id="60" dur="1" fill="hold">
                                          <p:stCondLst>
                                            <p:cond delay="0"/>
                                          </p:stCondLst>
                                        </p:cTn>
                                        <p:tgtEl>
                                          <p:spTgt spid="38"/>
                                        </p:tgtEl>
                                        <p:attrNameLst>
                                          <p:attrName>style.visibility</p:attrName>
                                        </p:attrNameLst>
                                      </p:cBhvr>
                                      <p:to>
                                        <p:strVal val="visible"/>
                                      </p:to>
                                    </p:set>
                                    <p:animEffect transition="in" filter="fade">
                                      <p:cBhvr>
                                        <p:cTn id="61" dur="500"/>
                                        <p:tgtEl>
                                          <p:spTgt spid="38"/>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9"/>
                                        </p:tgtEl>
                                        <p:attrNameLst>
                                          <p:attrName>style.visibility</p:attrName>
                                        </p:attrNameLst>
                                      </p:cBhvr>
                                      <p:to>
                                        <p:strVal val="visible"/>
                                      </p:to>
                                    </p:set>
                                    <p:animEffect transition="in" filter="fade">
                                      <p:cBhvr>
                                        <p:cTn id="64" dur="500"/>
                                        <p:tgtEl>
                                          <p:spTgt spid="39"/>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0"/>
                                        </p:tgtEl>
                                        <p:attrNameLst>
                                          <p:attrName>style.visibility</p:attrName>
                                        </p:attrNameLst>
                                      </p:cBhvr>
                                      <p:to>
                                        <p:strVal val="visible"/>
                                      </p:to>
                                    </p:set>
                                    <p:animEffect transition="in" filter="fade">
                                      <p:cBhvr>
                                        <p:cTn id="67" dur="500"/>
                                        <p:tgtEl>
                                          <p:spTgt spid="40"/>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41"/>
                                        </p:tgtEl>
                                        <p:attrNameLst>
                                          <p:attrName>style.visibility</p:attrName>
                                        </p:attrNameLst>
                                      </p:cBhvr>
                                      <p:to>
                                        <p:strVal val="visible"/>
                                      </p:to>
                                    </p:set>
                                    <p:animEffect transition="in" filter="fade">
                                      <p:cBhvr>
                                        <p:cTn id="70" dur="500"/>
                                        <p:tgtEl>
                                          <p:spTgt spid="41"/>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42"/>
                                        </p:tgtEl>
                                        <p:attrNameLst>
                                          <p:attrName>style.visibility</p:attrName>
                                        </p:attrNameLst>
                                      </p:cBhvr>
                                      <p:to>
                                        <p:strVal val="visible"/>
                                      </p:to>
                                    </p:set>
                                    <p:animEffect transition="in" filter="fade">
                                      <p:cBhvr>
                                        <p:cTn id="73" dur="500"/>
                                        <p:tgtEl>
                                          <p:spTgt spid="42"/>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fade">
                                      <p:cBhvr>
                                        <p:cTn id="76" dur="500"/>
                                        <p:tgtEl>
                                          <p:spTgt spid="43"/>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44"/>
                                        </p:tgtEl>
                                        <p:attrNameLst>
                                          <p:attrName>style.visibility</p:attrName>
                                        </p:attrNameLst>
                                      </p:cBhvr>
                                      <p:to>
                                        <p:strVal val="visible"/>
                                      </p:to>
                                    </p:set>
                                    <p:animEffect transition="in" filter="fade">
                                      <p:cBhvr>
                                        <p:cTn id="79" dur="500"/>
                                        <p:tgtEl>
                                          <p:spTgt spid="44"/>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45"/>
                                        </p:tgtEl>
                                        <p:attrNameLst>
                                          <p:attrName>style.visibility</p:attrName>
                                        </p:attrNameLst>
                                      </p:cBhvr>
                                      <p:to>
                                        <p:strVal val="visible"/>
                                      </p:to>
                                    </p:set>
                                    <p:animEffect transition="in" filter="fade">
                                      <p:cBhvr>
                                        <p:cTn id="82" dur="500"/>
                                        <p:tgtEl>
                                          <p:spTgt spid="45"/>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46"/>
                                        </p:tgtEl>
                                        <p:attrNameLst>
                                          <p:attrName>style.visibility</p:attrName>
                                        </p:attrNameLst>
                                      </p:cBhvr>
                                      <p:to>
                                        <p:strVal val="visible"/>
                                      </p:to>
                                    </p:set>
                                    <p:animEffect transition="in" filter="fade">
                                      <p:cBhvr>
                                        <p:cTn id="85" dur="500"/>
                                        <p:tgtEl>
                                          <p:spTgt spid="46"/>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47"/>
                                        </p:tgtEl>
                                        <p:attrNameLst>
                                          <p:attrName>style.visibility</p:attrName>
                                        </p:attrNameLst>
                                      </p:cBhvr>
                                      <p:to>
                                        <p:strVal val="visible"/>
                                      </p:to>
                                    </p:set>
                                    <p:animEffect transition="in" filter="fade">
                                      <p:cBhvr>
                                        <p:cTn id="88" dur="500"/>
                                        <p:tgtEl>
                                          <p:spTgt spid="47"/>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48"/>
                                        </p:tgtEl>
                                        <p:attrNameLst>
                                          <p:attrName>style.visibility</p:attrName>
                                        </p:attrNameLst>
                                      </p:cBhvr>
                                      <p:to>
                                        <p:strVal val="visible"/>
                                      </p:to>
                                    </p:set>
                                    <p:animEffect transition="in" filter="fade">
                                      <p:cBhvr>
                                        <p:cTn id="91" dur="500"/>
                                        <p:tgtEl>
                                          <p:spTgt spid="48"/>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49"/>
                                        </p:tgtEl>
                                        <p:attrNameLst>
                                          <p:attrName>style.visibility</p:attrName>
                                        </p:attrNameLst>
                                      </p:cBhvr>
                                      <p:to>
                                        <p:strVal val="visible"/>
                                      </p:to>
                                    </p:set>
                                    <p:animEffect transition="in" filter="fade">
                                      <p:cBhvr>
                                        <p:cTn id="94" dur="500"/>
                                        <p:tgtEl>
                                          <p:spTgt spid="49"/>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50"/>
                                        </p:tgtEl>
                                        <p:attrNameLst>
                                          <p:attrName>style.visibility</p:attrName>
                                        </p:attrNameLst>
                                      </p:cBhvr>
                                      <p:to>
                                        <p:strVal val="visible"/>
                                      </p:to>
                                    </p:set>
                                    <p:animEffect transition="in" filter="fade">
                                      <p:cBhvr>
                                        <p:cTn id="97" dur="500"/>
                                        <p:tgtEl>
                                          <p:spTgt spid="50"/>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51"/>
                                        </p:tgtEl>
                                        <p:attrNameLst>
                                          <p:attrName>style.visibility</p:attrName>
                                        </p:attrNameLst>
                                      </p:cBhvr>
                                      <p:to>
                                        <p:strVal val="visible"/>
                                      </p:to>
                                    </p:set>
                                    <p:animEffect transition="in" filter="fade">
                                      <p:cBhvr>
                                        <p:cTn id="100" dur="500"/>
                                        <p:tgtEl>
                                          <p:spTgt spid="51"/>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52"/>
                                        </p:tgtEl>
                                        <p:attrNameLst>
                                          <p:attrName>style.visibility</p:attrName>
                                        </p:attrNameLst>
                                      </p:cBhvr>
                                      <p:to>
                                        <p:strVal val="visible"/>
                                      </p:to>
                                    </p:set>
                                    <p:animEffect transition="in" filter="fade">
                                      <p:cBhvr>
                                        <p:cTn id="103"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animBg="1"/>
      <p:bldP spid="11" grpId="0" animBg="1"/>
      <p:bldP spid="12" grpId="0" animBg="1"/>
      <p:bldP spid="13" grpId="0" animBg="1"/>
      <p:bldP spid="14" grpId="0"/>
      <p:bldP spid="15" grpId="0" animBg="1"/>
      <p:bldP spid="16" grpId="0"/>
      <p:bldP spid="17" grpId="0" animBg="1"/>
      <p:bldP spid="18" grpId="0"/>
      <p:bldP spid="19" grpId="0" animBg="1"/>
      <p:bldP spid="35" grpId="0" animBg="1"/>
      <p:bldP spid="36" grpId="0" animBg="1"/>
      <p:bldP spid="20" grpId="0"/>
      <p:bldP spid="39" grpId="0"/>
      <p:bldP spid="40" grpId="0"/>
      <p:bldP spid="41" grpId="0"/>
      <p:bldP spid="42" grpId="0"/>
      <p:bldP spid="43" grpId="0" animBg="1"/>
      <p:bldP spid="44" grpId="0" animBg="1"/>
      <p:bldP spid="45" grpId="0" animBg="1"/>
      <p:bldP spid="46" grpId="0" animBg="1"/>
      <p:bldP spid="47" grpId="0"/>
      <p:bldP spid="48" grpId="0" animBg="1"/>
      <p:bldP spid="49" grpId="0"/>
      <p:bldP spid="50" grpId="0" animBg="1"/>
      <p:bldP spid="51" grpId="0"/>
      <p:bldP spid="5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a:off x="761998" y="900199"/>
            <a:ext cx="2660092" cy="3775919"/>
            <a:chOff x="304800" y="685800"/>
            <a:chExt cx="3764152" cy="5343097"/>
          </a:xfrm>
        </p:grpSpPr>
        <p:sp>
          <p:nvSpPr>
            <p:cNvPr id="17" name="Freeform 16"/>
            <p:cNvSpPr/>
            <p:nvPr/>
          </p:nvSpPr>
          <p:spPr>
            <a:xfrm>
              <a:off x="304800" y="685800"/>
              <a:ext cx="3764152" cy="5308106"/>
            </a:xfrm>
            <a:custGeom>
              <a:avLst/>
              <a:gdLst>
                <a:gd name="connsiteX0" fmla="*/ 1288223 w 3764152"/>
                <a:gd name="connsiteY0" fmla="*/ 0 h 5308106"/>
                <a:gd name="connsiteX1" fmla="*/ 1508021 w 3764152"/>
                <a:gd name="connsiteY1" fmla="*/ 260520 h 5308106"/>
                <a:gd name="connsiteX2" fmla="*/ 1858069 w 3764152"/>
                <a:gd name="connsiteY2" fmla="*/ 382639 h 5308106"/>
                <a:gd name="connsiteX3" fmla="*/ 2313946 w 3764152"/>
                <a:gd name="connsiteY3" fmla="*/ 276803 h 5308106"/>
                <a:gd name="connsiteX4" fmla="*/ 2558166 w 3764152"/>
                <a:gd name="connsiteY4" fmla="*/ 40706 h 5308106"/>
                <a:gd name="connsiteX5" fmla="*/ 2769823 w 3764152"/>
                <a:gd name="connsiteY5" fmla="*/ 97695 h 5308106"/>
                <a:gd name="connsiteX6" fmla="*/ 3201279 w 3764152"/>
                <a:gd name="connsiteY6" fmla="*/ 293085 h 5308106"/>
                <a:gd name="connsiteX7" fmla="*/ 3396655 w 3764152"/>
                <a:gd name="connsiteY7" fmla="*/ 439628 h 5308106"/>
                <a:gd name="connsiteX8" fmla="*/ 3437358 w 3764152"/>
                <a:gd name="connsiteY8" fmla="*/ 683866 h 5308106"/>
                <a:gd name="connsiteX9" fmla="*/ 3502483 w 3764152"/>
                <a:gd name="connsiteY9" fmla="*/ 976952 h 5308106"/>
                <a:gd name="connsiteX10" fmla="*/ 3665296 w 3764152"/>
                <a:gd name="connsiteY10" fmla="*/ 1522416 h 5308106"/>
                <a:gd name="connsiteX11" fmla="*/ 3762984 w 3764152"/>
                <a:gd name="connsiteY11" fmla="*/ 1782937 h 5308106"/>
                <a:gd name="connsiteX12" fmla="*/ 3689718 w 3764152"/>
                <a:gd name="connsiteY12" fmla="*/ 1896915 h 5308106"/>
                <a:gd name="connsiteX13" fmla="*/ 3315248 w 3764152"/>
                <a:gd name="connsiteY13" fmla="*/ 2027175 h 5308106"/>
                <a:gd name="connsiteX14" fmla="*/ 3079169 w 3764152"/>
                <a:gd name="connsiteY14" fmla="*/ 1766655 h 5308106"/>
                <a:gd name="connsiteX15" fmla="*/ 3005903 w 3764152"/>
                <a:gd name="connsiteY15" fmla="*/ 1872491 h 5308106"/>
                <a:gd name="connsiteX16" fmla="*/ 3014043 w 3764152"/>
                <a:gd name="connsiteY16" fmla="*/ 2133012 h 5308106"/>
                <a:gd name="connsiteX17" fmla="*/ 2989621 w 3764152"/>
                <a:gd name="connsiteY17" fmla="*/ 2678476 h 5308106"/>
                <a:gd name="connsiteX18" fmla="*/ 2973340 w 3764152"/>
                <a:gd name="connsiteY18" fmla="*/ 3223941 h 5308106"/>
                <a:gd name="connsiteX19" fmla="*/ 3022184 w 3764152"/>
                <a:gd name="connsiteY19" fmla="*/ 4005503 h 5308106"/>
                <a:gd name="connsiteX20" fmla="*/ 3079169 w 3764152"/>
                <a:gd name="connsiteY20" fmla="*/ 4892901 h 5308106"/>
                <a:gd name="connsiteX21" fmla="*/ 2891933 w 3764152"/>
                <a:gd name="connsiteY21" fmla="*/ 5096433 h 5308106"/>
                <a:gd name="connsiteX22" fmla="*/ 2313946 w 3764152"/>
                <a:gd name="connsiteY22" fmla="*/ 5267399 h 5308106"/>
                <a:gd name="connsiteX23" fmla="*/ 1849929 w 3764152"/>
                <a:gd name="connsiteY23" fmla="*/ 5308106 h 5308106"/>
                <a:gd name="connsiteX24" fmla="*/ 1198675 w 3764152"/>
                <a:gd name="connsiteY24" fmla="*/ 5267399 h 5308106"/>
                <a:gd name="connsiteX25" fmla="*/ 702095 w 3764152"/>
                <a:gd name="connsiteY25" fmla="*/ 5169704 h 5308106"/>
                <a:gd name="connsiteX26" fmla="*/ 490438 w 3764152"/>
                <a:gd name="connsiteY26" fmla="*/ 5104574 h 5308106"/>
                <a:gd name="connsiteX27" fmla="*/ 457875 w 3764152"/>
                <a:gd name="connsiteY27" fmla="*/ 4925466 h 5308106"/>
                <a:gd name="connsiteX28" fmla="*/ 433453 w 3764152"/>
                <a:gd name="connsiteY28" fmla="*/ 4290447 h 5308106"/>
                <a:gd name="connsiteX29" fmla="*/ 449734 w 3764152"/>
                <a:gd name="connsiteY29" fmla="*/ 3671711 h 5308106"/>
                <a:gd name="connsiteX30" fmla="*/ 498578 w 3764152"/>
                <a:gd name="connsiteY30" fmla="*/ 3028551 h 5308106"/>
                <a:gd name="connsiteX31" fmla="*/ 555563 w 3764152"/>
                <a:gd name="connsiteY31" fmla="*/ 2531934 h 5308106"/>
                <a:gd name="connsiteX32" fmla="*/ 563704 w 3764152"/>
                <a:gd name="connsiteY32" fmla="*/ 1807361 h 5308106"/>
                <a:gd name="connsiteX33" fmla="*/ 433453 w 3764152"/>
                <a:gd name="connsiteY33" fmla="*/ 1905056 h 5308106"/>
                <a:gd name="connsiteX34" fmla="*/ 172952 w 3764152"/>
                <a:gd name="connsiteY34" fmla="*/ 1856208 h 5308106"/>
                <a:gd name="connsiteX35" fmla="*/ 1998 w 3764152"/>
                <a:gd name="connsiteY35" fmla="*/ 1750372 h 5308106"/>
                <a:gd name="connsiteX36" fmla="*/ 91545 w 3764152"/>
                <a:gd name="connsiteY36" fmla="*/ 1432863 h 5308106"/>
                <a:gd name="connsiteX37" fmla="*/ 270640 w 3764152"/>
                <a:gd name="connsiteY37" fmla="*/ 805985 h 5308106"/>
                <a:gd name="connsiteX38" fmla="*/ 498578 w 3764152"/>
                <a:gd name="connsiteY38" fmla="*/ 293085 h 5308106"/>
                <a:gd name="connsiteX39" fmla="*/ 921893 w 3764152"/>
                <a:gd name="connsiteY39" fmla="*/ 138401 h 5308106"/>
                <a:gd name="connsiteX40" fmla="*/ 1288223 w 3764152"/>
                <a:gd name="connsiteY40" fmla="*/ 0 h 5308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764152" h="5308106">
                  <a:moveTo>
                    <a:pt x="1288223" y="0"/>
                  </a:moveTo>
                  <a:cubicBezTo>
                    <a:pt x="1350635" y="98373"/>
                    <a:pt x="1413047" y="196747"/>
                    <a:pt x="1508021" y="260520"/>
                  </a:cubicBezTo>
                  <a:cubicBezTo>
                    <a:pt x="1602995" y="324293"/>
                    <a:pt x="1723748" y="379925"/>
                    <a:pt x="1858069" y="382639"/>
                  </a:cubicBezTo>
                  <a:cubicBezTo>
                    <a:pt x="1992390" y="385353"/>
                    <a:pt x="2197263" y="333792"/>
                    <a:pt x="2313946" y="276803"/>
                  </a:cubicBezTo>
                  <a:cubicBezTo>
                    <a:pt x="2430629" y="219814"/>
                    <a:pt x="2482187" y="70557"/>
                    <a:pt x="2558166" y="40706"/>
                  </a:cubicBezTo>
                  <a:cubicBezTo>
                    <a:pt x="2634145" y="10855"/>
                    <a:pt x="2662638" y="55632"/>
                    <a:pt x="2769823" y="97695"/>
                  </a:cubicBezTo>
                  <a:cubicBezTo>
                    <a:pt x="2877008" y="139758"/>
                    <a:pt x="3096807" y="236096"/>
                    <a:pt x="3201279" y="293085"/>
                  </a:cubicBezTo>
                  <a:cubicBezTo>
                    <a:pt x="3305751" y="350074"/>
                    <a:pt x="3357309" y="374498"/>
                    <a:pt x="3396655" y="439628"/>
                  </a:cubicBezTo>
                  <a:cubicBezTo>
                    <a:pt x="3436001" y="504758"/>
                    <a:pt x="3419720" y="594312"/>
                    <a:pt x="3437358" y="683866"/>
                  </a:cubicBezTo>
                  <a:cubicBezTo>
                    <a:pt x="3454996" y="773420"/>
                    <a:pt x="3464493" y="837194"/>
                    <a:pt x="3502483" y="976952"/>
                  </a:cubicBezTo>
                  <a:cubicBezTo>
                    <a:pt x="3540473" y="1116710"/>
                    <a:pt x="3621879" y="1388085"/>
                    <a:pt x="3665296" y="1522416"/>
                  </a:cubicBezTo>
                  <a:cubicBezTo>
                    <a:pt x="3708713" y="1656747"/>
                    <a:pt x="3758914" y="1720521"/>
                    <a:pt x="3762984" y="1782937"/>
                  </a:cubicBezTo>
                  <a:cubicBezTo>
                    <a:pt x="3767054" y="1845354"/>
                    <a:pt x="3764341" y="1856209"/>
                    <a:pt x="3689718" y="1896915"/>
                  </a:cubicBezTo>
                  <a:cubicBezTo>
                    <a:pt x="3615095" y="1937621"/>
                    <a:pt x="3417006" y="2048885"/>
                    <a:pt x="3315248" y="2027175"/>
                  </a:cubicBezTo>
                  <a:cubicBezTo>
                    <a:pt x="3213490" y="2005465"/>
                    <a:pt x="3130726" y="1792436"/>
                    <a:pt x="3079169" y="1766655"/>
                  </a:cubicBezTo>
                  <a:cubicBezTo>
                    <a:pt x="3027612" y="1740874"/>
                    <a:pt x="3016757" y="1811432"/>
                    <a:pt x="3005903" y="1872491"/>
                  </a:cubicBezTo>
                  <a:cubicBezTo>
                    <a:pt x="2995049" y="1933551"/>
                    <a:pt x="3016757" y="1998681"/>
                    <a:pt x="3014043" y="2133012"/>
                  </a:cubicBezTo>
                  <a:cubicBezTo>
                    <a:pt x="3011329" y="2267343"/>
                    <a:pt x="2996405" y="2496654"/>
                    <a:pt x="2989621" y="2678476"/>
                  </a:cubicBezTo>
                  <a:cubicBezTo>
                    <a:pt x="2982837" y="2860298"/>
                    <a:pt x="2967913" y="3002770"/>
                    <a:pt x="2973340" y="3223941"/>
                  </a:cubicBezTo>
                  <a:cubicBezTo>
                    <a:pt x="2978767" y="3445112"/>
                    <a:pt x="3004546" y="3727343"/>
                    <a:pt x="3022184" y="4005503"/>
                  </a:cubicBezTo>
                  <a:cubicBezTo>
                    <a:pt x="3039822" y="4283663"/>
                    <a:pt x="3100877" y="4711079"/>
                    <a:pt x="3079169" y="4892901"/>
                  </a:cubicBezTo>
                  <a:cubicBezTo>
                    <a:pt x="3057461" y="5074723"/>
                    <a:pt x="3019470" y="5034017"/>
                    <a:pt x="2891933" y="5096433"/>
                  </a:cubicBezTo>
                  <a:cubicBezTo>
                    <a:pt x="2764396" y="5158849"/>
                    <a:pt x="2487613" y="5232120"/>
                    <a:pt x="2313946" y="5267399"/>
                  </a:cubicBezTo>
                  <a:cubicBezTo>
                    <a:pt x="2140279" y="5302678"/>
                    <a:pt x="2035807" y="5308106"/>
                    <a:pt x="1849929" y="5308106"/>
                  </a:cubicBezTo>
                  <a:cubicBezTo>
                    <a:pt x="1664051" y="5308106"/>
                    <a:pt x="1389981" y="5290466"/>
                    <a:pt x="1198675" y="5267399"/>
                  </a:cubicBezTo>
                  <a:cubicBezTo>
                    <a:pt x="1007369" y="5244332"/>
                    <a:pt x="820134" y="5196841"/>
                    <a:pt x="702095" y="5169704"/>
                  </a:cubicBezTo>
                  <a:cubicBezTo>
                    <a:pt x="584056" y="5142567"/>
                    <a:pt x="531141" y="5145280"/>
                    <a:pt x="490438" y="5104574"/>
                  </a:cubicBezTo>
                  <a:cubicBezTo>
                    <a:pt x="449735" y="5063868"/>
                    <a:pt x="467372" y="5061154"/>
                    <a:pt x="457875" y="4925466"/>
                  </a:cubicBezTo>
                  <a:cubicBezTo>
                    <a:pt x="448378" y="4789778"/>
                    <a:pt x="434810" y="4499406"/>
                    <a:pt x="433453" y="4290447"/>
                  </a:cubicBezTo>
                  <a:cubicBezTo>
                    <a:pt x="432096" y="4081488"/>
                    <a:pt x="438880" y="3882027"/>
                    <a:pt x="449734" y="3671711"/>
                  </a:cubicBezTo>
                  <a:cubicBezTo>
                    <a:pt x="460588" y="3461395"/>
                    <a:pt x="480940" y="3218514"/>
                    <a:pt x="498578" y="3028551"/>
                  </a:cubicBezTo>
                  <a:cubicBezTo>
                    <a:pt x="516216" y="2838588"/>
                    <a:pt x="544709" y="2735466"/>
                    <a:pt x="555563" y="2531934"/>
                  </a:cubicBezTo>
                  <a:cubicBezTo>
                    <a:pt x="566417" y="2328402"/>
                    <a:pt x="584056" y="1911841"/>
                    <a:pt x="563704" y="1807361"/>
                  </a:cubicBezTo>
                  <a:cubicBezTo>
                    <a:pt x="543352" y="1702881"/>
                    <a:pt x="498578" y="1896915"/>
                    <a:pt x="433453" y="1905056"/>
                  </a:cubicBezTo>
                  <a:cubicBezTo>
                    <a:pt x="368328" y="1913197"/>
                    <a:pt x="244861" y="1881989"/>
                    <a:pt x="172952" y="1856208"/>
                  </a:cubicBezTo>
                  <a:cubicBezTo>
                    <a:pt x="101043" y="1830427"/>
                    <a:pt x="15566" y="1820929"/>
                    <a:pt x="1998" y="1750372"/>
                  </a:cubicBezTo>
                  <a:cubicBezTo>
                    <a:pt x="-11570" y="1679815"/>
                    <a:pt x="46771" y="1590261"/>
                    <a:pt x="91545" y="1432863"/>
                  </a:cubicBezTo>
                  <a:cubicBezTo>
                    <a:pt x="136319" y="1275465"/>
                    <a:pt x="202801" y="995948"/>
                    <a:pt x="270640" y="805985"/>
                  </a:cubicBezTo>
                  <a:cubicBezTo>
                    <a:pt x="338479" y="616022"/>
                    <a:pt x="390036" y="404349"/>
                    <a:pt x="498578" y="293085"/>
                  </a:cubicBezTo>
                  <a:cubicBezTo>
                    <a:pt x="607120" y="181821"/>
                    <a:pt x="921893" y="138401"/>
                    <a:pt x="921893" y="138401"/>
                  </a:cubicBezTo>
                  <a:lnTo>
                    <a:pt x="1288223" y="0"/>
                  </a:lnTo>
                  <a:close/>
                </a:path>
              </a:pathLst>
            </a:custGeom>
            <a:solidFill>
              <a:srgbClr val="36BF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grpSp>
          <p:nvGrpSpPr>
            <p:cNvPr id="2" name="Group 1"/>
            <p:cNvGrpSpPr/>
            <p:nvPr/>
          </p:nvGrpSpPr>
          <p:grpSpPr>
            <a:xfrm>
              <a:off x="958852" y="1102296"/>
              <a:ext cx="2255306" cy="4926601"/>
              <a:chOff x="1311276" y="1359285"/>
              <a:chExt cx="2255306" cy="4926601"/>
            </a:xfrm>
          </p:grpSpPr>
          <p:sp>
            <p:nvSpPr>
              <p:cNvPr id="3" name="Freeform 2"/>
              <p:cNvSpPr/>
              <p:nvPr/>
            </p:nvSpPr>
            <p:spPr>
              <a:xfrm>
                <a:off x="2273770" y="1359285"/>
                <a:ext cx="317820" cy="799519"/>
              </a:xfrm>
              <a:custGeom>
                <a:avLst/>
                <a:gdLst>
                  <a:gd name="connsiteX0" fmla="*/ 31807 w 317820"/>
                  <a:gd name="connsiteY0" fmla="*/ 515825 h 799519"/>
                  <a:gd name="connsiteX1" fmla="*/ 1975 w 317820"/>
                  <a:gd name="connsiteY1" fmla="*/ 473208 h 799519"/>
                  <a:gd name="connsiteX2" fmla="*/ 53116 w 317820"/>
                  <a:gd name="connsiteY2" fmla="*/ 417807 h 799519"/>
                  <a:gd name="connsiteX3" fmla="*/ 10499 w 317820"/>
                  <a:gd name="connsiteY3" fmla="*/ 341098 h 799519"/>
                  <a:gd name="connsiteX4" fmla="*/ 53116 w 317820"/>
                  <a:gd name="connsiteY4" fmla="*/ 285697 h 799519"/>
                  <a:gd name="connsiteX5" fmla="*/ 27545 w 317820"/>
                  <a:gd name="connsiteY5" fmla="*/ 213250 h 799519"/>
                  <a:gd name="connsiteX6" fmla="*/ 70162 w 317820"/>
                  <a:gd name="connsiteY6" fmla="*/ 196204 h 799519"/>
                  <a:gd name="connsiteX7" fmla="*/ 36069 w 317820"/>
                  <a:gd name="connsiteY7" fmla="*/ 136541 h 799519"/>
                  <a:gd name="connsiteX8" fmla="*/ 65901 w 317820"/>
                  <a:gd name="connsiteY8" fmla="*/ 89663 h 799519"/>
                  <a:gd name="connsiteX9" fmla="*/ 36069 w 317820"/>
                  <a:gd name="connsiteY9" fmla="*/ 21477 h 799519"/>
                  <a:gd name="connsiteX10" fmla="*/ 270462 w 317820"/>
                  <a:gd name="connsiteY10" fmla="*/ 4431 h 799519"/>
                  <a:gd name="connsiteX11" fmla="*/ 266200 w 317820"/>
                  <a:gd name="connsiteY11" fmla="*/ 93925 h 799519"/>
                  <a:gd name="connsiteX12" fmla="*/ 300294 w 317820"/>
                  <a:gd name="connsiteY12" fmla="*/ 128018 h 799519"/>
                  <a:gd name="connsiteX13" fmla="*/ 274724 w 317820"/>
                  <a:gd name="connsiteY13" fmla="*/ 179157 h 799519"/>
                  <a:gd name="connsiteX14" fmla="*/ 313079 w 317820"/>
                  <a:gd name="connsiteY14" fmla="*/ 234558 h 799519"/>
                  <a:gd name="connsiteX15" fmla="*/ 278985 w 317820"/>
                  <a:gd name="connsiteY15" fmla="*/ 294221 h 799519"/>
                  <a:gd name="connsiteX16" fmla="*/ 304556 w 317820"/>
                  <a:gd name="connsiteY16" fmla="*/ 345360 h 799519"/>
                  <a:gd name="connsiteX17" fmla="*/ 287509 w 317820"/>
                  <a:gd name="connsiteY17" fmla="*/ 413546 h 799519"/>
                  <a:gd name="connsiteX18" fmla="*/ 317341 w 317820"/>
                  <a:gd name="connsiteY18" fmla="*/ 485993 h 799519"/>
                  <a:gd name="connsiteX19" fmla="*/ 270462 w 317820"/>
                  <a:gd name="connsiteY19" fmla="*/ 554179 h 799519"/>
                  <a:gd name="connsiteX20" fmla="*/ 317341 w 317820"/>
                  <a:gd name="connsiteY20" fmla="*/ 601057 h 799519"/>
                  <a:gd name="connsiteX21" fmla="*/ 296032 w 317820"/>
                  <a:gd name="connsiteY21" fmla="*/ 643673 h 799519"/>
                  <a:gd name="connsiteX22" fmla="*/ 219322 w 317820"/>
                  <a:gd name="connsiteY22" fmla="*/ 797091 h 799519"/>
                  <a:gd name="connsiteX23" fmla="*/ 31807 w 317820"/>
                  <a:gd name="connsiteY23" fmla="*/ 515825 h 799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7820" h="799519">
                    <a:moveTo>
                      <a:pt x="31807" y="515825"/>
                    </a:moveTo>
                    <a:cubicBezTo>
                      <a:pt x="-4417" y="461845"/>
                      <a:pt x="-1577" y="489544"/>
                      <a:pt x="1975" y="473208"/>
                    </a:cubicBezTo>
                    <a:cubicBezTo>
                      <a:pt x="5526" y="456872"/>
                      <a:pt x="51695" y="439825"/>
                      <a:pt x="53116" y="417807"/>
                    </a:cubicBezTo>
                    <a:cubicBezTo>
                      <a:pt x="54537" y="395789"/>
                      <a:pt x="10499" y="363116"/>
                      <a:pt x="10499" y="341098"/>
                    </a:cubicBezTo>
                    <a:cubicBezTo>
                      <a:pt x="10499" y="319080"/>
                      <a:pt x="50275" y="307005"/>
                      <a:pt x="53116" y="285697"/>
                    </a:cubicBezTo>
                    <a:cubicBezTo>
                      <a:pt x="55957" y="264389"/>
                      <a:pt x="24704" y="228165"/>
                      <a:pt x="27545" y="213250"/>
                    </a:cubicBezTo>
                    <a:cubicBezTo>
                      <a:pt x="30386" y="198335"/>
                      <a:pt x="68741" y="208989"/>
                      <a:pt x="70162" y="196204"/>
                    </a:cubicBezTo>
                    <a:cubicBezTo>
                      <a:pt x="71583" y="183419"/>
                      <a:pt x="36779" y="154298"/>
                      <a:pt x="36069" y="136541"/>
                    </a:cubicBezTo>
                    <a:cubicBezTo>
                      <a:pt x="35359" y="118784"/>
                      <a:pt x="65901" y="108840"/>
                      <a:pt x="65901" y="89663"/>
                    </a:cubicBezTo>
                    <a:cubicBezTo>
                      <a:pt x="65901" y="70486"/>
                      <a:pt x="1975" y="35682"/>
                      <a:pt x="36069" y="21477"/>
                    </a:cubicBezTo>
                    <a:cubicBezTo>
                      <a:pt x="70163" y="7272"/>
                      <a:pt x="232107" y="-7644"/>
                      <a:pt x="270462" y="4431"/>
                    </a:cubicBezTo>
                    <a:cubicBezTo>
                      <a:pt x="308817" y="16506"/>
                      <a:pt x="261228" y="73327"/>
                      <a:pt x="266200" y="93925"/>
                    </a:cubicBezTo>
                    <a:cubicBezTo>
                      <a:pt x="271172" y="114523"/>
                      <a:pt x="298873" y="113813"/>
                      <a:pt x="300294" y="128018"/>
                    </a:cubicBezTo>
                    <a:cubicBezTo>
                      <a:pt x="301715" y="142223"/>
                      <a:pt x="272593" y="161400"/>
                      <a:pt x="274724" y="179157"/>
                    </a:cubicBezTo>
                    <a:cubicBezTo>
                      <a:pt x="276855" y="196914"/>
                      <a:pt x="312369" y="215381"/>
                      <a:pt x="313079" y="234558"/>
                    </a:cubicBezTo>
                    <a:cubicBezTo>
                      <a:pt x="313789" y="253735"/>
                      <a:pt x="280406" y="275754"/>
                      <a:pt x="278985" y="294221"/>
                    </a:cubicBezTo>
                    <a:cubicBezTo>
                      <a:pt x="277564" y="312688"/>
                      <a:pt x="303135" y="325473"/>
                      <a:pt x="304556" y="345360"/>
                    </a:cubicBezTo>
                    <a:cubicBezTo>
                      <a:pt x="305977" y="365247"/>
                      <a:pt x="285378" y="390107"/>
                      <a:pt x="287509" y="413546"/>
                    </a:cubicBezTo>
                    <a:cubicBezTo>
                      <a:pt x="289640" y="436985"/>
                      <a:pt x="320182" y="462554"/>
                      <a:pt x="317341" y="485993"/>
                    </a:cubicBezTo>
                    <a:cubicBezTo>
                      <a:pt x="314500" y="509432"/>
                      <a:pt x="270462" y="535002"/>
                      <a:pt x="270462" y="554179"/>
                    </a:cubicBezTo>
                    <a:cubicBezTo>
                      <a:pt x="270462" y="573356"/>
                      <a:pt x="313079" y="586141"/>
                      <a:pt x="317341" y="601057"/>
                    </a:cubicBezTo>
                    <a:cubicBezTo>
                      <a:pt x="321603" y="615973"/>
                      <a:pt x="296032" y="643673"/>
                      <a:pt x="296032" y="643673"/>
                    </a:cubicBezTo>
                    <a:cubicBezTo>
                      <a:pt x="279696" y="676345"/>
                      <a:pt x="263360" y="819820"/>
                      <a:pt x="219322" y="797091"/>
                    </a:cubicBezTo>
                    <a:cubicBezTo>
                      <a:pt x="175285" y="774362"/>
                      <a:pt x="68031" y="569805"/>
                      <a:pt x="31807" y="515825"/>
                    </a:cubicBez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4" name="Freeform 3"/>
              <p:cNvSpPr/>
              <p:nvPr/>
            </p:nvSpPr>
            <p:spPr>
              <a:xfrm>
                <a:off x="2168794" y="3735617"/>
                <a:ext cx="285942" cy="242690"/>
              </a:xfrm>
              <a:custGeom>
                <a:avLst/>
                <a:gdLst>
                  <a:gd name="connsiteX0" fmla="*/ 13194 w 285942"/>
                  <a:gd name="connsiteY0" fmla="*/ 99834 h 242690"/>
                  <a:gd name="connsiteX1" fmla="*/ 55811 w 285942"/>
                  <a:gd name="connsiteY1" fmla="*/ 193590 h 242690"/>
                  <a:gd name="connsiteX2" fmla="*/ 136783 w 285942"/>
                  <a:gd name="connsiteY2" fmla="*/ 231944 h 242690"/>
                  <a:gd name="connsiteX3" fmla="*/ 213494 w 285942"/>
                  <a:gd name="connsiteY3" fmla="*/ 231944 h 242690"/>
                  <a:gd name="connsiteX4" fmla="*/ 285942 w 285942"/>
                  <a:gd name="connsiteY4" fmla="*/ 108358 h 242690"/>
                  <a:gd name="connsiteX5" fmla="*/ 213494 w 285942"/>
                  <a:gd name="connsiteY5" fmla="*/ 1817 h 242690"/>
                  <a:gd name="connsiteX6" fmla="*/ 17456 w 285942"/>
                  <a:gd name="connsiteY6" fmla="*/ 44433 h 242690"/>
                  <a:gd name="connsiteX7" fmla="*/ 13194 w 285942"/>
                  <a:gd name="connsiteY7" fmla="*/ 99834 h 24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942" h="242690">
                    <a:moveTo>
                      <a:pt x="13194" y="99834"/>
                    </a:moveTo>
                    <a:cubicBezTo>
                      <a:pt x="19586" y="124693"/>
                      <a:pt x="35213" y="171572"/>
                      <a:pt x="55811" y="193590"/>
                    </a:cubicBezTo>
                    <a:cubicBezTo>
                      <a:pt x="76409" y="215608"/>
                      <a:pt x="110503" y="225552"/>
                      <a:pt x="136783" y="231944"/>
                    </a:cubicBezTo>
                    <a:cubicBezTo>
                      <a:pt x="163064" y="238336"/>
                      <a:pt x="188634" y="252542"/>
                      <a:pt x="213494" y="231944"/>
                    </a:cubicBezTo>
                    <a:cubicBezTo>
                      <a:pt x="238354" y="211346"/>
                      <a:pt x="285942" y="146712"/>
                      <a:pt x="285942" y="108358"/>
                    </a:cubicBezTo>
                    <a:cubicBezTo>
                      <a:pt x="285942" y="70004"/>
                      <a:pt x="258242" y="12471"/>
                      <a:pt x="213494" y="1817"/>
                    </a:cubicBezTo>
                    <a:cubicBezTo>
                      <a:pt x="168746" y="-8837"/>
                      <a:pt x="50129" y="30228"/>
                      <a:pt x="17456" y="44433"/>
                    </a:cubicBezTo>
                    <a:cubicBezTo>
                      <a:pt x="-15217" y="58638"/>
                      <a:pt x="6802" y="74975"/>
                      <a:pt x="13194" y="99834"/>
                    </a:cubicBezTo>
                    <a:close/>
                  </a:path>
                </a:pathLst>
              </a:cu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sp>
            <p:nvSpPr>
              <p:cNvPr id="5" name="Freeform 4"/>
              <p:cNvSpPr/>
              <p:nvPr/>
            </p:nvSpPr>
            <p:spPr>
              <a:xfrm>
                <a:off x="1815213" y="2949956"/>
                <a:ext cx="1416332" cy="1584567"/>
              </a:xfrm>
              <a:custGeom>
                <a:avLst/>
                <a:gdLst>
                  <a:gd name="connsiteX0" fmla="*/ 601168 w 1416332"/>
                  <a:gd name="connsiteY0" fmla="*/ 41696 h 1584567"/>
                  <a:gd name="connsiteX1" fmla="*/ 801468 w 1416332"/>
                  <a:gd name="connsiteY1" fmla="*/ 3341 h 1584567"/>
                  <a:gd name="connsiteX2" fmla="*/ 797206 w 1416332"/>
                  <a:gd name="connsiteY2" fmla="*/ 24650 h 1584567"/>
                  <a:gd name="connsiteX3" fmla="*/ 882440 w 1416332"/>
                  <a:gd name="connsiteY3" fmla="*/ 203637 h 1584567"/>
                  <a:gd name="connsiteX4" fmla="*/ 1133880 w 1416332"/>
                  <a:gd name="connsiteY4" fmla="*/ 514735 h 1584567"/>
                  <a:gd name="connsiteX5" fmla="*/ 1189282 w 1416332"/>
                  <a:gd name="connsiteY5" fmla="*/ 621275 h 1584567"/>
                  <a:gd name="connsiteX6" fmla="*/ 1248946 w 1416332"/>
                  <a:gd name="connsiteY6" fmla="*/ 634060 h 1584567"/>
                  <a:gd name="connsiteX7" fmla="*/ 1304348 w 1416332"/>
                  <a:gd name="connsiteY7" fmla="*/ 646845 h 1584567"/>
                  <a:gd name="connsiteX8" fmla="*/ 1381058 w 1416332"/>
                  <a:gd name="connsiteY8" fmla="*/ 723554 h 1584567"/>
                  <a:gd name="connsiteX9" fmla="*/ 1410890 w 1416332"/>
                  <a:gd name="connsiteY9" fmla="*/ 800263 h 1584567"/>
                  <a:gd name="connsiteX10" fmla="*/ 1410890 w 1416332"/>
                  <a:gd name="connsiteY10" fmla="*/ 894019 h 1584567"/>
                  <a:gd name="connsiteX11" fmla="*/ 1355488 w 1416332"/>
                  <a:gd name="connsiteY11" fmla="*/ 1000559 h 1584567"/>
                  <a:gd name="connsiteX12" fmla="*/ 1206329 w 1416332"/>
                  <a:gd name="connsiteY12" fmla="*/ 1153977 h 1584567"/>
                  <a:gd name="connsiteX13" fmla="*/ 1074216 w 1416332"/>
                  <a:gd name="connsiteY13" fmla="*/ 1307395 h 1584567"/>
                  <a:gd name="connsiteX14" fmla="*/ 950627 w 1416332"/>
                  <a:gd name="connsiteY14" fmla="*/ 1456551 h 1584567"/>
                  <a:gd name="connsiteX15" fmla="*/ 873917 w 1416332"/>
                  <a:gd name="connsiteY15" fmla="*/ 1541784 h 1584567"/>
                  <a:gd name="connsiteX16" fmla="*/ 515934 w 1416332"/>
                  <a:gd name="connsiteY16" fmla="*/ 1546045 h 1584567"/>
                  <a:gd name="connsiteX17" fmla="*/ 383822 w 1416332"/>
                  <a:gd name="connsiteY17" fmla="*/ 1456551 h 1584567"/>
                  <a:gd name="connsiteX18" fmla="*/ 302850 w 1416332"/>
                  <a:gd name="connsiteY18" fmla="*/ 1290348 h 1584567"/>
                  <a:gd name="connsiteX19" fmla="*/ 273018 w 1416332"/>
                  <a:gd name="connsiteY19" fmla="*/ 1226424 h 1584567"/>
                  <a:gd name="connsiteX20" fmla="*/ 255971 w 1416332"/>
                  <a:gd name="connsiteY20" fmla="*/ 1200855 h 1584567"/>
                  <a:gd name="connsiteX21" fmla="*/ 234662 w 1416332"/>
                  <a:gd name="connsiteY21" fmla="*/ 1179547 h 1584567"/>
                  <a:gd name="connsiteX22" fmla="*/ 187784 w 1416332"/>
                  <a:gd name="connsiteY22" fmla="*/ 1200855 h 1584567"/>
                  <a:gd name="connsiteX23" fmla="*/ 209092 w 1416332"/>
                  <a:gd name="connsiteY23" fmla="*/ 1328703 h 1584567"/>
                  <a:gd name="connsiteX24" fmla="*/ 277279 w 1416332"/>
                  <a:gd name="connsiteY24" fmla="*/ 1452290 h 1584567"/>
                  <a:gd name="connsiteX25" fmla="*/ 332681 w 1416332"/>
                  <a:gd name="connsiteY25" fmla="*/ 1546045 h 1584567"/>
                  <a:gd name="connsiteX26" fmla="*/ 345467 w 1416332"/>
                  <a:gd name="connsiteY26" fmla="*/ 1584400 h 1584567"/>
                  <a:gd name="connsiteX27" fmla="*/ 115335 w 1416332"/>
                  <a:gd name="connsiteY27" fmla="*/ 1533260 h 1584567"/>
                  <a:gd name="connsiteX28" fmla="*/ 98288 w 1416332"/>
                  <a:gd name="connsiteY28" fmla="*/ 1490644 h 1584567"/>
                  <a:gd name="connsiteX29" fmla="*/ 38624 w 1416332"/>
                  <a:gd name="connsiteY29" fmla="*/ 1358534 h 1584567"/>
                  <a:gd name="connsiteX30" fmla="*/ 4531 w 1416332"/>
                  <a:gd name="connsiteY30" fmla="*/ 1269040 h 1584567"/>
                  <a:gd name="connsiteX31" fmla="*/ 4531 w 1416332"/>
                  <a:gd name="connsiteY31" fmla="*/ 1188070 h 1584567"/>
                  <a:gd name="connsiteX32" fmla="*/ 42886 w 1416332"/>
                  <a:gd name="connsiteY32" fmla="*/ 1073006 h 1584567"/>
                  <a:gd name="connsiteX33" fmla="*/ 196307 w 1416332"/>
                  <a:gd name="connsiteY33" fmla="*/ 923850 h 1584567"/>
                  <a:gd name="connsiteX34" fmla="*/ 234662 w 1416332"/>
                  <a:gd name="connsiteY34" fmla="*/ 974989 h 1584567"/>
                  <a:gd name="connsiteX35" fmla="*/ 251709 w 1416332"/>
                  <a:gd name="connsiteY35" fmla="*/ 979251 h 1584567"/>
                  <a:gd name="connsiteX36" fmla="*/ 311373 w 1416332"/>
                  <a:gd name="connsiteY36" fmla="*/ 1034652 h 1584567"/>
                  <a:gd name="connsiteX37" fmla="*/ 430700 w 1416332"/>
                  <a:gd name="connsiteY37" fmla="*/ 1111361 h 1584567"/>
                  <a:gd name="connsiteX38" fmla="*/ 507411 w 1416332"/>
                  <a:gd name="connsiteY38" fmla="*/ 1004820 h 1584567"/>
                  <a:gd name="connsiteX39" fmla="*/ 567075 w 1416332"/>
                  <a:gd name="connsiteY39" fmla="*/ 889757 h 1584567"/>
                  <a:gd name="connsiteX40" fmla="*/ 613953 w 1416332"/>
                  <a:gd name="connsiteY40" fmla="*/ 825833 h 1584567"/>
                  <a:gd name="connsiteX41" fmla="*/ 613953 w 1416332"/>
                  <a:gd name="connsiteY41" fmla="*/ 723554 h 1584567"/>
                  <a:gd name="connsiteX42" fmla="*/ 690664 w 1416332"/>
                  <a:gd name="connsiteY42" fmla="*/ 267561 h 1584567"/>
                  <a:gd name="connsiteX43" fmla="*/ 601168 w 1416332"/>
                  <a:gd name="connsiteY43" fmla="*/ 41696 h 1584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416332" h="1584567">
                    <a:moveTo>
                      <a:pt x="601168" y="41696"/>
                    </a:moveTo>
                    <a:cubicBezTo>
                      <a:pt x="619635" y="-2341"/>
                      <a:pt x="768795" y="6182"/>
                      <a:pt x="801468" y="3341"/>
                    </a:cubicBezTo>
                    <a:cubicBezTo>
                      <a:pt x="834141" y="500"/>
                      <a:pt x="783711" y="-8732"/>
                      <a:pt x="797206" y="24650"/>
                    </a:cubicBezTo>
                    <a:cubicBezTo>
                      <a:pt x="810701" y="58032"/>
                      <a:pt x="826328" y="121956"/>
                      <a:pt x="882440" y="203637"/>
                    </a:cubicBezTo>
                    <a:cubicBezTo>
                      <a:pt x="938552" y="285318"/>
                      <a:pt x="1082740" y="445129"/>
                      <a:pt x="1133880" y="514735"/>
                    </a:cubicBezTo>
                    <a:cubicBezTo>
                      <a:pt x="1185020" y="584341"/>
                      <a:pt x="1170104" y="601388"/>
                      <a:pt x="1189282" y="621275"/>
                    </a:cubicBezTo>
                    <a:cubicBezTo>
                      <a:pt x="1208460" y="641162"/>
                      <a:pt x="1248946" y="634060"/>
                      <a:pt x="1248946" y="634060"/>
                    </a:cubicBezTo>
                    <a:cubicBezTo>
                      <a:pt x="1268123" y="638322"/>
                      <a:pt x="1282329" y="631929"/>
                      <a:pt x="1304348" y="646845"/>
                    </a:cubicBezTo>
                    <a:cubicBezTo>
                      <a:pt x="1326367" y="661761"/>
                      <a:pt x="1363301" y="697984"/>
                      <a:pt x="1381058" y="723554"/>
                    </a:cubicBezTo>
                    <a:cubicBezTo>
                      <a:pt x="1398815" y="749124"/>
                      <a:pt x="1405918" y="771852"/>
                      <a:pt x="1410890" y="800263"/>
                    </a:cubicBezTo>
                    <a:cubicBezTo>
                      <a:pt x="1415862" y="828674"/>
                      <a:pt x="1420124" y="860636"/>
                      <a:pt x="1410890" y="894019"/>
                    </a:cubicBezTo>
                    <a:cubicBezTo>
                      <a:pt x="1401656" y="927402"/>
                      <a:pt x="1389581" y="957233"/>
                      <a:pt x="1355488" y="1000559"/>
                    </a:cubicBezTo>
                    <a:cubicBezTo>
                      <a:pt x="1321395" y="1043885"/>
                      <a:pt x="1253208" y="1102838"/>
                      <a:pt x="1206329" y="1153977"/>
                    </a:cubicBezTo>
                    <a:cubicBezTo>
                      <a:pt x="1159450" y="1205116"/>
                      <a:pt x="1116833" y="1256966"/>
                      <a:pt x="1074216" y="1307395"/>
                    </a:cubicBezTo>
                    <a:cubicBezTo>
                      <a:pt x="1031599" y="1357824"/>
                      <a:pt x="984010" y="1417486"/>
                      <a:pt x="950627" y="1456551"/>
                    </a:cubicBezTo>
                    <a:cubicBezTo>
                      <a:pt x="917244" y="1495616"/>
                      <a:pt x="946366" y="1526868"/>
                      <a:pt x="873917" y="1541784"/>
                    </a:cubicBezTo>
                    <a:cubicBezTo>
                      <a:pt x="801468" y="1556700"/>
                      <a:pt x="597616" y="1560250"/>
                      <a:pt x="515934" y="1546045"/>
                    </a:cubicBezTo>
                    <a:cubicBezTo>
                      <a:pt x="434252" y="1531840"/>
                      <a:pt x="419336" y="1499167"/>
                      <a:pt x="383822" y="1456551"/>
                    </a:cubicBezTo>
                    <a:cubicBezTo>
                      <a:pt x="348308" y="1413935"/>
                      <a:pt x="321317" y="1328702"/>
                      <a:pt x="302850" y="1290348"/>
                    </a:cubicBezTo>
                    <a:cubicBezTo>
                      <a:pt x="284383" y="1251994"/>
                      <a:pt x="280831" y="1241339"/>
                      <a:pt x="273018" y="1226424"/>
                    </a:cubicBezTo>
                    <a:cubicBezTo>
                      <a:pt x="265205" y="1211509"/>
                      <a:pt x="262364" y="1208668"/>
                      <a:pt x="255971" y="1200855"/>
                    </a:cubicBezTo>
                    <a:cubicBezTo>
                      <a:pt x="249578" y="1193042"/>
                      <a:pt x="246026" y="1179547"/>
                      <a:pt x="234662" y="1179547"/>
                    </a:cubicBezTo>
                    <a:cubicBezTo>
                      <a:pt x="223298" y="1179547"/>
                      <a:pt x="192046" y="1175996"/>
                      <a:pt x="187784" y="1200855"/>
                    </a:cubicBezTo>
                    <a:cubicBezTo>
                      <a:pt x="183522" y="1225714"/>
                      <a:pt x="194176" y="1286797"/>
                      <a:pt x="209092" y="1328703"/>
                    </a:cubicBezTo>
                    <a:cubicBezTo>
                      <a:pt x="224008" y="1370609"/>
                      <a:pt x="256681" y="1416066"/>
                      <a:pt x="277279" y="1452290"/>
                    </a:cubicBezTo>
                    <a:cubicBezTo>
                      <a:pt x="297877" y="1488514"/>
                      <a:pt x="321316" y="1524027"/>
                      <a:pt x="332681" y="1546045"/>
                    </a:cubicBezTo>
                    <a:cubicBezTo>
                      <a:pt x="344046" y="1568063"/>
                      <a:pt x="381691" y="1586531"/>
                      <a:pt x="345467" y="1584400"/>
                    </a:cubicBezTo>
                    <a:cubicBezTo>
                      <a:pt x="309243" y="1582269"/>
                      <a:pt x="156531" y="1548886"/>
                      <a:pt x="115335" y="1533260"/>
                    </a:cubicBezTo>
                    <a:cubicBezTo>
                      <a:pt x="74138" y="1517634"/>
                      <a:pt x="111073" y="1519765"/>
                      <a:pt x="98288" y="1490644"/>
                    </a:cubicBezTo>
                    <a:cubicBezTo>
                      <a:pt x="85503" y="1461523"/>
                      <a:pt x="54250" y="1395468"/>
                      <a:pt x="38624" y="1358534"/>
                    </a:cubicBezTo>
                    <a:cubicBezTo>
                      <a:pt x="22998" y="1321600"/>
                      <a:pt x="10213" y="1297451"/>
                      <a:pt x="4531" y="1269040"/>
                    </a:cubicBezTo>
                    <a:cubicBezTo>
                      <a:pt x="-1151" y="1240629"/>
                      <a:pt x="-1861" y="1220742"/>
                      <a:pt x="4531" y="1188070"/>
                    </a:cubicBezTo>
                    <a:cubicBezTo>
                      <a:pt x="10923" y="1155398"/>
                      <a:pt x="10923" y="1117043"/>
                      <a:pt x="42886" y="1073006"/>
                    </a:cubicBezTo>
                    <a:cubicBezTo>
                      <a:pt x="74849" y="1028969"/>
                      <a:pt x="164344" y="940186"/>
                      <a:pt x="196307" y="923850"/>
                    </a:cubicBezTo>
                    <a:cubicBezTo>
                      <a:pt x="228270" y="907514"/>
                      <a:pt x="225428" y="965756"/>
                      <a:pt x="234662" y="974989"/>
                    </a:cubicBezTo>
                    <a:cubicBezTo>
                      <a:pt x="243896" y="984222"/>
                      <a:pt x="238924" y="969307"/>
                      <a:pt x="251709" y="979251"/>
                    </a:cubicBezTo>
                    <a:cubicBezTo>
                      <a:pt x="264494" y="989195"/>
                      <a:pt x="281541" y="1012634"/>
                      <a:pt x="311373" y="1034652"/>
                    </a:cubicBezTo>
                    <a:cubicBezTo>
                      <a:pt x="341205" y="1056670"/>
                      <a:pt x="398027" y="1116333"/>
                      <a:pt x="430700" y="1111361"/>
                    </a:cubicBezTo>
                    <a:cubicBezTo>
                      <a:pt x="463373" y="1106389"/>
                      <a:pt x="484682" y="1041754"/>
                      <a:pt x="507411" y="1004820"/>
                    </a:cubicBezTo>
                    <a:cubicBezTo>
                      <a:pt x="530140" y="967886"/>
                      <a:pt x="549318" y="919588"/>
                      <a:pt x="567075" y="889757"/>
                    </a:cubicBezTo>
                    <a:cubicBezTo>
                      <a:pt x="584832" y="859926"/>
                      <a:pt x="606140" y="853533"/>
                      <a:pt x="613953" y="825833"/>
                    </a:cubicBezTo>
                    <a:cubicBezTo>
                      <a:pt x="621766" y="798133"/>
                      <a:pt x="601168" y="816599"/>
                      <a:pt x="613953" y="723554"/>
                    </a:cubicBezTo>
                    <a:cubicBezTo>
                      <a:pt x="626738" y="630509"/>
                      <a:pt x="691374" y="381204"/>
                      <a:pt x="690664" y="267561"/>
                    </a:cubicBezTo>
                    <a:cubicBezTo>
                      <a:pt x="689954" y="153918"/>
                      <a:pt x="582701" y="85733"/>
                      <a:pt x="601168" y="41696"/>
                    </a:cubicBezTo>
                    <a:close/>
                  </a:path>
                </a:pathLst>
              </a:cu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grpSp>
            <p:nvGrpSpPr>
              <p:cNvPr id="6" name="Group 5"/>
              <p:cNvGrpSpPr/>
              <p:nvPr/>
            </p:nvGrpSpPr>
            <p:grpSpPr>
              <a:xfrm>
                <a:off x="2153708" y="1788583"/>
                <a:ext cx="693209" cy="1381125"/>
                <a:chOff x="2153708" y="1788583"/>
                <a:chExt cx="693209" cy="1381125"/>
              </a:xfrm>
            </p:grpSpPr>
            <p:grpSp>
              <p:nvGrpSpPr>
                <p:cNvPr id="12" name="Group 11"/>
                <p:cNvGrpSpPr/>
                <p:nvPr/>
              </p:nvGrpSpPr>
              <p:grpSpPr>
                <a:xfrm>
                  <a:off x="2153708" y="1788583"/>
                  <a:ext cx="693209" cy="1381125"/>
                  <a:chOff x="2153708" y="1788583"/>
                  <a:chExt cx="693209" cy="1381125"/>
                </a:xfrm>
              </p:grpSpPr>
              <p:sp>
                <p:nvSpPr>
                  <p:cNvPr id="14" name="Freeform 13"/>
                  <p:cNvSpPr/>
                  <p:nvPr/>
                </p:nvSpPr>
                <p:spPr>
                  <a:xfrm>
                    <a:off x="2153708" y="1788583"/>
                    <a:ext cx="693209" cy="1381125"/>
                  </a:xfrm>
                  <a:custGeom>
                    <a:avLst/>
                    <a:gdLst>
                      <a:gd name="connsiteX0" fmla="*/ 42334 w 693209"/>
                      <a:gd name="connsiteY0" fmla="*/ 79375 h 1381125"/>
                      <a:gd name="connsiteX1" fmla="*/ 121709 w 693209"/>
                      <a:gd name="connsiteY1" fmla="*/ 127000 h 1381125"/>
                      <a:gd name="connsiteX2" fmla="*/ 275167 w 693209"/>
                      <a:gd name="connsiteY2" fmla="*/ 0 h 1381125"/>
                      <a:gd name="connsiteX3" fmla="*/ 333375 w 693209"/>
                      <a:gd name="connsiteY3" fmla="*/ 58209 h 1381125"/>
                      <a:gd name="connsiteX4" fmla="*/ 275167 w 693209"/>
                      <a:gd name="connsiteY4" fmla="*/ 105834 h 1381125"/>
                      <a:gd name="connsiteX5" fmla="*/ 306917 w 693209"/>
                      <a:gd name="connsiteY5" fmla="*/ 179917 h 1381125"/>
                      <a:gd name="connsiteX6" fmla="*/ 370417 w 693209"/>
                      <a:gd name="connsiteY6" fmla="*/ 232834 h 1381125"/>
                      <a:gd name="connsiteX7" fmla="*/ 370417 w 693209"/>
                      <a:gd name="connsiteY7" fmla="*/ 232834 h 1381125"/>
                      <a:gd name="connsiteX8" fmla="*/ 370417 w 693209"/>
                      <a:gd name="connsiteY8" fmla="*/ 232834 h 1381125"/>
                      <a:gd name="connsiteX9" fmla="*/ 370417 w 693209"/>
                      <a:gd name="connsiteY9" fmla="*/ 232834 h 1381125"/>
                      <a:gd name="connsiteX10" fmla="*/ 370417 w 693209"/>
                      <a:gd name="connsiteY10" fmla="*/ 232834 h 1381125"/>
                      <a:gd name="connsiteX11" fmla="*/ 370417 w 693209"/>
                      <a:gd name="connsiteY11" fmla="*/ 232834 h 1381125"/>
                      <a:gd name="connsiteX12" fmla="*/ 433917 w 693209"/>
                      <a:gd name="connsiteY12" fmla="*/ 206375 h 1381125"/>
                      <a:gd name="connsiteX13" fmla="*/ 492125 w 693209"/>
                      <a:gd name="connsiteY13" fmla="*/ 95250 h 1381125"/>
                      <a:gd name="connsiteX14" fmla="*/ 545042 w 693209"/>
                      <a:gd name="connsiteY14" fmla="*/ 116417 h 1381125"/>
                      <a:gd name="connsiteX15" fmla="*/ 693209 w 693209"/>
                      <a:gd name="connsiteY15" fmla="*/ 1365250 h 1381125"/>
                      <a:gd name="connsiteX16" fmla="*/ 560917 w 693209"/>
                      <a:gd name="connsiteY16" fmla="*/ 1381125 h 1381125"/>
                      <a:gd name="connsiteX17" fmla="*/ 529167 w 693209"/>
                      <a:gd name="connsiteY17" fmla="*/ 1259417 h 1381125"/>
                      <a:gd name="connsiteX18" fmla="*/ 264584 w 693209"/>
                      <a:gd name="connsiteY18" fmla="*/ 1238250 h 1381125"/>
                      <a:gd name="connsiteX19" fmla="*/ 259292 w 693209"/>
                      <a:gd name="connsiteY19" fmla="*/ 1365250 h 1381125"/>
                      <a:gd name="connsiteX20" fmla="*/ 164042 w 693209"/>
                      <a:gd name="connsiteY20" fmla="*/ 1338792 h 1381125"/>
                      <a:gd name="connsiteX21" fmla="*/ 164042 w 693209"/>
                      <a:gd name="connsiteY21" fmla="*/ 1201209 h 1381125"/>
                      <a:gd name="connsiteX22" fmla="*/ 0 w 693209"/>
                      <a:gd name="connsiteY22" fmla="*/ 1121834 h 1381125"/>
                      <a:gd name="connsiteX23" fmla="*/ 42334 w 693209"/>
                      <a:gd name="connsiteY23" fmla="*/ 79375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93209" h="1381125">
                        <a:moveTo>
                          <a:pt x="42334" y="79375"/>
                        </a:moveTo>
                        <a:lnTo>
                          <a:pt x="121709" y="127000"/>
                        </a:lnTo>
                        <a:lnTo>
                          <a:pt x="275167" y="0"/>
                        </a:lnTo>
                        <a:lnTo>
                          <a:pt x="333375" y="58209"/>
                        </a:lnTo>
                        <a:lnTo>
                          <a:pt x="275167" y="105834"/>
                        </a:lnTo>
                        <a:lnTo>
                          <a:pt x="306917" y="179917"/>
                        </a:lnTo>
                        <a:lnTo>
                          <a:pt x="370417" y="232834"/>
                        </a:lnTo>
                        <a:lnTo>
                          <a:pt x="370417" y="232834"/>
                        </a:lnTo>
                        <a:lnTo>
                          <a:pt x="370417" y="232834"/>
                        </a:lnTo>
                        <a:lnTo>
                          <a:pt x="370417" y="232834"/>
                        </a:lnTo>
                        <a:lnTo>
                          <a:pt x="370417" y="232834"/>
                        </a:lnTo>
                        <a:lnTo>
                          <a:pt x="370417" y="232834"/>
                        </a:lnTo>
                        <a:lnTo>
                          <a:pt x="433917" y="206375"/>
                        </a:lnTo>
                        <a:lnTo>
                          <a:pt x="492125" y="95250"/>
                        </a:lnTo>
                        <a:lnTo>
                          <a:pt x="545042" y="116417"/>
                        </a:lnTo>
                        <a:lnTo>
                          <a:pt x="693209" y="1365250"/>
                        </a:lnTo>
                        <a:lnTo>
                          <a:pt x="560917" y="1381125"/>
                        </a:lnTo>
                        <a:lnTo>
                          <a:pt x="529167" y="1259417"/>
                        </a:lnTo>
                        <a:lnTo>
                          <a:pt x="264584" y="1238250"/>
                        </a:lnTo>
                        <a:lnTo>
                          <a:pt x="259292" y="1365250"/>
                        </a:lnTo>
                        <a:lnTo>
                          <a:pt x="164042" y="1338792"/>
                        </a:lnTo>
                        <a:lnTo>
                          <a:pt x="164042" y="1201209"/>
                        </a:lnTo>
                        <a:lnTo>
                          <a:pt x="0" y="1121834"/>
                        </a:lnTo>
                        <a:lnTo>
                          <a:pt x="42334" y="79375"/>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5" name="Freeform 14"/>
                  <p:cNvSpPr/>
                  <p:nvPr/>
                </p:nvSpPr>
                <p:spPr>
                  <a:xfrm>
                    <a:off x="2169583" y="1788583"/>
                    <a:ext cx="317500" cy="497417"/>
                  </a:xfrm>
                  <a:custGeom>
                    <a:avLst/>
                    <a:gdLst>
                      <a:gd name="connsiteX0" fmla="*/ 269875 w 317500"/>
                      <a:gd name="connsiteY0" fmla="*/ 105834 h 497417"/>
                      <a:gd name="connsiteX1" fmla="*/ 153459 w 317500"/>
                      <a:gd name="connsiteY1" fmla="*/ 195792 h 497417"/>
                      <a:gd name="connsiteX2" fmla="*/ 132292 w 317500"/>
                      <a:gd name="connsiteY2" fmla="*/ 254000 h 497417"/>
                      <a:gd name="connsiteX3" fmla="*/ 132292 w 317500"/>
                      <a:gd name="connsiteY3" fmla="*/ 365125 h 497417"/>
                      <a:gd name="connsiteX4" fmla="*/ 169334 w 317500"/>
                      <a:gd name="connsiteY4" fmla="*/ 428625 h 497417"/>
                      <a:gd name="connsiteX5" fmla="*/ 0 w 317500"/>
                      <a:gd name="connsiteY5" fmla="*/ 497417 h 497417"/>
                      <a:gd name="connsiteX6" fmla="*/ 21167 w 317500"/>
                      <a:gd name="connsiteY6" fmla="*/ 79375 h 497417"/>
                      <a:gd name="connsiteX7" fmla="*/ 100542 w 317500"/>
                      <a:gd name="connsiteY7" fmla="*/ 127000 h 497417"/>
                      <a:gd name="connsiteX8" fmla="*/ 254000 w 317500"/>
                      <a:gd name="connsiteY8" fmla="*/ 0 h 497417"/>
                      <a:gd name="connsiteX9" fmla="*/ 317500 w 317500"/>
                      <a:gd name="connsiteY9" fmla="*/ 58209 h 497417"/>
                      <a:gd name="connsiteX10" fmla="*/ 269875 w 317500"/>
                      <a:gd name="connsiteY10" fmla="*/ 105834 h 497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7500" h="497417">
                        <a:moveTo>
                          <a:pt x="269875" y="105834"/>
                        </a:moveTo>
                        <a:lnTo>
                          <a:pt x="153459" y="195792"/>
                        </a:lnTo>
                        <a:lnTo>
                          <a:pt x="132292" y="254000"/>
                        </a:lnTo>
                        <a:lnTo>
                          <a:pt x="132292" y="365125"/>
                        </a:lnTo>
                        <a:lnTo>
                          <a:pt x="169334" y="428625"/>
                        </a:lnTo>
                        <a:lnTo>
                          <a:pt x="0" y="497417"/>
                        </a:lnTo>
                        <a:lnTo>
                          <a:pt x="21167" y="79375"/>
                        </a:lnTo>
                        <a:lnTo>
                          <a:pt x="100542" y="127000"/>
                        </a:lnTo>
                        <a:lnTo>
                          <a:pt x="254000" y="0"/>
                        </a:lnTo>
                        <a:lnTo>
                          <a:pt x="317500" y="58209"/>
                        </a:lnTo>
                        <a:lnTo>
                          <a:pt x="269875" y="105834"/>
                        </a:lnTo>
                        <a:close/>
                      </a:path>
                    </a:pathLst>
                  </a:cu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6" name="Freeform 15"/>
                  <p:cNvSpPr/>
                  <p:nvPr/>
                </p:nvSpPr>
                <p:spPr>
                  <a:xfrm>
                    <a:off x="2465917" y="2190750"/>
                    <a:ext cx="312208" cy="396875"/>
                  </a:xfrm>
                  <a:custGeom>
                    <a:avLst/>
                    <a:gdLst>
                      <a:gd name="connsiteX0" fmla="*/ 269875 w 312208"/>
                      <a:gd name="connsiteY0" fmla="*/ 5292 h 396875"/>
                      <a:gd name="connsiteX1" fmla="*/ 89958 w 312208"/>
                      <a:gd name="connsiteY1" fmla="*/ 0 h 396875"/>
                      <a:gd name="connsiteX2" fmla="*/ 74083 w 312208"/>
                      <a:gd name="connsiteY2" fmla="*/ 42333 h 396875"/>
                      <a:gd name="connsiteX3" fmla="*/ 95250 w 312208"/>
                      <a:gd name="connsiteY3" fmla="*/ 164042 h 396875"/>
                      <a:gd name="connsiteX4" fmla="*/ 0 w 312208"/>
                      <a:gd name="connsiteY4" fmla="*/ 312208 h 396875"/>
                      <a:gd name="connsiteX5" fmla="*/ 0 w 312208"/>
                      <a:gd name="connsiteY5" fmla="*/ 370417 h 396875"/>
                      <a:gd name="connsiteX6" fmla="*/ 58208 w 312208"/>
                      <a:gd name="connsiteY6" fmla="*/ 396875 h 396875"/>
                      <a:gd name="connsiteX7" fmla="*/ 312208 w 312208"/>
                      <a:gd name="connsiteY7" fmla="*/ 370417 h 396875"/>
                      <a:gd name="connsiteX8" fmla="*/ 269875 w 312208"/>
                      <a:gd name="connsiteY8" fmla="*/ 5292 h 39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208" h="396875">
                        <a:moveTo>
                          <a:pt x="269875" y="5292"/>
                        </a:moveTo>
                        <a:lnTo>
                          <a:pt x="89958" y="0"/>
                        </a:lnTo>
                        <a:lnTo>
                          <a:pt x="74083" y="42333"/>
                        </a:lnTo>
                        <a:lnTo>
                          <a:pt x="95250" y="164042"/>
                        </a:lnTo>
                        <a:lnTo>
                          <a:pt x="0" y="312208"/>
                        </a:lnTo>
                        <a:lnTo>
                          <a:pt x="0" y="370417"/>
                        </a:lnTo>
                        <a:lnTo>
                          <a:pt x="58208" y="396875"/>
                        </a:lnTo>
                        <a:lnTo>
                          <a:pt x="312208" y="370417"/>
                        </a:lnTo>
                        <a:lnTo>
                          <a:pt x="269875" y="5292"/>
                        </a:lnTo>
                        <a:close/>
                      </a:path>
                    </a:pathLst>
                  </a:custGeom>
                  <a:solidFill>
                    <a:srgbClr val="1F497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grpSp>
            <p:sp>
              <p:nvSpPr>
                <p:cNvPr id="13" name="Freeform 12"/>
                <p:cNvSpPr/>
                <p:nvPr/>
              </p:nvSpPr>
              <p:spPr>
                <a:xfrm>
                  <a:off x="2312459" y="2989792"/>
                  <a:ext cx="111125" cy="169333"/>
                </a:xfrm>
                <a:custGeom>
                  <a:avLst/>
                  <a:gdLst>
                    <a:gd name="connsiteX0" fmla="*/ 0 w 111125"/>
                    <a:gd name="connsiteY0" fmla="*/ 0 h 169333"/>
                    <a:gd name="connsiteX1" fmla="*/ 111125 w 111125"/>
                    <a:gd name="connsiteY1" fmla="*/ 42333 h 169333"/>
                    <a:gd name="connsiteX2" fmla="*/ 105833 w 111125"/>
                    <a:gd name="connsiteY2" fmla="*/ 169333 h 169333"/>
                    <a:gd name="connsiteX3" fmla="*/ 10583 w 111125"/>
                    <a:gd name="connsiteY3" fmla="*/ 137583 h 169333"/>
                    <a:gd name="connsiteX4" fmla="*/ 0 w 111125"/>
                    <a:gd name="connsiteY4" fmla="*/ 0 h 169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25" h="169333">
                      <a:moveTo>
                        <a:pt x="0" y="0"/>
                      </a:moveTo>
                      <a:lnTo>
                        <a:pt x="111125" y="42333"/>
                      </a:lnTo>
                      <a:lnTo>
                        <a:pt x="105833" y="169333"/>
                      </a:lnTo>
                      <a:lnTo>
                        <a:pt x="10583" y="137583"/>
                      </a:lnTo>
                      <a:lnTo>
                        <a:pt x="0" y="0"/>
                      </a:lnTo>
                      <a:close/>
                    </a:path>
                  </a:pathLst>
                </a:cu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grpSp>
          <p:sp>
            <p:nvSpPr>
              <p:cNvPr id="7" name="Freeform 6"/>
              <p:cNvSpPr/>
              <p:nvPr/>
            </p:nvSpPr>
            <p:spPr>
              <a:xfrm flipH="1">
                <a:off x="1311276" y="1642536"/>
                <a:ext cx="914400" cy="1672167"/>
              </a:xfrm>
              <a:custGeom>
                <a:avLst/>
                <a:gdLst>
                  <a:gd name="connsiteX0" fmla="*/ 0 w 899583"/>
                  <a:gd name="connsiteY0" fmla="*/ 1169459 h 1672167"/>
                  <a:gd name="connsiteX1" fmla="*/ 10583 w 899583"/>
                  <a:gd name="connsiteY1" fmla="*/ 148167 h 1672167"/>
                  <a:gd name="connsiteX2" fmla="*/ 42333 w 899583"/>
                  <a:gd name="connsiteY2" fmla="*/ 63500 h 1672167"/>
                  <a:gd name="connsiteX3" fmla="*/ 116417 w 899583"/>
                  <a:gd name="connsiteY3" fmla="*/ 0 h 1672167"/>
                  <a:gd name="connsiteX4" fmla="*/ 227542 w 899583"/>
                  <a:gd name="connsiteY4" fmla="*/ 15875 h 1672167"/>
                  <a:gd name="connsiteX5" fmla="*/ 386292 w 899583"/>
                  <a:gd name="connsiteY5" fmla="*/ 74084 h 1672167"/>
                  <a:gd name="connsiteX6" fmla="*/ 534458 w 899583"/>
                  <a:gd name="connsiteY6" fmla="*/ 195792 h 1672167"/>
                  <a:gd name="connsiteX7" fmla="*/ 677333 w 899583"/>
                  <a:gd name="connsiteY7" fmla="*/ 375709 h 1672167"/>
                  <a:gd name="connsiteX8" fmla="*/ 777875 w 899583"/>
                  <a:gd name="connsiteY8" fmla="*/ 555625 h 1672167"/>
                  <a:gd name="connsiteX9" fmla="*/ 830792 w 899583"/>
                  <a:gd name="connsiteY9" fmla="*/ 762000 h 1672167"/>
                  <a:gd name="connsiteX10" fmla="*/ 846667 w 899583"/>
                  <a:gd name="connsiteY10" fmla="*/ 926042 h 1672167"/>
                  <a:gd name="connsiteX11" fmla="*/ 862542 w 899583"/>
                  <a:gd name="connsiteY11" fmla="*/ 1137709 h 1672167"/>
                  <a:gd name="connsiteX12" fmla="*/ 883708 w 899583"/>
                  <a:gd name="connsiteY12" fmla="*/ 1301750 h 1672167"/>
                  <a:gd name="connsiteX13" fmla="*/ 894292 w 899583"/>
                  <a:gd name="connsiteY13" fmla="*/ 1465792 h 1672167"/>
                  <a:gd name="connsiteX14" fmla="*/ 899583 w 899583"/>
                  <a:gd name="connsiteY14" fmla="*/ 1624542 h 1672167"/>
                  <a:gd name="connsiteX15" fmla="*/ 857250 w 899583"/>
                  <a:gd name="connsiteY15" fmla="*/ 1656292 h 1672167"/>
                  <a:gd name="connsiteX16" fmla="*/ 857250 w 899583"/>
                  <a:gd name="connsiteY16" fmla="*/ 1656292 h 1672167"/>
                  <a:gd name="connsiteX17" fmla="*/ 767292 w 899583"/>
                  <a:gd name="connsiteY17" fmla="*/ 1672167 h 1672167"/>
                  <a:gd name="connsiteX18" fmla="*/ 724958 w 899583"/>
                  <a:gd name="connsiteY18" fmla="*/ 1629834 h 1672167"/>
                  <a:gd name="connsiteX19" fmla="*/ 465667 w 899583"/>
                  <a:gd name="connsiteY19" fmla="*/ 1508125 h 1672167"/>
                  <a:gd name="connsiteX20" fmla="*/ 402167 w 899583"/>
                  <a:gd name="connsiteY20" fmla="*/ 1492250 h 1672167"/>
                  <a:gd name="connsiteX21" fmla="*/ 243417 w 899583"/>
                  <a:gd name="connsiteY21" fmla="*/ 1486959 h 1672167"/>
                  <a:gd name="connsiteX22" fmla="*/ 127000 w 899583"/>
                  <a:gd name="connsiteY22" fmla="*/ 1460500 h 1672167"/>
                  <a:gd name="connsiteX23" fmla="*/ 31750 w 899583"/>
                  <a:gd name="connsiteY23" fmla="*/ 1365250 h 1672167"/>
                  <a:gd name="connsiteX24" fmla="*/ 10583 w 899583"/>
                  <a:gd name="connsiteY24" fmla="*/ 1280584 h 1672167"/>
                  <a:gd name="connsiteX25" fmla="*/ 0 w 899583"/>
                  <a:gd name="connsiteY25" fmla="*/ 1169459 h 1672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99583" h="1672167">
                    <a:moveTo>
                      <a:pt x="0" y="1169459"/>
                    </a:moveTo>
                    <a:lnTo>
                      <a:pt x="10583" y="148167"/>
                    </a:lnTo>
                    <a:lnTo>
                      <a:pt x="42333" y="63500"/>
                    </a:lnTo>
                    <a:lnTo>
                      <a:pt x="116417" y="0"/>
                    </a:lnTo>
                    <a:lnTo>
                      <a:pt x="227542" y="15875"/>
                    </a:lnTo>
                    <a:lnTo>
                      <a:pt x="386292" y="74084"/>
                    </a:lnTo>
                    <a:lnTo>
                      <a:pt x="534458" y="195792"/>
                    </a:lnTo>
                    <a:lnTo>
                      <a:pt x="677333" y="375709"/>
                    </a:lnTo>
                    <a:lnTo>
                      <a:pt x="777875" y="555625"/>
                    </a:lnTo>
                    <a:lnTo>
                      <a:pt x="830792" y="762000"/>
                    </a:lnTo>
                    <a:lnTo>
                      <a:pt x="846667" y="926042"/>
                    </a:lnTo>
                    <a:lnTo>
                      <a:pt x="862542" y="1137709"/>
                    </a:lnTo>
                    <a:lnTo>
                      <a:pt x="883708" y="1301750"/>
                    </a:lnTo>
                    <a:lnTo>
                      <a:pt x="894292" y="1465792"/>
                    </a:lnTo>
                    <a:lnTo>
                      <a:pt x="899583" y="1624542"/>
                    </a:lnTo>
                    <a:lnTo>
                      <a:pt x="857250" y="1656292"/>
                    </a:lnTo>
                    <a:lnTo>
                      <a:pt x="857250" y="1656292"/>
                    </a:lnTo>
                    <a:lnTo>
                      <a:pt x="767292" y="1672167"/>
                    </a:lnTo>
                    <a:lnTo>
                      <a:pt x="724958" y="1629834"/>
                    </a:lnTo>
                    <a:lnTo>
                      <a:pt x="465667" y="1508125"/>
                    </a:lnTo>
                    <a:lnTo>
                      <a:pt x="402167" y="1492250"/>
                    </a:lnTo>
                    <a:lnTo>
                      <a:pt x="243417" y="1486959"/>
                    </a:lnTo>
                    <a:lnTo>
                      <a:pt x="127000" y="1460500"/>
                    </a:lnTo>
                    <a:lnTo>
                      <a:pt x="31750" y="1365250"/>
                    </a:lnTo>
                    <a:lnTo>
                      <a:pt x="10583" y="1280584"/>
                    </a:lnTo>
                    <a:lnTo>
                      <a:pt x="0" y="1169459"/>
                    </a:lnTo>
                    <a:close/>
                  </a:path>
                </a:pathLst>
              </a:cu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8" name="Freeform 7"/>
              <p:cNvSpPr/>
              <p:nvPr/>
            </p:nvSpPr>
            <p:spPr>
              <a:xfrm>
                <a:off x="1508109" y="3113773"/>
                <a:ext cx="1578691" cy="1082682"/>
              </a:xfrm>
              <a:custGeom>
                <a:avLst/>
                <a:gdLst>
                  <a:gd name="connsiteX0" fmla="*/ 967936 w 1578691"/>
                  <a:gd name="connsiteY0" fmla="*/ 78175 h 1082682"/>
                  <a:gd name="connsiteX1" fmla="*/ 1053170 w 1578691"/>
                  <a:gd name="connsiteY1" fmla="*/ 39820 h 1082682"/>
                  <a:gd name="connsiteX2" fmla="*/ 1185282 w 1578691"/>
                  <a:gd name="connsiteY2" fmla="*/ 44082 h 1082682"/>
                  <a:gd name="connsiteX3" fmla="*/ 1360012 w 1578691"/>
                  <a:gd name="connsiteY3" fmla="*/ 52605 h 1082682"/>
                  <a:gd name="connsiteX4" fmla="*/ 1500648 w 1578691"/>
                  <a:gd name="connsiteY4" fmla="*/ 95221 h 1082682"/>
                  <a:gd name="connsiteX5" fmla="*/ 1568835 w 1578691"/>
                  <a:gd name="connsiteY5" fmla="*/ 184715 h 1082682"/>
                  <a:gd name="connsiteX6" fmla="*/ 1556050 w 1578691"/>
                  <a:gd name="connsiteY6" fmla="*/ 308302 h 1082682"/>
                  <a:gd name="connsiteX7" fmla="*/ 1364274 w 1578691"/>
                  <a:gd name="connsiteY7" fmla="*/ 436150 h 1082682"/>
                  <a:gd name="connsiteX8" fmla="*/ 1057432 w 1578691"/>
                  <a:gd name="connsiteY8" fmla="*/ 598092 h 1082682"/>
                  <a:gd name="connsiteX9" fmla="*/ 857132 w 1578691"/>
                  <a:gd name="connsiteY9" fmla="*/ 666277 h 1082682"/>
                  <a:gd name="connsiteX10" fmla="*/ 622739 w 1578691"/>
                  <a:gd name="connsiteY10" fmla="*/ 785602 h 1082682"/>
                  <a:gd name="connsiteX11" fmla="*/ 413916 w 1578691"/>
                  <a:gd name="connsiteY11" fmla="*/ 956067 h 1082682"/>
                  <a:gd name="connsiteX12" fmla="*/ 303112 w 1578691"/>
                  <a:gd name="connsiteY12" fmla="*/ 1058346 h 1082682"/>
                  <a:gd name="connsiteX13" fmla="*/ 222139 w 1578691"/>
                  <a:gd name="connsiteY13" fmla="*/ 1075392 h 1082682"/>
                  <a:gd name="connsiteX14" fmla="*/ 149690 w 1578691"/>
                  <a:gd name="connsiteY14" fmla="*/ 960329 h 1082682"/>
                  <a:gd name="connsiteX15" fmla="*/ 43148 w 1578691"/>
                  <a:gd name="connsiteY15" fmla="*/ 687585 h 1082682"/>
                  <a:gd name="connsiteX16" fmla="*/ 531 w 1578691"/>
                  <a:gd name="connsiteY16" fmla="*/ 444673 h 1082682"/>
                  <a:gd name="connsiteX17" fmla="*/ 68718 w 1578691"/>
                  <a:gd name="connsiteY17" fmla="*/ 218808 h 1082682"/>
                  <a:gd name="connsiteX18" fmla="*/ 217878 w 1578691"/>
                  <a:gd name="connsiteY18" fmla="*/ 65390 h 1082682"/>
                  <a:gd name="connsiteX19" fmla="*/ 392607 w 1578691"/>
                  <a:gd name="connsiteY19" fmla="*/ 18512 h 1082682"/>
                  <a:gd name="connsiteX20" fmla="*/ 558813 w 1578691"/>
                  <a:gd name="connsiteY20" fmla="*/ 1466 h 1082682"/>
                  <a:gd name="connsiteX21" fmla="*/ 759113 w 1578691"/>
                  <a:gd name="connsiteY21" fmla="*/ 5727 h 1082682"/>
                  <a:gd name="connsiteX22" fmla="*/ 874179 w 1578691"/>
                  <a:gd name="connsiteY22" fmla="*/ 44082 h 1082682"/>
                  <a:gd name="connsiteX23" fmla="*/ 967936 w 1578691"/>
                  <a:gd name="connsiteY23" fmla="*/ 78175 h 1082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691" h="1082682">
                    <a:moveTo>
                      <a:pt x="967936" y="78175"/>
                    </a:moveTo>
                    <a:cubicBezTo>
                      <a:pt x="997768" y="77465"/>
                      <a:pt x="1016946" y="45502"/>
                      <a:pt x="1053170" y="39820"/>
                    </a:cubicBezTo>
                    <a:cubicBezTo>
                      <a:pt x="1089394" y="34138"/>
                      <a:pt x="1185282" y="44082"/>
                      <a:pt x="1185282" y="44082"/>
                    </a:cubicBezTo>
                    <a:cubicBezTo>
                      <a:pt x="1236422" y="46213"/>
                      <a:pt x="1307451" y="44082"/>
                      <a:pt x="1360012" y="52605"/>
                    </a:cubicBezTo>
                    <a:cubicBezTo>
                      <a:pt x="1412573" y="61128"/>
                      <a:pt x="1465844" y="73203"/>
                      <a:pt x="1500648" y="95221"/>
                    </a:cubicBezTo>
                    <a:cubicBezTo>
                      <a:pt x="1535452" y="117239"/>
                      <a:pt x="1559601" y="149202"/>
                      <a:pt x="1568835" y="184715"/>
                    </a:cubicBezTo>
                    <a:cubicBezTo>
                      <a:pt x="1578069" y="220228"/>
                      <a:pt x="1590143" y="266396"/>
                      <a:pt x="1556050" y="308302"/>
                    </a:cubicBezTo>
                    <a:cubicBezTo>
                      <a:pt x="1521957" y="350208"/>
                      <a:pt x="1447377" y="387852"/>
                      <a:pt x="1364274" y="436150"/>
                    </a:cubicBezTo>
                    <a:cubicBezTo>
                      <a:pt x="1281171" y="484448"/>
                      <a:pt x="1141956" y="559737"/>
                      <a:pt x="1057432" y="598092"/>
                    </a:cubicBezTo>
                    <a:cubicBezTo>
                      <a:pt x="972908" y="636447"/>
                      <a:pt x="929581" y="635025"/>
                      <a:pt x="857132" y="666277"/>
                    </a:cubicBezTo>
                    <a:cubicBezTo>
                      <a:pt x="784683" y="697529"/>
                      <a:pt x="696608" y="737304"/>
                      <a:pt x="622739" y="785602"/>
                    </a:cubicBezTo>
                    <a:cubicBezTo>
                      <a:pt x="548870" y="833900"/>
                      <a:pt x="467187" y="910610"/>
                      <a:pt x="413916" y="956067"/>
                    </a:cubicBezTo>
                    <a:cubicBezTo>
                      <a:pt x="360645" y="1001524"/>
                      <a:pt x="335075" y="1038459"/>
                      <a:pt x="303112" y="1058346"/>
                    </a:cubicBezTo>
                    <a:cubicBezTo>
                      <a:pt x="271149" y="1078234"/>
                      <a:pt x="247709" y="1091728"/>
                      <a:pt x="222139" y="1075392"/>
                    </a:cubicBezTo>
                    <a:cubicBezTo>
                      <a:pt x="196569" y="1059056"/>
                      <a:pt x="179522" y="1024964"/>
                      <a:pt x="149690" y="960329"/>
                    </a:cubicBezTo>
                    <a:cubicBezTo>
                      <a:pt x="119858" y="895695"/>
                      <a:pt x="68008" y="773527"/>
                      <a:pt x="43148" y="687585"/>
                    </a:cubicBezTo>
                    <a:cubicBezTo>
                      <a:pt x="18288" y="601643"/>
                      <a:pt x="-3731" y="522802"/>
                      <a:pt x="531" y="444673"/>
                    </a:cubicBezTo>
                    <a:cubicBezTo>
                      <a:pt x="4793" y="366544"/>
                      <a:pt x="32494" y="282022"/>
                      <a:pt x="68718" y="218808"/>
                    </a:cubicBezTo>
                    <a:cubicBezTo>
                      <a:pt x="104942" y="155594"/>
                      <a:pt x="163897" y="98773"/>
                      <a:pt x="217878" y="65390"/>
                    </a:cubicBezTo>
                    <a:cubicBezTo>
                      <a:pt x="271859" y="32007"/>
                      <a:pt x="335785" y="29166"/>
                      <a:pt x="392607" y="18512"/>
                    </a:cubicBezTo>
                    <a:cubicBezTo>
                      <a:pt x="449429" y="7858"/>
                      <a:pt x="497729" y="3597"/>
                      <a:pt x="558813" y="1466"/>
                    </a:cubicBezTo>
                    <a:cubicBezTo>
                      <a:pt x="619897" y="-665"/>
                      <a:pt x="706552" y="-1376"/>
                      <a:pt x="759113" y="5727"/>
                    </a:cubicBezTo>
                    <a:cubicBezTo>
                      <a:pt x="811674" y="12830"/>
                      <a:pt x="839375" y="32007"/>
                      <a:pt x="874179" y="44082"/>
                    </a:cubicBezTo>
                    <a:cubicBezTo>
                      <a:pt x="908983" y="56157"/>
                      <a:pt x="938104" y="78885"/>
                      <a:pt x="967936" y="78175"/>
                    </a:cubicBezTo>
                    <a:close/>
                  </a:path>
                </a:pathLst>
              </a:custGeom>
              <a:solidFill>
                <a:schemeClr val="accent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9" name="Freeform 8"/>
              <p:cNvSpPr/>
              <p:nvPr/>
            </p:nvSpPr>
            <p:spPr>
              <a:xfrm>
                <a:off x="2666999" y="1645708"/>
                <a:ext cx="899583" cy="1672167"/>
              </a:xfrm>
              <a:custGeom>
                <a:avLst/>
                <a:gdLst>
                  <a:gd name="connsiteX0" fmla="*/ 0 w 899583"/>
                  <a:gd name="connsiteY0" fmla="*/ 1169459 h 1672167"/>
                  <a:gd name="connsiteX1" fmla="*/ 10583 w 899583"/>
                  <a:gd name="connsiteY1" fmla="*/ 148167 h 1672167"/>
                  <a:gd name="connsiteX2" fmla="*/ 42333 w 899583"/>
                  <a:gd name="connsiteY2" fmla="*/ 63500 h 1672167"/>
                  <a:gd name="connsiteX3" fmla="*/ 116417 w 899583"/>
                  <a:gd name="connsiteY3" fmla="*/ 0 h 1672167"/>
                  <a:gd name="connsiteX4" fmla="*/ 227542 w 899583"/>
                  <a:gd name="connsiteY4" fmla="*/ 15875 h 1672167"/>
                  <a:gd name="connsiteX5" fmla="*/ 386292 w 899583"/>
                  <a:gd name="connsiteY5" fmla="*/ 74084 h 1672167"/>
                  <a:gd name="connsiteX6" fmla="*/ 534458 w 899583"/>
                  <a:gd name="connsiteY6" fmla="*/ 195792 h 1672167"/>
                  <a:gd name="connsiteX7" fmla="*/ 677333 w 899583"/>
                  <a:gd name="connsiteY7" fmla="*/ 375709 h 1672167"/>
                  <a:gd name="connsiteX8" fmla="*/ 777875 w 899583"/>
                  <a:gd name="connsiteY8" fmla="*/ 555625 h 1672167"/>
                  <a:gd name="connsiteX9" fmla="*/ 830792 w 899583"/>
                  <a:gd name="connsiteY9" fmla="*/ 762000 h 1672167"/>
                  <a:gd name="connsiteX10" fmla="*/ 846667 w 899583"/>
                  <a:gd name="connsiteY10" fmla="*/ 926042 h 1672167"/>
                  <a:gd name="connsiteX11" fmla="*/ 862542 w 899583"/>
                  <a:gd name="connsiteY11" fmla="*/ 1137709 h 1672167"/>
                  <a:gd name="connsiteX12" fmla="*/ 883708 w 899583"/>
                  <a:gd name="connsiteY12" fmla="*/ 1301750 h 1672167"/>
                  <a:gd name="connsiteX13" fmla="*/ 894292 w 899583"/>
                  <a:gd name="connsiteY13" fmla="*/ 1465792 h 1672167"/>
                  <a:gd name="connsiteX14" fmla="*/ 899583 w 899583"/>
                  <a:gd name="connsiteY14" fmla="*/ 1624542 h 1672167"/>
                  <a:gd name="connsiteX15" fmla="*/ 857250 w 899583"/>
                  <a:gd name="connsiteY15" fmla="*/ 1656292 h 1672167"/>
                  <a:gd name="connsiteX16" fmla="*/ 857250 w 899583"/>
                  <a:gd name="connsiteY16" fmla="*/ 1656292 h 1672167"/>
                  <a:gd name="connsiteX17" fmla="*/ 767292 w 899583"/>
                  <a:gd name="connsiteY17" fmla="*/ 1672167 h 1672167"/>
                  <a:gd name="connsiteX18" fmla="*/ 724958 w 899583"/>
                  <a:gd name="connsiteY18" fmla="*/ 1629834 h 1672167"/>
                  <a:gd name="connsiteX19" fmla="*/ 465667 w 899583"/>
                  <a:gd name="connsiteY19" fmla="*/ 1508125 h 1672167"/>
                  <a:gd name="connsiteX20" fmla="*/ 402167 w 899583"/>
                  <a:gd name="connsiteY20" fmla="*/ 1492250 h 1672167"/>
                  <a:gd name="connsiteX21" fmla="*/ 243417 w 899583"/>
                  <a:gd name="connsiteY21" fmla="*/ 1486959 h 1672167"/>
                  <a:gd name="connsiteX22" fmla="*/ 127000 w 899583"/>
                  <a:gd name="connsiteY22" fmla="*/ 1460500 h 1672167"/>
                  <a:gd name="connsiteX23" fmla="*/ 31750 w 899583"/>
                  <a:gd name="connsiteY23" fmla="*/ 1365250 h 1672167"/>
                  <a:gd name="connsiteX24" fmla="*/ 10583 w 899583"/>
                  <a:gd name="connsiteY24" fmla="*/ 1280584 h 1672167"/>
                  <a:gd name="connsiteX25" fmla="*/ 0 w 899583"/>
                  <a:gd name="connsiteY25" fmla="*/ 1169459 h 1672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99583" h="1672167">
                    <a:moveTo>
                      <a:pt x="0" y="1169459"/>
                    </a:moveTo>
                    <a:lnTo>
                      <a:pt x="10583" y="148167"/>
                    </a:lnTo>
                    <a:lnTo>
                      <a:pt x="42333" y="63500"/>
                    </a:lnTo>
                    <a:lnTo>
                      <a:pt x="116417" y="0"/>
                    </a:lnTo>
                    <a:lnTo>
                      <a:pt x="227542" y="15875"/>
                    </a:lnTo>
                    <a:lnTo>
                      <a:pt x="386292" y="74084"/>
                    </a:lnTo>
                    <a:lnTo>
                      <a:pt x="534458" y="195792"/>
                    </a:lnTo>
                    <a:lnTo>
                      <a:pt x="677333" y="375709"/>
                    </a:lnTo>
                    <a:lnTo>
                      <a:pt x="777875" y="555625"/>
                    </a:lnTo>
                    <a:lnTo>
                      <a:pt x="830792" y="762000"/>
                    </a:lnTo>
                    <a:lnTo>
                      <a:pt x="846667" y="926042"/>
                    </a:lnTo>
                    <a:lnTo>
                      <a:pt x="862542" y="1137709"/>
                    </a:lnTo>
                    <a:lnTo>
                      <a:pt x="883708" y="1301750"/>
                    </a:lnTo>
                    <a:lnTo>
                      <a:pt x="894292" y="1465792"/>
                    </a:lnTo>
                    <a:lnTo>
                      <a:pt x="899583" y="1624542"/>
                    </a:lnTo>
                    <a:lnTo>
                      <a:pt x="857250" y="1656292"/>
                    </a:lnTo>
                    <a:lnTo>
                      <a:pt x="857250" y="1656292"/>
                    </a:lnTo>
                    <a:lnTo>
                      <a:pt x="767292" y="1672167"/>
                    </a:lnTo>
                    <a:lnTo>
                      <a:pt x="724958" y="1629834"/>
                    </a:lnTo>
                    <a:lnTo>
                      <a:pt x="465667" y="1508125"/>
                    </a:lnTo>
                    <a:lnTo>
                      <a:pt x="402167" y="1492250"/>
                    </a:lnTo>
                    <a:lnTo>
                      <a:pt x="243417" y="1486959"/>
                    </a:lnTo>
                    <a:lnTo>
                      <a:pt x="127000" y="1460500"/>
                    </a:lnTo>
                    <a:lnTo>
                      <a:pt x="31750" y="1365250"/>
                    </a:lnTo>
                    <a:lnTo>
                      <a:pt x="10583" y="1280584"/>
                    </a:lnTo>
                    <a:lnTo>
                      <a:pt x="0" y="1169459"/>
                    </a:lnTo>
                    <a:close/>
                  </a:path>
                </a:pathLst>
              </a:cu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0" name="Freeform 9"/>
              <p:cNvSpPr/>
              <p:nvPr/>
            </p:nvSpPr>
            <p:spPr>
              <a:xfrm>
                <a:off x="1684924" y="4593310"/>
                <a:ext cx="1473500" cy="1147797"/>
              </a:xfrm>
              <a:custGeom>
                <a:avLst/>
                <a:gdLst>
                  <a:gd name="connsiteX0" fmla="*/ 276470 w 1473500"/>
                  <a:gd name="connsiteY0" fmla="*/ 1035572 h 1147797"/>
                  <a:gd name="connsiteX1" fmla="*/ 340396 w 1473500"/>
                  <a:gd name="connsiteY1" fmla="*/ 1129328 h 1147797"/>
                  <a:gd name="connsiteX2" fmla="*/ 472508 w 1473500"/>
                  <a:gd name="connsiteY2" fmla="*/ 1142113 h 1147797"/>
                  <a:gd name="connsiteX3" fmla="*/ 562004 w 1473500"/>
                  <a:gd name="connsiteY3" fmla="*/ 1061142 h 1147797"/>
                  <a:gd name="connsiteX4" fmla="*/ 604621 w 1473500"/>
                  <a:gd name="connsiteY4" fmla="*/ 1052619 h 1147797"/>
                  <a:gd name="connsiteX5" fmla="*/ 681331 w 1473500"/>
                  <a:gd name="connsiteY5" fmla="*/ 988695 h 1147797"/>
                  <a:gd name="connsiteX6" fmla="*/ 902940 w 1473500"/>
                  <a:gd name="connsiteY6" fmla="*/ 988695 h 1147797"/>
                  <a:gd name="connsiteX7" fmla="*/ 1235352 w 1473500"/>
                  <a:gd name="connsiteY7" fmla="*/ 907724 h 1147797"/>
                  <a:gd name="connsiteX8" fmla="*/ 1401558 w 1473500"/>
                  <a:gd name="connsiteY8" fmla="*/ 554010 h 1147797"/>
                  <a:gd name="connsiteX9" fmla="*/ 1461222 w 1473500"/>
                  <a:gd name="connsiteY9" fmla="*/ 68186 h 1147797"/>
                  <a:gd name="connsiteX10" fmla="*/ 1171426 w 1473500"/>
                  <a:gd name="connsiteY10" fmla="*/ 42617 h 1147797"/>
                  <a:gd name="connsiteX11" fmla="*/ 476770 w 1473500"/>
                  <a:gd name="connsiteY11" fmla="*/ 119326 h 1147797"/>
                  <a:gd name="connsiteX12" fmla="*/ 46339 w 1473500"/>
                  <a:gd name="connsiteY12" fmla="*/ 34093 h 1147797"/>
                  <a:gd name="connsiteX13" fmla="*/ 37815 w 1473500"/>
                  <a:gd name="connsiteY13" fmla="*/ 784137 h 1147797"/>
                  <a:gd name="connsiteX14" fmla="*/ 276470 w 1473500"/>
                  <a:gd name="connsiteY14" fmla="*/ 1035572 h 1147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73500" h="1147797">
                    <a:moveTo>
                      <a:pt x="276470" y="1035572"/>
                    </a:moveTo>
                    <a:cubicBezTo>
                      <a:pt x="326900" y="1093104"/>
                      <a:pt x="307723" y="1111571"/>
                      <a:pt x="340396" y="1129328"/>
                    </a:cubicBezTo>
                    <a:cubicBezTo>
                      <a:pt x="373069" y="1147085"/>
                      <a:pt x="435573" y="1153477"/>
                      <a:pt x="472508" y="1142113"/>
                    </a:cubicBezTo>
                    <a:cubicBezTo>
                      <a:pt x="509443" y="1130749"/>
                      <a:pt x="539985" y="1076058"/>
                      <a:pt x="562004" y="1061142"/>
                    </a:cubicBezTo>
                    <a:cubicBezTo>
                      <a:pt x="584023" y="1046226"/>
                      <a:pt x="584733" y="1064694"/>
                      <a:pt x="604621" y="1052619"/>
                    </a:cubicBezTo>
                    <a:cubicBezTo>
                      <a:pt x="624509" y="1040545"/>
                      <a:pt x="631611" y="999349"/>
                      <a:pt x="681331" y="988695"/>
                    </a:cubicBezTo>
                    <a:cubicBezTo>
                      <a:pt x="731051" y="978041"/>
                      <a:pt x="810603" y="1002190"/>
                      <a:pt x="902940" y="988695"/>
                    </a:cubicBezTo>
                    <a:cubicBezTo>
                      <a:pt x="995277" y="975200"/>
                      <a:pt x="1152249" y="980171"/>
                      <a:pt x="1235352" y="907724"/>
                    </a:cubicBezTo>
                    <a:cubicBezTo>
                      <a:pt x="1318455" y="835277"/>
                      <a:pt x="1363913" y="693933"/>
                      <a:pt x="1401558" y="554010"/>
                    </a:cubicBezTo>
                    <a:cubicBezTo>
                      <a:pt x="1439203" y="414087"/>
                      <a:pt x="1499577" y="153418"/>
                      <a:pt x="1461222" y="68186"/>
                    </a:cubicBezTo>
                    <a:cubicBezTo>
                      <a:pt x="1422867" y="-17046"/>
                      <a:pt x="1335501" y="34094"/>
                      <a:pt x="1171426" y="42617"/>
                    </a:cubicBezTo>
                    <a:cubicBezTo>
                      <a:pt x="1007351" y="51140"/>
                      <a:pt x="664284" y="120747"/>
                      <a:pt x="476770" y="119326"/>
                    </a:cubicBezTo>
                    <a:cubicBezTo>
                      <a:pt x="289256" y="117905"/>
                      <a:pt x="119498" y="-76709"/>
                      <a:pt x="46339" y="34093"/>
                    </a:cubicBezTo>
                    <a:cubicBezTo>
                      <a:pt x="-26820" y="144895"/>
                      <a:pt x="-540" y="613673"/>
                      <a:pt x="37815" y="784137"/>
                    </a:cubicBezTo>
                    <a:cubicBezTo>
                      <a:pt x="76170" y="954601"/>
                      <a:pt x="226040" y="978040"/>
                      <a:pt x="276470" y="1035572"/>
                    </a:cubicBezTo>
                    <a:close/>
                  </a:path>
                </a:pathLst>
              </a:custGeom>
              <a:solidFill>
                <a:schemeClr val="bg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sp>
            <p:nvSpPr>
              <p:cNvPr id="11" name="Freeform 10"/>
              <p:cNvSpPr/>
              <p:nvPr/>
            </p:nvSpPr>
            <p:spPr>
              <a:xfrm>
                <a:off x="1525313" y="4375998"/>
                <a:ext cx="1743426" cy="1909888"/>
              </a:xfrm>
              <a:custGeom>
                <a:avLst/>
                <a:gdLst>
                  <a:gd name="connsiteX0" fmla="*/ 963517 w 1743426"/>
                  <a:gd name="connsiteY0" fmla="*/ 1909881 h 1909888"/>
                  <a:gd name="connsiteX1" fmla="*/ 980564 w 1743426"/>
                  <a:gd name="connsiteY1" fmla="*/ 1845956 h 1909888"/>
                  <a:gd name="connsiteX2" fmla="*/ 1057274 w 1743426"/>
                  <a:gd name="connsiteY2" fmla="*/ 1752201 h 1909888"/>
                  <a:gd name="connsiteX3" fmla="*/ 1095630 w 1743426"/>
                  <a:gd name="connsiteY3" fmla="*/ 1666969 h 1909888"/>
                  <a:gd name="connsiteX4" fmla="*/ 1031704 w 1743426"/>
                  <a:gd name="connsiteY4" fmla="*/ 1539120 h 1909888"/>
                  <a:gd name="connsiteX5" fmla="*/ 1053013 w 1743426"/>
                  <a:gd name="connsiteY5" fmla="*/ 1475196 h 1909888"/>
                  <a:gd name="connsiteX6" fmla="*/ 1065798 w 1743426"/>
                  <a:gd name="connsiteY6" fmla="*/ 1381441 h 1909888"/>
                  <a:gd name="connsiteX7" fmla="*/ 1223480 w 1743426"/>
                  <a:gd name="connsiteY7" fmla="*/ 1402749 h 1909888"/>
                  <a:gd name="connsiteX8" fmla="*/ 1317238 w 1743426"/>
                  <a:gd name="connsiteY8" fmla="*/ 1321778 h 1909888"/>
                  <a:gd name="connsiteX9" fmla="*/ 1457874 w 1743426"/>
                  <a:gd name="connsiteY9" fmla="*/ 1283423 h 1909888"/>
                  <a:gd name="connsiteX10" fmla="*/ 1517537 w 1743426"/>
                  <a:gd name="connsiteY10" fmla="*/ 1172622 h 1909888"/>
                  <a:gd name="connsiteX11" fmla="*/ 1619818 w 1743426"/>
                  <a:gd name="connsiteY11" fmla="*/ 1061820 h 1909888"/>
                  <a:gd name="connsiteX12" fmla="*/ 1641127 w 1743426"/>
                  <a:gd name="connsiteY12" fmla="*/ 929710 h 1909888"/>
                  <a:gd name="connsiteX13" fmla="*/ 1675220 w 1743426"/>
                  <a:gd name="connsiteY13" fmla="*/ 793338 h 1909888"/>
                  <a:gd name="connsiteX14" fmla="*/ 1653912 w 1743426"/>
                  <a:gd name="connsiteY14" fmla="*/ 674013 h 1909888"/>
                  <a:gd name="connsiteX15" fmla="*/ 1675220 w 1743426"/>
                  <a:gd name="connsiteY15" fmla="*/ 575996 h 1909888"/>
                  <a:gd name="connsiteX16" fmla="*/ 1675220 w 1743426"/>
                  <a:gd name="connsiteY16" fmla="*/ 503548 h 1909888"/>
                  <a:gd name="connsiteX17" fmla="*/ 1722099 w 1743426"/>
                  <a:gd name="connsiteY17" fmla="*/ 409793 h 1909888"/>
                  <a:gd name="connsiteX18" fmla="*/ 1722099 w 1743426"/>
                  <a:gd name="connsiteY18" fmla="*/ 307514 h 1909888"/>
                  <a:gd name="connsiteX19" fmla="*/ 1743407 w 1743426"/>
                  <a:gd name="connsiteY19" fmla="*/ 205235 h 1909888"/>
                  <a:gd name="connsiteX20" fmla="*/ 1717837 w 1743426"/>
                  <a:gd name="connsiteY20" fmla="*/ 26248 h 1909888"/>
                  <a:gd name="connsiteX21" fmla="*/ 1585725 w 1743426"/>
                  <a:gd name="connsiteY21" fmla="*/ 17725 h 1909888"/>
                  <a:gd name="connsiteX22" fmla="*/ 1479182 w 1743426"/>
                  <a:gd name="connsiteY22" fmla="*/ 678 h 1909888"/>
                  <a:gd name="connsiteX23" fmla="*/ 1351331 w 1743426"/>
                  <a:gd name="connsiteY23" fmla="*/ 43294 h 1909888"/>
                  <a:gd name="connsiteX24" fmla="*/ 1274621 w 1743426"/>
                  <a:gd name="connsiteY24" fmla="*/ 34771 h 1909888"/>
                  <a:gd name="connsiteX25" fmla="*/ 1185125 w 1743426"/>
                  <a:gd name="connsiteY25" fmla="*/ 81649 h 1909888"/>
                  <a:gd name="connsiteX26" fmla="*/ 1104153 w 1743426"/>
                  <a:gd name="connsiteY26" fmla="*/ 73126 h 1909888"/>
                  <a:gd name="connsiteX27" fmla="*/ 1040228 w 1743426"/>
                  <a:gd name="connsiteY27" fmla="*/ 111480 h 1909888"/>
                  <a:gd name="connsiteX28" fmla="*/ 937947 w 1743426"/>
                  <a:gd name="connsiteY28" fmla="*/ 85910 h 1909888"/>
                  <a:gd name="connsiteX29" fmla="*/ 861236 w 1743426"/>
                  <a:gd name="connsiteY29" fmla="*/ 115742 h 1909888"/>
                  <a:gd name="connsiteX30" fmla="*/ 750432 w 1743426"/>
                  <a:gd name="connsiteY30" fmla="*/ 81649 h 1909888"/>
                  <a:gd name="connsiteX31" fmla="*/ 656675 w 1743426"/>
                  <a:gd name="connsiteY31" fmla="*/ 98695 h 1909888"/>
                  <a:gd name="connsiteX32" fmla="*/ 533086 w 1743426"/>
                  <a:gd name="connsiteY32" fmla="*/ 98695 h 1909888"/>
                  <a:gd name="connsiteX33" fmla="*/ 388188 w 1743426"/>
                  <a:gd name="connsiteY33" fmla="*/ 39033 h 1909888"/>
                  <a:gd name="connsiteX34" fmla="*/ 247552 w 1743426"/>
                  <a:gd name="connsiteY34" fmla="*/ 60341 h 1909888"/>
                  <a:gd name="connsiteX35" fmla="*/ 77084 w 1743426"/>
                  <a:gd name="connsiteY35" fmla="*/ 51817 h 1909888"/>
                  <a:gd name="connsiteX36" fmla="*/ 13159 w 1743426"/>
                  <a:gd name="connsiteY36" fmla="*/ 141311 h 1909888"/>
                  <a:gd name="connsiteX37" fmla="*/ 30206 w 1743426"/>
                  <a:gd name="connsiteY37" fmla="*/ 281945 h 1909888"/>
                  <a:gd name="connsiteX38" fmla="*/ 374 w 1743426"/>
                  <a:gd name="connsiteY38" fmla="*/ 362915 h 1909888"/>
                  <a:gd name="connsiteX39" fmla="*/ 13159 w 1743426"/>
                  <a:gd name="connsiteY39" fmla="*/ 469455 h 1909888"/>
                  <a:gd name="connsiteX40" fmla="*/ 8897 w 1743426"/>
                  <a:gd name="connsiteY40" fmla="*/ 567473 h 1909888"/>
                  <a:gd name="connsiteX41" fmla="*/ 38729 w 1743426"/>
                  <a:gd name="connsiteY41" fmla="*/ 656966 h 1909888"/>
                  <a:gd name="connsiteX42" fmla="*/ 13159 w 1743426"/>
                  <a:gd name="connsiteY42" fmla="*/ 754984 h 1909888"/>
                  <a:gd name="connsiteX43" fmla="*/ 64299 w 1743426"/>
                  <a:gd name="connsiteY43" fmla="*/ 870047 h 1909888"/>
                  <a:gd name="connsiteX44" fmla="*/ 51514 w 1743426"/>
                  <a:gd name="connsiteY44" fmla="*/ 985111 h 1909888"/>
                  <a:gd name="connsiteX45" fmla="*/ 94131 w 1743426"/>
                  <a:gd name="connsiteY45" fmla="*/ 1117221 h 1909888"/>
                  <a:gd name="connsiteX46" fmla="*/ 102655 w 1743426"/>
                  <a:gd name="connsiteY46" fmla="*/ 1270639 h 1909888"/>
                  <a:gd name="connsiteX47" fmla="*/ 187889 w 1743426"/>
                  <a:gd name="connsiteY47" fmla="*/ 1364394 h 1909888"/>
                  <a:gd name="connsiteX48" fmla="*/ 315739 w 1743426"/>
                  <a:gd name="connsiteY48" fmla="*/ 1385702 h 1909888"/>
                  <a:gd name="connsiteX49" fmla="*/ 349833 w 1743426"/>
                  <a:gd name="connsiteY49" fmla="*/ 1530597 h 1909888"/>
                  <a:gd name="connsiteX50" fmla="*/ 409497 w 1743426"/>
                  <a:gd name="connsiteY50" fmla="*/ 1539120 h 1909888"/>
                  <a:gd name="connsiteX51" fmla="*/ 379665 w 1743426"/>
                  <a:gd name="connsiteY51" fmla="*/ 1441103 h 1909888"/>
                  <a:gd name="connsiteX52" fmla="*/ 362618 w 1743426"/>
                  <a:gd name="connsiteY52" fmla="*/ 1347348 h 1909888"/>
                  <a:gd name="connsiteX53" fmla="*/ 422282 w 1743426"/>
                  <a:gd name="connsiteY53" fmla="*/ 1279162 h 1909888"/>
                  <a:gd name="connsiteX54" fmla="*/ 426543 w 1743426"/>
                  <a:gd name="connsiteY54" fmla="*/ 1168360 h 1909888"/>
                  <a:gd name="connsiteX55" fmla="*/ 362618 w 1743426"/>
                  <a:gd name="connsiteY55" fmla="*/ 1070343 h 1909888"/>
                  <a:gd name="connsiteX56" fmla="*/ 366880 w 1743426"/>
                  <a:gd name="connsiteY56" fmla="*/ 933971 h 1909888"/>
                  <a:gd name="connsiteX57" fmla="*/ 307216 w 1743426"/>
                  <a:gd name="connsiteY57" fmla="*/ 801861 h 1909888"/>
                  <a:gd name="connsiteX58" fmla="*/ 311478 w 1743426"/>
                  <a:gd name="connsiteY58" fmla="*/ 720891 h 1909888"/>
                  <a:gd name="connsiteX59" fmla="*/ 273122 w 1743426"/>
                  <a:gd name="connsiteY59" fmla="*/ 652705 h 1909888"/>
                  <a:gd name="connsiteX60" fmla="*/ 302954 w 1743426"/>
                  <a:gd name="connsiteY60" fmla="*/ 546164 h 1909888"/>
                  <a:gd name="connsiteX61" fmla="*/ 281646 w 1743426"/>
                  <a:gd name="connsiteY61" fmla="*/ 439624 h 1909888"/>
                  <a:gd name="connsiteX62" fmla="*/ 294431 w 1743426"/>
                  <a:gd name="connsiteY62" fmla="*/ 341607 h 1909888"/>
                  <a:gd name="connsiteX63" fmla="*/ 379665 w 1743426"/>
                  <a:gd name="connsiteY63" fmla="*/ 405531 h 1909888"/>
                  <a:gd name="connsiteX64" fmla="*/ 498992 w 1743426"/>
                  <a:gd name="connsiteY64" fmla="*/ 422578 h 1909888"/>
                  <a:gd name="connsiteX65" fmla="*/ 609796 w 1743426"/>
                  <a:gd name="connsiteY65" fmla="*/ 473717 h 1909888"/>
                  <a:gd name="connsiteX66" fmla="*/ 733386 w 1743426"/>
                  <a:gd name="connsiteY66" fmla="*/ 452409 h 1909888"/>
                  <a:gd name="connsiteX67" fmla="*/ 903853 w 1743426"/>
                  <a:gd name="connsiteY67" fmla="*/ 486502 h 1909888"/>
                  <a:gd name="connsiteX68" fmla="*/ 1027442 w 1743426"/>
                  <a:gd name="connsiteY68" fmla="*/ 448147 h 1909888"/>
                  <a:gd name="connsiteX69" fmla="*/ 1133985 w 1743426"/>
                  <a:gd name="connsiteY69" fmla="*/ 448147 h 1909888"/>
                  <a:gd name="connsiteX70" fmla="*/ 1266097 w 1743426"/>
                  <a:gd name="connsiteY70" fmla="*/ 401270 h 1909888"/>
                  <a:gd name="connsiteX71" fmla="*/ 1376902 w 1743426"/>
                  <a:gd name="connsiteY71" fmla="*/ 384223 h 1909888"/>
                  <a:gd name="connsiteX72" fmla="*/ 1457874 w 1743426"/>
                  <a:gd name="connsiteY72" fmla="*/ 341607 h 1909888"/>
                  <a:gd name="connsiteX73" fmla="*/ 1496229 w 1743426"/>
                  <a:gd name="connsiteY73" fmla="*/ 388485 h 1909888"/>
                  <a:gd name="connsiteX74" fmla="*/ 1445089 w 1743426"/>
                  <a:gd name="connsiteY74" fmla="*/ 588781 h 1909888"/>
                  <a:gd name="connsiteX75" fmla="*/ 1445089 w 1743426"/>
                  <a:gd name="connsiteY75" fmla="*/ 712367 h 1909888"/>
                  <a:gd name="connsiteX76" fmla="*/ 1419518 w 1743426"/>
                  <a:gd name="connsiteY76" fmla="*/ 806123 h 1909888"/>
                  <a:gd name="connsiteX77" fmla="*/ 1410995 w 1743426"/>
                  <a:gd name="connsiteY77" fmla="*/ 899878 h 1909888"/>
                  <a:gd name="connsiteX78" fmla="*/ 1334285 w 1743426"/>
                  <a:gd name="connsiteY78" fmla="*/ 955279 h 1909888"/>
                  <a:gd name="connsiteX79" fmla="*/ 1249051 w 1743426"/>
                  <a:gd name="connsiteY79" fmla="*/ 1070343 h 1909888"/>
                  <a:gd name="connsiteX80" fmla="*/ 1163817 w 1743426"/>
                  <a:gd name="connsiteY80" fmla="*/ 1087389 h 1909888"/>
                  <a:gd name="connsiteX81" fmla="*/ 1082845 w 1743426"/>
                  <a:gd name="connsiteY81" fmla="*/ 1130005 h 1909888"/>
                  <a:gd name="connsiteX82" fmla="*/ 933685 w 1743426"/>
                  <a:gd name="connsiteY82" fmla="*/ 1142790 h 1909888"/>
                  <a:gd name="connsiteX83" fmla="*/ 805834 w 1743426"/>
                  <a:gd name="connsiteY83" fmla="*/ 1215238 h 1909888"/>
                  <a:gd name="connsiteX84" fmla="*/ 758956 w 1743426"/>
                  <a:gd name="connsiteY84" fmla="*/ 1300470 h 1909888"/>
                  <a:gd name="connsiteX85" fmla="*/ 729124 w 1743426"/>
                  <a:gd name="connsiteY85" fmla="*/ 1428318 h 1909888"/>
                  <a:gd name="connsiteX86" fmla="*/ 763217 w 1743426"/>
                  <a:gd name="connsiteY86" fmla="*/ 1539120 h 1909888"/>
                  <a:gd name="connsiteX87" fmla="*/ 733386 w 1743426"/>
                  <a:gd name="connsiteY87" fmla="*/ 1641399 h 1909888"/>
                  <a:gd name="connsiteX88" fmla="*/ 737647 w 1743426"/>
                  <a:gd name="connsiteY88" fmla="*/ 1701061 h 1909888"/>
                  <a:gd name="connsiteX89" fmla="*/ 763217 w 1743426"/>
                  <a:gd name="connsiteY89" fmla="*/ 1764986 h 1909888"/>
                  <a:gd name="connsiteX90" fmla="*/ 839928 w 1743426"/>
                  <a:gd name="connsiteY90" fmla="*/ 1828910 h 1909888"/>
                  <a:gd name="connsiteX91" fmla="*/ 895330 w 1743426"/>
                  <a:gd name="connsiteY91" fmla="*/ 1850218 h 1909888"/>
                  <a:gd name="connsiteX92" fmla="*/ 963517 w 1743426"/>
                  <a:gd name="connsiteY92" fmla="*/ 1909881 h 190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743426" h="1909888">
                    <a:moveTo>
                      <a:pt x="963517" y="1909881"/>
                    </a:moveTo>
                    <a:cubicBezTo>
                      <a:pt x="977723" y="1909171"/>
                      <a:pt x="964938" y="1872236"/>
                      <a:pt x="980564" y="1845956"/>
                    </a:cubicBezTo>
                    <a:cubicBezTo>
                      <a:pt x="996190" y="1819676"/>
                      <a:pt x="1038096" y="1782032"/>
                      <a:pt x="1057274" y="1752201"/>
                    </a:cubicBezTo>
                    <a:cubicBezTo>
                      <a:pt x="1076452" y="1722370"/>
                      <a:pt x="1099892" y="1702482"/>
                      <a:pt x="1095630" y="1666969"/>
                    </a:cubicBezTo>
                    <a:cubicBezTo>
                      <a:pt x="1091368" y="1631456"/>
                      <a:pt x="1038807" y="1571082"/>
                      <a:pt x="1031704" y="1539120"/>
                    </a:cubicBezTo>
                    <a:cubicBezTo>
                      <a:pt x="1024601" y="1507158"/>
                      <a:pt x="1047331" y="1501476"/>
                      <a:pt x="1053013" y="1475196"/>
                    </a:cubicBezTo>
                    <a:cubicBezTo>
                      <a:pt x="1058695" y="1448916"/>
                      <a:pt x="1037387" y="1393515"/>
                      <a:pt x="1065798" y="1381441"/>
                    </a:cubicBezTo>
                    <a:cubicBezTo>
                      <a:pt x="1094209" y="1369367"/>
                      <a:pt x="1181573" y="1412693"/>
                      <a:pt x="1223480" y="1402749"/>
                    </a:cubicBezTo>
                    <a:cubicBezTo>
                      <a:pt x="1265387" y="1392805"/>
                      <a:pt x="1278172" y="1341666"/>
                      <a:pt x="1317238" y="1321778"/>
                    </a:cubicBezTo>
                    <a:cubicBezTo>
                      <a:pt x="1356304" y="1301890"/>
                      <a:pt x="1424491" y="1308282"/>
                      <a:pt x="1457874" y="1283423"/>
                    </a:cubicBezTo>
                    <a:cubicBezTo>
                      <a:pt x="1491257" y="1258564"/>
                      <a:pt x="1490546" y="1209556"/>
                      <a:pt x="1517537" y="1172622"/>
                    </a:cubicBezTo>
                    <a:cubicBezTo>
                      <a:pt x="1544528" y="1135688"/>
                      <a:pt x="1599220" y="1102305"/>
                      <a:pt x="1619818" y="1061820"/>
                    </a:cubicBezTo>
                    <a:cubicBezTo>
                      <a:pt x="1640416" y="1021335"/>
                      <a:pt x="1631893" y="974457"/>
                      <a:pt x="1641127" y="929710"/>
                    </a:cubicBezTo>
                    <a:cubicBezTo>
                      <a:pt x="1650361" y="884963"/>
                      <a:pt x="1673089" y="835954"/>
                      <a:pt x="1675220" y="793338"/>
                    </a:cubicBezTo>
                    <a:cubicBezTo>
                      <a:pt x="1677351" y="750722"/>
                      <a:pt x="1653912" y="710237"/>
                      <a:pt x="1653912" y="674013"/>
                    </a:cubicBezTo>
                    <a:cubicBezTo>
                      <a:pt x="1653912" y="637789"/>
                      <a:pt x="1671669" y="604407"/>
                      <a:pt x="1675220" y="575996"/>
                    </a:cubicBezTo>
                    <a:cubicBezTo>
                      <a:pt x="1678771" y="547585"/>
                      <a:pt x="1667407" y="531248"/>
                      <a:pt x="1675220" y="503548"/>
                    </a:cubicBezTo>
                    <a:cubicBezTo>
                      <a:pt x="1683033" y="475848"/>
                      <a:pt x="1714286" y="442465"/>
                      <a:pt x="1722099" y="409793"/>
                    </a:cubicBezTo>
                    <a:cubicBezTo>
                      <a:pt x="1729912" y="377121"/>
                      <a:pt x="1718548" y="341607"/>
                      <a:pt x="1722099" y="307514"/>
                    </a:cubicBezTo>
                    <a:cubicBezTo>
                      <a:pt x="1725650" y="273421"/>
                      <a:pt x="1744117" y="252113"/>
                      <a:pt x="1743407" y="205235"/>
                    </a:cubicBezTo>
                    <a:cubicBezTo>
                      <a:pt x="1742697" y="158357"/>
                      <a:pt x="1744117" y="57500"/>
                      <a:pt x="1717837" y="26248"/>
                    </a:cubicBezTo>
                    <a:cubicBezTo>
                      <a:pt x="1691557" y="-5004"/>
                      <a:pt x="1625501" y="21987"/>
                      <a:pt x="1585725" y="17725"/>
                    </a:cubicBezTo>
                    <a:cubicBezTo>
                      <a:pt x="1545949" y="13463"/>
                      <a:pt x="1518248" y="-3584"/>
                      <a:pt x="1479182" y="678"/>
                    </a:cubicBezTo>
                    <a:cubicBezTo>
                      <a:pt x="1440116" y="4940"/>
                      <a:pt x="1385424" y="37612"/>
                      <a:pt x="1351331" y="43294"/>
                    </a:cubicBezTo>
                    <a:cubicBezTo>
                      <a:pt x="1317238" y="48976"/>
                      <a:pt x="1302322" y="28378"/>
                      <a:pt x="1274621" y="34771"/>
                    </a:cubicBezTo>
                    <a:cubicBezTo>
                      <a:pt x="1246920" y="41164"/>
                      <a:pt x="1213536" y="75257"/>
                      <a:pt x="1185125" y="81649"/>
                    </a:cubicBezTo>
                    <a:cubicBezTo>
                      <a:pt x="1156714" y="88041"/>
                      <a:pt x="1128302" y="68154"/>
                      <a:pt x="1104153" y="73126"/>
                    </a:cubicBezTo>
                    <a:cubicBezTo>
                      <a:pt x="1080004" y="78098"/>
                      <a:pt x="1067929" y="109349"/>
                      <a:pt x="1040228" y="111480"/>
                    </a:cubicBezTo>
                    <a:cubicBezTo>
                      <a:pt x="1012527" y="113611"/>
                      <a:pt x="967779" y="85200"/>
                      <a:pt x="937947" y="85910"/>
                    </a:cubicBezTo>
                    <a:cubicBezTo>
                      <a:pt x="908115" y="86620"/>
                      <a:pt x="892488" y="116452"/>
                      <a:pt x="861236" y="115742"/>
                    </a:cubicBezTo>
                    <a:cubicBezTo>
                      <a:pt x="829984" y="115032"/>
                      <a:pt x="784526" y="84490"/>
                      <a:pt x="750432" y="81649"/>
                    </a:cubicBezTo>
                    <a:cubicBezTo>
                      <a:pt x="716338" y="78808"/>
                      <a:pt x="692899" y="95854"/>
                      <a:pt x="656675" y="98695"/>
                    </a:cubicBezTo>
                    <a:cubicBezTo>
                      <a:pt x="620451" y="101536"/>
                      <a:pt x="577834" y="108639"/>
                      <a:pt x="533086" y="98695"/>
                    </a:cubicBezTo>
                    <a:cubicBezTo>
                      <a:pt x="488338" y="88751"/>
                      <a:pt x="435777" y="45425"/>
                      <a:pt x="388188" y="39033"/>
                    </a:cubicBezTo>
                    <a:cubicBezTo>
                      <a:pt x="340599" y="32641"/>
                      <a:pt x="299403" y="58210"/>
                      <a:pt x="247552" y="60341"/>
                    </a:cubicBezTo>
                    <a:cubicBezTo>
                      <a:pt x="195701" y="62472"/>
                      <a:pt x="116149" y="38322"/>
                      <a:pt x="77084" y="51817"/>
                    </a:cubicBezTo>
                    <a:cubicBezTo>
                      <a:pt x="38019" y="65312"/>
                      <a:pt x="20972" y="102956"/>
                      <a:pt x="13159" y="141311"/>
                    </a:cubicBezTo>
                    <a:cubicBezTo>
                      <a:pt x="5346" y="179666"/>
                      <a:pt x="32337" y="245011"/>
                      <a:pt x="30206" y="281945"/>
                    </a:cubicBezTo>
                    <a:cubicBezTo>
                      <a:pt x="28075" y="318879"/>
                      <a:pt x="3215" y="331663"/>
                      <a:pt x="374" y="362915"/>
                    </a:cubicBezTo>
                    <a:cubicBezTo>
                      <a:pt x="-2467" y="394167"/>
                      <a:pt x="11739" y="435362"/>
                      <a:pt x="13159" y="469455"/>
                    </a:cubicBezTo>
                    <a:cubicBezTo>
                      <a:pt x="14579" y="503548"/>
                      <a:pt x="4635" y="536221"/>
                      <a:pt x="8897" y="567473"/>
                    </a:cubicBezTo>
                    <a:cubicBezTo>
                      <a:pt x="13159" y="598725"/>
                      <a:pt x="38019" y="625714"/>
                      <a:pt x="38729" y="656966"/>
                    </a:cubicBezTo>
                    <a:cubicBezTo>
                      <a:pt x="39439" y="688218"/>
                      <a:pt x="8897" y="719471"/>
                      <a:pt x="13159" y="754984"/>
                    </a:cubicBezTo>
                    <a:cubicBezTo>
                      <a:pt x="17421" y="790497"/>
                      <a:pt x="57907" y="831693"/>
                      <a:pt x="64299" y="870047"/>
                    </a:cubicBezTo>
                    <a:cubicBezTo>
                      <a:pt x="70691" y="908401"/>
                      <a:pt x="46542" y="943915"/>
                      <a:pt x="51514" y="985111"/>
                    </a:cubicBezTo>
                    <a:cubicBezTo>
                      <a:pt x="56486" y="1026307"/>
                      <a:pt x="85608" y="1069633"/>
                      <a:pt x="94131" y="1117221"/>
                    </a:cubicBezTo>
                    <a:cubicBezTo>
                      <a:pt x="102654" y="1164809"/>
                      <a:pt x="87029" y="1229443"/>
                      <a:pt x="102655" y="1270639"/>
                    </a:cubicBezTo>
                    <a:cubicBezTo>
                      <a:pt x="118281" y="1311834"/>
                      <a:pt x="152375" y="1345217"/>
                      <a:pt x="187889" y="1364394"/>
                    </a:cubicBezTo>
                    <a:cubicBezTo>
                      <a:pt x="223403" y="1383571"/>
                      <a:pt x="288748" y="1358002"/>
                      <a:pt x="315739" y="1385702"/>
                    </a:cubicBezTo>
                    <a:cubicBezTo>
                      <a:pt x="342730" y="1413402"/>
                      <a:pt x="334207" y="1505027"/>
                      <a:pt x="349833" y="1530597"/>
                    </a:cubicBezTo>
                    <a:cubicBezTo>
                      <a:pt x="365459" y="1556167"/>
                      <a:pt x="404525" y="1554036"/>
                      <a:pt x="409497" y="1539120"/>
                    </a:cubicBezTo>
                    <a:cubicBezTo>
                      <a:pt x="414469" y="1524204"/>
                      <a:pt x="387478" y="1473065"/>
                      <a:pt x="379665" y="1441103"/>
                    </a:cubicBezTo>
                    <a:cubicBezTo>
                      <a:pt x="371852" y="1409141"/>
                      <a:pt x="355515" y="1374338"/>
                      <a:pt x="362618" y="1347348"/>
                    </a:cubicBezTo>
                    <a:cubicBezTo>
                      <a:pt x="369721" y="1320358"/>
                      <a:pt x="411628" y="1308993"/>
                      <a:pt x="422282" y="1279162"/>
                    </a:cubicBezTo>
                    <a:cubicBezTo>
                      <a:pt x="432936" y="1249331"/>
                      <a:pt x="436487" y="1203163"/>
                      <a:pt x="426543" y="1168360"/>
                    </a:cubicBezTo>
                    <a:cubicBezTo>
                      <a:pt x="416599" y="1133557"/>
                      <a:pt x="372562" y="1109408"/>
                      <a:pt x="362618" y="1070343"/>
                    </a:cubicBezTo>
                    <a:cubicBezTo>
                      <a:pt x="352674" y="1031278"/>
                      <a:pt x="376114" y="978718"/>
                      <a:pt x="366880" y="933971"/>
                    </a:cubicBezTo>
                    <a:cubicBezTo>
                      <a:pt x="357646" y="889224"/>
                      <a:pt x="316450" y="837374"/>
                      <a:pt x="307216" y="801861"/>
                    </a:cubicBezTo>
                    <a:cubicBezTo>
                      <a:pt x="297982" y="766348"/>
                      <a:pt x="317160" y="745750"/>
                      <a:pt x="311478" y="720891"/>
                    </a:cubicBezTo>
                    <a:cubicBezTo>
                      <a:pt x="305796" y="696032"/>
                      <a:pt x="274543" y="681826"/>
                      <a:pt x="273122" y="652705"/>
                    </a:cubicBezTo>
                    <a:cubicBezTo>
                      <a:pt x="271701" y="623584"/>
                      <a:pt x="301533" y="581677"/>
                      <a:pt x="302954" y="546164"/>
                    </a:cubicBezTo>
                    <a:cubicBezTo>
                      <a:pt x="304375" y="510651"/>
                      <a:pt x="283066" y="473717"/>
                      <a:pt x="281646" y="439624"/>
                    </a:cubicBezTo>
                    <a:cubicBezTo>
                      <a:pt x="280226" y="405531"/>
                      <a:pt x="278095" y="347289"/>
                      <a:pt x="294431" y="341607"/>
                    </a:cubicBezTo>
                    <a:cubicBezTo>
                      <a:pt x="310767" y="335925"/>
                      <a:pt x="345572" y="392036"/>
                      <a:pt x="379665" y="405531"/>
                    </a:cubicBezTo>
                    <a:cubicBezTo>
                      <a:pt x="413758" y="419026"/>
                      <a:pt x="460637" y="411214"/>
                      <a:pt x="498992" y="422578"/>
                    </a:cubicBezTo>
                    <a:cubicBezTo>
                      <a:pt x="537347" y="433942"/>
                      <a:pt x="570730" y="468745"/>
                      <a:pt x="609796" y="473717"/>
                    </a:cubicBezTo>
                    <a:cubicBezTo>
                      <a:pt x="648862" y="478689"/>
                      <a:pt x="684377" y="450278"/>
                      <a:pt x="733386" y="452409"/>
                    </a:cubicBezTo>
                    <a:cubicBezTo>
                      <a:pt x="782395" y="454540"/>
                      <a:pt x="854844" y="487212"/>
                      <a:pt x="903853" y="486502"/>
                    </a:cubicBezTo>
                    <a:cubicBezTo>
                      <a:pt x="952862" y="485792"/>
                      <a:pt x="989087" y="454539"/>
                      <a:pt x="1027442" y="448147"/>
                    </a:cubicBezTo>
                    <a:cubicBezTo>
                      <a:pt x="1065797" y="441755"/>
                      <a:pt x="1094209" y="455960"/>
                      <a:pt x="1133985" y="448147"/>
                    </a:cubicBezTo>
                    <a:cubicBezTo>
                      <a:pt x="1173761" y="440334"/>
                      <a:pt x="1225611" y="411924"/>
                      <a:pt x="1266097" y="401270"/>
                    </a:cubicBezTo>
                    <a:cubicBezTo>
                      <a:pt x="1306583" y="390616"/>
                      <a:pt x="1344939" y="394167"/>
                      <a:pt x="1376902" y="384223"/>
                    </a:cubicBezTo>
                    <a:cubicBezTo>
                      <a:pt x="1408865" y="374279"/>
                      <a:pt x="1437986" y="340897"/>
                      <a:pt x="1457874" y="341607"/>
                    </a:cubicBezTo>
                    <a:cubicBezTo>
                      <a:pt x="1477762" y="342317"/>
                      <a:pt x="1498360" y="347289"/>
                      <a:pt x="1496229" y="388485"/>
                    </a:cubicBezTo>
                    <a:cubicBezTo>
                      <a:pt x="1494098" y="429681"/>
                      <a:pt x="1453612" y="534801"/>
                      <a:pt x="1445089" y="588781"/>
                    </a:cubicBezTo>
                    <a:cubicBezTo>
                      <a:pt x="1436566" y="642761"/>
                      <a:pt x="1449351" y="676143"/>
                      <a:pt x="1445089" y="712367"/>
                    </a:cubicBezTo>
                    <a:cubicBezTo>
                      <a:pt x="1440827" y="748591"/>
                      <a:pt x="1425200" y="774871"/>
                      <a:pt x="1419518" y="806123"/>
                    </a:cubicBezTo>
                    <a:cubicBezTo>
                      <a:pt x="1413836" y="837375"/>
                      <a:pt x="1425201" y="875019"/>
                      <a:pt x="1410995" y="899878"/>
                    </a:cubicBezTo>
                    <a:cubicBezTo>
                      <a:pt x="1396790" y="924737"/>
                      <a:pt x="1361276" y="926868"/>
                      <a:pt x="1334285" y="955279"/>
                    </a:cubicBezTo>
                    <a:cubicBezTo>
                      <a:pt x="1307294" y="983690"/>
                      <a:pt x="1277462" y="1048325"/>
                      <a:pt x="1249051" y="1070343"/>
                    </a:cubicBezTo>
                    <a:cubicBezTo>
                      <a:pt x="1220640" y="1092361"/>
                      <a:pt x="1191518" y="1077445"/>
                      <a:pt x="1163817" y="1087389"/>
                    </a:cubicBezTo>
                    <a:cubicBezTo>
                      <a:pt x="1136116" y="1097333"/>
                      <a:pt x="1121200" y="1120771"/>
                      <a:pt x="1082845" y="1130005"/>
                    </a:cubicBezTo>
                    <a:cubicBezTo>
                      <a:pt x="1044490" y="1139238"/>
                      <a:pt x="979854" y="1128584"/>
                      <a:pt x="933685" y="1142790"/>
                    </a:cubicBezTo>
                    <a:cubicBezTo>
                      <a:pt x="887516" y="1156995"/>
                      <a:pt x="834955" y="1188958"/>
                      <a:pt x="805834" y="1215238"/>
                    </a:cubicBezTo>
                    <a:cubicBezTo>
                      <a:pt x="776713" y="1241518"/>
                      <a:pt x="771741" y="1264957"/>
                      <a:pt x="758956" y="1300470"/>
                    </a:cubicBezTo>
                    <a:cubicBezTo>
                      <a:pt x="746171" y="1335983"/>
                      <a:pt x="728414" y="1388543"/>
                      <a:pt x="729124" y="1428318"/>
                    </a:cubicBezTo>
                    <a:cubicBezTo>
                      <a:pt x="729834" y="1468093"/>
                      <a:pt x="762507" y="1503607"/>
                      <a:pt x="763217" y="1539120"/>
                    </a:cubicBezTo>
                    <a:cubicBezTo>
                      <a:pt x="763927" y="1574633"/>
                      <a:pt x="737648" y="1614409"/>
                      <a:pt x="733386" y="1641399"/>
                    </a:cubicBezTo>
                    <a:cubicBezTo>
                      <a:pt x="729124" y="1668389"/>
                      <a:pt x="732675" y="1680463"/>
                      <a:pt x="737647" y="1701061"/>
                    </a:cubicBezTo>
                    <a:cubicBezTo>
                      <a:pt x="742619" y="1721659"/>
                      <a:pt x="746170" y="1743678"/>
                      <a:pt x="763217" y="1764986"/>
                    </a:cubicBezTo>
                    <a:cubicBezTo>
                      <a:pt x="780264" y="1786294"/>
                      <a:pt x="817909" y="1814705"/>
                      <a:pt x="839928" y="1828910"/>
                    </a:cubicBezTo>
                    <a:cubicBezTo>
                      <a:pt x="861947" y="1843115"/>
                      <a:pt x="881835" y="1837433"/>
                      <a:pt x="895330" y="1850218"/>
                    </a:cubicBezTo>
                    <a:cubicBezTo>
                      <a:pt x="908825" y="1863003"/>
                      <a:pt x="949311" y="1910591"/>
                      <a:pt x="963517" y="1909881"/>
                    </a:cubicBezTo>
                    <a:close/>
                  </a:path>
                </a:pathLst>
              </a:custGeom>
              <a:solidFill>
                <a:srgbClr val="4A392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grpSp>
      </p:grpSp>
      <p:sp>
        <p:nvSpPr>
          <p:cNvPr id="20" name="TextBox 19"/>
          <p:cNvSpPr txBox="1"/>
          <p:nvPr/>
        </p:nvSpPr>
        <p:spPr>
          <a:xfrm>
            <a:off x="3663312" y="771522"/>
            <a:ext cx="751526" cy="1862048"/>
          </a:xfrm>
          <a:prstGeom prst="rect">
            <a:avLst/>
          </a:prstGeom>
          <a:noFill/>
        </p:spPr>
        <p:txBody>
          <a:bodyPr wrap="square" rtlCol="0">
            <a:spAutoFit/>
          </a:bodyPr>
          <a:lstStyle/>
          <a:p>
            <a:r>
              <a:rPr lang="en-US" sz="11500" dirty="0">
                <a:solidFill>
                  <a:prstClr val="white">
                    <a:lumMod val="50000"/>
                  </a:prstClr>
                </a:solidFill>
                <a:latin typeface="Nexa Rust Sans Book 03" pitchFamily="50" charset="0"/>
              </a:rPr>
              <a:t>}</a:t>
            </a:r>
          </a:p>
        </p:txBody>
      </p:sp>
      <p:sp>
        <p:nvSpPr>
          <p:cNvPr id="21" name="TextBox 20"/>
          <p:cNvSpPr txBox="1"/>
          <p:nvPr/>
        </p:nvSpPr>
        <p:spPr>
          <a:xfrm>
            <a:off x="4564489" y="1094718"/>
            <a:ext cx="7079824" cy="3385542"/>
          </a:xfrm>
          <a:prstGeom prst="rect">
            <a:avLst/>
          </a:prstGeom>
        </p:spPr>
        <p:txBody>
          <a:bodyPr wrap="square">
            <a:spAutoFit/>
          </a:bodyPr>
          <a:lstStyle>
            <a:defPPr>
              <a:defRPr lang="en-US"/>
            </a:defPPr>
            <a:lvl1pPr>
              <a:defRPr>
                <a:solidFill>
                  <a:schemeClr val="bg1"/>
                </a:solidFill>
                <a:latin typeface="Nexa Rust Slab Black 02" pitchFamily="50" charset="0"/>
              </a:defRPr>
            </a:lvl1pPr>
          </a:lstStyle>
          <a:p>
            <a:pPr>
              <a:spcAft>
                <a:spcPts val="2400"/>
              </a:spcAft>
            </a:pPr>
            <a:r>
              <a:rPr lang="en-US" sz="2900" dirty="0">
                <a:solidFill>
                  <a:schemeClr val="tx1"/>
                </a:solidFill>
                <a:latin typeface="Segoe Condensed" charset="0"/>
                <a:ea typeface="Segoe Condensed" charset="0"/>
                <a:cs typeface="Segoe Condensed" charset="0"/>
              </a:rPr>
              <a:t>What if our clothes revealed how our </a:t>
            </a:r>
            <a:r>
              <a:rPr lang="en-US" sz="2900" dirty="0" smtClean="0">
                <a:solidFill>
                  <a:schemeClr val="tx1"/>
                </a:solidFill>
                <a:latin typeface="Segoe Condensed" charset="0"/>
                <a:ea typeface="Segoe Condensed" charset="0"/>
                <a:cs typeface="Segoe Condensed" charset="0"/>
              </a:rPr>
              <a:t>body </a:t>
            </a:r>
            <a:r>
              <a:rPr lang="en-US" sz="2900" dirty="0" smtClean="0">
                <a:solidFill>
                  <a:srgbClr val="CE665F"/>
                </a:solidFill>
                <a:latin typeface="Segoe Condensed" charset="0"/>
                <a:ea typeface="Segoe Condensed" charset="0"/>
                <a:cs typeface="Segoe Condensed" charset="0"/>
              </a:rPr>
              <a:t>functions</a:t>
            </a:r>
            <a:r>
              <a:rPr lang="en-US" sz="2900" dirty="0" smtClean="0">
                <a:solidFill>
                  <a:schemeClr val="tx1"/>
                </a:solidFill>
                <a:latin typeface="Segoe Condensed" charset="0"/>
                <a:ea typeface="Segoe Condensed" charset="0"/>
                <a:cs typeface="Segoe Condensed" charset="0"/>
              </a:rPr>
              <a:t>?</a:t>
            </a:r>
            <a:endParaRPr lang="en-US" sz="2900" dirty="0">
              <a:solidFill>
                <a:schemeClr val="tx1"/>
              </a:solidFill>
              <a:latin typeface="Segoe Condensed" charset="0"/>
              <a:ea typeface="Segoe Condensed" charset="0"/>
              <a:cs typeface="Segoe Condensed" charset="0"/>
            </a:endParaRPr>
          </a:p>
          <a:p>
            <a:pPr>
              <a:spcAft>
                <a:spcPts val="2400"/>
              </a:spcAft>
            </a:pPr>
            <a:r>
              <a:rPr lang="en-US" sz="2900" dirty="0" smtClean="0">
                <a:solidFill>
                  <a:schemeClr val="tx1"/>
                </a:solidFill>
                <a:latin typeface="Segoe Condensed" charset="0"/>
                <a:ea typeface="Segoe Condensed" charset="0"/>
                <a:cs typeface="Segoe Condensed" charset="0"/>
              </a:rPr>
              <a:t>How could this </a:t>
            </a:r>
            <a:r>
              <a:rPr lang="en-US" sz="2900" dirty="0" smtClean="0">
                <a:solidFill>
                  <a:srgbClr val="32C77C"/>
                </a:solidFill>
                <a:latin typeface="Segoe Condensed" charset="0"/>
                <a:ea typeface="Segoe Condensed" charset="0"/>
                <a:cs typeface="Segoe Condensed" charset="0"/>
              </a:rPr>
              <a:t>change</a:t>
            </a:r>
            <a:r>
              <a:rPr lang="en-US" sz="2900" dirty="0" smtClean="0">
                <a:solidFill>
                  <a:schemeClr val="tx1"/>
                </a:solidFill>
                <a:latin typeface="Segoe Condensed" charset="0"/>
                <a:ea typeface="Segoe Condensed" charset="0"/>
                <a:cs typeface="Segoe Condensed" charset="0"/>
              </a:rPr>
              <a:t> </a:t>
            </a:r>
            <a:r>
              <a:rPr lang="en-US" sz="2900" dirty="0">
                <a:solidFill>
                  <a:schemeClr val="tx1"/>
                </a:solidFill>
                <a:latin typeface="Segoe Condensed" charset="0"/>
                <a:ea typeface="Segoe Condensed" charset="0"/>
                <a:cs typeface="Segoe Condensed" charset="0"/>
              </a:rPr>
              <a:t>the way </a:t>
            </a:r>
            <a:r>
              <a:rPr lang="en-US" sz="2900" dirty="0">
                <a:solidFill>
                  <a:srgbClr val="32C77C"/>
                </a:solidFill>
                <a:latin typeface="Segoe Condensed" charset="0"/>
                <a:ea typeface="Segoe Condensed" charset="0"/>
                <a:cs typeface="Segoe Condensed" charset="0"/>
              </a:rPr>
              <a:t>children learn </a:t>
            </a:r>
            <a:r>
              <a:rPr lang="en-US" sz="2900" dirty="0">
                <a:solidFill>
                  <a:schemeClr val="tx1"/>
                </a:solidFill>
                <a:latin typeface="Segoe Condensed" charset="0"/>
                <a:ea typeface="Segoe Condensed" charset="0"/>
                <a:cs typeface="Segoe Condensed" charset="0"/>
              </a:rPr>
              <a:t>about and understand their bodies?</a:t>
            </a:r>
          </a:p>
          <a:p>
            <a:pPr>
              <a:spcAft>
                <a:spcPts val="2400"/>
              </a:spcAft>
            </a:pPr>
            <a:r>
              <a:rPr lang="en-US" sz="2900" dirty="0">
                <a:solidFill>
                  <a:schemeClr val="tx1"/>
                </a:solidFill>
                <a:latin typeface="Segoe Condensed" charset="0"/>
                <a:ea typeface="Segoe Condensed" charset="0"/>
                <a:cs typeface="Segoe Condensed" charset="0"/>
              </a:rPr>
              <a:t>Could a t-shirt be a </a:t>
            </a:r>
            <a:r>
              <a:rPr lang="en-US" sz="2900" dirty="0" smtClean="0">
                <a:solidFill>
                  <a:srgbClr val="5294FF"/>
                </a:solidFill>
                <a:latin typeface="Segoe Condensed" charset="0"/>
                <a:ea typeface="Segoe Condensed" charset="0"/>
                <a:cs typeface="Segoe Condensed" charset="0"/>
              </a:rPr>
              <a:t>platform</a:t>
            </a:r>
            <a:r>
              <a:rPr lang="en-US" sz="2900" dirty="0" smtClean="0">
                <a:solidFill>
                  <a:schemeClr val="tx1"/>
                </a:solidFill>
                <a:latin typeface="Segoe Condensed" charset="0"/>
                <a:ea typeface="Segoe Condensed" charset="0"/>
                <a:cs typeface="Segoe Condensed" charset="0"/>
              </a:rPr>
              <a:t> </a:t>
            </a:r>
            <a:r>
              <a:rPr lang="en-US" sz="2900" dirty="0">
                <a:solidFill>
                  <a:schemeClr val="tx1"/>
                </a:solidFill>
                <a:latin typeface="Segoe Condensed" charset="0"/>
                <a:ea typeface="Segoe Condensed" charset="0"/>
                <a:cs typeface="Segoe Condensed" charset="0"/>
              </a:rPr>
              <a:t>for </a:t>
            </a:r>
            <a:r>
              <a:rPr lang="en-US" sz="2900" dirty="0">
                <a:solidFill>
                  <a:srgbClr val="5294FF"/>
                </a:solidFill>
                <a:latin typeface="Segoe Condensed" charset="0"/>
                <a:ea typeface="Segoe Condensed" charset="0"/>
                <a:cs typeface="Segoe Condensed" charset="0"/>
              </a:rPr>
              <a:t>experimentation</a:t>
            </a:r>
            <a:r>
              <a:rPr lang="en-US" sz="2900" dirty="0">
                <a:solidFill>
                  <a:schemeClr val="tx1"/>
                </a:solidFill>
                <a:latin typeface="Segoe Condensed" charset="0"/>
                <a:ea typeface="Segoe Condensed" charset="0"/>
                <a:cs typeface="Segoe Condensed" charset="0"/>
              </a:rPr>
              <a:t> and </a:t>
            </a:r>
            <a:r>
              <a:rPr lang="en-US" sz="2900" dirty="0">
                <a:solidFill>
                  <a:srgbClr val="5294FF"/>
                </a:solidFill>
                <a:latin typeface="Segoe Condensed" charset="0"/>
                <a:ea typeface="Segoe Condensed" charset="0"/>
                <a:cs typeface="Segoe Condensed" charset="0"/>
              </a:rPr>
              <a:t>inquiry</a:t>
            </a:r>
            <a:r>
              <a:rPr lang="en-US" sz="2900" dirty="0">
                <a:solidFill>
                  <a:schemeClr val="tx1"/>
                </a:solidFill>
                <a:latin typeface="Segoe Condensed" charset="0"/>
                <a:ea typeface="Segoe Condensed" charset="0"/>
                <a:cs typeface="Segoe Condensed" charset="0"/>
              </a:rPr>
              <a:t>?</a:t>
            </a:r>
          </a:p>
        </p:txBody>
      </p:sp>
      <p:sp>
        <p:nvSpPr>
          <p:cNvPr id="23" name="TextBox 22"/>
          <p:cNvSpPr txBox="1"/>
          <p:nvPr/>
        </p:nvSpPr>
        <p:spPr>
          <a:xfrm>
            <a:off x="276939" y="5336014"/>
            <a:ext cx="11638122" cy="938719"/>
          </a:xfrm>
          <a:prstGeom prst="rect">
            <a:avLst/>
          </a:prstGeom>
          <a:noFill/>
        </p:spPr>
        <p:txBody>
          <a:bodyPr wrap="none" rtlCol="0">
            <a:spAutoFit/>
          </a:bodyPr>
          <a:lstStyle/>
          <a:p>
            <a:pPr algn="ctr">
              <a:lnSpc>
                <a:spcPts val="3000"/>
              </a:lnSpc>
            </a:pPr>
            <a:r>
              <a:rPr lang="en-US" sz="3200" dirty="0">
                <a:latin typeface="Nexa Rust Sans Black" charset="0"/>
                <a:ea typeface="Nexa Rust Sans Black" charset="0"/>
                <a:cs typeface="Nexa Rust Sans Black" charset="0"/>
              </a:rPr>
              <a:t>Live Physiological Sensing &amp; Visualization</a:t>
            </a:r>
          </a:p>
          <a:p>
            <a:pPr algn="ctr">
              <a:lnSpc>
                <a:spcPts val="3600"/>
              </a:lnSpc>
            </a:pPr>
            <a:r>
              <a:rPr lang="en-US" sz="2800" dirty="0" smtClean="0">
                <a:latin typeface="Helvetica Neue Light"/>
                <a:cs typeface="Helvetica Neue Light"/>
              </a:rPr>
              <a:t>LPSV</a:t>
            </a:r>
            <a:r>
              <a:rPr lang="en-US" sz="4000" dirty="0" smtClean="0">
                <a:latin typeface="Helvetica Neue Black Condensed"/>
                <a:cs typeface="Helvetica Neue Black Condensed"/>
              </a:rPr>
              <a:t> </a:t>
            </a:r>
            <a:endParaRPr lang="en-US" sz="4000" dirty="0">
              <a:latin typeface="Helvetica Neue Black Condensed"/>
              <a:cs typeface="Helvetica Neue Black Condensed"/>
            </a:endParaRPr>
          </a:p>
        </p:txBody>
      </p:sp>
    </p:spTree>
    <p:extLst>
      <p:ext uri="{BB962C8B-B14F-4D97-AF65-F5344CB8AC3E}">
        <p14:creationId xmlns:p14="http://schemas.microsoft.com/office/powerpoint/2010/main" val="636677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xEl>
                                              <p:pRg st="0" end="0"/>
                                            </p:txEl>
                                          </p:spTgt>
                                        </p:tgtEl>
                                        <p:attrNameLst>
                                          <p:attrName>style.visibility</p:attrName>
                                        </p:attrNameLst>
                                      </p:cBhvr>
                                      <p:to>
                                        <p:strVal val="visible"/>
                                      </p:to>
                                    </p:set>
                                    <p:animEffect transition="in" filter="fade">
                                      <p:cBhvr>
                                        <p:cTn id="12" dur="500"/>
                                        <p:tgtEl>
                                          <p:spTgt spid="2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xEl>
                                              <p:pRg st="1" end="1"/>
                                            </p:txEl>
                                          </p:spTgt>
                                        </p:tgtEl>
                                        <p:attrNameLst>
                                          <p:attrName>style.visibility</p:attrName>
                                        </p:attrNameLst>
                                      </p:cBhvr>
                                      <p:to>
                                        <p:strVal val="visible"/>
                                      </p:to>
                                    </p:set>
                                    <p:animEffect transition="in" filter="fade">
                                      <p:cBhvr>
                                        <p:cTn id="17" dur="500"/>
                                        <p:tgtEl>
                                          <p:spTgt spid="2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xEl>
                                              <p:pRg st="2" end="2"/>
                                            </p:txEl>
                                          </p:spTgt>
                                        </p:tgtEl>
                                        <p:attrNameLst>
                                          <p:attrName>style.visibility</p:attrName>
                                        </p:attrNameLst>
                                      </p:cBhvr>
                                      <p:to>
                                        <p:strVal val="visible"/>
                                      </p:to>
                                    </p:set>
                                    <p:animEffect transition="in" filter="fade">
                                      <p:cBhvr>
                                        <p:cTn id="22" dur="500"/>
                                        <p:tgtEl>
                                          <p:spTgt spid="2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BodyVis</a:t>
            </a:r>
            <a:endParaRPr lang="en-US" sz="2000" dirty="0" smtClean="0">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807476" y="6150114"/>
            <a:ext cx="1411783" cy="707886"/>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Participatory Design</a:t>
            </a:r>
          </a:p>
        </p:txBody>
      </p:sp>
      <p:sp>
        <p:nvSpPr>
          <p:cNvPr id="22" name="TextBox 21"/>
          <p:cNvSpPr txBox="1"/>
          <p:nvPr/>
        </p:nvSpPr>
        <p:spPr>
          <a:xfrm>
            <a:off x="6887174" y="6304002"/>
            <a:ext cx="194216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Evaluation Method</a:t>
            </a:r>
          </a:p>
        </p:txBody>
      </p:sp>
      <p:sp>
        <p:nvSpPr>
          <p:cNvPr id="23" name="TextBox 22"/>
          <p:cNvSpPr txBox="1"/>
          <p:nvPr/>
        </p:nvSpPr>
        <p:spPr>
          <a:xfrm>
            <a:off x="10917479" y="6304002"/>
            <a:ext cx="100807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Findings</a:t>
            </a:r>
          </a:p>
        </p:txBody>
      </p:sp>
      <p:sp>
        <p:nvSpPr>
          <p:cNvPr id="24" name="TextBox 23"/>
          <p:cNvSpPr txBox="1"/>
          <p:nvPr/>
        </p:nvSpPr>
        <p:spPr>
          <a:xfrm>
            <a:off x="8738946" y="6150114"/>
            <a:ext cx="1801875" cy="707886"/>
          </a:xfrm>
          <a:prstGeom prst="rect">
            <a:avLst/>
          </a:prstGeom>
          <a:noFill/>
        </p:spPr>
        <p:txBody>
          <a:bodyPr wrap="square" rtlCol="0" anchor="ctr">
            <a:spAutoFit/>
          </a:bodyPr>
          <a:lstStyle/>
          <a:p>
            <a:pPr algn="ctr"/>
            <a:r>
              <a:rPr lang="en-US" sz="2000" smtClean="0">
                <a:latin typeface="Segoe Condensed" charset="0"/>
                <a:ea typeface="Segoe Condensed" charset="0"/>
                <a:cs typeface="Segoe Condensed" charset="0"/>
              </a:rPr>
              <a:t>LPSVs + Activity </a:t>
            </a:r>
          </a:p>
          <a:p>
            <a:pPr algn="ctr"/>
            <a:r>
              <a:rPr lang="en-US" sz="2000" dirty="0" smtClean="0">
                <a:latin typeface="Segoe Condensed" charset="0"/>
                <a:ea typeface="Segoe Condensed" charset="0"/>
                <a:cs typeface="Segoe Condensed" charset="0"/>
              </a:rPr>
              <a:t>Analysis</a:t>
            </a:r>
          </a:p>
        </p:txBody>
      </p:sp>
      <p:sp>
        <p:nvSpPr>
          <p:cNvPr id="25" name="Oval 24"/>
          <p:cNvSpPr/>
          <p:nvPr/>
        </p:nvSpPr>
        <p:spPr>
          <a:xfrm>
            <a:off x="2351323" y="5783250"/>
            <a:ext cx="324091" cy="3286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7696210" y="5783250"/>
            <a:ext cx="324091" cy="32863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9477839" y="5783250"/>
            <a:ext cx="324091" cy="328632"/>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BodyVis</a:t>
            </a:r>
            <a:endParaRPr lang="en-US" sz="2000" dirty="0" smtClean="0">
              <a:latin typeface="Segoe Condensed" charset="0"/>
              <a:ea typeface="Segoe Condensed" charset="0"/>
              <a:cs typeface="Segoe Condensed" charset="0"/>
            </a:endParaRPr>
          </a:p>
        </p:txBody>
      </p:sp>
      <p:sp>
        <p:nvSpPr>
          <p:cNvPr id="30" name="Oval 29"/>
          <p:cNvSpPr/>
          <p:nvPr/>
        </p:nvSpPr>
        <p:spPr>
          <a:xfrm>
            <a:off x="569694" y="5783250"/>
            <a:ext cx="324091" cy="3286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SharedPhys</a:t>
            </a:r>
            <a:endParaRPr lang="en-US" sz="2000" dirty="0" smtClean="0">
              <a:latin typeface="Segoe Condensed" charset="0"/>
              <a:ea typeface="Segoe Condensed" charset="0"/>
              <a:cs typeface="Segoe Condensed" charset="0"/>
            </a:endParaRPr>
          </a:p>
        </p:txBody>
      </p:sp>
      <p:sp>
        <p:nvSpPr>
          <p:cNvPr id="32" name="Oval 31"/>
          <p:cNvSpPr/>
          <p:nvPr/>
        </p:nvSpPr>
        <p:spPr>
          <a:xfrm>
            <a:off x="4132952" y="5783250"/>
            <a:ext cx="324091" cy="32863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5336768" y="6304002"/>
            <a:ext cx="1502865"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LPSV Activity</a:t>
            </a:r>
          </a:p>
        </p:txBody>
      </p:sp>
      <p:sp>
        <p:nvSpPr>
          <p:cNvPr id="34" name="Oval 33"/>
          <p:cNvSpPr/>
          <p:nvPr/>
        </p:nvSpPr>
        <p:spPr>
          <a:xfrm>
            <a:off x="5914581" y="5788652"/>
            <a:ext cx="324091" cy="3286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1870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par>
                                <p:cTn id="8" presetID="10" presetClass="exit" presetSubtype="0" fill="hold" grpId="1" nodeType="withEffect">
                                  <p:stCondLst>
                                    <p:cond delay="0"/>
                                  </p:stCondLst>
                                  <p:childTnLst>
                                    <p:animEffect transition="out" filter="fade">
                                      <p:cBhvr>
                                        <p:cTn id="9" dur="500"/>
                                        <p:tgtEl>
                                          <p:spTgt spid="21"/>
                                        </p:tgtEl>
                                      </p:cBhvr>
                                    </p:animEffect>
                                    <p:set>
                                      <p:cBhvr>
                                        <p:cTn id="10" dur="1" fill="hold">
                                          <p:stCondLst>
                                            <p:cond delay="499"/>
                                          </p:stCondLst>
                                        </p:cTn>
                                        <p:tgtEl>
                                          <p:spTgt spid="21"/>
                                        </p:tgtEl>
                                        <p:attrNameLst>
                                          <p:attrName>style.visibility</p:attrName>
                                        </p:attrNameLst>
                                      </p:cBhvr>
                                      <p:to>
                                        <p:strVal val="hidden"/>
                                      </p:to>
                                    </p:set>
                                  </p:childTnLst>
                                </p:cTn>
                              </p:par>
                              <p:par>
                                <p:cTn id="11" presetID="10" presetClass="exit" presetSubtype="0" fill="hold" grpId="1" nodeType="withEffect">
                                  <p:stCondLst>
                                    <p:cond delay="0"/>
                                  </p:stCondLst>
                                  <p:childTnLst>
                                    <p:animEffect transition="out" filter="fade">
                                      <p:cBhvr>
                                        <p:cTn id="12" dur="500"/>
                                        <p:tgtEl>
                                          <p:spTgt spid="22"/>
                                        </p:tgtEl>
                                      </p:cBhvr>
                                    </p:animEffect>
                                    <p:set>
                                      <p:cBhvr>
                                        <p:cTn id="13" dur="1" fill="hold">
                                          <p:stCondLst>
                                            <p:cond delay="499"/>
                                          </p:stCondLst>
                                        </p:cTn>
                                        <p:tgtEl>
                                          <p:spTgt spid="22"/>
                                        </p:tgtEl>
                                        <p:attrNameLst>
                                          <p:attrName>style.visibility</p:attrName>
                                        </p:attrNameLst>
                                      </p:cBhvr>
                                      <p:to>
                                        <p:strVal val="hidden"/>
                                      </p:to>
                                    </p:set>
                                  </p:childTnLst>
                                </p:cTn>
                              </p:par>
                              <p:par>
                                <p:cTn id="14" presetID="10" presetClass="exit" presetSubtype="0" fill="hold" grpId="1" nodeType="withEffect">
                                  <p:stCondLst>
                                    <p:cond delay="0"/>
                                  </p:stCondLst>
                                  <p:childTnLst>
                                    <p:animEffect transition="out" filter="fade">
                                      <p:cBhvr>
                                        <p:cTn id="15" dur="500"/>
                                        <p:tgtEl>
                                          <p:spTgt spid="23"/>
                                        </p:tgtEl>
                                      </p:cBhvr>
                                    </p:animEffect>
                                    <p:set>
                                      <p:cBhvr>
                                        <p:cTn id="16" dur="1" fill="hold">
                                          <p:stCondLst>
                                            <p:cond delay="499"/>
                                          </p:stCondLst>
                                        </p:cTn>
                                        <p:tgtEl>
                                          <p:spTgt spid="23"/>
                                        </p:tgtEl>
                                        <p:attrNameLst>
                                          <p:attrName>style.visibility</p:attrName>
                                        </p:attrNameLst>
                                      </p:cBhvr>
                                      <p:to>
                                        <p:strVal val="hidden"/>
                                      </p:to>
                                    </p:set>
                                  </p:childTnLst>
                                </p:cTn>
                              </p:par>
                              <p:par>
                                <p:cTn id="17" presetID="10" presetClass="exit" presetSubtype="0" fill="hold" grpId="1" nodeType="withEffect">
                                  <p:stCondLst>
                                    <p:cond delay="0"/>
                                  </p:stCondLst>
                                  <p:childTnLst>
                                    <p:animEffect transition="out" filter="fade">
                                      <p:cBhvr>
                                        <p:cTn id="18" dur="500"/>
                                        <p:tgtEl>
                                          <p:spTgt spid="24"/>
                                        </p:tgtEl>
                                      </p:cBhvr>
                                    </p:animEffect>
                                    <p:set>
                                      <p:cBhvr>
                                        <p:cTn id="19" dur="1" fill="hold">
                                          <p:stCondLst>
                                            <p:cond delay="499"/>
                                          </p:stCondLst>
                                        </p:cTn>
                                        <p:tgtEl>
                                          <p:spTgt spid="24"/>
                                        </p:tgtEl>
                                        <p:attrNameLst>
                                          <p:attrName>style.visibility</p:attrName>
                                        </p:attrNameLst>
                                      </p:cBhvr>
                                      <p:to>
                                        <p:strVal val="hidden"/>
                                      </p:to>
                                    </p:set>
                                  </p:childTnLst>
                                </p:cTn>
                              </p:par>
                              <p:par>
                                <p:cTn id="20" presetID="10" presetClass="exit" presetSubtype="0" fill="hold" grpId="1" nodeType="withEffect">
                                  <p:stCondLst>
                                    <p:cond delay="0"/>
                                  </p:stCondLst>
                                  <p:childTnLst>
                                    <p:animEffect transition="out" filter="fade">
                                      <p:cBhvr>
                                        <p:cTn id="21" dur="500"/>
                                        <p:tgtEl>
                                          <p:spTgt spid="25"/>
                                        </p:tgtEl>
                                      </p:cBhvr>
                                    </p:animEffect>
                                    <p:set>
                                      <p:cBhvr>
                                        <p:cTn id="22" dur="1" fill="hold">
                                          <p:stCondLst>
                                            <p:cond delay="499"/>
                                          </p:stCondLst>
                                        </p:cTn>
                                        <p:tgtEl>
                                          <p:spTgt spid="25"/>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26"/>
                                        </p:tgtEl>
                                      </p:cBhvr>
                                    </p:animEffect>
                                    <p:set>
                                      <p:cBhvr>
                                        <p:cTn id="25" dur="1" fill="hold">
                                          <p:stCondLst>
                                            <p:cond delay="499"/>
                                          </p:stCondLst>
                                        </p:cTn>
                                        <p:tgtEl>
                                          <p:spTgt spid="26"/>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27"/>
                                        </p:tgtEl>
                                      </p:cBhvr>
                                    </p:animEffect>
                                    <p:set>
                                      <p:cBhvr>
                                        <p:cTn id="28" dur="1" fill="hold">
                                          <p:stCondLst>
                                            <p:cond delay="499"/>
                                          </p:stCondLst>
                                        </p:cTn>
                                        <p:tgtEl>
                                          <p:spTgt spid="27"/>
                                        </p:tgtEl>
                                        <p:attrNameLst>
                                          <p:attrName>style.visibility</p:attrName>
                                        </p:attrNameLst>
                                      </p:cBhvr>
                                      <p:to>
                                        <p:strVal val="hidden"/>
                                      </p:to>
                                    </p:set>
                                  </p:childTnLst>
                                </p:cTn>
                              </p:par>
                              <p:par>
                                <p:cTn id="29" presetID="10" presetClass="exit" presetSubtype="0" fill="hold" grpId="1" nodeType="withEffect">
                                  <p:stCondLst>
                                    <p:cond delay="0"/>
                                  </p:stCondLst>
                                  <p:childTnLst>
                                    <p:animEffect transition="out" filter="fade">
                                      <p:cBhvr>
                                        <p:cTn id="30" dur="500"/>
                                        <p:tgtEl>
                                          <p:spTgt spid="28"/>
                                        </p:tgtEl>
                                      </p:cBhvr>
                                    </p:animEffect>
                                    <p:set>
                                      <p:cBhvr>
                                        <p:cTn id="31" dur="1" fill="hold">
                                          <p:stCondLst>
                                            <p:cond delay="499"/>
                                          </p:stCondLst>
                                        </p:cTn>
                                        <p:tgtEl>
                                          <p:spTgt spid="28"/>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29"/>
                                        </p:tgtEl>
                                      </p:cBhvr>
                                    </p:animEffect>
                                    <p:set>
                                      <p:cBhvr>
                                        <p:cTn id="34" dur="1" fill="hold">
                                          <p:stCondLst>
                                            <p:cond delay="499"/>
                                          </p:stCondLst>
                                        </p:cTn>
                                        <p:tgtEl>
                                          <p:spTgt spid="29"/>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30"/>
                                        </p:tgtEl>
                                      </p:cBhvr>
                                    </p:animEffect>
                                    <p:set>
                                      <p:cBhvr>
                                        <p:cTn id="37" dur="1" fill="hold">
                                          <p:stCondLst>
                                            <p:cond delay="499"/>
                                          </p:stCondLst>
                                        </p:cTn>
                                        <p:tgtEl>
                                          <p:spTgt spid="30"/>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31"/>
                                        </p:tgtEl>
                                      </p:cBhvr>
                                    </p:animEffect>
                                    <p:set>
                                      <p:cBhvr>
                                        <p:cTn id="40" dur="1" fill="hold">
                                          <p:stCondLst>
                                            <p:cond delay="499"/>
                                          </p:stCondLst>
                                        </p:cTn>
                                        <p:tgtEl>
                                          <p:spTgt spid="31"/>
                                        </p:tgtEl>
                                        <p:attrNameLst>
                                          <p:attrName>style.visibility</p:attrName>
                                        </p:attrNameLst>
                                      </p:cBhvr>
                                      <p:to>
                                        <p:strVal val="hidden"/>
                                      </p:to>
                                    </p:set>
                                  </p:childTnLst>
                                </p:cTn>
                              </p:par>
                              <p:par>
                                <p:cTn id="41" presetID="10" presetClass="exit" presetSubtype="0" fill="hold" grpId="1" nodeType="withEffect">
                                  <p:stCondLst>
                                    <p:cond delay="0"/>
                                  </p:stCondLst>
                                  <p:childTnLst>
                                    <p:animEffect transition="out" filter="fade">
                                      <p:cBhvr>
                                        <p:cTn id="42" dur="500"/>
                                        <p:tgtEl>
                                          <p:spTgt spid="32"/>
                                        </p:tgtEl>
                                      </p:cBhvr>
                                    </p:animEffect>
                                    <p:set>
                                      <p:cBhvr>
                                        <p:cTn id="43" dur="1" fill="hold">
                                          <p:stCondLst>
                                            <p:cond delay="499"/>
                                          </p:stCondLst>
                                        </p:cTn>
                                        <p:tgtEl>
                                          <p:spTgt spid="32"/>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500"/>
                                        <p:tgtEl>
                                          <p:spTgt spid="33"/>
                                        </p:tgtEl>
                                      </p:cBhvr>
                                    </p:animEffect>
                                    <p:set>
                                      <p:cBhvr>
                                        <p:cTn id="46" dur="1" fill="hold">
                                          <p:stCondLst>
                                            <p:cond delay="499"/>
                                          </p:stCondLst>
                                        </p:cTn>
                                        <p:tgtEl>
                                          <p:spTgt spid="33"/>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500"/>
                                        <p:tgtEl>
                                          <p:spTgt spid="34"/>
                                        </p:tgtEl>
                                      </p:cBhvr>
                                    </p:animEffect>
                                    <p:set>
                                      <p:cBhvr>
                                        <p:cTn id="49" dur="1" fill="hold">
                                          <p:stCondLst>
                                            <p:cond delay="499"/>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1"/>
      <p:bldP spid="22" grpId="1"/>
      <p:bldP spid="23" grpId="1"/>
      <p:bldP spid="24" grpId="1"/>
      <p:bldP spid="25" grpId="1" animBg="1"/>
      <p:bldP spid="26" grpId="1" animBg="1"/>
      <p:bldP spid="27" grpId="1" animBg="1"/>
      <p:bldP spid="28" grpId="1" animBg="1"/>
      <p:bldP spid="29" grpId="1"/>
      <p:bldP spid="30" grpId="1" animBg="1"/>
      <p:bldP spid="31" grpId="1"/>
      <p:bldP spid="32" grpId="1" animBg="1"/>
      <p:bldP spid="33" grpId="1"/>
      <p:bldP spid="34"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p:cNvPicPr>
            <a:picLocks noChangeAspect="1"/>
          </p:cNvPicPr>
          <p:nvPr/>
        </p:nvPicPr>
        <p:blipFill>
          <a:blip r:embed="rId3"/>
          <a:stretch>
            <a:fillRect/>
          </a:stretch>
        </p:blipFill>
        <p:spPr>
          <a:xfrm>
            <a:off x="2949998" y="-2474872"/>
            <a:ext cx="6057406" cy="13549312"/>
          </a:xfrm>
          <a:prstGeom prst="rect">
            <a:avLst/>
          </a:prstGeom>
        </p:spPr>
      </p:pic>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BodyVis</a:t>
            </a:r>
            <a:endParaRPr lang="en-US" sz="2000" dirty="0" smtClean="0">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descr="IMG_7963.JPG"/>
          <p:cNvPicPr>
            <a:picLocks noChangeAspect="1"/>
          </p:cNvPicPr>
          <p:nvPr/>
        </p:nvPicPr>
        <p:blipFill rotWithShape="1">
          <a:blip r:embed="rId4">
            <a:alphaModFix/>
            <a:extLst>
              <a:ext uri="{BEBA8EAE-BF5A-486C-A8C5-ECC9F3942E4B}">
                <a14:imgProps xmlns:a14="http://schemas.microsoft.com/office/drawing/2010/main">
                  <a14:imgLayer r:embed="rId5">
                    <a14:imgEffect>
                      <a14:backgroundRemoval t="9983" b="95313" l="29456" r="67361">
                        <a14:foregroundMark x1="46547" y1="78733" x2="46547" y2="78733"/>
                        <a14:foregroundMark x1="48611" y1="71991" x2="48611" y2="71991"/>
                        <a14:foregroundMark x1="50019" y1="71412" x2="50019" y2="71412"/>
                        <a14:foregroundMark x1="46046" y1="72193" x2="46046" y2="72193"/>
                        <a14:foregroundMark x1="47589" y1="72193" x2="47589" y2="72193"/>
                        <a14:foregroundMark x1="48746" y1="76620" x2="48746" y2="76620"/>
                        <a14:foregroundMark x1="48997" y1="67940" x2="48997" y2="67940"/>
                        <a14:foregroundMark x1="48476" y1="26649" x2="48476" y2="26649"/>
                        <a14:foregroundMark x1="50019" y1="49421" x2="50019" y2="49421"/>
                        <a14:foregroundMark x1="45139" y1="55990" x2="45139" y2="55990"/>
                        <a14:foregroundMark x1="51698" y1="71412" x2="51698" y2="71412"/>
                        <a14:foregroundMark x1="51698" y1="81626" x2="51698" y2="81626"/>
                        <a14:foregroundMark x1="48225" y1="81626" x2="48225" y2="81626"/>
                        <a14:foregroundMark x1="51312" y1="78935" x2="51312" y2="78935"/>
                        <a14:foregroundMark x1="45390" y1="86082" x2="45390" y2="86082"/>
                      </a14:backgroundRemoval>
                    </a14:imgEffect>
                  </a14:imgLayer>
                </a14:imgProps>
              </a:ext>
              <a:ext uri="{28A0092B-C50C-407E-A947-70E740481C1C}">
                <a14:useLocalDpi xmlns:a14="http://schemas.microsoft.com/office/drawing/2010/main" val="0"/>
              </a:ext>
            </a:extLst>
          </a:blip>
          <a:srcRect l="28549" r="32101"/>
          <a:stretch/>
        </p:blipFill>
        <p:spPr>
          <a:xfrm>
            <a:off x="3851693" y="-602207"/>
            <a:ext cx="4571699" cy="7769414"/>
          </a:xfrm>
          <a:prstGeom prst="rect">
            <a:avLst/>
          </a:prstGeom>
          <a:effectLst/>
        </p:spPr>
      </p:pic>
      <p:sp>
        <p:nvSpPr>
          <p:cNvPr id="40" name="Rectangle 39"/>
          <p:cNvSpPr/>
          <p:nvPr/>
        </p:nvSpPr>
        <p:spPr>
          <a:xfrm>
            <a:off x="4466926" y="4997259"/>
            <a:ext cx="646738" cy="846594"/>
          </a:xfrm>
          <a:prstGeom prst="rect">
            <a:avLst/>
          </a:prstGeom>
          <a:noFill/>
          <a:ln w="38100" cmpd="sng">
            <a:solidFill>
              <a:schemeClr val="tx1"/>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chemeClr val="bg1"/>
                </a:solidFill>
                <a:latin typeface="Helvetica Neue Light"/>
                <a:cs typeface="Helvetica Neue Light"/>
              </a:rPr>
              <a:t>Pouch Inside Shirt</a:t>
            </a:r>
          </a:p>
        </p:txBody>
      </p:sp>
      <p:sp>
        <p:nvSpPr>
          <p:cNvPr id="41" name="Freeform 40"/>
          <p:cNvSpPr/>
          <p:nvPr/>
        </p:nvSpPr>
        <p:spPr>
          <a:xfrm>
            <a:off x="7086600" y="3721614"/>
            <a:ext cx="523564" cy="850387"/>
          </a:xfrm>
          <a:custGeom>
            <a:avLst/>
            <a:gdLst>
              <a:gd name="connsiteX0" fmla="*/ 497905 w 523564"/>
              <a:gd name="connsiteY0" fmla="*/ 0 h 939415"/>
              <a:gd name="connsiteX1" fmla="*/ 485076 w 523564"/>
              <a:gd name="connsiteY1" fmla="*/ 384830 h 939415"/>
              <a:gd name="connsiteX2" fmla="*/ 459418 w 523564"/>
              <a:gd name="connsiteY2" fmla="*/ 410486 h 939415"/>
              <a:gd name="connsiteX3" fmla="*/ 433760 w 523564"/>
              <a:gd name="connsiteY3" fmla="*/ 461796 h 939415"/>
              <a:gd name="connsiteX4" fmla="*/ 408101 w 523564"/>
              <a:gd name="connsiteY4" fmla="*/ 487452 h 939415"/>
              <a:gd name="connsiteX5" fmla="*/ 356784 w 523564"/>
              <a:gd name="connsiteY5" fmla="*/ 551590 h 939415"/>
              <a:gd name="connsiteX6" fmla="*/ 343955 w 523564"/>
              <a:gd name="connsiteY6" fmla="*/ 590073 h 939415"/>
              <a:gd name="connsiteX7" fmla="*/ 279809 w 523564"/>
              <a:gd name="connsiteY7" fmla="*/ 641384 h 939415"/>
              <a:gd name="connsiteX8" fmla="*/ 228493 w 523564"/>
              <a:gd name="connsiteY8" fmla="*/ 692695 h 939415"/>
              <a:gd name="connsiteX9" fmla="*/ 177176 w 523564"/>
              <a:gd name="connsiteY9" fmla="*/ 744006 h 939415"/>
              <a:gd name="connsiteX10" fmla="*/ 100201 w 523564"/>
              <a:gd name="connsiteY10" fmla="*/ 795316 h 939415"/>
              <a:gd name="connsiteX11" fmla="*/ 61713 w 523564"/>
              <a:gd name="connsiteY11" fmla="*/ 795316 h 939415"/>
              <a:gd name="connsiteX12" fmla="*/ 138688 w 523564"/>
              <a:gd name="connsiteY12" fmla="*/ 756833 h 939415"/>
              <a:gd name="connsiteX13" fmla="*/ 190005 w 523564"/>
              <a:gd name="connsiteY13" fmla="*/ 705522 h 939415"/>
              <a:gd name="connsiteX14" fmla="*/ 228493 w 523564"/>
              <a:gd name="connsiteY14" fmla="*/ 679867 h 939415"/>
              <a:gd name="connsiteX15" fmla="*/ 254151 w 523564"/>
              <a:gd name="connsiteY15" fmla="*/ 641384 h 939415"/>
              <a:gd name="connsiteX16" fmla="*/ 331126 w 523564"/>
              <a:gd name="connsiteY16" fmla="*/ 590073 h 939415"/>
              <a:gd name="connsiteX17" fmla="*/ 356784 w 523564"/>
              <a:gd name="connsiteY17" fmla="*/ 538763 h 939415"/>
              <a:gd name="connsiteX18" fmla="*/ 395272 w 523564"/>
              <a:gd name="connsiteY18" fmla="*/ 525935 h 939415"/>
              <a:gd name="connsiteX19" fmla="*/ 420930 w 523564"/>
              <a:gd name="connsiteY19" fmla="*/ 448969 h 939415"/>
              <a:gd name="connsiteX20" fmla="*/ 459418 w 523564"/>
              <a:gd name="connsiteY20" fmla="*/ 410486 h 939415"/>
              <a:gd name="connsiteX21" fmla="*/ 472247 w 523564"/>
              <a:gd name="connsiteY21" fmla="*/ 372003 h 939415"/>
              <a:gd name="connsiteX22" fmla="*/ 497905 w 523564"/>
              <a:gd name="connsiteY22" fmla="*/ 346347 h 939415"/>
              <a:gd name="connsiteX23" fmla="*/ 510735 w 523564"/>
              <a:gd name="connsiteY23" fmla="*/ 295037 h 939415"/>
              <a:gd name="connsiteX24" fmla="*/ 523564 w 523564"/>
              <a:gd name="connsiteY24" fmla="*/ 256554 h 939415"/>
              <a:gd name="connsiteX25" fmla="*/ 510735 w 523564"/>
              <a:gd name="connsiteY25" fmla="*/ 12828 h 939415"/>
              <a:gd name="connsiteX26" fmla="*/ 497905 w 523564"/>
              <a:gd name="connsiteY26" fmla="*/ 51311 h 939415"/>
              <a:gd name="connsiteX27" fmla="*/ 523564 w 523564"/>
              <a:gd name="connsiteY27" fmla="*/ 128277 h 939415"/>
              <a:gd name="connsiteX28" fmla="*/ 497905 w 523564"/>
              <a:gd name="connsiteY28" fmla="*/ 359175 h 939415"/>
              <a:gd name="connsiteX29" fmla="*/ 472247 w 523564"/>
              <a:gd name="connsiteY29" fmla="*/ 410486 h 939415"/>
              <a:gd name="connsiteX30" fmla="*/ 433760 w 523564"/>
              <a:gd name="connsiteY30" fmla="*/ 448969 h 939415"/>
              <a:gd name="connsiteX31" fmla="*/ 395272 w 523564"/>
              <a:gd name="connsiteY31" fmla="*/ 525935 h 939415"/>
              <a:gd name="connsiteX32" fmla="*/ 356784 w 523564"/>
              <a:gd name="connsiteY32" fmla="*/ 551590 h 939415"/>
              <a:gd name="connsiteX33" fmla="*/ 331126 w 523564"/>
              <a:gd name="connsiteY33" fmla="*/ 590073 h 939415"/>
              <a:gd name="connsiteX34" fmla="*/ 279809 w 523564"/>
              <a:gd name="connsiteY34" fmla="*/ 679867 h 939415"/>
              <a:gd name="connsiteX35" fmla="*/ 241322 w 523564"/>
              <a:gd name="connsiteY35" fmla="*/ 692695 h 939415"/>
              <a:gd name="connsiteX36" fmla="*/ 151518 w 523564"/>
              <a:gd name="connsiteY36" fmla="*/ 756833 h 939415"/>
              <a:gd name="connsiteX37" fmla="*/ 36055 w 523564"/>
              <a:gd name="connsiteY37" fmla="*/ 820972 h 939415"/>
              <a:gd name="connsiteX38" fmla="*/ 10397 w 523564"/>
              <a:gd name="connsiteY38" fmla="*/ 795316 h 939415"/>
              <a:gd name="connsiteX39" fmla="*/ 36055 w 523564"/>
              <a:gd name="connsiteY39" fmla="*/ 756833 h 939415"/>
              <a:gd name="connsiteX40" fmla="*/ 87372 w 523564"/>
              <a:gd name="connsiteY40" fmla="*/ 654212 h 939415"/>
              <a:gd name="connsiteX41" fmla="*/ 100201 w 523564"/>
              <a:gd name="connsiteY41" fmla="*/ 602901 h 939415"/>
              <a:gd name="connsiteX42" fmla="*/ 125859 w 523564"/>
              <a:gd name="connsiteY42" fmla="*/ 551590 h 939415"/>
              <a:gd name="connsiteX43" fmla="*/ 138688 w 523564"/>
              <a:gd name="connsiteY43" fmla="*/ 513107 h 939415"/>
              <a:gd name="connsiteX44" fmla="*/ 125859 w 523564"/>
              <a:gd name="connsiteY44" fmla="*/ 679867 h 939415"/>
              <a:gd name="connsiteX45" fmla="*/ 113030 w 523564"/>
              <a:gd name="connsiteY45" fmla="*/ 718350 h 939415"/>
              <a:gd name="connsiteX46" fmla="*/ 36055 w 523564"/>
              <a:gd name="connsiteY46" fmla="*/ 756833 h 939415"/>
              <a:gd name="connsiteX47" fmla="*/ 10397 w 523564"/>
              <a:gd name="connsiteY47" fmla="*/ 782489 h 939415"/>
              <a:gd name="connsiteX48" fmla="*/ 87372 w 523564"/>
              <a:gd name="connsiteY48" fmla="*/ 833799 h 939415"/>
              <a:gd name="connsiteX49" fmla="*/ 113030 w 523564"/>
              <a:gd name="connsiteY49" fmla="*/ 859455 h 939415"/>
              <a:gd name="connsiteX50" fmla="*/ 151518 w 523564"/>
              <a:gd name="connsiteY50" fmla="*/ 885110 h 939415"/>
              <a:gd name="connsiteX51" fmla="*/ 190005 w 523564"/>
              <a:gd name="connsiteY51" fmla="*/ 897938 h 939415"/>
              <a:gd name="connsiteX52" fmla="*/ 138688 w 523564"/>
              <a:gd name="connsiteY52" fmla="*/ 885110 h 939415"/>
              <a:gd name="connsiteX53" fmla="*/ 87372 w 523564"/>
              <a:gd name="connsiteY53" fmla="*/ 859455 h 939415"/>
              <a:gd name="connsiteX54" fmla="*/ 48884 w 523564"/>
              <a:gd name="connsiteY54" fmla="*/ 795316 h 939415"/>
              <a:gd name="connsiteX55" fmla="*/ 74542 w 523564"/>
              <a:gd name="connsiteY55" fmla="*/ 718350 h 939415"/>
              <a:gd name="connsiteX56" fmla="*/ 100201 w 523564"/>
              <a:gd name="connsiteY56" fmla="*/ 641384 h 939415"/>
              <a:gd name="connsiteX57" fmla="*/ 113030 w 523564"/>
              <a:gd name="connsiteY57" fmla="*/ 602901 h 939415"/>
              <a:gd name="connsiteX58" fmla="*/ 125859 w 523564"/>
              <a:gd name="connsiteY58" fmla="*/ 551590 h 939415"/>
              <a:gd name="connsiteX59" fmla="*/ 113030 w 523564"/>
              <a:gd name="connsiteY59" fmla="*/ 705522 h 939415"/>
              <a:gd name="connsiteX60" fmla="*/ 74542 w 523564"/>
              <a:gd name="connsiteY60" fmla="*/ 744006 h 939415"/>
              <a:gd name="connsiteX61" fmla="*/ 100201 w 523564"/>
              <a:gd name="connsiteY61" fmla="*/ 782489 h 939415"/>
              <a:gd name="connsiteX62" fmla="*/ 138688 w 523564"/>
              <a:gd name="connsiteY62" fmla="*/ 808144 h 939415"/>
              <a:gd name="connsiteX63" fmla="*/ 228493 w 523564"/>
              <a:gd name="connsiteY63" fmla="*/ 872282 h 939415"/>
              <a:gd name="connsiteX64" fmla="*/ 241322 w 523564"/>
              <a:gd name="connsiteY64" fmla="*/ 910765 h 939415"/>
              <a:gd name="connsiteX65" fmla="*/ 266980 w 523564"/>
              <a:gd name="connsiteY65" fmla="*/ 936421 h 939415"/>
              <a:gd name="connsiteX66" fmla="*/ 228493 w 523564"/>
              <a:gd name="connsiteY66" fmla="*/ 923593 h 939415"/>
              <a:gd name="connsiteX67" fmla="*/ 151518 w 523564"/>
              <a:gd name="connsiteY67" fmla="*/ 872282 h 939415"/>
              <a:gd name="connsiteX68" fmla="*/ 125859 w 523564"/>
              <a:gd name="connsiteY68" fmla="*/ 833799 h 939415"/>
              <a:gd name="connsiteX69" fmla="*/ 48884 w 523564"/>
              <a:gd name="connsiteY69" fmla="*/ 808144 h 93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23564" h="939415">
                <a:moveTo>
                  <a:pt x="497905" y="0"/>
                </a:moveTo>
                <a:cubicBezTo>
                  <a:pt x="493629" y="128277"/>
                  <a:pt x="497057" y="257043"/>
                  <a:pt x="485076" y="384830"/>
                </a:cubicBezTo>
                <a:cubicBezTo>
                  <a:pt x="483947" y="396872"/>
                  <a:pt x="466127" y="400423"/>
                  <a:pt x="459418" y="410486"/>
                </a:cubicBezTo>
                <a:cubicBezTo>
                  <a:pt x="448810" y="426396"/>
                  <a:pt x="444368" y="445886"/>
                  <a:pt x="433760" y="461796"/>
                </a:cubicBezTo>
                <a:cubicBezTo>
                  <a:pt x="427050" y="471859"/>
                  <a:pt x="415657" y="478008"/>
                  <a:pt x="408101" y="487452"/>
                </a:cubicBezTo>
                <a:cubicBezTo>
                  <a:pt x="343370" y="568357"/>
                  <a:pt x="418735" y="489649"/>
                  <a:pt x="356784" y="551590"/>
                </a:cubicBezTo>
                <a:cubicBezTo>
                  <a:pt x="352508" y="564418"/>
                  <a:pt x="350912" y="578479"/>
                  <a:pt x="343955" y="590073"/>
                </a:cubicBezTo>
                <a:cubicBezTo>
                  <a:pt x="331767" y="610385"/>
                  <a:pt x="297291" y="629731"/>
                  <a:pt x="279809" y="641384"/>
                </a:cubicBezTo>
                <a:cubicBezTo>
                  <a:pt x="245600" y="743999"/>
                  <a:pt x="296912" y="624284"/>
                  <a:pt x="228493" y="692695"/>
                </a:cubicBezTo>
                <a:cubicBezTo>
                  <a:pt x="160069" y="761111"/>
                  <a:pt x="279812" y="709797"/>
                  <a:pt x="177176" y="744006"/>
                </a:cubicBezTo>
                <a:cubicBezTo>
                  <a:pt x="144734" y="792664"/>
                  <a:pt x="163048" y="783891"/>
                  <a:pt x="100201" y="795316"/>
                </a:cubicBezTo>
                <a:cubicBezTo>
                  <a:pt x="-68327" y="825953"/>
                  <a:pt x="16786" y="806547"/>
                  <a:pt x="61713" y="795316"/>
                </a:cubicBezTo>
                <a:cubicBezTo>
                  <a:pt x="143096" y="713946"/>
                  <a:pt x="12581" y="835642"/>
                  <a:pt x="138688" y="756833"/>
                </a:cubicBezTo>
                <a:cubicBezTo>
                  <a:pt x="159201" y="744013"/>
                  <a:pt x="169877" y="718939"/>
                  <a:pt x="190005" y="705522"/>
                </a:cubicBezTo>
                <a:lnTo>
                  <a:pt x="228493" y="679867"/>
                </a:lnTo>
                <a:cubicBezTo>
                  <a:pt x="237046" y="667039"/>
                  <a:pt x="242548" y="651536"/>
                  <a:pt x="254151" y="641384"/>
                </a:cubicBezTo>
                <a:cubicBezTo>
                  <a:pt x="277359" y="621079"/>
                  <a:pt x="331126" y="590073"/>
                  <a:pt x="331126" y="590073"/>
                </a:cubicBezTo>
                <a:cubicBezTo>
                  <a:pt x="339679" y="572970"/>
                  <a:pt x="343261" y="552284"/>
                  <a:pt x="356784" y="538763"/>
                </a:cubicBezTo>
                <a:cubicBezTo>
                  <a:pt x="366347" y="529201"/>
                  <a:pt x="387411" y="536939"/>
                  <a:pt x="395272" y="525935"/>
                </a:cubicBezTo>
                <a:cubicBezTo>
                  <a:pt x="410992" y="503930"/>
                  <a:pt x="401806" y="468090"/>
                  <a:pt x="420930" y="448969"/>
                </a:cubicBezTo>
                <a:lnTo>
                  <a:pt x="459418" y="410486"/>
                </a:lnTo>
                <a:cubicBezTo>
                  <a:pt x="463694" y="397658"/>
                  <a:pt x="465290" y="383597"/>
                  <a:pt x="472247" y="372003"/>
                </a:cubicBezTo>
                <a:cubicBezTo>
                  <a:pt x="478470" y="361632"/>
                  <a:pt x="492495" y="357165"/>
                  <a:pt x="497905" y="346347"/>
                </a:cubicBezTo>
                <a:cubicBezTo>
                  <a:pt x="505790" y="330579"/>
                  <a:pt x="505891" y="311988"/>
                  <a:pt x="510735" y="295037"/>
                </a:cubicBezTo>
                <a:cubicBezTo>
                  <a:pt x="514450" y="282036"/>
                  <a:pt x="519288" y="269382"/>
                  <a:pt x="523564" y="256554"/>
                </a:cubicBezTo>
                <a:cubicBezTo>
                  <a:pt x="519288" y="175312"/>
                  <a:pt x="520827" y="93554"/>
                  <a:pt x="510735" y="12828"/>
                </a:cubicBezTo>
                <a:cubicBezTo>
                  <a:pt x="509058" y="-589"/>
                  <a:pt x="496412" y="37872"/>
                  <a:pt x="497905" y="51311"/>
                </a:cubicBezTo>
                <a:cubicBezTo>
                  <a:pt x="500892" y="78189"/>
                  <a:pt x="523564" y="128277"/>
                  <a:pt x="523564" y="128277"/>
                </a:cubicBezTo>
                <a:cubicBezTo>
                  <a:pt x="518130" y="209778"/>
                  <a:pt x="529321" y="285881"/>
                  <a:pt x="497905" y="359175"/>
                </a:cubicBezTo>
                <a:cubicBezTo>
                  <a:pt x="490371" y="376751"/>
                  <a:pt x="483363" y="394926"/>
                  <a:pt x="472247" y="410486"/>
                </a:cubicBezTo>
                <a:cubicBezTo>
                  <a:pt x="461701" y="425248"/>
                  <a:pt x="446589" y="436141"/>
                  <a:pt x="433760" y="448969"/>
                </a:cubicBezTo>
                <a:cubicBezTo>
                  <a:pt x="423325" y="480267"/>
                  <a:pt x="420140" y="501070"/>
                  <a:pt x="395272" y="525935"/>
                </a:cubicBezTo>
                <a:cubicBezTo>
                  <a:pt x="384369" y="536837"/>
                  <a:pt x="369613" y="543038"/>
                  <a:pt x="356784" y="551590"/>
                </a:cubicBezTo>
                <a:cubicBezTo>
                  <a:pt x="348231" y="564418"/>
                  <a:pt x="337200" y="575902"/>
                  <a:pt x="331126" y="590073"/>
                </a:cubicBezTo>
                <a:cubicBezTo>
                  <a:pt x="306570" y="647366"/>
                  <a:pt x="338304" y="640875"/>
                  <a:pt x="279809" y="679867"/>
                </a:cubicBezTo>
                <a:cubicBezTo>
                  <a:pt x="268557" y="687368"/>
                  <a:pt x="254151" y="688419"/>
                  <a:pt x="241322" y="692695"/>
                </a:cubicBezTo>
                <a:cubicBezTo>
                  <a:pt x="180442" y="753567"/>
                  <a:pt x="212954" y="736358"/>
                  <a:pt x="151518" y="756833"/>
                </a:cubicBezTo>
                <a:cubicBezTo>
                  <a:pt x="63290" y="815644"/>
                  <a:pt x="103796" y="798393"/>
                  <a:pt x="36055" y="820972"/>
                </a:cubicBezTo>
                <a:cubicBezTo>
                  <a:pt x="27502" y="812420"/>
                  <a:pt x="10397" y="807411"/>
                  <a:pt x="10397" y="795316"/>
                </a:cubicBezTo>
                <a:cubicBezTo>
                  <a:pt x="10397" y="779899"/>
                  <a:pt x="29793" y="770921"/>
                  <a:pt x="36055" y="756833"/>
                </a:cubicBezTo>
                <a:cubicBezTo>
                  <a:pt x="83227" y="650707"/>
                  <a:pt x="34678" y="706898"/>
                  <a:pt x="87372" y="654212"/>
                </a:cubicBezTo>
                <a:cubicBezTo>
                  <a:pt x="91648" y="637108"/>
                  <a:pt x="94010" y="619408"/>
                  <a:pt x="100201" y="602901"/>
                </a:cubicBezTo>
                <a:cubicBezTo>
                  <a:pt x="106916" y="584996"/>
                  <a:pt x="118326" y="569166"/>
                  <a:pt x="125859" y="551590"/>
                </a:cubicBezTo>
                <a:cubicBezTo>
                  <a:pt x="131186" y="539162"/>
                  <a:pt x="134412" y="525935"/>
                  <a:pt x="138688" y="513107"/>
                </a:cubicBezTo>
                <a:cubicBezTo>
                  <a:pt x="134412" y="568694"/>
                  <a:pt x="132775" y="624547"/>
                  <a:pt x="125859" y="679867"/>
                </a:cubicBezTo>
                <a:cubicBezTo>
                  <a:pt x="124182" y="693284"/>
                  <a:pt x="121478" y="707792"/>
                  <a:pt x="113030" y="718350"/>
                </a:cubicBezTo>
                <a:cubicBezTo>
                  <a:pt x="94942" y="740958"/>
                  <a:pt x="61409" y="748383"/>
                  <a:pt x="36055" y="756833"/>
                </a:cubicBezTo>
                <a:cubicBezTo>
                  <a:pt x="27502" y="765385"/>
                  <a:pt x="3687" y="772426"/>
                  <a:pt x="10397" y="782489"/>
                </a:cubicBezTo>
                <a:cubicBezTo>
                  <a:pt x="27503" y="808145"/>
                  <a:pt x="65567" y="811995"/>
                  <a:pt x="87372" y="833799"/>
                </a:cubicBezTo>
                <a:cubicBezTo>
                  <a:pt x="95925" y="842351"/>
                  <a:pt x="103585" y="851900"/>
                  <a:pt x="113030" y="859455"/>
                </a:cubicBezTo>
                <a:cubicBezTo>
                  <a:pt x="125070" y="869086"/>
                  <a:pt x="137727" y="878215"/>
                  <a:pt x="151518" y="885110"/>
                </a:cubicBezTo>
                <a:cubicBezTo>
                  <a:pt x="163613" y="891157"/>
                  <a:pt x="203528" y="897938"/>
                  <a:pt x="190005" y="897938"/>
                </a:cubicBezTo>
                <a:cubicBezTo>
                  <a:pt x="172373" y="897938"/>
                  <a:pt x="155198" y="891300"/>
                  <a:pt x="138688" y="885110"/>
                </a:cubicBezTo>
                <a:cubicBezTo>
                  <a:pt x="120781" y="878396"/>
                  <a:pt x="104477" y="868007"/>
                  <a:pt x="87372" y="859455"/>
                </a:cubicBezTo>
                <a:cubicBezTo>
                  <a:pt x="70028" y="842113"/>
                  <a:pt x="45553" y="825291"/>
                  <a:pt x="48884" y="795316"/>
                </a:cubicBezTo>
                <a:cubicBezTo>
                  <a:pt x="51871" y="768438"/>
                  <a:pt x="65989" y="744005"/>
                  <a:pt x="74542" y="718350"/>
                </a:cubicBezTo>
                <a:lnTo>
                  <a:pt x="100201" y="641384"/>
                </a:lnTo>
                <a:cubicBezTo>
                  <a:pt x="104477" y="628556"/>
                  <a:pt x="109750" y="616019"/>
                  <a:pt x="113030" y="602901"/>
                </a:cubicBezTo>
                <a:lnTo>
                  <a:pt x="125859" y="551590"/>
                </a:lnTo>
                <a:cubicBezTo>
                  <a:pt x="121583" y="602901"/>
                  <a:pt x="126298" y="655772"/>
                  <a:pt x="113030" y="705522"/>
                </a:cubicBezTo>
                <a:cubicBezTo>
                  <a:pt x="108355" y="723052"/>
                  <a:pt x="77525" y="726110"/>
                  <a:pt x="74542" y="744006"/>
                </a:cubicBezTo>
                <a:cubicBezTo>
                  <a:pt x="72007" y="759214"/>
                  <a:pt x="89298" y="771588"/>
                  <a:pt x="100201" y="782489"/>
                </a:cubicBezTo>
                <a:cubicBezTo>
                  <a:pt x="111104" y="793390"/>
                  <a:pt x="126981" y="798111"/>
                  <a:pt x="138688" y="808144"/>
                </a:cubicBezTo>
                <a:cubicBezTo>
                  <a:pt x="216170" y="874550"/>
                  <a:pt x="157775" y="848714"/>
                  <a:pt x="228493" y="872282"/>
                </a:cubicBezTo>
                <a:cubicBezTo>
                  <a:pt x="232769" y="885110"/>
                  <a:pt x="234365" y="899171"/>
                  <a:pt x="241322" y="910765"/>
                </a:cubicBezTo>
                <a:cubicBezTo>
                  <a:pt x="247545" y="921136"/>
                  <a:pt x="275533" y="927869"/>
                  <a:pt x="266980" y="936421"/>
                </a:cubicBezTo>
                <a:cubicBezTo>
                  <a:pt x="257418" y="945983"/>
                  <a:pt x="240314" y="930160"/>
                  <a:pt x="228493" y="923593"/>
                </a:cubicBezTo>
                <a:cubicBezTo>
                  <a:pt x="201536" y="908619"/>
                  <a:pt x="151518" y="872282"/>
                  <a:pt x="151518" y="872282"/>
                </a:cubicBezTo>
                <a:cubicBezTo>
                  <a:pt x="142965" y="859454"/>
                  <a:pt x="138934" y="841970"/>
                  <a:pt x="125859" y="833799"/>
                </a:cubicBezTo>
                <a:cubicBezTo>
                  <a:pt x="102923" y="819466"/>
                  <a:pt x="48884" y="808144"/>
                  <a:pt x="48884" y="808144"/>
                </a:cubicBezTo>
              </a:path>
            </a:pathLst>
          </a:custGeom>
          <a:ln>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Freeform 41"/>
          <p:cNvSpPr/>
          <p:nvPr/>
        </p:nvSpPr>
        <p:spPr>
          <a:xfrm rot="5215725">
            <a:off x="3987901" y="3440843"/>
            <a:ext cx="921751" cy="1418299"/>
          </a:xfrm>
          <a:custGeom>
            <a:avLst/>
            <a:gdLst>
              <a:gd name="connsiteX0" fmla="*/ 497905 w 523564"/>
              <a:gd name="connsiteY0" fmla="*/ 0 h 939415"/>
              <a:gd name="connsiteX1" fmla="*/ 485076 w 523564"/>
              <a:gd name="connsiteY1" fmla="*/ 384830 h 939415"/>
              <a:gd name="connsiteX2" fmla="*/ 459418 w 523564"/>
              <a:gd name="connsiteY2" fmla="*/ 410486 h 939415"/>
              <a:gd name="connsiteX3" fmla="*/ 433760 w 523564"/>
              <a:gd name="connsiteY3" fmla="*/ 461796 h 939415"/>
              <a:gd name="connsiteX4" fmla="*/ 408101 w 523564"/>
              <a:gd name="connsiteY4" fmla="*/ 487452 h 939415"/>
              <a:gd name="connsiteX5" fmla="*/ 356784 w 523564"/>
              <a:gd name="connsiteY5" fmla="*/ 551590 h 939415"/>
              <a:gd name="connsiteX6" fmla="*/ 343955 w 523564"/>
              <a:gd name="connsiteY6" fmla="*/ 590073 h 939415"/>
              <a:gd name="connsiteX7" fmla="*/ 279809 w 523564"/>
              <a:gd name="connsiteY7" fmla="*/ 641384 h 939415"/>
              <a:gd name="connsiteX8" fmla="*/ 228493 w 523564"/>
              <a:gd name="connsiteY8" fmla="*/ 692695 h 939415"/>
              <a:gd name="connsiteX9" fmla="*/ 177176 w 523564"/>
              <a:gd name="connsiteY9" fmla="*/ 744006 h 939415"/>
              <a:gd name="connsiteX10" fmla="*/ 100201 w 523564"/>
              <a:gd name="connsiteY10" fmla="*/ 795316 h 939415"/>
              <a:gd name="connsiteX11" fmla="*/ 61713 w 523564"/>
              <a:gd name="connsiteY11" fmla="*/ 795316 h 939415"/>
              <a:gd name="connsiteX12" fmla="*/ 138688 w 523564"/>
              <a:gd name="connsiteY12" fmla="*/ 756833 h 939415"/>
              <a:gd name="connsiteX13" fmla="*/ 190005 w 523564"/>
              <a:gd name="connsiteY13" fmla="*/ 705522 h 939415"/>
              <a:gd name="connsiteX14" fmla="*/ 228493 w 523564"/>
              <a:gd name="connsiteY14" fmla="*/ 679867 h 939415"/>
              <a:gd name="connsiteX15" fmla="*/ 254151 w 523564"/>
              <a:gd name="connsiteY15" fmla="*/ 641384 h 939415"/>
              <a:gd name="connsiteX16" fmla="*/ 331126 w 523564"/>
              <a:gd name="connsiteY16" fmla="*/ 590073 h 939415"/>
              <a:gd name="connsiteX17" fmla="*/ 356784 w 523564"/>
              <a:gd name="connsiteY17" fmla="*/ 538763 h 939415"/>
              <a:gd name="connsiteX18" fmla="*/ 395272 w 523564"/>
              <a:gd name="connsiteY18" fmla="*/ 525935 h 939415"/>
              <a:gd name="connsiteX19" fmla="*/ 420930 w 523564"/>
              <a:gd name="connsiteY19" fmla="*/ 448969 h 939415"/>
              <a:gd name="connsiteX20" fmla="*/ 459418 w 523564"/>
              <a:gd name="connsiteY20" fmla="*/ 410486 h 939415"/>
              <a:gd name="connsiteX21" fmla="*/ 472247 w 523564"/>
              <a:gd name="connsiteY21" fmla="*/ 372003 h 939415"/>
              <a:gd name="connsiteX22" fmla="*/ 497905 w 523564"/>
              <a:gd name="connsiteY22" fmla="*/ 346347 h 939415"/>
              <a:gd name="connsiteX23" fmla="*/ 510735 w 523564"/>
              <a:gd name="connsiteY23" fmla="*/ 295037 h 939415"/>
              <a:gd name="connsiteX24" fmla="*/ 523564 w 523564"/>
              <a:gd name="connsiteY24" fmla="*/ 256554 h 939415"/>
              <a:gd name="connsiteX25" fmla="*/ 510735 w 523564"/>
              <a:gd name="connsiteY25" fmla="*/ 12828 h 939415"/>
              <a:gd name="connsiteX26" fmla="*/ 497905 w 523564"/>
              <a:gd name="connsiteY26" fmla="*/ 51311 h 939415"/>
              <a:gd name="connsiteX27" fmla="*/ 523564 w 523564"/>
              <a:gd name="connsiteY27" fmla="*/ 128277 h 939415"/>
              <a:gd name="connsiteX28" fmla="*/ 497905 w 523564"/>
              <a:gd name="connsiteY28" fmla="*/ 359175 h 939415"/>
              <a:gd name="connsiteX29" fmla="*/ 472247 w 523564"/>
              <a:gd name="connsiteY29" fmla="*/ 410486 h 939415"/>
              <a:gd name="connsiteX30" fmla="*/ 433760 w 523564"/>
              <a:gd name="connsiteY30" fmla="*/ 448969 h 939415"/>
              <a:gd name="connsiteX31" fmla="*/ 395272 w 523564"/>
              <a:gd name="connsiteY31" fmla="*/ 525935 h 939415"/>
              <a:gd name="connsiteX32" fmla="*/ 356784 w 523564"/>
              <a:gd name="connsiteY32" fmla="*/ 551590 h 939415"/>
              <a:gd name="connsiteX33" fmla="*/ 331126 w 523564"/>
              <a:gd name="connsiteY33" fmla="*/ 590073 h 939415"/>
              <a:gd name="connsiteX34" fmla="*/ 279809 w 523564"/>
              <a:gd name="connsiteY34" fmla="*/ 679867 h 939415"/>
              <a:gd name="connsiteX35" fmla="*/ 241322 w 523564"/>
              <a:gd name="connsiteY35" fmla="*/ 692695 h 939415"/>
              <a:gd name="connsiteX36" fmla="*/ 151518 w 523564"/>
              <a:gd name="connsiteY36" fmla="*/ 756833 h 939415"/>
              <a:gd name="connsiteX37" fmla="*/ 36055 w 523564"/>
              <a:gd name="connsiteY37" fmla="*/ 820972 h 939415"/>
              <a:gd name="connsiteX38" fmla="*/ 10397 w 523564"/>
              <a:gd name="connsiteY38" fmla="*/ 795316 h 939415"/>
              <a:gd name="connsiteX39" fmla="*/ 36055 w 523564"/>
              <a:gd name="connsiteY39" fmla="*/ 756833 h 939415"/>
              <a:gd name="connsiteX40" fmla="*/ 87372 w 523564"/>
              <a:gd name="connsiteY40" fmla="*/ 654212 h 939415"/>
              <a:gd name="connsiteX41" fmla="*/ 100201 w 523564"/>
              <a:gd name="connsiteY41" fmla="*/ 602901 h 939415"/>
              <a:gd name="connsiteX42" fmla="*/ 125859 w 523564"/>
              <a:gd name="connsiteY42" fmla="*/ 551590 h 939415"/>
              <a:gd name="connsiteX43" fmla="*/ 138688 w 523564"/>
              <a:gd name="connsiteY43" fmla="*/ 513107 h 939415"/>
              <a:gd name="connsiteX44" fmla="*/ 125859 w 523564"/>
              <a:gd name="connsiteY44" fmla="*/ 679867 h 939415"/>
              <a:gd name="connsiteX45" fmla="*/ 113030 w 523564"/>
              <a:gd name="connsiteY45" fmla="*/ 718350 h 939415"/>
              <a:gd name="connsiteX46" fmla="*/ 36055 w 523564"/>
              <a:gd name="connsiteY46" fmla="*/ 756833 h 939415"/>
              <a:gd name="connsiteX47" fmla="*/ 10397 w 523564"/>
              <a:gd name="connsiteY47" fmla="*/ 782489 h 939415"/>
              <a:gd name="connsiteX48" fmla="*/ 87372 w 523564"/>
              <a:gd name="connsiteY48" fmla="*/ 833799 h 939415"/>
              <a:gd name="connsiteX49" fmla="*/ 113030 w 523564"/>
              <a:gd name="connsiteY49" fmla="*/ 859455 h 939415"/>
              <a:gd name="connsiteX50" fmla="*/ 151518 w 523564"/>
              <a:gd name="connsiteY50" fmla="*/ 885110 h 939415"/>
              <a:gd name="connsiteX51" fmla="*/ 190005 w 523564"/>
              <a:gd name="connsiteY51" fmla="*/ 897938 h 939415"/>
              <a:gd name="connsiteX52" fmla="*/ 138688 w 523564"/>
              <a:gd name="connsiteY52" fmla="*/ 885110 h 939415"/>
              <a:gd name="connsiteX53" fmla="*/ 87372 w 523564"/>
              <a:gd name="connsiteY53" fmla="*/ 859455 h 939415"/>
              <a:gd name="connsiteX54" fmla="*/ 48884 w 523564"/>
              <a:gd name="connsiteY54" fmla="*/ 795316 h 939415"/>
              <a:gd name="connsiteX55" fmla="*/ 74542 w 523564"/>
              <a:gd name="connsiteY55" fmla="*/ 718350 h 939415"/>
              <a:gd name="connsiteX56" fmla="*/ 100201 w 523564"/>
              <a:gd name="connsiteY56" fmla="*/ 641384 h 939415"/>
              <a:gd name="connsiteX57" fmla="*/ 113030 w 523564"/>
              <a:gd name="connsiteY57" fmla="*/ 602901 h 939415"/>
              <a:gd name="connsiteX58" fmla="*/ 125859 w 523564"/>
              <a:gd name="connsiteY58" fmla="*/ 551590 h 939415"/>
              <a:gd name="connsiteX59" fmla="*/ 113030 w 523564"/>
              <a:gd name="connsiteY59" fmla="*/ 705522 h 939415"/>
              <a:gd name="connsiteX60" fmla="*/ 74542 w 523564"/>
              <a:gd name="connsiteY60" fmla="*/ 744006 h 939415"/>
              <a:gd name="connsiteX61" fmla="*/ 100201 w 523564"/>
              <a:gd name="connsiteY61" fmla="*/ 782489 h 939415"/>
              <a:gd name="connsiteX62" fmla="*/ 138688 w 523564"/>
              <a:gd name="connsiteY62" fmla="*/ 808144 h 939415"/>
              <a:gd name="connsiteX63" fmla="*/ 228493 w 523564"/>
              <a:gd name="connsiteY63" fmla="*/ 872282 h 939415"/>
              <a:gd name="connsiteX64" fmla="*/ 241322 w 523564"/>
              <a:gd name="connsiteY64" fmla="*/ 910765 h 939415"/>
              <a:gd name="connsiteX65" fmla="*/ 266980 w 523564"/>
              <a:gd name="connsiteY65" fmla="*/ 936421 h 939415"/>
              <a:gd name="connsiteX66" fmla="*/ 228493 w 523564"/>
              <a:gd name="connsiteY66" fmla="*/ 923593 h 939415"/>
              <a:gd name="connsiteX67" fmla="*/ 151518 w 523564"/>
              <a:gd name="connsiteY67" fmla="*/ 872282 h 939415"/>
              <a:gd name="connsiteX68" fmla="*/ 125859 w 523564"/>
              <a:gd name="connsiteY68" fmla="*/ 833799 h 939415"/>
              <a:gd name="connsiteX69" fmla="*/ 48884 w 523564"/>
              <a:gd name="connsiteY69" fmla="*/ 808144 h 93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23564" h="939415">
                <a:moveTo>
                  <a:pt x="497905" y="0"/>
                </a:moveTo>
                <a:cubicBezTo>
                  <a:pt x="493629" y="128277"/>
                  <a:pt x="497057" y="257043"/>
                  <a:pt x="485076" y="384830"/>
                </a:cubicBezTo>
                <a:cubicBezTo>
                  <a:pt x="483947" y="396872"/>
                  <a:pt x="466127" y="400423"/>
                  <a:pt x="459418" y="410486"/>
                </a:cubicBezTo>
                <a:cubicBezTo>
                  <a:pt x="448810" y="426396"/>
                  <a:pt x="444368" y="445886"/>
                  <a:pt x="433760" y="461796"/>
                </a:cubicBezTo>
                <a:cubicBezTo>
                  <a:pt x="427050" y="471859"/>
                  <a:pt x="415657" y="478008"/>
                  <a:pt x="408101" y="487452"/>
                </a:cubicBezTo>
                <a:cubicBezTo>
                  <a:pt x="343370" y="568357"/>
                  <a:pt x="418735" y="489649"/>
                  <a:pt x="356784" y="551590"/>
                </a:cubicBezTo>
                <a:cubicBezTo>
                  <a:pt x="352508" y="564418"/>
                  <a:pt x="350912" y="578479"/>
                  <a:pt x="343955" y="590073"/>
                </a:cubicBezTo>
                <a:cubicBezTo>
                  <a:pt x="331767" y="610385"/>
                  <a:pt x="297291" y="629731"/>
                  <a:pt x="279809" y="641384"/>
                </a:cubicBezTo>
                <a:cubicBezTo>
                  <a:pt x="245600" y="743999"/>
                  <a:pt x="296912" y="624284"/>
                  <a:pt x="228493" y="692695"/>
                </a:cubicBezTo>
                <a:cubicBezTo>
                  <a:pt x="160069" y="761111"/>
                  <a:pt x="279812" y="709797"/>
                  <a:pt x="177176" y="744006"/>
                </a:cubicBezTo>
                <a:cubicBezTo>
                  <a:pt x="144734" y="792664"/>
                  <a:pt x="163048" y="783891"/>
                  <a:pt x="100201" y="795316"/>
                </a:cubicBezTo>
                <a:cubicBezTo>
                  <a:pt x="-68327" y="825953"/>
                  <a:pt x="16786" y="806547"/>
                  <a:pt x="61713" y="795316"/>
                </a:cubicBezTo>
                <a:cubicBezTo>
                  <a:pt x="143096" y="713946"/>
                  <a:pt x="12581" y="835642"/>
                  <a:pt x="138688" y="756833"/>
                </a:cubicBezTo>
                <a:cubicBezTo>
                  <a:pt x="159201" y="744013"/>
                  <a:pt x="169877" y="718939"/>
                  <a:pt x="190005" y="705522"/>
                </a:cubicBezTo>
                <a:lnTo>
                  <a:pt x="228493" y="679867"/>
                </a:lnTo>
                <a:cubicBezTo>
                  <a:pt x="237046" y="667039"/>
                  <a:pt x="242548" y="651536"/>
                  <a:pt x="254151" y="641384"/>
                </a:cubicBezTo>
                <a:cubicBezTo>
                  <a:pt x="277359" y="621079"/>
                  <a:pt x="331126" y="590073"/>
                  <a:pt x="331126" y="590073"/>
                </a:cubicBezTo>
                <a:cubicBezTo>
                  <a:pt x="339679" y="572970"/>
                  <a:pt x="343261" y="552284"/>
                  <a:pt x="356784" y="538763"/>
                </a:cubicBezTo>
                <a:cubicBezTo>
                  <a:pt x="366347" y="529201"/>
                  <a:pt x="387411" y="536939"/>
                  <a:pt x="395272" y="525935"/>
                </a:cubicBezTo>
                <a:cubicBezTo>
                  <a:pt x="410992" y="503930"/>
                  <a:pt x="401806" y="468090"/>
                  <a:pt x="420930" y="448969"/>
                </a:cubicBezTo>
                <a:lnTo>
                  <a:pt x="459418" y="410486"/>
                </a:lnTo>
                <a:cubicBezTo>
                  <a:pt x="463694" y="397658"/>
                  <a:pt x="465290" y="383597"/>
                  <a:pt x="472247" y="372003"/>
                </a:cubicBezTo>
                <a:cubicBezTo>
                  <a:pt x="478470" y="361632"/>
                  <a:pt x="492495" y="357165"/>
                  <a:pt x="497905" y="346347"/>
                </a:cubicBezTo>
                <a:cubicBezTo>
                  <a:pt x="505790" y="330579"/>
                  <a:pt x="505891" y="311988"/>
                  <a:pt x="510735" y="295037"/>
                </a:cubicBezTo>
                <a:cubicBezTo>
                  <a:pt x="514450" y="282036"/>
                  <a:pt x="519288" y="269382"/>
                  <a:pt x="523564" y="256554"/>
                </a:cubicBezTo>
                <a:cubicBezTo>
                  <a:pt x="519288" y="175312"/>
                  <a:pt x="520827" y="93554"/>
                  <a:pt x="510735" y="12828"/>
                </a:cubicBezTo>
                <a:cubicBezTo>
                  <a:pt x="509058" y="-589"/>
                  <a:pt x="496412" y="37872"/>
                  <a:pt x="497905" y="51311"/>
                </a:cubicBezTo>
                <a:cubicBezTo>
                  <a:pt x="500892" y="78189"/>
                  <a:pt x="523564" y="128277"/>
                  <a:pt x="523564" y="128277"/>
                </a:cubicBezTo>
                <a:cubicBezTo>
                  <a:pt x="518130" y="209778"/>
                  <a:pt x="529321" y="285881"/>
                  <a:pt x="497905" y="359175"/>
                </a:cubicBezTo>
                <a:cubicBezTo>
                  <a:pt x="490371" y="376751"/>
                  <a:pt x="483363" y="394926"/>
                  <a:pt x="472247" y="410486"/>
                </a:cubicBezTo>
                <a:cubicBezTo>
                  <a:pt x="461701" y="425248"/>
                  <a:pt x="446589" y="436141"/>
                  <a:pt x="433760" y="448969"/>
                </a:cubicBezTo>
                <a:cubicBezTo>
                  <a:pt x="423325" y="480267"/>
                  <a:pt x="420140" y="501070"/>
                  <a:pt x="395272" y="525935"/>
                </a:cubicBezTo>
                <a:cubicBezTo>
                  <a:pt x="384369" y="536837"/>
                  <a:pt x="369613" y="543038"/>
                  <a:pt x="356784" y="551590"/>
                </a:cubicBezTo>
                <a:cubicBezTo>
                  <a:pt x="348231" y="564418"/>
                  <a:pt x="337200" y="575902"/>
                  <a:pt x="331126" y="590073"/>
                </a:cubicBezTo>
                <a:cubicBezTo>
                  <a:pt x="306570" y="647366"/>
                  <a:pt x="338304" y="640875"/>
                  <a:pt x="279809" y="679867"/>
                </a:cubicBezTo>
                <a:cubicBezTo>
                  <a:pt x="268557" y="687368"/>
                  <a:pt x="254151" y="688419"/>
                  <a:pt x="241322" y="692695"/>
                </a:cubicBezTo>
                <a:cubicBezTo>
                  <a:pt x="180442" y="753567"/>
                  <a:pt x="212954" y="736358"/>
                  <a:pt x="151518" y="756833"/>
                </a:cubicBezTo>
                <a:cubicBezTo>
                  <a:pt x="63290" y="815644"/>
                  <a:pt x="103796" y="798393"/>
                  <a:pt x="36055" y="820972"/>
                </a:cubicBezTo>
                <a:cubicBezTo>
                  <a:pt x="27502" y="812420"/>
                  <a:pt x="10397" y="807411"/>
                  <a:pt x="10397" y="795316"/>
                </a:cubicBezTo>
                <a:cubicBezTo>
                  <a:pt x="10397" y="779899"/>
                  <a:pt x="29793" y="770921"/>
                  <a:pt x="36055" y="756833"/>
                </a:cubicBezTo>
                <a:cubicBezTo>
                  <a:pt x="83227" y="650707"/>
                  <a:pt x="34678" y="706898"/>
                  <a:pt x="87372" y="654212"/>
                </a:cubicBezTo>
                <a:cubicBezTo>
                  <a:pt x="91648" y="637108"/>
                  <a:pt x="94010" y="619408"/>
                  <a:pt x="100201" y="602901"/>
                </a:cubicBezTo>
                <a:cubicBezTo>
                  <a:pt x="106916" y="584996"/>
                  <a:pt x="118326" y="569166"/>
                  <a:pt x="125859" y="551590"/>
                </a:cubicBezTo>
                <a:cubicBezTo>
                  <a:pt x="131186" y="539162"/>
                  <a:pt x="134412" y="525935"/>
                  <a:pt x="138688" y="513107"/>
                </a:cubicBezTo>
                <a:cubicBezTo>
                  <a:pt x="134412" y="568694"/>
                  <a:pt x="132775" y="624547"/>
                  <a:pt x="125859" y="679867"/>
                </a:cubicBezTo>
                <a:cubicBezTo>
                  <a:pt x="124182" y="693284"/>
                  <a:pt x="121478" y="707792"/>
                  <a:pt x="113030" y="718350"/>
                </a:cubicBezTo>
                <a:cubicBezTo>
                  <a:pt x="94942" y="740958"/>
                  <a:pt x="61409" y="748383"/>
                  <a:pt x="36055" y="756833"/>
                </a:cubicBezTo>
                <a:cubicBezTo>
                  <a:pt x="27502" y="765385"/>
                  <a:pt x="3687" y="772426"/>
                  <a:pt x="10397" y="782489"/>
                </a:cubicBezTo>
                <a:cubicBezTo>
                  <a:pt x="27503" y="808145"/>
                  <a:pt x="65567" y="811995"/>
                  <a:pt x="87372" y="833799"/>
                </a:cubicBezTo>
                <a:cubicBezTo>
                  <a:pt x="95925" y="842351"/>
                  <a:pt x="103585" y="851900"/>
                  <a:pt x="113030" y="859455"/>
                </a:cubicBezTo>
                <a:cubicBezTo>
                  <a:pt x="125070" y="869086"/>
                  <a:pt x="137727" y="878215"/>
                  <a:pt x="151518" y="885110"/>
                </a:cubicBezTo>
                <a:cubicBezTo>
                  <a:pt x="163613" y="891157"/>
                  <a:pt x="203528" y="897938"/>
                  <a:pt x="190005" y="897938"/>
                </a:cubicBezTo>
                <a:cubicBezTo>
                  <a:pt x="172373" y="897938"/>
                  <a:pt x="155198" y="891300"/>
                  <a:pt x="138688" y="885110"/>
                </a:cubicBezTo>
                <a:cubicBezTo>
                  <a:pt x="120781" y="878396"/>
                  <a:pt x="104477" y="868007"/>
                  <a:pt x="87372" y="859455"/>
                </a:cubicBezTo>
                <a:cubicBezTo>
                  <a:pt x="70028" y="842113"/>
                  <a:pt x="45553" y="825291"/>
                  <a:pt x="48884" y="795316"/>
                </a:cubicBezTo>
                <a:cubicBezTo>
                  <a:pt x="51871" y="768438"/>
                  <a:pt x="65989" y="744005"/>
                  <a:pt x="74542" y="718350"/>
                </a:cubicBezTo>
                <a:lnTo>
                  <a:pt x="100201" y="641384"/>
                </a:lnTo>
                <a:cubicBezTo>
                  <a:pt x="104477" y="628556"/>
                  <a:pt x="109750" y="616019"/>
                  <a:pt x="113030" y="602901"/>
                </a:cubicBezTo>
                <a:lnTo>
                  <a:pt x="125859" y="551590"/>
                </a:lnTo>
                <a:cubicBezTo>
                  <a:pt x="121583" y="602901"/>
                  <a:pt x="126298" y="655772"/>
                  <a:pt x="113030" y="705522"/>
                </a:cubicBezTo>
                <a:cubicBezTo>
                  <a:pt x="108355" y="723052"/>
                  <a:pt x="77525" y="726110"/>
                  <a:pt x="74542" y="744006"/>
                </a:cubicBezTo>
                <a:cubicBezTo>
                  <a:pt x="72007" y="759214"/>
                  <a:pt x="89298" y="771588"/>
                  <a:pt x="100201" y="782489"/>
                </a:cubicBezTo>
                <a:cubicBezTo>
                  <a:pt x="111104" y="793390"/>
                  <a:pt x="126981" y="798111"/>
                  <a:pt x="138688" y="808144"/>
                </a:cubicBezTo>
                <a:cubicBezTo>
                  <a:pt x="216170" y="874550"/>
                  <a:pt x="157775" y="848714"/>
                  <a:pt x="228493" y="872282"/>
                </a:cubicBezTo>
                <a:cubicBezTo>
                  <a:pt x="232769" y="885110"/>
                  <a:pt x="234365" y="899171"/>
                  <a:pt x="241322" y="910765"/>
                </a:cubicBezTo>
                <a:cubicBezTo>
                  <a:pt x="247545" y="921136"/>
                  <a:pt x="275533" y="927869"/>
                  <a:pt x="266980" y="936421"/>
                </a:cubicBezTo>
                <a:cubicBezTo>
                  <a:pt x="257418" y="945983"/>
                  <a:pt x="240314" y="930160"/>
                  <a:pt x="228493" y="923593"/>
                </a:cubicBezTo>
                <a:cubicBezTo>
                  <a:pt x="201536" y="908619"/>
                  <a:pt x="151518" y="872282"/>
                  <a:pt x="151518" y="872282"/>
                </a:cubicBezTo>
                <a:cubicBezTo>
                  <a:pt x="142965" y="859454"/>
                  <a:pt x="138934" y="841970"/>
                  <a:pt x="125859" y="833799"/>
                </a:cubicBezTo>
                <a:cubicBezTo>
                  <a:pt x="102923" y="819466"/>
                  <a:pt x="48884" y="808144"/>
                  <a:pt x="48884" y="808144"/>
                </a:cubicBezTo>
              </a:path>
            </a:pathLst>
          </a:custGeom>
          <a:ln>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43" name="Picture 42" descr="icon_37728.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162801" y="3825681"/>
            <a:ext cx="343929" cy="343929"/>
          </a:xfrm>
          <a:prstGeom prst="rect">
            <a:avLst/>
          </a:prstGeom>
          <a:effectLst/>
        </p:spPr>
      </p:pic>
      <p:pic>
        <p:nvPicPr>
          <p:cNvPr id="44" name="Picture 43" descr="icon_37728.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435279" y="4025121"/>
            <a:ext cx="343929" cy="343929"/>
          </a:xfrm>
          <a:prstGeom prst="rect">
            <a:avLst/>
          </a:prstGeom>
          <a:effectLst/>
        </p:spPr>
      </p:pic>
      <p:sp>
        <p:nvSpPr>
          <p:cNvPr id="45" name="Freeform 44"/>
          <p:cNvSpPr/>
          <p:nvPr/>
        </p:nvSpPr>
        <p:spPr>
          <a:xfrm>
            <a:off x="4483429" y="552316"/>
            <a:ext cx="747111" cy="4433183"/>
          </a:xfrm>
          <a:custGeom>
            <a:avLst/>
            <a:gdLst>
              <a:gd name="connsiteX0" fmla="*/ 474165 w 747111"/>
              <a:gd name="connsiteY0" fmla="*/ 4433183 h 4433183"/>
              <a:gd name="connsiteX1" fmla="*/ 744620 w 747111"/>
              <a:gd name="connsiteY1" fmla="*/ 2199116 h 4433183"/>
              <a:gd name="connsiteX2" fmla="*/ 333059 w 747111"/>
              <a:gd name="connsiteY2" fmla="*/ 323 h 4433183"/>
              <a:gd name="connsiteX3" fmla="*/ 3810 w 747111"/>
              <a:gd name="connsiteY3" fmla="*/ 2351973 h 4433183"/>
              <a:gd name="connsiteX4" fmla="*/ 144917 w 747111"/>
              <a:gd name="connsiteY4" fmla="*/ 4433183 h 4433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7111" h="4433183">
                <a:moveTo>
                  <a:pt x="474165" y="4433183"/>
                </a:moveTo>
                <a:cubicBezTo>
                  <a:pt x="621151" y="3685554"/>
                  <a:pt x="768138" y="2937926"/>
                  <a:pt x="744620" y="2199116"/>
                </a:cubicBezTo>
                <a:cubicBezTo>
                  <a:pt x="721102" y="1460306"/>
                  <a:pt x="456527" y="-25153"/>
                  <a:pt x="333059" y="323"/>
                </a:cubicBezTo>
                <a:cubicBezTo>
                  <a:pt x="209591" y="25799"/>
                  <a:pt x="35167" y="1613163"/>
                  <a:pt x="3810" y="2351973"/>
                </a:cubicBezTo>
                <a:cubicBezTo>
                  <a:pt x="-27547" y="3090783"/>
                  <a:pt x="144917" y="4433183"/>
                  <a:pt x="144917" y="4433183"/>
                </a:cubicBezTo>
              </a:path>
            </a:pathLst>
          </a:custGeom>
          <a:ln>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46" name="Picture 45" descr="ArduinoUnoSmd450px.jpg"/>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98889"/>
                    </a14:imgEffect>
                  </a14:imgLayer>
                </a14:imgProps>
              </a:ext>
              <a:ext uri="{28A0092B-C50C-407E-A947-70E740481C1C}">
                <a14:useLocalDpi xmlns:a14="http://schemas.microsoft.com/office/drawing/2010/main"/>
              </a:ext>
            </a:extLst>
          </a:blip>
          <a:stretch>
            <a:fillRect/>
          </a:stretch>
        </p:blipFill>
        <p:spPr>
          <a:xfrm>
            <a:off x="1940012" y="2349521"/>
            <a:ext cx="1825275" cy="1289861"/>
          </a:xfrm>
          <a:prstGeom prst="rect">
            <a:avLst/>
          </a:prstGeom>
          <a:effectLst/>
        </p:spPr>
      </p:pic>
      <p:pic>
        <p:nvPicPr>
          <p:cNvPr id="48" name="Picture 47" descr="BioHarness_03.jpg"/>
          <p:cNvPicPr>
            <a:picLocks noChangeAspect="1"/>
          </p:cNvPicPr>
          <p:nvPr/>
        </p:nvPicPr>
        <p:blipFill rotWithShape="1">
          <a:blip r:embed="rId9">
            <a:extLst>
              <a:ext uri="{BEBA8EAE-BF5A-486C-A8C5-ECC9F3942E4B}">
                <a14:imgProps xmlns:a14="http://schemas.microsoft.com/office/drawing/2010/main">
                  <a14:imgLayer r:embed="rId10">
                    <a14:imgEffect>
                      <a14:backgroundRemoval t="43125" b="61250" l="19167" r="80625"/>
                    </a14:imgEffect>
                  </a14:imgLayer>
                </a14:imgProps>
              </a:ext>
              <a:ext uri="{28A0092B-C50C-407E-A947-70E740481C1C}">
                <a14:useLocalDpi xmlns:a14="http://schemas.microsoft.com/office/drawing/2010/main" val="0"/>
              </a:ext>
            </a:extLst>
          </a:blip>
          <a:srcRect l="18371" t="43177" r="19100" b="37882"/>
          <a:stretch/>
        </p:blipFill>
        <p:spPr>
          <a:xfrm>
            <a:off x="4312591" y="2727916"/>
            <a:ext cx="3609977" cy="1093517"/>
          </a:xfrm>
          <a:prstGeom prst="rect">
            <a:avLst/>
          </a:prstGeom>
          <a:effectLst/>
        </p:spPr>
      </p:pic>
      <p:sp>
        <p:nvSpPr>
          <p:cNvPr id="2" name="Title 1"/>
          <p:cNvSpPr>
            <a:spLocks noGrp="1"/>
          </p:cNvSpPr>
          <p:nvPr>
            <p:ph type="title"/>
          </p:nvPr>
        </p:nvSpPr>
        <p:spPr/>
        <p:txBody>
          <a:bodyPr/>
          <a:lstStyle/>
          <a:p>
            <a:r>
              <a:rPr lang="en-US" dirty="0" smtClean="0"/>
              <a:t>Design/Architecture</a:t>
            </a:r>
            <a:endParaRPr lang="en-US" dirty="0"/>
          </a:p>
        </p:txBody>
      </p:sp>
    </p:spTree>
    <p:extLst>
      <p:ext uri="{BB962C8B-B14F-4D97-AF65-F5344CB8AC3E}">
        <p14:creationId xmlns:p14="http://schemas.microsoft.com/office/powerpoint/2010/main" val="31404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5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48"/>
                                        </p:tgtEl>
                                      </p:cBhvr>
                                    </p:animEffect>
                                    <p:set>
                                      <p:cBhvr>
                                        <p:cTn id="17" dur="1" fill="hold">
                                          <p:stCondLst>
                                            <p:cond delay="499"/>
                                          </p:stCondLst>
                                        </p:cTn>
                                        <p:tgtEl>
                                          <p:spTgt spid="48"/>
                                        </p:tgtEl>
                                        <p:attrNameLst>
                                          <p:attrName>style.visibility</p:attrName>
                                        </p:attrNameLst>
                                      </p:cBhvr>
                                      <p:to>
                                        <p:strVal val="hidden"/>
                                      </p:to>
                                    </p:set>
                                  </p:childTnLst>
                                </p:cTn>
                              </p:par>
                              <p:par>
                                <p:cTn id="18" presetID="10" presetClass="entr" presetSubtype="0" fill="hold" nodeType="withEffect">
                                  <p:stCondLst>
                                    <p:cond delay="0"/>
                                  </p:stCondLst>
                                  <p:childTnLst>
                                    <p:set>
                                      <p:cBhvr>
                                        <p:cTn id="19" dur="1" fill="hold">
                                          <p:stCondLst>
                                            <p:cond delay="0"/>
                                          </p:stCondLst>
                                        </p:cTn>
                                        <p:tgtEl>
                                          <p:spTgt spid="48"/>
                                        </p:tgtEl>
                                        <p:attrNameLst>
                                          <p:attrName>style.visibility</p:attrName>
                                        </p:attrNameLst>
                                      </p:cBhvr>
                                      <p:to>
                                        <p:strVal val="visible"/>
                                      </p:to>
                                    </p:set>
                                    <p:animEffect transition="in" filter="fade">
                                      <p:cBhvr>
                                        <p:cTn id="20" dur="500"/>
                                        <p:tgtEl>
                                          <p:spTgt spid="48"/>
                                        </p:tgtEl>
                                      </p:cBhvr>
                                    </p:animEffect>
                                  </p:childTnLst>
                                </p:cTn>
                              </p:par>
                              <p:par>
                                <p:cTn id="21" presetID="10" presetClass="entr" presetSubtype="0" fill="hold" nodeType="with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500"/>
                                        <p:tgtEl>
                                          <p:spTgt spid="3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wipe(up)">
                                      <p:cBhvr>
                                        <p:cTn id="28" dur="500"/>
                                        <p:tgtEl>
                                          <p:spTgt spid="41"/>
                                        </p:tgtEl>
                                      </p:cBhvr>
                                    </p:animEffect>
                                  </p:childTnLst>
                                </p:cTn>
                              </p:par>
                              <p:par>
                                <p:cTn id="29" presetID="10" presetClass="entr" presetSubtype="0" fill="hold" nodeType="with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fade">
                                      <p:cBhvr>
                                        <p:cTn id="31" dur="500"/>
                                        <p:tgtEl>
                                          <p:spTgt spid="4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xit" presetSubtype="1" fill="hold" grpId="1" nodeType="clickEffect">
                                  <p:stCondLst>
                                    <p:cond delay="0"/>
                                  </p:stCondLst>
                                  <p:childTnLst>
                                    <p:animEffect transition="out" filter="wipe(up)">
                                      <p:cBhvr>
                                        <p:cTn id="35" dur="500"/>
                                        <p:tgtEl>
                                          <p:spTgt spid="41"/>
                                        </p:tgtEl>
                                      </p:cBhvr>
                                    </p:animEffect>
                                    <p:set>
                                      <p:cBhvr>
                                        <p:cTn id="36" dur="1" fill="hold">
                                          <p:stCondLst>
                                            <p:cond delay="499"/>
                                          </p:stCondLst>
                                        </p:cTn>
                                        <p:tgtEl>
                                          <p:spTgt spid="41"/>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43"/>
                                        </p:tgtEl>
                                      </p:cBhvr>
                                    </p:animEffect>
                                    <p:set>
                                      <p:cBhvr>
                                        <p:cTn id="39" dur="1" fill="hold">
                                          <p:stCondLst>
                                            <p:cond delay="499"/>
                                          </p:stCondLst>
                                        </p:cTn>
                                        <p:tgtEl>
                                          <p:spTgt spid="43"/>
                                        </p:tgtEl>
                                        <p:attrNameLst>
                                          <p:attrName>style.visibility</p:attrName>
                                        </p:attrNameLst>
                                      </p:cBhvr>
                                      <p:to>
                                        <p:strVal val="hidden"/>
                                      </p:to>
                                    </p:set>
                                  </p:childTnLst>
                                </p:cTn>
                              </p:par>
                              <p:par>
                                <p:cTn id="40" presetID="10" presetClass="entr" presetSubtype="0" fill="hold" nodeType="withEffect">
                                  <p:stCondLst>
                                    <p:cond delay="0"/>
                                  </p:stCondLst>
                                  <p:childTnLst>
                                    <p:set>
                                      <p:cBhvr>
                                        <p:cTn id="41" dur="1" fill="hold">
                                          <p:stCondLst>
                                            <p:cond delay="0"/>
                                          </p:stCondLst>
                                        </p:cTn>
                                        <p:tgtEl>
                                          <p:spTgt spid="46"/>
                                        </p:tgtEl>
                                        <p:attrNameLst>
                                          <p:attrName>style.visibility</p:attrName>
                                        </p:attrNameLst>
                                      </p:cBhvr>
                                      <p:to>
                                        <p:strVal val="visible"/>
                                      </p:to>
                                    </p:set>
                                    <p:animEffect transition="in" filter="fade">
                                      <p:cBhvr>
                                        <p:cTn id="42" dur="500"/>
                                        <p:tgtEl>
                                          <p:spTgt spid="46"/>
                                        </p:tgtEl>
                                      </p:cBhvr>
                                    </p:animEffect>
                                  </p:childTnLst>
                                </p:cTn>
                              </p:par>
                            </p:childTnLst>
                          </p:cTn>
                        </p:par>
                        <p:par>
                          <p:cTn id="43" fill="hold">
                            <p:stCondLst>
                              <p:cond delay="500"/>
                            </p:stCondLst>
                            <p:childTnLst>
                              <p:par>
                                <p:cTn id="44" presetID="22" presetClass="entr" presetSubtype="4" fill="hold" grpId="0" nodeType="afterEffect">
                                  <p:stCondLst>
                                    <p:cond delay="0"/>
                                  </p:stCondLst>
                                  <p:childTnLst>
                                    <p:set>
                                      <p:cBhvr>
                                        <p:cTn id="45" dur="1" fill="hold">
                                          <p:stCondLst>
                                            <p:cond delay="0"/>
                                          </p:stCondLst>
                                        </p:cTn>
                                        <p:tgtEl>
                                          <p:spTgt spid="42"/>
                                        </p:tgtEl>
                                        <p:attrNameLst>
                                          <p:attrName>style.visibility</p:attrName>
                                        </p:attrNameLst>
                                      </p:cBhvr>
                                      <p:to>
                                        <p:strVal val="visible"/>
                                      </p:to>
                                    </p:set>
                                    <p:animEffect transition="in" filter="wipe(down)">
                                      <p:cBhvr>
                                        <p:cTn id="46" dur="500"/>
                                        <p:tgtEl>
                                          <p:spTgt spid="42"/>
                                        </p:tgtEl>
                                      </p:cBhvr>
                                    </p:animEffect>
                                  </p:childTnLst>
                                </p:cTn>
                              </p:par>
                              <p:par>
                                <p:cTn id="47" presetID="10" presetClass="entr" presetSubtype="0" fill="hold" nodeType="withEffect">
                                  <p:stCondLst>
                                    <p:cond delay="0"/>
                                  </p:stCondLst>
                                  <p:childTnLst>
                                    <p:set>
                                      <p:cBhvr>
                                        <p:cTn id="48" dur="1" fill="hold">
                                          <p:stCondLst>
                                            <p:cond delay="0"/>
                                          </p:stCondLst>
                                        </p:cTn>
                                        <p:tgtEl>
                                          <p:spTgt spid="44"/>
                                        </p:tgtEl>
                                        <p:attrNameLst>
                                          <p:attrName>style.visibility</p:attrName>
                                        </p:attrNameLst>
                                      </p:cBhvr>
                                      <p:to>
                                        <p:strVal val="visible"/>
                                      </p:to>
                                    </p:set>
                                    <p:animEffect transition="in" filter="fade">
                                      <p:cBhvr>
                                        <p:cTn id="49" dur="500"/>
                                        <p:tgtEl>
                                          <p:spTgt spid="44"/>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xit" presetSubtype="4" fill="hold" grpId="1" nodeType="clickEffect">
                                  <p:stCondLst>
                                    <p:cond delay="0"/>
                                  </p:stCondLst>
                                  <p:childTnLst>
                                    <p:animEffect transition="out" filter="wipe(down)">
                                      <p:cBhvr>
                                        <p:cTn id="53" dur="500"/>
                                        <p:tgtEl>
                                          <p:spTgt spid="42"/>
                                        </p:tgtEl>
                                      </p:cBhvr>
                                    </p:animEffect>
                                    <p:set>
                                      <p:cBhvr>
                                        <p:cTn id="54" dur="1" fill="hold">
                                          <p:stCondLst>
                                            <p:cond delay="499"/>
                                          </p:stCondLst>
                                        </p:cTn>
                                        <p:tgtEl>
                                          <p:spTgt spid="42"/>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44"/>
                                        </p:tgtEl>
                                      </p:cBhvr>
                                    </p:animEffect>
                                    <p:set>
                                      <p:cBhvr>
                                        <p:cTn id="57" dur="1" fill="hold">
                                          <p:stCondLst>
                                            <p:cond delay="499"/>
                                          </p:stCondLst>
                                        </p:cTn>
                                        <p:tgtEl>
                                          <p:spTgt spid="44"/>
                                        </p:tgtEl>
                                        <p:attrNameLst>
                                          <p:attrName>style.visibility</p:attrName>
                                        </p:attrNameLst>
                                      </p:cBhvr>
                                      <p:to>
                                        <p:strVal val="hidden"/>
                                      </p:to>
                                    </p:set>
                                  </p:childTnLst>
                                </p:cTn>
                              </p:par>
                              <p:par>
                                <p:cTn id="58" presetID="10" presetClass="entr" presetSubtype="0" fill="hold" grpId="0" nodeType="with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fade">
                                      <p:cBhvr>
                                        <p:cTn id="60" dur="500"/>
                                        <p:tgtEl>
                                          <p:spTgt spid="40"/>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45"/>
                                        </p:tgtEl>
                                        <p:attrNameLst>
                                          <p:attrName>style.visibility</p:attrName>
                                        </p:attrNameLst>
                                      </p:cBhvr>
                                      <p:to>
                                        <p:strVal val="visible"/>
                                      </p:to>
                                    </p:set>
                                    <p:animEffect transition="in" filter="fade">
                                      <p:cBhvr>
                                        <p:cTn id="63" dur="500"/>
                                        <p:tgtEl>
                                          <p:spTgt spid="45"/>
                                        </p:tgtEl>
                                      </p:cBhvr>
                                    </p:animEffect>
                                  </p:childTnLst>
                                </p:cTn>
                              </p:par>
                              <p:par>
                                <p:cTn id="64" presetID="0" presetClass="path" presetSubtype="0" accel="50000" decel="50000" fill="hold" nodeType="withEffect">
                                  <p:stCondLst>
                                    <p:cond delay="0"/>
                                  </p:stCondLst>
                                  <p:childTnLst>
                                    <p:animMotion origin="layout" path="M -4.375E-6 -4.07407E-6 C 0.01316 0.07778 0.02618 0.15579 0.05235 0.21482 C 0.07878 0.27385 0.1181 0.31412 0.15769 0.35463 " pathEditMode="relative" rAng="0" ptsTypes="AAA">
                                      <p:cBhvr>
                                        <p:cTn id="65" dur="2000" fill="hold"/>
                                        <p:tgtEl>
                                          <p:spTgt spid="46"/>
                                        </p:tgtEl>
                                        <p:attrNameLst>
                                          <p:attrName>ppt_x</p:attrName>
                                          <p:attrName>ppt_y</p:attrName>
                                        </p:attrNameLst>
                                      </p:cBhvr>
                                      <p:rCtr x="7878" y="17731"/>
                                    </p:animMotion>
                                  </p:childTnLst>
                                </p:cTn>
                              </p:par>
                              <p:par>
                                <p:cTn id="66" presetID="6" presetClass="emph" presetSubtype="0" fill="hold" nodeType="withEffect">
                                  <p:stCondLst>
                                    <p:cond delay="0"/>
                                  </p:stCondLst>
                                  <p:childTnLst>
                                    <p:animScale>
                                      <p:cBhvr>
                                        <p:cTn id="67" dur="2000" fill="hold"/>
                                        <p:tgtEl>
                                          <p:spTgt spid="46"/>
                                        </p:tgtEl>
                                      </p:cBhvr>
                                      <p:by x="25000" y="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P spid="41" grpId="1" animBg="1"/>
      <p:bldP spid="42" grpId="0" animBg="1"/>
      <p:bldP spid="42" grpId="1" animBg="1"/>
      <p:bldP spid="4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eart and lungs.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2680" y="0"/>
            <a:ext cx="12192001" cy="6858000"/>
          </a:xfrm>
          <a:prstGeom prst="rect">
            <a:avLst/>
          </a:prstGeom>
        </p:spPr>
      </p:pic>
      <p:sp>
        <p:nvSpPr>
          <p:cNvPr id="9" name="Rectangle 8"/>
          <p:cNvSpPr/>
          <p:nvPr/>
        </p:nvSpPr>
        <p:spPr>
          <a:xfrm>
            <a:off x="8101860" y="2514600"/>
            <a:ext cx="2057400" cy="1981200"/>
          </a:xfrm>
          <a:prstGeom prst="rect">
            <a:avLst/>
          </a:prstGeom>
          <a:solidFill>
            <a:schemeClr val="tx1">
              <a:alpha val="83000"/>
            </a:schemeClr>
          </a:solidFill>
          <a:ln>
            <a:no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 name="TextBox 3"/>
          <p:cNvSpPr txBox="1"/>
          <p:nvPr/>
        </p:nvSpPr>
        <p:spPr>
          <a:xfrm>
            <a:off x="8229600" y="2616952"/>
            <a:ext cx="2286000" cy="1785104"/>
          </a:xfrm>
          <a:prstGeom prst="rect">
            <a:avLst/>
          </a:prstGeom>
          <a:noFill/>
        </p:spPr>
        <p:txBody>
          <a:bodyPr wrap="square" rtlCol="0">
            <a:spAutoFit/>
          </a:bodyPr>
          <a:lstStyle/>
          <a:p>
            <a:r>
              <a:rPr lang="en-US" sz="2200" dirty="0">
                <a:solidFill>
                  <a:schemeClr val="bg1"/>
                </a:solidFill>
                <a:latin typeface="Segoe Condensed" charset="0"/>
                <a:ea typeface="Segoe Condensed" charset="0"/>
                <a:cs typeface="Segoe Condensed" charset="0"/>
              </a:rPr>
              <a:t>Heart Rate: </a:t>
            </a:r>
          </a:p>
          <a:p>
            <a:r>
              <a:rPr lang="en-US" sz="2200" dirty="0">
                <a:solidFill>
                  <a:schemeClr val="bg1"/>
                </a:solidFill>
                <a:latin typeface="Segoe Condensed" charset="0"/>
                <a:ea typeface="Segoe Condensed" charset="0"/>
                <a:cs typeface="Segoe Condensed" charset="0"/>
              </a:rPr>
              <a:t>60 </a:t>
            </a:r>
            <a:r>
              <a:rPr lang="en-US" sz="2200" dirty="0" err="1">
                <a:solidFill>
                  <a:schemeClr val="bg1"/>
                </a:solidFill>
                <a:latin typeface="Segoe Condensed" charset="0"/>
                <a:ea typeface="Segoe Condensed" charset="0"/>
                <a:cs typeface="Segoe Condensed" charset="0"/>
              </a:rPr>
              <a:t>bpm</a:t>
            </a:r>
            <a:endParaRPr lang="en-US" sz="2200" dirty="0">
              <a:solidFill>
                <a:schemeClr val="bg1"/>
              </a:solidFill>
              <a:latin typeface="Segoe Condensed" charset="0"/>
              <a:ea typeface="Segoe Condensed" charset="0"/>
              <a:cs typeface="Segoe Condensed" charset="0"/>
            </a:endParaRPr>
          </a:p>
          <a:p>
            <a:endParaRPr lang="en-US" sz="2200" dirty="0">
              <a:solidFill>
                <a:schemeClr val="bg1"/>
              </a:solidFill>
              <a:latin typeface="Segoe Condensed" charset="0"/>
              <a:ea typeface="Segoe Condensed" charset="0"/>
              <a:cs typeface="Segoe Condensed" charset="0"/>
            </a:endParaRPr>
          </a:p>
          <a:p>
            <a:r>
              <a:rPr lang="en-US" sz="2200" dirty="0">
                <a:solidFill>
                  <a:schemeClr val="bg1"/>
                </a:solidFill>
                <a:latin typeface="Segoe Condensed" charset="0"/>
                <a:ea typeface="Segoe Condensed" charset="0"/>
                <a:cs typeface="Segoe Condensed" charset="0"/>
              </a:rPr>
              <a:t>Breathing Rate: </a:t>
            </a:r>
          </a:p>
          <a:p>
            <a:r>
              <a:rPr lang="en-US" sz="2200" dirty="0">
                <a:solidFill>
                  <a:schemeClr val="bg1"/>
                </a:solidFill>
                <a:latin typeface="Segoe Condensed" charset="0"/>
                <a:ea typeface="Segoe Condensed" charset="0"/>
                <a:cs typeface="Segoe Condensed" charset="0"/>
              </a:rPr>
              <a:t>15 </a:t>
            </a:r>
            <a:r>
              <a:rPr lang="en-US" sz="2200" dirty="0" err="1">
                <a:solidFill>
                  <a:schemeClr val="bg1"/>
                </a:solidFill>
                <a:latin typeface="Segoe Condensed" charset="0"/>
                <a:ea typeface="Segoe Condensed" charset="0"/>
                <a:cs typeface="Segoe Condensed" charset="0"/>
              </a:rPr>
              <a:t>bpm</a:t>
            </a:r>
            <a:endParaRPr lang="en-US" sz="2200" dirty="0">
              <a:solidFill>
                <a:schemeClr val="bg1"/>
              </a:solidFill>
              <a:latin typeface="Segoe Condensed" charset="0"/>
              <a:ea typeface="Segoe Condensed" charset="0"/>
              <a:cs typeface="Segoe Condensed" charset="0"/>
            </a:endParaRPr>
          </a:p>
        </p:txBody>
      </p:sp>
      <p:sp>
        <p:nvSpPr>
          <p:cNvPr id="3" name="TextBox 2"/>
          <p:cNvSpPr txBox="1"/>
          <p:nvPr/>
        </p:nvSpPr>
        <p:spPr>
          <a:xfrm rot="20416237">
            <a:off x="870710" y="2301261"/>
            <a:ext cx="2474258" cy="954107"/>
          </a:xfrm>
          <a:prstGeom prst="rect">
            <a:avLst/>
          </a:prstGeom>
          <a:noFill/>
        </p:spPr>
        <p:txBody>
          <a:bodyPr wrap="square" rtlCol="0" anchor="ctr">
            <a:spAutoFit/>
          </a:bodyPr>
          <a:lstStyle/>
          <a:p>
            <a:pPr algn="ctr"/>
            <a:r>
              <a:rPr lang="en-US" sz="2800" dirty="0" smtClean="0">
                <a:latin typeface="Segoe Condensed" charset="0"/>
                <a:ea typeface="Segoe Condensed" charset="0"/>
                <a:cs typeface="Segoe Condensed" charset="0"/>
              </a:rPr>
              <a:t>See </a:t>
            </a:r>
            <a:r>
              <a:rPr lang="en-US" sz="2800" dirty="0" err="1" smtClean="0">
                <a:latin typeface="Segoe Condensed" charset="0"/>
                <a:ea typeface="Segoe Condensed" charset="0"/>
                <a:cs typeface="Segoe Condensed" charset="0"/>
              </a:rPr>
              <a:t>Norooz</a:t>
            </a:r>
            <a:r>
              <a:rPr lang="en-US" sz="2800" dirty="0">
                <a:latin typeface="Segoe Condensed" charset="0"/>
                <a:ea typeface="Segoe Condensed" charset="0"/>
                <a:cs typeface="Segoe Condensed" charset="0"/>
              </a:rPr>
              <a:t> </a:t>
            </a:r>
            <a:r>
              <a:rPr lang="en-US" sz="2800" dirty="0" smtClean="0">
                <a:latin typeface="Segoe Condensed" charset="0"/>
                <a:ea typeface="Segoe Condensed" charset="0"/>
                <a:cs typeface="Segoe Condensed" charset="0"/>
              </a:rPr>
              <a:t>et al., 2015 for more</a:t>
            </a:r>
            <a:endParaRPr lang="en-US" sz="2800" dirty="0" smtClean="0">
              <a:latin typeface="Segoe Condensed" charset="0"/>
              <a:ea typeface="Segoe Condensed" charset="0"/>
              <a:cs typeface="Segoe Condensed" charset="0"/>
            </a:endParaRPr>
          </a:p>
        </p:txBody>
      </p:sp>
      <p:sp>
        <p:nvSpPr>
          <p:cNvPr id="5" name="Freeform 4"/>
          <p:cNvSpPr/>
          <p:nvPr/>
        </p:nvSpPr>
        <p:spPr>
          <a:xfrm>
            <a:off x="2330824" y="3191435"/>
            <a:ext cx="1956515" cy="1221782"/>
          </a:xfrm>
          <a:custGeom>
            <a:avLst/>
            <a:gdLst>
              <a:gd name="connsiteX0" fmla="*/ 35858 w 1956515"/>
              <a:gd name="connsiteY0" fmla="*/ 0 h 1221782"/>
              <a:gd name="connsiteX1" fmla="*/ 53788 w 1956515"/>
              <a:gd name="connsiteY1" fmla="*/ 179294 h 1221782"/>
              <a:gd name="connsiteX2" fmla="*/ 143435 w 1956515"/>
              <a:gd name="connsiteY2" fmla="*/ 268941 h 1221782"/>
              <a:gd name="connsiteX3" fmla="*/ 197223 w 1956515"/>
              <a:gd name="connsiteY3" fmla="*/ 322730 h 1221782"/>
              <a:gd name="connsiteX4" fmla="*/ 304800 w 1956515"/>
              <a:gd name="connsiteY4" fmla="*/ 394447 h 1221782"/>
              <a:gd name="connsiteX5" fmla="*/ 412376 w 1956515"/>
              <a:gd name="connsiteY5" fmla="*/ 466165 h 1221782"/>
              <a:gd name="connsiteX6" fmla="*/ 466164 w 1956515"/>
              <a:gd name="connsiteY6" fmla="*/ 502024 h 1221782"/>
              <a:gd name="connsiteX7" fmla="*/ 591670 w 1956515"/>
              <a:gd name="connsiteY7" fmla="*/ 591671 h 1221782"/>
              <a:gd name="connsiteX8" fmla="*/ 753035 w 1956515"/>
              <a:gd name="connsiteY8" fmla="*/ 681318 h 1221782"/>
              <a:gd name="connsiteX9" fmla="*/ 950258 w 1956515"/>
              <a:gd name="connsiteY9" fmla="*/ 788894 h 1221782"/>
              <a:gd name="connsiteX10" fmla="*/ 1075764 w 1956515"/>
              <a:gd name="connsiteY10" fmla="*/ 824753 h 1221782"/>
              <a:gd name="connsiteX11" fmla="*/ 1290917 w 1956515"/>
              <a:gd name="connsiteY11" fmla="*/ 896471 h 1221782"/>
              <a:gd name="connsiteX12" fmla="*/ 1362635 w 1956515"/>
              <a:gd name="connsiteY12" fmla="*/ 914400 h 1221782"/>
              <a:gd name="connsiteX13" fmla="*/ 1739152 w 1956515"/>
              <a:gd name="connsiteY13" fmla="*/ 932330 h 1221782"/>
              <a:gd name="connsiteX14" fmla="*/ 1308847 w 1956515"/>
              <a:gd name="connsiteY14" fmla="*/ 914400 h 1221782"/>
              <a:gd name="connsiteX15" fmla="*/ 1237129 w 1956515"/>
              <a:gd name="connsiteY15" fmla="*/ 896471 h 1221782"/>
              <a:gd name="connsiteX16" fmla="*/ 1129552 w 1956515"/>
              <a:gd name="connsiteY16" fmla="*/ 860612 h 1221782"/>
              <a:gd name="connsiteX17" fmla="*/ 1021976 w 1956515"/>
              <a:gd name="connsiteY17" fmla="*/ 824753 h 1221782"/>
              <a:gd name="connsiteX18" fmla="*/ 914400 w 1956515"/>
              <a:gd name="connsiteY18" fmla="*/ 788894 h 1221782"/>
              <a:gd name="connsiteX19" fmla="*/ 806823 w 1956515"/>
              <a:gd name="connsiteY19" fmla="*/ 735106 h 1221782"/>
              <a:gd name="connsiteX20" fmla="*/ 753035 w 1956515"/>
              <a:gd name="connsiteY20" fmla="*/ 699247 h 1221782"/>
              <a:gd name="connsiteX21" fmla="*/ 681317 w 1956515"/>
              <a:gd name="connsiteY21" fmla="*/ 663389 h 1221782"/>
              <a:gd name="connsiteX22" fmla="*/ 627529 w 1956515"/>
              <a:gd name="connsiteY22" fmla="*/ 627530 h 1221782"/>
              <a:gd name="connsiteX23" fmla="*/ 519952 w 1956515"/>
              <a:gd name="connsiteY23" fmla="*/ 591671 h 1221782"/>
              <a:gd name="connsiteX24" fmla="*/ 466164 w 1956515"/>
              <a:gd name="connsiteY24" fmla="*/ 573741 h 1221782"/>
              <a:gd name="connsiteX25" fmla="*/ 430305 w 1956515"/>
              <a:gd name="connsiteY25" fmla="*/ 519953 h 1221782"/>
              <a:gd name="connsiteX26" fmla="*/ 322729 w 1956515"/>
              <a:gd name="connsiteY26" fmla="*/ 466165 h 1221782"/>
              <a:gd name="connsiteX27" fmla="*/ 286870 w 1956515"/>
              <a:gd name="connsiteY27" fmla="*/ 394447 h 1221782"/>
              <a:gd name="connsiteX28" fmla="*/ 215152 w 1956515"/>
              <a:gd name="connsiteY28" fmla="*/ 376518 h 1221782"/>
              <a:gd name="connsiteX29" fmla="*/ 161364 w 1956515"/>
              <a:gd name="connsiteY29" fmla="*/ 340659 h 1221782"/>
              <a:gd name="connsiteX30" fmla="*/ 89647 w 1956515"/>
              <a:gd name="connsiteY30" fmla="*/ 179294 h 1221782"/>
              <a:gd name="connsiteX31" fmla="*/ 35858 w 1956515"/>
              <a:gd name="connsiteY31" fmla="*/ 143436 h 1221782"/>
              <a:gd name="connsiteX32" fmla="*/ 0 w 1956515"/>
              <a:gd name="connsiteY32" fmla="*/ 89647 h 1221782"/>
              <a:gd name="connsiteX33" fmla="*/ 35858 w 1956515"/>
              <a:gd name="connsiteY33" fmla="*/ 197224 h 1221782"/>
              <a:gd name="connsiteX34" fmla="*/ 89647 w 1956515"/>
              <a:gd name="connsiteY34" fmla="*/ 233083 h 1221782"/>
              <a:gd name="connsiteX35" fmla="*/ 215152 w 1956515"/>
              <a:gd name="connsiteY35" fmla="*/ 358589 h 1221782"/>
              <a:gd name="connsiteX36" fmla="*/ 251011 w 1956515"/>
              <a:gd name="connsiteY36" fmla="*/ 430306 h 1221782"/>
              <a:gd name="connsiteX37" fmla="*/ 304800 w 1956515"/>
              <a:gd name="connsiteY37" fmla="*/ 448236 h 1221782"/>
              <a:gd name="connsiteX38" fmla="*/ 466164 w 1956515"/>
              <a:gd name="connsiteY38" fmla="*/ 537883 h 1221782"/>
              <a:gd name="connsiteX39" fmla="*/ 627529 w 1956515"/>
              <a:gd name="connsiteY39" fmla="*/ 663389 h 1221782"/>
              <a:gd name="connsiteX40" fmla="*/ 681317 w 1956515"/>
              <a:gd name="connsiteY40" fmla="*/ 699247 h 1221782"/>
              <a:gd name="connsiteX41" fmla="*/ 735105 w 1956515"/>
              <a:gd name="connsiteY41" fmla="*/ 717177 h 1221782"/>
              <a:gd name="connsiteX42" fmla="*/ 788894 w 1956515"/>
              <a:gd name="connsiteY42" fmla="*/ 753036 h 1221782"/>
              <a:gd name="connsiteX43" fmla="*/ 878541 w 1956515"/>
              <a:gd name="connsiteY43" fmla="*/ 770965 h 1221782"/>
              <a:gd name="connsiteX44" fmla="*/ 986117 w 1956515"/>
              <a:gd name="connsiteY44" fmla="*/ 806824 h 1221782"/>
              <a:gd name="connsiteX45" fmla="*/ 1093694 w 1956515"/>
              <a:gd name="connsiteY45" fmla="*/ 842683 h 1221782"/>
              <a:gd name="connsiteX46" fmla="*/ 1201270 w 1956515"/>
              <a:gd name="connsiteY46" fmla="*/ 896471 h 1221782"/>
              <a:gd name="connsiteX47" fmla="*/ 1326776 w 1956515"/>
              <a:gd name="connsiteY47" fmla="*/ 914400 h 1221782"/>
              <a:gd name="connsiteX48" fmla="*/ 1577788 w 1956515"/>
              <a:gd name="connsiteY48" fmla="*/ 950259 h 1221782"/>
              <a:gd name="connsiteX49" fmla="*/ 1631576 w 1956515"/>
              <a:gd name="connsiteY49" fmla="*/ 968189 h 1221782"/>
              <a:gd name="connsiteX50" fmla="*/ 1846729 w 1956515"/>
              <a:gd name="connsiteY50" fmla="*/ 932330 h 1221782"/>
              <a:gd name="connsiteX51" fmla="*/ 1685364 w 1956515"/>
              <a:gd name="connsiteY51" fmla="*/ 824753 h 1221782"/>
              <a:gd name="connsiteX52" fmla="*/ 1631576 w 1956515"/>
              <a:gd name="connsiteY52" fmla="*/ 788894 h 1221782"/>
              <a:gd name="connsiteX53" fmla="*/ 1470211 w 1956515"/>
              <a:gd name="connsiteY53" fmla="*/ 645459 h 1221782"/>
              <a:gd name="connsiteX54" fmla="*/ 1488141 w 1956515"/>
              <a:gd name="connsiteY54" fmla="*/ 645459 h 1221782"/>
              <a:gd name="connsiteX55" fmla="*/ 1595717 w 1956515"/>
              <a:gd name="connsiteY55" fmla="*/ 699247 h 1221782"/>
              <a:gd name="connsiteX56" fmla="*/ 1685364 w 1956515"/>
              <a:gd name="connsiteY56" fmla="*/ 788894 h 1221782"/>
              <a:gd name="connsiteX57" fmla="*/ 1739152 w 1956515"/>
              <a:gd name="connsiteY57" fmla="*/ 806824 h 1221782"/>
              <a:gd name="connsiteX58" fmla="*/ 1846729 w 1956515"/>
              <a:gd name="connsiteY58" fmla="*/ 878541 h 1221782"/>
              <a:gd name="connsiteX59" fmla="*/ 1954305 w 1956515"/>
              <a:gd name="connsiteY59" fmla="*/ 914400 h 1221782"/>
              <a:gd name="connsiteX60" fmla="*/ 1918447 w 1956515"/>
              <a:gd name="connsiteY60" fmla="*/ 968189 h 1221782"/>
              <a:gd name="connsiteX61" fmla="*/ 1810870 w 1956515"/>
              <a:gd name="connsiteY61" fmla="*/ 1004047 h 1221782"/>
              <a:gd name="connsiteX62" fmla="*/ 1757082 w 1956515"/>
              <a:gd name="connsiteY62" fmla="*/ 1021977 h 1221782"/>
              <a:gd name="connsiteX63" fmla="*/ 1649505 w 1956515"/>
              <a:gd name="connsiteY63" fmla="*/ 1093694 h 1221782"/>
              <a:gd name="connsiteX64" fmla="*/ 1595717 w 1956515"/>
              <a:gd name="connsiteY64" fmla="*/ 1129553 h 1221782"/>
              <a:gd name="connsiteX65" fmla="*/ 1559858 w 1956515"/>
              <a:gd name="connsiteY65" fmla="*/ 1183341 h 1221782"/>
              <a:gd name="connsiteX66" fmla="*/ 1506070 w 1956515"/>
              <a:gd name="connsiteY66" fmla="*/ 1219200 h 1221782"/>
              <a:gd name="connsiteX67" fmla="*/ 1613647 w 1956515"/>
              <a:gd name="connsiteY67" fmla="*/ 1147483 h 1221782"/>
              <a:gd name="connsiteX68" fmla="*/ 1667435 w 1956515"/>
              <a:gd name="connsiteY68" fmla="*/ 1111624 h 1221782"/>
              <a:gd name="connsiteX69" fmla="*/ 1685364 w 1956515"/>
              <a:gd name="connsiteY69" fmla="*/ 1057836 h 1221782"/>
              <a:gd name="connsiteX70" fmla="*/ 1739152 w 1956515"/>
              <a:gd name="connsiteY70" fmla="*/ 1039906 h 1221782"/>
              <a:gd name="connsiteX71" fmla="*/ 1846729 w 1956515"/>
              <a:gd name="connsiteY71" fmla="*/ 968189 h 1221782"/>
              <a:gd name="connsiteX72" fmla="*/ 1900517 w 1956515"/>
              <a:gd name="connsiteY72" fmla="*/ 932330 h 1221782"/>
              <a:gd name="connsiteX73" fmla="*/ 1954305 w 1956515"/>
              <a:gd name="connsiteY73" fmla="*/ 914400 h 1221782"/>
              <a:gd name="connsiteX74" fmla="*/ 1954305 w 1956515"/>
              <a:gd name="connsiteY74" fmla="*/ 896471 h 1221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956515" h="1221782">
                <a:moveTo>
                  <a:pt x="35858" y="0"/>
                </a:moveTo>
                <a:cubicBezTo>
                  <a:pt x="41835" y="59765"/>
                  <a:pt x="40282" y="120769"/>
                  <a:pt x="53788" y="179294"/>
                </a:cubicBezTo>
                <a:cubicBezTo>
                  <a:pt x="66311" y="233559"/>
                  <a:pt x="107005" y="238583"/>
                  <a:pt x="143435" y="268941"/>
                </a:cubicBezTo>
                <a:cubicBezTo>
                  <a:pt x="162914" y="285174"/>
                  <a:pt x="177208" y="307163"/>
                  <a:pt x="197223" y="322730"/>
                </a:cubicBezTo>
                <a:cubicBezTo>
                  <a:pt x="231242" y="349189"/>
                  <a:pt x="268941" y="370541"/>
                  <a:pt x="304800" y="394447"/>
                </a:cubicBezTo>
                <a:lnTo>
                  <a:pt x="412376" y="466165"/>
                </a:lnTo>
                <a:cubicBezTo>
                  <a:pt x="430305" y="478118"/>
                  <a:pt x="450927" y="486787"/>
                  <a:pt x="466164" y="502024"/>
                </a:cubicBezTo>
                <a:cubicBezTo>
                  <a:pt x="561239" y="597099"/>
                  <a:pt x="473674" y="520873"/>
                  <a:pt x="591670" y="591671"/>
                </a:cubicBezTo>
                <a:cubicBezTo>
                  <a:pt x="745797" y="684147"/>
                  <a:pt x="644844" y="645255"/>
                  <a:pt x="753035" y="681318"/>
                </a:cubicBezTo>
                <a:cubicBezTo>
                  <a:pt x="811948" y="720593"/>
                  <a:pt x="885171" y="772622"/>
                  <a:pt x="950258" y="788894"/>
                </a:cubicBezTo>
                <a:cubicBezTo>
                  <a:pt x="986646" y="797991"/>
                  <a:pt x="1039757" y="809322"/>
                  <a:pt x="1075764" y="824753"/>
                </a:cubicBezTo>
                <a:cubicBezTo>
                  <a:pt x="1237882" y="894232"/>
                  <a:pt x="1036144" y="832778"/>
                  <a:pt x="1290917" y="896471"/>
                </a:cubicBezTo>
                <a:cubicBezTo>
                  <a:pt x="1314823" y="902447"/>
                  <a:pt x="1338021" y="913228"/>
                  <a:pt x="1362635" y="914400"/>
                </a:cubicBezTo>
                <a:cubicBezTo>
                  <a:pt x="1488141" y="920377"/>
                  <a:pt x="1864800" y="932330"/>
                  <a:pt x="1739152" y="932330"/>
                </a:cubicBezTo>
                <a:cubicBezTo>
                  <a:pt x="1595593" y="932330"/>
                  <a:pt x="1452282" y="920377"/>
                  <a:pt x="1308847" y="914400"/>
                </a:cubicBezTo>
                <a:cubicBezTo>
                  <a:pt x="1284941" y="908424"/>
                  <a:pt x="1260731" y="903552"/>
                  <a:pt x="1237129" y="896471"/>
                </a:cubicBezTo>
                <a:cubicBezTo>
                  <a:pt x="1200924" y="885610"/>
                  <a:pt x="1165411" y="872565"/>
                  <a:pt x="1129552" y="860612"/>
                </a:cubicBezTo>
                <a:lnTo>
                  <a:pt x="1021976" y="824753"/>
                </a:lnTo>
                <a:cubicBezTo>
                  <a:pt x="1021971" y="824751"/>
                  <a:pt x="914404" y="788897"/>
                  <a:pt x="914400" y="788894"/>
                </a:cubicBezTo>
                <a:cubicBezTo>
                  <a:pt x="760234" y="686120"/>
                  <a:pt x="955298" y="809345"/>
                  <a:pt x="806823" y="735106"/>
                </a:cubicBezTo>
                <a:cubicBezTo>
                  <a:pt x="787550" y="725469"/>
                  <a:pt x="771744" y="709938"/>
                  <a:pt x="753035" y="699247"/>
                </a:cubicBezTo>
                <a:cubicBezTo>
                  <a:pt x="729829" y="685987"/>
                  <a:pt x="704523" y="676649"/>
                  <a:pt x="681317" y="663389"/>
                </a:cubicBezTo>
                <a:cubicBezTo>
                  <a:pt x="662608" y="652698"/>
                  <a:pt x="647220" y="636282"/>
                  <a:pt x="627529" y="627530"/>
                </a:cubicBezTo>
                <a:cubicBezTo>
                  <a:pt x="592988" y="612178"/>
                  <a:pt x="555811" y="603624"/>
                  <a:pt x="519952" y="591671"/>
                </a:cubicBezTo>
                <a:lnTo>
                  <a:pt x="466164" y="573741"/>
                </a:lnTo>
                <a:cubicBezTo>
                  <a:pt x="454211" y="555812"/>
                  <a:pt x="445542" y="535190"/>
                  <a:pt x="430305" y="519953"/>
                </a:cubicBezTo>
                <a:cubicBezTo>
                  <a:pt x="395548" y="485196"/>
                  <a:pt x="366477" y="480747"/>
                  <a:pt x="322729" y="466165"/>
                </a:cubicBezTo>
                <a:cubicBezTo>
                  <a:pt x="310776" y="442259"/>
                  <a:pt x="307403" y="411558"/>
                  <a:pt x="286870" y="394447"/>
                </a:cubicBezTo>
                <a:cubicBezTo>
                  <a:pt x="267940" y="378672"/>
                  <a:pt x="237801" y="386225"/>
                  <a:pt x="215152" y="376518"/>
                </a:cubicBezTo>
                <a:cubicBezTo>
                  <a:pt x="195346" y="368030"/>
                  <a:pt x="179293" y="352612"/>
                  <a:pt x="161364" y="340659"/>
                </a:cubicBezTo>
                <a:cubicBezTo>
                  <a:pt x="143613" y="287406"/>
                  <a:pt x="132263" y="221910"/>
                  <a:pt x="89647" y="179294"/>
                </a:cubicBezTo>
                <a:cubicBezTo>
                  <a:pt x="74410" y="164057"/>
                  <a:pt x="53788" y="155389"/>
                  <a:pt x="35858" y="143436"/>
                </a:cubicBezTo>
                <a:cubicBezTo>
                  <a:pt x="23905" y="125506"/>
                  <a:pt x="0" y="68098"/>
                  <a:pt x="0" y="89647"/>
                </a:cubicBezTo>
                <a:cubicBezTo>
                  <a:pt x="0" y="127446"/>
                  <a:pt x="4408" y="176257"/>
                  <a:pt x="35858" y="197224"/>
                </a:cubicBezTo>
                <a:lnTo>
                  <a:pt x="89647" y="233083"/>
                </a:lnTo>
                <a:cubicBezTo>
                  <a:pt x="171847" y="356384"/>
                  <a:pt x="120479" y="327030"/>
                  <a:pt x="215152" y="358589"/>
                </a:cubicBezTo>
                <a:cubicBezTo>
                  <a:pt x="227105" y="382495"/>
                  <a:pt x="232112" y="411407"/>
                  <a:pt x="251011" y="430306"/>
                </a:cubicBezTo>
                <a:cubicBezTo>
                  <a:pt x="264375" y="443670"/>
                  <a:pt x="288279" y="439058"/>
                  <a:pt x="304800" y="448236"/>
                </a:cubicBezTo>
                <a:cubicBezTo>
                  <a:pt x="489755" y="550988"/>
                  <a:pt x="344454" y="497312"/>
                  <a:pt x="466164" y="537883"/>
                </a:cubicBezTo>
                <a:cubicBezTo>
                  <a:pt x="550425" y="622144"/>
                  <a:pt x="498856" y="577608"/>
                  <a:pt x="627529" y="663389"/>
                </a:cubicBezTo>
                <a:cubicBezTo>
                  <a:pt x="645458" y="675342"/>
                  <a:pt x="660875" y="692433"/>
                  <a:pt x="681317" y="699247"/>
                </a:cubicBezTo>
                <a:cubicBezTo>
                  <a:pt x="699246" y="705224"/>
                  <a:pt x="718201" y="708725"/>
                  <a:pt x="735105" y="717177"/>
                </a:cubicBezTo>
                <a:cubicBezTo>
                  <a:pt x="754379" y="726814"/>
                  <a:pt x="768717" y="745470"/>
                  <a:pt x="788894" y="753036"/>
                </a:cubicBezTo>
                <a:cubicBezTo>
                  <a:pt x="817428" y="763736"/>
                  <a:pt x="849141" y="762947"/>
                  <a:pt x="878541" y="770965"/>
                </a:cubicBezTo>
                <a:cubicBezTo>
                  <a:pt x="915008" y="780910"/>
                  <a:pt x="950258" y="794871"/>
                  <a:pt x="986117" y="806824"/>
                </a:cubicBezTo>
                <a:cubicBezTo>
                  <a:pt x="986121" y="806825"/>
                  <a:pt x="1093691" y="842681"/>
                  <a:pt x="1093694" y="842683"/>
                </a:cubicBezTo>
                <a:cubicBezTo>
                  <a:pt x="1139023" y="872902"/>
                  <a:pt x="1148251" y="885867"/>
                  <a:pt x="1201270" y="896471"/>
                </a:cubicBezTo>
                <a:cubicBezTo>
                  <a:pt x="1242709" y="904759"/>
                  <a:pt x="1285091" y="907452"/>
                  <a:pt x="1326776" y="914400"/>
                </a:cubicBezTo>
                <a:cubicBezTo>
                  <a:pt x="1555130" y="952459"/>
                  <a:pt x="1234048" y="912067"/>
                  <a:pt x="1577788" y="950259"/>
                </a:cubicBezTo>
                <a:cubicBezTo>
                  <a:pt x="1595717" y="956236"/>
                  <a:pt x="1612677" y="968189"/>
                  <a:pt x="1631576" y="968189"/>
                </a:cubicBezTo>
                <a:cubicBezTo>
                  <a:pt x="1976937" y="968189"/>
                  <a:pt x="1973644" y="974634"/>
                  <a:pt x="1846729" y="932330"/>
                </a:cubicBezTo>
                <a:lnTo>
                  <a:pt x="1685364" y="824753"/>
                </a:lnTo>
                <a:cubicBezTo>
                  <a:pt x="1667435" y="812800"/>
                  <a:pt x="1646813" y="804131"/>
                  <a:pt x="1631576" y="788894"/>
                </a:cubicBezTo>
                <a:cubicBezTo>
                  <a:pt x="1508763" y="666081"/>
                  <a:pt x="1566195" y="709448"/>
                  <a:pt x="1470211" y="645459"/>
                </a:cubicBezTo>
                <a:cubicBezTo>
                  <a:pt x="1405623" y="548577"/>
                  <a:pt x="1436370" y="602317"/>
                  <a:pt x="1488141" y="645459"/>
                </a:cubicBezTo>
                <a:cubicBezTo>
                  <a:pt x="1534485" y="684078"/>
                  <a:pt x="1541807" y="681277"/>
                  <a:pt x="1595717" y="699247"/>
                </a:cubicBezTo>
                <a:cubicBezTo>
                  <a:pt x="1631577" y="753037"/>
                  <a:pt x="1625598" y="759011"/>
                  <a:pt x="1685364" y="788894"/>
                </a:cubicBezTo>
                <a:cubicBezTo>
                  <a:pt x="1702268" y="797346"/>
                  <a:pt x="1722631" y="797646"/>
                  <a:pt x="1739152" y="806824"/>
                </a:cubicBezTo>
                <a:cubicBezTo>
                  <a:pt x="1776826" y="827754"/>
                  <a:pt x="1805844" y="864912"/>
                  <a:pt x="1846729" y="878541"/>
                </a:cubicBezTo>
                <a:lnTo>
                  <a:pt x="1954305" y="914400"/>
                </a:lnTo>
                <a:cubicBezTo>
                  <a:pt x="1942352" y="932330"/>
                  <a:pt x="1936720" y="956768"/>
                  <a:pt x="1918447" y="968189"/>
                </a:cubicBezTo>
                <a:cubicBezTo>
                  <a:pt x="1886394" y="988222"/>
                  <a:pt x="1846729" y="992094"/>
                  <a:pt x="1810870" y="1004047"/>
                </a:cubicBezTo>
                <a:cubicBezTo>
                  <a:pt x="1792941" y="1010023"/>
                  <a:pt x="1772807" y="1011494"/>
                  <a:pt x="1757082" y="1021977"/>
                </a:cubicBezTo>
                <a:lnTo>
                  <a:pt x="1649505" y="1093694"/>
                </a:lnTo>
                <a:lnTo>
                  <a:pt x="1595717" y="1129553"/>
                </a:lnTo>
                <a:cubicBezTo>
                  <a:pt x="1583764" y="1147482"/>
                  <a:pt x="1575095" y="1168104"/>
                  <a:pt x="1559858" y="1183341"/>
                </a:cubicBezTo>
                <a:cubicBezTo>
                  <a:pt x="1544621" y="1198578"/>
                  <a:pt x="1488141" y="1231153"/>
                  <a:pt x="1506070" y="1219200"/>
                </a:cubicBezTo>
                <a:lnTo>
                  <a:pt x="1613647" y="1147483"/>
                </a:lnTo>
                <a:lnTo>
                  <a:pt x="1667435" y="1111624"/>
                </a:lnTo>
                <a:cubicBezTo>
                  <a:pt x="1673411" y="1093695"/>
                  <a:pt x="1672000" y="1071200"/>
                  <a:pt x="1685364" y="1057836"/>
                </a:cubicBezTo>
                <a:cubicBezTo>
                  <a:pt x="1698728" y="1044472"/>
                  <a:pt x="1722631" y="1049084"/>
                  <a:pt x="1739152" y="1039906"/>
                </a:cubicBezTo>
                <a:cubicBezTo>
                  <a:pt x="1776826" y="1018976"/>
                  <a:pt x="1810870" y="992095"/>
                  <a:pt x="1846729" y="968189"/>
                </a:cubicBezTo>
                <a:cubicBezTo>
                  <a:pt x="1864658" y="956236"/>
                  <a:pt x="1880074" y="939144"/>
                  <a:pt x="1900517" y="932330"/>
                </a:cubicBezTo>
                <a:cubicBezTo>
                  <a:pt x="1918446" y="926353"/>
                  <a:pt x="1938580" y="924883"/>
                  <a:pt x="1954305" y="914400"/>
                </a:cubicBezTo>
                <a:cubicBezTo>
                  <a:pt x="1959278" y="911085"/>
                  <a:pt x="1954305" y="902447"/>
                  <a:pt x="1954305" y="896471"/>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6180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0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0">
                <p:cTn id="15" repeatCount="indefinite" fill="hold" display="0">
                  <p:stCondLst>
                    <p:cond delay="indefinite"/>
                  </p:stCondLst>
                </p:cTn>
                <p:tgtEl>
                  <p:spTgt spid="2"/>
                </p:tgtEl>
              </p:cMediaNode>
            </p:video>
            <p:seq concurrent="1" nextAc="seek">
              <p:cTn id="16" restart="whenNotActive" fill="hold" evtFilter="cancelBubble" nodeType="interactiveSeq">
                <p:stCondLst>
                  <p:cond evt="onClick" delay="0">
                    <p:tgtEl>
                      <p:spTgt spid="2"/>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2"/>
                                        </p:tgtEl>
                                      </p:cBhvr>
                                    </p:cmd>
                                  </p:childTnLst>
                                </p:cTn>
                              </p:par>
                            </p:childTnLst>
                          </p:cTn>
                        </p:par>
                      </p:childTnLst>
                    </p:cTn>
                  </p:par>
                </p:childTnLst>
              </p:cTn>
              <p:nextCondLst>
                <p:cond evt="onClick" delay="0">
                  <p:tgtEl>
                    <p:spTgt spid="2"/>
                  </p:tgtEl>
                </p:cond>
              </p:nextCondLst>
            </p:seq>
          </p:childTnLst>
        </p:cTn>
      </p:par>
    </p:tnLst>
    <p:bldLst>
      <p:bldP spid="3" grpId="0"/>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BodyVis</a:t>
            </a:r>
            <a:endParaRPr lang="en-US" sz="2000" dirty="0" smtClean="0">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85236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203143" y="6304002"/>
            <a:ext cx="1063892" cy="400110"/>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BodyVis</a:t>
            </a:r>
            <a:endParaRPr lang="en-US" sz="2000" dirty="0" smtClean="0">
              <a:latin typeface="Segoe Condensed" charset="0"/>
              <a:ea typeface="Segoe Condensed" charset="0"/>
              <a:cs typeface="Segoe Condensed" charset="0"/>
            </a:endParaRPr>
          </a:p>
        </p:txBody>
      </p:sp>
      <p:sp>
        <p:nvSpPr>
          <p:cNvPr id="36" name="Oval 35"/>
          <p:cNvSpPr/>
          <p:nvPr/>
        </p:nvSpPr>
        <p:spPr>
          <a:xfrm>
            <a:off x="573044" y="5783250"/>
            <a:ext cx="324091" cy="3286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1802857"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38" name="Oval 37"/>
          <p:cNvSpPr/>
          <p:nvPr/>
        </p:nvSpPr>
        <p:spPr>
          <a:xfrm>
            <a:off x="234670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53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35"/>
                                        </p:tgtEl>
                                      </p:cBhvr>
                                    </p:animEffect>
                                    <p:set>
                                      <p:cBhvr>
                                        <p:cTn id="7" dur="1" fill="hold">
                                          <p:stCondLst>
                                            <p:cond delay="499"/>
                                          </p:stCondLst>
                                        </p:cTn>
                                        <p:tgtEl>
                                          <p:spTgt spid="35"/>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36"/>
                                        </p:tgtEl>
                                      </p:cBhvr>
                                    </p:animEffect>
                                    <p:set>
                                      <p:cBhvr>
                                        <p:cTn id="10" dur="1" fill="hold">
                                          <p:stCondLst>
                                            <p:cond delay="499"/>
                                          </p:stCondLst>
                                        </p:cTn>
                                        <p:tgtEl>
                                          <p:spTgt spid="36"/>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37"/>
                                        </p:tgtEl>
                                      </p:cBhvr>
                                    </p:animEffect>
                                    <p:set>
                                      <p:cBhvr>
                                        <p:cTn id="13" dur="1" fill="hold">
                                          <p:stCondLst>
                                            <p:cond delay="499"/>
                                          </p:stCondLst>
                                        </p:cTn>
                                        <p:tgtEl>
                                          <p:spTgt spid="37"/>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38"/>
                                        </p:tgtEl>
                                      </p:cBhvr>
                                    </p:animEffect>
                                    <p:set>
                                      <p:cBhvr>
                                        <p:cTn id="16" dur="1" fill="hold">
                                          <p:stCondLst>
                                            <p:cond delay="499"/>
                                          </p:stCondLst>
                                        </p:cTn>
                                        <p:tgtEl>
                                          <p:spTgt spid="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animBg="1"/>
      <p:bldP spid="37" grpId="0"/>
      <p:bldP spid="3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Design</a:t>
            </a:r>
            <a:endParaRPr lang="en-US" dirty="0"/>
          </a:p>
        </p:txBody>
      </p:sp>
      <p:cxnSp>
        <p:nvCxnSpPr>
          <p:cNvPr id="18" name="Straight Connector 17"/>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807476" y="6150114"/>
            <a:ext cx="1411783" cy="707886"/>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Participatory Design</a:t>
            </a:r>
          </a:p>
        </p:txBody>
      </p:sp>
      <p:sp>
        <p:nvSpPr>
          <p:cNvPr id="20" name="TextBox 19"/>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21" name="TextBox 20"/>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22" name="TextBox 21"/>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23" name="Oval 22"/>
          <p:cNvSpPr/>
          <p:nvPr/>
        </p:nvSpPr>
        <p:spPr>
          <a:xfrm>
            <a:off x="2351323" y="5783250"/>
            <a:ext cx="324091" cy="3286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28" name="Oval 27"/>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30" name="Oval 29"/>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32" name="Oval 31"/>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10245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Design</a:t>
            </a:r>
            <a:endParaRPr lang="en-US" dirty="0"/>
          </a:p>
        </p:txBody>
      </p:sp>
      <p:sp>
        <p:nvSpPr>
          <p:cNvPr id="6" name="Rectangle 5"/>
          <p:cNvSpPr/>
          <p:nvPr/>
        </p:nvSpPr>
        <p:spPr>
          <a:xfrm>
            <a:off x="0" y="993228"/>
            <a:ext cx="12192000" cy="756745"/>
          </a:xfrm>
          <a:prstGeom prst="rect">
            <a:avLst/>
          </a:prstGeom>
          <a:solidFill>
            <a:srgbClr val="FFFA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smtClean="0">
                <a:solidFill>
                  <a:schemeClr val="tx1"/>
                </a:solidFill>
                <a:latin typeface="Segoe Condensed" charset="0"/>
                <a:ea typeface="Segoe Condensed" charset="0"/>
                <a:cs typeface="Segoe Condensed" charset="0"/>
              </a:rPr>
              <a:t>Participatory Design</a:t>
            </a:r>
            <a:endParaRPr lang="en-US" sz="3200" dirty="0">
              <a:solidFill>
                <a:schemeClr val="tx1"/>
              </a:solidFill>
              <a:latin typeface="Segoe Condensed" charset="0"/>
              <a:ea typeface="Segoe Condensed" charset="0"/>
              <a:cs typeface="Segoe Condensed" charset="0"/>
            </a:endParaRPr>
          </a:p>
        </p:txBody>
      </p:sp>
      <p:cxnSp>
        <p:nvCxnSpPr>
          <p:cNvPr id="18" name="Straight Connector 17"/>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807476" y="6150114"/>
            <a:ext cx="1411783" cy="707886"/>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Participatory Design</a:t>
            </a:r>
          </a:p>
        </p:txBody>
      </p:sp>
      <p:sp>
        <p:nvSpPr>
          <p:cNvPr id="20" name="TextBox 19"/>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21" name="TextBox 20"/>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22" name="TextBox 21"/>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23" name="Oval 22"/>
          <p:cNvSpPr/>
          <p:nvPr/>
        </p:nvSpPr>
        <p:spPr>
          <a:xfrm>
            <a:off x="2351323" y="5783250"/>
            <a:ext cx="324091" cy="3286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28" name="Oval 27"/>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30" name="Oval 29"/>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32" name="Oval 31"/>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5623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Design</a:t>
            </a:r>
            <a:endParaRPr lang="en-US" dirty="0"/>
          </a:p>
        </p:txBody>
      </p:sp>
      <p:sp>
        <p:nvSpPr>
          <p:cNvPr id="6" name="Rectangle 5"/>
          <p:cNvSpPr/>
          <p:nvPr/>
        </p:nvSpPr>
        <p:spPr>
          <a:xfrm>
            <a:off x="0" y="993228"/>
            <a:ext cx="12192000" cy="756745"/>
          </a:xfrm>
          <a:prstGeom prst="rect">
            <a:avLst/>
          </a:prstGeom>
          <a:solidFill>
            <a:srgbClr val="FFFA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smtClean="0">
                <a:solidFill>
                  <a:schemeClr val="tx1"/>
                </a:solidFill>
                <a:latin typeface="Segoe Condensed" charset="0"/>
                <a:ea typeface="Segoe Condensed" charset="0"/>
                <a:cs typeface="Segoe Condensed" charset="0"/>
              </a:rPr>
              <a:t>Participatory Design</a:t>
            </a:r>
            <a:endParaRPr lang="en-US" sz="3200" dirty="0">
              <a:solidFill>
                <a:schemeClr val="tx1"/>
              </a:solidFill>
              <a:latin typeface="Segoe Condensed" charset="0"/>
              <a:ea typeface="Segoe Condensed" charset="0"/>
              <a:cs typeface="Segoe Condensed" charset="0"/>
            </a:endParaRPr>
          </a:p>
        </p:txBody>
      </p:sp>
      <p:cxnSp>
        <p:nvCxnSpPr>
          <p:cNvPr id="18" name="Straight Connector 17"/>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807476" y="6150114"/>
            <a:ext cx="1411783" cy="707886"/>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Participatory Design</a:t>
            </a:r>
          </a:p>
        </p:txBody>
      </p:sp>
      <p:sp>
        <p:nvSpPr>
          <p:cNvPr id="20" name="TextBox 19"/>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21" name="TextBox 20"/>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22" name="TextBox 21"/>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23" name="Oval 22"/>
          <p:cNvSpPr/>
          <p:nvPr/>
        </p:nvSpPr>
        <p:spPr>
          <a:xfrm>
            <a:off x="2351323" y="5783250"/>
            <a:ext cx="324091" cy="3286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28" name="Oval 27"/>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30" name="Oval 29"/>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32" name="Oval 31"/>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106905" y="2481519"/>
            <a:ext cx="10152565" cy="2031325"/>
          </a:xfrm>
          <a:prstGeom prst="rect">
            <a:avLst/>
          </a:prstGeom>
          <a:noFill/>
        </p:spPr>
        <p:txBody>
          <a:bodyPr wrap="square" rtlCol="0" anchor="ctr">
            <a:spAutoFit/>
          </a:bodyPr>
          <a:lstStyle/>
          <a:p>
            <a:r>
              <a:rPr lang="en-US" sz="5400" b="1" dirty="0" smtClean="0">
                <a:latin typeface="Segoe Condensed" charset="0"/>
                <a:ea typeface="Segoe Condensed" charset="0"/>
                <a:cs typeface="Segoe Condensed" charset="0"/>
              </a:rPr>
              <a:t>Goal </a:t>
            </a:r>
            <a:endParaRPr lang="en-US" sz="3600" b="1" dirty="0" smtClean="0">
              <a:latin typeface="Segoe Condensed" charset="0"/>
              <a:ea typeface="Segoe Condensed" charset="0"/>
              <a:cs typeface="Segoe Condensed" charset="0"/>
            </a:endParaRPr>
          </a:p>
          <a:p>
            <a:r>
              <a:rPr lang="en-US" sz="3600" dirty="0" smtClean="0">
                <a:latin typeface="Segoe Condensed" charset="0"/>
                <a:ea typeface="Segoe Condensed" charset="0"/>
                <a:cs typeface="Segoe Condensed" charset="0"/>
              </a:rPr>
              <a:t>To collaboratively design learning activities that utilized our LPSV tools</a:t>
            </a:r>
            <a:endParaRPr lang="en-US" sz="3600" dirty="0" smtClean="0">
              <a:latin typeface="Segoe Condensed" charset="0"/>
              <a:ea typeface="Segoe Condensed" charset="0"/>
              <a:cs typeface="Segoe Condensed" charset="0"/>
            </a:endParaRPr>
          </a:p>
        </p:txBody>
      </p:sp>
    </p:spTree>
    <p:extLst>
      <p:ext uri="{BB962C8B-B14F-4D97-AF65-F5344CB8AC3E}">
        <p14:creationId xmlns:p14="http://schemas.microsoft.com/office/powerpoint/2010/main" val="31122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Design</a:t>
            </a:r>
            <a:endParaRPr lang="en-US" dirty="0"/>
          </a:p>
        </p:txBody>
      </p:sp>
      <p:sp>
        <p:nvSpPr>
          <p:cNvPr id="6" name="Rectangle 5"/>
          <p:cNvSpPr/>
          <p:nvPr/>
        </p:nvSpPr>
        <p:spPr>
          <a:xfrm>
            <a:off x="0" y="993228"/>
            <a:ext cx="12192000" cy="756745"/>
          </a:xfrm>
          <a:prstGeom prst="rect">
            <a:avLst/>
          </a:prstGeom>
          <a:solidFill>
            <a:srgbClr val="FFFA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smtClean="0">
                <a:solidFill>
                  <a:schemeClr val="tx1"/>
                </a:solidFill>
                <a:latin typeface="Segoe Condensed" charset="0"/>
                <a:ea typeface="Segoe Condensed" charset="0"/>
                <a:cs typeface="Segoe Condensed" charset="0"/>
              </a:rPr>
              <a:t>Participatory Design</a:t>
            </a:r>
            <a:endParaRPr lang="en-US" sz="3200" dirty="0">
              <a:solidFill>
                <a:schemeClr val="tx1"/>
              </a:solidFill>
              <a:latin typeface="Segoe Condensed" charset="0"/>
              <a:ea typeface="Segoe Condensed" charset="0"/>
              <a:cs typeface="Segoe Condensed" charset="0"/>
            </a:endParaRPr>
          </a:p>
        </p:txBody>
      </p:sp>
      <p:cxnSp>
        <p:nvCxnSpPr>
          <p:cNvPr id="18" name="Straight Connector 17"/>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807476" y="6150114"/>
            <a:ext cx="1411783" cy="707886"/>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Participatory Design</a:t>
            </a:r>
          </a:p>
        </p:txBody>
      </p:sp>
      <p:sp>
        <p:nvSpPr>
          <p:cNvPr id="20" name="TextBox 19"/>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21" name="TextBox 20"/>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22" name="TextBox 21"/>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23" name="Oval 22"/>
          <p:cNvSpPr/>
          <p:nvPr/>
        </p:nvSpPr>
        <p:spPr>
          <a:xfrm>
            <a:off x="2351323" y="5783250"/>
            <a:ext cx="324091" cy="3286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28" name="Oval 27"/>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30" name="Oval 29"/>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32" name="Oval 31"/>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descr="IMG_1720.JPG"/>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b="3839"/>
          <a:stretch/>
        </p:blipFill>
        <p:spPr>
          <a:xfrm>
            <a:off x="0" y="1749004"/>
            <a:ext cx="6038194" cy="3870899"/>
          </a:xfrm>
          <a:prstGeom prst="rect">
            <a:avLst/>
          </a:prstGeom>
        </p:spPr>
      </p:pic>
      <p:sp>
        <p:nvSpPr>
          <p:cNvPr id="35" name="TextBox 34"/>
          <p:cNvSpPr txBox="1"/>
          <p:nvPr/>
        </p:nvSpPr>
        <p:spPr>
          <a:xfrm>
            <a:off x="0" y="1758172"/>
            <a:ext cx="6038193" cy="553998"/>
          </a:xfrm>
          <a:prstGeom prst="rect">
            <a:avLst/>
          </a:prstGeom>
          <a:solidFill>
            <a:schemeClr val="bg1">
              <a:alpha val="70000"/>
            </a:schemeClr>
          </a:solidFill>
        </p:spPr>
        <p:txBody>
          <a:bodyPr wrap="square" rtlCol="0" anchor="ctr">
            <a:spAutoFit/>
          </a:bodyPr>
          <a:lstStyle/>
          <a:p>
            <a:pPr algn="ctr"/>
            <a:r>
              <a:rPr lang="en-US" sz="3000" b="1" dirty="0" smtClean="0">
                <a:solidFill>
                  <a:srgbClr val="FF0000"/>
                </a:solidFill>
                <a:latin typeface="Segoe Condensed" charset="0"/>
                <a:ea typeface="Segoe Condensed" charset="0"/>
                <a:cs typeface="Segoe Condensed" charset="0"/>
              </a:rPr>
              <a:t>Children</a:t>
            </a:r>
          </a:p>
        </p:txBody>
      </p:sp>
    </p:spTree>
    <p:extLst>
      <p:ext uri="{BB962C8B-B14F-4D97-AF65-F5344CB8AC3E}">
        <p14:creationId xmlns:p14="http://schemas.microsoft.com/office/powerpoint/2010/main" val="1281232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Design</a:t>
            </a:r>
            <a:endParaRPr lang="en-US" dirty="0"/>
          </a:p>
        </p:txBody>
      </p:sp>
      <p:sp>
        <p:nvSpPr>
          <p:cNvPr id="6" name="Rectangle 5"/>
          <p:cNvSpPr/>
          <p:nvPr/>
        </p:nvSpPr>
        <p:spPr>
          <a:xfrm>
            <a:off x="0" y="993228"/>
            <a:ext cx="12192000" cy="756745"/>
          </a:xfrm>
          <a:prstGeom prst="rect">
            <a:avLst/>
          </a:prstGeom>
          <a:solidFill>
            <a:srgbClr val="FFFA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smtClean="0">
                <a:solidFill>
                  <a:schemeClr val="tx1"/>
                </a:solidFill>
                <a:latin typeface="Segoe Condensed" charset="0"/>
                <a:ea typeface="Segoe Condensed" charset="0"/>
                <a:cs typeface="Segoe Condensed" charset="0"/>
              </a:rPr>
              <a:t>Participatory Design</a:t>
            </a:r>
            <a:endParaRPr lang="en-US" sz="3200" dirty="0">
              <a:solidFill>
                <a:schemeClr val="tx1"/>
              </a:solidFill>
              <a:latin typeface="Segoe Condensed" charset="0"/>
              <a:ea typeface="Segoe Condensed" charset="0"/>
              <a:cs typeface="Segoe Condensed" charset="0"/>
            </a:endParaRPr>
          </a:p>
        </p:txBody>
      </p:sp>
      <p:cxnSp>
        <p:nvCxnSpPr>
          <p:cNvPr id="19" name="Straight Connector 18"/>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807476" y="6150114"/>
            <a:ext cx="1411783" cy="707886"/>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Participatory Design</a:t>
            </a:r>
          </a:p>
        </p:txBody>
      </p:sp>
      <p:sp>
        <p:nvSpPr>
          <p:cNvPr id="21" name="TextBox 20"/>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22" name="TextBox 21"/>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23" name="TextBox 22"/>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24" name="Oval 23"/>
          <p:cNvSpPr/>
          <p:nvPr/>
        </p:nvSpPr>
        <p:spPr>
          <a:xfrm>
            <a:off x="2351323" y="5783250"/>
            <a:ext cx="324091" cy="3286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29" name="Oval 28"/>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31" name="Oval 30"/>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33" name="Oval 32"/>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descr="2014-11-18 18.54.23.jpg"/>
          <p:cNvPicPr>
            <a:picLocks noChangeAspect="1"/>
          </p:cNvPicPr>
          <p:nvPr/>
        </p:nvPicPr>
        <p:blipFill rotWithShape="1">
          <a:blip r:embed="rId3">
            <a:extLst>
              <a:ext uri="{28A0092B-C50C-407E-A947-70E740481C1C}">
                <a14:useLocalDpi xmlns:a14="http://schemas.microsoft.com/office/drawing/2010/main" val="0"/>
              </a:ext>
            </a:extLst>
          </a:blip>
          <a:srcRect b="14923"/>
          <a:stretch/>
        </p:blipFill>
        <p:spPr>
          <a:xfrm>
            <a:off x="6153809" y="1752199"/>
            <a:ext cx="6038191" cy="3852833"/>
          </a:xfrm>
          <a:prstGeom prst="rect">
            <a:avLst/>
          </a:prstGeom>
        </p:spPr>
      </p:pic>
      <p:pic>
        <p:nvPicPr>
          <p:cNvPr id="36" name="Picture 35" descr="IMG_1720.JPG"/>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b="3839"/>
          <a:stretch/>
        </p:blipFill>
        <p:spPr>
          <a:xfrm>
            <a:off x="0" y="1749004"/>
            <a:ext cx="6038194" cy="3870899"/>
          </a:xfrm>
          <a:prstGeom prst="rect">
            <a:avLst/>
          </a:prstGeom>
        </p:spPr>
      </p:pic>
      <p:sp>
        <p:nvSpPr>
          <p:cNvPr id="7" name="TextBox 6"/>
          <p:cNvSpPr txBox="1"/>
          <p:nvPr/>
        </p:nvSpPr>
        <p:spPr>
          <a:xfrm>
            <a:off x="0" y="1758172"/>
            <a:ext cx="6038193" cy="553998"/>
          </a:xfrm>
          <a:prstGeom prst="rect">
            <a:avLst/>
          </a:prstGeom>
          <a:solidFill>
            <a:schemeClr val="bg1">
              <a:alpha val="70000"/>
            </a:schemeClr>
          </a:solidFill>
        </p:spPr>
        <p:txBody>
          <a:bodyPr wrap="square" rtlCol="0" anchor="ctr">
            <a:spAutoFit/>
          </a:bodyPr>
          <a:lstStyle/>
          <a:p>
            <a:pPr algn="ctr"/>
            <a:r>
              <a:rPr lang="en-US" sz="3000" b="1" dirty="0" smtClean="0">
                <a:solidFill>
                  <a:srgbClr val="FF0000"/>
                </a:solidFill>
                <a:latin typeface="Segoe Condensed" charset="0"/>
                <a:ea typeface="Segoe Condensed" charset="0"/>
                <a:cs typeface="Segoe Condensed" charset="0"/>
              </a:rPr>
              <a:t>Children</a:t>
            </a:r>
          </a:p>
        </p:txBody>
      </p:sp>
      <p:sp>
        <p:nvSpPr>
          <p:cNvPr id="37" name="TextBox 36"/>
          <p:cNvSpPr txBox="1"/>
          <p:nvPr/>
        </p:nvSpPr>
        <p:spPr>
          <a:xfrm>
            <a:off x="6153808" y="1749004"/>
            <a:ext cx="6038193" cy="553998"/>
          </a:xfrm>
          <a:prstGeom prst="rect">
            <a:avLst/>
          </a:prstGeom>
          <a:solidFill>
            <a:schemeClr val="bg1">
              <a:alpha val="70000"/>
            </a:schemeClr>
          </a:solidFill>
        </p:spPr>
        <p:txBody>
          <a:bodyPr wrap="square" rtlCol="0" anchor="ctr">
            <a:spAutoFit/>
          </a:bodyPr>
          <a:lstStyle/>
          <a:p>
            <a:pPr algn="ctr"/>
            <a:r>
              <a:rPr lang="en-US" sz="3000" b="1" dirty="0" smtClean="0">
                <a:solidFill>
                  <a:srgbClr val="FF0000"/>
                </a:solidFill>
                <a:latin typeface="Segoe Condensed" charset="0"/>
                <a:ea typeface="Segoe Condensed" charset="0"/>
                <a:cs typeface="Segoe Condensed" charset="0"/>
              </a:rPr>
              <a:t>Teachers</a:t>
            </a:r>
          </a:p>
        </p:txBody>
      </p:sp>
    </p:spTree>
    <p:extLst>
      <p:ext uri="{BB962C8B-B14F-4D97-AF65-F5344CB8AC3E}">
        <p14:creationId xmlns:p14="http://schemas.microsoft.com/office/powerpoint/2010/main" val="1469952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59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85856"/>
            <a:ext cx="12192000" cy="8128000"/>
          </a:xfrm>
          <a:prstGeom prst="rect">
            <a:avLst/>
          </a:prstGeom>
        </p:spPr>
      </p:pic>
      <p:sp>
        <p:nvSpPr>
          <p:cNvPr id="3" name="Rectangle 2"/>
          <p:cNvSpPr/>
          <p:nvPr/>
        </p:nvSpPr>
        <p:spPr>
          <a:xfrm>
            <a:off x="0" y="0"/>
            <a:ext cx="12192000" cy="7142144"/>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latin typeface="Segoe Condensed" charset="0"/>
                <a:ea typeface="Segoe Condensed" charset="0"/>
                <a:cs typeface="Segoe Condensed" charset="0"/>
              </a:rPr>
              <a:t>How can </a:t>
            </a:r>
            <a:r>
              <a:rPr lang="en-US" sz="6000" b="1" dirty="0">
                <a:solidFill>
                  <a:schemeClr val="tx1"/>
                </a:solidFill>
                <a:latin typeface="Segoe Condensed" charset="0"/>
                <a:ea typeface="Segoe Condensed" charset="0"/>
                <a:cs typeface="Segoe Condensed" charset="0"/>
              </a:rPr>
              <a:t>LPSV tools </a:t>
            </a:r>
            <a:r>
              <a:rPr lang="en-US" sz="4800" dirty="0">
                <a:solidFill>
                  <a:schemeClr val="tx1"/>
                </a:solidFill>
                <a:latin typeface="Segoe Condensed" charset="0"/>
                <a:ea typeface="Segoe Condensed" charset="0"/>
                <a:cs typeface="Segoe Condensed" charset="0"/>
              </a:rPr>
              <a:t>support </a:t>
            </a:r>
            <a:r>
              <a:rPr lang="en-US" sz="6000" b="1" dirty="0" smtClean="0">
                <a:solidFill>
                  <a:schemeClr val="tx1"/>
                </a:solidFill>
                <a:latin typeface="Segoe Condensed" charset="0"/>
                <a:ea typeface="Segoe Condensed" charset="0"/>
                <a:cs typeface="Segoe Condensed" charset="0"/>
              </a:rPr>
              <a:t>life-relevant</a:t>
            </a:r>
            <a:r>
              <a:rPr lang="en-US" sz="6000" b="1" dirty="0">
                <a:solidFill>
                  <a:schemeClr val="tx1"/>
                </a:solidFill>
                <a:latin typeface="Segoe Condensed" charset="0"/>
                <a:ea typeface="Segoe Condensed" charset="0"/>
                <a:cs typeface="Segoe Condensed" charset="0"/>
              </a:rPr>
              <a:t>, collaborative</a:t>
            </a:r>
            <a:r>
              <a:rPr lang="en-US" sz="6000" dirty="0">
                <a:solidFill>
                  <a:schemeClr val="tx1"/>
                </a:solidFill>
                <a:latin typeface="Segoe Condensed" charset="0"/>
                <a:ea typeface="Segoe Condensed" charset="0"/>
                <a:cs typeface="Segoe Condensed" charset="0"/>
              </a:rPr>
              <a:t> </a:t>
            </a:r>
            <a:r>
              <a:rPr lang="en-US" sz="4800" dirty="0">
                <a:solidFill>
                  <a:schemeClr val="tx1"/>
                </a:solidFill>
                <a:latin typeface="Segoe Condensed" charset="0"/>
                <a:ea typeface="Segoe Condensed" charset="0"/>
                <a:cs typeface="Segoe Condensed" charset="0"/>
              </a:rPr>
              <a:t>STEM learning experiences for youth?</a:t>
            </a:r>
          </a:p>
        </p:txBody>
      </p:sp>
    </p:spTree>
    <p:extLst>
      <p:ext uri="{BB962C8B-B14F-4D97-AF65-F5344CB8AC3E}">
        <p14:creationId xmlns:p14="http://schemas.microsoft.com/office/powerpoint/2010/main" val="122748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Design</a:t>
            </a:r>
            <a:endParaRPr lang="en-US" dirty="0"/>
          </a:p>
        </p:txBody>
      </p:sp>
      <p:sp>
        <p:nvSpPr>
          <p:cNvPr id="6" name="Rectangle 5"/>
          <p:cNvSpPr/>
          <p:nvPr/>
        </p:nvSpPr>
        <p:spPr>
          <a:xfrm>
            <a:off x="0" y="993228"/>
            <a:ext cx="12192000" cy="756745"/>
          </a:xfrm>
          <a:prstGeom prst="rect">
            <a:avLst/>
          </a:prstGeom>
          <a:solidFill>
            <a:srgbClr val="FFFA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smtClean="0">
                <a:solidFill>
                  <a:schemeClr val="tx1"/>
                </a:solidFill>
                <a:latin typeface="Segoe Condensed" charset="0"/>
                <a:ea typeface="Segoe Condensed" charset="0"/>
                <a:cs typeface="Segoe Condensed" charset="0"/>
              </a:rPr>
              <a:t>Participatory Design</a:t>
            </a:r>
            <a:endParaRPr lang="en-US" sz="3200" dirty="0">
              <a:solidFill>
                <a:schemeClr val="tx1"/>
              </a:solidFill>
              <a:latin typeface="Segoe Condensed" charset="0"/>
              <a:ea typeface="Segoe Condensed" charset="0"/>
              <a:cs typeface="Segoe Condensed" charset="0"/>
            </a:endParaRPr>
          </a:p>
        </p:txBody>
      </p:sp>
      <p:cxnSp>
        <p:nvCxnSpPr>
          <p:cNvPr id="19" name="Straight Connector 18"/>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807476" y="6150114"/>
            <a:ext cx="1411783" cy="707886"/>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Participatory Design</a:t>
            </a:r>
          </a:p>
        </p:txBody>
      </p:sp>
      <p:sp>
        <p:nvSpPr>
          <p:cNvPr id="21" name="TextBox 20"/>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22" name="TextBox 21"/>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23" name="TextBox 22"/>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24" name="Oval 23"/>
          <p:cNvSpPr/>
          <p:nvPr/>
        </p:nvSpPr>
        <p:spPr>
          <a:xfrm>
            <a:off x="2351323" y="5783250"/>
            <a:ext cx="324091" cy="3286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29" name="Oval 28"/>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31" name="Oval 30"/>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33" name="Oval 32"/>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descr="2014-11-18 18.54.23.jpg"/>
          <p:cNvPicPr>
            <a:picLocks noChangeAspect="1"/>
          </p:cNvPicPr>
          <p:nvPr/>
        </p:nvPicPr>
        <p:blipFill rotWithShape="1">
          <a:blip r:embed="rId3">
            <a:extLst>
              <a:ext uri="{28A0092B-C50C-407E-A947-70E740481C1C}">
                <a14:useLocalDpi xmlns:a14="http://schemas.microsoft.com/office/drawing/2010/main" val="0"/>
              </a:ext>
            </a:extLst>
          </a:blip>
          <a:srcRect b="14923"/>
          <a:stretch/>
        </p:blipFill>
        <p:spPr>
          <a:xfrm>
            <a:off x="6153809" y="1752199"/>
            <a:ext cx="6038191" cy="3852833"/>
          </a:xfrm>
          <a:prstGeom prst="rect">
            <a:avLst/>
          </a:prstGeom>
        </p:spPr>
      </p:pic>
      <p:pic>
        <p:nvPicPr>
          <p:cNvPr id="36" name="Picture 35" descr="IMG_1720.JPG"/>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b="3839"/>
          <a:stretch/>
        </p:blipFill>
        <p:spPr>
          <a:xfrm>
            <a:off x="0" y="1749004"/>
            <a:ext cx="6038194" cy="3870899"/>
          </a:xfrm>
          <a:prstGeom prst="rect">
            <a:avLst/>
          </a:prstGeom>
        </p:spPr>
      </p:pic>
      <p:sp>
        <p:nvSpPr>
          <p:cNvPr id="38" name="Rectangle 37"/>
          <p:cNvSpPr/>
          <p:nvPr/>
        </p:nvSpPr>
        <p:spPr>
          <a:xfrm>
            <a:off x="0" y="1749973"/>
            <a:ext cx="6038193" cy="3851961"/>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6153809" y="1749973"/>
            <a:ext cx="6038191" cy="3851961"/>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1149784" y="2931189"/>
            <a:ext cx="3738623" cy="646331"/>
          </a:xfrm>
          <a:prstGeom prst="rect">
            <a:avLst/>
          </a:prstGeom>
          <a:noFill/>
        </p:spPr>
        <p:txBody>
          <a:bodyPr wrap="square" rtlCol="0" anchor="ctr">
            <a:spAutoFit/>
          </a:bodyPr>
          <a:lstStyle/>
          <a:p>
            <a:pPr algn="ctr"/>
            <a:r>
              <a:rPr lang="en-US" sz="3600" dirty="0" smtClean="0">
                <a:latin typeface="Segoe Condensed" charset="0"/>
                <a:ea typeface="Segoe Condensed" charset="0"/>
                <a:cs typeface="Segoe Condensed" charset="0"/>
              </a:rPr>
              <a:t>Competitions</a:t>
            </a:r>
          </a:p>
        </p:txBody>
      </p:sp>
      <p:sp>
        <p:nvSpPr>
          <p:cNvPr id="42" name="TextBox 41"/>
          <p:cNvSpPr txBox="1"/>
          <p:nvPr/>
        </p:nvSpPr>
        <p:spPr>
          <a:xfrm>
            <a:off x="1317616" y="3836583"/>
            <a:ext cx="3402957" cy="646331"/>
          </a:xfrm>
          <a:prstGeom prst="rect">
            <a:avLst/>
          </a:prstGeom>
          <a:noFill/>
        </p:spPr>
        <p:txBody>
          <a:bodyPr wrap="square" rtlCol="0" anchor="ctr">
            <a:spAutoFit/>
          </a:bodyPr>
          <a:lstStyle/>
          <a:p>
            <a:pPr algn="ctr"/>
            <a:r>
              <a:rPr lang="en-US" sz="3600" dirty="0" smtClean="0">
                <a:latin typeface="Segoe Condensed" charset="0"/>
                <a:ea typeface="Segoe Condensed" charset="0"/>
                <a:cs typeface="Segoe Condensed" charset="0"/>
              </a:rPr>
              <a:t>Games</a:t>
            </a:r>
          </a:p>
        </p:txBody>
      </p:sp>
    </p:spTree>
    <p:extLst>
      <p:ext uri="{BB962C8B-B14F-4D97-AF65-F5344CB8AC3E}">
        <p14:creationId xmlns:p14="http://schemas.microsoft.com/office/powerpoint/2010/main" val="1701066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fade">
                                      <p:cBhvr>
                                        <p:cTn id="10" dur="500"/>
                                        <p:tgtEl>
                                          <p:spTgt spid="4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500"/>
                                        <p:tgtEl>
                                          <p:spTgt spid="4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fade">
                                      <p:cBhvr>
                                        <p:cTn id="1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0" grpId="0" animBg="1"/>
      <p:bldP spid="41" grpId="0"/>
      <p:bldP spid="4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Design</a:t>
            </a:r>
            <a:endParaRPr lang="en-US" dirty="0"/>
          </a:p>
        </p:txBody>
      </p:sp>
      <p:sp>
        <p:nvSpPr>
          <p:cNvPr id="6" name="Rectangle 5"/>
          <p:cNvSpPr/>
          <p:nvPr/>
        </p:nvSpPr>
        <p:spPr>
          <a:xfrm>
            <a:off x="0" y="993228"/>
            <a:ext cx="12192000" cy="756745"/>
          </a:xfrm>
          <a:prstGeom prst="rect">
            <a:avLst/>
          </a:prstGeom>
          <a:solidFill>
            <a:srgbClr val="FFFA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smtClean="0">
                <a:solidFill>
                  <a:schemeClr val="tx1"/>
                </a:solidFill>
                <a:latin typeface="Segoe Condensed" charset="0"/>
                <a:ea typeface="Segoe Condensed" charset="0"/>
                <a:cs typeface="Segoe Condensed" charset="0"/>
              </a:rPr>
              <a:t>Participatory Design</a:t>
            </a:r>
            <a:endParaRPr lang="en-US" sz="3200" dirty="0">
              <a:solidFill>
                <a:schemeClr val="tx1"/>
              </a:solidFill>
              <a:latin typeface="Segoe Condensed" charset="0"/>
              <a:ea typeface="Segoe Condensed" charset="0"/>
              <a:cs typeface="Segoe Condensed" charset="0"/>
            </a:endParaRPr>
          </a:p>
        </p:txBody>
      </p:sp>
      <p:cxnSp>
        <p:nvCxnSpPr>
          <p:cNvPr id="19" name="Straight Connector 18"/>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807476" y="6150114"/>
            <a:ext cx="1411783" cy="707886"/>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Participatory Design</a:t>
            </a:r>
          </a:p>
        </p:txBody>
      </p:sp>
      <p:sp>
        <p:nvSpPr>
          <p:cNvPr id="21" name="TextBox 20"/>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22" name="TextBox 21"/>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23" name="TextBox 22"/>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24" name="Oval 23"/>
          <p:cNvSpPr/>
          <p:nvPr/>
        </p:nvSpPr>
        <p:spPr>
          <a:xfrm>
            <a:off x="2351323" y="5783250"/>
            <a:ext cx="324091" cy="3286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29" name="Oval 28"/>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31" name="Oval 30"/>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33" name="Oval 32"/>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descr="2014-11-18 18.54.23.jpg"/>
          <p:cNvPicPr>
            <a:picLocks noChangeAspect="1"/>
          </p:cNvPicPr>
          <p:nvPr/>
        </p:nvPicPr>
        <p:blipFill rotWithShape="1">
          <a:blip r:embed="rId3">
            <a:extLst>
              <a:ext uri="{28A0092B-C50C-407E-A947-70E740481C1C}">
                <a14:useLocalDpi xmlns:a14="http://schemas.microsoft.com/office/drawing/2010/main" val="0"/>
              </a:ext>
            </a:extLst>
          </a:blip>
          <a:srcRect b="14923"/>
          <a:stretch/>
        </p:blipFill>
        <p:spPr>
          <a:xfrm>
            <a:off x="6153809" y="1752199"/>
            <a:ext cx="6038191" cy="3852833"/>
          </a:xfrm>
          <a:prstGeom prst="rect">
            <a:avLst/>
          </a:prstGeom>
        </p:spPr>
      </p:pic>
      <p:pic>
        <p:nvPicPr>
          <p:cNvPr id="36" name="Picture 35" descr="IMG_1720.JPG"/>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b="3839"/>
          <a:stretch/>
        </p:blipFill>
        <p:spPr>
          <a:xfrm>
            <a:off x="0" y="1749004"/>
            <a:ext cx="6038194" cy="3870899"/>
          </a:xfrm>
          <a:prstGeom prst="rect">
            <a:avLst/>
          </a:prstGeom>
        </p:spPr>
      </p:pic>
      <p:sp>
        <p:nvSpPr>
          <p:cNvPr id="38" name="Rectangle 37"/>
          <p:cNvSpPr/>
          <p:nvPr/>
        </p:nvSpPr>
        <p:spPr>
          <a:xfrm>
            <a:off x="0" y="1749973"/>
            <a:ext cx="6038193" cy="3851961"/>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6153809" y="1749973"/>
            <a:ext cx="6038191" cy="3851961"/>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p:cNvSpPr txBox="1"/>
          <p:nvPr/>
        </p:nvSpPr>
        <p:spPr>
          <a:xfrm>
            <a:off x="1149784" y="2931189"/>
            <a:ext cx="3738623" cy="646331"/>
          </a:xfrm>
          <a:prstGeom prst="rect">
            <a:avLst/>
          </a:prstGeom>
          <a:noFill/>
        </p:spPr>
        <p:txBody>
          <a:bodyPr wrap="square" rtlCol="0" anchor="ctr">
            <a:spAutoFit/>
          </a:bodyPr>
          <a:lstStyle/>
          <a:p>
            <a:pPr algn="ctr"/>
            <a:r>
              <a:rPr lang="en-US" sz="3600" dirty="0" smtClean="0">
                <a:latin typeface="Segoe Condensed" charset="0"/>
                <a:ea typeface="Segoe Condensed" charset="0"/>
                <a:cs typeface="Segoe Condensed" charset="0"/>
              </a:rPr>
              <a:t>Competitions</a:t>
            </a:r>
          </a:p>
        </p:txBody>
      </p:sp>
      <p:sp>
        <p:nvSpPr>
          <p:cNvPr id="42" name="TextBox 41"/>
          <p:cNvSpPr txBox="1"/>
          <p:nvPr/>
        </p:nvSpPr>
        <p:spPr>
          <a:xfrm>
            <a:off x="1317616" y="3836583"/>
            <a:ext cx="3402957" cy="646331"/>
          </a:xfrm>
          <a:prstGeom prst="rect">
            <a:avLst/>
          </a:prstGeom>
          <a:noFill/>
        </p:spPr>
        <p:txBody>
          <a:bodyPr wrap="square" rtlCol="0" anchor="ctr">
            <a:spAutoFit/>
          </a:bodyPr>
          <a:lstStyle/>
          <a:p>
            <a:pPr algn="ctr"/>
            <a:r>
              <a:rPr lang="en-US" sz="3600" dirty="0" smtClean="0">
                <a:latin typeface="Segoe Condensed" charset="0"/>
                <a:ea typeface="Segoe Condensed" charset="0"/>
                <a:cs typeface="Segoe Condensed" charset="0"/>
              </a:rPr>
              <a:t>Games</a:t>
            </a:r>
          </a:p>
        </p:txBody>
      </p:sp>
      <p:sp>
        <p:nvSpPr>
          <p:cNvPr id="34" name="TextBox 33"/>
          <p:cNvSpPr txBox="1"/>
          <p:nvPr/>
        </p:nvSpPr>
        <p:spPr>
          <a:xfrm>
            <a:off x="7158909" y="2798790"/>
            <a:ext cx="4027990" cy="1754326"/>
          </a:xfrm>
          <a:prstGeom prst="rect">
            <a:avLst/>
          </a:prstGeom>
          <a:noFill/>
        </p:spPr>
        <p:txBody>
          <a:bodyPr wrap="square" rtlCol="0" anchor="ctr">
            <a:spAutoFit/>
          </a:bodyPr>
          <a:lstStyle/>
          <a:p>
            <a:pPr algn="ctr"/>
            <a:r>
              <a:rPr lang="en-US" sz="3600" dirty="0" smtClean="0">
                <a:latin typeface="Segoe Condensed" charset="0"/>
                <a:ea typeface="Segoe Condensed" charset="0"/>
                <a:cs typeface="Segoe Condensed" charset="0"/>
              </a:rPr>
              <a:t>Experimenting high- and low-impact physical activities</a:t>
            </a:r>
          </a:p>
        </p:txBody>
      </p:sp>
    </p:spTree>
    <p:extLst>
      <p:ext uri="{BB962C8B-B14F-4D97-AF65-F5344CB8AC3E}">
        <p14:creationId xmlns:p14="http://schemas.microsoft.com/office/powerpoint/2010/main" val="844168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Straight Connector 17"/>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807476" y="6150114"/>
            <a:ext cx="1411783" cy="707886"/>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Participatory Design</a:t>
            </a:r>
          </a:p>
        </p:txBody>
      </p:sp>
      <p:sp>
        <p:nvSpPr>
          <p:cNvPr id="20" name="TextBox 19"/>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21" name="TextBox 20"/>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22" name="TextBox 21"/>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23" name="Oval 22"/>
          <p:cNvSpPr/>
          <p:nvPr/>
        </p:nvSpPr>
        <p:spPr>
          <a:xfrm>
            <a:off x="2351323" y="5783250"/>
            <a:ext cx="324091" cy="3286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28" name="Oval 27"/>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30" name="Oval 29"/>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32" name="Oval 31"/>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92510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SharedPhys</a:t>
            </a:r>
            <a:endParaRPr lang="en-US" sz="2000" dirty="0" smtClean="0">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1807476" y="6150114"/>
            <a:ext cx="1411783" cy="707886"/>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Participatory Design</a:t>
            </a:r>
          </a:p>
        </p:txBody>
      </p:sp>
      <p:sp>
        <p:nvSpPr>
          <p:cNvPr id="21" name="Oval 20"/>
          <p:cNvSpPr/>
          <p:nvPr/>
        </p:nvSpPr>
        <p:spPr>
          <a:xfrm>
            <a:off x="2351323" y="5783250"/>
            <a:ext cx="324091" cy="32863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3657945" y="6308368"/>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25" name="Oval 24"/>
          <p:cNvSpPr/>
          <p:nvPr/>
        </p:nvSpPr>
        <p:spPr>
          <a:xfrm>
            <a:off x="4132952" y="5787616"/>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1280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21"/>
                                        </p:tgtEl>
                                      </p:cBhvr>
                                    </p:animEffect>
                                    <p:set>
                                      <p:cBhvr>
                                        <p:cTn id="10" dur="1" fill="hold">
                                          <p:stCondLst>
                                            <p:cond delay="499"/>
                                          </p:stCondLst>
                                        </p:cTn>
                                        <p:tgtEl>
                                          <p:spTgt spid="21"/>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24"/>
                                        </p:tgtEl>
                                      </p:cBhvr>
                                    </p:animEffect>
                                    <p:set>
                                      <p:cBhvr>
                                        <p:cTn id="13" dur="1" fill="hold">
                                          <p:stCondLst>
                                            <p:cond delay="499"/>
                                          </p:stCondLst>
                                        </p:cTn>
                                        <p:tgtEl>
                                          <p:spTgt spid="24"/>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25"/>
                                        </p:tgtEl>
                                      </p:cBhvr>
                                    </p:animEffect>
                                    <p:set>
                                      <p:cBhvr>
                                        <p:cTn id="16"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P spid="24" grpId="0"/>
      <p:bldP spid="2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3"/>
          <a:stretch>
            <a:fillRect/>
          </a:stretch>
        </p:blipFill>
        <p:spPr>
          <a:xfrm>
            <a:off x="2949998" y="-2474872"/>
            <a:ext cx="6057406" cy="13549312"/>
          </a:xfrm>
          <a:prstGeom prst="rect">
            <a:avLst/>
          </a:prstGeom>
        </p:spPr>
      </p:pic>
      <p:cxnSp>
        <p:nvCxnSpPr>
          <p:cNvPr id="6" name="Straight Connector 5"/>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8" name="TextBox 7"/>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9" name="TextBox 8"/>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10" name="TextBox 9"/>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1" name="Oval 10"/>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6" name="Oval 15"/>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SharedPhys</a:t>
            </a:r>
            <a:endParaRPr lang="en-US" sz="2000" dirty="0" smtClean="0">
              <a:latin typeface="Segoe Condensed" charset="0"/>
              <a:ea typeface="Segoe Condensed" charset="0"/>
              <a:cs typeface="Segoe Condensed" charset="0"/>
            </a:endParaRPr>
          </a:p>
        </p:txBody>
      </p:sp>
      <p:sp>
        <p:nvSpPr>
          <p:cNvPr id="18" name="Oval 17"/>
          <p:cNvSpPr/>
          <p:nvPr/>
        </p:nvSpPr>
        <p:spPr>
          <a:xfrm>
            <a:off x="4132952" y="5783250"/>
            <a:ext cx="324091" cy="32863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20" name="Oval 19"/>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BioHarness_03.jpg"/>
          <p:cNvPicPr>
            <a:picLocks noChangeAspect="1"/>
          </p:cNvPicPr>
          <p:nvPr/>
        </p:nvPicPr>
        <p:blipFill rotWithShape="1">
          <a:blip r:embed="rId4">
            <a:extLst>
              <a:ext uri="{BEBA8EAE-BF5A-486C-A8C5-ECC9F3942E4B}">
                <a14:imgProps xmlns:a14="http://schemas.microsoft.com/office/drawing/2010/main">
                  <a14:imgLayer r:embed="rId5">
                    <a14:imgEffect>
                      <a14:backgroundRemoval t="43125" b="61250" l="19167" r="80625"/>
                    </a14:imgEffect>
                  </a14:imgLayer>
                </a14:imgProps>
              </a:ext>
              <a:ext uri="{28A0092B-C50C-407E-A947-70E740481C1C}">
                <a14:useLocalDpi xmlns:a14="http://schemas.microsoft.com/office/drawing/2010/main" val="0"/>
              </a:ext>
            </a:extLst>
          </a:blip>
          <a:srcRect l="18371" t="43177" r="19100" b="37882"/>
          <a:stretch/>
        </p:blipFill>
        <p:spPr>
          <a:xfrm>
            <a:off x="4312591" y="2727916"/>
            <a:ext cx="3609977" cy="1093517"/>
          </a:xfrm>
          <a:prstGeom prst="rect">
            <a:avLst/>
          </a:prstGeom>
          <a:effectLst/>
        </p:spPr>
      </p:pic>
    </p:spTree>
    <p:extLst>
      <p:ext uri="{BB962C8B-B14F-4D97-AF65-F5344CB8AC3E}">
        <p14:creationId xmlns:p14="http://schemas.microsoft.com/office/powerpoint/2010/main" val="689792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05 005 - Copy.PNG"/>
          <p:cNvPicPr>
            <a:picLocks noChangeAspect="1"/>
          </p:cNvPicPr>
          <p:nvPr/>
        </p:nvPicPr>
        <p:blipFill>
          <a:blip r:embed="rId3">
            <a:alphaModFix amt="40000"/>
            <a:extLst>
              <a:ext uri="{28A0092B-C50C-407E-A947-70E740481C1C}">
                <a14:useLocalDpi xmlns:a14="http://schemas.microsoft.com/office/drawing/2010/main" val="0"/>
              </a:ext>
            </a:extLst>
          </a:blip>
          <a:stretch>
            <a:fillRect/>
          </a:stretch>
        </p:blipFill>
        <p:spPr>
          <a:xfrm>
            <a:off x="-57533" y="-111979"/>
            <a:ext cx="12428827" cy="7038938"/>
          </a:xfrm>
          <a:prstGeom prst="rect">
            <a:avLst/>
          </a:prstGeom>
        </p:spPr>
      </p:pic>
      <p:cxnSp>
        <p:nvCxnSpPr>
          <p:cNvPr id="4" name="Straight Connector 3"/>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50000"/>
                  </a:schemeClr>
                </a:solidFill>
                <a:latin typeface="Segoe Condensed" charset="0"/>
                <a:ea typeface="Segoe Condensed" charset="0"/>
                <a:cs typeface="Segoe Condensed" charset="0"/>
              </a:rPr>
              <a:t>Participatory Design</a:t>
            </a:r>
          </a:p>
        </p:txBody>
      </p:sp>
      <p:sp>
        <p:nvSpPr>
          <p:cNvPr id="6" name="TextBox 5"/>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50000"/>
                  </a:schemeClr>
                </a:solidFill>
                <a:latin typeface="Segoe Condensed" charset="0"/>
                <a:ea typeface="Segoe Condensed" charset="0"/>
                <a:cs typeface="Segoe Condensed" charset="0"/>
              </a:rPr>
              <a:t>Evaluation Method</a:t>
            </a:r>
          </a:p>
        </p:txBody>
      </p:sp>
      <p:sp>
        <p:nvSpPr>
          <p:cNvPr id="7" name="TextBox 6"/>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50000"/>
                  </a:schemeClr>
                </a:solidFill>
                <a:latin typeface="Segoe Condensed" charset="0"/>
                <a:ea typeface="Segoe Condensed" charset="0"/>
                <a:cs typeface="Segoe Condensed" charset="0"/>
              </a:rPr>
              <a:t>Findings</a:t>
            </a:r>
          </a:p>
        </p:txBody>
      </p:sp>
      <p:sp>
        <p:nvSpPr>
          <p:cNvPr id="8" name="TextBox 7"/>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50000"/>
                  </a:schemeClr>
                </a:solidFill>
                <a:latin typeface="Segoe Condensed" charset="0"/>
                <a:ea typeface="Segoe Condensed" charset="0"/>
                <a:cs typeface="Segoe Condensed" charset="0"/>
              </a:rPr>
              <a:t>LPSVs + Activity </a:t>
            </a:r>
          </a:p>
          <a:p>
            <a:pPr algn="ctr"/>
            <a:r>
              <a:rPr lang="en-US" sz="2000" dirty="0" smtClean="0">
                <a:solidFill>
                  <a:schemeClr val="bg1">
                    <a:lumMod val="50000"/>
                  </a:schemeClr>
                </a:solidFill>
                <a:latin typeface="Segoe Condensed" charset="0"/>
                <a:ea typeface="Segoe Condensed" charset="0"/>
                <a:cs typeface="Segoe Condensed" charset="0"/>
              </a:rPr>
              <a:t>Analysis</a:t>
            </a:r>
          </a:p>
        </p:txBody>
      </p:sp>
      <p:sp>
        <p:nvSpPr>
          <p:cNvPr id="9" name="Oval 8"/>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50000"/>
                  </a:schemeClr>
                </a:solidFill>
                <a:latin typeface="Segoe Condensed" charset="0"/>
                <a:ea typeface="Segoe Condensed" charset="0"/>
                <a:cs typeface="Segoe Condensed" charset="0"/>
              </a:rPr>
              <a:t>BodyVis</a:t>
            </a:r>
            <a:endParaRPr lang="en-US" sz="2000" dirty="0" smtClean="0">
              <a:solidFill>
                <a:schemeClr val="bg1">
                  <a:lumMod val="50000"/>
                </a:schemeClr>
              </a:solidFill>
              <a:latin typeface="Segoe Condensed" charset="0"/>
              <a:ea typeface="Segoe Condensed" charset="0"/>
              <a:cs typeface="Segoe Condensed" charset="0"/>
            </a:endParaRPr>
          </a:p>
        </p:txBody>
      </p:sp>
      <p:sp>
        <p:nvSpPr>
          <p:cNvPr id="14" name="Oval 13"/>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SharedPhys</a:t>
            </a:r>
            <a:endParaRPr lang="en-US" sz="2000" dirty="0" smtClean="0">
              <a:latin typeface="Segoe Condensed" charset="0"/>
              <a:ea typeface="Segoe Condensed" charset="0"/>
              <a:cs typeface="Segoe Condensed" charset="0"/>
            </a:endParaRPr>
          </a:p>
        </p:txBody>
      </p:sp>
      <p:sp>
        <p:nvSpPr>
          <p:cNvPr id="16" name="Oval 15"/>
          <p:cNvSpPr/>
          <p:nvPr/>
        </p:nvSpPr>
        <p:spPr>
          <a:xfrm>
            <a:off x="4132952" y="5783250"/>
            <a:ext cx="324091" cy="32863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50000"/>
                  </a:schemeClr>
                </a:solidFill>
                <a:latin typeface="Segoe Condensed" charset="0"/>
                <a:ea typeface="Segoe Condensed" charset="0"/>
                <a:cs typeface="Segoe Condensed" charset="0"/>
              </a:rPr>
              <a:t>LPSV Activity</a:t>
            </a:r>
          </a:p>
        </p:txBody>
      </p:sp>
      <p:sp>
        <p:nvSpPr>
          <p:cNvPr id="18" name="Oval 17"/>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8"/>
          <p:cNvSpPr>
            <a:spLocks noGrp="1"/>
          </p:cNvSpPr>
          <p:nvPr>
            <p:ph type="title"/>
          </p:nvPr>
        </p:nvSpPr>
        <p:spPr/>
        <p:txBody>
          <a:bodyPr/>
          <a:lstStyle/>
          <a:p>
            <a:r>
              <a:rPr lang="en-US" dirty="0" smtClean="0"/>
              <a:t>Three Designs</a:t>
            </a:r>
            <a:endParaRPr lang="en-US" dirty="0"/>
          </a:p>
        </p:txBody>
      </p:sp>
    </p:spTree>
    <p:extLst>
      <p:ext uri="{BB962C8B-B14F-4D97-AF65-F5344CB8AC3E}">
        <p14:creationId xmlns:p14="http://schemas.microsoft.com/office/powerpoint/2010/main" val="11983469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05 005 - Copy.PNG"/>
          <p:cNvPicPr>
            <a:picLocks noChangeAspect="1"/>
          </p:cNvPicPr>
          <p:nvPr/>
        </p:nvPicPr>
        <p:blipFill>
          <a:blip r:embed="rId3">
            <a:alphaModFix amt="40000"/>
            <a:extLst>
              <a:ext uri="{28A0092B-C50C-407E-A947-70E740481C1C}">
                <a14:useLocalDpi xmlns:a14="http://schemas.microsoft.com/office/drawing/2010/main" val="0"/>
              </a:ext>
            </a:extLst>
          </a:blip>
          <a:stretch>
            <a:fillRect/>
          </a:stretch>
        </p:blipFill>
        <p:spPr>
          <a:xfrm>
            <a:off x="-57533" y="-111979"/>
            <a:ext cx="12428827" cy="7038938"/>
          </a:xfrm>
          <a:prstGeom prst="rect">
            <a:avLst/>
          </a:prstGeom>
        </p:spPr>
      </p:pic>
      <p:cxnSp>
        <p:nvCxnSpPr>
          <p:cNvPr id="4" name="Straight Connector 3"/>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50000"/>
                  </a:schemeClr>
                </a:solidFill>
                <a:latin typeface="Segoe Condensed" charset="0"/>
                <a:ea typeface="Segoe Condensed" charset="0"/>
                <a:cs typeface="Segoe Condensed" charset="0"/>
              </a:rPr>
              <a:t>Participatory Design</a:t>
            </a:r>
          </a:p>
        </p:txBody>
      </p:sp>
      <p:sp>
        <p:nvSpPr>
          <p:cNvPr id="6" name="TextBox 5"/>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50000"/>
                  </a:schemeClr>
                </a:solidFill>
                <a:latin typeface="Segoe Condensed" charset="0"/>
                <a:ea typeface="Segoe Condensed" charset="0"/>
                <a:cs typeface="Segoe Condensed" charset="0"/>
              </a:rPr>
              <a:t>Evaluation Method</a:t>
            </a:r>
          </a:p>
        </p:txBody>
      </p:sp>
      <p:sp>
        <p:nvSpPr>
          <p:cNvPr id="7" name="TextBox 6"/>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50000"/>
                  </a:schemeClr>
                </a:solidFill>
                <a:latin typeface="Segoe Condensed" charset="0"/>
                <a:ea typeface="Segoe Condensed" charset="0"/>
                <a:cs typeface="Segoe Condensed" charset="0"/>
              </a:rPr>
              <a:t>Findings</a:t>
            </a:r>
          </a:p>
        </p:txBody>
      </p:sp>
      <p:sp>
        <p:nvSpPr>
          <p:cNvPr id="8" name="TextBox 7"/>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50000"/>
                  </a:schemeClr>
                </a:solidFill>
                <a:latin typeface="Segoe Condensed" charset="0"/>
                <a:ea typeface="Segoe Condensed" charset="0"/>
                <a:cs typeface="Segoe Condensed" charset="0"/>
              </a:rPr>
              <a:t>LPSVs + Activity </a:t>
            </a:r>
          </a:p>
          <a:p>
            <a:pPr algn="ctr"/>
            <a:r>
              <a:rPr lang="en-US" sz="2000" dirty="0" smtClean="0">
                <a:solidFill>
                  <a:schemeClr val="bg1">
                    <a:lumMod val="50000"/>
                  </a:schemeClr>
                </a:solidFill>
                <a:latin typeface="Segoe Condensed" charset="0"/>
                <a:ea typeface="Segoe Condensed" charset="0"/>
                <a:cs typeface="Segoe Condensed" charset="0"/>
              </a:rPr>
              <a:t>Analysis</a:t>
            </a:r>
          </a:p>
        </p:txBody>
      </p:sp>
      <p:sp>
        <p:nvSpPr>
          <p:cNvPr id="9" name="Oval 8"/>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50000"/>
                  </a:schemeClr>
                </a:solidFill>
                <a:latin typeface="Segoe Condensed" charset="0"/>
                <a:ea typeface="Segoe Condensed" charset="0"/>
                <a:cs typeface="Segoe Condensed" charset="0"/>
              </a:rPr>
              <a:t>BodyVis</a:t>
            </a:r>
            <a:endParaRPr lang="en-US" sz="2000" dirty="0" smtClean="0">
              <a:solidFill>
                <a:schemeClr val="bg1">
                  <a:lumMod val="50000"/>
                </a:schemeClr>
              </a:solidFill>
              <a:latin typeface="Segoe Condensed" charset="0"/>
              <a:ea typeface="Segoe Condensed" charset="0"/>
              <a:cs typeface="Segoe Condensed" charset="0"/>
            </a:endParaRPr>
          </a:p>
        </p:txBody>
      </p:sp>
      <p:sp>
        <p:nvSpPr>
          <p:cNvPr id="14" name="Oval 13"/>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SharedPhys</a:t>
            </a:r>
            <a:endParaRPr lang="en-US" sz="2000" dirty="0" smtClean="0">
              <a:latin typeface="Segoe Condensed" charset="0"/>
              <a:ea typeface="Segoe Condensed" charset="0"/>
              <a:cs typeface="Segoe Condensed" charset="0"/>
            </a:endParaRPr>
          </a:p>
        </p:txBody>
      </p:sp>
      <p:sp>
        <p:nvSpPr>
          <p:cNvPr id="16" name="Oval 15"/>
          <p:cNvSpPr/>
          <p:nvPr/>
        </p:nvSpPr>
        <p:spPr>
          <a:xfrm>
            <a:off x="4132952" y="5783250"/>
            <a:ext cx="324091" cy="32863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50000"/>
                  </a:schemeClr>
                </a:solidFill>
                <a:latin typeface="Segoe Condensed" charset="0"/>
                <a:ea typeface="Segoe Condensed" charset="0"/>
                <a:cs typeface="Segoe Condensed" charset="0"/>
              </a:rPr>
              <a:t>LPSV Activity</a:t>
            </a:r>
          </a:p>
        </p:txBody>
      </p:sp>
      <p:sp>
        <p:nvSpPr>
          <p:cNvPr id="18" name="Oval 17"/>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8"/>
          <p:cNvSpPr>
            <a:spLocks noGrp="1"/>
          </p:cNvSpPr>
          <p:nvPr>
            <p:ph type="title"/>
          </p:nvPr>
        </p:nvSpPr>
        <p:spPr/>
        <p:txBody>
          <a:bodyPr/>
          <a:lstStyle/>
          <a:p>
            <a:r>
              <a:rPr lang="en-US" dirty="0" smtClean="0"/>
              <a:t>Three Designs</a:t>
            </a:r>
            <a:endParaRPr lang="en-US" dirty="0"/>
          </a:p>
        </p:txBody>
      </p:sp>
      <p:sp>
        <p:nvSpPr>
          <p:cNvPr id="60" name="Rectangle 59"/>
          <p:cNvSpPr/>
          <p:nvPr/>
        </p:nvSpPr>
        <p:spPr>
          <a:xfrm>
            <a:off x="-6096" y="1402174"/>
            <a:ext cx="3664041" cy="642901"/>
          </a:xfrm>
          <a:prstGeom prst="rect">
            <a:avLst/>
          </a:prstGeom>
          <a:solidFill>
            <a:srgbClr val="CE6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smtClean="0">
                <a:latin typeface="Segoe Condensed" charset="0"/>
                <a:ea typeface="Segoe Condensed" charset="0"/>
                <a:cs typeface="Segoe Condensed" charset="0"/>
              </a:rPr>
              <a:t>Magic Mirror</a:t>
            </a:r>
            <a:endParaRPr lang="en-US" sz="3200" b="1" dirty="0">
              <a:latin typeface="Segoe Condensed" charset="0"/>
              <a:ea typeface="Segoe Condensed" charset="0"/>
              <a:cs typeface="Segoe Condensed" charset="0"/>
            </a:endParaRPr>
          </a:p>
        </p:txBody>
      </p:sp>
      <p:sp>
        <p:nvSpPr>
          <p:cNvPr id="3" name="Rectangle 2"/>
          <p:cNvSpPr/>
          <p:nvPr/>
        </p:nvSpPr>
        <p:spPr>
          <a:xfrm>
            <a:off x="-6096" y="2121686"/>
            <a:ext cx="3664041" cy="2960330"/>
          </a:xfrm>
          <a:prstGeom prst="rect">
            <a:avLst/>
          </a:prstGeom>
          <a:solidFill>
            <a:srgbClr val="FFFA7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dirty="0" smtClean="0">
                <a:solidFill>
                  <a:schemeClr val="tx1"/>
                </a:solidFill>
                <a:latin typeface="Segoe Condensed" charset="0"/>
                <a:ea typeface="Segoe Condensed" charset="0"/>
                <a:cs typeface="Segoe Condensed" charset="0"/>
              </a:rPr>
              <a:t>Basic human </a:t>
            </a:r>
            <a:r>
              <a:rPr lang="en-US" sz="2800" b="1" dirty="0" smtClean="0">
                <a:solidFill>
                  <a:schemeClr val="tx1"/>
                </a:solidFill>
                <a:latin typeface="Segoe Condensed" charset="0"/>
                <a:ea typeface="Segoe Condensed" charset="0"/>
                <a:cs typeface="Segoe Condensed" charset="0"/>
              </a:rPr>
              <a:t>physiology &amp; anatomy</a:t>
            </a:r>
            <a:endParaRPr lang="en-US" sz="2800" b="1" dirty="0">
              <a:solidFill>
                <a:schemeClr val="tx1"/>
              </a:solidFill>
              <a:latin typeface="Segoe Condensed" charset="0"/>
              <a:ea typeface="Segoe Condensed" charset="0"/>
              <a:cs typeface="Segoe Condensed" charset="0"/>
            </a:endParaRPr>
          </a:p>
        </p:txBody>
      </p:sp>
      <p:sp>
        <p:nvSpPr>
          <p:cNvPr id="33" name="Rectangle 32"/>
          <p:cNvSpPr/>
          <p:nvPr/>
        </p:nvSpPr>
        <p:spPr>
          <a:xfrm>
            <a:off x="4263775" y="1402174"/>
            <a:ext cx="3657945" cy="642901"/>
          </a:xfrm>
          <a:prstGeom prst="rect">
            <a:avLst/>
          </a:prstGeom>
          <a:solidFill>
            <a:srgbClr val="CE6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smtClean="0">
                <a:latin typeface="Segoe Condensed" charset="0"/>
                <a:ea typeface="Segoe Condensed" charset="0"/>
                <a:cs typeface="Segoe Condensed" charset="0"/>
              </a:rPr>
              <a:t>Animal Avatar</a:t>
            </a:r>
            <a:endParaRPr lang="en-US" sz="3200" b="1" dirty="0">
              <a:latin typeface="Segoe Condensed" charset="0"/>
              <a:ea typeface="Segoe Condensed" charset="0"/>
              <a:cs typeface="Segoe Condensed" charset="0"/>
            </a:endParaRPr>
          </a:p>
        </p:txBody>
      </p:sp>
      <p:sp>
        <p:nvSpPr>
          <p:cNvPr id="34" name="Rectangle 33"/>
          <p:cNvSpPr/>
          <p:nvPr/>
        </p:nvSpPr>
        <p:spPr>
          <a:xfrm>
            <a:off x="4263774" y="2121686"/>
            <a:ext cx="3657945" cy="2960330"/>
          </a:xfrm>
          <a:prstGeom prst="rect">
            <a:avLst/>
          </a:prstGeom>
          <a:solidFill>
            <a:srgbClr val="FFFA7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dirty="0" smtClean="0">
                <a:solidFill>
                  <a:schemeClr val="tx1"/>
                </a:solidFill>
                <a:latin typeface="Segoe Condensed" charset="0"/>
                <a:ea typeface="Segoe Condensed" charset="0"/>
                <a:cs typeface="Segoe Condensed" charset="0"/>
              </a:rPr>
              <a:t>Structures and processes </a:t>
            </a:r>
            <a:r>
              <a:rPr lang="en-US" sz="2800" b="1" dirty="0" smtClean="0">
                <a:solidFill>
                  <a:schemeClr val="tx1"/>
                </a:solidFill>
                <a:latin typeface="Segoe Condensed" charset="0"/>
                <a:ea typeface="Segoe Condensed" charset="0"/>
                <a:cs typeface="Segoe Condensed" charset="0"/>
              </a:rPr>
              <a:t>across animals</a:t>
            </a:r>
            <a:endParaRPr lang="en-US" sz="2800" b="1" dirty="0">
              <a:solidFill>
                <a:schemeClr val="tx1"/>
              </a:solidFill>
              <a:latin typeface="Segoe Condensed" charset="0"/>
              <a:ea typeface="Segoe Condensed" charset="0"/>
              <a:cs typeface="Segoe Condensed" charset="0"/>
            </a:endParaRPr>
          </a:p>
        </p:txBody>
      </p:sp>
      <p:sp>
        <p:nvSpPr>
          <p:cNvPr id="35" name="Rectangle 34"/>
          <p:cNvSpPr/>
          <p:nvPr/>
        </p:nvSpPr>
        <p:spPr>
          <a:xfrm>
            <a:off x="8527550" y="1361630"/>
            <a:ext cx="3659788" cy="642901"/>
          </a:xfrm>
          <a:prstGeom prst="rect">
            <a:avLst/>
          </a:prstGeom>
          <a:solidFill>
            <a:srgbClr val="CE6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smtClean="0">
                <a:latin typeface="Segoe Condensed" charset="0"/>
                <a:ea typeface="Segoe Condensed" charset="0"/>
                <a:cs typeface="Segoe Condensed" charset="0"/>
              </a:rPr>
              <a:t>Moving Graphs</a:t>
            </a:r>
            <a:endParaRPr lang="en-US" sz="3200" b="1" dirty="0">
              <a:latin typeface="Segoe Condensed" charset="0"/>
              <a:ea typeface="Segoe Condensed" charset="0"/>
              <a:cs typeface="Segoe Condensed" charset="0"/>
            </a:endParaRPr>
          </a:p>
        </p:txBody>
      </p:sp>
      <p:sp>
        <p:nvSpPr>
          <p:cNvPr id="36" name="Rectangle 35"/>
          <p:cNvSpPr/>
          <p:nvPr/>
        </p:nvSpPr>
        <p:spPr>
          <a:xfrm>
            <a:off x="8527550" y="2121686"/>
            <a:ext cx="3659788" cy="2960330"/>
          </a:xfrm>
          <a:prstGeom prst="rect">
            <a:avLst/>
          </a:prstGeom>
          <a:solidFill>
            <a:srgbClr val="FFFA7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dirty="0" smtClean="0">
                <a:solidFill>
                  <a:schemeClr val="tx1"/>
                </a:solidFill>
                <a:latin typeface="Segoe Condensed" charset="0"/>
                <a:ea typeface="Segoe Condensed" charset="0"/>
                <a:cs typeface="Segoe Condensed" charset="0"/>
              </a:rPr>
              <a:t>Relating </a:t>
            </a:r>
            <a:r>
              <a:rPr lang="en-US" sz="2800" b="1" dirty="0" smtClean="0">
                <a:solidFill>
                  <a:schemeClr val="tx1"/>
                </a:solidFill>
                <a:latin typeface="Segoe Condensed" charset="0"/>
                <a:ea typeface="Segoe Condensed" charset="0"/>
                <a:cs typeface="Segoe Condensed" charset="0"/>
              </a:rPr>
              <a:t>health and human activity</a:t>
            </a:r>
            <a:endParaRPr lang="en-US" sz="2800" b="1" dirty="0">
              <a:solidFill>
                <a:schemeClr val="tx1"/>
              </a:solidFill>
              <a:latin typeface="Segoe Condensed" charset="0"/>
              <a:ea typeface="Segoe Condensed" charset="0"/>
              <a:cs typeface="Segoe Condensed" charset="0"/>
            </a:endParaRPr>
          </a:p>
        </p:txBody>
      </p:sp>
    </p:spTree>
    <p:extLst>
      <p:ext uri="{BB962C8B-B14F-4D97-AF65-F5344CB8AC3E}">
        <p14:creationId xmlns:p14="http://schemas.microsoft.com/office/powerpoint/2010/main" val="1828194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fade">
                                      <p:cBhvr>
                                        <p:cTn id="21" dur="500"/>
                                        <p:tgtEl>
                                          <p:spTgt spid="3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3" grpId="0" animBg="1"/>
      <p:bldP spid="33" grpId="0" animBg="1"/>
      <p:bldP spid="34" grpId="0" animBg="1"/>
      <p:bldP spid="35" grpId="0" animBg="1"/>
      <p:bldP spid="3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05 005 - Copy.PNG"/>
          <p:cNvPicPr>
            <a:picLocks noChangeAspect="1"/>
          </p:cNvPicPr>
          <p:nvPr/>
        </p:nvPicPr>
        <p:blipFill>
          <a:blip r:embed="rId3">
            <a:alphaModFix amt="40000"/>
            <a:extLst>
              <a:ext uri="{28A0092B-C50C-407E-A947-70E740481C1C}">
                <a14:useLocalDpi xmlns:a14="http://schemas.microsoft.com/office/drawing/2010/main" val="0"/>
              </a:ext>
            </a:extLst>
          </a:blip>
          <a:stretch>
            <a:fillRect/>
          </a:stretch>
        </p:blipFill>
        <p:spPr>
          <a:xfrm>
            <a:off x="-57533" y="-111979"/>
            <a:ext cx="12428827" cy="7038938"/>
          </a:xfrm>
          <a:prstGeom prst="rect">
            <a:avLst/>
          </a:prstGeom>
        </p:spPr>
      </p:pic>
      <p:cxnSp>
        <p:nvCxnSpPr>
          <p:cNvPr id="4" name="Straight Connector 3"/>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50000"/>
                  </a:schemeClr>
                </a:solidFill>
                <a:latin typeface="Segoe Condensed" charset="0"/>
                <a:ea typeface="Segoe Condensed" charset="0"/>
                <a:cs typeface="Segoe Condensed" charset="0"/>
              </a:rPr>
              <a:t>Participatory Design</a:t>
            </a:r>
          </a:p>
        </p:txBody>
      </p:sp>
      <p:sp>
        <p:nvSpPr>
          <p:cNvPr id="6" name="TextBox 5"/>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50000"/>
                  </a:schemeClr>
                </a:solidFill>
                <a:latin typeface="Segoe Condensed" charset="0"/>
                <a:ea typeface="Segoe Condensed" charset="0"/>
                <a:cs typeface="Segoe Condensed" charset="0"/>
              </a:rPr>
              <a:t>Evaluation Method</a:t>
            </a:r>
          </a:p>
        </p:txBody>
      </p:sp>
      <p:sp>
        <p:nvSpPr>
          <p:cNvPr id="7" name="TextBox 6"/>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50000"/>
                  </a:schemeClr>
                </a:solidFill>
                <a:latin typeface="Segoe Condensed" charset="0"/>
                <a:ea typeface="Segoe Condensed" charset="0"/>
                <a:cs typeface="Segoe Condensed" charset="0"/>
              </a:rPr>
              <a:t>Findings</a:t>
            </a:r>
          </a:p>
        </p:txBody>
      </p:sp>
      <p:sp>
        <p:nvSpPr>
          <p:cNvPr id="8" name="TextBox 7"/>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50000"/>
                  </a:schemeClr>
                </a:solidFill>
                <a:latin typeface="Segoe Condensed" charset="0"/>
                <a:ea typeface="Segoe Condensed" charset="0"/>
                <a:cs typeface="Segoe Condensed" charset="0"/>
              </a:rPr>
              <a:t>LPSVs + Activity </a:t>
            </a:r>
          </a:p>
          <a:p>
            <a:pPr algn="ctr"/>
            <a:r>
              <a:rPr lang="en-US" sz="2000" dirty="0" smtClean="0">
                <a:solidFill>
                  <a:schemeClr val="bg1">
                    <a:lumMod val="50000"/>
                  </a:schemeClr>
                </a:solidFill>
                <a:latin typeface="Segoe Condensed" charset="0"/>
                <a:ea typeface="Segoe Condensed" charset="0"/>
                <a:cs typeface="Segoe Condensed" charset="0"/>
              </a:rPr>
              <a:t>Analysis</a:t>
            </a:r>
          </a:p>
        </p:txBody>
      </p:sp>
      <p:sp>
        <p:nvSpPr>
          <p:cNvPr id="9" name="Oval 8"/>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50000"/>
                  </a:schemeClr>
                </a:solidFill>
                <a:latin typeface="Segoe Condensed" charset="0"/>
                <a:ea typeface="Segoe Condensed" charset="0"/>
                <a:cs typeface="Segoe Condensed" charset="0"/>
              </a:rPr>
              <a:t>BodyVis</a:t>
            </a:r>
            <a:endParaRPr lang="en-US" sz="2000" dirty="0" smtClean="0">
              <a:solidFill>
                <a:schemeClr val="bg1">
                  <a:lumMod val="50000"/>
                </a:schemeClr>
              </a:solidFill>
              <a:latin typeface="Segoe Condensed" charset="0"/>
              <a:ea typeface="Segoe Condensed" charset="0"/>
              <a:cs typeface="Segoe Condensed" charset="0"/>
            </a:endParaRPr>
          </a:p>
        </p:txBody>
      </p:sp>
      <p:sp>
        <p:nvSpPr>
          <p:cNvPr id="14" name="Oval 13"/>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SharedPhys</a:t>
            </a:r>
            <a:endParaRPr lang="en-US" sz="2000" dirty="0" smtClean="0">
              <a:latin typeface="Segoe Condensed" charset="0"/>
              <a:ea typeface="Segoe Condensed" charset="0"/>
              <a:cs typeface="Segoe Condensed" charset="0"/>
            </a:endParaRPr>
          </a:p>
        </p:txBody>
      </p:sp>
      <p:sp>
        <p:nvSpPr>
          <p:cNvPr id="16" name="Oval 15"/>
          <p:cNvSpPr/>
          <p:nvPr/>
        </p:nvSpPr>
        <p:spPr>
          <a:xfrm>
            <a:off x="4132952" y="5783250"/>
            <a:ext cx="324091" cy="32863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50000"/>
                  </a:schemeClr>
                </a:solidFill>
                <a:latin typeface="Segoe Condensed" charset="0"/>
                <a:ea typeface="Segoe Condensed" charset="0"/>
                <a:cs typeface="Segoe Condensed" charset="0"/>
              </a:rPr>
              <a:t>LPSV Activity</a:t>
            </a:r>
          </a:p>
        </p:txBody>
      </p:sp>
      <p:sp>
        <p:nvSpPr>
          <p:cNvPr id="18" name="Oval 17"/>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8"/>
          <p:cNvSpPr>
            <a:spLocks noGrp="1"/>
          </p:cNvSpPr>
          <p:nvPr>
            <p:ph type="title"/>
          </p:nvPr>
        </p:nvSpPr>
        <p:spPr/>
        <p:txBody>
          <a:bodyPr/>
          <a:lstStyle/>
          <a:p>
            <a:r>
              <a:rPr lang="en-US" dirty="0" smtClean="0"/>
              <a:t>Three Designs</a:t>
            </a:r>
            <a:endParaRPr lang="en-US" dirty="0"/>
          </a:p>
        </p:txBody>
      </p:sp>
      <p:sp>
        <p:nvSpPr>
          <p:cNvPr id="60" name="Rectangle 59"/>
          <p:cNvSpPr/>
          <p:nvPr/>
        </p:nvSpPr>
        <p:spPr>
          <a:xfrm>
            <a:off x="-6096" y="1402174"/>
            <a:ext cx="3664041" cy="642901"/>
          </a:xfrm>
          <a:prstGeom prst="rect">
            <a:avLst/>
          </a:prstGeom>
          <a:solidFill>
            <a:srgbClr val="CE6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smtClean="0">
                <a:latin typeface="Segoe Condensed" charset="0"/>
                <a:ea typeface="Segoe Condensed" charset="0"/>
                <a:cs typeface="Segoe Condensed" charset="0"/>
              </a:rPr>
              <a:t>Magic Mirror</a:t>
            </a:r>
            <a:endParaRPr lang="en-US" sz="3200" b="1" dirty="0">
              <a:latin typeface="Segoe Condensed" charset="0"/>
              <a:ea typeface="Segoe Condensed" charset="0"/>
              <a:cs typeface="Segoe Condensed" charset="0"/>
            </a:endParaRPr>
          </a:p>
        </p:txBody>
      </p:sp>
      <p:sp>
        <p:nvSpPr>
          <p:cNvPr id="3" name="Rectangle 2"/>
          <p:cNvSpPr/>
          <p:nvPr/>
        </p:nvSpPr>
        <p:spPr>
          <a:xfrm>
            <a:off x="-6096" y="2121686"/>
            <a:ext cx="3664041" cy="2960330"/>
          </a:xfrm>
          <a:prstGeom prst="rect">
            <a:avLst/>
          </a:prstGeom>
          <a:solidFill>
            <a:srgbClr val="FFFA7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dirty="0" smtClean="0">
                <a:solidFill>
                  <a:schemeClr val="tx1"/>
                </a:solidFill>
                <a:latin typeface="Segoe Condensed" charset="0"/>
                <a:ea typeface="Segoe Condensed" charset="0"/>
                <a:cs typeface="Segoe Condensed" charset="0"/>
              </a:rPr>
              <a:t>Basic human </a:t>
            </a:r>
            <a:r>
              <a:rPr lang="en-US" sz="2800" b="1" dirty="0" smtClean="0">
                <a:solidFill>
                  <a:schemeClr val="tx1"/>
                </a:solidFill>
                <a:latin typeface="Segoe Condensed" charset="0"/>
                <a:ea typeface="Segoe Condensed" charset="0"/>
                <a:cs typeface="Segoe Condensed" charset="0"/>
              </a:rPr>
              <a:t>physiology &amp; anatomy</a:t>
            </a:r>
            <a:endParaRPr lang="en-US" sz="2800" b="1" dirty="0">
              <a:solidFill>
                <a:schemeClr val="tx1"/>
              </a:solidFill>
              <a:latin typeface="Segoe Condensed" charset="0"/>
              <a:ea typeface="Segoe Condensed" charset="0"/>
              <a:cs typeface="Segoe Condensed" charset="0"/>
            </a:endParaRPr>
          </a:p>
        </p:txBody>
      </p:sp>
      <p:sp>
        <p:nvSpPr>
          <p:cNvPr id="33" name="Rectangle 32"/>
          <p:cNvSpPr/>
          <p:nvPr/>
        </p:nvSpPr>
        <p:spPr>
          <a:xfrm>
            <a:off x="4263775" y="1402174"/>
            <a:ext cx="3657945" cy="642901"/>
          </a:xfrm>
          <a:prstGeom prst="rect">
            <a:avLst/>
          </a:prstGeom>
          <a:solidFill>
            <a:srgbClr val="CE6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smtClean="0">
                <a:latin typeface="Segoe Condensed" charset="0"/>
                <a:ea typeface="Segoe Condensed" charset="0"/>
                <a:cs typeface="Segoe Condensed" charset="0"/>
              </a:rPr>
              <a:t>Animal Avatar</a:t>
            </a:r>
            <a:endParaRPr lang="en-US" sz="3200" b="1" dirty="0">
              <a:latin typeface="Segoe Condensed" charset="0"/>
              <a:ea typeface="Segoe Condensed" charset="0"/>
              <a:cs typeface="Segoe Condensed" charset="0"/>
            </a:endParaRPr>
          </a:p>
        </p:txBody>
      </p:sp>
      <p:sp>
        <p:nvSpPr>
          <p:cNvPr id="34" name="Rectangle 33"/>
          <p:cNvSpPr/>
          <p:nvPr/>
        </p:nvSpPr>
        <p:spPr>
          <a:xfrm>
            <a:off x="4263774" y="2121686"/>
            <a:ext cx="3657945" cy="2960330"/>
          </a:xfrm>
          <a:prstGeom prst="rect">
            <a:avLst/>
          </a:prstGeom>
          <a:solidFill>
            <a:srgbClr val="FFFA7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dirty="0" smtClean="0">
                <a:solidFill>
                  <a:schemeClr val="tx1"/>
                </a:solidFill>
                <a:latin typeface="Segoe Condensed" charset="0"/>
                <a:ea typeface="Segoe Condensed" charset="0"/>
                <a:cs typeface="Segoe Condensed" charset="0"/>
              </a:rPr>
              <a:t>Structures and processes </a:t>
            </a:r>
            <a:r>
              <a:rPr lang="en-US" sz="2800" b="1" dirty="0" smtClean="0">
                <a:solidFill>
                  <a:schemeClr val="tx1"/>
                </a:solidFill>
                <a:latin typeface="Segoe Condensed" charset="0"/>
                <a:ea typeface="Segoe Condensed" charset="0"/>
                <a:cs typeface="Segoe Condensed" charset="0"/>
              </a:rPr>
              <a:t>across animals</a:t>
            </a:r>
            <a:endParaRPr lang="en-US" sz="2800" b="1" dirty="0">
              <a:solidFill>
                <a:schemeClr val="tx1"/>
              </a:solidFill>
              <a:latin typeface="Segoe Condensed" charset="0"/>
              <a:ea typeface="Segoe Condensed" charset="0"/>
              <a:cs typeface="Segoe Condensed" charset="0"/>
            </a:endParaRPr>
          </a:p>
        </p:txBody>
      </p:sp>
      <p:sp>
        <p:nvSpPr>
          <p:cNvPr id="35" name="Rectangle 34"/>
          <p:cNvSpPr/>
          <p:nvPr/>
        </p:nvSpPr>
        <p:spPr>
          <a:xfrm>
            <a:off x="8527550" y="1361630"/>
            <a:ext cx="3659788" cy="642901"/>
          </a:xfrm>
          <a:prstGeom prst="rect">
            <a:avLst/>
          </a:prstGeom>
          <a:solidFill>
            <a:srgbClr val="CE6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smtClean="0">
                <a:latin typeface="Segoe Condensed" charset="0"/>
                <a:ea typeface="Segoe Condensed" charset="0"/>
                <a:cs typeface="Segoe Condensed" charset="0"/>
              </a:rPr>
              <a:t>Moving Graphs</a:t>
            </a:r>
            <a:endParaRPr lang="en-US" sz="3200" b="1" dirty="0">
              <a:latin typeface="Segoe Condensed" charset="0"/>
              <a:ea typeface="Segoe Condensed" charset="0"/>
              <a:cs typeface="Segoe Condensed" charset="0"/>
            </a:endParaRPr>
          </a:p>
        </p:txBody>
      </p:sp>
      <p:sp>
        <p:nvSpPr>
          <p:cNvPr id="36" name="Rectangle 35"/>
          <p:cNvSpPr/>
          <p:nvPr/>
        </p:nvSpPr>
        <p:spPr>
          <a:xfrm>
            <a:off x="8527550" y="2121686"/>
            <a:ext cx="3659788" cy="2960330"/>
          </a:xfrm>
          <a:prstGeom prst="rect">
            <a:avLst/>
          </a:prstGeom>
          <a:solidFill>
            <a:srgbClr val="FFFA7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dirty="0" smtClean="0">
                <a:solidFill>
                  <a:schemeClr val="tx1"/>
                </a:solidFill>
                <a:latin typeface="Segoe Condensed" charset="0"/>
                <a:ea typeface="Segoe Condensed" charset="0"/>
                <a:cs typeface="Segoe Condensed" charset="0"/>
              </a:rPr>
              <a:t>Relating </a:t>
            </a:r>
            <a:r>
              <a:rPr lang="en-US" sz="2800" b="1" dirty="0" smtClean="0">
                <a:solidFill>
                  <a:schemeClr val="tx1"/>
                </a:solidFill>
                <a:latin typeface="Segoe Condensed" charset="0"/>
                <a:ea typeface="Segoe Condensed" charset="0"/>
                <a:cs typeface="Segoe Condensed" charset="0"/>
              </a:rPr>
              <a:t>health and human activity</a:t>
            </a:r>
            <a:endParaRPr lang="en-US" sz="2800" b="1" dirty="0">
              <a:solidFill>
                <a:schemeClr val="tx1"/>
              </a:solidFill>
              <a:latin typeface="Segoe Condensed" charset="0"/>
              <a:ea typeface="Segoe Condensed" charset="0"/>
              <a:cs typeface="Segoe Condensed" charset="0"/>
            </a:endParaRPr>
          </a:p>
        </p:txBody>
      </p:sp>
      <p:sp>
        <p:nvSpPr>
          <p:cNvPr id="20" name="Rectangle 19"/>
          <p:cNvSpPr/>
          <p:nvPr/>
        </p:nvSpPr>
        <p:spPr>
          <a:xfrm>
            <a:off x="0" y="1402174"/>
            <a:ext cx="3657945" cy="3679842"/>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4263774" y="1402174"/>
            <a:ext cx="3657945" cy="3679842"/>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4911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50 0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10" y="-164592"/>
            <a:ext cx="12270798" cy="6160818"/>
          </a:xfrm>
          <a:prstGeom prst="rect">
            <a:avLst/>
          </a:prstGeom>
          <a:effectLst/>
        </p:spPr>
      </p:pic>
      <p:cxnSp>
        <p:nvCxnSpPr>
          <p:cNvPr id="6" name="Straight Connector 5"/>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8" name="TextBox 7"/>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9" name="TextBox 8"/>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10" name="TextBox 9"/>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1" name="Oval 10"/>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6" name="Oval 15"/>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SharedPhys</a:t>
            </a:r>
            <a:endParaRPr lang="en-US" sz="2000" dirty="0" smtClean="0">
              <a:latin typeface="Segoe Condensed" charset="0"/>
              <a:ea typeface="Segoe Condensed" charset="0"/>
              <a:cs typeface="Segoe Condensed" charset="0"/>
            </a:endParaRPr>
          </a:p>
        </p:txBody>
      </p:sp>
      <p:sp>
        <p:nvSpPr>
          <p:cNvPr id="18" name="Oval 17"/>
          <p:cNvSpPr/>
          <p:nvPr/>
        </p:nvSpPr>
        <p:spPr>
          <a:xfrm>
            <a:off x="4132952" y="5783250"/>
            <a:ext cx="324091" cy="32863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20" name="Oval 19"/>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56159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Screen Shot 48 005 - Cop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9" y="-112295"/>
            <a:ext cx="12432259" cy="7153175"/>
          </a:xfrm>
          <a:prstGeom prst="rect">
            <a:avLst/>
          </a:prstGeom>
        </p:spPr>
      </p:pic>
      <p:cxnSp>
        <p:nvCxnSpPr>
          <p:cNvPr id="6" name="Straight Connector 5"/>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tx1">
                    <a:lumMod val="75000"/>
                    <a:lumOff val="25000"/>
                  </a:schemeClr>
                </a:solidFill>
                <a:latin typeface="Segoe Condensed" charset="0"/>
                <a:ea typeface="Segoe Condensed" charset="0"/>
                <a:cs typeface="Segoe Condensed" charset="0"/>
              </a:rPr>
              <a:t>Participatory Design</a:t>
            </a:r>
          </a:p>
        </p:txBody>
      </p:sp>
      <p:sp>
        <p:nvSpPr>
          <p:cNvPr id="8" name="TextBox 7"/>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tx1">
                    <a:lumMod val="75000"/>
                    <a:lumOff val="25000"/>
                  </a:schemeClr>
                </a:solidFill>
                <a:latin typeface="Segoe Condensed" charset="0"/>
                <a:ea typeface="Segoe Condensed" charset="0"/>
                <a:cs typeface="Segoe Condensed" charset="0"/>
              </a:rPr>
              <a:t>Evaluation Method</a:t>
            </a:r>
          </a:p>
        </p:txBody>
      </p:sp>
      <p:sp>
        <p:nvSpPr>
          <p:cNvPr id="9" name="TextBox 8"/>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tx1">
                    <a:lumMod val="75000"/>
                    <a:lumOff val="25000"/>
                  </a:schemeClr>
                </a:solidFill>
                <a:latin typeface="Segoe Condensed" charset="0"/>
                <a:ea typeface="Segoe Condensed" charset="0"/>
                <a:cs typeface="Segoe Condensed" charset="0"/>
              </a:rPr>
              <a:t>Findings</a:t>
            </a:r>
          </a:p>
        </p:txBody>
      </p:sp>
      <p:sp>
        <p:nvSpPr>
          <p:cNvPr id="10" name="TextBox 9"/>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tx1">
                    <a:lumMod val="75000"/>
                    <a:lumOff val="25000"/>
                  </a:schemeClr>
                </a:solidFill>
                <a:latin typeface="Segoe Condensed" charset="0"/>
                <a:ea typeface="Segoe Condensed" charset="0"/>
                <a:cs typeface="Segoe Condensed" charset="0"/>
              </a:rPr>
              <a:t>LPSVs + Activity </a:t>
            </a:r>
          </a:p>
          <a:p>
            <a:pPr algn="ctr"/>
            <a:r>
              <a:rPr lang="en-US" sz="2000" dirty="0" smtClean="0">
                <a:solidFill>
                  <a:schemeClr val="tx1">
                    <a:lumMod val="75000"/>
                    <a:lumOff val="25000"/>
                  </a:schemeClr>
                </a:solidFill>
                <a:latin typeface="Segoe Condensed" charset="0"/>
                <a:ea typeface="Segoe Condensed" charset="0"/>
                <a:cs typeface="Segoe Condensed" charset="0"/>
              </a:rPr>
              <a:t>Analysis</a:t>
            </a:r>
          </a:p>
        </p:txBody>
      </p:sp>
      <p:sp>
        <p:nvSpPr>
          <p:cNvPr id="11" name="Oval 10"/>
          <p:cNvSpPr/>
          <p:nvPr/>
        </p:nvSpPr>
        <p:spPr>
          <a:xfrm>
            <a:off x="2351323"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7696210"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9477839"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11259470"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tx1">
                    <a:lumMod val="75000"/>
                    <a:lumOff val="25000"/>
                  </a:schemeClr>
                </a:solidFill>
                <a:latin typeface="Segoe Condensed" charset="0"/>
                <a:ea typeface="Segoe Condensed" charset="0"/>
                <a:cs typeface="Segoe Condensed" charset="0"/>
              </a:rPr>
              <a:t>BodyVis</a:t>
            </a:r>
            <a:endParaRPr lang="en-US" sz="2000" dirty="0" smtClean="0">
              <a:solidFill>
                <a:schemeClr val="tx1">
                  <a:lumMod val="75000"/>
                  <a:lumOff val="25000"/>
                </a:schemeClr>
              </a:solidFill>
              <a:latin typeface="Segoe Condensed" charset="0"/>
              <a:ea typeface="Segoe Condensed" charset="0"/>
              <a:cs typeface="Segoe Condensed" charset="0"/>
            </a:endParaRPr>
          </a:p>
        </p:txBody>
      </p:sp>
      <p:sp>
        <p:nvSpPr>
          <p:cNvPr id="16" name="Oval 15"/>
          <p:cNvSpPr/>
          <p:nvPr/>
        </p:nvSpPr>
        <p:spPr>
          <a:xfrm>
            <a:off x="569694"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solidFill>
                <a:latin typeface="Segoe Condensed" charset="0"/>
                <a:ea typeface="Segoe Condensed" charset="0"/>
                <a:cs typeface="Segoe Condensed" charset="0"/>
              </a:rPr>
              <a:t>SharedPhys</a:t>
            </a:r>
            <a:endParaRPr lang="en-US" sz="2000" dirty="0" smtClean="0">
              <a:solidFill>
                <a:schemeClr val="bg1"/>
              </a:solidFill>
              <a:latin typeface="Segoe Condensed" charset="0"/>
              <a:ea typeface="Segoe Condensed" charset="0"/>
              <a:cs typeface="Segoe Condensed" charset="0"/>
            </a:endParaRPr>
          </a:p>
        </p:txBody>
      </p:sp>
      <p:sp>
        <p:nvSpPr>
          <p:cNvPr id="18" name="Oval 17"/>
          <p:cNvSpPr/>
          <p:nvPr/>
        </p:nvSpPr>
        <p:spPr>
          <a:xfrm>
            <a:off x="4132952" y="5783250"/>
            <a:ext cx="324091" cy="32863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tx1">
                    <a:lumMod val="75000"/>
                    <a:lumOff val="25000"/>
                  </a:schemeClr>
                </a:solidFill>
                <a:latin typeface="Segoe Condensed" charset="0"/>
                <a:ea typeface="Segoe Condensed" charset="0"/>
                <a:cs typeface="Segoe Condensed" charset="0"/>
              </a:rPr>
              <a:t>LPSV Activity</a:t>
            </a:r>
          </a:p>
        </p:txBody>
      </p:sp>
      <p:sp>
        <p:nvSpPr>
          <p:cNvPr id="20" name="Oval 19"/>
          <p:cNvSpPr/>
          <p:nvPr/>
        </p:nvSpPr>
        <p:spPr>
          <a:xfrm>
            <a:off x="5914581" y="5788652"/>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p:cNvSpPr/>
          <p:nvPr/>
        </p:nvSpPr>
        <p:spPr>
          <a:xfrm>
            <a:off x="9577372" y="1146176"/>
            <a:ext cx="627332" cy="1743328"/>
          </a:xfrm>
          <a:custGeom>
            <a:avLst/>
            <a:gdLst>
              <a:gd name="connsiteX0" fmla="*/ 224996 w 627332"/>
              <a:gd name="connsiteY0" fmla="*/ 42544 h 1743328"/>
              <a:gd name="connsiteX1" fmla="*/ 243284 w 627332"/>
              <a:gd name="connsiteY1" fmla="*/ 1030096 h 1743328"/>
              <a:gd name="connsiteX2" fmla="*/ 279860 w 627332"/>
              <a:gd name="connsiteY2" fmla="*/ 1084960 h 1743328"/>
              <a:gd name="connsiteX3" fmla="*/ 298148 w 627332"/>
              <a:gd name="connsiteY3" fmla="*/ 1176400 h 1743328"/>
              <a:gd name="connsiteX4" fmla="*/ 279860 w 627332"/>
              <a:gd name="connsiteY4" fmla="*/ 1725040 h 1743328"/>
              <a:gd name="connsiteX5" fmla="*/ 206708 w 627332"/>
              <a:gd name="connsiteY5" fmla="*/ 1633600 h 1743328"/>
              <a:gd name="connsiteX6" fmla="*/ 151844 w 627332"/>
              <a:gd name="connsiteY6" fmla="*/ 1578736 h 1743328"/>
              <a:gd name="connsiteX7" fmla="*/ 96980 w 627332"/>
              <a:gd name="connsiteY7" fmla="*/ 1450720 h 1743328"/>
              <a:gd name="connsiteX8" fmla="*/ 23828 w 627332"/>
              <a:gd name="connsiteY8" fmla="*/ 1340992 h 1743328"/>
              <a:gd name="connsiteX9" fmla="*/ 5540 w 627332"/>
              <a:gd name="connsiteY9" fmla="*/ 1286128 h 1743328"/>
              <a:gd name="connsiteX10" fmla="*/ 151844 w 627332"/>
              <a:gd name="connsiteY10" fmla="*/ 1395856 h 1743328"/>
              <a:gd name="connsiteX11" fmla="*/ 279860 w 627332"/>
              <a:gd name="connsiteY11" fmla="*/ 1542160 h 1743328"/>
              <a:gd name="connsiteX12" fmla="*/ 353012 w 627332"/>
              <a:gd name="connsiteY12" fmla="*/ 1651888 h 1743328"/>
              <a:gd name="connsiteX13" fmla="*/ 407876 w 627332"/>
              <a:gd name="connsiteY13" fmla="*/ 1560448 h 1743328"/>
              <a:gd name="connsiteX14" fmla="*/ 426164 w 627332"/>
              <a:gd name="connsiteY14" fmla="*/ 1469008 h 1743328"/>
              <a:gd name="connsiteX15" fmla="*/ 444452 w 627332"/>
              <a:gd name="connsiteY15" fmla="*/ 1359280 h 1743328"/>
              <a:gd name="connsiteX16" fmla="*/ 481028 w 627332"/>
              <a:gd name="connsiteY16" fmla="*/ 1286128 h 1743328"/>
              <a:gd name="connsiteX17" fmla="*/ 499316 w 627332"/>
              <a:gd name="connsiteY17" fmla="*/ 1212976 h 1743328"/>
              <a:gd name="connsiteX18" fmla="*/ 572468 w 627332"/>
              <a:gd name="connsiteY18" fmla="*/ 1084960 h 1743328"/>
              <a:gd name="connsiteX19" fmla="*/ 627332 w 627332"/>
              <a:gd name="connsiteY19" fmla="*/ 1048384 h 1743328"/>
              <a:gd name="connsiteX20" fmla="*/ 590756 w 627332"/>
              <a:gd name="connsiteY20" fmla="*/ 1121536 h 1743328"/>
              <a:gd name="connsiteX21" fmla="*/ 554180 w 627332"/>
              <a:gd name="connsiteY21" fmla="*/ 1212976 h 1743328"/>
              <a:gd name="connsiteX22" fmla="*/ 481028 w 627332"/>
              <a:gd name="connsiteY22" fmla="*/ 1340992 h 1743328"/>
              <a:gd name="connsiteX23" fmla="*/ 426164 w 627332"/>
              <a:gd name="connsiteY23" fmla="*/ 1450720 h 1743328"/>
              <a:gd name="connsiteX24" fmla="*/ 353012 w 627332"/>
              <a:gd name="connsiteY24" fmla="*/ 1597024 h 1743328"/>
              <a:gd name="connsiteX25" fmla="*/ 298148 w 627332"/>
              <a:gd name="connsiteY25" fmla="*/ 1743328 h 1743328"/>
              <a:gd name="connsiteX26" fmla="*/ 279860 w 627332"/>
              <a:gd name="connsiteY26" fmla="*/ 188848 h 1743328"/>
              <a:gd name="connsiteX27" fmla="*/ 224996 w 627332"/>
              <a:gd name="connsiteY27" fmla="*/ 42544 h 1743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27332" h="1743328">
                <a:moveTo>
                  <a:pt x="224996" y="42544"/>
                </a:moveTo>
                <a:cubicBezTo>
                  <a:pt x="218900" y="182752"/>
                  <a:pt x="225980" y="701311"/>
                  <a:pt x="243284" y="1030096"/>
                </a:cubicBezTo>
                <a:cubicBezTo>
                  <a:pt x="244439" y="1052045"/>
                  <a:pt x="272143" y="1064380"/>
                  <a:pt x="279860" y="1084960"/>
                </a:cubicBezTo>
                <a:cubicBezTo>
                  <a:pt x="290774" y="1114065"/>
                  <a:pt x="292052" y="1145920"/>
                  <a:pt x="298148" y="1176400"/>
                </a:cubicBezTo>
                <a:cubicBezTo>
                  <a:pt x="292052" y="1359280"/>
                  <a:pt x="315746" y="1545612"/>
                  <a:pt x="279860" y="1725040"/>
                </a:cubicBezTo>
                <a:cubicBezTo>
                  <a:pt x="272205" y="1763315"/>
                  <a:pt x="232412" y="1662976"/>
                  <a:pt x="206708" y="1633600"/>
                </a:cubicBezTo>
                <a:cubicBezTo>
                  <a:pt x="189677" y="1614136"/>
                  <a:pt x="166877" y="1599782"/>
                  <a:pt x="151844" y="1578736"/>
                </a:cubicBezTo>
                <a:cubicBezTo>
                  <a:pt x="60277" y="1450542"/>
                  <a:pt x="156677" y="1558175"/>
                  <a:pt x="96980" y="1450720"/>
                </a:cubicBezTo>
                <a:cubicBezTo>
                  <a:pt x="75632" y="1412293"/>
                  <a:pt x="37729" y="1382695"/>
                  <a:pt x="23828" y="1340992"/>
                </a:cubicBezTo>
                <a:cubicBezTo>
                  <a:pt x="17732" y="1322704"/>
                  <a:pt x="-12179" y="1278534"/>
                  <a:pt x="5540" y="1286128"/>
                </a:cubicBezTo>
                <a:cubicBezTo>
                  <a:pt x="61571" y="1310141"/>
                  <a:pt x="118029" y="1345134"/>
                  <a:pt x="151844" y="1395856"/>
                </a:cubicBezTo>
                <a:cubicBezTo>
                  <a:pt x="237188" y="1523872"/>
                  <a:pt x="188420" y="1481200"/>
                  <a:pt x="279860" y="1542160"/>
                </a:cubicBezTo>
                <a:cubicBezTo>
                  <a:pt x="285905" y="1560296"/>
                  <a:pt x="311915" y="1665587"/>
                  <a:pt x="353012" y="1651888"/>
                </a:cubicBezTo>
                <a:cubicBezTo>
                  <a:pt x="386733" y="1640648"/>
                  <a:pt x="389588" y="1590928"/>
                  <a:pt x="407876" y="1560448"/>
                </a:cubicBezTo>
                <a:cubicBezTo>
                  <a:pt x="413972" y="1529968"/>
                  <a:pt x="420604" y="1499590"/>
                  <a:pt x="426164" y="1469008"/>
                </a:cubicBezTo>
                <a:cubicBezTo>
                  <a:pt x="432797" y="1432526"/>
                  <a:pt x="433797" y="1394797"/>
                  <a:pt x="444452" y="1359280"/>
                </a:cubicBezTo>
                <a:cubicBezTo>
                  <a:pt x="452286" y="1333168"/>
                  <a:pt x="471456" y="1311654"/>
                  <a:pt x="481028" y="1286128"/>
                </a:cubicBezTo>
                <a:cubicBezTo>
                  <a:pt x="489853" y="1262594"/>
                  <a:pt x="490491" y="1236510"/>
                  <a:pt x="499316" y="1212976"/>
                </a:cubicBezTo>
                <a:cubicBezTo>
                  <a:pt x="507922" y="1190026"/>
                  <a:pt x="551245" y="1106183"/>
                  <a:pt x="572468" y="1084960"/>
                </a:cubicBezTo>
                <a:cubicBezTo>
                  <a:pt x="588010" y="1069418"/>
                  <a:pt x="609044" y="1060576"/>
                  <a:pt x="627332" y="1048384"/>
                </a:cubicBezTo>
                <a:cubicBezTo>
                  <a:pt x="615140" y="1072768"/>
                  <a:pt x="601828" y="1096624"/>
                  <a:pt x="590756" y="1121536"/>
                </a:cubicBezTo>
                <a:cubicBezTo>
                  <a:pt x="577423" y="1151535"/>
                  <a:pt x="568861" y="1183614"/>
                  <a:pt x="554180" y="1212976"/>
                </a:cubicBezTo>
                <a:cubicBezTo>
                  <a:pt x="462348" y="1396641"/>
                  <a:pt x="577214" y="1116558"/>
                  <a:pt x="481028" y="1340992"/>
                </a:cubicBezTo>
                <a:cubicBezTo>
                  <a:pt x="435599" y="1446994"/>
                  <a:pt x="496454" y="1345285"/>
                  <a:pt x="426164" y="1450720"/>
                </a:cubicBezTo>
                <a:cubicBezTo>
                  <a:pt x="394075" y="1579077"/>
                  <a:pt x="430728" y="1472678"/>
                  <a:pt x="353012" y="1597024"/>
                </a:cubicBezTo>
                <a:cubicBezTo>
                  <a:pt x="313165" y="1660779"/>
                  <a:pt x="315701" y="1673118"/>
                  <a:pt x="298148" y="1743328"/>
                </a:cubicBezTo>
                <a:cubicBezTo>
                  <a:pt x="292052" y="1225168"/>
                  <a:pt x="296934" y="706762"/>
                  <a:pt x="279860" y="188848"/>
                </a:cubicBezTo>
                <a:cubicBezTo>
                  <a:pt x="278590" y="150314"/>
                  <a:pt x="231092" y="-97664"/>
                  <a:pt x="224996" y="42544"/>
                </a:cubicBezTo>
                <a:close/>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p:nvSpPr>
        <p:spPr>
          <a:xfrm>
            <a:off x="7205472" y="1497291"/>
            <a:ext cx="626678" cy="1245909"/>
          </a:xfrm>
          <a:custGeom>
            <a:avLst/>
            <a:gdLst>
              <a:gd name="connsiteX0" fmla="*/ 420624 w 626678"/>
              <a:gd name="connsiteY0" fmla="*/ 258357 h 1245909"/>
              <a:gd name="connsiteX1" fmla="*/ 402336 w 626678"/>
              <a:gd name="connsiteY1" fmla="*/ 404661 h 1245909"/>
              <a:gd name="connsiteX2" fmla="*/ 365760 w 626678"/>
              <a:gd name="connsiteY2" fmla="*/ 459525 h 1245909"/>
              <a:gd name="connsiteX3" fmla="*/ 347472 w 626678"/>
              <a:gd name="connsiteY3" fmla="*/ 624117 h 1245909"/>
              <a:gd name="connsiteX4" fmla="*/ 329184 w 626678"/>
              <a:gd name="connsiteY4" fmla="*/ 678981 h 1245909"/>
              <a:gd name="connsiteX5" fmla="*/ 310896 w 626678"/>
              <a:gd name="connsiteY5" fmla="*/ 752133 h 1245909"/>
              <a:gd name="connsiteX6" fmla="*/ 274320 w 626678"/>
              <a:gd name="connsiteY6" fmla="*/ 916725 h 1245909"/>
              <a:gd name="connsiteX7" fmla="*/ 256032 w 626678"/>
              <a:gd name="connsiteY7" fmla="*/ 989877 h 1245909"/>
              <a:gd name="connsiteX8" fmla="*/ 384048 w 626678"/>
              <a:gd name="connsiteY8" fmla="*/ 697269 h 1245909"/>
              <a:gd name="connsiteX9" fmla="*/ 402336 w 626678"/>
              <a:gd name="connsiteY9" fmla="*/ 624117 h 1245909"/>
              <a:gd name="connsiteX10" fmla="*/ 438912 w 626678"/>
              <a:gd name="connsiteY10" fmla="*/ 550965 h 1245909"/>
              <a:gd name="connsiteX11" fmla="*/ 475488 w 626678"/>
              <a:gd name="connsiteY11" fmla="*/ 422949 h 1245909"/>
              <a:gd name="connsiteX12" fmla="*/ 493776 w 626678"/>
              <a:gd name="connsiteY12" fmla="*/ 368085 h 1245909"/>
              <a:gd name="connsiteX13" fmla="*/ 530352 w 626678"/>
              <a:gd name="connsiteY13" fmla="*/ 313221 h 1245909"/>
              <a:gd name="connsiteX14" fmla="*/ 585216 w 626678"/>
              <a:gd name="connsiteY14" fmla="*/ 130341 h 1245909"/>
              <a:gd name="connsiteX15" fmla="*/ 603504 w 626678"/>
              <a:gd name="connsiteY15" fmla="*/ 57189 h 1245909"/>
              <a:gd name="connsiteX16" fmla="*/ 621792 w 626678"/>
              <a:gd name="connsiteY16" fmla="*/ 2325 h 1245909"/>
              <a:gd name="connsiteX17" fmla="*/ 548640 w 626678"/>
              <a:gd name="connsiteY17" fmla="*/ 112053 h 1245909"/>
              <a:gd name="connsiteX18" fmla="*/ 475488 w 626678"/>
              <a:gd name="connsiteY18" fmla="*/ 276645 h 1245909"/>
              <a:gd name="connsiteX19" fmla="*/ 457200 w 626678"/>
              <a:gd name="connsiteY19" fmla="*/ 331509 h 1245909"/>
              <a:gd name="connsiteX20" fmla="*/ 438912 w 626678"/>
              <a:gd name="connsiteY20" fmla="*/ 386373 h 1245909"/>
              <a:gd name="connsiteX21" fmla="*/ 420624 w 626678"/>
              <a:gd name="connsiteY21" fmla="*/ 459525 h 1245909"/>
              <a:gd name="connsiteX22" fmla="*/ 384048 w 626678"/>
              <a:gd name="connsiteY22" fmla="*/ 532677 h 1245909"/>
              <a:gd name="connsiteX23" fmla="*/ 347472 w 626678"/>
              <a:gd name="connsiteY23" fmla="*/ 678981 h 1245909"/>
              <a:gd name="connsiteX24" fmla="*/ 310896 w 626678"/>
              <a:gd name="connsiteY24" fmla="*/ 788709 h 1245909"/>
              <a:gd name="connsiteX25" fmla="*/ 292608 w 626678"/>
              <a:gd name="connsiteY25" fmla="*/ 935013 h 1245909"/>
              <a:gd name="connsiteX26" fmla="*/ 237744 w 626678"/>
              <a:gd name="connsiteY26" fmla="*/ 1245909 h 1245909"/>
              <a:gd name="connsiteX27" fmla="*/ 182880 w 626678"/>
              <a:gd name="connsiteY27" fmla="*/ 1117893 h 1245909"/>
              <a:gd name="connsiteX28" fmla="*/ 128016 w 626678"/>
              <a:gd name="connsiteY28" fmla="*/ 1008165 h 1245909"/>
              <a:gd name="connsiteX29" fmla="*/ 91440 w 626678"/>
              <a:gd name="connsiteY29" fmla="*/ 880149 h 1245909"/>
              <a:gd name="connsiteX30" fmla="*/ 54864 w 626678"/>
              <a:gd name="connsiteY30" fmla="*/ 825285 h 1245909"/>
              <a:gd name="connsiteX31" fmla="*/ 18288 w 626678"/>
              <a:gd name="connsiteY31" fmla="*/ 715557 h 1245909"/>
              <a:gd name="connsiteX32" fmla="*/ 0 w 626678"/>
              <a:gd name="connsiteY32" fmla="*/ 642405 h 1245909"/>
              <a:gd name="connsiteX33" fmla="*/ 54864 w 626678"/>
              <a:gd name="connsiteY33" fmla="*/ 788709 h 1245909"/>
              <a:gd name="connsiteX34" fmla="*/ 73152 w 626678"/>
              <a:gd name="connsiteY34" fmla="*/ 843573 h 1245909"/>
              <a:gd name="connsiteX35" fmla="*/ 109728 w 626678"/>
              <a:gd name="connsiteY35" fmla="*/ 916725 h 1245909"/>
              <a:gd name="connsiteX36" fmla="*/ 164592 w 626678"/>
              <a:gd name="connsiteY36" fmla="*/ 1026453 h 1245909"/>
              <a:gd name="connsiteX37" fmla="*/ 182880 w 626678"/>
              <a:gd name="connsiteY37" fmla="*/ 1099605 h 1245909"/>
              <a:gd name="connsiteX38" fmla="*/ 219456 w 626678"/>
              <a:gd name="connsiteY38" fmla="*/ 1154469 h 1245909"/>
              <a:gd name="connsiteX39" fmla="*/ 237744 w 626678"/>
              <a:gd name="connsiteY39" fmla="*/ 1209333 h 1245909"/>
              <a:gd name="connsiteX40" fmla="*/ 292608 w 626678"/>
              <a:gd name="connsiteY40" fmla="*/ 1136181 h 1245909"/>
              <a:gd name="connsiteX41" fmla="*/ 347472 w 626678"/>
              <a:gd name="connsiteY41" fmla="*/ 1099605 h 1245909"/>
              <a:gd name="connsiteX42" fmla="*/ 402336 w 626678"/>
              <a:gd name="connsiteY42" fmla="*/ 1044741 h 1245909"/>
              <a:gd name="connsiteX43" fmla="*/ 420624 w 626678"/>
              <a:gd name="connsiteY43" fmla="*/ 989877 h 1245909"/>
              <a:gd name="connsiteX44" fmla="*/ 548640 w 626678"/>
              <a:gd name="connsiteY44" fmla="*/ 916725 h 1245909"/>
              <a:gd name="connsiteX45" fmla="*/ 566928 w 626678"/>
              <a:gd name="connsiteY45" fmla="*/ 825285 h 1245909"/>
              <a:gd name="connsiteX46" fmla="*/ 512064 w 626678"/>
              <a:gd name="connsiteY46" fmla="*/ 880149 h 1245909"/>
              <a:gd name="connsiteX47" fmla="*/ 457200 w 626678"/>
              <a:gd name="connsiteY47" fmla="*/ 916725 h 1245909"/>
              <a:gd name="connsiteX48" fmla="*/ 384048 w 626678"/>
              <a:gd name="connsiteY48" fmla="*/ 1026453 h 1245909"/>
              <a:gd name="connsiteX49" fmla="*/ 274320 w 626678"/>
              <a:gd name="connsiteY49" fmla="*/ 1099605 h 1245909"/>
              <a:gd name="connsiteX50" fmla="*/ 219456 w 626678"/>
              <a:gd name="connsiteY50" fmla="*/ 1245909 h 1245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626678" h="1245909">
                <a:moveTo>
                  <a:pt x="420624" y="258357"/>
                </a:moveTo>
                <a:cubicBezTo>
                  <a:pt x="414528" y="307125"/>
                  <a:pt x="415268" y="357245"/>
                  <a:pt x="402336" y="404661"/>
                </a:cubicBezTo>
                <a:cubicBezTo>
                  <a:pt x="396553" y="425866"/>
                  <a:pt x="371091" y="438202"/>
                  <a:pt x="365760" y="459525"/>
                </a:cubicBezTo>
                <a:cubicBezTo>
                  <a:pt x="352372" y="513078"/>
                  <a:pt x="356547" y="569666"/>
                  <a:pt x="347472" y="624117"/>
                </a:cubicBezTo>
                <a:cubicBezTo>
                  <a:pt x="344303" y="643132"/>
                  <a:pt x="334480" y="660445"/>
                  <a:pt x="329184" y="678981"/>
                </a:cubicBezTo>
                <a:cubicBezTo>
                  <a:pt x="322279" y="703148"/>
                  <a:pt x="317801" y="727966"/>
                  <a:pt x="310896" y="752133"/>
                </a:cubicBezTo>
                <a:cubicBezTo>
                  <a:pt x="263441" y="918226"/>
                  <a:pt x="329326" y="641694"/>
                  <a:pt x="274320" y="916725"/>
                </a:cubicBezTo>
                <a:cubicBezTo>
                  <a:pt x="269391" y="941371"/>
                  <a:pt x="244792" y="1012358"/>
                  <a:pt x="256032" y="989877"/>
                </a:cubicBezTo>
                <a:cubicBezTo>
                  <a:pt x="303643" y="894654"/>
                  <a:pt x="344509" y="796117"/>
                  <a:pt x="384048" y="697269"/>
                </a:cubicBezTo>
                <a:cubicBezTo>
                  <a:pt x="393383" y="673932"/>
                  <a:pt x="393511" y="647651"/>
                  <a:pt x="402336" y="624117"/>
                </a:cubicBezTo>
                <a:cubicBezTo>
                  <a:pt x="411908" y="598591"/>
                  <a:pt x="429595" y="576586"/>
                  <a:pt x="438912" y="550965"/>
                </a:cubicBezTo>
                <a:cubicBezTo>
                  <a:pt x="454078" y="509257"/>
                  <a:pt x="462736" y="465457"/>
                  <a:pt x="475488" y="422949"/>
                </a:cubicBezTo>
                <a:cubicBezTo>
                  <a:pt x="481027" y="404485"/>
                  <a:pt x="485155" y="385327"/>
                  <a:pt x="493776" y="368085"/>
                </a:cubicBezTo>
                <a:cubicBezTo>
                  <a:pt x="503606" y="348426"/>
                  <a:pt x="520522" y="332880"/>
                  <a:pt x="530352" y="313221"/>
                </a:cubicBezTo>
                <a:cubicBezTo>
                  <a:pt x="574071" y="225783"/>
                  <a:pt x="564657" y="222855"/>
                  <a:pt x="585216" y="130341"/>
                </a:cubicBezTo>
                <a:cubicBezTo>
                  <a:pt x="590668" y="105805"/>
                  <a:pt x="596599" y="81356"/>
                  <a:pt x="603504" y="57189"/>
                </a:cubicBezTo>
                <a:cubicBezTo>
                  <a:pt x="608800" y="38653"/>
                  <a:pt x="635423" y="-11306"/>
                  <a:pt x="621792" y="2325"/>
                </a:cubicBezTo>
                <a:cubicBezTo>
                  <a:pt x="590708" y="33409"/>
                  <a:pt x="573024" y="75477"/>
                  <a:pt x="548640" y="112053"/>
                </a:cubicBezTo>
                <a:cubicBezTo>
                  <a:pt x="490678" y="198996"/>
                  <a:pt x="519015" y="146065"/>
                  <a:pt x="475488" y="276645"/>
                </a:cubicBezTo>
                <a:lnTo>
                  <a:pt x="457200" y="331509"/>
                </a:lnTo>
                <a:cubicBezTo>
                  <a:pt x="451104" y="349797"/>
                  <a:pt x="443587" y="367671"/>
                  <a:pt x="438912" y="386373"/>
                </a:cubicBezTo>
                <a:cubicBezTo>
                  <a:pt x="432816" y="410757"/>
                  <a:pt x="429449" y="435991"/>
                  <a:pt x="420624" y="459525"/>
                </a:cubicBezTo>
                <a:cubicBezTo>
                  <a:pt x="411052" y="485051"/>
                  <a:pt x="392669" y="506814"/>
                  <a:pt x="384048" y="532677"/>
                </a:cubicBezTo>
                <a:cubicBezTo>
                  <a:pt x="368152" y="580366"/>
                  <a:pt x="363368" y="631292"/>
                  <a:pt x="347472" y="678981"/>
                </a:cubicBezTo>
                <a:lnTo>
                  <a:pt x="310896" y="788709"/>
                </a:lnTo>
                <a:cubicBezTo>
                  <a:pt x="304800" y="837477"/>
                  <a:pt x="299248" y="886316"/>
                  <a:pt x="292608" y="935013"/>
                </a:cubicBezTo>
                <a:cubicBezTo>
                  <a:pt x="256329" y="1201059"/>
                  <a:pt x="282618" y="1111287"/>
                  <a:pt x="237744" y="1245909"/>
                </a:cubicBezTo>
                <a:cubicBezTo>
                  <a:pt x="194855" y="1117243"/>
                  <a:pt x="250676" y="1276083"/>
                  <a:pt x="182880" y="1117893"/>
                </a:cubicBezTo>
                <a:cubicBezTo>
                  <a:pt x="137451" y="1011891"/>
                  <a:pt x="198306" y="1113600"/>
                  <a:pt x="128016" y="1008165"/>
                </a:cubicBezTo>
                <a:cubicBezTo>
                  <a:pt x="122156" y="984727"/>
                  <a:pt x="104558" y="906385"/>
                  <a:pt x="91440" y="880149"/>
                </a:cubicBezTo>
                <a:cubicBezTo>
                  <a:pt x="81610" y="860490"/>
                  <a:pt x="63791" y="845370"/>
                  <a:pt x="54864" y="825285"/>
                </a:cubicBezTo>
                <a:cubicBezTo>
                  <a:pt x="39206" y="790053"/>
                  <a:pt x="27639" y="752960"/>
                  <a:pt x="18288" y="715557"/>
                </a:cubicBezTo>
                <a:cubicBezTo>
                  <a:pt x="12192" y="691173"/>
                  <a:pt x="0" y="617271"/>
                  <a:pt x="0" y="642405"/>
                </a:cubicBezTo>
                <a:cubicBezTo>
                  <a:pt x="0" y="748256"/>
                  <a:pt x="17025" y="713032"/>
                  <a:pt x="54864" y="788709"/>
                </a:cubicBezTo>
                <a:cubicBezTo>
                  <a:pt x="63485" y="805951"/>
                  <a:pt x="65558" y="825854"/>
                  <a:pt x="73152" y="843573"/>
                </a:cubicBezTo>
                <a:cubicBezTo>
                  <a:pt x="83891" y="868631"/>
                  <a:pt x="98989" y="891667"/>
                  <a:pt x="109728" y="916725"/>
                </a:cubicBezTo>
                <a:cubicBezTo>
                  <a:pt x="155157" y="1022727"/>
                  <a:pt x="94302" y="921018"/>
                  <a:pt x="164592" y="1026453"/>
                </a:cubicBezTo>
                <a:cubicBezTo>
                  <a:pt x="170688" y="1050837"/>
                  <a:pt x="172979" y="1076503"/>
                  <a:pt x="182880" y="1099605"/>
                </a:cubicBezTo>
                <a:cubicBezTo>
                  <a:pt x="191538" y="1119807"/>
                  <a:pt x="209626" y="1134810"/>
                  <a:pt x="219456" y="1154469"/>
                </a:cubicBezTo>
                <a:cubicBezTo>
                  <a:pt x="228077" y="1171711"/>
                  <a:pt x="231648" y="1191045"/>
                  <a:pt x="237744" y="1209333"/>
                </a:cubicBezTo>
                <a:cubicBezTo>
                  <a:pt x="256032" y="1184949"/>
                  <a:pt x="271055" y="1157734"/>
                  <a:pt x="292608" y="1136181"/>
                </a:cubicBezTo>
                <a:cubicBezTo>
                  <a:pt x="308150" y="1120639"/>
                  <a:pt x="330587" y="1113676"/>
                  <a:pt x="347472" y="1099605"/>
                </a:cubicBezTo>
                <a:cubicBezTo>
                  <a:pt x="367341" y="1083048"/>
                  <a:pt x="384048" y="1063029"/>
                  <a:pt x="402336" y="1044741"/>
                </a:cubicBezTo>
                <a:cubicBezTo>
                  <a:pt x="408432" y="1026453"/>
                  <a:pt x="408582" y="1004930"/>
                  <a:pt x="420624" y="989877"/>
                </a:cubicBezTo>
                <a:cubicBezTo>
                  <a:pt x="437857" y="968336"/>
                  <a:pt x="530640" y="925725"/>
                  <a:pt x="548640" y="916725"/>
                </a:cubicBezTo>
                <a:cubicBezTo>
                  <a:pt x="632485" y="790957"/>
                  <a:pt x="663495" y="793096"/>
                  <a:pt x="566928" y="825285"/>
                </a:cubicBezTo>
                <a:cubicBezTo>
                  <a:pt x="548640" y="843573"/>
                  <a:pt x="531933" y="863592"/>
                  <a:pt x="512064" y="880149"/>
                </a:cubicBezTo>
                <a:cubicBezTo>
                  <a:pt x="495179" y="894220"/>
                  <a:pt x="471674" y="900184"/>
                  <a:pt x="457200" y="916725"/>
                </a:cubicBezTo>
                <a:cubicBezTo>
                  <a:pt x="428253" y="949807"/>
                  <a:pt x="420624" y="1002069"/>
                  <a:pt x="384048" y="1026453"/>
                </a:cubicBezTo>
                <a:lnTo>
                  <a:pt x="274320" y="1099605"/>
                </a:lnTo>
                <a:cubicBezTo>
                  <a:pt x="233433" y="1222265"/>
                  <a:pt x="254986" y="1174849"/>
                  <a:pt x="219456" y="1245909"/>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6035040" y="1316736"/>
            <a:ext cx="713232" cy="1499616"/>
          </a:xfrm>
          <a:custGeom>
            <a:avLst/>
            <a:gdLst>
              <a:gd name="connsiteX0" fmla="*/ 54864 w 713232"/>
              <a:gd name="connsiteY0" fmla="*/ 0 h 1499616"/>
              <a:gd name="connsiteX1" fmla="*/ 146304 w 713232"/>
              <a:gd name="connsiteY1" fmla="*/ 91440 h 1499616"/>
              <a:gd name="connsiteX2" fmla="*/ 164592 w 713232"/>
              <a:gd name="connsiteY2" fmla="*/ 146304 h 1499616"/>
              <a:gd name="connsiteX3" fmla="*/ 274320 w 713232"/>
              <a:gd name="connsiteY3" fmla="*/ 292608 h 1499616"/>
              <a:gd name="connsiteX4" fmla="*/ 329184 w 713232"/>
              <a:gd name="connsiteY4" fmla="*/ 365760 h 1499616"/>
              <a:gd name="connsiteX5" fmla="*/ 402336 w 713232"/>
              <a:gd name="connsiteY5" fmla="*/ 475488 h 1499616"/>
              <a:gd name="connsiteX6" fmla="*/ 347472 w 713232"/>
              <a:gd name="connsiteY6" fmla="*/ 1097280 h 1499616"/>
              <a:gd name="connsiteX7" fmla="*/ 438912 w 713232"/>
              <a:gd name="connsiteY7" fmla="*/ 1170432 h 1499616"/>
              <a:gd name="connsiteX8" fmla="*/ 512064 w 713232"/>
              <a:gd name="connsiteY8" fmla="*/ 1280160 h 1499616"/>
              <a:gd name="connsiteX9" fmla="*/ 566928 w 713232"/>
              <a:gd name="connsiteY9" fmla="*/ 1389888 h 1499616"/>
              <a:gd name="connsiteX10" fmla="*/ 585216 w 713232"/>
              <a:gd name="connsiteY10" fmla="*/ 1463040 h 1499616"/>
              <a:gd name="connsiteX11" fmla="*/ 530352 w 713232"/>
              <a:gd name="connsiteY11" fmla="*/ 1444752 h 1499616"/>
              <a:gd name="connsiteX12" fmla="*/ 475488 w 713232"/>
              <a:gd name="connsiteY12" fmla="*/ 1408176 h 1499616"/>
              <a:gd name="connsiteX13" fmla="*/ 310896 w 713232"/>
              <a:gd name="connsiteY13" fmla="*/ 1316736 h 1499616"/>
              <a:gd name="connsiteX14" fmla="*/ 182880 w 713232"/>
              <a:gd name="connsiteY14" fmla="*/ 1225296 h 1499616"/>
              <a:gd name="connsiteX15" fmla="*/ 128016 w 713232"/>
              <a:gd name="connsiteY15" fmla="*/ 1207008 h 1499616"/>
              <a:gd name="connsiteX16" fmla="*/ 73152 w 713232"/>
              <a:gd name="connsiteY16" fmla="*/ 1170432 h 1499616"/>
              <a:gd name="connsiteX17" fmla="*/ 182880 w 713232"/>
              <a:gd name="connsiteY17" fmla="*/ 1225296 h 1499616"/>
              <a:gd name="connsiteX18" fmla="*/ 237744 w 713232"/>
              <a:gd name="connsiteY18" fmla="*/ 1243584 h 1499616"/>
              <a:gd name="connsiteX19" fmla="*/ 384048 w 713232"/>
              <a:gd name="connsiteY19" fmla="*/ 1335024 h 1499616"/>
              <a:gd name="connsiteX20" fmla="*/ 475488 w 713232"/>
              <a:gd name="connsiteY20" fmla="*/ 1426464 h 1499616"/>
              <a:gd name="connsiteX21" fmla="*/ 566928 w 713232"/>
              <a:gd name="connsiteY21" fmla="*/ 1499616 h 1499616"/>
              <a:gd name="connsiteX22" fmla="*/ 621792 w 713232"/>
              <a:gd name="connsiteY22" fmla="*/ 1444752 h 1499616"/>
              <a:gd name="connsiteX23" fmla="*/ 658368 w 713232"/>
              <a:gd name="connsiteY23" fmla="*/ 1335024 h 1499616"/>
              <a:gd name="connsiteX24" fmla="*/ 676656 w 713232"/>
              <a:gd name="connsiteY24" fmla="*/ 1133856 h 1499616"/>
              <a:gd name="connsiteX25" fmla="*/ 694944 w 713232"/>
              <a:gd name="connsiteY25" fmla="*/ 1024128 h 1499616"/>
              <a:gd name="connsiteX26" fmla="*/ 713232 w 713232"/>
              <a:gd name="connsiteY26" fmla="*/ 950976 h 1499616"/>
              <a:gd name="connsiteX27" fmla="*/ 658368 w 713232"/>
              <a:gd name="connsiteY27" fmla="*/ 1097280 h 1499616"/>
              <a:gd name="connsiteX28" fmla="*/ 603504 w 713232"/>
              <a:gd name="connsiteY28" fmla="*/ 1225296 h 1499616"/>
              <a:gd name="connsiteX29" fmla="*/ 585216 w 713232"/>
              <a:gd name="connsiteY29" fmla="*/ 1298448 h 1499616"/>
              <a:gd name="connsiteX30" fmla="*/ 548640 w 713232"/>
              <a:gd name="connsiteY30" fmla="*/ 1408176 h 1499616"/>
              <a:gd name="connsiteX31" fmla="*/ 493776 w 713232"/>
              <a:gd name="connsiteY31" fmla="*/ 1353312 h 1499616"/>
              <a:gd name="connsiteX32" fmla="*/ 475488 w 713232"/>
              <a:gd name="connsiteY32" fmla="*/ 1298448 h 1499616"/>
              <a:gd name="connsiteX33" fmla="*/ 402336 w 713232"/>
              <a:gd name="connsiteY33" fmla="*/ 1170432 h 1499616"/>
              <a:gd name="connsiteX34" fmla="*/ 347472 w 713232"/>
              <a:gd name="connsiteY34" fmla="*/ 1133856 h 1499616"/>
              <a:gd name="connsiteX35" fmla="*/ 310896 w 713232"/>
              <a:gd name="connsiteY35" fmla="*/ 1078992 h 1499616"/>
              <a:gd name="connsiteX36" fmla="*/ 310896 w 713232"/>
              <a:gd name="connsiteY36" fmla="*/ 877824 h 1499616"/>
              <a:gd name="connsiteX37" fmla="*/ 329184 w 713232"/>
              <a:gd name="connsiteY37" fmla="*/ 822960 h 1499616"/>
              <a:gd name="connsiteX38" fmla="*/ 420624 w 713232"/>
              <a:gd name="connsiteY38" fmla="*/ 658368 h 1499616"/>
              <a:gd name="connsiteX39" fmla="*/ 402336 w 713232"/>
              <a:gd name="connsiteY39" fmla="*/ 457200 h 1499616"/>
              <a:gd name="connsiteX40" fmla="*/ 347472 w 713232"/>
              <a:gd name="connsiteY40" fmla="*/ 420624 h 1499616"/>
              <a:gd name="connsiteX41" fmla="*/ 329184 w 713232"/>
              <a:gd name="connsiteY41" fmla="*/ 365760 h 1499616"/>
              <a:gd name="connsiteX42" fmla="*/ 274320 w 713232"/>
              <a:gd name="connsiteY42" fmla="*/ 310896 h 1499616"/>
              <a:gd name="connsiteX43" fmla="*/ 219456 w 713232"/>
              <a:gd name="connsiteY43" fmla="*/ 237744 h 1499616"/>
              <a:gd name="connsiteX44" fmla="*/ 164592 w 713232"/>
              <a:gd name="connsiteY44" fmla="*/ 182880 h 1499616"/>
              <a:gd name="connsiteX45" fmla="*/ 128016 w 713232"/>
              <a:gd name="connsiteY45" fmla="*/ 128016 h 1499616"/>
              <a:gd name="connsiteX46" fmla="*/ 73152 w 713232"/>
              <a:gd name="connsiteY46" fmla="*/ 73152 h 1499616"/>
              <a:gd name="connsiteX47" fmla="*/ 0 w 713232"/>
              <a:gd name="connsiteY47" fmla="*/ 0 h 1499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13232" h="1499616">
                <a:moveTo>
                  <a:pt x="54864" y="0"/>
                </a:moveTo>
                <a:cubicBezTo>
                  <a:pt x="85344" y="30480"/>
                  <a:pt x="120441" y="56956"/>
                  <a:pt x="146304" y="91440"/>
                </a:cubicBezTo>
                <a:cubicBezTo>
                  <a:pt x="157870" y="106862"/>
                  <a:pt x="154243" y="130041"/>
                  <a:pt x="164592" y="146304"/>
                </a:cubicBezTo>
                <a:cubicBezTo>
                  <a:pt x="197320" y="197734"/>
                  <a:pt x="237744" y="243840"/>
                  <a:pt x="274320" y="292608"/>
                </a:cubicBezTo>
                <a:cubicBezTo>
                  <a:pt x="292608" y="316992"/>
                  <a:pt x="312277" y="340399"/>
                  <a:pt x="329184" y="365760"/>
                </a:cubicBezTo>
                <a:lnTo>
                  <a:pt x="402336" y="475488"/>
                </a:lnTo>
                <a:cubicBezTo>
                  <a:pt x="243046" y="1298485"/>
                  <a:pt x="162501" y="875315"/>
                  <a:pt x="347472" y="1097280"/>
                </a:cubicBezTo>
                <a:cubicBezTo>
                  <a:pt x="411103" y="1173638"/>
                  <a:pt x="348846" y="1140410"/>
                  <a:pt x="438912" y="1170432"/>
                </a:cubicBezTo>
                <a:cubicBezTo>
                  <a:pt x="463296" y="1207008"/>
                  <a:pt x="498163" y="1238457"/>
                  <a:pt x="512064" y="1280160"/>
                </a:cubicBezTo>
                <a:cubicBezTo>
                  <a:pt x="537303" y="1355876"/>
                  <a:pt x="519659" y="1318984"/>
                  <a:pt x="566928" y="1389888"/>
                </a:cubicBezTo>
                <a:cubicBezTo>
                  <a:pt x="573024" y="1414272"/>
                  <a:pt x="599158" y="1442127"/>
                  <a:pt x="585216" y="1463040"/>
                </a:cubicBezTo>
                <a:cubicBezTo>
                  <a:pt x="574523" y="1479080"/>
                  <a:pt x="547594" y="1453373"/>
                  <a:pt x="530352" y="1444752"/>
                </a:cubicBezTo>
                <a:cubicBezTo>
                  <a:pt x="510693" y="1434922"/>
                  <a:pt x="494571" y="1419081"/>
                  <a:pt x="475488" y="1408176"/>
                </a:cubicBezTo>
                <a:cubicBezTo>
                  <a:pt x="402536" y="1366489"/>
                  <a:pt x="383999" y="1371563"/>
                  <a:pt x="310896" y="1316736"/>
                </a:cubicBezTo>
                <a:cubicBezTo>
                  <a:pt x="199388" y="1233105"/>
                  <a:pt x="318553" y="1283441"/>
                  <a:pt x="182880" y="1225296"/>
                </a:cubicBezTo>
                <a:cubicBezTo>
                  <a:pt x="165161" y="1217702"/>
                  <a:pt x="145258" y="1215629"/>
                  <a:pt x="128016" y="1207008"/>
                </a:cubicBezTo>
                <a:cubicBezTo>
                  <a:pt x="108357" y="1197178"/>
                  <a:pt x="52300" y="1163481"/>
                  <a:pt x="73152" y="1170432"/>
                </a:cubicBezTo>
                <a:cubicBezTo>
                  <a:pt x="111947" y="1183364"/>
                  <a:pt x="145511" y="1208688"/>
                  <a:pt x="182880" y="1225296"/>
                </a:cubicBezTo>
                <a:cubicBezTo>
                  <a:pt x="200496" y="1233125"/>
                  <a:pt x="220502" y="1234963"/>
                  <a:pt x="237744" y="1243584"/>
                </a:cubicBezTo>
                <a:cubicBezTo>
                  <a:pt x="281859" y="1265641"/>
                  <a:pt x="340526" y="1306009"/>
                  <a:pt x="384048" y="1335024"/>
                </a:cubicBezTo>
                <a:cubicBezTo>
                  <a:pt x="481584" y="1481328"/>
                  <a:pt x="353568" y="1304544"/>
                  <a:pt x="475488" y="1426464"/>
                </a:cubicBezTo>
                <a:cubicBezTo>
                  <a:pt x="558209" y="1509185"/>
                  <a:pt x="460119" y="1464013"/>
                  <a:pt x="566928" y="1499616"/>
                </a:cubicBezTo>
                <a:cubicBezTo>
                  <a:pt x="585216" y="1481328"/>
                  <a:pt x="609232" y="1467360"/>
                  <a:pt x="621792" y="1444752"/>
                </a:cubicBezTo>
                <a:cubicBezTo>
                  <a:pt x="640516" y="1411049"/>
                  <a:pt x="658368" y="1335024"/>
                  <a:pt x="658368" y="1335024"/>
                </a:cubicBezTo>
                <a:cubicBezTo>
                  <a:pt x="664464" y="1267968"/>
                  <a:pt x="668789" y="1200727"/>
                  <a:pt x="676656" y="1133856"/>
                </a:cubicBezTo>
                <a:cubicBezTo>
                  <a:pt x="680989" y="1097029"/>
                  <a:pt x="687672" y="1060488"/>
                  <a:pt x="694944" y="1024128"/>
                </a:cubicBezTo>
                <a:cubicBezTo>
                  <a:pt x="699873" y="999482"/>
                  <a:pt x="713232" y="925842"/>
                  <a:pt x="713232" y="950976"/>
                </a:cubicBezTo>
                <a:cubicBezTo>
                  <a:pt x="713232" y="1030071"/>
                  <a:pt x="696207" y="1040522"/>
                  <a:pt x="658368" y="1097280"/>
                </a:cubicBezTo>
                <a:cubicBezTo>
                  <a:pt x="605864" y="1307294"/>
                  <a:pt x="679281" y="1048483"/>
                  <a:pt x="603504" y="1225296"/>
                </a:cubicBezTo>
                <a:cubicBezTo>
                  <a:pt x="593603" y="1248398"/>
                  <a:pt x="592438" y="1274374"/>
                  <a:pt x="585216" y="1298448"/>
                </a:cubicBezTo>
                <a:cubicBezTo>
                  <a:pt x="574137" y="1335377"/>
                  <a:pt x="548640" y="1408176"/>
                  <a:pt x="548640" y="1408176"/>
                </a:cubicBezTo>
                <a:cubicBezTo>
                  <a:pt x="530352" y="1389888"/>
                  <a:pt x="508122" y="1374831"/>
                  <a:pt x="493776" y="1353312"/>
                </a:cubicBezTo>
                <a:cubicBezTo>
                  <a:pt x="483083" y="1337272"/>
                  <a:pt x="483082" y="1316167"/>
                  <a:pt x="475488" y="1298448"/>
                </a:cubicBezTo>
                <a:cubicBezTo>
                  <a:pt x="464730" y="1273347"/>
                  <a:pt x="425294" y="1193390"/>
                  <a:pt x="402336" y="1170432"/>
                </a:cubicBezTo>
                <a:cubicBezTo>
                  <a:pt x="386794" y="1154890"/>
                  <a:pt x="365760" y="1146048"/>
                  <a:pt x="347472" y="1133856"/>
                </a:cubicBezTo>
                <a:cubicBezTo>
                  <a:pt x="335280" y="1115568"/>
                  <a:pt x="320726" y="1098651"/>
                  <a:pt x="310896" y="1078992"/>
                </a:cubicBezTo>
                <a:cubicBezTo>
                  <a:pt x="275259" y="1007718"/>
                  <a:pt x="294824" y="966221"/>
                  <a:pt x="310896" y="877824"/>
                </a:cubicBezTo>
                <a:cubicBezTo>
                  <a:pt x="314344" y="858858"/>
                  <a:pt x="319822" y="839811"/>
                  <a:pt x="329184" y="822960"/>
                </a:cubicBezTo>
                <a:cubicBezTo>
                  <a:pt x="433990" y="634309"/>
                  <a:pt x="379243" y="782511"/>
                  <a:pt x="420624" y="658368"/>
                </a:cubicBezTo>
                <a:cubicBezTo>
                  <a:pt x="414528" y="591312"/>
                  <a:pt x="422138" y="521555"/>
                  <a:pt x="402336" y="457200"/>
                </a:cubicBezTo>
                <a:cubicBezTo>
                  <a:pt x="395872" y="436193"/>
                  <a:pt x="361202" y="437787"/>
                  <a:pt x="347472" y="420624"/>
                </a:cubicBezTo>
                <a:cubicBezTo>
                  <a:pt x="335430" y="405571"/>
                  <a:pt x="339877" y="381800"/>
                  <a:pt x="329184" y="365760"/>
                </a:cubicBezTo>
                <a:cubicBezTo>
                  <a:pt x="314838" y="344241"/>
                  <a:pt x="291152" y="330533"/>
                  <a:pt x="274320" y="310896"/>
                </a:cubicBezTo>
                <a:cubicBezTo>
                  <a:pt x="254484" y="287754"/>
                  <a:pt x="239292" y="260886"/>
                  <a:pt x="219456" y="237744"/>
                </a:cubicBezTo>
                <a:cubicBezTo>
                  <a:pt x="202624" y="218107"/>
                  <a:pt x="181149" y="202749"/>
                  <a:pt x="164592" y="182880"/>
                </a:cubicBezTo>
                <a:cubicBezTo>
                  <a:pt x="150521" y="165995"/>
                  <a:pt x="142087" y="144901"/>
                  <a:pt x="128016" y="128016"/>
                </a:cubicBezTo>
                <a:cubicBezTo>
                  <a:pt x="111459" y="108147"/>
                  <a:pt x="89709" y="93021"/>
                  <a:pt x="73152" y="73152"/>
                </a:cubicBezTo>
                <a:cubicBezTo>
                  <a:pt x="10099" y="-2512"/>
                  <a:pt x="67966" y="33983"/>
                  <a:pt x="0" y="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4852993" y="1685365"/>
            <a:ext cx="692342" cy="1272988"/>
          </a:xfrm>
          <a:custGeom>
            <a:avLst/>
            <a:gdLst>
              <a:gd name="connsiteX0" fmla="*/ 310678 w 692342"/>
              <a:gd name="connsiteY0" fmla="*/ 0 h 1272988"/>
              <a:gd name="connsiteX1" fmla="*/ 328607 w 692342"/>
              <a:gd name="connsiteY1" fmla="*/ 1219200 h 1272988"/>
              <a:gd name="connsiteX2" fmla="*/ 256889 w 692342"/>
              <a:gd name="connsiteY2" fmla="*/ 1129553 h 1272988"/>
              <a:gd name="connsiteX3" fmla="*/ 149313 w 692342"/>
              <a:gd name="connsiteY3" fmla="*/ 986117 h 1272988"/>
              <a:gd name="connsiteX4" fmla="*/ 95525 w 692342"/>
              <a:gd name="connsiteY4" fmla="*/ 878541 h 1272988"/>
              <a:gd name="connsiteX5" fmla="*/ 41736 w 692342"/>
              <a:gd name="connsiteY5" fmla="*/ 824753 h 1272988"/>
              <a:gd name="connsiteX6" fmla="*/ 5878 w 692342"/>
              <a:gd name="connsiteY6" fmla="*/ 770964 h 1272988"/>
              <a:gd name="connsiteX7" fmla="*/ 77595 w 692342"/>
              <a:gd name="connsiteY7" fmla="*/ 824753 h 1272988"/>
              <a:gd name="connsiteX8" fmla="*/ 185172 w 692342"/>
              <a:gd name="connsiteY8" fmla="*/ 878541 h 1272988"/>
              <a:gd name="connsiteX9" fmla="*/ 238960 w 692342"/>
              <a:gd name="connsiteY9" fmla="*/ 932329 h 1272988"/>
              <a:gd name="connsiteX10" fmla="*/ 292748 w 692342"/>
              <a:gd name="connsiteY10" fmla="*/ 968188 h 1272988"/>
              <a:gd name="connsiteX11" fmla="*/ 382395 w 692342"/>
              <a:gd name="connsiteY11" fmla="*/ 1111623 h 1272988"/>
              <a:gd name="connsiteX12" fmla="*/ 400325 w 692342"/>
              <a:gd name="connsiteY12" fmla="*/ 1165411 h 1272988"/>
              <a:gd name="connsiteX13" fmla="*/ 418254 w 692342"/>
              <a:gd name="connsiteY13" fmla="*/ 1021976 h 1272988"/>
              <a:gd name="connsiteX14" fmla="*/ 472042 w 692342"/>
              <a:gd name="connsiteY14" fmla="*/ 914400 h 1272988"/>
              <a:gd name="connsiteX15" fmla="*/ 525831 w 692342"/>
              <a:gd name="connsiteY15" fmla="*/ 842682 h 1272988"/>
              <a:gd name="connsiteX16" fmla="*/ 633407 w 692342"/>
              <a:gd name="connsiteY16" fmla="*/ 735106 h 1272988"/>
              <a:gd name="connsiteX17" fmla="*/ 687195 w 692342"/>
              <a:gd name="connsiteY17" fmla="*/ 681317 h 1272988"/>
              <a:gd name="connsiteX18" fmla="*/ 615478 w 692342"/>
              <a:gd name="connsiteY18" fmla="*/ 717176 h 1272988"/>
              <a:gd name="connsiteX19" fmla="*/ 561689 w 692342"/>
              <a:gd name="connsiteY19" fmla="*/ 753035 h 1272988"/>
              <a:gd name="connsiteX20" fmla="*/ 525831 w 692342"/>
              <a:gd name="connsiteY20" fmla="*/ 824753 h 1272988"/>
              <a:gd name="connsiteX21" fmla="*/ 489972 w 692342"/>
              <a:gd name="connsiteY21" fmla="*/ 878541 h 1272988"/>
              <a:gd name="connsiteX22" fmla="*/ 436183 w 692342"/>
              <a:gd name="connsiteY22" fmla="*/ 986117 h 1272988"/>
              <a:gd name="connsiteX23" fmla="*/ 382395 w 692342"/>
              <a:gd name="connsiteY23" fmla="*/ 1165411 h 1272988"/>
              <a:gd name="connsiteX24" fmla="*/ 364466 w 692342"/>
              <a:gd name="connsiteY24" fmla="*/ 1219200 h 1272988"/>
              <a:gd name="connsiteX25" fmla="*/ 346536 w 692342"/>
              <a:gd name="connsiteY25" fmla="*/ 1272988 h 1272988"/>
              <a:gd name="connsiteX26" fmla="*/ 328607 w 692342"/>
              <a:gd name="connsiteY26" fmla="*/ 1219200 h 1272988"/>
              <a:gd name="connsiteX27" fmla="*/ 346536 w 692342"/>
              <a:gd name="connsiteY27" fmla="*/ 340659 h 1272988"/>
              <a:gd name="connsiteX28" fmla="*/ 328607 w 692342"/>
              <a:gd name="connsiteY28" fmla="*/ 1129553 h 1272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92342" h="1272988">
                <a:moveTo>
                  <a:pt x="310678" y="0"/>
                </a:moveTo>
                <a:cubicBezTo>
                  <a:pt x="316654" y="406400"/>
                  <a:pt x="347940" y="813216"/>
                  <a:pt x="328607" y="1219200"/>
                </a:cubicBezTo>
                <a:cubicBezTo>
                  <a:pt x="326787" y="1257425"/>
                  <a:pt x="278116" y="1161394"/>
                  <a:pt x="256889" y="1129553"/>
                </a:cubicBezTo>
                <a:cubicBezTo>
                  <a:pt x="154931" y="976615"/>
                  <a:pt x="304417" y="1141221"/>
                  <a:pt x="149313" y="986117"/>
                </a:cubicBezTo>
                <a:cubicBezTo>
                  <a:pt x="131344" y="932211"/>
                  <a:pt x="134141" y="924881"/>
                  <a:pt x="95525" y="878541"/>
                </a:cubicBezTo>
                <a:cubicBezTo>
                  <a:pt x="79292" y="859062"/>
                  <a:pt x="57969" y="844232"/>
                  <a:pt x="41736" y="824753"/>
                </a:cubicBezTo>
                <a:cubicBezTo>
                  <a:pt x="27941" y="808199"/>
                  <a:pt x="-15671" y="770964"/>
                  <a:pt x="5878" y="770964"/>
                </a:cubicBezTo>
                <a:cubicBezTo>
                  <a:pt x="35760" y="770964"/>
                  <a:pt x="53279" y="807384"/>
                  <a:pt x="77595" y="824753"/>
                </a:cubicBezTo>
                <a:cubicBezTo>
                  <a:pt x="138416" y="868197"/>
                  <a:pt x="118564" y="856338"/>
                  <a:pt x="185172" y="878541"/>
                </a:cubicBezTo>
                <a:cubicBezTo>
                  <a:pt x="203101" y="896470"/>
                  <a:pt x="219481" y="916097"/>
                  <a:pt x="238960" y="932329"/>
                </a:cubicBezTo>
                <a:cubicBezTo>
                  <a:pt x="255514" y="946124"/>
                  <a:pt x="277511" y="952951"/>
                  <a:pt x="292748" y="968188"/>
                </a:cubicBezTo>
                <a:cubicBezTo>
                  <a:pt x="331357" y="1006798"/>
                  <a:pt x="361091" y="1061916"/>
                  <a:pt x="382395" y="1111623"/>
                </a:cubicBezTo>
                <a:cubicBezTo>
                  <a:pt x="389840" y="1128994"/>
                  <a:pt x="394348" y="1147482"/>
                  <a:pt x="400325" y="1165411"/>
                </a:cubicBezTo>
                <a:cubicBezTo>
                  <a:pt x="406301" y="1117599"/>
                  <a:pt x="409635" y="1069383"/>
                  <a:pt x="418254" y="1021976"/>
                </a:cubicBezTo>
                <a:cubicBezTo>
                  <a:pt x="426919" y="974319"/>
                  <a:pt x="444032" y="953614"/>
                  <a:pt x="472042" y="914400"/>
                </a:cubicBezTo>
                <a:cubicBezTo>
                  <a:pt x="489411" y="890084"/>
                  <a:pt x="505841" y="864894"/>
                  <a:pt x="525831" y="842682"/>
                </a:cubicBezTo>
                <a:cubicBezTo>
                  <a:pt x="559755" y="804988"/>
                  <a:pt x="597548" y="770965"/>
                  <a:pt x="633407" y="735106"/>
                </a:cubicBezTo>
                <a:cubicBezTo>
                  <a:pt x="651336" y="717176"/>
                  <a:pt x="709874" y="669977"/>
                  <a:pt x="687195" y="681317"/>
                </a:cubicBezTo>
                <a:cubicBezTo>
                  <a:pt x="663289" y="693270"/>
                  <a:pt x="638684" y="703915"/>
                  <a:pt x="615478" y="717176"/>
                </a:cubicBezTo>
                <a:cubicBezTo>
                  <a:pt x="596768" y="727867"/>
                  <a:pt x="579619" y="741082"/>
                  <a:pt x="561689" y="753035"/>
                </a:cubicBezTo>
                <a:cubicBezTo>
                  <a:pt x="549736" y="776941"/>
                  <a:pt x="539091" y="801547"/>
                  <a:pt x="525831" y="824753"/>
                </a:cubicBezTo>
                <a:cubicBezTo>
                  <a:pt x="515140" y="843462"/>
                  <a:pt x="499609" y="859268"/>
                  <a:pt x="489972" y="878541"/>
                </a:cubicBezTo>
                <a:cubicBezTo>
                  <a:pt x="415740" y="1027002"/>
                  <a:pt x="538950" y="831968"/>
                  <a:pt x="436183" y="986117"/>
                </a:cubicBezTo>
                <a:cubicBezTo>
                  <a:pt x="409085" y="1094510"/>
                  <a:pt x="426048" y="1034450"/>
                  <a:pt x="382395" y="1165411"/>
                </a:cubicBezTo>
                <a:lnTo>
                  <a:pt x="364466" y="1219200"/>
                </a:lnTo>
                <a:lnTo>
                  <a:pt x="346536" y="1272988"/>
                </a:lnTo>
                <a:cubicBezTo>
                  <a:pt x="340560" y="1255059"/>
                  <a:pt x="328607" y="1238099"/>
                  <a:pt x="328607" y="1219200"/>
                </a:cubicBezTo>
                <a:cubicBezTo>
                  <a:pt x="328607" y="926292"/>
                  <a:pt x="346536" y="340659"/>
                  <a:pt x="346536" y="340659"/>
                </a:cubicBezTo>
                <a:cubicBezTo>
                  <a:pt x="315833" y="770509"/>
                  <a:pt x="328607" y="507787"/>
                  <a:pt x="328607" y="1129553"/>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3137647" y="2079560"/>
            <a:ext cx="1189913" cy="1009148"/>
          </a:xfrm>
          <a:custGeom>
            <a:avLst/>
            <a:gdLst>
              <a:gd name="connsiteX0" fmla="*/ 197224 w 1189913"/>
              <a:gd name="connsiteY0" fmla="*/ 107828 h 1009148"/>
              <a:gd name="connsiteX1" fmla="*/ 663388 w 1189913"/>
              <a:gd name="connsiteY1" fmla="*/ 305052 h 1009148"/>
              <a:gd name="connsiteX2" fmla="*/ 770965 w 1189913"/>
              <a:gd name="connsiteY2" fmla="*/ 376769 h 1009148"/>
              <a:gd name="connsiteX3" fmla="*/ 842682 w 1189913"/>
              <a:gd name="connsiteY3" fmla="*/ 484346 h 1009148"/>
              <a:gd name="connsiteX4" fmla="*/ 914400 w 1189913"/>
              <a:gd name="connsiteY4" fmla="*/ 591922 h 1009148"/>
              <a:gd name="connsiteX5" fmla="*/ 932329 w 1189913"/>
              <a:gd name="connsiteY5" fmla="*/ 663640 h 1009148"/>
              <a:gd name="connsiteX6" fmla="*/ 968188 w 1189913"/>
              <a:gd name="connsiteY6" fmla="*/ 771216 h 1009148"/>
              <a:gd name="connsiteX7" fmla="*/ 1004047 w 1189913"/>
              <a:gd name="connsiteY7" fmla="*/ 878793 h 1009148"/>
              <a:gd name="connsiteX8" fmla="*/ 1021977 w 1189913"/>
              <a:gd name="connsiteY8" fmla="*/ 932581 h 1009148"/>
              <a:gd name="connsiteX9" fmla="*/ 1039906 w 1189913"/>
              <a:gd name="connsiteY9" fmla="*/ 986369 h 1009148"/>
              <a:gd name="connsiteX10" fmla="*/ 968188 w 1189913"/>
              <a:gd name="connsiteY10" fmla="*/ 932581 h 1009148"/>
              <a:gd name="connsiteX11" fmla="*/ 914400 w 1189913"/>
              <a:gd name="connsiteY11" fmla="*/ 878793 h 1009148"/>
              <a:gd name="connsiteX12" fmla="*/ 860612 w 1189913"/>
              <a:gd name="connsiteY12" fmla="*/ 842934 h 1009148"/>
              <a:gd name="connsiteX13" fmla="*/ 806824 w 1189913"/>
              <a:gd name="connsiteY13" fmla="*/ 789146 h 1009148"/>
              <a:gd name="connsiteX14" fmla="*/ 735106 w 1189913"/>
              <a:gd name="connsiteY14" fmla="*/ 771216 h 1009148"/>
              <a:gd name="connsiteX15" fmla="*/ 663388 w 1189913"/>
              <a:gd name="connsiteY15" fmla="*/ 735358 h 1009148"/>
              <a:gd name="connsiteX16" fmla="*/ 609600 w 1189913"/>
              <a:gd name="connsiteY16" fmla="*/ 699499 h 1009148"/>
              <a:gd name="connsiteX17" fmla="*/ 753035 w 1189913"/>
              <a:gd name="connsiteY17" fmla="*/ 735358 h 1009148"/>
              <a:gd name="connsiteX18" fmla="*/ 824753 w 1189913"/>
              <a:gd name="connsiteY18" fmla="*/ 789146 h 1009148"/>
              <a:gd name="connsiteX19" fmla="*/ 914400 w 1189913"/>
              <a:gd name="connsiteY19" fmla="*/ 860864 h 1009148"/>
              <a:gd name="connsiteX20" fmla="*/ 968188 w 1189913"/>
              <a:gd name="connsiteY20" fmla="*/ 914652 h 1009148"/>
              <a:gd name="connsiteX21" fmla="*/ 1021977 w 1189913"/>
              <a:gd name="connsiteY21" fmla="*/ 950511 h 1009148"/>
              <a:gd name="connsiteX22" fmla="*/ 1057835 w 1189913"/>
              <a:gd name="connsiteY22" fmla="*/ 1004299 h 1009148"/>
              <a:gd name="connsiteX23" fmla="*/ 1093694 w 1189913"/>
              <a:gd name="connsiteY23" fmla="*/ 878793 h 1009148"/>
              <a:gd name="connsiteX24" fmla="*/ 1111624 w 1189913"/>
              <a:gd name="connsiteY24" fmla="*/ 735358 h 1009148"/>
              <a:gd name="connsiteX25" fmla="*/ 1147482 w 1189913"/>
              <a:gd name="connsiteY25" fmla="*/ 591922 h 1009148"/>
              <a:gd name="connsiteX26" fmla="*/ 1165412 w 1189913"/>
              <a:gd name="connsiteY26" fmla="*/ 520205 h 1009148"/>
              <a:gd name="connsiteX27" fmla="*/ 1183341 w 1189913"/>
              <a:gd name="connsiteY27" fmla="*/ 412628 h 1009148"/>
              <a:gd name="connsiteX28" fmla="*/ 1147482 w 1189913"/>
              <a:gd name="connsiteY28" fmla="*/ 466416 h 1009148"/>
              <a:gd name="connsiteX29" fmla="*/ 1111624 w 1189913"/>
              <a:gd name="connsiteY29" fmla="*/ 573993 h 1009148"/>
              <a:gd name="connsiteX30" fmla="*/ 1093694 w 1189913"/>
              <a:gd name="connsiteY30" fmla="*/ 627781 h 1009148"/>
              <a:gd name="connsiteX31" fmla="*/ 1075765 w 1189913"/>
              <a:gd name="connsiteY31" fmla="*/ 753287 h 1009148"/>
              <a:gd name="connsiteX32" fmla="*/ 1057835 w 1189913"/>
              <a:gd name="connsiteY32" fmla="*/ 1004299 h 1009148"/>
              <a:gd name="connsiteX33" fmla="*/ 1039906 w 1189913"/>
              <a:gd name="connsiteY33" fmla="*/ 932581 h 1009148"/>
              <a:gd name="connsiteX34" fmla="*/ 1004047 w 1189913"/>
              <a:gd name="connsiteY34" fmla="*/ 860864 h 1009148"/>
              <a:gd name="connsiteX35" fmla="*/ 950259 w 1189913"/>
              <a:gd name="connsiteY35" fmla="*/ 699499 h 1009148"/>
              <a:gd name="connsiteX36" fmla="*/ 932329 w 1189913"/>
              <a:gd name="connsiteY36" fmla="*/ 645711 h 1009148"/>
              <a:gd name="connsiteX37" fmla="*/ 914400 w 1189913"/>
              <a:gd name="connsiteY37" fmla="*/ 591922 h 1009148"/>
              <a:gd name="connsiteX38" fmla="*/ 788894 w 1189913"/>
              <a:gd name="connsiteY38" fmla="*/ 430558 h 1009148"/>
              <a:gd name="connsiteX39" fmla="*/ 753035 w 1189913"/>
              <a:gd name="connsiteY39" fmla="*/ 376769 h 1009148"/>
              <a:gd name="connsiteX40" fmla="*/ 591671 w 1189913"/>
              <a:gd name="connsiteY40" fmla="*/ 233334 h 1009148"/>
              <a:gd name="connsiteX41" fmla="*/ 573741 w 1189913"/>
              <a:gd name="connsiteY41" fmla="*/ 179546 h 1009148"/>
              <a:gd name="connsiteX42" fmla="*/ 519953 w 1189913"/>
              <a:gd name="connsiteY42" fmla="*/ 161616 h 1009148"/>
              <a:gd name="connsiteX43" fmla="*/ 466165 w 1189913"/>
              <a:gd name="connsiteY43" fmla="*/ 125758 h 1009148"/>
              <a:gd name="connsiteX44" fmla="*/ 358588 w 1189913"/>
              <a:gd name="connsiteY44" fmla="*/ 89899 h 1009148"/>
              <a:gd name="connsiteX45" fmla="*/ 251012 w 1189913"/>
              <a:gd name="connsiteY45" fmla="*/ 54040 h 1009148"/>
              <a:gd name="connsiteX46" fmla="*/ 89647 w 1189913"/>
              <a:gd name="connsiteY46" fmla="*/ 18181 h 1009148"/>
              <a:gd name="connsiteX47" fmla="*/ 0 w 1189913"/>
              <a:gd name="connsiteY47" fmla="*/ 252 h 100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89913" h="1009148">
                <a:moveTo>
                  <a:pt x="197224" y="107828"/>
                </a:moveTo>
                <a:cubicBezTo>
                  <a:pt x="352612" y="173569"/>
                  <a:pt x="510617" y="233440"/>
                  <a:pt x="663388" y="305052"/>
                </a:cubicBezTo>
                <a:cubicBezTo>
                  <a:pt x="702411" y="323344"/>
                  <a:pt x="770965" y="376769"/>
                  <a:pt x="770965" y="376769"/>
                </a:cubicBezTo>
                <a:cubicBezTo>
                  <a:pt x="805253" y="479638"/>
                  <a:pt x="764339" y="383620"/>
                  <a:pt x="842682" y="484346"/>
                </a:cubicBezTo>
                <a:cubicBezTo>
                  <a:pt x="869141" y="518365"/>
                  <a:pt x="914400" y="591922"/>
                  <a:pt x="914400" y="591922"/>
                </a:cubicBezTo>
                <a:cubicBezTo>
                  <a:pt x="920376" y="615828"/>
                  <a:pt x="925248" y="640038"/>
                  <a:pt x="932329" y="663640"/>
                </a:cubicBezTo>
                <a:cubicBezTo>
                  <a:pt x="943190" y="699844"/>
                  <a:pt x="956235" y="735357"/>
                  <a:pt x="968188" y="771216"/>
                </a:cubicBezTo>
                <a:lnTo>
                  <a:pt x="1004047" y="878793"/>
                </a:lnTo>
                <a:lnTo>
                  <a:pt x="1021977" y="932581"/>
                </a:lnTo>
                <a:cubicBezTo>
                  <a:pt x="1027953" y="950510"/>
                  <a:pt x="1055025" y="997708"/>
                  <a:pt x="1039906" y="986369"/>
                </a:cubicBezTo>
                <a:cubicBezTo>
                  <a:pt x="1016000" y="968440"/>
                  <a:pt x="990876" y="952028"/>
                  <a:pt x="968188" y="932581"/>
                </a:cubicBezTo>
                <a:cubicBezTo>
                  <a:pt x="948936" y="916080"/>
                  <a:pt x="933879" y="895025"/>
                  <a:pt x="914400" y="878793"/>
                </a:cubicBezTo>
                <a:cubicBezTo>
                  <a:pt x="897846" y="864998"/>
                  <a:pt x="877166" y="856729"/>
                  <a:pt x="860612" y="842934"/>
                </a:cubicBezTo>
                <a:cubicBezTo>
                  <a:pt x="841133" y="826702"/>
                  <a:pt x="828839" y="801726"/>
                  <a:pt x="806824" y="789146"/>
                </a:cubicBezTo>
                <a:cubicBezTo>
                  <a:pt x="785429" y="776920"/>
                  <a:pt x="758179" y="779868"/>
                  <a:pt x="735106" y="771216"/>
                </a:cubicBezTo>
                <a:cubicBezTo>
                  <a:pt x="710080" y="761831"/>
                  <a:pt x="686594" y="748618"/>
                  <a:pt x="663388" y="735358"/>
                </a:cubicBezTo>
                <a:cubicBezTo>
                  <a:pt x="644679" y="724667"/>
                  <a:pt x="590327" y="709136"/>
                  <a:pt x="609600" y="699499"/>
                </a:cubicBezTo>
                <a:cubicBezTo>
                  <a:pt x="626910" y="690844"/>
                  <a:pt x="726691" y="726576"/>
                  <a:pt x="753035" y="735358"/>
                </a:cubicBezTo>
                <a:cubicBezTo>
                  <a:pt x="776941" y="753287"/>
                  <a:pt x="803623" y="768016"/>
                  <a:pt x="824753" y="789146"/>
                </a:cubicBezTo>
                <a:cubicBezTo>
                  <a:pt x="905853" y="870245"/>
                  <a:pt x="809685" y="825958"/>
                  <a:pt x="914400" y="860864"/>
                </a:cubicBezTo>
                <a:cubicBezTo>
                  <a:pt x="932329" y="878793"/>
                  <a:pt x="948709" y="898420"/>
                  <a:pt x="968188" y="914652"/>
                </a:cubicBezTo>
                <a:cubicBezTo>
                  <a:pt x="984742" y="928447"/>
                  <a:pt x="1006740" y="935274"/>
                  <a:pt x="1021977" y="950511"/>
                </a:cubicBezTo>
                <a:cubicBezTo>
                  <a:pt x="1037214" y="965748"/>
                  <a:pt x="1045882" y="986370"/>
                  <a:pt x="1057835" y="1004299"/>
                </a:cubicBezTo>
                <a:cubicBezTo>
                  <a:pt x="1072048" y="961662"/>
                  <a:pt x="1086188" y="923827"/>
                  <a:pt x="1093694" y="878793"/>
                </a:cubicBezTo>
                <a:cubicBezTo>
                  <a:pt x="1101615" y="831265"/>
                  <a:pt x="1102744" y="782717"/>
                  <a:pt x="1111624" y="735358"/>
                </a:cubicBezTo>
                <a:cubicBezTo>
                  <a:pt x="1120706" y="686919"/>
                  <a:pt x="1135529" y="639734"/>
                  <a:pt x="1147482" y="591922"/>
                </a:cubicBezTo>
                <a:cubicBezTo>
                  <a:pt x="1153458" y="568016"/>
                  <a:pt x="1161361" y="544511"/>
                  <a:pt x="1165412" y="520205"/>
                </a:cubicBezTo>
                <a:cubicBezTo>
                  <a:pt x="1171388" y="484346"/>
                  <a:pt x="1203506" y="382380"/>
                  <a:pt x="1183341" y="412628"/>
                </a:cubicBezTo>
                <a:lnTo>
                  <a:pt x="1147482" y="466416"/>
                </a:lnTo>
                <a:lnTo>
                  <a:pt x="1111624" y="573993"/>
                </a:lnTo>
                <a:lnTo>
                  <a:pt x="1093694" y="627781"/>
                </a:lnTo>
                <a:cubicBezTo>
                  <a:pt x="1087718" y="669616"/>
                  <a:pt x="1079772" y="711217"/>
                  <a:pt x="1075765" y="753287"/>
                </a:cubicBezTo>
                <a:cubicBezTo>
                  <a:pt x="1067812" y="836793"/>
                  <a:pt x="1074286" y="922044"/>
                  <a:pt x="1057835" y="1004299"/>
                </a:cubicBezTo>
                <a:cubicBezTo>
                  <a:pt x="1053002" y="1028462"/>
                  <a:pt x="1048558" y="955654"/>
                  <a:pt x="1039906" y="932581"/>
                </a:cubicBezTo>
                <a:cubicBezTo>
                  <a:pt x="1030521" y="907555"/>
                  <a:pt x="1013973" y="885680"/>
                  <a:pt x="1004047" y="860864"/>
                </a:cubicBezTo>
                <a:cubicBezTo>
                  <a:pt x="1004039" y="860845"/>
                  <a:pt x="959227" y="726403"/>
                  <a:pt x="950259" y="699499"/>
                </a:cubicBezTo>
                <a:lnTo>
                  <a:pt x="932329" y="645711"/>
                </a:lnTo>
                <a:cubicBezTo>
                  <a:pt x="926352" y="627781"/>
                  <a:pt x="924884" y="607647"/>
                  <a:pt x="914400" y="591922"/>
                </a:cubicBezTo>
                <a:cubicBezTo>
                  <a:pt x="733128" y="320017"/>
                  <a:pt x="929337" y="599090"/>
                  <a:pt x="788894" y="430558"/>
                </a:cubicBezTo>
                <a:cubicBezTo>
                  <a:pt x="775099" y="414004"/>
                  <a:pt x="767351" y="392875"/>
                  <a:pt x="753035" y="376769"/>
                </a:cubicBezTo>
                <a:cubicBezTo>
                  <a:pt x="663718" y="276287"/>
                  <a:pt x="673421" y="287834"/>
                  <a:pt x="591671" y="233334"/>
                </a:cubicBezTo>
                <a:cubicBezTo>
                  <a:pt x="585694" y="215405"/>
                  <a:pt x="587105" y="192910"/>
                  <a:pt x="573741" y="179546"/>
                </a:cubicBezTo>
                <a:cubicBezTo>
                  <a:pt x="560377" y="166182"/>
                  <a:pt x="536857" y="170068"/>
                  <a:pt x="519953" y="161616"/>
                </a:cubicBezTo>
                <a:cubicBezTo>
                  <a:pt x="500680" y="151979"/>
                  <a:pt x="485856" y="134509"/>
                  <a:pt x="466165" y="125758"/>
                </a:cubicBezTo>
                <a:cubicBezTo>
                  <a:pt x="431624" y="110407"/>
                  <a:pt x="394447" y="101852"/>
                  <a:pt x="358588" y="89899"/>
                </a:cubicBezTo>
                <a:cubicBezTo>
                  <a:pt x="358577" y="89895"/>
                  <a:pt x="251024" y="54043"/>
                  <a:pt x="251012" y="54040"/>
                </a:cubicBezTo>
                <a:cubicBezTo>
                  <a:pt x="197224" y="42087"/>
                  <a:pt x="143102" y="31545"/>
                  <a:pt x="89647" y="18181"/>
                </a:cubicBezTo>
                <a:cubicBezTo>
                  <a:pt x="2811" y="-3528"/>
                  <a:pt x="68488" y="252"/>
                  <a:pt x="0" y="252"/>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6245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22" presetClass="entr" presetSubtype="1" fill="hold" grpId="0" nodeType="with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par>
                                <p:cTn id="11" presetID="22" presetClass="entr" presetSubtype="1" fill="hold" grpId="0" nodeType="withEffect">
                                  <p:stCondLst>
                                    <p:cond delay="600"/>
                                  </p:stCondLst>
                                  <p:childTnLst>
                                    <p:set>
                                      <p:cBhvr>
                                        <p:cTn id="12" dur="1" fill="hold">
                                          <p:stCondLst>
                                            <p:cond delay="0"/>
                                          </p:stCondLst>
                                        </p:cTn>
                                        <p:tgtEl>
                                          <p:spTgt spid="22"/>
                                        </p:tgtEl>
                                        <p:attrNameLst>
                                          <p:attrName>style.visibility</p:attrName>
                                        </p:attrNameLst>
                                      </p:cBhvr>
                                      <p:to>
                                        <p:strVal val="visible"/>
                                      </p:to>
                                    </p:set>
                                    <p:animEffect transition="in" filter="wipe(up)">
                                      <p:cBhvr>
                                        <p:cTn id="13" dur="500"/>
                                        <p:tgtEl>
                                          <p:spTgt spid="22"/>
                                        </p:tgtEl>
                                      </p:cBhvr>
                                    </p:animEffect>
                                  </p:childTnLst>
                                </p:cTn>
                              </p:par>
                              <p:par>
                                <p:cTn id="14" presetID="22" presetClass="entr" presetSubtype="1" fill="hold" grpId="0" nodeType="withEffect">
                                  <p:stCondLst>
                                    <p:cond delay="500"/>
                                  </p:stCondLst>
                                  <p:childTnLst>
                                    <p:set>
                                      <p:cBhvr>
                                        <p:cTn id="15" dur="1" fill="hold">
                                          <p:stCondLst>
                                            <p:cond delay="0"/>
                                          </p:stCondLst>
                                        </p:cTn>
                                        <p:tgtEl>
                                          <p:spTgt spid="25"/>
                                        </p:tgtEl>
                                        <p:attrNameLst>
                                          <p:attrName>style.visibility</p:attrName>
                                        </p:attrNameLst>
                                      </p:cBhvr>
                                      <p:to>
                                        <p:strVal val="visible"/>
                                      </p:to>
                                    </p:set>
                                    <p:animEffect transition="in" filter="wipe(up)">
                                      <p:cBhvr>
                                        <p:cTn id="16" dur="500"/>
                                        <p:tgtEl>
                                          <p:spTgt spid="25"/>
                                        </p:tgtEl>
                                      </p:cBhvr>
                                    </p:animEffect>
                                  </p:childTnLst>
                                </p:cTn>
                              </p:par>
                              <p:par>
                                <p:cTn id="17" presetID="22" presetClass="entr" presetSubtype="1" fill="hold" grpId="0" nodeType="withEffect">
                                  <p:stCondLst>
                                    <p:cond delay="300"/>
                                  </p:stCondLst>
                                  <p:childTnLst>
                                    <p:set>
                                      <p:cBhvr>
                                        <p:cTn id="18" dur="1" fill="hold">
                                          <p:stCondLst>
                                            <p:cond delay="0"/>
                                          </p:stCondLst>
                                        </p:cTn>
                                        <p:tgtEl>
                                          <p:spTgt spid="26"/>
                                        </p:tgtEl>
                                        <p:attrNameLst>
                                          <p:attrName>style.visibility</p:attrName>
                                        </p:attrNameLst>
                                      </p:cBhvr>
                                      <p:to>
                                        <p:strVal val="visible"/>
                                      </p:to>
                                    </p:set>
                                    <p:animEffect transition="in" filter="wipe(up)">
                                      <p:cBhvr>
                                        <p:cTn id="1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22" grpId="0" animBg="1"/>
      <p:bldP spid="25" grpId="0" animBg="1"/>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140" y="0"/>
            <a:ext cx="11716260" cy="1325563"/>
          </a:xfrm>
        </p:spPr>
        <p:txBody>
          <a:bodyPr/>
          <a:lstStyle/>
          <a:p>
            <a:r>
              <a:rPr lang="en-US" dirty="0" smtClean="0"/>
              <a:t>Life relevant inquiry experiences</a:t>
            </a:r>
            <a:endParaRPr lang="en-US" dirty="0"/>
          </a:p>
        </p:txBody>
      </p:sp>
      <p:grpSp>
        <p:nvGrpSpPr>
          <p:cNvPr id="18" name="Group 17"/>
          <p:cNvGrpSpPr/>
          <p:nvPr/>
        </p:nvGrpSpPr>
        <p:grpSpPr>
          <a:xfrm>
            <a:off x="2725557" y="2818760"/>
            <a:ext cx="6518460" cy="3914926"/>
            <a:chOff x="2461256" y="3187699"/>
            <a:chExt cx="6518460" cy="3914926"/>
          </a:xfrm>
        </p:grpSpPr>
        <p:pic>
          <p:nvPicPr>
            <p:cNvPr id="13" name="Picture 12"/>
            <p:cNvPicPr>
              <a:picLocks noChangeAspect="1"/>
            </p:cNvPicPr>
            <p:nvPr/>
          </p:nvPicPr>
          <p:blipFill rotWithShape="1">
            <a:blip r:embed="rId3">
              <a:extLst>
                <a:ext uri="{28A0092B-C50C-407E-A947-70E740481C1C}">
                  <a14:useLocalDpi xmlns:a14="http://schemas.microsoft.com/office/drawing/2010/main" val="0"/>
                </a:ext>
              </a:extLst>
            </a:blip>
            <a:srcRect b="13333"/>
            <a:stretch/>
          </p:blipFill>
          <p:spPr>
            <a:xfrm>
              <a:off x="2461256" y="3187699"/>
              <a:ext cx="4517223" cy="3914926"/>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3709" y="3187699"/>
              <a:ext cx="3876007" cy="3876007"/>
            </a:xfrm>
            <a:prstGeom prst="rect">
              <a:avLst/>
            </a:prstGeom>
          </p:spPr>
        </p:pic>
      </p:grpSp>
      <p:grpSp>
        <p:nvGrpSpPr>
          <p:cNvPr id="3" name="Group 2"/>
          <p:cNvGrpSpPr/>
          <p:nvPr/>
        </p:nvGrpSpPr>
        <p:grpSpPr>
          <a:xfrm>
            <a:off x="8361640" y="1061872"/>
            <a:ext cx="3237470" cy="2594919"/>
            <a:chOff x="8361640" y="1061872"/>
            <a:chExt cx="3237470" cy="2594919"/>
          </a:xfrm>
        </p:grpSpPr>
        <p:sp>
          <p:nvSpPr>
            <p:cNvPr id="19" name="Cloud Callout 18"/>
            <p:cNvSpPr/>
            <p:nvPr/>
          </p:nvSpPr>
          <p:spPr>
            <a:xfrm rot="1372155">
              <a:off x="8361640" y="1061872"/>
              <a:ext cx="3237470" cy="2594919"/>
            </a:xfrm>
            <a:prstGeom prst="cloudCallout">
              <a:avLst>
                <a:gd name="adj1" fmla="val -24548"/>
                <a:gd name="adj2" fmla="val 74791"/>
              </a:avLst>
            </a:prstGeom>
            <a:solidFill>
              <a:schemeClr val="bg1">
                <a:alpha val="60000"/>
              </a:schemeClr>
            </a:solidFill>
            <a:ln w="76200">
              <a:solidFill>
                <a:srgbClr val="CE665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6" name="Picture 15"/>
            <p:cNvPicPr>
              <a:picLocks noChangeAspect="1"/>
            </p:cNvPicPr>
            <p:nvPr/>
          </p:nvPicPr>
          <p:blipFill rotWithShape="1">
            <a:blip r:embed="rId5">
              <a:extLst>
                <a:ext uri="{28A0092B-C50C-407E-A947-70E740481C1C}">
                  <a14:useLocalDpi xmlns:a14="http://schemas.microsoft.com/office/drawing/2010/main" val="0"/>
                </a:ext>
              </a:extLst>
            </a:blip>
            <a:srcRect b="12915"/>
            <a:stretch/>
          </p:blipFill>
          <p:spPr>
            <a:xfrm>
              <a:off x="8579949" y="1074914"/>
              <a:ext cx="2811878" cy="2448738"/>
            </a:xfrm>
            <a:prstGeom prst="rect">
              <a:avLst/>
            </a:prstGeom>
          </p:spPr>
        </p:pic>
      </p:grpSp>
      <p:grpSp>
        <p:nvGrpSpPr>
          <p:cNvPr id="4" name="Group 3"/>
          <p:cNvGrpSpPr/>
          <p:nvPr/>
        </p:nvGrpSpPr>
        <p:grpSpPr>
          <a:xfrm>
            <a:off x="681640" y="1061501"/>
            <a:ext cx="3160013" cy="2783235"/>
            <a:chOff x="681640" y="1061501"/>
            <a:chExt cx="3160013" cy="2783235"/>
          </a:xfrm>
        </p:grpSpPr>
        <p:sp>
          <p:nvSpPr>
            <p:cNvPr id="20" name="Cloud Callout 19"/>
            <p:cNvSpPr/>
            <p:nvPr/>
          </p:nvSpPr>
          <p:spPr>
            <a:xfrm rot="19741385" flipH="1">
              <a:off x="681640" y="1061501"/>
              <a:ext cx="3160013" cy="2783235"/>
            </a:xfrm>
            <a:prstGeom prst="cloudCallout">
              <a:avLst>
                <a:gd name="adj1" fmla="val -18014"/>
                <a:gd name="adj2" fmla="val 75595"/>
              </a:avLst>
            </a:prstGeom>
            <a:solidFill>
              <a:schemeClr val="bg1">
                <a:alpha val="60000"/>
              </a:schemeClr>
            </a:solidFill>
            <a:ln w="76200">
              <a:solidFill>
                <a:srgbClr val="5294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7" name="Picture 16"/>
            <p:cNvPicPr>
              <a:picLocks noChangeAspect="1"/>
            </p:cNvPicPr>
            <p:nvPr/>
          </p:nvPicPr>
          <p:blipFill rotWithShape="1">
            <a:blip r:embed="rId6">
              <a:extLst>
                <a:ext uri="{28A0092B-C50C-407E-A947-70E740481C1C}">
                  <a14:useLocalDpi xmlns:a14="http://schemas.microsoft.com/office/drawing/2010/main" val="0"/>
                </a:ext>
              </a:extLst>
            </a:blip>
            <a:srcRect b="12876"/>
            <a:stretch/>
          </p:blipFill>
          <p:spPr>
            <a:xfrm>
              <a:off x="859798" y="1137989"/>
              <a:ext cx="2803697" cy="2442684"/>
            </a:xfrm>
            <a:prstGeom prst="rect">
              <a:avLst/>
            </a:prstGeom>
          </p:spPr>
        </p:pic>
      </p:grpSp>
      <p:sp>
        <p:nvSpPr>
          <p:cNvPr id="22" name="Rectangle 21"/>
          <p:cNvSpPr/>
          <p:nvPr/>
        </p:nvSpPr>
        <p:spPr>
          <a:xfrm>
            <a:off x="0" y="6487298"/>
            <a:ext cx="12192000" cy="383059"/>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000" i="1" dirty="0">
                <a:solidFill>
                  <a:schemeClr val="tx1">
                    <a:lumMod val="85000"/>
                    <a:lumOff val="15000"/>
                  </a:schemeClr>
                </a:solidFill>
                <a:latin typeface="Helvetica Light Oblique" charset="0"/>
                <a:ea typeface="Helvetica Light Oblique" charset="0"/>
                <a:cs typeface="Helvetica Light Oblique" charset="0"/>
              </a:rPr>
              <a:t>Clegg, Gardner, &amp; </a:t>
            </a:r>
            <a:r>
              <a:rPr lang="en-US" sz="2000" i="1" dirty="0" err="1">
                <a:solidFill>
                  <a:schemeClr val="tx1">
                    <a:lumMod val="85000"/>
                    <a:lumOff val="15000"/>
                  </a:schemeClr>
                </a:solidFill>
                <a:latin typeface="Helvetica Light Oblique" charset="0"/>
                <a:ea typeface="Helvetica Light Oblique" charset="0"/>
                <a:cs typeface="Helvetica Light Oblique" charset="0"/>
              </a:rPr>
              <a:t>Kolodner</a:t>
            </a:r>
            <a:r>
              <a:rPr lang="en-US" sz="2000" i="1" dirty="0">
                <a:solidFill>
                  <a:schemeClr val="tx1">
                    <a:lumMod val="85000"/>
                    <a:lumOff val="15000"/>
                  </a:schemeClr>
                </a:solidFill>
                <a:latin typeface="Helvetica Light Oblique" charset="0"/>
                <a:ea typeface="Helvetica Light Oblique" charset="0"/>
                <a:cs typeface="Helvetica Light Oblique" charset="0"/>
              </a:rPr>
              <a:t>, </a:t>
            </a:r>
            <a:r>
              <a:rPr lang="en-US" sz="2000" i="1" dirty="0" smtClean="0">
                <a:solidFill>
                  <a:schemeClr val="tx1">
                    <a:lumMod val="85000"/>
                    <a:lumOff val="15000"/>
                  </a:schemeClr>
                </a:solidFill>
                <a:latin typeface="Helvetica Light Oblique" charset="0"/>
                <a:ea typeface="Helvetica Light Oblique" charset="0"/>
                <a:cs typeface="Helvetica Light Oblique" charset="0"/>
              </a:rPr>
              <a:t>ICLS 2010</a:t>
            </a:r>
            <a:r>
              <a:rPr lang="en-US" sz="2000" i="1" dirty="0" smtClean="0">
                <a:solidFill>
                  <a:schemeClr val="tx1">
                    <a:lumMod val="85000"/>
                    <a:lumOff val="15000"/>
                  </a:schemeClr>
                </a:solidFill>
                <a:effectLst/>
                <a:latin typeface="Helvetica Light Oblique" charset="0"/>
                <a:ea typeface="Helvetica Light Oblique" charset="0"/>
                <a:cs typeface="Helvetica Light Oblique" charset="0"/>
              </a:rPr>
              <a:t> </a:t>
            </a:r>
            <a:endParaRPr lang="en-US" sz="2000" i="1" dirty="0">
              <a:solidFill>
                <a:schemeClr val="tx1">
                  <a:lumMod val="85000"/>
                  <a:lumOff val="15000"/>
                </a:schemeClr>
              </a:solidFill>
              <a:latin typeface="Helvetica Light Oblique" charset="0"/>
              <a:ea typeface="Helvetica Light Oblique" charset="0"/>
              <a:cs typeface="Helvetica Light Oblique" charset="0"/>
            </a:endParaRPr>
          </a:p>
        </p:txBody>
      </p:sp>
    </p:spTree>
    <p:extLst>
      <p:ext uri="{BB962C8B-B14F-4D97-AF65-F5344CB8AC3E}">
        <p14:creationId xmlns:p14="http://schemas.microsoft.com/office/powerpoint/2010/main" val="11245362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haredVis-Moving Graph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
            <a:ext cx="12192000" cy="6857999"/>
          </a:xfrm>
          <a:prstGeom prst="rect">
            <a:avLst/>
          </a:prstGeom>
        </p:spPr>
      </p:pic>
    </p:spTree>
    <p:extLst>
      <p:ext uri="{BB962C8B-B14F-4D97-AF65-F5344CB8AC3E}">
        <p14:creationId xmlns:p14="http://schemas.microsoft.com/office/powerpoint/2010/main" val="926596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58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11" name="TextBox 10"/>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12" name="TextBox 11"/>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13" name="TextBox 12"/>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4" name="Oval 13"/>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9" name="Oval 18"/>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SharedPhys</a:t>
            </a:r>
            <a:endParaRPr lang="en-US" sz="2000" dirty="0" smtClean="0">
              <a:latin typeface="Segoe Condensed" charset="0"/>
              <a:ea typeface="Segoe Condensed" charset="0"/>
              <a:cs typeface="Segoe Condensed" charset="0"/>
            </a:endParaRPr>
          </a:p>
        </p:txBody>
      </p:sp>
      <p:sp>
        <p:nvSpPr>
          <p:cNvPr id="22" name="Oval 21"/>
          <p:cNvSpPr/>
          <p:nvPr/>
        </p:nvSpPr>
        <p:spPr>
          <a:xfrm>
            <a:off x="4132952" y="5783250"/>
            <a:ext cx="324091" cy="32863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24" name="Oval 23"/>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878918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3662263" y="6304002"/>
            <a:ext cx="1274103" cy="400110"/>
          </a:xfrm>
          <a:prstGeom prst="rect">
            <a:avLst/>
          </a:prstGeom>
          <a:noFill/>
        </p:spPr>
        <p:txBody>
          <a:bodyPr wrap="square" rtlCol="0" anchor="ctr">
            <a:spAutoFit/>
          </a:bodyPr>
          <a:lstStyle/>
          <a:p>
            <a:pPr algn="ctr"/>
            <a:r>
              <a:rPr lang="en-US" sz="2000" dirty="0" err="1" smtClean="0">
                <a:latin typeface="Segoe Condensed" charset="0"/>
                <a:ea typeface="Segoe Condensed" charset="0"/>
                <a:cs typeface="Segoe Condensed" charset="0"/>
              </a:rPr>
              <a:t>SharedPhys</a:t>
            </a:r>
            <a:endParaRPr lang="en-US" sz="2000" dirty="0" smtClean="0">
              <a:latin typeface="Segoe Condensed" charset="0"/>
              <a:ea typeface="Segoe Condensed" charset="0"/>
              <a:cs typeface="Segoe Condensed" charset="0"/>
            </a:endParaRPr>
          </a:p>
        </p:txBody>
      </p:sp>
      <p:sp>
        <p:nvSpPr>
          <p:cNvPr id="21" name="Oval 20"/>
          <p:cNvSpPr/>
          <p:nvPr/>
        </p:nvSpPr>
        <p:spPr>
          <a:xfrm>
            <a:off x="4137270" y="5783250"/>
            <a:ext cx="324091" cy="32863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23" name="Oval 22"/>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882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21"/>
                                        </p:tgtEl>
                                      </p:cBhvr>
                                    </p:animEffect>
                                    <p:set>
                                      <p:cBhvr>
                                        <p:cTn id="10" dur="1" fill="hold">
                                          <p:stCondLst>
                                            <p:cond delay="499"/>
                                          </p:stCondLst>
                                        </p:cTn>
                                        <p:tgtEl>
                                          <p:spTgt spid="21"/>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22"/>
                                        </p:tgtEl>
                                      </p:cBhvr>
                                    </p:animEffect>
                                    <p:set>
                                      <p:cBhvr>
                                        <p:cTn id="13" dur="1" fill="hold">
                                          <p:stCondLst>
                                            <p:cond delay="499"/>
                                          </p:stCondLst>
                                        </p:cTn>
                                        <p:tgtEl>
                                          <p:spTgt spid="22"/>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23"/>
                                        </p:tgtEl>
                                      </p:cBhvr>
                                    </p:animEffect>
                                    <p:set>
                                      <p:cBhvr>
                                        <p:cTn id="16"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P spid="22" grpId="0"/>
      <p:bldP spid="2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3"/>
          <a:stretch>
            <a:fillRect/>
          </a:stretch>
        </p:blipFill>
        <p:spPr>
          <a:xfrm>
            <a:off x="-2670851" y="3089695"/>
            <a:ext cx="1953790" cy="2129632"/>
          </a:xfrm>
          <a:prstGeom prst="rect">
            <a:avLst/>
          </a:prstGeom>
          <a:ln>
            <a:noFill/>
          </a:ln>
          <a:effectLst>
            <a:outerShdw blurRad="190500" algn="tl" rotWithShape="0">
              <a:srgbClr val="000000">
                <a:alpha val="70000"/>
              </a:srgbClr>
            </a:outerShdw>
          </a:effectLst>
        </p:spPr>
      </p:pic>
      <p:pic>
        <p:nvPicPr>
          <p:cNvPr id="24" name="Picture 23" descr="Macintosh HD:Users:leylan:Downloads:Screen Shot 2015-11-09 at 9.27.16 AM.png"/>
          <p:cNvPicPr/>
          <p:nvPr/>
        </p:nvPicPr>
        <p:blipFill rotWithShape="1">
          <a:blip r:embed="rId4" cstate="print">
            <a:extLst>
              <a:ext uri="{28A0092B-C50C-407E-A947-70E740481C1C}">
                <a14:useLocalDpi xmlns:a14="http://schemas.microsoft.com/office/drawing/2010/main"/>
              </a:ext>
            </a:extLst>
          </a:blip>
          <a:srcRect/>
          <a:stretch/>
        </p:blipFill>
        <p:spPr bwMode="auto">
          <a:xfrm>
            <a:off x="-3524311" y="-474760"/>
            <a:ext cx="3026219" cy="2157629"/>
          </a:xfrm>
          <a:prstGeom prst="rect">
            <a:avLst/>
          </a:prstGeom>
          <a:noFill/>
          <a:ln>
            <a:noFill/>
          </a:ln>
          <a:extLst>
            <a:ext uri="{53640926-AAD7-44d8-BBD7-CCE9431645EC}">
              <a14:shadowObscured xmlns:lc="http://schemas.openxmlformats.org/drawingml/2006/lockedCanvas" xmlns="" xmlns:o="urn:schemas-microsoft-com:office:office" xmlns:v="urn:schemas-microsoft-com:vml" xmlns:w10="urn:schemas-microsoft-com:office:word" xmlns:w="http://schemas.openxmlformats.org/wordprocessingml/2006/main" xmlns:a14="http://schemas.microsoft.com/office/drawing/2010/main" xmlns:w16se="http://schemas.microsoft.com/office/word/2015/wordml/symex" xmlns:cx1="http://schemas.microsoft.com/office/drawing/2015/9/8/chartex" xmlns:cx="http://schemas.microsoft.com/office/drawing/2014/chartex"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v="urn:schemas-microsoft-com:mac:vml" xmlns:mc="http://schemas.openxmlformats.org/markup-compatibility/2006" xmlns:mo="http://schemas.microsoft.com/office/mac/office/2008/main" xmlns:wpc="http://schemas.microsoft.com/office/word/2010/wordprocessingCanvas"/>
            </a:ext>
          </a:extLst>
        </p:spPr>
      </p:pic>
      <p:sp>
        <p:nvSpPr>
          <p:cNvPr id="2" name="TextBox 1"/>
          <p:cNvSpPr txBox="1"/>
          <p:nvPr/>
        </p:nvSpPr>
        <p:spPr>
          <a:xfrm>
            <a:off x="4492901" y="4274207"/>
            <a:ext cx="3059224" cy="1015663"/>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Hypothesize and test activities to lower and raise heart and breathing rates</a:t>
            </a:r>
          </a:p>
        </p:txBody>
      </p:sp>
      <p:sp>
        <p:nvSpPr>
          <p:cNvPr id="3" name="Right Brace 2"/>
          <p:cNvSpPr/>
          <p:nvPr/>
        </p:nvSpPr>
        <p:spPr>
          <a:xfrm rot="5400000">
            <a:off x="5540473" y="1240401"/>
            <a:ext cx="1043417" cy="4736758"/>
          </a:xfrm>
          <a:prstGeom prst="rightBrace">
            <a:avLst/>
          </a:prstGeom>
          <a:ln w="28575">
            <a:solidFill>
              <a:srgbClr val="32C77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2" name="Group 21"/>
          <p:cNvGrpSpPr/>
          <p:nvPr/>
        </p:nvGrpSpPr>
        <p:grpSpPr>
          <a:xfrm>
            <a:off x="3281159" y="336146"/>
            <a:ext cx="5467418" cy="2527946"/>
            <a:chOff x="4654681" y="2716342"/>
            <a:chExt cx="3130359" cy="1584745"/>
          </a:xfrm>
        </p:grpSpPr>
        <p:pic>
          <p:nvPicPr>
            <p:cNvPr id="26" name="Picture 25" descr="DSCF4307.JPG"/>
            <p:cNvPicPr>
              <a:picLocks noChangeAspect="1"/>
            </p:cNvPicPr>
            <p:nvPr/>
          </p:nvPicPr>
          <p:blipFill rotWithShape="1">
            <a:blip r:embed="rId5">
              <a:extLst>
                <a:ext uri="{28A0092B-C50C-407E-A947-70E740481C1C}">
                  <a14:useLocalDpi xmlns:a14="http://schemas.microsoft.com/office/drawing/2010/main" val="0"/>
                </a:ext>
              </a:extLst>
            </a:blip>
            <a:srcRect l="41374" t="24098" r="8772"/>
            <a:stretch/>
          </p:blipFill>
          <p:spPr>
            <a:xfrm>
              <a:off x="4654681" y="2716343"/>
              <a:ext cx="1387840" cy="1584744"/>
            </a:xfrm>
            <a:prstGeom prst="rect">
              <a:avLst/>
            </a:prstGeom>
          </p:spPr>
        </p:pic>
        <p:pic>
          <p:nvPicPr>
            <p:cNvPr id="27" name="Picture 26" descr="IMG_1988.JPG"/>
            <p:cNvPicPr>
              <a:picLocks noChangeAspect="1"/>
            </p:cNvPicPr>
            <p:nvPr/>
          </p:nvPicPr>
          <p:blipFill rotWithShape="1">
            <a:blip r:embed="rId6">
              <a:extLst>
                <a:ext uri="{28A0092B-C50C-407E-A947-70E740481C1C}">
                  <a14:useLocalDpi xmlns:a14="http://schemas.microsoft.com/office/drawing/2010/main" val="0"/>
                </a:ext>
              </a:extLst>
            </a:blip>
            <a:srcRect l="10819" t="9430" r="26754" b="2851"/>
            <a:stretch/>
          </p:blipFill>
          <p:spPr>
            <a:xfrm>
              <a:off x="6093326" y="2716342"/>
              <a:ext cx="1691714" cy="1584743"/>
            </a:xfrm>
            <a:prstGeom prst="rect">
              <a:avLst/>
            </a:prstGeom>
          </p:spPr>
        </p:pic>
      </p:grpSp>
    </p:spTree>
    <p:extLst>
      <p:ext uri="{BB962C8B-B14F-4D97-AF65-F5344CB8AC3E}">
        <p14:creationId xmlns:p14="http://schemas.microsoft.com/office/powerpoint/2010/main" val="325409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4492901" y="4274207"/>
            <a:ext cx="3059224" cy="1015663"/>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Hypothesize and test activities to lower and raise heart and breathing rates</a:t>
            </a:r>
          </a:p>
        </p:txBody>
      </p:sp>
      <p:sp>
        <p:nvSpPr>
          <p:cNvPr id="3" name="Right Brace 2"/>
          <p:cNvSpPr/>
          <p:nvPr/>
        </p:nvSpPr>
        <p:spPr>
          <a:xfrm rot="5400000">
            <a:off x="5540473" y="1240401"/>
            <a:ext cx="1043417" cy="4736758"/>
          </a:xfrm>
          <a:prstGeom prst="rightBrace">
            <a:avLst/>
          </a:prstGeom>
          <a:ln w="28575">
            <a:solidFill>
              <a:srgbClr val="32C77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2" name="Group 21"/>
          <p:cNvGrpSpPr/>
          <p:nvPr/>
        </p:nvGrpSpPr>
        <p:grpSpPr>
          <a:xfrm>
            <a:off x="3281159" y="336146"/>
            <a:ext cx="5467418" cy="2527946"/>
            <a:chOff x="4654681" y="2716342"/>
            <a:chExt cx="3130359" cy="1584745"/>
          </a:xfrm>
        </p:grpSpPr>
        <p:pic>
          <p:nvPicPr>
            <p:cNvPr id="26" name="Picture 25" descr="DSCF4307.JPG"/>
            <p:cNvPicPr>
              <a:picLocks noChangeAspect="1"/>
            </p:cNvPicPr>
            <p:nvPr/>
          </p:nvPicPr>
          <p:blipFill rotWithShape="1">
            <a:blip r:embed="rId3">
              <a:extLst>
                <a:ext uri="{28A0092B-C50C-407E-A947-70E740481C1C}">
                  <a14:useLocalDpi xmlns:a14="http://schemas.microsoft.com/office/drawing/2010/main" val="0"/>
                </a:ext>
              </a:extLst>
            </a:blip>
            <a:srcRect l="41374" t="24098" r="8772"/>
            <a:stretch/>
          </p:blipFill>
          <p:spPr>
            <a:xfrm>
              <a:off x="4654681" y="2716343"/>
              <a:ext cx="1387840" cy="1584744"/>
            </a:xfrm>
            <a:prstGeom prst="rect">
              <a:avLst/>
            </a:prstGeom>
          </p:spPr>
        </p:pic>
        <p:pic>
          <p:nvPicPr>
            <p:cNvPr id="27" name="Picture 26" descr="IMG_1988.JPG"/>
            <p:cNvPicPr>
              <a:picLocks noChangeAspect="1"/>
            </p:cNvPicPr>
            <p:nvPr/>
          </p:nvPicPr>
          <p:blipFill rotWithShape="1">
            <a:blip r:embed="rId4">
              <a:extLst>
                <a:ext uri="{28A0092B-C50C-407E-A947-70E740481C1C}">
                  <a14:useLocalDpi xmlns:a14="http://schemas.microsoft.com/office/drawing/2010/main" val="0"/>
                </a:ext>
              </a:extLst>
            </a:blip>
            <a:srcRect l="10819" t="9430" r="26754" b="2851"/>
            <a:stretch/>
          </p:blipFill>
          <p:spPr>
            <a:xfrm>
              <a:off x="6093326" y="2716342"/>
              <a:ext cx="1691714" cy="1584743"/>
            </a:xfrm>
            <a:prstGeom prst="rect">
              <a:avLst/>
            </a:prstGeom>
          </p:spPr>
        </p:pic>
      </p:grpSp>
      <p:sp>
        <p:nvSpPr>
          <p:cNvPr id="29" name="TextBox 28"/>
          <p:cNvSpPr txBox="1"/>
          <p:nvPr/>
        </p:nvSpPr>
        <p:spPr>
          <a:xfrm rot="1045952">
            <a:off x="8025376" y="3982179"/>
            <a:ext cx="2388761" cy="400110"/>
          </a:xfrm>
          <a:prstGeom prst="rect">
            <a:avLst/>
          </a:prstGeom>
          <a:noFill/>
        </p:spPr>
        <p:txBody>
          <a:bodyPr wrap="square" rtlCol="0" anchor="ctr">
            <a:spAutoFit/>
          </a:bodyPr>
          <a:lstStyle/>
          <a:p>
            <a:pPr algn="ctr"/>
            <a:r>
              <a:rPr lang="en-US" sz="2000" b="1" dirty="0" smtClean="0">
                <a:latin typeface="Segoe Condensed" charset="0"/>
                <a:ea typeface="Segoe Condensed" charset="0"/>
                <a:cs typeface="Segoe Condensed" charset="0"/>
              </a:rPr>
              <a:t>Participatory Design</a:t>
            </a:r>
          </a:p>
        </p:txBody>
      </p:sp>
      <p:sp>
        <p:nvSpPr>
          <p:cNvPr id="30" name="Freeform 29"/>
          <p:cNvSpPr/>
          <p:nvPr/>
        </p:nvSpPr>
        <p:spPr>
          <a:xfrm>
            <a:off x="7590679" y="4377863"/>
            <a:ext cx="1511300" cy="702663"/>
          </a:xfrm>
          <a:custGeom>
            <a:avLst/>
            <a:gdLst>
              <a:gd name="connsiteX0" fmla="*/ 1358900 w 1511300"/>
              <a:gd name="connsiteY0" fmla="*/ 156563 h 702663"/>
              <a:gd name="connsiteX1" fmla="*/ 1219200 w 1511300"/>
              <a:gd name="connsiteY1" fmla="*/ 270863 h 702663"/>
              <a:gd name="connsiteX2" fmla="*/ 1168400 w 1511300"/>
              <a:gd name="connsiteY2" fmla="*/ 308963 h 702663"/>
              <a:gd name="connsiteX3" fmla="*/ 1130300 w 1511300"/>
              <a:gd name="connsiteY3" fmla="*/ 321663 h 702663"/>
              <a:gd name="connsiteX4" fmla="*/ 1028700 w 1511300"/>
              <a:gd name="connsiteY4" fmla="*/ 347063 h 702663"/>
              <a:gd name="connsiteX5" fmla="*/ 965200 w 1511300"/>
              <a:gd name="connsiteY5" fmla="*/ 372463 h 702663"/>
              <a:gd name="connsiteX6" fmla="*/ 901700 w 1511300"/>
              <a:gd name="connsiteY6" fmla="*/ 410563 h 702663"/>
              <a:gd name="connsiteX7" fmla="*/ 774700 w 1511300"/>
              <a:gd name="connsiteY7" fmla="*/ 423263 h 702663"/>
              <a:gd name="connsiteX8" fmla="*/ 736600 w 1511300"/>
              <a:gd name="connsiteY8" fmla="*/ 435963 h 702663"/>
              <a:gd name="connsiteX9" fmla="*/ 635000 w 1511300"/>
              <a:gd name="connsiteY9" fmla="*/ 448663 h 702663"/>
              <a:gd name="connsiteX10" fmla="*/ 469900 w 1511300"/>
              <a:gd name="connsiteY10" fmla="*/ 461363 h 702663"/>
              <a:gd name="connsiteX11" fmla="*/ 698500 w 1511300"/>
              <a:gd name="connsiteY11" fmla="*/ 448663 h 702663"/>
              <a:gd name="connsiteX12" fmla="*/ 787400 w 1511300"/>
              <a:gd name="connsiteY12" fmla="*/ 435963 h 702663"/>
              <a:gd name="connsiteX13" fmla="*/ 838200 w 1511300"/>
              <a:gd name="connsiteY13" fmla="*/ 423263 h 702663"/>
              <a:gd name="connsiteX14" fmla="*/ 901700 w 1511300"/>
              <a:gd name="connsiteY14" fmla="*/ 410563 h 702663"/>
              <a:gd name="connsiteX15" fmla="*/ 1054100 w 1511300"/>
              <a:gd name="connsiteY15" fmla="*/ 372463 h 702663"/>
              <a:gd name="connsiteX16" fmla="*/ 1130300 w 1511300"/>
              <a:gd name="connsiteY16" fmla="*/ 321663 h 702663"/>
              <a:gd name="connsiteX17" fmla="*/ 1206500 w 1511300"/>
              <a:gd name="connsiteY17" fmla="*/ 296263 h 702663"/>
              <a:gd name="connsiteX18" fmla="*/ 1282700 w 1511300"/>
              <a:gd name="connsiteY18" fmla="*/ 232763 h 702663"/>
              <a:gd name="connsiteX19" fmla="*/ 1320800 w 1511300"/>
              <a:gd name="connsiteY19" fmla="*/ 220063 h 702663"/>
              <a:gd name="connsiteX20" fmla="*/ 1409700 w 1511300"/>
              <a:gd name="connsiteY20" fmla="*/ 105763 h 702663"/>
              <a:gd name="connsiteX21" fmla="*/ 1435100 w 1511300"/>
              <a:gd name="connsiteY21" fmla="*/ 67663 h 702663"/>
              <a:gd name="connsiteX22" fmla="*/ 1473200 w 1511300"/>
              <a:gd name="connsiteY22" fmla="*/ 29563 h 702663"/>
              <a:gd name="connsiteX23" fmla="*/ 1511300 w 1511300"/>
              <a:gd name="connsiteY23" fmla="*/ 4163 h 702663"/>
              <a:gd name="connsiteX24" fmla="*/ 1473200 w 1511300"/>
              <a:gd name="connsiteY24" fmla="*/ 42263 h 702663"/>
              <a:gd name="connsiteX25" fmla="*/ 1422400 w 1511300"/>
              <a:gd name="connsiteY25" fmla="*/ 118463 h 702663"/>
              <a:gd name="connsiteX26" fmla="*/ 1409700 w 1511300"/>
              <a:gd name="connsiteY26" fmla="*/ 156563 h 702663"/>
              <a:gd name="connsiteX27" fmla="*/ 1333500 w 1511300"/>
              <a:gd name="connsiteY27" fmla="*/ 207363 h 702663"/>
              <a:gd name="connsiteX28" fmla="*/ 1231900 w 1511300"/>
              <a:gd name="connsiteY28" fmla="*/ 270863 h 702663"/>
              <a:gd name="connsiteX29" fmla="*/ 1193800 w 1511300"/>
              <a:gd name="connsiteY29" fmla="*/ 283563 h 702663"/>
              <a:gd name="connsiteX30" fmla="*/ 1181100 w 1511300"/>
              <a:gd name="connsiteY30" fmla="*/ 321663 h 702663"/>
              <a:gd name="connsiteX31" fmla="*/ 1092200 w 1511300"/>
              <a:gd name="connsiteY31" fmla="*/ 347063 h 702663"/>
              <a:gd name="connsiteX32" fmla="*/ 1016000 w 1511300"/>
              <a:gd name="connsiteY32" fmla="*/ 372463 h 702663"/>
              <a:gd name="connsiteX33" fmla="*/ 977900 w 1511300"/>
              <a:gd name="connsiteY33" fmla="*/ 385163 h 702663"/>
              <a:gd name="connsiteX34" fmla="*/ 850900 w 1511300"/>
              <a:gd name="connsiteY34" fmla="*/ 410563 h 702663"/>
              <a:gd name="connsiteX35" fmla="*/ 787400 w 1511300"/>
              <a:gd name="connsiteY35" fmla="*/ 423263 h 702663"/>
              <a:gd name="connsiteX36" fmla="*/ 635000 w 1511300"/>
              <a:gd name="connsiteY36" fmla="*/ 448663 h 702663"/>
              <a:gd name="connsiteX37" fmla="*/ 50800 w 1511300"/>
              <a:gd name="connsiteY37" fmla="*/ 435963 h 702663"/>
              <a:gd name="connsiteX38" fmla="*/ 88900 w 1511300"/>
              <a:gd name="connsiteY38" fmla="*/ 410563 h 702663"/>
              <a:gd name="connsiteX39" fmla="*/ 203200 w 1511300"/>
              <a:gd name="connsiteY39" fmla="*/ 347063 h 702663"/>
              <a:gd name="connsiteX40" fmla="*/ 279400 w 1511300"/>
              <a:gd name="connsiteY40" fmla="*/ 283563 h 702663"/>
              <a:gd name="connsiteX41" fmla="*/ 304800 w 1511300"/>
              <a:gd name="connsiteY41" fmla="*/ 245463 h 702663"/>
              <a:gd name="connsiteX42" fmla="*/ 355600 w 1511300"/>
              <a:gd name="connsiteY42" fmla="*/ 207363 h 702663"/>
              <a:gd name="connsiteX43" fmla="*/ 342900 w 1511300"/>
              <a:gd name="connsiteY43" fmla="*/ 245463 h 702663"/>
              <a:gd name="connsiteX44" fmla="*/ 304800 w 1511300"/>
              <a:gd name="connsiteY44" fmla="*/ 270863 h 702663"/>
              <a:gd name="connsiteX45" fmla="*/ 215900 w 1511300"/>
              <a:gd name="connsiteY45" fmla="*/ 334363 h 702663"/>
              <a:gd name="connsiteX46" fmla="*/ 152400 w 1511300"/>
              <a:gd name="connsiteY46" fmla="*/ 397863 h 702663"/>
              <a:gd name="connsiteX47" fmla="*/ 114300 w 1511300"/>
              <a:gd name="connsiteY47" fmla="*/ 410563 h 702663"/>
              <a:gd name="connsiteX48" fmla="*/ 38100 w 1511300"/>
              <a:gd name="connsiteY48" fmla="*/ 461363 h 702663"/>
              <a:gd name="connsiteX49" fmla="*/ 152400 w 1511300"/>
              <a:gd name="connsiteY49" fmla="*/ 537563 h 702663"/>
              <a:gd name="connsiteX50" fmla="*/ 190500 w 1511300"/>
              <a:gd name="connsiteY50" fmla="*/ 562963 h 702663"/>
              <a:gd name="connsiteX51" fmla="*/ 254000 w 1511300"/>
              <a:gd name="connsiteY51" fmla="*/ 613763 h 702663"/>
              <a:gd name="connsiteX52" fmla="*/ 279400 w 1511300"/>
              <a:gd name="connsiteY52" fmla="*/ 651863 h 702663"/>
              <a:gd name="connsiteX53" fmla="*/ 355600 w 1511300"/>
              <a:gd name="connsiteY53" fmla="*/ 702663 h 702663"/>
              <a:gd name="connsiteX54" fmla="*/ 292100 w 1511300"/>
              <a:gd name="connsiteY54" fmla="*/ 626463 h 702663"/>
              <a:gd name="connsiteX55" fmla="*/ 254000 w 1511300"/>
              <a:gd name="connsiteY55" fmla="*/ 613763 h 702663"/>
              <a:gd name="connsiteX56" fmla="*/ 139700 w 1511300"/>
              <a:gd name="connsiteY56" fmla="*/ 524863 h 702663"/>
              <a:gd name="connsiteX57" fmla="*/ 101600 w 1511300"/>
              <a:gd name="connsiteY57" fmla="*/ 499463 h 702663"/>
              <a:gd name="connsiteX58" fmla="*/ 0 w 1511300"/>
              <a:gd name="connsiteY58" fmla="*/ 461363 h 70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511300" h="702663">
                <a:moveTo>
                  <a:pt x="1358900" y="156563"/>
                </a:moveTo>
                <a:cubicBezTo>
                  <a:pt x="1240766" y="274697"/>
                  <a:pt x="1354009" y="169756"/>
                  <a:pt x="1219200" y="270863"/>
                </a:cubicBezTo>
                <a:cubicBezTo>
                  <a:pt x="1202267" y="283563"/>
                  <a:pt x="1186778" y="298461"/>
                  <a:pt x="1168400" y="308963"/>
                </a:cubicBezTo>
                <a:cubicBezTo>
                  <a:pt x="1156777" y="315605"/>
                  <a:pt x="1143215" y="318141"/>
                  <a:pt x="1130300" y="321663"/>
                </a:cubicBezTo>
                <a:cubicBezTo>
                  <a:pt x="1096621" y="330848"/>
                  <a:pt x="1061112" y="334098"/>
                  <a:pt x="1028700" y="347063"/>
                </a:cubicBezTo>
                <a:cubicBezTo>
                  <a:pt x="1007533" y="355530"/>
                  <a:pt x="985590" y="362268"/>
                  <a:pt x="965200" y="372463"/>
                </a:cubicBezTo>
                <a:cubicBezTo>
                  <a:pt x="943122" y="383502"/>
                  <a:pt x="925551" y="404203"/>
                  <a:pt x="901700" y="410563"/>
                </a:cubicBezTo>
                <a:cubicBezTo>
                  <a:pt x="860592" y="421525"/>
                  <a:pt x="817033" y="419030"/>
                  <a:pt x="774700" y="423263"/>
                </a:cubicBezTo>
                <a:cubicBezTo>
                  <a:pt x="762000" y="427496"/>
                  <a:pt x="749771" y="433568"/>
                  <a:pt x="736600" y="435963"/>
                </a:cubicBezTo>
                <a:cubicBezTo>
                  <a:pt x="703020" y="442068"/>
                  <a:pt x="668976" y="445427"/>
                  <a:pt x="635000" y="448663"/>
                </a:cubicBezTo>
                <a:cubicBezTo>
                  <a:pt x="580053" y="453896"/>
                  <a:pt x="414704" y="461363"/>
                  <a:pt x="469900" y="461363"/>
                </a:cubicBezTo>
                <a:cubicBezTo>
                  <a:pt x="546218" y="461363"/>
                  <a:pt x="622300" y="452896"/>
                  <a:pt x="698500" y="448663"/>
                </a:cubicBezTo>
                <a:cubicBezTo>
                  <a:pt x="728133" y="444430"/>
                  <a:pt x="757949" y="441318"/>
                  <a:pt x="787400" y="435963"/>
                </a:cubicBezTo>
                <a:cubicBezTo>
                  <a:pt x="804573" y="432841"/>
                  <a:pt x="821161" y="427049"/>
                  <a:pt x="838200" y="423263"/>
                </a:cubicBezTo>
                <a:cubicBezTo>
                  <a:pt x="859272" y="418580"/>
                  <a:pt x="880462" y="414424"/>
                  <a:pt x="901700" y="410563"/>
                </a:cubicBezTo>
                <a:cubicBezTo>
                  <a:pt x="940979" y="403421"/>
                  <a:pt x="1019319" y="395650"/>
                  <a:pt x="1054100" y="372463"/>
                </a:cubicBezTo>
                <a:cubicBezTo>
                  <a:pt x="1079500" y="355530"/>
                  <a:pt x="1101340" y="331316"/>
                  <a:pt x="1130300" y="321663"/>
                </a:cubicBezTo>
                <a:lnTo>
                  <a:pt x="1206500" y="296263"/>
                </a:lnTo>
                <a:cubicBezTo>
                  <a:pt x="1234587" y="268176"/>
                  <a:pt x="1247337" y="250444"/>
                  <a:pt x="1282700" y="232763"/>
                </a:cubicBezTo>
                <a:cubicBezTo>
                  <a:pt x="1294674" y="226776"/>
                  <a:pt x="1308100" y="224296"/>
                  <a:pt x="1320800" y="220063"/>
                </a:cubicBezTo>
                <a:cubicBezTo>
                  <a:pt x="1355501" y="115959"/>
                  <a:pt x="1295479" y="277095"/>
                  <a:pt x="1409700" y="105763"/>
                </a:cubicBezTo>
                <a:cubicBezTo>
                  <a:pt x="1418167" y="93063"/>
                  <a:pt x="1425329" y="79389"/>
                  <a:pt x="1435100" y="67663"/>
                </a:cubicBezTo>
                <a:cubicBezTo>
                  <a:pt x="1446598" y="53865"/>
                  <a:pt x="1459402" y="41061"/>
                  <a:pt x="1473200" y="29563"/>
                </a:cubicBezTo>
                <a:cubicBezTo>
                  <a:pt x="1484926" y="19792"/>
                  <a:pt x="1511300" y="-11101"/>
                  <a:pt x="1511300" y="4163"/>
                </a:cubicBezTo>
                <a:cubicBezTo>
                  <a:pt x="1511300" y="22124"/>
                  <a:pt x="1484227" y="28086"/>
                  <a:pt x="1473200" y="42263"/>
                </a:cubicBezTo>
                <a:cubicBezTo>
                  <a:pt x="1454458" y="66360"/>
                  <a:pt x="1432053" y="89503"/>
                  <a:pt x="1422400" y="118463"/>
                </a:cubicBezTo>
                <a:cubicBezTo>
                  <a:pt x="1418167" y="131163"/>
                  <a:pt x="1419166" y="147097"/>
                  <a:pt x="1409700" y="156563"/>
                </a:cubicBezTo>
                <a:cubicBezTo>
                  <a:pt x="1388114" y="178149"/>
                  <a:pt x="1333500" y="207363"/>
                  <a:pt x="1333500" y="207363"/>
                </a:cubicBezTo>
                <a:cubicBezTo>
                  <a:pt x="1293248" y="267740"/>
                  <a:pt x="1322580" y="240636"/>
                  <a:pt x="1231900" y="270863"/>
                </a:cubicBezTo>
                <a:lnTo>
                  <a:pt x="1193800" y="283563"/>
                </a:lnTo>
                <a:cubicBezTo>
                  <a:pt x="1189567" y="296263"/>
                  <a:pt x="1190566" y="312197"/>
                  <a:pt x="1181100" y="321663"/>
                </a:cubicBezTo>
                <a:cubicBezTo>
                  <a:pt x="1175003" y="327760"/>
                  <a:pt x="1092671" y="346922"/>
                  <a:pt x="1092200" y="347063"/>
                </a:cubicBezTo>
                <a:cubicBezTo>
                  <a:pt x="1066555" y="354756"/>
                  <a:pt x="1041400" y="363996"/>
                  <a:pt x="1016000" y="372463"/>
                </a:cubicBezTo>
                <a:cubicBezTo>
                  <a:pt x="1003300" y="376696"/>
                  <a:pt x="991027" y="382538"/>
                  <a:pt x="977900" y="385163"/>
                </a:cubicBezTo>
                <a:lnTo>
                  <a:pt x="850900" y="410563"/>
                </a:lnTo>
                <a:cubicBezTo>
                  <a:pt x="829733" y="414796"/>
                  <a:pt x="808769" y="420210"/>
                  <a:pt x="787400" y="423263"/>
                </a:cubicBezTo>
                <a:cubicBezTo>
                  <a:pt x="677131" y="439016"/>
                  <a:pt x="727853" y="430092"/>
                  <a:pt x="635000" y="448663"/>
                </a:cubicBezTo>
                <a:cubicBezTo>
                  <a:pt x="440267" y="444430"/>
                  <a:pt x="245107" y="449519"/>
                  <a:pt x="50800" y="435963"/>
                </a:cubicBezTo>
                <a:cubicBezTo>
                  <a:pt x="35574" y="434901"/>
                  <a:pt x="75248" y="417389"/>
                  <a:pt x="88900" y="410563"/>
                </a:cubicBezTo>
                <a:cubicBezTo>
                  <a:pt x="223021" y="343503"/>
                  <a:pt x="-37060" y="507236"/>
                  <a:pt x="203200" y="347063"/>
                </a:cubicBezTo>
                <a:cubicBezTo>
                  <a:pt x="240662" y="322088"/>
                  <a:pt x="248842" y="320233"/>
                  <a:pt x="279400" y="283563"/>
                </a:cubicBezTo>
                <a:cubicBezTo>
                  <a:pt x="289171" y="271837"/>
                  <a:pt x="294007" y="256256"/>
                  <a:pt x="304800" y="245463"/>
                </a:cubicBezTo>
                <a:cubicBezTo>
                  <a:pt x="319767" y="230496"/>
                  <a:pt x="338667" y="220063"/>
                  <a:pt x="355600" y="207363"/>
                </a:cubicBezTo>
                <a:cubicBezTo>
                  <a:pt x="351367" y="220063"/>
                  <a:pt x="351263" y="235010"/>
                  <a:pt x="342900" y="245463"/>
                </a:cubicBezTo>
                <a:cubicBezTo>
                  <a:pt x="333365" y="257382"/>
                  <a:pt x="316526" y="261092"/>
                  <a:pt x="304800" y="270863"/>
                </a:cubicBezTo>
                <a:cubicBezTo>
                  <a:pt x="227570" y="335222"/>
                  <a:pt x="309900" y="287363"/>
                  <a:pt x="215900" y="334363"/>
                </a:cubicBezTo>
                <a:cubicBezTo>
                  <a:pt x="190500" y="372463"/>
                  <a:pt x="194733" y="376696"/>
                  <a:pt x="152400" y="397863"/>
                </a:cubicBezTo>
                <a:cubicBezTo>
                  <a:pt x="140426" y="403850"/>
                  <a:pt x="126002" y="404062"/>
                  <a:pt x="114300" y="410563"/>
                </a:cubicBezTo>
                <a:cubicBezTo>
                  <a:pt x="87615" y="425388"/>
                  <a:pt x="38100" y="461363"/>
                  <a:pt x="38100" y="461363"/>
                </a:cubicBezTo>
                <a:lnTo>
                  <a:pt x="152400" y="537563"/>
                </a:lnTo>
                <a:lnTo>
                  <a:pt x="190500" y="562963"/>
                </a:lnTo>
                <a:cubicBezTo>
                  <a:pt x="263293" y="672152"/>
                  <a:pt x="166366" y="543656"/>
                  <a:pt x="254000" y="613763"/>
                </a:cubicBezTo>
                <a:cubicBezTo>
                  <a:pt x="265919" y="623298"/>
                  <a:pt x="267913" y="641812"/>
                  <a:pt x="279400" y="651863"/>
                </a:cubicBezTo>
                <a:cubicBezTo>
                  <a:pt x="302374" y="671965"/>
                  <a:pt x="355600" y="702663"/>
                  <a:pt x="355600" y="702663"/>
                </a:cubicBezTo>
                <a:cubicBezTo>
                  <a:pt x="336858" y="674550"/>
                  <a:pt x="321436" y="646020"/>
                  <a:pt x="292100" y="626463"/>
                </a:cubicBezTo>
                <a:cubicBezTo>
                  <a:pt x="280961" y="619037"/>
                  <a:pt x="266700" y="617996"/>
                  <a:pt x="254000" y="613763"/>
                </a:cubicBezTo>
                <a:cubicBezTo>
                  <a:pt x="194314" y="554077"/>
                  <a:pt x="230844" y="585626"/>
                  <a:pt x="139700" y="524863"/>
                </a:cubicBezTo>
                <a:cubicBezTo>
                  <a:pt x="127000" y="516396"/>
                  <a:pt x="116080" y="504290"/>
                  <a:pt x="101600" y="499463"/>
                </a:cubicBezTo>
                <a:cubicBezTo>
                  <a:pt x="16420" y="471070"/>
                  <a:pt x="49347" y="486037"/>
                  <a:pt x="0" y="461363"/>
                </a:cubicBez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3610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a:xfrm>
            <a:off x="0" y="949705"/>
            <a:ext cx="12191999" cy="2138947"/>
          </a:xfrm>
          <a:prstGeom prst="rect">
            <a:avLst/>
          </a:prstGeom>
          <a:solidFill>
            <a:schemeClr val="bg1">
              <a:lumMod val="85000"/>
            </a:schemeClr>
          </a:solidFill>
          <a:ln>
            <a:no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 name="Group 4"/>
          <p:cNvGrpSpPr/>
          <p:nvPr/>
        </p:nvGrpSpPr>
        <p:grpSpPr>
          <a:xfrm>
            <a:off x="379083" y="1152247"/>
            <a:ext cx="2513265" cy="3542387"/>
            <a:chOff x="26736" y="2632170"/>
            <a:chExt cx="2513265" cy="3542387"/>
          </a:xfrm>
        </p:grpSpPr>
        <p:grpSp>
          <p:nvGrpSpPr>
            <p:cNvPr id="40" name="Group 39"/>
            <p:cNvGrpSpPr/>
            <p:nvPr/>
          </p:nvGrpSpPr>
          <p:grpSpPr>
            <a:xfrm>
              <a:off x="26736" y="2632170"/>
              <a:ext cx="2513265" cy="3542387"/>
              <a:chOff x="26736" y="2590584"/>
              <a:chExt cx="2513265" cy="3433988"/>
            </a:xfrm>
          </p:grpSpPr>
          <p:sp>
            <p:nvSpPr>
              <p:cNvPr id="26" name="TextBox 25"/>
              <p:cNvSpPr txBox="1"/>
              <p:nvPr/>
            </p:nvSpPr>
            <p:spPr>
              <a:xfrm>
                <a:off x="26736" y="4860974"/>
                <a:ext cx="2513265" cy="1163598"/>
              </a:xfrm>
              <a:prstGeom prst="rect">
                <a:avLst/>
              </a:prstGeom>
              <a:noFill/>
            </p:spPr>
            <p:txBody>
              <a:bodyPr wrap="square" rtlCol="0">
                <a:spAutoFit/>
              </a:bodyPr>
              <a:lstStyle/>
              <a:p>
                <a:pPr algn="ctr"/>
                <a:r>
                  <a:rPr lang="en-US" sz="2400" dirty="0">
                    <a:latin typeface="Segoe Condensed" charset="0"/>
                    <a:ea typeface="Segoe Condensed" charset="0"/>
                    <a:cs typeface="Segoe Condensed" charset="0"/>
                  </a:rPr>
                  <a:t>Small </a:t>
                </a:r>
                <a:r>
                  <a:rPr lang="en-US" sz="2400" dirty="0" smtClean="0">
                    <a:latin typeface="Segoe Condensed" charset="0"/>
                    <a:ea typeface="Segoe Condensed" charset="0"/>
                    <a:cs typeface="Segoe Condensed" charset="0"/>
                  </a:rPr>
                  <a:t>groups (BV) </a:t>
                </a:r>
                <a:r>
                  <a:rPr lang="en-US" sz="2400" dirty="0">
                    <a:latin typeface="Segoe Condensed" charset="0"/>
                    <a:ea typeface="Segoe Condensed" charset="0"/>
                    <a:cs typeface="Segoe Condensed" charset="0"/>
                  </a:rPr>
                  <a:t>or </a:t>
                </a:r>
                <a:r>
                  <a:rPr lang="en-US" sz="2400" dirty="0" smtClean="0">
                    <a:latin typeface="Segoe Condensed" charset="0"/>
                    <a:ea typeface="Segoe Condensed" charset="0"/>
                    <a:cs typeface="Segoe Condensed" charset="0"/>
                  </a:rPr>
                  <a:t>pairs (SP) to brainstorm </a:t>
                </a:r>
                <a:r>
                  <a:rPr lang="en-US" sz="2400" dirty="0">
                    <a:latin typeface="Segoe Condensed" charset="0"/>
                    <a:ea typeface="Segoe Condensed" charset="0"/>
                    <a:cs typeface="Segoe Condensed" charset="0"/>
                  </a:rPr>
                  <a:t>activities</a:t>
                </a:r>
              </a:p>
            </p:txBody>
          </p:sp>
          <p:cxnSp>
            <p:nvCxnSpPr>
              <p:cNvPr id="34" name="Straight Connector 33"/>
              <p:cNvCxnSpPr>
                <a:stCxn id="16" idx="2"/>
                <a:endCxn id="26" idx="0"/>
              </p:cNvCxnSpPr>
              <p:nvPr/>
            </p:nvCxnSpPr>
            <p:spPr>
              <a:xfrm>
                <a:off x="1283369" y="4245872"/>
                <a:ext cx="0" cy="615101"/>
              </a:xfrm>
              <a:prstGeom prst="line">
                <a:avLst/>
              </a:prstGeom>
              <a:ln w="38100" cmpd="sng">
                <a:solidFill>
                  <a:srgbClr val="C0504D"/>
                </a:solidFill>
              </a:ln>
              <a:effectLst/>
            </p:spPr>
            <p:style>
              <a:lnRef idx="2">
                <a:schemeClr val="accent1"/>
              </a:lnRef>
              <a:fillRef idx="0">
                <a:schemeClr val="accent1"/>
              </a:fillRef>
              <a:effectRef idx="1">
                <a:schemeClr val="accent1"/>
              </a:effectRef>
              <a:fontRef idx="minor">
                <a:schemeClr val="tx1"/>
              </a:fontRef>
            </p:style>
          </p:cxnSp>
          <p:sp>
            <p:nvSpPr>
              <p:cNvPr id="16" name="Rectangle 15"/>
              <p:cNvSpPr/>
              <p:nvPr/>
            </p:nvSpPr>
            <p:spPr>
              <a:xfrm>
                <a:off x="26736" y="2590584"/>
                <a:ext cx="2513265" cy="1655288"/>
              </a:xfrm>
              <a:prstGeom prst="rect">
                <a:avLst/>
              </a:prstGeom>
              <a:noFill/>
              <a:ln w="38100" cmpd="sng">
                <a:solidFill>
                  <a:srgbClr val="C0504D"/>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Helvetica Neue Light"/>
                  <a:cs typeface="Helvetica Neue Light"/>
                </a:endParaRPr>
              </a:p>
            </p:txBody>
          </p:sp>
        </p:grpSp>
        <p:pic>
          <p:nvPicPr>
            <p:cNvPr id="2" name="Picture 1" descr="DSCF4294.JPG"/>
            <p:cNvPicPr>
              <a:picLocks noChangeAspect="1"/>
            </p:cNvPicPr>
            <p:nvPr/>
          </p:nvPicPr>
          <p:blipFill rotWithShape="1">
            <a:blip r:embed="rId3">
              <a:extLst>
                <a:ext uri="{28A0092B-C50C-407E-A947-70E740481C1C}">
                  <a14:useLocalDpi xmlns:a14="http://schemas.microsoft.com/office/drawing/2010/main" val="0"/>
                </a:ext>
              </a:extLst>
            </a:blip>
            <a:srcRect l="20625" t="23529" r="3500" b="9123"/>
            <a:stretch/>
          </p:blipFill>
          <p:spPr>
            <a:xfrm>
              <a:off x="80581" y="2716342"/>
              <a:ext cx="2379117" cy="1583836"/>
            </a:xfrm>
            <a:prstGeom prst="rect">
              <a:avLst/>
            </a:prstGeom>
          </p:spPr>
        </p:pic>
      </p:grpSp>
      <p:grpSp>
        <p:nvGrpSpPr>
          <p:cNvPr id="59" name="Group 58"/>
          <p:cNvGrpSpPr/>
          <p:nvPr/>
        </p:nvGrpSpPr>
        <p:grpSpPr>
          <a:xfrm>
            <a:off x="3789661" y="1160944"/>
            <a:ext cx="1764634" cy="3224549"/>
            <a:chOff x="2633578" y="2632171"/>
            <a:chExt cx="1764634" cy="3224549"/>
          </a:xfrm>
        </p:grpSpPr>
        <p:sp>
          <p:nvSpPr>
            <p:cNvPr id="27" name="TextBox 26"/>
            <p:cNvSpPr txBox="1"/>
            <p:nvPr/>
          </p:nvSpPr>
          <p:spPr>
            <a:xfrm>
              <a:off x="2685394" y="5025723"/>
              <a:ext cx="1661001" cy="830997"/>
            </a:xfrm>
            <a:prstGeom prst="rect">
              <a:avLst/>
            </a:prstGeom>
            <a:noFill/>
          </p:spPr>
          <p:txBody>
            <a:bodyPr wrap="square" rtlCol="0">
              <a:spAutoFit/>
            </a:bodyPr>
            <a:lstStyle/>
            <a:p>
              <a:pPr algn="ctr"/>
              <a:r>
                <a:rPr lang="en-US" sz="2400" dirty="0">
                  <a:latin typeface="Segoe Condensed" charset="0"/>
                  <a:ea typeface="Segoe Condensed" charset="0"/>
                  <a:cs typeface="Segoe Condensed" charset="0"/>
                </a:rPr>
                <a:t>Make predictions</a:t>
              </a:r>
            </a:p>
          </p:txBody>
        </p:sp>
        <p:cxnSp>
          <p:nvCxnSpPr>
            <p:cNvPr id="35" name="Straight Connector 34"/>
            <p:cNvCxnSpPr>
              <a:stCxn id="17" idx="2"/>
              <a:endCxn id="27" idx="0"/>
            </p:cNvCxnSpPr>
            <p:nvPr/>
          </p:nvCxnSpPr>
          <p:spPr>
            <a:xfrm>
              <a:off x="3515895" y="4339711"/>
              <a:ext cx="0" cy="686012"/>
            </a:xfrm>
            <a:prstGeom prst="line">
              <a:avLst/>
            </a:prstGeom>
            <a:ln w="38100" cmpd="sng">
              <a:solidFill>
                <a:srgbClr val="FFA134"/>
              </a:solidFill>
            </a:ln>
            <a:effectLst/>
          </p:spPr>
          <p:style>
            <a:lnRef idx="2">
              <a:schemeClr val="accent1"/>
            </a:lnRef>
            <a:fillRef idx="0">
              <a:schemeClr val="accent1"/>
            </a:fillRef>
            <a:effectRef idx="1">
              <a:schemeClr val="accent1"/>
            </a:effectRef>
            <a:fontRef idx="minor">
              <a:schemeClr val="tx1"/>
            </a:fontRef>
          </p:style>
        </p:cxnSp>
        <p:pic>
          <p:nvPicPr>
            <p:cNvPr id="4" name="Picture 3" descr="DSCF4295.JPG"/>
            <p:cNvPicPr>
              <a:picLocks noChangeAspect="1"/>
            </p:cNvPicPr>
            <p:nvPr/>
          </p:nvPicPr>
          <p:blipFill rotWithShape="1">
            <a:blip r:embed="rId4">
              <a:extLst>
                <a:ext uri="{28A0092B-C50C-407E-A947-70E740481C1C}">
                  <a14:useLocalDpi xmlns:a14="http://schemas.microsoft.com/office/drawing/2010/main" val="0"/>
                </a:ext>
              </a:extLst>
            </a:blip>
            <a:srcRect l="33758" t="24098" r="30615" b="29240"/>
            <a:stretch/>
          </p:blipFill>
          <p:spPr>
            <a:xfrm>
              <a:off x="2697206" y="2685643"/>
              <a:ext cx="1630948" cy="1602075"/>
            </a:xfrm>
            <a:prstGeom prst="rect">
              <a:avLst/>
            </a:prstGeom>
          </p:spPr>
        </p:pic>
        <p:sp>
          <p:nvSpPr>
            <p:cNvPr id="17" name="Rectangle 16"/>
            <p:cNvSpPr/>
            <p:nvPr/>
          </p:nvSpPr>
          <p:spPr>
            <a:xfrm>
              <a:off x="2633578" y="2632171"/>
              <a:ext cx="1764634" cy="1707540"/>
            </a:xfrm>
            <a:prstGeom prst="rect">
              <a:avLst/>
            </a:prstGeom>
            <a:noFill/>
            <a:ln w="38100" cmpd="sng">
              <a:solidFill>
                <a:srgbClr val="FFA134"/>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Helvetica Neue Light"/>
                <a:cs typeface="Helvetica Neue Light"/>
              </a:endParaRPr>
            </a:p>
          </p:txBody>
        </p:sp>
      </p:grpSp>
      <p:grpSp>
        <p:nvGrpSpPr>
          <p:cNvPr id="60" name="Group 59"/>
          <p:cNvGrpSpPr/>
          <p:nvPr/>
        </p:nvGrpSpPr>
        <p:grpSpPr>
          <a:xfrm>
            <a:off x="6451608" y="1189002"/>
            <a:ext cx="3246058" cy="3196491"/>
            <a:chOff x="4601209" y="2645612"/>
            <a:chExt cx="3246058" cy="3196491"/>
          </a:xfrm>
        </p:grpSpPr>
        <p:sp>
          <p:nvSpPr>
            <p:cNvPr id="28" name="TextBox 27"/>
            <p:cNvSpPr txBox="1"/>
            <p:nvPr/>
          </p:nvSpPr>
          <p:spPr>
            <a:xfrm>
              <a:off x="4796649" y="5011106"/>
              <a:ext cx="2593354" cy="830997"/>
            </a:xfrm>
            <a:prstGeom prst="rect">
              <a:avLst/>
            </a:prstGeom>
            <a:noFill/>
          </p:spPr>
          <p:txBody>
            <a:bodyPr wrap="square" rtlCol="0">
              <a:spAutoFit/>
            </a:bodyPr>
            <a:lstStyle/>
            <a:p>
              <a:pPr algn="ctr"/>
              <a:r>
                <a:rPr lang="en-US" sz="2400" dirty="0">
                  <a:latin typeface="Segoe Condensed" charset="0"/>
                  <a:ea typeface="Segoe Condensed" charset="0"/>
                  <a:cs typeface="Segoe Condensed" charset="0"/>
                </a:rPr>
                <a:t>Test with </a:t>
              </a:r>
              <a:r>
                <a:rPr lang="en-US" sz="2400" dirty="0" err="1">
                  <a:latin typeface="Segoe Condensed" charset="0"/>
                  <a:ea typeface="Segoe Condensed" charset="0"/>
                  <a:cs typeface="Segoe Condensed" charset="0"/>
                </a:rPr>
                <a:t>BodyVis</a:t>
              </a:r>
              <a:r>
                <a:rPr lang="en-US" sz="2400" dirty="0">
                  <a:latin typeface="Segoe Condensed" charset="0"/>
                  <a:ea typeface="Segoe Condensed" charset="0"/>
                  <a:cs typeface="Segoe Condensed" charset="0"/>
                </a:rPr>
                <a:t> or </a:t>
              </a:r>
              <a:r>
                <a:rPr lang="en-US" sz="2400" dirty="0" err="1" smtClean="0">
                  <a:latin typeface="Segoe Condensed" charset="0"/>
                  <a:ea typeface="Segoe Condensed" charset="0"/>
                  <a:cs typeface="Segoe Condensed" charset="0"/>
                </a:rPr>
                <a:t>SharedPhys</a:t>
              </a:r>
              <a:endParaRPr lang="en-US" sz="2400" dirty="0">
                <a:latin typeface="Segoe Condensed" charset="0"/>
                <a:ea typeface="Segoe Condensed" charset="0"/>
                <a:cs typeface="Segoe Condensed" charset="0"/>
              </a:endParaRPr>
            </a:p>
          </p:txBody>
        </p:sp>
        <p:cxnSp>
          <p:nvCxnSpPr>
            <p:cNvPr id="36" name="Straight Connector 35"/>
            <p:cNvCxnSpPr>
              <a:endCxn id="28" idx="0"/>
            </p:cNvCxnSpPr>
            <p:nvPr/>
          </p:nvCxnSpPr>
          <p:spPr>
            <a:xfrm>
              <a:off x="6092818" y="4339710"/>
              <a:ext cx="508" cy="671396"/>
            </a:xfrm>
            <a:prstGeom prst="line">
              <a:avLst/>
            </a:prstGeom>
            <a:ln w="38100" cmpd="sng">
              <a:solidFill>
                <a:srgbClr val="67BF39"/>
              </a:solidFill>
            </a:ln>
            <a:effectLst/>
          </p:spPr>
          <p:style>
            <a:lnRef idx="2">
              <a:schemeClr val="accent1"/>
            </a:lnRef>
            <a:fillRef idx="0">
              <a:schemeClr val="accent1"/>
            </a:fillRef>
            <a:effectRef idx="1">
              <a:schemeClr val="accent1"/>
            </a:effectRef>
            <a:fontRef idx="minor">
              <a:schemeClr val="tx1"/>
            </a:fontRef>
          </p:style>
        </p:cxnSp>
        <p:pic>
          <p:nvPicPr>
            <p:cNvPr id="50" name="Picture 49" descr="DSCF4307.JPG"/>
            <p:cNvPicPr>
              <a:picLocks noChangeAspect="1"/>
            </p:cNvPicPr>
            <p:nvPr/>
          </p:nvPicPr>
          <p:blipFill rotWithShape="1">
            <a:blip r:embed="rId5">
              <a:extLst>
                <a:ext uri="{28A0092B-C50C-407E-A947-70E740481C1C}">
                  <a14:useLocalDpi xmlns:a14="http://schemas.microsoft.com/office/drawing/2010/main" val="0"/>
                </a:ext>
              </a:extLst>
            </a:blip>
            <a:srcRect l="41374" t="24098" r="8772"/>
            <a:stretch/>
          </p:blipFill>
          <p:spPr>
            <a:xfrm>
              <a:off x="4654681" y="2716343"/>
              <a:ext cx="1387840" cy="1584744"/>
            </a:xfrm>
            <a:prstGeom prst="rect">
              <a:avLst/>
            </a:prstGeom>
          </p:spPr>
        </p:pic>
        <p:pic>
          <p:nvPicPr>
            <p:cNvPr id="51" name="Picture 50" descr="IMG_1988.JPG"/>
            <p:cNvPicPr>
              <a:picLocks noChangeAspect="1"/>
            </p:cNvPicPr>
            <p:nvPr/>
          </p:nvPicPr>
          <p:blipFill rotWithShape="1">
            <a:blip r:embed="rId6">
              <a:extLst>
                <a:ext uri="{28A0092B-C50C-407E-A947-70E740481C1C}">
                  <a14:useLocalDpi xmlns:a14="http://schemas.microsoft.com/office/drawing/2010/main" val="0"/>
                </a:ext>
              </a:extLst>
            </a:blip>
            <a:srcRect l="10819" t="9430" r="26754" b="2851"/>
            <a:stretch/>
          </p:blipFill>
          <p:spPr>
            <a:xfrm>
              <a:off x="6093326" y="2716342"/>
              <a:ext cx="1691714" cy="1584743"/>
            </a:xfrm>
            <a:prstGeom prst="rect">
              <a:avLst/>
            </a:prstGeom>
          </p:spPr>
        </p:pic>
        <p:sp>
          <p:nvSpPr>
            <p:cNvPr id="21" name="Rectangle 20"/>
            <p:cNvSpPr/>
            <p:nvPr/>
          </p:nvSpPr>
          <p:spPr>
            <a:xfrm>
              <a:off x="4601209" y="2645612"/>
              <a:ext cx="3246058" cy="1707540"/>
            </a:xfrm>
            <a:prstGeom prst="rect">
              <a:avLst/>
            </a:prstGeom>
            <a:noFill/>
            <a:ln w="38100" cmpd="sng">
              <a:solidFill>
                <a:srgbClr val="67BF39"/>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Helvetica Neue Light"/>
                <a:cs typeface="Helvetica Neue Light"/>
              </a:endParaRPr>
            </a:p>
          </p:txBody>
        </p:sp>
      </p:grpSp>
      <p:grpSp>
        <p:nvGrpSpPr>
          <p:cNvPr id="61" name="Group 60"/>
          <p:cNvGrpSpPr/>
          <p:nvPr/>
        </p:nvGrpSpPr>
        <p:grpSpPr>
          <a:xfrm>
            <a:off x="10594979" y="1189002"/>
            <a:ext cx="1199258" cy="3203086"/>
            <a:chOff x="7918005" y="2632171"/>
            <a:chExt cx="1199258" cy="3203086"/>
          </a:xfrm>
        </p:grpSpPr>
        <p:pic>
          <p:nvPicPr>
            <p:cNvPr id="54" name="Picture 53" descr="IMG_1193.JPG"/>
            <p:cNvPicPr>
              <a:picLocks noChangeAspect="1"/>
            </p:cNvPicPr>
            <p:nvPr/>
          </p:nvPicPr>
          <p:blipFill rotWithShape="1">
            <a:blip r:embed="rId7">
              <a:extLst>
                <a:ext uri="{28A0092B-C50C-407E-A947-70E740481C1C}">
                  <a14:useLocalDpi xmlns:a14="http://schemas.microsoft.com/office/drawing/2010/main" val="0"/>
                </a:ext>
              </a:extLst>
            </a:blip>
            <a:srcRect l="-1" t="16667" r="18275"/>
            <a:stretch/>
          </p:blipFill>
          <p:spPr>
            <a:xfrm rot="16200000">
              <a:off x="7677535" y="2912745"/>
              <a:ext cx="1668916" cy="1134504"/>
            </a:xfrm>
            <a:prstGeom prst="rect">
              <a:avLst/>
            </a:prstGeom>
            <a:noFill/>
            <a:ln>
              <a:noFill/>
            </a:ln>
          </p:spPr>
        </p:pic>
        <p:sp>
          <p:nvSpPr>
            <p:cNvPr id="55" name="Rectangle 54"/>
            <p:cNvSpPr/>
            <p:nvPr/>
          </p:nvSpPr>
          <p:spPr>
            <a:xfrm>
              <a:off x="7918005" y="2632171"/>
              <a:ext cx="1199258" cy="1707540"/>
            </a:xfrm>
            <a:prstGeom prst="rect">
              <a:avLst/>
            </a:prstGeom>
            <a:noFill/>
            <a:ln w="38100" cmpd="sng">
              <a:solidFill>
                <a:srgbClr val="0000FF"/>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Helvetica Neue Light"/>
                <a:cs typeface="Helvetica Neue Light"/>
              </a:endParaRPr>
            </a:p>
          </p:txBody>
        </p:sp>
        <p:cxnSp>
          <p:nvCxnSpPr>
            <p:cNvPr id="57" name="Straight Connector 56"/>
            <p:cNvCxnSpPr/>
            <p:nvPr/>
          </p:nvCxnSpPr>
          <p:spPr>
            <a:xfrm>
              <a:off x="8517850" y="4353152"/>
              <a:ext cx="508" cy="671396"/>
            </a:xfrm>
            <a:prstGeom prst="line">
              <a:avLst/>
            </a:prstGeom>
            <a:ln w="38100" cmpd="sng">
              <a:solidFill>
                <a:srgbClr val="0000FF"/>
              </a:solidFill>
            </a:ln>
            <a:effectLst/>
          </p:spPr>
          <p:style>
            <a:lnRef idx="2">
              <a:schemeClr val="accent1"/>
            </a:lnRef>
            <a:fillRef idx="0">
              <a:schemeClr val="accent1"/>
            </a:fillRef>
            <a:effectRef idx="1">
              <a:schemeClr val="accent1"/>
            </a:effectRef>
            <a:fontRef idx="minor">
              <a:schemeClr val="tx1"/>
            </a:fontRef>
          </p:style>
        </p:cxnSp>
        <p:sp>
          <p:nvSpPr>
            <p:cNvPr id="58" name="TextBox 57"/>
            <p:cNvSpPr txBox="1"/>
            <p:nvPr/>
          </p:nvSpPr>
          <p:spPr>
            <a:xfrm>
              <a:off x="7935994" y="5004260"/>
              <a:ext cx="1163712" cy="830997"/>
            </a:xfrm>
            <a:prstGeom prst="rect">
              <a:avLst/>
            </a:prstGeom>
            <a:noFill/>
          </p:spPr>
          <p:txBody>
            <a:bodyPr wrap="square" rtlCol="0">
              <a:spAutoFit/>
            </a:bodyPr>
            <a:lstStyle/>
            <a:p>
              <a:pPr algn="ctr"/>
              <a:r>
                <a:rPr lang="en-US" sz="2400" dirty="0">
                  <a:latin typeface="Segoe Condensed" charset="0"/>
                  <a:ea typeface="Segoe Condensed" charset="0"/>
                  <a:cs typeface="Segoe Condensed" charset="0"/>
                </a:rPr>
                <a:t>Discuss results</a:t>
              </a:r>
            </a:p>
          </p:txBody>
        </p:sp>
      </p:grpSp>
      <p:cxnSp>
        <p:nvCxnSpPr>
          <p:cNvPr id="53" name="Straight Connector 52"/>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62" name="TextBox 61"/>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63" name="TextBox 62"/>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64" name="TextBox 63"/>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65" name="Oval 64"/>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66" name="Oval 65"/>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67" name="Oval 66"/>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68" name="Oval 67"/>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69" name="TextBox 68"/>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70" name="Oval 69"/>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71" name="TextBox 70"/>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72" name="Oval 71"/>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73" name="TextBox 72"/>
          <p:cNvSpPr txBox="1"/>
          <p:nvPr/>
        </p:nvSpPr>
        <p:spPr>
          <a:xfrm>
            <a:off x="5336768" y="6304002"/>
            <a:ext cx="1502865"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LPSV Activity</a:t>
            </a:r>
          </a:p>
        </p:txBody>
      </p:sp>
      <p:sp>
        <p:nvSpPr>
          <p:cNvPr id="74" name="Oval 73"/>
          <p:cNvSpPr/>
          <p:nvPr/>
        </p:nvSpPr>
        <p:spPr>
          <a:xfrm>
            <a:off x="5914581" y="5788652"/>
            <a:ext cx="324091" cy="3286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8278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fade">
                                      <p:cBhvr>
                                        <p:cTn id="12" dur="500"/>
                                        <p:tgtEl>
                                          <p:spTgt spid="5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0"/>
                                        </p:tgtEl>
                                        <p:attrNameLst>
                                          <p:attrName>style.visibility</p:attrName>
                                        </p:attrNameLst>
                                      </p:cBhvr>
                                      <p:to>
                                        <p:strVal val="visible"/>
                                      </p:to>
                                    </p:set>
                                    <p:animEffect transition="in" filter="fade">
                                      <p:cBhvr>
                                        <p:cTn id="17" dur="500"/>
                                        <p:tgtEl>
                                          <p:spTgt spid="6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1"/>
                                        </p:tgtEl>
                                        <p:attrNameLst>
                                          <p:attrName>style.visibility</p:attrName>
                                        </p:attrNameLst>
                                      </p:cBhvr>
                                      <p:to>
                                        <p:strVal val="visible"/>
                                      </p:to>
                                    </p:set>
                                    <p:animEffect transition="in" filter="fade">
                                      <p:cBhvr>
                                        <p:cTn id="22"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3" name="Straight Connector 52"/>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62" name="TextBox 61"/>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63" name="TextBox 62"/>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64" name="TextBox 63"/>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65" name="Oval 64"/>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66" name="Oval 65"/>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67" name="Oval 66"/>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68" name="Oval 67"/>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69" name="TextBox 68"/>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70" name="Oval 69"/>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71" name="TextBox 70"/>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72" name="Oval 71"/>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
        <p:nvSpPr>
          <p:cNvPr id="73" name="TextBox 72"/>
          <p:cNvSpPr txBox="1"/>
          <p:nvPr/>
        </p:nvSpPr>
        <p:spPr>
          <a:xfrm>
            <a:off x="5336768" y="6304002"/>
            <a:ext cx="1502865"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LPSV Activity</a:t>
            </a:r>
          </a:p>
        </p:txBody>
      </p:sp>
      <p:sp>
        <p:nvSpPr>
          <p:cNvPr id="74" name="Oval 73"/>
          <p:cNvSpPr/>
          <p:nvPr/>
        </p:nvSpPr>
        <p:spPr>
          <a:xfrm>
            <a:off x="5914581" y="5788652"/>
            <a:ext cx="324091" cy="3286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15771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5336768" y="6304002"/>
            <a:ext cx="1502865"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LPSV Activity</a:t>
            </a:r>
          </a:p>
        </p:txBody>
      </p:sp>
      <p:sp>
        <p:nvSpPr>
          <p:cNvPr id="36" name="Oval 35"/>
          <p:cNvSpPr/>
          <p:nvPr/>
        </p:nvSpPr>
        <p:spPr>
          <a:xfrm>
            <a:off x="5914581" y="5788652"/>
            <a:ext cx="324091" cy="32863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6887174" y="6298387"/>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48" name="Oval 47"/>
          <p:cNvSpPr/>
          <p:nvPr/>
        </p:nvSpPr>
        <p:spPr>
          <a:xfrm>
            <a:off x="7696210" y="5777635"/>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75000"/>
                </a:schemeClr>
              </a:solidFill>
            </a:endParaRPr>
          </a:p>
        </p:txBody>
      </p:sp>
    </p:spTree>
    <p:extLst>
      <p:ext uri="{BB962C8B-B14F-4D97-AF65-F5344CB8AC3E}">
        <p14:creationId xmlns:p14="http://schemas.microsoft.com/office/powerpoint/2010/main" val="1432484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34"/>
                                        </p:tgtEl>
                                      </p:cBhvr>
                                    </p:animEffect>
                                    <p:set>
                                      <p:cBhvr>
                                        <p:cTn id="7" dur="1" fill="hold">
                                          <p:stCondLst>
                                            <p:cond delay="499"/>
                                          </p:stCondLst>
                                        </p:cTn>
                                        <p:tgtEl>
                                          <p:spTgt spid="34"/>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36"/>
                                        </p:tgtEl>
                                      </p:cBhvr>
                                    </p:animEffect>
                                    <p:set>
                                      <p:cBhvr>
                                        <p:cTn id="10" dur="1" fill="hold">
                                          <p:stCondLst>
                                            <p:cond delay="499"/>
                                          </p:stCondLst>
                                        </p:cTn>
                                        <p:tgtEl>
                                          <p:spTgt spid="36"/>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44"/>
                                        </p:tgtEl>
                                      </p:cBhvr>
                                    </p:animEffect>
                                    <p:set>
                                      <p:cBhvr>
                                        <p:cTn id="13" dur="1" fill="hold">
                                          <p:stCondLst>
                                            <p:cond delay="499"/>
                                          </p:stCondLst>
                                        </p:cTn>
                                        <p:tgtEl>
                                          <p:spTgt spid="44"/>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48"/>
                                        </p:tgtEl>
                                      </p:cBhvr>
                                    </p:animEffect>
                                    <p:set>
                                      <p:cBhvr>
                                        <p:cTn id="16" dur="1" fill="hold">
                                          <p:stCondLst>
                                            <p:cond delay="499"/>
                                          </p:stCondLst>
                                        </p:cTn>
                                        <p:tgtEl>
                                          <p:spTgt spid="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animBg="1"/>
      <p:bldP spid="44" grpId="0"/>
      <p:bldP spid="4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itle 3"/>
          <p:cNvSpPr>
            <a:spLocks noGrp="1"/>
          </p:cNvSpPr>
          <p:nvPr>
            <p:ph type="title"/>
          </p:nvPr>
        </p:nvSpPr>
        <p:spPr>
          <a:xfrm>
            <a:off x="247140" y="0"/>
            <a:ext cx="10515600" cy="1325563"/>
          </a:xfrm>
        </p:spPr>
        <p:txBody>
          <a:bodyPr/>
          <a:lstStyle/>
          <a:p>
            <a:r>
              <a:rPr lang="en-US" dirty="0" smtClean="0"/>
              <a:t>Sessions</a:t>
            </a:r>
            <a:endParaRPr lang="en-US" dirty="0"/>
          </a:p>
        </p:txBody>
      </p:sp>
      <p:cxnSp>
        <p:nvCxnSpPr>
          <p:cNvPr id="51" name="Straight Connector 50"/>
          <p:cNvCxnSpPr/>
          <p:nvPr/>
        </p:nvCxnSpPr>
        <p:spPr>
          <a:xfrm>
            <a:off x="6096000" y="1325563"/>
            <a:ext cx="0" cy="38832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2246162" y="1331091"/>
            <a:ext cx="1411783" cy="523220"/>
          </a:xfrm>
          <a:prstGeom prst="rect">
            <a:avLst/>
          </a:prstGeom>
          <a:noFill/>
        </p:spPr>
        <p:txBody>
          <a:bodyPr wrap="square" rtlCol="0" anchor="ctr">
            <a:spAutoFit/>
          </a:bodyPr>
          <a:lstStyle/>
          <a:p>
            <a:pPr algn="ctr"/>
            <a:r>
              <a:rPr lang="en-US" sz="2800" b="1" dirty="0" err="1" smtClean="0">
                <a:solidFill>
                  <a:srgbClr val="CE665F"/>
                </a:solidFill>
                <a:latin typeface="Segoe Condensed" charset="0"/>
                <a:ea typeface="Segoe Condensed" charset="0"/>
                <a:cs typeface="Segoe Condensed" charset="0"/>
              </a:rPr>
              <a:t>BodyVis</a:t>
            </a:r>
            <a:endParaRPr lang="en-US" sz="2800" b="1" dirty="0" smtClean="0">
              <a:solidFill>
                <a:srgbClr val="CE665F"/>
              </a:solidFill>
              <a:latin typeface="Segoe Condensed" charset="0"/>
              <a:ea typeface="Segoe Condensed" charset="0"/>
              <a:cs typeface="Segoe Condensed" charset="0"/>
            </a:endParaRPr>
          </a:p>
        </p:txBody>
      </p:sp>
      <p:sp>
        <p:nvSpPr>
          <p:cNvPr id="34" name="TextBox 33"/>
          <p:cNvSpPr txBox="1"/>
          <p:nvPr/>
        </p:nvSpPr>
        <p:spPr>
          <a:xfrm>
            <a:off x="8216900" y="1331091"/>
            <a:ext cx="1819385" cy="523220"/>
          </a:xfrm>
          <a:prstGeom prst="rect">
            <a:avLst/>
          </a:prstGeom>
          <a:noFill/>
        </p:spPr>
        <p:txBody>
          <a:bodyPr wrap="square" rtlCol="0" anchor="ctr">
            <a:spAutoFit/>
          </a:bodyPr>
          <a:lstStyle/>
          <a:p>
            <a:pPr algn="ctr"/>
            <a:r>
              <a:rPr lang="en-US" sz="2800" b="1" smtClean="0">
                <a:solidFill>
                  <a:srgbClr val="5294FF"/>
                </a:solidFill>
                <a:latin typeface="Segoe Condensed" charset="0"/>
                <a:ea typeface="Segoe Condensed" charset="0"/>
                <a:cs typeface="Segoe Condensed" charset="0"/>
              </a:rPr>
              <a:t>SharedPhys</a:t>
            </a:r>
            <a:endParaRPr lang="en-US" sz="2800" b="1" dirty="0" smtClean="0">
              <a:solidFill>
                <a:srgbClr val="5294FF"/>
              </a:solidFill>
              <a:latin typeface="Segoe Condensed" charset="0"/>
              <a:ea typeface="Segoe Condensed" charset="0"/>
              <a:cs typeface="Segoe Condensed" charset="0"/>
            </a:endParaRPr>
          </a:p>
        </p:txBody>
      </p:sp>
    </p:spTree>
    <p:extLst>
      <p:ext uri="{BB962C8B-B14F-4D97-AF65-F5344CB8AC3E}">
        <p14:creationId xmlns:p14="http://schemas.microsoft.com/office/powerpoint/2010/main" val="5018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itle 3"/>
          <p:cNvSpPr>
            <a:spLocks noGrp="1"/>
          </p:cNvSpPr>
          <p:nvPr>
            <p:ph type="title"/>
          </p:nvPr>
        </p:nvSpPr>
        <p:spPr>
          <a:xfrm>
            <a:off x="247140" y="0"/>
            <a:ext cx="10515600" cy="1325563"/>
          </a:xfrm>
        </p:spPr>
        <p:txBody>
          <a:bodyPr/>
          <a:lstStyle/>
          <a:p>
            <a:r>
              <a:rPr lang="en-US" dirty="0" smtClean="0"/>
              <a:t>Sessions</a:t>
            </a:r>
            <a:endParaRPr lang="en-US" dirty="0"/>
          </a:p>
        </p:txBody>
      </p:sp>
      <p:pic>
        <p:nvPicPr>
          <p:cNvPr id="45" name="Picture 44" descr="DSCF4307.JPG"/>
          <p:cNvPicPr>
            <a:picLocks noChangeAspect="1"/>
          </p:cNvPicPr>
          <p:nvPr/>
        </p:nvPicPr>
        <p:blipFill rotWithShape="1">
          <a:blip r:embed="rId3">
            <a:extLst>
              <a:ext uri="{28A0092B-C50C-407E-A947-70E740481C1C}">
                <a14:useLocalDpi xmlns:a14="http://schemas.microsoft.com/office/drawing/2010/main" val="0"/>
              </a:ext>
            </a:extLst>
          </a:blip>
          <a:srcRect l="41374" t="24098" r="8772"/>
          <a:stretch/>
        </p:blipFill>
        <p:spPr>
          <a:xfrm>
            <a:off x="678707" y="2687040"/>
            <a:ext cx="1505386" cy="1718968"/>
          </a:xfrm>
          <a:prstGeom prst="rect">
            <a:avLst/>
          </a:prstGeom>
        </p:spPr>
      </p:pic>
      <p:pic>
        <p:nvPicPr>
          <p:cNvPr id="46" name="Picture 45" descr="DSCF4307.JPG"/>
          <p:cNvPicPr>
            <a:picLocks noChangeAspect="1"/>
          </p:cNvPicPr>
          <p:nvPr/>
        </p:nvPicPr>
        <p:blipFill rotWithShape="1">
          <a:blip r:embed="rId3">
            <a:extLst>
              <a:ext uri="{28A0092B-C50C-407E-A947-70E740481C1C}">
                <a14:useLocalDpi xmlns:a14="http://schemas.microsoft.com/office/drawing/2010/main" val="0"/>
              </a:ext>
            </a:extLst>
          </a:blip>
          <a:srcRect l="41374" t="24098" r="8772"/>
          <a:stretch/>
        </p:blipFill>
        <p:spPr>
          <a:xfrm>
            <a:off x="2317902" y="2702804"/>
            <a:ext cx="1505386" cy="1718968"/>
          </a:xfrm>
          <a:prstGeom prst="rect">
            <a:avLst/>
          </a:prstGeom>
        </p:spPr>
      </p:pic>
      <p:pic>
        <p:nvPicPr>
          <p:cNvPr id="47" name="Picture 46" descr="DSCF4307.JPG"/>
          <p:cNvPicPr>
            <a:picLocks noChangeAspect="1"/>
          </p:cNvPicPr>
          <p:nvPr/>
        </p:nvPicPr>
        <p:blipFill rotWithShape="1">
          <a:blip r:embed="rId3">
            <a:extLst>
              <a:ext uri="{28A0092B-C50C-407E-A947-70E740481C1C}">
                <a14:useLocalDpi xmlns:a14="http://schemas.microsoft.com/office/drawing/2010/main" val="0"/>
              </a:ext>
            </a:extLst>
          </a:blip>
          <a:srcRect l="41374" t="24098" r="8772"/>
          <a:stretch/>
        </p:blipFill>
        <p:spPr>
          <a:xfrm>
            <a:off x="3943899" y="2702804"/>
            <a:ext cx="1505386" cy="1718968"/>
          </a:xfrm>
          <a:prstGeom prst="rect">
            <a:avLst/>
          </a:prstGeom>
        </p:spPr>
      </p:pic>
      <p:cxnSp>
        <p:nvCxnSpPr>
          <p:cNvPr id="51" name="Straight Connector 50"/>
          <p:cNvCxnSpPr/>
          <p:nvPr/>
        </p:nvCxnSpPr>
        <p:spPr>
          <a:xfrm>
            <a:off x="6096000" y="1325563"/>
            <a:ext cx="0" cy="38832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2246162" y="1331091"/>
            <a:ext cx="1411783" cy="523220"/>
          </a:xfrm>
          <a:prstGeom prst="rect">
            <a:avLst/>
          </a:prstGeom>
          <a:noFill/>
        </p:spPr>
        <p:txBody>
          <a:bodyPr wrap="square" rtlCol="0" anchor="ctr">
            <a:spAutoFit/>
          </a:bodyPr>
          <a:lstStyle/>
          <a:p>
            <a:pPr algn="ctr"/>
            <a:r>
              <a:rPr lang="en-US" sz="2800" b="1" dirty="0" err="1" smtClean="0">
                <a:solidFill>
                  <a:srgbClr val="CE665F"/>
                </a:solidFill>
                <a:latin typeface="Segoe Condensed" charset="0"/>
                <a:ea typeface="Segoe Condensed" charset="0"/>
                <a:cs typeface="Segoe Condensed" charset="0"/>
              </a:rPr>
              <a:t>BodyVis</a:t>
            </a:r>
            <a:endParaRPr lang="en-US" sz="2800" b="1" dirty="0" smtClean="0">
              <a:solidFill>
                <a:srgbClr val="CE665F"/>
              </a:solidFill>
              <a:latin typeface="Segoe Condensed" charset="0"/>
              <a:ea typeface="Segoe Condensed" charset="0"/>
              <a:cs typeface="Segoe Condensed" charset="0"/>
            </a:endParaRPr>
          </a:p>
        </p:txBody>
      </p:sp>
      <p:sp>
        <p:nvSpPr>
          <p:cNvPr id="34" name="TextBox 33"/>
          <p:cNvSpPr txBox="1"/>
          <p:nvPr/>
        </p:nvSpPr>
        <p:spPr>
          <a:xfrm>
            <a:off x="8216900" y="1331091"/>
            <a:ext cx="1819385" cy="523220"/>
          </a:xfrm>
          <a:prstGeom prst="rect">
            <a:avLst/>
          </a:prstGeom>
          <a:noFill/>
        </p:spPr>
        <p:txBody>
          <a:bodyPr wrap="square" rtlCol="0" anchor="ctr">
            <a:spAutoFit/>
          </a:bodyPr>
          <a:lstStyle/>
          <a:p>
            <a:pPr algn="ctr"/>
            <a:r>
              <a:rPr lang="en-US" sz="2800" b="1" smtClean="0">
                <a:solidFill>
                  <a:srgbClr val="5294FF"/>
                </a:solidFill>
                <a:latin typeface="Segoe Condensed" charset="0"/>
                <a:ea typeface="Segoe Condensed" charset="0"/>
                <a:cs typeface="Segoe Condensed" charset="0"/>
              </a:rPr>
              <a:t>SharedPhys</a:t>
            </a:r>
            <a:endParaRPr lang="en-US" sz="2800" b="1" dirty="0" smtClean="0">
              <a:solidFill>
                <a:srgbClr val="5294FF"/>
              </a:solidFill>
              <a:latin typeface="Segoe Condensed" charset="0"/>
              <a:ea typeface="Segoe Condensed" charset="0"/>
              <a:cs typeface="Segoe Condensed" charset="0"/>
            </a:endParaRPr>
          </a:p>
        </p:txBody>
      </p:sp>
    </p:spTree>
    <p:extLst>
      <p:ext uri="{BB962C8B-B14F-4D97-AF65-F5344CB8AC3E}">
        <p14:creationId xmlns:p14="http://schemas.microsoft.com/office/powerpoint/2010/main" val="78709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par>
                                <p:cTn id="8" presetID="10" presetClass="entr" presetSubtype="0" fill="hold"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fade">
                                      <p:cBhvr>
                                        <p:cTn id="10" dur="500"/>
                                        <p:tgtEl>
                                          <p:spTgt spid="46"/>
                                        </p:tgtEl>
                                      </p:cBhvr>
                                    </p:animEffect>
                                  </p:childTnLst>
                                </p:cTn>
                              </p:par>
                              <p:par>
                                <p:cTn id="11" presetID="10" presetClass="entr" presetSubtype="0" fill="hold" nodeType="with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b="8724"/>
          <a:stretch/>
        </p:blipFill>
        <p:spPr>
          <a:xfrm>
            <a:off x="0" y="-950242"/>
            <a:ext cx="12192000" cy="7422760"/>
          </a:xfrm>
          <a:prstGeom prst="rect">
            <a:avLst/>
          </a:prstGeom>
        </p:spPr>
      </p:pic>
      <p:sp>
        <p:nvSpPr>
          <p:cNvPr id="7" name="Rectangle 6"/>
          <p:cNvSpPr/>
          <p:nvPr/>
        </p:nvSpPr>
        <p:spPr>
          <a:xfrm>
            <a:off x="0" y="-842668"/>
            <a:ext cx="12192000" cy="7329966"/>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47140" y="0"/>
            <a:ext cx="11716260" cy="1325563"/>
          </a:xfrm>
        </p:spPr>
        <p:txBody>
          <a:bodyPr/>
          <a:lstStyle/>
          <a:p>
            <a:r>
              <a:rPr lang="en-US" dirty="0" smtClean="0"/>
              <a:t>Life relevant </a:t>
            </a:r>
            <a:r>
              <a:rPr lang="en-US" smtClean="0"/>
              <a:t>inquiry experiences</a:t>
            </a:r>
            <a:endParaRPr lang="en-US" dirty="0"/>
          </a:p>
        </p:txBody>
      </p:sp>
      <p:pic>
        <p:nvPicPr>
          <p:cNvPr id="8" name="Picture 7"/>
          <p:cNvPicPr>
            <a:picLocks noChangeAspect="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b="12963"/>
          <a:stretch/>
        </p:blipFill>
        <p:spPr>
          <a:xfrm rot="2695468">
            <a:off x="4775291" y="2486725"/>
            <a:ext cx="2603316" cy="2265849"/>
          </a:xfrm>
          <a:prstGeom prst="rect">
            <a:avLst/>
          </a:prstGeom>
        </p:spPr>
      </p:pic>
      <p:sp>
        <p:nvSpPr>
          <p:cNvPr id="9" name="TextBox 8"/>
          <p:cNvSpPr txBox="1"/>
          <p:nvPr/>
        </p:nvSpPr>
        <p:spPr>
          <a:xfrm>
            <a:off x="694461" y="2681905"/>
            <a:ext cx="3378946" cy="1938992"/>
          </a:xfrm>
          <a:prstGeom prst="rect">
            <a:avLst/>
          </a:prstGeom>
          <a:noFill/>
        </p:spPr>
        <p:txBody>
          <a:bodyPr wrap="square" rtlCol="0" anchor="ctr">
            <a:spAutoFit/>
          </a:bodyPr>
          <a:lstStyle/>
          <a:p>
            <a:pPr algn="ctr"/>
            <a:r>
              <a:rPr lang="en-US" sz="4000" dirty="0" smtClean="0">
                <a:latin typeface="Segoe Condensed" charset="0"/>
                <a:ea typeface="Segoe Condensed" charset="0"/>
                <a:cs typeface="Segoe Condensed" charset="0"/>
              </a:rPr>
              <a:t>Science Inquiry</a:t>
            </a:r>
          </a:p>
          <a:p>
            <a:pPr algn="ctr"/>
            <a:r>
              <a:rPr lang="en-US" sz="4000" dirty="0" smtClean="0">
                <a:latin typeface="Segoe Condensed" charset="0"/>
                <a:ea typeface="Segoe Condensed" charset="0"/>
                <a:cs typeface="Segoe Condensed" charset="0"/>
              </a:rPr>
              <a:t>&amp;</a:t>
            </a:r>
          </a:p>
          <a:p>
            <a:pPr algn="ctr"/>
            <a:r>
              <a:rPr lang="en-US" sz="4000" dirty="0" smtClean="0">
                <a:latin typeface="Segoe Condensed" charset="0"/>
                <a:ea typeface="Segoe Condensed" charset="0"/>
                <a:cs typeface="Segoe Condensed" charset="0"/>
              </a:rPr>
              <a:t>Learning</a:t>
            </a:r>
            <a:endParaRPr lang="en-US" sz="4000" dirty="0">
              <a:latin typeface="Segoe Condensed" charset="0"/>
              <a:ea typeface="Segoe Condensed" charset="0"/>
              <a:cs typeface="Segoe Condensed" charset="0"/>
            </a:endParaRPr>
          </a:p>
        </p:txBody>
      </p:sp>
      <p:sp>
        <p:nvSpPr>
          <p:cNvPr id="10" name="TextBox 9"/>
          <p:cNvSpPr txBox="1"/>
          <p:nvPr/>
        </p:nvSpPr>
        <p:spPr>
          <a:xfrm>
            <a:off x="7836269" y="2681905"/>
            <a:ext cx="3918196" cy="1938992"/>
          </a:xfrm>
          <a:prstGeom prst="rect">
            <a:avLst/>
          </a:prstGeom>
          <a:noFill/>
        </p:spPr>
        <p:txBody>
          <a:bodyPr wrap="square" rtlCol="0" anchor="ctr">
            <a:spAutoFit/>
          </a:bodyPr>
          <a:lstStyle/>
          <a:p>
            <a:pPr algn="ctr"/>
            <a:r>
              <a:rPr lang="en-US" sz="4000" dirty="0" smtClean="0">
                <a:latin typeface="Segoe Condensed" charset="0"/>
                <a:ea typeface="Segoe Condensed" charset="0"/>
                <a:cs typeface="Segoe Condensed" charset="0"/>
              </a:rPr>
              <a:t>Interests,</a:t>
            </a:r>
          </a:p>
          <a:p>
            <a:pPr algn="ctr"/>
            <a:r>
              <a:rPr lang="en-US" sz="4000" dirty="0" smtClean="0">
                <a:latin typeface="Segoe Condensed" charset="0"/>
                <a:ea typeface="Segoe Condensed" charset="0"/>
                <a:cs typeface="Segoe Condensed" charset="0"/>
              </a:rPr>
              <a:t>Passions, </a:t>
            </a:r>
          </a:p>
          <a:p>
            <a:pPr algn="ctr"/>
            <a:r>
              <a:rPr lang="en-US" sz="4000" dirty="0" smtClean="0">
                <a:latin typeface="Segoe Condensed" charset="0"/>
                <a:ea typeface="Segoe Condensed" charset="0"/>
                <a:cs typeface="Segoe Condensed" charset="0"/>
              </a:rPr>
              <a:t>&amp; Lived Experiences</a:t>
            </a:r>
          </a:p>
        </p:txBody>
      </p:sp>
      <p:sp>
        <p:nvSpPr>
          <p:cNvPr id="4" name="Rectangle 3"/>
          <p:cNvSpPr/>
          <p:nvPr/>
        </p:nvSpPr>
        <p:spPr>
          <a:xfrm>
            <a:off x="0" y="6487298"/>
            <a:ext cx="12192000" cy="383059"/>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000" i="1" dirty="0">
                <a:solidFill>
                  <a:schemeClr val="tx1">
                    <a:lumMod val="85000"/>
                    <a:lumOff val="15000"/>
                  </a:schemeClr>
                </a:solidFill>
                <a:latin typeface="Helvetica Light Oblique" charset="0"/>
                <a:ea typeface="Helvetica Light Oblique" charset="0"/>
                <a:cs typeface="Helvetica Light Oblique" charset="0"/>
              </a:rPr>
              <a:t>Clegg, Gardner, &amp; </a:t>
            </a:r>
            <a:r>
              <a:rPr lang="en-US" sz="2000" i="1" dirty="0" err="1">
                <a:solidFill>
                  <a:schemeClr val="tx1">
                    <a:lumMod val="85000"/>
                    <a:lumOff val="15000"/>
                  </a:schemeClr>
                </a:solidFill>
                <a:latin typeface="Helvetica Light Oblique" charset="0"/>
                <a:ea typeface="Helvetica Light Oblique" charset="0"/>
                <a:cs typeface="Helvetica Light Oblique" charset="0"/>
              </a:rPr>
              <a:t>Kolodner</a:t>
            </a:r>
            <a:r>
              <a:rPr lang="en-US" sz="2000" i="1" dirty="0">
                <a:solidFill>
                  <a:schemeClr val="tx1">
                    <a:lumMod val="85000"/>
                    <a:lumOff val="15000"/>
                  </a:schemeClr>
                </a:solidFill>
                <a:latin typeface="Helvetica Light Oblique" charset="0"/>
                <a:ea typeface="Helvetica Light Oblique" charset="0"/>
                <a:cs typeface="Helvetica Light Oblique" charset="0"/>
              </a:rPr>
              <a:t>, </a:t>
            </a:r>
            <a:r>
              <a:rPr lang="en-US" sz="2000" i="1" dirty="0" smtClean="0">
                <a:solidFill>
                  <a:schemeClr val="tx1">
                    <a:lumMod val="85000"/>
                    <a:lumOff val="15000"/>
                  </a:schemeClr>
                </a:solidFill>
                <a:latin typeface="Helvetica Light Oblique" charset="0"/>
                <a:ea typeface="Helvetica Light Oblique" charset="0"/>
                <a:cs typeface="Helvetica Light Oblique" charset="0"/>
              </a:rPr>
              <a:t>ICLS 2010</a:t>
            </a:r>
            <a:r>
              <a:rPr lang="en-US" sz="2000" i="1" dirty="0" smtClean="0">
                <a:solidFill>
                  <a:schemeClr val="tx1">
                    <a:lumMod val="85000"/>
                    <a:lumOff val="15000"/>
                  </a:schemeClr>
                </a:solidFill>
                <a:effectLst/>
                <a:latin typeface="Helvetica Light Oblique" charset="0"/>
                <a:ea typeface="Helvetica Light Oblique" charset="0"/>
                <a:cs typeface="Helvetica Light Oblique" charset="0"/>
              </a:rPr>
              <a:t> </a:t>
            </a:r>
            <a:endParaRPr lang="en-US" sz="2000" i="1" dirty="0">
              <a:solidFill>
                <a:schemeClr val="tx1">
                  <a:lumMod val="85000"/>
                  <a:lumOff val="15000"/>
                </a:schemeClr>
              </a:solidFill>
              <a:latin typeface="Helvetica Light Oblique" charset="0"/>
              <a:ea typeface="Helvetica Light Oblique" charset="0"/>
              <a:cs typeface="Helvetica Light Oblique" charset="0"/>
            </a:endParaRPr>
          </a:p>
        </p:txBody>
      </p:sp>
    </p:spTree>
    <p:extLst>
      <p:ext uri="{BB962C8B-B14F-4D97-AF65-F5344CB8AC3E}">
        <p14:creationId xmlns:p14="http://schemas.microsoft.com/office/powerpoint/2010/main" val="11915704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3"/>
          <a:stretch>
            <a:fillRect/>
          </a:stretch>
        </p:blipFill>
        <p:spPr>
          <a:xfrm>
            <a:off x="6795054" y="2068085"/>
            <a:ext cx="1520249" cy="1657071"/>
          </a:xfrm>
          <a:prstGeom prst="rect">
            <a:avLst/>
          </a:prstGeom>
          <a:ln>
            <a:noFill/>
          </a:ln>
          <a:effectLst>
            <a:outerShdw sx="1000" sy="1000" algn="tl" rotWithShape="0">
              <a:srgbClr val="000000"/>
            </a:outerShdw>
          </a:effectLst>
        </p:spPr>
      </p:pic>
      <p:sp>
        <p:nvSpPr>
          <p:cNvPr id="32" name="Title 3"/>
          <p:cNvSpPr>
            <a:spLocks noGrp="1"/>
          </p:cNvSpPr>
          <p:nvPr>
            <p:ph type="title"/>
          </p:nvPr>
        </p:nvSpPr>
        <p:spPr>
          <a:xfrm>
            <a:off x="247140" y="0"/>
            <a:ext cx="10515600" cy="1325563"/>
          </a:xfrm>
        </p:spPr>
        <p:txBody>
          <a:bodyPr/>
          <a:lstStyle/>
          <a:p>
            <a:r>
              <a:rPr lang="en-US" dirty="0" smtClean="0"/>
              <a:t>Sessions</a:t>
            </a:r>
            <a:endParaRPr lang="en-US" dirty="0"/>
          </a:p>
        </p:txBody>
      </p:sp>
      <p:pic>
        <p:nvPicPr>
          <p:cNvPr id="37" name="Picture 36"/>
          <p:cNvPicPr>
            <a:picLocks noChangeAspect="1"/>
          </p:cNvPicPr>
          <p:nvPr/>
        </p:nvPicPr>
        <p:blipFill>
          <a:blip r:embed="rId3"/>
          <a:stretch>
            <a:fillRect/>
          </a:stretch>
        </p:blipFill>
        <p:spPr>
          <a:xfrm>
            <a:off x="8419386" y="2068084"/>
            <a:ext cx="1520249" cy="1657071"/>
          </a:xfrm>
          <a:prstGeom prst="rect">
            <a:avLst/>
          </a:prstGeom>
          <a:ln>
            <a:noFill/>
          </a:ln>
          <a:effectLst>
            <a:outerShdw sx="1000" sy="1000" algn="tl" rotWithShape="0">
              <a:srgbClr val="000000"/>
            </a:outerShdw>
          </a:effectLst>
        </p:spPr>
      </p:pic>
      <p:pic>
        <p:nvPicPr>
          <p:cNvPr id="38" name="Picture 37"/>
          <p:cNvPicPr>
            <a:picLocks noChangeAspect="1"/>
          </p:cNvPicPr>
          <p:nvPr/>
        </p:nvPicPr>
        <p:blipFill>
          <a:blip r:embed="rId3"/>
          <a:stretch>
            <a:fillRect/>
          </a:stretch>
        </p:blipFill>
        <p:spPr>
          <a:xfrm>
            <a:off x="10049851" y="2068083"/>
            <a:ext cx="1520249" cy="1657071"/>
          </a:xfrm>
          <a:prstGeom prst="rect">
            <a:avLst/>
          </a:prstGeom>
          <a:ln>
            <a:noFill/>
          </a:ln>
          <a:effectLst>
            <a:outerShdw sx="1000" sy="1000" algn="tl" rotWithShape="0">
              <a:srgbClr val="000000"/>
            </a:outerShdw>
          </a:effectLst>
        </p:spPr>
      </p:pic>
      <p:pic>
        <p:nvPicPr>
          <p:cNvPr id="39" name="Picture 38"/>
          <p:cNvPicPr>
            <a:picLocks noChangeAspect="1"/>
          </p:cNvPicPr>
          <p:nvPr/>
        </p:nvPicPr>
        <p:blipFill>
          <a:blip r:embed="rId3"/>
          <a:stretch>
            <a:fillRect/>
          </a:stretch>
        </p:blipFill>
        <p:spPr>
          <a:xfrm>
            <a:off x="6795054" y="3771289"/>
            <a:ext cx="1520249" cy="1657071"/>
          </a:xfrm>
          <a:prstGeom prst="rect">
            <a:avLst/>
          </a:prstGeom>
          <a:ln>
            <a:noFill/>
          </a:ln>
          <a:effectLst>
            <a:outerShdw sx="1000" sy="1000" algn="tl" rotWithShape="0">
              <a:srgbClr val="000000"/>
            </a:outerShdw>
          </a:effectLst>
        </p:spPr>
      </p:pic>
      <p:pic>
        <p:nvPicPr>
          <p:cNvPr id="40" name="Picture 39"/>
          <p:cNvPicPr>
            <a:picLocks noChangeAspect="1"/>
          </p:cNvPicPr>
          <p:nvPr/>
        </p:nvPicPr>
        <p:blipFill>
          <a:blip r:embed="rId3"/>
          <a:stretch>
            <a:fillRect/>
          </a:stretch>
        </p:blipFill>
        <p:spPr>
          <a:xfrm>
            <a:off x="8419386" y="3771288"/>
            <a:ext cx="1520249" cy="1657071"/>
          </a:xfrm>
          <a:prstGeom prst="rect">
            <a:avLst/>
          </a:prstGeom>
          <a:ln>
            <a:noFill/>
          </a:ln>
          <a:effectLst>
            <a:outerShdw sx="1000" sy="1000" algn="tl" rotWithShape="0">
              <a:srgbClr val="000000"/>
            </a:outerShdw>
          </a:effectLst>
        </p:spPr>
      </p:pic>
      <p:pic>
        <p:nvPicPr>
          <p:cNvPr id="41" name="Picture 40"/>
          <p:cNvPicPr>
            <a:picLocks noChangeAspect="1"/>
          </p:cNvPicPr>
          <p:nvPr/>
        </p:nvPicPr>
        <p:blipFill>
          <a:blip r:embed="rId3"/>
          <a:stretch>
            <a:fillRect/>
          </a:stretch>
        </p:blipFill>
        <p:spPr>
          <a:xfrm>
            <a:off x="10049851" y="3771287"/>
            <a:ext cx="1520249" cy="1657071"/>
          </a:xfrm>
          <a:prstGeom prst="rect">
            <a:avLst/>
          </a:prstGeom>
          <a:ln>
            <a:noFill/>
          </a:ln>
          <a:effectLst>
            <a:outerShdw sx="1000" sy="1000" algn="tl" rotWithShape="0">
              <a:srgbClr val="000000"/>
            </a:outerShdw>
          </a:effectLst>
        </p:spPr>
      </p:pic>
      <p:pic>
        <p:nvPicPr>
          <p:cNvPr id="45" name="Picture 44" descr="DSCF4307.JPG"/>
          <p:cNvPicPr>
            <a:picLocks noChangeAspect="1"/>
          </p:cNvPicPr>
          <p:nvPr/>
        </p:nvPicPr>
        <p:blipFill rotWithShape="1">
          <a:blip r:embed="rId4">
            <a:extLst>
              <a:ext uri="{28A0092B-C50C-407E-A947-70E740481C1C}">
                <a14:useLocalDpi xmlns:a14="http://schemas.microsoft.com/office/drawing/2010/main" val="0"/>
              </a:ext>
            </a:extLst>
          </a:blip>
          <a:srcRect l="41374" t="24098" r="8772"/>
          <a:stretch/>
        </p:blipFill>
        <p:spPr>
          <a:xfrm>
            <a:off x="678707" y="2687040"/>
            <a:ext cx="1505386" cy="1718968"/>
          </a:xfrm>
          <a:prstGeom prst="rect">
            <a:avLst/>
          </a:prstGeom>
        </p:spPr>
      </p:pic>
      <p:pic>
        <p:nvPicPr>
          <p:cNvPr id="46" name="Picture 45" descr="DSCF4307.JPG"/>
          <p:cNvPicPr>
            <a:picLocks noChangeAspect="1"/>
          </p:cNvPicPr>
          <p:nvPr/>
        </p:nvPicPr>
        <p:blipFill rotWithShape="1">
          <a:blip r:embed="rId4">
            <a:extLst>
              <a:ext uri="{28A0092B-C50C-407E-A947-70E740481C1C}">
                <a14:useLocalDpi xmlns:a14="http://schemas.microsoft.com/office/drawing/2010/main" val="0"/>
              </a:ext>
            </a:extLst>
          </a:blip>
          <a:srcRect l="41374" t="24098" r="8772"/>
          <a:stretch/>
        </p:blipFill>
        <p:spPr>
          <a:xfrm>
            <a:off x="2317902" y="2702804"/>
            <a:ext cx="1505386" cy="1718968"/>
          </a:xfrm>
          <a:prstGeom prst="rect">
            <a:avLst/>
          </a:prstGeom>
        </p:spPr>
      </p:pic>
      <p:pic>
        <p:nvPicPr>
          <p:cNvPr id="47" name="Picture 46" descr="DSCF4307.JPG"/>
          <p:cNvPicPr>
            <a:picLocks noChangeAspect="1"/>
          </p:cNvPicPr>
          <p:nvPr/>
        </p:nvPicPr>
        <p:blipFill rotWithShape="1">
          <a:blip r:embed="rId4">
            <a:extLst>
              <a:ext uri="{28A0092B-C50C-407E-A947-70E740481C1C}">
                <a14:useLocalDpi xmlns:a14="http://schemas.microsoft.com/office/drawing/2010/main" val="0"/>
              </a:ext>
            </a:extLst>
          </a:blip>
          <a:srcRect l="41374" t="24098" r="8772"/>
          <a:stretch/>
        </p:blipFill>
        <p:spPr>
          <a:xfrm>
            <a:off x="3943899" y="2702804"/>
            <a:ext cx="1505386" cy="1718968"/>
          </a:xfrm>
          <a:prstGeom prst="rect">
            <a:avLst/>
          </a:prstGeom>
        </p:spPr>
      </p:pic>
      <p:cxnSp>
        <p:nvCxnSpPr>
          <p:cNvPr id="51" name="Straight Connector 50"/>
          <p:cNvCxnSpPr/>
          <p:nvPr/>
        </p:nvCxnSpPr>
        <p:spPr>
          <a:xfrm>
            <a:off x="6096000" y="1325563"/>
            <a:ext cx="0" cy="38832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2246162" y="1331091"/>
            <a:ext cx="1411783" cy="523220"/>
          </a:xfrm>
          <a:prstGeom prst="rect">
            <a:avLst/>
          </a:prstGeom>
          <a:noFill/>
        </p:spPr>
        <p:txBody>
          <a:bodyPr wrap="square" rtlCol="0" anchor="ctr">
            <a:spAutoFit/>
          </a:bodyPr>
          <a:lstStyle/>
          <a:p>
            <a:pPr algn="ctr"/>
            <a:r>
              <a:rPr lang="en-US" sz="2800" b="1" dirty="0" err="1" smtClean="0">
                <a:solidFill>
                  <a:srgbClr val="CE665F"/>
                </a:solidFill>
                <a:latin typeface="Segoe Condensed" charset="0"/>
                <a:ea typeface="Segoe Condensed" charset="0"/>
                <a:cs typeface="Segoe Condensed" charset="0"/>
              </a:rPr>
              <a:t>BodyVis</a:t>
            </a:r>
            <a:endParaRPr lang="en-US" sz="2800" b="1" dirty="0" smtClean="0">
              <a:solidFill>
                <a:srgbClr val="CE665F"/>
              </a:solidFill>
              <a:latin typeface="Segoe Condensed" charset="0"/>
              <a:ea typeface="Segoe Condensed" charset="0"/>
              <a:cs typeface="Segoe Condensed" charset="0"/>
            </a:endParaRPr>
          </a:p>
        </p:txBody>
      </p:sp>
      <p:sp>
        <p:nvSpPr>
          <p:cNvPr id="53" name="TextBox 52"/>
          <p:cNvSpPr txBox="1"/>
          <p:nvPr/>
        </p:nvSpPr>
        <p:spPr>
          <a:xfrm>
            <a:off x="8216900" y="1331091"/>
            <a:ext cx="1819385" cy="523220"/>
          </a:xfrm>
          <a:prstGeom prst="rect">
            <a:avLst/>
          </a:prstGeom>
          <a:noFill/>
        </p:spPr>
        <p:txBody>
          <a:bodyPr wrap="square" rtlCol="0" anchor="ctr">
            <a:spAutoFit/>
          </a:bodyPr>
          <a:lstStyle/>
          <a:p>
            <a:pPr algn="ctr"/>
            <a:r>
              <a:rPr lang="en-US" sz="2800" b="1" smtClean="0">
                <a:solidFill>
                  <a:srgbClr val="5294FF"/>
                </a:solidFill>
                <a:latin typeface="Segoe Condensed" charset="0"/>
                <a:ea typeface="Segoe Condensed" charset="0"/>
                <a:cs typeface="Segoe Condensed" charset="0"/>
              </a:rPr>
              <a:t>SharedPhys</a:t>
            </a:r>
            <a:endParaRPr lang="en-US" sz="2800" b="1" dirty="0" smtClean="0">
              <a:solidFill>
                <a:srgbClr val="5294FF"/>
              </a:solidFill>
              <a:latin typeface="Segoe Condensed" charset="0"/>
              <a:ea typeface="Segoe Condensed" charset="0"/>
              <a:cs typeface="Segoe Condensed" charset="0"/>
            </a:endParaRPr>
          </a:p>
        </p:txBody>
      </p:sp>
    </p:spTree>
    <p:extLst>
      <p:ext uri="{BB962C8B-B14F-4D97-AF65-F5344CB8AC3E}">
        <p14:creationId xmlns:p14="http://schemas.microsoft.com/office/powerpoint/2010/main" val="90118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fade">
                                      <p:cBhvr>
                                        <p:cTn id="10" dur="500"/>
                                        <p:tgtEl>
                                          <p:spTgt spid="37"/>
                                        </p:tgtEl>
                                      </p:cBhvr>
                                    </p:animEffect>
                                  </p:childTnLst>
                                </p:cTn>
                              </p:par>
                              <p:par>
                                <p:cTn id="11" presetID="10" presetClass="entr" presetSubtype="0"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500"/>
                                        <p:tgtEl>
                                          <p:spTgt spid="38"/>
                                        </p:tgtEl>
                                      </p:cBhvr>
                                    </p:animEffect>
                                  </p:childTnLst>
                                </p:cTn>
                              </p:par>
                              <p:par>
                                <p:cTn id="14" presetID="10" presetClass="entr" presetSubtype="0" fill="hold" nodeType="with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fade">
                                      <p:cBhvr>
                                        <p:cTn id="16" dur="500"/>
                                        <p:tgtEl>
                                          <p:spTgt spid="41"/>
                                        </p:tgtEl>
                                      </p:cBhvr>
                                    </p:animEffect>
                                  </p:childTnLst>
                                </p:cTn>
                              </p:par>
                              <p:par>
                                <p:cTn id="17" presetID="10" presetClass="entr" presetSubtype="0" fill="hold" nodeType="with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fade">
                                      <p:cBhvr>
                                        <p:cTn id="19" dur="500"/>
                                        <p:tgtEl>
                                          <p:spTgt spid="40"/>
                                        </p:tgtEl>
                                      </p:cBhvr>
                                    </p:animEffect>
                                  </p:childTnLst>
                                </p:cTn>
                              </p:par>
                              <p:par>
                                <p:cTn id="20" presetID="10" presetClass="entr" presetSubtype="0"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3"/>
          <a:stretch>
            <a:fillRect/>
          </a:stretch>
        </p:blipFill>
        <p:spPr>
          <a:xfrm>
            <a:off x="6795054" y="2068085"/>
            <a:ext cx="1520249" cy="1657071"/>
          </a:xfrm>
          <a:prstGeom prst="rect">
            <a:avLst/>
          </a:prstGeom>
          <a:ln>
            <a:noFill/>
          </a:ln>
          <a:effectLst>
            <a:outerShdw sx="1000" sy="1000" algn="tl" rotWithShape="0">
              <a:srgbClr val="000000"/>
            </a:outerShdw>
          </a:effectLst>
        </p:spPr>
      </p:pic>
      <p:sp>
        <p:nvSpPr>
          <p:cNvPr id="32" name="Title 3"/>
          <p:cNvSpPr>
            <a:spLocks noGrp="1"/>
          </p:cNvSpPr>
          <p:nvPr>
            <p:ph type="title"/>
          </p:nvPr>
        </p:nvSpPr>
        <p:spPr>
          <a:xfrm>
            <a:off x="247140" y="0"/>
            <a:ext cx="10515600" cy="1325563"/>
          </a:xfrm>
        </p:spPr>
        <p:txBody>
          <a:bodyPr/>
          <a:lstStyle/>
          <a:p>
            <a:r>
              <a:rPr lang="en-US" dirty="0" smtClean="0"/>
              <a:t>Sessions</a:t>
            </a:r>
            <a:endParaRPr lang="en-US" dirty="0"/>
          </a:p>
        </p:txBody>
      </p:sp>
      <p:pic>
        <p:nvPicPr>
          <p:cNvPr id="37" name="Picture 36"/>
          <p:cNvPicPr>
            <a:picLocks noChangeAspect="1"/>
          </p:cNvPicPr>
          <p:nvPr/>
        </p:nvPicPr>
        <p:blipFill>
          <a:blip r:embed="rId3"/>
          <a:stretch>
            <a:fillRect/>
          </a:stretch>
        </p:blipFill>
        <p:spPr>
          <a:xfrm>
            <a:off x="8419386" y="2068084"/>
            <a:ext cx="1520249" cy="1657071"/>
          </a:xfrm>
          <a:prstGeom prst="rect">
            <a:avLst/>
          </a:prstGeom>
          <a:ln>
            <a:noFill/>
          </a:ln>
          <a:effectLst>
            <a:outerShdw sx="1000" sy="1000" algn="tl" rotWithShape="0">
              <a:srgbClr val="000000"/>
            </a:outerShdw>
          </a:effectLst>
        </p:spPr>
      </p:pic>
      <p:pic>
        <p:nvPicPr>
          <p:cNvPr id="38" name="Picture 37"/>
          <p:cNvPicPr>
            <a:picLocks noChangeAspect="1"/>
          </p:cNvPicPr>
          <p:nvPr/>
        </p:nvPicPr>
        <p:blipFill>
          <a:blip r:embed="rId3"/>
          <a:stretch>
            <a:fillRect/>
          </a:stretch>
        </p:blipFill>
        <p:spPr>
          <a:xfrm>
            <a:off x="10049851" y="2068083"/>
            <a:ext cx="1520249" cy="1657071"/>
          </a:xfrm>
          <a:prstGeom prst="rect">
            <a:avLst/>
          </a:prstGeom>
          <a:ln>
            <a:noFill/>
          </a:ln>
          <a:effectLst>
            <a:outerShdw sx="1000" sy="1000" algn="tl" rotWithShape="0">
              <a:srgbClr val="000000"/>
            </a:outerShdw>
          </a:effectLst>
        </p:spPr>
      </p:pic>
      <p:pic>
        <p:nvPicPr>
          <p:cNvPr id="39" name="Picture 38"/>
          <p:cNvPicPr>
            <a:picLocks noChangeAspect="1"/>
          </p:cNvPicPr>
          <p:nvPr/>
        </p:nvPicPr>
        <p:blipFill>
          <a:blip r:embed="rId3"/>
          <a:stretch>
            <a:fillRect/>
          </a:stretch>
        </p:blipFill>
        <p:spPr>
          <a:xfrm>
            <a:off x="6795054" y="3771289"/>
            <a:ext cx="1520249" cy="1657071"/>
          </a:xfrm>
          <a:prstGeom prst="rect">
            <a:avLst/>
          </a:prstGeom>
          <a:ln>
            <a:noFill/>
          </a:ln>
          <a:effectLst>
            <a:outerShdw sx="1000" sy="1000" algn="tl" rotWithShape="0">
              <a:srgbClr val="000000"/>
            </a:outerShdw>
          </a:effectLst>
        </p:spPr>
      </p:pic>
      <p:pic>
        <p:nvPicPr>
          <p:cNvPr id="40" name="Picture 39"/>
          <p:cNvPicPr>
            <a:picLocks noChangeAspect="1"/>
          </p:cNvPicPr>
          <p:nvPr/>
        </p:nvPicPr>
        <p:blipFill>
          <a:blip r:embed="rId3"/>
          <a:stretch>
            <a:fillRect/>
          </a:stretch>
        </p:blipFill>
        <p:spPr>
          <a:xfrm>
            <a:off x="8419386" y="3771288"/>
            <a:ext cx="1520249" cy="1657071"/>
          </a:xfrm>
          <a:prstGeom prst="rect">
            <a:avLst/>
          </a:prstGeom>
          <a:ln>
            <a:noFill/>
          </a:ln>
          <a:effectLst>
            <a:outerShdw sx="1000" sy="1000" algn="tl" rotWithShape="0">
              <a:srgbClr val="000000"/>
            </a:outerShdw>
          </a:effectLst>
        </p:spPr>
      </p:pic>
      <p:pic>
        <p:nvPicPr>
          <p:cNvPr id="41" name="Picture 40"/>
          <p:cNvPicPr>
            <a:picLocks noChangeAspect="1"/>
          </p:cNvPicPr>
          <p:nvPr/>
        </p:nvPicPr>
        <p:blipFill>
          <a:blip r:embed="rId3"/>
          <a:stretch>
            <a:fillRect/>
          </a:stretch>
        </p:blipFill>
        <p:spPr>
          <a:xfrm>
            <a:off x="10049851" y="3771287"/>
            <a:ext cx="1520249" cy="1657071"/>
          </a:xfrm>
          <a:prstGeom prst="rect">
            <a:avLst/>
          </a:prstGeom>
          <a:ln>
            <a:noFill/>
          </a:ln>
          <a:effectLst>
            <a:outerShdw sx="1000" sy="1000" algn="tl" rotWithShape="0">
              <a:srgbClr val="000000"/>
            </a:outerShdw>
          </a:effectLst>
        </p:spPr>
      </p:pic>
      <p:pic>
        <p:nvPicPr>
          <p:cNvPr id="45" name="Picture 44" descr="DSCF4307.JPG"/>
          <p:cNvPicPr>
            <a:picLocks noChangeAspect="1"/>
          </p:cNvPicPr>
          <p:nvPr/>
        </p:nvPicPr>
        <p:blipFill rotWithShape="1">
          <a:blip r:embed="rId4">
            <a:extLst>
              <a:ext uri="{28A0092B-C50C-407E-A947-70E740481C1C}">
                <a14:useLocalDpi xmlns:a14="http://schemas.microsoft.com/office/drawing/2010/main" val="0"/>
              </a:ext>
            </a:extLst>
          </a:blip>
          <a:srcRect l="41374" t="24098" r="8772"/>
          <a:stretch/>
        </p:blipFill>
        <p:spPr>
          <a:xfrm>
            <a:off x="1803111" y="2911803"/>
            <a:ext cx="1505386" cy="1718968"/>
          </a:xfrm>
          <a:prstGeom prst="rect">
            <a:avLst/>
          </a:prstGeom>
        </p:spPr>
      </p:pic>
      <p:pic>
        <p:nvPicPr>
          <p:cNvPr id="46" name="Picture 45" descr="DSCF4307.JPG"/>
          <p:cNvPicPr>
            <a:picLocks noChangeAspect="1"/>
          </p:cNvPicPr>
          <p:nvPr/>
        </p:nvPicPr>
        <p:blipFill rotWithShape="1">
          <a:blip r:embed="rId4">
            <a:extLst>
              <a:ext uri="{28A0092B-C50C-407E-A947-70E740481C1C}">
                <a14:useLocalDpi xmlns:a14="http://schemas.microsoft.com/office/drawing/2010/main" val="0"/>
              </a:ext>
            </a:extLst>
          </a:blip>
          <a:srcRect l="41374" t="24098" r="8772"/>
          <a:stretch/>
        </p:blipFill>
        <p:spPr>
          <a:xfrm>
            <a:off x="5181220" y="3823204"/>
            <a:ext cx="1505386" cy="1718968"/>
          </a:xfrm>
          <a:prstGeom prst="rect">
            <a:avLst/>
          </a:prstGeom>
        </p:spPr>
      </p:pic>
      <p:pic>
        <p:nvPicPr>
          <p:cNvPr id="47" name="Picture 46" descr="DSCF4307.JPG"/>
          <p:cNvPicPr>
            <a:picLocks noChangeAspect="1"/>
          </p:cNvPicPr>
          <p:nvPr/>
        </p:nvPicPr>
        <p:blipFill rotWithShape="1">
          <a:blip r:embed="rId4">
            <a:extLst>
              <a:ext uri="{28A0092B-C50C-407E-A947-70E740481C1C}">
                <a14:useLocalDpi xmlns:a14="http://schemas.microsoft.com/office/drawing/2010/main" val="0"/>
              </a:ext>
            </a:extLst>
          </a:blip>
          <a:srcRect l="41374" t="24098" r="8772"/>
          <a:stretch/>
        </p:blipFill>
        <p:spPr>
          <a:xfrm>
            <a:off x="5173788" y="1996367"/>
            <a:ext cx="1505386" cy="1718968"/>
          </a:xfrm>
          <a:prstGeom prst="rect">
            <a:avLst/>
          </a:prstGeom>
        </p:spPr>
      </p:pic>
      <p:sp>
        <p:nvSpPr>
          <p:cNvPr id="36" name="TextBox 35"/>
          <p:cNvSpPr txBox="1"/>
          <p:nvPr/>
        </p:nvSpPr>
        <p:spPr>
          <a:xfrm>
            <a:off x="6387084" y="1087510"/>
            <a:ext cx="4153737" cy="830997"/>
          </a:xfrm>
          <a:prstGeom prst="rect">
            <a:avLst/>
          </a:prstGeom>
          <a:noFill/>
        </p:spPr>
        <p:txBody>
          <a:bodyPr wrap="square" rtlCol="0" anchor="ctr">
            <a:spAutoFit/>
          </a:bodyPr>
          <a:lstStyle/>
          <a:p>
            <a:pPr algn="ctr"/>
            <a:r>
              <a:rPr lang="en-US" sz="2400" dirty="0" smtClean="0">
                <a:latin typeface="Segoe Condensed" charset="0"/>
                <a:ea typeface="Segoe Condensed" charset="0"/>
                <a:cs typeface="Segoe Condensed" charset="0"/>
              </a:rPr>
              <a:t>Out of </a:t>
            </a:r>
            <a:r>
              <a:rPr lang="en-US" sz="2400" dirty="0">
                <a:latin typeface="Segoe Condensed" charset="0"/>
                <a:ea typeface="Segoe Condensed" charset="0"/>
                <a:cs typeface="Segoe Condensed" charset="0"/>
              </a:rPr>
              <a:t>s</a:t>
            </a:r>
            <a:r>
              <a:rPr lang="en-US" sz="2400" dirty="0" smtClean="0">
                <a:latin typeface="Segoe Condensed" charset="0"/>
                <a:ea typeface="Segoe Condensed" charset="0"/>
                <a:cs typeface="Segoe Condensed" charset="0"/>
              </a:rPr>
              <a:t>chool programs (Boys &amp; Girls Club)</a:t>
            </a:r>
          </a:p>
        </p:txBody>
      </p:sp>
      <p:sp>
        <p:nvSpPr>
          <p:cNvPr id="44" name="TextBox 43"/>
          <p:cNvSpPr txBox="1"/>
          <p:nvPr/>
        </p:nvSpPr>
        <p:spPr>
          <a:xfrm>
            <a:off x="830953" y="1087510"/>
            <a:ext cx="3449702" cy="830997"/>
          </a:xfrm>
          <a:prstGeom prst="rect">
            <a:avLst/>
          </a:prstGeom>
          <a:noFill/>
        </p:spPr>
        <p:txBody>
          <a:bodyPr wrap="square" rtlCol="0" anchor="ctr">
            <a:spAutoFit/>
          </a:bodyPr>
          <a:lstStyle/>
          <a:p>
            <a:pPr algn="ctr"/>
            <a:r>
              <a:rPr lang="en-US" sz="2400" dirty="0" smtClean="0">
                <a:latin typeface="Segoe Condensed" charset="0"/>
                <a:ea typeface="Segoe Condensed" charset="0"/>
                <a:cs typeface="Segoe Condensed" charset="0"/>
              </a:rPr>
              <a:t>Joint 2</a:t>
            </a:r>
            <a:r>
              <a:rPr lang="en-US" sz="2400" baseline="30000" dirty="0" smtClean="0">
                <a:latin typeface="Segoe Condensed" charset="0"/>
                <a:ea typeface="Segoe Condensed" charset="0"/>
                <a:cs typeface="Segoe Condensed" charset="0"/>
              </a:rPr>
              <a:t>nd</a:t>
            </a:r>
            <a:r>
              <a:rPr lang="en-US" sz="2400" dirty="0" smtClean="0">
                <a:latin typeface="Segoe Condensed" charset="0"/>
                <a:ea typeface="Segoe Condensed" charset="0"/>
                <a:cs typeface="Segoe Condensed" charset="0"/>
              </a:rPr>
              <a:t> and 3</a:t>
            </a:r>
            <a:r>
              <a:rPr lang="en-US" sz="2400" baseline="30000" dirty="0" smtClean="0">
                <a:latin typeface="Segoe Condensed" charset="0"/>
                <a:ea typeface="Segoe Condensed" charset="0"/>
                <a:cs typeface="Segoe Condensed" charset="0"/>
              </a:rPr>
              <a:t>rd</a:t>
            </a:r>
            <a:r>
              <a:rPr lang="en-US" sz="2400" dirty="0" smtClean="0">
                <a:latin typeface="Segoe Condensed" charset="0"/>
                <a:ea typeface="Segoe Condensed" charset="0"/>
                <a:cs typeface="Segoe Condensed" charset="0"/>
              </a:rPr>
              <a:t> grade private school classroom</a:t>
            </a:r>
          </a:p>
        </p:txBody>
      </p:sp>
    </p:spTree>
    <p:extLst>
      <p:ext uri="{BB962C8B-B14F-4D97-AF65-F5344CB8AC3E}">
        <p14:creationId xmlns:p14="http://schemas.microsoft.com/office/powerpoint/2010/main" val="52127135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p:txBody>
          <a:bodyPr/>
          <a:lstStyle/>
          <a:p>
            <a:r>
              <a:rPr lang="en-US" dirty="0" smtClean="0"/>
              <a:t>Participants</a:t>
            </a:r>
            <a:endParaRPr lang="en-US" dirty="0"/>
          </a:p>
        </p:txBody>
      </p:sp>
      <p:cxnSp>
        <p:nvCxnSpPr>
          <p:cNvPr id="29" name="Straight Connector 28"/>
          <p:cNvCxnSpPr/>
          <p:nvPr/>
        </p:nvCxnSpPr>
        <p:spPr>
          <a:xfrm>
            <a:off x="6096000" y="1325563"/>
            <a:ext cx="0" cy="38832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2246162" y="1331091"/>
            <a:ext cx="1411783" cy="523220"/>
          </a:xfrm>
          <a:prstGeom prst="rect">
            <a:avLst/>
          </a:prstGeom>
          <a:noFill/>
        </p:spPr>
        <p:txBody>
          <a:bodyPr wrap="square" rtlCol="0" anchor="ctr">
            <a:spAutoFit/>
          </a:bodyPr>
          <a:lstStyle/>
          <a:p>
            <a:pPr algn="ctr"/>
            <a:r>
              <a:rPr lang="en-US" sz="2800" b="1" dirty="0" err="1" smtClean="0">
                <a:solidFill>
                  <a:srgbClr val="CE665F"/>
                </a:solidFill>
                <a:latin typeface="Segoe Condensed" charset="0"/>
                <a:ea typeface="Segoe Condensed" charset="0"/>
                <a:cs typeface="Segoe Condensed" charset="0"/>
              </a:rPr>
              <a:t>BodyVis</a:t>
            </a:r>
            <a:endParaRPr lang="en-US" sz="2800" b="1" dirty="0" smtClean="0">
              <a:solidFill>
                <a:srgbClr val="CE665F"/>
              </a:solidFill>
              <a:latin typeface="Segoe Condensed" charset="0"/>
              <a:ea typeface="Segoe Condensed" charset="0"/>
              <a:cs typeface="Segoe Condensed" charset="0"/>
            </a:endParaRPr>
          </a:p>
        </p:txBody>
      </p:sp>
      <p:sp>
        <p:nvSpPr>
          <p:cNvPr id="48" name="TextBox 47"/>
          <p:cNvSpPr txBox="1"/>
          <p:nvPr/>
        </p:nvSpPr>
        <p:spPr>
          <a:xfrm>
            <a:off x="8216900" y="1331091"/>
            <a:ext cx="1819385" cy="523220"/>
          </a:xfrm>
          <a:prstGeom prst="rect">
            <a:avLst/>
          </a:prstGeom>
          <a:noFill/>
        </p:spPr>
        <p:txBody>
          <a:bodyPr wrap="square" rtlCol="0" anchor="ctr">
            <a:spAutoFit/>
          </a:bodyPr>
          <a:lstStyle/>
          <a:p>
            <a:pPr algn="ctr"/>
            <a:r>
              <a:rPr lang="en-US" sz="2800" b="1" smtClean="0">
                <a:solidFill>
                  <a:srgbClr val="5294FF"/>
                </a:solidFill>
                <a:latin typeface="Segoe Condensed" charset="0"/>
                <a:ea typeface="Segoe Condensed" charset="0"/>
                <a:cs typeface="Segoe Condensed" charset="0"/>
              </a:rPr>
              <a:t>SharedPhys</a:t>
            </a:r>
            <a:endParaRPr lang="en-US" sz="2800" b="1" dirty="0" smtClean="0">
              <a:solidFill>
                <a:srgbClr val="5294FF"/>
              </a:solidFill>
              <a:latin typeface="Segoe Condensed" charset="0"/>
              <a:ea typeface="Segoe Condensed" charset="0"/>
              <a:cs typeface="Segoe Condensed" charset="0"/>
            </a:endParaRPr>
          </a:p>
        </p:txBody>
      </p:sp>
    </p:spTree>
    <p:extLst>
      <p:ext uri="{BB962C8B-B14F-4D97-AF65-F5344CB8AC3E}">
        <p14:creationId xmlns:p14="http://schemas.microsoft.com/office/powerpoint/2010/main" val="153596639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p:txBody>
          <a:bodyPr/>
          <a:lstStyle/>
          <a:p>
            <a:r>
              <a:rPr lang="en-US" dirty="0" smtClean="0"/>
              <a:t>Participants</a:t>
            </a:r>
            <a:endParaRPr lang="en-US" dirty="0"/>
          </a:p>
        </p:txBody>
      </p:sp>
      <p:cxnSp>
        <p:nvCxnSpPr>
          <p:cNvPr id="29" name="Straight Connector 28"/>
          <p:cNvCxnSpPr/>
          <p:nvPr/>
        </p:nvCxnSpPr>
        <p:spPr>
          <a:xfrm>
            <a:off x="6096000" y="1325563"/>
            <a:ext cx="0" cy="38832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0" name="Group 19"/>
          <p:cNvGrpSpPr/>
          <p:nvPr/>
        </p:nvGrpSpPr>
        <p:grpSpPr>
          <a:xfrm>
            <a:off x="1216231" y="1934791"/>
            <a:ext cx="3660940" cy="3130033"/>
            <a:chOff x="1343231" y="1998291"/>
            <a:chExt cx="3660940" cy="3130033"/>
          </a:xfrm>
        </p:grpSpPr>
        <p:grpSp>
          <p:nvGrpSpPr>
            <p:cNvPr id="33" name="Group 32"/>
            <p:cNvGrpSpPr/>
            <p:nvPr/>
          </p:nvGrpSpPr>
          <p:grpSpPr>
            <a:xfrm>
              <a:off x="3433677" y="3607558"/>
              <a:ext cx="1479123" cy="1517060"/>
              <a:chOff x="3042419" y="2257106"/>
              <a:chExt cx="3199020" cy="3525592"/>
            </a:xfrm>
          </p:grpSpPr>
          <p:sp>
            <p:nvSpPr>
              <p:cNvPr id="34" name="TextBox 33"/>
              <p:cNvSpPr txBox="1"/>
              <p:nvPr/>
            </p:nvSpPr>
            <p:spPr>
              <a:xfrm>
                <a:off x="3042419" y="4566754"/>
                <a:ext cx="3199020" cy="1215944"/>
              </a:xfrm>
              <a:prstGeom prst="rect">
                <a:avLst/>
              </a:prstGeom>
              <a:noFill/>
            </p:spPr>
            <p:txBody>
              <a:bodyPr wrap="none" rtlCol="0">
                <a:spAutoFit/>
              </a:bodyPr>
              <a:lstStyle/>
              <a:p>
                <a:pPr algn="ctr"/>
                <a:r>
                  <a:rPr lang="en-US" sz="2800" dirty="0" smtClean="0">
                    <a:latin typeface="Segoe Condensed" charset="0"/>
                    <a:ea typeface="Segoe Condensed" charset="0"/>
                    <a:cs typeface="Segoe Condensed" charset="0"/>
                  </a:rPr>
                  <a:t>27 Female</a:t>
                </a:r>
              </a:p>
            </p:txBody>
          </p:sp>
          <p:pic>
            <p:nvPicPr>
              <p:cNvPr id="35" name="Picture 34" descr="icon_18193.pn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505200" y="2257106"/>
                <a:ext cx="2273456" cy="2089278"/>
              </a:xfrm>
              <a:prstGeom prst="rect">
                <a:avLst/>
              </a:prstGeom>
            </p:spPr>
          </p:pic>
        </p:grpSp>
        <p:sp>
          <p:nvSpPr>
            <p:cNvPr id="45" name="TextBox 44"/>
            <p:cNvSpPr txBox="1"/>
            <p:nvPr/>
          </p:nvSpPr>
          <p:spPr>
            <a:xfrm>
              <a:off x="3342306" y="1998291"/>
              <a:ext cx="1661865" cy="1446550"/>
            </a:xfrm>
            <a:prstGeom prst="rect">
              <a:avLst/>
            </a:prstGeom>
            <a:noFill/>
          </p:spPr>
          <p:txBody>
            <a:bodyPr wrap="none" rtlCol="0">
              <a:spAutoFit/>
            </a:bodyPr>
            <a:lstStyle/>
            <a:p>
              <a:pPr algn="ctr"/>
              <a:r>
                <a:rPr lang="en-US" sz="6000" dirty="0" smtClean="0">
                  <a:latin typeface="Segoe Condensed" charset="0"/>
                  <a:ea typeface="Segoe Condensed" charset="0"/>
                  <a:cs typeface="Segoe Condensed" charset="0"/>
                </a:rPr>
                <a:t>61</a:t>
              </a:r>
              <a:endParaRPr lang="en-US" sz="2800" dirty="0" smtClean="0">
                <a:latin typeface="Segoe Condensed" charset="0"/>
                <a:ea typeface="Segoe Condensed" charset="0"/>
                <a:cs typeface="Segoe Condensed" charset="0"/>
              </a:endParaRPr>
            </a:p>
            <a:p>
              <a:pPr algn="ctr"/>
              <a:r>
                <a:rPr lang="en-US" sz="2800" dirty="0" smtClean="0">
                  <a:latin typeface="Segoe Condensed" charset="0"/>
                  <a:ea typeface="Segoe Condensed" charset="0"/>
                  <a:cs typeface="Segoe Condensed" charset="0"/>
                </a:rPr>
                <a:t>Participants</a:t>
              </a:r>
            </a:p>
          </p:txBody>
        </p:sp>
        <p:grpSp>
          <p:nvGrpSpPr>
            <p:cNvPr id="64" name="Group 63"/>
            <p:cNvGrpSpPr/>
            <p:nvPr/>
          </p:nvGrpSpPr>
          <p:grpSpPr>
            <a:xfrm>
              <a:off x="1450633" y="3603853"/>
              <a:ext cx="1199367" cy="1524471"/>
              <a:chOff x="738218" y="2355910"/>
              <a:chExt cx="2333567" cy="3302611"/>
            </a:xfrm>
          </p:grpSpPr>
          <p:sp>
            <p:nvSpPr>
              <p:cNvPr id="65" name="TextBox 64"/>
              <p:cNvSpPr txBox="1"/>
              <p:nvPr/>
            </p:nvSpPr>
            <p:spPr>
              <a:xfrm>
                <a:off x="738218" y="4525018"/>
                <a:ext cx="2333567" cy="1133503"/>
              </a:xfrm>
              <a:prstGeom prst="rect">
                <a:avLst/>
              </a:prstGeom>
              <a:noFill/>
            </p:spPr>
            <p:txBody>
              <a:bodyPr wrap="none" rtlCol="0">
                <a:spAutoFit/>
              </a:bodyPr>
              <a:lstStyle/>
              <a:p>
                <a:pPr algn="ctr"/>
                <a:r>
                  <a:rPr lang="en-US" sz="2800" dirty="0" smtClean="0">
                    <a:latin typeface="Segoe Condensed" charset="0"/>
                    <a:ea typeface="Segoe Condensed" charset="0"/>
                    <a:cs typeface="Segoe Condensed" charset="0"/>
                  </a:rPr>
                  <a:t>34 Male</a:t>
                </a:r>
              </a:p>
            </p:txBody>
          </p:sp>
          <p:grpSp>
            <p:nvGrpSpPr>
              <p:cNvPr id="66" name="Group 65"/>
              <p:cNvGrpSpPr/>
              <p:nvPr/>
            </p:nvGrpSpPr>
            <p:grpSpPr>
              <a:xfrm>
                <a:off x="914400" y="2355910"/>
                <a:ext cx="1791956" cy="1891670"/>
                <a:chOff x="3581400" y="2203510"/>
                <a:chExt cx="1791956" cy="1891670"/>
              </a:xfrm>
            </p:grpSpPr>
            <p:pic>
              <p:nvPicPr>
                <p:cNvPr id="67" name="Picture 66" descr="icon_18193.pn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770644" y="2203510"/>
                  <a:ext cx="1602712" cy="1891670"/>
                </a:xfrm>
                <a:prstGeom prst="rect">
                  <a:avLst/>
                </a:prstGeom>
              </p:spPr>
            </p:pic>
            <p:sp>
              <p:nvSpPr>
                <p:cNvPr id="68" name="Rectangle 67"/>
                <p:cNvSpPr/>
                <p:nvPr/>
              </p:nvSpPr>
              <p:spPr>
                <a:xfrm>
                  <a:off x="3581400" y="3645569"/>
                  <a:ext cx="266716" cy="393031"/>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Segoe Condensed" charset="0"/>
                    <a:ea typeface="Segoe Condensed" charset="0"/>
                    <a:cs typeface="Segoe Condensed" charset="0"/>
                  </a:endParaRPr>
                </a:p>
              </p:txBody>
            </p:sp>
          </p:grpSp>
        </p:grpSp>
        <p:sp>
          <p:nvSpPr>
            <p:cNvPr id="69" name="TextBox 68"/>
            <p:cNvSpPr txBox="1"/>
            <p:nvPr/>
          </p:nvSpPr>
          <p:spPr>
            <a:xfrm>
              <a:off x="1343231" y="1998291"/>
              <a:ext cx="1414170" cy="1446550"/>
            </a:xfrm>
            <a:prstGeom prst="rect">
              <a:avLst/>
            </a:prstGeom>
            <a:noFill/>
          </p:spPr>
          <p:txBody>
            <a:bodyPr wrap="none" rtlCol="0">
              <a:spAutoFit/>
            </a:bodyPr>
            <a:lstStyle/>
            <a:p>
              <a:pPr algn="ctr"/>
              <a:r>
                <a:rPr lang="en-US" sz="6000" dirty="0" smtClean="0">
                  <a:latin typeface="Segoe Condensed" charset="0"/>
                  <a:ea typeface="Segoe Condensed" charset="0"/>
                  <a:cs typeface="Segoe Condensed" charset="0"/>
                </a:rPr>
                <a:t>6-13</a:t>
              </a:r>
            </a:p>
            <a:p>
              <a:pPr algn="ctr"/>
              <a:r>
                <a:rPr lang="en-US" sz="2800" dirty="0" smtClean="0">
                  <a:latin typeface="Segoe Condensed" charset="0"/>
                  <a:ea typeface="Segoe Condensed" charset="0"/>
                  <a:cs typeface="Segoe Condensed" charset="0"/>
                </a:rPr>
                <a:t>Ages</a:t>
              </a:r>
            </a:p>
          </p:txBody>
        </p:sp>
      </p:grpSp>
      <p:sp>
        <p:nvSpPr>
          <p:cNvPr id="32" name="TextBox 31"/>
          <p:cNvSpPr txBox="1"/>
          <p:nvPr/>
        </p:nvSpPr>
        <p:spPr>
          <a:xfrm>
            <a:off x="2246162" y="1331091"/>
            <a:ext cx="1411783" cy="523220"/>
          </a:xfrm>
          <a:prstGeom prst="rect">
            <a:avLst/>
          </a:prstGeom>
          <a:noFill/>
        </p:spPr>
        <p:txBody>
          <a:bodyPr wrap="square" rtlCol="0" anchor="ctr">
            <a:spAutoFit/>
          </a:bodyPr>
          <a:lstStyle/>
          <a:p>
            <a:pPr algn="ctr"/>
            <a:r>
              <a:rPr lang="en-US" sz="2800" b="1" dirty="0" err="1" smtClean="0">
                <a:solidFill>
                  <a:srgbClr val="CE665F"/>
                </a:solidFill>
                <a:latin typeface="Segoe Condensed" charset="0"/>
                <a:ea typeface="Segoe Condensed" charset="0"/>
                <a:cs typeface="Segoe Condensed" charset="0"/>
              </a:rPr>
              <a:t>BodyVis</a:t>
            </a:r>
            <a:endParaRPr lang="en-US" sz="2800" b="1" dirty="0" smtClean="0">
              <a:solidFill>
                <a:srgbClr val="CE665F"/>
              </a:solidFill>
              <a:latin typeface="Segoe Condensed" charset="0"/>
              <a:ea typeface="Segoe Condensed" charset="0"/>
              <a:cs typeface="Segoe Condensed" charset="0"/>
            </a:endParaRPr>
          </a:p>
        </p:txBody>
      </p:sp>
      <p:sp>
        <p:nvSpPr>
          <p:cNvPr id="36" name="TextBox 35"/>
          <p:cNvSpPr txBox="1"/>
          <p:nvPr/>
        </p:nvSpPr>
        <p:spPr>
          <a:xfrm>
            <a:off x="8216900" y="1331091"/>
            <a:ext cx="1819385" cy="523220"/>
          </a:xfrm>
          <a:prstGeom prst="rect">
            <a:avLst/>
          </a:prstGeom>
          <a:noFill/>
        </p:spPr>
        <p:txBody>
          <a:bodyPr wrap="square" rtlCol="0" anchor="ctr">
            <a:spAutoFit/>
          </a:bodyPr>
          <a:lstStyle/>
          <a:p>
            <a:pPr algn="ctr"/>
            <a:r>
              <a:rPr lang="en-US" sz="2800" b="1" smtClean="0">
                <a:solidFill>
                  <a:srgbClr val="5294FF"/>
                </a:solidFill>
                <a:latin typeface="Segoe Condensed" charset="0"/>
                <a:ea typeface="Segoe Condensed" charset="0"/>
                <a:cs typeface="Segoe Condensed" charset="0"/>
              </a:rPr>
              <a:t>SharedPhys</a:t>
            </a:r>
            <a:endParaRPr lang="en-US" sz="2800" b="1" dirty="0" smtClean="0">
              <a:solidFill>
                <a:srgbClr val="5294FF"/>
              </a:solidFill>
              <a:latin typeface="Segoe Condensed" charset="0"/>
              <a:ea typeface="Segoe Condensed" charset="0"/>
              <a:cs typeface="Segoe Condensed" charset="0"/>
            </a:endParaRPr>
          </a:p>
        </p:txBody>
      </p:sp>
    </p:spTree>
    <p:extLst>
      <p:ext uri="{BB962C8B-B14F-4D97-AF65-F5344CB8AC3E}">
        <p14:creationId xmlns:p14="http://schemas.microsoft.com/office/powerpoint/2010/main" val="926702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p:txBody>
          <a:bodyPr/>
          <a:lstStyle/>
          <a:p>
            <a:r>
              <a:rPr lang="en-US" dirty="0" smtClean="0"/>
              <a:t>Participants</a:t>
            </a:r>
            <a:endParaRPr lang="en-US" dirty="0"/>
          </a:p>
        </p:txBody>
      </p:sp>
      <p:cxnSp>
        <p:nvCxnSpPr>
          <p:cNvPr id="29" name="Straight Connector 28"/>
          <p:cNvCxnSpPr/>
          <p:nvPr/>
        </p:nvCxnSpPr>
        <p:spPr>
          <a:xfrm>
            <a:off x="6096000" y="1325563"/>
            <a:ext cx="0" cy="38832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0" name="Group 19"/>
          <p:cNvGrpSpPr/>
          <p:nvPr/>
        </p:nvGrpSpPr>
        <p:grpSpPr>
          <a:xfrm>
            <a:off x="1216231" y="1934791"/>
            <a:ext cx="3660940" cy="3130033"/>
            <a:chOff x="1343231" y="1998291"/>
            <a:chExt cx="3660940" cy="3130033"/>
          </a:xfrm>
        </p:grpSpPr>
        <p:grpSp>
          <p:nvGrpSpPr>
            <p:cNvPr id="33" name="Group 32"/>
            <p:cNvGrpSpPr/>
            <p:nvPr/>
          </p:nvGrpSpPr>
          <p:grpSpPr>
            <a:xfrm>
              <a:off x="3433677" y="3607558"/>
              <a:ext cx="1479123" cy="1517060"/>
              <a:chOff x="3042419" y="2257106"/>
              <a:chExt cx="3199020" cy="3525592"/>
            </a:xfrm>
          </p:grpSpPr>
          <p:sp>
            <p:nvSpPr>
              <p:cNvPr id="34" name="TextBox 33"/>
              <p:cNvSpPr txBox="1"/>
              <p:nvPr/>
            </p:nvSpPr>
            <p:spPr>
              <a:xfrm>
                <a:off x="3042419" y="4566754"/>
                <a:ext cx="3199020" cy="1215944"/>
              </a:xfrm>
              <a:prstGeom prst="rect">
                <a:avLst/>
              </a:prstGeom>
              <a:noFill/>
            </p:spPr>
            <p:txBody>
              <a:bodyPr wrap="none" rtlCol="0">
                <a:spAutoFit/>
              </a:bodyPr>
              <a:lstStyle/>
              <a:p>
                <a:pPr algn="ctr"/>
                <a:r>
                  <a:rPr lang="en-US" sz="2800" dirty="0" smtClean="0">
                    <a:latin typeface="Segoe Condensed" charset="0"/>
                    <a:ea typeface="Segoe Condensed" charset="0"/>
                    <a:cs typeface="Segoe Condensed" charset="0"/>
                  </a:rPr>
                  <a:t>27 Female</a:t>
                </a:r>
              </a:p>
            </p:txBody>
          </p:sp>
          <p:pic>
            <p:nvPicPr>
              <p:cNvPr id="35" name="Picture 34" descr="icon_18193.pn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505200" y="2257106"/>
                <a:ext cx="2273456" cy="2089278"/>
              </a:xfrm>
              <a:prstGeom prst="rect">
                <a:avLst/>
              </a:prstGeom>
            </p:spPr>
          </p:pic>
        </p:grpSp>
        <p:sp>
          <p:nvSpPr>
            <p:cNvPr id="45" name="TextBox 44"/>
            <p:cNvSpPr txBox="1"/>
            <p:nvPr/>
          </p:nvSpPr>
          <p:spPr>
            <a:xfrm>
              <a:off x="3342306" y="1998291"/>
              <a:ext cx="1661865" cy="1446550"/>
            </a:xfrm>
            <a:prstGeom prst="rect">
              <a:avLst/>
            </a:prstGeom>
            <a:noFill/>
          </p:spPr>
          <p:txBody>
            <a:bodyPr wrap="none" rtlCol="0">
              <a:spAutoFit/>
            </a:bodyPr>
            <a:lstStyle/>
            <a:p>
              <a:pPr algn="ctr"/>
              <a:r>
                <a:rPr lang="en-US" sz="6000" dirty="0" smtClean="0">
                  <a:latin typeface="Segoe Condensed" charset="0"/>
                  <a:ea typeface="Segoe Condensed" charset="0"/>
                  <a:cs typeface="Segoe Condensed" charset="0"/>
                </a:rPr>
                <a:t>61</a:t>
              </a:r>
              <a:endParaRPr lang="en-US" sz="2800" dirty="0" smtClean="0">
                <a:latin typeface="Segoe Condensed" charset="0"/>
                <a:ea typeface="Segoe Condensed" charset="0"/>
                <a:cs typeface="Segoe Condensed" charset="0"/>
              </a:endParaRPr>
            </a:p>
            <a:p>
              <a:pPr algn="ctr"/>
              <a:r>
                <a:rPr lang="en-US" sz="2800" dirty="0" smtClean="0">
                  <a:latin typeface="Segoe Condensed" charset="0"/>
                  <a:ea typeface="Segoe Condensed" charset="0"/>
                  <a:cs typeface="Segoe Condensed" charset="0"/>
                </a:rPr>
                <a:t>Participants</a:t>
              </a:r>
            </a:p>
          </p:txBody>
        </p:sp>
        <p:grpSp>
          <p:nvGrpSpPr>
            <p:cNvPr id="64" name="Group 63"/>
            <p:cNvGrpSpPr/>
            <p:nvPr/>
          </p:nvGrpSpPr>
          <p:grpSpPr>
            <a:xfrm>
              <a:off x="1450633" y="3603853"/>
              <a:ext cx="1199367" cy="1524471"/>
              <a:chOff x="738218" y="2355910"/>
              <a:chExt cx="2333567" cy="3302611"/>
            </a:xfrm>
          </p:grpSpPr>
          <p:sp>
            <p:nvSpPr>
              <p:cNvPr id="65" name="TextBox 64"/>
              <p:cNvSpPr txBox="1"/>
              <p:nvPr/>
            </p:nvSpPr>
            <p:spPr>
              <a:xfrm>
                <a:off x="738218" y="4525018"/>
                <a:ext cx="2333567" cy="1133503"/>
              </a:xfrm>
              <a:prstGeom prst="rect">
                <a:avLst/>
              </a:prstGeom>
              <a:noFill/>
            </p:spPr>
            <p:txBody>
              <a:bodyPr wrap="none" rtlCol="0">
                <a:spAutoFit/>
              </a:bodyPr>
              <a:lstStyle/>
              <a:p>
                <a:pPr algn="ctr"/>
                <a:r>
                  <a:rPr lang="en-US" sz="2800" dirty="0" smtClean="0">
                    <a:latin typeface="Segoe Condensed" charset="0"/>
                    <a:ea typeface="Segoe Condensed" charset="0"/>
                    <a:cs typeface="Segoe Condensed" charset="0"/>
                  </a:rPr>
                  <a:t>34 Male</a:t>
                </a:r>
              </a:p>
            </p:txBody>
          </p:sp>
          <p:grpSp>
            <p:nvGrpSpPr>
              <p:cNvPr id="66" name="Group 65"/>
              <p:cNvGrpSpPr/>
              <p:nvPr/>
            </p:nvGrpSpPr>
            <p:grpSpPr>
              <a:xfrm>
                <a:off x="914400" y="2355910"/>
                <a:ext cx="1791956" cy="1891670"/>
                <a:chOff x="3581400" y="2203510"/>
                <a:chExt cx="1791956" cy="1891670"/>
              </a:xfrm>
            </p:grpSpPr>
            <p:pic>
              <p:nvPicPr>
                <p:cNvPr id="67" name="Picture 66" descr="icon_18193.pn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770644" y="2203510"/>
                  <a:ext cx="1602712" cy="1891670"/>
                </a:xfrm>
                <a:prstGeom prst="rect">
                  <a:avLst/>
                </a:prstGeom>
              </p:spPr>
            </p:pic>
            <p:sp>
              <p:nvSpPr>
                <p:cNvPr id="68" name="Rectangle 67"/>
                <p:cNvSpPr/>
                <p:nvPr/>
              </p:nvSpPr>
              <p:spPr>
                <a:xfrm>
                  <a:off x="3581400" y="3645569"/>
                  <a:ext cx="266716" cy="393031"/>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Segoe Condensed" charset="0"/>
                    <a:ea typeface="Segoe Condensed" charset="0"/>
                    <a:cs typeface="Segoe Condensed" charset="0"/>
                  </a:endParaRPr>
                </a:p>
              </p:txBody>
            </p:sp>
          </p:grpSp>
        </p:grpSp>
        <p:sp>
          <p:nvSpPr>
            <p:cNvPr id="69" name="TextBox 68"/>
            <p:cNvSpPr txBox="1"/>
            <p:nvPr/>
          </p:nvSpPr>
          <p:spPr>
            <a:xfrm>
              <a:off x="1343231" y="1998291"/>
              <a:ext cx="1414170" cy="1446550"/>
            </a:xfrm>
            <a:prstGeom prst="rect">
              <a:avLst/>
            </a:prstGeom>
            <a:noFill/>
          </p:spPr>
          <p:txBody>
            <a:bodyPr wrap="none" rtlCol="0">
              <a:spAutoFit/>
            </a:bodyPr>
            <a:lstStyle/>
            <a:p>
              <a:pPr algn="ctr"/>
              <a:r>
                <a:rPr lang="en-US" sz="6000" dirty="0" smtClean="0">
                  <a:latin typeface="Segoe Condensed" charset="0"/>
                  <a:ea typeface="Segoe Condensed" charset="0"/>
                  <a:cs typeface="Segoe Condensed" charset="0"/>
                </a:rPr>
                <a:t>6-13</a:t>
              </a:r>
            </a:p>
            <a:p>
              <a:pPr algn="ctr"/>
              <a:r>
                <a:rPr lang="en-US" sz="2800" dirty="0" smtClean="0">
                  <a:latin typeface="Segoe Condensed" charset="0"/>
                  <a:ea typeface="Segoe Condensed" charset="0"/>
                  <a:cs typeface="Segoe Condensed" charset="0"/>
                </a:rPr>
                <a:t>Ages</a:t>
              </a:r>
            </a:p>
          </p:txBody>
        </p:sp>
      </p:grpSp>
      <p:grpSp>
        <p:nvGrpSpPr>
          <p:cNvPr id="97" name="Group 96"/>
          <p:cNvGrpSpPr/>
          <p:nvPr/>
        </p:nvGrpSpPr>
        <p:grpSpPr>
          <a:xfrm>
            <a:off x="7382630" y="1931023"/>
            <a:ext cx="3660940" cy="3130033"/>
            <a:chOff x="1343231" y="1998291"/>
            <a:chExt cx="3660940" cy="3130033"/>
          </a:xfrm>
        </p:grpSpPr>
        <p:grpSp>
          <p:nvGrpSpPr>
            <p:cNvPr id="98" name="Group 97"/>
            <p:cNvGrpSpPr/>
            <p:nvPr/>
          </p:nvGrpSpPr>
          <p:grpSpPr>
            <a:xfrm>
              <a:off x="3433677" y="3607558"/>
              <a:ext cx="1479123" cy="1517060"/>
              <a:chOff x="3042419" y="2257106"/>
              <a:chExt cx="3199020" cy="3525592"/>
            </a:xfrm>
          </p:grpSpPr>
          <p:sp>
            <p:nvSpPr>
              <p:cNvPr id="106" name="TextBox 105"/>
              <p:cNvSpPr txBox="1"/>
              <p:nvPr/>
            </p:nvSpPr>
            <p:spPr>
              <a:xfrm>
                <a:off x="3042419" y="4566754"/>
                <a:ext cx="3199020" cy="1215944"/>
              </a:xfrm>
              <a:prstGeom prst="rect">
                <a:avLst/>
              </a:prstGeom>
              <a:noFill/>
            </p:spPr>
            <p:txBody>
              <a:bodyPr wrap="none" rtlCol="0">
                <a:spAutoFit/>
              </a:bodyPr>
              <a:lstStyle/>
              <a:p>
                <a:pPr algn="ctr"/>
                <a:r>
                  <a:rPr lang="en-US" sz="2800" dirty="0" smtClean="0">
                    <a:latin typeface="Segoe Condensed" charset="0"/>
                    <a:ea typeface="Segoe Condensed" charset="0"/>
                    <a:cs typeface="Segoe Condensed" charset="0"/>
                  </a:rPr>
                  <a:t>27 Female</a:t>
                </a:r>
              </a:p>
            </p:txBody>
          </p:sp>
          <p:pic>
            <p:nvPicPr>
              <p:cNvPr id="107" name="Picture 106" descr="icon_18193.pn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505200" y="2257106"/>
                <a:ext cx="2273456" cy="2089278"/>
              </a:xfrm>
              <a:prstGeom prst="rect">
                <a:avLst/>
              </a:prstGeom>
            </p:spPr>
          </p:pic>
        </p:grpSp>
        <p:sp>
          <p:nvSpPr>
            <p:cNvPr id="99" name="TextBox 98"/>
            <p:cNvSpPr txBox="1"/>
            <p:nvPr/>
          </p:nvSpPr>
          <p:spPr>
            <a:xfrm>
              <a:off x="3342306" y="1998291"/>
              <a:ext cx="1661865" cy="1446550"/>
            </a:xfrm>
            <a:prstGeom prst="rect">
              <a:avLst/>
            </a:prstGeom>
            <a:noFill/>
          </p:spPr>
          <p:txBody>
            <a:bodyPr wrap="none" rtlCol="0">
              <a:spAutoFit/>
            </a:bodyPr>
            <a:lstStyle/>
            <a:p>
              <a:pPr algn="ctr"/>
              <a:r>
                <a:rPr lang="en-US" sz="6000" dirty="0" smtClean="0">
                  <a:latin typeface="Segoe Condensed" charset="0"/>
                  <a:ea typeface="Segoe Condensed" charset="0"/>
                  <a:cs typeface="Segoe Condensed" charset="0"/>
                </a:rPr>
                <a:t>69</a:t>
              </a:r>
              <a:endParaRPr lang="en-US" sz="2800" dirty="0" smtClean="0">
                <a:latin typeface="Segoe Condensed" charset="0"/>
                <a:ea typeface="Segoe Condensed" charset="0"/>
                <a:cs typeface="Segoe Condensed" charset="0"/>
              </a:endParaRPr>
            </a:p>
            <a:p>
              <a:pPr algn="ctr"/>
              <a:r>
                <a:rPr lang="en-US" sz="2800" dirty="0" smtClean="0">
                  <a:latin typeface="Segoe Condensed" charset="0"/>
                  <a:ea typeface="Segoe Condensed" charset="0"/>
                  <a:cs typeface="Segoe Condensed" charset="0"/>
                </a:rPr>
                <a:t>Participants</a:t>
              </a:r>
            </a:p>
          </p:txBody>
        </p:sp>
        <p:grpSp>
          <p:nvGrpSpPr>
            <p:cNvPr id="100" name="Group 99"/>
            <p:cNvGrpSpPr/>
            <p:nvPr/>
          </p:nvGrpSpPr>
          <p:grpSpPr>
            <a:xfrm>
              <a:off x="1450632" y="3603853"/>
              <a:ext cx="1199367" cy="1524471"/>
              <a:chOff x="738216" y="2355910"/>
              <a:chExt cx="2333568" cy="3302611"/>
            </a:xfrm>
          </p:grpSpPr>
          <p:sp>
            <p:nvSpPr>
              <p:cNvPr id="102" name="TextBox 101"/>
              <p:cNvSpPr txBox="1"/>
              <p:nvPr/>
            </p:nvSpPr>
            <p:spPr>
              <a:xfrm>
                <a:off x="738216" y="4525018"/>
                <a:ext cx="2333568" cy="1133503"/>
              </a:xfrm>
              <a:prstGeom prst="rect">
                <a:avLst/>
              </a:prstGeom>
              <a:noFill/>
            </p:spPr>
            <p:txBody>
              <a:bodyPr wrap="none" rtlCol="0">
                <a:spAutoFit/>
              </a:bodyPr>
              <a:lstStyle/>
              <a:p>
                <a:pPr algn="ctr"/>
                <a:r>
                  <a:rPr lang="en-US" sz="2800" dirty="0" smtClean="0">
                    <a:latin typeface="Segoe Condensed" charset="0"/>
                    <a:ea typeface="Segoe Condensed" charset="0"/>
                    <a:cs typeface="Segoe Condensed" charset="0"/>
                  </a:rPr>
                  <a:t>42 Male</a:t>
                </a:r>
              </a:p>
            </p:txBody>
          </p:sp>
          <p:grpSp>
            <p:nvGrpSpPr>
              <p:cNvPr id="103" name="Group 102"/>
              <p:cNvGrpSpPr/>
              <p:nvPr/>
            </p:nvGrpSpPr>
            <p:grpSpPr>
              <a:xfrm>
                <a:off x="914400" y="2355910"/>
                <a:ext cx="1791956" cy="1891670"/>
                <a:chOff x="3581400" y="2203510"/>
                <a:chExt cx="1791956" cy="1891670"/>
              </a:xfrm>
            </p:grpSpPr>
            <p:pic>
              <p:nvPicPr>
                <p:cNvPr id="104" name="Picture 103" descr="icon_18193.pn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770644" y="2203510"/>
                  <a:ext cx="1602712" cy="1891670"/>
                </a:xfrm>
                <a:prstGeom prst="rect">
                  <a:avLst/>
                </a:prstGeom>
              </p:spPr>
            </p:pic>
            <p:sp>
              <p:nvSpPr>
                <p:cNvPr id="105" name="Rectangle 104"/>
                <p:cNvSpPr/>
                <p:nvPr/>
              </p:nvSpPr>
              <p:spPr>
                <a:xfrm>
                  <a:off x="3581400" y="3645569"/>
                  <a:ext cx="266716" cy="393031"/>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Segoe Condensed" charset="0"/>
                    <a:ea typeface="Segoe Condensed" charset="0"/>
                    <a:cs typeface="Segoe Condensed" charset="0"/>
                  </a:endParaRPr>
                </a:p>
              </p:txBody>
            </p:sp>
          </p:grpSp>
        </p:grpSp>
        <p:sp>
          <p:nvSpPr>
            <p:cNvPr id="101" name="TextBox 100"/>
            <p:cNvSpPr txBox="1"/>
            <p:nvPr/>
          </p:nvSpPr>
          <p:spPr>
            <a:xfrm>
              <a:off x="1343231" y="1998291"/>
              <a:ext cx="1414170" cy="1446550"/>
            </a:xfrm>
            <a:prstGeom prst="rect">
              <a:avLst/>
            </a:prstGeom>
            <a:noFill/>
          </p:spPr>
          <p:txBody>
            <a:bodyPr wrap="none" rtlCol="0">
              <a:spAutoFit/>
            </a:bodyPr>
            <a:lstStyle/>
            <a:p>
              <a:pPr algn="ctr"/>
              <a:r>
                <a:rPr lang="en-US" sz="6000" dirty="0">
                  <a:latin typeface="Segoe Condensed" charset="0"/>
                  <a:ea typeface="Segoe Condensed" charset="0"/>
                  <a:cs typeface="Segoe Condensed" charset="0"/>
                </a:rPr>
                <a:t>5</a:t>
              </a:r>
              <a:r>
                <a:rPr lang="en-US" sz="6000" dirty="0" smtClean="0">
                  <a:latin typeface="Segoe Condensed" charset="0"/>
                  <a:ea typeface="Segoe Condensed" charset="0"/>
                  <a:cs typeface="Segoe Condensed" charset="0"/>
                </a:rPr>
                <a:t>-13</a:t>
              </a:r>
            </a:p>
            <a:p>
              <a:pPr algn="ctr"/>
              <a:r>
                <a:rPr lang="en-US" sz="2800" dirty="0" smtClean="0">
                  <a:latin typeface="Segoe Condensed" charset="0"/>
                  <a:ea typeface="Segoe Condensed" charset="0"/>
                  <a:cs typeface="Segoe Condensed" charset="0"/>
                </a:rPr>
                <a:t>Ages</a:t>
              </a:r>
            </a:p>
          </p:txBody>
        </p:sp>
      </p:grpSp>
      <p:sp>
        <p:nvSpPr>
          <p:cNvPr id="46" name="TextBox 45"/>
          <p:cNvSpPr txBox="1"/>
          <p:nvPr/>
        </p:nvSpPr>
        <p:spPr>
          <a:xfrm>
            <a:off x="2246162" y="1331091"/>
            <a:ext cx="1411783" cy="523220"/>
          </a:xfrm>
          <a:prstGeom prst="rect">
            <a:avLst/>
          </a:prstGeom>
          <a:noFill/>
        </p:spPr>
        <p:txBody>
          <a:bodyPr wrap="square" rtlCol="0" anchor="ctr">
            <a:spAutoFit/>
          </a:bodyPr>
          <a:lstStyle/>
          <a:p>
            <a:pPr algn="ctr"/>
            <a:r>
              <a:rPr lang="en-US" sz="2800" b="1" dirty="0" err="1" smtClean="0">
                <a:solidFill>
                  <a:srgbClr val="CE665F"/>
                </a:solidFill>
                <a:latin typeface="Segoe Condensed" charset="0"/>
                <a:ea typeface="Segoe Condensed" charset="0"/>
                <a:cs typeface="Segoe Condensed" charset="0"/>
              </a:rPr>
              <a:t>BodyVis</a:t>
            </a:r>
            <a:endParaRPr lang="en-US" sz="2800" b="1" dirty="0" smtClean="0">
              <a:solidFill>
                <a:srgbClr val="CE665F"/>
              </a:solidFill>
              <a:latin typeface="Segoe Condensed" charset="0"/>
              <a:ea typeface="Segoe Condensed" charset="0"/>
              <a:cs typeface="Segoe Condensed" charset="0"/>
            </a:endParaRPr>
          </a:p>
        </p:txBody>
      </p:sp>
      <p:sp>
        <p:nvSpPr>
          <p:cNvPr id="47" name="TextBox 46"/>
          <p:cNvSpPr txBox="1"/>
          <p:nvPr/>
        </p:nvSpPr>
        <p:spPr>
          <a:xfrm>
            <a:off x="8216900" y="1331091"/>
            <a:ext cx="1819385" cy="523220"/>
          </a:xfrm>
          <a:prstGeom prst="rect">
            <a:avLst/>
          </a:prstGeom>
          <a:noFill/>
        </p:spPr>
        <p:txBody>
          <a:bodyPr wrap="square" rtlCol="0" anchor="ctr">
            <a:spAutoFit/>
          </a:bodyPr>
          <a:lstStyle/>
          <a:p>
            <a:pPr algn="ctr"/>
            <a:r>
              <a:rPr lang="en-US" sz="2800" b="1" smtClean="0">
                <a:solidFill>
                  <a:srgbClr val="5294FF"/>
                </a:solidFill>
                <a:latin typeface="Segoe Condensed" charset="0"/>
                <a:ea typeface="Segoe Condensed" charset="0"/>
                <a:cs typeface="Segoe Condensed" charset="0"/>
              </a:rPr>
              <a:t>SharedPhys</a:t>
            </a:r>
            <a:endParaRPr lang="en-US" sz="2800" b="1" dirty="0" smtClean="0">
              <a:solidFill>
                <a:srgbClr val="5294FF"/>
              </a:solidFill>
              <a:latin typeface="Segoe Condensed" charset="0"/>
              <a:ea typeface="Segoe Condensed" charset="0"/>
              <a:cs typeface="Segoe Condensed" charset="0"/>
            </a:endParaRPr>
          </a:p>
        </p:txBody>
      </p:sp>
    </p:spTree>
    <p:extLst>
      <p:ext uri="{BB962C8B-B14F-4D97-AF65-F5344CB8AC3E}">
        <p14:creationId xmlns:p14="http://schemas.microsoft.com/office/powerpoint/2010/main" val="1943885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54594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latin typeface="Segoe Condensed" charset="0"/>
                <a:ea typeface="Segoe Condensed" charset="0"/>
                <a:cs typeface="Segoe Condensed" charset="0"/>
              </a:rPr>
              <a:t>LPSVs + Activity </a:t>
            </a:r>
          </a:p>
          <a:p>
            <a:pPr algn="ctr"/>
            <a:r>
              <a:rPr lang="en-US" sz="2000" dirty="0" smtClean="0">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22" name="Oval 2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6887174" y="6298387"/>
            <a:ext cx="194216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Evaluation Method</a:t>
            </a:r>
          </a:p>
        </p:txBody>
      </p:sp>
      <p:sp>
        <p:nvSpPr>
          <p:cNvPr id="24" name="Oval 23"/>
          <p:cNvSpPr/>
          <p:nvPr/>
        </p:nvSpPr>
        <p:spPr>
          <a:xfrm>
            <a:off x="7696210" y="5777635"/>
            <a:ext cx="324091" cy="32863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4994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22"/>
                                        </p:tgtEl>
                                      </p:cBhvr>
                                    </p:animEffect>
                                    <p:set>
                                      <p:cBhvr>
                                        <p:cTn id="10" dur="1" fill="hold">
                                          <p:stCondLst>
                                            <p:cond delay="499"/>
                                          </p:stCondLst>
                                        </p:cTn>
                                        <p:tgtEl>
                                          <p:spTgt spid="22"/>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23"/>
                                        </p:tgtEl>
                                      </p:cBhvr>
                                    </p:animEffect>
                                    <p:set>
                                      <p:cBhvr>
                                        <p:cTn id="13" dur="1" fill="hold">
                                          <p:stCondLst>
                                            <p:cond delay="499"/>
                                          </p:stCondLst>
                                        </p:cTn>
                                        <p:tgtEl>
                                          <p:spTgt spid="23"/>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24"/>
                                        </p:tgtEl>
                                      </p:cBhvr>
                                    </p:animEffect>
                                    <p:set>
                                      <p:cBhvr>
                                        <p:cTn id="16"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animBg="1"/>
      <p:bldP spid="23" grpId="0"/>
      <p:bldP spid="24"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latin typeface="Segoe Condensed" charset="0"/>
                <a:ea typeface="Segoe Condensed" charset="0"/>
                <a:cs typeface="Segoe Condensed" charset="0"/>
              </a:rPr>
              <a:t>LPSVs + Activity </a:t>
            </a:r>
          </a:p>
          <a:p>
            <a:pPr algn="ctr"/>
            <a:r>
              <a:rPr lang="en-US" sz="2000" dirty="0" smtClean="0">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659512" y="2659068"/>
            <a:ext cx="11336421" cy="1077218"/>
          </a:xfrm>
          <a:prstGeom prst="rect">
            <a:avLst/>
          </a:prstGeom>
          <a:noFill/>
        </p:spPr>
        <p:txBody>
          <a:bodyPr wrap="square" rtlCol="0" anchor="ctr">
            <a:spAutoFit/>
          </a:bodyPr>
          <a:lstStyle/>
          <a:p>
            <a:r>
              <a:rPr lang="en-US" sz="3200" dirty="0">
                <a:latin typeface="Segoe Condensed" charset="0"/>
                <a:ea typeface="Segoe Condensed" charset="0"/>
                <a:cs typeface="Segoe Condensed" charset="0"/>
              </a:rPr>
              <a:t>W</a:t>
            </a:r>
            <a:r>
              <a:rPr lang="en-US" sz="3200" dirty="0" smtClean="0">
                <a:latin typeface="Segoe Condensed" charset="0"/>
                <a:ea typeface="Segoe Condensed" charset="0"/>
                <a:cs typeface="Segoe Condensed" charset="0"/>
              </a:rPr>
              <a:t>e </a:t>
            </a:r>
            <a:r>
              <a:rPr lang="en-US" sz="3200" dirty="0">
                <a:latin typeface="Segoe Condensed" charset="0"/>
                <a:ea typeface="Segoe Condensed" charset="0"/>
                <a:cs typeface="Segoe Condensed" charset="0"/>
              </a:rPr>
              <a:t>followed Chi’s eight-step process (1997) using a mixed deductive and inductive approach</a:t>
            </a:r>
            <a:endParaRPr lang="en-US" sz="3200" dirty="0" smtClean="0">
              <a:latin typeface="Segoe Condensed" charset="0"/>
              <a:ea typeface="Segoe Condensed" charset="0"/>
              <a:cs typeface="Segoe Condensed" charset="0"/>
            </a:endParaRPr>
          </a:p>
        </p:txBody>
      </p:sp>
      <p:sp>
        <p:nvSpPr>
          <p:cNvPr id="20" name="Title 3"/>
          <p:cNvSpPr>
            <a:spLocks noGrp="1"/>
          </p:cNvSpPr>
          <p:nvPr>
            <p:ph type="title"/>
          </p:nvPr>
        </p:nvSpPr>
        <p:spPr>
          <a:xfrm>
            <a:off x="247140" y="0"/>
            <a:ext cx="10515600" cy="1325563"/>
          </a:xfrm>
        </p:spPr>
        <p:txBody>
          <a:bodyPr/>
          <a:lstStyle/>
          <a:p>
            <a:r>
              <a:rPr lang="en-US" dirty="0" smtClean="0"/>
              <a:t>Analysis</a:t>
            </a:r>
            <a:endParaRPr lang="en-US" dirty="0"/>
          </a:p>
        </p:txBody>
      </p:sp>
    </p:spTree>
    <p:extLst>
      <p:ext uri="{BB962C8B-B14F-4D97-AF65-F5344CB8AC3E}">
        <p14:creationId xmlns:p14="http://schemas.microsoft.com/office/powerpoint/2010/main" val="1323513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latin typeface="Segoe Condensed" charset="0"/>
                <a:ea typeface="Segoe Condensed" charset="0"/>
                <a:cs typeface="Segoe Condensed" charset="0"/>
              </a:rPr>
              <a:t>LPSVs + Activity </a:t>
            </a:r>
          </a:p>
          <a:p>
            <a:pPr algn="ctr"/>
            <a:r>
              <a:rPr lang="en-US" sz="2000" dirty="0" smtClean="0">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247140" y="1559761"/>
            <a:ext cx="11336421" cy="3539430"/>
          </a:xfrm>
          <a:prstGeom prst="rect">
            <a:avLst/>
          </a:prstGeom>
          <a:noFill/>
        </p:spPr>
        <p:txBody>
          <a:bodyPr wrap="square" rtlCol="0" anchor="ctr">
            <a:spAutoFit/>
          </a:bodyPr>
          <a:lstStyle/>
          <a:p>
            <a:r>
              <a:rPr lang="en-US" sz="3200" b="1" dirty="0">
                <a:latin typeface="Segoe Condensed" charset="0"/>
                <a:ea typeface="Segoe Condensed" charset="0"/>
                <a:cs typeface="Segoe Condensed" charset="0"/>
              </a:rPr>
              <a:t>Life-relevant Experiences</a:t>
            </a:r>
          </a:p>
          <a:p>
            <a:r>
              <a:rPr lang="en-US" sz="3200" dirty="0">
                <a:latin typeface="Segoe Condensed" charset="0"/>
                <a:ea typeface="Segoe Condensed" charset="0"/>
                <a:cs typeface="Segoe Condensed" charset="0"/>
              </a:rPr>
              <a:t>Indicators of linking experiences to everyday life, demonstrations of excitement and curiosity</a:t>
            </a:r>
          </a:p>
          <a:p>
            <a:endParaRPr lang="en-US" sz="3200" b="1" dirty="0" smtClean="0">
              <a:latin typeface="Segoe Condensed" charset="0"/>
              <a:ea typeface="Segoe Condensed" charset="0"/>
              <a:cs typeface="Segoe Condensed" charset="0"/>
            </a:endParaRPr>
          </a:p>
          <a:p>
            <a:endParaRPr lang="en-US" sz="3200" b="1" dirty="0">
              <a:latin typeface="Segoe Condensed" charset="0"/>
              <a:ea typeface="Segoe Condensed" charset="0"/>
              <a:cs typeface="Segoe Condensed" charset="0"/>
            </a:endParaRPr>
          </a:p>
          <a:p>
            <a:r>
              <a:rPr lang="en-US" sz="3200" b="1" dirty="0" smtClean="0">
                <a:latin typeface="Segoe Condensed" charset="0"/>
                <a:ea typeface="Segoe Condensed" charset="0"/>
                <a:cs typeface="Segoe Condensed" charset="0"/>
              </a:rPr>
              <a:t>Collaboration</a:t>
            </a:r>
          </a:p>
          <a:p>
            <a:r>
              <a:rPr lang="en-US" sz="3200" dirty="0" smtClean="0">
                <a:latin typeface="Segoe Condensed" charset="0"/>
                <a:ea typeface="Segoe Condensed" charset="0"/>
                <a:cs typeface="Segoe Condensed" charset="0"/>
              </a:rPr>
              <a:t>Ways wearers and non-wearers interacted</a:t>
            </a:r>
            <a:endParaRPr lang="en-US" sz="3200" dirty="0" smtClean="0">
              <a:latin typeface="Segoe Condensed" charset="0"/>
              <a:ea typeface="Segoe Condensed" charset="0"/>
              <a:cs typeface="Segoe Condensed" charset="0"/>
            </a:endParaRPr>
          </a:p>
        </p:txBody>
      </p:sp>
      <p:sp>
        <p:nvSpPr>
          <p:cNvPr id="20" name="Title 3"/>
          <p:cNvSpPr>
            <a:spLocks noGrp="1"/>
          </p:cNvSpPr>
          <p:nvPr>
            <p:ph type="title"/>
          </p:nvPr>
        </p:nvSpPr>
        <p:spPr>
          <a:xfrm>
            <a:off x="247140" y="0"/>
            <a:ext cx="10515600" cy="1325563"/>
          </a:xfrm>
        </p:spPr>
        <p:txBody>
          <a:bodyPr/>
          <a:lstStyle/>
          <a:p>
            <a:r>
              <a:rPr lang="en-US" dirty="0" smtClean="0"/>
              <a:t>Analysis</a:t>
            </a:r>
            <a:endParaRPr lang="en-US" dirty="0"/>
          </a:p>
        </p:txBody>
      </p:sp>
    </p:spTree>
    <p:extLst>
      <p:ext uri="{BB962C8B-B14F-4D97-AF65-F5344CB8AC3E}">
        <p14:creationId xmlns:p14="http://schemas.microsoft.com/office/powerpoint/2010/main" val="180722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fade">
                                      <p:cBhvr>
                                        <p:cTn id="1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latin typeface="Segoe Condensed" charset="0"/>
                <a:ea typeface="Segoe Condensed" charset="0"/>
                <a:cs typeface="Segoe Condensed" charset="0"/>
              </a:rPr>
              <a:t>LPSVs + Activity </a:t>
            </a:r>
          </a:p>
          <a:p>
            <a:pPr algn="ctr"/>
            <a:r>
              <a:rPr lang="en-US" sz="2000" dirty="0" smtClean="0">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5084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140" y="0"/>
            <a:ext cx="11716260" cy="1325563"/>
          </a:xfrm>
        </p:spPr>
        <p:txBody>
          <a:bodyPr/>
          <a:lstStyle/>
          <a:p>
            <a:r>
              <a:rPr lang="en-US" dirty="0" smtClean="0"/>
              <a:t>Life relevant inquiry experiences</a:t>
            </a: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2514" y="1305184"/>
            <a:ext cx="6909486" cy="5182114"/>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8072" y="1484270"/>
            <a:ext cx="5575300" cy="4749800"/>
          </a:xfrm>
          <a:prstGeom prst="rect">
            <a:avLst/>
          </a:prstGeom>
        </p:spPr>
      </p:pic>
      <p:sp>
        <p:nvSpPr>
          <p:cNvPr id="12" name="Rectangle 11"/>
          <p:cNvSpPr/>
          <p:nvPr/>
        </p:nvSpPr>
        <p:spPr>
          <a:xfrm>
            <a:off x="0" y="6487298"/>
            <a:ext cx="12192000" cy="383059"/>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000" i="1" dirty="0" smtClean="0">
                <a:solidFill>
                  <a:schemeClr val="tx1">
                    <a:lumMod val="85000"/>
                    <a:lumOff val="15000"/>
                  </a:schemeClr>
                </a:solidFill>
                <a:latin typeface="Helvetica Light Oblique" charset="0"/>
                <a:ea typeface="Helvetica Light Oblique" charset="0"/>
                <a:cs typeface="Helvetica Light Oblique" charset="0"/>
              </a:rPr>
              <a:t>Lee, 2015, Chapter 9; Carter </a:t>
            </a:r>
            <a:r>
              <a:rPr lang="en-US" sz="2000" i="1" dirty="0" err="1" smtClean="0">
                <a:solidFill>
                  <a:schemeClr val="tx1">
                    <a:lumMod val="85000"/>
                    <a:lumOff val="15000"/>
                  </a:schemeClr>
                </a:solidFill>
                <a:latin typeface="Helvetica Light Oblique" charset="0"/>
                <a:ea typeface="Helvetica Light Oblique" charset="0"/>
                <a:cs typeface="Helvetica Light Oblique" charset="0"/>
              </a:rPr>
              <a:t>Ching</a:t>
            </a:r>
            <a:r>
              <a:rPr lang="en-US" sz="2000" i="1" dirty="0" smtClean="0">
                <a:solidFill>
                  <a:schemeClr val="tx1">
                    <a:lumMod val="85000"/>
                    <a:lumOff val="15000"/>
                  </a:schemeClr>
                </a:solidFill>
                <a:latin typeface="Helvetica Light Oblique" charset="0"/>
                <a:ea typeface="Helvetica Light Oblique" charset="0"/>
                <a:cs typeface="Helvetica Light Oblique" charset="0"/>
              </a:rPr>
              <a:t> &amp; Schaefer, 2015</a:t>
            </a:r>
            <a:endParaRPr lang="en-US" sz="2000" i="1" dirty="0">
              <a:solidFill>
                <a:schemeClr val="tx1">
                  <a:lumMod val="85000"/>
                  <a:lumOff val="15000"/>
                </a:schemeClr>
              </a:solidFill>
              <a:latin typeface="Helvetica Light Oblique" charset="0"/>
              <a:ea typeface="Helvetica Light Oblique" charset="0"/>
              <a:cs typeface="Helvetica Light Oblique" charset="0"/>
            </a:endParaRPr>
          </a:p>
        </p:txBody>
      </p:sp>
      <p:sp>
        <p:nvSpPr>
          <p:cNvPr id="13" name="TextBox 12"/>
          <p:cNvSpPr txBox="1"/>
          <p:nvPr/>
        </p:nvSpPr>
        <p:spPr>
          <a:xfrm>
            <a:off x="5282513" y="5840967"/>
            <a:ext cx="5734430" cy="646331"/>
          </a:xfrm>
          <a:prstGeom prst="rect">
            <a:avLst/>
          </a:prstGeom>
          <a:solidFill>
            <a:srgbClr val="FFFF00"/>
          </a:solidFill>
        </p:spPr>
        <p:txBody>
          <a:bodyPr wrap="square" rtlCol="0" anchor="ctr">
            <a:spAutoFit/>
          </a:bodyPr>
          <a:lstStyle/>
          <a:p>
            <a:pPr algn="ctr"/>
            <a:r>
              <a:rPr lang="en-US" sz="3600" dirty="0" err="1" smtClean="0">
                <a:latin typeface="Segoe Condensed" charset="0"/>
                <a:ea typeface="Segoe Condensed" charset="0"/>
                <a:cs typeface="Segoe Condensed" charset="0"/>
              </a:rPr>
              <a:t>Exergaming</a:t>
            </a:r>
            <a:r>
              <a:rPr lang="en-US" sz="3600" dirty="0" smtClean="0">
                <a:latin typeface="Segoe Condensed" charset="0"/>
                <a:ea typeface="Segoe Condensed" charset="0"/>
                <a:cs typeface="Segoe Condensed" charset="0"/>
              </a:rPr>
              <a:t> for Health Knowledge</a:t>
            </a:r>
          </a:p>
        </p:txBody>
      </p:sp>
      <p:sp>
        <p:nvSpPr>
          <p:cNvPr id="15" name="TextBox 14"/>
          <p:cNvSpPr txBox="1"/>
          <p:nvPr/>
        </p:nvSpPr>
        <p:spPr>
          <a:xfrm>
            <a:off x="-3" y="5840966"/>
            <a:ext cx="4212549" cy="646331"/>
          </a:xfrm>
          <a:prstGeom prst="rect">
            <a:avLst/>
          </a:prstGeom>
          <a:solidFill>
            <a:srgbClr val="FFFF00"/>
          </a:solidFill>
        </p:spPr>
        <p:txBody>
          <a:bodyPr wrap="square" rtlCol="0" anchor="ctr">
            <a:spAutoFit/>
          </a:bodyPr>
          <a:lstStyle/>
          <a:p>
            <a:pPr algn="ctr"/>
            <a:r>
              <a:rPr lang="en-US" sz="3600" dirty="0" smtClean="0">
                <a:latin typeface="Segoe Condensed" charset="0"/>
                <a:ea typeface="Segoe Condensed" charset="0"/>
                <a:cs typeface="Segoe Condensed" charset="0"/>
              </a:rPr>
              <a:t>Fitness Trackers for Math</a:t>
            </a:r>
          </a:p>
        </p:txBody>
      </p:sp>
    </p:spTree>
    <p:extLst>
      <p:ext uri="{BB962C8B-B14F-4D97-AF65-F5344CB8AC3E}">
        <p14:creationId xmlns:p14="http://schemas.microsoft.com/office/powerpoint/2010/main" val="36193320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8738946" y="6150114"/>
            <a:ext cx="1801875" cy="707886"/>
          </a:xfrm>
          <a:prstGeom prst="rect">
            <a:avLst/>
          </a:prstGeom>
          <a:noFill/>
        </p:spPr>
        <p:txBody>
          <a:bodyPr wrap="square" rtlCol="0" anchor="ctr">
            <a:spAutoFit/>
          </a:bodyPr>
          <a:lstStyle/>
          <a:p>
            <a:pPr algn="ctr"/>
            <a:r>
              <a:rPr lang="en-US" sz="2000" smtClean="0">
                <a:latin typeface="Segoe Condensed" charset="0"/>
                <a:ea typeface="Segoe Condensed" charset="0"/>
                <a:cs typeface="Segoe Condensed" charset="0"/>
              </a:rPr>
              <a:t>LPSVs + Activity </a:t>
            </a:r>
          </a:p>
          <a:p>
            <a:pPr algn="ctr"/>
            <a:r>
              <a:rPr lang="en-US" sz="2000" dirty="0" smtClean="0">
                <a:latin typeface="Segoe Condensed" charset="0"/>
                <a:ea typeface="Segoe Condensed" charset="0"/>
                <a:cs typeface="Segoe Condensed" charset="0"/>
              </a:rPr>
              <a:t>Analysis</a:t>
            </a:r>
          </a:p>
        </p:txBody>
      </p:sp>
      <p:sp>
        <p:nvSpPr>
          <p:cNvPr id="21" name="Oval 20"/>
          <p:cNvSpPr/>
          <p:nvPr/>
        </p:nvSpPr>
        <p:spPr>
          <a:xfrm>
            <a:off x="9477839" y="5783250"/>
            <a:ext cx="324091" cy="328632"/>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Findings</a:t>
            </a:r>
          </a:p>
        </p:txBody>
      </p:sp>
      <p:sp>
        <p:nvSpPr>
          <p:cNvPr id="23" name="Oval 22"/>
          <p:cNvSpPr/>
          <p:nvPr/>
        </p:nvSpPr>
        <p:spPr>
          <a:xfrm>
            <a:off x="1125947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2342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21"/>
                                        </p:tgtEl>
                                      </p:cBhvr>
                                    </p:animEffect>
                                    <p:set>
                                      <p:cBhvr>
                                        <p:cTn id="10" dur="1" fill="hold">
                                          <p:stCondLst>
                                            <p:cond delay="499"/>
                                          </p:stCondLst>
                                        </p:cTn>
                                        <p:tgtEl>
                                          <p:spTgt spid="21"/>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22"/>
                                        </p:tgtEl>
                                      </p:cBhvr>
                                    </p:animEffect>
                                    <p:set>
                                      <p:cBhvr>
                                        <p:cTn id="13" dur="1" fill="hold">
                                          <p:stCondLst>
                                            <p:cond delay="499"/>
                                          </p:stCondLst>
                                        </p:cTn>
                                        <p:tgtEl>
                                          <p:spTgt spid="22"/>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23"/>
                                        </p:tgtEl>
                                      </p:cBhvr>
                                    </p:animEffect>
                                    <p:set>
                                      <p:cBhvr>
                                        <p:cTn id="16"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P spid="22" grpId="0"/>
      <p:bldP spid="23"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28"/>
          <p:cNvSpPr>
            <a:spLocks noGrp="1"/>
          </p:cNvSpPr>
          <p:nvPr>
            <p:ph type="title"/>
          </p:nvPr>
        </p:nvSpPr>
        <p:spPr/>
        <p:txBody>
          <a:bodyPr/>
          <a:lstStyle/>
          <a:p>
            <a:r>
              <a:rPr lang="en-US" dirty="0" smtClean="0"/>
              <a:t>Findings</a:t>
            </a:r>
            <a:endParaRPr lang="en-US" dirty="0"/>
          </a:p>
        </p:txBody>
      </p:sp>
      <p:sp>
        <p:nvSpPr>
          <p:cNvPr id="30" name="Rectangle 29"/>
          <p:cNvSpPr/>
          <p:nvPr/>
        </p:nvSpPr>
        <p:spPr>
          <a:xfrm>
            <a:off x="354182" y="1544365"/>
            <a:ext cx="5668978" cy="3503612"/>
          </a:xfrm>
          <a:prstGeom prst="rect">
            <a:avLst/>
          </a:prstGeom>
          <a:solidFill>
            <a:srgbClr val="32C7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6192405" y="1544365"/>
            <a:ext cx="5668978" cy="3503612"/>
          </a:xfrm>
          <a:prstGeom prst="rect">
            <a:avLst/>
          </a:prstGeom>
          <a:solidFill>
            <a:srgbClr val="529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1152130" y="2880673"/>
            <a:ext cx="4073083" cy="830997"/>
          </a:xfrm>
          <a:prstGeom prst="rect">
            <a:avLst/>
          </a:prstGeom>
          <a:noFill/>
        </p:spPr>
        <p:txBody>
          <a:bodyPr wrap="square" rtlCol="0" anchor="ctr">
            <a:spAutoFit/>
          </a:bodyPr>
          <a:lstStyle/>
          <a:p>
            <a:pPr algn="ctr"/>
            <a:r>
              <a:rPr lang="en-US" sz="4800" dirty="0" smtClean="0">
                <a:latin typeface="Segoe Condensed" charset="0"/>
                <a:ea typeface="Segoe Condensed" charset="0"/>
                <a:cs typeface="Segoe Condensed" charset="0"/>
              </a:rPr>
              <a:t>Life-relevance</a:t>
            </a:r>
            <a:endParaRPr lang="en-US" sz="4800" dirty="0" smtClean="0">
              <a:latin typeface="Segoe Condensed" charset="0"/>
              <a:ea typeface="Segoe Condensed" charset="0"/>
              <a:cs typeface="Segoe Condensed" charset="0"/>
            </a:endParaRPr>
          </a:p>
        </p:txBody>
      </p:sp>
      <p:sp>
        <p:nvSpPr>
          <p:cNvPr id="33" name="TextBox 32"/>
          <p:cNvSpPr txBox="1"/>
          <p:nvPr/>
        </p:nvSpPr>
        <p:spPr>
          <a:xfrm>
            <a:off x="7305965" y="2880673"/>
            <a:ext cx="3441858" cy="830997"/>
          </a:xfrm>
          <a:prstGeom prst="rect">
            <a:avLst/>
          </a:prstGeom>
          <a:noFill/>
        </p:spPr>
        <p:txBody>
          <a:bodyPr wrap="square" rtlCol="0" anchor="ctr">
            <a:spAutoFit/>
          </a:bodyPr>
          <a:lstStyle/>
          <a:p>
            <a:pPr algn="ctr"/>
            <a:r>
              <a:rPr lang="en-US" sz="4800" dirty="0" smtClean="0">
                <a:latin typeface="Segoe Condensed" charset="0"/>
                <a:ea typeface="Segoe Condensed" charset="0"/>
                <a:cs typeface="Segoe Condensed" charset="0"/>
              </a:rPr>
              <a:t>Collaboration</a:t>
            </a:r>
            <a:endParaRPr lang="en-US" sz="4800" dirty="0" smtClean="0">
              <a:latin typeface="Segoe Condensed" charset="0"/>
              <a:ea typeface="Segoe Condensed" charset="0"/>
              <a:cs typeface="Segoe Condensed" charset="0"/>
            </a:endParaRPr>
          </a:p>
        </p:txBody>
      </p:sp>
    </p:spTree>
    <p:extLst>
      <p:ext uri="{BB962C8B-B14F-4D97-AF65-F5344CB8AC3E}">
        <p14:creationId xmlns:p14="http://schemas.microsoft.com/office/powerpoint/2010/main" val="925713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p:bldP spid="3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28"/>
          <p:cNvSpPr>
            <a:spLocks noGrp="1"/>
          </p:cNvSpPr>
          <p:nvPr>
            <p:ph type="title"/>
          </p:nvPr>
        </p:nvSpPr>
        <p:spPr/>
        <p:txBody>
          <a:bodyPr/>
          <a:lstStyle/>
          <a:p>
            <a:r>
              <a:rPr lang="en-US" dirty="0" smtClean="0"/>
              <a:t>Findings</a:t>
            </a:r>
            <a:endParaRPr lang="en-US" dirty="0"/>
          </a:p>
        </p:txBody>
      </p:sp>
      <p:sp>
        <p:nvSpPr>
          <p:cNvPr id="30" name="Rectangle 29"/>
          <p:cNvSpPr/>
          <p:nvPr/>
        </p:nvSpPr>
        <p:spPr>
          <a:xfrm>
            <a:off x="354182" y="1544365"/>
            <a:ext cx="5668978" cy="3503612"/>
          </a:xfrm>
          <a:prstGeom prst="rect">
            <a:avLst/>
          </a:prstGeom>
          <a:solidFill>
            <a:srgbClr val="32C7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6192405" y="1544365"/>
            <a:ext cx="5668978" cy="3503612"/>
          </a:xfrm>
          <a:prstGeom prst="rect">
            <a:avLst/>
          </a:prstGeom>
          <a:solidFill>
            <a:srgbClr val="529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1152130" y="2880673"/>
            <a:ext cx="4073083" cy="830997"/>
          </a:xfrm>
          <a:prstGeom prst="rect">
            <a:avLst/>
          </a:prstGeom>
          <a:noFill/>
        </p:spPr>
        <p:txBody>
          <a:bodyPr wrap="square" rtlCol="0" anchor="ctr">
            <a:spAutoFit/>
          </a:bodyPr>
          <a:lstStyle/>
          <a:p>
            <a:pPr algn="ctr"/>
            <a:r>
              <a:rPr lang="en-US" sz="4800" dirty="0" smtClean="0">
                <a:latin typeface="Segoe Condensed" charset="0"/>
                <a:ea typeface="Segoe Condensed" charset="0"/>
                <a:cs typeface="Segoe Condensed" charset="0"/>
              </a:rPr>
              <a:t>Life-relevance</a:t>
            </a:r>
            <a:endParaRPr lang="en-US" sz="4800" dirty="0" smtClean="0">
              <a:latin typeface="Segoe Condensed" charset="0"/>
              <a:ea typeface="Segoe Condensed" charset="0"/>
              <a:cs typeface="Segoe Condensed" charset="0"/>
            </a:endParaRPr>
          </a:p>
        </p:txBody>
      </p:sp>
      <p:sp>
        <p:nvSpPr>
          <p:cNvPr id="33" name="TextBox 32"/>
          <p:cNvSpPr txBox="1"/>
          <p:nvPr/>
        </p:nvSpPr>
        <p:spPr>
          <a:xfrm>
            <a:off x="7305965" y="2880673"/>
            <a:ext cx="3441858" cy="830997"/>
          </a:xfrm>
          <a:prstGeom prst="rect">
            <a:avLst/>
          </a:prstGeom>
          <a:noFill/>
        </p:spPr>
        <p:txBody>
          <a:bodyPr wrap="square" rtlCol="0" anchor="ctr">
            <a:spAutoFit/>
          </a:bodyPr>
          <a:lstStyle/>
          <a:p>
            <a:pPr algn="ctr"/>
            <a:r>
              <a:rPr lang="en-US" sz="4800" dirty="0" smtClean="0">
                <a:latin typeface="Segoe Condensed" charset="0"/>
                <a:ea typeface="Segoe Condensed" charset="0"/>
                <a:cs typeface="Segoe Condensed" charset="0"/>
              </a:rPr>
              <a:t>Collaboration</a:t>
            </a:r>
            <a:endParaRPr lang="en-US" sz="4800" dirty="0" smtClean="0">
              <a:latin typeface="Segoe Condensed" charset="0"/>
              <a:ea typeface="Segoe Condensed" charset="0"/>
              <a:cs typeface="Segoe Condensed" charset="0"/>
            </a:endParaRPr>
          </a:p>
        </p:txBody>
      </p:sp>
      <p:sp>
        <p:nvSpPr>
          <p:cNvPr id="2" name="Rectangle 1"/>
          <p:cNvSpPr/>
          <p:nvPr/>
        </p:nvSpPr>
        <p:spPr>
          <a:xfrm>
            <a:off x="6192405" y="1544365"/>
            <a:ext cx="5668978" cy="3503612"/>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6929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Life-Relevance</a:t>
            </a:r>
            <a:endParaRPr lang="en-US" dirty="0"/>
          </a:p>
        </p:txBody>
      </p:sp>
      <p:sp>
        <p:nvSpPr>
          <p:cNvPr id="26" name="TextBox 25"/>
          <p:cNvSpPr txBox="1"/>
          <p:nvPr/>
        </p:nvSpPr>
        <p:spPr>
          <a:xfrm>
            <a:off x="5716777" y="2716684"/>
            <a:ext cx="5245850" cy="954107"/>
          </a:xfrm>
          <a:prstGeom prst="rect">
            <a:avLst/>
          </a:prstGeom>
          <a:noFill/>
        </p:spPr>
        <p:txBody>
          <a:bodyPr wrap="square" rtlCol="0">
            <a:spAutoFit/>
          </a:bodyPr>
          <a:lstStyle/>
          <a:p>
            <a:r>
              <a:rPr lang="en-US" sz="2800" dirty="0" smtClean="0">
                <a:latin typeface="Segoe Condensed" charset="0"/>
                <a:ea typeface="Segoe Condensed" charset="0"/>
                <a:cs typeface="Segoe Condensed" charset="0"/>
              </a:rPr>
              <a:t>Utilizing </a:t>
            </a:r>
            <a:r>
              <a:rPr lang="en-US" sz="2800" dirty="0" smtClean="0">
                <a:latin typeface="Segoe Condensed" charset="0"/>
                <a:ea typeface="Segoe Condensed" charset="0"/>
                <a:cs typeface="Segoe Condensed" charset="0"/>
              </a:rPr>
              <a:t>everyday activities to form hypotheses</a:t>
            </a:r>
            <a:endParaRPr lang="en-US" sz="2800" dirty="0">
              <a:latin typeface="Segoe Condensed" charset="0"/>
              <a:ea typeface="Segoe Condensed" charset="0"/>
              <a:cs typeface="Segoe Condensed" charset="0"/>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19738"/>
          <a:stretch/>
        </p:blipFill>
        <p:spPr>
          <a:xfrm>
            <a:off x="1631576" y="1611778"/>
            <a:ext cx="1938859" cy="1556156"/>
          </a:xfrm>
          <a:prstGeom prst="rect">
            <a:avLst/>
          </a:prstGeom>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b="12941"/>
          <a:stretch/>
        </p:blipFill>
        <p:spPr>
          <a:xfrm>
            <a:off x="3398939" y="2308151"/>
            <a:ext cx="1812324" cy="1577788"/>
          </a:xfrm>
          <a:prstGeom prst="rect">
            <a:avLst/>
          </a:prstGeom>
        </p:spPr>
      </p:pic>
      <p:pic>
        <p:nvPicPr>
          <p:cNvPr id="20" name="Picture 19"/>
          <p:cNvPicPr>
            <a:picLocks noChangeAspect="1"/>
          </p:cNvPicPr>
          <p:nvPr/>
        </p:nvPicPr>
        <p:blipFill rotWithShape="1">
          <a:blip r:embed="rId5">
            <a:extLst>
              <a:ext uri="{28A0092B-C50C-407E-A947-70E740481C1C}">
                <a14:useLocalDpi xmlns:a14="http://schemas.microsoft.com/office/drawing/2010/main" val="0"/>
              </a:ext>
            </a:extLst>
          </a:blip>
          <a:srcRect b="13202"/>
          <a:stretch/>
        </p:blipFill>
        <p:spPr>
          <a:xfrm>
            <a:off x="2150319" y="3259029"/>
            <a:ext cx="1799095" cy="1561568"/>
          </a:xfrm>
          <a:prstGeom prst="rect">
            <a:avLst/>
          </a:prstGeom>
        </p:spPr>
      </p:pic>
    </p:spTree>
    <p:extLst>
      <p:ext uri="{BB962C8B-B14F-4D97-AF65-F5344CB8AC3E}">
        <p14:creationId xmlns:p14="http://schemas.microsoft.com/office/powerpoint/2010/main" val="438828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Life-Relevance</a:t>
            </a:r>
            <a:endParaRPr lang="en-US" dirty="0"/>
          </a:p>
        </p:txBody>
      </p:sp>
      <p:cxnSp>
        <p:nvCxnSpPr>
          <p:cNvPr id="39" name="Straight Connector 38"/>
          <p:cNvCxnSpPr/>
          <p:nvPr/>
        </p:nvCxnSpPr>
        <p:spPr>
          <a:xfrm>
            <a:off x="6096000" y="1325563"/>
            <a:ext cx="0" cy="38832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246162" y="1331091"/>
            <a:ext cx="1411783" cy="523220"/>
          </a:xfrm>
          <a:prstGeom prst="rect">
            <a:avLst/>
          </a:prstGeom>
          <a:noFill/>
        </p:spPr>
        <p:txBody>
          <a:bodyPr wrap="square" rtlCol="0" anchor="ctr">
            <a:spAutoFit/>
          </a:bodyPr>
          <a:lstStyle/>
          <a:p>
            <a:pPr algn="ctr"/>
            <a:r>
              <a:rPr lang="en-US" sz="2800" b="1" dirty="0" err="1" smtClean="0">
                <a:solidFill>
                  <a:srgbClr val="CE665F"/>
                </a:solidFill>
                <a:latin typeface="Segoe Condensed" charset="0"/>
                <a:ea typeface="Segoe Condensed" charset="0"/>
                <a:cs typeface="Segoe Condensed" charset="0"/>
              </a:rPr>
              <a:t>BodyVis</a:t>
            </a:r>
            <a:endParaRPr lang="en-US" sz="2800" b="1" dirty="0" smtClean="0">
              <a:solidFill>
                <a:srgbClr val="CE665F"/>
              </a:solidFill>
              <a:latin typeface="Segoe Condensed" charset="0"/>
              <a:ea typeface="Segoe Condensed" charset="0"/>
              <a:cs typeface="Segoe Condensed" charset="0"/>
            </a:endParaRPr>
          </a:p>
        </p:txBody>
      </p:sp>
      <p:sp>
        <p:nvSpPr>
          <p:cNvPr id="22" name="TextBox 21"/>
          <p:cNvSpPr txBox="1"/>
          <p:nvPr/>
        </p:nvSpPr>
        <p:spPr>
          <a:xfrm>
            <a:off x="8216900" y="1331091"/>
            <a:ext cx="1819385" cy="523220"/>
          </a:xfrm>
          <a:prstGeom prst="rect">
            <a:avLst/>
          </a:prstGeom>
          <a:noFill/>
        </p:spPr>
        <p:txBody>
          <a:bodyPr wrap="square" rtlCol="0" anchor="ctr">
            <a:spAutoFit/>
          </a:bodyPr>
          <a:lstStyle/>
          <a:p>
            <a:pPr algn="ctr"/>
            <a:r>
              <a:rPr lang="en-US" sz="2800" b="1" smtClean="0">
                <a:solidFill>
                  <a:srgbClr val="5294FF"/>
                </a:solidFill>
                <a:latin typeface="Segoe Condensed" charset="0"/>
                <a:ea typeface="Segoe Condensed" charset="0"/>
                <a:cs typeface="Segoe Condensed" charset="0"/>
              </a:rPr>
              <a:t>SharedPhys</a:t>
            </a:r>
            <a:endParaRPr lang="en-US" sz="2800" b="1" dirty="0" smtClean="0">
              <a:solidFill>
                <a:srgbClr val="5294FF"/>
              </a:solidFill>
              <a:latin typeface="Segoe Condensed" charset="0"/>
              <a:ea typeface="Segoe Condensed" charset="0"/>
              <a:cs typeface="Segoe Condensed" charset="0"/>
            </a:endParaRPr>
          </a:p>
        </p:txBody>
      </p:sp>
    </p:spTree>
    <p:extLst>
      <p:ext uri="{BB962C8B-B14F-4D97-AF65-F5344CB8AC3E}">
        <p14:creationId xmlns:p14="http://schemas.microsoft.com/office/powerpoint/2010/main" val="1893146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Life-Relevance</a:t>
            </a:r>
            <a:endParaRPr lang="en-US" dirty="0"/>
          </a:p>
        </p:txBody>
      </p:sp>
      <p:grpSp>
        <p:nvGrpSpPr>
          <p:cNvPr id="34" name="Group 33"/>
          <p:cNvGrpSpPr/>
          <p:nvPr/>
        </p:nvGrpSpPr>
        <p:grpSpPr>
          <a:xfrm>
            <a:off x="1713762" y="2637477"/>
            <a:ext cx="2476582" cy="1616211"/>
            <a:chOff x="1807476" y="2586677"/>
            <a:chExt cx="2476582" cy="1616211"/>
          </a:xfrm>
        </p:grpSpPr>
        <p:grpSp>
          <p:nvGrpSpPr>
            <p:cNvPr id="35" name="Group 34"/>
            <p:cNvGrpSpPr/>
            <p:nvPr/>
          </p:nvGrpSpPr>
          <p:grpSpPr>
            <a:xfrm>
              <a:off x="1807476" y="2586677"/>
              <a:ext cx="2476582" cy="1177869"/>
              <a:chOff x="1807476" y="2586677"/>
              <a:chExt cx="2476582" cy="1177869"/>
            </a:xfrm>
          </p:grpSpPr>
          <p:pic>
            <p:nvPicPr>
              <p:cNvPr id="37" name="Picture 36"/>
              <p:cNvPicPr>
                <a:picLocks noChangeAspect="1"/>
              </p:cNvPicPr>
              <p:nvPr/>
            </p:nvPicPr>
            <p:blipFill rotWithShape="1">
              <a:blip r:embed="rId3">
                <a:extLst>
                  <a:ext uri="{28A0092B-C50C-407E-A947-70E740481C1C}">
                    <a14:useLocalDpi xmlns:a14="http://schemas.microsoft.com/office/drawing/2010/main" val="0"/>
                  </a:ext>
                </a:extLst>
              </a:blip>
              <a:srcRect b="13333"/>
              <a:stretch/>
            </p:blipFill>
            <p:spPr>
              <a:xfrm>
                <a:off x="1807476" y="2586677"/>
                <a:ext cx="1359079" cy="1177869"/>
              </a:xfrm>
              <a:prstGeom prst="rect">
                <a:avLst/>
              </a:prstGeom>
            </p:spPr>
          </p:pic>
          <p:pic>
            <p:nvPicPr>
              <p:cNvPr id="38" name="Picture 37"/>
              <p:cNvPicPr>
                <a:picLocks noChangeAspect="1"/>
              </p:cNvPicPr>
              <p:nvPr/>
            </p:nvPicPr>
            <p:blipFill rotWithShape="1">
              <a:blip r:embed="rId4">
                <a:extLst>
                  <a:ext uri="{28A0092B-C50C-407E-A947-70E740481C1C}">
                    <a14:useLocalDpi xmlns:a14="http://schemas.microsoft.com/office/drawing/2010/main" val="0"/>
                  </a:ext>
                </a:extLst>
              </a:blip>
              <a:srcRect b="13333"/>
              <a:stretch/>
            </p:blipFill>
            <p:spPr>
              <a:xfrm>
                <a:off x="2924979" y="2586677"/>
                <a:ext cx="1359079" cy="1177869"/>
              </a:xfrm>
              <a:prstGeom prst="rect">
                <a:avLst/>
              </a:prstGeom>
            </p:spPr>
          </p:pic>
        </p:grpSp>
        <p:sp>
          <p:nvSpPr>
            <p:cNvPr id="36" name="TextBox 35"/>
            <p:cNvSpPr txBox="1"/>
            <p:nvPr/>
          </p:nvSpPr>
          <p:spPr>
            <a:xfrm>
              <a:off x="1883030" y="3802778"/>
              <a:ext cx="2325474"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Emotion </a:t>
              </a:r>
              <a:r>
                <a:rPr lang="en-US" sz="2000" dirty="0" smtClean="0">
                  <a:latin typeface="Segoe Condensed" charset="0"/>
                  <a:ea typeface="Segoe Condensed" charset="0"/>
                  <a:cs typeface="Segoe Condensed" charset="0"/>
                  <a:sym typeface="Wingdings"/>
                </a:rPr>
                <a:t></a:t>
              </a:r>
              <a:r>
                <a:rPr lang="en-US" sz="2000" dirty="0" smtClean="0">
                  <a:latin typeface="Segoe Condensed" charset="0"/>
                  <a:ea typeface="Segoe Condensed" charset="0"/>
                  <a:cs typeface="Segoe Condensed" charset="0"/>
                </a:rPr>
                <a:t> Physiology</a:t>
              </a:r>
            </a:p>
          </p:txBody>
        </p:sp>
      </p:grpSp>
      <p:cxnSp>
        <p:nvCxnSpPr>
          <p:cNvPr id="39" name="Straight Connector 38"/>
          <p:cNvCxnSpPr/>
          <p:nvPr/>
        </p:nvCxnSpPr>
        <p:spPr>
          <a:xfrm>
            <a:off x="6096000" y="1325563"/>
            <a:ext cx="0" cy="38832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2246162" y="1331091"/>
            <a:ext cx="1411783" cy="523220"/>
          </a:xfrm>
          <a:prstGeom prst="rect">
            <a:avLst/>
          </a:prstGeom>
          <a:noFill/>
        </p:spPr>
        <p:txBody>
          <a:bodyPr wrap="square" rtlCol="0" anchor="ctr">
            <a:spAutoFit/>
          </a:bodyPr>
          <a:lstStyle/>
          <a:p>
            <a:pPr algn="ctr"/>
            <a:r>
              <a:rPr lang="en-US" sz="2800" b="1" dirty="0" err="1" smtClean="0">
                <a:solidFill>
                  <a:srgbClr val="CE665F"/>
                </a:solidFill>
                <a:latin typeface="Segoe Condensed" charset="0"/>
                <a:ea typeface="Segoe Condensed" charset="0"/>
                <a:cs typeface="Segoe Condensed" charset="0"/>
              </a:rPr>
              <a:t>BodyVis</a:t>
            </a:r>
            <a:endParaRPr lang="en-US" sz="2800" b="1" dirty="0" smtClean="0">
              <a:solidFill>
                <a:srgbClr val="CE665F"/>
              </a:solidFill>
              <a:latin typeface="Segoe Condensed" charset="0"/>
              <a:ea typeface="Segoe Condensed" charset="0"/>
              <a:cs typeface="Segoe Condensed" charset="0"/>
            </a:endParaRPr>
          </a:p>
        </p:txBody>
      </p:sp>
      <p:sp>
        <p:nvSpPr>
          <p:cNvPr id="28" name="TextBox 27"/>
          <p:cNvSpPr txBox="1"/>
          <p:nvPr/>
        </p:nvSpPr>
        <p:spPr>
          <a:xfrm>
            <a:off x="8216900" y="1331091"/>
            <a:ext cx="1819385" cy="523220"/>
          </a:xfrm>
          <a:prstGeom prst="rect">
            <a:avLst/>
          </a:prstGeom>
          <a:noFill/>
        </p:spPr>
        <p:txBody>
          <a:bodyPr wrap="square" rtlCol="0" anchor="ctr">
            <a:spAutoFit/>
          </a:bodyPr>
          <a:lstStyle/>
          <a:p>
            <a:pPr algn="ctr"/>
            <a:r>
              <a:rPr lang="en-US" sz="2800" b="1" smtClean="0">
                <a:solidFill>
                  <a:srgbClr val="5294FF"/>
                </a:solidFill>
                <a:latin typeface="Segoe Condensed" charset="0"/>
                <a:ea typeface="Segoe Condensed" charset="0"/>
                <a:cs typeface="Segoe Condensed" charset="0"/>
              </a:rPr>
              <a:t>SharedPhys</a:t>
            </a:r>
            <a:endParaRPr lang="en-US" sz="2800" b="1" dirty="0" smtClean="0">
              <a:solidFill>
                <a:srgbClr val="5294FF"/>
              </a:solidFill>
              <a:latin typeface="Segoe Condensed" charset="0"/>
              <a:ea typeface="Segoe Condensed" charset="0"/>
              <a:cs typeface="Segoe Condensed" charset="0"/>
            </a:endParaRPr>
          </a:p>
        </p:txBody>
      </p:sp>
    </p:spTree>
    <p:extLst>
      <p:ext uri="{BB962C8B-B14F-4D97-AF65-F5344CB8AC3E}">
        <p14:creationId xmlns:p14="http://schemas.microsoft.com/office/powerpoint/2010/main" val="715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415.JPG"/>
          <p:cNvPicPr>
            <a:picLocks noChangeAspect="1"/>
          </p:cNvPicPr>
          <p:nvPr/>
        </p:nvPicPr>
        <p:blipFill rotWithShape="1">
          <a:blip r:embed="rId3">
            <a:extLst>
              <a:ext uri="{28A0092B-C50C-407E-A947-70E740481C1C}">
                <a14:useLocalDpi xmlns:a14="http://schemas.microsoft.com/office/drawing/2010/main" val="0"/>
              </a:ext>
            </a:extLst>
          </a:blip>
          <a:srcRect l="35328" t="17212"/>
          <a:stretch/>
        </p:blipFill>
        <p:spPr>
          <a:xfrm>
            <a:off x="0" y="-1"/>
            <a:ext cx="8189518" cy="6988999"/>
          </a:xfrm>
          <a:prstGeom prst="rect">
            <a:avLst/>
          </a:prstGeom>
        </p:spPr>
      </p:pic>
      <p:pic>
        <p:nvPicPr>
          <p:cNvPr id="3" name="Picture 2" descr="IMG_0420.JPG"/>
          <p:cNvPicPr>
            <a:picLocks noChangeAspect="1"/>
          </p:cNvPicPr>
          <p:nvPr/>
        </p:nvPicPr>
        <p:blipFill rotWithShape="1">
          <a:blip r:embed="rId4">
            <a:extLst>
              <a:ext uri="{28A0092B-C50C-407E-A947-70E740481C1C}">
                <a14:useLocalDpi xmlns:a14="http://schemas.microsoft.com/office/drawing/2010/main" val="0"/>
              </a:ext>
            </a:extLst>
          </a:blip>
          <a:srcRect l="37441" t="19703" r="16965"/>
          <a:stretch/>
        </p:blipFill>
        <p:spPr>
          <a:xfrm>
            <a:off x="6208219" y="-1"/>
            <a:ext cx="5983781" cy="7025549"/>
          </a:xfrm>
          <a:prstGeom prst="rect">
            <a:avLst/>
          </a:prstGeom>
        </p:spPr>
      </p:pic>
      <p:sp>
        <p:nvSpPr>
          <p:cNvPr id="5" name="Rectangle 4"/>
          <p:cNvSpPr/>
          <p:nvPr/>
        </p:nvSpPr>
        <p:spPr>
          <a:xfrm>
            <a:off x="0" y="4989095"/>
            <a:ext cx="12192000" cy="2036453"/>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68946" y="5685782"/>
            <a:ext cx="11923054" cy="523220"/>
          </a:xfrm>
          <a:prstGeom prst="rect">
            <a:avLst/>
          </a:prstGeom>
          <a:noFill/>
        </p:spPr>
        <p:txBody>
          <a:bodyPr wrap="square" rtlCol="0">
            <a:spAutoFit/>
          </a:bodyPr>
          <a:lstStyle/>
          <a:p>
            <a:r>
              <a:rPr lang="en-US" sz="2800" dirty="0" smtClean="0">
                <a:latin typeface="Segoe Condensed" charset="0"/>
                <a:ea typeface="Segoe Condensed" charset="0"/>
                <a:cs typeface="Segoe Condensed" charset="0"/>
              </a:rPr>
              <a:t>I </a:t>
            </a:r>
            <a:r>
              <a:rPr lang="en-US" sz="2800" dirty="0">
                <a:latin typeface="Segoe Condensed" charset="0"/>
                <a:ea typeface="Segoe Condensed" charset="0"/>
                <a:cs typeface="Segoe Condensed" charset="0"/>
              </a:rPr>
              <a:t>kind of felt embarrassed because all these people were staring at me. So it kind of went up</a:t>
            </a:r>
            <a:r>
              <a:rPr lang="en-US" sz="2800" dirty="0" smtClean="0">
                <a:latin typeface="Segoe Condensed" charset="0"/>
                <a:ea typeface="Segoe Condensed" charset="0"/>
                <a:cs typeface="Segoe Condensed" charset="0"/>
              </a:rPr>
              <a:t>. </a:t>
            </a:r>
            <a:endParaRPr lang="en-US" sz="2800" dirty="0">
              <a:latin typeface="Segoe Condensed" charset="0"/>
              <a:ea typeface="Segoe Condensed" charset="0"/>
              <a:cs typeface="Segoe Condensed" charset="0"/>
            </a:endParaRPr>
          </a:p>
        </p:txBody>
      </p:sp>
      <p:sp>
        <p:nvSpPr>
          <p:cNvPr id="6" name="TextBox 5"/>
          <p:cNvSpPr txBox="1"/>
          <p:nvPr/>
        </p:nvSpPr>
        <p:spPr>
          <a:xfrm>
            <a:off x="0" y="4837448"/>
            <a:ext cx="1206500" cy="1446550"/>
          </a:xfrm>
          <a:prstGeom prst="rect">
            <a:avLst/>
          </a:prstGeom>
          <a:noFill/>
        </p:spPr>
        <p:txBody>
          <a:bodyPr wrap="square" rtlCol="0" anchor="ctr">
            <a:spAutoFit/>
          </a:bodyPr>
          <a:lstStyle/>
          <a:p>
            <a:pPr algn="ctr"/>
            <a:r>
              <a:rPr lang="en-US" sz="8800" dirty="0" smtClean="0">
                <a:latin typeface="Gill Sans Ultra Bold" charset="0"/>
                <a:ea typeface="Gill Sans Ultra Bold" charset="0"/>
                <a:cs typeface="Gill Sans Ultra Bold" charset="0"/>
              </a:rPr>
              <a:t>“</a:t>
            </a:r>
          </a:p>
        </p:txBody>
      </p:sp>
      <p:sp>
        <p:nvSpPr>
          <p:cNvPr id="7" name="TextBox 6"/>
          <p:cNvSpPr txBox="1"/>
          <p:nvPr/>
        </p:nvSpPr>
        <p:spPr>
          <a:xfrm>
            <a:off x="10985500" y="5968996"/>
            <a:ext cx="1206500" cy="1446550"/>
          </a:xfrm>
          <a:prstGeom prst="rect">
            <a:avLst/>
          </a:prstGeom>
          <a:noFill/>
        </p:spPr>
        <p:txBody>
          <a:bodyPr wrap="square" rtlCol="0" anchor="ctr">
            <a:spAutoFit/>
          </a:bodyPr>
          <a:lstStyle/>
          <a:p>
            <a:pPr algn="ctr"/>
            <a:r>
              <a:rPr lang="en-US" sz="8800" dirty="0" smtClean="0">
                <a:latin typeface="Gill Sans Ultra Bold" charset="0"/>
                <a:ea typeface="Gill Sans Ultra Bold" charset="0"/>
                <a:cs typeface="Gill Sans Ultra Bold" charset="0"/>
              </a:rPr>
              <a:t>”</a:t>
            </a:r>
          </a:p>
        </p:txBody>
      </p:sp>
    </p:spTree>
    <p:extLst>
      <p:ext uri="{BB962C8B-B14F-4D97-AF65-F5344CB8AC3E}">
        <p14:creationId xmlns:p14="http://schemas.microsoft.com/office/powerpoint/2010/main" val="320014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P spid="7" grpId="0"/>
    </p:bld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1" name="Picture 40" descr="IMG_442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919" y="0"/>
            <a:ext cx="3863662" cy="6858000"/>
          </a:xfrm>
          <a:prstGeom prst="rect">
            <a:avLst/>
          </a:prstGeom>
        </p:spPr>
      </p:pic>
    </p:spTree>
    <p:extLst>
      <p:ext uri="{BB962C8B-B14F-4D97-AF65-F5344CB8AC3E}">
        <p14:creationId xmlns:p14="http://schemas.microsoft.com/office/powerpoint/2010/main" val="1733344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 name="TextBox 36"/>
          <p:cNvSpPr txBox="1"/>
          <p:nvPr/>
        </p:nvSpPr>
        <p:spPr>
          <a:xfrm>
            <a:off x="5979892" y="1511081"/>
            <a:ext cx="4825565" cy="4524315"/>
          </a:xfrm>
          <a:prstGeom prst="rect">
            <a:avLst/>
          </a:prstGeom>
          <a:noFill/>
        </p:spPr>
        <p:txBody>
          <a:bodyPr wrap="square" rtlCol="0" anchor="ctr">
            <a:spAutoFit/>
          </a:bodyPr>
          <a:lstStyle/>
          <a:p>
            <a:r>
              <a:rPr lang="en-US" sz="3600" dirty="0" smtClean="0">
                <a:latin typeface="Segoe Condensed" charset="0"/>
                <a:ea typeface="Segoe Condensed" charset="0"/>
                <a:cs typeface="Segoe Condensed" charset="0"/>
              </a:rPr>
              <a:t>Watching </a:t>
            </a:r>
            <a:r>
              <a:rPr lang="en-US" sz="3600" dirty="0">
                <a:latin typeface="Segoe Condensed" charset="0"/>
                <a:ea typeface="Segoe Condensed" charset="0"/>
                <a:cs typeface="Segoe Condensed" charset="0"/>
              </a:rPr>
              <a:t>the NBA summer league second game brought my heart rate down after running because less blood must be pumped when I am just sitting down and not stressing my muscles </a:t>
            </a:r>
            <a:r>
              <a:rPr lang="en-US" sz="3600" dirty="0" smtClean="0">
                <a:latin typeface="Segoe Condensed" charset="0"/>
                <a:ea typeface="Segoe Condensed" charset="0"/>
                <a:cs typeface="Segoe Condensed" charset="0"/>
              </a:rPr>
              <a:t>and</a:t>
            </a:r>
            <a:r>
              <a:rPr lang="is-IS" sz="3600" dirty="0" smtClean="0">
                <a:latin typeface="Segoe Condensed" charset="0"/>
                <a:ea typeface="Segoe Condensed" charset="0"/>
                <a:cs typeface="Segoe Condensed" charset="0"/>
              </a:rPr>
              <a:t>…</a:t>
            </a:r>
            <a:r>
              <a:rPr lang="en-US" sz="3600" dirty="0" smtClean="0">
                <a:latin typeface="Segoe Condensed" charset="0"/>
                <a:ea typeface="Segoe Condensed" charset="0"/>
                <a:cs typeface="Segoe Condensed" charset="0"/>
              </a:rPr>
              <a:t> </a:t>
            </a:r>
          </a:p>
        </p:txBody>
      </p:sp>
      <p:sp>
        <p:nvSpPr>
          <p:cNvPr id="38" name="TextBox 37"/>
          <p:cNvSpPr txBox="1"/>
          <p:nvPr/>
        </p:nvSpPr>
        <p:spPr>
          <a:xfrm>
            <a:off x="5308276" y="-329975"/>
            <a:ext cx="1206500" cy="3154710"/>
          </a:xfrm>
          <a:prstGeom prst="rect">
            <a:avLst/>
          </a:prstGeom>
          <a:noFill/>
        </p:spPr>
        <p:txBody>
          <a:bodyPr wrap="square" rtlCol="0" anchor="ctr">
            <a:spAutoFit/>
          </a:bodyPr>
          <a:lstStyle/>
          <a:p>
            <a:pPr algn="ctr"/>
            <a:r>
              <a:rPr lang="en-US" sz="19900" dirty="0" smtClean="0">
                <a:latin typeface="Gill Sans Ultra Bold" charset="0"/>
                <a:ea typeface="Gill Sans Ultra Bold" charset="0"/>
                <a:cs typeface="Gill Sans Ultra Bold" charset="0"/>
              </a:rPr>
              <a:t>“</a:t>
            </a:r>
          </a:p>
        </p:txBody>
      </p:sp>
      <p:sp>
        <p:nvSpPr>
          <p:cNvPr id="39" name="TextBox 38"/>
          <p:cNvSpPr txBox="1"/>
          <p:nvPr/>
        </p:nvSpPr>
        <p:spPr>
          <a:xfrm>
            <a:off x="10226407" y="4739347"/>
            <a:ext cx="1206500" cy="3154710"/>
          </a:xfrm>
          <a:prstGeom prst="rect">
            <a:avLst/>
          </a:prstGeom>
          <a:noFill/>
        </p:spPr>
        <p:txBody>
          <a:bodyPr wrap="square" rtlCol="0" anchor="ctr">
            <a:spAutoFit/>
          </a:bodyPr>
          <a:lstStyle/>
          <a:p>
            <a:pPr algn="ctr"/>
            <a:r>
              <a:rPr lang="en-US" sz="19900" dirty="0" smtClean="0">
                <a:latin typeface="Gill Sans Ultra Bold" charset="0"/>
                <a:ea typeface="Gill Sans Ultra Bold" charset="0"/>
                <a:cs typeface="Gill Sans Ultra Bold" charset="0"/>
              </a:rPr>
              <a:t>”</a:t>
            </a:r>
          </a:p>
        </p:txBody>
      </p:sp>
      <p:pic>
        <p:nvPicPr>
          <p:cNvPr id="41" name="Picture 40" descr="IMG_442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919" y="0"/>
            <a:ext cx="3863662" cy="6858000"/>
          </a:xfrm>
          <a:prstGeom prst="rect">
            <a:avLst/>
          </a:prstGeom>
        </p:spPr>
      </p:pic>
    </p:spTree>
    <p:extLst>
      <p:ext uri="{BB962C8B-B14F-4D97-AF65-F5344CB8AC3E}">
        <p14:creationId xmlns:p14="http://schemas.microsoft.com/office/powerpoint/2010/main" val="13988954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 name="TextBox 37"/>
          <p:cNvSpPr txBox="1"/>
          <p:nvPr/>
        </p:nvSpPr>
        <p:spPr>
          <a:xfrm>
            <a:off x="5308276" y="-329975"/>
            <a:ext cx="1206500" cy="3154710"/>
          </a:xfrm>
          <a:prstGeom prst="rect">
            <a:avLst/>
          </a:prstGeom>
          <a:noFill/>
        </p:spPr>
        <p:txBody>
          <a:bodyPr wrap="square" rtlCol="0" anchor="ctr">
            <a:spAutoFit/>
          </a:bodyPr>
          <a:lstStyle/>
          <a:p>
            <a:pPr algn="ctr"/>
            <a:r>
              <a:rPr lang="en-US" sz="19900" dirty="0" smtClean="0">
                <a:latin typeface="Gill Sans Ultra Bold" charset="0"/>
                <a:ea typeface="Gill Sans Ultra Bold" charset="0"/>
                <a:cs typeface="Gill Sans Ultra Bold" charset="0"/>
              </a:rPr>
              <a:t>“</a:t>
            </a:r>
          </a:p>
        </p:txBody>
      </p:sp>
      <p:sp>
        <p:nvSpPr>
          <p:cNvPr id="39" name="TextBox 38"/>
          <p:cNvSpPr txBox="1"/>
          <p:nvPr/>
        </p:nvSpPr>
        <p:spPr>
          <a:xfrm>
            <a:off x="10226407" y="4739347"/>
            <a:ext cx="1206500" cy="3154710"/>
          </a:xfrm>
          <a:prstGeom prst="rect">
            <a:avLst/>
          </a:prstGeom>
          <a:noFill/>
        </p:spPr>
        <p:txBody>
          <a:bodyPr wrap="square" rtlCol="0" anchor="ctr">
            <a:spAutoFit/>
          </a:bodyPr>
          <a:lstStyle/>
          <a:p>
            <a:pPr algn="ctr"/>
            <a:r>
              <a:rPr lang="en-US" sz="19900" dirty="0" smtClean="0">
                <a:latin typeface="Gill Sans Ultra Bold" charset="0"/>
                <a:ea typeface="Gill Sans Ultra Bold" charset="0"/>
                <a:cs typeface="Gill Sans Ultra Bold" charset="0"/>
              </a:rPr>
              <a:t>”</a:t>
            </a:r>
          </a:p>
        </p:txBody>
      </p:sp>
      <p:pic>
        <p:nvPicPr>
          <p:cNvPr id="41" name="Picture 40" descr="IMG_442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919" y="0"/>
            <a:ext cx="3863662" cy="6858000"/>
          </a:xfrm>
          <a:prstGeom prst="rect">
            <a:avLst/>
          </a:prstGeom>
        </p:spPr>
      </p:pic>
      <p:sp>
        <p:nvSpPr>
          <p:cNvPr id="8" name="TextBox 7"/>
          <p:cNvSpPr txBox="1"/>
          <p:nvPr/>
        </p:nvSpPr>
        <p:spPr>
          <a:xfrm>
            <a:off x="5979892" y="1899978"/>
            <a:ext cx="4825565" cy="3416320"/>
          </a:xfrm>
          <a:prstGeom prst="rect">
            <a:avLst/>
          </a:prstGeom>
          <a:noFill/>
        </p:spPr>
        <p:txBody>
          <a:bodyPr wrap="square" rtlCol="0" anchor="ctr">
            <a:spAutoFit/>
          </a:bodyPr>
          <a:lstStyle/>
          <a:p>
            <a:r>
              <a:rPr lang="is-IS" sz="3600" dirty="0">
                <a:latin typeface="Segoe Condensed" charset="0"/>
                <a:ea typeface="Segoe Condensed" charset="0"/>
                <a:cs typeface="Segoe Condensed" charset="0"/>
              </a:rPr>
              <a:t>…</a:t>
            </a:r>
            <a:r>
              <a:rPr lang="en-US" sz="3600" dirty="0">
                <a:latin typeface="Segoe Condensed" charset="0"/>
                <a:ea typeface="Segoe Condensed" charset="0"/>
                <a:cs typeface="Segoe Condensed" charset="0"/>
              </a:rPr>
              <a:t>lungs by breathing hard and also the fact that the game was just summer league and not NBA didn't stress me for my team to win. </a:t>
            </a:r>
          </a:p>
        </p:txBody>
      </p:sp>
    </p:spTree>
    <p:extLst>
      <p:ext uri="{BB962C8B-B14F-4D97-AF65-F5344CB8AC3E}">
        <p14:creationId xmlns:p14="http://schemas.microsoft.com/office/powerpoint/2010/main" val="18362101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140" y="0"/>
            <a:ext cx="11944860" cy="1325563"/>
          </a:xfrm>
        </p:spPr>
        <p:txBody>
          <a:bodyPr>
            <a:normAutofit/>
          </a:bodyPr>
          <a:lstStyle/>
          <a:p>
            <a:r>
              <a:rPr lang="en-US" dirty="0" smtClean="0"/>
              <a:t>Collaborative &amp; Collective Inquiry</a:t>
            </a:r>
            <a:endParaRPr lang="en-US" dirty="0"/>
          </a:p>
        </p:txBody>
      </p:sp>
    </p:spTree>
    <p:extLst>
      <p:ext uri="{BB962C8B-B14F-4D97-AF65-F5344CB8AC3E}">
        <p14:creationId xmlns:p14="http://schemas.microsoft.com/office/powerpoint/2010/main" val="28605282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Life-Relevance</a:t>
            </a:r>
            <a:endParaRPr lang="en-US" dirty="0"/>
          </a:p>
        </p:txBody>
      </p:sp>
      <p:grpSp>
        <p:nvGrpSpPr>
          <p:cNvPr id="25" name="Group 24"/>
          <p:cNvGrpSpPr/>
          <p:nvPr/>
        </p:nvGrpSpPr>
        <p:grpSpPr>
          <a:xfrm>
            <a:off x="1713762" y="2637477"/>
            <a:ext cx="2476582" cy="1616211"/>
            <a:chOff x="1807476" y="2586677"/>
            <a:chExt cx="2476582" cy="1616211"/>
          </a:xfrm>
        </p:grpSpPr>
        <p:grpSp>
          <p:nvGrpSpPr>
            <p:cNvPr id="24" name="Group 23"/>
            <p:cNvGrpSpPr/>
            <p:nvPr/>
          </p:nvGrpSpPr>
          <p:grpSpPr>
            <a:xfrm>
              <a:off x="1807476" y="2586677"/>
              <a:ext cx="2476582" cy="1177869"/>
              <a:chOff x="1807476" y="2586677"/>
              <a:chExt cx="2476582" cy="1177869"/>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13333"/>
              <a:stretch/>
            </p:blipFill>
            <p:spPr>
              <a:xfrm>
                <a:off x="1807476" y="2586677"/>
                <a:ext cx="1359079" cy="1177869"/>
              </a:xfrm>
              <a:prstGeom prst="rect">
                <a:avLst/>
              </a:prstGeom>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b="13333"/>
              <a:stretch/>
            </p:blipFill>
            <p:spPr>
              <a:xfrm>
                <a:off x="2924979" y="2586677"/>
                <a:ext cx="1359079" cy="1177869"/>
              </a:xfrm>
              <a:prstGeom prst="rect">
                <a:avLst/>
              </a:prstGeom>
            </p:spPr>
          </p:pic>
        </p:grpSp>
        <p:sp>
          <p:nvSpPr>
            <p:cNvPr id="20" name="TextBox 19"/>
            <p:cNvSpPr txBox="1"/>
            <p:nvPr/>
          </p:nvSpPr>
          <p:spPr>
            <a:xfrm>
              <a:off x="1883030" y="3802778"/>
              <a:ext cx="2325474"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Emotion </a:t>
              </a:r>
              <a:r>
                <a:rPr lang="en-US" sz="2000" dirty="0" smtClean="0">
                  <a:latin typeface="Segoe Condensed" charset="0"/>
                  <a:ea typeface="Segoe Condensed" charset="0"/>
                  <a:cs typeface="Segoe Condensed" charset="0"/>
                  <a:sym typeface="Wingdings"/>
                </a:rPr>
                <a:t></a:t>
              </a:r>
              <a:r>
                <a:rPr lang="en-US" sz="2000" dirty="0" smtClean="0">
                  <a:latin typeface="Segoe Condensed" charset="0"/>
                  <a:ea typeface="Segoe Condensed" charset="0"/>
                  <a:cs typeface="Segoe Condensed" charset="0"/>
                </a:rPr>
                <a:t> Physiology</a:t>
              </a:r>
            </a:p>
          </p:txBody>
        </p:sp>
      </p:grpSp>
      <p:cxnSp>
        <p:nvCxnSpPr>
          <p:cNvPr id="21" name="Straight Connector 20"/>
          <p:cNvCxnSpPr/>
          <p:nvPr/>
        </p:nvCxnSpPr>
        <p:spPr>
          <a:xfrm>
            <a:off x="6096000" y="1325563"/>
            <a:ext cx="0" cy="38832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p:nvPicPr>
        <p:blipFill rotWithShape="1">
          <a:blip r:embed="rId5">
            <a:extLst>
              <a:ext uri="{28A0092B-C50C-407E-A947-70E740481C1C}">
                <a14:useLocalDpi xmlns:a14="http://schemas.microsoft.com/office/drawing/2010/main" val="0"/>
              </a:ext>
            </a:extLst>
          </a:blip>
          <a:srcRect b="12963"/>
          <a:stretch/>
        </p:blipFill>
        <p:spPr>
          <a:xfrm rot="2695468">
            <a:off x="7238358" y="2123304"/>
            <a:ext cx="1239794" cy="1079080"/>
          </a:xfrm>
          <a:prstGeom prst="rect">
            <a:avLst/>
          </a:prstGeom>
        </p:spPr>
      </p:pic>
      <p:sp>
        <p:nvSpPr>
          <p:cNvPr id="29" name="TextBox 28"/>
          <p:cNvSpPr txBox="1"/>
          <p:nvPr/>
        </p:nvSpPr>
        <p:spPr>
          <a:xfrm>
            <a:off x="8829336" y="2304295"/>
            <a:ext cx="2325474" cy="707886"/>
          </a:xfrm>
          <a:prstGeom prst="rect">
            <a:avLst/>
          </a:prstGeom>
          <a:noFill/>
        </p:spPr>
        <p:txBody>
          <a:bodyPr wrap="square" rtlCol="0" anchor="ctr">
            <a:spAutoFit/>
          </a:bodyPr>
          <a:lstStyle/>
          <a:p>
            <a:r>
              <a:rPr lang="en-US" sz="2000" dirty="0" smtClean="0">
                <a:latin typeface="Segoe Condensed" charset="0"/>
                <a:ea typeface="Segoe Condensed" charset="0"/>
                <a:cs typeface="Segoe Condensed" charset="0"/>
              </a:rPr>
              <a:t>Connection between bodies &amp; visualization</a:t>
            </a:r>
          </a:p>
        </p:txBody>
      </p:sp>
      <p:sp>
        <p:nvSpPr>
          <p:cNvPr id="30" name="TextBox 29"/>
          <p:cNvSpPr txBox="1"/>
          <p:nvPr/>
        </p:nvSpPr>
        <p:spPr>
          <a:xfrm>
            <a:off x="2246162" y="1331091"/>
            <a:ext cx="1411783" cy="523220"/>
          </a:xfrm>
          <a:prstGeom prst="rect">
            <a:avLst/>
          </a:prstGeom>
          <a:noFill/>
        </p:spPr>
        <p:txBody>
          <a:bodyPr wrap="square" rtlCol="0" anchor="ctr">
            <a:spAutoFit/>
          </a:bodyPr>
          <a:lstStyle/>
          <a:p>
            <a:pPr algn="ctr"/>
            <a:r>
              <a:rPr lang="en-US" sz="2800" b="1" dirty="0" err="1" smtClean="0">
                <a:solidFill>
                  <a:srgbClr val="CE665F"/>
                </a:solidFill>
                <a:latin typeface="Segoe Condensed" charset="0"/>
                <a:ea typeface="Segoe Condensed" charset="0"/>
                <a:cs typeface="Segoe Condensed" charset="0"/>
              </a:rPr>
              <a:t>BodyVis</a:t>
            </a:r>
            <a:endParaRPr lang="en-US" sz="2800" b="1" dirty="0" smtClean="0">
              <a:solidFill>
                <a:srgbClr val="CE665F"/>
              </a:solidFill>
              <a:latin typeface="Segoe Condensed" charset="0"/>
              <a:ea typeface="Segoe Condensed" charset="0"/>
              <a:cs typeface="Segoe Condensed" charset="0"/>
            </a:endParaRPr>
          </a:p>
        </p:txBody>
      </p:sp>
      <p:sp>
        <p:nvSpPr>
          <p:cNvPr id="31" name="TextBox 30"/>
          <p:cNvSpPr txBox="1"/>
          <p:nvPr/>
        </p:nvSpPr>
        <p:spPr>
          <a:xfrm>
            <a:off x="8216900" y="1331091"/>
            <a:ext cx="1819385" cy="523220"/>
          </a:xfrm>
          <a:prstGeom prst="rect">
            <a:avLst/>
          </a:prstGeom>
          <a:noFill/>
        </p:spPr>
        <p:txBody>
          <a:bodyPr wrap="square" rtlCol="0" anchor="ctr">
            <a:spAutoFit/>
          </a:bodyPr>
          <a:lstStyle/>
          <a:p>
            <a:pPr algn="ctr"/>
            <a:r>
              <a:rPr lang="en-US" sz="2800" b="1" smtClean="0">
                <a:solidFill>
                  <a:srgbClr val="5294FF"/>
                </a:solidFill>
                <a:latin typeface="Segoe Condensed" charset="0"/>
                <a:ea typeface="Segoe Condensed" charset="0"/>
                <a:cs typeface="Segoe Condensed" charset="0"/>
              </a:rPr>
              <a:t>SharedPhys</a:t>
            </a:r>
            <a:endParaRPr lang="en-US" sz="2800" b="1" dirty="0" smtClean="0">
              <a:solidFill>
                <a:srgbClr val="5294FF"/>
              </a:solidFill>
              <a:latin typeface="Segoe Condensed" charset="0"/>
              <a:ea typeface="Segoe Condensed" charset="0"/>
              <a:cs typeface="Segoe Condensed" charset="0"/>
            </a:endParaRPr>
          </a:p>
        </p:txBody>
      </p:sp>
    </p:spTree>
    <p:extLst>
      <p:ext uri="{BB962C8B-B14F-4D97-AF65-F5344CB8AC3E}">
        <p14:creationId xmlns:p14="http://schemas.microsoft.com/office/powerpoint/2010/main" val="1493261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47 001 - Cop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958" y="-179720"/>
            <a:ext cx="12540039" cy="7101922"/>
          </a:xfrm>
          <a:prstGeom prst="rect">
            <a:avLst/>
          </a:prstGeom>
        </p:spPr>
      </p:pic>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tx1">
                    <a:lumMod val="75000"/>
                    <a:lumOff val="2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tx1">
                    <a:lumMod val="75000"/>
                    <a:lumOff val="2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tx1">
                    <a:lumMod val="75000"/>
                    <a:lumOff val="25000"/>
                  </a:schemeClr>
                </a:solidFill>
                <a:latin typeface="Segoe Condensed" charset="0"/>
                <a:ea typeface="Segoe Condensed" charset="0"/>
                <a:cs typeface="Segoe Condensed" charset="0"/>
              </a:rPr>
              <a:t>LPSVs + Activity </a:t>
            </a:r>
          </a:p>
          <a:p>
            <a:pPr algn="ctr"/>
            <a:r>
              <a:rPr lang="en-US" sz="2000" dirty="0" smtClean="0">
                <a:solidFill>
                  <a:schemeClr val="tx1">
                    <a:lumMod val="75000"/>
                    <a:lumOff val="2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tx1">
                    <a:lumMod val="75000"/>
                    <a:lumOff val="25000"/>
                  </a:schemeClr>
                </a:solidFill>
                <a:latin typeface="Segoe Condensed" charset="0"/>
                <a:ea typeface="Segoe Condensed" charset="0"/>
                <a:cs typeface="Segoe Condensed" charset="0"/>
              </a:rPr>
              <a:t>BodyVis</a:t>
            </a:r>
            <a:endParaRPr lang="en-US" sz="2000" dirty="0" smtClean="0">
              <a:solidFill>
                <a:schemeClr val="tx1">
                  <a:lumMod val="75000"/>
                  <a:lumOff val="2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tx1">
                    <a:lumMod val="75000"/>
                    <a:lumOff val="25000"/>
                  </a:schemeClr>
                </a:solidFill>
                <a:latin typeface="Segoe Condensed" charset="0"/>
                <a:ea typeface="Segoe Condensed" charset="0"/>
                <a:cs typeface="Segoe Condensed" charset="0"/>
              </a:rPr>
              <a:t>SharedPhys</a:t>
            </a:r>
            <a:endParaRPr lang="en-US" sz="2000" dirty="0" smtClean="0">
              <a:solidFill>
                <a:schemeClr val="tx1">
                  <a:lumMod val="75000"/>
                  <a:lumOff val="2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tx1">
                    <a:lumMod val="75000"/>
                    <a:lumOff val="2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385712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Life-Relevance</a:t>
            </a:r>
            <a:endParaRPr lang="en-US" dirty="0"/>
          </a:p>
        </p:txBody>
      </p:sp>
      <p:grpSp>
        <p:nvGrpSpPr>
          <p:cNvPr id="25" name="Group 24"/>
          <p:cNvGrpSpPr/>
          <p:nvPr/>
        </p:nvGrpSpPr>
        <p:grpSpPr>
          <a:xfrm>
            <a:off x="1713762" y="2637477"/>
            <a:ext cx="2476582" cy="1616211"/>
            <a:chOff x="1807476" y="2586677"/>
            <a:chExt cx="2476582" cy="1616211"/>
          </a:xfrm>
        </p:grpSpPr>
        <p:grpSp>
          <p:nvGrpSpPr>
            <p:cNvPr id="24" name="Group 23"/>
            <p:cNvGrpSpPr/>
            <p:nvPr/>
          </p:nvGrpSpPr>
          <p:grpSpPr>
            <a:xfrm>
              <a:off x="1807476" y="2586677"/>
              <a:ext cx="2476582" cy="1177869"/>
              <a:chOff x="1807476" y="2586677"/>
              <a:chExt cx="2476582" cy="1177869"/>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13333"/>
              <a:stretch/>
            </p:blipFill>
            <p:spPr>
              <a:xfrm>
                <a:off x="1807476" y="2586677"/>
                <a:ext cx="1359079" cy="1177869"/>
              </a:xfrm>
              <a:prstGeom prst="rect">
                <a:avLst/>
              </a:prstGeom>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b="13333"/>
              <a:stretch/>
            </p:blipFill>
            <p:spPr>
              <a:xfrm>
                <a:off x="2924979" y="2586677"/>
                <a:ext cx="1359079" cy="1177869"/>
              </a:xfrm>
              <a:prstGeom prst="rect">
                <a:avLst/>
              </a:prstGeom>
            </p:spPr>
          </p:pic>
        </p:grpSp>
        <p:sp>
          <p:nvSpPr>
            <p:cNvPr id="20" name="TextBox 19"/>
            <p:cNvSpPr txBox="1"/>
            <p:nvPr/>
          </p:nvSpPr>
          <p:spPr>
            <a:xfrm>
              <a:off x="1883030" y="3802778"/>
              <a:ext cx="2325474"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Emotion </a:t>
              </a:r>
              <a:r>
                <a:rPr lang="en-US" sz="2000" dirty="0" smtClean="0">
                  <a:latin typeface="Segoe Condensed" charset="0"/>
                  <a:ea typeface="Segoe Condensed" charset="0"/>
                  <a:cs typeface="Segoe Condensed" charset="0"/>
                  <a:sym typeface="Wingdings"/>
                </a:rPr>
                <a:t></a:t>
              </a:r>
              <a:r>
                <a:rPr lang="en-US" sz="2000" dirty="0" smtClean="0">
                  <a:latin typeface="Segoe Condensed" charset="0"/>
                  <a:ea typeface="Segoe Condensed" charset="0"/>
                  <a:cs typeface="Segoe Condensed" charset="0"/>
                </a:rPr>
                <a:t> Physiology</a:t>
              </a:r>
            </a:p>
          </p:txBody>
        </p:sp>
      </p:grpSp>
      <p:cxnSp>
        <p:nvCxnSpPr>
          <p:cNvPr id="21" name="Straight Connector 20"/>
          <p:cNvCxnSpPr/>
          <p:nvPr/>
        </p:nvCxnSpPr>
        <p:spPr>
          <a:xfrm>
            <a:off x="6096000" y="1325563"/>
            <a:ext cx="0" cy="38832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p:nvPicPr>
        <p:blipFill rotWithShape="1">
          <a:blip r:embed="rId5">
            <a:extLst>
              <a:ext uri="{28A0092B-C50C-407E-A947-70E740481C1C}">
                <a14:useLocalDpi xmlns:a14="http://schemas.microsoft.com/office/drawing/2010/main" val="0"/>
              </a:ext>
            </a:extLst>
          </a:blip>
          <a:srcRect b="12963"/>
          <a:stretch/>
        </p:blipFill>
        <p:spPr>
          <a:xfrm rot="2695468">
            <a:off x="7238358" y="2123304"/>
            <a:ext cx="1239794" cy="1079080"/>
          </a:xfrm>
          <a:prstGeom prst="rect">
            <a:avLst/>
          </a:prstGeom>
        </p:spPr>
      </p:pic>
      <p:pic>
        <p:nvPicPr>
          <p:cNvPr id="27" name="Picture 26"/>
          <p:cNvPicPr>
            <a:picLocks noChangeAspect="1"/>
          </p:cNvPicPr>
          <p:nvPr/>
        </p:nvPicPr>
        <p:blipFill rotWithShape="1">
          <a:blip r:embed="rId6">
            <a:extLst>
              <a:ext uri="{28A0092B-C50C-407E-A947-70E740481C1C}">
                <a14:useLocalDpi xmlns:a14="http://schemas.microsoft.com/office/drawing/2010/main" val="0"/>
              </a:ext>
            </a:extLst>
          </a:blip>
          <a:srcRect b="13202"/>
          <a:stretch/>
        </p:blipFill>
        <p:spPr>
          <a:xfrm>
            <a:off x="7084935" y="3540534"/>
            <a:ext cx="1546639" cy="1342442"/>
          </a:xfrm>
          <a:prstGeom prst="rect">
            <a:avLst/>
          </a:prstGeom>
        </p:spPr>
      </p:pic>
      <p:sp>
        <p:nvSpPr>
          <p:cNvPr id="28" name="TextBox 27"/>
          <p:cNvSpPr txBox="1"/>
          <p:nvPr/>
        </p:nvSpPr>
        <p:spPr>
          <a:xfrm>
            <a:off x="8829336" y="2304295"/>
            <a:ext cx="2325474" cy="707886"/>
          </a:xfrm>
          <a:prstGeom prst="rect">
            <a:avLst/>
          </a:prstGeom>
          <a:noFill/>
        </p:spPr>
        <p:txBody>
          <a:bodyPr wrap="square" rtlCol="0" anchor="ctr">
            <a:spAutoFit/>
          </a:bodyPr>
          <a:lstStyle/>
          <a:p>
            <a:r>
              <a:rPr lang="en-US" sz="2000" dirty="0" smtClean="0">
                <a:latin typeface="Segoe Condensed" charset="0"/>
                <a:ea typeface="Segoe Condensed" charset="0"/>
                <a:cs typeface="Segoe Condensed" charset="0"/>
              </a:rPr>
              <a:t>Connection between bodies &amp; visualization</a:t>
            </a:r>
          </a:p>
        </p:txBody>
      </p:sp>
      <p:sp>
        <p:nvSpPr>
          <p:cNvPr id="29" name="TextBox 28"/>
          <p:cNvSpPr txBox="1"/>
          <p:nvPr/>
        </p:nvSpPr>
        <p:spPr>
          <a:xfrm>
            <a:off x="8873548" y="3913501"/>
            <a:ext cx="2325474" cy="400110"/>
          </a:xfrm>
          <a:prstGeom prst="rect">
            <a:avLst/>
          </a:prstGeom>
          <a:noFill/>
        </p:spPr>
        <p:txBody>
          <a:bodyPr wrap="square" rtlCol="0" anchor="ctr">
            <a:spAutoFit/>
          </a:bodyPr>
          <a:lstStyle/>
          <a:p>
            <a:r>
              <a:rPr lang="en-US" sz="2000" dirty="0" smtClean="0">
                <a:latin typeface="Segoe Condensed" charset="0"/>
                <a:ea typeface="Segoe Condensed" charset="0"/>
                <a:cs typeface="Segoe Condensed" charset="0"/>
              </a:rPr>
              <a:t>Games and competition</a:t>
            </a:r>
          </a:p>
        </p:txBody>
      </p:sp>
      <p:sp>
        <p:nvSpPr>
          <p:cNvPr id="30" name="TextBox 29"/>
          <p:cNvSpPr txBox="1"/>
          <p:nvPr/>
        </p:nvSpPr>
        <p:spPr>
          <a:xfrm>
            <a:off x="2246162" y="1331091"/>
            <a:ext cx="1411783" cy="523220"/>
          </a:xfrm>
          <a:prstGeom prst="rect">
            <a:avLst/>
          </a:prstGeom>
          <a:noFill/>
        </p:spPr>
        <p:txBody>
          <a:bodyPr wrap="square" rtlCol="0" anchor="ctr">
            <a:spAutoFit/>
          </a:bodyPr>
          <a:lstStyle/>
          <a:p>
            <a:pPr algn="ctr"/>
            <a:r>
              <a:rPr lang="en-US" sz="2800" b="1" dirty="0" err="1" smtClean="0">
                <a:solidFill>
                  <a:srgbClr val="CE665F"/>
                </a:solidFill>
                <a:latin typeface="Segoe Condensed" charset="0"/>
                <a:ea typeface="Segoe Condensed" charset="0"/>
                <a:cs typeface="Segoe Condensed" charset="0"/>
              </a:rPr>
              <a:t>BodyVis</a:t>
            </a:r>
            <a:endParaRPr lang="en-US" sz="2800" b="1" dirty="0" smtClean="0">
              <a:solidFill>
                <a:srgbClr val="CE665F"/>
              </a:solidFill>
              <a:latin typeface="Segoe Condensed" charset="0"/>
              <a:ea typeface="Segoe Condensed" charset="0"/>
              <a:cs typeface="Segoe Condensed" charset="0"/>
            </a:endParaRPr>
          </a:p>
        </p:txBody>
      </p:sp>
      <p:sp>
        <p:nvSpPr>
          <p:cNvPr id="31" name="TextBox 30"/>
          <p:cNvSpPr txBox="1"/>
          <p:nvPr/>
        </p:nvSpPr>
        <p:spPr>
          <a:xfrm>
            <a:off x="8216900" y="1331091"/>
            <a:ext cx="1819385" cy="523220"/>
          </a:xfrm>
          <a:prstGeom prst="rect">
            <a:avLst/>
          </a:prstGeom>
          <a:noFill/>
        </p:spPr>
        <p:txBody>
          <a:bodyPr wrap="square" rtlCol="0" anchor="ctr">
            <a:spAutoFit/>
          </a:bodyPr>
          <a:lstStyle/>
          <a:p>
            <a:pPr algn="ctr"/>
            <a:r>
              <a:rPr lang="en-US" sz="2800" b="1" smtClean="0">
                <a:solidFill>
                  <a:srgbClr val="5294FF"/>
                </a:solidFill>
                <a:latin typeface="Segoe Condensed" charset="0"/>
                <a:ea typeface="Segoe Condensed" charset="0"/>
                <a:cs typeface="Segoe Condensed" charset="0"/>
              </a:rPr>
              <a:t>SharedPhys</a:t>
            </a:r>
            <a:endParaRPr lang="en-US" sz="2800" b="1" dirty="0" smtClean="0">
              <a:solidFill>
                <a:srgbClr val="5294FF"/>
              </a:solidFill>
              <a:latin typeface="Segoe Condensed" charset="0"/>
              <a:ea typeface="Segoe Condensed" charset="0"/>
              <a:cs typeface="Segoe Condensed" charset="0"/>
            </a:endParaRPr>
          </a:p>
        </p:txBody>
      </p:sp>
    </p:spTree>
    <p:extLst>
      <p:ext uri="{BB962C8B-B14F-4D97-AF65-F5344CB8AC3E}">
        <p14:creationId xmlns:p14="http://schemas.microsoft.com/office/powerpoint/2010/main" val="1329848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04 011 - Copy.PNG"/>
          <p:cNvPicPr>
            <a:picLocks noChangeAspect="1"/>
          </p:cNvPicPr>
          <p:nvPr/>
        </p:nvPicPr>
        <p:blipFill rotWithShape="1">
          <a:blip r:embed="rId3">
            <a:extLst>
              <a:ext uri="{28A0092B-C50C-407E-A947-70E740481C1C}">
                <a14:useLocalDpi xmlns:a14="http://schemas.microsoft.com/office/drawing/2010/main" val="0"/>
              </a:ext>
            </a:extLst>
          </a:blip>
          <a:srcRect b="2961"/>
          <a:stretch/>
        </p:blipFill>
        <p:spPr>
          <a:xfrm>
            <a:off x="-179295" y="-96281"/>
            <a:ext cx="13124330" cy="7212767"/>
          </a:xfrm>
          <a:prstGeom prst="rect">
            <a:avLst/>
          </a:prstGeom>
        </p:spPr>
      </p:pic>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tx1">
                    <a:lumMod val="75000"/>
                    <a:lumOff val="2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tx1">
                    <a:lumMod val="75000"/>
                    <a:lumOff val="2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solidFill>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tx1">
                    <a:lumMod val="75000"/>
                    <a:lumOff val="25000"/>
                  </a:schemeClr>
                </a:solidFill>
                <a:latin typeface="Segoe Condensed" charset="0"/>
                <a:ea typeface="Segoe Condensed" charset="0"/>
                <a:cs typeface="Segoe Condensed" charset="0"/>
              </a:rPr>
              <a:t>LPSVs + Activity </a:t>
            </a:r>
          </a:p>
          <a:p>
            <a:pPr algn="ctr"/>
            <a:r>
              <a:rPr lang="en-US" sz="2000" dirty="0" smtClean="0">
                <a:solidFill>
                  <a:schemeClr val="tx1">
                    <a:lumMod val="75000"/>
                    <a:lumOff val="2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tx1">
                    <a:lumMod val="75000"/>
                    <a:lumOff val="25000"/>
                  </a:schemeClr>
                </a:solidFill>
                <a:latin typeface="Segoe Condensed" charset="0"/>
                <a:ea typeface="Segoe Condensed" charset="0"/>
                <a:cs typeface="Segoe Condensed" charset="0"/>
              </a:rPr>
              <a:t>BodyVis</a:t>
            </a:r>
            <a:endParaRPr lang="en-US" sz="2000" dirty="0" smtClean="0">
              <a:solidFill>
                <a:schemeClr val="tx1">
                  <a:lumMod val="75000"/>
                  <a:lumOff val="2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tx1">
                    <a:lumMod val="75000"/>
                    <a:lumOff val="25000"/>
                  </a:schemeClr>
                </a:solidFill>
                <a:latin typeface="Segoe Condensed" charset="0"/>
                <a:ea typeface="Segoe Condensed" charset="0"/>
                <a:cs typeface="Segoe Condensed" charset="0"/>
              </a:rPr>
              <a:t>SharedPhys</a:t>
            </a:r>
            <a:endParaRPr lang="en-US" sz="2000" dirty="0" smtClean="0">
              <a:solidFill>
                <a:schemeClr val="tx1">
                  <a:lumMod val="75000"/>
                  <a:lumOff val="2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tx1">
                    <a:lumMod val="75000"/>
                    <a:lumOff val="2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065567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itle 28"/>
          <p:cNvSpPr>
            <a:spLocks noGrp="1"/>
          </p:cNvSpPr>
          <p:nvPr>
            <p:ph type="title"/>
          </p:nvPr>
        </p:nvSpPr>
        <p:spPr/>
        <p:txBody>
          <a:bodyPr/>
          <a:lstStyle/>
          <a:p>
            <a:r>
              <a:rPr lang="en-US" dirty="0" smtClean="0"/>
              <a:t>Findings</a:t>
            </a:r>
            <a:endParaRPr lang="en-US" dirty="0"/>
          </a:p>
        </p:txBody>
      </p:sp>
      <p:sp>
        <p:nvSpPr>
          <p:cNvPr id="30" name="Rectangle 29"/>
          <p:cNvSpPr/>
          <p:nvPr/>
        </p:nvSpPr>
        <p:spPr>
          <a:xfrm>
            <a:off x="354182" y="1544365"/>
            <a:ext cx="5668978" cy="3503612"/>
          </a:xfrm>
          <a:prstGeom prst="rect">
            <a:avLst/>
          </a:prstGeom>
          <a:solidFill>
            <a:srgbClr val="32C7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6192405" y="1544365"/>
            <a:ext cx="5668978" cy="3503612"/>
          </a:xfrm>
          <a:prstGeom prst="rect">
            <a:avLst/>
          </a:prstGeom>
          <a:solidFill>
            <a:srgbClr val="529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1152130" y="2880673"/>
            <a:ext cx="4073083" cy="830997"/>
          </a:xfrm>
          <a:prstGeom prst="rect">
            <a:avLst/>
          </a:prstGeom>
          <a:noFill/>
        </p:spPr>
        <p:txBody>
          <a:bodyPr wrap="square" rtlCol="0" anchor="ctr">
            <a:spAutoFit/>
          </a:bodyPr>
          <a:lstStyle/>
          <a:p>
            <a:pPr algn="ctr"/>
            <a:r>
              <a:rPr lang="en-US" sz="4800" dirty="0" smtClean="0">
                <a:latin typeface="Segoe Condensed" charset="0"/>
                <a:ea typeface="Segoe Condensed" charset="0"/>
                <a:cs typeface="Segoe Condensed" charset="0"/>
              </a:rPr>
              <a:t>Life-relevance</a:t>
            </a:r>
            <a:endParaRPr lang="en-US" sz="4800" dirty="0" smtClean="0">
              <a:latin typeface="Segoe Condensed" charset="0"/>
              <a:ea typeface="Segoe Condensed" charset="0"/>
              <a:cs typeface="Segoe Condensed" charset="0"/>
            </a:endParaRPr>
          </a:p>
        </p:txBody>
      </p:sp>
      <p:sp>
        <p:nvSpPr>
          <p:cNvPr id="33" name="TextBox 32"/>
          <p:cNvSpPr txBox="1"/>
          <p:nvPr/>
        </p:nvSpPr>
        <p:spPr>
          <a:xfrm>
            <a:off x="7305965" y="2880673"/>
            <a:ext cx="3441858" cy="830997"/>
          </a:xfrm>
          <a:prstGeom prst="rect">
            <a:avLst/>
          </a:prstGeom>
          <a:noFill/>
        </p:spPr>
        <p:txBody>
          <a:bodyPr wrap="square" rtlCol="0" anchor="ctr">
            <a:spAutoFit/>
          </a:bodyPr>
          <a:lstStyle/>
          <a:p>
            <a:pPr algn="ctr"/>
            <a:r>
              <a:rPr lang="en-US" sz="4800" dirty="0" smtClean="0">
                <a:latin typeface="Segoe Condensed" charset="0"/>
                <a:ea typeface="Segoe Condensed" charset="0"/>
                <a:cs typeface="Segoe Condensed" charset="0"/>
              </a:rPr>
              <a:t>Collaboration</a:t>
            </a:r>
            <a:endParaRPr lang="en-US" sz="4800" dirty="0" smtClean="0">
              <a:latin typeface="Segoe Condensed" charset="0"/>
              <a:ea typeface="Segoe Condensed" charset="0"/>
              <a:cs typeface="Segoe Condensed" charset="0"/>
            </a:endParaRPr>
          </a:p>
        </p:txBody>
      </p:sp>
      <p:sp>
        <p:nvSpPr>
          <p:cNvPr id="22" name="Rectangle 21"/>
          <p:cNvSpPr/>
          <p:nvPr/>
        </p:nvSpPr>
        <p:spPr>
          <a:xfrm>
            <a:off x="354182" y="1544365"/>
            <a:ext cx="5668978" cy="3503612"/>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6183170" y="1544365"/>
            <a:ext cx="5668978" cy="3503612"/>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91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xit" presetSubtype="0" fill="hold" grpId="0" nodeType="withEffect">
                                  <p:stCondLst>
                                    <p:cond delay="0"/>
                                  </p:stCondLst>
                                  <p:childTnLst>
                                    <p:animEffect transition="out" filter="fade">
                                      <p:cBhvr>
                                        <p:cTn id="9" dur="500"/>
                                        <p:tgtEl>
                                          <p:spTgt spid="23"/>
                                        </p:tgtEl>
                                      </p:cBhvr>
                                    </p:animEffect>
                                    <p:set>
                                      <p:cBhvr>
                                        <p:cTn id="10"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Collaboration</a:t>
            </a:r>
            <a:endParaRPr lang="en-US"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13952"/>
          <a:stretch/>
        </p:blipFill>
        <p:spPr>
          <a:xfrm>
            <a:off x="998948" y="696261"/>
            <a:ext cx="5902433" cy="5078952"/>
          </a:xfrm>
          <a:prstGeom prst="rect">
            <a:avLst/>
          </a:prstGeom>
        </p:spPr>
      </p:pic>
      <p:sp>
        <p:nvSpPr>
          <p:cNvPr id="20" name="TextBox 19"/>
          <p:cNvSpPr txBox="1"/>
          <p:nvPr/>
        </p:nvSpPr>
        <p:spPr>
          <a:xfrm>
            <a:off x="5827076" y="2905550"/>
            <a:ext cx="4249255" cy="954107"/>
          </a:xfrm>
          <a:prstGeom prst="rect">
            <a:avLst/>
          </a:prstGeom>
          <a:noFill/>
        </p:spPr>
        <p:txBody>
          <a:bodyPr wrap="square" rtlCol="0" anchor="ctr">
            <a:spAutoFit/>
          </a:bodyPr>
          <a:lstStyle/>
          <a:p>
            <a:r>
              <a:rPr lang="en-US" sz="2800" dirty="0" smtClean="0">
                <a:latin typeface="Segoe Condensed" charset="0"/>
                <a:ea typeface="Segoe Condensed" charset="0"/>
                <a:cs typeface="Segoe Condensed" charset="0"/>
              </a:rPr>
              <a:t>Discussing proposed activities – unknown category</a:t>
            </a:r>
          </a:p>
        </p:txBody>
      </p:sp>
    </p:spTree>
    <p:extLst>
      <p:ext uri="{BB962C8B-B14F-4D97-AF65-F5344CB8AC3E}">
        <p14:creationId xmlns:p14="http://schemas.microsoft.com/office/powerpoint/2010/main" val="2021988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Collaboration</a:t>
            </a:r>
            <a:endParaRPr lang="en-US" dirty="0"/>
          </a:p>
        </p:txBody>
      </p:sp>
      <p:cxnSp>
        <p:nvCxnSpPr>
          <p:cNvPr id="21" name="Straight Connector 20"/>
          <p:cNvCxnSpPr/>
          <p:nvPr/>
        </p:nvCxnSpPr>
        <p:spPr>
          <a:xfrm>
            <a:off x="6096000" y="1325563"/>
            <a:ext cx="0" cy="38832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2819726" y="2492577"/>
            <a:ext cx="2580725" cy="707886"/>
          </a:xfrm>
          <a:prstGeom prst="rect">
            <a:avLst/>
          </a:prstGeom>
          <a:noFill/>
        </p:spPr>
        <p:txBody>
          <a:bodyPr wrap="square" rtlCol="0" anchor="ctr">
            <a:spAutoFit/>
          </a:bodyPr>
          <a:lstStyle/>
          <a:p>
            <a:r>
              <a:rPr lang="en-US" sz="2000" dirty="0" smtClean="0">
                <a:latin typeface="Segoe Condensed" charset="0"/>
                <a:ea typeface="Segoe Condensed" charset="0"/>
                <a:cs typeface="Segoe Condensed" charset="0"/>
              </a:rPr>
              <a:t>Discussing causes after each activity</a:t>
            </a:r>
          </a:p>
        </p:txBody>
      </p:sp>
      <p:pic>
        <p:nvPicPr>
          <p:cNvPr id="24" name="Picture 23"/>
          <p:cNvPicPr>
            <a:picLocks noChangeAspect="1"/>
          </p:cNvPicPr>
          <p:nvPr/>
        </p:nvPicPr>
        <p:blipFill rotWithShape="1">
          <a:blip r:embed="rId3">
            <a:extLst>
              <a:ext uri="{28A0092B-C50C-407E-A947-70E740481C1C}">
                <a14:useLocalDpi xmlns:a14="http://schemas.microsoft.com/office/drawing/2010/main" val="0"/>
              </a:ext>
            </a:extLst>
          </a:blip>
          <a:srcRect b="13464"/>
          <a:stretch/>
        </p:blipFill>
        <p:spPr>
          <a:xfrm>
            <a:off x="1013465" y="2249383"/>
            <a:ext cx="1588022" cy="1374210"/>
          </a:xfrm>
          <a:prstGeom prst="rect">
            <a:avLst/>
          </a:prstGeom>
        </p:spPr>
      </p:pic>
      <p:sp>
        <p:nvSpPr>
          <p:cNvPr id="25" name="TextBox 24"/>
          <p:cNvSpPr txBox="1"/>
          <p:nvPr/>
        </p:nvSpPr>
        <p:spPr>
          <a:xfrm>
            <a:off x="2246162" y="1331091"/>
            <a:ext cx="1411783" cy="523220"/>
          </a:xfrm>
          <a:prstGeom prst="rect">
            <a:avLst/>
          </a:prstGeom>
          <a:noFill/>
        </p:spPr>
        <p:txBody>
          <a:bodyPr wrap="square" rtlCol="0" anchor="ctr">
            <a:spAutoFit/>
          </a:bodyPr>
          <a:lstStyle/>
          <a:p>
            <a:pPr algn="ctr"/>
            <a:r>
              <a:rPr lang="en-US" sz="2800" b="1" dirty="0" err="1" smtClean="0">
                <a:solidFill>
                  <a:srgbClr val="CE665F"/>
                </a:solidFill>
                <a:latin typeface="Segoe Condensed" charset="0"/>
                <a:ea typeface="Segoe Condensed" charset="0"/>
                <a:cs typeface="Segoe Condensed" charset="0"/>
              </a:rPr>
              <a:t>BodyVis</a:t>
            </a:r>
            <a:endParaRPr lang="en-US" sz="2800" b="1" dirty="0" smtClean="0">
              <a:solidFill>
                <a:srgbClr val="CE665F"/>
              </a:solidFill>
              <a:latin typeface="Segoe Condensed" charset="0"/>
              <a:ea typeface="Segoe Condensed" charset="0"/>
              <a:cs typeface="Segoe Condensed" charset="0"/>
            </a:endParaRPr>
          </a:p>
        </p:txBody>
      </p:sp>
      <p:sp>
        <p:nvSpPr>
          <p:cNvPr id="26" name="TextBox 25"/>
          <p:cNvSpPr txBox="1"/>
          <p:nvPr/>
        </p:nvSpPr>
        <p:spPr>
          <a:xfrm>
            <a:off x="8216900" y="1331091"/>
            <a:ext cx="1819385" cy="523220"/>
          </a:xfrm>
          <a:prstGeom prst="rect">
            <a:avLst/>
          </a:prstGeom>
          <a:noFill/>
        </p:spPr>
        <p:txBody>
          <a:bodyPr wrap="square" rtlCol="0" anchor="ctr">
            <a:spAutoFit/>
          </a:bodyPr>
          <a:lstStyle/>
          <a:p>
            <a:pPr algn="ctr"/>
            <a:r>
              <a:rPr lang="en-US" sz="2800" b="1" smtClean="0">
                <a:solidFill>
                  <a:srgbClr val="5294FF"/>
                </a:solidFill>
                <a:latin typeface="Segoe Condensed" charset="0"/>
                <a:ea typeface="Segoe Condensed" charset="0"/>
                <a:cs typeface="Segoe Condensed" charset="0"/>
              </a:rPr>
              <a:t>SharedPhys</a:t>
            </a:r>
            <a:endParaRPr lang="en-US" sz="2800" b="1" dirty="0" smtClean="0">
              <a:solidFill>
                <a:srgbClr val="5294FF"/>
              </a:solidFill>
              <a:latin typeface="Segoe Condensed" charset="0"/>
              <a:ea typeface="Segoe Condensed" charset="0"/>
              <a:cs typeface="Segoe Condensed" charset="0"/>
            </a:endParaRPr>
          </a:p>
        </p:txBody>
      </p:sp>
    </p:spTree>
    <p:extLst>
      <p:ext uri="{BB962C8B-B14F-4D97-AF65-F5344CB8AC3E}">
        <p14:creationId xmlns:p14="http://schemas.microsoft.com/office/powerpoint/2010/main" val="461253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48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70000"/>
            <a:ext cx="12192000" cy="8128000"/>
          </a:xfrm>
          <a:prstGeom prst="rect">
            <a:avLst/>
          </a:prstGeom>
        </p:spPr>
      </p:pic>
      <p:cxnSp>
        <p:nvCxnSpPr>
          <p:cNvPr id="4" name="Straight Connector 3"/>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tx1">
                    <a:lumMod val="75000"/>
                    <a:lumOff val="25000"/>
                  </a:schemeClr>
                </a:solidFill>
                <a:latin typeface="Segoe Condensed" charset="0"/>
                <a:ea typeface="Segoe Condensed" charset="0"/>
                <a:cs typeface="Segoe Condensed" charset="0"/>
              </a:rPr>
              <a:t>Participatory Design</a:t>
            </a:r>
          </a:p>
        </p:txBody>
      </p:sp>
      <p:sp>
        <p:nvSpPr>
          <p:cNvPr id="6" name="TextBox 5"/>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tx1">
                    <a:lumMod val="75000"/>
                    <a:lumOff val="25000"/>
                  </a:schemeClr>
                </a:solidFill>
                <a:latin typeface="Segoe Condensed" charset="0"/>
                <a:ea typeface="Segoe Condensed" charset="0"/>
                <a:cs typeface="Segoe Condensed" charset="0"/>
              </a:rPr>
              <a:t>Evaluation Method</a:t>
            </a:r>
          </a:p>
        </p:txBody>
      </p:sp>
      <p:sp>
        <p:nvSpPr>
          <p:cNvPr id="7" name="TextBox 6"/>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solidFill>
                <a:latin typeface="Segoe Condensed" charset="0"/>
                <a:ea typeface="Segoe Condensed" charset="0"/>
                <a:cs typeface="Segoe Condensed" charset="0"/>
              </a:rPr>
              <a:t>Findings</a:t>
            </a:r>
          </a:p>
        </p:txBody>
      </p:sp>
      <p:sp>
        <p:nvSpPr>
          <p:cNvPr id="8" name="TextBox 7"/>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tx1">
                    <a:lumMod val="75000"/>
                    <a:lumOff val="25000"/>
                  </a:schemeClr>
                </a:solidFill>
                <a:latin typeface="Segoe Condensed" charset="0"/>
                <a:ea typeface="Segoe Condensed" charset="0"/>
                <a:cs typeface="Segoe Condensed" charset="0"/>
              </a:rPr>
              <a:t>LPSVs + Activity </a:t>
            </a:r>
          </a:p>
          <a:p>
            <a:pPr algn="ctr"/>
            <a:r>
              <a:rPr lang="en-US" sz="2000" dirty="0" smtClean="0">
                <a:solidFill>
                  <a:schemeClr val="tx1">
                    <a:lumMod val="75000"/>
                    <a:lumOff val="25000"/>
                  </a:schemeClr>
                </a:solidFill>
                <a:latin typeface="Segoe Condensed" charset="0"/>
                <a:ea typeface="Segoe Condensed" charset="0"/>
                <a:cs typeface="Segoe Condensed" charset="0"/>
              </a:rPr>
              <a:t>Analysis</a:t>
            </a:r>
          </a:p>
        </p:txBody>
      </p:sp>
      <p:sp>
        <p:nvSpPr>
          <p:cNvPr id="9" name="Oval 8"/>
          <p:cNvSpPr/>
          <p:nvPr/>
        </p:nvSpPr>
        <p:spPr>
          <a:xfrm>
            <a:off x="2351323"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7696210"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9477839"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tx1">
                    <a:lumMod val="75000"/>
                    <a:lumOff val="25000"/>
                  </a:schemeClr>
                </a:solidFill>
                <a:latin typeface="Segoe Condensed" charset="0"/>
                <a:ea typeface="Segoe Condensed" charset="0"/>
                <a:cs typeface="Segoe Condensed" charset="0"/>
              </a:rPr>
              <a:t>BodyVis</a:t>
            </a:r>
            <a:endParaRPr lang="en-US" sz="2000" dirty="0" smtClean="0">
              <a:solidFill>
                <a:schemeClr val="tx1">
                  <a:lumMod val="75000"/>
                  <a:lumOff val="25000"/>
                </a:schemeClr>
              </a:solidFill>
              <a:latin typeface="Segoe Condensed" charset="0"/>
              <a:ea typeface="Segoe Condensed" charset="0"/>
              <a:cs typeface="Segoe Condensed" charset="0"/>
            </a:endParaRPr>
          </a:p>
        </p:txBody>
      </p:sp>
      <p:sp>
        <p:nvSpPr>
          <p:cNvPr id="14" name="Oval 13"/>
          <p:cNvSpPr/>
          <p:nvPr/>
        </p:nvSpPr>
        <p:spPr>
          <a:xfrm>
            <a:off x="569694"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tx1">
                    <a:lumMod val="75000"/>
                    <a:lumOff val="25000"/>
                  </a:schemeClr>
                </a:solidFill>
                <a:latin typeface="Segoe Condensed" charset="0"/>
                <a:ea typeface="Segoe Condensed" charset="0"/>
                <a:cs typeface="Segoe Condensed" charset="0"/>
              </a:rPr>
              <a:t>SharedPhys</a:t>
            </a:r>
            <a:endParaRPr lang="en-US" sz="2000" dirty="0" smtClean="0">
              <a:solidFill>
                <a:schemeClr val="tx1">
                  <a:lumMod val="75000"/>
                  <a:lumOff val="25000"/>
                </a:schemeClr>
              </a:solidFill>
              <a:latin typeface="Segoe Condensed" charset="0"/>
              <a:ea typeface="Segoe Condensed" charset="0"/>
              <a:cs typeface="Segoe Condensed" charset="0"/>
            </a:endParaRPr>
          </a:p>
        </p:txBody>
      </p:sp>
      <p:sp>
        <p:nvSpPr>
          <p:cNvPr id="16" name="Oval 15"/>
          <p:cNvSpPr/>
          <p:nvPr/>
        </p:nvSpPr>
        <p:spPr>
          <a:xfrm>
            <a:off x="4132952"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tx1">
                    <a:lumMod val="75000"/>
                    <a:lumOff val="25000"/>
                  </a:schemeClr>
                </a:solidFill>
                <a:latin typeface="Segoe Condensed" charset="0"/>
                <a:ea typeface="Segoe Condensed" charset="0"/>
                <a:cs typeface="Segoe Condensed" charset="0"/>
              </a:rPr>
              <a:t>LPSV Activity</a:t>
            </a:r>
          </a:p>
        </p:txBody>
      </p:sp>
      <p:sp>
        <p:nvSpPr>
          <p:cNvPr id="18" name="Oval 17"/>
          <p:cNvSpPr/>
          <p:nvPr/>
        </p:nvSpPr>
        <p:spPr>
          <a:xfrm>
            <a:off x="5914581" y="5788652"/>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1089016" y="1434986"/>
            <a:ext cx="4825565" cy="2862322"/>
          </a:xfrm>
          <a:prstGeom prst="rect">
            <a:avLst/>
          </a:prstGeom>
          <a:noFill/>
        </p:spPr>
        <p:txBody>
          <a:bodyPr wrap="square" rtlCol="0" anchor="ctr">
            <a:spAutoFit/>
          </a:bodyPr>
          <a:lstStyle/>
          <a:p>
            <a:r>
              <a:rPr lang="en-US" sz="3600" dirty="0" smtClean="0">
                <a:solidFill>
                  <a:schemeClr val="bg1"/>
                </a:solidFill>
                <a:latin typeface="Segoe Condensed" charset="0"/>
                <a:ea typeface="Segoe Condensed" charset="0"/>
                <a:cs typeface="Segoe Condensed" charset="0"/>
              </a:rPr>
              <a:t>[</a:t>
            </a:r>
            <a:r>
              <a:rPr lang="en-US" sz="3600" dirty="0">
                <a:solidFill>
                  <a:schemeClr val="bg1"/>
                </a:solidFill>
                <a:latin typeface="Segoe Condensed" charset="0"/>
                <a:ea typeface="Segoe Condensed" charset="0"/>
                <a:cs typeface="Segoe Condensed" charset="0"/>
              </a:rPr>
              <a:t>You are] using so much muscles. Your head is going that way, your arms are going this way. So you're using too much </a:t>
            </a:r>
            <a:r>
              <a:rPr lang="en-US" sz="3600" dirty="0" smtClean="0">
                <a:solidFill>
                  <a:schemeClr val="bg1"/>
                </a:solidFill>
                <a:latin typeface="Segoe Condensed" charset="0"/>
                <a:ea typeface="Segoe Condensed" charset="0"/>
                <a:cs typeface="Segoe Condensed" charset="0"/>
              </a:rPr>
              <a:t>energy.</a:t>
            </a:r>
          </a:p>
        </p:txBody>
      </p:sp>
      <p:sp>
        <p:nvSpPr>
          <p:cNvPr id="20" name="TextBox 19"/>
          <p:cNvSpPr txBox="1"/>
          <p:nvPr/>
        </p:nvSpPr>
        <p:spPr>
          <a:xfrm>
            <a:off x="676951" y="-346089"/>
            <a:ext cx="1206500" cy="3154710"/>
          </a:xfrm>
          <a:prstGeom prst="rect">
            <a:avLst/>
          </a:prstGeom>
          <a:noFill/>
        </p:spPr>
        <p:txBody>
          <a:bodyPr wrap="square" rtlCol="0" anchor="ctr">
            <a:spAutoFit/>
          </a:bodyPr>
          <a:lstStyle/>
          <a:p>
            <a:pPr algn="ctr"/>
            <a:r>
              <a:rPr lang="en-US" sz="19900" dirty="0" smtClean="0">
                <a:solidFill>
                  <a:schemeClr val="bg1"/>
                </a:solidFill>
                <a:latin typeface="Gill Sans Ultra Bold" charset="0"/>
                <a:ea typeface="Gill Sans Ultra Bold" charset="0"/>
                <a:cs typeface="Gill Sans Ultra Bold" charset="0"/>
              </a:rPr>
              <a:t>“</a:t>
            </a:r>
          </a:p>
        </p:txBody>
      </p:sp>
      <p:sp>
        <p:nvSpPr>
          <p:cNvPr id="21" name="TextBox 20"/>
          <p:cNvSpPr txBox="1"/>
          <p:nvPr/>
        </p:nvSpPr>
        <p:spPr>
          <a:xfrm>
            <a:off x="4680689" y="3844696"/>
            <a:ext cx="1206500" cy="3154710"/>
          </a:xfrm>
          <a:prstGeom prst="rect">
            <a:avLst/>
          </a:prstGeom>
          <a:noFill/>
        </p:spPr>
        <p:txBody>
          <a:bodyPr wrap="square" rtlCol="0" anchor="ctr">
            <a:spAutoFit/>
          </a:bodyPr>
          <a:lstStyle/>
          <a:p>
            <a:pPr algn="ctr"/>
            <a:r>
              <a:rPr lang="en-US" sz="19900" dirty="0" smtClean="0">
                <a:solidFill>
                  <a:schemeClr val="bg1"/>
                </a:solidFill>
                <a:latin typeface="Gill Sans Ultra Bold" charset="0"/>
                <a:ea typeface="Gill Sans Ultra Bold" charset="0"/>
                <a:cs typeface="Gill Sans Ultra Bold" charset="0"/>
              </a:rPr>
              <a:t>”</a:t>
            </a:r>
          </a:p>
        </p:txBody>
      </p:sp>
    </p:spTree>
    <p:extLst>
      <p:ext uri="{BB962C8B-B14F-4D97-AF65-F5344CB8AC3E}">
        <p14:creationId xmlns:p14="http://schemas.microsoft.com/office/powerpoint/2010/main" val="1619467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Collaboration</a:t>
            </a:r>
            <a:endParaRPr lang="en-US" dirty="0"/>
          </a:p>
        </p:txBody>
      </p:sp>
      <p:cxnSp>
        <p:nvCxnSpPr>
          <p:cNvPr id="21" name="Straight Connector 20"/>
          <p:cNvCxnSpPr/>
          <p:nvPr/>
        </p:nvCxnSpPr>
        <p:spPr>
          <a:xfrm>
            <a:off x="6096000" y="1325563"/>
            <a:ext cx="0" cy="38832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0" name="Picture 29"/>
          <p:cNvPicPr>
            <a:picLocks noChangeAspect="1"/>
          </p:cNvPicPr>
          <p:nvPr/>
        </p:nvPicPr>
        <p:blipFill rotWithShape="1">
          <a:blip r:embed="rId3">
            <a:extLst>
              <a:ext uri="{28A0092B-C50C-407E-A947-70E740481C1C}">
                <a14:useLocalDpi xmlns:a14="http://schemas.microsoft.com/office/drawing/2010/main" val="0"/>
              </a:ext>
            </a:extLst>
          </a:blip>
          <a:srcRect b="13464"/>
          <a:stretch/>
        </p:blipFill>
        <p:spPr>
          <a:xfrm>
            <a:off x="1013465" y="2249383"/>
            <a:ext cx="1588022" cy="1374210"/>
          </a:xfrm>
          <a:prstGeom prst="rect">
            <a:avLst/>
          </a:prstGeom>
        </p:spPr>
      </p:pic>
      <p:sp>
        <p:nvSpPr>
          <p:cNvPr id="31" name="TextBox 30"/>
          <p:cNvSpPr txBox="1"/>
          <p:nvPr/>
        </p:nvSpPr>
        <p:spPr>
          <a:xfrm>
            <a:off x="2819726" y="2492577"/>
            <a:ext cx="2580725" cy="707886"/>
          </a:xfrm>
          <a:prstGeom prst="rect">
            <a:avLst/>
          </a:prstGeom>
          <a:noFill/>
        </p:spPr>
        <p:txBody>
          <a:bodyPr wrap="square" rtlCol="0" anchor="ctr">
            <a:spAutoFit/>
          </a:bodyPr>
          <a:lstStyle/>
          <a:p>
            <a:r>
              <a:rPr lang="en-US" sz="2000" dirty="0" smtClean="0">
                <a:latin typeface="Segoe Condensed" charset="0"/>
                <a:ea typeface="Segoe Condensed" charset="0"/>
                <a:cs typeface="Segoe Condensed" charset="0"/>
              </a:rPr>
              <a:t>Discussing causes after each activity</a:t>
            </a: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b="13462"/>
          <a:stretch/>
        </p:blipFill>
        <p:spPr>
          <a:xfrm>
            <a:off x="991848" y="3882173"/>
            <a:ext cx="1308101" cy="1132010"/>
          </a:xfrm>
          <a:prstGeom prst="rect">
            <a:avLst/>
          </a:prstGeom>
        </p:spPr>
      </p:pic>
      <p:sp>
        <p:nvSpPr>
          <p:cNvPr id="4" name="TextBox 3"/>
          <p:cNvSpPr txBox="1"/>
          <p:nvPr/>
        </p:nvSpPr>
        <p:spPr>
          <a:xfrm>
            <a:off x="2814878" y="4095623"/>
            <a:ext cx="2517042" cy="707886"/>
          </a:xfrm>
          <a:prstGeom prst="rect">
            <a:avLst/>
          </a:prstGeom>
          <a:noFill/>
        </p:spPr>
        <p:txBody>
          <a:bodyPr wrap="square" rtlCol="0" anchor="ctr">
            <a:spAutoFit/>
          </a:bodyPr>
          <a:lstStyle/>
          <a:p>
            <a:r>
              <a:rPr lang="en-US" sz="2000" dirty="0" smtClean="0">
                <a:latin typeface="Segoe Condensed" charset="0"/>
                <a:ea typeface="Segoe Condensed" charset="0"/>
                <a:cs typeface="Segoe Condensed" charset="0"/>
              </a:rPr>
              <a:t>Changing predictions </a:t>
            </a:r>
            <a:r>
              <a:rPr lang="en-US" sz="2000" smtClean="0">
                <a:latin typeface="Segoe Condensed" charset="0"/>
                <a:ea typeface="Segoe Condensed" charset="0"/>
                <a:cs typeface="Segoe Condensed" charset="0"/>
              </a:rPr>
              <a:t>during discussion</a:t>
            </a:r>
          </a:p>
        </p:txBody>
      </p:sp>
      <p:sp>
        <p:nvSpPr>
          <p:cNvPr id="25" name="TextBox 24"/>
          <p:cNvSpPr txBox="1"/>
          <p:nvPr/>
        </p:nvSpPr>
        <p:spPr>
          <a:xfrm>
            <a:off x="2246162" y="1331091"/>
            <a:ext cx="1411783" cy="523220"/>
          </a:xfrm>
          <a:prstGeom prst="rect">
            <a:avLst/>
          </a:prstGeom>
          <a:noFill/>
        </p:spPr>
        <p:txBody>
          <a:bodyPr wrap="square" rtlCol="0" anchor="ctr">
            <a:spAutoFit/>
          </a:bodyPr>
          <a:lstStyle/>
          <a:p>
            <a:pPr algn="ctr"/>
            <a:r>
              <a:rPr lang="en-US" sz="2800" b="1" dirty="0" err="1" smtClean="0">
                <a:solidFill>
                  <a:srgbClr val="CE665F"/>
                </a:solidFill>
                <a:latin typeface="Segoe Condensed" charset="0"/>
                <a:ea typeface="Segoe Condensed" charset="0"/>
                <a:cs typeface="Segoe Condensed" charset="0"/>
              </a:rPr>
              <a:t>BodyVis</a:t>
            </a:r>
            <a:endParaRPr lang="en-US" sz="2800" b="1" dirty="0" smtClean="0">
              <a:solidFill>
                <a:srgbClr val="CE665F"/>
              </a:solidFill>
              <a:latin typeface="Segoe Condensed" charset="0"/>
              <a:ea typeface="Segoe Condensed" charset="0"/>
              <a:cs typeface="Segoe Condensed" charset="0"/>
            </a:endParaRPr>
          </a:p>
        </p:txBody>
      </p:sp>
      <p:sp>
        <p:nvSpPr>
          <p:cNvPr id="26" name="TextBox 25"/>
          <p:cNvSpPr txBox="1"/>
          <p:nvPr/>
        </p:nvSpPr>
        <p:spPr>
          <a:xfrm>
            <a:off x="8216900" y="1331091"/>
            <a:ext cx="1819385" cy="523220"/>
          </a:xfrm>
          <a:prstGeom prst="rect">
            <a:avLst/>
          </a:prstGeom>
          <a:noFill/>
        </p:spPr>
        <p:txBody>
          <a:bodyPr wrap="square" rtlCol="0" anchor="ctr">
            <a:spAutoFit/>
          </a:bodyPr>
          <a:lstStyle/>
          <a:p>
            <a:pPr algn="ctr"/>
            <a:r>
              <a:rPr lang="en-US" sz="2800" b="1" smtClean="0">
                <a:solidFill>
                  <a:srgbClr val="5294FF"/>
                </a:solidFill>
                <a:latin typeface="Segoe Condensed" charset="0"/>
                <a:ea typeface="Segoe Condensed" charset="0"/>
                <a:cs typeface="Segoe Condensed" charset="0"/>
              </a:rPr>
              <a:t>SharedPhys</a:t>
            </a:r>
            <a:endParaRPr lang="en-US" sz="2800" b="1" dirty="0" smtClean="0">
              <a:solidFill>
                <a:srgbClr val="5294FF"/>
              </a:solidFill>
              <a:latin typeface="Segoe Condensed" charset="0"/>
              <a:ea typeface="Segoe Condensed" charset="0"/>
              <a:cs typeface="Segoe Condensed" charset="0"/>
            </a:endParaRPr>
          </a:p>
        </p:txBody>
      </p:sp>
    </p:spTree>
    <p:extLst>
      <p:ext uri="{BB962C8B-B14F-4D97-AF65-F5344CB8AC3E}">
        <p14:creationId xmlns:p14="http://schemas.microsoft.com/office/powerpoint/2010/main" val="552587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Collaboration</a:t>
            </a:r>
            <a:endParaRPr lang="en-US" dirty="0"/>
          </a:p>
        </p:txBody>
      </p:sp>
      <p:cxnSp>
        <p:nvCxnSpPr>
          <p:cNvPr id="21" name="Straight Connector 20"/>
          <p:cNvCxnSpPr/>
          <p:nvPr/>
        </p:nvCxnSpPr>
        <p:spPr>
          <a:xfrm>
            <a:off x="6096000" y="1325563"/>
            <a:ext cx="0" cy="38832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0" name="Picture 29"/>
          <p:cNvPicPr>
            <a:picLocks noChangeAspect="1"/>
          </p:cNvPicPr>
          <p:nvPr/>
        </p:nvPicPr>
        <p:blipFill rotWithShape="1">
          <a:blip r:embed="rId3">
            <a:extLst>
              <a:ext uri="{28A0092B-C50C-407E-A947-70E740481C1C}">
                <a14:useLocalDpi xmlns:a14="http://schemas.microsoft.com/office/drawing/2010/main" val="0"/>
              </a:ext>
            </a:extLst>
          </a:blip>
          <a:srcRect b="13464"/>
          <a:stretch/>
        </p:blipFill>
        <p:spPr>
          <a:xfrm>
            <a:off x="1013465" y="2249383"/>
            <a:ext cx="1588022" cy="1374210"/>
          </a:xfrm>
          <a:prstGeom prst="rect">
            <a:avLst/>
          </a:prstGeom>
        </p:spPr>
      </p:pic>
      <p:sp>
        <p:nvSpPr>
          <p:cNvPr id="31" name="TextBox 30"/>
          <p:cNvSpPr txBox="1"/>
          <p:nvPr/>
        </p:nvSpPr>
        <p:spPr>
          <a:xfrm>
            <a:off x="2819726" y="2492577"/>
            <a:ext cx="2580725" cy="707886"/>
          </a:xfrm>
          <a:prstGeom prst="rect">
            <a:avLst/>
          </a:prstGeom>
          <a:noFill/>
        </p:spPr>
        <p:txBody>
          <a:bodyPr wrap="square" rtlCol="0" anchor="ctr">
            <a:spAutoFit/>
          </a:bodyPr>
          <a:lstStyle/>
          <a:p>
            <a:r>
              <a:rPr lang="en-US" sz="2000" dirty="0" smtClean="0">
                <a:latin typeface="Segoe Condensed" charset="0"/>
                <a:ea typeface="Segoe Condensed" charset="0"/>
                <a:cs typeface="Segoe Condensed" charset="0"/>
              </a:rPr>
              <a:t>Discussing causes after each activity</a:t>
            </a: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b="13462"/>
          <a:stretch/>
        </p:blipFill>
        <p:spPr>
          <a:xfrm>
            <a:off x="991848" y="3882173"/>
            <a:ext cx="1308101" cy="1132010"/>
          </a:xfrm>
          <a:prstGeom prst="rect">
            <a:avLst/>
          </a:prstGeom>
        </p:spPr>
      </p:pic>
      <p:sp>
        <p:nvSpPr>
          <p:cNvPr id="4" name="TextBox 3"/>
          <p:cNvSpPr txBox="1"/>
          <p:nvPr/>
        </p:nvSpPr>
        <p:spPr>
          <a:xfrm>
            <a:off x="2814878" y="4095623"/>
            <a:ext cx="2517042" cy="707886"/>
          </a:xfrm>
          <a:prstGeom prst="rect">
            <a:avLst/>
          </a:prstGeom>
          <a:noFill/>
        </p:spPr>
        <p:txBody>
          <a:bodyPr wrap="square" rtlCol="0" anchor="ctr">
            <a:spAutoFit/>
          </a:bodyPr>
          <a:lstStyle/>
          <a:p>
            <a:r>
              <a:rPr lang="en-US" sz="2000" dirty="0" smtClean="0">
                <a:latin typeface="Segoe Condensed" charset="0"/>
                <a:ea typeface="Segoe Condensed" charset="0"/>
                <a:cs typeface="Segoe Condensed" charset="0"/>
              </a:rPr>
              <a:t>Changing predictions </a:t>
            </a:r>
            <a:r>
              <a:rPr lang="en-US" sz="2000" smtClean="0">
                <a:latin typeface="Segoe Condensed" charset="0"/>
                <a:ea typeface="Segoe Condensed" charset="0"/>
                <a:cs typeface="Segoe Condensed" charset="0"/>
              </a:rPr>
              <a:t>during discussion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val="0"/>
              </a:ext>
            </a:extLst>
          </a:blip>
          <a:srcRect b="13464"/>
          <a:stretch/>
        </p:blipFill>
        <p:spPr>
          <a:xfrm>
            <a:off x="6883133" y="2249383"/>
            <a:ext cx="1588022" cy="1374210"/>
          </a:xfrm>
          <a:prstGeom prst="rect">
            <a:avLst/>
          </a:prstGeom>
        </p:spPr>
      </p:pic>
      <p:sp>
        <p:nvSpPr>
          <p:cNvPr id="26" name="TextBox 25"/>
          <p:cNvSpPr txBox="1"/>
          <p:nvPr/>
        </p:nvSpPr>
        <p:spPr>
          <a:xfrm>
            <a:off x="8722375" y="2495632"/>
            <a:ext cx="2842098" cy="707886"/>
          </a:xfrm>
          <a:prstGeom prst="rect">
            <a:avLst/>
          </a:prstGeom>
          <a:noFill/>
        </p:spPr>
        <p:txBody>
          <a:bodyPr wrap="square" rtlCol="0" anchor="ctr">
            <a:spAutoFit/>
          </a:bodyPr>
          <a:lstStyle/>
          <a:p>
            <a:r>
              <a:rPr lang="en-US" sz="2000" dirty="0" smtClean="0">
                <a:latin typeface="Segoe Condensed" charset="0"/>
                <a:ea typeface="Segoe Condensed" charset="0"/>
                <a:cs typeface="Segoe Condensed" charset="0"/>
              </a:rPr>
              <a:t>Conversational collaboration between </a:t>
            </a:r>
            <a:r>
              <a:rPr lang="en-US" sz="2000" dirty="0" smtClean="0">
                <a:latin typeface="Segoe Condensed" charset="0"/>
                <a:ea typeface="Segoe Condensed" charset="0"/>
                <a:cs typeface="Segoe Condensed" charset="0"/>
              </a:rPr>
              <a:t>non-wearers</a:t>
            </a:r>
            <a:endParaRPr lang="en-US" sz="2000" dirty="0" smtClean="0">
              <a:latin typeface="Segoe Condensed" charset="0"/>
              <a:ea typeface="Segoe Condensed" charset="0"/>
              <a:cs typeface="Segoe Condensed" charset="0"/>
            </a:endParaRPr>
          </a:p>
        </p:txBody>
      </p:sp>
      <p:sp>
        <p:nvSpPr>
          <p:cNvPr id="27" name="TextBox 26"/>
          <p:cNvSpPr txBox="1"/>
          <p:nvPr/>
        </p:nvSpPr>
        <p:spPr>
          <a:xfrm>
            <a:off x="2246162" y="1331091"/>
            <a:ext cx="1411783" cy="523220"/>
          </a:xfrm>
          <a:prstGeom prst="rect">
            <a:avLst/>
          </a:prstGeom>
          <a:noFill/>
        </p:spPr>
        <p:txBody>
          <a:bodyPr wrap="square" rtlCol="0" anchor="ctr">
            <a:spAutoFit/>
          </a:bodyPr>
          <a:lstStyle/>
          <a:p>
            <a:pPr algn="ctr"/>
            <a:r>
              <a:rPr lang="en-US" sz="2800" b="1" dirty="0" err="1" smtClean="0">
                <a:solidFill>
                  <a:srgbClr val="CE665F"/>
                </a:solidFill>
                <a:latin typeface="Segoe Condensed" charset="0"/>
                <a:ea typeface="Segoe Condensed" charset="0"/>
                <a:cs typeface="Segoe Condensed" charset="0"/>
              </a:rPr>
              <a:t>BodyVis</a:t>
            </a:r>
            <a:endParaRPr lang="en-US" sz="2800" b="1" dirty="0" smtClean="0">
              <a:solidFill>
                <a:srgbClr val="CE665F"/>
              </a:solidFill>
              <a:latin typeface="Segoe Condensed" charset="0"/>
              <a:ea typeface="Segoe Condensed" charset="0"/>
              <a:cs typeface="Segoe Condensed" charset="0"/>
            </a:endParaRPr>
          </a:p>
        </p:txBody>
      </p:sp>
      <p:sp>
        <p:nvSpPr>
          <p:cNvPr id="28" name="TextBox 27"/>
          <p:cNvSpPr txBox="1"/>
          <p:nvPr/>
        </p:nvSpPr>
        <p:spPr>
          <a:xfrm>
            <a:off x="8216900" y="1331091"/>
            <a:ext cx="1819385" cy="523220"/>
          </a:xfrm>
          <a:prstGeom prst="rect">
            <a:avLst/>
          </a:prstGeom>
          <a:noFill/>
        </p:spPr>
        <p:txBody>
          <a:bodyPr wrap="square" rtlCol="0" anchor="ctr">
            <a:spAutoFit/>
          </a:bodyPr>
          <a:lstStyle/>
          <a:p>
            <a:pPr algn="ctr"/>
            <a:r>
              <a:rPr lang="en-US" sz="2800" b="1" smtClean="0">
                <a:solidFill>
                  <a:srgbClr val="5294FF"/>
                </a:solidFill>
                <a:latin typeface="Segoe Condensed" charset="0"/>
                <a:ea typeface="Segoe Condensed" charset="0"/>
                <a:cs typeface="Segoe Condensed" charset="0"/>
              </a:rPr>
              <a:t>SharedPhys</a:t>
            </a:r>
            <a:endParaRPr lang="en-US" sz="2800" b="1" dirty="0" smtClean="0">
              <a:solidFill>
                <a:srgbClr val="5294FF"/>
              </a:solidFill>
              <a:latin typeface="Segoe Condensed" charset="0"/>
              <a:ea typeface="Segoe Condensed" charset="0"/>
              <a:cs typeface="Segoe Condensed" charset="0"/>
            </a:endParaRPr>
          </a:p>
        </p:txBody>
      </p:sp>
    </p:spTree>
    <p:extLst>
      <p:ext uri="{BB962C8B-B14F-4D97-AF65-F5344CB8AC3E}">
        <p14:creationId xmlns:p14="http://schemas.microsoft.com/office/powerpoint/2010/main" val="1421398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140" y="0"/>
            <a:ext cx="11944860" cy="1325563"/>
          </a:xfrm>
        </p:spPr>
        <p:txBody>
          <a:bodyPr>
            <a:normAutofit/>
          </a:bodyPr>
          <a:lstStyle/>
          <a:p>
            <a:r>
              <a:rPr lang="en-US" dirty="0" smtClean="0">
                <a:solidFill>
                  <a:srgbClr val="CE665F"/>
                </a:solidFill>
              </a:rPr>
              <a:t>Collaborative</a:t>
            </a:r>
            <a:r>
              <a:rPr lang="en-US" dirty="0" smtClean="0"/>
              <a:t> &amp; </a:t>
            </a:r>
            <a:r>
              <a:rPr lang="en-US" dirty="0" smtClean="0">
                <a:solidFill>
                  <a:srgbClr val="32C77C"/>
                </a:solidFill>
              </a:rPr>
              <a:t>Collective</a:t>
            </a:r>
            <a:r>
              <a:rPr lang="en-US" dirty="0" smtClean="0"/>
              <a:t> Inquiry</a:t>
            </a:r>
            <a:endParaRPr lang="en-US" dirty="0"/>
          </a:p>
        </p:txBody>
      </p:sp>
    </p:spTree>
    <p:extLst>
      <p:ext uri="{BB962C8B-B14F-4D97-AF65-F5344CB8AC3E}">
        <p14:creationId xmlns:p14="http://schemas.microsoft.com/office/powerpoint/2010/main" val="65196856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lstStyle/>
          <a:p>
            <a:endParaRPr lang="en-US"/>
          </a:p>
        </p:txBody>
      </p:sp>
      <p:pic>
        <p:nvPicPr>
          <p:cNvPr id="28" name="Picture 27" descr="IMG_301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2071"/>
            <a:ext cx="12192000" cy="8128000"/>
          </a:xfrm>
          <a:prstGeom prst="rect">
            <a:avLst/>
          </a:prstGeom>
        </p:spPr>
      </p:pic>
      <p:cxnSp>
        <p:nvCxnSpPr>
          <p:cNvPr id="29" name="Straight Connector 28"/>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tx1">
                    <a:lumMod val="75000"/>
                    <a:lumOff val="25000"/>
                  </a:schemeClr>
                </a:solidFill>
                <a:latin typeface="Segoe Condensed" charset="0"/>
                <a:ea typeface="Segoe Condensed" charset="0"/>
                <a:cs typeface="Segoe Condensed" charset="0"/>
              </a:rPr>
              <a:t>Participatory Design</a:t>
            </a:r>
          </a:p>
        </p:txBody>
      </p:sp>
      <p:sp>
        <p:nvSpPr>
          <p:cNvPr id="33" name="TextBox 32"/>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tx1">
                    <a:lumMod val="75000"/>
                    <a:lumOff val="25000"/>
                  </a:schemeClr>
                </a:solidFill>
                <a:latin typeface="Segoe Condensed" charset="0"/>
                <a:ea typeface="Segoe Condensed" charset="0"/>
                <a:cs typeface="Segoe Condensed" charset="0"/>
              </a:rPr>
              <a:t>Evaluation Method</a:t>
            </a:r>
          </a:p>
        </p:txBody>
      </p:sp>
      <p:sp>
        <p:nvSpPr>
          <p:cNvPr id="34" name="TextBox 33"/>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solidFill>
                <a:latin typeface="Segoe Condensed" charset="0"/>
                <a:ea typeface="Segoe Condensed" charset="0"/>
                <a:cs typeface="Segoe Condensed" charset="0"/>
              </a:rPr>
              <a:t>Findings</a:t>
            </a:r>
          </a:p>
        </p:txBody>
      </p:sp>
      <p:sp>
        <p:nvSpPr>
          <p:cNvPr id="35" name="TextBox 34"/>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tx1">
                    <a:lumMod val="75000"/>
                    <a:lumOff val="25000"/>
                  </a:schemeClr>
                </a:solidFill>
                <a:latin typeface="Segoe Condensed" charset="0"/>
                <a:ea typeface="Segoe Condensed" charset="0"/>
                <a:cs typeface="Segoe Condensed" charset="0"/>
              </a:rPr>
              <a:t>LPSVs + Activity </a:t>
            </a:r>
          </a:p>
          <a:p>
            <a:pPr algn="ctr"/>
            <a:r>
              <a:rPr lang="en-US" sz="2000" dirty="0" smtClean="0">
                <a:solidFill>
                  <a:schemeClr val="tx1">
                    <a:lumMod val="75000"/>
                    <a:lumOff val="25000"/>
                  </a:schemeClr>
                </a:solidFill>
                <a:latin typeface="Segoe Condensed" charset="0"/>
                <a:ea typeface="Segoe Condensed" charset="0"/>
                <a:cs typeface="Segoe Condensed" charset="0"/>
              </a:rPr>
              <a:t>Analysis</a:t>
            </a:r>
          </a:p>
        </p:txBody>
      </p:sp>
      <p:sp>
        <p:nvSpPr>
          <p:cNvPr id="36" name="Oval 35"/>
          <p:cNvSpPr/>
          <p:nvPr/>
        </p:nvSpPr>
        <p:spPr>
          <a:xfrm>
            <a:off x="2351323"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7696210"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9477839"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tx1">
                    <a:lumMod val="75000"/>
                    <a:lumOff val="25000"/>
                  </a:schemeClr>
                </a:solidFill>
                <a:latin typeface="Segoe Condensed" charset="0"/>
                <a:ea typeface="Segoe Condensed" charset="0"/>
                <a:cs typeface="Segoe Condensed" charset="0"/>
              </a:rPr>
              <a:t>BodyVis</a:t>
            </a:r>
            <a:endParaRPr lang="en-US" sz="2000" dirty="0" smtClean="0">
              <a:solidFill>
                <a:schemeClr val="tx1">
                  <a:lumMod val="75000"/>
                  <a:lumOff val="25000"/>
                </a:schemeClr>
              </a:solidFill>
              <a:latin typeface="Segoe Condensed" charset="0"/>
              <a:ea typeface="Segoe Condensed" charset="0"/>
              <a:cs typeface="Segoe Condensed" charset="0"/>
            </a:endParaRPr>
          </a:p>
        </p:txBody>
      </p:sp>
      <p:sp>
        <p:nvSpPr>
          <p:cNvPr id="41" name="Oval 40"/>
          <p:cNvSpPr/>
          <p:nvPr/>
        </p:nvSpPr>
        <p:spPr>
          <a:xfrm>
            <a:off x="569694"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tx1">
                    <a:lumMod val="75000"/>
                    <a:lumOff val="25000"/>
                  </a:schemeClr>
                </a:solidFill>
                <a:latin typeface="Segoe Condensed" charset="0"/>
                <a:ea typeface="Segoe Condensed" charset="0"/>
                <a:cs typeface="Segoe Condensed" charset="0"/>
              </a:rPr>
              <a:t>SharedPhys</a:t>
            </a:r>
            <a:endParaRPr lang="en-US" sz="2000" dirty="0" smtClean="0">
              <a:solidFill>
                <a:schemeClr val="tx1">
                  <a:lumMod val="75000"/>
                  <a:lumOff val="25000"/>
                </a:schemeClr>
              </a:solidFill>
              <a:latin typeface="Segoe Condensed" charset="0"/>
              <a:ea typeface="Segoe Condensed" charset="0"/>
              <a:cs typeface="Segoe Condensed" charset="0"/>
            </a:endParaRPr>
          </a:p>
        </p:txBody>
      </p:sp>
      <p:sp>
        <p:nvSpPr>
          <p:cNvPr id="43" name="Oval 42"/>
          <p:cNvSpPr/>
          <p:nvPr/>
        </p:nvSpPr>
        <p:spPr>
          <a:xfrm>
            <a:off x="4132952"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tx1">
                    <a:lumMod val="75000"/>
                    <a:lumOff val="25000"/>
                  </a:schemeClr>
                </a:solidFill>
                <a:latin typeface="Segoe Condensed" charset="0"/>
                <a:ea typeface="Segoe Condensed" charset="0"/>
                <a:cs typeface="Segoe Condensed" charset="0"/>
              </a:rPr>
              <a:t>LPSV Activity</a:t>
            </a:r>
          </a:p>
        </p:txBody>
      </p:sp>
      <p:sp>
        <p:nvSpPr>
          <p:cNvPr id="45" name="Oval 44"/>
          <p:cNvSpPr/>
          <p:nvPr/>
        </p:nvSpPr>
        <p:spPr>
          <a:xfrm>
            <a:off x="5914581" y="5788652"/>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75478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Participatory Design</a:t>
            </a:r>
          </a:p>
        </p:txBody>
      </p:sp>
      <p:sp>
        <p:nvSpPr>
          <p:cNvPr id="7" name="TextBox 6"/>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Evaluation Method</a:t>
            </a:r>
          </a:p>
        </p:txBody>
      </p:sp>
      <p:sp>
        <p:nvSpPr>
          <p:cNvPr id="8" name="TextBox 7"/>
          <p:cNvSpPr txBox="1"/>
          <p:nvPr/>
        </p:nvSpPr>
        <p:spPr>
          <a:xfrm>
            <a:off x="10917479" y="6304002"/>
            <a:ext cx="1008072" cy="400110"/>
          </a:xfrm>
          <a:prstGeom prst="rect">
            <a:avLst/>
          </a:prstGeom>
          <a:noFill/>
        </p:spPr>
        <p:txBody>
          <a:bodyPr wrap="square" rtlCol="0" anchor="ctr">
            <a:spAutoFit/>
          </a:bodyPr>
          <a:lstStyle/>
          <a:p>
            <a:pPr algn="ctr"/>
            <a:r>
              <a:rPr lang="en-US" sz="2000" dirty="0" smtClean="0">
                <a:latin typeface="Segoe Condensed" charset="0"/>
                <a:ea typeface="Segoe Condensed" charset="0"/>
                <a:cs typeface="Segoe Condensed" charset="0"/>
              </a:rPr>
              <a:t>Findings</a:t>
            </a:r>
          </a:p>
        </p:txBody>
      </p:sp>
      <p:sp>
        <p:nvSpPr>
          <p:cNvPr id="9" name="TextBox 8"/>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bg1">
                    <a:lumMod val="75000"/>
                  </a:schemeClr>
                </a:solidFill>
                <a:latin typeface="Segoe Condensed" charset="0"/>
                <a:ea typeface="Segoe Condensed" charset="0"/>
                <a:cs typeface="Segoe Condensed" charset="0"/>
              </a:rPr>
              <a:t>LPSVs + Activity </a:t>
            </a:r>
          </a:p>
          <a:p>
            <a:pPr algn="ctr"/>
            <a:r>
              <a:rPr lang="en-US" sz="2000" dirty="0" smtClean="0">
                <a:solidFill>
                  <a:schemeClr val="bg1">
                    <a:lumMod val="75000"/>
                  </a:schemeClr>
                </a:solidFill>
                <a:latin typeface="Segoe Condensed" charset="0"/>
                <a:ea typeface="Segoe Condensed" charset="0"/>
                <a:cs typeface="Segoe Condensed" charset="0"/>
              </a:rPr>
              <a:t>Analysis</a:t>
            </a:r>
          </a:p>
        </p:txBody>
      </p:sp>
      <p:sp>
        <p:nvSpPr>
          <p:cNvPr id="10" name="Oval 9"/>
          <p:cNvSpPr/>
          <p:nvPr/>
        </p:nvSpPr>
        <p:spPr>
          <a:xfrm>
            <a:off x="2351323"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696210"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477839"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BodyVis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5" name="Oval 14"/>
          <p:cNvSpPr/>
          <p:nvPr/>
        </p:nvSpPr>
        <p:spPr>
          <a:xfrm>
            <a:off x="569694"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bg1">
                    <a:lumMod val="75000"/>
                  </a:schemeClr>
                </a:solidFill>
                <a:latin typeface="Segoe Condensed" charset="0"/>
                <a:ea typeface="Segoe Condensed" charset="0"/>
                <a:cs typeface="Segoe Condensed" charset="0"/>
              </a:rPr>
              <a:t>SharedPhys</a:t>
            </a:r>
            <a:endParaRPr lang="en-US" sz="2000" dirty="0" smtClean="0">
              <a:solidFill>
                <a:schemeClr val="bg1">
                  <a:lumMod val="75000"/>
                </a:schemeClr>
              </a:solidFill>
              <a:latin typeface="Segoe Condensed" charset="0"/>
              <a:ea typeface="Segoe Condensed" charset="0"/>
              <a:cs typeface="Segoe Condensed" charset="0"/>
            </a:endParaRPr>
          </a:p>
        </p:txBody>
      </p:sp>
      <p:sp>
        <p:nvSpPr>
          <p:cNvPr id="17" name="Oval 16"/>
          <p:cNvSpPr/>
          <p:nvPr/>
        </p:nvSpPr>
        <p:spPr>
          <a:xfrm>
            <a:off x="4132952" y="5783250"/>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bg1">
                    <a:lumMod val="75000"/>
                  </a:schemeClr>
                </a:solidFill>
                <a:latin typeface="Segoe Condensed" charset="0"/>
                <a:ea typeface="Segoe Condensed" charset="0"/>
                <a:cs typeface="Segoe Condensed" charset="0"/>
              </a:rPr>
              <a:t>LPSV Activity</a:t>
            </a:r>
          </a:p>
        </p:txBody>
      </p:sp>
      <p:sp>
        <p:nvSpPr>
          <p:cNvPr id="19" name="Oval 18"/>
          <p:cNvSpPr/>
          <p:nvPr/>
        </p:nvSpPr>
        <p:spPr>
          <a:xfrm>
            <a:off x="5914581" y="5788652"/>
            <a:ext cx="324091" cy="32863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Collaboration</a:t>
            </a:r>
            <a:endParaRPr lang="en-US" dirty="0"/>
          </a:p>
        </p:txBody>
      </p:sp>
      <p:cxnSp>
        <p:nvCxnSpPr>
          <p:cNvPr id="21" name="Straight Connector 20"/>
          <p:cNvCxnSpPr/>
          <p:nvPr/>
        </p:nvCxnSpPr>
        <p:spPr>
          <a:xfrm>
            <a:off x="6096000" y="1325563"/>
            <a:ext cx="0" cy="38832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0" name="Picture 29"/>
          <p:cNvPicPr>
            <a:picLocks noChangeAspect="1"/>
          </p:cNvPicPr>
          <p:nvPr/>
        </p:nvPicPr>
        <p:blipFill rotWithShape="1">
          <a:blip r:embed="rId3">
            <a:extLst>
              <a:ext uri="{28A0092B-C50C-407E-A947-70E740481C1C}">
                <a14:useLocalDpi xmlns:a14="http://schemas.microsoft.com/office/drawing/2010/main" val="0"/>
              </a:ext>
            </a:extLst>
          </a:blip>
          <a:srcRect b="13464"/>
          <a:stretch/>
        </p:blipFill>
        <p:spPr>
          <a:xfrm>
            <a:off x="1013465" y="2249383"/>
            <a:ext cx="1588022" cy="1374210"/>
          </a:xfrm>
          <a:prstGeom prst="rect">
            <a:avLst/>
          </a:prstGeom>
        </p:spPr>
      </p:pic>
      <p:sp>
        <p:nvSpPr>
          <p:cNvPr id="31" name="TextBox 30"/>
          <p:cNvSpPr txBox="1"/>
          <p:nvPr/>
        </p:nvSpPr>
        <p:spPr>
          <a:xfrm>
            <a:off x="2819726" y="2492577"/>
            <a:ext cx="2580725" cy="707886"/>
          </a:xfrm>
          <a:prstGeom prst="rect">
            <a:avLst/>
          </a:prstGeom>
          <a:noFill/>
        </p:spPr>
        <p:txBody>
          <a:bodyPr wrap="square" rtlCol="0" anchor="ctr">
            <a:spAutoFit/>
          </a:bodyPr>
          <a:lstStyle/>
          <a:p>
            <a:r>
              <a:rPr lang="en-US" sz="2000" dirty="0" smtClean="0">
                <a:latin typeface="Segoe Condensed" charset="0"/>
                <a:ea typeface="Segoe Condensed" charset="0"/>
                <a:cs typeface="Segoe Condensed" charset="0"/>
              </a:rPr>
              <a:t>Discussing causes after each activity</a:t>
            </a: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b="13462"/>
          <a:stretch/>
        </p:blipFill>
        <p:spPr>
          <a:xfrm>
            <a:off x="991848" y="3882173"/>
            <a:ext cx="1308101" cy="1132010"/>
          </a:xfrm>
          <a:prstGeom prst="rect">
            <a:avLst/>
          </a:prstGeom>
        </p:spPr>
      </p:pic>
      <p:sp>
        <p:nvSpPr>
          <p:cNvPr id="4" name="TextBox 3"/>
          <p:cNvSpPr txBox="1"/>
          <p:nvPr/>
        </p:nvSpPr>
        <p:spPr>
          <a:xfrm>
            <a:off x="2814878" y="4095623"/>
            <a:ext cx="2517042" cy="707886"/>
          </a:xfrm>
          <a:prstGeom prst="rect">
            <a:avLst/>
          </a:prstGeom>
          <a:noFill/>
        </p:spPr>
        <p:txBody>
          <a:bodyPr wrap="square" rtlCol="0" anchor="ctr">
            <a:spAutoFit/>
          </a:bodyPr>
          <a:lstStyle/>
          <a:p>
            <a:r>
              <a:rPr lang="en-US" sz="2000" dirty="0" smtClean="0">
                <a:latin typeface="Segoe Condensed" charset="0"/>
                <a:ea typeface="Segoe Condensed" charset="0"/>
                <a:cs typeface="Segoe Condensed" charset="0"/>
              </a:rPr>
              <a:t>Changing predictions </a:t>
            </a:r>
            <a:r>
              <a:rPr lang="en-US" sz="2000" smtClean="0">
                <a:latin typeface="Segoe Condensed" charset="0"/>
                <a:ea typeface="Segoe Condensed" charset="0"/>
                <a:cs typeface="Segoe Condensed" charset="0"/>
              </a:rPr>
              <a:t>during discussion</a:t>
            </a:r>
          </a:p>
        </p:txBody>
      </p:sp>
      <p:pic>
        <p:nvPicPr>
          <p:cNvPr id="25" name="Picture 24"/>
          <p:cNvPicPr>
            <a:picLocks noChangeAspect="1"/>
          </p:cNvPicPr>
          <p:nvPr/>
        </p:nvPicPr>
        <p:blipFill rotWithShape="1">
          <a:blip r:embed="rId3">
            <a:extLst>
              <a:ext uri="{28A0092B-C50C-407E-A947-70E740481C1C}">
                <a14:useLocalDpi xmlns:a14="http://schemas.microsoft.com/office/drawing/2010/main" val="0"/>
              </a:ext>
            </a:extLst>
          </a:blip>
          <a:srcRect b="13464"/>
          <a:stretch/>
        </p:blipFill>
        <p:spPr>
          <a:xfrm>
            <a:off x="6883133" y="2249383"/>
            <a:ext cx="1588022" cy="1374210"/>
          </a:xfrm>
          <a:prstGeom prst="rect">
            <a:avLst/>
          </a:prstGeom>
        </p:spPr>
      </p:pic>
      <p:sp>
        <p:nvSpPr>
          <p:cNvPr id="26" name="TextBox 25"/>
          <p:cNvSpPr txBox="1"/>
          <p:nvPr/>
        </p:nvSpPr>
        <p:spPr>
          <a:xfrm>
            <a:off x="8722375" y="2495632"/>
            <a:ext cx="2842098" cy="707886"/>
          </a:xfrm>
          <a:prstGeom prst="rect">
            <a:avLst/>
          </a:prstGeom>
          <a:noFill/>
        </p:spPr>
        <p:txBody>
          <a:bodyPr wrap="square" rtlCol="0" anchor="ctr">
            <a:spAutoFit/>
          </a:bodyPr>
          <a:lstStyle/>
          <a:p>
            <a:r>
              <a:rPr lang="en-US" sz="2000" dirty="0" smtClean="0">
                <a:latin typeface="Segoe Condensed" charset="0"/>
                <a:ea typeface="Segoe Condensed" charset="0"/>
                <a:cs typeface="Segoe Condensed" charset="0"/>
              </a:rPr>
              <a:t>Conversational collaboration between </a:t>
            </a:r>
            <a:r>
              <a:rPr lang="en-US" sz="2000" dirty="0" smtClean="0">
                <a:latin typeface="Segoe Condensed" charset="0"/>
                <a:ea typeface="Segoe Condensed" charset="0"/>
                <a:cs typeface="Segoe Condensed" charset="0"/>
              </a:rPr>
              <a:t>non-wearers</a:t>
            </a:r>
            <a:endParaRPr lang="en-US" sz="2000" dirty="0" smtClean="0">
              <a:latin typeface="Segoe Condensed" charset="0"/>
              <a:ea typeface="Segoe Condensed" charset="0"/>
              <a:cs typeface="Segoe Condensed" charset="0"/>
            </a:endParaRPr>
          </a:p>
        </p:txBody>
      </p:sp>
      <p:pic>
        <p:nvPicPr>
          <p:cNvPr id="20" name="Picture 19"/>
          <p:cNvPicPr>
            <a:picLocks noChangeAspect="1"/>
          </p:cNvPicPr>
          <p:nvPr/>
        </p:nvPicPr>
        <p:blipFill rotWithShape="1">
          <a:blip r:embed="rId5">
            <a:extLst>
              <a:ext uri="{28A0092B-C50C-407E-A947-70E740481C1C}">
                <a14:useLocalDpi xmlns:a14="http://schemas.microsoft.com/office/drawing/2010/main" val="0"/>
              </a:ext>
            </a:extLst>
          </a:blip>
          <a:srcRect b="13464"/>
          <a:stretch/>
        </p:blipFill>
        <p:spPr>
          <a:xfrm>
            <a:off x="6929278" y="3810311"/>
            <a:ext cx="1452443" cy="1256886"/>
          </a:xfrm>
          <a:prstGeom prst="rect">
            <a:avLst/>
          </a:prstGeom>
        </p:spPr>
      </p:pic>
      <p:sp>
        <p:nvSpPr>
          <p:cNvPr id="28" name="TextBox 27"/>
          <p:cNvSpPr txBox="1"/>
          <p:nvPr/>
        </p:nvSpPr>
        <p:spPr>
          <a:xfrm>
            <a:off x="8719295" y="4079394"/>
            <a:ext cx="2842098" cy="707886"/>
          </a:xfrm>
          <a:prstGeom prst="rect">
            <a:avLst/>
          </a:prstGeom>
          <a:noFill/>
        </p:spPr>
        <p:txBody>
          <a:bodyPr wrap="square" rtlCol="0" anchor="ctr">
            <a:spAutoFit/>
          </a:bodyPr>
          <a:lstStyle/>
          <a:p>
            <a:r>
              <a:rPr lang="en-US" sz="2000" dirty="0" smtClean="0">
                <a:latin typeface="Segoe Condensed" charset="0"/>
                <a:ea typeface="Segoe Condensed" charset="0"/>
                <a:cs typeface="Segoe Condensed" charset="0"/>
              </a:rPr>
              <a:t>Collaboration through </a:t>
            </a:r>
            <a:r>
              <a:rPr lang="en-US" sz="2000" smtClean="0">
                <a:latin typeface="Segoe Condensed" charset="0"/>
                <a:ea typeface="Segoe Condensed" charset="0"/>
                <a:cs typeface="Segoe Condensed" charset="0"/>
              </a:rPr>
              <a:t>physical action</a:t>
            </a:r>
            <a:endParaRPr lang="en-US" sz="2000" dirty="0" smtClean="0">
              <a:latin typeface="Segoe Condensed" charset="0"/>
              <a:ea typeface="Segoe Condensed" charset="0"/>
              <a:cs typeface="Segoe Condensed" charset="0"/>
            </a:endParaRPr>
          </a:p>
        </p:txBody>
      </p:sp>
      <p:sp>
        <p:nvSpPr>
          <p:cNvPr id="29" name="TextBox 28"/>
          <p:cNvSpPr txBox="1"/>
          <p:nvPr/>
        </p:nvSpPr>
        <p:spPr>
          <a:xfrm>
            <a:off x="2246162" y="1331091"/>
            <a:ext cx="1411783" cy="523220"/>
          </a:xfrm>
          <a:prstGeom prst="rect">
            <a:avLst/>
          </a:prstGeom>
          <a:noFill/>
        </p:spPr>
        <p:txBody>
          <a:bodyPr wrap="square" rtlCol="0" anchor="ctr">
            <a:spAutoFit/>
          </a:bodyPr>
          <a:lstStyle/>
          <a:p>
            <a:pPr algn="ctr"/>
            <a:r>
              <a:rPr lang="en-US" sz="2800" b="1" dirty="0" err="1" smtClean="0">
                <a:solidFill>
                  <a:srgbClr val="CE665F"/>
                </a:solidFill>
                <a:latin typeface="Segoe Condensed" charset="0"/>
                <a:ea typeface="Segoe Condensed" charset="0"/>
                <a:cs typeface="Segoe Condensed" charset="0"/>
              </a:rPr>
              <a:t>BodyVis</a:t>
            </a:r>
            <a:endParaRPr lang="en-US" sz="2800" b="1" dirty="0" smtClean="0">
              <a:solidFill>
                <a:srgbClr val="CE665F"/>
              </a:solidFill>
              <a:latin typeface="Segoe Condensed" charset="0"/>
              <a:ea typeface="Segoe Condensed" charset="0"/>
              <a:cs typeface="Segoe Condensed" charset="0"/>
            </a:endParaRPr>
          </a:p>
        </p:txBody>
      </p:sp>
      <p:sp>
        <p:nvSpPr>
          <p:cNvPr id="32" name="TextBox 31"/>
          <p:cNvSpPr txBox="1"/>
          <p:nvPr/>
        </p:nvSpPr>
        <p:spPr>
          <a:xfrm>
            <a:off x="8216900" y="1331091"/>
            <a:ext cx="1819385" cy="523220"/>
          </a:xfrm>
          <a:prstGeom prst="rect">
            <a:avLst/>
          </a:prstGeom>
          <a:noFill/>
        </p:spPr>
        <p:txBody>
          <a:bodyPr wrap="square" rtlCol="0" anchor="ctr">
            <a:spAutoFit/>
          </a:bodyPr>
          <a:lstStyle/>
          <a:p>
            <a:pPr algn="ctr"/>
            <a:r>
              <a:rPr lang="en-US" sz="2800" b="1" smtClean="0">
                <a:solidFill>
                  <a:srgbClr val="5294FF"/>
                </a:solidFill>
                <a:latin typeface="Segoe Condensed" charset="0"/>
                <a:ea typeface="Segoe Condensed" charset="0"/>
                <a:cs typeface="Segoe Condensed" charset="0"/>
              </a:rPr>
              <a:t>SharedPhys</a:t>
            </a:r>
            <a:endParaRPr lang="en-US" sz="2800" b="1" dirty="0" smtClean="0">
              <a:solidFill>
                <a:srgbClr val="5294FF"/>
              </a:solidFill>
              <a:latin typeface="Segoe Condensed" charset="0"/>
              <a:ea typeface="Segoe Condensed" charset="0"/>
              <a:cs typeface="Segoe Condensed" charset="0"/>
            </a:endParaRPr>
          </a:p>
        </p:txBody>
      </p:sp>
    </p:spTree>
    <p:extLst>
      <p:ext uri="{BB962C8B-B14F-4D97-AF65-F5344CB8AC3E}">
        <p14:creationId xmlns:p14="http://schemas.microsoft.com/office/powerpoint/2010/main" val="34395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IMG_209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6777"/>
            <a:ext cx="12192000" cy="8128000"/>
          </a:xfrm>
          <a:prstGeom prst="rect">
            <a:avLst/>
          </a:prstGeom>
        </p:spPr>
      </p:pic>
      <p:cxnSp>
        <p:nvCxnSpPr>
          <p:cNvPr id="29" name="Straight Connector 28"/>
          <p:cNvCxnSpPr/>
          <p:nvPr/>
        </p:nvCxnSpPr>
        <p:spPr>
          <a:xfrm>
            <a:off x="0" y="5947566"/>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1807476" y="6150114"/>
            <a:ext cx="1411783" cy="707886"/>
          </a:xfrm>
          <a:prstGeom prst="rect">
            <a:avLst/>
          </a:prstGeom>
          <a:noFill/>
        </p:spPr>
        <p:txBody>
          <a:bodyPr wrap="square" rtlCol="0" anchor="ctr">
            <a:spAutoFit/>
          </a:bodyPr>
          <a:lstStyle/>
          <a:p>
            <a:pPr algn="ctr"/>
            <a:r>
              <a:rPr lang="en-US" sz="2000" dirty="0" smtClean="0">
                <a:solidFill>
                  <a:schemeClr val="tx1">
                    <a:lumMod val="75000"/>
                    <a:lumOff val="25000"/>
                  </a:schemeClr>
                </a:solidFill>
                <a:latin typeface="Segoe Condensed" charset="0"/>
                <a:ea typeface="Segoe Condensed" charset="0"/>
                <a:cs typeface="Segoe Condensed" charset="0"/>
              </a:rPr>
              <a:t>Participatory Design</a:t>
            </a:r>
          </a:p>
        </p:txBody>
      </p:sp>
      <p:sp>
        <p:nvSpPr>
          <p:cNvPr id="33" name="TextBox 32"/>
          <p:cNvSpPr txBox="1"/>
          <p:nvPr/>
        </p:nvSpPr>
        <p:spPr>
          <a:xfrm>
            <a:off x="6887174" y="6304002"/>
            <a:ext cx="1942162" cy="400110"/>
          </a:xfrm>
          <a:prstGeom prst="rect">
            <a:avLst/>
          </a:prstGeom>
          <a:noFill/>
        </p:spPr>
        <p:txBody>
          <a:bodyPr wrap="square" rtlCol="0" anchor="ctr">
            <a:spAutoFit/>
          </a:bodyPr>
          <a:lstStyle/>
          <a:p>
            <a:pPr algn="ctr"/>
            <a:r>
              <a:rPr lang="en-US" sz="2000" dirty="0" smtClean="0">
                <a:solidFill>
                  <a:schemeClr val="tx1">
                    <a:lumMod val="75000"/>
                    <a:lumOff val="25000"/>
                  </a:schemeClr>
                </a:solidFill>
                <a:latin typeface="Segoe Condensed" charset="0"/>
                <a:ea typeface="Segoe Condensed" charset="0"/>
                <a:cs typeface="Segoe Condensed" charset="0"/>
              </a:rPr>
              <a:t>Evaluation Method</a:t>
            </a:r>
          </a:p>
        </p:txBody>
      </p:sp>
      <p:sp>
        <p:nvSpPr>
          <p:cNvPr id="34" name="TextBox 33"/>
          <p:cNvSpPr txBox="1"/>
          <p:nvPr/>
        </p:nvSpPr>
        <p:spPr>
          <a:xfrm>
            <a:off x="10917479" y="6304002"/>
            <a:ext cx="1008072" cy="400110"/>
          </a:xfrm>
          <a:prstGeom prst="rect">
            <a:avLst/>
          </a:prstGeom>
          <a:noFill/>
        </p:spPr>
        <p:txBody>
          <a:bodyPr wrap="square" rtlCol="0" anchor="ctr">
            <a:spAutoFit/>
          </a:bodyPr>
          <a:lstStyle/>
          <a:p>
            <a:pPr algn="ctr"/>
            <a:r>
              <a:rPr lang="en-US" sz="2000" dirty="0" smtClean="0">
                <a:solidFill>
                  <a:schemeClr val="bg1"/>
                </a:solidFill>
                <a:latin typeface="Segoe Condensed" charset="0"/>
                <a:ea typeface="Segoe Condensed" charset="0"/>
                <a:cs typeface="Segoe Condensed" charset="0"/>
              </a:rPr>
              <a:t>Findings</a:t>
            </a:r>
          </a:p>
        </p:txBody>
      </p:sp>
      <p:sp>
        <p:nvSpPr>
          <p:cNvPr id="35" name="TextBox 34"/>
          <p:cNvSpPr txBox="1"/>
          <p:nvPr/>
        </p:nvSpPr>
        <p:spPr>
          <a:xfrm>
            <a:off x="8738946" y="6150114"/>
            <a:ext cx="1801875" cy="707886"/>
          </a:xfrm>
          <a:prstGeom prst="rect">
            <a:avLst/>
          </a:prstGeom>
          <a:noFill/>
        </p:spPr>
        <p:txBody>
          <a:bodyPr wrap="square" rtlCol="0" anchor="ctr">
            <a:spAutoFit/>
          </a:bodyPr>
          <a:lstStyle/>
          <a:p>
            <a:pPr algn="ctr"/>
            <a:r>
              <a:rPr lang="en-US" sz="2000" smtClean="0">
                <a:solidFill>
                  <a:schemeClr val="tx1">
                    <a:lumMod val="75000"/>
                    <a:lumOff val="25000"/>
                  </a:schemeClr>
                </a:solidFill>
                <a:latin typeface="Segoe Condensed" charset="0"/>
                <a:ea typeface="Segoe Condensed" charset="0"/>
                <a:cs typeface="Segoe Condensed" charset="0"/>
              </a:rPr>
              <a:t>LPSVs + Activity </a:t>
            </a:r>
          </a:p>
          <a:p>
            <a:pPr algn="ctr"/>
            <a:r>
              <a:rPr lang="en-US" sz="2000" dirty="0" smtClean="0">
                <a:solidFill>
                  <a:schemeClr val="tx1">
                    <a:lumMod val="75000"/>
                    <a:lumOff val="25000"/>
                  </a:schemeClr>
                </a:solidFill>
                <a:latin typeface="Segoe Condensed" charset="0"/>
                <a:ea typeface="Segoe Condensed" charset="0"/>
                <a:cs typeface="Segoe Condensed" charset="0"/>
              </a:rPr>
              <a:t>Analysis</a:t>
            </a:r>
          </a:p>
        </p:txBody>
      </p:sp>
      <p:sp>
        <p:nvSpPr>
          <p:cNvPr id="36" name="Oval 35"/>
          <p:cNvSpPr/>
          <p:nvPr/>
        </p:nvSpPr>
        <p:spPr>
          <a:xfrm>
            <a:off x="2351323"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7696210"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9477839"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11259470" y="5783250"/>
            <a:ext cx="324091" cy="328632"/>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199793" y="6304002"/>
            <a:ext cx="1063892" cy="400110"/>
          </a:xfrm>
          <a:prstGeom prst="rect">
            <a:avLst/>
          </a:prstGeom>
          <a:noFill/>
        </p:spPr>
        <p:txBody>
          <a:bodyPr wrap="square" rtlCol="0" anchor="ctr">
            <a:spAutoFit/>
          </a:bodyPr>
          <a:lstStyle/>
          <a:p>
            <a:pPr algn="ctr"/>
            <a:r>
              <a:rPr lang="en-US" sz="2000" dirty="0" err="1" smtClean="0">
                <a:solidFill>
                  <a:schemeClr val="tx1">
                    <a:lumMod val="75000"/>
                    <a:lumOff val="25000"/>
                  </a:schemeClr>
                </a:solidFill>
                <a:latin typeface="Segoe Condensed" charset="0"/>
                <a:ea typeface="Segoe Condensed" charset="0"/>
                <a:cs typeface="Segoe Condensed" charset="0"/>
              </a:rPr>
              <a:t>BodyVis</a:t>
            </a:r>
            <a:endParaRPr lang="en-US" sz="2000" dirty="0" smtClean="0">
              <a:solidFill>
                <a:schemeClr val="tx1">
                  <a:lumMod val="75000"/>
                  <a:lumOff val="25000"/>
                </a:schemeClr>
              </a:solidFill>
              <a:latin typeface="Segoe Condensed" charset="0"/>
              <a:ea typeface="Segoe Condensed" charset="0"/>
              <a:cs typeface="Segoe Condensed" charset="0"/>
            </a:endParaRPr>
          </a:p>
        </p:txBody>
      </p:sp>
      <p:sp>
        <p:nvSpPr>
          <p:cNvPr id="41" name="Oval 40"/>
          <p:cNvSpPr/>
          <p:nvPr/>
        </p:nvSpPr>
        <p:spPr>
          <a:xfrm>
            <a:off x="569694"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3657945" y="6304002"/>
            <a:ext cx="1274103" cy="400110"/>
          </a:xfrm>
          <a:prstGeom prst="rect">
            <a:avLst/>
          </a:prstGeom>
          <a:noFill/>
        </p:spPr>
        <p:txBody>
          <a:bodyPr wrap="square" rtlCol="0" anchor="ctr">
            <a:spAutoFit/>
          </a:bodyPr>
          <a:lstStyle/>
          <a:p>
            <a:pPr algn="ctr"/>
            <a:r>
              <a:rPr lang="en-US" sz="2000" dirty="0" err="1" smtClean="0">
                <a:solidFill>
                  <a:schemeClr val="tx1">
                    <a:lumMod val="75000"/>
                    <a:lumOff val="25000"/>
                  </a:schemeClr>
                </a:solidFill>
                <a:latin typeface="Segoe Condensed" charset="0"/>
                <a:ea typeface="Segoe Condensed" charset="0"/>
                <a:cs typeface="Segoe Condensed" charset="0"/>
              </a:rPr>
              <a:t>SharedPhys</a:t>
            </a:r>
            <a:endParaRPr lang="en-US" sz="2000" dirty="0" smtClean="0">
              <a:solidFill>
                <a:schemeClr val="tx1">
                  <a:lumMod val="75000"/>
                  <a:lumOff val="25000"/>
                </a:schemeClr>
              </a:solidFill>
              <a:latin typeface="Segoe Condensed" charset="0"/>
              <a:ea typeface="Segoe Condensed" charset="0"/>
              <a:cs typeface="Segoe Condensed" charset="0"/>
            </a:endParaRPr>
          </a:p>
        </p:txBody>
      </p:sp>
      <p:sp>
        <p:nvSpPr>
          <p:cNvPr id="43" name="Oval 42"/>
          <p:cNvSpPr/>
          <p:nvPr/>
        </p:nvSpPr>
        <p:spPr>
          <a:xfrm>
            <a:off x="4132952" y="5783250"/>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5336768" y="6304002"/>
            <a:ext cx="1502865" cy="400110"/>
          </a:xfrm>
          <a:prstGeom prst="rect">
            <a:avLst/>
          </a:prstGeom>
          <a:noFill/>
        </p:spPr>
        <p:txBody>
          <a:bodyPr wrap="square" rtlCol="0" anchor="ctr">
            <a:spAutoFit/>
          </a:bodyPr>
          <a:lstStyle/>
          <a:p>
            <a:pPr algn="ctr"/>
            <a:r>
              <a:rPr lang="en-US" sz="2000" dirty="0" smtClean="0">
                <a:solidFill>
                  <a:schemeClr val="tx1">
                    <a:lumMod val="75000"/>
                    <a:lumOff val="25000"/>
                  </a:schemeClr>
                </a:solidFill>
                <a:latin typeface="Segoe Condensed" charset="0"/>
                <a:ea typeface="Segoe Condensed" charset="0"/>
                <a:cs typeface="Segoe Condensed" charset="0"/>
              </a:rPr>
              <a:t>LPSV Activity</a:t>
            </a:r>
          </a:p>
        </p:txBody>
      </p:sp>
      <p:sp>
        <p:nvSpPr>
          <p:cNvPr id="45" name="Oval 44"/>
          <p:cNvSpPr/>
          <p:nvPr/>
        </p:nvSpPr>
        <p:spPr>
          <a:xfrm>
            <a:off x="5914581" y="5788652"/>
            <a:ext cx="324091" cy="328632"/>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528653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59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85856"/>
            <a:ext cx="12192000" cy="8128000"/>
          </a:xfrm>
          <a:prstGeom prst="rect">
            <a:avLst/>
          </a:prstGeom>
        </p:spPr>
      </p:pic>
      <p:sp>
        <p:nvSpPr>
          <p:cNvPr id="3" name="Rectangle 2"/>
          <p:cNvSpPr/>
          <p:nvPr/>
        </p:nvSpPr>
        <p:spPr>
          <a:xfrm>
            <a:off x="0" y="0"/>
            <a:ext cx="12192000" cy="7142144"/>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latin typeface="Segoe Condensed" charset="0"/>
                <a:ea typeface="Segoe Condensed" charset="0"/>
                <a:cs typeface="Segoe Condensed" charset="0"/>
              </a:rPr>
              <a:t>How can </a:t>
            </a:r>
            <a:r>
              <a:rPr lang="en-US" sz="6000" b="1" dirty="0">
                <a:solidFill>
                  <a:schemeClr val="tx1"/>
                </a:solidFill>
                <a:latin typeface="Segoe Condensed" charset="0"/>
                <a:ea typeface="Segoe Condensed" charset="0"/>
                <a:cs typeface="Segoe Condensed" charset="0"/>
              </a:rPr>
              <a:t>LPSV tools </a:t>
            </a:r>
            <a:r>
              <a:rPr lang="en-US" sz="4800" dirty="0">
                <a:solidFill>
                  <a:schemeClr val="tx1"/>
                </a:solidFill>
                <a:latin typeface="Segoe Condensed" charset="0"/>
                <a:ea typeface="Segoe Condensed" charset="0"/>
                <a:cs typeface="Segoe Condensed" charset="0"/>
              </a:rPr>
              <a:t>support </a:t>
            </a:r>
            <a:r>
              <a:rPr lang="en-US" sz="6000" b="1" dirty="0" smtClean="0">
                <a:solidFill>
                  <a:schemeClr val="tx1"/>
                </a:solidFill>
                <a:latin typeface="Segoe Condensed" charset="0"/>
                <a:ea typeface="Segoe Condensed" charset="0"/>
                <a:cs typeface="Segoe Condensed" charset="0"/>
              </a:rPr>
              <a:t>life-relevant</a:t>
            </a:r>
            <a:r>
              <a:rPr lang="en-US" sz="6000" b="1" dirty="0">
                <a:solidFill>
                  <a:schemeClr val="tx1"/>
                </a:solidFill>
                <a:latin typeface="Segoe Condensed" charset="0"/>
                <a:ea typeface="Segoe Condensed" charset="0"/>
                <a:cs typeface="Segoe Condensed" charset="0"/>
              </a:rPr>
              <a:t>, collaborative</a:t>
            </a:r>
            <a:r>
              <a:rPr lang="en-US" sz="6000" dirty="0">
                <a:solidFill>
                  <a:schemeClr val="tx1"/>
                </a:solidFill>
                <a:latin typeface="Segoe Condensed" charset="0"/>
                <a:ea typeface="Segoe Condensed" charset="0"/>
                <a:cs typeface="Segoe Condensed" charset="0"/>
              </a:rPr>
              <a:t> </a:t>
            </a:r>
            <a:r>
              <a:rPr lang="en-US" sz="4800" dirty="0">
                <a:solidFill>
                  <a:schemeClr val="tx1"/>
                </a:solidFill>
                <a:latin typeface="Segoe Condensed" charset="0"/>
                <a:ea typeface="Segoe Condensed" charset="0"/>
                <a:cs typeface="Segoe Condensed" charset="0"/>
              </a:rPr>
              <a:t>STEM learning experiences for youth?</a:t>
            </a:r>
          </a:p>
        </p:txBody>
      </p:sp>
    </p:spTree>
    <p:extLst>
      <p:ext uri="{BB962C8B-B14F-4D97-AF65-F5344CB8AC3E}">
        <p14:creationId xmlns:p14="http://schemas.microsoft.com/office/powerpoint/2010/main" val="1786590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61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70963"/>
            <a:ext cx="12192000" cy="8128000"/>
          </a:xfrm>
          <a:prstGeom prst="rect">
            <a:avLst/>
          </a:prstGeom>
        </p:spPr>
      </p:pic>
      <p:sp>
        <p:nvSpPr>
          <p:cNvPr id="5" name="Rectangle 4"/>
          <p:cNvSpPr/>
          <p:nvPr/>
        </p:nvSpPr>
        <p:spPr>
          <a:xfrm>
            <a:off x="0" y="143436"/>
            <a:ext cx="12192000" cy="98611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6"/>
          <p:cNvSpPr txBox="1">
            <a:spLocks/>
          </p:cNvSpPr>
          <p:nvPr/>
        </p:nvSpPr>
        <p:spPr>
          <a:xfrm>
            <a:off x="247140" y="0"/>
            <a:ext cx="10515600" cy="1325563"/>
          </a:xfrm>
          <a:prstGeom prst="rect">
            <a:avLst/>
          </a:prstGeom>
        </p:spPr>
        <p:txBody>
          <a:bodyPr anchor="ctr"/>
          <a:lstStyle>
            <a:lvl1pPr algn="l" defTabSz="914400" rtl="0" eaLnBrk="1" latinLnBrk="0" hangingPunct="1">
              <a:lnSpc>
                <a:spcPct val="90000"/>
              </a:lnSpc>
              <a:spcBef>
                <a:spcPct val="0"/>
              </a:spcBef>
              <a:buNone/>
              <a:defRPr sz="4400" b="0" i="0" kern="1200">
                <a:solidFill>
                  <a:schemeClr val="tx1"/>
                </a:solidFill>
                <a:latin typeface="Nexa Rust Sans Book" charset="0"/>
                <a:ea typeface="Nexa Rust Sans Book" charset="0"/>
                <a:cs typeface="Nexa Rust Sans Book" charset="0"/>
              </a:defRPr>
            </a:lvl1pPr>
          </a:lstStyle>
          <a:p>
            <a:r>
              <a:rPr lang="en-US" dirty="0" smtClean="0"/>
              <a:t>Personal Relevance</a:t>
            </a:r>
            <a:endParaRPr lang="en-US" dirty="0"/>
          </a:p>
        </p:txBody>
      </p:sp>
    </p:spTree>
    <p:extLst>
      <p:ext uri="{BB962C8B-B14F-4D97-AF65-F5344CB8AC3E}">
        <p14:creationId xmlns:p14="http://schemas.microsoft.com/office/powerpoint/2010/main" val="122865694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61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70963"/>
            <a:ext cx="12192000" cy="8128000"/>
          </a:xfrm>
          <a:prstGeom prst="rect">
            <a:avLst/>
          </a:prstGeom>
        </p:spPr>
      </p:pic>
      <p:sp>
        <p:nvSpPr>
          <p:cNvPr id="10" name="Rectangle 9"/>
          <p:cNvSpPr/>
          <p:nvPr/>
        </p:nvSpPr>
        <p:spPr>
          <a:xfrm>
            <a:off x="9" y="1379350"/>
            <a:ext cx="4966448" cy="4878013"/>
          </a:xfrm>
          <a:prstGeom prst="rect">
            <a:avLst/>
          </a:prstGeom>
          <a:solidFill>
            <a:srgbClr val="CE6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43443" y="1587521"/>
            <a:ext cx="4823014" cy="1754326"/>
          </a:xfrm>
          <a:prstGeom prst="rect">
            <a:avLst/>
          </a:prstGeom>
          <a:noFill/>
        </p:spPr>
        <p:txBody>
          <a:bodyPr wrap="square" rtlCol="0" anchor="ctr">
            <a:spAutoFit/>
          </a:bodyPr>
          <a:lstStyle/>
          <a:p>
            <a:r>
              <a:rPr lang="en-US" sz="3600" dirty="0" smtClean="0">
                <a:latin typeface="Segoe Condensed" charset="0"/>
                <a:ea typeface="Segoe Condensed" charset="0"/>
                <a:cs typeface="Segoe Condensed" charset="0"/>
              </a:rPr>
              <a:t>Connecting </a:t>
            </a:r>
            <a:r>
              <a:rPr lang="en-US" sz="3600" b="1" dirty="0" smtClean="0">
                <a:latin typeface="Segoe Condensed" charset="0"/>
                <a:ea typeface="Segoe Condensed" charset="0"/>
                <a:cs typeface="Segoe Condensed" charset="0"/>
              </a:rPr>
              <a:t>everyday physical activities</a:t>
            </a:r>
            <a:r>
              <a:rPr lang="en-US" sz="3600" dirty="0" smtClean="0">
                <a:latin typeface="Segoe Condensed" charset="0"/>
                <a:ea typeface="Segoe Condensed" charset="0"/>
                <a:cs typeface="Segoe Condensed" charset="0"/>
              </a:rPr>
              <a:t> to organ function</a:t>
            </a:r>
          </a:p>
        </p:txBody>
      </p:sp>
      <p:sp>
        <p:nvSpPr>
          <p:cNvPr id="8" name="Rectangle 7"/>
          <p:cNvSpPr/>
          <p:nvPr/>
        </p:nvSpPr>
        <p:spPr>
          <a:xfrm>
            <a:off x="0" y="143436"/>
            <a:ext cx="12192000" cy="98611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6"/>
          <p:cNvSpPr txBox="1">
            <a:spLocks/>
          </p:cNvSpPr>
          <p:nvPr/>
        </p:nvSpPr>
        <p:spPr>
          <a:xfrm>
            <a:off x="247140" y="0"/>
            <a:ext cx="10515600" cy="1325563"/>
          </a:xfrm>
          <a:prstGeom prst="rect">
            <a:avLst/>
          </a:prstGeom>
        </p:spPr>
        <p:txBody>
          <a:bodyPr anchor="ctr"/>
          <a:lstStyle>
            <a:lvl1pPr algn="l" defTabSz="914400" rtl="0" eaLnBrk="1" latinLnBrk="0" hangingPunct="1">
              <a:lnSpc>
                <a:spcPct val="90000"/>
              </a:lnSpc>
              <a:spcBef>
                <a:spcPct val="0"/>
              </a:spcBef>
              <a:buNone/>
              <a:defRPr sz="4400" b="0" i="0" kern="1200">
                <a:solidFill>
                  <a:schemeClr val="tx1"/>
                </a:solidFill>
                <a:latin typeface="Nexa Rust Sans Book" charset="0"/>
                <a:ea typeface="Nexa Rust Sans Book" charset="0"/>
                <a:cs typeface="Nexa Rust Sans Book" charset="0"/>
              </a:defRPr>
            </a:lvl1pPr>
          </a:lstStyle>
          <a:p>
            <a:r>
              <a:rPr lang="en-US" dirty="0" smtClean="0"/>
              <a:t>Personal Relevance</a:t>
            </a:r>
            <a:endParaRPr lang="en-US" dirty="0"/>
          </a:p>
        </p:txBody>
      </p:sp>
    </p:spTree>
    <p:extLst>
      <p:ext uri="{BB962C8B-B14F-4D97-AF65-F5344CB8AC3E}">
        <p14:creationId xmlns:p14="http://schemas.microsoft.com/office/powerpoint/2010/main" val="373999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61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70963"/>
            <a:ext cx="12192000" cy="8128000"/>
          </a:xfrm>
          <a:prstGeom prst="rect">
            <a:avLst/>
          </a:prstGeom>
        </p:spPr>
      </p:pic>
      <p:sp>
        <p:nvSpPr>
          <p:cNvPr id="10" name="Rectangle 9"/>
          <p:cNvSpPr/>
          <p:nvPr/>
        </p:nvSpPr>
        <p:spPr>
          <a:xfrm>
            <a:off x="9" y="1379350"/>
            <a:ext cx="4966448" cy="4878013"/>
          </a:xfrm>
          <a:prstGeom prst="rect">
            <a:avLst/>
          </a:prstGeom>
          <a:solidFill>
            <a:srgbClr val="CE6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43443" y="1587521"/>
            <a:ext cx="4823014" cy="1754326"/>
          </a:xfrm>
          <a:prstGeom prst="rect">
            <a:avLst/>
          </a:prstGeom>
          <a:noFill/>
        </p:spPr>
        <p:txBody>
          <a:bodyPr wrap="square" rtlCol="0" anchor="ctr">
            <a:spAutoFit/>
          </a:bodyPr>
          <a:lstStyle/>
          <a:p>
            <a:r>
              <a:rPr lang="en-US" sz="3600" dirty="0" smtClean="0">
                <a:latin typeface="Segoe Condensed" charset="0"/>
                <a:ea typeface="Segoe Condensed" charset="0"/>
                <a:cs typeface="Segoe Condensed" charset="0"/>
              </a:rPr>
              <a:t>Connecting </a:t>
            </a:r>
            <a:r>
              <a:rPr lang="en-US" sz="3600" b="1" dirty="0" smtClean="0">
                <a:latin typeface="Segoe Condensed" charset="0"/>
                <a:ea typeface="Segoe Condensed" charset="0"/>
                <a:cs typeface="Segoe Condensed" charset="0"/>
              </a:rPr>
              <a:t>everyday physical activities</a:t>
            </a:r>
            <a:r>
              <a:rPr lang="en-US" sz="3600" dirty="0" smtClean="0">
                <a:latin typeface="Segoe Condensed" charset="0"/>
                <a:ea typeface="Segoe Condensed" charset="0"/>
                <a:cs typeface="Segoe Condensed" charset="0"/>
              </a:rPr>
              <a:t> to organ function</a:t>
            </a:r>
          </a:p>
        </p:txBody>
      </p:sp>
      <p:sp>
        <p:nvSpPr>
          <p:cNvPr id="3" name="TextBox 2"/>
          <p:cNvSpPr txBox="1"/>
          <p:nvPr/>
        </p:nvSpPr>
        <p:spPr>
          <a:xfrm rot="680791">
            <a:off x="2373084" y="3746961"/>
            <a:ext cx="2838287" cy="830997"/>
          </a:xfrm>
          <a:prstGeom prst="rect">
            <a:avLst/>
          </a:prstGeom>
          <a:noFill/>
        </p:spPr>
        <p:txBody>
          <a:bodyPr wrap="square" rtlCol="0" anchor="ctr">
            <a:spAutoFit/>
          </a:bodyPr>
          <a:lstStyle/>
          <a:p>
            <a:pPr algn="ctr"/>
            <a:r>
              <a:rPr lang="en-US" sz="2400" dirty="0">
                <a:solidFill>
                  <a:schemeClr val="bg1"/>
                </a:solidFill>
              </a:rPr>
              <a:t>Carter </a:t>
            </a:r>
            <a:r>
              <a:rPr lang="en-US" sz="2400" dirty="0" err="1">
                <a:solidFill>
                  <a:schemeClr val="bg1"/>
                </a:solidFill>
              </a:rPr>
              <a:t>Ching</a:t>
            </a:r>
            <a:r>
              <a:rPr lang="en-US" sz="2400" dirty="0">
                <a:solidFill>
                  <a:schemeClr val="bg1"/>
                </a:solidFill>
              </a:rPr>
              <a:t> &amp; Schaefer, 2015 </a:t>
            </a:r>
            <a:endParaRPr lang="en-US" sz="2400" dirty="0" smtClean="0">
              <a:solidFill>
                <a:schemeClr val="bg1"/>
              </a:solidFill>
              <a:latin typeface="Segoe Condensed" charset="0"/>
              <a:ea typeface="Segoe Condensed" charset="0"/>
              <a:cs typeface="Segoe Condensed" charset="0"/>
            </a:endParaRPr>
          </a:p>
        </p:txBody>
      </p:sp>
      <p:sp>
        <p:nvSpPr>
          <p:cNvPr id="4" name="Freeform 3"/>
          <p:cNvSpPr/>
          <p:nvPr/>
        </p:nvSpPr>
        <p:spPr>
          <a:xfrm>
            <a:off x="2043964" y="2991782"/>
            <a:ext cx="735106" cy="968188"/>
          </a:xfrm>
          <a:custGeom>
            <a:avLst/>
            <a:gdLst>
              <a:gd name="connsiteX0" fmla="*/ 735106 w 735106"/>
              <a:gd name="connsiteY0" fmla="*/ 968188 h 968188"/>
              <a:gd name="connsiteX1" fmla="*/ 591670 w 735106"/>
              <a:gd name="connsiteY1" fmla="*/ 950259 h 968188"/>
              <a:gd name="connsiteX2" fmla="*/ 484094 w 735106"/>
              <a:gd name="connsiteY2" fmla="*/ 896470 h 968188"/>
              <a:gd name="connsiteX3" fmla="*/ 412376 w 735106"/>
              <a:gd name="connsiteY3" fmla="*/ 878541 h 968188"/>
              <a:gd name="connsiteX4" fmla="*/ 322729 w 735106"/>
              <a:gd name="connsiteY4" fmla="*/ 735106 h 968188"/>
              <a:gd name="connsiteX5" fmla="*/ 268941 w 735106"/>
              <a:gd name="connsiteY5" fmla="*/ 627529 h 968188"/>
              <a:gd name="connsiteX6" fmla="*/ 233082 w 735106"/>
              <a:gd name="connsiteY6" fmla="*/ 519953 h 968188"/>
              <a:gd name="connsiteX7" fmla="*/ 215153 w 735106"/>
              <a:gd name="connsiteY7" fmla="*/ 466164 h 968188"/>
              <a:gd name="connsiteX8" fmla="*/ 197223 w 735106"/>
              <a:gd name="connsiteY8" fmla="*/ 412376 h 968188"/>
              <a:gd name="connsiteX9" fmla="*/ 143435 w 735106"/>
              <a:gd name="connsiteY9" fmla="*/ 215153 h 968188"/>
              <a:gd name="connsiteX10" fmla="*/ 161364 w 735106"/>
              <a:gd name="connsiteY10" fmla="*/ 394447 h 968188"/>
              <a:gd name="connsiteX11" fmla="*/ 179294 w 735106"/>
              <a:gd name="connsiteY11" fmla="*/ 448235 h 968188"/>
              <a:gd name="connsiteX12" fmla="*/ 233082 w 735106"/>
              <a:gd name="connsiteY12" fmla="*/ 502023 h 968188"/>
              <a:gd name="connsiteX13" fmla="*/ 286870 w 735106"/>
              <a:gd name="connsiteY13" fmla="*/ 609600 h 968188"/>
              <a:gd name="connsiteX14" fmla="*/ 304800 w 735106"/>
              <a:gd name="connsiteY14" fmla="*/ 663388 h 968188"/>
              <a:gd name="connsiteX15" fmla="*/ 358588 w 735106"/>
              <a:gd name="connsiteY15" fmla="*/ 699247 h 968188"/>
              <a:gd name="connsiteX16" fmla="*/ 502023 w 735106"/>
              <a:gd name="connsiteY16" fmla="*/ 824753 h 968188"/>
              <a:gd name="connsiteX17" fmla="*/ 555811 w 735106"/>
              <a:gd name="connsiteY17" fmla="*/ 860611 h 968188"/>
              <a:gd name="connsiteX18" fmla="*/ 609600 w 735106"/>
              <a:gd name="connsiteY18" fmla="*/ 896470 h 968188"/>
              <a:gd name="connsiteX19" fmla="*/ 717176 w 735106"/>
              <a:gd name="connsiteY19" fmla="*/ 932329 h 968188"/>
              <a:gd name="connsiteX20" fmla="*/ 591670 w 735106"/>
              <a:gd name="connsiteY20" fmla="*/ 896470 h 968188"/>
              <a:gd name="connsiteX21" fmla="*/ 519953 w 735106"/>
              <a:gd name="connsiteY21" fmla="*/ 878541 h 968188"/>
              <a:gd name="connsiteX22" fmla="*/ 466164 w 735106"/>
              <a:gd name="connsiteY22" fmla="*/ 842682 h 968188"/>
              <a:gd name="connsiteX23" fmla="*/ 358588 w 735106"/>
              <a:gd name="connsiteY23" fmla="*/ 788894 h 968188"/>
              <a:gd name="connsiteX24" fmla="*/ 268941 w 735106"/>
              <a:gd name="connsiteY24" fmla="*/ 681317 h 968188"/>
              <a:gd name="connsiteX25" fmla="*/ 215153 w 735106"/>
              <a:gd name="connsiteY25" fmla="*/ 627529 h 968188"/>
              <a:gd name="connsiteX26" fmla="*/ 179294 w 735106"/>
              <a:gd name="connsiteY26" fmla="*/ 519953 h 968188"/>
              <a:gd name="connsiteX27" fmla="*/ 125506 w 735106"/>
              <a:gd name="connsiteY27" fmla="*/ 340659 h 968188"/>
              <a:gd name="connsiteX28" fmla="*/ 89647 w 735106"/>
              <a:gd name="connsiteY28" fmla="*/ 233082 h 968188"/>
              <a:gd name="connsiteX29" fmla="*/ 71717 w 735106"/>
              <a:gd name="connsiteY29" fmla="*/ 125506 h 968188"/>
              <a:gd name="connsiteX30" fmla="*/ 35859 w 735106"/>
              <a:gd name="connsiteY30" fmla="*/ 0 h 968188"/>
              <a:gd name="connsiteX31" fmla="*/ 17929 w 735106"/>
              <a:gd name="connsiteY31" fmla="*/ 484094 h 968188"/>
              <a:gd name="connsiteX32" fmla="*/ 35859 w 735106"/>
              <a:gd name="connsiteY32" fmla="*/ 107576 h 968188"/>
              <a:gd name="connsiteX33" fmla="*/ 89647 w 735106"/>
              <a:gd name="connsiteY33" fmla="*/ 143435 h 968188"/>
              <a:gd name="connsiteX34" fmla="*/ 197223 w 735106"/>
              <a:gd name="connsiteY34" fmla="*/ 179294 h 968188"/>
              <a:gd name="connsiteX35" fmla="*/ 304800 w 735106"/>
              <a:gd name="connsiteY35" fmla="*/ 251011 h 968188"/>
              <a:gd name="connsiteX36" fmla="*/ 394447 w 735106"/>
              <a:gd name="connsiteY36" fmla="*/ 268941 h 968188"/>
              <a:gd name="connsiteX37" fmla="*/ 448235 w 735106"/>
              <a:gd name="connsiteY37" fmla="*/ 286870 h 968188"/>
              <a:gd name="connsiteX38" fmla="*/ 322729 w 735106"/>
              <a:gd name="connsiteY38" fmla="*/ 251011 h 968188"/>
              <a:gd name="connsiteX39" fmla="*/ 268941 w 735106"/>
              <a:gd name="connsiteY39" fmla="*/ 215153 h 968188"/>
              <a:gd name="connsiteX40" fmla="*/ 161364 w 735106"/>
              <a:gd name="connsiteY40" fmla="*/ 179294 h 968188"/>
              <a:gd name="connsiteX41" fmla="*/ 125506 w 735106"/>
              <a:gd name="connsiteY41" fmla="*/ 125506 h 968188"/>
              <a:gd name="connsiteX42" fmla="*/ 71717 w 735106"/>
              <a:gd name="connsiteY42" fmla="*/ 107576 h 968188"/>
              <a:gd name="connsiteX43" fmla="*/ 0 w 735106"/>
              <a:gd name="connsiteY43" fmla="*/ 53788 h 96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35106" h="968188">
                <a:moveTo>
                  <a:pt x="735106" y="968188"/>
                </a:moveTo>
                <a:cubicBezTo>
                  <a:pt x="687294" y="962212"/>
                  <a:pt x="639077" y="958878"/>
                  <a:pt x="591670" y="950259"/>
                </a:cubicBezTo>
                <a:cubicBezTo>
                  <a:pt x="504193" y="934354"/>
                  <a:pt x="568710" y="932734"/>
                  <a:pt x="484094" y="896470"/>
                </a:cubicBezTo>
                <a:cubicBezTo>
                  <a:pt x="461445" y="886763"/>
                  <a:pt x="436282" y="884517"/>
                  <a:pt x="412376" y="878541"/>
                </a:cubicBezTo>
                <a:cubicBezTo>
                  <a:pt x="369703" y="750522"/>
                  <a:pt x="407968" y="791931"/>
                  <a:pt x="322729" y="735106"/>
                </a:cubicBezTo>
                <a:cubicBezTo>
                  <a:pt x="257348" y="538956"/>
                  <a:pt x="361618" y="836049"/>
                  <a:pt x="268941" y="627529"/>
                </a:cubicBezTo>
                <a:cubicBezTo>
                  <a:pt x="253590" y="592988"/>
                  <a:pt x="245035" y="555812"/>
                  <a:pt x="233082" y="519953"/>
                </a:cubicBezTo>
                <a:lnTo>
                  <a:pt x="215153" y="466164"/>
                </a:lnTo>
                <a:cubicBezTo>
                  <a:pt x="209177" y="448235"/>
                  <a:pt x="201807" y="430711"/>
                  <a:pt x="197223" y="412376"/>
                </a:cubicBezTo>
                <a:cubicBezTo>
                  <a:pt x="156780" y="250606"/>
                  <a:pt x="176948" y="315695"/>
                  <a:pt x="143435" y="215153"/>
                </a:cubicBezTo>
                <a:cubicBezTo>
                  <a:pt x="149411" y="274918"/>
                  <a:pt x="152231" y="335083"/>
                  <a:pt x="161364" y="394447"/>
                </a:cubicBezTo>
                <a:cubicBezTo>
                  <a:pt x="164238" y="413126"/>
                  <a:pt x="168811" y="432510"/>
                  <a:pt x="179294" y="448235"/>
                </a:cubicBezTo>
                <a:cubicBezTo>
                  <a:pt x="193359" y="469332"/>
                  <a:pt x="215153" y="484094"/>
                  <a:pt x="233082" y="502023"/>
                </a:cubicBezTo>
                <a:cubicBezTo>
                  <a:pt x="278144" y="637213"/>
                  <a:pt x="217360" y="470581"/>
                  <a:pt x="286870" y="609600"/>
                </a:cubicBezTo>
                <a:cubicBezTo>
                  <a:pt x="295322" y="626504"/>
                  <a:pt x="292994" y="648630"/>
                  <a:pt x="304800" y="663388"/>
                </a:cubicBezTo>
                <a:cubicBezTo>
                  <a:pt x="318261" y="680214"/>
                  <a:pt x="340659" y="687294"/>
                  <a:pt x="358588" y="699247"/>
                </a:cubicBezTo>
                <a:cubicBezTo>
                  <a:pt x="418353" y="788893"/>
                  <a:pt x="376519" y="741083"/>
                  <a:pt x="502023" y="824753"/>
                </a:cubicBezTo>
                <a:lnTo>
                  <a:pt x="555811" y="860611"/>
                </a:lnTo>
                <a:cubicBezTo>
                  <a:pt x="573741" y="872564"/>
                  <a:pt x="589157" y="889656"/>
                  <a:pt x="609600" y="896470"/>
                </a:cubicBezTo>
                <a:cubicBezTo>
                  <a:pt x="645459" y="908423"/>
                  <a:pt x="753846" y="941496"/>
                  <a:pt x="717176" y="932329"/>
                </a:cubicBezTo>
                <a:cubicBezTo>
                  <a:pt x="492981" y="876281"/>
                  <a:pt x="771721" y="947913"/>
                  <a:pt x="591670" y="896470"/>
                </a:cubicBezTo>
                <a:cubicBezTo>
                  <a:pt x="567977" y="889700"/>
                  <a:pt x="543859" y="884517"/>
                  <a:pt x="519953" y="878541"/>
                </a:cubicBezTo>
                <a:cubicBezTo>
                  <a:pt x="502023" y="866588"/>
                  <a:pt x="485438" y="852319"/>
                  <a:pt x="466164" y="842682"/>
                </a:cubicBezTo>
                <a:cubicBezTo>
                  <a:pt x="385301" y="802251"/>
                  <a:pt x="435664" y="853124"/>
                  <a:pt x="358588" y="788894"/>
                </a:cubicBezTo>
                <a:cubicBezTo>
                  <a:pt x="272873" y="717464"/>
                  <a:pt x="333049" y="758247"/>
                  <a:pt x="268941" y="681317"/>
                </a:cubicBezTo>
                <a:cubicBezTo>
                  <a:pt x="252709" y="661838"/>
                  <a:pt x="233082" y="645458"/>
                  <a:pt x="215153" y="627529"/>
                </a:cubicBezTo>
                <a:cubicBezTo>
                  <a:pt x="203200" y="591670"/>
                  <a:pt x="188462" y="556623"/>
                  <a:pt x="179294" y="519953"/>
                </a:cubicBezTo>
                <a:cubicBezTo>
                  <a:pt x="152197" y="411570"/>
                  <a:pt x="169155" y="471606"/>
                  <a:pt x="125506" y="340659"/>
                </a:cubicBezTo>
                <a:cubicBezTo>
                  <a:pt x="125505" y="340655"/>
                  <a:pt x="89648" y="233087"/>
                  <a:pt x="89647" y="233082"/>
                </a:cubicBezTo>
                <a:cubicBezTo>
                  <a:pt x="83670" y="197223"/>
                  <a:pt x="78847" y="161153"/>
                  <a:pt x="71717" y="125506"/>
                </a:cubicBezTo>
                <a:cubicBezTo>
                  <a:pt x="60460" y="69219"/>
                  <a:pt x="52948" y="51268"/>
                  <a:pt x="35859" y="0"/>
                </a:cubicBezTo>
                <a:cubicBezTo>
                  <a:pt x="29882" y="161365"/>
                  <a:pt x="17929" y="322619"/>
                  <a:pt x="17929" y="484094"/>
                </a:cubicBezTo>
                <a:cubicBezTo>
                  <a:pt x="17929" y="609742"/>
                  <a:pt x="9974" y="230529"/>
                  <a:pt x="35859" y="107576"/>
                </a:cubicBezTo>
                <a:cubicBezTo>
                  <a:pt x="40298" y="86490"/>
                  <a:pt x="69956" y="134683"/>
                  <a:pt x="89647" y="143435"/>
                </a:cubicBezTo>
                <a:cubicBezTo>
                  <a:pt x="124188" y="158786"/>
                  <a:pt x="165773" y="158327"/>
                  <a:pt x="197223" y="179294"/>
                </a:cubicBezTo>
                <a:cubicBezTo>
                  <a:pt x="233082" y="203200"/>
                  <a:pt x="262540" y="242559"/>
                  <a:pt x="304800" y="251011"/>
                </a:cubicBezTo>
                <a:cubicBezTo>
                  <a:pt x="334682" y="256988"/>
                  <a:pt x="364883" y="261550"/>
                  <a:pt x="394447" y="268941"/>
                </a:cubicBezTo>
                <a:cubicBezTo>
                  <a:pt x="412782" y="273525"/>
                  <a:pt x="467134" y="286870"/>
                  <a:pt x="448235" y="286870"/>
                </a:cubicBezTo>
                <a:cubicBezTo>
                  <a:pt x="436742" y="286870"/>
                  <a:pt x="339642" y="259467"/>
                  <a:pt x="322729" y="251011"/>
                </a:cubicBezTo>
                <a:cubicBezTo>
                  <a:pt x="303456" y="241374"/>
                  <a:pt x="288632" y="223904"/>
                  <a:pt x="268941" y="215153"/>
                </a:cubicBezTo>
                <a:cubicBezTo>
                  <a:pt x="234400" y="199802"/>
                  <a:pt x="161364" y="179294"/>
                  <a:pt x="161364" y="179294"/>
                </a:cubicBezTo>
                <a:cubicBezTo>
                  <a:pt x="149411" y="161365"/>
                  <a:pt x="142332" y="138967"/>
                  <a:pt x="125506" y="125506"/>
                </a:cubicBezTo>
                <a:cubicBezTo>
                  <a:pt x="110748" y="113699"/>
                  <a:pt x="88621" y="116028"/>
                  <a:pt x="71717" y="107576"/>
                </a:cubicBezTo>
                <a:cubicBezTo>
                  <a:pt x="31171" y="87303"/>
                  <a:pt x="25214" y="79002"/>
                  <a:pt x="0" y="53788"/>
                </a:cubicBez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143436"/>
            <a:ext cx="12192000" cy="98611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6"/>
          <p:cNvSpPr txBox="1">
            <a:spLocks/>
          </p:cNvSpPr>
          <p:nvPr/>
        </p:nvSpPr>
        <p:spPr>
          <a:xfrm>
            <a:off x="247140" y="0"/>
            <a:ext cx="10515600" cy="1325563"/>
          </a:xfrm>
          <a:prstGeom prst="rect">
            <a:avLst/>
          </a:prstGeom>
        </p:spPr>
        <p:txBody>
          <a:bodyPr anchor="ctr"/>
          <a:lstStyle>
            <a:lvl1pPr algn="l" defTabSz="914400" rtl="0" eaLnBrk="1" latinLnBrk="0" hangingPunct="1">
              <a:lnSpc>
                <a:spcPct val="90000"/>
              </a:lnSpc>
              <a:spcBef>
                <a:spcPct val="0"/>
              </a:spcBef>
              <a:buNone/>
              <a:defRPr sz="4400" b="0" i="0" kern="1200">
                <a:solidFill>
                  <a:schemeClr val="tx1"/>
                </a:solidFill>
                <a:latin typeface="Nexa Rust Sans Book" charset="0"/>
                <a:ea typeface="Nexa Rust Sans Book" charset="0"/>
                <a:cs typeface="Nexa Rust Sans Book" charset="0"/>
              </a:defRPr>
            </a:lvl1pPr>
          </a:lstStyle>
          <a:p>
            <a:r>
              <a:rPr lang="en-US" dirty="0" smtClean="0"/>
              <a:t>Personal Relevance</a:t>
            </a:r>
            <a:endParaRPr lang="en-US" dirty="0"/>
          </a:p>
        </p:txBody>
      </p:sp>
    </p:spTree>
    <p:extLst>
      <p:ext uri="{BB962C8B-B14F-4D97-AF65-F5344CB8AC3E}">
        <p14:creationId xmlns:p14="http://schemas.microsoft.com/office/powerpoint/2010/main" val="1062717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61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70963"/>
            <a:ext cx="12192000" cy="8128000"/>
          </a:xfrm>
          <a:prstGeom prst="rect">
            <a:avLst/>
          </a:prstGeom>
        </p:spPr>
      </p:pic>
      <p:sp>
        <p:nvSpPr>
          <p:cNvPr id="10" name="Rectangle 9"/>
          <p:cNvSpPr/>
          <p:nvPr/>
        </p:nvSpPr>
        <p:spPr>
          <a:xfrm>
            <a:off x="9" y="1379350"/>
            <a:ext cx="4966448" cy="4878013"/>
          </a:xfrm>
          <a:prstGeom prst="rect">
            <a:avLst/>
          </a:prstGeom>
          <a:solidFill>
            <a:srgbClr val="CE6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43443" y="1587521"/>
            <a:ext cx="4823014" cy="1754326"/>
          </a:xfrm>
          <a:prstGeom prst="rect">
            <a:avLst/>
          </a:prstGeom>
          <a:noFill/>
        </p:spPr>
        <p:txBody>
          <a:bodyPr wrap="square" rtlCol="0" anchor="ctr">
            <a:spAutoFit/>
          </a:bodyPr>
          <a:lstStyle/>
          <a:p>
            <a:r>
              <a:rPr lang="en-US" sz="3600" dirty="0" smtClean="0">
                <a:latin typeface="Segoe Condensed" charset="0"/>
                <a:ea typeface="Segoe Condensed" charset="0"/>
                <a:cs typeface="Segoe Condensed" charset="0"/>
              </a:rPr>
              <a:t>Connecting </a:t>
            </a:r>
            <a:r>
              <a:rPr lang="en-US" sz="3600" b="1" dirty="0" smtClean="0">
                <a:latin typeface="Segoe Condensed" charset="0"/>
                <a:ea typeface="Segoe Condensed" charset="0"/>
                <a:cs typeface="Segoe Condensed" charset="0"/>
              </a:rPr>
              <a:t>everyday physical activities</a:t>
            </a:r>
            <a:r>
              <a:rPr lang="en-US" sz="3600" dirty="0" smtClean="0">
                <a:latin typeface="Segoe Condensed" charset="0"/>
                <a:ea typeface="Segoe Condensed" charset="0"/>
                <a:cs typeface="Segoe Condensed" charset="0"/>
              </a:rPr>
              <a:t> to organ function</a:t>
            </a:r>
          </a:p>
        </p:txBody>
      </p:sp>
      <p:sp>
        <p:nvSpPr>
          <p:cNvPr id="12" name="TextBox 11"/>
          <p:cNvSpPr txBox="1"/>
          <p:nvPr/>
        </p:nvSpPr>
        <p:spPr>
          <a:xfrm>
            <a:off x="143443" y="3655056"/>
            <a:ext cx="4823014" cy="1200329"/>
          </a:xfrm>
          <a:prstGeom prst="rect">
            <a:avLst/>
          </a:prstGeom>
          <a:noFill/>
        </p:spPr>
        <p:txBody>
          <a:bodyPr wrap="square" rtlCol="0" anchor="ctr">
            <a:spAutoFit/>
          </a:bodyPr>
          <a:lstStyle/>
          <a:p>
            <a:r>
              <a:rPr lang="en-US" sz="3600" dirty="0" smtClean="0">
                <a:latin typeface="Segoe Condensed" charset="0"/>
                <a:ea typeface="Segoe Condensed" charset="0"/>
                <a:cs typeface="Segoe Condensed" charset="0"/>
              </a:rPr>
              <a:t>Connecting </a:t>
            </a:r>
            <a:r>
              <a:rPr lang="en-US" sz="3600" b="1" dirty="0" smtClean="0">
                <a:latin typeface="Segoe Condensed" charset="0"/>
                <a:ea typeface="Segoe Condensed" charset="0"/>
                <a:cs typeface="Segoe Condensed" charset="0"/>
              </a:rPr>
              <a:t>social &amp; emotional </a:t>
            </a:r>
            <a:r>
              <a:rPr lang="en-US" sz="3600" dirty="0" smtClean="0">
                <a:latin typeface="Segoe Condensed" charset="0"/>
                <a:ea typeface="Segoe Condensed" charset="0"/>
                <a:cs typeface="Segoe Condensed" charset="0"/>
              </a:rPr>
              <a:t>factors</a:t>
            </a:r>
          </a:p>
        </p:txBody>
      </p:sp>
      <p:sp>
        <p:nvSpPr>
          <p:cNvPr id="8" name="Rectangle 7"/>
          <p:cNvSpPr/>
          <p:nvPr/>
        </p:nvSpPr>
        <p:spPr>
          <a:xfrm>
            <a:off x="0" y="143436"/>
            <a:ext cx="12192000" cy="98611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6"/>
          <p:cNvSpPr txBox="1">
            <a:spLocks/>
          </p:cNvSpPr>
          <p:nvPr/>
        </p:nvSpPr>
        <p:spPr>
          <a:xfrm>
            <a:off x="247140" y="0"/>
            <a:ext cx="10515600" cy="1325563"/>
          </a:xfrm>
          <a:prstGeom prst="rect">
            <a:avLst/>
          </a:prstGeom>
        </p:spPr>
        <p:txBody>
          <a:bodyPr anchor="ctr"/>
          <a:lstStyle>
            <a:lvl1pPr algn="l" defTabSz="914400" rtl="0" eaLnBrk="1" latinLnBrk="0" hangingPunct="1">
              <a:lnSpc>
                <a:spcPct val="90000"/>
              </a:lnSpc>
              <a:spcBef>
                <a:spcPct val="0"/>
              </a:spcBef>
              <a:buNone/>
              <a:defRPr sz="4400" b="0" i="0" kern="1200">
                <a:solidFill>
                  <a:schemeClr val="tx1"/>
                </a:solidFill>
                <a:latin typeface="Nexa Rust Sans Book" charset="0"/>
                <a:ea typeface="Nexa Rust Sans Book" charset="0"/>
                <a:cs typeface="Nexa Rust Sans Book" charset="0"/>
              </a:defRPr>
            </a:lvl1pPr>
          </a:lstStyle>
          <a:p>
            <a:r>
              <a:rPr lang="en-US" dirty="0" smtClean="0"/>
              <a:t>Personal Relevance</a:t>
            </a:r>
            <a:endParaRPr lang="en-US" dirty="0"/>
          </a:p>
        </p:txBody>
      </p:sp>
      <p:sp>
        <p:nvSpPr>
          <p:cNvPr id="13" name="TextBox 12"/>
          <p:cNvSpPr txBox="1"/>
          <p:nvPr/>
        </p:nvSpPr>
        <p:spPr>
          <a:xfrm rot="680791">
            <a:off x="2373084" y="3746961"/>
            <a:ext cx="2838287" cy="830997"/>
          </a:xfrm>
          <a:prstGeom prst="rect">
            <a:avLst/>
          </a:prstGeom>
          <a:noFill/>
        </p:spPr>
        <p:txBody>
          <a:bodyPr wrap="square" rtlCol="0" anchor="ctr">
            <a:spAutoFit/>
          </a:bodyPr>
          <a:lstStyle/>
          <a:p>
            <a:pPr algn="ctr"/>
            <a:r>
              <a:rPr lang="en-US" sz="2400" dirty="0">
                <a:solidFill>
                  <a:schemeClr val="bg1"/>
                </a:solidFill>
              </a:rPr>
              <a:t>Carter </a:t>
            </a:r>
            <a:r>
              <a:rPr lang="en-US" sz="2400" dirty="0" err="1">
                <a:solidFill>
                  <a:schemeClr val="bg1"/>
                </a:solidFill>
              </a:rPr>
              <a:t>Ching</a:t>
            </a:r>
            <a:r>
              <a:rPr lang="en-US" sz="2400" dirty="0">
                <a:solidFill>
                  <a:schemeClr val="bg1"/>
                </a:solidFill>
              </a:rPr>
              <a:t> &amp; Schaefer, 2015 </a:t>
            </a:r>
            <a:endParaRPr lang="en-US" sz="2400" dirty="0" smtClean="0">
              <a:solidFill>
                <a:schemeClr val="bg1"/>
              </a:solidFill>
              <a:latin typeface="Segoe Condensed" charset="0"/>
              <a:ea typeface="Segoe Condensed" charset="0"/>
              <a:cs typeface="Segoe Condensed" charset="0"/>
            </a:endParaRPr>
          </a:p>
        </p:txBody>
      </p:sp>
      <p:sp>
        <p:nvSpPr>
          <p:cNvPr id="14" name="Freeform 13"/>
          <p:cNvSpPr/>
          <p:nvPr/>
        </p:nvSpPr>
        <p:spPr>
          <a:xfrm>
            <a:off x="2043964" y="2991782"/>
            <a:ext cx="735106" cy="968188"/>
          </a:xfrm>
          <a:custGeom>
            <a:avLst/>
            <a:gdLst>
              <a:gd name="connsiteX0" fmla="*/ 735106 w 735106"/>
              <a:gd name="connsiteY0" fmla="*/ 968188 h 968188"/>
              <a:gd name="connsiteX1" fmla="*/ 591670 w 735106"/>
              <a:gd name="connsiteY1" fmla="*/ 950259 h 968188"/>
              <a:gd name="connsiteX2" fmla="*/ 484094 w 735106"/>
              <a:gd name="connsiteY2" fmla="*/ 896470 h 968188"/>
              <a:gd name="connsiteX3" fmla="*/ 412376 w 735106"/>
              <a:gd name="connsiteY3" fmla="*/ 878541 h 968188"/>
              <a:gd name="connsiteX4" fmla="*/ 322729 w 735106"/>
              <a:gd name="connsiteY4" fmla="*/ 735106 h 968188"/>
              <a:gd name="connsiteX5" fmla="*/ 268941 w 735106"/>
              <a:gd name="connsiteY5" fmla="*/ 627529 h 968188"/>
              <a:gd name="connsiteX6" fmla="*/ 233082 w 735106"/>
              <a:gd name="connsiteY6" fmla="*/ 519953 h 968188"/>
              <a:gd name="connsiteX7" fmla="*/ 215153 w 735106"/>
              <a:gd name="connsiteY7" fmla="*/ 466164 h 968188"/>
              <a:gd name="connsiteX8" fmla="*/ 197223 w 735106"/>
              <a:gd name="connsiteY8" fmla="*/ 412376 h 968188"/>
              <a:gd name="connsiteX9" fmla="*/ 143435 w 735106"/>
              <a:gd name="connsiteY9" fmla="*/ 215153 h 968188"/>
              <a:gd name="connsiteX10" fmla="*/ 161364 w 735106"/>
              <a:gd name="connsiteY10" fmla="*/ 394447 h 968188"/>
              <a:gd name="connsiteX11" fmla="*/ 179294 w 735106"/>
              <a:gd name="connsiteY11" fmla="*/ 448235 h 968188"/>
              <a:gd name="connsiteX12" fmla="*/ 233082 w 735106"/>
              <a:gd name="connsiteY12" fmla="*/ 502023 h 968188"/>
              <a:gd name="connsiteX13" fmla="*/ 286870 w 735106"/>
              <a:gd name="connsiteY13" fmla="*/ 609600 h 968188"/>
              <a:gd name="connsiteX14" fmla="*/ 304800 w 735106"/>
              <a:gd name="connsiteY14" fmla="*/ 663388 h 968188"/>
              <a:gd name="connsiteX15" fmla="*/ 358588 w 735106"/>
              <a:gd name="connsiteY15" fmla="*/ 699247 h 968188"/>
              <a:gd name="connsiteX16" fmla="*/ 502023 w 735106"/>
              <a:gd name="connsiteY16" fmla="*/ 824753 h 968188"/>
              <a:gd name="connsiteX17" fmla="*/ 555811 w 735106"/>
              <a:gd name="connsiteY17" fmla="*/ 860611 h 968188"/>
              <a:gd name="connsiteX18" fmla="*/ 609600 w 735106"/>
              <a:gd name="connsiteY18" fmla="*/ 896470 h 968188"/>
              <a:gd name="connsiteX19" fmla="*/ 717176 w 735106"/>
              <a:gd name="connsiteY19" fmla="*/ 932329 h 968188"/>
              <a:gd name="connsiteX20" fmla="*/ 591670 w 735106"/>
              <a:gd name="connsiteY20" fmla="*/ 896470 h 968188"/>
              <a:gd name="connsiteX21" fmla="*/ 519953 w 735106"/>
              <a:gd name="connsiteY21" fmla="*/ 878541 h 968188"/>
              <a:gd name="connsiteX22" fmla="*/ 466164 w 735106"/>
              <a:gd name="connsiteY22" fmla="*/ 842682 h 968188"/>
              <a:gd name="connsiteX23" fmla="*/ 358588 w 735106"/>
              <a:gd name="connsiteY23" fmla="*/ 788894 h 968188"/>
              <a:gd name="connsiteX24" fmla="*/ 268941 w 735106"/>
              <a:gd name="connsiteY24" fmla="*/ 681317 h 968188"/>
              <a:gd name="connsiteX25" fmla="*/ 215153 w 735106"/>
              <a:gd name="connsiteY25" fmla="*/ 627529 h 968188"/>
              <a:gd name="connsiteX26" fmla="*/ 179294 w 735106"/>
              <a:gd name="connsiteY26" fmla="*/ 519953 h 968188"/>
              <a:gd name="connsiteX27" fmla="*/ 125506 w 735106"/>
              <a:gd name="connsiteY27" fmla="*/ 340659 h 968188"/>
              <a:gd name="connsiteX28" fmla="*/ 89647 w 735106"/>
              <a:gd name="connsiteY28" fmla="*/ 233082 h 968188"/>
              <a:gd name="connsiteX29" fmla="*/ 71717 w 735106"/>
              <a:gd name="connsiteY29" fmla="*/ 125506 h 968188"/>
              <a:gd name="connsiteX30" fmla="*/ 35859 w 735106"/>
              <a:gd name="connsiteY30" fmla="*/ 0 h 968188"/>
              <a:gd name="connsiteX31" fmla="*/ 17929 w 735106"/>
              <a:gd name="connsiteY31" fmla="*/ 484094 h 968188"/>
              <a:gd name="connsiteX32" fmla="*/ 35859 w 735106"/>
              <a:gd name="connsiteY32" fmla="*/ 107576 h 968188"/>
              <a:gd name="connsiteX33" fmla="*/ 89647 w 735106"/>
              <a:gd name="connsiteY33" fmla="*/ 143435 h 968188"/>
              <a:gd name="connsiteX34" fmla="*/ 197223 w 735106"/>
              <a:gd name="connsiteY34" fmla="*/ 179294 h 968188"/>
              <a:gd name="connsiteX35" fmla="*/ 304800 w 735106"/>
              <a:gd name="connsiteY35" fmla="*/ 251011 h 968188"/>
              <a:gd name="connsiteX36" fmla="*/ 394447 w 735106"/>
              <a:gd name="connsiteY36" fmla="*/ 268941 h 968188"/>
              <a:gd name="connsiteX37" fmla="*/ 448235 w 735106"/>
              <a:gd name="connsiteY37" fmla="*/ 286870 h 968188"/>
              <a:gd name="connsiteX38" fmla="*/ 322729 w 735106"/>
              <a:gd name="connsiteY38" fmla="*/ 251011 h 968188"/>
              <a:gd name="connsiteX39" fmla="*/ 268941 w 735106"/>
              <a:gd name="connsiteY39" fmla="*/ 215153 h 968188"/>
              <a:gd name="connsiteX40" fmla="*/ 161364 w 735106"/>
              <a:gd name="connsiteY40" fmla="*/ 179294 h 968188"/>
              <a:gd name="connsiteX41" fmla="*/ 125506 w 735106"/>
              <a:gd name="connsiteY41" fmla="*/ 125506 h 968188"/>
              <a:gd name="connsiteX42" fmla="*/ 71717 w 735106"/>
              <a:gd name="connsiteY42" fmla="*/ 107576 h 968188"/>
              <a:gd name="connsiteX43" fmla="*/ 0 w 735106"/>
              <a:gd name="connsiteY43" fmla="*/ 53788 h 96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35106" h="968188">
                <a:moveTo>
                  <a:pt x="735106" y="968188"/>
                </a:moveTo>
                <a:cubicBezTo>
                  <a:pt x="687294" y="962212"/>
                  <a:pt x="639077" y="958878"/>
                  <a:pt x="591670" y="950259"/>
                </a:cubicBezTo>
                <a:cubicBezTo>
                  <a:pt x="504193" y="934354"/>
                  <a:pt x="568710" y="932734"/>
                  <a:pt x="484094" y="896470"/>
                </a:cubicBezTo>
                <a:cubicBezTo>
                  <a:pt x="461445" y="886763"/>
                  <a:pt x="436282" y="884517"/>
                  <a:pt x="412376" y="878541"/>
                </a:cubicBezTo>
                <a:cubicBezTo>
                  <a:pt x="369703" y="750522"/>
                  <a:pt x="407968" y="791931"/>
                  <a:pt x="322729" y="735106"/>
                </a:cubicBezTo>
                <a:cubicBezTo>
                  <a:pt x="257348" y="538956"/>
                  <a:pt x="361618" y="836049"/>
                  <a:pt x="268941" y="627529"/>
                </a:cubicBezTo>
                <a:cubicBezTo>
                  <a:pt x="253590" y="592988"/>
                  <a:pt x="245035" y="555812"/>
                  <a:pt x="233082" y="519953"/>
                </a:cubicBezTo>
                <a:lnTo>
                  <a:pt x="215153" y="466164"/>
                </a:lnTo>
                <a:cubicBezTo>
                  <a:pt x="209177" y="448235"/>
                  <a:pt x="201807" y="430711"/>
                  <a:pt x="197223" y="412376"/>
                </a:cubicBezTo>
                <a:cubicBezTo>
                  <a:pt x="156780" y="250606"/>
                  <a:pt x="176948" y="315695"/>
                  <a:pt x="143435" y="215153"/>
                </a:cubicBezTo>
                <a:cubicBezTo>
                  <a:pt x="149411" y="274918"/>
                  <a:pt x="152231" y="335083"/>
                  <a:pt x="161364" y="394447"/>
                </a:cubicBezTo>
                <a:cubicBezTo>
                  <a:pt x="164238" y="413126"/>
                  <a:pt x="168811" y="432510"/>
                  <a:pt x="179294" y="448235"/>
                </a:cubicBezTo>
                <a:cubicBezTo>
                  <a:pt x="193359" y="469332"/>
                  <a:pt x="215153" y="484094"/>
                  <a:pt x="233082" y="502023"/>
                </a:cubicBezTo>
                <a:cubicBezTo>
                  <a:pt x="278144" y="637213"/>
                  <a:pt x="217360" y="470581"/>
                  <a:pt x="286870" y="609600"/>
                </a:cubicBezTo>
                <a:cubicBezTo>
                  <a:pt x="295322" y="626504"/>
                  <a:pt x="292994" y="648630"/>
                  <a:pt x="304800" y="663388"/>
                </a:cubicBezTo>
                <a:cubicBezTo>
                  <a:pt x="318261" y="680214"/>
                  <a:pt x="340659" y="687294"/>
                  <a:pt x="358588" y="699247"/>
                </a:cubicBezTo>
                <a:cubicBezTo>
                  <a:pt x="418353" y="788893"/>
                  <a:pt x="376519" y="741083"/>
                  <a:pt x="502023" y="824753"/>
                </a:cubicBezTo>
                <a:lnTo>
                  <a:pt x="555811" y="860611"/>
                </a:lnTo>
                <a:cubicBezTo>
                  <a:pt x="573741" y="872564"/>
                  <a:pt x="589157" y="889656"/>
                  <a:pt x="609600" y="896470"/>
                </a:cubicBezTo>
                <a:cubicBezTo>
                  <a:pt x="645459" y="908423"/>
                  <a:pt x="753846" y="941496"/>
                  <a:pt x="717176" y="932329"/>
                </a:cubicBezTo>
                <a:cubicBezTo>
                  <a:pt x="492981" y="876281"/>
                  <a:pt x="771721" y="947913"/>
                  <a:pt x="591670" y="896470"/>
                </a:cubicBezTo>
                <a:cubicBezTo>
                  <a:pt x="567977" y="889700"/>
                  <a:pt x="543859" y="884517"/>
                  <a:pt x="519953" y="878541"/>
                </a:cubicBezTo>
                <a:cubicBezTo>
                  <a:pt x="502023" y="866588"/>
                  <a:pt x="485438" y="852319"/>
                  <a:pt x="466164" y="842682"/>
                </a:cubicBezTo>
                <a:cubicBezTo>
                  <a:pt x="385301" y="802251"/>
                  <a:pt x="435664" y="853124"/>
                  <a:pt x="358588" y="788894"/>
                </a:cubicBezTo>
                <a:cubicBezTo>
                  <a:pt x="272873" y="717464"/>
                  <a:pt x="333049" y="758247"/>
                  <a:pt x="268941" y="681317"/>
                </a:cubicBezTo>
                <a:cubicBezTo>
                  <a:pt x="252709" y="661838"/>
                  <a:pt x="233082" y="645458"/>
                  <a:pt x="215153" y="627529"/>
                </a:cubicBezTo>
                <a:cubicBezTo>
                  <a:pt x="203200" y="591670"/>
                  <a:pt x="188462" y="556623"/>
                  <a:pt x="179294" y="519953"/>
                </a:cubicBezTo>
                <a:cubicBezTo>
                  <a:pt x="152197" y="411570"/>
                  <a:pt x="169155" y="471606"/>
                  <a:pt x="125506" y="340659"/>
                </a:cubicBezTo>
                <a:cubicBezTo>
                  <a:pt x="125505" y="340655"/>
                  <a:pt x="89648" y="233087"/>
                  <a:pt x="89647" y="233082"/>
                </a:cubicBezTo>
                <a:cubicBezTo>
                  <a:pt x="83670" y="197223"/>
                  <a:pt x="78847" y="161153"/>
                  <a:pt x="71717" y="125506"/>
                </a:cubicBezTo>
                <a:cubicBezTo>
                  <a:pt x="60460" y="69219"/>
                  <a:pt x="52948" y="51268"/>
                  <a:pt x="35859" y="0"/>
                </a:cubicBezTo>
                <a:cubicBezTo>
                  <a:pt x="29882" y="161365"/>
                  <a:pt x="17929" y="322619"/>
                  <a:pt x="17929" y="484094"/>
                </a:cubicBezTo>
                <a:cubicBezTo>
                  <a:pt x="17929" y="609742"/>
                  <a:pt x="9974" y="230529"/>
                  <a:pt x="35859" y="107576"/>
                </a:cubicBezTo>
                <a:cubicBezTo>
                  <a:pt x="40298" y="86490"/>
                  <a:pt x="69956" y="134683"/>
                  <a:pt x="89647" y="143435"/>
                </a:cubicBezTo>
                <a:cubicBezTo>
                  <a:pt x="124188" y="158786"/>
                  <a:pt x="165773" y="158327"/>
                  <a:pt x="197223" y="179294"/>
                </a:cubicBezTo>
                <a:cubicBezTo>
                  <a:pt x="233082" y="203200"/>
                  <a:pt x="262540" y="242559"/>
                  <a:pt x="304800" y="251011"/>
                </a:cubicBezTo>
                <a:cubicBezTo>
                  <a:pt x="334682" y="256988"/>
                  <a:pt x="364883" y="261550"/>
                  <a:pt x="394447" y="268941"/>
                </a:cubicBezTo>
                <a:cubicBezTo>
                  <a:pt x="412782" y="273525"/>
                  <a:pt x="467134" y="286870"/>
                  <a:pt x="448235" y="286870"/>
                </a:cubicBezTo>
                <a:cubicBezTo>
                  <a:pt x="436742" y="286870"/>
                  <a:pt x="339642" y="259467"/>
                  <a:pt x="322729" y="251011"/>
                </a:cubicBezTo>
                <a:cubicBezTo>
                  <a:pt x="303456" y="241374"/>
                  <a:pt x="288632" y="223904"/>
                  <a:pt x="268941" y="215153"/>
                </a:cubicBezTo>
                <a:cubicBezTo>
                  <a:pt x="234400" y="199802"/>
                  <a:pt x="161364" y="179294"/>
                  <a:pt x="161364" y="179294"/>
                </a:cubicBezTo>
                <a:cubicBezTo>
                  <a:pt x="149411" y="161365"/>
                  <a:pt x="142332" y="138967"/>
                  <a:pt x="125506" y="125506"/>
                </a:cubicBezTo>
                <a:cubicBezTo>
                  <a:pt x="110748" y="113699"/>
                  <a:pt x="88621" y="116028"/>
                  <a:pt x="71717" y="107576"/>
                </a:cubicBezTo>
                <a:cubicBezTo>
                  <a:pt x="31171" y="87303"/>
                  <a:pt x="25214" y="79002"/>
                  <a:pt x="0" y="53788"/>
                </a:cubicBezTo>
              </a:path>
            </a:pathLst>
          </a:cu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533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1" nodeType="with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par>
                                <p:cTn id="8" presetID="10" presetClass="exit" presetSubtype="0" fill="hold" grpId="1" nodeType="withEffect">
                                  <p:stCondLst>
                                    <p:cond delay="0"/>
                                  </p:stCondLst>
                                  <p:childTnLst>
                                    <p:animEffect transition="out" filter="fade">
                                      <p:cBhvr>
                                        <p:cTn id="9" dur="500"/>
                                        <p:tgtEl>
                                          <p:spTgt spid="14"/>
                                        </p:tgtEl>
                                      </p:cBhvr>
                                    </p:animEffect>
                                    <p:set>
                                      <p:cBhvr>
                                        <p:cTn id="10" dur="1" fill="hold">
                                          <p:stCondLst>
                                            <p:cond delay="499"/>
                                          </p:stCondLst>
                                        </p:cTn>
                                        <p:tgtEl>
                                          <p:spTgt spid="14"/>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1"/>
      <p:bldP spid="14" grpId="1"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61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70963"/>
            <a:ext cx="12192000" cy="8128000"/>
          </a:xfrm>
          <a:prstGeom prst="rect">
            <a:avLst/>
          </a:prstGeom>
        </p:spPr>
      </p:pic>
      <p:sp>
        <p:nvSpPr>
          <p:cNvPr id="10" name="Rectangle 9"/>
          <p:cNvSpPr/>
          <p:nvPr/>
        </p:nvSpPr>
        <p:spPr>
          <a:xfrm>
            <a:off x="9" y="1379350"/>
            <a:ext cx="4966448" cy="4878013"/>
          </a:xfrm>
          <a:prstGeom prst="rect">
            <a:avLst/>
          </a:prstGeom>
          <a:solidFill>
            <a:srgbClr val="CE6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43443" y="1587521"/>
            <a:ext cx="4823014" cy="1754326"/>
          </a:xfrm>
          <a:prstGeom prst="rect">
            <a:avLst/>
          </a:prstGeom>
          <a:noFill/>
        </p:spPr>
        <p:txBody>
          <a:bodyPr wrap="square" rtlCol="0" anchor="ctr">
            <a:spAutoFit/>
          </a:bodyPr>
          <a:lstStyle/>
          <a:p>
            <a:r>
              <a:rPr lang="en-US" sz="3600" dirty="0" smtClean="0">
                <a:latin typeface="Segoe Condensed" charset="0"/>
                <a:ea typeface="Segoe Condensed" charset="0"/>
                <a:cs typeface="Segoe Condensed" charset="0"/>
              </a:rPr>
              <a:t>Connecting </a:t>
            </a:r>
            <a:r>
              <a:rPr lang="en-US" sz="3600" b="1" dirty="0" smtClean="0">
                <a:latin typeface="Segoe Condensed" charset="0"/>
                <a:ea typeface="Segoe Condensed" charset="0"/>
                <a:cs typeface="Segoe Condensed" charset="0"/>
              </a:rPr>
              <a:t>everyday physical activities</a:t>
            </a:r>
            <a:r>
              <a:rPr lang="en-US" sz="3600" dirty="0" smtClean="0">
                <a:latin typeface="Segoe Condensed" charset="0"/>
                <a:ea typeface="Segoe Condensed" charset="0"/>
                <a:cs typeface="Segoe Condensed" charset="0"/>
              </a:rPr>
              <a:t> to organ function</a:t>
            </a:r>
          </a:p>
        </p:txBody>
      </p:sp>
      <p:sp>
        <p:nvSpPr>
          <p:cNvPr id="12" name="TextBox 11"/>
          <p:cNvSpPr txBox="1"/>
          <p:nvPr/>
        </p:nvSpPr>
        <p:spPr>
          <a:xfrm>
            <a:off x="143443" y="3655056"/>
            <a:ext cx="4823014" cy="1200329"/>
          </a:xfrm>
          <a:prstGeom prst="rect">
            <a:avLst/>
          </a:prstGeom>
          <a:noFill/>
        </p:spPr>
        <p:txBody>
          <a:bodyPr wrap="square" rtlCol="0" anchor="ctr">
            <a:spAutoFit/>
          </a:bodyPr>
          <a:lstStyle/>
          <a:p>
            <a:r>
              <a:rPr lang="en-US" sz="3600" dirty="0" smtClean="0">
                <a:latin typeface="Segoe Condensed" charset="0"/>
                <a:ea typeface="Segoe Condensed" charset="0"/>
                <a:cs typeface="Segoe Condensed" charset="0"/>
              </a:rPr>
              <a:t>Connecting </a:t>
            </a:r>
            <a:r>
              <a:rPr lang="en-US" sz="3600" b="1" dirty="0" smtClean="0">
                <a:latin typeface="Segoe Condensed" charset="0"/>
                <a:ea typeface="Segoe Condensed" charset="0"/>
                <a:cs typeface="Segoe Condensed" charset="0"/>
              </a:rPr>
              <a:t>social &amp; emotional </a:t>
            </a:r>
            <a:r>
              <a:rPr lang="en-US" sz="3600" dirty="0" smtClean="0">
                <a:latin typeface="Segoe Condensed" charset="0"/>
                <a:ea typeface="Segoe Condensed" charset="0"/>
                <a:cs typeface="Segoe Condensed" charset="0"/>
              </a:rPr>
              <a:t>factors</a:t>
            </a:r>
          </a:p>
        </p:txBody>
      </p:sp>
      <p:sp>
        <p:nvSpPr>
          <p:cNvPr id="13" name="TextBox 12"/>
          <p:cNvSpPr txBox="1"/>
          <p:nvPr/>
        </p:nvSpPr>
        <p:spPr>
          <a:xfrm>
            <a:off x="143443" y="5286978"/>
            <a:ext cx="4823014" cy="646331"/>
          </a:xfrm>
          <a:prstGeom prst="rect">
            <a:avLst/>
          </a:prstGeom>
          <a:noFill/>
        </p:spPr>
        <p:txBody>
          <a:bodyPr wrap="square" rtlCol="0" anchor="ctr">
            <a:spAutoFit/>
          </a:bodyPr>
          <a:lstStyle/>
          <a:p>
            <a:r>
              <a:rPr lang="en-US" sz="3600" b="1" dirty="0" smtClean="0">
                <a:latin typeface="Segoe Condensed" charset="0"/>
                <a:ea typeface="Segoe Condensed" charset="0"/>
                <a:cs typeface="Segoe Condensed" charset="0"/>
              </a:rPr>
              <a:t>Real-time visualizations</a:t>
            </a:r>
          </a:p>
        </p:txBody>
      </p:sp>
      <p:sp>
        <p:nvSpPr>
          <p:cNvPr id="9" name="Rectangle 8"/>
          <p:cNvSpPr/>
          <p:nvPr/>
        </p:nvSpPr>
        <p:spPr>
          <a:xfrm>
            <a:off x="0" y="143436"/>
            <a:ext cx="12192000" cy="98611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6"/>
          <p:cNvSpPr txBox="1">
            <a:spLocks/>
          </p:cNvSpPr>
          <p:nvPr/>
        </p:nvSpPr>
        <p:spPr>
          <a:xfrm>
            <a:off x="247140" y="0"/>
            <a:ext cx="10515600" cy="1325563"/>
          </a:xfrm>
          <a:prstGeom prst="rect">
            <a:avLst/>
          </a:prstGeom>
        </p:spPr>
        <p:txBody>
          <a:bodyPr anchor="ctr"/>
          <a:lstStyle>
            <a:lvl1pPr algn="l" defTabSz="914400" rtl="0" eaLnBrk="1" latinLnBrk="0" hangingPunct="1">
              <a:lnSpc>
                <a:spcPct val="90000"/>
              </a:lnSpc>
              <a:spcBef>
                <a:spcPct val="0"/>
              </a:spcBef>
              <a:buNone/>
              <a:defRPr sz="4400" b="0" i="0" kern="1200">
                <a:solidFill>
                  <a:schemeClr val="tx1"/>
                </a:solidFill>
                <a:latin typeface="Nexa Rust Sans Book" charset="0"/>
                <a:ea typeface="Nexa Rust Sans Book" charset="0"/>
                <a:cs typeface="Nexa Rust Sans Book" charset="0"/>
              </a:defRPr>
            </a:lvl1pPr>
          </a:lstStyle>
          <a:p>
            <a:r>
              <a:rPr lang="en-US" dirty="0" smtClean="0"/>
              <a:t>Personal Relevance</a:t>
            </a:r>
            <a:endParaRPr lang="en-US" dirty="0"/>
          </a:p>
        </p:txBody>
      </p:sp>
    </p:spTree>
    <p:extLst>
      <p:ext uri="{BB962C8B-B14F-4D97-AF65-F5344CB8AC3E}">
        <p14:creationId xmlns:p14="http://schemas.microsoft.com/office/powerpoint/2010/main" val="622639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05 001 - Cop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438" y="-768356"/>
            <a:ext cx="13655994" cy="7733931"/>
          </a:xfrm>
          <a:prstGeom prst="rect">
            <a:avLst/>
          </a:prstGeom>
        </p:spPr>
      </p:pic>
      <p:sp>
        <p:nvSpPr>
          <p:cNvPr id="9" name="Rectangle 8"/>
          <p:cNvSpPr/>
          <p:nvPr/>
        </p:nvSpPr>
        <p:spPr>
          <a:xfrm>
            <a:off x="0" y="143436"/>
            <a:ext cx="12192000" cy="98611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6"/>
          <p:cNvSpPr txBox="1">
            <a:spLocks/>
          </p:cNvSpPr>
          <p:nvPr/>
        </p:nvSpPr>
        <p:spPr>
          <a:xfrm>
            <a:off x="247140" y="0"/>
            <a:ext cx="10515600" cy="1325563"/>
          </a:xfrm>
          <a:prstGeom prst="rect">
            <a:avLst/>
          </a:prstGeom>
        </p:spPr>
        <p:txBody>
          <a:bodyPr anchor="ctr"/>
          <a:lstStyle>
            <a:lvl1pPr algn="l" defTabSz="914400" rtl="0" eaLnBrk="1" latinLnBrk="0" hangingPunct="1">
              <a:lnSpc>
                <a:spcPct val="90000"/>
              </a:lnSpc>
              <a:spcBef>
                <a:spcPct val="0"/>
              </a:spcBef>
              <a:buNone/>
              <a:defRPr sz="4400" b="0" i="0" kern="1200">
                <a:solidFill>
                  <a:schemeClr val="tx1"/>
                </a:solidFill>
                <a:latin typeface="Nexa Rust Sans Book" charset="0"/>
                <a:ea typeface="Nexa Rust Sans Book" charset="0"/>
                <a:cs typeface="Nexa Rust Sans Book" charset="0"/>
              </a:defRPr>
            </a:lvl1pPr>
          </a:lstStyle>
          <a:p>
            <a:r>
              <a:rPr lang="en-US" smtClean="0"/>
              <a:t>Collaboration</a:t>
            </a:r>
            <a:endParaRPr lang="en-US" dirty="0"/>
          </a:p>
        </p:txBody>
      </p:sp>
    </p:spTree>
    <p:extLst>
      <p:ext uri="{BB962C8B-B14F-4D97-AF65-F5344CB8AC3E}">
        <p14:creationId xmlns:p14="http://schemas.microsoft.com/office/powerpoint/2010/main" val="13260956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834189" y="2149009"/>
            <a:ext cx="4299285" cy="3657600"/>
          </a:xfrm>
          <a:prstGeom prst="rect">
            <a:avLst/>
          </a:prstGeom>
          <a:solidFill>
            <a:srgbClr val="CE66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p:cNvSpPr>
            <a:spLocks noGrp="1"/>
          </p:cNvSpPr>
          <p:nvPr>
            <p:ph type="title"/>
          </p:nvPr>
        </p:nvSpPr>
        <p:spPr>
          <a:xfrm>
            <a:off x="247140" y="0"/>
            <a:ext cx="11944860" cy="1325563"/>
          </a:xfrm>
        </p:spPr>
        <p:txBody>
          <a:bodyPr>
            <a:normAutofit/>
          </a:bodyPr>
          <a:lstStyle/>
          <a:p>
            <a:r>
              <a:rPr lang="en-US" dirty="0" smtClean="0">
                <a:solidFill>
                  <a:srgbClr val="CE665F"/>
                </a:solidFill>
              </a:rPr>
              <a:t>Collaborative</a:t>
            </a:r>
            <a:r>
              <a:rPr lang="en-US" dirty="0" smtClean="0"/>
              <a:t> &amp; </a:t>
            </a:r>
            <a:r>
              <a:rPr lang="en-US" dirty="0" smtClean="0">
                <a:solidFill>
                  <a:srgbClr val="32C77C"/>
                </a:solidFill>
              </a:rPr>
              <a:t>Collective</a:t>
            </a:r>
            <a:r>
              <a:rPr lang="en-US" dirty="0" smtClean="0"/>
              <a:t> Inquiry</a:t>
            </a:r>
            <a:endParaRPr lang="en-US" dirty="0"/>
          </a:p>
        </p:txBody>
      </p:sp>
      <p:sp>
        <p:nvSpPr>
          <p:cNvPr id="24" name="TextBox 23"/>
          <p:cNvSpPr txBox="1"/>
          <p:nvPr/>
        </p:nvSpPr>
        <p:spPr>
          <a:xfrm>
            <a:off x="1232597" y="2249420"/>
            <a:ext cx="3499305" cy="3416320"/>
          </a:xfrm>
          <a:prstGeom prst="rect">
            <a:avLst/>
          </a:prstGeom>
          <a:noFill/>
        </p:spPr>
        <p:txBody>
          <a:bodyPr wrap="square" rtlCol="0" anchor="ctr">
            <a:spAutoFit/>
          </a:bodyPr>
          <a:lstStyle/>
          <a:p>
            <a:pPr algn="ctr">
              <a:lnSpc>
                <a:spcPct val="150000"/>
              </a:lnSpc>
            </a:pPr>
            <a:r>
              <a:rPr lang="en-US" sz="3600" dirty="0" smtClean="0">
                <a:solidFill>
                  <a:schemeClr val="bg1"/>
                </a:solidFill>
                <a:latin typeface="Segoe Condensed" charset="0"/>
                <a:ea typeface="Segoe Condensed" charset="0"/>
                <a:cs typeface="Segoe Condensed" charset="0"/>
              </a:rPr>
              <a:t>Ask Questions</a:t>
            </a:r>
          </a:p>
          <a:p>
            <a:pPr algn="ctr">
              <a:lnSpc>
                <a:spcPct val="150000"/>
              </a:lnSpc>
            </a:pPr>
            <a:r>
              <a:rPr lang="en-US" sz="3600" dirty="0" smtClean="0">
                <a:solidFill>
                  <a:schemeClr val="bg1"/>
                </a:solidFill>
                <a:latin typeface="Segoe Condensed" charset="0"/>
                <a:ea typeface="Segoe Condensed" charset="0"/>
                <a:cs typeface="Segoe Condensed" charset="0"/>
              </a:rPr>
              <a:t>Design Experiments</a:t>
            </a:r>
          </a:p>
          <a:p>
            <a:pPr algn="ctr">
              <a:lnSpc>
                <a:spcPct val="150000"/>
              </a:lnSpc>
            </a:pPr>
            <a:r>
              <a:rPr lang="en-US" sz="3600" dirty="0" smtClean="0">
                <a:solidFill>
                  <a:schemeClr val="bg1"/>
                </a:solidFill>
                <a:latin typeface="Segoe Condensed" charset="0"/>
                <a:ea typeface="Segoe Condensed" charset="0"/>
                <a:cs typeface="Segoe Condensed" charset="0"/>
              </a:rPr>
              <a:t>Collect Data</a:t>
            </a:r>
          </a:p>
          <a:p>
            <a:pPr algn="ctr">
              <a:lnSpc>
                <a:spcPct val="150000"/>
              </a:lnSpc>
            </a:pPr>
            <a:r>
              <a:rPr lang="en-US" sz="3600" dirty="0" smtClean="0">
                <a:solidFill>
                  <a:schemeClr val="bg1"/>
                </a:solidFill>
                <a:latin typeface="Segoe Condensed" charset="0"/>
                <a:ea typeface="Segoe Condensed" charset="0"/>
                <a:cs typeface="Segoe Condensed" charset="0"/>
              </a:rPr>
              <a:t>Develop Claims</a:t>
            </a:r>
          </a:p>
        </p:txBody>
      </p:sp>
      <p:sp>
        <p:nvSpPr>
          <p:cNvPr id="17" name="TextBox 16"/>
          <p:cNvSpPr txBox="1"/>
          <p:nvPr/>
        </p:nvSpPr>
        <p:spPr>
          <a:xfrm>
            <a:off x="832606" y="1468320"/>
            <a:ext cx="4299285" cy="707886"/>
          </a:xfrm>
          <a:prstGeom prst="rect">
            <a:avLst/>
          </a:prstGeom>
          <a:noFill/>
        </p:spPr>
        <p:txBody>
          <a:bodyPr wrap="square" rtlCol="0" anchor="ctr">
            <a:spAutoFit/>
          </a:bodyPr>
          <a:lstStyle/>
          <a:p>
            <a:pPr algn="ctr"/>
            <a:r>
              <a:rPr lang="en-US" sz="4000" b="1" dirty="0" smtClean="0">
                <a:latin typeface="Segoe Condensed" charset="0"/>
                <a:ea typeface="Segoe Condensed" charset="0"/>
                <a:cs typeface="Segoe Condensed" charset="0"/>
              </a:rPr>
              <a:t>Small Groups</a:t>
            </a:r>
            <a:endParaRPr lang="en-US" sz="4000" b="1" dirty="0" smtClean="0">
              <a:latin typeface="Segoe Condensed" charset="0"/>
              <a:ea typeface="Segoe Condensed" charset="0"/>
              <a:cs typeface="Segoe Condensed" charset="0"/>
            </a:endParaRPr>
          </a:p>
        </p:txBody>
      </p:sp>
      <p:sp>
        <p:nvSpPr>
          <p:cNvPr id="18" name="Rectangle 17"/>
          <p:cNvSpPr/>
          <p:nvPr/>
        </p:nvSpPr>
        <p:spPr>
          <a:xfrm>
            <a:off x="0" y="6487298"/>
            <a:ext cx="12192000" cy="383059"/>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000" i="1" dirty="0" smtClean="0">
                <a:solidFill>
                  <a:schemeClr val="tx1">
                    <a:lumMod val="85000"/>
                    <a:lumOff val="15000"/>
                  </a:schemeClr>
                </a:solidFill>
                <a:latin typeface="Helvetica Light Oblique" charset="0"/>
                <a:ea typeface="Helvetica Light Oblique" charset="0"/>
                <a:cs typeface="Helvetica Light Oblique" charset="0"/>
              </a:rPr>
              <a:t>Chinn &amp; Malhotra, 2001 </a:t>
            </a:r>
            <a:endParaRPr lang="en-US" sz="2000" i="1" dirty="0">
              <a:solidFill>
                <a:schemeClr val="tx1">
                  <a:lumMod val="85000"/>
                  <a:lumOff val="15000"/>
                </a:schemeClr>
              </a:solidFill>
              <a:latin typeface="Helvetica Light Oblique" charset="0"/>
              <a:ea typeface="Helvetica Light Oblique" charset="0"/>
              <a:cs typeface="Helvetica Light Oblique" charset="0"/>
            </a:endParaRPr>
          </a:p>
        </p:txBody>
      </p:sp>
    </p:spTree>
    <p:extLst>
      <p:ext uri="{BB962C8B-B14F-4D97-AF65-F5344CB8AC3E}">
        <p14:creationId xmlns:p14="http://schemas.microsoft.com/office/powerpoint/2010/main" val="46935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05 001 - Cop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438" y="-768356"/>
            <a:ext cx="13655994" cy="7733931"/>
          </a:xfrm>
          <a:prstGeom prst="rect">
            <a:avLst/>
          </a:prstGeom>
        </p:spPr>
      </p:pic>
      <p:sp>
        <p:nvSpPr>
          <p:cNvPr id="10" name="Rectangle 9"/>
          <p:cNvSpPr/>
          <p:nvPr/>
        </p:nvSpPr>
        <p:spPr>
          <a:xfrm>
            <a:off x="9" y="1379350"/>
            <a:ext cx="4966448" cy="4878013"/>
          </a:xfrm>
          <a:prstGeom prst="rect">
            <a:avLst/>
          </a:prstGeom>
          <a:solidFill>
            <a:srgbClr val="FFFA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A7F"/>
              </a:solidFill>
            </a:endParaRPr>
          </a:p>
        </p:txBody>
      </p:sp>
      <p:sp>
        <p:nvSpPr>
          <p:cNvPr id="11" name="TextBox 10"/>
          <p:cNvSpPr txBox="1"/>
          <p:nvPr/>
        </p:nvSpPr>
        <p:spPr>
          <a:xfrm>
            <a:off x="143443" y="1587521"/>
            <a:ext cx="4823014" cy="1754326"/>
          </a:xfrm>
          <a:prstGeom prst="rect">
            <a:avLst/>
          </a:prstGeom>
          <a:noFill/>
        </p:spPr>
        <p:txBody>
          <a:bodyPr wrap="square" rtlCol="0" anchor="ctr">
            <a:spAutoFit/>
          </a:bodyPr>
          <a:lstStyle/>
          <a:p>
            <a:r>
              <a:rPr lang="en-US" sz="3600" dirty="0" smtClean="0">
                <a:latin typeface="Segoe Condensed" charset="0"/>
                <a:ea typeface="Segoe Condensed" charset="0"/>
                <a:cs typeface="Segoe Condensed" charset="0"/>
              </a:rPr>
              <a:t>Collective </a:t>
            </a:r>
            <a:r>
              <a:rPr lang="en-US" sz="3600" b="1" dirty="0" smtClean="0">
                <a:latin typeface="Segoe Condensed" charset="0"/>
                <a:ea typeface="Segoe Condensed" charset="0"/>
                <a:cs typeface="Segoe Condensed" charset="0"/>
              </a:rPr>
              <a:t>noticing, experimentations, &amp; predictions</a:t>
            </a:r>
          </a:p>
        </p:txBody>
      </p:sp>
      <p:sp>
        <p:nvSpPr>
          <p:cNvPr id="9" name="Rectangle 8"/>
          <p:cNvSpPr/>
          <p:nvPr/>
        </p:nvSpPr>
        <p:spPr>
          <a:xfrm>
            <a:off x="0" y="143436"/>
            <a:ext cx="12192000" cy="98611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6"/>
          <p:cNvSpPr txBox="1">
            <a:spLocks/>
          </p:cNvSpPr>
          <p:nvPr/>
        </p:nvSpPr>
        <p:spPr>
          <a:xfrm>
            <a:off x="247140" y="0"/>
            <a:ext cx="10515600" cy="1325563"/>
          </a:xfrm>
          <a:prstGeom prst="rect">
            <a:avLst/>
          </a:prstGeom>
        </p:spPr>
        <p:txBody>
          <a:bodyPr anchor="ctr"/>
          <a:lstStyle>
            <a:lvl1pPr algn="l" defTabSz="914400" rtl="0" eaLnBrk="1" latinLnBrk="0" hangingPunct="1">
              <a:lnSpc>
                <a:spcPct val="90000"/>
              </a:lnSpc>
              <a:spcBef>
                <a:spcPct val="0"/>
              </a:spcBef>
              <a:buNone/>
              <a:defRPr sz="4400" b="0" i="0" kern="1200">
                <a:solidFill>
                  <a:schemeClr val="tx1"/>
                </a:solidFill>
                <a:latin typeface="Nexa Rust Sans Book" charset="0"/>
                <a:ea typeface="Nexa Rust Sans Book" charset="0"/>
                <a:cs typeface="Nexa Rust Sans Book" charset="0"/>
              </a:defRPr>
            </a:lvl1pPr>
          </a:lstStyle>
          <a:p>
            <a:r>
              <a:rPr lang="en-US" smtClean="0"/>
              <a:t>Collaboration</a:t>
            </a:r>
            <a:endParaRPr lang="en-US" dirty="0"/>
          </a:p>
        </p:txBody>
      </p:sp>
    </p:spTree>
    <p:extLst>
      <p:ext uri="{BB962C8B-B14F-4D97-AF65-F5344CB8AC3E}">
        <p14:creationId xmlns:p14="http://schemas.microsoft.com/office/powerpoint/2010/main" val="817441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05 001 - Cop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438" y="-768356"/>
            <a:ext cx="13655994" cy="7733931"/>
          </a:xfrm>
          <a:prstGeom prst="rect">
            <a:avLst/>
          </a:prstGeom>
        </p:spPr>
      </p:pic>
      <p:sp>
        <p:nvSpPr>
          <p:cNvPr id="10" name="Rectangle 9"/>
          <p:cNvSpPr/>
          <p:nvPr/>
        </p:nvSpPr>
        <p:spPr>
          <a:xfrm>
            <a:off x="9" y="1379350"/>
            <a:ext cx="4966448" cy="4878013"/>
          </a:xfrm>
          <a:prstGeom prst="rect">
            <a:avLst/>
          </a:prstGeom>
          <a:solidFill>
            <a:srgbClr val="FFFA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43443" y="1587521"/>
            <a:ext cx="4823014" cy="1754326"/>
          </a:xfrm>
          <a:prstGeom prst="rect">
            <a:avLst/>
          </a:prstGeom>
          <a:noFill/>
        </p:spPr>
        <p:txBody>
          <a:bodyPr wrap="square" rtlCol="0" anchor="ctr">
            <a:spAutoFit/>
          </a:bodyPr>
          <a:lstStyle/>
          <a:p>
            <a:r>
              <a:rPr lang="en-US" sz="3600" dirty="0" smtClean="0">
                <a:latin typeface="Segoe Condensed" charset="0"/>
                <a:ea typeface="Segoe Condensed" charset="0"/>
                <a:cs typeface="Segoe Condensed" charset="0"/>
              </a:rPr>
              <a:t>Collective </a:t>
            </a:r>
            <a:r>
              <a:rPr lang="en-US" sz="3600" b="1" dirty="0" smtClean="0">
                <a:latin typeface="Segoe Condensed" charset="0"/>
                <a:ea typeface="Segoe Condensed" charset="0"/>
                <a:cs typeface="Segoe Condensed" charset="0"/>
              </a:rPr>
              <a:t>noticing, experimentations, &amp; predictions</a:t>
            </a:r>
          </a:p>
        </p:txBody>
      </p:sp>
      <p:sp>
        <p:nvSpPr>
          <p:cNvPr id="6" name="TextBox 5"/>
          <p:cNvSpPr txBox="1"/>
          <p:nvPr/>
        </p:nvSpPr>
        <p:spPr>
          <a:xfrm rot="680791">
            <a:off x="1467509" y="4161157"/>
            <a:ext cx="2838287" cy="830997"/>
          </a:xfrm>
          <a:prstGeom prst="rect">
            <a:avLst/>
          </a:prstGeom>
          <a:noFill/>
        </p:spPr>
        <p:txBody>
          <a:bodyPr wrap="square" rtlCol="0" anchor="ctr">
            <a:spAutoFit/>
          </a:bodyPr>
          <a:lstStyle/>
          <a:p>
            <a:pPr algn="ctr"/>
            <a:r>
              <a:rPr lang="en-US" sz="2400" dirty="0" smtClean="0"/>
              <a:t>Lee, 2015 &amp;</a:t>
            </a:r>
            <a:br>
              <a:rPr lang="en-US" sz="2400" dirty="0" smtClean="0"/>
            </a:br>
            <a:r>
              <a:rPr lang="en-US" sz="2400" dirty="0" err="1" smtClean="0"/>
              <a:t>Lui</a:t>
            </a:r>
            <a:r>
              <a:rPr lang="en-US" sz="2400" dirty="0" smtClean="0"/>
              <a:t> et al., 2014</a:t>
            </a:r>
            <a:endParaRPr lang="en-US" sz="2400" dirty="0" smtClean="0">
              <a:latin typeface="Segoe Condensed" charset="0"/>
              <a:ea typeface="Segoe Condensed" charset="0"/>
              <a:cs typeface="Segoe Condensed" charset="0"/>
            </a:endParaRPr>
          </a:p>
        </p:txBody>
      </p:sp>
      <p:sp>
        <p:nvSpPr>
          <p:cNvPr id="9" name="Freeform 8"/>
          <p:cNvSpPr/>
          <p:nvPr/>
        </p:nvSpPr>
        <p:spPr>
          <a:xfrm>
            <a:off x="1183354" y="3368301"/>
            <a:ext cx="735106" cy="968188"/>
          </a:xfrm>
          <a:custGeom>
            <a:avLst/>
            <a:gdLst>
              <a:gd name="connsiteX0" fmla="*/ 735106 w 735106"/>
              <a:gd name="connsiteY0" fmla="*/ 968188 h 968188"/>
              <a:gd name="connsiteX1" fmla="*/ 591670 w 735106"/>
              <a:gd name="connsiteY1" fmla="*/ 950259 h 968188"/>
              <a:gd name="connsiteX2" fmla="*/ 484094 w 735106"/>
              <a:gd name="connsiteY2" fmla="*/ 896470 h 968188"/>
              <a:gd name="connsiteX3" fmla="*/ 412376 w 735106"/>
              <a:gd name="connsiteY3" fmla="*/ 878541 h 968188"/>
              <a:gd name="connsiteX4" fmla="*/ 322729 w 735106"/>
              <a:gd name="connsiteY4" fmla="*/ 735106 h 968188"/>
              <a:gd name="connsiteX5" fmla="*/ 268941 w 735106"/>
              <a:gd name="connsiteY5" fmla="*/ 627529 h 968188"/>
              <a:gd name="connsiteX6" fmla="*/ 233082 w 735106"/>
              <a:gd name="connsiteY6" fmla="*/ 519953 h 968188"/>
              <a:gd name="connsiteX7" fmla="*/ 215153 w 735106"/>
              <a:gd name="connsiteY7" fmla="*/ 466164 h 968188"/>
              <a:gd name="connsiteX8" fmla="*/ 197223 w 735106"/>
              <a:gd name="connsiteY8" fmla="*/ 412376 h 968188"/>
              <a:gd name="connsiteX9" fmla="*/ 143435 w 735106"/>
              <a:gd name="connsiteY9" fmla="*/ 215153 h 968188"/>
              <a:gd name="connsiteX10" fmla="*/ 161364 w 735106"/>
              <a:gd name="connsiteY10" fmla="*/ 394447 h 968188"/>
              <a:gd name="connsiteX11" fmla="*/ 179294 w 735106"/>
              <a:gd name="connsiteY11" fmla="*/ 448235 h 968188"/>
              <a:gd name="connsiteX12" fmla="*/ 233082 w 735106"/>
              <a:gd name="connsiteY12" fmla="*/ 502023 h 968188"/>
              <a:gd name="connsiteX13" fmla="*/ 286870 w 735106"/>
              <a:gd name="connsiteY13" fmla="*/ 609600 h 968188"/>
              <a:gd name="connsiteX14" fmla="*/ 304800 w 735106"/>
              <a:gd name="connsiteY14" fmla="*/ 663388 h 968188"/>
              <a:gd name="connsiteX15" fmla="*/ 358588 w 735106"/>
              <a:gd name="connsiteY15" fmla="*/ 699247 h 968188"/>
              <a:gd name="connsiteX16" fmla="*/ 502023 w 735106"/>
              <a:gd name="connsiteY16" fmla="*/ 824753 h 968188"/>
              <a:gd name="connsiteX17" fmla="*/ 555811 w 735106"/>
              <a:gd name="connsiteY17" fmla="*/ 860611 h 968188"/>
              <a:gd name="connsiteX18" fmla="*/ 609600 w 735106"/>
              <a:gd name="connsiteY18" fmla="*/ 896470 h 968188"/>
              <a:gd name="connsiteX19" fmla="*/ 717176 w 735106"/>
              <a:gd name="connsiteY19" fmla="*/ 932329 h 968188"/>
              <a:gd name="connsiteX20" fmla="*/ 591670 w 735106"/>
              <a:gd name="connsiteY20" fmla="*/ 896470 h 968188"/>
              <a:gd name="connsiteX21" fmla="*/ 519953 w 735106"/>
              <a:gd name="connsiteY21" fmla="*/ 878541 h 968188"/>
              <a:gd name="connsiteX22" fmla="*/ 466164 w 735106"/>
              <a:gd name="connsiteY22" fmla="*/ 842682 h 968188"/>
              <a:gd name="connsiteX23" fmla="*/ 358588 w 735106"/>
              <a:gd name="connsiteY23" fmla="*/ 788894 h 968188"/>
              <a:gd name="connsiteX24" fmla="*/ 268941 w 735106"/>
              <a:gd name="connsiteY24" fmla="*/ 681317 h 968188"/>
              <a:gd name="connsiteX25" fmla="*/ 215153 w 735106"/>
              <a:gd name="connsiteY25" fmla="*/ 627529 h 968188"/>
              <a:gd name="connsiteX26" fmla="*/ 179294 w 735106"/>
              <a:gd name="connsiteY26" fmla="*/ 519953 h 968188"/>
              <a:gd name="connsiteX27" fmla="*/ 125506 w 735106"/>
              <a:gd name="connsiteY27" fmla="*/ 340659 h 968188"/>
              <a:gd name="connsiteX28" fmla="*/ 89647 w 735106"/>
              <a:gd name="connsiteY28" fmla="*/ 233082 h 968188"/>
              <a:gd name="connsiteX29" fmla="*/ 71717 w 735106"/>
              <a:gd name="connsiteY29" fmla="*/ 125506 h 968188"/>
              <a:gd name="connsiteX30" fmla="*/ 35859 w 735106"/>
              <a:gd name="connsiteY30" fmla="*/ 0 h 968188"/>
              <a:gd name="connsiteX31" fmla="*/ 17929 w 735106"/>
              <a:gd name="connsiteY31" fmla="*/ 484094 h 968188"/>
              <a:gd name="connsiteX32" fmla="*/ 35859 w 735106"/>
              <a:gd name="connsiteY32" fmla="*/ 107576 h 968188"/>
              <a:gd name="connsiteX33" fmla="*/ 89647 w 735106"/>
              <a:gd name="connsiteY33" fmla="*/ 143435 h 968188"/>
              <a:gd name="connsiteX34" fmla="*/ 197223 w 735106"/>
              <a:gd name="connsiteY34" fmla="*/ 179294 h 968188"/>
              <a:gd name="connsiteX35" fmla="*/ 304800 w 735106"/>
              <a:gd name="connsiteY35" fmla="*/ 251011 h 968188"/>
              <a:gd name="connsiteX36" fmla="*/ 394447 w 735106"/>
              <a:gd name="connsiteY36" fmla="*/ 268941 h 968188"/>
              <a:gd name="connsiteX37" fmla="*/ 448235 w 735106"/>
              <a:gd name="connsiteY37" fmla="*/ 286870 h 968188"/>
              <a:gd name="connsiteX38" fmla="*/ 322729 w 735106"/>
              <a:gd name="connsiteY38" fmla="*/ 251011 h 968188"/>
              <a:gd name="connsiteX39" fmla="*/ 268941 w 735106"/>
              <a:gd name="connsiteY39" fmla="*/ 215153 h 968188"/>
              <a:gd name="connsiteX40" fmla="*/ 161364 w 735106"/>
              <a:gd name="connsiteY40" fmla="*/ 179294 h 968188"/>
              <a:gd name="connsiteX41" fmla="*/ 125506 w 735106"/>
              <a:gd name="connsiteY41" fmla="*/ 125506 h 968188"/>
              <a:gd name="connsiteX42" fmla="*/ 71717 w 735106"/>
              <a:gd name="connsiteY42" fmla="*/ 107576 h 968188"/>
              <a:gd name="connsiteX43" fmla="*/ 0 w 735106"/>
              <a:gd name="connsiteY43" fmla="*/ 53788 h 96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35106" h="968188">
                <a:moveTo>
                  <a:pt x="735106" y="968188"/>
                </a:moveTo>
                <a:cubicBezTo>
                  <a:pt x="687294" y="962212"/>
                  <a:pt x="639077" y="958878"/>
                  <a:pt x="591670" y="950259"/>
                </a:cubicBezTo>
                <a:cubicBezTo>
                  <a:pt x="504193" y="934354"/>
                  <a:pt x="568710" y="932734"/>
                  <a:pt x="484094" y="896470"/>
                </a:cubicBezTo>
                <a:cubicBezTo>
                  <a:pt x="461445" y="886763"/>
                  <a:pt x="436282" y="884517"/>
                  <a:pt x="412376" y="878541"/>
                </a:cubicBezTo>
                <a:cubicBezTo>
                  <a:pt x="369703" y="750522"/>
                  <a:pt x="407968" y="791931"/>
                  <a:pt x="322729" y="735106"/>
                </a:cubicBezTo>
                <a:cubicBezTo>
                  <a:pt x="257348" y="538956"/>
                  <a:pt x="361618" y="836049"/>
                  <a:pt x="268941" y="627529"/>
                </a:cubicBezTo>
                <a:cubicBezTo>
                  <a:pt x="253590" y="592988"/>
                  <a:pt x="245035" y="555812"/>
                  <a:pt x="233082" y="519953"/>
                </a:cubicBezTo>
                <a:lnTo>
                  <a:pt x="215153" y="466164"/>
                </a:lnTo>
                <a:cubicBezTo>
                  <a:pt x="209177" y="448235"/>
                  <a:pt x="201807" y="430711"/>
                  <a:pt x="197223" y="412376"/>
                </a:cubicBezTo>
                <a:cubicBezTo>
                  <a:pt x="156780" y="250606"/>
                  <a:pt x="176948" y="315695"/>
                  <a:pt x="143435" y="215153"/>
                </a:cubicBezTo>
                <a:cubicBezTo>
                  <a:pt x="149411" y="274918"/>
                  <a:pt x="152231" y="335083"/>
                  <a:pt x="161364" y="394447"/>
                </a:cubicBezTo>
                <a:cubicBezTo>
                  <a:pt x="164238" y="413126"/>
                  <a:pt x="168811" y="432510"/>
                  <a:pt x="179294" y="448235"/>
                </a:cubicBezTo>
                <a:cubicBezTo>
                  <a:pt x="193359" y="469332"/>
                  <a:pt x="215153" y="484094"/>
                  <a:pt x="233082" y="502023"/>
                </a:cubicBezTo>
                <a:cubicBezTo>
                  <a:pt x="278144" y="637213"/>
                  <a:pt x="217360" y="470581"/>
                  <a:pt x="286870" y="609600"/>
                </a:cubicBezTo>
                <a:cubicBezTo>
                  <a:pt x="295322" y="626504"/>
                  <a:pt x="292994" y="648630"/>
                  <a:pt x="304800" y="663388"/>
                </a:cubicBezTo>
                <a:cubicBezTo>
                  <a:pt x="318261" y="680214"/>
                  <a:pt x="340659" y="687294"/>
                  <a:pt x="358588" y="699247"/>
                </a:cubicBezTo>
                <a:cubicBezTo>
                  <a:pt x="418353" y="788893"/>
                  <a:pt x="376519" y="741083"/>
                  <a:pt x="502023" y="824753"/>
                </a:cubicBezTo>
                <a:lnTo>
                  <a:pt x="555811" y="860611"/>
                </a:lnTo>
                <a:cubicBezTo>
                  <a:pt x="573741" y="872564"/>
                  <a:pt x="589157" y="889656"/>
                  <a:pt x="609600" y="896470"/>
                </a:cubicBezTo>
                <a:cubicBezTo>
                  <a:pt x="645459" y="908423"/>
                  <a:pt x="753846" y="941496"/>
                  <a:pt x="717176" y="932329"/>
                </a:cubicBezTo>
                <a:cubicBezTo>
                  <a:pt x="492981" y="876281"/>
                  <a:pt x="771721" y="947913"/>
                  <a:pt x="591670" y="896470"/>
                </a:cubicBezTo>
                <a:cubicBezTo>
                  <a:pt x="567977" y="889700"/>
                  <a:pt x="543859" y="884517"/>
                  <a:pt x="519953" y="878541"/>
                </a:cubicBezTo>
                <a:cubicBezTo>
                  <a:pt x="502023" y="866588"/>
                  <a:pt x="485438" y="852319"/>
                  <a:pt x="466164" y="842682"/>
                </a:cubicBezTo>
                <a:cubicBezTo>
                  <a:pt x="385301" y="802251"/>
                  <a:pt x="435664" y="853124"/>
                  <a:pt x="358588" y="788894"/>
                </a:cubicBezTo>
                <a:cubicBezTo>
                  <a:pt x="272873" y="717464"/>
                  <a:pt x="333049" y="758247"/>
                  <a:pt x="268941" y="681317"/>
                </a:cubicBezTo>
                <a:cubicBezTo>
                  <a:pt x="252709" y="661838"/>
                  <a:pt x="233082" y="645458"/>
                  <a:pt x="215153" y="627529"/>
                </a:cubicBezTo>
                <a:cubicBezTo>
                  <a:pt x="203200" y="591670"/>
                  <a:pt x="188462" y="556623"/>
                  <a:pt x="179294" y="519953"/>
                </a:cubicBezTo>
                <a:cubicBezTo>
                  <a:pt x="152197" y="411570"/>
                  <a:pt x="169155" y="471606"/>
                  <a:pt x="125506" y="340659"/>
                </a:cubicBezTo>
                <a:cubicBezTo>
                  <a:pt x="125505" y="340655"/>
                  <a:pt x="89648" y="233087"/>
                  <a:pt x="89647" y="233082"/>
                </a:cubicBezTo>
                <a:cubicBezTo>
                  <a:pt x="83670" y="197223"/>
                  <a:pt x="78847" y="161153"/>
                  <a:pt x="71717" y="125506"/>
                </a:cubicBezTo>
                <a:cubicBezTo>
                  <a:pt x="60460" y="69219"/>
                  <a:pt x="52948" y="51268"/>
                  <a:pt x="35859" y="0"/>
                </a:cubicBezTo>
                <a:cubicBezTo>
                  <a:pt x="29882" y="161365"/>
                  <a:pt x="17929" y="322619"/>
                  <a:pt x="17929" y="484094"/>
                </a:cubicBezTo>
                <a:cubicBezTo>
                  <a:pt x="17929" y="609742"/>
                  <a:pt x="9974" y="230529"/>
                  <a:pt x="35859" y="107576"/>
                </a:cubicBezTo>
                <a:cubicBezTo>
                  <a:pt x="40298" y="86490"/>
                  <a:pt x="69956" y="134683"/>
                  <a:pt x="89647" y="143435"/>
                </a:cubicBezTo>
                <a:cubicBezTo>
                  <a:pt x="124188" y="158786"/>
                  <a:pt x="165773" y="158327"/>
                  <a:pt x="197223" y="179294"/>
                </a:cubicBezTo>
                <a:cubicBezTo>
                  <a:pt x="233082" y="203200"/>
                  <a:pt x="262540" y="242559"/>
                  <a:pt x="304800" y="251011"/>
                </a:cubicBezTo>
                <a:cubicBezTo>
                  <a:pt x="334682" y="256988"/>
                  <a:pt x="364883" y="261550"/>
                  <a:pt x="394447" y="268941"/>
                </a:cubicBezTo>
                <a:cubicBezTo>
                  <a:pt x="412782" y="273525"/>
                  <a:pt x="467134" y="286870"/>
                  <a:pt x="448235" y="286870"/>
                </a:cubicBezTo>
                <a:cubicBezTo>
                  <a:pt x="436742" y="286870"/>
                  <a:pt x="339642" y="259467"/>
                  <a:pt x="322729" y="251011"/>
                </a:cubicBezTo>
                <a:cubicBezTo>
                  <a:pt x="303456" y="241374"/>
                  <a:pt x="288632" y="223904"/>
                  <a:pt x="268941" y="215153"/>
                </a:cubicBezTo>
                <a:cubicBezTo>
                  <a:pt x="234400" y="199802"/>
                  <a:pt x="161364" y="179294"/>
                  <a:pt x="161364" y="179294"/>
                </a:cubicBezTo>
                <a:cubicBezTo>
                  <a:pt x="149411" y="161365"/>
                  <a:pt x="142332" y="138967"/>
                  <a:pt x="125506" y="125506"/>
                </a:cubicBezTo>
                <a:cubicBezTo>
                  <a:pt x="110748" y="113699"/>
                  <a:pt x="88621" y="116028"/>
                  <a:pt x="71717" y="107576"/>
                </a:cubicBezTo>
                <a:cubicBezTo>
                  <a:pt x="31171" y="87303"/>
                  <a:pt x="25214" y="79002"/>
                  <a:pt x="0" y="53788"/>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143436"/>
            <a:ext cx="12192000" cy="98611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6"/>
          <p:cNvSpPr txBox="1">
            <a:spLocks/>
          </p:cNvSpPr>
          <p:nvPr/>
        </p:nvSpPr>
        <p:spPr>
          <a:xfrm>
            <a:off x="247140" y="0"/>
            <a:ext cx="10515600" cy="1325563"/>
          </a:xfrm>
          <a:prstGeom prst="rect">
            <a:avLst/>
          </a:prstGeom>
        </p:spPr>
        <p:txBody>
          <a:bodyPr anchor="ctr"/>
          <a:lstStyle>
            <a:lvl1pPr algn="l" defTabSz="914400" rtl="0" eaLnBrk="1" latinLnBrk="0" hangingPunct="1">
              <a:lnSpc>
                <a:spcPct val="90000"/>
              </a:lnSpc>
              <a:spcBef>
                <a:spcPct val="0"/>
              </a:spcBef>
              <a:buNone/>
              <a:defRPr sz="4400" b="0" i="0" kern="1200">
                <a:solidFill>
                  <a:schemeClr val="tx1"/>
                </a:solidFill>
                <a:latin typeface="Nexa Rust Sans Book" charset="0"/>
                <a:ea typeface="Nexa Rust Sans Book" charset="0"/>
                <a:cs typeface="Nexa Rust Sans Book" charset="0"/>
              </a:defRPr>
            </a:lvl1pPr>
          </a:lstStyle>
          <a:p>
            <a:r>
              <a:rPr lang="en-US" smtClean="0"/>
              <a:t>Collaboration</a:t>
            </a:r>
            <a:endParaRPr lang="en-US" dirty="0"/>
          </a:p>
        </p:txBody>
      </p:sp>
    </p:spTree>
    <p:extLst>
      <p:ext uri="{BB962C8B-B14F-4D97-AF65-F5344CB8AC3E}">
        <p14:creationId xmlns:p14="http://schemas.microsoft.com/office/powerpoint/2010/main" val="1883897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05 001 - Cop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438" y="-768356"/>
            <a:ext cx="13655994" cy="7733931"/>
          </a:xfrm>
          <a:prstGeom prst="rect">
            <a:avLst/>
          </a:prstGeom>
        </p:spPr>
      </p:pic>
      <p:sp>
        <p:nvSpPr>
          <p:cNvPr id="10" name="Rectangle 9"/>
          <p:cNvSpPr/>
          <p:nvPr/>
        </p:nvSpPr>
        <p:spPr>
          <a:xfrm>
            <a:off x="9" y="1379350"/>
            <a:ext cx="4966448" cy="4878013"/>
          </a:xfrm>
          <a:prstGeom prst="rect">
            <a:avLst/>
          </a:prstGeom>
          <a:solidFill>
            <a:srgbClr val="FFFA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43443" y="1587521"/>
            <a:ext cx="4823014" cy="1754326"/>
          </a:xfrm>
          <a:prstGeom prst="rect">
            <a:avLst/>
          </a:prstGeom>
          <a:noFill/>
        </p:spPr>
        <p:txBody>
          <a:bodyPr wrap="square" rtlCol="0" anchor="ctr">
            <a:spAutoFit/>
          </a:bodyPr>
          <a:lstStyle/>
          <a:p>
            <a:r>
              <a:rPr lang="en-US" sz="3600" dirty="0" smtClean="0">
                <a:latin typeface="Segoe Condensed" charset="0"/>
                <a:ea typeface="Segoe Condensed" charset="0"/>
                <a:cs typeface="Segoe Condensed" charset="0"/>
              </a:rPr>
              <a:t>Collective </a:t>
            </a:r>
            <a:r>
              <a:rPr lang="en-US" sz="3600" b="1" dirty="0" smtClean="0">
                <a:latin typeface="Segoe Condensed" charset="0"/>
                <a:ea typeface="Segoe Condensed" charset="0"/>
                <a:cs typeface="Segoe Condensed" charset="0"/>
              </a:rPr>
              <a:t>noticing, experimentations, &amp; predictions</a:t>
            </a:r>
          </a:p>
        </p:txBody>
      </p:sp>
      <p:sp>
        <p:nvSpPr>
          <p:cNvPr id="12" name="TextBox 11"/>
          <p:cNvSpPr txBox="1"/>
          <p:nvPr/>
        </p:nvSpPr>
        <p:spPr>
          <a:xfrm>
            <a:off x="143443" y="3932055"/>
            <a:ext cx="4823014" cy="646331"/>
          </a:xfrm>
          <a:prstGeom prst="rect">
            <a:avLst/>
          </a:prstGeom>
          <a:noFill/>
        </p:spPr>
        <p:txBody>
          <a:bodyPr wrap="square" rtlCol="0" anchor="ctr">
            <a:spAutoFit/>
          </a:bodyPr>
          <a:lstStyle/>
          <a:p>
            <a:r>
              <a:rPr lang="en-US" sz="3600" dirty="0" smtClean="0">
                <a:latin typeface="Segoe Condensed" charset="0"/>
                <a:ea typeface="Segoe Condensed" charset="0"/>
                <a:cs typeface="Segoe Condensed" charset="0"/>
              </a:rPr>
              <a:t>Collective </a:t>
            </a:r>
            <a:r>
              <a:rPr lang="en-US" sz="3600" b="1" dirty="0" smtClean="0">
                <a:latin typeface="Segoe Condensed" charset="0"/>
                <a:ea typeface="Segoe Condensed" charset="0"/>
                <a:cs typeface="Segoe Condensed" charset="0"/>
              </a:rPr>
              <a:t>discussion</a:t>
            </a:r>
          </a:p>
        </p:txBody>
      </p:sp>
      <p:sp>
        <p:nvSpPr>
          <p:cNvPr id="15" name="Rectangle 14"/>
          <p:cNvSpPr/>
          <p:nvPr/>
        </p:nvSpPr>
        <p:spPr>
          <a:xfrm>
            <a:off x="0" y="143436"/>
            <a:ext cx="12192000" cy="98611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6"/>
          <p:cNvSpPr txBox="1">
            <a:spLocks/>
          </p:cNvSpPr>
          <p:nvPr/>
        </p:nvSpPr>
        <p:spPr>
          <a:xfrm>
            <a:off x="247140" y="0"/>
            <a:ext cx="10515600" cy="1325563"/>
          </a:xfrm>
          <a:prstGeom prst="rect">
            <a:avLst/>
          </a:prstGeom>
        </p:spPr>
        <p:txBody>
          <a:bodyPr anchor="ctr"/>
          <a:lstStyle>
            <a:lvl1pPr algn="l" defTabSz="914400" rtl="0" eaLnBrk="1" latinLnBrk="0" hangingPunct="1">
              <a:lnSpc>
                <a:spcPct val="90000"/>
              </a:lnSpc>
              <a:spcBef>
                <a:spcPct val="0"/>
              </a:spcBef>
              <a:buNone/>
              <a:defRPr sz="4400" b="0" i="0" kern="1200">
                <a:solidFill>
                  <a:schemeClr val="tx1"/>
                </a:solidFill>
                <a:latin typeface="Nexa Rust Sans Book" charset="0"/>
                <a:ea typeface="Nexa Rust Sans Book" charset="0"/>
                <a:cs typeface="Nexa Rust Sans Book" charset="0"/>
              </a:defRPr>
            </a:lvl1pPr>
          </a:lstStyle>
          <a:p>
            <a:r>
              <a:rPr lang="en-US" smtClean="0"/>
              <a:t>Collaboration</a:t>
            </a:r>
            <a:endParaRPr lang="en-US" dirty="0"/>
          </a:p>
        </p:txBody>
      </p:sp>
      <p:sp>
        <p:nvSpPr>
          <p:cNvPr id="17" name="TextBox 16"/>
          <p:cNvSpPr txBox="1"/>
          <p:nvPr/>
        </p:nvSpPr>
        <p:spPr>
          <a:xfrm rot="680791">
            <a:off x="1467509" y="4161157"/>
            <a:ext cx="2838287" cy="830997"/>
          </a:xfrm>
          <a:prstGeom prst="rect">
            <a:avLst/>
          </a:prstGeom>
          <a:noFill/>
        </p:spPr>
        <p:txBody>
          <a:bodyPr wrap="square" rtlCol="0" anchor="ctr">
            <a:spAutoFit/>
          </a:bodyPr>
          <a:lstStyle/>
          <a:p>
            <a:pPr algn="ctr"/>
            <a:r>
              <a:rPr lang="en-US" sz="2400" dirty="0" smtClean="0"/>
              <a:t>Lee, 2015 &amp;</a:t>
            </a:r>
            <a:br>
              <a:rPr lang="en-US" sz="2400" dirty="0" smtClean="0"/>
            </a:br>
            <a:r>
              <a:rPr lang="en-US" sz="2400" dirty="0" err="1" smtClean="0"/>
              <a:t>Lui</a:t>
            </a:r>
            <a:r>
              <a:rPr lang="en-US" sz="2400" dirty="0" smtClean="0"/>
              <a:t> et al., 2014</a:t>
            </a:r>
            <a:endParaRPr lang="en-US" sz="2400" dirty="0" smtClean="0">
              <a:latin typeface="Segoe Condensed" charset="0"/>
              <a:ea typeface="Segoe Condensed" charset="0"/>
              <a:cs typeface="Segoe Condensed" charset="0"/>
            </a:endParaRPr>
          </a:p>
        </p:txBody>
      </p:sp>
      <p:sp>
        <p:nvSpPr>
          <p:cNvPr id="18" name="Freeform 17"/>
          <p:cNvSpPr/>
          <p:nvPr/>
        </p:nvSpPr>
        <p:spPr>
          <a:xfrm>
            <a:off x="1183354" y="3368301"/>
            <a:ext cx="735106" cy="968188"/>
          </a:xfrm>
          <a:custGeom>
            <a:avLst/>
            <a:gdLst>
              <a:gd name="connsiteX0" fmla="*/ 735106 w 735106"/>
              <a:gd name="connsiteY0" fmla="*/ 968188 h 968188"/>
              <a:gd name="connsiteX1" fmla="*/ 591670 w 735106"/>
              <a:gd name="connsiteY1" fmla="*/ 950259 h 968188"/>
              <a:gd name="connsiteX2" fmla="*/ 484094 w 735106"/>
              <a:gd name="connsiteY2" fmla="*/ 896470 h 968188"/>
              <a:gd name="connsiteX3" fmla="*/ 412376 w 735106"/>
              <a:gd name="connsiteY3" fmla="*/ 878541 h 968188"/>
              <a:gd name="connsiteX4" fmla="*/ 322729 w 735106"/>
              <a:gd name="connsiteY4" fmla="*/ 735106 h 968188"/>
              <a:gd name="connsiteX5" fmla="*/ 268941 w 735106"/>
              <a:gd name="connsiteY5" fmla="*/ 627529 h 968188"/>
              <a:gd name="connsiteX6" fmla="*/ 233082 w 735106"/>
              <a:gd name="connsiteY6" fmla="*/ 519953 h 968188"/>
              <a:gd name="connsiteX7" fmla="*/ 215153 w 735106"/>
              <a:gd name="connsiteY7" fmla="*/ 466164 h 968188"/>
              <a:gd name="connsiteX8" fmla="*/ 197223 w 735106"/>
              <a:gd name="connsiteY8" fmla="*/ 412376 h 968188"/>
              <a:gd name="connsiteX9" fmla="*/ 143435 w 735106"/>
              <a:gd name="connsiteY9" fmla="*/ 215153 h 968188"/>
              <a:gd name="connsiteX10" fmla="*/ 161364 w 735106"/>
              <a:gd name="connsiteY10" fmla="*/ 394447 h 968188"/>
              <a:gd name="connsiteX11" fmla="*/ 179294 w 735106"/>
              <a:gd name="connsiteY11" fmla="*/ 448235 h 968188"/>
              <a:gd name="connsiteX12" fmla="*/ 233082 w 735106"/>
              <a:gd name="connsiteY12" fmla="*/ 502023 h 968188"/>
              <a:gd name="connsiteX13" fmla="*/ 286870 w 735106"/>
              <a:gd name="connsiteY13" fmla="*/ 609600 h 968188"/>
              <a:gd name="connsiteX14" fmla="*/ 304800 w 735106"/>
              <a:gd name="connsiteY14" fmla="*/ 663388 h 968188"/>
              <a:gd name="connsiteX15" fmla="*/ 358588 w 735106"/>
              <a:gd name="connsiteY15" fmla="*/ 699247 h 968188"/>
              <a:gd name="connsiteX16" fmla="*/ 502023 w 735106"/>
              <a:gd name="connsiteY16" fmla="*/ 824753 h 968188"/>
              <a:gd name="connsiteX17" fmla="*/ 555811 w 735106"/>
              <a:gd name="connsiteY17" fmla="*/ 860611 h 968188"/>
              <a:gd name="connsiteX18" fmla="*/ 609600 w 735106"/>
              <a:gd name="connsiteY18" fmla="*/ 896470 h 968188"/>
              <a:gd name="connsiteX19" fmla="*/ 717176 w 735106"/>
              <a:gd name="connsiteY19" fmla="*/ 932329 h 968188"/>
              <a:gd name="connsiteX20" fmla="*/ 591670 w 735106"/>
              <a:gd name="connsiteY20" fmla="*/ 896470 h 968188"/>
              <a:gd name="connsiteX21" fmla="*/ 519953 w 735106"/>
              <a:gd name="connsiteY21" fmla="*/ 878541 h 968188"/>
              <a:gd name="connsiteX22" fmla="*/ 466164 w 735106"/>
              <a:gd name="connsiteY22" fmla="*/ 842682 h 968188"/>
              <a:gd name="connsiteX23" fmla="*/ 358588 w 735106"/>
              <a:gd name="connsiteY23" fmla="*/ 788894 h 968188"/>
              <a:gd name="connsiteX24" fmla="*/ 268941 w 735106"/>
              <a:gd name="connsiteY24" fmla="*/ 681317 h 968188"/>
              <a:gd name="connsiteX25" fmla="*/ 215153 w 735106"/>
              <a:gd name="connsiteY25" fmla="*/ 627529 h 968188"/>
              <a:gd name="connsiteX26" fmla="*/ 179294 w 735106"/>
              <a:gd name="connsiteY26" fmla="*/ 519953 h 968188"/>
              <a:gd name="connsiteX27" fmla="*/ 125506 w 735106"/>
              <a:gd name="connsiteY27" fmla="*/ 340659 h 968188"/>
              <a:gd name="connsiteX28" fmla="*/ 89647 w 735106"/>
              <a:gd name="connsiteY28" fmla="*/ 233082 h 968188"/>
              <a:gd name="connsiteX29" fmla="*/ 71717 w 735106"/>
              <a:gd name="connsiteY29" fmla="*/ 125506 h 968188"/>
              <a:gd name="connsiteX30" fmla="*/ 35859 w 735106"/>
              <a:gd name="connsiteY30" fmla="*/ 0 h 968188"/>
              <a:gd name="connsiteX31" fmla="*/ 17929 w 735106"/>
              <a:gd name="connsiteY31" fmla="*/ 484094 h 968188"/>
              <a:gd name="connsiteX32" fmla="*/ 35859 w 735106"/>
              <a:gd name="connsiteY32" fmla="*/ 107576 h 968188"/>
              <a:gd name="connsiteX33" fmla="*/ 89647 w 735106"/>
              <a:gd name="connsiteY33" fmla="*/ 143435 h 968188"/>
              <a:gd name="connsiteX34" fmla="*/ 197223 w 735106"/>
              <a:gd name="connsiteY34" fmla="*/ 179294 h 968188"/>
              <a:gd name="connsiteX35" fmla="*/ 304800 w 735106"/>
              <a:gd name="connsiteY35" fmla="*/ 251011 h 968188"/>
              <a:gd name="connsiteX36" fmla="*/ 394447 w 735106"/>
              <a:gd name="connsiteY36" fmla="*/ 268941 h 968188"/>
              <a:gd name="connsiteX37" fmla="*/ 448235 w 735106"/>
              <a:gd name="connsiteY37" fmla="*/ 286870 h 968188"/>
              <a:gd name="connsiteX38" fmla="*/ 322729 w 735106"/>
              <a:gd name="connsiteY38" fmla="*/ 251011 h 968188"/>
              <a:gd name="connsiteX39" fmla="*/ 268941 w 735106"/>
              <a:gd name="connsiteY39" fmla="*/ 215153 h 968188"/>
              <a:gd name="connsiteX40" fmla="*/ 161364 w 735106"/>
              <a:gd name="connsiteY40" fmla="*/ 179294 h 968188"/>
              <a:gd name="connsiteX41" fmla="*/ 125506 w 735106"/>
              <a:gd name="connsiteY41" fmla="*/ 125506 h 968188"/>
              <a:gd name="connsiteX42" fmla="*/ 71717 w 735106"/>
              <a:gd name="connsiteY42" fmla="*/ 107576 h 968188"/>
              <a:gd name="connsiteX43" fmla="*/ 0 w 735106"/>
              <a:gd name="connsiteY43" fmla="*/ 53788 h 96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35106" h="968188">
                <a:moveTo>
                  <a:pt x="735106" y="968188"/>
                </a:moveTo>
                <a:cubicBezTo>
                  <a:pt x="687294" y="962212"/>
                  <a:pt x="639077" y="958878"/>
                  <a:pt x="591670" y="950259"/>
                </a:cubicBezTo>
                <a:cubicBezTo>
                  <a:pt x="504193" y="934354"/>
                  <a:pt x="568710" y="932734"/>
                  <a:pt x="484094" y="896470"/>
                </a:cubicBezTo>
                <a:cubicBezTo>
                  <a:pt x="461445" y="886763"/>
                  <a:pt x="436282" y="884517"/>
                  <a:pt x="412376" y="878541"/>
                </a:cubicBezTo>
                <a:cubicBezTo>
                  <a:pt x="369703" y="750522"/>
                  <a:pt x="407968" y="791931"/>
                  <a:pt x="322729" y="735106"/>
                </a:cubicBezTo>
                <a:cubicBezTo>
                  <a:pt x="257348" y="538956"/>
                  <a:pt x="361618" y="836049"/>
                  <a:pt x="268941" y="627529"/>
                </a:cubicBezTo>
                <a:cubicBezTo>
                  <a:pt x="253590" y="592988"/>
                  <a:pt x="245035" y="555812"/>
                  <a:pt x="233082" y="519953"/>
                </a:cubicBezTo>
                <a:lnTo>
                  <a:pt x="215153" y="466164"/>
                </a:lnTo>
                <a:cubicBezTo>
                  <a:pt x="209177" y="448235"/>
                  <a:pt x="201807" y="430711"/>
                  <a:pt x="197223" y="412376"/>
                </a:cubicBezTo>
                <a:cubicBezTo>
                  <a:pt x="156780" y="250606"/>
                  <a:pt x="176948" y="315695"/>
                  <a:pt x="143435" y="215153"/>
                </a:cubicBezTo>
                <a:cubicBezTo>
                  <a:pt x="149411" y="274918"/>
                  <a:pt x="152231" y="335083"/>
                  <a:pt x="161364" y="394447"/>
                </a:cubicBezTo>
                <a:cubicBezTo>
                  <a:pt x="164238" y="413126"/>
                  <a:pt x="168811" y="432510"/>
                  <a:pt x="179294" y="448235"/>
                </a:cubicBezTo>
                <a:cubicBezTo>
                  <a:pt x="193359" y="469332"/>
                  <a:pt x="215153" y="484094"/>
                  <a:pt x="233082" y="502023"/>
                </a:cubicBezTo>
                <a:cubicBezTo>
                  <a:pt x="278144" y="637213"/>
                  <a:pt x="217360" y="470581"/>
                  <a:pt x="286870" y="609600"/>
                </a:cubicBezTo>
                <a:cubicBezTo>
                  <a:pt x="295322" y="626504"/>
                  <a:pt x="292994" y="648630"/>
                  <a:pt x="304800" y="663388"/>
                </a:cubicBezTo>
                <a:cubicBezTo>
                  <a:pt x="318261" y="680214"/>
                  <a:pt x="340659" y="687294"/>
                  <a:pt x="358588" y="699247"/>
                </a:cubicBezTo>
                <a:cubicBezTo>
                  <a:pt x="418353" y="788893"/>
                  <a:pt x="376519" y="741083"/>
                  <a:pt x="502023" y="824753"/>
                </a:cubicBezTo>
                <a:lnTo>
                  <a:pt x="555811" y="860611"/>
                </a:lnTo>
                <a:cubicBezTo>
                  <a:pt x="573741" y="872564"/>
                  <a:pt x="589157" y="889656"/>
                  <a:pt x="609600" y="896470"/>
                </a:cubicBezTo>
                <a:cubicBezTo>
                  <a:pt x="645459" y="908423"/>
                  <a:pt x="753846" y="941496"/>
                  <a:pt x="717176" y="932329"/>
                </a:cubicBezTo>
                <a:cubicBezTo>
                  <a:pt x="492981" y="876281"/>
                  <a:pt x="771721" y="947913"/>
                  <a:pt x="591670" y="896470"/>
                </a:cubicBezTo>
                <a:cubicBezTo>
                  <a:pt x="567977" y="889700"/>
                  <a:pt x="543859" y="884517"/>
                  <a:pt x="519953" y="878541"/>
                </a:cubicBezTo>
                <a:cubicBezTo>
                  <a:pt x="502023" y="866588"/>
                  <a:pt x="485438" y="852319"/>
                  <a:pt x="466164" y="842682"/>
                </a:cubicBezTo>
                <a:cubicBezTo>
                  <a:pt x="385301" y="802251"/>
                  <a:pt x="435664" y="853124"/>
                  <a:pt x="358588" y="788894"/>
                </a:cubicBezTo>
                <a:cubicBezTo>
                  <a:pt x="272873" y="717464"/>
                  <a:pt x="333049" y="758247"/>
                  <a:pt x="268941" y="681317"/>
                </a:cubicBezTo>
                <a:cubicBezTo>
                  <a:pt x="252709" y="661838"/>
                  <a:pt x="233082" y="645458"/>
                  <a:pt x="215153" y="627529"/>
                </a:cubicBezTo>
                <a:cubicBezTo>
                  <a:pt x="203200" y="591670"/>
                  <a:pt x="188462" y="556623"/>
                  <a:pt x="179294" y="519953"/>
                </a:cubicBezTo>
                <a:cubicBezTo>
                  <a:pt x="152197" y="411570"/>
                  <a:pt x="169155" y="471606"/>
                  <a:pt x="125506" y="340659"/>
                </a:cubicBezTo>
                <a:cubicBezTo>
                  <a:pt x="125505" y="340655"/>
                  <a:pt x="89648" y="233087"/>
                  <a:pt x="89647" y="233082"/>
                </a:cubicBezTo>
                <a:cubicBezTo>
                  <a:pt x="83670" y="197223"/>
                  <a:pt x="78847" y="161153"/>
                  <a:pt x="71717" y="125506"/>
                </a:cubicBezTo>
                <a:cubicBezTo>
                  <a:pt x="60460" y="69219"/>
                  <a:pt x="52948" y="51268"/>
                  <a:pt x="35859" y="0"/>
                </a:cubicBezTo>
                <a:cubicBezTo>
                  <a:pt x="29882" y="161365"/>
                  <a:pt x="17929" y="322619"/>
                  <a:pt x="17929" y="484094"/>
                </a:cubicBezTo>
                <a:cubicBezTo>
                  <a:pt x="17929" y="609742"/>
                  <a:pt x="9974" y="230529"/>
                  <a:pt x="35859" y="107576"/>
                </a:cubicBezTo>
                <a:cubicBezTo>
                  <a:pt x="40298" y="86490"/>
                  <a:pt x="69956" y="134683"/>
                  <a:pt x="89647" y="143435"/>
                </a:cubicBezTo>
                <a:cubicBezTo>
                  <a:pt x="124188" y="158786"/>
                  <a:pt x="165773" y="158327"/>
                  <a:pt x="197223" y="179294"/>
                </a:cubicBezTo>
                <a:cubicBezTo>
                  <a:pt x="233082" y="203200"/>
                  <a:pt x="262540" y="242559"/>
                  <a:pt x="304800" y="251011"/>
                </a:cubicBezTo>
                <a:cubicBezTo>
                  <a:pt x="334682" y="256988"/>
                  <a:pt x="364883" y="261550"/>
                  <a:pt x="394447" y="268941"/>
                </a:cubicBezTo>
                <a:cubicBezTo>
                  <a:pt x="412782" y="273525"/>
                  <a:pt x="467134" y="286870"/>
                  <a:pt x="448235" y="286870"/>
                </a:cubicBezTo>
                <a:cubicBezTo>
                  <a:pt x="436742" y="286870"/>
                  <a:pt x="339642" y="259467"/>
                  <a:pt x="322729" y="251011"/>
                </a:cubicBezTo>
                <a:cubicBezTo>
                  <a:pt x="303456" y="241374"/>
                  <a:pt x="288632" y="223904"/>
                  <a:pt x="268941" y="215153"/>
                </a:cubicBezTo>
                <a:cubicBezTo>
                  <a:pt x="234400" y="199802"/>
                  <a:pt x="161364" y="179294"/>
                  <a:pt x="161364" y="179294"/>
                </a:cubicBezTo>
                <a:cubicBezTo>
                  <a:pt x="149411" y="161365"/>
                  <a:pt x="142332" y="138967"/>
                  <a:pt x="125506" y="125506"/>
                </a:cubicBezTo>
                <a:cubicBezTo>
                  <a:pt x="110748" y="113699"/>
                  <a:pt x="88621" y="116028"/>
                  <a:pt x="71717" y="107576"/>
                </a:cubicBezTo>
                <a:cubicBezTo>
                  <a:pt x="31171" y="87303"/>
                  <a:pt x="25214" y="79002"/>
                  <a:pt x="0" y="53788"/>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87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1" nodeType="withEffect">
                                  <p:stCondLst>
                                    <p:cond delay="0"/>
                                  </p:stCondLst>
                                  <p:childTnLst>
                                    <p:animEffect transition="out" filter="fade">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par>
                                <p:cTn id="8" presetID="10" presetClass="exit" presetSubtype="0" fill="hold" grpId="1" nodeType="withEffect">
                                  <p:stCondLst>
                                    <p:cond delay="0"/>
                                  </p:stCondLst>
                                  <p:childTnLst>
                                    <p:animEffect transition="out" filter="fade">
                                      <p:cBhvr>
                                        <p:cTn id="9" dur="500"/>
                                        <p:tgtEl>
                                          <p:spTgt spid="18"/>
                                        </p:tgtEl>
                                      </p:cBhvr>
                                    </p:animEffect>
                                    <p:set>
                                      <p:cBhvr>
                                        <p:cTn id="10" dur="1" fill="hold">
                                          <p:stCondLst>
                                            <p:cond delay="499"/>
                                          </p:stCondLst>
                                        </p:cTn>
                                        <p:tgtEl>
                                          <p:spTgt spid="18"/>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1"/>
      <p:bldP spid="18" grpId="1"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05 001 - Cop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438" y="-768356"/>
            <a:ext cx="13655994" cy="7733931"/>
          </a:xfrm>
          <a:prstGeom prst="rect">
            <a:avLst/>
          </a:prstGeom>
        </p:spPr>
      </p:pic>
      <p:sp>
        <p:nvSpPr>
          <p:cNvPr id="10" name="Rectangle 9"/>
          <p:cNvSpPr/>
          <p:nvPr/>
        </p:nvSpPr>
        <p:spPr>
          <a:xfrm>
            <a:off x="9" y="1379350"/>
            <a:ext cx="4966448" cy="4878013"/>
          </a:xfrm>
          <a:prstGeom prst="rect">
            <a:avLst/>
          </a:prstGeom>
          <a:solidFill>
            <a:srgbClr val="FFFA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43443" y="1587521"/>
            <a:ext cx="4823014" cy="1754326"/>
          </a:xfrm>
          <a:prstGeom prst="rect">
            <a:avLst/>
          </a:prstGeom>
          <a:noFill/>
        </p:spPr>
        <p:txBody>
          <a:bodyPr wrap="square" rtlCol="0" anchor="ctr">
            <a:spAutoFit/>
          </a:bodyPr>
          <a:lstStyle/>
          <a:p>
            <a:r>
              <a:rPr lang="en-US" sz="3600" dirty="0" smtClean="0">
                <a:latin typeface="Segoe Condensed" charset="0"/>
                <a:ea typeface="Segoe Condensed" charset="0"/>
                <a:cs typeface="Segoe Condensed" charset="0"/>
              </a:rPr>
              <a:t>Collective </a:t>
            </a:r>
            <a:r>
              <a:rPr lang="en-US" sz="3600" b="1" dirty="0" smtClean="0">
                <a:latin typeface="Segoe Condensed" charset="0"/>
                <a:ea typeface="Segoe Condensed" charset="0"/>
                <a:cs typeface="Segoe Condensed" charset="0"/>
              </a:rPr>
              <a:t>noticing, experimentations, &amp; predictions</a:t>
            </a:r>
          </a:p>
        </p:txBody>
      </p:sp>
      <p:sp>
        <p:nvSpPr>
          <p:cNvPr id="12" name="TextBox 11"/>
          <p:cNvSpPr txBox="1"/>
          <p:nvPr/>
        </p:nvSpPr>
        <p:spPr>
          <a:xfrm>
            <a:off x="143443" y="3932055"/>
            <a:ext cx="4823014" cy="646331"/>
          </a:xfrm>
          <a:prstGeom prst="rect">
            <a:avLst/>
          </a:prstGeom>
          <a:noFill/>
        </p:spPr>
        <p:txBody>
          <a:bodyPr wrap="square" rtlCol="0" anchor="ctr">
            <a:spAutoFit/>
          </a:bodyPr>
          <a:lstStyle/>
          <a:p>
            <a:r>
              <a:rPr lang="en-US" sz="3600" dirty="0" smtClean="0">
                <a:latin typeface="Segoe Condensed" charset="0"/>
                <a:ea typeface="Segoe Condensed" charset="0"/>
                <a:cs typeface="Segoe Condensed" charset="0"/>
              </a:rPr>
              <a:t>Collective </a:t>
            </a:r>
            <a:r>
              <a:rPr lang="en-US" sz="3600" b="1" dirty="0" smtClean="0">
                <a:latin typeface="Segoe Condensed" charset="0"/>
                <a:ea typeface="Segoe Condensed" charset="0"/>
                <a:cs typeface="Segoe Condensed" charset="0"/>
              </a:rPr>
              <a:t>discussion</a:t>
            </a:r>
          </a:p>
        </p:txBody>
      </p:sp>
      <p:sp>
        <p:nvSpPr>
          <p:cNvPr id="13" name="TextBox 12"/>
          <p:cNvSpPr txBox="1"/>
          <p:nvPr/>
        </p:nvSpPr>
        <p:spPr>
          <a:xfrm>
            <a:off x="143443" y="5286978"/>
            <a:ext cx="4823014" cy="646331"/>
          </a:xfrm>
          <a:prstGeom prst="rect">
            <a:avLst/>
          </a:prstGeom>
          <a:noFill/>
        </p:spPr>
        <p:txBody>
          <a:bodyPr wrap="square" rtlCol="0" anchor="ctr">
            <a:spAutoFit/>
          </a:bodyPr>
          <a:lstStyle/>
          <a:p>
            <a:r>
              <a:rPr lang="en-US" sz="3600" dirty="0" smtClean="0">
                <a:latin typeface="Segoe Condensed" charset="0"/>
                <a:ea typeface="Segoe Condensed" charset="0"/>
                <a:cs typeface="Segoe Condensed" charset="0"/>
              </a:rPr>
              <a:t>Collective</a:t>
            </a:r>
            <a:r>
              <a:rPr lang="en-US" sz="3600" b="1" dirty="0" smtClean="0">
                <a:latin typeface="Segoe Condensed" charset="0"/>
                <a:ea typeface="Segoe Condensed" charset="0"/>
                <a:cs typeface="Segoe Condensed" charset="0"/>
              </a:rPr>
              <a:t> physical activity</a:t>
            </a:r>
          </a:p>
        </p:txBody>
      </p:sp>
      <p:sp>
        <p:nvSpPr>
          <p:cNvPr id="15" name="Rectangle 14"/>
          <p:cNvSpPr/>
          <p:nvPr/>
        </p:nvSpPr>
        <p:spPr>
          <a:xfrm>
            <a:off x="0" y="143436"/>
            <a:ext cx="12192000" cy="98611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6"/>
          <p:cNvSpPr txBox="1">
            <a:spLocks/>
          </p:cNvSpPr>
          <p:nvPr/>
        </p:nvSpPr>
        <p:spPr>
          <a:xfrm>
            <a:off x="247140" y="0"/>
            <a:ext cx="10515600" cy="1325563"/>
          </a:xfrm>
          <a:prstGeom prst="rect">
            <a:avLst/>
          </a:prstGeom>
        </p:spPr>
        <p:txBody>
          <a:bodyPr anchor="ctr"/>
          <a:lstStyle>
            <a:lvl1pPr algn="l" defTabSz="914400" rtl="0" eaLnBrk="1" latinLnBrk="0" hangingPunct="1">
              <a:lnSpc>
                <a:spcPct val="90000"/>
              </a:lnSpc>
              <a:spcBef>
                <a:spcPct val="0"/>
              </a:spcBef>
              <a:buNone/>
              <a:defRPr sz="4400" b="0" i="0" kern="1200">
                <a:solidFill>
                  <a:schemeClr val="tx1"/>
                </a:solidFill>
                <a:latin typeface="Nexa Rust Sans Book" charset="0"/>
                <a:ea typeface="Nexa Rust Sans Book" charset="0"/>
                <a:cs typeface="Nexa Rust Sans Book" charset="0"/>
              </a:defRPr>
            </a:lvl1pPr>
          </a:lstStyle>
          <a:p>
            <a:r>
              <a:rPr lang="en-US" dirty="0" smtClean="0"/>
              <a:t>Collaboration</a:t>
            </a:r>
            <a:endParaRPr lang="en-US" dirty="0"/>
          </a:p>
        </p:txBody>
      </p:sp>
    </p:spTree>
    <p:extLst>
      <p:ext uri="{BB962C8B-B14F-4D97-AF65-F5344CB8AC3E}">
        <p14:creationId xmlns:p14="http://schemas.microsoft.com/office/powerpoint/2010/main" val="47858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143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8128000"/>
          </a:xfrm>
          <a:prstGeom prst="rect">
            <a:avLst/>
          </a:prstGeom>
        </p:spPr>
      </p:pic>
      <p:sp>
        <p:nvSpPr>
          <p:cNvPr id="5" name="Rectangle 4"/>
          <p:cNvSpPr/>
          <p:nvPr/>
        </p:nvSpPr>
        <p:spPr>
          <a:xfrm>
            <a:off x="0" y="143436"/>
            <a:ext cx="12192000" cy="98611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6"/>
          <p:cNvSpPr txBox="1">
            <a:spLocks/>
          </p:cNvSpPr>
          <p:nvPr/>
        </p:nvSpPr>
        <p:spPr>
          <a:xfrm>
            <a:off x="247140" y="0"/>
            <a:ext cx="10515600" cy="1325563"/>
          </a:xfrm>
          <a:prstGeom prst="rect">
            <a:avLst/>
          </a:prstGeom>
        </p:spPr>
        <p:txBody>
          <a:bodyPr anchor="ctr"/>
          <a:lstStyle>
            <a:lvl1pPr algn="l" defTabSz="914400" rtl="0" eaLnBrk="1" latinLnBrk="0" hangingPunct="1">
              <a:lnSpc>
                <a:spcPct val="90000"/>
              </a:lnSpc>
              <a:spcBef>
                <a:spcPct val="0"/>
              </a:spcBef>
              <a:buNone/>
              <a:defRPr sz="4400" b="0" i="0" kern="1200">
                <a:solidFill>
                  <a:schemeClr val="tx1"/>
                </a:solidFill>
                <a:latin typeface="Nexa Rust Sans Book" charset="0"/>
                <a:ea typeface="Nexa Rust Sans Book" charset="0"/>
                <a:cs typeface="Nexa Rust Sans Book" charset="0"/>
              </a:defRPr>
            </a:lvl1pPr>
          </a:lstStyle>
          <a:p>
            <a:r>
              <a:rPr lang="en-US" dirty="0" smtClean="0"/>
              <a:t>Social &amp; Emotional Experiences</a:t>
            </a:r>
            <a:endParaRPr lang="en-US" dirty="0"/>
          </a:p>
        </p:txBody>
      </p:sp>
    </p:spTree>
    <p:extLst>
      <p:ext uri="{BB962C8B-B14F-4D97-AF65-F5344CB8AC3E}">
        <p14:creationId xmlns:p14="http://schemas.microsoft.com/office/powerpoint/2010/main" val="208940102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143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8128000"/>
          </a:xfrm>
          <a:prstGeom prst="rect">
            <a:avLst/>
          </a:prstGeom>
        </p:spPr>
      </p:pic>
      <p:sp>
        <p:nvSpPr>
          <p:cNvPr id="5" name="Rectangle 4"/>
          <p:cNvSpPr/>
          <p:nvPr/>
        </p:nvSpPr>
        <p:spPr>
          <a:xfrm>
            <a:off x="0" y="143436"/>
            <a:ext cx="12192000" cy="98611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6"/>
          <p:cNvSpPr txBox="1">
            <a:spLocks/>
          </p:cNvSpPr>
          <p:nvPr/>
        </p:nvSpPr>
        <p:spPr>
          <a:xfrm>
            <a:off x="247140" y="0"/>
            <a:ext cx="10515600" cy="1325563"/>
          </a:xfrm>
          <a:prstGeom prst="rect">
            <a:avLst/>
          </a:prstGeom>
        </p:spPr>
        <p:txBody>
          <a:bodyPr anchor="ctr"/>
          <a:lstStyle>
            <a:lvl1pPr algn="l" defTabSz="914400" rtl="0" eaLnBrk="1" latinLnBrk="0" hangingPunct="1">
              <a:lnSpc>
                <a:spcPct val="90000"/>
              </a:lnSpc>
              <a:spcBef>
                <a:spcPct val="0"/>
              </a:spcBef>
              <a:buNone/>
              <a:defRPr sz="4400" b="0" i="0" kern="1200">
                <a:solidFill>
                  <a:schemeClr val="tx1"/>
                </a:solidFill>
                <a:latin typeface="Nexa Rust Sans Book" charset="0"/>
                <a:ea typeface="Nexa Rust Sans Book" charset="0"/>
                <a:cs typeface="Nexa Rust Sans Book" charset="0"/>
              </a:defRPr>
            </a:lvl1pPr>
          </a:lstStyle>
          <a:p>
            <a:r>
              <a:rPr lang="en-US" dirty="0" smtClean="0"/>
              <a:t>Social &amp; Emotional Experiences</a:t>
            </a:r>
            <a:endParaRPr lang="en-US" dirty="0"/>
          </a:p>
        </p:txBody>
      </p:sp>
      <p:sp>
        <p:nvSpPr>
          <p:cNvPr id="6" name="Rectangle 5"/>
          <p:cNvSpPr/>
          <p:nvPr/>
        </p:nvSpPr>
        <p:spPr>
          <a:xfrm>
            <a:off x="9" y="1379351"/>
            <a:ext cx="4966448" cy="2260320"/>
          </a:xfrm>
          <a:prstGeom prst="rect">
            <a:avLst/>
          </a:prstGeom>
          <a:solidFill>
            <a:srgbClr val="32C7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43443" y="1587521"/>
            <a:ext cx="4823014" cy="1754326"/>
          </a:xfrm>
          <a:prstGeom prst="rect">
            <a:avLst/>
          </a:prstGeom>
          <a:noFill/>
        </p:spPr>
        <p:txBody>
          <a:bodyPr wrap="square" rtlCol="0" anchor="ctr">
            <a:spAutoFit/>
          </a:bodyPr>
          <a:lstStyle/>
          <a:p>
            <a:r>
              <a:rPr lang="en-US" sz="3600" dirty="0" smtClean="0">
                <a:latin typeface="Segoe Condensed" charset="0"/>
                <a:ea typeface="Segoe Condensed" charset="0"/>
                <a:cs typeface="Segoe Condensed" charset="0"/>
              </a:rPr>
              <a:t>Deeper understanding </a:t>
            </a:r>
            <a:r>
              <a:rPr lang="en-US" sz="3600" b="1" dirty="0" smtClean="0">
                <a:latin typeface="Segoe Condensed" charset="0"/>
                <a:ea typeface="Segoe Condensed" charset="0"/>
                <a:cs typeface="Segoe Condensed" charset="0"/>
              </a:rPr>
              <a:t>beyond physiological concepts</a:t>
            </a:r>
            <a:endParaRPr lang="en-US" sz="3600" b="1" dirty="0" smtClean="0">
              <a:latin typeface="Segoe Condensed" charset="0"/>
              <a:ea typeface="Segoe Condensed" charset="0"/>
              <a:cs typeface="Segoe Condensed" charset="0"/>
            </a:endParaRPr>
          </a:p>
        </p:txBody>
      </p:sp>
    </p:spTree>
    <p:extLst>
      <p:ext uri="{BB962C8B-B14F-4D97-AF65-F5344CB8AC3E}">
        <p14:creationId xmlns:p14="http://schemas.microsoft.com/office/powerpoint/2010/main" val="1707702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48 006 - Cop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17" y="-71716"/>
            <a:ext cx="12407153" cy="7026663"/>
          </a:xfrm>
          <a:prstGeom prst="rect">
            <a:avLst/>
          </a:prstGeom>
        </p:spPr>
      </p:pic>
      <p:sp>
        <p:nvSpPr>
          <p:cNvPr id="3" name="Rectangle 2"/>
          <p:cNvSpPr/>
          <p:nvPr/>
        </p:nvSpPr>
        <p:spPr>
          <a:xfrm>
            <a:off x="0" y="143436"/>
            <a:ext cx="12192000" cy="98611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6"/>
          <p:cNvSpPr txBox="1">
            <a:spLocks/>
          </p:cNvSpPr>
          <p:nvPr/>
        </p:nvSpPr>
        <p:spPr>
          <a:xfrm>
            <a:off x="247140" y="0"/>
            <a:ext cx="11944860" cy="1325563"/>
          </a:xfrm>
          <a:prstGeom prst="rect">
            <a:avLst/>
          </a:prstGeom>
        </p:spPr>
        <p:txBody>
          <a:bodyPr anchor="ctr"/>
          <a:lstStyle>
            <a:lvl1pPr algn="l" defTabSz="914400" rtl="0" eaLnBrk="1" latinLnBrk="0" hangingPunct="1">
              <a:lnSpc>
                <a:spcPct val="90000"/>
              </a:lnSpc>
              <a:spcBef>
                <a:spcPct val="0"/>
              </a:spcBef>
              <a:buNone/>
              <a:defRPr sz="4400" b="0" i="0" kern="1200">
                <a:solidFill>
                  <a:schemeClr val="tx1"/>
                </a:solidFill>
                <a:latin typeface="Nexa Rust Sans Book" charset="0"/>
                <a:ea typeface="Nexa Rust Sans Book" charset="0"/>
                <a:cs typeface="Nexa Rust Sans Book" charset="0"/>
              </a:defRPr>
            </a:lvl1pPr>
          </a:lstStyle>
          <a:p>
            <a:r>
              <a:rPr lang="en-US" sz="4000" smtClean="0"/>
              <a:t>Multiple types of wearer experiences</a:t>
            </a:r>
            <a:endParaRPr lang="en-US" sz="4000" dirty="0"/>
          </a:p>
        </p:txBody>
      </p:sp>
    </p:spTree>
    <p:extLst>
      <p:ext uri="{BB962C8B-B14F-4D97-AF65-F5344CB8AC3E}">
        <p14:creationId xmlns:p14="http://schemas.microsoft.com/office/powerpoint/2010/main" val="121781788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48 006 - Cop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17" y="-71716"/>
            <a:ext cx="12407153" cy="7026663"/>
          </a:xfrm>
          <a:prstGeom prst="rect">
            <a:avLst/>
          </a:prstGeom>
        </p:spPr>
      </p:pic>
      <p:sp>
        <p:nvSpPr>
          <p:cNvPr id="3" name="Rectangle 2"/>
          <p:cNvSpPr/>
          <p:nvPr/>
        </p:nvSpPr>
        <p:spPr>
          <a:xfrm>
            <a:off x="0" y="143436"/>
            <a:ext cx="12192000" cy="98611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6"/>
          <p:cNvSpPr txBox="1">
            <a:spLocks/>
          </p:cNvSpPr>
          <p:nvPr/>
        </p:nvSpPr>
        <p:spPr>
          <a:xfrm>
            <a:off x="247140" y="0"/>
            <a:ext cx="11944860" cy="1325563"/>
          </a:xfrm>
          <a:prstGeom prst="rect">
            <a:avLst/>
          </a:prstGeom>
        </p:spPr>
        <p:txBody>
          <a:bodyPr anchor="ctr"/>
          <a:lstStyle>
            <a:lvl1pPr algn="l" defTabSz="914400" rtl="0" eaLnBrk="1" latinLnBrk="0" hangingPunct="1">
              <a:lnSpc>
                <a:spcPct val="90000"/>
              </a:lnSpc>
              <a:spcBef>
                <a:spcPct val="0"/>
              </a:spcBef>
              <a:buNone/>
              <a:defRPr sz="4400" b="0" i="0" kern="1200">
                <a:solidFill>
                  <a:schemeClr val="tx1"/>
                </a:solidFill>
                <a:latin typeface="Nexa Rust Sans Book" charset="0"/>
                <a:ea typeface="Nexa Rust Sans Book" charset="0"/>
                <a:cs typeface="Nexa Rust Sans Book" charset="0"/>
              </a:defRPr>
            </a:lvl1pPr>
          </a:lstStyle>
          <a:p>
            <a:r>
              <a:rPr lang="en-US" sz="4000" smtClean="0"/>
              <a:t>Multiple types of wearer experiences</a:t>
            </a:r>
            <a:endParaRPr lang="en-US" sz="4000" dirty="0"/>
          </a:p>
        </p:txBody>
      </p:sp>
      <p:sp>
        <p:nvSpPr>
          <p:cNvPr id="5" name="Rectangle 4"/>
          <p:cNvSpPr/>
          <p:nvPr/>
        </p:nvSpPr>
        <p:spPr>
          <a:xfrm>
            <a:off x="9" y="1379351"/>
            <a:ext cx="4966448" cy="3013356"/>
          </a:xfrm>
          <a:prstGeom prst="rect">
            <a:avLst/>
          </a:prstGeom>
          <a:solidFill>
            <a:srgbClr val="529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43443" y="1703386"/>
            <a:ext cx="4823014" cy="646331"/>
          </a:xfrm>
          <a:prstGeom prst="rect">
            <a:avLst/>
          </a:prstGeom>
          <a:noFill/>
        </p:spPr>
        <p:txBody>
          <a:bodyPr wrap="square" rtlCol="0" anchor="ctr">
            <a:spAutoFit/>
          </a:bodyPr>
          <a:lstStyle/>
          <a:p>
            <a:r>
              <a:rPr lang="en-US" sz="3600" dirty="0" smtClean="0">
                <a:latin typeface="Segoe Condensed" charset="0"/>
                <a:ea typeface="Segoe Condensed" charset="0"/>
                <a:cs typeface="Segoe Condensed" charset="0"/>
              </a:rPr>
              <a:t>Consider </a:t>
            </a:r>
            <a:r>
              <a:rPr lang="en-US" sz="3600" b="1" dirty="0" smtClean="0">
                <a:latin typeface="Segoe Condensed" charset="0"/>
                <a:ea typeface="Segoe Condensed" charset="0"/>
                <a:cs typeface="Segoe Condensed" charset="0"/>
              </a:rPr>
              <a:t>learners’ comfort</a:t>
            </a:r>
            <a:endParaRPr lang="en-US" sz="3600" b="1" dirty="0" smtClean="0">
              <a:latin typeface="Segoe Condensed" charset="0"/>
              <a:ea typeface="Segoe Condensed" charset="0"/>
              <a:cs typeface="Segoe Condensed" charset="0"/>
            </a:endParaRPr>
          </a:p>
        </p:txBody>
      </p:sp>
    </p:spTree>
    <p:extLst>
      <p:ext uri="{BB962C8B-B14F-4D97-AF65-F5344CB8AC3E}">
        <p14:creationId xmlns:p14="http://schemas.microsoft.com/office/powerpoint/2010/main" val="235125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48 006 - Cop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17" y="-71716"/>
            <a:ext cx="12407153" cy="7026663"/>
          </a:xfrm>
          <a:prstGeom prst="rect">
            <a:avLst/>
          </a:prstGeom>
        </p:spPr>
      </p:pic>
      <p:sp>
        <p:nvSpPr>
          <p:cNvPr id="3" name="Rectangle 2"/>
          <p:cNvSpPr/>
          <p:nvPr/>
        </p:nvSpPr>
        <p:spPr>
          <a:xfrm>
            <a:off x="0" y="143436"/>
            <a:ext cx="12192000" cy="98611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6"/>
          <p:cNvSpPr txBox="1">
            <a:spLocks/>
          </p:cNvSpPr>
          <p:nvPr/>
        </p:nvSpPr>
        <p:spPr>
          <a:xfrm>
            <a:off x="247140" y="0"/>
            <a:ext cx="11944860" cy="1325563"/>
          </a:xfrm>
          <a:prstGeom prst="rect">
            <a:avLst/>
          </a:prstGeom>
        </p:spPr>
        <p:txBody>
          <a:bodyPr anchor="ctr"/>
          <a:lstStyle>
            <a:lvl1pPr algn="l" defTabSz="914400" rtl="0" eaLnBrk="1" latinLnBrk="0" hangingPunct="1">
              <a:lnSpc>
                <a:spcPct val="90000"/>
              </a:lnSpc>
              <a:spcBef>
                <a:spcPct val="0"/>
              </a:spcBef>
              <a:buNone/>
              <a:defRPr sz="4400" b="0" i="0" kern="1200">
                <a:solidFill>
                  <a:schemeClr val="tx1"/>
                </a:solidFill>
                <a:latin typeface="Nexa Rust Sans Book" charset="0"/>
                <a:ea typeface="Nexa Rust Sans Book" charset="0"/>
                <a:cs typeface="Nexa Rust Sans Book" charset="0"/>
              </a:defRPr>
            </a:lvl1pPr>
          </a:lstStyle>
          <a:p>
            <a:r>
              <a:rPr lang="en-US" sz="4000" smtClean="0"/>
              <a:t>Multiple types of wearer experiences</a:t>
            </a:r>
            <a:endParaRPr lang="en-US" sz="4000" dirty="0"/>
          </a:p>
        </p:txBody>
      </p:sp>
      <p:sp>
        <p:nvSpPr>
          <p:cNvPr id="5" name="Rectangle 4"/>
          <p:cNvSpPr/>
          <p:nvPr/>
        </p:nvSpPr>
        <p:spPr>
          <a:xfrm>
            <a:off x="9" y="1379351"/>
            <a:ext cx="4966448" cy="3013356"/>
          </a:xfrm>
          <a:prstGeom prst="rect">
            <a:avLst/>
          </a:prstGeom>
          <a:solidFill>
            <a:srgbClr val="529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43443" y="1703386"/>
            <a:ext cx="4823014" cy="646331"/>
          </a:xfrm>
          <a:prstGeom prst="rect">
            <a:avLst/>
          </a:prstGeom>
          <a:noFill/>
        </p:spPr>
        <p:txBody>
          <a:bodyPr wrap="square" rtlCol="0" anchor="ctr">
            <a:spAutoFit/>
          </a:bodyPr>
          <a:lstStyle/>
          <a:p>
            <a:r>
              <a:rPr lang="en-US" sz="3600" dirty="0" smtClean="0">
                <a:latin typeface="Segoe Condensed" charset="0"/>
                <a:ea typeface="Segoe Condensed" charset="0"/>
                <a:cs typeface="Segoe Condensed" charset="0"/>
              </a:rPr>
              <a:t>Consider </a:t>
            </a:r>
            <a:r>
              <a:rPr lang="en-US" sz="3600" b="1" dirty="0" smtClean="0">
                <a:latin typeface="Segoe Condensed" charset="0"/>
                <a:ea typeface="Segoe Condensed" charset="0"/>
                <a:cs typeface="Segoe Condensed" charset="0"/>
              </a:rPr>
              <a:t>learners’ comfort</a:t>
            </a:r>
            <a:endParaRPr lang="en-US" sz="3600" b="1" dirty="0" smtClean="0">
              <a:latin typeface="Segoe Condensed" charset="0"/>
              <a:ea typeface="Segoe Condensed" charset="0"/>
              <a:cs typeface="Segoe Condensed" charset="0"/>
            </a:endParaRPr>
          </a:p>
        </p:txBody>
      </p:sp>
      <p:sp>
        <p:nvSpPr>
          <p:cNvPr id="7" name="TextBox 6"/>
          <p:cNvSpPr txBox="1"/>
          <p:nvPr/>
        </p:nvSpPr>
        <p:spPr>
          <a:xfrm>
            <a:off x="143443" y="2834271"/>
            <a:ext cx="4823014" cy="1200329"/>
          </a:xfrm>
          <a:prstGeom prst="rect">
            <a:avLst/>
          </a:prstGeom>
          <a:noFill/>
        </p:spPr>
        <p:txBody>
          <a:bodyPr wrap="square" rtlCol="0" anchor="ctr">
            <a:spAutoFit/>
          </a:bodyPr>
          <a:lstStyle/>
          <a:p>
            <a:r>
              <a:rPr lang="en-US" sz="3600" dirty="0" smtClean="0">
                <a:latin typeface="Segoe Condensed" charset="0"/>
                <a:ea typeface="Segoe Condensed" charset="0"/>
                <a:cs typeface="Segoe Condensed" charset="0"/>
              </a:rPr>
              <a:t>Offer </a:t>
            </a:r>
            <a:r>
              <a:rPr lang="en-US" sz="3600" b="1" dirty="0" smtClean="0">
                <a:latin typeface="Segoe Condensed" charset="0"/>
                <a:ea typeface="Segoe Condensed" charset="0"/>
                <a:cs typeface="Segoe Condensed" charset="0"/>
              </a:rPr>
              <a:t>multiple types of wearer experiences</a:t>
            </a:r>
            <a:endParaRPr lang="en-US" sz="3600" b="1" dirty="0" smtClean="0">
              <a:latin typeface="Segoe Condensed" charset="0"/>
              <a:ea typeface="Segoe Condensed" charset="0"/>
              <a:cs typeface="Segoe Condensed" charset="0"/>
            </a:endParaRPr>
          </a:p>
        </p:txBody>
      </p:sp>
    </p:spTree>
    <p:extLst>
      <p:ext uri="{BB962C8B-B14F-4D97-AF65-F5344CB8AC3E}">
        <p14:creationId xmlns:p14="http://schemas.microsoft.com/office/powerpoint/2010/main" val="156281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59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85856"/>
            <a:ext cx="12192000" cy="8128000"/>
          </a:xfrm>
          <a:prstGeom prst="rect">
            <a:avLst/>
          </a:prstGeom>
        </p:spPr>
      </p:pic>
      <p:sp>
        <p:nvSpPr>
          <p:cNvPr id="3" name="Rectangle 2"/>
          <p:cNvSpPr/>
          <p:nvPr/>
        </p:nvSpPr>
        <p:spPr>
          <a:xfrm>
            <a:off x="0" y="0"/>
            <a:ext cx="12192000" cy="7142144"/>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solidFill>
                <a:schemeClr val="tx1"/>
              </a:solidFill>
              <a:latin typeface="Segoe Condensed" charset="0"/>
              <a:ea typeface="Segoe Condensed" charset="0"/>
              <a:cs typeface="Segoe Condensed" charset="0"/>
            </a:endParaRPr>
          </a:p>
        </p:txBody>
      </p:sp>
      <p:sp>
        <p:nvSpPr>
          <p:cNvPr id="4" name="Title 3"/>
          <p:cNvSpPr>
            <a:spLocks noGrp="1"/>
          </p:cNvSpPr>
          <p:nvPr>
            <p:ph type="title"/>
          </p:nvPr>
        </p:nvSpPr>
        <p:spPr>
          <a:xfrm>
            <a:off x="0" y="2908290"/>
            <a:ext cx="12192000" cy="1325563"/>
          </a:xfrm>
        </p:spPr>
        <p:txBody>
          <a:bodyPr>
            <a:noAutofit/>
          </a:bodyPr>
          <a:lstStyle/>
          <a:p>
            <a:pPr algn="ctr"/>
            <a:r>
              <a:rPr lang="en-US" sz="11500" b="1" dirty="0" smtClean="0"/>
              <a:t>In closing</a:t>
            </a:r>
            <a:r>
              <a:rPr lang="is-IS" sz="11500" b="1" dirty="0" smtClean="0"/>
              <a:t>…</a:t>
            </a:r>
            <a:endParaRPr lang="en-US" sz="11500" b="1" dirty="0"/>
          </a:p>
        </p:txBody>
      </p:sp>
    </p:spTree>
    <p:extLst>
      <p:ext uri="{BB962C8B-B14F-4D97-AF65-F5344CB8AC3E}">
        <p14:creationId xmlns:p14="http://schemas.microsoft.com/office/powerpoint/2010/main" val="1257609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alpha val="60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chor="ctr">
        <a:spAutoFit/>
      </a:bodyPr>
      <a:lstStyle>
        <a:defPPr algn="ctr">
          <a:defRPr sz="2000" smtClean="0">
            <a:latin typeface="Segoe Condensed" charset="0"/>
            <a:ea typeface="Segoe Condensed" charset="0"/>
            <a:cs typeface="Segoe Condensed"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7232</TotalTime>
  <Words>4229</Words>
  <Application>Microsoft Macintosh PowerPoint</Application>
  <PresentationFormat>Widescreen</PresentationFormat>
  <Paragraphs>1139</Paragraphs>
  <Slides>104</Slides>
  <Notes>99</Notes>
  <HiddenSlides>3</HiddenSlides>
  <MMClips>2</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104</vt:i4>
      </vt:variant>
    </vt:vector>
  </HeadingPairs>
  <TitlesOfParts>
    <vt:vector size="119" baseType="lpstr">
      <vt:lpstr>Calibri</vt:lpstr>
      <vt:lpstr>Gill Sans Ultra Bold</vt:lpstr>
      <vt:lpstr>Helvetica Light Oblique</vt:lpstr>
      <vt:lpstr>Helvetica Neue Black Condensed</vt:lpstr>
      <vt:lpstr>Helvetica Neue Light</vt:lpstr>
      <vt:lpstr>Nexa Rust Sans Black</vt:lpstr>
      <vt:lpstr>Nexa Rust Sans Book</vt:lpstr>
      <vt:lpstr>Nexa Rust Sans Book 03</vt:lpstr>
      <vt:lpstr>Segoe Condensed</vt:lpstr>
      <vt:lpstr>Segoe UI</vt:lpstr>
      <vt:lpstr>Segoe UI Light</vt:lpstr>
      <vt:lpstr>Segoe UI Semibold</vt:lpstr>
      <vt:lpstr>Wingdings</vt:lpstr>
      <vt:lpstr>Arial</vt:lpstr>
      <vt:lpstr>Office Theme</vt:lpstr>
      <vt:lpstr>PowerPoint Presentation</vt:lpstr>
      <vt:lpstr>PowerPoint Presentation</vt:lpstr>
      <vt:lpstr>PowerPoint Presentation</vt:lpstr>
      <vt:lpstr>Life relevant inquiry experiences</vt:lpstr>
      <vt:lpstr>Life relevant inquiry experiences</vt:lpstr>
      <vt:lpstr>Life relevant inquiry experiences</vt:lpstr>
      <vt:lpstr>Collaborative &amp; Collective Inquiry</vt:lpstr>
      <vt:lpstr>Collaborative &amp; Collective Inquiry</vt:lpstr>
      <vt:lpstr>Collaborative &amp; Collective Inquiry</vt:lpstr>
      <vt:lpstr>Collaborative &amp; Collective Inquiry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Design/Architecture</vt:lpstr>
      <vt:lpstr>PowerPoint Presentation</vt:lpstr>
      <vt:lpstr>PowerPoint Presentation</vt:lpstr>
      <vt:lpstr>PowerPoint Presentation</vt:lpstr>
      <vt:lpstr>Activity Design</vt:lpstr>
      <vt:lpstr>Activity Design</vt:lpstr>
      <vt:lpstr>Activity Design</vt:lpstr>
      <vt:lpstr>Activity Design</vt:lpstr>
      <vt:lpstr>Activity Design</vt:lpstr>
      <vt:lpstr>Activity Design</vt:lpstr>
      <vt:lpstr>Activity Design</vt:lpstr>
      <vt:lpstr>PowerPoint Presentation</vt:lpstr>
      <vt:lpstr>PowerPoint Presentation</vt:lpstr>
      <vt:lpstr>PowerPoint Presentation</vt:lpstr>
      <vt:lpstr>Three Designs</vt:lpstr>
      <vt:lpstr>Three Designs</vt:lpstr>
      <vt:lpstr>Three Designs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Sessions</vt:lpstr>
      <vt:lpstr>Sessions</vt:lpstr>
      <vt:lpstr>Sessions</vt:lpstr>
      <vt:lpstr>Sessions</vt:lpstr>
      <vt:lpstr>Participants</vt:lpstr>
      <vt:lpstr>Participants</vt:lpstr>
      <vt:lpstr>Participants</vt:lpstr>
      <vt:lpstr>PowerPoint Presentation</vt:lpstr>
      <vt:lpstr>PowerPoint Presentation</vt:lpstr>
      <vt:lpstr>Analysis</vt:lpstr>
      <vt:lpstr>Analysis</vt:lpstr>
      <vt:lpstr>PowerPoint Presentation</vt:lpstr>
      <vt:lpstr>PowerPoint Presentation</vt:lpstr>
      <vt:lpstr>Findings</vt:lpstr>
      <vt:lpstr>Findings</vt:lpstr>
      <vt:lpstr>Life-Relevance</vt:lpstr>
      <vt:lpstr>Life-Relevance</vt:lpstr>
      <vt:lpstr>Life-Relevance</vt:lpstr>
      <vt:lpstr>PowerPoint Presentation</vt:lpstr>
      <vt:lpstr>PowerPoint Presentation</vt:lpstr>
      <vt:lpstr>PowerPoint Presentation</vt:lpstr>
      <vt:lpstr>PowerPoint Presentation</vt:lpstr>
      <vt:lpstr>Life-Relevance</vt:lpstr>
      <vt:lpstr>PowerPoint Presentation</vt:lpstr>
      <vt:lpstr>Life-Relevance</vt:lpstr>
      <vt:lpstr>PowerPoint Presentation</vt:lpstr>
      <vt:lpstr>Findings</vt:lpstr>
      <vt:lpstr>Collaboration</vt:lpstr>
      <vt:lpstr>Collaboration</vt:lpstr>
      <vt:lpstr>PowerPoint Presentation</vt:lpstr>
      <vt:lpstr>Collaboration</vt:lpstr>
      <vt:lpstr>Collaboration</vt:lpstr>
      <vt:lpstr>PowerPoint Presentation</vt:lpstr>
      <vt:lpstr>Collaboration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 closing…</vt:lpstr>
      <vt:lpstr>Implications</vt:lpstr>
      <vt:lpstr>Implications</vt:lpstr>
      <vt:lpstr>Implications</vt:lpstr>
      <vt:lpstr>Implications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Leyla Norooz</dc:creator>
  <cp:lastModifiedBy>Leyla Norooz</cp:lastModifiedBy>
  <cp:revision>229</cp:revision>
  <dcterms:created xsi:type="dcterms:W3CDTF">2016-06-11T18:53:26Z</dcterms:created>
  <dcterms:modified xsi:type="dcterms:W3CDTF">2016-06-23T02:55:32Z</dcterms:modified>
</cp:coreProperties>
</file>